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92" r:id="rId2"/>
    <p:sldId id="304" r:id="rId3"/>
    <p:sldId id="354" r:id="rId4"/>
    <p:sldId id="355" r:id="rId5"/>
    <p:sldId id="356" r:id="rId6"/>
    <p:sldId id="357" r:id="rId7"/>
    <p:sldId id="359" r:id="rId8"/>
    <p:sldId id="360" r:id="rId9"/>
    <p:sldId id="307" r:id="rId10"/>
    <p:sldId id="319" r:id="rId11"/>
    <p:sldId id="353" r:id="rId12"/>
    <p:sldId id="361" r:id="rId13"/>
    <p:sldId id="362" r:id="rId14"/>
    <p:sldId id="36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4F6"/>
    <a:srgbClr val="DBE0E7"/>
    <a:srgbClr val="F3F3F4"/>
    <a:srgbClr val="4F81BD"/>
    <a:srgbClr val="4A82C0"/>
    <a:srgbClr val="FFFFFF"/>
    <a:srgbClr val="548DD4"/>
    <a:srgbClr val="4C81BF"/>
    <a:srgbClr val="4BACC6"/>
    <a:srgbClr val="9BB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32" autoAdjust="0"/>
    <p:restoredTop sz="91415" autoAdjust="0"/>
  </p:normalViewPr>
  <p:slideViewPr>
    <p:cSldViewPr snapToGrid="0">
      <p:cViewPr varScale="1">
        <p:scale>
          <a:sx n="117" d="100"/>
          <a:sy n="117" d="100"/>
        </p:scale>
        <p:origin x="10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8F6B35-D368-4C3B-BA66-3EDD91A63B75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1BFA3-D593-43AA-ABB2-56BB9301C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804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Any student interested in entrepreneurship should learn how VCs think. Those going into high tech or into</a:t>
            </a:r>
            <a:r>
              <a:rPr lang="en-US" baseline="0" dirty="0" smtClean="0"/>
              <a:t> any corporate job highly influenced by technology should understand how venture capital works. </a:t>
            </a:r>
            <a:r>
              <a:rPr lang="en-US" dirty="0" smtClean="0"/>
              <a:t>You will be using solutions developed</a:t>
            </a:r>
            <a:r>
              <a:rPr lang="en-US" baseline="0" dirty="0" smtClean="0"/>
              <a:t> by venture-backed startups. You might even be acquiring venture-backed companies.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08D1B-A2A7-4D19-B4F4-5C4F574AC78B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700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ADB663-3AD4-4E18-AF01-40D9258F7C7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18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ADB663-3AD4-4E18-AF01-40D9258F7C7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07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825500"/>
            <a:ext cx="2590800" cy="5270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825500"/>
            <a:ext cx="7569200" cy="5270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ADB663-3AD4-4E18-AF01-40D9258F7C7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10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255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ADB663-3AD4-4E18-AF01-40D9258F7C7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99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ADB663-3AD4-4E18-AF01-40D9258F7C7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ADB663-3AD4-4E18-AF01-40D9258F7C7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08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ADB663-3AD4-4E18-AF01-40D9258F7C7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02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907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5304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8907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5304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ADB663-3AD4-4E18-AF01-40D9258F7C7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09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ADB663-3AD4-4E18-AF01-40D9258F7C7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47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ADB663-3AD4-4E18-AF01-40D9258F7C7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23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ADB663-3AD4-4E18-AF01-40D9258F7C7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0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ADB663-3AD4-4E18-AF01-40D9258F7C7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http://www.istockphoto.com/file_thumbview_approve/4976698/2/istockphoto_4976698-light-bulb.jpg"/>
          <p:cNvPicPr>
            <a:picLocks noChangeAspect="1" noChangeArrowheads="1"/>
          </p:cNvPicPr>
          <p:nvPr userDrawn="1"/>
        </p:nvPicPr>
        <p:blipFill>
          <a:blip r:embed="rId14" cstate="print">
            <a:lum bright="10000"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9" r="20540"/>
          <a:stretch>
            <a:fillRect/>
          </a:stretch>
        </p:blipFill>
        <p:spPr bwMode="auto">
          <a:xfrm>
            <a:off x="203201" y="13"/>
            <a:ext cx="7112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4" descr="http://www.istockphoto.com/file_thumbview_approve/4976698/2/istockphoto_4976698-light-bulb.jpg"/>
          <p:cNvPicPr>
            <a:picLocks noChangeAspect="1" noChangeArrowheads="1"/>
          </p:cNvPicPr>
          <p:nvPr userDrawn="1"/>
        </p:nvPicPr>
        <p:blipFill>
          <a:blip r:embed="rId15" cstate="print">
            <a:lum bright="10000"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0" t="15749"/>
          <a:stretch>
            <a:fillRect/>
          </a:stretch>
        </p:blipFill>
        <p:spPr bwMode="auto">
          <a:xfrm>
            <a:off x="11194744" y="13"/>
            <a:ext cx="7263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 userDrawn="1"/>
        </p:nvCxnSpPr>
        <p:spPr>
          <a:xfrm>
            <a:off x="0" y="752488"/>
            <a:ext cx="12192000" cy="15875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962025"/>
            <a:ext cx="10363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070100"/>
            <a:ext cx="10363200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3943360" y="865188"/>
            <a:ext cx="3981449" cy="412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pic>
        <p:nvPicPr>
          <p:cNvPr id="14" name="Picture 2" descr="C:\Users\vernonp\Google Drive\VCIC L Drive\Images\VCIC Logo big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058" y="49177"/>
            <a:ext cx="2181884" cy="69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ADB663-3AD4-4E18-AF01-40D9258F7C7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114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cic.org/students/videos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s://www.youtube.com/watch?v=JeNByUJtF5c" TargetMode="External"/><Relationship Id="rId4" Type="http://schemas.openxmlformats.org/officeDocument/2006/relationships/hyperlink" Target="http://www.vcic.org/students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5" Type="http://schemas.openxmlformats.org/officeDocument/2006/relationships/image" Target="../media/image27.gif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398"/>
            <a:ext cx="12192000" cy="68833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11329" y="28510"/>
            <a:ext cx="48175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/>
                </a:solidFill>
              </a:rPr>
              <a:t>VCIC </a:t>
            </a:r>
          </a:p>
          <a:p>
            <a:pPr algn="ctr"/>
            <a:r>
              <a:rPr lang="en-US" sz="3200" b="1" dirty="0" smtClean="0">
                <a:solidFill>
                  <a:schemeClr val="accent1"/>
                </a:solidFill>
              </a:rPr>
              <a:t>Info Session </a:t>
            </a:r>
          </a:p>
          <a:p>
            <a:pPr algn="ctr"/>
            <a:r>
              <a:rPr lang="en-US" sz="3200" b="1" dirty="0" smtClean="0">
                <a:solidFill>
                  <a:schemeClr val="accent1"/>
                </a:solidFill>
              </a:rPr>
              <a:t>Fall 2017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ADB663-3AD4-4E18-AF01-40D9258F7C76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271819" y="206477"/>
            <a:ext cx="2644878" cy="11012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Your School or Club Logo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13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makes a great team? 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Interpersonal/communication </a:t>
            </a:r>
            <a:r>
              <a:rPr lang="en-US" altLang="en-US" dirty="0"/>
              <a:t>skills</a:t>
            </a:r>
          </a:p>
          <a:p>
            <a:r>
              <a:rPr lang="en-US" altLang="en-US" dirty="0"/>
              <a:t>Tech </a:t>
            </a:r>
            <a:r>
              <a:rPr lang="en-US" altLang="en-US" dirty="0" smtClean="0"/>
              <a:t>domain expertise</a:t>
            </a:r>
            <a:endParaRPr lang="en-US" altLang="en-US" dirty="0"/>
          </a:p>
          <a:p>
            <a:r>
              <a:rPr lang="en-US" altLang="en-US" dirty="0" smtClean="0"/>
              <a:t>Finance background?*</a:t>
            </a:r>
            <a:endParaRPr lang="en-US" altLang="en-US" dirty="0"/>
          </a:p>
          <a:p>
            <a:r>
              <a:rPr lang="en-US" altLang="en-US" dirty="0" smtClean="0"/>
              <a:t>Diversity of…</a:t>
            </a:r>
          </a:p>
          <a:p>
            <a:pPr lvl="1"/>
            <a:r>
              <a:rPr lang="en-US" altLang="en-US" dirty="0" smtClean="0"/>
              <a:t>Domain expertise (across a variety of tech industries)</a:t>
            </a:r>
          </a:p>
          <a:p>
            <a:pPr lvl="1"/>
            <a:r>
              <a:rPr lang="en-US" altLang="en-US" dirty="0" smtClean="0"/>
              <a:t>Business skills</a:t>
            </a:r>
          </a:p>
          <a:p>
            <a:pPr lvl="1"/>
            <a:r>
              <a:rPr lang="en-US" altLang="en-US" dirty="0" smtClean="0"/>
              <a:t>Demography</a:t>
            </a:r>
            <a:endParaRPr lang="en-US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4483510" y="6488668"/>
            <a:ext cx="79346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smtClean="0"/>
              <a:t>*Finance students sometimes have the hardest time adjusting to the VC mindset.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90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Recommended Resources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6563360" y="2273131"/>
            <a:ext cx="5100320" cy="393446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/>
              <a:t>Also…</a:t>
            </a:r>
          </a:p>
          <a:p>
            <a:r>
              <a:rPr lang="en-US" altLang="en-US" dirty="0" smtClean="0"/>
              <a:t>Daily email</a:t>
            </a:r>
          </a:p>
          <a:p>
            <a:pPr lvl="1"/>
            <a:r>
              <a:rPr lang="en-US" altLang="en-US" dirty="0" smtClean="0"/>
              <a:t>Dan </a:t>
            </a:r>
            <a:r>
              <a:rPr lang="en-US" altLang="en-US" dirty="0" err="1" smtClean="0"/>
              <a:t>Primack’s</a:t>
            </a:r>
            <a:r>
              <a:rPr lang="en-US" altLang="en-US" dirty="0" smtClean="0"/>
              <a:t> “Pro Rata”</a:t>
            </a:r>
          </a:p>
          <a:p>
            <a:r>
              <a:rPr lang="en-US" altLang="en-US" dirty="0" smtClean="0"/>
              <a:t>VC blogs / Twitter</a:t>
            </a:r>
          </a:p>
          <a:p>
            <a:pPr lvl="1"/>
            <a:r>
              <a:rPr lang="en-US" altLang="en-US" dirty="0" smtClean="0"/>
              <a:t>Marc Andreessen  	</a:t>
            </a:r>
          </a:p>
          <a:p>
            <a:pPr lvl="1"/>
            <a:r>
              <a:rPr lang="en-US" altLang="en-US" dirty="0" smtClean="0"/>
              <a:t>Brad Feld</a:t>
            </a:r>
            <a:endParaRPr lang="en-US" altLang="en-US" dirty="0"/>
          </a:p>
          <a:p>
            <a:pPr lvl="1"/>
            <a:r>
              <a:rPr lang="en-US" altLang="en-US" dirty="0" smtClean="0"/>
              <a:t>Fred Wilson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33643"/>
          <a:stretch/>
        </p:blipFill>
        <p:spPr>
          <a:xfrm>
            <a:off x="616461" y="3326894"/>
            <a:ext cx="4439920" cy="28270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2043" y="2273131"/>
            <a:ext cx="458875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2800" dirty="0"/>
              <a:t>VCIC </a:t>
            </a:r>
            <a:r>
              <a:rPr lang="en-US" altLang="en-US" sz="2800" dirty="0" smtClean="0"/>
              <a:t>Training Videos</a:t>
            </a:r>
          </a:p>
          <a:p>
            <a:pPr algn="ctr"/>
            <a:r>
              <a:rPr lang="en-US" altLang="en-US" sz="2800" dirty="0" smtClean="0">
                <a:hlinkClick r:id="rId3"/>
              </a:rPr>
              <a:t>www.vcic.org/students/videos</a:t>
            </a:r>
            <a:r>
              <a:rPr lang="en-US" altLang="en-US" sz="2800" dirty="0" smtClean="0"/>
              <a:t> </a:t>
            </a:r>
            <a:endParaRPr lang="en-US" alt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11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912620" y="1083945"/>
            <a:ext cx="8564880" cy="1016000"/>
          </a:xfrm>
        </p:spPr>
        <p:txBody>
          <a:bodyPr/>
          <a:lstStyle/>
          <a:p>
            <a:r>
              <a:rPr lang="en-US" altLang="en-US" dirty="0" smtClean="0"/>
              <a:t>2017/18 VCIC: Round One Schedule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912620" y="2204551"/>
            <a:ext cx="8839200" cy="2984669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>
                <a:solidFill>
                  <a:schemeClr val="tx2"/>
                </a:solidFill>
              </a:rPr>
              <a:t>10/16	Introductory Meeting</a:t>
            </a:r>
          </a:p>
          <a:p>
            <a:pPr marL="0" indent="0">
              <a:buNone/>
            </a:pPr>
            <a:r>
              <a:rPr lang="en-US" altLang="en-US" dirty="0" smtClean="0">
                <a:solidFill>
                  <a:schemeClr val="tx2"/>
                </a:solidFill>
              </a:rPr>
              <a:t>10/20	Deadline for Team Applications</a:t>
            </a:r>
          </a:p>
          <a:p>
            <a:pPr marL="0" indent="0">
              <a:buNone/>
            </a:pPr>
            <a:r>
              <a:rPr lang="en-US" altLang="en-US" dirty="0" smtClean="0">
                <a:solidFill>
                  <a:schemeClr val="tx2"/>
                </a:solidFill>
              </a:rPr>
              <a:t>10/23	First Round Teams Announced</a:t>
            </a:r>
          </a:p>
          <a:p>
            <a:pPr marL="0" indent="0">
              <a:buNone/>
            </a:pPr>
            <a:r>
              <a:rPr lang="en-US" altLang="en-US" dirty="0" smtClean="0">
                <a:solidFill>
                  <a:schemeClr val="tx2"/>
                </a:solidFill>
              </a:rPr>
              <a:t>11/16	First Round Competition </a:t>
            </a:r>
            <a:r>
              <a:rPr lang="en-US" altLang="en-US" dirty="0">
                <a:solidFill>
                  <a:schemeClr val="tx2"/>
                </a:solidFill>
              </a:rPr>
              <a:t>(</a:t>
            </a:r>
            <a:r>
              <a:rPr lang="en-US" altLang="en-US" dirty="0" smtClean="0">
                <a:solidFill>
                  <a:schemeClr val="tx2"/>
                </a:solidFill>
              </a:rPr>
              <a:t>12:00-7:00pm)</a:t>
            </a:r>
          </a:p>
          <a:p>
            <a:pPr marL="0" indent="0">
              <a:buNone/>
            </a:pPr>
            <a:r>
              <a:rPr lang="en-US" altLang="en-US" dirty="0" smtClean="0">
                <a:solidFill>
                  <a:schemeClr val="tx2"/>
                </a:solidFill>
              </a:rPr>
              <a:t>11/17	Finalists Announced</a:t>
            </a:r>
          </a:p>
        </p:txBody>
      </p:sp>
    </p:spTree>
    <p:extLst>
      <p:ext uri="{BB962C8B-B14F-4D97-AF65-F5344CB8AC3E}">
        <p14:creationId xmlns:p14="http://schemas.microsoft.com/office/powerpoint/2010/main" val="190043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912620" y="1083945"/>
            <a:ext cx="8686800" cy="1016000"/>
          </a:xfrm>
        </p:spPr>
        <p:txBody>
          <a:bodyPr/>
          <a:lstStyle/>
          <a:p>
            <a:r>
              <a:rPr lang="en-US" altLang="en-US" dirty="0" smtClean="0"/>
              <a:t>2017/18 VCIC: Round Two Schedule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912620" y="2204551"/>
            <a:ext cx="9875520" cy="4188629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>
                <a:solidFill>
                  <a:schemeClr val="tx2"/>
                </a:solidFill>
              </a:rPr>
              <a:t>11/28	Workshop (</a:t>
            </a:r>
            <a:r>
              <a:rPr lang="en-US" altLang="en-US" dirty="0" smtClean="0">
                <a:solidFill>
                  <a:schemeClr val="tx2"/>
                </a:solidFill>
              </a:rPr>
              <a:t>12:15-1:15pm</a:t>
            </a:r>
            <a:r>
              <a:rPr lang="en-US" altLang="en-US" dirty="0" smtClean="0">
                <a:solidFill>
                  <a:schemeClr val="tx2"/>
                </a:solidFill>
              </a:rPr>
              <a:t>)</a:t>
            </a:r>
          </a:p>
          <a:p>
            <a:pPr marL="0" indent="0">
              <a:buNone/>
            </a:pPr>
            <a:r>
              <a:rPr lang="en-US" altLang="en-US" dirty="0" smtClean="0">
                <a:solidFill>
                  <a:schemeClr val="tx2"/>
                </a:solidFill>
              </a:rPr>
              <a:t>1/10		Workshop (3:30-4:30pm)</a:t>
            </a:r>
          </a:p>
          <a:p>
            <a:pPr marL="0" indent="0">
              <a:buNone/>
            </a:pPr>
            <a:r>
              <a:rPr lang="en-US" altLang="en-US" dirty="0" smtClean="0">
                <a:solidFill>
                  <a:schemeClr val="tx2"/>
                </a:solidFill>
              </a:rPr>
              <a:t>1/17		Optional Workshop (9:30-10:30am)</a:t>
            </a:r>
          </a:p>
          <a:p>
            <a:pPr marL="0" indent="0">
              <a:buNone/>
            </a:pPr>
            <a:r>
              <a:rPr lang="en-US" altLang="en-US" dirty="0" smtClean="0">
                <a:solidFill>
                  <a:schemeClr val="tx2"/>
                </a:solidFill>
              </a:rPr>
              <a:t>1/18		</a:t>
            </a:r>
            <a:r>
              <a:rPr lang="en-US" altLang="en-US" sz="2800" dirty="0" smtClean="0">
                <a:solidFill>
                  <a:schemeClr val="tx2"/>
                </a:solidFill>
              </a:rPr>
              <a:t>Final Competition: CEO Presentations (5:15-7:15pm)</a:t>
            </a:r>
          </a:p>
          <a:p>
            <a:pPr marL="0" indent="0">
              <a:buNone/>
            </a:pPr>
            <a:r>
              <a:rPr lang="en-US" altLang="en-US" dirty="0" smtClean="0">
                <a:solidFill>
                  <a:schemeClr val="tx2"/>
                </a:solidFill>
              </a:rPr>
              <a:t>1/19		</a:t>
            </a:r>
            <a:r>
              <a:rPr lang="en-US" altLang="en-US" sz="2800" dirty="0" smtClean="0">
                <a:solidFill>
                  <a:schemeClr val="tx2"/>
                </a:solidFill>
              </a:rPr>
              <a:t>Final </a:t>
            </a:r>
            <a:r>
              <a:rPr lang="en-US" altLang="en-US" sz="2800" dirty="0">
                <a:solidFill>
                  <a:schemeClr val="tx2"/>
                </a:solidFill>
              </a:rPr>
              <a:t>Competition: </a:t>
            </a:r>
            <a:r>
              <a:rPr lang="en-US" altLang="en-US" sz="2800" dirty="0" smtClean="0">
                <a:solidFill>
                  <a:schemeClr val="tx2"/>
                </a:solidFill>
              </a:rPr>
              <a:t>Partners Meetings (12:00-1:30pm</a:t>
            </a:r>
            <a:r>
              <a:rPr lang="en-US" altLang="en-US" sz="2800" dirty="0">
                <a:solidFill>
                  <a:schemeClr val="tx2"/>
                </a:solidFill>
              </a:rPr>
              <a:t>)</a:t>
            </a:r>
            <a:endParaRPr lang="en-US" altLang="en-US" sz="28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altLang="en-US" dirty="0" smtClean="0">
                <a:solidFill>
                  <a:schemeClr val="tx2"/>
                </a:solidFill>
              </a:rPr>
              <a:t>1/20		Final Team Announced</a:t>
            </a:r>
          </a:p>
          <a:p>
            <a:pPr marL="0" indent="0">
              <a:buNone/>
            </a:pPr>
            <a:r>
              <a:rPr lang="en-US" altLang="en-US" dirty="0" smtClean="0">
                <a:solidFill>
                  <a:schemeClr val="tx2"/>
                </a:solidFill>
              </a:rPr>
              <a:t>2/2		VCIC Competition: Boulder, Colorado </a:t>
            </a:r>
          </a:p>
          <a:p>
            <a:pPr marL="0" indent="0">
              <a:buNone/>
            </a:pPr>
            <a:endParaRPr lang="en-US" altLang="en-US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24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912620" y="1083944"/>
            <a:ext cx="8686800" cy="2596515"/>
          </a:xfrm>
        </p:spPr>
        <p:txBody>
          <a:bodyPr/>
          <a:lstStyle/>
          <a:p>
            <a:r>
              <a:rPr lang="en-US" altLang="en-US" sz="4800" dirty="0" smtClean="0"/>
              <a:t>Last Year’s Experience…</a:t>
            </a:r>
            <a:br>
              <a:rPr lang="en-US" altLang="en-US" sz="4800" dirty="0" smtClean="0"/>
            </a:br>
            <a:r>
              <a:rPr lang="en-US" altLang="en-US" sz="4800" dirty="0" smtClean="0"/>
              <a:t>Ryan McGovern</a:t>
            </a:r>
          </a:p>
        </p:txBody>
      </p:sp>
    </p:spTree>
    <p:extLst>
      <p:ext uri="{BB962C8B-B14F-4D97-AF65-F5344CB8AC3E}">
        <p14:creationId xmlns:p14="http://schemas.microsoft.com/office/powerpoint/2010/main" val="352066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914400" y="814543"/>
            <a:ext cx="10363200" cy="1016000"/>
          </a:xfrm>
        </p:spPr>
        <p:txBody>
          <a:bodyPr/>
          <a:lstStyle/>
          <a:p>
            <a:r>
              <a:rPr lang="en-US" altLang="en-US" dirty="0" smtClean="0"/>
              <a:t>What is VCIC?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786581" y="2160018"/>
            <a:ext cx="7108722" cy="4025900"/>
          </a:xfrm>
        </p:spPr>
        <p:txBody>
          <a:bodyPr/>
          <a:lstStyle/>
          <a:p>
            <a:r>
              <a:rPr lang="en-US" altLang="en-US" dirty="0" smtClean="0"/>
              <a:t>Venture Capital Investment Competition</a:t>
            </a:r>
          </a:p>
          <a:p>
            <a:r>
              <a:rPr lang="en-US" altLang="en-US" dirty="0" smtClean="0"/>
              <a:t>You play the VCs</a:t>
            </a:r>
          </a:p>
          <a:p>
            <a:r>
              <a:rPr lang="en-US" altLang="en-US" dirty="0" smtClean="0"/>
              <a:t>Real startups pitch to you</a:t>
            </a:r>
          </a:p>
          <a:p>
            <a:r>
              <a:rPr lang="en-US" altLang="en-US" dirty="0" smtClean="0"/>
              <a:t>You invest in one startup</a:t>
            </a:r>
          </a:p>
          <a:p>
            <a:r>
              <a:rPr lang="en-US" altLang="en-US" dirty="0" smtClean="0"/>
              <a:t>VCs judge your performance</a:t>
            </a:r>
          </a:p>
          <a:p>
            <a:endParaRPr lang="en-US" altLang="en-US" dirty="0"/>
          </a:p>
          <a:p>
            <a:r>
              <a:rPr lang="en-US" altLang="en-US" sz="2400" dirty="0" smtClean="0"/>
              <a:t>Started in 1998 at UNC Kenan-Flagler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108" y="2033105"/>
            <a:ext cx="3657600" cy="12979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\\business\web\othersites\vcic\images\banner\oneono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108" y="3431215"/>
            <a:ext cx="3657600" cy="12782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108" y="4809569"/>
            <a:ext cx="3657600" cy="1366301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24215" y="1588124"/>
            <a:ext cx="41435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Students + Startups + VCs = VCIC</a:t>
            </a:r>
            <a:endParaRPr lang="en-US" sz="2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C:\Users\vernonp\Google Drive\VCIC L Drive\Images\VCIC Logo bi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270" y="2239966"/>
            <a:ext cx="651450" cy="2081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5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28345"/>
            <a:ext cx="10363200" cy="1016000"/>
          </a:xfrm>
        </p:spPr>
        <p:txBody>
          <a:bodyPr/>
          <a:lstStyle/>
          <a:p>
            <a:r>
              <a:rPr lang="en-US" dirty="0" smtClean="0"/>
              <a:t>What it’s Like for Students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2180"/>
            <a:ext cx="6979920" cy="36662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24340"/>
          <a:stretch/>
        </p:blipFill>
        <p:spPr>
          <a:xfrm>
            <a:off x="7061201" y="2202181"/>
            <a:ext cx="5130800" cy="43404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0" y="6407388"/>
            <a:ext cx="24161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www.vcic.org/students/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 rot="787504">
            <a:off x="286543" y="1840104"/>
            <a:ext cx="1277178" cy="4603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/>
              <a:t>Wed. </a:t>
            </a:r>
            <a:r>
              <a:rPr lang="en-US" altLang="en-US" sz="2000" dirty="0"/>
              <a:t>5pm</a:t>
            </a:r>
          </a:p>
        </p:txBody>
      </p:sp>
      <p:sp>
        <p:nvSpPr>
          <p:cNvPr id="8" name="Rounded Rectangle 7"/>
          <p:cNvSpPr>
            <a:spLocks noChangeArrowheads="1"/>
          </p:cNvSpPr>
          <p:nvPr/>
        </p:nvSpPr>
        <p:spPr bwMode="auto">
          <a:xfrm rot="787504">
            <a:off x="2090870" y="1885630"/>
            <a:ext cx="1207388" cy="4222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/>
              <a:t>Wed/Thu</a:t>
            </a:r>
            <a:endParaRPr lang="en-US" altLang="en-US" sz="2000" dirty="0"/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 rot="787504">
            <a:off x="3973186" y="1926734"/>
            <a:ext cx="1121348" cy="39052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/>
              <a:t>Fri. </a:t>
            </a:r>
            <a:r>
              <a:rPr lang="en-US" altLang="en-US" sz="2000" dirty="0"/>
              <a:t>9am</a:t>
            </a:r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 rot="787504">
            <a:off x="5944636" y="1929100"/>
            <a:ext cx="796925" cy="4254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10am</a:t>
            </a:r>
          </a:p>
        </p:txBody>
      </p:sp>
      <p:sp>
        <p:nvSpPr>
          <p:cNvPr id="11" name="Rounded Rectangle 10"/>
          <p:cNvSpPr>
            <a:spLocks noChangeArrowheads="1"/>
          </p:cNvSpPr>
          <p:nvPr/>
        </p:nvSpPr>
        <p:spPr bwMode="auto">
          <a:xfrm rot="787504">
            <a:off x="7603550" y="1929100"/>
            <a:ext cx="796925" cy="4254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Noon</a:t>
            </a:r>
          </a:p>
        </p:txBody>
      </p:sp>
      <p:sp>
        <p:nvSpPr>
          <p:cNvPr id="12" name="Rounded Rectangle 11"/>
          <p:cNvSpPr>
            <a:spLocks noChangeArrowheads="1"/>
          </p:cNvSpPr>
          <p:nvPr/>
        </p:nvSpPr>
        <p:spPr bwMode="auto">
          <a:xfrm rot="787504">
            <a:off x="9348617" y="1929100"/>
            <a:ext cx="796925" cy="4254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1:30</a:t>
            </a:r>
          </a:p>
        </p:txBody>
      </p:sp>
      <p:sp>
        <p:nvSpPr>
          <p:cNvPr id="14" name="Rounded Rectangle 13"/>
          <p:cNvSpPr>
            <a:spLocks noChangeArrowheads="1"/>
          </p:cNvSpPr>
          <p:nvPr/>
        </p:nvSpPr>
        <p:spPr bwMode="auto">
          <a:xfrm rot="787504">
            <a:off x="11015212" y="1929100"/>
            <a:ext cx="796925" cy="4254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/>
              <a:t>3:45</a:t>
            </a:r>
            <a:endParaRPr lang="en-US" altLang="en-US" sz="2000" dirty="0"/>
          </a:p>
        </p:txBody>
      </p:sp>
      <p:pic>
        <p:nvPicPr>
          <p:cNvPr id="3" name="Picture 2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1714" y="3860800"/>
            <a:ext cx="5012379" cy="2812534"/>
          </a:xfrm>
          <a:prstGeom prst="rect">
            <a:avLst/>
          </a:prstGeom>
        </p:spPr>
      </p:pic>
      <p:sp>
        <p:nvSpPr>
          <p:cNvPr id="15" name="Rounded Rectangle 14"/>
          <p:cNvSpPr>
            <a:spLocks noChangeArrowheads="1"/>
          </p:cNvSpPr>
          <p:nvPr/>
        </p:nvSpPr>
        <p:spPr bwMode="auto">
          <a:xfrm rot="1152431">
            <a:off x="7714431" y="5453943"/>
            <a:ext cx="1819324" cy="81198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/>
              <a:t>Click here for 2-minute video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24627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72150"/>
            <a:ext cx="12192000" cy="1085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66917" y="5469339"/>
            <a:ext cx="10923638" cy="640080"/>
          </a:xfrm>
          <a:prstGeom prst="roundRect">
            <a:avLst>
              <a:gd name="adj" fmla="val 10000"/>
            </a:avLst>
          </a:prstGeom>
          <a:solidFill>
            <a:srgbClr val="4BACC6"/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6" name="Rounded Rectangle 5"/>
          <p:cNvSpPr/>
          <p:nvPr/>
        </p:nvSpPr>
        <p:spPr>
          <a:xfrm>
            <a:off x="766917" y="4324434"/>
            <a:ext cx="10923638" cy="640080"/>
          </a:xfrm>
          <a:prstGeom prst="roundRect">
            <a:avLst>
              <a:gd name="adj" fmla="val 10000"/>
            </a:avLst>
          </a:prstGeom>
          <a:solidFill>
            <a:srgbClr val="9BBB59"/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5" name="Rounded Rectangle 4"/>
          <p:cNvSpPr/>
          <p:nvPr/>
        </p:nvSpPr>
        <p:spPr>
          <a:xfrm>
            <a:off x="766917" y="3684354"/>
            <a:ext cx="10923638" cy="640080"/>
          </a:xfrm>
          <a:prstGeom prst="roundRect">
            <a:avLst>
              <a:gd name="adj" fmla="val 10000"/>
            </a:avLst>
          </a:prstGeom>
          <a:solidFill>
            <a:srgbClr val="8064A2"/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4" name="Rounded Rectangle 3"/>
          <p:cNvSpPr/>
          <p:nvPr/>
        </p:nvSpPr>
        <p:spPr>
          <a:xfrm>
            <a:off x="766917" y="2558449"/>
            <a:ext cx="10923638" cy="640080"/>
          </a:xfrm>
          <a:prstGeom prst="roundRect">
            <a:avLst>
              <a:gd name="adj" fmla="val 10000"/>
            </a:avLst>
          </a:prstGeom>
          <a:solidFill>
            <a:srgbClr val="C0504D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Schedule Walk-Through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914400" y="1981612"/>
            <a:ext cx="10363200" cy="40259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  9:00  |  Startup pitches</a:t>
            </a:r>
          </a:p>
          <a:p>
            <a:pPr marL="0" indent="0" eaLnBrk="1" hangingPunct="1">
              <a:buNone/>
            </a:pPr>
            <a:r>
              <a:rPr lang="en-US" altLang="en-US" b="1" dirty="0" smtClean="0">
                <a:solidFill>
                  <a:schemeClr val="bg1"/>
                </a:solidFill>
              </a:rPr>
              <a:t> 10:00  |  Due diligence (14 minutes + 3 minutes)</a:t>
            </a:r>
          </a:p>
          <a:p>
            <a:pPr marL="0" indent="0" eaLnBrk="1" hangingPunct="1">
              <a:buNone/>
            </a:pPr>
            <a:r>
              <a:rPr lang="en-US" altLang="en-US" dirty="0" smtClean="0"/>
              <a:t> 11:30  </a:t>
            </a:r>
            <a:r>
              <a:rPr lang="en-US" altLang="en-US" dirty="0"/>
              <a:t>|  </a:t>
            </a:r>
            <a:r>
              <a:rPr lang="en-US" altLang="en-US" dirty="0" smtClean="0"/>
              <a:t>Working lunch</a:t>
            </a: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b="1" dirty="0" smtClean="0">
                <a:solidFill>
                  <a:schemeClr val="bg1"/>
                </a:solidFill>
              </a:rPr>
              <a:t>  1:00   |  Written deliverables begin</a:t>
            </a:r>
          </a:p>
          <a:p>
            <a:pPr marL="0" indent="0" eaLnBrk="1" hangingPunct="1">
              <a:buNone/>
            </a:pPr>
            <a:r>
              <a:rPr lang="en-US" altLang="en-US" b="1" dirty="0" smtClean="0">
                <a:solidFill>
                  <a:schemeClr val="bg1"/>
                </a:solidFill>
              </a:rPr>
              <a:t>  1:30   |  Partner meetings begin (15 minutes each)</a:t>
            </a:r>
          </a:p>
          <a:p>
            <a:pPr marL="0" indent="0" eaLnBrk="1" hangingPunct="1">
              <a:buNone/>
            </a:pPr>
            <a:r>
              <a:rPr lang="en-US" altLang="en-US" dirty="0"/>
              <a:t> </a:t>
            </a:r>
            <a:r>
              <a:rPr lang="en-US" altLang="en-US" dirty="0" smtClean="0"/>
              <a:t> 3:30   </a:t>
            </a:r>
            <a:r>
              <a:rPr lang="en-US" altLang="en-US" dirty="0"/>
              <a:t>|  </a:t>
            </a:r>
            <a:r>
              <a:rPr lang="en-US" altLang="en-US" dirty="0" smtClean="0"/>
              <a:t>Judges vote</a:t>
            </a:r>
            <a:endParaRPr lang="en-US" altLang="en-US" sz="2400" dirty="0"/>
          </a:p>
          <a:p>
            <a:pPr marL="0" indent="0" eaLnBrk="1" hangingPunct="1">
              <a:buNone/>
            </a:pPr>
            <a:r>
              <a:rPr lang="en-US" altLang="en-US" b="1" dirty="0" smtClean="0">
                <a:solidFill>
                  <a:schemeClr val="bg1"/>
                </a:solidFill>
              </a:rPr>
              <a:t>  3:45   </a:t>
            </a:r>
            <a:r>
              <a:rPr lang="en-US" altLang="en-US" b="1" dirty="0">
                <a:solidFill>
                  <a:schemeClr val="bg1"/>
                </a:solidFill>
              </a:rPr>
              <a:t>|  Negotiations, top </a:t>
            </a:r>
            <a:r>
              <a:rPr lang="en-US" altLang="en-US" b="1" dirty="0" smtClean="0">
                <a:solidFill>
                  <a:schemeClr val="bg1"/>
                </a:solidFill>
              </a:rPr>
              <a:t>2 </a:t>
            </a:r>
            <a:r>
              <a:rPr lang="en-US" altLang="en-US" b="1" dirty="0">
                <a:solidFill>
                  <a:schemeClr val="bg1"/>
                </a:solidFill>
              </a:rPr>
              <a:t>teams </a:t>
            </a:r>
            <a:r>
              <a:rPr lang="en-US" altLang="en-US" b="1" dirty="0" smtClean="0">
                <a:solidFill>
                  <a:schemeClr val="bg1"/>
                </a:solidFill>
              </a:rPr>
              <a:t>(</a:t>
            </a:r>
            <a:r>
              <a:rPr lang="en-US" altLang="en-US" b="1" dirty="0">
                <a:solidFill>
                  <a:schemeClr val="bg1"/>
                </a:solidFill>
              </a:rPr>
              <a:t>10 minutes </a:t>
            </a:r>
            <a:r>
              <a:rPr lang="en-US" altLang="en-US" b="1" dirty="0" smtClean="0">
                <a:solidFill>
                  <a:schemeClr val="bg1"/>
                </a:solidFill>
              </a:rPr>
              <a:t>each) </a:t>
            </a:r>
          </a:p>
          <a:p>
            <a:pPr marL="0" indent="0" eaLnBrk="1" hangingPunct="1">
              <a:buNone/>
            </a:pPr>
            <a:r>
              <a:rPr lang="en-US" altLang="en-US" b="1" dirty="0" smtClean="0">
                <a:solidFill>
                  <a:schemeClr val="bg1"/>
                </a:solidFill>
              </a:rPr>
              <a:t> </a:t>
            </a:r>
            <a:r>
              <a:rPr lang="en-US" altLang="en-US" dirty="0"/>
              <a:t> </a:t>
            </a:r>
            <a:r>
              <a:rPr lang="en-US" altLang="en-US" dirty="0" smtClean="0"/>
              <a:t>4:30   |  Awards </a:t>
            </a:r>
            <a:r>
              <a:rPr lang="en-US" altLang="en-US" dirty="0"/>
              <a:t>c</a:t>
            </a:r>
            <a:r>
              <a:rPr lang="en-US" altLang="en-US" dirty="0" smtClean="0"/>
              <a:t>eremony &amp; round robin feedback</a:t>
            </a:r>
          </a:p>
        </p:txBody>
      </p:sp>
    </p:spTree>
    <p:extLst>
      <p:ext uri="{BB962C8B-B14F-4D97-AF65-F5344CB8AC3E}">
        <p14:creationId xmlns:p14="http://schemas.microsoft.com/office/powerpoint/2010/main" val="148323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8551992" y="2530474"/>
            <a:ext cx="2926080" cy="2870201"/>
            <a:chOff x="3569324" y="181533"/>
            <a:chExt cx="2701320" cy="4251326"/>
          </a:xfrm>
        </p:grpSpPr>
        <p:sp>
          <p:nvSpPr>
            <p:cNvPr id="17" name="Rounded Rectangle 16"/>
            <p:cNvSpPr/>
            <p:nvPr/>
          </p:nvSpPr>
          <p:spPr>
            <a:xfrm>
              <a:off x="3569324" y="181533"/>
              <a:ext cx="2701320" cy="4251326"/>
            </a:xfrm>
            <a:prstGeom prst="roundRect">
              <a:avLst>
                <a:gd name="adj" fmla="val 10000"/>
              </a:avLst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25400" cap="flat" cmpd="sng" algn="ctr">
              <a:solidFill>
                <a:srgbClr val="9BBB59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ounded Rectangle 4"/>
            <p:cNvSpPr/>
            <p:nvPr/>
          </p:nvSpPr>
          <p:spPr>
            <a:xfrm>
              <a:off x="3648443" y="302977"/>
              <a:ext cx="2543082" cy="40930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113792" numCol="1" spcCol="1270" anchor="t" anchorCtr="0">
              <a:noAutofit/>
            </a:bodyPr>
            <a:lstStyle/>
            <a:p>
              <a:pPr marL="171450" lvl="1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</a:rPr>
                <a:t>Demonstrated </a:t>
              </a:r>
              <a:r>
                <a:rPr lang="en-US" sz="16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</a:rPr>
                <a:t>deep VC knowledge, terms, exit strategy, return potential, fund fit, etc. </a:t>
              </a:r>
            </a:p>
            <a:p>
              <a:pPr marL="171450" lvl="1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</a:rPr>
                <a:t>Adequately explained deal </a:t>
              </a:r>
            </a:p>
            <a:p>
              <a:pPr marL="171450" lvl="1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</a:rPr>
                <a:t>Handled questions/coaching </a:t>
              </a:r>
            </a:p>
            <a:p>
              <a:pPr marL="171450" lvl="1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</a:rPr>
                <a:t>Confident and convincing</a:t>
              </a:r>
            </a:p>
            <a:p>
              <a:pPr marL="171450" lvl="1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</a:rPr>
                <a:t>All members contributed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600" kern="1200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  <a:ea typeface="+mn-ea"/>
                <a:cs typeface="+mn-cs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6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14400"/>
            <a:ext cx="10363200" cy="1016000"/>
          </a:xfrm>
        </p:spPr>
        <p:txBody>
          <a:bodyPr/>
          <a:lstStyle/>
          <a:p>
            <a:r>
              <a:rPr lang="en-US" dirty="0" smtClean="0"/>
              <a:t>Judging Criteria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231775" y="2559049"/>
            <a:ext cx="2926080" cy="2860676"/>
            <a:chOff x="152774" y="220267"/>
            <a:chExt cx="2701320" cy="4251326"/>
          </a:xfrm>
        </p:grpSpPr>
        <p:sp>
          <p:nvSpPr>
            <p:cNvPr id="5" name="Rounded Rectangle 4"/>
            <p:cNvSpPr/>
            <p:nvPr/>
          </p:nvSpPr>
          <p:spPr>
            <a:xfrm>
              <a:off x="152774" y="220267"/>
              <a:ext cx="2701320" cy="4251326"/>
            </a:xfrm>
            <a:prstGeom prst="roundRect">
              <a:avLst>
                <a:gd name="adj" fmla="val 10000"/>
              </a:avLst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25400" cap="flat" cmpd="sng" algn="ctr">
              <a:solidFill>
                <a:srgbClr val="C0504D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231893" y="299386"/>
              <a:ext cx="2543082" cy="40930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113792" numCol="1" spcCol="1270" anchor="t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500" kern="12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Learned what they needed to know? Covered key questions? Dug into key issues?</a:t>
              </a:r>
              <a:endParaRPr lang="en-US" sz="15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  <a:ea typeface="+mn-ea"/>
                <a:cs typeface="+mn-cs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500" kern="12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Demonstrated deep understanding of the business opportunity?</a:t>
              </a:r>
              <a:endParaRPr lang="en-US" sz="15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  <a:ea typeface="+mn-ea"/>
                <a:cs typeface="+mn-cs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500" kern="12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Lead/controlled the meeting? </a:t>
              </a:r>
              <a:endParaRPr lang="en-US" sz="15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  <a:ea typeface="+mn-ea"/>
                <a:cs typeface="+mn-cs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500" kern="12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Established appropriate rapport and demonstrated value as a VC firm?</a:t>
              </a:r>
              <a:endParaRPr lang="en-US" sz="15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140335" y="1998008"/>
            <a:ext cx="3108960" cy="640080"/>
            <a:chOff x="9255" y="-220267"/>
            <a:chExt cx="2405628" cy="671234"/>
          </a:xfrm>
        </p:grpSpPr>
        <p:sp>
          <p:nvSpPr>
            <p:cNvPr id="8" name="Rounded Rectangle 7"/>
            <p:cNvSpPr/>
            <p:nvPr/>
          </p:nvSpPr>
          <p:spPr>
            <a:xfrm>
              <a:off x="9255" y="-220267"/>
              <a:ext cx="2405628" cy="671234"/>
            </a:xfrm>
            <a:prstGeom prst="roundRect">
              <a:avLst>
                <a:gd name="adj" fmla="val 10000"/>
              </a:avLst>
            </a:prstGeom>
            <a:solidFill>
              <a:srgbClr val="C0504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22362" y="-207160"/>
              <a:ext cx="2379414" cy="4212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170688" rIns="170688" bIns="91440" numCol="1" spcCol="1270" anchor="t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rPr>
                <a:t>Due Diligence </a:t>
              </a:r>
              <a:r>
                <a:rPr lang="en-US" sz="1600" kern="1200" dirty="0" smtClean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rPr>
                <a:t>(20 pts)</a:t>
              </a:r>
              <a:endParaRPr lang="en-US" sz="2400" kern="120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460552" y="1998008"/>
            <a:ext cx="3108960" cy="640080"/>
            <a:chOff x="3425805" y="-223857"/>
            <a:chExt cx="2405628" cy="671621"/>
          </a:xfrm>
          <a:solidFill>
            <a:srgbClr val="9BBB59"/>
          </a:solidFill>
        </p:grpSpPr>
        <p:sp>
          <p:nvSpPr>
            <p:cNvPr id="11" name="Rounded Rectangle 10"/>
            <p:cNvSpPr/>
            <p:nvPr/>
          </p:nvSpPr>
          <p:spPr>
            <a:xfrm>
              <a:off x="3425805" y="-223857"/>
              <a:ext cx="2405628" cy="671621"/>
            </a:xfrm>
            <a:prstGeom prst="roundRect">
              <a:avLst>
                <a:gd name="adj" fmla="val 10000"/>
              </a:avLst>
            </a:prstGeom>
            <a:grpFill/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3438919" y="-210745"/>
              <a:ext cx="2379400" cy="42152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70688" rIns="0" bIns="91440" numCol="1" spcCol="1270" anchor="t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rPr>
                <a:t>Partner Meeting </a:t>
              </a:r>
              <a:r>
                <a:rPr lang="en-US" sz="1600" kern="1200" dirty="0" smtClean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rPr>
                <a:t>(20 pts)</a:t>
              </a:r>
              <a:endParaRPr lang="en-US" sz="2400" kern="120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980431" y="5743574"/>
            <a:ext cx="6297044" cy="1036197"/>
            <a:chOff x="5083505" y="554661"/>
            <a:chExt cx="1011688" cy="3508182"/>
          </a:xfrm>
        </p:grpSpPr>
        <p:sp>
          <p:nvSpPr>
            <p:cNvPr id="41" name="Rounded Rectangle 40"/>
            <p:cNvSpPr/>
            <p:nvPr/>
          </p:nvSpPr>
          <p:spPr>
            <a:xfrm>
              <a:off x="5083505" y="554661"/>
              <a:ext cx="1011688" cy="3304800"/>
            </a:xfrm>
            <a:prstGeom prst="roundRect">
              <a:avLst>
                <a:gd name="adj" fmla="val 10000"/>
              </a:avLst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25400" cap="flat" cmpd="sng" algn="ctr">
              <a:solidFill>
                <a:srgbClr val="4BACC6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42" name="Rounded Rectangle 4"/>
            <p:cNvSpPr/>
            <p:nvPr/>
          </p:nvSpPr>
          <p:spPr>
            <a:xfrm>
              <a:off x="5113136" y="817305"/>
              <a:ext cx="952426" cy="324553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64008" tIns="64008" rIns="64008" bIns="64008" numCol="2" spcCol="1270" anchor="t" anchorCtr="0">
              <a:noAutofit/>
            </a:bodyPr>
            <a:lstStyle/>
            <a:p>
              <a:pPr marL="228600" marR="0" lvl="1" indent="-228600" algn="l" defTabSz="400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Focused on the key issues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228600" marR="0" lvl="1" indent="-228600" algn="l" defTabSz="400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Tackled tough issues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228600" lvl="1" indent="-228600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16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</a:rPr>
                <a:t>Established positive rapport</a:t>
              </a:r>
            </a:p>
            <a:p>
              <a:pPr marL="228600" marR="0" lvl="1" indent="-228600" algn="l" defTabSz="400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Demonstrated firm's value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228600" marR="0" lvl="1" indent="-228600" algn="l" defTabSz="400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Note: teams are not judged on “getting to a deal”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769745" y="5871209"/>
            <a:ext cx="2287905" cy="767715"/>
            <a:chOff x="4876292" y="204538"/>
            <a:chExt cx="1011688" cy="525183"/>
          </a:xfrm>
        </p:grpSpPr>
        <p:sp>
          <p:nvSpPr>
            <p:cNvPr id="35" name="Rounded Rectangle 34"/>
            <p:cNvSpPr/>
            <p:nvPr/>
          </p:nvSpPr>
          <p:spPr>
            <a:xfrm>
              <a:off x="4876292" y="204538"/>
              <a:ext cx="1011688" cy="525183"/>
            </a:xfrm>
            <a:prstGeom prst="roundRect">
              <a:avLst>
                <a:gd name="adj" fmla="val 10000"/>
              </a:avLst>
            </a:prstGeom>
            <a:solidFill>
              <a:srgbClr val="4BACC6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36" name="Rounded Rectangle 4"/>
            <p:cNvSpPr/>
            <p:nvPr/>
          </p:nvSpPr>
          <p:spPr>
            <a:xfrm>
              <a:off x="4876292" y="246457"/>
              <a:ext cx="1011688" cy="35012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64008" tIns="64008" rIns="64008" bIns="34290" numCol="1" spcCol="1270" anchor="t" anchorCtr="0">
              <a:noAutofit/>
            </a:bodyPr>
            <a:lstStyle/>
            <a:p>
              <a:pPr marL="0" marR="0" lvl="0" indent="0" algn="ctr" defTabSz="400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Negotiations</a:t>
              </a:r>
              <a:b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lang="en-US" sz="1600" dirty="0" smtClean="0">
                  <a:solidFill>
                    <a:sysClr val="window" lastClr="FFFFFF"/>
                  </a:solidFill>
                  <a:latin typeface="Calibri"/>
                </a:rPr>
                <a:t>Top 6 Teams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940369" y="2559049"/>
            <a:ext cx="2926080" cy="2879726"/>
            <a:chOff x="6985874" y="196321"/>
            <a:chExt cx="2701320" cy="4251326"/>
          </a:xfrm>
        </p:grpSpPr>
        <p:sp>
          <p:nvSpPr>
            <p:cNvPr id="33" name="Rounded Rectangle 32"/>
            <p:cNvSpPr/>
            <p:nvPr/>
          </p:nvSpPr>
          <p:spPr>
            <a:xfrm>
              <a:off x="6985874" y="196321"/>
              <a:ext cx="2701320" cy="4251326"/>
            </a:xfrm>
            <a:prstGeom prst="roundRect">
              <a:avLst>
                <a:gd name="adj" fmla="val 10000"/>
              </a:avLst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25400" cap="flat" cmpd="sng" algn="ctr">
              <a:solidFill>
                <a:srgbClr val="8064A2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Rounded Rectangle 4"/>
            <p:cNvSpPr/>
            <p:nvPr/>
          </p:nvSpPr>
          <p:spPr>
            <a:xfrm>
              <a:off x="7064993" y="275440"/>
              <a:ext cx="2543082" cy="40930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113792" numCol="1" spcCol="1270" anchor="t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kern="12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Reasons to invest</a:t>
              </a:r>
              <a:endParaRPr lang="en-US" sz="16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  <a:ea typeface="+mn-ea"/>
                <a:cs typeface="+mn-cs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kern="12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Reasons not to invest</a:t>
              </a:r>
              <a:endParaRPr lang="en-US" sz="16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  <a:ea typeface="+mn-ea"/>
                <a:cs typeface="+mn-cs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kern="12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Overall decision</a:t>
              </a:r>
              <a:endParaRPr lang="en-US" sz="16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  <a:ea typeface="+mn-ea"/>
                <a:cs typeface="+mn-cs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kern="12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Valuation, Investment Size, Fund Fit</a:t>
              </a:r>
              <a:endParaRPr lang="en-US" sz="16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  <a:ea typeface="+mn-ea"/>
                <a:cs typeface="+mn-cs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kern="12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Other terms (MBA only): Dividends, Board Structure, </a:t>
              </a:r>
              <a:r>
                <a:rPr lang="en-US" sz="16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</a:rPr>
                <a:t>L</a:t>
              </a:r>
              <a:r>
                <a:rPr lang="en-US" sz="1600" kern="12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iquidation Preference, Anti-dilution, Dates and Other Terms</a:t>
              </a:r>
              <a:endParaRPr lang="en-US" sz="16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848929" y="1998008"/>
            <a:ext cx="3108960" cy="640080"/>
            <a:chOff x="6842356" y="-196320"/>
            <a:chExt cx="2405628" cy="583297"/>
          </a:xfrm>
          <a:solidFill>
            <a:srgbClr val="8064A2"/>
          </a:solidFill>
        </p:grpSpPr>
        <p:sp>
          <p:nvSpPr>
            <p:cNvPr id="39" name="Rounded Rectangle 38"/>
            <p:cNvSpPr/>
            <p:nvPr/>
          </p:nvSpPr>
          <p:spPr>
            <a:xfrm>
              <a:off x="6842356" y="-196320"/>
              <a:ext cx="2405628" cy="583297"/>
            </a:xfrm>
            <a:prstGeom prst="roundRect">
              <a:avLst>
                <a:gd name="adj" fmla="val 10000"/>
              </a:avLst>
            </a:prstGeom>
            <a:grpFill/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3" name="Rounded Rectangle 4"/>
            <p:cNvSpPr/>
            <p:nvPr/>
          </p:nvSpPr>
          <p:spPr>
            <a:xfrm>
              <a:off x="6853744" y="-184932"/>
              <a:ext cx="2382850" cy="36608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170688" rIns="170688" bIns="91440" numCol="1" spcCol="1270" anchor="t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rPr>
                <a:t>Investment </a:t>
              </a:r>
              <a:r>
                <a:rPr lang="en-US" sz="1600" kern="1200" dirty="0" smtClean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rPr>
                <a:t>(20 pts)</a:t>
              </a:r>
              <a:endParaRPr lang="en-US" sz="1600" kern="120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970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35338" y="6392864"/>
            <a:ext cx="5478462" cy="422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DRAFT</a:t>
            </a:r>
            <a:endParaRPr lang="en-US" sz="2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962025"/>
            <a:ext cx="4424516" cy="1016000"/>
          </a:xfrm>
        </p:spPr>
        <p:txBody>
          <a:bodyPr/>
          <a:lstStyle/>
          <a:p>
            <a:r>
              <a:rPr lang="en-US" dirty="0" smtClean="0"/>
              <a:t>MBA Events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499123" y="1362128"/>
            <a:ext cx="5506064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3600" kern="0" dirty="0" smtClean="0"/>
              <a:t>Undergraduate Events</a:t>
            </a:r>
            <a:endParaRPr lang="en-US" sz="3600" kern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767" y="2456785"/>
            <a:ext cx="4911563" cy="3157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24" y="1713299"/>
            <a:ext cx="6574343" cy="494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31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92" y="1908510"/>
            <a:ext cx="6321624" cy="4754231"/>
          </a:xfrm>
          <a:prstGeom prst="rect">
            <a:avLst/>
          </a:prstGeom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767" y="2456785"/>
            <a:ext cx="4911563" cy="3157433"/>
          </a:xfrm>
          <a:prstGeom prst="rect">
            <a:avLst/>
          </a:prstGeom>
          <a:effectLst>
            <a:outerShdw blurRad="50800" dist="38100" dir="5400000" sx="102000" sy="102000" algn="t" rotWithShape="0">
              <a:srgbClr val="F2F4F6"/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3335338" y="6392864"/>
            <a:ext cx="5478462" cy="422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DRAFT</a:t>
            </a:r>
            <a:endParaRPr lang="en-US" sz="2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962025"/>
            <a:ext cx="4424516" cy="10160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MBA Events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499123" y="1362128"/>
            <a:ext cx="5506064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3600" kern="0" dirty="0" smtClean="0">
                <a:solidFill>
                  <a:schemeClr val="bg1">
                    <a:lumMod val="75000"/>
                  </a:schemeClr>
                </a:solidFill>
              </a:rPr>
              <a:t>Undergraduate Events</a:t>
            </a:r>
            <a:endParaRPr lang="en-US" sz="3600" kern="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354807" y="1487872"/>
            <a:ext cx="3482387" cy="4649022"/>
          </a:xfrm>
          <a:prstGeom prst="roundRect">
            <a:avLst/>
          </a:prstGeom>
          <a:solidFill>
            <a:schemeClr val="bg2">
              <a:lumMod val="75000"/>
              <a:alpha val="89804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78 schools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50 events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13 countries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 continents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1,250 Students</a:t>
            </a:r>
            <a:endParaRPr lang="en-US" i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175 VCs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125 Startups</a:t>
            </a:r>
          </a:p>
        </p:txBody>
      </p:sp>
    </p:spTree>
    <p:extLst>
      <p:ext uri="{BB962C8B-B14F-4D97-AF65-F5344CB8AC3E}">
        <p14:creationId xmlns:p14="http://schemas.microsoft.com/office/powerpoint/2010/main" val="200043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1775822" y="0"/>
            <a:ext cx="8657537" cy="663677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28" name="Rectangle 27"/>
          <p:cNvSpPr/>
          <p:nvPr/>
        </p:nvSpPr>
        <p:spPr>
          <a:xfrm>
            <a:off x="2440599" y="335098"/>
            <a:ext cx="7316859" cy="5584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4400" b="1" kern="0" dirty="0">
                <a:solidFill>
                  <a:srgbClr val="4F81BD"/>
                </a:solidFill>
              </a:rPr>
              <a:t>Hall of Global Champions</a:t>
            </a:r>
          </a:p>
        </p:txBody>
      </p:sp>
      <p:graphicFrame>
        <p:nvGraphicFramePr>
          <p:cNvPr id="29" name="Table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8401667"/>
              </p:ext>
            </p:extLst>
          </p:nvPr>
        </p:nvGraphicFramePr>
        <p:xfrm>
          <a:off x="1837131" y="1128583"/>
          <a:ext cx="8534920" cy="5306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6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69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69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69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69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265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2017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dirty="0" smtClean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 marL="51435" marR="51435" marT="25722" marB="257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2016</a:t>
                      </a:r>
                    </a:p>
                  </a:txBody>
                  <a:tcPr marL="51435" marR="51435" marT="25722" marB="257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2015</a:t>
                      </a:r>
                    </a:p>
                  </a:txBody>
                  <a:tcPr marL="51435" marR="51435" marT="25722" marB="257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2014</a:t>
                      </a:r>
                    </a:p>
                  </a:txBody>
                  <a:tcPr marL="51435" marR="51435" marT="25722" marB="257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2013</a:t>
                      </a:r>
                      <a:endParaRPr lang="en-US" sz="1600" dirty="0"/>
                    </a:p>
                  </a:txBody>
                  <a:tcPr marL="51435" marR="51435" marT="25722" marB="257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65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2012</a:t>
                      </a:r>
                    </a:p>
                  </a:txBody>
                  <a:tcPr marL="51435" marR="51435" marT="25722" marB="257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2011</a:t>
                      </a:r>
                    </a:p>
                  </a:txBody>
                  <a:tcPr marL="51435" marR="51435" marT="25722" marB="257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2010</a:t>
                      </a:r>
                    </a:p>
                  </a:txBody>
                  <a:tcPr marL="51435" marR="51435" marT="25722" marB="257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2009</a:t>
                      </a:r>
                      <a:endParaRPr lang="en-US" sz="1600" dirty="0"/>
                    </a:p>
                  </a:txBody>
                  <a:tcPr marL="51435" marR="51435" marT="25722" marB="257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2008</a:t>
                      </a:r>
                      <a:endParaRPr lang="en-US" sz="1600" dirty="0"/>
                    </a:p>
                  </a:txBody>
                  <a:tcPr marL="51435" marR="51435" marT="25722" marB="257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656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2007</a:t>
                      </a:r>
                      <a:endParaRPr lang="en-US" sz="1600" dirty="0"/>
                    </a:p>
                  </a:txBody>
                  <a:tcPr marL="51435" marR="51435" marT="25722" marB="257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2006</a:t>
                      </a:r>
                      <a:endParaRPr lang="en-US" sz="1600" dirty="0"/>
                    </a:p>
                  </a:txBody>
                  <a:tcPr marL="51435" marR="51435" marT="25722" marB="257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2005</a:t>
                      </a:r>
                      <a:endParaRPr lang="en-US" sz="1600" dirty="0"/>
                    </a:p>
                  </a:txBody>
                  <a:tcPr marL="51435" marR="51435" marT="25722" marB="257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2004</a:t>
                      </a:r>
                      <a:endParaRPr lang="en-US" sz="1600" dirty="0"/>
                    </a:p>
                  </a:txBody>
                  <a:tcPr marL="51435" marR="51435" marT="25722" marB="257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2003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51435" marR="51435" marT="25722" marB="257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656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   2002</a:t>
                      </a:r>
                      <a:endParaRPr lang="en-US" sz="1600" dirty="0"/>
                    </a:p>
                  </a:txBody>
                  <a:tcPr marL="51435" marR="51435" marT="25722" marB="257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2001</a:t>
                      </a:r>
                      <a:endParaRPr lang="en-US" sz="1600" dirty="0"/>
                    </a:p>
                  </a:txBody>
                  <a:tcPr marL="51435" marR="51435" marT="25722" marB="257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2000</a:t>
                      </a:r>
                      <a:endParaRPr lang="en-US" sz="1600" dirty="0">
                        <a:latin typeface="Arial Black" pitchFamily="34" charset="0"/>
                      </a:endParaRPr>
                    </a:p>
                  </a:txBody>
                  <a:tcPr marL="51443" marR="51443" marT="25709" marB="2570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1999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51443" marR="51443" marT="25709" marB="2570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1998     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</a:txBody>
                  <a:tcPr marL="51443" marR="51443" marT="25709" marB="2570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0" name="Picture 32" descr="http://www.studydiscussions.com/wp-content/uploads/2011/02/Georgetown-MB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751" y="1401371"/>
            <a:ext cx="984121" cy="84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2" descr="http://www.allbusinessschools.com/schoolimg/00/32/63/foster-business-logo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216" y="4074297"/>
            <a:ext cx="1108854" cy="677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4" descr="http://faculty.haas.berkeley.edu/mopp/images/Haas_BerkPC85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751" y="4125326"/>
            <a:ext cx="893270" cy="44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0" descr="http://bp0.blogger.com/_VpFnuOyBeWg/RfNlBCKHubI/AAAAAAAAAA8/8z3mxR6WdDQ/s200/fuqua-logo-rgb00009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362" y="5374633"/>
            <a:ext cx="723663" cy="74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 descr="Image result for byu marriott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414" y="1450137"/>
            <a:ext cx="1464767" cy="60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Image result for columbia business schoo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945" y="1136706"/>
            <a:ext cx="1947396" cy="122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Image result for mit sloa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070" y="2776139"/>
            <a:ext cx="690174" cy="80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8" descr="Image result for colorado leed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803" y="2745659"/>
            <a:ext cx="1302876" cy="76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0" descr="Image result for whart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441" y="2698887"/>
            <a:ext cx="965114" cy="96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2" descr="Image result for chicago booth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2" t="3451" r="4921" b="5852"/>
          <a:stretch/>
        </p:blipFill>
        <p:spPr bwMode="auto">
          <a:xfrm>
            <a:off x="5700246" y="2704620"/>
            <a:ext cx="866586" cy="87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4" descr="Image result for michigan ros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039" y="5387561"/>
            <a:ext cx="1313040" cy="72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6" descr="Image result for yale som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531" y="5369880"/>
            <a:ext cx="1536956" cy="78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5" descr="http://www.globalgiants.com/archives/fotos4/CARNEGIE-MELLON-TepperLogo-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415" y="5443426"/>
            <a:ext cx="1358529" cy="595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6" descr="Image result for mit sloa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205" y="4038628"/>
            <a:ext cx="690174" cy="80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Image result for unc kenan flagl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416" y="3967732"/>
            <a:ext cx="1764567" cy="85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Image result for unc kenan flagl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892" y="2647343"/>
            <a:ext cx="1764567" cy="85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Image result for unc kenan flagl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881" y="5304636"/>
            <a:ext cx="1764567" cy="85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32" descr="http://www.allbusinessschools.com/schoolimg/00/32/63/foster-business-logo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859" y="4074297"/>
            <a:ext cx="1108854" cy="677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32" descr="http://www.studydiscussions.com/wp-content/uploads/2011/02/Georgetown-MB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3638" y="1401371"/>
            <a:ext cx="984121" cy="84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2" descr="http://www.studydiscussions.com/wp-content/uploads/2011/02/Georgetown-MB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592" y="1401371"/>
            <a:ext cx="984121" cy="84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405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138" y="3426590"/>
            <a:ext cx="9652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558" y="5068066"/>
            <a:ext cx="161925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716" y="2262999"/>
            <a:ext cx="1662955" cy="736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itle 1"/>
          <p:cNvSpPr>
            <a:spLocks noGrp="1"/>
          </p:cNvSpPr>
          <p:nvPr>
            <p:ph type="title"/>
          </p:nvPr>
        </p:nvSpPr>
        <p:spPr>
          <a:xfrm>
            <a:off x="914400" y="726230"/>
            <a:ext cx="10363200" cy="1016000"/>
          </a:xfrm>
        </p:spPr>
        <p:txBody>
          <a:bodyPr/>
          <a:lstStyle/>
          <a:p>
            <a:r>
              <a:rPr lang="en-US" altLang="en-US" dirty="0" smtClean="0"/>
              <a:t>Why Get Involved with VCIC?</a:t>
            </a:r>
          </a:p>
        </p:txBody>
      </p:sp>
      <p:sp>
        <p:nvSpPr>
          <p:cNvPr id="8198" name="AutoShape 2" descr="data:image/jpeg;base64,/9j/4AAQSkZJRgABAQAAAQABAAD/2wCEAAkGBxQSEBUUEBQWFhIXFxcYGBQUFBcUFBYWFxQWFhUUFxQYHCghGBolGxgUIjEhJSkrLi4uFx83ODMsNygtLisBCgoKDg0OGxAQGCwlHiIwLCwsLDU0LCwsLC0sLCwsLCwsLCwsLCwsLCwwLCwuLCwsLCwsLCwuLCwsLCwsLCwsLP/AABEIAQMAwgMBIgACEQEDEQH/xAAcAAEAAgMBAQEAAAAAAAAAAAAABQYDBAcCAQj/xABCEAABAwIDBAcEBwYGAwEAAAABAAIDBBEFEiEGMUFREyJhcYGRoQcyscEUQlJicoLRIzNDwtLwFlOSorLhNFSzFf/EABoBAQADAQEBAAAAAAAAAAAAAAABAgMFBAb/xAAoEQEAAgIBAgYBBQEAAAAAAAAAAQIDERIEIQUTMTJBcWFRUpGh8BX/2gAMAwEAAhEDEQA/AO4oiICIiAiIgIi1a7EI4R13a8GjVx7h80G0sc0zWC73Bo5uIA8yq5UYnUTG0VoY/tEB0h7gdG+RWBmChxzSFz3fae4k+ZN0ExNtJTN06TMfuNc71At6rX/xVFwZKfytHxcvkWGtG5rfJbTaUch5INX/ABVH/lS+TP6llj2ogPvZ2fijcfVt1sCmHJfH0oO8A94QbNJiMUv7uRjjyDhm8W7wtpVuqwGNxvlseY4dq8sjqIdY5C9v2JOt5Hf5FBZkUPRbQMccso6N/wB49UnkHfrZTCAiIgIiICIiAiIgIiICIiAiKFxKsL3GOM2aNHuHHm0H4nwQe6/FCSWQau4v3tb3cz6LSp6LW56zjvcddVsU9OALAWC3440GGKnAWw2JZGsXsIMXRplWZfA1B4DV6DF6svQCDxkXkxBZV9QRlbhzXjrC/bxUZG6WkOl5Kf7P1mfhPyOncrKQsUkV0CkqmSsD4zdp4/IjgexZlWaiJ1LIZYReMnrx8+0fe5HwVhpahsjA9hu1wuD/AHuKDKiIgIiICIiAiIgIi8yPABJ3AXPgg0sVqi0BjPfdx+y3ie/l/wBLSpKcAADcvLLvcXHe70HAKQhYg9RsWcBfAF6CAvtkAX1AXy69IAg+Bel8svqAiIgIiIMM8QIIIuCq/SvNJUZCf2Ep47mvOgPjoD4FWZR2L0IljLT4d6CRRRWztYXxFj/3kZyOvvP2XHvHqCpVAREQEREBERAWhi8nVDftHXuGp9bLfUPXOzTH7oA89T8UHumYt5jVggatoIAXpAvoQEX1EBfF9RARY6idsbC95DWtFyTwCrL9rxJYQNOtyXP4AcQPLzWOXqMeL3SiZ0tSLHTkljS7flF++2qyLWJ3CRERSC8yDRel8KCv36Gta76soLHfiGrD56fmVhUBtHGejLh7zSHDvBuFOQyBzWuG5wBHcRdB7REQEREBERAUEx15HH77vjYKdVeoDc+J+JQS0QWcLDEsyD0F9C+BekBaOLVwiie4EZ2tLg08QDrpy/VbyidpsJ+kwOaP3guWH71t3cdypk5cJ4+o3qCsbNG17Nx9DxB7l7qKhsbS57g1o3k7hc2C5Ts/tXJSvLHC7C7rNO8EaG3I/oFM7W7SxVNK1sRIvKMwIt1Gg9YndY3HryXijr6+VMz7o+FeUIraLHXVUxIuIR1WtvoRmPWI5nT0W3s/SdJI2Nv1rE9kY1J8dbd7VpUFO2ON0k40yhzWG4uSSW95Oitvs/pCYnVLx15nG3PIDp3XI8gFy+npbqM27fcqV7zuVsREX0jUREQEKIgisaH7N3csmz8mamj7Bl/0kt+S+Y239mVj2X/8Vne//wCjkEsiIgIiICIiAq9QaF45SSDyebKwqv2y1MreZa8dzmi/+4OQS0SzLBCVstCD6AvqIgIiIOO+0PD+grHEXyyWeLcze/qCq7HPbfu004b11b2k4MZ6XpGC74rutxLLda3aLA911x6F9yBbj5lcDrMPDJP57sbxqVznfJXTw07eroC+3AbyTzAB07brrFNA2NjWMFmtAaByAFgFRfZVR3bPUEe84RtPY3VxHYXEeSvy6PQ4YpTl8y0rHYWtVV8cYJke1oba9zqL7tN+qru0m1fRty09i/MQXEXADbXtzvu81z6qldI5znElzjck8z2LLqfEa45407z/AETbTqDNqqbo85fYZnNDT7xtxDR3jzWOj2vp3sc5zsgDrAO95wte4A8VyjI4HiT5rYhpn7x8F4v+pm38K85dQdtfTcC49zT81MUdYyVocw6Hhx5blyelpbC7zYeqsGEMkdpCxx+9uA7cy0xeJZZt3rtMWlbsddaIr5s621Mz8x83uKiMYe5kYa92Z2877DuurDh0OSGNp3hjQe+wv6rtVmZiJmNLthERWBERAREQFCY4zJLFINxvG7/kz+bzU2tXFKTpYnM4kXaeThq0+YCDxTardVdpsWEcJkeOs0G7TvzD6vZqqfi22znnRoFtNCbdl+1ebqOqrh7esom2nRqjFIY3Fr5GtcOBOuouNFDf4zgJLWXzWu3NYB3Ze+hXNKnaN0mkgHlf1UfJUAm4Nvgubk8Qyz7Y0z8x2Gn2oY4AljgDxFiLc+akIMXifJ0bXdYgEaaG/C/PsXHcKxt8HJ0ZOo3kdoPBW2nr2SxCSI6g25OHHXw1UU6/NHu7pi7obhcWO5cW2q2dNNXWbqx13x92vVPaCLeS6ls5i4nZYnrt39o5qL2/oxkiqD/Bkbm/A5wvfxt5le7PFc+HnX/fqvrawYRQMggZFGLNa0DtvvJPaTc+K1NqMQMMBymznHKOy+8+XxUsCqD7QsUDJA065W6Nvvc7U+Fsqt1l/KwTx+oJnUIUNzA5vS29RtXOInG5/LvJ05cFq03T1JDYwbk3GS4ueG7krRgns4kLr1b8rBrkYQ57uwutZo81wsXS3yT2hlqZ9ENBVx5yAxz3m2UMGo0Gh8VbcEwOeTWVnQM039aQj8PA9/qrRheBwU/7mNrT9re4/mOqkV1MPhlY73nf4aRVHUGCwwjqsBd9t/Wd5nd4LdkfYL04qPxCoytJXTrStY1WNLIWoHTVTGcM1z+FvWPoLeKtir+zFNfNM763Vb3A9Y+YA/KrArAiIgIiICIiAiIgrGO0A6Qg6Rzb+x/Hz3+ajYPZ1THV8kruwFrR8CrfidJ0sTm8d7TycNx/vmorCqkuZY6OboRxBGhWV8OO87tG0aiWtBsDQt/hF34pH/IhbA2Jof8A12/6n/1KWietgOTyMX7Y/g1CtzbCUTt0Rb+F7vmSoKv2EfAc9G8vbxjcbOIGtgdxXQrr6s79JitHt19HGHNcAqnQ1J0I4ljhZw4Oa5vDmFdsejE1FMG6h0Ti3tOXM31AWTFcHjqB1xZ492Ruj29x5dh0Whg8phvTVJAP8N+5sjXG1m33Oufd7dNFlhw2wTNJndZKxps7K1nS0MDydTG0OP3mjK71BXOP/wAyXFK1726Rhxu86ta2+g7SeSl9m8Sy4caVh/bumlgYOWZ4L3X4WEhPgr3heHsgibHGLNaPEni49pVr4oz8Yme0eqbQwYLgkVKzLE3X6zzq53eeA7BopJEXqrWKxqIBEXlxVh4lOiruLOMkjYmb3HXs7fAXKl6+oytJO4LS2cpSS6d+91w3uvqfE/BBM08IY0NbuaAB4LIiICIiAiIgIiICIiAoHFI+hnEg9yTR3Y/gfEfDtU8teupRLG5jtzhv5HeD4GxQasD1uMcoDDah1ix/vsOV3hx7lMQvQbYK9LG0rIgKM2gwoVMJZezx1mO+y8bvDgpNFExExqRyz2a0Gatlc++aLMTc3Je4lpJ/3ei6mqJsc3Jitezm4u85L/zK9rHp66qmRERboFikcshK0MRqcjHOPAIIqvvNM2Fu7e88gP79VY42BoAAsALAdgUPszT9Qyu96Q3H4eHnv8lNICIiAiIgIiICIiAiIgIiIIDHoejkbMNzuo/v+q75eAWenk3LfxGm6SJ7OYNu/e0+dlB4PJmYFAn4lmWKn3LKpBERBR8GGXHqofaiv6QH5q8KkNGXaA/fg/lH9Cu6yxfP3KZERfCFqhje5V3GCZpWQN+sbuI4NGp9L+YU/UiwUFsw3PPPMeFmN+LvQMQWNjAAABYAWAHADcF6REBERAREQEREBERAREQEREBVrDW2kkbykcB3ZjZWVVsPEdVKHaAnN5gE/E+SCwQMsFrYni8FM3NUSsjbcC73AancLea1sex6OlpJKk2exgvZrgMxvbKDuuvzntZjZrqx9QQBnLRkcbhjGizRfThqe0lUtbS1a7ddxX2v0cUuWJr5m5XXcwFpDwRZoDgLgjMb9g56WTZfbKlr2/sH2fYkxPsJA0GxdYE3Go1HNfm1lKN5LXb9A4gDkO09q9NBAuy7dDcgmxNxceR4qnmSvwh33F2luOUz+Bjynnd3TAfr4K6Lg+HbWObDDObyS0jHM6+7QODG6amwcL3136rZxD2t1U0JbBHHG4gNMovmabHM5gdoLncDe1t54Vx5I3b7V4zLs8tdE12V0jA69spcAb5S+1ueUE9wKQ18Tw0skY4O0aWvaQ42vZtjrprovyzVCaR+eeRznEWLnEl/LrE7xa39hZaKWSKRjmuLS05muBPVJta1uwd+nFX8z8LeW/T+IutGe4/BRmxrLU5P2pHH0Dfkq1srtVLVUbjUN6zcw6QdXMNbXbbQ2srZsqy1JH25j5vJHpZaRO+7OY0lkRFKBERAREQEREBERAREQEREBQG1FKRlmb9XR34b6H1Pmp9eXsBBBFwRYg7iDvCDk+2OBS1MDBTvBiaXO6KwF3ONy4nnf4lclxikkhdlkhLN4ud3LTy9V2HalrqacxsLcu9o3mx3XBdv7VC1sEszQHhjt2piJHEZb9NztwWc1Xizm1JSZ2gucGA9lvnuWL6aSQ1rmsbqdRYbvePK/mrpWbNEgFzWt/DEd3I3nKgq/CGx3GVlzvsGgkdxm+CrxW5PdFVRthkjvrIbizbNBIsALm5Gl1HRYkYXMGY5bE5iGhwJ00IHYFs0FDfqho7nGNvYNXSg+qskOwdTIA4Q2NtP2TjcHiHNcWnzVYx6ItCqN6SQuezOSdMxGvgDvsNFM4XstUTvaMrw3Q9e4abgdbW1iFaocFqqduXo8g59BqO0XqCPRbLW1Njd+VuptksT2aPKtwOabocODGspYDdzj1jv7ye7UldFp4QxjWt3NAA7gLBQeyeBGnYXSlrpncW3s1m8NBO831J7uSsC1j0ZyIiKUCIiAiIgIiICIiAiIgIiICIiDl3tJmLqrJb3Wt4cxf5qBhYA3rNB8Arb7RsD630hjjd1g4H3RlAAPZoqYyDq/wDksabbrDTzKiUw9ysaRrqOFha3kqziz7usHG3L/u11L1QIOlWzvuwfNQWJsfbSoa6/3mfqo7DPhDAHjU/6j6Ltmz9Ex0LHOzE2/wA2QfBy4Vg7JA8ZpywfaaSf+JXQ6KkpyzWunfpuDJBw7ZNUmSFrx6hia0239sjz8XKqvyHeRbcesf1UdXUsV+oah/exw+ZWClIje12R2hBs8aGx3HW6n4Q7LgNSZKaN7hYluulr2JbmtwBtfxW+tXC60TwslaCA8XAO8cFtKQREQEREBERAREQEREBERAREQEREHOPaVh0rXiZshcx1gIzezSAAbdnHdxVOgppnC7WRHzPnorn7SvpDHZnOzUzrBrAcpBAF76c7m9+KooBtcU7yPxDXyKhLO+hqTuZCO+4+AUJi7Kphscv5GyW87Wut17CTpSE97h+qicVnMehpmN7DlJ8t6EvuES1JkHXazUdaTNl9QQF0ynpKkRgnEIBoPdcD4WEa5dg2IPfIBHBE53JwY34kLpVHhlbkv9FpRcb3Bh4ab3lRJCKxKV17Or3P3+7f9FrYeY2ysfI50jQ5pIcDZwBuRqLHRb2IipZo99MzsY2PTs6q08KEbpW/SJOkYHAuDbDq313dnapHacOqmSxMfF7jmgt0tYbrW4W3LZWvh74zEww26LKMmXQZbaADgthSgREQEREBERAREQEREBERAREQEREHNvafLIHDpgRTaZHNt71hmB45tD2WCoba2FosJJ7cgHC/ouybb4KaumytGZzXB4be2awItfnY6Lk30SNpsWvBB1BeQQRw1HxQaT6+Ia3qewgv/QKKxDGo/szn8T3D5qaxCZgFyHn87R/Iq5W1sZ+o7xeP6VBtkw/F4y79xK/sbJIfC11c6KsLmADDJiPvSSZfIAKh02KNYb9Hfvef0VopNtXuGXotLW1qJwPJjgiYb1bVuG6hjjPN5cT5m61MLmElRG2oIZEXgO6PeGk87bvBZPpYk1MUfiZH/wDN5Vo2Q2UM7hI9oZCD9VjWF/3QQN3MqUOmUUTGRsbFbow0ZbG4y20N+Pes68xRhrQ1os0AAAbgBoAvSAiIgIiICIiAiIgIiICIiAiIgIiICq21mx7ar9pERHPzIux/LOBx+8PXS1pRB+VsfxOWnmfBUwFkrDZzc3kQbdZpGoPEFV2bFgdcpHiv0j7VNhBidOHQhgrI7dG9xLQ5hPXic4A6byNNCOAJXGZvY3io3QMd3Tx/MhBTxifYfNbFPjFiOrfvNlY4/Y9ix30zR2meH5PVr2F9i87atkmJtj+jsu7omyZy931WuAFsvE662txKCX9lmzslWz6RVRdHTfwxc5pTf3t2ke/Xjw039hjYGgBoAAFgBoAOQC+saAAAAANABoABuAC+oCIiAiIgIiICIiAiIgIiICIiAiIgIiICIiAiIgIiICIiAiIgIiICIiAiIgIiIP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819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274" y="1850759"/>
            <a:ext cx="1008062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AutoShape 7" descr="data:image/jpeg;base64,/9j/4AAQSkZJRgABAQAAAQABAAD/2wCEAAkGBxMTEhMSEhMWFRUXGRgYGBcXGRsZHRsZFyAYHR8aGx4aHCggGBsmHCEgITQhJSkrMTYuHCE3OTMtNygtLysBCgoKDQ0OGBAPGTckHyQsLSw3NzQwLDc3NzY3LCwtLCw3Nyw1LDU3Ly0sLCwsMi8tLCwuKywsLCwsLCwsLDQsNP/AABEIAOEA4QMBIgACEQEDEQH/xAAbAAEAAgMBAQAAAAAAAAAAAAAABAUCAwYBB//EAEAQAAIBBAEDAwMDAgIGCQUBAAECAwAEERIhBRMxIkFRBjJhFCNxQoEVkTNScqGxwQckQ2KCg6Lh8DSSstHSFv/EABkBAQADAQEAAAAAAAAAAAAAAAACAwQFAf/EACsRAQACAQMCBQMEAwAAAAAAAAABAhEDEiEEMUFRYXHwgaHRFCIysUJS4f/aAAwDAQACEQMRAD8A+40pSgUpSgUpSgUpSgUpSgUpSgUpSgUpSgUpSgUpSgUpSgUpSgUpSgUpSgUpSgUpSgUpSgUpSgUpSgUpXjMAMk4HyaD2lV83V4xwp3O4jIT1YYkD1BckAZBJxgDk4FVs3XnIUL20ctINC3cYiPPK9vKliBsFJBwRnngB0VK56HqEzjUx+rHozJ2i4Kk5KfcoDDU++ORnOKrbm6EqRTm6aNFkwzRrI0LoWwVfwysD6dw2qspzjlaDs6VxCdRAkVO7PId5UUboqs4ziCUoMqQchZAMZADMSRmZbvcsIWBuBuCPuTKsCSVkDW/pIAKhsanHJBIYh1dKoem9VkdJW1YmKVo3U6lsLg8a4VjgjIGcHIGxHNhH1NT9yuvOOUbnx8DxQTqVhFKrDKkEfIOazoFKUoFKUoFKUoFKUoFKUoFKUoFKUoFKUoFeE1jNKFBY+PwMn+AB5Ncp1u+ln2giTOWRXHlOxLJo0hbgMwjVyFBxz/VgCgupesAuI4h3GJILAgKh1LDbnJz6RhQT6gfGapr9pHjYzIPQw/cdnRVkQrqUCENIrNxhcEnAw2TiNbRpHLFNLO89zGtwiiMp+5FI6SBfVjZlUxL6SCTnyM1N6rcIymK90CuA0cSMwl7kJeQFWVgScIGUgqcqf7BpvmCPF3th3WlG8i6xhcAjuKrEMxGFXYqcB/khvLG0uG7eFjjgjmdWVVaBZbcoMSa8srLIMYJwyqT4YUivpymbG3JZip3mcyB0ZFdG7hkzg5K8banOPbbTcdKWFrZbu6TtBpRpNJxIp3jhXWTOWCS6sc4JC5BJBAZvbWkatC0xlZphPAI+ZkOGkUK+TuP25AGOBr6PbmX0vpUEyzzwk6zNuEdSUjnXIaQI3pJ2Ab42BIPJqMJrWOaNIoXla2lK+khmR5wAzhPOgVjn7VALYBwAPB1K6kjkYgMYpzb3FtGpyIyQvcjYHfYxssw/7p1xnmg2dQluoYzPczxxRhAsmiknc+nZdV3fLkFVBU+BzVRe38cWe/LcyyIYg6N+0ER39Ejq7FTFtmNpF24K7coCOi6R0g9iSxuojLF6lEjuHEkZPoBy5cOFwDwBlcg88bR0KzjEpfL5hMchmleVhAMkrmRiQnkn5984oKW6+ptFa1Nu0nbwk+7iRRHIrGNmfwyPhlLvgjX1ZyCdET93bS1TXtGWLtky7Op/ciLJKse/PHq9QbPswFl0rqtnapDbWqyXBMKTZiQOxhPCyOQFDEjx5Y48Go3UPqg3TRW1mWU3CM8V0GChTFnZdGGWdXChoiB6WJzxigj2d1clncRTRj7QFWbzhOMTKQwPqIbVQD6G14kN/Y/UQ9Kzo8bNnGUI4Hu3GRxg5wMZwcEECn6J9WC7la2uUEDKEQhsgm6QlnjQkasFwrAclgw4xmpDXESl8rdKVDDG0YyVJBACt5JI88etD4INB1scgYBlIIPgg5B/gisq5Wy6msbOQ5CDyHwwPG5baMnGQc55/wAsE9HaXSyLshBwSD+CPIPwRQb6UpQKUpQKUpQKUpQKUpQKUpQKwmlCgsfArImuf63cbDwGGshUHOqhfS7tqCc6sRj+R5oIVxfvKouW4hA3SPDBpV0c6tn7UyVbOMkp7ggVnBiHWJUEMaaKsOpZnJLIoB2AIwuBkkYGTgAGoclz6s2iidxJqZXQEIIySybAARFVYjLY+PatA6eiDVUS8lEbSpsxWNo0kdlJfDlpQW1yODt7CgndIu5WMYtIdYV7Ge4Ds8TbKfWTgNHr4G2Rj5FSby/szcKzK8kurhDq5jJg3chCf22kHq5XJ4PxVYbqWeWCS1EwVTbyKPWkTQyKu4BGIioQnCnZ98Y1VRWP+GGA2kUk2IbSRTFLJpENVRlC53Jnk0YpnCrgsTkgUGTdWurmB+y8S9y37sAQ6SF11dVX1sWjI9BdljI449XFrb/Tabz4RVt7q3VJYj9wcbZPjHqVyG58qDzkmq2Pq00XVf0UdvDFDIodXICF9OZGXTO7c8BtcaknPGeSl+oJpZJWkvRZzQ3Drh52ACq2FiSzTm4DLjLNyTnHtgOwM/TIpFhmuNpjpFK20gSSRVVR3+2ez3CABh+cYHgCsL76qumlvIbS2j3tMNIszHaVSCV7QT3KgnLHjKjHJxW/UH03d3ctzGYgbeUIbeTuGNIdsM7tAMM8xbJyw9/I5q+Tp0VrLDe3M5/UdgW8mgOsxT1F9ACxYYJ48DOeKDmJOpzPDaTz3by2d/iKXQCI20z/AGmJowGChwUO5PjnOazh+m76S9dpciaK2WOO6x+3OFdyFkUHPrRyrr7FAw9qvbPrkEQe36fbFwvrXUYj7ksYnQk4OivsAGx9zYA4ONEN/wBQuFzG41dIyrRxar2rlWAlBdiRNFJgsm32LnUFhgMuj/SDxQ2Tmb9PdwRdgsuJEePJKxuGA3xwQRg5zTpPSLT9IbhHe6KTy3m8fpczjOyooxrnlNPfwa9tvpCSXU3bAkCRWBkab0SoARGzKGjKyKro5Z2GX+3PF3ZW6WxkAlaWVkMph2TLsoCtIical2xnnXZvYk5CnHUbWRRM8NvIlxJHHclZFmCnxC0g1x9+EORkEjyBWVx1eQTCGQxQ6yMszhQcq4/6u3qPoSRQyFj/AFpqDyKxvmtdkurp2cTxyRJbiISFlfVnR1hVmmKa4PkLz/NRI+rWUDH9Nby3IaEyvKH7ubcEKwBlkLyBCMdocjnAGeQmX18yG5VplWTuBoUIhUPHlSREzqdpSModiSGwcAEE42HUtXDkwZLhSImAIyMBGVipDkgNhhx6hxgEyOidVj2a3WGKEMS1qFRljlUgsHVwnbJK+rVSWAzkcVhD9SSSBiqqBqDjDMxzg7AbLwVKHB1I3OT+2wIdN0++SZN4zkf8OAef7VJrlOn9bZQpaIEYKll8nUgYzjDHJPxnBIGM46mNwwBByD4NBlSlKBSlKBSlKBSlKBSleOwAJJwByT+BQU/1B1MRjQMFPDOfOqZ8AAgl3wVUD359q52Wz7iKHBWAFoo4yjCRzIJUJ2JwM+lg5GBlvwa29U6kjMgygkZ/DEegM0SiQrzswGGAOBrknOMNOsQBaRS3TiNthO7E6gOSXxlvCgHXHHA9qCCZriVf2ok1mXuaYACOk0ayZfBV5ChZhsMbJ4IzUvpvT4bTtmaVRIBdFF2P2TOJ3QBjtLpr93nGTgZrL/E32CQRqqBjnjLOBN25iqrjQqSXzznjgZrTb9IEUXcuWOdbZpNRuzTQltm4DF+5kLqBnkgeaDevVZH7SQR9pGLIrFcgkRl49dfSE4IJGRkYB5zWpejvKImcGEqrRuszd7u9zTYkLIAeVGNiQQTlBgVATrO3bh6ascZlWfEkqOcSWpCmFkJVtueCWwFBwDioFnPPPc9LlZi0U7m7CP8AfA6QSo8YB5MWzrj4OR/UKDovq7pFrIsM1zcNbm3JKTJIsTAMArDJGAG48AfjFRbz6it0Xe3iSWddI1M2Y2cMjMhV2QlwyoxDcDCsSeKvOrdNWVoJSwUwSF8kZBVkdHU5PAKt5/AqnkitLZYIo4Gu5GiCRIvbdmigOQS0jLGFQuMMTn1cZoI1nf3d0wmiZ+yxgZI9VVHtrhcPsxG3ejfYnVxwijGW5w6X9HXEaFzIizAq6LC2iCXUpI2TEyqki4zH2jqVHJPqrs55wqM7A4VSxHk8DJH81wqfVd52rW8kWH9JdOkeke4mhEx1Ry5bVyD5AUYPjNB0P099MwwRwq6RySx7auVBZV2ZlRWbLFUDagnnA/NH+r7YSdvL47hgEpRhF3vHb7mMZ29OfGeM54r5nLADFNHpPL1mCfSOcJIzHVhoTIBokZi8qxHuffNdYPoaVJ5HiNqyPI0qGeN5WgZzlxEm4jPqJIPB55zQeSfVk8tlcXTn9IkUoiKxayzbKQjx5lHbQmUqAxBAXJIHkUamWaXuTL+ovenTRl0Vg5ltZPUMKuqGZCckqoy0Y/FfQD0q1gNzJKVCXTL3VlKiNm114VuMsPI5zUcdYtraMpbw4jikEJEUeiIfUWJIGNQQQSAfUQPegorL6dmMpmgzAiSm6tTKuNf1AZbi3ljyGVSRuD7Fvxirbo30sEKzySDuiea4zEMR63AAeIbZJjOA5PGWGeKqLX6guRDINhIdplEiK83rcJNbngYMMkZK5CgAkAc10f0ojLAYXQoqHEatjIhcBkRlByugJiwcZ7efeggIlhAI3RHfsIXixu4VXMuuux0BPrVCfbABwVB3S9eEeT2ViGXLFmA+3P8AqjBY+fODtHz6+N13aW9uqvcTkKmoUyOF9MZDKvpAMurYI22P+ZzC6l1fTVLS2SZOyLlWDhQ6R6ACLUEu4xGcHAxrz7UG+HqE7kM6AKrgZ0KldsLsCxIJ5bIHjxlj5tultIh7cuhH9BXPsBkHjA+Rj81zdx1W4xGDIGlGpCwhUinjlVnDnubPH6Y5FAV/u1PggDRbTOFjZHlmwVIbLOS2Rhjr4RldXx8S44VOA7+la4JNlVsEZGcHyPxWygUpSgUpSgUpSgVU/Ul0VjCLy8jBFX5yeT/AHJ/H81bVzf1DdEShUfVwoxwD5Yen1ZHrOqnjOM4wcGgpQ8MHbO0khjmIlcRvKIy4BIJVclQBqJGJAwc+pQBb3VnJJIwdu2NyqsxVgyuhTWNdvQ/J9RHnPDA8aen2EadiOVsOY4QIdsZaBWJzg4cc5wePTnn2qI7SW+WN2GwIxIZlaM28u8bnsqY/XqBoGB8qMk5NBtb6p15toMQp2pXeTKl4Z5e2zxDOVKtsx3A+0ceoEVljYPMJpJHkg7SXsF1du4O+rYU6BvtVF2yQvB4zsSOwW0gtInmbOIllYsRsyxs7SsoCjlQfAxn0iq8/UMKXptzLbwK2jEP6ZLhpl4aPkDH2rk7EkEcYGQ32NhaWsQuHZSC3eEhAADyIseYUUejZcKFUE8+5NaerfU9uI4LiB4dpnNus8i8R4DuwcHVuNMdvIJYqKprWV97CebLy211PYzMeTiTYRyHHuf2z/wCYat5fpcvNdgkxxySQ3MMkZG8dyqlHIBBHIVTyCDswoIbx3V7E6yFAkU0ckcs0DRx3CANlJYWYMArYO3g+kgV5A63aSia0S4a1kEUT2T9sMHVS3bcumup9LLsRlfkYq/g6asSu93ctPsNGM/bSMKxHpEaqsfJxyQSfGfaoUH1pZaTiFs/p4Xm0CMm0aA+qLKgOueMrxyKCw+k7CWG3EczEneQqrOZSkbMSsZduZCq8Z/5Colj9EWkTqyiQoj92OFpHMMcmc7JGTgEHkecHxiqPrF5fv0qS6Z1YyLDKI7cFDHAzKZFEmSzMYzguAMckCvP+jq4i70vZuI3WVA/6e37ssUJXHJlk8SMDyuFzjOOKC1lvLWC6u7tTIW/YguAuBGDsoEhyASUVxsQcBfyDWib6llM4VhIkcMs0c36eNp2Lp23hVgEZlSSJiSQv3DXYe8/r1hZRy/rLySNFKmLEoiVG3BUgnUPISvGrMRgZwMZrVN1VYHFp0+0SVliE5VXWJBGxIXDand2IJA8fJGaCluukSi3U3WY+0zGSZmklFx3j2+UjIljyCuQCNca8rk1eT9HtbcNdXDgFIRFIyDtAL6Of2/3TkquAztj28muaserd667sl3LFa38EhjUsIxHLGBE8TMSSrrksCjLlgTiocn07dXFjI0IxdMrWd2jkqsxhOiT5P9agK23uCw5wKDqOo9eWFhYQwm2eRXhtpGEaJuikLhAS4jHhWKak4HuM0X+JXTwRyh40muknspXSMRmO7TcQbNktkMHjznGXBAGaves/S8ct0zPdaCdon7QCCQyWwypidiSFGNioU8gnOCavU6XbRPLOIkR39cj486c7H8jzmg4ex6bJK4NtDNF2hBN27kOqpdxtq6o0mdg8JYMyErnU+TXVWX0+Y2XWQBY55JIgF8RTA7wnnxuSwx4wnHprK4+oM6Lbx9yR2ZAJC0ADKvc1fZC6lo8svoOcew5qpuOstOsoWXR2MJhtyQjtGRG7kakSM+RKmFYD9sjjk0Fld9OtYkSOWMyIAURWG/paRCsYXwQrahcjgL5851t1onCwxgA/aOMlQWGyAcY9J8/5GpEfbMEC3DsDsFRpcxO7+pVwGJbYjOATt7nnmojdcXhbdApcErsNSx9BUIvAcshYqCy/bj2OAvegvJ2gJc7/AJwCQf4/9qsq4/oqSfrdlLtEykguDwspaQAZxj1nXUDOEOx4XPYUClKUClKUClKUCuP6tJrK76B5N9o8gejGIgRkHlvUOMHBPzXYVxl3cpEZJ7lxgNI8cf8AUxiWQkqNv3P28kJjjXbzjAbOm2mSZ3c6Aq6vJ6WwnfBL7AYXV+CfasOoiRruMQTdtbiA5lXV8dhsjQNlSzd3yQRhT+Kput3k80FxJx+3LbqbbUShAoikkZlXDTkbFtQcFYxgcmp3SekQtaW/quY1hkkdGP7EjB+4DhVwY4/WSF4wFXPFBEsuoSK5lnikmE8T2snZjLBp7WSWMEhc9sSKx5PpGvJFS57CWPpsSXkqrFbwj9QFXuO4gwRo5bC7Koz6SeeCDzVmOoJCqW1rHswJRQxZF4EhJLspL5ZGUsNjswz92awtj+sjnhmyYpkDKykriOUZEZwqlW1xkbNnJzgELQaundfijjuZ5o44ZMfqJIopBLL2gqKJJAoGGxgYGRgDk1ph+q3lcwvE1qs0Ly20+VkLKgySUx6XCkOFOePNUP0v0Ngtiy26qY2urK8ACpuh2HdOcb5ZFbIyTsa6Pp304sVvYrdS5ezb9uRTqCGzGqNsOQVZVI4yQKDj7KdrlmtXld4OoWztAs0vekjkTlHfgCItgnQcArj246ix6LNcJ0y5kQRTQo0dxG4++J1KMuBkckBgD4z/AGrbDdQ20btYW8YD94BEVEEk0alwCVyy7BXUbAYI8eKxvHuZtVBMseFk3hUpvHMpClcyqC6ODwW4Do2CRQZWPRbKycMkszmJtY4TOzrG8oPpVCwVSVz958Z55roOsWzvbTJbv2pGRu2y4GHx6T/niquLoxGzM5jjZD3FdxJmQ6kuyvmFGBBJKrglif5jx/VnTrVo7LvgFNYwcEqpxwrOF0U49uAPxQc59M9NR3sLxImlS5jmhvA5Mms2PVKwb7TsjISMcEAVPs/pg2kMc015+le3DwLOpQh7XcmJZBIuNxnjHg/Ne/WHXb22dhE9vHjJht1ieeWdRgs7aY7Sefb2+6qu7nhnvumX0ih7e8TttG52RLhQwXIPpJyxUcexNBepf9OtorG31E1vIx7VwwSSMS5JLO/9MjOScgDyfABxb/TvWJZ57+OQKBBMI01BB11DZbJOTz+P4rnOkfTqrcdR6bLCxspgs8R1OiF+GVWxhWBxqByAlbf+iyAqL8mQzAXHbWU/9oIUVQ354wM/igndbtZxeO0MvbaeDERCKSZLbZhGzOD6WDscKAcK3IPNaOm2RlY3USHumSG4ilkzt2JgO5b7NyAv7v7fhSUOK6+WFWKllBKHZSQCVbBXK/B1JGR7E/NQuodYiiViWDEELqpBOxzgfjwfNQvetIzacJ007XnFYy5//DRalGlLTSyPGkaQgK8ssPdk7jNI4Xdk3DEsBrgD2qdN1Lt76IsYhuVSQYzlLjB7g8agvIGP+w4p+tivonj7CO64YRT/AG5B4bIUkY+QM/51BuenWduiC7kLusLF0DOVeOHdxumTuseSFL/jknFNPUpqV3UnMGpp307bbxiWro05C27Rq81zEri6iLYfuSBBI20mEDbqMDIBQsV4wKkJaw2q9uaWNELK6xRrq7FcsFkbJM2CAobCZ0Ue+DF6z9SXDZSNHt9EkaQMA8h0WNwkZViuXhZ2DDJDREYNbOnfT7PI7SEbA6s5w0jquyrt8EqlvJz5O3HOamg39K6m8skQjXtwqQFRQCNVTOSw9ICsUxqSCORnyO2ri0v40iWK2By3ALMXIyxABcliX99ScgD2wBXZig9pSlApSlApSlAr51eW81xdMCrSRCR0KhlRUDHGTkbFQqAlV5LsM+knH0WuR6r1AQyOiZAVhJKVUu5ViGbVApLjBAZlzgHjkcBDX9NFJHKsazXWixGcZAbRfUQclQ2P+IBbAOM/0U1wymVQyhQTvwoZl0cJjJGVeQePMakn1ceX8kFmI5pNpVlaOJQBty2xVgg4djhBkDOefxUW4+rO5LNb7CFSJwksbB5V/Tkh2eIriMHV9WOfA+RQXMkUFqhluJuFBbMmMA5DuUUDbl/VjLEcAccVWD69hLxGOJ3tWdIjdDhEkkxhSp9WBkZOABn3rkzdSsh7gkke2e26hbpI4mlNu51dGZR6mAy2OcEqMnArp5vph5P8Tt8Bbe6CTRPx6J2Hq9OduHVH9vJ5z4DovqOBmgZk27kZEiafcSnlVz/UybIP9qqheiSyCYBmRHDQjvFnkEJCFW2LFi6SmUrsfDj4FdAHaOHLndkTLEDGxUckDJxkjxz5rjbB7266bPd98tJPA5igjUBY/OArfcz4BGSfJ/FB0ltDbmWVu4k0wCllUx7KY8kYVcHOxJy2Tk4ziuS6h/0gz/pmu7SzH6RAE3kYKyyED/s1z6FYhT5yc445qmV7IxdKfp4RL1ZYUMcYxJjGJRKByVznLN7E/Jrrum/TLqep2rqBaXDF4myCQ0q+sa+V1bGP4oK4pPHcjp97dG7t7+F1SRkVdZQOQNRgAjBH5K4A5zQWPUEPSp+ltbSyXSPJEFjiZlMu5IcuBqpB87EHA+K+i2n03H2LOKc95rXVo5OUOyDAOA3xjgkjgVjadFW3vLq97oVJ1jDxkYG6cb7Z+PbHua8mYjuREz2U6/SN2HhnjuxFKbWO2nJjEh9IGWjJOA2fnjPPPirno/0xaQRLaqvdWOTvKspDlGOcEcce+P71YWnVYZG1jkVm+OR/lkc/2rj1763RXJt2nPv6sBicc/yMDxWPX6yuntmsbomccfMd/OW3p+itqbotO2YjPPzPbyh1EXeW5Yyyp2m4RCRkk4wAMefOf/mNF7cpZpHb2sKhmJCRqMKMnkkD5Y/8ag/VloyJBMDl48KWx58EMf8AxD/1Vr+oJyJLa8UZTC5/HOcf3BI/tWbV6i+nGpSMxiYnPecTPM/Tt6NWl09NSdO84nMTGO0ZjtH17t1x1W7tmU3AR42ODoPH4B459+fNa5Ilj6ij4GsvqU+2zAjP85//ACrP6i6pFPCsUJ7juy4UA5GPn4+KnX3RDIluofVoQo2xnwB4/uBUJpe9pjTnfFZraOc8+MZ9uU4tSlYnUjZNotWeMceE49+EXqI7N9DKOFlGjfz4/wD5P9q29T6LI9w0qNH25oUgnSRWbKI0jejUjBIkdTnjwfbB96l123EiRACaYtiNQp17n+r3dSiMFBYjOwUE4PGaq963PMERT2DK6LGfJSeGQiWFz4dTjYYxsm/xXS0tKdO1+eJnP5+7ma2tGpWnnEY/H2WMX6azwCZJWyGaRv3WjVcRBnYD0Ko9Pz95OfUahWl9KbiGRk9MobdYyTo0TvDkjy6jdQx9iAcYHGmDpkhhllfECTLcrco6ksqNNPJlCDjOruMnIOyn2wdzdU2P6e1GpdixYZ3VZmaRnVXX/V5OfDSJ5q9Q3XFv2iY0VS75ZT/SigsBxjzrgcfJPsM9og4FcraWIAVGb9w7bEY4BcMyePJLgZPJBrq6BSlKBSlKBSlKBXM9dsCZ9wdF12LgZk4SRMJnhMBg2cHPIxzkdNVJ9WI3ZDocaH1YzypBBHp5848Y8eR5oKvqluJIRaIQm0X7bHko8epiJHk8gt/5bVG6Z0GYOZnlEIlbuXFvGqOrPjBHdZQ3bYAErjyTgitfTunyfslUCInqBY41A19OCMklduTj/Sv/ABXvUelzvPI7MBGh3jd24Q652ADeQ4UYIUabjJ3OQ19PvrCzWTsRIFA3R4j3A6lSeH/p5jdAucftj5Ar3qH1FcZCBO3iaCOQAEvGJZlVWOw1dJE3XZfDAec+nfH9KI0MymUv3lcbEAjEnb9WM+psoH2z9xYgDOKvnsIj5jX71kPAGXQgq5x9zAgHJ+BQQvpiOdImjny2jFUkbO0i8EuwaSQj1Ej7vAGAowKrrL6HiikBinuUhDiQWySlYgwOeABnXPOucVa33XIYxnbc7FdUwTkeR59qy6d1mOZGdM5UZKnz/u9jVP6jS37N0ZXfp9XZv2zhNjtY1YusaBm+5goBP8kDJrR1PqscGvc29XjAJ/8Aaue6XYG8V5ZpXzsQoU8LwD4/vWXS9naWxuDuBkq3uMY8E/ggj+4rHPWalqxtrjd/GZ8/Xyz9WyOi062ndbO3+URxx6T44+i2+ob9o7fuRMMkrhuDw3uPatF7BE8MM9yzEJGpK54ZmC+w98/8fiqDqDyQRSWkvIyGjb8ZGf7Yzx7H+a6K66eZ7OOMHDaRkZ8ZCjg/2qmNW2va8YzMVj9s+eZ+eq6dGuhXTndiJtP7o/1xH/fZzvUVf0XUcCwoCNceT7hiB7e39/erf6oi7sMVzHnK4bjyFbBz/Y4/30h6TcSqsdw6rGg4C/cxAwMn8f8AwVa2vat1SEPnkD1MuRuSAT4wC3A/JxTR6S94vW0TFbRHfETujxxHh+Huv1dKTS1ZibVme2ZjbPhmfH8oFv1AXsUkfbZcp9x5Xf8AB/BwadxbKydroqyRgkgYPBP2jbGxyfH5rdN15SY1iXJkK6M+VQq+2JAcHZSQF45y6ezA1Ot3E8IMiYDrh0PsTwy/nByM10NPp8TF7zm2MZ7cezn6nUZiaUjFc5x3591Fc9Ygh0NvHCpkVnDTZtxqrBR5QuxdiAoC8jJ+M1X1B1aR0WaMzRTrClwIXdo8YOBCIlA/USSMCmHBxkYAJANh0/oE+kHek7UtqrRRzxsshki8HuLJHquVVD7nIPOPOEXXrfKLErXDqVAuJQOGuSwicMwBaOSQagxjXwBxir61isYiMM9rTac2nKTadIYrMBiJP1Ud1A2PZu3JIGXIIJYyLz7NWN/1GCMyJEGZpH2LgjWKWQ/p1ILeG7q6kKDgsSfPMCKyurxA0krKkqLn+gCOeJ9lVB5ljnCkM3OMDPmrGR7ezO1xJ3J5CTwuNncodVQZVAZFXXY/cfu5r14jR2s14I5JFaMCSOdWfGNAFdBGoOyt7NsFOSwyR6TIvLtbRTBErBu2xWV8NlokXg5Oz4jUcgY4UE54qJfdW7jRx3S9tBNJDPCD3Vc9sSx8hAzAr/SBySQcisbWyEXaEhDEKoSEjJj9EqgSnb1RhGYYx5J5PGAsuidMYXHLOVUnO5LElGl1LMeWJQxefZFNdhVF9NEvtKWDjAVWByGOSzHI4I5ABHxV7QKUpQKUpQKUpQKwmjDKVPggg/3rOlB82nF6TJAxzglcZCBsZPHqBYMo+0nHqGeM4tOhdDeJ5GfUrIoVhkk4UKoz6RsSAckkkEkDipH1rYuClzEW9I1cLnwfDYHweDxnBHxVFYJIzhlEhdEUIzl+GGW0LNnZWwVZuTh4geV4C5a+dIpUiUI1uw9P3Zi+cn5HNQ9poUjuu60itqZEPgBvjnjHj+cVZXsTCWKdUYhh25Fxk6t4JA+D5p03p7Kk1u4zHk6HIPpb2+QQef5rlX0tS19uZ4zEeUT3rPHHMcT7errV1dOtN2I5xM+cx2tHPPE/uj39ERgsV6koxpMOD8M2OR/Jx/8Aca9vx+nvEl8Ry+l/jJ8/8j/nWU9nGsUNvcSc7HRl4I1DNjnnGARnHx74qfcXkTMsQTvPngEDAwqtuS2BjDDlc+TjwcTr0t5rPGOYtHpPjHzzQt1VItHO7iaz6x/jPzyV0NncWsj9lO7ExzrnBHx59/bPOak9I6fIZnuZgFZhgIDnA4HJ/gYqIvWZiFDLozn1BP3TGY20lVRoCcHVhkNkM5GQoz7bW9zKTKWYMMGPLMiHtuykNH7LLHq3IOCSR4Wr6dHSsxiZxE5iPCJ/v7qL9be0TxGZjEz4zH9fZe38cJAMwTAIwXwBk8Ac/PxUG966keFRS2G0PBRQFYI7BiuCEYjIHsD8GvJehI0zytg7HPqGx1ZDG8XPiMjDAD+oscc86SLS3VSzNISWjC5aUvIwy4Ea5HcYAs2FH9R9zWqKxE5wyTaZjGWK3ty5VAnG0iM4OP8ARpKMOQPRs/bdXUDhsYBHq12fQJGDNK+rMCpP3yael09ZJw8cuxUkuNSAcnmoXWvqNHRYIjpHOiKs6OUaHvbJE5TX0r3BpgsDkH04BqOJLi5e2inLBJ0md4wTE6YiaKSJwv3IJGBV+fPvwT68dAJbSAkKQW2jTQMZCvdY6AKSe2pbkYwOPwMaU6489pNJbIROqnETAh1JGVDK4UB8e3jPGT5qJH9PENaGR0Lxyls5we0oysI1VRKofVskDHsKs3vIIFzEoYyiR17eP3HjXJG3uxAwM/6v4oKeboUlxKkpzqvY0e44njMLl2ZAowO4DofsPHIYYFWJt7e0EahGkcrpGgGzssbGQKBwoVC3DNgDjJyeYFx1eeR49SYlaKKVGRe4r7sxKY0JkIQKCoKfeTnxiw6taXAuYrm3WKTEbxPHK7R4DMrB1ZUfnIwRjnj4oI/UL+aU3SwzC3/TKuSUVyZGjEuG2yBGFKg45J25GOYlr055luyydo3CWtxsw9KyhVyPP9DIGx/3vzS7MBfeSIzXZZoikbMiSNEO4BIvcKEKhBHcGSOQOQKjyX0l2JJX3jszFuDnCPFJEr7MykMGDkj0nPp/pHLBbLcWklwxVxvGUuGYOuDmIop8517bg7AAcryeQK23HtFklNA/cUqxI7agDYbasg2weWJHIHFeh0a2lClmZFgUyzOZDjZdmYFjhQQSx251OScA1dfTsJmkMp5jRiVb3kkOcsR41GeBk+3xQdB02zWKNY1AAA9vk8k/3OTUmlKBSlKBSlKBSlKBSlKDCaIMpVhlWBBB9wfIr5f1jpdzay9uORijeqNmkfwP6Tzyf6f7586kfU6r+udIjuojFIOMhlPGVZeQwz7g0HCWdtNGYZNncJJFlSzSEh9omPPjCuXJ8csPCJi2vLeUyMrSusYyxcvour+kKCoGCoLcHIysZJyTnjuodJmglWGQfaWcBZGUOPleQRnPzwwQnwdsh0WQxpGqBwjBlEhUr3IsMrkHOEmX0SL7PhgPJoOmjtYmeZBdQrIgQukerGNU1dXCk5iO2XHlRseG4qIvU7II8qJO5WJZI0ZWiJgQt6oNguyorseDtq2PBArTD9OOqnsRxx6OJ7YMQNe6MTWshXOYzzgjIGwx9gzu6f8ATAtXR1ktjFG+FknRnlRG9PaVzKFHB0DADg4wfcPJPqCZxYLCkdr+t3PdIEuERQYwPAMjoRw3jBHNQfriSRLmJbhwYGhCpLJPJbRLMCd3cwg/uEYKqcDzirLpUFiy/wCGkPPEf3odkLII3JYCN1GAqZAySD6gM1LtpYLUyRW9swzKkcju2FMjhdN2cs5BUqAwVhkgecgBM+jLruWqg3AuimUMwRlD45GC3+kGCBuOCQffNRenfSKxuzvLn1RuNF7YBhZmRvuIU6ExkKFUrxisOofUcq4KKNl2DwsMnaIrvGrhvU7IwMaheQcnjikfSpZFbuM8mZHSQSMQk1rKOBp9qOiMB9oJaNv9ag2dXkhtdOxEncEq7kKHeNblpCWGxAUPLxywXLE+2K29R6/IkjRpEhJ3iRtycTaF445PSFG+PAYkZTONuC/T7P8A/Uy9wdhrdtV0LocHdzk/uDGQVxglz78b5rmzifuHtmRjHyoDMxd0hVuPPq1Ut7YGfAoIJtO+kMiCSSeF0kzcq8YJPpdOU1U65I1UgMBU616AAyFnOqStPHGPCSybb+rGXTLvgED7z+MVx+o5ZZQsEZ1jkXu4AkLxkvG2uCNXRxyOeOQWFTuixXEQlkvJVIwCfV6F12JYAj0AjGfVjjwOSQidO+qIBDEsMLpkNFHHoQqyRhsQM6gqrenGBn2/FQl6lJ1BW7JJheG3kXQLgS7N3YJGbg8Fdl84UjBzg7S9rA8jgvK3ekmSLdNA5jDsyDYLypJGxzljge9S7kXM4YMwgiOw8YcYaJo25yGDLurKQPj5NBGe1itWWWbaa4YifEY1HcjiS3dkBIHKsBoTySMDI49uUMoY3DhYo11eGJmBUsJBoyg4IKNGwLeMAgLnNQ4/qVZO0/bLN/1lIHI52iwmSBxl2GfAAAP81HtZJizooEs1wUZsY1V1ijUlvYjZcnHGCKCyLvdSiCIaAFmK44wxf1t+DnbGckn+9d1ZWqxIsaDCqMD/APf81D6F0dbdT/VI+DI58sR4H+yPYfz81Z0ClKUClKUClKUClKUClKUClKUFd1zo0V1H25B/ssPuU/IP/Lwa+Y9X6TPZyjuZZfCOpK7ZOSR7K/GdT59Q5B4+vGo19GjoySKHRhgqwyD/AJ0HyS3eRV9KkySchlfAz4aJ8n7NclfOvgcqM2H+HKBDAViVDmGQgqgnh0b0sgHMgwGGPGpIIBIrb1v6SMWWs5GC8/tF8Ef7DHg/+L/OucluA2YrgOf+66gspHhlJPpIPuQcjznmg7ZlJjiMk8az22SJjgjTBBMq5X0umCwyAGAIPArfL1azCGWV45CwSFzGpYM3LKhQFtSSTqD/AKwAPNcTCVDiYs2++/2MBsRgsFWUAEjg5yODxwa2w2cJLZ7zrIDG5YrkrnYMzKCzupIKsSCB/DUHXp9Xw7H9qVUEixSysoQJK2uFkUsHA5Ub668jms7me9MjRRgAAviVkDA7LtGTyo1DBo2Ay32HPqzVNeyKGlxb90yxKrlySspTYKjqAVB55dgOCOTjjKfql0Q2GjhVQ2CxAzgKQTnbRSNh74Kg+oHFBYv0KaYP3p3UOWDIHLDtOgOmv+jVkl8Pg5UYbOxrcbK0iJMmsjmbueASJxGpAVUGEYogIHGTg8kiqcwiRyslw0hUI2PbXdihI+w7KCjDGCFB4NQh1O1jGY4XdoyuEbhikb/ckZOW7W3GVBAwAaC/PX5JAP0sJOyFlLAaHuozxSkoT6CVKHkEFhnyDWF9bmR4jPMUQ+nsuwzKTuGVlRu2wKsMYBxrnk4K0t71md90QpHGHjMbEmLuRY9cYJBZXBH3BfB4wea0fqVE3cEkgchYWEbB1AUkgFpF3ByTkjHP5FBaQdZjClbWMyN2zpPJhlZochc65ckZONVzgfkGoF9eOwjluHZHiLEhGDnXZSGKiNQhIGMkAhePJNUtx1XG6xKkYkR8dpNZA+eD5HGc/Ht+cWFpZq7l3PbDBQyrjLBc4z7Lyx58/wC6glWcU07tb2y9oB5C+Dsp7hZizN5TO22POScAgV9C+n+hxWqnQAu3LvgDJ/A/pXPt/wAaoen9SjiUJGAqj2H/ABJ8k/k1ZRdZB96Do817VTD1EH3qdFPmgkUrwGvaBSlKBSlKBSlKBSlKBSlKDFzVT1GfAq2cVV9QgyKDjuq9SIzXLdRvw/3AHHj5H8HyK6zqnSyc1zl10U/FBzxuSpyrMOMYyayPVjgAs+MYPJIP/qyDj3GOamTdGb4qK/SG+KDYOqqcZlfgAc7eAc58ghueSMZ/tx7LfpkalgQ++QF4YkliCecHJ4yeDjBHFRG6U3xWo9LPxQW1v1lUZ2RAC2MjcAenOAoHzkt49/Fa369yxDKC23KJ6sex2bjPyD/aqw9Mb4rz/DG+KCTd9bLBOMsuGV2+4Hn4/HHk5qHLfFi2fDHPx8cZGM8+55rP/DG+KyHTG+KDGPqBFb06o3zWK9Kb4rcnSW+KDbF1Zvmp9t1dvmokXRm+Kn2/RW+KC66b1QnFdh0u6JxXJ9O6SR7V13TLTGKC9iNba1RLW2gUpSgUpSgUpSgUpSgUpSgVrePNbKUECayBqFL0oH2q7xXmtBzMnRR8VGfoQ+K64pXnaFBxb9AHxWpvp4fFduYRXnYFBwx+nh8V5/8A54fFd1+nFefpxQcOPp4fFZD6eHxXbfpxXvYFBxq/T4+K3J0EfFdb2RXoiFBzUfRB8VKi6QB7VeiMV6FoK6GwA9qmRwgVuxXtB4BXtKUClKUClKUClKUClKUClKUClKUClKUClKUClKUClKUClKUClKUClKUClKUClKUClKUClKUH/9k=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1" name="AutoShape 9" descr="data:image/jpeg;base64,/9j/4AAQSkZJRgABAQAAAQABAAD/2wCEAAkGBxMTEhMSEhMWFRUXGRgYGBcXGRsZHRsZFyAYHR8aGx4aHCggGBsmHCEgITQhJSkrMTYuHCE3OTMtNygtLysBCgoKDQ0OGBAPGTckHyQsLSw3NzQwLDc3NzY3LCwtLCw3Nyw1LDU3Ly0sLCwsMi8tLCwuKywsLCwsLCwsLDQsNP/AABEIAOEA4QMBIgACEQEDEQH/xAAbAAEAAgMBAQAAAAAAAAAAAAAABAUCAwYBB//EAEAQAAIBBAEDAwMDAgIGCQUBAAECAwAEERIhBRMxIkFRBjJhFCNxQoEVkTNScqGxwQckQ2KCg6Lh8DSSstHSFv/EABkBAQADAQEAAAAAAAAAAAAAAAACAwQFAf/EACsRAQACAQMCBQMEAwAAAAAAAAABAhEDEiEEMUFRYXHwgaHRFCIysUJS4f/aAAwDAQACEQMRAD8A+40pSgUpSgUpSgUpSgUpSgUpSgUpSgUpSgUpSgUpSgUpSgUpSgUpSgUpSgUpSgUpSgUpSgUpSgUpSgUpXjMAMk4HyaD2lV83V4xwp3O4jIT1YYkD1BckAZBJxgDk4FVs3XnIUL20ctINC3cYiPPK9vKliBsFJBwRnngB0VK56HqEzjUx+rHozJ2i4Kk5KfcoDDU++ORnOKrbm6EqRTm6aNFkwzRrI0LoWwVfwysD6dw2qspzjlaDs6VxCdRAkVO7PId5UUboqs4ziCUoMqQchZAMZADMSRmZbvcsIWBuBuCPuTKsCSVkDW/pIAKhsanHJBIYh1dKoem9VkdJW1YmKVo3U6lsLg8a4VjgjIGcHIGxHNhH1NT9yuvOOUbnx8DxQTqVhFKrDKkEfIOazoFKUoFKUoFKUoFKUoFKUoFKUoFKUoFKUoFeE1jNKFBY+PwMn+AB5Ncp1u+ln2giTOWRXHlOxLJo0hbgMwjVyFBxz/VgCgupesAuI4h3GJILAgKh1LDbnJz6RhQT6gfGapr9pHjYzIPQw/cdnRVkQrqUCENIrNxhcEnAw2TiNbRpHLFNLO89zGtwiiMp+5FI6SBfVjZlUxL6SCTnyM1N6rcIymK90CuA0cSMwl7kJeQFWVgScIGUgqcqf7BpvmCPF3th3WlG8i6xhcAjuKrEMxGFXYqcB/khvLG0uG7eFjjgjmdWVVaBZbcoMSa8srLIMYJwyqT4YUivpymbG3JZip3mcyB0ZFdG7hkzg5K8banOPbbTcdKWFrZbu6TtBpRpNJxIp3jhXWTOWCS6sc4JC5BJBAZvbWkatC0xlZphPAI+ZkOGkUK+TuP25AGOBr6PbmX0vpUEyzzwk6zNuEdSUjnXIaQI3pJ2Ab42BIPJqMJrWOaNIoXla2lK+khmR5wAzhPOgVjn7VALYBwAPB1K6kjkYgMYpzb3FtGpyIyQvcjYHfYxssw/7p1xnmg2dQluoYzPczxxRhAsmiknc+nZdV3fLkFVBU+BzVRe38cWe/LcyyIYg6N+0ER39Ejq7FTFtmNpF24K7coCOi6R0g9iSxuojLF6lEjuHEkZPoBy5cOFwDwBlcg88bR0KzjEpfL5hMchmleVhAMkrmRiQnkn5984oKW6+ptFa1Nu0nbwk+7iRRHIrGNmfwyPhlLvgjX1ZyCdET93bS1TXtGWLtky7Op/ciLJKse/PHq9QbPswFl0rqtnapDbWqyXBMKTZiQOxhPCyOQFDEjx5Y48Go3UPqg3TRW1mWU3CM8V0GChTFnZdGGWdXChoiB6WJzxigj2d1clncRTRj7QFWbzhOMTKQwPqIbVQD6G14kN/Y/UQ9Kzo8bNnGUI4Hu3GRxg5wMZwcEECn6J9WC7la2uUEDKEQhsgm6QlnjQkasFwrAclgw4xmpDXESl8rdKVDDG0YyVJBACt5JI88etD4INB1scgYBlIIPgg5B/gisq5Wy6msbOQ5CDyHwwPG5baMnGQc55/wAsE9HaXSyLshBwSD+CPIPwRQb6UpQKUpQKUpQKUpQKUpQKUpQKwmlCgsfArImuf63cbDwGGshUHOqhfS7tqCc6sRj+R5oIVxfvKouW4hA3SPDBpV0c6tn7UyVbOMkp7ggVnBiHWJUEMaaKsOpZnJLIoB2AIwuBkkYGTgAGoclz6s2iidxJqZXQEIIySybAARFVYjLY+PatA6eiDVUS8lEbSpsxWNo0kdlJfDlpQW1yODt7CgndIu5WMYtIdYV7Ge4Ds8TbKfWTgNHr4G2Rj5FSby/szcKzK8kurhDq5jJg3chCf22kHq5XJ4PxVYbqWeWCS1EwVTbyKPWkTQyKu4BGIioQnCnZ98Y1VRWP+GGA2kUk2IbSRTFLJpENVRlC53Jnk0YpnCrgsTkgUGTdWurmB+y8S9y37sAQ6SF11dVX1sWjI9BdljI449XFrb/Tabz4RVt7q3VJYj9wcbZPjHqVyG58qDzkmq2Pq00XVf0UdvDFDIodXICF9OZGXTO7c8BtcaknPGeSl+oJpZJWkvRZzQ3Drh52ACq2FiSzTm4DLjLNyTnHtgOwM/TIpFhmuNpjpFK20gSSRVVR3+2ez3CABh+cYHgCsL76qumlvIbS2j3tMNIszHaVSCV7QT3KgnLHjKjHJxW/UH03d3ctzGYgbeUIbeTuGNIdsM7tAMM8xbJyw9/I5q+Tp0VrLDe3M5/UdgW8mgOsxT1F9ACxYYJ48DOeKDmJOpzPDaTz3by2d/iKXQCI20z/AGmJowGChwUO5PjnOazh+m76S9dpciaK2WOO6x+3OFdyFkUHPrRyrr7FAw9qvbPrkEQe36fbFwvrXUYj7ksYnQk4OivsAGx9zYA4ONEN/wBQuFzG41dIyrRxar2rlWAlBdiRNFJgsm32LnUFhgMuj/SDxQ2Tmb9PdwRdgsuJEePJKxuGA3xwQRg5zTpPSLT9IbhHe6KTy3m8fpczjOyooxrnlNPfwa9tvpCSXU3bAkCRWBkab0SoARGzKGjKyKro5Z2GX+3PF3ZW6WxkAlaWVkMph2TLsoCtIical2xnnXZvYk5CnHUbWRRM8NvIlxJHHclZFmCnxC0g1x9+EORkEjyBWVx1eQTCGQxQ6yMszhQcq4/6u3qPoSRQyFj/AFpqDyKxvmtdkurp2cTxyRJbiISFlfVnR1hVmmKa4PkLz/NRI+rWUDH9Nby3IaEyvKH7ubcEKwBlkLyBCMdocjnAGeQmX18yG5VplWTuBoUIhUPHlSREzqdpSModiSGwcAEE42HUtXDkwZLhSImAIyMBGVipDkgNhhx6hxgEyOidVj2a3WGKEMS1qFRljlUgsHVwnbJK+rVSWAzkcVhD9SSSBiqqBqDjDMxzg7AbLwVKHB1I3OT+2wIdN0++SZN4zkf8OAef7VJrlOn9bZQpaIEYKll8nUgYzjDHJPxnBIGM46mNwwBByD4NBlSlKBSlKBSlKBSlKBSleOwAJJwByT+BQU/1B1MRjQMFPDOfOqZ8AAgl3wVUD359q52Wz7iKHBWAFoo4yjCRzIJUJ2JwM+lg5GBlvwa29U6kjMgygkZ/DEegM0SiQrzswGGAOBrknOMNOsQBaRS3TiNthO7E6gOSXxlvCgHXHHA9qCCZriVf2ok1mXuaYACOk0ayZfBV5ChZhsMbJ4IzUvpvT4bTtmaVRIBdFF2P2TOJ3QBjtLpr93nGTgZrL/E32CQRqqBjnjLOBN25iqrjQqSXzznjgZrTb9IEUXcuWOdbZpNRuzTQltm4DF+5kLqBnkgeaDevVZH7SQR9pGLIrFcgkRl49dfSE4IJGRkYB5zWpejvKImcGEqrRuszd7u9zTYkLIAeVGNiQQTlBgVATrO3bh6ascZlWfEkqOcSWpCmFkJVtueCWwFBwDioFnPPPc9LlZi0U7m7CP8AfA6QSo8YB5MWzrj4OR/UKDovq7pFrIsM1zcNbm3JKTJIsTAMArDJGAG48AfjFRbz6it0Xe3iSWddI1M2Y2cMjMhV2QlwyoxDcDCsSeKvOrdNWVoJSwUwSF8kZBVkdHU5PAKt5/AqnkitLZYIo4Gu5GiCRIvbdmigOQS0jLGFQuMMTn1cZoI1nf3d0wmiZ+yxgZI9VVHtrhcPsxG3ejfYnVxwijGW5w6X9HXEaFzIizAq6LC2iCXUpI2TEyqki4zH2jqVHJPqrs55wqM7A4VSxHk8DJH81wqfVd52rW8kWH9JdOkeke4mhEx1Ry5bVyD5AUYPjNB0P099MwwRwq6RySx7auVBZV2ZlRWbLFUDagnnA/NH+r7YSdvL47hgEpRhF3vHb7mMZ29OfGeM54r5nLADFNHpPL1mCfSOcJIzHVhoTIBokZi8qxHuffNdYPoaVJ5HiNqyPI0qGeN5WgZzlxEm4jPqJIPB55zQeSfVk8tlcXTn9IkUoiKxayzbKQjx5lHbQmUqAxBAXJIHkUamWaXuTL+ovenTRl0Vg5ltZPUMKuqGZCckqoy0Y/FfQD0q1gNzJKVCXTL3VlKiNm114VuMsPI5zUcdYtraMpbw4jikEJEUeiIfUWJIGNQQQSAfUQPegorL6dmMpmgzAiSm6tTKuNf1AZbi3ljyGVSRuD7Fvxirbo30sEKzySDuiea4zEMR63AAeIbZJjOA5PGWGeKqLX6guRDINhIdplEiK83rcJNbngYMMkZK5CgAkAc10f0ojLAYXQoqHEatjIhcBkRlByugJiwcZ7efeggIlhAI3RHfsIXixu4VXMuuux0BPrVCfbABwVB3S9eEeT2ViGXLFmA+3P8AqjBY+fODtHz6+N13aW9uqvcTkKmoUyOF9MZDKvpAMurYI22P+ZzC6l1fTVLS2SZOyLlWDhQ6R6ACLUEu4xGcHAxrz7UG+HqE7kM6AKrgZ0KldsLsCxIJ5bIHjxlj5tultIh7cuhH9BXPsBkHjA+Rj81zdx1W4xGDIGlGpCwhUinjlVnDnubPH6Y5FAV/u1PggDRbTOFjZHlmwVIbLOS2Rhjr4RldXx8S44VOA7+la4JNlVsEZGcHyPxWygUpSgUpSgUpSgVU/Ul0VjCLy8jBFX5yeT/AHJ/H81bVzf1DdEShUfVwoxwD5Yen1ZHrOqnjOM4wcGgpQ8MHbO0khjmIlcRvKIy4BIJVclQBqJGJAwc+pQBb3VnJJIwdu2NyqsxVgyuhTWNdvQ/J9RHnPDA8aen2EadiOVsOY4QIdsZaBWJzg4cc5wePTnn2qI7SW+WN2GwIxIZlaM28u8bnsqY/XqBoGB8qMk5NBtb6p15toMQp2pXeTKl4Z5e2zxDOVKtsx3A+0ceoEVljYPMJpJHkg7SXsF1du4O+rYU6BvtVF2yQvB4zsSOwW0gtInmbOIllYsRsyxs7SsoCjlQfAxn0iq8/UMKXptzLbwK2jEP6ZLhpl4aPkDH2rk7EkEcYGQ32NhaWsQuHZSC3eEhAADyIseYUUejZcKFUE8+5NaerfU9uI4LiB4dpnNus8i8R4DuwcHVuNMdvIJYqKprWV97CebLy211PYzMeTiTYRyHHuf2z/wCYat5fpcvNdgkxxySQ3MMkZG8dyqlHIBBHIVTyCDswoIbx3V7E6yFAkU0ckcs0DRx3CANlJYWYMArYO3g+kgV5A63aSia0S4a1kEUT2T9sMHVS3bcumup9LLsRlfkYq/g6asSu93ctPsNGM/bSMKxHpEaqsfJxyQSfGfaoUH1pZaTiFs/p4Xm0CMm0aA+qLKgOueMrxyKCw+k7CWG3EczEneQqrOZSkbMSsZduZCq8Z/5Colj9EWkTqyiQoj92OFpHMMcmc7JGTgEHkecHxiqPrF5fv0qS6Z1YyLDKI7cFDHAzKZFEmSzMYzguAMckCvP+jq4i70vZuI3WVA/6e37ssUJXHJlk8SMDyuFzjOOKC1lvLWC6u7tTIW/YguAuBGDsoEhyASUVxsQcBfyDWib6llM4VhIkcMs0c36eNp2Lp23hVgEZlSSJiSQv3DXYe8/r1hZRy/rLySNFKmLEoiVG3BUgnUPISvGrMRgZwMZrVN1VYHFp0+0SVliE5VXWJBGxIXDand2IJA8fJGaCluukSi3U3WY+0zGSZmklFx3j2+UjIljyCuQCNca8rk1eT9HtbcNdXDgFIRFIyDtAL6Of2/3TkquAztj28muaserd667sl3LFa38EhjUsIxHLGBE8TMSSrrksCjLlgTiocn07dXFjI0IxdMrWd2jkqsxhOiT5P9agK23uCw5wKDqOo9eWFhYQwm2eRXhtpGEaJuikLhAS4jHhWKak4HuM0X+JXTwRyh40muknspXSMRmO7TcQbNktkMHjznGXBAGaves/S8ct0zPdaCdon7QCCQyWwypidiSFGNioU8gnOCavU6XbRPLOIkR39cj486c7H8jzmg4ex6bJK4NtDNF2hBN27kOqpdxtq6o0mdg8JYMyErnU+TXVWX0+Y2XWQBY55JIgF8RTA7wnnxuSwx4wnHprK4+oM6Lbx9yR2ZAJC0ADKvc1fZC6lo8svoOcew5qpuOstOsoWXR2MJhtyQjtGRG7kakSM+RKmFYD9sjjk0Fld9OtYkSOWMyIAURWG/paRCsYXwQrahcjgL5851t1onCwxgA/aOMlQWGyAcY9J8/5GpEfbMEC3DsDsFRpcxO7+pVwGJbYjOATt7nnmojdcXhbdApcErsNSx9BUIvAcshYqCy/bj2OAvegvJ2gJc7/AJwCQf4/9qsq4/oqSfrdlLtEykguDwspaQAZxj1nXUDOEOx4XPYUClKUClKUClKUCuP6tJrK76B5N9o8gejGIgRkHlvUOMHBPzXYVxl3cpEZJ7lxgNI8cf8AUxiWQkqNv3P28kJjjXbzjAbOm2mSZ3c6Aq6vJ6WwnfBL7AYXV+CfasOoiRruMQTdtbiA5lXV8dhsjQNlSzd3yQRhT+Kput3k80FxJx+3LbqbbUShAoikkZlXDTkbFtQcFYxgcmp3SekQtaW/quY1hkkdGP7EjB+4DhVwY4/WSF4wFXPFBEsuoSK5lnikmE8T2snZjLBp7WSWMEhc9sSKx5PpGvJFS57CWPpsSXkqrFbwj9QFXuO4gwRo5bC7Koz6SeeCDzVmOoJCqW1rHswJRQxZF4EhJLspL5ZGUsNjswz92awtj+sjnhmyYpkDKykriOUZEZwqlW1xkbNnJzgELQaundfijjuZ5o44ZMfqJIopBLL2gqKJJAoGGxgYGRgDk1ph+q3lcwvE1qs0Ly20+VkLKgySUx6XCkOFOePNUP0v0Ngtiy26qY2urK8ACpuh2HdOcb5ZFbIyTsa6Pp304sVvYrdS5ezb9uRTqCGzGqNsOQVZVI4yQKDj7KdrlmtXld4OoWztAs0vekjkTlHfgCItgnQcArj246ix6LNcJ0y5kQRTQo0dxG4++J1KMuBkckBgD4z/AGrbDdQ20btYW8YD94BEVEEk0alwCVyy7BXUbAYI8eKxvHuZtVBMseFk3hUpvHMpClcyqC6ODwW4Do2CRQZWPRbKycMkszmJtY4TOzrG8oPpVCwVSVz958Z55roOsWzvbTJbv2pGRu2y4GHx6T/niquLoxGzM5jjZD3FdxJmQ6kuyvmFGBBJKrglif5jx/VnTrVo7LvgFNYwcEqpxwrOF0U49uAPxQc59M9NR3sLxImlS5jmhvA5Mms2PVKwb7TsjISMcEAVPs/pg2kMc015+le3DwLOpQh7XcmJZBIuNxnjHg/Ne/WHXb22dhE9vHjJht1ieeWdRgs7aY7Sefb2+6qu7nhnvumX0ih7e8TttG52RLhQwXIPpJyxUcexNBepf9OtorG31E1vIx7VwwSSMS5JLO/9MjOScgDyfABxb/TvWJZ57+OQKBBMI01BB11DZbJOTz+P4rnOkfTqrcdR6bLCxspgs8R1OiF+GVWxhWBxqByAlbf+iyAqL8mQzAXHbWU/9oIUVQ354wM/igndbtZxeO0MvbaeDERCKSZLbZhGzOD6WDscKAcK3IPNaOm2RlY3USHumSG4ilkzt2JgO5b7NyAv7v7fhSUOK6+WFWKllBKHZSQCVbBXK/B1JGR7E/NQuodYiiViWDEELqpBOxzgfjwfNQvetIzacJ007XnFYy5//DRalGlLTSyPGkaQgK8ssPdk7jNI4Xdk3DEsBrgD2qdN1Lt76IsYhuVSQYzlLjB7g8agvIGP+w4p+tivonj7CO64YRT/AG5B4bIUkY+QM/51BuenWduiC7kLusLF0DOVeOHdxumTuseSFL/jknFNPUpqV3UnMGpp307bbxiWro05C27Rq81zEri6iLYfuSBBI20mEDbqMDIBQsV4wKkJaw2q9uaWNELK6xRrq7FcsFkbJM2CAobCZ0Ue+DF6z9SXDZSNHt9EkaQMA8h0WNwkZViuXhZ2DDJDREYNbOnfT7PI7SEbA6s5w0jquyrt8EqlvJz5O3HOamg39K6m8skQjXtwqQFRQCNVTOSw9ICsUxqSCORnyO2ri0v40iWK2By3ALMXIyxABcliX99ScgD2wBXZig9pSlApSlApSlAr51eW81xdMCrSRCR0KhlRUDHGTkbFQqAlV5LsM+knH0WuR6r1AQyOiZAVhJKVUu5ViGbVApLjBAZlzgHjkcBDX9NFJHKsazXWixGcZAbRfUQclQ2P+IBbAOM/0U1wymVQyhQTvwoZl0cJjJGVeQePMakn1ceX8kFmI5pNpVlaOJQBty2xVgg4djhBkDOefxUW4+rO5LNb7CFSJwksbB5V/Tkh2eIriMHV9WOfA+RQXMkUFqhluJuFBbMmMA5DuUUDbl/VjLEcAccVWD69hLxGOJ3tWdIjdDhEkkxhSp9WBkZOABn3rkzdSsh7gkke2e26hbpI4mlNu51dGZR6mAy2OcEqMnArp5vph5P8Tt8Bbe6CTRPx6J2Hq9OduHVH9vJ5z4DovqOBmgZk27kZEiafcSnlVz/UybIP9qqheiSyCYBmRHDQjvFnkEJCFW2LFi6SmUrsfDj4FdAHaOHLndkTLEDGxUckDJxkjxz5rjbB7266bPd98tJPA5igjUBY/OArfcz4BGSfJ/FB0ltDbmWVu4k0wCllUx7KY8kYVcHOxJy2Tk4ziuS6h/0gz/pmu7SzH6RAE3kYKyyED/s1z6FYhT5yc445qmV7IxdKfp4RL1ZYUMcYxJjGJRKByVznLN7E/Jrrum/TLqep2rqBaXDF4myCQ0q+sa+V1bGP4oK4pPHcjp97dG7t7+F1SRkVdZQOQNRgAjBH5K4A5zQWPUEPSp+ltbSyXSPJEFjiZlMu5IcuBqpB87EHA+K+i2n03H2LOKc95rXVo5OUOyDAOA3xjgkjgVjadFW3vLq97oVJ1jDxkYG6cb7Z+PbHua8mYjuREz2U6/SN2HhnjuxFKbWO2nJjEh9IGWjJOA2fnjPPPirno/0xaQRLaqvdWOTvKspDlGOcEcce+P71YWnVYZG1jkVm+OR/lkc/2rj1763RXJt2nPv6sBicc/yMDxWPX6yuntmsbomccfMd/OW3p+itqbotO2YjPPzPbyh1EXeW5Yyyp2m4RCRkk4wAMefOf/mNF7cpZpHb2sKhmJCRqMKMnkkD5Y/8ag/VloyJBMDl48KWx58EMf8AxD/1Vr+oJyJLa8UZTC5/HOcf3BI/tWbV6i+nGpSMxiYnPecTPM/Tt6NWl09NSdO84nMTGO0ZjtH17t1x1W7tmU3AR42ODoPH4B459+fNa5Ilj6ij4GsvqU+2zAjP85//ACrP6i6pFPCsUJ7juy4UA5GPn4+KnX3RDIluofVoQo2xnwB4/uBUJpe9pjTnfFZraOc8+MZ9uU4tSlYnUjZNotWeMceE49+EXqI7N9DKOFlGjfz4/wD5P9q29T6LI9w0qNH25oUgnSRWbKI0jejUjBIkdTnjwfbB96l123EiRACaYtiNQp17n+r3dSiMFBYjOwUE4PGaq963PMERT2DK6LGfJSeGQiWFz4dTjYYxsm/xXS0tKdO1+eJnP5+7ma2tGpWnnEY/H2WMX6azwCZJWyGaRv3WjVcRBnYD0Ko9Pz95OfUahWl9KbiGRk9MobdYyTo0TvDkjy6jdQx9iAcYHGmDpkhhllfECTLcrco6ksqNNPJlCDjOruMnIOyn2wdzdU2P6e1GpdixYZ3VZmaRnVXX/V5OfDSJ5q9Q3XFv2iY0VS75ZT/SigsBxjzrgcfJPsM9og4FcraWIAVGb9w7bEY4BcMyePJLgZPJBrq6BSlKBSlKBSlKBXM9dsCZ9wdF12LgZk4SRMJnhMBg2cHPIxzkdNVJ9WI3ZDocaH1YzypBBHp5848Y8eR5oKvqluJIRaIQm0X7bHko8epiJHk8gt/5bVG6Z0GYOZnlEIlbuXFvGqOrPjBHdZQ3bYAErjyTgitfTunyfslUCInqBY41A19OCMklduTj/Sv/ABXvUelzvPI7MBGh3jd24Q652ADeQ4UYIUabjJ3OQ19PvrCzWTsRIFA3R4j3A6lSeH/p5jdAucftj5Ar3qH1FcZCBO3iaCOQAEvGJZlVWOw1dJE3XZfDAec+nfH9KI0MymUv3lcbEAjEnb9WM+psoH2z9xYgDOKvnsIj5jX71kPAGXQgq5x9zAgHJ+BQQvpiOdImjny2jFUkbO0i8EuwaSQj1Ej7vAGAowKrrL6HiikBinuUhDiQWySlYgwOeABnXPOucVa33XIYxnbc7FdUwTkeR59qy6d1mOZGdM5UZKnz/u9jVP6jS37N0ZXfp9XZv2zhNjtY1YusaBm+5goBP8kDJrR1PqscGvc29XjAJ/8Aaue6XYG8V5ZpXzsQoU8LwD4/vWXS9naWxuDuBkq3uMY8E/ggj+4rHPWalqxtrjd/GZ8/Xyz9WyOi062ndbO3+URxx6T44+i2+ob9o7fuRMMkrhuDw3uPatF7BE8MM9yzEJGpK54ZmC+w98/8fiqDqDyQRSWkvIyGjb8ZGf7Yzx7H+a6K66eZ7OOMHDaRkZ8ZCjg/2qmNW2va8YzMVj9s+eZ+eq6dGuhXTndiJtP7o/1xH/fZzvUVf0XUcCwoCNceT7hiB7e39/erf6oi7sMVzHnK4bjyFbBz/Y4/30h6TcSqsdw6rGg4C/cxAwMn8f8AwVa2vat1SEPnkD1MuRuSAT4wC3A/JxTR6S94vW0TFbRHfETujxxHh+Huv1dKTS1ZibVme2ZjbPhmfH8oFv1AXsUkfbZcp9x5Xf8AB/BwadxbKydroqyRgkgYPBP2jbGxyfH5rdN15SY1iXJkK6M+VQq+2JAcHZSQF45y6ezA1Ot3E8IMiYDrh0PsTwy/nByM10NPp8TF7zm2MZ7cezn6nUZiaUjFc5x3591Fc9Ygh0NvHCpkVnDTZtxqrBR5QuxdiAoC8jJ+M1X1B1aR0WaMzRTrClwIXdo8YOBCIlA/USSMCmHBxkYAJANh0/oE+kHek7UtqrRRzxsshki8HuLJHquVVD7nIPOPOEXXrfKLErXDqVAuJQOGuSwicMwBaOSQagxjXwBxir61isYiMM9rTac2nKTadIYrMBiJP1Ud1A2PZu3JIGXIIJYyLz7NWN/1GCMyJEGZpH2LgjWKWQ/p1ILeG7q6kKDgsSfPMCKyurxA0krKkqLn+gCOeJ9lVB5ljnCkM3OMDPmrGR7ezO1xJ3J5CTwuNncodVQZVAZFXXY/cfu5r14jR2s14I5JFaMCSOdWfGNAFdBGoOyt7NsFOSwyR6TIvLtbRTBErBu2xWV8NlokXg5Oz4jUcgY4UE54qJfdW7jRx3S9tBNJDPCD3Vc9sSx8hAzAr/SBySQcisbWyEXaEhDEKoSEjJj9EqgSnb1RhGYYx5J5PGAsuidMYXHLOVUnO5LElGl1LMeWJQxefZFNdhVF9NEvtKWDjAVWByGOSzHI4I5ABHxV7QKUpQKUpQKUpQKwmjDKVPggg/3rOlB82nF6TJAxzglcZCBsZPHqBYMo+0nHqGeM4tOhdDeJ5GfUrIoVhkk4UKoz6RsSAckkkEkDipH1rYuClzEW9I1cLnwfDYHweDxnBHxVFYJIzhlEhdEUIzl+GGW0LNnZWwVZuTh4geV4C5a+dIpUiUI1uw9P3Zi+cn5HNQ9poUjuu60itqZEPgBvjnjHj+cVZXsTCWKdUYhh25Fxk6t4JA+D5p03p7Kk1u4zHk6HIPpb2+QQef5rlX0tS19uZ4zEeUT3rPHHMcT7errV1dOtN2I5xM+cx2tHPPE/uj39ERgsV6koxpMOD8M2OR/Jx/8Aca9vx+nvEl8Ry+l/jJ8/8j/nWU9nGsUNvcSc7HRl4I1DNjnnGARnHx74qfcXkTMsQTvPngEDAwqtuS2BjDDlc+TjwcTr0t5rPGOYtHpPjHzzQt1VItHO7iaz6x/jPzyV0NncWsj9lO7ExzrnBHx59/bPOak9I6fIZnuZgFZhgIDnA4HJ/gYqIvWZiFDLozn1BP3TGY20lVRoCcHVhkNkM5GQoz7bW9zKTKWYMMGPLMiHtuykNH7LLHq3IOCSR4Wr6dHSsxiZxE5iPCJ/v7qL9be0TxGZjEz4zH9fZe38cJAMwTAIwXwBk8Ac/PxUG966keFRS2G0PBRQFYI7BiuCEYjIHsD8GvJehI0zytg7HPqGx1ZDG8XPiMjDAD+oscc86SLS3VSzNISWjC5aUvIwy4Ea5HcYAs2FH9R9zWqKxE5wyTaZjGWK3ty5VAnG0iM4OP8ARpKMOQPRs/bdXUDhsYBHq12fQJGDNK+rMCpP3yael09ZJw8cuxUkuNSAcnmoXWvqNHRYIjpHOiKs6OUaHvbJE5TX0r3BpgsDkH04BqOJLi5e2inLBJ0md4wTE6YiaKSJwv3IJGBV+fPvwT68dAJbSAkKQW2jTQMZCvdY6AKSe2pbkYwOPwMaU6489pNJbIROqnETAh1JGVDK4UB8e3jPGT5qJH9PENaGR0Lxyls5we0oysI1VRKofVskDHsKs3vIIFzEoYyiR17eP3HjXJG3uxAwM/6v4oKeboUlxKkpzqvY0e44njMLl2ZAowO4DofsPHIYYFWJt7e0EahGkcrpGgGzssbGQKBwoVC3DNgDjJyeYFx1eeR49SYlaKKVGRe4r7sxKY0JkIQKCoKfeTnxiw6taXAuYrm3WKTEbxPHK7R4DMrB1ZUfnIwRjnj4oI/UL+aU3SwzC3/TKuSUVyZGjEuG2yBGFKg45J25GOYlr055luyydo3CWtxsw9KyhVyPP9DIGx/3vzS7MBfeSIzXZZoikbMiSNEO4BIvcKEKhBHcGSOQOQKjyX0l2JJX3jszFuDnCPFJEr7MykMGDkj0nPp/pHLBbLcWklwxVxvGUuGYOuDmIop8517bg7AAcryeQK23HtFklNA/cUqxI7agDYbasg2weWJHIHFeh0a2lClmZFgUyzOZDjZdmYFjhQQSx251OScA1dfTsJmkMp5jRiVb3kkOcsR41GeBk+3xQdB02zWKNY1AAA9vk8k/3OTUmlKBSlKBSlKBSlKBSlKDCaIMpVhlWBBB9wfIr5f1jpdzay9uORijeqNmkfwP6Tzyf6f7586kfU6r+udIjuojFIOMhlPGVZeQwz7g0HCWdtNGYZNncJJFlSzSEh9omPPjCuXJ8csPCJi2vLeUyMrSusYyxcvour+kKCoGCoLcHIysZJyTnjuodJmglWGQfaWcBZGUOPleQRnPzwwQnwdsh0WQxpGqBwjBlEhUr3IsMrkHOEmX0SL7PhgPJoOmjtYmeZBdQrIgQukerGNU1dXCk5iO2XHlRseG4qIvU7II8qJO5WJZI0ZWiJgQt6oNguyorseDtq2PBArTD9OOqnsRxx6OJ7YMQNe6MTWshXOYzzgjIGwx9gzu6f8ATAtXR1ktjFG+FknRnlRG9PaVzKFHB0DADg4wfcPJPqCZxYLCkdr+t3PdIEuERQYwPAMjoRw3jBHNQfriSRLmJbhwYGhCpLJPJbRLMCd3cwg/uEYKqcDzirLpUFiy/wCGkPPEf3odkLII3JYCN1GAqZAySD6gM1LtpYLUyRW9swzKkcju2FMjhdN2cs5BUqAwVhkgecgBM+jLruWqg3AuimUMwRlD45GC3+kGCBuOCQffNRenfSKxuzvLn1RuNF7YBhZmRvuIU6ExkKFUrxisOofUcq4KKNl2DwsMnaIrvGrhvU7IwMaheQcnjikfSpZFbuM8mZHSQSMQk1rKOBp9qOiMB9oJaNv9ag2dXkhtdOxEncEq7kKHeNblpCWGxAUPLxywXLE+2K29R6/IkjRpEhJ3iRtycTaF445PSFG+PAYkZTONuC/T7P8A/Uy9wdhrdtV0LocHdzk/uDGQVxglz78b5rmzifuHtmRjHyoDMxd0hVuPPq1Ut7YGfAoIJtO+kMiCSSeF0kzcq8YJPpdOU1U65I1UgMBU616AAyFnOqStPHGPCSybb+rGXTLvgED7z+MVx+o5ZZQsEZ1jkXu4AkLxkvG2uCNXRxyOeOQWFTuixXEQlkvJVIwCfV6F12JYAj0AjGfVjjwOSQidO+qIBDEsMLpkNFHHoQqyRhsQM6gqrenGBn2/FQl6lJ1BW7JJheG3kXQLgS7N3YJGbg8Fdl84UjBzg7S9rA8jgvK3ekmSLdNA5jDsyDYLypJGxzljge9S7kXM4YMwgiOw8YcYaJo25yGDLurKQPj5NBGe1itWWWbaa4YifEY1HcjiS3dkBIHKsBoTySMDI49uUMoY3DhYo11eGJmBUsJBoyg4IKNGwLeMAgLnNQ4/qVZO0/bLN/1lIHI52iwmSBxl2GfAAAP81HtZJizooEs1wUZsY1V1ijUlvYjZcnHGCKCyLvdSiCIaAFmK44wxf1t+DnbGckn+9d1ZWqxIsaDCqMD/APf81D6F0dbdT/VI+DI58sR4H+yPYfz81Z0ClKUClKUClKUClKUClKUClKUFd1zo0V1H25B/ssPuU/IP/Lwa+Y9X6TPZyjuZZfCOpK7ZOSR7K/GdT59Q5B4+vGo19GjoySKHRhgqwyD/AJ0HyS3eRV9KkySchlfAz4aJ8n7NclfOvgcqM2H+HKBDAViVDmGQgqgnh0b0sgHMgwGGPGpIIBIrb1v6SMWWs5GC8/tF8Ef7DHg/+L/OucluA2YrgOf+66gspHhlJPpIPuQcjznmg7ZlJjiMk8az22SJjgjTBBMq5X0umCwyAGAIPArfL1azCGWV45CwSFzGpYM3LKhQFtSSTqD/AKwAPNcTCVDiYs2++/2MBsRgsFWUAEjg5yODxwa2w2cJLZ7zrIDG5YrkrnYMzKCzupIKsSCB/DUHXp9Xw7H9qVUEixSysoQJK2uFkUsHA5Ub668jms7me9MjRRgAAviVkDA7LtGTyo1DBo2Ay32HPqzVNeyKGlxb90yxKrlySspTYKjqAVB55dgOCOTjjKfql0Q2GjhVQ2CxAzgKQTnbRSNh74Kg+oHFBYv0KaYP3p3UOWDIHLDtOgOmv+jVkl8Pg5UYbOxrcbK0iJMmsjmbueASJxGpAVUGEYogIHGTg8kiqcwiRyslw0hUI2PbXdihI+w7KCjDGCFB4NQh1O1jGY4XdoyuEbhikb/ckZOW7W3GVBAwAaC/PX5JAP0sJOyFlLAaHuozxSkoT6CVKHkEFhnyDWF9bmR4jPMUQ+nsuwzKTuGVlRu2wKsMYBxrnk4K0t71md90QpHGHjMbEmLuRY9cYJBZXBH3BfB4wea0fqVE3cEkgchYWEbB1AUkgFpF3ByTkjHP5FBaQdZjClbWMyN2zpPJhlZochc65ckZONVzgfkGoF9eOwjluHZHiLEhGDnXZSGKiNQhIGMkAhePJNUtx1XG6xKkYkR8dpNZA+eD5HGc/Ht+cWFpZq7l3PbDBQyrjLBc4z7Lyx58/wC6glWcU07tb2y9oB5C+Dsp7hZizN5TO22POScAgV9C+n+hxWqnQAu3LvgDJ/A/pXPt/wAaoen9SjiUJGAqj2H/ABJ8k/k1ZRdZB96Do817VTD1EH3qdFPmgkUrwGvaBSlKBSlKBSlKBSlKBSlKDFzVT1GfAq2cVV9QgyKDjuq9SIzXLdRvw/3AHHj5H8HyK6zqnSyc1zl10U/FBzxuSpyrMOMYyayPVjgAs+MYPJIP/qyDj3GOamTdGb4qK/SG+KDYOqqcZlfgAc7eAc58ghueSMZ/tx7LfpkalgQ++QF4YkliCecHJ4yeDjBHFRG6U3xWo9LPxQW1v1lUZ2RAC2MjcAenOAoHzkt49/Fa369yxDKC23KJ6sex2bjPyD/aqw9Mb4rz/DG+KCTd9bLBOMsuGV2+4Hn4/HHk5qHLfFi2fDHPx8cZGM8+55rP/DG+KyHTG+KDGPqBFb06o3zWK9Kb4rcnSW+KDbF1Zvmp9t1dvmokXRm+Kn2/RW+KC66b1QnFdh0u6JxXJ9O6SR7V13TLTGKC9iNba1RLW2gUpSgUpSgUpSgUpSgUpSgVrePNbKUECayBqFL0oH2q7xXmtBzMnRR8VGfoQ+K64pXnaFBxb9AHxWpvp4fFduYRXnYFBwx+nh8V5/8A54fFd1+nFefpxQcOPp4fFZD6eHxXbfpxXvYFBxq/T4+K3J0EfFdb2RXoiFBzUfRB8VKi6QB7VeiMV6FoK6GwA9qmRwgVuxXtB4BXtKUClKUClKUClKUClKUClKUClKUClKUClKUClKUClKUClKUClKUClKUClKUClKUClKUClKUH/9k=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2" name="AutoShape 11" descr="data:image/jpeg;base64,/9j/4AAQSkZJRgABAQAAAQABAAD/2wCEAAkGBxMTEhMSEhMWFRUXGRgYGBcXGRsZHRsZFyAYHR8aGx4aHCggGBsmHCEgITQhJSkrMTYuHCE3OTMtNygtLysBCgoKDQ0OGBAPGTckHyQsLSw3NzQwLDc3NzY3LCwtLCw3Nyw1LDU3Ly0sLCwsMi8tLCwuKywsLCwsLCwsLDQsNP/AABEIAOEA4QMBIgACEQEDEQH/xAAbAAEAAgMBAQAAAAAAAAAAAAAABAUCAwYBB//EAEAQAAIBBAEDAwMDAgIGCQUBAAECAwAEERIhBRMxIkFRBjJhFCNxQoEVkTNScqGxwQckQ2KCg6Lh8DSSstHSFv/EABkBAQADAQEAAAAAAAAAAAAAAAACAwQFAf/EACsRAQACAQMCBQMEAwAAAAAAAAABAhEDEiEEMUFRYXHwgaHRFCIysUJS4f/aAAwDAQACEQMRAD8A+40pSgUpSgUpSgUpSgUpSgUpSgUpSgUpSgUpSgUpSgUpSgUpSgUpSgUpSgUpSgUpSgUpSgUpSgUpSgUpXjMAMk4HyaD2lV83V4xwp3O4jIT1YYkD1BckAZBJxgDk4FVs3XnIUL20ctINC3cYiPPK9vKliBsFJBwRnngB0VK56HqEzjUx+rHozJ2i4Kk5KfcoDDU++ORnOKrbm6EqRTm6aNFkwzRrI0LoWwVfwysD6dw2qspzjlaDs6VxCdRAkVO7PId5UUboqs4ziCUoMqQchZAMZADMSRmZbvcsIWBuBuCPuTKsCSVkDW/pIAKhsanHJBIYh1dKoem9VkdJW1YmKVo3U6lsLg8a4VjgjIGcHIGxHNhH1NT9yuvOOUbnx8DxQTqVhFKrDKkEfIOazoFKUoFKUoFKUoFKUoFKUoFKUoFKUoFKUoFeE1jNKFBY+PwMn+AB5Ncp1u+ln2giTOWRXHlOxLJo0hbgMwjVyFBxz/VgCgupesAuI4h3GJILAgKh1LDbnJz6RhQT6gfGapr9pHjYzIPQw/cdnRVkQrqUCENIrNxhcEnAw2TiNbRpHLFNLO89zGtwiiMp+5FI6SBfVjZlUxL6SCTnyM1N6rcIymK90CuA0cSMwl7kJeQFWVgScIGUgqcqf7BpvmCPF3th3WlG8i6xhcAjuKrEMxGFXYqcB/khvLG0uG7eFjjgjmdWVVaBZbcoMSa8srLIMYJwyqT4YUivpymbG3JZip3mcyB0ZFdG7hkzg5K8banOPbbTcdKWFrZbu6TtBpRpNJxIp3jhXWTOWCS6sc4JC5BJBAZvbWkatC0xlZphPAI+ZkOGkUK+TuP25AGOBr6PbmX0vpUEyzzwk6zNuEdSUjnXIaQI3pJ2Ab42BIPJqMJrWOaNIoXla2lK+khmR5wAzhPOgVjn7VALYBwAPB1K6kjkYgMYpzb3FtGpyIyQvcjYHfYxssw/7p1xnmg2dQluoYzPczxxRhAsmiknc+nZdV3fLkFVBU+BzVRe38cWe/LcyyIYg6N+0ER39Ejq7FTFtmNpF24K7coCOi6R0g9iSxuojLF6lEjuHEkZPoBy5cOFwDwBlcg88bR0KzjEpfL5hMchmleVhAMkrmRiQnkn5984oKW6+ptFa1Nu0nbwk+7iRRHIrGNmfwyPhlLvgjX1ZyCdET93bS1TXtGWLtky7Op/ciLJKse/PHq9QbPswFl0rqtnapDbWqyXBMKTZiQOxhPCyOQFDEjx5Y48Go3UPqg3TRW1mWU3CM8V0GChTFnZdGGWdXChoiB6WJzxigj2d1clncRTRj7QFWbzhOMTKQwPqIbVQD6G14kN/Y/UQ9Kzo8bNnGUI4Hu3GRxg5wMZwcEECn6J9WC7la2uUEDKEQhsgm6QlnjQkasFwrAclgw4xmpDXESl8rdKVDDG0YyVJBACt5JI88etD4INB1scgYBlIIPgg5B/gisq5Wy6msbOQ5CDyHwwPG5baMnGQc55/wAsE9HaXSyLshBwSD+CPIPwRQb6UpQKUpQKUpQKUpQKUpQKUpQKwmlCgsfArImuf63cbDwGGshUHOqhfS7tqCc6sRj+R5oIVxfvKouW4hA3SPDBpV0c6tn7UyVbOMkp7ggVnBiHWJUEMaaKsOpZnJLIoB2AIwuBkkYGTgAGoclz6s2iidxJqZXQEIIySybAARFVYjLY+PatA6eiDVUS8lEbSpsxWNo0kdlJfDlpQW1yODt7CgndIu5WMYtIdYV7Ge4Ds8TbKfWTgNHr4G2Rj5FSby/szcKzK8kurhDq5jJg3chCf22kHq5XJ4PxVYbqWeWCS1EwVTbyKPWkTQyKu4BGIioQnCnZ98Y1VRWP+GGA2kUk2IbSRTFLJpENVRlC53Jnk0YpnCrgsTkgUGTdWurmB+y8S9y37sAQ6SF11dVX1sWjI9BdljI449XFrb/Tabz4RVt7q3VJYj9wcbZPjHqVyG58qDzkmq2Pq00XVf0UdvDFDIodXICF9OZGXTO7c8BtcaknPGeSl+oJpZJWkvRZzQ3Drh52ACq2FiSzTm4DLjLNyTnHtgOwM/TIpFhmuNpjpFK20gSSRVVR3+2ez3CABh+cYHgCsL76qumlvIbS2j3tMNIszHaVSCV7QT3KgnLHjKjHJxW/UH03d3ctzGYgbeUIbeTuGNIdsM7tAMM8xbJyw9/I5q+Tp0VrLDe3M5/UdgW8mgOsxT1F9ACxYYJ48DOeKDmJOpzPDaTz3by2d/iKXQCI20z/AGmJowGChwUO5PjnOazh+m76S9dpciaK2WOO6x+3OFdyFkUHPrRyrr7FAw9qvbPrkEQe36fbFwvrXUYj7ksYnQk4OivsAGx9zYA4ONEN/wBQuFzG41dIyrRxar2rlWAlBdiRNFJgsm32LnUFhgMuj/SDxQ2Tmb9PdwRdgsuJEePJKxuGA3xwQRg5zTpPSLT9IbhHe6KTy3m8fpczjOyooxrnlNPfwa9tvpCSXU3bAkCRWBkab0SoARGzKGjKyKro5Z2GX+3PF3ZW6WxkAlaWVkMph2TLsoCtIical2xnnXZvYk5CnHUbWRRM8NvIlxJHHclZFmCnxC0g1x9+EORkEjyBWVx1eQTCGQxQ6yMszhQcq4/6u3qPoSRQyFj/AFpqDyKxvmtdkurp2cTxyRJbiISFlfVnR1hVmmKa4PkLz/NRI+rWUDH9Nby3IaEyvKH7ubcEKwBlkLyBCMdocjnAGeQmX18yG5VplWTuBoUIhUPHlSREzqdpSModiSGwcAEE42HUtXDkwZLhSImAIyMBGVipDkgNhhx6hxgEyOidVj2a3WGKEMS1qFRljlUgsHVwnbJK+rVSWAzkcVhD9SSSBiqqBqDjDMxzg7AbLwVKHB1I3OT+2wIdN0++SZN4zkf8OAef7VJrlOn9bZQpaIEYKll8nUgYzjDHJPxnBIGM46mNwwBByD4NBlSlKBSlKBSlKBSlKBSleOwAJJwByT+BQU/1B1MRjQMFPDOfOqZ8AAgl3wVUD359q52Wz7iKHBWAFoo4yjCRzIJUJ2JwM+lg5GBlvwa29U6kjMgygkZ/DEegM0SiQrzswGGAOBrknOMNOsQBaRS3TiNthO7E6gOSXxlvCgHXHHA9qCCZriVf2ok1mXuaYACOk0ayZfBV5ChZhsMbJ4IzUvpvT4bTtmaVRIBdFF2P2TOJ3QBjtLpr93nGTgZrL/E32CQRqqBjnjLOBN25iqrjQqSXzznjgZrTb9IEUXcuWOdbZpNRuzTQltm4DF+5kLqBnkgeaDevVZH7SQR9pGLIrFcgkRl49dfSE4IJGRkYB5zWpejvKImcGEqrRuszd7u9zTYkLIAeVGNiQQTlBgVATrO3bh6ascZlWfEkqOcSWpCmFkJVtueCWwFBwDioFnPPPc9LlZi0U7m7CP8AfA6QSo8YB5MWzrj4OR/UKDovq7pFrIsM1zcNbm3JKTJIsTAMArDJGAG48AfjFRbz6it0Xe3iSWddI1M2Y2cMjMhV2QlwyoxDcDCsSeKvOrdNWVoJSwUwSF8kZBVkdHU5PAKt5/AqnkitLZYIo4Gu5GiCRIvbdmigOQS0jLGFQuMMTn1cZoI1nf3d0wmiZ+yxgZI9VVHtrhcPsxG3ejfYnVxwijGW5w6X9HXEaFzIizAq6LC2iCXUpI2TEyqki4zH2jqVHJPqrs55wqM7A4VSxHk8DJH81wqfVd52rW8kWH9JdOkeke4mhEx1Ry5bVyD5AUYPjNB0P099MwwRwq6RySx7auVBZV2ZlRWbLFUDagnnA/NH+r7YSdvL47hgEpRhF3vHb7mMZ29OfGeM54r5nLADFNHpPL1mCfSOcJIzHVhoTIBokZi8qxHuffNdYPoaVJ5HiNqyPI0qGeN5WgZzlxEm4jPqJIPB55zQeSfVk8tlcXTn9IkUoiKxayzbKQjx5lHbQmUqAxBAXJIHkUamWaXuTL+ovenTRl0Vg5ltZPUMKuqGZCckqoy0Y/FfQD0q1gNzJKVCXTL3VlKiNm114VuMsPI5zUcdYtraMpbw4jikEJEUeiIfUWJIGNQQQSAfUQPegorL6dmMpmgzAiSm6tTKuNf1AZbi3ljyGVSRuD7Fvxirbo30sEKzySDuiea4zEMR63AAeIbZJjOA5PGWGeKqLX6guRDINhIdplEiK83rcJNbngYMMkZK5CgAkAc10f0ojLAYXQoqHEatjIhcBkRlByugJiwcZ7efeggIlhAI3RHfsIXixu4VXMuuux0BPrVCfbABwVB3S9eEeT2ViGXLFmA+3P8AqjBY+fODtHz6+N13aW9uqvcTkKmoUyOF9MZDKvpAMurYI22P+ZzC6l1fTVLS2SZOyLlWDhQ6R6ACLUEu4xGcHAxrz7UG+HqE7kM6AKrgZ0KldsLsCxIJ5bIHjxlj5tultIh7cuhH9BXPsBkHjA+Rj81zdx1W4xGDIGlGpCwhUinjlVnDnubPH6Y5FAV/u1PggDRbTOFjZHlmwVIbLOS2Rhjr4RldXx8S44VOA7+la4JNlVsEZGcHyPxWygUpSgUpSgUpSgVU/Ul0VjCLy8jBFX5yeT/AHJ/H81bVzf1DdEShUfVwoxwD5Yen1ZHrOqnjOM4wcGgpQ8MHbO0khjmIlcRvKIy4BIJVclQBqJGJAwc+pQBb3VnJJIwdu2NyqsxVgyuhTWNdvQ/J9RHnPDA8aen2EadiOVsOY4QIdsZaBWJzg4cc5wePTnn2qI7SW+WN2GwIxIZlaM28u8bnsqY/XqBoGB8qMk5NBtb6p15toMQp2pXeTKl4Z5e2zxDOVKtsx3A+0ceoEVljYPMJpJHkg7SXsF1du4O+rYU6BvtVF2yQvB4zsSOwW0gtInmbOIllYsRsyxs7SsoCjlQfAxn0iq8/UMKXptzLbwK2jEP6ZLhpl4aPkDH2rk7EkEcYGQ32NhaWsQuHZSC3eEhAADyIseYUUejZcKFUE8+5NaerfU9uI4LiB4dpnNus8i8R4DuwcHVuNMdvIJYqKprWV97CebLy211PYzMeTiTYRyHHuf2z/wCYat5fpcvNdgkxxySQ3MMkZG8dyqlHIBBHIVTyCDswoIbx3V7E6yFAkU0ckcs0DRx3CANlJYWYMArYO3g+kgV5A63aSia0S4a1kEUT2T9sMHVS3bcumup9LLsRlfkYq/g6asSu93ctPsNGM/bSMKxHpEaqsfJxyQSfGfaoUH1pZaTiFs/p4Xm0CMm0aA+qLKgOueMrxyKCw+k7CWG3EczEneQqrOZSkbMSsZduZCq8Z/5Colj9EWkTqyiQoj92OFpHMMcmc7JGTgEHkecHxiqPrF5fv0qS6Z1YyLDKI7cFDHAzKZFEmSzMYzguAMckCvP+jq4i70vZuI3WVA/6e37ssUJXHJlk8SMDyuFzjOOKC1lvLWC6u7tTIW/YguAuBGDsoEhyASUVxsQcBfyDWib6llM4VhIkcMs0c36eNp2Lp23hVgEZlSSJiSQv3DXYe8/r1hZRy/rLySNFKmLEoiVG3BUgnUPISvGrMRgZwMZrVN1VYHFp0+0SVliE5VXWJBGxIXDand2IJA8fJGaCluukSi3U3WY+0zGSZmklFx3j2+UjIljyCuQCNca8rk1eT9HtbcNdXDgFIRFIyDtAL6Of2/3TkquAztj28muaserd667sl3LFa38EhjUsIxHLGBE8TMSSrrksCjLlgTiocn07dXFjI0IxdMrWd2jkqsxhOiT5P9agK23uCw5wKDqOo9eWFhYQwm2eRXhtpGEaJuikLhAS4jHhWKak4HuM0X+JXTwRyh40muknspXSMRmO7TcQbNktkMHjznGXBAGaves/S8ct0zPdaCdon7QCCQyWwypidiSFGNioU8gnOCavU6XbRPLOIkR39cj486c7H8jzmg4ex6bJK4NtDNF2hBN27kOqpdxtq6o0mdg8JYMyErnU+TXVWX0+Y2XWQBY55JIgF8RTA7wnnxuSwx4wnHprK4+oM6Lbx9yR2ZAJC0ADKvc1fZC6lo8svoOcew5qpuOstOsoWXR2MJhtyQjtGRG7kakSM+RKmFYD9sjjk0Fld9OtYkSOWMyIAURWG/paRCsYXwQrahcjgL5851t1onCwxgA/aOMlQWGyAcY9J8/5GpEfbMEC3DsDsFRpcxO7+pVwGJbYjOATt7nnmojdcXhbdApcErsNSx9BUIvAcshYqCy/bj2OAvegvJ2gJc7/AJwCQf4/9qsq4/oqSfrdlLtEykguDwspaQAZxj1nXUDOEOx4XPYUClKUClKUClKUCuP6tJrK76B5N9o8gejGIgRkHlvUOMHBPzXYVxl3cpEZJ7lxgNI8cf8AUxiWQkqNv3P28kJjjXbzjAbOm2mSZ3c6Aq6vJ6WwnfBL7AYXV+CfasOoiRruMQTdtbiA5lXV8dhsjQNlSzd3yQRhT+Kput3k80FxJx+3LbqbbUShAoikkZlXDTkbFtQcFYxgcmp3SekQtaW/quY1hkkdGP7EjB+4DhVwY4/WSF4wFXPFBEsuoSK5lnikmE8T2snZjLBp7WSWMEhc9sSKx5PpGvJFS57CWPpsSXkqrFbwj9QFXuO4gwRo5bC7Koz6SeeCDzVmOoJCqW1rHswJRQxZF4EhJLspL5ZGUsNjswz92awtj+sjnhmyYpkDKykriOUZEZwqlW1xkbNnJzgELQaundfijjuZ5o44ZMfqJIopBLL2gqKJJAoGGxgYGRgDk1ph+q3lcwvE1qs0Ly20+VkLKgySUx6XCkOFOePNUP0v0Ngtiy26qY2urK8ACpuh2HdOcb5ZFbIyTsa6Pp304sVvYrdS5ezb9uRTqCGzGqNsOQVZVI4yQKDj7KdrlmtXld4OoWztAs0vekjkTlHfgCItgnQcArj246ix6LNcJ0y5kQRTQo0dxG4++J1KMuBkckBgD4z/AGrbDdQ20btYW8YD94BEVEEk0alwCVyy7BXUbAYI8eKxvHuZtVBMseFk3hUpvHMpClcyqC6ODwW4Do2CRQZWPRbKycMkszmJtY4TOzrG8oPpVCwVSVz958Z55roOsWzvbTJbv2pGRu2y4GHx6T/niquLoxGzM5jjZD3FdxJmQ6kuyvmFGBBJKrglif5jx/VnTrVo7LvgFNYwcEqpxwrOF0U49uAPxQc59M9NR3sLxImlS5jmhvA5Mms2PVKwb7TsjISMcEAVPs/pg2kMc015+le3DwLOpQh7XcmJZBIuNxnjHg/Ne/WHXb22dhE9vHjJht1ieeWdRgs7aY7Sefb2+6qu7nhnvumX0ih7e8TttG52RLhQwXIPpJyxUcexNBepf9OtorG31E1vIx7VwwSSMS5JLO/9MjOScgDyfABxb/TvWJZ57+OQKBBMI01BB11DZbJOTz+P4rnOkfTqrcdR6bLCxspgs8R1OiF+GVWxhWBxqByAlbf+iyAqL8mQzAXHbWU/9oIUVQ354wM/igndbtZxeO0MvbaeDERCKSZLbZhGzOD6WDscKAcK3IPNaOm2RlY3USHumSG4ilkzt2JgO5b7NyAv7v7fhSUOK6+WFWKllBKHZSQCVbBXK/B1JGR7E/NQuodYiiViWDEELqpBOxzgfjwfNQvetIzacJ007XnFYy5//DRalGlLTSyPGkaQgK8ssPdk7jNI4Xdk3DEsBrgD2qdN1Lt76IsYhuVSQYzlLjB7g8agvIGP+w4p+tivonj7CO64YRT/AG5B4bIUkY+QM/51BuenWduiC7kLusLF0DOVeOHdxumTuseSFL/jknFNPUpqV3UnMGpp307bbxiWro05C27Rq81zEri6iLYfuSBBI20mEDbqMDIBQsV4wKkJaw2q9uaWNELK6xRrq7FcsFkbJM2CAobCZ0Ue+DF6z9SXDZSNHt9EkaQMA8h0WNwkZViuXhZ2DDJDREYNbOnfT7PI7SEbA6s5w0jquyrt8EqlvJz5O3HOamg39K6m8skQjXtwqQFRQCNVTOSw9ICsUxqSCORnyO2ri0v40iWK2By3ALMXIyxABcliX99ScgD2wBXZig9pSlApSlApSlAr51eW81xdMCrSRCR0KhlRUDHGTkbFQqAlV5LsM+knH0WuR6r1AQyOiZAVhJKVUu5ViGbVApLjBAZlzgHjkcBDX9NFJHKsazXWixGcZAbRfUQclQ2P+IBbAOM/0U1wymVQyhQTvwoZl0cJjJGVeQePMakn1ceX8kFmI5pNpVlaOJQBty2xVgg4djhBkDOefxUW4+rO5LNb7CFSJwksbB5V/Tkh2eIriMHV9WOfA+RQXMkUFqhluJuFBbMmMA5DuUUDbl/VjLEcAccVWD69hLxGOJ3tWdIjdDhEkkxhSp9WBkZOABn3rkzdSsh7gkke2e26hbpI4mlNu51dGZR6mAy2OcEqMnArp5vph5P8Tt8Bbe6CTRPx6J2Hq9OduHVH9vJ5z4DovqOBmgZk27kZEiafcSnlVz/UybIP9qqheiSyCYBmRHDQjvFnkEJCFW2LFi6SmUrsfDj4FdAHaOHLndkTLEDGxUckDJxkjxz5rjbB7266bPd98tJPA5igjUBY/OArfcz4BGSfJ/FB0ltDbmWVu4k0wCllUx7KY8kYVcHOxJy2Tk4ziuS6h/0gz/pmu7SzH6RAE3kYKyyED/s1z6FYhT5yc445qmV7IxdKfp4RL1ZYUMcYxJjGJRKByVznLN7E/Jrrum/TLqep2rqBaXDF4myCQ0q+sa+V1bGP4oK4pPHcjp97dG7t7+F1SRkVdZQOQNRgAjBH5K4A5zQWPUEPSp+ltbSyXSPJEFjiZlMu5IcuBqpB87EHA+K+i2n03H2LOKc95rXVo5OUOyDAOA3xjgkjgVjadFW3vLq97oVJ1jDxkYG6cb7Z+PbHua8mYjuREz2U6/SN2HhnjuxFKbWO2nJjEh9IGWjJOA2fnjPPPirno/0xaQRLaqvdWOTvKspDlGOcEcce+P71YWnVYZG1jkVm+OR/lkc/2rj1763RXJt2nPv6sBicc/yMDxWPX6yuntmsbomccfMd/OW3p+itqbotO2YjPPzPbyh1EXeW5Yyyp2m4RCRkk4wAMefOf/mNF7cpZpHb2sKhmJCRqMKMnkkD5Y/8ag/VloyJBMDl48KWx58EMf8AxD/1Vr+oJyJLa8UZTC5/HOcf3BI/tWbV6i+nGpSMxiYnPecTPM/Tt6NWl09NSdO84nMTGO0ZjtH17t1x1W7tmU3AR42ODoPH4B459+fNa5Ilj6ij4GsvqU+2zAjP85//ACrP6i6pFPCsUJ7juy4UA5GPn4+KnX3RDIluofVoQo2xnwB4/uBUJpe9pjTnfFZraOc8+MZ9uU4tSlYnUjZNotWeMceE49+EXqI7N9DKOFlGjfz4/wD5P9q29T6LI9w0qNH25oUgnSRWbKI0jejUjBIkdTnjwfbB96l123EiRACaYtiNQp17n+r3dSiMFBYjOwUE4PGaq963PMERT2DK6LGfJSeGQiWFz4dTjYYxsm/xXS0tKdO1+eJnP5+7ma2tGpWnnEY/H2WMX6azwCZJWyGaRv3WjVcRBnYD0Ko9Pz95OfUahWl9KbiGRk9MobdYyTo0TvDkjy6jdQx9iAcYHGmDpkhhllfECTLcrco6ksqNNPJlCDjOruMnIOyn2wdzdU2P6e1GpdixYZ3VZmaRnVXX/V5OfDSJ5q9Q3XFv2iY0VS75ZT/SigsBxjzrgcfJPsM9og4FcraWIAVGb9w7bEY4BcMyePJLgZPJBrq6BSlKBSlKBSlKBXM9dsCZ9wdF12LgZk4SRMJnhMBg2cHPIxzkdNVJ9WI3ZDocaH1YzypBBHp5848Y8eR5oKvqluJIRaIQm0X7bHko8epiJHk8gt/5bVG6Z0GYOZnlEIlbuXFvGqOrPjBHdZQ3bYAErjyTgitfTunyfslUCInqBY41A19OCMklduTj/Sv/ABXvUelzvPI7MBGh3jd24Q652ADeQ4UYIUabjJ3OQ19PvrCzWTsRIFA3R4j3A6lSeH/p5jdAucftj5Ar3qH1FcZCBO3iaCOQAEvGJZlVWOw1dJE3XZfDAec+nfH9KI0MymUv3lcbEAjEnb9WM+psoH2z9xYgDOKvnsIj5jX71kPAGXQgq5x9zAgHJ+BQQvpiOdImjny2jFUkbO0i8EuwaSQj1Ej7vAGAowKrrL6HiikBinuUhDiQWySlYgwOeABnXPOucVa33XIYxnbc7FdUwTkeR59qy6d1mOZGdM5UZKnz/u9jVP6jS37N0ZXfp9XZv2zhNjtY1YusaBm+5goBP8kDJrR1PqscGvc29XjAJ/8Aaue6XYG8V5ZpXzsQoU8LwD4/vWXS9naWxuDuBkq3uMY8E/ggj+4rHPWalqxtrjd/GZ8/Xyz9WyOi062ndbO3+URxx6T44+i2+ob9o7fuRMMkrhuDw3uPatF7BE8MM9yzEJGpK54ZmC+w98/8fiqDqDyQRSWkvIyGjb8ZGf7Yzx7H+a6K66eZ7OOMHDaRkZ8ZCjg/2qmNW2va8YzMVj9s+eZ+eq6dGuhXTndiJtP7o/1xH/fZzvUVf0XUcCwoCNceT7hiB7e39/erf6oi7sMVzHnK4bjyFbBz/Y4/30h6TcSqsdw6rGg4C/cxAwMn8f8AwVa2vat1SEPnkD1MuRuSAT4wC3A/JxTR6S94vW0TFbRHfETujxxHh+Huv1dKTS1ZibVme2ZjbPhmfH8oFv1AXsUkfbZcp9x5Xf8AB/BwadxbKydroqyRgkgYPBP2jbGxyfH5rdN15SY1iXJkK6M+VQq+2JAcHZSQF45y6ezA1Ot3E8IMiYDrh0PsTwy/nByM10NPp8TF7zm2MZ7cezn6nUZiaUjFc5x3591Fc9Ygh0NvHCpkVnDTZtxqrBR5QuxdiAoC8jJ+M1X1B1aR0WaMzRTrClwIXdo8YOBCIlA/USSMCmHBxkYAJANh0/oE+kHek7UtqrRRzxsshki8HuLJHquVVD7nIPOPOEXXrfKLErXDqVAuJQOGuSwicMwBaOSQagxjXwBxir61isYiMM9rTac2nKTadIYrMBiJP1Ud1A2PZu3JIGXIIJYyLz7NWN/1GCMyJEGZpH2LgjWKWQ/p1ILeG7q6kKDgsSfPMCKyurxA0krKkqLn+gCOeJ9lVB5ljnCkM3OMDPmrGR7ezO1xJ3J5CTwuNncodVQZVAZFXXY/cfu5r14jR2s14I5JFaMCSOdWfGNAFdBGoOyt7NsFOSwyR6TIvLtbRTBErBu2xWV8NlokXg5Oz4jUcgY4UE54qJfdW7jRx3S9tBNJDPCD3Vc9sSx8hAzAr/SBySQcisbWyEXaEhDEKoSEjJj9EqgSnb1RhGYYx5J5PGAsuidMYXHLOVUnO5LElGl1LMeWJQxefZFNdhVF9NEvtKWDjAVWByGOSzHI4I5ABHxV7QKUpQKUpQKUpQKwmjDKVPggg/3rOlB82nF6TJAxzglcZCBsZPHqBYMo+0nHqGeM4tOhdDeJ5GfUrIoVhkk4UKoz6RsSAckkkEkDipH1rYuClzEW9I1cLnwfDYHweDxnBHxVFYJIzhlEhdEUIzl+GGW0LNnZWwVZuTh4geV4C5a+dIpUiUI1uw9P3Zi+cn5HNQ9poUjuu60itqZEPgBvjnjHj+cVZXsTCWKdUYhh25Fxk6t4JA+D5p03p7Kk1u4zHk6HIPpb2+QQef5rlX0tS19uZ4zEeUT3rPHHMcT7errV1dOtN2I5xM+cx2tHPPE/uj39ERgsV6koxpMOD8M2OR/Jx/8Aca9vx+nvEl8Ry+l/jJ8/8j/nWU9nGsUNvcSc7HRl4I1DNjnnGARnHx74qfcXkTMsQTvPngEDAwqtuS2BjDDlc+TjwcTr0t5rPGOYtHpPjHzzQt1VItHO7iaz6x/jPzyV0NncWsj9lO7ExzrnBHx59/bPOak9I6fIZnuZgFZhgIDnA4HJ/gYqIvWZiFDLozn1BP3TGY20lVRoCcHVhkNkM5GQoz7bW9zKTKWYMMGPLMiHtuykNH7LLHq3IOCSR4Wr6dHSsxiZxE5iPCJ/v7qL9be0TxGZjEz4zH9fZe38cJAMwTAIwXwBk8Ac/PxUG966keFRS2G0PBRQFYI7BiuCEYjIHsD8GvJehI0zytg7HPqGx1ZDG8XPiMjDAD+oscc86SLS3VSzNISWjC5aUvIwy4Ea5HcYAs2FH9R9zWqKxE5wyTaZjGWK3ty5VAnG0iM4OP8ARpKMOQPRs/bdXUDhsYBHq12fQJGDNK+rMCpP3yael09ZJw8cuxUkuNSAcnmoXWvqNHRYIjpHOiKs6OUaHvbJE5TX0r3BpgsDkH04BqOJLi5e2inLBJ0md4wTE6YiaKSJwv3IJGBV+fPvwT68dAJbSAkKQW2jTQMZCvdY6AKSe2pbkYwOPwMaU6489pNJbIROqnETAh1JGVDK4UB8e3jPGT5qJH9PENaGR0Lxyls5we0oysI1VRKofVskDHsKs3vIIFzEoYyiR17eP3HjXJG3uxAwM/6v4oKeboUlxKkpzqvY0e44njMLl2ZAowO4DofsPHIYYFWJt7e0EahGkcrpGgGzssbGQKBwoVC3DNgDjJyeYFx1eeR49SYlaKKVGRe4r7sxKY0JkIQKCoKfeTnxiw6taXAuYrm3WKTEbxPHK7R4DMrB1ZUfnIwRjnj4oI/UL+aU3SwzC3/TKuSUVyZGjEuG2yBGFKg45J25GOYlr055luyydo3CWtxsw9KyhVyPP9DIGx/3vzS7MBfeSIzXZZoikbMiSNEO4BIvcKEKhBHcGSOQOQKjyX0l2JJX3jszFuDnCPFJEr7MykMGDkj0nPp/pHLBbLcWklwxVxvGUuGYOuDmIop8517bg7AAcryeQK23HtFklNA/cUqxI7agDYbasg2weWJHIHFeh0a2lClmZFgUyzOZDjZdmYFjhQQSx251OScA1dfTsJmkMp5jRiVb3kkOcsR41GeBk+3xQdB02zWKNY1AAA9vk8k/3OTUmlKBSlKBSlKBSlKBSlKDCaIMpVhlWBBB9wfIr5f1jpdzay9uORijeqNmkfwP6Tzyf6f7586kfU6r+udIjuojFIOMhlPGVZeQwz7g0HCWdtNGYZNncJJFlSzSEh9omPPjCuXJ8csPCJi2vLeUyMrSusYyxcvour+kKCoGCoLcHIysZJyTnjuodJmglWGQfaWcBZGUOPleQRnPzwwQnwdsh0WQxpGqBwjBlEhUr3IsMrkHOEmX0SL7PhgPJoOmjtYmeZBdQrIgQukerGNU1dXCk5iO2XHlRseG4qIvU7II8qJO5WJZI0ZWiJgQt6oNguyorseDtq2PBArTD9OOqnsRxx6OJ7YMQNe6MTWshXOYzzgjIGwx9gzu6f8ATAtXR1ktjFG+FknRnlRG9PaVzKFHB0DADg4wfcPJPqCZxYLCkdr+t3PdIEuERQYwPAMjoRw3jBHNQfriSRLmJbhwYGhCpLJPJbRLMCd3cwg/uEYKqcDzirLpUFiy/wCGkPPEf3odkLII3JYCN1GAqZAySD6gM1LtpYLUyRW9swzKkcju2FMjhdN2cs5BUqAwVhkgecgBM+jLruWqg3AuimUMwRlD45GC3+kGCBuOCQffNRenfSKxuzvLn1RuNF7YBhZmRvuIU6ExkKFUrxisOofUcq4KKNl2DwsMnaIrvGrhvU7IwMaheQcnjikfSpZFbuM8mZHSQSMQk1rKOBp9qOiMB9oJaNv9ag2dXkhtdOxEncEq7kKHeNblpCWGxAUPLxywXLE+2K29R6/IkjRpEhJ3iRtycTaF445PSFG+PAYkZTONuC/T7P8A/Uy9wdhrdtV0LocHdzk/uDGQVxglz78b5rmzifuHtmRjHyoDMxd0hVuPPq1Ut7YGfAoIJtO+kMiCSSeF0kzcq8YJPpdOU1U65I1UgMBU616AAyFnOqStPHGPCSybb+rGXTLvgED7z+MVx+o5ZZQsEZ1jkXu4AkLxkvG2uCNXRxyOeOQWFTuixXEQlkvJVIwCfV6F12JYAj0AjGfVjjwOSQidO+qIBDEsMLpkNFHHoQqyRhsQM6gqrenGBn2/FQl6lJ1BW7JJheG3kXQLgS7N3YJGbg8Fdl84UjBzg7S9rA8jgvK3ekmSLdNA5jDsyDYLypJGxzljge9S7kXM4YMwgiOw8YcYaJo25yGDLurKQPj5NBGe1itWWWbaa4YifEY1HcjiS3dkBIHKsBoTySMDI49uUMoY3DhYo11eGJmBUsJBoyg4IKNGwLeMAgLnNQ4/qVZO0/bLN/1lIHI52iwmSBxl2GfAAAP81HtZJizooEs1wUZsY1V1ijUlvYjZcnHGCKCyLvdSiCIaAFmK44wxf1t+DnbGckn+9d1ZWqxIsaDCqMD/APf81D6F0dbdT/VI+DI58sR4H+yPYfz81Z0ClKUClKUClKUClKUClKUClKUFd1zo0V1H25B/ssPuU/IP/Lwa+Y9X6TPZyjuZZfCOpK7ZOSR7K/GdT59Q5B4+vGo19GjoySKHRhgqwyD/AJ0HyS3eRV9KkySchlfAz4aJ8n7NclfOvgcqM2H+HKBDAViVDmGQgqgnh0b0sgHMgwGGPGpIIBIrb1v6SMWWs5GC8/tF8Ef7DHg/+L/OucluA2YrgOf+66gspHhlJPpIPuQcjznmg7ZlJjiMk8az22SJjgjTBBMq5X0umCwyAGAIPArfL1azCGWV45CwSFzGpYM3LKhQFtSSTqD/AKwAPNcTCVDiYs2++/2MBsRgsFWUAEjg5yODxwa2w2cJLZ7zrIDG5YrkrnYMzKCzupIKsSCB/DUHXp9Xw7H9qVUEixSysoQJK2uFkUsHA5Ub668jms7me9MjRRgAAviVkDA7LtGTyo1DBo2Ay32HPqzVNeyKGlxb90yxKrlySspTYKjqAVB55dgOCOTjjKfql0Q2GjhVQ2CxAzgKQTnbRSNh74Kg+oHFBYv0KaYP3p3UOWDIHLDtOgOmv+jVkl8Pg5UYbOxrcbK0iJMmsjmbueASJxGpAVUGEYogIHGTg8kiqcwiRyslw0hUI2PbXdihI+w7KCjDGCFB4NQh1O1jGY4XdoyuEbhikb/ckZOW7W3GVBAwAaC/PX5JAP0sJOyFlLAaHuozxSkoT6CVKHkEFhnyDWF9bmR4jPMUQ+nsuwzKTuGVlRu2wKsMYBxrnk4K0t71md90QpHGHjMbEmLuRY9cYJBZXBH3BfB4wea0fqVE3cEkgchYWEbB1AUkgFpF3ByTkjHP5FBaQdZjClbWMyN2zpPJhlZochc65ckZONVzgfkGoF9eOwjluHZHiLEhGDnXZSGKiNQhIGMkAhePJNUtx1XG6xKkYkR8dpNZA+eD5HGc/Ht+cWFpZq7l3PbDBQyrjLBc4z7Lyx58/wC6glWcU07tb2y9oB5C+Dsp7hZizN5TO22POScAgV9C+n+hxWqnQAu3LvgDJ/A/pXPt/wAaoen9SjiUJGAqj2H/ABJ8k/k1ZRdZB96Do817VTD1EH3qdFPmgkUrwGvaBSlKBSlKBSlKBSlKBSlKDFzVT1GfAq2cVV9QgyKDjuq9SIzXLdRvw/3AHHj5H8HyK6zqnSyc1zl10U/FBzxuSpyrMOMYyayPVjgAs+MYPJIP/qyDj3GOamTdGb4qK/SG+KDYOqqcZlfgAc7eAc58ghueSMZ/tx7LfpkalgQ++QF4YkliCecHJ4yeDjBHFRG6U3xWo9LPxQW1v1lUZ2RAC2MjcAenOAoHzkt49/Fa369yxDKC23KJ6sex2bjPyD/aqw9Mb4rz/DG+KCTd9bLBOMsuGV2+4Hn4/HHk5qHLfFi2fDHPx8cZGM8+55rP/DG+KyHTG+KDGPqBFb06o3zWK9Kb4rcnSW+KDbF1Zvmp9t1dvmokXRm+Kn2/RW+KC66b1QnFdh0u6JxXJ9O6SR7V13TLTGKC9iNba1RLW2gUpSgUpSgUpSgUpSgUpSgVrePNbKUECayBqFL0oH2q7xXmtBzMnRR8VGfoQ+K64pXnaFBxb9AHxWpvp4fFduYRXnYFBwx+nh8V5/8A54fFd1+nFefpxQcOPp4fFZD6eHxXbfpxXvYFBxq/T4+K3J0EfFdb2RXoiFBzUfRB8VKi6QB7VeiMV6FoK6GwA9qmRwgVuxXtB4BXtKUClKUClKUClKUClKUClKUClKUClKUClKUClKUClKUClKUClKUClKUClKUClKUClKUClKUH/9k=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3" name="AutoShape 13" descr="data:image/jpeg;base64,/9j/4AAQSkZJRgABAQAAAQABAAD/2wCEAAkGBxMTEhMSEhMWFRUXGRgYGBcXGRsZHRsZFyAYHR8aGx4aHCggGBsmHCEgITQhJSkrMTYuHCE3OTMtNygtLysBCgoKDQ0OGBAPGTckHyQsLSw3NzQwLDc3NzY3LCwtLCw3Nyw1LDU3Ly0sLCwsMi8tLCwuKywsLCwsLCwsLDQsNP/AABEIAOEA4QMBIgACEQEDEQH/xAAbAAEAAgMBAQAAAAAAAAAAAAAABAUCAwYBB//EAEAQAAIBBAEDAwMDAgIGCQUBAAECAwAEERIhBRMxIkFRBjJhFCNxQoEVkTNScqGxwQckQ2KCg6Lh8DSSstHSFv/EABkBAQADAQEAAAAAAAAAAAAAAAACAwQFAf/EACsRAQACAQMCBQMEAwAAAAAAAAABAhEDEiEEMUFRYXHwgaHRFCIysUJS4f/aAAwDAQACEQMRAD8A+40pSgUpSgUpSgUpSgUpSgUpSgUpSgUpSgUpSgUpSgUpSgUpSgUpSgUpSgUpSgUpSgUpSgUpSgUpSgUpXjMAMk4HyaD2lV83V4xwp3O4jIT1YYkD1BckAZBJxgDk4FVs3XnIUL20ctINC3cYiPPK9vKliBsFJBwRnngB0VK56HqEzjUx+rHozJ2i4Kk5KfcoDDU++ORnOKrbm6EqRTm6aNFkwzRrI0LoWwVfwysD6dw2qspzjlaDs6VxCdRAkVO7PId5UUboqs4ziCUoMqQchZAMZADMSRmZbvcsIWBuBuCPuTKsCSVkDW/pIAKhsanHJBIYh1dKoem9VkdJW1YmKVo3U6lsLg8a4VjgjIGcHIGxHNhH1NT9yuvOOUbnx8DxQTqVhFKrDKkEfIOazoFKUoFKUoFKUoFKUoFKUoFKUoFKUoFKUoFeE1jNKFBY+PwMn+AB5Ncp1u+ln2giTOWRXHlOxLJo0hbgMwjVyFBxz/VgCgupesAuI4h3GJILAgKh1LDbnJz6RhQT6gfGapr9pHjYzIPQw/cdnRVkQrqUCENIrNxhcEnAw2TiNbRpHLFNLO89zGtwiiMp+5FI6SBfVjZlUxL6SCTnyM1N6rcIymK90CuA0cSMwl7kJeQFWVgScIGUgqcqf7BpvmCPF3th3WlG8i6xhcAjuKrEMxGFXYqcB/khvLG0uG7eFjjgjmdWVVaBZbcoMSa8srLIMYJwyqT4YUivpymbG3JZip3mcyB0ZFdG7hkzg5K8banOPbbTcdKWFrZbu6TtBpRpNJxIp3jhXWTOWCS6sc4JC5BJBAZvbWkatC0xlZphPAI+ZkOGkUK+TuP25AGOBr6PbmX0vpUEyzzwk6zNuEdSUjnXIaQI3pJ2Ab42BIPJqMJrWOaNIoXla2lK+khmR5wAzhPOgVjn7VALYBwAPB1K6kjkYgMYpzb3FtGpyIyQvcjYHfYxssw/7p1xnmg2dQluoYzPczxxRhAsmiknc+nZdV3fLkFVBU+BzVRe38cWe/LcyyIYg6N+0ER39Ejq7FTFtmNpF24K7coCOi6R0g9iSxuojLF6lEjuHEkZPoBy5cOFwDwBlcg88bR0KzjEpfL5hMchmleVhAMkrmRiQnkn5984oKW6+ptFa1Nu0nbwk+7iRRHIrGNmfwyPhlLvgjX1ZyCdET93bS1TXtGWLtky7Op/ciLJKse/PHq9QbPswFl0rqtnapDbWqyXBMKTZiQOxhPCyOQFDEjx5Y48Go3UPqg3TRW1mWU3CM8V0GChTFnZdGGWdXChoiB6WJzxigj2d1clncRTRj7QFWbzhOMTKQwPqIbVQD6G14kN/Y/UQ9Kzo8bNnGUI4Hu3GRxg5wMZwcEECn6J9WC7la2uUEDKEQhsgm6QlnjQkasFwrAclgw4xmpDXESl8rdKVDDG0YyVJBACt5JI88etD4INB1scgYBlIIPgg5B/gisq5Wy6msbOQ5CDyHwwPG5baMnGQc55/wAsE9HaXSyLshBwSD+CPIPwRQb6UpQKUpQKUpQKUpQKUpQKUpQKwmlCgsfArImuf63cbDwGGshUHOqhfS7tqCc6sRj+R5oIVxfvKouW4hA3SPDBpV0c6tn7UyVbOMkp7ggVnBiHWJUEMaaKsOpZnJLIoB2AIwuBkkYGTgAGoclz6s2iidxJqZXQEIIySybAARFVYjLY+PatA6eiDVUS8lEbSpsxWNo0kdlJfDlpQW1yODt7CgndIu5WMYtIdYV7Ge4Ds8TbKfWTgNHr4G2Rj5FSby/szcKzK8kurhDq5jJg3chCf22kHq5XJ4PxVYbqWeWCS1EwVTbyKPWkTQyKu4BGIioQnCnZ98Y1VRWP+GGA2kUk2IbSRTFLJpENVRlC53Jnk0YpnCrgsTkgUGTdWurmB+y8S9y37sAQ6SF11dVX1sWjI9BdljI449XFrb/Tabz4RVt7q3VJYj9wcbZPjHqVyG58qDzkmq2Pq00XVf0UdvDFDIodXICF9OZGXTO7c8BtcaknPGeSl+oJpZJWkvRZzQ3Drh52ACq2FiSzTm4DLjLNyTnHtgOwM/TIpFhmuNpjpFK20gSSRVVR3+2ez3CABh+cYHgCsL76qumlvIbS2j3tMNIszHaVSCV7QT3KgnLHjKjHJxW/UH03d3ctzGYgbeUIbeTuGNIdsM7tAMM8xbJyw9/I5q+Tp0VrLDe3M5/UdgW8mgOsxT1F9ACxYYJ48DOeKDmJOpzPDaTz3by2d/iKXQCI20z/AGmJowGChwUO5PjnOazh+m76S9dpciaK2WOO6x+3OFdyFkUHPrRyrr7FAw9qvbPrkEQe36fbFwvrXUYj7ksYnQk4OivsAGx9zYA4ONEN/wBQuFzG41dIyrRxar2rlWAlBdiRNFJgsm32LnUFhgMuj/SDxQ2Tmb9PdwRdgsuJEePJKxuGA3xwQRg5zTpPSLT9IbhHe6KTy3m8fpczjOyooxrnlNPfwa9tvpCSXU3bAkCRWBkab0SoARGzKGjKyKro5Z2GX+3PF3ZW6WxkAlaWVkMph2TLsoCtIical2xnnXZvYk5CnHUbWRRM8NvIlxJHHclZFmCnxC0g1x9+EORkEjyBWVx1eQTCGQxQ6yMszhQcq4/6u3qPoSRQyFj/AFpqDyKxvmtdkurp2cTxyRJbiISFlfVnR1hVmmKa4PkLz/NRI+rWUDH9Nby3IaEyvKH7ubcEKwBlkLyBCMdocjnAGeQmX18yG5VplWTuBoUIhUPHlSREzqdpSModiSGwcAEE42HUtXDkwZLhSImAIyMBGVipDkgNhhx6hxgEyOidVj2a3WGKEMS1qFRljlUgsHVwnbJK+rVSWAzkcVhD9SSSBiqqBqDjDMxzg7AbLwVKHB1I3OT+2wIdN0++SZN4zkf8OAef7VJrlOn9bZQpaIEYKll8nUgYzjDHJPxnBIGM46mNwwBByD4NBlSlKBSlKBSlKBSlKBSleOwAJJwByT+BQU/1B1MRjQMFPDOfOqZ8AAgl3wVUD359q52Wz7iKHBWAFoo4yjCRzIJUJ2JwM+lg5GBlvwa29U6kjMgygkZ/DEegM0SiQrzswGGAOBrknOMNOsQBaRS3TiNthO7E6gOSXxlvCgHXHHA9qCCZriVf2ok1mXuaYACOk0ayZfBV5ChZhsMbJ4IzUvpvT4bTtmaVRIBdFF2P2TOJ3QBjtLpr93nGTgZrL/E32CQRqqBjnjLOBN25iqrjQqSXzznjgZrTb9IEUXcuWOdbZpNRuzTQltm4DF+5kLqBnkgeaDevVZH7SQR9pGLIrFcgkRl49dfSE4IJGRkYB5zWpejvKImcGEqrRuszd7u9zTYkLIAeVGNiQQTlBgVATrO3bh6ascZlWfEkqOcSWpCmFkJVtueCWwFBwDioFnPPPc9LlZi0U7m7CP8AfA6QSo8YB5MWzrj4OR/UKDovq7pFrIsM1zcNbm3JKTJIsTAMArDJGAG48AfjFRbz6it0Xe3iSWddI1M2Y2cMjMhV2QlwyoxDcDCsSeKvOrdNWVoJSwUwSF8kZBVkdHU5PAKt5/AqnkitLZYIo4Gu5GiCRIvbdmigOQS0jLGFQuMMTn1cZoI1nf3d0wmiZ+yxgZI9VVHtrhcPsxG3ejfYnVxwijGW5w6X9HXEaFzIizAq6LC2iCXUpI2TEyqki4zH2jqVHJPqrs55wqM7A4VSxHk8DJH81wqfVd52rW8kWH9JdOkeke4mhEx1Ry5bVyD5AUYPjNB0P099MwwRwq6RySx7auVBZV2ZlRWbLFUDagnnA/NH+r7YSdvL47hgEpRhF3vHb7mMZ29OfGeM54r5nLADFNHpPL1mCfSOcJIzHVhoTIBokZi8qxHuffNdYPoaVJ5HiNqyPI0qGeN5WgZzlxEm4jPqJIPB55zQeSfVk8tlcXTn9IkUoiKxayzbKQjx5lHbQmUqAxBAXJIHkUamWaXuTL+ovenTRl0Vg5ltZPUMKuqGZCckqoy0Y/FfQD0q1gNzJKVCXTL3VlKiNm114VuMsPI5zUcdYtraMpbw4jikEJEUeiIfUWJIGNQQQSAfUQPegorL6dmMpmgzAiSm6tTKuNf1AZbi3ljyGVSRuD7Fvxirbo30sEKzySDuiea4zEMR63AAeIbZJjOA5PGWGeKqLX6guRDINhIdplEiK83rcJNbngYMMkZK5CgAkAc10f0ojLAYXQoqHEatjIhcBkRlByugJiwcZ7efeggIlhAI3RHfsIXixu4VXMuuux0BPrVCfbABwVB3S9eEeT2ViGXLFmA+3P8AqjBY+fODtHz6+N13aW9uqvcTkKmoUyOF9MZDKvpAMurYI22P+ZzC6l1fTVLS2SZOyLlWDhQ6R6ACLUEu4xGcHAxrz7UG+HqE7kM6AKrgZ0KldsLsCxIJ5bIHjxlj5tultIh7cuhH9BXPsBkHjA+Rj81zdx1W4xGDIGlGpCwhUinjlVnDnubPH6Y5FAV/u1PggDRbTOFjZHlmwVIbLOS2Rhjr4RldXx8S44VOA7+la4JNlVsEZGcHyPxWygUpSgUpSgUpSgVU/Ul0VjCLy8jBFX5yeT/AHJ/H81bVzf1DdEShUfVwoxwD5Yen1ZHrOqnjOM4wcGgpQ8MHbO0khjmIlcRvKIy4BIJVclQBqJGJAwc+pQBb3VnJJIwdu2NyqsxVgyuhTWNdvQ/J9RHnPDA8aen2EadiOVsOY4QIdsZaBWJzg4cc5wePTnn2qI7SW+WN2GwIxIZlaM28u8bnsqY/XqBoGB8qMk5NBtb6p15toMQp2pXeTKl4Z5e2zxDOVKtsx3A+0ceoEVljYPMJpJHkg7SXsF1du4O+rYU6BvtVF2yQvB4zsSOwW0gtInmbOIllYsRsyxs7SsoCjlQfAxn0iq8/UMKXptzLbwK2jEP6ZLhpl4aPkDH2rk7EkEcYGQ32NhaWsQuHZSC3eEhAADyIseYUUejZcKFUE8+5NaerfU9uI4LiB4dpnNus8i8R4DuwcHVuNMdvIJYqKprWV97CebLy211PYzMeTiTYRyHHuf2z/wCYat5fpcvNdgkxxySQ3MMkZG8dyqlHIBBHIVTyCDswoIbx3V7E6yFAkU0ckcs0DRx3CANlJYWYMArYO3g+kgV5A63aSia0S4a1kEUT2T9sMHVS3bcumup9LLsRlfkYq/g6asSu93ctPsNGM/bSMKxHpEaqsfJxyQSfGfaoUH1pZaTiFs/p4Xm0CMm0aA+qLKgOueMrxyKCw+k7CWG3EczEneQqrOZSkbMSsZduZCq8Z/5Colj9EWkTqyiQoj92OFpHMMcmc7JGTgEHkecHxiqPrF5fv0qS6Z1YyLDKI7cFDHAzKZFEmSzMYzguAMckCvP+jq4i70vZuI3WVA/6e37ssUJXHJlk8SMDyuFzjOOKC1lvLWC6u7tTIW/YguAuBGDsoEhyASUVxsQcBfyDWib6llM4VhIkcMs0c36eNp2Lp23hVgEZlSSJiSQv3DXYe8/r1hZRy/rLySNFKmLEoiVG3BUgnUPISvGrMRgZwMZrVN1VYHFp0+0SVliE5VXWJBGxIXDand2IJA8fJGaCluukSi3U3WY+0zGSZmklFx3j2+UjIljyCuQCNca8rk1eT9HtbcNdXDgFIRFIyDtAL6Of2/3TkquAztj28muaserd667sl3LFa38EhjUsIxHLGBE8TMSSrrksCjLlgTiocn07dXFjI0IxdMrWd2jkqsxhOiT5P9agK23uCw5wKDqOo9eWFhYQwm2eRXhtpGEaJuikLhAS4jHhWKak4HuM0X+JXTwRyh40muknspXSMRmO7TcQbNktkMHjznGXBAGaves/S8ct0zPdaCdon7QCCQyWwypidiSFGNioU8gnOCavU6XbRPLOIkR39cj486c7H8jzmg4ex6bJK4NtDNF2hBN27kOqpdxtq6o0mdg8JYMyErnU+TXVWX0+Y2XWQBY55JIgF8RTA7wnnxuSwx4wnHprK4+oM6Lbx9yR2ZAJC0ADKvc1fZC6lo8svoOcew5qpuOstOsoWXR2MJhtyQjtGRG7kakSM+RKmFYD9sjjk0Fld9OtYkSOWMyIAURWG/paRCsYXwQrahcjgL5851t1onCwxgA/aOMlQWGyAcY9J8/5GpEfbMEC3DsDsFRpcxO7+pVwGJbYjOATt7nnmojdcXhbdApcErsNSx9BUIvAcshYqCy/bj2OAvegvJ2gJc7/AJwCQf4/9qsq4/oqSfrdlLtEykguDwspaQAZxj1nXUDOEOx4XPYUClKUClKUClKUCuP6tJrK76B5N9o8gejGIgRkHlvUOMHBPzXYVxl3cpEZJ7lxgNI8cf8AUxiWQkqNv3P28kJjjXbzjAbOm2mSZ3c6Aq6vJ6WwnfBL7AYXV+CfasOoiRruMQTdtbiA5lXV8dhsjQNlSzd3yQRhT+Kput3k80FxJx+3LbqbbUShAoikkZlXDTkbFtQcFYxgcmp3SekQtaW/quY1hkkdGP7EjB+4DhVwY4/WSF4wFXPFBEsuoSK5lnikmE8T2snZjLBp7WSWMEhc9sSKx5PpGvJFS57CWPpsSXkqrFbwj9QFXuO4gwRo5bC7Koz6SeeCDzVmOoJCqW1rHswJRQxZF4EhJLspL5ZGUsNjswz92awtj+sjnhmyYpkDKykriOUZEZwqlW1xkbNnJzgELQaundfijjuZ5o44ZMfqJIopBLL2gqKJJAoGGxgYGRgDk1ph+q3lcwvE1qs0Ly20+VkLKgySUx6XCkOFOePNUP0v0Ngtiy26qY2urK8ACpuh2HdOcb5ZFbIyTsa6Pp304sVvYrdS5ezb9uRTqCGzGqNsOQVZVI4yQKDj7KdrlmtXld4OoWztAs0vekjkTlHfgCItgnQcArj246ix6LNcJ0y5kQRTQo0dxG4++J1KMuBkckBgD4z/AGrbDdQ20btYW8YD94BEVEEk0alwCVyy7BXUbAYI8eKxvHuZtVBMseFk3hUpvHMpClcyqC6ODwW4Do2CRQZWPRbKycMkszmJtY4TOzrG8oPpVCwVSVz958Z55roOsWzvbTJbv2pGRu2y4GHx6T/niquLoxGzM5jjZD3FdxJmQ6kuyvmFGBBJKrglif5jx/VnTrVo7LvgFNYwcEqpxwrOF0U49uAPxQc59M9NR3sLxImlS5jmhvA5Mms2PVKwb7TsjISMcEAVPs/pg2kMc015+le3DwLOpQh7XcmJZBIuNxnjHg/Ne/WHXb22dhE9vHjJht1ieeWdRgs7aY7Sefb2+6qu7nhnvumX0ih7e8TttG52RLhQwXIPpJyxUcexNBepf9OtorG31E1vIx7VwwSSMS5JLO/9MjOScgDyfABxb/TvWJZ57+OQKBBMI01BB11DZbJOTz+P4rnOkfTqrcdR6bLCxspgs8R1OiF+GVWxhWBxqByAlbf+iyAqL8mQzAXHbWU/9oIUVQ354wM/igndbtZxeO0MvbaeDERCKSZLbZhGzOD6WDscKAcK3IPNaOm2RlY3USHumSG4ilkzt2JgO5b7NyAv7v7fhSUOK6+WFWKllBKHZSQCVbBXK/B1JGR7E/NQuodYiiViWDEELqpBOxzgfjwfNQvetIzacJ007XnFYy5//DRalGlLTSyPGkaQgK8ssPdk7jNI4Xdk3DEsBrgD2qdN1Lt76IsYhuVSQYzlLjB7g8agvIGP+w4p+tivonj7CO64YRT/AG5B4bIUkY+QM/51BuenWduiC7kLusLF0DOVeOHdxumTuseSFL/jknFNPUpqV3UnMGpp307bbxiWro05C27Rq81zEri6iLYfuSBBI20mEDbqMDIBQsV4wKkJaw2q9uaWNELK6xRrq7FcsFkbJM2CAobCZ0Ue+DF6z9SXDZSNHt9EkaQMA8h0WNwkZViuXhZ2DDJDREYNbOnfT7PI7SEbA6s5w0jquyrt8EqlvJz5O3HOamg39K6m8skQjXtwqQFRQCNVTOSw9ICsUxqSCORnyO2ri0v40iWK2By3ALMXIyxABcliX99ScgD2wBXZig9pSlApSlApSlAr51eW81xdMCrSRCR0KhlRUDHGTkbFQqAlV5LsM+knH0WuR6r1AQyOiZAVhJKVUu5ViGbVApLjBAZlzgHjkcBDX9NFJHKsazXWixGcZAbRfUQclQ2P+IBbAOM/0U1wymVQyhQTvwoZl0cJjJGVeQePMakn1ceX8kFmI5pNpVlaOJQBty2xVgg4djhBkDOefxUW4+rO5LNb7CFSJwksbB5V/Tkh2eIriMHV9WOfA+RQXMkUFqhluJuFBbMmMA5DuUUDbl/VjLEcAccVWD69hLxGOJ3tWdIjdDhEkkxhSp9WBkZOABn3rkzdSsh7gkke2e26hbpI4mlNu51dGZR6mAy2OcEqMnArp5vph5P8Tt8Bbe6CTRPx6J2Hq9OduHVH9vJ5z4DovqOBmgZk27kZEiafcSnlVz/UybIP9qqheiSyCYBmRHDQjvFnkEJCFW2LFi6SmUrsfDj4FdAHaOHLndkTLEDGxUckDJxkjxz5rjbB7266bPd98tJPA5igjUBY/OArfcz4BGSfJ/FB0ltDbmWVu4k0wCllUx7KY8kYVcHOxJy2Tk4ziuS6h/0gz/pmu7SzH6RAE3kYKyyED/s1z6FYhT5yc445qmV7IxdKfp4RL1ZYUMcYxJjGJRKByVznLN7E/Jrrum/TLqep2rqBaXDF4myCQ0q+sa+V1bGP4oK4pPHcjp97dG7t7+F1SRkVdZQOQNRgAjBH5K4A5zQWPUEPSp+ltbSyXSPJEFjiZlMu5IcuBqpB87EHA+K+i2n03H2LOKc95rXVo5OUOyDAOA3xjgkjgVjadFW3vLq97oVJ1jDxkYG6cb7Z+PbHua8mYjuREz2U6/SN2HhnjuxFKbWO2nJjEh9IGWjJOA2fnjPPPirno/0xaQRLaqvdWOTvKspDlGOcEcce+P71YWnVYZG1jkVm+OR/lkc/2rj1763RXJt2nPv6sBicc/yMDxWPX6yuntmsbomccfMd/OW3p+itqbotO2YjPPzPbyh1EXeW5Yyyp2m4RCRkk4wAMefOf/mNF7cpZpHb2sKhmJCRqMKMnkkD5Y/8ag/VloyJBMDl48KWx58EMf8AxD/1Vr+oJyJLa8UZTC5/HOcf3BI/tWbV6i+nGpSMxiYnPecTPM/Tt6NWl09NSdO84nMTGO0ZjtH17t1x1W7tmU3AR42ODoPH4B459+fNa5Ilj6ij4GsvqU+2zAjP85//ACrP6i6pFPCsUJ7juy4UA5GPn4+KnX3RDIluofVoQo2xnwB4/uBUJpe9pjTnfFZraOc8+MZ9uU4tSlYnUjZNotWeMceE49+EXqI7N9DKOFlGjfz4/wD5P9q29T6LI9w0qNH25oUgnSRWbKI0jejUjBIkdTnjwfbB96l123EiRACaYtiNQp17n+r3dSiMFBYjOwUE4PGaq963PMERT2DK6LGfJSeGQiWFz4dTjYYxsm/xXS0tKdO1+eJnP5+7ma2tGpWnnEY/H2WMX6azwCZJWyGaRv3WjVcRBnYD0Ko9Pz95OfUahWl9KbiGRk9MobdYyTo0TvDkjy6jdQx9iAcYHGmDpkhhllfECTLcrco6ksqNNPJlCDjOruMnIOyn2wdzdU2P6e1GpdixYZ3VZmaRnVXX/V5OfDSJ5q9Q3XFv2iY0VS75ZT/SigsBxjzrgcfJPsM9og4FcraWIAVGb9w7bEY4BcMyePJLgZPJBrq6BSlKBSlKBSlKBXM9dsCZ9wdF12LgZk4SRMJnhMBg2cHPIxzkdNVJ9WI3ZDocaH1YzypBBHp5848Y8eR5oKvqluJIRaIQm0X7bHko8epiJHk8gt/5bVG6Z0GYOZnlEIlbuXFvGqOrPjBHdZQ3bYAErjyTgitfTunyfslUCInqBY41A19OCMklduTj/Sv/ABXvUelzvPI7MBGh3jd24Q652ADeQ4UYIUabjJ3OQ19PvrCzWTsRIFA3R4j3A6lSeH/p5jdAucftj5Ar3qH1FcZCBO3iaCOQAEvGJZlVWOw1dJE3XZfDAec+nfH9KI0MymUv3lcbEAjEnb9WM+psoH2z9xYgDOKvnsIj5jX71kPAGXQgq5x9zAgHJ+BQQvpiOdImjny2jFUkbO0i8EuwaSQj1Ej7vAGAowKrrL6HiikBinuUhDiQWySlYgwOeABnXPOucVa33XIYxnbc7FdUwTkeR59qy6d1mOZGdM5UZKnz/u9jVP6jS37N0ZXfp9XZv2zhNjtY1YusaBm+5goBP8kDJrR1PqscGvc29XjAJ/8Aaue6XYG8V5ZpXzsQoU8LwD4/vWXS9naWxuDuBkq3uMY8E/ggj+4rHPWalqxtrjd/GZ8/Xyz9WyOi062ndbO3+URxx6T44+i2+ob9o7fuRMMkrhuDw3uPatF7BE8MM9yzEJGpK54ZmC+w98/8fiqDqDyQRSWkvIyGjb8ZGf7Yzx7H+a6K66eZ7OOMHDaRkZ8ZCjg/2qmNW2va8YzMVj9s+eZ+eq6dGuhXTndiJtP7o/1xH/fZzvUVf0XUcCwoCNceT7hiB7e39/erf6oi7sMVzHnK4bjyFbBz/Y4/30h6TcSqsdw6rGg4C/cxAwMn8f8AwVa2vat1SEPnkD1MuRuSAT4wC3A/JxTR6S94vW0TFbRHfETujxxHh+Huv1dKTS1ZibVme2ZjbPhmfH8oFv1AXsUkfbZcp9x5Xf8AB/BwadxbKydroqyRgkgYPBP2jbGxyfH5rdN15SY1iXJkK6M+VQq+2JAcHZSQF45y6ezA1Ot3E8IMiYDrh0PsTwy/nByM10NPp8TF7zm2MZ7cezn6nUZiaUjFc5x3591Fc9Ygh0NvHCpkVnDTZtxqrBR5QuxdiAoC8jJ+M1X1B1aR0WaMzRTrClwIXdo8YOBCIlA/USSMCmHBxkYAJANh0/oE+kHek7UtqrRRzxsshki8HuLJHquVVD7nIPOPOEXXrfKLErXDqVAuJQOGuSwicMwBaOSQagxjXwBxir61isYiMM9rTac2nKTadIYrMBiJP1Ud1A2PZu3JIGXIIJYyLz7NWN/1GCMyJEGZpH2LgjWKWQ/p1ILeG7q6kKDgsSfPMCKyurxA0krKkqLn+gCOeJ9lVB5ljnCkM3OMDPmrGR7ezO1xJ3J5CTwuNncodVQZVAZFXXY/cfu5r14jR2s14I5JFaMCSOdWfGNAFdBGoOyt7NsFOSwyR6TIvLtbRTBErBu2xWV8NlokXg5Oz4jUcgY4UE54qJfdW7jRx3S9tBNJDPCD3Vc9sSx8hAzAr/SBySQcisbWyEXaEhDEKoSEjJj9EqgSnb1RhGYYx5J5PGAsuidMYXHLOVUnO5LElGl1LMeWJQxefZFNdhVF9NEvtKWDjAVWByGOSzHI4I5ABHxV7QKUpQKUpQKUpQKwmjDKVPggg/3rOlB82nF6TJAxzglcZCBsZPHqBYMo+0nHqGeM4tOhdDeJ5GfUrIoVhkk4UKoz6RsSAckkkEkDipH1rYuClzEW9I1cLnwfDYHweDxnBHxVFYJIzhlEhdEUIzl+GGW0LNnZWwVZuTh4geV4C5a+dIpUiUI1uw9P3Zi+cn5HNQ9poUjuu60itqZEPgBvjnjHj+cVZXsTCWKdUYhh25Fxk6t4JA+D5p03p7Kk1u4zHk6HIPpb2+QQef5rlX0tS19uZ4zEeUT3rPHHMcT7errV1dOtN2I5xM+cx2tHPPE/uj39ERgsV6koxpMOD8M2OR/Jx/8Aca9vx+nvEl8Ry+l/jJ8/8j/nWU9nGsUNvcSc7HRl4I1DNjnnGARnHx74qfcXkTMsQTvPngEDAwqtuS2BjDDlc+TjwcTr0t5rPGOYtHpPjHzzQt1VItHO7iaz6x/jPzyV0NncWsj9lO7ExzrnBHx59/bPOak9I6fIZnuZgFZhgIDnA4HJ/gYqIvWZiFDLozn1BP3TGY20lVRoCcHVhkNkM5GQoz7bW9zKTKWYMMGPLMiHtuykNH7LLHq3IOCSR4Wr6dHSsxiZxE5iPCJ/v7qL9be0TxGZjEz4zH9fZe38cJAMwTAIwXwBk8Ac/PxUG966keFRS2G0PBRQFYI7BiuCEYjIHsD8GvJehI0zytg7HPqGx1ZDG8XPiMjDAD+oscc86SLS3VSzNISWjC5aUvIwy4Ea5HcYAs2FH9R9zWqKxE5wyTaZjGWK3ty5VAnG0iM4OP8ARpKMOQPRs/bdXUDhsYBHq12fQJGDNK+rMCpP3yael09ZJw8cuxUkuNSAcnmoXWvqNHRYIjpHOiKs6OUaHvbJE5TX0r3BpgsDkH04BqOJLi5e2inLBJ0md4wTE6YiaKSJwv3IJGBV+fPvwT68dAJbSAkKQW2jTQMZCvdY6AKSe2pbkYwOPwMaU6489pNJbIROqnETAh1JGVDK4UB8e3jPGT5qJH9PENaGR0Lxyls5we0oysI1VRKofVskDHsKs3vIIFzEoYyiR17eP3HjXJG3uxAwM/6v4oKeboUlxKkpzqvY0e44njMLl2ZAowO4DofsPHIYYFWJt7e0EahGkcrpGgGzssbGQKBwoVC3DNgDjJyeYFx1eeR49SYlaKKVGRe4r7sxKY0JkIQKCoKfeTnxiw6taXAuYrm3WKTEbxPHK7R4DMrB1ZUfnIwRjnj4oI/UL+aU3SwzC3/TKuSUVyZGjEuG2yBGFKg45J25GOYlr055luyydo3CWtxsw9KyhVyPP9DIGx/3vzS7MBfeSIzXZZoikbMiSNEO4BIvcKEKhBHcGSOQOQKjyX0l2JJX3jszFuDnCPFJEr7MykMGDkj0nPp/pHLBbLcWklwxVxvGUuGYOuDmIop8517bg7AAcryeQK23HtFklNA/cUqxI7agDYbasg2weWJHIHFeh0a2lClmZFgUyzOZDjZdmYFjhQQSx251OScA1dfTsJmkMp5jRiVb3kkOcsR41GeBk+3xQdB02zWKNY1AAA9vk8k/3OTUmlKBSlKBSlKBSlKBSlKDCaIMpVhlWBBB9wfIr5f1jpdzay9uORijeqNmkfwP6Tzyf6f7586kfU6r+udIjuojFIOMhlPGVZeQwz7g0HCWdtNGYZNncJJFlSzSEh9omPPjCuXJ8csPCJi2vLeUyMrSusYyxcvour+kKCoGCoLcHIysZJyTnjuodJmglWGQfaWcBZGUOPleQRnPzwwQnwdsh0WQxpGqBwjBlEhUr3IsMrkHOEmX0SL7PhgPJoOmjtYmeZBdQrIgQukerGNU1dXCk5iO2XHlRseG4qIvU7II8qJO5WJZI0ZWiJgQt6oNguyorseDtq2PBArTD9OOqnsRxx6OJ7YMQNe6MTWshXOYzzgjIGwx9gzu6f8ATAtXR1ktjFG+FknRnlRG9PaVzKFHB0DADg4wfcPJPqCZxYLCkdr+t3PdIEuERQYwPAMjoRw3jBHNQfriSRLmJbhwYGhCpLJPJbRLMCd3cwg/uEYKqcDzirLpUFiy/wCGkPPEf3odkLII3JYCN1GAqZAySD6gM1LtpYLUyRW9swzKkcju2FMjhdN2cs5BUqAwVhkgecgBM+jLruWqg3AuimUMwRlD45GC3+kGCBuOCQffNRenfSKxuzvLn1RuNF7YBhZmRvuIU6ExkKFUrxisOofUcq4KKNl2DwsMnaIrvGrhvU7IwMaheQcnjikfSpZFbuM8mZHSQSMQk1rKOBp9qOiMB9oJaNv9ag2dXkhtdOxEncEq7kKHeNblpCWGxAUPLxywXLE+2K29R6/IkjRpEhJ3iRtycTaF445PSFG+PAYkZTONuC/T7P8A/Uy9wdhrdtV0LocHdzk/uDGQVxglz78b5rmzifuHtmRjHyoDMxd0hVuPPq1Ut7YGfAoIJtO+kMiCSSeF0kzcq8YJPpdOU1U65I1UgMBU616AAyFnOqStPHGPCSybb+rGXTLvgED7z+MVx+o5ZZQsEZ1jkXu4AkLxkvG2uCNXRxyOeOQWFTuixXEQlkvJVIwCfV6F12JYAj0AjGfVjjwOSQidO+qIBDEsMLpkNFHHoQqyRhsQM6gqrenGBn2/FQl6lJ1BW7JJheG3kXQLgS7N3YJGbg8Fdl84UjBzg7S9rA8jgvK3ekmSLdNA5jDsyDYLypJGxzljge9S7kXM4YMwgiOw8YcYaJo25yGDLurKQPj5NBGe1itWWWbaa4YifEY1HcjiS3dkBIHKsBoTySMDI49uUMoY3DhYo11eGJmBUsJBoyg4IKNGwLeMAgLnNQ4/qVZO0/bLN/1lIHI52iwmSBxl2GfAAAP81HtZJizooEs1wUZsY1V1ijUlvYjZcnHGCKCyLvdSiCIaAFmK44wxf1t+DnbGckn+9d1ZWqxIsaDCqMD/APf81D6F0dbdT/VI+DI58sR4H+yPYfz81Z0ClKUClKUClKUClKUClKUClKUFd1zo0V1H25B/ssPuU/IP/Lwa+Y9X6TPZyjuZZfCOpK7ZOSR7K/GdT59Q5B4+vGo19GjoySKHRhgqwyD/AJ0HyS3eRV9KkySchlfAz4aJ8n7NclfOvgcqM2H+HKBDAViVDmGQgqgnh0b0sgHMgwGGPGpIIBIrb1v6SMWWs5GC8/tF8Ef7DHg/+L/OucluA2YrgOf+66gspHhlJPpIPuQcjznmg7ZlJjiMk8az22SJjgjTBBMq5X0umCwyAGAIPArfL1azCGWV45CwSFzGpYM3LKhQFtSSTqD/AKwAPNcTCVDiYs2++/2MBsRgsFWUAEjg5yODxwa2w2cJLZ7zrIDG5YrkrnYMzKCzupIKsSCB/DUHXp9Xw7H9qVUEixSysoQJK2uFkUsHA5Ub668jms7me9MjRRgAAviVkDA7LtGTyo1DBo2Ay32HPqzVNeyKGlxb90yxKrlySspTYKjqAVB55dgOCOTjjKfql0Q2GjhVQ2CxAzgKQTnbRSNh74Kg+oHFBYv0KaYP3p3UOWDIHLDtOgOmv+jVkl8Pg5UYbOxrcbK0iJMmsjmbueASJxGpAVUGEYogIHGTg8kiqcwiRyslw0hUI2PbXdihI+w7KCjDGCFB4NQh1O1jGY4XdoyuEbhikb/ckZOW7W3GVBAwAaC/PX5JAP0sJOyFlLAaHuozxSkoT6CVKHkEFhnyDWF9bmR4jPMUQ+nsuwzKTuGVlRu2wKsMYBxrnk4K0t71md90QpHGHjMbEmLuRY9cYJBZXBH3BfB4wea0fqVE3cEkgchYWEbB1AUkgFpF3ByTkjHP5FBaQdZjClbWMyN2zpPJhlZochc65ckZONVzgfkGoF9eOwjluHZHiLEhGDnXZSGKiNQhIGMkAhePJNUtx1XG6xKkYkR8dpNZA+eD5HGc/Ht+cWFpZq7l3PbDBQyrjLBc4z7Lyx58/wC6glWcU07tb2y9oB5C+Dsp7hZizN5TO22POScAgV9C+n+hxWqnQAu3LvgDJ/A/pXPt/wAaoen9SjiUJGAqj2H/ABJ8k/k1ZRdZB96Do817VTD1EH3qdFPmgkUrwGvaBSlKBSlKBSlKBSlKBSlKDFzVT1GfAq2cVV9QgyKDjuq9SIzXLdRvw/3AHHj5H8HyK6zqnSyc1zl10U/FBzxuSpyrMOMYyayPVjgAs+MYPJIP/qyDj3GOamTdGb4qK/SG+KDYOqqcZlfgAc7eAc58ghueSMZ/tx7LfpkalgQ++QF4YkliCecHJ4yeDjBHFRG6U3xWo9LPxQW1v1lUZ2RAC2MjcAenOAoHzkt49/Fa369yxDKC23KJ6sex2bjPyD/aqw9Mb4rz/DG+KCTd9bLBOMsuGV2+4Hn4/HHk5qHLfFi2fDHPx8cZGM8+55rP/DG+KyHTG+KDGPqBFb06o3zWK9Kb4rcnSW+KDbF1Zvmp9t1dvmokXRm+Kn2/RW+KC66b1QnFdh0u6JxXJ9O6SR7V13TLTGKC9iNba1RLW2gUpSgUpSgUpSgUpSgUpSgVrePNbKUECayBqFL0oH2q7xXmtBzMnRR8VGfoQ+K64pXnaFBxb9AHxWpvp4fFduYRXnYFBwx+nh8V5/8A54fFd1+nFefpxQcOPp4fFZD6eHxXbfpxXvYFBxq/T4+K3J0EfFdb2RXoiFBzUfRB8VKi6QB7VeiMV6FoK6GwA9qmRwgVuxXtB4BXtKUClKUClKUClKUClKUClKUClKUClKUClKUClKUClKUClKUClKUClKUClKUClKUClKUClKUH/9k="/>
          <p:cNvSpPr>
            <a:spLocks noChangeAspect="1" noChangeArrowheads="1"/>
          </p:cNvSpPr>
          <p:nvPr/>
        </p:nvSpPr>
        <p:spPr bwMode="auto">
          <a:xfrm>
            <a:off x="2289175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8204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18" y="3823001"/>
            <a:ext cx="1368425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90795" y="4402872"/>
            <a:ext cx="1543050" cy="1208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1331191" y="3691629"/>
            <a:ext cx="862642" cy="310553"/>
          </a:xfrm>
          <a:prstGeom prst="ellipse">
            <a:avLst/>
          </a:prstGeom>
          <a:solidFill>
            <a:schemeClr val="bg1">
              <a:lumMod val="65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209" name="Picture 1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0579" y="3021642"/>
            <a:ext cx="1725612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Picture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484" y="3874265"/>
            <a:ext cx="989013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Picture 1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2"/>
          <a:stretch>
            <a:fillRect/>
          </a:stretch>
        </p:blipFill>
        <p:spPr bwMode="auto">
          <a:xfrm>
            <a:off x="9528175" y="4406488"/>
            <a:ext cx="17494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2" name="Picture 2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647" y="3104328"/>
            <a:ext cx="20097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3" name="Picture 2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1"/>
          <a:stretch>
            <a:fillRect/>
          </a:stretch>
        </p:blipFill>
        <p:spPr bwMode="auto">
          <a:xfrm>
            <a:off x="9305598" y="5195494"/>
            <a:ext cx="18843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4" name="Picture 2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258" y="2253427"/>
            <a:ext cx="167163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itle 1"/>
          <p:cNvSpPr txBox="1">
            <a:spLocks/>
          </p:cNvSpPr>
          <p:nvPr/>
        </p:nvSpPr>
        <p:spPr bwMode="auto">
          <a:xfrm>
            <a:off x="684775" y="5968658"/>
            <a:ext cx="2904000" cy="60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 kern="0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VC and Startups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5746016" y="5968658"/>
            <a:ext cx="2662178" cy="60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 kern="0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High Tech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8974962" y="5968658"/>
            <a:ext cx="3059722" cy="60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 kern="0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Tech-Driven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2939845" y="1949450"/>
            <a:ext cx="2408903" cy="394007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519766" y="1949450"/>
            <a:ext cx="2408903" cy="394007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684775" y="5920314"/>
            <a:ext cx="10809135" cy="6610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919573" y="2023638"/>
            <a:ext cx="2048074" cy="59609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82864" y="1474737"/>
            <a:ext cx="7026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Learn about entrepreneurship and how new technologies come to market.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27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1PV">
      <a:dk1>
        <a:sysClr val="windowText" lastClr="000000"/>
      </a:dk1>
      <a:lt1>
        <a:sysClr val="window" lastClr="FFFFFF"/>
      </a:lt1>
      <a:dk2>
        <a:srgbClr val="1F497D"/>
      </a:dk2>
      <a:lt2>
        <a:srgbClr val="548DD4"/>
      </a:lt2>
      <a:accent1>
        <a:srgbClr val="4F81BD"/>
      </a:accent1>
      <a:accent2>
        <a:srgbClr val="C0504D"/>
      </a:accent2>
      <a:accent3>
        <a:srgbClr val="C6D9F0"/>
      </a:accent3>
      <a:accent4>
        <a:srgbClr val="8064A2"/>
      </a:accent4>
      <a:accent5>
        <a:srgbClr val="4BACC6"/>
      </a:accent5>
      <a:accent6>
        <a:srgbClr val="C0504D"/>
      </a:accent6>
      <a:hlink>
        <a:srgbClr val="0000FF"/>
      </a:hlink>
      <a:folHlink>
        <a:srgbClr val="80008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1565</TotalTime>
  <Words>501</Words>
  <Application>Microsoft Office PowerPoint</Application>
  <PresentationFormat>Widescreen</PresentationFormat>
  <Paragraphs>132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 Black</vt:lpstr>
      <vt:lpstr>Calibri</vt:lpstr>
      <vt:lpstr>Times New Roman</vt:lpstr>
      <vt:lpstr>Default Design</vt:lpstr>
      <vt:lpstr>PowerPoint Presentation</vt:lpstr>
      <vt:lpstr>What is VCIC?</vt:lpstr>
      <vt:lpstr>What it’s Like for Students </vt:lpstr>
      <vt:lpstr>Schedule Walk-Through</vt:lpstr>
      <vt:lpstr>Judging Criteria</vt:lpstr>
      <vt:lpstr>MBA Events</vt:lpstr>
      <vt:lpstr>MBA Events</vt:lpstr>
      <vt:lpstr>PowerPoint Presentation</vt:lpstr>
      <vt:lpstr>Why Get Involved with VCIC?</vt:lpstr>
      <vt:lpstr>What makes a great team? </vt:lpstr>
      <vt:lpstr>Recommended Resources</vt:lpstr>
      <vt:lpstr>2017/18 VCIC: Round One Schedule</vt:lpstr>
      <vt:lpstr>2017/18 VCIC: Round Two Schedule</vt:lpstr>
      <vt:lpstr>Last Year’s Experience… Ryan McGovern</vt:lpstr>
    </vt:vector>
  </TitlesOfParts>
  <Company>The University of North Carolina at Chapel Hill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Vernon</dc:creator>
  <cp:lastModifiedBy>Sarah Stein</cp:lastModifiedBy>
  <cp:revision>149</cp:revision>
  <dcterms:created xsi:type="dcterms:W3CDTF">2014-09-09T15:32:13Z</dcterms:created>
  <dcterms:modified xsi:type="dcterms:W3CDTF">2017-10-15T19:55:38Z</dcterms:modified>
</cp:coreProperties>
</file>