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 id="2147483718" r:id="rId2"/>
    <p:sldMasterId id="2147483725" r:id="rId3"/>
    <p:sldMasterId id="2147483737" r:id="rId4"/>
    <p:sldMasterId id="2147483743" r:id="rId5"/>
    <p:sldMasterId id="2147483751" r:id="rId6"/>
    <p:sldMasterId id="2147483763" r:id="rId7"/>
    <p:sldMasterId id="2147483777" r:id="rId8"/>
    <p:sldMasterId id="2147483784" r:id="rId9"/>
  </p:sldMasterIdLst>
  <p:notesMasterIdLst>
    <p:notesMasterId r:id="rId53"/>
  </p:notesMasterIdLst>
  <p:handoutMasterIdLst>
    <p:handoutMasterId r:id="rId54"/>
  </p:handoutMasterIdLst>
  <p:sldIdLst>
    <p:sldId id="427" r:id="rId10"/>
    <p:sldId id="428" r:id="rId11"/>
    <p:sldId id="431" r:id="rId12"/>
    <p:sldId id="429" r:id="rId13"/>
    <p:sldId id="432" r:id="rId14"/>
    <p:sldId id="433" r:id="rId15"/>
    <p:sldId id="434" r:id="rId16"/>
    <p:sldId id="435" r:id="rId17"/>
    <p:sldId id="449" r:id="rId18"/>
    <p:sldId id="422" r:id="rId19"/>
    <p:sldId id="423" r:id="rId20"/>
    <p:sldId id="424" r:id="rId21"/>
    <p:sldId id="425" r:id="rId22"/>
    <p:sldId id="426" r:id="rId23"/>
    <p:sldId id="450" r:id="rId24"/>
    <p:sldId id="442" r:id="rId25"/>
    <p:sldId id="443" r:id="rId26"/>
    <p:sldId id="444" r:id="rId27"/>
    <p:sldId id="460" r:id="rId28"/>
    <p:sldId id="469" r:id="rId29"/>
    <p:sldId id="462" r:id="rId30"/>
    <p:sldId id="463" r:id="rId31"/>
    <p:sldId id="464" r:id="rId32"/>
    <p:sldId id="465" r:id="rId33"/>
    <p:sldId id="466" r:id="rId34"/>
    <p:sldId id="467" r:id="rId35"/>
    <p:sldId id="452" r:id="rId36"/>
    <p:sldId id="441" r:id="rId37"/>
    <p:sldId id="403" r:id="rId38"/>
    <p:sldId id="404" r:id="rId39"/>
    <p:sldId id="405" r:id="rId40"/>
    <p:sldId id="406" r:id="rId41"/>
    <p:sldId id="407" r:id="rId42"/>
    <p:sldId id="468" r:id="rId43"/>
    <p:sldId id="453" r:id="rId44"/>
    <p:sldId id="457" r:id="rId45"/>
    <p:sldId id="458" r:id="rId46"/>
    <p:sldId id="459" r:id="rId47"/>
    <p:sldId id="454" r:id="rId48"/>
    <p:sldId id="416" r:id="rId49"/>
    <p:sldId id="417" r:id="rId50"/>
    <p:sldId id="447" r:id="rId51"/>
    <p:sldId id="455" r:id="rId52"/>
  </p:sldIdLst>
  <p:sldSz cx="9144000" cy="6858000" type="screen4x3"/>
  <p:notesSz cx="7010400" cy="9296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A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72678" autoAdjust="0"/>
  </p:normalViewPr>
  <p:slideViewPr>
    <p:cSldViewPr snapToGrid="0" snapToObjects="1">
      <p:cViewPr>
        <p:scale>
          <a:sx n="53" d="100"/>
          <a:sy n="53" d="100"/>
        </p:scale>
        <p:origin x="-1128" y="-3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0.16394500000000001"/>
          <c:y val="0.26544400000000001"/>
          <c:w val="0.28973599999999999"/>
          <c:h val="0.46911199999999997"/>
        </c:manualLayout>
      </c:layout>
      <c:pieChart>
        <c:varyColors val="0"/>
        <c:ser>
          <c:idx val="0"/>
          <c:order val="0"/>
          <c:tx>
            <c:strRef>
              <c:f>Sheet1!$A$2</c:f>
              <c:strCache>
                <c:ptCount val="1"/>
                <c:pt idx="0">
                  <c:v>Sales</c:v>
                </c:pt>
              </c:strCache>
            </c:strRef>
          </c:tx>
          <c:spPr>
            <a:gradFill flip="none" rotWithShape="1">
              <a:gsLst>
                <a:gs pos="0">
                  <a:srgbClr val="1A1A7C"/>
                </a:gs>
                <a:gs pos="80000">
                  <a:srgbClr val="2323A3"/>
                </a:gs>
                <a:gs pos="100000">
                  <a:srgbClr val="2020A6"/>
                </a:gs>
              </a:gsLst>
              <a:lin ang="16200000" scaled="0"/>
            </a:gradFill>
            <a:ln w="12700" cap="flat">
              <a:noFill/>
              <a:miter lim="400000"/>
            </a:ln>
            <a:effectLst>
              <a:outerShdw blurRad="38100" dist="23000" dir="5400000" algn="tl">
                <a:srgbClr val="000000">
                  <a:alpha val="35000"/>
                </a:srgbClr>
              </a:outerShdw>
            </a:effectLst>
          </c:spPr>
          <c:dPt>
            <c:idx val="0"/>
            <c:bubble3D val="0"/>
          </c:dPt>
          <c:dPt>
            <c:idx val="1"/>
            <c:bubble3D val="0"/>
            <c:spPr>
              <a:gradFill flip="none" rotWithShape="1">
                <a:gsLst>
                  <a:gs pos="0">
                    <a:srgbClr val="5E0E6E"/>
                  </a:gs>
                  <a:gs pos="100000">
                    <a:srgbClr val="C8AED0"/>
                  </a:gs>
                </a:gsLst>
                <a:lin ang="16200000" scaled="0"/>
              </a:gradFill>
              <a:ln w="12700" cap="flat">
                <a:noFill/>
                <a:miter lim="400000"/>
              </a:ln>
              <a:effectLst>
                <a:outerShdw blurRad="38100" dist="23000" dir="5400000" algn="tl">
                  <a:srgbClr val="000000">
                    <a:alpha val="35000"/>
                  </a:srgbClr>
                </a:outerShdw>
              </a:effectLst>
            </c:spPr>
          </c:dPt>
          <c:dPt>
            <c:idx val="2"/>
            <c:bubble3D val="0"/>
            <c:spPr>
              <a:gradFill flip="none" rotWithShape="1">
                <a:gsLst>
                  <a:gs pos="0">
                    <a:srgbClr val="E9ECF6"/>
                  </a:gs>
                  <a:gs pos="100000">
                    <a:srgbClr val="EFF4FF"/>
                  </a:gs>
                </a:gsLst>
                <a:lin ang="16200000" scaled="0"/>
              </a:gradFill>
              <a:ln w="12700" cap="flat">
                <a:noFill/>
                <a:miter lim="400000"/>
              </a:ln>
              <a:effectLst>
                <a:outerShdw blurRad="38100" dist="23000" dir="5400000" algn="tl">
                  <a:srgbClr val="000000">
                    <a:alpha val="35000"/>
                  </a:srgbClr>
                </a:outerShdw>
              </a:effectLst>
            </c:spPr>
          </c:dPt>
          <c:dPt>
            <c:idx val="3"/>
            <c:bubble3D val="0"/>
            <c:spPr>
              <a:gradFill flip="none" rotWithShape="1">
                <a:gsLst>
                  <a:gs pos="0">
                    <a:srgbClr val="000000"/>
                  </a:gs>
                  <a:gs pos="100000">
                    <a:srgbClr val="BABABA"/>
                  </a:gs>
                </a:gsLst>
                <a:lin ang="16200000" scaled="0"/>
              </a:gradFill>
              <a:ln w="12700" cap="flat">
                <a:noFill/>
                <a:miter lim="400000"/>
              </a:ln>
              <a:effectLst>
                <a:outerShdw blurRad="38100" dist="23000" dir="5400000" algn="tl">
                  <a:srgbClr val="000000">
                    <a:alpha val="35000"/>
                  </a:srgbClr>
                </a:outerShdw>
              </a:effectLst>
            </c:spPr>
          </c:dPt>
          <c:dPt>
            <c:idx val="4"/>
            <c:bubble3D val="0"/>
            <c:spPr>
              <a:gradFill flip="none" rotWithShape="1">
                <a:gsLst>
                  <a:gs pos="0">
                    <a:srgbClr val="A9A9CE"/>
                  </a:gs>
                  <a:gs pos="100000">
                    <a:srgbClr val="CCCCF5"/>
                  </a:gs>
                </a:gsLst>
                <a:lin ang="16200000" scaled="0"/>
              </a:gradFill>
              <a:ln w="12700" cap="flat">
                <a:noFill/>
                <a:miter lim="400000"/>
              </a:ln>
              <a:effectLst>
                <a:outerShdw blurRad="38100" dist="23000" dir="5400000" algn="tl">
                  <a:srgbClr val="000000">
                    <a:alpha val="35000"/>
                  </a:srgbClr>
                </a:outerShdw>
              </a:effectLst>
            </c:spPr>
          </c:dPt>
          <c:dPt>
            <c:idx val="5"/>
            <c:bubble3D val="0"/>
            <c:spPr>
              <a:gradFill flip="none" rotWithShape="1">
                <a:gsLst>
                  <a:gs pos="0">
                    <a:srgbClr val="550C63"/>
                  </a:gs>
                  <a:gs pos="100000">
                    <a:srgbClr val="C5B1CC"/>
                  </a:gs>
                </a:gsLst>
                <a:lin ang="16200000" scaled="0"/>
              </a:gradFill>
              <a:ln w="12700" cap="flat">
                <a:noFill/>
                <a:miter lim="400000"/>
              </a:ln>
              <a:effectLst>
                <a:outerShdw blurRad="38100" dist="23000" dir="5400000" algn="tl">
                  <a:srgbClr val="000000">
                    <a:alpha val="35000"/>
                  </a:srgbClr>
                </a:outerShdw>
              </a:effectLst>
            </c:spPr>
          </c:dPt>
          <c:dLbls>
            <c:dLbl>
              <c:idx val="2"/>
              <c:layout/>
              <c:numFmt formatCode="0" sourceLinked="0"/>
              <c:spPr/>
              <c:txPr>
                <a:bodyPr/>
                <a:lstStyle/>
                <a:p>
                  <a:pPr lvl="0">
                    <a:defRPr sz="1200" b="0" i="0" u="none" strike="noStrike">
                      <a:solidFill>
                        <a:srgbClr val="000000"/>
                      </a:solidFill>
                      <a:effectLst/>
                      <a:latin typeface="Arial"/>
                    </a:defRPr>
                  </a:pPr>
                  <a:endParaRPr lang="en-US"/>
                </a:p>
              </c:txPr>
              <c:dLblPos val="outEnd"/>
              <c:showLegendKey val="0"/>
              <c:showVal val="1"/>
              <c:showCatName val="0"/>
              <c:showSerName val="0"/>
              <c:showPercent val="0"/>
              <c:showBubbleSize val="0"/>
            </c:dLbl>
            <c:dLbl>
              <c:idx val="3"/>
              <c:layout/>
              <c:numFmt formatCode="0" sourceLinked="0"/>
              <c:spPr/>
              <c:txPr>
                <a:bodyPr/>
                <a:lstStyle/>
                <a:p>
                  <a:pPr lvl="0">
                    <a:defRPr sz="1200" b="0" i="0" u="none" strike="noStrike">
                      <a:solidFill>
                        <a:srgbClr val="000000"/>
                      </a:solidFill>
                      <a:effectLst/>
                      <a:latin typeface="Arial"/>
                    </a:defRPr>
                  </a:pPr>
                  <a:endParaRPr lang="en-US"/>
                </a:p>
              </c:txPr>
              <c:dLblPos val="outEnd"/>
              <c:showLegendKey val="0"/>
              <c:showVal val="1"/>
              <c:showCatName val="0"/>
              <c:showSerName val="0"/>
              <c:showPercent val="0"/>
              <c:showBubbleSize val="0"/>
            </c:dLbl>
            <c:dLbl>
              <c:idx val="4"/>
              <c:layout/>
              <c:numFmt formatCode="0" sourceLinked="0"/>
              <c:spPr/>
              <c:txPr>
                <a:bodyPr/>
                <a:lstStyle/>
                <a:p>
                  <a:pPr lvl="0">
                    <a:defRPr sz="1200" b="0" i="0" u="none" strike="noStrike">
                      <a:solidFill>
                        <a:srgbClr val="000000"/>
                      </a:solidFill>
                      <a:effectLst/>
                      <a:latin typeface="Arial"/>
                    </a:defRPr>
                  </a:pPr>
                  <a:endParaRPr lang="en-US"/>
                </a:p>
              </c:txPr>
              <c:dLblPos val="outEnd"/>
              <c:showLegendKey val="0"/>
              <c:showVal val="1"/>
              <c:showCatName val="0"/>
              <c:showSerName val="0"/>
              <c:showPercent val="0"/>
              <c:showBubbleSize val="0"/>
            </c:dLbl>
            <c:numFmt formatCode="0" sourceLinked="0"/>
            <c:txPr>
              <a:bodyPr/>
              <a:lstStyle/>
              <a:p>
                <a:pPr lvl="0">
                  <a:defRPr sz="1200" b="0" i="0" u="none" strike="noStrike">
                    <a:solidFill>
                      <a:srgbClr val="EFEFF4"/>
                    </a:solidFill>
                    <a:effectLst/>
                    <a:latin typeface="Arial"/>
                  </a:defRPr>
                </a:pPr>
                <a:endParaRPr lang="en-US"/>
              </a:p>
            </c:txPr>
            <c:dLblPos val="ctr"/>
            <c:showLegendKey val="0"/>
            <c:showVal val="1"/>
            <c:showCatName val="0"/>
            <c:showSerName val="0"/>
            <c:showPercent val="0"/>
            <c:showBubbleSize val="0"/>
            <c:showLeaderLines val="0"/>
          </c:dLbls>
          <c:cat>
            <c:strRef>
              <c:f>Sheet1!$B$1:$G$1</c:f>
              <c:strCache>
                <c:ptCount val="6"/>
                <c:pt idx="0">
                  <c:v>Kellogg</c:v>
                </c:pt>
                <c:pt idx="1">
                  <c:v>McCormick</c:v>
                </c:pt>
                <c:pt idx="2">
                  <c:v>Medill</c:v>
                </c:pt>
                <c:pt idx="3">
                  <c:v>SoC</c:v>
                </c:pt>
                <c:pt idx="4">
                  <c:v>SESP</c:v>
                </c:pt>
                <c:pt idx="5">
                  <c:v>Weinberg</c:v>
                </c:pt>
              </c:strCache>
            </c:strRef>
          </c:cat>
          <c:val>
            <c:numRef>
              <c:f>Sheet1!$B$2:$G$2</c:f>
              <c:numCache>
                <c:formatCode>General</c:formatCode>
                <c:ptCount val="6"/>
                <c:pt idx="0">
                  <c:v>12</c:v>
                </c:pt>
                <c:pt idx="1">
                  <c:v>18</c:v>
                </c:pt>
                <c:pt idx="2">
                  <c:v>6</c:v>
                </c:pt>
                <c:pt idx="3">
                  <c:v>2</c:v>
                </c:pt>
                <c:pt idx="4">
                  <c:v>3</c:v>
                </c:pt>
                <c:pt idx="5">
                  <c:v>11</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62070499999999995"/>
          <c:y val="0.26399800000000001"/>
          <c:w val="0.37929499999999999"/>
          <c:h val="0.48723"/>
        </c:manualLayout>
      </c:layout>
      <c:overlay val="1"/>
      <c:spPr>
        <a:noFill/>
        <a:ln w="12700" cap="flat">
          <a:noFill/>
          <a:miter lim="400000"/>
        </a:ln>
        <a:effectLst/>
      </c:spPr>
      <c:txPr>
        <a:bodyPr/>
        <a:lstStyle/>
        <a:p>
          <a:pPr lvl="0">
            <a:defRPr sz="12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0.12517500000000001"/>
          <c:y val="0.22614200000000001"/>
          <c:w val="0.303172"/>
          <c:h val="0.54771499999999995"/>
        </c:manualLayout>
      </c:layout>
      <c:pieChart>
        <c:varyColors val="0"/>
        <c:ser>
          <c:idx val="0"/>
          <c:order val="0"/>
          <c:tx>
            <c:strRef>
              <c:f>Sheet1!$A$2</c:f>
              <c:strCache>
                <c:ptCount val="1"/>
                <c:pt idx="0">
                  <c:v>Sales</c:v>
                </c:pt>
              </c:strCache>
            </c:strRef>
          </c:tx>
          <c:spPr>
            <a:gradFill flip="none" rotWithShape="1">
              <a:gsLst>
                <a:gs pos="0">
                  <a:srgbClr val="1A1A7C"/>
                </a:gs>
                <a:gs pos="80000">
                  <a:srgbClr val="2323A3"/>
                </a:gs>
                <a:gs pos="100000">
                  <a:srgbClr val="2020A6"/>
                </a:gs>
              </a:gsLst>
              <a:lin ang="16200000" scaled="0"/>
            </a:gradFill>
            <a:ln w="12700" cap="flat">
              <a:noFill/>
              <a:miter lim="400000"/>
            </a:ln>
            <a:effectLst>
              <a:outerShdw blurRad="38100" dist="23000" dir="5400000" algn="tl">
                <a:srgbClr val="000000">
                  <a:alpha val="35000"/>
                </a:srgbClr>
              </a:outerShdw>
            </a:effectLst>
          </c:spPr>
          <c:dPt>
            <c:idx val="0"/>
            <c:bubble3D val="0"/>
          </c:dPt>
          <c:dPt>
            <c:idx val="1"/>
            <c:bubble3D val="0"/>
            <c:spPr>
              <a:gradFill flip="none" rotWithShape="1">
                <a:gsLst>
                  <a:gs pos="0">
                    <a:srgbClr val="5E0E6E"/>
                  </a:gs>
                  <a:gs pos="100000">
                    <a:srgbClr val="C8AED0"/>
                  </a:gs>
                </a:gsLst>
                <a:lin ang="16200000" scaled="0"/>
              </a:gradFill>
              <a:ln w="12700" cap="flat">
                <a:noFill/>
                <a:miter lim="400000"/>
              </a:ln>
              <a:effectLst>
                <a:outerShdw blurRad="38100" dist="23000" dir="5400000" algn="tl">
                  <a:srgbClr val="000000">
                    <a:alpha val="35000"/>
                  </a:srgbClr>
                </a:outerShdw>
              </a:effectLst>
            </c:spPr>
          </c:dPt>
          <c:dPt>
            <c:idx val="2"/>
            <c:bubble3D val="0"/>
            <c:spPr>
              <a:gradFill flip="none" rotWithShape="1">
                <a:gsLst>
                  <a:gs pos="0">
                    <a:srgbClr val="E9ECF6"/>
                  </a:gs>
                  <a:gs pos="100000">
                    <a:srgbClr val="EFF4FF"/>
                  </a:gs>
                </a:gsLst>
                <a:lin ang="16200000" scaled="0"/>
              </a:gradFill>
              <a:ln w="12700" cap="flat">
                <a:noFill/>
                <a:miter lim="400000"/>
              </a:ln>
              <a:effectLst>
                <a:outerShdw blurRad="38100" dist="23000" dir="5400000" algn="tl">
                  <a:srgbClr val="000000">
                    <a:alpha val="35000"/>
                  </a:srgbClr>
                </a:outerShdw>
              </a:effectLst>
            </c:spPr>
          </c:dPt>
          <c:dPt>
            <c:idx val="3"/>
            <c:bubble3D val="0"/>
            <c:spPr>
              <a:gradFill flip="none" rotWithShape="1">
                <a:gsLst>
                  <a:gs pos="0">
                    <a:srgbClr val="000000"/>
                  </a:gs>
                  <a:gs pos="100000">
                    <a:srgbClr val="BABABA"/>
                  </a:gs>
                </a:gsLst>
                <a:lin ang="16200000" scaled="0"/>
              </a:gradFill>
              <a:ln w="12700" cap="flat">
                <a:noFill/>
                <a:miter lim="400000"/>
              </a:ln>
              <a:effectLst>
                <a:outerShdw blurRad="38100" dist="23000" dir="5400000" algn="tl">
                  <a:srgbClr val="000000">
                    <a:alpha val="35000"/>
                  </a:srgbClr>
                </a:outerShdw>
              </a:effectLst>
            </c:spPr>
          </c:dPt>
          <c:dPt>
            <c:idx val="4"/>
            <c:bubble3D val="0"/>
            <c:spPr>
              <a:gradFill flip="none" rotWithShape="1">
                <a:gsLst>
                  <a:gs pos="0">
                    <a:srgbClr val="A9A9CE"/>
                  </a:gs>
                  <a:gs pos="100000">
                    <a:srgbClr val="CCCCF5"/>
                  </a:gs>
                </a:gsLst>
                <a:lin ang="16200000" scaled="0"/>
              </a:gradFill>
              <a:ln w="12700" cap="flat">
                <a:noFill/>
                <a:miter lim="400000"/>
              </a:ln>
              <a:effectLst>
                <a:outerShdw blurRad="38100" dist="23000" dir="5400000" algn="tl">
                  <a:srgbClr val="000000">
                    <a:alpha val="35000"/>
                  </a:srgbClr>
                </a:outerShdw>
              </a:effectLst>
            </c:spPr>
          </c:dPt>
          <c:dLbls>
            <c:dLbl>
              <c:idx val="2"/>
              <c:numFmt formatCode="0" sourceLinked="0"/>
              <c:spPr/>
              <c:txPr>
                <a:bodyPr/>
                <a:lstStyle/>
                <a:p>
                  <a:pPr lvl="0">
                    <a:defRPr sz="1200" b="0" i="0" u="none" strike="noStrike">
                      <a:solidFill>
                        <a:srgbClr val="000000"/>
                      </a:solidFill>
                      <a:effectLst/>
                      <a:latin typeface="Arial"/>
                    </a:defRPr>
                  </a:pPr>
                  <a:endParaRPr lang="en-US"/>
                </a:p>
              </c:txPr>
              <c:dLblPos val="ctr"/>
              <c:showLegendKey val="0"/>
              <c:showVal val="1"/>
              <c:showCatName val="0"/>
              <c:showSerName val="0"/>
              <c:showPercent val="0"/>
              <c:showBubbleSize val="0"/>
            </c:dLbl>
            <c:dLbl>
              <c:idx val="3"/>
              <c:layout/>
              <c:numFmt formatCode="0" sourceLinked="0"/>
              <c:spPr/>
              <c:txPr>
                <a:bodyPr/>
                <a:lstStyle/>
                <a:p>
                  <a:pPr lvl="0">
                    <a:defRPr sz="1200" b="0" i="0" u="none" strike="noStrike">
                      <a:solidFill>
                        <a:srgbClr val="000000"/>
                      </a:solidFill>
                      <a:effectLst/>
                      <a:latin typeface="Arial"/>
                    </a:defRPr>
                  </a:pPr>
                  <a:endParaRPr lang="en-US"/>
                </a:p>
              </c:txPr>
              <c:dLblPos val="outEnd"/>
              <c:showLegendKey val="0"/>
              <c:showVal val="1"/>
              <c:showCatName val="0"/>
              <c:showSerName val="0"/>
              <c:showPercent val="0"/>
              <c:showBubbleSize val="0"/>
            </c:dLbl>
            <c:dLbl>
              <c:idx val="4"/>
              <c:numFmt formatCode="0" sourceLinked="0"/>
              <c:spPr/>
              <c:txPr>
                <a:bodyPr/>
                <a:lstStyle/>
                <a:p>
                  <a:pPr lvl="0">
                    <a:defRPr sz="1200" b="0" i="0" u="none" strike="noStrike">
                      <a:solidFill>
                        <a:srgbClr val="000000"/>
                      </a:solidFill>
                      <a:effectLst/>
                      <a:latin typeface="Arial"/>
                    </a:defRPr>
                  </a:pPr>
                  <a:endParaRPr lang="en-US"/>
                </a:p>
              </c:txPr>
              <c:dLblPos val="ctr"/>
              <c:showLegendKey val="0"/>
              <c:showVal val="1"/>
              <c:showCatName val="0"/>
              <c:showSerName val="0"/>
              <c:showPercent val="0"/>
              <c:showBubbleSize val="0"/>
            </c:dLbl>
            <c:numFmt formatCode="0" sourceLinked="0"/>
            <c:txPr>
              <a:bodyPr/>
              <a:lstStyle/>
              <a:p>
                <a:pPr lvl="0">
                  <a:defRPr sz="1200" b="0" i="0" u="none" strike="noStrike">
                    <a:solidFill>
                      <a:srgbClr val="EFEFF4"/>
                    </a:solidFill>
                    <a:effectLst/>
                    <a:latin typeface="Arial"/>
                  </a:defRPr>
                </a:pPr>
                <a:endParaRPr lang="en-US"/>
              </a:p>
            </c:txPr>
            <c:dLblPos val="ctr"/>
            <c:showLegendKey val="0"/>
            <c:showVal val="1"/>
            <c:showCatName val="0"/>
            <c:showSerName val="0"/>
            <c:showPercent val="0"/>
            <c:showBubbleSize val="0"/>
            <c:showLeaderLines val="0"/>
          </c:dLbls>
          <c:cat>
            <c:strRef>
              <c:f>Sheet1!$B$1:$F$1</c:f>
              <c:strCache>
                <c:ptCount val="5"/>
                <c:pt idx="0">
                  <c:v>Kellogg</c:v>
                </c:pt>
                <c:pt idx="1">
                  <c:v>McCormick</c:v>
                </c:pt>
                <c:pt idx="2">
                  <c:v>Law</c:v>
                </c:pt>
                <c:pt idx="3">
                  <c:v>SoC</c:v>
                </c:pt>
                <c:pt idx="4">
                  <c:v>Weinberg</c:v>
                </c:pt>
              </c:strCache>
            </c:strRef>
          </c:cat>
          <c:val>
            <c:numRef>
              <c:f>Sheet1!$B$2:$F$2</c:f>
              <c:numCache>
                <c:formatCode>General</c:formatCode>
                <c:ptCount val="5"/>
                <c:pt idx="0">
                  <c:v>5</c:v>
                </c:pt>
                <c:pt idx="1">
                  <c:v>8</c:v>
                </c:pt>
                <c:pt idx="2">
                  <c:v>7</c:v>
                </c:pt>
                <c:pt idx="3">
                  <c:v>1</c:v>
                </c:pt>
                <c:pt idx="4">
                  <c:v>6</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60311599999999999"/>
          <c:y val="0.22445399999999999"/>
          <c:w val="0.39688400000000001"/>
          <c:h val="0.47439500000000001"/>
        </c:manualLayout>
      </c:layout>
      <c:overlay val="1"/>
      <c:spPr>
        <a:noFill/>
        <a:ln w="12700" cap="flat">
          <a:noFill/>
          <a:miter lim="400000"/>
        </a:ln>
        <a:effectLst/>
      </c:spPr>
      <c:txPr>
        <a:bodyPr/>
        <a:lstStyle/>
        <a:p>
          <a:pPr lvl="0">
            <a:defRPr sz="12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9.3330500000000007E-3"/>
          <c:y val="2.57831E-2"/>
          <c:w val="0.34331800000000001"/>
          <c:h val="0.948434"/>
        </c:manualLayout>
      </c:layout>
      <c:pieChart>
        <c:varyColors val="0"/>
        <c:ser>
          <c:idx val="0"/>
          <c:order val="0"/>
          <c:tx>
            <c:strRef>
              <c:f>Sheet1!$A$2</c:f>
              <c:strCache>
                <c:ptCount val="1"/>
                <c:pt idx="0">
                  <c:v>Sales</c:v>
                </c:pt>
              </c:strCache>
            </c:strRef>
          </c:tx>
          <c:spPr>
            <a:gradFill flip="none" rotWithShape="1">
              <a:gsLst>
                <a:gs pos="0">
                  <a:srgbClr val="1A1A7C"/>
                </a:gs>
                <a:gs pos="80000">
                  <a:srgbClr val="2323A3"/>
                </a:gs>
                <a:gs pos="100000">
                  <a:srgbClr val="2020A6"/>
                </a:gs>
              </a:gsLst>
              <a:lin ang="16200000" scaled="0"/>
            </a:gradFill>
            <a:ln w="12700" cap="flat">
              <a:noFill/>
              <a:miter lim="400000"/>
            </a:ln>
            <a:effectLst>
              <a:outerShdw blurRad="38100" dist="23000" dir="5400000" algn="tl">
                <a:srgbClr val="000000">
                  <a:alpha val="35000"/>
                </a:srgbClr>
              </a:outerShdw>
            </a:effectLst>
          </c:spPr>
          <c:dPt>
            <c:idx val="0"/>
            <c:bubble3D val="0"/>
          </c:dPt>
          <c:dPt>
            <c:idx val="1"/>
            <c:bubble3D val="0"/>
            <c:spPr>
              <a:gradFill flip="none" rotWithShape="1">
                <a:gsLst>
                  <a:gs pos="0">
                    <a:srgbClr val="5E0E6E"/>
                  </a:gs>
                  <a:gs pos="100000">
                    <a:srgbClr val="C8AED0"/>
                  </a:gs>
                </a:gsLst>
                <a:lin ang="16200000" scaled="0"/>
              </a:gradFill>
              <a:ln w="12700" cap="flat">
                <a:noFill/>
                <a:miter lim="400000"/>
              </a:ln>
              <a:effectLst>
                <a:outerShdw blurRad="38100" dist="23000" dir="5400000" algn="tl">
                  <a:srgbClr val="000000">
                    <a:alpha val="35000"/>
                  </a:srgbClr>
                </a:outerShdw>
              </a:effectLst>
            </c:spPr>
          </c:dPt>
          <c:dPt>
            <c:idx val="2"/>
            <c:bubble3D val="0"/>
            <c:spPr>
              <a:gradFill flip="none" rotWithShape="1">
                <a:gsLst>
                  <a:gs pos="0">
                    <a:srgbClr val="E9ECF6"/>
                  </a:gs>
                  <a:gs pos="100000">
                    <a:srgbClr val="EFF4FF"/>
                  </a:gs>
                </a:gsLst>
                <a:lin ang="16200000" scaled="0"/>
              </a:gradFill>
              <a:ln w="12700" cap="flat">
                <a:noFill/>
                <a:miter lim="400000"/>
              </a:ln>
              <a:effectLst>
                <a:outerShdw blurRad="38100" dist="23000" dir="5400000" algn="tl">
                  <a:srgbClr val="000000">
                    <a:alpha val="35000"/>
                  </a:srgbClr>
                </a:outerShdw>
              </a:effectLst>
            </c:spPr>
          </c:dPt>
          <c:dPt>
            <c:idx val="3"/>
            <c:bubble3D val="0"/>
            <c:spPr>
              <a:gradFill flip="none" rotWithShape="1">
                <a:gsLst>
                  <a:gs pos="0">
                    <a:srgbClr val="000000"/>
                  </a:gs>
                  <a:gs pos="100000">
                    <a:srgbClr val="BABABA"/>
                  </a:gs>
                </a:gsLst>
                <a:lin ang="16200000" scaled="0"/>
              </a:gradFill>
              <a:ln w="12700" cap="flat">
                <a:noFill/>
                <a:miter lim="400000"/>
              </a:ln>
              <a:effectLst>
                <a:outerShdw blurRad="38100" dist="23000" dir="5400000" algn="tl">
                  <a:srgbClr val="000000">
                    <a:alpha val="35000"/>
                  </a:srgbClr>
                </a:outerShdw>
              </a:effectLst>
            </c:spPr>
          </c:dPt>
          <c:dLbls>
            <c:dLbl>
              <c:idx val="2"/>
              <c:numFmt formatCode="0" sourceLinked="0"/>
              <c:spPr/>
              <c:txPr>
                <a:bodyPr/>
                <a:lstStyle/>
                <a:p>
                  <a:pPr lvl="0">
                    <a:defRPr sz="1200" b="0" i="0" u="none" strike="noStrike">
                      <a:solidFill>
                        <a:srgbClr val="000000"/>
                      </a:solidFill>
                      <a:effectLst/>
                      <a:latin typeface="Arial"/>
                    </a:defRPr>
                  </a:pPr>
                  <a:endParaRPr lang="en-US"/>
                </a:p>
              </c:txPr>
              <c:dLblPos val="ctr"/>
              <c:showLegendKey val="0"/>
              <c:showVal val="1"/>
              <c:showCatName val="0"/>
              <c:showSerName val="0"/>
              <c:showPercent val="0"/>
              <c:showBubbleSize val="0"/>
            </c:dLbl>
            <c:dLbl>
              <c:idx val="3"/>
              <c:layout/>
              <c:numFmt formatCode="0" sourceLinked="0"/>
              <c:spPr/>
              <c:txPr>
                <a:bodyPr/>
                <a:lstStyle/>
                <a:p>
                  <a:pPr lvl="0">
                    <a:defRPr sz="1200" b="0" i="0" u="none" strike="noStrike">
                      <a:solidFill>
                        <a:srgbClr val="000000"/>
                      </a:solidFill>
                      <a:effectLst/>
                      <a:latin typeface="Arial"/>
                    </a:defRPr>
                  </a:pPr>
                  <a:endParaRPr lang="en-US"/>
                </a:p>
              </c:txPr>
              <c:dLblPos val="outEnd"/>
              <c:showLegendKey val="0"/>
              <c:showVal val="1"/>
              <c:showCatName val="0"/>
              <c:showSerName val="0"/>
              <c:showPercent val="0"/>
              <c:showBubbleSize val="0"/>
            </c:dLbl>
            <c:numFmt formatCode="0" sourceLinked="0"/>
            <c:txPr>
              <a:bodyPr/>
              <a:lstStyle/>
              <a:p>
                <a:pPr lvl="0">
                  <a:defRPr sz="1200" b="0" i="0" u="none" strike="noStrike">
                    <a:solidFill>
                      <a:srgbClr val="EFEFF4"/>
                    </a:solidFill>
                    <a:effectLst/>
                    <a:latin typeface="Arial"/>
                  </a:defRPr>
                </a:pPr>
                <a:endParaRPr lang="en-US"/>
              </a:p>
            </c:txPr>
            <c:dLblPos val="ctr"/>
            <c:showLegendKey val="0"/>
            <c:showVal val="1"/>
            <c:showCatName val="0"/>
            <c:showSerName val="0"/>
            <c:showPercent val="0"/>
            <c:showBubbleSize val="0"/>
            <c:showLeaderLines val="0"/>
          </c:dLbls>
          <c:cat>
            <c:strRef>
              <c:f>Sheet1!$B$1:$E$1</c:f>
              <c:strCache>
                <c:ptCount val="4"/>
                <c:pt idx="0">
                  <c:v>Kellogg</c:v>
                </c:pt>
                <c:pt idx="1">
                  <c:v>McCormick</c:v>
                </c:pt>
                <c:pt idx="2">
                  <c:v>Feinberg</c:v>
                </c:pt>
                <c:pt idx="3">
                  <c:v>Law</c:v>
                </c:pt>
              </c:strCache>
            </c:strRef>
          </c:cat>
          <c:val>
            <c:numRef>
              <c:f>Sheet1!$B$2:$E$2</c:f>
              <c:numCache>
                <c:formatCode>General</c:formatCode>
                <c:ptCount val="4"/>
                <c:pt idx="0">
                  <c:v>14</c:v>
                </c:pt>
                <c:pt idx="1">
                  <c:v>14</c:v>
                </c:pt>
                <c:pt idx="2">
                  <c:v>21</c:v>
                </c:pt>
                <c:pt idx="3">
                  <c:v>14</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550562"/>
          <c:y val="2.28598E-2"/>
          <c:w val="0.449438"/>
          <c:h val="0.65236000000000005"/>
        </c:manualLayout>
      </c:layout>
      <c:overlay val="1"/>
      <c:spPr>
        <a:noFill/>
        <a:ln w="12700" cap="flat">
          <a:noFill/>
          <a:miter lim="400000"/>
        </a:ln>
        <a:effectLst/>
      </c:spPr>
      <c:txPr>
        <a:bodyPr/>
        <a:lstStyle/>
        <a:p>
          <a:pPr lvl="0">
            <a:defRPr sz="12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1.9605399999999999E-2"/>
          <c:y val="5.1733700000000001E-2"/>
          <c:w val="0.339758"/>
          <c:h val="0.89653300000000002"/>
        </c:manualLayout>
      </c:layout>
      <c:pieChart>
        <c:varyColors val="0"/>
        <c:ser>
          <c:idx val="0"/>
          <c:order val="0"/>
          <c:tx>
            <c:strRef>
              <c:f>Sheet1!$A$2</c:f>
              <c:strCache>
                <c:ptCount val="1"/>
                <c:pt idx="0">
                  <c:v>Sales</c:v>
                </c:pt>
              </c:strCache>
            </c:strRef>
          </c:tx>
          <c:spPr>
            <a:gradFill flip="none" rotWithShape="1">
              <a:gsLst>
                <a:gs pos="0">
                  <a:srgbClr val="1A1A7C"/>
                </a:gs>
                <a:gs pos="80000">
                  <a:srgbClr val="2323A3"/>
                </a:gs>
                <a:gs pos="100000">
                  <a:srgbClr val="2020A6"/>
                </a:gs>
              </a:gsLst>
              <a:lin ang="16200000" scaled="0"/>
            </a:gradFill>
            <a:ln w="12700" cap="flat">
              <a:noFill/>
              <a:miter lim="400000"/>
            </a:ln>
            <a:effectLst>
              <a:outerShdw blurRad="38100" dist="23000" dir="5400000" algn="tl">
                <a:srgbClr val="000000">
                  <a:alpha val="35000"/>
                </a:srgbClr>
              </a:outerShdw>
            </a:effectLst>
          </c:spPr>
          <c:dPt>
            <c:idx val="0"/>
            <c:bubble3D val="0"/>
          </c:dPt>
          <c:dPt>
            <c:idx val="1"/>
            <c:bubble3D val="0"/>
            <c:spPr>
              <a:gradFill flip="none" rotWithShape="1">
                <a:gsLst>
                  <a:gs pos="0">
                    <a:srgbClr val="5E0E6E"/>
                  </a:gs>
                  <a:gs pos="100000">
                    <a:srgbClr val="C8AED0"/>
                  </a:gs>
                </a:gsLst>
                <a:lin ang="16200000" scaled="0"/>
              </a:gradFill>
              <a:ln w="12700" cap="flat">
                <a:noFill/>
                <a:miter lim="400000"/>
              </a:ln>
              <a:effectLst>
                <a:outerShdw blurRad="38100" dist="23000" dir="5400000" algn="tl">
                  <a:srgbClr val="000000">
                    <a:alpha val="35000"/>
                  </a:srgbClr>
                </a:outerShdw>
              </a:effectLst>
            </c:spPr>
          </c:dPt>
          <c:dPt>
            <c:idx val="2"/>
            <c:bubble3D val="0"/>
            <c:spPr>
              <a:gradFill flip="none" rotWithShape="1">
                <a:gsLst>
                  <a:gs pos="0">
                    <a:srgbClr val="E9ECF6"/>
                  </a:gs>
                  <a:gs pos="100000">
                    <a:srgbClr val="EFF4FF"/>
                  </a:gs>
                </a:gsLst>
                <a:lin ang="16200000" scaled="0"/>
              </a:gradFill>
              <a:ln w="12700" cap="flat">
                <a:noFill/>
                <a:miter lim="400000"/>
              </a:ln>
              <a:effectLst>
                <a:outerShdw blurRad="38100" dist="23000" dir="5400000" algn="tl">
                  <a:srgbClr val="000000">
                    <a:alpha val="35000"/>
                  </a:srgbClr>
                </a:outerShdw>
              </a:effectLst>
            </c:spPr>
          </c:dPt>
          <c:dLbls>
            <c:dLbl>
              <c:idx val="2"/>
              <c:layout/>
              <c:numFmt formatCode="0" sourceLinked="0"/>
              <c:spPr/>
              <c:txPr>
                <a:bodyPr/>
                <a:lstStyle/>
                <a:p>
                  <a:pPr lvl="0">
                    <a:defRPr sz="1200" b="0" i="0" u="none" strike="noStrike">
                      <a:solidFill>
                        <a:srgbClr val="000000"/>
                      </a:solidFill>
                      <a:effectLst/>
                      <a:latin typeface="Arial"/>
                    </a:defRPr>
                  </a:pPr>
                  <a:endParaRPr lang="en-US"/>
                </a:p>
              </c:txPr>
              <c:dLblPos val="inEnd"/>
              <c:showLegendKey val="0"/>
              <c:showVal val="1"/>
              <c:showCatName val="0"/>
              <c:showSerName val="0"/>
              <c:showPercent val="0"/>
              <c:showBubbleSize val="0"/>
            </c:dLbl>
            <c:numFmt formatCode="0" sourceLinked="0"/>
            <c:txPr>
              <a:bodyPr/>
              <a:lstStyle/>
              <a:p>
                <a:pPr lvl="0">
                  <a:defRPr sz="1200" b="0" i="0" u="none" strike="noStrike">
                    <a:solidFill>
                      <a:srgbClr val="EFEFF4"/>
                    </a:solidFill>
                    <a:effectLst/>
                    <a:latin typeface="Arial"/>
                  </a:defRPr>
                </a:pPr>
                <a:endParaRPr lang="en-US"/>
              </a:p>
            </c:txPr>
            <c:dLblPos val="ctr"/>
            <c:showLegendKey val="0"/>
            <c:showVal val="1"/>
            <c:showCatName val="0"/>
            <c:showSerName val="0"/>
            <c:showPercent val="0"/>
            <c:showBubbleSize val="0"/>
            <c:showLeaderLines val="0"/>
          </c:dLbls>
          <c:cat>
            <c:strRef>
              <c:f>Sheet1!$B$1:$D$1</c:f>
              <c:strCache>
                <c:ptCount val="3"/>
                <c:pt idx="0">
                  <c:v>Kellogg</c:v>
                </c:pt>
                <c:pt idx="1">
                  <c:v>Medill</c:v>
                </c:pt>
                <c:pt idx="2">
                  <c:v>Law</c:v>
                </c:pt>
              </c:strCache>
            </c:strRef>
          </c:cat>
          <c:val>
            <c:numRef>
              <c:f>Sheet1!$B$2:$D$2</c:f>
              <c:numCache>
                <c:formatCode>General</c:formatCode>
                <c:ptCount val="3"/>
                <c:pt idx="0">
                  <c:v>20</c:v>
                </c:pt>
                <c:pt idx="1">
                  <c:v>6</c:v>
                </c:pt>
                <c:pt idx="2">
                  <c:v>1</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55522300000000002"/>
          <c:y val="4.8970399999999997E-2"/>
          <c:w val="0.44477699999999998"/>
          <c:h val="0.46613399999999999"/>
        </c:manualLayout>
      </c:layout>
      <c:overlay val="1"/>
      <c:spPr>
        <a:noFill/>
        <a:ln w="12700" cap="flat">
          <a:noFill/>
          <a:miter lim="400000"/>
        </a:ln>
        <a:effectLst/>
      </c:spPr>
      <c:txPr>
        <a:bodyPr/>
        <a:lstStyle/>
        <a:p>
          <a:pPr lvl="0">
            <a:defRPr sz="12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7.01822E-2"/>
          <c:y val="0.15171399999999999"/>
          <c:w val="0.32223000000000002"/>
          <c:h val="0.69657100000000005"/>
        </c:manualLayout>
      </c:layout>
      <c:pieChart>
        <c:varyColors val="0"/>
        <c:ser>
          <c:idx val="0"/>
          <c:order val="0"/>
          <c:tx>
            <c:strRef>
              <c:f>Sheet1!$A$2</c:f>
              <c:strCache>
                <c:ptCount val="1"/>
                <c:pt idx="0">
                  <c:v>Sales</c:v>
                </c:pt>
              </c:strCache>
            </c:strRef>
          </c:tx>
          <c:spPr>
            <a:gradFill flip="none" rotWithShape="1">
              <a:gsLst>
                <a:gs pos="0">
                  <a:srgbClr val="1A1A7C"/>
                </a:gs>
                <a:gs pos="80000">
                  <a:srgbClr val="2323A3"/>
                </a:gs>
                <a:gs pos="100000">
                  <a:srgbClr val="2020A6"/>
                </a:gs>
              </a:gsLst>
              <a:lin ang="16200000" scaled="0"/>
            </a:gradFill>
            <a:ln w="12700" cap="flat">
              <a:noFill/>
              <a:miter lim="400000"/>
            </a:ln>
            <a:effectLst>
              <a:outerShdw blurRad="38100" dist="23000" dir="5400000" algn="tl">
                <a:srgbClr val="000000">
                  <a:alpha val="35000"/>
                </a:srgbClr>
              </a:outerShdw>
            </a:effectLst>
          </c:spPr>
          <c:dPt>
            <c:idx val="0"/>
            <c:bubble3D val="0"/>
          </c:dPt>
          <c:dPt>
            <c:idx val="1"/>
            <c:bubble3D val="0"/>
            <c:spPr>
              <a:gradFill flip="none" rotWithShape="1">
                <a:gsLst>
                  <a:gs pos="0">
                    <a:srgbClr val="5E0E6E"/>
                  </a:gs>
                  <a:gs pos="100000">
                    <a:srgbClr val="C8AED0"/>
                  </a:gs>
                </a:gsLst>
                <a:lin ang="16200000" scaled="0"/>
              </a:gradFill>
              <a:ln w="12700" cap="flat">
                <a:noFill/>
                <a:miter lim="400000"/>
              </a:ln>
              <a:effectLst>
                <a:outerShdw blurRad="38100" dist="23000" dir="5400000" algn="tl">
                  <a:srgbClr val="000000">
                    <a:alpha val="35000"/>
                  </a:srgbClr>
                </a:outerShdw>
              </a:effectLst>
            </c:spPr>
          </c:dPt>
          <c:dPt>
            <c:idx val="2"/>
            <c:bubble3D val="0"/>
            <c:spPr>
              <a:gradFill flip="none" rotWithShape="1">
                <a:gsLst>
                  <a:gs pos="0">
                    <a:srgbClr val="E9ECF6"/>
                  </a:gs>
                  <a:gs pos="100000">
                    <a:srgbClr val="EFF4FF"/>
                  </a:gs>
                </a:gsLst>
                <a:lin ang="16200000" scaled="0"/>
              </a:gradFill>
              <a:ln w="12700" cap="flat">
                <a:noFill/>
                <a:miter lim="400000"/>
              </a:ln>
              <a:effectLst>
                <a:outerShdw blurRad="38100" dist="23000" dir="5400000" algn="tl">
                  <a:srgbClr val="000000">
                    <a:alpha val="35000"/>
                  </a:srgbClr>
                </a:outerShdw>
              </a:effectLst>
            </c:spPr>
          </c:dPt>
          <c:dPt>
            <c:idx val="3"/>
            <c:bubble3D val="0"/>
            <c:spPr>
              <a:gradFill flip="none" rotWithShape="1">
                <a:gsLst>
                  <a:gs pos="0">
                    <a:srgbClr val="000000"/>
                  </a:gs>
                  <a:gs pos="100000">
                    <a:srgbClr val="BABABA"/>
                  </a:gs>
                </a:gsLst>
                <a:lin ang="16200000" scaled="0"/>
              </a:gradFill>
              <a:ln w="12700" cap="flat">
                <a:noFill/>
                <a:miter lim="400000"/>
              </a:ln>
              <a:effectLst>
                <a:outerShdw blurRad="38100" dist="23000" dir="5400000" algn="tl">
                  <a:srgbClr val="000000">
                    <a:alpha val="35000"/>
                  </a:srgbClr>
                </a:outerShdw>
              </a:effectLst>
            </c:spPr>
          </c:dPt>
          <c:dLbls>
            <c:dLbl>
              <c:idx val="2"/>
              <c:layout/>
              <c:numFmt formatCode="0" sourceLinked="0"/>
              <c:spPr/>
              <c:txPr>
                <a:bodyPr/>
                <a:lstStyle/>
                <a:p>
                  <a:pPr lvl="0">
                    <a:defRPr sz="1200" b="0" i="0" u="none" strike="noStrike">
                      <a:solidFill>
                        <a:srgbClr val="000000"/>
                      </a:solidFill>
                      <a:effectLst/>
                      <a:latin typeface="Arial"/>
                    </a:defRPr>
                  </a:pPr>
                  <a:endParaRPr lang="en-US"/>
                </a:p>
              </c:txPr>
              <c:dLblPos val="outEnd"/>
              <c:showLegendKey val="0"/>
              <c:showVal val="1"/>
              <c:showCatName val="0"/>
              <c:showSerName val="0"/>
              <c:showPercent val="0"/>
              <c:showBubbleSize val="0"/>
            </c:dLbl>
            <c:dLbl>
              <c:idx val="3"/>
              <c:layout/>
              <c:numFmt formatCode="0" sourceLinked="0"/>
              <c:spPr/>
              <c:txPr>
                <a:bodyPr/>
                <a:lstStyle/>
                <a:p>
                  <a:pPr lvl="0">
                    <a:defRPr sz="1200" b="0" i="0" u="none" strike="noStrike">
                      <a:solidFill>
                        <a:srgbClr val="000000"/>
                      </a:solidFill>
                      <a:effectLst/>
                      <a:latin typeface="Arial"/>
                    </a:defRPr>
                  </a:pPr>
                  <a:endParaRPr lang="en-US"/>
                </a:p>
              </c:txPr>
              <c:dLblPos val="inEnd"/>
              <c:showLegendKey val="0"/>
              <c:showVal val="1"/>
              <c:showCatName val="0"/>
              <c:showSerName val="0"/>
              <c:showPercent val="0"/>
              <c:showBubbleSize val="0"/>
            </c:dLbl>
            <c:numFmt formatCode="0" sourceLinked="0"/>
            <c:txPr>
              <a:bodyPr/>
              <a:lstStyle/>
              <a:p>
                <a:pPr lvl="0">
                  <a:defRPr sz="1200" b="0" i="0" u="none" strike="noStrike">
                    <a:solidFill>
                      <a:srgbClr val="EFEFF4"/>
                    </a:solidFill>
                    <a:effectLst/>
                    <a:latin typeface="Arial"/>
                  </a:defRPr>
                </a:pPr>
                <a:endParaRPr lang="en-US"/>
              </a:p>
            </c:txPr>
            <c:dLblPos val="ctr"/>
            <c:showLegendKey val="0"/>
            <c:showVal val="1"/>
            <c:showCatName val="0"/>
            <c:showSerName val="0"/>
            <c:showPercent val="0"/>
            <c:showBubbleSize val="0"/>
            <c:showLeaderLines val="0"/>
          </c:dLbls>
          <c:cat>
            <c:strRef>
              <c:f>Sheet1!$B$1:$E$1</c:f>
              <c:strCache>
                <c:ptCount val="4"/>
                <c:pt idx="0">
                  <c:v>Kellogg</c:v>
                </c:pt>
                <c:pt idx="1">
                  <c:v>McCormick</c:v>
                </c:pt>
                <c:pt idx="2">
                  <c:v>Feinberg</c:v>
                </c:pt>
                <c:pt idx="3">
                  <c:v>Weinberg</c:v>
                </c:pt>
              </c:strCache>
            </c:strRef>
          </c:cat>
          <c:val>
            <c:numRef>
              <c:f>Sheet1!$B$2:$E$2</c:f>
              <c:numCache>
                <c:formatCode>General</c:formatCode>
                <c:ptCount val="4"/>
                <c:pt idx="0">
                  <c:v>5</c:v>
                </c:pt>
                <c:pt idx="1">
                  <c:v>12</c:v>
                </c:pt>
                <c:pt idx="2">
                  <c:v>1</c:v>
                </c:pt>
                <c:pt idx="3">
                  <c:v>3</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57816800000000002"/>
          <c:y val="0.14956700000000001"/>
          <c:w val="0.42183199999999998"/>
          <c:h val="0.48244199999999998"/>
        </c:manualLayout>
      </c:layout>
      <c:overlay val="1"/>
      <c:spPr>
        <a:noFill/>
        <a:ln w="12700" cap="flat">
          <a:noFill/>
          <a:miter lim="400000"/>
        </a:ln>
        <a:effectLst/>
      </c:spPr>
      <c:txPr>
        <a:bodyPr/>
        <a:lstStyle/>
        <a:p>
          <a:pPr lvl="0">
            <a:defRPr sz="12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6.0324900000000001E-2"/>
          <c:y val="0.13516800000000001"/>
          <c:w val="0.32564599999999999"/>
          <c:h val="0.72966399999999998"/>
        </c:manualLayout>
      </c:layout>
      <c:pieChart>
        <c:varyColors val="0"/>
        <c:ser>
          <c:idx val="0"/>
          <c:order val="0"/>
          <c:tx>
            <c:strRef>
              <c:f>Sheet1!$A$2</c:f>
              <c:strCache>
                <c:ptCount val="1"/>
                <c:pt idx="0">
                  <c:v>Sales</c:v>
                </c:pt>
              </c:strCache>
            </c:strRef>
          </c:tx>
          <c:spPr>
            <a:gradFill flip="none" rotWithShape="1">
              <a:gsLst>
                <a:gs pos="0">
                  <a:srgbClr val="1A1A7C"/>
                </a:gs>
                <a:gs pos="80000">
                  <a:srgbClr val="2323A3"/>
                </a:gs>
                <a:gs pos="100000">
                  <a:srgbClr val="2020A6"/>
                </a:gs>
              </a:gsLst>
              <a:lin ang="16200000" scaled="0"/>
            </a:gradFill>
            <a:ln w="12700" cap="flat">
              <a:noFill/>
              <a:miter lim="400000"/>
            </a:ln>
            <a:effectLst>
              <a:outerShdw blurRad="38100" dist="23000" dir="5400000" algn="tl">
                <a:srgbClr val="000000">
                  <a:alpha val="35000"/>
                </a:srgbClr>
              </a:outerShdw>
            </a:effectLst>
          </c:spPr>
          <c:dPt>
            <c:idx val="0"/>
            <c:bubble3D val="0"/>
          </c:dPt>
          <c:dPt>
            <c:idx val="1"/>
            <c:bubble3D val="0"/>
            <c:spPr>
              <a:gradFill flip="none" rotWithShape="1">
                <a:gsLst>
                  <a:gs pos="0">
                    <a:srgbClr val="5E0E6E"/>
                  </a:gs>
                  <a:gs pos="100000">
                    <a:srgbClr val="C8AED0"/>
                  </a:gs>
                </a:gsLst>
                <a:lin ang="16200000" scaled="0"/>
              </a:gradFill>
              <a:ln w="12700" cap="flat">
                <a:noFill/>
                <a:miter lim="400000"/>
              </a:ln>
              <a:effectLst>
                <a:outerShdw blurRad="38100" dist="23000" dir="5400000" algn="tl">
                  <a:srgbClr val="000000">
                    <a:alpha val="35000"/>
                  </a:srgbClr>
                </a:outerShdw>
              </a:effectLst>
            </c:spPr>
          </c:dPt>
          <c:dPt>
            <c:idx val="2"/>
            <c:bubble3D val="0"/>
            <c:spPr>
              <a:gradFill flip="none" rotWithShape="1">
                <a:gsLst>
                  <a:gs pos="0">
                    <a:srgbClr val="E9ECF6"/>
                  </a:gs>
                  <a:gs pos="100000">
                    <a:srgbClr val="EFF4FF"/>
                  </a:gs>
                </a:gsLst>
                <a:lin ang="16200000" scaled="0"/>
              </a:gradFill>
              <a:ln w="12700" cap="flat">
                <a:noFill/>
                <a:miter lim="400000"/>
              </a:ln>
              <a:effectLst>
                <a:outerShdw blurRad="38100" dist="23000" dir="5400000" algn="tl">
                  <a:srgbClr val="000000">
                    <a:alpha val="35000"/>
                  </a:srgbClr>
                </a:outerShdw>
              </a:effectLst>
            </c:spPr>
          </c:dPt>
          <c:dPt>
            <c:idx val="3"/>
            <c:bubble3D val="0"/>
            <c:spPr>
              <a:gradFill flip="none" rotWithShape="1">
                <a:gsLst>
                  <a:gs pos="0">
                    <a:srgbClr val="000000"/>
                  </a:gs>
                  <a:gs pos="100000">
                    <a:srgbClr val="BABABA"/>
                  </a:gs>
                </a:gsLst>
                <a:lin ang="16200000" scaled="0"/>
              </a:gradFill>
              <a:ln w="12700" cap="flat">
                <a:noFill/>
                <a:miter lim="400000"/>
              </a:ln>
              <a:effectLst>
                <a:outerShdw blurRad="38100" dist="23000" dir="5400000" algn="tl">
                  <a:srgbClr val="000000">
                    <a:alpha val="35000"/>
                  </a:srgbClr>
                </a:outerShdw>
              </a:effectLst>
            </c:spPr>
          </c:dPt>
          <c:dLbls>
            <c:dLbl>
              <c:idx val="1"/>
              <c:layout/>
              <c:dLblPos val="ctr"/>
              <c:showLegendKey val="0"/>
              <c:showVal val="1"/>
              <c:showCatName val="0"/>
              <c:showSerName val="0"/>
              <c:showPercent val="0"/>
              <c:showBubbleSize val="0"/>
            </c:dLbl>
            <c:dLbl>
              <c:idx val="2"/>
              <c:layout/>
              <c:numFmt formatCode="0" sourceLinked="0"/>
              <c:spPr/>
              <c:txPr>
                <a:bodyPr/>
                <a:lstStyle/>
                <a:p>
                  <a:pPr lvl="0">
                    <a:defRPr sz="1200" b="0" i="0" u="none" strike="noStrike">
                      <a:solidFill>
                        <a:srgbClr val="000000"/>
                      </a:solidFill>
                      <a:effectLst/>
                      <a:latin typeface="Arial"/>
                    </a:defRPr>
                  </a:pPr>
                  <a:endParaRPr lang="en-US"/>
                </a:p>
              </c:txPr>
              <c:dLblPos val="ctr"/>
              <c:showLegendKey val="0"/>
              <c:showVal val="1"/>
              <c:showCatName val="0"/>
              <c:showSerName val="0"/>
              <c:showPercent val="0"/>
              <c:showBubbleSize val="0"/>
            </c:dLbl>
            <c:dLbl>
              <c:idx val="3"/>
              <c:layout/>
              <c:numFmt formatCode="0" sourceLinked="0"/>
              <c:spPr/>
              <c:txPr>
                <a:bodyPr/>
                <a:lstStyle/>
                <a:p>
                  <a:pPr lvl="0">
                    <a:defRPr sz="1200" b="0" i="0" u="none" strike="noStrike">
                      <a:solidFill>
                        <a:srgbClr val="000000"/>
                      </a:solidFill>
                      <a:effectLst/>
                      <a:latin typeface="Arial"/>
                    </a:defRPr>
                  </a:pPr>
                  <a:endParaRPr lang="en-US"/>
                </a:p>
              </c:txPr>
              <c:dLblPos val="inEnd"/>
              <c:showLegendKey val="0"/>
              <c:showVal val="1"/>
              <c:showCatName val="0"/>
              <c:showSerName val="0"/>
              <c:showPercent val="0"/>
              <c:showBubbleSize val="0"/>
            </c:dLbl>
            <c:numFmt formatCode="0" sourceLinked="0"/>
            <c:txPr>
              <a:bodyPr/>
              <a:lstStyle/>
              <a:p>
                <a:pPr lvl="0">
                  <a:defRPr sz="1200" b="0" i="0" u="none" strike="noStrike">
                    <a:solidFill>
                      <a:srgbClr val="EFEFF4"/>
                    </a:solidFill>
                    <a:effectLst/>
                    <a:latin typeface="Arial"/>
                  </a:defRPr>
                </a:pPr>
                <a:endParaRPr lang="en-US"/>
              </a:p>
            </c:txPr>
            <c:dLblPos val="outEnd"/>
            <c:showLegendKey val="0"/>
            <c:showVal val="1"/>
            <c:showCatName val="0"/>
            <c:showSerName val="0"/>
            <c:showPercent val="0"/>
            <c:showBubbleSize val="0"/>
            <c:showLeaderLines val="0"/>
          </c:dLbls>
          <c:cat>
            <c:strRef>
              <c:f>Sheet1!$B$1:$E$1</c:f>
              <c:strCache>
                <c:ptCount val="4"/>
                <c:pt idx="0">
                  <c:v>Kellogg</c:v>
                </c:pt>
                <c:pt idx="1">
                  <c:v>McCormick</c:v>
                </c:pt>
                <c:pt idx="2">
                  <c:v>Medill</c:v>
                </c:pt>
                <c:pt idx="3">
                  <c:v>Weinberg</c:v>
                </c:pt>
              </c:strCache>
            </c:strRef>
          </c:cat>
          <c:val>
            <c:numRef>
              <c:f>Sheet1!$B$2:$E$2</c:f>
              <c:numCache>
                <c:formatCode>General</c:formatCode>
                <c:ptCount val="4"/>
                <c:pt idx="0">
                  <c:v>2</c:v>
                </c:pt>
                <c:pt idx="1">
                  <c:v>9</c:v>
                </c:pt>
                <c:pt idx="2">
                  <c:v>9</c:v>
                </c:pt>
                <c:pt idx="3">
                  <c:v>2</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r"/>
      <c:layout>
        <c:manualLayout>
          <c:xMode val="edge"/>
          <c:yMode val="edge"/>
          <c:x val="0.57369599999999998"/>
          <c:y val="0.13291900000000001"/>
          <c:w val="0.42630400000000002"/>
          <c:h val="0.50476799999999999"/>
        </c:manualLayout>
      </c:layout>
      <c:overlay val="1"/>
      <c:spPr>
        <a:noFill/>
        <a:ln w="12700" cap="flat">
          <a:noFill/>
          <a:miter lim="400000"/>
        </a:ln>
        <a:effectLst/>
      </c:spPr>
      <c:txPr>
        <a:bodyPr/>
        <a:lstStyle/>
        <a:p>
          <a:pPr lvl="0">
            <a:defRPr sz="1200" b="0" i="0" u="none" strike="noStrike">
              <a:solidFill>
                <a:srgbClr val="000000"/>
              </a:solidFill>
              <a:effectLst/>
              <a:latin typeface="Arial"/>
            </a:defRPr>
          </a:pPr>
          <a:endParaRPr lang="en-US"/>
        </a:p>
      </c:txPr>
    </c:legend>
    <c:plotVisOnly val="1"/>
    <c:dispBlanksAs val="gap"/>
    <c:showDLblsOverMax val="1"/>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ED9B1-520E-488A-A3EC-73522004175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6AACC98-B41C-4BCD-A135-B2F80D0D4CC0}">
      <dgm:prSet phldrT="[Text]"/>
      <dgm:spPr>
        <a:solidFill>
          <a:schemeClr val="accent1">
            <a:lumMod val="75000"/>
          </a:schemeClr>
        </a:solidFill>
      </dgm:spPr>
      <dgm:t>
        <a:bodyPr/>
        <a:lstStyle/>
        <a:p>
          <a:r>
            <a:rPr lang="en-US" dirty="0" smtClean="0">
              <a:latin typeface="Garamond" panose="02020404030301010803" pitchFamily="18" charset="0"/>
            </a:rPr>
            <a:t>Market Intelligence</a:t>
          </a:r>
          <a:endParaRPr lang="en-US" dirty="0">
            <a:latin typeface="Garamond" panose="02020404030301010803" pitchFamily="18" charset="0"/>
          </a:endParaRPr>
        </a:p>
      </dgm:t>
    </dgm:pt>
    <dgm:pt modelId="{0B79E163-3F8E-4E2A-A557-1AC8874438C0}" type="parTrans" cxnId="{C22A65F9-EACD-42AB-B232-C3B0208BFA46}">
      <dgm:prSet/>
      <dgm:spPr/>
      <dgm:t>
        <a:bodyPr/>
        <a:lstStyle/>
        <a:p>
          <a:endParaRPr lang="en-US">
            <a:latin typeface="Garamond" panose="02020404030301010803" pitchFamily="18" charset="0"/>
          </a:endParaRPr>
        </a:p>
      </dgm:t>
    </dgm:pt>
    <dgm:pt modelId="{C0DF4AFA-B99E-4891-A12B-112F1AEAE8B5}" type="sibTrans" cxnId="{C22A65F9-EACD-42AB-B232-C3B0208BFA46}">
      <dgm:prSet/>
      <dgm:spPr/>
      <dgm:t>
        <a:bodyPr/>
        <a:lstStyle/>
        <a:p>
          <a:endParaRPr lang="en-US">
            <a:latin typeface="Garamond" panose="02020404030301010803" pitchFamily="18" charset="0"/>
          </a:endParaRPr>
        </a:p>
      </dgm:t>
    </dgm:pt>
    <dgm:pt modelId="{4D48CD18-1AE0-4759-8469-401B8866D5CB}">
      <dgm:prSet phldrT="[Text]"/>
      <dgm:spPr/>
      <dgm:t>
        <a:bodyPr/>
        <a:lstStyle/>
        <a:p>
          <a:pPr>
            <a:spcAft>
              <a:spcPct val="35000"/>
            </a:spcAft>
          </a:pPr>
          <a:r>
            <a:rPr lang="en-US" dirty="0" err="1" smtClean="0">
              <a:latin typeface="Garamond" panose="02020404030301010803" pitchFamily="18" charset="0"/>
            </a:rPr>
            <a:t>Tx</a:t>
          </a:r>
          <a:r>
            <a:rPr lang="en-US" dirty="0" smtClean="0">
              <a:latin typeface="Garamond" panose="02020404030301010803" pitchFamily="18" charset="0"/>
            </a:rPr>
            <a:t> Area &amp; Segmentation</a:t>
          </a:r>
          <a:endParaRPr lang="en-US" dirty="0">
            <a:latin typeface="Garamond" panose="02020404030301010803" pitchFamily="18" charset="0"/>
          </a:endParaRPr>
        </a:p>
      </dgm:t>
    </dgm:pt>
    <dgm:pt modelId="{7DA88AFA-CDC8-4637-9DE4-BF0A2149E3F4}" type="parTrans" cxnId="{A0749698-4382-4910-A78D-1DC781FF08AE}">
      <dgm:prSet/>
      <dgm:spPr/>
      <dgm:t>
        <a:bodyPr/>
        <a:lstStyle/>
        <a:p>
          <a:endParaRPr lang="en-US">
            <a:latin typeface="Garamond" panose="02020404030301010803" pitchFamily="18" charset="0"/>
          </a:endParaRPr>
        </a:p>
      </dgm:t>
    </dgm:pt>
    <dgm:pt modelId="{9C871775-69CF-4308-8929-6A383F5EEFB8}" type="sibTrans" cxnId="{A0749698-4382-4910-A78D-1DC781FF08AE}">
      <dgm:prSet/>
      <dgm:spPr/>
      <dgm:t>
        <a:bodyPr/>
        <a:lstStyle/>
        <a:p>
          <a:endParaRPr lang="en-US">
            <a:latin typeface="Garamond" panose="02020404030301010803" pitchFamily="18" charset="0"/>
          </a:endParaRPr>
        </a:p>
      </dgm:t>
    </dgm:pt>
    <dgm:pt modelId="{2AB9DF57-6854-499A-AE3A-DC845DBF456B}">
      <dgm:prSet phldrT="[Text]"/>
      <dgm:spPr>
        <a:solidFill>
          <a:schemeClr val="accent4">
            <a:lumMod val="75000"/>
          </a:schemeClr>
        </a:solidFill>
      </dgm:spPr>
      <dgm:t>
        <a:bodyPr/>
        <a:lstStyle/>
        <a:p>
          <a:r>
            <a:rPr lang="en-US" dirty="0" smtClean="0">
              <a:latin typeface="Garamond" panose="02020404030301010803" pitchFamily="18" charset="0"/>
            </a:rPr>
            <a:t>Competitive Assessment</a:t>
          </a:r>
          <a:endParaRPr lang="en-US" dirty="0">
            <a:latin typeface="Garamond" panose="02020404030301010803" pitchFamily="18" charset="0"/>
          </a:endParaRPr>
        </a:p>
      </dgm:t>
    </dgm:pt>
    <dgm:pt modelId="{7908544C-E9F6-481C-9C72-0E39706FD5D1}" type="parTrans" cxnId="{DB7BD634-0903-4521-BEE7-720D629EA2C4}">
      <dgm:prSet/>
      <dgm:spPr/>
      <dgm:t>
        <a:bodyPr/>
        <a:lstStyle/>
        <a:p>
          <a:endParaRPr lang="en-US">
            <a:latin typeface="Garamond" panose="02020404030301010803" pitchFamily="18" charset="0"/>
          </a:endParaRPr>
        </a:p>
      </dgm:t>
    </dgm:pt>
    <dgm:pt modelId="{05E9AE37-503A-4933-94F4-3946A8E9B4EB}" type="sibTrans" cxnId="{DB7BD634-0903-4521-BEE7-720D629EA2C4}">
      <dgm:prSet/>
      <dgm:spPr/>
      <dgm:t>
        <a:bodyPr/>
        <a:lstStyle/>
        <a:p>
          <a:endParaRPr lang="en-US">
            <a:latin typeface="Garamond" panose="02020404030301010803" pitchFamily="18" charset="0"/>
          </a:endParaRPr>
        </a:p>
      </dgm:t>
    </dgm:pt>
    <dgm:pt modelId="{A450E0C0-D72D-444A-9730-61ABE5430C7E}">
      <dgm:prSet phldrT="[Text]"/>
      <dgm:spPr>
        <a:solidFill>
          <a:schemeClr val="accent3">
            <a:lumMod val="75000"/>
          </a:schemeClr>
        </a:solidFill>
      </dgm:spPr>
      <dgm:t>
        <a:bodyPr/>
        <a:lstStyle/>
        <a:p>
          <a:r>
            <a:rPr lang="en-US" dirty="0" smtClean="0">
              <a:latin typeface="Garamond" panose="02020404030301010803" pitchFamily="18" charset="0"/>
            </a:rPr>
            <a:t>Valuation Modeling</a:t>
          </a:r>
          <a:endParaRPr lang="en-US" dirty="0">
            <a:latin typeface="Garamond" panose="02020404030301010803" pitchFamily="18" charset="0"/>
          </a:endParaRPr>
        </a:p>
      </dgm:t>
    </dgm:pt>
    <dgm:pt modelId="{D432B575-1649-42AD-817E-9BB8DF8091B6}" type="parTrans" cxnId="{7E0A9305-3953-4891-84EB-0D7395821C6B}">
      <dgm:prSet/>
      <dgm:spPr/>
      <dgm:t>
        <a:bodyPr/>
        <a:lstStyle/>
        <a:p>
          <a:endParaRPr lang="en-US">
            <a:latin typeface="Garamond" panose="02020404030301010803" pitchFamily="18" charset="0"/>
          </a:endParaRPr>
        </a:p>
      </dgm:t>
    </dgm:pt>
    <dgm:pt modelId="{4BD11911-157A-4F9C-9575-46F588850D37}" type="sibTrans" cxnId="{7E0A9305-3953-4891-84EB-0D7395821C6B}">
      <dgm:prSet/>
      <dgm:spPr/>
      <dgm:t>
        <a:bodyPr/>
        <a:lstStyle/>
        <a:p>
          <a:endParaRPr lang="en-US">
            <a:latin typeface="Garamond" panose="02020404030301010803" pitchFamily="18" charset="0"/>
          </a:endParaRPr>
        </a:p>
      </dgm:t>
    </dgm:pt>
    <dgm:pt modelId="{D63BD00F-0450-4B16-8903-3361A808CD65}">
      <dgm:prSet phldrT="[Text]"/>
      <dgm:spPr/>
      <dgm:t>
        <a:bodyPr/>
        <a:lstStyle/>
        <a:p>
          <a:r>
            <a:rPr lang="en-US" dirty="0" smtClean="0">
              <a:latin typeface="Garamond" panose="02020404030301010803" pitchFamily="18" charset="0"/>
            </a:rPr>
            <a:t>Sales Forecasting (unit based)</a:t>
          </a:r>
          <a:endParaRPr lang="en-US" dirty="0">
            <a:latin typeface="Garamond" panose="02020404030301010803" pitchFamily="18" charset="0"/>
          </a:endParaRPr>
        </a:p>
      </dgm:t>
    </dgm:pt>
    <dgm:pt modelId="{2A420148-A31F-4EB0-B99E-15FBECFE704D}" type="parTrans" cxnId="{2A449BC7-C421-47AF-AD98-4F431B8772C0}">
      <dgm:prSet/>
      <dgm:spPr/>
      <dgm:t>
        <a:bodyPr/>
        <a:lstStyle/>
        <a:p>
          <a:endParaRPr lang="en-US">
            <a:latin typeface="Garamond" panose="02020404030301010803" pitchFamily="18" charset="0"/>
          </a:endParaRPr>
        </a:p>
      </dgm:t>
    </dgm:pt>
    <dgm:pt modelId="{DF8A7840-2122-46E1-8E5F-05A0E84C2425}" type="sibTrans" cxnId="{2A449BC7-C421-47AF-AD98-4F431B8772C0}">
      <dgm:prSet/>
      <dgm:spPr/>
      <dgm:t>
        <a:bodyPr/>
        <a:lstStyle/>
        <a:p>
          <a:endParaRPr lang="en-US">
            <a:latin typeface="Garamond" panose="02020404030301010803" pitchFamily="18" charset="0"/>
          </a:endParaRPr>
        </a:p>
      </dgm:t>
    </dgm:pt>
    <dgm:pt modelId="{D940D978-67A1-4EA0-8004-B06D90BACEB3}">
      <dgm:prSet phldrT="[Text]"/>
      <dgm:spPr/>
      <dgm:t>
        <a:bodyPr/>
        <a:lstStyle/>
        <a:p>
          <a:r>
            <a:rPr lang="en-US" dirty="0" smtClean="0">
              <a:latin typeface="Garamond" panose="02020404030301010803" pitchFamily="18" charset="0"/>
            </a:rPr>
            <a:t>Marketing/Brand Plan</a:t>
          </a:r>
          <a:endParaRPr lang="en-US" dirty="0">
            <a:latin typeface="Garamond" panose="02020404030301010803" pitchFamily="18" charset="0"/>
          </a:endParaRPr>
        </a:p>
      </dgm:t>
    </dgm:pt>
    <dgm:pt modelId="{EFA88112-3544-4C87-9135-8E3CC9DC433E}" type="parTrans" cxnId="{A6896C11-8405-48F6-80A5-1C44837449D6}">
      <dgm:prSet/>
      <dgm:spPr/>
      <dgm:t>
        <a:bodyPr/>
        <a:lstStyle/>
        <a:p>
          <a:endParaRPr lang="en-US">
            <a:latin typeface="Garamond" panose="02020404030301010803" pitchFamily="18" charset="0"/>
          </a:endParaRPr>
        </a:p>
      </dgm:t>
    </dgm:pt>
    <dgm:pt modelId="{3B5B3DE6-EE5F-4A3A-8625-E079604B8110}" type="sibTrans" cxnId="{A6896C11-8405-48F6-80A5-1C44837449D6}">
      <dgm:prSet/>
      <dgm:spPr/>
      <dgm:t>
        <a:bodyPr/>
        <a:lstStyle/>
        <a:p>
          <a:endParaRPr lang="en-US">
            <a:latin typeface="Garamond" panose="02020404030301010803" pitchFamily="18" charset="0"/>
          </a:endParaRPr>
        </a:p>
      </dgm:t>
    </dgm:pt>
    <dgm:pt modelId="{EE631698-7C97-4050-BD3B-B664C115A73B}">
      <dgm:prSet phldrT="[Text]"/>
      <dgm:spPr/>
      <dgm:t>
        <a:bodyPr/>
        <a:lstStyle/>
        <a:p>
          <a:r>
            <a:rPr lang="en-US" dirty="0" smtClean="0">
              <a:latin typeface="Garamond" panose="02020404030301010803" pitchFamily="18" charset="0"/>
            </a:rPr>
            <a:t>Strategy</a:t>
          </a:r>
          <a:endParaRPr lang="en-US" dirty="0">
            <a:latin typeface="Garamond" panose="02020404030301010803" pitchFamily="18" charset="0"/>
          </a:endParaRPr>
        </a:p>
      </dgm:t>
    </dgm:pt>
    <dgm:pt modelId="{7EB9BF71-CE69-4A0E-8E91-5C01EDB17FAF}" type="parTrans" cxnId="{09EA22AE-2577-43EC-B471-9D33BADF83F6}">
      <dgm:prSet/>
      <dgm:spPr/>
      <dgm:t>
        <a:bodyPr/>
        <a:lstStyle/>
        <a:p>
          <a:endParaRPr lang="en-US">
            <a:latin typeface="Garamond" panose="02020404030301010803" pitchFamily="18" charset="0"/>
          </a:endParaRPr>
        </a:p>
      </dgm:t>
    </dgm:pt>
    <dgm:pt modelId="{9E3069C3-5F3C-471B-A82A-7565FFC94EE5}" type="sibTrans" cxnId="{09EA22AE-2577-43EC-B471-9D33BADF83F6}">
      <dgm:prSet/>
      <dgm:spPr/>
      <dgm:t>
        <a:bodyPr/>
        <a:lstStyle/>
        <a:p>
          <a:endParaRPr lang="en-US">
            <a:latin typeface="Garamond" panose="02020404030301010803" pitchFamily="18" charset="0"/>
          </a:endParaRPr>
        </a:p>
      </dgm:t>
    </dgm:pt>
    <dgm:pt modelId="{DA76C04A-38B5-4CB4-A8CF-E8AC3740395F}">
      <dgm:prSet phldrT="[Text]"/>
      <dgm:spPr/>
      <dgm:t>
        <a:bodyPr/>
        <a:lstStyle/>
        <a:p>
          <a:pPr>
            <a:spcAft>
              <a:spcPct val="35000"/>
            </a:spcAft>
          </a:pPr>
          <a:r>
            <a:rPr lang="en-US" dirty="0" smtClean="0">
              <a:latin typeface="Garamond" panose="02020404030301010803" pitchFamily="18" charset="0"/>
            </a:rPr>
            <a:t>Physicians &amp; Providers</a:t>
          </a:r>
        </a:p>
      </dgm:t>
    </dgm:pt>
    <dgm:pt modelId="{A8EAD474-BF23-4828-9502-68DF277AF8D2}" type="parTrans" cxnId="{B5D41F44-8BD2-41C7-8398-24FC4604CC05}">
      <dgm:prSet/>
      <dgm:spPr/>
      <dgm:t>
        <a:bodyPr/>
        <a:lstStyle/>
        <a:p>
          <a:endParaRPr lang="en-US">
            <a:latin typeface="Garamond" panose="02020404030301010803" pitchFamily="18" charset="0"/>
          </a:endParaRPr>
        </a:p>
      </dgm:t>
    </dgm:pt>
    <dgm:pt modelId="{6A492707-64BD-40A2-A892-DE6BF87753C9}" type="sibTrans" cxnId="{B5D41F44-8BD2-41C7-8398-24FC4604CC05}">
      <dgm:prSet/>
      <dgm:spPr/>
      <dgm:t>
        <a:bodyPr/>
        <a:lstStyle/>
        <a:p>
          <a:endParaRPr lang="en-US">
            <a:latin typeface="Garamond" panose="02020404030301010803" pitchFamily="18" charset="0"/>
          </a:endParaRPr>
        </a:p>
      </dgm:t>
    </dgm:pt>
    <dgm:pt modelId="{00BBCB27-AA4A-4DA2-A122-574CEB4A71A4}">
      <dgm:prSet phldrT="[Text]"/>
      <dgm:spPr/>
      <dgm:t>
        <a:bodyPr/>
        <a:lstStyle/>
        <a:p>
          <a:pPr>
            <a:spcAft>
              <a:spcPct val="35000"/>
            </a:spcAft>
          </a:pPr>
          <a:r>
            <a:rPr lang="en-US" dirty="0" smtClean="0">
              <a:latin typeface="Garamond" panose="02020404030301010803" pitchFamily="18" charset="0"/>
            </a:rPr>
            <a:t>Payers &amp; Pricing</a:t>
          </a:r>
        </a:p>
      </dgm:t>
    </dgm:pt>
    <dgm:pt modelId="{0EBF3A9F-C418-4486-B91E-660BE01A6B22}" type="parTrans" cxnId="{CBDB7BA8-01C1-4037-9A6A-6BC7227459E2}">
      <dgm:prSet/>
      <dgm:spPr/>
      <dgm:t>
        <a:bodyPr/>
        <a:lstStyle/>
        <a:p>
          <a:endParaRPr lang="en-US">
            <a:latin typeface="Garamond" panose="02020404030301010803" pitchFamily="18" charset="0"/>
          </a:endParaRPr>
        </a:p>
      </dgm:t>
    </dgm:pt>
    <dgm:pt modelId="{66DE0F03-B4A0-458D-A19C-C3EB9AC579DD}" type="sibTrans" cxnId="{CBDB7BA8-01C1-4037-9A6A-6BC7227459E2}">
      <dgm:prSet/>
      <dgm:spPr/>
      <dgm:t>
        <a:bodyPr/>
        <a:lstStyle/>
        <a:p>
          <a:endParaRPr lang="en-US">
            <a:latin typeface="Garamond" panose="02020404030301010803" pitchFamily="18" charset="0"/>
          </a:endParaRPr>
        </a:p>
      </dgm:t>
    </dgm:pt>
    <dgm:pt modelId="{E3947343-499E-4A1B-8583-345DDC5FCD2A}">
      <dgm:prSet phldrT="[Text]"/>
      <dgm:spPr/>
      <dgm:t>
        <a:bodyPr/>
        <a:lstStyle/>
        <a:p>
          <a:pPr>
            <a:spcAft>
              <a:spcPct val="35000"/>
            </a:spcAft>
          </a:pPr>
          <a:r>
            <a:rPr lang="en-US" dirty="0" smtClean="0">
              <a:latin typeface="Garamond" panose="02020404030301010803" pitchFamily="18" charset="0"/>
            </a:rPr>
            <a:t>Macro Economics</a:t>
          </a:r>
        </a:p>
      </dgm:t>
    </dgm:pt>
    <dgm:pt modelId="{FC7F4D23-FA5A-4633-901B-D56BBBB4FE0D}" type="parTrans" cxnId="{8229A327-1B07-4F64-9F11-BEAD3EB1B1C0}">
      <dgm:prSet/>
      <dgm:spPr/>
      <dgm:t>
        <a:bodyPr/>
        <a:lstStyle/>
        <a:p>
          <a:endParaRPr lang="en-US">
            <a:latin typeface="Garamond" panose="02020404030301010803" pitchFamily="18" charset="0"/>
          </a:endParaRPr>
        </a:p>
      </dgm:t>
    </dgm:pt>
    <dgm:pt modelId="{E068C3D5-D942-43F0-8368-19D25003484A}" type="sibTrans" cxnId="{8229A327-1B07-4F64-9F11-BEAD3EB1B1C0}">
      <dgm:prSet/>
      <dgm:spPr/>
      <dgm:t>
        <a:bodyPr/>
        <a:lstStyle/>
        <a:p>
          <a:endParaRPr lang="en-US">
            <a:latin typeface="Garamond" panose="02020404030301010803" pitchFamily="18" charset="0"/>
          </a:endParaRPr>
        </a:p>
      </dgm:t>
    </dgm:pt>
    <dgm:pt modelId="{4D5D57F6-CA76-4594-ABD0-D55A6E5987BD}">
      <dgm:prSet phldrT="[Text]"/>
      <dgm:spPr/>
      <dgm:t>
        <a:bodyPr/>
        <a:lstStyle/>
        <a:p>
          <a:pPr>
            <a:spcAft>
              <a:spcPct val="35000"/>
            </a:spcAft>
          </a:pPr>
          <a:r>
            <a:rPr lang="en-US" dirty="0" smtClean="0">
              <a:latin typeface="Garamond" panose="02020404030301010803" pitchFamily="18" charset="0"/>
            </a:rPr>
            <a:t>Marketing Exclusivity</a:t>
          </a:r>
        </a:p>
        <a:p>
          <a:pPr>
            <a:spcAft>
              <a:spcPct val="35000"/>
            </a:spcAft>
          </a:pPr>
          <a:r>
            <a:rPr lang="en-US" dirty="0" smtClean="0">
              <a:latin typeface="Garamond" panose="02020404030301010803" pitchFamily="18" charset="0"/>
            </a:rPr>
            <a:t>Standard of Care</a:t>
          </a:r>
        </a:p>
        <a:p>
          <a:pPr>
            <a:spcAft>
              <a:spcPct val="35000"/>
            </a:spcAft>
          </a:pPr>
          <a:r>
            <a:rPr lang="en-US" dirty="0" smtClean="0">
              <a:latin typeface="Garamond" panose="02020404030301010803" pitchFamily="18" charset="0"/>
            </a:rPr>
            <a:t>Treatment Algorithm</a:t>
          </a:r>
        </a:p>
      </dgm:t>
    </dgm:pt>
    <dgm:pt modelId="{1045D7E0-1572-40A6-AE88-F79430548129}" type="parTrans" cxnId="{60B0B20B-D7F1-4CF3-839C-6D3A78E8A607}">
      <dgm:prSet/>
      <dgm:spPr/>
      <dgm:t>
        <a:bodyPr/>
        <a:lstStyle/>
        <a:p>
          <a:endParaRPr lang="en-US">
            <a:latin typeface="Garamond" panose="02020404030301010803" pitchFamily="18" charset="0"/>
          </a:endParaRPr>
        </a:p>
      </dgm:t>
    </dgm:pt>
    <dgm:pt modelId="{F91D945A-23BC-4E42-AE0F-324C1055B17B}" type="sibTrans" cxnId="{60B0B20B-D7F1-4CF3-839C-6D3A78E8A607}">
      <dgm:prSet/>
      <dgm:spPr/>
      <dgm:t>
        <a:bodyPr/>
        <a:lstStyle/>
        <a:p>
          <a:endParaRPr lang="en-US">
            <a:latin typeface="Garamond" panose="02020404030301010803" pitchFamily="18" charset="0"/>
          </a:endParaRPr>
        </a:p>
      </dgm:t>
    </dgm:pt>
    <dgm:pt modelId="{48AE8963-17F1-4446-A535-6DF7C60F6E18}">
      <dgm:prSet phldrT="[Text]"/>
      <dgm:spPr/>
      <dgm:t>
        <a:bodyPr/>
        <a:lstStyle/>
        <a:p>
          <a:r>
            <a:rPr lang="en-US" dirty="0" smtClean="0">
              <a:latin typeface="Garamond" panose="02020404030301010803" pitchFamily="18" charset="0"/>
            </a:rPr>
            <a:t>P&amp;L Statement</a:t>
          </a:r>
        </a:p>
        <a:p>
          <a:r>
            <a:rPr lang="en-US" dirty="0" err="1" smtClean="0">
              <a:latin typeface="Garamond" panose="02020404030301010803" pitchFamily="18" charset="0"/>
            </a:rPr>
            <a:t>eNPV</a:t>
          </a:r>
          <a:r>
            <a:rPr lang="en-US" dirty="0" smtClean="0">
              <a:latin typeface="Garamond" panose="02020404030301010803" pitchFamily="18" charset="0"/>
            </a:rPr>
            <a:t> Analysis</a:t>
          </a:r>
        </a:p>
      </dgm:t>
    </dgm:pt>
    <dgm:pt modelId="{E8592072-C319-4332-89AA-E9E3F6FE9792}" type="parTrans" cxnId="{4110C817-E4EA-4F78-A9E8-21549877F281}">
      <dgm:prSet/>
      <dgm:spPr/>
      <dgm:t>
        <a:bodyPr/>
        <a:lstStyle/>
        <a:p>
          <a:endParaRPr lang="en-US">
            <a:latin typeface="Garamond" panose="02020404030301010803" pitchFamily="18" charset="0"/>
          </a:endParaRPr>
        </a:p>
      </dgm:t>
    </dgm:pt>
    <dgm:pt modelId="{40A1D827-16CE-4EA7-B55F-83B4B758BB89}" type="sibTrans" cxnId="{4110C817-E4EA-4F78-A9E8-21549877F281}">
      <dgm:prSet/>
      <dgm:spPr/>
      <dgm:t>
        <a:bodyPr/>
        <a:lstStyle/>
        <a:p>
          <a:endParaRPr lang="en-US">
            <a:latin typeface="Garamond" panose="02020404030301010803" pitchFamily="18" charset="0"/>
          </a:endParaRPr>
        </a:p>
      </dgm:t>
    </dgm:pt>
    <dgm:pt modelId="{0BD98B59-63E0-40F2-9496-2743DDB566B2}">
      <dgm:prSet phldrT="[Text]"/>
      <dgm:spPr/>
      <dgm:t>
        <a:bodyPr/>
        <a:lstStyle/>
        <a:p>
          <a:r>
            <a:rPr lang="en-US" dirty="0" smtClean="0">
              <a:latin typeface="Garamond" panose="02020404030301010803" pitchFamily="18" charset="0"/>
            </a:rPr>
            <a:t>Cost Allocation</a:t>
          </a:r>
          <a:endParaRPr lang="en-US" dirty="0">
            <a:latin typeface="Garamond" panose="02020404030301010803" pitchFamily="18" charset="0"/>
          </a:endParaRPr>
        </a:p>
      </dgm:t>
    </dgm:pt>
    <dgm:pt modelId="{B8C0A96D-2E3B-483A-9B8D-7ABD13A0E09C}" type="parTrans" cxnId="{AC80016C-706B-4FD0-A92A-8BF36A06F1B5}">
      <dgm:prSet/>
      <dgm:spPr/>
      <dgm:t>
        <a:bodyPr/>
        <a:lstStyle/>
        <a:p>
          <a:endParaRPr lang="en-US">
            <a:latin typeface="Garamond" panose="02020404030301010803" pitchFamily="18" charset="0"/>
          </a:endParaRPr>
        </a:p>
      </dgm:t>
    </dgm:pt>
    <dgm:pt modelId="{87B65859-7844-4C24-A68E-6CF60717596B}" type="sibTrans" cxnId="{AC80016C-706B-4FD0-A92A-8BF36A06F1B5}">
      <dgm:prSet/>
      <dgm:spPr/>
      <dgm:t>
        <a:bodyPr/>
        <a:lstStyle/>
        <a:p>
          <a:endParaRPr lang="en-US">
            <a:latin typeface="Garamond" panose="02020404030301010803" pitchFamily="18" charset="0"/>
          </a:endParaRPr>
        </a:p>
      </dgm:t>
    </dgm:pt>
    <dgm:pt modelId="{AF40CB14-AB50-4C46-81B7-612DD24E74C5}">
      <dgm:prSet phldrT="[Text]"/>
      <dgm:spPr/>
      <dgm:t>
        <a:bodyPr/>
        <a:lstStyle/>
        <a:p>
          <a:r>
            <a:rPr lang="en-US" dirty="0" smtClean="0">
              <a:latin typeface="Garamond" panose="02020404030301010803" pitchFamily="18" charset="0"/>
            </a:rPr>
            <a:t>Commercial Roadmap</a:t>
          </a:r>
        </a:p>
        <a:p>
          <a:r>
            <a:rPr lang="en-US" dirty="0" smtClean="0">
              <a:latin typeface="Garamond" panose="02020404030301010803" pitchFamily="18" charset="0"/>
            </a:rPr>
            <a:t>Pitch Deck</a:t>
          </a:r>
          <a:endParaRPr lang="en-US" dirty="0">
            <a:latin typeface="Garamond" panose="02020404030301010803" pitchFamily="18" charset="0"/>
          </a:endParaRPr>
        </a:p>
      </dgm:t>
    </dgm:pt>
    <dgm:pt modelId="{50C47944-3E3C-47E9-A6A6-87B7E09D5474}" type="parTrans" cxnId="{7CAF25E3-1502-4CB9-9DB9-7263A5221824}">
      <dgm:prSet/>
      <dgm:spPr/>
      <dgm:t>
        <a:bodyPr/>
        <a:lstStyle/>
        <a:p>
          <a:endParaRPr lang="en-US">
            <a:latin typeface="Garamond" panose="02020404030301010803" pitchFamily="18" charset="0"/>
          </a:endParaRPr>
        </a:p>
      </dgm:t>
    </dgm:pt>
    <dgm:pt modelId="{1FA40795-594F-451C-B9B3-5527A2873D0A}" type="sibTrans" cxnId="{7CAF25E3-1502-4CB9-9DB9-7263A5221824}">
      <dgm:prSet/>
      <dgm:spPr/>
      <dgm:t>
        <a:bodyPr/>
        <a:lstStyle/>
        <a:p>
          <a:endParaRPr lang="en-US">
            <a:latin typeface="Garamond" panose="02020404030301010803" pitchFamily="18" charset="0"/>
          </a:endParaRPr>
        </a:p>
      </dgm:t>
    </dgm:pt>
    <dgm:pt modelId="{4949ADCD-6DBF-4F31-BB53-9AAEDE091AC4}">
      <dgm:prSet phldrT="[Text]"/>
      <dgm:spPr/>
      <dgm:t>
        <a:bodyPr/>
        <a:lstStyle/>
        <a:p>
          <a:r>
            <a:rPr lang="en-US" dirty="0" smtClean="0">
              <a:latin typeface="Garamond" panose="02020404030301010803" pitchFamily="18" charset="0"/>
            </a:rPr>
            <a:t>Go/No-Go Decisions</a:t>
          </a:r>
          <a:endParaRPr lang="en-US" dirty="0">
            <a:latin typeface="Garamond" panose="02020404030301010803" pitchFamily="18" charset="0"/>
          </a:endParaRPr>
        </a:p>
      </dgm:t>
    </dgm:pt>
    <dgm:pt modelId="{74502D89-CEA6-4FEE-B44C-C1098038FF3A}" type="parTrans" cxnId="{F33B4DE1-24A0-4DA7-8740-3853B88008D4}">
      <dgm:prSet/>
      <dgm:spPr/>
      <dgm:t>
        <a:bodyPr/>
        <a:lstStyle/>
        <a:p>
          <a:endParaRPr lang="en-US">
            <a:latin typeface="Garamond" panose="02020404030301010803" pitchFamily="18" charset="0"/>
          </a:endParaRPr>
        </a:p>
      </dgm:t>
    </dgm:pt>
    <dgm:pt modelId="{C87262B2-DD07-4D74-A65A-DE7F78FF3750}" type="sibTrans" cxnId="{F33B4DE1-24A0-4DA7-8740-3853B88008D4}">
      <dgm:prSet/>
      <dgm:spPr/>
      <dgm:t>
        <a:bodyPr/>
        <a:lstStyle/>
        <a:p>
          <a:endParaRPr lang="en-US">
            <a:latin typeface="Garamond" panose="02020404030301010803" pitchFamily="18" charset="0"/>
          </a:endParaRPr>
        </a:p>
      </dgm:t>
    </dgm:pt>
    <dgm:pt modelId="{BD948489-EA99-4797-916A-1D0A1415EFF7}">
      <dgm:prSet phldrT="[Text]"/>
      <dgm:spPr/>
      <dgm:t>
        <a:bodyPr/>
        <a:lstStyle/>
        <a:p>
          <a:pPr>
            <a:spcAft>
              <a:spcPts val="714"/>
            </a:spcAft>
          </a:pPr>
          <a:r>
            <a:rPr lang="en-US" dirty="0" smtClean="0">
              <a:latin typeface="Garamond" panose="02020404030301010803" pitchFamily="18" charset="0"/>
            </a:rPr>
            <a:t>1</a:t>
          </a:r>
          <a:r>
            <a:rPr lang="en-US" baseline="30000" dirty="0" smtClean="0">
              <a:latin typeface="Garamond" panose="02020404030301010803" pitchFamily="18" charset="0"/>
            </a:rPr>
            <a:t>st</a:t>
          </a:r>
          <a:r>
            <a:rPr lang="en-US" dirty="0" smtClean="0">
              <a:latin typeface="Garamond" panose="02020404030301010803" pitchFamily="18" charset="0"/>
            </a:rPr>
            <a:t> line, 2</a:t>
          </a:r>
          <a:r>
            <a:rPr lang="en-US" baseline="30000" dirty="0" smtClean="0">
              <a:latin typeface="Garamond" panose="02020404030301010803" pitchFamily="18" charset="0"/>
            </a:rPr>
            <a:t>nd</a:t>
          </a:r>
          <a:r>
            <a:rPr lang="en-US" dirty="0" smtClean="0">
              <a:latin typeface="Garamond" panose="02020404030301010803" pitchFamily="18" charset="0"/>
            </a:rPr>
            <a:t> line, </a:t>
          </a:r>
          <a:r>
            <a:rPr lang="en-US" dirty="0" err="1" smtClean="0">
              <a:latin typeface="Garamond" panose="02020404030301010803" pitchFamily="18" charset="0"/>
            </a:rPr>
            <a:t>etc</a:t>
          </a:r>
          <a:endParaRPr lang="en-US" dirty="0">
            <a:latin typeface="Garamond" panose="02020404030301010803" pitchFamily="18" charset="0"/>
          </a:endParaRPr>
        </a:p>
      </dgm:t>
    </dgm:pt>
    <dgm:pt modelId="{A0C6CBF8-E102-492B-A7E7-3D9F72DF51FE}" type="parTrans" cxnId="{76E6CB52-AB28-4631-9562-FE1365679C3B}">
      <dgm:prSet/>
      <dgm:spPr/>
      <dgm:t>
        <a:bodyPr/>
        <a:lstStyle/>
        <a:p>
          <a:endParaRPr lang="en-US">
            <a:latin typeface="Garamond" panose="02020404030301010803" pitchFamily="18" charset="0"/>
          </a:endParaRPr>
        </a:p>
      </dgm:t>
    </dgm:pt>
    <dgm:pt modelId="{1F700015-2545-452D-A966-FDA942D32BD6}" type="sibTrans" cxnId="{76E6CB52-AB28-4631-9562-FE1365679C3B}">
      <dgm:prSet/>
      <dgm:spPr/>
      <dgm:t>
        <a:bodyPr/>
        <a:lstStyle/>
        <a:p>
          <a:endParaRPr lang="en-US">
            <a:latin typeface="Garamond" panose="02020404030301010803" pitchFamily="18" charset="0"/>
          </a:endParaRPr>
        </a:p>
      </dgm:t>
    </dgm:pt>
    <dgm:pt modelId="{6B50AC6D-219F-4F8E-97D0-99F5FF69DA4B}">
      <dgm:prSet phldrT="[Text]"/>
      <dgm:spPr/>
      <dgm:t>
        <a:bodyPr/>
        <a:lstStyle/>
        <a:p>
          <a:pPr>
            <a:spcAft>
              <a:spcPts val="714"/>
            </a:spcAft>
          </a:pPr>
          <a:r>
            <a:rPr lang="en-US" dirty="0" smtClean="0">
              <a:latin typeface="Garamond" panose="02020404030301010803" pitchFamily="18" charset="0"/>
            </a:rPr>
            <a:t>Cost vs Quality</a:t>
          </a:r>
        </a:p>
      </dgm:t>
    </dgm:pt>
    <dgm:pt modelId="{6A625D03-ABB3-4595-8FB2-0EEDA6052DC7}" type="parTrans" cxnId="{A093128C-2AC2-4E3A-BF91-9761610F7289}">
      <dgm:prSet/>
      <dgm:spPr/>
      <dgm:t>
        <a:bodyPr/>
        <a:lstStyle/>
        <a:p>
          <a:endParaRPr lang="en-US"/>
        </a:p>
      </dgm:t>
    </dgm:pt>
    <dgm:pt modelId="{AE7ED724-1815-43E4-BA59-55C8B0FB01A7}" type="sibTrans" cxnId="{A093128C-2AC2-4E3A-BF91-9761610F7289}">
      <dgm:prSet/>
      <dgm:spPr/>
      <dgm:t>
        <a:bodyPr/>
        <a:lstStyle/>
        <a:p>
          <a:endParaRPr lang="en-US"/>
        </a:p>
      </dgm:t>
    </dgm:pt>
    <dgm:pt modelId="{D44652E7-99BC-450C-BCB3-CCD5CBDF2C17}">
      <dgm:prSet phldrT="[Text]"/>
      <dgm:spPr/>
      <dgm:t>
        <a:bodyPr/>
        <a:lstStyle/>
        <a:p>
          <a:r>
            <a:rPr lang="en-US" dirty="0" smtClean="0">
              <a:latin typeface="Garamond" panose="02020404030301010803" pitchFamily="18" charset="0"/>
            </a:rPr>
            <a:t>Case Scenarios</a:t>
          </a:r>
        </a:p>
      </dgm:t>
    </dgm:pt>
    <dgm:pt modelId="{0F17ACC1-7C8D-4A33-B23E-7957DB4A05A6}" type="parTrans" cxnId="{9F917921-7128-4D8A-B760-DCA385E25122}">
      <dgm:prSet/>
      <dgm:spPr/>
      <dgm:t>
        <a:bodyPr/>
        <a:lstStyle/>
        <a:p>
          <a:endParaRPr lang="en-US"/>
        </a:p>
      </dgm:t>
    </dgm:pt>
    <dgm:pt modelId="{C2FA8E26-B57E-4C4D-959D-EF08F3695F13}" type="sibTrans" cxnId="{9F917921-7128-4D8A-B760-DCA385E25122}">
      <dgm:prSet/>
      <dgm:spPr/>
      <dgm:t>
        <a:bodyPr/>
        <a:lstStyle/>
        <a:p>
          <a:endParaRPr lang="en-US"/>
        </a:p>
      </dgm:t>
    </dgm:pt>
    <dgm:pt modelId="{D873E329-9C9C-4BFA-8728-80DD59E98539}" type="pres">
      <dgm:prSet presAssocID="{08CED9B1-520E-488A-A3EC-73522004175B}" presName="Name0" presStyleCnt="0">
        <dgm:presLayoutVars>
          <dgm:chMax val="5"/>
          <dgm:chPref val="5"/>
          <dgm:dir/>
          <dgm:animLvl val="lvl"/>
        </dgm:presLayoutVars>
      </dgm:prSet>
      <dgm:spPr/>
      <dgm:t>
        <a:bodyPr/>
        <a:lstStyle/>
        <a:p>
          <a:endParaRPr lang="en-US"/>
        </a:p>
      </dgm:t>
    </dgm:pt>
    <dgm:pt modelId="{7A2CFA46-4C2E-473D-8A1E-39FFB0851B16}" type="pres">
      <dgm:prSet presAssocID="{D6AACC98-B41C-4BCD-A135-B2F80D0D4CC0}" presName="parentText1" presStyleLbl="node1" presStyleIdx="0" presStyleCnt="4" custScaleX="78808" custLinFactNeighborX="-15951" custLinFactNeighborY="1837">
        <dgm:presLayoutVars>
          <dgm:chMax/>
          <dgm:chPref val="3"/>
          <dgm:bulletEnabled val="1"/>
        </dgm:presLayoutVars>
      </dgm:prSet>
      <dgm:spPr/>
      <dgm:t>
        <a:bodyPr/>
        <a:lstStyle/>
        <a:p>
          <a:endParaRPr lang="en-US"/>
        </a:p>
      </dgm:t>
    </dgm:pt>
    <dgm:pt modelId="{CFB9EF62-F146-46CE-BF63-D243E60AE55F}" type="pres">
      <dgm:prSet presAssocID="{D6AACC98-B41C-4BCD-A135-B2F80D0D4CC0}" presName="childText1" presStyleLbl="solidAlignAcc1" presStyleIdx="0" presStyleCnt="4" custLinFactNeighborX="-22275">
        <dgm:presLayoutVars>
          <dgm:chMax val="0"/>
          <dgm:chPref val="0"/>
          <dgm:bulletEnabled val="1"/>
        </dgm:presLayoutVars>
      </dgm:prSet>
      <dgm:spPr/>
      <dgm:t>
        <a:bodyPr/>
        <a:lstStyle/>
        <a:p>
          <a:endParaRPr lang="en-US"/>
        </a:p>
      </dgm:t>
    </dgm:pt>
    <dgm:pt modelId="{5560CEC2-FECA-4CEA-B6A2-70B7F89B6724}" type="pres">
      <dgm:prSet presAssocID="{2AB9DF57-6854-499A-AE3A-DC845DBF456B}" presName="parentText2" presStyleLbl="node1" presStyleIdx="1" presStyleCnt="4" custScaleX="72415" custLinFactNeighborX="-20747" custLinFactNeighborY="1837">
        <dgm:presLayoutVars>
          <dgm:chMax/>
          <dgm:chPref val="3"/>
          <dgm:bulletEnabled val="1"/>
        </dgm:presLayoutVars>
      </dgm:prSet>
      <dgm:spPr/>
      <dgm:t>
        <a:bodyPr/>
        <a:lstStyle/>
        <a:p>
          <a:endParaRPr lang="en-US"/>
        </a:p>
      </dgm:t>
    </dgm:pt>
    <dgm:pt modelId="{B1F5FD2E-B719-4314-8CCB-5F645A6CD930}" type="pres">
      <dgm:prSet presAssocID="{2AB9DF57-6854-499A-AE3A-DC845DBF456B}" presName="childText2" presStyleLbl="solidAlignAcc1" presStyleIdx="1" presStyleCnt="4" custLinFactNeighborX="-22275">
        <dgm:presLayoutVars>
          <dgm:chMax val="0"/>
          <dgm:chPref val="0"/>
          <dgm:bulletEnabled val="1"/>
        </dgm:presLayoutVars>
      </dgm:prSet>
      <dgm:spPr/>
      <dgm:t>
        <a:bodyPr/>
        <a:lstStyle/>
        <a:p>
          <a:endParaRPr lang="en-US"/>
        </a:p>
      </dgm:t>
    </dgm:pt>
    <dgm:pt modelId="{88F7E60F-7B2C-49F9-8EE8-AC0B182CA007}" type="pres">
      <dgm:prSet presAssocID="{A450E0C0-D72D-444A-9730-61ABE5430C7E}" presName="parentText3" presStyleLbl="node1" presStyleIdx="2" presStyleCnt="4" custScaleX="59909" custLinFactNeighborX="-29985" custLinFactNeighborY="1837">
        <dgm:presLayoutVars>
          <dgm:chMax/>
          <dgm:chPref val="3"/>
          <dgm:bulletEnabled val="1"/>
        </dgm:presLayoutVars>
      </dgm:prSet>
      <dgm:spPr/>
      <dgm:t>
        <a:bodyPr/>
        <a:lstStyle/>
        <a:p>
          <a:endParaRPr lang="en-US"/>
        </a:p>
      </dgm:t>
    </dgm:pt>
    <dgm:pt modelId="{C79828A2-71AA-4370-B7B3-7E18592C2684}" type="pres">
      <dgm:prSet presAssocID="{A450E0C0-D72D-444A-9730-61ABE5430C7E}" presName="childText3" presStyleLbl="solidAlignAcc1" presStyleIdx="2" presStyleCnt="4" custLinFactNeighborX="-22275">
        <dgm:presLayoutVars>
          <dgm:chMax val="0"/>
          <dgm:chPref val="0"/>
          <dgm:bulletEnabled val="1"/>
        </dgm:presLayoutVars>
      </dgm:prSet>
      <dgm:spPr/>
      <dgm:t>
        <a:bodyPr/>
        <a:lstStyle/>
        <a:p>
          <a:endParaRPr lang="en-US"/>
        </a:p>
      </dgm:t>
    </dgm:pt>
    <dgm:pt modelId="{ED69AF43-A064-4E3D-8B4E-3FA3A055DC46}" type="pres">
      <dgm:prSet presAssocID="{EE631698-7C97-4050-BD3B-B664C115A73B}" presName="parentText4" presStyleLbl="node1" presStyleIdx="3" presStyleCnt="4" custScaleX="78150" custScaleY="53860" custLinFactY="-3285" custLinFactNeighborX="13312" custLinFactNeighborY="-100000">
        <dgm:presLayoutVars>
          <dgm:chMax/>
          <dgm:chPref val="3"/>
          <dgm:bulletEnabled val="1"/>
        </dgm:presLayoutVars>
      </dgm:prSet>
      <dgm:spPr>
        <a:prstGeom prst="rect">
          <a:avLst/>
        </a:prstGeom>
      </dgm:spPr>
      <dgm:t>
        <a:bodyPr/>
        <a:lstStyle/>
        <a:p>
          <a:endParaRPr lang="en-US"/>
        </a:p>
      </dgm:t>
    </dgm:pt>
    <dgm:pt modelId="{BC64E7C4-DA29-4400-83D3-880896BE675E}" type="pres">
      <dgm:prSet presAssocID="{EE631698-7C97-4050-BD3B-B664C115A73B}" presName="childText4" presStyleLbl="solidAlignAcc1" presStyleIdx="3" presStyleCnt="4" custScaleX="103434" custScaleY="124038" custLinFactNeighborX="34033" custLinFactNeighborY="-43748">
        <dgm:presLayoutVars>
          <dgm:chMax val="0"/>
          <dgm:chPref val="0"/>
          <dgm:bulletEnabled val="1"/>
        </dgm:presLayoutVars>
      </dgm:prSet>
      <dgm:spPr/>
      <dgm:t>
        <a:bodyPr/>
        <a:lstStyle/>
        <a:p>
          <a:endParaRPr lang="en-US"/>
        </a:p>
      </dgm:t>
    </dgm:pt>
  </dgm:ptLst>
  <dgm:cxnLst>
    <dgm:cxn modelId="{0F0C8696-9235-4E2A-ADF2-7822C6B8E7D2}" type="presOf" srcId="{D63BD00F-0450-4B16-8903-3361A808CD65}" destId="{C79828A2-71AA-4370-B7B3-7E18592C2684}" srcOrd="0" destOrd="0" presId="urn:microsoft.com/office/officeart/2009/3/layout/IncreasingArrowsProcess"/>
    <dgm:cxn modelId="{A6896C11-8405-48F6-80A5-1C44837449D6}" srcId="{EE631698-7C97-4050-BD3B-B664C115A73B}" destId="{D940D978-67A1-4EA0-8004-B06D90BACEB3}" srcOrd="1" destOrd="0" parTransId="{EFA88112-3544-4C87-9135-8E3CC9DC433E}" sibTransId="{3B5B3DE6-EE5F-4A3A-8625-E079604B8110}"/>
    <dgm:cxn modelId="{AC80016C-706B-4FD0-A92A-8BF36A06F1B5}" srcId="{EE631698-7C97-4050-BD3B-B664C115A73B}" destId="{0BD98B59-63E0-40F2-9496-2743DDB566B2}" srcOrd="2" destOrd="0" parTransId="{B8C0A96D-2E3B-483A-9B8D-7ABD13A0E09C}" sibTransId="{87B65859-7844-4C24-A68E-6CF60717596B}"/>
    <dgm:cxn modelId="{2AAFA374-1A72-4331-A37D-D27CF221E41A}" type="presOf" srcId="{A450E0C0-D72D-444A-9730-61ABE5430C7E}" destId="{88F7E60F-7B2C-49F9-8EE8-AC0B182CA007}" srcOrd="0" destOrd="0" presId="urn:microsoft.com/office/officeart/2009/3/layout/IncreasingArrowsProcess"/>
    <dgm:cxn modelId="{5B5A08DD-B924-4E95-B53B-E18B9596C67A}" type="presOf" srcId="{4949ADCD-6DBF-4F31-BB53-9AAEDE091AC4}" destId="{BC64E7C4-DA29-4400-83D3-880896BE675E}" srcOrd="0" destOrd="0" presId="urn:microsoft.com/office/officeart/2009/3/layout/IncreasingArrowsProcess"/>
    <dgm:cxn modelId="{584E4EC0-8CD5-40D9-8B05-BB0807992B79}" type="presOf" srcId="{00BBCB27-AA4A-4DA2-A122-574CEB4A71A4}" destId="{CFB9EF62-F146-46CE-BF63-D243E60AE55F}" srcOrd="0" destOrd="2" presId="urn:microsoft.com/office/officeart/2009/3/layout/IncreasingArrowsProcess"/>
    <dgm:cxn modelId="{932A57B8-06A0-44BE-8ED0-DD921A809BBD}" type="presOf" srcId="{4D5D57F6-CA76-4594-ABD0-D55A6E5987BD}" destId="{B1F5FD2E-B719-4314-8CCB-5F645A6CD930}" srcOrd="0" destOrd="0" presId="urn:microsoft.com/office/officeart/2009/3/layout/IncreasingArrowsProcess"/>
    <dgm:cxn modelId="{D8FA34BE-F2B9-4D15-992A-6D19B176CED5}" type="presOf" srcId="{EE631698-7C97-4050-BD3B-B664C115A73B}" destId="{ED69AF43-A064-4E3D-8B4E-3FA3A055DC46}" srcOrd="0" destOrd="0" presId="urn:microsoft.com/office/officeart/2009/3/layout/IncreasingArrowsProcess"/>
    <dgm:cxn modelId="{8229A327-1B07-4F64-9F11-BEAD3EB1B1C0}" srcId="{D6AACC98-B41C-4BCD-A135-B2F80D0D4CC0}" destId="{E3947343-499E-4A1B-8583-345DDC5FCD2A}" srcOrd="3" destOrd="0" parTransId="{FC7F4D23-FA5A-4633-901B-D56BBBB4FE0D}" sibTransId="{E068C3D5-D942-43F0-8368-19D25003484A}"/>
    <dgm:cxn modelId="{BAEC24F8-AAE2-4CAC-9A8E-03C99148D98E}" type="presOf" srcId="{4D48CD18-1AE0-4759-8469-401B8866D5CB}" destId="{CFB9EF62-F146-46CE-BF63-D243E60AE55F}" srcOrd="0" destOrd="0" presId="urn:microsoft.com/office/officeart/2009/3/layout/IncreasingArrowsProcess"/>
    <dgm:cxn modelId="{E0566BC6-96B2-47F3-99A6-1952610CC716}" type="presOf" srcId="{2AB9DF57-6854-499A-AE3A-DC845DBF456B}" destId="{5560CEC2-FECA-4CEA-B6A2-70B7F89B6724}" srcOrd="0" destOrd="0" presId="urn:microsoft.com/office/officeart/2009/3/layout/IncreasingArrowsProcess"/>
    <dgm:cxn modelId="{76E6CB52-AB28-4631-9562-FE1365679C3B}" srcId="{4D5D57F6-CA76-4594-ABD0-D55A6E5987BD}" destId="{BD948489-EA99-4797-916A-1D0A1415EFF7}" srcOrd="0" destOrd="0" parTransId="{A0C6CBF8-E102-492B-A7E7-3D9F72DF51FE}" sibTransId="{1F700015-2545-452D-A966-FDA942D32BD6}"/>
    <dgm:cxn modelId="{9B42BAE0-26B3-4C07-B6A1-5E712457C4D3}" type="presOf" srcId="{DA76C04A-38B5-4CB4-A8CF-E8AC3740395F}" destId="{CFB9EF62-F146-46CE-BF63-D243E60AE55F}" srcOrd="0" destOrd="1" presId="urn:microsoft.com/office/officeart/2009/3/layout/IncreasingArrowsProcess"/>
    <dgm:cxn modelId="{4110C817-E4EA-4F78-A9E8-21549877F281}" srcId="{A450E0C0-D72D-444A-9730-61ABE5430C7E}" destId="{48AE8963-17F1-4446-A535-6DF7C60F6E18}" srcOrd="1" destOrd="0" parTransId="{E8592072-C319-4332-89AA-E9E3F6FE9792}" sibTransId="{40A1D827-16CE-4EA7-B55F-83B4B758BB89}"/>
    <dgm:cxn modelId="{71756BE2-CA46-41CD-B488-E03CAF3D449B}" type="presOf" srcId="{08CED9B1-520E-488A-A3EC-73522004175B}" destId="{D873E329-9C9C-4BFA-8728-80DD59E98539}" srcOrd="0" destOrd="0" presId="urn:microsoft.com/office/officeart/2009/3/layout/IncreasingArrowsProcess"/>
    <dgm:cxn modelId="{09EA22AE-2577-43EC-B471-9D33BADF83F6}" srcId="{08CED9B1-520E-488A-A3EC-73522004175B}" destId="{EE631698-7C97-4050-BD3B-B664C115A73B}" srcOrd="3" destOrd="0" parTransId="{7EB9BF71-CE69-4A0E-8E91-5C01EDB17FAF}" sibTransId="{9E3069C3-5F3C-471B-A82A-7565FFC94EE5}"/>
    <dgm:cxn modelId="{7CAF25E3-1502-4CB9-9DB9-7263A5221824}" srcId="{EE631698-7C97-4050-BD3B-B664C115A73B}" destId="{AF40CB14-AB50-4C46-81B7-612DD24E74C5}" srcOrd="3" destOrd="0" parTransId="{50C47944-3E3C-47E9-A6A6-87B7E09D5474}" sibTransId="{1FA40795-594F-451C-B9B3-5527A2873D0A}"/>
    <dgm:cxn modelId="{E06E1236-9162-43D3-9FEF-26016CB74669}" type="presOf" srcId="{D6AACC98-B41C-4BCD-A135-B2F80D0D4CC0}" destId="{7A2CFA46-4C2E-473D-8A1E-39FFB0851B16}" srcOrd="0" destOrd="0" presId="urn:microsoft.com/office/officeart/2009/3/layout/IncreasingArrowsProcess"/>
    <dgm:cxn modelId="{87E28733-F6AC-4156-A984-4FD3B398633F}" type="presOf" srcId="{48AE8963-17F1-4446-A535-6DF7C60F6E18}" destId="{C79828A2-71AA-4370-B7B3-7E18592C2684}" srcOrd="0" destOrd="1" presId="urn:microsoft.com/office/officeart/2009/3/layout/IncreasingArrowsProcess"/>
    <dgm:cxn modelId="{CBB0A4C5-F70A-49A3-943B-6F9B55C96277}" type="presOf" srcId="{6B50AC6D-219F-4F8E-97D0-99F5FF69DA4B}" destId="{CFB9EF62-F146-46CE-BF63-D243E60AE55F}" srcOrd="0" destOrd="3" presId="urn:microsoft.com/office/officeart/2009/3/layout/IncreasingArrowsProcess"/>
    <dgm:cxn modelId="{E34A59D0-9710-43DA-BEE4-DB2CA31ED641}" type="presOf" srcId="{D940D978-67A1-4EA0-8004-B06D90BACEB3}" destId="{BC64E7C4-DA29-4400-83D3-880896BE675E}" srcOrd="0" destOrd="1" presId="urn:microsoft.com/office/officeart/2009/3/layout/IncreasingArrowsProcess"/>
    <dgm:cxn modelId="{DB7BD634-0903-4521-BEE7-720D629EA2C4}" srcId="{08CED9B1-520E-488A-A3EC-73522004175B}" destId="{2AB9DF57-6854-499A-AE3A-DC845DBF456B}" srcOrd="1" destOrd="0" parTransId="{7908544C-E9F6-481C-9C72-0E39706FD5D1}" sibTransId="{05E9AE37-503A-4933-94F4-3946A8E9B4EB}"/>
    <dgm:cxn modelId="{7E0A9305-3953-4891-84EB-0D7395821C6B}" srcId="{08CED9B1-520E-488A-A3EC-73522004175B}" destId="{A450E0C0-D72D-444A-9730-61ABE5430C7E}" srcOrd="2" destOrd="0" parTransId="{D432B575-1649-42AD-817E-9BB8DF8091B6}" sibTransId="{4BD11911-157A-4F9C-9575-46F588850D37}"/>
    <dgm:cxn modelId="{6B784D62-5D70-432B-A3D4-39A82BFC0EC0}" type="presOf" srcId="{0BD98B59-63E0-40F2-9496-2743DDB566B2}" destId="{BC64E7C4-DA29-4400-83D3-880896BE675E}" srcOrd="0" destOrd="2" presId="urn:microsoft.com/office/officeart/2009/3/layout/IncreasingArrowsProcess"/>
    <dgm:cxn modelId="{B5D41F44-8BD2-41C7-8398-24FC4604CC05}" srcId="{D6AACC98-B41C-4BCD-A135-B2F80D0D4CC0}" destId="{DA76C04A-38B5-4CB4-A8CF-E8AC3740395F}" srcOrd="1" destOrd="0" parTransId="{A8EAD474-BF23-4828-9502-68DF277AF8D2}" sibTransId="{6A492707-64BD-40A2-A892-DE6BF87753C9}"/>
    <dgm:cxn modelId="{F254706B-06F4-4045-AEE1-A261DF305E56}" type="presOf" srcId="{D44652E7-99BC-450C-BCB3-CCD5CBDF2C17}" destId="{C79828A2-71AA-4370-B7B3-7E18592C2684}" srcOrd="0" destOrd="2" presId="urn:microsoft.com/office/officeart/2009/3/layout/IncreasingArrowsProcess"/>
    <dgm:cxn modelId="{A0749698-4382-4910-A78D-1DC781FF08AE}" srcId="{D6AACC98-B41C-4BCD-A135-B2F80D0D4CC0}" destId="{4D48CD18-1AE0-4759-8469-401B8866D5CB}" srcOrd="0" destOrd="0" parTransId="{7DA88AFA-CDC8-4637-9DE4-BF0A2149E3F4}" sibTransId="{9C871775-69CF-4308-8929-6A383F5EEFB8}"/>
    <dgm:cxn modelId="{9F9115D2-E51E-4F0D-B2D9-833762997536}" type="presOf" srcId="{BD948489-EA99-4797-916A-1D0A1415EFF7}" destId="{B1F5FD2E-B719-4314-8CCB-5F645A6CD930}" srcOrd="0" destOrd="1" presId="urn:microsoft.com/office/officeart/2009/3/layout/IncreasingArrowsProcess"/>
    <dgm:cxn modelId="{B94B8C75-42DC-40CB-AEB2-7308126AC309}" type="presOf" srcId="{E3947343-499E-4A1B-8583-345DDC5FCD2A}" destId="{CFB9EF62-F146-46CE-BF63-D243E60AE55F}" srcOrd="0" destOrd="4" presId="urn:microsoft.com/office/officeart/2009/3/layout/IncreasingArrowsProcess"/>
    <dgm:cxn modelId="{9F917921-7128-4D8A-B760-DCA385E25122}" srcId="{48AE8963-17F1-4446-A535-6DF7C60F6E18}" destId="{D44652E7-99BC-450C-BCB3-CCD5CBDF2C17}" srcOrd="0" destOrd="0" parTransId="{0F17ACC1-7C8D-4A33-B23E-7957DB4A05A6}" sibTransId="{C2FA8E26-B57E-4C4D-959D-EF08F3695F13}"/>
    <dgm:cxn modelId="{A093128C-2AC2-4E3A-BF91-9761610F7289}" srcId="{00BBCB27-AA4A-4DA2-A122-574CEB4A71A4}" destId="{6B50AC6D-219F-4F8E-97D0-99F5FF69DA4B}" srcOrd="0" destOrd="0" parTransId="{6A625D03-ABB3-4595-8FB2-0EEDA6052DC7}" sibTransId="{AE7ED724-1815-43E4-BA59-55C8B0FB01A7}"/>
    <dgm:cxn modelId="{14E83C16-7951-4C4D-AE56-8C5EBEC0E13F}" type="presOf" srcId="{AF40CB14-AB50-4C46-81B7-612DD24E74C5}" destId="{BC64E7C4-DA29-4400-83D3-880896BE675E}" srcOrd="0" destOrd="3" presId="urn:microsoft.com/office/officeart/2009/3/layout/IncreasingArrowsProcess"/>
    <dgm:cxn modelId="{F33B4DE1-24A0-4DA7-8740-3853B88008D4}" srcId="{EE631698-7C97-4050-BD3B-B664C115A73B}" destId="{4949ADCD-6DBF-4F31-BB53-9AAEDE091AC4}" srcOrd="0" destOrd="0" parTransId="{74502D89-CEA6-4FEE-B44C-C1098038FF3A}" sibTransId="{C87262B2-DD07-4D74-A65A-DE7F78FF3750}"/>
    <dgm:cxn modelId="{60B0B20B-D7F1-4CF3-839C-6D3A78E8A607}" srcId="{2AB9DF57-6854-499A-AE3A-DC845DBF456B}" destId="{4D5D57F6-CA76-4594-ABD0-D55A6E5987BD}" srcOrd="0" destOrd="0" parTransId="{1045D7E0-1572-40A6-AE88-F79430548129}" sibTransId="{F91D945A-23BC-4E42-AE0F-324C1055B17B}"/>
    <dgm:cxn modelId="{2A449BC7-C421-47AF-AD98-4F431B8772C0}" srcId="{A450E0C0-D72D-444A-9730-61ABE5430C7E}" destId="{D63BD00F-0450-4B16-8903-3361A808CD65}" srcOrd="0" destOrd="0" parTransId="{2A420148-A31F-4EB0-B99E-15FBECFE704D}" sibTransId="{DF8A7840-2122-46E1-8E5F-05A0E84C2425}"/>
    <dgm:cxn modelId="{C22A65F9-EACD-42AB-B232-C3B0208BFA46}" srcId="{08CED9B1-520E-488A-A3EC-73522004175B}" destId="{D6AACC98-B41C-4BCD-A135-B2F80D0D4CC0}" srcOrd="0" destOrd="0" parTransId="{0B79E163-3F8E-4E2A-A557-1AC8874438C0}" sibTransId="{C0DF4AFA-B99E-4891-A12B-112F1AEAE8B5}"/>
    <dgm:cxn modelId="{CBDB7BA8-01C1-4037-9A6A-6BC7227459E2}" srcId="{D6AACC98-B41C-4BCD-A135-B2F80D0D4CC0}" destId="{00BBCB27-AA4A-4DA2-A122-574CEB4A71A4}" srcOrd="2" destOrd="0" parTransId="{0EBF3A9F-C418-4486-B91E-660BE01A6B22}" sibTransId="{66DE0F03-B4A0-458D-A19C-C3EB9AC579DD}"/>
    <dgm:cxn modelId="{7D1B9279-EB44-4DDC-9C21-72EDE509EF51}" type="presParOf" srcId="{D873E329-9C9C-4BFA-8728-80DD59E98539}" destId="{7A2CFA46-4C2E-473D-8A1E-39FFB0851B16}" srcOrd="0" destOrd="0" presId="urn:microsoft.com/office/officeart/2009/3/layout/IncreasingArrowsProcess"/>
    <dgm:cxn modelId="{B2AEFFE2-CDBF-4166-AA1C-EAF523FD30E8}" type="presParOf" srcId="{D873E329-9C9C-4BFA-8728-80DD59E98539}" destId="{CFB9EF62-F146-46CE-BF63-D243E60AE55F}" srcOrd="1" destOrd="0" presId="urn:microsoft.com/office/officeart/2009/3/layout/IncreasingArrowsProcess"/>
    <dgm:cxn modelId="{2F3B722D-A286-4CE0-8419-772914F6DA16}" type="presParOf" srcId="{D873E329-9C9C-4BFA-8728-80DD59E98539}" destId="{5560CEC2-FECA-4CEA-B6A2-70B7F89B6724}" srcOrd="2" destOrd="0" presId="urn:microsoft.com/office/officeart/2009/3/layout/IncreasingArrowsProcess"/>
    <dgm:cxn modelId="{D4772A2A-B2EA-4D97-8F1B-62A4A24767CB}" type="presParOf" srcId="{D873E329-9C9C-4BFA-8728-80DD59E98539}" destId="{B1F5FD2E-B719-4314-8CCB-5F645A6CD930}" srcOrd="3" destOrd="0" presId="urn:microsoft.com/office/officeart/2009/3/layout/IncreasingArrowsProcess"/>
    <dgm:cxn modelId="{CB5FFCB8-983C-4725-9CB5-5C1775A23F35}" type="presParOf" srcId="{D873E329-9C9C-4BFA-8728-80DD59E98539}" destId="{88F7E60F-7B2C-49F9-8EE8-AC0B182CA007}" srcOrd="4" destOrd="0" presId="urn:microsoft.com/office/officeart/2009/3/layout/IncreasingArrowsProcess"/>
    <dgm:cxn modelId="{B8FB9414-689E-4009-A841-57443DD250CC}" type="presParOf" srcId="{D873E329-9C9C-4BFA-8728-80DD59E98539}" destId="{C79828A2-71AA-4370-B7B3-7E18592C2684}" srcOrd="5" destOrd="0" presId="urn:microsoft.com/office/officeart/2009/3/layout/IncreasingArrowsProcess"/>
    <dgm:cxn modelId="{B41B0955-A696-4481-B7C2-7CA3A5BC094C}" type="presParOf" srcId="{D873E329-9C9C-4BFA-8728-80DD59E98539}" destId="{ED69AF43-A064-4E3D-8B4E-3FA3A055DC46}" srcOrd="6" destOrd="0" presId="urn:microsoft.com/office/officeart/2009/3/layout/IncreasingArrowsProcess"/>
    <dgm:cxn modelId="{8141CC49-1A59-4941-B0F1-18BD7317529B}" type="presParOf" srcId="{D873E329-9C9C-4BFA-8728-80DD59E98539}" destId="{BC64E7C4-DA29-4400-83D3-880896BE675E}"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1EF212-A4A6-4BE3-A1F6-C2F6E5E70C68}" type="datetimeFigureOut">
              <a:rPr lang="en-US" smtClean="0"/>
              <a:t>10/10/2014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69A0901-A889-498A-B98C-F569572308AE}" type="slidenum">
              <a:rPr lang="en-US" smtClean="0"/>
              <a:t>‹#›</a:t>
            </a:fld>
            <a:endParaRPr lang="en-US"/>
          </a:p>
        </p:txBody>
      </p:sp>
    </p:spTree>
    <p:extLst>
      <p:ext uri="{BB962C8B-B14F-4D97-AF65-F5344CB8AC3E}">
        <p14:creationId xmlns:p14="http://schemas.microsoft.com/office/powerpoint/2010/main" val="1495769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4ABF08-0790-45E0-B0F0-DFA1220DFC98}" type="datetimeFigureOut">
              <a:rPr lang="en-US" smtClean="0"/>
              <a:t>10/10/2014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3F3433-F658-40BA-99E0-C96C7C138EF2}" type="slidenum">
              <a:rPr lang="en-US" smtClean="0"/>
              <a:t>‹#›</a:t>
            </a:fld>
            <a:endParaRPr lang="en-US"/>
          </a:p>
        </p:txBody>
      </p:sp>
    </p:spTree>
    <p:extLst>
      <p:ext uri="{BB962C8B-B14F-4D97-AF65-F5344CB8AC3E}">
        <p14:creationId xmlns:p14="http://schemas.microsoft.com/office/powerpoint/2010/main" val="1209291073"/>
      </p:ext>
    </p:extLst>
  </p:cSld>
  <p:clrMap bg1="lt1" tx1="dk1" bg2="lt2" tx2="dk2" accent1="accent1" accent2="accent2" accent3="accent3" accent4="accent4" accent5="accent5" accent6="accent6" hlink="hlink" folHlink="folHlink"/>
  <p:notesStyle>
    <a:lvl1pPr marL="0" algn="l" defTabSz="914079" rtl="0" eaLnBrk="1" latinLnBrk="0" hangingPunct="1">
      <a:defRPr sz="1200" kern="1200">
        <a:solidFill>
          <a:schemeClr val="tx1"/>
        </a:solidFill>
        <a:latin typeface="+mn-lt"/>
        <a:ea typeface="+mn-ea"/>
        <a:cs typeface="+mn-cs"/>
      </a:defRPr>
    </a:lvl1pPr>
    <a:lvl2pPr marL="457039" algn="l" defTabSz="914079" rtl="0" eaLnBrk="1" latinLnBrk="0" hangingPunct="1">
      <a:defRPr sz="1200" kern="1200">
        <a:solidFill>
          <a:schemeClr val="tx1"/>
        </a:solidFill>
        <a:latin typeface="+mn-lt"/>
        <a:ea typeface="+mn-ea"/>
        <a:cs typeface="+mn-cs"/>
      </a:defRPr>
    </a:lvl2pPr>
    <a:lvl3pPr marL="914079" algn="l" defTabSz="914079" rtl="0" eaLnBrk="1" latinLnBrk="0" hangingPunct="1">
      <a:defRPr sz="1200" kern="1200">
        <a:solidFill>
          <a:schemeClr val="tx1"/>
        </a:solidFill>
        <a:latin typeface="+mn-lt"/>
        <a:ea typeface="+mn-ea"/>
        <a:cs typeface="+mn-cs"/>
      </a:defRPr>
    </a:lvl3pPr>
    <a:lvl4pPr marL="1371119" algn="l" defTabSz="914079" rtl="0" eaLnBrk="1" latinLnBrk="0" hangingPunct="1">
      <a:defRPr sz="1200" kern="1200">
        <a:solidFill>
          <a:schemeClr val="tx1"/>
        </a:solidFill>
        <a:latin typeface="+mn-lt"/>
        <a:ea typeface="+mn-ea"/>
        <a:cs typeface="+mn-cs"/>
      </a:defRPr>
    </a:lvl4pPr>
    <a:lvl5pPr marL="1828159" algn="l" defTabSz="914079" rtl="0" eaLnBrk="1" latinLnBrk="0" hangingPunct="1">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AB0C4F-88FA-4C00-B644-7563291A630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461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B5180B-F8D1-4013-9FA5-823E0E911029}" type="slidenum">
              <a:rPr lang="en-US">
                <a:solidFill>
                  <a:prstClr val="black"/>
                </a:solidFill>
              </a:rPr>
              <a:pPr fontAlgn="base">
                <a:spcBef>
                  <a:spcPct val="0"/>
                </a:spcBef>
                <a:spcAft>
                  <a:spcPct val="0"/>
                </a:spcAft>
              </a:pPr>
              <a:t>12</a:t>
            </a:fld>
            <a:endParaRPr lang="en-US" dirty="0">
              <a:solidFill>
                <a:prstClr val="black"/>
              </a:solidFill>
            </a:endParaRPr>
          </a:p>
        </p:txBody>
      </p:sp>
      <p:sp>
        <p:nvSpPr>
          <p:cNvPr id="21507" name="Rectangle 2"/>
          <p:cNvSpPr>
            <a:spLocks noGrp="1" noRot="1" noChangeAspect="1" noChangeArrowheads="1" noTextEdit="1"/>
          </p:cNvSpPr>
          <p:nvPr>
            <p:ph type="sldImg"/>
          </p:nvPr>
        </p:nvSpPr>
        <p:spPr bwMode="auto">
          <a:xfrm>
            <a:off x="1047750" y="673100"/>
            <a:ext cx="4500563" cy="3375025"/>
          </a:xfrm>
          <a:noFill/>
          <a:ln>
            <a:solidFill>
              <a:srgbClr val="000000"/>
            </a:solidFill>
            <a:miter lim="800000"/>
            <a:headEnd/>
            <a:tailEnd/>
          </a:ln>
        </p:spPr>
      </p:sp>
      <p:sp>
        <p:nvSpPr>
          <p:cNvPr id="21508" name="Rectangle 3"/>
          <p:cNvSpPr>
            <a:spLocks noGrp="1" noChangeArrowheads="1"/>
          </p:cNvSpPr>
          <p:nvPr>
            <p:ph type="body" idx="1"/>
          </p:nvPr>
        </p:nvSpPr>
        <p:spPr bwMode="auto">
          <a:xfrm>
            <a:off x="274796" y="4276221"/>
            <a:ext cx="6114180" cy="4439154"/>
          </a:xfrm>
          <a:noFill/>
        </p:spPr>
        <p:txBody>
          <a:bodyPr wrap="square" numCol="1" anchor="t" anchorCtr="0" compatLnSpc="1">
            <a:prstTxWarp prst="textNoShape">
              <a:avLst/>
            </a:prstTxWarp>
          </a:bodyPr>
          <a:lstStyle/>
          <a:p>
            <a:pPr>
              <a:lnSpc>
                <a:spcPct val="80000"/>
              </a:lnSpc>
              <a:spcBef>
                <a:spcPct val="0"/>
              </a:spcBef>
            </a:pPr>
            <a:endParaRPr lang="en-US" sz="900" b="1" dirty="0"/>
          </a:p>
          <a:p>
            <a:pPr>
              <a:lnSpc>
                <a:spcPct val="80000"/>
              </a:lnSpc>
              <a:spcBef>
                <a:spcPct val="0"/>
              </a:spcBef>
            </a:pPr>
            <a:endParaRPr lang="en-US" sz="900" dirty="0"/>
          </a:p>
        </p:txBody>
      </p:sp>
    </p:spTree>
    <p:extLst>
      <p:ext uri="{BB962C8B-B14F-4D97-AF65-F5344CB8AC3E}">
        <p14:creationId xmlns:p14="http://schemas.microsoft.com/office/powerpoint/2010/main" val="225978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B5180B-F8D1-4013-9FA5-823E0E911029}" type="slidenum">
              <a:rPr lang="en-US">
                <a:solidFill>
                  <a:prstClr val="black"/>
                </a:solidFill>
              </a:rPr>
              <a:pPr fontAlgn="base">
                <a:spcBef>
                  <a:spcPct val="0"/>
                </a:spcBef>
                <a:spcAft>
                  <a:spcPct val="0"/>
                </a:spcAft>
              </a:pPr>
              <a:t>13</a:t>
            </a:fld>
            <a:endParaRPr lang="en-US" dirty="0">
              <a:solidFill>
                <a:prstClr val="black"/>
              </a:solidFill>
            </a:endParaRPr>
          </a:p>
        </p:txBody>
      </p:sp>
      <p:sp>
        <p:nvSpPr>
          <p:cNvPr id="21507" name="Rectangle 2"/>
          <p:cNvSpPr>
            <a:spLocks noGrp="1" noRot="1" noChangeAspect="1" noChangeArrowheads="1" noTextEdit="1"/>
          </p:cNvSpPr>
          <p:nvPr>
            <p:ph type="sldImg"/>
          </p:nvPr>
        </p:nvSpPr>
        <p:spPr bwMode="auto">
          <a:xfrm>
            <a:off x="1047750" y="673100"/>
            <a:ext cx="4500563" cy="3375025"/>
          </a:xfrm>
          <a:noFill/>
          <a:ln>
            <a:solidFill>
              <a:srgbClr val="000000"/>
            </a:solidFill>
            <a:miter lim="800000"/>
            <a:headEnd/>
            <a:tailEnd/>
          </a:ln>
        </p:spPr>
      </p:sp>
      <p:sp>
        <p:nvSpPr>
          <p:cNvPr id="21508" name="Rectangle 3"/>
          <p:cNvSpPr>
            <a:spLocks noGrp="1" noChangeArrowheads="1"/>
          </p:cNvSpPr>
          <p:nvPr>
            <p:ph type="body" idx="1"/>
          </p:nvPr>
        </p:nvSpPr>
        <p:spPr bwMode="auto">
          <a:xfrm>
            <a:off x="274796" y="4276221"/>
            <a:ext cx="6114180" cy="4439154"/>
          </a:xfrm>
          <a:noFill/>
        </p:spPr>
        <p:txBody>
          <a:bodyPr wrap="square" numCol="1" anchor="t" anchorCtr="0" compatLnSpc="1">
            <a:prstTxWarp prst="textNoShape">
              <a:avLst/>
            </a:prstTxWarp>
          </a:bodyPr>
          <a:lstStyle/>
          <a:p>
            <a:pPr>
              <a:lnSpc>
                <a:spcPct val="80000"/>
              </a:lnSpc>
              <a:spcBef>
                <a:spcPct val="0"/>
              </a:spcBef>
            </a:pPr>
            <a:endParaRPr lang="en-US" sz="900" b="1" dirty="0"/>
          </a:p>
          <a:p>
            <a:pPr>
              <a:lnSpc>
                <a:spcPct val="80000"/>
              </a:lnSpc>
              <a:spcBef>
                <a:spcPct val="0"/>
              </a:spcBef>
            </a:pPr>
            <a:endParaRPr lang="en-US" sz="900" dirty="0"/>
          </a:p>
        </p:txBody>
      </p:sp>
    </p:spTree>
    <p:extLst>
      <p:ext uri="{BB962C8B-B14F-4D97-AF65-F5344CB8AC3E}">
        <p14:creationId xmlns:p14="http://schemas.microsoft.com/office/powerpoint/2010/main" val="240287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345E03-CF59-4D39-A8F0-9EDA7C36651D}" type="slidenum">
              <a:rPr lang="en-US">
                <a:solidFill>
                  <a:prstClr val="black"/>
                </a:solidFill>
              </a:rPr>
              <a:pPr fontAlgn="base">
                <a:spcBef>
                  <a:spcPct val="0"/>
                </a:spcBef>
                <a:spcAft>
                  <a:spcPct val="0"/>
                </a:spcAft>
              </a:pPr>
              <a:t>14</a:t>
            </a:fld>
            <a:endParaRPr lang="en-US" dirty="0">
              <a:solidFill>
                <a:prstClr val="black"/>
              </a:solidFill>
            </a:endParaRPr>
          </a:p>
        </p:txBody>
      </p:sp>
      <p:sp>
        <p:nvSpPr>
          <p:cNvPr id="22531" name="Rectangle 2"/>
          <p:cNvSpPr>
            <a:spLocks noGrp="1" noRot="1" noChangeAspect="1" noChangeArrowheads="1" noTextEdit="1"/>
          </p:cNvSpPr>
          <p:nvPr>
            <p:ph type="sldImg"/>
          </p:nvPr>
        </p:nvSpPr>
        <p:spPr bwMode="auto">
          <a:xfrm>
            <a:off x="1047750" y="673100"/>
            <a:ext cx="4500563" cy="3375025"/>
          </a:xfrm>
          <a:noFill/>
          <a:ln>
            <a:solidFill>
              <a:srgbClr val="000000"/>
            </a:solidFill>
            <a:miter lim="800000"/>
            <a:headEnd/>
            <a:tailEnd/>
          </a:ln>
        </p:spPr>
      </p:sp>
      <p:sp>
        <p:nvSpPr>
          <p:cNvPr id="22532" name="Rectangle 3"/>
          <p:cNvSpPr>
            <a:spLocks noGrp="1" noChangeArrowheads="1"/>
          </p:cNvSpPr>
          <p:nvPr>
            <p:ph type="body" idx="1"/>
          </p:nvPr>
        </p:nvSpPr>
        <p:spPr bwMode="auto">
          <a:xfrm>
            <a:off x="274796" y="4276221"/>
            <a:ext cx="6114180" cy="4439154"/>
          </a:xfrm>
          <a:noFill/>
        </p:spPr>
        <p:txBody>
          <a:bodyPr wrap="square" numCol="1" anchor="t" anchorCtr="0" compatLnSpc="1">
            <a:prstTxWarp prst="textNoShape">
              <a:avLst/>
            </a:prstTxWarp>
          </a:bodyPr>
          <a:lstStyle/>
          <a:p>
            <a:pPr>
              <a:lnSpc>
                <a:spcPct val="80000"/>
              </a:lnSpc>
              <a:spcBef>
                <a:spcPct val="0"/>
              </a:spcBef>
            </a:pPr>
            <a:endParaRPr lang="en-US" sz="900" b="1" dirty="0"/>
          </a:p>
          <a:p>
            <a:pPr>
              <a:lnSpc>
                <a:spcPct val="80000"/>
              </a:lnSpc>
              <a:spcBef>
                <a:spcPct val="0"/>
              </a:spcBef>
            </a:pPr>
            <a:endParaRPr lang="en-US" sz="900" dirty="0"/>
          </a:p>
        </p:txBody>
      </p:sp>
    </p:spTree>
    <p:extLst>
      <p:ext uri="{BB962C8B-B14F-4D97-AF65-F5344CB8AC3E}">
        <p14:creationId xmlns:p14="http://schemas.microsoft.com/office/powerpoint/2010/main" val="394466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079" rtl="0" eaLnBrk="1" fontAlgn="auto" latinLnBrk="0" hangingPunct="1">
              <a:lnSpc>
                <a:spcPct val="100000"/>
              </a:lnSpc>
              <a:spcBef>
                <a:spcPts val="0"/>
              </a:spcBef>
              <a:spcAft>
                <a:spcPts val="0"/>
              </a:spcAft>
              <a:buClrTx/>
              <a:buSzTx/>
              <a:buFontTx/>
              <a:buNone/>
              <a:tabLst/>
              <a:defRPr/>
            </a:pPr>
            <a:r>
              <a:rPr lang="en-US" sz="1200" u="sng" dirty="0" smtClean="0"/>
              <a:t>Additional contacts for information on EL Courses:</a:t>
            </a:r>
          </a:p>
          <a:p>
            <a:pPr marL="0" marR="0" indent="0" algn="l" defTabSz="914079" rtl="0" eaLnBrk="1" fontAlgn="auto" latinLnBrk="0" hangingPunct="1">
              <a:lnSpc>
                <a:spcPct val="100000"/>
              </a:lnSpc>
              <a:spcBef>
                <a:spcPts val="0"/>
              </a:spcBef>
              <a:spcAft>
                <a:spcPts val="0"/>
              </a:spcAft>
              <a:buClrTx/>
              <a:buSzTx/>
              <a:buFontTx/>
              <a:buNone/>
              <a:tabLst/>
              <a:defRPr/>
            </a:pPr>
            <a:r>
              <a:rPr lang="en-US" sz="1200" dirty="0" smtClean="0"/>
              <a:t>Tyler Wanke – </a:t>
            </a:r>
            <a:r>
              <a:rPr lang="en-US" sz="1200" dirty="0" err="1" smtClean="0"/>
              <a:t>Venure</a:t>
            </a:r>
            <a:r>
              <a:rPr lang="en-US" sz="1200" dirty="0" smtClean="0"/>
              <a:t> Lab, </a:t>
            </a:r>
            <a:r>
              <a:rPr lang="en-US" sz="1200" dirty="0" err="1" smtClean="0"/>
              <a:t>Innov</a:t>
            </a:r>
            <a:r>
              <a:rPr lang="en-US" sz="1200" dirty="0" smtClean="0"/>
              <a:t> Lab II, Med Commercialization Lab</a:t>
            </a:r>
          </a:p>
          <a:p>
            <a:r>
              <a:rPr lang="en-US" sz="1200" kern="1200" dirty="0" smtClean="0">
                <a:solidFill>
                  <a:schemeClr val="tx1"/>
                </a:solidFill>
                <a:effectLst/>
                <a:latin typeface="+mn-lt"/>
                <a:ea typeface="+mn-ea"/>
                <a:cs typeface="+mn-cs"/>
              </a:rPr>
              <a:t>Sandeep Satish - Analytical Consulting Lab (White Sox Project) and Risk Lab (NFLPA/NFL Project). </a:t>
            </a:r>
          </a:p>
          <a:p>
            <a:r>
              <a:rPr lang="en-US" sz="1200" kern="1200" dirty="0" smtClean="0">
                <a:solidFill>
                  <a:schemeClr val="tx1"/>
                </a:solidFill>
                <a:effectLst/>
                <a:latin typeface="+mn-lt"/>
                <a:ea typeface="+mn-ea"/>
                <a:cs typeface="+mn-cs"/>
              </a:rPr>
              <a:t>Mark MacKenzie – ACL and Risk Lab</a:t>
            </a:r>
          </a:p>
          <a:p>
            <a:pPr marL="0" marR="0" indent="0" algn="l" defTabSz="914079" rtl="0" eaLnBrk="1" fontAlgn="auto" latinLnBrk="0" hangingPunct="1">
              <a:lnSpc>
                <a:spcPct val="100000"/>
              </a:lnSpc>
              <a:spcBef>
                <a:spcPts val="0"/>
              </a:spcBef>
              <a:spcAft>
                <a:spcPts val="0"/>
              </a:spcAft>
              <a:buClrTx/>
              <a:buSzTx/>
              <a:buFontTx/>
              <a:buNone/>
              <a:tabLst/>
              <a:defRPr/>
            </a:pPr>
            <a:r>
              <a:rPr lang="en-US" sz="1200" dirty="0" smtClean="0"/>
              <a:t>Molly Ann Williams – Buyout Lab, GIM, New Venture Discovery</a:t>
            </a:r>
          </a:p>
          <a:p>
            <a:endParaRPr lang="en-US" sz="1200" kern="1200" dirty="0" smtClean="0">
              <a:solidFill>
                <a:schemeClr val="tx1"/>
              </a:solidFill>
              <a:effectLst/>
              <a:latin typeface="+mn-lt"/>
              <a:ea typeface="+mn-ea"/>
              <a:cs typeface="+mn-cs"/>
            </a:endParaRPr>
          </a:p>
          <a:p>
            <a:pPr marL="0" marR="0" indent="0" algn="l" defTabSz="914079"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079"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83F3433-F658-40BA-99E0-C96C7C138EF2}" type="slidenum">
              <a:rPr lang="en-US" smtClean="0"/>
              <a:t>42</a:t>
            </a:fld>
            <a:endParaRPr lang="en-US"/>
          </a:p>
        </p:txBody>
      </p:sp>
    </p:spTree>
    <p:extLst>
      <p:ext uri="{BB962C8B-B14F-4D97-AF65-F5344CB8AC3E}">
        <p14:creationId xmlns:p14="http://schemas.microsoft.com/office/powerpoint/2010/main" val="3114525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9357"/>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18936"/>
            <a:ext cx="7772400" cy="1236135"/>
          </a:xfrm>
        </p:spPr>
        <p:txBody>
          <a:bodyPr>
            <a:normAutofit/>
          </a:bodyPr>
          <a:lstStyle>
            <a:lvl1pPr marL="0" indent="0" algn="ctr">
              <a:buNone/>
              <a:defRPr sz="2200">
                <a:solidFill>
                  <a:schemeClr val="bg1">
                    <a:lumMod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descr="Head-Generic.jpf"/>
          <p:cNvPicPr>
            <a:picLocks noChangeAspect="1"/>
          </p:cNvPicPr>
          <p:nvPr/>
        </p:nvPicPr>
        <p:blipFill>
          <a:blip r:embed="rId2" cstate="print"/>
          <a:srcRect/>
          <a:stretch>
            <a:fillRect/>
          </a:stretch>
        </p:blipFill>
        <p:spPr>
          <a:xfrm>
            <a:off x="0" y="5029200"/>
            <a:ext cx="9144000" cy="758952"/>
          </a:xfrm>
          <a:prstGeom prst="rect">
            <a:avLst/>
          </a:prstGeom>
        </p:spPr>
      </p:pic>
      <p:cxnSp>
        <p:nvCxnSpPr>
          <p:cNvPr id="5" name="Straight Connector 4"/>
          <p:cNvCxnSpPr/>
          <p:nvPr/>
        </p:nvCxnSpPr>
        <p:spPr>
          <a:xfrm>
            <a:off x="0" y="578815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6391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eneralTitle.png"/>
          <p:cNvPicPr>
            <a:picLocks noChangeAspect="1"/>
          </p:cNvPicPr>
          <p:nvPr userDrawn="1"/>
        </p:nvPicPr>
        <p:blipFill>
          <a:blip r:embed="rId2"/>
          <a:srcRect/>
          <a:stretch>
            <a:fillRect/>
          </a:stretch>
        </p:blipFill>
        <p:spPr bwMode="auto">
          <a:xfrm>
            <a:off x="762000" y="3886203"/>
            <a:ext cx="8382000" cy="1257300"/>
          </a:xfrm>
          <a:prstGeom prst="rect">
            <a:avLst/>
          </a:prstGeom>
          <a:noFill/>
          <a:ln w="9525">
            <a:noFill/>
            <a:miter lim="800000"/>
            <a:headEnd/>
            <a:tailEnd/>
          </a:ln>
        </p:spPr>
      </p:pic>
      <p:sp>
        <p:nvSpPr>
          <p:cNvPr id="2" name="Title 1"/>
          <p:cNvSpPr>
            <a:spLocks noGrp="1"/>
          </p:cNvSpPr>
          <p:nvPr>
            <p:ph type="ctrTitle"/>
          </p:nvPr>
        </p:nvSpPr>
        <p:spPr>
          <a:xfrm>
            <a:off x="838200" y="1790700"/>
            <a:ext cx="7620000" cy="990600"/>
          </a:xfr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2971800"/>
            <a:ext cx="6400800" cy="609600"/>
          </a:xfrm>
        </p:spPr>
        <p:txBody>
          <a:bodyPr/>
          <a:lstStyle>
            <a:lvl1pPr marL="0" indent="0" algn="l">
              <a:buNone/>
              <a:defRPr sz="2000">
                <a:solidFill>
                  <a:schemeClr val="tx1"/>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7419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5" name="Picture 4" descr="NUheader.png"/>
          <p:cNvPicPr>
            <a:picLocks noChangeAspect="1"/>
          </p:cNvPicPr>
          <p:nvPr userDrawn="1"/>
        </p:nvPicPr>
        <p:blipFill>
          <a:blip r:embed="rId3"/>
          <a:srcRect/>
          <a:stretch>
            <a:fillRect/>
          </a:stretch>
        </p:blipFill>
        <p:spPr bwMode="auto">
          <a:xfrm>
            <a:off x="381000" y="95266"/>
            <a:ext cx="8382000" cy="133351"/>
          </a:xfrm>
          <a:prstGeom prst="rect">
            <a:avLst/>
          </a:prstGeom>
          <a:noFill/>
          <a:ln w="9525">
            <a:noFill/>
            <a:miter lim="800000"/>
            <a:headEnd/>
            <a:tailEnd/>
          </a:ln>
        </p:spPr>
      </p:pic>
      <p:sp>
        <p:nvSpPr>
          <p:cNvPr id="2" name="Title 1"/>
          <p:cNvSpPr>
            <a:spLocks noGrp="1"/>
          </p:cNvSpPr>
          <p:nvPr>
            <p:ph type="title"/>
          </p:nvPr>
        </p:nvSpPr>
        <p:spPr/>
        <p:style>
          <a:lnRef idx="2">
            <a:schemeClr val="dk1"/>
          </a:lnRef>
          <a:fillRef idx="1">
            <a:schemeClr val="lt1"/>
          </a:fillRef>
          <a:effectRef idx="0">
            <a:schemeClr val="dk1"/>
          </a:effectRef>
          <a:fontRef idx="none"/>
        </p:style>
        <p:txBody>
          <a:bodyPr/>
          <a:lstStyle>
            <a:lvl1pPr>
              <a:defRPr>
                <a:solidFill>
                  <a:srgbClr val="482A80"/>
                </a:solidFill>
              </a:defRPr>
            </a:lvl1pPr>
          </a:lstStyle>
          <a:p>
            <a:r>
              <a:rPr lang="en-US" dirty="0" smtClean="0"/>
              <a:t>Click to edit Master title style</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none"/>
        </p:style>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0"/>
          </p:nvPr>
        </p:nvSpPr>
        <p:spPr>
          <a:xfrm>
            <a:off x="3657600"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119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6" name="Picture 4" descr="NUheader.png"/>
          <p:cNvPicPr>
            <a:picLocks noChangeAspect="1"/>
          </p:cNvPicPr>
          <p:nvPr userDrawn="1"/>
        </p:nvPicPr>
        <p:blipFill>
          <a:blip r:embed="rId3"/>
          <a:srcRect/>
          <a:stretch>
            <a:fillRect/>
          </a:stretch>
        </p:blipFill>
        <p:spPr bwMode="auto">
          <a:xfrm>
            <a:off x="381000" y="95266"/>
            <a:ext cx="8382000" cy="1333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4"/>
            <a:ext cx="3886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4"/>
            <a:ext cx="3886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a:xfrm>
            <a:off x="3581400"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793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8" name="Picture 4" descr="NUheader.png"/>
          <p:cNvPicPr>
            <a:picLocks noChangeAspect="1"/>
          </p:cNvPicPr>
          <p:nvPr userDrawn="1"/>
        </p:nvPicPr>
        <p:blipFill>
          <a:blip r:embed="rId3"/>
          <a:srcRect/>
          <a:stretch>
            <a:fillRect/>
          </a:stretch>
        </p:blipFill>
        <p:spPr bwMode="auto">
          <a:xfrm>
            <a:off x="381000" y="95266"/>
            <a:ext cx="8382000" cy="133351"/>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0">
                <a:solidFill>
                  <a:srgbClr val="482A80"/>
                </a:solidFill>
              </a:defRPr>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0">
                <a:solidFill>
                  <a:srgbClr val="482A80"/>
                </a:solidFill>
              </a:defRPr>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a:xfrm>
            <a:off x="3578225"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32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4" name="Picture 4" descr="NUheader.png"/>
          <p:cNvPicPr>
            <a:picLocks noChangeAspect="1"/>
          </p:cNvPicPr>
          <p:nvPr userDrawn="1"/>
        </p:nvPicPr>
        <p:blipFill>
          <a:blip r:embed="rId3"/>
          <a:srcRect/>
          <a:stretch>
            <a:fillRect/>
          </a:stretch>
        </p:blipFill>
        <p:spPr bwMode="auto">
          <a:xfrm>
            <a:off x="381000" y="95266"/>
            <a:ext cx="8382000" cy="13335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a:xfrm>
            <a:off x="3505200"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645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3" name="Picture 4" descr="NUheader.png"/>
          <p:cNvPicPr>
            <a:picLocks noChangeAspect="1"/>
          </p:cNvPicPr>
          <p:nvPr userDrawn="1"/>
        </p:nvPicPr>
        <p:blipFill>
          <a:blip r:embed="rId3"/>
          <a:srcRect/>
          <a:stretch>
            <a:fillRect/>
          </a:stretch>
        </p:blipFill>
        <p:spPr bwMode="auto">
          <a:xfrm>
            <a:off x="381000" y="95266"/>
            <a:ext cx="8382000" cy="133351"/>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818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09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3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68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42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5" name="Straight Connector 4"/>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39BA39C-C254-4123-929D-8AA9C94A3C5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43737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69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4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84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738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endParaRPr lang="en-US"/>
          </a:p>
        </p:txBody>
      </p:sp>
      <p:sp>
        <p:nvSpPr>
          <p:cNvPr id="4" name="Text Placeholder 3"/>
          <p:cNvSpPr>
            <a:spLocks noGrp="1"/>
          </p:cNvSpPr>
          <p:nvPr>
            <p:ph type="body" sz="half" idx="2"/>
          </p:nvPr>
        </p:nvSpPr>
        <p:spPr>
          <a:xfrm>
            <a:off x="1792288" y="5367354"/>
            <a:ext cx="5486400" cy="8048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6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492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593FA-C2E5-4961-822A-2142EB9094DA}" type="datetimeFigureOut">
              <a:rPr lang="en-US" smtClean="0">
                <a:solidFill>
                  <a:prstClr val="black">
                    <a:tint val="75000"/>
                  </a:prstClr>
                </a:solidFill>
              </a:rPr>
              <a:pPr/>
              <a:t>10/10/2014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09BE1C-CAAB-4450-8AFB-3B90C1259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443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92000">
              <a:srgbClr val="0E0614"/>
            </a:gs>
            <a:gs pos="73000">
              <a:srgbClr val="29113B"/>
            </a:gs>
            <a:gs pos="15000">
              <a:srgbClr val="4F2170"/>
            </a:gs>
            <a:gs pos="41000">
              <a:srgbClr val="4F2170">
                <a:lumMod val="76000"/>
              </a:srgb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780" y="2048597"/>
            <a:ext cx="7772400" cy="1470025"/>
          </a:xfrm>
        </p:spPr>
        <p:txBody>
          <a:bodyPr/>
          <a:lstStyle>
            <a:lvl1pPr>
              <a:defRPr sz="2800">
                <a:solidFill>
                  <a:srgbClr val="FFE3BC"/>
                </a:solidFill>
                <a:latin typeface="HelveticaNeueLT Std Thin"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5780" y="3136173"/>
            <a:ext cx="6400800" cy="1752600"/>
          </a:xfrm>
        </p:spPr>
        <p:txBody>
          <a:bodyPr/>
          <a:lstStyle>
            <a:lvl1pPr marL="0" indent="0" algn="l">
              <a:buNone/>
              <a:defRPr sz="2000">
                <a:solidFill>
                  <a:srgbClr val="D9BEE1"/>
                </a:solidFill>
                <a:latin typeface="HelveticaNeueLT Std Thin"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a:xfrm>
            <a:off x="457200" y="6172200"/>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310" y="369556"/>
            <a:ext cx="4695317" cy="1532965"/>
          </a:xfrm>
          <a:prstGeom prst="rect">
            <a:avLst/>
          </a:prstGeom>
        </p:spPr>
      </p:pic>
    </p:spTree>
    <p:extLst>
      <p:ext uri="{BB962C8B-B14F-4D97-AF65-F5344CB8AC3E}">
        <p14:creationId xmlns:p14="http://schemas.microsoft.com/office/powerpoint/2010/main" val="2615844393"/>
      </p:ext>
    </p:extLst>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65760" y="1129556"/>
            <a:ext cx="8088284" cy="4840941"/>
          </a:xfrm>
        </p:spPr>
        <p:txBody>
          <a:bodyPr>
            <a:noAutofit/>
          </a:bodyPr>
          <a:lstStyle>
            <a:lvl1pPr>
              <a:spcBef>
                <a:spcPts val="0"/>
              </a:spcBef>
              <a:buClr>
                <a:srgbClr val="003868"/>
              </a:buClr>
              <a:buFont typeface="Wingdings" pitchFamily="2" charset="2"/>
              <a:buChar char=""/>
              <a:defRPr sz="1800">
                <a:solidFill>
                  <a:srgbClr val="003868"/>
                </a:solidFill>
                <a:latin typeface="+mn-lt"/>
              </a:defRPr>
            </a:lvl1pPr>
            <a:lvl2pPr>
              <a:spcBef>
                <a:spcPts val="0"/>
              </a:spcBef>
              <a:buClr>
                <a:srgbClr val="003868"/>
              </a:buClr>
              <a:buFont typeface="Wingdings 2" pitchFamily="18" charset="2"/>
              <a:buChar char=""/>
              <a:defRPr sz="1800">
                <a:solidFill>
                  <a:srgbClr val="003868"/>
                </a:solidFill>
                <a:latin typeface="+mn-lt"/>
              </a:defRPr>
            </a:lvl2pPr>
            <a:lvl3pPr>
              <a:spcBef>
                <a:spcPts val="0"/>
              </a:spcBef>
              <a:buClr>
                <a:srgbClr val="003868"/>
              </a:buClr>
              <a:buFont typeface="Wingdings 2" pitchFamily="18" charset="2"/>
              <a:buChar char=""/>
              <a:defRPr sz="1800">
                <a:solidFill>
                  <a:srgbClr val="003868"/>
                </a:solidFill>
                <a:latin typeface="+mn-lt"/>
              </a:defRPr>
            </a:lvl3pPr>
            <a:lvl4pPr>
              <a:spcBef>
                <a:spcPts val="0"/>
              </a:spcBef>
              <a:buClr>
                <a:srgbClr val="003868"/>
              </a:buClr>
              <a:buFont typeface="Wingdings 3" pitchFamily="18" charset="2"/>
              <a:buChar char=""/>
              <a:defRPr sz="1800">
                <a:solidFill>
                  <a:srgbClr val="003868"/>
                </a:solidFill>
                <a:latin typeface="+mn-lt"/>
              </a:defRPr>
            </a:lvl4pPr>
            <a:lvl5pPr>
              <a:spcBef>
                <a:spcPts val="0"/>
              </a:spcBef>
              <a:buClr>
                <a:srgbClr val="003868"/>
              </a:buClr>
              <a:buFont typeface="Wingdings 3" pitchFamily="18" charset="2"/>
              <a:buChar char=""/>
              <a:defRPr sz="1800">
                <a:solidFill>
                  <a:srgbClr val="003868"/>
                </a:solidFill>
                <a:latin typeface="+mn-lt"/>
              </a:defRPr>
            </a:lvl5pPr>
            <a:lvl6pPr marL="1233723" indent="-209420">
              <a:spcBef>
                <a:spcPts val="0"/>
              </a:spcBef>
              <a:buClr>
                <a:srgbClr val="482A80"/>
              </a:buClr>
              <a:buFont typeface="Wingdings 3" pitchFamily="18" charset="2"/>
              <a:buChar char=""/>
              <a:defRPr sz="1600">
                <a:solidFill>
                  <a:schemeClr val="tx2">
                    <a:lumMod val="75000"/>
                  </a:schemeClr>
                </a:solidFill>
                <a:latin typeface="+mn-lt"/>
              </a:defRPr>
            </a:lvl6pPr>
            <a:lvl7pPr marL="1437445" indent="-203721">
              <a:spcBef>
                <a:spcPts val="0"/>
              </a:spcBef>
              <a:buClr>
                <a:srgbClr val="482A80"/>
              </a:buClr>
              <a:buFont typeface="Wingdings" pitchFamily="2" charset="2"/>
              <a:buChar char=""/>
              <a:defRPr sz="1600">
                <a:solidFill>
                  <a:schemeClr val="tx2">
                    <a:lumMod val="75000"/>
                  </a:schemeClr>
                </a:solidFill>
                <a:latin typeface="+mn-lt"/>
              </a:defRPr>
            </a:lvl7pPr>
            <a:lvl8pPr marL="1641165" indent="-203721">
              <a:spcBef>
                <a:spcPts val="0"/>
              </a:spcBef>
              <a:buClr>
                <a:srgbClr val="482A80"/>
              </a:buClr>
              <a:buFont typeface="Wingdings" pitchFamily="2" charset="2"/>
              <a:buChar char=""/>
              <a:defRPr sz="1600">
                <a:solidFill>
                  <a:schemeClr val="tx2">
                    <a:lumMod val="75000"/>
                  </a:schemeClr>
                </a:solidFill>
                <a:latin typeface="+mn-lt"/>
              </a:defRPr>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96035"/>
      </p:ext>
    </p:extLst>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rst Layer Break Page">
    <p:bg>
      <p:bgPr>
        <a:gradFill>
          <a:gsLst>
            <a:gs pos="92000">
              <a:srgbClr val="0E0614"/>
            </a:gs>
            <a:gs pos="73000">
              <a:srgbClr val="29113B"/>
            </a:gs>
            <a:gs pos="15000">
              <a:srgbClr val="4F2170"/>
            </a:gs>
            <a:gs pos="41000">
              <a:srgbClr val="4F2170">
                <a:lumMod val="76000"/>
              </a:srgbClr>
            </a:gs>
          </a:gsLst>
          <a:lin ang="5400000" scaled="0"/>
        </a:gradFill>
        <a:effectLst/>
      </p:bgPr>
    </p:bg>
    <p:spTree>
      <p:nvGrpSpPr>
        <p:cNvPr id="1" name=""/>
        <p:cNvGrpSpPr/>
        <p:nvPr/>
      </p:nvGrpSpPr>
      <p:grpSpPr>
        <a:xfrm>
          <a:off x="0" y="0"/>
          <a:ext cx="0" cy="0"/>
          <a:chOff x="0" y="0"/>
          <a:chExt cx="0" cy="0"/>
        </a:xfrm>
      </p:grpSpPr>
      <p:sp>
        <p:nvSpPr>
          <p:cNvPr id="5" name="Line 5"/>
          <p:cNvSpPr>
            <a:spLocks noChangeShapeType="1"/>
          </p:cNvSpPr>
          <p:nvPr/>
        </p:nvSpPr>
        <p:spPr bwMode="auto">
          <a:xfrm>
            <a:off x="455615" y="6105527"/>
            <a:ext cx="8688388" cy="0"/>
          </a:xfrm>
          <a:prstGeom prst="line">
            <a:avLst/>
          </a:prstGeom>
          <a:noFill/>
          <a:ln w="28575">
            <a:solidFill>
              <a:srgbClr val="F0F0F0"/>
            </a:solidFill>
            <a:round/>
            <a:headEnd type="none" w="sm" len="sm"/>
            <a:tailEnd type="none" w="sm" len="sm"/>
          </a:ln>
          <a:effectLst/>
        </p:spPr>
        <p:txBody>
          <a:bodyPr wrap="none" lIns="91127" tIns="45561" rIns="91127" bIns="45561" anchor="ctr"/>
          <a:lstStyle/>
          <a:p>
            <a:pPr algn="ctr" defTabSz="914293">
              <a:lnSpc>
                <a:spcPct val="94000"/>
              </a:lnSpc>
              <a:spcBef>
                <a:spcPct val="50000"/>
              </a:spcBef>
              <a:buClr>
                <a:srgbClr val="17375E"/>
              </a:buClr>
              <a:buSzPct val="120000"/>
              <a:buFont typeface="Wingdings" pitchFamily="2" charset="2"/>
              <a:buChar char="§"/>
              <a:defRPr/>
            </a:pPr>
            <a:endParaRPr lang="en-US" dirty="0">
              <a:solidFill>
                <a:prstClr val="black"/>
              </a:solidFill>
              <a:latin typeface="Arial" pitchFamily="34" charset="0"/>
            </a:endParaRPr>
          </a:p>
        </p:txBody>
      </p:sp>
      <p:sp>
        <p:nvSpPr>
          <p:cNvPr id="7" name="Rectangle 2"/>
          <p:cNvSpPr>
            <a:spLocks noGrp="1" noChangeArrowheads="1"/>
          </p:cNvSpPr>
          <p:nvPr>
            <p:ph type="ctrTitle" hasCustomPrompt="1"/>
          </p:nvPr>
        </p:nvSpPr>
        <p:spPr bwMode="white">
          <a:xfrm>
            <a:off x="4572000" y="2791633"/>
            <a:ext cx="3874530" cy="1312913"/>
          </a:xfrm>
        </p:spPr>
        <p:txBody>
          <a:bodyPr anchor="t" anchorCtr="0"/>
          <a:lstStyle>
            <a:lvl1pPr>
              <a:defRPr sz="2800">
                <a:solidFill>
                  <a:srgbClr val="FFE3BC"/>
                </a:solidFill>
                <a:latin typeface="HelveticaNeueLT Std Thin" pitchFamily="34" charset="0"/>
              </a:defRPr>
            </a:lvl1pPr>
          </a:lstStyle>
          <a:p>
            <a:r>
              <a:rPr lang="en-US" dirty="0" smtClean="0"/>
              <a:t>Presentation </a:t>
            </a:r>
            <a:r>
              <a:rPr lang="en-US" dirty="0"/>
              <a:t>heading</a:t>
            </a:r>
            <a:br>
              <a:rPr lang="en-US" dirty="0"/>
            </a:br>
            <a:r>
              <a:rPr lang="en-US" dirty="0"/>
              <a:t>Presentation </a:t>
            </a:r>
            <a:r>
              <a:rPr lang="en-US" dirty="0" smtClean="0"/>
              <a:t>subheading</a:t>
            </a:r>
            <a:br>
              <a:rPr lang="en-US" dirty="0" smtClean="0"/>
            </a:br>
            <a:r>
              <a:rPr lang="en-US" dirty="0" smtClean="0"/>
              <a:t/>
            </a:r>
            <a:br>
              <a:rPr lang="en-US" dirty="0" smtClean="0"/>
            </a:br>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4"/>
          <a:stretch/>
        </p:blipFill>
        <p:spPr>
          <a:xfrm>
            <a:off x="414319" y="369556"/>
            <a:ext cx="3990109" cy="1005653"/>
          </a:xfrm>
          <a:prstGeom prst="rect">
            <a:avLst/>
          </a:prstGeom>
        </p:spPr>
      </p:pic>
    </p:spTree>
    <p:extLst>
      <p:ext uri="{BB962C8B-B14F-4D97-AF65-F5344CB8AC3E}">
        <p14:creationId xmlns:p14="http://schemas.microsoft.com/office/powerpoint/2010/main" val="2658882285"/>
      </p:ext>
    </p:extLst>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5"/>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6" name="Straight Connector 5"/>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E9D2CD70-3F62-4033-BCFB-04E266D928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395410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Second Layer Break Page">
    <p:bg>
      <p:bgPr>
        <a:pattFill prst="pct40">
          <a:fgClr>
            <a:srgbClr val="CBB4FE"/>
          </a:fgClr>
          <a:bgClr>
            <a:schemeClr val="bg1"/>
          </a:bgClr>
        </a:pattFill>
        <a:effectLst/>
      </p:bgPr>
    </p:bg>
    <p:spTree>
      <p:nvGrpSpPr>
        <p:cNvPr id="1" name=""/>
        <p:cNvGrpSpPr/>
        <p:nvPr/>
      </p:nvGrpSpPr>
      <p:grpSpPr>
        <a:xfrm>
          <a:off x="0" y="0"/>
          <a:ext cx="0" cy="0"/>
          <a:chOff x="0" y="0"/>
          <a:chExt cx="0" cy="0"/>
        </a:xfrm>
      </p:grpSpPr>
      <p:sp>
        <p:nvSpPr>
          <p:cNvPr id="5" name="Line 5"/>
          <p:cNvSpPr>
            <a:spLocks noChangeShapeType="1"/>
          </p:cNvSpPr>
          <p:nvPr/>
        </p:nvSpPr>
        <p:spPr bwMode="auto">
          <a:xfrm>
            <a:off x="455617" y="6105527"/>
            <a:ext cx="8688388" cy="0"/>
          </a:xfrm>
          <a:prstGeom prst="line">
            <a:avLst/>
          </a:prstGeom>
          <a:noFill/>
          <a:ln w="28575">
            <a:solidFill>
              <a:srgbClr val="F0F0F0"/>
            </a:solidFill>
            <a:round/>
            <a:headEnd type="none" w="sm" len="sm"/>
            <a:tailEnd type="none" w="sm" len="sm"/>
          </a:ln>
          <a:effectLst/>
        </p:spPr>
        <p:txBody>
          <a:bodyPr wrap="none" lIns="91108" tIns="45551" rIns="91108" bIns="45551" anchor="ctr"/>
          <a:lstStyle/>
          <a:p>
            <a:pPr algn="ctr" defTabSz="914293">
              <a:lnSpc>
                <a:spcPct val="94000"/>
              </a:lnSpc>
              <a:spcBef>
                <a:spcPct val="50000"/>
              </a:spcBef>
              <a:buClr>
                <a:srgbClr val="17375E"/>
              </a:buClr>
              <a:buSzPct val="120000"/>
              <a:buFont typeface="Wingdings" pitchFamily="2" charset="2"/>
              <a:buChar char="§"/>
              <a:defRPr/>
            </a:pPr>
            <a:endParaRPr lang="en-US" dirty="0">
              <a:solidFill>
                <a:prstClr val="black"/>
              </a:solidFill>
              <a:latin typeface="Arial" pitchFamily="34" charset="0"/>
            </a:endParaRPr>
          </a:p>
        </p:txBody>
      </p:sp>
      <p:sp>
        <p:nvSpPr>
          <p:cNvPr id="58370" name="Rectangle 2"/>
          <p:cNvSpPr>
            <a:spLocks noGrp="1" noChangeArrowheads="1"/>
          </p:cNvSpPr>
          <p:nvPr>
            <p:ph type="ctrTitle" hasCustomPrompt="1"/>
          </p:nvPr>
        </p:nvSpPr>
        <p:spPr bwMode="white">
          <a:xfrm>
            <a:off x="4572000" y="2880966"/>
            <a:ext cx="3808860" cy="1312913"/>
          </a:xfrm>
        </p:spPr>
        <p:txBody>
          <a:bodyPr anchor="t" anchorCtr="0"/>
          <a:lstStyle>
            <a:lvl1pPr>
              <a:defRPr sz="2800">
                <a:solidFill>
                  <a:schemeClr val="tx1"/>
                </a:solidFill>
                <a:latin typeface="HelveticaNeueLT Std Thin" pitchFamily="34" charset="0"/>
              </a:defRPr>
            </a:lvl1pPr>
          </a:lstStyle>
          <a:p>
            <a:r>
              <a:rPr lang="en-US" dirty="0" smtClean="0"/>
              <a:t>Presentation </a:t>
            </a:r>
            <a:r>
              <a:rPr lang="en-US" dirty="0"/>
              <a:t>heading</a:t>
            </a:r>
            <a:br>
              <a:rPr lang="en-US" dirty="0"/>
            </a:br>
            <a:r>
              <a:rPr lang="en-US" dirty="0"/>
              <a:t>Presentation </a:t>
            </a:r>
            <a:r>
              <a:rPr lang="en-US" dirty="0" smtClean="0"/>
              <a:t>subheading</a:t>
            </a:r>
            <a:br>
              <a:rPr lang="en-US" dirty="0" smtClean="0"/>
            </a:br>
            <a:r>
              <a:rPr lang="en-US" dirty="0" smtClean="0"/>
              <a:t/>
            </a:r>
            <a:br>
              <a:rPr lang="en-US" dirty="0" smtClean="0"/>
            </a:b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4"/>
          <a:stretch/>
        </p:blipFill>
        <p:spPr>
          <a:xfrm>
            <a:off x="414319" y="369556"/>
            <a:ext cx="3990109" cy="1005653"/>
          </a:xfrm>
          <a:prstGeom prst="rect">
            <a:avLst/>
          </a:prstGeom>
        </p:spPr>
      </p:pic>
    </p:spTree>
    <p:extLst>
      <p:ext uri="{BB962C8B-B14F-4D97-AF65-F5344CB8AC3E}">
        <p14:creationId xmlns:p14="http://schemas.microsoft.com/office/powerpoint/2010/main" val="3102627601"/>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Second Layer Break Page">
    <p:bg>
      <p:bgPr>
        <a:solidFill>
          <a:srgbClr val="CBB4FE"/>
        </a:solidFill>
        <a:effectLst/>
      </p:bgPr>
    </p:bg>
    <p:spTree>
      <p:nvGrpSpPr>
        <p:cNvPr id="1" name=""/>
        <p:cNvGrpSpPr/>
        <p:nvPr/>
      </p:nvGrpSpPr>
      <p:grpSpPr>
        <a:xfrm>
          <a:off x="0" y="0"/>
          <a:ext cx="0" cy="0"/>
          <a:chOff x="0" y="0"/>
          <a:chExt cx="0" cy="0"/>
        </a:xfrm>
      </p:grpSpPr>
      <p:sp>
        <p:nvSpPr>
          <p:cNvPr id="5" name="Line 5"/>
          <p:cNvSpPr>
            <a:spLocks noChangeShapeType="1"/>
          </p:cNvSpPr>
          <p:nvPr/>
        </p:nvSpPr>
        <p:spPr bwMode="auto">
          <a:xfrm>
            <a:off x="455617" y="6105527"/>
            <a:ext cx="8688388" cy="0"/>
          </a:xfrm>
          <a:prstGeom prst="line">
            <a:avLst/>
          </a:prstGeom>
          <a:noFill/>
          <a:ln w="28575">
            <a:solidFill>
              <a:srgbClr val="F0F0F0"/>
            </a:solidFill>
            <a:round/>
            <a:headEnd type="none" w="sm" len="sm"/>
            <a:tailEnd type="none" w="sm" len="sm"/>
          </a:ln>
          <a:effectLst/>
        </p:spPr>
        <p:txBody>
          <a:bodyPr wrap="none" lIns="91108" tIns="45551" rIns="91108" bIns="45551" anchor="ctr"/>
          <a:lstStyle/>
          <a:p>
            <a:pPr algn="ctr" defTabSz="914293">
              <a:lnSpc>
                <a:spcPct val="94000"/>
              </a:lnSpc>
              <a:spcBef>
                <a:spcPct val="50000"/>
              </a:spcBef>
              <a:buClr>
                <a:srgbClr val="17375E"/>
              </a:buClr>
              <a:buSzPct val="120000"/>
              <a:buFont typeface="Wingdings" pitchFamily="2" charset="2"/>
              <a:buChar char="§"/>
              <a:defRPr/>
            </a:pPr>
            <a:endParaRPr lang="en-US" dirty="0">
              <a:solidFill>
                <a:prstClr val="black"/>
              </a:solidFill>
              <a:latin typeface="Arial" pitchFamily="34" charset="0"/>
            </a:endParaRPr>
          </a:p>
        </p:txBody>
      </p:sp>
      <p:sp>
        <p:nvSpPr>
          <p:cNvPr id="58370" name="Rectangle 2"/>
          <p:cNvSpPr>
            <a:spLocks noGrp="1" noChangeArrowheads="1"/>
          </p:cNvSpPr>
          <p:nvPr>
            <p:ph type="ctrTitle" hasCustomPrompt="1"/>
          </p:nvPr>
        </p:nvSpPr>
        <p:spPr bwMode="white">
          <a:xfrm>
            <a:off x="4572000" y="2791633"/>
            <a:ext cx="3808860" cy="1312913"/>
          </a:xfrm>
        </p:spPr>
        <p:txBody>
          <a:bodyPr anchor="t" anchorCtr="0"/>
          <a:lstStyle>
            <a:lvl1pPr>
              <a:defRPr sz="2800">
                <a:solidFill>
                  <a:schemeClr val="tx1"/>
                </a:solidFill>
                <a:latin typeface="HelveticaNeueLT Std Thin" pitchFamily="34" charset="0"/>
              </a:defRPr>
            </a:lvl1pPr>
          </a:lstStyle>
          <a:p>
            <a:r>
              <a:rPr lang="en-US" dirty="0" smtClean="0"/>
              <a:t>Presentation </a:t>
            </a:r>
            <a:r>
              <a:rPr lang="en-US" dirty="0"/>
              <a:t>heading</a:t>
            </a:r>
            <a:br>
              <a:rPr lang="en-US" dirty="0"/>
            </a:br>
            <a:r>
              <a:rPr lang="en-US" dirty="0"/>
              <a:t>Presentation </a:t>
            </a:r>
            <a:r>
              <a:rPr lang="en-US" dirty="0" smtClean="0"/>
              <a:t>subheading</a:t>
            </a:r>
            <a:br>
              <a:rPr lang="en-US" dirty="0" smtClean="0"/>
            </a:br>
            <a:r>
              <a:rPr lang="en-US" dirty="0" smtClean="0"/>
              <a:t/>
            </a:r>
            <a:br>
              <a:rPr lang="en-US" dirty="0" smtClean="0"/>
            </a:b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4"/>
          <a:stretch/>
        </p:blipFill>
        <p:spPr>
          <a:xfrm>
            <a:off x="414319" y="369556"/>
            <a:ext cx="3990109" cy="1005653"/>
          </a:xfrm>
          <a:prstGeom prst="rect">
            <a:avLst/>
          </a:prstGeom>
        </p:spPr>
      </p:pic>
    </p:spTree>
    <p:extLst>
      <p:ext uri="{BB962C8B-B14F-4D97-AF65-F5344CB8AC3E}">
        <p14:creationId xmlns:p14="http://schemas.microsoft.com/office/powerpoint/2010/main" val="3944216860"/>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8762" y="1041734"/>
            <a:ext cx="6080615" cy="2113207"/>
          </a:xfrm>
        </p:spPr>
        <p:txBody>
          <a:bodyPr>
            <a:normAutofit/>
          </a:bodyPr>
          <a:lstStyle>
            <a:lvl1pPr>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79008" y="3402958"/>
            <a:ext cx="6090362" cy="161644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48375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76466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2622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5123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2206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86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8908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17" name="Footer Placeholder 16"/>
          <p:cNvSpPr>
            <a:spLocks noGrp="1"/>
          </p:cNvSpPr>
          <p:nvPr>
            <p:ph type="ftr" sz="quarter" idx="11"/>
          </p:nvPr>
        </p:nvSpPr>
        <p:spPr/>
        <p:txBody>
          <a:bodyPr/>
          <a:lstStyle/>
          <a:p>
            <a:endParaRPr lang="en-US">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C6B1FF6-39B9-40F5-8B67-33C6354A3D4F}" type="slidenum">
              <a:rPr lang="en-US" smtClean="0"/>
              <a:pPr/>
              <a:t>‹#›</a:t>
            </a:fld>
            <a:endParaRPr lang="en-US" dirty="0">
              <a:solidFill>
                <a:srgbClr val="9BBB59">
                  <a:shade val="75000"/>
                </a:srgbClr>
              </a:solidFill>
            </a:endParaRPr>
          </a:p>
        </p:txBody>
      </p:sp>
      <p:sp>
        <p:nvSpPr>
          <p:cNvPr id="7" name="Rectangle 6"/>
          <p:cNvSpPr/>
          <p:nvPr/>
        </p:nvSpPr>
        <p:spPr>
          <a:xfrm>
            <a:off x="62932"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0" name="Rectangle 9"/>
          <p:cNvSpPr/>
          <p:nvPr/>
        </p:nvSpPr>
        <p:spPr>
          <a:xfrm>
            <a:off x="62932" y="1396723"/>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1" name="Rectangle 10"/>
          <p:cNvSpPr/>
          <p:nvPr/>
        </p:nvSpPr>
        <p:spPr>
          <a:xfrm>
            <a:off x="62932" y="2976651"/>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Title 7"/>
          <p:cNvSpPr>
            <a:spLocks noGrp="1"/>
          </p:cNvSpPr>
          <p:nvPr>
            <p:ph type="ctrTitle" hasCustomPrompt="1"/>
          </p:nvPr>
        </p:nvSpPr>
        <p:spPr>
          <a:xfrm>
            <a:off x="457200" y="1505936"/>
            <a:ext cx="8229600" cy="1470025"/>
          </a:xfrm>
        </p:spPr>
        <p:txBody>
          <a:bodyPr anchor="ctr"/>
          <a:lstStyle>
            <a:lvl1pPr algn="ctr">
              <a:defRPr lang="en-US" dirty="0">
                <a:solidFill>
                  <a:srgbClr val="FFFFFF"/>
                </a:solidFill>
              </a:defRPr>
            </a:lvl1pPr>
          </a:lstStyle>
          <a:p>
            <a:r>
              <a:rPr kumimoji="0" lang="en-US" dirty="0" smtClean="0"/>
              <a:t>Title</a:t>
            </a:r>
            <a:endParaRPr kumimoji="0" lang="en-US" dirty="0"/>
          </a:p>
        </p:txBody>
      </p:sp>
    </p:spTree>
    <p:extLst>
      <p:ext uri="{BB962C8B-B14F-4D97-AF65-F5344CB8AC3E}">
        <p14:creationId xmlns:p14="http://schemas.microsoft.com/office/powerpoint/2010/main" val="24750123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t">
            <a:noAutofit/>
          </a:bodyPr>
          <a:lstStyle>
            <a:lvl1pPr marL="0" indent="0">
              <a:buNone/>
              <a:defRPr sz="20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3" y="1535113"/>
            <a:ext cx="4041775" cy="639763"/>
          </a:xfrm>
        </p:spPr>
        <p:txBody>
          <a:bodyPr anchor="t">
            <a:normAutofit/>
          </a:bodyPr>
          <a:lstStyle>
            <a:lvl1pPr marL="0" indent="0">
              <a:buNone/>
              <a:defRPr sz="20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8" name="Straight Connector 7"/>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9" name="Footer Placeholder 8"/>
          <p:cNvSpPr>
            <a:spLocks noGrp="1"/>
          </p:cNvSpPr>
          <p:nvPr>
            <p:ph type="ftr" sz="quarter" idx="11"/>
          </p:nvPr>
        </p:nvSpPr>
        <p:spPr/>
        <p:txBody>
          <a:bodyPr/>
          <a:lstStyle/>
          <a:p>
            <a:pPr>
              <a:defRPr/>
            </a:pP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E9D2CD70-3F62-4033-BCFB-04E266D928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727736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solidFill>
              </a:rPr>
              <a:pPr/>
              <a:t>‹#›</a:t>
            </a:fld>
            <a:endParaRPr lang="en-US" dirty="0">
              <a:solidFill>
                <a:prstClr val="black"/>
              </a:solidFill>
            </a:endParaRPr>
          </a:p>
        </p:txBody>
      </p:sp>
      <p:sp>
        <p:nvSpPr>
          <p:cNvPr id="8" name="Content Placeholder 7"/>
          <p:cNvSpPr>
            <a:spLocks noGrp="1"/>
          </p:cNvSpPr>
          <p:nvPr>
            <p:ph sz="quarter" idx="1"/>
          </p:nvPr>
        </p:nvSpPr>
        <p:spPr>
          <a:xfrm>
            <a:off x="914400" y="1676400"/>
            <a:ext cx="7772400" cy="43434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7" name="Straight Connector 6"/>
          <p:cNvCxnSpPr/>
          <p:nvPr userDrawn="1"/>
        </p:nvCxnSpPr>
        <p:spPr>
          <a:xfrm>
            <a:off x="914400" y="1434353"/>
            <a:ext cx="77724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877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42"/>
            <a:ext cx="7772400" cy="1338263"/>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1F497D"/>
              </a:solidFill>
            </a:endParaRPr>
          </a:p>
        </p:txBody>
      </p:sp>
      <p:sp>
        <p:nvSpPr>
          <p:cNvPr id="7" name="Rectangle 6"/>
          <p:cNvSpPr/>
          <p:nvPr/>
        </p:nvSpPr>
        <p:spPr>
          <a:xfrm flipV="1">
            <a:off x="69413" y="2376831"/>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8" name="Rectangle 7"/>
          <p:cNvSpPr/>
          <p:nvPr/>
        </p:nvSpPr>
        <p:spPr>
          <a:xfrm>
            <a:off x="69146" y="2341481"/>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2C6B1FF6-39B9-40F5-8B67-33C6354A3D4F}" type="slidenum">
              <a:rPr lang="en-US" smtClean="0">
                <a:solidFill>
                  <a:prstClr val="black"/>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1439656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solidFill>
              </a:rPr>
              <a:pPr/>
              <a:t>‹#›</a:t>
            </a:fld>
            <a:endParaRPr lang="en-US">
              <a:solidFill>
                <a:prstClr val="black"/>
              </a:solidFill>
            </a:endParaRPr>
          </a:p>
        </p:txBody>
      </p:sp>
      <p:sp>
        <p:nvSpPr>
          <p:cNvPr id="9" name="Content Placeholder 8"/>
          <p:cNvSpPr>
            <a:spLocks noGrp="1"/>
          </p:cNvSpPr>
          <p:nvPr>
            <p:ph sz="quarter" idx="1"/>
          </p:nvPr>
        </p:nvSpPr>
        <p:spPr>
          <a:xfrm>
            <a:off x="914400" y="1676400"/>
            <a:ext cx="3749040" cy="43434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933950" y="1676400"/>
            <a:ext cx="3749040" cy="4343400"/>
          </a:xfrm>
        </p:spPr>
        <p:txBody>
          <a:bodyPr vert="horz"/>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cxnSp>
        <p:nvCxnSpPr>
          <p:cNvPr id="8" name="Straight Connector 7"/>
          <p:cNvCxnSpPr/>
          <p:nvPr userDrawn="1"/>
        </p:nvCxnSpPr>
        <p:spPr>
          <a:xfrm>
            <a:off x="914400" y="1434353"/>
            <a:ext cx="77724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6901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1"/>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2C6B1FF6-39B9-40F5-8B67-33C6354A3D4F}"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10" name="Straight Connector 9"/>
          <p:cNvCxnSpPr/>
          <p:nvPr userDrawn="1"/>
        </p:nvCxnSpPr>
        <p:spPr>
          <a:xfrm>
            <a:off x="914400" y="1434353"/>
            <a:ext cx="77724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34859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dirty="0">
              <a:solidFill>
                <a:srgbClr val="1F497D"/>
              </a:solidFill>
            </a:endParaRPr>
          </a:p>
        </p:txBody>
      </p:sp>
      <p:sp>
        <p:nvSpPr>
          <p:cNvPr id="5" name="Slide Number Placeholder 4"/>
          <p:cNvSpPr>
            <a:spLocks noGrp="1"/>
          </p:cNvSpPr>
          <p:nvPr>
            <p:ph type="sldNum" sz="quarter" idx="12"/>
          </p:nvPr>
        </p:nvSpPr>
        <p:spPr/>
        <p:txBody>
          <a:bodyPr/>
          <a:lstStyle/>
          <a:p>
            <a:fld id="{2C6B1FF6-39B9-40F5-8B67-33C6354A3D4F}" type="slidenum">
              <a:rPr lang="en-US" smtClean="0">
                <a:solidFill>
                  <a:prstClr val="black"/>
                </a:solidFill>
              </a:rPr>
              <a:pPr/>
              <a:t>‹#›</a:t>
            </a:fld>
            <a:endParaRPr lang="en-US" dirty="0">
              <a:solidFill>
                <a:prstClr val="black"/>
              </a:solidFill>
            </a:endParaRPr>
          </a:p>
        </p:txBody>
      </p:sp>
      <p:cxnSp>
        <p:nvCxnSpPr>
          <p:cNvPr id="6" name="Straight Connector 5"/>
          <p:cNvCxnSpPr/>
          <p:nvPr userDrawn="1"/>
        </p:nvCxnSpPr>
        <p:spPr>
          <a:xfrm>
            <a:off x="914400" y="1434353"/>
            <a:ext cx="77724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19336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2C6B1FF6-39B9-40F5-8B67-33C6354A3D4F}" type="slidenum">
              <a:rPr lang="en-US" smtClean="0">
                <a:solidFill>
                  <a:prstClr val="black"/>
                </a:solidFill>
              </a:rPr>
              <a:pPr/>
              <a:t>‹#›</a:t>
            </a:fld>
            <a:endParaRPr lang="en-US" dirty="0">
              <a:solidFill>
                <a:srgbClr val="FFFFFF"/>
              </a:solidFill>
            </a:endParaRPr>
          </a:p>
        </p:txBody>
      </p:sp>
    </p:spTree>
    <p:extLst>
      <p:ext uri="{BB962C8B-B14F-4D97-AF65-F5344CB8AC3E}">
        <p14:creationId xmlns:p14="http://schemas.microsoft.com/office/powerpoint/2010/main" val="27816732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2" name="Title 1"/>
          <p:cNvSpPr>
            <a:spLocks noGrp="1"/>
          </p:cNvSpPr>
          <p:nvPr>
            <p:ph type="title"/>
          </p:nvPr>
        </p:nvSpPr>
        <p:spPr>
          <a:xfrm>
            <a:off x="914400" y="273051"/>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solidFill>
              </a:rPr>
              <a:pPr/>
              <a:t>‹#›</a:t>
            </a:fld>
            <a:endParaRPr lang="en-US" dirty="0">
              <a:solidFill>
                <a:srgbClr val="9BBB59">
                  <a:shade val="75000"/>
                </a:srgbClr>
              </a:solidFill>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10" name="Straight Connector 9"/>
          <p:cNvCxnSpPr/>
          <p:nvPr userDrawn="1"/>
        </p:nvCxnSpPr>
        <p:spPr>
          <a:xfrm>
            <a:off x="914400" y="1434353"/>
            <a:ext cx="77724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7669313" y="394449"/>
            <a:ext cx="914401" cy="914403"/>
            <a:chOff x="6629399" y="685800"/>
            <a:chExt cx="914401" cy="914401"/>
          </a:xfrm>
        </p:grpSpPr>
        <p:pic>
          <p:nvPicPr>
            <p:cNvPr id="13" name="Picture 2" descr="https://encrypted-tbn3.gstatic.com/images?q=tbn:ANd9GcTKwMLrZA-JAStSi5LK5WCCB2DT1FdN4UfWlgB5fQO8mq-vwIZ33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29399" y="685800"/>
              <a:ext cx="914401" cy="9144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6651811" y="697468"/>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K</a:t>
              </a:r>
              <a:endParaRPr lang="en-US" b="1" dirty="0">
                <a:solidFill>
                  <a:prstClr val="black"/>
                </a:solidFill>
                <a:latin typeface="Garamond" panose="02020404030301010803" pitchFamily="18" charset="0"/>
              </a:endParaRPr>
            </a:p>
          </p:txBody>
        </p:sp>
        <p:sp>
          <p:nvSpPr>
            <p:cNvPr id="15" name="TextBox 14"/>
            <p:cNvSpPr txBox="1"/>
            <p:nvPr userDrawn="1"/>
          </p:nvSpPr>
          <p:spPr>
            <a:xfrm>
              <a:off x="7176246" y="706433"/>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I</a:t>
              </a:r>
              <a:endParaRPr lang="en-US" b="1" dirty="0">
                <a:solidFill>
                  <a:prstClr val="black"/>
                </a:solidFill>
                <a:latin typeface="Garamond" panose="02020404030301010803" pitchFamily="18" charset="0"/>
              </a:endParaRPr>
            </a:p>
          </p:txBody>
        </p:sp>
        <p:sp>
          <p:nvSpPr>
            <p:cNvPr id="16" name="TextBox 15"/>
            <p:cNvSpPr txBox="1"/>
            <p:nvPr userDrawn="1"/>
          </p:nvSpPr>
          <p:spPr>
            <a:xfrm>
              <a:off x="7176246" y="1203974"/>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I</a:t>
              </a:r>
              <a:endParaRPr lang="en-US" b="1" dirty="0">
                <a:solidFill>
                  <a:prstClr val="black"/>
                </a:solidFill>
                <a:latin typeface="Garamond" panose="02020404030301010803" pitchFamily="18" charset="0"/>
              </a:endParaRPr>
            </a:p>
          </p:txBody>
        </p:sp>
        <p:sp>
          <p:nvSpPr>
            <p:cNvPr id="17" name="TextBox 16"/>
            <p:cNvSpPr txBox="1"/>
            <p:nvPr userDrawn="1"/>
          </p:nvSpPr>
          <p:spPr>
            <a:xfrm>
              <a:off x="6651811" y="1203975"/>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E</a:t>
              </a:r>
              <a:endParaRPr lang="en-US" b="1" dirty="0">
                <a:solidFill>
                  <a:prstClr val="black"/>
                </a:solidFill>
                <a:latin typeface="Garamond" panose="02020404030301010803" pitchFamily="18" charset="0"/>
              </a:endParaRPr>
            </a:p>
          </p:txBody>
        </p:sp>
      </p:grpSp>
    </p:spTree>
    <p:extLst>
      <p:ext uri="{BB962C8B-B14F-4D97-AF65-F5344CB8AC3E}">
        <p14:creationId xmlns:p14="http://schemas.microsoft.com/office/powerpoint/2010/main" val="393926111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1"/>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dirty="0">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dirty="0">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2C6B1FF6-39B9-40F5-8B67-33C6354A3D4F}" type="slidenum">
              <a:rPr lang="en-US" smtClean="0">
                <a:solidFill>
                  <a:prstClr val="black"/>
                </a:solidFill>
              </a:rPr>
              <a:pPr/>
              <a:t>‹#›</a:t>
            </a:fld>
            <a:endParaRPr lang="en-US" dirty="0">
              <a:solidFill>
                <a:prstClr val="black"/>
              </a:solidFill>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2" name="Rectangle 11"/>
          <p:cNvSpPr/>
          <p:nvPr/>
        </p:nvSpPr>
        <p:spPr>
          <a:xfrm>
            <a:off x="68510" y="4650479"/>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13" name="Rectangle 12"/>
          <p:cNvSpPr/>
          <p:nvPr/>
        </p:nvSpPr>
        <p:spPr>
          <a:xfrm>
            <a:off x="68511" y="4773230"/>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3" name="Picture Placeholder 2"/>
          <p:cNvSpPr>
            <a:spLocks noGrp="1"/>
          </p:cNvSpPr>
          <p:nvPr>
            <p:ph type="pic" idx="1"/>
          </p:nvPr>
        </p:nvSpPr>
        <p:spPr>
          <a:xfrm>
            <a:off x="68309"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51112715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1524000"/>
            <a:ext cx="7772400" cy="44958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solidFill>
              </a:rPr>
              <a:pPr/>
              <a:t>‹#›</a:t>
            </a:fld>
            <a:endParaRPr lang="en-US">
              <a:solidFill>
                <a:prstClr val="black"/>
              </a:solidFill>
            </a:endParaRPr>
          </a:p>
        </p:txBody>
      </p:sp>
      <p:cxnSp>
        <p:nvCxnSpPr>
          <p:cNvPr id="7" name="Straight Connector 6"/>
          <p:cNvCxnSpPr/>
          <p:nvPr userDrawn="1"/>
        </p:nvCxnSpPr>
        <p:spPr>
          <a:xfrm>
            <a:off x="914400" y="1434353"/>
            <a:ext cx="7772400" cy="0"/>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68973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solidFill>
                  <a:srgbClr val="1F497D"/>
                </a:solidFill>
              </a:rPr>
              <a:pPr/>
              <a:t>10/10/2014</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2C6B1FF6-39B9-40F5-8B67-33C6354A3D4F}" type="slidenum">
              <a:rPr lang="en-US" smtClean="0">
                <a:solidFill>
                  <a:prstClr val="black"/>
                </a:solidFill>
              </a:rPr>
              <a:pPr/>
              <a:t>‹#›</a:t>
            </a:fld>
            <a:endParaRPr lang="en-US" dirty="0">
              <a:solidFill>
                <a:prstClr val="black"/>
              </a:solidFill>
            </a:endParaRPr>
          </a:p>
        </p:txBody>
      </p:sp>
      <p:cxnSp>
        <p:nvCxnSpPr>
          <p:cNvPr id="7" name="Straight Connector 6"/>
          <p:cNvCxnSpPr/>
          <p:nvPr userDrawn="1"/>
        </p:nvCxnSpPr>
        <p:spPr>
          <a:xfrm>
            <a:off x="6629400" y="274643"/>
            <a:ext cx="0" cy="5851525"/>
          </a:xfrm>
          <a:prstGeom prst="line">
            <a:avLst/>
          </a:prstGeom>
          <a:ln w="34925">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34708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11"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4" name="Straight Connector 3"/>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9D2CD70-3F62-4033-BCFB-04E266D928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7597514"/>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7" name="image1.png"/>
          <p:cNvPicPr/>
          <p:nvPr/>
        </p:nvPicPr>
        <p:blipFill>
          <a:blip r:embed="rId2">
            <a:extLst/>
          </a:blip>
          <a:stretch>
            <a:fillRect/>
          </a:stretch>
        </p:blipFill>
        <p:spPr>
          <a:xfrm>
            <a:off x="220407" y="6161276"/>
            <a:ext cx="2819401" cy="555797"/>
          </a:xfrm>
          <a:prstGeom prst="rect">
            <a:avLst/>
          </a:prstGeom>
          <a:ln w="12700">
            <a:miter lim="400000"/>
          </a:ln>
        </p:spPr>
      </p:pic>
      <p:pic>
        <p:nvPicPr>
          <p:cNvPr id="8" name="image2.png"/>
          <p:cNvPicPr/>
          <p:nvPr/>
        </p:nvPicPr>
        <p:blipFill>
          <a:blip r:embed="rId3">
            <a:extLst/>
          </a:blip>
          <a:stretch>
            <a:fillRect/>
          </a:stretch>
        </p:blipFill>
        <p:spPr>
          <a:xfrm>
            <a:off x="7162800" y="6159262"/>
            <a:ext cx="1803400" cy="524551"/>
          </a:xfrm>
          <a:prstGeom prst="rect">
            <a:avLst/>
          </a:prstGeom>
          <a:ln w="12700">
            <a:miter lim="400000"/>
          </a:ln>
        </p:spPr>
      </p:pic>
      <p:sp>
        <p:nvSpPr>
          <p:cNvPr id="9" name="Shape 9"/>
          <p:cNvSpPr/>
          <p:nvPr/>
        </p:nvSpPr>
        <p:spPr>
          <a:xfrm>
            <a:off x="6096008" y="6273801"/>
            <a:ext cx="1310613"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solidFill>
                  <a:srgbClr val="FFFFFF"/>
                </a:solidFill>
              </a:defRPr>
            </a:lvl1pPr>
          </a:lstStyle>
          <a:p>
            <a:pPr defTabSz="914400">
              <a:defRPr sz="1800">
                <a:solidFill>
                  <a:srgbClr val="000000"/>
                </a:solidFill>
              </a:defRPr>
            </a:pPr>
            <a:r>
              <a:rPr kern="0">
                <a:latin typeface="Arial"/>
                <a:cs typeface="Arial"/>
                <a:sym typeface="Arial"/>
              </a:rPr>
              <a:t>Powered by</a:t>
            </a:r>
          </a:p>
        </p:txBody>
      </p:sp>
      <p:sp>
        <p:nvSpPr>
          <p:cNvPr id="10" name="Shape 10"/>
          <p:cNvSpPr>
            <a:spLocks noGrp="1"/>
          </p:cNvSpPr>
          <p:nvPr>
            <p:ph type="title"/>
          </p:nvPr>
        </p:nvSpPr>
        <p:spPr>
          <a:xfrm>
            <a:off x="533400" y="76206"/>
            <a:ext cx="7772400" cy="812801"/>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11" name="Shape 11"/>
          <p:cNvSpPr>
            <a:spLocks noGrp="1"/>
          </p:cNvSpPr>
          <p:nvPr>
            <p:ph type="body" idx="1"/>
          </p:nvPr>
        </p:nvSpPr>
        <p:spPr>
          <a:xfrm>
            <a:off x="533400" y="889006"/>
            <a:ext cx="6400800" cy="751031"/>
          </a:xfrm>
          <a:prstGeom prst="rect">
            <a:avLst/>
          </a:prstGeom>
        </p:spPr>
        <p:txBody>
          <a:bodyPr lIns="0" tIns="0" rIns="0" bIns="0"/>
          <a:lstStyle>
            <a:lvl1pPr>
              <a:spcBef>
                <a:spcPts val="500"/>
              </a:spcBef>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Tree>
    <p:extLst>
      <p:ext uri="{BB962C8B-B14F-4D97-AF65-F5344CB8AC3E}">
        <p14:creationId xmlns:p14="http://schemas.microsoft.com/office/powerpoint/2010/main" val="64923708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13" name="Shape 13"/>
          <p:cNvSpPr>
            <a:spLocks noGrp="1"/>
          </p:cNvSpPr>
          <p:nvPr>
            <p:ph type="title"/>
          </p:nvPr>
        </p:nvSpPr>
        <p:spPr>
          <a:xfrm>
            <a:off x="533400" y="76206"/>
            <a:ext cx="7772400" cy="812801"/>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14" name="Shape 14"/>
          <p:cNvSpPr>
            <a:spLocks noGrp="1"/>
          </p:cNvSpPr>
          <p:nvPr>
            <p:ph type="body" idx="1"/>
          </p:nvPr>
        </p:nvSpPr>
        <p:spPr>
          <a:xfrm>
            <a:off x="533400" y="889006"/>
            <a:ext cx="6400800" cy="751031"/>
          </a:xfrm>
          <a:prstGeom prst="rect">
            <a:avLst/>
          </a:prstGeom>
        </p:spPr>
        <p:txBody>
          <a:bodyPr lIns="0" tIns="0" rIns="0" bIns="0"/>
          <a:lstStyle>
            <a:lvl1pPr>
              <a:spcBef>
                <a:spcPts val="500"/>
              </a:spcBef>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Tree>
    <p:extLst>
      <p:ext uri="{BB962C8B-B14F-4D97-AF65-F5344CB8AC3E}">
        <p14:creationId xmlns:p14="http://schemas.microsoft.com/office/powerpoint/2010/main" val="115241561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17" name="image1.tif"/>
          <p:cNvPicPr/>
          <p:nvPr/>
        </p:nvPicPr>
        <p:blipFill>
          <a:blip r:embed="rId2">
            <a:extLst/>
          </a:blip>
          <a:stretch>
            <a:fillRect/>
          </a:stretch>
        </p:blipFill>
        <p:spPr>
          <a:xfrm>
            <a:off x="220407" y="6161276"/>
            <a:ext cx="2819401" cy="555797"/>
          </a:xfrm>
          <a:prstGeom prst="rect">
            <a:avLst/>
          </a:prstGeom>
          <a:ln w="12700">
            <a:miter lim="400000"/>
          </a:ln>
        </p:spPr>
      </p:pic>
      <p:sp>
        <p:nvSpPr>
          <p:cNvPr id="18" name="Shape 18"/>
          <p:cNvSpPr>
            <a:spLocks noGrp="1"/>
          </p:cNvSpPr>
          <p:nvPr>
            <p:ph type="title"/>
          </p:nvPr>
        </p:nvSpPr>
        <p:spPr>
          <a:xfrm>
            <a:off x="533400" y="76206"/>
            <a:ext cx="7772400" cy="812801"/>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19" name="Shape 19"/>
          <p:cNvSpPr>
            <a:spLocks noGrp="1"/>
          </p:cNvSpPr>
          <p:nvPr>
            <p:ph type="body" idx="1"/>
          </p:nvPr>
        </p:nvSpPr>
        <p:spPr>
          <a:xfrm>
            <a:off x="533400" y="889006"/>
            <a:ext cx="6400800" cy="751031"/>
          </a:xfrm>
          <a:prstGeom prst="rect">
            <a:avLst/>
          </a:prstGeom>
        </p:spPr>
        <p:txBody>
          <a:bodyPr lIns="0" tIns="0" rIns="0" bIns="0"/>
          <a:lstStyle>
            <a:lvl1pPr>
              <a:spcBef>
                <a:spcPts val="500"/>
              </a:spcBef>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Tree>
    <p:extLst>
      <p:ext uri="{BB962C8B-B14F-4D97-AF65-F5344CB8AC3E}">
        <p14:creationId xmlns:p14="http://schemas.microsoft.com/office/powerpoint/2010/main" val="361610301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1" name="Shape 21"/>
          <p:cNvSpPr>
            <a:spLocks noGrp="1"/>
          </p:cNvSpPr>
          <p:nvPr>
            <p:ph type="title"/>
          </p:nvPr>
        </p:nvSpPr>
        <p:spPr>
          <a:xfrm>
            <a:off x="685800" y="2148029"/>
            <a:ext cx="7772400" cy="1470027"/>
          </a:xfrm>
          <a:prstGeom prst="rect">
            <a:avLst/>
          </a:prstGeom>
        </p:spPr>
        <p:txBody>
          <a:bodyPr/>
          <a:lstStyle/>
          <a:p>
            <a:pPr lvl="0">
              <a:defRPr sz="1800">
                <a:solidFill>
                  <a:srgbClr val="000000"/>
                </a:solidFill>
              </a:defRPr>
            </a:pPr>
            <a:r>
              <a:rPr sz="3200">
                <a:solidFill>
                  <a:srgbClr val="4C196F"/>
                </a:solidFill>
              </a:rPr>
              <a:t>Title Text</a:t>
            </a:r>
          </a:p>
        </p:txBody>
      </p:sp>
      <p:sp>
        <p:nvSpPr>
          <p:cNvPr id="22" name="Shape 22"/>
          <p:cNvSpPr>
            <a:spLocks noGrp="1"/>
          </p:cNvSpPr>
          <p:nvPr>
            <p:ph type="body" idx="1"/>
          </p:nvPr>
        </p:nvSpPr>
        <p:spPr>
          <a:xfrm>
            <a:off x="685800" y="3429000"/>
            <a:ext cx="6400800" cy="175260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23" name="Shape 23"/>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24" name="image1.tif"/>
          <p:cNvPicPr/>
          <p:nvPr/>
        </p:nvPicPr>
        <p:blipFill>
          <a:blip r:embed="rId2">
            <a:extLst/>
          </a:blip>
          <a:stretch>
            <a:fillRect/>
          </a:stretch>
        </p:blipFill>
        <p:spPr>
          <a:xfrm>
            <a:off x="220407" y="6161276"/>
            <a:ext cx="2819401" cy="555797"/>
          </a:xfrm>
          <a:prstGeom prst="rect">
            <a:avLst/>
          </a:prstGeom>
          <a:ln w="12700">
            <a:miter lim="400000"/>
          </a:ln>
        </p:spPr>
      </p:pic>
    </p:spTree>
    <p:extLst>
      <p:ext uri="{BB962C8B-B14F-4D97-AF65-F5344CB8AC3E}">
        <p14:creationId xmlns:p14="http://schemas.microsoft.com/office/powerpoint/2010/main" val="353221920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685800" y="2148029"/>
            <a:ext cx="7772400" cy="1470027"/>
          </a:xfrm>
          <a:prstGeom prst="rect">
            <a:avLst/>
          </a:prstGeom>
        </p:spPr>
        <p:txBody>
          <a:bodyPr/>
          <a:lstStyle/>
          <a:p>
            <a:pPr lvl="0">
              <a:defRPr sz="1800">
                <a:solidFill>
                  <a:srgbClr val="000000"/>
                </a:solidFill>
              </a:defRPr>
            </a:pPr>
            <a:r>
              <a:rPr sz="3200">
                <a:solidFill>
                  <a:srgbClr val="4C196F"/>
                </a:solidFill>
              </a:rPr>
              <a:t>Title Text</a:t>
            </a:r>
          </a:p>
        </p:txBody>
      </p:sp>
      <p:sp>
        <p:nvSpPr>
          <p:cNvPr id="27" name="Shape 27"/>
          <p:cNvSpPr>
            <a:spLocks noGrp="1"/>
          </p:cNvSpPr>
          <p:nvPr>
            <p:ph type="body" idx="1"/>
          </p:nvPr>
        </p:nvSpPr>
        <p:spPr>
          <a:xfrm>
            <a:off x="685800" y="3429000"/>
            <a:ext cx="6400800" cy="175260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28" name="Shape 28"/>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29" name="image1.tif"/>
          <p:cNvPicPr/>
          <p:nvPr/>
        </p:nvPicPr>
        <p:blipFill>
          <a:blip r:embed="rId2">
            <a:extLst/>
          </a:blip>
          <a:stretch>
            <a:fillRect/>
          </a:stretch>
        </p:blipFill>
        <p:spPr>
          <a:xfrm>
            <a:off x="220407" y="6161276"/>
            <a:ext cx="2819401" cy="555797"/>
          </a:xfrm>
          <a:prstGeom prst="rect">
            <a:avLst/>
          </a:prstGeom>
          <a:ln w="12700">
            <a:miter lim="400000"/>
          </a:ln>
        </p:spPr>
      </p:pic>
    </p:spTree>
    <p:extLst>
      <p:ext uri="{BB962C8B-B14F-4D97-AF65-F5344CB8AC3E}">
        <p14:creationId xmlns:p14="http://schemas.microsoft.com/office/powerpoint/2010/main" val="401092721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32" name="image1.tif"/>
          <p:cNvPicPr/>
          <p:nvPr/>
        </p:nvPicPr>
        <p:blipFill>
          <a:blip r:embed="rId2">
            <a:extLst/>
          </a:blip>
          <a:stretch>
            <a:fillRect/>
          </a:stretch>
        </p:blipFill>
        <p:spPr>
          <a:xfrm>
            <a:off x="220407" y="6161276"/>
            <a:ext cx="2819401" cy="555797"/>
          </a:xfrm>
          <a:prstGeom prst="rect">
            <a:avLst/>
          </a:prstGeom>
          <a:ln w="12700">
            <a:miter lim="400000"/>
          </a:ln>
        </p:spPr>
      </p:pic>
      <p:pic>
        <p:nvPicPr>
          <p:cNvPr id="33" name="image2.tif"/>
          <p:cNvPicPr/>
          <p:nvPr/>
        </p:nvPicPr>
        <p:blipFill>
          <a:blip r:embed="rId3">
            <a:extLst/>
          </a:blip>
          <a:stretch>
            <a:fillRect/>
          </a:stretch>
        </p:blipFill>
        <p:spPr>
          <a:xfrm>
            <a:off x="7162800" y="6159262"/>
            <a:ext cx="1803400" cy="524551"/>
          </a:xfrm>
          <a:prstGeom prst="rect">
            <a:avLst/>
          </a:prstGeom>
          <a:ln w="12700">
            <a:miter lim="400000"/>
          </a:ln>
        </p:spPr>
      </p:pic>
      <p:sp>
        <p:nvSpPr>
          <p:cNvPr id="34" name="Shape 34"/>
          <p:cNvSpPr/>
          <p:nvPr/>
        </p:nvSpPr>
        <p:spPr>
          <a:xfrm>
            <a:off x="6096008" y="6273801"/>
            <a:ext cx="1310613"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solidFill>
                  <a:srgbClr val="FFFFFF"/>
                </a:solidFill>
              </a:defRPr>
            </a:lvl1pPr>
          </a:lstStyle>
          <a:p>
            <a:pPr defTabSz="914400">
              <a:defRPr sz="1800">
                <a:solidFill>
                  <a:srgbClr val="000000"/>
                </a:solidFill>
              </a:defRPr>
            </a:pPr>
            <a:r>
              <a:rPr kern="0">
                <a:latin typeface="Arial"/>
                <a:cs typeface="Arial"/>
                <a:sym typeface="Arial"/>
              </a:rPr>
              <a:t>Powered by</a:t>
            </a:r>
          </a:p>
        </p:txBody>
      </p:sp>
      <p:sp>
        <p:nvSpPr>
          <p:cNvPr id="35" name="Shape 35"/>
          <p:cNvSpPr>
            <a:spLocks noGrp="1"/>
          </p:cNvSpPr>
          <p:nvPr>
            <p:ph type="title"/>
          </p:nvPr>
        </p:nvSpPr>
        <p:spPr>
          <a:xfrm>
            <a:off x="533400" y="536575"/>
            <a:ext cx="7772400" cy="1023796"/>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36" name="Shape 36"/>
          <p:cNvSpPr>
            <a:spLocks noGrp="1"/>
          </p:cNvSpPr>
          <p:nvPr>
            <p:ph type="body" idx="1"/>
          </p:nvPr>
        </p:nvSpPr>
        <p:spPr>
          <a:xfrm>
            <a:off x="533400" y="1560369"/>
            <a:ext cx="6400800" cy="2465531"/>
          </a:xfrm>
          <a:prstGeom prst="rect">
            <a:avLst/>
          </a:prstGeom>
        </p:spPr>
        <p:txBody>
          <a:bodyPr lIns="0" tIns="0" rIns="0" bIns="0"/>
          <a:lstStyle>
            <a:lvl1pPr>
              <a:defRPr>
                <a:solidFill>
                  <a:srgbClr val="4C196F"/>
                </a:solidFill>
              </a:defRPr>
            </a:lvl1pPr>
            <a:lvl2pPr marL="0" indent="457200">
              <a:buSzTx/>
              <a:buNone/>
              <a:defRPr>
                <a:solidFill>
                  <a:srgbClr val="4C196F"/>
                </a:solidFill>
              </a:defRPr>
            </a:lvl2pPr>
            <a:lvl3pPr marL="0" indent="914400">
              <a:buSzTx/>
              <a:buNone/>
              <a:defRPr>
                <a:solidFill>
                  <a:srgbClr val="4C196F"/>
                </a:solidFill>
              </a:defRPr>
            </a:lvl3pPr>
            <a:lvl4pPr marL="0" indent="1371600">
              <a:buSzTx/>
              <a:buNone/>
              <a:defRPr>
                <a:solidFill>
                  <a:srgbClr val="4C196F"/>
                </a:solidFill>
              </a:defRPr>
            </a:lvl4pPr>
            <a:lvl5pPr marL="0" indent="1828800">
              <a:buSzTx/>
              <a:buNone/>
              <a:defRPr>
                <a:solidFill>
                  <a:srgbClr val="4C196F"/>
                </a:solidFill>
              </a:defRPr>
            </a:lvl5pPr>
          </a:lstStyle>
          <a:p>
            <a:pPr lvl="0">
              <a:defRPr sz="1800">
                <a:solidFill>
                  <a:srgbClr val="000000"/>
                </a:solidFill>
              </a:defRPr>
            </a:pPr>
            <a:r>
              <a:rPr sz="2800">
                <a:solidFill>
                  <a:srgbClr val="4C196F"/>
                </a:solidFill>
              </a:rPr>
              <a:t>Body Level One</a:t>
            </a:r>
          </a:p>
          <a:p>
            <a:pPr lvl="1">
              <a:defRPr sz="1800">
                <a:solidFill>
                  <a:srgbClr val="000000"/>
                </a:solidFill>
              </a:defRPr>
            </a:pPr>
            <a:r>
              <a:rPr sz="2800">
                <a:solidFill>
                  <a:srgbClr val="4C196F"/>
                </a:solidFill>
              </a:rPr>
              <a:t>Body Level Two</a:t>
            </a:r>
          </a:p>
          <a:p>
            <a:pPr lvl="2">
              <a:defRPr sz="1800">
                <a:solidFill>
                  <a:srgbClr val="000000"/>
                </a:solidFill>
              </a:defRPr>
            </a:pPr>
            <a:r>
              <a:rPr sz="2800">
                <a:solidFill>
                  <a:srgbClr val="4C196F"/>
                </a:solidFill>
              </a:rPr>
              <a:t>Body Level Three</a:t>
            </a:r>
          </a:p>
          <a:p>
            <a:pPr lvl="3">
              <a:defRPr sz="1800">
                <a:solidFill>
                  <a:srgbClr val="000000"/>
                </a:solidFill>
              </a:defRPr>
            </a:pPr>
            <a:r>
              <a:rPr sz="2800">
                <a:solidFill>
                  <a:srgbClr val="4C196F"/>
                </a:solidFill>
              </a:rPr>
              <a:t>Body Level Four</a:t>
            </a:r>
          </a:p>
          <a:p>
            <a:pPr lvl="4">
              <a:defRPr sz="1800">
                <a:solidFill>
                  <a:srgbClr val="000000"/>
                </a:solidFill>
              </a:defRPr>
            </a:pPr>
            <a:r>
              <a:rPr sz="2800">
                <a:solidFill>
                  <a:srgbClr val="4C196F"/>
                </a:solidFill>
              </a:rPr>
              <a:t>Body Level Five</a:t>
            </a:r>
          </a:p>
        </p:txBody>
      </p:sp>
    </p:spTree>
    <p:extLst>
      <p:ext uri="{BB962C8B-B14F-4D97-AF65-F5344CB8AC3E}">
        <p14:creationId xmlns:p14="http://schemas.microsoft.com/office/powerpoint/2010/main" val="396540628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Shape 38"/>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39" name="image1.tif"/>
          <p:cNvPicPr/>
          <p:nvPr/>
        </p:nvPicPr>
        <p:blipFill>
          <a:blip r:embed="rId2">
            <a:extLst/>
          </a:blip>
          <a:stretch>
            <a:fillRect/>
          </a:stretch>
        </p:blipFill>
        <p:spPr>
          <a:xfrm>
            <a:off x="220407" y="6161276"/>
            <a:ext cx="2819401" cy="555797"/>
          </a:xfrm>
          <a:prstGeom prst="rect">
            <a:avLst/>
          </a:prstGeom>
          <a:ln w="12700">
            <a:miter lim="400000"/>
          </a:ln>
        </p:spPr>
      </p:pic>
      <p:sp>
        <p:nvSpPr>
          <p:cNvPr id="40" name="Shape 40"/>
          <p:cNvSpPr>
            <a:spLocks noGrp="1"/>
          </p:cNvSpPr>
          <p:nvPr>
            <p:ph type="title"/>
          </p:nvPr>
        </p:nvSpPr>
        <p:spPr>
          <a:xfrm>
            <a:off x="533400" y="536575"/>
            <a:ext cx="7772400" cy="1023796"/>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41" name="Shape 41"/>
          <p:cNvSpPr>
            <a:spLocks noGrp="1"/>
          </p:cNvSpPr>
          <p:nvPr>
            <p:ph type="body" idx="1"/>
          </p:nvPr>
        </p:nvSpPr>
        <p:spPr>
          <a:xfrm>
            <a:off x="533400" y="1560369"/>
            <a:ext cx="6400800" cy="2465531"/>
          </a:xfrm>
          <a:prstGeom prst="rect">
            <a:avLst/>
          </a:prstGeom>
        </p:spPr>
        <p:txBody>
          <a:bodyPr lIns="0" tIns="0" rIns="0" bIns="0"/>
          <a:lstStyle>
            <a:lvl1pPr>
              <a:defRPr>
                <a:solidFill>
                  <a:srgbClr val="4C196F"/>
                </a:solidFill>
              </a:defRPr>
            </a:lvl1pPr>
            <a:lvl2pPr marL="0" indent="457200">
              <a:buSzTx/>
              <a:buNone/>
              <a:defRPr>
                <a:solidFill>
                  <a:srgbClr val="4C196F"/>
                </a:solidFill>
              </a:defRPr>
            </a:lvl2pPr>
            <a:lvl3pPr marL="0" indent="914400">
              <a:buSzTx/>
              <a:buNone/>
              <a:defRPr>
                <a:solidFill>
                  <a:srgbClr val="4C196F"/>
                </a:solidFill>
              </a:defRPr>
            </a:lvl3pPr>
            <a:lvl4pPr marL="0" indent="1371600">
              <a:buSzTx/>
              <a:buNone/>
              <a:defRPr>
                <a:solidFill>
                  <a:srgbClr val="4C196F"/>
                </a:solidFill>
              </a:defRPr>
            </a:lvl4pPr>
            <a:lvl5pPr marL="0" indent="1828800">
              <a:buSzTx/>
              <a:buNone/>
              <a:defRPr>
                <a:solidFill>
                  <a:srgbClr val="4C196F"/>
                </a:solidFill>
              </a:defRPr>
            </a:lvl5pPr>
          </a:lstStyle>
          <a:p>
            <a:pPr lvl="0">
              <a:defRPr sz="1800">
                <a:solidFill>
                  <a:srgbClr val="000000"/>
                </a:solidFill>
              </a:defRPr>
            </a:pPr>
            <a:r>
              <a:rPr sz="2800">
                <a:solidFill>
                  <a:srgbClr val="4C196F"/>
                </a:solidFill>
              </a:rPr>
              <a:t>Body Level One</a:t>
            </a:r>
          </a:p>
          <a:p>
            <a:pPr lvl="1">
              <a:defRPr sz="1800">
                <a:solidFill>
                  <a:srgbClr val="000000"/>
                </a:solidFill>
              </a:defRPr>
            </a:pPr>
            <a:r>
              <a:rPr sz="2800">
                <a:solidFill>
                  <a:srgbClr val="4C196F"/>
                </a:solidFill>
              </a:rPr>
              <a:t>Body Level Two</a:t>
            </a:r>
          </a:p>
          <a:p>
            <a:pPr lvl="2">
              <a:defRPr sz="1800">
                <a:solidFill>
                  <a:srgbClr val="000000"/>
                </a:solidFill>
              </a:defRPr>
            </a:pPr>
            <a:r>
              <a:rPr sz="2800">
                <a:solidFill>
                  <a:srgbClr val="4C196F"/>
                </a:solidFill>
              </a:rPr>
              <a:t>Body Level Three</a:t>
            </a:r>
          </a:p>
          <a:p>
            <a:pPr lvl="3">
              <a:defRPr sz="1800">
                <a:solidFill>
                  <a:srgbClr val="000000"/>
                </a:solidFill>
              </a:defRPr>
            </a:pPr>
            <a:r>
              <a:rPr sz="2800">
                <a:solidFill>
                  <a:srgbClr val="4C196F"/>
                </a:solidFill>
              </a:rPr>
              <a:t>Body Level Four</a:t>
            </a:r>
          </a:p>
          <a:p>
            <a:pPr lvl="4">
              <a:defRPr sz="1800">
                <a:solidFill>
                  <a:srgbClr val="000000"/>
                </a:solidFill>
              </a:defRPr>
            </a:pPr>
            <a:r>
              <a:rPr sz="2800">
                <a:solidFill>
                  <a:srgbClr val="4C196F"/>
                </a:solidFill>
              </a:rPr>
              <a:t>Body Level Five</a:t>
            </a:r>
          </a:p>
        </p:txBody>
      </p:sp>
    </p:spTree>
    <p:extLst>
      <p:ext uri="{BB962C8B-B14F-4D97-AF65-F5344CB8AC3E}">
        <p14:creationId xmlns:p14="http://schemas.microsoft.com/office/powerpoint/2010/main" val="68872280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3" name="Shape 43"/>
          <p:cNvSpPr/>
          <p:nvPr/>
        </p:nvSpPr>
        <p:spPr>
          <a:xfrm>
            <a:off x="7010400" y="5969000"/>
            <a:ext cx="2133600" cy="889000"/>
          </a:xfrm>
          <a:prstGeom prst="rect">
            <a:avLst/>
          </a:prstGeom>
          <a:solidFill>
            <a:srgbClr val="F3EFF4"/>
          </a:solidFill>
          <a:ln w="12700">
            <a:miter lim="400000"/>
          </a:ln>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sp>
        <p:nvSpPr>
          <p:cNvPr id="44" name="Shape 44"/>
          <p:cNvSpPr/>
          <p:nvPr/>
        </p:nvSpPr>
        <p:spPr>
          <a:xfrm>
            <a:off x="0" y="0"/>
            <a:ext cx="9144000" cy="6858000"/>
          </a:xfrm>
          <a:prstGeom prst="rect">
            <a:avLst/>
          </a:prstGeom>
          <a:solidFill>
            <a:srgbClr val="FFFFFF"/>
          </a:solidFill>
          <a:ln w="12700">
            <a:miter lim="400000"/>
          </a:ln>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spTree>
    <p:extLst>
      <p:ext uri="{BB962C8B-B14F-4D97-AF65-F5344CB8AC3E}">
        <p14:creationId xmlns:p14="http://schemas.microsoft.com/office/powerpoint/2010/main" val="62896138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6" name="Shape 46"/>
          <p:cNvSpPr>
            <a:spLocks noGrp="1"/>
          </p:cNvSpPr>
          <p:nvPr>
            <p:ph type="title"/>
          </p:nvPr>
        </p:nvSpPr>
        <p:spPr>
          <a:xfrm>
            <a:off x="457211" y="3"/>
            <a:ext cx="3008315" cy="1435100"/>
          </a:xfrm>
          <a:prstGeom prst="rect">
            <a:avLst/>
          </a:prstGeom>
        </p:spPr>
        <p:txBody>
          <a:bodyPr anchor="b"/>
          <a:lstStyle>
            <a:lvl1pPr>
              <a:defRPr sz="2000"/>
            </a:lvl1pPr>
          </a:lstStyle>
          <a:p>
            <a:pPr lvl="0">
              <a:defRPr sz="1800">
                <a:solidFill>
                  <a:srgbClr val="000000"/>
                </a:solidFill>
              </a:defRPr>
            </a:pPr>
            <a:r>
              <a:rPr sz="2000">
                <a:solidFill>
                  <a:srgbClr val="4C196F"/>
                </a:solidFill>
              </a:rPr>
              <a:t>Title Text</a:t>
            </a:r>
          </a:p>
        </p:txBody>
      </p:sp>
      <p:sp>
        <p:nvSpPr>
          <p:cNvPr id="47" name="Shape 47"/>
          <p:cNvSpPr>
            <a:spLocks noGrp="1"/>
          </p:cNvSpPr>
          <p:nvPr>
            <p:ph type="body" idx="1"/>
          </p:nvPr>
        </p:nvSpPr>
        <p:spPr>
          <a:xfrm>
            <a:off x="3575050" y="273062"/>
            <a:ext cx="5111750" cy="6584945"/>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404040"/>
                </a:solidFill>
              </a:rPr>
              <a:t>Body Level One</a:t>
            </a:r>
          </a:p>
          <a:p>
            <a:pPr lvl="1">
              <a:defRPr sz="1800">
                <a:solidFill>
                  <a:srgbClr val="000000"/>
                </a:solidFill>
              </a:defRPr>
            </a:pPr>
            <a:r>
              <a:rPr sz="3200">
                <a:solidFill>
                  <a:srgbClr val="404040"/>
                </a:solidFill>
              </a:rPr>
              <a:t>Body Level Two</a:t>
            </a:r>
          </a:p>
          <a:p>
            <a:pPr lvl="2">
              <a:defRPr sz="1800">
                <a:solidFill>
                  <a:srgbClr val="000000"/>
                </a:solidFill>
              </a:defRPr>
            </a:pPr>
            <a:r>
              <a:rPr sz="3200">
                <a:solidFill>
                  <a:srgbClr val="404040"/>
                </a:solidFill>
              </a:rPr>
              <a:t>Body Level Three</a:t>
            </a:r>
          </a:p>
          <a:p>
            <a:pPr lvl="3">
              <a:defRPr sz="1800">
                <a:solidFill>
                  <a:srgbClr val="000000"/>
                </a:solidFill>
              </a:defRPr>
            </a:pPr>
            <a:r>
              <a:rPr sz="3200">
                <a:solidFill>
                  <a:srgbClr val="404040"/>
                </a:solidFill>
              </a:rPr>
              <a:t>Body Level Four</a:t>
            </a:r>
          </a:p>
          <a:p>
            <a:pPr lvl="4">
              <a:defRPr sz="1800">
                <a:solidFill>
                  <a:srgbClr val="000000"/>
                </a:solidFill>
              </a:defRPr>
            </a:pPr>
            <a:r>
              <a:rPr sz="3200">
                <a:solidFill>
                  <a:srgbClr val="404040"/>
                </a:solidFill>
              </a:rPr>
              <a:t>Body Level Five</a:t>
            </a:r>
          </a:p>
        </p:txBody>
      </p:sp>
      <p:sp>
        <p:nvSpPr>
          <p:cNvPr id="48" name="Shape 4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4620893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0" name="Shape 50"/>
          <p:cNvSpPr>
            <a:spLocks noGrp="1"/>
          </p:cNvSpPr>
          <p:nvPr>
            <p:ph type="title"/>
          </p:nvPr>
        </p:nvSpPr>
        <p:spPr>
          <a:xfrm>
            <a:off x="1792290" y="3086101"/>
            <a:ext cx="5486401" cy="2281240"/>
          </a:xfrm>
          <a:prstGeom prst="rect">
            <a:avLst/>
          </a:prstGeom>
        </p:spPr>
        <p:txBody>
          <a:bodyPr anchor="b"/>
          <a:lstStyle>
            <a:lvl1pPr>
              <a:defRPr sz="2000"/>
            </a:lvl1pPr>
          </a:lstStyle>
          <a:p>
            <a:pPr lvl="0">
              <a:defRPr sz="1800">
                <a:solidFill>
                  <a:srgbClr val="000000"/>
                </a:solidFill>
              </a:defRPr>
            </a:pPr>
            <a:r>
              <a:rPr sz="2000">
                <a:solidFill>
                  <a:srgbClr val="4C196F"/>
                </a:solidFill>
              </a:rPr>
              <a:t>Title Text</a:t>
            </a:r>
          </a:p>
        </p:txBody>
      </p:sp>
      <p:sp>
        <p:nvSpPr>
          <p:cNvPr id="51" name="Shape 51"/>
          <p:cNvSpPr>
            <a:spLocks noGrp="1"/>
          </p:cNvSpPr>
          <p:nvPr>
            <p:ph type="body" idx="1"/>
          </p:nvPr>
        </p:nvSpPr>
        <p:spPr>
          <a:xfrm>
            <a:off x="1792290" y="5367350"/>
            <a:ext cx="5486401" cy="1490657"/>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solidFill>
                  <a:srgbClr val="000000"/>
                </a:solidFill>
              </a:defRPr>
            </a:pPr>
            <a:r>
              <a:rPr sz="1400">
                <a:solidFill>
                  <a:srgbClr val="404040"/>
                </a:solidFill>
              </a:rPr>
              <a:t>Body Level One</a:t>
            </a:r>
          </a:p>
          <a:p>
            <a:pPr lvl="1">
              <a:defRPr sz="1800">
                <a:solidFill>
                  <a:srgbClr val="000000"/>
                </a:solidFill>
              </a:defRPr>
            </a:pPr>
            <a:r>
              <a:rPr sz="1400">
                <a:solidFill>
                  <a:srgbClr val="404040"/>
                </a:solidFill>
              </a:rPr>
              <a:t>Body Level Two</a:t>
            </a:r>
          </a:p>
          <a:p>
            <a:pPr lvl="2">
              <a:defRPr sz="1800">
                <a:solidFill>
                  <a:srgbClr val="000000"/>
                </a:solidFill>
              </a:defRPr>
            </a:pPr>
            <a:r>
              <a:rPr sz="1400">
                <a:solidFill>
                  <a:srgbClr val="404040"/>
                </a:solidFill>
              </a:rPr>
              <a:t>Body Level Three</a:t>
            </a:r>
          </a:p>
          <a:p>
            <a:pPr lvl="3">
              <a:defRPr sz="1800">
                <a:solidFill>
                  <a:srgbClr val="000000"/>
                </a:solidFill>
              </a:defRPr>
            </a:pPr>
            <a:r>
              <a:rPr sz="1400">
                <a:solidFill>
                  <a:srgbClr val="404040"/>
                </a:solidFill>
              </a:rPr>
              <a:t>Body Level Four</a:t>
            </a:r>
          </a:p>
          <a:p>
            <a:pPr lvl="4">
              <a:defRPr sz="1800">
                <a:solidFill>
                  <a:srgbClr val="000000"/>
                </a:solidFill>
              </a:defRPr>
            </a:pPr>
            <a:r>
              <a:rPr sz="1400">
                <a:solidFill>
                  <a:srgbClr val="404040"/>
                </a:solidFill>
              </a:rPr>
              <a:t>Body Level Five</a:t>
            </a: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567604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3" name="Straight Connector 2"/>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118D9C7-D5D8-4A19-A9FF-4578B8531BD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713736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defRPr>
            </a:pPr>
            <a:r>
              <a:rPr sz="3200">
                <a:solidFill>
                  <a:srgbClr val="4C196F"/>
                </a:solidFill>
              </a:rPr>
              <a:t>Title Text</a:t>
            </a:r>
          </a:p>
        </p:txBody>
      </p:sp>
      <p:sp>
        <p:nvSpPr>
          <p:cNvPr id="55" name="Shape 55"/>
          <p:cNvSpPr>
            <a:spLocks noGrp="1"/>
          </p:cNvSpPr>
          <p:nvPr>
            <p:ph type="body" idx="1"/>
          </p:nvPr>
        </p:nvSpPr>
        <p:spPr>
          <a:prstGeom prst="rect">
            <a:avLst/>
          </a:prstGeom>
        </p:spPr>
        <p:txBody>
          <a:body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0964604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8" name="Shape 58"/>
          <p:cNvSpPr>
            <a:spLocks noGrp="1"/>
          </p:cNvSpPr>
          <p:nvPr>
            <p:ph type="title"/>
          </p:nvPr>
        </p:nvSpPr>
        <p:spPr>
          <a:xfrm>
            <a:off x="6515100" y="990600"/>
            <a:ext cx="1943100" cy="5867400"/>
          </a:xfrm>
          <a:prstGeom prst="rect">
            <a:avLst/>
          </a:prstGeom>
        </p:spPr>
        <p:txBody>
          <a:bodyPr/>
          <a:lstStyle/>
          <a:p>
            <a:pPr lvl="0">
              <a:defRPr sz="1800">
                <a:solidFill>
                  <a:srgbClr val="000000"/>
                </a:solidFill>
              </a:defRPr>
            </a:pPr>
            <a:r>
              <a:rPr sz="3200">
                <a:solidFill>
                  <a:srgbClr val="4C196F"/>
                </a:solidFill>
              </a:rPr>
              <a:t>Title Text</a:t>
            </a:r>
          </a:p>
        </p:txBody>
      </p:sp>
      <p:sp>
        <p:nvSpPr>
          <p:cNvPr id="59" name="Shape 59"/>
          <p:cNvSpPr>
            <a:spLocks noGrp="1"/>
          </p:cNvSpPr>
          <p:nvPr>
            <p:ph type="body" idx="1"/>
          </p:nvPr>
        </p:nvSpPr>
        <p:spPr>
          <a:xfrm>
            <a:off x="685800" y="1447800"/>
            <a:ext cx="5676900" cy="5410200"/>
          </a:xfrm>
          <a:prstGeom prst="rect">
            <a:avLst/>
          </a:prstGeom>
        </p:spPr>
        <p:txBody>
          <a:body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5013869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62" name="Shape 62"/>
          <p:cNvSpPr>
            <a:spLocks noGrp="1"/>
          </p:cNvSpPr>
          <p:nvPr>
            <p:ph type="title"/>
          </p:nvPr>
        </p:nvSpPr>
        <p:spPr>
          <a:xfrm>
            <a:off x="685800" y="1447800"/>
            <a:ext cx="7772400" cy="762000"/>
          </a:xfrm>
          <a:prstGeom prst="rect">
            <a:avLst/>
          </a:prstGeom>
        </p:spPr>
        <p:txBody>
          <a:bodyPr/>
          <a:lstStyle/>
          <a:p>
            <a:pPr lvl="0">
              <a:defRPr sz="1800">
                <a:solidFill>
                  <a:srgbClr val="000000"/>
                </a:solidFill>
              </a:defRPr>
            </a:pPr>
            <a:r>
              <a:rPr sz="3200">
                <a:solidFill>
                  <a:srgbClr val="4C196F"/>
                </a:solidFill>
              </a:rP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0305845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GeneralTitle.png"/>
          <p:cNvPicPr>
            <a:picLocks noChangeAspect="1"/>
          </p:cNvPicPr>
          <p:nvPr userDrawn="1"/>
        </p:nvPicPr>
        <p:blipFill>
          <a:blip r:embed="rId2"/>
          <a:srcRect/>
          <a:stretch>
            <a:fillRect/>
          </a:stretch>
        </p:blipFill>
        <p:spPr bwMode="auto">
          <a:xfrm>
            <a:off x="762000" y="3886203"/>
            <a:ext cx="8382000" cy="1257300"/>
          </a:xfrm>
          <a:prstGeom prst="rect">
            <a:avLst/>
          </a:prstGeom>
          <a:noFill/>
          <a:ln w="9525">
            <a:noFill/>
            <a:miter lim="800000"/>
            <a:headEnd/>
            <a:tailEnd/>
          </a:ln>
        </p:spPr>
      </p:pic>
      <p:sp>
        <p:nvSpPr>
          <p:cNvPr id="2" name="Title 1"/>
          <p:cNvSpPr>
            <a:spLocks noGrp="1"/>
          </p:cNvSpPr>
          <p:nvPr>
            <p:ph type="ctrTitle"/>
          </p:nvPr>
        </p:nvSpPr>
        <p:spPr>
          <a:xfrm>
            <a:off x="838200" y="1790700"/>
            <a:ext cx="7620000" cy="990600"/>
          </a:xfr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838200" y="2971800"/>
            <a:ext cx="6400800" cy="6096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81910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5" name="Picture 4" descr="NUheader.png"/>
          <p:cNvPicPr>
            <a:picLocks noChangeAspect="1"/>
          </p:cNvPicPr>
          <p:nvPr userDrawn="1"/>
        </p:nvPicPr>
        <p:blipFill>
          <a:blip r:embed="rId3"/>
          <a:srcRect/>
          <a:stretch>
            <a:fillRect/>
          </a:stretch>
        </p:blipFill>
        <p:spPr bwMode="auto">
          <a:xfrm>
            <a:off x="381000" y="95254"/>
            <a:ext cx="8382000" cy="133351"/>
          </a:xfrm>
          <a:prstGeom prst="rect">
            <a:avLst/>
          </a:prstGeom>
          <a:noFill/>
          <a:ln w="9525">
            <a:noFill/>
            <a:miter lim="800000"/>
            <a:headEnd/>
            <a:tailEnd/>
          </a:ln>
        </p:spPr>
      </p:pic>
      <p:sp>
        <p:nvSpPr>
          <p:cNvPr id="2" name="Title 1"/>
          <p:cNvSpPr>
            <a:spLocks noGrp="1"/>
          </p:cNvSpPr>
          <p:nvPr>
            <p:ph type="title"/>
          </p:nvPr>
        </p:nvSpPr>
        <p:spPr/>
        <p:style>
          <a:lnRef idx="2">
            <a:schemeClr val="dk1"/>
          </a:lnRef>
          <a:fillRef idx="1">
            <a:schemeClr val="lt1"/>
          </a:fillRef>
          <a:effectRef idx="0">
            <a:schemeClr val="dk1"/>
          </a:effectRef>
          <a:fontRef idx="none"/>
        </p:style>
        <p:txBody>
          <a:bodyPr/>
          <a:lstStyle>
            <a:lvl1pPr>
              <a:defRPr>
                <a:solidFill>
                  <a:srgbClr val="482A80"/>
                </a:solidFill>
              </a:defRPr>
            </a:lvl1pPr>
          </a:lstStyle>
          <a:p>
            <a:r>
              <a:rPr lang="en-US" dirty="0" smtClean="0"/>
              <a:t>Click to edit Master title style</a:t>
            </a:r>
            <a:endParaRPr lang="en-US"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none"/>
        </p:style>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p:cNvSpPr>
          <p:nvPr>
            <p:ph type="sldNum" sz="quarter" idx="10"/>
          </p:nvPr>
        </p:nvSpPr>
        <p:spPr>
          <a:xfrm>
            <a:off x="3657600" y="6236732"/>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77771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6" name="Picture 4" descr="NUheader.png"/>
          <p:cNvPicPr>
            <a:picLocks noChangeAspect="1"/>
          </p:cNvPicPr>
          <p:nvPr userDrawn="1"/>
        </p:nvPicPr>
        <p:blipFill>
          <a:blip r:embed="rId3"/>
          <a:srcRect/>
          <a:stretch>
            <a:fillRect/>
          </a:stretch>
        </p:blipFill>
        <p:spPr bwMode="auto">
          <a:xfrm>
            <a:off x="381000" y="95254"/>
            <a:ext cx="8382000" cy="1333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1"/>
            <a:ext cx="3886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3886200" cy="4525963"/>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a:xfrm>
            <a:off x="3581400" y="6236732"/>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570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8" name="Picture 4" descr="NUheader.png"/>
          <p:cNvPicPr>
            <a:picLocks noChangeAspect="1"/>
          </p:cNvPicPr>
          <p:nvPr userDrawn="1"/>
        </p:nvPicPr>
        <p:blipFill>
          <a:blip r:embed="rId3"/>
          <a:srcRect/>
          <a:stretch>
            <a:fillRect/>
          </a:stretch>
        </p:blipFill>
        <p:spPr bwMode="auto">
          <a:xfrm>
            <a:off x="381000" y="95254"/>
            <a:ext cx="8382000" cy="133351"/>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0">
                <a:solidFill>
                  <a:srgbClr val="482A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0">
                <a:solidFill>
                  <a:srgbClr val="482A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a:xfrm>
            <a:off x="3578225" y="6236732"/>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1179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4" name="Picture 4" descr="NUheader.png"/>
          <p:cNvPicPr>
            <a:picLocks noChangeAspect="1"/>
          </p:cNvPicPr>
          <p:nvPr userDrawn="1"/>
        </p:nvPicPr>
        <p:blipFill>
          <a:blip r:embed="rId3"/>
          <a:srcRect/>
          <a:stretch>
            <a:fillRect/>
          </a:stretch>
        </p:blipFill>
        <p:spPr bwMode="auto">
          <a:xfrm>
            <a:off x="381000" y="95254"/>
            <a:ext cx="8382000" cy="13335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0"/>
          </p:nvPr>
        </p:nvSpPr>
        <p:spPr>
          <a:xfrm>
            <a:off x="3505200" y="6236732"/>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4285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General_footer.png"/>
          <p:cNvPicPr>
            <a:picLocks noChangeAspect="1"/>
          </p:cNvPicPr>
          <p:nvPr userDrawn="1"/>
        </p:nvPicPr>
        <p:blipFill>
          <a:blip r:embed="rId2"/>
          <a:srcRect/>
          <a:stretch>
            <a:fillRect/>
          </a:stretch>
        </p:blipFill>
        <p:spPr bwMode="auto">
          <a:xfrm>
            <a:off x="381000" y="6299200"/>
            <a:ext cx="8382000" cy="482600"/>
          </a:xfrm>
          <a:prstGeom prst="rect">
            <a:avLst/>
          </a:prstGeom>
          <a:noFill/>
          <a:ln w="9525">
            <a:noFill/>
            <a:miter lim="800000"/>
            <a:headEnd/>
            <a:tailEnd/>
          </a:ln>
        </p:spPr>
      </p:pic>
      <p:pic>
        <p:nvPicPr>
          <p:cNvPr id="3" name="Picture 4" descr="NUheader.png"/>
          <p:cNvPicPr>
            <a:picLocks noChangeAspect="1"/>
          </p:cNvPicPr>
          <p:nvPr userDrawn="1"/>
        </p:nvPicPr>
        <p:blipFill>
          <a:blip r:embed="rId3"/>
          <a:srcRect/>
          <a:stretch>
            <a:fillRect/>
          </a:stretch>
        </p:blipFill>
        <p:spPr bwMode="auto">
          <a:xfrm>
            <a:off x="381000" y="95254"/>
            <a:ext cx="8382000" cy="133351"/>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7269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7" name="image1.png"/>
          <p:cNvPicPr/>
          <p:nvPr/>
        </p:nvPicPr>
        <p:blipFill>
          <a:blip r:embed="rId2">
            <a:extLst/>
          </a:blip>
          <a:stretch>
            <a:fillRect/>
          </a:stretch>
        </p:blipFill>
        <p:spPr>
          <a:xfrm>
            <a:off x="220407" y="6161274"/>
            <a:ext cx="2819401" cy="555797"/>
          </a:xfrm>
          <a:prstGeom prst="rect">
            <a:avLst/>
          </a:prstGeom>
          <a:ln w="12700">
            <a:miter lim="400000"/>
          </a:ln>
        </p:spPr>
      </p:pic>
      <p:pic>
        <p:nvPicPr>
          <p:cNvPr id="8" name="image2.png"/>
          <p:cNvPicPr/>
          <p:nvPr/>
        </p:nvPicPr>
        <p:blipFill>
          <a:blip r:embed="rId3">
            <a:extLst/>
          </a:blip>
          <a:stretch>
            <a:fillRect/>
          </a:stretch>
        </p:blipFill>
        <p:spPr>
          <a:xfrm>
            <a:off x="7162800" y="6159257"/>
            <a:ext cx="1803400" cy="524551"/>
          </a:xfrm>
          <a:prstGeom prst="rect">
            <a:avLst/>
          </a:prstGeom>
          <a:ln w="12700">
            <a:miter lim="400000"/>
          </a:ln>
        </p:spPr>
      </p:pic>
      <p:sp>
        <p:nvSpPr>
          <p:cNvPr id="9" name="Shape 9"/>
          <p:cNvSpPr/>
          <p:nvPr/>
        </p:nvSpPr>
        <p:spPr>
          <a:xfrm>
            <a:off x="6096001" y="6273801"/>
            <a:ext cx="901848"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solidFill>
                  <a:srgbClr val="FFFFFF"/>
                </a:solidFill>
              </a:defRPr>
            </a:lvl1pPr>
          </a:lstStyle>
          <a:p>
            <a:pPr defTabSz="914400">
              <a:defRPr sz="1800">
                <a:solidFill>
                  <a:srgbClr val="000000"/>
                </a:solidFill>
              </a:defRPr>
            </a:pPr>
            <a:r>
              <a:rPr kern="0">
                <a:latin typeface="Arial"/>
                <a:cs typeface="Arial"/>
                <a:sym typeface="Arial"/>
              </a:rPr>
              <a:t>Powered by</a:t>
            </a:r>
          </a:p>
        </p:txBody>
      </p:sp>
      <p:sp>
        <p:nvSpPr>
          <p:cNvPr id="10" name="Shape 10"/>
          <p:cNvSpPr>
            <a:spLocks noGrp="1"/>
          </p:cNvSpPr>
          <p:nvPr>
            <p:ph type="title"/>
          </p:nvPr>
        </p:nvSpPr>
        <p:spPr>
          <a:xfrm>
            <a:off x="533400" y="76201"/>
            <a:ext cx="7772400" cy="812801"/>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11" name="Shape 11"/>
          <p:cNvSpPr>
            <a:spLocks noGrp="1"/>
          </p:cNvSpPr>
          <p:nvPr>
            <p:ph type="body" idx="1"/>
          </p:nvPr>
        </p:nvSpPr>
        <p:spPr>
          <a:xfrm>
            <a:off x="533400" y="889001"/>
            <a:ext cx="6400800" cy="751031"/>
          </a:xfrm>
          <a:prstGeom prst="rect">
            <a:avLst/>
          </a:prstGeom>
        </p:spPr>
        <p:txBody>
          <a:bodyPr lIns="0" tIns="0" rIns="0" bIns="0"/>
          <a:lstStyle>
            <a:lvl1pPr>
              <a:spcBef>
                <a:spcPts val="500"/>
              </a:spcBef>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Tree>
    <p:extLst>
      <p:ext uri="{BB962C8B-B14F-4D97-AF65-F5344CB8AC3E}">
        <p14:creationId xmlns:p14="http://schemas.microsoft.com/office/powerpoint/2010/main" val="28692664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t">
            <a:norm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63"/>
            <a:ext cx="5111750" cy="5853113"/>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pic>
        <p:nvPicPr>
          <p:cNvPr id="14" name="Picture 13"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6" name="Straight Connector 5"/>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E9D2CD70-3F62-4033-BCFB-04E266D928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7558338"/>
      </p:ext>
    </p:extLst>
  </p:cSld>
  <p:clrMapOvr>
    <a:masterClrMapping/>
  </p:clrMapOvr>
  <p:timing>
    <p:tnLst>
      <p:par>
        <p:cTn id="1" dur="indefinite" restart="never" nodeType="tmRoot"/>
      </p:par>
    </p:tn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Slide 0">
    <p:spTree>
      <p:nvGrpSpPr>
        <p:cNvPr id="1" name=""/>
        <p:cNvGrpSpPr/>
        <p:nvPr/>
      </p:nvGrpSpPr>
      <p:grpSpPr>
        <a:xfrm>
          <a:off x="0" y="0"/>
          <a:ext cx="0" cy="0"/>
          <a:chOff x="0" y="0"/>
          <a:chExt cx="0" cy="0"/>
        </a:xfrm>
      </p:grpSpPr>
      <p:sp>
        <p:nvSpPr>
          <p:cNvPr id="13" name="Shape 13"/>
          <p:cNvSpPr>
            <a:spLocks noGrp="1"/>
          </p:cNvSpPr>
          <p:nvPr>
            <p:ph type="title"/>
          </p:nvPr>
        </p:nvSpPr>
        <p:spPr>
          <a:xfrm>
            <a:off x="533400" y="76201"/>
            <a:ext cx="7772400" cy="812801"/>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14" name="Shape 14"/>
          <p:cNvSpPr>
            <a:spLocks noGrp="1"/>
          </p:cNvSpPr>
          <p:nvPr>
            <p:ph type="body" idx="1"/>
          </p:nvPr>
        </p:nvSpPr>
        <p:spPr>
          <a:xfrm>
            <a:off x="533400" y="889001"/>
            <a:ext cx="6400800" cy="751031"/>
          </a:xfrm>
          <a:prstGeom prst="rect">
            <a:avLst/>
          </a:prstGeom>
        </p:spPr>
        <p:txBody>
          <a:bodyPr lIns="0" tIns="0" rIns="0" bIns="0"/>
          <a:lstStyle>
            <a:lvl1pPr>
              <a:spcBef>
                <a:spcPts val="500"/>
              </a:spcBef>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Tree>
    <p:extLst>
      <p:ext uri="{BB962C8B-B14F-4D97-AF65-F5344CB8AC3E}">
        <p14:creationId xmlns:p14="http://schemas.microsoft.com/office/powerpoint/2010/main" val="160996007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 name="Shape 16"/>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17" name="image1.tif"/>
          <p:cNvPicPr/>
          <p:nvPr/>
        </p:nvPicPr>
        <p:blipFill>
          <a:blip r:embed="rId2">
            <a:extLst/>
          </a:blip>
          <a:stretch>
            <a:fillRect/>
          </a:stretch>
        </p:blipFill>
        <p:spPr>
          <a:xfrm>
            <a:off x="220407" y="6161274"/>
            <a:ext cx="2819401" cy="555797"/>
          </a:xfrm>
          <a:prstGeom prst="rect">
            <a:avLst/>
          </a:prstGeom>
          <a:ln w="12700">
            <a:miter lim="400000"/>
          </a:ln>
        </p:spPr>
      </p:pic>
      <p:sp>
        <p:nvSpPr>
          <p:cNvPr id="18" name="Shape 18"/>
          <p:cNvSpPr>
            <a:spLocks noGrp="1"/>
          </p:cNvSpPr>
          <p:nvPr>
            <p:ph type="title"/>
          </p:nvPr>
        </p:nvSpPr>
        <p:spPr>
          <a:xfrm>
            <a:off x="533400" y="76201"/>
            <a:ext cx="7772400" cy="812801"/>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19" name="Shape 19"/>
          <p:cNvSpPr>
            <a:spLocks noGrp="1"/>
          </p:cNvSpPr>
          <p:nvPr>
            <p:ph type="body" idx="1"/>
          </p:nvPr>
        </p:nvSpPr>
        <p:spPr>
          <a:xfrm>
            <a:off x="533400" y="889001"/>
            <a:ext cx="6400800" cy="751031"/>
          </a:xfrm>
          <a:prstGeom prst="rect">
            <a:avLst/>
          </a:prstGeom>
        </p:spPr>
        <p:txBody>
          <a:bodyPr lIns="0" tIns="0" rIns="0" bIns="0"/>
          <a:lstStyle>
            <a:lvl1pPr>
              <a:spcBef>
                <a:spcPts val="500"/>
              </a:spcBef>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lvl="0">
              <a:defRPr sz="1800">
                <a:solidFill>
                  <a:srgbClr val="000000"/>
                </a:solidFill>
              </a:defRPr>
            </a:pPr>
            <a:r>
              <a:rPr sz="2400">
                <a:solidFill>
                  <a:srgbClr val="404040"/>
                </a:solidFill>
              </a:rPr>
              <a:t>Body Level One</a:t>
            </a:r>
          </a:p>
          <a:p>
            <a:pPr lvl="1">
              <a:defRPr sz="1800">
                <a:solidFill>
                  <a:srgbClr val="000000"/>
                </a:solidFill>
              </a:defRPr>
            </a:pPr>
            <a:r>
              <a:rPr sz="2400">
                <a:solidFill>
                  <a:srgbClr val="404040"/>
                </a:solidFill>
              </a:rPr>
              <a:t>Body Level Two</a:t>
            </a:r>
          </a:p>
          <a:p>
            <a:pPr lvl="2">
              <a:defRPr sz="1800">
                <a:solidFill>
                  <a:srgbClr val="000000"/>
                </a:solidFill>
              </a:defRPr>
            </a:pPr>
            <a:r>
              <a:rPr sz="2400">
                <a:solidFill>
                  <a:srgbClr val="404040"/>
                </a:solidFill>
              </a:rPr>
              <a:t>Body Level Three</a:t>
            </a:r>
          </a:p>
          <a:p>
            <a:pPr lvl="3">
              <a:defRPr sz="1800">
                <a:solidFill>
                  <a:srgbClr val="000000"/>
                </a:solidFill>
              </a:defRPr>
            </a:pPr>
            <a:r>
              <a:rPr sz="2400">
                <a:solidFill>
                  <a:srgbClr val="404040"/>
                </a:solidFill>
              </a:rPr>
              <a:t>Body Level Four</a:t>
            </a:r>
          </a:p>
          <a:p>
            <a:pPr lvl="4">
              <a:defRPr sz="1800">
                <a:solidFill>
                  <a:srgbClr val="000000"/>
                </a:solidFill>
              </a:defRPr>
            </a:pPr>
            <a:r>
              <a:rPr sz="2400">
                <a:solidFill>
                  <a:srgbClr val="404040"/>
                </a:solidFill>
              </a:rPr>
              <a:t>Body Level Five</a:t>
            </a:r>
          </a:p>
        </p:txBody>
      </p:sp>
    </p:spTree>
    <p:extLst>
      <p:ext uri="{BB962C8B-B14F-4D97-AF65-F5344CB8AC3E}">
        <p14:creationId xmlns:p14="http://schemas.microsoft.com/office/powerpoint/2010/main" val="2752797016"/>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1" name="Shape 21"/>
          <p:cNvSpPr>
            <a:spLocks noGrp="1"/>
          </p:cNvSpPr>
          <p:nvPr>
            <p:ph type="title"/>
          </p:nvPr>
        </p:nvSpPr>
        <p:spPr>
          <a:xfrm>
            <a:off x="685800" y="2148029"/>
            <a:ext cx="7772400" cy="1470027"/>
          </a:xfrm>
          <a:prstGeom prst="rect">
            <a:avLst/>
          </a:prstGeom>
        </p:spPr>
        <p:txBody>
          <a:bodyPr/>
          <a:lstStyle/>
          <a:p>
            <a:pPr lvl="0">
              <a:defRPr sz="1800">
                <a:solidFill>
                  <a:srgbClr val="000000"/>
                </a:solidFill>
              </a:defRPr>
            </a:pPr>
            <a:r>
              <a:rPr sz="3200">
                <a:solidFill>
                  <a:srgbClr val="4C196F"/>
                </a:solidFill>
              </a:rPr>
              <a:t>Title Text</a:t>
            </a:r>
          </a:p>
        </p:txBody>
      </p:sp>
      <p:sp>
        <p:nvSpPr>
          <p:cNvPr id="22" name="Shape 22"/>
          <p:cNvSpPr>
            <a:spLocks noGrp="1"/>
          </p:cNvSpPr>
          <p:nvPr>
            <p:ph type="body" idx="1"/>
          </p:nvPr>
        </p:nvSpPr>
        <p:spPr>
          <a:xfrm>
            <a:off x="685800" y="3429000"/>
            <a:ext cx="6400800" cy="175260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23" name="Shape 23"/>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24" name="image1.tif"/>
          <p:cNvPicPr/>
          <p:nvPr/>
        </p:nvPicPr>
        <p:blipFill>
          <a:blip r:embed="rId2">
            <a:extLst/>
          </a:blip>
          <a:stretch>
            <a:fillRect/>
          </a:stretch>
        </p:blipFill>
        <p:spPr>
          <a:xfrm>
            <a:off x="220407" y="6161274"/>
            <a:ext cx="2819401" cy="555797"/>
          </a:xfrm>
          <a:prstGeom prst="rect">
            <a:avLst/>
          </a:prstGeom>
          <a:ln w="12700">
            <a:miter lim="400000"/>
          </a:ln>
        </p:spPr>
      </p:pic>
    </p:spTree>
    <p:extLst>
      <p:ext uri="{BB962C8B-B14F-4D97-AF65-F5344CB8AC3E}">
        <p14:creationId xmlns:p14="http://schemas.microsoft.com/office/powerpoint/2010/main" val="48411095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685800" y="2148029"/>
            <a:ext cx="7772400" cy="1470027"/>
          </a:xfrm>
          <a:prstGeom prst="rect">
            <a:avLst/>
          </a:prstGeom>
        </p:spPr>
        <p:txBody>
          <a:bodyPr/>
          <a:lstStyle/>
          <a:p>
            <a:pPr lvl="0">
              <a:defRPr sz="1800">
                <a:solidFill>
                  <a:srgbClr val="000000"/>
                </a:solidFill>
              </a:defRPr>
            </a:pPr>
            <a:r>
              <a:rPr sz="3200">
                <a:solidFill>
                  <a:srgbClr val="4C196F"/>
                </a:solidFill>
              </a:rPr>
              <a:t>Title Text</a:t>
            </a:r>
          </a:p>
        </p:txBody>
      </p:sp>
      <p:sp>
        <p:nvSpPr>
          <p:cNvPr id="27" name="Shape 27"/>
          <p:cNvSpPr>
            <a:spLocks noGrp="1"/>
          </p:cNvSpPr>
          <p:nvPr>
            <p:ph type="body" idx="1"/>
          </p:nvPr>
        </p:nvSpPr>
        <p:spPr>
          <a:xfrm>
            <a:off x="685800" y="3429000"/>
            <a:ext cx="6400800" cy="1752600"/>
          </a:xfrm>
          <a:prstGeom prst="rect">
            <a:avLst/>
          </a:prstGeom>
        </p:spPr>
        <p:txBody>
          <a:bodyPr/>
          <a:lstStyle>
            <a:lvl2pPr marL="0" indent="457200">
              <a:buSzTx/>
              <a:buNone/>
            </a:lvl2pPr>
            <a:lvl3pPr marL="0" indent="914400">
              <a:buSzTx/>
              <a:buNone/>
            </a:lvl3pPr>
            <a:lvl4pPr marL="0" indent="1371600">
              <a:buSzTx/>
              <a:buNone/>
            </a:lvl4pPr>
            <a:lvl5pPr marL="0" indent="1828800">
              <a:buSzTx/>
              <a:buNone/>
            </a:lvl5p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28" name="Shape 28"/>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29" name="image1.tif"/>
          <p:cNvPicPr/>
          <p:nvPr/>
        </p:nvPicPr>
        <p:blipFill>
          <a:blip r:embed="rId2">
            <a:extLst/>
          </a:blip>
          <a:stretch>
            <a:fillRect/>
          </a:stretch>
        </p:blipFill>
        <p:spPr>
          <a:xfrm>
            <a:off x="220407" y="6161274"/>
            <a:ext cx="2819401" cy="555797"/>
          </a:xfrm>
          <a:prstGeom prst="rect">
            <a:avLst/>
          </a:prstGeom>
          <a:ln w="12700">
            <a:miter lim="400000"/>
          </a:ln>
        </p:spPr>
      </p:pic>
    </p:spTree>
    <p:extLst>
      <p:ext uri="{BB962C8B-B14F-4D97-AF65-F5344CB8AC3E}">
        <p14:creationId xmlns:p14="http://schemas.microsoft.com/office/powerpoint/2010/main" val="351479532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1" name="Shape 31"/>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32" name="image1.tif"/>
          <p:cNvPicPr/>
          <p:nvPr/>
        </p:nvPicPr>
        <p:blipFill>
          <a:blip r:embed="rId2">
            <a:extLst/>
          </a:blip>
          <a:stretch>
            <a:fillRect/>
          </a:stretch>
        </p:blipFill>
        <p:spPr>
          <a:xfrm>
            <a:off x="220407" y="6161274"/>
            <a:ext cx="2819401" cy="555797"/>
          </a:xfrm>
          <a:prstGeom prst="rect">
            <a:avLst/>
          </a:prstGeom>
          <a:ln w="12700">
            <a:miter lim="400000"/>
          </a:ln>
        </p:spPr>
      </p:pic>
      <p:pic>
        <p:nvPicPr>
          <p:cNvPr id="33" name="image2.tif"/>
          <p:cNvPicPr/>
          <p:nvPr/>
        </p:nvPicPr>
        <p:blipFill>
          <a:blip r:embed="rId3">
            <a:extLst/>
          </a:blip>
          <a:stretch>
            <a:fillRect/>
          </a:stretch>
        </p:blipFill>
        <p:spPr>
          <a:xfrm>
            <a:off x="7162800" y="6159257"/>
            <a:ext cx="1803400" cy="524551"/>
          </a:xfrm>
          <a:prstGeom prst="rect">
            <a:avLst/>
          </a:prstGeom>
          <a:ln w="12700">
            <a:miter lim="400000"/>
          </a:ln>
        </p:spPr>
      </p:pic>
      <p:sp>
        <p:nvSpPr>
          <p:cNvPr id="34" name="Shape 34"/>
          <p:cNvSpPr/>
          <p:nvPr/>
        </p:nvSpPr>
        <p:spPr>
          <a:xfrm>
            <a:off x="6096001" y="6273801"/>
            <a:ext cx="901848" cy="2769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solidFill>
                  <a:srgbClr val="FFFFFF"/>
                </a:solidFill>
              </a:defRPr>
            </a:lvl1pPr>
          </a:lstStyle>
          <a:p>
            <a:pPr defTabSz="914400">
              <a:defRPr sz="1800">
                <a:solidFill>
                  <a:srgbClr val="000000"/>
                </a:solidFill>
              </a:defRPr>
            </a:pPr>
            <a:r>
              <a:rPr kern="0">
                <a:latin typeface="Arial"/>
                <a:cs typeface="Arial"/>
                <a:sym typeface="Arial"/>
              </a:rPr>
              <a:t>Powered by</a:t>
            </a:r>
          </a:p>
        </p:txBody>
      </p:sp>
      <p:sp>
        <p:nvSpPr>
          <p:cNvPr id="35" name="Shape 35"/>
          <p:cNvSpPr>
            <a:spLocks noGrp="1"/>
          </p:cNvSpPr>
          <p:nvPr>
            <p:ph type="title"/>
          </p:nvPr>
        </p:nvSpPr>
        <p:spPr>
          <a:xfrm>
            <a:off x="533400" y="536575"/>
            <a:ext cx="7772400" cy="1023796"/>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36" name="Shape 36"/>
          <p:cNvSpPr>
            <a:spLocks noGrp="1"/>
          </p:cNvSpPr>
          <p:nvPr>
            <p:ph type="body" idx="1"/>
          </p:nvPr>
        </p:nvSpPr>
        <p:spPr>
          <a:xfrm>
            <a:off x="533400" y="1560369"/>
            <a:ext cx="6400800" cy="2465531"/>
          </a:xfrm>
          <a:prstGeom prst="rect">
            <a:avLst/>
          </a:prstGeom>
        </p:spPr>
        <p:txBody>
          <a:bodyPr lIns="0" tIns="0" rIns="0" bIns="0"/>
          <a:lstStyle>
            <a:lvl1pPr>
              <a:defRPr>
                <a:solidFill>
                  <a:srgbClr val="4C196F"/>
                </a:solidFill>
              </a:defRPr>
            </a:lvl1pPr>
            <a:lvl2pPr marL="0" indent="457200">
              <a:buSzTx/>
              <a:buNone/>
              <a:defRPr>
                <a:solidFill>
                  <a:srgbClr val="4C196F"/>
                </a:solidFill>
              </a:defRPr>
            </a:lvl2pPr>
            <a:lvl3pPr marL="0" indent="914400">
              <a:buSzTx/>
              <a:buNone/>
              <a:defRPr>
                <a:solidFill>
                  <a:srgbClr val="4C196F"/>
                </a:solidFill>
              </a:defRPr>
            </a:lvl3pPr>
            <a:lvl4pPr marL="0" indent="1371600">
              <a:buSzTx/>
              <a:buNone/>
              <a:defRPr>
                <a:solidFill>
                  <a:srgbClr val="4C196F"/>
                </a:solidFill>
              </a:defRPr>
            </a:lvl4pPr>
            <a:lvl5pPr marL="0" indent="1828800">
              <a:buSzTx/>
              <a:buNone/>
              <a:defRPr>
                <a:solidFill>
                  <a:srgbClr val="4C196F"/>
                </a:solidFill>
              </a:defRPr>
            </a:lvl5pPr>
          </a:lstStyle>
          <a:p>
            <a:pPr lvl="0">
              <a:defRPr sz="1800">
                <a:solidFill>
                  <a:srgbClr val="000000"/>
                </a:solidFill>
              </a:defRPr>
            </a:pPr>
            <a:r>
              <a:rPr sz="2800">
                <a:solidFill>
                  <a:srgbClr val="4C196F"/>
                </a:solidFill>
              </a:rPr>
              <a:t>Body Level One</a:t>
            </a:r>
          </a:p>
          <a:p>
            <a:pPr lvl="1">
              <a:defRPr sz="1800">
                <a:solidFill>
                  <a:srgbClr val="000000"/>
                </a:solidFill>
              </a:defRPr>
            </a:pPr>
            <a:r>
              <a:rPr sz="2800">
                <a:solidFill>
                  <a:srgbClr val="4C196F"/>
                </a:solidFill>
              </a:rPr>
              <a:t>Body Level Two</a:t>
            </a:r>
          </a:p>
          <a:p>
            <a:pPr lvl="2">
              <a:defRPr sz="1800">
                <a:solidFill>
                  <a:srgbClr val="000000"/>
                </a:solidFill>
              </a:defRPr>
            </a:pPr>
            <a:r>
              <a:rPr sz="2800">
                <a:solidFill>
                  <a:srgbClr val="4C196F"/>
                </a:solidFill>
              </a:rPr>
              <a:t>Body Level Three</a:t>
            </a:r>
          </a:p>
          <a:p>
            <a:pPr lvl="3">
              <a:defRPr sz="1800">
                <a:solidFill>
                  <a:srgbClr val="000000"/>
                </a:solidFill>
              </a:defRPr>
            </a:pPr>
            <a:r>
              <a:rPr sz="2800">
                <a:solidFill>
                  <a:srgbClr val="4C196F"/>
                </a:solidFill>
              </a:rPr>
              <a:t>Body Level Four</a:t>
            </a:r>
          </a:p>
          <a:p>
            <a:pPr lvl="4">
              <a:defRPr sz="1800">
                <a:solidFill>
                  <a:srgbClr val="000000"/>
                </a:solidFill>
              </a:defRPr>
            </a:pPr>
            <a:r>
              <a:rPr sz="2800">
                <a:solidFill>
                  <a:srgbClr val="4C196F"/>
                </a:solidFill>
              </a:rPr>
              <a:t>Body Level Five</a:t>
            </a:r>
          </a:p>
        </p:txBody>
      </p:sp>
    </p:spTree>
    <p:extLst>
      <p:ext uri="{BB962C8B-B14F-4D97-AF65-F5344CB8AC3E}">
        <p14:creationId xmlns:p14="http://schemas.microsoft.com/office/powerpoint/2010/main" val="1139420017"/>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Shape 38"/>
          <p:cNvSpPr/>
          <p:nvPr/>
        </p:nvSpPr>
        <p:spPr>
          <a:xfrm>
            <a:off x="0" y="5969000"/>
            <a:ext cx="9144000" cy="889000"/>
          </a:xfrm>
          <a:prstGeom prst="rect">
            <a:avLst/>
          </a:prstGeom>
          <a:solidFill>
            <a:srgbClr val="4C196F"/>
          </a:solidFill>
          <a:ln w="12700">
            <a:miter lim="400000"/>
          </a:ln>
          <a:effectLst>
            <a:outerShdw blurRad="38100" dist="23000" dir="5400000" rotWithShape="0">
              <a:srgbClr val="000000">
                <a:alpha val="35000"/>
              </a:srgbClr>
            </a:outerShdw>
          </a:effectLst>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pic>
        <p:nvPicPr>
          <p:cNvPr id="39" name="image1.tif"/>
          <p:cNvPicPr/>
          <p:nvPr/>
        </p:nvPicPr>
        <p:blipFill>
          <a:blip r:embed="rId2">
            <a:extLst/>
          </a:blip>
          <a:stretch>
            <a:fillRect/>
          </a:stretch>
        </p:blipFill>
        <p:spPr>
          <a:xfrm>
            <a:off x="220407" y="6161274"/>
            <a:ext cx="2819401" cy="555797"/>
          </a:xfrm>
          <a:prstGeom prst="rect">
            <a:avLst/>
          </a:prstGeom>
          <a:ln w="12700">
            <a:miter lim="400000"/>
          </a:ln>
        </p:spPr>
      </p:pic>
      <p:sp>
        <p:nvSpPr>
          <p:cNvPr id="40" name="Shape 40"/>
          <p:cNvSpPr>
            <a:spLocks noGrp="1"/>
          </p:cNvSpPr>
          <p:nvPr>
            <p:ph type="title"/>
          </p:nvPr>
        </p:nvSpPr>
        <p:spPr>
          <a:xfrm>
            <a:off x="533400" y="536575"/>
            <a:ext cx="7772400" cy="1023796"/>
          </a:xfrm>
          <a:prstGeom prst="rect">
            <a:avLst/>
          </a:prstGeom>
        </p:spPr>
        <p:txBody>
          <a:bodyPr lIns="0" tIns="0" rIns="0" bIns="0" anchor="t"/>
          <a:lstStyle/>
          <a:p>
            <a:pPr lvl="0">
              <a:defRPr sz="1800">
                <a:solidFill>
                  <a:srgbClr val="000000"/>
                </a:solidFill>
              </a:defRPr>
            </a:pPr>
            <a:r>
              <a:rPr sz="3200">
                <a:solidFill>
                  <a:srgbClr val="4C196F"/>
                </a:solidFill>
              </a:rPr>
              <a:t>Title Text</a:t>
            </a:r>
          </a:p>
        </p:txBody>
      </p:sp>
      <p:sp>
        <p:nvSpPr>
          <p:cNvPr id="41" name="Shape 41"/>
          <p:cNvSpPr>
            <a:spLocks noGrp="1"/>
          </p:cNvSpPr>
          <p:nvPr>
            <p:ph type="body" idx="1"/>
          </p:nvPr>
        </p:nvSpPr>
        <p:spPr>
          <a:xfrm>
            <a:off x="533400" y="1560369"/>
            <a:ext cx="6400800" cy="2465531"/>
          </a:xfrm>
          <a:prstGeom prst="rect">
            <a:avLst/>
          </a:prstGeom>
        </p:spPr>
        <p:txBody>
          <a:bodyPr lIns="0" tIns="0" rIns="0" bIns="0"/>
          <a:lstStyle>
            <a:lvl1pPr>
              <a:defRPr>
                <a:solidFill>
                  <a:srgbClr val="4C196F"/>
                </a:solidFill>
              </a:defRPr>
            </a:lvl1pPr>
            <a:lvl2pPr marL="0" indent="457200">
              <a:buSzTx/>
              <a:buNone/>
              <a:defRPr>
                <a:solidFill>
                  <a:srgbClr val="4C196F"/>
                </a:solidFill>
              </a:defRPr>
            </a:lvl2pPr>
            <a:lvl3pPr marL="0" indent="914400">
              <a:buSzTx/>
              <a:buNone/>
              <a:defRPr>
                <a:solidFill>
                  <a:srgbClr val="4C196F"/>
                </a:solidFill>
              </a:defRPr>
            </a:lvl3pPr>
            <a:lvl4pPr marL="0" indent="1371600">
              <a:buSzTx/>
              <a:buNone/>
              <a:defRPr>
                <a:solidFill>
                  <a:srgbClr val="4C196F"/>
                </a:solidFill>
              </a:defRPr>
            </a:lvl4pPr>
            <a:lvl5pPr marL="0" indent="1828800">
              <a:buSzTx/>
              <a:buNone/>
              <a:defRPr>
                <a:solidFill>
                  <a:srgbClr val="4C196F"/>
                </a:solidFill>
              </a:defRPr>
            </a:lvl5pPr>
          </a:lstStyle>
          <a:p>
            <a:pPr lvl="0">
              <a:defRPr sz="1800">
                <a:solidFill>
                  <a:srgbClr val="000000"/>
                </a:solidFill>
              </a:defRPr>
            </a:pPr>
            <a:r>
              <a:rPr sz="2800">
                <a:solidFill>
                  <a:srgbClr val="4C196F"/>
                </a:solidFill>
              </a:rPr>
              <a:t>Body Level One</a:t>
            </a:r>
          </a:p>
          <a:p>
            <a:pPr lvl="1">
              <a:defRPr sz="1800">
                <a:solidFill>
                  <a:srgbClr val="000000"/>
                </a:solidFill>
              </a:defRPr>
            </a:pPr>
            <a:r>
              <a:rPr sz="2800">
                <a:solidFill>
                  <a:srgbClr val="4C196F"/>
                </a:solidFill>
              </a:rPr>
              <a:t>Body Level Two</a:t>
            </a:r>
          </a:p>
          <a:p>
            <a:pPr lvl="2">
              <a:defRPr sz="1800">
                <a:solidFill>
                  <a:srgbClr val="000000"/>
                </a:solidFill>
              </a:defRPr>
            </a:pPr>
            <a:r>
              <a:rPr sz="2800">
                <a:solidFill>
                  <a:srgbClr val="4C196F"/>
                </a:solidFill>
              </a:rPr>
              <a:t>Body Level Three</a:t>
            </a:r>
          </a:p>
          <a:p>
            <a:pPr lvl="3">
              <a:defRPr sz="1800">
                <a:solidFill>
                  <a:srgbClr val="000000"/>
                </a:solidFill>
              </a:defRPr>
            </a:pPr>
            <a:r>
              <a:rPr sz="2800">
                <a:solidFill>
                  <a:srgbClr val="4C196F"/>
                </a:solidFill>
              </a:rPr>
              <a:t>Body Level Four</a:t>
            </a:r>
          </a:p>
          <a:p>
            <a:pPr lvl="4">
              <a:defRPr sz="1800">
                <a:solidFill>
                  <a:srgbClr val="000000"/>
                </a:solidFill>
              </a:defRPr>
            </a:pPr>
            <a:r>
              <a:rPr sz="2800">
                <a:solidFill>
                  <a:srgbClr val="4C196F"/>
                </a:solidFill>
              </a:rPr>
              <a:t>Body Level Five</a:t>
            </a:r>
          </a:p>
        </p:txBody>
      </p:sp>
    </p:spTree>
    <p:extLst>
      <p:ext uri="{BB962C8B-B14F-4D97-AF65-F5344CB8AC3E}">
        <p14:creationId xmlns:p14="http://schemas.microsoft.com/office/powerpoint/2010/main" val="3196045269"/>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3" name="Shape 43"/>
          <p:cNvSpPr/>
          <p:nvPr/>
        </p:nvSpPr>
        <p:spPr>
          <a:xfrm>
            <a:off x="7010400" y="5969000"/>
            <a:ext cx="2133600" cy="889000"/>
          </a:xfrm>
          <a:prstGeom prst="rect">
            <a:avLst/>
          </a:prstGeom>
          <a:solidFill>
            <a:srgbClr val="F3EFF4"/>
          </a:solidFill>
          <a:ln w="12700">
            <a:miter lim="400000"/>
          </a:ln>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sp>
        <p:nvSpPr>
          <p:cNvPr id="44" name="Shape 44"/>
          <p:cNvSpPr/>
          <p:nvPr/>
        </p:nvSpPr>
        <p:spPr>
          <a:xfrm>
            <a:off x="0" y="0"/>
            <a:ext cx="9144000" cy="6858000"/>
          </a:xfrm>
          <a:prstGeom prst="rect">
            <a:avLst/>
          </a:prstGeom>
          <a:solidFill>
            <a:srgbClr val="FFFFFF"/>
          </a:solidFill>
          <a:ln w="12700">
            <a:miter lim="400000"/>
          </a:ln>
        </p:spPr>
        <p:txBody>
          <a:bodyPr lIns="0" tIns="0" rIns="0" bIns="0" anchor="ctr"/>
          <a:lstStyle/>
          <a:p>
            <a:pPr algn="ctr" defTabSz="914400">
              <a:defRPr>
                <a:solidFill>
                  <a:srgbClr val="DAE0EC"/>
                </a:solidFill>
              </a:defRPr>
            </a:pPr>
            <a:endParaRPr kern="0">
              <a:solidFill>
                <a:srgbClr val="DAE0EC"/>
              </a:solidFill>
              <a:latin typeface="Arial"/>
              <a:cs typeface="Arial"/>
              <a:sym typeface="Arial"/>
            </a:endParaRPr>
          </a:p>
        </p:txBody>
      </p:sp>
    </p:spTree>
    <p:extLst>
      <p:ext uri="{BB962C8B-B14F-4D97-AF65-F5344CB8AC3E}">
        <p14:creationId xmlns:p14="http://schemas.microsoft.com/office/powerpoint/2010/main" val="273412920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6" name="Shape 46"/>
          <p:cNvSpPr>
            <a:spLocks noGrp="1"/>
          </p:cNvSpPr>
          <p:nvPr>
            <p:ph type="title"/>
          </p:nvPr>
        </p:nvSpPr>
        <p:spPr>
          <a:xfrm>
            <a:off x="457211" y="1"/>
            <a:ext cx="3008315" cy="1435100"/>
          </a:xfrm>
          <a:prstGeom prst="rect">
            <a:avLst/>
          </a:prstGeom>
        </p:spPr>
        <p:txBody>
          <a:bodyPr anchor="b"/>
          <a:lstStyle>
            <a:lvl1pPr>
              <a:defRPr sz="2000"/>
            </a:lvl1pPr>
          </a:lstStyle>
          <a:p>
            <a:pPr lvl="0">
              <a:defRPr sz="1800">
                <a:solidFill>
                  <a:srgbClr val="000000"/>
                </a:solidFill>
              </a:defRPr>
            </a:pPr>
            <a:r>
              <a:rPr sz="2000">
                <a:solidFill>
                  <a:srgbClr val="4C196F"/>
                </a:solidFill>
              </a:rPr>
              <a:t>Title Text</a:t>
            </a:r>
          </a:p>
        </p:txBody>
      </p:sp>
      <p:sp>
        <p:nvSpPr>
          <p:cNvPr id="47" name="Shape 47"/>
          <p:cNvSpPr>
            <a:spLocks noGrp="1"/>
          </p:cNvSpPr>
          <p:nvPr>
            <p:ph type="body" idx="1"/>
          </p:nvPr>
        </p:nvSpPr>
        <p:spPr>
          <a:xfrm>
            <a:off x="3575050" y="273057"/>
            <a:ext cx="5111750" cy="6584945"/>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404040"/>
                </a:solidFill>
              </a:rPr>
              <a:t>Body Level One</a:t>
            </a:r>
          </a:p>
          <a:p>
            <a:pPr lvl="1">
              <a:defRPr sz="1800">
                <a:solidFill>
                  <a:srgbClr val="000000"/>
                </a:solidFill>
              </a:defRPr>
            </a:pPr>
            <a:r>
              <a:rPr sz="3200">
                <a:solidFill>
                  <a:srgbClr val="404040"/>
                </a:solidFill>
              </a:rPr>
              <a:t>Body Level Two</a:t>
            </a:r>
          </a:p>
          <a:p>
            <a:pPr lvl="2">
              <a:defRPr sz="1800">
                <a:solidFill>
                  <a:srgbClr val="000000"/>
                </a:solidFill>
              </a:defRPr>
            </a:pPr>
            <a:r>
              <a:rPr sz="3200">
                <a:solidFill>
                  <a:srgbClr val="404040"/>
                </a:solidFill>
              </a:rPr>
              <a:t>Body Level Three</a:t>
            </a:r>
          </a:p>
          <a:p>
            <a:pPr lvl="3">
              <a:defRPr sz="1800">
                <a:solidFill>
                  <a:srgbClr val="000000"/>
                </a:solidFill>
              </a:defRPr>
            </a:pPr>
            <a:r>
              <a:rPr sz="3200">
                <a:solidFill>
                  <a:srgbClr val="404040"/>
                </a:solidFill>
              </a:rPr>
              <a:t>Body Level Four</a:t>
            </a:r>
          </a:p>
          <a:p>
            <a:pPr lvl="4">
              <a:defRPr sz="1800">
                <a:solidFill>
                  <a:srgbClr val="000000"/>
                </a:solidFill>
              </a:defRPr>
            </a:pPr>
            <a:r>
              <a:rPr sz="3200">
                <a:solidFill>
                  <a:srgbClr val="404040"/>
                </a:solidFill>
              </a:rPr>
              <a:t>Body Level Five</a:t>
            </a:r>
          </a:p>
        </p:txBody>
      </p:sp>
      <p:sp>
        <p:nvSpPr>
          <p:cNvPr id="48" name="Shape 4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9807970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0" name="Shape 50"/>
          <p:cNvSpPr>
            <a:spLocks noGrp="1"/>
          </p:cNvSpPr>
          <p:nvPr>
            <p:ph type="title"/>
          </p:nvPr>
        </p:nvSpPr>
        <p:spPr>
          <a:xfrm>
            <a:off x="1792289" y="3086101"/>
            <a:ext cx="5486401" cy="2281240"/>
          </a:xfrm>
          <a:prstGeom prst="rect">
            <a:avLst/>
          </a:prstGeom>
        </p:spPr>
        <p:txBody>
          <a:bodyPr anchor="b"/>
          <a:lstStyle>
            <a:lvl1pPr>
              <a:defRPr sz="2000"/>
            </a:lvl1pPr>
          </a:lstStyle>
          <a:p>
            <a:pPr lvl="0">
              <a:defRPr sz="1800">
                <a:solidFill>
                  <a:srgbClr val="000000"/>
                </a:solidFill>
              </a:defRPr>
            </a:pPr>
            <a:r>
              <a:rPr sz="2000">
                <a:solidFill>
                  <a:srgbClr val="4C196F"/>
                </a:solidFill>
              </a:rPr>
              <a:t>Title Text</a:t>
            </a:r>
          </a:p>
        </p:txBody>
      </p:sp>
      <p:sp>
        <p:nvSpPr>
          <p:cNvPr id="51" name="Shape 51"/>
          <p:cNvSpPr>
            <a:spLocks noGrp="1"/>
          </p:cNvSpPr>
          <p:nvPr>
            <p:ph type="body" idx="1"/>
          </p:nvPr>
        </p:nvSpPr>
        <p:spPr>
          <a:xfrm>
            <a:off x="1792289" y="5367345"/>
            <a:ext cx="5486401" cy="1490657"/>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lvl="0">
              <a:defRPr sz="1800">
                <a:solidFill>
                  <a:srgbClr val="000000"/>
                </a:solidFill>
              </a:defRPr>
            </a:pPr>
            <a:r>
              <a:rPr sz="1400">
                <a:solidFill>
                  <a:srgbClr val="404040"/>
                </a:solidFill>
              </a:rPr>
              <a:t>Body Level One</a:t>
            </a:r>
          </a:p>
          <a:p>
            <a:pPr lvl="1">
              <a:defRPr sz="1800">
                <a:solidFill>
                  <a:srgbClr val="000000"/>
                </a:solidFill>
              </a:defRPr>
            </a:pPr>
            <a:r>
              <a:rPr sz="1400">
                <a:solidFill>
                  <a:srgbClr val="404040"/>
                </a:solidFill>
              </a:rPr>
              <a:t>Body Level Two</a:t>
            </a:r>
          </a:p>
          <a:p>
            <a:pPr lvl="2">
              <a:defRPr sz="1800">
                <a:solidFill>
                  <a:srgbClr val="000000"/>
                </a:solidFill>
              </a:defRPr>
            </a:pPr>
            <a:r>
              <a:rPr sz="1400">
                <a:solidFill>
                  <a:srgbClr val="404040"/>
                </a:solidFill>
              </a:rPr>
              <a:t>Body Level Three</a:t>
            </a:r>
          </a:p>
          <a:p>
            <a:pPr lvl="3">
              <a:defRPr sz="1800">
                <a:solidFill>
                  <a:srgbClr val="000000"/>
                </a:solidFill>
              </a:defRPr>
            </a:pPr>
            <a:r>
              <a:rPr sz="1400">
                <a:solidFill>
                  <a:srgbClr val="404040"/>
                </a:solidFill>
              </a:rPr>
              <a:t>Body Level Four</a:t>
            </a:r>
          </a:p>
          <a:p>
            <a:pPr lvl="4">
              <a:defRPr sz="1800">
                <a:solidFill>
                  <a:srgbClr val="000000"/>
                </a:solidFill>
              </a:defRPr>
            </a:pPr>
            <a:r>
              <a:rPr sz="1400">
                <a:solidFill>
                  <a:srgbClr val="404040"/>
                </a:solidFill>
              </a:rPr>
              <a:t>Body Level Five</a:t>
            </a:r>
          </a:p>
        </p:txBody>
      </p:sp>
      <p:sp>
        <p:nvSpPr>
          <p:cNvPr id="52" name="Shape 5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151811997"/>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defRPr>
            </a:pPr>
            <a:r>
              <a:rPr sz="3200">
                <a:solidFill>
                  <a:srgbClr val="4C196F"/>
                </a:solidFill>
              </a:rPr>
              <a:t>Title Text</a:t>
            </a:r>
          </a:p>
        </p:txBody>
      </p:sp>
      <p:sp>
        <p:nvSpPr>
          <p:cNvPr id="55" name="Shape 55"/>
          <p:cNvSpPr>
            <a:spLocks noGrp="1"/>
          </p:cNvSpPr>
          <p:nvPr>
            <p:ph type="body" idx="1"/>
          </p:nvPr>
        </p:nvSpPr>
        <p:spPr>
          <a:prstGeom prst="rect">
            <a:avLst/>
          </a:prstGeom>
        </p:spPr>
        <p:txBody>
          <a:body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56" name="Shape 5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168908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t"/>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5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pic>
        <p:nvPicPr>
          <p:cNvPr id="14" name="Picture 13" descr="Generic.jpf"/>
          <p:cNvPicPr>
            <a:picLocks noChangeAspect="1"/>
          </p:cNvPicPr>
          <p:nvPr/>
        </p:nvPicPr>
        <p:blipFill>
          <a:blip r:embed="rId2" cstate="print"/>
          <a:stretch>
            <a:fillRect/>
          </a:stretch>
        </p:blipFill>
        <p:spPr>
          <a:xfrm>
            <a:off x="7605" y="6323063"/>
            <a:ext cx="9144000" cy="540216"/>
          </a:xfrm>
          <a:prstGeom prst="rect">
            <a:avLst/>
          </a:prstGeom>
        </p:spPr>
      </p:pic>
      <p:cxnSp>
        <p:nvCxnSpPr>
          <p:cNvPr id="6" name="Straight Connector 5"/>
          <p:cNvCxnSpPr/>
          <p:nvPr/>
        </p:nvCxnSpPr>
        <p:spPr>
          <a:xfrm>
            <a:off x="0" y="6330115"/>
            <a:ext cx="91440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pPr>
              <a:defRPr/>
            </a:pP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E9D2CD70-3F62-4033-BCFB-04E266D928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424802"/>
      </p:ext>
    </p:extLst>
  </p:cSld>
  <p:clrMapOvr>
    <a:masterClrMapping/>
  </p:clrMapOvr>
  <p:timing>
    <p:tnLst>
      <p:par>
        <p:cTn id="1" dur="indefinite" restart="never" nodeType="tmRoot"/>
      </p:par>
    </p:tn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8" name="Shape 58"/>
          <p:cNvSpPr>
            <a:spLocks noGrp="1"/>
          </p:cNvSpPr>
          <p:nvPr>
            <p:ph type="title"/>
          </p:nvPr>
        </p:nvSpPr>
        <p:spPr>
          <a:xfrm>
            <a:off x="6515100" y="990600"/>
            <a:ext cx="1943100" cy="5867400"/>
          </a:xfrm>
          <a:prstGeom prst="rect">
            <a:avLst/>
          </a:prstGeom>
        </p:spPr>
        <p:txBody>
          <a:bodyPr/>
          <a:lstStyle/>
          <a:p>
            <a:pPr lvl="0">
              <a:defRPr sz="1800">
                <a:solidFill>
                  <a:srgbClr val="000000"/>
                </a:solidFill>
              </a:defRPr>
            </a:pPr>
            <a:r>
              <a:rPr sz="3200">
                <a:solidFill>
                  <a:srgbClr val="4C196F"/>
                </a:solidFill>
              </a:rPr>
              <a:t>Title Text</a:t>
            </a:r>
          </a:p>
        </p:txBody>
      </p:sp>
      <p:sp>
        <p:nvSpPr>
          <p:cNvPr id="59" name="Shape 59"/>
          <p:cNvSpPr>
            <a:spLocks noGrp="1"/>
          </p:cNvSpPr>
          <p:nvPr>
            <p:ph type="body" idx="1"/>
          </p:nvPr>
        </p:nvSpPr>
        <p:spPr>
          <a:xfrm>
            <a:off x="685800" y="1447800"/>
            <a:ext cx="5676900" cy="5410200"/>
          </a:xfrm>
          <a:prstGeom prst="rect">
            <a:avLst/>
          </a:prstGeom>
        </p:spPr>
        <p:txBody>
          <a:bodyPr/>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8506219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62" name="Shape 62"/>
          <p:cNvSpPr>
            <a:spLocks noGrp="1"/>
          </p:cNvSpPr>
          <p:nvPr>
            <p:ph type="title"/>
          </p:nvPr>
        </p:nvSpPr>
        <p:spPr>
          <a:xfrm>
            <a:off x="685800" y="1447800"/>
            <a:ext cx="7772400" cy="762000"/>
          </a:xfrm>
          <a:prstGeom prst="rect">
            <a:avLst/>
          </a:prstGeom>
        </p:spPr>
        <p:txBody>
          <a:bodyPr/>
          <a:lstStyle/>
          <a:p>
            <a:pPr lvl="0">
              <a:defRPr sz="1800">
                <a:solidFill>
                  <a:srgbClr val="000000"/>
                </a:solidFill>
              </a:defRPr>
            </a:pPr>
            <a:r>
              <a:rPr sz="3200">
                <a:solidFill>
                  <a:srgbClr val="4C196F"/>
                </a:solidFill>
              </a:rP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797607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82042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66"/>
            <a:ext cx="40132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66"/>
            <a:ext cx="40132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D2CD70-3F62-4033-BCFB-04E266D928D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6246136"/>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7.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0.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97" tIns="45698" rIns="91397" bIns="45698"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5"/>
            <a:ext cx="8229600" cy="4525963"/>
          </a:xfrm>
          <a:prstGeom prst="rect">
            <a:avLst/>
          </a:prstGeom>
        </p:spPr>
        <p:txBody>
          <a:bodyPr vert="horz" lIns="91397" tIns="45698" rIns="91397" bIns="456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934200" y="4"/>
            <a:ext cx="2133600" cy="365125"/>
          </a:xfrm>
          <a:prstGeom prst="rect">
            <a:avLst/>
          </a:prstGeom>
        </p:spPr>
        <p:txBody>
          <a:bodyPr vert="horz" lIns="91397" tIns="45698" rIns="91397" bIns="45698" rtlCol="0" anchor="ctr"/>
          <a:lstStyle>
            <a:lvl1pPr algn="r">
              <a:defRPr sz="1200">
                <a:solidFill>
                  <a:schemeClr val="tx1">
                    <a:tint val="75000"/>
                  </a:schemeClr>
                </a:solidFill>
                <a:latin typeface="Arial"/>
              </a:defRPr>
            </a:lvl1pPr>
          </a:lstStyle>
          <a:p>
            <a:pPr defTabSz="914079" fontAlgn="base">
              <a:spcBef>
                <a:spcPct val="0"/>
              </a:spcBef>
              <a:spcAft>
                <a:spcPct val="0"/>
              </a:spcAft>
              <a:defRPr/>
            </a:pPr>
            <a:fld id="{E9D2CD70-3F62-4033-BCFB-04E266D928DD}" type="slidenum">
              <a:rPr lang="en-US" smtClean="0">
                <a:solidFill>
                  <a:prstClr val="black">
                    <a:tint val="75000"/>
                  </a:prstClr>
                </a:solidFill>
              </a:rPr>
              <a:pPr defTabSz="914079" fontAlgn="base">
                <a:spcBef>
                  <a:spcPct val="0"/>
                </a:spcBef>
                <a:spcAft>
                  <a:spcPct val="0"/>
                </a:spcAft>
                <a:defRPr/>
              </a:pPr>
              <a:t>‹#›</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397" tIns="45698" rIns="91397" bIns="45698" rtlCol="0" anchor="ctr"/>
          <a:lstStyle>
            <a:lvl1pPr algn="ctr">
              <a:defRPr sz="1200">
                <a:solidFill>
                  <a:schemeClr val="tx1">
                    <a:tint val="75000"/>
                  </a:schemeClr>
                </a:solidFill>
                <a:latin typeface="Arial"/>
              </a:defRPr>
            </a:lvl1pPr>
          </a:lstStyle>
          <a:p>
            <a:pPr defTabSz="914079" fontAlgn="base">
              <a:spcBef>
                <a:spcPct val="0"/>
              </a:spcBef>
              <a:spcAft>
                <a:spcPct val="0"/>
              </a:spcAft>
              <a:defRPr/>
            </a:pPr>
            <a:endParaRPr lang="en-US" dirty="0">
              <a:solidFill>
                <a:prstClr val="black">
                  <a:tint val="75000"/>
                </a:prstClr>
              </a:solidFill>
            </a:endParaRPr>
          </a:p>
        </p:txBody>
      </p:sp>
      <p:sp>
        <p:nvSpPr>
          <p:cNvPr id="6" name="Date Placeholder 5"/>
          <p:cNvSpPr>
            <a:spLocks noGrp="1"/>
          </p:cNvSpPr>
          <p:nvPr>
            <p:ph type="dt" sz="half" idx="2"/>
          </p:nvPr>
        </p:nvSpPr>
        <p:spPr>
          <a:xfrm>
            <a:off x="457200" y="6356352"/>
            <a:ext cx="2133600" cy="365125"/>
          </a:xfrm>
          <a:prstGeom prst="rect">
            <a:avLst/>
          </a:prstGeom>
        </p:spPr>
        <p:txBody>
          <a:bodyPr vert="horz" lIns="91397" tIns="45698" rIns="91397" bIns="45698" rtlCol="0" anchor="ctr"/>
          <a:lstStyle>
            <a:lvl1pPr algn="l">
              <a:defRPr sz="1200">
                <a:solidFill>
                  <a:schemeClr val="tx1">
                    <a:tint val="75000"/>
                  </a:schemeClr>
                </a:solidFill>
                <a:latin typeface="Arial"/>
              </a:defRPr>
            </a:lvl1pPr>
          </a:lstStyle>
          <a:p>
            <a:pPr defTabSz="914079" fontAlgn="base">
              <a:spcBef>
                <a:spcPct val="0"/>
              </a:spcBef>
              <a:spcAft>
                <a:spcPct val="0"/>
              </a:spcAft>
              <a:defRPr/>
            </a:pPr>
            <a:endParaRPr lang="en-US" dirty="0">
              <a:solidFill>
                <a:prstClr val="black">
                  <a:tint val="75000"/>
                </a:prstClr>
              </a:solidFill>
            </a:endParaRPr>
          </a:p>
        </p:txBody>
      </p:sp>
    </p:spTree>
    <p:extLst>
      <p:ext uri="{BB962C8B-B14F-4D97-AF65-F5344CB8AC3E}">
        <p14:creationId xmlns:p14="http://schemas.microsoft.com/office/powerpoint/2010/main" val="27419752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hf hdr="0" ftr="0" dt="0"/>
  <p:txStyles>
    <p:titleStyle>
      <a:lvl1pPr algn="l" defTabSz="456986" rtl="0" eaLnBrk="1" latinLnBrk="0" hangingPunct="1">
        <a:spcBef>
          <a:spcPct val="0"/>
        </a:spcBef>
        <a:buNone/>
        <a:defRPr sz="3500" b="1" i="0" kern="1200">
          <a:solidFill>
            <a:schemeClr val="tx2"/>
          </a:solidFill>
          <a:latin typeface="Arial"/>
          <a:ea typeface="+mj-ea"/>
          <a:cs typeface="Arial"/>
        </a:defRPr>
      </a:lvl1pPr>
    </p:titleStyle>
    <p:bodyStyle>
      <a:lvl1pPr marL="342739" indent="-342739" algn="l" defTabSz="456986" rtl="0" eaLnBrk="1" latinLnBrk="0" hangingPunct="1">
        <a:spcBef>
          <a:spcPct val="20000"/>
        </a:spcBef>
        <a:buClr>
          <a:schemeClr val="bg1">
            <a:lumMod val="75000"/>
          </a:schemeClr>
        </a:buClr>
        <a:buFont typeface="Arial"/>
        <a:buChar char="•"/>
        <a:defRPr sz="2400" kern="1200">
          <a:solidFill>
            <a:srgbClr val="000000"/>
          </a:solidFill>
          <a:latin typeface="Arial"/>
          <a:ea typeface="+mn-ea"/>
          <a:cs typeface="Arial"/>
        </a:defRPr>
      </a:lvl1pPr>
      <a:lvl2pPr marL="742602" indent="-285616" algn="l" defTabSz="456986" rtl="0" eaLnBrk="1" latinLnBrk="0" hangingPunct="1">
        <a:spcBef>
          <a:spcPct val="20000"/>
        </a:spcBef>
        <a:buClr>
          <a:schemeClr val="bg1">
            <a:lumMod val="75000"/>
          </a:schemeClr>
        </a:buClr>
        <a:buFont typeface="Arial"/>
        <a:buChar char="–"/>
        <a:defRPr sz="2400" kern="1200">
          <a:solidFill>
            <a:srgbClr val="000000"/>
          </a:solidFill>
          <a:latin typeface="Arial"/>
          <a:ea typeface="+mn-ea"/>
          <a:cs typeface="Arial"/>
        </a:defRPr>
      </a:lvl2pPr>
      <a:lvl3pPr marL="1142466" indent="-228492" algn="l" defTabSz="456986" rtl="0" eaLnBrk="1" latinLnBrk="0" hangingPunct="1">
        <a:spcBef>
          <a:spcPct val="20000"/>
        </a:spcBef>
        <a:buClr>
          <a:schemeClr val="bg1">
            <a:lumMod val="75000"/>
          </a:schemeClr>
        </a:buClr>
        <a:buFont typeface="Arial"/>
        <a:buChar char="•"/>
        <a:defRPr sz="2400" kern="1200">
          <a:solidFill>
            <a:srgbClr val="000000"/>
          </a:solidFill>
          <a:latin typeface="Arial"/>
          <a:ea typeface="+mn-ea"/>
          <a:cs typeface="Arial"/>
        </a:defRPr>
      </a:lvl3pPr>
      <a:lvl4pPr marL="1599451" indent="-228492" algn="l" defTabSz="456986" rtl="0" eaLnBrk="1" latinLnBrk="0" hangingPunct="1">
        <a:spcBef>
          <a:spcPct val="20000"/>
        </a:spcBef>
        <a:buClr>
          <a:schemeClr val="bg1">
            <a:lumMod val="75000"/>
          </a:schemeClr>
        </a:buClr>
        <a:buFont typeface="Arial"/>
        <a:buChar char="–"/>
        <a:defRPr sz="2400" kern="1200">
          <a:solidFill>
            <a:srgbClr val="000000"/>
          </a:solidFill>
          <a:latin typeface="Arial"/>
          <a:ea typeface="+mn-ea"/>
          <a:cs typeface="Arial"/>
        </a:defRPr>
      </a:lvl4pPr>
      <a:lvl5pPr marL="2056438" indent="-228492" algn="l" defTabSz="456986" rtl="0" eaLnBrk="1" latinLnBrk="0" hangingPunct="1">
        <a:spcBef>
          <a:spcPct val="20000"/>
        </a:spcBef>
        <a:buClr>
          <a:schemeClr val="bg1">
            <a:lumMod val="75000"/>
          </a:schemeClr>
        </a:buClr>
        <a:buFont typeface="Arial"/>
        <a:buChar char="»"/>
        <a:defRPr sz="2400" kern="1200">
          <a:solidFill>
            <a:srgbClr val="000000"/>
          </a:solidFill>
          <a:latin typeface="Arial"/>
          <a:ea typeface="+mn-ea"/>
          <a:cs typeface="Arial"/>
        </a:defRPr>
      </a:lvl5pPr>
      <a:lvl6pPr marL="2513424" indent="-228492" algn="l" defTabSz="456986" rtl="0" eaLnBrk="1" latinLnBrk="0" hangingPunct="1">
        <a:spcBef>
          <a:spcPct val="20000"/>
        </a:spcBef>
        <a:buFont typeface="Arial"/>
        <a:buChar char="•"/>
        <a:defRPr sz="2000" kern="1200">
          <a:solidFill>
            <a:schemeClr val="tx1"/>
          </a:solidFill>
          <a:latin typeface="+mn-lt"/>
          <a:ea typeface="+mn-ea"/>
          <a:cs typeface="+mn-cs"/>
        </a:defRPr>
      </a:lvl6pPr>
      <a:lvl7pPr marL="2970411" indent="-228492" algn="l" defTabSz="456986" rtl="0" eaLnBrk="1" latinLnBrk="0" hangingPunct="1">
        <a:spcBef>
          <a:spcPct val="20000"/>
        </a:spcBef>
        <a:buFont typeface="Arial"/>
        <a:buChar char="•"/>
        <a:defRPr sz="2000" kern="1200">
          <a:solidFill>
            <a:schemeClr val="tx1"/>
          </a:solidFill>
          <a:latin typeface="+mn-lt"/>
          <a:ea typeface="+mn-ea"/>
          <a:cs typeface="+mn-cs"/>
        </a:defRPr>
      </a:lvl7pPr>
      <a:lvl8pPr marL="3427396" indent="-228492" algn="l" defTabSz="456986" rtl="0" eaLnBrk="1" latinLnBrk="0" hangingPunct="1">
        <a:spcBef>
          <a:spcPct val="20000"/>
        </a:spcBef>
        <a:buFont typeface="Arial"/>
        <a:buChar char="•"/>
        <a:defRPr sz="2000" kern="1200">
          <a:solidFill>
            <a:schemeClr val="tx1"/>
          </a:solidFill>
          <a:latin typeface="+mn-lt"/>
          <a:ea typeface="+mn-ea"/>
          <a:cs typeface="+mn-cs"/>
        </a:defRPr>
      </a:lvl8pPr>
      <a:lvl9pPr marL="3884382" indent="-228492" algn="l" defTabSz="45698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86" rtl="0" eaLnBrk="1" latinLnBrk="0" hangingPunct="1">
        <a:defRPr sz="1800" kern="1200">
          <a:solidFill>
            <a:schemeClr val="tx1"/>
          </a:solidFill>
          <a:latin typeface="+mn-lt"/>
          <a:ea typeface="+mn-ea"/>
          <a:cs typeface="+mn-cs"/>
        </a:defRPr>
      </a:lvl1pPr>
      <a:lvl2pPr marL="456986" algn="l" defTabSz="456986" rtl="0" eaLnBrk="1" latinLnBrk="0" hangingPunct="1">
        <a:defRPr sz="1800" kern="1200">
          <a:solidFill>
            <a:schemeClr val="tx1"/>
          </a:solidFill>
          <a:latin typeface="+mn-lt"/>
          <a:ea typeface="+mn-ea"/>
          <a:cs typeface="+mn-cs"/>
        </a:defRPr>
      </a:lvl2pPr>
      <a:lvl3pPr marL="913972" algn="l" defTabSz="456986" rtl="0" eaLnBrk="1" latinLnBrk="0" hangingPunct="1">
        <a:defRPr sz="1800" kern="1200">
          <a:solidFill>
            <a:schemeClr val="tx1"/>
          </a:solidFill>
          <a:latin typeface="+mn-lt"/>
          <a:ea typeface="+mn-ea"/>
          <a:cs typeface="+mn-cs"/>
        </a:defRPr>
      </a:lvl3pPr>
      <a:lvl4pPr marL="1370959" algn="l" defTabSz="456986" rtl="0" eaLnBrk="1" latinLnBrk="0" hangingPunct="1">
        <a:defRPr sz="1800" kern="1200">
          <a:solidFill>
            <a:schemeClr val="tx1"/>
          </a:solidFill>
          <a:latin typeface="+mn-lt"/>
          <a:ea typeface="+mn-ea"/>
          <a:cs typeface="+mn-cs"/>
        </a:defRPr>
      </a:lvl4pPr>
      <a:lvl5pPr marL="1827945" algn="l" defTabSz="456986" rtl="0" eaLnBrk="1" latinLnBrk="0" hangingPunct="1">
        <a:defRPr sz="1800" kern="1200">
          <a:solidFill>
            <a:schemeClr val="tx1"/>
          </a:solidFill>
          <a:latin typeface="+mn-lt"/>
          <a:ea typeface="+mn-ea"/>
          <a:cs typeface="+mn-cs"/>
        </a:defRPr>
      </a:lvl5pPr>
      <a:lvl6pPr marL="2284932" algn="l" defTabSz="456986" rtl="0" eaLnBrk="1" latinLnBrk="0" hangingPunct="1">
        <a:defRPr sz="1800" kern="1200">
          <a:solidFill>
            <a:schemeClr val="tx1"/>
          </a:solidFill>
          <a:latin typeface="+mn-lt"/>
          <a:ea typeface="+mn-ea"/>
          <a:cs typeface="+mn-cs"/>
        </a:defRPr>
      </a:lvl6pPr>
      <a:lvl7pPr marL="2741916" algn="l" defTabSz="456986" rtl="0" eaLnBrk="1" latinLnBrk="0" hangingPunct="1">
        <a:defRPr sz="1800" kern="1200">
          <a:solidFill>
            <a:schemeClr val="tx1"/>
          </a:solidFill>
          <a:latin typeface="+mn-lt"/>
          <a:ea typeface="+mn-ea"/>
          <a:cs typeface="+mn-cs"/>
        </a:defRPr>
      </a:lvl7pPr>
      <a:lvl8pPr marL="3198904" algn="l" defTabSz="456986" rtl="0" eaLnBrk="1" latinLnBrk="0" hangingPunct="1">
        <a:defRPr sz="1800" kern="1200">
          <a:solidFill>
            <a:schemeClr val="tx1"/>
          </a:solidFill>
          <a:latin typeface="+mn-lt"/>
          <a:ea typeface="+mn-ea"/>
          <a:cs typeface="+mn-cs"/>
        </a:defRPr>
      </a:lvl8pPr>
      <a:lvl9pPr marL="3655888" algn="l" defTabSz="4569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50837"/>
            <a:ext cx="7924800" cy="792163"/>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524005"/>
            <a:ext cx="7924800" cy="4525963"/>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Slide Number Placeholder 3"/>
          <p:cNvSpPr>
            <a:spLocks noGrp="1"/>
          </p:cNvSpPr>
          <p:nvPr>
            <p:ph type="sldNum" sz="quarter" idx="4"/>
          </p:nvPr>
        </p:nvSpPr>
        <p:spPr>
          <a:xfrm>
            <a:off x="3276600" y="6236736"/>
            <a:ext cx="2133600" cy="365125"/>
          </a:xfrm>
          <a:prstGeom prst="rect">
            <a:avLst/>
          </a:prstGeom>
        </p:spPr>
        <p:txBody>
          <a:bodyPr vert="horz" lIns="91407" tIns="45704" rIns="91407" bIns="45704" rtlCol="0" anchor="ctr"/>
          <a:lstStyle>
            <a:lvl1pPr algn="ctr">
              <a:defRPr sz="1100">
                <a:solidFill>
                  <a:schemeClr val="tx1">
                    <a:tint val="75000"/>
                  </a:schemeClr>
                </a:solidFill>
              </a:defRPr>
            </a:lvl1pPr>
          </a:lstStyle>
          <a:p>
            <a:pPr fontAlgn="base">
              <a:spcBef>
                <a:spcPct val="0"/>
              </a:spcBef>
              <a:spcAft>
                <a:spcPct val="0"/>
              </a:spcAft>
            </a:pPr>
            <a:endParaRPr lang="en-US" dirty="0" smtClean="0">
              <a:solidFill>
                <a:prstClr val="black">
                  <a:tint val="75000"/>
                </a:prstClr>
              </a:solidFill>
              <a:latin typeface="Arial" charset="0"/>
              <a:ea typeface="ＭＳ Ｐゴシック" charset="-128"/>
            </a:endParaRPr>
          </a:p>
          <a:p>
            <a:pPr fontAlgn="base">
              <a:spcBef>
                <a:spcPct val="0"/>
              </a:spcBef>
              <a:spcAft>
                <a:spcPct val="0"/>
              </a:spcAft>
            </a:pPr>
            <a:fld id="{88D45116-9AC8-4364-AFBF-21901C70704F}" type="slidenum">
              <a:rPr lang="en-US" smtClean="0">
                <a:solidFill>
                  <a:prstClr val="black">
                    <a:tint val="75000"/>
                  </a:prstClr>
                </a:solidFill>
                <a:latin typeface="Arial" charset="0"/>
                <a:ea typeface="ＭＳ Ｐゴシック" charset="-128"/>
              </a:rPr>
              <a:pPr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337514576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hdr="0" ftr="0" dt="0"/>
  <p:txStyles>
    <p:titleStyle>
      <a:lvl1pPr algn="l" defTabSz="457039" rtl="0" eaLnBrk="0" fontAlgn="base" hangingPunct="0">
        <a:spcBef>
          <a:spcPct val="0"/>
        </a:spcBef>
        <a:spcAft>
          <a:spcPct val="0"/>
        </a:spcAft>
        <a:defRPr sz="3600" kern="1200">
          <a:solidFill>
            <a:srgbClr val="482A80"/>
          </a:solidFill>
          <a:latin typeface="+mj-lt"/>
          <a:ea typeface="ＭＳ Ｐゴシック" pitchFamily="-65" charset="-128"/>
          <a:cs typeface="ＭＳ Ｐゴシック" pitchFamily="-65" charset="-128"/>
        </a:defRPr>
      </a:lvl1pPr>
      <a:lvl2pPr algn="l" defTabSz="457039"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2pPr>
      <a:lvl3pPr algn="l" defTabSz="457039"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3pPr>
      <a:lvl4pPr algn="l" defTabSz="457039"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4pPr>
      <a:lvl5pPr algn="l" defTabSz="457039"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5pPr>
      <a:lvl6pPr marL="457039" algn="ctr" defTabSz="457039"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079" algn="ctr" defTabSz="457039"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119" algn="ctr" defTabSz="457039"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159" algn="ctr" defTabSz="457039"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780" indent="-342780" algn="l" defTabSz="457039"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pitchFamily="-65" charset="-128"/>
          <a:cs typeface="ＭＳ Ｐゴシック" pitchFamily="-65" charset="-128"/>
        </a:defRPr>
      </a:lvl1pPr>
      <a:lvl2pPr marL="742689" indent="-285650" algn="l" defTabSz="457039"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pitchFamily="-65" charset="-128"/>
          <a:cs typeface="+mn-cs"/>
        </a:defRPr>
      </a:lvl2pPr>
      <a:lvl3pPr marL="1142599" indent="-228519" algn="l" defTabSz="457039" rtl="0" eaLnBrk="0" fontAlgn="base" hangingPunct="0">
        <a:spcBef>
          <a:spcPct val="20000"/>
        </a:spcBef>
        <a:spcAft>
          <a:spcPct val="0"/>
        </a:spcAft>
        <a:buClr>
          <a:srgbClr val="404040"/>
        </a:buClr>
        <a:buFont typeface="Arial" charset="0"/>
        <a:buChar char="•"/>
        <a:defRPr sz="2400" kern="1200">
          <a:solidFill>
            <a:schemeClr val="tx1"/>
          </a:solidFill>
          <a:latin typeface="+mn-lt"/>
          <a:ea typeface="Geneva" charset="-128"/>
          <a:cs typeface="Geneva" charset="-128"/>
        </a:defRPr>
      </a:lvl3pPr>
      <a:lvl4pPr marL="1599638" indent="-228519" algn="l" defTabSz="457039"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charset="-128"/>
          <a:cs typeface="+mn-cs"/>
        </a:defRPr>
      </a:lvl4pPr>
      <a:lvl5pPr marL="2056678" indent="-228519" algn="l" defTabSz="457039"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charset="-128"/>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07" tIns="45704" rIns="91407" bIns="457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07" tIns="45704" rIns="91407" bIns="457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pPr defTabSz="914079"/>
            <a:fld id="{1F8593FA-C2E5-4961-822A-2142EB9094DA}" type="datetimeFigureOut">
              <a:rPr lang="en-US" smtClean="0">
                <a:solidFill>
                  <a:prstClr val="black">
                    <a:tint val="75000"/>
                  </a:prstClr>
                </a:solidFill>
              </a:rPr>
              <a:pPr defTabSz="914079"/>
              <a:t>10/10/2014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pPr defTabSz="914079"/>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pPr defTabSz="914079"/>
            <a:fld id="{1709BE1C-CAAB-4450-8AFB-3B90C1259C74}" type="slidenum">
              <a:rPr lang="en-US" smtClean="0">
                <a:solidFill>
                  <a:prstClr val="black">
                    <a:tint val="75000"/>
                  </a:prstClr>
                </a:solidFill>
              </a:rPr>
              <a:pPr defTabSz="914079"/>
              <a:t>‹#›</a:t>
            </a:fld>
            <a:endParaRPr lang="en-US">
              <a:solidFill>
                <a:prstClr val="black">
                  <a:tint val="75000"/>
                </a:prstClr>
              </a:solidFill>
            </a:endParaRPr>
          </a:p>
        </p:txBody>
      </p:sp>
    </p:spTree>
    <p:extLst>
      <p:ext uri="{BB962C8B-B14F-4D97-AF65-F5344CB8AC3E}">
        <p14:creationId xmlns:p14="http://schemas.microsoft.com/office/powerpoint/2010/main" val="27445595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914079" rtl="0" eaLnBrk="1" latinLnBrk="0" hangingPunct="1">
        <a:spcBef>
          <a:spcPct val="0"/>
        </a:spcBef>
        <a:buNone/>
        <a:defRPr sz="4400" kern="1200">
          <a:solidFill>
            <a:schemeClr val="tx1"/>
          </a:solidFill>
          <a:latin typeface="+mj-lt"/>
          <a:ea typeface="+mj-ea"/>
          <a:cs typeface="+mj-cs"/>
        </a:defRPr>
      </a:lvl1pPr>
    </p:titleStyle>
    <p:bodyStyle>
      <a:lvl1pPr marL="342780" indent="-342780" algn="l" defTabSz="91407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9" indent="-285650" algn="l" defTabSz="91407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99" indent="-228519" algn="l" defTabSz="91407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3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7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208" y="439837"/>
            <a:ext cx="8229600" cy="444755"/>
          </a:xfrm>
          <a:prstGeom prst="rect">
            <a:avLst/>
          </a:prstGeom>
        </p:spPr>
        <p:txBody>
          <a:bodyPr vert="horz" lIns="91429" tIns="45714" rIns="91429" bIns="45714"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5760" y="1129556"/>
            <a:ext cx="8088284" cy="4840941"/>
          </a:xfrm>
          <a:prstGeom prst="rect">
            <a:avLst/>
          </a:prstGeom>
        </p:spPr>
        <p:txBody>
          <a:bodyPr vert="horz" lIns="91429" tIns="45714" rIns="91429" bIns="4571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cxnSp>
        <p:nvCxnSpPr>
          <p:cNvPr id="8" name="Straight Connector 7"/>
          <p:cNvCxnSpPr/>
          <p:nvPr/>
        </p:nvCxnSpPr>
        <p:spPr>
          <a:xfrm>
            <a:off x="457200" y="6172200"/>
            <a:ext cx="8686800" cy="0"/>
          </a:xfrm>
          <a:prstGeom prst="line">
            <a:avLst/>
          </a:prstGeom>
          <a:ln w="12700">
            <a:solidFill>
              <a:srgbClr val="4F217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806824"/>
            <a:ext cx="8686800" cy="0"/>
          </a:xfrm>
          <a:prstGeom prst="line">
            <a:avLst/>
          </a:prstGeom>
          <a:ln w="12700">
            <a:solidFill>
              <a:srgbClr val="4F217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25859" y="109842"/>
            <a:ext cx="2292282" cy="323794"/>
          </a:xfrm>
          <a:prstGeom prst="rect">
            <a:avLst/>
          </a:prstGeom>
          <a:noFill/>
        </p:spPr>
        <p:txBody>
          <a:bodyPr wrap="square" lIns="91429" tIns="45714" rIns="91429" bIns="45714">
            <a:spAutoFit/>
          </a:bodyPr>
          <a:lstStyle/>
          <a:p>
            <a:pPr algn="ctr" defTabSz="914293">
              <a:lnSpc>
                <a:spcPct val="94000"/>
              </a:lnSpc>
              <a:spcBef>
                <a:spcPct val="50000"/>
              </a:spcBef>
              <a:buClr>
                <a:srgbClr val="17375E"/>
              </a:buClr>
              <a:buSzPct val="120000"/>
              <a:buFont typeface="Wingdings" pitchFamily="2" charset="2"/>
              <a:buNone/>
              <a:defRPr/>
            </a:pPr>
            <a:fld id="{66850B98-5FD8-4272-B85F-11BEC1A4C3BF}" type="slidenum">
              <a:rPr lang="en-US" sz="1600" smtClean="0">
                <a:solidFill>
                  <a:srgbClr val="482A80"/>
                </a:solidFill>
                <a:latin typeface="HelveticaNeueLT Std Thin" pitchFamily="34" charset="0"/>
              </a:rPr>
              <a:pPr algn="ctr" defTabSz="914293">
                <a:lnSpc>
                  <a:spcPct val="94000"/>
                </a:lnSpc>
                <a:spcBef>
                  <a:spcPct val="50000"/>
                </a:spcBef>
                <a:buClr>
                  <a:srgbClr val="17375E"/>
                </a:buClr>
                <a:buSzPct val="120000"/>
                <a:buFont typeface="Wingdings" pitchFamily="2" charset="2"/>
                <a:buNone/>
                <a:defRPr/>
              </a:pPr>
              <a:t>‹#›</a:t>
            </a:fld>
            <a:endParaRPr lang="en-US" sz="1600" dirty="0">
              <a:solidFill>
                <a:srgbClr val="482A80"/>
              </a:solidFill>
              <a:latin typeface="HelveticaNeueLT Std Thin" pitchFamily="34" charset="0"/>
            </a:endParaRP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73249" y="6330387"/>
            <a:ext cx="997527" cy="421788"/>
          </a:xfrm>
          <a:prstGeom prst="rect">
            <a:avLst/>
          </a:prstGeom>
        </p:spPr>
      </p:pic>
    </p:spTree>
    <p:extLst>
      <p:ext uri="{BB962C8B-B14F-4D97-AF65-F5344CB8AC3E}">
        <p14:creationId xmlns:p14="http://schemas.microsoft.com/office/powerpoint/2010/main" val="127489462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ransition>
    <p:wipe dir="r"/>
  </p:transition>
  <p:timing>
    <p:tnLst>
      <p:par>
        <p:cTn id="1" dur="indefinite" restart="never" nodeType="tmRoot"/>
      </p:par>
    </p:tnLst>
  </p:timing>
  <p:hf hdr="0" ftr="0" dt="0"/>
  <p:txStyles>
    <p:titleStyle>
      <a:lvl1pPr algn="l" defTabSz="914293" rtl="0" eaLnBrk="1" latinLnBrk="0" hangingPunct="1">
        <a:spcBef>
          <a:spcPct val="0"/>
        </a:spcBef>
        <a:buNone/>
        <a:defRPr sz="2600" kern="1200">
          <a:solidFill>
            <a:schemeClr val="tx1"/>
          </a:solidFill>
          <a:latin typeface="HelveticaNeueLT Std" pitchFamily="34" charset="0"/>
          <a:ea typeface="+mj-ea"/>
          <a:cs typeface="+mj-cs"/>
        </a:defRPr>
      </a:lvl1pPr>
    </p:titleStyle>
    <p:bodyStyle>
      <a:lvl1pPr marL="203721" indent="-203721" algn="l" defTabSz="914293" rtl="0" eaLnBrk="1" latinLnBrk="0" hangingPunct="1">
        <a:spcBef>
          <a:spcPts val="0"/>
        </a:spcBef>
        <a:buFont typeface="Arial" pitchFamily="34" charset="0"/>
        <a:buChar char="•"/>
        <a:defRPr sz="1800" kern="1200">
          <a:solidFill>
            <a:schemeClr val="tx2">
              <a:lumMod val="75000"/>
            </a:schemeClr>
          </a:solidFill>
          <a:latin typeface="HelveticaNeueLT Std" pitchFamily="34" charset="0"/>
          <a:ea typeface="+mn-ea"/>
          <a:cs typeface="+mn-cs"/>
        </a:defRPr>
      </a:lvl1pPr>
      <a:lvl2pPr marL="413141" indent="-209420" algn="l" defTabSz="914293" rtl="0" eaLnBrk="1" latinLnBrk="0" hangingPunct="1">
        <a:spcBef>
          <a:spcPts val="0"/>
        </a:spcBef>
        <a:buFont typeface="Arial" pitchFamily="34" charset="0"/>
        <a:buChar char="–"/>
        <a:defRPr sz="1800" kern="1200">
          <a:solidFill>
            <a:schemeClr val="tx2">
              <a:lumMod val="75000"/>
            </a:schemeClr>
          </a:solidFill>
          <a:latin typeface="HelveticaNeueLT Std" pitchFamily="34" charset="0"/>
          <a:ea typeface="+mn-ea"/>
          <a:cs typeface="+mn-cs"/>
        </a:defRPr>
      </a:lvl2pPr>
      <a:lvl3pPr marL="616862" indent="-203721" algn="l" defTabSz="914293" rtl="0" eaLnBrk="1" latinLnBrk="0" hangingPunct="1">
        <a:spcBef>
          <a:spcPts val="0"/>
        </a:spcBef>
        <a:buFont typeface="Arial" pitchFamily="34" charset="0"/>
        <a:buChar char="•"/>
        <a:defRPr sz="1800" kern="1200">
          <a:solidFill>
            <a:schemeClr val="tx2">
              <a:lumMod val="75000"/>
            </a:schemeClr>
          </a:solidFill>
          <a:latin typeface="HelveticaNeueLT Std" pitchFamily="34" charset="0"/>
          <a:ea typeface="+mn-ea"/>
          <a:cs typeface="+mn-cs"/>
        </a:defRPr>
      </a:lvl3pPr>
      <a:lvl4pPr marL="820583" indent="-203721" algn="l" defTabSz="914293" rtl="0" eaLnBrk="1" latinLnBrk="0" hangingPunct="1">
        <a:spcBef>
          <a:spcPts val="0"/>
        </a:spcBef>
        <a:buFont typeface="Arial" pitchFamily="34" charset="0"/>
        <a:buChar char="–"/>
        <a:defRPr sz="1800" kern="1200">
          <a:solidFill>
            <a:schemeClr val="tx2">
              <a:lumMod val="75000"/>
            </a:schemeClr>
          </a:solidFill>
          <a:latin typeface="HelveticaNeueLT Std" pitchFamily="34" charset="0"/>
          <a:ea typeface="+mn-ea"/>
          <a:cs typeface="+mn-cs"/>
        </a:defRPr>
      </a:lvl4pPr>
      <a:lvl5pPr marL="1024304" indent="-203721" algn="l" defTabSz="914293" rtl="0" eaLnBrk="1" latinLnBrk="0" hangingPunct="1">
        <a:spcBef>
          <a:spcPts val="0"/>
        </a:spcBef>
        <a:buFont typeface="Arial" pitchFamily="34" charset="0"/>
        <a:buChar char="»"/>
        <a:defRPr sz="1800" kern="1200">
          <a:solidFill>
            <a:schemeClr val="tx2">
              <a:lumMod val="75000"/>
            </a:schemeClr>
          </a:solidFill>
          <a:latin typeface="HelveticaNeueLT Std" pitchFamily="34" charset="0"/>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306" y="274639"/>
            <a:ext cx="814249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4306" y="1600201"/>
            <a:ext cx="814249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15756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sldNum="0" hdr="0" ftr="0" dt="0"/>
  <p:txStyles>
    <p:titleStyle>
      <a:lvl1pPr algn="l" defTabSz="457200" rtl="0" eaLnBrk="1" latinLnBrk="0" hangingPunct="1">
        <a:spcBef>
          <a:spcPct val="0"/>
        </a:spcBef>
        <a:buNone/>
        <a:defRPr sz="3200" b="1" kern="1200">
          <a:solidFill>
            <a:srgbClr val="482A80"/>
          </a:solidFill>
          <a:latin typeface="Arial"/>
          <a:ea typeface="+mj-ea"/>
          <a:cs typeface="Arial"/>
        </a:defRPr>
      </a:lvl1pPr>
    </p:titleStyle>
    <p:bodyStyle>
      <a:lvl1pPr marL="342900" indent="-342900" algn="l" defTabSz="457200" rtl="0" eaLnBrk="1" latinLnBrk="0" hangingPunct="1">
        <a:spcBef>
          <a:spcPct val="20000"/>
        </a:spcBef>
        <a:buClr>
          <a:srgbClr val="482A80"/>
        </a:buClr>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
          <a:srgbClr val="482A80"/>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rgbClr val="482A80"/>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482A80"/>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482A80"/>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a:solidFill>
                <a:prstClr val="white"/>
              </a:solidFill>
              <a:latin typeface="Garamond" panose="02020404030301010803" pitchFamily="18" charset="0"/>
            </a:endParaRPr>
          </a:p>
        </p:txBody>
      </p:sp>
      <p:sp>
        <p:nvSpPr>
          <p:cNvPr id="22" name="Title Placeholder 21"/>
          <p:cNvSpPr>
            <a:spLocks noGrp="1"/>
          </p:cNvSpPr>
          <p:nvPr>
            <p:ph type="title"/>
          </p:nvPr>
        </p:nvSpPr>
        <p:spPr>
          <a:xfrm>
            <a:off x="914400" y="274637"/>
            <a:ext cx="7772400" cy="1143000"/>
          </a:xfrm>
          <a:prstGeom prst="rect">
            <a:avLst/>
          </a:prstGeom>
        </p:spPr>
        <p:txBody>
          <a:bodyPr bIns="91440" anchor="b" anchorCtr="0">
            <a:normAutofit/>
          </a:bodyPr>
          <a:lstStyle/>
          <a:p>
            <a:r>
              <a:rPr kumimoji="0" lang="en-US" dirty="0" smtClean="0"/>
              <a:t>Commercialization Lab</a:t>
            </a:r>
            <a:endParaRPr kumimoji="0" lang="en-US" dirty="0"/>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49"/>
            <a:ext cx="2476500" cy="476251"/>
          </a:xfrm>
          <a:prstGeom prst="rect">
            <a:avLst/>
          </a:prstGeom>
        </p:spPr>
        <p:txBody>
          <a:bodyPr anchor="ctr" anchorCtr="0"/>
          <a:lstStyle>
            <a:lvl1pPr algn="r" eaLnBrk="1" latinLnBrk="0" hangingPunct="1">
              <a:defRPr kumimoji="0" sz="1400">
                <a:solidFill>
                  <a:schemeClr val="tx2"/>
                </a:solidFill>
                <a:latin typeface="Garamond" panose="02020404030301010803" pitchFamily="18" charset="0"/>
              </a:defRPr>
            </a:lvl1pPr>
          </a:lstStyle>
          <a:p>
            <a:pPr defTabSz="914400"/>
            <a:fld id="{9D21D778-B565-4D7E-94D7-64010A445B68}" type="datetimeFigureOut">
              <a:rPr lang="en-US" smtClean="0">
                <a:solidFill>
                  <a:srgbClr val="1F497D"/>
                </a:solidFill>
              </a:rPr>
              <a:pPr defTabSz="914400"/>
              <a:t>10/10/2014</a:t>
            </a:fld>
            <a:endParaRPr lang="en-US" dirty="0">
              <a:solidFill>
                <a:srgbClr val="FFFFFF"/>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Garamond" panose="02020404030301010803" pitchFamily="18" charset="0"/>
              </a:defRPr>
            </a:lvl1pPr>
          </a:lstStyle>
          <a:p>
            <a:pPr defTabSz="914400"/>
            <a:endParaRPr lang="en-US" dirty="0">
              <a:solidFill>
                <a:srgbClr val="FFFFFF"/>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a:solidFill>
                  <a:schemeClr val="tx1"/>
                </a:solidFill>
                <a:latin typeface="+mj-lt"/>
                <a:ea typeface="+mj-ea"/>
                <a:cs typeface="+mj-cs"/>
              </a:defRPr>
            </a:lvl1pPr>
          </a:lstStyle>
          <a:p>
            <a:pPr defTabSz="914400"/>
            <a:fld id="{2C6B1FF6-39B9-40F5-8B67-33C6354A3D4F}" type="slidenum">
              <a:rPr lang="en-US" smtClean="0">
                <a:solidFill>
                  <a:prstClr val="black"/>
                </a:solidFill>
              </a:rPr>
              <a:pPr defTabSz="914400"/>
              <a:t>‹#›</a:t>
            </a:fld>
            <a:endParaRPr lang="en-US" sz="1600" dirty="0">
              <a:solidFill>
                <a:prstClr val="black"/>
              </a:solidFill>
            </a:endParaRPr>
          </a:p>
        </p:txBody>
      </p:sp>
      <p:grpSp>
        <p:nvGrpSpPr>
          <p:cNvPr id="5" name="Group 4"/>
          <p:cNvGrpSpPr/>
          <p:nvPr userDrawn="1"/>
        </p:nvGrpSpPr>
        <p:grpSpPr>
          <a:xfrm>
            <a:off x="7669313" y="394449"/>
            <a:ext cx="914401" cy="914403"/>
            <a:chOff x="6629399" y="685800"/>
            <a:chExt cx="914401" cy="914401"/>
          </a:xfrm>
        </p:grpSpPr>
        <p:pic>
          <p:nvPicPr>
            <p:cNvPr id="1026" name="Picture 2" descr="https://encrypted-tbn3.gstatic.com/images?q=tbn:ANd9GcTKwMLrZA-JAStSi5LK5WCCB2DT1FdN4UfWlgB5fQO8mq-vwIZ33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29399" y="685800"/>
              <a:ext cx="914401" cy="914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6651811" y="697468"/>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K</a:t>
              </a:r>
              <a:endParaRPr lang="en-US" b="1" dirty="0">
                <a:solidFill>
                  <a:prstClr val="black"/>
                </a:solidFill>
                <a:latin typeface="Garamond" panose="02020404030301010803" pitchFamily="18" charset="0"/>
              </a:endParaRPr>
            </a:p>
          </p:txBody>
        </p:sp>
        <p:sp>
          <p:nvSpPr>
            <p:cNvPr id="11" name="TextBox 10"/>
            <p:cNvSpPr txBox="1"/>
            <p:nvPr userDrawn="1"/>
          </p:nvSpPr>
          <p:spPr>
            <a:xfrm>
              <a:off x="7176246" y="706433"/>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I</a:t>
              </a:r>
              <a:endParaRPr lang="en-US" b="1" dirty="0">
                <a:solidFill>
                  <a:prstClr val="black"/>
                </a:solidFill>
                <a:latin typeface="Garamond" panose="02020404030301010803" pitchFamily="18" charset="0"/>
              </a:endParaRPr>
            </a:p>
          </p:txBody>
        </p:sp>
        <p:sp>
          <p:nvSpPr>
            <p:cNvPr id="12" name="TextBox 11"/>
            <p:cNvSpPr txBox="1"/>
            <p:nvPr userDrawn="1"/>
          </p:nvSpPr>
          <p:spPr>
            <a:xfrm>
              <a:off x="7176246" y="1203974"/>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I</a:t>
              </a:r>
              <a:endParaRPr lang="en-US" b="1" dirty="0">
                <a:solidFill>
                  <a:prstClr val="black"/>
                </a:solidFill>
                <a:latin typeface="Garamond" panose="02020404030301010803" pitchFamily="18" charset="0"/>
              </a:endParaRPr>
            </a:p>
          </p:txBody>
        </p:sp>
        <p:sp>
          <p:nvSpPr>
            <p:cNvPr id="15" name="TextBox 14"/>
            <p:cNvSpPr txBox="1"/>
            <p:nvPr userDrawn="1"/>
          </p:nvSpPr>
          <p:spPr>
            <a:xfrm>
              <a:off x="6651811" y="1203975"/>
              <a:ext cx="304800" cy="369331"/>
            </a:xfrm>
            <a:prstGeom prst="rect">
              <a:avLst/>
            </a:prstGeom>
            <a:noFill/>
          </p:spPr>
          <p:txBody>
            <a:bodyPr wrap="square" rtlCol="0">
              <a:spAutoFit/>
            </a:bodyPr>
            <a:lstStyle/>
            <a:p>
              <a:pPr defTabSz="914400"/>
              <a:r>
                <a:rPr lang="en-US" b="1" dirty="0" smtClean="0">
                  <a:solidFill>
                    <a:prstClr val="black"/>
                  </a:solidFill>
                  <a:latin typeface="Garamond" panose="02020404030301010803" pitchFamily="18" charset="0"/>
                </a:rPr>
                <a:t>E</a:t>
              </a:r>
              <a:endParaRPr lang="en-US" b="1" dirty="0">
                <a:solidFill>
                  <a:prstClr val="black"/>
                </a:solidFill>
                <a:latin typeface="Garamond" panose="02020404030301010803" pitchFamily="18" charset="0"/>
              </a:endParaRPr>
            </a:p>
          </p:txBody>
        </p:sp>
      </p:grpSp>
    </p:spTree>
    <p:extLst>
      <p:ext uri="{BB962C8B-B14F-4D97-AF65-F5344CB8AC3E}">
        <p14:creationId xmlns:p14="http://schemas.microsoft.com/office/powerpoint/2010/main" val="141787479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Garamond" panose="02020404030301010803" pitchFamily="18"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Garamond" panose="02020404030301010803" pitchFamily="18"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Garamond" panose="02020404030301010803" pitchFamily="18"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Garamond" panose="02020404030301010803" pitchFamily="18" charset="0"/>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Garamond" panose="02020404030301010803" pitchFamily="18"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3EFF4"/>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71600"/>
            <a:ext cx="7772400" cy="9144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solidFill>
                  <a:srgbClr val="000000"/>
                </a:solidFill>
              </a:defRPr>
            </a:pPr>
            <a:r>
              <a:rPr sz="3200">
                <a:solidFill>
                  <a:srgbClr val="4C196F"/>
                </a:solidFill>
              </a:rPr>
              <a:t>Title Text</a:t>
            </a:r>
          </a:p>
        </p:txBody>
      </p:sp>
      <p:sp>
        <p:nvSpPr>
          <p:cNvPr id="3" name="Shape 3"/>
          <p:cNvSpPr>
            <a:spLocks noGrp="1"/>
          </p:cNvSpPr>
          <p:nvPr>
            <p:ph type="body" idx="1"/>
          </p:nvPr>
        </p:nvSpPr>
        <p:spPr>
          <a:xfrm>
            <a:off x="685800" y="2286000"/>
            <a:ext cx="7772400" cy="45720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4" name="Shape 4"/>
          <p:cNvSpPr>
            <a:spLocks noGrp="1"/>
          </p:cNvSpPr>
          <p:nvPr>
            <p:ph type="sldNum" sz="quarter" idx="2"/>
          </p:nvPr>
        </p:nvSpPr>
        <p:spPr>
          <a:xfrm>
            <a:off x="6553200" y="6248400"/>
            <a:ext cx="1905000" cy="369332"/>
          </a:xfrm>
          <a:prstGeom prst="rect">
            <a:avLst/>
          </a:prstGeom>
          <a:ln w="12700">
            <a:miter lim="400000"/>
          </a:ln>
        </p:spPr>
        <p:txBody>
          <a:bodyPr lIns="45719" rIns="45719">
            <a:spAutoFit/>
          </a:bodyPr>
          <a:lstStyle/>
          <a:p>
            <a:pPr defTabSz="914400"/>
            <a:fld id="{86CB4B4D-7CA3-9044-876B-883B54F8677D}" type="slidenum">
              <a:rPr kern="0">
                <a:solidFill>
                  <a:sysClr val="windowText" lastClr="000000"/>
                </a:solidFill>
                <a:latin typeface="Arial"/>
                <a:cs typeface="Arial"/>
                <a:sym typeface="Arial"/>
              </a:rPr>
              <a:pPr defTabSz="914400"/>
              <a:t>‹#›</a:t>
            </a:fld>
            <a:endParaRPr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212045134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spd="med"/>
  <p:txStyles>
    <p:titleStyle>
      <a:lvl1pPr>
        <a:defRPr sz="3200">
          <a:solidFill>
            <a:srgbClr val="4C196F"/>
          </a:solidFill>
          <a:latin typeface="Arial Bold"/>
          <a:ea typeface="Arial Bold"/>
          <a:cs typeface="Arial Bold"/>
          <a:sym typeface="Arial Bold"/>
        </a:defRPr>
      </a:lvl1pPr>
      <a:lvl2pPr>
        <a:defRPr sz="3200">
          <a:solidFill>
            <a:srgbClr val="4C196F"/>
          </a:solidFill>
          <a:latin typeface="Arial Bold"/>
          <a:ea typeface="Arial Bold"/>
          <a:cs typeface="Arial Bold"/>
          <a:sym typeface="Arial Bold"/>
        </a:defRPr>
      </a:lvl2pPr>
      <a:lvl3pPr>
        <a:defRPr sz="3200">
          <a:solidFill>
            <a:srgbClr val="4C196F"/>
          </a:solidFill>
          <a:latin typeface="Arial Bold"/>
          <a:ea typeface="Arial Bold"/>
          <a:cs typeface="Arial Bold"/>
          <a:sym typeface="Arial Bold"/>
        </a:defRPr>
      </a:lvl3pPr>
      <a:lvl4pPr>
        <a:defRPr sz="3200">
          <a:solidFill>
            <a:srgbClr val="4C196F"/>
          </a:solidFill>
          <a:latin typeface="Arial Bold"/>
          <a:ea typeface="Arial Bold"/>
          <a:cs typeface="Arial Bold"/>
          <a:sym typeface="Arial Bold"/>
        </a:defRPr>
      </a:lvl4pPr>
      <a:lvl5pPr>
        <a:defRPr sz="3200">
          <a:solidFill>
            <a:srgbClr val="4C196F"/>
          </a:solidFill>
          <a:latin typeface="Arial Bold"/>
          <a:ea typeface="Arial Bold"/>
          <a:cs typeface="Arial Bold"/>
          <a:sym typeface="Arial Bold"/>
        </a:defRPr>
      </a:lvl5pPr>
      <a:lvl6pPr indent="457200">
        <a:defRPr sz="3200">
          <a:solidFill>
            <a:srgbClr val="4C196F"/>
          </a:solidFill>
          <a:latin typeface="Arial Bold"/>
          <a:ea typeface="Arial Bold"/>
          <a:cs typeface="Arial Bold"/>
          <a:sym typeface="Arial Bold"/>
        </a:defRPr>
      </a:lvl6pPr>
      <a:lvl7pPr indent="914400">
        <a:defRPr sz="3200">
          <a:solidFill>
            <a:srgbClr val="4C196F"/>
          </a:solidFill>
          <a:latin typeface="Arial Bold"/>
          <a:ea typeface="Arial Bold"/>
          <a:cs typeface="Arial Bold"/>
          <a:sym typeface="Arial Bold"/>
        </a:defRPr>
      </a:lvl7pPr>
      <a:lvl8pPr indent="1371600">
        <a:defRPr sz="3200">
          <a:solidFill>
            <a:srgbClr val="4C196F"/>
          </a:solidFill>
          <a:latin typeface="Arial Bold"/>
          <a:ea typeface="Arial Bold"/>
          <a:cs typeface="Arial Bold"/>
          <a:sym typeface="Arial Bold"/>
        </a:defRPr>
      </a:lvl8pPr>
      <a:lvl9pPr indent="1828800">
        <a:defRPr sz="3200">
          <a:solidFill>
            <a:srgbClr val="4C196F"/>
          </a:solidFill>
          <a:latin typeface="Arial Bold"/>
          <a:ea typeface="Arial Bold"/>
          <a:cs typeface="Arial Bold"/>
          <a:sym typeface="Arial Bold"/>
        </a:defRPr>
      </a:lvl9pPr>
    </p:titleStyle>
    <p:bodyStyle>
      <a:lvl1pPr>
        <a:spcBef>
          <a:spcPts val="600"/>
        </a:spcBef>
        <a:defRPr sz="2800">
          <a:solidFill>
            <a:srgbClr val="404040"/>
          </a:solidFill>
          <a:latin typeface="Arial"/>
          <a:ea typeface="Arial"/>
          <a:cs typeface="Arial"/>
          <a:sym typeface="Arial"/>
        </a:defRPr>
      </a:lvl1pPr>
      <a:lvl2pPr marL="857250" indent="-400050">
        <a:spcBef>
          <a:spcPts val="600"/>
        </a:spcBef>
        <a:buSzPct val="100000"/>
        <a:buChar char="•"/>
        <a:defRPr sz="2800">
          <a:solidFill>
            <a:srgbClr val="404040"/>
          </a:solidFill>
          <a:latin typeface="Arial"/>
          <a:ea typeface="Arial"/>
          <a:cs typeface="Arial"/>
          <a:sym typeface="Arial"/>
        </a:defRPr>
      </a:lvl2pPr>
      <a:lvl3pPr marL="1234439" indent="-320039">
        <a:spcBef>
          <a:spcPts val="600"/>
        </a:spcBef>
        <a:buSzPct val="100000"/>
        <a:buChar char="•"/>
        <a:defRPr sz="2800">
          <a:solidFill>
            <a:srgbClr val="404040"/>
          </a:solidFill>
          <a:latin typeface="Arial"/>
          <a:ea typeface="Arial"/>
          <a:cs typeface="Arial"/>
          <a:sym typeface="Arial"/>
        </a:defRPr>
      </a:lvl3pPr>
      <a:lvl4pPr marL="1691639" indent="-320039">
        <a:spcBef>
          <a:spcPts val="600"/>
        </a:spcBef>
        <a:buSzPct val="100000"/>
        <a:buChar char="•"/>
        <a:defRPr sz="2800">
          <a:solidFill>
            <a:srgbClr val="404040"/>
          </a:solidFill>
          <a:latin typeface="Arial"/>
          <a:ea typeface="Arial"/>
          <a:cs typeface="Arial"/>
          <a:sym typeface="Arial"/>
        </a:defRPr>
      </a:lvl4pPr>
      <a:lvl5pPr marL="2148839" indent="-320039">
        <a:spcBef>
          <a:spcPts val="600"/>
        </a:spcBef>
        <a:buSzPct val="100000"/>
        <a:buChar char="•"/>
        <a:defRPr sz="2800">
          <a:solidFill>
            <a:srgbClr val="404040"/>
          </a:solidFill>
          <a:latin typeface="Arial"/>
          <a:ea typeface="Arial"/>
          <a:cs typeface="Arial"/>
          <a:sym typeface="Arial"/>
        </a:defRPr>
      </a:lvl5pPr>
      <a:lvl6pPr marL="2606039" indent="-320039">
        <a:spcBef>
          <a:spcPts val="600"/>
        </a:spcBef>
        <a:buSzPct val="100000"/>
        <a:buChar char="•"/>
        <a:defRPr sz="2800">
          <a:solidFill>
            <a:srgbClr val="404040"/>
          </a:solidFill>
          <a:latin typeface="Arial"/>
          <a:ea typeface="Arial"/>
          <a:cs typeface="Arial"/>
          <a:sym typeface="Arial"/>
        </a:defRPr>
      </a:lvl6pPr>
      <a:lvl7pPr marL="3063239" indent="-320039">
        <a:spcBef>
          <a:spcPts val="600"/>
        </a:spcBef>
        <a:buSzPct val="100000"/>
        <a:buChar char="•"/>
        <a:defRPr sz="2800">
          <a:solidFill>
            <a:srgbClr val="404040"/>
          </a:solidFill>
          <a:latin typeface="Arial"/>
          <a:ea typeface="Arial"/>
          <a:cs typeface="Arial"/>
          <a:sym typeface="Arial"/>
        </a:defRPr>
      </a:lvl7pPr>
      <a:lvl8pPr marL="3520440" indent="-320040">
        <a:spcBef>
          <a:spcPts val="600"/>
        </a:spcBef>
        <a:buSzPct val="100000"/>
        <a:buChar char="•"/>
        <a:defRPr sz="2800">
          <a:solidFill>
            <a:srgbClr val="404040"/>
          </a:solidFill>
          <a:latin typeface="Arial"/>
          <a:ea typeface="Arial"/>
          <a:cs typeface="Arial"/>
          <a:sym typeface="Arial"/>
        </a:defRPr>
      </a:lvl8pPr>
      <a:lvl9pPr marL="3977640" indent="-320040">
        <a:spcBef>
          <a:spcPts val="600"/>
        </a:spcBef>
        <a:buSzPct val="100000"/>
        <a:buChar char="•"/>
        <a:defRPr sz="2800">
          <a:solidFill>
            <a:srgbClr val="404040"/>
          </a:solidFill>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indent="2286000">
        <a:defRPr>
          <a:solidFill>
            <a:schemeClr val="tx1"/>
          </a:solidFill>
          <a:latin typeface="+mn-lt"/>
          <a:ea typeface="+mn-ea"/>
          <a:cs typeface="+mn-cs"/>
          <a:sym typeface="Arial"/>
        </a:defRPr>
      </a:lvl6pPr>
      <a:lvl7pPr indent="2743200">
        <a:defRPr>
          <a:solidFill>
            <a:schemeClr val="tx1"/>
          </a:solidFill>
          <a:latin typeface="+mn-lt"/>
          <a:ea typeface="+mn-ea"/>
          <a:cs typeface="+mn-cs"/>
          <a:sym typeface="Arial"/>
        </a:defRPr>
      </a:lvl7pPr>
      <a:lvl8pPr indent="3200400">
        <a:defRPr>
          <a:solidFill>
            <a:schemeClr val="tx1"/>
          </a:solidFill>
          <a:latin typeface="+mn-lt"/>
          <a:ea typeface="+mn-ea"/>
          <a:cs typeface="+mn-cs"/>
          <a:sym typeface="Arial"/>
        </a:defRPr>
      </a:lvl8pPr>
      <a:lvl9pPr indent="3657600">
        <a:defRPr>
          <a:solidFill>
            <a:schemeClr val="tx1"/>
          </a:solidFill>
          <a:latin typeface="+mn-lt"/>
          <a:ea typeface="+mn-ea"/>
          <a:cs typeface="+mn-cs"/>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50837"/>
            <a:ext cx="79248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524000"/>
            <a:ext cx="7924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Slide Number Placeholder 3"/>
          <p:cNvSpPr>
            <a:spLocks noGrp="1"/>
          </p:cNvSpPr>
          <p:nvPr>
            <p:ph type="sldNum" sz="quarter" idx="4"/>
          </p:nvPr>
        </p:nvSpPr>
        <p:spPr>
          <a:xfrm>
            <a:off x="3276600" y="6236732"/>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defTabSz="457200" fontAlgn="base">
              <a:spcBef>
                <a:spcPct val="0"/>
              </a:spcBef>
              <a:spcAft>
                <a:spcPct val="0"/>
              </a:spcAft>
            </a:pPr>
            <a:endParaRPr lang="en-US" dirty="0" smtClean="0">
              <a:solidFill>
                <a:prstClr val="black">
                  <a:tint val="75000"/>
                </a:prstClr>
              </a:solidFill>
              <a:latin typeface="Arial" charset="0"/>
              <a:ea typeface="ＭＳ Ｐゴシック" charset="-128"/>
            </a:endParaRPr>
          </a:p>
          <a:p>
            <a:pPr defTabSz="457200" fontAlgn="base">
              <a:spcBef>
                <a:spcPct val="0"/>
              </a:spcBef>
              <a:spcAft>
                <a:spcPct val="0"/>
              </a:spcAft>
            </a:pPr>
            <a:fld id="{88D45116-9AC8-4364-AFBF-21901C70704F}"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80184060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hf hdr="0" ftr="0" dt="0"/>
  <p:txStyles>
    <p:titleStyle>
      <a:lvl1pPr algn="l" defTabSz="457200" rtl="0" eaLnBrk="0" fontAlgn="base" hangingPunct="0">
        <a:spcBef>
          <a:spcPct val="0"/>
        </a:spcBef>
        <a:spcAft>
          <a:spcPct val="0"/>
        </a:spcAft>
        <a:defRPr sz="3600" kern="1200">
          <a:solidFill>
            <a:srgbClr val="482A80"/>
          </a:solidFill>
          <a:latin typeface="+mj-lt"/>
          <a:ea typeface="ＭＳ Ｐゴシック" pitchFamily="-65" charset="-128"/>
          <a:cs typeface="ＭＳ Ｐゴシック" pitchFamily="-65" charset="-128"/>
        </a:defRPr>
      </a:lvl1pPr>
      <a:lvl2pPr algn="l" defTabSz="457200"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600">
          <a:solidFill>
            <a:srgbClr val="482A80"/>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Clr>
          <a:srgbClr val="404040"/>
        </a:buClr>
        <a:buFont typeface="Arial" charset="0"/>
        <a:buChar char="•"/>
        <a:defRPr sz="2400" kern="1200">
          <a:solidFill>
            <a:schemeClr val="tx1"/>
          </a:solidFill>
          <a:latin typeface="+mn-lt"/>
          <a:ea typeface="Geneva" charset="-128"/>
          <a:cs typeface="Geneva" charset="-128"/>
        </a:defRPr>
      </a:lvl3pPr>
      <a:lvl4pPr marL="1600200" indent="-228600" algn="l" defTabSz="457200"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Clr>
          <a:srgbClr val="404040"/>
        </a:buClr>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3EFF4"/>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71600"/>
            <a:ext cx="7772400" cy="9144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pPr lvl="0">
              <a:defRPr sz="1800">
                <a:solidFill>
                  <a:srgbClr val="000000"/>
                </a:solidFill>
              </a:defRPr>
            </a:pPr>
            <a:r>
              <a:rPr sz="3200">
                <a:solidFill>
                  <a:srgbClr val="4C196F"/>
                </a:solidFill>
              </a:rPr>
              <a:t>Title Text</a:t>
            </a:r>
          </a:p>
        </p:txBody>
      </p:sp>
      <p:sp>
        <p:nvSpPr>
          <p:cNvPr id="3" name="Shape 3"/>
          <p:cNvSpPr>
            <a:spLocks noGrp="1"/>
          </p:cNvSpPr>
          <p:nvPr>
            <p:ph type="body" idx="1"/>
          </p:nvPr>
        </p:nvSpPr>
        <p:spPr>
          <a:xfrm>
            <a:off x="685800" y="2286000"/>
            <a:ext cx="7772400" cy="45720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lvl="0">
              <a:defRPr sz="1800">
                <a:solidFill>
                  <a:srgbClr val="000000"/>
                </a:solidFill>
              </a:defRPr>
            </a:pPr>
            <a:r>
              <a:rPr sz="2800">
                <a:solidFill>
                  <a:srgbClr val="404040"/>
                </a:solidFill>
              </a:rPr>
              <a:t>Body Level One</a:t>
            </a:r>
          </a:p>
          <a:p>
            <a:pPr lvl="1">
              <a:defRPr sz="1800">
                <a:solidFill>
                  <a:srgbClr val="000000"/>
                </a:solidFill>
              </a:defRPr>
            </a:pPr>
            <a:r>
              <a:rPr sz="2800">
                <a:solidFill>
                  <a:srgbClr val="404040"/>
                </a:solidFill>
              </a:rPr>
              <a:t>Body Level Two</a:t>
            </a:r>
          </a:p>
          <a:p>
            <a:pPr lvl="2">
              <a:defRPr sz="1800">
                <a:solidFill>
                  <a:srgbClr val="000000"/>
                </a:solidFill>
              </a:defRPr>
            </a:pPr>
            <a:r>
              <a:rPr sz="2800">
                <a:solidFill>
                  <a:srgbClr val="404040"/>
                </a:solidFill>
              </a:rPr>
              <a:t>Body Level Three</a:t>
            </a:r>
          </a:p>
          <a:p>
            <a:pPr lvl="3">
              <a:defRPr sz="1800">
                <a:solidFill>
                  <a:srgbClr val="000000"/>
                </a:solidFill>
              </a:defRPr>
            </a:pPr>
            <a:r>
              <a:rPr sz="2800">
                <a:solidFill>
                  <a:srgbClr val="404040"/>
                </a:solidFill>
              </a:rPr>
              <a:t>Body Level Four</a:t>
            </a:r>
          </a:p>
          <a:p>
            <a:pPr lvl="4">
              <a:defRPr sz="1800">
                <a:solidFill>
                  <a:srgbClr val="000000"/>
                </a:solidFill>
              </a:defRPr>
            </a:pPr>
            <a:r>
              <a:rPr sz="2800">
                <a:solidFill>
                  <a:srgbClr val="404040"/>
                </a:solidFill>
              </a:rPr>
              <a:t>Body Level Five</a:t>
            </a:r>
          </a:p>
        </p:txBody>
      </p:sp>
      <p:sp>
        <p:nvSpPr>
          <p:cNvPr id="4" name="Shape 4"/>
          <p:cNvSpPr>
            <a:spLocks noGrp="1"/>
          </p:cNvSpPr>
          <p:nvPr>
            <p:ph type="sldNum" sz="quarter" idx="2"/>
          </p:nvPr>
        </p:nvSpPr>
        <p:spPr>
          <a:xfrm>
            <a:off x="6553200" y="6248400"/>
            <a:ext cx="1905000" cy="369332"/>
          </a:xfrm>
          <a:prstGeom prst="rect">
            <a:avLst/>
          </a:prstGeom>
          <a:ln w="12700">
            <a:miter lim="400000"/>
          </a:ln>
        </p:spPr>
        <p:txBody>
          <a:bodyPr lIns="45719" rIns="45719">
            <a:spAutoFit/>
          </a:bodyPr>
          <a:lstStyle/>
          <a:p>
            <a:pPr defTabSz="914400"/>
            <a:fld id="{86CB4B4D-7CA3-9044-876B-883B54F8677D}" type="slidenum">
              <a:rPr kern="0">
                <a:solidFill>
                  <a:sysClr val="windowText" lastClr="000000"/>
                </a:solidFill>
                <a:latin typeface="Arial"/>
                <a:cs typeface="Arial"/>
                <a:sym typeface="Arial"/>
              </a:rPr>
              <a:pPr defTabSz="914400"/>
              <a:t>‹#›</a:t>
            </a:fld>
            <a:endParaRPr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32451809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ransition spd="med"/>
  <p:txStyles>
    <p:titleStyle>
      <a:lvl1pPr>
        <a:defRPr sz="3200">
          <a:solidFill>
            <a:srgbClr val="4C196F"/>
          </a:solidFill>
          <a:latin typeface="Arial Bold"/>
          <a:ea typeface="Arial Bold"/>
          <a:cs typeface="Arial Bold"/>
          <a:sym typeface="Arial Bold"/>
        </a:defRPr>
      </a:lvl1pPr>
      <a:lvl2pPr>
        <a:defRPr sz="3200">
          <a:solidFill>
            <a:srgbClr val="4C196F"/>
          </a:solidFill>
          <a:latin typeface="Arial Bold"/>
          <a:ea typeface="Arial Bold"/>
          <a:cs typeface="Arial Bold"/>
          <a:sym typeface="Arial Bold"/>
        </a:defRPr>
      </a:lvl2pPr>
      <a:lvl3pPr>
        <a:defRPr sz="3200">
          <a:solidFill>
            <a:srgbClr val="4C196F"/>
          </a:solidFill>
          <a:latin typeface="Arial Bold"/>
          <a:ea typeface="Arial Bold"/>
          <a:cs typeface="Arial Bold"/>
          <a:sym typeface="Arial Bold"/>
        </a:defRPr>
      </a:lvl3pPr>
      <a:lvl4pPr>
        <a:defRPr sz="3200">
          <a:solidFill>
            <a:srgbClr val="4C196F"/>
          </a:solidFill>
          <a:latin typeface="Arial Bold"/>
          <a:ea typeface="Arial Bold"/>
          <a:cs typeface="Arial Bold"/>
          <a:sym typeface="Arial Bold"/>
        </a:defRPr>
      </a:lvl4pPr>
      <a:lvl5pPr>
        <a:defRPr sz="3200">
          <a:solidFill>
            <a:srgbClr val="4C196F"/>
          </a:solidFill>
          <a:latin typeface="Arial Bold"/>
          <a:ea typeface="Arial Bold"/>
          <a:cs typeface="Arial Bold"/>
          <a:sym typeface="Arial Bold"/>
        </a:defRPr>
      </a:lvl5pPr>
      <a:lvl6pPr indent="457200">
        <a:defRPr sz="3200">
          <a:solidFill>
            <a:srgbClr val="4C196F"/>
          </a:solidFill>
          <a:latin typeface="Arial Bold"/>
          <a:ea typeface="Arial Bold"/>
          <a:cs typeface="Arial Bold"/>
          <a:sym typeface="Arial Bold"/>
        </a:defRPr>
      </a:lvl6pPr>
      <a:lvl7pPr indent="914400">
        <a:defRPr sz="3200">
          <a:solidFill>
            <a:srgbClr val="4C196F"/>
          </a:solidFill>
          <a:latin typeface="Arial Bold"/>
          <a:ea typeface="Arial Bold"/>
          <a:cs typeface="Arial Bold"/>
          <a:sym typeface="Arial Bold"/>
        </a:defRPr>
      </a:lvl7pPr>
      <a:lvl8pPr indent="1371600">
        <a:defRPr sz="3200">
          <a:solidFill>
            <a:srgbClr val="4C196F"/>
          </a:solidFill>
          <a:latin typeface="Arial Bold"/>
          <a:ea typeface="Arial Bold"/>
          <a:cs typeface="Arial Bold"/>
          <a:sym typeface="Arial Bold"/>
        </a:defRPr>
      </a:lvl8pPr>
      <a:lvl9pPr indent="1828800">
        <a:defRPr sz="3200">
          <a:solidFill>
            <a:srgbClr val="4C196F"/>
          </a:solidFill>
          <a:latin typeface="Arial Bold"/>
          <a:ea typeface="Arial Bold"/>
          <a:cs typeface="Arial Bold"/>
          <a:sym typeface="Arial Bold"/>
        </a:defRPr>
      </a:lvl9pPr>
    </p:titleStyle>
    <p:bodyStyle>
      <a:lvl1pPr>
        <a:spcBef>
          <a:spcPts val="600"/>
        </a:spcBef>
        <a:defRPr sz="2800">
          <a:solidFill>
            <a:srgbClr val="404040"/>
          </a:solidFill>
          <a:latin typeface="Arial"/>
          <a:ea typeface="Arial"/>
          <a:cs typeface="Arial"/>
          <a:sym typeface="Arial"/>
        </a:defRPr>
      </a:lvl1pPr>
      <a:lvl2pPr marL="857250" indent="-400050">
        <a:spcBef>
          <a:spcPts val="600"/>
        </a:spcBef>
        <a:buSzPct val="100000"/>
        <a:buChar char="•"/>
        <a:defRPr sz="2800">
          <a:solidFill>
            <a:srgbClr val="404040"/>
          </a:solidFill>
          <a:latin typeface="Arial"/>
          <a:ea typeface="Arial"/>
          <a:cs typeface="Arial"/>
          <a:sym typeface="Arial"/>
        </a:defRPr>
      </a:lvl2pPr>
      <a:lvl3pPr marL="1234439" indent="-320039">
        <a:spcBef>
          <a:spcPts val="600"/>
        </a:spcBef>
        <a:buSzPct val="100000"/>
        <a:buChar char="•"/>
        <a:defRPr sz="2800">
          <a:solidFill>
            <a:srgbClr val="404040"/>
          </a:solidFill>
          <a:latin typeface="Arial"/>
          <a:ea typeface="Arial"/>
          <a:cs typeface="Arial"/>
          <a:sym typeface="Arial"/>
        </a:defRPr>
      </a:lvl3pPr>
      <a:lvl4pPr marL="1691639" indent="-320039">
        <a:spcBef>
          <a:spcPts val="600"/>
        </a:spcBef>
        <a:buSzPct val="100000"/>
        <a:buChar char="•"/>
        <a:defRPr sz="2800">
          <a:solidFill>
            <a:srgbClr val="404040"/>
          </a:solidFill>
          <a:latin typeface="Arial"/>
          <a:ea typeface="Arial"/>
          <a:cs typeface="Arial"/>
          <a:sym typeface="Arial"/>
        </a:defRPr>
      </a:lvl4pPr>
      <a:lvl5pPr marL="2148839" indent="-320039">
        <a:spcBef>
          <a:spcPts val="600"/>
        </a:spcBef>
        <a:buSzPct val="100000"/>
        <a:buChar char="•"/>
        <a:defRPr sz="2800">
          <a:solidFill>
            <a:srgbClr val="404040"/>
          </a:solidFill>
          <a:latin typeface="Arial"/>
          <a:ea typeface="Arial"/>
          <a:cs typeface="Arial"/>
          <a:sym typeface="Arial"/>
        </a:defRPr>
      </a:lvl5pPr>
      <a:lvl6pPr marL="2606039" indent="-320039">
        <a:spcBef>
          <a:spcPts val="600"/>
        </a:spcBef>
        <a:buSzPct val="100000"/>
        <a:buChar char="•"/>
        <a:defRPr sz="2800">
          <a:solidFill>
            <a:srgbClr val="404040"/>
          </a:solidFill>
          <a:latin typeface="Arial"/>
          <a:ea typeface="Arial"/>
          <a:cs typeface="Arial"/>
          <a:sym typeface="Arial"/>
        </a:defRPr>
      </a:lvl6pPr>
      <a:lvl7pPr marL="3063239" indent="-320039">
        <a:spcBef>
          <a:spcPts val="600"/>
        </a:spcBef>
        <a:buSzPct val="100000"/>
        <a:buChar char="•"/>
        <a:defRPr sz="2800">
          <a:solidFill>
            <a:srgbClr val="404040"/>
          </a:solidFill>
          <a:latin typeface="Arial"/>
          <a:ea typeface="Arial"/>
          <a:cs typeface="Arial"/>
          <a:sym typeface="Arial"/>
        </a:defRPr>
      </a:lvl7pPr>
      <a:lvl8pPr marL="3520440" indent="-320040">
        <a:spcBef>
          <a:spcPts val="600"/>
        </a:spcBef>
        <a:buSzPct val="100000"/>
        <a:buChar char="•"/>
        <a:defRPr sz="2800">
          <a:solidFill>
            <a:srgbClr val="404040"/>
          </a:solidFill>
          <a:latin typeface="Arial"/>
          <a:ea typeface="Arial"/>
          <a:cs typeface="Arial"/>
          <a:sym typeface="Arial"/>
        </a:defRPr>
      </a:lvl8pPr>
      <a:lvl9pPr marL="3977640" indent="-320040">
        <a:spcBef>
          <a:spcPts val="600"/>
        </a:spcBef>
        <a:buSzPct val="100000"/>
        <a:buChar char="•"/>
        <a:defRPr sz="2800">
          <a:solidFill>
            <a:srgbClr val="404040"/>
          </a:solidFill>
          <a:latin typeface="Arial"/>
          <a:ea typeface="Arial"/>
          <a:cs typeface="Arial"/>
          <a:sym typeface="Arial"/>
        </a:defRPr>
      </a:lvl9pPr>
    </p:bodyStyle>
    <p:otherStyle>
      <a:lvl1pPr>
        <a:defRPr>
          <a:solidFill>
            <a:schemeClr val="tx1"/>
          </a:solidFill>
          <a:latin typeface="+mn-lt"/>
          <a:ea typeface="+mn-ea"/>
          <a:cs typeface="+mn-cs"/>
          <a:sym typeface="Arial"/>
        </a:defRPr>
      </a:lvl1pPr>
      <a:lvl2pPr indent="457200">
        <a:defRPr>
          <a:solidFill>
            <a:schemeClr val="tx1"/>
          </a:solidFill>
          <a:latin typeface="+mn-lt"/>
          <a:ea typeface="+mn-ea"/>
          <a:cs typeface="+mn-cs"/>
          <a:sym typeface="Arial"/>
        </a:defRPr>
      </a:lvl2pPr>
      <a:lvl3pPr indent="914400">
        <a:defRPr>
          <a:solidFill>
            <a:schemeClr val="tx1"/>
          </a:solidFill>
          <a:latin typeface="+mn-lt"/>
          <a:ea typeface="+mn-ea"/>
          <a:cs typeface="+mn-cs"/>
          <a:sym typeface="Arial"/>
        </a:defRPr>
      </a:lvl3pPr>
      <a:lvl4pPr indent="1371600">
        <a:defRPr>
          <a:solidFill>
            <a:schemeClr val="tx1"/>
          </a:solidFill>
          <a:latin typeface="+mn-lt"/>
          <a:ea typeface="+mn-ea"/>
          <a:cs typeface="+mn-cs"/>
          <a:sym typeface="Arial"/>
        </a:defRPr>
      </a:lvl4pPr>
      <a:lvl5pPr indent="1828800">
        <a:defRPr>
          <a:solidFill>
            <a:schemeClr val="tx1"/>
          </a:solidFill>
          <a:latin typeface="+mn-lt"/>
          <a:ea typeface="+mn-ea"/>
          <a:cs typeface="+mn-cs"/>
          <a:sym typeface="Arial"/>
        </a:defRPr>
      </a:lvl5pPr>
      <a:lvl6pPr indent="2286000">
        <a:defRPr>
          <a:solidFill>
            <a:schemeClr val="tx1"/>
          </a:solidFill>
          <a:latin typeface="+mn-lt"/>
          <a:ea typeface="+mn-ea"/>
          <a:cs typeface="+mn-cs"/>
          <a:sym typeface="Arial"/>
        </a:defRPr>
      </a:lvl6pPr>
      <a:lvl7pPr indent="2743200">
        <a:defRPr>
          <a:solidFill>
            <a:schemeClr val="tx1"/>
          </a:solidFill>
          <a:latin typeface="+mn-lt"/>
          <a:ea typeface="+mn-ea"/>
          <a:cs typeface="+mn-cs"/>
          <a:sym typeface="Arial"/>
        </a:defRPr>
      </a:lvl7pPr>
      <a:lvl8pPr indent="3200400">
        <a:defRPr>
          <a:solidFill>
            <a:schemeClr val="tx1"/>
          </a:solidFill>
          <a:latin typeface="+mn-lt"/>
          <a:ea typeface="+mn-ea"/>
          <a:cs typeface="+mn-cs"/>
          <a:sym typeface="Arial"/>
        </a:defRPr>
      </a:lvl8pPr>
      <a:lvl9pPr indent="3657600">
        <a:defRPr>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2.xml"/><Relationship Id="rId7"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5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chart" Target="../charts/chart3.xml"/><Relationship Id="rId1" Type="http://schemas.openxmlformats.org/officeDocument/2006/relationships/slideLayout" Target="../slideLayouts/slideLayout5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jpe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chart" Target="../charts/chart4.xml"/><Relationship Id="rId1" Type="http://schemas.openxmlformats.org/officeDocument/2006/relationships/slideLayout" Target="../slideLayouts/slideLayout5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53.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6.xml"/><Relationship Id="rId1" Type="http://schemas.openxmlformats.org/officeDocument/2006/relationships/slideLayout" Target="../slideLayouts/slideLayout5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53.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hyperlink" Target="mailto:e-benson@kellogg.northwestern.edu" TargetMode="External"/><Relationship Id="rId2" Type="http://schemas.openxmlformats.org/officeDocument/2006/relationships/hyperlink" Target="mailto:karnold2002@kellogg.northwestern.edu" TargetMode="Externa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gif"/><Relationship Id="rId1" Type="http://schemas.openxmlformats.org/officeDocument/2006/relationships/slideLayout" Target="../slideLayouts/slideLayout1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jpeg"/></Relationships>
</file>

<file path=ppt/slides/_rels/slide41.xml.rels><?xml version="1.0" encoding="UTF-8" standalone="yes"?>
<Relationships xmlns="http://schemas.openxmlformats.org/package/2006/relationships"><Relationship Id="rId2" Type="http://schemas.openxmlformats.org/officeDocument/2006/relationships/hyperlink" Target="https://www4.kellogg.northwestern.edu/el/" TargetMode="Externa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hyperlink" Target="http://fcei.northwestern.edu/curriculum/nuvention/index.html" TargetMode="External"/><Relationship Id="rId3" Type="http://schemas.openxmlformats.org/officeDocument/2006/relationships/hyperlink" Target="http://www.kellogg.northwestern.edu/research/heizer/curriculum/experiential-learning/buyout-lab.aspx#application" TargetMode="External"/><Relationship Id="rId7" Type="http://schemas.openxmlformats.org/officeDocument/2006/relationships/hyperlink" Target="http://www.kellogg.northwestern.edu/faculty/walker/htm/rl/index.html" TargetMode="External"/><Relationship Id="rId2" Type="http://schemas.openxmlformats.org/officeDocument/2006/relationships/hyperlink" Target="http://www.kellogg.northwestern.edu/faculty/walker/htm/globallab/index.html" TargetMode="External"/><Relationship Id="rId1" Type="http://schemas.openxmlformats.org/officeDocument/2006/relationships/slideLayout" Target="../slideLayouts/slideLayout33.xml"/><Relationship Id="rId6" Type="http://schemas.openxmlformats.org/officeDocument/2006/relationships/hyperlink" Target="http://www.kellogg.northwestern.edu/departments/meds/programs/labs/scaling-ops-lab.aspx" TargetMode="External"/><Relationship Id="rId5" Type="http://schemas.openxmlformats.org/officeDocument/2006/relationships/hyperlink" Target="http://www.kellogg.northwestern.edu/faculty/walker/htm/acl/index.html" TargetMode="External"/><Relationship Id="rId10" Type="http://schemas.openxmlformats.org/officeDocument/2006/relationships/hyperlink" Target="http://www.kellogg.northwestern.edu/faculty/academics/kppi/kellogg-board-fellows.aspx" TargetMode="External"/><Relationship Id="rId4" Type="http://schemas.openxmlformats.org/officeDocument/2006/relationships/hyperlink" Target="http://www.kellogg.northwestern.edu/research/heizer/curriculum/experiential-learning/venture-lab.aspx" TargetMode="External"/><Relationship Id="rId9" Type="http://schemas.openxmlformats.org/officeDocument/2006/relationships/hyperlink" Target="http://www.kellogg.northwestern.edu/asset_managem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hyperlink" Target="http://www.kellogg.northwestern.edu/about/kellogg_culture/experiential_learning/courses_and_labs.aspx" TargetMode="Externa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hyperlink" Target="http://www.kellogg.northwestern.edu/career_student/resources/research_guides.aspx?cat=Other&amp;gde=projectwork" TargetMode="Externa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3755"/>
            <a:ext cx="9144000" cy="2113207"/>
          </a:xfrm>
        </p:spPr>
        <p:txBody>
          <a:bodyPr/>
          <a:lstStyle/>
          <a:p>
            <a:pPr algn="ctr"/>
            <a:r>
              <a:rPr lang="en-US" dirty="0" smtClean="0">
                <a:solidFill>
                  <a:srgbClr val="482A80"/>
                </a:solidFill>
              </a:rPr>
              <a:t>Experiential Learning Information Session</a:t>
            </a:r>
            <a:endParaRPr lang="en-US" dirty="0">
              <a:solidFill>
                <a:srgbClr val="482A80"/>
              </a:solidFill>
            </a:endParaRPr>
          </a:p>
        </p:txBody>
      </p:sp>
      <p:sp>
        <p:nvSpPr>
          <p:cNvPr id="4" name="Footer Placeholder 4"/>
          <p:cNvSpPr txBox="1">
            <a:spLocks/>
          </p:cNvSpPr>
          <p:nvPr/>
        </p:nvSpPr>
        <p:spPr>
          <a:xfrm>
            <a:off x="2341121" y="5947038"/>
            <a:ext cx="5093452" cy="4502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FFFFFF"/>
                </a:solidFill>
              </a:rPr>
              <a:t>Experiential Learning</a:t>
            </a:r>
          </a:p>
          <a:p>
            <a:endParaRPr lang="en-US" sz="1400" dirty="0">
              <a:solidFill>
                <a:srgbClr val="FFFFFF"/>
              </a:solidFill>
            </a:endParaRPr>
          </a:p>
        </p:txBody>
      </p:sp>
      <p:sp>
        <p:nvSpPr>
          <p:cNvPr id="3" name="TextBox 2"/>
          <p:cNvSpPr txBox="1"/>
          <p:nvPr/>
        </p:nvSpPr>
        <p:spPr>
          <a:xfrm>
            <a:off x="2723755" y="4007805"/>
            <a:ext cx="3696511"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October 8</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2014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16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780" y="2026769"/>
            <a:ext cx="7772400" cy="1470025"/>
          </a:xfrm>
        </p:spPr>
        <p:txBody>
          <a:bodyPr/>
          <a:lstStyle/>
          <a:p>
            <a:r>
              <a:rPr lang="en-US" dirty="0" smtClean="0"/>
              <a:t>Asset Management Practicum</a:t>
            </a:r>
            <a:br>
              <a:rPr lang="en-US" dirty="0" smtClean="0"/>
            </a:br>
            <a:endParaRPr lang="en-US" dirty="0"/>
          </a:p>
        </p:txBody>
      </p:sp>
      <p:sp>
        <p:nvSpPr>
          <p:cNvPr id="3" name="Subtitle 2"/>
          <p:cNvSpPr>
            <a:spLocks noGrp="1"/>
          </p:cNvSpPr>
          <p:nvPr>
            <p:ph type="subTitle" idx="1"/>
          </p:nvPr>
        </p:nvSpPr>
        <p:spPr>
          <a:xfrm>
            <a:off x="345780" y="2791615"/>
            <a:ext cx="6656010" cy="1752600"/>
          </a:xfrm>
        </p:spPr>
        <p:txBody>
          <a:bodyPr/>
          <a:lstStyle/>
          <a:p>
            <a:pPr>
              <a:lnSpc>
                <a:spcPct val="90000"/>
              </a:lnSpc>
            </a:pPr>
            <a:r>
              <a:rPr lang="en-US" sz="2500" dirty="0"/>
              <a:t>Professors Phillip Braun, Robert Korajczyk and Linda Vincent</a:t>
            </a:r>
          </a:p>
          <a:p>
            <a:endParaRPr lang="en-US" dirty="0" smtClean="0">
              <a:latin typeface="HelveticaNeueLT Std Thin" pitchFamily="34" charset="0"/>
            </a:endParaRPr>
          </a:p>
          <a:p>
            <a:endParaRPr lang="en-US" dirty="0" smtClean="0"/>
          </a:p>
          <a:p>
            <a:endParaRPr lang="en-US" dirty="0"/>
          </a:p>
          <a:p>
            <a:endParaRPr lang="en-US" dirty="0" smtClean="0"/>
          </a:p>
          <a:p>
            <a:endParaRPr lang="en-US" dirty="0"/>
          </a:p>
          <a:p>
            <a:endParaRPr lang="en-US" sz="1300" dirty="0"/>
          </a:p>
          <a:p>
            <a:endParaRPr lang="en-US" dirty="0" smtClean="0">
              <a:latin typeface="HelveticaNeueLT Std Thin" pitchFamily="34" charset="0"/>
            </a:endParaRPr>
          </a:p>
          <a:p>
            <a:r>
              <a:rPr lang="en-US" dirty="0" smtClean="0">
                <a:latin typeface="HelveticaNeueLT Std Thin" pitchFamily="34" charset="0"/>
              </a:rPr>
              <a:t>Prepared by:  Phillip Braun</a:t>
            </a:r>
          </a:p>
          <a:p>
            <a:r>
              <a:rPr lang="en-US" dirty="0" smtClean="0">
                <a:latin typeface="HelveticaNeueLT Std Thin" pitchFamily="34" charset="0"/>
              </a:rPr>
              <a:t>Date:  </a:t>
            </a:r>
            <a:r>
              <a:rPr lang="en-US" dirty="0" smtClean="0"/>
              <a:t>10.7.14</a:t>
            </a:r>
            <a:endParaRPr lang="en-US" dirty="0">
              <a:latin typeface="HelveticaNeueLT Std Thin" pitchFamily="34" charset="0"/>
            </a:endParaRPr>
          </a:p>
        </p:txBody>
      </p:sp>
    </p:spTree>
    <p:extLst>
      <p:ext uri="{BB962C8B-B14F-4D97-AF65-F5344CB8AC3E}">
        <p14:creationId xmlns:p14="http://schemas.microsoft.com/office/powerpoint/2010/main" val="186656246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AMP?</a:t>
            </a:r>
            <a:endParaRPr lang="en-US" dirty="0"/>
          </a:p>
        </p:txBody>
      </p:sp>
      <p:sp>
        <p:nvSpPr>
          <p:cNvPr id="3" name="Content Placeholder 2"/>
          <p:cNvSpPr>
            <a:spLocks noGrp="1"/>
          </p:cNvSpPr>
          <p:nvPr>
            <p:ph idx="1"/>
          </p:nvPr>
        </p:nvSpPr>
        <p:spPr/>
        <p:txBody>
          <a:bodyPr/>
          <a:lstStyle/>
          <a:p>
            <a:pPr>
              <a:spcBef>
                <a:spcPts val="2154"/>
              </a:spcBef>
            </a:pPr>
            <a:r>
              <a:rPr lang="en-US" dirty="0" smtClean="0"/>
              <a:t>The Asset Management Practicum (AMP) is a class where students </a:t>
            </a:r>
            <a:r>
              <a:rPr lang="en-US" b="1" dirty="0" smtClean="0">
                <a:solidFill>
                  <a:srgbClr val="5B0C00"/>
                </a:solidFill>
              </a:rPr>
              <a:t>practice what they learn in other finance class</a:t>
            </a:r>
            <a:endParaRPr lang="en-US" b="1" dirty="0">
              <a:solidFill>
                <a:srgbClr val="5B0C00"/>
              </a:solidFill>
            </a:endParaRPr>
          </a:p>
          <a:p>
            <a:pPr>
              <a:spcBef>
                <a:spcPts val="2154"/>
              </a:spcBef>
            </a:pPr>
            <a:r>
              <a:rPr lang="en-US" dirty="0" smtClean="0"/>
              <a:t>Students </a:t>
            </a:r>
            <a:r>
              <a:rPr lang="en-US" dirty="0"/>
              <a:t>in </a:t>
            </a:r>
            <a:r>
              <a:rPr lang="en-US" dirty="0" smtClean="0"/>
              <a:t>AMP are </a:t>
            </a:r>
            <a:r>
              <a:rPr lang="en-US" dirty="0"/>
              <a:t>responsible for managing a portion of the University’s endowment portfolio, which is currently divided into four </a:t>
            </a:r>
            <a:r>
              <a:rPr lang="en-US" dirty="0" smtClean="0"/>
              <a:t>funds</a:t>
            </a:r>
          </a:p>
          <a:p>
            <a:pPr lvl="2">
              <a:spcBef>
                <a:spcPts val="2154"/>
              </a:spcBef>
            </a:pPr>
            <a:r>
              <a:rPr lang="en-US" dirty="0" smtClean="0"/>
              <a:t>Approximately </a:t>
            </a:r>
            <a:r>
              <a:rPr lang="en-US" b="1" dirty="0" smtClean="0">
                <a:solidFill>
                  <a:srgbClr val="5B0C00"/>
                </a:solidFill>
              </a:rPr>
              <a:t>$6 million </a:t>
            </a:r>
            <a:r>
              <a:rPr lang="en-US" dirty="0" smtClean="0"/>
              <a:t>in total funds</a:t>
            </a:r>
            <a:endParaRPr lang="en-US" dirty="0"/>
          </a:p>
          <a:p>
            <a:pPr lvl="1">
              <a:spcBef>
                <a:spcPts val="2154"/>
              </a:spcBef>
            </a:pPr>
            <a:r>
              <a:rPr lang="en-US" dirty="0" smtClean="0"/>
              <a:t>The funds </a:t>
            </a:r>
            <a:r>
              <a:rPr lang="en-US" dirty="0"/>
              <a:t>follow </a:t>
            </a:r>
            <a:r>
              <a:rPr lang="en-US" dirty="0" smtClean="0"/>
              <a:t>strategies </a:t>
            </a:r>
            <a:r>
              <a:rPr lang="en-US" dirty="0"/>
              <a:t>based on </a:t>
            </a:r>
            <a:r>
              <a:rPr lang="en-US" dirty="0" smtClean="0"/>
              <a:t>fundamental </a:t>
            </a:r>
            <a:r>
              <a:rPr lang="en-US" dirty="0"/>
              <a:t>security analyses </a:t>
            </a:r>
            <a:endParaRPr lang="en-US" dirty="0" smtClean="0"/>
          </a:p>
          <a:p>
            <a:pPr lvl="2">
              <a:spcBef>
                <a:spcPts val="2154"/>
              </a:spcBef>
            </a:pPr>
            <a:r>
              <a:rPr lang="en-US" dirty="0" smtClean="0"/>
              <a:t>Three </a:t>
            </a:r>
            <a:r>
              <a:rPr lang="en-US" dirty="0"/>
              <a:t>of the funds allow short positions as well as long positions, whereas the fourth </a:t>
            </a:r>
            <a:r>
              <a:rPr lang="en-US" dirty="0" smtClean="0"/>
              <a:t>fund is </a:t>
            </a:r>
            <a:r>
              <a:rPr lang="en-US" dirty="0"/>
              <a:t>long </a:t>
            </a:r>
            <a:r>
              <a:rPr lang="en-US" dirty="0" smtClean="0"/>
              <a:t>only</a:t>
            </a:r>
            <a:endParaRPr lang="en-US" dirty="0"/>
          </a:p>
          <a:p>
            <a:pPr lvl="1">
              <a:spcBef>
                <a:spcPts val="2154"/>
              </a:spcBef>
            </a:pPr>
            <a:r>
              <a:rPr lang="en-US" dirty="0" smtClean="0"/>
              <a:t>The </a:t>
            </a:r>
            <a:r>
              <a:rPr lang="en-US" dirty="0"/>
              <a:t>funds allow the use of quantitative strategies as overlays to the fundamental </a:t>
            </a:r>
            <a:r>
              <a:rPr lang="en-US" dirty="0" smtClean="0"/>
              <a:t>analyses</a:t>
            </a:r>
            <a:endParaRPr lang="en-US" dirty="0"/>
          </a:p>
          <a:p>
            <a:pPr>
              <a:spcBef>
                <a:spcPts val="2154"/>
              </a:spcBef>
            </a:pPr>
            <a:r>
              <a:rPr lang="en-US" dirty="0" smtClean="0"/>
              <a:t>Opportunity </a:t>
            </a:r>
            <a:r>
              <a:rPr lang="en-US" dirty="0"/>
              <a:t>to learn several analytical tools and data bases, including: Bloomberg, BARRA, Thomson One, Cap IQ and </a:t>
            </a:r>
            <a:r>
              <a:rPr lang="en-US" dirty="0" smtClean="0"/>
              <a:t>FactSet</a:t>
            </a:r>
            <a:endParaRPr lang="en-US" dirty="0"/>
          </a:p>
          <a:p>
            <a:pPr lvl="1"/>
            <a:endParaRPr lang="en-US" dirty="0"/>
          </a:p>
          <a:p>
            <a:pPr lvl="1"/>
            <a:endParaRPr lang="en-US" dirty="0"/>
          </a:p>
        </p:txBody>
      </p:sp>
    </p:spTree>
    <p:extLst>
      <p:ext uri="{BB962C8B-B14F-4D97-AF65-F5344CB8AC3E}">
        <p14:creationId xmlns:p14="http://schemas.microsoft.com/office/powerpoint/2010/main" val="197291540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Structure of AMP</a:t>
            </a:r>
            <a:endParaRPr lang="en-US" dirty="0"/>
          </a:p>
        </p:txBody>
      </p:sp>
      <p:sp>
        <p:nvSpPr>
          <p:cNvPr id="326659" name="Rectangle 3"/>
          <p:cNvSpPr>
            <a:spLocks noGrp="1" noChangeArrowheads="1"/>
          </p:cNvSpPr>
          <p:nvPr>
            <p:ph type="body" idx="1"/>
          </p:nvPr>
        </p:nvSpPr>
        <p:spPr/>
        <p:txBody>
          <a:bodyPr/>
          <a:lstStyle/>
          <a:p>
            <a:r>
              <a:rPr lang="en-US" dirty="0" smtClean="0"/>
              <a:t>Three quarter sequence (and three out of the following four)</a:t>
            </a:r>
          </a:p>
          <a:p>
            <a:pPr lvl="2"/>
            <a:endParaRPr lang="en-US" sz="700" dirty="0"/>
          </a:p>
          <a:p>
            <a:pPr lvl="2"/>
            <a:r>
              <a:rPr lang="en-US" dirty="0" smtClean="0"/>
              <a:t>Spring  	―  FINC 933   ―     1 credit  (AMP I)</a:t>
            </a:r>
          </a:p>
          <a:p>
            <a:pPr lvl="2"/>
            <a:r>
              <a:rPr lang="en-US" dirty="0" smtClean="0"/>
              <a:t>Fall       	―  FINC 934   ―     1 credit  (AMP II)</a:t>
            </a:r>
          </a:p>
          <a:p>
            <a:pPr lvl="2"/>
            <a:r>
              <a:rPr lang="en-US" dirty="0" smtClean="0"/>
              <a:t>Winter 	―  FINC 935    ―    1  credit  (AMP III)</a:t>
            </a:r>
          </a:p>
          <a:p>
            <a:pPr lvl="2"/>
            <a:r>
              <a:rPr lang="en-US" dirty="0" smtClean="0"/>
              <a:t>Spring 	―  FINC 936    ―    1 credit   (AMP IV)</a:t>
            </a:r>
          </a:p>
          <a:p>
            <a:pPr lvl="1">
              <a:spcBef>
                <a:spcPts val="718"/>
              </a:spcBef>
            </a:pPr>
            <a:r>
              <a:rPr lang="en-US" dirty="0" smtClean="0"/>
              <a:t>Note that AMP I and AMP IV meet together in Spring</a:t>
            </a:r>
          </a:p>
          <a:p>
            <a:pPr>
              <a:spcBef>
                <a:spcPts val="718"/>
              </a:spcBef>
            </a:pPr>
            <a:r>
              <a:rPr lang="en-US" dirty="0" smtClean="0"/>
              <a:t>Student </a:t>
            </a:r>
            <a:r>
              <a:rPr lang="en-US" dirty="0"/>
              <a:t>presentations constitute a major component of course</a:t>
            </a:r>
          </a:p>
          <a:p>
            <a:pPr lvl="1">
              <a:spcBef>
                <a:spcPts val="718"/>
              </a:spcBef>
            </a:pPr>
            <a:r>
              <a:rPr lang="en-US" dirty="0" smtClean="0"/>
              <a:t>Over </a:t>
            </a:r>
            <a:r>
              <a:rPr lang="en-US" dirty="0"/>
              <a:t>three quarter sequence students must prepare at least</a:t>
            </a:r>
          </a:p>
          <a:p>
            <a:pPr lvl="2">
              <a:spcBef>
                <a:spcPts val="718"/>
              </a:spcBef>
            </a:pPr>
            <a:r>
              <a:rPr lang="en-US" dirty="0"/>
              <a:t>Two stock pitches </a:t>
            </a:r>
            <a:endParaRPr lang="en-US" dirty="0" smtClean="0"/>
          </a:p>
          <a:p>
            <a:pPr lvl="2">
              <a:spcBef>
                <a:spcPts val="718"/>
              </a:spcBef>
            </a:pPr>
            <a:r>
              <a:rPr lang="en-US" dirty="0" smtClean="0"/>
              <a:t>Two stock update reports</a:t>
            </a:r>
            <a:endParaRPr lang="en-US" dirty="0"/>
          </a:p>
          <a:p>
            <a:pPr lvl="2">
              <a:spcBef>
                <a:spcPts val="718"/>
              </a:spcBef>
            </a:pPr>
            <a:r>
              <a:rPr lang="en-US" dirty="0"/>
              <a:t>One research </a:t>
            </a:r>
            <a:r>
              <a:rPr lang="en-US" dirty="0" smtClean="0"/>
              <a:t>report</a:t>
            </a:r>
          </a:p>
          <a:p>
            <a:pPr lvl="2">
              <a:spcBef>
                <a:spcPts val="718"/>
              </a:spcBef>
            </a:pPr>
            <a:r>
              <a:rPr lang="en-US" dirty="0" smtClean="0"/>
              <a:t>Weekly portfolio performance reviews for the quarter they are a portfolio manager</a:t>
            </a:r>
            <a:endParaRPr lang="en-US" dirty="0"/>
          </a:p>
          <a:p>
            <a:pPr lvl="1">
              <a:spcBef>
                <a:spcPts val="718"/>
              </a:spcBef>
            </a:pPr>
            <a:r>
              <a:rPr lang="en-US" dirty="0" smtClean="0"/>
              <a:t>All presentations include feedback from visiting practitioners, the professor, and classmates</a:t>
            </a:r>
            <a:endParaRPr lang="en-US" dirty="0"/>
          </a:p>
        </p:txBody>
      </p:sp>
    </p:spTree>
    <p:extLst>
      <p:ext uri="{BB962C8B-B14F-4D97-AF65-F5344CB8AC3E}">
        <p14:creationId xmlns:p14="http://schemas.microsoft.com/office/powerpoint/2010/main" val="267879273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smtClean="0"/>
              <a:t>Weekly Exposure to Practitioners</a:t>
            </a:r>
            <a:endParaRPr lang="en-US" dirty="0"/>
          </a:p>
        </p:txBody>
      </p:sp>
      <p:sp>
        <p:nvSpPr>
          <p:cNvPr id="326659" name="Rectangle 3"/>
          <p:cNvSpPr>
            <a:spLocks noGrp="1" noChangeArrowheads="1"/>
          </p:cNvSpPr>
          <p:nvPr>
            <p:ph type="body" idx="1"/>
          </p:nvPr>
        </p:nvSpPr>
        <p:spPr/>
        <p:txBody>
          <a:bodyPr/>
          <a:lstStyle/>
          <a:p>
            <a:pPr>
              <a:spcBef>
                <a:spcPts val="1077"/>
              </a:spcBef>
            </a:pPr>
            <a:r>
              <a:rPr lang="en-US" dirty="0" smtClean="0"/>
              <a:t>All AMP classes involve visiting practitioners</a:t>
            </a:r>
          </a:p>
          <a:p>
            <a:pPr>
              <a:spcBef>
                <a:spcPts val="1077"/>
              </a:spcBef>
            </a:pPr>
            <a:r>
              <a:rPr lang="en-US" dirty="0" smtClean="0"/>
              <a:t>Every quarter includes a trek to New York or Chicago based asset managers</a:t>
            </a:r>
          </a:p>
          <a:p>
            <a:pPr>
              <a:spcBef>
                <a:spcPts val="1077"/>
              </a:spcBef>
            </a:pPr>
            <a:r>
              <a:rPr lang="en-US" dirty="0" smtClean="0"/>
              <a:t>The fall quarter includes an </a:t>
            </a:r>
            <a:r>
              <a:rPr lang="en-US" dirty="0"/>
              <a:t>optional fully paid trip to NYC for </a:t>
            </a:r>
            <a:r>
              <a:rPr lang="en-US" dirty="0" smtClean="0"/>
              <a:t>a day of speakers, who critique student stock pitches</a:t>
            </a:r>
          </a:p>
          <a:p>
            <a:pPr lvl="1">
              <a:spcBef>
                <a:spcPts val="1077"/>
              </a:spcBef>
            </a:pPr>
            <a:r>
              <a:rPr lang="en-US" dirty="0" smtClean="0"/>
              <a:t>The speakers at this fall’s NYC trek are:</a:t>
            </a:r>
          </a:p>
          <a:p>
            <a:pPr lvl="2">
              <a:spcBef>
                <a:spcPts val="1077"/>
              </a:spcBef>
            </a:pPr>
            <a:r>
              <a:rPr lang="en-US" b="1" dirty="0"/>
              <a:t>Steven G. Einhorn</a:t>
            </a:r>
            <a:r>
              <a:rPr lang="en-US" dirty="0"/>
              <a:t>, Vice Chairman and General Partner of Omega </a:t>
            </a:r>
            <a:r>
              <a:rPr lang="en-US" dirty="0" smtClean="0"/>
              <a:t>Advisors</a:t>
            </a:r>
          </a:p>
          <a:p>
            <a:pPr lvl="2">
              <a:spcBef>
                <a:spcPts val="1077"/>
              </a:spcBef>
            </a:pPr>
            <a:r>
              <a:rPr lang="en-US" b="1" dirty="0" smtClean="0"/>
              <a:t>John </a:t>
            </a:r>
            <a:r>
              <a:rPr lang="en-US" b="1" dirty="0"/>
              <a:t>Goetz</a:t>
            </a:r>
            <a:r>
              <a:rPr lang="en-US" dirty="0"/>
              <a:t>, Managing Principal and Co-Chief Investment Officer of Pzena Investment Management.</a:t>
            </a:r>
          </a:p>
          <a:p>
            <a:pPr lvl="2">
              <a:spcBef>
                <a:spcPts val="1077"/>
              </a:spcBef>
            </a:pPr>
            <a:r>
              <a:rPr lang="en-US" b="1" dirty="0" smtClean="0"/>
              <a:t>Peter </a:t>
            </a:r>
            <a:r>
              <a:rPr lang="en-US" b="1" dirty="0"/>
              <a:t>Langerman</a:t>
            </a:r>
            <a:r>
              <a:rPr lang="en-US" dirty="0"/>
              <a:t>, Chairman, President and CEO of Franklin Mutual </a:t>
            </a:r>
            <a:r>
              <a:rPr lang="en-US" dirty="0" smtClean="0"/>
              <a:t>Advisers</a:t>
            </a:r>
          </a:p>
          <a:p>
            <a:pPr lvl="2">
              <a:spcBef>
                <a:spcPts val="1077"/>
              </a:spcBef>
            </a:pPr>
            <a:r>
              <a:rPr lang="en-US" b="1" dirty="0"/>
              <a:t>Michael Mauboussin</a:t>
            </a:r>
            <a:r>
              <a:rPr lang="en-US" dirty="0"/>
              <a:t>, Head of Global Financial Strategies, Credit Suisse</a:t>
            </a:r>
          </a:p>
          <a:p>
            <a:pPr>
              <a:spcBef>
                <a:spcPts val="1077"/>
              </a:spcBef>
            </a:pPr>
            <a:endParaRPr lang="en-US" dirty="0"/>
          </a:p>
          <a:p>
            <a:pPr lvl="1"/>
            <a:endParaRPr lang="en-US" dirty="0" smtClean="0"/>
          </a:p>
        </p:txBody>
      </p:sp>
    </p:spTree>
    <p:extLst>
      <p:ext uri="{BB962C8B-B14F-4D97-AF65-F5344CB8AC3E}">
        <p14:creationId xmlns:p14="http://schemas.microsoft.com/office/powerpoint/2010/main" val="419281648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
            </a:r>
            <a:br>
              <a:rPr lang="en-US" dirty="0" smtClean="0"/>
            </a:br>
            <a:r>
              <a:rPr lang="en-US" dirty="0" smtClean="0"/>
              <a:t> Pre-reqs and Co-reqs</a:t>
            </a:r>
            <a:br>
              <a:rPr lang="en-US" dirty="0" smtClean="0"/>
            </a:br>
            <a:endParaRPr lang="en-US" dirty="0"/>
          </a:p>
        </p:txBody>
      </p:sp>
      <p:sp>
        <p:nvSpPr>
          <p:cNvPr id="326659" name="Rectangle 3"/>
          <p:cNvSpPr>
            <a:spLocks noGrp="1" noChangeArrowheads="1"/>
          </p:cNvSpPr>
          <p:nvPr>
            <p:ph type="body" idx="1"/>
          </p:nvPr>
        </p:nvSpPr>
        <p:spPr/>
        <p:txBody>
          <a:bodyPr/>
          <a:lstStyle/>
          <a:p>
            <a:pPr>
              <a:spcBef>
                <a:spcPts val="1614"/>
              </a:spcBef>
            </a:pPr>
            <a:r>
              <a:rPr lang="en-US" dirty="0" smtClean="0"/>
              <a:t>Pre-reqs are:</a:t>
            </a:r>
          </a:p>
          <a:p>
            <a:pPr lvl="1">
              <a:spcBef>
                <a:spcPts val="1614"/>
              </a:spcBef>
            </a:pPr>
            <a:r>
              <a:rPr lang="en-US" dirty="0" smtClean="0"/>
              <a:t>FINC 441 or FINC 440 </a:t>
            </a:r>
          </a:p>
          <a:p>
            <a:pPr lvl="1">
              <a:spcBef>
                <a:spcPts val="1614"/>
              </a:spcBef>
            </a:pPr>
            <a:r>
              <a:rPr lang="en-US" dirty="0" smtClean="0"/>
              <a:t>Prior or consecutive work experience or courses in financial statement analysis and preparation of pro forma financial statements. </a:t>
            </a:r>
          </a:p>
          <a:p>
            <a:pPr lvl="2">
              <a:spcBef>
                <a:spcPts val="1614"/>
              </a:spcBef>
            </a:pPr>
            <a:r>
              <a:rPr lang="en-US" dirty="0" smtClean="0"/>
              <a:t>Concurrent enrollment in FINC 463 with the first term of AMP counts towards this requirement</a:t>
            </a:r>
          </a:p>
          <a:p>
            <a:pPr>
              <a:spcBef>
                <a:spcPts val="1614"/>
              </a:spcBef>
            </a:pPr>
            <a:r>
              <a:rPr lang="en-US" dirty="0" smtClean="0"/>
              <a:t>In addition to the pre-reqs and AMP classes, there are three or four </a:t>
            </a:r>
            <a:r>
              <a:rPr lang="en-US" dirty="0"/>
              <a:t>co-requisites </a:t>
            </a:r>
            <a:r>
              <a:rPr lang="en-US" dirty="0" smtClean="0"/>
              <a:t>from a set of finance and accounting courses, such as:</a:t>
            </a:r>
            <a:endParaRPr lang="en-US" dirty="0"/>
          </a:p>
          <a:p>
            <a:pPr lvl="3">
              <a:spcBef>
                <a:spcPts val="1614"/>
              </a:spcBef>
            </a:pPr>
            <a:r>
              <a:rPr lang="en-US" dirty="0"/>
              <a:t>FINC 442     	Financial Decisions</a:t>
            </a:r>
          </a:p>
          <a:p>
            <a:pPr lvl="3"/>
            <a:r>
              <a:rPr lang="en-US" dirty="0"/>
              <a:t>FINC 444     	Value Investing</a:t>
            </a:r>
          </a:p>
          <a:p>
            <a:pPr lvl="3"/>
            <a:r>
              <a:rPr lang="en-US" dirty="0"/>
              <a:t>FINC </a:t>
            </a:r>
            <a:r>
              <a:rPr lang="en-US" dirty="0" smtClean="0"/>
              <a:t>447	</a:t>
            </a:r>
            <a:r>
              <a:rPr lang="en-US" dirty="0"/>
              <a:t>	Financial Strategy and Tax </a:t>
            </a:r>
            <a:r>
              <a:rPr lang="en-US" dirty="0" smtClean="0"/>
              <a:t>Planning</a:t>
            </a:r>
            <a:r>
              <a:rPr lang="en-US" dirty="0"/>
              <a:t>	</a:t>
            </a:r>
            <a:endParaRPr lang="en-US" dirty="0" smtClean="0"/>
          </a:p>
          <a:p>
            <a:pPr lvl="3"/>
            <a:r>
              <a:rPr lang="en-US" dirty="0" smtClean="0"/>
              <a:t>ACCT </a:t>
            </a:r>
            <a:r>
              <a:rPr lang="en-US" dirty="0"/>
              <a:t>451   	Financial Reporting and Analysis I</a:t>
            </a:r>
          </a:p>
          <a:p>
            <a:pPr lvl="3"/>
            <a:r>
              <a:rPr lang="en-US" dirty="0"/>
              <a:t>ACCT 452   	Financial Reporting and Analysis </a:t>
            </a:r>
            <a:r>
              <a:rPr lang="en-US" dirty="0" smtClean="0"/>
              <a:t>II</a:t>
            </a:r>
            <a:endParaRPr lang="en-US" dirty="0"/>
          </a:p>
        </p:txBody>
      </p:sp>
    </p:spTree>
    <p:extLst>
      <p:ext uri="{BB962C8B-B14F-4D97-AF65-F5344CB8AC3E}">
        <p14:creationId xmlns:p14="http://schemas.microsoft.com/office/powerpoint/2010/main" val="363519499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Scaling Operations Lab (OPNS-955-B)</a:t>
            </a:r>
            <a:endParaRPr lang="en-US" dirty="0"/>
          </a:p>
        </p:txBody>
      </p:sp>
      <p:sp>
        <p:nvSpPr>
          <p:cNvPr id="5" name="Text Placeholder 4"/>
          <p:cNvSpPr>
            <a:spLocks noGrp="1"/>
          </p:cNvSpPr>
          <p:nvPr>
            <p:ph type="body" idx="1"/>
          </p:nvPr>
        </p:nvSpPr>
        <p:spPr/>
        <p:txBody>
          <a:bodyPr/>
          <a:lstStyle/>
          <a:p>
            <a:r>
              <a:rPr lang="en-US" dirty="0" smtClean="0"/>
              <a:t>Gad Allon</a:t>
            </a:r>
          </a:p>
        </p:txBody>
      </p:sp>
    </p:spTree>
    <p:extLst>
      <p:ext uri="{BB962C8B-B14F-4D97-AF65-F5344CB8AC3E}">
        <p14:creationId xmlns:p14="http://schemas.microsoft.com/office/powerpoint/2010/main" val="307216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The goal of this course is to apply the tools learned in an operations class to a real-world operations scaling challenge centered on making strategic decisions that are grounded in operational reality. </a:t>
            </a:r>
          </a:p>
          <a:p>
            <a:pPr marL="0" indent="0">
              <a:buNone/>
            </a:pPr>
            <a:endParaRPr lang="en-US" dirty="0"/>
          </a:p>
        </p:txBody>
      </p:sp>
      <p:sp>
        <p:nvSpPr>
          <p:cNvPr id="8" name="Footer Placeholder 3"/>
          <p:cNvSpPr txBox="1">
            <a:spLocks/>
          </p:cNvSpPr>
          <p:nvPr/>
        </p:nvSpPr>
        <p:spPr>
          <a:xfrm>
            <a:off x="622298"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solidFill>
              </a:rPr>
              <a:t>Experiential Learning</a:t>
            </a:r>
          </a:p>
          <a:p>
            <a:endParaRPr lang="en-US" sz="900" dirty="0">
              <a:solidFill>
                <a:prstClr val="white"/>
              </a:solidFill>
            </a:endParaRPr>
          </a:p>
        </p:txBody>
      </p:sp>
      <p:sp>
        <p:nvSpPr>
          <p:cNvPr id="6"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solidFill>
                  <a:prstClr val="white"/>
                </a:solidFill>
              </a:rPr>
              <a:t>Copyright or confidentiality statement</a:t>
            </a:r>
            <a:endParaRPr lang="en-US" sz="700" dirty="0">
              <a:solidFill>
                <a:prstClr val="white"/>
              </a:solidFill>
            </a:endParaRPr>
          </a:p>
        </p:txBody>
      </p:sp>
    </p:spTree>
    <p:extLst>
      <p:ext uri="{BB962C8B-B14F-4D97-AF65-F5344CB8AC3E}">
        <p14:creationId xmlns:p14="http://schemas.microsoft.com/office/powerpoint/2010/main" val="354223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Steps and Tools </a:t>
            </a:r>
          </a:p>
        </p:txBody>
      </p:sp>
      <p:sp>
        <p:nvSpPr>
          <p:cNvPr id="3" name="Content Placeholder 2"/>
          <p:cNvSpPr>
            <a:spLocks noGrp="1"/>
          </p:cNvSpPr>
          <p:nvPr>
            <p:ph idx="1"/>
          </p:nvPr>
        </p:nvSpPr>
        <p:spPr/>
        <p:txBody>
          <a:bodyPr>
            <a:normAutofit fontScale="92500" lnSpcReduction="20000"/>
          </a:bodyPr>
          <a:lstStyle/>
          <a:p>
            <a:pPr lvl="0"/>
            <a:r>
              <a:rPr lang="en-US" sz="2400" dirty="0"/>
              <a:t>Evaluating competitive operational competencies and benchmarking; </a:t>
            </a:r>
          </a:p>
          <a:p>
            <a:pPr lvl="0"/>
            <a:endParaRPr lang="en-US" sz="2400" dirty="0"/>
          </a:p>
          <a:p>
            <a:pPr lvl="0"/>
            <a:r>
              <a:rPr lang="en-US" sz="2400" dirty="0"/>
              <a:t>Understanding  whether and how the firm can expand its capacity with emphasis on sizing decisions, flexibility, and location; </a:t>
            </a:r>
          </a:p>
          <a:p>
            <a:pPr lvl="0"/>
            <a:endParaRPr lang="en-US" sz="2400" dirty="0"/>
          </a:p>
          <a:p>
            <a:pPr lvl="0"/>
            <a:r>
              <a:rPr lang="en-US" sz="2400" dirty="0"/>
              <a:t>Leveraging sourcing and supply management </a:t>
            </a:r>
          </a:p>
          <a:p>
            <a:pPr lvl="0"/>
            <a:endParaRPr lang="en-US" sz="2400" dirty="0"/>
          </a:p>
          <a:p>
            <a:pPr lvl="0"/>
            <a:r>
              <a:rPr lang="en-US" sz="2400" dirty="0"/>
              <a:t>Help the firm assess operational risks, and help develop operational hedges</a:t>
            </a:r>
          </a:p>
          <a:p>
            <a:pPr lvl="0"/>
            <a:endParaRPr lang="en-US" sz="2400" dirty="0"/>
          </a:p>
          <a:p>
            <a:pPr lvl="0"/>
            <a:r>
              <a:rPr lang="en-US" sz="2400" dirty="0"/>
              <a:t>Establish processes for operational improvement and innovation, which are critical to scale excellence. </a:t>
            </a:r>
          </a:p>
          <a:p>
            <a:pPr marL="0" indent="0">
              <a:buNone/>
            </a:pPr>
            <a:endParaRPr lang="en-US" dirty="0"/>
          </a:p>
        </p:txBody>
      </p:sp>
      <p:sp>
        <p:nvSpPr>
          <p:cNvPr id="8" name="Footer Placeholder 3"/>
          <p:cNvSpPr txBox="1">
            <a:spLocks/>
          </p:cNvSpPr>
          <p:nvPr/>
        </p:nvSpPr>
        <p:spPr>
          <a:xfrm>
            <a:off x="622298"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solidFill>
              </a:rPr>
              <a:t>Experiential Learning</a:t>
            </a:r>
            <a:endParaRPr lang="en-US" sz="900" dirty="0">
              <a:solidFill>
                <a:prstClr val="white"/>
              </a:solidFill>
            </a:endParaRPr>
          </a:p>
        </p:txBody>
      </p:sp>
      <p:sp>
        <p:nvSpPr>
          <p:cNvPr id="6"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solidFill>
                  <a:prstClr val="white"/>
                </a:solidFill>
              </a:rPr>
              <a:t>Copyright or confidentiality statement</a:t>
            </a:r>
            <a:endParaRPr lang="en-US" sz="700" dirty="0">
              <a:solidFill>
                <a:prstClr val="white"/>
              </a:solidFill>
            </a:endParaRPr>
          </a:p>
        </p:txBody>
      </p:sp>
    </p:spTree>
    <p:extLst>
      <p:ext uri="{BB962C8B-B14F-4D97-AF65-F5344CB8AC3E}">
        <p14:creationId xmlns:p14="http://schemas.microsoft.com/office/powerpoint/2010/main" val="1101182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Firms</a:t>
            </a:r>
            <a:endParaRPr lang="en-US" dirty="0"/>
          </a:p>
        </p:txBody>
      </p:sp>
      <p:sp>
        <p:nvSpPr>
          <p:cNvPr id="3" name="Content Placeholder 2"/>
          <p:cNvSpPr>
            <a:spLocks noGrp="1"/>
          </p:cNvSpPr>
          <p:nvPr>
            <p:ph idx="1"/>
          </p:nvPr>
        </p:nvSpPr>
        <p:spPr/>
        <p:txBody>
          <a:bodyPr>
            <a:normAutofit fontScale="92500"/>
          </a:bodyPr>
          <a:lstStyle/>
          <a:p>
            <a:r>
              <a:rPr lang="en-US" sz="2400" b="1" dirty="0" smtClean="0"/>
              <a:t>Blank Label</a:t>
            </a:r>
          </a:p>
          <a:p>
            <a:pPr lvl="1"/>
            <a:r>
              <a:rPr lang="en-US" sz="2400" dirty="0" err="1" smtClean="0"/>
              <a:t>eCommerce</a:t>
            </a:r>
            <a:r>
              <a:rPr lang="en-US" sz="2400" dirty="0" smtClean="0"/>
              <a:t> custom men’s clothing start-up scaling plan</a:t>
            </a:r>
            <a:endParaRPr lang="en-US" sz="2400" dirty="0"/>
          </a:p>
          <a:p>
            <a:r>
              <a:rPr lang="en-US" sz="2400" b="1" dirty="0"/>
              <a:t>Clique </a:t>
            </a:r>
            <a:r>
              <a:rPr lang="en-US" sz="2400" b="1" dirty="0" smtClean="0"/>
              <a:t>Chic</a:t>
            </a:r>
          </a:p>
          <a:p>
            <a:pPr lvl="1"/>
            <a:r>
              <a:rPr lang="en-US" sz="2400" dirty="0" err="1" smtClean="0"/>
              <a:t>eCommerce</a:t>
            </a:r>
            <a:r>
              <a:rPr lang="en-US" sz="2400" dirty="0" smtClean="0"/>
              <a:t> luxury women’s apparel start-up scaling plan</a:t>
            </a:r>
            <a:endParaRPr lang="en-US" sz="2400" dirty="0"/>
          </a:p>
          <a:p>
            <a:r>
              <a:rPr lang="en-US" sz="2400" b="1" dirty="0" smtClean="0"/>
              <a:t>Foxtrot</a:t>
            </a:r>
          </a:p>
          <a:p>
            <a:pPr lvl="1"/>
            <a:r>
              <a:rPr lang="en-US" sz="2400" dirty="0" smtClean="0"/>
              <a:t>food </a:t>
            </a:r>
            <a:r>
              <a:rPr lang="en-US" sz="2400" dirty="0"/>
              <a:t>and beverage startup scaling via a </a:t>
            </a:r>
            <a:r>
              <a:rPr lang="en-US" sz="2400" dirty="0" err="1" smtClean="0"/>
              <a:t>omni</a:t>
            </a:r>
            <a:r>
              <a:rPr lang="en-US" sz="2400" dirty="0" smtClean="0"/>
              <a:t>-channel </a:t>
            </a:r>
            <a:r>
              <a:rPr lang="en-US" sz="2400" dirty="0"/>
              <a:t>plan.  </a:t>
            </a:r>
          </a:p>
          <a:p>
            <a:r>
              <a:rPr lang="en-US" sz="2400" b="1" dirty="0"/>
              <a:t>Mind </a:t>
            </a:r>
            <a:r>
              <a:rPr lang="en-US" sz="2400" b="1" dirty="0" smtClean="0"/>
              <a:t>Point</a:t>
            </a:r>
          </a:p>
          <a:p>
            <a:pPr lvl="1"/>
            <a:r>
              <a:rPr lang="en-US" sz="2400" dirty="0" smtClean="0"/>
              <a:t>B2B Health &amp; Wellness start-up growth plan</a:t>
            </a:r>
          </a:p>
          <a:p>
            <a:r>
              <a:rPr lang="en-US" sz="2400" b="1" dirty="0" smtClean="0"/>
              <a:t>Supply Hope</a:t>
            </a:r>
          </a:p>
          <a:p>
            <a:pPr lvl="1"/>
            <a:r>
              <a:rPr lang="en-US" sz="2400" dirty="0" smtClean="0"/>
              <a:t>Nicaraguan non-profit vertical integration evaluation</a:t>
            </a:r>
          </a:p>
          <a:p>
            <a:pPr marL="0" indent="0">
              <a:buNone/>
            </a:pPr>
            <a:endParaRPr lang="en-US" dirty="0"/>
          </a:p>
        </p:txBody>
      </p:sp>
      <p:sp>
        <p:nvSpPr>
          <p:cNvPr id="8" name="Footer Placeholder 3"/>
          <p:cNvSpPr txBox="1">
            <a:spLocks/>
          </p:cNvSpPr>
          <p:nvPr/>
        </p:nvSpPr>
        <p:spPr>
          <a:xfrm>
            <a:off x="622298"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prstClr val="white"/>
                </a:solidFill>
              </a:rPr>
              <a:t>Experiential Learning</a:t>
            </a:r>
            <a:endParaRPr lang="en-US" sz="900" dirty="0">
              <a:solidFill>
                <a:prstClr val="white"/>
              </a:solidFill>
            </a:endParaRPr>
          </a:p>
        </p:txBody>
      </p:sp>
      <p:sp>
        <p:nvSpPr>
          <p:cNvPr id="6"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solidFill>
                  <a:prstClr val="white"/>
                </a:solidFill>
              </a:rPr>
              <a:t>Copyright or confidentiality statement</a:t>
            </a:r>
            <a:endParaRPr lang="en-US" sz="700" dirty="0">
              <a:solidFill>
                <a:prstClr val="white"/>
              </a:solidFill>
            </a:endParaRPr>
          </a:p>
        </p:txBody>
      </p:sp>
    </p:spTree>
    <p:extLst>
      <p:ext uri="{BB962C8B-B14F-4D97-AF65-F5344CB8AC3E}">
        <p14:creationId xmlns:p14="http://schemas.microsoft.com/office/powerpoint/2010/main" val="527060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838200" y="4445000"/>
            <a:ext cx="8001000" cy="1371600"/>
          </a:xfrm>
          <a:prstGeom prst="rect">
            <a:avLst/>
          </a:prstGeom>
        </p:spPr>
        <p:txBody>
          <a:bodyPr>
            <a:normAutofit/>
          </a:bodyPr>
          <a:lstStyle/>
          <a:p>
            <a:pPr lvl="0">
              <a:defRPr sz="1800">
                <a:solidFill>
                  <a:srgbClr val="000000"/>
                </a:solidFill>
              </a:defRPr>
            </a:pPr>
            <a:r>
              <a:rPr sz="2800">
                <a:solidFill>
                  <a:srgbClr val="4C196F"/>
                </a:solidFill>
              </a:rPr>
              <a:t>NUvention Overview</a:t>
            </a:r>
            <a:br>
              <a:rPr sz="2800">
                <a:solidFill>
                  <a:srgbClr val="4C196F"/>
                </a:solidFill>
              </a:rPr>
            </a:br>
            <a:r>
              <a:rPr sz="2800">
                <a:solidFill>
                  <a:srgbClr val="4C196F"/>
                </a:solidFill>
              </a:rPr>
              <a:t>October 2014</a:t>
            </a:r>
          </a:p>
        </p:txBody>
      </p:sp>
      <p:pic>
        <p:nvPicPr>
          <p:cNvPr id="68" name="image3.png"/>
          <p:cNvPicPr/>
          <p:nvPr/>
        </p:nvPicPr>
        <p:blipFill>
          <a:blip r:embed="rId2">
            <a:extLst/>
          </a:blip>
          <a:stretch>
            <a:fillRect/>
          </a:stretch>
        </p:blipFill>
        <p:spPr>
          <a:xfrm>
            <a:off x="838203" y="1092201"/>
            <a:ext cx="6046769" cy="1837267"/>
          </a:xfrm>
          <a:prstGeom prst="rect">
            <a:avLst/>
          </a:prstGeom>
          <a:ln w="12700">
            <a:miter lim="400000"/>
          </a:ln>
        </p:spPr>
      </p:pic>
    </p:spTree>
    <p:extLst>
      <p:ext uri="{BB962C8B-B14F-4D97-AF65-F5344CB8AC3E}">
        <p14:creationId xmlns:p14="http://schemas.microsoft.com/office/powerpoint/2010/main" val="40354003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a:t>Experiential Learning Info Session</a:t>
            </a:r>
            <a:endParaRPr lang="en-US" dirty="0">
              <a:solidFill>
                <a:srgbClr val="482A80"/>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p>
          <a:p>
            <a:endParaRPr lang="en-US" sz="900" dirty="0" smtClean="0">
              <a:solidFill>
                <a:schemeClr val="bg1"/>
              </a:solidFill>
            </a:endParaRPr>
          </a:p>
          <a:p>
            <a:endParaRPr lang="en-US" sz="900" dirty="0">
              <a:solidFill>
                <a:schemeClr val="bg1"/>
              </a:solidFill>
            </a:endParaRPr>
          </a:p>
        </p:txBody>
      </p:sp>
      <p:sp>
        <p:nvSpPr>
          <p:cNvPr id="10" name="Content Placeholder 2"/>
          <p:cNvSpPr>
            <a:spLocks noGrp="1"/>
          </p:cNvSpPr>
          <p:nvPr>
            <p:ph idx="1"/>
          </p:nvPr>
        </p:nvSpPr>
        <p:spPr>
          <a:xfrm>
            <a:off x="544317" y="1417641"/>
            <a:ext cx="8142287" cy="4924795"/>
          </a:xfrm>
        </p:spPr>
        <p:txBody>
          <a:bodyPr>
            <a:normAutofit lnSpcReduction="10000"/>
          </a:bodyPr>
          <a:lstStyle/>
          <a:p>
            <a:pPr lvl="0"/>
            <a:r>
              <a:rPr lang="en-US" dirty="0"/>
              <a:t>State of Experiential Learning – Karen </a:t>
            </a:r>
            <a:r>
              <a:rPr lang="en-US" dirty="0" smtClean="0"/>
              <a:t>Larson (10 min)</a:t>
            </a:r>
          </a:p>
          <a:p>
            <a:r>
              <a:rPr lang="en-US" dirty="0" smtClean="0"/>
              <a:t>Faculty presentations</a:t>
            </a:r>
          </a:p>
          <a:p>
            <a:pPr lvl="1"/>
            <a:r>
              <a:rPr lang="en-US" b="1" dirty="0"/>
              <a:t>Leemore </a:t>
            </a:r>
            <a:r>
              <a:rPr lang="en-US" b="1" dirty="0" smtClean="0"/>
              <a:t>Dafny </a:t>
            </a:r>
            <a:r>
              <a:rPr lang="en-US" dirty="0" smtClean="0"/>
              <a:t>– Healthcare Strategy Lab (4 min)</a:t>
            </a:r>
            <a:endParaRPr lang="en-US" dirty="0">
              <a:solidFill>
                <a:srgbClr val="00B050"/>
              </a:solidFill>
            </a:endParaRPr>
          </a:p>
          <a:p>
            <a:pPr lvl="1"/>
            <a:r>
              <a:rPr lang="en-US" b="1" dirty="0"/>
              <a:t>Philip Braun </a:t>
            </a:r>
            <a:r>
              <a:rPr lang="en-US" dirty="0"/>
              <a:t>– </a:t>
            </a:r>
            <a:r>
              <a:rPr lang="en-US" dirty="0" smtClean="0"/>
              <a:t>Asset Management Practicum </a:t>
            </a:r>
            <a:r>
              <a:rPr lang="en-US" dirty="0"/>
              <a:t>(4 min)</a:t>
            </a:r>
          </a:p>
          <a:p>
            <a:pPr lvl="1"/>
            <a:r>
              <a:rPr lang="en-US" b="1" dirty="0" smtClean="0"/>
              <a:t>Gad Allon </a:t>
            </a:r>
            <a:r>
              <a:rPr lang="en-US" dirty="0" smtClean="0"/>
              <a:t>– Scaling Ops Lab (4 </a:t>
            </a:r>
            <a:r>
              <a:rPr lang="en-US" dirty="0"/>
              <a:t>min)</a:t>
            </a:r>
          </a:p>
          <a:p>
            <a:pPr lvl="1"/>
            <a:r>
              <a:rPr lang="en-US" b="1" dirty="0" smtClean="0"/>
              <a:t>Michael </a:t>
            </a:r>
            <a:r>
              <a:rPr lang="en-US" b="1" dirty="0" err="1" smtClean="0"/>
              <a:t>Marasco</a:t>
            </a:r>
            <a:r>
              <a:rPr lang="en-US" b="1" dirty="0" smtClean="0"/>
              <a:t> </a:t>
            </a:r>
            <a:r>
              <a:rPr lang="en-US" dirty="0" smtClean="0"/>
              <a:t>– </a:t>
            </a:r>
            <a:r>
              <a:rPr lang="en-US" dirty="0" err="1" smtClean="0"/>
              <a:t>NUvention</a:t>
            </a:r>
            <a:r>
              <a:rPr lang="en-US" dirty="0" smtClean="0"/>
              <a:t> courses (4 </a:t>
            </a:r>
            <a:r>
              <a:rPr lang="en-US" dirty="0"/>
              <a:t>min)</a:t>
            </a:r>
          </a:p>
          <a:p>
            <a:pPr lvl="1"/>
            <a:r>
              <a:rPr lang="en-US" b="1" dirty="0" smtClean="0"/>
              <a:t>Don Haider </a:t>
            </a:r>
            <a:r>
              <a:rPr lang="en-US" dirty="0" smtClean="0"/>
              <a:t>– Leading Mission Driven Enterprises, Non-Profit </a:t>
            </a:r>
            <a:r>
              <a:rPr lang="en-US" dirty="0" err="1" smtClean="0"/>
              <a:t>Baord</a:t>
            </a:r>
            <a:r>
              <a:rPr lang="en-US" dirty="0" smtClean="0"/>
              <a:t> Governance and Education Consulting Lab (4 min)</a:t>
            </a:r>
          </a:p>
          <a:p>
            <a:pPr lvl="1"/>
            <a:r>
              <a:rPr lang="en-US" b="1" dirty="0" smtClean="0"/>
              <a:t>Brenda Ellington Booth </a:t>
            </a:r>
            <a:r>
              <a:rPr lang="en-US" dirty="0" smtClean="0"/>
              <a:t>– Personal Leadership Insights, Leader as Coach (4 min)</a:t>
            </a:r>
          </a:p>
          <a:p>
            <a:pPr lvl="1"/>
            <a:r>
              <a:rPr lang="en-US" b="1" dirty="0" smtClean="0"/>
              <a:t>Eric Benson </a:t>
            </a:r>
            <a:r>
              <a:rPr lang="en-US" dirty="0" smtClean="0"/>
              <a:t>– Medical Product </a:t>
            </a:r>
            <a:r>
              <a:rPr lang="en-US" dirty="0"/>
              <a:t>Early Stage </a:t>
            </a:r>
            <a:r>
              <a:rPr lang="en-US" dirty="0" err="1"/>
              <a:t>Comm</a:t>
            </a:r>
            <a:r>
              <a:rPr lang="en-US" dirty="0"/>
              <a:t> </a:t>
            </a:r>
            <a:r>
              <a:rPr lang="en-US" dirty="0" smtClean="0"/>
              <a:t>Lab (4 min)</a:t>
            </a:r>
          </a:p>
          <a:p>
            <a:pPr lvl="1"/>
            <a:r>
              <a:rPr lang="en-US" b="1" dirty="0" smtClean="0"/>
              <a:t>Kara Palamountain &amp; Rob </a:t>
            </a:r>
            <a:r>
              <a:rPr lang="en-US" b="1" dirty="0" err="1" smtClean="0"/>
              <a:t>Dintruff</a:t>
            </a:r>
            <a:r>
              <a:rPr lang="en-US" b="1" dirty="0" smtClean="0"/>
              <a:t> </a:t>
            </a:r>
            <a:r>
              <a:rPr lang="en-US" dirty="0" smtClean="0"/>
              <a:t>– Med Tech in Developing Countries (4 min)</a:t>
            </a:r>
          </a:p>
          <a:p>
            <a:r>
              <a:rPr lang="en-US" dirty="0" smtClean="0"/>
              <a:t>Student panel (10 min)</a:t>
            </a:r>
            <a:endParaRPr lang="en-US" dirty="0"/>
          </a:p>
          <a:p>
            <a:pPr lvl="0"/>
            <a:r>
              <a:rPr lang="en-US" dirty="0" smtClean="0"/>
              <a:t>Q &amp; A –  (10 min)</a:t>
            </a:r>
          </a:p>
          <a:p>
            <a:pPr marL="0" lvl="0" indent="0">
              <a:buNone/>
            </a:pPr>
            <a:endParaRPr lang="en-US" dirty="0" smtClean="0"/>
          </a:p>
        </p:txBody>
      </p:sp>
    </p:spTree>
    <p:extLst>
      <p:ext uri="{BB962C8B-B14F-4D97-AF65-F5344CB8AC3E}">
        <p14:creationId xmlns:p14="http://schemas.microsoft.com/office/powerpoint/2010/main" val="2727547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2590802"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1" name="Shape 71"/>
          <p:cNvSpPr/>
          <p:nvPr/>
        </p:nvSpPr>
        <p:spPr>
          <a:xfrm>
            <a:off x="4995436"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2" name="Shape 72"/>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3" name="Shape 73"/>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4" name="Shape 74"/>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5" name="Shape 75"/>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6" name="Shape 76"/>
          <p:cNvSpPr/>
          <p:nvPr/>
        </p:nvSpPr>
        <p:spPr>
          <a:xfrm flipH="1">
            <a:off x="9137" y="1849388"/>
            <a:ext cx="6979105" cy="453"/>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7" name="Shape 77"/>
          <p:cNvSpPr/>
          <p:nvPr/>
        </p:nvSpPr>
        <p:spPr>
          <a:xfrm flipH="1">
            <a:off x="-6858" y="4546601"/>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8" name="Shape 78"/>
          <p:cNvSpPr/>
          <p:nvPr/>
        </p:nvSpPr>
        <p:spPr>
          <a:xfrm flipH="1" flipV="1">
            <a:off x="-6735" y="5969452"/>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79" name="Shape 79"/>
          <p:cNvSpPr/>
          <p:nvPr/>
        </p:nvSpPr>
        <p:spPr>
          <a:xfrm flipH="1" flipV="1">
            <a:off x="-1" y="3643337"/>
            <a:ext cx="9144002" cy="1"/>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80" name="Shape 80"/>
          <p:cNvSpPr/>
          <p:nvPr/>
        </p:nvSpPr>
        <p:spPr>
          <a:xfrm flipH="1">
            <a:off x="4593955" y="762017"/>
            <a:ext cx="1" cy="5193439"/>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81" name="Shape 81"/>
          <p:cNvSpPr/>
          <p:nvPr/>
        </p:nvSpPr>
        <p:spPr>
          <a:xfrm>
            <a:off x="0" y="-32171"/>
            <a:ext cx="91440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b="1" kern="0">
                <a:solidFill>
                  <a:sysClr val="windowText" lastClr="000000"/>
                </a:solidFill>
                <a:latin typeface="Helvetica Neue"/>
                <a:ea typeface="Helvetica Neue"/>
                <a:cs typeface="Helvetica Neue"/>
                <a:sym typeface="Helvetica Neue"/>
              </a:rPr>
              <a:t>NUvention: Web + Media </a:t>
            </a:r>
            <a:r>
              <a:rPr sz="1200" kern="0">
                <a:solidFill>
                  <a:sysClr val="windowText" lastClr="000000"/>
                </a:solidFill>
                <a:latin typeface="Helvetica Neue"/>
                <a:ea typeface="Helvetica Neue"/>
                <a:cs typeface="Helvetica Neue"/>
                <a:sym typeface="Helvetica Neue"/>
              </a:rPr>
              <a:t>is a two-quarter capstone course in which students work across disciplines and Northwestern schools to design, plan, and run web-based businesses. Project areas include iPad/Tablet App, Mobile Applications, New Media, Social Gaming, Twitter or Facebook Apps, eCommerce/Deals, Analytics, Cloud, Big Data or ideas from students in the program.</a:t>
            </a:r>
          </a:p>
        </p:txBody>
      </p:sp>
      <p:pic>
        <p:nvPicPr>
          <p:cNvPr id="82" name="image4.png"/>
          <p:cNvPicPr/>
          <p:nvPr/>
        </p:nvPicPr>
        <p:blipFill>
          <a:blip r:embed="rId2">
            <a:extLst/>
          </a:blip>
          <a:srcRect b="33066"/>
          <a:stretch>
            <a:fillRect/>
          </a:stretch>
        </p:blipFill>
        <p:spPr>
          <a:xfrm>
            <a:off x="509800" y="1034264"/>
            <a:ext cx="1360519" cy="1813201"/>
          </a:xfrm>
          <a:prstGeom prst="rect">
            <a:avLst/>
          </a:prstGeom>
          <a:ln w="12700">
            <a:miter lim="400000"/>
          </a:ln>
        </p:spPr>
      </p:pic>
      <p:pic>
        <p:nvPicPr>
          <p:cNvPr id="83" name="image5.png"/>
          <p:cNvPicPr/>
          <p:nvPr/>
        </p:nvPicPr>
        <p:blipFill>
          <a:blip r:embed="rId3">
            <a:extLst/>
          </a:blip>
          <a:srcRect b="28760"/>
          <a:stretch>
            <a:fillRect/>
          </a:stretch>
        </p:blipFill>
        <p:spPr>
          <a:xfrm>
            <a:off x="2926278" y="1034264"/>
            <a:ext cx="1363491" cy="1813201"/>
          </a:xfrm>
          <a:prstGeom prst="rect">
            <a:avLst/>
          </a:prstGeom>
          <a:ln w="12700">
            <a:miter lim="400000"/>
          </a:ln>
        </p:spPr>
      </p:pic>
      <p:sp>
        <p:nvSpPr>
          <p:cNvPr id="84" name="Shape 84"/>
          <p:cNvSpPr/>
          <p:nvPr/>
        </p:nvSpPr>
        <p:spPr>
          <a:xfrm>
            <a:off x="121604" y="2856470"/>
            <a:ext cx="2568971"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Faculty Lead: Michael </a:t>
            </a:r>
            <a:r>
              <a:rPr sz="1400" kern="0" dirty="0" err="1">
                <a:solidFill>
                  <a:sysClr val="windowText" lastClr="000000"/>
                </a:solidFill>
                <a:latin typeface="Arial"/>
                <a:cs typeface="Arial"/>
                <a:sym typeface="Arial"/>
              </a:rPr>
              <a:t>Marasco</a:t>
            </a:r>
            <a:endParaRPr sz="1400" kern="0" dirty="0">
              <a:solidFill>
                <a:sysClr val="windowText" lastClr="000000"/>
              </a:solidFill>
              <a:latin typeface="Arial"/>
              <a:cs typeface="Arial"/>
              <a:sym typeface="Arial"/>
            </a:endParaRPr>
          </a:p>
        </p:txBody>
      </p:sp>
      <p:sp>
        <p:nvSpPr>
          <p:cNvPr id="85" name="Shape 85"/>
          <p:cNvSpPr/>
          <p:nvPr/>
        </p:nvSpPr>
        <p:spPr>
          <a:xfrm>
            <a:off x="2713886" y="2856470"/>
            <a:ext cx="1922960"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AB Lead: Todd Warren</a:t>
            </a:r>
          </a:p>
        </p:txBody>
      </p:sp>
      <p:sp>
        <p:nvSpPr>
          <p:cNvPr id="86" name="Shape 86"/>
          <p:cNvSpPr/>
          <p:nvPr/>
        </p:nvSpPr>
        <p:spPr>
          <a:xfrm>
            <a:off x="442237" y="3666069"/>
            <a:ext cx="2576985"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a:r>
              <a:rPr sz="1200" kern="0">
                <a:solidFill>
                  <a:sysClr val="windowText" lastClr="000000"/>
                </a:solidFill>
                <a:latin typeface="Arial Bold"/>
                <a:ea typeface="Arial Bold"/>
                <a:cs typeface="Arial Bold"/>
                <a:sym typeface="Arial Bold"/>
              </a:rPr>
              <a:t>Taught Winter and Spring Quarter</a:t>
            </a:r>
          </a:p>
          <a:p>
            <a:pPr defTabSz="914400"/>
            <a:r>
              <a:rPr sz="1200" kern="0">
                <a:solidFill>
                  <a:sysClr val="windowText" lastClr="000000"/>
                </a:solidFill>
                <a:latin typeface="Arial Bold"/>
                <a:ea typeface="Arial Bold"/>
                <a:cs typeface="Arial Bold"/>
                <a:sym typeface="Arial Bold"/>
              </a:rPr>
              <a:t>School breakout:</a:t>
            </a:r>
          </a:p>
        </p:txBody>
      </p:sp>
      <p:graphicFrame>
        <p:nvGraphicFramePr>
          <p:cNvPr id="87" name="Chart 87"/>
          <p:cNvGraphicFramePr/>
          <p:nvPr/>
        </p:nvGraphicFramePr>
        <p:xfrm>
          <a:off x="292264" y="3666067"/>
          <a:ext cx="3536376" cy="2912215"/>
        </p:xfrm>
        <a:graphic>
          <a:graphicData uri="http://schemas.openxmlformats.org/drawingml/2006/chart">
            <c:chart xmlns:c="http://schemas.openxmlformats.org/drawingml/2006/chart" xmlns:r="http://schemas.openxmlformats.org/officeDocument/2006/relationships" r:id="rId4"/>
          </a:graphicData>
        </a:graphic>
      </p:graphicFrame>
      <p:grpSp>
        <p:nvGrpSpPr>
          <p:cNvPr id="90" name="Group 90"/>
          <p:cNvGrpSpPr/>
          <p:nvPr/>
        </p:nvGrpSpPr>
        <p:grpSpPr>
          <a:xfrm>
            <a:off x="3412287" y="3119839"/>
            <a:ext cx="2319424" cy="1173692"/>
            <a:chOff x="-203200" y="-203199"/>
            <a:chExt cx="2319422" cy="880267"/>
          </a:xfrm>
        </p:grpSpPr>
        <p:pic>
          <p:nvPicPr>
            <p:cNvPr id="89" name="image6.png"/>
            <p:cNvPicPr/>
            <p:nvPr/>
          </p:nvPicPr>
          <p:blipFill>
            <a:blip r:embed="rId5">
              <a:extLst/>
            </a:blip>
            <a:stretch>
              <a:fillRect/>
            </a:stretch>
          </p:blipFill>
          <p:spPr>
            <a:xfrm>
              <a:off x="0" y="0"/>
              <a:ext cx="1913023" cy="435769"/>
            </a:xfrm>
            <a:prstGeom prst="rect">
              <a:avLst/>
            </a:prstGeom>
            <a:ln>
              <a:noFill/>
            </a:ln>
            <a:effectLst/>
          </p:spPr>
        </p:pic>
        <p:pic>
          <p:nvPicPr>
            <p:cNvPr id="88" name="Picture 87"/>
            <p:cNvPicPr/>
            <p:nvPr/>
          </p:nvPicPr>
          <p:blipFill>
            <a:blip r:embed="rId6">
              <a:extLst/>
            </a:blip>
            <a:stretch>
              <a:fillRect/>
            </a:stretch>
          </p:blipFill>
          <p:spPr>
            <a:xfrm>
              <a:off x="-203200" y="-203200"/>
              <a:ext cx="2319423" cy="880269"/>
            </a:xfrm>
            <a:prstGeom prst="rect">
              <a:avLst/>
            </a:prstGeom>
            <a:effectLst/>
          </p:spPr>
        </p:pic>
      </p:grpSp>
      <p:sp>
        <p:nvSpPr>
          <p:cNvPr id="91" name="Shape 91"/>
          <p:cNvSpPr/>
          <p:nvPr/>
        </p:nvSpPr>
        <p:spPr>
          <a:xfrm>
            <a:off x="3657600" y="4446368"/>
            <a:ext cx="241152" cy="142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182"/>
                  <a:pt x="10800" y="407"/>
                </a:cubicBezTo>
                <a:lnTo>
                  <a:pt x="10800" y="10393"/>
                </a:lnTo>
                <a:cubicBezTo>
                  <a:pt x="10800" y="10618"/>
                  <a:pt x="15635" y="10800"/>
                  <a:pt x="21600" y="10800"/>
                </a:cubicBezTo>
                <a:cubicBezTo>
                  <a:pt x="15635" y="10800"/>
                  <a:pt x="10800" y="10982"/>
                  <a:pt x="10800" y="11207"/>
                </a:cubicBezTo>
                <a:lnTo>
                  <a:pt x="10800" y="21193"/>
                </a:lnTo>
                <a:cubicBezTo>
                  <a:pt x="10800" y="21418"/>
                  <a:pt x="5965" y="21600"/>
                  <a:pt x="0" y="21600"/>
                </a:cubicBezTo>
              </a:path>
            </a:pathLst>
          </a:custGeom>
          <a:ln w="25400">
            <a:solidFill>
              <a:srgbClr val="270B2D"/>
            </a:solidFill>
          </a:ln>
          <a:effectLst>
            <a:outerShdw blurRad="38100" dist="20000" dir="5400000" rotWithShape="0">
              <a:srgbClr val="000000">
                <a:alpha val="38000"/>
              </a:srgbClr>
            </a:outerShdw>
          </a:effectLst>
        </p:spPr>
        <p:txBody>
          <a:bodyPr lIns="0" tIns="0" rIns="0" bIns="0" anchor="ctr"/>
          <a:lstStyle/>
          <a:p>
            <a:pPr algn="ctr" defTabSz="914400"/>
            <a:endParaRPr kern="0">
              <a:solidFill>
                <a:sysClr val="windowText" lastClr="000000"/>
              </a:solidFill>
              <a:latin typeface="Arial"/>
              <a:cs typeface="Arial"/>
              <a:sym typeface="Arial"/>
            </a:endParaRPr>
          </a:p>
        </p:txBody>
      </p:sp>
      <p:sp>
        <p:nvSpPr>
          <p:cNvPr id="92" name="Shape 92"/>
          <p:cNvSpPr/>
          <p:nvPr/>
        </p:nvSpPr>
        <p:spPr>
          <a:xfrm>
            <a:off x="3979241" y="4753727"/>
            <a:ext cx="605292"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defTabSz="914400"/>
            <a:r>
              <a:rPr sz="1600" kern="0">
                <a:solidFill>
                  <a:sysClr val="windowText" lastClr="000000"/>
                </a:solidFill>
                <a:latin typeface="Arial"/>
                <a:cs typeface="Arial"/>
                <a:sym typeface="Arial"/>
              </a:rPr>
              <a:t>52 </a:t>
            </a:r>
          </a:p>
          <a:p>
            <a:pPr algn="ctr" defTabSz="914400"/>
            <a:r>
              <a:rPr sz="1600" kern="0">
                <a:solidFill>
                  <a:sysClr val="windowText" lastClr="000000"/>
                </a:solidFill>
                <a:latin typeface="Arial"/>
                <a:cs typeface="Arial"/>
                <a:sym typeface="Arial"/>
              </a:rPr>
              <a:t>Total </a:t>
            </a:r>
          </a:p>
        </p:txBody>
      </p:sp>
      <p:pic>
        <p:nvPicPr>
          <p:cNvPr id="93" name="image8.png"/>
          <p:cNvPicPr/>
          <p:nvPr/>
        </p:nvPicPr>
        <p:blipFill>
          <a:blip r:embed="rId7">
            <a:extLst/>
          </a:blip>
          <a:stretch>
            <a:fillRect/>
          </a:stretch>
        </p:blipFill>
        <p:spPr>
          <a:xfrm>
            <a:off x="4737299" y="4445001"/>
            <a:ext cx="1714501" cy="643467"/>
          </a:xfrm>
          <a:prstGeom prst="rect">
            <a:avLst/>
          </a:prstGeom>
          <a:ln w="12700">
            <a:miter lim="400000"/>
          </a:ln>
        </p:spPr>
      </p:pic>
      <p:sp>
        <p:nvSpPr>
          <p:cNvPr id="94" name="Shape 94"/>
          <p:cNvSpPr/>
          <p:nvPr/>
        </p:nvSpPr>
        <p:spPr>
          <a:xfrm>
            <a:off x="6474605" y="4049539"/>
            <a:ext cx="2551168"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r>
              <a:rPr sz="1400" kern="0" dirty="0" err="1" smtClean="0">
                <a:solidFill>
                  <a:sysClr val="windowText" lastClr="000000"/>
                </a:solidFill>
                <a:latin typeface="Arial"/>
                <a:cs typeface="Arial"/>
                <a:sym typeface="Arial"/>
              </a:rPr>
              <a:t>Adaptly</a:t>
            </a:r>
            <a:r>
              <a:rPr sz="1400" kern="0" dirty="0" smtClean="0">
                <a:solidFill>
                  <a:sysClr val="windowText" lastClr="000000"/>
                </a:solidFill>
                <a:latin typeface="Arial"/>
                <a:cs typeface="Arial"/>
                <a:sym typeface="Arial"/>
              </a:rPr>
              <a:t> </a:t>
            </a:r>
            <a:r>
              <a:rPr sz="1400" kern="0" dirty="0">
                <a:solidFill>
                  <a:sysClr val="windowText" lastClr="000000"/>
                </a:solidFill>
                <a:latin typeface="Arial"/>
                <a:cs typeface="Arial"/>
                <a:sym typeface="Arial"/>
              </a:rPr>
              <a:t>allows users to deploy ads simultaneously on social networks’ ad platforms. Offers a web application that helps businesses manage marketing campaigns across multiple social networking sites.</a:t>
            </a:r>
          </a:p>
        </p:txBody>
      </p:sp>
      <p:sp>
        <p:nvSpPr>
          <p:cNvPr id="95" name="Shape 95"/>
          <p:cNvSpPr/>
          <p:nvPr/>
        </p:nvSpPr>
        <p:spPr>
          <a:xfrm>
            <a:off x="6424391" y="1112090"/>
            <a:ext cx="2651603" cy="22467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457200">
              <a:defRPr sz="1200"/>
            </a:lvl1pPr>
          </a:lstStyle>
          <a:p>
            <a:pPr>
              <a:defRPr sz="1800"/>
            </a:pPr>
            <a:r>
              <a:rPr sz="1400" kern="0" dirty="0" err="1">
                <a:solidFill>
                  <a:sysClr val="windowText" lastClr="000000"/>
                </a:solidFill>
                <a:latin typeface="Arial" panose="020B0604020202020204" pitchFamily="34" charset="0"/>
                <a:cs typeface="Arial" panose="020B0604020202020204" pitchFamily="34" charset="0"/>
                <a:sym typeface="Arial"/>
              </a:rPr>
              <a:t>Groovebug</a:t>
            </a:r>
            <a:r>
              <a:rPr sz="1400" kern="0" dirty="0">
                <a:solidFill>
                  <a:sysClr val="windowText" lastClr="000000"/>
                </a:solidFill>
                <a:latin typeface="Arial" panose="020B0604020202020204" pitchFamily="34" charset="0"/>
                <a:cs typeface="Arial" panose="020B0604020202020204" pitchFamily="34" charset="0"/>
                <a:sym typeface="Arial"/>
              </a:rPr>
              <a:t> is creating the next generation music experience for mobile devices by combining the richness of box sets, the power of native mobile apps, and the social web. We partner with premier artists, labels, and brands to create immersive experiences for smartphones and tablets.</a:t>
            </a:r>
          </a:p>
        </p:txBody>
      </p:sp>
      <p:pic>
        <p:nvPicPr>
          <p:cNvPr id="96" name="gb_icons_0000_groovebug.png"/>
          <p:cNvPicPr/>
          <p:nvPr/>
        </p:nvPicPr>
        <p:blipFill>
          <a:blip r:embed="rId8">
            <a:extLst/>
          </a:blip>
          <a:stretch>
            <a:fillRect/>
          </a:stretch>
        </p:blipFill>
        <p:spPr>
          <a:xfrm>
            <a:off x="4756486" y="1088214"/>
            <a:ext cx="1524001" cy="2032001"/>
          </a:xfrm>
          <a:prstGeom prst="rect">
            <a:avLst/>
          </a:prstGeom>
          <a:ln w="12700">
            <a:miter lim="400000"/>
          </a:ln>
        </p:spPr>
      </p:pic>
    </p:spTree>
    <p:extLst>
      <p:ext uri="{BB962C8B-B14F-4D97-AF65-F5344CB8AC3E}">
        <p14:creationId xmlns:p14="http://schemas.microsoft.com/office/powerpoint/2010/main" val="73761826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p:nvPr/>
        </p:nvSpPr>
        <p:spPr>
          <a:xfrm>
            <a:off x="2590803"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99" name="Shape 99"/>
          <p:cNvSpPr/>
          <p:nvPr/>
        </p:nvSpPr>
        <p:spPr>
          <a:xfrm>
            <a:off x="4995444"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0" name="Shape 100"/>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1" name="Shape 101"/>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2" name="Shape 102"/>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3" name="Shape 103"/>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4" name="Shape 104"/>
          <p:cNvSpPr/>
          <p:nvPr/>
        </p:nvSpPr>
        <p:spPr>
          <a:xfrm flipH="1">
            <a:off x="1380736" y="2074171"/>
            <a:ext cx="6979105" cy="45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5" name="Shape 105"/>
          <p:cNvSpPr/>
          <p:nvPr/>
        </p:nvSpPr>
        <p:spPr>
          <a:xfrm flipH="1">
            <a:off x="-6858" y="4546606"/>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6" name="Shape 106"/>
          <p:cNvSpPr/>
          <p:nvPr/>
        </p:nvSpPr>
        <p:spPr>
          <a:xfrm flipH="1" flipV="1">
            <a:off x="-6735" y="5969457"/>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7" name="Shape 107"/>
          <p:cNvSpPr/>
          <p:nvPr/>
        </p:nvSpPr>
        <p:spPr>
          <a:xfrm flipH="1" flipV="1">
            <a:off x="-1" y="3643342"/>
            <a:ext cx="9144002" cy="1"/>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8" name="Shape 108"/>
          <p:cNvSpPr/>
          <p:nvPr/>
        </p:nvSpPr>
        <p:spPr>
          <a:xfrm flipH="1">
            <a:off x="4593963" y="762022"/>
            <a:ext cx="1" cy="5193439"/>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09" name="Shape 109"/>
          <p:cNvSpPr/>
          <p:nvPr/>
        </p:nvSpPr>
        <p:spPr>
          <a:xfrm>
            <a:off x="0" y="-32168"/>
            <a:ext cx="91440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kern="0">
                <a:solidFill>
                  <a:sysClr val="windowText" lastClr="000000"/>
                </a:solidFill>
                <a:latin typeface="Arial Bold"/>
                <a:ea typeface="Arial Bold"/>
                <a:cs typeface="Arial Bold"/>
                <a:sym typeface="Arial Bold"/>
              </a:rPr>
              <a:t>NUvention: Energy </a:t>
            </a:r>
            <a:r>
              <a:rPr sz="1200" kern="0">
                <a:solidFill>
                  <a:sysClr val="windowText" lastClr="000000"/>
                </a:solidFill>
                <a:latin typeface="Arial"/>
                <a:cs typeface="Arial"/>
                <a:sym typeface="Arial"/>
              </a:rPr>
              <a:t>responds to the demand for innovation and entrepreneurship in the sustainable energy and clean tech space that will increasingly be required to deal with climate change, resource constraint, and other environmental challenges. The Farley Center partnered with ISEN at Northwestern to offer this course through the McCormick School of Engineering.</a:t>
            </a:r>
          </a:p>
        </p:txBody>
      </p:sp>
      <p:pic>
        <p:nvPicPr>
          <p:cNvPr id="110" name="image4.png"/>
          <p:cNvPicPr/>
          <p:nvPr/>
        </p:nvPicPr>
        <p:blipFill>
          <a:blip r:embed="rId2">
            <a:extLst/>
          </a:blip>
          <a:srcRect b="33066"/>
          <a:stretch>
            <a:fillRect/>
          </a:stretch>
        </p:blipFill>
        <p:spPr>
          <a:xfrm>
            <a:off x="509800" y="1034267"/>
            <a:ext cx="1360519" cy="1813201"/>
          </a:xfrm>
          <a:prstGeom prst="rect">
            <a:avLst/>
          </a:prstGeom>
          <a:ln w="12700">
            <a:miter lim="400000"/>
          </a:ln>
        </p:spPr>
      </p:pic>
      <p:sp>
        <p:nvSpPr>
          <p:cNvPr id="111" name="Shape 111"/>
          <p:cNvSpPr/>
          <p:nvPr/>
        </p:nvSpPr>
        <p:spPr>
          <a:xfrm>
            <a:off x="121604" y="2856471"/>
            <a:ext cx="2370199"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Faculty Lead: Mark Werwath</a:t>
            </a:r>
          </a:p>
        </p:txBody>
      </p:sp>
      <p:sp>
        <p:nvSpPr>
          <p:cNvPr id="112" name="Shape 112"/>
          <p:cNvSpPr/>
          <p:nvPr/>
        </p:nvSpPr>
        <p:spPr>
          <a:xfrm>
            <a:off x="2704602" y="2856471"/>
            <a:ext cx="1725791"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AB Lead: Tim </a:t>
            </a:r>
            <a:r>
              <a:rPr sz="1400" kern="0" dirty="0" err="1">
                <a:solidFill>
                  <a:sysClr val="windowText" lastClr="000000"/>
                </a:solidFill>
                <a:latin typeface="Arial"/>
                <a:cs typeface="Arial"/>
                <a:sym typeface="Arial"/>
              </a:rPr>
              <a:t>Stojka</a:t>
            </a:r>
            <a:endParaRPr sz="1400" kern="0" dirty="0">
              <a:solidFill>
                <a:sysClr val="windowText" lastClr="000000"/>
              </a:solidFill>
              <a:latin typeface="Arial"/>
              <a:cs typeface="Arial"/>
              <a:sym typeface="Arial"/>
            </a:endParaRPr>
          </a:p>
        </p:txBody>
      </p:sp>
      <p:sp>
        <p:nvSpPr>
          <p:cNvPr id="113" name="Shape 113"/>
          <p:cNvSpPr/>
          <p:nvPr/>
        </p:nvSpPr>
        <p:spPr>
          <a:xfrm>
            <a:off x="442238" y="3666074"/>
            <a:ext cx="1727394"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a:r>
              <a:rPr sz="1200" kern="0">
                <a:solidFill>
                  <a:sysClr val="windowText" lastClr="000000"/>
                </a:solidFill>
                <a:latin typeface="Arial Bold"/>
                <a:ea typeface="Arial Bold"/>
                <a:cs typeface="Arial Bold"/>
                <a:sym typeface="Arial Bold"/>
              </a:rPr>
              <a:t>Taught Winter Quarter</a:t>
            </a:r>
          </a:p>
          <a:p>
            <a:pPr defTabSz="914400"/>
            <a:r>
              <a:rPr sz="1200" kern="0">
                <a:solidFill>
                  <a:sysClr val="windowText" lastClr="000000"/>
                </a:solidFill>
                <a:latin typeface="Arial Bold"/>
                <a:ea typeface="Arial Bold"/>
                <a:cs typeface="Arial Bold"/>
                <a:sym typeface="Arial Bold"/>
              </a:rPr>
              <a:t>School breakout:</a:t>
            </a:r>
          </a:p>
        </p:txBody>
      </p:sp>
      <p:graphicFrame>
        <p:nvGraphicFramePr>
          <p:cNvPr id="114" name="Chart 114"/>
          <p:cNvGraphicFramePr/>
          <p:nvPr/>
        </p:nvGraphicFramePr>
        <p:xfrm>
          <a:off x="290651" y="3886625"/>
          <a:ext cx="3379651" cy="2494283"/>
        </p:xfrm>
        <a:graphic>
          <a:graphicData uri="http://schemas.openxmlformats.org/drawingml/2006/chart">
            <c:chart xmlns:c="http://schemas.openxmlformats.org/drawingml/2006/chart" xmlns:r="http://schemas.openxmlformats.org/officeDocument/2006/relationships" r:id="rId3"/>
          </a:graphicData>
        </a:graphic>
      </p:graphicFrame>
      <p:sp>
        <p:nvSpPr>
          <p:cNvPr id="115" name="Shape 115"/>
          <p:cNvSpPr/>
          <p:nvPr/>
        </p:nvSpPr>
        <p:spPr>
          <a:xfrm>
            <a:off x="3657600" y="4446368"/>
            <a:ext cx="241152" cy="142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182"/>
                  <a:pt x="10800" y="407"/>
                </a:cubicBezTo>
                <a:lnTo>
                  <a:pt x="10800" y="10393"/>
                </a:lnTo>
                <a:cubicBezTo>
                  <a:pt x="10800" y="10618"/>
                  <a:pt x="15635" y="10800"/>
                  <a:pt x="21600" y="10800"/>
                </a:cubicBezTo>
                <a:cubicBezTo>
                  <a:pt x="15635" y="10800"/>
                  <a:pt x="10800" y="10982"/>
                  <a:pt x="10800" y="11207"/>
                </a:cubicBezTo>
                <a:lnTo>
                  <a:pt x="10800" y="21193"/>
                </a:lnTo>
                <a:cubicBezTo>
                  <a:pt x="10800" y="21418"/>
                  <a:pt x="5965" y="21600"/>
                  <a:pt x="0" y="21600"/>
                </a:cubicBezTo>
              </a:path>
            </a:pathLst>
          </a:custGeom>
          <a:ln w="25400">
            <a:solidFill>
              <a:srgbClr val="270B2D"/>
            </a:solidFill>
          </a:ln>
          <a:effectLst>
            <a:outerShdw blurRad="38100" dist="20000" dir="5400000" rotWithShape="0">
              <a:srgbClr val="000000">
                <a:alpha val="38000"/>
              </a:srgbClr>
            </a:outerShdw>
          </a:effectLst>
        </p:spPr>
        <p:txBody>
          <a:bodyPr lIns="0" tIns="0" rIns="0" bIns="0" anchor="ctr"/>
          <a:lstStyle/>
          <a:p>
            <a:pPr algn="ctr" defTabSz="914400"/>
            <a:endParaRPr kern="0">
              <a:solidFill>
                <a:sysClr val="windowText" lastClr="000000"/>
              </a:solidFill>
              <a:latin typeface="Arial"/>
              <a:cs typeface="Arial"/>
              <a:sym typeface="Arial"/>
            </a:endParaRPr>
          </a:p>
        </p:txBody>
      </p:sp>
      <p:sp>
        <p:nvSpPr>
          <p:cNvPr id="116" name="Shape 116"/>
          <p:cNvSpPr/>
          <p:nvPr/>
        </p:nvSpPr>
        <p:spPr>
          <a:xfrm>
            <a:off x="3979241" y="4753733"/>
            <a:ext cx="605292"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defTabSz="914400"/>
            <a:r>
              <a:rPr sz="1600" kern="0">
                <a:solidFill>
                  <a:sysClr val="windowText" lastClr="000000"/>
                </a:solidFill>
                <a:latin typeface="Arial"/>
                <a:cs typeface="Arial"/>
                <a:sym typeface="Arial"/>
              </a:rPr>
              <a:t>27 </a:t>
            </a:r>
          </a:p>
          <a:p>
            <a:pPr algn="ctr" defTabSz="914400"/>
            <a:r>
              <a:rPr sz="1600" kern="0">
                <a:solidFill>
                  <a:sysClr val="windowText" lastClr="000000"/>
                </a:solidFill>
                <a:latin typeface="Arial"/>
                <a:cs typeface="Arial"/>
                <a:sym typeface="Arial"/>
              </a:rPr>
              <a:t>Total </a:t>
            </a:r>
          </a:p>
        </p:txBody>
      </p:sp>
      <p:sp>
        <p:nvSpPr>
          <p:cNvPr id="117" name="Shape 117"/>
          <p:cNvSpPr/>
          <p:nvPr/>
        </p:nvSpPr>
        <p:spPr>
          <a:xfrm>
            <a:off x="6480857" y="4040513"/>
            <a:ext cx="2651011"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r>
              <a:rPr sz="1400" kern="0" dirty="0" smtClean="0">
                <a:solidFill>
                  <a:sysClr val="windowText" lastClr="000000"/>
                </a:solidFill>
                <a:latin typeface="Arial"/>
                <a:cs typeface="Arial"/>
                <a:sym typeface="Arial"/>
              </a:rPr>
              <a:t>Si-node </a:t>
            </a:r>
            <a:r>
              <a:rPr sz="1400" kern="0" dirty="0">
                <a:solidFill>
                  <a:sysClr val="windowText" lastClr="000000"/>
                </a:solidFill>
                <a:latin typeface="Arial"/>
                <a:cs typeface="Arial"/>
                <a:sym typeface="Arial"/>
              </a:rPr>
              <a:t>is an anode technology for lithium-ion batteries that utilizes a silicone-graphene </a:t>
            </a:r>
            <a:r>
              <a:rPr sz="1400" kern="0" dirty="0" err="1">
                <a:solidFill>
                  <a:sysClr val="windowText" lastClr="000000"/>
                </a:solidFill>
                <a:latin typeface="Arial"/>
                <a:cs typeface="Arial"/>
                <a:sym typeface="Arial"/>
              </a:rPr>
              <a:t>nanocomposite</a:t>
            </a:r>
            <a:r>
              <a:rPr sz="1400" kern="0" dirty="0">
                <a:solidFill>
                  <a:sysClr val="windowText" lastClr="000000"/>
                </a:solidFill>
                <a:latin typeface="Arial"/>
                <a:cs typeface="Arial"/>
                <a:sym typeface="Arial"/>
              </a:rPr>
              <a:t> for vastly superior performance over current graphite anode technology. </a:t>
            </a:r>
          </a:p>
        </p:txBody>
      </p:sp>
      <p:pic>
        <p:nvPicPr>
          <p:cNvPr id="118" name="image9.png"/>
          <p:cNvPicPr/>
          <p:nvPr/>
        </p:nvPicPr>
        <p:blipFill>
          <a:blip r:embed="rId4">
            <a:extLst/>
          </a:blip>
          <a:srcRect b="19835"/>
          <a:stretch>
            <a:fillRect/>
          </a:stretch>
        </p:blipFill>
        <p:spPr>
          <a:xfrm>
            <a:off x="505984" y="1031243"/>
            <a:ext cx="1371601" cy="1828801"/>
          </a:xfrm>
          <a:prstGeom prst="rect">
            <a:avLst/>
          </a:prstGeom>
          <a:ln w="12700">
            <a:miter lim="400000"/>
          </a:ln>
        </p:spPr>
      </p:pic>
      <p:grpSp>
        <p:nvGrpSpPr>
          <p:cNvPr id="121" name="Group 121"/>
          <p:cNvGrpSpPr/>
          <p:nvPr/>
        </p:nvGrpSpPr>
        <p:grpSpPr>
          <a:xfrm>
            <a:off x="3454400" y="3083560"/>
            <a:ext cx="2311400" cy="1106837"/>
            <a:chOff x="-203200" y="-203200"/>
            <a:chExt cx="2311400" cy="830127"/>
          </a:xfrm>
        </p:grpSpPr>
        <p:pic>
          <p:nvPicPr>
            <p:cNvPr id="120" name="image10.png"/>
            <p:cNvPicPr/>
            <p:nvPr/>
          </p:nvPicPr>
          <p:blipFill>
            <a:blip r:embed="rId5">
              <a:extLst/>
            </a:blip>
            <a:stretch>
              <a:fillRect/>
            </a:stretch>
          </p:blipFill>
          <p:spPr>
            <a:xfrm>
              <a:off x="0" y="0"/>
              <a:ext cx="1905000" cy="385627"/>
            </a:xfrm>
            <a:prstGeom prst="rect">
              <a:avLst/>
            </a:prstGeom>
            <a:ln>
              <a:noFill/>
            </a:ln>
            <a:effectLst/>
          </p:spPr>
        </p:pic>
        <p:pic>
          <p:nvPicPr>
            <p:cNvPr id="119" name="Picture 118"/>
            <p:cNvPicPr/>
            <p:nvPr/>
          </p:nvPicPr>
          <p:blipFill>
            <a:blip r:embed="rId6">
              <a:extLst/>
            </a:blip>
            <a:stretch>
              <a:fillRect/>
            </a:stretch>
          </p:blipFill>
          <p:spPr>
            <a:xfrm>
              <a:off x="-203200" y="-203200"/>
              <a:ext cx="2311400" cy="830127"/>
            </a:xfrm>
            <a:prstGeom prst="rect">
              <a:avLst/>
            </a:prstGeom>
            <a:effectLst/>
          </p:spPr>
        </p:pic>
      </p:grpSp>
      <p:pic>
        <p:nvPicPr>
          <p:cNvPr id="122" name="image12.png"/>
          <p:cNvPicPr/>
          <p:nvPr/>
        </p:nvPicPr>
        <p:blipFill>
          <a:blip r:embed="rId7">
            <a:extLst/>
          </a:blip>
          <a:srcRect b="12936"/>
          <a:stretch>
            <a:fillRect/>
          </a:stretch>
        </p:blipFill>
        <p:spPr>
          <a:xfrm>
            <a:off x="2814588" y="1032936"/>
            <a:ext cx="1371738" cy="1825415"/>
          </a:xfrm>
          <a:prstGeom prst="rect">
            <a:avLst/>
          </a:prstGeom>
          <a:ln w="12700">
            <a:miter lim="400000"/>
          </a:ln>
        </p:spPr>
      </p:pic>
      <p:pic>
        <p:nvPicPr>
          <p:cNvPr id="123" name="image13.png"/>
          <p:cNvPicPr/>
          <p:nvPr/>
        </p:nvPicPr>
        <p:blipFill>
          <a:blip r:embed="rId8">
            <a:extLst/>
          </a:blip>
          <a:stretch>
            <a:fillRect/>
          </a:stretch>
        </p:blipFill>
        <p:spPr>
          <a:xfrm>
            <a:off x="4846326" y="4546603"/>
            <a:ext cx="1524001" cy="659116"/>
          </a:xfrm>
          <a:prstGeom prst="rect">
            <a:avLst/>
          </a:prstGeom>
          <a:ln w="12700">
            <a:miter lim="400000"/>
          </a:ln>
        </p:spPr>
      </p:pic>
      <p:sp>
        <p:nvSpPr>
          <p:cNvPr id="124" name="Shape 124"/>
          <p:cNvSpPr/>
          <p:nvPr/>
        </p:nvSpPr>
        <p:spPr>
          <a:xfrm>
            <a:off x="6494296" y="1209739"/>
            <a:ext cx="2624128"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pPr defTabSz="914400">
              <a:defRPr sz="1800"/>
            </a:pPr>
            <a:r>
              <a:rPr lang="en-US" sz="1400" kern="0" dirty="0" smtClean="0">
                <a:solidFill>
                  <a:sysClr val="windowText" lastClr="000000"/>
                </a:solidFill>
                <a:latin typeface="Arial"/>
                <a:cs typeface="Arial"/>
                <a:sym typeface="Arial"/>
              </a:rPr>
              <a:t>AMPY</a:t>
            </a:r>
            <a:r>
              <a:rPr sz="1400" kern="0" dirty="0" smtClean="0">
                <a:solidFill>
                  <a:sysClr val="windowText" lastClr="000000"/>
                </a:solidFill>
                <a:latin typeface="Arial"/>
                <a:cs typeface="Arial"/>
                <a:sym typeface="Arial"/>
              </a:rPr>
              <a:t> </a:t>
            </a:r>
            <a:r>
              <a:rPr sz="1400" kern="0" dirty="0">
                <a:solidFill>
                  <a:sysClr val="windowText" lastClr="000000"/>
                </a:solidFill>
                <a:latin typeface="Arial"/>
                <a:cs typeface="Arial"/>
                <a:sym typeface="Arial"/>
              </a:rPr>
              <a:t>lets you generate power while running, clipping to your hip and storing energy so you can charge your iPhone later with kinetic energy generated. Forty-five minutes of running with </a:t>
            </a:r>
            <a:r>
              <a:rPr lang="en-US" sz="1400" kern="0" dirty="0" smtClean="0">
                <a:solidFill>
                  <a:sysClr val="windowText" lastClr="000000"/>
                </a:solidFill>
                <a:latin typeface="Arial"/>
                <a:cs typeface="Arial"/>
                <a:sym typeface="Arial"/>
              </a:rPr>
              <a:t>AMPY</a:t>
            </a:r>
            <a:r>
              <a:rPr sz="1400" kern="0" dirty="0" smtClean="0">
                <a:solidFill>
                  <a:sysClr val="windowText" lastClr="000000"/>
                </a:solidFill>
                <a:latin typeface="Arial"/>
                <a:cs typeface="Arial"/>
                <a:sym typeface="Arial"/>
              </a:rPr>
              <a:t> </a:t>
            </a:r>
            <a:r>
              <a:rPr sz="1400" kern="0" dirty="0">
                <a:solidFill>
                  <a:sysClr val="windowText" lastClr="000000"/>
                </a:solidFill>
                <a:latin typeface="Arial"/>
                <a:cs typeface="Arial"/>
                <a:sym typeface="Arial"/>
              </a:rPr>
              <a:t>can give you 7-8 hours of extra battery juice, the company reported.</a:t>
            </a:r>
          </a:p>
        </p:txBody>
      </p:sp>
      <p:pic>
        <p:nvPicPr>
          <p:cNvPr id="3" name="Picture 2" descr="downloa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9741" y="1671448"/>
            <a:ext cx="1647976" cy="806349"/>
          </a:xfrm>
          <a:prstGeom prst="rect">
            <a:avLst/>
          </a:prstGeom>
        </p:spPr>
      </p:pic>
    </p:spTree>
    <p:extLst>
      <p:ext uri="{BB962C8B-B14F-4D97-AF65-F5344CB8AC3E}">
        <p14:creationId xmlns:p14="http://schemas.microsoft.com/office/powerpoint/2010/main" val="377752185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2590803"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28" name="Shape 128"/>
          <p:cNvSpPr/>
          <p:nvPr/>
        </p:nvSpPr>
        <p:spPr>
          <a:xfrm>
            <a:off x="4995444"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29" name="Shape 129"/>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0" name="Shape 130"/>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1" name="Shape 131"/>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2" name="Shape 132"/>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3" name="Shape 133"/>
          <p:cNvSpPr/>
          <p:nvPr/>
        </p:nvSpPr>
        <p:spPr>
          <a:xfrm flipH="1">
            <a:off x="9137" y="1849388"/>
            <a:ext cx="6979105" cy="453"/>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4" name="Shape 134"/>
          <p:cNvSpPr/>
          <p:nvPr/>
        </p:nvSpPr>
        <p:spPr>
          <a:xfrm flipH="1">
            <a:off x="-6858" y="4546606"/>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5" name="Shape 135"/>
          <p:cNvSpPr/>
          <p:nvPr/>
        </p:nvSpPr>
        <p:spPr>
          <a:xfrm flipH="1" flipV="1">
            <a:off x="-6735" y="5969457"/>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6" name="Shape 136"/>
          <p:cNvSpPr/>
          <p:nvPr/>
        </p:nvSpPr>
        <p:spPr>
          <a:xfrm flipH="1" flipV="1">
            <a:off x="-1" y="3643342"/>
            <a:ext cx="9144002" cy="1"/>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7" name="Shape 137"/>
          <p:cNvSpPr/>
          <p:nvPr/>
        </p:nvSpPr>
        <p:spPr>
          <a:xfrm flipH="1">
            <a:off x="4593963" y="762022"/>
            <a:ext cx="1" cy="5193439"/>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38" name="Shape 138"/>
          <p:cNvSpPr/>
          <p:nvPr/>
        </p:nvSpPr>
        <p:spPr>
          <a:xfrm>
            <a:off x="0" y="-32168"/>
            <a:ext cx="91440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kern="0">
                <a:solidFill>
                  <a:sysClr val="windowText" lastClr="000000"/>
                </a:solidFill>
                <a:latin typeface="Arial Bold"/>
                <a:ea typeface="Arial Bold"/>
                <a:cs typeface="Arial Bold"/>
                <a:sym typeface="Arial Bold"/>
              </a:rPr>
              <a:t>NUvention: Medical Innovation </a:t>
            </a:r>
            <a:r>
              <a:rPr sz="1200" kern="0">
                <a:solidFill>
                  <a:sysClr val="windowText" lastClr="000000"/>
                </a:solidFill>
                <a:latin typeface="Arial"/>
                <a:cs typeface="Arial"/>
                <a:sym typeface="Arial"/>
              </a:rPr>
              <a:t>is an interdisciplinary experiential learning program designed to expose students to the entire innovation and entrepreneurial life cycle of new medical technologies. Medical innovations evolve from basic clinical needs, and NUvention is designed to simulate how they become businesses in the real world.</a:t>
            </a:r>
          </a:p>
        </p:txBody>
      </p:sp>
      <p:sp>
        <p:nvSpPr>
          <p:cNvPr id="139" name="Shape 139"/>
          <p:cNvSpPr/>
          <p:nvPr/>
        </p:nvSpPr>
        <p:spPr>
          <a:xfrm>
            <a:off x="304800" y="2856471"/>
            <a:ext cx="1983874"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Faculty Lead: Bill Sutter</a:t>
            </a:r>
          </a:p>
        </p:txBody>
      </p:sp>
      <p:sp>
        <p:nvSpPr>
          <p:cNvPr id="140" name="Shape 140"/>
          <p:cNvSpPr/>
          <p:nvPr/>
        </p:nvSpPr>
        <p:spPr>
          <a:xfrm>
            <a:off x="2545614" y="2856471"/>
            <a:ext cx="2094482"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AB Lead: Edward </a:t>
            </a:r>
            <a:r>
              <a:rPr sz="1400" kern="0" dirty="0" err="1">
                <a:solidFill>
                  <a:sysClr val="windowText" lastClr="000000"/>
                </a:solidFill>
                <a:latin typeface="Arial"/>
                <a:cs typeface="Arial"/>
                <a:sym typeface="Arial"/>
              </a:rPr>
              <a:t>Voboril</a:t>
            </a:r>
            <a:endParaRPr sz="1400" kern="0" dirty="0">
              <a:solidFill>
                <a:sysClr val="windowText" lastClr="000000"/>
              </a:solidFill>
              <a:latin typeface="Arial"/>
              <a:cs typeface="Arial"/>
              <a:sym typeface="Arial"/>
            </a:endParaRPr>
          </a:p>
        </p:txBody>
      </p:sp>
      <p:sp>
        <p:nvSpPr>
          <p:cNvPr id="141" name="Shape 141"/>
          <p:cNvSpPr/>
          <p:nvPr/>
        </p:nvSpPr>
        <p:spPr>
          <a:xfrm>
            <a:off x="442239" y="3666074"/>
            <a:ext cx="2354169"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a:r>
              <a:rPr sz="1200" kern="0">
                <a:solidFill>
                  <a:sysClr val="windowText" lastClr="000000"/>
                </a:solidFill>
                <a:latin typeface="Arial Bold"/>
                <a:ea typeface="Arial Bold"/>
                <a:cs typeface="Arial Bold"/>
                <a:sym typeface="Arial Bold"/>
              </a:rPr>
              <a:t>Taught Fall and Winter Quarter</a:t>
            </a:r>
          </a:p>
          <a:p>
            <a:pPr defTabSz="914400"/>
            <a:r>
              <a:rPr sz="1200" kern="0">
                <a:solidFill>
                  <a:sysClr val="windowText" lastClr="000000"/>
                </a:solidFill>
                <a:latin typeface="Arial Bold"/>
                <a:ea typeface="Arial Bold"/>
                <a:cs typeface="Arial Bold"/>
                <a:sym typeface="Arial Bold"/>
              </a:rPr>
              <a:t>School breakout:</a:t>
            </a:r>
          </a:p>
        </p:txBody>
      </p:sp>
      <p:graphicFrame>
        <p:nvGraphicFramePr>
          <p:cNvPr id="142" name="Chart 142"/>
          <p:cNvGraphicFramePr/>
          <p:nvPr/>
        </p:nvGraphicFramePr>
        <p:xfrm>
          <a:off x="584916" y="4436674"/>
          <a:ext cx="2984458" cy="1440433"/>
        </p:xfrm>
        <a:graphic>
          <a:graphicData uri="http://schemas.openxmlformats.org/drawingml/2006/chart">
            <c:chart xmlns:c="http://schemas.openxmlformats.org/drawingml/2006/chart" xmlns:r="http://schemas.openxmlformats.org/officeDocument/2006/relationships" r:id="rId2"/>
          </a:graphicData>
        </a:graphic>
      </p:graphicFrame>
      <p:sp>
        <p:nvSpPr>
          <p:cNvPr id="143" name="Shape 143"/>
          <p:cNvSpPr/>
          <p:nvPr/>
        </p:nvSpPr>
        <p:spPr>
          <a:xfrm>
            <a:off x="3657600" y="4446368"/>
            <a:ext cx="241152" cy="142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182"/>
                  <a:pt x="10800" y="407"/>
                </a:cubicBezTo>
                <a:lnTo>
                  <a:pt x="10800" y="10393"/>
                </a:lnTo>
                <a:cubicBezTo>
                  <a:pt x="10800" y="10618"/>
                  <a:pt x="15635" y="10800"/>
                  <a:pt x="21600" y="10800"/>
                </a:cubicBezTo>
                <a:cubicBezTo>
                  <a:pt x="15635" y="10800"/>
                  <a:pt x="10800" y="10982"/>
                  <a:pt x="10800" y="11207"/>
                </a:cubicBezTo>
                <a:lnTo>
                  <a:pt x="10800" y="21193"/>
                </a:lnTo>
                <a:cubicBezTo>
                  <a:pt x="10800" y="21418"/>
                  <a:pt x="5965" y="21600"/>
                  <a:pt x="0" y="21600"/>
                </a:cubicBezTo>
              </a:path>
            </a:pathLst>
          </a:custGeom>
          <a:ln w="25400">
            <a:solidFill>
              <a:srgbClr val="270B2D"/>
            </a:solidFill>
          </a:ln>
          <a:effectLst>
            <a:outerShdw blurRad="38100" dist="20000" dir="5400000" rotWithShape="0">
              <a:srgbClr val="000000">
                <a:alpha val="38000"/>
              </a:srgbClr>
            </a:outerShdw>
          </a:effectLst>
        </p:spPr>
        <p:txBody>
          <a:bodyPr lIns="0" tIns="0" rIns="0" bIns="0" anchor="ctr"/>
          <a:lstStyle/>
          <a:p>
            <a:pPr algn="ctr" defTabSz="914400"/>
            <a:endParaRPr kern="0">
              <a:solidFill>
                <a:sysClr val="windowText" lastClr="000000"/>
              </a:solidFill>
              <a:latin typeface="Arial"/>
              <a:cs typeface="Arial"/>
              <a:sym typeface="Arial"/>
            </a:endParaRPr>
          </a:p>
        </p:txBody>
      </p:sp>
      <p:sp>
        <p:nvSpPr>
          <p:cNvPr id="144" name="Shape 144"/>
          <p:cNvSpPr/>
          <p:nvPr/>
        </p:nvSpPr>
        <p:spPr>
          <a:xfrm>
            <a:off x="3979241" y="4753733"/>
            <a:ext cx="605292"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defTabSz="914400"/>
            <a:r>
              <a:rPr sz="1600" kern="0">
                <a:solidFill>
                  <a:sysClr val="windowText" lastClr="000000"/>
                </a:solidFill>
                <a:latin typeface="Arial"/>
                <a:cs typeface="Arial"/>
                <a:sym typeface="Arial"/>
              </a:rPr>
              <a:t>63 </a:t>
            </a:r>
          </a:p>
          <a:p>
            <a:pPr algn="ctr" defTabSz="914400"/>
            <a:r>
              <a:rPr sz="1600" kern="0">
                <a:solidFill>
                  <a:sysClr val="windowText" lastClr="000000"/>
                </a:solidFill>
                <a:latin typeface="Arial"/>
                <a:cs typeface="Arial"/>
                <a:sym typeface="Arial"/>
              </a:rPr>
              <a:t>Total </a:t>
            </a:r>
          </a:p>
        </p:txBody>
      </p:sp>
      <p:sp>
        <p:nvSpPr>
          <p:cNvPr id="145" name="Shape 145"/>
          <p:cNvSpPr/>
          <p:nvPr/>
        </p:nvSpPr>
        <p:spPr>
          <a:xfrm>
            <a:off x="6474605" y="4033114"/>
            <a:ext cx="2651012"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r>
              <a:rPr sz="1400" kern="0" dirty="0" err="1" smtClean="0">
                <a:solidFill>
                  <a:sysClr val="windowText" lastClr="000000"/>
                </a:solidFill>
                <a:latin typeface="Arial"/>
                <a:cs typeface="Arial"/>
                <a:sym typeface="Arial"/>
              </a:rPr>
              <a:t>BriteSeed</a:t>
            </a:r>
            <a:r>
              <a:rPr sz="1400" kern="0" dirty="0" smtClean="0">
                <a:solidFill>
                  <a:sysClr val="windowText" lastClr="000000"/>
                </a:solidFill>
                <a:latin typeface="Arial"/>
                <a:cs typeface="Arial"/>
                <a:sym typeface="Arial"/>
              </a:rPr>
              <a:t> </a:t>
            </a:r>
            <a:r>
              <a:rPr sz="1400" kern="0" dirty="0">
                <a:solidFill>
                  <a:sysClr val="windowText" lastClr="000000"/>
                </a:solidFill>
                <a:latin typeface="Arial"/>
                <a:cs typeface="Arial"/>
                <a:sym typeface="Arial"/>
              </a:rPr>
              <a:t>is a medical device company that created a technology that can be integrated into surgical tools to detect blood vessels during surgery and prevent unintended bleeding.</a:t>
            </a:r>
          </a:p>
        </p:txBody>
      </p:sp>
      <p:pic>
        <p:nvPicPr>
          <p:cNvPr id="146" name="image14.png"/>
          <p:cNvPicPr/>
          <p:nvPr/>
        </p:nvPicPr>
        <p:blipFill>
          <a:blip r:embed="rId3">
            <a:extLst/>
          </a:blip>
          <a:srcRect b="32416"/>
          <a:stretch>
            <a:fillRect/>
          </a:stretch>
        </p:blipFill>
        <p:spPr>
          <a:xfrm>
            <a:off x="541679" y="1044787"/>
            <a:ext cx="1346201" cy="1799421"/>
          </a:xfrm>
          <a:prstGeom prst="rect">
            <a:avLst/>
          </a:prstGeom>
          <a:ln w="12700">
            <a:miter lim="400000"/>
          </a:ln>
        </p:spPr>
      </p:pic>
      <p:pic>
        <p:nvPicPr>
          <p:cNvPr id="147" name="image15.png"/>
          <p:cNvPicPr/>
          <p:nvPr/>
        </p:nvPicPr>
        <p:blipFill>
          <a:blip r:embed="rId4">
            <a:extLst/>
          </a:blip>
          <a:srcRect b="15203"/>
          <a:stretch>
            <a:fillRect/>
          </a:stretch>
        </p:blipFill>
        <p:spPr>
          <a:xfrm>
            <a:off x="2891832" y="1043092"/>
            <a:ext cx="1352394" cy="1796037"/>
          </a:xfrm>
          <a:prstGeom prst="rect">
            <a:avLst/>
          </a:prstGeom>
          <a:ln w="12700">
            <a:miter lim="400000"/>
          </a:ln>
        </p:spPr>
      </p:pic>
      <p:pic>
        <p:nvPicPr>
          <p:cNvPr id="148" name="image17.png"/>
          <p:cNvPicPr/>
          <p:nvPr/>
        </p:nvPicPr>
        <p:blipFill>
          <a:blip r:embed="rId5">
            <a:extLst/>
          </a:blip>
          <a:stretch>
            <a:fillRect/>
          </a:stretch>
        </p:blipFill>
        <p:spPr>
          <a:xfrm>
            <a:off x="4749800" y="4648200"/>
            <a:ext cx="1574800" cy="531933"/>
          </a:xfrm>
          <a:prstGeom prst="rect">
            <a:avLst/>
          </a:prstGeom>
          <a:ln w="12700">
            <a:miter lim="400000"/>
          </a:ln>
        </p:spPr>
      </p:pic>
      <p:grpSp>
        <p:nvGrpSpPr>
          <p:cNvPr id="151" name="Group 151"/>
          <p:cNvGrpSpPr/>
          <p:nvPr/>
        </p:nvGrpSpPr>
        <p:grpSpPr>
          <a:xfrm>
            <a:off x="3225800" y="3090339"/>
            <a:ext cx="2616200" cy="1151759"/>
            <a:chOff x="-203200" y="-203200"/>
            <a:chExt cx="2616200" cy="863817"/>
          </a:xfrm>
        </p:grpSpPr>
        <p:pic>
          <p:nvPicPr>
            <p:cNvPr id="150" name="image18.png"/>
            <p:cNvPicPr/>
            <p:nvPr/>
          </p:nvPicPr>
          <p:blipFill>
            <a:blip r:embed="rId6">
              <a:extLst/>
            </a:blip>
            <a:stretch>
              <a:fillRect/>
            </a:stretch>
          </p:blipFill>
          <p:spPr>
            <a:xfrm>
              <a:off x="0" y="0"/>
              <a:ext cx="2209800" cy="419317"/>
            </a:xfrm>
            <a:prstGeom prst="rect">
              <a:avLst/>
            </a:prstGeom>
            <a:ln>
              <a:noFill/>
            </a:ln>
            <a:effectLst/>
          </p:spPr>
        </p:pic>
        <p:pic>
          <p:nvPicPr>
            <p:cNvPr id="149" name="Picture 148"/>
            <p:cNvPicPr/>
            <p:nvPr/>
          </p:nvPicPr>
          <p:blipFill>
            <a:blip r:embed="rId7">
              <a:extLst/>
            </a:blip>
            <a:stretch>
              <a:fillRect/>
            </a:stretch>
          </p:blipFill>
          <p:spPr>
            <a:xfrm>
              <a:off x="-203200" y="-203200"/>
              <a:ext cx="2616200" cy="863817"/>
            </a:xfrm>
            <a:prstGeom prst="rect">
              <a:avLst/>
            </a:prstGeom>
            <a:effectLst/>
          </p:spPr>
        </p:pic>
      </p:grpSp>
      <p:pic>
        <p:nvPicPr>
          <p:cNvPr id="152" name="image14.png"/>
          <p:cNvPicPr/>
          <p:nvPr/>
        </p:nvPicPr>
        <p:blipFill>
          <a:blip r:embed="rId3">
            <a:extLst/>
          </a:blip>
          <a:srcRect b="32416"/>
          <a:stretch>
            <a:fillRect/>
          </a:stretch>
        </p:blipFill>
        <p:spPr>
          <a:xfrm>
            <a:off x="2895600" y="1065108"/>
            <a:ext cx="1346200" cy="1799421"/>
          </a:xfrm>
          <a:prstGeom prst="rect">
            <a:avLst/>
          </a:prstGeom>
          <a:ln w="12700">
            <a:miter lim="400000"/>
          </a:ln>
        </p:spPr>
      </p:pic>
      <p:pic>
        <p:nvPicPr>
          <p:cNvPr id="153" name="image19.png"/>
          <p:cNvPicPr/>
          <p:nvPr/>
        </p:nvPicPr>
        <p:blipFill>
          <a:blip r:embed="rId8">
            <a:extLst/>
          </a:blip>
          <a:srcRect b="18250"/>
          <a:stretch>
            <a:fillRect/>
          </a:stretch>
        </p:blipFill>
        <p:spPr>
          <a:xfrm>
            <a:off x="533400" y="1038015"/>
            <a:ext cx="1371600" cy="1823224"/>
          </a:xfrm>
          <a:prstGeom prst="rect">
            <a:avLst/>
          </a:prstGeom>
          <a:ln w="12700">
            <a:miter lim="400000"/>
          </a:ln>
        </p:spPr>
      </p:pic>
      <p:sp>
        <p:nvSpPr>
          <p:cNvPr id="154" name="Shape 154"/>
          <p:cNvSpPr/>
          <p:nvPr/>
        </p:nvSpPr>
        <p:spPr>
          <a:xfrm>
            <a:off x="6597671" y="1065113"/>
            <a:ext cx="2537843" cy="246221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lvl1pPr>
          </a:lstStyle>
          <a:p>
            <a:pPr defTabSz="914400">
              <a:defRPr sz="1800"/>
            </a:pPr>
            <a:r>
              <a:rPr sz="1400" kern="0" dirty="0" err="1">
                <a:solidFill>
                  <a:sysClr val="windowText" lastClr="000000"/>
                </a:solidFill>
                <a:latin typeface="Arial"/>
                <a:cs typeface="Arial"/>
                <a:sym typeface="Arial"/>
              </a:rPr>
              <a:t>NuCurrent</a:t>
            </a:r>
            <a:r>
              <a:rPr sz="1400" kern="0" dirty="0">
                <a:solidFill>
                  <a:sysClr val="windowText" lastClr="000000"/>
                </a:solidFill>
                <a:latin typeface="Arial"/>
                <a:cs typeface="Arial"/>
                <a:sym typeface="Arial"/>
              </a:rPr>
              <a:t> represents the new gold standard for high-efficiency (“High Q”) inductors. </a:t>
            </a:r>
            <a:r>
              <a:rPr sz="1400" kern="0" dirty="0" err="1">
                <a:solidFill>
                  <a:sysClr val="windowText" lastClr="000000"/>
                </a:solidFill>
                <a:latin typeface="Arial"/>
                <a:cs typeface="Arial"/>
                <a:sym typeface="Arial"/>
              </a:rPr>
              <a:t>NuCurrent</a:t>
            </a:r>
            <a:r>
              <a:rPr sz="1400" kern="0" dirty="0">
                <a:solidFill>
                  <a:sysClr val="windowText" lastClr="000000"/>
                </a:solidFill>
                <a:latin typeface="Arial"/>
                <a:cs typeface="Arial"/>
                <a:sym typeface="Arial"/>
              </a:rPr>
              <a:t> works with you to custom-design, fabricate and integrate the optimal High Q inductor for your specific application, whether it is wireless power antennas, surface-mount inductors or inductive coils.</a:t>
            </a:r>
          </a:p>
        </p:txBody>
      </p:sp>
      <p:pic>
        <p:nvPicPr>
          <p:cNvPr id="155" name="NC_logo_goldstandard-12-Optimized.jpg"/>
          <p:cNvPicPr/>
          <p:nvPr/>
        </p:nvPicPr>
        <p:blipFill>
          <a:blip r:embed="rId9">
            <a:extLst/>
          </a:blip>
          <a:stretch>
            <a:fillRect/>
          </a:stretch>
        </p:blipFill>
        <p:spPr>
          <a:xfrm>
            <a:off x="4749804" y="1842393"/>
            <a:ext cx="1692867" cy="685507"/>
          </a:xfrm>
          <a:prstGeom prst="rect">
            <a:avLst/>
          </a:prstGeom>
          <a:ln w="12700">
            <a:miter lim="400000"/>
          </a:ln>
        </p:spPr>
      </p:pic>
    </p:spTree>
    <p:extLst>
      <p:ext uri="{BB962C8B-B14F-4D97-AF65-F5344CB8AC3E}">
        <p14:creationId xmlns:p14="http://schemas.microsoft.com/office/powerpoint/2010/main" val="177241426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2590803"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58" name="Shape 158"/>
          <p:cNvSpPr/>
          <p:nvPr/>
        </p:nvSpPr>
        <p:spPr>
          <a:xfrm>
            <a:off x="4995444"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59" name="Shape 159"/>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0" name="Shape 160"/>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1" name="Shape 161"/>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2" name="Shape 162"/>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3" name="Shape 163"/>
          <p:cNvSpPr/>
          <p:nvPr/>
        </p:nvSpPr>
        <p:spPr>
          <a:xfrm flipH="1">
            <a:off x="9137" y="1849388"/>
            <a:ext cx="6979105" cy="453"/>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4" name="Shape 164"/>
          <p:cNvSpPr/>
          <p:nvPr/>
        </p:nvSpPr>
        <p:spPr>
          <a:xfrm flipH="1">
            <a:off x="-6858" y="4546606"/>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5" name="Shape 165"/>
          <p:cNvSpPr/>
          <p:nvPr/>
        </p:nvSpPr>
        <p:spPr>
          <a:xfrm flipH="1" flipV="1">
            <a:off x="-6735" y="5969457"/>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6" name="Shape 166"/>
          <p:cNvSpPr/>
          <p:nvPr/>
        </p:nvSpPr>
        <p:spPr>
          <a:xfrm flipH="1" flipV="1">
            <a:off x="-1" y="3643342"/>
            <a:ext cx="9144002" cy="1"/>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7" name="Shape 167"/>
          <p:cNvSpPr/>
          <p:nvPr/>
        </p:nvSpPr>
        <p:spPr>
          <a:xfrm flipH="1">
            <a:off x="4593963" y="762022"/>
            <a:ext cx="1" cy="5193439"/>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68" name="Shape 168"/>
          <p:cNvSpPr/>
          <p:nvPr/>
        </p:nvSpPr>
        <p:spPr>
          <a:xfrm>
            <a:off x="0" y="-32168"/>
            <a:ext cx="91440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kern="0">
                <a:solidFill>
                  <a:sysClr val="windowText" lastClr="000000"/>
                </a:solidFill>
                <a:latin typeface="Arial Bold"/>
                <a:ea typeface="Arial Bold"/>
                <a:cs typeface="Arial Bold"/>
                <a:sym typeface="Arial Bold"/>
              </a:rPr>
              <a:t>NUvention: Innovate for Impact </a:t>
            </a:r>
            <a:r>
              <a:rPr sz="1200" kern="0">
                <a:solidFill>
                  <a:sysClr val="windowText" lastClr="000000"/>
                </a:solidFill>
                <a:latin typeface="Arial"/>
                <a:cs typeface="Arial"/>
                <a:sym typeface="Arial"/>
              </a:rPr>
              <a:t>is an interdisciplinary experiential learning program designed to expose students to the design and launch of market-based ventures that address unmet societal and environmental needs of both an international and domestic nature. Innovate for Impact will walk students through the steps associated with creating and implementing a social venture</a:t>
            </a:r>
          </a:p>
        </p:txBody>
      </p:sp>
      <p:sp>
        <p:nvSpPr>
          <p:cNvPr id="169" name="Shape 169"/>
          <p:cNvSpPr/>
          <p:nvPr/>
        </p:nvSpPr>
        <p:spPr>
          <a:xfrm>
            <a:off x="203199" y="2723969"/>
            <a:ext cx="2370199"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Faculty Lead: </a:t>
            </a:r>
            <a:r>
              <a:rPr lang="en-US" sz="1400" kern="0" dirty="0" smtClean="0">
                <a:solidFill>
                  <a:sysClr val="windowText" lastClr="000000"/>
                </a:solidFill>
                <a:latin typeface="Arial"/>
                <a:cs typeface="Arial"/>
                <a:sym typeface="Arial"/>
              </a:rPr>
              <a:t>Mark Werwath</a:t>
            </a:r>
            <a:endParaRPr sz="1400" kern="0" dirty="0">
              <a:solidFill>
                <a:sysClr val="windowText" lastClr="000000"/>
              </a:solidFill>
              <a:latin typeface="Arial"/>
              <a:cs typeface="Arial"/>
              <a:sym typeface="Arial"/>
            </a:endParaRPr>
          </a:p>
        </p:txBody>
      </p:sp>
      <p:sp>
        <p:nvSpPr>
          <p:cNvPr id="170" name="Shape 170"/>
          <p:cNvSpPr/>
          <p:nvPr/>
        </p:nvSpPr>
        <p:spPr>
          <a:xfrm>
            <a:off x="442237" y="3666074"/>
            <a:ext cx="1737012"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a:r>
              <a:rPr sz="1200" kern="0" dirty="0">
                <a:solidFill>
                  <a:sysClr val="windowText" lastClr="000000"/>
                </a:solidFill>
                <a:latin typeface="Arial Bold"/>
                <a:ea typeface="Arial Bold"/>
                <a:cs typeface="Arial Bold"/>
                <a:sym typeface="Arial Bold"/>
              </a:rPr>
              <a:t>Taught </a:t>
            </a:r>
            <a:r>
              <a:rPr sz="1200" kern="0" dirty="0" smtClean="0">
                <a:solidFill>
                  <a:sysClr val="windowText" lastClr="000000"/>
                </a:solidFill>
                <a:latin typeface="Arial Bold"/>
                <a:ea typeface="Arial Bold"/>
                <a:cs typeface="Arial Bold"/>
                <a:sym typeface="Arial Bold"/>
              </a:rPr>
              <a:t>Spring </a:t>
            </a:r>
            <a:r>
              <a:rPr sz="1200" kern="0" dirty="0">
                <a:solidFill>
                  <a:sysClr val="windowText" lastClr="000000"/>
                </a:solidFill>
                <a:latin typeface="Arial Bold"/>
                <a:ea typeface="Arial Bold"/>
                <a:cs typeface="Arial Bold"/>
                <a:sym typeface="Arial Bold"/>
              </a:rPr>
              <a:t>Quarter</a:t>
            </a:r>
          </a:p>
          <a:p>
            <a:pPr defTabSz="914400"/>
            <a:r>
              <a:rPr sz="1200" kern="0" dirty="0">
                <a:solidFill>
                  <a:sysClr val="windowText" lastClr="000000"/>
                </a:solidFill>
                <a:latin typeface="Arial Bold"/>
                <a:ea typeface="Arial Bold"/>
                <a:cs typeface="Arial Bold"/>
                <a:sym typeface="Arial Bold"/>
              </a:rPr>
              <a:t>School breakout:</a:t>
            </a:r>
          </a:p>
        </p:txBody>
      </p:sp>
      <p:graphicFrame>
        <p:nvGraphicFramePr>
          <p:cNvPr id="171" name="Chart 171"/>
          <p:cNvGraphicFramePr/>
          <p:nvPr/>
        </p:nvGraphicFramePr>
        <p:xfrm>
          <a:off x="487322" y="4387678"/>
          <a:ext cx="3015729" cy="1523823"/>
        </p:xfrm>
        <a:graphic>
          <a:graphicData uri="http://schemas.openxmlformats.org/drawingml/2006/chart">
            <c:chart xmlns:c="http://schemas.openxmlformats.org/drawingml/2006/chart" xmlns:r="http://schemas.openxmlformats.org/officeDocument/2006/relationships" r:id="rId2"/>
          </a:graphicData>
        </a:graphic>
      </p:graphicFrame>
      <p:sp>
        <p:nvSpPr>
          <p:cNvPr id="172" name="Shape 172"/>
          <p:cNvSpPr/>
          <p:nvPr/>
        </p:nvSpPr>
        <p:spPr>
          <a:xfrm>
            <a:off x="3657600" y="4446368"/>
            <a:ext cx="241152" cy="142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182"/>
                  <a:pt x="10800" y="407"/>
                </a:cubicBezTo>
                <a:lnTo>
                  <a:pt x="10800" y="10393"/>
                </a:lnTo>
                <a:cubicBezTo>
                  <a:pt x="10800" y="10618"/>
                  <a:pt x="15635" y="10800"/>
                  <a:pt x="21600" y="10800"/>
                </a:cubicBezTo>
                <a:cubicBezTo>
                  <a:pt x="15635" y="10800"/>
                  <a:pt x="10800" y="10982"/>
                  <a:pt x="10800" y="11207"/>
                </a:cubicBezTo>
                <a:lnTo>
                  <a:pt x="10800" y="21193"/>
                </a:lnTo>
                <a:cubicBezTo>
                  <a:pt x="10800" y="21418"/>
                  <a:pt x="5965" y="21600"/>
                  <a:pt x="0" y="21600"/>
                </a:cubicBezTo>
              </a:path>
            </a:pathLst>
          </a:custGeom>
          <a:ln w="25400">
            <a:solidFill>
              <a:srgbClr val="270B2D"/>
            </a:solidFill>
          </a:ln>
          <a:effectLst>
            <a:outerShdw blurRad="38100" dist="20000" dir="5400000" rotWithShape="0">
              <a:srgbClr val="000000">
                <a:alpha val="38000"/>
              </a:srgbClr>
            </a:outerShdw>
          </a:effectLst>
        </p:spPr>
        <p:txBody>
          <a:bodyPr lIns="0" tIns="0" rIns="0" bIns="0" anchor="ctr"/>
          <a:lstStyle/>
          <a:p>
            <a:pPr algn="ctr" defTabSz="914400"/>
            <a:endParaRPr kern="0">
              <a:solidFill>
                <a:sysClr val="windowText" lastClr="000000"/>
              </a:solidFill>
              <a:latin typeface="Arial"/>
              <a:cs typeface="Arial"/>
              <a:sym typeface="Arial"/>
            </a:endParaRPr>
          </a:p>
        </p:txBody>
      </p:sp>
      <p:sp>
        <p:nvSpPr>
          <p:cNvPr id="173" name="Shape 173"/>
          <p:cNvSpPr/>
          <p:nvPr/>
        </p:nvSpPr>
        <p:spPr>
          <a:xfrm>
            <a:off x="3979241" y="4753733"/>
            <a:ext cx="605292"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defTabSz="914400"/>
            <a:r>
              <a:rPr sz="1600" kern="0">
                <a:solidFill>
                  <a:sysClr val="windowText" lastClr="000000"/>
                </a:solidFill>
                <a:latin typeface="Arial"/>
                <a:cs typeface="Arial"/>
                <a:sym typeface="Arial"/>
              </a:rPr>
              <a:t>27 </a:t>
            </a:r>
          </a:p>
          <a:p>
            <a:pPr algn="ctr" defTabSz="914400"/>
            <a:r>
              <a:rPr sz="1600" kern="0">
                <a:solidFill>
                  <a:sysClr val="windowText" lastClr="000000"/>
                </a:solidFill>
                <a:latin typeface="Arial"/>
                <a:cs typeface="Arial"/>
                <a:sym typeface="Arial"/>
              </a:rPr>
              <a:t>Total </a:t>
            </a:r>
          </a:p>
        </p:txBody>
      </p:sp>
      <p:grpSp>
        <p:nvGrpSpPr>
          <p:cNvPr id="176" name="Group 176"/>
          <p:cNvGrpSpPr/>
          <p:nvPr/>
        </p:nvGrpSpPr>
        <p:grpSpPr>
          <a:xfrm>
            <a:off x="3225800" y="3158067"/>
            <a:ext cx="2616200" cy="1192748"/>
            <a:chOff x="-203200" y="-203200"/>
            <a:chExt cx="2616200" cy="894560"/>
          </a:xfrm>
        </p:grpSpPr>
        <p:pic>
          <p:nvPicPr>
            <p:cNvPr id="175" name="image20.png"/>
            <p:cNvPicPr/>
            <p:nvPr/>
          </p:nvPicPr>
          <p:blipFill>
            <a:blip r:embed="rId3">
              <a:extLst/>
            </a:blip>
            <a:stretch>
              <a:fillRect/>
            </a:stretch>
          </p:blipFill>
          <p:spPr>
            <a:xfrm>
              <a:off x="0" y="0"/>
              <a:ext cx="2209800" cy="450061"/>
            </a:xfrm>
            <a:prstGeom prst="rect">
              <a:avLst/>
            </a:prstGeom>
            <a:ln>
              <a:noFill/>
            </a:ln>
            <a:effectLst/>
          </p:spPr>
        </p:pic>
        <p:pic>
          <p:nvPicPr>
            <p:cNvPr id="174" name="Picture 173"/>
            <p:cNvPicPr/>
            <p:nvPr/>
          </p:nvPicPr>
          <p:blipFill>
            <a:blip r:embed="rId4">
              <a:extLst/>
            </a:blip>
            <a:stretch>
              <a:fillRect/>
            </a:stretch>
          </p:blipFill>
          <p:spPr>
            <a:xfrm>
              <a:off x="-203200" y="-203200"/>
              <a:ext cx="2616200" cy="894561"/>
            </a:xfrm>
            <a:prstGeom prst="rect">
              <a:avLst/>
            </a:prstGeom>
            <a:effectLst/>
          </p:spPr>
        </p:pic>
      </p:grpSp>
      <p:sp>
        <p:nvSpPr>
          <p:cNvPr id="178" name="Shape 178"/>
          <p:cNvSpPr/>
          <p:nvPr/>
        </p:nvSpPr>
        <p:spPr>
          <a:xfrm>
            <a:off x="6172205" y="1227667"/>
            <a:ext cx="2669395"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endParaRPr sz="1400" kern="0" dirty="0">
              <a:solidFill>
                <a:sysClr val="windowText" lastClr="000000"/>
              </a:solidFill>
              <a:latin typeface="Arial"/>
              <a:cs typeface="Arial"/>
              <a:sym typeface="Arial"/>
            </a:endParaRPr>
          </a:p>
          <a:p>
            <a:pPr defTabSz="914400"/>
            <a:r>
              <a:rPr sz="1400" kern="0" dirty="0">
                <a:solidFill>
                  <a:sysClr val="windowText" lastClr="000000"/>
                </a:solidFill>
                <a:latin typeface="Arial"/>
                <a:cs typeface="Arial"/>
                <a:sym typeface="Arial"/>
              </a:rPr>
              <a:t>Our team is designing a financially viable business model that will allow Peapod to leverage their assets to address low-income, urban food deserts in Chicago.</a:t>
            </a:r>
          </a:p>
        </p:txBody>
      </p:sp>
      <p:sp>
        <p:nvSpPr>
          <p:cNvPr id="179" name="Shape 179"/>
          <p:cNvSpPr/>
          <p:nvPr/>
        </p:nvSpPr>
        <p:spPr>
          <a:xfrm>
            <a:off x="6156479" y="3925987"/>
            <a:ext cx="3048001" cy="181588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r>
              <a:rPr sz="1400" kern="0" dirty="0" err="1" smtClean="0">
                <a:solidFill>
                  <a:sysClr val="windowText" lastClr="000000"/>
                </a:solidFill>
                <a:latin typeface="Arial"/>
                <a:cs typeface="Arial"/>
                <a:sym typeface="Arial"/>
              </a:rPr>
              <a:t>Krishi</a:t>
            </a:r>
            <a:r>
              <a:rPr sz="1400" kern="0" dirty="0" smtClean="0">
                <a:solidFill>
                  <a:sysClr val="windowText" lastClr="000000"/>
                </a:solidFill>
                <a:latin typeface="Arial"/>
                <a:cs typeface="Arial"/>
                <a:sym typeface="Arial"/>
              </a:rPr>
              <a:t> </a:t>
            </a:r>
            <a:r>
              <a:rPr sz="1400" kern="0" dirty="0">
                <a:solidFill>
                  <a:sysClr val="windowText" lastClr="000000"/>
                </a:solidFill>
                <a:latin typeface="Arial"/>
                <a:cs typeface="Arial"/>
                <a:sym typeface="Arial"/>
              </a:rPr>
              <a:t>Star works with small holder farmers in India to help them capture a larger part of the food value chain through aggregated processing of their harvest (e.g. tomatoes into tomato paste).  Their mission is to end poverty for small farmers in rural India.  </a:t>
            </a:r>
          </a:p>
        </p:txBody>
      </p:sp>
      <p:pic>
        <p:nvPicPr>
          <p:cNvPr id="180" name="image22.png"/>
          <p:cNvPicPr/>
          <p:nvPr/>
        </p:nvPicPr>
        <p:blipFill>
          <a:blip r:embed="rId5">
            <a:extLst/>
          </a:blip>
          <a:stretch>
            <a:fillRect/>
          </a:stretch>
        </p:blipFill>
        <p:spPr>
          <a:xfrm>
            <a:off x="4724400" y="4648203"/>
            <a:ext cx="1524000" cy="749300"/>
          </a:xfrm>
          <a:prstGeom prst="rect">
            <a:avLst/>
          </a:prstGeom>
          <a:ln w="12700">
            <a:miter lim="400000"/>
          </a:ln>
        </p:spPr>
      </p:pic>
      <p:pic>
        <p:nvPicPr>
          <p:cNvPr id="181" name="image23.png"/>
          <p:cNvPicPr/>
          <p:nvPr/>
        </p:nvPicPr>
        <p:blipFill>
          <a:blip r:embed="rId6">
            <a:extLst/>
          </a:blip>
          <a:stretch>
            <a:fillRect/>
          </a:stretch>
        </p:blipFill>
        <p:spPr>
          <a:xfrm>
            <a:off x="4905375" y="1397000"/>
            <a:ext cx="1162050" cy="1549400"/>
          </a:xfrm>
          <a:prstGeom prst="rect">
            <a:avLst/>
          </a:prstGeom>
          <a:ln w="12700">
            <a:miter lim="400000"/>
          </a:ln>
        </p:spPr>
      </p:pic>
      <p:sp>
        <p:nvSpPr>
          <p:cNvPr id="182" name="Shape 182"/>
          <p:cNvSpPr/>
          <p:nvPr/>
        </p:nvSpPr>
        <p:spPr>
          <a:xfrm>
            <a:off x="2521278" y="2723969"/>
            <a:ext cx="1637029" cy="52322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200"/>
            </a:lvl1pPr>
          </a:lstStyle>
          <a:p>
            <a:pPr defTabSz="914400">
              <a:defRPr sz="1800"/>
            </a:pPr>
            <a:r>
              <a:rPr sz="1400" kern="0" dirty="0">
                <a:solidFill>
                  <a:sysClr val="windowText" lastClr="000000"/>
                </a:solidFill>
                <a:latin typeface="Arial"/>
                <a:cs typeface="Arial"/>
                <a:sym typeface="Arial"/>
              </a:rPr>
              <a:t>Design Instructors: George &amp; Sara Aye</a:t>
            </a:r>
          </a:p>
        </p:txBody>
      </p:sp>
      <p:pic>
        <p:nvPicPr>
          <p:cNvPr id="183" name="image24.png"/>
          <p:cNvPicPr/>
          <p:nvPr/>
        </p:nvPicPr>
        <p:blipFill>
          <a:blip r:embed="rId7">
            <a:extLst/>
          </a:blip>
          <a:srcRect l="14896" r="13932"/>
          <a:stretch>
            <a:fillRect/>
          </a:stretch>
        </p:blipFill>
        <p:spPr>
          <a:xfrm>
            <a:off x="2684461" y="902546"/>
            <a:ext cx="1310642" cy="1753812"/>
          </a:xfrm>
          <a:prstGeom prst="rect">
            <a:avLst/>
          </a:prstGeom>
          <a:ln w="12700">
            <a:miter lim="400000"/>
          </a:ln>
        </p:spPr>
      </p:pic>
      <p:pic>
        <p:nvPicPr>
          <p:cNvPr id="29" name="image9.png"/>
          <p:cNvPicPr/>
          <p:nvPr/>
        </p:nvPicPr>
        <p:blipFill>
          <a:blip r:embed="rId8">
            <a:extLst/>
          </a:blip>
          <a:srcRect b="19835"/>
          <a:stretch>
            <a:fillRect/>
          </a:stretch>
        </p:blipFill>
        <p:spPr>
          <a:xfrm>
            <a:off x="429810" y="857263"/>
            <a:ext cx="1371601" cy="1828801"/>
          </a:xfrm>
          <a:prstGeom prst="rect">
            <a:avLst/>
          </a:prstGeom>
          <a:ln w="12700">
            <a:miter lim="400000"/>
          </a:ln>
        </p:spPr>
      </p:pic>
    </p:spTree>
    <p:extLst>
      <p:ext uri="{BB962C8B-B14F-4D97-AF65-F5344CB8AC3E}">
        <p14:creationId xmlns:p14="http://schemas.microsoft.com/office/powerpoint/2010/main" val="177996916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p:nvPr/>
        </p:nvSpPr>
        <p:spPr>
          <a:xfrm>
            <a:off x="2590803"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86" name="Shape 186"/>
          <p:cNvSpPr/>
          <p:nvPr/>
        </p:nvSpPr>
        <p:spPr>
          <a:xfrm>
            <a:off x="4995444"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87" name="Shape 187"/>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88" name="Shape 188"/>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89" name="Shape 189"/>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0" name="Shape 190"/>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1" name="Shape 191"/>
          <p:cNvSpPr/>
          <p:nvPr/>
        </p:nvSpPr>
        <p:spPr>
          <a:xfrm flipH="1">
            <a:off x="9137" y="1849388"/>
            <a:ext cx="6979105" cy="453"/>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2" name="Shape 192"/>
          <p:cNvSpPr/>
          <p:nvPr/>
        </p:nvSpPr>
        <p:spPr>
          <a:xfrm flipH="1">
            <a:off x="-6858" y="4546606"/>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3" name="Shape 193"/>
          <p:cNvSpPr/>
          <p:nvPr/>
        </p:nvSpPr>
        <p:spPr>
          <a:xfrm flipH="1" flipV="1">
            <a:off x="-6735" y="5969457"/>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4" name="Shape 194"/>
          <p:cNvSpPr/>
          <p:nvPr/>
        </p:nvSpPr>
        <p:spPr>
          <a:xfrm flipH="1" flipV="1">
            <a:off x="-1" y="3643342"/>
            <a:ext cx="9144002" cy="1"/>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5" name="Shape 195"/>
          <p:cNvSpPr/>
          <p:nvPr/>
        </p:nvSpPr>
        <p:spPr>
          <a:xfrm flipH="1">
            <a:off x="4593963" y="762022"/>
            <a:ext cx="1" cy="5193439"/>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196" name="Shape 196"/>
          <p:cNvSpPr/>
          <p:nvPr/>
        </p:nvSpPr>
        <p:spPr>
          <a:xfrm>
            <a:off x="0" y="-32168"/>
            <a:ext cx="91440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kern="0">
                <a:solidFill>
                  <a:sysClr val="windowText" lastClr="000000"/>
                </a:solidFill>
                <a:latin typeface="Arial Bold"/>
                <a:ea typeface="Arial Bold"/>
                <a:cs typeface="Arial Bold"/>
                <a:sym typeface="Arial Bold"/>
              </a:rPr>
              <a:t>NUvention: Nanotechnology </a:t>
            </a:r>
            <a:r>
              <a:rPr sz="1200" kern="0">
                <a:solidFill>
                  <a:sysClr val="windowText" lastClr="000000"/>
                </a:solidFill>
                <a:latin typeface="Arial"/>
                <a:cs typeface="Arial"/>
                <a:sym typeface="Arial"/>
              </a:rPr>
              <a:t>brings together interdisciplinary student teams to work on commercializing existing faculty research. The technology will have been disclosed to INVO and the teams will focus exclusively on creating business models and plans to create a successful enterprise in the nanotechnology space.</a:t>
            </a:r>
          </a:p>
        </p:txBody>
      </p:sp>
      <p:sp>
        <p:nvSpPr>
          <p:cNvPr id="197" name="Shape 197"/>
          <p:cNvSpPr/>
          <p:nvPr/>
        </p:nvSpPr>
        <p:spPr>
          <a:xfrm>
            <a:off x="442240" y="3666074"/>
            <a:ext cx="1514195" cy="46166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defTabSz="914400"/>
            <a:r>
              <a:rPr sz="1200" kern="0">
                <a:solidFill>
                  <a:sysClr val="windowText" lastClr="000000"/>
                </a:solidFill>
                <a:latin typeface="Arial Bold"/>
                <a:ea typeface="Arial Bold"/>
                <a:cs typeface="Arial Bold"/>
                <a:sym typeface="Arial Bold"/>
              </a:rPr>
              <a:t>Taught Fall Quarter</a:t>
            </a:r>
          </a:p>
          <a:p>
            <a:pPr defTabSz="914400"/>
            <a:r>
              <a:rPr sz="1200" kern="0">
                <a:solidFill>
                  <a:sysClr val="windowText" lastClr="000000"/>
                </a:solidFill>
                <a:latin typeface="Arial Bold"/>
                <a:ea typeface="Arial Bold"/>
                <a:cs typeface="Arial Bold"/>
                <a:sym typeface="Arial Bold"/>
              </a:rPr>
              <a:t>School breakout:</a:t>
            </a:r>
          </a:p>
        </p:txBody>
      </p:sp>
      <p:graphicFrame>
        <p:nvGraphicFramePr>
          <p:cNvPr id="198" name="Chart 198"/>
          <p:cNvGraphicFramePr/>
          <p:nvPr/>
        </p:nvGraphicFramePr>
        <p:xfrm>
          <a:off x="323285" y="4168961"/>
          <a:ext cx="3179767" cy="1961257"/>
        </p:xfrm>
        <a:graphic>
          <a:graphicData uri="http://schemas.openxmlformats.org/drawingml/2006/chart">
            <c:chart xmlns:c="http://schemas.openxmlformats.org/drawingml/2006/chart" xmlns:r="http://schemas.openxmlformats.org/officeDocument/2006/relationships" r:id="rId2"/>
          </a:graphicData>
        </a:graphic>
      </p:graphicFrame>
      <p:sp>
        <p:nvSpPr>
          <p:cNvPr id="199" name="Shape 199"/>
          <p:cNvSpPr/>
          <p:nvPr/>
        </p:nvSpPr>
        <p:spPr>
          <a:xfrm>
            <a:off x="3657600" y="4446368"/>
            <a:ext cx="241152" cy="142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182"/>
                  <a:pt x="10800" y="407"/>
                </a:cubicBezTo>
                <a:lnTo>
                  <a:pt x="10800" y="10393"/>
                </a:lnTo>
                <a:cubicBezTo>
                  <a:pt x="10800" y="10618"/>
                  <a:pt x="15635" y="10800"/>
                  <a:pt x="21600" y="10800"/>
                </a:cubicBezTo>
                <a:cubicBezTo>
                  <a:pt x="15635" y="10800"/>
                  <a:pt x="10800" y="10982"/>
                  <a:pt x="10800" y="11207"/>
                </a:cubicBezTo>
                <a:lnTo>
                  <a:pt x="10800" y="21193"/>
                </a:lnTo>
                <a:cubicBezTo>
                  <a:pt x="10800" y="21418"/>
                  <a:pt x="5965" y="21600"/>
                  <a:pt x="0" y="21600"/>
                </a:cubicBezTo>
              </a:path>
            </a:pathLst>
          </a:custGeom>
          <a:ln w="25400">
            <a:solidFill>
              <a:srgbClr val="270B2D"/>
            </a:solidFill>
          </a:ln>
          <a:effectLst>
            <a:outerShdw blurRad="38100" dist="20000" dir="5400000" rotWithShape="0">
              <a:srgbClr val="000000">
                <a:alpha val="38000"/>
              </a:srgbClr>
            </a:outerShdw>
          </a:effectLst>
        </p:spPr>
        <p:txBody>
          <a:bodyPr lIns="0" tIns="0" rIns="0" bIns="0" anchor="ctr"/>
          <a:lstStyle/>
          <a:p>
            <a:pPr algn="ctr" defTabSz="914400"/>
            <a:endParaRPr kern="0">
              <a:solidFill>
                <a:sysClr val="windowText" lastClr="000000"/>
              </a:solidFill>
              <a:latin typeface="Arial"/>
              <a:cs typeface="Arial"/>
              <a:sym typeface="Arial"/>
            </a:endParaRPr>
          </a:p>
        </p:txBody>
      </p:sp>
      <p:sp>
        <p:nvSpPr>
          <p:cNvPr id="200" name="Shape 200"/>
          <p:cNvSpPr/>
          <p:nvPr/>
        </p:nvSpPr>
        <p:spPr>
          <a:xfrm>
            <a:off x="3979241" y="4753733"/>
            <a:ext cx="605292"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defTabSz="914400"/>
            <a:r>
              <a:rPr sz="1600" kern="0">
                <a:solidFill>
                  <a:sysClr val="windowText" lastClr="000000"/>
                </a:solidFill>
                <a:latin typeface="Arial"/>
                <a:cs typeface="Arial"/>
                <a:sym typeface="Arial"/>
              </a:rPr>
              <a:t>21 </a:t>
            </a:r>
          </a:p>
          <a:p>
            <a:pPr algn="ctr" defTabSz="914400"/>
            <a:r>
              <a:rPr sz="1600" kern="0">
                <a:solidFill>
                  <a:sysClr val="windowText" lastClr="000000"/>
                </a:solidFill>
                <a:latin typeface="Arial"/>
                <a:cs typeface="Arial"/>
                <a:sym typeface="Arial"/>
              </a:rPr>
              <a:t>Total </a:t>
            </a:r>
          </a:p>
        </p:txBody>
      </p:sp>
      <p:sp>
        <p:nvSpPr>
          <p:cNvPr id="201" name="Shape 201"/>
          <p:cNvSpPr/>
          <p:nvPr/>
        </p:nvSpPr>
        <p:spPr>
          <a:xfrm>
            <a:off x="4578949" y="962250"/>
            <a:ext cx="4419601"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r>
              <a:rPr sz="1400" kern="0" dirty="0" err="1" smtClean="0">
                <a:solidFill>
                  <a:sysClr val="windowText" lastClr="000000"/>
                </a:solidFill>
                <a:latin typeface="Arial"/>
                <a:cs typeface="Arial"/>
                <a:sym typeface="Arial"/>
              </a:rPr>
              <a:t>ProticonTM</a:t>
            </a:r>
            <a:r>
              <a:rPr sz="1400" kern="0" dirty="0" smtClean="0">
                <a:solidFill>
                  <a:sysClr val="windowText" lastClr="000000"/>
                </a:solidFill>
                <a:latin typeface="Arial"/>
                <a:cs typeface="Arial"/>
                <a:sym typeface="Arial"/>
              </a:rPr>
              <a:t> </a:t>
            </a:r>
            <a:r>
              <a:rPr sz="1400" kern="0" dirty="0">
                <a:solidFill>
                  <a:sysClr val="windowText" lastClr="000000"/>
                </a:solidFill>
                <a:latin typeface="Arial"/>
                <a:cs typeface="Arial"/>
                <a:sym typeface="Arial"/>
              </a:rPr>
              <a:t>is a biotechnology company built on a revolutionary technology platform developed in the </a:t>
            </a:r>
            <a:r>
              <a:rPr sz="1400" kern="0" dirty="0" err="1">
                <a:solidFill>
                  <a:sysClr val="windowText" lastClr="000000"/>
                </a:solidFill>
                <a:latin typeface="Arial"/>
                <a:cs typeface="Arial"/>
                <a:sym typeface="Arial"/>
              </a:rPr>
              <a:t>Mrksich</a:t>
            </a:r>
            <a:r>
              <a:rPr sz="1400" kern="0" dirty="0">
                <a:solidFill>
                  <a:sysClr val="windowText" lastClr="000000"/>
                </a:solidFill>
                <a:latin typeface="Arial"/>
                <a:cs typeface="Arial"/>
                <a:sym typeface="Arial"/>
              </a:rPr>
              <a:t> Lab at Northwestern University. We are focused on the discovery and development of next generation protein therapeutics, including bi-specific antibodies and multi-</a:t>
            </a:r>
            <a:r>
              <a:rPr sz="1400" kern="0" dirty="0" err="1">
                <a:solidFill>
                  <a:sysClr val="windowText" lastClr="000000"/>
                </a:solidFill>
                <a:latin typeface="Arial"/>
                <a:cs typeface="Arial"/>
                <a:sym typeface="Arial"/>
              </a:rPr>
              <a:t>valent</a:t>
            </a:r>
            <a:r>
              <a:rPr sz="1400" kern="0" dirty="0">
                <a:solidFill>
                  <a:sysClr val="windowText" lastClr="000000"/>
                </a:solidFill>
                <a:latin typeface="Arial"/>
                <a:cs typeface="Arial"/>
                <a:sym typeface="Arial"/>
              </a:rPr>
              <a:t> proteins, for the treatment of cancer, autoimmune and inflammatory diseases.</a:t>
            </a:r>
          </a:p>
        </p:txBody>
      </p:sp>
      <p:sp>
        <p:nvSpPr>
          <p:cNvPr id="202" name="Shape 202"/>
          <p:cNvSpPr/>
          <p:nvPr/>
        </p:nvSpPr>
        <p:spPr>
          <a:xfrm>
            <a:off x="4648200" y="3882819"/>
            <a:ext cx="4572000" cy="160043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endParaRPr sz="1400" kern="0" dirty="0">
              <a:solidFill>
                <a:sysClr val="windowText" lastClr="000000"/>
              </a:solidFill>
              <a:latin typeface="Arial"/>
              <a:cs typeface="Arial"/>
              <a:sym typeface="Arial"/>
            </a:endParaRPr>
          </a:p>
          <a:p>
            <a:pPr defTabSz="914400"/>
            <a:r>
              <a:rPr sz="1400" kern="0" dirty="0" err="1">
                <a:solidFill>
                  <a:sysClr val="windowText" lastClr="000000"/>
                </a:solidFill>
                <a:latin typeface="Arial"/>
                <a:cs typeface="Arial"/>
                <a:sym typeface="Arial"/>
              </a:rPr>
              <a:t>NUPak</a:t>
            </a:r>
            <a:r>
              <a:rPr sz="1400" kern="0" dirty="0">
                <a:solidFill>
                  <a:sysClr val="windowText" lastClr="000000"/>
                </a:solidFill>
                <a:latin typeface="Arial"/>
                <a:cs typeface="Arial"/>
                <a:sym typeface="Arial"/>
              </a:rPr>
              <a:t> is an innovation consulting firm, focused on bringing technologies to bear to generate competitive advantage through packaging. Through advanced modeling and analysis techniques, </a:t>
            </a:r>
            <a:r>
              <a:rPr sz="1400" kern="0" dirty="0" err="1">
                <a:solidFill>
                  <a:sysClr val="windowText" lastClr="000000"/>
                </a:solidFill>
                <a:latin typeface="Arial"/>
                <a:cs typeface="Arial"/>
                <a:sym typeface="Arial"/>
              </a:rPr>
              <a:t>NUPak</a:t>
            </a:r>
            <a:r>
              <a:rPr sz="1400" kern="0" dirty="0">
                <a:solidFill>
                  <a:sysClr val="windowText" lastClr="000000"/>
                </a:solidFill>
                <a:latin typeface="Arial"/>
                <a:cs typeface="Arial"/>
                <a:sym typeface="Arial"/>
              </a:rPr>
              <a:t> considers product and package holistically, to enable value creation in operations, logistics, and supply chain. </a:t>
            </a:r>
          </a:p>
        </p:txBody>
      </p:sp>
      <p:pic>
        <p:nvPicPr>
          <p:cNvPr id="203" name="image4.png"/>
          <p:cNvPicPr/>
          <p:nvPr/>
        </p:nvPicPr>
        <p:blipFill>
          <a:blip r:embed="rId3">
            <a:extLst/>
          </a:blip>
          <a:srcRect b="33066"/>
          <a:stretch>
            <a:fillRect/>
          </a:stretch>
        </p:blipFill>
        <p:spPr>
          <a:xfrm>
            <a:off x="1524011" y="1034267"/>
            <a:ext cx="1360519" cy="1813201"/>
          </a:xfrm>
          <a:prstGeom prst="rect">
            <a:avLst/>
          </a:prstGeom>
          <a:ln w="12700">
            <a:miter lim="400000"/>
          </a:ln>
        </p:spPr>
      </p:pic>
      <p:sp>
        <p:nvSpPr>
          <p:cNvPr id="204" name="Shape 204"/>
          <p:cNvSpPr/>
          <p:nvPr/>
        </p:nvSpPr>
        <p:spPr>
          <a:xfrm>
            <a:off x="1135807" y="2856471"/>
            <a:ext cx="2568971"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Faculty Lead: Michael </a:t>
            </a:r>
            <a:r>
              <a:rPr sz="1400" kern="0" dirty="0" err="1">
                <a:solidFill>
                  <a:sysClr val="windowText" lastClr="000000"/>
                </a:solidFill>
                <a:latin typeface="Arial"/>
                <a:cs typeface="Arial"/>
                <a:sym typeface="Arial"/>
              </a:rPr>
              <a:t>Marasco</a:t>
            </a:r>
            <a:endParaRPr sz="1400" kern="0" dirty="0">
              <a:solidFill>
                <a:sysClr val="windowText" lastClr="000000"/>
              </a:solidFill>
              <a:latin typeface="Arial"/>
              <a:cs typeface="Arial"/>
              <a:sym typeface="Arial"/>
            </a:endParaRPr>
          </a:p>
        </p:txBody>
      </p:sp>
      <p:grpSp>
        <p:nvGrpSpPr>
          <p:cNvPr id="207" name="Group 207"/>
          <p:cNvGrpSpPr/>
          <p:nvPr/>
        </p:nvGrpSpPr>
        <p:grpSpPr>
          <a:xfrm>
            <a:off x="3225800" y="3043573"/>
            <a:ext cx="2540000" cy="1215163"/>
            <a:chOff x="-203200" y="-203200"/>
            <a:chExt cx="2540000" cy="911371"/>
          </a:xfrm>
        </p:grpSpPr>
        <p:pic>
          <p:nvPicPr>
            <p:cNvPr id="206" name="image25.png"/>
            <p:cNvPicPr/>
            <p:nvPr/>
          </p:nvPicPr>
          <p:blipFill>
            <a:blip r:embed="rId4">
              <a:extLst/>
            </a:blip>
            <a:stretch>
              <a:fillRect/>
            </a:stretch>
          </p:blipFill>
          <p:spPr>
            <a:xfrm>
              <a:off x="0" y="0"/>
              <a:ext cx="2133600" cy="466872"/>
            </a:xfrm>
            <a:prstGeom prst="rect">
              <a:avLst/>
            </a:prstGeom>
            <a:ln>
              <a:noFill/>
            </a:ln>
            <a:effectLst/>
          </p:spPr>
        </p:pic>
        <p:pic>
          <p:nvPicPr>
            <p:cNvPr id="205" name="Picture 204"/>
            <p:cNvPicPr/>
            <p:nvPr/>
          </p:nvPicPr>
          <p:blipFill>
            <a:blip r:embed="rId5">
              <a:extLst/>
            </a:blip>
            <a:stretch>
              <a:fillRect/>
            </a:stretch>
          </p:blipFill>
          <p:spPr>
            <a:xfrm>
              <a:off x="-203200" y="-203200"/>
              <a:ext cx="2540000" cy="911372"/>
            </a:xfrm>
            <a:prstGeom prst="rect">
              <a:avLst/>
            </a:prstGeom>
            <a:effectLst/>
          </p:spPr>
        </p:pic>
      </p:grpSp>
    </p:spTree>
    <p:extLst>
      <p:ext uri="{BB962C8B-B14F-4D97-AF65-F5344CB8AC3E}">
        <p14:creationId xmlns:p14="http://schemas.microsoft.com/office/powerpoint/2010/main" val="202367186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2590803"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0" name="Shape 210"/>
          <p:cNvSpPr/>
          <p:nvPr/>
        </p:nvSpPr>
        <p:spPr>
          <a:xfrm>
            <a:off x="4995444"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1" name="Shape 211"/>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2" name="Shape 212"/>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3" name="Shape 213"/>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4" name="Shape 214"/>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5" name="Shape 215"/>
          <p:cNvSpPr/>
          <p:nvPr/>
        </p:nvSpPr>
        <p:spPr>
          <a:xfrm flipH="1">
            <a:off x="237740" y="1849388"/>
            <a:ext cx="6979105" cy="453"/>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6" name="Shape 216"/>
          <p:cNvSpPr/>
          <p:nvPr/>
        </p:nvSpPr>
        <p:spPr>
          <a:xfrm flipH="1">
            <a:off x="-6858" y="4546606"/>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7" name="Shape 217"/>
          <p:cNvSpPr/>
          <p:nvPr/>
        </p:nvSpPr>
        <p:spPr>
          <a:xfrm flipH="1" flipV="1">
            <a:off x="-6735" y="5969457"/>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8" name="Shape 218"/>
          <p:cNvSpPr/>
          <p:nvPr/>
        </p:nvSpPr>
        <p:spPr>
          <a:xfrm flipH="1" flipV="1">
            <a:off x="-1" y="3643342"/>
            <a:ext cx="9144002" cy="1"/>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19" name="Shape 219"/>
          <p:cNvSpPr/>
          <p:nvPr/>
        </p:nvSpPr>
        <p:spPr>
          <a:xfrm flipH="1">
            <a:off x="4593963" y="762022"/>
            <a:ext cx="1" cy="5193439"/>
          </a:xfrm>
          <a:prstGeom prst="line">
            <a:avLst/>
          </a:prstGeom>
          <a:ln>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20" name="Shape 220"/>
          <p:cNvSpPr/>
          <p:nvPr/>
        </p:nvSpPr>
        <p:spPr>
          <a:xfrm>
            <a:off x="0" y="-32168"/>
            <a:ext cx="91440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kern="0">
                <a:solidFill>
                  <a:sysClr val="windowText" lastClr="000000"/>
                </a:solidFill>
                <a:latin typeface="Arial Bold"/>
                <a:ea typeface="Arial Bold"/>
                <a:cs typeface="Arial Bold"/>
                <a:sym typeface="Arial Bold"/>
              </a:rPr>
              <a:t>NUvention: Analytics </a:t>
            </a:r>
            <a:r>
              <a:rPr sz="1200" kern="0">
                <a:solidFill>
                  <a:sysClr val="windowText" lastClr="000000"/>
                </a:solidFill>
                <a:latin typeface="Arial"/>
                <a:cs typeface="Arial"/>
                <a:sym typeface="Arial"/>
              </a:rPr>
              <a:t>is a unique interdisciplinary course being designed to create opportunities for students to create new analytics technologies and then build businesses around their innovations. This one-quarter class is conceived by students within the Engineering, Business, Law, Communications and other schools across campus.</a:t>
            </a:r>
          </a:p>
        </p:txBody>
      </p:sp>
      <p:sp>
        <p:nvSpPr>
          <p:cNvPr id="221" name="Shape 221"/>
          <p:cNvSpPr/>
          <p:nvPr/>
        </p:nvSpPr>
        <p:spPr>
          <a:xfrm>
            <a:off x="442238" y="3666074"/>
            <a:ext cx="1721425"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r>
              <a:rPr sz="1200" kern="0">
                <a:solidFill>
                  <a:sysClr val="windowText" lastClr="000000"/>
                </a:solidFill>
                <a:latin typeface="Arial Bold"/>
                <a:ea typeface="Arial Bold"/>
                <a:cs typeface="Arial Bold"/>
                <a:sym typeface="Arial Bold"/>
              </a:rPr>
              <a:t>Taught Spring Quarter</a:t>
            </a:r>
          </a:p>
          <a:p>
            <a:pPr defTabSz="914400"/>
            <a:r>
              <a:rPr sz="1200" kern="0">
                <a:solidFill>
                  <a:sysClr val="windowText" lastClr="000000"/>
                </a:solidFill>
                <a:latin typeface="Arial Bold"/>
                <a:ea typeface="Arial Bold"/>
                <a:cs typeface="Arial Bold"/>
                <a:sym typeface="Arial Bold"/>
              </a:rPr>
              <a:t>School breakout:</a:t>
            </a:r>
          </a:p>
        </p:txBody>
      </p:sp>
      <p:graphicFrame>
        <p:nvGraphicFramePr>
          <p:cNvPr id="222" name="Chart 222"/>
          <p:cNvGraphicFramePr/>
          <p:nvPr/>
        </p:nvGraphicFramePr>
        <p:xfrm>
          <a:off x="356641" y="4213431"/>
          <a:ext cx="3146411" cy="1872308"/>
        </p:xfrm>
        <a:graphic>
          <a:graphicData uri="http://schemas.openxmlformats.org/drawingml/2006/chart">
            <c:chart xmlns:c="http://schemas.openxmlformats.org/drawingml/2006/chart" xmlns:r="http://schemas.openxmlformats.org/officeDocument/2006/relationships" r:id="rId2"/>
          </a:graphicData>
        </a:graphic>
      </p:graphicFrame>
      <p:sp>
        <p:nvSpPr>
          <p:cNvPr id="223" name="Shape 223"/>
          <p:cNvSpPr/>
          <p:nvPr/>
        </p:nvSpPr>
        <p:spPr>
          <a:xfrm>
            <a:off x="3657600" y="4446368"/>
            <a:ext cx="241152" cy="14210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cubicBezTo>
                  <a:pt x="5965" y="0"/>
                  <a:pt x="10800" y="182"/>
                  <a:pt x="10800" y="407"/>
                </a:cubicBezTo>
                <a:lnTo>
                  <a:pt x="10800" y="10393"/>
                </a:lnTo>
                <a:cubicBezTo>
                  <a:pt x="10800" y="10618"/>
                  <a:pt x="15635" y="10800"/>
                  <a:pt x="21600" y="10800"/>
                </a:cubicBezTo>
                <a:cubicBezTo>
                  <a:pt x="15635" y="10800"/>
                  <a:pt x="10800" y="10982"/>
                  <a:pt x="10800" y="11207"/>
                </a:cubicBezTo>
                <a:lnTo>
                  <a:pt x="10800" y="21193"/>
                </a:lnTo>
                <a:cubicBezTo>
                  <a:pt x="10800" y="21418"/>
                  <a:pt x="5965" y="21600"/>
                  <a:pt x="0" y="21600"/>
                </a:cubicBezTo>
              </a:path>
            </a:pathLst>
          </a:custGeom>
          <a:ln w="25400">
            <a:solidFill>
              <a:srgbClr val="270B2D"/>
            </a:solidFill>
          </a:ln>
          <a:effectLst>
            <a:outerShdw blurRad="38100" dist="20000" dir="5400000" rotWithShape="0">
              <a:srgbClr val="000000">
                <a:alpha val="38000"/>
              </a:srgbClr>
            </a:outerShdw>
          </a:effectLst>
        </p:spPr>
        <p:txBody>
          <a:bodyPr lIns="0" tIns="0" rIns="0" bIns="0" anchor="ctr"/>
          <a:lstStyle/>
          <a:p>
            <a:pPr algn="ctr" defTabSz="914400"/>
            <a:endParaRPr kern="0">
              <a:solidFill>
                <a:sysClr val="windowText" lastClr="000000"/>
              </a:solidFill>
              <a:latin typeface="Arial"/>
              <a:cs typeface="Arial"/>
              <a:sym typeface="Arial"/>
            </a:endParaRPr>
          </a:p>
        </p:txBody>
      </p:sp>
      <p:sp>
        <p:nvSpPr>
          <p:cNvPr id="224" name="Shape 224"/>
          <p:cNvSpPr/>
          <p:nvPr/>
        </p:nvSpPr>
        <p:spPr>
          <a:xfrm>
            <a:off x="3979241" y="4753733"/>
            <a:ext cx="605292" cy="58477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lgn="ctr" defTabSz="914400"/>
            <a:r>
              <a:rPr sz="1600" kern="0">
                <a:solidFill>
                  <a:sysClr val="windowText" lastClr="000000"/>
                </a:solidFill>
                <a:latin typeface="Arial"/>
                <a:cs typeface="Arial"/>
                <a:sym typeface="Arial"/>
              </a:rPr>
              <a:t>22 </a:t>
            </a:r>
          </a:p>
          <a:p>
            <a:pPr algn="ctr" defTabSz="914400"/>
            <a:r>
              <a:rPr sz="1600" kern="0">
                <a:solidFill>
                  <a:sysClr val="windowText" lastClr="000000"/>
                </a:solidFill>
                <a:latin typeface="Arial"/>
                <a:cs typeface="Arial"/>
                <a:sym typeface="Arial"/>
              </a:rPr>
              <a:t>Total </a:t>
            </a:r>
          </a:p>
        </p:txBody>
      </p:sp>
      <p:sp>
        <p:nvSpPr>
          <p:cNvPr id="225" name="Shape 225"/>
          <p:cNvSpPr/>
          <p:nvPr/>
        </p:nvSpPr>
        <p:spPr>
          <a:xfrm>
            <a:off x="-6755" y="2856471"/>
            <a:ext cx="2370199"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Faculty Lead: Mark Werwath</a:t>
            </a:r>
          </a:p>
        </p:txBody>
      </p:sp>
      <p:pic>
        <p:nvPicPr>
          <p:cNvPr id="226" name="image9.png"/>
          <p:cNvPicPr/>
          <p:nvPr/>
        </p:nvPicPr>
        <p:blipFill>
          <a:blip r:embed="rId3">
            <a:extLst/>
          </a:blip>
          <a:srcRect b="19835"/>
          <a:stretch>
            <a:fillRect/>
          </a:stretch>
        </p:blipFill>
        <p:spPr>
          <a:xfrm>
            <a:off x="377625" y="1031243"/>
            <a:ext cx="1371601" cy="1828801"/>
          </a:xfrm>
          <a:prstGeom prst="rect">
            <a:avLst/>
          </a:prstGeom>
          <a:ln w="12700">
            <a:miter lim="400000"/>
          </a:ln>
        </p:spPr>
      </p:pic>
      <p:grpSp>
        <p:nvGrpSpPr>
          <p:cNvPr id="229" name="Group 229"/>
          <p:cNvGrpSpPr/>
          <p:nvPr/>
        </p:nvGrpSpPr>
        <p:grpSpPr>
          <a:xfrm>
            <a:off x="3225800" y="3092948"/>
            <a:ext cx="2692400" cy="1139885"/>
            <a:chOff x="-203200" y="-203199"/>
            <a:chExt cx="2692400" cy="854912"/>
          </a:xfrm>
        </p:grpSpPr>
        <p:pic>
          <p:nvPicPr>
            <p:cNvPr id="228" name="image26.png"/>
            <p:cNvPicPr/>
            <p:nvPr/>
          </p:nvPicPr>
          <p:blipFill>
            <a:blip r:embed="rId4">
              <a:extLst/>
            </a:blip>
            <a:stretch>
              <a:fillRect/>
            </a:stretch>
          </p:blipFill>
          <p:spPr>
            <a:xfrm>
              <a:off x="0" y="0"/>
              <a:ext cx="2286000" cy="410413"/>
            </a:xfrm>
            <a:prstGeom prst="rect">
              <a:avLst/>
            </a:prstGeom>
            <a:ln>
              <a:noFill/>
            </a:ln>
            <a:effectLst/>
          </p:spPr>
        </p:pic>
        <p:pic>
          <p:nvPicPr>
            <p:cNvPr id="227" name="Picture 226"/>
            <p:cNvPicPr/>
            <p:nvPr/>
          </p:nvPicPr>
          <p:blipFill>
            <a:blip r:embed="rId5">
              <a:extLst/>
            </a:blip>
            <a:stretch>
              <a:fillRect/>
            </a:stretch>
          </p:blipFill>
          <p:spPr>
            <a:xfrm>
              <a:off x="-203200" y="-203200"/>
              <a:ext cx="2692400" cy="854913"/>
            </a:xfrm>
            <a:prstGeom prst="rect">
              <a:avLst/>
            </a:prstGeom>
            <a:effectLst/>
          </p:spPr>
        </p:pic>
      </p:grpSp>
      <p:sp>
        <p:nvSpPr>
          <p:cNvPr id="230" name="Shape 230"/>
          <p:cNvSpPr/>
          <p:nvPr/>
        </p:nvSpPr>
        <p:spPr>
          <a:xfrm>
            <a:off x="2527618" y="2856471"/>
            <a:ext cx="2152190"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lvl1pPr>
          </a:lstStyle>
          <a:p>
            <a:pPr defTabSz="914400">
              <a:defRPr sz="1800"/>
            </a:pPr>
            <a:r>
              <a:rPr sz="1400" kern="0" dirty="0">
                <a:solidFill>
                  <a:sysClr val="windowText" lastClr="000000"/>
                </a:solidFill>
                <a:latin typeface="Arial"/>
                <a:cs typeface="Arial"/>
                <a:sym typeface="Arial"/>
              </a:rPr>
              <a:t>AB Lead: Dean </a:t>
            </a:r>
            <a:r>
              <a:rPr sz="1400" kern="0" dirty="0" err="1">
                <a:solidFill>
                  <a:sysClr val="windowText" lastClr="000000"/>
                </a:solidFill>
                <a:latin typeface="Arial"/>
                <a:cs typeface="Arial"/>
                <a:sym typeface="Arial"/>
              </a:rPr>
              <a:t>Malmgren</a:t>
            </a:r>
            <a:endParaRPr sz="1400" kern="0" dirty="0">
              <a:solidFill>
                <a:sysClr val="windowText" lastClr="000000"/>
              </a:solidFill>
              <a:latin typeface="Arial"/>
              <a:cs typeface="Arial"/>
              <a:sym typeface="Arial"/>
            </a:endParaRPr>
          </a:p>
        </p:txBody>
      </p:sp>
      <p:pic>
        <p:nvPicPr>
          <p:cNvPr id="231" name="image27.png"/>
          <p:cNvPicPr/>
          <p:nvPr/>
        </p:nvPicPr>
        <p:blipFill>
          <a:blip r:embed="rId6">
            <a:extLst/>
          </a:blip>
          <a:stretch>
            <a:fillRect/>
          </a:stretch>
        </p:blipFill>
        <p:spPr>
          <a:xfrm>
            <a:off x="2823379" y="1022780"/>
            <a:ext cx="1376681" cy="1835575"/>
          </a:xfrm>
          <a:prstGeom prst="rect">
            <a:avLst/>
          </a:prstGeom>
          <a:ln w="12700">
            <a:miter lim="400000"/>
          </a:ln>
        </p:spPr>
      </p:pic>
      <p:sp>
        <p:nvSpPr>
          <p:cNvPr id="232" name="Shape 232"/>
          <p:cNvSpPr/>
          <p:nvPr/>
        </p:nvSpPr>
        <p:spPr>
          <a:xfrm>
            <a:off x="4622439" y="969835"/>
            <a:ext cx="4419601" cy="20313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914400"/>
            <a:endParaRPr sz="1400" kern="0" dirty="0">
              <a:solidFill>
                <a:sysClr val="windowText" lastClr="000000"/>
              </a:solidFill>
              <a:latin typeface="Arial"/>
              <a:cs typeface="Arial"/>
              <a:sym typeface="Arial"/>
            </a:endParaRPr>
          </a:p>
          <a:p>
            <a:pPr defTabSz="914400"/>
            <a:r>
              <a:rPr sz="1400" kern="0" dirty="0">
                <a:solidFill>
                  <a:sysClr val="windowText" lastClr="000000"/>
                </a:solidFill>
                <a:latin typeface="Arial"/>
                <a:cs typeface="Arial"/>
                <a:sym typeface="Arial"/>
              </a:rPr>
              <a:t>Smart Rental is a project team that utilizes analytics from the prior behavior of renters in a given market to optimize the rental “search engine” to both analyze and predict the future needs and interests and to form the basis of optimizing future search results for users of various rental search sites.  This goes well beyond the normal search filters in use today. This is currently formulated as a B2B model.</a:t>
            </a:r>
          </a:p>
        </p:txBody>
      </p:sp>
      <p:sp>
        <p:nvSpPr>
          <p:cNvPr id="233" name="Shape 233"/>
          <p:cNvSpPr/>
          <p:nvPr/>
        </p:nvSpPr>
        <p:spPr>
          <a:xfrm>
            <a:off x="4648200" y="3991191"/>
            <a:ext cx="4495799" cy="160043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defTabSz="914400"/>
            <a:endParaRPr sz="1400" kern="0" dirty="0">
              <a:solidFill>
                <a:sysClr val="windowText" lastClr="000000"/>
              </a:solidFill>
              <a:latin typeface="Arial"/>
              <a:cs typeface="Arial"/>
              <a:sym typeface="Arial"/>
            </a:endParaRPr>
          </a:p>
          <a:p>
            <a:pPr defTabSz="914400"/>
            <a:r>
              <a:rPr sz="1400" kern="0" dirty="0">
                <a:solidFill>
                  <a:sysClr val="windowText" lastClr="000000"/>
                </a:solidFill>
                <a:latin typeface="Arial"/>
                <a:cs typeface="Arial"/>
                <a:sym typeface="Arial"/>
              </a:rPr>
              <a:t>Wine works is a team that utilizes historical climate and soil data to predict ideal locations for future wineries to expand their operations.  This tool provides essential data that will help wineries choose the best locations and best products for each location. This is currently formulated as a B2B model.</a:t>
            </a:r>
          </a:p>
        </p:txBody>
      </p:sp>
    </p:spTree>
    <p:extLst>
      <p:ext uri="{BB962C8B-B14F-4D97-AF65-F5344CB8AC3E}">
        <p14:creationId xmlns:p14="http://schemas.microsoft.com/office/powerpoint/2010/main" val="218702713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2590803" y="-2"/>
            <a:ext cx="12251" cy="20583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36" name="Shape 236"/>
          <p:cNvSpPr/>
          <p:nvPr/>
        </p:nvSpPr>
        <p:spPr>
          <a:xfrm>
            <a:off x="4995444" y="-2635"/>
            <a:ext cx="177" cy="2070328"/>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37" name="Shape 237"/>
          <p:cNvSpPr/>
          <p:nvPr/>
        </p:nvSpPr>
        <p:spPr>
          <a:xfrm flipH="1">
            <a:off x="7000139" y="4088"/>
            <a:ext cx="1" cy="5964912"/>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38" name="Shape 238"/>
          <p:cNvSpPr/>
          <p:nvPr/>
        </p:nvSpPr>
        <p:spPr>
          <a:xfrm>
            <a:off x="3648302" y="2055702"/>
            <a:ext cx="9298"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39" name="Shape 239"/>
          <p:cNvSpPr/>
          <p:nvPr/>
        </p:nvSpPr>
        <p:spPr>
          <a:xfrm>
            <a:off x="1892269" y="2071779"/>
            <a:ext cx="9297" cy="3913300"/>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40" name="Shape 240"/>
          <p:cNvSpPr/>
          <p:nvPr/>
        </p:nvSpPr>
        <p:spPr>
          <a:xfrm>
            <a:off x="5271831" y="4493237"/>
            <a:ext cx="4432" cy="147593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41" name="Shape 241"/>
          <p:cNvSpPr/>
          <p:nvPr/>
        </p:nvSpPr>
        <p:spPr>
          <a:xfrm flipH="1">
            <a:off x="237740" y="1849388"/>
            <a:ext cx="6979105" cy="453"/>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42" name="Shape 242"/>
          <p:cNvSpPr/>
          <p:nvPr/>
        </p:nvSpPr>
        <p:spPr>
          <a:xfrm flipH="1">
            <a:off x="-6858" y="4546606"/>
            <a:ext cx="1911858" cy="13999"/>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43" name="Shape 243"/>
          <p:cNvSpPr/>
          <p:nvPr/>
        </p:nvSpPr>
        <p:spPr>
          <a:xfrm flipH="1" flipV="1">
            <a:off x="-6735" y="5969457"/>
            <a:ext cx="9150734" cy="1"/>
          </a:xfrm>
          <a:prstGeom prst="line">
            <a:avLst/>
          </a:prstGeom>
          <a:ln w="25400">
            <a:solidFill>
              <a:srgbClr val="EEE8EF"/>
            </a:solidFill>
          </a:ln>
        </p:spPr>
        <p:txBody>
          <a:bodyPr lIns="0" tIns="0" rIns="0" bIns="0"/>
          <a:lstStyle/>
          <a:p>
            <a:pPr defTabSz="457200">
              <a:defRPr sz="1200">
                <a:latin typeface="+mn-lt"/>
                <a:ea typeface="+mn-ea"/>
                <a:cs typeface="+mn-cs"/>
                <a:sym typeface="Helvetica"/>
              </a:defRPr>
            </a:pPr>
            <a:endParaRPr sz="1200" kern="0">
              <a:solidFill>
                <a:sysClr val="windowText" lastClr="000000"/>
              </a:solidFill>
              <a:sym typeface="Helvetica"/>
            </a:endParaRPr>
          </a:p>
        </p:txBody>
      </p:sp>
      <p:sp>
        <p:nvSpPr>
          <p:cNvPr id="244" name="Shape 244"/>
          <p:cNvSpPr/>
          <p:nvPr/>
        </p:nvSpPr>
        <p:spPr>
          <a:xfrm>
            <a:off x="0" y="-32169"/>
            <a:ext cx="91440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defTabSz="914400"/>
            <a:r>
              <a:rPr sz="1200" kern="0">
                <a:solidFill>
                  <a:sysClr val="windowText" lastClr="000000"/>
                </a:solidFill>
                <a:latin typeface="Arial Bold"/>
                <a:ea typeface="Arial Bold"/>
                <a:cs typeface="Arial Bold"/>
                <a:sym typeface="Arial Bold"/>
              </a:rPr>
              <a:t>NUvention: Arts </a:t>
            </a:r>
            <a:r>
              <a:rPr sz="1200" kern="0">
                <a:solidFill>
                  <a:sysClr val="windowText" lastClr="000000"/>
                </a:solidFill>
                <a:latin typeface="Arial"/>
                <a:cs typeface="Arial"/>
                <a:sym typeface="Arial"/>
              </a:rPr>
              <a:t>is the newest NUvention class offering planned for Spring Quarter 2015. The class is targeting students from across Northwestern with a passion for the arts. Our hope is to facilitate the creation, innovation, and organization of new ideas and companies in the field of the creative arts.  The goal of this course is to help students understand that success in the arts is a function of passion, work ethic, talent, and entrepreneurial drive. </a:t>
            </a:r>
          </a:p>
        </p:txBody>
      </p:sp>
      <p:sp>
        <p:nvSpPr>
          <p:cNvPr id="245" name="Shape 245"/>
          <p:cNvSpPr/>
          <p:nvPr/>
        </p:nvSpPr>
        <p:spPr>
          <a:xfrm>
            <a:off x="3621938" y="2626619"/>
            <a:ext cx="2567367"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b="1"/>
            </a:lvl1pPr>
          </a:lstStyle>
          <a:p>
            <a:pPr defTabSz="914400">
              <a:defRPr sz="1800" b="0"/>
            </a:pPr>
            <a:r>
              <a:rPr sz="1400" kern="0" dirty="0">
                <a:solidFill>
                  <a:sysClr val="windowText" lastClr="000000"/>
                </a:solidFill>
                <a:latin typeface="Arial"/>
                <a:cs typeface="Arial"/>
                <a:sym typeface="Arial"/>
              </a:rPr>
              <a:t>Faculty Lead: Gregg </a:t>
            </a:r>
            <a:r>
              <a:rPr sz="1400" kern="0" dirty="0" err="1">
                <a:solidFill>
                  <a:sysClr val="windowText" lastClr="000000"/>
                </a:solidFill>
                <a:latin typeface="Arial"/>
                <a:cs typeface="Arial"/>
                <a:sym typeface="Arial"/>
              </a:rPr>
              <a:t>Latterman</a:t>
            </a:r>
            <a:endParaRPr sz="1400" kern="0" dirty="0">
              <a:solidFill>
                <a:sysClr val="windowText" lastClr="000000"/>
              </a:solidFill>
              <a:latin typeface="Arial"/>
              <a:cs typeface="Arial"/>
              <a:sym typeface="Arial"/>
            </a:endParaRPr>
          </a:p>
        </p:txBody>
      </p:sp>
      <p:grpSp>
        <p:nvGrpSpPr>
          <p:cNvPr id="248" name="Group 248"/>
          <p:cNvGrpSpPr/>
          <p:nvPr/>
        </p:nvGrpSpPr>
        <p:grpSpPr>
          <a:xfrm>
            <a:off x="3783361" y="1351183"/>
            <a:ext cx="2244520" cy="1154551"/>
            <a:chOff x="-203200" y="-203199"/>
            <a:chExt cx="2244519" cy="865912"/>
          </a:xfrm>
        </p:grpSpPr>
        <p:pic>
          <p:nvPicPr>
            <p:cNvPr id="247" name="NUvention art logo.jpg"/>
            <p:cNvPicPr/>
            <p:nvPr/>
          </p:nvPicPr>
          <p:blipFill>
            <a:blip r:embed="rId2">
              <a:extLst/>
            </a:blip>
            <a:stretch>
              <a:fillRect/>
            </a:stretch>
          </p:blipFill>
          <p:spPr>
            <a:xfrm>
              <a:off x="0" y="0"/>
              <a:ext cx="1838120" cy="421413"/>
            </a:xfrm>
            <a:prstGeom prst="rect">
              <a:avLst/>
            </a:prstGeom>
            <a:ln>
              <a:noFill/>
            </a:ln>
            <a:effectLst/>
          </p:spPr>
        </p:pic>
        <p:pic>
          <p:nvPicPr>
            <p:cNvPr id="246" name="Picture 245"/>
            <p:cNvPicPr/>
            <p:nvPr/>
          </p:nvPicPr>
          <p:blipFill>
            <a:blip r:embed="rId3">
              <a:extLst/>
            </a:blip>
            <a:stretch>
              <a:fillRect/>
            </a:stretch>
          </p:blipFill>
          <p:spPr>
            <a:xfrm>
              <a:off x="-203200" y="-203200"/>
              <a:ext cx="2244520" cy="865913"/>
            </a:xfrm>
            <a:prstGeom prst="rect">
              <a:avLst/>
            </a:prstGeom>
            <a:effectLst/>
          </p:spPr>
        </p:pic>
      </p:grpSp>
      <p:pic>
        <p:nvPicPr>
          <p:cNvPr id="249" name="Gregg Photo.jpg"/>
          <p:cNvPicPr/>
          <p:nvPr/>
        </p:nvPicPr>
        <p:blipFill>
          <a:blip r:embed="rId4">
            <a:extLst/>
          </a:blip>
          <a:srcRect r="72860" b="40806"/>
          <a:stretch>
            <a:fillRect/>
          </a:stretch>
        </p:blipFill>
        <p:spPr>
          <a:xfrm>
            <a:off x="3876768" y="3099852"/>
            <a:ext cx="2057706" cy="2676261"/>
          </a:xfrm>
          <a:prstGeom prst="rect">
            <a:avLst/>
          </a:prstGeom>
          <a:ln w="12700">
            <a:miter lim="400000"/>
          </a:ln>
        </p:spPr>
      </p:pic>
    </p:spTree>
    <p:extLst>
      <p:ext uri="{BB962C8B-B14F-4D97-AF65-F5344CB8AC3E}">
        <p14:creationId xmlns:p14="http://schemas.microsoft.com/office/powerpoint/2010/main" val="235955642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Nonprofit management</a:t>
            </a:r>
            <a:endParaRPr lang="en-US" dirty="0"/>
          </a:p>
        </p:txBody>
      </p:sp>
      <p:sp>
        <p:nvSpPr>
          <p:cNvPr id="5" name="Text Placeholder 4"/>
          <p:cNvSpPr>
            <a:spLocks noGrp="1"/>
          </p:cNvSpPr>
          <p:nvPr>
            <p:ph type="body" idx="1"/>
          </p:nvPr>
        </p:nvSpPr>
        <p:spPr/>
        <p:txBody>
          <a:bodyPr/>
          <a:lstStyle/>
          <a:p>
            <a:r>
              <a:rPr lang="en-US" dirty="0" smtClean="0"/>
              <a:t>Donald Haider</a:t>
            </a:r>
            <a:endParaRPr lang="en-US" dirty="0"/>
          </a:p>
        </p:txBody>
      </p:sp>
    </p:spTree>
    <p:extLst>
      <p:ext uri="{BB962C8B-B14F-4D97-AF65-F5344CB8AC3E}">
        <p14:creationId xmlns:p14="http://schemas.microsoft.com/office/powerpoint/2010/main" val="2526108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a:t/>
            </a:r>
            <a:br>
              <a:rPr lang="en-US" sz="4000" dirty="0"/>
            </a:br>
            <a:r>
              <a:rPr lang="en-US" sz="4000" dirty="0"/>
              <a:t>Nonprofit Management </a:t>
            </a:r>
            <a:br>
              <a:rPr lang="en-US" sz="4000" dirty="0"/>
            </a:br>
            <a:endParaRPr lang="en-US" sz="40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KPPI 450: Leading Mission Driven Enterprises (WQ)</a:t>
            </a:r>
          </a:p>
          <a:p>
            <a:pPr lvl="1">
              <a:buFont typeface="Arial" panose="020B0604020202020204" pitchFamily="34" charset="0"/>
              <a:buChar char="•"/>
            </a:pPr>
            <a:r>
              <a:rPr lang="en-US" dirty="0"/>
              <a:t>5 week instruction followed by 5 week field projects</a:t>
            </a:r>
          </a:p>
          <a:p>
            <a:pPr lvl="1">
              <a:buFont typeface="Arial" panose="020B0604020202020204" pitchFamily="34" charset="0"/>
              <a:buChar char="•"/>
            </a:pPr>
            <a:r>
              <a:rPr lang="en-US" dirty="0"/>
              <a:t>Don Haider/Liz Howard: Scaling Collaborations, Social Markets</a:t>
            </a:r>
          </a:p>
          <a:p>
            <a:pPr lvl="1">
              <a:buFont typeface="Arial" panose="020B0604020202020204" pitchFamily="34" charset="0"/>
              <a:buChar char="•"/>
            </a:pPr>
            <a:r>
              <a:rPr lang="en-US" dirty="0"/>
              <a:t>Project Examples: One Goal; CRS; CRSM Social Impact</a:t>
            </a:r>
          </a:p>
          <a:p>
            <a:pPr marL="457039" lvl="1" indent="0">
              <a:buNone/>
            </a:pPr>
            <a:endParaRPr lang="en-US" dirty="0"/>
          </a:p>
          <a:p>
            <a:pPr marL="0" indent="0">
              <a:buNone/>
            </a:pPr>
            <a:r>
              <a:rPr lang="en-US" b="1" dirty="0"/>
              <a:t>KPPI 918: Education Consulting Lab (WQ/SQ – 1 unit)</a:t>
            </a:r>
          </a:p>
          <a:p>
            <a:pPr lvl="1">
              <a:buFont typeface="Arial" panose="020B0604020202020204" pitchFamily="34" charset="0"/>
              <a:buChar char="•"/>
            </a:pPr>
            <a:r>
              <a:rPr lang="en-US" dirty="0"/>
              <a:t>High impact consulting teams with Chicago Public Schools</a:t>
            </a:r>
          </a:p>
          <a:p>
            <a:pPr lvl="1">
              <a:buFont typeface="Arial" panose="020B0604020202020204" pitchFamily="34" charset="0"/>
              <a:buChar char="•"/>
            </a:pPr>
            <a:r>
              <a:rPr lang="en-US" dirty="0"/>
              <a:t>Haider/Tim </a:t>
            </a:r>
            <a:r>
              <a:rPr lang="en-US" dirty="0" err="1"/>
              <a:t>Cawley</a:t>
            </a:r>
            <a:r>
              <a:rPr lang="en-US" dirty="0"/>
              <a:t>, COO of CPS: Great Projects </a:t>
            </a:r>
          </a:p>
          <a:p>
            <a:pPr lvl="1">
              <a:buFont typeface="Arial" panose="020B0604020202020204" pitchFamily="34" charset="0"/>
              <a:buChar char="•"/>
            </a:pPr>
            <a:r>
              <a:rPr lang="en-US" dirty="0"/>
              <a:t>Apply through Education Consulting Club – Matt Kamhi</a:t>
            </a:r>
          </a:p>
          <a:p>
            <a:pPr marL="0" lvl="1" indent="0">
              <a:buNone/>
            </a:pPr>
            <a:endParaRPr lang="en-US" dirty="0"/>
          </a:p>
          <a:p>
            <a:pPr marL="0" indent="0">
              <a:buNone/>
            </a:pPr>
            <a:r>
              <a:rPr lang="en-US" b="1" dirty="0"/>
              <a:t>KPPI 455A: Nonprofit Board Governance (SQ – </a:t>
            </a:r>
            <a:r>
              <a:rPr lang="en-US" b="1" dirty="0" err="1"/>
              <a:t>Wieboldt</a:t>
            </a:r>
            <a:r>
              <a:rPr lang="en-US" b="1" dirty="0"/>
              <a:t>)</a:t>
            </a:r>
          </a:p>
          <a:p>
            <a:pPr lvl="1">
              <a:buFont typeface="Arial" panose="020B0604020202020204" pitchFamily="34" charset="0"/>
              <a:buChar char="•"/>
            </a:pPr>
            <a:r>
              <a:rPr lang="en-US" dirty="0"/>
              <a:t>5 week training best practices; optional independent study (+ 0.5 cred)</a:t>
            </a:r>
          </a:p>
          <a:p>
            <a:pPr lvl="1">
              <a:buFont typeface="Arial" panose="020B0604020202020204" pitchFamily="34" charset="0"/>
              <a:buChar char="•"/>
            </a:pPr>
            <a:r>
              <a:rPr lang="en-US" dirty="0"/>
              <a:t>Haider/Howard: Practitioner Experience &amp; Board Simulations</a:t>
            </a:r>
          </a:p>
          <a:p>
            <a:endParaRPr lang="en-US" dirty="0"/>
          </a:p>
        </p:txBody>
      </p:sp>
      <p:sp>
        <p:nvSpPr>
          <p:cNvPr id="8" name="Footer Placeholder 3"/>
          <p:cNvSpPr txBox="1">
            <a:spLocks/>
          </p:cNvSpPr>
          <p:nvPr/>
        </p:nvSpPr>
        <p:spPr>
          <a:xfrm>
            <a:off x="622298"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6"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Tree>
    <p:extLst>
      <p:ext uri="{BB962C8B-B14F-4D97-AF65-F5344CB8AC3E}">
        <p14:creationId xmlns:p14="http://schemas.microsoft.com/office/powerpoint/2010/main" val="2333460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38200" y="1524000"/>
            <a:ext cx="7620000" cy="990600"/>
          </a:xfrm>
        </p:spPr>
        <p:txBody>
          <a:bodyPr/>
          <a:lstStyle/>
          <a:p>
            <a:r>
              <a:rPr lang="en-US" sz="2800" dirty="0"/>
              <a:t/>
            </a:r>
            <a:br>
              <a:rPr lang="en-US" sz="2800" dirty="0"/>
            </a:br>
            <a:r>
              <a:rPr lang="en-US" sz="2800" dirty="0"/>
              <a:t>Personal Leadership Insights MORS 935C</a:t>
            </a:r>
            <a:br>
              <a:rPr lang="en-US" sz="2800" dirty="0"/>
            </a:br>
            <a:r>
              <a:rPr lang="en-US" sz="2800" dirty="0"/>
              <a:t>Leader as Coach MORS 937B &amp; 937C </a:t>
            </a:r>
            <a:br>
              <a:rPr lang="en-US" sz="2800" dirty="0"/>
            </a:br>
            <a:endParaRPr lang="en-US" sz="2800" dirty="0"/>
          </a:p>
        </p:txBody>
      </p:sp>
      <p:sp>
        <p:nvSpPr>
          <p:cNvPr id="3" name="Subtitle 2"/>
          <p:cNvSpPr>
            <a:spLocks noGrp="1"/>
          </p:cNvSpPr>
          <p:nvPr>
            <p:ph type="subTitle" sz="quarter" idx="1"/>
          </p:nvPr>
        </p:nvSpPr>
        <p:spPr/>
        <p:txBody>
          <a:bodyPr/>
          <a:lstStyle/>
          <a:p>
            <a:r>
              <a:rPr lang="en-US" sz="1800" i="1" dirty="0"/>
              <a:t>Professor Brenda Ellington Booth</a:t>
            </a:r>
          </a:p>
          <a:p>
            <a:r>
              <a:rPr lang="en-US" sz="1800" i="1" dirty="0"/>
              <a:t>October 2014</a:t>
            </a:r>
          </a:p>
        </p:txBody>
      </p:sp>
    </p:spTree>
    <p:extLst>
      <p:ext uri="{BB962C8B-B14F-4D97-AF65-F5344CB8AC3E}">
        <p14:creationId xmlns:p14="http://schemas.microsoft.com/office/powerpoint/2010/main" val="715717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a:t>What is Experiential Learning?</a:t>
            </a:r>
            <a:endParaRPr lang="en-US" dirty="0">
              <a:solidFill>
                <a:srgbClr val="482A80"/>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10" name="Content Placeholder 2"/>
          <p:cNvSpPr>
            <a:spLocks noGrp="1"/>
          </p:cNvSpPr>
          <p:nvPr>
            <p:ph idx="1"/>
          </p:nvPr>
        </p:nvSpPr>
        <p:spPr>
          <a:xfrm>
            <a:off x="544525" y="1600201"/>
            <a:ext cx="8142287" cy="4525963"/>
          </a:xfrm>
        </p:spPr>
        <p:txBody>
          <a:bodyPr>
            <a:normAutofit lnSpcReduction="10000"/>
          </a:bodyPr>
          <a:lstStyle/>
          <a:p>
            <a:pPr>
              <a:lnSpc>
                <a:spcPct val="120000"/>
              </a:lnSpc>
              <a:spcBef>
                <a:spcPts val="600"/>
              </a:spcBef>
            </a:pPr>
            <a:r>
              <a:rPr lang="en-US" sz="2600" dirty="0"/>
              <a:t>EL project “tend to have” the following: </a:t>
            </a:r>
          </a:p>
          <a:p>
            <a:pPr lvl="1">
              <a:lnSpc>
                <a:spcPct val="120000"/>
              </a:lnSpc>
              <a:spcBef>
                <a:spcPts val="0"/>
              </a:spcBef>
            </a:pPr>
            <a:r>
              <a:rPr lang="en-US" sz="2600" dirty="0"/>
              <a:t>external </a:t>
            </a:r>
            <a:r>
              <a:rPr lang="en-US" sz="2600" dirty="0" smtClean="0"/>
              <a:t>sponsors</a:t>
            </a:r>
            <a:endParaRPr lang="en-US" sz="2600" dirty="0"/>
          </a:p>
          <a:p>
            <a:pPr lvl="1">
              <a:lnSpc>
                <a:spcPct val="120000"/>
              </a:lnSpc>
              <a:spcBef>
                <a:spcPts val="0"/>
              </a:spcBef>
            </a:pPr>
            <a:r>
              <a:rPr lang="en-US" sz="2600" dirty="0"/>
              <a:t>real-world business problems</a:t>
            </a:r>
          </a:p>
          <a:p>
            <a:pPr lvl="1">
              <a:lnSpc>
                <a:spcPct val="120000"/>
              </a:lnSpc>
              <a:spcBef>
                <a:spcPts val="0"/>
              </a:spcBef>
            </a:pPr>
            <a:r>
              <a:rPr lang="en-US" sz="2600" dirty="0"/>
              <a:t>university oversight</a:t>
            </a:r>
          </a:p>
          <a:p>
            <a:pPr lvl="1">
              <a:lnSpc>
                <a:spcPct val="120000"/>
              </a:lnSpc>
              <a:spcBef>
                <a:spcPts val="0"/>
              </a:spcBef>
            </a:pPr>
            <a:r>
              <a:rPr lang="en-US" sz="2600" dirty="0"/>
              <a:t>working in teams</a:t>
            </a:r>
          </a:p>
          <a:p>
            <a:pPr lvl="1">
              <a:lnSpc>
                <a:spcPct val="120000"/>
              </a:lnSpc>
              <a:spcBef>
                <a:spcPts val="0"/>
              </a:spcBef>
            </a:pPr>
            <a:r>
              <a:rPr lang="en-US" sz="2600" dirty="0"/>
              <a:t>fairly demanding workload </a:t>
            </a:r>
          </a:p>
          <a:p>
            <a:pPr lvl="1">
              <a:lnSpc>
                <a:spcPct val="120000"/>
              </a:lnSpc>
              <a:spcBef>
                <a:spcPts val="0"/>
              </a:spcBef>
            </a:pPr>
            <a:r>
              <a:rPr lang="en-US" sz="2600" dirty="0"/>
              <a:t>specific recommendations </a:t>
            </a:r>
          </a:p>
          <a:p>
            <a:pPr lvl="1">
              <a:lnSpc>
                <a:spcPct val="120000"/>
              </a:lnSpc>
              <a:spcBef>
                <a:spcPts val="0"/>
              </a:spcBef>
            </a:pPr>
            <a:r>
              <a:rPr lang="en-US" sz="2600" dirty="0"/>
              <a:t>final assessment </a:t>
            </a:r>
          </a:p>
          <a:p>
            <a:pPr lvl="1">
              <a:lnSpc>
                <a:spcPct val="120000"/>
              </a:lnSpc>
              <a:spcBef>
                <a:spcPts val="0"/>
              </a:spcBef>
            </a:pPr>
            <a:r>
              <a:rPr lang="en-US" sz="2600" dirty="0"/>
              <a:t>course credit</a:t>
            </a:r>
          </a:p>
          <a:p>
            <a:pPr lvl="1">
              <a:lnSpc>
                <a:spcPct val="120000"/>
              </a:lnSpc>
              <a:spcBef>
                <a:spcPts val="0"/>
              </a:spcBef>
            </a:pPr>
            <a:r>
              <a:rPr lang="en-US" sz="2600" dirty="0"/>
              <a:t>reflection </a:t>
            </a:r>
          </a:p>
          <a:p>
            <a:endParaRPr lang="en-US" dirty="0"/>
          </a:p>
        </p:txBody>
      </p:sp>
    </p:spTree>
    <p:extLst>
      <p:ext uri="{BB962C8B-B14F-4D97-AF65-F5344CB8AC3E}">
        <p14:creationId xmlns:p14="http://schemas.microsoft.com/office/powerpoint/2010/main" val="285138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77" y="381000"/>
            <a:ext cx="8400143" cy="976312"/>
          </a:xfrm>
        </p:spPr>
        <p:style>
          <a:lnRef idx="2">
            <a:schemeClr val="dk1"/>
          </a:lnRef>
          <a:fillRef idx="1">
            <a:schemeClr val="lt1"/>
          </a:fillRef>
          <a:effectRef idx="0">
            <a:schemeClr val="dk1"/>
          </a:effectRef>
          <a:fontRef idx="minor">
            <a:schemeClr val="dk1"/>
          </a:fontRef>
        </p:style>
        <p:txBody>
          <a:bodyPr/>
          <a:lstStyle/>
          <a:p>
            <a:r>
              <a:rPr lang="en-US" sz="2800" dirty="0"/>
              <a:t>Personal Leadership Insights MORS 935C</a:t>
            </a:r>
            <a:br>
              <a:rPr lang="en-US" sz="2800" dirty="0"/>
            </a:br>
            <a:r>
              <a:rPr lang="en-US" sz="2800" dirty="0"/>
              <a:t>Course Overview</a:t>
            </a:r>
          </a:p>
        </p:txBody>
      </p:sp>
      <p:sp>
        <p:nvSpPr>
          <p:cNvPr id="3" name="Content Placeholder 2"/>
          <p:cNvSpPr>
            <a:spLocks noGrp="1"/>
          </p:cNvSpPr>
          <p:nvPr>
            <p:ph idx="1"/>
          </p:nvPr>
        </p:nvSpPr>
        <p:spPr>
          <a:xfrm>
            <a:off x="2743211" y="1524000"/>
            <a:ext cx="6019799" cy="4876800"/>
          </a:xfrm>
        </p:spPr>
        <p:style>
          <a:lnRef idx="2">
            <a:schemeClr val="dk1"/>
          </a:lnRef>
          <a:fillRef idx="1">
            <a:schemeClr val="lt1"/>
          </a:fillRef>
          <a:effectRef idx="0">
            <a:schemeClr val="dk1"/>
          </a:effectRef>
          <a:fontRef idx="minor">
            <a:schemeClr val="dk1"/>
          </a:fontRef>
        </p:style>
        <p:txBody>
          <a:bodyPr/>
          <a:lstStyle/>
          <a:p>
            <a:pPr marL="0" indent="0">
              <a:buNone/>
            </a:pPr>
            <a:r>
              <a:rPr lang="en-US" sz="2000" dirty="0"/>
              <a:t>Goal: Increase Self-Awareness as Leader</a:t>
            </a:r>
          </a:p>
          <a:p>
            <a:pPr marL="0" indent="0">
              <a:lnSpc>
                <a:spcPct val="50000"/>
              </a:lnSpc>
              <a:buNone/>
            </a:pPr>
            <a:endParaRPr lang="en-US" sz="2000" dirty="0"/>
          </a:p>
          <a:p>
            <a:pPr marL="0" indent="0">
              <a:buNone/>
            </a:pPr>
            <a:r>
              <a:rPr lang="en-US" sz="2000" dirty="0"/>
              <a:t>Small Group Coaching Sessions for </a:t>
            </a:r>
            <a:r>
              <a:rPr lang="en-US" sz="2000" b="1" dirty="0">
                <a:solidFill>
                  <a:srgbClr val="FF0000"/>
                </a:solidFill>
              </a:rPr>
              <a:t>10</a:t>
            </a:r>
            <a:r>
              <a:rPr lang="en-US" sz="2000" dirty="0"/>
              <a:t> Students </a:t>
            </a:r>
          </a:p>
          <a:p>
            <a:r>
              <a:rPr lang="en-US" sz="2000" dirty="0"/>
              <a:t>Two hours/8 weeks</a:t>
            </a:r>
          </a:p>
          <a:p>
            <a:r>
              <a:rPr lang="en-US" sz="2000" dirty="0"/>
              <a:t>Teaching leadership concepts</a:t>
            </a:r>
          </a:p>
          <a:p>
            <a:r>
              <a:rPr lang="en-US" sz="2000" dirty="0"/>
              <a:t>Group &amp; peer discussions</a:t>
            </a:r>
          </a:p>
          <a:p>
            <a:pPr>
              <a:lnSpc>
                <a:spcPct val="50000"/>
              </a:lnSpc>
            </a:pPr>
            <a:endParaRPr lang="en-US" sz="2000" dirty="0"/>
          </a:p>
          <a:p>
            <a:pPr marL="0" indent="0">
              <a:buNone/>
            </a:pPr>
            <a:r>
              <a:rPr lang="en-US" sz="2000" dirty="0"/>
              <a:t>Self-Assessments &amp; Reflective Exercises </a:t>
            </a:r>
          </a:p>
          <a:p>
            <a:r>
              <a:rPr lang="en-US" sz="2000" dirty="0"/>
              <a:t>Basis for discussion in class and in one-on-one coaching sessions</a:t>
            </a:r>
          </a:p>
          <a:p>
            <a:pPr lvl="1">
              <a:lnSpc>
                <a:spcPct val="50000"/>
              </a:lnSpc>
            </a:pPr>
            <a:endParaRPr lang="en-US" sz="2000" dirty="0"/>
          </a:p>
          <a:p>
            <a:pPr marL="0" indent="0">
              <a:buNone/>
            </a:pPr>
            <a:r>
              <a:rPr lang="en-US" sz="2000" dirty="0"/>
              <a:t>Two one-on-one coaching sessions with instructor</a:t>
            </a:r>
          </a:p>
          <a:p>
            <a:r>
              <a:rPr lang="en-US" sz="2000" dirty="0"/>
              <a:t>Throughout quarter, 45 minutes each</a:t>
            </a:r>
          </a:p>
          <a:p>
            <a:pPr>
              <a:lnSpc>
                <a:spcPct val="50000"/>
              </a:lnSpc>
            </a:pPr>
            <a:endParaRPr lang="en-US" sz="2000" dirty="0"/>
          </a:p>
          <a:p>
            <a:r>
              <a:rPr lang="en-US" sz="2000" dirty="0"/>
              <a:t>Offered Multiple Quarters</a:t>
            </a:r>
          </a:p>
        </p:txBody>
      </p:sp>
      <p:sp>
        <p:nvSpPr>
          <p:cNvPr id="8" name="Slide Number Placeholder 6"/>
          <p:cNvSpPr>
            <a:spLocks noGrp="1"/>
          </p:cNvSpPr>
          <p:nvPr>
            <p:ph type="sldNum" sz="quarter" idx="10"/>
          </p:nvPr>
        </p:nvSpPr>
        <p:spPr>
          <a:xfrm>
            <a:off x="3578225"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30</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76205" y="1752615"/>
            <a:ext cx="2514601" cy="1117601"/>
          </a:xfrm>
          <a:prstGeom prst="rect">
            <a:avLst/>
          </a:prstGeom>
        </p:spPr>
      </p:pic>
      <p:pic>
        <p:nvPicPr>
          <p:cNvPr id="9" name="Picture 8"/>
          <p:cNvPicPr>
            <a:picLocks noChangeAspect="1"/>
          </p:cNvPicPr>
          <p:nvPr/>
        </p:nvPicPr>
        <p:blipFill>
          <a:blip r:embed="rId3"/>
          <a:stretch>
            <a:fillRect/>
          </a:stretch>
        </p:blipFill>
        <p:spPr>
          <a:xfrm>
            <a:off x="392966" y="4953003"/>
            <a:ext cx="1968500" cy="1079500"/>
          </a:xfrm>
          <a:prstGeom prst="rect">
            <a:avLst/>
          </a:prstGeom>
        </p:spPr>
      </p:pic>
      <p:pic>
        <p:nvPicPr>
          <p:cNvPr id="6" name="Picture 5"/>
          <p:cNvPicPr>
            <a:picLocks noChangeAspect="1"/>
          </p:cNvPicPr>
          <p:nvPr/>
        </p:nvPicPr>
        <p:blipFill>
          <a:blip r:embed="rId4"/>
          <a:stretch>
            <a:fillRect/>
          </a:stretch>
        </p:blipFill>
        <p:spPr>
          <a:xfrm>
            <a:off x="1019836" y="3422655"/>
            <a:ext cx="1625600" cy="1079500"/>
          </a:xfrm>
          <a:prstGeom prst="rect">
            <a:avLst/>
          </a:prstGeom>
        </p:spPr>
      </p:pic>
      <p:pic>
        <p:nvPicPr>
          <p:cNvPr id="4" name="Picture 3"/>
          <p:cNvPicPr>
            <a:picLocks noChangeAspect="1"/>
          </p:cNvPicPr>
          <p:nvPr/>
        </p:nvPicPr>
        <p:blipFill>
          <a:blip r:embed="rId5"/>
          <a:stretch>
            <a:fillRect/>
          </a:stretch>
        </p:blipFill>
        <p:spPr>
          <a:xfrm>
            <a:off x="92368" y="3200403"/>
            <a:ext cx="1435100" cy="1079500"/>
          </a:xfrm>
          <a:prstGeom prst="rect">
            <a:avLst/>
          </a:prstGeom>
        </p:spPr>
      </p:pic>
    </p:spTree>
    <p:extLst>
      <p:ext uri="{BB962C8B-B14F-4D97-AF65-F5344CB8AC3E}">
        <p14:creationId xmlns:p14="http://schemas.microsoft.com/office/powerpoint/2010/main" val="1805128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49"/>
            <a:ext cx="8233834" cy="1009651"/>
          </a:xfrm>
        </p:spPr>
        <p:txBody>
          <a:bodyPr/>
          <a:lstStyle/>
          <a:p>
            <a:r>
              <a:rPr lang="en-US" sz="2800" dirty="0"/>
              <a:t>Personal Leadership Insights MORS 935C</a:t>
            </a:r>
            <a:br>
              <a:rPr lang="en-US" sz="2800" dirty="0"/>
            </a:br>
            <a:r>
              <a:rPr lang="en-US" sz="2800" dirty="0"/>
              <a:t>Weekly Themes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5050051"/>
              </p:ext>
            </p:extLst>
          </p:nvPr>
        </p:nvGraphicFramePr>
        <p:xfrm>
          <a:off x="381000" y="1447805"/>
          <a:ext cx="8233836" cy="2010225"/>
        </p:xfrm>
        <a:graphic>
          <a:graphicData uri="http://schemas.openxmlformats.org/drawingml/2006/table">
            <a:tbl>
              <a:tblPr firstRow="1" bandRow="1">
                <a:tableStyleId>{073A0DAA-6AF3-43AB-8588-CEC1D06C72B9}</a:tableStyleId>
              </a:tblPr>
              <a:tblGrid>
                <a:gridCol w="2058459"/>
                <a:gridCol w="2058459"/>
                <a:gridCol w="2058459"/>
                <a:gridCol w="2058459"/>
              </a:tblGrid>
              <a:tr h="352649">
                <a:tc>
                  <a:txBody>
                    <a:bodyPr/>
                    <a:lstStyle/>
                    <a:p>
                      <a:pPr algn="ctr"/>
                      <a:r>
                        <a:rPr lang="en-US" sz="1600" dirty="0" smtClean="0"/>
                        <a:t>Class 1</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Class 2</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Class 3</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Class 4</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04927">
                <a:tc rowSpan="2">
                  <a:txBody>
                    <a:bodyPr/>
                    <a:lstStyle/>
                    <a:p>
                      <a:r>
                        <a:rPr lang="en-US" sz="1600" b="1" dirty="0" smtClean="0"/>
                        <a:t>Orientation &amp; Overview Of Course</a:t>
                      </a:r>
                    </a:p>
                    <a:p>
                      <a:endParaRPr lang="en-US" sz="1600" dirty="0" smtClean="0"/>
                    </a:p>
                    <a:p>
                      <a:r>
                        <a:rPr lang="en-US" sz="1600" dirty="0" smtClean="0"/>
                        <a:t>Coaching</a:t>
                      </a:r>
                      <a:r>
                        <a:rPr lang="en-US" sz="1600" baseline="0" dirty="0" smtClean="0"/>
                        <a:t> Exercise</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b="1" dirty="0" smtClean="0"/>
                        <a:t>Who</a:t>
                      </a:r>
                      <a:r>
                        <a:rPr lang="en-US" sz="1600" b="1" baseline="0" dirty="0" smtClean="0"/>
                        <a:t> Are You Today?</a:t>
                      </a:r>
                    </a:p>
                    <a:p>
                      <a:endParaRPr lang="en-US" sz="1600" baseline="0" dirty="0" smtClean="0"/>
                    </a:p>
                    <a:p>
                      <a:r>
                        <a:rPr lang="en-US" sz="1600" baseline="0" dirty="0" smtClean="0"/>
                        <a:t>Reflection &amp; Self Knowledge Exercise &amp; Values</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b="1" dirty="0" smtClean="0"/>
                        <a:t>Who Are You Today?</a:t>
                      </a:r>
                    </a:p>
                    <a:p>
                      <a:endParaRPr lang="en-US" sz="1600" dirty="0" smtClean="0"/>
                    </a:p>
                    <a:p>
                      <a:r>
                        <a:rPr lang="en-US" sz="1600" dirty="0" smtClean="0"/>
                        <a:t>Strengths Assessment</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b="1" dirty="0" smtClean="0"/>
                        <a:t>Who</a:t>
                      </a:r>
                      <a:r>
                        <a:rPr lang="en-US" sz="1600" b="1" baseline="0" dirty="0" smtClean="0"/>
                        <a:t> Are You Today?</a:t>
                      </a:r>
                    </a:p>
                    <a:p>
                      <a:endParaRPr lang="en-US" sz="1600" baseline="0" dirty="0" smtClean="0"/>
                    </a:p>
                    <a:p>
                      <a:r>
                        <a:rPr lang="en-US" sz="1600" baseline="0" dirty="0" smtClean="0"/>
                        <a:t>Needs  </a:t>
                      </a:r>
                    </a:p>
                    <a:p>
                      <a:r>
                        <a:rPr lang="en-US" sz="1600" baseline="0" dirty="0" smtClean="0"/>
                        <a:t>Assessments</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2649">
                <a:tc vMerge="1">
                  <a:txBody>
                    <a:bodyPr/>
                    <a:lstStyle/>
                    <a:p>
                      <a:endParaRPr lang="en-US" dirty="0"/>
                    </a:p>
                  </a:txBody>
                  <a:tcPr/>
                </a:tc>
                <a:tc gridSpan="3">
                  <a:txBody>
                    <a:bodyPr/>
                    <a:lstStyle/>
                    <a:p>
                      <a:pPr algn="ctr"/>
                      <a:r>
                        <a:rPr lang="en-US" sz="1600" i="1" baseline="0" dirty="0" smtClean="0"/>
                        <a:t>Individual Coaching Sessions</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354165537"/>
              </p:ext>
            </p:extLst>
          </p:nvPr>
        </p:nvGraphicFramePr>
        <p:xfrm>
          <a:off x="381000" y="3657604"/>
          <a:ext cx="8233836" cy="2355733"/>
        </p:xfrm>
        <a:graphic>
          <a:graphicData uri="http://schemas.openxmlformats.org/drawingml/2006/table">
            <a:tbl>
              <a:tblPr firstRow="1" bandRow="1">
                <a:tableStyleId>{073A0DAA-6AF3-43AB-8588-CEC1D06C72B9}</a:tableStyleId>
              </a:tblPr>
              <a:tblGrid>
                <a:gridCol w="2058459"/>
                <a:gridCol w="2058459"/>
                <a:gridCol w="2058459"/>
                <a:gridCol w="2058459"/>
              </a:tblGrid>
              <a:tr h="346380">
                <a:tc>
                  <a:txBody>
                    <a:bodyPr/>
                    <a:lstStyle/>
                    <a:p>
                      <a:pPr algn="ctr"/>
                      <a:r>
                        <a:rPr lang="en-US" sz="1600" dirty="0" smtClean="0"/>
                        <a:t>Class</a:t>
                      </a:r>
                      <a:r>
                        <a:rPr lang="en-US" sz="1600" baseline="0" dirty="0" smtClean="0"/>
                        <a:t> 5</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Class 6</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Class 7</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Class 8</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62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Who Are You Today?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Perceptions</a:t>
                      </a:r>
                      <a:r>
                        <a:rPr lang="en-US" sz="1600" baseline="0" dirty="0" smtClean="0"/>
                        <a:t> Of Others Assignment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Kellogg 360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Peer Feedback</a:t>
                      </a:r>
                      <a:endParaRPr lang="en-US" sz="1600" dirty="0" smtClean="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b="1" dirty="0" smtClean="0"/>
                        <a:t>Who Do</a:t>
                      </a:r>
                      <a:r>
                        <a:rPr lang="en-US" sz="1600" b="1" baseline="0" dirty="0" smtClean="0"/>
                        <a:t> You Want To Be? </a:t>
                      </a:r>
                    </a:p>
                    <a:p>
                      <a:endParaRPr lang="en-US" sz="1600" baseline="0" dirty="0" smtClean="0"/>
                    </a:p>
                    <a:p>
                      <a:r>
                        <a:rPr lang="en-US" sz="1600" baseline="0" dirty="0" smtClean="0"/>
                        <a:t>Personal Leadership Vision Exercise</a:t>
                      </a:r>
                      <a:endParaRPr lang="en-US" sz="1600" dirty="0" smtClean="0"/>
                    </a:p>
                    <a:p>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600" b="1" dirty="0" smtClean="0"/>
                        <a:t>How Do</a:t>
                      </a:r>
                      <a:r>
                        <a:rPr lang="en-US" sz="1600" b="1" baseline="0" dirty="0" smtClean="0"/>
                        <a:t> I Get There?</a:t>
                      </a:r>
                    </a:p>
                    <a:p>
                      <a:endParaRPr lang="en-US" sz="1600" baseline="0" dirty="0" smtClean="0"/>
                    </a:p>
                    <a:p>
                      <a:r>
                        <a:rPr lang="en-US" sz="1600" baseline="0" dirty="0" smtClean="0"/>
                        <a:t>Action Planning </a:t>
                      </a:r>
                    </a:p>
                    <a:p>
                      <a:r>
                        <a:rPr lang="en-US" sz="1600" baseline="0" dirty="0" smtClean="0"/>
                        <a:t>Exercise  (1) &amp; Group Acknowledgments</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How Do</a:t>
                      </a:r>
                      <a:r>
                        <a:rPr lang="en-US" sz="1600" b="1" baseline="0" dirty="0" smtClean="0"/>
                        <a:t> I Get There?</a:t>
                      </a:r>
                    </a:p>
                    <a:p>
                      <a:endParaRPr lang="en-US" sz="1600" dirty="0" smtClean="0"/>
                    </a:p>
                    <a:p>
                      <a:r>
                        <a:rPr lang="en-US" sz="1600" dirty="0" smtClean="0"/>
                        <a:t>Action Planning Exercise (2) &amp; Group Acknowledgments Continued</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6380">
                <a:tc gridSpan="4">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i="1" baseline="0" dirty="0" smtClean="0"/>
                        <a:t>Individual Coaching Sessions</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6" name="Slide Number Placeholder 3"/>
          <p:cNvSpPr>
            <a:spLocks noGrp="1"/>
          </p:cNvSpPr>
          <p:nvPr>
            <p:ph type="sldNum" sz="quarter" idx="10"/>
          </p:nvPr>
        </p:nvSpPr>
        <p:spPr>
          <a:xfrm>
            <a:off x="3657600"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358600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sz="2800" dirty="0">
                <a:solidFill>
                  <a:srgbClr val="482A80"/>
                </a:solidFill>
              </a:rPr>
              <a:t>Leader as Coach </a:t>
            </a:r>
            <a:br>
              <a:rPr lang="en-US" sz="2800" dirty="0">
                <a:solidFill>
                  <a:srgbClr val="482A80"/>
                </a:solidFill>
              </a:rPr>
            </a:br>
            <a:r>
              <a:rPr lang="en-US" sz="2800" dirty="0">
                <a:solidFill>
                  <a:srgbClr val="482A80"/>
                </a:solidFill>
              </a:rPr>
              <a:t>Course Overview</a:t>
            </a:r>
          </a:p>
        </p:txBody>
      </p:sp>
      <p:sp>
        <p:nvSpPr>
          <p:cNvPr id="4" name="Content Placeholder 3"/>
          <p:cNvSpPr>
            <a:spLocks noGrp="1"/>
          </p:cNvSpPr>
          <p:nvPr>
            <p:ph sz="half" idx="2"/>
          </p:nvPr>
        </p:nvSpPr>
        <p:spPr>
          <a:xfrm>
            <a:off x="3352800" y="1383917"/>
            <a:ext cx="4724400" cy="1447800"/>
          </a:xfrm>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t>Goal - </a:t>
            </a:r>
            <a:r>
              <a:rPr lang="en-US" dirty="0" smtClean="0"/>
              <a:t>Improve Your Leadership &amp; Interpersonal Effectiveness Through Key Communications Strategies From Coaching Profession</a:t>
            </a:r>
          </a:p>
        </p:txBody>
      </p:sp>
      <p:sp>
        <p:nvSpPr>
          <p:cNvPr id="8" name="Slide Number Placeholder 6"/>
          <p:cNvSpPr>
            <a:spLocks noGrp="1"/>
          </p:cNvSpPr>
          <p:nvPr>
            <p:ph type="sldNum" sz="quarter" idx="10"/>
          </p:nvPr>
        </p:nvSpPr>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32</a:t>
            </a:fld>
            <a:endParaRPr lang="en-US" dirty="0">
              <a:solidFill>
                <a:prstClr val="black">
                  <a:tint val="75000"/>
                </a:prstClr>
              </a:solidFill>
            </a:endParaRPr>
          </a:p>
        </p:txBody>
      </p:sp>
      <p:pic>
        <p:nvPicPr>
          <p:cNvPr id="7" name="Picture 6"/>
          <p:cNvPicPr>
            <a:picLocks noChangeAspect="1"/>
          </p:cNvPicPr>
          <p:nvPr/>
        </p:nvPicPr>
        <p:blipFill>
          <a:blip r:embed="rId2"/>
          <a:stretch>
            <a:fillRect/>
          </a:stretch>
        </p:blipFill>
        <p:spPr>
          <a:xfrm>
            <a:off x="1524000" y="4656798"/>
            <a:ext cx="2057400" cy="1004495"/>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753349" y="3650971"/>
            <a:ext cx="2159000" cy="9398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4"/>
          <a:stretch>
            <a:fillRect/>
          </a:stretch>
        </p:blipFill>
        <p:spPr>
          <a:xfrm>
            <a:off x="609600" y="1676400"/>
            <a:ext cx="2316480" cy="12954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3"/>
          <p:cNvSpPr>
            <a:spLocks noGrp="1"/>
          </p:cNvSpPr>
          <p:nvPr>
            <p:ph sz="half" idx="2"/>
          </p:nvPr>
        </p:nvSpPr>
        <p:spPr>
          <a:xfrm>
            <a:off x="3581400" y="2749259"/>
            <a:ext cx="4724400" cy="1746553"/>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b="1" dirty="0" smtClean="0"/>
              <a:t>Leader as Coach MORS 937B</a:t>
            </a:r>
          </a:p>
          <a:p>
            <a:pPr marL="0" indent="0" algn="ctr">
              <a:buNone/>
            </a:pPr>
            <a:r>
              <a:rPr lang="en-US" b="1" dirty="0" smtClean="0">
                <a:solidFill>
                  <a:srgbClr val="FF0000"/>
                </a:solidFill>
              </a:rPr>
              <a:t>All Quarters</a:t>
            </a:r>
          </a:p>
          <a:p>
            <a:pPr marL="0" indent="0" algn="ctr">
              <a:buNone/>
            </a:pPr>
            <a:r>
              <a:rPr lang="en-US" dirty="0" smtClean="0"/>
              <a:t>Training in Effective Coaching Conversations</a:t>
            </a:r>
          </a:p>
        </p:txBody>
      </p:sp>
      <p:sp>
        <p:nvSpPr>
          <p:cNvPr id="10" name="Content Placeholder 3"/>
          <p:cNvSpPr>
            <a:spLocks noGrp="1"/>
          </p:cNvSpPr>
          <p:nvPr>
            <p:ph sz="half" idx="2"/>
          </p:nvPr>
        </p:nvSpPr>
        <p:spPr>
          <a:xfrm>
            <a:off x="3886200" y="4317128"/>
            <a:ext cx="4724400" cy="1626477"/>
          </a:xfrm>
        </p:spPr>
        <p:style>
          <a:lnRef idx="2">
            <a:schemeClr val="dk1"/>
          </a:lnRef>
          <a:fillRef idx="1">
            <a:schemeClr val="lt1"/>
          </a:fillRef>
          <a:effectRef idx="0">
            <a:schemeClr val="dk1"/>
          </a:effectRef>
          <a:fontRef idx="minor">
            <a:schemeClr val="dk1"/>
          </a:fontRef>
        </p:style>
        <p:txBody>
          <a:bodyPr/>
          <a:lstStyle/>
          <a:p>
            <a:pPr marL="0" indent="0" algn="ctr">
              <a:buNone/>
            </a:pPr>
            <a:r>
              <a:rPr lang="en-US" b="1" dirty="0" smtClean="0"/>
              <a:t>Leader as Coach Practicum MORS 937C</a:t>
            </a:r>
          </a:p>
          <a:p>
            <a:pPr marL="0" indent="0" algn="ctr">
              <a:buNone/>
            </a:pPr>
            <a:r>
              <a:rPr lang="en-US" b="1" dirty="0" smtClean="0">
                <a:solidFill>
                  <a:srgbClr val="FF0000"/>
                </a:solidFill>
              </a:rPr>
              <a:t>Subsequent Quarters</a:t>
            </a:r>
          </a:p>
          <a:p>
            <a:pPr marL="0" indent="0" algn="ctr">
              <a:buNone/>
            </a:pPr>
            <a:r>
              <a:rPr lang="en-US" dirty="0" smtClean="0"/>
              <a:t>Coaching 2-3 Northwestern (NU) Student Leaders</a:t>
            </a:r>
            <a:endParaRPr lang="en-US" dirty="0"/>
          </a:p>
          <a:p>
            <a:pPr marL="0" indent="0">
              <a:buNone/>
            </a:pPr>
            <a:endParaRPr lang="en-US" dirty="0"/>
          </a:p>
        </p:txBody>
      </p:sp>
    </p:spTree>
    <p:extLst>
      <p:ext uri="{BB962C8B-B14F-4D97-AF65-F5344CB8AC3E}">
        <p14:creationId xmlns:p14="http://schemas.microsoft.com/office/powerpoint/2010/main" val="1660224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49"/>
            <a:ext cx="8233834" cy="704851"/>
          </a:xfrm>
        </p:spPr>
        <p:txBody>
          <a:bodyPr/>
          <a:lstStyle/>
          <a:p>
            <a:r>
              <a:rPr lang="en-US" sz="2800" dirty="0"/>
              <a:t>Leader as Coach MORS 937B</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2608268"/>
              </p:ext>
            </p:extLst>
          </p:nvPr>
        </p:nvGraphicFramePr>
        <p:xfrm>
          <a:off x="381000" y="1066804"/>
          <a:ext cx="8233834" cy="2747014"/>
        </p:xfrm>
        <a:graphic>
          <a:graphicData uri="http://schemas.openxmlformats.org/drawingml/2006/table">
            <a:tbl>
              <a:tblPr firstRow="1" bandRow="1">
                <a:tableStyleId>{073A0DAA-6AF3-43AB-8588-CEC1D06C72B9}</a:tableStyleId>
              </a:tblPr>
              <a:tblGrid>
                <a:gridCol w="1696785"/>
                <a:gridCol w="1596748"/>
                <a:gridCol w="1646767"/>
                <a:gridCol w="1646767"/>
                <a:gridCol w="1646767"/>
              </a:tblGrid>
              <a:tr h="375287">
                <a:tc gridSpan="5">
                  <a:txBody>
                    <a:bodyPr/>
                    <a:lstStyle/>
                    <a:p>
                      <a:pPr algn="ctr"/>
                      <a:r>
                        <a:rPr lang="en-US" sz="1900" dirty="0" smtClean="0"/>
                        <a:t>Discussion &amp; Applications</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smtClean="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64847">
                <a:tc>
                  <a:txBody>
                    <a:bodyPr/>
                    <a:lstStyle/>
                    <a:p>
                      <a:pPr algn="ctr"/>
                      <a:r>
                        <a:rPr lang="en-US" sz="1900" dirty="0" smtClean="0"/>
                        <a:t>Week</a:t>
                      </a:r>
                      <a:r>
                        <a:rPr lang="en-US" sz="1900" baseline="0" dirty="0" smtClean="0"/>
                        <a:t> 1</a:t>
                      </a:r>
                    </a:p>
                    <a:p>
                      <a:pPr algn="ctr"/>
                      <a:r>
                        <a:rPr lang="en-US" sz="1900" baseline="0" dirty="0" smtClean="0"/>
                        <a:t> Tuesday</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2 </a:t>
                      </a:r>
                    </a:p>
                    <a:p>
                      <a:pPr algn="ctr"/>
                      <a:r>
                        <a:rPr lang="en-US" sz="1900" dirty="0" smtClean="0"/>
                        <a:t>Tuesday</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3</a:t>
                      </a:r>
                    </a:p>
                    <a:p>
                      <a:pPr algn="ctr"/>
                      <a:r>
                        <a:rPr lang="en-US" sz="1900" dirty="0" smtClean="0"/>
                        <a:t>Tuesday</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4</a:t>
                      </a:r>
                    </a:p>
                    <a:p>
                      <a:pPr algn="ctr"/>
                      <a:r>
                        <a:rPr lang="en-US" sz="1900" dirty="0" smtClean="0"/>
                        <a:t>Tuesday</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5</a:t>
                      </a:r>
                    </a:p>
                    <a:p>
                      <a:pPr algn="ctr"/>
                      <a:r>
                        <a:rPr lang="en-US" sz="1900" dirty="0" smtClean="0"/>
                        <a:t>Tuesday</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706880">
                <a:tc>
                  <a:txBody>
                    <a:bodyPr/>
                    <a:lstStyle/>
                    <a:p>
                      <a:pPr marL="0" marR="0" algn="ctr">
                        <a:spcBef>
                          <a:spcPts val="0"/>
                        </a:spcBef>
                        <a:spcAft>
                          <a:spcPts val="0"/>
                        </a:spcAft>
                      </a:pPr>
                      <a:r>
                        <a:rPr lang="en-US" sz="1600" dirty="0">
                          <a:effectLst/>
                          <a:latin typeface="Calibri"/>
                          <a:ea typeface="ＭＳ 明朝"/>
                          <a:cs typeface="Times New Roman"/>
                        </a:rPr>
                        <a:t> </a:t>
                      </a:r>
                      <a:r>
                        <a:rPr lang="en-US" sz="1600" dirty="0" smtClean="0">
                          <a:effectLst/>
                          <a:latin typeface="Calibri"/>
                          <a:ea typeface="ＭＳ 明朝"/>
                          <a:cs typeface="Times New Roman"/>
                        </a:rPr>
                        <a:t>Introduction </a:t>
                      </a:r>
                      <a:r>
                        <a:rPr lang="en-US" sz="1600" dirty="0">
                          <a:effectLst/>
                          <a:latin typeface="Calibri"/>
                          <a:ea typeface="ＭＳ 明朝"/>
                          <a:cs typeface="Times New Roman"/>
                        </a:rPr>
                        <a:t>to Coaching &amp; Coach Approach to Leadership</a:t>
                      </a: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 </a:t>
                      </a: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Coaching Demonstration</a:t>
                      </a:r>
                      <a:endParaRPr lang="en-US" sz="19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ＭＳ 明朝"/>
                          <a:cs typeface="Times New Roman"/>
                        </a:rPr>
                        <a:t>Coach Approach To Establishing Relationships</a:t>
                      </a:r>
                      <a:endParaRPr lang="en-US" sz="1900">
                        <a:effectLst/>
                        <a:latin typeface="Cambria"/>
                        <a:ea typeface="ＭＳ 明朝"/>
                        <a:cs typeface="Times New Roman"/>
                      </a:endParaRPr>
                    </a:p>
                    <a:p>
                      <a:pPr marL="0" marR="0">
                        <a:spcBef>
                          <a:spcPts val="0"/>
                        </a:spcBef>
                        <a:spcAft>
                          <a:spcPts val="0"/>
                        </a:spcAft>
                      </a:pPr>
                      <a:r>
                        <a:rPr lang="en-US" sz="1600">
                          <a:effectLst/>
                          <a:latin typeface="Calibri"/>
                          <a:ea typeface="ＭＳ 明朝"/>
                          <a:cs typeface="Times New Roman"/>
                        </a:rPr>
                        <a:t> </a:t>
                      </a:r>
                      <a:endParaRPr lang="en-US" sz="1900">
                        <a:effectLst/>
                        <a:latin typeface="Cambria"/>
                        <a:ea typeface="ＭＳ 明朝"/>
                        <a:cs typeface="Times New Roman"/>
                      </a:endParaRPr>
                    </a:p>
                    <a:p>
                      <a:pPr marL="0" marR="0" algn="ctr">
                        <a:spcBef>
                          <a:spcPts val="0"/>
                        </a:spcBef>
                        <a:spcAft>
                          <a:spcPts val="0"/>
                        </a:spcAft>
                      </a:pPr>
                      <a:r>
                        <a:rPr lang="en-US" sz="1600" i="1">
                          <a:effectLst/>
                          <a:latin typeface="Calibri"/>
                          <a:ea typeface="ＭＳ 明朝"/>
                          <a:cs typeface="Times New Roman"/>
                        </a:rPr>
                        <a:t>Peer Coaching Partners Assigned</a:t>
                      </a:r>
                      <a:endParaRPr lang="en-US" sz="19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ＭＳ 明朝"/>
                          <a:cs typeface="Times New Roman"/>
                        </a:rPr>
                        <a:t>Coach Approach To Feedback  &amp; Developmental Discussions with Direct Reports</a:t>
                      </a:r>
                      <a:r>
                        <a:rPr lang="en-US" sz="1600" dirty="0">
                          <a:solidFill>
                            <a:srgbClr val="008000"/>
                          </a:solidFill>
                          <a:effectLst/>
                          <a:latin typeface="Calibri"/>
                          <a:ea typeface="ＭＳ 明朝"/>
                          <a:cs typeface="Times New Roman"/>
                        </a:rPr>
                        <a:t>:</a:t>
                      </a: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Creating Awareness</a:t>
                      </a:r>
                      <a:endParaRPr lang="en-US" sz="19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ＭＳ 明朝"/>
                          <a:cs typeface="Times New Roman"/>
                        </a:rPr>
                        <a:t>Coaching Up &amp; Across</a:t>
                      </a:r>
                      <a:endParaRPr lang="en-US" sz="1900">
                        <a:effectLst/>
                        <a:latin typeface="Cambria"/>
                        <a:ea typeface="ＭＳ 明朝"/>
                        <a:cs typeface="Times New Roman"/>
                      </a:endParaRPr>
                    </a:p>
                    <a:p>
                      <a:pPr marL="0" marR="0" algn="ctr">
                        <a:spcBef>
                          <a:spcPts val="0"/>
                        </a:spcBef>
                        <a:spcAft>
                          <a:spcPts val="0"/>
                        </a:spcAft>
                      </a:pPr>
                      <a:r>
                        <a:rPr lang="en-US" sz="1600">
                          <a:effectLst/>
                          <a:latin typeface="Calibri"/>
                          <a:ea typeface="ＭＳ 明朝"/>
                          <a:cs typeface="Times New Roman"/>
                        </a:rPr>
                        <a:t> </a:t>
                      </a:r>
                      <a:endParaRPr lang="en-US" sz="1900">
                        <a:effectLst/>
                        <a:latin typeface="Cambria"/>
                        <a:ea typeface="ＭＳ 明朝"/>
                        <a:cs typeface="Times New Roman"/>
                      </a:endParaRPr>
                    </a:p>
                    <a:p>
                      <a:pPr marL="0" marR="0">
                        <a:spcBef>
                          <a:spcPts val="0"/>
                        </a:spcBef>
                        <a:spcAft>
                          <a:spcPts val="0"/>
                        </a:spcAft>
                      </a:pPr>
                      <a:r>
                        <a:rPr lang="en-US" sz="1600">
                          <a:solidFill>
                            <a:srgbClr val="008000"/>
                          </a:solidFill>
                          <a:effectLst/>
                          <a:latin typeface="Calibri"/>
                          <a:ea typeface="ＭＳ 明朝"/>
                          <a:cs typeface="Times New Roman"/>
                        </a:rPr>
                        <a:t> </a:t>
                      </a:r>
                      <a:endParaRPr lang="en-US" sz="19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NU Student </a:t>
                      </a:r>
                      <a:r>
                        <a:rPr lang="en-US" sz="1600" dirty="0" smtClean="0">
                          <a:effectLst/>
                          <a:latin typeface="Calibri"/>
                          <a:ea typeface="ＭＳ 明朝"/>
                          <a:cs typeface="Times New Roman"/>
                        </a:rPr>
                        <a:t>Visitors</a:t>
                      </a:r>
                    </a:p>
                    <a:p>
                      <a:pPr marL="0" marR="0" algn="ctr">
                        <a:spcBef>
                          <a:spcPts val="0"/>
                        </a:spcBef>
                        <a:spcAft>
                          <a:spcPts val="0"/>
                        </a:spcAft>
                      </a:pPr>
                      <a:r>
                        <a:rPr lang="en-US" sz="1600" dirty="0" smtClean="0">
                          <a:effectLst/>
                          <a:latin typeface="Calibri"/>
                          <a:ea typeface="ＭＳ 明朝"/>
                          <a:cs typeface="Times New Roman"/>
                        </a:rPr>
                        <a:t> </a:t>
                      </a: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Final Coaching Practice </a:t>
                      </a:r>
                      <a:r>
                        <a:rPr lang="en-US" sz="1600" dirty="0" smtClean="0">
                          <a:effectLst/>
                          <a:latin typeface="Calibri"/>
                          <a:ea typeface="ＭＳ 明朝"/>
                          <a:cs typeface="Times New Roman"/>
                        </a:rPr>
                        <a:t>Sessions</a:t>
                      </a:r>
                      <a:endParaRPr lang="en-US" sz="19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255350478"/>
              </p:ext>
            </p:extLst>
          </p:nvPr>
        </p:nvGraphicFramePr>
        <p:xfrm>
          <a:off x="381025" y="3886207"/>
          <a:ext cx="8233835" cy="2366014"/>
        </p:xfrm>
        <a:graphic>
          <a:graphicData uri="http://schemas.openxmlformats.org/drawingml/2006/table">
            <a:tbl>
              <a:tblPr firstRow="1" bandRow="1">
                <a:tableStyleId>{073A0DAA-6AF3-43AB-8588-CEC1D06C72B9}</a:tableStyleId>
              </a:tblPr>
              <a:tblGrid>
                <a:gridCol w="1646767"/>
                <a:gridCol w="1646767"/>
                <a:gridCol w="1646767"/>
                <a:gridCol w="1646767"/>
                <a:gridCol w="1646767"/>
              </a:tblGrid>
              <a:tr h="573407">
                <a:tc gridSpan="5">
                  <a:txBody>
                    <a:bodyPr/>
                    <a:lstStyle/>
                    <a:p>
                      <a:pPr algn="ctr"/>
                      <a:r>
                        <a:rPr lang="en-US" sz="1600" dirty="0" smtClean="0"/>
                        <a:t>Training</a:t>
                      </a:r>
                      <a:r>
                        <a:rPr lang="en-US" sz="1600" baseline="0" dirty="0" smtClean="0"/>
                        <a:t> &amp; Practice</a:t>
                      </a:r>
                    </a:p>
                    <a:p>
                      <a:pPr algn="ctr"/>
                      <a:r>
                        <a:rPr lang="en-US" sz="1600" baseline="0" dirty="0" smtClean="0"/>
                        <a:t>Coaching Skill Building Blocks</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73407">
                <a:tc>
                  <a:txBody>
                    <a:bodyPr/>
                    <a:lstStyle/>
                    <a:p>
                      <a:pPr algn="ctr"/>
                      <a:r>
                        <a:rPr lang="en-US" sz="1600" dirty="0" smtClean="0"/>
                        <a:t>Week 1</a:t>
                      </a:r>
                      <a:r>
                        <a:rPr lang="en-US" sz="1600" baseline="0" dirty="0" smtClean="0"/>
                        <a:t> </a:t>
                      </a:r>
                    </a:p>
                    <a:p>
                      <a:pPr algn="ctr"/>
                      <a:r>
                        <a:rPr lang="en-US" sz="1600" dirty="0" smtClean="0"/>
                        <a:t>Friday</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Week 2</a:t>
                      </a:r>
                    </a:p>
                    <a:p>
                      <a:pPr algn="ctr"/>
                      <a:r>
                        <a:rPr lang="en-US" sz="1600" dirty="0" smtClean="0"/>
                        <a:t>Friday</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Week 3</a:t>
                      </a:r>
                    </a:p>
                    <a:p>
                      <a:pPr algn="ctr"/>
                      <a:r>
                        <a:rPr lang="en-US" sz="1600" dirty="0" smtClean="0"/>
                        <a:t>Friday</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Week</a:t>
                      </a:r>
                      <a:r>
                        <a:rPr lang="en-US" sz="1600" baseline="0" dirty="0" smtClean="0"/>
                        <a:t> 4</a:t>
                      </a:r>
                    </a:p>
                    <a:p>
                      <a:pPr algn="ctr"/>
                      <a:r>
                        <a:rPr lang="en-US" sz="1600" baseline="0" dirty="0" smtClean="0"/>
                        <a:t>Friday</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t>Week 5</a:t>
                      </a:r>
                    </a:p>
                    <a:p>
                      <a:pPr algn="ctr"/>
                      <a:r>
                        <a:rPr lang="en-US" sz="1600" dirty="0" smtClean="0"/>
                        <a:t>Friday</a:t>
                      </a:r>
                      <a:endParaRPr lang="en-US" sz="16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19200">
                <a:tc>
                  <a:txBody>
                    <a:bodyPr/>
                    <a:lstStyle/>
                    <a:p>
                      <a:pPr marL="0" marR="0" algn="ctr">
                        <a:spcBef>
                          <a:spcPts val="0"/>
                        </a:spcBef>
                        <a:spcAft>
                          <a:spcPts val="0"/>
                        </a:spcAft>
                      </a:pPr>
                      <a:r>
                        <a:rPr lang="en-US" sz="1600">
                          <a:effectLst/>
                          <a:latin typeface="Calibri"/>
                          <a:ea typeface="ＭＳ 明朝"/>
                          <a:cs typeface="Times New Roman"/>
                        </a:rPr>
                        <a:t>Establishing the Agreement </a:t>
                      </a:r>
                      <a:endParaRPr lang="en-US" sz="1900">
                        <a:effectLst/>
                        <a:latin typeface="Cambria"/>
                        <a:ea typeface="ＭＳ 明朝"/>
                        <a:cs typeface="Times New Roman"/>
                      </a:endParaRPr>
                    </a:p>
                    <a:p>
                      <a:pPr marL="0" marR="0" algn="ctr">
                        <a:spcBef>
                          <a:spcPts val="0"/>
                        </a:spcBef>
                        <a:spcAft>
                          <a:spcPts val="0"/>
                        </a:spcAft>
                      </a:pPr>
                      <a:r>
                        <a:rPr lang="en-US" sz="1600">
                          <a:effectLst/>
                          <a:latin typeface="Calibri"/>
                          <a:ea typeface="ＭＳ 明朝"/>
                          <a:cs typeface="Times New Roman"/>
                        </a:rPr>
                        <a:t> </a:t>
                      </a:r>
                      <a:endParaRPr lang="en-US" sz="1900">
                        <a:effectLst/>
                        <a:latin typeface="Cambria"/>
                        <a:ea typeface="ＭＳ 明朝"/>
                        <a:cs typeface="Times New Roman"/>
                      </a:endParaRPr>
                    </a:p>
                    <a:p>
                      <a:pPr marL="0" marR="0" algn="ctr">
                        <a:spcBef>
                          <a:spcPts val="0"/>
                        </a:spcBef>
                        <a:spcAft>
                          <a:spcPts val="0"/>
                        </a:spcAft>
                      </a:pPr>
                      <a:r>
                        <a:rPr lang="en-US" sz="1600">
                          <a:effectLst/>
                          <a:latin typeface="Calibri"/>
                          <a:ea typeface="ＭＳ 明朝"/>
                          <a:cs typeface="Times New Roman"/>
                        </a:rPr>
                        <a:t>Presence &amp; Active Listening</a:t>
                      </a:r>
                      <a:endParaRPr lang="en-US" sz="19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ＭＳ 明朝"/>
                          <a:cs typeface="Times New Roman"/>
                        </a:rPr>
                        <a:t>Powerful Questioning</a:t>
                      </a:r>
                      <a:endParaRPr lang="en-US" sz="1900" dirty="0">
                        <a:effectLst/>
                        <a:latin typeface="Cambria"/>
                        <a:ea typeface="ＭＳ 明朝"/>
                        <a:cs typeface="Times New Roman"/>
                      </a:endParaRPr>
                    </a:p>
                    <a:p>
                      <a:pPr marL="0" marR="0">
                        <a:spcBef>
                          <a:spcPts val="0"/>
                        </a:spcBef>
                        <a:spcAft>
                          <a:spcPts val="0"/>
                        </a:spcAft>
                      </a:pPr>
                      <a:r>
                        <a:rPr lang="en-US" sz="1600" i="1" dirty="0">
                          <a:effectLst/>
                          <a:latin typeface="Calibri"/>
                          <a:ea typeface="ＭＳ 明朝"/>
                          <a:cs typeface="Times New Roman"/>
                        </a:rPr>
                        <a:t> </a:t>
                      </a:r>
                      <a:endParaRPr lang="en-US" sz="1900" dirty="0">
                        <a:effectLst/>
                        <a:latin typeface="Cambria"/>
                        <a:ea typeface="ＭＳ 明朝"/>
                        <a:cs typeface="Times New Roman"/>
                      </a:endParaRPr>
                    </a:p>
                    <a:p>
                      <a:pPr marL="0" marR="0" algn="ctr">
                        <a:spcBef>
                          <a:spcPts val="0"/>
                        </a:spcBef>
                        <a:spcAft>
                          <a:spcPts val="0"/>
                        </a:spcAft>
                      </a:pPr>
                      <a:r>
                        <a:rPr lang="en-US" sz="1600" dirty="0">
                          <a:solidFill>
                            <a:srgbClr val="008000"/>
                          </a:solidFill>
                          <a:effectLst/>
                          <a:latin typeface="Calibri"/>
                          <a:ea typeface="ＭＳ 明朝"/>
                          <a:cs typeface="Times New Roman"/>
                        </a:rPr>
                        <a:t> </a:t>
                      </a:r>
                      <a:endParaRPr lang="en-US" sz="19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a:effectLst/>
                          <a:latin typeface="Calibri"/>
                          <a:ea typeface="ＭＳ 明朝"/>
                          <a:cs typeface="Times New Roman"/>
                        </a:rPr>
                        <a:t>Direct Communications</a:t>
                      </a:r>
                      <a:r>
                        <a:rPr lang="en-US" sz="1600" i="1">
                          <a:effectLst/>
                          <a:latin typeface="Calibri"/>
                          <a:ea typeface="ＭＳ 明朝"/>
                          <a:cs typeface="Times New Roman"/>
                        </a:rPr>
                        <a:t> </a:t>
                      </a:r>
                      <a:endParaRPr lang="en-US" sz="1900">
                        <a:effectLst/>
                        <a:latin typeface="Cambria"/>
                        <a:ea typeface="ＭＳ 明朝"/>
                        <a:cs typeface="Times New Roman"/>
                      </a:endParaRPr>
                    </a:p>
                    <a:p>
                      <a:pPr marL="0" marR="0" algn="ctr">
                        <a:spcBef>
                          <a:spcPts val="0"/>
                        </a:spcBef>
                        <a:spcAft>
                          <a:spcPts val="0"/>
                        </a:spcAft>
                      </a:pPr>
                      <a:r>
                        <a:rPr lang="en-US" sz="1600" i="1">
                          <a:effectLst/>
                          <a:latin typeface="Calibri"/>
                          <a:ea typeface="ＭＳ 明朝"/>
                          <a:cs typeface="Times New Roman"/>
                        </a:rPr>
                        <a:t> </a:t>
                      </a:r>
                      <a:endParaRPr lang="en-US" sz="1900">
                        <a:effectLst/>
                        <a:latin typeface="Cambria"/>
                        <a:ea typeface="ＭＳ 明朝"/>
                        <a:cs typeface="Times New Roman"/>
                      </a:endParaRPr>
                    </a:p>
                    <a:p>
                      <a:pPr marL="0" marR="0" algn="ctr">
                        <a:spcBef>
                          <a:spcPts val="0"/>
                        </a:spcBef>
                        <a:spcAft>
                          <a:spcPts val="0"/>
                        </a:spcAft>
                      </a:pPr>
                      <a:r>
                        <a:rPr lang="en-US" sz="1600">
                          <a:effectLst/>
                          <a:latin typeface="Calibri"/>
                          <a:ea typeface="ＭＳ 明朝"/>
                          <a:cs typeface="Times New Roman"/>
                        </a:rPr>
                        <a:t> </a:t>
                      </a:r>
                      <a:endParaRPr lang="en-US" sz="190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ＭＳ 明朝"/>
                          <a:cs typeface="Times New Roman"/>
                        </a:rPr>
                        <a:t>Action Planning</a:t>
                      </a:r>
                      <a:r>
                        <a:rPr lang="en-US" sz="1600" dirty="0">
                          <a:effectLst/>
                          <a:highlight>
                            <a:srgbClr val="FFFF00"/>
                          </a:highlight>
                          <a:latin typeface="Calibri"/>
                          <a:ea typeface="ＭＳ 明朝"/>
                          <a:cs typeface="Times New Roman"/>
                        </a:rPr>
                        <a:t> </a:t>
                      </a:r>
                      <a:endParaRPr lang="en-US" sz="1900" dirty="0">
                        <a:effectLst/>
                        <a:latin typeface="Cambria"/>
                        <a:ea typeface="ＭＳ 明朝"/>
                        <a:cs typeface="Times New Roman"/>
                      </a:endParaRPr>
                    </a:p>
                    <a:p>
                      <a:pPr marL="0" marR="0" algn="ctr">
                        <a:spcBef>
                          <a:spcPts val="0"/>
                        </a:spcBef>
                        <a:spcAft>
                          <a:spcPts val="0"/>
                        </a:spcAft>
                      </a:pPr>
                      <a:r>
                        <a:rPr lang="en-US" sz="1600" dirty="0">
                          <a:effectLst/>
                          <a:highlight>
                            <a:srgbClr val="FFFF00"/>
                          </a:highlight>
                          <a:latin typeface="Calibri"/>
                          <a:ea typeface="ＭＳ 明朝"/>
                          <a:cs typeface="Times New Roman"/>
                        </a:rPr>
                        <a:t> </a:t>
                      </a: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 </a:t>
                      </a:r>
                      <a:endParaRPr lang="en-US" sz="19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Calibri"/>
                          <a:ea typeface="ＭＳ 明朝"/>
                          <a:cs typeface="Times New Roman"/>
                        </a:rPr>
                        <a:t>Oral Exams Begin &amp; Continue Through Week 6</a:t>
                      </a:r>
                      <a:endParaRPr lang="en-US" sz="1900" dirty="0">
                        <a:effectLst/>
                        <a:latin typeface="Cambria"/>
                        <a:ea typeface="ＭＳ 明朝"/>
                        <a:cs typeface="Times New Roman"/>
                      </a:endParaRPr>
                    </a:p>
                    <a:p>
                      <a:pPr marL="0" marR="0" algn="ctr">
                        <a:spcBef>
                          <a:spcPts val="0"/>
                        </a:spcBef>
                        <a:spcAft>
                          <a:spcPts val="0"/>
                        </a:spcAft>
                      </a:pPr>
                      <a:r>
                        <a:rPr lang="en-US" sz="1600" dirty="0">
                          <a:effectLst/>
                          <a:latin typeface="Calibri"/>
                          <a:ea typeface="ＭＳ 明朝"/>
                          <a:cs typeface="Times New Roman"/>
                        </a:rPr>
                        <a:t> </a:t>
                      </a:r>
                      <a:endParaRPr lang="en-US" sz="1900" dirty="0">
                        <a:effectLst/>
                        <a:latin typeface="Cambria"/>
                        <a:ea typeface="ＭＳ 明朝"/>
                        <a:cs typeface="Times New Roman"/>
                      </a:endParaRPr>
                    </a:p>
                    <a:p>
                      <a:pPr marL="0" marR="0">
                        <a:spcBef>
                          <a:spcPts val="0"/>
                        </a:spcBef>
                        <a:spcAft>
                          <a:spcPts val="0"/>
                        </a:spcAft>
                      </a:pPr>
                      <a:r>
                        <a:rPr lang="en-US" sz="1600" dirty="0">
                          <a:solidFill>
                            <a:srgbClr val="008000"/>
                          </a:solidFill>
                          <a:effectLst/>
                          <a:latin typeface="Calibri"/>
                          <a:ea typeface="ＭＳ 明朝"/>
                          <a:cs typeface="Times New Roman"/>
                        </a:rPr>
                        <a:t> </a:t>
                      </a:r>
                      <a:endParaRPr lang="en-US" sz="1900" dirty="0">
                        <a:effectLst/>
                        <a:latin typeface="Cambria"/>
                        <a:ea typeface="ＭＳ 明朝"/>
                        <a:cs typeface="Times New Roman"/>
                      </a:endParaRPr>
                    </a:p>
                  </a:txBody>
                  <a:tcPr marL="68580" marR="68580"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Slide Number Placeholder 3"/>
          <p:cNvSpPr>
            <a:spLocks noGrp="1"/>
          </p:cNvSpPr>
          <p:nvPr>
            <p:ph type="sldNum" sz="quarter" idx="10"/>
          </p:nvPr>
        </p:nvSpPr>
        <p:spPr>
          <a:xfrm>
            <a:off x="3657600" y="6236736"/>
            <a:ext cx="2133600" cy="365125"/>
          </a:xfrm>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33</a:t>
            </a:fld>
            <a:endParaRPr lang="en-US" dirty="0">
              <a:solidFill>
                <a:prstClr val="black">
                  <a:tint val="75000"/>
                </a:prstClr>
              </a:solidFill>
            </a:endParaRPr>
          </a:p>
        </p:txBody>
      </p:sp>
      <p:sp>
        <p:nvSpPr>
          <p:cNvPr id="3" name="TextBox 2"/>
          <p:cNvSpPr txBox="1"/>
          <p:nvPr/>
        </p:nvSpPr>
        <p:spPr>
          <a:xfrm>
            <a:off x="2514601" y="6096001"/>
            <a:ext cx="184664" cy="369300"/>
          </a:xfrm>
          <a:prstGeom prst="rect">
            <a:avLst/>
          </a:prstGeom>
          <a:noFill/>
        </p:spPr>
        <p:txBody>
          <a:bodyPr wrap="none" lIns="91407" tIns="45704" rIns="91407" bIns="45704" rtlCol="0">
            <a:spAutoFit/>
          </a:bodyPr>
          <a:lstStyle/>
          <a:p>
            <a:pPr fontAlgn="base">
              <a:spcBef>
                <a:spcPct val="0"/>
              </a:spcBef>
              <a:spcAft>
                <a:spcPct val="0"/>
              </a:spcAft>
            </a:pPr>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025214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6"/>
            <a:ext cx="7924800" cy="914399"/>
          </a:xfrm>
        </p:spPr>
        <p:txBody>
          <a:bodyPr/>
          <a:lstStyle/>
          <a:p>
            <a:r>
              <a:rPr lang="en-US" sz="2800" dirty="0" smtClean="0"/>
              <a:t>Leader as Coach Practicum MORS 937C</a:t>
            </a:r>
            <a:br>
              <a:rPr lang="en-US" sz="2800" dirty="0" smtClean="0"/>
            </a:br>
            <a:r>
              <a:rPr lang="en-US" sz="2800" dirty="0" smtClean="0">
                <a:solidFill>
                  <a:srgbClr val="FF0000"/>
                </a:solidFill>
              </a:rPr>
              <a:t>Subsequent </a:t>
            </a:r>
            <a:r>
              <a:rPr lang="en-US" sz="2800" dirty="0" smtClean="0"/>
              <a:t>Quarters</a:t>
            </a:r>
            <a:endParaRPr lang="en-US" sz="2800" dirty="0"/>
          </a:p>
        </p:txBody>
      </p:sp>
      <p:sp>
        <p:nvSpPr>
          <p:cNvPr id="4" name="Slide Number Placeholder 3"/>
          <p:cNvSpPr>
            <a:spLocks noGrp="1"/>
          </p:cNvSpPr>
          <p:nvPr>
            <p:ph type="sldNum" sz="quarter" idx="10"/>
          </p:nvPr>
        </p:nvSpPr>
        <p:spPr/>
        <p:txBody>
          <a:bodyPr/>
          <a:lstStyle/>
          <a:p>
            <a:endParaRPr lang="en-US" dirty="0" smtClean="0">
              <a:solidFill>
                <a:prstClr val="black">
                  <a:tint val="75000"/>
                </a:prstClr>
              </a:solidFill>
            </a:endParaRPr>
          </a:p>
          <a:p>
            <a:fld id="{88D45116-9AC8-4364-AFBF-21901C70704F}"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815855895"/>
              </p:ext>
            </p:extLst>
          </p:nvPr>
        </p:nvGraphicFramePr>
        <p:xfrm>
          <a:off x="693056" y="1385598"/>
          <a:ext cx="7765145" cy="2320113"/>
        </p:xfrm>
        <a:graphic>
          <a:graphicData uri="http://schemas.openxmlformats.org/drawingml/2006/table">
            <a:tbl>
              <a:tblPr firstRow="1" bandRow="1">
                <a:tableStyleId>{073A0DAA-6AF3-43AB-8588-CEC1D06C72B9}</a:tableStyleId>
              </a:tblPr>
              <a:tblGrid>
                <a:gridCol w="1600200"/>
                <a:gridCol w="1505858"/>
                <a:gridCol w="1553029"/>
                <a:gridCol w="1553029"/>
                <a:gridCol w="1553029"/>
              </a:tblGrid>
              <a:tr h="375287">
                <a:tc>
                  <a:txBody>
                    <a:bodyPr/>
                    <a:lstStyle/>
                    <a:p>
                      <a:pPr algn="ctr"/>
                      <a:r>
                        <a:rPr lang="en-US" sz="1900" dirty="0" smtClean="0"/>
                        <a:t>Week 1</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2</a:t>
                      </a: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3</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4</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5</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43967">
                <a:tc gridSpan="2">
                  <a:txBody>
                    <a:bodyPr/>
                    <a:lstStyle/>
                    <a:p>
                      <a:pPr algn="ctr"/>
                      <a:r>
                        <a:rPr lang="en-US" sz="1900" dirty="0" smtClean="0"/>
                        <a:t>Orientation</a:t>
                      </a:r>
                      <a:r>
                        <a:rPr lang="en-US" sz="1900" baseline="0" dirty="0" smtClean="0"/>
                        <a:t> Sessions</a:t>
                      </a:r>
                    </a:p>
                    <a:p>
                      <a:pPr algn="ctr"/>
                      <a:r>
                        <a:rPr lang="en-US" sz="1900" baseline="0" dirty="0" smtClean="0"/>
                        <a:t> &amp; </a:t>
                      </a:r>
                    </a:p>
                    <a:p>
                      <a:pPr algn="ctr"/>
                      <a:r>
                        <a:rPr lang="en-US" sz="1900" baseline="0" dirty="0" smtClean="0"/>
                        <a:t>Student Matching</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18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Meet with Instructor/Mentor</a:t>
                      </a:r>
                      <a:r>
                        <a:rPr lang="en-US" sz="1900" baseline="0" dirty="0" smtClean="0"/>
                        <a:t> Coach</a:t>
                      </a:r>
                      <a:endParaRPr lang="en-US" sz="1900" dirty="0" smtClean="0"/>
                    </a:p>
                    <a:p>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Meet with Instructor/Mentor</a:t>
                      </a:r>
                      <a:r>
                        <a:rPr lang="en-US" sz="1900" baseline="0" dirty="0" smtClean="0"/>
                        <a:t> Coach</a:t>
                      </a:r>
                      <a:endParaRPr lang="en-US" sz="1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900" kern="1200" dirty="0" smtClean="0">
                        <a:solidFill>
                          <a:schemeClr val="dk1"/>
                        </a:solidFill>
                        <a:effectLst/>
                        <a:latin typeface="+mn-lt"/>
                        <a:ea typeface="+mn-ea"/>
                        <a:cs typeface="+mn-cs"/>
                      </a:endParaRP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00859">
                <a:tc>
                  <a:txBody>
                    <a:bodyPr/>
                    <a:lstStyle/>
                    <a:p>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NU Student </a:t>
                      </a:r>
                      <a:r>
                        <a:rPr lang="en-US" sz="1900" baseline="0" dirty="0" smtClean="0"/>
                        <a:t>Coaching Sessions #1-3</a:t>
                      </a:r>
                      <a:endParaRPr lang="en-US" sz="1900" dirty="0" smtClean="0"/>
                    </a:p>
                    <a:p>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1800" dirty="0"/>
                    </a:p>
                  </a:txBody>
                  <a:tcPr marL="87086" marR="87086" marT="42863" marB="42863"/>
                </a:tc>
                <a:tc hMerge="1">
                  <a:txBody>
                    <a:bodyPr/>
                    <a:lstStyle/>
                    <a:p>
                      <a:endParaRPr lang="en-US" sz="1800" dirty="0"/>
                    </a:p>
                  </a:txBody>
                  <a:tcPr marL="87086" marR="87086" marT="42863" marB="42863"/>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marL="87086" marR="87086" marT="42863" marB="42863">
                    <a:lnR w="12700" cap="flat" cmpd="sng" algn="ctr">
                      <a:solidFill>
                        <a:scrgbClr r="0" g="0" b="0"/>
                      </a:solidFill>
                      <a:prstDash val="solid"/>
                      <a:round/>
                      <a:headEnd type="none" w="med" len="med"/>
                      <a:tailEnd type="none" w="med" len="med"/>
                    </a:lnR>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581180689"/>
              </p:ext>
            </p:extLst>
          </p:nvPr>
        </p:nvGraphicFramePr>
        <p:xfrm>
          <a:off x="693056" y="4038606"/>
          <a:ext cx="7765145" cy="2207649"/>
        </p:xfrm>
        <a:graphic>
          <a:graphicData uri="http://schemas.openxmlformats.org/drawingml/2006/table">
            <a:tbl>
              <a:tblPr firstRow="1" bandRow="1">
                <a:tableStyleId>{073A0DAA-6AF3-43AB-8588-CEC1D06C72B9}</a:tableStyleId>
              </a:tblPr>
              <a:tblGrid>
                <a:gridCol w="1553029"/>
                <a:gridCol w="1553029"/>
                <a:gridCol w="1553029"/>
                <a:gridCol w="1553029"/>
                <a:gridCol w="1553029"/>
              </a:tblGrid>
              <a:tr h="375287">
                <a:tc>
                  <a:txBody>
                    <a:bodyPr/>
                    <a:lstStyle/>
                    <a:p>
                      <a:pPr algn="ctr"/>
                      <a:r>
                        <a:rPr lang="en-US" sz="1900" dirty="0" smtClean="0"/>
                        <a:t>Week </a:t>
                      </a:r>
                      <a:r>
                        <a:rPr lang="en-US" sz="1900" baseline="0" dirty="0" smtClean="0"/>
                        <a:t>6</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7</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8</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9</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smtClean="0"/>
                        <a:t>Week 10</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24396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900" kern="1200" dirty="0" smtClean="0">
                        <a:solidFill>
                          <a:schemeClr val="dk1"/>
                        </a:solidFill>
                        <a:effectLst/>
                        <a:latin typeface="+mn-lt"/>
                        <a:ea typeface="+mn-ea"/>
                        <a:cs typeface="+mn-cs"/>
                      </a:endParaRP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900" dirty="0" smtClean="0"/>
                        <a:t>Meet with Instructor/Mentor</a:t>
                      </a:r>
                      <a:r>
                        <a:rPr lang="en-US" sz="1900" baseline="0" dirty="0" smtClean="0"/>
                        <a:t> Coach</a:t>
                      </a:r>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dirty="0" smtClean="0"/>
                        <a:t>Meet with Instructor/Mentor</a:t>
                      </a:r>
                      <a:r>
                        <a:rPr lang="en-US" sz="1900" baseline="0" dirty="0" smtClean="0"/>
                        <a:t> Coach</a:t>
                      </a:r>
                      <a:endParaRPr lang="en-US" sz="19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900" kern="1200" dirty="0" smtClean="0">
                        <a:solidFill>
                          <a:schemeClr val="dk1"/>
                        </a:solidFill>
                        <a:effectLst/>
                        <a:latin typeface="+mn-lt"/>
                        <a:ea typeface="+mn-ea"/>
                        <a:cs typeface="+mn-cs"/>
                      </a:endParaRPr>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900" dirty="0" smtClean="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88395">
                <a:tc gridSpan="5">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900" dirty="0" smtClean="0"/>
                        <a:t>NU Student</a:t>
                      </a:r>
                      <a:r>
                        <a:rPr lang="en-US" sz="1900" baseline="0" dirty="0" smtClean="0"/>
                        <a:t> </a:t>
                      </a:r>
                      <a:r>
                        <a:rPr lang="en-US" sz="1900" dirty="0" smtClean="0"/>
                        <a:t>Coaching Sessions #4</a:t>
                      </a:r>
                      <a:r>
                        <a:rPr lang="en-US" sz="1900" baseline="0" dirty="0" smtClean="0"/>
                        <a:t> - 5</a:t>
                      </a:r>
                      <a:endParaRPr lang="en-US" sz="1900" dirty="0" smtClean="0"/>
                    </a:p>
                  </a:txBody>
                  <a:tcPr marL="87086" marR="87086" marT="42863" marB="42863">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1600" dirty="0"/>
                    </a:p>
                  </a:txBody>
                  <a:tcPr marL="87086" marR="87086" marT="42863" marB="42863"/>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p>
                  </a:txBody>
                  <a:tcPr marL="87086" marR="87086" marT="42863" marB="42863"/>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mn-lt"/>
                        <a:ea typeface="+mn-ea"/>
                        <a:cs typeface="+mn-cs"/>
                      </a:endParaRPr>
                    </a:p>
                  </a:txBody>
                  <a:tcPr marL="87086" marR="87086" marT="42863" marB="42863"/>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dk1"/>
                        </a:solidFill>
                        <a:effectLst/>
                        <a:latin typeface="+mn-lt"/>
                        <a:ea typeface="+mn-ea"/>
                        <a:cs typeface="+mn-cs"/>
                      </a:endParaRPr>
                    </a:p>
                  </a:txBody>
                  <a:tcPr marL="87086" marR="87086" marT="42863" marB="42863"/>
                </a:tc>
              </a:tr>
            </a:tbl>
          </a:graphicData>
        </a:graphic>
      </p:graphicFrame>
    </p:spTree>
    <p:extLst>
      <p:ext uri="{BB962C8B-B14F-4D97-AF65-F5344CB8AC3E}">
        <p14:creationId xmlns:p14="http://schemas.microsoft.com/office/powerpoint/2010/main" val="3026274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921625" cy="1362075"/>
          </a:xfrm>
        </p:spPr>
        <p:txBody>
          <a:bodyPr>
            <a:normAutofit fontScale="90000"/>
          </a:bodyPr>
          <a:lstStyle/>
          <a:p>
            <a:r>
              <a:rPr lang="en-US" dirty="0" smtClean="0"/>
              <a:t>Medical product early stage commercialization lab</a:t>
            </a:r>
            <a:br>
              <a:rPr lang="en-US" dirty="0" smtClean="0"/>
            </a:br>
            <a:r>
              <a:rPr lang="en-US" dirty="0" smtClean="0"/>
              <a:t>(KIEI-911)</a:t>
            </a:r>
            <a:endParaRPr lang="en-US" dirty="0"/>
          </a:p>
        </p:txBody>
      </p:sp>
      <p:sp>
        <p:nvSpPr>
          <p:cNvPr id="3" name="Text Placeholder 2"/>
          <p:cNvSpPr>
            <a:spLocks noGrp="1"/>
          </p:cNvSpPr>
          <p:nvPr>
            <p:ph type="body" idx="1"/>
          </p:nvPr>
        </p:nvSpPr>
        <p:spPr/>
        <p:txBody>
          <a:bodyPr/>
          <a:lstStyle/>
          <a:p>
            <a:r>
              <a:rPr lang="en-US" dirty="0" smtClean="0"/>
              <a:t>Eric Benson</a:t>
            </a:r>
            <a:endParaRPr lang="en-US" dirty="0"/>
          </a:p>
        </p:txBody>
      </p:sp>
    </p:spTree>
    <p:extLst>
      <p:ext uri="{BB962C8B-B14F-4D97-AF65-F5344CB8AC3E}">
        <p14:creationId xmlns:p14="http://schemas.microsoft.com/office/powerpoint/2010/main" val="2405802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Medical Product Commercialization</a:t>
            </a:r>
            <a:r>
              <a:rPr lang="en-US" sz="2800" dirty="0" smtClean="0"/>
              <a:t/>
            </a:r>
            <a:br>
              <a:rPr lang="en-US" sz="2800" dirty="0" smtClean="0"/>
            </a:br>
            <a:r>
              <a:rPr lang="en-US" sz="2400" dirty="0" smtClean="0"/>
              <a:t>Overview</a:t>
            </a:r>
            <a:endParaRPr lang="en-US" sz="2400" dirty="0"/>
          </a:p>
        </p:txBody>
      </p:sp>
      <p:sp>
        <p:nvSpPr>
          <p:cNvPr id="3" name="Content Placeholder 2"/>
          <p:cNvSpPr>
            <a:spLocks noGrp="1"/>
          </p:cNvSpPr>
          <p:nvPr>
            <p:ph sz="quarter" idx="1"/>
          </p:nvPr>
        </p:nvSpPr>
        <p:spPr>
          <a:xfrm>
            <a:off x="914400" y="1676400"/>
            <a:ext cx="7772400" cy="4800600"/>
          </a:xfrm>
        </p:spPr>
        <p:txBody>
          <a:bodyPr>
            <a:normAutofit fontScale="70000" lnSpcReduction="20000"/>
          </a:bodyPr>
          <a:lstStyle/>
          <a:p>
            <a:r>
              <a:rPr lang="en-US" dirty="0" smtClean="0"/>
              <a:t>Instructors</a:t>
            </a:r>
          </a:p>
          <a:p>
            <a:pPr lvl="1"/>
            <a:r>
              <a:rPr lang="en-US" dirty="0"/>
              <a:t>Katie Arnold - </a:t>
            </a:r>
            <a:r>
              <a:rPr lang="en-US" dirty="0" smtClean="0">
                <a:hlinkClick r:id="rId2"/>
              </a:rPr>
              <a:t>karnold2002@kellogg.northwestern.edu</a:t>
            </a:r>
            <a:endParaRPr lang="en-US" dirty="0" smtClean="0"/>
          </a:p>
          <a:p>
            <a:pPr lvl="2"/>
            <a:r>
              <a:rPr lang="en-US" dirty="0" smtClean="0"/>
              <a:t>BA and MBA; Marketing and Commercial Strategy</a:t>
            </a:r>
            <a:endParaRPr lang="en-US" dirty="0"/>
          </a:p>
          <a:p>
            <a:pPr lvl="1"/>
            <a:r>
              <a:rPr lang="en-US" dirty="0" smtClean="0"/>
              <a:t>Eric Benson – </a:t>
            </a:r>
            <a:r>
              <a:rPr lang="en-US" dirty="0" smtClean="0">
                <a:hlinkClick r:id="rId3"/>
              </a:rPr>
              <a:t>e-benson@kellogg.northwestern.edu</a:t>
            </a:r>
            <a:endParaRPr lang="en-US" dirty="0" smtClean="0"/>
          </a:p>
          <a:p>
            <a:pPr lvl="2"/>
            <a:r>
              <a:rPr lang="en-US" dirty="0" smtClean="0"/>
              <a:t>BME and MBA</a:t>
            </a:r>
            <a:r>
              <a:rPr lang="en-US" dirty="0"/>
              <a:t>; </a:t>
            </a:r>
            <a:r>
              <a:rPr lang="en-US" dirty="0" smtClean="0"/>
              <a:t>Corporate Development and Product Planning</a:t>
            </a:r>
          </a:p>
          <a:p>
            <a:pPr lvl="2"/>
            <a:endParaRPr lang="en-US" dirty="0" smtClean="0"/>
          </a:p>
          <a:p>
            <a:r>
              <a:rPr lang="en-US" dirty="0" smtClean="0"/>
              <a:t>Focus</a:t>
            </a:r>
          </a:p>
          <a:p>
            <a:pPr lvl="1"/>
            <a:r>
              <a:rPr lang="en-US" dirty="0" smtClean="0"/>
              <a:t>Early-stage HC companies</a:t>
            </a:r>
          </a:p>
          <a:p>
            <a:pPr lvl="1"/>
            <a:r>
              <a:rPr lang="en-US" dirty="0" err="1"/>
              <a:t>Medtech</a:t>
            </a:r>
            <a:r>
              <a:rPr lang="en-US" dirty="0"/>
              <a:t>, </a:t>
            </a:r>
            <a:r>
              <a:rPr lang="en-US" dirty="0" smtClean="0"/>
              <a:t>Pharma </a:t>
            </a:r>
            <a:r>
              <a:rPr lang="en-US" dirty="0"/>
              <a:t>and </a:t>
            </a:r>
            <a:r>
              <a:rPr lang="en-US" dirty="0" smtClean="0"/>
              <a:t>Biotech, Diagnostics and </a:t>
            </a:r>
            <a:r>
              <a:rPr lang="en-US" dirty="0" err="1" smtClean="0"/>
              <a:t>HealthIT</a:t>
            </a:r>
            <a:endParaRPr lang="en-US" dirty="0" smtClean="0"/>
          </a:p>
          <a:p>
            <a:pPr lvl="1"/>
            <a:endParaRPr lang="en-US" dirty="0"/>
          </a:p>
          <a:p>
            <a:r>
              <a:rPr lang="en-US" dirty="0" smtClean="0"/>
              <a:t>HC Product Partners</a:t>
            </a:r>
          </a:p>
          <a:p>
            <a:pPr lvl="1"/>
            <a:r>
              <a:rPr lang="en-US" dirty="0" smtClean="0"/>
              <a:t>NU’s INVO &amp; CD2</a:t>
            </a:r>
          </a:p>
          <a:p>
            <a:pPr lvl="1"/>
            <a:r>
              <a:rPr lang="en-US" dirty="0" err="1" smtClean="0"/>
              <a:t>iBIO’s</a:t>
            </a:r>
            <a:r>
              <a:rPr lang="en-US" dirty="0" smtClean="0"/>
              <a:t> Propel</a:t>
            </a:r>
          </a:p>
          <a:p>
            <a:pPr lvl="1"/>
            <a:endParaRPr lang="en-US" dirty="0" smtClean="0"/>
          </a:p>
          <a:p>
            <a:r>
              <a:rPr lang="en-US" dirty="0" smtClean="0"/>
              <a:t>Class Organization per Topic</a:t>
            </a:r>
          </a:p>
          <a:p>
            <a:pPr lvl="1"/>
            <a:r>
              <a:rPr lang="en-US" dirty="0" smtClean="0"/>
              <a:t>Industry Guest Lecturers</a:t>
            </a:r>
          </a:p>
          <a:p>
            <a:pPr lvl="1"/>
            <a:r>
              <a:rPr lang="en-US" dirty="0" smtClean="0"/>
              <a:t>Case Studies</a:t>
            </a:r>
          </a:p>
          <a:p>
            <a:pPr lvl="1"/>
            <a:r>
              <a:rPr lang="en-US" dirty="0" smtClean="0"/>
              <a:t>Teaching Instruction</a:t>
            </a:r>
          </a:p>
        </p:txBody>
      </p:sp>
    </p:spTree>
    <p:extLst>
      <p:ext uri="{BB962C8B-B14F-4D97-AF65-F5344CB8AC3E}">
        <p14:creationId xmlns:p14="http://schemas.microsoft.com/office/powerpoint/2010/main" val="2413228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Medical Product Commercialization</a:t>
            </a:r>
            <a:r>
              <a:rPr lang="en-US" sz="2800" dirty="0" smtClean="0"/>
              <a:t/>
            </a:r>
            <a:br>
              <a:rPr lang="en-US" sz="2800" dirty="0" smtClean="0"/>
            </a:br>
            <a:r>
              <a:rPr lang="en-US" sz="2400" dirty="0" smtClean="0"/>
              <a:t>Syllabus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750585519"/>
              </p:ext>
            </p:extLst>
          </p:nvPr>
        </p:nvGraphicFramePr>
        <p:xfrm>
          <a:off x="381002" y="1600204"/>
          <a:ext cx="8381999" cy="5168676"/>
        </p:xfrm>
        <a:graphic>
          <a:graphicData uri="http://schemas.openxmlformats.org/drawingml/2006/table">
            <a:tbl>
              <a:tblPr firstRow="1" firstCol="1" bandRow="1">
                <a:tableStyleId>{5C22544A-7EE6-4342-B048-85BDC9FD1C3A}</a:tableStyleId>
              </a:tblPr>
              <a:tblGrid>
                <a:gridCol w="1931069"/>
                <a:gridCol w="2022274"/>
                <a:gridCol w="2214328"/>
                <a:gridCol w="2214328"/>
              </a:tblGrid>
              <a:tr h="458991">
                <a:tc>
                  <a:txBody>
                    <a:bodyPr/>
                    <a:lstStyle/>
                    <a:p>
                      <a:pPr marL="0" marR="0">
                        <a:lnSpc>
                          <a:spcPct val="115000"/>
                        </a:lnSpc>
                        <a:spcBef>
                          <a:spcPts val="0"/>
                        </a:spcBef>
                        <a:spcAft>
                          <a:spcPts val="0"/>
                        </a:spcAft>
                      </a:pPr>
                      <a:r>
                        <a:rPr lang="en-US" sz="1500" dirty="0">
                          <a:effectLst/>
                          <a:latin typeface="Garamond" panose="02020404030301010803" pitchFamily="18" charset="0"/>
                        </a:rPr>
                        <a:t>Week</a:t>
                      </a:r>
                      <a:endParaRPr lang="en-US" sz="1500" dirty="0">
                        <a:effectLst/>
                        <a:latin typeface="Garamond" panose="02020404030301010803" pitchFamily="18"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500">
                          <a:effectLst/>
                          <a:latin typeface="Garamond" panose="02020404030301010803" pitchFamily="18" charset="0"/>
                        </a:rPr>
                        <a:t>Topic</a:t>
                      </a:r>
                      <a:endParaRPr lang="en-US" sz="1500">
                        <a:effectLst/>
                        <a:latin typeface="Garamond" panose="02020404030301010803" pitchFamily="18"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500">
                          <a:effectLst/>
                          <a:latin typeface="Garamond" panose="02020404030301010803" pitchFamily="18" charset="0"/>
                        </a:rPr>
                        <a:t>1:30-3pm</a:t>
                      </a:r>
                      <a:endParaRPr lang="en-US" sz="1500">
                        <a:effectLst/>
                        <a:latin typeface="Garamond" panose="02020404030301010803" pitchFamily="18"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500">
                          <a:effectLst/>
                          <a:latin typeface="Garamond" panose="02020404030301010803" pitchFamily="18" charset="0"/>
                        </a:rPr>
                        <a:t>3pm-4:30pm</a:t>
                      </a:r>
                      <a:endParaRPr lang="en-US" sz="1500">
                        <a:effectLst/>
                        <a:latin typeface="Garamond" panose="02020404030301010803" pitchFamily="18" charset="0"/>
                        <a:ea typeface="Calibri"/>
                        <a:cs typeface="Times New Roman"/>
                      </a:endParaRPr>
                    </a:p>
                  </a:txBody>
                  <a:tcPr marL="68580" marR="68580" marT="0" marB="0"/>
                </a:tc>
              </a:tr>
              <a:tr h="513588">
                <a:tc>
                  <a:txBody>
                    <a:bodyPr/>
                    <a:lstStyle/>
                    <a:p>
                      <a:pPr marL="0" marR="0">
                        <a:lnSpc>
                          <a:spcPct val="115000"/>
                        </a:lnSpc>
                        <a:spcBef>
                          <a:spcPts val="0"/>
                        </a:spcBef>
                        <a:spcAft>
                          <a:spcPts val="0"/>
                        </a:spcAft>
                      </a:pPr>
                      <a:r>
                        <a:rPr lang="en-US" sz="1500" dirty="0">
                          <a:effectLst/>
                          <a:latin typeface="Garamond" panose="02020404030301010803" pitchFamily="18" charset="0"/>
                        </a:rPr>
                        <a:t>Class 1</a:t>
                      </a:r>
                      <a:endParaRPr lang="en-US" sz="1500" dirty="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Inductions</a:t>
                      </a:r>
                      <a:endParaRPr lang="en-US" sz="1500" dirty="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Instructor Intros &amp; Curriculum</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Company Presentations &amp; Pairing</a:t>
                      </a:r>
                      <a:endParaRPr lang="en-US" sz="1500">
                        <a:effectLst/>
                        <a:latin typeface="Garamond" panose="02020404030301010803" pitchFamily="18" charset="0"/>
                        <a:ea typeface="Calibri"/>
                        <a:cs typeface="Times New Roman"/>
                      </a:endParaRPr>
                    </a:p>
                  </a:txBody>
                  <a:tcPr marL="68580" marR="68580" marT="0" marB="0" anchor="ct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2</a:t>
                      </a:r>
                      <a:endParaRPr lang="en-US" sz="1500">
                        <a:effectLst/>
                        <a:latin typeface="Garamond" panose="02020404030301010803" pitchFamily="18" charset="0"/>
                        <a:ea typeface="Calibri"/>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500" dirty="0">
                          <a:effectLst/>
                          <a:latin typeface="Garamond" panose="02020404030301010803" pitchFamily="18" charset="0"/>
                        </a:rPr>
                        <a:t>Company On-site </a:t>
                      </a:r>
                      <a:r>
                        <a:rPr lang="en-US" sz="1500" dirty="0" smtClean="0">
                          <a:effectLst/>
                          <a:latin typeface="Garamond" panose="02020404030301010803" pitchFamily="18" charset="0"/>
                        </a:rPr>
                        <a:t>Meetings</a:t>
                      </a:r>
                      <a:endParaRPr lang="en-US" sz="1500" dirty="0">
                        <a:effectLst/>
                        <a:latin typeface="Garamond" panose="02020404030301010803" pitchFamily="18" charset="0"/>
                        <a:ea typeface="Calibri"/>
                        <a:cs typeface="Times New Roman"/>
                      </a:endParaRPr>
                    </a:p>
                  </a:txBody>
                  <a:tcPr marL="68580" marR="68580" marT="0" marB="0" anchor="ctr"/>
                </a:tc>
                <a:tc hMerge="1">
                  <a:txBody>
                    <a:bodyPr/>
                    <a:lstStyle/>
                    <a:p>
                      <a:pPr marL="0" marR="0">
                        <a:lnSpc>
                          <a:spcPct val="115000"/>
                        </a:lnSpc>
                        <a:spcBef>
                          <a:spcPts val="0"/>
                        </a:spcBef>
                        <a:spcAft>
                          <a:spcPts val="0"/>
                        </a:spcAft>
                      </a:pPr>
                      <a:endParaRPr lang="en-US" sz="1400" dirty="0">
                        <a:effectLst/>
                        <a:latin typeface="Garamond" panose="02020404030301010803" pitchFamily="18" charset="0"/>
                        <a:ea typeface="Calibri"/>
                        <a:cs typeface="Times New Roman"/>
                      </a:endParaRPr>
                    </a:p>
                  </a:txBody>
                  <a:tcPr marL="68580" marR="68580" marT="0" marB="0" anchor="ctr"/>
                </a:tc>
                <a:tc hMerge="1">
                  <a:txBody>
                    <a:bodyPr/>
                    <a:lstStyle/>
                    <a:p>
                      <a:pPr marL="0" marR="0">
                        <a:lnSpc>
                          <a:spcPct val="115000"/>
                        </a:lnSpc>
                        <a:spcBef>
                          <a:spcPts val="0"/>
                        </a:spcBef>
                        <a:spcAft>
                          <a:spcPts val="0"/>
                        </a:spcAft>
                      </a:pPr>
                      <a:endParaRPr lang="en-US" sz="1400" dirty="0">
                        <a:effectLst/>
                        <a:latin typeface="Garamond" panose="02020404030301010803" pitchFamily="18" charset="0"/>
                        <a:ea typeface="Calibri"/>
                        <a:cs typeface="Times New Roman"/>
                      </a:endParaRPr>
                    </a:p>
                  </a:txBody>
                  <a:tcPr marL="68580" marR="68580" marT="0" marB="0" anchor="ctr"/>
                </a:tc>
              </a:tr>
              <a:tr h="513588">
                <a:tc>
                  <a:txBody>
                    <a:bodyPr/>
                    <a:lstStyle/>
                    <a:p>
                      <a:pPr marL="0" marR="0">
                        <a:lnSpc>
                          <a:spcPct val="115000"/>
                        </a:lnSpc>
                        <a:spcBef>
                          <a:spcPts val="0"/>
                        </a:spcBef>
                        <a:spcAft>
                          <a:spcPts val="0"/>
                        </a:spcAft>
                      </a:pPr>
                      <a:r>
                        <a:rPr lang="en-US" sz="1500">
                          <a:effectLst/>
                          <a:latin typeface="Garamond" panose="02020404030301010803" pitchFamily="18" charset="0"/>
                        </a:rPr>
                        <a:t>Class 3</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Market Intelligence &amp; Research</a:t>
                      </a:r>
                      <a:endParaRPr lang="en-US" sz="1500" dirty="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Andrew </a:t>
                      </a:r>
                      <a:r>
                        <a:rPr lang="en-US" sz="1500" dirty="0" err="1">
                          <a:effectLst/>
                          <a:latin typeface="Garamond" panose="02020404030301010803" pitchFamily="18" charset="0"/>
                        </a:rPr>
                        <a:t>Cittadine</a:t>
                      </a:r>
                      <a:endParaRPr lang="en-US" sz="1500" dirty="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Case: 3M</a:t>
                      </a:r>
                      <a:endParaRPr lang="en-US" sz="1500">
                        <a:effectLst/>
                        <a:latin typeface="Garamond" panose="02020404030301010803" pitchFamily="18" charset="0"/>
                        <a:ea typeface="Calibri"/>
                        <a:cs typeface="Times New Roman"/>
                      </a:endParaRPr>
                    </a:p>
                  </a:txBody>
                  <a:tcPr marL="68580" marR="68580" marT="0" marB="0" anchor="ctr"/>
                </a:tc>
              </a:tr>
              <a:tr h="513588">
                <a:tc>
                  <a:txBody>
                    <a:bodyPr/>
                    <a:lstStyle/>
                    <a:p>
                      <a:pPr marL="0" marR="0">
                        <a:lnSpc>
                          <a:spcPct val="115000"/>
                        </a:lnSpc>
                        <a:spcBef>
                          <a:spcPts val="0"/>
                        </a:spcBef>
                        <a:spcAft>
                          <a:spcPts val="0"/>
                        </a:spcAft>
                      </a:pPr>
                      <a:r>
                        <a:rPr lang="en-US" sz="1500">
                          <a:effectLst/>
                          <a:latin typeface="Garamond" panose="02020404030301010803" pitchFamily="18" charset="0"/>
                        </a:rPr>
                        <a:t>Class 4</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Competitive Intel &amp; Pricing</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Meaghan Weed </a:t>
                      </a:r>
                      <a:endParaRPr lang="en-US" sz="1500" dirty="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Case: Metabical</a:t>
                      </a:r>
                      <a:endParaRPr lang="en-US" sz="1500">
                        <a:effectLst/>
                        <a:latin typeface="Garamond" panose="02020404030301010803" pitchFamily="18" charset="0"/>
                        <a:ea typeface="Calibri"/>
                        <a:cs typeface="Times New Roman"/>
                      </a:endParaRPr>
                    </a:p>
                  </a:txBody>
                  <a:tcPr marL="68580" marR="68580" marT="0" marB="0" anchor="ct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5</a:t>
                      </a:r>
                      <a:endParaRPr lang="en-US" sz="1500">
                        <a:effectLst/>
                        <a:latin typeface="Garamond" panose="02020404030301010803" pitchFamily="18" charset="0"/>
                        <a:ea typeface="Calibri"/>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500" dirty="0">
                          <a:effectLst/>
                          <a:latin typeface="Garamond" panose="02020404030301010803" pitchFamily="18" charset="0"/>
                        </a:rPr>
                        <a:t>Company On-site </a:t>
                      </a:r>
                      <a:r>
                        <a:rPr lang="en-US" sz="1500" dirty="0" smtClean="0">
                          <a:effectLst/>
                          <a:latin typeface="Garamond" panose="02020404030301010803" pitchFamily="18" charset="0"/>
                        </a:rPr>
                        <a:t>Meetings</a:t>
                      </a:r>
                      <a:endParaRPr lang="en-US" sz="1500" dirty="0">
                        <a:effectLst/>
                        <a:latin typeface="Garamond" panose="02020404030301010803" pitchFamily="18" charset="0"/>
                        <a:ea typeface="Calibri"/>
                        <a:cs typeface="Times New Roman"/>
                      </a:endParaRPr>
                    </a:p>
                  </a:txBody>
                  <a:tcPr marL="68580" marR="68580" marT="0" marB="0" anchor="ctr"/>
                </a:tc>
                <a:tc hMerge="1">
                  <a:txBody>
                    <a:bodyPr/>
                    <a:lstStyle/>
                    <a:p>
                      <a:pPr marL="0" marR="0">
                        <a:lnSpc>
                          <a:spcPct val="115000"/>
                        </a:lnSpc>
                        <a:spcBef>
                          <a:spcPts val="0"/>
                        </a:spcBef>
                        <a:spcAft>
                          <a:spcPts val="0"/>
                        </a:spcAft>
                      </a:pPr>
                      <a:endParaRPr lang="en-US" sz="1400" dirty="0">
                        <a:effectLst/>
                        <a:latin typeface="Garamond" panose="02020404030301010803" pitchFamily="18" charset="0"/>
                        <a:ea typeface="Calibri"/>
                        <a:cs typeface="Times New Roman"/>
                      </a:endParaRPr>
                    </a:p>
                  </a:txBody>
                  <a:tcPr marL="68580" marR="68580" marT="0" marB="0" anchor="ctr"/>
                </a:tc>
                <a:tc hMerge="1">
                  <a:txBody>
                    <a:bodyPr/>
                    <a:lstStyle/>
                    <a:p>
                      <a:pPr marL="0" marR="0">
                        <a:lnSpc>
                          <a:spcPct val="115000"/>
                        </a:lnSpc>
                        <a:spcBef>
                          <a:spcPts val="0"/>
                        </a:spcBef>
                        <a:spcAft>
                          <a:spcPts val="0"/>
                        </a:spcAft>
                      </a:pPr>
                      <a:endParaRPr lang="en-US" sz="1400" dirty="0">
                        <a:effectLst/>
                        <a:latin typeface="Garamond" panose="02020404030301010803" pitchFamily="18" charset="0"/>
                        <a:ea typeface="Calibri"/>
                        <a:cs typeface="Times New Roman"/>
                      </a:endParaRPr>
                    </a:p>
                  </a:txBody>
                  <a:tcPr marL="68580" marR="68580" marT="0" marB="0" anchor="ct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6</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Market Strategy</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TBD</a:t>
                      </a:r>
                      <a:endParaRPr lang="en-US" sz="1500" dirty="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Case: TBD</a:t>
                      </a:r>
                      <a:endParaRPr lang="en-US" sz="1500" dirty="0">
                        <a:effectLst/>
                        <a:latin typeface="Garamond" panose="02020404030301010803" pitchFamily="18" charset="0"/>
                        <a:ea typeface="Calibri"/>
                        <a:cs typeface="Times New Roman"/>
                      </a:endParaRPr>
                    </a:p>
                  </a:txBody>
                  <a:tcPr marL="68580" marR="68580" marT="0" marB="0" anchor="ct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7</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Instructor Meetings</a:t>
                      </a:r>
                      <a:endParaRPr lang="en-US" sz="1500">
                        <a:effectLst/>
                        <a:latin typeface="Garamond" panose="02020404030301010803" pitchFamily="18" charset="0"/>
                        <a:ea typeface="Calibri"/>
                        <a:cs typeface="Times New Roman"/>
                      </a:endParaRPr>
                    </a:p>
                  </a:txBody>
                  <a:tcPr marL="68580" marR="68580" marT="0" marB="0" anchor="ctr"/>
                </a:tc>
                <a:tc gridSpan="2">
                  <a:txBody>
                    <a:bodyPr/>
                    <a:lstStyle/>
                    <a:p>
                      <a:pPr marL="0" marR="0">
                        <a:lnSpc>
                          <a:spcPct val="115000"/>
                        </a:lnSpc>
                        <a:spcBef>
                          <a:spcPts val="0"/>
                        </a:spcBef>
                        <a:spcAft>
                          <a:spcPts val="0"/>
                        </a:spcAft>
                      </a:pPr>
                      <a:r>
                        <a:rPr lang="en-US" sz="1500" dirty="0">
                          <a:effectLst/>
                          <a:latin typeface="Garamond" panose="02020404030301010803" pitchFamily="18" charset="0"/>
                        </a:rPr>
                        <a:t>Present Market Strategy for feedback</a:t>
                      </a:r>
                      <a:endParaRPr lang="en-US" sz="1500" dirty="0">
                        <a:effectLst/>
                        <a:latin typeface="Garamond" panose="02020404030301010803" pitchFamily="18" charset="0"/>
                        <a:ea typeface="Calibri"/>
                        <a:cs typeface="Times New Roman"/>
                      </a:endParaRPr>
                    </a:p>
                  </a:txBody>
                  <a:tcPr marL="68580" marR="68580" marT="0" marB="0" anchor="ctr"/>
                </a:tc>
                <a:tc hMerge="1">
                  <a:txBody>
                    <a:bodyPr/>
                    <a:lstStyle/>
                    <a:p>
                      <a:endParaRPr lang="en-US"/>
                    </a:p>
                  </a:txBody>
                  <a:tcP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8</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Business Model</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TBD</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Case: TBD</a:t>
                      </a:r>
                      <a:endParaRPr lang="en-US" sz="1500" dirty="0">
                        <a:effectLst/>
                        <a:latin typeface="Garamond" panose="02020404030301010803" pitchFamily="18" charset="0"/>
                        <a:ea typeface="Calibri"/>
                        <a:cs typeface="Times New Roman"/>
                      </a:endParaRPr>
                    </a:p>
                  </a:txBody>
                  <a:tcPr marL="68580" marR="68580" marT="0" marB="0" anchor="ct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9</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Forecasting &amp; Planning</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Brock Walters</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dirty="0">
                          <a:effectLst/>
                          <a:latin typeface="Garamond" panose="02020404030301010803" pitchFamily="18" charset="0"/>
                        </a:rPr>
                        <a:t>Case: TBD</a:t>
                      </a:r>
                      <a:endParaRPr lang="en-US" sz="1500" dirty="0">
                        <a:effectLst/>
                        <a:latin typeface="Garamond" panose="02020404030301010803" pitchFamily="18" charset="0"/>
                        <a:ea typeface="Calibri"/>
                        <a:cs typeface="Times New Roman"/>
                      </a:endParaRPr>
                    </a:p>
                  </a:txBody>
                  <a:tcPr marL="68580" marR="68580" marT="0" marB="0" anchor="ctr"/>
                </a:tc>
              </a:tr>
              <a:tr h="452703">
                <a:tc>
                  <a:txBody>
                    <a:bodyPr/>
                    <a:lstStyle/>
                    <a:p>
                      <a:pPr marL="0" marR="0">
                        <a:lnSpc>
                          <a:spcPct val="115000"/>
                        </a:lnSpc>
                        <a:spcBef>
                          <a:spcPts val="0"/>
                        </a:spcBef>
                        <a:spcAft>
                          <a:spcPts val="0"/>
                        </a:spcAft>
                      </a:pPr>
                      <a:r>
                        <a:rPr lang="en-US" sz="1500">
                          <a:effectLst/>
                          <a:latin typeface="Garamond" panose="02020404030301010803" pitchFamily="18" charset="0"/>
                        </a:rPr>
                        <a:t>Class 10</a:t>
                      </a:r>
                      <a:endParaRPr lang="en-US" sz="1500">
                        <a:effectLst/>
                        <a:latin typeface="Garamond" panose="02020404030301010803" pitchFamily="18" charset="0"/>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500">
                          <a:effectLst/>
                          <a:latin typeface="Garamond" panose="02020404030301010803" pitchFamily="18" charset="0"/>
                        </a:rPr>
                        <a:t>Final</a:t>
                      </a:r>
                      <a:endParaRPr lang="en-US" sz="1500">
                        <a:effectLst/>
                        <a:latin typeface="Garamond" panose="02020404030301010803" pitchFamily="18" charset="0"/>
                        <a:ea typeface="Calibri"/>
                        <a:cs typeface="Times New Roman"/>
                      </a:endParaRPr>
                    </a:p>
                  </a:txBody>
                  <a:tcPr marL="68580" marR="68580" marT="0" marB="0" anchor="ctr"/>
                </a:tc>
                <a:tc gridSpan="2">
                  <a:txBody>
                    <a:bodyPr/>
                    <a:lstStyle/>
                    <a:p>
                      <a:pPr marL="0" marR="0">
                        <a:lnSpc>
                          <a:spcPct val="115000"/>
                        </a:lnSpc>
                        <a:spcBef>
                          <a:spcPts val="0"/>
                        </a:spcBef>
                        <a:spcAft>
                          <a:spcPts val="0"/>
                        </a:spcAft>
                      </a:pPr>
                      <a:r>
                        <a:rPr lang="en-US" sz="1500" dirty="0">
                          <a:effectLst/>
                          <a:latin typeface="Garamond" panose="02020404030301010803" pitchFamily="18" charset="0"/>
                        </a:rPr>
                        <a:t>Presentation to Companies</a:t>
                      </a:r>
                      <a:endParaRPr lang="en-US" sz="1500" dirty="0">
                        <a:effectLst/>
                        <a:latin typeface="Garamond" panose="02020404030301010803" pitchFamily="18" charset="0"/>
                        <a:ea typeface="Calibri"/>
                        <a:cs typeface="Times New Roman"/>
                      </a:endParaRPr>
                    </a:p>
                  </a:txBody>
                  <a:tcPr marL="68580" marR="68580" marT="0" marB="0" anchor="ctr"/>
                </a:tc>
                <a:tc hMerge="1">
                  <a:txBody>
                    <a:bodyPr/>
                    <a:lstStyle/>
                    <a:p>
                      <a:endParaRPr lang="en-US"/>
                    </a:p>
                  </a:txBody>
                  <a:tcPr/>
                </a:tc>
              </a:tr>
            </a:tbl>
          </a:graphicData>
        </a:graphic>
      </p:graphicFrame>
    </p:spTree>
    <p:extLst>
      <p:ext uri="{BB962C8B-B14F-4D97-AF65-F5344CB8AC3E}">
        <p14:creationId xmlns:p14="http://schemas.microsoft.com/office/powerpoint/2010/main" val="1192116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Medical Product Commercialization</a:t>
            </a:r>
            <a:r>
              <a:rPr lang="en-US" sz="2800" dirty="0" smtClean="0"/>
              <a:t/>
            </a:r>
            <a:br>
              <a:rPr lang="en-US" sz="2800" dirty="0" smtClean="0"/>
            </a:br>
            <a:r>
              <a:rPr lang="en-US" sz="2400" dirty="0" smtClean="0"/>
              <a:t>Market Intelligence</a:t>
            </a:r>
            <a:endParaRPr lang="en-US" sz="2400" dirty="0"/>
          </a:p>
        </p:txBody>
      </p:sp>
      <p:sp>
        <p:nvSpPr>
          <p:cNvPr id="3" name="Content Placeholder 2"/>
          <p:cNvSpPr>
            <a:spLocks noGrp="1"/>
          </p:cNvSpPr>
          <p:nvPr>
            <p:ph sz="quarter" idx="1"/>
          </p:nvPr>
        </p:nvSpPr>
        <p:spPr>
          <a:xfrm>
            <a:off x="914400" y="1676400"/>
            <a:ext cx="7772400" cy="1524000"/>
          </a:xfrm>
        </p:spPr>
        <p:txBody>
          <a:bodyPr>
            <a:normAutofit/>
          </a:bodyPr>
          <a:lstStyle/>
          <a:p>
            <a:pPr marL="0" indent="0">
              <a:buNone/>
            </a:pPr>
            <a:r>
              <a:rPr lang="en-US" sz="2400" dirty="0">
                <a:cs typeface="Arial"/>
              </a:rPr>
              <a:t>Translating </a:t>
            </a:r>
            <a:r>
              <a:rPr lang="en-US" sz="2400" dirty="0" smtClean="0">
                <a:cs typeface="Arial"/>
              </a:rPr>
              <a:t>HC </a:t>
            </a:r>
            <a:r>
              <a:rPr lang="en-US" sz="2400" dirty="0">
                <a:cs typeface="Arial"/>
              </a:rPr>
              <a:t>IP into commercial </a:t>
            </a:r>
            <a:r>
              <a:rPr lang="en-US" sz="2400" dirty="0" smtClean="0">
                <a:cs typeface="Arial"/>
              </a:rPr>
              <a:t>product via value proposition…</a:t>
            </a:r>
            <a:endParaRPr lang="en-US" sz="2400" dirty="0" smtClean="0"/>
          </a:p>
        </p:txBody>
      </p:sp>
      <p:graphicFrame>
        <p:nvGraphicFramePr>
          <p:cNvPr id="4" name="Diagram 3"/>
          <p:cNvGraphicFramePr/>
          <p:nvPr>
            <p:extLst>
              <p:ext uri="{D42A27DB-BD31-4B8C-83A1-F6EECF244321}">
                <p14:modId xmlns:p14="http://schemas.microsoft.com/office/powerpoint/2010/main" val="1381117200"/>
              </p:ext>
            </p:extLst>
          </p:nvPr>
        </p:nvGraphicFramePr>
        <p:xfrm>
          <a:off x="352926" y="251460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927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Medical Technologies in Developing Countries </a:t>
            </a:r>
            <a:br>
              <a:rPr lang="en-US" dirty="0" smtClean="0"/>
            </a:br>
            <a:r>
              <a:rPr lang="en-US" dirty="0" smtClean="0"/>
              <a:t>(KPPI-973-B/A)</a:t>
            </a:r>
            <a:endParaRPr lang="en-US" dirty="0"/>
          </a:p>
        </p:txBody>
      </p:sp>
      <p:sp>
        <p:nvSpPr>
          <p:cNvPr id="3" name="Text Placeholder 2"/>
          <p:cNvSpPr>
            <a:spLocks noGrp="1"/>
          </p:cNvSpPr>
          <p:nvPr>
            <p:ph type="body" idx="1"/>
          </p:nvPr>
        </p:nvSpPr>
        <p:spPr/>
        <p:txBody>
          <a:bodyPr/>
          <a:lstStyle/>
          <a:p>
            <a:r>
              <a:rPr lang="en-US" dirty="0" smtClean="0"/>
              <a:t>Kara Palamountain</a:t>
            </a:r>
          </a:p>
          <a:p>
            <a:r>
              <a:rPr lang="en-US" dirty="0" smtClean="0"/>
              <a:t>Rob </a:t>
            </a:r>
            <a:r>
              <a:rPr lang="en-US" dirty="0" err="1" smtClean="0"/>
              <a:t>Dintriff</a:t>
            </a:r>
            <a:endParaRPr lang="en-US" dirty="0"/>
          </a:p>
        </p:txBody>
      </p:sp>
    </p:spTree>
    <p:extLst>
      <p:ext uri="{BB962C8B-B14F-4D97-AF65-F5344CB8AC3E}">
        <p14:creationId xmlns:p14="http://schemas.microsoft.com/office/powerpoint/2010/main" val="2179820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a:t>Experiential Learning Mission at Kellogg</a:t>
            </a:r>
            <a:endParaRPr lang="en-US" dirty="0">
              <a:solidFill>
                <a:srgbClr val="482A80"/>
              </a:solidFill>
            </a:endParaRPr>
          </a:p>
        </p:txBody>
      </p:sp>
      <p:sp>
        <p:nvSpPr>
          <p:cNvPr id="7" name="Content Placeholder 2"/>
          <p:cNvSpPr>
            <a:spLocks noGrp="1"/>
          </p:cNvSpPr>
          <p:nvPr>
            <p:ph idx="1"/>
          </p:nvPr>
        </p:nvSpPr>
        <p:spPr>
          <a:xfrm>
            <a:off x="544306" y="1600201"/>
            <a:ext cx="8142494" cy="4525963"/>
          </a:xfrm>
        </p:spPr>
        <p:txBody>
          <a:bodyPr/>
          <a:lstStyle/>
          <a:p>
            <a:pPr marL="0" lvl="1" indent="0">
              <a:buNone/>
            </a:pPr>
            <a:r>
              <a:rPr lang="en-US" sz="2600" dirty="0" smtClean="0"/>
              <a:t>To </a:t>
            </a:r>
            <a:r>
              <a:rPr lang="en-US" sz="2600" dirty="0"/>
              <a:t>deliver exceptional and distinctive experiential </a:t>
            </a:r>
            <a:r>
              <a:rPr lang="en-US" sz="2600" dirty="0" smtClean="0"/>
              <a:t>courses </a:t>
            </a:r>
            <a:r>
              <a:rPr lang="en-US" sz="2600" dirty="0"/>
              <a:t>where Kellogg students can practice MBA </a:t>
            </a:r>
            <a:r>
              <a:rPr lang="en-US" sz="2600" dirty="0" smtClean="0"/>
              <a:t>skills </a:t>
            </a:r>
            <a:r>
              <a:rPr lang="en-US" sz="2600" dirty="0"/>
              <a:t>on real-world business problems to prepare themselves for successful careers and deliver value to our partner organizations.</a:t>
            </a:r>
          </a:p>
          <a:p>
            <a:endParaRPr lang="en-US" dirty="0">
              <a:solidFill>
                <a:schemeClr val="tx1"/>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Tree>
    <p:extLst>
      <p:ext uri="{BB962C8B-B14F-4D97-AF65-F5344CB8AC3E}">
        <p14:creationId xmlns:p14="http://schemas.microsoft.com/office/powerpoint/2010/main" val="2605469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152400" y="1371600"/>
            <a:ext cx="6629400" cy="1371600"/>
          </a:xfrm>
          <a:prstGeom prst="roundRect">
            <a:avLst>
              <a:gd name="adj" fmla="val 14928"/>
            </a:avLst>
          </a:prstGeom>
          <a:solidFill>
            <a:srgbClr val="00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a:solidFill>
                <a:prstClr val="white"/>
              </a:solidFill>
            </a:endParaRPr>
          </a:p>
        </p:txBody>
      </p:sp>
      <p:sp>
        <p:nvSpPr>
          <p:cNvPr id="33" name="Rounded Rectangle 32"/>
          <p:cNvSpPr/>
          <p:nvPr/>
        </p:nvSpPr>
        <p:spPr>
          <a:xfrm>
            <a:off x="152400" y="2819400"/>
            <a:ext cx="6629400" cy="1371600"/>
          </a:xfrm>
          <a:prstGeom prst="roundRect">
            <a:avLst>
              <a:gd name="adj" fmla="val 14928"/>
            </a:avLst>
          </a:prstGeom>
          <a:solidFill>
            <a:schemeClr val="tx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a:solidFill>
                <a:prstClr val="white"/>
              </a:solidFill>
            </a:endParaRPr>
          </a:p>
        </p:txBody>
      </p:sp>
      <p:sp>
        <p:nvSpPr>
          <p:cNvPr id="34" name="Rounded Rectangle 33"/>
          <p:cNvSpPr/>
          <p:nvPr/>
        </p:nvSpPr>
        <p:spPr>
          <a:xfrm>
            <a:off x="152400" y="4267200"/>
            <a:ext cx="6629400" cy="1371600"/>
          </a:xfrm>
          <a:prstGeom prst="roundRect">
            <a:avLst>
              <a:gd name="adj" fmla="val 14928"/>
            </a:avLst>
          </a:prstGeom>
          <a:solidFill>
            <a:srgbClr val="FFFF00">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a:solidFill>
                <a:prstClr val="white"/>
              </a:solidFill>
            </a:endParaRPr>
          </a:p>
        </p:txBody>
      </p:sp>
      <p:pic>
        <p:nvPicPr>
          <p:cNvPr id="11275" name="Picture 11" descr="Global Health Initiative logo"/>
          <p:cNvPicPr>
            <a:picLocks noChangeAspect="1" noChangeArrowheads="1"/>
          </p:cNvPicPr>
          <p:nvPr/>
        </p:nvPicPr>
        <p:blipFill>
          <a:blip r:embed="rId2" cstate="print"/>
          <a:srcRect/>
          <a:stretch>
            <a:fillRect/>
          </a:stretch>
        </p:blipFill>
        <p:spPr bwMode="auto">
          <a:xfrm>
            <a:off x="304800" y="2933700"/>
            <a:ext cx="1143000" cy="1143000"/>
          </a:xfrm>
          <a:prstGeom prst="rect">
            <a:avLst/>
          </a:prstGeom>
          <a:noFill/>
          <a:ln w="34925">
            <a:solidFill>
              <a:srgbClr val="FF0000"/>
            </a:solidFill>
          </a:ln>
        </p:spPr>
      </p:pic>
      <p:pic>
        <p:nvPicPr>
          <p:cNvPr id="37" name="Picture 7"/>
          <p:cNvPicPr>
            <a:picLocks noChangeAspect="1" noChangeArrowheads="1"/>
          </p:cNvPicPr>
          <p:nvPr/>
        </p:nvPicPr>
        <p:blipFill>
          <a:blip r:embed="rId3" cstate="print"/>
          <a:srcRect/>
          <a:stretch>
            <a:fillRect/>
          </a:stretch>
        </p:blipFill>
        <p:spPr bwMode="auto">
          <a:xfrm>
            <a:off x="7210425" y="2819403"/>
            <a:ext cx="1600200" cy="458788"/>
          </a:xfrm>
          <a:prstGeom prst="rect">
            <a:avLst/>
          </a:prstGeom>
          <a:noFill/>
          <a:ln w="9525">
            <a:noFill/>
            <a:miter lim="800000"/>
            <a:headEnd/>
            <a:tailEnd/>
          </a:ln>
        </p:spPr>
      </p:pic>
      <p:sp>
        <p:nvSpPr>
          <p:cNvPr id="38" name="TextBox 23"/>
          <p:cNvSpPr txBox="1">
            <a:spLocks noChangeArrowheads="1"/>
          </p:cNvSpPr>
          <p:nvPr/>
        </p:nvSpPr>
        <p:spPr bwMode="auto">
          <a:xfrm>
            <a:off x="6858000" y="2286021"/>
            <a:ext cx="2209800" cy="461633"/>
          </a:xfrm>
          <a:prstGeom prst="rect">
            <a:avLst/>
          </a:prstGeom>
          <a:noFill/>
          <a:ln>
            <a:noFill/>
          </a:ln>
          <a:extLst/>
        </p:spPr>
        <p:txBody>
          <a:bodyPr wrap="square" lIns="91407" tIns="45704" rIns="91407" bIns="4570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079" eaLnBrk="1" hangingPunct="1">
              <a:defRPr/>
            </a:pPr>
            <a:r>
              <a:rPr lang="en-US" b="1" dirty="0" smtClean="0">
                <a:solidFill>
                  <a:prstClr val="black">
                    <a:lumMod val="75000"/>
                    <a:lumOff val="25000"/>
                  </a:prstClr>
                </a:solidFill>
                <a:latin typeface="Calibri"/>
              </a:rPr>
              <a:t>PARTNERSHIPS</a:t>
            </a:r>
          </a:p>
        </p:txBody>
      </p:sp>
      <p:pic>
        <p:nvPicPr>
          <p:cNvPr id="39" name="Picture 8"/>
          <p:cNvPicPr>
            <a:picLocks noChangeAspect="1" noChangeArrowheads="1"/>
          </p:cNvPicPr>
          <p:nvPr/>
        </p:nvPicPr>
        <p:blipFill>
          <a:blip r:embed="rId4" cstate="print"/>
          <a:srcRect/>
          <a:stretch>
            <a:fillRect/>
          </a:stretch>
        </p:blipFill>
        <p:spPr bwMode="auto">
          <a:xfrm>
            <a:off x="6981825" y="5867401"/>
            <a:ext cx="1866900" cy="628651"/>
          </a:xfrm>
          <a:prstGeom prst="rect">
            <a:avLst/>
          </a:prstGeom>
          <a:noFill/>
          <a:ln w="9525">
            <a:noFill/>
            <a:miter lim="800000"/>
            <a:headEnd/>
            <a:tailEnd/>
          </a:ln>
        </p:spPr>
      </p:pic>
      <p:pic>
        <p:nvPicPr>
          <p:cNvPr id="41" name="Picture 14"/>
          <p:cNvPicPr>
            <a:picLocks noChangeAspect="1" noChangeArrowheads="1"/>
          </p:cNvPicPr>
          <p:nvPr/>
        </p:nvPicPr>
        <p:blipFill>
          <a:blip r:embed="rId5" cstate="print"/>
          <a:srcRect/>
          <a:stretch>
            <a:fillRect/>
          </a:stretch>
        </p:blipFill>
        <p:spPr bwMode="auto">
          <a:xfrm>
            <a:off x="7362852" y="3581400"/>
            <a:ext cx="1216025" cy="496888"/>
          </a:xfrm>
          <a:prstGeom prst="rect">
            <a:avLst/>
          </a:prstGeom>
          <a:noFill/>
          <a:ln w="9525">
            <a:noFill/>
            <a:miter lim="800000"/>
            <a:headEnd/>
            <a:tailEnd/>
          </a:ln>
        </p:spPr>
      </p:pic>
      <p:pic>
        <p:nvPicPr>
          <p:cNvPr id="42" name="Picture 9"/>
          <p:cNvPicPr>
            <a:picLocks noChangeAspect="1" noChangeArrowheads="1"/>
          </p:cNvPicPr>
          <p:nvPr/>
        </p:nvPicPr>
        <p:blipFill>
          <a:blip r:embed="rId6" cstate="print"/>
          <a:srcRect/>
          <a:stretch>
            <a:fillRect/>
          </a:stretch>
        </p:blipFill>
        <p:spPr bwMode="auto">
          <a:xfrm>
            <a:off x="7038992" y="5105421"/>
            <a:ext cx="1724025" cy="708025"/>
          </a:xfrm>
          <a:prstGeom prst="rect">
            <a:avLst/>
          </a:prstGeom>
          <a:noFill/>
          <a:ln w="9525">
            <a:noFill/>
            <a:miter lim="800000"/>
            <a:headEnd/>
            <a:tailEnd/>
          </a:ln>
        </p:spPr>
      </p:pic>
      <p:pic>
        <p:nvPicPr>
          <p:cNvPr id="11279" name="Picture 15" descr="https://si0.twimg.com/profile_images/1431161893/Square_Logo.PNG"/>
          <p:cNvPicPr>
            <a:picLocks noChangeAspect="1" noChangeArrowheads="1"/>
          </p:cNvPicPr>
          <p:nvPr/>
        </p:nvPicPr>
        <p:blipFill>
          <a:blip r:embed="rId7" cstate="print"/>
          <a:srcRect/>
          <a:stretch>
            <a:fillRect/>
          </a:stretch>
        </p:blipFill>
        <p:spPr bwMode="auto">
          <a:xfrm>
            <a:off x="7459610" y="4191021"/>
            <a:ext cx="998590" cy="990601"/>
          </a:xfrm>
          <a:prstGeom prst="rect">
            <a:avLst/>
          </a:prstGeom>
          <a:noFill/>
        </p:spPr>
      </p:pic>
      <p:cxnSp>
        <p:nvCxnSpPr>
          <p:cNvPr id="47" name="Straight Connector 46"/>
          <p:cNvCxnSpPr/>
          <p:nvPr/>
        </p:nvCxnSpPr>
        <p:spPr>
          <a:xfrm>
            <a:off x="7010400" y="2895600"/>
            <a:ext cx="0" cy="32004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905000" y="1371604"/>
            <a:ext cx="4798060" cy="1200296"/>
          </a:xfrm>
          <a:prstGeom prst="rect">
            <a:avLst/>
          </a:prstGeom>
          <a:noFill/>
        </p:spPr>
        <p:txBody>
          <a:bodyPr wrap="square" lIns="91407" tIns="45704" rIns="91407" bIns="45704" rtlCol="0">
            <a:spAutoFit/>
          </a:bodyPr>
          <a:lstStyle/>
          <a:p>
            <a:pPr defTabSz="914079"/>
            <a:r>
              <a:rPr lang="en-US" sz="2000" b="1" dirty="0">
                <a:solidFill>
                  <a:prstClr val="black"/>
                </a:solidFill>
              </a:rPr>
              <a:t>RESEARCH: </a:t>
            </a:r>
            <a:r>
              <a:rPr lang="en-US" sz="1600" b="1" dirty="0">
                <a:solidFill>
                  <a:prstClr val="black"/>
                </a:solidFill>
              </a:rPr>
              <a:t>Help to identify the market entry strategy for exciting new medical technologies in Africa.</a:t>
            </a:r>
          </a:p>
          <a:p>
            <a:pPr defTabSz="914079"/>
            <a:endParaRPr lang="en-US" sz="2000" b="1" dirty="0">
              <a:solidFill>
                <a:prstClr val="black"/>
              </a:solidFill>
            </a:endParaRPr>
          </a:p>
        </p:txBody>
      </p:sp>
      <p:pic>
        <p:nvPicPr>
          <p:cNvPr id="11283" name="Picture 19" descr="http://swingoutthailand.files.wordpress.com/2009/11/know-your-hiv-status.jpg?w=480&amp;h=360"/>
          <p:cNvPicPr>
            <a:picLocks noChangeAspect="1" noChangeArrowheads="1"/>
          </p:cNvPicPr>
          <p:nvPr/>
        </p:nvPicPr>
        <p:blipFill>
          <a:blip r:embed="rId8" cstate="print"/>
          <a:srcRect/>
          <a:stretch>
            <a:fillRect/>
          </a:stretch>
        </p:blipFill>
        <p:spPr bwMode="auto">
          <a:xfrm>
            <a:off x="304823" y="1503879"/>
            <a:ext cx="1446213" cy="1086924"/>
          </a:xfrm>
          <a:prstGeom prst="rect">
            <a:avLst/>
          </a:prstGeom>
          <a:noFill/>
          <a:ln w="34925">
            <a:solidFill>
              <a:srgbClr val="FF0000"/>
            </a:solidFill>
          </a:ln>
        </p:spPr>
      </p:pic>
      <p:sp>
        <p:nvSpPr>
          <p:cNvPr id="52" name="TextBox 51"/>
          <p:cNvSpPr txBox="1"/>
          <p:nvPr/>
        </p:nvSpPr>
        <p:spPr>
          <a:xfrm>
            <a:off x="1905000" y="2820660"/>
            <a:ext cx="4798060" cy="1631183"/>
          </a:xfrm>
          <a:prstGeom prst="rect">
            <a:avLst/>
          </a:prstGeom>
          <a:noFill/>
        </p:spPr>
        <p:txBody>
          <a:bodyPr wrap="square" lIns="91407" tIns="45704" rIns="91407" bIns="45704" rtlCol="0">
            <a:spAutoFit/>
          </a:bodyPr>
          <a:lstStyle/>
          <a:p>
            <a:pPr defTabSz="914079"/>
            <a:r>
              <a:rPr lang="en-US" sz="2000" b="1" dirty="0">
                <a:solidFill>
                  <a:prstClr val="white"/>
                </a:solidFill>
              </a:rPr>
              <a:t>COLLABORATION: </a:t>
            </a:r>
            <a:r>
              <a:rPr lang="en-US" sz="1600" b="1" dirty="0">
                <a:solidFill>
                  <a:prstClr val="white"/>
                </a:solidFill>
              </a:rPr>
              <a:t>Part of the larger ongoing Kellogg Global Health Initiative, a partnership between academia, industry and philanthropic organizations to develop medical or diagnostic tests for developing countries. </a:t>
            </a:r>
          </a:p>
          <a:p>
            <a:pPr defTabSz="914079"/>
            <a:r>
              <a:rPr lang="en-US" sz="1600" b="1" dirty="0">
                <a:solidFill>
                  <a:prstClr val="white"/>
                </a:solidFill>
              </a:rPr>
              <a:t> </a:t>
            </a:r>
          </a:p>
        </p:txBody>
      </p:sp>
      <p:sp>
        <p:nvSpPr>
          <p:cNvPr id="53" name="TextBox 52"/>
          <p:cNvSpPr txBox="1"/>
          <p:nvPr/>
        </p:nvSpPr>
        <p:spPr>
          <a:xfrm>
            <a:off x="1902441" y="4343404"/>
            <a:ext cx="4879383" cy="1384962"/>
          </a:xfrm>
          <a:prstGeom prst="rect">
            <a:avLst/>
          </a:prstGeom>
          <a:noFill/>
        </p:spPr>
        <p:txBody>
          <a:bodyPr wrap="square" lIns="91407" tIns="45704" rIns="91407" bIns="45704" rtlCol="0">
            <a:spAutoFit/>
          </a:bodyPr>
          <a:lstStyle/>
          <a:p>
            <a:pPr defTabSz="914079"/>
            <a:r>
              <a:rPr lang="en-US" sz="2000" b="1" dirty="0">
                <a:solidFill>
                  <a:prstClr val="black"/>
                </a:solidFill>
              </a:rPr>
              <a:t>IMPACT: </a:t>
            </a:r>
            <a:r>
              <a:rPr lang="en-US" sz="1600" b="1" dirty="0">
                <a:solidFill>
                  <a:prstClr val="black"/>
                </a:solidFill>
              </a:rPr>
              <a:t>Field research from previous student trips has resulted in product modifications. We will present findings from this year’s trip to key stakeholders from NGOs, the public sector and corporate partners. </a:t>
            </a:r>
          </a:p>
          <a:p>
            <a:pPr defTabSz="914079"/>
            <a:endParaRPr lang="en-US" sz="1600" b="1" dirty="0">
              <a:solidFill>
                <a:prstClr val="black"/>
              </a:solidFill>
            </a:endParaRPr>
          </a:p>
        </p:txBody>
      </p:sp>
      <p:pic>
        <p:nvPicPr>
          <p:cNvPr id="11287" name="Picture 23" descr="http://businesstm.com/wp-content/uploads/2010/08/people-holding-hands.jpg"/>
          <p:cNvPicPr>
            <a:picLocks noChangeAspect="1" noChangeArrowheads="1"/>
          </p:cNvPicPr>
          <p:nvPr/>
        </p:nvPicPr>
        <p:blipFill>
          <a:blip r:embed="rId9" cstate="print"/>
          <a:srcRect/>
          <a:stretch>
            <a:fillRect/>
          </a:stretch>
        </p:blipFill>
        <p:spPr bwMode="auto">
          <a:xfrm>
            <a:off x="304800" y="4419617"/>
            <a:ext cx="1449220" cy="972185"/>
          </a:xfrm>
          <a:prstGeom prst="rect">
            <a:avLst/>
          </a:prstGeom>
          <a:noFill/>
          <a:ln w="34925">
            <a:solidFill>
              <a:srgbClr val="FF0000"/>
            </a:solidFill>
          </a:ln>
        </p:spPr>
      </p:pic>
      <p:sp>
        <p:nvSpPr>
          <p:cNvPr id="55" name="TextBox 54"/>
          <p:cNvSpPr txBox="1"/>
          <p:nvPr/>
        </p:nvSpPr>
        <p:spPr>
          <a:xfrm>
            <a:off x="0" y="124364"/>
            <a:ext cx="9144000" cy="1046408"/>
          </a:xfrm>
          <a:prstGeom prst="rect">
            <a:avLst/>
          </a:prstGeom>
          <a:noFill/>
        </p:spPr>
        <p:txBody>
          <a:bodyPr wrap="square" lIns="91407" tIns="45704" rIns="91407" bIns="45704" rtlCol="0">
            <a:spAutoFit/>
          </a:bodyPr>
          <a:lstStyle/>
          <a:p>
            <a:pPr defTabSz="914079"/>
            <a:endParaRPr lang="en-US" sz="1600" b="1" dirty="0">
              <a:solidFill>
                <a:prstClr val="black"/>
              </a:solidFill>
            </a:endParaRPr>
          </a:p>
          <a:p>
            <a:pPr defTabSz="914079"/>
            <a:endParaRPr lang="en-US" sz="1600" b="1" dirty="0">
              <a:solidFill>
                <a:prstClr val="black"/>
              </a:solidFill>
            </a:endParaRPr>
          </a:p>
          <a:p>
            <a:pPr defTabSz="914079"/>
            <a:endParaRPr lang="en-US" sz="1600" b="1" dirty="0">
              <a:solidFill>
                <a:prstClr val="black"/>
              </a:solidFill>
            </a:endParaRPr>
          </a:p>
          <a:p>
            <a:pPr algn="ctr" defTabSz="914079"/>
            <a:r>
              <a:rPr lang="en-US" sz="1400" b="1" dirty="0">
                <a:solidFill>
                  <a:prstClr val="black"/>
                </a:solidFill>
              </a:rPr>
              <a:t>YOU CAME TO KELLOGG TO BECOME A LEADER CAPABLE OF CHANGING THE WORLD – THIS IS YOUR CHANCE. </a:t>
            </a:r>
          </a:p>
        </p:txBody>
      </p:sp>
      <p:sp>
        <p:nvSpPr>
          <p:cNvPr id="30" name="Rectangle 29"/>
          <p:cNvSpPr/>
          <p:nvPr/>
        </p:nvSpPr>
        <p:spPr>
          <a:xfrm>
            <a:off x="0" y="21"/>
            <a:ext cx="9144000" cy="954075"/>
          </a:xfrm>
          <a:prstGeom prst="rect">
            <a:avLst/>
          </a:prstGeom>
          <a:noFill/>
        </p:spPr>
        <p:txBody>
          <a:bodyPr wrap="square" lIns="91407" tIns="45704" rIns="91407" bIns="45704">
            <a:spAutoFit/>
          </a:bodyPr>
          <a:lstStyle/>
          <a:p>
            <a:pPr algn="ctr" defTabSz="914079"/>
            <a:r>
              <a:rPr lang="en-US" sz="2800" b="1" cap="all" dirty="0">
                <a:ln w="9000" cmpd="sng">
                  <a:solidFill>
                    <a:srgbClr val="FF0000"/>
                  </a:solidFill>
                  <a:prstDash val="solid"/>
                </a:ln>
                <a:solidFill>
                  <a:srgbClr val="FF0000"/>
                </a:solidFill>
                <a:effectLst>
                  <a:reflection blurRad="12700" stA="28000" endPos="45000" dist="1000" dir="5400000" sy="-100000" algn="bl" rotWithShape="0"/>
                </a:effectLst>
              </a:rPr>
              <a:t>KPPI: 973-B, 973-A </a:t>
            </a:r>
          </a:p>
          <a:p>
            <a:pPr algn="ctr" defTabSz="914079"/>
            <a:r>
              <a:rPr lang="en-US" sz="2800" b="1" cap="all" dirty="0">
                <a:ln w="9000" cmpd="sng">
                  <a:solidFill>
                    <a:srgbClr val="FF0000"/>
                  </a:solidFill>
                  <a:prstDash val="solid"/>
                </a:ln>
                <a:solidFill>
                  <a:srgbClr val="FF0000"/>
                </a:solidFill>
                <a:effectLst>
                  <a:reflection blurRad="12700" stA="28000" endPos="45000" dist="1000" dir="5400000" sy="-100000" algn="bl" rotWithShape="0"/>
                </a:effectLst>
              </a:rPr>
              <a:t>Medical Technologies in developing countries</a:t>
            </a:r>
          </a:p>
        </p:txBody>
      </p:sp>
    </p:spTree>
    <p:extLst>
      <p:ext uri="{BB962C8B-B14F-4D97-AF65-F5344CB8AC3E}">
        <p14:creationId xmlns:p14="http://schemas.microsoft.com/office/powerpoint/2010/main" val="3677263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a:off x="533411" y="1824683"/>
            <a:ext cx="8153399" cy="0"/>
          </a:xfrm>
          <a:prstGeom prst="straightConnector1">
            <a:avLst/>
          </a:prstGeom>
          <a:ln w="666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590817" y="2120908"/>
            <a:ext cx="1892301" cy="3282951"/>
          </a:xfrm>
          <a:prstGeom prst="roundRect">
            <a:avLst>
              <a:gd name="adj" fmla="val 6897"/>
            </a:avLst>
          </a:prstGeom>
          <a:solidFill>
            <a:srgbClr val="00FF00">
              <a:alpha val="53000"/>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dirty="0">
              <a:solidFill>
                <a:prstClr val="white"/>
              </a:solidFill>
            </a:endParaRPr>
          </a:p>
        </p:txBody>
      </p:sp>
      <p:sp>
        <p:nvSpPr>
          <p:cNvPr id="20" name="Rounded Rectangle 19"/>
          <p:cNvSpPr/>
          <p:nvPr/>
        </p:nvSpPr>
        <p:spPr>
          <a:xfrm>
            <a:off x="4622799" y="2120908"/>
            <a:ext cx="1892301" cy="3282951"/>
          </a:xfrm>
          <a:prstGeom prst="roundRect">
            <a:avLst>
              <a:gd name="adj" fmla="val 6897"/>
            </a:avLst>
          </a:prstGeom>
          <a:solidFill>
            <a:schemeClr val="tx1">
              <a:alpha val="76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dirty="0">
              <a:solidFill>
                <a:prstClr val="white"/>
              </a:solidFill>
            </a:endParaRPr>
          </a:p>
        </p:txBody>
      </p:sp>
      <p:sp>
        <p:nvSpPr>
          <p:cNvPr id="25" name="Rounded Rectangle 24"/>
          <p:cNvSpPr/>
          <p:nvPr/>
        </p:nvSpPr>
        <p:spPr>
          <a:xfrm>
            <a:off x="6629418" y="2120908"/>
            <a:ext cx="1892301" cy="3282951"/>
          </a:xfrm>
          <a:prstGeom prst="roundRect">
            <a:avLst>
              <a:gd name="adj" fmla="val 6897"/>
            </a:avLst>
          </a:prstGeom>
          <a:solidFill>
            <a:srgbClr val="FFFF00">
              <a:alpha val="71000"/>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dirty="0">
              <a:solidFill>
                <a:prstClr val="white"/>
              </a:solidFill>
            </a:endParaRPr>
          </a:p>
        </p:txBody>
      </p:sp>
      <p:sp>
        <p:nvSpPr>
          <p:cNvPr id="29" name="TextBox 28"/>
          <p:cNvSpPr txBox="1"/>
          <p:nvPr/>
        </p:nvSpPr>
        <p:spPr>
          <a:xfrm>
            <a:off x="3086102" y="1585287"/>
            <a:ext cx="914400" cy="461633"/>
          </a:xfrm>
          <a:prstGeom prst="rect">
            <a:avLst/>
          </a:prstGeom>
          <a:solidFill>
            <a:schemeClr val="bg1"/>
          </a:solidFill>
          <a:ln>
            <a:solidFill>
              <a:schemeClr val="bg1">
                <a:alpha val="0"/>
              </a:schemeClr>
            </a:solidFill>
          </a:ln>
        </p:spPr>
        <p:txBody>
          <a:bodyPr wrap="square" lIns="0" tIns="45704" rIns="0" bIns="45704" rtlCol="0">
            <a:spAutoFit/>
          </a:bodyPr>
          <a:lstStyle/>
          <a:p>
            <a:pPr algn="ctr" defTabSz="914079"/>
            <a:r>
              <a:rPr lang="en-US" sz="2400" dirty="0">
                <a:solidFill>
                  <a:prstClr val="black"/>
                </a:solidFill>
              </a:rPr>
              <a:t>CLASS</a:t>
            </a:r>
          </a:p>
        </p:txBody>
      </p:sp>
      <p:sp>
        <p:nvSpPr>
          <p:cNvPr id="30" name="TextBox 29"/>
          <p:cNvSpPr txBox="1"/>
          <p:nvPr/>
        </p:nvSpPr>
        <p:spPr>
          <a:xfrm>
            <a:off x="5219699" y="1585287"/>
            <a:ext cx="762000" cy="461633"/>
          </a:xfrm>
          <a:prstGeom prst="rect">
            <a:avLst/>
          </a:prstGeom>
          <a:solidFill>
            <a:schemeClr val="bg1"/>
          </a:solidFill>
          <a:ln>
            <a:solidFill>
              <a:schemeClr val="bg1">
                <a:alpha val="0"/>
              </a:schemeClr>
            </a:solidFill>
          </a:ln>
        </p:spPr>
        <p:txBody>
          <a:bodyPr wrap="square" lIns="91407" tIns="45704" rIns="91407" bIns="45704" rtlCol="0">
            <a:spAutoFit/>
          </a:bodyPr>
          <a:lstStyle/>
          <a:p>
            <a:pPr algn="ctr" defTabSz="914079"/>
            <a:r>
              <a:rPr lang="en-US" sz="2400" dirty="0">
                <a:solidFill>
                  <a:prstClr val="black"/>
                </a:solidFill>
              </a:rPr>
              <a:t>TRIP</a:t>
            </a:r>
          </a:p>
        </p:txBody>
      </p:sp>
      <p:sp>
        <p:nvSpPr>
          <p:cNvPr id="31" name="TextBox 30"/>
          <p:cNvSpPr txBox="1"/>
          <p:nvPr/>
        </p:nvSpPr>
        <p:spPr>
          <a:xfrm>
            <a:off x="6781800" y="1585287"/>
            <a:ext cx="1524000" cy="461633"/>
          </a:xfrm>
          <a:prstGeom prst="rect">
            <a:avLst/>
          </a:prstGeom>
          <a:solidFill>
            <a:schemeClr val="bg1"/>
          </a:solidFill>
          <a:ln>
            <a:solidFill>
              <a:schemeClr val="bg1">
                <a:alpha val="0"/>
              </a:schemeClr>
            </a:solidFill>
          </a:ln>
        </p:spPr>
        <p:txBody>
          <a:bodyPr wrap="square" lIns="91407" tIns="45704" rIns="91407" bIns="45704" rtlCol="0">
            <a:spAutoFit/>
          </a:bodyPr>
          <a:lstStyle/>
          <a:p>
            <a:pPr algn="ctr" defTabSz="914079"/>
            <a:r>
              <a:rPr lang="en-US" sz="2400" dirty="0">
                <a:solidFill>
                  <a:prstClr val="black"/>
                </a:solidFill>
              </a:rPr>
              <a:t>CLASS</a:t>
            </a:r>
          </a:p>
        </p:txBody>
      </p:sp>
      <p:sp>
        <p:nvSpPr>
          <p:cNvPr id="14344" name="AutoShape 8" descr="http://mycontinent.co/IMGMozambi/Cities/maputo1.jpg"/>
          <p:cNvSpPr>
            <a:spLocks noChangeAspect="1" noChangeArrowheads="1"/>
          </p:cNvSpPr>
          <p:nvPr/>
        </p:nvSpPr>
        <p:spPr bwMode="auto">
          <a:xfrm>
            <a:off x="1295400" y="609604"/>
            <a:ext cx="6534150" cy="4257675"/>
          </a:xfrm>
          <a:prstGeom prst="rect">
            <a:avLst/>
          </a:prstGeom>
          <a:noFill/>
        </p:spPr>
        <p:txBody>
          <a:bodyPr vert="horz" wrap="square" lIns="91407" tIns="45704" rIns="91407" bIns="45704" numCol="1" anchor="t" anchorCtr="0" compatLnSpc="1">
            <a:prstTxWarp prst="textNoShape">
              <a:avLst/>
            </a:prstTxWarp>
          </a:bodyPr>
          <a:lstStyle/>
          <a:p>
            <a:pPr defTabSz="914079"/>
            <a:endParaRPr lang="en-US">
              <a:solidFill>
                <a:prstClr val="black"/>
              </a:solidFill>
            </a:endParaRPr>
          </a:p>
        </p:txBody>
      </p:sp>
      <p:sp>
        <p:nvSpPr>
          <p:cNvPr id="38" name="TextBox 37"/>
          <p:cNvSpPr txBox="1"/>
          <p:nvPr/>
        </p:nvSpPr>
        <p:spPr>
          <a:xfrm>
            <a:off x="2590817" y="2270341"/>
            <a:ext cx="1892301" cy="2246737"/>
          </a:xfrm>
          <a:prstGeom prst="rect">
            <a:avLst/>
          </a:prstGeom>
          <a:noFill/>
        </p:spPr>
        <p:txBody>
          <a:bodyPr wrap="square" lIns="91407" tIns="45704" rIns="91407" bIns="45704" rtlCol="0">
            <a:spAutoFit/>
          </a:bodyPr>
          <a:lstStyle/>
          <a:p>
            <a:pPr defTabSz="914079"/>
            <a:r>
              <a:rPr lang="en-US" b="1" dirty="0" smtClean="0">
                <a:solidFill>
                  <a:prstClr val="black"/>
                </a:solidFill>
              </a:rPr>
              <a:t>LEARNING:</a:t>
            </a:r>
          </a:p>
          <a:p>
            <a:pPr marL="114261" indent="-114261" defTabSz="914079">
              <a:spcAft>
                <a:spcPts val="600"/>
              </a:spcAft>
              <a:buFont typeface="Arial" pitchFamily="34" charset="0"/>
              <a:buChar char="•"/>
            </a:pPr>
            <a:r>
              <a:rPr lang="en-US" sz="1400" b="1" dirty="0">
                <a:solidFill>
                  <a:prstClr val="black"/>
                </a:solidFill>
              </a:rPr>
              <a:t> 5 Classes in Winter Quarter Part B</a:t>
            </a:r>
          </a:p>
          <a:p>
            <a:pPr marL="114261" indent="-114261" defTabSz="914079">
              <a:spcAft>
                <a:spcPts val="600"/>
              </a:spcAft>
              <a:buFont typeface="Arial" pitchFamily="34" charset="0"/>
              <a:buChar char="•"/>
            </a:pPr>
            <a:r>
              <a:rPr lang="en-US" sz="1400" b="1" dirty="0">
                <a:solidFill>
                  <a:prstClr val="black"/>
                </a:solidFill>
              </a:rPr>
              <a:t>Stakeholder Group Interview Preparation</a:t>
            </a:r>
          </a:p>
          <a:p>
            <a:pPr marL="114261" indent="-114261" defTabSz="914079">
              <a:spcAft>
                <a:spcPts val="600"/>
              </a:spcAft>
              <a:buFont typeface="Arial" pitchFamily="34" charset="0"/>
              <a:buChar char="•"/>
            </a:pPr>
            <a:r>
              <a:rPr lang="en-US" sz="1400" b="1" dirty="0">
                <a:solidFill>
                  <a:prstClr val="black"/>
                </a:solidFill>
              </a:rPr>
              <a:t> Speakers, Product Demos, Clinic Visits, Simulations </a:t>
            </a:r>
          </a:p>
        </p:txBody>
      </p:sp>
      <p:sp>
        <p:nvSpPr>
          <p:cNvPr id="39" name="TextBox 38"/>
          <p:cNvSpPr txBox="1"/>
          <p:nvPr/>
        </p:nvSpPr>
        <p:spPr>
          <a:xfrm>
            <a:off x="4622799" y="2270321"/>
            <a:ext cx="1892301" cy="2462180"/>
          </a:xfrm>
          <a:prstGeom prst="rect">
            <a:avLst/>
          </a:prstGeom>
          <a:noFill/>
        </p:spPr>
        <p:txBody>
          <a:bodyPr wrap="square" lIns="91407" tIns="45704" rIns="91407" bIns="45704" rtlCol="0">
            <a:spAutoFit/>
          </a:bodyPr>
          <a:lstStyle/>
          <a:p>
            <a:pPr defTabSz="914079"/>
            <a:r>
              <a:rPr lang="en-US" b="1" dirty="0" smtClean="0">
                <a:solidFill>
                  <a:prstClr val="white"/>
                </a:solidFill>
              </a:rPr>
              <a:t>RESEARCH:</a:t>
            </a:r>
          </a:p>
          <a:p>
            <a:pPr defTabSz="914079">
              <a:spcAft>
                <a:spcPts val="600"/>
              </a:spcAft>
              <a:buFont typeface="Arial" pitchFamily="34" charset="0"/>
              <a:buChar char="•"/>
            </a:pPr>
            <a:r>
              <a:rPr lang="en-US" sz="1400" b="1" dirty="0">
                <a:solidFill>
                  <a:prstClr val="white"/>
                </a:solidFill>
              </a:rPr>
              <a:t> 2 Weeks in March</a:t>
            </a:r>
          </a:p>
          <a:p>
            <a:pPr marL="114261" indent="-114261" defTabSz="914079">
              <a:spcAft>
                <a:spcPts val="600"/>
              </a:spcAft>
              <a:buFont typeface="Arial" pitchFamily="34" charset="0"/>
              <a:buChar char="•"/>
            </a:pPr>
            <a:r>
              <a:rPr lang="en-US" sz="1400" b="1" dirty="0">
                <a:solidFill>
                  <a:prstClr val="white"/>
                </a:solidFill>
              </a:rPr>
              <a:t>Opening &amp; Closing Plenary with Key Stakeholders cross sectors</a:t>
            </a:r>
          </a:p>
          <a:p>
            <a:pPr marL="114261" indent="-114261" defTabSz="914079">
              <a:buFont typeface="Arial" pitchFamily="34" charset="0"/>
              <a:buChar char="•"/>
            </a:pPr>
            <a:r>
              <a:rPr lang="en-US" sz="1400" b="1" dirty="0">
                <a:solidFill>
                  <a:prstClr val="white"/>
                </a:solidFill>
              </a:rPr>
              <a:t>Stakeholder interviews, Clinic Visits, Cross-Stream Integration Meetings </a:t>
            </a:r>
          </a:p>
        </p:txBody>
      </p:sp>
      <p:sp>
        <p:nvSpPr>
          <p:cNvPr id="40" name="TextBox 39"/>
          <p:cNvSpPr txBox="1"/>
          <p:nvPr/>
        </p:nvSpPr>
        <p:spPr>
          <a:xfrm>
            <a:off x="6629418" y="2270323"/>
            <a:ext cx="1892301" cy="2970012"/>
          </a:xfrm>
          <a:prstGeom prst="rect">
            <a:avLst/>
          </a:prstGeom>
          <a:noFill/>
        </p:spPr>
        <p:txBody>
          <a:bodyPr wrap="square" lIns="91407" tIns="45704" rIns="91407" bIns="45704" rtlCol="0">
            <a:spAutoFit/>
          </a:bodyPr>
          <a:lstStyle/>
          <a:p>
            <a:pPr defTabSz="914079"/>
            <a:r>
              <a:rPr lang="en-US" b="1" dirty="0" smtClean="0">
                <a:solidFill>
                  <a:prstClr val="black"/>
                </a:solidFill>
              </a:rPr>
              <a:t>IMPACT: </a:t>
            </a:r>
          </a:p>
          <a:p>
            <a:pPr marL="114261" indent="-114261" defTabSz="914079">
              <a:spcAft>
                <a:spcPts val="600"/>
              </a:spcAft>
              <a:buFont typeface="Arial" pitchFamily="34" charset="0"/>
              <a:buChar char="•"/>
            </a:pPr>
            <a:r>
              <a:rPr lang="en-US" sz="1400" b="1" dirty="0">
                <a:solidFill>
                  <a:prstClr val="black"/>
                </a:solidFill>
              </a:rPr>
              <a:t>5 Classes in Spring Quarter Part A</a:t>
            </a:r>
          </a:p>
          <a:p>
            <a:pPr marL="114261" indent="-114261" defTabSz="914079">
              <a:spcAft>
                <a:spcPts val="600"/>
              </a:spcAft>
              <a:buFont typeface="Arial" pitchFamily="34" charset="0"/>
              <a:buChar char="•"/>
            </a:pPr>
            <a:r>
              <a:rPr lang="en-US" sz="1400" b="1" dirty="0">
                <a:solidFill>
                  <a:prstClr val="black"/>
                </a:solidFill>
              </a:rPr>
              <a:t>Final Reports will be shared with Key GHI Affiliates</a:t>
            </a:r>
          </a:p>
          <a:p>
            <a:pPr marL="114261" indent="-114261" defTabSz="914079">
              <a:spcAft>
                <a:spcPts val="600"/>
              </a:spcAft>
              <a:buFont typeface="Arial" pitchFamily="34" charset="0"/>
              <a:buChar char="•"/>
            </a:pPr>
            <a:r>
              <a:rPr lang="en-US" sz="1400" b="1" dirty="0">
                <a:solidFill>
                  <a:prstClr val="black"/>
                </a:solidFill>
              </a:rPr>
              <a:t>Opportunity to present findings to partners &amp; medical device companies</a:t>
            </a:r>
          </a:p>
          <a:p>
            <a:pPr marL="114261" indent="-114261" defTabSz="914079">
              <a:buFont typeface="Arial" pitchFamily="34" charset="0"/>
              <a:buChar char="•"/>
            </a:pPr>
            <a:r>
              <a:rPr lang="en-US" sz="1400" b="1" dirty="0">
                <a:solidFill>
                  <a:prstClr val="black"/>
                </a:solidFill>
              </a:rPr>
              <a:t>Contribute to future launch of products</a:t>
            </a:r>
          </a:p>
        </p:txBody>
      </p:sp>
      <p:sp>
        <p:nvSpPr>
          <p:cNvPr id="26" name="Rectangle 25"/>
          <p:cNvSpPr/>
          <p:nvPr/>
        </p:nvSpPr>
        <p:spPr>
          <a:xfrm>
            <a:off x="0" y="21"/>
            <a:ext cx="9144000" cy="954075"/>
          </a:xfrm>
          <a:prstGeom prst="rect">
            <a:avLst/>
          </a:prstGeom>
          <a:noFill/>
        </p:spPr>
        <p:txBody>
          <a:bodyPr wrap="square" lIns="91407" tIns="45704" rIns="91407" bIns="45704">
            <a:spAutoFit/>
          </a:bodyPr>
          <a:lstStyle/>
          <a:p>
            <a:pPr algn="ctr" defTabSz="914079"/>
            <a:r>
              <a:rPr lang="en-US" sz="2800" b="1" cap="all" dirty="0">
                <a:ln w="9000" cmpd="sng">
                  <a:solidFill>
                    <a:srgbClr val="FF0000"/>
                  </a:solidFill>
                  <a:prstDash val="solid"/>
                </a:ln>
                <a:solidFill>
                  <a:srgbClr val="FF0000"/>
                </a:solidFill>
                <a:effectLst>
                  <a:reflection blurRad="12700" stA="28000" endPos="45000" dist="1000" dir="5400000" sy="-100000" algn="bl" rotWithShape="0"/>
                </a:effectLst>
              </a:rPr>
              <a:t>KPPI: 973-B, 973-A </a:t>
            </a:r>
          </a:p>
          <a:p>
            <a:pPr algn="ctr" defTabSz="914079"/>
            <a:r>
              <a:rPr lang="en-US" sz="2800" b="1" cap="all" dirty="0">
                <a:ln w="9000" cmpd="sng">
                  <a:solidFill>
                    <a:srgbClr val="FF0000"/>
                  </a:solidFill>
                  <a:prstDash val="solid"/>
                </a:ln>
                <a:solidFill>
                  <a:srgbClr val="FF0000"/>
                </a:solidFill>
                <a:effectLst>
                  <a:reflection blurRad="12700" stA="28000" endPos="45000" dist="1000" dir="5400000" sy="-100000" algn="bl" rotWithShape="0"/>
                </a:effectLst>
              </a:rPr>
              <a:t>Medical Technologies in developing countries</a:t>
            </a:r>
          </a:p>
        </p:txBody>
      </p:sp>
      <p:sp>
        <p:nvSpPr>
          <p:cNvPr id="27" name="TextBox 26"/>
          <p:cNvSpPr txBox="1"/>
          <p:nvPr/>
        </p:nvSpPr>
        <p:spPr>
          <a:xfrm>
            <a:off x="990600" y="1593852"/>
            <a:ext cx="914400" cy="461633"/>
          </a:xfrm>
          <a:prstGeom prst="rect">
            <a:avLst/>
          </a:prstGeom>
          <a:solidFill>
            <a:schemeClr val="bg1"/>
          </a:solidFill>
          <a:ln>
            <a:solidFill>
              <a:schemeClr val="bg1">
                <a:alpha val="0"/>
              </a:schemeClr>
            </a:solidFill>
          </a:ln>
        </p:spPr>
        <p:txBody>
          <a:bodyPr wrap="square" lIns="0" tIns="45704" rIns="0" bIns="45704" rtlCol="0">
            <a:spAutoFit/>
          </a:bodyPr>
          <a:lstStyle/>
          <a:p>
            <a:pPr algn="ctr" defTabSz="914079"/>
            <a:r>
              <a:rPr lang="en-US" sz="2400" dirty="0">
                <a:solidFill>
                  <a:prstClr val="black"/>
                </a:solidFill>
              </a:rPr>
              <a:t>APPLY</a:t>
            </a:r>
          </a:p>
        </p:txBody>
      </p:sp>
      <p:sp>
        <p:nvSpPr>
          <p:cNvPr id="33" name="Rounded Rectangle 32"/>
          <p:cNvSpPr/>
          <p:nvPr/>
        </p:nvSpPr>
        <p:spPr>
          <a:xfrm>
            <a:off x="533424" y="2127264"/>
            <a:ext cx="1892301" cy="3282951"/>
          </a:xfrm>
          <a:prstGeom prst="roundRect">
            <a:avLst>
              <a:gd name="adj" fmla="val 6897"/>
            </a:avLst>
          </a:prstGeom>
          <a:solidFill>
            <a:srgbClr val="0070C0">
              <a:alpha val="53000"/>
            </a:srgb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rtlCol="0" anchor="ctr"/>
          <a:lstStyle/>
          <a:p>
            <a:pPr algn="ctr" defTabSz="914079"/>
            <a:endParaRPr lang="en-US" dirty="0">
              <a:solidFill>
                <a:prstClr val="white"/>
              </a:solidFill>
            </a:endParaRPr>
          </a:p>
        </p:txBody>
      </p:sp>
      <p:sp>
        <p:nvSpPr>
          <p:cNvPr id="34" name="TextBox 33"/>
          <p:cNvSpPr txBox="1"/>
          <p:nvPr/>
        </p:nvSpPr>
        <p:spPr>
          <a:xfrm>
            <a:off x="533421" y="2276673"/>
            <a:ext cx="1892301" cy="1123352"/>
          </a:xfrm>
          <a:prstGeom prst="rect">
            <a:avLst/>
          </a:prstGeom>
          <a:noFill/>
        </p:spPr>
        <p:txBody>
          <a:bodyPr wrap="square" lIns="91407" tIns="45704" rIns="91407" bIns="45704" rtlCol="0">
            <a:spAutoFit/>
          </a:bodyPr>
          <a:lstStyle/>
          <a:p>
            <a:pPr defTabSz="914079"/>
            <a:r>
              <a:rPr lang="en-US" b="1" dirty="0" smtClean="0">
                <a:solidFill>
                  <a:prstClr val="black"/>
                </a:solidFill>
              </a:rPr>
              <a:t>LEARNING:</a:t>
            </a:r>
          </a:p>
          <a:p>
            <a:pPr marL="114261" indent="-114261" defTabSz="914079">
              <a:spcAft>
                <a:spcPts val="600"/>
              </a:spcAft>
              <a:buFont typeface="Arial" pitchFamily="34" charset="0"/>
              <a:buChar char="•"/>
            </a:pPr>
            <a:r>
              <a:rPr lang="en-US" sz="1400" b="1" dirty="0">
                <a:solidFill>
                  <a:prstClr val="black"/>
                </a:solidFill>
              </a:rPr>
              <a:t>Apply by October 17, 2014</a:t>
            </a:r>
          </a:p>
          <a:p>
            <a:pPr marL="114261" indent="-114261" defTabSz="914079">
              <a:spcAft>
                <a:spcPts val="600"/>
              </a:spcAft>
              <a:buFont typeface="Arial" pitchFamily="34" charset="0"/>
              <a:buChar char="•"/>
            </a:pPr>
            <a:r>
              <a:rPr lang="en-US" sz="800" dirty="0">
                <a:solidFill>
                  <a:prstClr val="black"/>
                </a:solidFill>
                <a:hlinkClick r:id="rId2"/>
              </a:rPr>
              <a:t>https://www4.kellogg.northwestern.edu/el/</a:t>
            </a:r>
            <a:endParaRPr lang="en-US" sz="1400" b="1" dirty="0">
              <a:solidFill>
                <a:prstClr val="black"/>
              </a:solidFill>
            </a:endParaRPr>
          </a:p>
        </p:txBody>
      </p:sp>
    </p:spTree>
    <p:extLst>
      <p:ext uri="{BB962C8B-B14F-4D97-AF65-F5344CB8AC3E}">
        <p14:creationId xmlns:p14="http://schemas.microsoft.com/office/powerpoint/2010/main" val="1213580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Student Panel</a:t>
            </a:r>
            <a:endParaRPr lang="en-US" sz="4000" dirty="0"/>
          </a:p>
        </p:txBody>
      </p:sp>
      <p:sp>
        <p:nvSpPr>
          <p:cNvPr id="8" name="Footer Placeholder 3"/>
          <p:cNvSpPr txBox="1">
            <a:spLocks/>
          </p:cNvSpPr>
          <p:nvPr/>
        </p:nvSpPr>
        <p:spPr>
          <a:xfrm>
            <a:off x="622298"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6"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4" name="Content Placeholder 3"/>
          <p:cNvSpPr>
            <a:spLocks noGrp="1"/>
          </p:cNvSpPr>
          <p:nvPr>
            <p:ph idx="1"/>
          </p:nvPr>
        </p:nvSpPr>
        <p:spPr/>
        <p:txBody>
          <a:bodyPr>
            <a:normAutofit/>
          </a:bodyPr>
          <a:lstStyle/>
          <a:p>
            <a:pPr marL="0" indent="0" algn="ctr">
              <a:buNone/>
            </a:pPr>
            <a:endParaRPr lang="en-US" sz="2400" dirty="0" smtClean="0"/>
          </a:p>
          <a:p>
            <a:pPr marL="0" indent="0" algn="ctr">
              <a:buNone/>
            </a:pPr>
            <a:r>
              <a:rPr lang="en-US" sz="2400" dirty="0"/>
              <a:t>Megan Gordon – ACL, GIM, </a:t>
            </a:r>
            <a:r>
              <a:rPr lang="en-US" sz="2400" dirty="0" smtClean="0"/>
              <a:t>Marketing </a:t>
            </a:r>
            <a:r>
              <a:rPr lang="en-US" sz="2400" dirty="0"/>
              <a:t>Research</a:t>
            </a:r>
          </a:p>
          <a:p>
            <a:pPr marL="0" indent="0" algn="ctr">
              <a:buNone/>
            </a:pPr>
            <a:r>
              <a:rPr lang="en-US" sz="2400" dirty="0" smtClean="0"/>
              <a:t>Will Manderscheid </a:t>
            </a:r>
            <a:r>
              <a:rPr lang="en-US" sz="2400" dirty="0"/>
              <a:t>– AMP, </a:t>
            </a:r>
            <a:r>
              <a:rPr lang="en-US" sz="2400" dirty="0" smtClean="0"/>
              <a:t>Buyout</a:t>
            </a:r>
          </a:p>
          <a:p>
            <a:pPr marL="0" indent="0" algn="ctr">
              <a:buNone/>
            </a:pPr>
            <a:r>
              <a:rPr lang="en-US" sz="2400" dirty="0" smtClean="0"/>
              <a:t>Brent </a:t>
            </a:r>
            <a:r>
              <a:rPr lang="en-US" sz="2400" dirty="0" err="1" smtClean="0"/>
              <a:t>Minner</a:t>
            </a:r>
            <a:r>
              <a:rPr lang="en-US" sz="2400" dirty="0" smtClean="0"/>
              <a:t> – ACL, Risk</a:t>
            </a:r>
            <a:endParaRPr lang="en-US" sz="2400" dirty="0"/>
          </a:p>
          <a:p>
            <a:pPr marL="0" indent="0" algn="ctr">
              <a:buNone/>
            </a:pPr>
            <a:r>
              <a:rPr lang="en-US" sz="2400" dirty="0"/>
              <a:t>Laura Oliver – Personal Lead. Insights, Leader as Coach</a:t>
            </a:r>
          </a:p>
          <a:p>
            <a:pPr marL="0" indent="0" algn="ctr">
              <a:buNone/>
            </a:pPr>
            <a:r>
              <a:rPr lang="en-US" sz="2400" dirty="0"/>
              <a:t>Mikhail Petrov – IBS-Lab, </a:t>
            </a:r>
            <a:r>
              <a:rPr lang="en-US" sz="2400" dirty="0" smtClean="0"/>
              <a:t>Marketing Research</a:t>
            </a:r>
            <a:endParaRPr lang="en-US" sz="2400" dirty="0"/>
          </a:p>
          <a:p>
            <a:pPr marL="0" indent="0" algn="ctr">
              <a:buNone/>
            </a:pPr>
            <a:r>
              <a:rPr lang="en-US" sz="2400" dirty="0"/>
              <a:t>Tim Shannon – Med </a:t>
            </a:r>
            <a:r>
              <a:rPr lang="en-US" sz="2400" dirty="0" smtClean="0"/>
              <a:t>Technology in Developing Countries</a:t>
            </a:r>
            <a:endParaRPr lang="en-US" sz="2400" dirty="0"/>
          </a:p>
          <a:p>
            <a:pPr marL="0" indent="0" algn="ctr">
              <a:buNone/>
            </a:pPr>
            <a:r>
              <a:rPr lang="en-US" sz="2400" dirty="0"/>
              <a:t>Tejas Shastry – </a:t>
            </a:r>
            <a:r>
              <a:rPr lang="en-US" sz="2400" dirty="0" err="1"/>
              <a:t>NUvention</a:t>
            </a:r>
            <a:r>
              <a:rPr lang="en-US" sz="2400" dirty="0"/>
              <a:t>:  </a:t>
            </a:r>
            <a:r>
              <a:rPr lang="en-US" sz="2400" dirty="0" smtClean="0"/>
              <a:t>Energy</a:t>
            </a:r>
            <a:endParaRPr lang="en-US" sz="2400" dirty="0"/>
          </a:p>
        </p:txBody>
      </p:sp>
    </p:spTree>
    <p:extLst>
      <p:ext uri="{BB962C8B-B14F-4D97-AF65-F5344CB8AC3E}">
        <p14:creationId xmlns:p14="http://schemas.microsoft.com/office/powerpoint/2010/main" val="2841275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 &amp; 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61137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a:t>Experiential Learning at Kellogg</a:t>
            </a:r>
            <a:endParaRPr lang="en-US" dirty="0">
              <a:solidFill>
                <a:srgbClr val="482A80"/>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10" name="Content Placeholder 2"/>
          <p:cNvSpPr>
            <a:spLocks noGrp="1"/>
          </p:cNvSpPr>
          <p:nvPr>
            <p:ph idx="1"/>
          </p:nvPr>
        </p:nvSpPr>
        <p:spPr>
          <a:xfrm>
            <a:off x="544525" y="1257291"/>
            <a:ext cx="8142287" cy="4961876"/>
          </a:xfrm>
        </p:spPr>
        <p:txBody>
          <a:bodyPr>
            <a:noAutofit/>
          </a:bodyPr>
          <a:lstStyle/>
          <a:p>
            <a:r>
              <a:rPr lang="en-US" dirty="0" smtClean="0"/>
              <a:t>Over 50 EL Courses at Kellogg</a:t>
            </a:r>
          </a:p>
          <a:p>
            <a:pPr lvl="1"/>
            <a:r>
              <a:rPr lang="en-US" sz="1800" dirty="0" smtClean="0"/>
              <a:t>Labs – 11</a:t>
            </a:r>
          </a:p>
          <a:p>
            <a:pPr lvl="2"/>
            <a:r>
              <a:rPr lang="en-US" sz="1600" dirty="0">
                <a:hlinkClick r:id="rId2"/>
              </a:rPr>
              <a:t>Global</a:t>
            </a:r>
            <a:r>
              <a:rPr lang="en-US" sz="1600" dirty="0"/>
              <a:t>, Real Estate, Education Consulting, </a:t>
            </a:r>
            <a:r>
              <a:rPr lang="en-US" sz="1600" dirty="0">
                <a:hlinkClick r:id="rId3"/>
              </a:rPr>
              <a:t>Buyout</a:t>
            </a:r>
            <a:r>
              <a:rPr lang="en-US" sz="1600" dirty="0"/>
              <a:t>, </a:t>
            </a:r>
            <a:r>
              <a:rPr lang="en-US" sz="1600" dirty="0">
                <a:hlinkClick r:id="rId4"/>
              </a:rPr>
              <a:t>Venture</a:t>
            </a:r>
            <a:r>
              <a:rPr lang="en-US" sz="1600" dirty="0"/>
              <a:t>,  </a:t>
            </a:r>
            <a:r>
              <a:rPr lang="en-US" sz="1600" dirty="0">
                <a:hlinkClick r:id="rId5"/>
              </a:rPr>
              <a:t>ACL</a:t>
            </a:r>
            <a:r>
              <a:rPr lang="en-US" sz="1600" dirty="0"/>
              <a:t>, Digital Platforms, IBS-Lab, HC-Lab, </a:t>
            </a:r>
            <a:r>
              <a:rPr lang="en-US" sz="1600" dirty="0">
                <a:hlinkClick r:id="rId6"/>
              </a:rPr>
              <a:t>Scaling Ops Lab </a:t>
            </a:r>
            <a:r>
              <a:rPr lang="en-US" sz="1600" dirty="0"/>
              <a:t>and </a:t>
            </a:r>
            <a:r>
              <a:rPr lang="en-US" sz="1600" dirty="0">
                <a:hlinkClick r:id="rId7"/>
              </a:rPr>
              <a:t>Risk</a:t>
            </a:r>
            <a:r>
              <a:rPr lang="en-US" sz="1600" dirty="0"/>
              <a:t> Labs. </a:t>
            </a:r>
          </a:p>
          <a:p>
            <a:pPr lvl="1"/>
            <a:r>
              <a:rPr lang="en-US" sz="1800" dirty="0" smtClean="0"/>
              <a:t>Entrepreneurship – 11 </a:t>
            </a:r>
            <a:endParaRPr lang="en-US" sz="1800" dirty="0"/>
          </a:p>
          <a:p>
            <a:pPr lvl="2"/>
            <a:r>
              <a:rPr lang="en-US" sz="1600" dirty="0" smtClean="0"/>
              <a:t>Corp Innovation </a:t>
            </a:r>
            <a:r>
              <a:rPr lang="en-US" sz="1600" dirty="0"/>
              <a:t>&amp; New Ventures, </a:t>
            </a:r>
            <a:r>
              <a:rPr lang="en-US" sz="1600" dirty="0" err="1">
                <a:hlinkClick r:id="rId8"/>
              </a:rPr>
              <a:t>NUvention</a:t>
            </a:r>
            <a:r>
              <a:rPr lang="en-US" sz="1600" dirty="0">
                <a:hlinkClick r:id="rId8"/>
              </a:rPr>
              <a:t> Courses </a:t>
            </a:r>
            <a:r>
              <a:rPr lang="en-US" sz="1600" dirty="0"/>
              <a:t>(5), New Venture Series (3) and The Entrepreneurial Experience.</a:t>
            </a:r>
          </a:p>
          <a:p>
            <a:pPr lvl="1"/>
            <a:r>
              <a:rPr lang="en-US" sz="1800" dirty="0" smtClean="0"/>
              <a:t>Practicums – 2 </a:t>
            </a:r>
          </a:p>
          <a:p>
            <a:pPr lvl="2"/>
            <a:r>
              <a:rPr lang="en-US" sz="1600" dirty="0">
                <a:hlinkClick r:id="rId9"/>
              </a:rPr>
              <a:t>Asset Management </a:t>
            </a:r>
            <a:r>
              <a:rPr lang="en-US" sz="1600" dirty="0" smtClean="0"/>
              <a:t>(3-4 courses over 1 </a:t>
            </a:r>
            <a:r>
              <a:rPr lang="en-US" sz="1600" dirty="0" err="1" smtClean="0"/>
              <a:t>yr</a:t>
            </a:r>
            <a:r>
              <a:rPr lang="en-US" sz="1600" dirty="0" smtClean="0"/>
              <a:t>), </a:t>
            </a:r>
            <a:r>
              <a:rPr lang="en-US" sz="1600" dirty="0">
                <a:hlinkClick r:id="rId10"/>
              </a:rPr>
              <a:t>Board Fellows </a:t>
            </a:r>
            <a:r>
              <a:rPr lang="en-US" sz="1600" dirty="0"/>
              <a:t>(</a:t>
            </a:r>
            <a:r>
              <a:rPr lang="en-US" sz="1600" dirty="0" smtClean="0"/>
              <a:t>15 mos.)</a:t>
            </a:r>
            <a:endParaRPr lang="en-US" sz="1600" dirty="0"/>
          </a:p>
          <a:p>
            <a:pPr lvl="1"/>
            <a:r>
              <a:rPr lang="en-US" sz="1800" dirty="0"/>
              <a:t>Simulations – </a:t>
            </a:r>
            <a:r>
              <a:rPr lang="en-US" sz="1800" dirty="0" smtClean="0"/>
              <a:t>6</a:t>
            </a:r>
            <a:endParaRPr lang="en-US" sz="1800" dirty="0"/>
          </a:p>
          <a:p>
            <a:pPr lvl="2"/>
            <a:r>
              <a:rPr lang="en-US" sz="1600" dirty="0"/>
              <a:t>Cross-cultural </a:t>
            </a:r>
            <a:r>
              <a:rPr lang="en-US" sz="1600" dirty="0" smtClean="0"/>
              <a:t>Negotiations, Bargaining, Strategic Change, et. al.</a:t>
            </a:r>
            <a:endParaRPr lang="en-US" sz="1600" dirty="0"/>
          </a:p>
          <a:p>
            <a:pPr lvl="1"/>
            <a:r>
              <a:rPr lang="en-US" sz="1800" dirty="0" smtClean="0"/>
              <a:t>Other </a:t>
            </a:r>
          </a:p>
          <a:p>
            <a:pPr lvl="2"/>
            <a:r>
              <a:rPr lang="en-US" sz="1600" dirty="0"/>
              <a:t>Medical Technologies in Developing Countries (formerly GHI), Digital Marketing and Commerce, GIM, Leadership Series (3), Marketing Research, Implementing Process Improvement, et. al</a:t>
            </a:r>
            <a:r>
              <a:rPr lang="en-US" sz="1600" dirty="0" smtClean="0"/>
              <a:t>.</a:t>
            </a:r>
          </a:p>
          <a:p>
            <a:r>
              <a:rPr lang="en-US" dirty="0" smtClean="0"/>
              <a:t>Around 850 </a:t>
            </a:r>
            <a:r>
              <a:rPr lang="en-US" dirty="0"/>
              <a:t>students </a:t>
            </a:r>
            <a:r>
              <a:rPr lang="en-US" dirty="0" smtClean="0"/>
              <a:t>engaged in over 2800 project “touch points” resulting in over 650 </a:t>
            </a:r>
            <a:r>
              <a:rPr lang="en-US" dirty="0"/>
              <a:t>projects in </a:t>
            </a:r>
            <a:r>
              <a:rPr lang="en-US" dirty="0" smtClean="0"/>
              <a:t>2013-14.</a:t>
            </a:r>
          </a:p>
        </p:txBody>
      </p:sp>
    </p:spTree>
    <p:extLst>
      <p:ext uri="{BB962C8B-B14F-4D97-AF65-F5344CB8AC3E}">
        <p14:creationId xmlns:p14="http://schemas.microsoft.com/office/powerpoint/2010/main" val="130266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a:t>So what?</a:t>
            </a:r>
            <a:endParaRPr lang="en-US" dirty="0">
              <a:solidFill>
                <a:srgbClr val="482A80"/>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10" name="Content Placeholder 2"/>
          <p:cNvSpPr>
            <a:spLocks noGrp="1"/>
          </p:cNvSpPr>
          <p:nvPr>
            <p:ph idx="1"/>
          </p:nvPr>
        </p:nvSpPr>
        <p:spPr>
          <a:xfrm>
            <a:off x="544525" y="1600201"/>
            <a:ext cx="8142287" cy="4525963"/>
          </a:xfrm>
        </p:spPr>
        <p:txBody>
          <a:bodyPr>
            <a:normAutofit/>
          </a:bodyPr>
          <a:lstStyle/>
          <a:p>
            <a:r>
              <a:rPr lang="en-US" dirty="0" smtClean="0"/>
              <a:t>Experiential Learning courses can help you:</a:t>
            </a:r>
          </a:p>
          <a:p>
            <a:pPr lvl="1"/>
            <a:r>
              <a:rPr lang="en-US" dirty="0" smtClean="0"/>
              <a:t>Evaluate a new industry </a:t>
            </a:r>
          </a:p>
          <a:p>
            <a:pPr lvl="1"/>
            <a:r>
              <a:rPr lang="en-US" dirty="0" smtClean="0"/>
              <a:t>Exercise skills in leadership or functional areas</a:t>
            </a:r>
          </a:p>
          <a:p>
            <a:pPr lvl="1"/>
            <a:r>
              <a:rPr lang="en-US" dirty="0" smtClean="0"/>
              <a:t>Develop concrete, real-world examples to speak to during interviewing</a:t>
            </a:r>
          </a:p>
          <a:p>
            <a:pPr lvl="1"/>
            <a:r>
              <a:rPr lang="en-US" dirty="0" smtClean="0"/>
              <a:t>Network into a company or industry</a:t>
            </a:r>
          </a:p>
          <a:p>
            <a:pPr lvl="1"/>
            <a:r>
              <a:rPr lang="en-US" dirty="0" smtClean="0"/>
              <a:t>Gain consulting experience</a:t>
            </a:r>
          </a:p>
          <a:p>
            <a:pPr lvl="1"/>
            <a:r>
              <a:rPr lang="en-US" dirty="0" smtClean="0"/>
              <a:t>Reflect on your learning and professional growth</a:t>
            </a:r>
            <a:endParaRPr lang="en-US" dirty="0"/>
          </a:p>
          <a:p>
            <a:pPr lvl="1"/>
            <a:endParaRPr lang="en-US" dirty="0" smtClean="0"/>
          </a:p>
          <a:p>
            <a:pPr lvl="2"/>
            <a:endParaRPr lang="en-US" dirty="0"/>
          </a:p>
        </p:txBody>
      </p:sp>
    </p:spTree>
    <p:extLst>
      <p:ext uri="{BB962C8B-B14F-4D97-AF65-F5344CB8AC3E}">
        <p14:creationId xmlns:p14="http://schemas.microsoft.com/office/powerpoint/2010/main" val="130266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smtClean="0">
                <a:solidFill>
                  <a:srgbClr val="482A80"/>
                </a:solidFill>
              </a:rPr>
              <a:t>Fitting it all in …</a:t>
            </a:r>
            <a:endParaRPr lang="en-US" dirty="0">
              <a:solidFill>
                <a:srgbClr val="482A80"/>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10" name="Content Placeholder 2"/>
          <p:cNvSpPr>
            <a:spLocks noGrp="1"/>
          </p:cNvSpPr>
          <p:nvPr>
            <p:ph idx="1"/>
          </p:nvPr>
        </p:nvSpPr>
        <p:spPr>
          <a:xfrm>
            <a:off x="544525" y="1411282"/>
            <a:ext cx="8142287" cy="4889505"/>
          </a:xfrm>
        </p:spPr>
        <p:txBody>
          <a:bodyPr>
            <a:normAutofit lnSpcReduction="10000"/>
          </a:bodyPr>
          <a:lstStyle/>
          <a:p>
            <a:r>
              <a:rPr lang="en-US" dirty="0"/>
              <a:t>Map out your plan (e.g.: </a:t>
            </a:r>
            <a:r>
              <a:rPr lang="en-US" dirty="0" err="1"/>
              <a:t>GLab</a:t>
            </a:r>
            <a:r>
              <a:rPr lang="en-US" dirty="0"/>
              <a:t> only Winter </a:t>
            </a:r>
            <a:r>
              <a:rPr lang="en-US" dirty="0" smtClean="0"/>
              <a:t>…)</a:t>
            </a:r>
          </a:p>
          <a:p>
            <a:pPr lvl="1"/>
            <a:r>
              <a:rPr lang="en-US" sz="2100" dirty="0" smtClean="0"/>
              <a:t>See </a:t>
            </a:r>
            <a:r>
              <a:rPr lang="en-US" sz="2100" dirty="0" smtClean="0">
                <a:hlinkClick r:id="rId2"/>
              </a:rPr>
              <a:t>Courses and Labs </a:t>
            </a:r>
            <a:r>
              <a:rPr lang="en-US" sz="2100" dirty="0" smtClean="0"/>
              <a:t>page on Kellogg Experiential Learning website</a:t>
            </a:r>
            <a:endParaRPr lang="en-US" sz="2100" dirty="0"/>
          </a:p>
          <a:p>
            <a:r>
              <a:rPr lang="en-US" dirty="0"/>
              <a:t>Application vs. Bidding</a:t>
            </a:r>
          </a:p>
          <a:p>
            <a:pPr lvl="1"/>
            <a:r>
              <a:rPr lang="en-US" sz="2000" dirty="0" smtClean="0"/>
              <a:t>Many EL courses require an application process.</a:t>
            </a:r>
          </a:p>
          <a:p>
            <a:pPr lvl="1"/>
            <a:r>
              <a:rPr lang="en-US" dirty="0" smtClean="0"/>
              <a:t>Application process begins prior to bidding, in most cases</a:t>
            </a:r>
          </a:p>
          <a:p>
            <a:pPr lvl="1"/>
            <a:r>
              <a:rPr lang="en-US" dirty="0" smtClean="0"/>
              <a:t>Goal:  Decisions communicated to students prior to bidding </a:t>
            </a:r>
            <a:endParaRPr lang="en-US" sz="2000" dirty="0" smtClean="0"/>
          </a:p>
          <a:p>
            <a:pPr lvl="1"/>
            <a:r>
              <a:rPr lang="en-US" sz="2000" dirty="0" smtClean="0"/>
              <a:t>App courses include: Real </a:t>
            </a:r>
            <a:r>
              <a:rPr lang="en-US" sz="2000" dirty="0"/>
              <a:t>Estate Lab, Venture and Buyout Labs, </a:t>
            </a:r>
            <a:r>
              <a:rPr lang="en-US" dirty="0" err="1"/>
              <a:t>A</a:t>
            </a:r>
            <a:r>
              <a:rPr lang="en-US" sz="2000" dirty="0" err="1" smtClean="0"/>
              <a:t>MPSeries</a:t>
            </a:r>
            <a:r>
              <a:rPr lang="en-US" sz="2000" dirty="0"/>
              <a:t>, </a:t>
            </a:r>
            <a:r>
              <a:rPr lang="en-US" sz="2000" dirty="0" err="1"/>
              <a:t>NUvention</a:t>
            </a:r>
            <a:r>
              <a:rPr lang="en-US" sz="2000" dirty="0"/>
              <a:t> courses, Board Fellows, etc.</a:t>
            </a:r>
          </a:p>
          <a:p>
            <a:r>
              <a:rPr lang="en-US" dirty="0" smtClean="0"/>
              <a:t>Independent Studies</a:t>
            </a:r>
          </a:p>
          <a:p>
            <a:pPr lvl="1"/>
            <a:r>
              <a:rPr lang="en-US" sz="2000" dirty="0"/>
              <a:t>Forms due by first week Friday at noon to Registration</a:t>
            </a:r>
          </a:p>
          <a:p>
            <a:pPr lvl="1"/>
            <a:r>
              <a:rPr lang="en-US" sz="2000" dirty="0"/>
              <a:t>Must have a faculty advisor</a:t>
            </a:r>
          </a:p>
          <a:p>
            <a:pPr lvl="1"/>
            <a:r>
              <a:rPr lang="en-US" sz="2000" dirty="0"/>
              <a:t>Departmental Approval for project</a:t>
            </a:r>
          </a:p>
          <a:p>
            <a:pPr lvl="1"/>
            <a:r>
              <a:rPr lang="en-US" sz="2000" dirty="0"/>
              <a:t>Individuals or Teams </a:t>
            </a:r>
          </a:p>
          <a:p>
            <a:pPr lvl="1"/>
            <a:endParaRPr lang="en-US" sz="2000" dirty="0"/>
          </a:p>
          <a:p>
            <a:endParaRPr lang="en-US" dirty="0" smtClean="0"/>
          </a:p>
        </p:txBody>
      </p:sp>
    </p:spTree>
    <p:extLst>
      <p:ext uri="{BB962C8B-B14F-4D97-AF65-F5344CB8AC3E}">
        <p14:creationId xmlns:p14="http://schemas.microsoft.com/office/powerpoint/2010/main" val="130266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4306" y="274639"/>
            <a:ext cx="8142494" cy="1143000"/>
          </a:xfrm>
        </p:spPr>
        <p:txBody>
          <a:bodyPr/>
          <a:lstStyle/>
          <a:p>
            <a:r>
              <a:rPr lang="en-US" dirty="0"/>
              <a:t>Finding Projects</a:t>
            </a:r>
            <a:endParaRPr lang="en-US" dirty="0">
              <a:solidFill>
                <a:srgbClr val="482A80"/>
              </a:solidFill>
            </a:endParaRPr>
          </a:p>
        </p:txBody>
      </p:sp>
      <p:sp>
        <p:nvSpPr>
          <p:cNvPr id="8" name="Footer Placeholder 3"/>
          <p:cNvSpPr txBox="1">
            <a:spLocks/>
          </p:cNvSpPr>
          <p:nvPr/>
        </p:nvSpPr>
        <p:spPr>
          <a:xfrm>
            <a:off x="6998890" y="6562076"/>
            <a:ext cx="3558038" cy="313293"/>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Copyright or confidentiality statement</a:t>
            </a:r>
            <a:endParaRPr lang="en-US" sz="700" dirty="0"/>
          </a:p>
        </p:txBody>
      </p:sp>
      <p:sp>
        <p:nvSpPr>
          <p:cNvPr id="9" name="Footer Placeholder 3"/>
          <p:cNvSpPr txBox="1">
            <a:spLocks/>
          </p:cNvSpPr>
          <p:nvPr/>
        </p:nvSpPr>
        <p:spPr>
          <a:xfrm>
            <a:off x="1075845" y="6563044"/>
            <a:ext cx="3459621"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smtClean="0">
                <a:solidFill>
                  <a:schemeClr val="bg1"/>
                </a:solidFill>
              </a:rPr>
              <a:t>Experiential Learning</a:t>
            </a:r>
            <a:endParaRPr lang="en-US" sz="900" dirty="0">
              <a:solidFill>
                <a:schemeClr val="bg1"/>
              </a:solidFill>
            </a:endParaRPr>
          </a:p>
        </p:txBody>
      </p:sp>
      <p:sp>
        <p:nvSpPr>
          <p:cNvPr id="10" name="Content Placeholder 2"/>
          <p:cNvSpPr>
            <a:spLocks noGrp="1"/>
          </p:cNvSpPr>
          <p:nvPr>
            <p:ph idx="1"/>
          </p:nvPr>
        </p:nvSpPr>
        <p:spPr>
          <a:xfrm>
            <a:off x="544525" y="1417639"/>
            <a:ext cx="8142287" cy="4708525"/>
          </a:xfrm>
        </p:spPr>
        <p:txBody>
          <a:bodyPr>
            <a:normAutofit fontScale="92500" lnSpcReduction="10000"/>
          </a:bodyPr>
          <a:lstStyle/>
          <a:p>
            <a:pPr marL="0" indent="0">
              <a:buNone/>
            </a:pPr>
            <a:r>
              <a:rPr lang="en-US" u="sng" dirty="0"/>
              <a:t>Clubs/Courses</a:t>
            </a:r>
          </a:p>
          <a:p>
            <a:r>
              <a:rPr lang="en-US" sz="1800" dirty="0"/>
              <a:t>Push projects to clubs or courses as they come in/fit </a:t>
            </a:r>
          </a:p>
          <a:p>
            <a:pPr lvl="1"/>
            <a:r>
              <a:rPr lang="en-US" sz="1800" dirty="0"/>
              <a:t>Courses:  Usually, you get to </a:t>
            </a:r>
            <a:r>
              <a:rPr lang="en-US" sz="1800" dirty="0" smtClean="0"/>
              <a:t>express preferences from </a:t>
            </a:r>
            <a:r>
              <a:rPr lang="en-US" sz="1800" dirty="0"/>
              <a:t>a list of potential projects, but not always.  You won’t always get your #1 preference.</a:t>
            </a:r>
          </a:p>
          <a:p>
            <a:pPr lvl="1"/>
            <a:r>
              <a:rPr lang="en-US" sz="1800" dirty="0"/>
              <a:t>Clubs:  KICC (FT), Free Agents (PT), Net Impact, Consulting Club, Marketing Club and so on </a:t>
            </a:r>
            <a:r>
              <a:rPr lang="en-US" sz="1800" dirty="0" smtClean="0"/>
              <a:t>… </a:t>
            </a:r>
          </a:p>
          <a:p>
            <a:pPr lvl="1"/>
            <a:r>
              <a:rPr lang="en-US" sz="1800" dirty="0" smtClean="0"/>
              <a:t>Projects advertised with Clubs are usually Independent Study opportunities</a:t>
            </a:r>
          </a:p>
          <a:p>
            <a:pPr lvl="1"/>
            <a:endParaRPr lang="en-US" sz="1800" dirty="0"/>
          </a:p>
          <a:p>
            <a:pPr marL="0" indent="0">
              <a:buNone/>
            </a:pPr>
            <a:r>
              <a:rPr lang="en-US" u="sng" dirty="0" smtClean="0"/>
              <a:t>Kellogg </a:t>
            </a:r>
            <a:r>
              <a:rPr lang="en-US" u="sng" dirty="0"/>
              <a:t>Job Board </a:t>
            </a:r>
          </a:p>
          <a:p>
            <a:r>
              <a:rPr lang="en-US" sz="1800" dirty="0"/>
              <a:t>Searchable (Company Search:  Kellogg Experiential Learning)</a:t>
            </a:r>
          </a:p>
          <a:p>
            <a:r>
              <a:rPr lang="en-US" sz="1800" dirty="0"/>
              <a:t>UNPAID:  For Course Credit Only</a:t>
            </a:r>
          </a:p>
          <a:p>
            <a:endParaRPr lang="en-US" sz="1800" dirty="0"/>
          </a:p>
          <a:p>
            <a:pPr marL="0" indent="0">
              <a:buNone/>
            </a:pPr>
            <a:r>
              <a:rPr lang="en-US" u="sng" dirty="0">
                <a:hlinkClick r:id="rId2"/>
              </a:rPr>
              <a:t>Resource </a:t>
            </a:r>
            <a:r>
              <a:rPr lang="en-US" u="sng" dirty="0" smtClean="0">
                <a:hlinkClick r:id="rId2"/>
              </a:rPr>
              <a:t>Guide</a:t>
            </a:r>
            <a:endParaRPr lang="en-US" u="sng" dirty="0"/>
          </a:p>
          <a:p>
            <a:r>
              <a:rPr lang="en-US" sz="1800" dirty="0"/>
              <a:t>Projects for pay or experience (</a:t>
            </a:r>
            <a:r>
              <a:rPr lang="en-US" sz="1800" dirty="0" err="1"/>
              <a:t>HourlyNerd</a:t>
            </a:r>
            <a:r>
              <a:rPr lang="en-US" sz="1800" dirty="0"/>
              <a:t>, </a:t>
            </a:r>
            <a:r>
              <a:rPr lang="en-US" sz="1800" dirty="0" err="1"/>
              <a:t>TalentStreet</a:t>
            </a:r>
            <a:r>
              <a:rPr lang="en-US" sz="1800" dirty="0"/>
              <a:t>, Projects for Good)</a:t>
            </a:r>
          </a:p>
          <a:p>
            <a:pPr marL="457200" lvl="1" indent="0">
              <a:buNone/>
            </a:pPr>
            <a:endParaRPr lang="en-US" sz="1800" dirty="0"/>
          </a:p>
          <a:p>
            <a:pPr marL="457200" lvl="1" indent="0" algn="ctr">
              <a:buNone/>
            </a:pPr>
            <a:r>
              <a:rPr lang="en-US" sz="2600" b="1" dirty="0" smtClean="0"/>
              <a:t>… or you </a:t>
            </a:r>
            <a:r>
              <a:rPr lang="en-US" sz="2600" b="1" dirty="0"/>
              <a:t>can come see me!  </a:t>
            </a:r>
          </a:p>
          <a:p>
            <a:pPr lvl="1"/>
            <a:endParaRPr lang="en-US" sz="1800" dirty="0"/>
          </a:p>
          <a:p>
            <a:pPr lvl="1"/>
            <a:endParaRPr lang="en-US" sz="2000" dirty="0"/>
          </a:p>
          <a:p>
            <a:endParaRPr lang="en-US" dirty="0" smtClean="0"/>
          </a:p>
        </p:txBody>
      </p:sp>
    </p:spTree>
    <p:extLst>
      <p:ext uri="{BB962C8B-B14F-4D97-AF65-F5344CB8AC3E}">
        <p14:creationId xmlns:p14="http://schemas.microsoft.com/office/powerpoint/2010/main" val="4263085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Healthcare strategy lab (MGMT-947)</a:t>
            </a:r>
            <a:endParaRPr lang="en-US" dirty="0"/>
          </a:p>
        </p:txBody>
      </p:sp>
      <p:sp>
        <p:nvSpPr>
          <p:cNvPr id="7" name="Text Placeholder 6"/>
          <p:cNvSpPr>
            <a:spLocks noGrp="1"/>
          </p:cNvSpPr>
          <p:nvPr>
            <p:ph type="body" idx="1"/>
          </p:nvPr>
        </p:nvSpPr>
        <p:spPr/>
        <p:txBody>
          <a:bodyPr/>
          <a:lstStyle/>
          <a:p>
            <a:r>
              <a:rPr lang="en-US" dirty="0" smtClean="0"/>
              <a:t>Leemore Dafny</a:t>
            </a:r>
            <a:endParaRPr lang="en-US" dirty="0"/>
          </a:p>
        </p:txBody>
      </p:sp>
    </p:spTree>
    <p:extLst>
      <p:ext uri="{BB962C8B-B14F-4D97-AF65-F5344CB8AC3E}">
        <p14:creationId xmlns:p14="http://schemas.microsoft.com/office/powerpoint/2010/main" val="91794824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Kellogg-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Braun 4 18 1 ver 1">
      <a:dk1>
        <a:sysClr val="windowText" lastClr="000000"/>
      </a:dk1>
      <a:lt1>
        <a:sysClr val="window" lastClr="FFFFFF"/>
      </a:lt1>
      <a:dk2>
        <a:srgbClr val="17375E"/>
      </a:dk2>
      <a:lt2>
        <a:srgbClr val="C5BE97"/>
      </a:lt2>
      <a:accent1>
        <a:srgbClr val="FBE5FF"/>
      </a:accent1>
      <a:accent2>
        <a:srgbClr val="C0504D"/>
      </a:accent2>
      <a:accent3>
        <a:srgbClr val="74B163"/>
      </a:accent3>
      <a:accent4>
        <a:srgbClr val="8064A2"/>
      </a:accent4>
      <a:accent5>
        <a:srgbClr val="4953B7"/>
      </a:accent5>
      <a:accent6>
        <a:srgbClr val="F35A3B"/>
      </a:accent6>
      <a:hlink>
        <a:srgbClr val="0000FF"/>
      </a:hlink>
      <a:folHlink>
        <a:srgbClr val="800080"/>
      </a:folHlink>
    </a:clrScheme>
    <a:fontScheme name="Braun this is it">
      <a:majorFont>
        <a:latin typeface="HelveticaNeueLT Std"/>
        <a:ea typeface=""/>
        <a:cs typeface=""/>
      </a:majorFont>
      <a:minorFont>
        <a:latin typeface="HelveticaNeueLT Std"/>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FFE3BC"/>
    </a:custClr>
    <a:custClr name="Custom Color 2">
      <a:srgbClr val="F3C481"/>
    </a:custClr>
    <a:custClr name="Custom Color 3">
      <a:srgbClr val="FFF0DD"/>
    </a:custClr>
    <a:custClr name="Custom Color 4">
      <a:srgbClr val="976BAC"/>
    </a:custClr>
    <a:custClr name="Custom Color 5">
      <a:srgbClr val="D9BEE1"/>
    </a:custClr>
    <a:custClr name="Custom Color 6">
      <a:srgbClr val="710048"/>
    </a:custClr>
    <a:custClr name="Custom Color 7">
      <a:srgbClr val="710400"/>
    </a:custClr>
    <a:custClr name="Custom Color 8">
      <a:srgbClr val="5B0C00"/>
    </a:custClr>
    <a:custClr name="Custom Color 9">
      <a:srgbClr val="BF1959"/>
    </a:custClr>
    <a:custClr name="Custom Color 10">
      <a:srgbClr val="BF4037"/>
    </a:custClr>
    <a:custClr name="Custom Color 11">
      <a:srgbClr val="415428"/>
    </a:custClr>
    <a:custClr name="Custom Color 12">
      <a:srgbClr val="134216"/>
    </a:custClr>
  </a:custClr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Default">
  <a:themeElements>
    <a:clrScheme name="Default">
      <a:dk1>
        <a:srgbClr val="000000"/>
      </a:dk1>
      <a:lt1>
        <a:srgbClr val="F3EFF4"/>
      </a:lt1>
      <a:dk2>
        <a:srgbClr val="A7A7A7"/>
      </a:dk2>
      <a:lt2>
        <a:srgbClr val="535353"/>
      </a:lt2>
      <a:accent1>
        <a:srgbClr val="333399"/>
      </a:accent1>
      <a:accent2>
        <a:srgbClr val="571963"/>
      </a:accent2>
      <a:accent3>
        <a:srgbClr val="EAEDF4"/>
      </a:accent3>
      <a:accent4>
        <a:srgbClr val="707070"/>
      </a:accent4>
      <a:accent5>
        <a:srgbClr val="ADADCA"/>
      </a:accent5>
      <a:accent6>
        <a:srgbClr val="4E165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E0EC"/>
        </a:solidFill>
        <a:ln w="25400" cap="flat">
          <a:solidFill>
            <a:srgbClr val="333399"/>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333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Default">
  <a:themeElements>
    <a:clrScheme name="Default">
      <a:dk1>
        <a:srgbClr val="000000"/>
      </a:dk1>
      <a:lt1>
        <a:srgbClr val="F3EFF4"/>
      </a:lt1>
      <a:dk2>
        <a:srgbClr val="A7A7A7"/>
      </a:dk2>
      <a:lt2>
        <a:srgbClr val="535353"/>
      </a:lt2>
      <a:accent1>
        <a:srgbClr val="333399"/>
      </a:accent1>
      <a:accent2>
        <a:srgbClr val="571963"/>
      </a:accent2>
      <a:accent3>
        <a:srgbClr val="EAEDF4"/>
      </a:accent3>
      <a:accent4>
        <a:srgbClr val="707070"/>
      </a:accent4>
      <a:accent5>
        <a:srgbClr val="ADADCA"/>
      </a:accent5>
      <a:accent6>
        <a:srgbClr val="4E165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E0EC"/>
        </a:solidFill>
        <a:ln w="25400" cap="flat">
          <a:solidFill>
            <a:srgbClr val="333399"/>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33399"/>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Braun 4 18 1 ver 1">
    <a:dk1>
      <a:sysClr val="windowText" lastClr="000000"/>
    </a:dk1>
    <a:lt1>
      <a:sysClr val="window" lastClr="FFFFFF"/>
    </a:lt1>
    <a:dk2>
      <a:srgbClr val="17375E"/>
    </a:dk2>
    <a:lt2>
      <a:srgbClr val="C5BE97"/>
    </a:lt2>
    <a:accent1>
      <a:srgbClr val="FBE5FF"/>
    </a:accent1>
    <a:accent2>
      <a:srgbClr val="C0504D"/>
    </a:accent2>
    <a:accent3>
      <a:srgbClr val="74B163"/>
    </a:accent3>
    <a:accent4>
      <a:srgbClr val="8064A2"/>
    </a:accent4>
    <a:accent5>
      <a:srgbClr val="4953B7"/>
    </a:accent5>
    <a:accent6>
      <a:srgbClr val="F35A3B"/>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97358</TotalTime>
  <Words>3228</Words>
  <Application>Microsoft Office PowerPoint</Application>
  <PresentationFormat>On-screen Show (4:3)</PresentationFormat>
  <Paragraphs>565</Paragraphs>
  <Slides>43</Slides>
  <Notes>5</Notes>
  <HiddenSlides>0</HiddenSlides>
  <MMClips>0</MMClips>
  <ScaleCrop>false</ScaleCrop>
  <HeadingPairs>
    <vt:vector size="4" baseType="variant">
      <vt:variant>
        <vt:lpstr>Theme</vt:lpstr>
      </vt:variant>
      <vt:variant>
        <vt:i4>9</vt:i4>
      </vt:variant>
      <vt:variant>
        <vt:lpstr>Slide Titles</vt:lpstr>
      </vt:variant>
      <vt:variant>
        <vt:i4>43</vt:i4>
      </vt:variant>
    </vt:vector>
  </HeadingPairs>
  <TitlesOfParts>
    <vt:vector size="52" baseType="lpstr">
      <vt:lpstr>Kellogg-NU</vt:lpstr>
      <vt:lpstr>2_Office Theme</vt:lpstr>
      <vt:lpstr>3_Office Theme</vt:lpstr>
      <vt:lpstr>1_Office Theme</vt:lpstr>
      <vt:lpstr>4_Office Theme</vt:lpstr>
      <vt:lpstr>Equity</vt:lpstr>
      <vt:lpstr>Default</vt:lpstr>
      <vt:lpstr>Office Theme</vt:lpstr>
      <vt:lpstr>1_Default</vt:lpstr>
      <vt:lpstr>Experiential Learning Information Session</vt:lpstr>
      <vt:lpstr>Experiential Learning Info Session</vt:lpstr>
      <vt:lpstr>What is Experiential Learning?</vt:lpstr>
      <vt:lpstr>Experiential Learning Mission at Kellogg</vt:lpstr>
      <vt:lpstr>Experiential Learning at Kellogg</vt:lpstr>
      <vt:lpstr>So what?</vt:lpstr>
      <vt:lpstr>Fitting it all in …</vt:lpstr>
      <vt:lpstr>Finding Projects</vt:lpstr>
      <vt:lpstr>Healthcare strategy lab (MGMT-947)</vt:lpstr>
      <vt:lpstr>Asset Management Practicum </vt:lpstr>
      <vt:lpstr>What is AMP?</vt:lpstr>
      <vt:lpstr>Structure of AMP</vt:lpstr>
      <vt:lpstr>Weekly Exposure to Practitioners</vt:lpstr>
      <vt:lpstr>  Pre-reqs and Co-reqs </vt:lpstr>
      <vt:lpstr>Scaling Operations Lab (OPNS-955-B)</vt:lpstr>
      <vt:lpstr>Goal</vt:lpstr>
      <vt:lpstr>Steps and Tools </vt:lpstr>
      <vt:lpstr>Firms</vt:lpstr>
      <vt:lpstr>NUvention Overview October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Nonprofit management</vt:lpstr>
      <vt:lpstr> Nonprofit Management  </vt:lpstr>
      <vt:lpstr> Personal Leadership Insights MORS 935C Leader as Coach MORS 937B &amp; 937C  </vt:lpstr>
      <vt:lpstr>Personal Leadership Insights MORS 935C Course Overview</vt:lpstr>
      <vt:lpstr>Personal Leadership Insights MORS 935C Weekly Themes</vt:lpstr>
      <vt:lpstr>Leader as Coach  Course Overview</vt:lpstr>
      <vt:lpstr>Leader as Coach MORS 937B</vt:lpstr>
      <vt:lpstr>Leader as Coach Practicum MORS 937C Subsequent Quarters</vt:lpstr>
      <vt:lpstr>Medical product early stage commercialization lab (KIEI-911)</vt:lpstr>
      <vt:lpstr>Medical Product Commercialization Overview</vt:lpstr>
      <vt:lpstr>Medical Product Commercialization Syllabus</vt:lpstr>
      <vt:lpstr>Medical Product Commercialization Market Intelligence</vt:lpstr>
      <vt:lpstr>Medical Technologies in Developing Countries  (KPPI-973-B/A)</vt:lpstr>
      <vt:lpstr>PowerPoint Presentation</vt:lpstr>
      <vt:lpstr>PowerPoint Presentation</vt:lpstr>
      <vt:lpstr>Student Panel</vt:lpstr>
      <vt:lpstr>Q &amp; A</vt:lpstr>
    </vt:vector>
  </TitlesOfParts>
  <Company>Kellogg School of Management-Northwestern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Meyer</dc:creator>
  <cp:lastModifiedBy>Karen Larson</cp:lastModifiedBy>
  <cp:revision>223</cp:revision>
  <cp:lastPrinted>2013-10-16T16:49:53Z</cp:lastPrinted>
  <dcterms:created xsi:type="dcterms:W3CDTF">2010-09-15T14:22:59Z</dcterms:created>
  <dcterms:modified xsi:type="dcterms:W3CDTF">2014-10-10T19:29:03Z</dcterms:modified>
</cp:coreProperties>
</file>