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84" r:id="rId2"/>
    <p:sldId id="287" r:id="rId3"/>
    <p:sldId id="286" r:id="rId4"/>
    <p:sldId id="290" r:id="rId5"/>
    <p:sldId id="29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1AC79DBF-EE22-46AE-A9E0-F80F7BEFCB2C}">
          <p14:sldIdLst>
            <p14:sldId id="284"/>
            <p14:sldId id="287"/>
            <p14:sldId id="286"/>
            <p14:sldId id="290"/>
            <p14:sldId id="2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373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-1" y="0"/>
            <a:ext cx="6856413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algn="ctr"/>
            <a:r>
              <a:rPr lang="en-US" sz="1800" b="1" dirty="0" smtClean="0"/>
              <a:t>Quadratic Nonlinearity</a:t>
            </a:r>
            <a:endParaRPr lang="en-US" sz="18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en-US" dirty="0" smtClean="0"/>
              <a:t>Session 3.3-</a:t>
            </a:r>
            <a:fld id="{4541D1E0-4595-4014-8F2D-D2B839CA891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269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044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9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84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93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773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8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44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376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506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16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FFFF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234EA-F068-48E8-B88A-10973DEF9BB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923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</a:t>
            </a:r>
            <a:r>
              <a:rPr lang="en-US" dirty="0"/>
              <a:t>V</a:t>
            </a:r>
            <a:r>
              <a:rPr lang="en-US" dirty="0" smtClean="0"/>
              <a:t>ariations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Interactions</a:t>
            </a:r>
          </a:p>
          <a:p>
            <a:pPr lvl="1"/>
            <a:r>
              <a:rPr lang="en-US" dirty="0" smtClean="0"/>
              <a:t>When the effect of one explanatory variable on the dependent variable depends on the value of another explanatory variable</a:t>
            </a:r>
          </a:p>
          <a:p>
            <a:pPr lvl="2"/>
            <a:r>
              <a:rPr lang="en-US" dirty="0" smtClean="0"/>
              <a:t>The “trick”: Introduce the product of the two as a new artificial explanatory variable</a:t>
            </a:r>
            <a:r>
              <a:rPr lang="en-US" dirty="0" smtClean="0"/>
              <a:t>. (</a:t>
            </a:r>
            <a:r>
              <a:rPr lang="en-US" dirty="0" smtClean="0"/>
              <a:t>Session 2)</a:t>
            </a:r>
          </a:p>
          <a:p>
            <a:r>
              <a:rPr lang="en-US" dirty="0" smtClean="0"/>
              <a:t>Nonlinearities</a:t>
            </a:r>
          </a:p>
          <a:p>
            <a:pPr lvl="1"/>
            <a:r>
              <a:rPr lang="en-US" dirty="0" smtClean="0"/>
              <a:t>When the impact of an explanatory variable on the dependent variable “bends”</a:t>
            </a:r>
          </a:p>
          <a:p>
            <a:pPr lvl="2"/>
            <a:r>
              <a:rPr lang="en-US" dirty="0" smtClean="0"/>
              <a:t>The “trick”: Introduce the square of that variable as a new artificial explanatory variable. </a:t>
            </a:r>
            <a:endParaRPr lang="en-US" dirty="0"/>
          </a:p>
          <a:p>
            <a:pPr lvl="3"/>
            <a:r>
              <a:rPr lang="en-US" dirty="0" smtClean="0"/>
              <a:t>Read the treatment of a nonlinearity involving p</a:t>
            </a:r>
            <a:r>
              <a:rPr lang="en-US" dirty="0" smtClean="0"/>
              <a:t>er-unit manufacturing costs.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716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Interactions: Summary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600" dirty="0" smtClean="0"/>
              <a:t>When the effect (i.e., the coefficient) of one explanatory variable on the dependent variable depends on the value of another explanatory variable</a:t>
            </a:r>
          </a:p>
          <a:p>
            <a:pPr lvl="1"/>
            <a:r>
              <a:rPr lang="en-US" sz="2200" dirty="0" smtClean="0"/>
              <a:t>Signaled only by judgment</a:t>
            </a:r>
          </a:p>
          <a:p>
            <a:pPr lvl="1"/>
            <a:r>
              <a:rPr lang="en-US" sz="2200" dirty="0" smtClean="0"/>
              <a:t>The “trick”: Introduce the product of the two as a new artificial explanatory variable. After the regression, interpret in the original “conceptual” model.</a:t>
            </a:r>
          </a:p>
          <a:p>
            <a:pPr lvl="1"/>
            <a:r>
              <a:rPr lang="en-US" sz="2200" dirty="0" smtClean="0"/>
              <a:t>For example, Cost = a + (b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+b</a:t>
            </a:r>
            <a:r>
              <a:rPr lang="en-US" sz="2200" baseline="-25000" dirty="0" smtClean="0"/>
              <a:t>2</a:t>
            </a:r>
            <a:r>
              <a:rPr lang="en-US" sz="2200" dirty="0" smtClean="0">
                <a:sym typeface="Symbol"/>
              </a:rPr>
              <a:t></a:t>
            </a:r>
            <a:r>
              <a:rPr lang="en-US" sz="2200" dirty="0" smtClean="0"/>
              <a:t>Age)</a:t>
            </a:r>
            <a:r>
              <a:rPr lang="en-US" sz="2200" dirty="0" smtClean="0">
                <a:sym typeface="Symbol"/>
              </a:rPr>
              <a:t></a:t>
            </a:r>
            <a:r>
              <a:rPr lang="en-US" sz="2200" dirty="0" smtClean="0"/>
              <a:t>Mileage + … (rest of model)</a:t>
            </a:r>
          </a:p>
          <a:p>
            <a:pPr lvl="1"/>
            <a:r>
              <a:rPr lang="en-US" sz="2200" dirty="0" smtClean="0"/>
              <a:t>The latter explanatory variable (in the example, Age) might or might not remain in the model</a:t>
            </a:r>
          </a:p>
          <a:p>
            <a:pPr lvl="1"/>
            <a:r>
              <a:rPr lang="en-US" sz="2200" dirty="0"/>
              <a:t>Cost: </a:t>
            </a:r>
            <a:r>
              <a:rPr lang="en-US" sz="2200" dirty="0" smtClean="0"/>
              <a:t>We </a:t>
            </a:r>
            <a:r>
              <a:rPr lang="en-US" sz="2200" dirty="0"/>
              <a:t>lose a meaningful interpretation of the beta-weights</a:t>
            </a:r>
          </a:p>
        </p:txBody>
      </p:sp>
    </p:spTree>
    <p:extLst>
      <p:ext uri="{BB962C8B-B14F-4D97-AF65-F5344CB8AC3E}">
        <p14:creationId xmlns:p14="http://schemas.microsoft.com/office/powerpoint/2010/main" val="2160956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Nonlinearity: Summary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572000"/>
          </a:xfrm>
        </p:spPr>
        <p:txBody>
          <a:bodyPr>
            <a:normAutofit fontScale="55000" lnSpcReduction="20000"/>
          </a:bodyPr>
          <a:lstStyle/>
          <a:p>
            <a:r>
              <a:rPr lang="en-US" sz="3800" dirty="0" smtClean="0"/>
              <a:t>When </a:t>
            </a:r>
            <a:r>
              <a:rPr lang="en-US" sz="3800" dirty="0"/>
              <a:t>the </a:t>
            </a:r>
            <a:r>
              <a:rPr lang="en-US" sz="3800" dirty="0" smtClean="0"/>
              <a:t>direct relationship between </a:t>
            </a:r>
            <a:r>
              <a:rPr lang="en-US" sz="3800" dirty="0"/>
              <a:t>an explanatory variable </a:t>
            </a:r>
            <a:r>
              <a:rPr lang="en-US" sz="3800" dirty="0" smtClean="0"/>
              <a:t>and </a:t>
            </a:r>
            <a:r>
              <a:rPr lang="en-US" sz="3800" dirty="0"/>
              <a:t>the dependent variable “bends</a:t>
            </a:r>
            <a:r>
              <a:rPr lang="en-US" sz="3800" dirty="0" smtClean="0"/>
              <a:t>”</a:t>
            </a:r>
          </a:p>
          <a:p>
            <a:pPr lvl="1"/>
            <a:r>
              <a:rPr lang="en-US" sz="3500" dirty="0" smtClean="0"/>
              <a:t>Signaled by a “U” in a plot of the residuals against an explanatory variable</a:t>
            </a:r>
            <a:endParaRPr lang="en-US" sz="3500" dirty="0"/>
          </a:p>
          <a:p>
            <a:pPr lvl="1"/>
            <a:r>
              <a:rPr lang="en-US" sz="3500" dirty="0"/>
              <a:t>The “trick”: </a:t>
            </a:r>
            <a:r>
              <a:rPr lang="en-US" sz="3500" dirty="0" smtClean="0"/>
              <a:t>Introduce </a:t>
            </a:r>
            <a:r>
              <a:rPr lang="en-US" sz="3500" dirty="0"/>
              <a:t>the square of that variable as a new artificial explanatory </a:t>
            </a:r>
            <a:r>
              <a:rPr lang="en-US" sz="3500" dirty="0" smtClean="0"/>
              <a:t>variable: Y = a + </a:t>
            </a:r>
            <a:r>
              <a:rPr lang="en-US" sz="3500" dirty="0" err="1" smtClean="0"/>
              <a:t>bX</a:t>
            </a:r>
            <a:r>
              <a:rPr lang="en-US" sz="3500" dirty="0" smtClean="0"/>
              <a:t> + cX</a:t>
            </a:r>
            <a:r>
              <a:rPr lang="en-US" sz="3500" baseline="30000" dirty="0" smtClean="0"/>
              <a:t>2</a:t>
            </a:r>
            <a:r>
              <a:rPr lang="en-US" sz="3500" dirty="0" smtClean="0"/>
              <a:t> + … (rest of model)</a:t>
            </a:r>
          </a:p>
          <a:p>
            <a:pPr lvl="1"/>
            <a:r>
              <a:rPr lang="en-US" sz="3500" dirty="0" smtClean="0"/>
              <a:t>One trick can capture 6 different nonlinear </a:t>
            </a:r>
            <a:r>
              <a:rPr lang="en-US" sz="3500" dirty="0" smtClean="0"/>
              <a:t>“shapes” (see parabolas.xls).</a:t>
            </a:r>
            <a:endParaRPr lang="en-US" sz="3500" baseline="30000" dirty="0" smtClean="0"/>
          </a:p>
          <a:p>
            <a:pPr lvl="1"/>
            <a:r>
              <a:rPr lang="en-US" sz="3500" dirty="0"/>
              <a:t>Always keep the original variable (the linear term, with coefficient “b”, allows the parabola to take any horizontal position)</a:t>
            </a:r>
          </a:p>
          <a:p>
            <a:pPr lvl="1"/>
            <a:r>
              <a:rPr lang="en-US" sz="3500" dirty="0" smtClean="0"/>
              <a:t>c (positive = upward-bending parabola, negative = downward-bending)</a:t>
            </a:r>
          </a:p>
          <a:p>
            <a:pPr lvl="1"/>
            <a:r>
              <a:rPr lang="en-US" sz="3500" dirty="0" smtClean="0"/>
              <a:t>-b/(2c) indicates where the vertex (either maximum or minimum) of the parabola occurs</a:t>
            </a:r>
          </a:p>
          <a:p>
            <a:pPr lvl="1"/>
            <a:r>
              <a:rPr lang="en-US" sz="3500" dirty="0" smtClean="0"/>
              <a:t>Cost: We lose a meaningful interpretation of the </a:t>
            </a:r>
            <a:r>
              <a:rPr lang="en-US" sz="3500" dirty="0" smtClean="0"/>
              <a:t>beta-weights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38710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Caligula’s Castle Revisited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8681770"/>
              </p:ext>
            </p:extLst>
          </p:nvPr>
        </p:nvGraphicFramePr>
        <p:xfrm>
          <a:off x="2309074" y="1487657"/>
          <a:ext cx="5981703" cy="504825"/>
        </p:xfrm>
        <a:graphic>
          <a:graphicData uri="http://schemas.openxmlformats.org/drawingml/2006/table">
            <a:tbl>
              <a:tblPr/>
              <a:tblGrid>
                <a:gridCol w="1704071"/>
                <a:gridCol w="609277"/>
                <a:gridCol w="609277"/>
                <a:gridCol w="609277"/>
                <a:gridCol w="609277"/>
                <a:gridCol w="609277"/>
                <a:gridCol w="621970"/>
                <a:gridCol w="609277"/>
              </a:tblGrid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Regression: 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constant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Age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Age</a:t>
                      </a:r>
                      <a:r>
                        <a:rPr lang="en-US" sz="1000" b="1" i="0" u="none" strike="noStrike" baseline="300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b="1" i="0" u="none" strike="noStrike" baseline="3000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Sex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Direct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Indirect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Sex</a:t>
                      </a:r>
                      <a:r>
                        <a:rPr lang="en-US" sz="10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  <a:sym typeface="Symbol"/>
                        </a:rPr>
                        <a:t></a:t>
                      </a:r>
                      <a:r>
                        <a:rPr lang="en-US" sz="10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Ind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coefficient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-1224.84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62.37502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-0.5201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-121.899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1.992615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0.85276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1.43767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74282" y="2209800"/>
            <a:ext cx="864111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err="1" smtClean="0"/>
              <a:t>Revenue</a:t>
            </a:r>
            <a:r>
              <a:rPr lang="en-US" sz="1500" baseline="-25000" dirty="0" err="1" smtClean="0"/>
              <a:t>pred</a:t>
            </a:r>
            <a:r>
              <a:rPr lang="en-US" sz="1500" dirty="0" smtClean="0"/>
              <a:t> = -1224.82 + 62.37</a:t>
            </a:r>
            <a:r>
              <a:rPr lang="en-US" sz="1500" dirty="0" smtClean="0">
                <a:sym typeface="Symbol"/>
              </a:rPr>
              <a:t>Age – 0.5201Age</a:t>
            </a:r>
            <a:r>
              <a:rPr lang="en-US" sz="1500" baseline="30000" dirty="0" smtClean="0">
                <a:sym typeface="Symbol"/>
              </a:rPr>
              <a:t>2</a:t>
            </a:r>
            <a:r>
              <a:rPr lang="en-US" sz="1500" dirty="0" smtClean="0">
                <a:sym typeface="Symbol"/>
              </a:rPr>
              <a:t> </a:t>
            </a:r>
            <a:r>
              <a:rPr lang="en-US" sz="1500" dirty="0">
                <a:sym typeface="Symbol"/>
              </a:rPr>
              <a:t>– </a:t>
            </a:r>
            <a:r>
              <a:rPr lang="en-US" sz="1500" dirty="0" smtClean="0">
                <a:sym typeface="Symbol"/>
              </a:rPr>
              <a:t>121.9Sex + 1.99Direct + (0.8527+1.4377Sex)Indirect</a:t>
            </a:r>
            <a:endParaRPr lang="en-US" sz="1500" dirty="0"/>
          </a:p>
        </p:txBody>
      </p:sp>
      <p:sp>
        <p:nvSpPr>
          <p:cNvPr id="8" name="TextBox 7"/>
          <p:cNvSpPr txBox="1"/>
          <p:nvPr/>
        </p:nvSpPr>
        <p:spPr>
          <a:xfrm>
            <a:off x="239951" y="154695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Caligula’s Castle: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470215404"/>
              </p:ext>
            </p:extLst>
          </p:nvPr>
        </p:nvGraphicFramePr>
        <p:xfrm>
          <a:off x="4709792" y="2781262"/>
          <a:ext cx="4163963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1982"/>
                <a:gridCol w="1066800"/>
                <a:gridCol w="1015181"/>
              </a:tblGrid>
              <a:tr h="177935"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revenue / $ incentive</a:t>
                      </a:r>
                      <a:endParaRPr lang="en-US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direct</a:t>
                      </a:r>
                      <a:endParaRPr lang="en-US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indirect</a:t>
                      </a:r>
                      <a:endParaRPr lang="en-US" sz="1600" baseline="0" dirty="0"/>
                    </a:p>
                  </a:txBody>
                  <a:tcPr/>
                </a:tc>
              </a:tr>
              <a:tr h="277961"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Men (Sex=0)</a:t>
                      </a:r>
                      <a:endParaRPr lang="en-US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$1.99</a:t>
                      </a:r>
                      <a:endParaRPr lang="en-US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$0.85</a:t>
                      </a:r>
                    </a:p>
                  </a:txBody>
                  <a:tcPr/>
                </a:tc>
              </a:tr>
              <a:tr h="277961"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Women (Sex=1)</a:t>
                      </a:r>
                      <a:endParaRPr lang="en-US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$1.99</a:t>
                      </a:r>
                      <a:endParaRPr lang="en-US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$2.29</a:t>
                      </a:r>
                      <a:endParaRPr lang="en-US" sz="1600" baseline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18584" y="5433150"/>
            <a:ext cx="6615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Age effect on Revenue </a:t>
            </a:r>
            <a:r>
              <a:rPr lang="en-US" dirty="0" smtClean="0"/>
              <a:t>is downward-bending (c = -0.5201 &lt; 0), and is </a:t>
            </a:r>
            <a:r>
              <a:rPr lang="en-US" dirty="0" smtClean="0"/>
              <a:t>greatest at </a:t>
            </a:r>
            <a:r>
              <a:rPr lang="en-US" dirty="0" smtClean="0"/>
              <a:t>Age </a:t>
            </a:r>
            <a:r>
              <a:rPr lang="en-US" dirty="0" smtClean="0"/>
              <a:t>= </a:t>
            </a:r>
            <a:r>
              <a:rPr lang="en-US" dirty="0" smtClean="0"/>
              <a:t>-b/(2c) = -(</a:t>
            </a:r>
            <a:r>
              <a:rPr lang="en-US" dirty="0" smtClean="0"/>
              <a:t>62.37)/(2(-0.5201)) = 59.96 </a:t>
            </a:r>
            <a:r>
              <a:rPr lang="en-US" dirty="0" smtClean="0"/>
              <a:t>years.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709792" y="4137750"/>
            <a:ext cx="396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Give direct incentives (house chips, etc.) to men</a:t>
            </a:r>
          </a:p>
          <a:p>
            <a:r>
              <a:rPr lang="en-US" dirty="0" smtClean="0"/>
              <a:t>Give indirect incentives (flowers, meals) to women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482" y="2781262"/>
            <a:ext cx="3924812" cy="235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231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Hans and Franz Revisited</a:t>
            </a:r>
            <a:endParaRPr 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084695"/>
              </p:ext>
            </p:extLst>
          </p:nvPr>
        </p:nvGraphicFramePr>
        <p:xfrm>
          <a:off x="2749062" y="1556266"/>
          <a:ext cx="5448301" cy="485775"/>
        </p:xfrm>
        <a:graphic>
          <a:graphicData uri="http://schemas.openxmlformats.org/drawingml/2006/table">
            <a:tbl>
              <a:tblPr/>
              <a:tblGrid>
                <a:gridCol w="1176985"/>
                <a:gridCol w="711886"/>
                <a:gridCol w="711886"/>
                <a:gridCol w="711886"/>
                <a:gridCol w="711886"/>
                <a:gridCol w="711886"/>
                <a:gridCol w="711886"/>
              </a:tblGrid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effectLst/>
                          <a:latin typeface="Arial"/>
                        </a:rPr>
                        <a:t>Regression: </a:t>
                      </a:r>
                      <a:r>
                        <a:rPr lang="en-US" sz="1000" b="1" i="0" u="none" strike="noStrike" dirty="0" err="1">
                          <a:effectLst/>
                          <a:latin typeface="Arial"/>
                        </a:rPr>
                        <a:t>CustSat</a:t>
                      </a:r>
                      <a:endParaRPr lang="en-US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/>
                        </a:rPr>
                        <a:t>constant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/>
                        </a:rPr>
                        <a:t>Wait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effectLst/>
                          <a:latin typeface="Arial"/>
                        </a:rPr>
                        <a:t>Wait</a:t>
                      </a:r>
                      <a:r>
                        <a:rPr lang="en-US" sz="1000" b="1" i="0" u="none" strike="noStrike" baseline="30000" dirty="0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effectLst/>
                          <a:latin typeface="Arial"/>
                        </a:rPr>
                        <a:t>Size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/>
                        </a:rPr>
                        <a:t>Franz?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 smtClean="0">
                          <a:effectLst/>
                          <a:latin typeface="Arial"/>
                        </a:rPr>
                        <a:t>Size</a:t>
                      </a:r>
                      <a:r>
                        <a:rPr lang="en-US" sz="1000" b="1" i="0" u="none" strike="noStrike" dirty="0" err="1" smtClean="0">
                          <a:effectLst/>
                          <a:latin typeface="Arial"/>
                          <a:sym typeface="Symbol"/>
                        </a:rPr>
                        <a:t></a:t>
                      </a:r>
                      <a:r>
                        <a:rPr lang="en-US" sz="1000" b="1" i="0" u="none" strike="noStrike" dirty="0" err="1" smtClean="0">
                          <a:effectLst/>
                          <a:latin typeface="Arial"/>
                        </a:rPr>
                        <a:t>Franz</a:t>
                      </a:r>
                      <a:r>
                        <a:rPr lang="en-US" sz="1000" b="1" i="0" u="none" strike="noStrike" dirty="0">
                          <a:effectLst/>
                          <a:latin typeface="Arial"/>
                        </a:rPr>
                        <a:t>?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/>
                        </a:rPr>
                        <a:t>coefficient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84.4016931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-0.8666595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-0.0556165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/>
                        </a:rPr>
                        <a:t>-5.6022949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-40.084506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/>
                        </a:rPr>
                        <a:t>8.77474654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91178" y="2286000"/>
            <a:ext cx="791810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err="1" smtClean="0"/>
              <a:t>CustSat</a:t>
            </a:r>
            <a:r>
              <a:rPr lang="en-US" sz="1500" baseline="-25000" dirty="0" err="1" smtClean="0"/>
              <a:t>pred</a:t>
            </a:r>
            <a:r>
              <a:rPr lang="en-US" sz="1500" dirty="0" smtClean="0"/>
              <a:t> = 84.40 – 0.8667</a:t>
            </a:r>
            <a:r>
              <a:rPr lang="en-US" sz="1500" dirty="0" smtClean="0">
                <a:sym typeface="Symbol"/>
              </a:rPr>
              <a:t>Wait – 0.0556Wait</a:t>
            </a:r>
            <a:r>
              <a:rPr lang="en-US" sz="1500" baseline="30000" dirty="0" smtClean="0">
                <a:sym typeface="Symbol"/>
              </a:rPr>
              <a:t>2</a:t>
            </a:r>
            <a:r>
              <a:rPr lang="en-US" sz="1500" dirty="0" smtClean="0">
                <a:sym typeface="Symbol"/>
              </a:rPr>
              <a:t> – 5.602Size + (-40.0845+8.7747Size)Franz?</a:t>
            </a:r>
            <a:endParaRPr lang="en-US" sz="1500" dirty="0"/>
          </a:p>
        </p:txBody>
      </p:sp>
      <p:sp>
        <p:nvSpPr>
          <p:cNvPr id="11" name="TextBox 10"/>
          <p:cNvSpPr txBox="1"/>
          <p:nvPr/>
        </p:nvSpPr>
        <p:spPr>
          <a:xfrm>
            <a:off x="615462" y="161448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Hans and Franz: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953000" y="2971800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 Franz? = 0 (assign Hans) when the party size is &lt; 40.0845/8.7747 = 4.568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876800" y="4286250"/>
            <a:ext cx="40754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Customers’ anger grows more quickly the longer they wait:  c &lt; 0, and</a:t>
            </a:r>
          </a:p>
          <a:p>
            <a:r>
              <a:rPr lang="en-US" dirty="0" smtClean="0"/>
              <a:t>-b/(2c) </a:t>
            </a:r>
            <a:r>
              <a:rPr lang="en-US" dirty="0" smtClean="0"/>
              <a:t>= -(-0.8667)/(2</a:t>
            </a:r>
            <a:r>
              <a:rPr lang="en-US" dirty="0" smtClean="0">
                <a:sym typeface="Symbol"/>
              </a:rPr>
              <a:t>(-0.0556)) = -7.794 </a:t>
            </a:r>
          </a:p>
          <a:p>
            <a:r>
              <a:rPr lang="en-US" dirty="0" smtClean="0">
                <a:sym typeface="Symbol"/>
              </a:rPr>
              <a:t>(i.e., in negative territory).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602" y="2819400"/>
            <a:ext cx="3754602" cy="293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068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3011</TotalTime>
  <Words>593</Words>
  <Application>Microsoft Office PowerPoint</Application>
  <PresentationFormat>On-screen Show (4:3)</PresentationFormat>
  <Paragraphs>76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Symbol</vt:lpstr>
      <vt:lpstr>Office Theme</vt:lpstr>
      <vt:lpstr>Structural Variations</vt:lpstr>
      <vt:lpstr>Interactions: Summary</vt:lpstr>
      <vt:lpstr>Nonlinearity: Summary</vt:lpstr>
      <vt:lpstr>Caligula’s Castle Revisited</vt:lpstr>
      <vt:lpstr>Hans and Franz Revisited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</dc:creator>
  <cp:lastModifiedBy>Bob</cp:lastModifiedBy>
  <cp:revision>79</cp:revision>
  <dcterms:created xsi:type="dcterms:W3CDTF">2012-11-01T16:10:51Z</dcterms:created>
  <dcterms:modified xsi:type="dcterms:W3CDTF">2016-09-23T08:08:18Z</dcterms:modified>
</cp:coreProperties>
</file>