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7" r:id="rId2"/>
    <p:sldId id="266" r:id="rId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5" d="100"/>
          <a:sy n="115" d="100"/>
        </p:scale>
        <p:origin x="1494" y="108"/>
      </p:cViewPr>
      <p:guideLst>
        <p:guide orient="horz" pos="2160"/>
        <p:guide pos="2880"/>
      </p:guideLst>
    </p:cSldViewPr>
  </p:slideViewPr>
  <p:notesTextViewPr>
    <p:cViewPr>
      <p:scale>
        <a:sx n="1" d="1"/>
        <a:sy n="1" d="1"/>
      </p:scale>
      <p:origin x="0" y="0"/>
    </p:cViewPr>
  </p:notesTextViewPr>
  <p:notesViewPr>
    <p:cSldViewPr>
      <p:cViewPr varScale="1">
        <p:scale>
          <a:sx n="92" d="100"/>
          <a:sy n="92" d="100"/>
        </p:scale>
        <p:origin x="373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7315200" cy="481727"/>
          </a:xfrm>
          <a:prstGeom prst="rect">
            <a:avLst/>
          </a:prstGeom>
        </p:spPr>
        <p:txBody>
          <a:bodyPr vert="horz" lIns="96661" tIns="48331" rIns="96661" bIns="48331" rtlCol="0"/>
          <a:lstStyle>
            <a:lvl1pPr algn="l">
              <a:defRPr sz="1300"/>
            </a:lvl1pPr>
          </a:lstStyle>
          <a:p>
            <a:pPr algn="ctr"/>
            <a:r>
              <a:rPr lang="en-US" sz="1900" b="1" dirty="0"/>
              <a:t>Estimating Proportions</a:t>
            </a:r>
          </a:p>
        </p:txBody>
      </p:sp>
      <p:sp>
        <p:nvSpPr>
          <p:cNvPr id="4" name="Footer Placeholder 3"/>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r>
              <a:rPr lang="en-US" dirty="0" smtClean="0"/>
              <a:t>Session 3.4-</a:t>
            </a:r>
            <a:fld id="{D3071911-5A89-4CBB-B132-DE0F68FCBA97}" type="slidenum">
              <a:rPr lang="en-US" smtClean="0"/>
              <a:t>‹#›</a:t>
            </a:fld>
            <a:endParaRPr lang="en-US" dirty="0"/>
          </a:p>
        </p:txBody>
      </p:sp>
    </p:spTree>
    <p:extLst>
      <p:ext uri="{BB962C8B-B14F-4D97-AF65-F5344CB8AC3E}">
        <p14:creationId xmlns:p14="http://schemas.microsoft.com/office/powerpoint/2010/main" val="15440165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184F1A26-EA21-42B8-B887-EF318D268589}" type="datetimeFigureOut">
              <a:rPr lang="en-US" smtClean="0"/>
              <a:t>9/22/2016</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CD8C5F78-1889-4889-9387-BBA0F284728A}" type="slidenum">
              <a:rPr lang="en-US" smtClean="0"/>
              <a:t>‹#›</a:t>
            </a:fld>
            <a:endParaRPr lang="en-US"/>
          </a:p>
        </p:txBody>
      </p:sp>
    </p:spTree>
    <p:extLst>
      <p:ext uri="{BB962C8B-B14F-4D97-AF65-F5344CB8AC3E}">
        <p14:creationId xmlns:p14="http://schemas.microsoft.com/office/powerpoint/2010/main" val="20554173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1246726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24388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623726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BB2D88A-C263-4904-908D-1FD661513A50}"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188795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2D88A-C263-4904-908D-1FD661513A50}" type="datetimeFigureOut">
              <a:rPr lang="en-US" smtClean="0"/>
              <a:t>9/22/2016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879650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BB2D88A-C263-4904-908D-1FD661513A50}"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602966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BB2D88A-C263-4904-908D-1FD661513A50}" type="datetimeFigureOut">
              <a:rPr lang="en-US" smtClean="0"/>
              <a:t>9/22/2016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678525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BB2D88A-C263-4904-908D-1FD661513A50}" type="datetimeFigureOut">
              <a:rPr lang="en-US" smtClean="0"/>
              <a:t>9/22/2016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491964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2D88A-C263-4904-908D-1FD661513A50}" type="datetimeFigureOut">
              <a:rPr lang="en-US" smtClean="0"/>
              <a:t>9/22/2016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1912635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2D88A-C263-4904-908D-1FD661513A50}"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27723039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2D88A-C263-4904-908D-1FD661513A50}" type="datetimeFigureOut">
              <a:rPr lang="en-US" smtClean="0"/>
              <a:t>9/22/2016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9B1C0A-1AA4-43BF-836A-F0215671DD18}" type="slidenum">
              <a:rPr lang="en-US" smtClean="0"/>
              <a:t>‹#›</a:t>
            </a:fld>
            <a:endParaRPr lang="en-US"/>
          </a:p>
        </p:txBody>
      </p:sp>
    </p:spTree>
    <p:extLst>
      <p:ext uri="{BB962C8B-B14F-4D97-AF65-F5344CB8AC3E}">
        <p14:creationId xmlns:p14="http://schemas.microsoft.com/office/powerpoint/2010/main" val="31086302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B2D88A-C263-4904-908D-1FD661513A50}" type="datetimeFigureOut">
              <a:rPr lang="en-US" smtClean="0"/>
              <a:t>9/22/2016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9B1C0A-1AA4-43BF-836A-F0215671DD18}" type="slidenum">
              <a:rPr lang="en-US" smtClean="0"/>
              <a:t>‹#›</a:t>
            </a:fld>
            <a:endParaRPr lang="en-US"/>
          </a:p>
        </p:txBody>
      </p:sp>
    </p:spTree>
    <p:extLst>
      <p:ext uri="{BB962C8B-B14F-4D97-AF65-F5344CB8AC3E}">
        <p14:creationId xmlns:p14="http://schemas.microsoft.com/office/powerpoint/2010/main" val="34440530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Estimating Means and Proportions</a:t>
            </a:r>
            <a:endParaRPr lang="en-US" dirty="0"/>
          </a:p>
        </p:txBody>
      </p:sp>
      <p:sp>
        <p:nvSpPr>
          <p:cNvPr id="3" name="Content Placeholder 2"/>
          <p:cNvSpPr>
            <a:spLocks noGrp="1"/>
          </p:cNvSpPr>
          <p:nvPr>
            <p:ph idx="1"/>
          </p:nvPr>
        </p:nvSpPr>
        <p:spPr>
          <a:xfrm>
            <a:off x="228600" y="1219200"/>
            <a:ext cx="8610600" cy="4876800"/>
          </a:xfrm>
        </p:spPr>
        <p:txBody>
          <a:bodyPr>
            <a:normAutofit/>
          </a:bodyPr>
          <a:lstStyle/>
          <a:p>
            <a:pPr>
              <a:spcAft>
                <a:spcPts val="600"/>
              </a:spcAft>
            </a:pPr>
            <a:r>
              <a:rPr lang="en-US" sz="2200" dirty="0" smtClean="0"/>
              <a:t>Whenever you give an estimate or prediction to someone, or accept an estimate or prediction from someone, in order to facilitate risk analysis be sure the estimate is accompanied by its margin of error:                A</a:t>
            </a:r>
            <a:r>
              <a:rPr lang="en-US" sz="2200" dirty="0" smtClean="0">
                <a:sym typeface="Symbol"/>
              </a:rPr>
              <a:t></a:t>
            </a:r>
            <a:r>
              <a:rPr lang="en-US" sz="2200" u="sng" dirty="0" smtClean="0"/>
              <a:t>95%-confidence interval</a:t>
            </a:r>
            <a:r>
              <a:rPr lang="en-US" sz="2200" dirty="0" smtClean="0"/>
              <a:t> is</a:t>
            </a:r>
            <a:endParaRPr lang="en-US" sz="2200" dirty="0"/>
          </a:p>
          <a:p>
            <a:endParaRPr lang="en-US" sz="2200" dirty="0" smtClean="0"/>
          </a:p>
          <a:p>
            <a:endParaRPr lang="en-US" sz="2200" dirty="0"/>
          </a:p>
          <a:p>
            <a:r>
              <a:rPr lang="en-US" sz="2200" dirty="0" smtClean="0"/>
              <a:t>If you’re estimating a mean using simple random sampling:</a:t>
            </a:r>
          </a:p>
          <a:p>
            <a:endParaRPr lang="en-US" sz="2200" dirty="0"/>
          </a:p>
          <a:p>
            <a:endParaRPr lang="en-US" sz="2200" dirty="0" smtClean="0"/>
          </a:p>
          <a:p>
            <a:r>
              <a:rPr lang="en-US" sz="2200" dirty="0" smtClean="0"/>
              <a:t>If you’re estimating a proportion using simple random sampling:</a:t>
            </a:r>
            <a:endParaRPr lang="en-US" sz="2200" dirty="0"/>
          </a:p>
        </p:txBody>
      </p:sp>
      <p:sp>
        <p:nvSpPr>
          <p:cNvPr id="4" name="TextBox 3"/>
          <p:cNvSpPr txBox="1"/>
          <p:nvPr/>
        </p:nvSpPr>
        <p:spPr>
          <a:xfrm>
            <a:off x="671945" y="2849296"/>
            <a:ext cx="3124200" cy="461665"/>
          </a:xfrm>
          <a:prstGeom prst="rect">
            <a:avLst/>
          </a:prstGeom>
          <a:noFill/>
        </p:spPr>
        <p:txBody>
          <a:bodyPr wrap="square" rtlCol="0">
            <a:spAutoFit/>
          </a:bodyPr>
          <a:lstStyle/>
          <a:p>
            <a:r>
              <a:rPr lang="en-US" sz="2200" dirty="0" smtClean="0"/>
              <a:t>(your estimate) ± (~2) </a:t>
            </a:r>
            <a:r>
              <a:rPr lang="en-US" sz="2400" dirty="0" smtClean="0"/>
              <a:t>·</a:t>
            </a:r>
            <a:endParaRPr lang="en-US" sz="2400" dirty="0"/>
          </a:p>
        </p:txBody>
      </p:sp>
      <p:sp>
        <p:nvSpPr>
          <p:cNvPr id="5" name="TextBox 4"/>
          <p:cNvSpPr txBox="1"/>
          <p:nvPr/>
        </p:nvSpPr>
        <p:spPr>
          <a:xfrm>
            <a:off x="3352800" y="2667000"/>
            <a:ext cx="5708072" cy="769441"/>
          </a:xfrm>
          <a:prstGeom prst="rect">
            <a:avLst/>
          </a:prstGeom>
          <a:noFill/>
        </p:spPr>
        <p:txBody>
          <a:bodyPr wrap="square" rtlCol="0">
            <a:spAutoFit/>
          </a:bodyPr>
          <a:lstStyle/>
          <a:p>
            <a:r>
              <a:rPr lang="en-US" sz="2200" dirty="0" smtClean="0"/>
              <a:t>(one standard-deviation’s-worth of uncertainty  inherent in the way the estimate was made)</a:t>
            </a:r>
          </a:p>
        </p:txBody>
      </p:sp>
      <p:graphicFrame>
        <p:nvGraphicFramePr>
          <p:cNvPr id="6" name="Object 5"/>
          <p:cNvGraphicFramePr>
            <a:graphicFrameLocks noChangeAspect="1"/>
          </p:cNvGraphicFramePr>
          <p:nvPr>
            <p:extLst>
              <p:ext uri="{D42A27DB-BD31-4B8C-83A1-F6EECF244321}">
                <p14:modId xmlns:p14="http://schemas.microsoft.com/office/powerpoint/2010/main" val="3374854926"/>
              </p:ext>
            </p:extLst>
          </p:nvPr>
        </p:nvGraphicFramePr>
        <p:xfrm>
          <a:off x="3733800" y="3886200"/>
          <a:ext cx="1524000" cy="741892"/>
        </p:xfrm>
        <a:graphic>
          <a:graphicData uri="http://schemas.openxmlformats.org/presentationml/2006/ole">
            <mc:AlternateContent xmlns:mc="http://schemas.openxmlformats.org/markup-compatibility/2006">
              <mc:Choice xmlns:v="urn:schemas-microsoft-com:vml" Requires="v">
                <p:oleObj spid="_x0000_s6176" name="Equation" r:id="rId3" imgW="799753" imgH="406224" progId="Equation.3">
                  <p:embed/>
                </p:oleObj>
              </mc:Choice>
              <mc:Fallback>
                <p:oleObj name="Equation" r:id="rId3" imgW="799753" imgH="406224"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886200"/>
                        <a:ext cx="1524000" cy="741892"/>
                      </a:xfrm>
                      <a:prstGeom prst="rect">
                        <a:avLst/>
                      </a:prstGeom>
                      <a:noFill/>
                      <a:ln>
                        <a:noFill/>
                      </a:ln>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2923402"/>
              </p:ext>
            </p:extLst>
          </p:nvPr>
        </p:nvGraphicFramePr>
        <p:xfrm>
          <a:off x="1601788" y="5170488"/>
          <a:ext cx="5753100" cy="815975"/>
        </p:xfrm>
        <a:graphic>
          <a:graphicData uri="http://schemas.openxmlformats.org/presentationml/2006/ole">
            <mc:AlternateContent xmlns:mc="http://schemas.openxmlformats.org/markup-compatibility/2006">
              <mc:Choice xmlns:v="urn:schemas-microsoft-com:vml" Requires="v">
                <p:oleObj spid="_x0000_s6177" name="Equation" r:id="rId5" imgW="3098520" imgH="457200" progId="Equation.3">
                  <p:embed/>
                </p:oleObj>
              </mc:Choice>
              <mc:Fallback>
                <p:oleObj name="Equation" r:id="rId5" imgW="3098520" imgH="457200" progId="Equation.3">
                  <p:embed/>
                  <p:pic>
                    <p:nvPicPr>
                      <p:cNvPr id="0" name=""/>
                      <p:cNvPicPr>
                        <a:picLocks noChangeAspect="1" noChangeArrowheads="1"/>
                      </p:cNvPicPr>
                      <p:nvPr/>
                    </p:nvPicPr>
                    <p:blipFill>
                      <a:blip r:embed="rId6"/>
                      <a:srcRect/>
                      <a:stretch>
                        <a:fillRect/>
                      </a:stretch>
                    </p:blipFill>
                    <p:spPr bwMode="auto">
                      <a:xfrm>
                        <a:off x="1601788" y="5170488"/>
                        <a:ext cx="5753100" cy="815975"/>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2948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How to Read Presidential-Race Polls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articles about political polls, the reported margin of error is in each estimate of candidate support separately.</a:t>
            </a:r>
          </a:p>
          <a:p>
            <a:r>
              <a:rPr lang="en-US" dirty="0" smtClean="0"/>
              <a:t>The margin of error in an estimate of the “gap” between the two leading candidates is roughly twice as large as the poll's reported margin of error.</a:t>
            </a:r>
          </a:p>
          <a:p>
            <a:r>
              <a:rPr lang="en-US" dirty="0" smtClean="0"/>
              <a:t>The margin of error in the estimated “change in the gap” from one poll to the next is nearly three times as large as the poll's reported margin of error.</a:t>
            </a:r>
            <a:endParaRPr lang="en-US" dirty="0"/>
          </a:p>
        </p:txBody>
      </p:sp>
    </p:spTree>
    <p:extLst>
      <p:ext uri="{BB962C8B-B14F-4D97-AF65-F5344CB8AC3E}">
        <p14:creationId xmlns:p14="http://schemas.microsoft.com/office/powerpoint/2010/main" val="793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TotalTime>
  <Words>179</Words>
  <Application>Microsoft Office PowerPoint</Application>
  <PresentationFormat>On-screen Show (4:3)</PresentationFormat>
  <Paragraphs>14</Paragraphs>
  <Slides>2</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2</vt:i4>
      </vt:variant>
    </vt:vector>
  </HeadingPairs>
  <TitlesOfParts>
    <vt:vector size="8" baseType="lpstr">
      <vt:lpstr>Arial</vt:lpstr>
      <vt:lpstr>Calibri</vt:lpstr>
      <vt:lpstr>Symbol</vt:lpstr>
      <vt:lpstr>Office Theme</vt:lpstr>
      <vt:lpstr>Equation</vt:lpstr>
      <vt:lpstr>Microsoft Equation 3.0</vt:lpstr>
      <vt:lpstr>Estimating Means and Proportions</vt:lpstr>
      <vt:lpstr>How to Read Presidential-Race Polls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Bob</dc:creator>
  <cp:lastModifiedBy>Bob</cp:lastModifiedBy>
  <cp:revision>22</cp:revision>
  <cp:lastPrinted>2016-09-23T08:33:40Z</cp:lastPrinted>
  <dcterms:created xsi:type="dcterms:W3CDTF">2013-10-11T04:08:57Z</dcterms:created>
  <dcterms:modified xsi:type="dcterms:W3CDTF">2016-09-23T09:58:13Z</dcterms:modified>
</cp:coreProperties>
</file>