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8" r:id="rId2"/>
    <p:sldId id="259" r:id="rId3"/>
    <p:sldId id="263" r:id="rId4"/>
    <p:sldId id="260" r:id="rId5"/>
    <p:sldId id="262" r:id="rId6"/>
    <p:sldId id="264" r:id="rId7"/>
    <p:sldId id="261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3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313507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 algn="ctr"/>
            <a:r>
              <a:rPr lang="en-US" sz="1900" b="1" dirty="0"/>
              <a:t>Interactions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r>
              <a:rPr lang="en-US" dirty="0" smtClean="0"/>
              <a:t>Session 2.2-</a:t>
            </a:r>
            <a:fld id="{CEB9D171-C92A-4333-AC12-618A28A6F7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42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7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6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3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9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1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9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8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6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1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4B899-82F5-4160-8BDF-30ADAC1F436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9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</a:t>
            </a:r>
            <a:r>
              <a:rPr lang="en-US" dirty="0"/>
              <a:t>V</a:t>
            </a:r>
            <a:r>
              <a:rPr lang="en-US" dirty="0" smtClean="0"/>
              <a:t>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Interactions</a:t>
            </a:r>
          </a:p>
          <a:p>
            <a:pPr lvl="1"/>
            <a:r>
              <a:rPr lang="en-US" dirty="0" smtClean="0"/>
              <a:t>When </a:t>
            </a:r>
            <a:r>
              <a:rPr lang="en-US" b="1" i="1" dirty="0" smtClean="0"/>
              <a:t>the effect of </a:t>
            </a:r>
            <a:r>
              <a:rPr lang="en-US" dirty="0" smtClean="0"/>
              <a:t>one explanatory variable </a:t>
            </a:r>
            <a:r>
              <a:rPr lang="en-US" b="1" i="1" dirty="0" smtClean="0"/>
              <a:t>on</a:t>
            </a:r>
            <a:r>
              <a:rPr lang="en-US" dirty="0" smtClean="0"/>
              <a:t> the dependent variable </a:t>
            </a:r>
            <a:r>
              <a:rPr lang="en-US" b="1" i="1" dirty="0" smtClean="0"/>
              <a:t>depends on</a:t>
            </a:r>
            <a:r>
              <a:rPr lang="en-US" dirty="0" smtClean="0"/>
              <a:t> the value of another explanatory variable …</a:t>
            </a:r>
          </a:p>
          <a:p>
            <a:pPr lvl="2"/>
            <a:r>
              <a:rPr lang="en-US" dirty="0" smtClean="0"/>
              <a:t>The “trick”: Introduce the product of the two as a new artificial explanatory variable. </a:t>
            </a:r>
            <a:endParaRPr lang="en-US" dirty="0"/>
          </a:p>
          <a:p>
            <a:pPr lvl="3"/>
            <a:r>
              <a:rPr lang="en-US" dirty="0" smtClean="0"/>
              <a:t>Read the treatment of an interaction involving the motorpool dataset.</a:t>
            </a:r>
          </a:p>
        </p:txBody>
      </p:sp>
    </p:spTree>
    <p:extLst>
      <p:ext uri="{BB962C8B-B14F-4D97-AF65-F5344CB8AC3E}">
        <p14:creationId xmlns:p14="http://schemas.microsoft.com/office/powerpoint/2010/main" val="139414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Interactions: 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When </a:t>
            </a:r>
            <a:r>
              <a:rPr lang="en-US" sz="2600" b="1" i="1" dirty="0" smtClean="0"/>
              <a:t>the </a:t>
            </a:r>
            <a:r>
              <a:rPr lang="en-US" sz="2600" b="1" dirty="0" smtClean="0"/>
              <a:t>effect (i.e., the coefficient) of </a:t>
            </a:r>
            <a:r>
              <a:rPr lang="en-US" sz="2600" dirty="0" smtClean="0"/>
              <a:t>one explanatory variable </a:t>
            </a:r>
            <a:r>
              <a:rPr lang="en-US" sz="2600" b="1" i="1" dirty="0" smtClean="0"/>
              <a:t>on</a:t>
            </a:r>
            <a:r>
              <a:rPr lang="en-US" sz="2600" dirty="0" smtClean="0"/>
              <a:t> the dependent variable </a:t>
            </a:r>
            <a:r>
              <a:rPr lang="en-US" sz="2600" b="1" i="1" dirty="0" smtClean="0"/>
              <a:t>depends on </a:t>
            </a:r>
            <a:r>
              <a:rPr lang="en-US" sz="2600" dirty="0" smtClean="0"/>
              <a:t>the value of another explanatory variable</a:t>
            </a:r>
          </a:p>
          <a:p>
            <a:pPr lvl="1"/>
            <a:r>
              <a:rPr lang="en-US" sz="2200" dirty="0" smtClean="0"/>
              <a:t>Signaled only by judgment</a:t>
            </a:r>
          </a:p>
          <a:p>
            <a:pPr lvl="1"/>
            <a:r>
              <a:rPr lang="en-US" sz="2200" dirty="0" smtClean="0"/>
              <a:t>The “trick”: Introduce the product of the two as a new artificial explanatory variable. After the regression, interpret in the original “conceptual” model.</a:t>
            </a:r>
          </a:p>
          <a:p>
            <a:pPr lvl="1"/>
            <a:r>
              <a:rPr lang="en-US" sz="2200" dirty="0" smtClean="0"/>
              <a:t>For example, Cost = a + (b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+b</a:t>
            </a:r>
            <a:r>
              <a:rPr lang="en-US" sz="2200" baseline="-25000" dirty="0" smtClean="0"/>
              <a:t>2</a:t>
            </a:r>
            <a:r>
              <a:rPr lang="en-US" sz="2200" dirty="0" smtClean="0">
                <a:sym typeface="Symbol"/>
              </a:rPr>
              <a:t></a:t>
            </a:r>
            <a:r>
              <a:rPr lang="en-US" sz="2200" dirty="0" smtClean="0"/>
              <a:t>Age)</a:t>
            </a:r>
            <a:r>
              <a:rPr lang="en-US" sz="2200" dirty="0" smtClean="0">
                <a:sym typeface="Symbol"/>
              </a:rPr>
              <a:t></a:t>
            </a:r>
            <a:r>
              <a:rPr lang="en-US" sz="2200" dirty="0" smtClean="0"/>
              <a:t>Mileage + … (rest of model)</a:t>
            </a:r>
          </a:p>
          <a:p>
            <a:pPr lvl="1"/>
            <a:r>
              <a:rPr lang="en-US" sz="2200" dirty="0" smtClean="0"/>
              <a:t>The latter explanatory variable (in the example, Age) might or might not remain in the model</a:t>
            </a:r>
          </a:p>
          <a:p>
            <a:pPr lvl="1"/>
            <a:r>
              <a:rPr lang="en-US" sz="2200" dirty="0"/>
              <a:t>Cost: </a:t>
            </a:r>
            <a:r>
              <a:rPr lang="en-US" sz="2200" dirty="0" smtClean="0"/>
              <a:t>We </a:t>
            </a:r>
            <a:r>
              <a:rPr lang="en-US" sz="2200" dirty="0"/>
              <a:t>lose a meaningful interpretation of the beta-weights</a:t>
            </a:r>
          </a:p>
        </p:txBody>
      </p:sp>
    </p:spTree>
    <p:extLst>
      <p:ext uri="{BB962C8B-B14F-4D97-AF65-F5344CB8AC3E}">
        <p14:creationId xmlns:p14="http://schemas.microsoft.com/office/powerpoint/2010/main" val="41436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Caligula’s Castle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854765" y="47244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Revenue (from patron’s weekend visit), Age in years, Sex (woman = 1, man = 0), Direct incentive value (free chips, VIP lounge pass, etc.), Indirect incentive value (free dinner, room upgrade, flowers, etc.), and two columns of artificial created data.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54765" y="14478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Does </a:t>
            </a:r>
            <a:r>
              <a:rPr lang="en-US" sz="2000" b="1" i="1" dirty="0" smtClean="0"/>
              <a:t>the effect of </a:t>
            </a:r>
            <a:r>
              <a:rPr lang="en-US" sz="2000" dirty="0" smtClean="0"/>
              <a:t>Indirect or Direct incentives </a:t>
            </a:r>
            <a:r>
              <a:rPr lang="en-US" sz="2000" b="1" i="1" dirty="0" smtClean="0"/>
              <a:t>on</a:t>
            </a:r>
            <a:r>
              <a:rPr lang="en-US" sz="2000" dirty="0" smtClean="0"/>
              <a:t> Revenue generated by a guest </a:t>
            </a:r>
            <a:r>
              <a:rPr lang="en-US" sz="2000" b="1" i="1" dirty="0" smtClean="0"/>
              <a:t>depend on </a:t>
            </a:r>
            <a:r>
              <a:rPr lang="en-US" sz="2000" dirty="0" smtClean="0"/>
              <a:t>the guest’s Sex?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56625"/>
              </p:ext>
            </p:extLst>
          </p:nvPr>
        </p:nvGraphicFramePr>
        <p:xfrm>
          <a:off x="457197" y="1178203"/>
          <a:ext cx="8077203" cy="3406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365"/>
                <a:gridCol w="1183473"/>
                <a:gridCol w="1183473"/>
                <a:gridCol w="1183473"/>
                <a:gridCol w="1183473"/>
                <a:gridCol w="1183473"/>
                <a:gridCol w="1183473"/>
              </a:tblGrid>
              <a:tr h="230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Direct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Indirect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Sex</a:t>
                      </a:r>
                      <a:r>
                        <a:rPr lang="en-US" sz="1800" b="1" i="0" u="none" strike="noStrike" baseline="0">
                          <a:effectLst/>
                          <a:latin typeface="Calibri" panose="020F0502020204030204" pitchFamily="34" charset="0"/>
                        </a:rPr>
                        <a:t>·</a:t>
                      </a:r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Dir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Sex</a:t>
                      </a:r>
                      <a:r>
                        <a:rPr lang="en-US" sz="1800" b="1" i="0" u="none" strike="noStrike" baseline="0">
                          <a:effectLst/>
                          <a:latin typeface="Calibri" panose="020F0502020204030204" pitchFamily="34" charset="0"/>
                        </a:rPr>
                        <a:t>·</a:t>
                      </a:r>
                      <a:r>
                        <a:rPr lang="en-US" sz="1800" b="1" i="0" u="none" strike="noStrike" baseline="0">
                          <a:effectLst/>
                          <a:latin typeface="Arial" panose="020B0604020202020204" pitchFamily="34" charset="0"/>
                        </a:rPr>
                        <a:t>Indir</a:t>
                      </a:r>
                    </a:p>
                  </a:txBody>
                  <a:tcPr marL="9525" marR="9525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1390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1187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1426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1379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777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281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1453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1536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1471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1142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357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357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521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182880" marT="9525" marB="0" anchor="b"/>
                </a:tc>
              </a:tr>
              <a:tr h="193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baseline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baseline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baseline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baseline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baseline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baseline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baseline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72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Caligula’s Castle</a:t>
            </a:r>
            <a:endParaRPr lang="en-US" sz="32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674314"/>
              </p:ext>
            </p:extLst>
          </p:nvPr>
        </p:nvGraphicFramePr>
        <p:xfrm>
          <a:off x="207066" y="2590800"/>
          <a:ext cx="868679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9"/>
                <a:gridCol w="1066801"/>
                <a:gridCol w="990600"/>
                <a:gridCol w="1066800"/>
                <a:gridCol w="990600"/>
                <a:gridCol w="990600"/>
                <a:gridCol w="1143000"/>
                <a:gridCol w="990598"/>
              </a:tblGrid>
              <a:tr h="4724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Regression: Revenue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constant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Sex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Indirect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 smtClean="0">
                          <a:effectLst/>
                          <a:latin typeface="Arial"/>
                        </a:rPr>
                        <a:t>Sex·Dir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 smtClean="0">
                          <a:effectLst/>
                          <a:latin typeface="Arial"/>
                        </a:rPr>
                        <a:t>Sex·Ind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coefficient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-193.1901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14.2887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-161.4025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1.9839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0.9152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0.0678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1.4677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significance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1.5775%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2.2988%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80.3315%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54765" y="47244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significance level of the data, with respect to the null hypothesis that the true coefficient of “</a:t>
            </a:r>
            <a:r>
              <a:rPr lang="en-US" sz="2000" dirty="0" err="1" smtClean="0"/>
              <a:t>Sex·Direct</a:t>
            </a:r>
            <a:r>
              <a:rPr lang="en-US" sz="2000" dirty="0" smtClean="0"/>
              <a:t>” is 0, is 80.33%. Hence, we have no real evidence against the null hypothesis, and therefore no real evidence supporting the inclusion of “</a:t>
            </a:r>
            <a:r>
              <a:rPr lang="en-US" sz="2000" dirty="0" err="1" smtClean="0"/>
              <a:t>Sex·Direct</a:t>
            </a:r>
            <a:r>
              <a:rPr lang="en-US" sz="2000" dirty="0" smtClean="0"/>
              <a:t>” in our model.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54765" y="14478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Does </a:t>
            </a:r>
            <a:r>
              <a:rPr lang="en-US" sz="2000" b="1" i="1" dirty="0" smtClean="0"/>
              <a:t>the effect of </a:t>
            </a:r>
            <a:r>
              <a:rPr lang="en-US" sz="2000" dirty="0" smtClean="0"/>
              <a:t>Indirect or Direct incentives </a:t>
            </a:r>
            <a:r>
              <a:rPr lang="en-US" sz="2000" b="1" i="1" dirty="0" smtClean="0"/>
              <a:t>on</a:t>
            </a:r>
            <a:r>
              <a:rPr lang="en-US" sz="2000" dirty="0" smtClean="0"/>
              <a:t> Revenue generated by a guest </a:t>
            </a:r>
            <a:r>
              <a:rPr lang="en-US" sz="2000" b="1" i="1" dirty="0" smtClean="0"/>
              <a:t>depend on </a:t>
            </a:r>
            <a:r>
              <a:rPr lang="en-US" sz="2000" dirty="0" smtClean="0"/>
              <a:t>the guest’s Sex?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46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Caligula’s Castle</a:t>
            </a:r>
            <a:endParaRPr lang="en-US" sz="3200" dirty="0"/>
          </a:p>
        </p:txBody>
      </p:sp>
      <p:graphicFrame>
        <p:nvGraphicFramePr>
          <p:cNvPr id="10" name="Table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03863879"/>
              </p:ext>
            </p:extLst>
          </p:nvPr>
        </p:nvGraphicFramePr>
        <p:xfrm>
          <a:off x="1752600" y="3793033"/>
          <a:ext cx="439256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82"/>
                <a:gridCol w="1125367"/>
                <a:gridCol w="1070914"/>
              </a:tblGrid>
              <a:tr h="177935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revenue / $ incentive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direct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indirect</a:t>
                      </a:r>
                      <a:endParaRPr lang="en-US" sz="1800" baseline="0" dirty="0"/>
                    </a:p>
                  </a:txBody>
                  <a:tcPr/>
                </a:tc>
              </a:tr>
              <a:tr h="277961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Men (Sex=0)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$2.02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$0.92</a:t>
                      </a:r>
                    </a:p>
                  </a:txBody>
                  <a:tcPr/>
                </a:tc>
              </a:tr>
              <a:tr h="277961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Women (Sex=1)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$2.02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$2.38</a:t>
                      </a:r>
                      <a:endParaRPr lang="en-US" sz="18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5105400"/>
            <a:ext cx="6386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 direct incentives (house chips, etc.) to men</a:t>
            </a:r>
          </a:p>
          <a:p>
            <a:r>
              <a:rPr lang="en-US" dirty="0" smtClean="0"/>
              <a:t>Give indirect incentives (flowers, meals) to women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638" y="3098551"/>
            <a:ext cx="8839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Revenue</a:t>
            </a:r>
            <a:r>
              <a:rPr lang="en-US" baseline="-25000" dirty="0" err="1" smtClean="0"/>
              <a:t>pred</a:t>
            </a:r>
            <a:r>
              <a:rPr lang="en-US" dirty="0" smtClean="0"/>
              <a:t> = -198.79 + 14.28</a:t>
            </a:r>
            <a:r>
              <a:rPr lang="en-US" dirty="0" smtClean="0">
                <a:sym typeface="Symbol"/>
              </a:rPr>
              <a:t>Age – 150.28Sex + 2.02Direct + (0.9186+1.4607Sex)Indirect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43730" y="4520981"/>
            <a:ext cx="221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(0.9186 + 1.4607·1)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43730" y="4147446"/>
            <a:ext cx="221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(0.9186 + 1.4607·0)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21911"/>
              </p:ext>
            </p:extLst>
          </p:nvPr>
        </p:nvGraphicFramePr>
        <p:xfrm>
          <a:off x="914400" y="1371600"/>
          <a:ext cx="7391400" cy="135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057"/>
                <a:gridCol w="1034142"/>
                <a:gridCol w="990601"/>
                <a:gridCol w="1066800"/>
                <a:gridCol w="990600"/>
                <a:gridCol w="990600"/>
                <a:gridCol w="990600"/>
              </a:tblGrid>
              <a:tr h="3048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Regression: Revenue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constant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Sex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Indirect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Sex</a:t>
                      </a:r>
                      <a:r>
                        <a:rPr lang="en-US" sz="1800" b="1" i="0" u="none" strike="noStrike" dirty="0" err="1">
                          <a:effectLst/>
                          <a:latin typeface="Calibri"/>
                        </a:rPr>
                        <a:t>·</a:t>
                      </a:r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Ind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coefficient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-198.7856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14.2824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-150.2805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2.0185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0.9186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1.4607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significance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0.9510%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0.6260%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8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27" y="5334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Hans and Franz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1371600"/>
            <a:ext cx="243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Customer satisfaction with service (-100 to +100), Wait (minutes) before being seated, Size of customer’s party, whether party is assigned to </a:t>
            </a:r>
          </a:p>
          <a:p>
            <a:r>
              <a:rPr lang="en-US" sz="2000" dirty="0" smtClean="0"/>
              <a:t>Franz (Franz</a:t>
            </a:r>
            <a:r>
              <a:rPr lang="en-US" dirty="0" smtClean="0"/>
              <a:t>? = </a:t>
            </a:r>
            <a:r>
              <a:rPr lang="en-US" sz="2000" dirty="0" smtClean="0"/>
              <a:t>1, or Hans (Franz? = 0), and an artificial created variable.</a:t>
            </a:r>
          </a:p>
          <a:p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756228"/>
              </p:ext>
            </p:extLst>
          </p:nvPr>
        </p:nvGraphicFramePr>
        <p:xfrm>
          <a:off x="435427" y="1371600"/>
          <a:ext cx="5562600" cy="4165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520"/>
                <a:gridCol w="1112520"/>
                <a:gridCol w="1112520"/>
                <a:gridCol w="1112520"/>
                <a:gridCol w="1112520"/>
              </a:tblGrid>
              <a:tr h="3204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 panose="020B0604020202020204" pitchFamily="34" charset="0"/>
                        </a:rPr>
                        <a:t>CustSat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Size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Franz?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Sz</a:t>
                      </a:r>
                      <a:r>
                        <a:rPr lang="en-US" sz="1800" b="1" i="0" u="none" strike="noStrike">
                          <a:effectLst/>
                          <a:latin typeface="Calibri" panose="020F0502020204030204" pitchFamily="34" charset="0"/>
                        </a:rPr>
                        <a:t>·</a:t>
                      </a:r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Franz?</a:t>
                      </a:r>
                    </a:p>
                  </a:txBody>
                  <a:tcPr marL="9525" marR="9525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-15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182880" marT="9525" marB="0" anchor="b"/>
                </a:tc>
              </a:tr>
              <a:tr h="320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-8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18288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6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27" y="5334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Hans and Franz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68728" y="4996070"/>
            <a:ext cx="8762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CustSat</a:t>
            </a:r>
            <a:r>
              <a:rPr lang="en-US" sz="2000" baseline="-25000" dirty="0" err="1" smtClean="0"/>
              <a:t>pred</a:t>
            </a:r>
            <a:r>
              <a:rPr lang="en-US" sz="2000" dirty="0" smtClean="0"/>
              <a:t> = 88.0462 – 2.0925</a:t>
            </a:r>
            <a:r>
              <a:rPr lang="en-US" sz="2000" dirty="0" smtClean="0">
                <a:sym typeface="Symbol"/>
              </a:rPr>
              <a:t>Wait – 5.4858Size + (-39.4047+8.6784Size)Franz?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018" y="1371600"/>
            <a:ext cx="78126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Is one of the ma</a:t>
            </a:r>
            <a:r>
              <a:rPr lang="en-US" sz="2000" dirty="0" smtClean="0">
                <a:latin typeface="Calibri"/>
              </a:rPr>
              <a:t>î</a:t>
            </a:r>
            <a:r>
              <a:rPr lang="en-US" sz="2000" dirty="0" smtClean="0"/>
              <a:t>tres </a:t>
            </a:r>
            <a:r>
              <a:rPr lang="en-US" sz="2000" dirty="0" err="1" smtClean="0"/>
              <a:t>d’hotel</a:t>
            </a:r>
            <a:r>
              <a:rPr lang="en-US" sz="2000" dirty="0" smtClean="0"/>
              <a:t> better than the other at satisfying relatively small parties? </a:t>
            </a:r>
          </a:p>
          <a:p>
            <a:endParaRPr lang="en-US" sz="2000" dirty="0"/>
          </a:p>
          <a:p>
            <a:r>
              <a:rPr lang="en-US" sz="2000" dirty="0" smtClean="0"/>
              <a:t>Equivalently, does </a:t>
            </a:r>
            <a:r>
              <a:rPr lang="en-US" sz="2000" b="1" i="1" dirty="0" smtClean="0"/>
              <a:t>the effect of</a:t>
            </a:r>
            <a:r>
              <a:rPr lang="en-US" sz="2000" b="1" dirty="0" smtClean="0"/>
              <a:t> </a:t>
            </a:r>
            <a:r>
              <a:rPr lang="en-US" sz="2000" dirty="0" smtClean="0"/>
              <a:t>“assigned ma</a:t>
            </a:r>
            <a:r>
              <a:rPr lang="en-US" sz="2000" dirty="0"/>
              <a:t>î</a:t>
            </a:r>
            <a:r>
              <a:rPr lang="en-US" sz="2000" dirty="0" smtClean="0"/>
              <a:t>tre d’“ </a:t>
            </a:r>
            <a:r>
              <a:rPr lang="en-US" sz="2000" b="1" i="1" dirty="0" smtClean="0"/>
              <a:t>on</a:t>
            </a:r>
            <a:r>
              <a:rPr lang="en-US" sz="2000" dirty="0" smtClean="0"/>
              <a:t> party satisfaction </a:t>
            </a:r>
            <a:r>
              <a:rPr lang="en-US" sz="2000" b="1" i="1" dirty="0" smtClean="0"/>
              <a:t>depend on</a:t>
            </a:r>
            <a:r>
              <a:rPr lang="en-US" sz="2000" b="1" dirty="0" smtClean="0"/>
              <a:t> </a:t>
            </a:r>
            <a:r>
              <a:rPr lang="en-US" sz="2000" dirty="0" smtClean="0"/>
              <a:t>the size of the party?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02128" y="56388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Conclusion: Set Franz? = 0 (assign Hans) when</a:t>
            </a:r>
          </a:p>
          <a:p>
            <a:pPr algn="ctr"/>
            <a:r>
              <a:rPr lang="en-US" sz="2000" dirty="0" smtClean="0"/>
              <a:t>the party size is &lt; 39.4047/8.6784 = 4.54 (</a:t>
            </a:r>
            <a:r>
              <a:rPr lang="en-US" sz="2000" dirty="0" err="1" smtClean="0"/>
              <a:t>i.e</a:t>
            </a:r>
            <a:r>
              <a:rPr lang="en-US" sz="2000" dirty="0" smtClean="0"/>
              <a:t>, ≤ 4).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924369"/>
              </p:ext>
            </p:extLst>
          </p:nvPr>
        </p:nvGraphicFramePr>
        <p:xfrm>
          <a:off x="1246859" y="3276600"/>
          <a:ext cx="6477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Regression: </a:t>
                      </a:r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CustSat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constant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Wait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Franz?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effectLst/>
                          <a:latin typeface="Arial"/>
                        </a:rPr>
                        <a:t>Size·Fr</a:t>
                      </a:r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?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coefficient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88.0462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-2.0925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-5.4858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-39.4047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8.6784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significance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4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788</Words>
  <Application>Microsoft Office PowerPoint</Application>
  <PresentationFormat>On-screen Show (4:3)</PresentationFormat>
  <Paragraphs>255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Structural Variations</vt:lpstr>
      <vt:lpstr>Interactions: Summary</vt:lpstr>
      <vt:lpstr>Caligula’s Castle</vt:lpstr>
      <vt:lpstr>Caligula’s Castle</vt:lpstr>
      <vt:lpstr>Caligula’s Castle</vt:lpstr>
      <vt:lpstr>Hans and Franz</vt:lpstr>
      <vt:lpstr>Hans and Franz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Variations</dc:title>
  <dc:creator>Bob</dc:creator>
  <cp:lastModifiedBy>Bob</cp:lastModifiedBy>
  <cp:revision>25</cp:revision>
  <cp:lastPrinted>2016-09-23T04:59:10Z</cp:lastPrinted>
  <dcterms:created xsi:type="dcterms:W3CDTF">2015-01-17T05:03:21Z</dcterms:created>
  <dcterms:modified xsi:type="dcterms:W3CDTF">2016-09-23T04:59:40Z</dcterms:modified>
</cp:coreProperties>
</file>