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95" r:id="rId3"/>
    <p:sldId id="296" r:id="rId4"/>
    <p:sldId id="297" r:id="rId5"/>
    <p:sldId id="292" r:id="rId6"/>
    <p:sldId id="293" r:id="rId7"/>
    <p:sldId id="29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autoAdjust="0"/>
  </p:normalViewPr>
  <p:slideViewPr>
    <p:cSldViewPr snapToGrid="0">
      <p:cViewPr varScale="1">
        <p:scale>
          <a:sx n="116" d="100"/>
          <a:sy n="116" d="100"/>
        </p:scale>
        <p:origin x="102" y="108"/>
      </p:cViewPr>
      <p:guideLst>
        <p:guide orient="horz" pos="2160"/>
        <p:guide pos="3840"/>
      </p:guideLst>
    </p:cSldViewPr>
  </p:slideViewPr>
  <p:outlineViewPr>
    <p:cViewPr>
      <p:scale>
        <a:sx n="33" d="100"/>
        <a:sy n="33" d="100"/>
      </p:scale>
      <p:origin x="0" y="2375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1AC026-4FA6-47E9-87C8-EFE8F292746C}"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3725615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1AC026-4FA6-47E9-87C8-EFE8F292746C}"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534600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1AC026-4FA6-47E9-87C8-EFE8F292746C}"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3761311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1AC026-4FA6-47E9-87C8-EFE8F292746C}"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150827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1AC026-4FA6-47E9-87C8-EFE8F292746C}"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3054952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1AC026-4FA6-47E9-87C8-EFE8F292746C}"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353008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1AC026-4FA6-47E9-87C8-EFE8F292746C}"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534259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1AC026-4FA6-47E9-87C8-EFE8F292746C}"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2884104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1AC026-4FA6-47E9-87C8-EFE8F292746C}"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3083797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AC026-4FA6-47E9-87C8-EFE8F292746C}"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3413246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AC026-4FA6-47E9-87C8-EFE8F292746C}"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D33F0-B9B4-49B8-B4C6-60DC54D77AB6}" type="slidenum">
              <a:rPr lang="en-US" smtClean="0"/>
              <a:t>‹#›</a:t>
            </a:fld>
            <a:endParaRPr lang="en-US"/>
          </a:p>
        </p:txBody>
      </p:sp>
    </p:spTree>
    <p:extLst>
      <p:ext uri="{BB962C8B-B14F-4D97-AF65-F5344CB8AC3E}">
        <p14:creationId xmlns:p14="http://schemas.microsoft.com/office/powerpoint/2010/main" val="85260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1AC026-4FA6-47E9-87C8-EFE8F292746C}"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2D33F0-B9B4-49B8-B4C6-60DC54D77AB6}" type="slidenum">
              <a:rPr lang="en-US" smtClean="0"/>
              <a:t>‹#›</a:t>
            </a:fld>
            <a:endParaRPr lang="en-US"/>
          </a:p>
        </p:txBody>
      </p:sp>
    </p:spTree>
    <p:extLst>
      <p:ext uri="{BB962C8B-B14F-4D97-AF65-F5344CB8AC3E}">
        <p14:creationId xmlns:p14="http://schemas.microsoft.com/office/powerpoint/2010/main" val="3009841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Outlier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1143000"/>
          </a:xfrm>
        </p:spPr>
        <p:txBody>
          <a:bodyPr>
            <a:noAutofit/>
          </a:bodyPr>
          <a:lstStyle/>
          <a:p>
            <a:r>
              <a:rPr lang="en-US" sz="3600" dirty="0"/>
              <a:t>Discounts on Car Purchases: Does Salesperson Identity Matter?</a:t>
            </a:r>
          </a:p>
        </p:txBody>
      </p:sp>
      <p:sp>
        <p:nvSpPr>
          <p:cNvPr id="3" name="Content Placeholder 2"/>
          <p:cNvSpPr>
            <a:spLocks noGrp="1"/>
          </p:cNvSpPr>
          <p:nvPr>
            <p:ph idx="1"/>
          </p:nvPr>
        </p:nvSpPr>
        <p:spPr/>
        <p:txBody>
          <a:bodyPr>
            <a:normAutofit lnSpcReduction="10000"/>
          </a:bodyPr>
          <a:lstStyle/>
          <a:p>
            <a:r>
              <a:rPr lang="en-US" dirty="0" smtClean="0"/>
              <a:t>Assume there are five </a:t>
            </a:r>
            <a:r>
              <a:rPr lang="en-US" dirty="0" err="1" smtClean="0"/>
              <a:t>salesfolks</a:t>
            </a:r>
            <a:r>
              <a:rPr lang="en-US" dirty="0" smtClean="0"/>
              <a:t>:</a:t>
            </a:r>
            <a:endParaRPr lang="en-US" dirty="0"/>
          </a:p>
          <a:p>
            <a:pPr lvl="2"/>
            <a:r>
              <a:rPr lang="en-US" dirty="0" smtClean="0"/>
              <a:t>Andy, Bob, Chuck, Dave and Ed</a:t>
            </a:r>
          </a:p>
          <a:p>
            <a:r>
              <a:rPr lang="en-US" dirty="0" smtClean="0"/>
              <a:t>Take one (e.g., Andy) as the default (no/no/no/no) case, and add four new “dummy” variables</a:t>
            </a:r>
          </a:p>
          <a:p>
            <a:pPr lvl="2"/>
            <a:r>
              <a:rPr lang="en-US" dirty="0" smtClean="0"/>
              <a:t>D</a:t>
            </a:r>
            <a:r>
              <a:rPr lang="en-US" baseline="-25000" dirty="0" smtClean="0"/>
              <a:t>B</a:t>
            </a:r>
            <a:r>
              <a:rPr lang="en-US" dirty="0" smtClean="0"/>
              <a:t> = 1 only if Bob, 0 otherwise</a:t>
            </a:r>
          </a:p>
          <a:p>
            <a:pPr lvl="2"/>
            <a:r>
              <a:rPr lang="en-US" dirty="0" smtClean="0"/>
              <a:t>D</a:t>
            </a:r>
            <a:r>
              <a:rPr lang="en-US" baseline="-25000" dirty="0" smtClean="0"/>
              <a:t>C</a:t>
            </a:r>
            <a:r>
              <a:rPr lang="en-US" dirty="0" smtClean="0"/>
              <a:t> = 1 only if Chuck, 0 otherwise</a:t>
            </a:r>
          </a:p>
          <a:p>
            <a:pPr lvl="2"/>
            <a:r>
              <a:rPr lang="en-US" dirty="0" smtClean="0"/>
              <a:t>D</a:t>
            </a:r>
            <a:r>
              <a:rPr lang="en-US" baseline="-25000" dirty="0" smtClean="0"/>
              <a:t>D</a:t>
            </a:r>
            <a:r>
              <a:rPr lang="en-US" dirty="0" smtClean="0"/>
              <a:t> = 1 only if Dave, 0 otherwise</a:t>
            </a:r>
          </a:p>
          <a:p>
            <a:pPr lvl="2"/>
            <a:r>
              <a:rPr lang="en-US" dirty="0" smtClean="0"/>
              <a:t>D</a:t>
            </a:r>
            <a:r>
              <a:rPr lang="en-US" baseline="-25000" dirty="0" smtClean="0"/>
              <a:t>E</a:t>
            </a:r>
            <a:r>
              <a:rPr lang="en-US" dirty="0" smtClean="0"/>
              <a:t> = 1 only if Ed, 0 otherwise</a:t>
            </a:r>
          </a:p>
          <a:p>
            <a:r>
              <a:rPr lang="en-US" dirty="0" smtClean="0"/>
              <a:t>The coefficient of each (in the most-complete model) will differentiate the average discount that each salesperson gives a customer from the average discount Andy would give the same </a:t>
            </a:r>
            <a:r>
              <a:rPr lang="en-US" dirty="0"/>
              <a:t>c</a:t>
            </a:r>
            <a:r>
              <a:rPr lang="en-US" dirty="0" smtClean="0"/>
              <a:t>ustomer</a:t>
            </a:r>
          </a:p>
        </p:txBody>
      </p:sp>
      <p:sp>
        <p:nvSpPr>
          <p:cNvPr id="4" name="TextBox 3"/>
          <p:cNvSpPr txBox="1"/>
          <p:nvPr/>
        </p:nvSpPr>
        <p:spPr>
          <a:xfrm>
            <a:off x="10233660" y="304800"/>
            <a:ext cx="1120140" cy="369332"/>
          </a:xfrm>
          <a:prstGeom prst="rect">
            <a:avLst/>
          </a:prstGeom>
          <a:noFill/>
        </p:spPr>
        <p:txBody>
          <a:bodyPr wrap="square" rtlCol="0">
            <a:spAutoFit/>
          </a:bodyPr>
          <a:lstStyle/>
          <a:p>
            <a:r>
              <a:rPr lang="en-US" dirty="0" smtClean="0"/>
              <a:t>optional</a:t>
            </a:r>
            <a:endParaRPr lang="en-US" dirty="0"/>
          </a:p>
        </p:txBody>
      </p:sp>
    </p:spTree>
    <p:extLst>
      <p:ext uri="{BB962C8B-B14F-4D97-AF65-F5344CB8AC3E}">
        <p14:creationId xmlns:p14="http://schemas.microsoft.com/office/powerpoint/2010/main" val="966911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Does Salesperson Identity Matter?</a:t>
            </a:r>
          </a:p>
        </p:txBody>
      </p:sp>
      <p:sp>
        <p:nvSpPr>
          <p:cNvPr id="3" name="Content Placeholder 2"/>
          <p:cNvSpPr>
            <a:spLocks noGrp="1"/>
          </p:cNvSpPr>
          <p:nvPr>
            <p:ph idx="1"/>
          </p:nvPr>
        </p:nvSpPr>
        <p:spPr/>
        <p:txBody>
          <a:bodyPr>
            <a:normAutofit/>
          </a:bodyPr>
          <a:lstStyle/>
          <a:p>
            <a:pPr marL="0" indent="0">
              <a:buNone/>
            </a:pPr>
            <a:r>
              <a:rPr lang="en-US" sz="2400" dirty="0"/>
              <a:t>Imagine that , after adding the new variables (four new columns of data) to your model, the regression yields:</a:t>
            </a:r>
          </a:p>
          <a:p>
            <a:pPr marL="0" indent="0">
              <a:spcBef>
                <a:spcPts val="1800"/>
              </a:spcBef>
              <a:spcAft>
                <a:spcPts val="1800"/>
              </a:spcAft>
              <a:buNone/>
            </a:pPr>
            <a:r>
              <a:rPr lang="en-US" sz="2400" dirty="0"/>
              <a:t>      </a:t>
            </a:r>
            <a:r>
              <a:rPr lang="en-US" sz="2400" dirty="0" err="1"/>
              <a:t>Discount</a:t>
            </a:r>
            <a:r>
              <a:rPr lang="en-US" sz="2400" baseline="-25000" dirty="0" err="1"/>
              <a:t>pred</a:t>
            </a:r>
            <a:r>
              <a:rPr lang="en-US" sz="2400" dirty="0"/>
              <a:t> = 980 + 9.5</a:t>
            </a:r>
            <a:r>
              <a:rPr lang="en-US" sz="2400" dirty="0">
                <a:sym typeface="Symbol"/>
              </a:rPr>
              <a:t>  </a:t>
            </a:r>
            <a:r>
              <a:rPr lang="en-US" sz="2400" dirty="0"/>
              <a:t>Age – 0.035</a:t>
            </a:r>
            <a:r>
              <a:rPr lang="en-US" sz="2400" dirty="0">
                <a:sym typeface="Symbol"/>
              </a:rPr>
              <a:t>  </a:t>
            </a:r>
            <a:r>
              <a:rPr lang="en-US" sz="2400" dirty="0"/>
              <a:t>Income + 446</a:t>
            </a:r>
            <a:r>
              <a:rPr lang="en-US" sz="2400" dirty="0">
                <a:sym typeface="Symbol"/>
              </a:rPr>
              <a:t>  </a:t>
            </a:r>
            <a:r>
              <a:rPr lang="en-US" sz="2400" dirty="0"/>
              <a:t>Sex</a:t>
            </a:r>
            <a:br>
              <a:rPr lang="en-US" sz="2400" dirty="0"/>
            </a:br>
            <a:r>
              <a:rPr lang="en-US" sz="2400" dirty="0"/>
              <a:t>                            + 240 </a:t>
            </a:r>
            <a:r>
              <a:rPr lang="en-US" sz="2400" dirty="0">
                <a:sym typeface="Symbol"/>
              </a:rPr>
              <a:t> </a:t>
            </a:r>
            <a:r>
              <a:rPr lang="en-US" sz="2400" dirty="0"/>
              <a:t>D</a:t>
            </a:r>
            <a:r>
              <a:rPr lang="en-US" sz="2400" baseline="-25000" dirty="0"/>
              <a:t>B</a:t>
            </a:r>
            <a:r>
              <a:rPr lang="en-US" sz="2400" dirty="0"/>
              <a:t> + (–300)</a:t>
            </a:r>
            <a:r>
              <a:rPr lang="en-US" sz="2400" dirty="0">
                <a:sym typeface="Symbol"/>
              </a:rPr>
              <a:t>  </a:t>
            </a:r>
            <a:r>
              <a:rPr lang="en-US" sz="2400" dirty="0"/>
              <a:t>D</a:t>
            </a:r>
            <a:r>
              <a:rPr lang="en-US" sz="2400" baseline="-25000" dirty="0"/>
              <a:t>C</a:t>
            </a:r>
            <a:r>
              <a:rPr lang="en-US" sz="2400" dirty="0"/>
              <a:t> + (–50)</a:t>
            </a:r>
            <a:r>
              <a:rPr lang="en-US" sz="2400" dirty="0">
                <a:sym typeface="Symbol"/>
              </a:rPr>
              <a:t>  </a:t>
            </a:r>
            <a:r>
              <a:rPr lang="en-US" sz="2400" dirty="0"/>
              <a:t>D</a:t>
            </a:r>
            <a:r>
              <a:rPr lang="en-US" sz="2400" baseline="-25000" dirty="0"/>
              <a:t>D</a:t>
            </a:r>
            <a:r>
              <a:rPr lang="en-US" sz="2400" dirty="0"/>
              <a:t> + 370</a:t>
            </a:r>
            <a:r>
              <a:rPr lang="en-US" sz="2400" dirty="0">
                <a:sym typeface="Symbol"/>
              </a:rPr>
              <a:t>  </a:t>
            </a:r>
            <a:r>
              <a:rPr lang="en-US" sz="2400" dirty="0"/>
              <a:t>D</a:t>
            </a:r>
            <a:r>
              <a:rPr lang="en-US" sz="2400" baseline="-25000" dirty="0"/>
              <a:t>E</a:t>
            </a:r>
          </a:p>
          <a:p>
            <a:pPr>
              <a:spcBef>
                <a:spcPts val="1800"/>
              </a:spcBef>
              <a:spcAft>
                <a:spcPts val="1800"/>
              </a:spcAft>
            </a:pPr>
            <a:r>
              <a:rPr lang="en-US" sz="2400" dirty="0"/>
              <a:t>With similar customers, you’d expect Bob to give a discount $240 higher than would Andy</a:t>
            </a:r>
          </a:p>
          <a:p>
            <a:r>
              <a:rPr lang="en-US" sz="2400" dirty="0"/>
              <a:t>With similar customers, you’d expect Chuck to give a discount $300 lower than would Andy, $540 lower than would Bob, and also lower than would Dave (by $250) and Ed (by $670)</a:t>
            </a:r>
          </a:p>
        </p:txBody>
      </p:sp>
      <p:sp>
        <p:nvSpPr>
          <p:cNvPr id="4" name="TextBox 3"/>
          <p:cNvSpPr txBox="1"/>
          <p:nvPr/>
        </p:nvSpPr>
        <p:spPr>
          <a:xfrm>
            <a:off x="10233660" y="304800"/>
            <a:ext cx="1120140" cy="369332"/>
          </a:xfrm>
          <a:prstGeom prst="rect">
            <a:avLst/>
          </a:prstGeom>
          <a:noFill/>
        </p:spPr>
        <p:txBody>
          <a:bodyPr wrap="square" rtlCol="0">
            <a:spAutoFit/>
          </a:bodyPr>
          <a:lstStyle/>
          <a:p>
            <a:r>
              <a:rPr lang="en-US" dirty="0" smtClean="0"/>
              <a:t>optional</a:t>
            </a:r>
            <a:endParaRPr lang="en-US" dirty="0"/>
          </a:p>
        </p:txBody>
      </p:sp>
    </p:spTree>
    <p:extLst>
      <p:ext uri="{BB962C8B-B14F-4D97-AF65-F5344CB8AC3E}">
        <p14:creationId xmlns:p14="http://schemas.microsoft.com/office/powerpoint/2010/main" val="397319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Does “Salesperson” Interact with “Sex”?</a:t>
            </a:r>
          </a:p>
        </p:txBody>
      </p:sp>
      <p:sp>
        <p:nvSpPr>
          <p:cNvPr id="3" name="Content Placeholder 2"/>
          <p:cNvSpPr>
            <a:spLocks noGrp="1"/>
          </p:cNvSpPr>
          <p:nvPr>
            <p:ph idx="1"/>
          </p:nvPr>
        </p:nvSpPr>
        <p:spPr>
          <a:xfrm>
            <a:off x="1981200" y="1524001"/>
            <a:ext cx="8229600" cy="4525963"/>
          </a:xfrm>
        </p:spPr>
        <p:txBody>
          <a:bodyPr>
            <a:normAutofit/>
          </a:bodyPr>
          <a:lstStyle/>
          <a:p>
            <a:r>
              <a:rPr lang="en-US" sz="2000" dirty="0"/>
              <a:t>Are some of the </a:t>
            </a:r>
            <a:r>
              <a:rPr lang="en-US" sz="2000" dirty="0" err="1"/>
              <a:t>salesfolk</a:t>
            </a:r>
            <a:r>
              <a:rPr lang="en-US" sz="2000" dirty="0"/>
              <a:t> better at selling to a particular Sex of customer?</a:t>
            </a:r>
          </a:p>
          <a:p>
            <a:pPr lvl="1">
              <a:spcAft>
                <a:spcPts val="1200"/>
              </a:spcAft>
            </a:pPr>
            <a:r>
              <a:rPr lang="en-US" sz="2000" dirty="0"/>
              <a:t>Add D</a:t>
            </a:r>
            <a:r>
              <a:rPr lang="en-US" sz="2000" baseline="-25000" dirty="0"/>
              <a:t>B</a:t>
            </a:r>
            <a:r>
              <a:rPr lang="en-US" sz="2000" dirty="0"/>
              <a:t>, D</a:t>
            </a:r>
            <a:r>
              <a:rPr lang="en-US" sz="2000" baseline="-25000" dirty="0"/>
              <a:t>C</a:t>
            </a:r>
            <a:r>
              <a:rPr lang="en-US" sz="2000" dirty="0"/>
              <a:t>, D</a:t>
            </a:r>
            <a:r>
              <a:rPr lang="en-US" sz="2000" baseline="-25000" dirty="0"/>
              <a:t>D</a:t>
            </a:r>
            <a:r>
              <a:rPr lang="en-US" sz="2000" dirty="0"/>
              <a:t>, D</a:t>
            </a:r>
            <a:r>
              <a:rPr lang="en-US" sz="2000" baseline="-25000" dirty="0"/>
              <a:t>E</a:t>
            </a:r>
            <a:r>
              <a:rPr lang="en-US" sz="2000" dirty="0"/>
              <a:t>, and </a:t>
            </a:r>
            <a:r>
              <a:rPr lang="en-US" sz="2000" dirty="0" err="1"/>
              <a:t>D</a:t>
            </a:r>
            <a:r>
              <a:rPr lang="en-US" sz="2000" baseline="-25000" dirty="0" err="1"/>
              <a:t>B</a:t>
            </a:r>
            <a:r>
              <a:rPr lang="en-US" sz="2000" dirty="0" err="1">
                <a:sym typeface="Symbol"/>
              </a:rPr>
              <a:t></a:t>
            </a:r>
            <a:r>
              <a:rPr lang="en-US" sz="2000" dirty="0" err="1"/>
              <a:t>Sex</a:t>
            </a:r>
            <a:r>
              <a:rPr lang="en-US" sz="2000" dirty="0"/>
              <a:t>, </a:t>
            </a:r>
            <a:r>
              <a:rPr lang="en-US" sz="2000" dirty="0" err="1"/>
              <a:t>D</a:t>
            </a:r>
            <a:r>
              <a:rPr lang="en-US" sz="2000" baseline="-25000" dirty="0" err="1"/>
              <a:t>C</a:t>
            </a:r>
            <a:r>
              <a:rPr lang="en-US" sz="2000" dirty="0" err="1">
                <a:sym typeface="Symbol"/>
              </a:rPr>
              <a:t></a:t>
            </a:r>
            <a:r>
              <a:rPr lang="en-US" sz="2000" dirty="0" err="1"/>
              <a:t>Sex</a:t>
            </a:r>
            <a:r>
              <a:rPr lang="en-US" sz="2000" dirty="0"/>
              <a:t>, </a:t>
            </a:r>
            <a:r>
              <a:rPr lang="en-US" sz="2000" dirty="0" err="1"/>
              <a:t>D</a:t>
            </a:r>
            <a:r>
              <a:rPr lang="en-US" sz="2000" baseline="-25000" dirty="0" err="1"/>
              <a:t>D</a:t>
            </a:r>
            <a:r>
              <a:rPr lang="en-US" sz="2000" dirty="0" err="1">
                <a:sym typeface="Symbol"/>
              </a:rPr>
              <a:t></a:t>
            </a:r>
            <a:r>
              <a:rPr lang="en-US" sz="2000" dirty="0" err="1"/>
              <a:t>Sex</a:t>
            </a:r>
            <a:r>
              <a:rPr lang="en-US" sz="2000" dirty="0"/>
              <a:t>, </a:t>
            </a:r>
            <a:r>
              <a:rPr lang="en-US" sz="2000" dirty="0" err="1"/>
              <a:t>D</a:t>
            </a:r>
            <a:r>
              <a:rPr lang="en-US" sz="2000" baseline="-25000" dirty="0" err="1"/>
              <a:t>E</a:t>
            </a:r>
            <a:r>
              <a:rPr lang="en-US" sz="2000" dirty="0" err="1">
                <a:sym typeface="Symbol"/>
              </a:rPr>
              <a:t></a:t>
            </a:r>
            <a:r>
              <a:rPr lang="en-US" sz="2000" dirty="0" err="1"/>
              <a:t>Sex</a:t>
            </a:r>
            <a:r>
              <a:rPr lang="en-US" sz="2000" dirty="0"/>
              <a:t> to the model</a:t>
            </a:r>
          </a:p>
          <a:p>
            <a:pPr lvl="1">
              <a:spcBef>
                <a:spcPts val="0"/>
              </a:spcBef>
              <a:spcAft>
                <a:spcPts val="900"/>
              </a:spcAft>
            </a:pPr>
            <a:r>
              <a:rPr lang="en-US" sz="2000" dirty="0"/>
              <a:t>Imagine that your regression yields:</a:t>
            </a:r>
          </a:p>
          <a:p>
            <a:pPr marL="457200" lvl="1" indent="0">
              <a:spcBef>
                <a:spcPts val="480"/>
              </a:spcBef>
              <a:buNone/>
            </a:pPr>
            <a:r>
              <a:rPr lang="en-US" sz="2000" dirty="0"/>
              <a:t>       </a:t>
            </a:r>
            <a:r>
              <a:rPr lang="en-US" sz="2000" dirty="0" err="1"/>
              <a:t>Discount</a:t>
            </a:r>
            <a:r>
              <a:rPr lang="en-US" sz="2000" baseline="-25000" dirty="0" err="1"/>
              <a:t>pred</a:t>
            </a:r>
            <a:r>
              <a:rPr lang="en-US" sz="2000" dirty="0"/>
              <a:t> = 980 + 9.5</a:t>
            </a:r>
            <a:r>
              <a:rPr lang="en-US" sz="2000" dirty="0">
                <a:sym typeface="Symbol"/>
              </a:rPr>
              <a:t>  </a:t>
            </a:r>
            <a:r>
              <a:rPr lang="en-US" sz="2000" dirty="0"/>
              <a:t>Age - 0.035</a:t>
            </a:r>
            <a:r>
              <a:rPr lang="en-US" sz="2000" dirty="0">
                <a:sym typeface="Symbol"/>
              </a:rPr>
              <a:t>  </a:t>
            </a:r>
            <a:r>
              <a:rPr lang="en-US" sz="2000" dirty="0"/>
              <a:t>Income + 446</a:t>
            </a:r>
            <a:r>
              <a:rPr lang="en-US" sz="2000" dirty="0">
                <a:sym typeface="Symbol"/>
              </a:rPr>
              <a:t>  </a:t>
            </a:r>
            <a:r>
              <a:rPr lang="en-US" sz="2000" dirty="0"/>
              <a:t>Sex</a:t>
            </a:r>
          </a:p>
          <a:p>
            <a:pPr marL="457200" lvl="1" indent="0">
              <a:spcBef>
                <a:spcPts val="480"/>
              </a:spcBef>
              <a:buNone/>
            </a:pPr>
            <a:r>
              <a:rPr lang="en-US" sz="2000" dirty="0"/>
              <a:t>	     + 240</a:t>
            </a:r>
            <a:r>
              <a:rPr lang="en-US" sz="2000" dirty="0">
                <a:sym typeface="Symbol"/>
              </a:rPr>
              <a:t>  </a:t>
            </a:r>
            <a:r>
              <a:rPr lang="en-US" sz="2000" dirty="0"/>
              <a:t>D</a:t>
            </a:r>
            <a:r>
              <a:rPr lang="en-US" sz="2000" baseline="-25000" dirty="0"/>
              <a:t>B</a:t>
            </a:r>
            <a:r>
              <a:rPr lang="en-US" sz="2000" dirty="0"/>
              <a:t> – 350</a:t>
            </a:r>
            <a:r>
              <a:rPr lang="en-US" sz="2000" dirty="0">
                <a:sym typeface="Symbol"/>
              </a:rPr>
              <a:t>  </a:t>
            </a:r>
            <a:r>
              <a:rPr lang="en-US" sz="2000" dirty="0"/>
              <a:t>D</a:t>
            </a:r>
            <a:r>
              <a:rPr lang="en-US" sz="2000" baseline="-25000" dirty="0"/>
              <a:t>C</a:t>
            </a:r>
            <a:r>
              <a:rPr lang="en-US" sz="2000" dirty="0"/>
              <a:t> + 75</a:t>
            </a:r>
            <a:r>
              <a:rPr lang="en-US" sz="2000" dirty="0">
                <a:sym typeface="Symbol"/>
              </a:rPr>
              <a:t>  </a:t>
            </a:r>
            <a:r>
              <a:rPr lang="en-US" sz="2000" dirty="0"/>
              <a:t>D</a:t>
            </a:r>
            <a:r>
              <a:rPr lang="en-US" sz="2000" baseline="-25000" dirty="0"/>
              <a:t>D</a:t>
            </a:r>
            <a:r>
              <a:rPr lang="en-US" sz="2000" dirty="0"/>
              <a:t> + 10</a:t>
            </a:r>
            <a:r>
              <a:rPr lang="en-US" sz="2000" dirty="0">
                <a:sym typeface="Symbol"/>
              </a:rPr>
              <a:t>  </a:t>
            </a:r>
            <a:r>
              <a:rPr lang="en-US" sz="2000" dirty="0"/>
              <a:t>D</a:t>
            </a:r>
            <a:r>
              <a:rPr lang="en-US" sz="2000" baseline="-25000" dirty="0"/>
              <a:t>E</a:t>
            </a:r>
          </a:p>
          <a:p>
            <a:pPr marL="457200" lvl="1" indent="0">
              <a:spcBef>
                <a:spcPts val="480"/>
              </a:spcBef>
              <a:spcAft>
                <a:spcPts val="1200"/>
              </a:spcAft>
              <a:buNone/>
            </a:pPr>
            <a:r>
              <a:rPr lang="en-US" sz="2000" dirty="0"/>
              <a:t>	     – 375</a:t>
            </a:r>
            <a:r>
              <a:rPr lang="en-US" sz="2000" dirty="0">
                <a:sym typeface="Symbol"/>
              </a:rPr>
              <a:t>  (</a:t>
            </a:r>
            <a:r>
              <a:rPr lang="en-US" sz="2000" dirty="0" err="1"/>
              <a:t>D</a:t>
            </a:r>
            <a:r>
              <a:rPr lang="en-US" sz="2000" baseline="-25000" dirty="0" err="1"/>
              <a:t>B</a:t>
            </a:r>
            <a:r>
              <a:rPr lang="en-US" sz="2000" dirty="0" err="1">
                <a:sym typeface="Symbol"/>
              </a:rPr>
              <a:t></a:t>
            </a:r>
            <a:r>
              <a:rPr lang="en-US" sz="2000" dirty="0" err="1"/>
              <a:t>Sex</a:t>
            </a:r>
            <a:r>
              <a:rPr lang="en-US" sz="2000" dirty="0"/>
              <a:t>) – 150</a:t>
            </a:r>
            <a:r>
              <a:rPr lang="en-US" sz="2000" dirty="0">
                <a:sym typeface="Symbol"/>
              </a:rPr>
              <a:t>  (</a:t>
            </a:r>
            <a:r>
              <a:rPr lang="en-US" sz="2000" dirty="0" err="1"/>
              <a:t>D</a:t>
            </a:r>
            <a:r>
              <a:rPr lang="en-US" sz="2000" baseline="-25000" dirty="0" err="1"/>
              <a:t>C</a:t>
            </a:r>
            <a:r>
              <a:rPr lang="en-US" sz="2000" dirty="0" err="1">
                <a:sym typeface="Symbol"/>
              </a:rPr>
              <a:t></a:t>
            </a:r>
            <a:r>
              <a:rPr lang="en-US" sz="2000" dirty="0" err="1"/>
              <a:t>Sex</a:t>
            </a:r>
            <a:r>
              <a:rPr lang="en-US" sz="2000" dirty="0"/>
              <a:t>) – 50</a:t>
            </a:r>
            <a:r>
              <a:rPr lang="en-US" sz="2000" dirty="0">
                <a:sym typeface="Symbol"/>
              </a:rPr>
              <a:t>  (</a:t>
            </a:r>
            <a:r>
              <a:rPr lang="en-US" sz="2000" dirty="0" err="1"/>
              <a:t>D</a:t>
            </a:r>
            <a:r>
              <a:rPr lang="en-US" sz="2000" baseline="-25000" dirty="0" err="1"/>
              <a:t>D</a:t>
            </a:r>
            <a:r>
              <a:rPr lang="en-US" sz="2000" dirty="0" err="1">
                <a:sym typeface="Symbol"/>
              </a:rPr>
              <a:t></a:t>
            </a:r>
            <a:r>
              <a:rPr lang="en-US" sz="2000" dirty="0" err="1"/>
              <a:t>Sex</a:t>
            </a:r>
            <a:r>
              <a:rPr lang="en-US" sz="2000" dirty="0"/>
              <a:t>) + 450</a:t>
            </a:r>
            <a:r>
              <a:rPr lang="en-US" sz="2000" dirty="0">
                <a:sym typeface="Symbol"/>
              </a:rPr>
              <a:t>  (</a:t>
            </a:r>
            <a:r>
              <a:rPr lang="en-US" sz="2000" dirty="0" err="1"/>
              <a:t>D</a:t>
            </a:r>
            <a:r>
              <a:rPr lang="en-US" sz="2000" baseline="-25000" dirty="0" err="1"/>
              <a:t>E</a:t>
            </a:r>
            <a:r>
              <a:rPr lang="en-US" sz="2000" dirty="0" err="1">
                <a:sym typeface="Symbol"/>
              </a:rPr>
              <a:t></a:t>
            </a:r>
            <a:r>
              <a:rPr lang="en-US" sz="2000" dirty="0" err="1"/>
              <a:t>Sex</a:t>
            </a:r>
            <a:r>
              <a:rPr lang="en-US" sz="2000" dirty="0"/>
              <a:t>)</a:t>
            </a:r>
          </a:p>
          <a:p>
            <a:pPr lvl="1">
              <a:spcBef>
                <a:spcPts val="0"/>
              </a:spcBef>
              <a:spcAft>
                <a:spcPts val="900"/>
              </a:spcAft>
            </a:pPr>
            <a:r>
              <a:rPr lang="en-US" sz="2000" dirty="0"/>
              <a:t>Interpret this back in the “conceptual” model:</a:t>
            </a:r>
            <a:endParaRPr lang="en-US" sz="1700" dirty="0"/>
          </a:p>
          <a:p>
            <a:pPr marL="457200" lvl="1" indent="0">
              <a:buNone/>
            </a:pPr>
            <a:r>
              <a:rPr lang="en-US" sz="2000" dirty="0"/>
              <a:t>       </a:t>
            </a:r>
            <a:r>
              <a:rPr lang="en-US" sz="2000" dirty="0" err="1"/>
              <a:t>Discount</a:t>
            </a:r>
            <a:r>
              <a:rPr lang="en-US" sz="2000" baseline="-25000" dirty="0" err="1"/>
              <a:t>pred</a:t>
            </a:r>
            <a:r>
              <a:rPr lang="en-US" sz="2000" dirty="0"/>
              <a:t> = 980 + 9.5</a:t>
            </a:r>
            <a:r>
              <a:rPr lang="en-US" sz="2000" dirty="0">
                <a:sym typeface="Symbol"/>
              </a:rPr>
              <a:t>  </a:t>
            </a:r>
            <a:r>
              <a:rPr lang="en-US" sz="2000" dirty="0"/>
              <a:t>Age – 0.035</a:t>
            </a:r>
            <a:r>
              <a:rPr lang="en-US" sz="2000" dirty="0">
                <a:sym typeface="Symbol"/>
              </a:rPr>
              <a:t>  </a:t>
            </a:r>
            <a:r>
              <a:rPr lang="en-US" sz="2000" dirty="0"/>
              <a:t>Income + 446</a:t>
            </a:r>
            <a:r>
              <a:rPr lang="en-US" sz="2000" dirty="0">
                <a:sym typeface="Symbol"/>
              </a:rPr>
              <a:t>  </a:t>
            </a:r>
            <a:r>
              <a:rPr lang="en-US" sz="2000" dirty="0"/>
              <a:t>Sex</a:t>
            </a:r>
          </a:p>
          <a:p>
            <a:pPr marL="457200" lvl="1" indent="0">
              <a:buNone/>
            </a:pPr>
            <a:r>
              <a:rPr lang="en-US" sz="2000" dirty="0"/>
              <a:t>	    + (240 – 375</a:t>
            </a:r>
            <a:r>
              <a:rPr lang="en-US" sz="2000" dirty="0">
                <a:sym typeface="Symbol"/>
              </a:rPr>
              <a:t></a:t>
            </a:r>
            <a:r>
              <a:rPr lang="en-US" sz="2000" dirty="0"/>
              <a:t>Sex)</a:t>
            </a:r>
            <a:r>
              <a:rPr lang="en-US" sz="2000" dirty="0">
                <a:sym typeface="Symbol"/>
              </a:rPr>
              <a:t>  </a:t>
            </a:r>
            <a:r>
              <a:rPr lang="en-US" sz="2000" dirty="0"/>
              <a:t>D</a:t>
            </a:r>
            <a:r>
              <a:rPr lang="en-US" sz="2000" baseline="-25000" dirty="0"/>
              <a:t>B</a:t>
            </a:r>
            <a:r>
              <a:rPr lang="en-US" sz="2000" dirty="0"/>
              <a:t> + (–350 – 150</a:t>
            </a:r>
            <a:r>
              <a:rPr lang="en-US" sz="2000" dirty="0">
                <a:sym typeface="Symbol"/>
              </a:rPr>
              <a:t></a:t>
            </a:r>
            <a:r>
              <a:rPr lang="en-US" sz="2000" dirty="0"/>
              <a:t>Sex)</a:t>
            </a:r>
            <a:r>
              <a:rPr lang="en-US" sz="2000" dirty="0">
                <a:sym typeface="Symbol"/>
              </a:rPr>
              <a:t>  </a:t>
            </a:r>
            <a:r>
              <a:rPr lang="en-US" sz="2000" dirty="0"/>
              <a:t>D</a:t>
            </a:r>
            <a:r>
              <a:rPr lang="en-US" sz="2000" baseline="-25000" dirty="0"/>
              <a:t>C</a:t>
            </a:r>
            <a:r>
              <a:rPr lang="en-US" sz="2000" dirty="0"/>
              <a:t> </a:t>
            </a:r>
          </a:p>
          <a:p>
            <a:pPr marL="457200" lvl="1" indent="0">
              <a:buNone/>
            </a:pPr>
            <a:r>
              <a:rPr lang="en-US" sz="2000" dirty="0"/>
              <a:t>	    + (75 – 50</a:t>
            </a:r>
            <a:r>
              <a:rPr lang="en-US" sz="2000" dirty="0">
                <a:sym typeface="Symbol"/>
              </a:rPr>
              <a:t></a:t>
            </a:r>
            <a:r>
              <a:rPr lang="en-US" sz="2000" dirty="0"/>
              <a:t>Sex)</a:t>
            </a:r>
            <a:r>
              <a:rPr lang="en-US" sz="2000" dirty="0">
                <a:sym typeface="Symbol"/>
              </a:rPr>
              <a:t>  </a:t>
            </a:r>
            <a:r>
              <a:rPr lang="en-US" sz="2000" dirty="0"/>
              <a:t>D</a:t>
            </a:r>
            <a:r>
              <a:rPr lang="en-US" sz="2000" baseline="-25000" dirty="0"/>
              <a:t>D</a:t>
            </a:r>
            <a:r>
              <a:rPr lang="en-US" sz="2000" dirty="0"/>
              <a:t> + (10 + 450</a:t>
            </a:r>
            <a:r>
              <a:rPr lang="en-US" sz="2000" dirty="0">
                <a:sym typeface="Symbol"/>
              </a:rPr>
              <a:t></a:t>
            </a:r>
            <a:r>
              <a:rPr lang="en-US" sz="2000" dirty="0"/>
              <a:t>Sex)</a:t>
            </a:r>
            <a:r>
              <a:rPr lang="en-US" sz="2000" dirty="0">
                <a:sym typeface="Symbol"/>
              </a:rPr>
              <a:t>  </a:t>
            </a:r>
            <a:r>
              <a:rPr lang="en-US" sz="2000" dirty="0"/>
              <a:t>D</a:t>
            </a:r>
            <a:r>
              <a:rPr lang="en-US" sz="2000" baseline="-25000" dirty="0"/>
              <a:t>E</a:t>
            </a:r>
          </a:p>
          <a:p>
            <a:pPr marL="457200" lvl="1" indent="0">
              <a:buNone/>
            </a:pPr>
            <a:endParaRPr lang="en-US" sz="1700" dirty="0"/>
          </a:p>
        </p:txBody>
      </p:sp>
      <p:sp>
        <p:nvSpPr>
          <p:cNvPr id="4" name="TextBox 3"/>
          <p:cNvSpPr txBox="1"/>
          <p:nvPr/>
        </p:nvSpPr>
        <p:spPr>
          <a:xfrm>
            <a:off x="10233660" y="304800"/>
            <a:ext cx="1120140" cy="369332"/>
          </a:xfrm>
          <a:prstGeom prst="rect">
            <a:avLst/>
          </a:prstGeom>
          <a:noFill/>
        </p:spPr>
        <p:txBody>
          <a:bodyPr wrap="square" rtlCol="0">
            <a:spAutoFit/>
          </a:bodyPr>
          <a:lstStyle/>
          <a:p>
            <a:r>
              <a:rPr lang="en-US" dirty="0" smtClean="0"/>
              <a:t>optional</a:t>
            </a:r>
            <a:endParaRPr lang="en-US" dirty="0"/>
          </a:p>
        </p:txBody>
      </p:sp>
    </p:spTree>
    <p:extLst>
      <p:ext uri="{BB962C8B-B14F-4D97-AF65-F5344CB8AC3E}">
        <p14:creationId xmlns:p14="http://schemas.microsoft.com/office/powerpoint/2010/main" val="261104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2011362"/>
          </a:xfrm>
        </p:spPr>
        <p:txBody>
          <a:bodyPr>
            <a:noAutofit/>
          </a:bodyPr>
          <a:lstStyle/>
          <a:p>
            <a:pPr marL="457200" lvl="1"/>
            <a:r>
              <a:rPr lang="en-US" sz="2400" dirty="0"/>
              <a:t> </a:t>
            </a:r>
            <a:r>
              <a:rPr lang="en-US" sz="2200" dirty="0" err="1"/>
              <a:t>Discount</a:t>
            </a:r>
            <a:r>
              <a:rPr lang="en-US" sz="2200" baseline="-25000" dirty="0" err="1"/>
              <a:t>pred</a:t>
            </a:r>
            <a:r>
              <a:rPr lang="en-US" sz="2200" dirty="0"/>
              <a:t> = 980 + 9.5</a:t>
            </a:r>
            <a:r>
              <a:rPr lang="en-US" sz="2200" dirty="0">
                <a:sym typeface="Symbol"/>
              </a:rPr>
              <a:t>  </a:t>
            </a:r>
            <a:r>
              <a:rPr lang="en-US" sz="2200" dirty="0"/>
              <a:t>Age – 0.035</a:t>
            </a:r>
            <a:r>
              <a:rPr lang="en-US" sz="2200" dirty="0">
                <a:sym typeface="Symbol"/>
              </a:rPr>
              <a:t>  </a:t>
            </a:r>
            <a:r>
              <a:rPr lang="en-US" sz="2200" dirty="0"/>
              <a:t>Income + 446</a:t>
            </a:r>
            <a:r>
              <a:rPr lang="en-US" sz="2200" dirty="0">
                <a:sym typeface="Symbol"/>
              </a:rPr>
              <a:t>  </a:t>
            </a:r>
            <a:r>
              <a:rPr lang="en-US" sz="2200" dirty="0"/>
              <a:t>Sex</a:t>
            </a:r>
            <a:br>
              <a:rPr lang="en-US" sz="2200" dirty="0"/>
            </a:br>
            <a:r>
              <a:rPr lang="en-US" sz="2200" dirty="0"/>
              <a:t>	    + (240 – 375</a:t>
            </a:r>
            <a:r>
              <a:rPr lang="en-US" sz="2200" dirty="0">
                <a:sym typeface="Symbol"/>
              </a:rPr>
              <a:t></a:t>
            </a:r>
            <a:r>
              <a:rPr lang="en-US" sz="2200" dirty="0"/>
              <a:t>Sex)</a:t>
            </a:r>
            <a:r>
              <a:rPr lang="en-US" sz="2200" dirty="0">
                <a:sym typeface="Symbol"/>
              </a:rPr>
              <a:t>  </a:t>
            </a:r>
            <a:r>
              <a:rPr lang="en-US" sz="2200" dirty="0"/>
              <a:t>D</a:t>
            </a:r>
            <a:r>
              <a:rPr lang="en-US" sz="2200" baseline="-25000" dirty="0"/>
              <a:t>B</a:t>
            </a:r>
            <a:r>
              <a:rPr lang="en-US" sz="2200" dirty="0"/>
              <a:t> + (–350 – 150</a:t>
            </a:r>
            <a:r>
              <a:rPr lang="en-US" sz="2200" dirty="0">
                <a:sym typeface="Symbol"/>
              </a:rPr>
              <a:t></a:t>
            </a:r>
            <a:r>
              <a:rPr lang="en-US" sz="2200" dirty="0"/>
              <a:t>Sex)</a:t>
            </a:r>
            <a:r>
              <a:rPr lang="en-US" sz="2200" dirty="0">
                <a:sym typeface="Symbol"/>
              </a:rPr>
              <a:t>  </a:t>
            </a:r>
            <a:r>
              <a:rPr lang="en-US" sz="2200" dirty="0"/>
              <a:t>D</a:t>
            </a:r>
            <a:r>
              <a:rPr lang="en-US" sz="2200" baseline="-25000" dirty="0"/>
              <a:t>C</a:t>
            </a:r>
            <a:r>
              <a:rPr lang="en-US" sz="2200" dirty="0"/>
              <a:t> </a:t>
            </a:r>
            <a:br>
              <a:rPr lang="en-US" sz="2200" dirty="0"/>
            </a:br>
            <a:r>
              <a:rPr lang="en-US" sz="2200" dirty="0"/>
              <a:t>	    + (75 – 50</a:t>
            </a:r>
            <a:r>
              <a:rPr lang="en-US" sz="2200" dirty="0">
                <a:sym typeface="Symbol"/>
              </a:rPr>
              <a:t></a:t>
            </a:r>
            <a:r>
              <a:rPr lang="en-US" sz="2200" dirty="0"/>
              <a:t>Sex)</a:t>
            </a:r>
            <a:r>
              <a:rPr lang="en-US" sz="2200" dirty="0">
                <a:sym typeface="Symbol"/>
              </a:rPr>
              <a:t>  </a:t>
            </a:r>
            <a:r>
              <a:rPr lang="en-US" sz="2200" dirty="0"/>
              <a:t>D</a:t>
            </a:r>
            <a:r>
              <a:rPr lang="en-US" sz="2200" baseline="-25000" dirty="0"/>
              <a:t>D</a:t>
            </a:r>
            <a:r>
              <a:rPr lang="en-US" sz="2200" dirty="0"/>
              <a:t> + (10 + 450</a:t>
            </a:r>
            <a:r>
              <a:rPr lang="en-US" sz="2200" dirty="0">
                <a:sym typeface="Symbol"/>
              </a:rPr>
              <a:t></a:t>
            </a:r>
            <a:r>
              <a:rPr lang="en-US" sz="2200" dirty="0"/>
              <a:t>Sex)</a:t>
            </a:r>
            <a:r>
              <a:rPr lang="en-US" sz="2200" dirty="0">
                <a:sym typeface="Symbol"/>
              </a:rPr>
              <a:t>  </a:t>
            </a:r>
            <a:r>
              <a:rPr lang="en-US" sz="2200" dirty="0"/>
              <a:t>D</a:t>
            </a:r>
            <a:r>
              <a:rPr lang="en-US" sz="2200" baseline="-25000" dirty="0"/>
              <a:t>E</a:t>
            </a:r>
            <a:r>
              <a:rPr lang="en-US" sz="2400" dirty="0"/>
              <a:t/>
            </a:r>
            <a:br>
              <a:rPr lang="en-US" sz="2400" dirty="0"/>
            </a:br>
            <a:endParaRPr lang="en-US" sz="2400" dirty="0"/>
          </a:p>
        </p:txBody>
      </p:sp>
      <p:sp>
        <p:nvSpPr>
          <p:cNvPr id="3" name="Content Placeholder 2"/>
          <p:cNvSpPr>
            <a:spLocks noGrp="1"/>
          </p:cNvSpPr>
          <p:nvPr>
            <p:ph idx="1"/>
          </p:nvPr>
        </p:nvSpPr>
        <p:spPr>
          <a:xfrm>
            <a:off x="1981200" y="2209801"/>
            <a:ext cx="8229600" cy="3763963"/>
          </a:xfrm>
        </p:spPr>
        <p:txBody>
          <a:bodyPr>
            <a:normAutofit/>
          </a:bodyPr>
          <a:lstStyle/>
          <a:p>
            <a:pPr lvl="1"/>
            <a:r>
              <a:rPr lang="en-US" sz="2200" dirty="0"/>
              <a:t>Given a male (Sex=0) customer, you’d expect Bob (D</a:t>
            </a:r>
            <a:r>
              <a:rPr lang="en-US" sz="2200" baseline="-25000" dirty="0"/>
              <a:t>B</a:t>
            </a:r>
            <a:r>
              <a:rPr lang="en-US" sz="2200" dirty="0"/>
              <a:t>=1) to give a greater discount (by $240-$375</a:t>
            </a:r>
            <a:r>
              <a:rPr lang="en-US" sz="2200" dirty="0">
                <a:sym typeface="Symbol"/>
              </a:rPr>
              <a:t></a:t>
            </a:r>
            <a:r>
              <a:rPr lang="en-US" sz="2200" dirty="0"/>
              <a:t>0 = $240) than Andy</a:t>
            </a:r>
          </a:p>
          <a:p>
            <a:pPr lvl="1">
              <a:spcBef>
                <a:spcPts val="1200"/>
              </a:spcBef>
            </a:pPr>
            <a:r>
              <a:rPr lang="en-US" sz="2200" dirty="0"/>
              <a:t>Given a female (Sex=1) customer, you’d expect Bob to give a smaller discount (by $240-$375</a:t>
            </a:r>
            <a:r>
              <a:rPr lang="en-US" sz="2200" dirty="0">
                <a:sym typeface="Symbol"/>
              </a:rPr>
              <a:t></a:t>
            </a:r>
            <a:r>
              <a:rPr lang="en-US" sz="2200" dirty="0"/>
              <a:t>1 = -$135) than Andy</a:t>
            </a:r>
          </a:p>
          <a:p>
            <a:pPr lvl="1">
              <a:spcBef>
                <a:spcPts val="1200"/>
              </a:spcBef>
            </a:pPr>
            <a:r>
              <a:rPr lang="en-US" sz="2200" dirty="0"/>
              <a:t>Chuck has been giving smaller discounts to both men and women than has Andy, and Dave and Ed have been giving larger discounts than Andy to both sexes</a:t>
            </a:r>
          </a:p>
          <a:p>
            <a:pPr lvl="1">
              <a:spcBef>
                <a:spcPts val="1200"/>
              </a:spcBef>
            </a:pPr>
            <a:r>
              <a:rPr lang="en-US" sz="2200" dirty="0"/>
              <a:t>And we could take the same approach to investigate whether “Salesperson” interacts with Age,  including also </a:t>
            </a:r>
            <a:r>
              <a:rPr lang="en-US" dirty="0" err="1"/>
              <a:t>D</a:t>
            </a:r>
            <a:r>
              <a:rPr lang="en-US" baseline="-25000" dirty="0" err="1"/>
              <a:t>B</a:t>
            </a:r>
            <a:r>
              <a:rPr lang="en-US" dirty="0" err="1">
                <a:sym typeface="Symbol"/>
              </a:rPr>
              <a:t></a:t>
            </a:r>
            <a:r>
              <a:rPr lang="en-US" dirty="0" err="1"/>
              <a:t>Age</a:t>
            </a:r>
            <a:r>
              <a:rPr lang="en-US" dirty="0"/>
              <a:t>, </a:t>
            </a:r>
            <a:r>
              <a:rPr lang="en-US" dirty="0" err="1"/>
              <a:t>D</a:t>
            </a:r>
            <a:r>
              <a:rPr lang="en-US" baseline="-25000" dirty="0" err="1"/>
              <a:t>C</a:t>
            </a:r>
            <a:r>
              <a:rPr lang="en-US" dirty="0" err="1">
                <a:sym typeface="Symbol"/>
              </a:rPr>
              <a:t></a:t>
            </a:r>
            <a:r>
              <a:rPr lang="en-US" dirty="0" err="1"/>
              <a:t>Age</a:t>
            </a:r>
            <a:r>
              <a:rPr lang="en-US" dirty="0"/>
              <a:t>, </a:t>
            </a:r>
            <a:r>
              <a:rPr lang="en-US" dirty="0" err="1"/>
              <a:t>D</a:t>
            </a:r>
            <a:r>
              <a:rPr lang="en-US" baseline="-25000" dirty="0" err="1"/>
              <a:t>D</a:t>
            </a:r>
            <a:r>
              <a:rPr lang="en-US" dirty="0" err="1">
                <a:sym typeface="Symbol"/>
              </a:rPr>
              <a:t></a:t>
            </a:r>
            <a:r>
              <a:rPr lang="en-US" dirty="0" err="1"/>
              <a:t>Age</a:t>
            </a:r>
            <a:r>
              <a:rPr lang="en-US" dirty="0"/>
              <a:t>, </a:t>
            </a:r>
            <a:r>
              <a:rPr lang="en-US" dirty="0" err="1"/>
              <a:t>D</a:t>
            </a:r>
            <a:r>
              <a:rPr lang="en-US" baseline="-25000" dirty="0" err="1"/>
              <a:t>E</a:t>
            </a:r>
            <a:r>
              <a:rPr lang="en-US" dirty="0" err="1">
                <a:sym typeface="Symbol"/>
              </a:rPr>
              <a:t></a:t>
            </a:r>
            <a:r>
              <a:rPr lang="en-US" dirty="0" err="1"/>
              <a:t>Age</a:t>
            </a:r>
            <a:r>
              <a:rPr lang="en-US" dirty="0"/>
              <a:t> in our model</a:t>
            </a:r>
            <a:endParaRPr lang="en-US" sz="2200" dirty="0"/>
          </a:p>
          <a:p>
            <a:pPr marL="0" indent="0">
              <a:buNone/>
            </a:pPr>
            <a:endParaRPr lang="en-US" dirty="0"/>
          </a:p>
        </p:txBody>
      </p:sp>
      <p:sp>
        <p:nvSpPr>
          <p:cNvPr id="4" name="TextBox 3"/>
          <p:cNvSpPr txBox="1"/>
          <p:nvPr/>
        </p:nvSpPr>
        <p:spPr>
          <a:xfrm>
            <a:off x="10233660" y="304800"/>
            <a:ext cx="1120140" cy="369332"/>
          </a:xfrm>
          <a:prstGeom prst="rect">
            <a:avLst/>
          </a:prstGeom>
          <a:noFill/>
        </p:spPr>
        <p:txBody>
          <a:bodyPr wrap="square" rtlCol="0">
            <a:spAutoFit/>
          </a:bodyPr>
          <a:lstStyle/>
          <a:p>
            <a:r>
              <a:rPr lang="en-US" dirty="0" smtClean="0"/>
              <a:t>optional</a:t>
            </a:r>
            <a:endParaRPr lang="en-US" dirty="0"/>
          </a:p>
        </p:txBody>
      </p:sp>
    </p:spTree>
    <p:extLst>
      <p:ext uri="{BB962C8B-B14F-4D97-AF65-F5344CB8AC3E}">
        <p14:creationId xmlns:p14="http://schemas.microsoft.com/office/powerpoint/2010/main" val="50153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Outliers</a:t>
            </a:r>
          </a:p>
        </p:txBody>
      </p:sp>
      <p:sp>
        <p:nvSpPr>
          <p:cNvPr id="3" name="Content Placeholder 2"/>
          <p:cNvSpPr>
            <a:spLocks noGrp="1"/>
          </p:cNvSpPr>
          <p:nvPr>
            <p:ph idx="1"/>
          </p:nvPr>
        </p:nvSpPr>
        <p:spPr/>
        <p:txBody>
          <a:bodyPr>
            <a:normAutofit/>
          </a:bodyPr>
          <a:lstStyle/>
          <a:p>
            <a:pPr marL="457200" lvl="1" indent="0">
              <a:buNone/>
            </a:pPr>
            <a:r>
              <a:rPr lang="en-US" dirty="0" smtClean="0"/>
              <a:t>An </a:t>
            </a:r>
            <a:r>
              <a:rPr lang="en-US" b="1" i="1" dirty="0" smtClean="0"/>
              <a:t>outlier</a:t>
            </a:r>
            <a:r>
              <a:rPr lang="en-US" dirty="0" smtClean="0"/>
              <a:t> is a sample observation which fails to “fit” with the rest of the sample data. Such observations may distort the results of an entire study.</a:t>
            </a:r>
          </a:p>
          <a:p>
            <a:pPr lvl="1"/>
            <a:r>
              <a:rPr lang="en-US" dirty="0" smtClean="0"/>
              <a:t>Types of outliers (three)</a:t>
            </a:r>
          </a:p>
          <a:p>
            <a:pPr lvl="1"/>
            <a:r>
              <a:rPr lang="en-US" dirty="0" smtClean="0"/>
              <a:t>Identification of outliers (via “model analysis”)</a:t>
            </a:r>
          </a:p>
          <a:p>
            <a:pPr lvl="1"/>
            <a:r>
              <a:rPr lang="en-US" dirty="0" smtClean="0"/>
              <a:t>Dealing with outliers (perhaps yielding a better model)</a:t>
            </a:r>
          </a:p>
          <a:p>
            <a:pPr marL="0" indent="0">
              <a:buNone/>
            </a:pPr>
            <a:endParaRPr lang="en-US" dirty="0"/>
          </a:p>
          <a:p>
            <a:r>
              <a:rPr lang="en-US" dirty="0" smtClean="0"/>
              <a:t>These issues are dealt with </a:t>
            </a:r>
            <a:r>
              <a:rPr lang="en-US" dirty="0" smtClean="0">
                <a:hlinkClick r:id="rId2" action="ppaction://hlinkfile"/>
              </a:rPr>
              <a:t>here</a:t>
            </a:r>
            <a:r>
              <a:rPr lang="en-US" dirty="0" smtClean="0"/>
              <a:t>.</a:t>
            </a:r>
            <a:endParaRPr lang="en-US" dirty="0"/>
          </a:p>
        </p:txBody>
      </p:sp>
    </p:spTree>
    <p:extLst>
      <p:ext uri="{BB962C8B-B14F-4D97-AF65-F5344CB8AC3E}">
        <p14:creationId xmlns:p14="http://schemas.microsoft.com/office/powerpoint/2010/main" val="2166821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Additional Session 4 Materials</a:t>
            </a:r>
          </a:p>
        </p:txBody>
      </p:sp>
      <p:sp>
        <p:nvSpPr>
          <p:cNvPr id="3" name="Content Placeholder 2"/>
          <p:cNvSpPr>
            <a:spLocks noGrp="1"/>
          </p:cNvSpPr>
          <p:nvPr>
            <p:ph idx="1"/>
          </p:nvPr>
        </p:nvSpPr>
        <p:spPr/>
        <p:txBody>
          <a:bodyPr>
            <a:normAutofit/>
          </a:bodyPr>
          <a:lstStyle/>
          <a:p>
            <a:r>
              <a:rPr lang="en-US" dirty="0" smtClean="0"/>
              <a:t>“Unique Unicycles”, a recent EMP exam which deals with website optimization.</a:t>
            </a:r>
          </a:p>
          <a:p>
            <a:r>
              <a:rPr lang="en-US" dirty="0" smtClean="0"/>
              <a:t>“Mantis Technologies”, another sample exam based on a firm converting from Microsoft Windows and Office software to Linux and an open-source office software suite, and choosing between three training programs. It comes with a 90-minute prerecorded </a:t>
            </a:r>
            <a:r>
              <a:rPr lang="en-US" dirty="0" err="1" smtClean="0"/>
              <a:t>Webex</a:t>
            </a:r>
            <a:r>
              <a:rPr lang="en-US" dirty="0" smtClean="0"/>
              <a:t> tutorial.</a:t>
            </a:r>
          </a:p>
          <a:p>
            <a:pPr marL="0" indent="0">
              <a:buNone/>
            </a:pPr>
            <a:endParaRPr lang="en-US" dirty="0"/>
          </a:p>
          <a:p>
            <a:pPr lvl="1"/>
            <a:endParaRPr lang="en-US" dirty="0"/>
          </a:p>
        </p:txBody>
      </p:sp>
    </p:spTree>
    <p:extLst>
      <p:ext uri="{BB962C8B-B14F-4D97-AF65-F5344CB8AC3E}">
        <p14:creationId xmlns:p14="http://schemas.microsoft.com/office/powerpoint/2010/main" val="2312520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Final Exam</a:t>
            </a:r>
            <a:endParaRPr lang="en-US" dirty="0"/>
          </a:p>
        </p:txBody>
      </p:sp>
      <p:sp>
        <p:nvSpPr>
          <p:cNvPr id="3" name="Content Placeholder 2"/>
          <p:cNvSpPr>
            <a:spLocks noGrp="1"/>
          </p:cNvSpPr>
          <p:nvPr>
            <p:ph idx="1"/>
          </p:nvPr>
        </p:nvSpPr>
        <p:spPr>
          <a:xfrm>
            <a:off x="627017" y="1825625"/>
            <a:ext cx="10855234" cy="4351338"/>
          </a:xfrm>
        </p:spPr>
        <p:txBody>
          <a:bodyPr>
            <a:normAutofit fontScale="92500"/>
          </a:bodyPr>
          <a:lstStyle/>
          <a:p>
            <a:r>
              <a:rPr lang="en-US" dirty="0" smtClean="0"/>
              <a:t>In February (date to be determined), you’ll </a:t>
            </a:r>
            <a:r>
              <a:rPr lang="en-US" dirty="0" smtClean="0"/>
              <a:t>receive a dataset, together with a description of why the data was collected, and of some of the issues of interest to management. Over the following ten days, feel free to examine the data on your own, and with your study group. (In the past, some groups  have found it useful to build a practice exam of their own. You’ve already seen several very-representative previous exams.)</a:t>
            </a:r>
          </a:p>
          <a:p>
            <a:r>
              <a:rPr lang="en-US" b="1" i="1" dirty="0" smtClean="0"/>
              <a:t>Honor Code: Don’t discuss the dataset with anyone outside of your own study group.</a:t>
            </a:r>
          </a:p>
          <a:p>
            <a:r>
              <a:rPr lang="en-US" dirty="0" smtClean="0"/>
              <a:t>Your (individual) exam will be given </a:t>
            </a:r>
            <a:r>
              <a:rPr lang="en-US" dirty="0" smtClean="0"/>
              <a:t>as an online exam later in </a:t>
            </a:r>
            <a:r>
              <a:rPr lang="en-US" smtClean="0"/>
              <a:t>February. It </a:t>
            </a:r>
            <a:r>
              <a:rPr lang="en-US" dirty="0" smtClean="0"/>
              <a:t>will be based on the dataset sent out earlier, and will be open-notes, open-book, and open-computer, including any materials prepared by you and your group.</a:t>
            </a:r>
          </a:p>
          <a:p>
            <a:endParaRPr lang="en-US" dirty="0"/>
          </a:p>
        </p:txBody>
      </p:sp>
    </p:spTree>
    <p:extLst>
      <p:ext uri="{BB962C8B-B14F-4D97-AF65-F5344CB8AC3E}">
        <p14:creationId xmlns:p14="http://schemas.microsoft.com/office/powerpoint/2010/main" val="3765904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1886</TotalTime>
  <Words>658</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Symbol</vt:lpstr>
      <vt:lpstr>Office Theme</vt:lpstr>
      <vt:lpstr>Discounts on Car Purchases: Does Salesperson Identity Matter?</vt:lpstr>
      <vt:lpstr>Does Salesperson Identity Matter?</vt:lpstr>
      <vt:lpstr>Does “Salesperson” Interact with “Sex”?</vt:lpstr>
      <vt:lpstr> Discountpred = 980 + 9.5  Age – 0.035  Income + 446  Sex      + (240 – 375Sex)  DB + (–350 – 150Sex)  DC       + (75 – 50Sex)  DD + (10 + 450Sex)  DE </vt:lpstr>
      <vt:lpstr>Outliers</vt:lpstr>
      <vt:lpstr>Additional Session 4 Materials</vt:lpstr>
      <vt:lpstr>The Final Exam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dc:creator>
  <cp:lastModifiedBy>Bob</cp:lastModifiedBy>
  <cp:revision>58</cp:revision>
  <dcterms:created xsi:type="dcterms:W3CDTF">2014-10-29T22:10:50Z</dcterms:created>
  <dcterms:modified xsi:type="dcterms:W3CDTF">2016-01-11T13:03:11Z</dcterms:modified>
</cp:coreProperties>
</file>