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7" r:id="rId2"/>
    <p:sldId id="258" r:id="rId3"/>
    <p:sldId id="259" r:id="rId4"/>
    <p:sldId id="260" r:id="rId5"/>
    <p:sldId id="261" r:id="rId6"/>
    <p:sldId id="262" r:id="rId7"/>
    <p:sldId id="263" r:id="rId8"/>
    <p:sldId id="264" r:id="rId9"/>
    <p:sldId id="265" r:id="rId10"/>
    <p:sldId id="266" r:id="rId11"/>
    <p:sldId id="267"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62"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84F1A26-EA21-42B8-B887-EF318D268589}" type="datetimeFigureOut">
              <a:rPr lang="en-US" smtClean="0"/>
              <a:t>10/29/2015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D8C5F78-1889-4889-9387-BBA0F284728A}" type="slidenum">
              <a:rPr lang="en-US" smtClean="0"/>
              <a:t>‹#›</a:t>
            </a:fld>
            <a:endParaRPr lang="en-US"/>
          </a:p>
        </p:txBody>
      </p:sp>
    </p:spTree>
    <p:extLst>
      <p:ext uri="{BB962C8B-B14F-4D97-AF65-F5344CB8AC3E}">
        <p14:creationId xmlns:p14="http://schemas.microsoft.com/office/powerpoint/2010/main" val="20554173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BB2D88A-C263-4904-908D-1FD661513A50}" type="datetimeFigureOut">
              <a:rPr lang="en-US" smtClean="0"/>
              <a:t>10/29/2015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9B1C0A-1AA4-43BF-836A-F0215671DD18}" type="slidenum">
              <a:rPr lang="en-US" smtClean="0"/>
              <a:t>‹#›</a:t>
            </a:fld>
            <a:endParaRPr lang="en-US"/>
          </a:p>
        </p:txBody>
      </p:sp>
    </p:spTree>
    <p:extLst>
      <p:ext uri="{BB962C8B-B14F-4D97-AF65-F5344CB8AC3E}">
        <p14:creationId xmlns:p14="http://schemas.microsoft.com/office/powerpoint/2010/main" val="12467263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B2D88A-C263-4904-908D-1FD661513A50}" type="datetimeFigureOut">
              <a:rPr lang="en-US" smtClean="0"/>
              <a:t>10/29/2015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9B1C0A-1AA4-43BF-836A-F0215671DD18}" type="slidenum">
              <a:rPr lang="en-US" smtClean="0"/>
              <a:t>‹#›</a:t>
            </a:fld>
            <a:endParaRPr lang="en-US"/>
          </a:p>
        </p:txBody>
      </p:sp>
    </p:spTree>
    <p:extLst>
      <p:ext uri="{BB962C8B-B14F-4D97-AF65-F5344CB8AC3E}">
        <p14:creationId xmlns:p14="http://schemas.microsoft.com/office/powerpoint/2010/main" val="3243880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B2D88A-C263-4904-908D-1FD661513A50}" type="datetimeFigureOut">
              <a:rPr lang="en-US" smtClean="0"/>
              <a:t>10/29/2015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9B1C0A-1AA4-43BF-836A-F0215671DD18}" type="slidenum">
              <a:rPr lang="en-US" smtClean="0"/>
              <a:t>‹#›</a:t>
            </a:fld>
            <a:endParaRPr lang="en-US"/>
          </a:p>
        </p:txBody>
      </p:sp>
    </p:spTree>
    <p:extLst>
      <p:ext uri="{BB962C8B-B14F-4D97-AF65-F5344CB8AC3E}">
        <p14:creationId xmlns:p14="http://schemas.microsoft.com/office/powerpoint/2010/main" val="6237260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B2D88A-C263-4904-908D-1FD661513A50}" type="datetimeFigureOut">
              <a:rPr lang="en-US" smtClean="0"/>
              <a:t>10/29/2015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9B1C0A-1AA4-43BF-836A-F0215671DD18}" type="slidenum">
              <a:rPr lang="en-US" smtClean="0"/>
              <a:t>‹#›</a:t>
            </a:fld>
            <a:endParaRPr lang="en-US"/>
          </a:p>
        </p:txBody>
      </p:sp>
    </p:spTree>
    <p:extLst>
      <p:ext uri="{BB962C8B-B14F-4D97-AF65-F5344CB8AC3E}">
        <p14:creationId xmlns:p14="http://schemas.microsoft.com/office/powerpoint/2010/main" val="2188795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BB2D88A-C263-4904-908D-1FD661513A50}" type="datetimeFigureOut">
              <a:rPr lang="en-US" smtClean="0"/>
              <a:t>10/29/2015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9B1C0A-1AA4-43BF-836A-F0215671DD18}" type="slidenum">
              <a:rPr lang="en-US" smtClean="0"/>
              <a:t>‹#›</a:t>
            </a:fld>
            <a:endParaRPr lang="en-US"/>
          </a:p>
        </p:txBody>
      </p:sp>
    </p:spTree>
    <p:extLst>
      <p:ext uri="{BB962C8B-B14F-4D97-AF65-F5344CB8AC3E}">
        <p14:creationId xmlns:p14="http://schemas.microsoft.com/office/powerpoint/2010/main" val="387965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BB2D88A-C263-4904-908D-1FD661513A50}" type="datetimeFigureOut">
              <a:rPr lang="en-US" smtClean="0"/>
              <a:t>10/29/2015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9B1C0A-1AA4-43BF-836A-F0215671DD18}" type="slidenum">
              <a:rPr lang="en-US" smtClean="0"/>
              <a:t>‹#›</a:t>
            </a:fld>
            <a:endParaRPr lang="en-US"/>
          </a:p>
        </p:txBody>
      </p:sp>
    </p:spTree>
    <p:extLst>
      <p:ext uri="{BB962C8B-B14F-4D97-AF65-F5344CB8AC3E}">
        <p14:creationId xmlns:p14="http://schemas.microsoft.com/office/powerpoint/2010/main" val="26029668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BB2D88A-C263-4904-908D-1FD661513A50}" type="datetimeFigureOut">
              <a:rPr lang="en-US" smtClean="0"/>
              <a:t>10/29/2015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9B1C0A-1AA4-43BF-836A-F0215671DD18}" type="slidenum">
              <a:rPr lang="en-US" smtClean="0"/>
              <a:t>‹#›</a:t>
            </a:fld>
            <a:endParaRPr lang="en-US"/>
          </a:p>
        </p:txBody>
      </p:sp>
    </p:spTree>
    <p:extLst>
      <p:ext uri="{BB962C8B-B14F-4D97-AF65-F5344CB8AC3E}">
        <p14:creationId xmlns:p14="http://schemas.microsoft.com/office/powerpoint/2010/main" val="26785253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BB2D88A-C263-4904-908D-1FD661513A50}" type="datetimeFigureOut">
              <a:rPr lang="en-US" smtClean="0"/>
              <a:t>10/29/2015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9B1C0A-1AA4-43BF-836A-F0215671DD18}" type="slidenum">
              <a:rPr lang="en-US" smtClean="0"/>
              <a:t>‹#›</a:t>
            </a:fld>
            <a:endParaRPr lang="en-US"/>
          </a:p>
        </p:txBody>
      </p:sp>
    </p:spTree>
    <p:extLst>
      <p:ext uri="{BB962C8B-B14F-4D97-AF65-F5344CB8AC3E}">
        <p14:creationId xmlns:p14="http://schemas.microsoft.com/office/powerpoint/2010/main" val="34919648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B2D88A-C263-4904-908D-1FD661513A50}" type="datetimeFigureOut">
              <a:rPr lang="en-US" smtClean="0"/>
              <a:t>10/29/2015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9B1C0A-1AA4-43BF-836A-F0215671DD18}" type="slidenum">
              <a:rPr lang="en-US" smtClean="0"/>
              <a:t>‹#›</a:t>
            </a:fld>
            <a:endParaRPr lang="en-US"/>
          </a:p>
        </p:txBody>
      </p:sp>
    </p:spTree>
    <p:extLst>
      <p:ext uri="{BB962C8B-B14F-4D97-AF65-F5344CB8AC3E}">
        <p14:creationId xmlns:p14="http://schemas.microsoft.com/office/powerpoint/2010/main" val="1912635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BB2D88A-C263-4904-908D-1FD661513A50}" type="datetimeFigureOut">
              <a:rPr lang="en-US" smtClean="0"/>
              <a:t>10/29/2015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9B1C0A-1AA4-43BF-836A-F0215671DD18}" type="slidenum">
              <a:rPr lang="en-US" smtClean="0"/>
              <a:t>‹#›</a:t>
            </a:fld>
            <a:endParaRPr lang="en-US"/>
          </a:p>
        </p:txBody>
      </p:sp>
    </p:spTree>
    <p:extLst>
      <p:ext uri="{BB962C8B-B14F-4D97-AF65-F5344CB8AC3E}">
        <p14:creationId xmlns:p14="http://schemas.microsoft.com/office/powerpoint/2010/main" val="2772303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BB2D88A-C263-4904-908D-1FD661513A50}" type="datetimeFigureOut">
              <a:rPr lang="en-US" smtClean="0"/>
              <a:t>10/29/2015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9B1C0A-1AA4-43BF-836A-F0215671DD18}" type="slidenum">
              <a:rPr lang="en-US" smtClean="0"/>
              <a:t>‹#›</a:t>
            </a:fld>
            <a:endParaRPr lang="en-US"/>
          </a:p>
        </p:txBody>
      </p:sp>
    </p:spTree>
    <p:extLst>
      <p:ext uri="{BB962C8B-B14F-4D97-AF65-F5344CB8AC3E}">
        <p14:creationId xmlns:p14="http://schemas.microsoft.com/office/powerpoint/2010/main" val="3108630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B2D88A-C263-4904-908D-1FD661513A50}" type="datetimeFigureOut">
              <a:rPr lang="en-US" smtClean="0"/>
              <a:t>10/29/2015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9B1C0A-1AA4-43BF-836A-F0215671DD18}" type="slidenum">
              <a:rPr lang="en-US" smtClean="0"/>
              <a:t>‹#›</a:t>
            </a:fld>
            <a:endParaRPr lang="en-US"/>
          </a:p>
        </p:txBody>
      </p:sp>
    </p:spTree>
    <p:extLst>
      <p:ext uri="{BB962C8B-B14F-4D97-AF65-F5344CB8AC3E}">
        <p14:creationId xmlns:p14="http://schemas.microsoft.com/office/powerpoint/2010/main" val="34440530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4.wmf"/><Relationship Id="rId5" Type="http://schemas.openxmlformats.org/officeDocument/2006/relationships/oleObject" Target="../embeddings/oleObject9.bin"/><Relationship Id="rId4" Type="http://schemas.openxmlformats.org/officeDocument/2006/relationships/image" Target="../media/image2.wmf"/></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3.wmf"/><Relationship Id="rId5" Type="http://schemas.openxmlformats.org/officeDocument/2006/relationships/oleObject" Target="../embeddings/oleObject3.bin"/><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5.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6.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7.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Polling</a:t>
            </a:r>
            <a:endParaRPr lang="en-US" dirty="0"/>
          </a:p>
        </p:txBody>
      </p:sp>
      <p:sp>
        <p:nvSpPr>
          <p:cNvPr id="3" name="Content Placeholder 2"/>
          <p:cNvSpPr>
            <a:spLocks noGrp="1"/>
          </p:cNvSpPr>
          <p:nvPr>
            <p:ph idx="1"/>
          </p:nvPr>
        </p:nvSpPr>
        <p:spPr/>
        <p:txBody>
          <a:bodyPr>
            <a:normAutofit fontScale="92500" lnSpcReduction="10000"/>
          </a:bodyPr>
          <a:lstStyle/>
          <a:p>
            <a:pPr marL="0" indent="0">
              <a:spcAft>
                <a:spcPts val="3600"/>
              </a:spcAft>
              <a:buNone/>
            </a:pPr>
            <a:r>
              <a:rPr lang="en-US" dirty="0" smtClean="0"/>
              <a:t>If the individuals in the population differ in some qualitative way, we often wish to estimate the proportion / fraction / percentage of the population with some given property.</a:t>
            </a:r>
          </a:p>
          <a:p>
            <a:pPr marL="0" indent="0">
              <a:buNone/>
            </a:pPr>
            <a:r>
              <a:rPr lang="en-US" dirty="0" smtClean="0"/>
              <a:t>For example: We track the sex of purchasers of our product, and find that, across 400 recent purchasers, 240 were female. What do we estimate to be the proportion of all purchasers who are female, and how much do we trust our estimate?</a:t>
            </a:r>
            <a:endParaRPr lang="en-US" dirty="0"/>
          </a:p>
        </p:txBody>
      </p:sp>
    </p:spTree>
    <p:extLst>
      <p:ext uri="{BB962C8B-B14F-4D97-AF65-F5344CB8AC3E}">
        <p14:creationId xmlns:p14="http://schemas.microsoft.com/office/powerpoint/2010/main" val="2327839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to Read Presidential-Race Polls</a:t>
            </a:r>
            <a:endParaRPr lang="en-US" dirty="0"/>
          </a:p>
        </p:txBody>
      </p:sp>
      <p:sp>
        <p:nvSpPr>
          <p:cNvPr id="3" name="Content Placeholder 2"/>
          <p:cNvSpPr>
            <a:spLocks noGrp="1"/>
          </p:cNvSpPr>
          <p:nvPr>
            <p:ph idx="1"/>
          </p:nvPr>
        </p:nvSpPr>
        <p:spPr/>
        <p:txBody>
          <a:bodyPr>
            <a:normAutofit lnSpcReduction="10000"/>
          </a:bodyPr>
          <a:lstStyle/>
          <a:p>
            <a:r>
              <a:rPr lang="en-US" dirty="0" smtClean="0"/>
              <a:t>When reading political polls, remember that the margin of error in an estimate of the “gap” between the two leading candidates is roughly twice as large as the poll's reported margin of error.</a:t>
            </a:r>
          </a:p>
          <a:p>
            <a:r>
              <a:rPr lang="en-US" dirty="0" smtClean="0"/>
              <a:t>The margin of error in the estimated “change in the gap” from one poll to the next is nearly three times as large as the poll's reported margin of error.</a:t>
            </a:r>
            <a:endParaRPr lang="en-US" dirty="0"/>
          </a:p>
        </p:txBody>
      </p:sp>
    </p:spTree>
    <p:extLst>
      <p:ext uri="{BB962C8B-B14F-4D97-AF65-F5344CB8AC3E}">
        <p14:creationId xmlns:p14="http://schemas.microsoft.com/office/powerpoint/2010/main" val="7933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smtClean="0"/>
              <a:t>Summary</a:t>
            </a:r>
            <a:endParaRPr lang="en-US" dirty="0"/>
          </a:p>
        </p:txBody>
      </p:sp>
      <p:sp>
        <p:nvSpPr>
          <p:cNvPr id="3" name="Content Placeholder 2"/>
          <p:cNvSpPr>
            <a:spLocks noGrp="1"/>
          </p:cNvSpPr>
          <p:nvPr>
            <p:ph idx="1"/>
          </p:nvPr>
        </p:nvSpPr>
        <p:spPr>
          <a:xfrm>
            <a:off x="228600" y="1219200"/>
            <a:ext cx="8610600" cy="4876800"/>
          </a:xfrm>
        </p:spPr>
        <p:txBody>
          <a:bodyPr>
            <a:normAutofit/>
          </a:bodyPr>
          <a:lstStyle/>
          <a:p>
            <a:pPr>
              <a:spcAft>
                <a:spcPts val="600"/>
              </a:spcAft>
            </a:pPr>
            <a:r>
              <a:rPr lang="en-US" sz="2200" dirty="0" smtClean="0"/>
              <a:t>Whenever you give an estimate or prediction to someone, or accept an estimate or prediction from someone, in order to facilitate risk analysis be sure the estimate is accompanied by its margin of error:                A</a:t>
            </a:r>
            <a:r>
              <a:rPr lang="en-US" sz="2200" dirty="0" smtClean="0">
                <a:sym typeface="Symbol"/>
              </a:rPr>
              <a:t></a:t>
            </a:r>
            <a:r>
              <a:rPr lang="en-US" sz="2200" dirty="0" smtClean="0"/>
              <a:t>95%-confidence interval is</a:t>
            </a:r>
            <a:endParaRPr lang="en-US" sz="2200" dirty="0"/>
          </a:p>
          <a:p>
            <a:endParaRPr lang="en-US" sz="2200" dirty="0" smtClean="0"/>
          </a:p>
          <a:p>
            <a:endParaRPr lang="en-US" sz="2200" dirty="0"/>
          </a:p>
          <a:p>
            <a:r>
              <a:rPr lang="en-US" sz="2200" dirty="0" smtClean="0"/>
              <a:t>If you’re estimating a mean using simple random sampling:</a:t>
            </a:r>
          </a:p>
          <a:p>
            <a:endParaRPr lang="en-US" sz="2200" dirty="0"/>
          </a:p>
          <a:p>
            <a:endParaRPr lang="en-US" sz="2200" dirty="0" smtClean="0"/>
          </a:p>
          <a:p>
            <a:r>
              <a:rPr lang="en-US" sz="2200" dirty="0" smtClean="0"/>
              <a:t>If you’re estimating a proportion using simple random sampling:</a:t>
            </a:r>
            <a:endParaRPr lang="en-US" sz="2200" dirty="0"/>
          </a:p>
        </p:txBody>
      </p:sp>
      <p:sp>
        <p:nvSpPr>
          <p:cNvPr id="4" name="TextBox 3"/>
          <p:cNvSpPr txBox="1"/>
          <p:nvPr/>
        </p:nvSpPr>
        <p:spPr>
          <a:xfrm>
            <a:off x="671945" y="2849296"/>
            <a:ext cx="3124200" cy="461665"/>
          </a:xfrm>
          <a:prstGeom prst="rect">
            <a:avLst/>
          </a:prstGeom>
          <a:noFill/>
        </p:spPr>
        <p:txBody>
          <a:bodyPr wrap="square" rtlCol="0">
            <a:spAutoFit/>
          </a:bodyPr>
          <a:lstStyle/>
          <a:p>
            <a:r>
              <a:rPr lang="en-US" sz="2200" dirty="0" smtClean="0"/>
              <a:t>(your estimate) ± (~2) </a:t>
            </a:r>
            <a:r>
              <a:rPr lang="en-US" sz="2400" dirty="0" smtClean="0"/>
              <a:t>·</a:t>
            </a:r>
            <a:endParaRPr lang="en-US" sz="2400" dirty="0"/>
          </a:p>
        </p:txBody>
      </p:sp>
      <p:sp>
        <p:nvSpPr>
          <p:cNvPr id="5" name="TextBox 4"/>
          <p:cNvSpPr txBox="1"/>
          <p:nvPr/>
        </p:nvSpPr>
        <p:spPr>
          <a:xfrm>
            <a:off x="3352800" y="2667000"/>
            <a:ext cx="5708072" cy="769441"/>
          </a:xfrm>
          <a:prstGeom prst="rect">
            <a:avLst/>
          </a:prstGeom>
          <a:noFill/>
        </p:spPr>
        <p:txBody>
          <a:bodyPr wrap="square" rtlCol="0">
            <a:spAutoFit/>
          </a:bodyPr>
          <a:lstStyle/>
          <a:p>
            <a:r>
              <a:rPr lang="en-US" sz="2200" dirty="0" smtClean="0"/>
              <a:t>(one standard-deviation’s-worth of uncertainty  inherent in the way the estimate was made)</a:t>
            </a:r>
          </a:p>
        </p:txBody>
      </p:sp>
      <p:graphicFrame>
        <p:nvGraphicFramePr>
          <p:cNvPr id="6" name="Object 5"/>
          <p:cNvGraphicFramePr>
            <a:graphicFrameLocks noChangeAspect="1"/>
          </p:cNvGraphicFramePr>
          <p:nvPr>
            <p:extLst>
              <p:ext uri="{D42A27DB-BD31-4B8C-83A1-F6EECF244321}">
                <p14:modId xmlns:p14="http://schemas.microsoft.com/office/powerpoint/2010/main" val="3374854926"/>
              </p:ext>
            </p:extLst>
          </p:nvPr>
        </p:nvGraphicFramePr>
        <p:xfrm>
          <a:off x="3733800" y="3886200"/>
          <a:ext cx="1524000" cy="741892"/>
        </p:xfrm>
        <a:graphic>
          <a:graphicData uri="http://schemas.openxmlformats.org/presentationml/2006/ole">
            <mc:AlternateContent xmlns:mc="http://schemas.openxmlformats.org/markup-compatibility/2006">
              <mc:Choice xmlns:v="urn:schemas-microsoft-com:vml" Requires="v">
                <p:oleObj spid="_x0000_s6164" name="Equation" r:id="rId3" imgW="799753" imgH="406224" progId="Equation.3">
                  <p:embed/>
                </p:oleObj>
              </mc:Choice>
              <mc:Fallback>
                <p:oleObj name="Equation" r:id="rId3" imgW="799753" imgH="406224"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33800" y="3886200"/>
                        <a:ext cx="1524000" cy="741892"/>
                      </a:xfrm>
                      <a:prstGeom prst="rect">
                        <a:avLst/>
                      </a:prstGeom>
                      <a:noFill/>
                      <a:ln>
                        <a:noFill/>
                      </a:ln>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60705942"/>
              </p:ext>
            </p:extLst>
          </p:nvPr>
        </p:nvGraphicFramePr>
        <p:xfrm>
          <a:off x="3429000" y="5181600"/>
          <a:ext cx="2098963" cy="791429"/>
        </p:xfrm>
        <a:graphic>
          <a:graphicData uri="http://schemas.openxmlformats.org/presentationml/2006/ole">
            <mc:AlternateContent xmlns:mc="http://schemas.openxmlformats.org/markup-compatibility/2006">
              <mc:Choice xmlns:v="urn:schemas-microsoft-com:vml" Requires="v">
                <p:oleObj spid="_x0000_s6165" name="Equation" r:id="rId5" imgW="1129810" imgH="444307" progId="Equation.3">
                  <p:embed/>
                </p:oleObj>
              </mc:Choice>
              <mc:Fallback>
                <p:oleObj name="Equation" r:id="rId5" imgW="1129810" imgH="444307"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29000" y="5181600"/>
                        <a:ext cx="2098963" cy="791429"/>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162948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the Estimate</a:t>
            </a:r>
            <a:endParaRPr lang="en-US" dirty="0"/>
          </a:p>
        </p:txBody>
      </p:sp>
      <p:sp>
        <p:nvSpPr>
          <p:cNvPr id="3" name="Content Placeholder 2"/>
          <p:cNvSpPr>
            <a:spLocks noGrp="1"/>
          </p:cNvSpPr>
          <p:nvPr>
            <p:ph idx="1"/>
          </p:nvPr>
        </p:nvSpPr>
        <p:spPr/>
        <p:txBody>
          <a:bodyPr/>
          <a:lstStyle/>
          <a:p>
            <a:pPr marL="0" indent="0">
              <a:buNone/>
            </a:pPr>
            <a:r>
              <a:rPr lang="en-US" dirty="0" smtClean="0"/>
              <a:t>Let                                      </a:t>
            </a:r>
          </a:p>
          <a:p>
            <a:pPr marL="0" indent="0">
              <a:buNone/>
            </a:pPr>
            <a:endParaRPr lang="en-US" dirty="0"/>
          </a:p>
          <a:p>
            <a:pPr marL="0" indent="0">
              <a:buNone/>
            </a:pPr>
            <a:r>
              <a:rPr lang="en-US" dirty="0" smtClean="0"/>
              <a:t>Obviously, this will be our estimate for the population proportion.</a:t>
            </a:r>
          </a:p>
          <a:p>
            <a:pPr marL="0" indent="0">
              <a:buNone/>
            </a:pPr>
            <a:r>
              <a:rPr lang="en-US" dirty="0" smtClean="0"/>
              <a:t>But how much can this estimate be trusted?</a:t>
            </a:r>
          </a:p>
          <a:p>
            <a:pPr marL="0" indent="0">
              <a:buNone/>
            </a:pPr>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2273143634"/>
              </p:ext>
            </p:extLst>
          </p:nvPr>
        </p:nvGraphicFramePr>
        <p:xfrm>
          <a:off x="1447800" y="1447800"/>
          <a:ext cx="3038167" cy="990600"/>
        </p:xfrm>
        <a:graphic>
          <a:graphicData uri="http://schemas.openxmlformats.org/presentationml/2006/ole">
            <mc:AlternateContent xmlns:mc="http://schemas.openxmlformats.org/markup-compatibility/2006">
              <mc:Choice xmlns:v="urn:schemas-microsoft-com:vml" Requires="v">
                <p:oleObj spid="_x0000_s1034" name="Equation" r:id="rId3" imgW="1307880" imgH="393480" progId="Equation.3">
                  <p:embed/>
                </p:oleObj>
              </mc:Choice>
              <mc:Fallback>
                <p:oleObj name="Equation" r:id="rId3" imgW="1307880" imgH="39348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7800" y="1447800"/>
                        <a:ext cx="3038167"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225551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And Now, the Trick</a:t>
            </a:r>
            <a:endParaRPr lang="en-US" dirty="0"/>
          </a:p>
        </p:txBody>
      </p:sp>
      <p:sp>
        <p:nvSpPr>
          <p:cNvPr id="3" name="Content Placeholder 2"/>
          <p:cNvSpPr>
            <a:spLocks noGrp="1"/>
          </p:cNvSpPr>
          <p:nvPr>
            <p:ph idx="1"/>
          </p:nvPr>
        </p:nvSpPr>
        <p:spPr/>
        <p:txBody>
          <a:bodyPr/>
          <a:lstStyle/>
          <a:p>
            <a:pPr marL="0" indent="0">
              <a:buNone/>
            </a:pPr>
            <a:r>
              <a:rPr lang="en-US" dirty="0" smtClean="0"/>
              <a:t>Imagine that each woman is represented by a “1”, and each man by a “0”.</a:t>
            </a:r>
          </a:p>
          <a:p>
            <a:pPr marL="0" indent="0">
              <a:buNone/>
            </a:pPr>
            <a:r>
              <a:rPr lang="en-US" dirty="0" smtClean="0"/>
              <a:t>Then the proportion (of the sample or population) which is female is just the mean of these numeric values, and so estimating a proportion is just a special case of what we’ve already done!</a:t>
            </a:r>
            <a:endParaRPr lang="en-US" dirty="0"/>
          </a:p>
        </p:txBody>
      </p:sp>
    </p:spTree>
    <p:extLst>
      <p:ext uri="{BB962C8B-B14F-4D97-AF65-F5344CB8AC3E}">
        <p14:creationId xmlns:p14="http://schemas.microsoft.com/office/powerpoint/2010/main" val="183954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Result</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Estimating a mean:</a:t>
            </a:r>
          </a:p>
          <a:p>
            <a:pPr marL="0" indent="0">
              <a:buNone/>
            </a:pPr>
            <a:endParaRPr lang="en-US" dirty="0"/>
          </a:p>
          <a:p>
            <a:pPr marL="0" indent="0">
              <a:buNone/>
            </a:pPr>
            <a:endParaRPr lang="en-US" dirty="0" smtClean="0"/>
          </a:p>
          <a:p>
            <a:pPr marL="0" indent="0">
              <a:buNone/>
            </a:pPr>
            <a:r>
              <a:rPr lang="en-US" dirty="0" smtClean="0"/>
              <a:t>Estimating a proportion:</a:t>
            </a:r>
          </a:p>
          <a:p>
            <a:pPr marL="0" indent="0">
              <a:buNone/>
            </a:pPr>
            <a:endParaRPr lang="en-US" dirty="0"/>
          </a:p>
          <a:p>
            <a:pPr marL="0" indent="0">
              <a:buNone/>
            </a:pPr>
            <a:r>
              <a:rPr lang="en-US" sz="2400" dirty="0" smtClean="0"/>
              <a:t>[When all of the numeric values are either 0 or 1, s takes the special form shown above.]</a:t>
            </a:r>
          </a:p>
          <a:p>
            <a:pPr marL="0" indent="0">
              <a:buNone/>
            </a:pPr>
            <a:endParaRPr lang="en-US" sz="2400" dirty="0"/>
          </a:p>
          <a:p>
            <a:pPr marL="0" indent="0">
              <a:buNone/>
            </a:pPr>
            <a:r>
              <a:rPr lang="en-US" dirty="0" smtClean="0"/>
              <a:t>The example: </a:t>
            </a:r>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2446049863"/>
              </p:ext>
            </p:extLst>
          </p:nvPr>
        </p:nvGraphicFramePr>
        <p:xfrm>
          <a:off x="5029200" y="1371600"/>
          <a:ext cx="2286000" cy="1113066"/>
        </p:xfrm>
        <a:graphic>
          <a:graphicData uri="http://schemas.openxmlformats.org/presentationml/2006/ole">
            <mc:AlternateContent xmlns:mc="http://schemas.openxmlformats.org/markup-compatibility/2006">
              <mc:Choice xmlns:v="urn:schemas-microsoft-com:vml" Requires="v">
                <p:oleObj spid="_x0000_s2074" name="Equation" r:id="rId3" imgW="799753" imgH="406224" progId="Equation.3">
                  <p:embed/>
                </p:oleObj>
              </mc:Choice>
              <mc:Fallback>
                <p:oleObj name="Equation" r:id="rId3" imgW="799753" imgH="406224"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29200" y="1371600"/>
                        <a:ext cx="2286000" cy="11130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3743795490"/>
              </p:ext>
            </p:extLst>
          </p:nvPr>
        </p:nvGraphicFramePr>
        <p:xfrm>
          <a:off x="2819400" y="5181600"/>
          <a:ext cx="6191598" cy="1003300"/>
        </p:xfrm>
        <a:graphic>
          <a:graphicData uri="http://schemas.openxmlformats.org/presentationml/2006/ole">
            <mc:AlternateContent xmlns:mc="http://schemas.openxmlformats.org/markup-compatibility/2006">
              <mc:Choice xmlns:v="urn:schemas-microsoft-com:vml" Requires="v">
                <p:oleObj spid="_x0000_s2075" name="Equation" r:id="rId5" imgW="2552400" imgH="431640" progId="Equation.3">
                  <p:embed/>
                </p:oleObj>
              </mc:Choice>
              <mc:Fallback>
                <p:oleObj name="Equation" r:id="rId5" imgW="2552400" imgH="43164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19400" y="5181600"/>
                        <a:ext cx="6191598" cy="1003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3962476709"/>
              </p:ext>
            </p:extLst>
          </p:nvPr>
        </p:nvGraphicFramePr>
        <p:xfrm>
          <a:off x="4953000" y="2895600"/>
          <a:ext cx="3182938" cy="1200150"/>
        </p:xfrm>
        <a:graphic>
          <a:graphicData uri="http://schemas.openxmlformats.org/presentationml/2006/ole">
            <mc:AlternateContent xmlns:mc="http://schemas.openxmlformats.org/markup-compatibility/2006">
              <mc:Choice xmlns:v="urn:schemas-microsoft-com:vml" Requires="v">
                <p:oleObj spid="_x0000_s2076" name="Equation" r:id="rId7" imgW="1129810" imgH="444307" progId="Equation.3">
                  <p:embed/>
                </p:oleObj>
              </mc:Choice>
              <mc:Fallback>
                <p:oleObj name="Equation" r:id="rId7" imgW="1129810" imgH="444307"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53000" y="2895600"/>
                        <a:ext cx="3182938" cy="1200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365270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Multiple-Choice Questions</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t>If the Republican Party’s candidate were to be chosen today, which one would you most prefer?</a:t>
            </a:r>
          </a:p>
          <a:p>
            <a:r>
              <a:rPr lang="en-US" dirty="0" smtClean="0"/>
              <a:t>Romney, Cain, Bachman, Perry, Gingrich, Santorum, Paul, Huntsman, none</a:t>
            </a:r>
          </a:p>
          <a:p>
            <a:pPr marL="0" indent="0">
              <a:spcAft>
                <a:spcPts val="2400"/>
              </a:spcAft>
              <a:buNone/>
            </a:pPr>
            <a:r>
              <a:rPr lang="en-US" dirty="0" smtClean="0"/>
              <a:t>The results are reported as if 9 separate “yes/no” questions had been asked.</a:t>
            </a:r>
          </a:p>
          <a:p>
            <a:pPr marL="0" indent="0">
              <a:buNone/>
            </a:pPr>
            <a:r>
              <a:rPr lang="en-US" dirty="0" smtClean="0"/>
              <a:t>If the Republican Party’s candidate were to be chosen today, which of these would have your approval?</a:t>
            </a:r>
          </a:p>
          <a:p>
            <a:pPr marL="0" indent="0">
              <a:buNone/>
            </a:pPr>
            <a:r>
              <a:rPr lang="en-US" dirty="0" smtClean="0"/>
              <a:t>The same reporting method is used.</a:t>
            </a:r>
          </a:p>
        </p:txBody>
      </p:sp>
    </p:spTree>
    <p:extLst>
      <p:ext uri="{BB962C8B-B14F-4D97-AF65-F5344CB8AC3E}">
        <p14:creationId xmlns:p14="http://schemas.microsoft.com/office/powerpoint/2010/main" val="2929023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Choice of Sample Size</a:t>
            </a:r>
            <a:endParaRPr lang="en-US" dirty="0"/>
          </a:p>
        </p:txBody>
      </p:sp>
      <p:sp>
        <p:nvSpPr>
          <p:cNvPr id="3" name="Content Placeholder 2"/>
          <p:cNvSpPr>
            <a:spLocks noGrp="1"/>
          </p:cNvSpPr>
          <p:nvPr>
            <p:ph idx="1"/>
          </p:nvPr>
        </p:nvSpPr>
        <p:spPr/>
        <p:txBody>
          <a:bodyPr/>
          <a:lstStyle/>
          <a:p>
            <a:r>
              <a:rPr lang="en-US" dirty="0" smtClean="0"/>
              <a:t>Set a “target” margin of error for your estimate, based on your judgment as to how small will be small enough for those who will be using the estimate to make decisions.</a:t>
            </a:r>
          </a:p>
          <a:p>
            <a:r>
              <a:rPr lang="en-US" dirty="0" smtClean="0"/>
              <a:t>There’s no magic formula here, even though this is a very important choice: Too large, and your study is useless; too small, and you’re wasting money.</a:t>
            </a:r>
          </a:p>
          <a:p>
            <a:pPr>
              <a:buNone/>
            </a:pPr>
            <a:endParaRPr lang="en-US" dirty="0"/>
          </a:p>
        </p:txBody>
      </p:sp>
    </p:spTree>
    <p:extLst>
      <p:ext uri="{BB962C8B-B14F-4D97-AF65-F5344CB8AC3E}">
        <p14:creationId xmlns:p14="http://schemas.microsoft.com/office/powerpoint/2010/main" val="30857126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Estimating a Proportion: Polling</a:t>
            </a:r>
            <a:endParaRPr lang="en-US" dirty="0"/>
          </a:p>
        </p:txBody>
      </p:sp>
      <p:sp>
        <p:nvSpPr>
          <p:cNvPr id="3" name="Content Placeholder 2"/>
          <p:cNvSpPr>
            <a:spLocks noGrp="1"/>
          </p:cNvSpPr>
          <p:nvPr>
            <p:ph idx="1"/>
          </p:nvPr>
        </p:nvSpPr>
        <p:spPr>
          <a:xfrm>
            <a:off x="457200" y="1600201"/>
            <a:ext cx="8229600" cy="2362200"/>
          </a:xfrm>
        </p:spPr>
        <p:txBody>
          <a:bodyPr/>
          <a:lstStyle/>
          <a:p>
            <a:pPr marL="0" indent="0">
              <a:buNone/>
            </a:pPr>
            <a:r>
              <a:rPr lang="en-US" dirty="0" smtClean="0"/>
              <a:t>Pick the target margin of error.</a:t>
            </a:r>
          </a:p>
          <a:p>
            <a:r>
              <a:rPr lang="en-US" dirty="0" smtClean="0"/>
              <a:t>Why do news organizations always use 3% or 4% during the election season?</a:t>
            </a:r>
          </a:p>
          <a:p>
            <a:pPr lvl="1"/>
            <a:r>
              <a:rPr lang="en-US" dirty="0" smtClean="0"/>
              <a:t>Because that’s the largest they can get away with.</a:t>
            </a:r>
          </a:p>
          <a:p>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1463100121"/>
              </p:ext>
            </p:extLst>
          </p:nvPr>
        </p:nvGraphicFramePr>
        <p:xfrm>
          <a:off x="1447800" y="3962400"/>
          <a:ext cx="6095999" cy="1033313"/>
        </p:xfrm>
        <a:graphic>
          <a:graphicData uri="http://schemas.openxmlformats.org/presentationml/2006/ole">
            <mc:AlternateContent xmlns:mc="http://schemas.openxmlformats.org/markup-compatibility/2006">
              <mc:Choice xmlns:v="urn:schemas-microsoft-com:vml" Requires="v">
                <p:oleObj spid="_x0000_s3082" name="Equation" r:id="rId3" imgW="2514600" imgH="444240" progId="Equation.3">
                  <p:embed/>
                </p:oleObj>
              </mc:Choice>
              <mc:Fallback>
                <p:oleObj name="Equation" r:id="rId3" imgW="2514600" imgH="44424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7800" y="3962400"/>
                        <a:ext cx="6095999" cy="10333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TextBox 4"/>
          <p:cNvSpPr txBox="1"/>
          <p:nvPr/>
        </p:nvSpPr>
        <p:spPr>
          <a:xfrm>
            <a:off x="381000" y="5410200"/>
            <a:ext cx="8229600" cy="954107"/>
          </a:xfrm>
          <a:prstGeom prst="rect">
            <a:avLst/>
          </a:prstGeom>
          <a:noFill/>
        </p:spPr>
        <p:txBody>
          <a:bodyPr wrap="square" rtlCol="0">
            <a:spAutoFit/>
          </a:bodyPr>
          <a:lstStyle/>
          <a:p>
            <a:r>
              <a:rPr lang="en-US" sz="2800" dirty="0" smtClean="0"/>
              <a:t>So, for example, n=400 (resp., 625, or 1112) assures a margin of error of no more than 5% (resp., 4%, or 3%).</a:t>
            </a:r>
            <a:endParaRPr lang="en-US" sz="2800" dirty="0"/>
          </a:p>
        </p:txBody>
      </p:sp>
    </p:spTree>
    <p:extLst>
      <p:ext uri="{BB962C8B-B14F-4D97-AF65-F5344CB8AC3E}">
        <p14:creationId xmlns:p14="http://schemas.microsoft.com/office/powerpoint/2010/main" val="331300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Estimating a Mean: Choice of Sample Size</a:t>
            </a:r>
            <a:endParaRPr lang="en-US" dirty="0"/>
          </a:p>
        </p:txBody>
      </p:sp>
      <p:sp>
        <p:nvSpPr>
          <p:cNvPr id="3" name="Content Placeholder 2"/>
          <p:cNvSpPr>
            <a:spLocks noGrp="1"/>
          </p:cNvSpPr>
          <p:nvPr>
            <p:ph idx="1"/>
          </p:nvPr>
        </p:nvSpPr>
        <p:spPr>
          <a:xfrm>
            <a:off x="381000" y="1600200"/>
            <a:ext cx="8229600" cy="4525963"/>
          </a:xfrm>
        </p:spPr>
        <p:txBody>
          <a:bodyPr/>
          <a:lstStyle/>
          <a:p>
            <a:pPr marL="0" indent="0">
              <a:spcAft>
                <a:spcPts val="2400"/>
              </a:spcAft>
              <a:buNone/>
            </a:pPr>
            <a:r>
              <a:rPr lang="en-US" dirty="0" smtClean="0"/>
              <a:t>Set the target margin of error.</a:t>
            </a:r>
          </a:p>
          <a:p>
            <a:r>
              <a:rPr lang="en-US" dirty="0" smtClean="0"/>
              <a:t>Solve</a:t>
            </a:r>
          </a:p>
          <a:p>
            <a:pPr marL="0" indent="0">
              <a:buNone/>
            </a:pPr>
            <a:endParaRPr lang="en-US" dirty="0"/>
          </a:p>
          <a:p>
            <a:pPr marL="0" indent="0">
              <a:buNone/>
            </a:pPr>
            <a:endParaRPr lang="en-US" dirty="0" smtClean="0"/>
          </a:p>
          <a:p>
            <a:pPr marL="0" indent="0">
              <a:buNone/>
            </a:pPr>
            <a:r>
              <a:rPr lang="en-US" dirty="0" smtClean="0"/>
              <a:t>From whence comes s?</a:t>
            </a:r>
          </a:p>
          <a:p>
            <a:r>
              <a:rPr lang="en-US" dirty="0" smtClean="0"/>
              <a:t>From historical data (previous studies) or from a pilot study (small initial survey).</a:t>
            </a:r>
          </a:p>
          <a:p>
            <a:pPr marL="0" indent="0">
              <a:buNone/>
            </a:pPr>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2458945787"/>
              </p:ext>
            </p:extLst>
          </p:nvPr>
        </p:nvGraphicFramePr>
        <p:xfrm>
          <a:off x="1905000" y="2286000"/>
          <a:ext cx="2971800" cy="1068512"/>
        </p:xfrm>
        <a:graphic>
          <a:graphicData uri="http://schemas.openxmlformats.org/presentationml/2006/ole">
            <mc:AlternateContent xmlns:mc="http://schemas.openxmlformats.org/markup-compatibility/2006">
              <mc:Choice xmlns:v="urn:schemas-microsoft-com:vml" Requires="v">
                <p:oleObj spid="_x0000_s4106" name="Equation" r:id="rId3" imgW="1130040" imgH="406080" progId="Equation.3">
                  <p:embed/>
                </p:oleObj>
              </mc:Choice>
              <mc:Fallback>
                <p:oleObj name="Equation" r:id="rId3" imgW="1130040" imgH="40608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00" y="2286000"/>
                        <a:ext cx="2971800" cy="10685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TextBox 4"/>
          <p:cNvSpPr txBox="1"/>
          <p:nvPr/>
        </p:nvSpPr>
        <p:spPr>
          <a:xfrm>
            <a:off x="6376555" y="2438400"/>
            <a:ext cx="2310245" cy="1569660"/>
          </a:xfrm>
          <a:prstGeom prst="rect">
            <a:avLst/>
          </a:prstGeom>
          <a:noFill/>
          <a:ln>
            <a:solidFill>
              <a:schemeClr val="tx1"/>
            </a:solidFill>
          </a:ln>
        </p:spPr>
        <p:txBody>
          <a:bodyPr wrap="square" rtlCol="0">
            <a:spAutoFit/>
          </a:bodyPr>
          <a:lstStyle/>
          <a:p>
            <a:r>
              <a:rPr lang="en-US" sz="3200" dirty="0"/>
              <a:t>t</a:t>
            </a:r>
            <a:r>
              <a:rPr lang="en-US" sz="3200" dirty="0" smtClean="0"/>
              <a:t>arget = $25.</a:t>
            </a:r>
          </a:p>
          <a:p>
            <a:r>
              <a:rPr lang="en-US" sz="3200" dirty="0" smtClean="0"/>
              <a:t>s </a:t>
            </a:r>
            <a:r>
              <a:rPr lang="en-US" sz="3200" dirty="0" smtClean="0">
                <a:sym typeface="Symbol"/>
              </a:rPr>
              <a:t> $180.</a:t>
            </a:r>
          </a:p>
          <a:p>
            <a:r>
              <a:rPr lang="en-US" sz="3200" dirty="0" smtClean="0">
                <a:sym typeface="Symbol"/>
              </a:rPr>
              <a:t>Set n = 207.</a:t>
            </a:r>
            <a:endParaRPr lang="en-US" sz="3200" dirty="0"/>
          </a:p>
        </p:txBody>
      </p:sp>
    </p:spTree>
    <p:extLst>
      <p:ext uri="{BB962C8B-B14F-4D97-AF65-F5344CB8AC3E}">
        <p14:creationId xmlns:p14="http://schemas.microsoft.com/office/powerpoint/2010/main" val="3345096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“Square-Root” Effect : Choice of Sample Size after an Initial Study</a:t>
            </a:r>
            <a:endParaRPr lang="en-US" dirty="0"/>
          </a:p>
        </p:txBody>
      </p:sp>
      <p:sp>
        <p:nvSpPr>
          <p:cNvPr id="3" name="Content Placeholder 2"/>
          <p:cNvSpPr>
            <a:spLocks noGrp="1"/>
          </p:cNvSpPr>
          <p:nvPr>
            <p:ph idx="1"/>
          </p:nvPr>
        </p:nvSpPr>
        <p:spPr/>
        <p:txBody>
          <a:bodyPr>
            <a:normAutofit/>
          </a:bodyPr>
          <a:lstStyle/>
          <a:p>
            <a:r>
              <a:rPr lang="en-US" dirty="0" smtClean="0"/>
              <a:t>Given the results of a study, to cut the margin of error in half requires roughly 4 times the original sample size.</a:t>
            </a:r>
          </a:p>
          <a:p>
            <a:r>
              <a:rPr lang="en-US" dirty="0" smtClean="0"/>
              <a:t>And generally, the sample size required to achieve a desired margin of error =</a:t>
            </a:r>
          </a:p>
        </p:txBody>
      </p:sp>
      <p:graphicFrame>
        <p:nvGraphicFramePr>
          <p:cNvPr id="4" name="Object 3"/>
          <p:cNvGraphicFramePr>
            <a:graphicFrameLocks noChangeAspect="1"/>
          </p:cNvGraphicFramePr>
          <p:nvPr/>
        </p:nvGraphicFramePr>
        <p:xfrm>
          <a:off x="990600" y="4419600"/>
          <a:ext cx="7110414" cy="1193800"/>
        </p:xfrm>
        <a:graphic>
          <a:graphicData uri="http://schemas.openxmlformats.org/presentationml/2006/ole">
            <mc:AlternateContent xmlns:mc="http://schemas.openxmlformats.org/markup-compatibility/2006">
              <mc:Choice xmlns:v="urn:schemas-microsoft-com:vml" Requires="v">
                <p:oleObj spid="_x0000_s5130" name="Equation" r:id="rId3" imgW="3047760" imgH="507960" progId="Equation.3">
                  <p:embed/>
                </p:oleObj>
              </mc:Choice>
              <mc:Fallback>
                <p:oleObj name="Equation" r:id="rId3" imgW="3047760" imgH="50796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4419600"/>
                        <a:ext cx="7110414" cy="1193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324777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213</TotalTime>
  <Words>695</Words>
  <Application>Microsoft Office PowerPoint</Application>
  <PresentationFormat>On-screen Show (4:3)</PresentationFormat>
  <Paragraphs>60</Paragraphs>
  <Slides>11</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11</vt:i4>
      </vt:variant>
    </vt:vector>
  </HeadingPairs>
  <TitlesOfParts>
    <vt:vector size="13" baseType="lpstr">
      <vt:lpstr>Office Theme</vt:lpstr>
      <vt:lpstr>Equation</vt:lpstr>
      <vt:lpstr>Polling</vt:lpstr>
      <vt:lpstr>First, the Estimate</vt:lpstr>
      <vt:lpstr>And Now, the Trick</vt:lpstr>
      <vt:lpstr>The Result</vt:lpstr>
      <vt:lpstr>Multiple-Choice Questions</vt:lpstr>
      <vt:lpstr>Choice of Sample Size</vt:lpstr>
      <vt:lpstr>Estimating a Proportion: Polling</vt:lpstr>
      <vt:lpstr>Estimating a Mean: Choice of Sample Size</vt:lpstr>
      <vt:lpstr>The “Square-Root” Effect : Choice of Sample Size after an Initial Study</vt:lpstr>
      <vt:lpstr>How to Read Presidential-Race Polls</vt:lpstr>
      <vt:lpstr>Summary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Bob</dc:creator>
  <cp:lastModifiedBy>Bob Weber</cp:lastModifiedBy>
  <cp:revision>18</cp:revision>
  <dcterms:created xsi:type="dcterms:W3CDTF">2013-10-11T04:08:57Z</dcterms:created>
  <dcterms:modified xsi:type="dcterms:W3CDTF">2015-10-29T05:43:34Z</dcterms:modified>
</cp:coreProperties>
</file>