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7" r:id="rId3"/>
    <p:sldId id="286" r:id="rId4"/>
    <p:sldId id="290" r:id="rId5"/>
    <p:sldId id="29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AC79DBF-EE22-46AE-A9E0-F80F7BEFCB2C}">
          <p14:sldIdLst>
            <p14:sldId id="284"/>
            <p14:sldId id="287"/>
            <p14:sldId id="286"/>
            <p14:sldId id="290"/>
            <p14:sldId id="29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04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8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7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8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4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376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06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34EA-F068-48E8-B88A-10973DEF9BB7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5EE13-9FBA-4D25-B412-AC8F15585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2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Nonlinearities.htm" TargetMode="External"/><Relationship Id="rId2" Type="http://schemas.openxmlformats.org/officeDocument/2006/relationships/hyperlink" Target="Modeling_Tricks_1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Parabolas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</a:t>
            </a:r>
            <a:r>
              <a:rPr lang="en-US" dirty="0"/>
              <a:t>V</a:t>
            </a:r>
            <a:r>
              <a:rPr lang="en-US" dirty="0" smtClean="0"/>
              <a:t>ariations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Interactions</a:t>
            </a:r>
          </a:p>
          <a:p>
            <a:pPr lvl="1"/>
            <a:r>
              <a:rPr lang="en-US" dirty="0" smtClean="0"/>
              <a:t>When the effect of one explanatory variable on the dependent variable depends on the value of another explanatory variable</a:t>
            </a:r>
          </a:p>
          <a:p>
            <a:pPr lvl="2"/>
            <a:r>
              <a:rPr lang="en-US" dirty="0" smtClean="0"/>
              <a:t>The “trick”: Introduce the product of the two as a new artificial explanatory variable. </a:t>
            </a:r>
            <a:r>
              <a:rPr lang="en-US" dirty="0" smtClean="0">
                <a:hlinkClick r:id="rId2" action="ppaction://hlinkfile"/>
              </a:rPr>
              <a:t>Example</a:t>
            </a:r>
            <a:r>
              <a:rPr lang="en-US" dirty="0" smtClean="0"/>
              <a:t> (Session 2)</a:t>
            </a:r>
          </a:p>
          <a:p>
            <a:r>
              <a:rPr lang="en-US" dirty="0" smtClean="0"/>
              <a:t>Nonlinearities</a:t>
            </a:r>
          </a:p>
          <a:p>
            <a:pPr lvl="1"/>
            <a:r>
              <a:rPr lang="en-US" dirty="0" smtClean="0"/>
              <a:t>When the impact of an explanatory variable on the dependent variable “bends”</a:t>
            </a:r>
          </a:p>
          <a:p>
            <a:pPr lvl="2"/>
            <a:r>
              <a:rPr lang="en-US" dirty="0" smtClean="0"/>
              <a:t>The “trick”: Introduce the square of that variable as a new artificial explanatory variable. </a:t>
            </a:r>
            <a:r>
              <a:rPr lang="en-US" dirty="0" smtClean="0">
                <a:hlinkClick r:id="rId3" action="ppaction://hlinkfile"/>
              </a:rPr>
              <a:t>Example</a:t>
            </a:r>
            <a:r>
              <a:rPr lang="en-US" dirty="0" smtClean="0"/>
              <a:t> (Session 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6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Interactions: 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600" dirty="0" smtClean="0"/>
              <a:t>When the effect (i.e., the coefficient) of one explanatory variable on the dependent variable depends on the value of another explanatory variable</a:t>
            </a:r>
          </a:p>
          <a:p>
            <a:pPr lvl="1"/>
            <a:r>
              <a:rPr lang="en-US" sz="2200" dirty="0" smtClean="0"/>
              <a:t>Signaled only by judgment</a:t>
            </a:r>
          </a:p>
          <a:p>
            <a:pPr lvl="1"/>
            <a:r>
              <a:rPr lang="en-US" sz="2200" dirty="0" smtClean="0"/>
              <a:t>The “trick”: Introduce the product of the two as a new artificial explanatory variable. After the regression, interpret in the original “conceptual” model.</a:t>
            </a:r>
          </a:p>
          <a:p>
            <a:pPr lvl="1"/>
            <a:r>
              <a:rPr lang="en-US" sz="2200" dirty="0" smtClean="0"/>
              <a:t>For example, Cost = a + (b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+b</a:t>
            </a:r>
            <a:r>
              <a:rPr lang="en-US" sz="2200" baseline="-25000" dirty="0" smtClean="0"/>
              <a:t>2</a:t>
            </a:r>
            <a:r>
              <a:rPr lang="en-US" sz="2200" dirty="0" smtClean="0">
                <a:sym typeface="Symbol"/>
              </a:rPr>
              <a:t></a:t>
            </a:r>
            <a:r>
              <a:rPr lang="en-US" sz="2200" dirty="0" smtClean="0"/>
              <a:t>Age)</a:t>
            </a:r>
            <a:r>
              <a:rPr lang="en-US" sz="2200" dirty="0" smtClean="0">
                <a:sym typeface="Symbol"/>
              </a:rPr>
              <a:t></a:t>
            </a:r>
            <a:r>
              <a:rPr lang="en-US" sz="2200" dirty="0" smtClean="0"/>
              <a:t>Mileage + … (rest of model)</a:t>
            </a:r>
          </a:p>
          <a:p>
            <a:pPr lvl="1"/>
            <a:r>
              <a:rPr lang="en-US" sz="2200" dirty="0" smtClean="0"/>
              <a:t>The latter explanatory variable (in the example, Age) might or might not remain in the model</a:t>
            </a:r>
          </a:p>
          <a:p>
            <a:pPr lvl="1"/>
            <a:r>
              <a:rPr lang="en-US" sz="2200" dirty="0"/>
              <a:t>Cost: </a:t>
            </a:r>
            <a:r>
              <a:rPr lang="en-US" sz="2200" dirty="0" smtClean="0"/>
              <a:t>We </a:t>
            </a:r>
            <a:r>
              <a:rPr lang="en-US" sz="2200" dirty="0"/>
              <a:t>lose a meaningful interpretation of the beta-weights</a:t>
            </a:r>
          </a:p>
        </p:txBody>
      </p:sp>
    </p:spTree>
    <p:extLst>
      <p:ext uri="{BB962C8B-B14F-4D97-AF65-F5344CB8AC3E}">
        <p14:creationId xmlns:p14="http://schemas.microsoft.com/office/powerpoint/2010/main" val="216095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Nonlinearity: 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sz="3800" dirty="0" smtClean="0"/>
              <a:t>When </a:t>
            </a:r>
            <a:r>
              <a:rPr lang="en-US" sz="3800" dirty="0"/>
              <a:t>the </a:t>
            </a:r>
            <a:r>
              <a:rPr lang="en-US" sz="3800" dirty="0" smtClean="0"/>
              <a:t>direct relationship between </a:t>
            </a:r>
            <a:r>
              <a:rPr lang="en-US" sz="3800" dirty="0"/>
              <a:t>an explanatory variable </a:t>
            </a:r>
            <a:r>
              <a:rPr lang="en-US" sz="3800" dirty="0" smtClean="0"/>
              <a:t>and </a:t>
            </a:r>
            <a:r>
              <a:rPr lang="en-US" sz="3800" dirty="0"/>
              <a:t>the dependent variable “bends</a:t>
            </a:r>
            <a:r>
              <a:rPr lang="en-US" sz="3800" dirty="0" smtClean="0"/>
              <a:t>”</a:t>
            </a:r>
          </a:p>
          <a:p>
            <a:pPr lvl="1"/>
            <a:r>
              <a:rPr lang="en-US" sz="3500" dirty="0" smtClean="0"/>
              <a:t>Signaled by a “U” in a plot of the residuals against an explanatory variable</a:t>
            </a:r>
            <a:endParaRPr lang="en-US" sz="3500" dirty="0"/>
          </a:p>
          <a:p>
            <a:pPr lvl="1"/>
            <a:r>
              <a:rPr lang="en-US" sz="3500" dirty="0"/>
              <a:t>The “trick”: </a:t>
            </a:r>
            <a:r>
              <a:rPr lang="en-US" sz="3500" dirty="0" smtClean="0"/>
              <a:t>Introduce </a:t>
            </a:r>
            <a:r>
              <a:rPr lang="en-US" sz="3500" dirty="0"/>
              <a:t>the square of that variable as a new artificial explanatory </a:t>
            </a:r>
            <a:r>
              <a:rPr lang="en-US" sz="3500" dirty="0" smtClean="0"/>
              <a:t>variable: Y = a + </a:t>
            </a:r>
            <a:r>
              <a:rPr lang="en-US" sz="3500" dirty="0" err="1" smtClean="0"/>
              <a:t>bX</a:t>
            </a:r>
            <a:r>
              <a:rPr lang="en-US" sz="3500" dirty="0" smtClean="0"/>
              <a:t> + cX</a:t>
            </a:r>
            <a:r>
              <a:rPr lang="en-US" sz="3500" baseline="30000" dirty="0" smtClean="0"/>
              <a:t>2</a:t>
            </a:r>
            <a:r>
              <a:rPr lang="en-US" sz="3500" dirty="0" smtClean="0"/>
              <a:t> + … (rest of model)</a:t>
            </a:r>
          </a:p>
          <a:p>
            <a:pPr lvl="1"/>
            <a:r>
              <a:rPr lang="en-US" sz="3500" dirty="0" smtClean="0"/>
              <a:t>One trick can capture 6 different nonlinear “</a:t>
            </a:r>
            <a:r>
              <a:rPr lang="en-US" sz="3500" dirty="0" smtClean="0">
                <a:hlinkClick r:id="rId2" action="ppaction://hlinkfile"/>
              </a:rPr>
              <a:t>shapes</a:t>
            </a:r>
            <a:r>
              <a:rPr lang="en-US" sz="3500" dirty="0" smtClean="0"/>
              <a:t>”</a:t>
            </a:r>
            <a:endParaRPr lang="en-US" sz="3500" baseline="30000" dirty="0" smtClean="0"/>
          </a:p>
          <a:p>
            <a:pPr lvl="1"/>
            <a:r>
              <a:rPr lang="en-US" sz="3500" dirty="0"/>
              <a:t>Always keep the original variable (the linear term, with coefficient “b”, allows the parabola to take any horizontal position)</a:t>
            </a:r>
          </a:p>
          <a:p>
            <a:pPr lvl="1"/>
            <a:r>
              <a:rPr lang="en-US" sz="3500" dirty="0" smtClean="0"/>
              <a:t>c (positive = upward-bending parabola, negative = downward-bending)</a:t>
            </a:r>
          </a:p>
          <a:p>
            <a:pPr lvl="1"/>
            <a:r>
              <a:rPr lang="en-US" sz="3500" dirty="0" smtClean="0"/>
              <a:t>-b/(2c) indicates where the vertex (either maximum or minimum) of the parabola occurs</a:t>
            </a:r>
          </a:p>
          <a:p>
            <a:pPr lvl="1"/>
            <a:r>
              <a:rPr lang="en-US" sz="3500" dirty="0" smtClean="0"/>
              <a:t>Cost: We lose a meaningful interpretation of the beta-weights</a:t>
            </a:r>
            <a:endParaRPr lang="en-US" sz="3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10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from the Sample Exams</a:t>
            </a:r>
            <a:endParaRPr lang="en-US" sz="32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681770"/>
              </p:ext>
            </p:extLst>
          </p:nvPr>
        </p:nvGraphicFramePr>
        <p:xfrm>
          <a:off x="2309074" y="1487657"/>
          <a:ext cx="5981703" cy="504825"/>
        </p:xfrm>
        <a:graphic>
          <a:graphicData uri="http://schemas.openxmlformats.org/drawingml/2006/table">
            <a:tbl>
              <a:tblPr/>
              <a:tblGrid>
                <a:gridCol w="1704071"/>
                <a:gridCol w="609277"/>
                <a:gridCol w="609277"/>
                <a:gridCol w="609277"/>
                <a:gridCol w="609277"/>
                <a:gridCol w="609277"/>
                <a:gridCol w="621970"/>
                <a:gridCol w="609277"/>
              </a:tblGrid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Regression: Revenue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constant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Age</a:t>
                      </a:r>
                      <a:r>
                        <a:rPr lang="en-US" sz="1000" b="1" i="0" u="none" strike="noStrike" baseline="300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US" sz="1000" b="1" i="0" u="none" strike="noStrike" baseline="300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Direct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Indirect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Sex</a:t>
                      </a:r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  <a:sym typeface="Symbol"/>
                        </a:rPr>
                        <a:t></a:t>
                      </a:r>
                      <a:r>
                        <a:rPr lang="en-US" sz="10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Ind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coefficient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-1224.84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62.37502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-0.5201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-121.899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1.992615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0.85276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1.43767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74282" y="2209800"/>
            <a:ext cx="86411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/>
              <a:t>Revenue</a:t>
            </a:r>
            <a:r>
              <a:rPr lang="en-US" sz="1500" baseline="-25000" dirty="0" err="1" smtClean="0"/>
              <a:t>pred</a:t>
            </a:r>
            <a:r>
              <a:rPr lang="en-US" sz="1500" dirty="0" smtClean="0"/>
              <a:t> = -1224.82 + 62.37</a:t>
            </a:r>
            <a:r>
              <a:rPr lang="en-US" sz="1500" dirty="0" smtClean="0">
                <a:sym typeface="Symbol"/>
              </a:rPr>
              <a:t>Age – 0.5201Age</a:t>
            </a:r>
            <a:r>
              <a:rPr lang="en-US" sz="1500" baseline="30000" dirty="0" smtClean="0">
                <a:sym typeface="Symbol"/>
              </a:rPr>
              <a:t>2</a:t>
            </a:r>
            <a:r>
              <a:rPr lang="en-US" sz="1500" dirty="0" smtClean="0">
                <a:sym typeface="Symbol"/>
              </a:rPr>
              <a:t> </a:t>
            </a:r>
            <a:r>
              <a:rPr lang="en-US" sz="1500" dirty="0">
                <a:sym typeface="Symbol"/>
              </a:rPr>
              <a:t>– </a:t>
            </a:r>
            <a:r>
              <a:rPr lang="en-US" sz="1500" dirty="0" smtClean="0">
                <a:sym typeface="Symbol"/>
              </a:rPr>
              <a:t>121.9Sex + 1.99Direct + (0.8527+1.4377Sex)Indirect</a:t>
            </a:r>
            <a:endParaRPr lang="en-US" sz="1500" dirty="0"/>
          </a:p>
        </p:txBody>
      </p:sp>
      <p:sp>
        <p:nvSpPr>
          <p:cNvPr id="8" name="TextBox 7"/>
          <p:cNvSpPr txBox="1"/>
          <p:nvPr/>
        </p:nvSpPr>
        <p:spPr>
          <a:xfrm>
            <a:off x="239951" y="154695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Caligula’s Castle: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70215404"/>
              </p:ext>
            </p:extLst>
          </p:nvPr>
        </p:nvGraphicFramePr>
        <p:xfrm>
          <a:off x="4709792" y="2781262"/>
          <a:ext cx="416396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982"/>
                <a:gridCol w="1066800"/>
                <a:gridCol w="1015181"/>
              </a:tblGrid>
              <a:tr h="177935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revenue / $ incentive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direct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indirect</a:t>
                      </a:r>
                      <a:endParaRPr lang="en-US" sz="1600" baseline="0" dirty="0"/>
                    </a:p>
                  </a:txBody>
                  <a:tcPr/>
                </a:tc>
              </a:tr>
              <a:tr h="277961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Men (Sex=0)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$1.99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$0.85</a:t>
                      </a:r>
                    </a:p>
                  </a:txBody>
                  <a:tcPr/>
                </a:tc>
              </a:tr>
              <a:tr h="277961"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Women (Sex=1)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$1.99</a:t>
                      </a:r>
                      <a:endParaRPr lang="en-US" sz="16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$2.29</a:t>
                      </a:r>
                      <a:endParaRPr lang="en-US" sz="1600" baseline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8584" y="5433150"/>
            <a:ext cx="3994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Age effect on Revenue is greatest at </a:t>
            </a:r>
          </a:p>
          <a:p>
            <a:r>
              <a:rPr lang="en-US" dirty="0" smtClean="0"/>
              <a:t>Age = -(62.37)/(2(-0.5201)) = 59.96 years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09792" y="4137750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 direct incentives (house chips, etc.) to men</a:t>
            </a:r>
          </a:p>
          <a:p>
            <a:r>
              <a:rPr lang="en-US" dirty="0" smtClean="0"/>
              <a:t>Give indirect incentives (flowers, meals) to women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82" y="2781262"/>
            <a:ext cx="3924812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231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Examples from the Sample Exams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084695"/>
              </p:ext>
            </p:extLst>
          </p:nvPr>
        </p:nvGraphicFramePr>
        <p:xfrm>
          <a:off x="2749062" y="1556266"/>
          <a:ext cx="5448301" cy="485775"/>
        </p:xfrm>
        <a:graphic>
          <a:graphicData uri="http://schemas.openxmlformats.org/drawingml/2006/table">
            <a:tbl>
              <a:tblPr/>
              <a:tblGrid>
                <a:gridCol w="1176985"/>
                <a:gridCol w="711886"/>
                <a:gridCol w="711886"/>
                <a:gridCol w="711886"/>
                <a:gridCol w="711886"/>
                <a:gridCol w="711886"/>
                <a:gridCol w="711886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Regression: </a:t>
                      </a:r>
                      <a:r>
                        <a:rPr lang="en-US" sz="1000" b="1" i="0" u="none" strike="noStrike" dirty="0" err="1">
                          <a:effectLst/>
                          <a:latin typeface="Arial"/>
                        </a:rPr>
                        <a:t>CustSat</a:t>
                      </a:r>
                      <a:endParaRPr lang="en-US" sz="10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constant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Wait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Wait</a:t>
                      </a:r>
                      <a:r>
                        <a:rPr lang="en-US" sz="1000" b="1" i="0" u="none" strike="noStrike" baseline="30000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Size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Franz?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effectLst/>
                          <a:latin typeface="Arial"/>
                        </a:rPr>
                        <a:t>Size</a:t>
                      </a:r>
                      <a:r>
                        <a:rPr lang="en-US" sz="1000" b="1" i="0" u="none" strike="noStrike" dirty="0" err="1" smtClean="0">
                          <a:effectLst/>
                          <a:latin typeface="Arial"/>
                          <a:sym typeface="Symbol"/>
                        </a:rPr>
                        <a:t></a:t>
                      </a:r>
                      <a:r>
                        <a:rPr lang="en-US" sz="1000" b="1" i="0" u="none" strike="noStrike" dirty="0" err="1" smtClean="0">
                          <a:effectLst/>
                          <a:latin typeface="Arial"/>
                        </a:rPr>
                        <a:t>Franz</a:t>
                      </a:r>
                      <a:r>
                        <a:rPr lang="en-US" sz="1000" b="1" i="0" u="none" strike="noStrike" dirty="0">
                          <a:effectLst/>
                          <a:latin typeface="Arial"/>
                        </a:rPr>
                        <a:t>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/>
                        </a:rPr>
                        <a:t>coefficient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84.4016931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-0.8666595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-0.0556165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/>
                        </a:rPr>
                        <a:t>-5.6022949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/>
                        </a:rPr>
                        <a:t>-40.084506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/>
                        </a:rPr>
                        <a:t>8.77474654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1178" y="2286000"/>
            <a:ext cx="791810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err="1" smtClean="0"/>
              <a:t>CustSat</a:t>
            </a:r>
            <a:r>
              <a:rPr lang="en-US" sz="1500" baseline="-25000" dirty="0" err="1" smtClean="0"/>
              <a:t>pred</a:t>
            </a:r>
            <a:r>
              <a:rPr lang="en-US" sz="1500" dirty="0" smtClean="0"/>
              <a:t> = 84.40 – 0.8667</a:t>
            </a:r>
            <a:r>
              <a:rPr lang="en-US" sz="1500" dirty="0" smtClean="0">
                <a:sym typeface="Symbol"/>
              </a:rPr>
              <a:t>Wait – 0.0556Wait</a:t>
            </a:r>
            <a:r>
              <a:rPr lang="en-US" sz="1500" baseline="30000" dirty="0" smtClean="0">
                <a:sym typeface="Symbol"/>
              </a:rPr>
              <a:t>2</a:t>
            </a:r>
            <a:r>
              <a:rPr lang="en-US" sz="1500" dirty="0" smtClean="0">
                <a:sym typeface="Symbol"/>
              </a:rPr>
              <a:t> – 5.602Size + (-40.0845+8.7747Size)Franz?</a:t>
            </a:r>
            <a:endParaRPr 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615462" y="161448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Hans and Franz: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53000" y="29718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Franz? = 0 (assign Hans) when the party size is &lt; 40.0845/8.7747 = 4.568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53000" y="4286250"/>
            <a:ext cx="3999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Customers’ anger grows more quickly the longer they </a:t>
            </a:r>
            <a:r>
              <a:rPr lang="en-US" dirty="0" smtClean="0"/>
              <a:t>wait:  c &lt; 0, and</a:t>
            </a:r>
          </a:p>
          <a:p>
            <a:r>
              <a:rPr lang="en-US" dirty="0" smtClean="0"/>
              <a:t>b = -(-0.8667)/(2</a:t>
            </a:r>
            <a:r>
              <a:rPr lang="en-US" dirty="0" smtClean="0">
                <a:sym typeface="Symbol"/>
              </a:rPr>
              <a:t>(-0.0556)) = -7.794 </a:t>
            </a:r>
          </a:p>
          <a:p>
            <a:r>
              <a:rPr lang="en-US" dirty="0" smtClean="0">
                <a:sym typeface="Symbol"/>
              </a:rPr>
              <a:t>(i.e., in negative territory).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02" y="2819400"/>
            <a:ext cx="3754602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068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565</Words>
  <Application>Microsoft Office PowerPoint</Application>
  <PresentationFormat>On-screen Show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Structural Variations</vt:lpstr>
      <vt:lpstr>Interactions: Summary</vt:lpstr>
      <vt:lpstr>Nonlinearity: Summary</vt:lpstr>
      <vt:lpstr>Examples from the Sample Exams</vt:lpstr>
      <vt:lpstr>Examples from the Sample Exams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76</cp:revision>
  <dcterms:created xsi:type="dcterms:W3CDTF">2012-11-01T16:10:51Z</dcterms:created>
  <dcterms:modified xsi:type="dcterms:W3CDTF">2015-11-06T16:44:21Z</dcterms:modified>
</cp:coreProperties>
</file>