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0" r:id="rId13"/>
    <p:sldId id="267" r:id="rId14"/>
    <p:sldId id="268" r:id="rId15"/>
    <p:sldId id="269" r:id="rId16"/>
    <p:sldId id="271" r:id="rId17"/>
    <p:sldId id="273" r:id="rId18"/>
    <p:sldId id="274" r:id="rId19"/>
    <p:sldId id="275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AC79DBF-EE22-46AE-A9E0-F80F7BEFCB2C}">
          <p14:sldIdLst>
            <p14:sldId id="256"/>
            <p14:sldId id="265"/>
            <p14:sldId id="26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70"/>
            <p14:sldId id="267"/>
            <p14:sldId id="268"/>
            <p14:sldId id="269"/>
            <p14:sldId id="271"/>
            <p14:sldId id="273"/>
            <p14:sldId id="274"/>
            <p14:sldId id="275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8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4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8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9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7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8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7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0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234EA-F068-48E8-B88A-10973DEF9BB7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2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Correlation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... beware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68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11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72200" y="42672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Independent random variables have a correlation of 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91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6908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38200" y="18288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But a correlation of 0 most certainly does </a:t>
            </a:r>
            <a:r>
              <a:rPr lang="en-US" i="1" dirty="0" smtClean="0"/>
              <a:t>not</a:t>
            </a:r>
            <a:r>
              <a:rPr lang="en-US" dirty="0" smtClean="0"/>
              <a:t> imply independence.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40386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Indeed, correlations can completely miss nonlinear relationships.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67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Correlations </a:t>
            </a:r>
            <a:r>
              <a:rPr lang="en-US" dirty="0"/>
              <a:t>S</a:t>
            </a:r>
            <a:r>
              <a:rPr lang="en-US" dirty="0" smtClean="0"/>
              <a:t>how (only)</a:t>
            </a:r>
            <a:br>
              <a:rPr lang="en-US" dirty="0" smtClean="0"/>
            </a:br>
            <a:r>
              <a:rPr lang="en-US" dirty="0" smtClean="0"/>
              <a:t>Two-Dimensional Shadows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In the </a:t>
            </a:r>
            <a:r>
              <a:rPr lang="en-US" sz="2000" dirty="0" err="1" smtClean="0"/>
              <a:t>motorpool</a:t>
            </a:r>
            <a:r>
              <a:rPr lang="en-US" sz="2000" dirty="0" smtClean="0"/>
              <a:t> case, the correlations between Age and Cost, and between Make and Cost, show precisely what the manager’s two-dimensional tables showed:</a:t>
            </a:r>
          </a:p>
          <a:p>
            <a:endParaRPr lang="en-US" sz="2000" dirty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There’s little linkage directly between Age and Cost.</a:t>
            </a:r>
          </a:p>
          <a:p>
            <a:pPr marL="0" indent="0">
              <a:buNone/>
            </a:pPr>
            <a:r>
              <a:rPr lang="en-US" sz="2000" dirty="0"/>
              <a:t>Fords had higher average costs than did Hondas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But each of these facts is due to the confounding effect of Mileage!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The pure effect of each variable on its own is only revealed in the most-complete model.</a:t>
            </a:r>
            <a:endParaRPr lang="en-US" sz="2000" b="1" dirty="0"/>
          </a:p>
          <a:p>
            <a:pPr marL="0" indent="0">
              <a:buNone/>
            </a:pPr>
            <a:endParaRPr 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158161"/>
              </p:ext>
            </p:extLst>
          </p:nvPr>
        </p:nvGraphicFramePr>
        <p:xfrm>
          <a:off x="1752600" y="2514600"/>
          <a:ext cx="50800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+mn-lt"/>
                        </a:rPr>
                        <a:t>Costs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Mileage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+mn-lt"/>
                        </a:rPr>
                        <a:t>Age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Make</a:t>
                      </a: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Costs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1.000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0.771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0.023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0.240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Mileage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0.771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1.000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0.496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0.478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Age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0.023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0.496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1.000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0.164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Make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0.240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0.478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0.164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1.000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23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Tilting at Shadows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(</a:t>
            </a:r>
            <a:r>
              <a:rPr lang="en-US" dirty="0"/>
              <a:t>received via email from a former student, all employer references removed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“One of the pieces of the research is to identify key attributes that drive customers to choose a vendor for buying office products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“The market research guy that we have hired (he is an MBA/PhD from Wharton) says the following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“‘I can determine the relative importance of various attributes that drive overall satisfaction by running a correlation of each one of them against overall satisfaction score and then ranking them based on the </a:t>
            </a:r>
            <a:r>
              <a:rPr lang="en-US" dirty="0" smtClean="0"/>
              <a:t>(correlation) coefficient </a:t>
            </a:r>
            <a:r>
              <a:rPr lang="en-US" dirty="0"/>
              <a:t>scores</a:t>
            </a:r>
            <a:r>
              <a:rPr lang="en-US" dirty="0" smtClean="0"/>
              <a:t>.’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“I am not really certain if we can do that. I would tend to think we should run a regression to get relative weightage.” </a:t>
            </a:r>
          </a:p>
        </p:txBody>
      </p:sp>
    </p:spTree>
    <p:extLst>
      <p:ext uri="{BB962C8B-B14F-4D97-AF65-F5344CB8AC3E}">
        <p14:creationId xmlns:p14="http://schemas.microsoft.com/office/powerpoint/2010/main" val="126653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856277"/>
              </p:ext>
            </p:extLst>
          </p:nvPr>
        </p:nvGraphicFramePr>
        <p:xfrm>
          <a:off x="4572000" y="3048000"/>
          <a:ext cx="3429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/>
                <a:gridCol w="17145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Correlations</a:t>
                      </a:r>
                      <a:r>
                        <a:rPr lang="en-US" baseline="0" dirty="0" smtClean="0"/>
                        <a:t> with Satisfaction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leadtime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-0.766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ol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-tracking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0.097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Satisfaction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371600"/>
            <a:ext cx="7924800" cy="5334000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Consider overall </a:t>
            </a:r>
            <a:r>
              <a:rPr lang="en-US" sz="2400" dirty="0"/>
              <a:t>customer satisfaction (on a 100-point scale) with a Web-based provider of customized software as the order </a:t>
            </a:r>
            <a:r>
              <a:rPr lang="en-US" sz="2400" dirty="0" err="1"/>
              <a:t>leadtime</a:t>
            </a:r>
            <a:r>
              <a:rPr lang="en-US" sz="2400" dirty="0"/>
              <a:t> (in days), product acquisition cost, and availability of online order-tracking (0 = not available, </a:t>
            </a:r>
            <a:r>
              <a:rPr lang="en-US" sz="2400" dirty="0" smtClean="0"/>
              <a:t>1 = available</a:t>
            </a:r>
            <a:r>
              <a:rPr lang="en-US" sz="2400" dirty="0"/>
              <a:t>) vary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Here </a:t>
            </a:r>
            <a:r>
              <a:rPr lang="en-US" sz="2400" dirty="0"/>
              <a:t>are the correlations</a:t>
            </a:r>
            <a:r>
              <a:rPr lang="en-US" sz="24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Aft>
                <a:spcPts val="1800"/>
              </a:spcAft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Customers forced to wait are unhappy.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Those </a:t>
            </a:r>
            <a:r>
              <a:rPr lang="en-US" sz="2400" i="1" dirty="0" smtClean="0"/>
              <a:t>without</a:t>
            </a:r>
            <a:r>
              <a:rPr lang="en-US" sz="2400" dirty="0" smtClean="0"/>
              <a:t> access to online order tracking are more satisfied.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T</a:t>
            </a:r>
            <a:r>
              <a:rPr lang="en-US" sz="2400" dirty="0" smtClean="0"/>
              <a:t>hose who pay more are somewhat happier.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?????</a:t>
            </a:r>
            <a:endParaRPr lang="en-US" sz="24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895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046553"/>
              </p:ext>
            </p:extLst>
          </p:nvPr>
        </p:nvGraphicFramePr>
        <p:xfrm>
          <a:off x="1143000" y="1447800"/>
          <a:ext cx="6934201" cy="3194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8285"/>
                <a:gridCol w="1161479"/>
                <a:gridCol w="1161479"/>
                <a:gridCol w="1161479"/>
                <a:gridCol w="1161479"/>
              </a:tblGrid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 Regression: satisfaction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constant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+mn-lt"/>
                        </a:rPr>
                        <a:t>leadtime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cost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+mn-lt"/>
                        </a:rPr>
                        <a:t>ol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-track</a:t>
                      </a: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coefficient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192.7338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6.8856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1.8025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8.5599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effectLst/>
                          <a:latin typeface="+mn-lt"/>
                        </a:rPr>
                        <a:t>std</a:t>
                      </a:r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error of </a:t>
                      </a:r>
                      <a:r>
                        <a:rPr lang="en-US" sz="1800" b="1" i="0" u="none" strike="noStrike" dirty="0" err="1">
                          <a:effectLst/>
                          <a:latin typeface="+mn-lt"/>
                        </a:rPr>
                        <a:t>coef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16.1643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0.5535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0.3137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4.0729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t-ratio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+mn-lt"/>
                        </a:rPr>
                        <a:t>11.9234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-12.4391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-5.7453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2.1017</a:t>
                      </a: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significance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+mn-lt"/>
                        </a:rPr>
                        <a:t>0.0000%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0.0000%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0.0000%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4.0092%</a:t>
                      </a: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beta-weight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-1.0879</a:t>
                      </a: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-0.4571</a:t>
                      </a: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0.1586</a:t>
                      </a: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standard 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error of regression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13.9292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coefficient 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of determination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+mn-lt"/>
                        </a:rPr>
                        <a:t>75.03%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adjusted </a:t>
                      </a:r>
                      <a:r>
                        <a:rPr lang="en-US" sz="1800" b="1" i="0" u="none" strike="noStrike" dirty="0" err="1">
                          <a:effectLst/>
                          <a:latin typeface="+mn-lt"/>
                        </a:rPr>
                        <a:t>coef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 of determination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+mn-lt"/>
                        </a:rPr>
                        <a:t>73.70%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Full Regression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5029200"/>
            <a:ext cx="7772400" cy="167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Customers dislike high cost, and like online order tracking.</a:t>
            </a:r>
          </a:p>
          <a:p>
            <a:pPr marL="0" indent="0">
              <a:buNone/>
            </a:pPr>
            <a:r>
              <a:rPr lang="en-US" sz="2400" dirty="0" smtClean="0"/>
              <a:t>Why does customer satisfaction vary? Primarily because </a:t>
            </a:r>
            <a:r>
              <a:rPr lang="en-US" sz="2400" dirty="0" err="1" smtClean="0"/>
              <a:t>leadtimes</a:t>
            </a:r>
            <a:r>
              <a:rPr lang="en-US" sz="2400" dirty="0" smtClean="0"/>
              <a:t> vary; secondarily, because cost varies.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945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Reconciliation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3200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Customers can pay extra for expedited service (shorter </a:t>
            </a:r>
            <a:r>
              <a:rPr lang="en-US" dirty="0" err="1" smtClean="0"/>
              <a:t>leadtime</a:t>
            </a:r>
            <a:r>
              <a:rPr lang="en-US" dirty="0" smtClean="0"/>
              <a:t> at moderate extra cost), or for express service (shortest </a:t>
            </a:r>
            <a:r>
              <a:rPr lang="en-US" dirty="0" err="1" smtClean="0"/>
              <a:t>leadtime</a:t>
            </a:r>
            <a:r>
              <a:rPr lang="en-US" dirty="0"/>
              <a:t> </a:t>
            </a:r>
            <a:r>
              <a:rPr lang="en-US" dirty="0" smtClean="0"/>
              <a:t>at highest cost)</a:t>
            </a:r>
          </a:p>
          <a:p>
            <a:pPr lvl="1"/>
            <a:r>
              <a:rPr lang="en-US" dirty="0" smtClean="0"/>
              <a:t>Those who chose to save money and wait longer ended up (slightly) regretting their choice.</a:t>
            </a:r>
          </a:p>
          <a:p>
            <a:r>
              <a:rPr lang="en-US" dirty="0" smtClean="0"/>
              <a:t>Most customers who chose rapid service weren’t given access to order tracking.</a:t>
            </a:r>
          </a:p>
          <a:p>
            <a:pPr lvl="1"/>
            <a:r>
              <a:rPr lang="en-US" dirty="0" smtClean="0"/>
              <a:t>They didn’t need it, and were still happy with their fast deliveries.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37802"/>
              </p:ext>
            </p:extLst>
          </p:nvPr>
        </p:nvGraphicFramePr>
        <p:xfrm>
          <a:off x="914400" y="1295400"/>
          <a:ext cx="7086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/>
                <a:gridCol w="1417320"/>
                <a:gridCol w="1417320"/>
                <a:gridCol w="1417320"/>
                <a:gridCol w="1417320"/>
              </a:tblGrid>
              <a:tr h="36576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satisfaction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leadtime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ol</a:t>
                      </a:r>
                      <a:r>
                        <a:rPr lang="en-US" dirty="0" smtClean="0"/>
                        <a:t>-tracking</a:t>
                      </a: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satisfaction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-0.766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-0.097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-0.242</a:t>
                      </a:r>
                      <a:endParaRPr lang="en-US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leadtime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-0.766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-0.543</a:t>
                      </a:r>
                      <a:endParaRPr lang="en-US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0.465</a:t>
                      </a:r>
                      <a:endParaRPr lang="en-US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cost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-0.097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-0.543</a:t>
                      </a:r>
                      <a:endParaRPr lang="en-US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-0.230</a:t>
                      </a:r>
                      <a:endParaRPr lang="en-US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ol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-tracking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0.465</a:t>
                      </a:r>
                      <a:endParaRPr lang="en-US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48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2599"/>
          </a:xfrm>
        </p:spPr>
        <p:txBody>
          <a:bodyPr>
            <a:normAutofit fontScale="700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The correlations between the explanatory variables can help flesh out the “story.”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In a “simple” (i.e., one explanatory variable) regression:</a:t>
            </a:r>
          </a:p>
          <a:p>
            <a:pPr lvl="1"/>
            <a:r>
              <a:rPr lang="en-US" sz="2600" dirty="0" smtClean="0"/>
              <a:t>The (meaningless) beta-weight is the correlation between the two variables.</a:t>
            </a:r>
          </a:p>
          <a:p>
            <a:pPr lvl="1"/>
            <a:r>
              <a:rPr lang="en-US" sz="2600" dirty="0" smtClean="0"/>
              <a:t>The square of the correlation is the unadjusted coefficient of determination (r-squared).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505200"/>
            <a:ext cx="4495799" cy="2832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4321276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dirty="0" smtClean="0"/>
              <a:t>If </a:t>
            </a:r>
            <a:r>
              <a:rPr lang="en-US" dirty="0"/>
              <a:t>you give me a correlation, I’ll interpret it by squaring it and looking at it as a coefficient of determination.</a:t>
            </a:r>
          </a:p>
        </p:txBody>
      </p:sp>
    </p:spTree>
    <p:extLst>
      <p:ext uri="{BB962C8B-B14F-4D97-AF65-F5344CB8AC3E}">
        <p14:creationId xmlns:p14="http://schemas.microsoft.com/office/powerpoint/2010/main" val="371665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Pharmaceutical Ad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058" y="1381991"/>
            <a:ext cx="5769341" cy="3952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33600" y="5333999"/>
            <a:ext cx="510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Diagnostic scores from sample of patients receiving psychiatric care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5975866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So, if your patients have anxiety problems, consider prescribing our antidepressant!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58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most 49% of the variability in patients’ anxiety levels can </a:t>
            </a:r>
            <a:r>
              <a:rPr lang="en-US" i="1" dirty="0" smtClean="0"/>
              <a:t>potentially</a:t>
            </a:r>
            <a:r>
              <a:rPr lang="en-US" dirty="0" smtClean="0"/>
              <a:t> be explained by variability in depression levels.</a:t>
            </a:r>
          </a:p>
          <a:p>
            <a:pPr lvl="1"/>
            <a:r>
              <a:rPr lang="en-US" dirty="0" smtClean="0"/>
              <a:t>“potentially” = might actually be explained by something else which </a:t>
            </a:r>
            <a:r>
              <a:rPr lang="en-US" dirty="0" err="1" smtClean="0"/>
              <a:t>covaries</a:t>
            </a:r>
            <a:r>
              <a:rPr lang="en-US" dirty="0" smtClean="0"/>
              <a:t> with both.</a:t>
            </a:r>
          </a:p>
          <a:p>
            <a:r>
              <a:rPr lang="en-US" dirty="0" smtClean="0"/>
              <a:t>The regression provides </a:t>
            </a:r>
            <a:r>
              <a:rPr lang="en-US" b="1" i="1" dirty="0" smtClean="0"/>
              <a:t>no</a:t>
            </a:r>
            <a:r>
              <a:rPr lang="en-US" dirty="0" smtClean="0"/>
              <a:t> evidence that changing a patient’s depression level will </a:t>
            </a:r>
            <a:r>
              <a:rPr lang="en-US" b="1" i="1" dirty="0" smtClean="0"/>
              <a:t>cause</a:t>
            </a:r>
            <a:r>
              <a:rPr lang="en-US" dirty="0" smtClean="0"/>
              <a:t> a change in their anxiety level.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50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400" dirty="0" err="1" smtClean="0"/>
              <a:t>Var</a:t>
            </a:r>
            <a:r>
              <a:rPr lang="en-US" sz="3400" dirty="0" smtClean="0"/>
              <a:t>(X+Y) = </a:t>
            </a:r>
            <a:r>
              <a:rPr lang="en-US" sz="3400" dirty="0" err="1" smtClean="0"/>
              <a:t>Var</a:t>
            </a:r>
            <a:r>
              <a:rPr lang="en-US" sz="3400" dirty="0" smtClean="0"/>
              <a:t>(X) + </a:t>
            </a:r>
            <a:r>
              <a:rPr lang="en-US" sz="3400" dirty="0" err="1" smtClean="0"/>
              <a:t>Var</a:t>
            </a:r>
            <a:r>
              <a:rPr lang="en-US" sz="3400" dirty="0" smtClean="0"/>
              <a:t>(Y) + 2·Cov(X,Y)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i="1" dirty="0" smtClean="0"/>
              <a:t>correlation</a:t>
            </a:r>
            <a:r>
              <a:rPr lang="en-US" dirty="0" smtClean="0"/>
              <a:t> between two random variables is a dimensionless number between 1 and -1.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197985"/>
              </p:ext>
            </p:extLst>
          </p:nvPr>
        </p:nvGraphicFramePr>
        <p:xfrm>
          <a:off x="457200" y="2819400"/>
          <a:ext cx="557645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3" imgW="2044440" imgH="419040" progId="Equation.3">
                  <p:embed/>
                </p:oleObj>
              </mc:Choice>
              <mc:Fallback>
                <p:oleObj name="Equation" r:id="rId3" imgW="204444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2819400"/>
                        <a:ext cx="5576453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341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Association vs. </a:t>
            </a:r>
            <a:r>
              <a:rPr lang="en-US" dirty="0" smtClean="0"/>
              <a:t>Causality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79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Polio and Ice Cream</a:t>
            </a:r>
          </a:p>
          <a:p>
            <a:r>
              <a:rPr lang="en-US" dirty="0" smtClean="0"/>
              <a:t>Regression (and correlation) deal only with association</a:t>
            </a:r>
          </a:p>
          <a:p>
            <a:pPr lvl="1"/>
            <a:r>
              <a:rPr lang="en-US" sz="3200" dirty="0" smtClean="0"/>
              <a:t>Example: Greater values for annual mileage are </a:t>
            </a:r>
            <a:r>
              <a:rPr lang="en-US" sz="3200" b="1" i="1" dirty="0" smtClean="0"/>
              <a:t>typically associated with </a:t>
            </a:r>
            <a:r>
              <a:rPr lang="en-US" sz="3200" dirty="0" smtClean="0"/>
              <a:t>higher annual maintenance costs.</a:t>
            </a:r>
          </a:p>
          <a:p>
            <a:pPr lvl="1"/>
            <a:r>
              <a:rPr lang="en-US" sz="3200" dirty="0" smtClean="0"/>
              <a:t>No matter how “good” the regression statistics look, they will not make the case that greater mileage causes greater costs.</a:t>
            </a:r>
          </a:p>
          <a:p>
            <a:pPr lvl="1"/>
            <a:r>
              <a:rPr lang="en-US" sz="3200" dirty="0" smtClean="0"/>
              <a:t>If you </a:t>
            </a:r>
            <a:r>
              <a:rPr lang="en-US" sz="3200" i="1" dirty="0" smtClean="0"/>
              <a:t>believe</a:t>
            </a:r>
            <a:r>
              <a:rPr lang="en-US" sz="3200" dirty="0" smtClean="0"/>
              <a:t> that driving more during the year causes higher costs, then it’s fine to </a:t>
            </a:r>
            <a:r>
              <a:rPr lang="en-US" sz="3200" i="1" dirty="0" smtClean="0"/>
              <a:t>use</a:t>
            </a:r>
            <a:r>
              <a:rPr lang="en-US" sz="3200" dirty="0" smtClean="0"/>
              <a:t> regression to estimate the size of the causal effect.</a:t>
            </a:r>
          </a:p>
          <a:p>
            <a:r>
              <a:rPr lang="en-US" dirty="0" smtClean="0"/>
              <a:t>Evidence supporting causality comes only from controlled experimentation.</a:t>
            </a:r>
          </a:p>
          <a:p>
            <a:pPr lvl="1"/>
            <a:r>
              <a:rPr lang="en-US" sz="3200" dirty="0" smtClean="0"/>
              <a:t>This is why macroeconomists continue to argue about which aspects of public policy are the key drivers of economic growth.</a:t>
            </a:r>
          </a:p>
          <a:p>
            <a:pPr lvl="1"/>
            <a:r>
              <a:rPr lang="en-US" sz="3200" dirty="0" smtClean="0"/>
              <a:t>It’s also why the cigarette companies won all the lawsuits filed against them for several decades.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4815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Correlation measures the </a:t>
            </a:r>
            <a:r>
              <a:rPr lang="en-US" i="1" dirty="0" smtClean="0"/>
              <a:t>strength</a:t>
            </a:r>
            <a:r>
              <a:rPr lang="en-US" dirty="0" smtClean="0"/>
              <a:t> of the </a:t>
            </a:r>
            <a:r>
              <a:rPr lang="en-US" i="1" dirty="0" smtClean="0"/>
              <a:t>linear </a:t>
            </a:r>
            <a:r>
              <a:rPr lang="en-US" dirty="0" smtClean="0"/>
              <a:t>relationship between </a:t>
            </a:r>
            <a:r>
              <a:rPr lang="en-US" i="1" dirty="0" smtClean="0"/>
              <a:t>two</a:t>
            </a:r>
            <a:r>
              <a:rPr lang="en-US" dirty="0" smtClean="0"/>
              <a:t> variables.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Strength	</a:t>
            </a:r>
          </a:p>
          <a:p>
            <a:pPr lvl="1"/>
            <a:r>
              <a:rPr lang="en-US" dirty="0" smtClean="0"/>
              <a:t>not the slope</a:t>
            </a:r>
          </a:p>
          <a:p>
            <a:r>
              <a:rPr lang="en-US" dirty="0" smtClean="0"/>
              <a:t>Linear </a:t>
            </a:r>
          </a:p>
          <a:p>
            <a:pPr lvl="1"/>
            <a:r>
              <a:rPr lang="en-US" dirty="0" smtClean="0"/>
              <a:t>misses nonlinearities completely</a:t>
            </a:r>
          </a:p>
          <a:p>
            <a:r>
              <a:rPr lang="en-US" dirty="0" smtClean="0"/>
              <a:t>Two</a:t>
            </a:r>
          </a:p>
          <a:p>
            <a:pPr lvl="1"/>
            <a:r>
              <a:rPr lang="en-US" dirty="0" smtClean="0"/>
              <a:t>shows only “shadows” of multidimensional relationships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57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19200" y="11430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correlation of +1 would arise only if all of the points lined up perfectly.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97438" y="3474190"/>
            <a:ext cx="396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Stretching the diagram horizontally or vertically would change the perceived slope, but not the correlation.</a:t>
            </a:r>
            <a:endParaRPr lang="en-US" dirty="0"/>
          </a:p>
        </p:txBody>
      </p:sp>
      <p:pic>
        <p:nvPicPr>
          <p:cNvPr id="5" name="Picture 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562" y="4648200"/>
            <a:ext cx="4416136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679252"/>
            <a:ext cx="1546225" cy="2774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53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10200" y="43434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Correlation measures the “tightness” of the clustering about a single line.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8382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positive correlation signals that large values of one variable are typically associated with large values of the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8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84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3000" y="35814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negative correlation signals that large values of one variable are typically associated with small values of the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67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17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369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3008</TotalTime>
  <Words>961</Words>
  <Application>Microsoft Office PowerPoint</Application>
  <PresentationFormat>On-screen Show (4:3)</PresentationFormat>
  <Paragraphs>176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Correlation</vt:lpstr>
      <vt:lpstr>Definition</vt:lpstr>
      <vt:lpstr>Interpretation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Correlations Show (only) Two-Dimensional Shadows</vt:lpstr>
      <vt:lpstr>Tilting at Shadows</vt:lpstr>
      <vt:lpstr>Customer Satisfaction</vt:lpstr>
      <vt:lpstr>The Full Regression</vt:lpstr>
      <vt:lpstr>Reconciliation</vt:lpstr>
      <vt:lpstr>Finally …</vt:lpstr>
      <vt:lpstr>A Pharmaceutical Ad</vt:lpstr>
      <vt:lpstr>Evaluation</vt:lpstr>
      <vt:lpstr>Association vs. Causality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 Weber</cp:lastModifiedBy>
  <cp:revision>80</cp:revision>
  <dcterms:created xsi:type="dcterms:W3CDTF">2012-11-01T16:10:51Z</dcterms:created>
  <dcterms:modified xsi:type="dcterms:W3CDTF">2015-10-29T19:17:14Z</dcterms:modified>
</cp:coreProperties>
</file>