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72" r:id="rId2"/>
    <p:sldId id="326" r:id="rId3"/>
    <p:sldId id="259" r:id="rId4"/>
    <p:sldId id="260" r:id="rId5"/>
    <p:sldId id="261" r:id="rId6"/>
    <p:sldId id="262" r:id="rId7"/>
    <p:sldId id="263" r:id="rId8"/>
    <p:sldId id="264" r:id="rId9"/>
    <p:sldId id="265" r:id="rId10"/>
    <p:sldId id="266" r:id="rId11"/>
    <p:sldId id="267" r:id="rId12"/>
    <p:sldId id="268" r:id="rId13"/>
    <p:sldId id="269" r:id="rId14"/>
    <p:sldId id="321" r:id="rId15"/>
    <p:sldId id="270" r:id="rId16"/>
    <p:sldId id="271" r:id="rId17"/>
    <p:sldId id="273" r:id="rId18"/>
    <p:sldId id="274"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323" r:id="rId34"/>
    <p:sldId id="322" r:id="rId35"/>
    <p:sldId id="324" r:id="rId36"/>
    <p:sldId id="325" r:id="rId37"/>
    <p:sldId id="290" r:id="rId38"/>
    <p:sldId id="306" r:id="rId39"/>
    <p:sldId id="330" r:id="rId40"/>
    <p:sldId id="327" r:id="rId41"/>
    <p:sldId id="328" r:id="rId42"/>
    <p:sldId id="329" r:id="rId43"/>
    <p:sldId id="319"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1D08AC45-1003-47F8-A3E4-CD0E59D0F6F3}">
          <p14:sldIdLst>
            <p14:sldId id="272"/>
          </p14:sldIdLst>
        </p14:section>
        <p14:section name="Statistics" id="{3BC790F7-A47F-4E79-94EF-A6DDDE2A74AE}">
          <p14:sldIdLst>
            <p14:sldId id="326"/>
            <p14:sldId id="259"/>
            <p14:sldId id="260"/>
            <p14:sldId id="261"/>
          </p14:sldIdLst>
        </p14:section>
        <p14:section name="Estimation" id="{31DF66BD-6314-4383-9AF6-3850CAE70EB7}">
          <p14:sldIdLst>
            <p14:sldId id="262"/>
            <p14:sldId id="263"/>
            <p14:sldId id="264"/>
            <p14:sldId id="265"/>
            <p14:sldId id="266"/>
            <p14:sldId id="267"/>
            <p14:sldId id="268"/>
            <p14:sldId id="269"/>
            <p14:sldId id="321"/>
            <p14:sldId id="270"/>
            <p14:sldId id="271"/>
            <p14:sldId id="273"/>
            <p14:sldId id="274"/>
            <p14:sldId id="276"/>
            <p14:sldId id="277"/>
            <p14:sldId id="278"/>
            <p14:sldId id="279"/>
            <p14:sldId id="280"/>
            <p14:sldId id="281"/>
            <p14:sldId id="282"/>
            <p14:sldId id="283"/>
            <p14:sldId id="284"/>
            <p14:sldId id="285"/>
            <p14:sldId id="286"/>
            <p14:sldId id="287"/>
            <p14:sldId id="288"/>
            <p14:sldId id="289"/>
            <p14:sldId id="323"/>
            <p14:sldId id="322"/>
            <p14:sldId id="324"/>
            <p14:sldId id="325"/>
            <p14:sldId id="290"/>
            <p14:sldId id="306"/>
            <p14:sldId id="330"/>
            <p14:sldId id="327"/>
            <p14:sldId id="328"/>
            <p14:sldId id="329"/>
            <p14:sldId id="31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94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F18FC4-0A55-4FB2-83AB-876306AA2082}" type="datetimeFigureOut">
              <a:rPr lang="en-US" smtClean="0"/>
              <a:pPr/>
              <a:t>8/12/2014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A0BB99-F2E1-4E13-BB48-81C18FFE65D3}" type="slidenum">
              <a:rPr lang="en-US" smtClean="0"/>
              <a:pPr/>
              <a:t>‹#›</a:t>
            </a:fld>
            <a:endParaRPr lang="en-US"/>
          </a:p>
        </p:txBody>
      </p:sp>
    </p:spTree>
    <p:extLst>
      <p:ext uri="{BB962C8B-B14F-4D97-AF65-F5344CB8AC3E}">
        <p14:creationId xmlns:p14="http://schemas.microsoft.com/office/powerpoint/2010/main" val="2819127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A0BB99-F2E1-4E13-BB48-81C18FFE65D3}" type="slidenum">
              <a:rPr lang="en-US" smtClean="0"/>
              <a:pPr/>
              <a:t>13</a:t>
            </a:fld>
            <a:endParaRPr lang="en-US"/>
          </a:p>
        </p:txBody>
      </p:sp>
    </p:spTree>
    <p:extLst>
      <p:ext uri="{BB962C8B-B14F-4D97-AF65-F5344CB8AC3E}">
        <p14:creationId xmlns:p14="http://schemas.microsoft.com/office/powerpoint/2010/main" val="3496686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CA0BB99-F2E1-4E13-BB48-81C18FFE65D3}" type="slidenum">
              <a:rPr lang="en-US" smtClean="0"/>
              <a:pPr/>
              <a:t>30</a:t>
            </a:fld>
            <a:endParaRPr lang="en-US"/>
          </a:p>
        </p:txBody>
      </p:sp>
    </p:spTree>
    <p:extLst>
      <p:ext uri="{BB962C8B-B14F-4D97-AF65-F5344CB8AC3E}">
        <p14:creationId xmlns:p14="http://schemas.microsoft.com/office/powerpoint/2010/main" val="798945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F20B9B5-C442-406F-B210-FBBC4239E52D}" type="datetimeFigureOut">
              <a:rPr lang="en-US" smtClean="0"/>
              <a:pPr/>
              <a:t>8/12/2014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2424137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20B9B5-C442-406F-B210-FBBC4239E52D}" type="datetimeFigureOut">
              <a:rPr lang="en-US" smtClean="0"/>
              <a:pPr/>
              <a:t>8/12/2014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1379640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20B9B5-C442-406F-B210-FBBC4239E52D}" type="datetimeFigureOut">
              <a:rPr lang="en-US" smtClean="0"/>
              <a:pPr/>
              <a:t>8/12/2014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3544160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20B9B5-C442-406F-B210-FBBC4239E52D}" type="datetimeFigureOut">
              <a:rPr lang="en-US" smtClean="0"/>
              <a:pPr/>
              <a:t>8/12/2014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3964988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20B9B5-C442-406F-B210-FBBC4239E52D}" type="datetimeFigureOut">
              <a:rPr lang="en-US" smtClean="0"/>
              <a:pPr/>
              <a:t>8/12/2014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219820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20B9B5-C442-406F-B210-FBBC4239E52D}" type="datetimeFigureOut">
              <a:rPr lang="en-US" smtClean="0"/>
              <a:pPr/>
              <a:t>8/12/2014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48735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20B9B5-C442-406F-B210-FBBC4239E52D}" type="datetimeFigureOut">
              <a:rPr lang="en-US" smtClean="0"/>
              <a:pPr/>
              <a:t>8/12/2014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3599230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20B9B5-C442-406F-B210-FBBC4239E52D}" type="datetimeFigureOut">
              <a:rPr lang="en-US" smtClean="0"/>
              <a:pPr/>
              <a:t>8/12/2014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3444186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20B9B5-C442-406F-B210-FBBC4239E52D}" type="datetimeFigureOut">
              <a:rPr lang="en-US" smtClean="0"/>
              <a:pPr/>
              <a:t>8/12/2014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3384945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20B9B5-C442-406F-B210-FBBC4239E52D}" type="datetimeFigureOut">
              <a:rPr lang="en-US" smtClean="0"/>
              <a:pPr/>
              <a:t>8/12/2014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3225960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20B9B5-C442-406F-B210-FBBC4239E52D}" type="datetimeFigureOut">
              <a:rPr lang="en-US" smtClean="0"/>
              <a:pPr/>
              <a:t>8/12/2014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3735712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20B9B5-C442-406F-B210-FBBC4239E52D}" type="datetimeFigureOut">
              <a:rPr lang="en-US" smtClean="0"/>
              <a:pPr/>
              <a:t>8/12/2014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FEF1AC-3540-4D18-A691-103C1CB46013}" type="slidenum">
              <a:rPr lang="en-US" smtClean="0"/>
              <a:pPr/>
              <a:t>‹#›</a:t>
            </a:fld>
            <a:endParaRPr lang="en-US"/>
          </a:p>
        </p:txBody>
      </p:sp>
    </p:spTree>
    <p:extLst>
      <p:ext uri="{BB962C8B-B14F-4D97-AF65-F5344CB8AC3E}">
        <p14:creationId xmlns:p14="http://schemas.microsoft.com/office/powerpoint/2010/main" val="3922402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1.wmf"/><Relationship Id="rId5" Type="http://schemas.openxmlformats.org/officeDocument/2006/relationships/oleObject" Target="../embeddings/oleObject1.bin"/><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3.bin"/><Relationship Id="rId4" Type="http://schemas.openxmlformats.org/officeDocument/2006/relationships/image" Target="../media/image4.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8.wmf"/><Relationship Id="rId5" Type="http://schemas.openxmlformats.org/officeDocument/2006/relationships/oleObject" Target="../embeddings/oleObject6.bin"/><Relationship Id="rId4" Type="http://schemas.openxmlformats.org/officeDocument/2006/relationships/image" Target="../media/image7.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0.wmf"/><Relationship Id="rId4" Type="http://schemas.openxmlformats.org/officeDocument/2006/relationships/oleObject" Target="../embeddings/oleObject8.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0.bin"/><Relationship Id="rId5" Type="http://schemas.openxmlformats.org/officeDocument/2006/relationships/image" Target="../media/image11.wmf"/><Relationship Id="rId4" Type="http://schemas.openxmlformats.org/officeDocument/2006/relationships/oleObject" Target="../embeddings/oleObject9.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9.wmf"/></Relationships>
</file>

<file path=ppt/slides/_rels/slide3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3.wmf"/></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3.wmf"/></Relationships>
</file>

<file path=ppt/slides/_rels/slide39.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DECS-431</a:t>
            </a:r>
            <a:endParaRPr lang="en-US" dirty="0"/>
          </a:p>
        </p:txBody>
      </p:sp>
      <p:sp>
        <p:nvSpPr>
          <p:cNvPr id="7" name="Content Placeholder 6"/>
          <p:cNvSpPr>
            <a:spLocks noGrp="1"/>
          </p:cNvSpPr>
          <p:nvPr>
            <p:ph idx="1"/>
          </p:nvPr>
        </p:nvSpPr>
        <p:spPr/>
        <p:txBody>
          <a:bodyPr>
            <a:normAutofit lnSpcReduction="10000"/>
          </a:bodyPr>
          <a:lstStyle/>
          <a:p>
            <a:r>
              <a:rPr lang="en-US" dirty="0" smtClean="0"/>
              <a:t>… is focused on a single statistical tool for studying relationships:</a:t>
            </a:r>
          </a:p>
          <a:p>
            <a:pPr lvl="1"/>
            <a:r>
              <a:rPr lang="en-US" dirty="0" smtClean="0"/>
              <a:t>Regression Analysis</a:t>
            </a:r>
          </a:p>
          <a:p>
            <a:r>
              <a:rPr lang="en-US" dirty="0" smtClean="0"/>
              <a:t>That said, we won’t use that tool in this course.</a:t>
            </a:r>
          </a:p>
          <a:p>
            <a:r>
              <a:rPr lang="en-US" dirty="0" smtClean="0"/>
              <a:t>First, we need to be comfortable with the two “languages” of statistics</a:t>
            </a:r>
          </a:p>
          <a:p>
            <a:pPr lvl="1"/>
            <a:r>
              <a:rPr lang="en-US" dirty="0" smtClean="0"/>
              <a:t>The language of estimation (“trust”)</a:t>
            </a:r>
          </a:p>
          <a:p>
            <a:pPr lvl="1"/>
            <a:r>
              <a:rPr lang="en-US" dirty="0" smtClean="0"/>
              <a:t>The language of hypothesis testing (“evidence”)</a:t>
            </a:r>
          </a:p>
          <a:p>
            <a:pPr lvl="1"/>
            <a:endParaRPr lang="en-US" dirty="0"/>
          </a:p>
        </p:txBody>
      </p:sp>
    </p:spTree>
    <p:extLst>
      <p:ext uri="{BB962C8B-B14F-4D97-AF65-F5344CB8AC3E}">
        <p14:creationId xmlns:p14="http://schemas.microsoft.com/office/powerpoint/2010/main" val="2100722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Fundamental Idea underlying All of Statistics</a:t>
            </a:r>
            <a:endParaRPr lang="en-US" dirty="0"/>
          </a:p>
        </p:txBody>
      </p:sp>
      <p:sp>
        <p:nvSpPr>
          <p:cNvPr id="3" name="Content Placeholder 2"/>
          <p:cNvSpPr>
            <a:spLocks noGrp="1"/>
          </p:cNvSpPr>
          <p:nvPr>
            <p:ph idx="1"/>
          </p:nvPr>
        </p:nvSpPr>
        <p:spPr>
          <a:xfrm>
            <a:off x="457200" y="1828800"/>
            <a:ext cx="8229600" cy="4525963"/>
          </a:xfrm>
        </p:spPr>
        <p:txBody>
          <a:bodyPr>
            <a:normAutofit/>
          </a:bodyPr>
          <a:lstStyle/>
          <a:p>
            <a:pPr marL="0" indent="0">
              <a:spcAft>
                <a:spcPts val="1200"/>
              </a:spcAft>
              <a:buNone/>
            </a:pPr>
            <a:r>
              <a:rPr lang="en-US" dirty="0" smtClean="0"/>
              <a:t>At the moment I decide how I’m going to make an estimate, if I look into the future, the (</a:t>
            </a:r>
            <a:r>
              <a:rPr lang="en-US" i="1" dirty="0" smtClean="0"/>
              <a:t>not yet determined</a:t>
            </a:r>
            <a:r>
              <a:rPr lang="en-US" dirty="0" smtClean="0"/>
              <a:t>) end result of my chosen estimation procedure looks like a random variable.</a:t>
            </a:r>
          </a:p>
          <a:p>
            <a:pPr marL="0" indent="0">
              <a:buNone/>
            </a:pPr>
            <a:r>
              <a:rPr lang="en-US" dirty="0" smtClean="0"/>
              <a:t>Using the tools of probability, I can analyze this random variable to see how precise my ultimate (</a:t>
            </a:r>
            <a:r>
              <a:rPr lang="en-US" i="1" dirty="0" smtClean="0"/>
              <a:t>after the procedure is carried out</a:t>
            </a:r>
            <a:r>
              <a:rPr lang="en-US" dirty="0" smtClean="0"/>
              <a:t>) estimate is likely to be.</a:t>
            </a:r>
          </a:p>
        </p:txBody>
      </p:sp>
    </p:spTree>
    <p:extLst>
      <p:ext uri="{BB962C8B-B14F-4D97-AF65-F5344CB8AC3E}">
        <p14:creationId xmlns:p14="http://schemas.microsoft.com/office/powerpoint/2010/main" val="4225094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Notation</a:t>
            </a:r>
            <a:endParaRPr lang="en-US" dirty="0"/>
          </a:p>
        </p:txBody>
      </p:sp>
      <mc:AlternateContent xmlns:mc="http://schemas.openxmlformats.org/markup-compatibility/2006" xmlns:a14="http://schemas.microsoft.com/office/drawing/2010/main">
        <mc:Choice Requires="a14">
          <p:sp>
            <p:nvSpPr>
              <p:cNvPr id="4" name="Content Placeholder 3"/>
              <p:cNvSpPr>
                <a:spLocks noGrp="1"/>
              </p:cNvSpPr>
              <p:nvPr>
                <p:ph sz="half" idx="1"/>
              </p:nvPr>
            </p:nvSpPr>
            <p:spPr>
              <a:xfrm>
                <a:off x="457200" y="1600200"/>
                <a:ext cx="3429000" cy="4525963"/>
              </a:xfrm>
            </p:spPr>
            <p:txBody>
              <a:bodyPr/>
              <a:lstStyle/>
              <a:p>
                <a:pPr marL="0" indent="0">
                  <a:spcAft>
                    <a:spcPts val="1800"/>
                  </a:spcAft>
                  <a:buNone/>
                </a:pPr>
                <a:r>
                  <a:rPr lang="en-US" u="sng" dirty="0" smtClean="0"/>
                  <a:t>population</a:t>
                </a:r>
                <a:endParaRPr lang="en-US" dirty="0"/>
              </a:p>
              <a:p>
                <a:pPr marL="0" indent="0">
                  <a:spcAft>
                    <a:spcPts val="1200"/>
                  </a:spcAft>
                  <a:buNone/>
                </a:pPr>
                <a:r>
                  <a:rPr lang="en-US" dirty="0" smtClean="0"/>
                  <a:t>size, N</a:t>
                </a:r>
              </a:p>
              <a:p>
                <a:pPr marL="0" indent="0">
                  <a:spcAft>
                    <a:spcPts val="1200"/>
                  </a:spcAft>
                  <a:buNone/>
                </a:pPr>
                <a:r>
                  <a:rPr lang="en-US" dirty="0" smtClean="0"/>
                  <a:t>mean, </a:t>
                </a:r>
                <a:r>
                  <a:rPr lang="en-US" dirty="0" smtClean="0">
                    <a:sym typeface="Symbol"/>
                  </a:rPr>
                  <a:t></a:t>
                </a:r>
                <a:endParaRPr lang="en-US" dirty="0" smtClean="0"/>
              </a:p>
              <a:p>
                <a:pPr marL="0" indent="0">
                  <a:buNone/>
                </a:pPr>
                <a:r>
                  <a:rPr lang="en-US" dirty="0"/>
                  <a:t>s</a:t>
                </a:r>
                <a:r>
                  <a:rPr lang="en-US" dirty="0" smtClean="0"/>
                  <a:t>tandard deviation, </a:t>
                </a:r>
                <a:r>
                  <a:rPr lang="en-US" dirty="0" smtClean="0">
                    <a:sym typeface="Symbol"/>
                  </a:rPr>
                  <a:t>,</a:t>
                </a:r>
              </a:p>
              <a:p>
                <a:pPr marL="0" indent="0">
                  <a:spcBef>
                    <a:spcPts val="0"/>
                  </a:spcBef>
                  <a:buNone/>
                </a:pPr>
                <a:r>
                  <a:rPr lang="en-US" dirty="0" smtClean="0"/>
                  <a:t>where </a:t>
                </a:r>
                <a:r>
                  <a:rPr lang="en-US" dirty="0" smtClean="0">
                    <a:sym typeface="Symbol"/>
                  </a:rPr>
                  <a:t></a:t>
                </a:r>
                <a:r>
                  <a:rPr lang="en-US" baseline="30000" dirty="0" smtClean="0"/>
                  <a:t>2</a:t>
                </a:r>
                <a:r>
                  <a:rPr lang="en-US" dirty="0" smtClean="0"/>
                  <a:t>=</a:t>
                </a:r>
                <a14:m>
                  <m:oMath xmlns:m="http://schemas.openxmlformats.org/officeDocument/2006/math">
                    <m:r>
                      <a:rPr lang="en-US" i="1" smtClean="0">
                        <a:latin typeface="Cambria Math"/>
                        <a:ea typeface="Cambria Math"/>
                      </a:rPr>
                      <m:t>∑</m:t>
                    </m:r>
                    <m:r>
                      <a:rPr lang="en-US" b="0" i="1" smtClean="0">
                        <a:latin typeface="Cambria Math"/>
                        <a:ea typeface="Cambria Math"/>
                      </a:rPr>
                      <m:t>(</m:t>
                    </m:r>
                  </m:oMath>
                </a14:m>
                <a:r>
                  <a:rPr lang="en-US" dirty="0" smtClean="0"/>
                  <a:t>x</a:t>
                </a:r>
                <a:r>
                  <a:rPr lang="en-US" baseline="-25000" dirty="0" smtClean="0"/>
                  <a:t>i</a:t>
                </a:r>
                <a:r>
                  <a:rPr lang="en-US" dirty="0" smtClean="0"/>
                  <a:t>-</a:t>
                </a:r>
                <a:r>
                  <a:rPr lang="en-US" dirty="0" smtClean="0">
                    <a:sym typeface="Symbol"/>
                  </a:rPr>
                  <a:t>)</a:t>
                </a:r>
                <a:r>
                  <a:rPr lang="en-US" baseline="30000" dirty="0" smtClean="0"/>
                  <a:t>2</a:t>
                </a:r>
                <a:r>
                  <a:rPr lang="en-US" dirty="0" smtClean="0"/>
                  <a:t> / N</a:t>
                </a:r>
                <a:endParaRPr lang="en-US" baseline="-25000" dirty="0"/>
              </a:p>
              <a:p>
                <a:pPr marL="0" indent="0">
                  <a:buNone/>
                </a:pPr>
                <a:endParaRPr lang="en-US" dirty="0"/>
              </a:p>
            </p:txBody>
          </p:sp>
        </mc:Choice>
        <mc:Fallback xmlns="">
          <p:sp>
            <p:nvSpPr>
              <p:cNvPr id="4" name="Content Placeholder 3"/>
              <p:cNvSpPr>
                <a:spLocks noGrp="1" noRot="1" noChangeAspect="1" noMove="1" noResize="1" noEditPoints="1" noAdjustHandles="1" noChangeArrowheads="1" noChangeShapeType="1" noTextEdit="1"/>
              </p:cNvSpPr>
              <p:nvPr>
                <p:ph sz="half" idx="1"/>
              </p:nvPr>
            </p:nvSpPr>
            <p:spPr>
              <a:xfrm>
                <a:off x="457200" y="1600200"/>
                <a:ext cx="3429000" cy="4525963"/>
              </a:xfrm>
              <a:blipFill rotWithShape="1">
                <a:blip r:embed="rId3" cstate="print"/>
                <a:stretch>
                  <a:fillRect l="-3552" t="-1213" r="-319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Content Placeholder 4"/>
              <p:cNvSpPr>
                <a:spLocks noGrp="1"/>
              </p:cNvSpPr>
              <p:nvPr>
                <p:ph sz="half" idx="2"/>
              </p:nvPr>
            </p:nvSpPr>
            <p:spPr>
              <a:xfrm>
                <a:off x="4267200" y="1600200"/>
                <a:ext cx="4495800" cy="4525963"/>
              </a:xfrm>
            </p:spPr>
            <p:txBody>
              <a:bodyPr/>
              <a:lstStyle/>
              <a:p>
                <a:pPr marL="0" indent="0">
                  <a:spcAft>
                    <a:spcPts val="1800"/>
                  </a:spcAft>
                  <a:buNone/>
                </a:pPr>
                <a:r>
                  <a:rPr lang="en-US" u="sng" dirty="0" smtClean="0"/>
                  <a:t>sample</a:t>
                </a:r>
                <a:endParaRPr lang="en-US" dirty="0"/>
              </a:p>
              <a:p>
                <a:pPr marL="0" indent="0">
                  <a:spcAft>
                    <a:spcPts val="1200"/>
                  </a:spcAft>
                  <a:buNone/>
                </a:pPr>
                <a:r>
                  <a:rPr lang="en-US" dirty="0" smtClean="0"/>
                  <a:t>size, n</a:t>
                </a:r>
              </a:p>
              <a:p>
                <a:pPr marL="0" indent="0">
                  <a:spcAft>
                    <a:spcPts val="1200"/>
                  </a:spcAft>
                  <a:buNone/>
                </a:pPr>
                <a:r>
                  <a:rPr lang="en-US" dirty="0" smtClean="0"/>
                  <a:t>sample mean, </a:t>
                </a:r>
                <a14:m>
                  <m:oMath xmlns:m="http://schemas.openxmlformats.org/officeDocument/2006/math">
                    <m:acc>
                      <m:accPr>
                        <m:chr m:val="̅"/>
                        <m:ctrlPr>
                          <a:rPr lang="en-US" i="1" dirty="0" smtClean="0">
                            <a:latin typeface="Cambria Math" panose="02040503050406030204" pitchFamily="18" charset="0"/>
                          </a:rPr>
                        </m:ctrlPr>
                      </m:accPr>
                      <m:e>
                        <m:r>
                          <m:rPr>
                            <m:nor/>
                          </m:rPr>
                          <a:rPr lang="en-US" dirty="0" smtClean="0"/>
                          <m:t>x</m:t>
                        </m:r>
                      </m:e>
                    </m:acc>
                  </m:oMath>
                </a14:m>
                <a:endParaRPr lang="en-US" dirty="0" smtClean="0"/>
              </a:p>
              <a:p>
                <a:pPr marL="0" indent="0">
                  <a:spcAft>
                    <a:spcPts val="1200"/>
                  </a:spcAft>
                  <a:buNone/>
                </a:pPr>
                <a:r>
                  <a:rPr lang="en-US" dirty="0" smtClean="0"/>
                  <a:t>sample standard deviation, s, where s</a:t>
                </a:r>
                <a:r>
                  <a:rPr lang="en-US" baseline="30000" dirty="0" smtClean="0"/>
                  <a:t>2</a:t>
                </a:r>
                <a:r>
                  <a:rPr lang="en-US" dirty="0" smtClean="0"/>
                  <a:t>=</a:t>
                </a:r>
                <a14:m>
                  <m:oMath xmlns:m="http://schemas.openxmlformats.org/officeDocument/2006/math">
                    <m:r>
                      <a:rPr lang="en-US" i="1" smtClean="0">
                        <a:latin typeface="Cambria Math"/>
                        <a:ea typeface="Cambria Math"/>
                      </a:rPr>
                      <m:t>∑</m:t>
                    </m:r>
                    <m:r>
                      <a:rPr lang="en-US" b="0" i="1" smtClean="0">
                        <a:latin typeface="Cambria Math"/>
                        <a:ea typeface="Cambria Math"/>
                      </a:rPr>
                      <m:t>(</m:t>
                    </m:r>
                  </m:oMath>
                </a14:m>
                <a:r>
                  <a:rPr lang="en-US" dirty="0" smtClean="0"/>
                  <a:t>x</a:t>
                </a:r>
                <a:r>
                  <a:rPr lang="en-US" baseline="-25000" dirty="0" smtClean="0"/>
                  <a:t>i</a:t>
                </a:r>
                <a:r>
                  <a:rPr lang="en-US" dirty="0" smtClean="0"/>
                  <a:t>-</a:t>
                </a:r>
                <a:r>
                  <a:rPr lang="en-US" dirty="0">
                    <a:solidFill>
                      <a:prstClr val="black"/>
                    </a:solidFill>
                  </a:rPr>
                  <a:t> </a:t>
                </a:r>
                <a14:m>
                  <m:oMath xmlns:m="http://schemas.openxmlformats.org/officeDocument/2006/math">
                    <m:acc>
                      <m:accPr>
                        <m:chr m:val="̅"/>
                        <m:ctrlPr>
                          <a:rPr lang="en-US" i="1" dirty="0">
                            <a:solidFill>
                              <a:prstClr val="black"/>
                            </a:solidFill>
                            <a:latin typeface="Cambria Math" panose="02040503050406030204" pitchFamily="18" charset="0"/>
                          </a:rPr>
                        </m:ctrlPr>
                      </m:accPr>
                      <m:e>
                        <m:r>
                          <m:rPr>
                            <m:nor/>
                          </m:rPr>
                          <a:rPr lang="en-US" dirty="0">
                            <a:solidFill>
                              <a:prstClr val="black"/>
                            </a:solidFill>
                          </a:rPr>
                          <m:t>x</m:t>
                        </m:r>
                      </m:e>
                    </m:acc>
                    <m:r>
                      <a:rPr lang="en-US" b="0" i="1" dirty="0" smtClean="0">
                        <a:solidFill>
                          <a:prstClr val="black"/>
                        </a:solidFill>
                        <a:latin typeface="Cambria Math"/>
                      </a:rPr>
                      <m:t>)</m:t>
                    </m:r>
                  </m:oMath>
                </a14:m>
                <a:r>
                  <a:rPr lang="en-US" baseline="30000" dirty="0" smtClean="0"/>
                  <a:t>2</a:t>
                </a:r>
                <a:r>
                  <a:rPr lang="en-US" dirty="0" smtClean="0"/>
                  <a:t> / (n-1)</a:t>
                </a:r>
                <a:endParaRPr lang="en-US" baseline="-25000" dirty="0"/>
              </a:p>
            </p:txBody>
          </p:sp>
        </mc:Choice>
        <mc:Fallback xmlns="">
          <p:sp>
            <p:nvSpPr>
              <p:cNvPr id="5" name="Content Placeholder 4"/>
              <p:cNvSpPr>
                <a:spLocks noGrp="1" noRot="1" noChangeAspect="1" noMove="1" noResize="1" noEditPoints="1" noAdjustHandles="1" noChangeArrowheads="1" noChangeShapeType="1" noTextEdit="1"/>
              </p:cNvSpPr>
              <p:nvPr>
                <p:ph sz="half" idx="2"/>
              </p:nvPr>
            </p:nvSpPr>
            <p:spPr>
              <a:xfrm>
                <a:off x="4267200" y="1600200"/>
                <a:ext cx="4495800" cy="4525963"/>
              </a:xfrm>
              <a:blipFill rotWithShape="1">
                <a:blip r:embed="rId4" cstate="print"/>
                <a:stretch>
                  <a:fillRect l="-2710" t="-1213" r="-2304"/>
                </a:stretch>
              </a:blipFill>
            </p:spPr>
            <p:txBody>
              <a:bodyPr/>
              <a:lstStyle/>
              <a:p>
                <a:r>
                  <a:rPr lang="en-US">
                    <a:noFill/>
                  </a:rPr>
                  <a:t> </a:t>
                </a:r>
              </a:p>
            </p:txBody>
          </p:sp>
        </mc:Fallback>
      </mc:AlternateContent>
      <p:graphicFrame>
        <p:nvGraphicFramePr>
          <p:cNvPr id="6" name="Object 5"/>
          <p:cNvGraphicFramePr>
            <a:graphicFrameLocks noChangeAspect="1"/>
          </p:cNvGraphicFramePr>
          <p:nvPr>
            <p:extLst>
              <p:ext uri="{D42A27DB-BD31-4B8C-83A1-F6EECF244321}">
                <p14:modId xmlns:p14="http://schemas.microsoft.com/office/powerpoint/2010/main" val="880307644"/>
              </p:ext>
            </p:extLst>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2114" name="Equation" r:id="rId5" imgW="114151" imgH="215619" progId="Equation.3">
                  <p:embed/>
                </p:oleObj>
              </mc:Choice>
              <mc:Fallback>
                <p:oleObj name="Equation" r:id="rId5" imgW="114151" imgH="215619" progId="Equation.3">
                  <p:embed/>
                  <p:pic>
                    <p:nvPicPr>
                      <p:cNvPr id="0" name="Picture 2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5641914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Title 4"/>
              <p:cNvSpPr>
                <a:spLocks noGrp="1"/>
              </p:cNvSpPr>
              <p:nvPr>
                <p:ph type="title"/>
              </p:nvPr>
            </p:nvSpPr>
            <p:spPr/>
            <p:txBody>
              <a:bodyPr>
                <a:normAutofit fontScale="90000"/>
              </a:bodyPr>
              <a:lstStyle/>
              <a:p>
                <a:r>
                  <a:rPr lang="en-US" dirty="0" smtClean="0"/>
                  <a:t>For Our Estimation Procedure, with </a:t>
                </a:r>
                <a14:m>
                  <m:oMath xmlns:m="http://schemas.openxmlformats.org/officeDocument/2006/math">
                    <m:acc>
                      <m:accPr>
                        <m:chr m:val="̅"/>
                        <m:ctrlPr>
                          <a:rPr lang="en-US" i="1" dirty="0">
                            <a:solidFill>
                              <a:prstClr val="black"/>
                            </a:solidFill>
                            <a:latin typeface="Cambria Math" panose="02040503050406030204" pitchFamily="18" charset="0"/>
                          </a:rPr>
                        </m:ctrlPr>
                      </m:accPr>
                      <m:e>
                        <m:r>
                          <m:rPr>
                            <m:nor/>
                          </m:rPr>
                          <a:rPr lang="en-US" b="0" i="0" dirty="0" smtClean="0">
                            <a:solidFill>
                              <a:prstClr val="black"/>
                            </a:solidFill>
                          </a:rPr>
                          <m:t>X</m:t>
                        </m:r>
                      </m:e>
                    </m:acc>
                    <m:r>
                      <a:rPr lang="en-US" b="0" i="1" dirty="0" smtClean="0">
                        <a:solidFill>
                          <a:prstClr val="black"/>
                        </a:solidFill>
                        <a:latin typeface="Cambria Math"/>
                      </a:rPr>
                      <m:t>  </m:t>
                    </m:r>
                    <m:r>
                      <m:rPr>
                        <m:sty m:val="p"/>
                      </m:rPr>
                      <a:rPr lang="en-US" b="0" i="0" dirty="0" smtClean="0">
                        <a:solidFill>
                          <a:prstClr val="black"/>
                        </a:solidFill>
                        <a:latin typeface="Cambria Math"/>
                      </a:rPr>
                      <m:t>R</m:t>
                    </m:r>
                  </m:oMath>
                </a14:m>
                <a:r>
                  <a:rPr lang="en-US" dirty="0" smtClean="0"/>
                  <a:t>epresenting the End Result</a:t>
                </a:r>
                <a:endParaRPr lang="en-US" dirty="0"/>
              </a:p>
            </p:txBody>
          </p:sp>
        </mc:Choice>
        <mc:Fallback xmlns="">
          <p:sp>
            <p:nvSpPr>
              <p:cNvPr id="5" name="Title 4"/>
              <p:cNvSpPr>
                <a:spLocks noGrp="1" noRot="1" noChangeAspect="1" noMove="1" noResize="1" noEditPoints="1" noAdjustHandles="1" noChangeArrowheads="1" noChangeShapeType="1" noTextEdit="1"/>
              </p:cNvSpPr>
              <p:nvPr>
                <p:ph type="title"/>
              </p:nvPr>
            </p:nvSpPr>
            <p:spPr>
              <a:blipFill rotWithShape="1">
                <a:blip r:embed="rId2" cstate="print"/>
                <a:stretch>
                  <a:fillRect t="-17021" b="-2978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Content Placeholder 5"/>
              <p:cNvSpPr>
                <a:spLocks noGrp="1"/>
              </p:cNvSpPr>
              <p:nvPr>
                <p:ph idx="1"/>
              </p:nvPr>
            </p:nvSpPr>
            <p:spPr>
              <a:xfrm>
                <a:off x="457200" y="1828800"/>
                <a:ext cx="8229600" cy="4191000"/>
              </a:xfrm>
            </p:spPr>
            <p:txBody>
              <a:bodyPr>
                <a:noAutofit/>
              </a:bodyPr>
              <a:lstStyle/>
              <a:p>
                <a:r>
                  <a:rPr lang="en-US" dirty="0" smtClean="0"/>
                  <a:t>E[</a:t>
                </a:r>
                <a14:m>
                  <m:oMath xmlns:m="http://schemas.openxmlformats.org/officeDocument/2006/math">
                    <m:acc>
                      <m:accPr>
                        <m:chr m:val="̅"/>
                        <m:ctrlPr>
                          <a:rPr lang="en-US" i="1" dirty="0">
                            <a:solidFill>
                              <a:prstClr val="black"/>
                            </a:solidFill>
                            <a:latin typeface="Cambria Math" panose="02040503050406030204" pitchFamily="18" charset="0"/>
                          </a:rPr>
                        </m:ctrlPr>
                      </m:accPr>
                      <m:e>
                        <m:r>
                          <m:rPr>
                            <m:nor/>
                          </m:rPr>
                          <a:rPr lang="en-US" dirty="0">
                            <a:solidFill>
                              <a:prstClr val="black"/>
                            </a:solidFill>
                          </a:rPr>
                          <m:t>X</m:t>
                        </m:r>
                      </m:e>
                    </m:acc>
                  </m:oMath>
                </a14:m>
                <a:r>
                  <a:rPr lang="en-US" dirty="0" smtClean="0"/>
                  <a:t>] = </a:t>
                </a:r>
                <a:r>
                  <a:rPr lang="en-US" dirty="0" smtClean="0">
                    <a:sym typeface="Symbol"/>
                  </a:rPr>
                  <a:t></a:t>
                </a:r>
              </a:p>
              <a:p>
                <a:pPr marL="0" indent="0">
                  <a:spcBef>
                    <a:spcPts val="300"/>
                  </a:spcBef>
                  <a:spcAft>
                    <a:spcPts val="1200"/>
                  </a:spcAft>
                  <a:buNone/>
                </a:pPr>
                <a:r>
                  <a:rPr lang="en-US" dirty="0">
                    <a:sym typeface="Symbol"/>
                  </a:rPr>
                  <a:t>	</a:t>
                </a:r>
                <a:r>
                  <a:rPr lang="en-US" dirty="0" smtClean="0">
                    <a:sym typeface="Symbol"/>
                  </a:rPr>
                  <a:t>our procedure is right, on average</a:t>
                </a:r>
              </a:p>
              <a:p>
                <a:r>
                  <a:rPr lang="en-US" dirty="0" err="1" smtClean="0">
                    <a:sym typeface="Symbol"/>
                  </a:rPr>
                  <a:t>StDev</a:t>
                </a:r>
                <a:r>
                  <a:rPr lang="en-US" dirty="0" smtClean="0">
                    <a:sym typeface="Symbol"/>
                  </a:rPr>
                  <a:t>(</a:t>
                </a:r>
                <a14:m>
                  <m:oMath xmlns:m="http://schemas.openxmlformats.org/officeDocument/2006/math">
                    <m:acc>
                      <m:accPr>
                        <m:chr m:val="̅"/>
                        <m:ctrlPr>
                          <a:rPr lang="en-US" i="1" dirty="0">
                            <a:solidFill>
                              <a:prstClr val="black"/>
                            </a:solidFill>
                            <a:latin typeface="Cambria Math" panose="02040503050406030204" pitchFamily="18" charset="0"/>
                          </a:rPr>
                        </m:ctrlPr>
                      </m:accPr>
                      <m:e>
                        <m:r>
                          <m:rPr>
                            <m:nor/>
                          </m:rPr>
                          <a:rPr lang="en-US" dirty="0">
                            <a:solidFill>
                              <a:prstClr val="black"/>
                            </a:solidFill>
                          </a:rPr>
                          <m:t>X</m:t>
                        </m:r>
                      </m:e>
                    </m:acc>
                  </m:oMath>
                </a14:m>
                <a:r>
                  <a:rPr lang="en-US" dirty="0" smtClean="0"/>
                  <a:t>) = </a:t>
                </a:r>
                <a:r>
                  <a:rPr lang="en-US" dirty="0" smtClean="0">
                    <a:sym typeface="Symbol"/>
                  </a:rPr>
                  <a:t>/n</a:t>
                </a:r>
              </a:p>
              <a:p>
                <a:pPr marL="0" indent="0">
                  <a:spcBef>
                    <a:spcPts val="300"/>
                  </a:spcBef>
                  <a:spcAft>
                    <a:spcPts val="1200"/>
                  </a:spcAft>
                  <a:buNone/>
                </a:pPr>
                <a:r>
                  <a:rPr lang="en-US" dirty="0">
                    <a:sym typeface="Symbol"/>
                  </a:rPr>
                  <a:t>	</a:t>
                </a:r>
                <a:r>
                  <a:rPr lang="en-US" dirty="0" smtClean="0">
                    <a:sym typeface="Symbol"/>
                  </a:rPr>
                  <a:t>if this is small, our procedure typically 	gives an estimate close to </a:t>
                </a:r>
              </a:p>
              <a:p>
                <a:pPr>
                  <a:spcBef>
                    <a:spcPts val="300"/>
                  </a:spcBef>
                </a:pPr>
                <a14:m>
                  <m:oMath xmlns:m="http://schemas.openxmlformats.org/officeDocument/2006/math">
                    <m:acc>
                      <m:accPr>
                        <m:chr m:val="̅"/>
                        <m:ctrlPr>
                          <a:rPr lang="en-US" i="1" dirty="0">
                            <a:solidFill>
                              <a:prstClr val="black"/>
                            </a:solidFill>
                            <a:latin typeface="Cambria Math" panose="02040503050406030204" pitchFamily="18" charset="0"/>
                          </a:rPr>
                        </m:ctrlPr>
                      </m:accPr>
                      <m:e>
                        <m:r>
                          <m:rPr>
                            <m:nor/>
                          </m:rPr>
                          <a:rPr lang="en-US" dirty="0">
                            <a:solidFill>
                              <a:prstClr val="black"/>
                            </a:solidFill>
                          </a:rPr>
                          <m:t>X</m:t>
                        </m:r>
                      </m:e>
                    </m:acc>
                  </m:oMath>
                </a14:m>
                <a:r>
                  <a:rPr lang="en-US" dirty="0" smtClean="0"/>
                  <a:t> is approximately normally distributed</a:t>
                </a:r>
              </a:p>
              <a:p>
                <a:pPr marL="457200" lvl="1" indent="0">
                  <a:spcAft>
                    <a:spcPts val="1200"/>
                  </a:spcAft>
                  <a:buNone/>
                </a:pPr>
                <a:r>
                  <a:rPr lang="en-US" sz="3200" dirty="0"/>
                  <a:t>	</a:t>
                </a:r>
                <a:r>
                  <a:rPr lang="en-US" sz="3200" dirty="0" smtClean="0"/>
                  <a:t>(from the Central Limit Theorem)</a:t>
                </a:r>
                <a:endParaRPr lang="en-US" sz="3200" dirty="0"/>
              </a:p>
            </p:txBody>
          </p:sp>
        </mc:Choice>
        <mc:Fallback xmlns="">
          <p:sp>
            <p:nvSpPr>
              <p:cNvPr id="6" name="Content Placeholder 5"/>
              <p:cNvSpPr>
                <a:spLocks noGrp="1" noRot="1" noChangeAspect="1" noMove="1" noResize="1" noEditPoints="1" noAdjustHandles="1" noChangeArrowheads="1" noChangeShapeType="1" noTextEdit="1"/>
              </p:cNvSpPr>
              <p:nvPr>
                <p:ph idx="1"/>
              </p:nvPr>
            </p:nvSpPr>
            <p:spPr>
              <a:xfrm>
                <a:off x="457200" y="1828800"/>
                <a:ext cx="8229600" cy="4191000"/>
              </a:xfrm>
              <a:blipFill rotWithShape="1">
                <a:blip r:embed="rId3" cstate="print"/>
                <a:stretch>
                  <a:fillRect l="-1852" t="-2180" b="-3052"/>
                </a:stretch>
              </a:blipFill>
            </p:spPr>
            <p:txBody>
              <a:bodyPr/>
              <a:lstStyle/>
              <a:p>
                <a:r>
                  <a:rPr lang="en-US">
                    <a:noFill/>
                  </a:rPr>
                  <a:t> </a:t>
                </a:r>
              </a:p>
            </p:txBody>
          </p:sp>
        </mc:Fallback>
      </mc:AlternateContent>
    </p:spTree>
    <p:extLst>
      <p:ext uri="{BB962C8B-B14F-4D97-AF65-F5344CB8AC3E}">
        <p14:creationId xmlns:p14="http://schemas.microsoft.com/office/powerpoint/2010/main" val="2346564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Pulling </a:t>
            </a:r>
            <a:r>
              <a:rPr lang="en-US" dirty="0"/>
              <a:t>T</a:t>
            </a:r>
            <a:r>
              <a:rPr lang="en-US" dirty="0" smtClean="0"/>
              <a:t>his All Together, Here’s the “Language” of Estimation</a:t>
            </a:r>
            <a:endParaRPr lang="en-US" dirty="0"/>
          </a:p>
        </p:txBody>
      </p:sp>
      <p:sp>
        <p:nvSpPr>
          <p:cNvPr id="3" name="Content Placeholder 2"/>
          <p:cNvSpPr>
            <a:spLocks noGrp="1"/>
          </p:cNvSpPr>
          <p:nvPr>
            <p:ph idx="1"/>
          </p:nvPr>
        </p:nvSpPr>
        <p:spPr>
          <a:xfrm>
            <a:off x="457200" y="1752600"/>
            <a:ext cx="8229600" cy="4525963"/>
          </a:xfrm>
        </p:spPr>
        <p:txBody>
          <a:bodyPr>
            <a:normAutofit fontScale="92500" lnSpcReduction="20000"/>
          </a:bodyPr>
          <a:lstStyle/>
          <a:p>
            <a:pPr marL="0" indent="0">
              <a:spcAft>
                <a:spcPts val="1200"/>
              </a:spcAft>
              <a:buNone/>
            </a:pPr>
            <a:r>
              <a:rPr lang="en-US" dirty="0" smtClean="0"/>
              <a:t>“I conducted a study to estimate {something} about {some population}. My estimate is {some value}. The way I went about making this estimate, I had {a large chance} of ending up with an estimate within {some small amount} of the truth.”</a:t>
            </a:r>
          </a:p>
          <a:p>
            <a:pPr marL="0" indent="0">
              <a:buNone/>
            </a:pPr>
            <a:r>
              <a:rPr lang="en-US" dirty="0" smtClean="0"/>
              <a:t>For example, “I conducted a study to estimate the mean amount spent on furniture over the past year by current subscribers to our magazine. My estimate is $530. The way I went about making this estimate, I had a 95% chance of ending up with an estimate within $36 of the truth.”</a:t>
            </a:r>
            <a:endParaRPr lang="en-US" dirty="0"/>
          </a:p>
        </p:txBody>
      </p:sp>
    </p:spTree>
    <p:extLst>
      <p:ext uri="{BB962C8B-B14F-4D97-AF65-F5344CB8AC3E}">
        <p14:creationId xmlns:p14="http://schemas.microsoft.com/office/powerpoint/2010/main" val="1998909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32842"/>
          </a:xfrm>
        </p:spPr>
        <p:txBody>
          <a:bodyPr/>
          <a:lstStyle/>
          <a:p>
            <a:r>
              <a:rPr lang="en-US" dirty="0" smtClean="0"/>
              <a:t>Pictorially</a:t>
            </a:r>
            <a:endParaRPr lang="en-US" dirty="0"/>
          </a:p>
        </p:txBody>
      </p:sp>
      <p:pic>
        <p:nvPicPr>
          <p:cNvPr id="645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2842" y="1107480"/>
            <a:ext cx="7162800" cy="5472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339813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 Simple Random Sampling with Replacement</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752600"/>
                <a:ext cx="8229600" cy="4525963"/>
              </a:xfrm>
            </p:spPr>
            <p:txBody>
              <a:bodyPr>
                <a:normAutofit fontScale="92500" lnSpcReduction="10000"/>
              </a:bodyPr>
              <a:lstStyle/>
              <a:p>
                <a:pPr marL="0" indent="0">
                  <a:spcAft>
                    <a:spcPts val="1200"/>
                  </a:spcAft>
                  <a:buNone/>
                </a:pPr>
                <a:r>
                  <a:rPr lang="en-US" dirty="0" smtClean="0"/>
                  <a:t>“I conducted a study to estimate </a:t>
                </a:r>
                <a14:m>
                  <m:oMath xmlns:m="http://schemas.openxmlformats.org/officeDocument/2006/math">
                    <m:r>
                      <a:rPr lang="en-US" i="1" dirty="0" smtClean="0">
                        <a:latin typeface="Cambria Math"/>
                        <a:sym typeface="Symbol"/>
                      </a:rPr>
                      <m:t></m:t>
                    </m:r>
                  </m:oMath>
                </a14:m>
                <a:r>
                  <a:rPr lang="en-US" dirty="0" smtClean="0"/>
                  <a:t>, the mean value of something that varies from one individual to the next across the given population.</a:t>
                </a:r>
              </a:p>
              <a:p>
                <a:pPr marL="0" indent="0">
                  <a:spcAft>
                    <a:spcPts val="1200"/>
                  </a:spcAft>
                  <a:buNone/>
                </a:pPr>
                <a:r>
                  <a:rPr lang="en-US" dirty="0" smtClean="0"/>
                  <a:t>“My estimate is </a:t>
                </a:r>
                <a14:m>
                  <m:oMath xmlns:m="http://schemas.openxmlformats.org/officeDocument/2006/math">
                    <m:acc>
                      <m:accPr>
                        <m:chr m:val="̅"/>
                        <m:ctrlPr>
                          <a:rPr lang="en-US" i="1" dirty="0" smtClean="0">
                            <a:latin typeface="Cambria Math" panose="02040503050406030204" pitchFamily="18" charset="0"/>
                          </a:rPr>
                        </m:ctrlPr>
                      </m:accPr>
                      <m:e>
                        <m:r>
                          <m:rPr>
                            <m:nor/>
                          </m:rPr>
                          <a:rPr lang="en-US" dirty="0" smtClean="0"/>
                          <m:t>x</m:t>
                        </m:r>
                      </m:e>
                    </m:acc>
                  </m:oMath>
                </a14:m>
                <a:r>
                  <a:rPr lang="en-US" dirty="0" smtClean="0"/>
                  <a:t>. The way I went about making this estimate, I had a 95% chance of ending up with an estimate within 1.96·</a:t>
                </a:r>
                <a:r>
                  <a:rPr lang="en-US" dirty="0" smtClean="0">
                    <a:sym typeface="Symbol"/>
                  </a:rPr>
                  <a:t>/n </a:t>
                </a:r>
                <a:r>
                  <a:rPr lang="en-US" dirty="0" smtClean="0"/>
                  <a:t>of the truth.</a:t>
                </a:r>
              </a:p>
              <a:p>
                <a:pPr marL="0" indent="0">
                  <a:spcAft>
                    <a:spcPts val="1200"/>
                  </a:spcAft>
                  <a:buNone/>
                </a:pPr>
                <a:r>
                  <a:rPr lang="en-US" dirty="0" smtClean="0"/>
                  <a:t>“(And the other 5% of the time, I’d typically be off by only slightly more than this.)” </a:t>
                </a:r>
              </a:p>
              <a:p>
                <a:pPr lvl="1">
                  <a:spcAft>
                    <a:spcPts val="1200"/>
                  </a:spcAft>
                </a:pPr>
                <a:r>
                  <a:rPr lang="en-US" dirty="0" smtClean="0"/>
                  <a:t>See “Confidence.xlsm”.</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752600"/>
                <a:ext cx="8229600" cy="4525963"/>
              </a:xfrm>
              <a:blipFill rotWithShape="1">
                <a:blip r:embed="rId2"/>
                <a:stretch>
                  <a:fillRect l="-1704" t="-2695" r="-2519" b="-1887"/>
                </a:stretch>
              </a:blipFill>
            </p:spPr>
            <p:txBody>
              <a:bodyPr/>
              <a:lstStyle/>
              <a:p>
                <a:r>
                  <a:rPr lang="en-US">
                    <a:noFill/>
                  </a:rPr>
                  <a:t> </a:t>
                </a:r>
              </a:p>
            </p:txBody>
          </p:sp>
        </mc:Fallback>
      </mc:AlternateContent>
    </p:spTree>
    <p:extLst>
      <p:ext uri="{BB962C8B-B14F-4D97-AF65-F5344CB8AC3E}">
        <p14:creationId xmlns:p14="http://schemas.microsoft.com/office/powerpoint/2010/main" val="1516198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There’s Only </a:t>
            </a:r>
            <a:r>
              <a:rPr lang="en-US" dirty="0"/>
              <a:t>O</a:t>
            </a:r>
            <a:r>
              <a:rPr lang="en-US" dirty="0" smtClean="0"/>
              <a:t>ne </a:t>
            </a:r>
            <a:r>
              <a:rPr lang="en-US" dirty="0"/>
              <a:t>P</a:t>
            </a:r>
            <a:r>
              <a:rPr lang="en-US" dirty="0" smtClean="0"/>
              <a:t>roblem …</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0" indent="0">
                  <a:buNone/>
                </a:pPr>
                <a:r>
                  <a:rPr lang="en-US" dirty="0" smtClean="0"/>
                  <a:t>We don’t know </a:t>
                </a:r>
                <a:r>
                  <a:rPr lang="en-US" dirty="0" smtClean="0">
                    <a:sym typeface="Symbol"/>
                  </a:rPr>
                  <a:t> ! So we cheat a bit, and use s (an estimate of  based on the sample data) instead.</a:t>
                </a:r>
              </a:p>
              <a:p>
                <a:pPr marL="0" indent="0">
                  <a:buNone/>
                </a:pPr>
                <a:endParaRPr lang="en-US" dirty="0" smtClean="0">
                  <a:sym typeface="Symbol"/>
                </a:endParaRPr>
              </a:p>
              <a:p>
                <a:pPr marL="0" indent="0">
                  <a:buNone/>
                </a:pPr>
                <a:r>
                  <a:rPr lang="en-US" dirty="0" smtClean="0">
                    <a:sym typeface="Symbol"/>
                  </a:rPr>
                  <a:t>And so …</a:t>
                </a:r>
              </a:p>
              <a:p>
                <a:pPr marL="0" indent="0">
                  <a:buNone/>
                </a:pPr>
                <a:r>
                  <a:rPr lang="en-US" b="1" dirty="0" smtClean="0">
                    <a:sym typeface="Symbol"/>
                  </a:rPr>
                  <a:t>Our </a:t>
                </a:r>
                <a:r>
                  <a:rPr lang="en-US" b="1" i="1" dirty="0" smtClean="0">
                    <a:sym typeface="Symbol"/>
                  </a:rPr>
                  <a:t>estimate</a:t>
                </a:r>
                <a:r>
                  <a:rPr lang="en-US" b="1" dirty="0" smtClean="0">
                    <a:sym typeface="Symbol"/>
                  </a:rPr>
                  <a:t> of  </a:t>
                </a:r>
                <a:r>
                  <a:rPr lang="en-US" b="1" dirty="0" smtClean="0"/>
                  <a:t>is </a:t>
                </a:r>
                <a14:m>
                  <m:oMath xmlns:m="http://schemas.openxmlformats.org/officeDocument/2006/math">
                    <m:acc>
                      <m:accPr>
                        <m:chr m:val="̅"/>
                        <m:ctrlPr>
                          <a:rPr lang="en-US" b="1" i="1" dirty="0" smtClean="0">
                            <a:latin typeface="Cambria Math" panose="02040503050406030204" pitchFamily="18" charset="0"/>
                          </a:rPr>
                        </m:ctrlPr>
                      </m:accPr>
                      <m:e>
                        <m:r>
                          <m:rPr>
                            <m:nor/>
                          </m:rPr>
                          <a:rPr lang="en-US" b="1" dirty="0" smtClean="0"/>
                          <m:t>x</m:t>
                        </m:r>
                      </m:e>
                    </m:acc>
                  </m:oMath>
                </a14:m>
                <a:r>
                  <a:rPr lang="en-US" b="1" dirty="0" smtClean="0">
                    <a:sym typeface="Symbol"/>
                  </a:rPr>
                  <a:t>, and the </a:t>
                </a:r>
                <a:r>
                  <a:rPr lang="en-US" b="1" i="1" dirty="0" smtClean="0">
                    <a:sym typeface="Symbol"/>
                  </a:rPr>
                  <a:t>margin of error </a:t>
                </a:r>
                <a:r>
                  <a:rPr lang="en-US" b="1" dirty="0" smtClean="0">
                    <a:sym typeface="Symbol"/>
                  </a:rPr>
                  <a:t>(at the 95%-confidence level) is </a:t>
                </a:r>
                <a:r>
                  <a:rPr lang="en-US" b="1" dirty="0" smtClean="0"/>
                  <a:t>1.96·</a:t>
                </a:r>
                <a:r>
                  <a:rPr lang="en-US" b="1" dirty="0">
                    <a:sym typeface="Symbol"/>
                  </a:rPr>
                  <a:t>s</a:t>
                </a:r>
                <a:r>
                  <a:rPr lang="en-US" b="1" dirty="0" smtClean="0">
                    <a:sym typeface="Symbol"/>
                  </a:rPr>
                  <a:t>/n .</a:t>
                </a:r>
                <a:endParaRPr lang="en-US" b="1" dirty="0">
                  <a:sym typeface="Symbol"/>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cstate="print"/>
                <a:stretch>
                  <a:fillRect l="-1852" t="-2022"/>
                </a:stretch>
              </a:blipFill>
            </p:spPr>
            <p:txBody>
              <a:bodyPr/>
              <a:lstStyle/>
              <a:p>
                <a:r>
                  <a:rPr lang="en-US">
                    <a:noFill/>
                  </a:rPr>
                  <a:t> </a:t>
                </a:r>
              </a:p>
            </p:txBody>
          </p:sp>
        </mc:Fallback>
      </mc:AlternateContent>
    </p:spTree>
    <p:extLst>
      <p:ext uri="{BB962C8B-B14F-4D97-AF65-F5344CB8AC3E}">
        <p14:creationId xmlns:p14="http://schemas.microsoft.com/office/powerpoint/2010/main" val="2782830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That’s It!</a:t>
            </a:r>
            <a:endParaRPr lang="en-US" dirty="0"/>
          </a:p>
        </p:txBody>
      </p:sp>
      <p:sp>
        <p:nvSpPr>
          <p:cNvPr id="3" name="Content Placeholder 2"/>
          <p:cNvSpPr>
            <a:spLocks noGrp="1"/>
          </p:cNvSpPr>
          <p:nvPr>
            <p:ph idx="1"/>
          </p:nvPr>
        </p:nvSpPr>
        <p:spPr/>
        <p:txBody>
          <a:bodyPr>
            <a:normAutofit fontScale="92500" lnSpcReduction="20000"/>
          </a:bodyPr>
          <a:lstStyle/>
          <a:p>
            <a:r>
              <a:rPr lang="en-US" dirty="0"/>
              <a:t>We can afford to standardize our language of "trust" around the notion of </a:t>
            </a:r>
            <a:r>
              <a:rPr lang="en-US" dirty="0" smtClean="0"/>
              <a:t>95% confidence</a:t>
            </a:r>
            <a:r>
              <a:rPr lang="en-US" dirty="0"/>
              <a:t>, because translations to other levels of confidence are simple. The following statements are totally synonymous:</a:t>
            </a:r>
          </a:p>
          <a:p>
            <a:r>
              <a:rPr lang="en-US" dirty="0"/>
              <a:t>I'm 90%-confident that my estimate is wrong by no more than $29.61.   (~</a:t>
            </a:r>
            <a:r>
              <a:rPr lang="en-US" dirty="0" smtClean="0"/>
              <a:t>1.64)·</a:t>
            </a:r>
            <a:r>
              <a:rPr lang="en-US" dirty="0"/>
              <a:t>s/√n </a:t>
            </a:r>
            <a:endParaRPr lang="en-US" dirty="0" smtClean="0"/>
          </a:p>
          <a:p>
            <a:r>
              <a:rPr lang="en-US" dirty="0" smtClean="0"/>
              <a:t>I'm </a:t>
            </a:r>
            <a:r>
              <a:rPr lang="en-US" dirty="0"/>
              <a:t>95%-confident that my estimate is wrong by no more than $35.28.   </a:t>
            </a:r>
            <a:r>
              <a:rPr lang="en-US" dirty="0" smtClean="0"/>
              <a:t>(~1.96)·</a:t>
            </a:r>
            <a:r>
              <a:rPr lang="en-US" dirty="0"/>
              <a:t>s/√n     </a:t>
            </a:r>
            <a:endParaRPr lang="en-US" dirty="0" smtClean="0"/>
          </a:p>
          <a:p>
            <a:r>
              <a:rPr lang="en-US" dirty="0" smtClean="0"/>
              <a:t>I'm </a:t>
            </a:r>
            <a:r>
              <a:rPr lang="en-US" dirty="0"/>
              <a:t>99%-confident that my estimate is wrong by no more than $46.36.   (~</a:t>
            </a:r>
            <a:r>
              <a:rPr lang="en-US" dirty="0" smtClean="0"/>
              <a:t>2.58)·</a:t>
            </a:r>
            <a:r>
              <a:rPr lang="en-US" dirty="0"/>
              <a:t>s/√n </a:t>
            </a:r>
          </a:p>
        </p:txBody>
      </p:sp>
    </p:spTree>
    <p:extLst>
      <p:ext uri="{BB962C8B-B14F-4D97-AF65-F5344CB8AC3E}">
        <p14:creationId xmlns:p14="http://schemas.microsoft.com/office/powerpoint/2010/main" val="2404721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Next</a:t>
            </a:r>
            <a:endParaRPr lang="en-US" dirty="0"/>
          </a:p>
        </p:txBody>
      </p:sp>
      <p:sp>
        <p:nvSpPr>
          <p:cNvPr id="3" name="Content Placeholder 2"/>
          <p:cNvSpPr>
            <a:spLocks noGrp="1"/>
          </p:cNvSpPr>
          <p:nvPr>
            <p:ph idx="1"/>
          </p:nvPr>
        </p:nvSpPr>
        <p:spPr>
          <a:xfrm>
            <a:off x="457200" y="1447800"/>
            <a:ext cx="8382000" cy="4525963"/>
          </a:xfrm>
        </p:spPr>
        <p:txBody>
          <a:bodyPr>
            <a:normAutofit/>
          </a:bodyPr>
          <a:lstStyle/>
          <a:p>
            <a:pPr>
              <a:spcBef>
                <a:spcPts val="1200"/>
              </a:spcBef>
            </a:pPr>
            <a:r>
              <a:rPr lang="en-US" dirty="0" smtClean="0"/>
              <a:t>Why should a manager </a:t>
            </a:r>
            <a:r>
              <a:rPr lang="en-US" i="1" dirty="0" smtClean="0"/>
              <a:t>want</a:t>
            </a:r>
            <a:r>
              <a:rPr lang="en-US" dirty="0" smtClean="0"/>
              <a:t> to know the margin of error in an estimate?</a:t>
            </a:r>
          </a:p>
          <a:p>
            <a:pPr>
              <a:spcBef>
                <a:spcPts val="1200"/>
              </a:spcBef>
            </a:pPr>
            <a:r>
              <a:rPr lang="en-US" dirty="0" smtClean="0"/>
              <a:t>Some necessary technical details</a:t>
            </a:r>
          </a:p>
          <a:p>
            <a:pPr>
              <a:spcBef>
                <a:spcPts val="1200"/>
              </a:spcBef>
            </a:pPr>
            <a:r>
              <a:rPr lang="en-US" dirty="0" smtClean="0"/>
              <a:t>(after break) The language of hypothesis testing (evaluating evidence: to what extent does data support or contradict a statement?)</a:t>
            </a:r>
          </a:p>
          <a:p>
            <a:pPr>
              <a:spcBef>
                <a:spcPts val="1200"/>
              </a:spcBef>
            </a:pPr>
            <a:r>
              <a:rPr lang="en-US" dirty="0" smtClean="0"/>
              <a:t>(next week) Polling </a:t>
            </a:r>
            <a:r>
              <a:rPr lang="en-US" dirty="0"/>
              <a:t>(estimating the </a:t>
            </a:r>
            <a:r>
              <a:rPr lang="en-US" dirty="0" smtClean="0"/>
              <a:t>fraction </a:t>
            </a:r>
            <a:r>
              <a:rPr lang="en-US" dirty="0"/>
              <a:t>of the population with some qualitative property</a:t>
            </a:r>
            <a:r>
              <a:rPr lang="en-US" dirty="0" smtClean="0"/>
              <a:t>)</a:t>
            </a:r>
            <a:endParaRPr lang="en-US" dirty="0"/>
          </a:p>
        </p:txBody>
      </p:sp>
    </p:spTree>
    <p:extLst>
      <p:ext uri="{BB962C8B-B14F-4D97-AF65-F5344CB8AC3E}">
        <p14:creationId xmlns:p14="http://schemas.microsoft.com/office/powerpoint/2010/main" val="1457521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6042"/>
            <a:ext cx="8458200" cy="1470025"/>
          </a:xfrm>
        </p:spPr>
        <p:txBody>
          <a:bodyPr>
            <a:normAutofit fontScale="90000"/>
          </a:bodyPr>
          <a:lstStyle/>
          <a:p>
            <a:r>
              <a:rPr lang="en-US" dirty="0" smtClean="0"/>
              <a:t>The Language of Estimation (for Simple Random Sampling with Replacement)</a:t>
            </a:r>
            <a:endParaRPr lang="en-US" dirty="0"/>
          </a:p>
        </p:txBody>
      </p:sp>
      <p:sp>
        <p:nvSpPr>
          <p:cNvPr id="4" name="TextBox 3"/>
          <p:cNvSpPr txBox="1"/>
          <p:nvPr/>
        </p:nvSpPr>
        <p:spPr>
          <a:xfrm>
            <a:off x="1066800" y="1905000"/>
            <a:ext cx="3505200" cy="3600986"/>
          </a:xfrm>
          <a:prstGeom prst="rect">
            <a:avLst/>
          </a:prstGeom>
          <a:noFill/>
        </p:spPr>
        <p:txBody>
          <a:bodyPr wrap="square" rtlCol="0">
            <a:spAutoFit/>
          </a:bodyPr>
          <a:lstStyle/>
          <a:p>
            <a:pPr>
              <a:spcAft>
                <a:spcPts val="1800"/>
              </a:spcAft>
            </a:pPr>
            <a:r>
              <a:rPr lang="en-US" dirty="0"/>
              <a:t>t</a:t>
            </a:r>
            <a:r>
              <a:rPr lang="en-US" dirty="0" smtClean="0"/>
              <a:t>he </a:t>
            </a:r>
            <a:r>
              <a:rPr lang="en-US" b="1" dirty="0" smtClean="0"/>
              <a:t>standard error of the mean </a:t>
            </a:r>
            <a:r>
              <a:rPr lang="en-US" dirty="0" smtClean="0"/>
              <a:t>(one </a:t>
            </a:r>
            <a:r>
              <a:rPr lang="en-US" i="1" dirty="0" smtClean="0"/>
              <a:t>standard</a:t>
            </a:r>
            <a:r>
              <a:rPr lang="en-US" dirty="0" smtClean="0"/>
              <a:t>-deviation’s-worth of exposure to </a:t>
            </a:r>
            <a:r>
              <a:rPr lang="en-US" i="1" dirty="0" smtClean="0"/>
              <a:t>error</a:t>
            </a:r>
            <a:r>
              <a:rPr lang="en-US" dirty="0" smtClean="0"/>
              <a:t> when estimating the population </a:t>
            </a:r>
            <a:r>
              <a:rPr lang="en-US" i="1" dirty="0" smtClean="0"/>
              <a:t>mean</a:t>
            </a:r>
            <a:r>
              <a:rPr lang="en-US" dirty="0" smtClean="0"/>
              <a:t>)</a:t>
            </a:r>
          </a:p>
          <a:p>
            <a:pPr>
              <a:spcAft>
                <a:spcPts val="1800"/>
              </a:spcAft>
            </a:pPr>
            <a:r>
              <a:rPr lang="en-US" dirty="0" smtClean="0"/>
              <a:t>the </a:t>
            </a:r>
            <a:r>
              <a:rPr lang="en-US" b="1" dirty="0"/>
              <a:t>margin of error</a:t>
            </a:r>
            <a:r>
              <a:rPr lang="en-US" dirty="0"/>
              <a:t> </a:t>
            </a:r>
            <a:r>
              <a:rPr lang="en-US" dirty="0" smtClean="0"/>
              <a:t>(implied, unless otherwise explicitly stated: </a:t>
            </a:r>
            <a:r>
              <a:rPr lang="en-US" b="1" dirty="0" smtClean="0"/>
              <a:t>at </a:t>
            </a:r>
            <a:r>
              <a:rPr lang="en-US" b="1" dirty="0"/>
              <a:t>the 95%-confidence level</a:t>
            </a:r>
            <a:r>
              <a:rPr lang="en-US" dirty="0"/>
              <a:t>) when the sample mean is used as an estimate of the population </a:t>
            </a:r>
            <a:r>
              <a:rPr lang="en-US" dirty="0" smtClean="0"/>
              <a:t>mean</a:t>
            </a:r>
          </a:p>
          <a:p>
            <a:pPr>
              <a:spcAft>
                <a:spcPts val="1800"/>
              </a:spcAft>
            </a:pPr>
            <a:r>
              <a:rPr lang="en-US" dirty="0" smtClean="0"/>
              <a:t>a </a:t>
            </a:r>
            <a:r>
              <a:rPr lang="en-US" b="1" dirty="0"/>
              <a:t>95%-confidence interval</a:t>
            </a:r>
            <a:r>
              <a:rPr lang="en-US" dirty="0"/>
              <a:t> for the population mean μ</a:t>
            </a:r>
          </a:p>
        </p:txBody>
      </p:sp>
      <p:graphicFrame>
        <p:nvGraphicFramePr>
          <p:cNvPr id="6" name="Object 5"/>
          <p:cNvGraphicFramePr>
            <a:graphicFrameLocks noChangeAspect="1"/>
          </p:cNvGraphicFramePr>
          <p:nvPr>
            <p:extLst>
              <p:ext uri="{D42A27DB-BD31-4B8C-83A1-F6EECF244321}">
                <p14:modId xmlns:p14="http://schemas.microsoft.com/office/powerpoint/2010/main" val="2727296171"/>
              </p:ext>
            </p:extLst>
          </p:nvPr>
        </p:nvGraphicFramePr>
        <p:xfrm>
          <a:off x="6324600" y="1981200"/>
          <a:ext cx="495300" cy="792480"/>
        </p:xfrm>
        <a:graphic>
          <a:graphicData uri="http://schemas.openxmlformats.org/presentationml/2006/ole">
            <mc:AlternateContent xmlns:mc="http://schemas.openxmlformats.org/markup-compatibility/2006">
              <mc:Choice xmlns:v="urn:schemas-microsoft-com:vml" Requires="v">
                <p:oleObj spid="_x0000_s12434" name="Equation" r:id="rId3" imgW="253800" imgH="406080" progId="Equation.3">
                  <p:embed/>
                </p:oleObj>
              </mc:Choice>
              <mc:Fallback>
                <p:oleObj name="Equation" r:id="rId3" imgW="253800" imgH="406080" progId="Equation.3">
                  <p:embed/>
                  <p:pic>
                    <p:nvPicPr>
                      <p:cNvPr id="0" name="Picture 3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24600" y="1981200"/>
                        <a:ext cx="495300" cy="7924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332447727"/>
              </p:ext>
            </p:extLst>
          </p:nvPr>
        </p:nvGraphicFramePr>
        <p:xfrm>
          <a:off x="5943600" y="3323061"/>
          <a:ext cx="1139190" cy="792480"/>
        </p:xfrm>
        <a:graphic>
          <a:graphicData uri="http://schemas.openxmlformats.org/presentationml/2006/ole">
            <mc:AlternateContent xmlns:mc="http://schemas.openxmlformats.org/markup-compatibility/2006">
              <mc:Choice xmlns:v="urn:schemas-microsoft-com:vml" Requires="v">
                <p:oleObj spid="_x0000_s12435" name="Equation" r:id="rId5" imgW="583920" imgH="406080" progId="Equation.3">
                  <p:embed/>
                </p:oleObj>
              </mc:Choice>
              <mc:Fallback>
                <p:oleObj name="Equation" r:id="rId5" imgW="583920" imgH="406080" progId="Equation.3">
                  <p:embed/>
                  <p:pic>
                    <p:nvPicPr>
                      <p:cNvPr id="0" name="Picture 3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43600" y="3323061"/>
                        <a:ext cx="1139190" cy="7924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150235854"/>
              </p:ext>
            </p:extLst>
          </p:nvPr>
        </p:nvGraphicFramePr>
        <p:xfrm>
          <a:off x="5715000" y="4724400"/>
          <a:ext cx="1560195" cy="792480"/>
        </p:xfrm>
        <a:graphic>
          <a:graphicData uri="http://schemas.openxmlformats.org/presentationml/2006/ole">
            <mc:AlternateContent xmlns:mc="http://schemas.openxmlformats.org/markup-compatibility/2006">
              <mc:Choice xmlns:v="urn:schemas-microsoft-com:vml" Requires="v">
                <p:oleObj spid="_x0000_s12436" name="Equation" r:id="rId7" imgW="799920" imgH="406080" progId="Equation.3">
                  <p:embed/>
                </p:oleObj>
              </mc:Choice>
              <mc:Fallback>
                <p:oleObj name="Equation" r:id="rId7" imgW="799920" imgH="406080" progId="Equation.3">
                  <p:embed/>
                  <p:pic>
                    <p:nvPicPr>
                      <p:cNvPr id="0" name="Picture 3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15000" y="4724400"/>
                        <a:ext cx="1560195" cy="7924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8626242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First Part of Class</a:t>
            </a:r>
            <a:endParaRPr lang="en-US" dirty="0"/>
          </a:p>
        </p:txBody>
      </p:sp>
      <p:sp>
        <p:nvSpPr>
          <p:cNvPr id="4" name="Content Placeholder 3"/>
          <p:cNvSpPr>
            <a:spLocks noGrp="1"/>
          </p:cNvSpPr>
          <p:nvPr>
            <p:ph sz="half" idx="2"/>
          </p:nvPr>
        </p:nvSpPr>
        <p:spPr>
          <a:xfrm>
            <a:off x="762000" y="1524000"/>
            <a:ext cx="7467600" cy="3951288"/>
          </a:xfrm>
        </p:spPr>
        <p:txBody>
          <a:bodyPr/>
          <a:lstStyle/>
          <a:p>
            <a:r>
              <a:rPr lang="en-US" dirty="0" smtClean="0"/>
              <a:t>An overview of statistics</a:t>
            </a:r>
          </a:p>
          <a:p>
            <a:pPr lvl="1"/>
            <a:r>
              <a:rPr lang="en-US" dirty="0" smtClean="0"/>
              <a:t>What is statistics?</a:t>
            </a:r>
          </a:p>
          <a:p>
            <a:pPr lvl="1"/>
            <a:r>
              <a:rPr lang="en-US" dirty="0" smtClean="0"/>
              <a:t>Why is it done?</a:t>
            </a:r>
          </a:p>
          <a:p>
            <a:pPr lvl="1"/>
            <a:r>
              <a:rPr lang="en-US" dirty="0" smtClean="0"/>
              <a:t>How is it done?</a:t>
            </a:r>
          </a:p>
          <a:p>
            <a:pPr lvl="1"/>
            <a:r>
              <a:rPr lang="en-US" dirty="0" smtClean="0"/>
              <a:t>What is the fundamental idea behind all of it?</a:t>
            </a:r>
          </a:p>
          <a:p>
            <a:r>
              <a:rPr lang="en-US" dirty="0" smtClean="0"/>
              <a:t>The language of estimation</a:t>
            </a:r>
          </a:p>
          <a:p>
            <a:r>
              <a:rPr lang="en-US" dirty="0" smtClean="0"/>
              <a:t>Who cares?</a:t>
            </a:r>
          </a:p>
          <a:p>
            <a:r>
              <a:rPr lang="en-US" dirty="0" smtClean="0"/>
              <a:t>Two technical issues, one of which can’t be avoided</a:t>
            </a:r>
          </a:p>
        </p:txBody>
      </p:sp>
    </p:spTree>
    <p:extLst>
      <p:ext uri="{BB962C8B-B14F-4D97-AF65-F5344CB8AC3E}">
        <p14:creationId xmlns:p14="http://schemas.microsoft.com/office/powerpoint/2010/main" val="22050734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Advertising Sales</a:t>
            </a:r>
            <a:endParaRPr lang="en-US" dirty="0"/>
          </a:p>
        </p:txBody>
      </p:sp>
      <p:sp>
        <p:nvSpPr>
          <p:cNvPr id="3" name="Content Placeholder 2"/>
          <p:cNvSpPr>
            <a:spLocks noGrp="1"/>
          </p:cNvSpPr>
          <p:nvPr>
            <p:ph idx="1"/>
          </p:nvPr>
        </p:nvSpPr>
        <p:spPr>
          <a:xfrm>
            <a:off x="457200" y="1447800"/>
            <a:ext cx="8229600" cy="2514599"/>
          </a:xfrm>
        </p:spPr>
        <p:txBody>
          <a:bodyPr>
            <a:normAutofit fontScale="70000" lnSpcReduction="20000"/>
          </a:bodyPr>
          <a:lstStyle/>
          <a:p>
            <a:pPr marL="0" indent="0">
              <a:buNone/>
            </a:pPr>
            <a:r>
              <a:rPr lang="en-US" dirty="0" smtClean="0"/>
              <a:t>A magazine publishing house wishes to estimate (for purposes of advertising sales) the average annual expenditure on furniture among its subscribers.</a:t>
            </a:r>
          </a:p>
          <a:p>
            <a:pPr marL="0" indent="0">
              <a:buNone/>
            </a:pPr>
            <a:r>
              <a:rPr lang="en-US" dirty="0" smtClean="0"/>
              <a:t>A sample of 100 subscribers is chosen at random from the 100,000-person</a:t>
            </a:r>
            <a:r>
              <a:rPr lang="en-US" dirty="0"/>
              <a:t> </a:t>
            </a:r>
            <a:r>
              <a:rPr lang="en-US" dirty="0" smtClean="0"/>
              <a:t>subscription list, and each sampled subscriber is questioned about their furniture purchases over the last year.  The sample mean response is $530,</a:t>
            </a:r>
            <a:r>
              <a:rPr lang="en-US" dirty="0"/>
              <a:t> </a:t>
            </a:r>
            <a:r>
              <a:rPr lang="en-US" dirty="0" smtClean="0"/>
              <a:t>with a sample standard deviation of $180.			</a:t>
            </a:r>
          </a:p>
          <a:p>
            <a:endParaRPr lang="en-US" dirty="0" smtClean="0"/>
          </a:p>
        </p:txBody>
      </p:sp>
      <p:graphicFrame>
        <p:nvGraphicFramePr>
          <p:cNvPr id="8" name="Object 7"/>
          <p:cNvGraphicFramePr>
            <a:graphicFrameLocks noChangeAspect="1"/>
          </p:cNvGraphicFramePr>
          <p:nvPr>
            <p:extLst>
              <p:ext uri="{D42A27DB-BD31-4B8C-83A1-F6EECF244321}">
                <p14:modId xmlns:p14="http://schemas.microsoft.com/office/powerpoint/2010/main" val="4085290668"/>
              </p:ext>
            </p:extLst>
          </p:nvPr>
        </p:nvGraphicFramePr>
        <p:xfrm>
          <a:off x="3429000" y="3962400"/>
          <a:ext cx="2474912" cy="815975"/>
        </p:xfrm>
        <a:graphic>
          <a:graphicData uri="http://schemas.openxmlformats.org/presentationml/2006/ole">
            <mc:AlternateContent xmlns:mc="http://schemas.openxmlformats.org/markup-compatibility/2006">
              <mc:Choice xmlns:v="urn:schemas-microsoft-com:vml" Requires="v">
                <p:oleObj spid="_x0000_s3221" name="Equation" r:id="rId3" imgW="1180800" imgH="406080" progId="Equation.3">
                  <p:embed/>
                </p:oleObj>
              </mc:Choice>
              <mc:Fallback>
                <p:oleObj name="Equation" r:id="rId3" imgW="1180800" imgH="406080" progId="Equation.3">
                  <p:embed/>
                  <p:pic>
                    <p:nvPicPr>
                      <p:cNvPr id="0" name="Picture 3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9000" y="3962400"/>
                        <a:ext cx="2474912" cy="815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078925368"/>
              </p:ext>
            </p:extLst>
          </p:nvPr>
        </p:nvGraphicFramePr>
        <p:xfrm>
          <a:off x="6858000" y="4191000"/>
          <a:ext cx="1490663" cy="382588"/>
        </p:xfrm>
        <a:graphic>
          <a:graphicData uri="http://schemas.openxmlformats.org/presentationml/2006/ole">
            <mc:AlternateContent xmlns:mc="http://schemas.openxmlformats.org/markup-compatibility/2006">
              <mc:Choice xmlns:v="urn:schemas-microsoft-com:vml" Requires="v">
                <p:oleObj spid="_x0000_s3222" name="Equation" r:id="rId5" imgW="711000" imgH="190440" progId="Equation.3">
                  <p:embed/>
                </p:oleObj>
              </mc:Choice>
              <mc:Fallback>
                <p:oleObj name="Equation" r:id="rId5" imgW="711000" imgH="190440" progId="Equation.3">
                  <p:embed/>
                  <p:pic>
                    <p:nvPicPr>
                      <p:cNvPr id="0" name="Picture 3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58000" y="4191000"/>
                        <a:ext cx="1490663" cy="382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066733491"/>
              </p:ext>
            </p:extLst>
          </p:nvPr>
        </p:nvGraphicFramePr>
        <p:xfrm>
          <a:off x="838200" y="3962400"/>
          <a:ext cx="1676400" cy="841375"/>
        </p:xfrm>
        <a:graphic>
          <a:graphicData uri="http://schemas.openxmlformats.org/presentationml/2006/ole">
            <mc:AlternateContent xmlns:mc="http://schemas.openxmlformats.org/markup-compatibility/2006">
              <mc:Choice xmlns:v="urn:schemas-microsoft-com:vml" Requires="v">
                <p:oleObj spid="_x0000_s3223" name="Equation" r:id="rId7" imgW="800100" imgH="419100" progId="Equation.3">
                  <p:embed/>
                </p:oleObj>
              </mc:Choice>
              <mc:Fallback>
                <p:oleObj name="Equation" r:id="rId7" imgW="800100" imgH="419100" progId="Equation.3">
                  <p:embed/>
                  <p:pic>
                    <p:nvPicPr>
                      <p:cNvPr id="0" name="Picture 4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38200" y="3962400"/>
                        <a:ext cx="1676400" cy="841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Content Placeholder 2"/>
          <p:cNvSpPr txBox="1">
            <a:spLocks/>
          </p:cNvSpPr>
          <p:nvPr/>
        </p:nvSpPr>
        <p:spPr>
          <a:xfrm>
            <a:off x="457200" y="5257800"/>
            <a:ext cx="8229600"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200" i="1" dirty="0" smtClean="0"/>
              <a:t>To whom, and where, is the $36 margin of error </a:t>
            </a:r>
            <a:r>
              <a:rPr lang="en-US" sz="2200" i="1" dirty="0"/>
              <a:t>o</a:t>
            </a:r>
            <a:r>
              <a:rPr lang="en-US" sz="2200" i="1" dirty="0" smtClean="0"/>
              <a:t>f relevance?</a:t>
            </a:r>
            <a:endParaRPr lang="en-US" sz="2200" i="1" dirty="0"/>
          </a:p>
        </p:txBody>
      </p:sp>
    </p:spTree>
    <p:extLst>
      <p:ext uri="{BB962C8B-B14F-4D97-AF65-F5344CB8AC3E}">
        <p14:creationId xmlns:p14="http://schemas.microsoft.com/office/powerpoint/2010/main" val="1000928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Put Yourself in the Shoes of the Marketing Manager at a Furniture Company</a:t>
            </a:r>
            <a:endParaRPr lang="en-US" sz="3600" dirty="0"/>
          </a:p>
        </p:txBody>
      </p:sp>
      <p:sp>
        <p:nvSpPr>
          <p:cNvPr id="3" name="Content Placeholder 2"/>
          <p:cNvSpPr>
            <a:spLocks noGrp="1"/>
          </p:cNvSpPr>
          <p:nvPr>
            <p:ph idx="1"/>
          </p:nvPr>
        </p:nvSpPr>
        <p:spPr>
          <a:xfrm>
            <a:off x="457200" y="1828800"/>
            <a:ext cx="8229600" cy="4114800"/>
          </a:xfrm>
        </p:spPr>
        <p:txBody>
          <a:bodyPr>
            <a:normAutofit/>
          </a:bodyPr>
          <a:lstStyle/>
          <a:p>
            <a:pPr marL="0" indent="0">
              <a:buNone/>
            </a:pPr>
            <a:r>
              <a:rPr lang="en-US" sz="2800" dirty="0" smtClean="0"/>
              <a:t>Part of your job is to track the performance of current ad placements. Each month …</a:t>
            </a:r>
          </a:p>
          <a:p>
            <a:pPr>
              <a:spcBef>
                <a:spcPts val="700"/>
              </a:spcBef>
            </a:pPr>
            <a:r>
              <a:rPr lang="en-US" sz="2800" dirty="0" smtClean="0"/>
              <a:t>You apportion sales across all the placements.</a:t>
            </a:r>
          </a:p>
          <a:p>
            <a:pPr>
              <a:spcBef>
                <a:spcPts val="300"/>
              </a:spcBef>
            </a:pPr>
            <a:r>
              <a:rPr lang="en-US" sz="2800" dirty="0" smtClean="0"/>
              <a:t>You divide sales by placement costs.</a:t>
            </a:r>
          </a:p>
          <a:p>
            <a:pPr>
              <a:spcBef>
                <a:spcPts val="300"/>
              </a:spcBef>
            </a:pPr>
            <a:r>
              <a:rPr lang="en-US" sz="2800" dirty="0" smtClean="0"/>
              <a:t>You rank the placements by “bang per buck.”</a:t>
            </a:r>
          </a:p>
          <a:p>
            <a:pPr marL="0" indent="0">
              <a:spcBef>
                <a:spcPts val="1800"/>
              </a:spcBef>
              <a:buNone/>
            </a:pPr>
            <a:r>
              <a:rPr lang="en-US" sz="2800" dirty="0" smtClean="0"/>
              <a:t>The lowest ranked placement is at the top of your replacement list, and its ratio determines the hurdle a new opportunity must clear to replace it.</a:t>
            </a:r>
            <a:endParaRPr lang="en-US" sz="2800" dirty="0"/>
          </a:p>
        </p:txBody>
      </p:sp>
    </p:spTree>
    <p:extLst>
      <p:ext uri="{BB962C8B-B14F-4D97-AF65-F5344CB8AC3E}">
        <p14:creationId xmlns:p14="http://schemas.microsoft.com/office/powerpoint/2010/main" val="486944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noAutofit/>
          </a:bodyPr>
          <a:lstStyle/>
          <a:p>
            <a:r>
              <a:rPr lang="en-US" sz="3600" dirty="0" smtClean="0"/>
              <a:t>Keep Yourself in the Shoes of the Marketing Manager at the Furniture Company</a:t>
            </a:r>
            <a:endParaRPr lang="en-US" sz="3600" dirty="0"/>
          </a:p>
        </p:txBody>
      </p:sp>
      <p:sp>
        <p:nvSpPr>
          <p:cNvPr id="3" name="Content Placeholder 2"/>
          <p:cNvSpPr>
            <a:spLocks noGrp="1"/>
          </p:cNvSpPr>
          <p:nvPr>
            <p:ph idx="1"/>
          </p:nvPr>
        </p:nvSpPr>
        <p:spPr>
          <a:xfrm>
            <a:off x="457200" y="1828800"/>
            <a:ext cx="8229600" cy="4114800"/>
          </a:xfrm>
        </p:spPr>
        <p:txBody>
          <a:bodyPr>
            <a:normAutofit fontScale="92500" lnSpcReduction="20000"/>
          </a:bodyPr>
          <a:lstStyle/>
          <a:p>
            <a:pPr marL="0" indent="0">
              <a:buNone/>
            </a:pPr>
            <a:r>
              <a:rPr lang="en-US" sz="2800" dirty="0" smtClean="0"/>
              <a:t>Another part of your job is to learn the relationship between properties of specific ad placements, and the performance of those placements.</a:t>
            </a:r>
          </a:p>
          <a:p>
            <a:r>
              <a:rPr lang="en-US" sz="2800" dirty="0" smtClean="0"/>
              <a:t>You do this using regression analysis, with the characteristics of, and return on, previous placements as your sample data.</a:t>
            </a:r>
          </a:p>
          <a:p>
            <a:pPr marL="0" indent="0">
              <a:spcBef>
                <a:spcPts val="1800"/>
              </a:spcBef>
              <a:buNone/>
            </a:pPr>
            <a:r>
              <a:rPr lang="en-US" sz="2800" dirty="0" smtClean="0"/>
              <a:t>Given the characteristics of a new opportunity (</a:t>
            </a:r>
            <a:r>
              <a:rPr lang="en-US" sz="2800" dirty="0"/>
              <a:t>e</a:t>
            </a:r>
            <a:r>
              <a:rPr lang="en-US" sz="2800" dirty="0" smtClean="0"/>
              <a:t>.g., number of subscribers to a magazine, and how much the average subscriber spends on furniture in a year), you can predict the likely return on your advertising dollar if you take advantage of this opportunity.</a:t>
            </a:r>
          </a:p>
          <a:p>
            <a:pPr marL="0" indent="0">
              <a:spcBef>
                <a:spcPts val="1800"/>
              </a:spcBef>
              <a:buNone/>
            </a:pPr>
            <a:endParaRPr lang="en-US" sz="2800" dirty="0"/>
          </a:p>
        </p:txBody>
      </p:sp>
    </p:spTree>
    <p:extLst>
      <p:ext uri="{BB962C8B-B14F-4D97-AF65-F5344CB8AC3E}">
        <p14:creationId xmlns:p14="http://schemas.microsoft.com/office/powerpoint/2010/main" val="2095227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noAutofit/>
          </a:bodyPr>
          <a:lstStyle/>
          <a:p>
            <a:r>
              <a:rPr lang="en-US" sz="3600" dirty="0" smtClean="0"/>
              <a:t>One Day, the Advertising Sales Representative for a Magazine Drops By</a:t>
            </a:r>
            <a:endParaRPr lang="en-US" sz="3600" dirty="0"/>
          </a:p>
        </p:txBody>
      </p:sp>
      <p:sp>
        <p:nvSpPr>
          <p:cNvPr id="3" name="Content Placeholder 2"/>
          <p:cNvSpPr>
            <a:spLocks noGrp="1"/>
          </p:cNvSpPr>
          <p:nvPr>
            <p:ph idx="1"/>
          </p:nvPr>
        </p:nvSpPr>
        <p:spPr>
          <a:xfrm>
            <a:off x="457200" y="1828800"/>
            <a:ext cx="8229600" cy="4114800"/>
          </a:xfrm>
        </p:spPr>
        <p:txBody>
          <a:bodyPr>
            <a:normAutofit/>
          </a:bodyPr>
          <a:lstStyle/>
          <a:p>
            <a:pPr marL="0" indent="0">
              <a:buNone/>
            </a:pPr>
            <a:r>
              <a:rPr lang="en-US" sz="2800" dirty="0" smtClean="0"/>
              <a:t>S/he wants you to buy space in this magazine.</a:t>
            </a:r>
          </a:p>
          <a:p>
            <a:pPr marL="0" indent="0">
              <a:buNone/>
            </a:pPr>
            <a:r>
              <a:rPr lang="en-US" sz="2800" dirty="0" smtClean="0"/>
              <a:t>You ask (among other things), “What’s the average amount your subscribers spend on furniture per year?”</a:t>
            </a:r>
          </a:p>
          <a:p>
            <a:pPr marL="0" indent="0">
              <a:buNone/>
            </a:pPr>
            <a:r>
              <a:rPr lang="en-US" sz="2800" dirty="0" smtClean="0"/>
              <a:t>S/he says, “ $530 ± $36 ”</a:t>
            </a:r>
          </a:p>
          <a:p>
            <a:pPr marL="0" indent="0">
              <a:buNone/>
            </a:pPr>
            <a:r>
              <a:rPr lang="en-US" sz="2800" dirty="0" smtClean="0"/>
              <a:t>You put $530 (and other relevant information) into your regression model … and it predicts a return greater than your current hurdle rate!</a:t>
            </a:r>
          </a:p>
          <a:p>
            <a:pPr marL="0" indent="0">
              <a:buNone/>
            </a:pPr>
            <a:r>
              <a:rPr lang="en-US" sz="2800" i="1" dirty="0" smtClean="0"/>
              <a:t>Do you jump onboard?</a:t>
            </a:r>
            <a:endParaRPr lang="en-US" sz="2800" i="1" dirty="0"/>
          </a:p>
        </p:txBody>
      </p:sp>
    </p:spTree>
    <p:extLst>
      <p:ext uri="{BB962C8B-B14F-4D97-AF65-F5344CB8AC3E}">
        <p14:creationId xmlns:p14="http://schemas.microsoft.com/office/powerpoint/2010/main" val="1339247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315200" cy="1143000"/>
          </a:xfrm>
        </p:spPr>
        <p:txBody>
          <a:bodyPr>
            <a:noAutofit/>
          </a:bodyPr>
          <a:lstStyle/>
          <a:p>
            <a:r>
              <a:rPr lang="en-US" sz="3600" dirty="0" smtClean="0"/>
              <a:t>What If the $530 is an Over-Estimate or an Under-Estimate?</a:t>
            </a:r>
            <a:endParaRPr lang="en-US" sz="3600" dirty="0"/>
          </a:p>
        </p:txBody>
      </p:sp>
      <p:sp>
        <p:nvSpPr>
          <p:cNvPr id="3" name="Content Placeholder 2"/>
          <p:cNvSpPr>
            <a:spLocks noGrp="1"/>
          </p:cNvSpPr>
          <p:nvPr>
            <p:ph idx="1"/>
          </p:nvPr>
        </p:nvSpPr>
        <p:spPr>
          <a:xfrm>
            <a:off x="457200" y="1524000"/>
            <a:ext cx="8229600" cy="5029200"/>
          </a:xfrm>
        </p:spPr>
        <p:txBody>
          <a:bodyPr>
            <a:normAutofit/>
          </a:bodyPr>
          <a:lstStyle/>
          <a:p>
            <a:pPr marL="0" indent="0">
              <a:buNone/>
            </a:pPr>
            <a:r>
              <a:rPr lang="en-US" sz="2800" dirty="0" smtClean="0"/>
              <a:t>The predicted bang-per-buck </a:t>
            </a:r>
            <a:r>
              <a:rPr lang="en-US" sz="2800" dirty="0"/>
              <a:t>c</a:t>
            </a:r>
            <a:r>
              <a:rPr lang="en-US" sz="2800" dirty="0" smtClean="0"/>
              <a:t>ould actually be worse than your hurdle rate!</a:t>
            </a:r>
          </a:p>
          <a:p>
            <a:pPr marL="0" indent="0">
              <a:buNone/>
            </a:pPr>
            <a:r>
              <a:rPr lang="en-US" sz="2800" dirty="0" smtClean="0"/>
              <a:t>There are many ways to do a risk analysis, and you’ll discuss them throughout the program. They </a:t>
            </a:r>
            <a:r>
              <a:rPr lang="en-US" sz="2800" i="1" dirty="0" smtClean="0"/>
              <a:t>all</a:t>
            </a:r>
            <a:r>
              <a:rPr lang="en-US" sz="2800" dirty="0" smtClean="0"/>
              <a:t> require that you know something about the uncertainty in numbers you’re using.</a:t>
            </a:r>
          </a:p>
          <a:p>
            <a:pPr marL="0" indent="0">
              <a:buNone/>
            </a:pPr>
            <a:r>
              <a:rPr lang="en-US" sz="2800" dirty="0" smtClean="0"/>
              <a:t>At the very least, you can put $494 and $566 into your prediction model, and see what you would predict in </a:t>
            </a:r>
            <a:r>
              <a:rPr lang="en-US" sz="2800" i="1" dirty="0" smtClean="0"/>
              <a:t>those</a:t>
            </a:r>
            <a:r>
              <a:rPr lang="en-US" sz="2800" dirty="0" smtClean="0"/>
              <a:t> cases.</a:t>
            </a:r>
          </a:p>
          <a:p>
            <a:pPr marL="0" indent="0">
              <a:buNone/>
            </a:pPr>
            <a:r>
              <a:rPr lang="en-US" sz="2000" dirty="0" smtClean="0"/>
              <a:t>[More generally, (margin-of-error/1.96) is one standard-deviation’s-worth of “noise” in the estimate. This can be used in more sophisticated analyses.]</a:t>
            </a:r>
          </a:p>
        </p:txBody>
      </p:sp>
    </p:spTree>
    <p:extLst>
      <p:ext uri="{BB962C8B-B14F-4D97-AF65-F5344CB8AC3E}">
        <p14:creationId xmlns:p14="http://schemas.microsoft.com/office/powerpoint/2010/main" val="1427749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315200" cy="1143000"/>
          </a:xfrm>
        </p:spPr>
        <p:txBody>
          <a:bodyPr>
            <a:noAutofit/>
          </a:bodyPr>
          <a:lstStyle/>
          <a:p>
            <a:r>
              <a:rPr lang="en-US" sz="3600" dirty="0" smtClean="0"/>
              <a:t>Sometimes It’s Right to Say “Maybe”</a:t>
            </a:r>
            <a:endParaRPr lang="en-US" sz="3600" dirty="0"/>
          </a:p>
        </p:txBody>
      </p:sp>
      <p:sp>
        <p:nvSpPr>
          <p:cNvPr id="3" name="Content Placeholder 2"/>
          <p:cNvSpPr>
            <a:spLocks noGrp="1"/>
          </p:cNvSpPr>
          <p:nvPr>
            <p:ph idx="1"/>
          </p:nvPr>
        </p:nvSpPr>
        <p:spPr>
          <a:xfrm>
            <a:off x="457200" y="1828800"/>
            <a:ext cx="8229600" cy="4114800"/>
          </a:xfrm>
        </p:spPr>
        <p:txBody>
          <a:bodyPr>
            <a:normAutofit/>
          </a:bodyPr>
          <a:lstStyle/>
          <a:p>
            <a:pPr marL="0" indent="0">
              <a:buNone/>
            </a:pPr>
            <a:r>
              <a:rPr lang="en-US" sz="2800" dirty="0" smtClean="0"/>
              <a:t>If the prediction looks good at both extremes, you can be relatively confident that this is a good opportunity.</a:t>
            </a:r>
          </a:p>
          <a:p>
            <a:pPr marL="0" indent="0">
              <a:buNone/>
            </a:pPr>
            <a:r>
              <a:rPr lang="en-US" sz="2800" dirty="0" smtClean="0"/>
              <a:t>If it looks meaningfully bad at either extreme, you delay your decision:</a:t>
            </a:r>
          </a:p>
          <a:p>
            <a:pPr marL="0" indent="0">
              <a:buNone/>
            </a:pPr>
            <a:r>
              <a:rPr lang="en-US" sz="2800" dirty="0" smtClean="0"/>
              <a:t>“Gee! This sounds interesting, but your numbers are a bit too fuzzy for me to make a decision. Please go back and collect some more data. If the estimate stands up, and the margin of error can be brought down, I might be able to say “Yes.””</a:t>
            </a:r>
          </a:p>
        </p:txBody>
      </p:sp>
    </p:spTree>
    <p:extLst>
      <p:ext uri="{BB962C8B-B14F-4D97-AF65-F5344CB8AC3E}">
        <p14:creationId xmlns:p14="http://schemas.microsoft.com/office/powerpoint/2010/main" val="2816407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315200" cy="1143000"/>
          </a:xfrm>
        </p:spPr>
        <p:txBody>
          <a:bodyPr>
            <a:noAutofit/>
          </a:bodyPr>
          <a:lstStyle/>
          <a:p>
            <a:r>
              <a:rPr lang="en-US" sz="3600" dirty="0" smtClean="0"/>
              <a:t>Practical Issues</a:t>
            </a:r>
            <a:endParaRPr lang="en-US" sz="3600" dirty="0"/>
          </a:p>
        </p:txBody>
      </p:sp>
      <p:sp>
        <p:nvSpPr>
          <p:cNvPr id="3" name="Content Placeholder 2"/>
          <p:cNvSpPr>
            <a:spLocks noGrp="1"/>
          </p:cNvSpPr>
          <p:nvPr>
            <p:ph idx="1"/>
          </p:nvPr>
        </p:nvSpPr>
        <p:spPr>
          <a:xfrm>
            <a:off x="457200" y="1828800"/>
            <a:ext cx="8229600" cy="4114800"/>
          </a:xfrm>
        </p:spPr>
        <p:txBody>
          <a:bodyPr>
            <a:normAutofit/>
          </a:bodyPr>
          <a:lstStyle/>
          <a:p>
            <a:r>
              <a:rPr lang="en-US" sz="2800" dirty="0" smtClean="0"/>
              <a:t>If it looks good, either now or on a second visit, be sure to get details on the estimation study in writing as part of your deal. (Then you can sue for fraud if you learn the rep was lying.)</a:t>
            </a:r>
          </a:p>
          <a:p>
            <a:r>
              <a:rPr lang="en-US" sz="2800" dirty="0" smtClean="0"/>
              <a:t>The risk analysis I’ve described is quite simplistic. You can (and will learn to) do better. But you’ll need the margin of error for any approach.</a:t>
            </a:r>
          </a:p>
        </p:txBody>
      </p:sp>
    </p:spTree>
    <p:extLst>
      <p:ext uri="{BB962C8B-B14F-4D97-AF65-F5344CB8AC3E}">
        <p14:creationId xmlns:p14="http://schemas.microsoft.com/office/powerpoint/2010/main" val="1075350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5867400" cy="1143000"/>
          </a:xfrm>
        </p:spPr>
        <p:txBody>
          <a:bodyPr>
            <a:normAutofit/>
          </a:bodyPr>
          <a:lstStyle/>
          <a:p>
            <a:r>
              <a:rPr lang="en-US" dirty="0" smtClean="0"/>
              <a:t>General Discussion</a:t>
            </a:r>
            <a:endParaRPr lang="en-US" dirty="0"/>
          </a:p>
        </p:txBody>
      </p:sp>
      <p:sp>
        <p:nvSpPr>
          <p:cNvPr id="3" name="Content Placeholder 2"/>
          <p:cNvSpPr>
            <a:spLocks noGrp="1"/>
          </p:cNvSpPr>
          <p:nvPr>
            <p:ph idx="1"/>
          </p:nvPr>
        </p:nvSpPr>
        <p:spPr>
          <a:xfrm>
            <a:off x="457200" y="1600200"/>
            <a:ext cx="8229600" cy="4525963"/>
          </a:xfrm>
        </p:spPr>
        <p:txBody>
          <a:bodyPr>
            <a:normAutofit lnSpcReduction="10000"/>
          </a:bodyPr>
          <a:lstStyle/>
          <a:p>
            <a:pPr marL="0" indent="0">
              <a:buNone/>
            </a:pPr>
            <a:r>
              <a:rPr lang="en-US" dirty="0" smtClean="0"/>
              <a:t>How would our answer ($530 ± $36) change, if there were 400,000 subscribers (instead of 100,000)?</a:t>
            </a:r>
          </a:p>
          <a:p>
            <a:r>
              <a:rPr lang="en-US" dirty="0" smtClean="0"/>
              <a:t>It wouldn’t change at all! “N” doesn’t appear in our formulas.</a:t>
            </a:r>
          </a:p>
          <a:p>
            <a:r>
              <a:rPr lang="en-US" dirty="0" smtClean="0"/>
              <a:t>The precision of our estimate depends on the sample size, but </a:t>
            </a:r>
            <a:r>
              <a:rPr lang="en-US" i="1" dirty="0" smtClean="0"/>
              <a:t>NOT</a:t>
            </a:r>
            <a:r>
              <a:rPr lang="en-US" dirty="0" smtClean="0"/>
              <a:t> on the size of the population being studied.</a:t>
            </a:r>
          </a:p>
          <a:p>
            <a:r>
              <a:rPr lang="en-US" b="1" dirty="0" smtClean="0"/>
              <a:t>This is WONDERFUL!!!</a:t>
            </a:r>
            <a:endParaRPr lang="en-US" b="1" dirty="0"/>
          </a:p>
        </p:txBody>
      </p:sp>
    </p:spTree>
    <p:extLst>
      <p:ext uri="{BB962C8B-B14F-4D97-AF65-F5344CB8AC3E}">
        <p14:creationId xmlns:p14="http://schemas.microsoft.com/office/powerpoint/2010/main" val="2164859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a:xfrm>
            <a:off x="457200" y="1600200"/>
            <a:ext cx="8229600" cy="4800600"/>
          </a:xfrm>
        </p:spPr>
        <p:txBody>
          <a:bodyPr>
            <a:normAutofit lnSpcReduction="10000"/>
          </a:bodyPr>
          <a:lstStyle/>
          <a:p>
            <a:pPr marL="0" indent="0">
              <a:buNone/>
            </a:pPr>
            <a:r>
              <a:rPr lang="en-US" dirty="0" smtClean="0"/>
              <a:t>What if there had been only 4,000 subscribers?</a:t>
            </a:r>
          </a:p>
          <a:p>
            <a:r>
              <a:rPr lang="en-US" dirty="0" smtClean="0"/>
              <a:t>Still no change.</a:t>
            </a:r>
          </a:p>
          <a:p>
            <a:pPr marL="0" indent="0">
              <a:buNone/>
            </a:pPr>
            <a:r>
              <a:rPr lang="en-US" dirty="0" smtClean="0"/>
              <a:t>What if there had been only 100 subscribers?</a:t>
            </a:r>
          </a:p>
          <a:p>
            <a:r>
              <a:rPr lang="en-US" i="1" dirty="0" smtClean="0"/>
              <a:t>Still</a:t>
            </a:r>
            <a:r>
              <a:rPr lang="en-US" dirty="0" smtClean="0"/>
              <a:t> no change.</a:t>
            </a:r>
          </a:p>
          <a:p>
            <a:pPr marL="0" indent="0">
              <a:buNone/>
            </a:pPr>
            <a:r>
              <a:rPr lang="en-US" dirty="0" smtClean="0"/>
              <a:t>But wait!</a:t>
            </a:r>
          </a:p>
          <a:p>
            <a:pPr marL="0" indent="0">
              <a:buNone/>
            </a:pPr>
            <a:r>
              <a:rPr lang="en-US" dirty="0" err="1" smtClean="0"/>
              <a:t>Ahhh</a:t>
            </a:r>
            <a:r>
              <a:rPr lang="en-US" dirty="0" smtClean="0"/>
              <a:t>!! … Everything we’ve said so far, and the formulas we’ve derived, are for an estimation procedure involving simple random sampling </a:t>
            </a:r>
            <a:r>
              <a:rPr lang="en-US" b="1" i="1" dirty="0" smtClean="0"/>
              <a:t>with</a:t>
            </a:r>
            <a:r>
              <a:rPr lang="en-US" dirty="0" smtClean="0"/>
              <a:t> replacement.</a:t>
            </a:r>
            <a:endParaRPr lang="en-US" dirty="0"/>
          </a:p>
        </p:txBody>
      </p:sp>
    </p:spTree>
    <p:extLst>
      <p:ext uri="{BB962C8B-B14F-4D97-AF65-F5344CB8AC3E}">
        <p14:creationId xmlns:p14="http://schemas.microsoft.com/office/powerpoint/2010/main" val="2036738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Detail #1</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28600" y="1828800"/>
                <a:ext cx="8534400" cy="3810000"/>
              </a:xfrm>
            </p:spPr>
            <p:txBody>
              <a:bodyPr>
                <a:normAutofit/>
              </a:bodyPr>
              <a:lstStyle/>
              <a:p>
                <a:pPr marL="0" indent="0">
                  <a:spcAft>
                    <a:spcPts val="1800"/>
                  </a:spcAft>
                  <a:buNone/>
                </a:pPr>
                <a:r>
                  <a:rPr lang="en-US" sz="2600" dirty="0" smtClean="0"/>
                  <a:t>If we’d used simple random sampling </a:t>
                </a:r>
                <a:r>
                  <a:rPr lang="en-US" sz="2600" i="1" dirty="0" smtClean="0"/>
                  <a:t>without</a:t>
                </a:r>
                <a:r>
                  <a:rPr lang="en-US" sz="2600" dirty="0" smtClean="0"/>
                  <a:t> replacement:</a:t>
                </a:r>
              </a:p>
              <a:p>
                <a:pPr>
                  <a:spcAft>
                    <a:spcPts val="3600"/>
                  </a:spcAft>
                </a:pPr>
                <a:r>
                  <a:rPr lang="en-US" sz="2600" dirty="0" smtClean="0"/>
                  <a:t>E[</a:t>
                </a:r>
                <a14:m>
                  <m:oMath xmlns:m="http://schemas.openxmlformats.org/officeDocument/2006/math">
                    <m:acc>
                      <m:accPr>
                        <m:chr m:val="̅"/>
                        <m:ctrlPr>
                          <a:rPr lang="en-US" sz="2600" i="1" dirty="0">
                            <a:solidFill>
                              <a:prstClr val="black"/>
                            </a:solidFill>
                            <a:latin typeface="Cambria Math" panose="02040503050406030204" pitchFamily="18" charset="0"/>
                          </a:rPr>
                        </m:ctrlPr>
                      </m:accPr>
                      <m:e>
                        <m:r>
                          <m:rPr>
                            <m:nor/>
                          </m:rPr>
                          <a:rPr lang="en-US" sz="2600" dirty="0">
                            <a:solidFill>
                              <a:prstClr val="black"/>
                            </a:solidFill>
                          </a:rPr>
                          <m:t>X</m:t>
                        </m:r>
                      </m:e>
                    </m:acc>
                  </m:oMath>
                </a14:m>
                <a:r>
                  <a:rPr lang="en-US" sz="2600" baseline="-25000" dirty="0" smtClean="0"/>
                  <a:t>wo</a:t>
                </a:r>
                <a:r>
                  <a:rPr lang="en-US" sz="2600" dirty="0" smtClean="0"/>
                  <a:t>] = </a:t>
                </a:r>
                <a:r>
                  <a:rPr lang="en-US" sz="2600" dirty="0" smtClean="0">
                    <a:sym typeface="Symbol"/>
                  </a:rPr>
                  <a:t> , the procedure is still right on average</a:t>
                </a:r>
              </a:p>
              <a:p>
                <a:pPr>
                  <a:spcAft>
                    <a:spcPts val="3600"/>
                  </a:spcAft>
                </a:pPr>
                <a:r>
                  <a:rPr lang="en-US" sz="2600" dirty="0" err="1" smtClean="0">
                    <a:sym typeface="Symbol"/>
                  </a:rPr>
                  <a:t>StDev</a:t>
                </a:r>
                <a:r>
                  <a:rPr lang="en-US" sz="2600" dirty="0" smtClean="0">
                    <a:sym typeface="Symbol"/>
                  </a:rPr>
                  <a:t>(</a:t>
                </a:r>
                <a14:m>
                  <m:oMath xmlns:m="http://schemas.openxmlformats.org/officeDocument/2006/math">
                    <m:acc>
                      <m:accPr>
                        <m:chr m:val="̅"/>
                        <m:ctrlPr>
                          <a:rPr lang="en-US" sz="2600" i="1" dirty="0">
                            <a:solidFill>
                              <a:prstClr val="black"/>
                            </a:solidFill>
                            <a:latin typeface="Cambria Math" panose="02040503050406030204" pitchFamily="18" charset="0"/>
                          </a:rPr>
                        </m:ctrlPr>
                      </m:accPr>
                      <m:e>
                        <m:r>
                          <m:rPr>
                            <m:nor/>
                          </m:rPr>
                          <a:rPr lang="en-US" sz="2600" dirty="0">
                            <a:solidFill>
                              <a:prstClr val="black"/>
                            </a:solidFill>
                          </a:rPr>
                          <m:t>X</m:t>
                        </m:r>
                      </m:e>
                    </m:acc>
                  </m:oMath>
                </a14:m>
                <a:r>
                  <a:rPr lang="en-US" sz="2600" baseline="-25000" dirty="0" smtClean="0"/>
                  <a:t>wo</a:t>
                </a:r>
                <a:r>
                  <a:rPr lang="en-US" sz="2600" dirty="0" smtClean="0"/>
                  <a:t>) = (</a:t>
                </a:r>
                <a:r>
                  <a:rPr lang="en-US" sz="2600" dirty="0" smtClean="0">
                    <a:sym typeface="Symbol"/>
                  </a:rPr>
                  <a:t>/n)·                 : this is somewhat different!</a:t>
                </a:r>
              </a:p>
              <a:p>
                <a:pPr>
                  <a:spcBef>
                    <a:spcPts val="300"/>
                  </a:spcBef>
                </a:pPr>
                <a14:m>
                  <m:oMath xmlns:m="http://schemas.openxmlformats.org/officeDocument/2006/math">
                    <m:acc>
                      <m:accPr>
                        <m:chr m:val="̅"/>
                        <m:ctrlPr>
                          <a:rPr lang="en-US" sz="2600" i="1" dirty="0">
                            <a:solidFill>
                              <a:prstClr val="black"/>
                            </a:solidFill>
                            <a:latin typeface="Cambria Math" panose="02040503050406030204" pitchFamily="18" charset="0"/>
                          </a:rPr>
                        </m:ctrlPr>
                      </m:accPr>
                      <m:e>
                        <m:r>
                          <m:rPr>
                            <m:nor/>
                          </m:rPr>
                          <a:rPr lang="en-US" sz="2600" dirty="0">
                            <a:solidFill>
                              <a:prstClr val="black"/>
                            </a:solidFill>
                          </a:rPr>
                          <m:t>X</m:t>
                        </m:r>
                      </m:e>
                    </m:acc>
                  </m:oMath>
                </a14:m>
                <a:r>
                  <a:rPr lang="en-US" sz="2600" baseline="-25000" dirty="0" smtClean="0"/>
                  <a:t>wo</a:t>
                </a:r>
                <a:r>
                  <a:rPr lang="en-US" sz="2600" dirty="0" smtClean="0"/>
                  <a:t> is still approximately normally distributed</a:t>
                </a:r>
              </a:p>
              <a:p>
                <a:pPr marL="457200" lvl="1" indent="0">
                  <a:spcAft>
                    <a:spcPts val="1200"/>
                  </a:spcAft>
                  <a:buNone/>
                </a:pPr>
                <a:r>
                  <a:rPr lang="en-US" sz="2600" dirty="0"/>
                  <a:t>	</a:t>
                </a:r>
                <a:r>
                  <a:rPr lang="en-US" sz="2600" dirty="0" smtClean="0"/>
                  <a:t>(from the Central Limit Theorem)</a:t>
                </a:r>
                <a:endParaRPr lang="en-US" sz="2600" dirty="0"/>
              </a:p>
              <a:p>
                <a:pPr marL="0" indent="0">
                  <a:buNone/>
                </a:pPr>
                <a:endParaRPr lang="en-US" i="1"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28600" y="1828800"/>
                <a:ext cx="8534400" cy="3810000"/>
              </a:xfrm>
              <a:blipFill rotWithShape="1">
                <a:blip r:embed="rId3" cstate="print"/>
                <a:stretch>
                  <a:fillRect l="-1857" t="-1280" b="-16320"/>
                </a:stretch>
              </a:blipFill>
            </p:spPr>
            <p:txBody>
              <a:bodyPr/>
              <a:lstStyle/>
              <a:p>
                <a:r>
                  <a:rPr lang="en-US">
                    <a:noFill/>
                  </a:rPr>
                  <a:t> </a:t>
                </a:r>
              </a:p>
            </p:txBody>
          </p:sp>
        </mc:Fallback>
      </mc:AlternateContent>
      <p:graphicFrame>
        <p:nvGraphicFramePr>
          <p:cNvPr id="4" name="Object 3"/>
          <p:cNvGraphicFramePr>
            <a:graphicFrameLocks noChangeAspect="1"/>
          </p:cNvGraphicFramePr>
          <p:nvPr>
            <p:extLst>
              <p:ext uri="{D42A27DB-BD31-4B8C-83A1-F6EECF244321}">
                <p14:modId xmlns:p14="http://schemas.microsoft.com/office/powerpoint/2010/main" val="1123218930"/>
              </p:ext>
            </p:extLst>
          </p:nvPr>
        </p:nvGraphicFramePr>
        <p:xfrm>
          <a:off x="3352800" y="3200400"/>
          <a:ext cx="990600" cy="910281"/>
        </p:xfrm>
        <a:graphic>
          <a:graphicData uri="http://schemas.openxmlformats.org/presentationml/2006/ole">
            <mc:AlternateContent xmlns:mc="http://schemas.openxmlformats.org/markup-compatibility/2006">
              <mc:Choice xmlns:v="urn:schemas-microsoft-com:vml" Requires="v">
                <p:oleObj spid="_x0000_s4147" name="Equation" r:id="rId4" imgW="469800" imgH="431640" progId="Equation.3">
                  <p:embed/>
                </p:oleObj>
              </mc:Choice>
              <mc:Fallback>
                <p:oleObj name="Equation" r:id="rId4" imgW="469800" imgH="431640" progId="Equation.3">
                  <p:embed/>
                  <p:pic>
                    <p:nvPicPr>
                      <p:cNvPr id="0" name="Picture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52800" y="3200400"/>
                        <a:ext cx="990600" cy="91028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350754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t>
            </a:r>
            <a:r>
              <a:rPr lang="en-US" i="1" dirty="0" smtClean="0"/>
              <a:t>is</a:t>
            </a:r>
            <a:r>
              <a:rPr lang="en-US" dirty="0" smtClean="0"/>
              <a:t> “Statistics”?</a:t>
            </a:r>
            <a:endParaRPr lang="en-US" dirty="0"/>
          </a:p>
        </p:txBody>
      </p:sp>
      <p:sp>
        <p:nvSpPr>
          <p:cNvPr id="3" name="Text Placeholder 2"/>
          <p:cNvSpPr>
            <a:spLocks noGrp="1"/>
          </p:cNvSpPr>
          <p:nvPr>
            <p:ph type="body" idx="1"/>
          </p:nvPr>
        </p:nvSpPr>
        <p:spPr>
          <a:xfrm>
            <a:off x="457200" y="1295400"/>
            <a:ext cx="7772400" cy="1219200"/>
          </a:xfrm>
        </p:spPr>
        <p:txBody>
          <a:bodyPr>
            <a:noAutofit/>
          </a:bodyPr>
          <a:lstStyle/>
          <a:p>
            <a:r>
              <a:rPr lang="en-US" b="0" dirty="0" smtClean="0"/>
              <a:t>Statistics is focused on making inferences about a group of individuals (the </a:t>
            </a:r>
            <a:r>
              <a:rPr lang="en-US" b="0" i="1" dirty="0" smtClean="0"/>
              <a:t>population </a:t>
            </a:r>
            <a:r>
              <a:rPr lang="en-US" b="0" dirty="0" smtClean="0"/>
              <a:t>of interest) using only data collected from a subgroup (the </a:t>
            </a:r>
            <a:r>
              <a:rPr lang="en-US" b="0" i="1" dirty="0" smtClean="0"/>
              <a:t>sample</a:t>
            </a:r>
            <a:r>
              <a:rPr lang="en-US" b="0" dirty="0" smtClean="0"/>
              <a:t>).</a:t>
            </a:r>
            <a:endParaRPr lang="en-US" b="0" dirty="0"/>
          </a:p>
        </p:txBody>
      </p:sp>
      <p:sp>
        <p:nvSpPr>
          <p:cNvPr id="4" name="Content Placeholder 3"/>
          <p:cNvSpPr>
            <a:spLocks noGrp="1"/>
          </p:cNvSpPr>
          <p:nvPr>
            <p:ph sz="half" idx="2"/>
          </p:nvPr>
        </p:nvSpPr>
        <p:spPr>
          <a:xfrm>
            <a:off x="457200" y="3352800"/>
            <a:ext cx="7772400" cy="2925763"/>
          </a:xfrm>
        </p:spPr>
        <p:txBody>
          <a:bodyPr/>
          <a:lstStyle/>
          <a:p>
            <a:pPr marL="0" indent="0">
              <a:buNone/>
            </a:pPr>
            <a:r>
              <a:rPr lang="en-US" dirty="0" smtClean="0"/>
              <a:t>Perhaps …</a:t>
            </a:r>
          </a:p>
          <a:p>
            <a:r>
              <a:rPr lang="en-US" dirty="0"/>
              <a:t>t</a:t>
            </a:r>
            <a:r>
              <a:rPr lang="en-US" dirty="0" smtClean="0"/>
              <a:t>he population is large, and looking at all individuals would be too costly or too time-consuming</a:t>
            </a:r>
          </a:p>
          <a:p>
            <a:r>
              <a:rPr lang="en-US" dirty="0"/>
              <a:t>t</a:t>
            </a:r>
            <a:r>
              <a:rPr lang="en-US" dirty="0" smtClean="0"/>
              <a:t>aking individual measurements is destructive</a:t>
            </a:r>
          </a:p>
          <a:p>
            <a:r>
              <a:rPr lang="en-US" dirty="0"/>
              <a:t>s</a:t>
            </a:r>
            <a:r>
              <a:rPr lang="en-US" dirty="0" smtClean="0"/>
              <a:t>ome members of the population aren’t available for direct observation</a:t>
            </a:r>
            <a:endParaRPr lang="en-US" dirty="0"/>
          </a:p>
        </p:txBody>
      </p:sp>
      <p:sp>
        <p:nvSpPr>
          <p:cNvPr id="5" name="Text Placeholder 4"/>
          <p:cNvSpPr>
            <a:spLocks noGrp="1"/>
          </p:cNvSpPr>
          <p:nvPr>
            <p:ph type="body" sz="quarter" idx="3"/>
          </p:nvPr>
        </p:nvSpPr>
        <p:spPr>
          <a:xfrm>
            <a:off x="2514600" y="2590800"/>
            <a:ext cx="4041775" cy="639762"/>
          </a:xfrm>
        </p:spPr>
        <p:txBody>
          <a:bodyPr/>
          <a:lstStyle/>
          <a:p>
            <a:pPr algn="ctr"/>
            <a:r>
              <a:rPr lang="en-US" dirty="0" smtClean="0"/>
              <a:t>Why might we do this?</a:t>
            </a:r>
            <a:endParaRPr lang="en-US" dirty="0"/>
          </a:p>
        </p:txBody>
      </p:sp>
    </p:spTree>
    <p:extLst>
      <p:ext uri="{BB962C8B-B14F-4D97-AF65-F5344CB8AC3E}">
        <p14:creationId xmlns:p14="http://schemas.microsoft.com/office/powerpoint/2010/main" val="2121258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311736" cy="1143000"/>
          </a:xfrm>
        </p:spPr>
        <p:txBody>
          <a:bodyPr>
            <a:normAutofit fontScale="90000"/>
          </a:bodyPr>
          <a:lstStyle/>
          <a:p>
            <a:r>
              <a:rPr lang="en-US" dirty="0" smtClean="0"/>
              <a:t>For Simple Random Sampling without Replacement</a:t>
            </a:r>
            <a:endParaRPr lang="en-US" dirty="0"/>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143376723"/>
              </p:ext>
            </p:extLst>
          </p:nvPr>
        </p:nvGraphicFramePr>
        <p:xfrm>
          <a:off x="3305220" y="1828800"/>
          <a:ext cx="2526631" cy="843094"/>
        </p:xfrm>
        <a:graphic>
          <a:graphicData uri="http://schemas.openxmlformats.org/presentationml/2006/ole">
            <mc:AlternateContent xmlns:mc="http://schemas.openxmlformats.org/markup-compatibility/2006">
              <mc:Choice xmlns:v="urn:schemas-microsoft-com:vml" Requires="v">
                <p:oleObj spid="_x0000_s5222" name="Equation" r:id="rId4" imgW="1295280" imgH="431640" progId="Equation.3">
                  <p:embed/>
                </p:oleObj>
              </mc:Choice>
              <mc:Fallback>
                <p:oleObj name="Equation" r:id="rId4" imgW="1295280" imgH="431640" progId="Equation.3">
                  <p:embed/>
                  <p:pic>
                    <p:nvPicPr>
                      <p:cNvPr id="0" name="Picture 26"/>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05220" y="1828800"/>
                        <a:ext cx="2526631" cy="8430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0791039"/>
              </p:ext>
            </p:extLst>
          </p:nvPr>
        </p:nvGraphicFramePr>
        <p:xfrm>
          <a:off x="3657600" y="4800600"/>
          <a:ext cx="1676400" cy="841375"/>
        </p:xfrm>
        <a:graphic>
          <a:graphicData uri="http://schemas.openxmlformats.org/presentationml/2006/ole">
            <mc:AlternateContent xmlns:mc="http://schemas.openxmlformats.org/markup-compatibility/2006">
              <mc:Choice xmlns:v="urn:schemas-microsoft-com:vml" Requires="v">
                <p:oleObj spid="_x0000_s5223" name="Equation" r:id="rId6" imgW="800100" imgH="419100" progId="Equation.3">
                  <p:embed/>
                </p:oleObj>
              </mc:Choice>
              <mc:Fallback>
                <p:oleObj name="Equation" r:id="rId6" imgW="800100" imgH="419100" progId="Equation.3">
                  <p:embed/>
                  <p:pic>
                    <p:nvPicPr>
                      <p:cNvPr id="0" name="Picture 2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57600" y="4800600"/>
                        <a:ext cx="1676400" cy="841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Box 5"/>
          <p:cNvSpPr txBox="1"/>
          <p:nvPr/>
        </p:nvSpPr>
        <p:spPr>
          <a:xfrm>
            <a:off x="914400" y="2971800"/>
            <a:ext cx="7086600" cy="2169825"/>
          </a:xfrm>
          <a:prstGeom prst="rect">
            <a:avLst/>
          </a:prstGeom>
          <a:noFill/>
        </p:spPr>
        <p:txBody>
          <a:bodyPr wrap="square" rtlCol="0">
            <a:spAutoFit/>
          </a:bodyPr>
          <a:lstStyle/>
          <a:p>
            <a:pPr>
              <a:spcAft>
                <a:spcPts val="1800"/>
              </a:spcAft>
            </a:pPr>
            <a:r>
              <a:rPr lang="en-US" sz="2400" dirty="0" smtClean="0"/>
              <a:t>But for typical managerial settings, this extra factor is just a hair less than 1. For example, if N = 100,000 and  n = 100, the factor is 0.9995. </a:t>
            </a:r>
          </a:p>
          <a:p>
            <a:r>
              <a:rPr lang="en-US" sz="2400" dirty="0" smtClean="0"/>
              <a:t>So in managerial settings the factor is usually ignored, and we’ll use</a:t>
            </a:r>
            <a:endParaRPr lang="en-US" sz="2400" dirty="0"/>
          </a:p>
        </p:txBody>
      </p:sp>
      <p:sp>
        <p:nvSpPr>
          <p:cNvPr id="7" name="TextBox 6"/>
          <p:cNvSpPr txBox="1"/>
          <p:nvPr/>
        </p:nvSpPr>
        <p:spPr>
          <a:xfrm>
            <a:off x="910936" y="5748010"/>
            <a:ext cx="7315200" cy="461665"/>
          </a:xfrm>
          <a:prstGeom prst="rect">
            <a:avLst/>
          </a:prstGeom>
          <a:noFill/>
        </p:spPr>
        <p:txBody>
          <a:bodyPr wrap="square" rtlCol="0">
            <a:spAutoFit/>
          </a:bodyPr>
          <a:lstStyle/>
          <a:p>
            <a:r>
              <a:rPr lang="en-US" sz="2400" dirty="0" smtClean="0"/>
              <a:t>for both types of simple random sampling.</a:t>
            </a:r>
            <a:endParaRPr lang="en-US" sz="2400" dirty="0"/>
          </a:p>
        </p:txBody>
      </p:sp>
    </p:spTree>
    <p:extLst>
      <p:ext uri="{BB962C8B-B14F-4D97-AF65-F5344CB8AC3E}">
        <p14:creationId xmlns:p14="http://schemas.microsoft.com/office/powerpoint/2010/main" val="1367282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Detail #2</a:t>
            </a:r>
            <a:endParaRPr lang="en-US" dirty="0"/>
          </a:p>
        </p:txBody>
      </p:sp>
      <p:sp>
        <p:nvSpPr>
          <p:cNvPr id="3" name="Content Placeholder 2"/>
          <p:cNvSpPr>
            <a:spLocks noGrp="1"/>
          </p:cNvSpPr>
          <p:nvPr>
            <p:ph idx="1"/>
          </p:nvPr>
        </p:nvSpPr>
        <p:spPr>
          <a:xfrm>
            <a:off x="304800" y="1373787"/>
            <a:ext cx="8534400" cy="4876800"/>
          </a:xfrm>
        </p:spPr>
        <p:txBody>
          <a:bodyPr>
            <a:normAutofit fontScale="85000" lnSpcReduction="10000"/>
          </a:bodyPr>
          <a:lstStyle/>
          <a:p>
            <a:pPr marL="0" indent="0">
              <a:buNone/>
            </a:pPr>
            <a:r>
              <a:rPr lang="en-US" dirty="0" smtClean="0"/>
              <a:t>In coming up with                             , we cheated  … </a:t>
            </a:r>
          </a:p>
          <a:p>
            <a:pPr>
              <a:spcBef>
                <a:spcPts val="2400"/>
              </a:spcBef>
            </a:pPr>
            <a:r>
              <a:rPr lang="en-US" dirty="0" smtClean="0"/>
              <a:t>We invoked the Central Limit Theorem to get the 1.96, even though the CLT only says, “The bigger the bunch of things being aggregated, the closer the aggregate will come to having a normal distribution.”</a:t>
            </a:r>
          </a:p>
          <a:p>
            <a:pPr lvl="1"/>
            <a:r>
              <a:rPr lang="en-US" dirty="0" smtClean="0"/>
              <a:t>As long as the sample size is a couple of dozen or more, OR even smaller when drawn from an approximately normal population distribution, this cheat turns out to be relatively innocuous.</a:t>
            </a:r>
          </a:p>
          <a:p>
            <a:r>
              <a:rPr lang="en-US" dirty="0" smtClean="0"/>
              <a:t>We used s instead of </a:t>
            </a:r>
            <a:r>
              <a:rPr lang="en-US" dirty="0" smtClean="0">
                <a:sym typeface="Symbol"/>
              </a:rPr>
              <a:t>.</a:t>
            </a:r>
          </a:p>
          <a:p>
            <a:pPr lvl="1"/>
            <a:r>
              <a:rPr lang="en-US" dirty="0" smtClean="0">
                <a:sym typeface="Symbol"/>
              </a:rPr>
              <a:t>This cheat is a bit more severe when the sample size is small. So we cover for it by raising the 1.96 factor a bit.</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784150879"/>
              </p:ext>
            </p:extLst>
          </p:nvPr>
        </p:nvGraphicFramePr>
        <p:xfrm>
          <a:off x="3124200" y="1219200"/>
          <a:ext cx="1752600" cy="879620"/>
        </p:xfrm>
        <a:graphic>
          <a:graphicData uri="http://schemas.openxmlformats.org/presentationml/2006/ole">
            <mc:AlternateContent xmlns:mc="http://schemas.openxmlformats.org/markup-compatibility/2006">
              <mc:Choice xmlns:v="urn:schemas-microsoft-com:vml" Requires="v">
                <p:oleObj spid="_x0000_s6196" name="Equation" r:id="rId3" imgW="800100" imgH="419100" progId="Equation.3">
                  <p:embed/>
                </p:oleObj>
              </mc:Choice>
              <mc:Fallback>
                <p:oleObj name="Equation" r:id="rId3" imgW="800100" imgH="419100" progId="Equation.3">
                  <p:embed/>
                  <p:pic>
                    <p:nvPicPr>
                      <p:cNvPr id="0"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200" y="1219200"/>
                        <a:ext cx="1752600" cy="8796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Box 5"/>
          <p:cNvSpPr txBox="1"/>
          <p:nvPr/>
        </p:nvSpPr>
        <p:spPr>
          <a:xfrm>
            <a:off x="7315200" y="1334317"/>
            <a:ext cx="1295400" cy="507831"/>
          </a:xfrm>
          <a:prstGeom prst="rect">
            <a:avLst/>
          </a:prstGeom>
          <a:noFill/>
        </p:spPr>
        <p:txBody>
          <a:bodyPr wrap="square" rtlCol="0">
            <a:spAutoFit/>
          </a:bodyPr>
          <a:lstStyle/>
          <a:p>
            <a:r>
              <a:rPr lang="en-US" sz="2700" dirty="0" smtClean="0"/>
              <a:t>twice!</a:t>
            </a:r>
            <a:endParaRPr lang="en-US" sz="2700" dirty="0"/>
          </a:p>
        </p:txBody>
      </p:sp>
    </p:spTree>
    <p:extLst>
      <p:ext uri="{BB962C8B-B14F-4D97-AF65-F5344CB8AC3E}">
        <p14:creationId xmlns:p14="http://schemas.microsoft.com/office/powerpoint/2010/main" val="3533991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Very</a:t>
            </a:r>
            <a:r>
              <a:rPr lang="en-US" dirty="0" smtClean="0"/>
              <a:t> Technical Detail #2</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0" indent="0">
                  <a:buNone/>
                </a:pPr>
                <a:r>
                  <a:rPr lang="en-US" dirty="0" smtClean="0"/>
                  <a:t>By how much do we lift the 1.96 multiplier?</a:t>
                </a:r>
              </a:p>
              <a:p>
                <a:pPr marL="0" indent="0">
                  <a:buNone/>
                </a:pPr>
                <a:r>
                  <a:rPr lang="en-US" dirty="0" smtClean="0"/>
                  <a:t>To a number that comes from the t-distribution with n-1 “degrees of freedom.”</a:t>
                </a:r>
              </a:p>
              <a:p>
                <a:pPr marL="0" indent="0">
                  <a:buNone/>
                </a:pPr>
                <a:r>
                  <a:rPr lang="en-US" dirty="0" smtClean="0"/>
                  <a:t>This adjusts for using estimates of variability (such as s) instead of the actual variability (such as </a:t>
                </a:r>
                <a:r>
                  <a:rPr lang="en-US" dirty="0" smtClean="0">
                    <a:sym typeface="Symbol"/>
                  </a:rPr>
                  <a:t>)</a:t>
                </a:r>
                <a:r>
                  <a:rPr lang="en-US" dirty="0" smtClean="0"/>
                  <a:t>, and for deriving these estimates from the same data already used to estimate other things (such as </a:t>
                </a:r>
                <a14:m>
                  <m:oMath xmlns:m="http://schemas.openxmlformats.org/officeDocument/2006/math">
                    <m:acc>
                      <m:accPr>
                        <m:chr m:val="̅"/>
                        <m:ctrlPr>
                          <a:rPr lang="en-US" i="1" dirty="0" smtClean="0">
                            <a:latin typeface="Cambria Math" panose="02040503050406030204" pitchFamily="18" charset="0"/>
                          </a:rPr>
                        </m:ctrlPr>
                      </m:accPr>
                      <m:e>
                        <m:r>
                          <m:rPr>
                            <m:nor/>
                          </m:rPr>
                          <a:rPr lang="en-US" dirty="0" smtClean="0"/>
                          <m:t>x</m:t>
                        </m:r>
                      </m:e>
                    </m:acc>
                  </m:oMath>
                </a14:m>
                <a:r>
                  <a:rPr lang="en-US" dirty="0" smtClean="0"/>
                  <a:t> for </a:t>
                </a:r>
                <a:r>
                  <a:rPr lang="en-US" dirty="0" smtClean="0">
                    <a:sym typeface="Symbol"/>
                  </a:rPr>
                  <a:t>)</a:t>
                </a:r>
                <a:r>
                  <a:rPr lang="en-US" dirty="0" smtClean="0"/>
                  <a:t>.</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cstate="print"/>
                <a:stretch>
                  <a:fillRect l="-1852" t="-1752" r="-2000"/>
                </a:stretch>
              </a:blipFill>
            </p:spPr>
            <p:txBody>
              <a:bodyPr/>
              <a:lstStyle/>
              <a:p>
                <a:r>
                  <a:rPr lang="en-US">
                    <a:noFill/>
                  </a:rPr>
                  <a:t> </a:t>
                </a:r>
              </a:p>
            </p:txBody>
          </p:sp>
        </mc:Fallback>
      </mc:AlternateContent>
    </p:spTree>
    <p:extLst>
      <p:ext uri="{BB962C8B-B14F-4D97-AF65-F5344CB8AC3E}">
        <p14:creationId xmlns:p14="http://schemas.microsoft.com/office/powerpoint/2010/main" val="1357761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US" dirty="0" smtClean="0"/>
              <a:t>Correcting for Using s Instead of </a:t>
            </a:r>
            <a:r>
              <a:rPr lang="en-US" dirty="0" smtClean="0">
                <a:sym typeface="Symbol"/>
              </a:rPr>
              <a: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84925110"/>
              </p:ext>
            </p:extLst>
          </p:nvPr>
        </p:nvGraphicFramePr>
        <p:xfrm>
          <a:off x="1371600" y="1066800"/>
          <a:ext cx="6583218" cy="4526232"/>
        </p:xfrm>
        <a:graphic>
          <a:graphicData uri="http://schemas.openxmlformats.org/drawingml/2006/table">
            <a:tbl>
              <a:tblPr/>
              <a:tblGrid>
                <a:gridCol w="1097203"/>
                <a:gridCol w="1097203"/>
                <a:gridCol w="1097203"/>
                <a:gridCol w="1097203"/>
                <a:gridCol w="1097203"/>
                <a:gridCol w="1097203"/>
              </a:tblGrid>
              <a:tr h="255133">
                <a:tc gridSpan="6">
                  <a:txBody>
                    <a:bodyPr/>
                    <a:lstStyle/>
                    <a:p>
                      <a:pPr algn="ctr"/>
                      <a:r>
                        <a:rPr lang="en-US" sz="1800" dirty="0"/>
                        <a:t>t-distribution</a:t>
                      </a:r>
                    </a:p>
                  </a:txBody>
                  <a:tcPr marL="28573" marR="28573" marT="28573" marB="28573" anchor="ctr">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80048">
                <a:tc>
                  <a:txBody>
                    <a:bodyPr/>
                    <a:lstStyle/>
                    <a:p>
                      <a:pPr algn="ctr"/>
                      <a:r>
                        <a:rPr lang="en-US" sz="1800"/>
                        <a:t>degrees of freedom</a:t>
                      </a:r>
                    </a:p>
                  </a:txBody>
                  <a:tcPr marL="28573" marR="28573" marT="28573" marB="28573" anchor="ctr">
                    <a:lnL>
                      <a:noFill/>
                    </a:lnL>
                    <a:lnR>
                      <a:noFill/>
                    </a:lnR>
                    <a:lnT>
                      <a:noFill/>
                    </a:lnT>
                    <a:lnB>
                      <a:noFill/>
                    </a:lnB>
                    <a:noFill/>
                  </a:tcPr>
                </a:tc>
                <a:tc>
                  <a:txBody>
                    <a:bodyPr/>
                    <a:lstStyle/>
                    <a:p>
                      <a:pPr algn="ctr"/>
                      <a:r>
                        <a:rPr lang="en-US" sz="1800" dirty="0"/>
                        <a:t>95% central probability</a:t>
                      </a:r>
                    </a:p>
                  </a:txBody>
                  <a:tcPr marL="28573" marR="28573" marT="28573" marB="28573" anchor="ctr">
                    <a:lnL>
                      <a:noFill/>
                    </a:lnL>
                    <a:lnR>
                      <a:noFill/>
                    </a:lnR>
                    <a:lnT>
                      <a:noFill/>
                    </a:lnT>
                    <a:lnB>
                      <a:noFill/>
                    </a:lnB>
                    <a:noFill/>
                  </a:tcPr>
                </a:tc>
                <a:tc>
                  <a:txBody>
                    <a:bodyPr/>
                    <a:lstStyle/>
                    <a:p>
                      <a:pPr algn="ctr"/>
                      <a:r>
                        <a:rPr lang="en-US" sz="1800" dirty="0"/>
                        <a:t>degrees of freedom</a:t>
                      </a:r>
                    </a:p>
                  </a:txBody>
                  <a:tcPr marL="28573" marR="28573" marT="28573" marB="28573" anchor="ctr">
                    <a:lnL>
                      <a:noFill/>
                    </a:lnL>
                    <a:lnR>
                      <a:noFill/>
                    </a:lnR>
                    <a:lnT>
                      <a:noFill/>
                    </a:lnT>
                    <a:lnB>
                      <a:noFill/>
                    </a:lnB>
                    <a:noFill/>
                  </a:tcPr>
                </a:tc>
                <a:tc>
                  <a:txBody>
                    <a:bodyPr/>
                    <a:lstStyle/>
                    <a:p>
                      <a:pPr algn="ctr"/>
                      <a:r>
                        <a:rPr lang="en-US" sz="1800" dirty="0"/>
                        <a:t>95% central probability</a:t>
                      </a:r>
                    </a:p>
                  </a:txBody>
                  <a:tcPr marL="28573" marR="28573" marT="28573" marB="28573" anchor="ctr">
                    <a:lnL>
                      <a:noFill/>
                    </a:lnL>
                    <a:lnR>
                      <a:noFill/>
                    </a:lnR>
                    <a:lnT>
                      <a:noFill/>
                    </a:lnT>
                    <a:lnB>
                      <a:noFill/>
                    </a:lnB>
                    <a:noFill/>
                  </a:tcPr>
                </a:tc>
                <a:tc>
                  <a:txBody>
                    <a:bodyPr/>
                    <a:lstStyle/>
                    <a:p>
                      <a:pPr algn="ctr"/>
                      <a:r>
                        <a:rPr lang="en-US" sz="1800"/>
                        <a:t>degrees of freedom</a:t>
                      </a:r>
                    </a:p>
                  </a:txBody>
                  <a:tcPr marL="28573" marR="28573" marT="28573" marB="28573" anchor="ctr">
                    <a:lnL>
                      <a:noFill/>
                    </a:lnL>
                    <a:lnR>
                      <a:noFill/>
                    </a:lnR>
                    <a:lnT>
                      <a:noFill/>
                    </a:lnT>
                    <a:lnB>
                      <a:noFill/>
                    </a:lnB>
                    <a:noFill/>
                  </a:tcPr>
                </a:tc>
                <a:tc>
                  <a:txBody>
                    <a:bodyPr/>
                    <a:lstStyle/>
                    <a:p>
                      <a:pPr algn="ctr"/>
                      <a:r>
                        <a:rPr lang="en-US" sz="1800"/>
                        <a:t>95% central probability</a:t>
                      </a:r>
                    </a:p>
                  </a:txBody>
                  <a:tcPr marL="28573" marR="28573" marT="28573" marB="28573" anchor="ctr">
                    <a:lnL>
                      <a:noFill/>
                    </a:lnL>
                    <a:lnR>
                      <a:noFill/>
                    </a:lnR>
                    <a:lnT>
                      <a:noFill/>
                    </a:lnT>
                    <a:lnB>
                      <a:noFill/>
                    </a:lnB>
                    <a:noFill/>
                  </a:tcPr>
                </a:tc>
              </a:tr>
              <a:tr h="331447">
                <a:tc>
                  <a:txBody>
                    <a:bodyPr/>
                    <a:lstStyle/>
                    <a:p>
                      <a:pPr algn="ctr"/>
                      <a:r>
                        <a:rPr lang="en-US" sz="1800"/>
                        <a:t>1</a:t>
                      </a:r>
                    </a:p>
                  </a:txBody>
                  <a:tcPr marL="28573" marR="28573" marT="28573" marB="28573" anchor="ctr">
                    <a:lnL>
                      <a:noFill/>
                    </a:lnL>
                    <a:lnR>
                      <a:noFill/>
                    </a:lnR>
                    <a:lnT>
                      <a:noFill/>
                    </a:lnT>
                    <a:lnB>
                      <a:noFill/>
                    </a:lnB>
                    <a:noFill/>
                  </a:tcPr>
                </a:tc>
                <a:tc>
                  <a:txBody>
                    <a:bodyPr/>
                    <a:lstStyle/>
                    <a:p>
                      <a:pPr algn="ctr"/>
                      <a:r>
                        <a:rPr lang="en-US" sz="1800" dirty="0"/>
                        <a:t>12.706</a:t>
                      </a:r>
                    </a:p>
                  </a:txBody>
                  <a:tcPr marL="28573" marR="28573" marT="28573" marB="28573" anchor="ctr">
                    <a:lnL>
                      <a:noFill/>
                    </a:lnL>
                    <a:lnR>
                      <a:noFill/>
                    </a:lnR>
                    <a:lnT>
                      <a:noFill/>
                    </a:lnT>
                    <a:lnB>
                      <a:noFill/>
                    </a:lnB>
                    <a:noFill/>
                  </a:tcPr>
                </a:tc>
                <a:tc>
                  <a:txBody>
                    <a:bodyPr/>
                    <a:lstStyle/>
                    <a:p>
                      <a:pPr algn="ctr"/>
                      <a:r>
                        <a:rPr lang="en-US" sz="1800" dirty="0"/>
                        <a:t>11</a:t>
                      </a:r>
                    </a:p>
                  </a:txBody>
                  <a:tcPr marL="28573" marR="28573" marT="28573" marB="28573" anchor="ctr">
                    <a:lnL>
                      <a:noFill/>
                    </a:lnL>
                    <a:lnR>
                      <a:noFill/>
                    </a:lnR>
                    <a:lnT>
                      <a:noFill/>
                    </a:lnT>
                    <a:lnB>
                      <a:noFill/>
                    </a:lnB>
                    <a:noFill/>
                  </a:tcPr>
                </a:tc>
                <a:tc>
                  <a:txBody>
                    <a:bodyPr/>
                    <a:lstStyle/>
                    <a:p>
                      <a:pPr algn="ctr"/>
                      <a:r>
                        <a:rPr lang="en-US" sz="1800" dirty="0"/>
                        <a:t>2.201</a:t>
                      </a:r>
                    </a:p>
                  </a:txBody>
                  <a:tcPr marL="28573" marR="28573" marT="28573" marB="28573" anchor="ctr">
                    <a:lnL>
                      <a:noFill/>
                    </a:lnL>
                    <a:lnR>
                      <a:noFill/>
                    </a:lnR>
                    <a:lnT>
                      <a:noFill/>
                    </a:lnT>
                    <a:lnB>
                      <a:noFill/>
                    </a:lnB>
                    <a:noFill/>
                  </a:tcPr>
                </a:tc>
                <a:tc>
                  <a:txBody>
                    <a:bodyPr/>
                    <a:lstStyle/>
                    <a:p>
                      <a:pPr algn="ctr"/>
                      <a:r>
                        <a:rPr lang="en-US" sz="1800"/>
                        <a:t>21</a:t>
                      </a:r>
                    </a:p>
                  </a:txBody>
                  <a:tcPr marL="28573" marR="28573" marT="28573" marB="28573" anchor="ctr">
                    <a:lnL>
                      <a:noFill/>
                    </a:lnL>
                    <a:lnR>
                      <a:noFill/>
                    </a:lnR>
                    <a:lnT>
                      <a:noFill/>
                    </a:lnT>
                    <a:lnB>
                      <a:noFill/>
                    </a:lnB>
                    <a:noFill/>
                  </a:tcPr>
                </a:tc>
                <a:tc>
                  <a:txBody>
                    <a:bodyPr/>
                    <a:lstStyle/>
                    <a:p>
                      <a:pPr algn="ctr"/>
                      <a:r>
                        <a:rPr lang="en-US" sz="1800"/>
                        <a:t>2.080</a:t>
                      </a:r>
                    </a:p>
                  </a:txBody>
                  <a:tcPr marL="28573" marR="28573" marT="28573" marB="28573" anchor="ctr">
                    <a:lnL>
                      <a:noFill/>
                    </a:lnL>
                    <a:lnR>
                      <a:noFill/>
                    </a:lnR>
                    <a:lnT>
                      <a:noFill/>
                    </a:lnT>
                    <a:lnB>
                      <a:noFill/>
                    </a:lnB>
                    <a:noFill/>
                  </a:tcPr>
                </a:tc>
              </a:tr>
              <a:tr h="331447">
                <a:tc>
                  <a:txBody>
                    <a:bodyPr/>
                    <a:lstStyle/>
                    <a:p>
                      <a:pPr algn="ctr"/>
                      <a:r>
                        <a:rPr lang="en-US" sz="1800"/>
                        <a:t>2</a:t>
                      </a:r>
                    </a:p>
                  </a:txBody>
                  <a:tcPr marL="28573" marR="28573" marT="28573" marB="28573" anchor="ctr">
                    <a:lnL>
                      <a:noFill/>
                    </a:lnL>
                    <a:lnR>
                      <a:noFill/>
                    </a:lnR>
                    <a:lnT>
                      <a:noFill/>
                    </a:lnT>
                    <a:lnB>
                      <a:noFill/>
                    </a:lnB>
                    <a:noFill/>
                  </a:tcPr>
                </a:tc>
                <a:tc>
                  <a:txBody>
                    <a:bodyPr/>
                    <a:lstStyle/>
                    <a:p>
                      <a:pPr algn="ctr"/>
                      <a:r>
                        <a:rPr lang="en-US" sz="1800" dirty="0"/>
                        <a:t>4.303</a:t>
                      </a:r>
                    </a:p>
                  </a:txBody>
                  <a:tcPr marL="28573" marR="28573" marT="28573" marB="28573" anchor="ctr">
                    <a:lnL>
                      <a:noFill/>
                    </a:lnL>
                    <a:lnR>
                      <a:noFill/>
                    </a:lnR>
                    <a:lnT>
                      <a:noFill/>
                    </a:lnT>
                    <a:lnB>
                      <a:noFill/>
                    </a:lnB>
                    <a:noFill/>
                  </a:tcPr>
                </a:tc>
                <a:tc>
                  <a:txBody>
                    <a:bodyPr/>
                    <a:lstStyle/>
                    <a:p>
                      <a:pPr algn="ctr"/>
                      <a:r>
                        <a:rPr lang="en-US" sz="1800" dirty="0"/>
                        <a:t>12</a:t>
                      </a:r>
                    </a:p>
                  </a:txBody>
                  <a:tcPr marL="28573" marR="28573" marT="28573" marB="28573" anchor="ctr">
                    <a:lnL>
                      <a:noFill/>
                    </a:lnL>
                    <a:lnR>
                      <a:noFill/>
                    </a:lnR>
                    <a:lnT>
                      <a:noFill/>
                    </a:lnT>
                    <a:lnB>
                      <a:noFill/>
                    </a:lnB>
                    <a:noFill/>
                  </a:tcPr>
                </a:tc>
                <a:tc>
                  <a:txBody>
                    <a:bodyPr/>
                    <a:lstStyle/>
                    <a:p>
                      <a:pPr algn="ctr"/>
                      <a:r>
                        <a:rPr lang="en-US" sz="1800" dirty="0"/>
                        <a:t>2.179</a:t>
                      </a:r>
                    </a:p>
                  </a:txBody>
                  <a:tcPr marL="28573" marR="28573" marT="28573" marB="28573" anchor="ctr">
                    <a:lnL>
                      <a:noFill/>
                    </a:lnL>
                    <a:lnR>
                      <a:noFill/>
                    </a:lnR>
                    <a:lnT>
                      <a:noFill/>
                    </a:lnT>
                    <a:lnB>
                      <a:noFill/>
                    </a:lnB>
                    <a:noFill/>
                  </a:tcPr>
                </a:tc>
                <a:tc>
                  <a:txBody>
                    <a:bodyPr/>
                    <a:lstStyle/>
                    <a:p>
                      <a:pPr algn="ctr"/>
                      <a:r>
                        <a:rPr lang="en-US" sz="1800"/>
                        <a:t>22</a:t>
                      </a:r>
                    </a:p>
                  </a:txBody>
                  <a:tcPr marL="28573" marR="28573" marT="28573" marB="28573" anchor="ctr">
                    <a:lnL>
                      <a:noFill/>
                    </a:lnL>
                    <a:lnR>
                      <a:noFill/>
                    </a:lnR>
                    <a:lnT>
                      <a:noFill/>
                    </a:lnT>
                    <a:lnB>
                      <a:noFill/>
                    </a:lnB>
                    <a:noFill/>
                  </a:tcPr>
                </a:tc>
                <a:tc>
                  <a:txBody>
                    <a:bodyPr/>
                    <a:lstStyle/>
                    <a:p>
                      <a:pPr algn="ctr"/>
                      <a:r>
                        <a:rPr lang="en-US" sz="1800"/>
                        <a:t>2.074</a:t>
                      </a:r>
                    </a:p>
                  </a:txBody>
                  <a:tcPr marL="28573" marR="28573" marT="28573" marB="28573" anchor="ctr">
                    <a:lnL>
                      <a:noFill/>
                    </a:lnL>
                    <a:lnR>
                      <a:noFill/>
                    </a:lnR>
                    <a:lnT>
                      <a:noFill/>
                    </a:lnT>
                    <a:lnB>
                      <a:noFill/>
                    </a:lnB>
                    <a:noFill/>
                  </a:tcPr>
                </a:tc>
              </a:tr>
              <a:tr h="331447">
                <a:tc>
                  <a:txBody>
                    <a:bodyPr/>
                    <a:lstStyle/>
                    <a:p>
                      <a:pPr algn="ctr"/>
                      <a:r>
                        <a:rPr lang="en-US" sz="1800"/>
                        <a:t>3</a:t>
                      </a:r>
                    </a:p>
                  </a:txBody>
                  <a:tcPr marL="28573" marR="28573" marT="28573" marB="28573" anchor="ctr">
                    <a:lnL>
                      <a:noFill/>
                    </a:lnL>
                    <a:lnR>
                      <a:noFill/>
                    </a:lnR>
                    <a:lnT>
                      <a:noFill/>
                    </a:lnT>
                    <a:lnB>
                      <a:noFill/>
                    </a:lnB>
                    <a:noFill/>
                  </a:tcPr>
                </a:tc>
                <a:tc>
                  <a:txBody>
                    <a:bodyPr/>
                    <a:lstStyle/>
                    <a:p>
                      <a:pPr algn="ctr"/>
                      <a:r>
                        <a:rPr lang="en-US" sz="1800" dirty="0"/>
                        <a:t>3.182</a:t>
                      </a:r>
                    </a:p>
                  </a:txBody>
                  <a:tcPr marL="28573" marR="28573" marT="28573" marB="28573" anchor="ctr">
                    <a:lnL>
                      <a:noFill/>
                    </a:lnL>
                    <a:lnR>
                      <a:noFill/>
                    </a:lnR>
                    <a:lnT>
                      <a:noFill/>
                    </a:lnT>
                    <a:lnB>
                      <a:noFill/>
                    </a:lnB>
                    <a:noFill/>
                  </a:tcPr>
                </a:tc>
                <a:tc>
                  <a:txBody>
                    <a:bodyPr/>
                    <a:lstStyle/>
                    <a:p>
                      <a:pPr algn="ctr"/>
                      <a:r>
                        <a:rPr lang="en-US" sz="1800" dirty="0"/>
                        <a:t>13</a:t>
                      </a:r>
                    </a:p>
                  </a:txBody>
                  <a:tcPr marL="28573" marR="28573" marT="28573" marB="28573" anchor="ctr">
                    <a:lnL>
                      <a:noFill/>
                    </a:lnL>
                    <a:lnR>
                      <a:noFill/>
                    </a:lnR>
                    <a:lnT>
                      <a:noFill/>
                    </a:lnT>
                    <a:lnB>
                      <a:noFill/>
                    </a:lnB>
                    <a:noFill/>
                  </a:tcPr>
                </a:tc>
                <a:tc>
                  <a:txBody>
                    <a:bodyPr/>
                    <a:lstStyle/>
                    <a:p>
                      <a:pPr algn="ctr"/>
                      <a:r>
                        <a:rPr lang="en-US" sz="1800" dirty="0"/>
                        <a:t>2.160</a:t>
                      </a:r>
                    </a:p>
                  </a:txBody>
                  <a:tcPr marL="28573" marR="28573" marT="28573" marB="28573" anchor="ctr">
                    <a:lnL>
                      <a:noFill/>
                    </a:lnL>
                    <a:lnR>
                      <a:noFill/>
                    </a:lnR>
                    <a:lnT>
                      <a:noFill/>
                    </a:lnT>
                    <a:lnB>
                      <a:noFill/>
                    </a:lnB>
                    <a:noFill/>
                  </a:tcPr>
                </a:tc>
                <a:tc>
                  <a:txBody>
                    <a:bodyPr/>
                    <a:lstStyle/>
                    <a:p>
                      <a:pPr algn="ctr"/>
                      <a:r>
                        <a:rPr lang="en-US" sz="1800" dirty="0"/>
                        <a:t>23</a:t>
                      </a:r>
                    </a:p>
                  </a:txBody>
                  <a:tcPr marL="28573" marR="28573" marT="28573" marB="28573" anchor="ctr">
                    <a:lnL>
                      <a:noFill/>
                    </a:lnL>
                    <a:lnR>
                      <a:noFill/>
                    </a:lnR>
                    <a:lnT>
                      <a:noFill/>
                    </a:lnT>
                    <a:lnB>
                      <a:noFill/>
                    </a:lnB>
                    <a:noFill/>
                  </a:tcPr>
                </a:tc>
                <a:tc>
                  <a:txBody>
                    <a:bodyPr/>
                    <a:lstStyle/>
                    <a:p>
                      <a:pPr algn="ctr"/>
                      <a:r>
                        <a:rPr lang="en-US" sz="1800"/>
                        <a:t>2.069</a:t>
                      </a:r>
                    </a:p>
                  </a:txBody>
                  <a:tcPr marL="28573" marR="28573" marT="28573" marB="28573" anchor="ctr">
                    <a:lnL>
                      <a:noFill/>
                    </a:lnL>
                    <a:lnR>
                      <a:noFill/>
                    </a:lnR>
                    <a:lnT>
                      <a:noFill/>
                    </a:lnT>
                    <a:lnB>
                      <a:noFill/>
                    </a:lnB>
                    <a:noFill/>
                  </a:tcPr>
                </a:tc>
              </a:tr>
              <a:tr h="331447">
                <a:tc>
                  <a:txBody>
                    <a:bodyPr/>
                    <a:lstStyle/>
                    <a:p>
                      <a:pPr algn="ctr"/>
                      <a:r>
                        <a:rPr lang="en-US" sz="1800"/>
                        <a:t>4</a:t>
                      </a:r>
                    </a:p>
                  </a:txBody>
                  <a:tcPr marL="28573" marR="28573" marT="28573" marB="28573" anchor="ctr">
                    <a:lnL>
                      <a:noFill/>
                    </a:lnL>
                    <a:lnR>
                      <a:noFill/>
                    </a:lnR>
                    <a:lnT>
                      <a:noFill/>
                    </a:lnT>
                    <a:lnB>
                      <a:noFill/>
                    </a:lnB>
                    <a:noFill/>
                  </a:tcPr>
                </a:tc>
                <a:tc>
                  <a:txBody>
                    <a:bodyPr/>
                    <a:lstStyle/>
                    <a:p>
                      <a:pPr algn="ctr"/>
                      <a:r>
                        <a:rPr lang="en-US" sz="1800" dirty="0"/>
                        <a:t>2.776</a:t>
                      </a:r>
                    </a:p>
                  </a:txBody>
                  <a:tcPr marL="28573" marR="28573" marT="28573" marB="28573" anchor="ctr">
                    <a:lnL>
                      <a:noFill/>
                    </a:lnL>
                    <a:lnR>
                      <a:noFill/>
                    </a:lnR>
                    <a:lnT>
                      <a:noFill/>
                    </a:lnT>
                    <a:lnB>
                      <a:noFill/>
                    </a:lnB>
                    <a:noFill/>
                  </a:tcPr>
                </a:tc>
                <a:tc>
                  <a:txBody>
                    <a:bodyPr/>
                    <a:lstStyle/>
                    <a:p>
                      <a:pPr algn="ctr"/>
                      <a:r>
                        <a:rPr lang="en-US" sz="1800" dirty="0"/>
                        <a:t>14</a:t>
                      </a:r>
                    </a:p>
                  </a:txBody>
                  <a:tcPr marL="28573" marR="28573" marT="28573" marB="28573" anchor="ctr">
                    <a:lnL>
                      <a:noFill/>
                    </a:lnL>
                    <a:lnR>
                      <a:noFill/>
                    </a:lnR>
                    <a:lnT>
                      <a:noFill/>
                    </a:lnT>
                    <a:lnB>
                      <a:noFill/>
                    </a:lnB>
                    <a:noFill/>
                  </a:tcPr>
                </a:tc>
                <a:tc>
                  <a:txBody>
                    <a:bodyPr/>
                    <a:lstStyle/>
                    <a:p>
                      <a:pPr algn="ctr"/>
                      <a:r>
                        <a:rPr lang="en-US" sz="1800"/>
                        <a:t>2.145</a:t>
                      </a:r>
                    </a:p>
                  </a:txBody>
                  <a:tcPr marL="28573" marR="28573" marT="28573" marB="28573" anchor="ctr">
                    <a:lnL>
                      <a:noFill/>
                    </a:lnL>
                    <a:lnR>
                      <a:noFill/>
                    </a:lnR>
                    <a:lnT>
                      <a:noFill/>
                    </a:lnT>
                    <a:lnB>
                      <a:noFill/>
                    </a:lnB>
                    <a:noFill/>
                  </a:tcPr>
                </a:tc>
                <a:tc>
                  <a:txBody>
                    <a:bodyPr/>
                    <a:lstStyle/>
                    <a:p>
                      <a:pPr algn="ctr"/>
                      <a:r>
                        <a:rPr lang="en-US" sz="1800" dirty="0"/>
                        <a:t>24</a:t>
                      </a:r>
                    </a:p>
                  </a:txBody>
                  <a:tcPr marL="28573" marR="28573" marT="28573" marB="28573" anchor="ctr">
                    <a:lnL>
                      <a:noFill/>
                    </a:lnL>
                    <a:lnR>
                      <a:noFill/>
                    </a:lnR>
                    <a:lnT>
                      <a:noFill/>
                    </a:lnT>
                    <a:lnB>
                      <a:noFill/>
                    </a:lnB>
                    <a:noFill/>
                  </a:tcPr>
                </a:tc>
                <a:tc>
                  <a:txBody>
                    <a:bodyPr/>
                    <a:lstStyle/>
                    <a:p>
                      <a:pPr algn="ctr"/>
                      <a:r>
                        <a:rPr lang="en-US" sz="1800"/>
                        <a:t>2.064</a:t>
                      </a:r>
                    </a:p>
                  </a:txBody>
                  <a:tcPr marL="28573" marR="28573" marT="28573" marB="28573" anchor="ctr">
                    <a:lnL>
                      <a:noFill/>
                    </a:lnL>
                    <a:lnR>
                      <a:noFill/>
                    </a:lnR>
                    <a:lnT>
                      <a:noFill/>
                    </a:lnT>
                    <a:lnB>
                      <a:noFill/>
                    </a:lnB>
                    <a:noFill/>
                  </a:tcPr>
                </a:tc>
              </a:tr>
              <a:tr h="331447">
                <a:tc>
                  <a:txBody>
                    <a:bodyPr/>
                    <a:lstStyle/>
                    <a:p>
                      <a:pPr algn="ctr"/>
                      <a:r>
                        <a:rPr lang="en-US" sz="1800"/>
                        <a:t>5</a:t>
                      </a:r>
                    </a:p>
                  </a:txBody>
                  <a:tcPr marL="28573" marR="28573" marT="28573" marB="28573" anchor="ctr">
                    <a:lnL>
                      <a:noFill/>
                    </a:lnL>
                    <a:lnR>
                      <a:noFill/>
                    </a:lnR>
                    <a:lnT>
                      <a:noFill/>
                    </a:lnT>
                    <a:lnB>
                      <a:noFill/>
                    </a:lnB>
                    <a:noFill/>
                  </a:tcPr>
                </a:tc>
                <a:tc>
                  <a:txBody>
                    <a:bodyPr/>
                    <a:lstStyle/>
                    <a:p>
                      <a:pPr algn="ctr"/>
                      <a:r>
                        <a:rPr lang="en-US" sz="1800" dirty="0"/>
                        <a:t>2.571</a:t>
                      </a:r>
                    </a:p>
                  </a:txBody>
                  <a:tcPr marL="28573" marR="28573" marT="28573" marB="28573" anchor="ctr">
                    <a:lnL>
                      <a:noFill/>
                    </a:lnL>
                    <a:lnR>
                      <a:noFill/>
                    </a:lnR>
                    <a:lnT>
                      <a:noFill/>
                    </a:lnT>
                    <a:lnB>
                      <a:noFill/>
                    </a:lnB>
                    <a:noFill/>
                  </a:tcPr>
                </a:tc>
                <a:tc>
                  <a:txBody>
                    <a:bodyPr/>
                    <a:lstStyle/>
                    <a:p>
                      <a:pPr algn="ctr"/>
                      <a:r>
                        <a:rPr lang="en-US" sz="1800" dirty="0"/>
                        <a:t>15</a:t>
                      </a:r>
                    </a:p>
                  </a:txBody>
                  <a:tcPr marL="28573" marR="28573" marT="28573" marB="28573" anchor="ctr">
                    <a:lnL>
                      <a:noFill/>
                    </a:lnL>
                    <a:lnR>
                      <a:noFill/>
                    </a:lnR>
                    <a:lnT>
                      <a:noFill/>
                    </a:lnT>
                    <a:lnB>
                      <a:noFill/>
                    </a:lnB>
                    <a:noFill/>
                  </a:tcPr>
                </a:tc>
                <a:tc>
                  <a:txBody>
                    <a:bodyPr/>
                    <a:lstStyle/>
                    <a:p>
                      <a:pPr algn="ctr"/>
                      <a:r>
                        <a:rPr lang="en-US" sz="1800"/>
                        <a:t>2.131</a:t>
                      </a:r>
                    </a:p>
                  </a:txBody>
                  <a:tcPr marL="28573" marR="28573" marT="28573" marB="28573" anchor="ctr">
                    <a:lnL>
                      <a:noFill/>
                    </a:lnL>
                    <a:lnR>
                      <a:noFill/>
                    </a:lnR>
                    <a:lnT>
                      <a:noFill/>
                    </a:lnT>
                    <a:lnB>
                      <a:noFill/>
                    </a:lnB>
                    <a:noFill/>
                  </a:tcPr>
                </a:tc>
                <a:tc>
                  <a:txBody>
                    <a:bodyPr/>
                    <a:lstStyle/>
                    <a:p>
                      <a:pPr algn="ctr"/>
                      <a:r>
                        <a:rPr lang="en-US" sz="1800" dirty="0"/>
                        <a:t>25</a:t>
                      </a:r>
                    </a:p>
                  </a:txBody>
                  <a:tcPr marL="28573" marR="28573" marT="28573" marB="28573" anchor="ctr">
                    <a:lnL>
                      <a:noFill/>
                    </a:lnL>
                    <a:lnR>
                      <a:noFill/>
                    </a:lnR>
                    <a:lnT>
                      <a:noFill/>
                    </a:lnT>
                    <a:lnB>
                      <a:noFill/>
                    </a:lnB>
                    <a:noFill/>
                  </a:tcPr>
                </a:tc>
                <a:tc>
                  <a:txBody>
                    <a:bodyPr/>
                    <a:lstStyle/>
                    <a:p>
                      <a:pPr algn="ctr"/>
                      <a:r>
                        <a:rPr lang="en-US" sz="1800"/>
                        <a:t>2.060</a:t>
                      </a:r>
                    </a:p>
                  </a:txBody>
                  <a:tcPr marL="28573" marR="28573" marT="28573" marB="28573" anchor="ctr">
                    <a:lnL>
                      <a:noFill/>
                    </a:lnL>
                    <a:lnR>
                      <a:noFill/>
                    </a:lnR>
                    <a:lnT>
                      <a:noFill/>
                    </a:lnT>
                    <a:lnB>
                      <a:noFill/>
                    </a:lnB>
                    <a:noFill/>
                  </a:tcPr>
                </a:tc>
              </a:tr>
              <a:tr h="331447">
                <a:tc>
                  <a:txBody>
                    <a:bodyPr/>
                    <a:lstStyle/>
                    <a:p>
                      <a:pPr algn="ctr"/>
                      <a:r>
                        <a:rPr lang="en-US" sz="1800"/>
                        <a:t>6</a:t>
                      </a:r>
                    </a:p>
                  </a:txBody>
                  <a:tcPr marL="28573" marR="28573" marT="28573" marB="28573" anchor="ctr">
                    <a:lnL>
                      <a:noFill/>
                    </a:lnL>
                    <a:lnR>
                      <a:noFill/>
                    </a:lnR>
                    <a:lnT>
                      <a:noFill/>
                    </a:lnT>
                    <a:lnB>
                      <a:noFill/>
                    </a:lnB>
                    <a:noFill/>
                  </a:tcPr>
                </a:tc>
                <a:tc>
                  <a:txBody>
                    <a:bodyPr/>
                    <a:lstStyle/>
                    <a:p>
                      <a:pPr algn="ctr"/>
                      <a:r>
                        <a:rPr lang="en-US" sz="1800" dirty="0"/>
                        <a:t>2.447</a:t>
                      </a:r>
                    </a:p>
                  </a:txBody>
                  <a:tcPr marL="28573" marR="28573" marT="28573" marB="28573" anchor="ctr">
                    <a:lnL>
                      <a:noFill/>
                    </a:lnL>
                    <a:lnR>
                      <a:noFill/>
                    </a:lnR>
                    <a:lnT>
                      <a:noFill/>
                    </a:lnT>
                    <a:lnB>
                      <a:noFill/>
                    </a:lnB>
                    <a:noFill/>
                  </a:tcPr>
                </a:tc>
                <a:tc>
                  <a:txBody>
                    <a:bodyPr/>
                    <a:lstStyle/>
                    <a:p>
                      <a:pPr algn="ctr"/>
                      <a:r>
                        <a:rPr lang="en-US" sz="1800" dirty="0"/>
                        <a:t>16</a:t>
                      </a:r>
                    </a:p>
                  </a:txBody>
                  <a:tcPr marL="28573" marR="28573" marT="28573" marB="28573" anchor="ctr">
                    <a:lnL>
                      <a:noFill/>
                    </a:lnL>
                    <a:lnR>
                      <a:noFill/>
                    </a:lnR>
                    <a:lnT>
                      <a:noFill/>
                    </a:lnT>
                    <a:lnB>
                      <a:noFill/>
                    </a:lnB>
                    <a:noFill/>
                  </a:tcPr>
                </a:tc>
                <a:tc>
                  <a:txBody>
                    <a:bodyPr/>
                    <a:lstStyle/>
                    <a:p>
                      <a:pPr algn="ctr"/>
                      <a:r>
                        <a:rPr lang="en-US" sz="1800"/>
                        <a:t>2.120</a:t>
                      </a:r>
                    </a:p>
                  </a:txBody>
                  <a:tcPr marL="28573" marR="28573" marT="28573" marB="28573" anchor="ctr">
                    <a:lnL>
                      <a:noFill/>
                    </a:lnL>
                    <a:lnR>
                      <a:noFill/>
                    </a:lnR>
                    <a:lnT>
                      <a:noFill/>
                    </a:lnT>
                    <a:lnB>
                      <a:noFill/>
                    </a:lnB>
                    <a:noFill/>
                  </a:tcPr>
                </a:tc>
                <a:tc>
                  <a:txBody>
                    <a:bodyPr/>
                    <a:lstStyle/>
                    <a:p>
                      <a:pPr algn="ctr"/>
                      <a:r>
                        <a:rPr lang="en-US" sz="1800" dirty="0"/>
                        <a:t>30</a:t>
                      </a:r>
                    </a:p>
                  </a:txBody>
                  <a:tcPr marL="28573" marR="28573" marT="28573" marB="28573" anchor="ctr">
                    <a:lnL>
                      <a:noFill/>
                    </a:lnL>
                    <a:lnR>
                      <a:noFill/>
                    </a:lnR>
                    <a:lnT>
                      <a:noFill/>
                    </a:lnT>
                    <a:lnB>
                      <a:noFill/>
                    </a:lnB>
                    <a:noFill/>
                  </a:tcPr>
                </a:tc>
                <a:tc>
                  <a:txBody>
                    <a:bodyPr/>
                    <a:lstStyle/>
                    <a:p>
                      <a:pPr algn="ctr"/>
                      <a:r>
                        <a:rPr lang="en-US" sz="1800"/>
                        <a:t>2.042</a:t>
                      </a:r>
                    </a:p>
                  </a:txBody>
                  <a:tcPr marL="28573" marR="28573" marT="28573" marB="28573" anchor="ctr">
                    <a:lnL>
                      <a:noFill/>
                    </a:lnL>
                    <a:lnR>
                      <a:noFill/>
                    </a:lnR>
                    <a:lnT>
                      <a:noFill/>
                    </a:lnT>
                    <a:lnB>
                      <a:noFill/>
                    </a:lnB>
                    <a:noFill/>
                  </a:tcPr>
                </a:tc>
              </a:tr>
              <a:tr h="331447">
                <a:tc>
                  <a:txBody>
                    <a:bodyPr/>
                    <a:lstStyle/>
                    <a:p>
                      <a:pPr algn="ctr"/>
                      <a:r>
                        <a:rPr lang="en-US" sz="1800"/>
                        <a:t>7</a:t>
                      </a:r>
                    </a:p>
                  </a:txBody>
                  <a:tcPr marL="28573" marR="28573" marT="28573" marB="28573" anchor="ctr">
                    <a:lnL>
                      <a:noFill/>
                    </a:lnL>
                    <a:lnR>
                      <a:noFill/>
                    </a:lnR>
                    <a:lnT>
                      <a:noFill/>
                    </a:lnT>
                    <a:lnB>
                      <a:noFill/>
                    </a:lnB>
                    <a:noFill/>
                  </a:tcPr>
                </a:tc>
                <a:tc>
                  <a:txBody>
                    <a:bodyPr/>
                    <a:lstStyle/>
                    <a:p>
                      <a:pPr algn="ctr"/>
                      <a:r>
                        <a:rPr lang="en-US" sz="1800" dirty="0"/>
                        <a:t>2.365</a:t>
                      </a:r>
                    </a:p>
                  </a:txBody>
                  <a:tcPr marL="28573" marR="28573" marT="28573" marB="28573" anchor="ctr">
                    <a:lnL>
                      <a:noFill/>
                    </a:lnL>
                    <a:lnR>
                      <a:noFill/>
                    </a:lnR>
                    <a:lnT>
                      <a:noFill/>
                    </a:lnT>
                    <a:lnB>
                      <a:noFill/>
                    </a:lnB>
                    <a:noFill/>
                  </a:tcPr>
                </a:tc>
                <a:tc>
                  <a:txBody>
                    <a:bodyPr/>
                    <a:lstStyle/>
                    <a:p>
                      <a:pPr algn="ctr"/>
                      <a:r>
                        <a:rPr lang="en-US" sz="1800" dirty="0"/>
                        <a:t>17</a:t>
                      </a:r>
                    </a:p>
                  </a:txBody>
                  <a:tcPr marL="28573" marR="28573" marT="28573" marB="28573" anchor="ctr">
                    <a:lnL>
                      <a:noFill/>
                    </a:lnL>
                    <a:lnR>
                      <a:noFill/>
                    </a:lnR>
                    <a:lnT>
                      <a:noFill/>
                    </a:lnT>
                    <a:lnB>
                      <a:noFill/>
                    </a:lnB>
                    <a:noFill/>
                  </a:tcPr>
                </a:tc>
                <a:tc>
                  <a:txBody>
                    <a:bodyPr/>
                    <a:lstStyle/>
                    <a:p>
                      <a:pPr algn="ctr"/>
                      <a:r>
                        <a:rPr lang="en-US" sz="1800"/>
                        <a:t>2.110</a:t>
                      </a:r>
                    </a:p>
                  </a:txBody>
                  <a:tcPr marL="28573" marR="28573" marT="28573" marB="28573" anchor="ctr">
                    <a:lnL>
                      <a:noFill/>
                    </a:lnL>
                    <a:lnR>
                      <a:noFill/>
                    </a:lnR>
                    <a:lnT>
                      <a:noFill/>
                    </a:lnT>
                    <a:lnB>
                      <a:noFill/>
                    </a:lnB>
                    <a:noFill/>
                  </a:tcPr>
                </a:tc>
                <a:tc>
                  <a:txBody>
                    <a:bodyPr/>
                    <a:lstStyle/>
                    <a:p>
                      <a:pPr algn="ctr"/>
                      <a:r>
                        <a:rPr lang="en-US" sz="1800" dirty="0"/>
                        <a:t>40</a:t>
                      </a:r>
                    </a:p>
                  </a:txBody>
                  <a:tcPr marL="28573" marR="28573" marT="28573" marB="28573" anchor="ctr">
                    <a:lnL>
                      <a:noFill/>
                    </a:lnL>
                    <a:lnR>
                      <a:noFill/>
                    </a:lnR>
                    <a:lnT>
                      <a:noFill/>
                    </a:lnT>
                    <a:lnB>
                      <a:noFill/>
                    </a:lnB>
                    <a:noFill/>
                  </a:tcPr>
                </a:tc>
                <a:tc>
                  <a:txBody>
                    <a:bodyPr/>
                    <a:lstStyle/>
                    <a:p>
                      <a:pPr algn="ctr"/>
                      <a:r>
                        <a:rPr lang="en-US" sz="1800"/>
                        <a:t>2.021</a:t>
                      </a:r>
                    </a:p>
                  </a:txBody>
                  <a:tcPr marL="28573" marR="28573" marT="28573" marB="28573" anchor="ctr">
                    <a:lnL>
                      <a:noFill/>
                    </a:lnL>
                    <a:lnR>
                      <a:noFill/>
                    </a:lnR>
                    <a:lnT>
                      <a:noFill/>
                    </a:lnT>
                    <a:lnB>
                      <a:noFill/>
                    </a:lnB>
                    <a:noFill/>
                  </a:tcPr>
                </a:tc>
              </a:tr>
              <a:tr h="331447">
                <a:tc>
                  <a:txBody>
                    <a:bodyPr/>
                    <a:lstStyle/>
                    <a:p>
                      <a:pPr algn="ctr"/>
                      <a:r>
                        <a:rPr lang="en-US" sz="1800"/>
                        <a:t>8</a:t>
                      </a:r>
                    </a:p>
                  </a:txBody>
                  <a:tcPr marL="28573" marR="28573" marT="28573" marB="28573" anchor="ctr">
                    <a:lnL>
                      <a:noFill/>
                    </a:lnL>
                    <a:lnR>
                      <a:noFill/>
                    </a:lnR>
                    <a:lnT>
                      <a:noFill/>
                    </a:lnT>
                    <a:lnB>
                      <a:noFill/>
                    </a:lnB>
                    <a:noFill/>
                  </a:tcPr>
                </a:tc>
                <a:tc>
                  <a:txBody>
                    <a:bodyPr/>
                    <a:lstStyle/>
                    <a:p>
                      <a:pPr algn="ctr"/>
                      <a:r>
                        <a:rPr lang="en-US" sz="1800" dirty="0"/>
                        <a:t>2.306</a:t>
                      </a:r>
                    </a:p>
                  </a:txBody>
                  <a:tcPr marL="28573" marR="28573" marT="28573" marB="28573" anchor="ctr">
                    <a:lnL>
                      <a:noFill/>
                    </a:lnL>
                    <a:lnR>
                      <a:noFill/>
                    </a:lnR>
                    <a:lnT>
                      <a:noFill/>
                    </a:lnT>
                    <a:lnB>
                      <a:noFill/>
                    </a:lnB>
                    <a:noFill/>
                  </a:tcPr>
                </a:tc>
                <a:tc>
                  <a:txBody>
                    <a:bodyPr/>
                    <a:lstStyle/>
                    <a:p>
                      <a:pPr algn="ctr"/>
                      <a:r>
                        <a:rPr lang="en-US" sz="1800"/>
                        <a:t>18</a:t>
                      </a:r>
                    </a:p>
                  </a:txBody>
                  <a:tcPr marL="28573" marR="28573" marT="28573" marB="28573" anchor="ctr">
                    <a:lnL>
                      <a:noFill/>
                    </a:lnL>
                    <a:lnR>
                      <a:noFill/>
                    </a:lnR>
                    <a:lnT>
                      <a:noFill/>
                    </a:lnT>
                    <a:lnB>
                      <a:noFill/>
                    </a:lnB>
                    <a:noFill/>
                  </a:tcPr>
                </a:tc>
                <a:tc>
                  <a:txBody>
                    <a:bodyPr/>
                    <a:lstStyle/>
                    <a:p>
                      <a:pPr algn="ctr"/>
                      <a:r>
                        <a:rPr lang="en-US" sz="1800"/>
                        <a:t>2.101</a:t>
                      </a:r>
                    </a:p>
                  </a:txBody>
                  <a:tcPr marL="28573" marR="28573" marT="28573" marB="28573" anchor="ctr">
                    <a:lnL>
                      <a:noFill/>
                    </a:lnL>
                    <a:lnR>
                      <a:noFill/>
                    </a:lnR>
                    <a:lnT>
                      <a:noFill/>
                    </a:lnT>
                    <a:lnB>
                      <a:noFill/>
                    </a:lnB>
                    <a:noFill/>
                  </a:tcPr>
                </a:tc>
                <a:tc>
                  <a:txBody>
                    <a:bodyPr/>
                    <a:lstStyle/>
                    <a:p>
                      <a:pPr algn="ctr"/>
                      <a:r>
                        <a:rPr lang="en-US" sz="1800" dirty="0"/>
                        <a:t>60</a:t>
                      </a:r>
                    </a:p>
                  </a:txBody>
                  <a:tcPr marL="28573" marR="28573" marT="28573" marB="28573" anchor="ctr">
                    <a:lnL>
                      <a:noFill/>
                    </a:lnL>
                    <a:lnR>
                      <a:noFill/>
                    </a:lnR>
                    <a:lnT>
                      <a:noFill/>
                    </a:lnT>
                    <a:lnB>
                      <a:noFill/>
                    </a:lnB>
                    <a:noFill/>
                  </a:tcPr>
                </a:tc>
                <a:tc>
                  <a:txBody>
                    <a:bodyPr/>
                    <a:lstStyle/>
                    <a:p>
                      <a:pPr algn="ctr"/>
                      <a:r>
                        <a:rPr lang="en-US" sz="1800"/>
                        <a:t>2.000</a:t>
                      </a:r>
                    </a:p>
                  </a:txBody>
                  <a:tcPr marL="28573" marR="28573" marT="28573" marB="28573" anchor="ctr">
                    <a:lnL>
                      <a:noFill/>
                    </a:lnL>
                    <a:lnR>
                      <a:noFill/>
                    </a:lnR>
                    <a:lnT>
                      <a:noFill/>
                    </a:lnT>
                    <a:lnB>
                      <a:noFill/>
                    </a:lnB>
                    <a:noFill/>
                  </a:tcPr>
                </a:tc>
              </a:tr>
              <a:tr h="331447">
                <a:tc>
                  <a:txBody>
                    <a:bodyPr/>
                    <a:lstStyle/>
                    <a:p>
                      <a:pPr algn="ctr"/>
                      <a:r>
                        <a:rPr lang="en-US" sz="1800"/>
                        <a:t>9</a:t>
                      </a:r>
                    </a:p>
                  </a:txBody>
                  <a:tcPr marL="28573" marR="28573" marT="28573" marB="28573" anchor="ctr">
                    <a:lnL>
                      <a:noFill/>
                    </a:lnL>
                    <a:lnR>
                      <a:noFill/>
                    </a:lnR>
                    <a:lnT>
                      <a:noFill/>
                    </a:lnT>
                    <a:lnB>
                      <a:noFill/>
                    </a:lnB>
                    <a:noFill/>
                  </a:tcPr>
                </a:tc>
                <a:tc>
                  <a:txBody>
                    <a:bodyPr/>
                    <a:lstStyle/>
                    <a:p>
                      <a:pPr algn="ctr"/>
                      <a:r>
                        <a:rPr lang="en-US" sz="1800" dirty="0"/>
                        <a:t>2.262</a:t>
                      </a:r>
                    </a:p>
                  </a:txBody>
                  <a:tcPr marL="28573" marR="28573" marT="28573" marB="28573" anchor="ctr">
                    <a:lnL>
                      <a:noFill/>
                    </a:lnL>
                    <a:lnR>
                      <a:noFill/>
                    </a:lnR>
                    <a:lnT>
                      <a:noFill/>
                    </a:lnT>
                    <a:lnB>
                      <a:noFill/>
                    </a:lnB>
                    <a:noFill/>
                  </a:tcPr>
                </a:tc>
                <a:tc>
                  <a:txBody>
                    <a:bodyPr/>
                    <a:lstStyle/>
                    <a:p>
                      <a:pPr algn="ctr"/>
                      <a:r>
                        <a:rPr lang="en-US" sz="1800" dirty="0"/>
                        <a:t>19</a:t>
                      </a:r>
                    </a:p>
                  </a:txBody>
                  <a:tcPr marL="28573" marR="28573" marT="28573" marB="28573" anchor="ctr">
                    <a:lnL>
                      <a:noFill/>
                    </a:lnL>
                    <a:lnR>
                      <a:noFill/>
                    </a:lnR>
                    <a:lnT>
                      <a:noFill/>
                    </a:lnT>
                    <a:lnB>
                      <a:noFill/>
                    </a:lnB>
                    <a:noFill/>
                  </a:tcPr>
                </a:tc>
                <a:tc>
                  <a:txBody>
                    <a:bodyPr/>
                    <a:lstStyle/>
                    <a:p>
                      <a:pPr algn="ctr"/>
                      <a:r>
                        <a:rPr lang="en-US" sz="1800"/>
                        <a:t>2.093</a:t>
                      </a:r>
                    </a:p>
                  </a:txBody>
                  <a:tcPr marL="28573" marR="28573" marT="28573" marB="28573" anchor="ctr">
                    <a:lnL>
                      <a:noFill/>
                    </a:lnL>
                    <a:lnR>
                      <a:noFill/>
                    </a:lnR>
                    <a:lnT>
                      <a:noFill/>
                    </a:lnT>
                    <a:lnB>
                      <a:noFill/>
                    </a:lnB>
                    <a:noFill/>
                  </a:tcPr>
                </a:tc>
                <a:tc>
                  <a:txBody>
                    <a:bodyPr/>
                    <a:lstStyle/>
                    <a:p>
                      <a:pPr algn="ctr"/>
                      <a:r>
                        <a:rPr lang="en-US" sz="1800" dirty="0"/>
                        <a:t>120</a:t>
                      </a:r>
                    </a:p>
                  </a:txBody>
                  <a:tcPr marL="28573" marR="28573" marT="28573" marB="28573" anchor="ctr">
                    <a:lnL>
                      <a:noFill/>
                    </a:lnL>
                    <a:lnR>
                      <a:noFill/>
                    </a:lnR>
                    <a:lnT>
                      <a:noFill/>
                    </a:lnT>
                    <a:lnB>
                      <a:noFill/>
                    </a:lnB>
                    <a:noFill/>
                  </a:tcPr>
                </a:tc>
                <a:tc>
                  <a:txBody>
                    <a:bodyPr/>
                    <a:lstStyle/>
                    <a:p>
                      <a:pPr algn="ctr"/>
                      <a:r>
                        <a:rPr lang="en-US" sz="1800" dirty="0"/>
                        <a:t>1.980</a:t>
                      </a:r>
                    </a:p>
                  </a:txBody>
                  <a:tcPr marL="28573" marR="28573" marT="28573" marB="28573" anchor="ctr">
                    <a:lnL>
                      <a:noFill/>
                    </a:lnL>
                    <a:lnR>
                      <a:noFill/>
                    </a:lnR>
                    <a:lnT>
                      <a:noFill/>
                    </a:lnT>
                    <a:lnB>
                      <a:noFill/>
                    </a:lnB>
                    <a:noFill/>
                  </a:tcPr>
                </a:tc>
              </a:tr>
              <a:tr h="331447">
                <a:tc>
                  <a:txBody>
                    <a:bodyPr/>
                    <a:lstStyle/>
                    <a:p>
                      <a:pPr algn="ctr"/>
                      <a:r>
                        <a:rPr lang="en-US" sz="1800"/>
                        <a:t>10</a:t>
                      </a:r>
                    </a:p>
                  </a:txBody>
                  <a:tcPr marL="28573" marR="28573" marT="28573" marB="28573" anchor="ctr">
                    <a:lnL>
                      <a:noFill/>
                    </a:lnL>
                    <a:lnR>
                      <a:noFill/>
                    </a:lnR>
                    <a:lnT>
                      <a:noFill/>
                    </a:lnT>
                    <a:lnB>
                      <a:noFill/>
                    </a:lnB>
                    <a:noFill/>
                  </a:tcPr>
                </a:tc>
                <a:tc>
                  <a:txBody>
                    <a:bodyPr/>
                    <a:lstStyle/>
                    <a:p>
                      <a:pPr algn="ctr"/>
                      <a:r>
                        <a:rPr lang="en-US" sz="1800" dirty="0"/>
                        <a:t>2.228</a:t>
                      </a:r>
                    </a:p>
                  </a:txBody>
                  <a:tcPr marL="28573" marR="28573" marT="28573" marB="28573" anchor="ctr">
                    <a:lnL>
                      <a:noFill/>
                    </a:lnL>
                    <a:lnR>
                      <a:noFill/>
                    </a:lnR>
                    <a:lnT>
                      <a:noFill/>
                    </a:lnT>
                    <a:lnB>
                      <a:noFill/>
                    </a:lnB>
                    <a:noFill/>
                  </a:tcPr>
                </a:tc>
                <a:tc>
                  <a:txBody>
                    <a:bodyPr/>
                    <a:lstStyle/>
                    <a:p>
                      <a:pPr algn="ctr"/>
                      <a:r>
                        <a:rPr lang="en-US" sz="1800" dirty="0"/>
                        <a:t>20</a:t>
                      </a:r>
                    </a:p>
                  </a:txBody>
                  <a:tcPr marL="28573" marR="28573" marT="28573" marB="28573" anchor="ctr">
                    <a:lnL>
                      <a:noFill/>
                    </a:lnL>
                    <a:lnR>
                      <a:noFill/>
                    </a:lnR>
                    <a:lnT>
                      <a:noFill/>
                    </a:lnT>
                    <a:lnB>
                      <a:noFill/>
                    </a:lnB>
                    <a:noFill/>
                  </a:tcPr>
                </a:tc>
                <a:tc>
                  <a:txBody>
                    <a:bodyPr/>
                    <a:lstStyle/>
                    <a:p>
                      <a:pPr algn="ctr"/>
                      <a:r>
                        <a:rPr lang="en-US" sz="1800" dirty="0"/>
                        <a:t>2.086</a:t>
                      </a:r>
                    </a:p>
                  </a:txBody>
                  <a:tcPr marL="28573" marR="28573" marT="28573" marB="28573" anchor="ctr">
                    <a:lnL>
                      <a:noFill/>
                    </a:lnL>
                    <a:lnR>
                      <a:noFill/>
                    </a:lnR>
                    <a:lnT>
                      <a:noFill/>
                    </a:lnT>
                    <a:lnB>
                      <a:noFill/>
                    </a:lnB>
                    <a:noFill/>
                  </a:tcPr>
                </a:tc>
                <a:tc>
                  <a:txBody>
                    <a:bodyPr/>
                    <a:lstStyle/>
                    <a:p>
                      <a:pPr algn="ctr"/>
                      <a:r>
                        <a:rPr lang="en-US" sz="1800"/>
                        <a:t>∞</a:t>
                      </a:r>
                    </a:p>
                  </a:txBody>
                  <a:tcPr marL="28573" marR="28573" marT="28573" marB="28573" anchor="ctr">
                    <a:lnL>
                      <a:noFill/>
                    </a:lnL>
                    <a:lnR>
                      <a:noFill/>
                    </a:lnR>
                    <a:lnT>
                      <a:noFill/>
                    </a:lnT>
                    <a:lnB>
                      <a:noFill/>
                    </a:lnB>
                    <a:noFill/>
                  </a:tcPr>
                </a:tc>
                <a:tc>
                  <a:txBody>
                    <a:bodyPr/>
                    <a:lstStyle/>
                    <a:p>
                      <a:pPr algn="ctr"/>
                      <a:r>
                        <a:rPr lang="en-US" sz="1800" dirty="0"/>
                        <a:t>1.960</a:t>
                      </a:r>
                    </a:p>
                  </a:txBody>
                  <a:tcPr marL="28573" marR="28573" marT="28573" marB="28573" anchor="ctr">
                    <a:lnL>
                      <a:noFill/>
                    </a:lnL>
                    <a:lnR>
                      <a:noFill/>
                    </a:lnR>
                    <a:lnT>
                      <a:noFill/>
                    </a:lnT>
                    <a:lnB>
                      <a:noFill/>
                    </a:lnB>
                    <a:noFill/>
                  </a:tcPr>
                </a:tc>
              </a:tr>
            </a:tbl>
          </a:graphicData>
        </a:graphic>
      </p:graphicFrame>
      <p:sp>
        <p:nvSpPr>
          <p:cNvPr id="5" name="Rectangle 1"/>
          <p:cNvSpPr>
            <a:spLocks noChangeArrowheads="1"/>
          </p:cNvSpPr>
          <p:nvPr/>
        </p:nvSpPr>
        <p:spPr bwMode="auto">
          <a:xfrm>
            <a:off x="1099455" y="5867400"/>
            <a:ext cx="766354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Note that, as the sample size grows, the correct “approximately 2” multiplier becomes closer and closer to 1.96.</a:t>
            </a:r>
          </a:p>
        </p:txBody>
      </p:sp>
    </p:spTree>
    <p:extLst>
      <p:ext uri="{BB962C8B-B14F-4D97-AF65-F5344CB8AC3E}">
        <p14:creationId xmlns:p14="http://schemas.microsoft.com/office/powerpoint/2010/main" val="11702552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Pictorially</a:t>
            </a:r>
            <a:endParaRPr lang="en-US" dirty="0"/>
          </a:p>
        </p:txBody>
      </p:sp>
      <p:pic>
        <p:nvPicPr>
          <p:cNvPr id="655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066800"/>
            <a:ext cx="7662862" cy="567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48016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A Plethora of </a:t>
            </a:r>
            <a:r>
              <a:rPr lang="en-US" smtClean="0"/>
              <a:t>Excel Functions!</a:t>
            </a:r>
            <a:endParaRPr lang="en-US" dirty="0"/>
          </a:p>
        </p:txBody>
      </p:sp>
      <p:sp>
        <p:nvSpPr>
          <p:cNvPr id="3" name="Content Placeholder 2"/>
          <p:cNvSpPr>
            <a:spLocks noGrp="1"/>
          </p:cNvSpPr>
          <p:nvPr>
            <p:ph idx="1"/>
          </p:nvPr>
        </p:nvSpPr>
        <p:spPr>
          <a:xfrm>
            <a:off x="457200" y="1295401"/>
            <a:ext cx="2895600" cy="2057400"/>
          </a:xfrm>
        </p:spPr>
        <p:txBody>
          <a:bodyPr>
            <a:normAutofit/>
          </a:bodyPr>
          <a:lstStyle/>
          <a:p>
            <a:pPr marL="0" indent="0">
              <a:buNone/>
            </a:pPr>
            <a:r>
              <a:rPr lang="en-US" dirty="0" smtClean="0"/>
              <a:t>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672786755"/>
              </p:ext>
            </p:extLst>
          </p:nvPr>
        </p:nvGraphicFramePr>
        <p:xfrm>
          <a:off x="4648200" y="1447800"/>
          <a:ext cx="3657600" cy="1483360"/>
        </p:xfrm>
        <a:graphic>
          <a:graphicData uri="http://schemas.openxmlformats.org/drawingml/2006/table">
            <a:tbl>
              <a:tblPr firstRow="1" bandRow="1">
                <a:tableStyleId>{5C22544A-7EE6-4342-B048-85BDC9FD1C3A}</a:tableStyleId>
              </a:tblPr>
              <a:tblGrid>
                <a:gridCol w="1066800"/>
                <a:gridCol w="977040"/>
                <a:gridCol w="161376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0" dirty="0" smtClean="0">
                          <a:solidFill>
                            <a:schemeClr val="tx1">
                              <a:lumMod val="95000"/>
                              <a:lumOff val="5000"/>
                            </a:schemeClr>
                          </a:solidFill>
                        </a:rPr>
                        <a:t>T.DIST </a:t>
                      </a:r>
                    </a:p>
                  </a:txBody>
                  <a:tcPr>
                    <a:solidFill>
                      <a:schemeClr val="bg2"/>
                    </a:solidFill>
                  </a:tcPr>
                </a:tc>
                <a:tc>
                  <a:txBody>
                    <a:bodyPr/>
                    <a:lstStyle/>
                    <a:p>
                      <a:pPr marL="0" indent="0">
                        <a:buNone/>
                      </a:pPr>
                      <a:r>
                        <a:rPr lang="en-US" b="0" i="0" dirty="0" smtClean="0">
                          <a:solidFill>
                            <a:schemeClr val="tx1">
                              <a:lumMod val="95000"/>
                              <a:lumOff val="5000"/>
                            </a:schemeClr>
                          </a:solidFill>
                        </a:rPr>
                        <a:t>T.INV  </a:t>
                      </a:r>
                    </a:p>
                  </a:txBody>
                  <a:tcPr>
                    <a:solidFill>
                      <a:schemeClr val="bg2"/>
                    </a:solidFill>
                  </a:tcPr>
                </a:tc>
                <a:tc>
                  <a:txBody>
                    <a:bodyPr/>
                    <a:lstStyle/>
                    <a:p>
                      <a:r>
                        <a:rPr lang="en-US" b="0" i="0" dirty="0" smtClean="0">
                          <a:solidFill>
                            <a:schemeClr val="tx1">
                              <a:lumMod val="95000"/>
                              <a:lumOff val="5000"/>
                            </a:schemeClr>
                          </a:solidFill>
                        </a:rPr>
                        <a:t>T.TEST</a:t>
                      </a:r>
                      <a:endParaRPr lang="en-US" b="0" i="0" dirty="0">
                        <a:solidFill>
                          <a:schemeClr val="tx1">
                            <a:lumMod val="95000"/>
                            <a:lumOff val="5000"/>
                          </a:schemeClr>
                        </a:solidFill>
                      </a:endParaRPr>
                    </a:p>
                  </a:txBody>
                  <a:tcPr>
                    <a:solidFill>
                      <a:schemeClr val="bg2"/>
                    </a:solidFill>
                  </a:tcPr>
                </a:tc>
              </a:tr>
              <a:tr h="370840">
                <a:tc>
                  <a:txBody>
                    <a:bodyPr/>
                    <a:lstStyle/>
                    <a:p>
                      <a:r>
                        <a:rPr lang="en-US" b="0" i="0" dirty="0" smtClean="0">
                          <a:solidFill>
                            <a:schemeClr val="tx1">
                              <a:lumMod val="95000"/>
                              <a:lumOff val="5000"/>
                            </a:schemeClr>
                          </a:solidFill>
                        </a:rPr>
                        <a:t>T.DIST.RT</a:t>
                      </a:r>
                      <a:endParaRPr lang="en-US" b="0" i="0" dirty="0">
                        <a:solidFill>
                          <a:schemeClr val="tx1">
                            <a:lumMod val="95000"/>
                            <a:lumOff val="5000"/>
                          </a:schemeClr>
                        </a:solidFill>
                      </a:endParaRPr>
                    </a:p>
                  </a:txBody>
                  <a:tcPr>
                    <a:solidFill>
                      <a:schemeClr val="bg2"/>
                    </a:solidFill>
                  </a:tcPr>
                </a:tc>
                <a:tc>
                  <a:txBody>
                    <a:bodyPr/>
                    <a:lstStyle/>
                    <a:p>
                      <a:pPr marL="0" indent="0">
                        <a:buNone/>
                      </a:pPr>
                      <a:r>
                        <a:rPr lang="en-US" b="0" i="0" dirty="0" smtClean="0">
                          <a:solidFill>
                            <a:schemeClr val="tx1">
                              <a:lumMod val="95000"/>
                              <a:lumOff val="5000"/>
                            </a:schemeClr>
                          </a:solidFill>
                        </a:rPr>
                        <a:t>T.INV.2T</a:t>
                      </a: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0" dirty="0" smtClean="0">
                          <a:solidFill>
                            <a:schemeClr val="tx1">
                              <a:lumMod val="95000"/>
                              <a:lumOff val="5000"/>
                            </a:schemeClr>
                          </a:solidFill>
                        </a:rPr>
                        <a:t>TTEST </a:t>
                      </a:r>
                    </a:p>
                  </a:txBody>
                  <a:tcPr>
                    <a:solidFill>
                      <a:schemeClr val="bg2"/>
                    </a:solidFill>
                  </a:tcPr>
                </a:tc>
              </a:tr>
              <a:tr h="370840">
                <a:tc>
                  <a:txBody>
                    <a:bodyPr/>
                    <a:lstStyle/>
                    <a:p>
                      <a:r>
                        <a:rPr lang="en-US" b="0" i="0" dirty="0" smtClean="0">
                          <a:solidFill>
                            <a:schemeClr val="tx1">
                              <a:lumMod val="95000"/>
                              <a:lumOff val="5000"/>
                            </a:schemeClr>
                          </a:solidFill>
                        </a:rPr>
                        <a:t>T.DIST.2T</a:t>
                      </a:r>
                      <a:endParaRPr lang="en-US" b="0" i="0" dirty="0">
                        <a:solidFill>
                          <a:schemeClr val="tx1">
                            <a:lumMod val="95000"/>
                            <a:lumOff val="5000"/>
                          </a:schemeClr>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0" dirty="0" smtClean="0">
                          <a:solidFill>
                            <a:schemeClr val="tx1">
                              <a:lumMod val="95000"/>
                              <a:lumOff val="5000"/>
                            </a:schemeClr>
                          </a:solidFill>
                        </a:rPr>
                        <a:t>TINV </a:t>
                      </a: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0" dirty="0" smtClean="0">
                          <a:solidFill>
                            <a:schemeClr val="tx1">
                              <a:lumMod val="95000"/>
                              <a:lumOff val="5000"/>
                            </a:schemeClr>
                          </a:solidFill>
                        </a:rPr>
                        <a:t>CONFIDENCE.T </a:t>
                      </a:r>
                    </a:p>
                  </a:txBody>
                  <a:tcPr>
                    <a:solidFill>
                      <a:schemeClr val="bg2"/>
                    </a:solidFill>
                  </a:tcPr>
                </a:tc>
              </a:tr>
              <a:tr h="370840">
                <a:tc>
                  <a:txBody>
                    <a:bodyPr/>
                    <a:lstStyle/>
                    <a:p>
                      <a:r>
                        <a:rPr lang="en-US" b="0" i="0" dirty="0" smtClean="0">
                          <a:solidFill>
                            <a:schemeClr val="tx1">
                              <a:lumMod val="95000"/>
                              <a:lumOff val="5000"/>
                            </a:schemeClr>
                          </a:solidFill>
                        </a:rPr>
                        <a:t>TDIST</a:t>
                      </a:r>
                      <a:endParaRPr lang="en-US" b="0" i="0" dirty="0">
                        <a:solidFill>
                          <a:schemeClr val="tx1">
                            <a:lumMod val="95000"/>
                            <a:lumOff val="5000"/>
                          </a:schemeClr>
                        </a:solidFill>
                      </a:endParaRPr>
                    </a:p>
                  </a:txBody>
                  <a:tcPr>
                    <a:solidFill>
                      <a:schemeClr val="bg2"/>
                    </a:solidFill>
                  </a:tcPr>
                </a:tc>
                <a:tc>
                  <a:txBody>
                    <a:bodyPr/>
                    <a:lstStyle/>
                    <a:p>
                      <a:endParaRPr lang="en-US" dirty="0"/>
                    </a:p>
                  </a:txBody>
                  <a:tcPr>
                    <a:solidFill>
                      <a:schemeClr val="bg2"/>
                    </a:solidFill>
                  </a:tcPr>
                </a:tc>
                <a:tc>
                  <a:txBody>
                    <a:bodyPr/>
                    <a:lstStyle/>
                    <a:p>
                      <a:endParaRPr lang="en-US" dirty="0"/>
                    </a:p>
                  </a:txBody>
                  <a:tcPr>
                    <a:solidFill>
                      <a:schemeClr val="bg2"/>
                    </a:solidFill>
                  </a:tcPr>
                </a:tc>
              </a:tr>
            </a:tbl>
          </a:graphicData>
        </a:graphic>
      </p:graphicFrame>
      <p:sp>
        <p:nvSpPr>
          <p:cNvPr id="5" name="TextBox 4"/>
          <p:cNvSpPr txBox="1"/>
          <p:nvPr/>
        </p:nvSpPr>
        <p:spPr>
          <a:xfrm>
            <a:off x="304800" y="1411570"/>
            <a:ext cx="4114800" cy="2862322"/>
          </a:xfrm>
          <a:prstGeom prst="rect">
            <a:avLst/>
          </a:prstGeom>
          <a:noFill/>
        </p:spPr>
        <p:txBody>
          <a:bodyPr wrap="square" rtlCol="0">
            <a:spAutoFit/>
          </a:bodyPr>
          <a:lstStyle/>
          <a:p>
            <a:r>
              <a:rPr lang="en-US" dirty="0" smtClean="0"/>
              <a:t>Excel 2010 offers 10(!) different commands for working with the t distribution.</a:t>
            </a:r>
          </a:p>
          <a:p>
            <a:endParaRPr lang="en-US" dirty="0"/>
          </a:p>
          <a:p>
            <a:r>
              <a:rPr lang="en-US" dirty="0" smtClean="0"/>
              <a:t>T.DIST and T.INV are comparable to  NORMDIST and NORMINV (they all focus on left tails).  The T. functions both assume a standardized distribution (expected value 0, standard deviation 1). Learn them and you’ll be fine.</a:t>
            </a:r>
            <a:endParaRPr lang="en-US" dirty="0"/>
          </a:p>
        </p:txBody>
      </p:sp>
      <p:sp>
        <p:nvSpPr>
          <p:cNvPr id="6" name="TextBox 5"/>
          <p:cNvSpPr txBox="1"/>
          <p:nvPr/>
        </p:nvSpPr>
        <p:spPr>
          <a:xfrm>
            <a:off x="4572000" y="3200399"/>
            <a:ext cx="4191000" cy="646331"/>
          </a:xfrm>
          <a:prstGeom prst="rect">
            <a:avLst/>
          </a:prstGeom>
          <a:noFill/>
        </p:spPr>
        <p:txBody>
          <a:bodyPr wrap="square" rtlCol="0">
            <a:spAutoFit/>
          </a:bodyPr>
          <a:lstStyle/>
          <a:p>
            <a:r>
              <a:rPr lang="en-US" dirty="0" smtClean="0"/>
              <a:t>The older TDIST and TINV commands were inconsistently defined.</a:t>
            </a:r>
            <a:endParaRPr lang="en-US" dirty="0"/>
          </a:p>
        </p:txBody>
      </p:sp>
      <p:sp>
        <p:nvSpPr>
          <p:cNvPr id="7" name="TextBox 6"/>
          <p:cNvSpPr txBox="1"/>
          <p:nvPr/>
        </p:nvSpPr>
        <p:spPr>
          <a:xfrm>
            <a:off x="457200" y="4456331"/>
            <a:ext cx="8458200" cy="1477328"/>
          </a:xfrm>
          <a:prstGeom prst="rect">
            <a:avLst/>
          </a:prstGeom>
          <a:noFill/>
        </p:spPr>
        <p:txBody>
          <a:bodyPr wrap="square" rtlCol="0">
            <a:spAutoFit/>
          </a:bodyPr>
          <a:lstStyle/>
          <a:p>
            <a:r>
              <a:rPr lang="en-US" dirty="0" smtClean="0"/>
              <a:t>T.DIST(where,</a:t>
            </a:r>
            <a:r>
              <a:rPr lang="en-US" dirty="0"/>
              <a:t> </a:t>
            </a:r>
            <a:r>
              <a:rPr lang="en-US" dirty="0" err="1"/>
              <a:t>df</a:t>
            </a:r>
            <a:r>
              <a:rPr lang="en-US" dirty="0" smtClean="0"/>
              <a:t>, TRUE</a:t>
            </a:r>
            <a:r>
              <a:rPr lang="en-US" dirty="0" smtClean="0"/>
              <a:t>) tells you the probability to the left (below) where you’re standing</a:t>
            </a:r>
          </a:p>
          <a:p>
            <a:endParaRPr lang="en-US" dirty="0" smtClean="0"/>
          </a:p>
          <a:p>
            <a:r>
              <a:rPr lang="en-US" dirty="0" smtClean="0"/>
              <a:t>T.INV(cut off, </a:t>
            </a:r>
            <a:r>
              <a:rPr lang="en-US" dirty="0" err="1" smtClean="0"/>
              <a:t>df</a:t>
            </a:r>
            <a:r>
              <a:rPr lang="en-US" dirty="0" smtClean="0"/>
              <a:t>) tells you where to stand, in order to cut off this much probability to your left (below).</a:t>
            </a:r>
            <a:endParaRPr lang="en-US" dirty="0"/>
          </a:p>
        </p:txBody>
      </p:sp>
    </p:spTree>
    <p:extLst>
      <p:ext uri="{BB962C8B-B14F-4D97-AF65-F5344CB8AC3E}">
        <p14:creationId xmlns:p14="http://schemas.microsoft.com/office/powerpoint/2010/main" val="8347823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And What’s This “Degrees of Freedom” Stuff?</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pPr marL="0" indent="0">
                  <a:spcBef>
                    <a:spcPts val="0"/>
                  </a:spcBef>
                  <a:spcAft>
                    <a:spcPts val="1200"/>
                  </a:spcAft>
                  <a:buNone/>
                </a:pPr>
                <a:r>
                  <a:rPr lang="en-US" sz="2400" dirty="0" smtClean="0"/>
                  <a:t>Every time we make an estimate, we should use a fresh sample. But we don’t. So, if we start with n observations, each estimate eats up one degree of freedom. By the time we estimate variability in the data, we’re down to </a:t>
                </a:r>
              </a:p>
              <a:p>
                <a:pPr marL="0" indent="0" algn="ctr">
                  <a:spcBef>
                    <a:spcPts val="0"/>
                  </a:spcBef>
                  <a:spcAft>
                    <a:spcPts val="1200"/>
                  </a:spcAft>
                  <a:buNone/>
                </a:pPr>
                <a:r>
                  <a:rPr lang="en-US" sz="2400" dirty="0" smtClean="0"/>
                  <a:t>n – (estimates already made)  degrees of freedom.</a:t>
                </a:r>
              </a:p>
              <a:p>
                <a:pPr marL="0" indent="0">
                  <a:buNone/>
                </a:pPr>
                <a:r>
                  <a:rPr lang="en-US" sz="2400" dirty="0" smtClean="0"/>
                  <a:t>In this course, we’re only making one estimate (</a:t>
                </a:r>
                <a14:m>
                  <m:oMath xmlns:m="http://schemas.openxmlformats.org/officeDocument/2006/math">
                    <m:acc>
                      <m:accPr>
                        <m:chr m:val="̅"/>
                        <m:ctrlPr>
                          <a:rPr lang="en-US" sz="2400" i="1" smtClean="0">
                            <a:latin typeface="Cambria Math" panose="02040503050406030204" pitchFamily="18" charset="0"/>
                          </a:rPr>
                        </m:ctrlPr>
                      </m:accPr>
                      <m:e>
                        <m:r>
                          <m:rPr>
                            <m:nor/>
                          </m:rPr>
                          <a:rPr lang="en-US" sz="2400" dirty="0"/>
                          <m:t>x</m:t>
                        </m:r>
                      </m:e>
                    </m:acc>
                  </m:oMath>
                </a14:m>
                <a:r>
                  <a:rPr lang="en-US" sz="2400" dirty="0" smtClean="0"/>
                  <a:t>) before we estimate variability (s), so we end up with n-1 degrees of freedom. In other statistical applications, you will make multiple estimates adjust accordingly.</a:t>
                </a:r>
                <a:endParaRPr lang="en-US"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111" t="-1078" r="-222"/>
                </a:stretch>
              </a:blipFill>
            </p:spPr>
            <p:txBody>
              <a:bodyPr/>
              <a:lstStyle/>
              <a:p>
                <a:r>
                  <a:rPr lang="en-US">
                    <a:noFill/>
                  </a:rPr>
                  <a:t> </a:t>
                </a:r>
              </a:p>
            </p:txBody>
          </p:sp>
        </mc:Fallback>
      </mc:AlternateContent>
    </p:spTree>
    <p:extLst>
      <p:ext uri="{BB962C8B-B14F-4D97-AF65-F5344CB8AC3E}">
        <p14:creationId xmlns:p14="http://schemas.microsoft.com/office/powerpoint/2010/main" val="13124485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How Do We Do This?</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Fortunately, any decent statistical software these days will count degrees of freedom, look in the appropriate t-distribution tables, and give us the slightly-larger-than-1.96 number we should use. </a:t>
            </a:r>
            <a:endParaRPr lang="en-US" sz="2400" dirty="0"/>
          </a:p>
          <a:p>
            <a:pPr marL="0" indent="0">
              <a:buNone/>
            </a:pPr>
            <a:r>
              <a:rPr lang="en-US" sz="2400" dirty="0" smtClean="0"/>
              <a:t>In general, </a:t>
            </a:r>
            <a:r>
              <a:rPr lang="en-US" sz="2400" dirty="0"/>
              <a:t>j</a:t>
            </a:r>
            <a:r>
              <a:rPr lang="en-US" sz="2400" dirty="0" smtClean="0"/>
              <a:t>ust think</a:t>
            </a:r>
          </a:p>
        </p:txBody>
      </p:sp>
      <p:graphicFrame>
        <p:nvGraphicFramePr>
          <p:cNvPr id="5" name="Object 4"/>
          <p:cNvGraphicFramePr>
            <a:graphicFrameLocks noChangeAspect="1"/>
          </p:cNvGraphicFramePr>
          <p:nvPr>
            <p:extLst>
              <p:ext uri="{D42A27DB-BD31-4B8C-83A1-F6EECF244321}">
                <p14:modId xmlns:p14="http://schemas.microsoft.com/office/powerpoint/2010/main" val="2926296077"/>
              </p:ext>
            </p:extLst>
          </p:nvPr>
        </p:nvGraphicFramePr>
        <p:xfrm>
          <a:off x="1905000" y="5102614"/>
          <a:ext cx="1637466" cy="797188"/>
        </p:xfrm>
        <a:graphic>
          <a:graphicData uri="http://schemas.openxmlformats.org/presentationml/2006/ole">
            <mc:AlternateContent xmlns:mc="http://schemas.openxmlformats.org/markup-compatibility/2006">
              <mc:Choice xmlns:v="urn:schemas-microsoft-com:vml" Requires="v">
                <p:oleObj spid="_x0000_s7220" name="Equation" r:id="rId3" imgW="799753" imgH="406224" progId="Equation.3">
                  <p:embed/>
                </p:oleObj>
              </mc:Choice>
              <mc:Fallback>
                <p:oleObj name="Equation" r:id="rId3" imgW="799753" imgH="406224" progId="Equation.3">
                  <p:embed/>
                  <p:pic>
                    <p:nvPicPr>
                      <p:cNvPr id="0"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5102614"/>
                        <a:ext cx="1637466" cy="797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Box 5"/>
          <p:cNvSpPr txBox="1"/>
          <p:nvPr/>
        </p:nvSpPr>
        <p:spPr>
          <a:xfrm>
            <a:off x="152400" y="3618500"/>
            <a:ext cx="3124200" cy="461665"/>
          </a:xfrm>
          <a:prstGeom prst="rect">
            <a:avLst/>
          </a:prstGeom>
          <a:noFill/>
        </p:spPr>
        <p:txBody>
          <a:bodyPr wrap="square" rtlCol="0">
            <a:spAutoFit/>
          </a:bodyPr>
          <a:lstStyle/>
          <a:p>
            <a:r>
              <a:rPr lang="en-US" sz="2400" dirty="0" smtClean="0"/>
              <a:t>(your estimate) ± (~2) ·</a:t>
            </a:r>
            <a:endParaRPr lang="en-US" sz="2400" dirty="0"/>
          </a:p>
        </p:txBody>
      </p:sp>
      <p:sp>
        <p:nvSpPr>
          <p:cNvPr id="7" name="TextBox 6"/>
          <p:cNvSpPr txBox="1"/>
          <p:nvPr/>
        </p:nvSpPr>
        <p:spPr>
          <a:xfrm>
            <a:off x="3061855" y="3436203"/>
            <a:ext cx="5943600" cy="830997"/>
          </a:xfrm>
          <a:prstGeom prst="rect">
            <a:avLst/>
          </a:prstGeom>
          <a:noFill/>
        </p:spPr>
        <p:txBody>
          <a:bodyPr wrap="square" rtlCol="0">
            <a:spAutoFit/>
          </a:bodyPr>
          <a:lstStyle/>
          <a:p>
            <a:r>
              <a:rPr lang="en-US" sz="2400" dirty="0" smtClean="0"/>
              <a:t>(one standard deviation’s worth of uncertainty in the way the estimate was made)</a:t>
            </a:r>
          </a:p>
        </p:txBody>
      </p:sp>
      <p:sp>
        <p:nvSpPr>
          <p:cNvPr id="8" name="TextBox 7"/>
          <p:cNvSpPr txBox="1"/>
          <p:nvPr/>
        </p:nvSpPr>
        <p:spPr>
          <a:xfrm>
            <a:off x="512618" y="4503004"/>
            <a:ext cx="1828800" cy="461665"/>
          </a:xfrm>
          <a:prstGeom prst="rect">
            <a:avLst/>
          </a:prstGeom>
          <a:noFill/>
        </p:spPr>
        <p:txBody>
          <a:bodyPr wrap="square" rtlCol="0">
            <a:spAutoFit/>
          </a:bodyPr>
          <a:lstStyle/>
          <a:p>
            <a:r>
              <a:rPr lang="en-US" sz="2400" dirty="0"/>
              <a:t>a</a:t>
            </a:r>
            <a:r>
              <a:rPr lang="en-US" sz="2400" dirty="0" smtClean="0"/>
              <a:t>s in</a:t>
            </a:r>
            <a:endParaRPr lang="en-US" sz="2400" dirty="0"/>
          </a:p>
        </p:txBody>
      </p:sp>
      <p:sp>
        <p:nvSpPr>
          <p:cNvPr id="9" name="TextBox 8"/>
          <p:cNvSpPr txBox="1"/>
          <p:nvPr/>
        </p:nvSpPr>
        <p:spPr>
          <a:xfrm>
            <a:off x="3962400" y="5085710"/>
            <a:ext cx="3948545" cy="830997"/>
          </a:xfrm>
          <a:prstGeom prst="rect">
            <a:avLst/>
          </a:prstGeom>
          <a:noFill/>
        </p:spPr>
        <p:txBody>
          <a:bodyPr wrap="square" rtlCol="0">
            <a:spAutoFit/>
          </a:bodyPr>
          <a:lstStyle/>
          <a:p>
            <a:r>
              <a:rPr lang="en-US" sz="2400" dirty="0" smtClean="0"/>
              <a:t>where the (~2) is determined by the computer</a:t>
            </a:r>
            <a:endParaRPr lang="en-US" sz="2400" dirty="0"/>
          </a:p>
        </p:txBody>
      </p:sp>
    </p:spTree>
    <p:extLst>
      <p:ext uri="{BB962C8B-B14F-4D97-AF65-F5344CB8AC3E}">
        <p14:creationId xmlns:p14="http://schemas.microsoft.com/office/powerpoint/2010/main" val="2906792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Summary</a:t>
            </a:r>
            <a:endParaRPr lang="en-US" dirty="0"/>
          </a:p>
        </p:txBody>
      </p:sp>
      <p:sp>
        <p:nvSpPr>
          <p:cNvPr id="3" name="Content Placeholder 2"/>
          <p:cNvSpPr>
            <a:spLocks noGrp="1"/>
          </p:cNvSpPr>
          <p:nvPr>
            <p:ph idx="1"/>
          </p:nvPr>
        </p:nvSpPr>
        <p:spPr>
          <a:xfrm>
            <a:off x="228600" y="1219200"/>
            <a:ext cx="8610600" cy="4876800"/>
          </a:xfrm>
        </p:spPr>
        <p:txBody>
          <a:bodyPr>
            <a:normAutofit lnSpcReduction="10000"/>
          </a:bodyPr>
          <a:lstStyle/>
          <a:p>
            <a:pPr>
              <a:spcAft>
                <a:spcPts val="600"/>
              </a:spcAft>
            </a:pPr>
            <a:r>
              <a:rPr lang="en-US" sz="2200" dirty="0" smtClean="0"/>
              <a:t>Whenever you give an estimate or prediction to someone, or accept an estimate or prediction from someone, in order to facilitate risk analysis be sure the estimate is accompanied by its margin of error:                A</a:t>
            </a:r>
            <a:r>
              <a:rPr lang="en-US" sz="2200" dirty="0" smtClean="0">
                <a:sym typeface="Symbol"/>
              </a:rPr>
              <a:t></a:t>
            </a:r>
            <a:r>
              <a:rPr lang="en-US" sz="2200" dirty="0" smtClean="0"/>
              <a:t>95%-confidence interval for the estimated quantity is</a:t>
            </a:r>
          </a:p>
          <a:p>
            <a:pPr marL="0" indent="0">
              <a:spcAft>
                <a:spcPts val="600"/>
              </a:spcAft>
              <a:buNone/>
            </a:pPr>
            <a:endParaRPr lang="en-US" sz="2200" dirty="0"/>
          </a:p>
          <a:p>
            <a:endParaRPr lang="en-US" sz="2200" dirty="0" smtClean="0"/>
          </a:p>
          <a:p>
            <a:pPr marL="0" indent="0">
              <a:buNone/>
            </a:pPr>
            <a:endParaRPr lang="en-US" sz="2200" dirty="0"/>
          </a:p>
          <a:p>
            <a:pPr>
              <a:spcBef>
                <a:spcPts val="2400"/>
              </a:spcBef>
            </a:pPr>
            <a:r>
              <a:rPr lang="en-US" sz="2200" dirty="0" smtClean="0"/>
              <a:t>If you’re estimating a mean using simple random sampling:</a:t>
            </a:r>
          </a:p>
          <a:p>
            <a:pPr marL="0" indent="0">
              <a:buNone/>
            </a:pPr>
            <a:endParaRPr lang="en-US" sz="2200" dirty="0" smtClean="0"/>
          </a:p>
          <a:p>
            <a:pPr marL="0" indent="0">
              <a:spcBef>
                <a:spcPts val="1800"/>
              </a:spcBef>
              <a:buNone/>
            </a:pPr>
            <a:endParaRPr lang="en-US" sz="2200" dirty="0"/>
          </a:p>
          <a:p>
            <a:pPr marL="0" indent="0" algn="ctr">
              <a:spcBef>
                <a:spcPts val="1800"/>
              </a:spcBef>
              <a:buNone/>
            </a:pPr>
            <a:r>
              <a:rPr lang="en-US" sz="2200" dirty="0" smtClean="0"/>
              <a:t>In Excel   =AVERAGE(range) ± </a:t>
            </a:r>
            <a:r>
              <a:rPr lang="en-US" sz="2200" dirty="0" smtClean="0"/>
              <a:t>(-T.INV(0.025,n-1))*</a:t>
            </a:r>
            <a:r>
              <a:rPr lang="en-US" sz="2200" dirty="0" smtClean="0"/>
              <a:t>STDEV(range)/SQRT(n)</a:t>
            </a:r>
          </a:p>
        </p:txBody>
      </p:sp>
      <p:sp>
        <p:nvSpPr>
          <p:cNvPr id="4" name="TextBox 3"/>
          <p:cNvSpPr txBox="1"/>
          <p:nvPr/>
        </p:nvSpPr>
        <p:spPr>
          <a:xfrm>
            <a:off x="533400" y="2821456"/>
            <a:ext cx="3124200" cy="461665"/>
          </a:xfrm>
          <a:prstGeom prst="rect">
            <a:avLst/>
          </a:prstGeom>
          <a:noFill/>
        </p:spPr>
        <p:txBody>
          <a:bodyPr wrap="square" rtlCol="0">
            <a:spAutoFit/>
          </a:bodyPr>
          <a:lstStyle/>
          <a:p>
            <a:r>
              <a:rPr lang="en-US" sz="2200" dirty="0" smtClean="0"/>
              <a:t>(your estimate) ± (~2) </a:t>
            </a:r>
            <a:r>
              <a:rPr lang="en-US" sz="2400" dirty="0" smtClean="0"/>
              <a:t>·</a:t>
            </a:r>
            <a:endParaRPr lang="en-US" sz="2400" dirty="0"/>
          </a:p>
        </p:txBody>
      </p:sp>
      <p:sp>
        <p:nvSpPr>
          <p:cNvPr id="5" name="TextBox 4"/>
          <p:cNvSpPr txBox="1"/>
          <p:nvPr/>
        </p:nvSpPr>
        <p:spPr>
          <a:xfrm>
            <a:off x="3200400" y="2667567"/>
            <a:ext cx="5708072" cy="769441"/>
          </a:xfrm>
          <a:prstGeom prst="rect">
            <a:avLst/>
          </a:prstGeom>
          <a:noFill/>
        </p:spPr>
        <p:txBody>
          <a:bodyPr wrap="square" rtlCol="0">
            <a:spAutoFit/>
          </a:bodyPr>
          <a:lstStyle/>
          <a:p>
            <a:r>
              <a:rPr lang="en-US" sz="2200" dirty="0" smtClean="0"/>
              <a:t>(one standard-deviation’s-worth of uncertainty       inherent in the way the estimate was made)</a:t>
            </a:r>
          </a:p>
        </p:txBody>
      </p:sp>
      <p:graphicFrame>
        <p:nvGraphicFramePr>
          <p:cNvPr id="6" name="Object 5"/>
          <p:cNvGraphicFramePr>
            <a:graphicFrameLocks noChangeAspect="1"/>
          </p:cNvGraphicFramePr>
          <p:nvPr>
            <p:extLst>
              <p:ext uri="{D42A27DB-BD31-4B8C-83A1-F6EECF244321}">
                <p14:modId xmlns:p14="http://schemas.microsoft.com/office/powerpoint/2010/main" val="3015035484"/>
              </p:ext>
            </p:extLst>
          </p:nvPr>
        </p:nvGraphicFramePr>
        <p:xfrm>
          <a:off x="3810000" y="4495800"/>
          <a:ext cx="1524000" cy="741892"/>
        </p:xfrm>
        <a:graphic>
          <a:graphicData uri="http://schemas.openxmlformats.org/presentationml/2006/ole">
            <mc:AlternateContent xmlns:mc="http://schemas.openxmlformats.org/markup-compatibility/2006">
              <mc:Choice xmlns:v="urn:schemas-microsoft-com:vml" Requires="v">
                <p:oleObj spid="_x0000_s60485" name="Equation" r:id="rId3" imgW="799753" imgH="406224" progId="Equation.3">
                  <p:embed/>
                </p:oleObj>
              </mc:Choice>
              <mc:Fallback>
                <p:oleObj name="Equation" r:id="rId3" imgW="799753" imgH="406224"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0" y="4495800"/>
                        <a:ext cx="1524000" cy="74189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178651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p:bldP spid="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Regression Example</a:t>
            </a:r>
            <a:endParaRPr lang="en-US" dirty="0"/>
          </a:p>
        </p:txBody>
      </p:sp>
      <p:pic>
        <p:nvPicPr>
          <p:cNvPr id="6" name="Picture 5"/>
          <p:cNvPicPr>
            <a:picLocks noChangeAspect="1"/>
          </p:cNvPicPr>
          <p:nvPr/>
        </p:nvPicPr>
        <p:blipFill>
          <a:blip r:embed="rId2"/>
          <a:stretch>
            <a:fillRect/>
          </a:stretch>
        </p:blipFill>
        <p:spPr>
          <a:xfrm>
            <a:off x="1308099" y="1981200"/>
            <a:ext cx="6527801" cy="3485281"/>
          </a:xfrm>
          <a:prstGeom prst="rect">
            <a:avLst/>
          </a:prstGeom>
        </p:spPr>
      </p:pic>
    </p:spTree>
    <p:extLst>
      <p:ext uri="{BB962C8B-B14F-4D97-AF65-F5344CB8AC3E}">
        <p14:creationId xmlns:p14="http://schemas.microsoft.com/office/powerpoint/2010/main" val="2824952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Managers aren’t </a:t>
            </a:r>
            <a:r>
              <a:rPr lang="en-US" dirty="0"/>
              <a:t>P</a:t>
            </a:r>
            <a:r>
              <a:rPr lang="en-US" dirty="0" smtClean="0"/>
              <a:t>aid to be Historians</a:t>
            </a:r>
            <a:endParaRPr lang="en-US" dirty="0"/>
          </a:p>
        </p:txBody>
      </p:sp>
      <p:sp>
        <p:nvSpPr>
          <p:cNvPr id="7" name="Text Placeholder 6"/>
          <p:cNvSpPr>
            <a:spLocks noGrp="1"/>
          </p:cNvSpPr>
          <p:nvPr>
            <p:ph idx="1"/>
          </p:nvPr>
        </p:nvSpPr>
        <p:spPr>
          <a:xfrm>
            <a:off x="446809" y="1371600"/>
            <a:ext cx="8229600" cy="1219200"/>
          </a:xfrm>
        </p:spPr>
        <p:txBody>
          <a:bodyPr>
            <a:normAutofit/>
          </a:bodyPr>
          <a:lstStyle/>
          <a:p>
            <a:pPr marL="0" indent="0">
              <a:buNone/>
            </a:pPr>
            <a:r>
              <a:rPr lang="en-US" sz="2400" dirty="0" smtClean="0"/>
              <a:t>Their concern is how their decisions will play out </a:t>
            </a:r>
            <a:r>
              <a:rPr lang="en-US" sz="2400" i="1" dirty="0" smtClean="0"/>
              <a:t>in the future</a:t>
            </a:r>
            <a:r>
              <a:rPr lang="en-US" sz="2400" dirty="0" smtClean="0"/>
              <a:t>.</a:t>
            </a:r>
          </a:p>
        </p:txBody>
      </p:sp>
      <p:sp>
        <p:nvSpPr>
          <p:cNvPr id="8" name="Text Placeholder 6"/>
          <p:cNvSpPr txBox="1">
            <a:spLocks/>
          </p:cNvSpPr>
          <p:nvPr/>
        </p:nvSpPr>
        <p:spPr>
          <a:xfrm>
            <a:off x="426027" y="2286000"/>
            <a:ext cx="8229600" cy="3962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1200"/>
              </a:spcAft>
              <a:buNone/>
            </a:pPr>
            <a:r>
              <a:rPr lang="en-US" sz="2400" dirty="0" smtClean="0"/>
              <a:t>Still, if the near-term future can be expected to be similar to the recent past, then the past can be viewed as a sample from a larger population consisting of both the recent past and the soon-to-come future. </a:t>
            </a:r>
            <a:endParaRPr lang="en-US" sz="2400" dirty="0"/>
          </a:p>
          <a:p>
            <a:pPr marL="0" indent="0">
              <a:spcAft>
                <a:spcPts val="1200"/>
              </a:spcAft>
              <a:buNone/>
            </a:pPr>
            <a:r>
              <a:rPr lang="en-US" sz="2400" dirty="0" smtClean="0"/>
              <a:t>The sample gives us insight into the population as a whole, and therefore into whatever the future holds in store</a:t>
            </a:r>
            <a:r>
              <a:rPr lang="en-US" sz="2400" dirty="0"/>
              <a:t>. </a:t>
            </a:r>
            <a:endParaRPr lang="en-US" sz="2400" dirty="0" smtClean="0"/>
          </a:p>
          <a:p>
            <a:pPr marL="0" indent="0">
              <a:spcAft>
                <a:spcPts val="1200"/>
              </a:spcAft>
              <a:buNone/>
            </a:pPr>
            <a:r>
              <a:rPr lang="en-US" sz="2400" dirty="0" smtClean="0"/>
              <a:t>Indeed</a:t>
            </a:r>
            <a:r>
              <a:rPr lang="en-US" sz="2400" dirty="0"/>
              <a:t>, even if you stand in the middle of turbulent times, data from </a:t>
            </a:r>
            <a:r>
              <a:rPr lang="en-US" sz="2400" dirty="0" smtClean="0"/>
              <a:t>past similarly </a:t>
            </a:r>
            <a:r>
              <a:rPr lang="en-US" sz="2400" dirty="0"/>
              <a:t>turbulent times may help you find the best path forward.</a:t>
            </a:r>
          </a:p>
          <a:p>
            <a:pPr marL="0" indent="0">
              <a:buNone/>
            </a:pPr>
            <a:endParaRPr lang="en-US" sz="2400" dirty="0"/>
          </a:p>
        </p:txBody>
      </p:sp>
      <p:sp>
        <p:nvSpPr>
          <p:cNvPr id="5" name="Text Placeholder 6"/>
          <p:cNvSpPr txBox="1">
            <a:spLocks/>
          </p:cNvSpPr>
          <p:nvPr/>
        </p:nvSpPr>
        <p:spPr>
          <a:xfrm>
            <a:off x="426027" y="4648200"/>
            <a:ext cx="8229600" cy="172821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1200"/>
              </a:spcAft>
              <a:buNone/>
            </a:pPr>
            <a:endParaRPr lang="en-US" sz="2400" dirty="0"/>
          </a:p>
        </p:txBody>
      </p:sp>
    </p:spTree>
    <p:extLst>
      <p:ext uri="{BB962C8B-B14F-4D97-AF65-F5344CB8AC3E}">
        <p14:creationId xmlns:p14="http://schemas.microsoft.com/office/powerpoint/2010/main" val="1239179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nodePh="1">
                                  <p:stCondLst>
                                    <p:cond delay="0"/>
                                  </p:stCondLst>
                                  <p:endCondLst>
                                    <p:cond evt="begin" delay="0">
                                      <p:tn val="17"/>
                                    </p:cond>
                                  </p:end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1295400" y="2093574"/>
            <a:ext cx="6121401" cy="3917761"/>
          </a:xfrm>
          <a:prstGeom prst="rect">
            <a:avLst/>
          </a:prstGeom>
        </p:spPr>
      </p:pic>
      <p:sp>
        <p:nvSpPr>
          <p:cNvPr id="8" name="Flowchart: Alternate Process 7"/>
          <p:cNvSpPr/>
          <p:nvPr/>
        </p:nvSpPr>
        <p:spPr>
          <a:xfrm>
            <a:off x="3810000" y="5778883"/>
            <a:ext cx="901700" cy="232452"/>
          </a:xfrm>
          <a:prstGeom prst="flowChartAlternateProcess">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143000" y="685800"/>
            <a:ext cx="6781800" cy="723275"/>
          </a:xfrm>
          <a:prstGeom prst="rect">
            <a:avLst/>
          </a:prstGeom>
          <a:noFill/>
        </p:spPr>
        <p:txBody>
          <a:bodyPr wrap="square" rtlCol="0">
            <a:spAutoFit/>
          </a:bodyPr>
          <a:lstStyle/>
          <a:p>
            <a:pPr>
              <a:spcAft>
                <a:spcPts val="600"/>
              </a:spcAft>
            </a:pPr>
            <a:r>
              <a:rPr lang="en-US" dirty="0" smtClean="0"/>
              <a:t>Estimate mean cost across the entire fleet:</a:t>
            </a:r>
          </a:p>
          <a:p>
            <a:pPr algn="ctr"/>
            <a:r>
              <a:rPr lang="en-US" dirty="0" smtClean="0"/>
              <a:t>688.87 ± 2.1448 ∙ 28.84</a:t>
            </a:r>
            <a:endParaRPr lang="en-US" dirty="0"/>
          </a:p>
        </p:txBody>
      </p:sp>
    </p:spTree>
    <p:extLst>
      <p:ext uri="{BB962C8B-B14F-4D97-AF65-F5344CB8AC3E}">
        <p14:creationId xmlns:p14="http://schemas.microsoft.com/office/powerpoint/2010/main" val="28424248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752599" y="2057400"/>
            <a:ext cx="5410201" cy="3701521"/>
          </a:xfrm>
          <a:prstGeom prst="rect">
            <a:avLst/>
          </a:prstGeom>
        </p:spPr>
      </p:pic>
      <p:sp>
        <p:nvSpPr>
          <p:cNvPr id="7" name="Flowchart: Alternate Process 6"/>
          <p:cNvSpPr/>
          <p:nvPr/>
        </p:nvSpPr>
        <p:spPr>
          <a:xfrm>
            <a:off x="4495799" y="5486400"/>
            <a:ext cx="863599" cy="244812"/>
          </a:xfrm>
          <a:prstGeom prst="flowChartAlternateProcess">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143000" y="685800"/>
            <a:ext cx="6781800" cy="723275"/>
          </a:xfrm>
          <a:prstGeom prst="rect">
            <a:avLst/>
          </a:prstGeom>
          <a:noFill/>
        </p:spPr>
        <p:txBody>
          <a:bodyPr wrap="square" rtlCol="0">
            <a:spAutoFit/>
          </a:bodyPr>
          <a:lstStyle/>
          <a:p>
            <a:pPr>
              <a:spcAft>
                <a:spcPts val="600"/>
              </a:spcAft>
            </a:pPr>
            <a:r>
              <a:rPr lang="en-US" dirty="0" smtClean="0"/>
              <a:t>Estimate the mean increase in cost per year of age:</a:t>
            </a:r>
          </a:p>
          <a:p>
            <a:pPr algn="ctr"/>
            <a:r>
              <a:rPr lang="en-US" dirty="0" smtClean="0"/>
              <a:t>73.96 ± 2.2010 ∙ 17.91</a:t>
            </a:r>
            <a:endParaRPr lang="en-US" dirty="0"/>
          </a:p>
        </p:txBody>
      </p:sp>
    </p:spTree>
    <p:extLst>
      <p:ext uri="{BB962C8B-B14F-4D97-AF65-F5344CB8AC3E}">
        <p14:creationId xmlns:p14="http://schemas.microsoft.com/office/powerpoint/2010/main" val="39643857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057400" y="1828800"/>
            <a:ext cx="5295901" cy="4350241"/>
          </a:xfrm>
          <a:prstGeom prst="rect">
            <a:avLst/>
          </a:prstGeom>
        </p:spPr>
      </p:pic>
      <p:sp>
        <p:nvSpPr>
          <p:cNvPr id="7" name="Flowchart: Alternate Process 6"/>
          <p:cNvSpPr/>
          <p:nvPr/>
        </p:nvSpPr>
        <p:spPr>
          <a:xfrm>
            <a:off x="4191000" y="4419600"/>
            <a:ext cx="901700" cy="232452"/>
          </a:xfrm>
          <a:prstGeom prst="flowChartAlternateProcess">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143000" y="685800"/>
            <a:ext cx="6781800" cy="723275"/>
          </a:xfrm>
          <a:prstGeom prst="rect">
            <a:avLst/>
          </a:prstGeom>
          <a:noFill/>
        </p:spPr>
        <p:txBody>
          <a:bodyPr wrap="square" rtlCol="0">
            <a:spAutoFit/>
          </a:bodyPr>
          <a:lstStyle/>
          <a:p>
            <a:pPr>
              <a:spcAft>
                <a:spcPts val="600"/>
              </a:spcAft>
            </a:pPr>
            <a:r>
              <a:rPr lang="en-US" dirty="0" smtClean="0"/>
              <a:t>Predict the annual cost for a 1-year-old Ford driven 15,000 miles:</a:t>
            </a:r>
          </a:p>
          <a:p>
            <a:pPr algn="ctr"/>
            <a:r>
              <a:rPr lang="en-US" dirty="0" smtClean="0"/>
              <a:t>626.01 ± 2.2010 ∙ 53.25</a:t>
            </a:r>
            <a:endParaRPr lang="en-US" dirty="0"/>
          </a:p>
        </p:txBody>
      </p:sp>
    </p:spTree>
    <p:extLst>
      <p:ext uri="{BB962C8B-B14F-4D97-AF65-F5344CB8AC3E}">
        <p14:creationId xmlns:p14="http://schemas.microsoft.com/office/powerpoint/2010/main" val="34483170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That’s It!</a:t>
            </a:r>
            <a:endParaRPr lang="en-US" dirty="0"/>
          </a:p>
        </p:txBody>
      </p:sp>
      <p:sp>
        <p:nvSpPr>
          <p:cNvPr id="3" name="Content Placeholder 2"/>
          <p:cNvSpPr>
            <a:spLocks noGrp="1"/>
          </p:cNvSpPr>
          <p:nvPr>
            <p:ph idx="1"/>
          </p:nvPr>
        </p:nvSpPr>
        <p:spPr/>
        <p:txBody>
          <a:bodyPr/>
          <a:lstStyle/>
          <a:p>
            <a:r>
              <a:rPr lang="en-US" dirty="0" smtClean="0"/>
              <a:t>For the moment …</a:t>
            </a:r>
          </a:p>
          <a:p>
            <a:r>
              <a:rPr lang="en-US" dirty="0" smtClean="0"/>
              <a:t>After break, we’ll go over the “other” language of statistics: The language of hypothesis testing (used to evaluate evidence).</a:t>
            </a:r>
          </a:p>
          <a:p>
            <a:r>
              <a:rPr lang="en-US" dirty="0" smtClean="0"/>
              <a:t>And next week we’ll talk </a:t>
            </a:r>
            <a:r>
              <a:rPr lang="en-US" dirty="0"/>
              <a:t>about estimates of proportions (such as in polling).</a:t>
            </a:r>
          </a:p>
          <a:p>
            <a:endParaRPr lang="en-US" dirty="0"/>
          </a:p>
        </p:txBody>
      </p:sp>
    </p:spTree>
    <p:extLst>
      <p:ext uri="{BB962C8B-B14F-4D97-AF65-F5344CB8AC3E}">
        <p14:creationId xmlns:p14="http://schemas.microsoft.com/office/powerpoint/2010/main" val="13343589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a:t>
            </a:r>
            <a:r>
              <a:rPr lang="en-US" dirty="0"/>
              <a:t>S</a:t>
            </a:r>
            <a:r>
              <a:rPr lang="en-US" dirty="0" smtClean="0"/>
              <a:t>tatistics </a:t>
            </a:r>
            <a:r>
              <a:rPr lang="en-US" dirty="0"/>
              <a:t>D</a:t>
            </a:r>
            <a:r>
              <a:rPr lang="en-US" dirty="0" smtClean="0"/>
              <a:t>one?</a:t>
            </a:r>
            <a:endParaRPr lang="en-US" dirty="0"/>
          </a:p>
        </p:txBody>
      </p:sp>
      <p:sp>
        <p:nvSpPr>
          <p:cNvPr id="3" name="Content Placeholder 2"/>
          <p:cNvSpPr>
            <a:spLocks noGrp="1"/>
          </p:cNvSpPr>
          <p:nvPr>
            <p:ph idx="1"/>
          </p:nvPr>
        </p:nvSpPr>
        <p:spPr/>
        <p:txBody>
          <a:bodyPr>
            <a:normAutofit/>
          </a:bodyPr>
          <a:lstStyle/>
          <a:p>
            <a:pPr marL="0" indent="0">
              <a:spcAft>
                <a:spcPts val="1200"/>
              </a:spcAft>
              <a:buNone/>
            </a:pPr>
            <a:r>
              <a:rPr lang="en-US" dirty="0" smtClean="0"/>
              <a:t>Any statistical study consists of three specifications:</a:t>
            </a:r>
          </a:p>
          <a:p>
            <a:r>
              <a:rPr lang="en-US" dirty="0" smtClean="0"/>
              <a:t>How will the data be collected?</a:t>
            </a:r>
          </a:p>
          <a:p>
            <a:r>
              <a:rPr lang="en-US" dirty="0" smtClean="0"/>
              <a:t>How much data will be collected in this way?</a:t>
            </a:r>
          </a:p>
          <a:p>
            <a:r>
              <a:rPr lang="en-US" dirty="0" smtClean="0"/>
              <a:t>What will be computed from the data?</a:t>
            </a:r>
          </a:p>
          <a:p>
            <a:pPr marL="0" indent="0">
              <a:buNone/>
            </a:pPr>
            <a:endParaRPr lang="en-US" dirty="0"/>
          </a:p>
          <a:p>
            <a:pPr marL="0" indent="0">
              <a:buNone/>
            </a:pPr>
            <a:r>
              <a:rPr lang="en-US" sz="2400" dirty="0" smtClean="0"/>
              <a:t>Running example: Estimating the average age across a population, in preparation for a sales pitch.</a:t>
            </a:r>
            <a:endParaRPr lang="en-US" sz="2400" dirty="0"/>
          </a:p>
        </p:txBody>
      </p:sp>
    </p:spTree>
    <p:extLst>
      <p:ext uri="{BB962C8B-B14F-4D97-AF65-F5344CB8AC3E}">
        <p14:creationId xmlns:p14="http://schemas.microsoft.com/office/powerpoint/2010/main" val="1814057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lstStyle/>
          <a:p>
            <a:r>
              <a:rPr lang="en-US" dirty="0" smtClean="0"/>
              <a:t>1. How Will the Data be Collected?</a:t>
            </a:r>
            <a:endParaRPr lang="en-US" dirty="0"/>
          </a:p>
        </p:txBody>
      </p:sp>
      <p:sp>
        <p:nvSpPr>
          <p:cNvPr id="3" name="Content Placeholder 2"/>
          <p:cNvSpPr>
            <a:spLocks noGrp="1"/>
          </p:cNvSpPr>
          <p:nvPr>
            <p:ph idx="1"/>
          </p:nvPr>
        </p:nvSpPr>
        <p:spPr>
          <a:xfrm>
            <a:off x="457200" y="1447800"/>
            <a:ext cx="8229600" cy="4572000"/>
          </a:xfrm>
        </p:spPr>
        <p:txBody>
          <a:bodyPr>
            <a:normAutofit fontScale="70000" lnSpcReduction="20000"/>
          </a:bodyPr>
          <a:lstStyle/>
          <a:p>
            <a:pPr marL="0" indent="0" algn="ctr">
              <a:spcAft>
                <a:spcPts val="1800"/>
              </a:spcAft>
              <a:buNone/>
            </a:pPr>
            <a:r>
              <a:rPr lang="en-US" dirty="0" smtClean="0"/>
              <a:t>Primary Goals:         No bias         High precision         Low cost</a:t>
            </a:r>
          </a:p>
          <a:p>
            <a:r>
              <a:rPr lang="en-US" dirty="0" smtClean="0"/>
              <a:t>Simple random sampling </a:t>
            </a:r>
            <a:r>
              <a:rPr lang="en-US" sz="3100" dirty="0" smtClean="0"/>
              <a:t>with</a:t>
            </a:r>
            <a:r>
              <a:rPr lang="en-US" dirty="0" smtClean="0"/>
              <a:t> replacement</a:t>
            </a:r>
          </a:p>
          <a:p>
            <a:pPr lvl="1"/>
            <a:r>
              <a:rPr lang="en-US" dirty="0" smtClean="0"/>
              <a:t>Typically implemented via systematic sampling</a:t>
            </a:r>
          </a:p>
          <a:p>
            <a:r>
              <a:rPr lang="en-US" dirty="0" smtClean="0"/>
              <a:t>Simple random sampling without replacement</a:t>
            </a:r>
          </a:p>
          <a:p>
            <a:pPr lvl="1"/>
            <a:r>
              <a:rPr lang="en-US" dirty="0" smtClean="0"/>
              <a:t>Typically done if a population list is available</a:t>
            </a:r>
          </a:p>
          <a:p>
            <a:pPr marL="457200" lvl="1" indent="0" algn="ctr">
              <a:spcBef>
                <a:spcPts val="1800"/>
              </a:spcBef>
              <a:buNone/>
            </a:pPr>
            <a:r>
              <a:rPr lang="en-US" sz="3400" b="1" dirty="0" smtClean="0">
                <a:solidFill>
                  <a:schemeClr val="accent6"/>
                </a:solidFill>
              </a:rPr>
              <a:t>Covered in next class</a:t>
            </a:r>
          </a:p>
          <a:p>
            <a:r>
              <a:rPr lang="en-US" dirty="0" smtClean="0">
                <a:solidFill>
                  <a:schemeClr val="accent6"/>
                </a:solidFill>
              </a:rPr>
              <a:t>Stratified sampling</a:t>
            </a:r>
          </a:p>
          <a:p>
            <a:pPr lvl="1"/>
            <a:r>
              <a:rPr lang="en-US" dirty="0" smtClean="0">
                <a:solidFill>
                  <a:schemeClr val="accent6"/>
                </a:solidFill>
              </a:rPr>
              <a:t>Done if the population consists of subgroups with substantial within-group homogeneity</a:t>
            </a:r>
          </a:p>
          <a:p>
            <a:r>
              <a:rPr lang="en-US" dirty="0" smtClean="0">
                <a:solidFill>
                  <a:schemeClr val="accent6"/>
                </a:solidFill>
              </a:rPr>
              <a:t>Cluster sampling </a:t>
            </a:r>
          </a:p>
          <a:p>
            <a:pPr lvl="1"/>
            <a:r>
              <a:rPr lang="en-US" dirty="0" smtClean="0">
                <a:solidFill>
                  <a:schemeClr val="accent6"/>
                </a:solidFill>
              </a:rPr>
              <a:t>Done if the population consists of (typically geographic) subgroups with substantial within-group heterogeneity</a:t>
            </a:r>
          </a:p>
          <a:p>
            <a:r>
              <a:rPr lang="en-US" dirty="0" smtClean="0">
                <a:solidFill>
                  <a:schemeClr val="accent6"/>
                </a:solidFill>
              </a:rPr>
              <a:t>Specialized approaches</a:t>
            </a:r>
            <a:endParaRPr lang="en-US" dirty="0">
              <a:solidFill>
                <a:schemeClr val="accent6"/>
              </a:solidFill>
            </a:endParaRPr>
          </a:p>
        </p:txBody>
      </p:sp>
    </p:spTree>
    <p:extLst>
      <p:ext uri="{BB962C8B-B14F-4D97-AF65-F5344CB8AC3E}">
        <p14:creationId xmlns:p14="http://schemas.microsoft.com/office/powerpoint/2010/main" val="1772636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3" presetClass="emph" presetSubtype="2" fill="hold" nodeType="clickEffect">
                                  <p:stCondLst>
                                    <p:cond delay="0"/>
                                  </p:stCondLst>
                                  <p:childTnLst>
                                    <p:animClr clrSpc="rgb" dir="cw">
                                      <p:cBhvr override="childStyle">
                                        <p:cTn id="38" dur="2000" fill="hold"/>
                                        <p:tgtEl>
                                          <p:spTgt spid="3">
                                            <p:txEl>
                                              <p:pRg st="1" end="1"/>
                                            </p:txEl>
                                          </p:spTgt>
                                        </p:tgtEl>
                                        <p:attrNameLst>
                                          <p:attrName>style.color</p:attrName>
                                        </p:attrNameLst>
                                      </p:cBhvr>
                                      <p:to>
                                        <a:srgbClr val="FF6D6D"/>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How is the Sample </a:t>
            </a:r>
            <a:r>
              <a:rPr lang="en-US" dirty="0"/>
              <a:t>S</a:t>
            </a:r>
            <a:r>
              <a:rPr lang="en-US" dirty="0" smtClean="0"/>
              <a:t>ize </a:t>
            </a:r>
            <a:r>
              <a:rPr lang="en-US" dirty="0"/>
              <a:t>C</a:t>
            </a:r>
            <a:r>
              <a:rPr lang="en-US" dirty="0" smtClean="0"/>
              <a:t>hosen?</a:t>
            </a:r>
            <a:endParaRPr lang="en-US" dirty="0"/>
          </a:p>
        </p:txBody>
      </p:sp>
      <p:sp>
        <p:nvSpPr>
          <p:cNvPr id="3" name="Content Placeholder 2"/>
          <p:cNvSpPr>
            <a:spLocks noGrp="1"/>
          </p:cNvSpPr>
          <p:nvPr>
            <p:ph idx="1"/>
          </p:nvPr>
        </p:nvSpPr>
        <p:spPr/>
        <p:txBody>
          <a:bodyPr/>
          <a:lstStyle/>
          <a:p>
            <a:endParaRPr lang="en-US" dirty="0" smtClean="0"/>
          </a:p>
          <a:p>
            <a:r>
              <a:rPr lang="en-US" dirty="0" smtClean="0"/>
              <a:t>In order to yield the desired (target) precision (to be made clearer in next class)</a:t>
            </a:r>
          </a:p>
          <a:p>
            <a:endParaRPr lang="en-US" dirty="0" smtClean="0"/>
          </a:p>
          <a:p>
            <a:r>
              <a:rPr lang="en-US" dirty="0"/>
              <a:t>s</a:t>
            </a:r>
            <a:r>
              <a:rPr lang="en-US" dirty="0" smtClean="0"/>
              <a:t>imple random sampling with replacement</a:t>
            </a:r>
          </a:p>
          <a:p>
            <a:r>
              <a:rPr lang="en-US" dirty="0"/>
              <a:t>s</a:t>
            </a:r>
            <a:r>
              <a:rPr lang="en-US" dirty="0" smtClean="0"/>
              <a:t>ample size of 5</a:t>
            </a:r>
            <a:endParaRPr lang="en-US" dirty="0"/>
          </a:p>
        </p:txBody>
      </p:sp>
    </p:spTree>
    <p:extLst>
      <p:ext uri="{BB962C8B-B14F-4D97-AF65-F5344CB8AC3E}">
        <p14:creationId xmlns:p14="http://schemas.microsoft.com/office/powerpoint/2010/main" val="2173989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 What Will be Done with the Data?</a:t>
            </a:r>
            <a:endParaRPr lang="en-US" dirty="0"/>
          </a:p>
        </p:txBody>
      </p:sp>
      <mc:AlternateContent xmlns:mc="http://schemas.openxmlformats.org/markup-compatibility/2006" xmlns:a14="http://schemas.microsoft.com/office/drawing/2010/main">
        <mc:Choice Requires="a14">
          <p:sp>
            <p:nvSpPr>
              <p:cNvPr id="4" name="TextBox 3"/>
              <p:cNvSpPr txBox="1"/>
              <p:nvPr/>
            </p:nvSpPr>
            <p:spPr>
              <a:xfrm>
                <a:off x="457200" y="1600200"/>
                <a:ext cx="8305800" cy="4648200"/>
              </a:xfrm>
              <a:prstGeom prst="rect">
                <a:avLst/>
              </a:prstGeom>
              <a:noFill/>
            </p:spPr>
            <p:txBody>
              <a:bodyPr wrap="square" rtlCol="0">
                <a:noAutofit/>
              </a:bodyPr>
              <a:lstStyle/>
              <a:p>
                <a:r>
                  <a:rPr lang="en-US" sz="3200" dirty="0" smtClean="0"/>
                  <a:t>Some possible </a:t>
                </a:r>
                <a:r>
                  <a:rPr lang="en-US" sz="3200" dirty="0"/>
                  <a:t>estimates of the population mean from the five observations:</a:t>
                </a:r>
              </a:p>
              <a:p>
                <a:endParaRPr lang="en-US" sz="3200" dirty="0"/>
              </a:p>
              <a:p>
                <a:r>
                  <a:rPr lang="en-US" sz="3200" dirty="0"/>
                  <a:t>median (third largest)</a:t>
                </a:r>
                <a:endParaRPr lang="en-US" sz="3200" baseline="-25000" dirty="0"/>
              </a:p>
              <a:p>
                <a:r>
                  <a:rPr lang="en-US" sz="3200" dirty="0"/>
                  <a:t>average of extremes ( [largest + smallest] / 2)</a:t>
                </a:r>
              </a:p>
              <a:p>
                <a:r>
                  <a:rPr lang="en-US" sz="3200" dirty="0"/>
                  <a:t>sample mean (</a:t>
                </a:r>
                <a14:m>
                  <m:oMath xmlns:m="http://schemas.openxmlformats.org/officeDocument/2006/math">
                    <m:acc>
                      <m:accPr>
                        <m:chr m:val="̅"/>
                        <m:ctrlPr>
                          <a:rPr lang="en-US" sz="3200" i="1" dirty="0">
                            <a:latin typeface="Cambria Math" panose="02040503050406030204" pitchFamily="18" charset="0"/>
                          </a:rPr>
                        </m:ctrlPr>
                      </m:accPr>
                      <m:e>
                        <m:r>
                          <m:rPr>
                            <m:nor/>
                          </m:rPr>
                          <a:rPr lang="en-US" sz="3200" dirty="0"/>
                          <m:t>x</m:t>
                        </m:r>
                      </m:e>
                    </m:acc>
                  </m:oMath>
                </a14:m>
                <a:r>
                  <a:rPr lang="en-US" sz="3200" dirty="0"/>
                  <a:t> = (x</a:t>
                </a:r>
                <a:r>
                  <a:rPr lang="en-US" sz="3200" baseline="-25000" dirty="0"/>
                  <a:t>1</a:t>
                </a:r>
                <a:r>
                  <a:rPr lang="en-US" sz="3200" dirty="0"/>
                  <a:t>+x</a:t>
                </a:r>
                <a:r>
                  <a:rPr lang="en-US" sz="3200" baseline="-25000" dirty="0"/>
                  <a:t>2</a:t>
                </a:r>
                <a:r>
                  <a:rPr lang="en-US" sz="3200" dirty="0"/>
                  <a:t>+x</a:t>
                </a:r>
                <a:r>
                  <a:rPr lang="en-US" sz="3200" baseline="-25000" dirty="0"/>
                  <a:t>3</a:t>
                </a:r>
                <a:r>
                  <a:rPr lang="en-US" sz="3200" dirty="0"/>
                  <a:t>+x</a:t>
                </a:r>
                <a:r>
                  <a:rPr lang="en-US" sz="3200" baseline="-25000" dirty="0"/>
                  <a:t>4</a:t>
                </a:r>
                <a:r>
                  <a:rPr lang="en-US" sz="3200" dirty="0"/>
                  <a:t>+x</a:t>
                </a:r>
                <a:r>
                  <a:rPr lang="en-US" sz="3200" baseline="-25000" dirty="0"/>
                  <a:t>5</a:t>
                </a:r>
                <a:r>
                  <a:rPr lang="en-US" sz="3200" dirty="0"/>
                  <a:t>)/5)</a:t>
                </a:r>
              </a:p>
              <a:p>
                <a:r>
                  <a:rPr lang="en-US" sz="3200" dirty="0"/>
                  <a:t>smallest (probably not a very good idea)</a:t>
                </a:r>
              </a:p>
            </p:txBody>
          </p:sp>
        </mc:Choice>
        <mc:Fallback xmlns="">
          <p:sp>
            <p:nvSpPr>
              <p:cNvPr id="4" name="TextBox 3"/>
              <p:cNvSpPr txBox="1">
                <a:spLocks noRot="1" noChangeAspect="1" noMove="1" noResize="1" noEditPoints="1" noAdjustHandles="1" noChangeArrowheads="1" noChangeShapeType="1" noTextEdit="1"/>
              </p:cNvSpPr>
              <p:nvPr/>
            </p:nvSpPr>
            <p:spPr>
              <a:xfrm>
                <a:off x="457200" y="1600200"/>
                <a:ext cx="8305800" cy="4648200"/>
              </a:xfrm>
              <a:prstGeom prst="rect">
                <a:avLst/>
              </a:prstGeom>
              <a:blipFill rotWithShape="1">
                <a:blip r:embed="rId2"/>
                <a:stretch>
                  <a:fillRect l="-1834" t="-1706" r="-2054"/>
                </a:stretch>
              </a:blipFill>
            </p:spPr>
            <p:txBody>
              <a:bodyPr/>
              <a:lstStyle/>
              <a:p>
                <a:r>
                  <a:rPr lang="en-US">
                    <a:noFill/>
                  </a:rPr>
                  <a:t> </a:t>
                </a:r>
              </a:p>
            </p:txBody>
          </p:sp>
        </mc:Fallback>
      </mc:AlternateContent>
    </p:spTree>
    <p:extLst>
      <p:ext uri="{BB962C8B-B14F-4D97-AF65-F5344CB8AC3E}">
        <p14:creationId xmlns:p14="http://schemas.microsoft.com/office/powerpoint/2010/main" val="2834988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3" presetClass="emph" presetSubtype="2" fill="hold" nodeType="clickEffect">
                                  <p:stCondLst>
                                    <p:cond delay="0"/>
                                  </p:stCondLst>
                                  <p:childTnLst>
                                    <p:animClr clrSpc="rgb" dir="cw">
                                      <p:cBhvr override="childStyle">
                                        <p:cTn id="26" dur="500" fill="hold"/>
                                        <p:tgtEl>
                                          <p:spTgt spid="4">
                                            <p:txEl>
                                              <p:pRg st="4" end="4"/>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We’ve Finally Chosen an Estimation Procedure!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752600"/>
                <a:ext cx="8229600" cy="2667000"/>
              </a:xfrm>
            </p:spPr>
            <p:txBody>
              <a:bodyPr>
                <a:normAutofit/>
              </a:bodyPr>
              <a:lstStyle/>
              <a:p>
                <a:r>
                  <a:rPr lang="en-US" dirty="0" smtClean="0"/>
                  <a:t>simple random sampling with replacement</a:t>
                </a:r>
              </a:p>
              <a:p>
                <a:r>
                  <a:rPr lang="en-US" dirty="0" smtClean="0"/>
                  <a:t>sample size of 5</a:t>
                </a:r>
              </a:p>
              <a:p>
                <a:r>
                  <a:rPr lang="en-US" dirty="0"/>
                  <a:t>o</a:t>
                </a:r>
                <a:r>
                  <a:rPr lang="en-US" dirty="0" smtClean="0"/>
                  <a:t>ur estimate of the population mean will be the sample mean, </a:t>
                </a:r>
                <a14:m>
                  <m:oMath xmlns:m="http://schemas.openxmlformats.org/officeDocument/2006/math">
                    <m:acc>
                      <m:accPr>
                        <m:chr m:val="̅"/>
                        <m:ctrlPr>
                          <a:rPr lang="en-US" i="1" dirty="0" smtClean="0">
                            <a:latin typeface="Cambria Math" panose="02040503050406030204" pitchFamily="18" charset="0"/>
                          </a:rPr>
                        </m:ctrlPr>
                      </m:accPr>
                      <m:e>
                        <m:r>
                          <m:rPr>
                            <m:nor/>
                          </m:rPr>
                          <a:rPr lang="en-US" dirty="0" smtClean="0"/>
                          <m:t>x</m:t>
                        </m:r>
                      </m:e>
                    </m:acc>
                  </m:oMath>
                </a14:m>
                <a:r>
                  <a:rPr lang="en-US" dirty="0" smtClean="0"/>
                  <a:t> = (x</a:t>
                </a:r>
                <a:r>
                  <a:rPr lang="en-US" baseline="-25000" dirty="0" smtClean="0"/>
                  <a:t>1</a:t>
                </a:r>
                <a:r>
                  <a:rPr lang="en-US" dirty="0" smtClean="0"/>
                  <a:t>+x</a:t>
                </a:r>
                <a:r>
                  <a:rPr lang="en-US" baseline="-25000" dirty="0" smtClean="0"/>
                  <a:t>2</a:t>
                </a:r>
                <a:r>
                  <a:rPr lang="en-US" dirty="0" smtClean="0"/>
                  <a:t>+x</a:t>
                </a:r>
                <a:r>
                  <a:rPr lang="en-US" baseline="-25000" dirty="0" smtClean="0"/>
                  <a:t>3</a:t>
                </a:r>
                <a:r>
                  <a:rPr lang="en-US" dirty="0" smtClean="0"/>
                  <a:t>+x</a:t>
                </a:r>
                <a:r>
                  <a:rPr lang="en-US" baseline="-25000" dirty="0" smtClean="0"/>
                  <a:t>4</a:t>
                </a:r>
                <a:r>
                  <a:rPr lang="en-US" dirty="0" smtClean="0"/>
                  <a:t>+x</a:t>
                </a:r>
                <a:r>
                  <a:rPr lang="en-US" baseline="-25000" dirty="0" smtClean="0"/>
                  <a:t>5</a:t>
                </a:r>
                <a:r>
                  <a:rPr lang="en-US" dirty="0" smtClean="0"/>
                  <a:t>)/5</a:t>
                </a:r>
              </a:p>
              <a:p>
                <a:pPr marL="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752600"/>
                <a:ext cx="8229600" cy="2667000"/>
              </a:xfrm>
              <a:blipFill rotWithShape="1">
                <a:blip r:embed="rId2" cstate="print"/>
                <a:stretch>
                  <a:fillRect l="-1852" t="-2975" b="-13272"/>
                </a:stretch>
              </a:blipFill>
            </p:spPr>
            <p:txBody>
              <a:bodyPr/>
              <a:lstStyle/>
              <a:p>
                <a:r>
                  <a:rPr lang="en-US">
                    <a:noFill/>
                  </a:rPr>
                  <a:t> </a:t>
                </a:r>
              </a:p>
            </p:txBody>
          </p:sp>
        </mc:Fallback>
      </mc:AlternateContent>
      <p:sp>
        <p:nvSpPr>
          <p:cNvPr id="4" name="Content Placeholder 2"/>
          <p:cNvSpPr txBox="1">
            <a:spLocks/>
          </p:cNvSpPr>
          <p:nvPr/>
        </p:nvSpPr>
        <p:spPr>
          <a:xfrm>
            <a:off x="533400" y="3352800"/>
            <a:ext cx="8229600" cy="2971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dirty="0" smtClean="0"/>
          </a:p>
          <a:p>
            <a:pPr marL="0" indent="0">
              <a:buFont typeface="Arial" pitchFamily="34" charset="0"/>
              <a:buNone/>
            </a:pPr>
            <a:endParaRPr lang="en-US" dirty="0" smtClean="0"/>
          </a:p>
          <a:p>
            <a:pPr marL="0" indent="0">
              <a:buFont typeface="Arial" pitchFamily="34" charset="0"/>
              <a:buNone/>
            </a:pPr>
            <a:endParaRPr lang="en-US" dirty="0"/>
          </a:p>
          <a:p>
            <a:pPr marL="0" indent="0">
              <a:buFont typeface="Arial" pitchFamily="34" charset="0"/>
              <a:buNone/>
            </a:pPr>
            <a:r>
              <a:rPr lang="en-US" dirty="0" smtClean="0"/>
              <a:t>This will certainly give us an estimate.</a:t>
            </a:r>
          </a:p>
          <a:p>
            <a:pPr marL="0" indent="0">
              <a:buFont typeface="Arial" pitchFamily="34" charset="0"/>
              <a:buNone/>
            </a:pPr>
            <a:r>
              <a:rPr lang="en-US" i="1" dirty="0" smtClean="0"/>
              <a:t>But how much can we trust that estimate???</a:t>
            </a:r>
            <a:endParaRPr lang="en-US" i="1" dirty="0"/>
          </a:p>
        </p:txBody>
      </p:sp>
    </p:spTree>
    <p:extLst>
      <p:ext uri="{BB962C8B-B14F-4D97-AF65-F5344CB8AC3E}">
        <p14:creationId xmlns:p14="http://schemas.microsoft.com/office/powerpoint/2010/main" val="66285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theme/theme1.xml><?xml version="1.0" encoding="utf-8"?>
<a:theme xmlns:a="http://schemas.openxmlformats.org/drawingml/2006/main" name="Office Theme">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7552</TotalTime>
  <Words>2707</Words>
  <Application>Microsoft Office PowerPoint</Application>
  <PresentationFormat>On-screen Show (4:3)</PresentationFormat>
  <Paragraphs>306</Paragraphs>
  <Slides>43</Slides>
  <Notes>2</Notes>
  <HiddenSlides>1</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49" baseType="lpstr">
      <vt:lpstr>Arial</vt:lpstr>
      <vt:lpstr>Calibri</vt:lpstr>
      <vt:lpstr>Cambria Math</vt:lpstr>
      <vt:lpstr>Symbol</vt:lpstr>
      <vt:lpstr>Office Theme</vt:lpstr>
      <vt:lpstr>Equation</vt:lpstr>
      <vt:lpstr>DECS-431</vt:lpstr>
      <vt:lpstr>First Part of Class</vt:lpstr>
      <vt:lpstr>What is “Statistics”?</vt:lpstr>
      <vt:lpstr>Managers aren’t Paid to be Historians</vt:lpstr>
      <vt:lpstr>How is Statistics Done?</vt:lpstr>
      <vt:lpstr>1. How Will the Data be Collected?</vt:lpstr>
      <vt:lpstr>2. How is the Sample Size Chosen?</vt:lpstr>
      <vt:lpstr>3. What Will be Done with the Data?</vt:lpstr>
      <vt:lpstr>We’ve Finally Chosen an Estimation Procedure!</vt:lpstr>
      <vt:lpstr>The Fundamental Idea underlying All of Statistics</vt:lpstr>
      <vt:lpstr>Some Notation</vt:lpstr>
      <vt:lpstr>For Our Estimation Procedure, with "X"  ̅   Representing the End Result</vt:lpstr>
      <vt:lpstr>Pulling This All Together, Here’s the “Language” of Estimation</vt:lpstr>
      <vt:lpstr>Pictorially</vt:lpstr>
      <vt:lpstr>For Simple Random Sampling with Replacement</vt:lpstr>
      <vt:lpstr>There’s Only One Problem …</vt:lpstr>
      <vt:lpstr>And That’s It!</vt:lpstr>
      <vt:lpstr>Next</vt:lpstr>
      <vt:lpstr>The Language of Estimation (for Simple Random Sampling with Replacement)</vt:lpstr>
      <vt:lpstr>Advertising Sales</vt:lpstr>
      <vt:lpstr>Put Yourself in the Shoes of the Marketing Manager at a Furniture Company</vt:lpstr>
      <vt:lpstr>Keep Yourself in the Shoes of the Marketing Manager at the Furniture Company</vt:lpstr>
      <vt:lpstr>One Day, the Advertising Sales Representative for a Magazine Drops By</vt:lpstr>
      <vt:lpstr>What If the $530 is an Over-Estimate or an Under-Estimate?</vt:lpstr>
      <vt:lpstr>Sometimes It’s Right to Say “Maybe”</vt:lpstr>
      <vt:lpstr>Practical Issues</vt:lpstr>
      <vt:lpstr>General Discussion</vt:lpstr>
      <vt:lpstr>(Continued)</vt:lpstr>
      <vt:lpstr>Technical Detail #1</vt:lpstr>
      <vt:lpstr>For Simple Random Sampling without Replacement</vt:lpstr>
      <vt:lpstr>Technical Detail #2</vt:lpstr>
      <vt:lpstr>Very Technical Detail #2</vt:lpstr>
      <vt:lpstr>Correcting for Using s Instead of </vt:lpstr>
      <vt:lpstr>Pictorially</vt:lpstr>
      <vt:lpstr>A Plethora of Excel Functions!</vt:lpstr>
      <vt:lpstr>And What’s This “Degrees of Freedom” Stuff?</vt:lpstr>
      <vt:lpstr>And How Do We Do This?</vt:lpstr>
      <vt:lpstr>Summary</vt:lpstr>
      <vt:lpstr>A Regression Example</vt:lpstr>
      <vt:lpstr>PowerPoint Presentation</vt:lpstr>
      <vt:lpstr>PowerPoint Presentation</vt:lpstr>
      <vt:lpstr>PowerPoint Presentation</vt:lpstr>
      <vt:lpstr>And That’s It!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Statistics</dc:title>
  <dc:creator>Bob</dc:creator>
  <cp:lastModifiedBy>Bob</cp:lastModifiedBy>
  <cp:revision>552</cp:revision>
  <dcterms:created xsi:type="dcterms:W3CDTF">2012-10-04T11:53:53Z</dcterms:created>
  <dcterms:modified xsi:type="dcterms:W3CDTF">2014-08-13T05:03:54Z</dcterms:modified>
</cp:coreProperties>
</file>