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56" r:id="rId2"/>
    <p:sldId id="257" r:id="rId3"/>
    <p:sldId id="258" r:id="rId4"/>
    <p:sldId id="272" r:id="rId5"/>
    <p:sldId id="275" r:id="rId6"/>
    <p:sldId id="259" r:id="rId7"/>
    <p:sldId id="260" r:id="rId8"/>
    <p:sldId id="261" r:id="rId9"/>
    <p:sldId id="262" r:id="rId10"/>
    <p:sldId id="263" r:id="rId11"/>
    <p:sldId id="264" r:id="rId12"/>
    <p:sldId id="265" r:id="rId13"/>
    <p:sldId id="266" r:id="rId14"/>
    <p:sldId id="267" r:id="rId15"/>
    <p:sldId id="268" r:id="rId16"/>
    <p:sldId id="269" r:id="rId17"/>
    <p:sldId id="321" r:id="rId18"/>
    <p:sldId id="270" r:id="rId19"/>
    <p:sldId id="271" r:id="rId20"/>
    <p:sldId id="273" r:id="rId21"/>
    <p:sldId id="274"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323" r:id="rId37"/>
    <p:sldId id="322" r:id="rId38"/>
    <p:sldId id="290" r:id="rId39"/>
    <p:sldId id="291" r:id="rId40"/>
    <p:sldId id="292" r:id="rId41"/>
    <p:sldId id="293" r:id="rId42"/>
    <p:sldId id="294" r:id="rId43"/>
    <p:sldId id="295" r:id="rId44"/>
    <p:sldId id="305" r:id="rId45"/>
    <p:sldId id="296" r:id="rId46"/>
    <p:sldId id="297" r:id="rId47"/>
    <p:sldId id="304" r:id="rId48"/>
    <p:sldId id="298" r:id="rId49"/>
    <p:sldId id="306" r:id="rId50"/>
    <p:sldId id="299" r:id="rId51"/>
    <p:sldId id="300" r:id="rId52"/>
    <p:sldId id="307" r:id="rId53"/>
    <p:sldId id="309" r:id="rId54"/>
    <p:sldId id="314" r:id="rId55"/>
    <p:sldId id="301" r:id="rId56"/>
    <p:sldId id="302" r:id="rId57"/>
    <p:sldId id="320" r:id="rId58"/>
    <p:sldId id="310" r:id="rId59"/>
    <p:sldId id="311" r:id="rId60"/>
    <p:sldId id="313" r:id="rId61"/>
    <p:sldId id="315" r:id="rId62"/>
    <p:sldId id="316" r:id="rId63"/>
    <p:sldId id="317" r:id="rId64"/>
    <p:sldId id="318" r:id="rId65"/>
    <p:sldId id="319"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1D08AC45-1003-47F8-A3E4-CD0E59D0F6F3}">
          <p14:sldIdLst>
            <p14:sldId id="256"/>
            <p14:sldId id="257"/>
            <p14:sldId id="258"/>
            <p14:sldId id="272"/>
            <p14:sldId id="275"/>
          </p14:sldIdLst>
        </p14:section>
        <p14:section name="Statistics" id="{3BC790F7-A47F-4E79-94EF-A6DDDE2A74AE}">
          <p14:sldIdLst>
            <p14:sldId id="259"/>
            <p14:sldId id="260"/>
            <p14:sldId id="261"/>
          </p14:sldIdLst>
        </p14:section>
        <p14:section name="Estimation" id="{31DF66BD-6314-4383-9AF6-3850CAE70EB7}">
          <p14:sldIdLst>
            <p14:sldId id="262"/>
            <p14:sldId id="263"/>
            <p14:sldId id="264"/>
            <p14:sldId id="265"/>
            <p14:sldId id="266"/>
            <p14:sldId id="267"/>
            <p14:sldId id="268"/>
            <p14:sldId id="269"/>
            <p14:sldId id="321"/>
            <p14:sldId id="270"/>
            <p14:sldId id="271"/>
            <p14:sldId id="273"/>
            <p14:sldId id="274"/>
            <p14:sldId id="276"/>
            <p14:sldId id="277"/>
            <p14:sldId id="278"/>
            <p14:sldId id="279"/>
            <p14:sldId id="280"/>
            <p14:sldId id="281"/>
            <p14:sldId id="282"/>
            <p14:sldId id="283"/>
            <p14:sldId id="284"/>
            <p14:sldId id="285"/>
            <p14:sldId id="286"/>
            <p14:sldId id="287"/>
            <p14:sldId id="288"/>
            <p14:sldId id="289"/>
            <p14:sldId id="323"/>
            <p14:sldId id="322"/>
            <p14:sldId id="290"/>
            <p14:sldId id="291"/>
            <p14:sldId id="292"/>
            <p14:sldId id="293"/>
            <p14:sldId id="294"/>
            <p14:sldId id="295"/>
            <p14:sldId id="305"/>
            <p14:sldId id="296"/>
            <p14:sldId id="297"/>
            <p14:sldId id="304"/>
            <p14:sldId id="298"/>
            <p14:sldId id="306"/>
            <p14:sldId id="299"/>
            <p14:sldId id="300"/>
            <p14:sldId id="307"/>
            <p14:sldId id="309"/>
            <p14:sldId id="314"/>
            <p14:sldId id="301"/>
            <p14:sldId id="302"/>
            <p14:sldId id="320"/>
            <p14:sldId id="310"/>
            <p14:sldId id="311"/>
            <p14:sldId id="313"/>
            <p14:sldId id="315"/>
            <p14:sldId id="316"/>
            <p14:sldId id="317"/>
            <p14:sldId id="318"/>
            <p14:sldId id="31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9" d="100"/>
          <a:sy n="99" d="100"/>
        </p:scale>
        <p:origin x="-720"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F18FC4-0A55-4FB2-83AB-876306AA2082}" type="datetimeFigureOut">
              <a:rPr lang="en-US" smtClean="0"/>
              <a:pPr/>
              <a:t>9/4/2013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A0BB99-F2E1-4E13-BB48-81C18FFE65D3}" type="slidenum">
              <a:rPr lang="en-US" smtClean="0"/>
              <a:pPr/>
              <a:t>‹#›</a:t>
            </a:fld>
            <a:endParaRPr lang="en-US"/>
          </a:p>
        </p:txBody>
      </p:sp>
    </p:spTree>
    <p:extLst>
      <p:ext uri="{BB962C8B-B14F-4D97-AF65-F5344CB8AC3E}">
        <p14:creationId xmlns:p14="http://schemas.microsoft.com/office/powerpoint/2010/main" val="2819127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0BB99-F2E1-4E13-BB48-81C18FFE65D3}" type="slidenum">
              <a:rPr lang="en-US" smtClean="0"/>
              <a:pPr/>
              <a:t>16</a:t>
            </a:fld>
            <a:endParaRPr lang="en-US"/>
          </a:p>
        </p:txBody>
      </p:sp>
    </p:spTree>
    <p:extLst>
      <p:ext uri="{BB962C8B-B14F-4D97-AF65-F5344CB8AC3E}">
        <p14:creationId xmlns:p14="http://schemas.microsoft.com/office/powerpoint/2010/main" val="349668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A0BB99-F2E1-4E13-BB48-81C18FFE65D3}" type="slidenum">
              <a:rPr lang="en-US" smtClean="0"/>
              <a:pPr/>
              <a:t>61</a:t>
            </a:fld>
            <a:endParaRPr lang="en-US"/>
          </a:p>
        </p:txBody>
      </p:sp>
    </p:spTree>
    <p:extLst>
      <p:ext uri="{BB962C8B-B14F-4D97-AF65-F5344CB8AC3E}">
        <p14:creationId xmlns:p14="http://schemas.microsoft.com/office/powerpoint/2010/main" val="2709521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F20B9B5-C442-406F-B210-FBBC4239E52D}" type="datetimeFigureOut">
              <a:rPr lang="en-US" smtClean="0"/>
              <a:pPr/>
              <a:t>9/4/2013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2424137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20B9B5-C442-406F-B210-FBBC4239E52D}" type="datetimeFigureOut">
              <a:rPr lang="en-US" smtClean="0"/>
              <a:pPr/>
              <a:t>9/4/2013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1379640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20B9B5-C442-406F-B210-FBBC4239E52D}" type="datetimeFigureOut">
              <a:rPr lang="en-US" smtClean="0"/>
              <a:pPr/>
              <a:t>9/4/2013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544160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20B9B5-C442-406F-B210-FBBC4239E52D}" type="datetimeFigureOut">
              <a:rPr lang="en-US" smtClean="0"/>
              <a:pPr/>
              <a:t>9/4/2013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96498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20B9B5-C442-406F-B210-FBBC4239E52D}" type="datetimeFigureOut">
              <a:rPr lang="en-US" smtClean="0"/>
              <a:pPr/>
              <a:t>9/4/2013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219820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20B9B5-C442-406F-B210-FBBC4239E52D}" type="datetimeFigureOut">
              <a:rPr lang="en-US" smtClean="0"/>
              <a:pPr/>
              <a:t>9/4/2013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48735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F20B9B5-C442-406F-B210-FBBC4239E52D}" type="datetimeFigureOut">
              <a:rPr lang="en-US" smtClean="0"/>
              <a:pPr/>
              <a:t>9/4/2013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599230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20B9B5-C442-406F-B210-FBBC4239E52D}" type="datetimeFigureOut">
              <a:rPr lang="en-US" smtClean="0"/>
              <a:pPr/>
              <a:t>9/4/2013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444186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20B9B5-C442-406F-B210-FBBC4239E52D}" type="datetimeFigureOut">
              <a:rPr lang="en-US" smtClean="0"/>
              <a:pPr/>
              <a:t>9/4/2013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384945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20B9B5-C442-406F-B210-FBBC4239E52D}" type="datetimeFigureOut">
              <a:rPr lang="en-US" smtClean="0"/>
              <a:pPr/>
              <a:t>9/4/2013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225960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20B9B5-C442-406F-B210-FBBC4239E52D}" type="datetimeFigureOut">
              <a:rPr lang="en-US" smtClean="0"/>
              <a:pPr/>
              <a:t>9/4/2013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FEF1AC-3540-4D18-A691-103C1CB46013}" type="slidenum">
              <a:rPr lang="en-US" smtClean="0"/>
              <a:pPr/>
              <a:t>‹#›</a:t>
            </a:fld>
            <a:endParaRPr lang="en-US"/>
          </a:p>
        </p:txBody>
      </p:sp>
    </p:spTree>
    <p:extLst>
      <p:ext uri="{BB962C8B-B14F-4D97-AF65-F5344CB8AC3E}">
        <p14:creationId xmlns:p14="http://schemas.microsoft.com/office/powerpoint/2010/main" val="3735712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20B9B5-C442-406F-B210-FBBC4239E52D}" type="datetimeFigureOut">
              <a:rPr lang="en-US" smtClean="0"/>
              <a:pPr/>
              <a:t>9/4/2013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FEF1AC-3540-4D18-A691-103C1CB46013}" type="slidenum">
              <a:rPr lang="en-US" smtClean="0"/>
              <a:pPr/>
              <a:t>‹#›</a:t>
            </a:fld>
            <a:endParaRPr lang="en-US"/>
          </a:p>
        </p:txBody>
      </p:sp>
    </p:spTree>
    <p:extLst>
      <p:ext uri="{BB962C8B-B14F-4D97-AF65-F5344CB8AC3E}">
        <p14:creationId xmlns:p14="http://schemas.microsoft.com/office/powerpoint/2010/main" val="39224028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oleObject" Target="../embeddings/oleObject1.bin"/><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wmf"/><Relationship Id="rId5" Type="http://schemas.openxmlformats.org/officeDocument/2006/relationships/oleObject" Target="../embeddings/oleObject3.bin"/><Relationship Id="rId4" Type="http://schemas.openxmlformats.org/officeDocument/2006/relationships/image" Target="../media/image4.wmf"/></Relationships>
</file>

<file path=ppt/slides/_rels/slide23.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6.bin"/><Relationship Id="rId4" Type="http://schemas.openxmlformats.org/officeDocument/2006/relationships/image" Target="../media/image7.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0.wmf"/><Relationship Id="rId4" Type="http://schemas.openxmlformats.org/officeDocument/2006/relationships/oleObject" Target="../embeddings/oleObject8.bin"/></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9.wmf"/><Relationship Id="rId5" Type="http://schemas.openxmlformats.org/officeDocument/2006/relationships/oleObject" Target="../embeddings/oleObject10.bin"/><Relationship Id="rId4" Type="http://schemas.openxmlformats.org/officeDocument/2006/relationships/image" Target="../media/image11.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9.wmf"/></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3.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4.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15.wmf"/><Relationship Id="rId5" Type="http://schemas.openxmlformats.org/officeDocument/2006/relationships/oleObject" Target="../embeddings/oleObject15.bin"/><Relationship Id="rId4" Type="http://schemas.openxmlformats.org/officeDocument/2006/relationships/image" Target="../media/image13.w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7.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18.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19.w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16.wmf"/><Relationship Id="rId5" Type="http://schemas.openxmlformats.org/officeDocument/2006/relationships/oleObject" Target="../embeddings/oleObject21.bin"/><Relationship Id="rId4" Type="http://schemas.openxmlformats.org/officeDocument/2006/relationships/image" Target="../media/image13.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20.wmf"/></Relationships>
</file>

<file path=ppt/slides/_rels/slide59.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2.w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24.bin"/><Relationship Id="rId5" Type="http://schemas.openxmlformats.org/officeDocument/2006/relationships/image" Target="../media/image21.wmf"/><Relationship Id="rId4" Type="http://schemas.openxmlformats.org/officeDocument/2006/relationships/oleObject" Target="../embeddings/oleObject23.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Coin_Tossing.ht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7800"/>
            <a:ext cx="7772400" cy="1470025"/>
          </a:xfrm>
        </p:spPr>
        <p:txBody>
          <a:bodyPr/>
          <a:lstStyle/>
          <a:p>
            <a:r>
              <a:rPr lang="en-US" dirty="0" smtClean="0"/>
              <a:t>Managerial Statistics</a:t>
            </a:r>
            <a:endParaRPr lang="en-US" dirty="0"/>
          </a:p>
        </p:txBody>
      </p:sp>
      <p:sp>
        <p:nvSpPr>
          <p:cNvPr id="3" name="Subtitle 2"/>
          <p:cNvSpPr>
            <a:spLocks noGrp="1"/>
          </p:cNvSpPr>
          <p:nvPr>
            <p:ph type="subTitle" idx="1"/>
          </p:nvPr>
        </p:nvSpPr>
        <p:spPr>
          <a:xfrm>
            <a:off x="1371600" y="3048000"/>
            <a:ext cx="6400800" cy="1828800"/>
          </a:xfrm>
        </p:spPr>
        <p:txBody>
          <a:bodyPr>
            <a:normAutofit fontScale="77500" lnSpcReduction="20000"/>
          </a:bodyPr>
          <a:lstStyle/>
          <a:p>
            <a:r>
              <a:rPr lang="en-US" dirty="0" smtClean="0">
                <a:solidFill>
                  <a:schemeClr val="tx1"/>
                </a:solidFill>
              </a:rPr>
              <a:t>Why are we all here?</a:t>
            </a:r>
          </a:p>
          <a:p>
            <a:endParaRPr lang="en-US" dirty="0" smtClean="0">
              <a:solidFill>
                <a:schemeClr val="tx1"/>
              </a:solidFill>
            </a:endParaRPr>
          </a:p>
          <a:p>
            <a:r>
              <a:rPr lang="en-US" dirty="0" smtClean="0">
                <a:solidFill>
                  <a:schemeClr val="tx1"/>
                </a:solidFill>
              </a:rPr>
              <a:t>In a classroom, near the beginning of an executive M.B.A. program in management, getting ready to start a course on …</a:t>
            </a:r>
            <a:endParaRPr lang="en-US" dirty="0">
              <a:solidFill>
                <a:schemeClr val="tx1"/>
              </a:solidFill>
            </a:endParaRPr>
          </a:p>
        </p:txBody>
      </p:sp>
      <p:sp>
        <p:nvSpPr>
          <p:cNvPr id="5" name="Arc 4"/>
          <p:cNvSpPr/>
          <p:nvPr/>
        </p:nvSpPr>
        <p:spPr>
          <a:xfrm>
            <a:off x="6477000" y="2209800"/>
            <a:ext cx="2133600" cy="2438400"/>
          </a:xfrm>
          <a:prstGeom prst="arc">
            <a:avLst>
              <a:gd name="adj1" fmla="val 16188120"/>
              <a:gd name="adj2" fmla="val 5219985"/>
            </a:avLst>
          </a:prstGeom>
          <a:ln w="50800">
            <a:solidFill>
              <a:schemeClr val="tx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634469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How is the Sample </a:t>
            </a:r>
            <a:r>
              <a:rPr lang="en-US" dirty="0"/>
              <a:t>S</a:t>
            </a:r>
            <a:r>
              <a:rPr lang="en-US" dirty="0" smtClean="0"/>
              <a:t>ize </a:t>
            </a:r>
            <a:r>
              <a:rPr lang="en-US" dirty="0"/>
              <a:t>C</a:t>
            </a:r>
            <a:r>
              <a:rPr lang="en-US" dirty="0" smtClean="0"/>
              <a:t>hosen?</a:t>
            </a:r>
            <a:endParaRPr lang="en-US" dirty="0"/>
          </a:p>
        </p:txBody>
      </p:sp>
      <p:sp>
        <p:nvSpPr>
          <p:cNvPr id="3" name="Content Placeholder 2"/>
          <p:cNvSpPr>
            <a:spLocks noGrp="1"/>
          </p:cNvSpPr>
          <p:nvPr>
            <p:ph idx="1"/>
          </p:nvPr>
        </p:nvSpPr>
        <p:spPr/>
        <p:txBody>
          <a:bodyPr/>
          <a:lstStyle/>
          <a:p>
            <a:endParaRPr lang="en-US" dirty="0" smtClean="0"/>
          </a:p>
          <a:p>
            <a:r>
              <a:rPr lang="en-US" dirty="0" smtClean="0"/>
              <a:t>In order to yield the desired (target) precision (to be made clearer in a while)</a:t>
            </a:r>
          </a:p>
          <a:p>
            <a:endParaRPr lang="en-US" dirty="0" smtClean="0"/>
          </a:p>
          <a:p>
            <a:r>
              <a:rPr lang="en-US" dirty="0">
                <a:solidFill>
                  <a:srgbClr val="FF0000"/>
                </a:solidFill>
              </a:rPr>
              <a:t>s</a:t>
            </a:r>
            <a:r>
              <a:rPr lang="en-US" dirty="0" smtClean="0">
                <a:solidFill>
                  <a:srgbClr val="FF0000"/>
                </a:solidFill>
              </a:rPr>
              <a:t>imple random sampling with replacement</a:t>
            </a:r>
          </a:p>
          <a:p>
            <a:r>
              <a:rPr lang="en-US" dirty="0">
                <a:solidFill>
                  <a:srgbClr val="FF0000"/>
                </a:solidFill>
              </a:rPr>
              <a:t>s</a:t>
            </a:r>
            <a:r>
              <a:rPr lang="en-US" dirty="0" smtClean="0">
                <a:solidFill>
                  <a:srgbClr val="FF0000"/>
                </a:solidFill>
              </a:rPr>
              <a:t>ample size of 5</a:t>
            </a:r>
            <a:endParaRPr lang="en-US" dirty="0">
              <a:solidFill>
                <a:srgbClr val="FF0000"/>
              </a:solidFill>
            </a:endParaRPr>
          </a:p>
        </p:txBody>
      </p:sp>
    </p:spTree>
    <p:extLst>
      <p:ext uri="{BB962C8B-B14F-4D97-AF65-F5344CB8AC3E}">
        <p14:creationId xmlns:p14="http://schemas.microsoft.com/office/powerpoint/2010/main" val="2173989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What Will be Done with the Data?</a:t>
            </a:r>
            <a:endParaRPr lang="en-US" dirty="0"/>
          </a:p>
        </p:txBody>
      </p:sp>
      <mc:AlternateContent xmlns:mc="http://schemas.openxmlformats.org/markup-compatibility/2006" xmlns:a14="http://schemas.microsoft.com/office/drawing/2010/main">
        <mc:Choice Requires="a14">
          <p:sp>
            <p:nvSpPr>
              <p:cNvPr id="4" name="TextBox 3"/>
              <p:cNvSpPr txBox="1"/>
              <p:nvPr/>
            </p:nvSpPr>
            <p:spPr>
              <a:xfrm>
                <a:off x="457200" y="1600200"/>
                <a:ext cx="8305800" cy="4648200"/>
              </a:xfrm>
              <a:prstGeom prst="rect">
                <a:avLst/>
              </a:prstGeom>
              <a:noFill/>
            </p:spPr>
            <p:txBody>
              <a:bodyPr wrap="square" rtlCol="0">
                <a:noAutofit/>
              </a:bodyPr>
              <a:lstStyle/>
              <a:p>
                <a:r>
                  <a:rPr lang="en-US" sz="3200" dirty="0" smtClean="0"/>
                  <a:t>Some possible </a:t>
                </a:r>
                <a:r>
                  <a:rPr lang="en-US" sz="3200" dirty="0"/>
                  <a:t>estimates of the population mean from the five observations:</a:t>
                </a:r>
              </a:p>
              <a:p>
                <a:endParaRPr lang="en-US" sz="3200" dirty="0"/>
              </a:p>
              <a:p>
                <a:r>
                  <a:rPr lang="en-US" sz="3200" dirty="0"/>
                  <a:t>median (third largest)</a:t>
                </a:r>
                <a:endParaRPr lang="en-US" sz="3200" baseline="-25000" dirty="0"/>
              </a:p>
              <a:p>
                <a:r>
                  <a:rPr lang="en-US" sz="3200" dirty="0"/>
                  <a:t>average of extremes ( [largest + smallest] / 2)</a:t>
                </a:r>
              </a:p>
              <a:p>
                <a:r>
                  <a:rPr lang="en-US" sz="3200" dirty="0"/>
                  <a:t>sample mean (</a:t>
                </a:r>
                <a14:m>
                  <m:oMath xmlns:m="http://schemas.openxmlformats.org/officeDocument/2006/math">
                    <m:acc>
                      <m:accPr>
                        <m:chr m:val="̅"/>
                        <m:ctrlPr>
                          <a:rPr lang="en-US" sz="3200" i="1" dirty="0">
                            <a:latin typeface="Cambria Math"/>
                          </a:rPr>
                        </m:ctrlPr>
                      </m:accPr>
                      <m:e>
                        <m:r>
                          <m:rPr>
                            <m:nor/>
                          </m:rPr>
                          <a:rPr lang="en-US" sz="3200" dirty="0"/>
                          <m:t>x</m:t>
                        </m:r>
                      </m:e>
                    </m:acc>
                  </m:oMath>
                </a14:m>
                <a:r>
                  <a:rPr lang="en-US" sz="3200" dirty="0"/>
                  <a:t> = (x</a:t>
                </a:r>
                <a:r>
                  <a:rPr lang="en-US" sz="3200" baseline="-25000" dirty="0"/>
                  <a:t>1</a:t>
                </a:r>
                <a:r>
                  <a:rPr lang="en-US" sz="3200" dirty="0"/>
                  <a:t>+x</a:t>
                </a:r>
                <a:r>
                  <a:rPr lang="en-US" sz="3200" baseline="-25000" dirty="0"/>
                  <a:t>2</a:t>
                </a:r>
                <a:r>
                  <a:rPr lang="en-US" sz="3200" dirty="0"/>
                  <a:t>+x</a:t>
                </a:r>
                <a:r>
                  <a:rPr lang="en-US" sz="3200" baseline="-25000" dirty="0"/>
                  <a:t>3</a:t>
                </a:r>
                <a:r>
                  <a:rPr lang="en-US" sz="3200" dirty="0"/>
                  <a:t>+x</a:t>
                </a:r>
                <a:r>
                  <a:rPr lang="en-US" sz="3200" baseline="-25000" dirty="0"/>
                  <a:t>4</a:t>
                </a:r>
                <a:r>
                  <a:rPr lang="en-US" sz="3200" dirty="0"/>
                  <a:t>+x</a:t>
                </a:r>
                <a:r>
                  <a:rPr lang="en-US" sz="3200" baseline="-25000" dirty="0"/>
                  <a:t>5</a:t>
                </a:r>
                <a:r>
                  <a:rPr lang="en-US" sz="3200" dirty="0"/>
                  <a:t>)/5)</a:t>
                </a:r>
              </a:p>
              <a:p>
                <a:r>
                  <a:rPr lang="en-US" sz="3200" dirty="0"/>
                  <a:t>smallest (probably not a very good idea)</a:t>
                </a:r>
              </a:p>
            </p:txBody>
          </p:sp>
        </mc:Choice>
        <mc:Fallback xmlns="">
          <p:sp>
            <p:nvSpPr>
              <p:cNvPr id="4" name="TextBox 3"/>
              <p:cNvSpPr txBox="1">
                <a:spLocks noRot="1" noChangeAspect="1" noMove="1" noResize="1" noEditPoints="1" noAdjustHandles="1" noChangeArrowheads="1" noChangeShapeType="1" noTextEdit="1"/>
              </p:cNvSpPr>
              <p:nvPr/>
            </p:nvSpPr>
            <p:spPr>
              <a:xfrm>
                <a:off x="457200" y="1600200"/>
                <a:ext cx="8305800" cy="4648200"/>
              </a:xfrm>
              <a:prstGeom prst="rect">
                <a:avLst/>
              </a:prstGeom>
              <a:blipFill rotWithShape="1">
                <a:blip r:embed="rId2"/>
                <a:stretch>
                  <a:fillRect l="-1834" t="-1706" r="-2054"/>
                </a:stretch>
              </a:blipFill>
            </p:spPr>
            <p:txBody>
              <a:bodyPr/>
              <a:lstStyle/>
              <a:p>
                <a:r>
                  <a:rPr lang="en-US">
                    <a:noFill/>
                  </a:rPr>
                  <a:t> </a:t>
                </a:r>
              </a:p>
            </p:txBody>
          </p:sp>
        </mc:Fallback>
      </mc:AlternateContent>
    </p:spTree>
    <p:extLst>
      <p:ext uri="{BB962C8B-B14F-4D97-AF65-F5344CB8AC3E}">
        <p14:creationId xmlns:p14="http://schemas.microsoft.com/office/powerpoint/2010/main" val="2834988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mph" presetSubtype="2" fill="hold" nodeType="clickEffect">
                                  <p:stCondLst>
                                    <p:cond delay="0"/>
                                  </p:stCondLst>
                                  <p:childTnLst>
                                    <p:animClr clrSpc="rgb" dir="cw">
                                      <p:cBhvr override="childStyle">
                                        <p:cTn id="26" dur="500" fill="hold"/>
                                        <p:tgtEl>
                                          <p:spTgt spid="4">
                                            <p:txEl>
                                              <p:pRg st="4" end="4"/>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We’ve Finally Chosen an Estimation Procedure!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752600"/>
                <a:ext cx="8229600" cy="2667000"/>
              </a:xfrm>
            </p:spPr>
            <p:txBody>
              <a:bodyPr>
                <a:normAutofit/>
              </a:bodyPr>
              <a:lstStyle/>
              <a:p>
                <a:r>
                  <a:rPr lang="en-US" dirty="0" smtClean="0"/>
                  <a:t>simple random sampling with replacement</a:t>
                </a:r>
              </a:p>
              <a:p>
                <a:r>
                  <a:rPr lang="en-US" dirty="0" smtClean="0"/>
                  <a:t>sample size of 5</a:t>
                </a:r>
              </a:p>
              <a:p>
                <a:r>
                  <a:rPr lang="en-US" dirty="0"/>
                  <a:t>o</a:t>
                </a:r>
                <a:r>
                  <a:rPr lang="en-US" dirty="0" smtClean="0"/>
                  <a:t>ur estimate of the population mean will be the sample mean, </a:t>
                </a:r>
                <a14:m>
                  <m:oMath xmlns:m="http://schemas.openxmlformats.org/officeDocument/2006/math">
                    <m:acc>
                      <m:accPr>
                        <m:chr m:val="̅"/>
                        <m:ctrlPr>
                          <a:rPr lang="en-US" i="1" dirty="0" smtClean="0">
                            <a:latin typeface="Cambria Math"/>
                          </a:rPr>
                        </m:ctrlPr>
                      </m:accPr>
                      <m:e>
                        <m:r>
                          <m:rPr>
                            <m:nor/>
                          </m:rPr>
                          <a:rPr lang="en-US" dirty="0" smtClean="0"/>
                          <m:t>x</m:t>
                        </m:r>
                      </m:e>
                    </m:acc>
                  </m:oMath>
                </a14:m>
                <a:r>
                  <a:rPr lang="en-US" dirty="0" smtClean="0"/>
                  <a:t> = (x</a:t>
                </a:r>
                <a:r>
                  <a:rPr lang="en-US" baseline="-25000" dirty="0" smtClean="0"/>
                  <a:t>1</a:t>
                </a:r>
                <a:r>
                  <a:rPr lang="en-US" dirty="0" smtClean="0"/>
                  <a:t>+x</a:t>
                </a:r>
                <a:r>
                  <a:rPr lang="en-US" baseline="-25000" dirty="0" smtClean="0"/>
                  <a:t>2</a:t>
                </a:r>
                <a:r>
                  <a:rPr lang="en-US" dirty="0" smtClean="0"/>
                  <a:t>+x</a:t>
                </a:r>
                <a:r>
                  <a:rPr lang="en-US" baseline="-25000" dirty="0" smtClean="0"/>
                  <a:t>3</a:t>
                </a:r>
                <a:r>
                  <a:rPr lang="en-US" dirty="0" smtClean="0"/>
                  <a:t>+x</a:t>
                </a:r>
                <a:r>
                  <a:rPr lang="en-US" baseline="-25000" dirty="0" smtClean="0"/>
                  <a:t>4</a:t>
                </a:r>
                <a:r>
                  <a:rPr lang="en-US" dirty="0" smtClean="0"/>
                  <a:t>+x</a:t>
                </a:r>
                <a:r>
                  <a:rPr lang="en-US" baseline="-25000" dirty="0" smtClean="0"/>
                  <a:t>5</a:t>
                </a:r>
                <a:r>
                  <a:rPr lang="en-US" dirty="0" smtClean="0"/>
                  <a:t>)/5</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752600"/>
                <a:ext cx="8229600" cy="2667000"/>
              </a:xfrm>
              <a:blipFill rotWithShape="1">
                <a:blip r:embed="rId2" cstate="print"/>
                <a:stretch>
                  <a:fillRect l="-1852" t="-2975" b="-13272"/>
                </a:stretch>
              </a:blipFill>
            </p:spPr>
            <p:txBody>
              <a:bodyPr/>
              <a:lstStyle/>
              <a:p>
                <a:r>
                  <a:rPr lang="en-US">
                    <a:noFill/>
                  </a:rPr>
                  <a:t> </a:t>
                </a:r>
              </a:p>
            </p:txBody>
          </p:sp>
        </mc:Fallback>
      </mc:AlternateContent>
      <p:sp>
        <p:nvSpPr>
          <p:cNvPr id="4" name="Content Placeholder 2"/>
          <p:cNvSpPr txBox="1">
            <a:spLocks/>
          </p:cNvSpPr>
          <p:nvPr/>
        </p:nvSpPr>
        <p:spPr>
          <a:xfrm>
            <a:off x="533400" y="3352800"/>
            <a:ext cx="8229600" cy="2971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dirty="0" smtClean="0"/>
          </a:p>
          <a:p>
            <a:pPr marL="0" indent="0">
              <a:buFont typeface="Arial" pitchFamily="34" charset="0"/>
              <a:buNone/>
            </a:pPr>
            <a:endParaRPr lang="en-US" dirty="0" smtClean="0"/>
          </a:p>
          <a:p>
            <a:pPr marL="0" indent="0">
              <a:buFont typeface="Arial" pitchFamily="34" charset="0"/>
              <a:buNone/>
            </a:pPr>
            <a:endParaRPr lang="en-US" dirty="0"/>
          </a:p>
          <a:p>
            <a:pPr marL="0" indent="0">
              <a:buFont typeface="Arial" pitchFamily="34" charset="0"/>
              <a:buNone/>
            </a:pPr>
            <a:r>
              <a:rPr lang="en-US" dirty="0" smtClean="0"/>
              <a:t>This will certainly give us an estimate.</a:t>
            </a:r>
          </a:p>
          <a:p>
            <a:pPr marL="0" indent="0">
              <a:buFont typeface="Arial" pitchFamily="34" charset="0"/>
              <a:buNone/>
            </a:pPr>
            <a:r>
              <a:rPr lang="en-US" i="1" dirty="0" smtClean="0"/>
              <a:t>But how much can we trust that estimate???</a:t>
            </a:r>
            <a:endParaRPr lang="en-US" i="1" dirty="0"/>
          </a:p>
        </p:txBody>
      </p:sp>
    </p:spTree>
    <p:extLst>
      <p:ext uri="{BB962C8B-B14F-4D97-AF65-F5344CB8AC3E}">
        <p14:creationId xmlns:p14="http://schemas.microsoft.com/office/powerpoint/2010/main" val="66285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Fundamental Idea underlying All of Statistics</a:t>
            </a:r>
            <a:endParaRPr lang="en-US" dirty="0"/>
          </a:p>
        </p:txBody>
      </p:sp>
      <p:sp>
        <p:nvSpPr>
          <p:cNvPr id="3" name="Content Placeholder 2"/>
          <p:cNvSpPr>
            <a:spLocks noGrp="1"/>
          </p:cNvSpPr>
          <p:nvPr>
            <p:ph idx="1"/>
          </p:nvPr>
        </p:nvSpPr>
        <p:spPr>
          <a:xfrm>
            <a:off x="457200" y="1828800"/>
            <a:ext cx="8229600" cy="4525963"/>
          </a:xfrm>
        </p:spPr>
        <p:txBody>
          <a:bodyPr>
            <a:normAutofit/>
          </a:bodyPr>
          <a:lstStyle/>
          <a:p>
            <a:pPr marL="0" indent="0">
              <a:spcAft>
                <a:spcPts val="1200"/>
              </a:spcAft>
              <a:buNone/>
            </a:pPr>
            <a:r>
              <a:rPr lang="en-US" dirty="0" smtClean="0"/>
              <a:t>At the moment I decide how I’m going to make an estimate, if I look into the future, the (</a:t>
            </a:r>
            <a:r>
              <a:rPr lang="en-US" i="1" dirty="0" smtClean="0"/>
              <a:t>not yet determined</a:t>
            </a:r>
            <a:r>
              <a:rPr lang="en-US" dirty="0" smtClean="0"/>
              <a:t>) end result of my chosen estimation procedure looks like a random variable.</a:t>
            </a:r>
          </a:p>
          <a:p>
            <a:pPr marL="0" indent="0">
              <a:buNone/>
            </a:pPr>
            <a:r>
              <a:rPr lang="en-US" dirty="0" smtClean="0"/>
              <a:t>Using the tools of probability, I can analyze this random variable to see how precise my ultimate (</a:t>
            </a:r>
            <a:r>
              <a:rPr lang="en-US" i="1" dirty="0" smtClean="0"/>
              <a:t>after the procedure is carried out</a:t>
            </a:r>
            <a:r>
              <a:rPr lang="en-US" dirty="0" smtClean="0"/>
              <a:t>) estimate is likely to be.</a:t>
            </a:r>
          </a:p>
        </p:txBody>
      </p:sp>
    </p:spTree>
    <p:extLst>
      <p:ext uri="{BB962C8B-B14F-4D97-AF65-F5344CB8AC3E}">
        <p14:creationId xmlns:p14="http://schemas.microsoft.com/office/powerpoint/2010/main" val="4225094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Notation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half" idx="1"/>
              </p:nvPr>
            </p:nvSpPr>
            <p:spPr>
              <a:xfrm>
                <a:off x="457200" y="1600200"/>
                <a:ext cx="3429000" cy="4525963"/>
              </a:xfrm>
            </p:spPr>
            <p:txBody>
              <a:bodyPr/>
              <a:lstStyle/>
              <a:p>
                <a:pPr marL="0" indent="0">
                  <a:spcAft>
                    <a:spcPts val="1800"/>
                  </a:spcAft>
                  <a:buNone/>
                </a:pPr>
                <a:r>
                  <a:rPr lang="en-US" u="sng" dirty="0" smtClean="0"/>
                  <a:t>population</a:t>
                </a:r>
                <a:endParaRPr lang="en-US" dirty="0"/>
              </a:p>
              <a:p>
                <a:pPr marL="0" indent="0">
                  <a:spcAft>
                    <a:spcPts val="1200"/>
                  </a:spcAft>
                  <a:buNone/>
                </a:pPr>
                <a:r>
                  <a:rPr lang="en-US" dirty="0" smtClean="0"/>
                  <a:t>size, N</a:t>
                </a:r>
              </a:p>
              <a:p>
                <a:pPr marL="0" indent="0">
                  <a:spcAft>
                    <a:spcPts val="1200"/>
                  </a:spcAft>
                  <a:buNone/>
                </a:pPr>
                <a:r>
                  <a:rPr lang="en-US" dirty="0" smtClean="0"/>
                  <a:t>mean, </a:t>
                </a:r>
                <a:r>
                  <a:rPr lang="en-US" dirty="0" smtClean="0">
                    <a:sym typeface="Symbol"/>
                  </a:rPr>
                  <a:t></a:t>
                </a:r>
                <a:endParaRPr lang="en-US" dirty="0" smtClean="0"/>
              </a:p>
              <a:p>
                <a:pPr marL="0" indent="0">
                  <a:buNone/>
                </a:pPr>
                <a:r>
                  <a:rPr lang="en-US" dirty="0"/>
                  <a:t>s</a:t>
                </a:r>
                <a:r>
                  <a:rPr lang="en-US" dirty="0" smtClean="0"/>
                  <a:t>tandard deviation, </a:t>
                </a:r>
                <a:r>
                  <a:rPr lang="en-US" dirty="0" smtClean="0">
                    <a:sym typeface="Symbol"/>
                  </a:rPr>
                  <a:t>,</a:t>
                </a:r>
              </a:p>
              <a:p>
                <a:pPr marL="0" indent="0">
                  <a:spcBef>
                    <a:spcPts val="0"/>
                  </a:spcBef>
                  <a:buNone/>
                </a:pPr>
                <a:r>
                  <a:rPr lang="en-US" dirty="0" smtClean="0"/>
                  <a:t>where </a:t>
                </a:r>
                <a:r>
                  <a:rPr lang="en-US" dirty="0" smtClean="0">
                    <a:sym typeface="Symbol"/>
                  </a:rPr>
                  <a:t></a:t>
                </a:r>
                <a:r>
                  <a:rPr lang="en-US" baseline="30000" dirty="0" smtClean="0"/>
                  <a:t>2</a:t>
                </a:r>
                <a:r>
                  <a:rPr lang="en-US" dirty="0" smtClean="0"/>
                  <a:t>=</a:t>
                </a:r>
                <a14:m>
                  <m:oMath xmlns:m="http://schemas.openxmlformats.org/officeDocument/2006/math">
                    <m:r>
                      <a:rPr lang="en-US" i="1" smtClean="0">
                        <a:latin typeface="Cambria Math"/>
                        <a:ea typeface="Cambria Math"/>
                      </a:rPr>
                      <m:t>∑</m:t>
                    </m:r>
                    <m:r>
                      <a:rPr lang="en-US" b="0" i="1" smtClean="0">
                        <a:latin typeface="Cambria Math"/>
                        <a:ea typeface="Cambria Math"/>
                      </a:rPr>
                      <m:t>(</m:t>
                    </m:r>
                  </m:oMath>
                </a14:m>
                <a:r>
                  <a:rPr lang="en-US" dirty="0" smtClean="0"/>
                  <a:t>x</a:t>
                </a:r>
                <a:r>
                  <a:rPr lang="en-US" baseline="-25000" dirty="0" smtClean="0"/>
                  <a:t>i</a:t>
                </a:r>
                <a:r>
                  <a:rPr lang="en-US" dirty="0" smtClean="0"/>
                  <a:t>-</a:t>
                </a:r>
                <a:r>
                  <a:rPr lang="en-US" dirty="0" smtClean="0">
                    <a:sym typeface="Symbol"/>
                  </a:rPr>
                  <a:t>)</a:t>
                </a:r>
                <a:r>
                  <a:rPr lang="en-US" baseline="30000" dirty="0" smtClean="0"/>
                  <a:t>2</a:t>
                </a:r>
                <a:r>
                  <a:rPr lang="en-US" dirty="0" smtClean="0"/>
                  <a:t> / N</a:t>
                </a:r>
                <a:endParaRPr lang="en-US" baseline="-25000" dirty="0"/>
              </a:p>
              <a:p>
                <a:pPr marL="0" indent="0">
                  <a:buNone/>
                </a:pPr>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half" idx="1"/>
              </p:nvPr>
            </p:nvSpPr>
            <p:spPr>
              <a:xfrm>
                <a:off x="457200" y="1600200"/>
                <a:ext cx="3429000" cy="4525963"/>
              </a:xfrm>
              <a:blipFill rotWithShape="1">
                <a:blip r:embed="rId3" cstate="print"/>
                <a:stretch>
                  <a:fillRect l="-3552" t="-1213" r="-31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Content Placeholder 4"/>
              <p:cNvSpPr>
                <a:spLocks noGrp="1"/>
              </p:cNvSpPr>
              <p:nvPr>
                <p:ph sz="half" idx="2"/>
              </p:nvPr>
            </p:nvSpPr>
            <p:spPr>
              <a:xfrm>
                <a:off x="4267200" y="1600200"/>
                <a:ext cx="4495800" cy="4525963"/>
              </a:xfrm>
            </p:spPr>
            <p:txBody>
              <a:bodyPr/>
              <a:lstStyle/>
              <a:p>
                <a:pPr marL="0" indent="0">
                  <a:spcAft>
                    <a:spcPts val="1800"/>
                  </a:spcAft>
                  <a:buNone/>
                </a:pPr>
                <a:r>
                  <a:rPr lang="en-US" u="sng" dirty="0" smtClean="0"/>
                  <a:t>sample</a:t>
                </a:r>
                <a:endParaRPr lang="en-US" dirty="0"/>
              </a:p>
              <a:p>
                <a:pPr marL="0" indent="0">
                  <a:spcAft>
                    <a:spcPts val="1200"/>
                  </a:spcAft>
                  <a:buNone/>
                </a:pPr>
                <a:r>
                  <a:rPr lang="en-US" dirty="0" smtClean="0"/>
                  <a:t>size, n</a:t>
                </a:r>
              </a:p>
              <a:p>
                <a:pPr marL="0" indent="0">
                  <a:spcAft>
                    <a:spcPts val="1200"/>
                  </a:spcAft>
                  <a:buNone/>
                </a:pPr>
                <a:r>
                  <a:rPr lang="en-US" dirty="0" smtClean="0"/>
                  <a:t>sample mean, </a:t>
                </a:r>
                <a14:m>
                  <m:oMath xmlns:m="http://schemas.openxmlformats.org/officeDocument/2006/math">
                    <m:acc>
                      <m:accPr>
                        <m:chr m:val="̅"/>
                        <m:ctrlPr>
                          <a:rPr lang="en-US" i="1" dirty="0" smtClean="0">
                            <a:latin typeface="Cambria Math"/>
                          </a:rPr>
                        </m:ctrlPr>
                      </m:accPr>
                      <m:e>
                        <m:r>
                          <m:rPr>
                            <m:nor/>
                          </m:rPr>
                          <a:rPr lang="en-US" dirty="0" smtClean="0"/>
                          <m:t>x</m:t>
                        </m:r>
                      </m:e>
                    </m:acc>
                  </m:oMath>
                </a14:m>
                <a:endParaRPr lang="en-US" dirty="0" smtClean="0"/>
              </a:p>
              <a:p>
                <a:pPr marL="0" indent="0">
                  <a:spcAft>
                    <a:spcPts val="1200"/>
                  </a:spcAft>
                  <a:buNone/>
                </a:pPr>
                <a:r>
                  <a:rPr lang="en-US" dirty="0" smtClean="0"/>
                  <a:t>sample standard deviation, s, where s</a:t>
                </a:r>
                <a:r>
                  <a:rPr lang="en-US" baseline="30000" dirty="0" smtClean="0"/>
                  <a:t>2</a:t>
                </a:r>
                <a:r>
                  <a:rPr lang="en-US" dirty="0" smtClean="0"/>
                  <a:t>=</a:t>
                </a:r>
                <a14:m>
                  <m:oMath xmlns:m="http://schemas.openxmlformats.org/officeDocument/2006/math">
                    <m:r>
                      <a:rPr lang="en-US" i="1" smtClean="0">
                        <a:latin typeface="Cambria Math"/>
                        <a:ea typeface="Cambria Math"/>
                      </a:rPr>
                      <m:t>∑</m:t>
                    </m:r>
                    <m:r>
                      <a:rPr lang="en-US" b="0" i="1" smtClean="0">
                        <a:latin typeface="Cambria Math"/>
                        <a:ea typeface="Cambria Math"/>
                      </a:rPr>
                      <m:t>(</m:t>
                    </m:r>
                  </m:oMath>
                </a14:m>
                <a:r>
                  <a:rPr lang="en-US" dirty="0" smtClean="0"/>
                  <a:t>x</a:t>
                </a:r>
                <a:r>
                  <a:rPr lang="en-US" baseline="-25000" dirty="0" smtClean="0"/>
                  <a:t>i</a:t>
                </a:r>
                <a:r>
                  <a:rPr lang="en-US" dirty="0" smtClean="0"/>
                  <a:t>-</a:t>
                </a:r>
                <a:r>
                  <a:rPr lang="en-US" dirty="0">
                    <a:solidFill>
                      <a:prstClr val="black"/>
                    </a:solidFill>
                  </a:rPr>
                  <a:t> </a:t>
                </a:r>
                <a14:m>
                  <m:oMath xmlns:m="http://schemas.openxmlformats.org/officeDocument/2006/math">
                    <m:acc>
                      <m:accPr>
                        <m:chr m:val="̅"/>
                        <m:ctrlPr>
                          <a:rPr lang="en-US" i="1" dirty="0">
                            <a:solidFill>
                              <a:prstClr val="black"/>
                            </a:solidFill>
                            <a:latin typeface="Cambria Math"/>
                          </a:rPr>
                        </m:ctrlPr>
                      </m:accPr>
                      <m:e>
                        <m:r>
                          <m:rPr>
                            <m:nor/>
                          </m:rPr>
                          <a:rPr lang="en-US" dirty="0">
                            <a:solidFill>
                              <a:prstClr val="black"/>
                            </a:solidFill>
                          </a:rPr>
                          <m:t>x</m:t>
                        </m:r>
                      </m:e>
                    </m:acc>
                    <m:r>
                      <a:rPr lang="en-US" b="0" i="1" dirty="0" smtClean="0">
                        <a:solidFill>
                          <a:prstClr val="black"/>
                        </a:solidFill>
                        <a:latin typeface="Cambria Math"/>
                      </a:rPr>
                      <m:t>)</m:t>
                    </m:r>
                  </m:oMath>
                </a14:m>
                <a:r>
                  <a:rPr lang="en-US" baseline="30000" dirty="0" smtClean="0"/>
                  <a:t>2</a:t>
                </a:r>
                <a:r>
                  <a:rPr lang="en-US" dirty="0" smtClean="0"/>
                  <a:t> / (n-1)</a:t>
                </a:r>
                <a:endParaRPr lang="en-US" baseline="-25000" dirty="0"/>
              </a:p>
            </p:txBody>
          </p:sp>
        </mc:Choice>
        <mc:Fallback xmlns="">
          <p:sp>
            <p:nvSpPr>
              <p:cNvPr id="5" name="Content Placeholder 4"/>
              <p:cNvSpPr>
                <a:spLocks noGrp="1" noRot="1" noChangeAspect="1" noMove="1" noResize="1" noEditPoints="1" noAdjustHandles="1" noChangeArrowheads="1" noChangeShapeType="1" noTextEdit="1"/>
              </p:cNvSpPr>
              <p:nvPr>
                <p:ph sz="half" idx="2"/>
              </p:nvPr>
            </p:nvSpPr>
            <p:spPr>
              <a:xfrm>
                <a:off x="4267200" y="1600200"/>
                <a:ext cx="4495800" cy="4525963"/>
              </a:xfrm>
              <a:blipFill rotWithShape="1">
                <a:blip r:embed="rId4" cstate="print"/>
                <a:stretch>
                  <a:fillRect l="-2710" t="-1213" r="-2304"/>
                </a:stretch>
              </a:blipFill>
            </p:spPr>
            <p:txBody>
              <a:bodyPr/>
              <a:lstStyle/>
              <a:p>
                <a:r>
                  <a:rPr lang="en-US">
                    <a:noFill/>
                  </a:rPr>
                  <a:t> </a:t>
                </a:r>
              </a:p>
            </p:txBody>
          </p:sp>
        </mc:Fallback>
      </mc:AlternateContent>
      <p:graphicFrame>
        <p:nvGraphicFramePr>
          <p:cNvPr id="6" name="Object 5"/>
          <p:cNvGraphicFramePr>
            <a:graphicFrameLocks noChangeAspect="1"/>
          </p:cNvGraphicFramePr>
          <p:nvPr>
            <p:extLst>
              <p:ext uri="{D42A27DB-BD31-4B8C-83A1-F6EECF244321}">
                <p14:modId xmlns:p14="http://schemas.microsoft.com/office/powerpoint/2010/main" val="880307644"/>
              </p:ext>
            </p:extLst>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2101" name="Equation" r:id="rId5" imgW="114151" imgH="215619" progId="Equation.3">
                  <p:embed/>
                </p:oleObj>
              </mc:Choice>
              <mc:Fallback>
                <p:oleObj name="Equation" r:id="rId5" imgW="114151" imgH="215619" progId="Equation.3">
                  <p:embed/>
                  <p:pic>
                    <p:nvPicPr>
                      <p:cNvPr id="0" name="Picture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641914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itle 4"/>
              <p:cNvSpPr>
                <a:spLocks noGrp="1"/>
              </p:cNvSpPr>
              <p:nvPr>
                <p:ph type="title"/>
              </p:nvPr>
            </p:nvSpPr>
            <p:spPr/>
            <p:txBody>
              <a:bodyPr>
                <a:normAutofit fontScale="90000"/>
              </a:bodyPr>
              <a:lstStyle/>
              <a:p>
                <a:r>
                  <a:rPr lang="en-US" dirty="0" smtClean="0"/>
                  <a:t>For Our Estimation Procedure, with </a:t>
                </a:r>
                <a14:m>
                  <m:oMath xmlns:m="http://schemas.openxmlformats.org/officeDocument/2006/math">
                    <m:acc>
                      <m:accPr>
                        <m:chr m:val="̅"/>
                        <m:ctrlPr>
                          <a:rPr lang="en-US" i="1" dirty="0">
                            <a:solidFill>
                              <a:prstClr val="black"/>
                            </a:solidFill>
                            <a:latin typeface="Cambria Math"/>
                          </a:rPr>
                        </m:ctrlPr>
                      </m:accPr>
                      <m:e>
                        <m:r>
                          <m:rPr>
                            <m:nor/>
                          </m:rPr>
                          <a:rPr lang="en-US" b="0" i="0" dirty="0" smtClean="0">
                            <a:solidFill>
                              <a:prstClr val="black"/>
                            </a:solidFill>
                          </a:rPr>
                          <m:t>X</m:t>
                        </m:r>
                      </m:e>
                    </m:acc>
                    <m:r>
                      <a:rPr lang="en-US" b="0" i="1" dirty="0" smtClean="0">
                        <a:solidFill>
                          <a:prstClr val="black"/>
                        </a:solidFill>
                        <a:latin typeface="Cambria Math"/>
                      </a:rPr>
                      <m:t>  </m:t>
                    </m:r>
                    <m:r>
                      <m:rPr>
                        <m:sty m:val="p"/>
                      </m:rPr>
                      <a:rPr lang="en-US" b="0" i="0" dirty="0" smtClean="0">
                        <a:solidFill>
                          <a:prstClr val="black"/>
                        </a:solidFill>
                        <a:latin typeface="Cambria Math"/>
                      </a:rPr>
                      <m:t>R</m:t>
                    </m:r>
                  </m:oMath>
                </a14:m>
                <a:r>
                  <a:rPr lang="en-US" dirty="0" smtClean="0"/>
                  <a:t>epresenting the End Result</a:t>
                </a:r>
                <a:endParaRPr lang="en-US" dirty="0"/>
              </a:p>
            </p:txBody>
          </p:sp>
        </mc:Choice>
        <mc:Fallback xmlns="">
          <p:sp>
            <p:nvSpPr>
              <p:cNvPr id="5" name="Title 4"/>
              <p:cNvSpPr>
                <a:spLocks noGrp="1" noRot="1" noChangeAspect="1" noMove="1" noResize="1" noEditPoints="1" noAdjustHandles="1" noChangeArrowheads="1" noChangeShapeType="1" noTextEdit="1"/>
              </p:cNvSpPr>
              <p:nvPr>
                <p:ph type="title"/>
              </p:nvPr>
            </p:nvSpPr>
            <p:spPr>
              <a:blipFill rotWithShape="1">
                <a:blip r:embed="rId2" cstate="print"/>
                <a:stretch>
                  <a:fillRect t="-17021" b="-2978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Content Placeholder 5"/>
              <p:cNvSpPr>
                <a:spLocks noGrp="1"/>
              </p:cNvSpPr>
              <p:nvPr>
                <p:ph idx="1"/>
              </p:nvPr>
            </p:nvSpPr>
            <p:spPr>
              <a:xfrm>
                <a:off x="457200" y="1828800"/>
                <a:ext cx="8229600" cy="4191000"/>
              </a:xfrm>
            </p:spPr>
            <p:txBody>
              <a:bodyPr>
                <a:noAutofit/>
              </a:bodyPr>
              <a:lstStyle/>
              <a:p>
                <a:r>
                  <a:rPr lang="en-US" dirty="0" smtClean="0"/>
                  <a:t>E[</a:t>
                </a:r>
                <a14:m>
                  <m:oMath xmlns:m="http://schemas.openxmlformats.org/officeDocument/2006/math">
                    <m:acc>
                      <m:accPr>
                        <m:chr m:val="̅"/>
                        <m:ctrlPr>
                          <a:rPr lang="en-US" i="1" dirty="0">
                            <a:solidFill>
                              <a:prstClr val="black"/>
                            </a:solidFill>
                            <a:latin typeface="Cambria Math"/>
                          </a:rPr>
                        </m:ctrlPr>
                      </m:accPr>
                      <m:e>
                        <m:r>
                          <m:rPr>
                            <m:nor/>
                          </m:rPr>
                          <a:rPr lang="en-US" dirty="0">
                            <a:solidFill>
                              <a:prstClr val="black"/>
                            </a:solidFill>
                          </a:rPr>
                          <m:t>X</m:t>
                        </m:r>
                      </m:e>
                    </m:acc>
                  </m:oMath>
                </a14:m>
                <a:r>
                  <a:rPr lang="en-US" dirty="0" smtClean="0"/>
                  <a:t>] = </a:t>
                </a:r>
                <a:r>
                  <a:rPr lang="en-US" dirty="0" smtClean="0">
                    <a:sym typeface="Symbol"/>
                  </a:rPr>
                  <a:t></a:t>
                </a:r>
              </a:p>
              <a:p>
                <a:pPr marL="0" indent="0">
                  <a:spcBef>
                    <a:spcPts val="300"/>
                  </a:spcBef>
                  <a:spcAft>
                    <a:spcPts val="1200"/>
                  </a:spcAft>
                  <a:buNone/>
                </a:pPr>
                <a:r>
                  <a:rPr lang="en-US" dirty="0">
                    <a:sym typeface="Symbol"/>
                  </a:rPr>
                  <a:t>	</a:t>
                </a:r>
                <a:r>
                  <a:rPr lang="en-US" dirty="0" smtClean="0">
                    <a:sym typeface="Symbol"/>
                  </a:rPr>
                  <a:t>our procedure is right, on average</a:t>
                </a:r>
              </a:p>
              <a:p>
                <a:r>
                  <a:rPr lang="en-US" dirty="0" err="1" smtClean="0">
                    <a:sym typeface="Symbol"/>
                  </a:rPr>
                  <a:t>StDev</a:t>
                </a:r>
                <a:r>
                  <a:rPr lang="en-US" dirty="0" smtClean="0">
                    <a:sym typeface="Symbol"/>
                  </a:rPr>
                  <a:t>(</a:t>
                </a:r>
                <a14:m>
                  <m:oMath xmlns:m="http://schemas.openxmlformats.org/officeDocument/2006/math">
                    <m:acc>
                      <m:accPr>
                        <m:chr m:val="̅"/>
                        <m:ctrlPr>
                          <a:rPr lang="en-US" i="1" dirty="0">
                            <a:solidFill>
                              <a:prstClr val="black"/>
                            </a:solidFill>
                            <a:latin typeface="Cambria Math"/>
                          </a:rPr>
                        </m:ctrlPr>
                      </m:accPr>
                      <m:e>
                        <m:r>
                          <m:rPr>
                            <m:nor/>
                          </m:rPr>
                          <a:rPr lang="en-US" dirty="0">
                            <a:solidFill>
                              <a:prstClr val="black"/>
                            </a:solidFill>
                          </a:rPr>
                          <m:t>X</m:t>
                        </m:r>
                      </m:e>
                    </m:acc>
                  </m:oMath>
                </a14:m>
                <a:r>
                  <a:rPr lang="en-US" dirty="0" smtClean="0"/>
                  <a:t>) = </a:t>
                </a:r>
                <a:r>
                  <a:rPr lang="en-US" dirty="0" smtClean="0">
                    <a:sym typeface="Symbol"/>
                  </a:rPr>
                  <a:t>/n</a:t>
                </a:r>
              </a:p>
              <a:p>
                <a:pPr marL="0" indent="0">
                  <a:spcBef>
                    <a:spcPts val="300"/>
                  </a:spcBef>
                  <a:spcAft>
                    <a:spcPts val="1200"/>
                  </a:spcAft>
                  <a:buNone/>
                </a:pPr>
                <a:r>
                  <a:rPr lang="en-US" dirty="0">
                    <a:sym typeface="Symbol"/>
                  </a:rPr>
                  <a:t>	</a:t>
                </a:r>
                <a:r>
                  <a:rPr lang="en-US" dirty="0" smtClean="0">
                    <a:sym typeface="Symbol"/>
                  </a:rPr>
                  <a:t>if this is small, our procedure typically 	gives an estimate close to </a:t>
                </a:r>
              </a:p>
              <a:p>
                <a:pPr>
                  <a:spcBef>
                    <a:spcPts val="300"/>
                  </a:spcBef>
                </a:pPr>
                <a14:m>
                  <m:oMath xmlns:m="http://schemas.openxmlformats.org/officeDocument/2006/math">
                    <m:acc>
                      <m:accPr>
                        <m:chr m:val="̅"/>
                        <m:ctrlPr>
                          <a:rPr lang="en-US" i="1" dirty="0">
                            <a:solidFill>
                              <a:prstClr val="black"/>
                            </a:solidFill>
                            <a:latin typeface="Cambria Math"/>
                          </a:rPr>
                        </m:ctrlPr>
                      </m:accPr>
                      <m:e>
                        <m:r>
                          <m:rPr>
                            <m:nor/>
                          </m:rPr>
                          <a:rPr lang="en-US" dirty="0">
                            <a:solidFill>
                              <a:prstClr val="black"/>
                            </a:solidFill>
                          </a:rPr>
                          <m:t>X</m:t>
                        </m:r>
                      </m:e>
                    </m:acc>
                  </m:oMath>
                </a14:m>
                <a:r>
                  <a:rPr lang="en-US" dirty="0" smtClean="0"/>
                  <a:t> is approximately normally distributed</a:t>
                </a:r>
              </a:p>
              <a:p>
                <a:pPr marL="457200" lvl="1" indent="0">
                  <a:spcAft>
                    <a:spcPts val="1200"/>
                  </a:spcAft>
                  <a:buNone/>
                </a:pPr>
                <a:r>
                  <a:rPr lang="en-US" sz="3200" dirty="0"/>
                  <a:t>	</a:t>
                </a:r>
                <a:r>
                  <a:rPr lang="en-US" sz="3200" dirty="0" smtClean="0"/>
                  <a:t>(from the Central Limit Theorem)</a:t>
                </a:r>
                <a:endParaRPr lang="en-US" sz="3200" dirty="0"/>
              </a:p>
            </p:txBody>
          </p:sp>
        </mc:Choice>
        <mc:Fallback xmlns="">
          <p:sp>
            <p:nvSpPr>
              <p:cNvPr id="6" name="Content Placeholder 5"/>
              <p:cNvSpPr>
                <a:spLocks noGrp="1" noRot="1" noChangeAspect="1" noMove="1" noResize="1" noEditPoints="1" noAdjustHandles="1" noChangeArrowheads="1" noChangeShapeType="1" noTextEdit="1"/>
              </p:cNvSpPr>
              <p:nvPr>
                <p:ph idx="1"/>
              </p:nvPr>
            </p:nvSpPr>
            <p:spPr>
              <a:xfrm>
                <a:off x="457200" y="1828800"/>
                <a:ext cx="8229600" cy="4191000"/>
              </a:xfrm>
              <a:blipFill rotWithShape="1">
                <a:blip r:embed="rId3" cstate="print"/>
                <a:stretch>
                  <a:fillRect l="-1852" t="-2180" b="-3052"/>
                </a:stretch>
              </a:blipFill>
            </p:spPr>
            <p:txBody>
              <a:bodyPr/>
              <a:lstStyle/>
              <a:p>
                <a:r>
                  <a:rPr lang="en-US">
                    <a:noFill/>
                  </a:rPr>
                  <a:t> </a:t>
                </a:r>
              </a:p>
            </p:txBody>
          </p:sp>
        </mc:Fallback>
      </mc:AlternateContent>
    </p:spTree>
    <p:extLst>
      <p:ext uri="{BB962C8B-B14F-4D97-AF65-F5344CB8AC3E}">
        <p14:creationId xmlns:p14="http://schemas.microsoft.com/office/powerpoint/2010/main" val="2346564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Pulling </a:t>
            </a:r>
            <a:r>
              <a:rPr lang="en-US" dirty="0"/>
              <a:t>T</a:t>
            </a:r>
            <a:r>
              <a:rPr lang="en-US" dirty="0" smtClean="0"/>
              <a:t>his All Together, Here’s the “Language” of Estimation</a:t>
            </a:r>
            <a:endParaRPr lang="en-US" dirty="0"/>
          </a:p>
        </p:txBody>
      </p:sp>
      <p:sp>
        <p:nvSpPr>
          <p:cNvPr id="3" name="Content Placeholder 2"/>
          <p:cNvSpPr>
            <a:spLocks noGrp="1"/>
          </p:cNvSpPr>
          <p:nvPr>
            <p:ph idx="1"/>
          </p:nvPr>
        </p:nvSpPr>
        <p:spPr>
          <a:xfrm>
            <a:off x="457200" y="1752600"/>
            <a:ext cx="8229600" cy="4525963"/>
          </a:xfrm>
        </p:spPr>
        <p:txBody>
          <a:bodyPr>
            <a:normAutofit fontScale="92500" lnSpcReduction="20000"/>
          </a:bodyPr>
          <a:lstStyle/>
          <a:p>
            <a:pPr marL="0" indent="0">
              <a:spcAft>
                <a:spcPts val="1200"/>
              </a:spcAft>
              <a:buNone/>
            </a:pPr>
            <a:r>
              <a:rPr lang="en-US" dirty="0" smtClean="0"/>
              <a:t>“I conducted a study to estimate {something} about {some population}. My estimate is {some value}. The way I went about making this estimate, I had {a large chance} of ending up with an estimate within {some small amount} of the truth.”</a:t>
            </a:r>
          </a:p>
          <a:p>
            <a:pPr marL="0" indent="0">
              <a:buNone/>
            </a:pPr>
            <a:r>
              <a:rPr lang="en-US" dirty="0" smtClean="0"/>
              <a:t>For example, “I conducted a study to estimate the mean amount spent on furniture over the past year by current subscribers to our magazine. My estimate is $530. The way I went about making this estimate, I had a 95% chance of ending up with an estimate within $36 of the truth.”</a:t>
            </a:r>
            <a:endParaRPr lang="en-US" dirty="0"/>
          </a:p>
        </p:txBody>
      </p:sp>
    </p:spTree>
    <p:extLst>
      <p:ext uri="{BB962C8B-B14F-4D97-AF65-F5344CB8AC3E}">
        <p14:creationId xmlns:p14="http://schemas.microsoft.com/office/powerpoint/2010/main" val="199890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32842"/>
          </a:xfrm>
        </p:spPr>
        <p:txBody>
          <a:bodyPr/>
          <a:lstStyle/>
          <a:p>
            <a:r>
              <a:rPr lang="en-US" dirty="0" smtClean="0"/>
              <a:t>Pictorially</a:t>
            </a:r>
            <a:endParaRPr lang="en-US" dirty="0"/>
          </a:p>
        </p:txBody>
      </p:sp>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2842" y="1107480"/>
            <a:ext cx="7162800" cy="5472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39813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 Simple Random Sampling with Replacement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752600"/>
                <a:ext cx="8229600" cy="4525963"/>
              </a:xfrm>
            </p:spPr>
            <p:txBody>
              <a:bodyPr>
                <a:normAutofit fontScale="92500"/>
              </a:bodyPr>
              <a:lstStyle/>
              <a:p>
                <a:pPr marL="0" indent="0">
                  <a:spcAft>
                    <a:spcPts val="1200"/>
                  </a:spcAft>
                  <a:buNone/>
                </a:pPr>
                <a:r>
                  <a:rPr lang="en-US" dirty="0" smtClean="0"/>
                  <a:t>“I conducted a study to estimate </a:t>
                </a:r>
                <a14:m>
                  <m:oMath xmlns:m="http://schemas.openxmlformats.org/officeDocument/2006/math">
                    <m:r>
                      <a:rPr lang="en-US" i="1" dirty="0" smtClean="0">
                        <a:latin typeface="Cambria Math"/>
                        <a:sym typeface="Symbol"/>
                      </a:rPr>
                      <m:t></m:t>
                    </m:r>
                  </m:oMath>
                </a14:m>
                <a:r>
                  <a:rPr lang="en-US" dirty="0" smtClean="0"/>
                  <a:t>, the mean value of something that varies from one individual to the next across the given population.</a:t>
                </a:r>
              </a:p>
              <a:p>
                <a:pPr marL="0" indent="0">
                  <a:spcAft>
                    <a:spcPts val="1200"/>
                  </a:spcAft>
                  <a:buNone/>
                </a:pPr>
                <a:r>
                  <a:rPr lang="en-US" dirty="0" smtClean="0"/>
                  <a:t>“My estimate is </a:t>
                </a:r>
                <a14:m>
                  <m:oMath xmlns:m="http://schemas.openxmlformats.org/officeDocument/2006/math">
                    <m:acc>
                      <m:accPr>
                        <m:chr m:val="̅"/>
                        <m:ctrlPr>
                          <a:rPr lang="en-US" i="1" dirty="0" smtClean="0">
                            <a:latin typeface="Cambria Math"/>
                          </a:rPr>
                        </m:ctrlPr>
                      </m:accPr>
                      <m:e>
                        <m:r>
                          <m:rPr>
                            <m:nor/>
                          </m:rPr>
                          <a:rPr lang="en-US" dirty="0" smtClean="0"/>
                          <m:t>x</m:t>
                        </m:r>
                      </m:e>
                    </m:acc>
                  </m:oMath>
                </a14:m>
                <a:r>
                  <a:rPr lang="en-US" dirty="0" smtClean="0"/>
                  <a:t>. The way I went about making this estimate, I had a 95% chance of ending up with an estimate within 1.96·</a:t>
                </a:r>
                <a:r>
                  <a:rPr lang="en-US" dirty="0" smtClean="0">
                    <a:sym typeface="Symbol"/>
                  </a:rPr>
                  <a:t>/n </a:t>
                </a:r>
                <a:r>
                  <a:rPr lang="en-US" dirty="0" smtClean="0"/>
                  <a:t>of the truth.</a:t>
                </a:r>
              </a:p>
              <a:p>
                <a:pPr marL="0" indent="0">
                  <a:spcAft>
                    <a:spcPts val="1200"/>
                  </a:spcAft>
                  <a:buNone/>
                </a:pPr>
                <a:r>
                  <a:rPr lang="en-US" dirty="0" smtClean="0"/>
                  <a:t>“(And the other 5% of the time, I’d typically be off by only slightly more than this.)”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752600"/>
                <a:ext cx="8229600" cy="4525963"/>
              </a:xfrm>
              <a:blipFill rotWithShape="1">
                <a:blip r:embed="rId2" cstate="print"/>
                <a:stretch>
                  <a:fillRect l="-1704" t="-1617" r="-2519"/>
                </a:stretch>
              </a:blipFill>
            </p:spPr>
            <p:txBody>
              <a:bodyPr/>
              <a:lstStyle/>
              <a:p>
                <a:r>
                  <a:rPr lang="en-US">
                    <a:noFill/>
                  </a:rPr>
                  <a:t> </a:t>
                </a:r>
              </a:p>
            </p:txBody>
          </p:sp>
        </mc:Fallback>
      </mc:AlternateContent>
    </p:spTree>
    <p:extLst>
      <p:ext uri="{BB962C8B-B14F-4D97-AF65-F5344CB8AC3E}">
        <p14:creationId xmlns:p14="http://schemas.microsoft.com/office/powerpoint/2010/main" val="151619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There’s Only </a:t>
            </a:r>
            <a:r>
              <a:rPr lang="en-US" dirty="0"/>
              <a:t>O</a:t>
            </a:r>
            <a:r>
              <a:rPr lang="en-US" dirty="0" smtClean="0"/>
              <a:t>ne </a:t>
            </a:r>
            <a:r>
              <a:rPr lang="en-US" dirty="0"/>
              <a:t>P</a:t>
            </a:r>
            <a:r>
              <a:rPr lang="en-US" dirty="0" smtClean="0"/>
              <a:t>roblem …</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0" indent="0">
                  <a:buNone/>
                </a:pPr>
                <a:r>
                  <a:rPr lang="en-US" dirty="0" smtClean="0"/>
                  <a:t>We don’t know </a:t>
                </a:r>
                <a:r>
                  <a:rPr lang="en-US" dirty="0" smtClean="0">
                    <a:sym typeface="Symbol"/>
                  </a:rPr>
                  <a:t> ! So we cheat a bit, and use s (an estimate of  based on the sample data) instead.</a:t>
                </a:r>
              </a:p>
              <a:p>
                <a:pPr marL="0" indent="0">
                  <a:buNone/>
                </a:pPr>
                <a:endParaRPr lang="en-US" dirty="0" smtClean="0">
                  <a:sym typeface="Symbol"/>
                </a:endParaRPr>
              </a:p>
              <a:p>
                <a:pPr marL="0" indent="0">
                  <a:buNone/>
                </a:pPr>
                <a:r>
                  <a:rPr lang="en-US" dirty="0" smtClean="0">
                    <a:sym typeface="Symbol"/>
                  </a:rPr>
                  <a:t>And so …</a:t>
                </a:r>
              </a:p>
              <a:p>
                <a:pPr marL="0" indent="0">
                  <a:buNone/>
                </a:pPr>
                <a:r>
                  <a:rPr lang="en-US" b="1" dirty="0" smtClean="0">
                    <a:sym typeface="Symbol"/>
                  </a:rPr>
                  <a:t>Our </a:t>
                </a:r>
                <a:r>
                  <a:rPr lang="en-US" b="1" i="1" dirty="0" smtClean="0">
                    <a:sym typeface="Symbol"/>
                  </a:rPr>
                  <a:t>estimate</a:t>
                </a:r>
                <a:r>
                  <a:rPr lang="en-US" b="1" dirty="0" smtClean="0">
                    <a:sym typeface="Symbol"/>
                  </a:rPr>
                  <a:t> of  </a:t>
                </a:r>
                <a:r>
                  <a:rPr lang="en-US" b="1" dirty="0" smtClean="0"/>
                  <a:t>is </a:t>
                </a:r>
                <a14:m>
                  <m:oMath xmlns:m="http://schemas.openxmlformats.org/officeDocument/2006/math">
                    <m:acc>
                      <m:accPr>
                        <m:chr m:val="̅"/>
                        <m:ctrlPr>
                          <a:rPr lang="en-US" b="1" i="1" dirty="0" smtClean="0">
                            <a:latin typeface="Cambria Math"/>
                          </a:rPr>
                        </m:ctrlPr>
                      </m:accPr>
                      <m:e>
                        <m:r>
                          <m:rPr>
                            <m:nor/>
                          </m:rPr>
                          <a:rPr lang="en-US" b="1" dirty="0" smtClean="0"/>
                          <m:t>x</m:t>
                        </m:r>
                      </m:e>
                    </m:acc>
                  </m:oMath>
                </a14:m>
                <a:r>
                  <a:rPr lang="en-US" b="1" dirty="0" smtClean="0">
                    <a:sym typeface="Symbol"/>
                  </a:rPr>
                  <a:t>, and the </a:t>
                </a:r>
                <a:r>
                  <a:rPr lang="en-US" b="1" i="1" dirty="0" smtClean="0">
                    <a:sym typeface="Symbol"/>
                  </a:rPr>
                  <a:t>margin of error </a:t>
                </a:r>
                <a:r>
                  <a:rPr lang="en-US" b="1" dirty="0" smtClean="0">
                    <a:sym typeface="Symbol"/>
                  </a:rPr>
                  <a:t>(at the 95%-confidence level) is </a:t>
                </a:r>
                <a:r>
                  <a:rPr lang="en-US" b="1" dirty="0" smtClean="0"/>
                  <a:t>1.96·</a:t>
                </a:r>
                <a:r>
                  <a:rPr lang="en-US" b="1" dirty="0">
                    <a:sym typeface="Symbol"/>
                  </a:rPr>
                  <a:t>s</a:t>
                </a:r>
                <a:r>
                  <a:rPr lang="en-US" b="1" dirty="0" smtClean="0">
                    <a:sym typeface="Symbol"/>
                  </a:rPr>
                  <a:t>/n .</a:t>
                </a:r>
                <a:endParaRPr lang="en-US" b="1" dirty="0">
                  <a:sym typeface="Symbo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cstate="print"/>
                <a:stretch>
                  <a:fillRect l="-1852" t="-2022"/>
                </a:stretch>
              </a:blipFill>
            </p:spPr>
            <p:txBody>
              <a:bodyPr/>
              <a:lstStyle/>
              <a:p>
                <a:r>
                  <a:rPr lang="en-US">
                    <a:noFill/>
                  </a:rPr>
                  <a:t> </a:t>
                </a:r>
              </a:p>
            </p:txBody>
          </p:sp>
        </mc:Fallback>
      </mc:AlternateContent>
    </p:spTree>
    <p:extLst>
      <p:ext uri="{BB962C8B-B14F-4D97-AF65-F5344CB8AC3E}">
        <p14:creationId xmlns:p14="http://schemas.microsoft.com/office/powerpoint/2010/main" val="278283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smtClean="0"/>
              <a:t>The job of a manager is to make …</a:t>
            </a:r>
            <a:endParaRPr lang="en-US" dirty="0"/>
          </a:p>
        </p:txBody>
      </p:sp>
      <p:sp>
        <p:nvSpPr>
          <p:cNvPr id="3" name="Content Placeholder 2"/>
          <p:cNvSpPr>
            <a:spLocks noGrp="1"/>
          </p:cNvSpPr>
          <p:nvPr>
            <p:ph idx="1"/>
          </p:nvPr>
        </p:nvSpPr>
        <p:spPr>
          <a:xfrm>
            <a:off x="457200" y="3886200"/>
            <a:ext cx="8229600" cy="2239963"/>
          </a:xfrm>
        </p:spPr>
        <p:txBody>
          <a:bodyPr/>
          <a:lstStyle/>
          <a:p>
            <a:pPr marL="0" indent="0" algn="ctr">
              <a:buNone/>
            </a:pPr>
            <a:r>
              <a:rPr lang="en-US" dirty="0" smtClean="0"/>
              <a:t>What’s so hard about that?</a:t>
            </a:r>
            <a:endParaRPr lang="en-US" dirty="0"/>
          </a:p>
        </p:txBody>
      </p:sp>
      <p:sp>
        <p:nvSpPr>
          <p:cNvPr id="4" name="Title 1"/>
          <p:cNvSpPr txBox="1">
            <a:spLocks/>
          </p:cNvSpPr>
          <p:nvPr/>
        </p:nvSpPr>
        <p:spPr>
          <a:xfrm>
            <a:off x="609600" y="1828800"/>
            <a:ext cx="82296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decisions.</a:t>
            </a:r>
            <a:endParaRPr lang="en-US" dirty="0"/>
          </a:p>
        </p:txBody>
      </p:sp>
    </p:spTree>
    <p:extLst>
      <p:ext uri="{BB962C8B-B14F-4D97-AF65-F5344CB8AC3E}">
        <p14:creationId xmlns:p14="http://schemas.microsoft.com/office/powerpoint/2010/main" val="2876622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That’s It!</a:t>
            </a:r>
            <a:endParaRPr lang="en-US" dirty="0"/>
          </a:p>
        </p:txBody>
      </p:sp>
      <p:sp>
        <p:nvSpPr>
          <p:cNvPr id="3" name="Content Placeholder 2"/>
          <p:cNvSpPr>
            <a:spLocks noGrp="1"/>
          </p:cNvSpPr>
          <p:nvPr>
            <p:ph idx="1"/>
          </p:nvPr>
        </p:nvSpPr>
        <p:spPr/>
        <p:txBody>
          <a:bodyPr>
            <a:normAutofit fontScale="92500" lnSpcReduction="20000"/>
          </a:bodyPr>
          <a:lstStyle/>
          <a:p>
            <a:r>
              <a:rPr lang="en-US" dirty="0"/>
              <a:t>We can afford to standardize our language of "trust" around the notion of </a:t>
            </a:r>
            <a:r>
              <a:rPr lang="en-US" dirty="0" smtClean="0"/>
              <a:t>95% confidence</a:t>
            </a:r>
            <a:r>
              <a:rPr lang="en-US" dirty="0"/>
              <a:t>, because translations to other levels of confidence are simple. The following statements are totally synonymous:</a:t>
            </a:r>
          </a:p>
          <a:p>
            <a:r>
              <a:rPr lang="en-US" dirty="0"/>
              <a:t>I'm 90%-confident that my estimate is wrong by no more than $29.61.   (~</a:t>
            </a:r>
            <a:r>
              <a:rPr lang="en-US" dirty="0" smtClean="0"/>
              <a:t>1.64)·</a:t>
            </a:r>
            <a:r>
              <a:rPr lang="en-US" dirty="0"/>
              <a:t>s/√n </a:t>
            </a:r>
            <a:endParaRPr lang="en-US" dirty="0" smtClean="0"/>
          </a:p>
          <a:p>
            <a:r>
              <a:rPr lang="en-US" dirty="0" smtClean="0"/>
              <a:t>I'm </a:t>
            </a:r>
            <a:r>
              <a:rPr lang="en-US" dirty="0"/>
              <a:t>95%-confident that my estimate is wrong by no more than $35.28.   </a:t>
            </a:r>
            <a:r>
              <a:rPr lang="en-US" dirty="0" smtClean="0"/>
              <a:t>(~1.96)·</a:t>
            </a:r>
            <a:r>
              <a:rPr lang="en-US" dirty="0"/>
              <a:t>s/√n     </a:t>
            </a:r>
            <a:endParaRPr lang="en-US" dirty="0" smtClean="0"/>
          </a:p>
          <a:p>
            <a:r>
              <a:rPr lang="en-US" dirty="0" smtClean="0"/>
              <a:t>I'm </a:t>
            </a:r>
            <a:r>
              <a:rPr lang="en-US" dirty="0"/>
              <a:t>99%-confident that my estimate is wrong by no more than $46.36.   (~</a:t>
            </a:r>
            <a:r>
              <a:rPr lang="en-US" dirty="0" smtClean="0"/>
              <a:t>2.58)·</a:t>
            </a:r>
            <a:r>
              <a:rPr lang="en-US" dirty="0"/>
              <a:t>s/√n </a:t>
            </a:r>
          </a:p>
        </p:txBody>
      </p:sp>
    </p:spTree>
    <p:extLst>
      <p:ext uri="{BB962C8B-B14F-4D97-AF65-F5344CB8AC3E}">
        <p14:creationId xmlns:p14="http://schemas.microsoft.com/office/powerpoint/2010/main" val="240472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a:t>
            </a:r>
            <a:endParaRPr lang="en-US" dirty="0"/>
          </a:p>
        </p:txBody>
      </p:sp>
      <p:sp>
        <p:nvSpPr>
          <p:cNvPr id="3" name="Content Placeholder 2"/>
          <p:cNvSpPr>
            <a:spLocks noGrp="1"/>
          </p:cNvSpPr>
          <p:nvPr>
            <p:ph idx="1"/>
          </p:nvPr>
        </p:nvSpPr>
        <p:spPr/>
        <p:txBody>
          <a:bodyPr/>
          <a:lstStyle/>
          <a:p>
            <a:r>
              <a:rPr lang="en-US" dirty="0" smtClean="0"/>
              <a:t>Why should a manager </a:t>
            </a:r>
            <a:r>
              <a:rPr lang="en-US" i="1" dirty="0" smtClean="0"/>
              <a:t>want</a:t>
            </a:r>
            <a:r>
              <a:rPr lang="en-US" dirty="0" smtClean="0"/>
              <a:t> to know the margin of error in an estimate?</a:t>
            </a:r>
          </a:p>
          <a:p>
            <a:r>
              <a:rPr lang="en-US" dirty="0" smtClean="0"/>
              <a:t>Some necessary technical details</a:t>
            </a:r>
          </a:p>
          <a:p>
            <a:r>
              <a:rPr lang="en-US" dirty="0" smtClean="0"/>
              <a:t>Polling (estimating the proportion of the population with some qualitative property)</a:t>
            </a:r>
          </a:p>
          <a:p>
            <a:r>
              <a:rPr lang="en-US" dirty="0" smtClean="0"/>
              <a:t>The language of hypothesis testing (evaluating evidence: to what extent does data support or contradict a statement?)</a:t>
            </a:r>
            <a:endParaRPr lang="en-US" dirty="0"/>
          </a:p>
        </p:txBody>
      </p:sp>
    </p:spTree>
    <p:extLst>
      <p:ext uri="{BB962C8B-B14F-4D97-AF65-F5344CB8AC3E}">
        <p14:creationId xmlns:p14="http://schemas.microsoft.com/office/powerpoint/2010/main" val="145752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6042"/>
            <a:ext cx="8458200" cy="1470025"/>
          </a:xfrm>
        </p:spPr>
        <p:txBody>
          <a:bodyPr>
            <a:normAutofit fontScale="90000"/>
          </a:bodyPr>
          <a:lstStyle/>
          <a:p>
            <a:r>
              <a:rPr lang="en-US" dirty="0" smtClean="0"/>
              <a:t>The Language of Estimation (for Simple Random Sampling with Replacement)</a:t>
            </a:r>
            <a:endParaRPr lang="en-US" dirty="0"/>
          </a:p>
        </p:txBody>
      </p:sp>
      <p:sp>
        <p:nvSpPr>
          <p:cNvPr id="4" name="TextBox 3"/>
          <p:cNvSpPr txBox="1"/>
          <p:nvPr/>
        </p:nvSpPr>
        <p:spPr>
          <a:xfrm>
            <a:off x="1066800" y="1905000"/>
            <a:ext cx="3505200" cy="3600986"/>
          </a:xfrm>
          <a:prstGeom prst="rect">
            <a:avLst/>
          </a:prstGeom>
          <a:noFill/>
        </p:spPr>
        <p:txBody>
          <a:bodyPr wrap="square" rtlCol="0">
            <a:spAutoFit/>
          </a:bodyPr>
          <a:lstStyle/>
          <a:p>
            <a:pPr>
              <a:spcAft>
                <a:spcPts val="1800"/>
              </a:spcAft>
            </a:pPr>
            <a:r>
              <a:rPr lang="en-US" dirty="0"/>
              <a:t>t</a:t>
            </a:r>
            <a:r>
              <a:rPr lang="en-US" dirty="0" smtClean="0"/>
              <a:t>he </a:t>
            </a:r>
            <a:r>
              <a:rPr lang="en-US" b="1" dirty="0" smtClean="0"/>
              <a:t>standard error of the mean </a:t>
            </a:r>
            <a:r>
              <a:rPr lang="en-US" dirty="0" smtClean="0"/>
              <a:t>(one </a:t>
            </a:r>
            <a:r>
              <a:rPr lang="en-US" i="1" dirty="0" smtClean="0"/>
              <a:t>standard</a:t>
            </a:r>
            <a:r>
              <a:rPr lang="en-US" dirty="0" smtClean="0"/>
              <a:t>-deviation’s-worth of exposure to </a:t>
            </a:r>
            <a:r>
              <a:rPr lang="en-US" i="1" dirty="0" smtClean="0"/>
              <a:t>error</a:t>
            </a:r>
            <a:r>
              <a:rPr lang="en-US" dirty="0" smtClean="0"/>
              <a:t> when estimating the population </a:t>
            </a:r>
            <a:r>
              <a:rPr lang="en-US" i="1" dirty="0" smtClean="0"/>
              <a:t>mean</a:t>
            </a:r>
            <a:r>
              <a:rPr lang="en-US" dirty="0" smtClean="0"/>
              <a:t>)</a:t>
            </a:r>
          </a:p>
          <a:p>
            <a:pPr>
              <a:spcAft>
                <a:spcPts val="1800"/>
              </a:spcAft>
            </a:pPr>
            <a:r>
              <a:rPr lang="en-US" dirty="0" smtClean="0"/>
              <a:t>the </a:t>
            </a:r>
            <a:r>
              <a:rPr lang="en-US" b="1" dirty="0"/>
              <a:t>margin of error</a:t>
            </a:r>
            <a:r>
              <a:rPr lang="en-US" dirty="0"/>
              <a:t> </a:t>
            </a:r>
            <a:r>
              <a:rPr lang="en-US" dirty="0" smtClean="0"/>
              <a:t>(implied, unless otherwise explicitly stated: </a:t>
            </a:r>
            <a:r>
              <a:rPr lang="en-US" b="1" dirty="0" smtClean="0"/>
              <a:t>at </a:t>
            </a:r>
            <a:r>
              <a:rPr lang="en-US" b="1" dirty="0"/>
              <a:t>the 95%-confidence level</a:t>
            </a:r>
            <a:r>
              <a:rPr lang="en-US" dirty="0"/>
              <a:t>) when the sample mean is used as an estimate of the population </a:t>
            </a:r>
            <a:r>
              <a:rPr lang="en-US" dirty="0" smtClean="0"/>
              <a:t>mean</a:t>
            </a:r>
          </a:p>
          <a:p>
            <a:pPr>
              <a:spcAft>
                <a:spcPts val="1800"/>
              </a:spcAft>
            </a:pPr>
            <a:r>
              <a:rPr lang="en-US" dirty="0" smtClean="0"/>
              <a:t>a </a:t>
            </a:r>
            <a:r>
              <a:rPr lang="en-US" b="1" dirty="0"/>
              <a:t>95%-confidence interval</a:t>
            </a:r>
            <a:r>
              <a:rPr lang="en-US" dirty="0"/>
              <a:t> for the population mean μ</a:t>
            </a:r>
          </a:p>
        </p:txBody>
      </p:sp>
      <p:graphicFrame>
        <p:nvGraphicFramePr>
          <p:cNvPr id="6" name="Object 5"/>
          <p:cNvGraphicFramePr>
            <a:graphicFrameLocks noChangeAspect="1"/>
          </p:cNvGraphicFramePr>
          <p:nvPr>
            <p:extLst>
              <p:ext uri="{D42A27DB-BD31-4B8C-83A1-F6EECF244321}">
                <p14:modId xmlns:p14="http://schemas.microsoft.com/office/powerpoint/2010/main" val="2727296171"/>
              </p:ext>
            </p:extLst>
          </p:nvPr>
        </p:nvGraphicFramePr>
        <p:xfrm>
          <a:off x="6324600" y="1981200"/>
          <a:ext cx="495300" cy="792480"/>
        </p:xfrm>
        <a:graphic>
          <a:graphicData uri="http://schemas.openxmlformats.org/presentationml/2006/ole">
            <mc:AlternateContent xmlns:mc="http://schemas.openxmlformats.org/markup-compatibility/2006">
              <mc:Choice xmlns:v="urn:schemas-microsoft-com:vml" Requires="v">
                <p:oleObj spid="_x0000_s12395" name="Equation" r:id="rId3" imgW="253800" imgH="406080" progId="Equation.3">
                  <p:embed/>
                </p:oleObj>
              </mc:Choice>
              <mc:Fallback>
                <p:oleObj name="Equation" r:id="rId3" imgW="253800" imgH="406080" progId="Equation.3">
                  <p:embed/>
                  <p:pic>
                    <p:nvPicPr>
                      <p:cNvPr id="0" name="Picture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1981200"/>
                        <a:ext cx="495300" cy="792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332447727"/>
              </p:ext>
            </p:extLst>
          </p:nvPr>
        </p:nvGraphicFramePr>
        <p:xfrm>
          <a:off x="5943600" y="3323061"/>
          <a:ext cx="1139190" cy="792480"/>
        </p:xfrm>
        <a:graphic>
          <a:graphicData uri="http://schemas.openxmlformats.org/presentationml/2006/ole">
            <mc:AlternateContent xmlns:mc="http://schemas.openxmlformats.org/markup-compatibility/2006">
              <mc:Choice xmlns:v="urn:schemas-microsoft-com:vml" Requires="v">
                <p:oleObj spid="_x0000_s12396" name="Equation" r:id="rId5" imgW="583920" imgH="406080" progId="Equation.3">
                  <p:embed/>
                </p:oleObj>
              </mc:Choice>
              <mc:Fallback>
                <p:oleObj name="Equation" r:id="rId5" imgW="583920" imgH="406080" progId="Equation.3">
                  <p:embed/>
                  <p:pic>
                    <p:nvPicPr>
                      <p:cNvPr id="0" name="Picture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3323061"/>
                        <a:ext cx="1139190" cy="792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150235854"/>
              </p:ext>
            </p:extLst>
          </p:nvPr>
        </p:nvGraphicFramePr>
        <p:xfrm>
          <a:off x="5715000" y="4724400"/>
          <a:ext cx="1560195" cy="792480"/>
        </p:xfrm>
        <a:graphic>
          <a:graphicData uri="http://schemas.openxmlformats.org/presentationml/2006/ole">
            <mc:AlternateContent xmlns:mc="http://schemas.openxmlformats.org/markup-compatibility/2006">
              <mc:Choice xmlns:v="urn:schemas-microsoft-com:vml" Requires="v">
                <p:oleObj spid="_x0000_s12397" name="Equation" r:id="rId7" imgW="799920" imgH="406080" progId="Equation.3">
                  <p:embed/>
                </p:oleObj>
              </mc:Choice>
              <mc:Fallback>
                <p:oleObj name="Equation" r:id="rId7" imgW="799920" imgH="406080" progId="Equation.3">
                  <p:embed/>
                  <p:pic>
                    <p:nvPicPr>
                      <p:cNvPr id="0" name="Picture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15000" y="4724400"/>
                        <a:ext cx="1560195" cy="792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626242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Advertising Sales</a:t>
            </a:r>
            <a:endParaRPr lang="en-US" dirty="0"/>
          </a:p>
        </p:txBody>
      </p:sp>
      <p:sp>
        <p:nvSpPr>
          <p:cNvPr id="3" name="Content Placeholder 2"/>
          <p:cNvSpPr>
            <a:spLocks noGrp="1"/>
          </p:cNvSpPr>
          <p:nvPr>
            <p:ph idx="1"/>
          </p:nvPr>
        </p:nvSpPr>
        <p:spPr>
          <a:xfrm>
            <a:off x="457200" y="1447800"/>
            <a:ext cx="8229600" cy="2514599"/>
          </a:xfrm>
        </p:spPr>
        <p:txBody>
          <a:bodyPr>
            <a:normAutofit fontScale="70000" lnSpcReduction="20000"/>
          </a:bodyPr>
          <a:lstStyle/>
          <a:p>
            <a:pPr marL="0" indent="0">
              <a:buNone/>
            </a:pPr>
            <a:r>
              <a:rPr lang="en-US" dirty="0" smtClean="0"/>
              <a:t>A magazine publishing house wishes to estimate (for purposes of advertising sales) the average annual expenditure on furniture among its subscribers.</a:t>
            </a:r>
          </a:p>
          <a:p>
            <a:pPr marL="0" indent="0">
              <a:buNone/>
            </a:pPr>
            <a:r>
              <a:rPr lang="en-US" dirty="0" smtClean="0"/>
              <a:t>A sample of 100 subscribers is chosen at random from the 100,000-person</a:t>
            </a:r>
            <a:r>
              <a:rPr lang="en-US" dirty="0"/>
              <a:t> </a:t>
            </a:r>
            <a:r>
              <a:rPr lang="en-US" dirty="0" smtClean="0"/>
              <a:t>subscription list, and each sampled subscriber is questioned about their furniture purchases over the last year.  The sample mean response is $530,</a:t>
            </a:r>
            <a:r>
              <a:rPr lang="en-US" dirty="0"/>
              <a:t> </a:t>
            </a:r>
            <a:r>
              <a:rPr lang="en-US" dirty="0" smtClean="0"/>
              <a:t>with a sample standard deviation of $180.			</a:t>
            </a:r>
          </a:p>
          <a:p>
            <a:endParaRPr lang="en-US" dirty="0" smtClean="0"/>
          </a:p>
        </p:txBody>
      </p:sp>
      <p:graphicFrame>
        <p:nvGraphicFramePr>
          <p:cNvPr id="8" name="Object 7"/>
          <p:cNvGraphicFramePr>
            <a:graphicFrameLocks noChangeAspect="1"/>
          </p:cNvGraphicFramePr>
          <p:nvPr>
            <p:extLst>
              <p:ext uri="{D42A27DB-BD31-4B8C-83A1-F6EECF244321}">
                <p14:modId xmlns:p14="http://schemas.microsoft.com/office/powerpoint/2010/main" val="4085290668"/>
              </p:ext>
            </p:extLst>
          </p:nvPr>
        </p:nvGraphicFramePr>
        <p:xfrm>
          <a:off x="3429000" y="3962400"/>
          <a:ext cx="2474912" cy="815975"/>
        </p:xfrm>
        <a:graphic>
          <a:graphicData uri="http://schemas.openxmlformats.org/presentationml/2006/ole">
            <mc:AlternateContent xmlns:mc="http://schemas.openxmlformats.org/markup-compatibility/2006">
              <mc:Choice xmlns:v="urn:schemas-microsoft-com:vml" Requires="v">
                <p:oleObj spid="_x0000_s3182" name="Equation" r:id="rId3" imgW="1180800" imgH="406080" progId="Equation.3">
                  <p:embed/>
                </p:oleObj>
              </mc:Choice>
              <mc:Fallback>
                <p:oleObj name="Equation" r:id="rId3" imgW="1180800" imgH="406080" progId="Equation.3">
                  <p:embed/>
                  <p:pic>
                    <p:nvPicPr>
                      <p:cNvPr id="0" name="Picture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3962400"/>
                        <a:ext cx="2474912" cy="815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078925368"/>
              </p:ext>
            </p:extLst>
          </p:nvPr>
        </p:nvGraphicFramePr>
        <p:xfrm>
          <a:off x="6858000" y="4191000"/>
          <a:ext cx="1490663" cy="382588"/>
        </p:xfrm>
        <a:graphic>
          <a:graphicData uri="http://schemas.openxmlformats.org/presentationml/2006/ole">
            <mc:AlternateContent xmlns:mc="http://schemas.openxmlformats.org/markup-compatibility/2006">
              <mc:Choice xmlns:v="urn:schemas-microsoft-com:vml" Requires="v">
                <p:oleObj spid="_x0000_s3183" name="Equation" r:id="rId5" imgW="711000" imgH="190440" progId="Equation.3">
                  <p:embed/>
                </p:oleObj>
              </mc:Choice>
              <mc:Fallback>
                <p:oleObj name="Equation" r:id="rId5" imgW="711000" imgH="190440" progId="Equation.3">
                  <p:embed/>
                  <p:pic>
                    <p:nvPicPr>
                      <p:cNvPr id="0" name="Picture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4191000"/>
                        <a:ext cx="1490663" cy="382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066733491"/>
              </p:ext>
            </p:extLst>
          </p:nvPr>
        </p:nvGraphicFramePr>
        <p:xfrm>
          <a:off x="838200" y="3962400"/>
          <a:ext cx="1676400" cy="841375"/>
        </p:xfrm>
        <a:graphic>
          <a:graphicData uri="http://schemas.openxmlformats.org/presentationml/2006/ole">
            <mc:AlternateContent xmlns:mc="http://schemas.openxmlformats.org/markup-compatibility/2006">
              <mc:Choice xmlns:v="urn:schemas-microsoft-com:vml" Requires="v">
                <p:oleObj spid="_x0000_s3184" name="Equation" r:id="rId7" imgW="800100" imgH="419100" progId="Equation.3">
                  <p:embed/>
                </p:oleObj>
              </mc:Choice>
              <mc:Fallback>
                <p:oleObj name="Equation" r:id="rId7" imgW="800100" imgH="419100" progId="Equation.3">
                  <p:embed/>
                  <p:pic>
                    <p:nvPicPr>
                      <p:cNvPr id="0" name="Picture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3962400"/>
                        <a:ext cx="1676400"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Content Placeholder 2"/>
          <p:cNvSpPr txBox="1">
            <a:spLocks/>
          </p:cNvSpPr>
          <p:nvPr/>
        </p:nvSpPr>
        <p:spPr>
          <a:xfrm>
            <a:off x="457200" y="52578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200" i="1" dirty="0" smtClean="0"/>
              <a:t>To whom, and where, is the $36 margin of error </a:t>
            </a:r>
            <a:r>
              <a:rPr lang="en-US" sz="2200" i="1" dirty="0"/>
              <a:t>o</a:t>
            </a:r>
            <a:r>
              <a:rPr lang="en-US" sz="2200" i="1" dirty="0" smtClean="0"/>
              <a:t>f relevance?</a:t>
            </a:r>
            <a:endParaRPr lang="en-US" sz="2200" i="1" dirty="0"/>
          </a:p>
        </p:txBody>
      </p:sp>
    </p:spTree>
    <p:extLst>
      <p:ext uri="{BB962C8B-B14F-4D97-AF65-F5344CB8AC3E}">
        <p14:creationId xmlns:p14="http://schemas.microsoft.com/office/powerpoint/2010/main" val="1000928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Put Yourself in the Shoes of the Marketing Manager at a Furniture Company</a:t>
            </a:r>
            <a:endParaRPr lang="en-US" sz="3600" dirty="0"/>
          </a:p>
        </p:txBody>
      </p:sp>
      <p:sp>
        <p:nvSpPr>
          <p:cNvPr id="3" name="Content Placeholder 2"/>
          <p:cNvSpPr>
            <a:spLocks noGrp="1"/>
          </p:cNvSpPr>
          <p:nvPr>
            <p:ph idx="1"/>
          </p:nvPr>
        </p:nvSpPr>
        <p:spPr>
          <a:xfrm>
            <a:off x="457200" y="1828800"/>
            <a:ext cx="8229600" cy="4114800"/>
          </a:xfrm>
        </p:spPr>
        <p:txBody>
          <a:bodyPr>
            <a:normAutofit/>
          </a:bodyPr>
          <a:lstStyle/>
          <a:p>
            <a:pPr marL="0" indent="0">
              <a:buNone/>
            </a:pPr>
            <a:r>
              <a:rPr lang="en-US" sz="2800" dirty="0" smtClean="0"/>
              <a:t>Part of your job is to track the performance of current ad placements. Each month …</a:t>
            </a:r>
          </a:p>
          <a:p>
            <a:pPr>
              <a:spcBef>
                <a:spcPts val="700"/>
              </a:spcBef>
            </a:pPr>
            <a:r>
              <a:rPr lang="en-US" sz="2800" dirty="0" smtClean="0"/>
              <a:t>You apportion sales across all the placements.</a:t>
            </a:r>
          </a:p>
          <a:p>
            <a:pPr>
              <a:spcBef>
                <a:spcPts val="300"/>
              </a:spcBef>
            </a:pPr>
            <a:r>
              <a:rPr lang="en-US" sz="2800" dirty="0" smtClean="0"/>
              <a:t>You divide sales by placement costs.</a:t>
            </a:r>
          </a:p>
          <a:p>
            <a:pPr>
              <a:spcBef>
                <a:spcPts val="300"/>
              </a:spcBef>
            </a:pPr>
            <a:r>
              <a:rPr lang="en-US" sz="2800" dirty="0" smtClean="0"/>
              <a:t>You rank the placements by “bang per buck.”</a:t>
            </a:r>
          </a:p>
          <a:p>
            <a:pPr marL="0" indent="0">
              <a:spcBef>
                <a:spcPts val="1800"/>
              </a:spcBef>
              <a:buNone/>
            </a:pPr>
            <a:r>
              <a:rPr lang="en-US" sz="2800" dirty="0" smtClean="0"/>
              <a:t>The lowest ranked placement is at the top of your replacement list, and its ratio determines the hurdle a new opportunity must clear to replace it.</a:t>
            </a:r>
            <a:endParaRPr lang="en-US" sz="2800" dirty="0"/>
          </a:p>
        </p:txBody>
      </p:sp>
    </p:spTree>
    <p:extLst>
      <p:ext uri="{BB962C8B-B14F-4D97-AF65-F5344CB8AC3E}">
        <p14:creationId xmlns:p14="http://schemas.microsoft.com/office/powerpoint/2010/main" val="486944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82000" cy="1143000"/>
          </a:xfrm>
        </p:spPr>
        <p:txBody>
          <a:bodyPr>
            <a:noAutofit/>
          </a:bodyPr>
          <a:lstStyle/>
          <a:p>
            <a:r>
              <a:rPr lang="en-US" sz="3600" dirty="0" smtClean="0"/>
              <a:t>Keep Yourself in the Shoes of the Marketing Manager at the Furniture Company</a:t>
            </a:r>
            <a:endParaRPr lang="en-US" sz="3600" dirty="0"/>
          </a:p>
        </p:txBody>
      </p:sp>
      <p:sp>
        <p:nvSpPr>
          <p:cNvPr id="3" name="Content Placeholder 2"/>
          <p:cNvSpPr>
            <a:spLocks noGrp="1"/>
          </p:cNvSpPr>
          <p:nvPr>
            <p:ph idx="1"/>
          </p:nvPr>
        </p:nvSpPr>
        <p:spPr>
          <a:xfrm>
            <a:off x="457200" y="1828800"/>
            <a:ext cx="8229600" cy="4114800"/>
          </a:xfrm>
        </p:spPr>
        <p:txBody>
          <a:bodyPr>
            <a:normAutofit fontScale="92500" lnSpcReduction="20000"/>
          </a:bodyPr>
          <a:lstStyle/>
          <a:p>
            <a:pPr marL="0" indent="0">
              <a:buNone/>
            </a:pPr>
            <a:r>
              <a:rPr lang="en-US" sz="2800" dirty="0" smtClean="0"/>
              <a:t>Another part of your job is to learn the relationship between properties of specific ad placements, and the performance of those placements.</a:t>
            </a:r>
          </a:p>
          <a:p>
            <a:r>
              <a:rPr lang="en-US" sz="2800" dirty="0" smtClean="0"/>
              <a:t>You do this using regression analysis, with the characteristics of, and return on, previous placements as your sample data.</a:t>
            </a:r>
          </a:p>
          <a:p>
            <a:pPr marL="0" indent="0">
              <a:spcBef>
                <a:spcPts val="1800"/>
              </a:spcBef>
              <a:buNone/>
            </a:pPr>
            <a:r>
              <a:rPr lang="en-US" sz="2800" dirty="0" smtClean="0"/>
              <a:t>Given the characteristics of a new opportunity (</a:t>
            </a:r>
            <a:r>
              <a:rPr lang="en-US" sz="2800" dirty="0"/>
              <a:t>e</a:t>
            </a:r>
            <a:r>
              <a:rPr lang="en-US" sz="2800" dirty="0" smtClean="0"/>
              <a:t>.g., number of subscribers to a magazine, and how much the average subscriber spends on furniture in a year), you can predict the likely return on your advertising dollar if you take advantage of this opportunity.</a:t>
            </a:r>
          </a:p>
          <a:p>
            <a:pPr marL="0" indent="0">
              <a:spcBef>
                <a:spcPts val="1800"/>
              </a:spcBef>
              <a:buNone/>
            </a:pPr>
            <a:endParaRPr lang="en-US" sz="2800" dirty="0"/>
          </a:p>
        </p:txBody>
      </p:sp>
    </p:spTree>
    <p:extLst>
      <p:ext uri="{BB962C8B-B14F-4D97-AF65-F5344CB8AC3E}">
        <p14:creationId xmlns:p14="http://schemas.microsoft.com/office/powerpoint/2010/main" val="2095227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82000" cy="1143000"/>
          </a:xfrm>
        </p:spPr>
        <p:txBody>
          <a:bodyPr>
            <a:noAutofit/>
          </a:bodyPr>
          <a:lstStyle/>
          <a:p>
            <a:r>
              <a:rPr lang="en-US" sz="3600" dirty="0" smtClean="0"/>
              <a:t>One Day, the Advertising Sales Representative for a Magazine Drops By</a:t>
            </a:r>
            <a:endParaRPr lang="en-US" sz="3600" dirty="0"/>
          </a:p>
        </p:txBody>
      </p:sp>
      <p:sp>
        <p:nvSpPr>
          <p:cNvPr id="3" name="Content Placeholder 2"/>
          <p:cNvSpPr>
            <a:spLocks noGrp="1"/>
          </p:cNvSpPr>
          <p:nvPr>
            <p:ph idx="1"/>
          </p:nvPr>
        </p:nvSpPr>
        <p:spPr>
          <a:xfrm>
            <a:off x="457200" y="1828800"/>
            <a:ext cx="8229600" cy="4114800"/>
          </a:xfrm>
        </p:spPr>
        <p:txBody>
          <a:bodyPr>
            <a:normAutofit/>
          </a:bodyPr>
          <a:lstStyle/>
          <a:p>
            <a:pPr marL="0" indent="0">
              <a:buNone/>
            </a:pPr>
            <a:r>
              <a:rPr lang="en-US" sz="2800" dirty="0" smtClean="0"/>
              <a:t>S/he wants you to buy space in this magazine.</a:t>
            </a:r>
          </a:p>
          <a:p>
            <a:pPr marL="0" indent="0">
              <a:buNone/>
            </a:pPr>
            <a:r>
              <a:rPr lang="en-US" sz="2800" dirty="0" smtClean="0"/>
              <a:t>You ask (among other things), “What’s the average amount your subscribers spend on furniture per year?”</a:t>
            </a:r>
          </a:p>
          <a:p>
            <a:pPr marL="0" indent="0">
              <a:buNone/>
            </a:pPr>
            <a:r>
              <a:rPr lang="en-US" sz="2800" dirty="0" smtClean="0"/>
              <a:t>S/he says, “ $530 ± $36 ”</a:t>
            </a:r>
          </a:p>
          <a:p>
            <a:pPr marL="0" indent="0">
              <a:buNone/>
            </a:pPr>
            <a:r>
              <a:rPr lang="en-US" sz="2800" dirty="0" smtClean="0"/>
              <a:t>You put $530 (and other relevant information) into your regression model … and it predicts a return greater than your current hurdle rate!</a:t>
            </a:r>
          </a:p>
          <a:p>
            <a:pPr marL="0" indent="0">
              <a:buNone/>
            </a:pPr>
            <a:r>
              <a:rPr lang="en-US" sz="2800" i="1" dirty="0" smtClean="0"/>
              <a:t>Do you jump onboard?</a:t>
            </a:r>
            <a:endParaRPr lang="en-US" sz="2800" i="1" dirty="0"/>
          </a:p>
        </p:txBody>
      </p:sp>
    </p:spTree>
    <p:extLst>
      <p:ext uri="{BB962C8B-B14F-4D97-AF65-F5344CB8AC3E}">
        <p14:creationId xmlns:p14="http://schemas.microsoft.com/office/powerpoint/2010/main" val="133924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315200" cy="1143000"/>
          </a:xfrm>
        </p:spPr>
        <p:txBody>
          <a:bodyPr>
            <a:noAutofit/>
          </a:bodyPr>
          <a:lstStyle/>
          <a:p>
            <a:r>
              <a:rPr lang="en-US" sz="3600" dirty="0" smtClean="0"/>
              <a:t>What If the $530 is an Over-Estimate or an Under-Estimate?</a:t>
            </a:r>
            <a:endParaRPr lang="en-US" sz="3600" dirty="0"/>
          </a:p>
        </p:txBody>
      </p:sp>
      <p:sp>
        <p:nvSpPr>
          <p:cNvPr id="3" name="Content Placeholder 2"/>
          <p:cNvSpPr>
            <a:spLocks noGrp="1"/>
          </p:cNvSpPr>
          <p:nvPr>
            <p:ph idx="1"/>
          </p:nvPr>
        </p:nvSpPr>
        <p:spPr>
          <a:xfrm>
            <a:off x="457200" y="1524000"/>
            <a:ext cx="8229600" cy="5029200"/>
          </a:xfrm>
        </p:spPr>
        <p:txBody>
          <a:bodyPr>
            <a:normAutofit/>
          </a:bodyPr>
          <a:lstStyle/>
          <a:p>
            <a:pPr marL="0" indent="0">
              <a:buNone/>
            </a:pPr>
            <a:r>
              <a:rPr lang="en-US" sz="2800" dirty="0" smtClean="0"/>
              <a:t>The predicted bang-per-buck </a:t>
            </a:r>
            <a:r>
              <a:rPr lang="en-US" sz="2800" dirty="0"/>
              <a:t>c</a:t>
            </a:r>
            <a:r>
              <a:rPr lang="en-US" sz="2800" dirty="0" smtClean="0"/>
              <a:t>ould actually be worse than your hurdle rate!</a:t>
            </a:r>
          </a:p>
          <a:p>
            <a:pPr marL="0" indent="0">
              <a:buNone/>
            </a:pPr>
            <a:r>
              <a:rPr lang="en-US" sz="2800" dirty="0" smtClean="0"/>
              <a:t>There are many ways to do a risk analysis, and you’ll discuss them throughout the program. They </a:t>
            </a:r>
            <a:r>
              <a:rPr lang="en-US" sz="2800" i="1" dirty="0" smtClean="0"/>
              <a:t>all</a:t>
            </a:r>
            <a:r>
              <a:rPr lang="en-US" sz="2800" dirty="0" smtClean="0"/>
              <a:t> require that you know something about the uncertainty in numbers you’re using.</a:t>
            </a:r>
          </a:p>
          <a:p>
            <a:pPr marL="0" indent="0">
              <a:buNone/>
            </a:pPr>
            <a:r>
              <a:rPr lang="en-US" sz="2800" dirty="0" smtClean="0"/>
              <a:t>At the very least, you can put $494 and $566 into your prediction model, and see what you would predict in </a:t>
            </a:r>
            <a:r>
              <a:rPr lang="en-US" sz="2800" i="1" dirty="0" smtClean="0"/>
              <a:t>those</a:t>
            </a:r>
            <a:r>
              <a:rPr lang="en-US" sz="2800" dirty="0" smtClean="0"/>
              <a:t> cases.</a:t>
            </a:r>
          </a:p>
          <a:p>
            <a:pPr marL="0" indent="0">
              <a:buNone/>
            </a:pPr>
            <a:r>
              <a:rPr lang="en-US" sz="2000" dirty="0" smtClean="0"/>
              <a:t>[More generally, (margin-of-error/1.96) is one standard-deviation’s-worth of “noise” in the estimate. This can be used in more sophisticated analyses.]</a:t>
            </a:r>
          </a:p>
        </p:txBody>
      </p:sp>
    </p:spTree>
    <p:extLst>
      <p:ext uri="{BB962C8B-B14F-4D97-AF65-F5344CB8AC3E}">
        <p14:creationId xmlns:p14="http://schemas.microsoft.com/office/powerpoint/2010/main" val="142774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315200" cy="1143000"/>
          </a:xfrm>
        </p:spPr>
        <p:txBody>
          <a:bodyPr>
            <a:noAutofit/>
          </a:bodyPr>
          <a:lstStyle/>
          <a:p>
            <a:r>
              <a:rPr lang="en-US" sz="3600" dirty="0" smtClean="0"/>
              <a:t>Sometimes It’s Right to Say “Maybe”</a:t>
            </a:r>
            <a:endParaRPr lang="en-US" sz="3600" dirty="0"/>
          </a:p>
        </p:txBody>
      </p:sp>
      <p:sp>
        <p:nvSpPr>
          <p:cNvPr id="3" name="Content Placeholder 2"/>
          <p:cNvSpPr>
            <a:spLocks noGrp="1"/>
          </p:cNvSpPr>
          <p:nvPr>
            <p:ph idx="1"/>
          </p:nvPr>
        </p:nvSpPr>
        <p:spPr>
          <a:xfrm>
            <a:off x="457200" y="1828800"/>
            <a:ext cx="8229600" cy="4114800"/>
          </a:xfrm>
        </p:spPr>
        <p:txBody>
          <a:bodyPr>
            <a:normAutofit/>
          </a:bodyPr>
          <a:lstStyle/>
          <a:p>
            <a:pPr marL="0" indent="0">
              <a:buNone/>
            </a:pPr>
            <a:r>
              <a:rPr lang="en-US" sz="2800" dirty="0" smtClean="0"/>
              <a:t>If the prediction looks good at both extremes, you can be relatively confident that this is a good opportunity.</a:t>
            </a:r>
          </a:p>
          <a:p>
            <a:pPr marL="0" indent="0">
              <a:buNone/>
            </a:pPr>
            <a:r>
              <a:rPr lang="en-US" sz="2800" dirty="0" smtClean="0"/>
              <a:t>If it looks meaningfully bad at either extreme, you delay your decision:</a:t>
            </a:r>
          </a:p>
          <a:p>
            <a:pPr marL="0" indent="0">
              <a:buNone/>
            </a:pPr>
            <a:r>
              <a:rPr lang="en-US" sz="2800" dirty="0" smtClean="0"/>
              <a:t>“Gee! This sounds interesting, but your numbers are a bit too fuzzy for me to make a decision. Please go back and collect some more data. If the estimate stands up, and the margin of error can be brought down, I might be able to say “Yes.””</a:t>
            </a:r>
          </a:p>
        </p:txBody>
      </p:sp>
    </p:spTree>
    <p:extLst>
      <p:ext uri="{BB962C8B-B14F-4D97-AF65-F5344CB8AC3E}">
        <p14:creationId xmlns:p14="http://schemas.microsoft.com/office/powerpoint/2010/main" val="281640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315200" cy="1143000"/>
          </a:xfrm>
        </p:spPr>
        <p:txBody>
          <a:bodyPr>
            <a:noAutofit/>
          </a:bodyPr>
          <a:lstStyle/>
          <a:p>
            <a:r>
              <a:rPr lang="en-US" sz="3600" dirty="0" smtClean="0"/>
              <a:t>Practical Issues</a:t>
            </a:r>
            <a:endParaRPr lang="en-US" sz="3600" dirty="0"/>
          </a:p>
        </p:txBody>
      </p:sp>
      <p:sp>
        <p:nvSpPr>
          <p:cNvPr id="3" name="Content Placeholder 2"/>
          <p:cNvSpPr>
            <a:spLocks noGrp="1"/>
          </p:cNvSpPr>
          <p:nvPr>
            <p:ph idx="1"/>
          </p:nvPr>
        </p:nvSpPr>
        <p:spPr>
          <a:xfrm>
            <a:off x="457200" y="1828800"/>
            <a:ext cx="8229600" cy="4114800"/>
          </a:xfrm>
        </p:spPr>
        <p:txBody>
          <a:bodyPr>
            <a:normAutofit/>
          </a:bodyPr>
          <a:lstStyle/>
          <a:p>
            <a:r>
              <a:rPr lang="en-US" sz="2800" dirty="0" smtClean="0"/>
              <a:t>If it looks good, either now or on a second visit, be sure to get details on the estimation study in writing as part of your deal. (Then you can sue for fraud if you learn the rep was lying.)</a:t>
            </a:r>
          </a:p>
          <a:p>
            <a:r>
              <a:rPr lang="en-US" sz="2800" dirty="0" smtClean="0"/>
              <a:t>The risk analysis I’ve described is quite simplistic. You can (and will learn to) do better. But you’ll need the margin of error for any approach.</a:t>
            </a:r>
          </a:p>
        </p:txBody>
      </p:sp>
    </p:spTree>
    <p:extLst>
      <p:ext uri="{BB962C8B-B14F-4D97-AF65-F5344CB8AC3E}">
        <p14:creationId xmlns:p14="http://schemas.microsoft.com/office/powerpoint/2010/main" val="107535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Fundamental Fact of Life</a:t>
            </a:r>
            <a:endParaRPr lang="en-US" dirty="0"/>
          </a:p>
        </p:txBody>
      </p:sp>
      <p:sp>
        <p:nvSpPr>
          <p:cNvPr id="5" name="Text Placeholder 4"/>
          <p:cNvSpPr>
            <a:spLocks noGrp="1"/>
          </p:cNvSpPr>
          <p:nvPr>
            <p:ph type="body" idx="1"/>
          </p:nvPr>
        </p:nvSpPr>
        <p:spPr>
          <a:xfrm>
            <a:off x="2437606" y="1524000"/>
            <a:ext cx="4040188" cy="639762"/>
          </a:xfrm>
        </p:spPr>
        <p:txBody>
          <a:bodyPr>
            <a:normAutofit/>
          </a:bodyPr>
          <a:lstStyle/>
          <a:p>
            <a:pPr algn="ctr"/>
            <a:r>
              <a:rPr lang="en-US" dirty="0"/>
              <a:t>c</a:t>
            </a:r>
            <a:r>
              <a:rPr lang="en-US" dirty="0" smtClean="0"/>
              <a:t>ausal relationships</a:t>
            </a:r>
            <a:endParaRPr lang="en-US" dirty="0"/>
          </a:p>
        </p:txBody>
      </p:sp>
      <p:sp>
        <p:nvSpPr>
          <p:cNvPr id="6" name="Content Placeholder 5"/>
          <p:cNvSpPr>
            <a:spLocks noGrp="1"/>
          </p:cNvSpPr>
          <p:nvPr>
            <p:ph sz="half" idx="2"/>
          </p:nvPr>
        </p:nvSpPr>
        <p:spPr>
          <a:xfrm>
            <a:off x="762000" y="2666999"/>
            <a:ext cx="2514600" cy="914401"/>
          </a:xfrm>
        </p:spPr>
        <p:txBody>
          <a:bodyPr/>
          <a:lstStyle/>
          <a:p>
            <a:pPr marL="0" indent="0">
              <a:buNone/>
            </a:pPr>
            <a:r>
              <a:rPr lang="en-US" dirty="0" smtClean="0"/>
              <a:t>the things we really care about</a:t>
            </a:r>
            <a:endParaRPr lang="en-US" dirty="0"/>
          </a:p>
        </p:txBody>
      </p:sp>
      <p:sp>
        <p:nvSpPr>
          <p:cNvPr id="7" name="Text Placeholder 6"/>
          <p:cNvSpPr>
            <a:spLocks noGrp="1"/>
          </p:cNvSpPr>
          <p:nvPr>
            <p:ph type="body" sz="quarter" idx="3"/>
          </p:nvPr>
        </p:nvSpPr>
        <p:spPr>
          <a:xfrm>
            <a:off x="2436812" y="5410200"/>
            <a:ext cx="4041775" cy="792162"/>
          </a:xfrm>
        </p:spPr>
        <p:txBody>
          <a:bodyPr>
            <a:noAutofit/>
          </a:bodyPr>
          <a:lstStyle/>
          <a:p>
            <a:pPr algn="ctr"/>
            <a:r>
              <a:rPr lang="en-US" sz="4800" dirty="0" smtClean="0"/>
              <a:t>FAITH!</a:t>
            </a:r>
            <a:endParaRPr lang="en-US" sz="4800" dirty="0"/>
          </a:p>
        </p:txBody>
      </p:sp>
      <p:sp>
        <p:nvSpPr>
          <p:cNvPr id="8" name="Content Placeholder 7"/>
          <p:cNvSpPr>
            <a:spLocks noGrp="1"/>
          </p:cNvSpPr>
          <p:nvPr>
            <p:ph sz="quarter" idx="4"/>
          </p:nvPr>
        </p:nvSpPr>
        <p:spPr>
          <a:xfrm>
            <a:off x="5867400" y="2667000"/>
            <a:ext cx="2441575" cy="990601"/>
          </a:xfrm>
        </p:spPr>
        <p:txBody>
          <a:bodyPr/>
          <a:lstStyle/>
          <a:p>
            <a:pPr marL="0" indent="0">
              <a:buNone/>
            </a:pPr>
            <a:r>
              <a:rPr lang="en-US" dirty="0" smtClean="0"/>
              <a:t>the things we directly control</a:t>
            </a:r>
            <a:endParaRPr lang="en-US" dirty="0"/>
          </a:p>
        </p:txBody>
      </p:sp>
      <p:sp>
        <p:nvSpPr>
          <p:cNvPr id="12" name="Content Placeholder 5"/>
          <p:cNvSpPr txBox="1">
            <a:spLocks/>
          </p:cNvSpPr>
          <p:nvPr/>
        </p:nvSpPr>
        <p:spPr>
          <a:xfrm>
            <a:off x="3200400" y="2743200"/>
            <a:ext cx="2514600" cy="76200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gn="ctr">
              <a:buFont typeface="Arial" pitchFamily="34" charset="0"/>
              <a:buNone/>
            </a:pPr>
            <a:r>
              <a:rPr lang="en-US" dirty="0" smtClean="0"/>
              <a:t>are typically</a:t>
            </a:r>
          </a:p>
          <a:p>
            <a:pPr marL="0" indent="0" algn="ctr">
              <a:buFont typeface="Arial" pitchFamily="34" charset="0"/>
              <a:buNone/>
            </a:pPr>
            <a:r>
              <a:rPr lang="en-US" b="1" i="1" dirty="0" smtClean="0"/>
              <a:t>NOT</a:t>
            </a:r>
            <a:endParaRPr lang="en-US" b="1" i="1" dirty="0"/>
          </a:p>
        </p:txBody>
      </p:sp>
      <p:sp>
        <p:nvSpPr>
          <p:cNvPr id="13" name="Text Placeholder 4"/>
          <p:cNvSpPr txBox="1">
            <a:spLocks/>
          </p:cNvSpPr>
          <p:nvPr/>
        </p:nvSpPr>
        <p:spPr>
          <a:xfrm>
            <a:off x="2514600" y="4191000"/>
            <a:ext cx="4040188" cy="639762"/>
          </a:xfrm>
          <a:prstGeom prst="rect">
            <a:avLst/>
          </a:prstGeom>
        </p:spPr>
        <p:txBody>
          <a:bodyPr vert="horz" lIns="91440" tIns="45720" rIns="91440" bIns="45720" rtlCol="0" anchor="b">
            <a:normAutofit fontScale="77500" lnSpcReduction="20000"/>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r>
              <a:rPr lang="en-US" b="0" dirty="0" smtClean="0"/>
              <a:t>So, why don’t we just give up?</a:t>
            </a:r>
          </a:p>
          <a:p>
            <a:pPr algn="ctr"/>
            <a:r>
              <a:rPr lang="en-US" b="0" dirty="0" smtClean="0"/>
              <a:t>What makes life worth living?</a:t>
            </a:r>
            <a:endParaRPr lang="en-US" b="0" dirty="0"/>
          </a:p>
        </p:txBody>
      </p:sp>
      <p:sp>
        <p:nvSpPr>
          <p:cNvPr id="15" name="Arc 14"/>
          <p:cNvSpPr/>
          <p:nvPr/>
        </p:nvSpPr>
        <p:spPr>
          <a:xfrm>
            <a:off x="4949536" y="1981200"/>
            <a:ext cx="2056606" cy="1295400"/>
          </a:xfrm>
          <a:prstGeom prst="arc">
            <a:avLst>
              <a:gd name="adj1" fmla="val 15494043"/>
              <a:gd name="adj2" fmla="val 0"/>
            </a:avLst>
          </a:prstGeom>
          <a:ln w="50800">
            <a:solidFill>
              <a:schemeClr val="tx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Arc 17"/>
          <p:cNvSpPr/>
          <p:nvPr/>
        </p:nvSpPr>
        <p:spPr>
          <a:xfrm>
            <a:off x="1828800" y="1981200"/>
            <a:ext cx="2056606" cy="1295400"/>
          </a:xfrm>
          <a:prstGeom prst="arc">
            <a:avLst>
              <a:gd name="adj1" fmla="val 10539740"/>
              <a:gd name="adj2" fmla="val 16352195"/>
            </a:avLst>
          </a:prstGeom>
          <a:ln w="50800">
            <a:solidFill>
              <a:schemeClr val="tx1"/>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1989671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P spid="12" grpId="0"/>
      <p:bldP spid="13" grpId="0"/>
      <p:bldP spid="15"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5867400" cy="1143000"/>
          </a:xfrm>
        </p:spPr>
        <p:txBody>
          <a:bodyPr>
            <a:normAutofit/>
          </a:bodyPr>
          <a:lstStyle/>
          <a:p>
            <a:r>
              <a:rPr lang="en-US" dirty="0" smtClean="0"/>
              <a:t>General Discussion</a:t>
            </a:r>
            <a:endParaRPr lang="en-US" dirty="0"/>
          </a:p>
        </p:txBody>
      </p:sp>
      <p:sp>
        <p:nvSpPr>
          <p:cNvPr id="3" name="Content Placeholder 2"/>
          <p:cNvSpPr>
            <a:spLocks noGrp="1"/>
          </p:cNvSpPr>
          <p:nvPr>
            <p:ph idx="1"/>
          </p:nvPr>
        </p:nvSpPr>
        <p:spPr>
          <a:xfrm>
            <a:off x="457200" y="1600200"/>
            <a:ext cx="8229600" cy="4525963"/>
          </a:xfrm>
        </p:spPr>
        <p:txBody>
          <a:bodyPr>
            <a:normAutofit lnSpcReduction="10000"/>
          </a:bodyPr>
          <a:lstStyle/>
          <a:p>
            <a:pPr marL="0" indent="0">
              <a:buNone/>
            </a:pPr>
            <a:r>
              <a:rPr lang="en-US" dirty="0" smtClean="0"/>
              <a:t>How would our answer ($530 ± $36) change, if there were 400,000 subscribers (instead of 100,000)?</a:t>
            </a:r>
          </a:p>
          <a:p>
            <a:r>
              <a:rPr lang="en-US" dirty="0" smtClean="0"/>
              <a:t>It wouldn’t change at all! “N” doesn’t appear in our formulas.</a:t>
            </a:r>
          </a:p>
          <a:p>
            <a:r>
              <a:rPr lang="en-US" dirty="0" smtClean="0"/>
              <a:t>The precision of our estimate depends on the sample size, but </a:t>
            </a:r>
            <a:r>
              <a:rPr lang="en-US" i="1" dirty="0" smtClean="0"/>
              <a:t>NOT</a:t>
            </a:r>
            <a:r>
              <a:rPr lang="en-US" dirty="0" smtClean="0"/>
              <a:t> on the size of the population being studied.</a:t>
            </a:r>
          </a:p>
          <a:p>
            <a:r>
              <a:rPr lang="en-US" b="1" dirty="0" smtClean="0"/>
              <a:t>This is WONDERFUL!!!</a:t>
            </a:r>
            <a:endParaRPr lang="en-US" b="1" dirty="0"/>
          </a:p>
        </p:txBody>
      </p:sp>
    </p:spTree>
    <p:extLst>
      <p:ext uri="{BB962C8B-B14F-4D97-AF65-F5344CB8AC3E}">
        <p14:creationId xmlns:p14="http://schemas.microsoft.com/office/powerpoint/2010/main" val="2164859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(Continued)</a:t>
            </a:r>
            <a:endParaRPr lang="en-US" dirty="0"/>
          </a:p>
        </p:txBody>
      </p:sp>
      <p:sp>
        <p:nvSpPr>
          <p:cNvPr id="3" name="Content Placeholder 2"/>
          <p:cNvSpPr>
            <a:spLocks noGrp="1"/>
          </p:cNvSpPr>
          <p:nvPr>
            <p:ph idx="1"/>
          </p:nvPr>
        </p:nvSpPr>
        <p:spPr>
          <a:xfrm>
            <a:off x="457200" y="1600200"/>
            <a:ext cx="8229600" cy="4800600"/>
          </a:xfrm>
        </p:spPr>
        <p:txBody>
          <a:bodyPr>
            <a:normAutofit lnSpcReduction="10000"/>
          </a:bodyPr>
          <a:lstStyle/>
          <a:p>
            <a:pPr marL="0" indent="0">
              <a:buNone/>
            </a:pPr>
            <a:r>
              <a:rPr lang="en-US" dirty="0" smtClean="0"/>
              <a:t>What if there had been only 4,000 subscribers?</a:t>
            </a:r>
          </a:p>
          <a:p>
            <a:r>
              <a:rPr lang="en-US" dirty="0" smtClean="0"/>
              <a:t>Still no change.</a:t>
            </a:r>
          </a:p>
          <a:p>
            <a:pPr marL="0" indent="0">
              <a:buNone/>
            </a:pPr>
            <a:r>
              <a:rPr lang="en-US" dirty="0" smtClean="0"/>
              <a:t>What if there had been only 100 subscribers?</a:t>
            </a:r>
          </a:p>
          <a:p>
            <a:r>
              <a:rPr lang="en-US" i="1" dirty="0" smtClean="0"/>
              <a:t>Still</a:t>
            </a:r>
            <a:r>
              <a:rPr lang="en-US" dirty="0" smtClean="0"/>
              <a:t> no change.</a:t>
            </a:r>
          </a:p>
          <a:p>
            <a:pPr marL="0" indent="0">
              <a:buNone/>
            </a:pPr>
            <a:r>
              <a:rPr lang="en-US" dirty="0" smtClean="0"/>
              <a:t>But wait!</a:t>
            </a:r>
          </a:p>
          <a:p>
            <a:pPr marL="0" indent="0">
              <a:buNone/>
            </a:pPr>
            <a:r>
              <a:rPr lang="en-US" dirty="0" err="1" smtClean="0"/>
              <a:t>Ahhh</a:t>
            </a:r>
            <a:r>
              <a:rPr lang="en-US" dirty="0" smtClean="0"/>
              <a:t>!! … Everything we’ve said so far, and the formulas we’ve derived, are for an estimation procedure involving simple random sampling with replacement.</a:t>
            </a:r>
            <a:endParaRPr lang="en-US" dirty="0"/>
          </a:p>
        </p:txBody>
      </p:sp>
    </p:spTree>
    <p:extLst>
      <p:ext uri="{BB962C8B-B14F-4D97-AF65-F5344CB8AC3E}">
        <p14:creationId xmlns:p14="http://schemas.microsoft.com/office/powerpoint/2010/main" val="203673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Detail #1</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1828800"/>
                <a:ext cx="8534400" cy="3810000"/>
              </a:xfrm>
            </p:spPr>
            <p:txBody>
              <a:bodyPr>
                <a:normAutofit/>
              </a:bodyPr>
              <a:lstStyle/>
              <a:p>
                <a:pPr marL="0" indent="0">
                  <a:spcAft>
                    <a:spcPts val="1800"/>
                  </a:spcAft>
                  <a:buNone/>
                </a:pPr>
                <a:r>
                  <a:rPr lang="en-US" sz="2600" dirty="0" smtClean="0"/>
                  <a:t>If we’d used simple random sampling </a:t>
                </a:r>
                <a:r>
                  <a:rPr lang="en-US" sz="2600" i="1" dirty="0" smtClean="0"/>
                  <a:t>without</a:t>
                </a:r>
                <a:r>
                  <a:rPr lang="en-US" sz="2600" dirty="0" smtClean="0"/>
                  <a:t> replacement:</a:t>
                </a:r>
              </a:p>
              <a:p>
                <a:pPr>
                  <a:spcAft>
                    <a:spcPts val="3600"/>
                  </a:spcAft>
                </a:pPr>
                <a:r>
                  <a:rPr lang="en-US" sz="2600" dirty="0" smtClean="0"/>
                  <a:t>E[</a:t>
                </a:r>
                <a14:m>
                  <m:oMath xmlns:m="http://schemas.openxmlformats.org/officeDocument/2006/math">
                    <m:acc>
                      <m:accPr>
                        <m:chr m:val="̅"/>
                        <m:ctrlPr>
                          <a:rPr lang="en-US" sz="2600" i="1" dirty="0">
                            <a:solidFill>
                              <a:prstClr val="black"/>
                            </a:solidFill>
                            <a:latin typeface="Cambria Math"/>
                          </a:rPr>
                        </m:ctrlPr>
                      </m:accPr>
                      <m:e>
                        <m:r>
                          <m:rPr>
                            <m:nor/>
                          </m:rPr>
                          <a:rPr lang="en-US" sz="2600" dirty="0">
                            <a:solidFill>
                              <a:prstClr val="black"/>
                            </a:solidFill>
                          </a:rPr>
                          <m:t>X</m:t>
                        </m:r>
                      </m:e>
                    </m:acc>
                  </m:oMath>
                </a14:m>
                <a:r>
                  <a:rPr lang="en-US" sz="2600" baseline="-25000" dirty="0" smtClean="0"/>
                  <a:t>wo</a:t>
                </a:r>
                <a:r>
                  <a:rPr lang="en-US" sz="2600" dirty="0" smtClean="0"/>
                  <a:t>] = </a:t>
                </a:r>
                <a:r>
                  <a:rPr lang="en-US" sz="2600" dirty="0" smtClean="0">
                    <a:sym typeface="Symbol"/>
                  </a:rPr>
                  <a:t> , the procedure is still right on average</a:t>
                </a:r>
              </a:p>
              <a:p>
                <a:pPr>
                  <a:spcAft>
                    <a:spcPts val="3600"/>
                  </a:spcAft>
                </a:pPr>
                <a:r>
                  <a:rPr lang="en-US" sz="2600" dirty="0" err="1" smtClean="0">
                    <a:sym typeface="Symbol"/>
                  </a:rPr>
                  <a:t>StDev</a:t>
                </a:r>
                <a:r>
                  <a:rPr lang="en-US" sz="2600" dirty="0" smtClean="0">
                    <a:sym typeface="Symbol"/>
                  </a:rPr>
                  <a:t>(</a:t>
                </a:r>
                <a14:m>
                  <m:oMath xmlns:m="http://schemas.openxmlformats.org/officeDocument/2006/math">
                    <m:acc>
                      <m:accPr>
                        <m:chr m:val="̅"/>
                        <m:ctrlPr>
                          <a:rPr lang="en-US" sz="2600" i="1" dirty="0">
                            <a:solidFill>
                              <a:prstClr val="black"/>
                            </a:solidFill>
                            <a:latin typeface="Cambria Math"/>
                          </a:rPr>
                        </m:ctrlPr>
                      </m:accPr>
                      <m:e>
                        <m:r>
                          <m:rPr>
                            <m:nor/>
                          </m:rPr>
                          <a:rPr lang="en-US" sz="2600" dirty="0">
                            <a:solidFill>
                              <a:prstClr val="black"/>
                            </a:solidFill>
                          </a:rPr>
                          <m:t>X</m:t>
                        </m:r>
                      </m:e>
                    </m:acc>
                  </m:oMath>
                </a14:m>
                <a:r>
                  <a:rPr lang="en-US" sz="2600" baseline="-25000" dirty="0" smtClean="0"/>
                  <a:t>wo</a:t>
                </a:r>
                <a:r>
                  <a:rPr lang="en-US" sz="2600" dirty="0" smtClean="0"/>
                  <a:t>) = (</a:t>
                </a:r>
                <a:r>
                  <a:rPr lang="en-US" sz="2600" dirty="0" smtClean="0">
                    <a:sym typeface="Symbol"/>
                  </a:rPr>
                  <a:t>/n)·                 : this is somewhat different!</a:t>
                </a:r>
              </a:p>
              <a:p>
                <a:pPr>
                  <a:spcBef>
                    <a:spcPts val="300"/>
                  </a:spcBef>
                </a:pPr>
                <a14:m>
                  <m:oMath xmlns:m="http://schemas.openxmlformats.org/officeDocument/2006/math">
                    <m:acc>
                      <m:accPr>
                        <m:chr m:val="̅"/>
                        <m:ctrlPr>
                          <a:rPr lang="en-US" sz="2600" i="1" dirty="0">
                            <a:solidFill>
                              <a:prstClr val="black"/>
                            </a:solidFill>
                            <a:latin typeface="Cambria Math"/>
                          </a:rPr>
                        </m:ctrlPr>
                      </m:accPr>
                      <m:e>
                        <m:r>
                          <m:rPr>
                            <m:nor/>
                          </m:rPr>
                          <a:rPr lang="en-US" sz="2600" dirty="0">
                            <a:solidFill>
                              <a:prstClr val="black"/>
                            </a:solidFill>
                          </a:rPr>
                          <m:t>X</m:t>
                        </m:r>
                      </m:e>
                    </m:acc>
                  </m:oMath>
                </a14:m>
                <a:r>
                  <a:rPr lang="en-US" sz="2600" baseline="-25000" dirty="0" smtClean="0"/>
                  <a:t>wo</a:t>
                </a:r>
                <a:r>
                  <a:rPr lang="en-US" sz="2600" dirty="0" smtClean="0"/>
                  <a:t> is still approximately normally distributed</a:t>
                </a:r>
              </a:p>
              <a:p>
                <a:pPr marL="457200" lvl="1" indent="0">
                  <a:spcAft>
                    <a:spcPts val="1200"/>
                  </a:spcAft>
                  <a:buNone/>
                </a:pPr>
                <a:r>
                  <a:rPr lang="en-US" sz="2600" dirty="0"/>
                  <a:t>	</a:t>
                </a:r>
                <a:r>
                  <a:rPr lang="en-US" sz="2600" dirty="0" smtClean="0"/>
                  <a:t>(from the Central Limit Theorem)</a:t>
                </a:r>
                <a:endParaRPr lang="en-US" sz="2600" dirty="0"/>
              </a:p>
              <a:p>
                <a:pPr marL="0" indent="0">
                  <a:buNone/>
                </a:pPr>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1828800"/>
                <a:ext cx="8534400" cy="3810000"/>
              </a:xfrm>
              <a:blipFill rotWithShape="1">
                <a:blip r:embed="rId3" cstate="print"/>
                <a:stretch>
                  <a:fillRect l="-1857" t="-1280" b="-16320"/>
                </a:stretch>
              </a:blipFill>
            </p:spPr>
            <p:txBody>
              <a:bodyPr/>
              <a:lstStyle/>
              <a:p>
                <a:r>
                  <a:rPr lang="en-US">
                    <a:noFill/>
                  </a:rPr>
                  <a:t> </a:t>
                </a:r>
              </a:p>
            </p:txBody>
          </p:sp>
        </mc:Fallback>
      </mc:AlternateContent>
      <p:graphicFrame>
        <p:nvGraphicFramePr>
          <p:cNvPr id="4" name="Object 3"/>
          <p:cNvGraphicFramePr>
            <a:graphicFrameLocks noChangeAspect="1"/>
          </p:cNvGraphicFramePr>
          <p:nvPr>
            <p:extLst>
              <p:ext uri="{D42A27DB-BD31-4B8C-83A1-F6EECF244321}">
                <p14:modId xmlns:p14="http://schemas.microsoft.com/office/powerpoint/2010/main" val="1123218930"/>
              </p:ext>
            </p:extLst>
          </p:nvPr>
        </p:nvGraphicFramePr>
        <p:xfrm>
          <a:off x="3352800" y="3200400"/>
          <a:ext cx="990600" cy="910281"/>
        </p:xfrm>
        <a:graphic>
          <a:graphicData uri="http://schemas.openxmlformats.org/presentationml/2006/ole">
            <mc:AlternateContent xmlns:mc="http://schemas.openxmlformats.org/markup-compatibility/2006">
              <mc:Choice xmlns:v="urn:schemas-microsoft-com:vml" Requires="v">
                <p:oleObj spid="_x0000_s4134" name="Equation" r:id="rId4" imgW="469800" imgH="431640" progId="Equation.3">
                  <p:embed/>
                </p:oleObj>
              </mc:Choice>
              <mc:Fallback>
                <p:oleObj name="Equation" r:id="rId4" imgW="469800" imgH="431640" progId="Equation.3">
                  <p:embed/>
                  <p:pic>
                    <p:nvPicPr>
                      <p:cNvPr id="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200400"/>
                        <a:ext cx="990600" cy="9102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5075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311736" cy="1143000"/>
          </a:xfrm>
        </p:spPr>
        <p:txBody>
          <a:bodyPr>
            <a:normAutofit fontScale="90000"/>
          </a:bodyPr>
          <a:lstStyle/>
          <a:p>
            <a:r>
              <a:rPr lang="en-US" dirty="0" smtClean="0"/>
              <a:t>For Simple Random Sampling without Replacement</a:t>
            </a:r>
            <a:endParaRPr lang="en-US" dirty="0"/>
          </a:p>
        </p:txBody>
      </p:sp>
      <p:graphicFrame>
        <p:nvGraphicFramePr>
          <p:cNvPr id="4" name="Content Placeholder 3"/>
          <p:cNvGraphicFramePr>
            <a:graphicFrameLocks noGrp="1" noChangeAspect="1"/>
          </p:cNvGraphicFramePr>
          <p:nvPr>
            <p:ph idx="1"/>
            <p:extLst>
              <p:ext uri="{D42A27DB-BD31-4B8C-83A1-F6EECF244321}">
                <p14:modId xmlns:p14="http://schemas.microsoft.com/office/powerpoint/2010/main" val="143376723"/>
              </p:ext>
            </p:extLst>
          </p:nvPr>
        </p:nvGraphicFramePr>
        <p:xfrm>
          <a:off x="3305220" y="1828800"/>
          <a:ext cx="2526631" cy="843094"/>
        </p:xfrm>
        <a:graphic>
          <a:graphicData uri="http://schemas.openxmlformats.org/presentationml/2006/ole">
            <mc:AlternateContent xmlns:mc="http://schemas.openxmlformats.org/markup-compatibility/2006">
              <mc:Choice xmlns:v="urn:schemas-microsoft-com:vml" Requires="v">
                <p:oleObj spid="_x0000_s5194" name="Equation" r:id="rId3" imgW="1295280" imgH="431640" progId="Equation.3">
                  <p:embed/>
                </p:oleObj>
              </mc:Choice>
              <mc:Fallback>
                <p:oleObj name="Equation" r:id="rId3" imgW="1295280" imgH="431640" progId="Equation.3">
                  <p:embed/>
                  <p:pic>
                    <p:nvPicPr>
                      <p:cNvPr id="0" name="Picture 26"/>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5220" y="1828800"/>
                        <a:ext cx="2526631" cy="8430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0791039"/>
              </p:ext>
            </p:extLst>
          </p:nvPr>
        </p:nvGraphicFramePr>
        <p:xfrm>
          <a:off x="3657600" y="4800600"/>
          <a:ext cx="1676400" cy="841375"/>
        </p:xfrm>
        <a:graphic>
          <a:graphicData uri="http://schemas.openxmlformats.org/presentationml/2006/ole">
            <mc:AlternateContent xmlns:mc="http://schemas.openxmlformats.org/markup-compatibility/2006">
              <mc:Choice xmlns:v="urn:schemas-microsoft-com:vml" Requires="v">
                <p:oleObj spid="_x0000_s5195" name="Equation" r:id="rId5" imgW="800100" imgH="419100" progId="Equation.3">
                  <p:embed/>
                </p:oleObj>
              </mc:Choice>
              <mc:Fallback>
                <p:oleObj name="Equation" r:id="rId5" imgW="800100" imgH="419100" progId="Equation.3">
                  <p:embed/>
                  <p:pic>
                    <p:nvPicPr>
                      <p:cNvPr id="0" name="Picture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7600" y="4800600"/>
                        <a:ext cx="1676400"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p:cNvSpPr txBox="1"/>
          <p:nvPr/>
        </p:nvSpPr>
        <p:spPr>
          <a:xfrm>
            <a:off x="914400" y="2971800"/>
            <a:ext cx="7086600" cy="2169825"/>
          </a:xfrm>
          <a:prstGeom prst="rect">
            <a:avLst/>
          </a:prstGeom>
          <a:noFill/>
        </p:spPr>
        <p:txBody>
          <a:bodyPr wrap="square" rtlCol="0">
            <a:spAutoFit/>
          </a:bodyPr>
          <a:lstStyle/>
          <a:p>
            <a:pPr>
              <a:spcAft>
                <a:spcPts val="1800"/>
              </a:spcAft>
            </a:pPr>
            <a:r>
              <a:rPr lang="en-US" sz="2400" dirty="0" smtClean="0"/>
              <a:t>But for typical managerial settings, this extra factor is just a hair less than 1. For example, if N = 100,000 and  n = 100, the factor is 0.9995. </a:t>
            </a:r>
          </a:p>
          <a:p>
            <a:r>
              <a:rPr lang="en-US" sz="2400" dirty="0" smtClean="0"/>
              <a:t>So in managerial settings the factor is usually ignored, and we’ll use</a:t>
            </a:r>
            <a:endParaRPr lang="en-US" sz="2400" dirty="0"/>
          </a:p>
        </p:txBody>
      </p:sp>
      <p:sp>
        <p:nvSpPr>
          <p:cNvPr id="7" name="TextBox 6"/>
          <p:cNvSpPr txBox="1"/>
          <p:nvPr/>
        </p:nvSpPr>
        <p:spPr>
          <a:xfrm>
            <a:off x="910936" y="5748010"/>
            <a:ext cx="7315200" cy="461665"/>
          </a:xfrm>
          <a:prstGeom prst="rect">
            <a:avLst/>
          </a:prstGeom>
          <a:noFill/>
        </p:spPr>
        <p:txBody>
          <a:bodyPr wrap="square" rtlCol="0">
            <a:spAutoFit/>
          </a:bodyPr>
          <a:lstStyle/>
          <a:p>
            <a:r>
              <a:rPr lang="en-US" sz="2400" dirty="0" smtClean="0"/>
              <a:t>for both types of simple random sampling.</a:t>
            </a:r>
            <a:endParaRPr lang="en-US" sz="2400" dirty="0"/>
          </a:p>
        </p:txBody>
      </p:sp>
    </p:spTree>
    <p:extLst>
      <p:ext uri="{BB962C8B-B14F-4D97-AF65-F5344CB8AC3E}">
        <p14:creationId xmlns:p14="http://schemas.microsoft.com/office/powerpoint/2010/main" val="1367282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Detail #2</a:t>
            </a:r>
            <a:endParaRPr lang="en-US" dirty="0"/>
          </a:p>
        </p:txBody>
      </p:sp>
      <p:sp>
        <p:nvSpPr>
          <p:cNvPr id="3" name="Content Placeholder 2"/>
          <p:cNvSpPr>
            <a:spLocks noGrp="1"/>
          </p:cNvSpPr>
          <p:nvPr>
            <p:ph idx="1"/>
          </p:nvPr>
        </p:nvSpPr>
        <p:spPr>
          <a:xfrm>
            <a:off x="304800" y="1373787"/>
            <a:ext cx="8534400" cy="4876800"/>
          </a:xfrm>
        </p:spPr>
        <p:txBody>
          <a:bodyPr>
            <a:normAutofit fontScale="85000" lnSpcReduction="10000"/>
          </a:bodyPr>
          <a:lstStyle/>
          <a:p>
            <a:pPr marL="0" indent="0">
              <a:buNone/>
            </a:pPr>
            <a:r>
              <a:rPr lang="en-US" dirty="0" smtClean="0"/>
              <a:t>In coming up with                             , we cheated  … </a:t>
            </a:r>
          </a:p>
          <a:p>
            <a:pPr>
              <a:spcBef>
                <a:spcPts val="2400"/>
              </a:spcBef>
            </a:pPr>
            <a:r>
              <a:rPr lang="en-US" dirty="0" smtClean="0"/>
              <a:t>We invoked the Central Limit Theorem to get the 1.96, even though the CLT only says, “The bigger the bunch of things being aggregated, the closer the aggregate will come to having a normal distribution.”</a:t>
            </a:r>
          </a:p>
          <a:p>
            <a:pPr lvl="1"/>
            <a:r>
              <a:rPr lang="en-US" dirty="0" smtClean="0"/>
              <a:t>As long as the sample size is a couple of dozen or more, OR even smaller when drawn from an approximately normal population distribution, this cheat turns out to be relatively innocuous.</a:t>
            </a:r>
          </a:p>
          <a:p>
            <a:r>
              <a:rPr lang="en-US" dirty="0" smtClean="0"/>
              <a:t>We used s instead of </a:t>
            </a:r>
            <a:r>
              <a:rPr lang="en-US" dirty="0" smtClean="0">
                <a:sym typeface="Symbol"/>
              </a:rPr>
              <a:t>.</a:t>
            </a:r>
          </a:p>
          <a:p>
            <a:pPr lvl="1"/>
            <a:r>
              <a:rPr lang="en-US" dirty="0" smtClean="0">
                <a:sym typeface="Symbol"/>
              </a:rPr>
              <a:t>This cheat is a bit more severe when the sample size is small. So we cover for it by raising the 1.96 factor a bit.</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2784150879"/>
              </p:ext>
            </p:extLst>
          </p:nvPr>
        </p:nvGraphicFramePr>
        <p:xfrm>
          <a:off x="3124200" y="1219200"/>
          <a:ext cx="1752600" cy="879620"/>
        </p:xfrm>
        <a:graphic>
          <a:graphicData uri="http://schemas.openxmlformats.org/presentationml/2006/ole">
            <mc:AlternateContent xmlns:mc="http://schemas.openxmlformats.org/markup-compatibility/2006">
              <mc:Choice xmlns:v="urn:schemas-microsoft-com:vml" Requires="v">
                <p:oleObj spid="_x0000_s6183" name="Equation" r:id="rId3" imgW="800100" imgH="419100" progId="Equation.3">
                  <p:embed/>
                </p:oleObj>
              </mc:Choice>
              <mc:Fallback>
                <p:oleObj name="Equation" r:id="rId3" imgW="800100" imgH="419100" progId="Equation.3">
                  <p:embed/>
                  <p:pic>
                    <p:nvPicPr>
                      <p:cNvPr id="0"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219200"/>
                        <a:ext cx="1752600" cy="8796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p:cNvSpPr txBox="1"/>
          <p:nvPr/>
        </p:nvSpPr>
        <p:spPr>
          <a:xfrm>
            <a:off x="7315200" y="1334317"/>
            <a:ext cx="1295400" cy="507831"/>
          </a:xfrm>
          <a:prstGeom prst="rect">
            <a:avLst/>
          </a:prstGeom>
          <a:noFill/>
        </p:spPr>
        <p:txBody>
          <a:bodyPr wrap="square" rtlCol="0">
            <a:spAutoFit/>
          </a:bodyPr>
          <a:lstStyle/>
          <a:p>
            <a:r>
              <a:rPr lang="en-US" sz="2700" dirty="0" smtClean="0"/>
              <a:t>twice!</a:t>
            </a:r>
            <a:endParaRPr lang="en-US" sz="2700" dirty="0"/>
          </a:p>
        </p:txBody>
      </p:sp>
    </p:spTree>
    <p:extLst>
      <p:ext uri="{BB962C8B-B14F-4D97-AF65-F5344CB8AC3E}">
        <p14:creationId xmlns:p14="http://schemas.microsoft.com/office/powerpoint/2010/main" val="3533991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Very</a:t>
            </a:r>
            <a:r>
              <a:rPr lang="en-US" dirty="0" smtClean="0"/>
              <a:t> Technical Detail #2</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0" indent="0">
                  <a:buNone/>
                </a:pPr>
                <a:r>
                  <a:rPr lang="en-US" dirty="0" smtClean="0"/>
                  <a:t>By how much do we lift the 1.96 multiplier?</a:t>
                </a:r>
              </a:p>
              <a:p>
                <a:pPr marL="0" indent="0">
                  <a:buNone/>
                </a:pPr>
                <a:r>
                  <a:rPr lang="en-US" dirty="0" smtClean="0"/>
                  <a:t>To a number that comes from the t-distribution with n-1 “degrees of freedom.”</a:t>
                </a:r>
              </a:p>
              <a:p>
                <a:pPr marL="0" indent="0">
                  <a:buNone/>
                </a:pPr>
                <a:r>
                  <a:rPr lang="en-US" dirty="0" smtClean="0"/>
                  <a:t>This adjusts for using estimates of variability (such as s) instead of the actual variability (such as </a:t>
                </a:r>
                <a:r>
                  <a:rPr lang="en-US" dirty="0" smtClean="0">
                    <a:sym typeface="Symbol"/>
                  </a:rPr>
                  <a:t>)</a:t>
                </a:r>
                <a:r>
                  <a:rPr lang="en-US" dirty="0" smtClean="0"/>
                  <a:t>, and for deriving these estimates from the same data already used to estimate other things (such as </a:t>
                </a:r>
                <a14:m>
                  <m:oMath xmlns:m="http://schemas.openxmlformats.org/officeDocument/2006/math">
                    <m:acc>
                      <m:accPr>
                        <m:chr m:val="̅"/>
                        <m:ctrlPr>
                          <a:rPr lang="en-US" i="1" dirty="0" smtClean="0">
                            <a:latin typeface="Cambria Math"/>
                          </a:rPr>
                        </m:ctrlPr>
                      </m:accPr>
                      <m:e>
                        <m:r>
                          <m:rPr>
                            <m:nor/>
                          </m:rPr>
                          <a:rPr lang="en-US" dirty="0" smtClean="0"/>
                          <m:t>x</m:t>
                        </m:r>
                      </m:e>
                    </m:acc>
                  </m:oMath>
                </a14:m>
                <a:r>
                  <a:rPr lang="en-US" dirty="0" smtClean="0"/>
                  <a:t> for </a:t>
                </a:r>
                <a:r>
                  <a:rPr lang="en-US" dirty="0" smtClean="0">
                    <a:sym typeface="Symbol"/>
                  </a:rPr>
                  <a:t>)</a:t>
                </a:r>
                <a:r>
                  <a:rPr lang="en-US" dirty="0" smtClean="0"/>
                  <a:t>.</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cstate="print"/>
                <a:stretch>
                  <a:fillRect l="-1852" t="-1752" r="-2000"/>
                </a:stretch>
              </a:blipFill>
            </p:spPr>
            <p:txBody>
              <a:bodyPr/>
              <a:lstStyle/>
              <a:p>
                <a:r>
                  <a:rPr lang="en-US">
                    <a:noFill/>
                  </a:rPr>
                  <a:t> </a:t>
                </a:r>
              </a:p>
            </p:txBody>
          </p:sp>
        </mc:Fallback>
      </mc:AlternateContent>
    </p:spTree>
    <p:extLst>
      <p:ext uri="{BB962C8B-B14F-4D97-AF65-F5344CB8AC3E}">
        <p14:creationId xmlns:p14="http://schemas.microsoft.com/office/powerpoint/2010/main" val="135776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85800"/>
          </a:xfrm>
        </p:spPr>
        <p:txBody>
          <a:bodyPr>
            <a:normAutofit fontScale="90000"/>
          </a:bodyPr>
          <a:lstStyle/>
          <a:p>
            <a:r>
              <a:rPr lang="en-US" dirty="0" smtClean="0"/>
              <a:t>Correcting for Using s Instead of </a:t>
            </a:r>
            <a:r>
              <a:rPr lang="en-US" dirty="0" smtClean="0">
                <a:sym typeface="Symbol"/>
              </a:rPr>
              <a: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84925110"/>
              </p:ext>
            </p:extLst>
          </p:nvPr>
        </p:nvGraphicFramePr>
        <p:xfrm>
          <a:off x="1371600" y="1066800"/>
          <a:ext cx="6583218" cy="4526232"/>
        </p:xfrm>
        <a:graphic>
          <a:graphicData uri="http://schemas.openxmlformats.org/drawingml/2006/table">
            <a:tbl>
              <a:tblPr/>
              <a:tblGrid>
                <a:gridCol w="1097203"/>
                <a:gridCol w="1097203"/>
                <a:gridCol w="1097203"/>
                <a:gridCol w="1097203"/>
                <a:gridCol w="1097203"/>
                <a:gridCol w="1097203"/>
              </a:tblGrid>
              <a:tr h="255133">
                <a:tc gridSpan="6">
                  <a:txBody>
                    <a:bodyPr/>
                    <a:lstStyle/>
                    <a:p>
                      <a:pPr algn="ctr"/>
                      <a:r>
                        <a:rPr lang="en-US" sz="1800" dirty="0"/>
                        <a:t>t-distribution</a:t>
                      </a:r>
                    </a:p>
                  </a:txBody>
                  <a:tcPr marL="28573" marR="28573" marT="28573" marB="28573"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80048">
                <a:tc>
                  <a:txBody>
                    <a:bodyPr/>
                    <a:lstStyle/>
                    <a:p>
                      <a:pPr algn="ctr"/>
                      <a:r>
                        <a:rPr lang="en-US" sz="1800"/>
                        <a:t>degrees of freedom</a:t>
                      </a:r>
                    </a:p>
                  </a:txBody>
                  <a:tcPr marL="28573" marR="28573" marT="28573" marB="28573" anchor="ctr">
                    <a:lnL>
                      <a:noFill/>
                    </a:lnL>
                    <a:lnR>
                      <a:noFill/>
                    </a:lnR>
                    <a:lnT>
                      <a:noFill/>
                    </a:lnT>
                    <a:lnB>
                      <a:noFill/>
                    </a:lnB>
                    <a:noFill/>
                  </a:tcPr>
                </a:tc>
                <a:tc>
                  <a:txBody>
                    <a:bodyPr/>
                    <a:lstStyle/>
                    <a:p>
                      <a:pPr algn="ctr"/>
                      <a:r>
                        <a:rPr lang="en-US" sz="1800" dirty="0"/>
                        <a:t>95% central probability</a:t>
                      </a:r>
                    </a:p>
                  </a:txBody>
                  <a:tcPr marL="28573" marR="28573" marT="28573" marB="28573" anchor="ctr">
                    <a:lnL>
                      <a:noFill/>
                    </a:lnL>
                    <a:lnR>
                      <a:noFill/>
                    </a:lnR>
                    <a:lnT>
                      <a:noFill/>
                    </a:lnT>
                    <a:lnB>
                      <a:noFill/>
                    </a:lnB>
                    <a:noFill/>
                  </a:tcPr>
                </a:tc>
                <a:tc>
                  <a:txBody>
                    <a:bodyPr/>
                    <a:lstStyle/>
                    <a:p>
                      <a:pPr algn="ctr"/>
                      <a:r>
                        <a:rPr lang="en-US" sz="1800" dirty="0"/>
                        <a:t>degrees of freedom</a:t>
                      </a:r>
                    </a:p>
                  </a:txBody>
                  <a:tcPr marL="28573" marR="28573" marT="28573" marB="28573" anchor="ctr">
                    <a:lnL>
                      <a:noFill/>
                    </a:lnL>
                    <a:lnR>
                      <a:noFill/>
                    </a:lnR>
                    <a:lnT>
                      <a:noFill/>
                    </a:lnT>
                    <a:lnB>
                      <a:noFill/>
                    </a:lnB>
                    <a:noFill/>
                  </a:tcPr>
                </a:tc>
                <a:tc>
                  <a:txBody>
                    <a:bodyPr/>
                    <a:lstStyle/>
                    <a:p>
                      <a:pPr algn="ctr"/>
                      <a:r>
                        <a:rPr lang="en-US" sz="1800" dirty="0"/>
                        <a:t>95% central probability</a:t>
                      </a:r>
                    </a:p>
                  </a:txBody>
                  <a:tcPr marL="28573" marR="28573" marT="28573" marB="28573" anchor="ctr">
                    <a:lnL>
                      <a:noFill/>
                    </a:lnL>
                    <a:lnR>
                      <a:noFill/>
                    </a:lnR>
                    <a:lnT>
                      <a:noFill/>
                    </a:lnT>
                    <a:lnB>
                      <a:noFill/>
                    </a:lnB>
                    <a:noFill/>
                  </a:tcPr>
                </a:tc>
                <a:tc>
                  <a:txBody>
                    <a:bodyPr/>
                    <a:lstStyle/>
                    <a:p>
                      <a:pPr algn="ctr"/>
                      <a:r>
                        <a:rPr lang="en-US" sz="1800"/>
                        <a:t>degrees of freedom</a:t>
                      </a:r>
                    </a:p>
                  </a:txBody>
                  <a:tcPr marL="28573" marR="28573" marT="28573" marB="28573" anchor="ctr">
                    <a:lnL>
                      <a:noFill/>
                    </a:lnL>
                    <a:lnR>
                      <a:noFill/>
                    </a:lnR>
                    <a:lnT>
                      <a:noFill/>
                    </a:lnT>
                    <a:lnB>
                      <a:noFill/>
                    </a:lnB>
                    <a:noFill/>
                  </a:tcPr>
                </a:tc>
                <a:tc>
                  <a:txBody>
                    <a:bodyPr/>
                    <a:lstStyle/>
                    <a:p>
                      <a:pPr algn="ctr"/>
                      <a:r>
                        <a:rPr lang="en-US" sz="1800"/>
                        <a:t>95% central probability</a:t>
                      </a:r>
                    </a:p>
                  </a:txBody>
                  <a:tcPr marL="28573" marR="28573" marT="28573" marB="28573" anchor="ctr">
                    <a:lnL>
                      <a:noFill/>
                    </a:lnL>
                    <a:lnR>
                      <a:noFill/>
                    </a:lnR>
                    <a:lnT>
                      <a:noFill/>
                    </a:lnT>
                    <a:lnB>
                      <a:noFill/>
                    </a:lnB>
                    <a:noFill/>
                  </a:tcPr>
                </a:tc>
              </a:tr>
              <a:tr h="331447">
                <a:tc>
                  <a:txBody>
                    <a:bodyPr/>
                    <a:lstStyle/>
                    <a:p>
                      <a:pPr algn="ctr"/>
                      <a:r>
                        <a:rPr lang="en-US" sz="1800"/>
                        <a:t>1</a:t>
                      </a:r>
                    </a:p>
                  </a:txBody>
                  <a:tcPr marL="28573" marR="28573" marT="28573" marB="28573" anchor="ctr">
                    <a:lnL>
                      <a:noFill/>
                    </a:lnL>
                    <a:lnR>
                      <a:noFill/>
                    </a:lnR>
                    <a:lnT>
                      <a:noFill/>
                    </a:lnT>
                    <a:lnB>
                      <a:noFill/>
                    </a:lnB>
                    <a:noFill/>
                  </a:tcPr>
                </a:tc>
                <a:tc>
                  <a:txBody>
                    <a:bodyPr/>
                    <a:lstStyle/>
                    <a:p>
                      <a:pPr algn="ctr"/>
                      <a:r>
                        <a:rPr lang="en-US" sz="1800" dirty="0"/>
                        <a:t>12.706</a:t>
                      </a:r>
                    </a:p>
                  </a:txBody>
                  <a:tcPr marL="28573" marR="28573" marT="28573" marB="28573" anchor="ctr">
                    <a:lnL>
                      <a:noFill/>
                    </a:lnL>
                    <a:lnR>
                      <a:noFill/>
                    </a:lnR>
                    <a:lnT>
                      <a:noFill/>
                    </a:lnT>
                    <a:lnB>
                      <a:noFill/>
                    </a:lnB>
                    <a:noFill/>
                  </a:tcPr>
                </a:tc>
                <a:tc>
                  <a:txBody>
                    <a:bodyPr/>
                    <a:lstStyle/>
                    <a:p>
                      <a:pPr algn="ctr"/>
                      <a:r>
                        <a:rPr lang="en-US" sz="1800" dirty="0"/>
                        <a:t>11</a:t>
                      </a:r>
                    </a:p>
                  </a:txBody>
                  <a:tcPr marL="28573" marR="28573" marT="28573" marB="28573" anchor="ctr">
                    <a:lnL>
                      <a:noFill/>
                    </a:lnL>
                    <a:lnR>
                      <a:noFill/>
                    </a:lnR>
                    <a:lnT>
                      <a:noFill/>
                    </a:lnT>
                    <a:lnB>
                      <a:noFill/>
                    </a:lnB>
                    <a:noFill/>
                  </a:tcPr>
                </a:tc>
                <a:tc>
                  <a:txBody>
                    <a:bodyPr/>
                    <a:lstStyle/>
                    <a:p>
                      <a:pPr algn="ctr"/>
                      <a:r>
                        <a:rPr lang="en-US" sz="1800" dirty="0"/>
                        <a:t>2.201</a:t>
                      </a:r>
                    </a:p>
                  </a:txBody>
                  <a:tcPr marL="28573" marR="28573" marT="28573" marB="28573" anchor="ctr">
                    <a:lnL>
                      <a:noFill/>
                    </a:lnL>
                    <a:lnR>
                      <a:noFill/>
                    </a:lnR>
                    <a:lnT>
                      <a:noFill/>
                    </a:lnT>
                    <a:lnB>
                      <a:noFill/>
                    </a:lnB>
                    <a:noFill/>
                  </a:tcPr>
                </a:tc>
                <a:tc>
                  <a:txBody>
                    <a:bodyPr/>
                    <a:lstStyle/>
                    <a:p>
                      <a:pPr algn="ctr"/>
                      <a:r>
                        <a:rPr lang="en-US" sz="1800"/>
                        <a:t>21</a:t>
                      </a:r>
                    </a:p>
                  </a:txBody>
                  <a:tcPr marL="28573" marR="28573" marT="28573" marB="28573" anchor="ctr">
                    <a:lnL>
                      <a:noFill/>
                    </a:lnL>
                    <a:lnR>
                      <a:noFill/>
                    </a:lnR>
                    <a:lnT>
                      <a:noFill/>
                    </a:lnT>
                    <a:lnB>
                      <a:noFill/>
                    </a:lnB>
                    <a:noFill/>
                  </a:tcPr>
                </a:tc>
                <a:tc>
                  <a:txBody>
                    <a:bodyPr/>
                    <a:lstStyle/>
                    <a:p>
                      <a:pPr algn="ctr"/>
                      <a:r>
                        <a:rPr lang="en-US" sz="1800"/>
                        <a:t>2.080</a:t>
                      </a:r>
                    </a:p>
                  </a:txBody>
                  <a:tcPr marL="28573" marR="28573" marT="28573" marB="28573" anchor="ctr">
                    <a:lnL>
                      <a:noFill/>
                    </a:lnL>
                    <a:lnR>
                      <a:noFill/>
                    </a:lnR>
                    <a:lnT>
                      <a:noFill/>
                    </a:lnT>
                    <a:lnB>
                      <a:noFill/>
                    </a:lnB>
                    <a:noFill/>
                  </a:tcPr>
                </a:tc>
              </a:tr>
              <a:tr h="331447">
                <a:tc>
                  <a:txBody>
                    <a:bodyPr/>
                    <a:lstStyle/>
                    <a:p>
                      <a:pPr algn="ctr"/>
                      <a:r>
                        <a:rPr lang="en-US" sz="1800"/>
                        <a:t>2</a:t>
                      </a:r>
                    </a:p>
                  </a:txBody>
                  <a:tcPr marL="28573" marR="28573" marT="28573" marB="28573" anchor="ctr">
                    <a:lnL>
                      <a:noFill/>
                    </a:lnL>
                    <a:lnR>
                      <a:noFill/>
                    </a:lnR>
                    <a:lnT>
                      <a:noFill/>
                    </a:lnT>
                    <a:lnB>
                      <a:noFill/>
                    </a:lnB>
                    <a:noFill/>
                  </a:tcPr>
                </a:tc>
                <a:tc>
                  <a:txBody>
                    <a:bodyPr/>
                    <a:lstStyle/>
                    <a:p>
                      <a:pPr algn="ctr"/>
                      <a:r>
                        <a:rPr lang="en-US" sz="1800" dirty="0"/>
                        <a:t>4.303</a:t>
                      </a:r>
                    </a:p>
                  </a:txBody>
                  <a:tcPr marL="28573" marR="28573" marT="28573" marB="28573" anchor="ctr">
                    <a:lnL>
                      <a:noFill/>
                    </a:lnL>
                    <a:lnR>
                      <a:noFill/>
                    </a:lnR>
                    <a:lnT>
                      <a:noFill/>
                    </a:lnT>
                    <a:lnB>
                      <a:noFill/>
                    </a:lnB>
                    <a:noFill/>
                  </a:tcPr>
                </a:tc>
                <a:tc>
                  <a:txBody>
                    <a:bodyPr/>
                    <a:lstStyle/>
                    <a:p>
                      <a:pPr algn="ctr"/>
                      <a:r>
                        <a:rPr lang="en-US" sz="1800" dirty="0"/>
                        <a:t>12</a:t>
                      </a:r>
                    </a:p>
                  </a:txBody>
                  <a:tcPr marL="28573" marR="28573" marT="28573" marB="28573" anchor="ctr">
                    <a:lnL>
                      <a:noFill/>
                    </a:lnL>
                    <a:lnR>
                      <a:noFill/>
                    </a:lnR>
                    <a:lnT>
                      <a:noFill/>
                    </a:lnT>
                    <a:lnB>
                      <a:noFill/>
                    </a:lnB>
                    <a:noFill/>
                  </a:tcPr>
                </a:tc>
                <a:tc>
                  <a:txBody>
                    <a:bodyPr/>
                    <a:lstStyle/>
                    <a:p>
                      <a:pPr algn="ctr"/>
                      <a:r>
                        <a:rPr lang="en-US" sz="1800" dirty="0"/>
                        <a:t>2.179</a:t>
                      </a:r>
                    </a:p>
                  </a:txBody>
                  <a:tcPr marL="28573" marR="28573" marT="28573" marB="28573" anchor="ctr">
                    <a:lnL>
                      <a:noFill/>
                    </a:lnL>
                    <a:lnR>
                      <a:noFill/>
                    </a:lnR>
                    <a:lnT>
                      <a:noFill/>
                    </a:lnT>
                    <a:lnB>
                      <a:noFill/>
                    </a:lnB>
                    <a:noFill/>
                  </a:tcPr>
                </a:tc>
                <a:tc>
                  <a:txBody>
                    <a:bodyPr/>
                    <a:lstStyle/>
                    <a:p>
                      <a:pPr algn="ctr"/>
                      <a:r>
                        <a:rPr lang="en-US" sz="1800"/>
                        <a:t>22</a:t>
                      </a:r>
                    </a:p>
                  </a:txBody>
                  <a:tcPr marL="28573" marR="28573" marT="28573" marB="28573" anchor="ctr">
                    <a:lnL>
                      <a:noFill/>
                    </a:lnL>
                    <a:lnR>
                      <a:noFill/>
                    </a:lnR>
                    <a:lnT>
                      <a:noFill/>
                    </a:lnT>
                    <a:lnB>
                      <a:noFill/>
                    </a:lnB>
                    <a:noFill/>
                  </a:tcPr>
                </a:tc>
                <a:tc>
                  <a:txBody>
                    <a:bodyPr/>
                    <a:lstStyle/>
                    <a:p>
                      <a:pPr algn="ctr"/>
                      <a:r>
                        <a:rPr lang="en-US" sz="1800"/>
                        <a:t>2.074</a:t>
                      </a:r>
                    </a:p>
                  </a:txBody>
                  <a:tcPr marL="28573" marR="28573" marT="28573" marB="28573" anchor="ctr">
                    <a:lnL>
                      <a:noFill/>
                    </a:lnL>
                    <a:lnR>
                      <a:noFill/>
                    </a:lnR>
                    <a:lnT>
                      <a:noFill/>
                    </a:lnT>
                    <a:lnB>
                      <a:noFill/>
                    </a:lnB>
                    <a:noFill/>
                  </a:tcPr>
                </a:tc>
              </a:tr>
              <a:tr h="331447">
                <a:tc>
                  <a:txBody>
                    <a:bodyPr/>
                    <a:lstStyle/>
                    <a:p>
                      <a:pPr algn="ctr"/>
                      <a:r>
                        <a:rPr lang="en-US" sz="1800"/>
                        <a:t>3</a:t>
                      </a:r>
                    </a:p>
                  </a:txBody>
                  <a:tcPr marL="28573" marR="28573" marT="28573" marB="28573" anchor="ctr">
                    <a:lnL>
                      <a:noFill/>
                    </a:lnL>
                    <a:lnR>
                      <a:noFill/>
                    </a:lnR>
                    <a:lnT>
                      <a:noFill/>
                    </a:lnT>
                    <a:lnB>
                      <a:noFill/>
                    </a:lnB>
                    <a:noFill/>
                  </a:tcPr>
                </a:tc>
                <a:tc>
                  <a:txBody>
                    <a:bodyPr/>
                    <a:lstStyle/>
                    <a:p>
                      <a:pPr algn="ctr"/>
                      <a:r>
                        <a:rPr lang="en-US" sz="1800" dirty="0"/>
                        <a:t>3.182</a:t>
                      </a:r>
                    </a:p>
                  </a:txBody>
                  <a:tcPr marL="28573" marR="28573" marT="28573" marB="28573" anchor="ctr">
                    <a:lnL>
                      <a:noFill/>
                    </a:lnL>
                    <a:lnR>
                      <a:noFill/>
                    </a:lnR>
                    <a:lnT>
                      <a:noFill/>
                    </a:lnT>
                    <a:lnB>
                      <a:noFill/>
                    </a:lnB>
                    <a:noFill/>
                  </a:tcPr>
                </a:tc>
                <a:tc>
                  <a:txBody>
                    <a:bodyPr/>
                    <a:lstStyle/>
                    <a:p>
                      <a:pPr algn="ctr"/>
                      <a:r>
                        <a:rPr lang="en-US" sz="1800" dirty="0"/>
                        <a:t>13</a:t>
                      </a:r>
                    </a:p>
                  </a:txBody>
                  <a:tcPr marL="28573" marR="28573" marT="28573" marB="28573" anchor="ctr">
                    <a:lnL>
                      <a:noFill/>
                    </a:lnL>
                    <a:lnR>
                      <a:noFill/>
                    </a:lnR>
                    <a:lnT>
                      <a:noFill/>
                    </a:lnT>
                    <a:lnB>
                      <a:noFill/>
                    </a:lnB>
                    <a:noFill/>
                  </a:tcPr>
                </a:tc>
                <a:tc>
                  <a:txBody>
                    <a:bodyPr/>
                    <a:lstStyle/>
                    <a:p>
                      <a:pPr algn="ctr"/>
                      <a:r>
                        <a:rPr lang="en-US" sz="1800" dirty="0"/>
                        <a:t>2.160</a:t>
                      </a:r>
                    </a:p>
                  </a:txBody>
                  <a:tcPr marL="28573" marR="28573" marT="28573" marB="28573" anchor="ctr">
                    <a:lnL>
                      <a:noFill/>
                    </a:lnL>
                    <a:lnR>
                      <a:noFill/>
                    </a:lnR>
                    <a:lnT>
                      <a:noFill/>
                    </a:lnT>
                    <a:lnB>
                      <a:noFill/>
                    </a:lnB>
                    <a:noFill/>
                  </a:tcPr>
                </a:tc>
                <a:tc>
                  <a:txBody>
                    <a:bodyPr/>
                    <a:lstStyle/>
                    <a:p>
                      <a:pPr algn="ctr"/>
                      <a:r>
                        <a:rPr lang="en-US" sz="1800" dirty="0"/>
                        <a:t>23</a:t>
                      </a:r>
                    </a:p>
                  </a:txBody>
                  <a:tcPr marL="28573" marR="28573" marT="28573" marB="28573" anchor="ctr">
                    <a:lnL>
                      <a:noFill/>
                    </a:lnL>
                    <a:lnR>
                      <a:noFill/>
                    </a:lnR>
                    <a:lnT>
                      <a:noFill/>
                    </a:lnT>
                    <a:lnB>
                      <a:noFill/>
                    </a:lnB>
                    <a:noFill/>
                  </a:tcPr>
                </a:tc>
                <a:tc>
                  <a:txBody>
                    <a:bodyPr/>
                    <a:lstStyle/>
                    <a:p>
                      <a:pPr algn="ctr"/>
                      <a:r>
                        <a:rPr lang="en-US" sz="1800"/>
                        <a:t>2.069</a:t>
                      </a:r>
                    </a:p>
                  </a:txBody>
                  <a:tcPr marL="28573" marR="28573" marT="28573" marB="28573" anchor="ctr">
                    <a:lnL>
                      <a:noFill/>
                    </a:lnL>
                    <a:lnR>
                      <a:noFill/>
                    </a:lnR>
                    <a:lnT>
                      <a:noFill/>
                    </a:lnT>
                    <a:lnB>
                      <a:noFill/>
                    </a:lnB>
                    <a:noFill/>
                  </a:tcPr>
                </a:tc>
              </a:tr>
              <a:tr h="331447">
                <a:tc>
                  <a:txBody>
                    <a:bodyPr/>
                    <a:lstStyle/>
                    <a:p>
                      <a:pPr algn="ctr"/>
                      <a:r>
                        <a:rPr lang="en-US" sz="1800"/>
                        <a:t>4</a:t>
                      </a:r>
                    </a:p>
                  </a:txBody>
                  <a:tcPr marL="28573" marR="28573" marT="28573" marB="28573" anchor="ctr">
                    <a:lnL>
                      <a:noFill/>
                    </a:lnL>
                    <a:lnR>
                      <a:noFill/>
                    </a:lnR>
                    <a:lnT>
                      <a:noFill/>
                    </a:lnT>
                    <a:lnB>
                      <a:noFill/>
                    </a:lnB>
                    <a:noFill/>
                  </a:tcPr>
                </a:tc>
                <a:tc>
                  <a:txBody>
                    <a:bodyPr/>
                    <a:lstStyle/>
                    <a:p>
                      <a:pPr algn="ctr"/>
                      <a:r>
                        <a:rPr lang="en-US" sz="1800" dirty="0"/>
                        <a:t>2.776</a:t>
                      </a:r>
                    </a:p>
                  </a:txBody>
                  <a:tcPr marL="28573" marR="28573" marT="28573" marB="28573" anchor="ctr">
                    <a:lnL>
                      <a:noFill/>
                    </a:lnL>
                    <a:lnR>
                      <a:noFill/>
                    </a:lnR>
                    <a:lnT>
                      <a:noFill/>
                    </a:lnT>
                    <a:lnB>
                      <a:noFill/>
                    </a:lnB>
                    <a:noFill/>
                  </a:tcPr>
                </a:tc>
                <a:tc>
                  <a:txBody>
                    <a:bodyPr/>
                    <a:lstStyle/>
                    <a:p>
                      <a:pPr algn="ctr"/>
                      <a:r>
                        <a:rPr lang="en-US" sz="1800" dirty="0"/>
                        <a:t>14</a:t>
                      </a:r>
                    </a:p>
                  </a:txBody>
                  <a:tcPr marL="28573" marR="28573" marT="28573" marB="28573" anchor="ctr">
                    <a:lnL>
                      <a:noFill/>
                    </a:lnL>
                    <a:lnR>
                      <a:noFill/>
                    </a:lnR>
                    <a:lnT>
                      <a:noFill/>
                    </a:lnT>
                    <a:lnB>
                      <a:noFill/>
                    </a:lnB>
                    <a:noFill/>
                  </a:tcPr>
                </a:tc>
                <a:tc>
                  <a:txBody>
                    <a:bodyPr/>
                    <a:lstStyle/>
                    <a:p>
                      <a:pPr algn="ctr"/>
                      <a:r>
                        <a:rPr lang="en-US" sz="1800"/>
                        <a:t>2.145</a:t>
                      </a:r>
                    </a:p>
                  </a:txBody>
                  <a:tcPr marL="28573" marR="28573" marT="28573" marB="28573" anchor="ctr">
                    <a:lnL>
                      <a:noFill/>
                    </a:lnL>
                    <a:lnR>
                      <a:noFill/>
                    </a:lnR>
                    <a:lnT>
                      <a:noFill/>
                    </a:lnT>
                    <a:lnB>
                      <a:noFill/>
                    </a:lnB>
                    <a:noFill/>
                  </a:tcPr>
                </a:tc>
                <a:tc>
                  <a:txBody>
                    <a:bodyPr/>
                    <a:lstStyle/>
                    <a:p>
                      <a:pPr algn="ctr"/>
                      <a:r>
                        <a:rPr lang="en-US" sz="1800" dirty="0"/>
                        <a:t>24</a:t>
                      </a:r>
                    </a:p>
                  </a:txBody>
                  <a:tcPr marL="28573" marR="28573" marT="28573" marB="28573" anchor="ctr">
                    <a:lnL>
                      <a:noFill/>
                    </a:lnL>
                    <a:lnR>
                      <a:noFill/>
                    </a:lnR>
                    <a:lnT>
                      <a:noFill/>
                    </a:lnT>
                    <a:lnB>
                      <a:noFill/>
                    </a:lnB>
                    <a:noFill/>
                  </a:tcPr>
                </a:tc>
                <a:tc>
                  <a:txBody>
                    <a:bodyPr/>
                    <a:lstStyle/>
                    <a:p>
                      <a:pPr algn="ctr"/>
                      <a:r>
                        <a:rPr lang="en-US" sz="1800"/>
                        <a:t>2.064</a:t>
                      </a:r>
                    </a:p>
                  </a:txBody>
                  <a:tcPr marL="28573" marR="28573" marT="28573" marB="28573" anchor="ctr">
                    <a:lnL>
                      <a:noFill/>
                    </a:lnL>
                    <a:lnR>
                      <a:noFill/>
                    </a:lnR>
                    <a:lnT>
                      <a:noFill/>
                    </a:lnT>
                    <a:lnB>
                      <a:noFill/>
                    </a:lnB>
                    <a:noFill/>
                  </a:tcPr>
                </a:tc>
              </a:tr>
              <a:tr h="331447">
                <a:tc>
                  <a:txBody>
                    <a:bodyPr/>
                    <a:lstStyle/>
                    <a:p>
                      <a:pPr algn="ctr"/>
                      <a:r>
                        <a:rPr lang="en-US" sz="1800"/>
                        <a:t>5</a:t>
                      </a:r>
                    </a:p>
                  </a:txBody>
                  <a:tcPr marL="28573" marR="28573" marT="28573" marB="28573" anchor="ctr">
                    <a:lnL>
                      <a:noFill/>
                    </a:lnL>
                    <a:lnR>
                      <a:noFill/>
                    </a:lnR>
                    <a:lnT>
                      <a:noFill/>
                    </a:lnT>
                    <a:lnB>
                      <a:noFill/>
                    </a:lnB>
                    <a:noFill/>
                  </a:tcPr>
                </a:tc>
                <a:tc>
                  <a:txBody>
                    <a:bodyPr/>
                    <a:lstStyle/>
                    <a:p>
                      <a:pPr algn="ctr"/>
                      <a:r>
                        <a:rPr lang="en-US" sz="1800" dirty="0"/>
                        <a:t>2.571</a:t>
                      </a:r>
                    </a:p>
                  </a:txBody>
                  <a:tcPr marL="28573" marR="28573" marT="28573" marB="28573" anchor="ctr">
                    <a:lnL>
                      <a:noFill/>
                    </a:lnL>
                    <a:lnR>
                      <a:noFill/>
                    </a:lnR>
                    <a:lnT>
                      <a:noFill/>
                    </a:lnT>
                    <a:lnB>
                      <a:noFill/>
                    </a:lnB>
                    <a:noFill/>
                  </a:tcPr>
                </a:tc>
                <a:tc>
                  <a:txBody>
                    <a:bodyPr/>
                    <a:lstStyle/>
                    <a:p>
                      <a:pPr algn="ctr"/>
                      <a:r>
                        <a:rPr lang="en-US" sz="1800" dirty="0"/>
                        <a:t>15</a:t>
                      </a:r>
                    </a:p>
                  </a:txBody>
                  <a:tcPr marL="28573" marR="28573" marT="28573" marB="28573" anchor="ctr">
                    <a:lnL>
                      <a:noFill/>
                    </a:lnL>
                    <a:lnR>
                      <a:noFill/>
                    </a:lnR>
                    <a:lnT>
                      <a:noFill/>
                    </a:lnT>
                    <a:lnB>
                      <a:noFill/>
                    </a:lnB>
                    <a:noFill/>
                  </a:tcPr>
                </a:tc>
                <a:tc>
                  <a:txBody>
                    <a:bodyPr/>
                    <a:lstStyle/>
                    <a:p>
                      <a:pPr algn="ctr"/>
                      <a:r>
                        <a:rPr lang="en-US" sz="1800"/>
                        <a:t>2.131</a:t>
                      </a:r>
                    </a:p>
                  </a:txBody>
                  <a:tcPr marL="28573" marR="28573" marT="28573" marB="28573" anchor="ctr">
                    <a:lnL>
                      <a:noFill/>
                    </a:lnL>
                    <a:lnR>
                      <a:noFill/>
                    </a:lnR>
                    <a:lnT>
                      <a:noFill/>
                    </a:lnT>
                    <a:lnB>
                      <a:noFill/>
                    </a:lnB>
                    <a:noFill/>
                  </a:tcPr>
                </a:tc>
                <a:tc>
                  <a:txBody>
                    <a:bodyPr/>
                    <a:lstStyle/>
                    <a:p>
                      <a:pPr algn="ctr"/>
                      <a:r>
                        <a:rPr lang="en-US" sz="1800" dirty="0"/>
                        <a:t>25</a:t>
                      </a:r>
                    </a:p>
                  </a:txBody>
                  <a:tcPr marL="28573" marR="28573" marT="28573" marB="28573" anchor="ctr">
                    <a:lnL>
                      <a:noFill/>
                    </a:lnL>
                    <a:lnR>
                      <a:noFill/>
                    </a:lnR>
                    <a:lnT>
                      <a:noFill/>
                    </a:lnT>
                    <a:lnB>
                      <a:noFill/>
                    </a:lnB>
                    <a:noFill/>
                  </a:tcPr>
                </a:tc>
                <a:tc>
                  <a:txBody>
                    <a:bodyPr/>
                    <a:lstStyle/>
                    <a:p>
                      <a:pPr algn="ctr"/>
                      <a:r>
                        <a:rPr lang="en-US" sz="1800"/>
                        <a:t>2.060</a:t>
                      </a:r>
                    </a:p>
                  </a:txBody>
                  <a:tcPr marL="28573" marR="28573" marT="28573" marB="28573" anchor="ctr">
                    <a:lnL>
                      <a:noFill/>
                    </a:lnL>
                    <a:lnR>
                      <a:noFill/>
                    </a:lnR>
                    <a:lnT>
                      <a:noFill/>
                    </a:lnT>
                    <a:lnB>
                      <a:noFill/>
                    </a:lnB>
                    <a:noFill/>
                  </a:tcPr>
                </a:tc>
              </a:tr>
              <a:tr h="331447">
                <a:tc>
                  <a:txBody>
                    <a:bodyPr/>
                    <a:lstStyle/>
                    <a:p>
                      <a:pPr algn="ctr"/>
                      <a:r>
                        <a:rPr lang="en-US" sz="1800"/>
                        <a:t>6</a:t>
                      </a:r>
                    </a:p>
                  </a:txBody>
                  <a:tcPr marL="28573" marR="28573" marT="28573" marB="28573" anchor="ctr">
                    <a:lnL>
                      <a:noFill/>
                    </a:lnL>
                    <a:lnR>
                      <a:noFill/>
                    </a:lnR>
                    <a:lnT>
                      <a:noFill/>
                    </a:lnT>
                    <a:lnB>
                      <a:noFill/>
                    </a:lnB>
                    <a:noFill/>
                  </a:tcPr>
                </a:tc>
                <a:tc>
                  <a:txBody>
                    <a:bodyPr/>
                    <a:lstStyle/>
                    <a:p>
                      <a:pPr algn="ctr"/>
                      <a:r>
                        <a:rPr lang="en-US" sz="1800" dirty="0"/>
                        <a:t>2.447</a:t>
                      </a:r>
                    </a:p>
                  </a:txBody>
                  <a:tcPr marL="28573" marR="28573" marT="28573" marB="28573" anchor="ctr">
                    <a:lnL>
                      <a:noFill/>
                    </a:lnL>
                    <a:lnR>
                      <a:noFill/>
                    </a:lnR>
                    <a:lnT>
                      <a:noFill/>
                    </a:lnT>
                    <a:lnB>
                      <a:noFill/>
                    </a:lnB>
                    <a:noFill/>
                  </a:tcPr>
                </a:tc>
                <a:tc>
                  <a:txBody>
                    <a:bodyPr/>
                    <a:lstStyle/>
                    <a:p>
                      <a:pPr algn="ctr"/>
                      <a:r>
                        <a:rPr lang="en-US" sz="1800" dirty="0"/>
                        <a:t>16</a:t>
                      </a:r>
                    </a:p>
                  </a:txBody>
                  <a:tcPr marL="28573" marR="28573" marT="28573" marB="28573" anchor="ctr">
                    <a:lnL>
                      <a:noFill/>
                    </a:lnL>
                    <a:lnR>
                      <a:noFill/>
                    </a:lnR>
                    <a:lnT>
                      <a:noFill/>
                    </a:lnT>
                    <a:lnB>
                      <a:noFill/>
                    </a:lnB>
                    <a:noFill/>
                  </a:tcPr>
                </a:tc>
                <a:tc>
                  <a:txBody>
                    <a:bodyPr/>
                    <a:lstStyle/>
                    <a:p>
                      <a:pPr algn="ctr"/>
                      <a:r>
                        <a:rPr lang="en-US" sz="1800"/>
                        <a:t>2.120</a:t>
                      </a:r>
                    </a:p>
                  </a:txBody>
                  <a:tcPr marL="28573" marR="28573" marT="28573" marB="28573" anchor="ctr">
                    <a:lnL>
                      <a:noFill/>
                    </a:lnL>
                    <a:lnR>
                      <a:noFill/>
                    </a:lnR>
                    <a:lnT>
                      <a:noFill/>
                    </a:lnT>
                    <a:lnB>
                      <a:noFill/>
                    </a:lnB>
                    <a:noFill/>
                  </a:tcPr>
                </a:tc>
                <a:tc>
                  <a:txBody>
                    <a:bodyPr/>
                    <a:lstStyle/>
                    <a:p>
                      <a:pPr algn="ctr"/>
                      <a:r>
                        <a:rPr lang="en-US" sz="1800" dirty="0"/>
                        <a:t>30</a:t>
                      </a:r>
                    </a:p>
                  </a:txBody>
                  <a:tcPr marL="28573" marR="28573" marT="28573" marB="28573" anchor="ctr">
                    <a:lnL>
                      <a:noFill/>
                    </a:lnL>
                    <a:lnR>
                      <a:noFill/>
                    </a:lnR>
                    <a:lnT>
                      <a:noFill/>
                    </a:lnT>
                    <a:lnB>
                      <a:noFill/>
                    </a:lnB>
                    <a:noFill/>
                  </a:tcPr>
                </a:tc>
                <a:tc>
                  <a:txBody>
                    <a:bodyPr/>
                    <a:lstStyle/>
                    <a:p>
                      <a:pPr algn="ctr"/>
                      <a:r>
                        <a:rPr lang="en-US" sz="1800"/>
                        <a:t>2.042</a:t>
                      </a:r>
                    </a:p>
                  </a:txBody>
                  <a:tcPr marL="28573" marR="28573" marT="28573" marB="28573" anchor="ctr">
                    <a:lnL>
                      <a:noFill/>
                    </a:lnL>
                    <a:lnR>
                      <a:noFill/>
                    </a:lnR>
                    <a:lnT>
                      <a:noFill/>
                    </a:lnT>
                    <a:lnB>
                      <a:noFill/>
                    </a:lnB>
                    <a:noFill/>
                  </a:tcPr>
                </a:tc>
              </a:tr>
              <a:tr h="331447">
                <a:tc>
                  <a:txBody>
                    <a:bodyPr/>
                    <a:lstStyle/>
                    <a:p>
                      <a:pPr algn="ctr"/>
                      <a:r>
                        <a:rPr lang="en-US" sz="1800"/>
                        <a:t>7</a:t>
                      </a:r>
                    </a:p>
                  </a:txBody>
                  <a:tcPr marL="28573" marR="28573" marT="28573" marB="28573" anchor="ctr">
                    <a:lnL>
                      <a:noFill/>
                    </a:lnL>
                    <a:lnR>
                      <a:noFill/>
                    </a:lnR>
                    <a:lnT>
                      <a:noFill/>
                    </a:lnT>
                    <a:lnB>
                      <a:noFill/>
                    </a:lnB>
                    <a:noFill/>
                  </a:tcPr>
                </a:tc>
                <a:tc>
                  <a:txBody>
                    <a:bodyPr/>
                    <a:lstStyle/>
                    <a:p>
                      <a:pPr algn="ctr"/>
                      <a:r>
                        <a:rPr lang="en-US" sz="1800" dirty="0"/>
                        <a:t>2.365</a:t>
                      </a:r>
                    </a:p>
                  </a:txBody>
                  <a:tcPr marL="28573" marR="28573" marT="28573" marB="28573" anchor="ctr">
                    <a:lnL>
                      <a:noFill/>
                    </a:lnL>
                    <a:lnR>
                      <a:noFill/>
                    </a:lnR>
                    <a:lnT>
                      <a:noFill/>
                    </a:lnT>
                    <a:lnB>
                      <a:noFill/>
                    </a:lnB>
                    <a:noFill/>
                  </a:tcPr>
                </a:tc>
                <a:tc>
                  <a:txBody>
                    <a:bodyPr/>
                    <a:lstStyle/>
                    <a:p>
                      <a:pPr algn="ctr"/>
                      <a:r>
                        <a:rPr lang="en-US" sz="1800" dirty="0"/>
                        <a:t>17</a:t>
                      </a:r>
                    </a:p>
                  </a:txBody>
                  <a:tcPr marL="28573" marR="28573" marT="28573" marB="28573" anchor="ctr">
                    <a:lnL>
                      <a:noFill/>
                    </a:lnL>
                    <a:lnR>
                      <a:noFill/>
                    </a:lnR>
                    <a:lnT>
                      <a:noFill/>
                    </a:lnT>
                    <a:lnB>
                      <a:noFill/>
                    </a:lnB>
                    <a:noFill/>
                  </a:tcPr>
                </a:tc>
                <a:tc>
                  <a:txBody>
                    <a:bodyPr/>
                    <a:lstStyle/>
                    <a:p>
                      <a:pPr algn="ctr"/>
                      <a:r>
                        <a:rPr lang="en-US" sz="1800"/>
                        <a:t>2.110</a:t>
                      </a:r>
                    </a:p>
                  </a:txBody>
                  <a:tcPr marL="28573" marR="28573" marT="28573" marB="28573" anchor="ctr">
                    <a:lnL>
                      <a:noFill/>
                    </a:lnL>
                    <a:lnR>
                      <a:noFill/>
                    </a:lnR>
                    <a:lnT>
                      <a:noFill/>
                    </a:lnT>
                    <a:lnB>
                      <a:noFill/>
                    </a:lnB>
                    <a:noFill/>
                  </a:tcPr>
                </a:tc>
                <a:tc>
                  <a:txBody>
                    <a:bodyPr/>
                    <a:lstStyle/>
                    <a:p>
                      <a:pPr algn="ctr"/>
                      <a:r>
                        <a:rPr lang="en-US" sz="1800" dirty="0"/>
                        <a:t>40</a:t>
                      </a:r>
                    </a:p>
                  </a:txBody>
                  <a:tcPr marL="28573" marR="28573" marT="28573" marB="28573" anchor="ctr">
                    <a:lnL>
                      <a:noFill/>
                    </a:lnL>
                    <a:lnR>
                      <a:noFill/>
                    </a:lnR>
                    <a:lnT>
                      <a:noFill/>
                    </a:lnT>
                    <a:lnB>
                      <a:noFill/>
                    </a:lnB>
                    <a:noFill/>
                  </a:tcPr>
                </a:tc>
                <a:tc>
                  <a:txBody>
                    <a:bodyPr/>
                    <a:lstStyle/>
                    <a:p>
                      <a:pPr algn="ctr"/>
                      <a:r>
                        <a:rPr lang="en-US" sz="1800"/>
                        <a:t>2.021</a:t>
                      </a:r>
                    </a:p>
                  </a:txBody>
                  <a:tcPr marL="28573" marR="28573" marT="28573" marB="28573" anchor="ctr">
                    <a:lnL>
                      <a:noFill/>
                    </a:lnL>
                    <a:lnR>
                      <a:noFill/>
                    </a:lnR>
                    <a:lnT>
                      <a:noFill/>
                    </a:lnT>
                    <a:lnB>
                      <a:noFill/>
                    </a:lnB>
                    <a:noFill/>
                  </a:tcPr>
                </a:tc>
              </a:tr>
              <a:tr h="331447">
                <a:tc>
                  <a:txBody>
                    <a:bodyPr/>
                    <a:lstStyle/>
                    <a:p>
                      <a:pPr algn="ctr"/>
                      <a:r>
                        <a:rPr lang="en-US" sz="1800"/>
                        <a:t>8</a:t>
                      </a:r>
                    </a:p>
                  </a:txBody>
                  <a:tcPr marL="28573" marR="28573" marT="28573" marB="28573" anchor="ctr">
                    <a:lnL>
                      <a:noFill/>
                    </a:lnL>
                    <a:lnR>
                      <a:noFill/>
                    </a:lnR>
                    <a:lnT>
                      <a:noFill/>
                    </a:lnT>
                    <a:lnB>
                      <a:noFill/>
                    </a:lnB>
                    <a:noFill/>
                  </a:tcPr>
                </a:tc>
                <a:tc>
                  <a:txBody>
                    <a:bodyPr/>
                    <a:lstStyle/>
                    <a:p>
                      <a:pPr algn="ctr"/>
                      <a:r>
                        <a:rPr lang="en-US" sz="1800" dirty="0"/>
                        <a:t>2.306</a:t>
                      </a:r>
                    </a:p>
                  </a:txBody>
                  <a:tcPr marL="28573" marR="28573" marT="28573" marB="28573" anchor="ctr">
                    <a:lnL>
                      <a:noFill/>
                    </a:lnL>
                    <a:lnR>
                      <a:noFill/>
                    </a:lnR>
                    <a:lnT>
                      <a:noFill/>
                    </a:lnT>
                    <a:lnB>
                      <a:noFill/>
                    </a:lnB>
                    <a:noFill/>
                  </a:tcPr>
                </a:tc>
                <a:tc>
                  <a:txBody>
                    <a:bodyPr/>
                    <a:lstStyle/>
                    <a:p>
                      <a:pPr algn="ctr"/>
                      <a:r>
                        <a:rPr lang="en-US" sz="1800"/>
                        <a:t>18</a:t>
                      </a:r>
                    </a:p>
                  </a:txBody>
                  <a:tcPr marL="28573" marR="28573" marT="28573" marB="28573" anchor="ctr">
                    <a:lnL>
                      <a:noFill/>
                    </a:lnL>
                    <a:lnR>
                      <a:noFill/>
                    </a:lnR>
                    <a:lnT>
                      <a:noFill/>
                    </a:lnT>
                    <a:lnB>
                      <a:noFill/>
                    </a:lnB>
                    <a:noFill/>
                  </a:tcPr>
                </a:tc>
                <a:tc>
                  <a:txBody>
                    <a:bodyPr/>
                    <a:lstStyle/>
                    <a:p>
                      <a:pPr algn="ctr"/>
                      <a:r>
                        <a:rPr lang="en-US" sz="1800"/>
                        <a:t>2.101</a:t>
                      </a:r>
                    </a:p>
                  </a:txBody>
                  <a:tcPr marL="28573" marR="28573" marT="28573" marB="28573" anchor="ctr">
                    <a:lnL>
                      <a:noFill/>
                    </a:lnL>
                    <a:lnR>
                      <a:noFill/>
                    </a:lnR>
                    <a:lnT>
                      <a:noFill/>
                    </a:lnT>
                    <a:lnB>
                      <a:noFill/>
                    </a:lnB>
                    <a:noFill/>
                  </a:tcPr>
                </a:tc>
                <a:tc>
                  <a:txBody>
                    <a:bodyPr/>
                    <a:lstStyle/>
                    <a:p>
                      <a:pPr algn="ctr"/>
                      <a:r>
                        <a:rPr lang="en-US" sz="1800" dirty="0"/>
                        <a:t>60</a:t>
                      </a:r>
                    </a:p>
                  </a:txBody>
                  <a:tcPr marL="28573" marR="28573" marT="28573" marB="28573" anchor="ctr">
                    <a:lnL>
                      <a:noFill/>
                    </a:lnL>
                    <a:lnR>
                      <a:noFill/>
                    </a:lnR>
                    <a:lnT>
                      <a:noFill/>
                    </a:lnT>
                    <a:lnB>
                      <a:noFill/>
                    </a:lnB>
                    <a:noFill/>
                  </a:tcPr>
                </a:tc>
                <a:tc>
                  <a:txBody>
                    <a:bodyPr/>
                    <a:lstStyle/>
                    <a:p>
                      <a:pPr algn="ctr"/>
                      <a:r>
                        <a:rPr lang="en-US" sz="1800"/>
                        <a:t>2.000</a:t>
                      </a:r>
                    </a:p>
                  </a:txBody>
                  <a:tcPr marL="28573" marR="28573" marT="28573" marB="28573" anchor="ctr">
                    <a:lnL>
                      <a:noFill/>
                    </a:lnL>
                    <a:lnR>
                      <a:noFill/>
                    </a:lnR>
                    <a:lnT>
                      <a:noFill/>
                    </a:lnT>
                    <a:lnB>
                      <a:noFill/>
                    </a:lnB>
                    <a:noFill/>
                  </a:tcPr>
                </a:tc>
              </a:tr>
              <a:tr h="331447">
                <a:tc>
                  <a:txBody>
                    <a:bodyPr/>
                    <a:lstStyle/>
                    <a:p>
                      <a:pPr algn="ctr"/>
                      <a:r>
                        <a:rPr lang="en-US" sz="1800"/>
                        <a:t>9</a:t>
                      </a:r>
                    </a:p>
                  </a:txBody>
                  <a:tcPr marL="28573" marR="28573" marT="28573" marB="28573" anchor="ctr">
                    <a:lnL>
                      <a:noFill/>
                    </a:lnL>
                    <a:lnR>
                      <a:noFill/>
                    </a:lnR>
                    <a:lnT>
                      <a:noFill/>
                    </a:lnT>
                    <a:lnB>
                      <a:noFill/>
                    </a:lnB>
                    <a:noFill/>
                  </a:tcPr>
                </a:tc>
                <a:tc>
                  <a:txBody>
                    <a:bodyPr/>
                    <a:lstStyle/>
                    <a:p>
                      <a:pPr algn="ctr"/>
                      <a:r>
                        <a:rPr lang="en-US" sz="1800" dirty="0"/>
                        <a:t>2.262</a:t>
                      </a:r>
                    </a:p>
                  </a:txBody>
                  <a:tcPr marL="28573" marR="28573" marT="28573" marB="28573" anchor="ctr">
                    <a:lnL>
                      <a:noFill/>
                    </a:lnL>
                    <a:lnR>
                      <a:noFill/>
                    </a:lnR>
                    <a:lnT>
                      <a:noFill/>
                    </a:lnT>
                    <a:lnB>
                      <a:noFill/>
                    </a:lnB>
                    <a:noFill/>
                  </a:tcPr>
                </a:tc>
                <a:tc>
                  <a:txBody>
                    <a:bodyPr/>
                    <a:lstStyle/>
                    <a:p>
                      <a:pPr algn="ctr"/>
                      <a:r>
                        <a:rPr lang="en-US" sz="1800" dirty="0"/>
                        <a:t>19</a:t>
                      </a:r>
                    </a:p>
                  </a:txBody>
                  <a:tcPr marL="28573" marR="28573" marT="28573" marB="28573" anchor="ctr">
                    <a:lnL>
                      <a:noFill/>
                    </a:lnL>
                    <a:lnR>
                      <a:noFill/>
                    </a:lnR>
                    <a:lnT>
                      <a:noFill/>
                    </a:lnT>
                    <a:lnB>
                      <a:noFill/>
                    </a:lnB>
                    <a:noFill/>
                  </a:tcPr>
                </a:tc>
                <a:tc>
                  <a:txBody>
                    <a:bodyPr/>
                    <a:lstStyle/>
                    <a:p>
                      <a:pPr algn="ctr"/>
                      <a:r>
                        <a:rPr lang="en-US" sz="1800"/>
                        <a:t>2.093</a:t>
                      </a:r>
                    </a:p>
                  </a:txBody>
                  <a:tcPr marL="28573" marR="28573" marT="28573" marB="28573" anchor="ctr">
                    <a:lnL>
                      <a:noFill/>
                    </a:lnL>
                    <a:lnR>
                      <a:noFill/>
                    </a:lnR>
                    <a:lnT>
                      <a:noFill/>
                    </a:lnT>
                    <a:lnB>
                      <a:noFill/>
                    </a:lnB>
                    <a:noFill/>
                  </a:tcPr>
                </a:tc>
                <a:tc>
                  <a:txBody>
                    <a:bodyPr/>
                    <a:lstStyle/>
                    <a:p>
                      <a:pPr algn="ctr"/>
                      <a:r>
                        <a:rPr lang="en-US" sz="1800" dirty="0"/>
                        <a:t>120</a:t>
                      </a:r>
                    </a:p>
                  </a:txBody>
                  <a:tcPr marL="28573" marR="28573" marT="28573" marB="28573" anchor="ctr">
                    <a:lnL>
                      <a:noFill/>
                    </a:lnL>
                    <a:lnR>
                      <a:noFill/>
                    </a:lnR>
                    <a:lnT>
                      <a:noFill/>
                    </a:lnT>
                    <a:lnB>
                      <a:noFill/>
                    </a:lnB>
                    <a:noFill/>
                  </a:tcPr>
                </a:tc>
                <a:tc>
                  <a:txBody>
                    <a:bodyPr/>
                    <a:lstStyle/>
                    <a:p>
                      <a:pPr algn="ctr"/>
                      <a:r>
                        <a:rPr lang="en-US" sz="1800" dirty="0"/>
                        <a:t>1.980</a:t>
                      </a:r>
                    </a:p>
                  </a:txBody>
                  <a:tcPr marL="28573" marR="28573" marT="28573" marB="28573" anchor="ctr">
                    <a:lnL>
                      <a:noFill/>
                    </a:lnL>
                    <a:lnR>
                      <a:noFill/>
                    </a:lnR>
                    <a:lnT>
                      <a:noFill/>
                    </a:lnT>
                    <a:lnB>
                      <a:noFill/>
                    </a:lnB>
                    <a:noFill/>
                  </a:tcPr>
                </a:tc>
              </a:tr>
              <a:tr h="331447">
                <a:tc>
                  <a:txBody>
                    <a:bodyPr/>
                    <a:lstStyle/>
                    <a:p>
                      <a:pPr algn="ctr"/>
                      <a:r>
                        <a:rPr lang="en-US" sz="1800"/>
                        <a:t>10</a:t>
                      </a:r>
                    </a:p>
                  </a:txBody>
                  <a:tcPr marL="28573" marR="28573" marT="28573" marB="28573" anchor="ctr">
                    <a:lnL>
                      <a:noFill/>
                    </a:lnL>
                    <a:lnR>
                      <a:noFill/>
                    </a:lnR>
                    <a:lnT>
                      <a:noFill/>
                    </a:lnT>
                    <a:lnB>
                      <a:noFill/>
                    </a:lnB>
                    <a:noFill/>
                  </a:tcPr>
                </a:tc>
                <a:tc>
                  <a:txBody>
                    <a:bodyPr/>
                    <a:lstStyle/>
                    <a:p>
                      <a:pPr algn="ctr"/>
                      <a:r>
                        <a:rPr lang="en-US" sz="1800" dirty="0"/>
                        <a:t>2.228</a:t>
                      </a:r>
                    </a:p>
                  </a:txBody>
                  <a:tcPr marL="28573" marR="28573" marT="28573" marB="28573" anchor="ctr">
                    <a:lnL>
                      <a:noFill/>
                    </a:lnL>
                    <a:lnR>
                      <a:noFill/>
                    </a:lnR>
                    <a:lnT>
                      <a:noFill/>
                    </a:lnT>
                    <a:lnB>
                      <a:noFill/>
                    </a:lnB>
                    <a:noFill/>
                  </a:tcPr>
                </a:tc>
                <a:tc>
                  <a:txBody>
                    <a:bodyPr/>
                    <a:lstStyle/>
                    <a:p>
                      <a:pPr algn="ctr"/>
                      <a:r>
                        <a:rPr lang="en-US" sz="1800" dirty="0"/>
                        <a:t>20</a:t>
                      </a:r>
                    </a:p>
                  </a:txBody>
                  <a:tcPr marL="28573" marR="28573" marT="28573" marB="28573" anchor="ctr">
                    <a:lnL>
                      <a:noFill/>
                    </a:lnL>
                    <a:lnR>
                      <a:noFill/>
                    </a:lnR>
                    <a:lnT>
                      <a:noFill/>
                    </a:lnT>
                    <a:lnB>
                      <a:noFill/>
                    </a:lnB>
                    <a:noFill/>
                  </a:tcPr>
                </a:tc>
                <a:tc>
                  <a:txBody>
                    <a:bodyPr/>
                    <a:lstStyle/>
                    <a:p>
                      <a:pPr algn="ctr"/>
                      <a:r>
                        <a:rPr lang="en-US" sz="1800" dirty="0"/>
                        <a:t>2.086</a:t>
                      </a:r>
                    </a:p>
                  </a:txBody>
                  <a:tcPr marL="28573" marR="28573" marT="28573" marB="28573" anchor="ctr">
                    <a:lnL>
                      <a:noFill/>
                    </a:lnL>
                    <a:lnR>
                      <a:noFill/>
                    </a:lnR>
                    <a:lnT>
                      <a:noFill/>
                    </a:lnT>
                    <a:lnB>
                      <a:noFill/>
                    </a:lnB>
                    <a:noFill/>
                  </a:tcPr>
                </a:tc>
                <a:tc>
                  <a:txBody>
                    <a:bodyPr/>
                    <a:lstStyle/>
                    <a:p>
                      <a:pPr algn="ctr"/>
                      <a:r>
                        <a:rPr lang="en-US" sz="1800"/>
                        <a:t>∞</a:t>
                      </a:r>
                    </a:p>
                  </a:txBody>
                  <a:tcPr marL="28573" marR="28573" marT="28573" marB="28573" anchor="ctr">
                    <a:lnL>
                      <a:noFill/>
                    </a:lnL>
                    <a:lnR>
                      <a:noFill/>
                    </a:lnR>
                    <a:lnT>
                      <a:noFill/>
                    </a:lnT>
                    <a:lnB>
                      <a:noFill/>
                    </a:lnB>
                    <a:noFill/>
                  </a:tcPr>
                </a:tc>
                <a:tc>
                  <a:txBody>
                    <a:bodyPr/>
                    <a:lstStyle/>
                    <a:p>
                      <a:pPr algn="ctr"/>
                      <a:r>
                        <a:rPr lang="en-US" sz="1800" dirty="0"/>
                        <a:t>1.960</a:t>
                      </a:r>
                    </a:p>
                  </a:txBody>
                  <a:tcPr marL="28573" marR="28573" marT="28573" marB="28573" anchor="ctr">
                    <a:lnL>
                      <a:noFill/>
                    </a:lnL>
                    <a:lnR>
                      <a:noFill/>
                    </a:lnR>
                    <a:lnT>
                      <a:noFill/>
                    </a:lnT>
                    <a:lnB>
                      <a:noFill/>
                    </a:lnB>
                    <a:noFill/>
                  </a:tcPr>
                </a:tc>
              </a:tr>
            </a:tbl>
          </a:graphicData>
        </a:graphic>
      </p:graphicFrame>
      <p:sp>
        <p:nvSpPr>
          <p:cNvPr id="5" name="Rectangle 1"/>
          <p:cNvSpPr>
            <a:spLocks noChangeArrowheads="1"/>
          </p:cNvSpPr>
          <p:nvPr/>
        </p:nvSpPr>
        <p:spPr bwMode="auto">
          <a:xfrm>
            <a:off x="1099455" y="5867400"/>
            <a:ext cx="766354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Note that, as the sample size grows, the correct “approximately 2” multiplier becomes closer and closer to 1.96.</a:t>
            </a:r>
          </a:p>
        </p:txBody>
      </p:sp>
    </p:spTree>
    <p:extLst>
      <p:ext uri="{BB962C8B-B14F-4D97-AF65-F5344CB8AC3E}">
        <p14:creationId xmlns:p14="http://schemas.microsoft.com/office/powerpoint/2010/main" val="11702552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Pictorially</a:t>
            </a:r>
            <a:endParaRPr lang="en-US" dirty="0"/>
          </a:p>
        </p:txBody>
      </p:sp>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066800"/>
            <a:ext cx="7662862" cy="567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48016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How Do We Do This?</a:t>
            </a:r>
            <a:endParaRPr lang="en-US" dirty="0"/>
          </a:p>
        </p:txBody>
      </p:sp>
      <p:sp>
        <p:nvSpPr>
          <p:cNvPr id="3" name="Content Placeholder 2"/>
          <p:cNvSpPr>
            <a:spLocks noGrp="1"/>
          </p:cNvSpPr>
          <p:nvPr>
            <p:ph idx="1"/>
          </p:nvPr>
        </p:nvSpPr>
        <p:spPr/>
        <p:txBody>
          <a:bodyPr>
            <a:normAutofit/>
          </a:bodyPr>
          <a:lstStyle/>
          <a:p>
            <a:pPr marL="0" indent="0">
              <a:buNone/>
            </a:pPr>
            <a:r>
              <a:rPr lang="en-US" sz="2400" dirty="0" smtClean="0"/>
              <a:t>Fortunately, any decent statistical software these days will count degrees of freedom, look in the appropriate t-distribution tables, and give us the slightly-larger-than-1.96 number we should use. </a:t>
            </a:r>
            <a:endParaRPr lang="en-US" sz="2400" dirty="0"/>
          </a:p>
          <a:p>
            <a:pPr marL="0" indent="0">
              <a:buNone/>
            </a:pPr>
            <a:r>
              <a:rPr lang="en-US" sz="2400" dirty="0" smtClean="0"/>
              <a:t>In general, </a:t>
            </a:r>
            <a:r>
              <a:rPr lang="en-US" sz="2400" dirty="0"/>
              <a:t>j</a:t>
            </a:r>
            <a:r>
              <a:rPr lang="en-US" sz="2400" dirty="0" smtClean="0"/>
              <a:t>ust think</a:t>
            </a:r>
          </a:p>
        </p:txBody>
      </p:sp>
      <p:graphicFrame>
        <p:nvGraphicFramePr>
          <p:cNvPr id="5" name="Object 4"/>
          <p:cNvGraphicFramePr>
            <a:graphicFrameLocks noChangeAspect="1"/>
          </p:cNvGraphicFramePr>
          <p:nvPr>
            <p:extLst>
              <p:ext uri="{D42A27DB-BD31-4B8C-83A1-F6EECF244321}">
                <p14:modId xmlns:p14="http://schemas.microsoft.com/office/powerpoint/2010/main" val="2926296077"/>
              </p:ext>
            </p:extLst>
          </p:nvPr>
        </p:nvGraphicFramePr>
        <p:xfrm>
          <a:off x="1905000" y="5102614"/>
          <a:ext cx="1637466" cy="797188"/>
        </p:xfrm>
        <a:graphic>
          <a:graphicData uri="http://schemas.openxmlformats.org/presentationml/2006/ole">
            <mc:AlternateContent xmlns:mc="http://schemas.openxmlformats.org/markup-compatibility/2006">
              <mc:Choice xmlns:v="urn:schemas-microsoft-com:vml" Requires="v">
                <p:oleObj spid="_x0000_s7207" name="Equation" r:id="rId3" imgW="799753" imgH="406224" progId="Equation.3">
                  <p:embed/>
                </p:oleObj>
              </mc:Choice>
              <mc:Fallback>
                <p:oleObj name="Equation" r:id="rId3" imgW="799753" imgH="406224" progId="Equation.3">
                  <p:embed/>
                  <p:pic>
                    <p:nvPicPr>
                      <p:cNvPr id="0"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5102614"/>
                        <a:ext cx="1637466" cy="797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p:cNvSpPr txBox="1"/>
          <p:nvPr/>
        </p:nvSpPr>
        <p:spPr>
          <a:xfrm>
            <a:off x="152400" y="3618500"/>
            <a:ext cx="3124200" cy="461665"/>
          </a:xfrm>
          <a:prstGeom prst="rect">
            <a:avLst/>
          </a:prstGeom>
          <a:noFill/>
        </p:spPr>
        <p:txBody>
          <a:bodyPr wrap="square" rtlCol="0">
            <a:spAutoFit/>
          </a:bodyPr>
          <a:lstStyle/>
          <a:p>
            <a:r>
              <a:rPr lang="en-US" sz="2400" dirty="0" smtClean="0"/>
              <a:t>(your estimate) ± (~2) ·</a:t>
            </a:r>
            <a:endParaRPr lang="en-US" sz="2400" dirty="0"/>
          </a:p>
        </p:txBody>
      </p:sp>
      <p:sp>
        <p:nvSpPr>
          <p:cNvPr id="7" name="TextBox 6"/>
          <p:cNvSpPr txBox="1"/>
          <p:nvPr/>
        </p:nvSpPr>
        <p:spPr>
          <a:xfrm>
            <a:off x="3061855" y="3436203"/>
            <a:ext cx="5943600" cy="830997"/>
          </a:xfrm>
          <a:prstGeom prst="rect">
            <a:avLst/>
          </a:prstGeom>
          <a:noFill/>
        </p:spPr>
        <p:txBody>
          <a:bodyPr wrap="square" rtlCol="0">
            <a:spAutoFit/>
          </a:bodyPr>
          <a:lstStyle/>
          <a:p>
            <a:r>
              <a:rPr lang="en-US" sz="2400" dirty="0" smtClean="0"/>
              <a:t>(one standard deviation’s worth of uncertainty in the way the estimate was made)</a:t>
            </a:r>
          </a:p>
        </p:txBody>
      </p:sp>
      <p:sp>
        <p:nvSpPr>
          <p:cNvPr id="8" name="TextBox 7"/>
          <p:cNvSpPr txBox="1"/>
          <p:nvPr/>
        </p:nvSpPr>
        <p:spPr>
          <a:xfrm>
            <a:off x="512618" y="4503004"/>
            <a:ext cx="1828800" cy="461665"/>
          </a:xfrm>
          <a:prstGeom prst="rect">
            <a:avLst/>
          </a:prstGeom>
          <a:noFill/>
        </p:spPr>
        <p:txBody>
          <a:bodyPr wrap="square" rtlCol="0">
            <a:spAutoFit/>
          </a:bodyPr>
          <a:lstStyle/>
          <a:p>
            <a:r>
              <a:rPr lang="en-US" sz="2400" dirty="0"/>
              <a:t>a</a:t>
            </a:r>
            <a:r>
              <a:rPr lang="en-US" sz="2400" dirty="0" smtClean="0"/>
              <a:t>s in</a:t>
            </a:r>
            <a:endParaRPr lang="en-US" sz="2400" dirty="0"/>
          </a:p>
        </p:txBody>
      </p:sp>
      <p:sp>
        <p:nvSpPr>
          <p:cNvPr id="9" name="TextBox 8"/>
          <p:cNvSpPr txBox="1"/>
          <p:nvPr/>
        </p:nvSpPr>
        <p:spPr>
          <a:xfrm>
            <a:off x="3962400" y="5085710"/>
            <a:ext cx="3948545" cy="830997"/>
          </a:xfrm>
          <a:prstGeom prst="rect">
            <a:avLst/>
          </a:prstGeom>
          <a:noFill/>
        </p:spPr>
        <p:txBody>
          <a:bodyPr wrap="square" rtlCol="0">
            <a:spAutoFit/>
          </a:bodyPr>
          <a:lstStyle/>
          <a:p>
            <a:r>
              <a:rPr lang="en-US" sz="2400" dirty="0" smtClean="0"/>
              <a:t>where the (~2) is determined by the computer</a:t>
            </a:r>
            <a:endParaRPr lang="en-US" sz="2400" dirty="0"/>
          </a:p>
        </p:txBody>
      </p:sp>
    </p:spTree>
    <p:extLst>
      <p:ext uri="{BB962C8B-B14F-4D97-AF65-F5344CB8AC3E}">
        <p14:creationId xmlns:p14="http://schemas.microsoft.com/office/powerpoint/2010/main" val="2906792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Polling</a:t>
            </a:r>
            <a:endParaRPr lang="en-US" dirty="0"/>
          </a:p>
        </p:txBody>
      </p:sp>
      <p:sp>
        <p:nvSpPr>
          <p:cNvPr id="3" name="Content Placeholder 2"/>
          <p:cNvSpPr>
            <a:spLocks noGrp="1"/>
          </p:cNvSpPr>
          <p:nvPr>
            <p:ph idx="1"/>
          </p:nvPr>
        </p:nvSpPr>
        <p:spPr/>
        <p:txBody>
          <a:bodyPr>
            <a:normAutofit fontScale="92500" lnSpcReduction="10000"/>
          </a:bodyPr>
          <a:lstStyle/>
          <a:p>
            <a:pPr marL="0" indent="0">
              <a:spcAft>
                <a:spcPts val="3600"/>
              </a:spcAft>
              <a:buNone/>
            </a:pPr>
            <a:r>
              <a:rPr lang="en-US" dirty="0" smtClean="0"/>
              <a:t>If the individuals in the population differ in some qualitative way, we often wish to estimate the proportion / fraction / percentage of the population with some given property.</a:t>
            </a:r>
          </a:p>
          <a:p>
            <a:pPr marL="0" indent="0">
              <a:buNone/>
            </a:pPr>
            <a:r>
              <a:rPr lang="en-US" dirty="0" smtClean="0"/>
              <a:t>For example: We track the sex of purchasers of our product, and find that, across 400 recent purchasers, 240 were female. What do we estimate to be the proportion of all purchasers who are female, and how much do we trust our estimate?</a:t>
            </a:r>
            <a:endParaRPr lang="en-US" dirty="0"/>
          </a:p>
        </p:txBody>
      </p:sp>
    </p:spTree>
    <p:extLst>
      <p:ext uri="{BB962C8B-B14F-4D97-AF65-F5344CB8AC3E}">
        <p14:creationId xmlns:p14="http://schemas.microsoft.com/office/powerpoint/2010/main" val="2937987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Course</a:t>
            </a:r>
            <a:endParaRPr lang="en-US" dirty="0"/>
          </a:p>
        </p:txBody>
      </p:sp>
      <p:sp>
        <p:nvSpPr>
          <p:cNvPr id="7" name="Content Placeholder 6"/>
          <p:cNvSpPr>
            <a:spLocks noGrp="1"/>
          </p:cNvSpPr>
          <p:nvPr>
            <p:ph idx="1"/>
          </p:nvPr>
        </p:nvSpPr>
        <p:spPr/>
        <p:txBody>
          <a:bodyPr>
            <a:normAutofit lnSpcReduction="10000"/>
          </a:bodyPr>
          <a:lstStyle/>
          <a:p>
            <a:r>
              <a:rPr lang="en-US" dirty="0" smtClean="0"/>
              <a:t>… is focused on a single statistical tool for studying relationships:</a:t>
            </a:r>
          </a:p>
          <a:p>
            <a:pPr lvl="1"/>
            <a:r>
              <a:rPr lang="en-US" dirty="0" smtClean="0"/>
              <a:t>Regression Analysis</a:t>
            </a:r>
          </a:p>
          <a:p>
            <a:r>
              <a:rPr lang="en-US" dirty="0" smtClean="0"/>
              <a:t>That said, we won’t use this tool until we reach the second section of the course.</a:t>
            </a:r>
          </a:p>
          <a:p>
            <a:r>
              <a:rPr lang="en-US" dirty="0" smtClean="0"/>
              <a:t>First, we need to be comfortable with the two “languages” of statistics</a:t>
            </a:r>
          </a:p>
          <a:p>
            <a:pPr lvl="1"/>
            <a:r>
              <a:rPr lang="en-US" dirty="0" smtClean="0"/>
              <a:t>The language of estimation (“trust”)</a:t>
            </a:r>
          </a:p>
          <a:p>
            <a:pPr lvl="1"/>
            <a:r>
              <a:rPr lang="en-US" dirty="0" smtClean="0"/>
              <a:t>The language of hypothesis testing (“evidence”)</a:t>
            </a:r>
          </a:p>
          <a:p>
            <a:pPr lvl="1"/>
            <a:endParaRPr lang="en-US" dirty="0"/>
          </a:p>
        </p:txBody>
      </p:sp>
    </p:spTree>
    <p:extLst>
      <p:ext uri="{BB962C8B-B14F-4D97-AF65-F5344CB8AC3E}">
        <p14:creationId xmlns:p14="http://schemas.microsoft.com/office/powerpoint/2010/main" val="2100722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the Estimate</a:t>
            </a:r>
            <a:endParaRPr lang="en-US" dirty="0"/>
          </a:p>
        </p:txBody>
      </p:sp>
      <p:sp>
        <p:nvSpPr>
          <p:cNvPr id="3" name="Content Placeholder 2"/>
          <p:cNvSpPr>
            <a:spLocks noGrp="1"/>
          </p:cNvSpPr>
          <p:nvPr>
            <p:ph idx="1"/>
          </p:nvPr>
        </p:nvSpPr>
        <p:spPr/>
        <p:txBody>
          <a:bodyPr/>
          <a:lstStyle/>
          <a:p>
            <a:pPr marL="0" indent="0">
              <a:buNone/>
            </a:pPr>
            <a:r>
              <a:rPr lang="en-US" dirty="0" smtClean="0"/>
              <a:t>Let                                      </a:t>
            </a:r>
          </a:p>
          <a:p>
            <a:pPr marL="0" indent="0">
              <a:buNone/>
            </a:pPr>
            <a:endParaRPr lang="en-US" dirty="0"/>
          </a:p>
          <a:p>
            <a:pPr marL="0" indent="0">
              <a:buNone/>
            </a:pPr>
            <a:r>
              <a:rPr lang="en-US" dirty="0" smtClean="0"/>
              <a:t>Obviously, this will be our estimate for the population proportion.</a:t>
            </a:r>
          </a:p>
          <a:p>
            <a:pPr marL="0" indent="0">
              <a:buNone/>
            </a:pPr>
            <a:r>
              <a:rPr lang="en-US" dirty="0" smtClean="0"/>
              <a:t>But how much can this estimate be trusted?</a:t>
            </a:r>
          </a:p>
          <a:p>
            <a:pPr marL="0" indent="0">
              <a:buNone/>
            </a:pP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20007333"/>
              </p:ext>
            </p:extLst>
          </p:nvPr>
        </p:nvGraphicFramePr>
        <p:xfrm>
          <a:off x="1447800" y="1447800"/>
          <a:ext cx="3038167" cy="990600"/>
        </p:xfrm>
        <a:graphic>
          <a:graphicData uri="http://schemas.openxmlformats.org/presentationml/2006/ole">
            <mc:AlternateContent xmlns:mc="http://schemas.openxmlformats.org/markup-compatibility/2006">
              <mc:Choice xmlns:v="urn:schemas-microsoft-com:vml" Requires="v">
                <p:oleObj spid="_x0000_s8230" name="Equation" r:id="rId3" imgW="1307880" imgH="393480" progId="Equation.3">
                  <p:embed/>
                </p:oleObj>
              </mc:Choice>
              <mc:Fallback>
                <p:oleObj name="Equation" r:id="rId3" imgW="1307880" imgH="393480" progId="Equation.3">
                  <p:embed/>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1447800"/>
                        <a:ext cx="3038167"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52324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Now, the Trick</a:t>
            </a:r>
            <a:endParaRPr lang="en-US" dirty="0"/>
          </a:p>
        </p:txBody>
      </p:sp>
      <p:sp>
        <p:nvSpPr>
          <p:cNvPr id="3" name="Content Placeholder 2"/>
          <p:cNvSpPr>
            <a:spLocks noGrp="1"/>
          </p:cNvSpPr>
          <p:nvPr>
            <p:ph idx="1"/>
          </p:nvPr>
        </p:nvSpPr>
        <p:spPr/>
        <p:txBody>
          <a:bodyPr/>
          <a:lstStyle/>
          <a:p>
            <a:pPr marL="0" indent="0">
              <a:buNone/>
            </a:pPr>
            <a:r>
              <a:rPr lang="en-US" dirty="0" smtClean="0"/>
              <a:t>Imagine that each woman is represented by a “1”, and each man by a “0”.</a:t>
            </a:r>
          </a:p>
          <a:p>
            <a:pPr marL="0" indent="0">
              <a:buNone/>
            </a:pPr>
            <a:r>
              <a:rPr lang="en-US" dirty="0" smtClean="0"/>
              <a:t>Then the proportion (of the sample or population) which is female is just the mean of these numeric values, and so estimating a proportion is just a special case of what we’ve already done!</a:t>
            </a:r>
            <a:endParaRPr lang="en-US" dirty="0"/>
          </a:p>
        </p:txBody>
      </p:sp>
    </p:spTree>
    <p:extLst>
      <p:ext uri="{BB962C8B-B14F-4D97-AF65-F5344CB8AC3E}">
        <p14:creationId xmlns:p14="http://schemas.microsoft.com/office/powerpoint/2010/main" val="7178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Result</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Estimating a mean:</a:t>
            </a:r>
          </a:p>
          <a:p>
            <a:pPr marL="0" indent="0">
              <a:buNone/>
            </a:pPr>
            <a:endParaRPr lang="en-US" dirty="0"/>
          </a:p>
          <a:p>
            <a:pPr marL="0" indent="0">
              <a:buNone/>
            </a:pPr>
            <a:endParaRPr lang="en-US" dirty="0" smtClean="0"/>
          </a:p>
          <a:p>
            <a:pPr marL="0" indent="0">
              <a:buNone/>
            </a:pPr>
            <a:r>
              <a:rPr lang="en-US" dirty="0" smtClean="0"/>
              <a:t>Estimating a proportion:</a:t>
            </a:r>
          </a:p>
          <a:p>
            <a:pPr marL="0" indent="0">
              <a:buNone/>
            </a:pPr>
            <a:endParaRPr lang="en-US" dirty="0"/>
          </a:p>
          <a:p>
            <a:pPr marL="0" indent="0">
              <a:buNone/>
            </a:pPr>
            <a:r>
              <a:rPr lang="en-US" sz="2400" dirty="0" smtClean="0"/>
              <a:t>[When all of the numeric values are either 0 or 1, s takes the special form shown above.]</a:t>
            </a:r>
          </a:p>
          <a:p>
            <a:pPr marL="0" indent="0">
              <a:buNone/>
            </a:pPr>
            <a:endParaRPr lang="en-US" sz="2400" dirty="0"/>
          </a:p>
          <a:p>
            <a:pPr marL="0" indent="0">
              <a:buNone/>
            </a:pPr>
            <a:r>
              <a:rPr lang="en-US" dirty="0" smtClean="0"/>
              <a:t>The example: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240462520"/>
              </p:ext>
            </p:extLst>
          </p:nvPr>
        </p:nvGraphicFramePr>
        <p:xfrm>
          <a:off x="5029200" y="1371600"/>
          <a:ext cx="2286000" cy="1113066"/>
        </p:xfrm>
        <a:graphic>
          <a:graphicData uri="http://schemas.openxmlformats.org/presentationml/2006/ole">
            <mc:AlternateContent xmlns:mc="http://schemas.openxmlformats.org/markup-compatibility/2006">
              <mc:Choice xmlns:v="urn:schemas-microsoft-com:vml" Requires="v">
                <p:oleObj spid="_x0000_s9328" name="Equation" r:id="rId3" imgW="799753" imgH="406224" progId="Equation.3">
                  <p:embed/>
                </p:oleObj>
              </mc:Choice>
              <mc:Fallback>
                <p:oleObj name="Equation" r:id="rId3" imgW="799753" imgH="406224" progId="Equation.3">
                  <p:embed/>
                  <p:pic>
                    <p:nvPicPr>
                      <p:cNvPr id="0" name="Picture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371600"/>
                        <a:ext cx="2286000" cy="11130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65674906"/>
              </p:ext>
            </p:extLst>
          </p:nvPr>
        </p:nvGraphicFramePr>
        <p:xfrm>
          <a:off x="2819400" y="5181600"/>
          <a:ext cx="6191598" cy="1003300"/>
        </p:xfrm>
        <a:graphic>
          <a:graphicData uri="http://schemas.openxmlformats.org/presentationml/2006/ole">
            <mc:AlternateContent xmlns:mc="http://schemas.openxmlformats.org/markup-compatibility/2006">
              <mc:Choice xmlns:v="urn:schemas-microsoft-com:vml" Requires="v">
                <p:oleObj spid="_x0000_s9329" name="Equation" r:id="rId5" imgW="2552400" imgH="431640" progId="Equation.3">
                  <p:embed/>
                </p:oleObj>
              </mc:Choice>
              <mc:Fallback>
                <p:oleObj name="Equation" r:id="rId5" imgW="2552400" imgH="431640" progId="Equation.3">
                  <p:embed/>
                  <p:pic>
                    <p:nvPicPr>
                      <p:cNvPr id="0" name="Picture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9400" y="5181600"/>
                        <a:ext cx="6191598" cy="100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846927050"/>
              </p:ext>
            </p:extLst>
          </p:nvPr>
        </p:nvGraphicFramePr>
        <p:xfrm>
          <a:off x="4953000" y="2895600"/>
          <a:ext cx="3182938" cy="1200150"/>
        </p:xfrm>
        <a:graphic>
          <a:graphicData uri="http://schemas.openxmlformats.org/presentationml/2006/ole">
            <mc:AlternateContent xmlns:mc="http://schemas.openxmlformats.org/markup-compatibility/2006">
              <mc:Choice xmlns:v="urn:schemas-microsoft-com:vml" Requires="v">
                <p:oleObj spid="_x0000_s9330" name="Equation" r:id="rId7" imgW="1129810" imgH="444307" progId="Equation.3">
                  <p:embed/>
                </p:oleObj>
              </mc:Choice>
              <mc:Fallback>
                <p:oleObj name="Equation" r:id="rId7" imgW="1129810" imgH="444307" progId="Equation.3">
                  <p:embed/>
                  <p:pic>
                    <p:nvPicPr>
                      <p:cNvPr id="0" name="Picture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53000" y="2895600"/>
                        <a:ext cx="3182938" cy="1200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161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Multiple-Choice Questions</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If the Republican Party’s candidate were to be chosen today, which one would you most prefer?</a:t>
            </a:r>
          </a:p>
          <a:p>
            <a:r>
              <a:rPr lang="en-US" dirty="0" smtClean="0"/>
              <a:t>Romney, Cain, Bachman, Perry, Gingrich, Santorum, Paul, Huntsman, none</a:t>
            </a:r>
          </a:p>
          <a:p>
            <a:pPr marL="0" indent="0">
              <a:spcAft>
                <a:spcPts val="2400"/>
              </a:spcAft>
              <a:buNone/>
            </a:pPr>
            <a:r>
              <a:rPr lang="en-US" dirty="0" smtClean="0"/>
              <a:t>The results are reported as if 9 separate “yes/no” questions had been asked.</a:t>
            </a:r>
          </a:p>
          <a:p>
            <a:pPr marL="0" indent="0">
              <a:buNone/>
            </a:pPr>
            <a:r>
              <a:rPr lang="en-US" dirty="0" smtClean="0"/>
              <a:t>If the Republican Party’s candidate were to be chosen today, which of these would have your approval?</a:t>
            </a:r>
          </a:p>
          <a:p>
            <a:pPr marL="0" indent="0">
              <a:buNone/>
            </a:pPr>
            <a:r>
              <a:rPr lang="en-US" dirty="0" smtClean="0"/>
              <a:t>The same reporting method is used.</a:t>
            </a:r>
          </a:p>
        </p:txBody>
      </p:sp>
    </p:spTree>
    <p:extLst>
      <p:ext uri="{BB962C8B-B14F-4D97-AF65-F5344CB8AC3E}">
        <p14:creationId xmlns:p14="http://schemas.microsoft.com/office/powerpoint/2010/main" val="249821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Choice of Sample Size</a:t>
            </a:r>
            <a:endParaRPr lang="en-US" dirty="0"/>
          </a:p>
        </p:txBody>
      </p:sp>
      <p:sp>
        <p:nvSpPr>
          <p:cNvPr id="3" name="Content Placeholder 2"/>
          <p:cNvSpPr>
            <a:spLocks noGrp="1"/>
          </p:cNvSpPr>
          <p:nvPr>
            <p:ph idx="1"/>
          </p:nvPr>
        </p:nvSpPr>
        <p:spPr/>
        <p:txBody>
          <a:bodyPr/>
          <a:lstStyle/>
          <a:p>
            <a:r>
              <a:rPr lang="en-US" dirty="0" smtClean="0"/>
              <a:t>Set a “target” margin of error for your estimate, based on your judgment as to how small will be small enough for those who will be using the estimate to make decisions.</a:t>
            </a:r>
          </a:p>
          <a:p>
            <a:r>
              <a:rPr lang="en-US" dirty="0" smtClean="0"/>
              <a:t>There’s no magic formula here, even though this is a very important choice: Too large, and your study is useless; too small, and you’re wasting money.</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a Proportion: Polling</a:t>
            </a:r>
            <a:endParaRPr lang="en-US" dirty="0"/>
          </a:p>
        </p:txBody>
      </p:sp>
      <p:sp>
        <p:nvSpPr>
          <p:cNvPr id="3" name="Content Placeholder 2"/>
          <p:cNvSpPr>
            <a:spLocks noGrp="1"/>
          </p:cNvSpPr>
          <p:nvPr>
            <p:ph idx="1"/>
          </p:nvPr>
        </p:nvSpPr>
        <p:spPr>
          <a:xfrm>
            <a:off x="457200" y="1600201"/>
            <a:ext cx="8229600" cy="2362200"/>
          </a:xfrm>
        </p:spPr>
        <p:txBody>
          <a:bodyPr/>
          <a:lstStyle/>
          <a:p>
            <a:pPr marL="0" indent="0">
              <a:buNone/>
            </a:pPr>
            <a:r>
              <a:rPr lang="en-US" dirty="0" smtClean="0"/>
              <a:t>Pick the target margin of error.</a:t>
            </a:r>
          </a:p>
          <a:p>
            <a:r>
              <a:rPr lang="en-US" dirty="0" smtClean="0"/>
              <a:t>Why do news organizations always use 3% or 4% during the election season?</a:t>
            </a:r>
          </a:p>
          <a:p>
            <a:pPr lvl="1"/>
            <a:r>
              <a:rPr lang="en-US" dirty="0" smtClean="0"/>
              <a:t>Because that’s the largest they can get away with.</a:t>
            </a:r>
          </a:p>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210086533"/>
              </p:ext>
            </p:extLst>
          </p:nvPr>
        </p:nvGraphicFramePr>
        <p:xfrm>
          <a:off x="1447800" y="3962400"/>
          <a:ext cx="6095999" cy="1033313"/>
        </p:xfrm>
        <a:graphic>
          <a:graphicData uri="http://schemas.openxmlformats.org/presentationml/2006/ole">
            <mc:AlternateContent xmlns:mc="http://schemas.openxmlformats.org/markup-compatibility/2006">
              <mc:Choice xmlns:v="urn:schemas-microsoft-com:vml" Requires="v">
                <p:oleObj spid="_x0000_s10278" name="Equation" r:id="rId3" imgW="2514600" imgH="444240" progId="Equation.3">
                  <p:embed/>
                </p:oleObj>
              </mc:Choice>
              <mc:Fallback>
                <p:oleObj name="Equation" r:id="rId3" imgW="2514600" imgH="444240" progId="Equation.3">
                  <p:embed/>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3962400"/>
                        <a:ext cx="6095999" cy="103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381000" y="5410200"/>
            <a:ext cx="8229600" cy="954107"/>
          </a:xfrm>
          <a:prstGeom prst="rect">
            <a:avLst/>
          </a:prstGeom>
          <a:noFill/>
        </p:spPr>
        <p:txBody>
          <a:bodyPr wrap="square" rtlCol="0">
            <a:spAutoFit/>
          </a:bodyPr>
          <a:lstStyle/>
          <a:p>
            <a:r>
              <a:rPr lang="en-US" sz="2800" dirty="0" smtClean="0"/>
              <a:t>So, for example, n=400 (resp., 625, or 1112) assures a margin of error of no more than 5% (resp., 4%, or 3%).</a:t>
            </a:r>
            <a:endParaRPr lang="en-US" sz="2800" dirty="0"/>
          </a:p>
        </p:txBody>
      </p:sp>
    </p:spTree>
    <p:extLst>
      <p:ext uri="{BB962C8B-B14F-4D97-AF65-F5344CB8AC3E}">
        <p14:creationId xmlns:p14="http://schemas.microsoft.com/office/powerpoint/2010/main" val="2872491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Estimating a Mean: Choice of Sample Size</a:t>
            </a:r>
            <a:endParaRPr lang="en-US" dirty="0"/>
          </a:p>
        </p:txBody>
      </p:sp>
      <p:sp>
        <p:nvSpPr>
          <p:cNvPr id="3" name="Content Placeholder 2"/>
          <p:cNvSpPr>
            <a:spLocks noGrp="1"/>
          </p:cNvSpPr>
          <p:nvPr>
            <p:ph idx="1"/>
          </p:nvPr>
        </p:nvSpPr>
        <p:spPr>
          <a:xfrm>
            <a:off x="381000" y="1600200"/>
            <a:ext cx="8229600" cy="4525963"/>
          </a:xfrm>
        </p:spPr>
        <p:txBody>
          <a:bodyPr/>
          <a:lstStyle/>
          <a:p>
            <a:pPr marL="0" indent="0">
              <a:spcAft>
                <a:spcPts val="2400"/>
              </a:spcAft>
              <a:buNone/>
            </a:pPr>
            <a:r>
              <a:rPr lang="en-US" dirty="0" smtClean="0"/>
              <a:t>Set the target margin of error.</a:t>
            </a:r>
          </a:p>
          <a:p>
            <a:r>
              <a:rPr lang="en-US" dirty="0" smtClean="0"/>
              <a:t>Solve</a:t>
            </a:r>
          </a:p>
          <a:p>
            <a:pPr marL="0" indent="0">
              <a:buNone/>
            </a:pPr>
            <a:endParaRPr lang="en-US" dirty="0"/>
          </a:p>
          <a:p>
            <a:pPr marL="0" indent="0">
              <a:buNone/>
            </a:pPr>
            <a:endParaRPr lang="en-US" dirty="0" smtClean="0"/>
          </a:p>
          <a:p>
            <a:pPr marL="0" indent="0">
              <a:buNone/>
            </a:pPr>
            <a:r>
              <a:rPr lang="en-US" dirty="0" smtClean="0"/>
              <a:t>From whence comes s?</a:t>
            </a:r>
          </a:p>
          <a:p>
            <a:r>
              <a:rPr lang="en-US" dirty="0" smtClean="0"/>
              <a:t>From historical data (previous studies) or from a pilot study (small initial survey).</a:t>
            </a:r>
          </a:p>
          <a:p>
            <a:pPr marL="0" indent="0">
              <a:buNone/>
            </a:pP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003553448"/>
              </p:ext>
            </p:extLst>
          </p:nvPr>
        </p:nvGraphicFramePr>
        <p:xfrm>
          <a:off x="1905000" y="2286000"/>
          <a:ext cx="2971800" cy="1068512"/>
        </p:xfrm>
        <a:graphic>
          <a:graphicData uri="http://schemas.openxmlformats.org/presentationml/2006/ole">
            <mc:AlternateContent xmlns:mc="http://schemas.openxmlformats.org/markup-compatibility/2006">
              <mc:Choice xmlns:v="urn:schemas-microsoft-com:vml" Requires="v">
                <p:oleObj spid="_x0000_s11302" name="Equation" r:id="rId3" imgW="1130040" imgH="406080" progId="Equation.3">
                  <p:embed/>
                </p:oleObj>
              </mc:Choice>
              <mc:Fallback>
                <p:oleObj name="Equation" r:id="rId3" imgW="1130040" imgH="406080" progId="Equation.3">
                  <p:embed/>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286000"/>
                        <a:ext cx="2971800" cy="1068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6376555" y="2438400"/>
            <a:ext cx="2310245" cy="1569660"/>
          </a:xfrm>
          <a:prstGeom prst="rect">
            <a:avLst/>
          </a:prstGeom>
          <a:noFill/>
          <a:ln>
            <a:solidFill>
              <a:schemeClr val="tx1"/>
            </a:solidFill>
          </a:ln>
        </p:spPr>
        <p:txBody>
          <a:bodyPr wrap="square" rtlCol="0">
            <a:spAutoFit/>
          </a:bodyPr>
          <a:lstStyle/>
          <a:p>
            <a:r>
              <a:rPr lang="en-US" sz="3200" dirty="0"/>
              <a:t>t</a:t>
            </a:r>
            <a:r>
              <a:rPr lang="en-US" sz="3200" dirty="0" smtClean="0"/>
              <a:t>arget = $25.</a:t>
            </a:r>
          </a:p>
          <a:p>
            <a:r>
              <a:rPr lang="en-US" sz="3200" dirty="0" smtClean="0"/>
              <a:t>s </a:t>
            </a:r>
            <a:r>
              <a:rPr lang="en-US" sz="3200" dirty="0" smtClean="0">
                <a:sym typeface="Symbol"/>
              </a:rPr>
              <a:t> $180.</a:t>
            </a:r>
          </a:p>
          <a:p>
            <a:r>
              <a:rPr lang="en-US" sz="3200" dirty="0" smtClean="0">
                <a:sym typeface="Symbol"/>
              </a:rPr>
              <a:t>Set n = 207.</a:t>
            </a:r>
            <a:endParaRPr lang="en-US" sz="3200" dirty="0"/>
          </a:p>
        </p:txBody>
      </p:sp>
    </p:spTree>
    <p:extLst>
      <p:ext uri="{BB962C8B-B14F-4D97-AF65-F5344CB8AC3E}">
        <p14:creationId xmlns:p14="http://schemas.microsoft.com/office/powerpoint/2010/main" val="1448298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“Square-Root” Effect : Choice of Sample Size after an Initial Study</a:t>
            </a:r>
            <a:endParaRPr lang="en-US" dirty="0"/>
          </a:p>
        </p:txBody>
      </p:sp>
      <p:sp>
        <p:nvSpPr>
          <p:cNvPr id="3" name="Content Placeholder 2"/>
          <p:cNvSpPr>
            <a:spLocks noGrp="1"/>
          </p:cNvSpPr>
          <p:nvPr>
            <p:ph idx="1"/>
          </p:nvPr>
        </p:nvSpPr>
        <p:spPr/>
        <p:txBody>
          <a:bodyPr>
            <a:normAutofit/>
          </a:bodyPr>
          <a:lstStyle/>
          <a:p>
            <a:r>
              <a:rPr lang="en-US" dirty="0" smtClean="0"/>
              <a:t>Given the results of a study, to cut the margin of error in half requires roughly 4 times the original sample size.</a:t>
            </a:r>
          </a:p>
          <a:p>
            <a:r>
              <a:rPr lang="en-US" dirty="0" smtClean="0"/>
              <a:t>And generally, the sample size required to achieve a desired margin of error =</a:t>
            </a:r>
          </a:p>
        </p:txBody>
      </p:sp>
      <p:graphicFrame>
        <p:nvGraphicFramePr>
          <p:cNvPr id="4" name="Object 3"/>
          <p:cNvGraphicFramePr>
            <a:graphicFrameLocks noChangeAspect="1"/>
          </p:cNvGraphicFramePr>
          <p:nvPr/>
        </p:nvGraphicFramePr>
        <p:xfrm>
          <a:off x="990600" y="4419600"/>
          <a:ext cx="7110414" cy="1193800"/>
        </p:xfrm>
        <a:graphic>
          <a:graphicData uri="http://schemas.openxmlformats.org/presentationml/2006/ole">
            <mc:AlternateContent xmlns:mc="http://schemas.openxmlformats.org/markup-compatibility/2006">
              <mc:Choice xmlns:v="urn:schemas-microsoft-com:vml" Requires="v">
                <p:oleObj spid="_x0000_s59418" name="Equation" r:id="rId3" imgW="3047760" imgH="507960" progId="Equation.3">
                  <p:embed/>
                </p:oleObj>
              </mc:Choice>
              <mc:Fallback>
                <p:oleObj name="Equation" r:id="rId3" imgW="3047760" imgH="50796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4419600"/>
                        <a:ext cx="7110414" cy="1193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Read Presidential-Race Polls</a:t>
            </a:r>
            <a:endParaRPr lang="en-US" dirty="0"/>
          </a:p>
        </p:txBody>
      </p:sp>
      <p:sp>
        <p:nvSpPr>
          <p:cNvPr id="3" name="Content Placeholder 2"/>
          <p:cNvSpPr>
            <a:spLocks noGrp="1"/>
          </p:cNvSpPr>
          <p:nvPr>
            <p:ph idx="1"/>
          </p:nvPr>
        </p:nvSpPr>
        <p:spPr/>
        <p:txBody>
          <a:bodyPr>
            <a:normAutofit lnSpcReduction="10000"/>
          </a:bodyPr>
          <a:lstStyle/>
          <a:p>
            <a:r>
              <a:rPr lang="en-US" dirty="0" smtClean="0"/>
              <a:t>When reading political polls, remember that the margin of error in an estimate of the “gap” between the two leading candidates is roughly twice as large as the poll's reported margin of error.</a:t>
            </a:r>
          </a:p>
          <a:p>
            <a:r>
              <a:rPr lang="en-US" dirty="0" smtClean="0"/>
              <a:t>The margin of error in the estimated “change in the gap” from one poll to the next is nearly three times as large as the poll's reported margin of error.</a:t>
            </a:r>
            <a:endParaRPr lang="en-US" dirty="0"/>
          </a:p>
        </p:txBody>
      </p:sp>
    </p:spTree>
    <p:extLst>
      <p:ext uri="{BB962C8B-B14F-4D97-AF65-F5344CB8AC3E}">
        <p14:creationId xmlns:p14="http://schemas.microsoft.com/office/powerpoint/2010/main" val="155184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Summary</a:t>
            </a:r>
            <a:endParaRPr lang="en-US" dirty="0"/>
          </a:p>
        </p:txBody>
      </p:sp>
      <p:sp>
        <p:nvSpPr>
          <p:cNvPr id="3" name="Content Placeholder 2"/>
          <p:cNvSpPr>
            <a:spLocks noGrp="1"/>
          </p:cNvSpPr>
          <p:nvPr>
            <p:ph idx="1"/>
          </p:nvPr>
        </p:nvSpPr>
        <p:spPr>
          <a:xfrm>
            <a:off x="228600" y="1219200"/>
            <a:ext cx="8610600" cy="4876800"/>
          </a:xfrm>
        </p:spPr>
        <p:txBody>
          <a:bodyPr>
            <a:normAutofit/>
          </a:bodyPr>
          <a:lstStyle/>
          <a:p>
            <a:pPr>
              <a:spcAft>
                <a:spcPts val="600"/>
              </a:spcAft>
            </a:pPr>
            <a:r>
              <a:rPr lang="en-US" sz="2200" dirty="0" smtClean="0"/>
              <a:t>Whenever you give an estimate or prediction to someone, or accept an estimate or prediction from someone, in order to facilitate risk analysis be sure the estimate is accompanied by its margin of error:                </a:t>
            </a:r>
            <a:r>
              <a:rPr lang="en-US" sz="2200" dirty="0" smtClean="0"/>
              <a:t>A</a:t>
            </a:r>
            <a:r>
              <a:rPr lang="en-US" sz="2200" dirty="0" smtClean="0">
                <a:sym typeface="Symbol"/>
              </a:rPr>
              <a:t></a:t>
            </a:r>
            <a:r>
              <a:rPr lang="en-US" sz="2200" dirty="0" smtClean="0"/>
              <a:t>95</a:t>
            </a:r>
            <a:r>
              <a:rPr lang="en-US" sz="2200" dirty="0" smtClean="0"/>
              <a:t>%-confidence interval </a:t>
            </a:r>
            <a:r>
              <a:rPr lang="en-US" sz="2200" dirty="0" smtClean="0"/>
              <a:t>is</a:t>
            </a:r>
            <a:endParaRPr lang="en-US" sz="2200" dirty="0"/>
          </a:p>
          <a:p>
            <a:endParaRPr lang="en-US" sz="2200" dirty="0" smtClean="0"/>
          </a:p>
          <a:p>
            <a:endParaRPr lang="en-US" sz="2200" dirty="0"/>
          </a:p>
          <a:p>
            <a:r>
              <a:rPr lang="en-US" sz="2200" dirty="0" smtClean="0"/>
              <a:t>If you’re estimating a mean using simple random sampling:</a:t>
            </a:r>
          </a:p>
          <a:p>
            <a:endParaRPr lang="en-US" sz="2200" dirty="0"/>
          </a:p>
          <a:p>
            <a:endParaRPr lang="en-US" sz="2200" dirty="0" smtClean="0"/>
          </a:p>
          <a:p>
            <a:r>
              <a:rPr lang="en-US" sz="2200" dirty="0" smtClean="0"/>
              <a:t>If you’re estimating a proportion using simple random sampling:</a:t>
            </a:r>
            <a:endParaRPr lang="en-US" sz="2200" dirty="0"/>
          </a:p>
        </p:txBody>
      </p:sp>
      <p:sp>
        <p:nvSpPr>
          <p:cNvPr id="4" name="TextBox 3"/>
          <p:cNvSpPr txBox="1"/>
          <p:nvPr/>
        </p:nvSpPr>
        <p:spPr>
          <a:xfrm>
            <a:off x="671945" y="2849296"/>
            <a:ext cx="3124200" cy="461665"/>
          </a:xfrm>
          <a:prstGeom prst="rect">
            <a:avLst/>
          </a:prstGeom>
          <a:noFill/>
        </p:spPr>
        <p:txBody>
          <a:bodyPr wrap="square" rtlCol="0">
            <a:spAutoFit/>
          </a:bodyPr>
          <a:lstStyle/>
          <a:p>
            <a:r>
              <a:rPr lang="en-US" sz="2200" dirty="0" smtClean="0"/>
              <a:t>(your estimate) ± (~2) </a:t>
            </a:r>
            <a:r>
              <a:rPr lang="en-US" sz="2400" dirty="0" smtClean="0"/>
              <a:t>·</a:t>
            </a:r>
            <a:endParaRPr lang="en-US" sz="2400" dirty="0"/>
          </a:p>
        </p:txBody>
      </p:sp>
      <p:sp>
        <p:nvSpPr>
          <p:cNvPr id="5" name="TextBox 4"/>
          <p:cNvSpPr txBox="1"/>
          <p:nvPr/>
        </p:nvSpPr>
        <p:spPr>
          <a:xfrm>
            <a:off x="3352800" y="2667000"/>
            <a:ext cx="5708072" cy="769441"/>
          </a:xfrm>
          <a:prstGeom prst="rect">
            <a:avLst/>
          </a:prstGeom>
          <a:noFill/>
        </p:spPr>
        <p:txBody>
          <a:bodyPr wrap="square" rtlCol="0">
            <a:spAutoFit/>
          </a:bodyPr>
          <a:lstStyle/>
          <a:p>
            <a:r>
              <a:rPr lang="en-US" sz="2200" dirty="0" smtClean="0"/>
              <a:t>(one standard-deviation’s-worth of uncertainty  inherent in the way the estimate was made)</a:t>
            </a:r>
          </a:p>
        </p:txBody>
      </p:sp>
      <p:graphicFrame>
        <p:nvGraphicFramePr>
          <p:cNvPr id="6" name="Object 5"/>
          <p:cNvGraphicFramePr>
            <a:graphicFrameLocks noChangeAspect="1"/>
          </p:cNvGraphicFramePr>
          <p:nvPr>
            <p:extLst>
              <p:ext uri="{D42A27DB-BD31-4B8C-83A1-F6EECF244321}">
                <p14:modId xmlns:p14="http://schemas.microsoft.com/office/powerpoint/2010/main" val="489140248"/>
              </p:ext>
            </p:extLst>
          </p:nvPr>
        </p:nvGraphicFramePr>
        <p:xfrm>
          <a:off x="3733800" y="3886200"/>
          <a:ext cx="1524000" cy="741892"/>
        </p:xfrm>
        <a:graphic>
          <a:graphicData uri="http://schemas.openxmlformats.org/presentationml/2006/ole">
            <mc:AlternateContent xmlns:mc="http://schemas.openxmlformats.org/markup-compatibility/2006">
              <mc:Choice xmlns:v="urn:schemas-microsoft-com:vml" Requires="v">
                <p:oleObj spid="_x0000_s60468" name="Equation" r:id="rId3" imgW="799753" imgH="406224" progId="Equation.3">
                  <p:embed/>
                </p:oleObj>
              </mc:Choice>
              <mc:Fallback>
                <p:oleObj name="Equation" r:id="rId3" imgW="799753" imgH="406224"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3886200"/>
                        <a:ext cx="1524000" cy="741892"/>
                      </a:xfrm>
                      <a:prstGeom prst="rect">
                        <a:avLst/>
                      </a:prstGeom>
                      <a:noFill/>
                      <a:ln>
                        <a:noFill/>
                      </a:ln>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002314381"/>
              </p:ext>
            </p:extLst>
          </p:nvPr>
        </p:nvGraphicFramePr>
        <p:xfrm>
          <a:off x="3429000" y="5181600"/>
          <a:ext cx="2098963" cy="791429"/>
        </p:xfrm>
        <a:graphic>
          <a:graphicData uri="http://schemas.openxmlformats.org/presentationml/2006/ole">
            <mc:AlternateContent xmlns:mc="http://schemas.openxmlformats.org/markup-compatibility/2006">
              <mc:Choice xmlns:v="urn:schemas-microsoft-com:vml" Requires="v">
                <p:oleObj spid="_x0000_s60469" name="Equation" r:id="rId5" imgW="1129810" imgH="444307" progId="Equation.3">
                  <p:embed/>
                </p:oleObj>
              </mc:Choice>
              <mc:Fallback>
                <p:oleObj name="Equation" r:id="rId5" imgW="1129810" imgH="444307"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5181600"/>
                        <a:ext cx="2098963" cy="79142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17865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Our Four Sessions Together</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The ideas underlying statistics, and the  two languages of statistics</a:t>
            </a:r>
          </a:p>
          <a:p>
            <a:pPr marL="514350" indent="-514350">
              <a:buFont typeface="+mj-lt"/>
              <a:buAutoNum type="arabicPeriod"/>
            </a:pPr>
            <a:r>
              <a:rPr lang="en-US" dirty="0" smtClean="0"/>
              <a:t>The “science” of regression analysis (how to </a:t>
            </a:r>
            <a:r>
              <a:rPr lang="en-US" i="1" dirty="0" smtClean="0"/>
              <a:t>use</a:t>
            </a:r>
            <a:r>
              <a:rPr lang="en-US" dirty="0" smtClean="0"/>
              <a:t> the tool)</a:t>
            </a:r>
          </a:p>
          <a:p>
            <a:pPr marL="514350" indent="-514350">
              <a:buFont typeface="+mj-lt"/>
              <a:buAutoNum type="arabicPeriod"/>
            </a:pPr>
            <a:r>
              <a:rPr lang="en-US" dirty="0" smtClean="0"/>
              <a:t>The “art” of regression analysis (regression modeling – how to use the tool </a:t>
            </a:r>
            <a:r>
              <a:rPr lang="en-US" i="1" dirty="0" smtClean="0"/>
              <a:t>wisely </a:t>
            </a:r>
            <a:r>
              <a:rPr lang="en-US" dirty="0" smtClean="0"/>
              <a:t>and</a:t>
            </a:r>
            <a:r>
              <a:rPr lang="en-US" i="1" dirty="0" smtClean="0"/>
              <a:t> well)</a:t>
            </a:r>
          </a:p>
          <a:p>
            <a:pPr marL="514350" indent="-514350">
              <a:buFont typeface="+mj-lt"/>
              <a:buAutoNum type="arabicPeriod"/>
            </a:pPr>
            <a:r>
              <a:rPr lang="en-US" dirty="0" smtClean="0"/>
              <a:t>More modeling</a:t>
            </a:r>
            <a:endParaRPr lang="en-US" dirty="0"/>
          </a:p>
        </p:txBody>
      </p:sp>
    </p:spTree>
    <p:extLst>
      <p:ext uri="{BB962C8B-B14F-4D97-AF65-F5344CB8AC3E}">
        <p14:creationId xmlns:p14="http://schemas.microsoft.com/office/powerpoint/2010/main" val="916992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Hypothesis Testing</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dirty="0" smtClean="0"/>
              <a:t>A statement has been made. We must decide whether to </a:t>
            </a:r>
            <a:r>
              <a:rPr lang="en-US" dirty="0"/>
              <a:t>b</a:t>
            </a:r>
            <a:r>
              <a:rPr lang="en-US" dirty="0" smtClean="0"/>
              <a:t>elieve it (or not). Our belief decision must ultimately stand on three legs:</a:t>
            </a:r>
          </a:p>
          <a:p>
            <a:r>
              <a:rPr lang="en-US" dirty="0" smtClean="0"/>
              <a:t>What does our general background knowledge and experience tell us (for example, what is the reputation of the speaker)?</a:t>
            </a:r>
          </a:p>
          <a:p>
            <a:r>
              <a:rPr lang="en-US" dirty="0" smtClean="0"/>
              <a:t>What is the cost of being wrong (believing a false statement, or disbelieving a true statement)?</a:t>
            </a:r>
          </a:p>
          <a:p>
            <a:r>
              <a:rPr lang="en-US" dirty="0" smtClean="0"/>
              <a:t>What does the relevant data tell us?</a:t>
            </a:r>
            <a:endParaRPr lang="en-US" dirty="0"/>
          </a:p>
        </p:txBody>
      </p:sp>
    </p:spTree>
    <p:extLst>
      <p:ext uri="{BB962C8B-B14F-4D97-AF65-F5344CB8AC3E}">
        <p14:creationId xmlns:p14="http://schemas.microsoft.com/office/powerpoint/2010/main" val="242945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5181600"/>
          </a:xfrm>
        </p:spPr>
        <p:txBody>
          <a:bodyPr/>
          <a:lstStyle/>
          <a:p>
            <a:r>
              <a:rPr lang="en-US" sz="2400" dirty="0" smtClean="0"/>
              <a:t>What does our general background knowledge and experience tell us (for example, what is the reputation of the speaker)? – </a:t>
            </a:r>
            <a:r>
              <a:rPr lang="en-US" sz="2400" i="1" dirty="0" smtClean="0"/>
              <a:t>The answer is typically already in the manager’s head.</a:t>
            </a:r>
          </a:p>
          <a:p>
            <a:r>
              <a:rPr lang="en-US" sz="2400" dirty="0" smtClean="0"/>
              <a:t>What is the cost of being wrong (believing a false statement, or disbelieving a true statement)? – </a:t>
            </a:r>
            <a:r>
              <a:rPr lang="en-US" sz="2400" i="1" dirty="0" smtClean="0"/>
              <a:t>Again, the answer is typically already in the manager’s head.</a:t>
            </a:r>
            <a:endParaRPr lang="en-US" sz="2400" dirty="0" smtClean="0"/>
          </a:p>
          <a:p>
            <a:r>
              <a:rPr lang="en-US" sz="2400" dirty="0" smtClean="0"/>
              <a:t>What does the relevant data tell us? – T</a:t>
            </a:r>
            <a:r>
              <a:rPr lang="en-US" sz="2400" i="1" dirty="0" smtClean="0"/>
              <a:t>he answer is typically </a:t>
            </a:r>
            <a:r>
              <a:rPr lang="en-US" sz="2400" b="1" dirty="0" smtClean="0"/>
              <a:t>not</a:t>
            </a:r>
            <a:r>
              <a:rPr lang="en-US" sz="2400" i="1" dirty="0" smtClean="0"/>
              <a:t> originally in the manager’s head. The goal of hypothesis testing is to put it there, in the simplest possible terms.</a:t>
            </a:r>
          </a:p>
          <a:p>
            <a:r>
              <a:rPr lang="en-US" sz="2400" dirty="0" smtClean="0"/>
              <a:t>Then, the job of the manager is to pull these three answers together, and make the “belief” decision. </a:t>
            </a:r>
            <a:r>
              <a:rPr lang="en-US" sz="2400" b="1" dirty="0" smtClean="0"/>
              <a:t>The statistical analysis contributes to this decision, but doesn’t make it.</a:t>
            </a:r>
          </a:p>
          <a:p>
            <a:endParaRPr lang="en-US" sz="2400" dirty="0"/>
          </a:p>
        </p:txBody>
      </p:sp>
      <p:sp>
        <p:nvSpPr>
          <p:cNvPr id="5" name="Title 1"/>
          <p:cNvSpPr>
            <a:spLocks noGrp="1"/>
          </p:cNvSpPr>
          <p:nvPr>
            <p:ph type="title"/>
          </p:nvPr>
        </p:nvSpPr>
        <p:spPr>
          <a:xfrm>
            <a:off x="457200" y="274638"/>
            <a:ext cx="8229600" cy="1143000"/>
          </a:xfrm>
        </p:spPr>
        <p:txBody>
          <a:bodyPr/>
          <a:lstStyle/>
          <a:p>
            <a:r>
              <a:rPr lang="en-US" dirty="0" smtClean="0"/>
              <a:t>Making the “Belief” Decision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a:t>
            </a:r>
            <a:r>
              <a:rPr lang="en-US" dirty="0"/>
              <a:t>G</a:t>
            </a:r>
            <a:r>
              <a:rPr lang="en-US" dirty="0" smtClean="0"/>
              <a:t>oal is Simple: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To put into the manager’s head a single phrase which summarizes all that the data says with respect to the original statement.</a:t>
            </a:r>
          </a:p>
          <a:p>
            <a:pPr marL="0" indent="0">
              <a:buNone/>
            </a:pPr>
            <a:endParaRPr lang="en-US" dirty="0" smtClean="0"/>
          </a:p>
          <a:p>
            <a:pPr marL="0" indent="0">
              <a:buNone/>
            </a:pPr>
            <a:r>
              <a:rPr lang="en-US" sz="2400" dirty="0" smtClean="0"/>
              <a:t>  “The data, </a:t>
            </a:r>
            <a:r>
              <a:rPr lang="en-US" sz="2400" i="1" dirty="0" smtClean="0"/>
              <a:t>all by itself, </a:t>
            </a:r>
            <a:r>
              <a:rPr lang="en-US" sz="2400" dirty="0" smtClean="0"/>
              <a:t>makes me ________ suspicious, because</a:t>
            </a:r>
          </a:p>
          <a:p>
            <a:pPr marL="0" indent="0">
              <a:buNone/>
            </a:pPr>
            <a:r>
              <a:rPr lang="en-US" sz="2400" dirty="0" smtClean="0"/>
              <a:t>    the data, </a:t>
            </a:r>
            <a:r>
              <a:rPr lang="en-US" sz="2400" i="1" dirty="0" smtClean="0"/>
              <a:t>all by itself, </a:t>
            </a:r>
            <a:r>
              <a:rPr lang="en-US" sz="2400" dirty="0" smtClean="0"/>
              <a:t>contradicts the statement ________ strongly.”</a:t>
            </a:r>
          </a:p>
          <a:p>
            <a:pPr marL="0" indent="0">
              <a:buNone/>
            </a:pPr>
            <a:r>
              <a:rPr lang="en-US" sz="2400" dirty="0" smtClean="0"/>
              <a:t>            {not at all, a little bit, </a:t>
            </a:r>
            <a:r>
              <a:rPr lang="en-US" sz="2400" dirty="0"/>
              <a:t>moderately, quite, very, overwhelmingly</a:t>
            </a:r>
            <a:r>
              <a:rPr lang="en-US" sz="2400" dirty="0" smtClean="0"/>
              <a:t>}</a:t>
            </a:r>
            <a:endParaRPr lang="en-US" sz="2400" dirty="0"/>
          </a:p>
          <a:p>
            <a:pPr marL="0" indent="0">
              <a:buNone/>
            </a:pPr>
            <a:endParaRPr lang="en-US" sz="2400" dirty="0" smtClean="0"/>
          </a:p>
          <a:p>
            <a:r>
              <a:rPr lang="en-US" dirty="0" smtClean="0"/>
              <a:t>We wish to choose the phrase which best fills the blanks.</a:t>
            </a:r>
          </a:p>
          <a:p>
            <a:pPr marL="0" indent="0">
              <a:buNone/>
            </a:pPr>
            <a:endParaRPr lang="en-US" sz="2800" dirty="0"/>
          </a:p>
        </p:txBody>
      </p:sp>
    </p:spTree>
    <p:extLst>
      <p:ext uri="{BB962C8B-B14F-4D97-AF65-F5344CB8AC3E}">
        <p14:creationId xmlns:p14="http://schemas.microsoft.com/office/powerpoint/2010/main" val="38879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What We </a:t>
            </a:r>
            <a:r>
              <a:rPr lang="en-US" i="1" dirty="0" smtClean="0"/>
              <a:t>Won’t</a:t>
            </a:r>
            <a:r>
              <a:rPr lang="en-US" dirty="0" smtClean="0"/>
              <a:t> Do</a:t>
            </a:r>
            <a:endParaRPr lang="en-US" dirty="0"/>
          </a:p>
        </p:txBody>
      </p:sp>
      <p:sp>
        <p:nvSpPr>
          <p:cNvPr id="3" name="Content Placeholder 2"/>
          <p:cNvSpPr>
            <a:spLocks noGrp="1"/>
          </p:cNvSpPr>
          <p:nvPr>
            <p:ph idx="1"/>
          </p:nvPr>
        </p:nvSpPr>
        <p:spPr>
          <a:xfrm>
            <a:off x="304800" y="1066800"/>
            <a:ext cx="8321040" cy="5638800"/>
          </a:xfrm>
        </p:spPr>
        <p:txBody>
          <a:bodyPr>
            <a:normAutofit/>
          </a:bodyPr>
          <a:lstStyle/>
          <a:p>
            <a:r>
              <a:rPr lang="en-US" sz="2800" dirty="0" smtClean="0"/>
              <a:t>Compute </a:t>
            </a:r>
            <a:r>
              <a:rPr lang="en-US" sz="2800" dirty="0" err="1" smtClean="0"/>
              <a:t>Pr</a:t>
            </a:r>
            <a:r>
              <a:rPr lang="en-US" sz="2800" dirty="0" smtClean="0"/>
              <a:t>(statement is true | we see this data).</a:t>
            </a:r>
          </a:p>
          <a:p>
            <a:pPr marL="0" indent="0">
              <a:buNone/>
            </a:pPr>
            <a:r>
              <a:rPr lang="en-US" sz="2800" dirty="0" smtClean="0"/>
              <a:t>(This depends on our prior beliefs, instead of just on the data. It requires that we pull those beliefs out of the manager’s head.)</a:t>
            </a:r>
          </a:p>
          <a:p>
            <a:pPr marL="0" indent="0">
              <a:buNone/>
            </a:pPr>
            <a:endParaRPr lang="en-US" sz="2800" dirty="0"/>
          </a:p>
          <a:p>
            <a:pPr marL="0" indent="0">
              <a:buNone/>
            </a:pPr>
            <a:endParaRPr lang="en-US" sz="2800" dirty="0" smtClean="0"/>
          </a:p>
          <a:p>
            <a:r>
              <a:rPr lang="en-US" sz="2800" dirty="0" smtClean="0"/>
              <a:t>Compute  </a:t>
            </a:r>
            <a:r>
              <a:rPr lang="en-US" sz="2800" dirty="0" err="1" smtClean="0"/>
              <a:t>Pr</a:t>
            </a:r>
            <a:r>
              <a:rPr lang="en-US" sz="2800" dirty="0" smtClean="0"/>
              <a:t>(we see this data | statement is true).</a:t>
            </a:r>
          </a:p>
          <a:p>
            <a:pPr marL="0" indent="0">
              <a:buNone/>
            </a:pPr>
            <a:r>
              <a:rPr lang="en-US" sz="2800" dirty="0" smtClean="0"/>
              <a:t>This depends </a:t>
            </a:r>
            <a:r>
              <a:rPr lang="en-US" sz="2800" i="1" dirty="0" smtClean="0"/>
              <a:t>just</a:t>
            </a:r>
            <a:r>
              <a:rPr lang="en-US" sz="2800" dirty="0" smtClean="0"/>
              <a:t> on the data. Since we don’t expect to see improbable things on a regular basis, a small value makes us very suspicious.</a:t>
            </a:r>
          </a:p>
          <a:p>
            <a:pPr marL="0" indent="0">
              <a:buNone/>
            </a:pPr>
            <a:endParaRPr lang="en-US" dirty="0"/>
          </a:p>
        </p:txBody>
      </p:sp>
      <p:sp>
        <p:nvSpPr>
          <p:cNvPr id="4" name="Title 1"/>
          <p:cNvSpPr txBox="1">
            <a:spLocks/>
          </p:cNvSpPr>
          <p:nvPr/>
        </p:nvSpPr>
        <p:spPr>
          <a:xfrm>
            <a:off x="381000" y="3048000"/>
            <a:ext cx="8229600" cy="838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What We </a:t>
            </a:r>
            <a:r>
              <a:rPr lang="en-US" b="1" dirty="0" smtClean="0"/>
              <a:t>Will</a:t>
            </a:r>
            <a:r>
              <a:rPr lang="en-US" dirty="0" smtClean="0"/>
              <a:t> Do</a:t>
            </a:r>
            <a:endParaRPr lang="en-US" dirty="0"/>
          </a:p>
        </p:txBody>
      </p:sp>
      <p:sp>
        <p:nvSpPr>
          <p:cNvPr id="10" name="Rectangle 9"/>
          <p:cNvSpPr/>
          <p:nvPr/>
        </p:nvSpPr>
        <p:spPr>
          <a:xfrm>
            <a:off x="685800" y="1066800"/>
            <a:ext cx="7239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685800" y="1066800"/>
            <a:ext cx="7391400" cy="533400"/>
          </a:xfrm>
          <a:prstGeom prst="line">
            <a:avLst/>
          </a:prstGeom>
          <a:ln w="53975">
            <a:solidFill>
              <a:schemeClr val="tx1">
                <a:lumMod val="95000"/>
                <a:lumOff val="5000"/>
                <a:alpha val="32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685800" y="1066800"/>
            <a:ext cx="7391400" cy="533400"/>
          </a:xfrm>
          <a:prstGeom prst="line">
            <a:avLst/>
          </a:prstGeom>
          <a:ln w="53975">
            <a:solidFill>
              <a:schemeClr val="tx1">
                <a:lumMod val="95000"/>
                <a:lumOff val="5000"/>
                <a:alpha val="32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70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This is Analogous to the British System of Criminal Justice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statement on trial – the so-called “null hypothesis” – is that “the accused is innocent.”</a:t>
            </a:r>
          </a:p>
          <a:p>
            <a:r>
              <a:rPr lang="en-US" dirty="0" smtClean="0"/>
              <a:t>The prosecution presents evidence.</a:t>
            </a:r>
          </a:p>
          <a:p>
            <a:r>
              <a:rPr lang="en-US" dirty="0" smtClean="0"/>
              <a:t>The jury asks itself: “How likely is it that this evidence would have turned up, just by chance, if the accused really </a:t>
            </a:r>
            <a:r>
              <a:rPr lang="en-US" i="1" dirty="0" smtClean="0"/>
              <a:t>is</a:t>
            </a:r>
            <a:r>
              <a:rPr lang="en-US" dirty="0" smtClean="0"/>
              <a:t> innocent?”</a:t>
            </a:r>
          </a:p>
          <a:p>
            <a:r>
              <a:rPr lang="en-US" dirty="0" smtClean="0"/>
              <a:t>If this probability is close to 0, then the evidence strongly contradicts the initial presumption of innocence … and the jury finds the accused “Guilty!”</a:t>
            </a:r>
            <a:endParaRPr lang="en-US" dirty="0"/>
          </a:p>
        </p:txBody>
      </p:sp>
    </p:spTree>
    <p:extLst>
      <p:ext uri="{BB962C8B-B14F-4D97-AF65-F5344CB8AC3E}">
        <p14:creationId xmlns:p14="http://schemas.microsoft.com/office/powerpoint/2010/main" val="167711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t>Example: Processing a Loan Application</a:t>
            </a:r>
            <a:endParaRPr lang="en-US" sz="3600" dirty="0"/>
          </a:p>
        </p:txBody>
      </p:sp>
      <p:sp>
        <p:nvSpPr>
          <p:cNvPr id="3" name="Content Placeholder 2"/>
          <p:cNvSpPr>
            <a:spLocks noGrp="1"/>
          </p:cNvSpPr>
          <p:nvPr>
            <p:ph idx="1"/>
          </p:nvPr>
        </p:nvSpPr>
        <p:spPr>
          <a:xfrm>
            <a:off x="457200" y="1295400"/>
            <a:ext cx="8229600" cy="4525963"/>
          </a:xfrm>
        </p:spPr>
        <p:txBody>
          <a:bodyPr>
            <a:noAutofit/>
          </a:bodyPr>
          <a:lstStyle/>
          <a:p>
            <a:pPr>
              <a:spcBef>
                <a:spcPts val="0"/>
              </a:spcBef>
              <a:spcAft>
                <a:spcPts val="1200"/>
              </a:spcAft>
            </a:pPr>
            <a:r>
              <a:rPr lang="en-US" sz="2000" dirty="0" smtClean="0"/>
              <a:t>You’re the commercial loan officer at a bank, in the process of reviewing a loan application recently filed by a local firm. Examining the firm’s list of assets, you notice that the largest single item is $3 million in accounts receivable. You’ve heard enough scare stories, about loan applicants “manufacturing” receivables out of thin air, that it seems appropriate to check whether these receivables actually exist. You send a junior associate, Mary, out to meet with the firm’s credit manager.</a:t>
            </a:r>
          </a:p>
          <a:p>
            <a:r>
              <a:rPr lang="en-US" sz="2000" dirty="0" smtClean="0"/>
              <a:t>Whatever report Mary brings back, your final decision of whether to believe that the claimed receivables exist will be influenced by the firm’s general reputation, and by any personal knowledge you may have concerning the credit manager. As well, the consequences of being wrong – possibly approving an overly-risky loan if you decide to believe the receivables are there and they’re not, or alienating a commercial client by disbelieving the claim and requiring an outside credit audit of the firm before continuing to process the application, when indeed the receivables are as claimed – will play a role in your eventual decision.</a:t>
            </a:r>
          </a:p>
          <a:p>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Processing a Loan Application</a:t>
            </a:r>
          </a:p>
        </p:txBody>
      </p:sp>
      <p:sp>
        <p:nvSpPr>
          <p:cNvPr id="3" name="Content Placeholder 2"/>
          <p:cNvSpPr>
            <a:spLocks noGrp="1"/>
          </p:cNvSpPr>
          <p:nvPr>
            <p:ph idx="1"/>
          </p:nvPr>
        </p:nvSpPr>
        <p:spPr>
          <a:xfrm>
            <a:off x="457200" y="1600200"/>
            <a:ext cx="8229600" cy="4953000"/>
          </a:xfrm>
        </p:spPr>
        <p:txBody>
          <a:bodyPr>
            <a:normAutofit lnSpcReduction="10000"/>
          </a:bodyPr>
          <a:lstStyle/>
          <a:p>
            <a:pPr>
              <a:spcBef>
                <a:spcPts val="0"/>
              </a:spcBef>
              <a:spcAft>
                <a:spcPts val="1200"/>
              </a:spcAft>
            </a:pPr>
            <a:r>
              <a:rPr lang="en-US" sz="2000" dirty="0" smtClean="0"/>
              <a:t>Later in the day, Mary returns from her meeting. She reports that the credit manager told her there were 10,000 customers holding credit accounts with the firm. He justified the claimed value of receivables by telling her that the average amount due to be paid per account was at least $300.</a:t>
            </a:r>
          </a:p>
          <a:p>
            <a:pPr>
              <a:spcBef>
                <a:spcPts val="0"/>
              </a:spcBef>
              <a:spcAft>
                <a:spcPts val="1200"/>
              </a:spcAft>
            </a:pPr>
            <a:r>
              <a:rPr lang="en-US" sz="2000" dirty="0" smtClean="0"/>
              <a:t>With his permission, she confirmed (by physical measurement) the existence of about 10,000 customer folders. (You decide to accept this part of the credit manager’s claim.) She selected a random sample of 64 accounts at random, and contacted the account-holders. They all acknowledged soon-to-be-paid debts to the firm. The sample mean amount due was $280, with a sample standard deviation of $120.</a:t>
            </a:r>
          </a:p>
          <a:p>
            <a:r>
              <a:rPr lang="en-US" sz="2000" dirty="0" smtClean="0"/>
              <a:t>What do we make of this data? It contradicts the claim to some extent, but how strongly? It could be that the claim is true, and Mary simply came up with an underestimate due to the randomness of her sampling (her “exposure to sampling error”).</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Compute, then Interpret</a:t>
            </a:r>
            <a:endParaRPr lang="en-US" dirty="0"/>
          </a:p>
        </p:txBody>
      </p:sp>
      <p:sp>
        <p:nvSpPr>
          <p:cNvPr id="3" name="Content Placeholder 2"/>
          <p:cNvSpPr>
            <a:spLocks noGrp="1"/>
          </p:cNvSpPr>
          <p:nvPr>
            <p:ph idx="1"/>
          </p:nvPr>
        </p:nvSpPr>
        <p:spPr>
          <a:xfrm>
            <a:off x="457200" y="1371600"/>
            <a:ext cx="8305800" cy="5105400"/>
          </a:xfrm>
        </p:spPr>
        <p:txBody>
          <a:bodyPr>
            <a:normAutofit fontScale="25000" lnSpcReduction="20000"/>
          </a:bodyPr>
          <a:lstStyle/>
          <a:p>
            <a:r>
              <a:rPr lang="en-US" sz="8000" dirty="0"/>
              <a:t>What do we make of </a:t>
            </a:r>
            <a:r>
              <a:rPr lang="en-US" sz="8000" dirty="0" smtClean="0"/>
              <a:t>Mary’s </a:t>
            </a:r>
            <a:r>
              <a:rPr lang="en-US" sz="8000" dirty="0"/>
              <a:t>data? We </a:t>
            </a:r>
            <a:r>
              <a:rPr lang="en-US" sz="8000" dirty="0" smtClean="0"/>
              <a:t>answer this question in two steps.  First, we </a:t>
            </a:r>
            <a:r>
              <a:rPr lang="en-US" sz="8000" dirty="0"/>
              <a:t>compute  </a:t>
            </a:r>
            <a:r>
              <a:rPr lang="en-US" sz="8000" dirty="0" err="1"/>
              <a:t>Pr</a:t>
            </a:r>
            <a:r>
              <a:rPr lang="en-US" sz="8000" dirty="0"/>
              <a:t>(we see this data | statement is true</a:t>
            </a:r>
            <a:r>
              <a:rPr lang="en-US" sz="8000" dirty="0" smtClean="0"/>
              <a:t>). More </a:t>
            </a:r>
            <a:r>
              <a:rPr lang="en-US" sz="8000" dirty="0"/>
              <a:t>precisely:</a:t>
            </a:r>
          </a:p>
          <a:p>
            <a:endParaRPr lang="en-US" sz="8000" dirty="0" smtClean="0"/>
          </a:p>
          <a:p>
            <a:endParaRPr lang="en-US" sz="6200" dirty="0" smtClean="0"/>
          </a:p>
          <a:p>
            <a:endParaRPr lang="en-US" sz="6200" dirty="0" smtClean="0"/>
          </a:p>
          <a:p>
            <a:endParaRPr lang="en-US" sz="6200" dirty="0" smtClean="0"/>
          </a:p>
          <a:p>
            <a:endParaRPr lang="en-US" sz="6200" dirty="0" smtClean="0"/>
          </a:p>
          <a:p>
            <a:endParaRPr lang="en-US" sz="6200" dirty="0" smtClean="0"/>
          </a:p>
          <a:p>
            <a:endParaRPr lang="en-US" sz="6200" dirty="0" smtClean="0"/>
          </a:p>
          <a:p>
            <a:endParaRPr lang="en-US" sz="6200" dirty="0" smtClean="0"/>
          </a:p>
          <a:p>
            <a:pPr>
              <a:spcBef>
                <a:spcPts val="900"/>
              </a:spcBef>
            </a:pPr>
            <a:r>
              <a:rPr lang="en-US" sz="8000" dirty="0" smtClean="0"/>
              <a:t>This number is called </a:t>
            </a:r>
            <a:r>
              <a:rPr lang="en-US" sz="8000" b="1" i="1" dirty="0" smtClean="0"/>
              <a:t>the significance level of the data</a:t>
            </a:r>
            <a:r>
              <a:rPr lang="en-US" sz="8000" dirty="0" smtClean="0"/>
              <a:t>, with respect to the statement under investigation (i.e., </a:t>
            </a:r>
            <a:r>
              <a:rPr lang="en-US" sz="8000" b="1" dirty="0" smtClean="0"/>
              <a:t>with respect to </a:t>
            </a:r>
            <a:r>
              <a:rPr lang="en-US" sz="8000" b="1" i="1" dirty="0" smtClean="0"/>
              <a:t>the null hypothesis</a:t>
            </a:r>
            <a:r>
              <a:rPr lang="en-US" sz="8000" dirty="0" smtClean="0"/>
              <a:t>). (Some authors/software call this significance level the “p-value” of the data.)</a:t>
            </a:r>
          </a:p>
          <a:p>
            <a:pPr>
              <a:spcBef>
                <a:spcPts val="900"/>
              </a:spcBef>
            </a:pPr>
            <a:r>
              <a:rPr lang="en-US" sz="8000" dirty="0" smtClean="0"/>
              <a:t>Then, we interpret the number:  A small value forces us to say, “Either the statement is true, and we’ve been very unlucky (i.e., we’ve drawn a very misrepresentative sample), or the statement is false.  We don’t typically expect to be very unlucky, so the data, all by itself, makes us quite suspicious.”</a:t>
            </a:r>
          </a:p>
          <a:p>
            <a:endParaRPr lang="en-US"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39734624"/>
              </p:ext>
            </p:extLst>
          </p:nvPr>
        </p:nvGraphicFramePr>
        <p:xfrm>
          <a:off x="1066800" y="2286000"/>
          <a:ext cx="7010400" cy="1523999"/>
        </p:xfrm>
        <a:graphic>
          <a:graphicData uri="http://schemas.openxmlformats.org/drawingml/2006/table">
            <a:tbl>
              <a:tblPr firstRow="1" bandRow="1">
                <a:effectLst/>
                <a:tableStyleId>{5C22544A-7EE6-4342-B048-85BDC9FD1C3A}</a:tableStyleId>
              </a:tblPr>
              <a:tblGrid>
                <a:gridCol w="736092"/>
                <a:gridCol w="3049524"/>
                <a:gridCol w="420624"/>
                <a:gridCol w="2516733"/>
                <a:gridCol w="287427"/>
              </a:tblGrid>
              <a:tr h="1523999">
                <a:tc>
                  <a:txBody>
                    <a:bodyPr/>
                    <a:lstStyle/>
                    <a:p>
                      <a:pPr algn="ctr"/>
                      <a:r>
                        <a:rPr lang="en-US" b="0" dirty="0" err="1" smtClean="0">
                          <a:solidFill>
                            <a:schemeClr val="tx1"/>
                          </a:solidFill>
                        </a:rPr>
                        <a:t>Pr</a:t>
                      </a:r>
                      <a:r>
                        <a:rPr lang="en-US" b="0" dirty="0" smtClean="0">
                          <a:solidFill>
                            <a:schemeClr val="tx1"/>
                          </a:solidFill>
                        </a:rPr>
                        <a:t> (</a:t>
                      </a:r>
                      <a:endParaRPr lang="en-US" b="0" dirty="0">
                        <a:solidFill>
                          <a:schemeClr val="tx1"/>
                        </a:solidFill>
                      </a:endParaRPr>
                    </a:p>
                  </a:txBody>
                  <a:tcPr anchor="ctr">
                    <a:noFill/>
                  </a:tcPr>
                </a:tc>
                <a:tc>
                  <a:txBody>
                    <a:bodyPr/>
                    <a:lstStyle/>
                    <a:p>
                      <a:pPr algn="ctr"/>
                      <a:r>
                        <a:rPr lang="en-US" b="0" dirty="0" smtClean="0">
                          <a:solidFill>
                            <a:schemeClr val="tx1"/>
                          </a:solidFill>
                        </a:rPr>
                        <a:t>conducting a study such as we just did, we’d see data at least as contradictory to the statement as the data we are, in fact, seeing </a:t>
                      </a:r>
                      <a:endParaRPr lang="en-US" b="0" dirty="0">
                        <a:solidFill>
                          <a:schemeClr val="tx1"/>
                        </a:solidFill>
                      </a:endParaRPr>
                    </a:p>
                  </a:txBody>
                  <a:tcPr anchor="ctr">
                    <a:noFill/>
                  </a:tcPr>
                </a:tc>
                <a:tc>
                  <a:txBody>
                    <a:bodyPr/>
                    <a:lstStyle/>
                    <a:p>
                      <a:pPr algn="ctr"/>
                      <a:r>
                        <a:rPr lang="en-US" b="0" dirty="0" smtClean="0">
                          <a:solidFill>
                            <a:schemeClr val="tx1"/>
                          </a:solidFill>
                        </a:rPr>
                        <a:t>|</a:t>
                      </a:r>
                      <a:endParaRPr lang="en-US" b="0" dirty="0">
                        <a:solidFill>
                          <a:schemeClr val="tx1"/>
                        </a:solidFill>
                      </a:endParaRPr>
                    </a:p>
                  </a:txBody>
                  <a:tcPr anchor="ctr">
                    <a:noFill/>
                  </a:tcPr>
                </a:tc>
                <a:tc>
                  <a:txBody>
                    <a:bodyPr/>
                    <a:lstStyle/>
                    <a:p>
                      <a:pPr algn="ctr"/>
                      <a:r>
                        <a:rPr lang="en-US" b="0" dirty="0" smtClean="0">
                          <a:solidFill>
                            <a:schemeClr val="tx1"/>
                          </a:solidFill>
                        </a:rPr>
                        <a:t>the statement is true, in a way that fits the observed data as well as possible </a:t>
                      </a:r>
                      <a:endParaRPr lang="en-US" b="0" dirty="0">
                        <a:solidFill>
                          <a:schemeClr val="tx1"/>
                        </a:solidFill>
                      </a:endParaRPr>
                    </a:p>
                  </a:txBody>
                  <a:tcPr anchor="ctr">
                    <a:noFill/>
                  </a:tcPr>
                </a:tc>
                <a:tc>
                  <a:txBody>
                    <a:bodyPr/>
                    <a:lstStyle/>
                    <a:p>
                      <a:pPr algn="ctr"/>
                      <a:r>
                        <a:rPr lang="en-US" b="0" dirty="0" smtClean="0">
                          <a:solidFill>
                            <a:schemeClr val="tx1"/>
                          </a:solidFill>
                        </a:rPr>
                        <a:t>)</a:t>
                      </a:r>
                      <a:endParaRPr lang="en-US" b="0" dirty="0">
                        <a:solidFill>
                          <a:schemeClr val="tx1"/>
                        </a:solidFill>
                      </a:endParaRPr>
                    </a:p>
                  </a:txBody>
                  <a:tcPr anchor="ctr">
                    <a:noFill/>
                  </a:tcPr>
                </a:tc>
              </a:tr>
            </a:tbl>
          </a:graphicData>
        </a:graphic>
      </p:graphicFrame>
    </p:spTree>
    <p:extLst>
      <p:ext uri="{BB962C8B-B14F-4D97-AF65-F5344CB8AC3E}">
        <p14:creationId xmlns:p14="http://schemas.microsoft.com/office/powerpoint/2010/main" val="778765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Null Hypothesis: “</a:t>
            </a:r>
            <a:r>
              <a:rPr lang="en-US" dirty="0" smtClean="0">
                <a:sym typeface="Symbol"/>
              </a:rPr>
              <a:t>≥$300</a:t>
            </a:r>
            <a:r>
              <a:rPr lang="en-US" dirty="0" smtClean="0"/>
              <a:t>”</a:t>
            </a:r>
            <a:endParaRPr lang="en-US" dirty="0"/>
          </a:p>
        </p:txBody>
      </p:sp>
      <p:sp>
        <p:nvSpPr>
          <p:cNvPr id="3" name="Content Placeholder 2"/>
          <p:cNvSpPr>
            <a:spLocks noGrp="1"/>
          </p:cNvSpPr>
          <p:nvPr>
            <p:ph idx="1"/>
          </p:nvPr>
        </p:nvSpPr>
        <p:spPr/>
        <p:txBody>
          <a:bodyPr/>
          <a:lstStyle/>
          <a:p>
            <a:r>
              <a:rPr lang="en-US" dirty="0" smtClean="0"/>
              <a:t>Mary’s sample mean is $280. Giving the original statement every possible chance of being found “innocent,” we’ll assume that Mary did her study in a world where the true mean is actually $300.</a:t>
            </a:r>
          </a:p>
          <a:p>
            <a:r>
              <a:rPr lang="en-US" dirty="0" smtClean="0"/>
              <a:t>Let      be the estimate Mary might have gotten, had she done her study in this assumed world.</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107201999"/>
              </p:ext>
            </p:extLst>
          </p:nvPr>
        </p:nvGraphicFramePr>
        <p:xfrm>
          <a:off x="1524000" y="4191000"/>
          <a:ext cx="359229" cy="457200"/>
        </p:xfrm>
        <a:graphic>
          <a:graphicData uri="http://schemas.openxmlformats.org/presentationml/2006/ole">
            <mc:AlternateContent xmlns:mc="http://schemas.openxmlformats.org/markup-compatibility/2006">
              <mc:Choice xmlns:v="urn:schemas-microsoft-com:vml" Requires="v">
                <p:oleObj spid="_x0000_s63509" name="Equation" r:id="rId3" imgW="139680" imgH="177480" progId="Equation.3">
                  <p:embed/>
                </p:oleObj>
              </mc:Choice>
              <mc:Fallback>
                <p:oleObj name="Equation" r:id="rId3" imgW="139680" imgH="177480" progId="Equation.3">
                  <p:embed/>
                  <p:pic>
                    <p:nvPicPr>
                      <p:cNvPr id="0" name=""/>
                      <p:cNvPicPr/>
                      <p:nvPr/>
                    </p:nvPicPr>
                    <p:blipFill>
                      <a:blip r:embed="rId4"/>
                      <a:stretch>
                        <a:fillRect/>
                      </a:stretch>
                    </p:blipFill>
                    <p:spPr>
                      <a:xfrm>
                        <a:off x="1524000" y="4191000"/>
                        <a:ext cx="359229" cy="457200"/>
                      </a:xfrm>
                      <a:prstGeom prst="rect">
                        <a:avLst/>
                      </a:prstGeom>
                    </p:spPr>
                  </p:pic>
                </p:oleObj>
              </mc:Fallback>
            </mc:AlternateContent>
          </a:graphicData>
        </a:graphic>
      </p:graphicFrame>
    </p:spTree>
    <p:extLst>
      <p:ext uri="{BB962C8B-B14F-4D97-AF65-F5344CB8AC3E}">
        <p14:creationId xmlns:p14="http://schemas.microsoft.com/office/powerpoint/2010/main" val="364083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096963"/>
          </a:xfrm>
        </p:spPr>
        <p:txBody>
          <a:bodyPr>
            <a:normAutofit/>
          </a:bodyPr>
          <a:lstStyle/>
          <a:p>
            <a:r>
              <a:rPr lang="en-US" sz="3200" dirty="0" smtClean="0"/>
              <a:t>The significance level of Mary’s data, with respect to the null hypothesis: “</a:t>
            </a:r>
            <a:r>
              <a:rPr lang="en-US" sz="3200" dirty="0" smtClean="0">
                <a:sym typeface="Symbol"/>
              </a:rPr>
              <a:t> ≥ $300”, is</a:t>
            </a:r>
            <a:endParaRPr lang="en-US" sz="3200" dirty="0"/>
          </a:p>
        </p:txBody>
      </p:sp>
      <p:pic>
        <p:nvPicPr>
          <p:cNvPr id="6144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60674" y="1928018"/>
            <a:ext cx="6222652"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flipV="1">
            <a:off x="3405673" y="4518818"/>
            <a:ext cx="0" cy="19050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029200" y="2349451"/>
            <a:ext cx="2514600" cy="646331"/>
          </a:xfrm>
          <a:prstGeom prst="rect">
            <a:avLst/>
          </a:prstGeom>
          <a:noFill/>
        </p:spPr>
        <p:txBody>
          <a:bodyPr wrap="square" rtlCol="0">
            <a:spAutoFit/>
          </a:bodyPr>
          <a:lstStyle/>
          <a:p>
            <a:pPr algn="ctr"/>
            <a:r>
              <a:rPr lang="en-US" dirty="0" smtClean="0">
                <a:sym typeface="Symbol"/>
              </a:rPr>
              <a:t> = $300</a:t>
            </a:r>
          </a:p>
          <a:p>
            <a:pPr algn="ctr"/>
            <a:r>
              <a:rPr lang="en-US" dirty="0" smtClean="0">
                <a:sym typeface="Symbol"/>
              </a:rPr>
              <a:t>s/n = $120/64 = $15</a:t>
            </a:r>
            <a:endParaRPr lang="en-US" dirty="0"/>
          </a:p>
        </p:txBody>
      </p:sp>
      <p:sp>
        <p:nvSpPr>
          <p:cNvPr id="10" name="TextBox 9"/>
          <p:cNvSpPr txBox="1"/>
          <p:nvPr/>
        </p:nvSpPr>
        <p:spPr>
          <a:xfrm>
            <a:off x="2590800" y="5823549"/>
            <a:ext cx="1219200" cy="369332"/>
          </a:xfrm>
          <a:prstGeom prst="rect">
            <a:avLst/>
          </a:prstGeom>
          <a:noFill/>
        </p:spPr>
        <p:txBody>
          <a:bodyPr wrap="square" rtlCol="0">
            <a:spAutoFit/>
          </a:bodyPr>
          <a:lstStyle/>
          <a:p>
            <a:r>
              <a:rPr lang="en-US" dirty="0" smtClean="0"/>
              <a:t>9.36%</a:t>
            </a:r>
            <a:endParaRPr lang="en-US" dirty="0"/>
          </a:p>
        </p:txBody>
      </p:sp>
      <p:sp>
        <p:nvSpPr>
          <p:cNvPr id="11" name="TextBox 10"/>
          <p:cNvSpPr txBox="1"/>
          <p:nvPr/>
        </p:nvSpPr>
        <p:spPr>
          <a:xfrm>
            <a:off x="3657600" y="4671218"/>
            <a:ext cx="1828800" cy="923330"/>
          </a:xfrm>
          <a:prstGeom prst="rect">
            <a:avLst/>
          </a:prstGeom>
          <a:noFill/>
        </p:spPr>
        <p:txBody>
          <a:bodyPr wrap="square" rtlCol="0">
            <a:spAutoFit/>
          </a:bodyPr>
          <a:lstStyle/>
          <a:p>
            <a:pPr algn="ctr"/>
            <a:r>
              <a:rPr lang="en-US" dirty="0" smtClean="0"/>
              <a:t>the t-distribution with 63 degrees of freedom</a:t>
            </a:r>
            <a:endParaRPr lang="en-US" dirty="0"/>
          </a:p>
        </p:txBody>
      </p:sp>
      <p:sp>
        <p:nvSpPr>
          <p:cNvPr id="12" name="TextBox 11"/>
          <p:cNvSpPr txBox="1"/>
          <p:nvPr/>
        </p:nvSpPr>
        <p:spPr>
          <a:xfrm>
            <a:off x="1485900" y="2080417"/>
            <a:ext cx="2209800" cy="2585323"/>
          </a:xfrm>
          <a:prstGeom prst="rect">
            <a:avLst/>
          </a:prstGeom>
          <a:noFill/>
        </p:spPr>
        <p:txBody>
          <a:bodyPr wrap="square" rtlCol="0">
            <a:spAutoFit/>
          </a:bodyPr>
          <a:lstStyle/>
          <a:p>
            <a:r>
              <a:rPr lang="en-US" dirty="0" smtClean="0"/>
              <a:t>The probability that Mary’s study would have yielded a sample mean of $280 or less, given that her study was actually done in a world where the true  mean is $300.</a:t>
            </a:r>
            <a:endParaRPr lang="en-US" dirty="0"/>
          </a:p>
        </p:txBody>
      </p:sp>
      <p:cxnSp>
        <p:nvCxnSpPr>
          <p:cNvPr id="14" name="Straight Arrow Connector 13"/>
          <p:cNvCxnSpPr/>
          <p:nvPr/>
        </p:nvCxnSpPr>
        <p:spPr>
          <a:xfrm>
            <a:off x="2209800" y="4624565"/>
            <a:ext cx="685800" cy="1228531"/>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6" name="Object 15"/>
          <p:cNvGraphicFramePr>
            <a:graphicFrameLocks noChangeAspect="1"/>
          </p:cNvGraphicFramePr>
          <p:nvPr>
            <p:extLst>
              <p:ext uri="{D42A27DB-BD31-4B8C-83A1-F6EECF244321}">
                <p14:modId xmlns:p14="http://schemas.microsoft.com/office/powerpoint/2010/main" val="2215060195"/>
              </p:ext>
            </p:extLst>
          </p:nvPr>
        </p:nvGraphicFramePr>
        <p:xfrm>
          <a:off x="7226689" y="5813036"/>
          <a:ext cx="298450" cy="379845"/>
        </p:xfrm>
        <a:graphic>
          <a:graphicData uri="http://schemas.openxmlformats.org/presentationml/2006/ole">
            <mc:AlternateContent xmlns:mc="http://schemas.openxmlformats.org/markup-compatibility/2006">
              <mc:Choice xmlns:v="urn:schemas-microsoft-com:vml" Requires="v">
                <p:oleObj spid="_x0000_s61488" name="Equation" r:id="rId4" imgW="139680" imgH="177480" progId="Equation.3">
                  <p:embed/>
                </p:oleObj>
              </mc:Choice>
              <mc:Fallback>
                <p:oleObj name="Equation" r:id="rId4" imgW="139680" imgH="177480" progId="Equation.3">
                  <p:embed/>
                  <p:pic>
                    <p:nvPicPr>
                      <p:cNvPr id="0" name=""/>
                      <p:cNvPicPr/>
                      <p:nvPr/>
                    </p:nvPicPr>
                    <p:blipFill>
                      <a:blip r:embed="rId5"/>
                      <a:stretch>
                        <a:fillRect/>
                      </a:stretch>
                    </p:blipFill>
                    <p:spPr>
                      <a:xfrm>
                        <a:off x="7226689" y="5813036"/>
                        <a:ext cx="298450" cy="379845"/>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139973995"/>
              </p:ext>
            </p:extLst>
          </p:nvPr>
        </p:nvGraphicFramePr>
        <p:xfrm>
          <a:off x="2209800" y="1295400"/>
          <a:ext cx="4706938" cy="533400"/>
        </p:xfrm>
        <a:graphic>
          <a:graphicData uri="http://schemas.openxmlformats.org/presentationml/2006/ole">
            <mc:AlternateContent xmlns:mc="http://schemas.openxmlformats.org/markup-compatibility/2006">
              <mc:Choice xmlns:v="urn:schemas-microsoft-com:vml" Requires="v">
                <p:oleObj spid="_x0000_s61489" name="Equation" r:id="rId6" imgW="1904760" imgH="215640" progId="Equation.3">
                  <p:embed/>
                </p:oleObj>
              </mc:Choice>
              <mc:Fallback>
                <p:oleObj name="Equation" r:id="rId6" imgW="1904760" imgH="215640" progId="Equation.3">
                  <p:embed/>
                  <p:pic>
                    <p:nvPicPr>
                      <p:cNvPr id="0" name=""/>
                      <p:cNvPicPr/>
                      <p:nvPr/>
                    </p:nvPicPr>
                    <p:blipFill>
                      <a:blip r:embed="rId7"/>
                      <a:stretch>
                        <a:fillRect/>
                      </a:stretch>
                    </p:blipFill>
                    <p:spPr>
                      <a:xfrm>
                        <a:off x="2209800" y="1295400"/>
                        <a:ext cx="4706938" cy="533400"/>
                      </a:xfrm>
                      <a:prstGeom prst="rect">
                        <a:avLst/>
                      </a:prstGeom>
                    </p:spPr>
                  </p:pic>
                </p:oleObj>
              </mc:Fallback>
            </mc:AlternateContent>
          </a:graphicData>
        </a:graphic>
      </p:graphicFrame>
    </p:spTree>
    <p:extLst>
      <p:ext uri="{BB962C8B-B14F-4D97-AF65-F5344CB8AC3E}">
        <p14:creationId xmlns:p14="http://schemas.microsoft.com/office/powerpoint/2010/main" val="23068293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i="1" dirty="0" smtClean="0"/>
              <a:t>is</a:t>
            </a:r>
            <a:r>
              <a:rPr lang="en-US" dirty="0" smtClean="0"/>
              <a:t> “Statistics”?</a:t>
            </a:r>
            <a:endParaRPr lang="en-US" dirty="0"/>
          </a:p>
        </p:txBody>
      </p:sp>
      <p:sp>
        <p:nvSpPr>
          <p:cNvPr id="3" name="Text Placeholder 2"/>
          <p:cNvSpPr>
            <a:spLocks noGrp="1"/>
          </p:cNvSpPr>
          <p:nvPr>
            <p:ph type="body" idx="1"/>
          </p:nvPr>
        </p:nvSpPr>
        <p:spPr>
          <a:xfrm>
            <a:off x="457200" y="1295400"/>
            <a:ext cx="7772400" cy="1219200"/>
          </a:xfrm>
        </p:spPr>
        <p:txBody>
          <a:bodyPr>
            <a:noAutofit/>
          </a:bodyPr>
          <a:lstStyle/>
          <a:p>
            <a:r>
              <a:rPr lang="en-US" b="0" dirty="0" smtClean="0"/>
              <a:t>Statistics is focused on making inferences about a group of individuals (the </a:t>
            </a:r>
            <a:r>
              <a:rPr lang="en-US" b="0" i="1" dirty="0" smtClean="0"/>
              <a:t>population </a:t>
            </a:r>
            <a:r>
              <a:rPr lang="en-US" b="0" dirty="0" smtClean="0"/>
              <a:t>of interest) using only data collected from a subgroup (the </a:t>
            </a:r>
            <a:r>
              <a:rPr lang="en-US" b="0" i="1" dirty="0" smtClean="0"/>
              <a:t>sample</a:t>
            </a:r>
            <a:r>
              <a:rPr lang="en-US" b="0" dirty="0" smtClean="0"/>
              <a:t>).</a:t>
            </a:r>
            <a:endParaRPr lang="en-US" b="0" dirty="0"/>
          </a:p>
        </p:txBody>
      </p:sp>
      <p:sp>
        <p:nvSpPr>
          <p:cNvPr id="4" name="Content Placeholder 3"/>
          <p:cNvSpPr>
            <a:spLocks noGrp="1"/>
          </p:cNvSpPr>
          <p:nvPr>
            <p:ph sz="half" idx="2"/>
          </p:nvPr>
        </p:nvSpPr>
        <p:spPr>
          <a:xfrm>
            <a:off x="457200" y="3352800"/>
            <a:ext cx="7772400" cy="2925763"/>
          </a:xfrm>
        </p:spPr>
        <p:txBody>
          <a:bodyPr/>
          <a:lstStyle/>
          <a:p>
            <a:pPr marL="0" indent="0">
              <a:buNone/>
            </a:pPr>
            <a:r>
              <a:rPr lang="en-US" dirty="0" smtClean="0"/>
              <a:t>Perhaps …</a:t>
            </a:r>
          </a:p>
          <a:p>
            <a:r>
              <a:rPr lang="en-US" dirty="0"/>
              <a:t>t</a:t>
            </a:r>
            <a:r>
              <a:rPr lang="en-US" dirty="0" smtClean="0"/>
              <a:t>he population is large, and looking at all individuals would be too costly or too time-consuming</a:t>
            </a:r>
          </a:p>
          <a:p>
            <a:r>
              <a:rPr lang="en-US" dirty="0"/>
              <a:t>t</a:t>
            </a:r>
            <a:r>
              <a:rPr lang="en-US" dirty="0" smtClean="0"/>
              <a:t>aking individual measurements is destructive</a:t>
            </a:r>
          </a:p>
          <a:p>
            <a:r>
              <a:rPr lang="en-US" dirty="0"/>
              <a:t>s</a:t>
            </a:r>
            <a:r>
              <a:rPr lang="en-US" dirty="0" smtClean="0"/>
              <a:t>ome members of the population aren’t available for direct observation</a:t>
            </a:r>
            <a:endParaRPr lang="en-US" dirty="0"/>
          </a:p>
        </p:txBody>
      </p:sp>
      <p:sp>
        <p:nvSpPr>
          <p:cNvPr id="5" name="Text Placeholder 4"/>
          <p:cNvSpPr>
            <a:spLocks noGrp="1"/>
          </p:cNvSpPr>
          <p:nvPr>
            <p:ph type="body" sz="quarter" idx="3"/>
          </p:nvPr>
        </p:nvSpPr>
        <p:spPr>
          <a:xfrm>
            <a:off x="2514600" y="2590800"/>
            <a:ext cx="4041775" cy="639762"/>
          </a:xfrm>
        </p:spPr>
        <p:txBody>
          <a:bodyPr/>
          <a:lstStyle/>
          <a:p>
            <a:pPr algn="ctr"/>
            <a:r>
              <a:rPr lang="en-US" dirty="0" smtClean="0"/>
              <a:t>Why might we do this?</a:t>
            </a:r>
            <a:endParaRPr lang="en-US" dirty="0"/>
          </a:p>
        </p:txBody>
      </p:sp>
    </p:spTree>
    <p:extLst>
      <p:ext uri="{BB962C8B-B14F-4D97-AF65-F5344CB8AC3E}">
        <p14:creationId xmlns:p14="http://schemas.microsoft.com/office/powerpoint/2010/main" val="2121258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“Hypothesis Testing Tool”</a:t>
            </a:r>
            <a:endParaRPr lang="en-US" dirty="0"/>
          </a:p>
        </p:txBody>
      </p:sp>
      <p:pic>
        <p:nvPicPr>
          <p:cNvPr id="624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819400"/>
            <a:ext cx="8229600" cy="292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3657600" y="4953000"/>
            <a:ext cx="2667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33400" y="1676400"/>
            <a:ext cx="7696200" cy="707886"/>
          </a:xfrm>
          <a:prstGeom prst="rect">
            <a:avLst/>
          </a:prstGeom>
          <a:noFill/>
        </p:spPr>
        <p:txBody>
          <a:bodyPr wrap="square" rtlCol="0">
            <a:spAutoFit/>
          </a:bodyPr>
          <a:lstStyle/>
          <a:p>
            <a:pPr marL="285750" indent="-285750">
              <a:buFont typeface="Arial" pitchFamily="34" charset="0"/>
              <a:buChar char="•"/>
            </a:pPr>
            <a:r>
              <a:rPr lang="en-US" sz="2000" dirty="0" smtClean="0"/>
              <a:t>The spreadsheet “Hypothesis_Testing_Tool.xls,” in the “Session 1” folder, does the required calculations automatically.</a:t>
            </a:r>
            <a:endParaRPr lang="en-US" sz="2000" dirty="0"/>
          </a:p>
        </p:txBody>
      </p:sp>
    </p:spTree>
    <p:extLst>
      <p:ext uri="{BB962C8B-B14F-4D97-AF65-F5344CB8AC3E}">
        <p14:creationId xmlns:p14="http://schemas.microsoft.com/office/powerpoint/2010/main" val="146032465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And now, how do we interpret “9.36%”?</a:t>
            </a:r>
            <a:endParaRPr lang="en-US" sz="3600" dirty="0"/>
          </a:p>
        </p:txBody>
      </p:sp>
      <p:sp>
        <p:nvSpPr>
          <p:cNvPr id="3" name="Content Placeholder 2"/>
          <p:cNvSpPr>
            <a:spLocks noGrp="1"/>
          </p:cNvSpPr>
          <p:nvPr>
            <p:ph idx="1"/>
          </p:nvPr>
        </p:nvSpPr>
        <p:spPr/>
        <p:txBody>
          <a:bodyPr/>
          <a:lstStyle/>
          <a:p>
            <a:pPr marL="0" indent="0">
              <a:buNone/>
            </a:pPr>
            <a:r>
              <a:rPr lang="en-US" dirty="0" smtClean="0">
                <a:hlinkClick r:id="rId3" action="ppaction://hlinkfile"/>
              </a:rPr>
              <a:t>Coin_Tossing.htm</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85017135"/>
              </p:ext>
            </p:extLst>
          </p:nvPr>
        </p:nvGraphicFramePr>
        <p:xfrm>
          <a:off x="838200" y="2819401"/>
          <a:ext cx="7391400" cy="3017520"/>
        </p:xfrm>
        <a:graphic>
          <a:graphicData uri="http://schemas.openxmlformats.org/drawingml/2006/table">
            <a:tbl>
              <a:tblPr firstRow="1" bandRow="1">
                <a:tableStyleId>{5C22544A-7EE6-4342-B048-85BDC9FD1C3A}</a:tableStyleId>
              </a:tblPr>
              <a:tblGrid>
                <a:gridCol w="2362200"/>
                <a:gridCol w="2699302"/>
                <a:gridCol w="2329898"/>
              </a:tblGrid>
              <a:tr h="792480">
                <a:tc>
                  <a:txBody>
                    <a:bodyPr/>
                    <a:lstStyle/>
                    <a:p>
                      <a:pPr algn="ctr"/>
                      <a:r>
                        <a:rPr lang="en-US" dirty="0"/>
                        <a:t>numeric significance level of the data  </a:t>
                      </a:r>
                    </a:p>
                  </a:txBody>
                  <a:tcPr anchor="ctr"/>
                </a:tc>
                <a:tc>
                  <a:txBody>
                    <a:bodyPr/>
                    <a:lstStyle/>
                    <a:p>
                      <a:pPr algn="ctr"/>
                      <a:r>
                        <a:rPr lang="en-US" dirty="0" smtClean="0"/>
                        <a:t>interpretation</a:t>
                      </a:r>
                      <a:r>
                        <a:rPr lang="en-US" dirty="0"/>
                        <a:t>: the data, all by itself, makes us  </a:t>
                      </a:r>
                    </a:p>
                  </a:txBody>
                  <a:tcPr anchor="ctr"/>
                </a:tc>
                <a:tc>
                  <a:txBody>
                    <a:bodyPr/>
                    <a:lstStyle/>
                    <a:p>
                      <a:pPr algn="ctr"/>
                      <a:r>
                        <a:rPr lang="en-US" dirty="0" smtClean="0"/>
                        <a:t>the data supports the alternative hypothesis</a:t>
                      </a:r>
                      <a:endParaRPr lang="en-US" dirty="0"/>
                    </a:p>
                  </a:txBody>
                  <a:tcPr anchor="ctr"/>
                </a:tc>
              </a:tr>
              <a:tr h="370840">
                <a:tc>
                  <a:txBody>
                    <a:bodyPr/>
                    <a:lstStyle/>
                    <a:p>
                      <a:r>
                        <a:rPr lang="en-US"/>
                        <a:t>above 20%</a:t>
                      </a:r>
                    </a:p>
                  </a:txBody>
                  <a:tcPr anchor="ctr"/>
                </a:tc>
                <a:tc>
                  <a:txBody>
                    <a:bodyPr/>
                    <a:lstStyle/>
                    <a:p>
                      <a:r>
                        <a:rPr lang="en-US"/>
                        <a:t>not at all suspicious</a:t>
                      </a:r>
                    </a:p>
                  </a:txBody>
                  <a:tcPr anchor="ctr"/>
                </a:tc>
                <a:tc>
                  <a:txBody>
                    <a:bodyPr/>
                    <a:lstStyle/>
                    <a:p>
                      <a:r>
                        <a:rPr lang="en-US" dirty="0"/>
                        <a:t>not at </a:t>
                      </a:r>
                      <a:r>
                        <a:rPr lang="en-US" dirty="0" smtClean="0"/>
                        <a:t>all</a:t>
                      </a:r>
                      <a:endParaRPr lang="en-US" dirty="0"/>
                    </a:p>
                  </a:txBody>
                  <a:tcPr anchor="ctr"/>
                </a:tc>
              </a:tr>
              <a:tr h="370840">
                <a:tc>
                  <a:txBody>
                    <a:bodyPr/>
                    <a:lstStyle/>
                    <a:p>
                      <a:r>
                        <a:rPr lang="en-US"/>
                        <a:t>between 10% and 20%</a:t>
                      </a:r>
                    </a:p>
                  </a:txBody>
                  <a:tcPr anchor="ctr"/>
                </a:tc>
                <a:tc>
                  <a:txBody>
                    <a:bodyPr/>
                    <a:lstStyle/>
                    <a:p>
                      <a:r>
                        <a:rPr lang="en-US"/>
                        <a:t>a little bit suspicious</a:t>
                      </a:r>
                    </a:p>
                  </a:txBody>
                  <a:tcPr anchor="ctr"/>
                </a:tc>
                <a:tc>
                  <a:txBody>
                    <a:bodyPr/>
                    <a:lstStyle/>
                    <a:p>
                      <a:r>
                        <a:rPr lang="en-US" dirty="0"/>
                        <a:t>a little </a:t>
                      </a:r>
                      <a:r>
                        <a:rPr lang="en-US" dirty="0" smtClean="0"/>
                        <a:t>bit</a:t>
                      </a:r>
                      <a:endParaRPr lang="en-US" dirty="0"/>
                    </a:p>
                  </a:txBody>
                  <a:tcPr anchor="ctr"/>
                </a:tc>
              </a:tr>
              <a:tr h="370840">
                <a:tc>
                  <a:txBody>
                    <a:bodyPr/>
                    <a:lstStyle/>
                    <a:p>
                      <a:r>
                        <a:rPr lang="en-US"/>
                        <a:t>between 5% and 10%</a:t>
                      </a:r>
                    </a:p>
                  </a:txBody>
                  <a:tcPr anchor="ctr"/>
                </a:tc>
                <a:tc>
                  <a:txBody>
                    <a:bodyPr/>
                    <a:lstStyle/>
                    <a:p>
                      <a:r>
                        <a:rPr lang="en-US"/>
                        <a:t>moderately suspicious</a:t>
                      </a:r>
                    </a:p>
                  </a:txBody>
                  <a:tcPr anchor="ctr"/>
                </a:tc>
                <a:tc>
                  <a:txBody>
                    <a:bodyPr/>
                    <a:lstStyle/>
                    <a:p>
                      <a:r>
                        <a:rPr lang="en-US" dirty="0" smtClean="0"/>
                        <a:t>moderately</a:t>
                      </a:r>
                      <a:endParaRPr lang="en-US" dirty="0"/>
                    </a:p>
                  </a:txBody>
                  <a:tcPr anchor="ctr"/>
                </a:tc>
              </a:tr>
              <a:tr h="370840">
                <a:tc>
                  <a:txBody>
                    <a:bodyPr/>
                    <a:lstStyle/>
                    <a:p>
                      <a:r>
                        <a:rPr lang="en-US"/>
                        <a:t>between 2% and 5%</a:t>
                      </a:r>
                    </a:p>
                  </a:txBody>
                  <a:tcPr anchor="ctr"/>
                </a:tc>
                <a:tc>
                  <a:txBody>
                    <a:bodyPr/>
                    <a:lstStyle/>
                    <a:p>
                      <a:r>
                        <a:rPr lang="en-US"/>
                        <a:t>very suspicious</a:t>
                      </a:r>
                    </a:p>
                  </a:txBody>
                  <a:tcPr anchor="ctr"/>
                </a:tc>
                <a:tc>
                  <a:txBody>
                    <a:bodyPr/>
                    <a:lstStyle/>
                    <a:p>
                      <a:r>
                        <a:rPr lang="en-US" dirty="0" smtClean="0"/>
                        <a:t>strongly</a:t>
                      </a:r>
                      <a:endParaRPr lang="en-US" dirty="0"/>
                    </a:p>
                  </a:txBody>
                  <a:tcPr anchor="ctr"/>
                </a:tc>
              </a:tr>
              <a:tr h="370840">
                <a:tc>
                  <a:txBody>
                    <a:bodyPr/>
                    <a:lstStyle/>
                    <a:p>
                      <a:r>
                        <a:rPr lang="en-US"/>
                        <a:t>between 1% and 2%</a:t>
                      </a:r>
                    </a:p>
                  </a:txBody>
                  <a:tcPr anchor="ctr"/>
                </a:tc>
                <a:tc>
                  <a:txBody>
                    <a:bodyPr/>
                    <a:lstStyle/>
                    <a:p>
                      <a:r>
                        <a:rPr lang="en-US"/>
                        <a:t>extremely suspicious</a:t>
                      </a:r>
                    </a:p>
                  </a:txBody>
                  <a:tcPr anchor="ctr"/>
                </a:tc>
                <a:tc>
                  <a:txBody>
                    <a:bodyPr/>
                    <a:lstStyle/>
                    <a:p>
                      <a:r>
                        <a:rPr lang="en-US" dirty="0" smtClean="0"/>
                        <a:t>very strongly</a:t>
                      </a:r>
                      <a:endParaRPr lang="en-US" dirty="0"/>
                    </a:p>
                  </a:txBody>
                  <a:tcPr anchor="ctr"/>
                </a:tc>
              </a:tr>
              <a:tr h="370840">
                <a:tc>
                  <a:txBody>
                    <a:bodyPr/>
                    <a:lstStyle/>
                    <a:p>
                      <a:r>
                        <a:rPr lang="en-US"/>
                        <a:t>below 1%</a:t>
                      </a:r>
                    </a:p>
                  </a:txBody>
                  <a:tcPr anchor="ctr"/>
                </a:tc>
                <a:tc>
                  <a:txBody>
                    <a:bodyPr/>
                    <a:lstStyle/>
                    <a:p>
                      <a:r>
                        <a:rPr lang="en-US" dirty="0"/>
                        <a:t>overwhelmingly suspicious</a:t>
                      </a:r>
                    </a:p>
                  </a:txBody>
                  <a:tcPr anchor="ctr"/>
                </a:tc>
                <a:tc>
                  <a:txBody>
                    <a:bodyPr/>
                    <a:lstStyle/>
                    <a:p>
                      <a:r>
                        <a:rPr lang="en-US" dirty="0" smtClean="0"/>
                        <a:t>incredibly</a:t>
                      </a:r>
                      <a:r>
                        <a:rPr lang="en-US" baseline="0" dirty="0" smtClean="0"/>
                        <a:t> strongly</a:t>
                      </a:r>
                      <a:endParaRPr lang="en-US" dirty="0"/>
                    </a:p>
                  </a:txBody>
                  <a:tcPr anchor="ctr"/>
                </a:tc>
              </a:tr>
            </a:tbl>
          </a:graphicData>
        </a:graphic>
      </p:graphicFrame>
    </p:spTree>
    <p:extLst>
      <p:ext uri="{BB962C8B-B14F-4D97-AF65-F5344CB8AC3E}">
        <p14:creationId xmlns:p14="http://schemas.microsoft.com/office/powerpoint/2010/main" val="2427505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Processing a Loan Application</a:t>
            </a:r>
          </a:p>
        </p:txBody>
      </p:sp>
      <p:sp>
        <p:nvSpPr>
          <p:cNvPr id="3" name="Content Placeholder 2"/>
          <p:cNvSpPr>
            <a:spLocks noGrp="1"/>
          </p:cNvSpPr>
          <p:nvPr>
            <p:ph idx="1"/>
          </p:nvPr>
        </p:nvSpPr>
        <p:spPr/>
        <p:txBody>
          <a:bodyPr>
            <a:normAutofit lnSpcReduction="10000"/>
          </a:bodyPr>
          <a:lstStyle/>
          <a:p>
            <a:r>
              <a:rPr lang="en-US" dirty="0" smtClean="0"/>
              <a:t>So the data, all by itself, makes us “a bit suspicious.” What do we do?</a:t>
            </a:r>
          </a:p>
          <a:p>
            <a:r>
              <a:rPr lang="en-US" dirty="0" smtClean="0"/>
              <a:t>It depends.</a:t>
            </a:r>
          </a:p>
          <a:p>
            <a:pPr lvl="1"/>
            <a:r>
              <a:rPr lang="en-US" dirty="0" smtClean="0"/>
              <a:t>If the credit manager is a trusted lifelong friend …</a:t>
            </a:r>
          </a:p>
          <a:p>
            <a:pPr lvl="1"/>
            <a:r>
              <a:rPr lang="en-US" dirty="0" smtClean="0"/>
              <a:t>If the credit manager is already under suspicion …</a:t>
            </a:r>
            <a:endParaRPr lang="en-US" dirty="0"/>
          </a:p>
          <a:p>
            <a:pPr marL="457200" lvl="1" indent="0">
              <a:buNone/>
            </a:pPr>
            <a:endParaRPr lang="en-US" dirty="0"/>
          </a:p>
          <a:p>
            <a:r>
              <a:rPr lang="en-US" dirty="0" smtClean="0"/>
              <a:t>What if Mary’s sample mean were $260?</a:t>
            </a:r>
          </a:p>
          <a:p>
            <a:pPr lvl="1"/>
            <a:r>
              <a:rPr lang="en-US" dirty="0" smtClean="0"/>
              <a:t>With a significance level of 0.49%, the data, all by itself, makes us “overwhelmingly suspicious” …</a:t>
            </a:r>
            <a:endParaRPr lang="en-US" dirty="0"/>
          </a:p>
          <a:p>
            <a:pPr lvl="1"/>
            <a:endParaRPr lang="en-US" dirty="0"/>
          </a:p>
        </p:txBody>
      </p:sp>
    </p:spTree>
    <p:extLst>
      <p:ext uri="{BB962C8B-B14F-4D97-AF65-F5344CB8AC3E}">
        <p14:creationId xmlns:p14="http://schemas.microsoft.com/office/powerpoint/2010/main" val="1284108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One-Sided Complication</a:t>
            </a:r>
            <a:endParaRPr lang="en-US" dirty="0"/>
          </a:p>
        </p:txBody>
      </p:sp>
      <p:sp>
        <p:nvSpPr>
          <p:cNvPr id="3" name="Content Placeholder 2"/>
          <p:cNvSpPr>
            <a:spLocks noGrp="1"/>
          </p:cNvSpPr>
          <p:nvPr>
            <p:ph idx="1"/>
          </p:nvPr>
        </p:nvSpPr>
        <p:spPr/>
        <p:txBody>
          <a:bodyPr/>
          <a:lstStyle/>
          <a:p>
            <a:r>
              <a:rPr lang="en-US" dirty="0" smtClean="0"/>
              <a:t>A jury never finds the accused “innocent.”</a:t>
            </a:r>
          </a:p>
          <a:p>
            <a:pPr lvl="1"/>
            <a:r>
              <a:rPr lang="en-US" dirty="0" smtClean="0"/>
              <a:t>For example, if the prosecution presents no evidence at all, the jury simply finds the accused “not proven to be </a:t>
            </a:r>
            <a:r>
              <a:rPr lang="en-US" dirty="0"/>
              <a:t>g</a:t>
            </a:r>
            <a:r>
              <a:rPr lang="en-US" dirty="0" smtClean="0"/>
              <a:t>uilty.”</a:t>
            </a:r>
          </a:p>
          <a:p>
            <a:r>
              <a:rPr lang="en-US" dirty="0" smtClean="0"/>
              <a:t>Just so, we never conclude that data </a:t>
            </a:r>
            <a:r>
              <a:rPr lang="en-US" b="1" i="1" dirty="0" smtClean="0"/>
              <a:t>supports </a:t>
            </a:r>
            <a:r>
              <a:rPr lang="en-US" dirty="0" smtClean="0"/>
              <a:t>the null </a:t>
            </a:r>
            <a:r>
              <a:rPr lang="en-US" dirty="0"/>
              <a:t>h</a:t>
            </a:r>
            <a:r>
              <a:rPr lang="en-US" dirty="0" smtClean="0"/>
              <a:t>ypothesis.</a:t>
            </a:r>
          </a:p>
          <a:p>
            <a:pPr lvl="1"/>
            <a:r>
              <a:rPr lang="en-US" dirty="0" smtClean="0"/>
              <a:t>However, if data </a:t>
            </a:r>
            <a:r>
              <a:rPr lang="en-US" i="1" dirty="0" smtClean="0"/>
              <a:t>contradicts</a:t>
            </a:r>
            <a:r>
              <a:rPr lang="en-US" dirty="0" smtClean="0"/>
              <a:t> the null hypothesis, we </a:t>
            </a:r>
            <a:r>
              <a:rPr lang="en-US" i="1" dirty="0" smtClean="0"/>
              <a:t>can</a:t>
            </a:r>
            <a:r>
              <a:rPr lang="en-US" dirty="0" smtClean="0"/>
              <a:t> conclude that it supports the alternative.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75785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 If We Wish to Say that Data Supports a Claim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We take the opposite of the claim as our null hypothesis, and see if the data contradicts that opposite. If so, then we can say that the data supports the original claim.</a:t>
            </a:r>
          </a:p>
          <a:p>
            <a:r>
              <a:rPr lang="en-US" dirty="0" smtClean="0"/>
              <a:t>Examples:</a:t>
            </a:r>
          </a:p>
          <a:p>
            <a:pPr lvl="1"/>
            <a:r>
              <a:rPr lang="en-US" dirty="0" smtClean="0"/>
              <a:t>A clinical test of a new drug will take as the null hypothesis that patients who take the drug are equally or less healthy than those who don’t. </a:t>
            </a:r>
          </a:p>
          <a:p>
            <a:pPr lvl="1"/>
            <a:r>
              <a:rPr lang="en-US" dirty="0" smtClean="0"/>
              <a:t>An evaluation of a new marketing campaign will take as the null hypothesis that the campaign is not effective.</a:t>
            </a:r>
            <a:endParaRPr lang="en-US" dirty="0"/>
          </a:p>
        </p:txBody>
      </p:sp>
    </p:spTree>
    <p:extLst>
      <p:ext uri="{BB962C8B-B14F-4D97-AF65-F5344CB8AC3E}">
        <p14:creationId xmlns:p14="http://schemas.microsoft.com/office/powerpoint/2010/main" val="377161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That’s It!</a:t>
            </a:r>
            <a:endParaRPr lang="en-US" dirty="0"/>
          </a:p>
        </p:txBody>
      </p:sp>
      <p:sp>
        <p:nvSpPr>
          <p:cNvPr id="3" name="Content Placeholder 2"/>
          <p:cNvSpPr>
            <a:spLocks noGrp="1"/>
          </p:cNvSpPr>
          <p:nvPr>
            <p:ph idx="1"/>
          </p:nvPr>
        </p:nvSpPr>
        <p:spPr/>
        <p:txBody>
          <a:bodyPr/>
          <a:lstStyle/>
          <a:p>
            <a:r>
              <a:rPr lang="en-US" dirty="0" smtClean="0"/>
              <a:t>With </a:t>
            </a:r>
            <a:r>
              <a:rPr lang="en-US" smtClean="0"/>
              <a:t>the languages </a:t>
            </a:r>
            <a:r>
              <a:rPr lang="en-US" dirty="0" smtClean="0"/>
              <a:t>of estimation and hypothesis testing in place, it’s time to learn REGRESSION ANALYSIS!</a:t>
            </a:r>
            <a:endParaRPr lang="en-US" dirty="0"/>
          </a:p>
        </p:txBody>
      </p:sp>
    </p:spTree>
    <p:extLst>
      <p:ext uri="{BB962C8B-B14F-4D97-AF65-F5344CB8AC3E}">
        <p14:creationId xmlns:p14="http://schemas.microsoft.com/office/powerpoint/2010/main" val="1334358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Managers aren’t </a:t>
            </a:r>
            <a:r>
              <a:rPr lang="en-US" dirty="0"/>
              <a:t>P</a:t>
            </a:r>
            <a:r>
              <a:rPr lang="en-US" dirty="0" smtClean="0"/>
              <a:t>aid to be Historians</a:t>
            </a:r>
            <a:endParaRPr lang="en-US" dirty="0"/>
          </a:p>
        </p:txBody>
      </p:sp>
      <p:sp>
        <p:nvSpPr>
          <p:cNvPr id="7" name="Text Placeholder 6"/>
          <p:cNvSpPr>
            <a:spLocks noGrp="1"/>
          </p:cNvSpPr>
          <p:nvPr>
            <p:ph idx="1"/>
          </p:nvPr>
        </p:nvSpPr>
        <p:spPr>
          <a:xfrm>
            <a:off x="446809" y="1371600"/>
            <a:ext cx="8229600" cy="1219200"/>
          </a:xfrm>
        </p:spPr>
        <p:txBody>
          <a:bodyPr>
            <a:normAutofit/>
          </a:bodyPr>
          <a:lstStyle/>
          <a:p>
            <a:pPr marL="0" indent="0">
              <a:buNone/>
            </a:pPr>
            <a:r>
              <a:rPr lang="en-US" sz="2400" dirty="0" smtClean="0"/>
              <a:t>Their concern is how their decisions will play out </a:t>
            </a:r>
            <a:r>
              <a:rPr lang="en-US" sz="2400" i="1" dirty="0" smtClean="0"/>
              <a:t>in the future</a:t>
            </a:r>
            <a:r>
              <a:rPr lang="en-US" sz="2400" dirty="0" smtClean="0"/>
              <a:t>.</a:t>
            </a:r>
          </a:p>
        </p:txBody>
      </p:sp>
      <p:sp>
        <p:nvSpPr>
          <p:cNvPr id="8" name="Text Placeholder 6"/>
          <p:cNvSpPr txBox="1">
            <a:spLocks/>
          </p:cNvSpPr>
          <p:nvPr/>
        </p:nvSpPr>
        <p:spPr>
          <a:xfrm>
            <a:off x="426027" y="2286000"/>
            <a:ext cx="8229600" cy="3962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2400" dirty="0" smtClean="0"/>
              <a:t>Still, if the near-term future can be expected to be similar to the recent past, then the past can be viewed as a sample from a larger population consisting of both the recent past and the soon-to-come future. </a:t>
            </a:r>
            <a:endParaRPr lang="en-US" sz="2400" dirty="0"/>
          </a:p>
          <a:p>
            <a:pPr marL="0" indent="0">
              <a:spcAft>
                <a:spcPts val="1200"/>
              </a:spcAft>
              <a:buNone/>
            </a:pPr>
            <a:r>
              <a:rPr lang="en-US" sz="2400" dirty="0" smtClean="0"/>
              <a:t>The sample gives us insight into the population as a whole, and therefore into whatever the future holds in store</a:t>
            </a:r>
            <a:r>
              <a:rPr lang="en-US" sz="2400" dirty="0"/>
              <a:t>. </a:t>
            </a:r>
            <a:endParaRPr lang="en-US" sz="2400" dirty="0" smtClean="0"/>
          </a:p>
          <a:p>
            <a:pPr marL="0" indent="0">
              <a:spcAft>
                <a:spcPts val="1200"/>
              </a:spcAft>
              <a:buNone/>
            </a:pPr>
            <a:r>
              <a:rPr lang="en-US" sz="2400" dirty="0" smtClean="0"/>
              <a:t>Indeed</a:t>
            </a:r>
            <a:r>
              <a:rPr lang="en-US" sz="2400" dirty="0"/>
              <a:t>, even if you stand in the middle of turbulent times, data from </a:t>
            </a:r>
            <a:r>
              <a:rPr lang="en-US" sz="2400" dirty="0" smtClean="0"/>
              <a:t>past similarly </a:t>
            </a:r>
            <a:r>
              <a:rPr lang="en-US" sz="2400" dirty="0"/>
              <a:t>turbulent times may help you find the best path forward.</a:t>
            </a:r>
          </a:p>
          <a:p>
            <a:pPr marL="0" indent="0">
              <a:buNone/>
            </a:pPr>
            <a:endParaRPr lang="en-US" sz="2400" dirty="0"/>
          </a:p>
        </p:txBody>
      </p:sp>
      <p:sp>
        <p:nvSpPr>
          <p:cNvPr id="5" name="Text Placeholder 6"/>
          <p:cNvSpPr txBox="1">
            <a:spLocks/>
          </p:cNvSpPr>
          <p:nvPr/>
        </p:nvSpPr>
        <p:spPr>
          <a:xfrm>
            <a:off x="426027" y="4648200"/>
            <a:ext cx="8229600" cy="17282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1200"/>
              </a:spcAft>
              <a:buNone/>
            </a:pPr>
            <a:endParaRPr lang="en-US" sz="2400" dirty="0"/>
          </a:p>
        </p:txBody>
      </p:sp>
    </p:spTree>
    <p:extLst>
      <p:ext uri="{BB962C8B-B14F-4D97-AF65-F5344CB8AC3E}">
        <p14:creationId xmlns:p14="http://schemas.microsoft.com/office/powerpoint/2010/main" val="123917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is </a:t>
            </a:r>
            <a:r>
              <a:rPr lang="en-US" dirty="0"/>
              <a:t>S</a:t>
            </a:r>
            <a:r>
              <a:rPr lang="en-US" dirty="0" smtClean="0"/>
              <a:t>tatistics </a:t>
            </a:r>
            <a:r>
              <a:rPr lang="en-US" dirty="0"/>
              <a:t>D</a:t>
            </a:r>
            <a:r>
              <a:rPr lang="en-US" dirty="0" smtClean="0"/>
              <a:t>one?</a:t>
            </a:r>
            <a:endParaRPr lang="en-US" dirty="0"/>
          </a:p>
        </p:txBody>
      </p:sp>
      <p:sp>
        <p:nvSpPr>
          <p:cNvPr id="3" name="Content Placeholder 2"/>
          <p:cNvSpPr>
            <a:spLocks noGrp="1"/>
          </p:cNvSpPr>
          <p:nvPr>
            <p:ph idx="1"/>
          </p:nvPr>
        </p:nvSpPr>
        <p:spPr/>
        <p:txBody>
          <a:bodyPr>
            <a:normAutofit/>
          </a:bodyPr>
          <a:lstStyle/>
          <a:p>
            <a:pPr marL="0" indent="0">
              <a:spcAft>
                <a:spcPts val="1200"/>
              </a:spcAft>
              <a:buNone/>
            </a:pPr>
            <a:r>
              <a:rPr lang="en-US" dirty="0" smtClean="0"/>
              <a:t>Any statistical study consists of three specifications:</a:t>
            </a:r>
          </a:p>
          <a:p>
            <a:r>
              <a:rPr lang="en-US" dirty="0" smtClean="0"/>
              <a:t>How will the data be collected?</a:t>
            </a:r>
          </a:p>
          <a:p>
            <a:r>
              <a:rPr lang="en-US" dirty="0" smtClean="0"/>
              <a:t>How much data will be collected in this way?</a:t>
            </a:r>
          </a:p>
          <a:p>
            <a:r>
              <a:rPr lang="en-US" dirty="0" smtClean="0"/>
              <a:t>What will be computed from the data?</a:t>
            </a:r>
          </a:p>
          <a:p>
            <a:pPr marL="0" indent="0">
              <a:buNone/>
            </a:pPr>
            <a:endParaRPr lang="en-US" dirty="0"/>
          </a:p>
          <a:p>
            <a:pPr marL="0" indent="0">
              <a:buNone/>
            </a:pPr>
            <a:r>
              <a:rPr lang="en-US" sz="2400" dirty="0" smtClean="0"/>
              <a:t>Running example: Estimating the average age across a population, in preparation for a sales pitch.</a:t>
            </a:r>
            <a:endParaRPr lang="en-US" sz="2400" dirty="0"/>
          </a:p>
        </p:txBody>
      </p:sp>
    </p:spTree>
    <p:extLst>
      <p:ext uri="{BB962C8B-B14F-4D97-AF65-F5344CB8AC3E}">
        <p14:creationId xmlns:p14="http://schemas.microsoft.com/office/powerpoint/2010/main" val="1814057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143000"/>
          </a:xfrm>
        </p:spPr>
        <p:txBody>
          <a:bodyPr/>
          <a:lstStyle/>
          <a:p>
            <a:r>
              <a:rPr lang="en-US" dirty="0" smtClean="0"/>
              <a:t>1. How Will the Data be Collected?</a:t>
            </a:r>
            <a:endParaRPr lang="en-US" dirty="0"/>
          </a:p>
        </p:txBody>
      </p:sp>
      <p:sp>
        <p:nvSpPr>
          <p:cNvPr id="3" name="Content Placeholder 2"/>
          <p:cNvSpPr>
            <a:spLocks noGrp="1"/>
          </p:cNvSpPr>
          <p:nvPr>
            <p:ph idx="1"/>
          </p:nvPr>
        </p:nvSpPr>
        <p:spPr>
          <a:xfrm>
            <a:off x="457200" y="1676400"/>
            <a:ext cx="8229600" cy="4572000"/>
          </a:xfrm>
        </p:spPr>
        <p:txBody>
          <a:bodyPr>
            <a:normAutofit fontScale="77500" lnSpcReduction="20000"/>
          </a:bodyPr>
          <a:lstStyle/>
          <a:p>
            <a:pPr marL="0" indent="0" algn="ctr">
              <a:spcAft>
                <a:spcPts val="1800"/>
              </a:spcAft>
              <a:buNone/>
            </a:pPr>
            <a:r>
              <a:rPr lang="en-US" dirty="0" smtClean="0"/>
              <a:t>Primary Goals:         No bias         High precision         Low cost</a:t>
            </a:r>
          </a:p>
          <a:p>
            <a:r>
              <a:rPr lang="en-US" dirty="0" smtClean="0"/>
              <a:t>Simple random sampling </a:t>
            </a:r>
            <a:r>
              <a:rPr lang="en-US" sz="3100" dirty="0" smtClean="0"/>
              <a:t>with</a:t>
            </a:r>
            <a:r>
              <a:rPr lang="en-US" dirty="0" smtClean="0"/>
              <a:t> replacement</a:t>
            </a:r>
          </a:p>
          <a:p>
            <a:pPr lvl="1"/>
            <a:r>
              <a:rPr lang="en-US" dirty="0" smtClean="0"/>
              <a:t>Typically implemented via systematic sampling</a:t>
            </a:r>
          </a:p>
          <a:p>
            <a:r>
              <a:rPr lang="en-US" dirty="0" smtClean="0"/>
              <a:t>Simple random sampling without replacement</a:t>
            </a:r>
          </a:p>
          <a:p>
            <a:pPr lvl="1"/>
            <a:r>
              <a:rPr lang="en-US" dirty="0" smtClean="0"/>
              <a:t>Typically done if a population list is available</a:t>
            </a:r>
          </a:p>
          <a:p>
            <a:r>
              <a:rPr lang="en-US" dirty="0" smtClean="0"/>
              <a:t>Stratified sampling</a:t>
            </a:r>
          </a:p>
          <a:p>
            <a:pPr lvl="1"/>
            <a:r>
              <a:rPr lang="en-US" dirty="0" smtClean="0"/>
              <a:t>Done if the population consists of subgroups with relative within-group homogeneity</a:t>
            </a:r>
          </a:p>
          <a:p>
            <a:r>
              <a:rPr lang="en-US" dirty="0" smtClean="0"/>
              <a:t>Cluster sampling</a:t>
            </a:r>
          </a:p>
          <a:p>
            <a:pPr lvl="1"/>
            <a:r>
              <a:rPr lang="en-US" dirty="0" smtClean="0"/>
              <a:t>Done if the population consists of (typically geographic) subgroups with substantial within-group heterogeneity</a:t>
            </a:r>
          </a:p>
          <a:p>
            <a:endParaRPr lang="en-US" dirty="0"/>
          </a:p>
        </p:txBody>
      </p:sp>
    </p:spTree>
    <p:extLst>
      <p:ext uri="{BB962C8B-B14F-4D97-AF65-F5344CB8AC3E}">
        <p14:creationId xmlns:p14="http://schemas.microsoft.com/office/powerpoint/2010/main" val="1772636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 presetClass="emph" presetSubtype="2" fill="hold" nodeType="clickEffect">
                                  <p:stCondLst>
                                    <p:cond delay="0"/>
                                  </p:stCondLst>
                                  <p:childTnLst>
                                    <p:animClr clrSpc="rgb" dir="cw">
                                      <p:cBhvr override="childStyle">
                                        <p:cTn id="34" dur="2000" fill="hold"/>
                                        <p:tgtEl>
                                          <p:spTgt spid="3">
                                            <p:txEl>
                                              <p:pRg st="1" end="1"/>
                                            </p:txEl>
                                          </p:spTgt>
                                        </p:tgtEl>
                                        <p:attrNameLst>
                                          <p:attrName>style.color</p:attrName>
                                        </p:attrNameLst>
                                      </p:cBhvr>
                                      <p:to>
                                        <a:srgbClr val="FF6D6D"/>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6939</TotalTime>
  <Words>4742</Words>
  <Application>Microsoft Office PowerPoint</Application>
  <PresentationFormat>On-screen Show (4:3)</PresentationFormat>
  <Paragraphs>439</Paragraphs>
  <Slides>65</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67" baseType="lpstr">
      <vt:lpstr>Office Theme</vt:lpstr>
      <vt:lpstr>Equation</vt:lpstr>
      <vt:lpstr>Managerial Statistics</vt:lpstr>
      <vt:lpstr>The job of a manager is to make …</vt:lpstr>
      <vt:lpstr>Fundamental Fact of Life</vt:lpstr>
      <vt:lpstr>This Course</vt:lpstr>
      <vt:lpstr>Our Four Sessions Together</vt:lpstr>
      <vt:lpstr>What is “Statistics”?</vt:lpstr>
      <vt:lpstr>Managers aren’t Paid to be Historians</vt:lpstr>
      <vt:lpstr>How is Statistics Done?</vt:lpstr>
      <vt:lpstr>1. How Will the Data be Collected?</vt:lpstr>
      <vt:lpstr>2. How is the Sample Size Chosen?</vt:lpstr>
      <vt:lpstr>3. What Will be Done with the Data?</vt:lpstr>
      <vt:lpstr>We’ve Finally Chosen an Estimation Procedure!</vt:lpstr>
      <vt:lpstr>The Fundamental Idea underlying All of Statistics</vt:lpstr>
      <vt:lpstr>Some Notation</vt:lpstr>
      <vt:lpstr>For Our Estimation Procedure, with "X"  ̅   Representing the End Result</vt:lpstr>
      <vt:lpstr>Pulling This All Together, Here’s the “Language” of Estimation</vt:lpstr>
      <vt:lpstr>Pictorially</vt:lpstr>
      <vt:lpstr>For Simple Random Sampling with Replacement</vt:lpstr>
      <vt:lpstr>There’s Only One Problem …</vt:lpstr>
      <vt:lpstr>And That’s It!</vt:lpstr>
      <vt:lpstr>Next</vt:lpstr>
      <vt:lpstr>The Language of Estimation (for Simple Random Sampling with Replacement)</vt:lpstr>
      <vt:lpstr>Advertising Sales</vt:lpstr>
      <vt:lpstr>Put Yourself in the Shoes of the Marketing Manager at a Furniture Company</vt:lpstr>
      <vt:lpstr>Keep Yourself in the Shoes of the Marketing Manager at the Furniture Company</vt:lpstr>
      <vt:lpstr>One Day, the Advertising Sales Representative for a Magazine Drops By</vt:lpstr>
      <vt:lpstr>What If the $530 is an Over-Estimate or an Under-Estimate?</vt:lpstr>
      <vt:lpstr>Sometimes It’s Right to Say “Maybe”</vt:lpstr>
      <vt:lpstr>Practical Issues</vt:lpstr>
      <vt:lpstr>General Discussion</vt:lpstr>
      <vt:lpstr>(Continued)</vt:lpstr>
      <vt:lpstr>Technical Detail #1</vt:lpstr>
      <vt:lpstr>For Simple Random Sampling without Replacement</vt:lpstr>
      <vt:lpstr>Technical Detail #2</vt:lpstr>
      <vt:lpstr>Very Technical Detail #2</vt:lpstr>
      <vt:lpstr>Correcting for Using s Instead of </vt:lpstr>
      <vt:lpstr>Pictorially</vt:lpstr>
      <vt:lpstr>And How Do We Do This?</vt:lpstr>
      <vt:lpstr>Polling</vt:lpstr>
      <vt:lpstr>First, the Estimate</vt:lpstr>
      <vt:lpstr>And Now, the Trick</vt:lpstr>
      <vt:lpstr>The Result</vt:lpstr>
      <vt:lpstr>Multiple-Choice Questions</vt:lpstr>
      <vt:lpstr>Choice of Sample Size</vt:lpstr>
      <vt:lpstr>Estimating a Proportion: Polling</vt:lpstr>
      <vt:lpstr>Estimating a Mean: Choice of Sample Size</vt:lpstr>
      <vt:lpstr>The “Square-Root” Effect : Choice of Sample Size after an Initial Study</vt:lpstr>
      <vt:lpstr>How to Read Presidential-Race Polls</vt:lpstr>
      <vt:lpstr>Summary</vt:lpstr>
      <vt:lpstr>Hypothesis Testing</vt:lpstr>
      <vt:lpstr>Making the “Belief” Decision</vt:lpstr>
      <vt:lpstr>Our Goal is Simple:</vt:lpstr>
      <vt:lpstr>What We Won’t Do</vt:lpstr>
      <vt:lpstr>This is Analogous to the British System of Criminal Justice</vt:lpstr>
      <vt:lpstr>Example: Processing a Loan Application</vt:lpstr>
      <vt:lpstr>Processing a Loan Application</vt:lpstr>
      <vt:lpstr>Compute, then Interpret</vt:lpstr>
      <vt:lpstr>Null Hypothesis: “≥$300”</vt:lpstr>
      <vt:lpstr>The significance level of Mary’s data, with respect to the null hypothesis: “ ≥ $300”, is</vt:lpstr>
      <vt:lpstr>The “Hypothesis Testing Tool”</vt:lpstr>
      <vt:lpstr>And now, how do we interpret “9.36%”?</vt:lpstr>
      <vt:lpstr>Processing a Loan Application</vt:lpstr>
      <vt:lpstr>The One-Sided Complication</vt:lpstr>
      <vt:lpstr>So, If We Wish to Say that Data Supports a Claim …</vt:lpstr>
      <vt:lpstr>And That’s It!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dc:title>
  <dc:creator>Bob</dc:creator>
  <cp:lastModifiedBy>Bob</cp:lastModifiedBy>
  <cp:revision>528</cp:revision>
  <dcterms:created xsi:type="dcterms:W3CDTF">2012-10-04T11:53:53Z</dcterms:created>
  <dcterms:modified xsi:type="dcterms:W3CDTF">2013-09-04T05:48:03Z</dcterms:modified>
</cp:coreProperties>
</file>