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69" r:id="rId3"/>
    <p:sldId id="257" r:id="rId4"/>
    <p:sldId id="258" r:id="rId5"/>
    <p:sldId id="259" r:id="rId6"/>
    <p:sldId id="260" r:id="rId7"/>
    <p:sldId id="261" r:id="rId8"/>
    <p:sldId id="262" r:id="rId9"/>
    <p:sldId id="263" r:id="rId10"/>
    <p:sldId id="264" r:id="rId11"/>
    <p:sldId id="265" r:id="rId12"/>
    <p:sldId id="266" r:id="rId13"/>
    <p:sldId id="267" r:id="rId14"/>
    <p:sldId id="270" r:id="rId15"/>
    <p:sldId id="271" r:id="rId16"/>
    <p:sldId id="277" r:id="rId17"/>
    <p:sldId id="272" r:id="rId18"/>
    <p:sldId id="273" r:id="rId19"/>
    <p:sldId id="280" r:id="rId20"/>
    <p:sldId id="274" r:id="rId21"/>
    <p:sldId id="275" r:id="rId22"/>
    <p:sldId id="279" r:id="rId23"/>
    <p:sldId id="278"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F1A26-EA21-42B8-B887-EF318D268589}" type="datetimeFigureOut">
              <a:rPr lang="en-US" smtClean="0"/>
              <a:t>8/19/2014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8C5F78-1889-4889-9387-BBA0F284728A}" type="slidenum">
              <a:rPr lang="en-US" smtClean="0"/>
              <a:t>‹#›</a:t>
            </a:fld>
            <a:endParaRPr lang="en-US"/>
          </a:p>
        </p:txBody>
      </p:sp>
    </p:spTree>
    <p:extLst>
      <p:ext uri="{BB962C8B-B14F-4D97-AF65-F5344CB8AC3E}">
        <p14:creationId xmlns:p14="http://schemas.microsoft.com/office/powerpoint/2010/main" val="205541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047ED59-63BF-4E4F-BA0E-36AB8064AEF1}" type="slidenum">
              <a:rPr lang="en-US">
                <a:solidFill>
                  <a:prstClr val="black"/>
                </a:solidFill>
              </a:rPr>
              <a:pPr/>
              <a:t>1</a:t>
            </a:fld>
            <a:endParaRPr lang="en-US">
              <a:solidFill>
                <a:prstClr val="black"/>
              </a:solidFill>
            </a:endParaRPr>
          </a:p>
        </p:txBody>
      </p:sp>
      <p:sp>
        <p:nvSpPr>
          <p:cNvPr id="17411" name="Rectangle 2"/>
          <p:cNvSpPr>
            <a:spLocks noGrp="1" noRot="1" noChangeAspect="1" noChangeArrowheads="1"/>
          </p:cNvSpPr>
          <p:nvPr>
            <p:ph type="sldImg"/>
          </p:nvPr>
        </p:nvSpPr>
        <p:spPr>
          <a:xfrm>
            <a:off x="1155700" y="682625"/>
            <a:ext cx="4554538" cy="3416300"/>
          </a:xfrm>
          <a:solidFill>
            <a:srgbClr val="FFFFFF"/>
          </a:solidFill>
          <a:ln/>
        </p:spPr>
      </p:sp>
      <p:sp>
        <p:nvSpPr>
          <p:cNvPr id="17412" name="Rectangle 3"/>
          <p:cNvSpPr>
            <a:spLocks noGrp="1" noChangeArrowheads="1"/>
          </p:cNvSpPr>
          <p:nvPr>
            <p:ph type="body" idx="1"/>
          </p:nvPr>
        </p:nvSpPr>
        <p:spPr>
          <a:xfrm>
            <a:off x="915988" y="4343400"/>
            <a:ext cx="5026025" cy="4114800"/>
          </a:xfrm>
          <a:solidFill>
            <a:srgbClr val="FFFFFF"/>
          </a:solidFill>
          <a:ln>
            <a:solidFill>
              <a:srgbClr val="000000"/>
            </a:solidFill>
          </a:ln>
        </p:spPr>
        <p:txBody>
          <a:bodyPr/>
          <a:lstStyle/>
          <a:p>
            <a:pPr lvl="1">
              <a:buNone/>
            </a:pPr>
            <a:endParaRPr lang="en-US" dirty="0" smtClean="0">
              <a:latin typeface="Times" charset="0"/>
              <a:ea typeface="ＭＳ Ｐゴシック" charset="-128"/>
            </a:endParaRPr>
          </a:p>
        </p:txBody>
      </p:sp>
    </p:spTree>
    <p:extLst>
      <p:ext uri="{BB962C8B-B14F-4D97-AF65-F5344CB8AC3E}">
        <p14:creationId xmlns:p14="http://schemas.microsoft.com/office/powerpoint/2010/main" val="2879719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1246726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2438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623726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1371600" y="3886200"/>
            <a:ext cx="6400800" cy="1752600"/>
          </a:xfrm>
        </p:spPr>
        <p:txBody>
          <a:bodyPr/>
          <a:lstStyle>
            <a:lvl1pPr marL="0" indent="0" algn="ctr">
              <a:buFont typeface="Zapf Dingbats" pitchFamily="-109" charset="2"/>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endParaRPr lang="fr-FR">
              <a:solidFill>
                <a:srgbClr val="000000"/>
              </a:solidFill>
            </a:endParaRPr>
          </a:p>
        </p:txBody>
      </p:sp>
      <p:sp>
        <p:nvSpPr>
          <p:cNvPr id="6"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5B298EE9-760D-41C0-9F8E-F529510B8CB9}" type="slidenum">
              <a:rPr lang="en-US">
                <a:solidFill>
                  <a:srgbClr val="000000"/>
                </a:solidFill>
                <a:ea typeface="ＭＳ Ｐゴシック" charset="-128"/>
              </a:rPr>
              <a:pPr eaLnBrk="0" fontAlgn="base" hangingPunct="0">
                <a:spcBef>
                  <a:spcPct val="0"/>
                </a:spcBef>
                <a:spcAft>
                  <a:spcPct val="0"/>
                </a:spcAft>
              </a:pPr>
              <a:t>‹#›</a:t>
            </a:fld>
            <a:endParaRPr lang="en-US">
              <a:solidFill>
                <a:srgbClr val="000000"/>
              </a:solidFill>
              <a:ea typeface="ＭＳ Ｐゴシック" charset="-128"/>
            </a:endParaRPr>
          </a:p>
        </p:txBody>
      </p:sp>
    </p:spTree>
    <p:extLst>
      <p:ext uri="{BB962C8B-B14F-4D97-AF65-F5344CB8AC3E}">
        <p14:creationId xmlns:p14="http://schemas.microsoft.com/office/powerpoint/2010/main" val="1374052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22066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787192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292583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3882258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826362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3184088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255247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1887951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1537084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733172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41152629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fr-FR">
              <a:solidFill>
                <a:srgbClr val="000000"/>
              </a:solidFill>
            </a:endParaRPr>
          </a:p>
        </p:txBody>
      </p:sp>
    </p:spTree>
    <p:extLst>
      <p:ext uri="{BB962C8B-B14F-4D97-AF65-F5344CB8AC3E}">
        <p14:creationId xmlns:p14="http://schemas.microsoft.com/office/powerpoint/2010/main" val="3201140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2D88A-C263-4904-908D-1FD661513A50}" type="datetimeFigureOut">
              <a:rPr lang="en-US" smtClean="0"/>
              <a:t>8/19/2014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8796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B2D88A-C263-4904-908D-1FD661513A50}"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60296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B2D88A-C263-4904-908D-1FD661513A50}" type="datetimeFigureOut">
              <a:rPr lang="en-US" smtClean="0"/>
              <a:t>8/19/2014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67852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B2D88A-C263-4904-908D-1FD661513A50}" type="datetimeFigureOut">
              <a:rPr lang="en-US" smtClean="0"/>
              <a:t>8/19/2014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4919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2D88A-C263-4904-908D-1FD661513A50}" type="datetimeFigureOut">
              <a:rPr lang="en-US" smtClean="0"/>
              <a:t>8/19/2014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191263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2D88A-C263-4904-908D-1FD661513A50}"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77230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2D88A-C263-4904-908D-1FD661513A50}" type="datetimeFigureOut">
              <a:rPr lang="en-US" smtClean="0"/>
              <a:t>8/19/2014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10863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2D88A-C263-4904-908D-1FD661513A50}" type="datetimeFigureOut">
              <a:rPr lang="en-US" smtClean="0"/>
              <a:t>8/19/2014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B1C0A-1AA4-43BF-836A-F0215671DD18}" type="slidenum">
              <a:rPr lang="en-US" smtClean="0"/>
              <a:t>‹#›</a:t>
            </a:fld>
            <a:endParaRPr lang="en-US"/>
          </a:p>
        </p:txBody>
      </p:sp>
    </p:spTree>
    <p:extLst>
      <p:ext uri="{BB962C8B-B14F-4D97-AF65-F5344CB8AC3E}">
        <p14:creationId xmlns:p14="http://schemas.microsoft.com/office/powerpoint/2010/main" val="344405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pPr>
            <a:endParaRPr lang="fr-FR">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pPr>
            <a:endParaRPr lang="fr-FR">
              <a:solidFill>
                <a:srgbClr val="000000"/>
              </a:solidFill>
              <a:ea typeface="ＭＳ Ｐゴシック" charset="-128"/>
            </a:endParaRPr>
          </a:p>
        </p:txBody>
      </p:sp>
    </p:spTree>
    <p:extLst>
      <p:ext uri="{BB962C8B-B14F-4D97-AF65-F5344CB8AC3E}">
        <p14:creationId xmlns:p14="http://schemas.microsoft.com/office/powerpoint/2010/main" val="57965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2800" b="1">
          <a:solidFill>
            <a:srgbClr val="2D2DB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2D2DB9"/>
          </a:solidFill>
          <a:latin typeface="Times" pitchFamily="-109" charset="0"/>
          <a:ea typeface="ＭＳ Ｐゴシック" pitchFamily="-109" charset="-128"/>
          <a:cs typeface="ＭＳ Ｐゴシック" pitchFamily="-109" charset="-128"/>
        </a:defRPr>
      </a:lvl5pPr>
      <a:lvl6pPr marL="457200" algn="l" rtl="0" eaLnBrk="0" fontAlgn="base" hangingPunct="0">
        <a:spcBef>
          <a:spcPct val="0"/>
        </a:spcBef>
        <a:spcAft>
          <a:spcPct val="0"/>
        </a:spcAft>
        <a:defRPr sz="2800" b="1">
          <a:solidFill>
            <a:srgbClr val="800000"/>
          </a:solidFill>
          <a:latin typeface="Times" pitchFamily="-109" charset="0"/>
        </a:defRPr>
      </a:lvl6pPr>
      <a:lvl7pPr marL="914400" algn="l" rtl="0" eaLnBrk="0" fontAlgn="base" hangingPunct="0">
        <a:spcBef>
          <a:spcPct val="0"/>
        </a:spcBef>
        <a:spcAft>
          <a:spcPct val="0"/>
        </a:spcAft>
        <a:defRPr sz="2800" b="1">
          <a:solidFill>
            <a:srgbClr val="800000"/>
          </a:solidFill>
          <a:latin typeface="Times" pitchFamily="-109" charset="0"/>
        </a:defRPr>
      </a:lvl7pPr>
      <a:lvl8pPr marL="1371600" algn="l" rtl="0" eaLnBrk="0" fontAlgn="base" hangingPunct="0">
        <a:spcBef>
          <a:spcPct val="0"/>
        </a:spcBef>
        <a:spcAft>
          <a:spcPct val="0"/>
        </a:spcAft>
        <a:defRPr sz="2800" b="1">
          <a:solidFill>
            <a:srgbClr val="800000"/>
          </a:solidFill>
          <a:latin typeface="Times" pitchFamily="-109" charset="0"/>
        </a:defRPr>
      </a:lvl8pPr>
      <a:lvl9pPr marL="1828800" algn="l" rtl="0" eaLnBrk="0" fontAlgn="base" hangingPunct="0">
        <a:spcBef>
          <a:spcPct val="0"/>
        </a:spcBef>
        <a:spcAft>
          <a:spcPct val="0"/>
        </a:spcAft>
        <a:defRPr sz="2800" b="1">
          <a:solidFill>
            <a:srgbClr val="800000"/>
          </a:solidFill>
          <a:latin typeface="Times" pitchFamily="-109" charset="0"/>
        </a:defRPr>
      </a:lvl9pPr>
    </p:titleStyle>
    <p:bodyStyle>
      <a:lvl1pPr marL="342900" indent="-342900" algn="l" rtl="0" eaLnBrk="0" fontAlgn="base" hangingPunct="0">
        <a:spcBef>
          <a:spcPct val="20000"/>
        </a:spcBef>
        <a:spcAft>
          <a:spcPct val="0"/>
        </a:spcAft>
        <a:buSzPct val="75000"/>
        <a:buFont typeface="Zapf Dingbats" charset="2"/>
        <a:buChar char="v"/>
        <a:defRPr sz="2000">
          <a:solidFill>
            <a:srgbClr val="00003E"/>
          </a:solidFill>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SzPct val="75000"/>
        <a:buFont typeface="Zapf Dingbats" charset="2"/>
        <a:buChar char="u"/>
        <a:defRPr>
          <a:solidFill>
            <a:srgbClr val="003366"/>
          </a:solidFill>
          <a:latin typeface="+mn-lt"/>
          <a:ea typeface="ＭＳ Ｐゴシック" pitchFamily="-109" charset="-128"/>
        </a:defRPr>
      </a:lvl2pPr>
      <a:lvl3pPr marL="1143000" indent="-228600" algn="l" rtl="0" eaLnBrk="0" fontAlgn="base" hangingPunct="0">
        <a:spcBef>
          <a:spcPct val="20000"/>
        </a:spcBef>
        <a:spcAft>
          <a:spcPct val="0"/>
        </a:spcAft>
        <a:buChar char="•"/>
        <a:defRPr>
          <a:solidFill>
            <a:srgbClr val="003366"/>
          </a:solidFill>
          <a:latin typeface="+mn-lt"/>
          <a:ea typeface="ＭＳ Ｐゴシック" pitchFamily="-109" charset="-128"/>
        </a:defRPr>
      </a:lvl3pPr>
      <a:lvl4pPr marL="1600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4pPr>
      <a:lvl5pPr marL="20574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5pPr>
      <a:lvl6pPr marL="25146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6pPr>
      <a:lvl7pPr marL="29718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7pPr>
      <a:lvl8pPr marL="34290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8pPr>
      <a:lvl9pPr marL="3886200" indent="-228600" algn="l" rtl="0" eaLnBrk="0" fontAlgn="base" hangingPunct="0">
        <a:spcBef>
          <a:spcPct val="20000"/>
        </a:spcBef>
        <a:spcAft>
          <a:spcPct val="0"/>
        </a:spcAft>
        <a:buChar char="»"/>
        <a:defRPr sz="1600">
          <a:solidFill>
            <a:srgbClr val="003366"/>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wmf"/><Relationship Id="rId5" Type="http://schemas.openxmlformats.org/officeDocument/2006/relationships/oleObject" Target="../embeddings/oleObject9.bin"/><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914400" y="2209800"/>
            <a:ext cx="7239000" cy="3886200"/>
          </a:xfrm>
        </p:spPr>
        <p:txBody>
          <a:bodyPr/>
          <a:lstStyle/>
          <a:p>
            <a:pPr marL="457200" lvl="2" indent="0">
              <a:spcBef>
                <a:spcPts val="0"/>
              </a:spcBef>
              <a:spcAft>
                <a:spcPts val="900"/>
              </a:spcAft>
              <a:buNone/>
            </a:pPr>
            <a:r>
              <a:rPr lang="en-US" sz="2200" dirty="0" smtClean="0">
                <a:solidFill>
                  <a:schemeClr val="tx1"/>
                </a:solidFill>
                <a:latin typeface="Arial" panose="020B0604020202020204" pitchFamily="34" charset="0"/>
                <a:ea typeface="ＭＳ Ｐゴシック" charset="-128"/>
                <a:cs typeface="Arial" panose="020B0604020202020204" pitchFamily="34" charset="0"/>
              </a:rPr>
              <a:t>Sampling</a:t>
            </a:r>
            <a:endParaRPr lang="en-US" sz="2200" dirty="0">
              <a:solidFill>
                <a:schemeClr val="tx1"/>
              </a:solidFill>
              <a:latin typeface="Arial" panose="020B0604020202020204" pitchFamily="34" charset="0"/>
              <a:ea typeface="ＭＳ Ｐゴシック" charset="-128"/>
              <a:cs typeface="Arial" panose="020B0604020202020204" pitchFamily="34" charset="0"/>
            </a:endParaRPr>
          </a:p>
          <a:p>
            <a:pPr lvl="3">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Polling, and estimating proportions</a:t>
            </a:r>
          </a:p>
          <a:p>
            <a:pPr lvl="3">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Choosing a sample size</a:t>
            </a:r>
          </a:p>
          <a:p>
            <a:pPr lvl="3">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Sampling methods</a:t>
            </a:r>
          </a:p>
          <a:p>
            <a:pPr lvl="4">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Stratified sampling, cluster sampling</a:t>
            </a:r>
          </a:p>
          <a:p>
            <a:pPr lvl="3">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Sampling problems</a:t>
            </a:r>
          </a:p>
          <a:p>
            <a:pPr lvl="4">
              <a:spcBef>
                <a:spcPts val="0"/>
              </a:spcBef>
              <a:spcAft>
                <a:spcPts val="900"/>
              </a:spcAft>
            </a:pPr>
            <a:r>
              <a:rPr lang="en-US" sz="2000" dirty="0" smtClean="0">
                <a:solidFill>
                  <a:schemeClr val="tx1"/>
                </a:solidFill>
                <a:latin typeface="Arial" panose="020B0604020202020204" pitchFamily="34" charset="0"/>
                <a:ea typeface="ＭＳ Ｐゴシック" charset="-128"/>
                <a:cs typeface="Arial" panose="020B0604020202020204" pitchFamily="34" charset="0"/>
              </a:rPr>
              <a:t>Non-response bias, measurement </a:t>
            </a:r>
            <a:r>
              <a:rPr lang="en-US" sz="2000" dirty="0" smtClean="0">
                <a:solidFill>
                  <a:schemeClr val="tx1"/>
                </a:solidFill>
                <a:latin typeface="Arial" panose="020B0604020202020204" pitchFamily="34" charset="0"/>
                <a:ea typeface="ＭＳ Ｐゴシック" charset="-128"/>
                <a:cs typeface="Arial" panose="020B0604020202020204" pitchFamily="34" charset="0"/>
              </a:rPr>
              <a:t>bias</a:t>
            </a:r>
          </a:p>
          <a:p>
            <a:pPr marL="457200" lvl="1" indent="0">
              <a:spcBef>
                <a:spcPts val="0"/>
              </a:spcBef>
              <a:spcAft>
                <a:spcPts val="900"/>
              </a:spcAft>
              <a:buNone/>
            </a:pPr>
            <a:r>
              <a:rPr lang="en-US" sz="2200" dirty="0" smtClean="0">
                <a:solidFill>
                  <a:schemeClr val="tx1"/>
                </a:solidFill>
                <a:latin typeface="Arial" panose="020B0604020202020204" pitchFamily="34" charset="0"/>
                <a:ea typeface="ＭＳ Ｐゴシック" charset="-128"/>
                <a:cs typeface="Arial" panose="020B0604020202020204" pitchFamily="34" charset="0"/>
              </a:rPr>
              <a:t>Optimization (Exce</a:t>
            </a:r>
            <a:r>
              <a:rPr lang="en-US" sz="2200" dirty="0">
                <a:solidFill>
                  <a:schemeClr val="tx1"/>
                </a:solidFill>
                <a:latin typeface="Arial" panose="020B0604020202020204" pitchFamily="34" charset="0"/>
                <a:ea typeface="ＭＳ Ｐゴシック" charset="-128"/>
                <a:cs typeface="Arial" panose="020B0604020202020204" pitchFamily="34" charset="0"/>
              </a:rPr>
              <a:t>l</a:t>
            </a:r>
            <a:r>
              <a:rPr lang="en-US" sz="2200" dirty="0" smtClean="0">
                <a:solidFill>
                  <a:schemeClr val="tx1"/>
                </a:solidFill>
                <a:latin typeface="Arial" panose="020B0604020202020204" pitchFamily="34" charset="0"/>
                <a:ea typeface="ＭＳ Ｐゴシック" charset="-128"/>
                <a:cs typeface="Arial" panose="020B0604020202020204" pitchFamily="34" charset="0"/>
              </a:rPr>
              <a:t>’s “Solver”)</a:t>
            </a:r>
            <a:endParaRPr lang="en-US" sz="2200" dirty="0" smtClean="0">
              <a:solidFill>
                <a:schemeClr val="tx1"/>
              </a:solidFill>
              <a:latin typeface="Arial" panose="020B0604020202020204" pitchFamily="34" charset="0"/>
              <a:ea typeface="ＭＳ Ｐゴシック" charset="-128"/>
              <a:cs typeface="Arial" panose="020B0604020202020204" pitchFamily="34" charset="0"/>
            </a:endParaRPr>
          </a:p>
          <a:p>
            <a:pPr marL="457200" lvl="1" indent="0">
              <a:spcBef>
                <a:spcPts val="0"/>
              </a:spcBef>
              <a:spcAft>
                <a:spcPts val="900"/>
              </a:spcAft>
              <a:buNone/>
            </a:pPr>
            <a:r>
              <a:rPr lang="en-US" sz="2200" dirty="0" smtClean="0">
                <a:solidFill>
                  <a:schemeClr val="tx1"/>
                </a:solidFill>
                <a:latin typeface="Arial" panose="020B0604020202020204" pitchFamily="34" charset="0"/>
                <a:ea typeface="ＭＳ Ｐゴシック" charset="-128"/>
                <a:cs typeface="Arial" panose="020B0604020202020204" pitchFamily="34" charset="0"/>
              </a:rPr>
              <a:t>Adverse </a:t>
            </a:r>
            <a:r>
              <a:rPr lang="en-US" sz="2200" dirty="0" smtClean="0">
                <a:solidFill>
                  <a:schemeClr val="tx1"/>
                </a:solidFill>
                <a:latin typeface="Arial" panose="020B0604020202020204" pitchFamily="34" charset="0"/>
                <a:ea typeface="ＭＳ Ｐゴシック" charset="-128"/>
                <a:cs typeface="Arial" panose="020B0604020202020204" pitchFamily="34" charset="0"/>
              </a:rPr>
              <a:t>selection</a:t>
            </a:r>
            <a:endParaRPr lang="en-US" sz="2200" dirty="0">
              <a:solidFill>
                <a:schemeClr val="tx1"/>
              </a:solidFill>
              <a:latin typeface="Arial" panose="020B0604020202020204" pitchFamily="34" charset="0"/>
              <a:ea typeface="ＭＳ Ｐゴシック" charset="-128"/>
              <a:cs typeface="Arial" panose="020B0604020202020204" pitchFamily="34" charset="0"/>
            </a:endParaRPr>
          </a:p>
        </p:txBody>
      </p:sp>
      <p:sp>
        <p:nvSpPr>
          <p:cNvPr id="16388" name="Rectangle 13"/>
          <p:cNvSpPr>
            <a:spLocks noGrp="1" noChangeArrowheads="1"/>
          </p:cNvSpPr>
          <p:nvPr>
            <p:ph type="title"/>
          </p:nvPr>
        </p:nvSpPr>
        <p:spPr>
          <a:xfrm>
            <a:off x="381000" y="685800"/>
            <a:ext cx="8382000" cy="1143000"/>
          </a:xfrm>
          <a:noFill/>
        </p:spPr>
        <p:txBody>
          <a:bodyPr anchor="t"/>
          <a:lstStyle/>
          <a:p>
            <a:pPr algn="ctr"/>
            <a:r>
              <a:rPr lang="en-US" sz="3600" dirty="0"/>
              <a:t>DECS 430-A</a:t>
            </a:r>
            <a:br>
              <a:rPr lang="en-US" sz="3600" dirty="0"/>
            </a:br>
            <a:r>
              <a:rPr lang="en-US" sz="3600" dirty="0"/>
              <a:t>Business Analytics </a:t>
            </a:r>
            <a:r>
              <a:rPr lang="en-US" sz="3600" dirty="0" smtClean="0"/>
              <a:t>I: Class 5</a:t>
            </a:r>
            <a:endParaRPr lang="en-US" sz="2000" i="1" dirty="0" smtClean="0">
              <a:ea typeface="ＭＳ Ｐゴシック" charset="-128"/>
            </a:endParaRPr>
          </a:p>
        </p:txBody>
      </p:sp>
    </p:spTree>
    <p:extLst>
      <p:ext uri="{BB962C8B-B14F-4D97-AF65-F5344CB8AC3E}">
        <p14:creationId xmlns:p14="http://schemas.microsoft.com/office/powerpoint/2010/main" val="1895484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“Square-Root” Effect : Choice of Sample Size after an Initial Study</a:t>
            </a:r>
            <a:endParaRPr lang="en-US" dirty="0"/>
          </a:p>
        </p:txBody>
      </p:sp>
      <p:sp>
        <p:nvSpPr>
          <p:cNvPr id="3" name="Content Placeholder 2"/>
          <p:cNvSpPr>
            <a:spLocks noGrp="1"/>
          </p:cNvSpPr>
          <p:nvPr>
            <p:ph idx="1"/>
          </p:nvPr>
        </p:nvSpPr>
        <p:spPr/>
        <p:txBody>
          <a:bodyPr>
            <a:normAutofit/>
          </a:bodyPr>
          <a:lstStyle/>
          <a:p>
            <a:r>
              <a:rPr lang="en-US" dirty="0" smtClean="0"/>
              <a:t>Given the results of a study, to cut the margin of error in half requires roughly 4 times the original sample size.</a:t>
            </a:r>
          </a:p>
          <a:p>
            <a:r>
              <a:rPr lang="en-US" dirty="0" smtClean="0"/>
              <a:t>And generally, the sample size required to achieve a desired margin of error =</a:t>
            </a:r>
          </a:p>
        </p:txBody>
      </p:sp>
      <p:graphicFrame>
        <p:nvGraphicFramePr>
          <p:cNvPr id="4" name="Object 3"/>
          <p:cNvGraphicFramePr>
            <a:graphicFrameLocks noChangeAspect="1"/>
          </p:cNvGraphicFramePr>
          <p:nvPr/>
        </p:nvGraphicFramePr>
        <p:xfrm>
          <a:off x="990600" y="4419600"/>
          <a:ext cx="7110414" cy="1193800"/>
        </p:xfrm>
        <a:graphic>
          <a:graphicData uri="http://schemas.openxmlformats.org/presentationml/2006/ole">
            <mc:AlternateContent xmlns:mc="http://schemas.openxmlformats.org/markup-compatibility/2006">
              <mc:Choice xmlns:v="urn:schemas-microsoft-com:vml" Requires="v">
                <p:oleObj spid="_x0000_s5129" name="Equation" r:id="rId3" imgW="3047760" imgH="507960" progId="Equation.3">
                  <p:embed/>
                </p:oleObj>
              </mc:Choice>
              <mc:Fallback>
                <p:oleObj name="Equation" r:id="rId3" imgW="304776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4419600"/>
                        <a:ext cx="7110414" cy="119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77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Read Presidential-Race Polls</a:t>
            </a:r>
            <a:endParaRPr lang="en-US" dirty="0"/>
          </a:p>
        </p:txBody>
      </p:sp>
      <p:sp>
        <p:nvSpPr>
          <p:cNvPr id="3" name="Content Placeholder 2"/>
          <p:cNvSpPr>
            <a:spLocks noGrp="1"/>
          </p:cNvSpPr>
          <p:nvPr>
            <p:ph idx="1"/>
          </p:nvPr>
        </p:nvSpPr>
        <p:spPr/>
        <p:txBody>
          <a:bodyPr>
            <a:normAutofit lnSpcReduction="10000"/>
          </a:bodyPr>
          <a:lstStyle/>
          <a:p>
            <a:r>
              <a:rPr lang="en-US" dirty="0" smtClean="0"/>
              <a:t>When reading political polls, remember that the margin of error in an estimate of the “gap” between the two leading candidates is roughly twice as large as the poll's reported margin of error.</a:t>
            </a:r>
          </a:p>
          <a:p>
            <a:r>
              <a:rPr lang="en-US" dirty="0" smtClean="0"/>
              <a:t>The margin of error in the estimated “change in the gap” from one poll to the next is nearly three times as large as the poll's reported margin of error.</a:t>
            </a:r>
            <a:endParaRPr lang="en-US" dirty="0"/>
          </a:p>
        </p:txBody>
      </p:sp>
    </p:spTree>
    <p:extLst>
      <p:ext uri="{BB962C8B-B14F-4D97-AF65-F5344CB8AC3E}">
        <p14:creationId xmlns:p14="http://schemas.microsoft.com/office/powerpoint/2010/main" val="793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Summary</a:t>
            </a:r>
            <a:endParaRPr lang="en-US" dirty="0"/>
          </a:p>
        </p:txBody>
      </p:sp>
      <p:sp>
        <p:nvSpPr>
          <p:cNvPr id="3" name="Content Placeholder 2"/>
          <p:cNvSpPr>
            <a:spLocks noGrp="1"/>
          </p:cNvSpPr>
          <p:nvPr>
            <p:ph idx="1"/>
          </p:nvPr>
        </p:nvSpPr>
        <p:spPr>
          <a:xfrm>
            <a:off x="228600" y="1219200"/>
            <a:ext cx="8610600" cy="4876800"/>
          </a:xfrm>
        </p:spPr>
        <p:txBody>
          <a:bodyPr>
            <a:normAutofit/>
          </a:bodyPr>
          <a:lstStyle/>
          <a:p>
            <a:pPr>
              <a:spcAft>
                <a:spcPts val="600"/>
              </a:spcAft>
            </a:pPr>
            <a:r>
              <a:rPr lang="en-US" sz="2200" dirty="0" smtClean="0"/>
              <a:t>Whenever you give an estimate or prediction to someone, or accept an estimate or prediction from someone, in order to facilitate risk analysis be sure the estimate is accompanied by its margin of error:                A</a:t>
            </a:r>
            <a:r>
              <a:rPr lang="en-US" sz="2200" dirty="0" smtClean="0">
                <a:sym typeface="Symbol"/>
              </a:rPr>
              <a:t></a:t>
            </a:r>
            <a:r>
              <a:rPr lang="en-US" sz="2200" dirty="0" smtClean="0"/>
              <a:t>95%-confidence interval is</a:t>
            </a:r>
            <a:endParaRPr lang="en-US" sz="2200" dirty="0"/>
          </a:p>
          <a:p>
            <a:endParaRPr lang="en-US" sz="2200" dirty="0" smtClean="0"/>
          </a:p>
          <a:p>
            <a:endParaRPr lang="en-US" sz="2200" dirty="0"/>
          </a:p>
          <a:p>
            <a:r>
              <a:rPr lang="en-US" sz="2200" dirty="0" smtClean="0"/>
              <a:t>If you’re estimating a mean using simple random sampling:</a:t>
            </a:r>
          </a:p>
          <a:p>
            <a:endParaRPr lang="en-US" sz="2200" dirty="0"/>
          </a:p>
          <a:p>
            <a:endParaRPr lang="en-US" sz="2200" dirty="0" smtClean="0"/>
          </a:p>
          <a:p>
            <a:r>
              <a:rPr lang="en-US" sz="2200" dirty="0" smtClean="0"/>
              <a:t>If you’re estimating a proportion using simple random sampling:</a:t>
            </a:r>
            <a:endParaRPr lang="en-US" sz="2200" dirty="0"/>
          </a:p>
        </p:txBody>
      </p:sp>
      <p:sp>
        <p:nvSpPr>
          <p:cNvPr id="4" name="TextBox 3"/>
          <p:cNvSpPr txBox="1"/>
          <p:nvPr/>
        </p:nvSpPr>
        <p:spPr>
          <a:xfrm>
            <a:off x="671945" y="2849296"/>
            <a:ext cx="3124200" cy="461665"/>
          </a:xfrm>
          <a:prstGeom prst="rect">
            <a:avLst/>
          </a:prstGeom>
          <a:noFill/>
        </p:spPr>
        <p:txBody>
          <a:bodyPr wrap="square" rtlCol="0">
            <a:spAutoFit/>
          </a:bodyPr>
          <a:lstStyle/>
          <a:p>
            <a:r>
              <a:rPr lang="en-US" sz="2200" dirty="0" smtClean="0"/>
              <a:t>(your estimate) ± (~2) </a:t>
            </a:r>
            <a:r>
              <a:rPr lang="en-US" sz="2400" dirty="0" smtClean="0"/>
              <a:t>·</a:t>
            </a:r>
            <a:endParaRPr lang="en-US" sz="2400" dirty="0"/>
          </a:p>
        </p:txBody>
      </p:sp>
      <p:sp>
        <p:nvSpPr>
          <p:cNvPr id="5" name="TextBox 4"/>
          <p:cNvSpPr txBox="1"/>
          <p:nvPr/>
        </p:nvSpPr>
        <p:spPr>
          <a:xfrm>
            <a:off x="3352800" y="2667000"/>
            <a:ext cx="5708072" cy="769441"/>
          </a:xfrm>
          <a:prstGeom prst="rect">
            <a:avLst/>
          </a:prstGeom>
          <a:noFill/>
        </p:spPr>
        <p:txBody>
          <a:bodyPr wrap="square" rtlCol="0">
            <a:spAutoFit/>
          </a:bodyPr>
          <a:lstStyle/>
          <a:p>
            <a:r>
              <a:rPr lang="en-US" sz="2200" dirty="0" smtClean="0"/>
              <a:t>(one standard-deviation’s-worth of uncertainty  inherent in the way the estimate was made)</a:t>
            </a:r>
          </a:p>
        </p:txBody>
      </p:sp>
      <p:graphicFrame>
        <p:nvGraphicFramePr>
          <p:cNvPr id="6" name="Object 5"/>
          <p:cNvGraphicFramePr>
            <a:graphicFrameLocks noChangeAspect="1"/>
          </p:cNvGraphicFramePr>
          <p:nvPr>
            <p:extLst>
              <p:ext uri="{D42A27DB-BD31-4B8C-83A1-F6EECF244321}">
                <p14:modId xmlns:p14="http://schemas.microsoft.com/office/powerpoint/2010/main" val="3374854926"/>
              </p:ext>
            </p:extLst>
          </p:nvPr>
        </p:nvGraphicFramePr>
        <p:xfrm>
          <a:off x="3733800" y="3886200"/>
          <a:ext cx="1524000" cy="741892"/>
        </p:xfrm>
        <a:graphic>
          <a:graphicData uri="http://schemas.openxmlformats.org/presentationml/2006/ole">
            <mc:AlternateContent xmlns:mc="http://schemas.openxmlformats.org/markup-compatibility/2006">
              <mc:Choice xmlns:v="urn:schemas-microsoft-com:vml" Requires="v">
                <p:oleObj spid="_x0000_s6162" name="Equation" r:id="rId3" imgW="799753" imgH="406224" progId="Equation.3">
                  <p:embed/>
                </p:oleObj>
              </mc:Choice>
              <mc:Fallback>
                <p:oleObj name="Equation" r:id="rId3" imgW="799753" imgH="4062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886200"/>
                        <a:ext cx="1524000" cy="74189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0705942"/>
              </p:ext>
            </p:extLst>
          </p:nvPr>
        </p:nvGraphicFramePr>
        <p:xfrm>
          <a:off x="3429000" y="5181600"/>
          <a:ext cx="2098963" cy="791429"/>
        </p:xfrm>
        <a:graphic>
          <a:graphicData uri="http://schemas.openxmlformats.org/presentationml/2006/ole">
            <mc:AlternateContent xmlns:mc="http://schemas.openxmlformats.org/markup-compatibility/2006">
              <mc:Choice xmlns:v="urn:schemas-microsoft-com:vml" Requires="v">
                <p:oleObj spid="_x0000_s6163" name="Equation" r:id="rId5" imgW="1129810" imgH="444307" progId="Equation.3">
                  <p:embed/>
                </p:oleObj>
              </mc:Choice>
              <mc:Fallback>
                <p:oleObj name="Equation" r:id="rId5" imgW="1129810"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5181600"/>
                        <a:ext cx="2098963" cy="79142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94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smtClean="0"/>
              <a:t>How Will the Data be Collected?</a:t>
            </a:r>
            <a:endParaRPr lang="en-US" dirty="0"/>
          </a:p>
        </p:txBody>
      </p:sp>
      <p:sp>
        <p:nvSpPr>
          <p:cNvPr id="3" name="Content Placeholder 2"/>
          <p:cNvSpPr>
            <a:spLocks noGrp="1"/>
          </p:cNvSpPr>
          <p:nvPr>
            <p:ph idx="1"/>
          </p:nvPr>
        </p:nvSpPr>
        <p:spPr>
          <a:xfrm>
            <a:off x="457200" y="1447800"/>
            <a:ext cx="8229600" cy="4572000"/>
          </a:xfrm>
        </p:spPr>
        <p:txBody>
          <a:bodyPr>
            <a:normAutofit fontScale="77500" lnSpcReduction="20000"/>
          </a:bodyPr>
          <a:lstStyle/>
          <a:p>
            <a:pPr marL="0" indent="0" algn="ctr">
              <a:spcAft>
                <a:spcPts val="1800"/>
              </a:spcAft>
              <a:buNone/>
            </a:pPr>
            <a:r>
              <a:rPr lang="en-US" dirty="0" smtClean="0"/>
              <a:t>Primary Goals:         No bias         High precision         Low cost</a:t>
            </a:r>
          </a:p>
          <a:p>
            <a:r>
              <a:rPr lang="en-US" dirty="0" smtClean="0">
                <a:solidFill>
                  <a:schemeClr val="accent6">
                    <a:lumMod val="75000"/>
                  </a:schemeClr>
                </a:solidFill>
              </a:rPr>
              <a:t>Simple random sampling </a:t>
            </a:r>
            <a:r>
              <a:rPr lang="en-US" sz="3100" dirty="0" smtClean="0">
                <a:solidFill>
                  <a:schemeClr val="accent6">
                    <a:lumMod val="75000"/>
                  </a:schemeClr>
                </a:solidFill>
              </a:rPr>
              <a:t>with</a:t>
            </a:r>
            <a:r>
              <a:rPr lang="en-US" dirty="0" smtClean="0">
                <a:solidFill>
                  <a:schemeClr val="accent6">
                    <a:lumMod val="75000"/>
                  </a:schemeClr>
                </a:solidFill>
              </a:rPr>
              <a:t> replacement</a:t>
            </a:r>
          </a:p>
          <a:p>
            <a:pPr lvl="1"/>
            <a:r>
              <a:rPr lang="en-US" dirty="0" smtClean="0">
                <a:solidFill>
                  <a:schemeClr val="accent6">
                    <a:lumMod val="75000"/>
                  </a:schemeClr>
                </a:solidFill>
              </a:rPr>
              <a:t>Typically implemented via systematic sampling</a:t>
            </a:r>
          </a:p>
          <a:p>
            <a:r>
              <a:rPr lang="en-US" dirty="0" smtClean="0">
                <a:solidFill>
                  <a:schemeClr val="accent6">
                    <a:lumMod val="75000"/>
                  </a:schemeClr>
                </a:solidFill>
              </a:rPr>
              <a:t>Simple random sampling without replacement</a:t>
            </a:r>
          </a:p>
          <a:p>
            <a:pPr lvl="1"/>
            <a:r>
              <a:rPr lang="en-US" dirty="0" smtClean="0">
                <a:solidFill>
                  <a:schemeClr val="accent6">
                    <a:lumMod val="75000"/>
                  </a:schemeClr>
                </a:solidFill>
              </a:rPr>
              <a:t>Typically done if a population list is available</a:t>
            </a:r>
          </a:p>
          <a:p>
            <a:r>
              <a:rPr lang="en-US" dirty="0" smtClean="0"/>
              <a:t>Stratified sampling</a:t>
            </a:r>
          </a:p>
          <a:p>
            <a:pPr lvl="1"/>
            <a:r>
              <a:rPr lang="en-US" dirty="0" smtClean="0"/>
              <a:t>Done if the population consists of subgroups with relative within-group homogeneity</a:t>
            </a:r>
          </a:p>
          <a:p>
            <a:r>
              <a:rPr lang="en-US" dirty="0" smtClean="0"/>
              <a:t>Cluster sampling </a:t>
            </a:r>
          </a:p>
          <a:p>
            <a:pPr lvl="1"/>
            <a:r>
              <a:rPr lang="en-US" dirty="0" smtClean="0"/>
              <a:t>Done if the population consists of (typically geographic) subgroups with substantial within-group heterogeneity</a:t>
            </a:r>
          </a:p>
          <a:p>
            <a:r>
              <a:rPr lang="en-US" dirty="0" smtClean="0"/>
              <a:t>Specialized approaches (e.g., tagging the U-Haul fleet)</a:t>
            </a:r>
            <a:endParaRPr lang="en-US" dirty="0"/>
          </a:p>
        </p:txBody>
      </p:sp>
    </p:spTree>
    <p:extLst>
      <p:ext uri="{BB962C8B-B14F-4D97-AF65-F5344CB8AC3E}">
        <p14:creationId xmlns:p14="http://schemas.microsoft.com/office/powerpoint/2010/main" val="116815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Non-Response Bias</a:t>
            </a:r>
            <a:endParaRPr lang="en-US" dirty="0"/>
          </a:p>
        </p:txBody>
      </p:sp>
      <p:sp>
        <p:nvSpPr>
          <p:cNvPr id="3" name="Content Placeholder 2"/>
          <p:cNvSpPr>
            <a:spLocks noGrp="1"/>
          </p:cNvSpPr>
          <p:nvPr>
            <p:ph idx="1"/>
          </p:nvPr>
        </p:nvSpPr>
        <p:spPr>
          <a:xfrm>
            <a:off x="762001" y="1484696"/>
            <a:ext cx="7696200" cy="5144704"/>
          </a:xfrm>
        </p:spPr>
        <p:txBody>
          <a:bodyPr>
            <a:normAutofit fontScale="40000" lnSpcReduction="20000"/>
          </a:bodyPr>
          <a:lstStyle/>
          <a:p>
            <a:pPr marL="0" indent="0">
              <a:spcBef>
                <a:spcPts val="0"/>
              </a:spcBef>
              <a:spcAft>
                <a:spcPts val="1200"/>
              </a:spcAft>
              <a:buNone/>
            </a:pPr>
            <a:r>
              <a:rPr lang="en-US" sz="6400" dirty="0"/>
              <a:t>One of the difficulties in surveying people (whether by mail, telephone, or direct approach) is </a:t>
            </a:r>
            <a:r>
              <a:rPr lang="en-US" sz="6400" dirty="0" smtClean="0"/>
              <a:t>that some </a:t>
            </a:r>
            <a:r>
              <a:rPr lang="en-US" sz="6400" dirty="0"/>
              <a:t>choose not to respond. Assume that you have decided to conduct a study which requires </a:t>
            </a:r>
            <a:r>
              <a:rPr lang="en-US" sz="6400" dirty="0" smtClean="0"/>
              <a:t>a sample </a:t>
            </a:r>
            <a:r>
              <a:rPr lang="en-US" sz="6400" dirty="0"/>
              <a:t>size of 100. If you only expect 10% of those surveyed to respond to your questionnaire, </a:t>
            </a:r>
            <a:r>
              <a:rPr lang="en-US" sz="6400" dirty="0" smtClean="0"/>
              <a:t>what should </a:t>
            </a:r>
            <a:r>
              <a:rPr lang="en-US" sz="6400" dirty="0"/>
              <a:t>you do? </a:t>
            </a:r>
            <a:endParaRPr lang="en-US" sz="6400" dirty="0" smtClean="0"/>
          </a:p>
          <a:p>
            <a:pPr marL="0" indent="0">
              <a:spcBef>
                <a:spcPts val="0"/>
              </a:spcBef>
              <a:spcAft>
                <a:spcPts val="1200"/>
              </a:spcAft>
              <a:buNone/>
            </a:pPr>
            <a:r>
              <a:rPr lang="en-US" sz="6400" dirty="0" smtClean="0"/>
              <a:t>A </a:t>
            </a:r>
            <a:r>
              <a:rPr lang="en-US" sz="6400" dirty="0"/>
              <a:t>naïve answer is, "Simply send out 1000 questionnaires!"			</a:t>
            </a:r>
          </a:p>
          <a:p>
            <a:pPr marL="0" indent="0">
              <a:spcBef>
                <a:spcPts val="0"/>
              </a:spcBef>
              <a:spcAft>
                <a:spcPts val="1200"/>
              </a:spcAft>
              <a:buNone/>
            </a:pPr>
            <a:r>
              <a:rPr lang="en-US" sz="6400" dirty="0"/>
              <a:t>Unfortunately, the demographics of respondents and </a:t>
            </a:r>
            <a:r>
              <a:rPr lang="en-US" sz="6400" dirty="0" err="1"/>
              <a:t>nonrespondents</a:t>
            </a:r>
            <a:r>
              <a:rPr lang="en-US" sz="6400" dirty="0"/>
              <a:t> may differ substantially. </a:t>
            </a:r>
            <a:r>
              <a:rPr lang="en-US" sz="6400" dirty="0" smtClean="0"/>
              <a:t>To base </a:t>
            </a:r>
            <a:r>
              <a:rPr lang="en-US" sz="6400" dirty="0"/>
              <a:t>estimates for the entire population merely on the data collected from respondents </a:t>
            </a:r>
            <a:r>
              <a:rPr lang="en-US" sz="6400" dirty="0" smtClean="0"/>
              <a:t>therefore might </a:t>
            </a:r>
            <a:r>
              <a:rPr lang="en-US" sz="6400" dirty="0"/>
              <a:t>leave you exposed to substantial sampling bias</a:t>
            </a:r>
            <a:r>
              <a:rPr lang="en-US" sz="6400" dirty="0" smtClean="0"/>
              <a:t>.</a:t>
            </a:r>
            <a:endParaRPr lang="en-US" sz="6400" dirty="0"/>
          </a:p>
        </p:txBody>
      </p:sp>
    </p:spTree>
    <p:extLst>
      <p:ext uri="{BB962C8B-B14F-4D97-AF65-F5344CB8AC3E}">
        <p14:creationId xmlns:p14="http://schemas.microsoft.com/office/powerpoint/2010/main" val="138404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55000" lnSpcReduction="20000"/>
          </a:bodyPr>
          <a:lstStyle/>
          <a:p>
            <a:pPr marL="0" indent="0">
              <a:spcBef>
                <a:spcPts val="0"/>
              </a:spcBef>
              <a:spcAft>
                <a:spcPts val="1200"/>
              </a:spcAft>
              <a:buNone/>
            </a:pPr>
            <a:r>
              <a:rPr lang="en-US" sz="4200" dirty="0"/>
              <a:t>A form of stratified sampling is typically used to overcome non-response bias. An initial mass mailing of questionnaires takes place, with identifying codes placed on each questionnaire (or its return envelope). When the submission deadline for responses is reached, estimates can be made for the stratum of "people who respond to the initial mailing." Crossing these people off the mailing list (by cross-referencing the codes on their responses) leaves a list of people all of whom are now known to be in the other "people who don't respond" stratum. The initial response rate is used to estimate the relative sizes of the two strata.			</a:t>
            </a:r>
          </a:p>
          <a:p>
            <a:pPr marL="0" indent="0">
              <a:spcBef>
                <a:spcPts val="0"/>
              </a:spcBef>
              <a:spcAft>
                <a:spcPts val="1800"/>
              </a:spcAft>
              <a:buNone/>
            </a:pPr>
            <a:r>
              <a:rPr lang="en-US" sz="4200" dirty="0"/>
              <a:t>A sample of those who didn't respond is now </a:t>
            </a:r>
            <a:r>
              <a:rPr lang="en-US" sz="4200" dirty="0" err="1"/>
              <a:t>recontacted</a:t>
            </a:r>
            <a:r>
              <a:rPr lang="en-US" sz="4200" dirty="0"/>
              <a:t>, using a more expensive approach designed to obtain responses from everyone. (The expense is typically related to an incentive of some kind.) Their data provides estimates for the second stratum, and the study can then be completed.</a:t>
            </a:r>
          </a:p>
          <a:p>
            <a:pPr marL="0" indent="0">
              <a:spcBef>
                <a:spcPts val="0"/>
              </a:spcBef>
              <a:spcAft>
                <a:spcPts val="1200"/>
              </a:spcAft>
              <a:buNone/>
            </a:pPr>
            <a:r>
              <a:rPr lang="en-US" sz="2400" dirty="0"/>
              <a:t>See “Nonresponse_Bias.xls” for an example</a:t>
            </a:r>
            <a:r>
              <a:rPr lang="en-US" sz="2400" dirty="0" smtClean="0"/>
              <a:t>.</a:t>
            </a:r>
            <a:endParaRPr lang="en-US" dirty="0"/>
          </a:p>
        </p:txBody>
      </p:sp>
      <p:sp>
        <p:nvSpPr>
          <p:cNvPr id="4" name="Title 1"/>
          <p:cNvSpPr>
            <a:spLocks noGrp="1"/>
          </p:cNvSpPr>
          <p:nvPr>
            <p:ph type="title"/>
          </p:nvPr>
        </p:nvSpPr>
        <p:spPr>
          <a:xfrm>
            <a:off x="457200" y="381000"/>
            <a:ext cx="8229600" cy="639762"/>
          </a:xfrm>
        </p:spPr>
        <p:txBody>
          <a:bodyPr>
            <a:normAutofit fontScale="90000"/>
          </a:bodyPr>
          <a:lstStyle/>
          <a:p>
            <a:r>
              <a:rPr lang="en-US" dirty="0" smtClean="0"/>
              <a:t>Non-Response Bias</a:t>
            </a:r>
            <a:endParaRPr lang="en-US" dirty="0"/>
          </a:p>
        </p:txBody>
      </p:sp>
    </p:spTree>
    <p:extLst>
      <p:ext uri="{BB962C8B-B14F-4D97-AF65-F5344CB8AC3E}">
        <p14:creationId xmlns:p14="http://schemas.microsoft.com/office/powerpoint/2010/main" val="2586216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easurement Bias</a:t>
            </a:r>
            <a:endParaRPr lang="en-US" dirty="0"/>
          </a:p>
        </p:txBody>
      </p:sp>
      <p:sp>
        <p:nvSpPr>
          <p:cNvPr id="3" name="Content Placeholder 2"/>
          <p:cNvSpPr>
            <a:spLocks noGrp="1"/>
          </p:cNvSpPr>
          <p:nvPr>
            <p:ph idx="1"/>
          </p:nvPr>
        </p:nvSpPr>
        <p:spPr/>
        <p:txBody>
          <a:bodyPr/>
          <a:lstStyle/>
          <a:p>
            <a:r>
              <a:rPr lang="en-US" dirty="0" smtClean="0"/>
              <a:t>Asking sensitive questions</a:t>
            </a:r>
          </a:p>
          <a:p>
            <a:pPr lvl="1"/>
            <a:r>
              <a:rPr lang="en-US" dirty="0" smtClean="0"/>
              <a:t>Software piracy</a:t>
            </a:r>
          </a:p>
          <a:p>
            <a:pPr lvl="1"/>
            <a:r>
              <a:rPr lang="en-US" dirty="0" smtClean="0"/>
              <a:t>Sexual activities</a:t>
            </a:r>
          </a:p>
          <a:p>
            <a:pPr lvl="1"/>
            <a:r>
              <a:rPr lang="en-US" dirty="0" smtClean="0"/>
              <a:t>Tax fraud</a:t>
            </a:r>
          </a:p>
          <a:p>
            <a:r>
              <a:rPr lang="en-US" dirty="0" smtClean="0"/>
              <a:t>People will lie</a:t>
            </a:r>
          </a:p>
          <a:p>
            <a:r>
              <a:rPr lang="en-US" dirty="0" smtClean="0"/>
              <a:t>Allow them to hide behind a mask of randomness</a:t>
            </a:r>
          </a:p>
        </p:txBody>
      </p:sp>
    </p:spTree>
    <p:extLst>
      <p:ext uri="{BB962C8B-B14F-4D97-AF65-F5344CB8AC3E}">
        <p14:creationId xmlns:p14="http://schemas.microsoft.com/office/powerpoint/2010/main" val="2792033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Randomized </a:t>
            </a:r>
            <a:r>
              <a:rPr lang="en-US" dirty="0"/>
              <a:t>R</a:t>
            </a:r>
            <a:r>
              <a:rPr lang="en-US" dirty="0" smtClean="0"/>
              <a:t>esponse Surveys</a:t>
            </a:r>
            <a:endParaRPr lang="en-US"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785" y="1628274"/>
            <a:ext cx="7923785" cy="3417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89272" y="5181600"/>
            <a:ext cx="7543800" cy="984885"/>
          </a:xfrm>
          <a:prstGeom prst="rect">
            <a:avLst/>
          </a:prstGeom>
        </p:spPr>
        <p:txBody>
          <a:bodyPr wrap="square">
            <a:spAutoFit/>
          </a:bodyPr>
          <a:lstStyle/>
          <a:p>
            <a:pPr lvl="1"/>
            <a:r>
              <a:rPr lang="en-US" dirty="0"/>
              <a:t>Larger samples </a:t>
            </a:r>
            <a:r>
              <a:rPr lang="en-US" dirty="0" smtClean="0"/>
              <a:t>are required for the same precision …</a:t>
            </a:r>
            <a:endParaRPr lang="en-US" dirty="0"/>
          </a:p>
          <a:p>
            <a:pPr lvl="1">
              <a:spcAft>
                <a:spcPts val="1200"/>
              </a:spcAft>
            </a:pPr>
            <a:r>
              <a:rPr lang="en-US" dirty="0" smtClean="0"/>
              <a:t>But the bias can be completely eliminated.</a:t>
            </a:r>
          </a:p>
          <a:p>
            <a:pPr lvl="1"/>
            <a:r>
              <a:rPr lang="en-US" sz="1200" dirty="0" smtClean="0"/>
              <a:t>See Sampling.xls for details.</a:t>
            </a:r>
          </a:p>
        </p:txBody>
      </p:sp>
    </p:spTree>
    <p:extLst>
      <p:ext uri="{BB962C8B-B14F-4D97-AF65-F5344CB8AC3E}">
        <p14:creationId xmlns:p14="http://schemas.microsoft.com/office/powerpoint/2010/main" val="3051427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dirty="0" smtClean="0"/>
              <a:t>Using Excel’s “Solver” add-in</a:t>
            </a:r>
            <a:endParaRPr lang="en-US" dirty="0"/>
          </a:p>
        </p:txBody>
      </p:sp>
    </p:spTree>
    <p:extLst>
      <p:ext uri="{BB962C8B-B14F-4D97-AF65-F5344CB8AC3E}">
        <p14:creationId xmlns:p14="http://schemas.microsoft.com/office/powerpoint/2010/main" val="3034859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My Car. Please!</a:t>
            </a:r>
          </a:p>
        </p:txBody>
      </p:sp>
      <p:sp>
        <p:nvSpPr>
          <p:cNvPr id="3" name="Content Placeholder 2"/>
          <p:cNvSpPr>
            <a:spLocks noGrp="1"/>
          </p:cNvSpPr>
          <p:nvPr>
            <p:ph idx="1"/>
          </p:nvPr>
        </p:nvSpPr>
        <p:spPr/>
        <p:txBody>
          <a:bodyPr>
            <a:normAutofit fontScale="77500" lnSpcReduction="20000"/>
          </a:bodyPr>
          <a:lstStyle/>
          <a:p>
            <a:pPr marL="0" indent="0">
              <a:spcBef>
                <a:spcPts val="0"/>
              </a:spcBef>
              <a:spcAft>
                <a:spcPts val="1200"/>
              </a:spcAft>
              <a:buNone/>
            </a:pPr>
            <a:r>
              <a:rPr lang="en-US" dirty="0" smtClean="0"/>
              <a:t>Have </a:t>
            </a:r>
            <a:r>
              <a:rPr lang="en-US" dirty="0"/>
              <a:t>I got a deal for you! I've got this great used car, and I might be willing </a:t>
            </a:r>
            <a:r>
              <a:rPr lang="en-US" dirty="0" smtClean="0"/>
              <a:t>to sell.</a:t>
            </a:r>
          </a:p>
          <a:p>
            <a:pPr marL="0" indent="0">
              <a:spcBef>
                <a:spcPts val="0"/>
              </a:spcBef>
              <a:spcAft>
                <a:spcPts val="1200"/>
              </a:spcAft>
              <a:buNone/>
            </a:pPr>
            <a:r>
              <a:rPr lang="en-US" dirty="0" smtClean="0"/>
              <a:t>The </a:t>
            </a:r>
            <a:r>
              <a:rPr lang="en-US" dirty="0"/>
              <a:t>actual value of the car depends on how well it has been </a:t>
            </a:r>
            <a:r>
              <a:rPr lang="en-US" dirty="0" smtClean="0"/>
              <a:t>maintained, and </a:t>
            </a:r>
            <a:r>
              <a:rPr lang="en-US" dirty="0"/>
              <a:t>this is of course only known to me: Expressed in terms of the car's </a:t>
            </a:r>
            <a:r>
              <a:rPr lang="en-US" dirty="0" smtClean="0"/>
              <a:t>value to </a:t>
            </a:r>
            <a:r>
              <a:rPr lang="en-US" dirty="0"/>
              <a:t>me, you believe it to be equally likely to be worth any amount between $</a:t>
            </a:r>
            <a:r>
              <a:rPr lang="en-US" dirty="0" smtClean="0"/>
              <a:t>0 and </a:t>
            </a:r>
            <a:r>
              <a:rPr lang="en-US" dirty="0"/>
              <a:t>$5000. </a:t>
            </a:r>
            <a:endParaRPr lang="en-US" dirty="0" smtClean="0"/>
          </a:p>
          <a:p>
            <a:pPr marL="0" indent="0">
              <a:spcBef>
                <a:spcPts val="0"/>
              </a:spcBef>
              <a:spcAft>
                <a:spcPts val="1200"/>
              </a:spcAft>
              <a:buNone/>
            </a:pPr>
            <a:r>
              <a:rPr lang="en-US" dirty="0" smtClean="0"/>
              <a:t>You</a:t>
            </a:r>
            <a:r>
              <a:rPr lang="en-US" dirty="0"/>
              <a:t>, who would utilize the car to a greater extent than I, </a:t>
            </a:r>
            <a:r>
              <a:rPr lang="en-US" dirty="0" smtClean="0"/>
              <a:t>would derive </a:t>
            </a:r>
            <a:r>
              <a:rPr lang="en-US" dirty="0"/>
              <a:t>50% more value from ownership (e.g., if it's worth $3000 to me, then </a:t>
            </a:r>
            <a:r>
              <a:rPr lang="en-US" dirty="0" smtClean="0"/>
              <a:t>it's worth </a:t>
            </a:r>
            <a:r>
              <a:rPr lang="en-US" dirty="0"/>
              <a:t>$4500 to you). </a:t>
            </a:r>
            <a:endParaRPr lang="en-US" dirty="0" smtClean="0"/>
          </a:p>
          <a:p>
            <a:pPr marL="0" indent="0">
              <a:spcBef>
                <a:spcPts val="0"/>
              </a:spcBef>
              <a:spcAft>
                <a:spcPts val="1200"/>
              </a:spcAft>
              <a:buNone/>
            </a:pPr>
            <a:r>
              <a:rPr lang="en-US" dirty="0" smtClean="0"/>
              <a:t>How </a:t>
            </a:r>
            <a:r>
              <a:rPr lang="en-US" dirty="0"/>
              <a:t>much are you willing to offer me? (I'll interpret </a:t>
            </a:r>
            <a:r>
              <a:rPr lang="en-US" dirty="0" smtClean="0"/>
              <a:t>your offer </a:t>
            </a:r>
            <a:r>
              <a:rPr lang="en-US" dirty="0"/>
              <a:t>as "take-it-or-leave-it.")						</a:t>
            </a:r>
          </a:p>
          <a:p>
            <a:endParaRPr lang="en-US" dirty="0"/>
          </a:p>
        </p:txBody>
      </p:sp>
    </p:spTree>
    <p:extLst>
      <p:ext uri="{BB962C8B-B14F-4D97-AF65-F5344CB8AC3E}">
        <p14:creationId xmlns:p14="http://schemas.microsoft.com/office/powerpoint/2010/main" val="3128628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a:t>
            </a:r>
            <a:endParaRPr lang="en-US" dirty="0"/>
          </a:p>
        </p:txBody>
      </p:sp>
      <p:sp>
        <p:nvSpPr>
          <p:cNvPr id="3" name="Content Placeholder 2"/>
          <p:cNvSpPr>
            <a:spLocks noGrp="1"/>
          </p:cNvSpPr>
          <p:nvPr>
            <p:ph idx="1"/>
          </p:nvPr>
        </p:nvSpPr>
        <p:spPr/>
        <p:txBody>
          <a:bodyPr>
            <a:normAutofit fontScale="92500" lnSpcReduction="10000"/>
          </a:bodyPr>
          <a:lstStyle/>
          <a:p>
            <a:pPr marL="0" indent="0">
              <a:spcAft>
                <a:spcPts val="3600"/>
              </a:spcAft>
              <a:buNone/>
            </a:pPr>
            <a:r>
              <a:rPr lang="en-US" dirty="0" smtClean="0"/>
              <a:t>If the individuals in the population differ in some qualitative way, we often wish to estimate the proportion / fraction / percentage of the population with some given property.</a:t>
            </a:r>
          </a:p>
          <a:p>
            <a:pPr marL="0" indent="0">
              <a:buNone/>
            </a:pPr>
            <a:r>
              <a:rPr lang="en-US" dirty="0" smtClean="0"/>
              <a:t>For example: We track the sex of purchasers of our product, and find that, across 400 recent purchasers, 240 were female. What do we estimate to be the proportion of all purchasers who are female, and how much do we trust our estimate?</a:t>
            </a:r>
            <a:endParaRPr lang="en-US" dirty="0"/>
          </a:p>
        </p:txBody>
      </p:sp>
    </p:spTree>
    <p:extLst>
      <p:ext uri="{BB962C8B-B14F-4D97-AF65-F5344CB8AC3E}">
        <p14:creationId xmlns:p14="http://schemas.microsoft.com/office/powerpoint/2010/main" val="232783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a:t>
            </a:r>
            <a:endParaRPr lang="en-US" dirty="0"/>
          </a:p>
        </p:txBody>
      </p:sp>
      <p:sp>
        <p:nvSpPr>
          <p:cNvPr id="3" name="Content Placeholder 2"/>
          <p:cNvSpPr>
            <a:spLocks noGrp="1"/>
          </p:cNvSpPr>
          <p:nvPr>
            <p:ph idx="1"/>
          </p:nvPr>
        </p:nvSpPr>
        <p:spPr/>
        <p:txBody>
          <a:bodyPr>
            <a:normAutofit fontScale="92500" lnSpcReduction="20000"/>
          </a:bodyPr>
          <a:lstStyle/>
          <a:p>
            <a:pPr marL="0" indent="0">
              <a:spcBef>
                <a:spcPts val="600"/>
              </a:spcBef>
              <a:spcAft>
                <a:spcPts val="1800"/>
              </a:spcAft>
              <a:buNone/>
            </a:pPr>
            <a:r>
              <a:rPr lang="en-US" dirty="0"/>
              <a:t>You are subject to </a:t>
            </a:r>
            <a:r>
              <a:rPr lang="en-US" i="1" dirty="0"/>
              <a:t>adverse selection</a:t>
            </a:r>
            <a:r>
              <a:rPr lang="en-US" dirty="0"/>
              <a:t> </a:t>
            </a:r>
            <a:r>
              <a:rPr lang="en-US" dirty="0" smtClean="0"/>
              <a:t>whenever </a:t>
            </a:r>
          </a:p>
          <a:p>
            <a:pPr marL="514350" indent="-514350">
              <a:buFont typeface="+mj-lt"/>
              <a:buAutoNum type="arabicPeriod"/>
            </a:pPr>
            <a:r>
              <a:rPr lang="en-US" dirty="0" smtClean="0"/>
              <a:t>You </a:t>
            </a:r>
            <a:r>
              <a:rPr lang="en-US" dirty="0"/>
              <a:t>offer to engage in a transaction with another party, and that party </a:t>
            </a:r>
            <a:r>
              <a:rPr lang="en-US" dirty="0" smtClean="0"/>
              <a:t>can either </a:t>
            </a:r>
            <a:r>
              <a:rPr lang="en-US" dirty="0"/>
              <a:t>accept or refuse your offer. </a:t>
            </a:r>
            <a:endParaRPr lang="en-US" dirty="0" smtClean="0"/>
          </a:p>
          <a:p>
            <a:pPr marL="514350" indent="-514350">
              <a:buFont typeface="+mj-lt"/>
              <a:buAutoNum type="arabicPeriod"/>
            </a:pPr>
            <a:r>
              <a:rPr lang="en-US" dirty="0" smtClean="0"/>
              <a:t>The </a:t>
            </a:r>
            <a:r>
              <a:rPr lang="en-US" dirty="0"/>
              <a:t>other party holds information not yet available to you concerning </a:t>
            </a:r>
            <a:r>
              <a:rPr lang="en-US" dirty="0" smtClean="0"/>
              <a:t>the value </a:t>
            </a:r>
            <a:r>
              <a:rPr lang="en-US" dirty="0"/>
              <a:t>to you of the transaction. </a:t>
            </a:r>
            <a:endParaRPr lang="en-US" dirty="0" smtClean="0"/>
          </a:p>
          <a:p>
            <a:pPr marL="514350" indent="-514350">
              <a:buFont typeface="+mj-lt"/>
              <a:buAutoNum type="arabicPeriod"/>
            </a:pPr>
            <a:r>
              <a:rPr lang="en-US" dirty="0" smtClean="0"/>
              <a:t>The </a:t>
            </a:r>
            <a:r>
              <a:rPr lang="en-US" dirty="0"/>
              <a:t>other party is most likely to accept the offer (i.e., to select to do </a:t>
            </a:r>
            <a:r>
              <a:rPr lang="en-US" dirty="0" smtClean="0"/>
              <a:t>the deal</a:t>
            </a:r>
            <a:r>
              <a:rPr lang="en-US" dirty="0"/>
              <a:t>) when the information is "bad news" (i.e., adverse) to you. </a:t>
            </a:r>
          </a:p>
        </p:txBody>
      </p:sp>
    </p:spTree>
    <p:extLst>
      <p:ext uri="{BB962C8B-B14F-4D97-AF65-F5344CB8AC3E}">
        <p14:creationId xmlns:p14="http://schemas.microsoft.com/office/powerpoint/2010/main" val="2473347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 Dealing with It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1" y="1439302"/>
            <a:ext cx="4342718" cy="297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447800"/>
            <a:ext cx="4021538" cy="2915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4400" y="4800600"/>
            <a:ext cx="7315200" cy="646331"/>
          </a:xfrm>
          <a:prstGeom prst="rect">
            <a:avLst/>
          </a:prstGeom>
          <a:noFill/>
        </p:spPr>
        <p:txBody>
          <a:bodyPr wrap="square" rtlCol="0">
            <a:spAutoFit/>
          </a:bodyPr>
          <a:lstStyle/>
          <a:p>
            <a:r>
              <a:rPr lang="en-US" dirty="0" smtClean="0"/>
              <a:t>We need to be able to compute  E[ V | V </a:t>
            </a:r>
            <a:r>
              <a:rPr lang="en-US" dirty="0" smtClean="0">
                <a:sym typeface="Symbol"/>
              </a:rPr>
              <a:t> v] . For normally-distributed uncertainty, this </a:t>
            </a:r>
            <a:r>
              <a:rPr lang="en-US" i="1" dirty="0" smtClean="0">
                <a:sym typeface="Symbol"/>
              </a:rPr>
              <a:t>can</a:t>
            </a:r>
            <a:r>
              <a:rPr lang="en-US" dirty="0" smtClean="0">
                <a:sym typeface="Symbol"/>
              </a:rPr>
              <a:t> be done analytically.               </a:t>
            </a:r>
            <a:r>
              <a:rPr lang="en-US" sz="1200" dirty="0" smtClean="0">
                <a:sym typeface="Symbol"/>
              </a:rPr>
              <a:t>(See Adverse_Selection_plus.xls)</a:t>
            </a:r>
            <a:r>
              <a:rPr lang="en-US" sz="1200" dirty="0" smtClean="0"/>
              <a:t> </a:t>
            </a:r>
            <a:endParaRPr lang="en-US" sz="1200" dirty="0"/>
          </a:p>
        </p:txBody>
      </p:sp>
      <p:cxnSp>
        <p:nvCxnSpPr>
          <p:cNvPr id="6" name="Straight Arrow Connector 5"/>
          <p:cNvCxnSpPr/>
          <p:nvPr/>
        </p:nvCxnSpPr>
        <p:spPr>
          <a:xfrm flipH="1">
            <a:off x="4436778" y="2766462"/>
            <a:ext cx="2292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8686800" y="3962400"/>
            <a:ext cx="2292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7797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 Examples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Making a buyout offer</a:t>
            </a:r>
          </a:p>
          <a:p>
            <a:r>
              <a:rPr lang="en-US" dirty="0" smtClean="0"/>
              <a:t>Setting an insurance premium</a:t>
            </a:r>
          </a:p>
          <a:p>
            <a:pPr lvl="1"/>
            <a:r>
              <a:rPr lang="en-US" dirty="0" smtClean="0"/>
              <a:t>getting (forcing) healthy young people to carry insurance is critical to the ACA</a:t>
            </a:r>
          </a:p>
          <a:p>
            <a:r>
              <a:rPr lang="en-US" dirty="0" smtClean="0"/>
              <a:t>Giving bid/ask quotes</a:t>
            </a:r>
          </a:p>
          <a:p>
            <a:r>
              <a:rPr lang="en-US" dirty="0" smtClean="0"/>
              <a:t>Auctions with objective value uncertainty</a:t>
            </a:r>
          </a:p>
          <a:p>
            <a:pPr lvl="1"/>
            <a:r>
              <a:rPr lang="en-US" dirty="0" smtClean="0"/>
              <a:t>contracting (unknown costs)</a:t>
            </a:r>
          </a:p>
          <a:p>
            <a:pPr lvl="1"/>
            <a:r>
              <a:rPr lang="en-US" dirty="0"/>
              <a:t>n</a:t>
            </a:r>
            <a:r>
              <a:rPr lang="en-US" dirty="0" smtClean="0"/>
              <a:t>atural resource sales (unknown supply)</a:t>
            </a:r>
          </a:p>
          <a:p>
            <a:pPr lvl="2"/>
            <a:r>
              <a:rPr lang="en-US" dirty="0"/>
              <a:t>t</a:t>
            </a:r>
            <a:r>
              <a:rPr lang="en-US" dirty="0" smtClean="0"/>
              <a:t>he “Winner’s Curse”</a:t>
            </a:r>
          </a:p>
          <a:p>
            <a:pPr lvl="1"/>
            <a:r>
              <a:rPr lang="en-US" dirty="0"/>
              <a:t>d</a:t>
            </a:r>
            <a:r>
              <a:rPr lang="en-US" dirty="0" smtClean="0"/>
              <a:t>ebt auctions (unknown post-auction market price)</a:t>
            </a:r>
          </a:p>
          <a:p>
            <a:r>
              <a:rPr lang="en-US" dirty="0" smtClean="0">
                <a:solidFill>
                  <a:schemeClr val="accent1">
                    <a:lumMod val="60000"/>
                    <a:lumOff val="40000"/>
                  </a:schemeClr>
                </a:solidFill>
              </a:rPr>
              <a:t>Here’s another Saturday night …</a:t>
            </a:r>
          </a:p>
          <a:p>
            <a:pPr lvl="1"/>
            <a:r>
              <a:rPr lang="en-US" dirty="0" smtClean="0">
                <a:solidFill>
                  <a:schemeClr val="accent1">
                    <a:lumMod val="60000"/>
                    <a:lumOff val="40000"/>
                  </a:schemeClr>
                </a:solidFill>
              </a:rPr>
              <a:t>mothers teach daughters to avoid giving bad signals</a:t>
            </a:r>
          </a:p>
          <a:p>
            <a:pPr lvl="1"/>
            <a:endParaRPr lang="en-US" dirty="0"/>
          </a:p>
        </p:txBody>
      </p:sp>
    </p:spTree>
    <p:extLst>
      <p:ext uri="{BB962C8B-B14F-4D97-AF65-F5344CB8AC3E}">
        <p14:creationId xmlns:p14="http://schemas.microsoft.com/office/powerpoint/2010/main" val="184345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Finale</a:t>
            </a:r>
            <a:endParaRPr lang="en-US" dirty="0"/>
          </a:p>
        </p:txBody>
      </p:sp>
      <p:sp>
        <p:nvSpPr>
          <p:cNvPr id="3" name="Content Placeholder 2"/>
          <p:cNvSpPr>
            <a:spLocks noGrp="1"/>
          </p:cNvSpPr>
          <p:nvPr>
            <p:ph idx="1"/>
          </p:nvPr>
        </p:nvSpPr>
        <p:spPr/>
        <p:txBody>
          <a:bodyPr>
            <a:normAutofit/>
          </a:bodyPr>
          <a:lstStyle/>
          <a:p>
            <a:pPr marL="0" indent="0">
              <a:spcBef>
                <a:spcPts val="0"/>
              </a:spcBef>
              <a:spcAft>
                <a:spcPts val="1200"/>
              </a:spcAft>
              <a:buNone/>
            </a:pPr>
            <a:r>
              <a:rPr lang="en-US" sz="2800" dirty="0" smtClean="0"/>
              <a:t>We’ve covered …</a:t>
            </a:r>
          </a:p>
          <a:p>
            <a:pPr>
              <a:spcBef>
                <a:spcPts val="0"/>
              </a:spcBef>
              <a:spcAft>
                <a:spcPts val="1200"/>
              </a:spcAft>
            </a:pPr>
            <a:r>
              <a:rPr lang="en-US" sz="2800" dirty="0" smtClean="0"/>
              <a:t>Enough probability to get you started in FINC-430, OPNS-430, and other courses dealing with risk.</a:t>
            </a:r>
          </a:p>
          <a:p>
            <a:pPr>
              <a:spcBef>
                <a:spcPts val="0"/>
              </a:spcBef>
              <a:spcAft>
                <a:spcPts val="1200"/>
              </a:spcAft>
            </a:pPr>
            <a:r>
              <a:rPr lang="en-US" sz="2800" dirty="0" smtClean="0"/>
              <a:t>Enough statistics to begin DECS-431, on regression analysis.</a:t>
            </a:r>
          </a:p>
          <a:p>
            <a:pPr>
              <a:spcBef>
                <a:spcPts val="0"/>
              </a:spcBef>
              <a:spcAft>
                <a:spcPts val="1200"/>
              </a:spcAft>
            </a:pPr>
            <a:r>
              <a:rPr lang="en-US" sz="2800" dirty="0" smtClean="0"/>
              <a:t>Enough warning to provide a bit of protection against common errors.</a:t>
            </a:r>
          </a:p>
          <a:p>
            <a:pPr marL="0" indent="0">
              <a:spcBef>
                <a:spcPts val="0"/>
              </a:spcBef>
              <a:spcAft>
                <a:spcPts val="1200"/>
              </a:spcAft>
              <a:buNone/>
            </a:pPr>
            <a:r>
              <a:rPr lang="en-US" sz="2800" dirty="0" smtClean="0"/>
              <a:t>Good luck, and bon voyage!</a:t>
            </a:r>
            <a:endParaRPr lang="en-US" sz="2800" dirty="0"/>
          </a:p>
        </p:txBody>
      </p:sp>
    </p:spTree>
    <p:extLst>
      <p:ext uri="{BB962C8B-B14F-4D97-AF65-F5344CB8AC3E}">
        <p14:creationId xmlns:p14="http://schemas.microsoft.com/office/powerpoint/2010/main" val="232050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the Estimate</a:t>
            </a:r>
            <a:endParaRPr lang="en-US" dirty="0"/>
          </a:p>
        </p:txBody>
      </p:sp>
      <p:sp>
        <p:nvSpPr>
          <p:cNvPr id="3" name="Content Placeholder 2"/>
          <p:cNvSpPr>
            <a:spLocks noGrp="1"/>
          </p:cNvSpPr>
          <p:nvPr>
            <p:ph idx="1"/>
          </p:nvPr>
        </p:nvSpPr>
        <p:spPr/>
        <p:txBody>
          <a:bodyPr/>
          <a:lstStyle/>
          <a:p>
            <a:pPr marL="0" indent="0">
              <a:buNone/>
            </a:pPr>
            <a:r>
              <a:rPr lang="en-US" dirty="0" smtClean="0"/>
              <a:t>Let                                      </a:t>
            </a:r>
          </a:p>
          <a:p>
            <a:pPr marL="0" indent="0">
              <a:buNone/>
            </a:pPr>
            <a:endParaRPr lang="en-US" dirty="0"/>
          </a:p>
          <a:p>
            <a:pPr marL="0" indent="0">
              <a:buNone/>
            </a:pPr>
            <a:r>
              <a:rPr lang="en-US" dirty="0" smtClean="0"/>
              <a:t>Obviously, this will be our estimate for the population proportion.</a:t>
            </a:r>
          </a:p>
          <a:p>
            <a:pPr marL="0" indent="0">
              <a:buNone/>
            </a:pPr>
            <a:r>
              <a:rPr lang="en-US" dirty="0" smtClean="0"/>
              <a:t>But how much can this estimate be trusted?</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273143634"/>
              </p:ext>
            </p:extLst>
          </p:nvPr>
        </p:nvGraphicFramePr>
        <p:xfrm>
          <a:off x="1447800" y="1447800"/>
          <a:ext cx="3038167" cy="990600"/>
        </p:xfrm>
        <a:graphic>
          <a:graphicData uri="http://schemas.openxmlformats.org/presentationml/2006/ole">
            <mc:AlternateContent xmlns:mc="http://schemas.openxmlformats.org/markup-compatibility/2006">
              <mc:Choice xmlns:v="urn:schemas-microsoft-com:vml" Requires="v">
                <p:oleObj spid="_x0000_s1033" name="Equation" r:id="rId3" imgW="1307880" imgH="393480" progId="Equation.3">
                  <p:embed/>
                </p:oleObj>
              </mc:Choice>
              <mc:Fallback>
                <p:oleObj name="Equation" r:id="rId3" imgW="13078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447800"/>
                        <a:ext cx="3038167"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555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Now, the Trick</a:t>
            </a:r>
            <a:endParaRPr lang="en-US" dirty="0"/>
          </a:p>
        </p:txBody>
      </p:sp>
      <p:sp>
        <p:nvSpPr>
          <p:cNvPr id="3" name="Content Placeholder 2"/>
          <p:cNvSpPr>
            <a:spLocks noGrp="1"/>
          </p:cNvSpPr>
          <p:nvPr>
            <p:ph idx="1"/>
          </p:nvPr>
        </p:nvSpPr>
        <p:spPr/>
        <p:txBody>
          <a:bodyPr/>
          <a:lstStyle/>
          <a:p>
            <a:pPr marL="0" indent="0">
              <a:buNone/>
            </a:pPr>
            <a:r>
              <a:rPr lang="en-US" dirty="0" smtClean="0"/>
              <a:t>Imagine that each woman is represented by a “1”, and each man by a “0”.</a:t>
            </a:r>
          </a:p>
          <a:p>
            <a:pPr marL="0" indent="0">
              <a:buNone/>
            </a:pPr>
            <a:r>
              <a:rPr lang="en-US" dirty="0" smtClean="0"/>
              <a:t>Then the proportion (of the sample or population) which is female is just the mean of these numeric values, and so estimating a proportion is just a special case of what we’ve already done!</a:t>
            </a:r>
            <a:endParaRPr lang="en-US" dirty="0"/>
          </a:p>
        </p:txBody>
      </p:sp>
    </p:spTree>
    <p:extLst>
      <p:ext uri="{BB962C8B-B14F-4D97-AF65-F5344CB8AC3E}">
        <p14:creationId xmlns:p14="http://schemas.microsoft.com/office/powerpoint/2010/main" val="18395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Estimating a mean:</a:t>
            </a:r>
          </a:p>
          <a:p>
            <a:pPr marL="0" indent="0">
              <a:buNone/>
            </a:pPr>
            <a:endParaRPr lang="en-US" dirty="0"/>
          </a:p>
          <a:p>
            <a:pPr marL="0" indent="0">
              <a:buNone/>
            </a:pPr>
            <a:endParaRPr lang="en-US" dirty="0" smtClean="0"/>
          </a:p>
          <a:p>
            <a:pPr marL="0" indent="0">
              <a:buNone/>
            </a:pPr>
            <a:r>
              <a:rPr lang="en-US" dirty="0" smtClean="0"/>
              <a:t>Estimating a proportion:</a:t>
            </a:r>
          </a:p>
          <a:p>
            <a:pPr marL="0" indent="0">
              <a:buNone/>
            </a:pPr>
            <a:endParaRPr lang="en-US" dirty="0"/>
          </a:p>
          <a:p>
            <a:pPr marL="0" indent="0">
              <a:buNone/>
            </a:pPr>
            <a:r>
              <a:rPr lang="en-US" sz="2400" dirty="0" smtClean="0"/>
              <a:t>[When all of the numeric values are either 0 or 1, s takes the special form shown above.]</a:t>
            </a:r>
          </a:p>
          <a:p>
            <a:pPr marL="0" indent="0">
              <a:buNone/>
            </a:pPr>
            <a:endParaRPr lang="en-US" sz="2400" dirty="0"/>
          </a:p>
          <a:p>
            <a:pPr marL="0" indent="0">
              <a:buNone/>
            </a:pPr>
            <a:r>
              <a:rPr lang="en-US" dirty="0" smtClean="0"/>
              <a:t>The example: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46049863"/>
              </p:ext>
            </p:extLst>
          </p:nvPr>
        </p:nvGraphicFramePr>
        <p:xfrm>
          <a:off x="5029200" y="1371600"/>
          <a:ext cx="2286000" cy="1113066"/>
        </p:xfrm>
        <a:graphic>
          <a:graphicData uri="http://schemas.openxmlformats.org/presentationml/2006/ole">
            <mc:AlternateContent xmlns:mc="http://schemas.openxmlformats.org/markup-compatibility/2006">
              <mc:Choice xmlns:v="urn:schemas-microsoft-com:vml" Requires="v">
                <p:oleObj spid="_x0000_s2071" name="Equation" r:id="rId3" imgW="799753" imgH="406224" progId="Equation.3">
                  <p:embed/>
                </p:oleObj>
              </mc:Choice>
              <mc:Fallback>
                <p:oleObj name="Equation" r:id="rId3" imgW="799753" imgH="4062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371600"/>
                        <a:ext cx="2286000" cy="1113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743795490"/>
              </p:ext>
            </p:extLst>
          </p:nvPr>
        </p:nvGraphicFramePr>
        <p:xfrm>
          <a:off x="2819400" y="5181600"/>
          <a:ext cx="6191598" cy="1003300"/>
        </p:xfrm>
        <a:graphic>
          <a:graphicData uri="http://schemas.openxmlformats.org/presentationml/2006/ole">
            <mc:AlternateContent xmlns:mc="http://schemas.openxmlformats.org/markup-compatibility/2006">
              <mc:Choice xmlns:v="urn:schemas-microsoft-com:vml" Requires="v">
                <p:oleObj spid="_x0000_s2072" name="Equation" r:id="rId5" imgW="2552400" imgH="431640" progId="Equation.3">
                  <p:embed/>
                </p:oleObj>
              </mc:Choice>
              <mc:Fallback>
                <p:oleObj name="Equation" r:id="rId5" imgW="255240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181600"/>
                        <a:ext cx="6191598" cy="100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62476709"/>
              </p:ext>
            </p:extLst>
          </p:nvPr>
        </p:nvGraphicFramePr>
        <p:xfrm>
          <a:off x="4953000" y="2895600"/>
          <a:ext cx="3182938" cy="1200150"/>
        </p:xfrm>
        <a:graphic>
          <a:graphicData uri="http://schemas.openxmlformats.org/presentationml/2006/ole">
            <mc:AlternateContent xmlns:mc="http://schemas.openxmlformats.org/markup-compatibility/2006">
              <mc:Choice xmlns:v="urn:schemas-microsoft-com:vml" Requires="v">
                <p:oleObj spid="_x0000_s2073" name="Equation" r:id="rId7" imgW="1129810" imgH="444307" progId="Equation.3">
                  <p:embed/>
                </p:oleObj>
              </mc:Choice>
              <mc:Fallback>
                <p:oleObj name="Equation" r:id="rId7" imgW="1129810" imgH="44430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2895600"/>
                        <a:ext cx="3182938" cy="1200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527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Multiple-Choice Questions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If the Republican Party’s candidate were to be chosen today, which one would you most prefer?</a:t>
            </a:r>
          </a:p>
          <a:p>
            <a:r>
              <a:rPr lang="en-US" dirty="0" smtClean="0"/>
              <a:t>Romney, Cain, Bachman, Perry, Gingrich, Santorum, Paul, Huntsman, none</a:t>
            </a:r>
          </a:p>
          <a:p>
            <a:pPr marL="0" indent="0">
              <a:spcAft>
                <a:spcPts val="2400"/>
              </a:spcAft>
              <a:buNone/>
            </a:pPr>
            <a:r>
              <a:rPr lang="en-US" dirty="0" smtClean="0"/>
              <a:t>The results are reported as if 9 separate “yes/no” questions had been asked.</a:t>
            </a:r>
          </a:p>
          <a:p>
            <a:pPr marL="0" indent="0">
              <a:buNone/>
            </a:pPr>
            <a:r>
              <a:rPr lang="en-US" dirty="0" smtClean="0"/>
              <a:t>If the Republican Party’s candidate were to be chosen today, which of these would have your approval?</a:t>
            </a:r>
          </a:p>
          <a:p>
            <a:pPr marL="0" indent="0">
              <a:buNone/>
            </a:pPr>
            <a:r>
              <a:rPr lang="en-US" dirty="0" smtClean="0"/>
              <a:t>The same reporting method is used.</a:t>
            </a:r>
          </a:p>
        </p:txBody>
      </p:sp>
    </p:spTree>
    <p:extLst>
      <p:ext uri="{BB962C8B-B14F-4D97-AF65-F5344CB8AC3E}">
        <p14:creationId xmlns:p14="http://schemas.microsoft.com/office/powerpoint/2010/main" val="292902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 of Sample Size</a:t>
            </a:r>
            <a:endParaRPr lang="en-US" dirty="0"/>
          </a:p>
        </p:txBody>
      </p:sp>
      <p:sp>
        <p:nvSpPr>
          <p:cNvPr id="3" name="Content Placeholder 2"/>
          <p:cNvSpPr>
            <a:spLocks noGrp="1"/>
          </p:cNvSpPr>
          <p:nvPr>
            <p:ph idx="1"/>
          </p:nvPr>
        </p:nvSpPr>
        <p:spPr/>
        <p:txBody>
          <a:bodyPr/>
          <a:lstStyle/>
          <a:p>
            <a:r>
              <a:rPr lang="en-US" dirty="0" smtClean="0"/>
              <a:t>Set a “target” margin of error for your estimate, based on your judgment as to how small will be small enough for those who will be using the estimate to make decisions.</a:t>
            </a:r>
          </a:p>
          <a:p>
            <a:r>
              <a:rPr lang="en-US" dirty="0" smtClean="0"/>
              <a:t>There’s no magic formula here, even though this is a very important choice: Too large, and your study is useless; too small, and you’re wasting money.</a:t>
            </a:r>
          </a:p>
          <a:p>
            <a:pPr>
              <a:buNone/>
            </a:pPr>
            <a:endParaRPr lang="en-US" dirty="0"/>
          </a:p>
        </p:txBody>
      </p:sp>
    </p:spTree>
    <p:extLst>
      <p:ext uri="{BB962C8B-B14F-4D97-AF65-F5344CB8AC3E}">
        <p14:creationId xmlns:p14="http://schemas.microsoft.com/office/powerpoint/2010/main" val="308571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a Proportion: Polling</a:t>
            </a:r>
            <a:endParaRPr lang="en-US" dirty="0"/>
          </a:p>
        </p:txBody>
      </p:sp>
      <p:sp>
        <p:nvSpPr>
          <p:cNvPr id="3" name="Content Placeholder 2"/>
          <p:cNvSpPr>
            <a:spLocks noGrp="1"/>
          </p:cNvSpPr>
          <p:nvPr>
            <p:ph idx="1"/>
          </p:nvPr>
        </p:nvSpPr>
        <p:spPr>
          <a:xfrm>
            <a:off x="457200" y="1600201"/>
            <a:ext cx="8229600" cy="2362200"/>
          </a:xfrm>
        </p:spPr>
        <p:txBody>
          <a:bodyPr/>
          <a:lstStyle/>
          <a:p>
            <a:pPr marL="0" indent="0">
              <a:buNone/>
            </a:pPr>
            <a:r>
              <a:rPr lang="en-US" dirty="0" smtClean="0"/>
              <a:t>Pick the target margin of error.</a:t>
            </a:r>
          </a:p>
          <a:p>
            <a:r>
              <a:rPr lang="en-US" dirty="0" smtClean="0"/>
              <a:t>Why do news organizations always use 3% or 4% during the election season?</a:t>
            </a:r>
          </a:p>
          <a:p>
            <a:pPr lvl="1"/>
            <a:r>
              <a:rPr lang="en-US" dirty="0" smtClean="0"/>
              <a:t>Because that’s the largest they can get away with.</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463100121"/>
              </p:ext>
            </p:extLst>
          </p:nvPr>
        </p:nvGraphicFramePr>
        <p:xfrm>
          <a:off x="1447800" y="3962400"/>
          <a:ext cx="6095999" cy="1033313"/>
        </p:xfrm>
        <a:graphic>
          <a:graphicData uri="http://schemas.openxmlformats.org/presentationml/2006/ole">
            <mc:AlternateContent xmlns:mc="http://schemas.openxmlformats.org/markup-compatibility/2006">
              <mc:Choice xmlns:v="urn:schemas-microsoft-com:vml" Requires="v">
                <p:oleObj spid="_x0000_s3081" name="Equation" r:id="rId3" imgW="2514600" imgH="444240" progId="Equation.3">
                  <p:embed/>
                </p:oleObj>
              </mc:Choice>
              <mc:Fallback>
                <p:oleObj name="Equation" r:id="rId3" imgW="251460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962400"/>
                        <a:ext cx="6095999" cy="1033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381000" y="5410200"/>
            <a:ext cx="8229600" cy="954107"/>
          </a:xfrm>
          <a:prstGeom prst="rect">
            <a:avLst/>
          </a:prstGeom>
          <a:noFill/>
        </p:spPr>
        <p:txBody>
          <a:bodyPr wrap="square" rtlCol="0">
            <a:spAutoFit/>
          </a:bodyPr>
          <a:lstStyle/>
          <a:p>
            <a:r>
              <a:rPr lang="en-US" sz="2800" dirty="0" smtClean="0"/>
              <a:t>So, for example, n=400 (resp., 625, or 1112) assures a margin of error of no more than 5% (resp., 4%, or 3%).</a:t>
            </a:r>
            <a:endParaRPr lang="en-US" sz="2800" dirty="0"/>
          </a:p>
        </p:txBody>
      </p:sp>
    </p:spTree>
    <p:extLst>
      <p:ext uri="{BB962C8B-B14F-4D97-AF65-F5344CB8AC3E}">
        <p14:creationId xmlns:p14="http://schemas.microsoft.com/office/powerpoint/2010/main" val="33130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Estimating a Mean: Choice of Sample Size</a:t>
            </a:r>
            <a:endParaRPr lang="en-US" dirty="0"/>
          </a:p>
        </p:txBody>
      </p:sp>
      <p:sp>
        <p:nvSpPr>
          <p:cNvPr id="3" name="Content Placeholder 2"/>
          <p:cNvSpPr>
            <a:spLocks noGrp="1"/>
          </p:cNvSpPr>
          <p:nvPr>
            <p:ph idx="1"/>
          </p:nvPr>
        </p:nvSpPr>
        <p:spPr>
          <a:xfrm>
            <a:off x="381000" y="1600200"/>
            <a:ext cx="8229600" cy="4525963"/>
          </a:xfrm>
        </p:spPr>
        <p:txBody>
          <a:bodyPr/>
          <a:lstStyle/>
          <a:p>
            <a:pPr marL="0" indent="0">
              <a:spcAft>
                <a:spcPts val="2400"/>
              </a:spcAft>
              <a:buNone/>
            </a:pPr>
            <a:r>
              <a:rPr lang="en-US" dirty="0" smtClean="0"/>
              <a:t>Set the target margin of error.</a:t>
            </a:r>
          </a:p>
          <a:p>
            <a:r>
              <a:rPr lang="en-US" dirty="0" smtClean="0"/>
              <a:t>Solve</a:t>
            </a:r>
          </a:p>
          <a:p>
            <a:pPr marL="0" indent="0">
              <a:buNone/>
            </a:pPr>
            <a:endParaRPr lang="en-US" dirty="0"/>
          </a:p>
          <a:p>
            <a:pPr marL="0" indent="0">
              <a:buNone/>
            </a:pPr>
            <a:endParaRPr lang="en-US" dirty="0" smtClean="0"/>
          </a:p>
          <a:p>
            <a:pPr marL="0" indent="0">
              <a:buNone/>
            </a:pPr>
            <a:r>
              <a:rPr lang="en-US" dirty="0" smtClean="0"/>
              <a:t>From whence comes s?</a:t>
            </a:r>
          </a:p>
          <a:p>
            <a:r>
              <a:rPr lang="en-US" dirty="0" smtClean="0"/>
              <a:t>From historical data (previous studies) or from a pilot study (small initial survey).</a:t>
            </a:r>
          </a:p>
          <a:p>
            <a:pPr marL="0" indent="0">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58945787"/>
              </p:ext>
            </p:extLst>
          </p:nvPr>
        </p:nvGraphicFramePr>
        <p:xfrm>
          <a:off x="1905000" y="2286000"/>
          <a:ext cx="2971800" cy="1068512"/>
        </p:xfrm>
        <a:graphic>
          <a:graphicData uri="http://schemas.openxmlformats.org/presentationml/2006/ole">
            <mc:AlternateContent xmlns:mc="http://schemas.openxmlformats.org/markup-compatibility/2006">
              <mc:Choice xmlns:v="urn:schemas-microsoft-com:vml" Requires="v">
                <p:oleObj spid="_x0000_s4105" name="Equation" r:id="rId3" imgW="1130040" imgH="406080" progId="Equation.3">
                  <p:embed/>
                </p:oleObj>
              </mc:Choice>
              <mc:Fallback>
                <p:oleObj name="Equation" r:id="rId3" imgW="1130040" imgH="4060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286000"/>
                        <a:ext cx="2971800" cy="1068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6376555" y="2438400"/>
            <a:ext cx="2310245" cy="1569660"/>
          </a:xfrm>
          <a:prstGeom prst="rect">
            <a:avLst/>
          </a:prstGeom>
          <a:noFill/>
          <a:ln>
            <a:solidFill>
              <a:schemeClr val="tx1"/>
            </a:solidFill>
          </a:ln>
        </p:spPr>
        <p:txBody>
          <a:bodyPr wrap="square" rtlCol="0">
            <a:spAutoFit/>
          </a:bodyPr>
          <a:lstStyle/>
          <a:p>
            <a:r>
              <a:rPr lang="en-US" sz="3200" dirty="0"/>
              <a:t>t</a:t>
            </a:r>
            <a:r>
              <a:rPr lang="en-US" sz="3200" dirty="0" smtClean="0"/>
              <a:t>arget = $25.</a:t>
            </a:r>
          </a:p>
          <a:p>
            <a:r>
              <a:rPr lang="en-US" sz="3200" dirty="0" smtClean="0"/>
              <a:t>s </a:t>
            </a:r>
            <a:r>
              <a:rPr lang="en-US" sz="3200" dirty="0" smtClean="0">
                <a:sym typeface="Symbol"/>
              </a:rPr>
              <a:t> $180.</a:t>
            </a:r>
          </a:p>
          <a:p>
            <a:r>
              <a:rPr lang="en-US" sz="3200" dirty="0" smtClean="0">
                <a:sym typeface="Symbol"/>
              </a:rPr>
              <a:t>Set n = 207.</a:t>
            </a:r>
            <a:endParaRPr lang="en-US" sz="3200" dirty="0"/>
          </a:p>
        </p:txBody>
      </p:sp>
    </p:spTree>
    <p:extLst>
      <p:ext uri="{BB962C8B-B14F-4D97-AF65-F5344CB8AC3E}">
        <p14:creationId xmlns:p14="http://schemas.microsoft.com/office/powerpoint/2010/main" val="334509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a:themeElements>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9" charset="0"/>
          </a:defRPr>
        </a:defPPr>
      </a:lstStyle>
    </a:lnDef>
  </a:objectDefaults>
  <a:extraClrSchemeLst>
    <a:extraClrScheme>
      <a:clrScheme nam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1449</Words>
  <Application>Microsoft Office PowerPoint</Application>
  <PresentationFormat>On-screen Show (4:3)</PresentationFormat>
  <Paragraphs>135</Paragraphs>
  <Slides>23</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Symbol</vt:lpstr>
      <vt:lpstr>Times</vt:lpstr>
      <vt:lpstr>Zapf Dingbats</vt:lpstr>
      <vt:lpstr>Office Theme</vt:lpstr>
      <vt:lpstr>template</vt:lpstr>
      <vt:lpstr>Equation</vt:lpstr>
      <vt:lpstr>DECS 430-A Business Analytics I: Class 5</vt:lpstr>
      <vt:lpstr>Polling</vt:lpstr>
      <vt:lpstr>First, the Estimate</vt:lpstr>
      <vt:lpstr>And Now, the Trick</vt:lpstr>
      <vt:lpstr>The Result</vt:lpstr>
      <vt:lpstr>Multiple-Choice Questions</vt:lpstr>
      <vt:lpstr>Choice of Sample Size</vt:lpstr>
      <vt:lpstr>Estimating a Proportion: Polling</vt:lpstr>
      <vt:lpstr>Estimating a Mean: Choice of Sample Size</vt:lpstr>
      <vt:lpstr>The “Square-Root” Effect : Choice of Sample Size after an Initial Study</vt:lpstr>
      <vt:lpstr>How to Read Presidential-Race Polls</vt:lpstr>
      <vt:lpstr>Summary</vt:lpstr>
      <vt:lpstr>How Will the Data be Collected?</vt:lpstr>
      <vt:lpstr>Non-Response Bias</vt:lpstr>
      <vt:lpstr>Non-Response Bias</vt:lpstr>
      <vt:lpstr>Measurement Bias</vt:lpstr>
      <vt:lpstr>Randomized Response Surveys</vt:lpstr>
      <vt:lpstr>Optimization</vt:lpstr>
      <vt:lpstr>Take My Car. Please!</vt:lpstr>
      <vt:lpstr>Adverse Selection</vt:lpstr>
      <vt:lpstr>Adverse Selection: Dealing with It</vt:lpstr>
      <vt:lpstr>Adverse Selection: Examples</vt:lpstr>
      <vt:lpstr>Course Finale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17</cp:revision>
  <dcterms:created xsi:type="dcterms:W3CDTF">2013-10-11T04:08:57Z</dcterms:created>
  <dcterms:modified xsi:type="dcterms:W3CDTF">2014-08-19T21:04:15Z</dcterms:modified>
</cp:coreProperties>
</file>