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4168" r:id="rId2"/>
  </p:sldMasterIdLst>
  <p:notesMasterIdLst>
    <p:notesMasterId r:id="rId33"/>
  </p:notesMasterIdLst>
  <p:handoutMasterIdLst>
    <p:handoutMasterId r:id="rId34"/>
  </p:handoutMasterIdLst>
  <p:sldIdLst>
    <p:sldId id="348" r:id="rId3"/>
    <p:sldId id="459" r:id="rId4"/>
    <p:sldId id="460" r:id="rId5"/>
    <p:sldId id="461" r:id="rId6"/>
    <p:sldId id="462" r:id="rId7"/>
    <p:sldId id="414" r:id="rId8"/>
    <p:sldId id="445" r:id="rId9"/>
    <p:sldId id="448" r:id="rId10"/>
    <p:sldId id="449" r:id="rId11"/>
    <p:sldId id="450" r:id="rId12"/>
    <p:sldId id="451" r:id="rId13"/>
    <p:sldId id="452" r:id="rId14"/>
    <p:sldId id="453" r:id="rId15"/>
    <p:sldId id="454" r:id="rId16"/>
    <p:sldId id="455" r:id="rId17"/>
    <p:sldId id="456" r:id="rId18"/>
    <p:sldId id="457" r:id="rId19"/>
    <p:sldId id="458" r:id="rId20"/>
    <p:sldId id="416" r:id="rId21"/>
    <p:sldId id="413" r:id="rId22"/>
    <p:sldId id="419" r:id="rId23"/>
    <p:sldId id="446" r:id="rId24"/>
    <p:sldId id="425" r:id="rId25"/>
    <p:sldId id="417" r:id="rId26"/>
    <p:sldId id="418" r:id="rId27"/>
    <p:sldId id="422" r:id="rId28"/>
    <p:sldId id="428" r:id="rId29"/>
    <p:sldId id="430" r:id="rId30"/>
    <p:sldId id="447" r:id="rId31"/>
    <p:sldId id="440"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128"/>
        <a:cs typeface="+mn-cs"/>
      </a:defRPr>
    </a:lvl5pPr>
    <a:lvl6pPr marL="2286000" algn="l" defTabSz="914400" rtl="0" eaLnBrk="1" latinLnBrk="0" hangingPunct="1">
      <a:defRPr sz="2400" kern="1200">
        <a:solidFill>
          <a:schemeClr val="tx1"/>
        </a:solidFill>
        <a:latin typeface="Times" charset="0"/>
        <a:ea typeface="ＭＳ Ｐゴシック" charset="-128"/>
        <a:cs typeface="+mn-cs"/>
      </a:defRPr>
    </a:lvl6pPr>
    <a:lvl7pPr marL="2743200" algn="l" defTabSz="914400" rtl="0" eaLnBrk="1" latinLnBrk="0" hangingPunct="1">
      <a:defRPr sz="2400" kern="1200">
        <a:solidFill>
          <a:schemeClr val="tx1"/>
        </a:solidFill>
        <a:latin typeface="Times" charset="0"/>
        <a:ea typeface="ＭＳ Ｐゴシック" charset="-128"/>
        <a:cs typeface="+mn-cs"/>
      </a:defRPr>
    </a:lvl7pPr>
    <a:lvl8pPr marL="3200400" algn="l" defTabSz="914400" rtl="0" eaLnBrk="1" latinLnBrk="0" hangingPunct="1">
      <a:defRPr sz="2400" kern="1200">
        <a:solidFill>
          <a:schemeClr val="tx1"/>
        </a:solidFill>
        <a:latin typeface="Times" charset="0"/>
        <a:ea typeface="ＭＳ Ｐゴシック" charset="-128"/>
        <a:cs typeface="+mn-cs"/>
      </a:defRPr>
    </a:lvl8pPr>
    <a:lvl9pPr marL="3657600" algn="l" defTabSz="914400" rtl="0" eaLnBrk="1" latinLnBrk="0" hangingPunct="1">
      <a:defRPr sz="2400" kern="1200">
        <a:solidFill>
          <a:schemeClr val="tx1"/>
        </a:solidFill>
        <a:latin typeface="Time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3300"/>
    <a:srgbClr val="CC0099"/>
    <a:srgbClr val="00003E"/>
    <a:srgbClr val="000066"/>
    <a:srgbClr val="800000"/>
    <a:srgbClr val="CC2702"/>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autoAdjust="0"/>
    <p:restoredTop sz="80353" autoAdjust="0"/>
  </p:normalViewPr>
  <p:slideViewPr>
    <p:cSldViewPr>
      <p:cViewPr varScale="1">
        <p:scale>
          <a:sx n="97" d="100"/>
          <a:sy n="97" d="100"/>
        </p:scale>
        <p:origin x="186" y="90"/>
      </p:cViewPr>
      <p:guideLst>
        <p:guide orient="horz" pos="2160"/>
        <p:guide pos="2880"/>
      </p:guideLst>
    </p:cSldViewPr>
  </p:slideViewPr>
  <p:outlineViewPr>
    <p:cViewPr>
      <p:scale>
        <a:sx n="33" d="100"/>
        <a:sy n="33" d="100"/>
      </p:scale>
      <p:origin x="0" y="1956"/>
    </p:cViewPr>
  </p:outlineViewPr>
  <p:notesTextViewPr>
    <p:cViewPr>
      <p:scale>
        <a:sx n="100" d="100"/>
        <a:sy n="100" d="100"/>
      </p:scale>
      <p:origin x="0" y="0"/>
    </p:cViewPr>
  </p:notesTextViewPr>
  <p:sorterViewPr>
    <p:cViewPr>
      <p:scale>
        <a:sx n="100" d="100"/>
        <a:sy n="100" d="100"/>
      </p:scale>
      <p:origin x="0" y="2232"/>
    </p:cViewPr>
  </p:sorterViewPr>
  <p:notesViewPr>
    <p:cSldViewPr>
      <p:cViewPr varScale="1">
        <p:scale>
          <a:sx n="120" d="100"/>
          <a:sy n="120" d="100"/>
        </p:scale>
        <p:origin x="-371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7168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7168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7168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1E0CC96-AA7D-4E1A-92FE-1E8F16A022E0}" type="slidenum">
              <a:rPr lang="en-US"/>
              <a:pPr/>
              <a:t>‹#›</a:t>
            </a:fld>
            <a:endParaRPr lang="en-US"/>
          </a:p>
        </p:txBody>
      </p:sp>
    </p:spTree>
    <p:extLst>
      <p:ext uri="{BB962C8B-B14F-4D97-AF65-F5344CB8AC3E}">
        <p14:creationId xmlns:p14="http://schemas.microsoft.com/office/powerpoint/2010/main" val="645901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F782CAE-32C7-412D-BF40-4E2361E843F7}" type="slidenum">
              <a:rPr lang="en-US"/>
              <a:pPr/>
              <a:t>‹#›</a:t>
            </a:fld>
            <a:endParaRPr lang="en-US"/>
          </a:p>
        </p:txBody>
      </p:sp>
    </p:spTree>
    <p:extLst>
      <p:ext uri="{BB962C8B-B14F-4D97-AF65-F5344CB8AC3E}">
        <p14:creationId xmlns:p14="http://schemas.microsoft.com/office/powerpoint/2010/main" val="25900645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har char="•"/>
      <a:defRPr sz="2400" b="1" kern="1200">
        <a:solidFill>
          <a:srgbClr val="000066"/>
        </a:solidFill>
        <a:latin typeface="Times" pitchFamily="-109" charset="0"/>
        <a:ea typeface="ＭＳ Ｐゴシック" pitchFamily="-109" charset="-128"/>
        <a:cs typeface="ＭＳ Ｐゴシック" pitchFamily="-109" charset="-128"/>
      </a:defRPr>
    </a:lvl1pPr>
    <a:lvl2pPr marL="457200" algn="l" rtl="0" eaLnBrk="0" fontAlgn="base" hangingPunct="0">
      <a:spcBef>
        <a:spcPct val="30000"/>
      </a:spcBef>
      <a:spcAft>
        <a:spcPct val="0"/>
      </a:spcAft>
      <a:buFont typeface="Times" charset="0"/>
      <a:buAutoNum type="arabicPeriod"/>
      <a:defRPr kern="1200">
        <a:solidFill>
          <a:srgbClr val="800000"/>
        </a:solidFill>
        <a:latin typeface="Times" pitchFamily="-109" charset="0"/>
        <a:ea typeface="ＭＳ Ｐゴシック" pitchFamily="-109" charset="-128"/>
        <a:cs typeface="+mn-cs"/>
      </a:defRPr>
    </a:lvl2pPr>
    <a:lvl3pPr marL="914400" algn="l" rtl="0" eaLnBrk="0" fontAlgn="base" hangingPunct="0">
      <a:spcBef>
        <a:spcPct val="100000"/>
      </a:spcBef>
      <a:spcAft>
        <a:spcPct val="0"/>
      </a:spcAft>
      <a:defRPr sz="2400" b="1" i="1" kern="1200">
        <a:solidFill>
          <a:srgbClr val="CC0099"/>
        </a:solidFill>
        <a:latin typeface="Times" pitchFamily="-109" charset="0"/>
        <a:ea typeface="ＭＳ Ｐゴシック" pitchFamily="-109" charset="-128"/>
        <a:cs typeface="+mn-cs"/>
      </a:defRPr>
    </a:lvl3pPr>
    <a:lvl4pPr marL="1371600" algn="l" rtl="0" eaLnBrk="0" fontAlgn="base" hangingPunct="0">
      <a:spcBef>
        <a:spcPct val="100000"/>
      </a:spcBef>
      <a:spcAft>
        <a:spcPct val="0"/>
      </a:spcAft>
      <a:defRPr sz="2400" b="1" i="1" kern="1200">
        <a:solidFill>
          <a:srgbClr val="CC0099"/>
        </a:solidFill>
        <a:latin typeface="Times" pitchFamily="-109" charset="0"/>
        <a:ea typeface="ＭＳ Ｐゴシック" pitchFamily="-109" charset="-128"/>
        <a:cs typeface="+mn-cs"/>
      </a:defRPr>
    </a:lvl4pPr>
    <a:lvl5pPr marL="1828800" algn="l" rtl="0" eaLnBrk="0" fontAlgn="base" hangingPunct="0">
      <a:spcBef>
        <a:spcPct val="100000"/>
      </a:spcBef>
      <a:spcAft>
        <a:spcPct val="0"/>
      </a:spcAft>
      <a:defRPr sz="2400" b="1" i="1" kern="1200">
        <a:solidFill>
          <a:srgbClr val="CC0099"/>
        </a:solidFill>
        <a:latin typeface="Times"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047ED59-63BF-4E4F-BA0E-36AB8064AEF1}" type="slidenum">
              <a:rPr lang="en-US"/>
              <a:pPr/>
              <a:t>1</a:t>
            </a:fld>
            <a:endParaRPr lang="en-US" dirty="0"/>
          </a:p>
        </p:txBody>
      </p:sp>
      <p:sp>
        <p:nvSpPr>
          <p:cNvPr id="17411" name="Rectangle 2"/>
          <p:cNvSpPr>
            <a:spLocks noGrp="1" noRot="1" noChangeAspect="1" noChangeArrowheads="1"/>
          </p:cNvSpPr>
          <p:nvPr>
            <p:ph type="sldImg"/>
          </p:nvPr>
        </p:nvSpPr>
        <p:spPr>
          <a:xfrm>
            <a:off x="1155700" y="682625"/>
            <a:ext cx="4554538" cy="3416300"/>
          </a:xfrm>
          <a:solidFill>
            <a:srgbClr val="FFFFFF"/>
          </a:solidFill>
          <a:ln/>
        </p:spPr>
      </p:sp>
      <p:sp>
        <p:nvSpPr>
          <p:cNvPr id="17412" name="Rectangle 3"/>
          <p:cNvSpPr>
            <a:spLocks noGrp="1" noChangeArrowheads="1"/>
          </p:cNvSpPr>
          <p:nvPr>
            <p:ph type="body" idx="1"/>
          </p:nvPr>
        </p:nvSpPr>
        <p:spPr>
          <a:xfrm>
            <a:off x="915988" y="4343400"/>
            <a:ext cx="5026025" cy="4114800"/>
          </a:xfrm>
          <a:solidFill>
            <a:srgbClr val="FFFFFF"/>
          </a:solidFill>
          <a:ln>
            <a:solidFill>
              <a:srgbClr val="000000"/>
            </a:solidFill>
          </a:ln>
        </p:spPr>
        <p:txBody>
          <a:bodyPr/>
          <a:lstStyle/>
          <a:p>
            <a:pPr lvl="1">
              <a:buNone/>
            </a:pPr>
            <a:endParaRPr lang="en-US" dirty="0" smtClean="0">
              <a:latin typeface="Times" charset="0"/>
              <a:ea typeface="ＭＳ Ｐゴシック" charset="-128"/>
            </a:endParaRPr>
          </a:p>
        </p:txBody>
      </p:sp>
    </p:spTree>
    <p:extLst>
      <p:ext uri="{BB962C8B-B14F-4D97-AF65-F5344CB8AC3E}">
        <p14:creationId xmlns:p14="http://schemas.microsoft.com/office/powerpoint/2010/main" val="2463353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91ADBE9F-8E28-4D5A-BC55-8CA2CE8AB2A1}" type="slidenum">
              <a:rPr lang="en-US" sz="1200"/>
              <a:pPr/>
              <a:t>26</a:t>
            </a:fld>
            <a:endParaRPr lang="en-US" sz="1200"/>
          </a:p>
        </p:txBody>
      </p:sp>
    </p:spTree>
    <p:extLst>
      <p:ext uri="{BB962C8B-B14F-4D97-AF65-F5344CB8AC3E}">
        <p14:creationId xmlns:p14="http://schemas.microsoft.com/office/powerpoint/2010/main" val="2913370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pitchFamily="34" charset="-128"/>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defRPr>
            </a:lvl1pPr>
            <a:lvl2pPr marL="742950" indent="-285750" eaLnBrk="0" hangingPunct="0">
              <a:defRPr sz="2400">
                <a:solidFill>
                  <a:schemeClr val="tx1"/>
                </a:solidFill>
                <a:latin typeface="Times" charset="0"/>
              </a:defRPr>
            </a:lvl2pPr>
            <a:lvl3pPr marL="1143000" indent="-228600" eaLnBrk="0" hangingPunct="0">
              <a:defRPr sz="2400">
                <a:solidFill>
                  <a:schemeClr val="tx1"/>
                </a:solidFill>
                <a:latin typeface="Times" charset="0"/>
              </a:defRPr>
            </a:lvl3pPr>
            <a:lvl4pPr marL="1600200" indent="-228600" eaLnBrk="0" hangingPunct="0">
              <a:defRPr sz="2400">
                <a:solidFill>
                  <a:schemeClr val="tx1"/>
                </a:solidFill>
                <a:latin typeface="Times" charset="0"/>
              </a:defRPr>
            </a:lvl4pPr>
            <a:lvl5pPr marL="2057400" indent="-228600" eaLnBrk="0" hangingPunct="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fld id="{7AEDDA2B-57D9-4124-8946-25A279C12683}" type="slidenum">
              <a:rPr lang="en-US" sz="1200" smtClean="0"/>
              <a:pPr/>
              <a:t>27</a:t>
            </a:fld>
            <a:endParaRPr lang="en-US" sz="1200" smtClean="0"/>
          </a:p>
        </p:txBody>
      </p:sp>
    </p:spTree>
    <p:extLst>
      <p:ext uri="{BB962C8B-B14F-4D97-AF65-F5344CB8AC3E}">
        <p14:creationId xmlns:p14="http://schemas.microsoft.com/office/powerpoint/2010/main" val="2762405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65CDADEA-D046-441A-A68C-1B35E11825C5}" type="slidenum">
              <a:rPr lang="en-US" sz="1200"/>
              <a:pPr/>
              <a:t>5</a:t>
            </a:fld>
            <a:endParaRPr lang="en-US" sz="1200"/>
          </a:p>
        </p:txBody>
      </p:sp>
    </p:spTree>
    <p:extLst>
      <p:ext uri="{BB962C8B-B14F-4D97-AF65-F5344CB8AC3E}">
        <p14:creationId xmlns:p14="http://schemas.microsoft.com/office/powerpoint/2010/main" val="1923480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aseline="0" dirty="0" smtClean="0">
              <a:latin typeface="Times" charset="0"/>
              <a:ea typeface="ＭＳ Ｐゴシック"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65CDADEA-D046-441A-A68C-1B35E11825C5}" type="slidenum">
              <a:rPr lang="en-US" sz="1200"/>
              <a:pPr/>
              <a:t>6</a:t>
            </a:fld>
            <a:endParaRPr lang="en-US" sz="1200"/>
          </a:p>
        </p:txBody>
      </p:sp>
    </p:spTree>
    <p:extLst>
      <p:ext uri="{BB962C8B-B14F-4D97-AF65-F5344CB8AC3E}">
        <p14:creationId xmlns:p14="http://schemas.microsoft.com/office/powerpoint/2010/main" val="376494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None/>
            </a:pPr>
            <a:endParaRPr lang="en-US" baseline="0" dirty="0" smtClean="0">
              <a:latin typeface="Times" charset="0"/>
              <a:ea typeface="ＭＳ Ｐゴシック"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65CDADEA-D046-441A-A68C-1B35E11825C5}" type="slidenum">
              <a:rPr lang="en-US" sz="1200"/>
              <a:pPr/>
              <a:t>19</a:t>
            </a:fld>
            <a:endParaRPr lang="en-US" sz="1200"/>
          </a:p>
        </p:txBody>
      </p:sp>
    </p:spTree>
    <p:extLst>
      <p:ext uri="{BB962C8B-B14F-4D97-AF65-F5344CB8AC3E}">
        <p14:creationId xmlns:p14="http://schemas.microsoft.com/office/powerpoint/2010/main" val="318340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91ADBE9F-8E28-4D5A-BC55-8CA2CE8AB2A1}" type="slidenum">
              <a:rPr lang="en-US" sz="1200"/>
              <a:pPr/>
              <a:t>20</a:t>
            </a:fld>
            <a:endParaRPr lang="en-US" sz="1200"/>
          </a:p>
        </p:txBody>
      </p:sp>
    </p:spTree>
    <p:extLst>
      <p:ext uri="{BB962C8B-B14F-4D97-AF65-F5344CB8AC3E}">
        <p14:creationId xmlns:p14="http://schemas.microsoft.com/office/powerpoint/2010/main" val="1167146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91ADBE9F-8E28-4D5A-BC55-8CA2CE8AB2A1}" type="slidenum">
              <a:rPr lang="en-US" sz="1200"/>
              <a:pPr/>
              <a:t>21</a:t>
            </a:fld>
            <a:endParaRPr lang="en-US" sz="1200"/>
          </a:p>
        </p:txBody>
      </p:sp>
    </p:spTree>
    <p:extLst>
      <p:ext uri="{BB962C8B-B14F-4D97-AF65-F5344CB8AC3E}">
        <p14:creationId xmlns:p14="http://schemas.microsoft.com/office/powerpoint/2010/main" val="538800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C4984A96-710B-4526-AFCC-8B28CDC414ED}" type="slidenum">
              <a:rPr lang="en-US" sz="1200"/>
              <a:pPr/>
              <a:t>23</a:t>
            </a:fld>
            <a:endParaRPr lang="en-US" sz="1200"/>
          </a:p>
        </p:txBody>
      </p:sp>
    </p:spTree>
    <p:extLst>
      <p:ext uri="{BB962C8B-B14F-4D97-AF65-F5344CB8AC3E}">
        <p14:creationId xmlns:p14="http://schemas.microsoft.com/office/powerpoint/2010/main" val="474244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91ADBE9F-8E28-4D5A-BC55-8CA2CE8AB2A1}" type="slidenum">
              <a:rPr lang="en-US" sz="1200"/>
              <a:pPr/>
              <a:t>24</a:t>
            </a:fld>
            <a:endParaRPr lang="en-US" sz="1200"/>
          </a:p>
        </p:txBody>
      </p:sp>
    </p:spTree>
    <p:extLst>
      <p:ext uri="{BB962C8B-B14F-4D97-AF65-F5344CB8AC3E}">
        <p14:creationId xmlns:p14="http://schemas.microsoft.com/office/powerpoint/2010/main" val="762957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91ADBE9F-8E28-4D5A-BC55-8CA2CE8AB2A1}" type="slidenum">
              <a:rPr lang="en-US" sz="1200"/>
              <a:pPr/>
              <a:t>25</a:t>
            </a:fld>
            <a:endParaRPr lang="en-US" sz="1200"/>
          </a:p>
        </p:txBody>
      </p:sp>
    </p:spTree>
    <p:extLst>
      <p:ext uri="{BB962C8B-B14F-4D97-AF65-F5344CB8AC3E}">
        <p14:creationId xmlns:p14="http://schemas.microsoft.com/office/powerpoint/2010/main" val="1735359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8195" name="Rectangle 3"/>
          <p:cNvSpPr>
            <a:spLocks noGrp="1" noChangeArrowheads="1"/>
          </p:cNvSpPr>
          <p:nvPr>
            <p:ph type="subTitle" idx="1"/>
          </p:nvPr>
        </p:nvSpPr>
        <p:spPr>
          <a:xfrm>
            <a:off x="1371600" y="3886200"/>
            <a:ext cx="6400800" cy="1752600"/>
          </a:xfrm>
        </p:spPr>
        <p:txBody>
          <a:bodyPr/>
          <a:lstStyle>
            <a:lvl1pPr marL="0" indent="0" algn="ctr">
              <a:buFont typeface="Zapf Dingbats" pitchFamily="-109" charset="2"/>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endParaRPr lang="fr-FR"/>
          </a:p>
        </p:txBody>
      </p:sp>
      <p:sp>
        <p:nvSpPr>
          <p:cNvPr id="5" name="Rectangle 5"/>
          <p:cNvSpPr>
            <a:spLocks noGrp="1" noChangeArrowheads="1"/>
          </p:cNvSpPr>
          <p:nvPr>
            <p:ph type="ftr" sz="quarter" idx="11"/>
          </p:nvPr>
        </p:nvSpPr>
        <p:spPr/>
        <p:txBody>
          <a:bodyPr/>
          <a:lstStyle>
            <a:lvl1pPr>
              <a:defRPr/>
            </a:lvl1pPr>
          </a:lstStyle>
          <a:p>
            <a:endParaRPr lang="fr-FR"/>
          </a:p>
        </p:txBody>
      </p:sp>
      <p:sp>
        <p:nvSpPr>
          <p:cNvPr id="6" name="Rectangle 6"/>
          <p:cNvSpPr>
            <a:spLocks noGrp="1" noChangeArrowheads="1"/>
          </p:cNvSpPr>
          <p:nvPr>
            <p:ph type="sldNum" sz="quarter" idx="12"/>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5B298EE9-760D-41C0-9F8E-F529510B8CB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906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37363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2782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0521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2220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22617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14618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3051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1375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5758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3870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234EA-F068-48E8-B88A-10973DEF9BB7}" type="datetimeFigureOut">
              <a:rPr lang="en-US" smtClean="0">
                <a:solidFill>
                  <a:prstClr val="black">
                    <a:tint val="75000"/>
                  </a:prstClr>
                </a:solidFill>
              </a:rPr>
              <a:pPr/>
              <a:t>8/5/2014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65EE13-9FBA-4D25-B412-AC8F15585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973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fr-FR"/>
          </a:p>
        </p:txBody>
      </p:sp>
      <p:sp>
        <p:nvSpPr>
          <p:cNvPr id="8"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fr-FR"/>
          </a:p>
        </p:txBody>
      </p:sp>
      <p:sp>
        <p:nvSpPr>
          <p:cNvPr id="4"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fr-FR"/>
          </a:p>
        </p:txBody>
      </p:sp>
      <p:sp>
        <p:nvSpPr>
          <p:cNvPr id="3"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Tree>
  </p:cSld>
  <p:clrMap bg1="lt1" tx1="dk1" bg2="lt2" tx2="dk2" accent1="accent1" accent2="accent2" accent3="accent3" accent4="accent4" accent5="accent5" accent6="accent6" hlink="hlink" folHlink="folHlink"/>
  <p:sldLayoutIdLst>
    <p:sldLayoutId id="2147484167" r:id="rId1"/>
    <p:sldLayoutId id="2147484156" r:id="rId2"/>
    <p:sldLayoutId id="2147484157" r:id="rId3"/>
    <p:sldLayoutId id="2147484158" r:id="rId4"/>
    <p:sldLayoutId id="2147484159" r:id="rId5"/>
    <p:sldLayoutId id="2147484160" r:id="rId6"/>
    <p:sldLayoutId id="2147484161" r:id="rId7"/>
    <p:sldLayoutId id="2147484162" r:id="rId8"/>
    <p:sldLayoutId id="2147484163" r:id="rId9"/>
    <p:sldLayoutId id="2147484164" r:id="rId10"/>
    <p:sldLayoutId id="2147484165" r:id="rId11"/>
    <p:sldLayoutId id="2147484166" r:id="rId12"/>
  </p:sldLayoutIdLst>
  <p:txStyles>
    <p:titleStyle>
      <a:lvl1pPr algn="l" rtl="0" eaLnBrk="0" fontAlgn="base" hangingPunct="0">
        <a:spcBef>
          <a:spcPct val="0"/>
        </a:spcBef>
        <a:spcAft>
          <a:spcPct val="0"/>
        </a:spcAft>
        <a:defRPr sz="2800" b="1">
          <a:solidFill>
            <a:srgbClr val="2D2DB9"/>
          </a:solidFill>
          <a:latin typeface="+mj-lt"/>
          <a:ea typeface="ＭＳ Ｐゴシック" pitchFamily="-109" charset="-128"/>
          <a:cs typeface="ＭＳ Ｐゴシック" pitchFamily="-109" charset="-128"/>
        </a:defRPr>
      </a:lvl1pPr>
      <a:lvl2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2pPr>
      <a:lvl3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3pPr>
      <a:lvl4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4pPr>
      <a:lvl5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5pPr>
      <a:lvl6pPr marL="457200" algn="l" rtl="0" eaLnBrk="0" fontAlgn="base" hangingPunct="0">
        <a:spcBef>
          <a:spcPct val="0"/>
        </a:spcBef>
        <a:spcAft>
          <a:spcPct val="0"/>
        </a:spcAft>
        <a:defRPr sz="2800" b="1">
          <a:solidFill>
            <a:srgbClr val="800000"/>
          </a:solidFill>
          <a:latin typeface="Times" pitchFamily="-109" charset="0"/>
        </a:defRPr>
      </a:lvl6pPr>
      <a:lvl7pPr marL="914400" algn="l" rtl="0" eaLnBrk="0" fontAlgn="base" hangingPunct="0">
        <a:spcBef>
          <a:spcPct val="0"/>
        </a:spcBef>
        <a:spcAft>
          <a:spcPct val="0"/>
        </a:spcAft>
        <a:defRPr sz="2800" b="1">
          <a:solidFill>
            <a:srgbClr val="800000"/>
          </a:solidFill>
          <a:latin typeface="Times" pitchFamily="-109" charset="0"/>
        </a:defRPr>
      </a:lvl7pPr>
      <a:lvl8pPr marL="1371600" algn="l" rtl="0" eaLnBrk="0" fontAlgn="base" hangingPunct="0">
        <a:spcBef>
          <a:spcPct val="0"/>
        </a:spcBef>
        <a:spcAft>
          <a:spcPct val="0"/>
        </a:spcAft>
        <a:defRPr sz="2800" b="1">
          <a:solidFill>
            <a:srgbClr val="800000"/>
          </a:solidFill>
          <a:latin typeface="Times" pitchFamily="-109" charset="0"/>
        </a:defRPr>
      </a:lvl8pPr>
      <a:lvl9pPr marL="1828800" algn="l" rtl="0" eaLnBrk="0" fontAlgn="base" hangingPunct="0">
        <a:spcBef>
          <a:spcPct val="0"/>
        </a:spcBef>
        <a:spcAft>
          <a:spcPct val="0"/>
        </a:spcAft>
        <a:defRPr sz="2800" b="1">
          <a:solidFill>
            <a:srgbClr val="800000"/>
          </a:solidFill>
          <a:latin typeface="Times" pitchFamily="-109" charset="0"/>
        </a:defRPr>
      </a:lvl9pPr>
    </p:titleStyle>
    <p:bodyStyle>
      <a:lvl1pPr marL="342900" indent="-342900" algn="l" rtl="0" eaLnBrk="0" fontAlgn="base" hangingPunct="0">
        <a:spcBef>
          <a:spcPct val="20000"/>
        </a:spcBef>
        <a:spcAft>
          <a:spcPct val="0"/>
        </a:spcAft>
        <a:buSzPct val="75000"/>
        <a:buFont typeface="Zapf Dingbats" charset="2"/>
        <a:buChar char="v"/>
        <a:defRPr sz="2000">
          <a:solidFill>
            <a:srgbClr val="00003E"/>
          </a:solidFill>
          <a:latin typeface="+mn-lt"/>
          <a:ea typeface="ＭＳ Ｐゴシック" pitchFamily="-109" charset="-128"/>
          <a:cs typeface="ＭＳ Ｐゴシック" pitchFamily="-109" charset="-128"/>
        </a:defRPr>
      </a:lvl1pPr>
      <a:lvl2pPr marL="742950" indent="-285750" algn="l" rtl="0" eaLnBrk="0" fontAlgn="base" hangingPunct="0">
        <a:spcBef>
          <a:spcPct val="20000"/>
        </a:spcBef>
        <a:spcAft>
          <a:spcPct val="0"/>
        </a:spcAft>
        <a:buSzPct val="75000"/>
        <a:buFont typeface="Zapf Dingbats" charset="2"/>
        <a:buChar char="u"/>
        <a:defRPr>
          <a:solidFill>
            <a:srgbClr val="003366"/>
          </a:solidFill>
          <a:latin typeface="+mn-lt"/>
          <a:ea typeface="ＭＳ Ｐゴシック" pitchFamily="-109" charset="-128"/>
        </a:defRPr>
      </a:lvl2pPr>
      <a:lvl3pPr marL="1143000" indent="-228600" algn="l" rtl="0" eaLnBrk="0" fontAlgn="base" hangingPunct="0">
        <a:spcBef>
          <a:spcPct val="20000"/>
        </a:spcBef>
        <a:spcAft>
          <a:spcPct val="0"/>
        </a:spcAft>
        <a:buChar char="•"/>
        <a:defRPr>
          <a:solidFill>
            <a:srgbClr val="003366"/>
          </a:solidFill>
          <a:latin typeface="+mn-lt"/>
          <a:ea typeface="ＭＳ Ｐゴシック" pitchFamily="-109" charset="-128"/>
        </a:defRPr>
      </a:lvl3pPr>
      <a:lvl4pPr marL="16002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4pPr>
      <a:lvl5pPr marL="20574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5pPr>
      <a:lvl6pPr marL="25146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6pPr>
      <a:lvl7pPr marL="29718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7pPr>
      <a:lvl8pPr marL="34290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8pPr>
      <a:lvl9pPr marL="38862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BAC234EA-F068-48E8-B88A-10973DEF9BB7}" type="datetimeFigureOut">
              <a:rPr lang="en-US" smtClean="0">
                <a:solidFill>
                  <a:prstClr val="black">
                    <a:tint val="75000"/>
                  </a:prstClr>
                </a:solidFill>
                <a:latin typeface="Calibri"/>
                <a:ea typeface="+mn-ea"/>
              </a:rPr>
              <a:pPr eaLnBrk="1" fontAlgn="auto" hangingPunct="1">
                <a:spcBef>
                  <a:spcPts val="0"/>
                </a:spcBef>
                <a:spcAft>
                  <a:spcPts val="0"/>
                </a:spcAft>
              </a:pPr>
              <a:t>8/5/2014</a:t>
            </a:fld>
            <a:endParaRPr lang="en-US">
              <a:solidFill>
                <a:prstClr val="black">
                  <a:tint val="75000"/>
                </a:prstClr>
              </a:solidFill>
              <a:latin typeface="Calibri"/>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F165EE13-9FBA-4D25-B412-AC8F155854BA}" type="slidenum">
              <a:rPr lang="en-US" smtClean="0">
                <a:solidFill>
                  <a:prstClr val="black">
                    <a:tint val="75000"/>
                  </a:prstClr>
                </a:solidFill>
                <a:latin typeface="Calibri"/>
                <a:ea typeface="+mn-ea"/>
              </a:rPr>
              <a:pPr eaLnBrk="1" fontAlgn="auto" hangingPunct="1">
                <a:spcBef>
                  <a:spcPts val="0"/>
                </a:spcBef>
                <a:spcAft>
                  <a:spcPts val="0"/>
                </a:spcAft>
              </a:pPr>
              <a:t>‹#›</a:t>
            </a:fld>
            <a:endParaRPr lang="en-US">
              <a:solidFill>
                <a:prstClr val="black">
                  <a:tint val="75000"/>
                </a:prstClr>
              </a:solidFill>
              <a:latin typeface="Calibri"/>
              <a:ea typeface="+mn-ea"/>
            </a:endParaRPr>
          </a:p>
        </p:txBody>
      </p:sp>
    </p:spTree>
    <p:extLst>
      <p:ext uri="{BB962C8B-B14F-4D97-AF65-F5344CB8AC3E}">
        <p14:creationId xmlns:p14="http://schemas.microsoft.com/office/powerpoint/2010/main" val="1811719353"/>
      </p:ext>
    </p:extLst>
  </p:cSld>
  <p:clrMap bg1="lt1" tx1="dk1" bg2="lt2" tx2="dk2" accent1="accent1" accent2="accent2" accent3="accent3" accent4="accent4" accent5="accent5" accent6="accent6" hlink="hlink" folHlink="folHlink"/>
  <p:sldLayoutIdLst>
    <p:sldLayoutId id="2147484169" r:id="rId1"/>
    <p:sldLayoutId id="2147484170" r:id="rId2"/>
    <p:sldLayoutId id="2147484171" r:id="rId3"/>
    <p:sldLayoutId id="2147484172" r:id="rId4"/>
    <p:sldLayoutId id="2147484173" r:id="rId5"/>
    <p:sldLayoutId id="2147484174" r:id="rId6"/>
    <p:sldLayoutId id="2147484175" r:id="rId7"/>
    <p:sldLayoutId id="2147484176" r:id="rId8"/>
    <p:sldLayoutId id="2147484177" r:id="rId9"/>
    <p:sldLayoutId id="2147484178" r:id="rId10"/>
    <p:sldLayoutId id="21474841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4.xml"/><Relationship Id="rId1" Type="http://schemas.openxmlformats.org/officeDocument/2006/relationships/vmlDrawing" Target="../drawings/vmlDrawing1.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685800" y="1828800"/>
            <a:ext cx="7620000" cy="4267200"/>
          </a:xfrm>
        </p:spPr>
        <p:txBody>
          <a:bodyPr/>
          <a:lstStyle/>
          <a:p>
            <a:pPr marL="0" lvl="1">
              <a:spcBef>
                <a:spcPts val="0"/>
              </a:spcBef>
              <a:spcAft>
                <a:spcPts val="1200"/>
              </a:spcAft>
              <a:buNone/>
            </a:pPr>
            <a:r>
              <a:rPr lang="en-US" sz="3200" b="1" i="1" dirty="0" smtClean="0">
                <a:solidFill>
                  <a:schemeClr val="tx1"/>
                </a:solidFill>
                <a:ea typeface="ＭＳ Ｐゴシック" charset="-128"/>
              </a:rPr>
              <a:t>Independence (reprise)</a:t>
            </a:r>
          </a:p>
          <a:p>
            <a:pPr marL="0" lvl="1">
              <a:spcBef>
                <a:spcPts val="0"/>
              </a:spcBef>
              <a:spcAft>
                <a:spcPts val="1200"/>
              </a:spcAft>
              <a:buNone/>
            </a:pPr>
            <a:r>
              <a:rPr lang="en-US" sz="3200" b="1" i="1" dirty="0" smtClean="0">
                <a:solidFill>
                  <a:schemeClr val="tx1"/>
                </a:solidFill>
                <a:ea typeface="ＭＳ Ｐゴシック" charset="-128"/>
              </a:rPr>
              <a:t>Careless assumptions of independence</a:t>
            </a:r>
            <a:endParaRPr lang="en-US" sz="3200" b="1" i="1" dirty="0" smtClean="0">
              <a:solidFill>
                <a:schemeClr val="tx1"/>
              </a:solidFill>
              <a:ea typeface="ＭＳ Ｐゴシック" charset="-128"/>
            </a:endParaRPr>
          </a:p>
          <a:p>
            <a:pPr marL="0" lvl="1">
              <a:spcBef>
                <a:spcPts val="0"/>
              </a:spcBef>
              <a:spcAft>
                <a:spcPts val="1200"/>
              </a:spcAft>
              <a:buNone/>
            </a:pPr>
            <a:r>
              <a:rPr lang="en-US" sz="3200" b="1" i="1" dirty="0" smtClean="0">
                <a:solidFill>
                  <a:schemeClr val="tx1"/>
                </a:solidFill>
                <a:ea typeface="ＭＳ Ｐゴシック" charset="-128"/>
              </a:rPr>
              <a:t>Covariance </a:t>
            </a:r>
            <a:r>
              <a:rPr lang="en-US" sz="3200" b="1" i="1" dirty="0">
                <a:solidFill>
                  <a:schemeClr val="tx1"/>
                </a:solidFill>
                <a:ea typeface="ＭＳ Ｐゴシック" charset="-128"/>
              </a:rPr>
              <a:t>and </a:t>
            </a:r>
            <a:r>
              <a:rPr lang="en-US" sz="3200" b="1" i="1" dirty="0" smtClean="0">
                <a:solidFill>
                  <a:schemeClr val="tx1"/>
                </a:solidFill>
                <a:ea typeface="ＭＳ Ｐゴシック" charset="-128"/>
              </a:rPr>
              <a:t>correlation</a:t>
            </a:r>
          </a:p>
          <a:p>
            <a:pPr marL="0" lvl="1">
              <a:spcBef>
                <a:spcPts val="0"/>
              </a:spcBef>
              <a:spcAft>
                <a:spcPts val="1200"/>
              </a:spcAft>
              <a:buNone/>
            </a:pPr>
            <a:r>
              <a:rPr lang="en-US" sz="3200" b="1" i="1" dirty="0" smtClean="0">
                <a:solidFill>
                  <a:schemeClr val="tx1"/>
                </a:solidFill>
                <a:ea typeface="ＭＳ Ｐゴシック" charset="-128"/>
              </a:rPr>
              <a:t>Spreadsheet tools for optimization (Solver)</a:t>
            </a:r>
          </a:p>
          <a:p>
            <a:pPr marL="0" lvl="1">
              <a:spcBef>
                <a:spcPts val="0"/>
              </a:spcBef>
              <a:spcAft>
                <a:spcPts val="1200"/>
              </a:spcAft>
              <a:buNone/>
            </a:pPr>
            <a:endParaRPr lang="en-US" sz="3200" b="1" dirty="0">
              <a:solidFill>
                <a:schemeClr val="tx1"/>
              </a:solidFill>
              <a:ea typeface="ＭＳ Ｐゴシック" charset="-128"/>
            </a:endParaRPr>
          </a:p>
          <a:p>
            <a:pPr marL="0" lvl="1">
              <a:spcBef>
                <a:spcPts val="0"/>
              </a:spcBef>
              <a:spcAft>
                <a:spcPts val="0"/>
              </a:spcAft>
              <a:buFont typeface="Zapf Dingbats" charset="2"/>
              <a:buNone/>
            </a:pPr>
            <a:r>
              <a:rPr lang="en-US" sz="3200" b="1" i="1" dirty="0" smtClean="0">
                <a:solidFill>
                  <a:schemeClr val="tx1"/>
                </a:solidFill>
                <a:ea typeface="ＭＳ Ｐゴシック" charset="-128"/>
              </a:rPr>
              <a:t>The Central Limit Theorem and</a:t>
            </a:r>
          </a:p>
          <a:p>
            <a:pPr marL="0" lvl="1">
              <a:spcBef>
                <a:spcPts val="0"/>
              </a:spcBef>
              <a:buFont typeface="Zapf Dingbats" charset="2"/>
              <a:buNone/>
            </a:pPr>
            <a:r>
              <a:rPr lang="en-US" sz="3200" b="1" i="1" dirty="0" smtClean="0">
                <a:solidFill>
                  <a:schemeClr val="tx1"/>
                </a:solidFill>
                <a:ea typeface="ＭＳ Ｐゴシック" charset="-128"/>
              </a:rPr>
              <a:t>the normal distribution</a:t>
            </a:r>
          </a:p>
        </p:txBody>
      </p:sp>
      <p:sp>
        <p:nvSpPr>
          <p:cNvPr id="16388" name="Rectangle 13"/>
          <p:cNvSpPr>
            <a:spLocks noGrp="1" noChangeArrowheads="1"/>
          </p:cNvSpPr>
          <p:nvPr>
            <p:ph type="title"/>
          </p:nvPr>
        </p:nvSpPr>
        <p:spPr>
          <a:xfrm>
            <a:off x="228600" y="381000"/>
            <a:ext cx="8534400" cy="1219200"/>
          </a:xfrm>
          <a:noFill/>
        </p:spPr>
        <p:txBody>
          <a:bodyPr anchor="t"/>
          <a:lstStyle/>
          <a:p>
            <a:pPr algn="ctr"/>
            <a:r>
              <a:rPr lang="en-US" sz="3600" dirty="0" smtClean="0"/>
              <a:t>Business </a:t>
            </a:r>
            <a:r>
              <a:rPr lang="en-US" sz="3600" dirty="0" smtClean="0"/>
              <a:t>Analytics </a:t>
            </a:r>
            <a:r>
              <a:rPr lang="en-US" sz="3600" dirty="0" smtClean="0"/>
              <a:t>I</a:t>
            </a:r>
            <a:br>
              <a:rPr lang="en-US" sz="3600" dirty="0" smtClean="0"/>
            </a:br>
            <a:r>
              <a:rPr lang="en-US" sz="3600" dirty="0" smtClean="0"/>
              <a:t>Session 3</a:t>
            </a:r>
            <a:endParaRPr lang="en-US" sz="2000" i="1" dirty="0" smtClean="0">
              <a:ea typeface="ＭＳ Ｐゴシック" charset="-128"/>
            </a:endParaRPr>
          </a:p>
        </p:txBody>
      </p:sp>
    </p:spTree>
    <p:extLst>
      <p:ext uri="{BB962C8B-B14F-4D97-AF65-F5344CB8AC3E}">
        <p14:creationId xmlns:p14="http://schemas.microsoft.com/office/powerpoint/2010/main" val="9114630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Correlation measures the </a:t>
            </a:r>
            <a:r>
              <a:rPr lang="en-US" i="1" dirty="0" smtClean="0"/>
              <a:t>strength</a:t>
            </a:r>
            <a:r>
              <a:rPr lang="en-US" dirty="0" smtClean="0"/>
              <a:t> of the </a:t>
            </a:r>
            <a:r>
              <a:rPr lang="en-US" i="1" dirty="0" smtClean="0"/>
              <a:t>linear </a:t>
            </a:r>
            <a:r>
              <a:rPr lang="en-US" dirty="0" smtClean="0"/>
              <a:t>relationship between </a:t>
            </a:r>
            <a:r>
              <a:rPr lang="en-US" i="1" dirty="0" smtClean="0"/>
              <a:t>two</a:t>
            </a:r>
            <a:r>
              <a:rPr lang="en-US" dirty="0" smtClean="0"/>
              <a:t> variables.</a:t>
            </a:r>
          </a:p>
          <a:p>
            <a:pPr marL="0" indent="0">
              <a:buNone/>
            </a:pPr>
            <a:endParaRPr lang="en-US" dirty="0"/>
          </a:p>
          <a:p>
            <a:r>
              <a:rPr lang="en-US" dirty="0" smtClean="0"/>
              <a:t>Strength	</a:t>
            </a:r>
          </a:p>
          <a:p>
            <a:pPr lvl="1"/>
            <a:r>
              <a:rPr lang="en-US" dirty="0" smtClean="0"/>
              <a:t>not the slope</a:t>
            </a:r>
          </a:p>
          <a:p>
            <a:r>
              <a:rPr lang="en-US" dirty="0" smtClean="0"/>
              <a:t>Linear </a:t>
            </a:r>
          </a:p>
          <a:p>
            <a:pPr lvl="1"/>
            <a:r>
              <a:rPr lang="en-US" dirty="0" smtClean="0"/>
              <a:t>misses nonlinearities completely</a:t>
            </a:r>
          </a:p>
          <a:p>
            <a:r>
              <a:rPr lang="en-US" dirty="0" smtClean="0"/>
              <a:t>Two</a:t>
            </a:r>
          </a:p>
          <a:p>
            <a:pPr lvl="1"/>
            <a:r>
              <a:rPr lang="en-US" dirty="0" smtClean="0"/>
              <a:t>shows only “shadows” of multidimensional relationships</a:t>
            </a:r>
            <a:br>
              <a:rPr lang="en-US" dirty="0" smtClean="0"/>
            </a:br>
            <a:endParaRPr lang="en-US" dirty="0"/>
          </a:p>
        </p:txBody>
      </p:sp>
    </p:spTree>
    <p:extLst>
      <p:ext uri="{BB962C8B-B14F-4D97-AF65-F5344CB8AC3E}">
        <p14:creationId xmlns:p14="http://schemas.microsoft.com/office/powerpoint/2010/main" val="21839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501650"/>
            <a:ext cx="8577263"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219200" y="1143000"/>
            <a:ext cx="2667000" cy="923330"/>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Calibri"/>
                <a:ea typeface="+mn-ea"/>
              </a:rPr>
              <a:t>A</a:t>
            </a:r>
            <a:r>
              <a:rPr lang="en-US" sz="1800" dirty="0" smtClean="0">
                <a:solidFill>
                  <a:prstClr val="black"/>
                </a:solidFill>
                <a:latin typeface="Calibri"/>
                <a:ea typeface="+mn-ea"/>
              </a:rPr>
              <a:t> correlation of +1 would arise only if all of the points lined up perfectly.</a:t>
            </a:r>
            <a:endParaRPr lang="en-US" sz="1800" dirty="0">
              <a:solidFill>
                <a:prstClr val="black"/>
              </a:solidFill>
              <a:latin typeface="Calibri"/>
              <a:ea typeface="+mn-ea"/>
            </a:endParaRPr>
          </a:p>
        </p:txBody>
      </p:sp>
      <p:sp>
        <p:nvSpPr>
          <p:cNvPr id="4" name="TextBox 3"/>
          <p:cNvSpPr txBox="1"/>
          <p:nvPr/>
        </p:nvSpPr>
        <p:spPr>
          <a:xfrm>
            <a:off x="4897438" y="3474190"/>
            <a:ext cx="3962400" cy="923330"/>
          </a:xfrm>
          <a:prstGeom prst="rect">
            <a:avLst/>
          </a:prstGeom>
          <a:noFill/>
        </p:spPr>
        <p:txBody>
          <a:bodyPr wrap="square" rtlCol="0">
            <a:spAutoFit/>
          </a:bodyPr>
          <a:lstStyle/>
          <a:p>
            <a:pPr eaLnBrk="1" fontAlgn="auto" hangingPunct="1">
              <a:spcBef>
                <a:spcPts val="0"/>
              </a:spcBef>
              <a:spcAft>
                <a:spcPts val="0"/>
              </a:spcAft>
            </a:pPr>
            <a:r>
              <a:rPr lang="en-US" sz="1800" dirty="0" smtClean="0">
                <a:solidFill>
                  <a:prstClr val="black"/>
                </a:solidFill>
                <a:latin typeface="Calibri"/>
                <a:ea typeface="+mn-ea"/>
              </a:rPr>
              <a:t>Stretching the diagram horizontally or vertically would change the perceived slope, but not the correlation.</a:t>
            </a:r>
            <a:endParaRPr lang="en-US" sz="1800" dirty="0">
              <a:solidFill>
                <a:prstClr val="black"/>
              </a:solidFill>
              <a:latin typeface="Calibri"/>
              <a:ea typeface="+mn-ea"/>
            </a:endParaRPr>
          </a:p>
        </p:txBody>
      </p:sp>
      <p:pic>
        <p:nvPicPr>
          <p:cNvPr id="5" name="Picture 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3562" y="4648200"/>
            <a:ext cx="4416136"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679252"/>
            <a:ext cx="1546225" cy="2774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8872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501650"/>
            <a:ext cx="8577263"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410200" y="4343400"/>
            <a:ext cx="2895600" cy="923330"/>
          </a:xfrm>
          <a:prstGeom prst="rect">
            <a:avLst/>
          </a:prstGeom>
          <a:noFill/>
        </p:spPr>
        <p:txBody>
          <a:bodyPr wrap="square" rtlCol="0">
            <a:spAutoFit/>
          </a:bodyPr>
          <a:lstStyle/>
          <a:p>
            <a:pPr eaLnBrk="1" fontAlgn="auto" hangingPunct="1">
              <a:spcBef>
                <a:spcPts val="0"/>
              </a:spcBef>
              <a:spcAft>
                <a:spcPts val="0"/>
              </a:spcAft>
            </a:pPr>
            <a:r>
              <a:rPr lang="en-US" sz="1800" dirty="0" smtClean="0">
                <a:solidFill>
                  <a:prstClr val="black"/>
                </a:solidFill>
                <a:latin typeface="Calibri"/>
                <a:ea typeface="+mn-ea"/>
              </a:rPr>
              <a:t>Correlation measures the “tightness” of the clustering about a single line.</a:t>
            </a:r>
            <a:endParaRPr lang="en-US" sz="1800" dirty="0">
              <a:solidFill>
                <a:prstClr val="black"/>
              </a:solidFill>
              <a:latin typeface="Calibri"/>
              <a:ea typeface="+mn-ea"/>
            </a:endParaRPr>
          </a:p>
        </p:txBody>
      </p:sp>
      <p:sp>
        <p:nvSpPr>
          <p:cNvPr id="4" name="TextBox 3"/>
          <p:cNvSpPr txBox="1"/>
          <p:nvPr/>
        </p:nvSpPr>
        <p:spPr>
          <a:xfrm>
            <a:off x="914400" y="838200"/>
            <a:ext cx="2667000" cy="1477328"/>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Calibri"/>
                <a:ea typeface="+mn-ea"/>
              </a:rPr>
              <a:t>A</a:t>
            </a:r>
            <a:r>
              <a:rPr lang="en-US" sz="1800" dirty="0" smtClean="0">
                <a:solidFill>
                  <a:prstClr val="black"/>
                </a:solidFill>
                <a:latin typeface="Calibri"/>
                <a:ea typeface="+mn-ea"/>
              </a:rPr>
              <a:t> positive correlation signals that large values of one variable are typically associated with large values of the other.</a:t>
            </a:r>
            <a:endParaRPr lang="en-US" sz="1800" dirty="0">
              <a:solidFill>
                <a:prstClr val="black"/>
              </a:solidFill>
              <a:latin typeface="Calibri"/>
              <a:ea typeface="+mn-ea"/>
            </a:endParaRPr>
          </a:p>
        </p:txBody>
      </p:sp>
    </p:spTree>
    <p:extLst>
      <p:ext uri="{BB962C8B-B14F-4D97-AF65-F5344CB8AC3E}">
        <p14:creationId xmlns:p14="http://schemas.microsoft.com/office/powerpoint/2010/main" val="2032589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501650"/>
            <a:ext cx="8577263"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4319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501650"/>
            <a:ext cx="8577263"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143000" y="3581400"/>
            <a:ext cx="2667000" cy="1477328"/>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Calibri"/>
                <a:ea typeface="+mn-ea"/>
              </a:rPr>
              <a:t>A</a:t>
            </a:r>
            <a:r>
              <a:rPr lang="en-US" sz="1800" dirty="0" smtClean="0">
                <a:solidFill>
                  <a:prstClr val="black"/>
                </a:solidFill>
                <a:latin typeface="Calibri"/>
                <a:ea typeface="+mn-ea"/>
              </a:rPr>
              <a:t> negative correlation signals that large values of one variable are typically associated with small values of the other.</a:t>
            </a:r>
            <a:endParaRPr lang="en-US" sz="1800" dirty="0">
              <a:solidFill>
                <a:prstClr val="black"/>
              </a:solidFill>
              <a:latin typeface="Calibri"/>
              <a:ea typeface="+mn-ea"/>
            </a:endParaRPr>
          </a:p>
        </p:txBody>
      </p:sp>
    </p:spTree>
    <p:extLst>
      <p:ext uri="{BB962C8B-B14F-4D97-AF65-F5344CB8AC3E}">
        <p14:creationId xmlns:p14="http://schemas.microsoft.com/office/powerpoint/2010/main" val="15521311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501650"/>
            <a:ext cx="8577263"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50830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501650"/>
            <a:ext cx="8577263"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0065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211" y="501650"/>
            <a:ext cx="8577263"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172200" y="4267200"/>
            <a:ext cx="2362200" cy="923330"/>
          </a:xfrm>
          <a:prstGeom prst="rect">
            <a:avLst/>
          </a:prstGeom>
          <a:noFill/>
        </p:spPr>
        <p:txBody>
          <a:bodyPr wrap="square" rtlCol="0">
            <a:spAutoFit/>
          </a:bodyPr>
          <a:lstStyle/>
          <a:p>
            <a:pPr eaLnBrk="1" fontAlgn="auto" hangingPunct="1">
              <a:spcBef>
                <a:spcPts val="0"/>
              </a:spcBef>
              <a:spcAft>
                <a:spcPts val="0"/>
              </a:spcAft>
            </a:pPr>
            <a:r>
              <a:rPr lang="en-US" sz="1800" dirty="0" smtClean="0">
                <a:solidFill>
                  <a:prstClr val="black"/>
                </a:solidFill>
                <a:latin typeface="Calibri"/>
                <a:ea typeface="+mn-ea"/>
              </a:rPr>
              <a:t>Independent random variables have a correlation of 0.</a:t>
            </a:r>
            <a:endParaRPr lang="en-US" sz="1800" dirty="0">
              <a:solidFill>
                <a:prstClr val="black"/>
              </a:solidFill>
              <a:latin typeface="Calibri"/>
              <a:ea typeface="+mn-ea"/>
            </a:endParaRPr>
          </a:p>
        </p:txBody>
      </p:sp>
    </p:spTree>
    <p:extLst>
      <p:ext uri="{BB962C8B-B14F-4D97-AF65-F5344CB8AC3E}">
        <p14:creationId xmlns:p14="http://schemas.microsoft.com/office/powerpoint/2010/main" val="7897373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506908"/>
            <a:ext cx="8577263"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838200" y="1828800"/>
            <a:ext cx="2362200" cy="1200329"/>
          </a:xfrm>
          <a:prstGeom prst="rect">
            <a:avLst/>
          </a:prstGeom>
          <a:noFill/>
        </p:spPr>
        <p:txBody>
          <a:bodyPr wrap="square" rtlCol="0">
            <a:spAutoFit/>
          </a:bodyPr>
          <a:lstStyle/>
          <a:p>
            <a:pPr eaLnBrk="1" fontAlgn="auto" hangingPunct="1">
              <a:spcBef>
                <a:spcPts val="0"/>
              </a:spcBef>
              <a:spcAft>
                <a:spcPts val="0"/>
              </a:spcAft>
            </a:pPr>
            <a:r>
              <a:rPr lang="en-US" sz="1800" dirty="0" smtClean="0">
                <a:solidFill>
                  <a:prstClr val="black"/>
                </a:solidFill>
                <a:latin typeface="Calibri"/>
                <a:ea typeface="+mn-ea"/>
              </a:rPr>
              <a:t>But a correlation of 0 most certainly does </a:t>
            </a:r>
            <a:r>
              <a:rPr lang="en-US" sz="1800" i="1" dirty="0" smtClean="0">
                <a:solidFill>
                  <a:prstClr val="black"/>
                </a:solidFill>
                <a:latin typeface="Calibri"/>
                <a:ea typeface="+mn-ea"/>
              </a:rPr>
              <a:t>not</a:t>
            </a:r>
            <a:r>
              <a:rPr lang="en-US" sz="1800" dirty="0" smtClean="0">
                <a:solidFill>
                  <a:prstClr val="black"/>
                </a:solidFill>
                <a:latin typeface="Calibri"/>
                <a:ea typeface="+mn-ea"/>
              </a:rPr>
              <a:t> imply independence.</a:t>
            </a:r>
          </a:p>
        </p:txBody>
      </p:sp>
      <p:sp>
        <p:nvSpPr>
          <p:cNvPr id="4" name="TextBox 3"/>
          <p:cNvSpPr txBox="1"/>
          <p:nvPr/>
        </p:nvSpPr>
        <p:spPr>
          <a:xfrm>
            <a:off x="3200400" y="4038600"/>
            <a:ext cx="2514600" cy="923330"/>
          </a:xfrm>
          <a:prstGeom prst="rect">
            <a:avLst/>
          </a:prstGeom>
          <a:noFill/>
        </p:spPr>
        <p:txBody>
          <a:bodyPr wrap="square" rtlCol="0">
            <a:spAutoFit/>
          </a:bodyPr>
          <a:lstStyle/>
          <a:p>
            <a:pPr eaLnBrk="1" fontAlgn="auto" hangingPunct="1">
              <a:spcBef>
                <a:spcPts val="0"/>
              </a:spcBef>
              <a:spcAft>
                <a:spcPts val="0"/>
              </a:spcAft>
            </a:pPr>
            <a:r>
              <a:rPr lang="en-US" sz="1800" dirty="0" smtClean="0">
                <a:solidFill>
                  <a:prstClr val="black"/>
                </a:solidFill>
                <a:latin typeface="Calibri"/>
                <a:ea typeface="+mn-ea"/>
              </a:rPr>
              <a:t>Indeed, correlations can completely miss nonlinear relationships.</a:t>
            </a:r>
            <a:endParaRPr lang="en-US" sz="1800" dirty="0">
              <a:solidFill>
                <a:prstClr val="black"/>
              </a:solidFill>
              <a:latin typeface="Calibri"/>
              <a:ea typeface="+mn-ea"/>
            </a:endParaRPr>
          </a:p>
        </p:txBody>
      </p:sp>
    </p:spTree>
    <p:extLst>
      <p:ext uri="{BB962C8B-B14F-4D97-AF65-F5344CB8AC3E}">
        <p14:creationId xmlns:p14="http://schemas.microsoft.com/office/powerpoint/2010/main" val="1730174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7772400" cy="990600"/>
          </a:xfrm>
        </p:spPr>
        <p:txBody>
          <a:bodyPr/>
          <a:lstStyle/>
          <a:p>
            <a:pPr algn="ctr"/>
            <a:r>
              <a:rPr lang="en-US" dirty="0" smtClean="0">
                <a:ea typeface="ＭＳ Ｐゴシック" charset="-128"/>
              </a:rPr>
              <a:t>Back to Bad Debt</a:t>
            </a:r>
          </a:p>
        </p:txBody>
      </p:sp>
      <p:sp>
        <p:nvSpPr>
          <p:cNvPr id="29699" name="Content Placeholder 2"/>
          <p:cNvSpPr>
            <a:spLocks noGrp="1"/>
          </p:cNvSpPr>
          <p:nvPr>
            <p:ph idx="1"/>
          </p:nvPr>
        </p:nvSpPr>
        <p:spPr>
          <a:xfrm>
            <a:off x="685800" y="1447800"/>
            <a:ext cx="7772400" cy="4724400"/>
          </a:xfrm>
        </p:spPr>
        <p:txBody>
          <a:bodyPr/>
          <a:lstStyle/>
          <a:p>
            <a:pPr marL="0" indent="0">
              <a:spcBef>
                <a:spcPts val="0"/>
              </a:spcBef>
              <a:spcAft>
                <a:spcPts val="1200"/>
              </a:spcAft>
              <a:buNone/>
            </a:pPr>
            <a:r>
              <a:rPr lang="en-US" dirty="0" smtClean="0"/>
              <a:t>Consider the data provided in </a:t>
            </a:r>
            <a:r>
              <a:rPr lang="en-US" sz="1800" dirty="0" smtClean="0">
                <a:solidFill>
                  <a:schemeClr val="tx1">
                    <a:lumMod val="95000"/>
                    <a:lumOff val="5000"/>
                  </a:schemeClr>
                </a:solidFill>
                <a:latin typeface="Times" pitchFamily="18" charset="0"/>
              </a:rPr>
              <a:t>the Bad Debt homework exercise.</a:t>
            </a:r>
          </a:p>
          <a:p>
            <a:pPr marL="400050" lvl="1" indent="0">
              <a:spcBef>
                <a:spcPts val="0"/>
              </a:spcBef>
              <a:spcAft>
                <a:spcPts val="1200"/>
              </a:spcAft>
            </a:pPr>
            <a:r>
              <a:rPr lang="en-US" i="1" dirty="0" smtClean="0">
                <a:solidFill>
                  <a:schemeClr val="tx1">
                    <a:lumMod val="95000"/>
                    <a:lumOff val="5000"/>
                  </a:schemeClr>
                </a:solidFill>
                <a:latin typeface="Times" pitchFamily="18" charset="0"/>
              </a:rPr>
              <a:t>Restrict attention to the invoices that were paid (98% of data).</a:t>
            </a:r>
            <a:endParaRPr lang="en-US" dirty="0">
              <a:solidFill>
                <a:schemeClr val="tx1">
                  <a:lumMod val="95000"/>
                  <a:lumOff val="5000"/>
                </a:schemeClr>
              </a:solidFill>
              <a:latin typeface="Times" pitchFamily="18" charset="0"/>
            </a:endParaRPr>
          </a:p>
          <a:p>
            <a:pPr marL="0" indent="0">
              <a:spcBef>
                <a:spcPts val="0"/>
              </a:spcBef>
              <a:spcAft>
                <a:spcPts val="1200"/>
              </a:spcAft>
              <a:buNone/>
            </a:pPr>
            <a:r>
              <a:rPr lang="en-US" sz="1800" dirty="0" smtClean="0">
                <a:solidFill>
                  <a:schemeClr val="tx1">
                    <a:lumMod val="95000"/>
                    <a:lumOff val="5000"/>
                  </a:schemeClr>
                </a:solidFill>
                <a:latin typeface="Times" pitchFamily="18" charset="0"/>
              </a:rPr>
              <a:t>Let  I = Invoice amount and </a:t>
            </a:r>
            <a:r>
              <a:rPr lang="en-US" sz="1800" i="1" dirty="0" smtClean="0">
                <a:solidFill>
                  <a:schemeClr val="tx1">
                    <a:lumMod val="95000"/>
                    <a:lumOff val="5000"/>
                  </a:schemeClr>
                </a:solidFill>
                <a:latin typeface="Times" pitchFamily="18" charset="0"/>
              </a:rPr>
              <a:t>D</a:t>
            </a:r>
            <a:r>
              <a:rPr lang="en-US" sz="1800" dirty="0" smtClean="0">
                <a:solidFill>
                  <a:schemeClr val="tx1">
                    <a:lumMod val="95000"/>
                    <a:lumOff val="5000"/>
                  </a:schemeClr>
                </a:solidFill>
                <a:latin typeface="Times" pitchFamily="18" charset="0"/>
              </a:rPr>
              <a:t> = days to pay.</a:t>
            </a:r>
          </a:p>
          <a:p>
            <a:pPr marL="0" indent="0">
              <a:spcBef>
                <a:spcPts val="0"/>
              </a:spcBef>
              <a:spcAft>
                <a:spcPts val="1200"/>
              </a:spcAft>
              <a:buNone/>
            </a:pPr>
            <a:r>
              <a:rPr lang="en-US" sz="1800" dirty="0" smtClean="0">
                <a:solidFill>
                  <a:schemeClr val="tx1">
                    <a:lumMod val="95000"/>
                    <a:lumOff val="5000"/>
                  </a:schemeClr>
                </a:solidFill>
                <a:latin typeface="Times" pitchFamily="18" charset="0"/>
              </a:rPr>
              <a:t>Among paid invoices, is the tendency for </a:t>
            </a:r>
            <a:r>
              <a:rPr lang="en-US" sz="1800" i="1" dirty="0" smtClean="0">
                <a:solidFill>
                  <a:schemeClr val="tx1">
                    <a:lumMod val="95000"/>
                    <a:lumOff val="5000"/>
                  </a:schemeClr>
                </a:solidFill>
                <a:latin typeface="Times" pitchFamily="18" charset="0"/>
              </a:rPr>
              <a:t>I</a:t>
            </a:r>
            <a:r>
              <a:rPr lang="en-US" sz="1800" dirty="0" smtClean="0">
                <a:solidFill>
                  <a:schemeClr val="tx1">
                    <a:lumMod val="95000"/>
                    <a:lumOff val="5000"/>
                  </a:schemeClr>
                </a:solidFill>
                <a:latin typeface="Times" pitchFamily="18" charset="0"/>
              </a:rPr>
              <a:t> and </a:t>
            </a:r>
            <a:r>
              <a:rPr lang="en-US" sz="1800" i="1" dirty="0" smtClean="0">
                <a:solidFill>
                  <a:schemeClr val="tx1">
                    <a:lumMod val="95000"/>
                    <a:lumOff val="5000"/>
                  </a:schemeClr>
                </a:solidFill>
                <a:latin typeface="Times" pitchFamily="18" charset="0"/>
              </a:rPr>
              <a:t>D</a:t>
            </a:r>
            <a:r>
              <a:rPr lang="en-US" sz="1800" dirty="0" smtClean="0">
                <a:solidFill>
                  <a:schemeClr val="tx1">
                    <a:lumMod val="95000"/>
                    <a:lumOff val="5000"/>
                  </a:schemeClr>
                </a:solidFill>
                <a:latin typeface="Times" pitchFamily="18" charset="0"/>
              </a:rPr>
              <a:t> to vary in the </a:t>
            </a:r>
            <a:r>
              <a:rPr lang="en-US" sz="1800" i="1" dirty="0" smtClean="0">
                <a:solidFill>
                  <a:schemeClr val="tx1">
                    <a:lumMod val="95000"/>
                    <a:lumOff val="5000"/>
                  </a:schemeClr>
                </a:solidFill>
                <a:latin typeface="Times" pitchFamily="18" charset="0"/>
              </a:rPr>
              <a:t>same</a:t>
            </a:r>
            <a:r>
              <a:rPr lang="en-US" sz="1800" dirty="0" smtClean="0">
                <a:solidFill>
                  <a:schemeClr val="tx1">
                    <a:lumMod val="95000"/>
                    <a:lumOff val="5000"/>
                  </a:schemeClr>
                </a:solidFill>
                <a:latin typeface="Times" pitchFamily="18" charset="0"/>
              </a:rPr>
              <a:t> or </a:t>
            </a:r>
            <a:r>
              <a:rPr lang="en-US" sz="1800" i="1" dirty="0" smtClean="0">
                <a:solidFill>
                  <a:schemeClr val="tx1">
                    <a:lumMod val="95000"/>
                    <a:lumOff val="5000"/>
                  </a:schemeClr>
                </a:solidFill>
                <a:latin typeface="Times" pitchFamily="18" charset="0"/>
              </a:rPr>
              <a:t>opposite</a:t>
            </a:r>
            <a:r>
              <a:rPr lang="en-US" sz="1800" dirty="0" smtClean="0">
                <a:solidFill>
                  <a:schemeClr val="tx1">
                    <a:lumMod val="95000"/>
                    <a:lumOff val="5000"/>
                  </a:schemeClr>
                </a:solidFill>
                <a:latin typeface="Times" pitchFamily="18" charset="0"/>
              </a:rPr>
              <a:t> direction?</a:t>
            </a:r>
          </a:p>
          <a:p>
            <a:pPr marL="0" indent="0">
              <a:spcBef>
                <a:spcPts val="0"/>
              </a:spcBef>
              <a:spcAft>
                <a:spcPts val="1200"/>
              </a:spcAft>
              <a:buNone/>
            </a:pPr>
            <a:r>
              <a:rPr lang="en-US" sz="1800" dirty="0" smtClean="0">
                <a:solidFill>
                  <a:schemeClr val="tx1">
                    <a:lumMod val="95000"/>
                    <a:lumOff val="5000"/>
                  </a:schemeClr>
                </a:solidFill>
                <a:latin typeface="Times" pitchFamily="18" charset="0"/>
              </a:rPr>
              <a:t>We can calculate E(I) and E(D) </a:t>
            </a:r>
            <a:r>
              <a:rPr lang="en-US" sz="1800" dirty="0">
                <a:solidFill>
                  <a:schemeClr val="tx1">
                    <a:lumMod val="95000"/>
                    <a:lumOff val="5000"/>
                  </a:schemeClr>
                </a:solidFill>
                <a:latin typeface="Times" pitchFamily="18" charset="0"/>
              </a:rPr>
              <a:t>(using Excel’s =AVERAGE(range) function </a:t>
            </a:r>
            <a:r>
              <a:rPr lang="en-US" sz="1800" dirty="0" smtClean="0">
                <a:solidFill>
                  <a:schemeClr val="tx1">
                    <a:lumMod val="95000"/>
                    <a:lumOff val="5000"/>
                  </a:schemeClr>
                </a:solidFill>
                <a:latin typeface="Times" pitchFamily="18" charset="0"/>
              </a:rPr>
              <a:t>twice) and E(ID) (using =SUMPRODUCT(range)/COUNT(range) ).</a:t>
            </a:r>
          </a:p>
          <a:p>
            <a:pPr marL="0" lvl="1" indent="0" algn="ctr">
              <a:spcBef>
                <a:spcPts val="0"/>
              </a:spcBef>
              <a:spcAft>
                <a:spcPts val="1200"/>
              </a:spcAft>
              <a:buNone/>
            </a:pPr>
            <a:r>
              <a:rPr lang="en-US" dirty="0" err="1" smtClean="0">
                <a:solidFill>
                  <a:schemeClr val="tx1">
                    <a:lumMod val="95000"/>
                    <a:lumOff val="5000"/>
                  </a:schemeClr>
                </a:solidFill>
                <a:latin typeface="Times" pitchFamily="18" charset="0"/>
                <a:ea typeface="ＭＳ Ｐゴシック" charset="-128"/>
              </a:rPr>
              <a:t>Cov</a:t>
            </a:r>
            <a:r>
              <a:rPr lang="en-US" dirty="0" smtClean="0">
                <a:solidFill>
                  <a:schemeClr val="tx1">
                    <a:lumMod val="95000"/>
                    <a:lumOff val="5000"/>
                  </a:schemeClr>
                </a:solidFill>
                <a:latin typeface="Times" pitchFamily="18" charset="0"/>
                <a:ea typeface="ＭＳ Ｐゴシック" charset="-128"/>
              </a:rPr>
              <a:t>(I,D) </a:t>
            </a:r>
            <a:r>
              <a:rPr lang="en-US" dirty="0">
                <a:solidFill>
                  <a:schemeClr val="tx1">
                    <a:lumMod val="95000"/>
                    <a:lumOff val="5000"/>
                  </a:schemeClr>
                </a:solidFill>
                <a:latin typeface="Times" pitchFamily="18" charset="0"/>
                <a:ea typeface="ＭＳ Ｐゴシック" charset="-128"/>
              </a:rPr>
              <a:t>= </a:t>
            </a:r>
            <a:r>
              <a:rPr lang="en-US" dirty="0" smtClean="0">
                <a:solidFill>
                  <a:schemeClr val="tx1">
                    <a:lumMod val="95000"/>
                    <a:lumOff val="5000"/>
                  </a:schemeClr>
                </a:solidFill>
                <a:latin typeface="Times" pitchFamily="18" charset="0"/>
                <a:ea typeface="ＭＳ Ｐゴシック" charset="-128"/>
              </a:rPr>
              <a:t>E(ID) </a:t>
            </a:r>
            <a:r>
              <a:rPr lang="en-US" dirty="0">
                <a:solidFill>
                  <a:schemeClr val="tx1">
                    <a:lumMod val="95000"/>
                    <a:lumOff val="5000"/>
                  </a:schemeClr>
                </a:solidFill>
                <a:latin typeface="Times" pitchFamily="18" charset="0"/>
                <a:ea typeface="ＭＳ Ｐゴシック" charset="-128"/>
              </a:rPr>
              <a:t>– </a:t>
            </a:r>
            <a:r>
              <a:rPr lang="en-US" dirty="0" smtClean="0">
                <a:solidFill>
                  <a:schemeClr val="tx1">
                    <a:lumMod val="95000"/>
                    <a:lumOff val="5000"/>
                  </a:schemeClr>
                </a:solidFill>
                <a:latin typeface="Times" pitchFamily="18" charset="0"/>
                <a:ea typeface="ＭＳ Ｐゴシック" charset="-128"/>
              </a:rPr>
              <a:t>E(I)·E(D) = 25636 (dollar-days)</a:t>
            </a:r>
            <a:endParaRPr lang="en-US" dirty="0" smtClean="0">
              <a:solidFill>
                <a:schemeClr val="tx1">
                  <a:lumMod val="95000"/>
                  <a:lumOff val="5000"/>
                </a:schemeClr>
              </a:solidFill>
              <a:latin typeface="Times" pitchFamily="18" charset="0"/>
            </a:endParaRPr>
          </a:p>
          <a:p>
            <a:pPr marL="0" indent="0">
              <a:spcBef>
                <a:spcPts val="0"/>
              </a:spcBef>
              <a:spcAft>
                <a:spcPts val="1200"/>
              </a:spcAft>
              <a:buNone/>
            </a:pPr>
            <a:r>
              <a:rPr lang="en-US" sz="1800" dirty="0" smtClean="0">
                <a:solidFill>
                  <a:schemeClr val="tx1">
                    <a:lumMod val="95000"/>
                    <a:lumOff val="5000"/>
                  </a:schemeClr>
                </a:solidFill>
                <a:latin typeface="Times" pitchFamily="18" charset="0"/>
              </a:rPr>
              <a:t>Is this a </a:t>
            </a:r>
            <a:r>
              <a:rPr lang="en-US" sz="1800" i="1" dirty="0" smtClean="0">
                <a:solidFill>
                  <a:schemeClr val="tx1">
                    <a:lumMod val="95000"/>
                    <a:lumOff val="5000"/>
                  </a:schemeClr>
                </a:solidFill>
                <a:latin typeface="Times" pitchFamily="18" charset="0"/>
              </a:rPr>
              <a:t>strong</a:t>
            </a:r>
            <a:r>
              <a:rPr lang="en-US" sz="1800" dirty="0" smtClean="0">
                <a:solidFill>
                  <a:schemeClr val="tx1">
                    <a:lumMod val="95000"/>
                    <a:lumOff val="5000"/>
                  </a:schemeClr>
                </a:solidFill>
                <a:latin typeface="Times" pitchFamily="18" charset="0"/>
              </a:rPr>
              <a:t> relationship? (Excel’s =STDEV(range) function is useful here.)</a:t>
            </a:r>
          </a:p>
          <a:p>
            <a:pPr marL="0" indent="0" algn="ctr">
              <a:spcBef>
                <a:spcPts val="0"/>
              </a:spcBef>
              <a:spcAft>
                <a:spcPts val="1200"/>
              </a:spcAft>
              <a:buNone/>
            </a:pPr>
            <a:r>
              <a:rPr lang="en-US" sz="1800" dirty="0" err="1" smtClean="0">
                <a:solidFill>
                  <a:schemeClr val="tx1">
                    <a:lumMod val="95000"/>
                    <a:lumOff val="5000"/>
                  </a:schemeClr>
                </a:solidFill>
                <a:latin typeface="Times" pitchFamily="18" charset="0"/>
              </a:rPr>
              <a:t>Corr</a:t>
            </a:r>
            <a:r>
              <a:rPr lang="en-US" sz="1800" dirty="0" smtClean="0">
                <a:solidFill>
                  <a:schemeClr val="tx1">
                    <a:lumMod val="95000"/>
                    <a:lumOff val="5000"/>
                  </a:schemeClr>
                </a:solidFill>
                <a:latin typeface="Times" pitchFamily="18" charset="0"/>
                <a:ea typeface="ＭＳ Ｐゴシック" charset="-128"/>
              </a:rPr>
              <a:t>(I,D) </a:t>
            </a:r>
            <a:r>
              <a:rPr lang="en-US" sz="1800" dirty="0">
                <a:solidFill>
                  <a:schemeClr val="tx1">
                    <a:lumMod val="95000"/>
                    <a:lumOff val="5000"/>
                  </a:schemeClr>
                </a:solidFill>
                <a:latin typeface="Times" pitchFamily="18" charset="0"/>
                <a:ea typeface="ＭＳ Ｐゴシック" charset="-128"/>
              </a:rPr>
              <a:t>= </a:t>
            </a:r>
            <a:r>
              <a:rPr lang="en-US" sz="1800" dirty="0" err="1" smtClean="0">
                <a:solidFill>
                  <a:schemeClr val="tx1">
                    <a:lumMod val="95000"/>
                    <a:lumOff val="5000"/>
                  </a:schemeClr>
                </a:solidFill>
                <a:latin typeface="Times" pitchFamily="18" charset="0"/>
                <a:ea typeface="ＭＳ Ｐゴシック" charset="-128"/>
              </a:rPr>
              <a:t>Cov</a:t>
            </a:r>
            <a:r>
              <a:rPr lang="en-US" sz="1800" dirty="0" smtClean="0">
                <a:solidFill>
                  <a:schemeClr val="tx1">
                    <a:lumMod val="95000"/>
                    <a:lumOff val="5000"/>
                  </a:schemeClr>
                </a:solidFill>
                <a:latin typeface="Times" pitchFamily="18" charset="0"/>
                <a:ea typeface="ＭＳ Ｐゴシック" charset="-128"/>
              </a:rPr>
              <a:t>(I,D) / (2463.9·93.6) = </a:t>
            </a:r>
            <a:r>
              <a:rPr lang="en-US" dirty="0" smtClean="0">
                <a:ea typeface="ＭＳ Ｐゴシック" charset="-128"/>
              </a:rPr>
              <a:t>0.111</a:t>
            </a:r>
            <a:endParaRPr lang="en-US" dirty="0">
              <a:ea typeface="ＭＳ Ｐゴシック" charset="-128"/>
            </a:endParaRPr>
          </a:p>
        </p:txBody>
      </p:sp>
    </p:spTree>
    <p:extLst>
      <p:ext uri="{BB962C8B-B14F-4D97-AF65-F5344CB8AC3E}">
        <p14:creationId xmlns:p14="http://schemas.microsoft.com/office/powerpoint/2010/main" val="14803761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9699">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609600"/>
          </a:xfrm>
        </p:spPr>
        <p:txBody>
          <a:bodyPr/>
          <a:lstStyle/>
          <a:p>
            <a:pPr algn="ctr"/>
            <a:r>
              <a:rPr lang="en-US" dirty="0" smtClean="0"/>
              <a:t>Predicting the Results of the </a:t>
            </a:r>
            <a:br>
              <a:rPr lang="en-US" dirty="0" smtClean="0"/>
            </a:br>
            <a:r>
              <a:rPr lang="en-US" dirty="0" smtClean="0"/>
              <a:t>2012 U.S. Presidential Election</a:t>
            </a:r>
            <a:endParaRPr lang="en-US" dirty="0"/>
          </a:p>
        </p:txBody>
      </p:sp>
      <p:sp>
        <p:nvSpPr>
          <p:cNvPr id="3" name="Content Placeholder 2"/>
          <p:cNvSpPr>
            <a:spLocks noGrp="1"/>
          </p:cNvSpPr>
          <p:nvPr>
            <p:ph idx="1"/>
          </p:nvPr>
        </p:nvSpPr>
        <p:spPr/>
        <p:txBody>
          <a:bodyPr/>
          <a:lstStyle/>
          <a:p>
            <a:pPr marL="0" indent="0">
              <a:buNone/>
            </a:pPr>
            <a:r>
              <a:rPr lang="en-US" dirty="0" smtClean="0"/>
              <a:t>See InTrade-2012.xls.</a:t>
            </a:r>
            <a:endParaRPr lang="en-US" dirty="0"/>
          </a:p>
        </p:txBody>
      </p:sp>
    </p:spTree>
    <p:extLst>
      <p:ext uri="{BB962C8B-B14F-4D97-AF65-F5344CB8AC3E}">
        <p14:creationId xmlns:p14="http://schemas.microsoft.com/office/powerpoint/2010/main" val="6183863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304800"/>
            <a:ext cx="7772400" cy="609600"/>
          </a:xfrm>
        </p:spPr>
        <p:txBody>
          <a:bodyPr/>
          <a:lstStyle/>
          <a:p>
            <a:pPr algn="ctr"/>
            <a:r>
              <a:rPr lang="en-US" dirty="0" err="1" smtClean="0">
                <a:ea typeface="ＭＳ Ｐゴシック" charset="-128"/>
              </a:rPr>
              <a:t>Corr</a:t>
            </a:r>
            <a:r>
              <a:rPr lang="en-US" dirty="0" smtClean="0">
                <a:ea typeface="ＭＳ Ｐゴシック" charset="-128"/>
              </a:rPr>
              <a:t>(Google searches for “Vodka”, </a:t>
            </a:r>
            <a:br>
              <a:rPr lang="en-US" dirty="0" smtClean="0">
                <a:ea typeface="ＭＳ Ｐゴシック" charset="-128"/>
              </a:rPr>
            </a:br>
            <a:r>
              <a:rPr lang="en-US" dirty="0" smtClean="0">
                <a:ea typeface="ＭＳ Ｐゴシック" charset="-128"/>
              </a:rPr>
              <a:t>Google searches for “SD cards”) = 0.9400</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8503" t="43855" r="20179" b="6438"/>
          <a:stretch/>
        </p:blipFill>
        <p:spPr bwMode="auto">
          <a:xfrm>
            <a:off x="685800" y="1295400"/>
            <a:ext cx="6309360"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162800" y="1295400"/>
            <a:ext cx="1371600" cy="4801314"/>
          </a:xfrm>
          <a:prstGeom prst="rect">
            <a:avLst/>
          </a:prstGeom>
          <a:noFill/>
        </p:spPr>
        <p:txBody>
          <a:bodyPr wrap="square" rtlCol="0">
            <a:spAutoFit/>
          </a:bodyPr>
          <a:lstStyle/>
          <a:p>
            <a:r>
              <a:rPr lang="en-US" sz="1800" dirty="0" smtClean="0"/>
              <a:t>The correlation comes from common calendar peaks: a small one in June and a large one in December.</a:t>
            </a:r>
          </a:p>
          <a:p>
            <a:endParaRPr lang="en-US" sz="1800" dirty="0"/>
          </a:p>
          <a:p>
            <a:r>
              <a:rPr lang="en-US" sz="1800" dirty="0" smtClean="0"/>
              <a:t>Consider</a:t>
            </a:r>
          </a:p>
          <a:p>
            <a:r>
              <a:rPr lang="en-US" sz="1800" dirty="0" smtClean="0"/>
              <a:t>advertising and sales (for a seasonal product)!</a:t>
            </a:r>
            <a:endParaRPr lang="en-US" sz="1800" dirty="0"/>
          </a:p>
        </p:txBody>
      </p:sp>
    </p:spTree>
    <p:extLst>
      <p:ext uri="{BB962C8B-B14F-4D97-AF65-F5344CB8AC3E}">
        <p14:creationId xmlns:p14="http://schemas.microsoft.com/office/powerpoint/2010/main" val="7914966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304800"/>
            <a:ext cx="7772400" cy="609600"/>
          </a:xfrm>
        </p:spPr>
        <p:txBody>
          <a:bodyPr/>
          <a:lstStyle/>
          <a:p>
            <a:pPr algn="ctr"/>
            <a:r>
              <a:rPr lang="en-US" dirty="0" smtClean="0">
                <a:ea typeface="ＭＳ Ｐゴシック" charset="-128"/>
              </a:rPr>
              <a:t>Correlation doesn’t imply Causality!</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5981" t="64897" r="20179" b="6438"/>
          <a:stretch/>
        </p:blipFill>
        <p:spPr bwMode="auto">
          <a:xfrm>
            <a:off x="800100" y="933450"/>
            <a:ext cx="7467600" cy="55258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707423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Variance of a Sum</a:t>
            </a:r>
            <a:endParaRPr lang="en-US" dirty="0"/>
          </a:p>
        </p:txBody>
      </p:sp>
      <p:sp>
        <p:nvSpPr>
          <p:cNvPr id="3" name="Content Placeholder 2"/>
          <p:cNvSpPr>
            <a:spLocks noGrp="1"/>
          </p:cNvSpPr>
          <p:nvPr>
            <p:ph idx="1"/>
          </p:nvPr>
        </p:nvSpPr>
        <p:spPr>
          <a:xfrm>
            <a:off x="457200" y="1981200"/>
            <a:ext cx="8229600" cy="4114800"/>
          </a:xfrm>
        </p:spPr>
        <p:txBody>
          <a:bodyPr/>
          <a:lstStyle/>
          <a:p>
            <a:pPr marL="0" indent="0">
              <a:spcBef>
                <a:spcPts val="0"/>
              </a:spcBef>
              <a:spcAft>
                <a:spcPts val="1800"/>
              </a:spcAft>
              <a:buNone/>
            </a:pPr>
            <a:r>
              <a:rPr lang="en-US" sz="1800" dirty="0" smtClean="0"/>
              <a:t>Tattoo this somewhere on your body:</a:t>
            </a:r>
          </a:p>
          <a:p>
            <a:pPr marL="0" indent="0" algn="ctr">
              <a:spcBef>
                <a:spcPts val="0"/>
              </a:spcBef>
              <a:spcAft>
                <a:spcPts val="1800"/>
              </a:spcAft>
              <a:buNone/>
            </a:pPr>
            <a:r>
              <a:rPr lang="en-US" sz="2800" b="1" dirty="0" err="1" smtClean="0"/>
              <a:t>Var</a:t>
            </a:r>
            <a:r>
              <a:rPr lang="en-US" sz="2800" b="1" dirty="0" smtClean="0"/>
              <a:t>(X+Y) = </a:t>
            </a:r>
            <a:r>
              <a:rPr lang="en-US" sz="3200" b="1" dirty="0" err="1" smtClean="0"/>
              <a:t>Var</a:t>
            </a:r>
            <a:r>
              <a:rPr lang="en-US" sz="3200" b="1" dirty="0" smtClean="0"/>
              <a:t>(X</a:t>
            </a:r>
            <a:r>
              <a:rPr lang="en-US" sz="2800" b="1" dirty="0" smtClean="0"/>
              <a:t>) + </a:t>
            </a:r>
            <a:r>
              <a:rPr lang="en-US" sz="2800" b="1" dirty="0" err="1" smtClean="0"/>
              <a:t>Var</a:t>
            </a:r>
            <a:r>
              <a:rPr lang="en-US" sz="2800" b="1" dirty="0" smtClean="0"/>
              <a:t>(Y) + 2·Cov(X,Y) </a:t>
            </a:r>
            <a:r>
              <a:rPr lang="en-US" sz="1800" dirty="0" smtClean="0"/>
              <a:t>.</a:t>
            </a:r>
          </a:p>
          <a:p>
            <a:pPr marL="0" indent="0">
              <a:spcBef>
                <a:spcPts val="0"/>
              </a:spcBef>
              <a:spcAft>
                <a:spcPts val="1800"/>
              </a:spcAft>
              <a:buNone/>
            </a:pPr>
            <a:r>
              <a:rPr lang="en-US" sz="1800" dirty="0" smtClean="0"/>
              <a:t>More generally,</a:t>
            </a:r>
          </a:p>
          <a:p>
            <a:pPr marL="0" indent="0" algn="ctr">
              <a:spcBef>
                <a:spcPts val="0"/>
              </a:spcBef>
              <a:spcAft>
                <a:spcPts val="1800"/>
              </a:spcAft>
              <a:buNone/>
            </a:pPr>
            <a:r>
              <a:rPr lang="en-US" sz="1800" dirty="0" err="1" smtClean="0"/>
              <a:t>Var</a:t>
            </a:r>
            <a:r>
              <a:rPr lang="en-US" sz="1800" dirty="0" smtClean="0"/>
              <a:t>(X+Y+Z) = </a:t>
            </a:r>
            <a:r>
              <a:rPr lang="en-US" sz="1800" dirty="0" err="1" smtClean="0"/>
              <a:t>Var</a:t>
            </a:r>
            <a:r>
              <a:rPr lang="en-US" sz="1800" dirty="0" smtClean="0"/>
              <a:t>(X)+</a:t>
            </a:r>
            <a:r>
              <a:rPr lang="en-US" sz="1800" dirty="0" err="1" smtClean="0"/>
              <a:t>Var</a:t>
            </a:r>
            <a:r>
              <a:rPr lang="en-US" sz="1800" dirty="0" smtClean="0"/>
              <a:t>(Y)+</a:t>
            </a:r>
            <a:r>
              <a:rPr lang="en-US" sz="1800" dirty="0" err="1" smtClean="0"/>
              <a:t>Var</a:t>
            </a:r>
            <a:r>
              <a:rPr lang="en-US" sz="1800" dirty="0" smtClean="0"/>
              <a:t>(Z) + 2·Cov(X,Y)+2·Cov(X,Z)+2·Cov(Y,Z) .</a:t>
            </a:r>
          </a:p>
          <a:p>
            <a:pPr marL="0" indent="0">
              <a:spcBef>
                <a:spcPts val="0"/>
              </a:spcBef>
              <a:spcAft>
                <a:spcPts val="1800"/>
              </a:spcAft>
              <a:buNone/>
            </a:pPr>
            <a:r>
              <a:rPr lang="en-US" sz="1800" dirty="0" smtClean="0"/>
              <a:t>and most generally, the variance of a sum is the sum of the individual variances, plus twice all of the pairwise </a:t>
            </a:r>
            <a:r>
              <a:rPr lang="en-US" sz="1800" dirty="0" err="1" smtClean="0"/>
              <a:t>covariances</a:t>
            </a:r>
            <a:r>
              <a:rPr lang="en-US" sz="1800" dirty="0" smtClean="0"/>
              <a:t>.</a:t>
            </a:r>
            <a:endParaRPr lang="en-US" sz="1800" dirty="0"/>
          </a:p>
        </p:txBody>
      </p:sp>
    </p:spTree>
    <p:extLst>
      <p:ext uri="{BB962C8B-B14F-4D97-AF65-F5344CB8AC3E}">
        <p14:creationId xmlns:p14="http://schemas.microsoft.com/office/powerpoint/2010/main" val="4455743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304800"/>
            <a:ext cx="7772400" cy="990600"/>
          </a:xfrm>
        </p:spPr>
        <p:txBody>
          <a:bodyPr/>
          <a:lstStyle/>
          <a:p>
            <a:pPr algn="ctr"/>
            <a:r>
              <a:rPr lang="en-US" dirty="0" smtClean="0">
                <a:ea typeface="ＭＳ Ｐゴシック" charset="-128"/>
              </a:rPr>
              <a:t>Portfolio Balancing</a:t>
            </a:r>
          </a:p>
        </p:txBody>
      </p:sp>
      <p:sp>
        <p:nvSpPr>
          <p:cNvPr id="7171" name="Content Placeholder 2"/>
          <p:cNvSpPr>
            <a:spLocks noGrp="1"/>
          </p:cNvSpPr>
          <p:nvPr>
            <p:ph idx="1"/>
          </p:nvPr>
        </p:nvSpPr>
        <p:spPr>
          <a:xfrm>
            <a:off x="685800" y="1905000"/>
            <a:ext cx="7772400" cy="4343400"/>
          </a:xfrm>
        </p:spPr>
        <p:txBody>
          <a:bodyPr/>
          <a:lstStyle/>
          <a:p>
            <a:pPr>
              <a:buFont typeface="Zapf Dingbats" charset="2"/>
              <a:buNone/>
            </a:pPr>
            <a:r>
              <a:rPr lang="en-US" dirty="0" smtClean="0">
                <a:ea typeface="ＭＳ Ｐゴシック" charset="-128"/>
              </a:rPr>
              <a:t>See portfolios.xls</a:t>
            </a:r>
          </a:p>
        </p:txBody>
      </p:sp>
    </p:spTree>
    <p:extLst>
      <p:ext uri="{BB962C8B-B14F-4D97-AF65-F5344CB8AC3E}">
        <p14:creationId xmlns:p14="http://schemas.microsoft.com/office/powerpoint/2010/main" val="362532433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04800"/>
            <a:ext cx="7772400" cy="685800"/>
          </a:xfrm>
        </p:spPr>
        <p:txBody>
          <a:bodyPr/>
          <a:lstStyle/>
          <a:p>
            <a:pPr algn="ctr"/>
            <a:r>
              <a:rPr lang="en-US" dirty="0" smtClean="0">
                <a:ea typeface="ＭＳ Ｐゴシック" charset="-128"/>
              </a:rPr>
              <a:t>Next</a:t>
            </a:r>
          </a:p>
        </p:txBody>
      </p:sp>
      <p:sp>
        <p:nvSpPr>
          <p:cNvPr id="9219" name="Content Placeholder 2"/>
          <p:cNvSpPr>
            <a:spLocks noGrp="1"/>
          </p:cNvSpPr>
          <p:nvPr>
            <p:ph idx="1"/>
          </p:nvPr>
        </p:nvSpPr>
        <p:spPr>
          <a:xfrm>
            <a:off x="685800" y="1295400"/>
            <a:ext cx="7772400" cy="4876800"/>
          </a:xfrm>
        </p:spPr>
        <p:txBody>
          <a:bodyPr/>
          <a:lstStyle/>
          <a:p>
            <a:pPr marL="0" indent="0">
              <a:spcBef>
                <a:spcPts val="0"/>
              </a:spcBef>
              <a:spcAft>
                <a:spcPts val="1200"/>
              </a:spcAft>
              <a:buNone/>
            </a:pPr>
            <a:r>
              <a:rPr lang="en-US" b="1" dirty="0" smtClean="0">
                <a:ea typeface="ＭＳ Ｐゴシック" charset="-128"/>
              </a:rPr>
              <a:t>You are about to learn one of the handful of fundamental facts that make the universe what it is.</a:t>
            </a:r>
            <a:endParaRPr lang="en-US" b="1" dirty="0">
              <a:ea typeface="ＭＳ Ｐゴシック" charset="-128"/>
            </a:endParaRPr>
          </a:p>
          <a:p>
            <a:pPr marL="0" indent="0">
              <a:spcBef>
                <a:spcPts val="0"/>
              </a:spcBef>
              <a:spcAft>
                <a:spcPts val="1200"/>
              </a:spcAft>
              <a:buNone/>
            </a:pPr>
            <a:r>
              <a:rPr lang="en-US" b="1" dirty="0" smtClean="0">
                <a:ea typeface="ＭＳ Ｐゴシック" charset="-128"/>
              </a:rPr>
              <a:t>It’s right up there with the inverse square law of gravity, Maxwell’s equations, the Theory of Relativity, the Law of Large Numbers, and the existence of the Higgs boson.</a:t>
            </a:r>
            <a:endParaRPr lang="en-US" dirty="0">
              <a:ea typeface="ＭＳ Ｐゴシック" charset="-128"/>
            </a:endParaRPr>
          </a:p>
          <a:p>
            <a:pPr marL="0" indent="0">
              <a:spcBef>
                <a:spcPts val="0"/>
              </a:spcBef>
              <a:spcAft>
                <a:spcPts val="1200"/>
              </a:spcAft>
              <a:buNone/>
            </a:pPr>
            <a:r>
              <a:rPr lang="en-US" dirty="0" smtClean="0">
                <a:ea typeface="ＭＳ Ｐゴシック" charset="-128"/>
              </a:rPr>
              <a:t>It is used in every branch of science, and every functional area of management.</a:t>
            </a:r>
            <a:endParaRPr lang="en-US" dirty="0">
              <a:ea typeface="ＭＳ Ｐゴシック" charset="-128"/>
            </a:endParaRPr>
          </a:p>
          <a:p>
            <a:pPr marL="0" indent="0">
              <a:spcBef>
                <a:spcPts val="0"/>
              </a:spcBef>
              <a:spcAft>
                <a:spcPts val="1200"/>
              </a:spcAft>
              <a:buNone/>
            </a:pPr>
            <a:r>
              <a:rPr lang="en-US" dirty="0" smtClean="0">
                <a:ea typeface="ＭＳ Ｐゴシック" charset="-128"/>
              </a:rPr>
              <a:t>“I </a:t>
            </a:r>
            <a:r>
              <a:rPr lang="en-US" dirty="0">
                <a:ea typeface="ＭＳ Ｐゴシック" charset="-128"/>
              </a:rPr>
              <a:t>know of scarcely anything so apt to impress the imagination as the wonderful form of cosmic order expressed by </a:t>
            </a:r>
            <a:r>
              <a:rPr lang="en-US" dirty="0" smtClean="0">
                <a:ea typeface="ＭＳ Ｐゴシック" charset="-128"/>
              </a:rPr>
              <a:t>[what you are about to learn].  [It] </a:t>
            </a:r>
            <a:r>
              <a:rPr lang="en-US" dirty="0">
                <a:ea typeface="ＭＳ Ｐゴシック" charset="-128"/>
              </a:rPr>
              <a:t>would have been personified by the Greeks if they had known of it.  It reigns with serenity and complete self-effacement amidst the wildest confusion.  The larger the mob, the greater the apparent anarchy, the more perfect is its sway.  It is the supreme law of unreason</a:t>
            </a:r>
            <a:r>
              <a:rPr lang="en-US" dirty="0" smtClean="0">
                <a:ea typeface="ＭＳ Ｐゴシック" charset="-128"/>
              </a:rPr>
              <a:t>.”</a:t>
            </a:r>
          </a:p>
          <a:p>
            <a:pPr marL="0" indent="0">
              <a:buNone/>
            </a:pPr>
            <a:r>
              <a:rPr lang="en-US" dirty="0" smtClean="0">
                <a:ea typeface="ＭＳ Ｐゴシック" charset="-128"/>
              </a:rPr>
              <a:t>	- Sir Francis Galton</a:t>
            </a:r>
          </a:p>
          <a:p>
            <a:pPr marL="0" indent="0">
              <a:buNone/>
            </a:pPr>
            <a:endParaRPr lang="en-US" dirty="0">
              <a:ea typeface="ＭＳ Ｐゴシック" charset="-128"/>
            </a:endParaRPr>
          </a:p>
        </p:txBody>
      </p:sp>
    </p:spTree>
    <p:extLst>
      <p:ext uri="{BB962C8B-B14F-4D97-AF65-F5344CB8AC3E}">
        <p14:creationId xmlns:p14="http://schemas.microsoft.com/office/powerpoint/2010/main" val="293991035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228600"/>
            <a:ext cx="7772400" cy="990600"/>
          </a:xfrm>
        </p:spPr>
        <p:txBody>
          <a:bodyPr/>
          <a:lstStyle/>
          <a:p>
            <a:pPr algn="ctr"/>
            <a:r>
              <a:rPr lang="en-US" dirty="0" smtClean="0">
                <a:ea typeface="ＭＳ Ｐゴシック" charset="-128"/>
              </a:rPr>
              <a:t>What do these problems have in common?</a:t>
            </a:r>
          </a:p>
        </p:txBody>
      </p:sp>
      <p:sp>
        <p:nvSpPr>
          <p:cNvPr id="9219" name="Content Placeholder 2"/>
          <p:cNvSpPr>
            <a:spLocks noGrp="1"/>
          </p:cNvSpPr>
          <p:nvPr>
            <p:ph idx="1"/>
          </p:nvPr>
        </p:nvSpPr>
        <p:spPr>
          <a:xfrm>
            <a:off x="609600" y="1066800"/>
            <a:ext cx="8001000" cy="4876800"/>
          </a:xfrm>
        </p:spPr>
        <p:txBody>
          <a:bodyPr/>
          <a:lstStyle/>
          <a:p>
            <a:pPr marL="0" indent="0">
              <a:spcBef>
                <a:spcPts val="0"/>
              </a:spcBef>
              <a:spcAft>
                <a:spcPts val="1200"/>
              </a:spcAft>
              <a:buNone/>
            </a:pPr>
            <a:r>
              <a:rPr lang="en-US" dirty="0" smtClean="0">
                <a:ea typeface="ＭＳ Ｐゴシック" charset="-128"/>
              </a:rPr>
              <a:t>A firm needs to set aside funds to satisfy potential warranty claims for one product.  The firm wants to minimize these funds, but also have a reasonable chance that the funds will be sufficient to cover all claims.</a:t>
            </a:r>
          </a:p>
          <a:p>
            <a:pPr marL="0" indent="0">
              <a:spcBef>
                <a:spcPts val="0"/>
              </a:spcBef>
              <a:spcAft>
                <a:spcPts val="1200"/>
              </a:spcAft>
              <a:buNone/>
            </a:pPr>
            <a:r>
              <a:rPr lang="en-US" dirty="0" smtClean="0">
                <a:ea typeface="ＭＳ Ｐゴシック" charset="-128"/>
              </a:rPr>
              <a:t>A firm wants to keep its inventory levels down, but also limit the odds it runs out of stock in the next month.</a:t>
            </a:r>
          </a:p>
          <a:p>
            <a:pPr marL="0" indent="0">
              <a:spcBef>
                <a:spcPts val="0"/>
              </a:spcBef>
              <a:spcAft>
                <a:spcPts val="1200"/>
              </a:spcAft>
              <a:buNone/>
            </a:pPr>
            <a:r>
              <a:rPr lang="en-US" dirty="0" smtClean="0">
                <a:ea typeface="ＭＳ Ｐゴシック" charset="-128"/>
              </a:rPr>
              <a:t>Quality control:  A pharmaceutical company finds a pallet of drug vials to be 0.31kg underweight.  How likely is this under normal conditions?  Or when their vial injector is partly clogged?  (</a:t>
            </a:r>
            <a:r>
              <a:rPr lang="en-US" i="1" dirty="0" smtClean="0">
                <a:ea typeface="ＭＳ Ｐゴシック" charset="-128"/>
              </a:rPr>
              <a:t>You will see this example in OM-430</a:t>
            </a:r>
            <a:r>
              <a:rPr lang="en-US" dirty="0" smtClean="0">
                <a:ea typeface="ＭＳ Ｐゴシック" charset="-128"/>
              </a:rPr>
              <a:t>)</a:t>
            </a:r>
          </a:p>
          <a:p>
            <a:pPr marL="0" indent="0">
              <a:spcBef>
                <a:spcPts val="0"/>
              </a:spcBef>
              <a:spcAft>
                <a:spcPts val="1200"/>
              </a:spcAft>
              <a:buNone/>
            </a:pPr>
            <a:r>
              <a:rPr lang="en-US" dirty="0" smtClean="0">
                <a:ea typeface="ＭＳ Ｐゴシック" charset="-128"/>
              </a:rPr>
              <a:t>A casino offers a loss-triggered rebate to a high stakes player.  They want to find the probability that they will have to pay the rebate to that customer.</a:t>
            </a:r>
          </a:p>
        </p:txBody>
      </p:sp>
    </p:spTree>
    <p:extLst>
      <p:ext uri="{BB962C8B-B14F-4D97-AF65-F5344CB8AC3E}">
        <p14:creationId xmlns:p14="http://schemas.microsoft.com/office/powerpoint/2010/main" val="72434937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04800"/>
            <a:ext cx="7772400" cy="990600"/>
          </a:xfrm>
        </p:spPr>
        <p:txBody>
          <a:bodyPr/>
          <a:lstStyle/>
          <a:p>
            <a:pPr algn="ctr"/>
            <a:r>
              <a:rPr lang="en-US" dirty="0" smtClean="0">
                <a:ea typeface="ＭＳ Ｐゴシック" charset="-128"/>
              </a:rPr>
              <a:t>What the problems had in common</a:t>
            </a:r>
          </a:p>
        </p:txBody>
      </p:sp>
      <p:sp>
        <p:nvSpPr>
          <p:cNvPr id="9219" name="Content Placeholder 2"/>
          <p:cNvSpPr>
            <a:spLocks noGrp="1"/>
          </p:cNvSpPr>
          <p:nvPr>
            <p:ph idx="1"/>
          </p:nvPr>
        </p:nvSpPr>
        <p:spPr>
          <a:xfrm>
            <a:off x="685800" y="1371600"/>
            <a:ext cx="7772400" cy="4876800"/>
          </a:xfrm>
        </p:spPr>
        <p:txBody>
          <a:bodyPr/>
          <a:lstStyle/>
          <a:p>
            <a:pPr marL="0" indent="0">
              <a:buNone/>
            </a:pPr>
            <a:r>
              <a:rPr lang="en-US" sz="2400" dirty="0" smtClean="0">
                <a:ea typeface="ＭＳ Ｐゴシック" charset="-128"/>
              </a:rPr>
              <a:t>Each problem had these elements…</a:t>
            </a:r>
          </a:p>
          <a:p>
            <a:r>
              <a:rPr lang="en-US" sz="2400" b="1" dirty="0" smtClean="0">
                <a:ea typeface="ＭＳ Ｐゴシック" charset="-128"/>
              </a:rPr>
              <a:t>Large number</a:t>
            </a:r>
            <a:r>
              <a:rPr lang="en-US" sz="2400" dirty="0" smtClean="0">
                <a:ea typeface="ＭＳ Ｐゴシック" charset="-128"/>
              </a:rPr>
              <a:t> of </a:t>
            </a:r>
            <a:r>
              <a:rPr lang="en-US" sz="2400" i="1" dirty="0" smtClean="0">
                <a:ea typeface="ＭＳ Ｐゴシック" charset="-128"/>
              </a:rPr>
              <a:t>independent</a:t>
            </a:r>
            <a:r>
              <a:rPr lang="en-US" sz="2400" dirty="0" smtClean="0">
                <a:ea typeface="ＭＳ Ｐゴシック" charset="-128"/>
              </a:rPr>
              <a:t> individual trials</a:t>
            </a:r>
            <a:r>
              <a:rPr lang="en-US" sz="2400" i="1" dirty="0" smtClean="0">
                <a:ea typeface="ＭＳ Ｐゴシック" charset="-128"/>
              </a:rPr>
              <a:t>;</a:t>
            </a:r>
            <a:endParaRPr lang="en-US" sz="2400" dirty="0" smtClean="0">
              <a:ea typeface="ＭＳ Ｐゴシック" charset="-128"/>
            </a:endParaRPr>
          </a:p>
          <a:p>
            <a:pPr lvl="1"/>
            <a:r>
              <a:rPr lang="en-US" sz="2200" dirty="0" smtClean="0">
                <a:ea typeface="ＭＳ Ｐゴシック" charset="-128"/>
              </a:rPr>
              <a:t>Customer purchases, warranty claims, vial weights,</a:t>
            </a:r>
            <a:r>
              <a:rPr lang="en-US" sz="2200" i="1" dirty="0" smtClean="0">
                <a:ea typeface="ＭＳ Ｐゴシック" charset="-128"/>
              </a:rPr>
              <a:t> </a:t>
            </a:r>
            <a:r>
              <a:rPr lang="en-US" sz="2200" dirty="0" smtClean="0">
                <a:ea typeface="ＭＳ Ｐゴシック" charset="-128"/>
              </a:rPr>
              <a:t>or gambles.</a:t>
            </a:r>
          </a:p>
          <a:p>
            <a:r>
              <a:rPr lang="en-US" sz="2400" b="1" dirty="0" smtClean="0">
                <a:ea typeface="ＭＳ Ｐゴシック" charset="-128"/>
              </a:rPr>
              <a:t>Repetition</a:t>
            </a:r>
            <a:r>
              <a:rPr lang="en-US" sz="2400" dirty="0" smtClean="0">
                <a:ea typeface="ＭＳ Ｐゴシック" charset="-128"/>
              </a:rPr>
              <a:t>: Comparable</a:t>
            </a:r>
            <a:r>
              <a:rPr lang="en-US" sz="2400" i="1" dirty="0" smtClean="0">
                <a:ea typeface="ＭＳ Ｐゴシック" charset="-128"/>
              </a:rPr>
              <a:t> uncertainty</a:t>
            </a:r>
            <a:r>
              <a:rPr lang="en-US" sz="2400" dirty="0" smtClean="0">
                <a:ea typeface="ＭＳ Ｐゴシック" charset="-128"/>
              </a:rPr>
              <a:t> about each of the individual trials;</a:t>
            </a:r>
          </a:p>
          <a:p>
            <a:pPr lvl="1"/>
            <a:r>
              <a:rPr lang="en-US" sz="2200" dirty="0" smtClean="0">
                <a:ea typeface="ＭＳ Ｐゴシック" charset="-128"/>
              </a:rPr>
              <a:t>Customers indistinguishable from each other, drug vials coming from same machine, etc.</a:t>
            </a:r>
          </a:p>
          <a:p>
            <a:r>
              <a:rPr lang="en-US" sz="2400" b="1" dirty="0" smtClean="0">
                <a:ea typeface="ＭＳ Ｐゴシック" charset="-128"/>
              </a:rPr>
              <a:t>Summing</a:t>
            </a:r>
            <a:r>
              <a:rPr lang="en-US" sz="2400" dirty="0" smtClean="0">
                <a:ea typeface="ＭＳ Ｐゴシック" charset="-128"/>
              </a:rPr>
              <a:t>:  We only really care about the aggregate </a:t>
            </a:r>
            <a:r>
              <a:rPr lang="en-US" sz="2400" i="1" dirty="0" smtClean="0">
                <a:ea typeface="ＭＳ Ｐゴシック" charset="-128"/>
              </a:rPr>
              <a:t>total </a:t>
            </a:r>
            <a:r>
              <a:rPr lang="en-US" sz="2400" dirty="0" smtClean="0">
                <a:ea typeface="ＭＳ Ｐゴシック" charset="-128"/>
              </a:rPr>
              <a:t>outcome of these individual trials.</a:t>
            </a:r>
          </a:p>
          <a:p>
            <a:pPr lvl="1"/>
            <a:r>
              <a:rPr lang="en-US" sz="2200" dirty="0" smtClean="0">
                <a:ea typeface="ＭＳ Ｐゴシック" charset="-128"/>
              </a:rPr>
              <a:t>Total of demand, warranty claims, pallet weight, total winnings.</a:t>
            </a:r>
          </a:p>
        </p:txBody>
      </p:sp>
    </p:spTree>
    <p:extLst>
      <p:ext uri="{BB962C8B-B14F-4D97-AF65-F5344CB8AC3E}">
        <p14:creationId xmlns:p14="http://schemas.microsoft.com/office/powerpoint/2010/main" val="61583944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990600"/>
          </a:xfrm>
        </p:spPr>
        <p:txBody>
          <a:bodyPr/>
          <a:lstStyle/>
          <a:p>
            <a:pPr algn="ctr"/>
            <a:r>
              <a:rPr lang="en-US" dirty="0">
                <a:ea typeface="ＭＳ Ｐゴシック" pitchFamily="34" charset="-128"/>
              </a:rPr>
              <a:t>The Central Limit Theorem</a:t>
            </a:r>
            <a:endParaRPr lang="en-US" dirty="0" smtClean="0">
              <a:ea typeface="ＭＳ Ｐゴシック" pitchFamily="34" charset="-128"/>
            </a:endParaRPr>
          </a:p>
        </p:txBody>
      </p:sp>
      <p:sp>
        <p:nvSpPr>
          <p:cNvPr id="3" name="Content Placeholder 2"/>
          <p:cNvSpPr>
            <a:spLocks noGrp="1"/>
          </p:cNvSpPr>
          <p:nvPr>
            <p:ph idx="1"/>
          </p:nvPr>
        </p:nvSpPr>
        <p:spPr>
          <a:xfrm>
            <a:off x="696310" y="1508234"/>
            <a:ext cx="7772400" cy="1752600"/>
          </a:xfrm>
        </p:spPr>
        <p:txBody>
          <a:bodyPr/>
          <a:lstStyle/>
          <a:p>
            <a:pPr marL="0" indent="0">
              <a:spcBef>
                <a:spcPts val="0"/>
              </a:spcBef>
              <a:spcAft>
                <a:spcPts val="1200"/>
              </a:spcAft>
              <a:buNone/>
            </a:pPr>
            <a:r>
              <a:rPr lang="en-US" sz="2400" b="1" dirty="0" smtClean="0">
                <a:ea typeface="ＭＳ Ｐゴシック" pitchFamily="34" charset="-128"/>
              </a:rPr>
              <a:t>Whenever you sum a bunch of independent random variables (with comparable variances), no matter what their individual distributions may be, the result will be</a:t>
            </a:r>
            <a:r>
              <a:rPr lang="en-US" sz="2400" dirty="0" smtClean="0">
                <a:ea typeface="ＭＳ Ｐゴシック" pitchFamily="34" charset="-128"/>
              </a:rPr>
              <a:t> approximately</a:t>
            </a:r>
            <a:r>
              <a:rPr lang="en-US" sz="2400" i="1" dirty="0" smtClean="0">
                <a:ea typeface="ＭＳ Ｐゴシック" pitchFamily="34" charset="-128"/>
              </a:rPr>
              <a:t> </a:t>
            </a:r>
            <a:r>
              <a:rPr lang="en-US" sz="2400" b="1" dirty="0" smtClean="0">
                <a:ea typeface="ＭＳ Ｐゴシック" pitchFamily="34" charset="-128"/>
              </a:rPr>
              <a:t>normally distributed.</a:t>
            </a:r>
            <a:endParaRPr lang="en-US" sz="2400" dirty="0">
              <a:ea typeface="ＭＳ Ｐゴシック" pitchFamily="34" charset="-128"/>
            </a:endParaRPr>
          </a:p>
          <a:p>
            <a:pPr>
              <a:buNone/>
            </a:pPr>
            <a:endParaRPr lang="en-US" sz="2400" dirty="0" smtClean="0">
              <a:ea typeface="ＭＳ Ｐゴシック" pitchFamily="34" charset="-128"/>
            </a:endParaRPr>
          </a:p>
          <a:p>
            <a:pPr>
              <a:buNone/>
            </a:pPr>
            <a:endParaRPr lang="en-US" sz="2400" dirty="0" smtClean="0">
              <a:ea typeface="ＭＳ Ｐゴシック" pitchFamily="34" charset="-128"/>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3124201"/>
            <a:ext cx="1676400" cy="1111130"/>
          </a:xfrm>
          <a:prstGeom prst="rect">
            <a:avLst/>
          </a:prstGeom>
          <a:noFill/>
          <a:ln w="9525">
            <a:noFill/>
            <a:miter lim="800000"/>
            <a:headEnd/>
            <a:tailEnd/>
          </a:ln>
        </p:spPr>
      </p:pic>
      <p:sp>
        <p:nvSpPr>
          <p:cNvPr id="2" name="TextBox 1"/>
          <p:cNvSpPr txBox="1"/>
          <p:nvPr/>
        </p:nvSpPr>
        <p:spPr>
          <a:xfrm>
            <a:off x="533400" y="4343400"/>
            <a:ext cx="3870434" cy="2169825"/>
          </a:xfrm>
          <a:prstGeom prst="rect">
            <a:avLst/>
          </a:prstGeom>
          <a:noFill/>
        </p:spPr>
        <p:txBody>
          <a:bodyPr wrap="square" rtlCol="0">
            <a:spAutoFit/>
          </a:bodyPr>
          <a:lstStyle/>
          <a:p>
            <a:pPr>
              <a:spcAft>
                <a:spcPts val="1800"/>
              </a:spcAft>
            </a:pPr>
            <a:r>
              <a:rPr lang="en-US" dirty="0" smtClean="0"/>
              <a:t>How big is “a bunch”?</a:t>
            </a:r>
            <a:endParaRPr lang="en-US" dirty="0"/>
          </a:p>
          <a:p>
            <a:r>
              <a:rPr lang="en-US" dirty="0" smtClean="0"/>
              <a:t>Empirical studies have shown that interpreting “a bunch” as a couple of dozen or more works quite well.</a:t>
            </a:r>
            <a:endParaRPr lang="en-US" dirty="0"/>
          </a:p>
        </p:txBody>
      </p:sp>
      <p:sp>
        <p:nvSpPr>
          <p:cNvPr id="4" name="TextBox 3"/>
          <p:cNvSpPr txBox="1"/>
          <p:nvPr/>
        </p:nvSpPr>
        <p:spPr>
          <a:xfrm>
            <a:off x="4724400" y="3168870"/>
            <a:ext cx="4114800" cy="3416320"/>
          </a:xfrm>
          <a:prstGeom prst="rect">
            <a:avLst/>
          </a:prstGeom>
          <a:noFill/>
        </p:spPr>
        <p:txBody>
          <a:bodyPr wrap="square" rtlCol="0">
            <a:spAutoFit/>
          </a:bodyPr>
          <a:lstStyle/>
          <a:p>
            <a:r>
              <a:rPr lang="en-US" dirty="0" smtClean="0"/>
              <a:t>We illustrate the probability distribution of a normally-distributed random variable through a diagram, where the total area beneath the curve is 1, and the probability of the normal </a:t>
            </a:r>
            <a:r>
              <a:rPr lang="en-US" dirty="0" err="1" smtClean="0"/>
              <a:t>variate</a:t>
            </a:r>
            <a:r>
              <a:rPr lang="en-US" dirty="0" smtClean="0"/>
              <a:t> lying in any range is the area above that range.</a:t>
            </a:r>
            <a:endParaRPr lang="en-US" dirty="0"/>
          </a:p>
        </p:txBody>
      </p:sp>
    </p:spTree>
    <p:extLst>
      <p:ext uri="{BB962C8B-B14F-4D97-AF65-F5344CB8AC3E}">
        <p14:creationId xmlns:p14="http://schemas.microsoft.com/office/powerpoint/2010/main" val="28034875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304800"/>
            <a:ext cx="7772400" cy="990600"/>
          </a:xfrm>
        </p:spPr>
        <p:txBody>
          <a:bodyPr/>
          <a:lstStyle/>
          <a:p>
            <a:pPr algn="ctr"/>
            <a:r>
              <a:rPr lang="en-US" dirty="0" smtClean="0">
                <a:ea typeface="ＭＳ Ｐゴシック" pitchFamily="34" charset="-128"/>
              </a:rPr>
              <a:t>The normal distribution</a:t>
            </a:r>
            <a:endParaRPr lang="en-US" sz="1600" dirty="0" smtClean="0">
              <a:ea typeface="ＭＳ Ｐゴシック" pitchFamily="34" charset="-128"/>
            </a:endParaRPr>
          </a:p>
        </p:txBody>
      </p:sp>
      <p:pic>
        <p:nvPicPr>
          <p:cNvPr id="1536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667000" y="1676400"/>
            <a:ext cx="3657600" cy="1133475"/>
          </a:xfrm>
          <a:noFill/>
        </p:spPr>
      </p:pic>
      <p:pic>
        <p:nvPicPr>
          <p:cNvPr id="15364" name="Picture 50" descr="e53cbc1bba1bc3dd795416d27ed2d61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4267200"/>
            <a:ext cx="22733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txBox="1">
            <a:spLocks/>
          </p:cNvSpPr>
          <p:nvPr/>
        </p:nvSpPr>
        <p:spPr bwMode="auto">
          <a:xfrm>
            <a:off x="457200" y="3024981"/>
            <a:ext cx="8153400" cy="3048000"/>
          </a:xfrm>
          <a:prstGeom prst="rect">
            <a:avLst/>
          </a:prstGeom>
          <a:noFill/>
          <a:ln w="9525">
            <a:noFill/>
            <a:miter lim="800000"/>
            <a:headEnd/>
            <a:tailEnd/>
          </a:ln>
        </p:spPr>
        <p:txBody>
          <a:bodyPr/>
          <a:lstStyle/>
          <a:p>
            <a:pPr marL="342900" indent="-342900" eaLnBrk="0" hangingPunct="0">
              <a:spcBef>
                <a:spcPct val="20000"/>
              </a:spcBef>
              <a:buSzPct val="75000"/>
              <a:buFont typeface="Wingdings" pitchFamily="2" charset="2"/>
              <a:buChar char="v"/>
              <a:defRPr/>
            </a:pPr>
            <a:endParaRPr lang="en-US" sz="2000" kern="0" dirty="0" smtClean="0">
              <a:solidFill>
                <a:srgbClr val="00003E"/>
              </a:solidFill>
              <a:latin typeface="+mn-lt"/>
              <a:ea typeface="ＭＳ Ｐゴシック" charset="-128"/>
              <a:cs typeface="ＭＳ Ｐゴシック" charset="-128"/>
            </a:endParaRPr>
          </a:p>
          <a:p>
            <a:pPr marL="342900" indent="-342900" eaLnBrk="0" hangingPunct="0">
              <a:spcBef>
                <a:spcPct val="20000"/>
              </a:spcBef>
              <a:buSzPct val="75000"/>
              <a:buFont typeface="Wingdings" pitchFamily="2" charset="2"/>
              <a:buChar char="v"/>
              <a:defRPr/>
            </a:pPr>
            <a:r>
              <a:rPr lang="en-US" sz="2000" kern="0" dirty="0" smtClean="0">
                <a:solidFill>
                  <a:srgbClr val="00003E"/>
                </a:solidFill>
                <a:latin typeface="+mn-lt"/>
                <a:ea typeface="ＭＳ Ｐゴシック" charset="-128"/>
                <a:cs typeface="ＭＳ Ｐゴシック" charset="-128"/>
              </a:rPr>
              <a:t>What </a:t>
            </a:r>
            <a:r>
              <a:rPr lang="en-US" sz="2000" kern="0" dirty="0">
                <a:solidFill>
                  <a:srgbClr val="00003E"/>
                </a:solidFill>
                <a:latin typeface="+mn-lt"/>
                <a:ea typeface="ＭＳ Ｐゴシック" charset="-128"/>
                <a:cs typeface="ＭＳ Ｐゴシック" charset="-128"/>
              </a:rPr>
              <a:t>you </a:t>
            </a:r>
            <a:r>
              <a:rPr lang="en-US" sz="2000" kern="0" dirty="0" smtClean="0">
                <a:solidFill>
                  <a:srgbClr val="00003E"/>
                </a:solidFill>
                <a:latin typeface="+mn-lt"/>
                <a:ea typeface="ＭＳ Ｐゴシック" charset="-128"/>
                <a:cs typeface="ＭＳ Ｐゴシック" charset="-128"/>
              </a:rPr>
              <a:t>needn’t concern yourself with: </a:t>
            </a:r>
            <a:endParaRPr lang="en-US" sz="2000" kern="0" dirty="0">
              <a:solidFill>
                <a:srgbClr val="00003E"/>
              </a:solidFill>
              <a:latin typeface="+mn-lt"/>
              <a:ea typeface="ＭＳ Ｐゴシック" charset="-128"/>
              <a:cs typeface="ＭＳ Ｐゴシック" charset="-128"/>
            </a:endParaRPr>
          </a:p>
          <a:p>
            <a:pPr marL="342900" indent="-342900" eaLnBrk="0" hangingPunct="0">
              <a:spcBef>
                <a:spcPct val="20000"/>
              </a:spcBef>
              <a:buSzPct val="75000"/>
              <a:defRPr/>
            </a:pPr>
            <a:r>
              <a:rPr lang="en-US" sz="2000" kern="0" dirty="0">
                <a:solidFill>
                  <a:srgbClr val="00003E"/>
                </a:solidFill>
                <a:latin typeface="+mn-lt"/>
                <a:ea typeface="ＭＳ Ｐゴシック" charset="-128"/>
                <a:cs typeface="ＭＳ Ｐゴシック" charset="-128"/>
              </a:rPr>
              <a:t>	The height of the curve at any point </a:t>
            </a:r>
            <a:r>
              <a:rPr lang="en-US" sz="2000" i="1" kern="0" dirty="0">
                <a:solidFill>
                  <a:srgbClr val="00003E"/>
                </a:solidFill>
                <a:latin typeface="+mn-lt"/>
                <a:ea typeface="ＭＳ Ｐゴシック" charset="-128"/>
                <a:cs typeface="ＭＳ Ｐゴシック" charset="-128"/>
              </a:rPr>
              <a:t>x</a:t>
            </a:r>
            <a:r>
              <a:rPr lang="en-US" sz="2000" kern="0" dirty="0">
                <a:solidFill>
                  <a:srgbClr val="00003E"/>
                </a:solidFill>
                <a:latin typeface="+mn-lt"/>
                <a:ea typeface="ＭＳ Ｐゴシック" charset="-128"/>
                <a:cs typeface="ＭＳ Ｐゴシック" charset="-128"/>
              </a:rPr>
              <a:t> (a.k.a. the </a:t>
            </a:r>
            <a:r>
              <a:rPr lang="en-US" sz="2000" i="1" kern="0" dirty="0">
                <a:solidFill>
                  <a:srgbClr val="00003E"/>
                </a:solidFill>
                <a:latin typeface="+mn-lt"/>
                <a:ea typeface="ＭＳ Ｐゴシック" charset="-128"/>
                <a:cs typeface="ＭＳ Ｐゴシック" charset="-128"/>
              </a:rPr>
              <a:t>density function</a:t>
            </a:r>
            <a:r>
              <a:rPr lang="en-US" sz="2000" kern="0" dirty="0">
                <a:solidFill>
                  <a:srgbClr val="00003E"/>
                </a:solidFill>
                <a:latin typeface="+mn-lt"/>
                <a:ea typeface="ＭＳ Ｐゴシック" charset="-128"/>
                <a:cs typeface="ＭＳ Ｐゴシック" charset="-128"/>
              </a:rPr>
              <a:t>) is:</a:t>
            </a:r>
          </a:p>
          <a:p>
            <a:pPr marL="342900" indent="-342900" eaLnBrk="0" hangingPunct="0">
              <a:spcBef>
                <a:spcPct val="20000"/>
              </a:spcBef>
              <a:buSzPct val="75000"/>
              <a:buFont typeface="Wingdings" pitchFamily="2" charset="2"/>
              <a:buChar char="v"/>
              <a:defRPr/>
            </a:pPr>
            <a:endParaRPr lang="en-US" sz="2000" kern="0" dirty="0">
              <a:solidFill>
                <a:srgbClr val="00003E"/>
              </a:solidFill>
              <a:latin typeface="+mn-lt"/>
              <a:ea typeface="ＭＳ Ｐゴシック" charset="-128"/>
              <a:cs typeface="ＭＳ Ｐゴシック" charset="-128"/>
            </a:endParaRPr>
          </a:p>
          <a:p>
            <a:pPr marL="342900" indent="-342900" eaLnBrk="0" hangingPunct="0">
              <a:spcBef>
                <a:spcPct val="20000"/>
              </a:spcBef>
              <a:buSzPct val="75000"/>
              <a:buFont typeface="Wingdings" pitchFamily="2" charset="2"/>
              <a:buChar char="v"/>
              <a:defRPr/>
            </a:pPr>
            <a:endParaRPr lang="en-US" sz="2000" kern="0" dirty="0">
              <a:solidFill>
                <a:srgbClr val="00003E"/>
              </a:solidFill>
              <a:latin typeface="+mn-lt"/>
              <a:ea typeface="ＭＳ Ｐゴシック" charset="-128"/>
              <a:cs typeface="ＭＳ Ｐゴシック" charset="-128"/>
            </a:endParaRPr>
          </a:p>
          <a:p>
            <a:pPr marL="342900" indent="-342900" eaLnBrk="0" hangingPunct="0">
              <a:spcBef>
                <a:spcPct val="20000"/>
              </a:spcBef>
              <a:buSzPct val="75000"/>
              <a:buFont typeface="Wingdings" pitchFamily="2" charset="2"/>
              <a:buChar char="v"/>
              <a:defRPr/>
            </a:pPr>
            <a:endParaRPr lang="en-US" sz="2000" kern="0" dirty="0">
              <a:solidFill>
                <a:srgbClr val="00003E"/>
              </a:solidFill>
              <a:latin typeface="+mn-lt"/>
              <a:ea typeface="ＭＳ Ｐゴシック" charset="-128"/>
              <a:cs typeface="ＭＳ Ｐゴシック" charset="-128"/>
            </a:endParaRPr>
          </a:p>
          <a:p>
            <a:pPr marL="342900" indent="-342900" eaLnBrk="0" hangingPunct="0">
              <a:spcBef>
                <a:spcPct val="20000"/>
              </a:spcBef>
              <a:buSzPct val="75000"/>
              <a:buFont typeface="Wingdings" pitchFamily="2" charset="2"/>
              <a:buChar char="v"/>
              <a:defRPr/>
            </a:pPr>
            <a:r>
              <a:rPr lang="en-US" sz="2000" kern="0" dirty="0">
                <a:solidFill>
                  <a:srgbClr val="00003E"/>
                </a:solidFill>
                <a:latin typeface="+mn-lt"/>
                <a:ea typeface="ＭＳ Ｐゴシック" charset="-128"/>
                <a:cs typeface="ＭＳ Ｐゴシック" charset="-128"/>
              </a:rPr>
              <a:t>What you do </a:t>
            </a:r>
            <a:r>
              <a:rPr lang="en-US" sz="2000" kern="0" dirty="0" smtClean="0">
                <a:solidFill>
                  <a:srgbClr val="00003E"/>
                </a:solidFill>
                <a:latin typeface="+mn-lt"/>
                <a:ea typeface="ＭＳ Ｐゴシック" charset="-128"/>
                <a:cs typeface="ＭＳ Ｐゴシック" charset="-128"/>
              </a:rPr>
              <a:t>need </a:t>
            </a:r>
            <a:r>
              <a:rPr lang="en-US" sz="2000" kern="0" dirty="0">
                <a:solidFill>
                  <a:srgbClr val="00003E"/>
                </a:solidFill>
                <a:latin typeface="+mn-lt"/>
                <a:ea typeface="ＭＳ Ｐゴシック" charset="-128"/>
                <a:cs typeface="ＭＳ Ｐゴシック" charset="-128"/>
              </a:rPr>
              <a:t>to know:</a:t>
            </a:r>
          </a:p>
          <a:p>
            <a:pPr marL="342900" indent="-342900" eaLnBrk="0" hangingPunct="0">
              <a:spcBef>
                <a:spcPct val="20000"/>
              </a:spcBef>
              <a:buSzPct val="75000"/>
              <a:defRPr/>
            </a:pPr>
            <a:r>
              <a:rPr lang="en-US" sz="2000" kern="0" dirty="0">
                <a:solidFill>
                  <a:srgbClr val="00003E"/>
                </a:solidFill>
                <a:latin typeface="+mn-lt"/>
                <a:ea typeface="ＭＳ Ｐゴシック" charset="-128"/>
                <a:cs typeface="ＭＳ Ｐゴシック" charset="-128"/>
              </a:rPr>
              <a:t>	</a:t>
            </a:r>
            <a:r>
              <a:rPr lang="en-US" sz="2000" b="1" kern="0" dirty="0">
                <a:solidFill>
                  <a:srgbClr val="00003E"/>
                </a:solidFill>
                <a:latin typeface="+mn-lt"/>
                <a:ea typeface="ＭＳ Ｐゴシック" charset="-128"/>
                <a:cs typeface="ＭＳ Ｐゴシック" charset="-128"/>
              </a:rPr>
              <a:t>Normal distributions are </a:t>
            </a:r>
            <a:r>
              <a:rPr lang="en-US" sz="2000" b="1" i="1" kern="0" dirty="0">
                <a:solidFill>
                  <a:srgbClr val="00003E"/>
                </a:solidFill>
                <a:latin typeface="+mn-lt"/>
                <a:ea typeface="ＭＳ Ｐゴシック" charset="-128"/>
                <a:cs typeface="ＭＳ Ｐゴシック" charset="-128"/>
              </a:rPr>
              <a:t>completely described</a:t>
            </a:r>
            <a:r>
              <a:rPr lang="en-US" sz="2000" b="1" kern="0" dirty="0">
                <a:solidFill>
                  <a:srgbClr val="00003E"/>
                </a:solidFill>
                <a:latin typeface="+mn-lt"/>
                <a:ea typeface="ＭＳ Ｐゴシック" charset="-128"/>
                <a:cs typeface="ＭＳ Ｐゴシック" charset="-128"/>
              </a:rPr>
              <a:t> by their </a:t>
            </a:r>
            <a:r>
              <a:rPr lang="en-US" sz="2000" b="1" i="1" kern="0" dirty="0">
                <a:solidFill>
                  <a:srgbClr val="00003E"/>
                </a:solidFill>
                <a:latin typeface="+mn-lt"/>
                <a:ea typeface="ＭＳ Ｐゴシック" charset="-128"/>
                <a:cs typeface="ＭＳ Ｐゴシック" charset="-128"/>
              </a:rPr>
              <a:t>expected value</a:t>
            </a:r>
            <a:r>
              <a:rPr lang="en-US" sz="2000" b="1" kern="0" dirty="0">
                <a:solidFill>
                  <a:srgbClr val="00003E"/>
                </a:solidFill>
                <a:latin typeface="+mn-lt"/>
                <a:ea typeface="ＭＳ Ｐゴシック" charset="-128"/>
                <a:cs typeface="ＭＳ Ｐゴシック" charset="-128"/>
              </a:rPr>
              <a:t> and </a:t>
            </a:r>
            <a:r>
              <a:rPr lang="en-US" sz="2000" b="1" i="1" kern="0" dirty="0">
                <a:solidFill>
                  <a:srgbClr val="00003E"/>
                </a:solidFill>
                <a:latin typeface="+mn-lt"/>
                <a:ea typeface="ＭＳ Ｐゴシック" charset="-128"/>
                <a:cs typeface="ＭＳ Ｐゴシック" charset="-128"/>
              </a:rPr>
              <a:t>standard</a:t>
            </a:r>
            <a:r>
              <a:rPr lang="en-US" sz="2000" b="1" kern="0" dirty="0">
                <a:solidFill>
                  <a:srgbClr val="00003E"/>
                </a:solidFill>
                <a:latin typeface="+mn-lt"/>
                <a:ea typeface="ＭＳ Ｐゴシック" charset="-128"/>
                <a:cs typeface="ＭＳ Ｐゴシック" charset="-128"/>
              </a:rPr>
              <a:t> </a:t>
            </a:r>
            <a:r>
              <a:rPr lang="en-US" sz="2000" b="1" i="1" kern="0" dirty="0">
                <a:solidFill>
                  <a:srgbClr val="00003E"/>
                </a:solidFill>
                <a:latin typeface="+mn-lt"/>
                <a:ea typeface="ＭＳ Ｐゴシック" charset="-128"/>
                <a:cs typeface="ＭＳ Ｐゴシック" charset="-128"/>
              </a:rPr>
              <a:t>deviation</a:t>
            </a:r>
            <a:r>
              <a:rPr lang="en-US" sz="2000" b="1" kern="0" dirty="0">
                <a:solidFill>
                  <a:srgbClr val="00003E"/>
                </a:solidFill>
                <a:latin typeface="+mn-lt"/>
                <a:ea typeface="ＭＳ Ｐゴシック" charset="-128"/>
                <a:cs typeface="ＭＳ Ｐゴシック" charset="-128"/>
              </a:rPr>
              <a:t>.</a:t>
            </a:r>
          </a:p>
          <a:p>
            <a:pPr marL="342900" indent="-342900" eaLnBrk="0" hangingPunct="0">
              <a:spcBef>
                <a:spcPct val="20000"/>
              </a:spcBef>
              <a:buSzPct val="75000"/>
              <a:buFont typeface="Wingdings" pitchFamily="2" charset="2"/>
              <a:buChar char="v"/>
              <a:defRPr/>
            </a:pPr>
            <a:endParaRPr lang="en-US" sz="2000" kern="0" dirty="0">
              <a:solidFill>
                <a:srgbClr val="00003E"/>
              </a:solidFill>
              <a:latin typeface="+mn-lt"/>
              <a:ea typeface="ＭＳ Ｐゴシック" charset="-128"/>
              <a:cs typeface="ＭＳ Ｐゴシック" charset="-128"/>
            </a:endParaRPr>
          </a:p>
        </p:txBody>
      </p:sp>
    </p:spTree>
    <p:extLst>
      <p:ext uri="{BB962C8B-B14F-4D97-AF65-F5344CB8AC3E}">
        <p14:creationId xmlns:p14="http://schemas.microsoft.com/office/powerpoint/2010/main" val="1517567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304800"/>
            <a:ext cx="7772400" cy="990600"/>
          </a:xfrm>
        </p:spPr>
        <p:txBody>
          <a:bodyPr/>
          <a:lstStyle/>
          <a:p>
            <a:r>
              <a:rPr lang="en-US" dirty="0" smtClean="0">
                <a:ea typeface="ＭＳ Ｐゴシック" pitchFamily="34" charset="-128"/>
              </a:rPr>
              <a:t>Normal distribution “rules of thumb”</a:t>
            </a:r>
          </a:p>
        </p:txBody>
      </p:sp>
      <p:sp>
        <p:nvSpPr>
          <p:cNvPr id="19459" name="Content Placeholder 2"/>
          <p:cNvSpPr>
            <a:spLocks noGrp="1"/>
          </p:cNvSpPr>
          <p:nvPr>
            <p:ph idx="1"/>
          </p:nvPr>
        </p:nvSpPr>
        <p:spPr>
          <a:xfrm>
            <a:off x="685800" y="4419600"/>
            <a:ext cx="8001000" cy="1676400"/>
          </a:xfrm>
        </p:spPr>
        <p:txBody>
          <a:bodyPr/>
          <a:lstStyle/>
          <a:p>
            <a:pPr>
              <a:buFont typeface="Wingdings" pitchFamily="2" charset="2"/>
              <a:buChar char="v"/>
            </a:pPr>
            <a:r>
              <a:rPr lang="en-US" b="1" dirty="0">
                <a:ea typeface="ＭＳ Ｐゴシック" pitchFamily="34" charset="-128"/>
              </a:rPr>
              <a:t>P(within one standard deviation of EV) = 2/3.</a:t>
            </a:r>
          </a:p>
          <a:p>
            <a:pPr>
              <a:buFont typeface="Wingdings" pitchFamily="2" charset="2"/>
              <a:buChar char="v"/>
            </a:pPr>
            <a:r>
              <a:rPr lang="en-US" b="1" dirty="0">
                <a:ea typeface="ＭＳ Ｐゴシック" pitchFamily="34" charset="-128"/>
              </a:rPr>
              <a:t>P(within </a:t>
            </a:r>
            <a:r>
              <a:rPr lang="en-US" b="1" dirty="0" smtClean="0">
                <a:ea typeface="ＭＳ Ｐゴシック" pitchFamily="34" charset="-128"/>
              </a:rPr>
              <a:t>two </a:t>
            </a:r>
            <a:r>
              <a:rPr lang="en-US" b="1" dirty="0">
                <a:ea typeface="ＭＳ Ｐゴシック" pitchFamily="34" charset="-128"/>
              </a:rPr>
              <a:t>standard </a:t>
            </a:r>
            <a:r>
              <a:rPr lang="en-US" b="1" dirty="0" smtClean="0">
                <a:ea typeface="ＭＳ Ｐゴシック" pitchFamily="34" charset="-128"/>
              </a:rPr>
              <a:t>deviations </a:t>
            </a:r>
            <a:r>
              <a:rPr lang="en-US" b="1" dirty="0">
                <a:ea typeface="ＭＳ Ｐゴシック" pitchFamily="34" charset="-128"/>
              </a:rPr>
              <a:t>of EV) = </a:t>
            </a:r>
            <a:r>
              <a:rPr lang="en-US" b="1" dirty="0" smtClean="0">
                <a:ea typeface="ＭＳ Ｐゴシック" pitchFamily="34" charset="-128"/>
              </a:rPr>
              <a:t>95%.</a:t>
            </a:r>
            <a:endParaRPr lang="en-US" b="1" dirty="0">
              <a:ea typeface="ＭＳ Ｐゴシック" pitchFamily="34" charset="-128"/>
            </a:endParaRPr>
          </a:p>
          <a:p>
            <a:pPr>
              <a:buFont typeface="Wingdings" pitchFamily="2" charset="2"/>
              <a:buChar char="v"/>
            </a:pPr>
            <a:r>
              <a:rPr lang="en-US" dirty="0">
                <a:ea typeface="ＭＳ Ｐゴシック" pitchFamily="34" charset="-128"/>
              </a:rPr>
              <a:t>P(within </a:t>
            </a:r>
            <a:r>
              <a:rPr lang="en-US" dirty="0" smtClean="0">
                <a:ea typeface="ＭＳ Ｐゴシック" pitchFamily="34" charset="-128"/>
              </a:rPr>
              <a:t>three </a:t>
            </a:r>
            <a:r>
              <a:rPr lang="en-US" dirty="0">
                <a:ea typeface="ＭＳ Ｐゴシック" pitchFamily="34" charset="-128"/>
              </a:rPr>
              <a:t>standard </a:t>
            </a:r>
            <a:r>
              <a:rPr lang="en-US" dirty="0" smtClean="0">
                <a:ea typeface="ＭＳ Ｐゴシック" pitchFamily="34" charset="-128"/>
              </a:rPr>
              <a:t>deviations </a:t>
            </a:r>
            <a:r>
              <a:rPr lang="en-US" dirty="0">
                <a:ea typeface="ＭＳ Ｐゴシック" pitchFamily="34" charset="-128"/>
              </a:rPr>
              <a:t>of EV) = </a:t>
            </a:r>
            <a:r>
              <a:rPr lang="en-US" dirty="0" smtClean="0">
                <a:ea typeface="ＭＳ Ｐゴシック" pitchFamily="34" charset="-128"/>
              </a:rPr>
              <a:t>99.7%.</a:t>
            </a:r>
          </a:p>
          <a:p>
            <a:pPr>
              <a:buFont typeface="Wingdings" pitchFamily="2" charset="2"/>
              <a:buChar char="v"/>
            </a:pPr>
            <a:r>
              <a:rPr lang="en-US" dirty="0">
                <a:ea typeface="ＭＳ Ｐゴシック" pitchFamily="34" charset="-128"/>
              </a:rPr>
              <a:t>P(within </a:t>
            </a:r>
            <a:r>
              <a:rPr lang="en-US" dirty="0" smtClean="0">
                <a:ea typeface="ＭＳ Ｐゴシック" pitchFamily="34" charset="-128"/>
              </a:rPr>
              <a:t>four </a:t>
            </a:r>
            <a:r>
              <a:rPr lang="en-US" dirty="0">
                <a:ea typeface="ＭＳ Ｐゴシック" pitchFamily="34" charset="-128"/>
              </a:rPr>
              <a:t>standard deviations of EV) = </a:t>
            </a:r>
            <a:r>
              <a:rPr lang="en-US" dirty="0" smtClean="0">
                <a:ea typeface="ＭＳ Ｐゴシック" pitchFamily="34" charset="-128"/>
              </a:rPr>
              <a:t>99.994%.</a:t>
            </a:r>
            <a:endParaRPr lang="en-US" dirty="0">
              <a:ea typeface="ＭＳ Ｐゴシック" pitchFamily="34" charset="-128"/>
            </a:endParaRPr>
          </a:p>
          <a:p>
            <a:pPr>
              <a:buFont typeface="Wingdings" pitchFamily="2" charset="2"/>
              <a:buChar char="v"/>
            </a:pPr>
            <a:endParaRPr lang="en-US" dirty="0">
              <a:ea typeface="ＭＳ Ｐゴシック" pitchFamily="34" charset="-128"/>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370"/>
          <a:stretch/>
        </p:blipFill>
        <p:spPr bwMode="auto">
          <a:xfrm>
            <a:off x="2173158" y="1600200"/>
            <a:ext cx="4816735" cy="2518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72690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990600"/>
          </a:xfrm>
        </p:spPr>
        <p:txBody>
          <a:bodyPr/>
          <a:lstStyle/>
          <a:p>
            <a:r>
              <a:rPr lang="en-US" dirty="0" smtClean="0"/>
              <a:t>Meadow’s Law:    Are crib deaths </a:t>
            </a:r>
            <a:br>
              <a:rPr lang="en-US" dirty="0" smtClean="0"/>
            </a:br>
            <a:r>
              <a:rPr lang="en-US" dirty="0"/>
              <a:t>	</a:t>
            </a:r>
            <a:r>
              <a:rPr lang="en-US" dirty="0" smtClean="0"/>
              <a:t>		 independent events?</a:t>
            </a:r>
            <a:endParaRPr lang="en-US" dirty="0"/>
          </a:p>
        </p:txBody>
      </p:sp>
      <p:sp>
        <p:nvSpPr>
          <p:cNvPr id="5" name="Rectangle 4"/>
          <p:cNvSpPr/>
          <p:nvPr/>
        </p:nvSpPr>
        <p:spPr bwMode="auto">
          <a:xfrm>
            <a:off x="7086600" y="2133600"/>
            <a:ext cx="1676400"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pic>
        <p:nvPicPr>
          <p:cNvPr id="3" name="Picture 2"/>
          <p:cNvPicPr>
            <a:picLocks noChangeAspect="1" noChangeArrowheads="1"/>
          </p:cNvPicPr>
          <p:nvPr/>
        </p:nvPicPr>
        <p:blipFill>
          <a:blip r:embed="rId2"/>
          <a:srcRect/>
          <a:stretch>
            <a:fillRect/>
          </a:stretch>
        </p:blipFill>
        <p:spPr bwMode="auto">
          <a:xfrm>
            <a:off x="152400" y="1447800"/>
            <a:ext cx="9183458" cy="3733800"/>
          </a:xfrm>
          <a:prstGeom prst="rect">
            <a:avLst/>
          </a:prstGeom>
          <a:noFill/>
          <a:ln w="9525">
            <a:noFill/>
            <a:miter lim="800000"/>
            <a:headEnd/>
            <a:tailEnd/>
          </a:ln>
          <a:effectLst/>
        </p:spPr>
      </p:pic>
      <p:sp>
        <p:nvSpPr>
          <p:cNvPr id="6" name="Rectangle 5"/>
          <p:cNvSpPr/>
          <p:nvPr/>
        </p:nvSpPr>
        <p:spPr bwMode="auto">
          <a:xfrm>
            <a:off x="2590800" y="4572000"/>
            <a:ext cx="12954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pic>
        <p:nvPicPr>
          <p:cNvPr id="1026" name="Picture 2"/>
          <p:cNvPicPr>
            <a:picLocks noChangeAspect="1" noChangeArrowheads="1"/>
          </p:cNvPicPr>
          <p:nvPr/>
        </p:nvPicPr>
        <p:blipFill>
          <a:blip r:embed="rId3"/>
          <a:srcRect/>
          <a:stretch>
            <a:fillRect/>
          </a:stretch>
        </p:blipFill>
        <p:spPr bwMode="auto">
          <a:xfrm>
            <a:off x="7162800" y="152400"/>
            <a:ext cx="1800225" cy="876300"/>
          </a:xfrm>
          <a:prstGeom prst="rect">
            <a:avLst/>
          </a:prstGeom>
          <a:noFill/>
          <a:ln w="9525">
            <a:noFill/>
            <a:miter lim="800000"/>
            <a:headEnd/>
            <a:tailEnd/>
          </a:ln>
        </p:spPr>
      </p:pic>
    </p:spTree>
    <p:extLst>
      <p:ext uri="{BB962C8B-B14F-4D97-AF65-F5344CB8AC3E}">
        <p14:creationId xmlns:p14="http://schemas.microsoft.com/office/powerpoint/2010/main" val="1525156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304800"/>
            <a:ext cx="7772400" cy="990600"/>
          </a:xfrm>
        </p:spPr>
        <p:txBody>
          <a:bodyPr/>
          <a:lstStyle/>
          <a:p>
            <a:r>
              <a:rPr lang="en-US" smtClean="0">
                <a:ea typeface="ＭＳ Ｐゴシック" pitchFamily="34" charset="-128"/>
              </a:rPr>
              <a:t>The normal distribution in Excel</a:t>
            </a:r>
            <a:endParaRPr lang="en-US" sz="1600" smtClean="0">
              <a:ea typeface="ＭＳ Ｐゴシック" pitchFamily="34" charset="-128"/>
            </a:endParaRPr>
          </a:p>
        </p:txBody>
      </p:sp>
      <p:pic>
        <p:nvPicPr>
          <p:cNvPr id="1638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043113" y="1752600"/>
            <a:ext cx="5057775" cy="1133475"/>
          </a:xfrm>
          <a:noFill/>
        </p:spPr>
      </p:pic>
      <p:sp>
        <p:nvSpPr>
          <p:cNvPr id="6" name="Content Placeholder 2"/>
          <p:cNvSpPr txBox="1">
            <a:spLocks/>
          </p:cNvSpPr>
          <p:nvPr/>
        </p:nvSpPr>
        <p:spPr bwMode="auto">
          <a:xfrm>
            <a:off x="609600" y="3733800"/>
            <a:ext cx="7848600" cy="2667000"/>
          </a:xfrm>
          <a:prstGeom prst="rect">
            <a:avLst/>
          </a:prstGeom>
          <a:noFill/>
          <a:ln w="9525">
            <a:noFill/>
            <a:miter lim="800000"/>
            <a:headEnd/>
            <a:tailEnd/>
          </a:ln>
        </p:spPr>
        <p:txBody>
          <a:bodyPr/>
          <a:lstStyle/>
          <a:p>
            <a:pPr marL="342900" indent="-342900" eaLnBrk="0" hangingPunct="0">
              <a:spcBef>
                <a:spcPct val="20000"/>
              </a:spcBef>
              <a:buSzPct val="75000"/>
              <a:defRPr/>
            </a:pPr>
            <a:r>
              <a:rPr lang="en-US" sz="2000" b="1" kern="0" dirty="0">
                <a:solidFill>
                  <a:srgbClr val="00003E"/>
                </a:solidFill>
                <a:latin typeface="+mn-lt"/>
                <a:ea typeface="ＭＳ Ｐゴシック" charset="-128"/>
                <a:cs typeface="ＭＳ Ｐゴシック" charset="-128"/>
              </a:rPr>
              <a:t>Excel commands</a:t>
            </a:r>
          </a:p>
          <a:p>
            <a:pPr marL="342900" indent="-342900" eaLnBrk="0" hangingPunct="0">
              <a:spcBef>
                <a:spcPct val="20000"/>
              </a:spcBef>
              <a:buSzPct val="75000"/>
              <a:buFont typeface="Wingdings" pitchFamily="2" charset="2"/>
              <a:buChar char="v"/>
              <a:defRPr/>
            </a:pPr>
            <a:r>
              <a:rPr lang="en-US" sz="2000" kern="0" dirty="0" smtClean="0">
                <a:solidFill>
                  <a:srgbClr val="00003E"/>
                </a:solidFill>
                <a:latin typeface="+mn-lt"/>
                <a:ea typeface="ＭＳ Ｐゴシック" charset="-128"/>
                <a:cs typeface="ＭＳ Ｐゴシック" charset="-128"/>
              </a:rPr>
              <a:t>=NORMDIST(</a:t>
            </a:r>
            <a:r>
              <a:rPr lang="en-US" sz="2000" i="1" kern="0" dirty="0" smtClean="0">
                <a:solidFill>
                  <a:srgbClr val="00003E"/>
                </a:solidFill>
                <a:latin typeface="+mn-lt"/>
                <a:ea typeface="ＭＳ Ｐゴシック" charset="-128"/>
                <a:cs typeface="ＭＳ Ｐゴシック" charset="-128"/>
              </a:rPr>
              <a:t>X</a:t>
            </a:r>
            <a:r>
              <a:rPr lang="en-US" sz="2000" kern="0" dirty="0">
                <a:solidFill>
                  <a:srgbClr val="00003E"/>
                </a:solidFill>
                <a:latin typeface="+mn-lt"/>
                <a:ea typeface="ＭＳ Ｐゴシック" charset="-128"/>
                <a:cs typeface="ＭＳ Ｐゴシック" charset="-128"/>
              </a:rPr>
              <a:t>, expected value, standard deviation, TRUE)</a:t>
            </a:r>
          </a:p>
          <a:p>
            <a:pPr marL="800100" lvl="1" indent="-342900" eaLnBrk="0" hangingPunct="0">
              <a:spcBef>
                <a:spcPct val="20000"/>
              </a:spcBef>
              <a:buSzPct val="75000"/>
              <a:buFont typeface="Wingdings" pitchFamily="2" charset="2"/>
              <a:buChar char="v"/>
              <a:defRPr/>
            </a:pPr>
            <a:r>
              <a:rPr lang="en-US" sz="1800" kern="0" dirty="0">
                <a:solidFill>
                  <a:srgbClr val="003366"/>
                </a:solidFill>
                <a:ea typeface="ＭＳ Ｐゴシック" pitchFamily="-109" charset="-128"/>
              </a:rPr>
              <a:t>gives the probability that you get a value no higher than </a:t>
            </a:r>
            <a:r>
              <a:rPr lang="en-US" sz="1800" i="1" kern="0" dirty="0">
                <a:solidFill>
                  <a:srgbClr val="00003E"/>
                </a:solidFill>
                <a:latin typeface="+mn-lt"/>
                <a:ea typeface="ＭＳ Ｐゴシック" charset="-128"/>
                <a:cs typeface="ＭＳ Ｐゴシック" charset="-128"/>
              </a:rPr>
              <a:t>X</a:t>
            </a:r>
          </a:p>
          <a:p>
            <a:pPr marL="342900" indent="-342900" eaLnBrk="0" hangingPunct="0">
              <a:spcBef>
                <a:spcPct val="20000"/>
              </a:spcBef>
              <a:buSzPct val="75000"/>
              <a:buFont typeface="Wingdings" pitchFamily="2" charset="2"/>
              <a:buChar char="v"/>
              <a:defRPr/>
            </a:pPr>
            <a:r>
              <a:rPr lang="en-US" sz="2000" kern="0" dirty="0" smtClean="0">
                <a:solidFill>
                  <a:srgbClr val="00003E"/>
                </a:solidFill>
                <a:latin typeface="+mn-lt"/>
                <a:ea typeface="ＭＳ Ｐゴシック" charset="-128"/>
                <a:cs typeface="ＭＳ Ｐゴシック" charset="-128"/>
              </a:rPr>
              <a:t>=NORMINV(probability</a:t>
            </a:r>
            <a:r>
              <a:rPr lang="en-US" sz="2000" kern="0" dirty="0">
                <a:solidFill>
                  <a:srgbClr val="00003E"/>
                </a:solidFill>
                <a:latin typeface="+mn-lt"/>
                <a:ea typeface="ＭＳ Ｐゴシック" charset="-128"/>
                <a:cs typeface="ＭＳ Ｐゴシック" charset="-128"/>
              </a:rPr>
              <a:t>, expected value, standard deviation)</a:t>
            </a:r>
          </a:p>
          <a:p>
            <a:pPr marL="800100" lvl="1" indent="-342900" eaLnBrk="0" hangingPunct="0">
              <a:spcBef>
                <a:spcPct val="20000"/>
              </a:spcBef>
              <a:buSzPct val="75000"/>
              <a:buFont typeface="Wingdings" pitchFamily="2" charset="2"/>
              <a:buChar char="v"/>
              <a:defRPr/>
            </a:pPr>
            <a:r>
              <a:rPr lang="en-US" sz="1800" kern="0" dirty="0">
                <a:solidFill>
                  <a:srgbClr val="003366"/>
                </a:solidFill>
                <a:ea typeface="ＭＳ Ｐゴシック" pitchFamily="-109" charset="-128"/>
              </a:rPr>
              <a:t>gives the value </a:t>
            </a:r>
            <a:r>
              <a:rPr lang="en-US" sz="1800" i="1" kern="0" dirty="0">
                <a:solidFill>
                  <a:srgbClr val="003366"/>
                </a:solidFill>
                <a:ea typeface="ＭＳ Ｐゴシック" pitchFamily="-109" charset="-128"/>
              </a:rPr>
              <a:t>X</a:t>
            </a:r>
            <a:r>
              <a:rPr lang="en-US" sz="1800" kern="0" dirty="0">
                <a:solidFill>
                  <a:srgbClr val="003366"/>
                </a:solidFill>
                <a:ea typeface="ＭＳ Ｐゴシック" pitchFamily="-109" charset="-128"/>
              </a:rPr>
              <a:t> corresponding to the stated probability</a:t>
            </a:r>
            <a:endParaRPr lang="en-US" sz="1800" i="1" kern="0" dirty="0">
              <a:solidFill>
                <a:srgbClr val="00003E"/>
              </a:solidFill>
              <a:ea typeface="ＭＳ Ｐゴシック" charset="-128"/>
              <a:cs typeface="ＭＳ Ｐゴシック" charset="-128"/>
            </a:endParaRPr>
          </a:p>
          <a:p>
            <a:pPr marL="342900" indent="-342900" eaLnBrk="0" hangingPunct="0">
              <a:spcBef>
                <a:spcPct val="20000"/>
              </a:spcBef>
              <a:buSzPct val="75000"/>
              <a:buFont typeface="Wingdings" pitchFamily="2" charset="2"/>
              <a:buChar char="v"/>
              <a:defRPr/>
            </a:pPr>
            <a:endParaRPr lang="en-US" sz="2000" kern="0" dirty="0">
              <a:solidFill>
                <a:srgbClr val="00003E"/>
              </a:solidFill>
              <a:latin typeface="+mn-lt"/>
              <a:ea typeface="ＭＳ Ｐゴシック" charset="-128"/>
              <a:cs typeface="ＭＳ Ｐゴシック" charset="-128"/>
            </a:endParaRPr>
          </a:p>
          <a:p>
            <a:pPr marL="342900" indent="-342900" eaLnBrk="0" hangingPunct="0">
              <a:spcBef>
                <a:spcPct val="20000"/>
              </a:spcBef>
              <a:buSzPct val="75000"/>
              <a:buFont typeface="Wingdings" pitchFamily="2" charset="2"/>
              <a:buChar char="v"/>
              <a:defRPr/>
            </a:pPr>
            <a:r>
              <a:rPr lang="en-US" sz="1600" kern="0" dirty="0">
                <a:solidFill>
                  <a:srgbClr val="00003E"/>
                </a:solidFill>
                <a:latin typeface="+mn-lt"/>
                <a:cs typeface="ＭＳ Ｐゴシック" charset="-128"/>
              </a:rPr>
              <a:t>S</a:t>
            </a:r>
            <a:r>
              <a:rPr lang="en-US" sz="1600" kern="0" dirty="0" smtClean="0">
                <a:solidFill>
                  <a:srgbClr val="00003E"/>
                </a:solidFill>
                <a:latin typeface="+mn-lt"/>
                <a:cs typeface="ＭＳ Ｐゴシック" charset="-128"/>
              </a:rPr>
              <a:t>ee </a:t>
            </a:r>
            <a:r>
              <a:rPr lang="en-US" sz="1600" kern="0" dirty="0">
                <a:solidFill>
                  <a:srgbClr val="00003E"/>
                </a:solidFill>
                <a:latin typeface="+mn-lt"/>
                <a:cs typeface="ＭＳ Ｐゴシック" charset="-128"/>
              </a:rPr>
              <a:t>also: </a:t>
            </a:r>
            <a:r>
              <a:rPr lang="en-US" sz="1600" kern="0" dirty="0" smtClean="0">
                <a:solidFill>
                  <a:srgbClr val="00003E"/>
                </a:solidFill>
                <a:latin typeface="+mn-lt"/>
                <a:cs typeface="ＭＳ Ｐゴシック" charset="-128"/>
              </a:rPr>
              <a:t>NORMSDIST</a:t>
            </a:r>
            <a:r>
              <a:rPr lang="en-US" sz="1600" kern="0" dirty="0">
                <a:solidFill>
                  <a:srgbClr val="00003E"/>
                </a:solidFill>
                <a:latin typeface="+mn-lt"/>
                <a:cs typeface="ＭＳ Ｐゴシック" charset="-128"/>
              </a:rPr>
              <a:t>, </a:t>
            </a:r>
            <a:r>
              <a:rPr lang="en-US" sz="1600" kern="0" dirty="0" smtClean="0">
                <a:solidFill>
                  <a:srgbClr val="00003E"/>
                </a:solidFill>
                <a:latin typeface="+mn-lt"/>
                <a:cs typeface="ＭＳ Ｐゴシック" charset="-128"/>
              </a:rPr>
              <a:t>NORMSINV </a:t>
            </a:r>
            <a:r>
              <a:rPr lang="en-US" sz="1600" kern="0" dirty="0">
                <a:solidFill>
                  <a:srgbClr val="00003E"/>
                </a:solidFill>
                <a:latin typeface="+mn-lt"/>
                <a:cs typeface="ＭＳ Ｐゴシック" charset="-128"/>
              </a:rPr>
              <a:t>(when EV=0, SD=1</a:t>
            </a:r>
            <a:r>
              <a:rPr lang="en-US" sz="1600" kern="0" dirty="0" smtClean="0">
                <a:solidFill>
                  <a:srgbClr val="00003E"/>
                </a:solidFill>
                <a:latin typeface="+mn-lt"/>
                <a:cs typeface="ＭＳ Ｐゴシック" charset="-128"/>
              </a:rPr>
              <a:t>)</a:t>
            </a:r>
          </a:p>
          <a:p>
            <a:pPr marL="342900" indent="-342900" eaLnBrk="0" hangingPunct="0">
              <a:spcBef>
                <a:spcPct val="20000"/>
              </a:spcBef>
              <a:buSzPct val="75000"/>
              <a:buFont typeface="Wingdings" pitchFamily="2" charset="2"/>
              <a:buChar char="v"/>
              <a:defRPr/>
            </a:pPr>
            <a:r>
              <a:rPr lang="en-US" sz="1600" kern="0" dirty="0" smtClean="0">
                <a:solidFill>
                  <a:srgbClr val="00003E"/>
                </a:solidFill>
                <a:latin typeface="+mn-lt"/>
                <a:cs typeface="ＭＳ Ｐゴシック" charset="-128"/>
              </a:rPr>
              <a:t>Newer Excel versions: NORM.DIST, NORM.INV, etc., are identical to these commands.</a:t>
            </a:r>
            <a:endParaRPr lang="en-US" sz="1600" kern="0" dirty="0">
              <a:solidFill>
                <a:srgbClr val="00003E"/>
              </a:solidFill>
              <a:latin typeface="+mn-lt"/>
              <a:cs typeface="ＭＳ Ｐゴシック" charset="-128"/>
            </a:endParaRPr>
          </a:p>
        </p:txBody>
      </p:sp>
      <p:cxnSp>
        <p:nvCxnSpPr>
          <p:cNvPr id="27" name="Straight Connector 26"/>
          <p:cNvCxnSpPr/>
          <p:nvPr/>
        </p:nvCxnSpPr>
        <p:spPr bwMode="auto">
          <a:xfrm rot="5400000">
            <a:off x="3721100" y="2368551"/>
            <a:ext cx="981075"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6390" name="Freeform 30"/>
          <p:cNvSpPr>
            <a:spLocks/>
          </p:cNvSpPr>
          <p:nvPr/>
        </p:nvSpPr>
        <p:spPr bwMode="auto">
          <a:xfrm>
            <a:off x="2262188" y="1884363"/>
            <a:ext cx="1952625" cy="976312"/>
          </a:xfrm>
          <a:custGeom>
            <a:avLst/>
            <a:gdLst>
              <a:gd name="T0" fmla="*/ 1920387 w 1952255"/>
              <a:gd name="T1" fmla="*/ 14202 h 977475"/>
              <a:gd name="T2" fmla="*/ 1875098 w 1952255"/>
              <a:gd name="T3" fmla="*/ 40241 h 977475"/>
              <a:gd name="T4" fmla="*/ 1841731 w 1952255"/>
              <a:gd name="T5" fmla="*/ 68646 h 977475"/>
              <a:gd name="T6" fmla="*/ 1817894 w 1952255"/>
              <a:gd name="T7" fmla="*/ 82849 h 977475"/>
              <a:gd name="T8" fmla="*/ 1770223 w 1952255"/>
              <a:gd name="T9" fmla="*/ 115989 h 977475"/>
              <a:gd name="T10" fmla="*/ 1736856 w 1952255"/>
              <a:gd name="T11" fmla="*/ 146761 h 977475"/>
              <a:gd name="T12" fmla="*/ 1689186 w 1952255"/>
              <a:gd name="T13" fmla="*/ 175166 h 977475"/>
              <a:gd name="T14" fmla="*/ 1651051 w 1952255"/>
              <a:gd name="T15" fmla="*/ 205940 h 977475"/>
              <a:gd name="T16" fmla="*/ 1603381 w 1952255"/>
              <a:gd name="T17" fmla="*/ 248548 h 977475"/>
              <a:gd name="T18" fmla="*/ 1560478 w 1952255"/>
              <a:gd name="T19" fmla="*/ 281688 h 977475"/>
              <a:gd name="T20" fmla="*/ 1522340 w 1952255"/>
              <a:gd name="T21" fmla="*/ 307725 h 977475"/>
              <a:gd name="T22" fmla="*/ 1479436 w 1952255"/>
              <a:gd name="T23" fmla="*/ 347968 h 977475"/>
              <a:gd name="T24" fmla="*/ 1431766 w 1952255"/>
              <a:gd name="T25" fmla="*/ 381106 h 977475"/>
              <a:gd name="T26" fmla="*/ 1398398 w 1952255"/>
              <a:gd name="T27" fmla="*/ 409511 h 977475"/>
              <a:gd name="T28" fmla="*/ 1345961 w 1952255"/>
              <a:gd name="T29" fmla="*/ 440284 h 977475"/>
              <a:gd name="T30" fmla="*/ 1317361 w 1952255"/>
              <a:gd name="T31" fmla="*/ 468689 h 977475"/>
              <a:gd name="T32" fmla="*/ 1269691 w 1952255"/>
              <a:gd name="T33" fmla="*/ 511297 h 977475"/>
              <a:gd name="T34" fmla="*/ 1222021 w 1952255"/>
              <a:gd name="T35" fmla="*/ 542070 h 977475"/>
              <a:gd name="T36" fmla="*/ 1195802 w 1952255"/>
              <a:gd name="T37" fmla="*/ 558640 h 977475"/>
              <a:gd name="T38" fmla="*/ 1150513 w 1952255"/>
              <a:gd name="T39" fmla="*/ 582311 h 977475"/>
              <a:gd name="T40" fmla="*/ 1119527 w 1952255"/>
              <a:gd name="T41" fmla="*/ 601247 h 977475"/>
              <a:gd name="T42" fmla="*/ 1090927 w 1952255"/>
              <a:gd name="T43" fmla="*/ 617818 h 977475"/>
              <a:gd name="T44" fmla="*/ 1069476 w 1952255"/>
              <a:gd name="T45" fmla="*/ 632021 h 977475"/>
              <a:gd name="T46" fmla="*/ 1017038 w 1952255"/>
              <a:gd name="T47" fmla="*/ 662795 h 977475"/>
              <a:gd name="T48" fmla="*/ 974134 w 1952255"/>
              <a:gd name="T49" fmla="*/ 691200 h 977475"/>
              <a:gd name="T50" fmla="*/ 938382 w 1952255"/>
              <a:gd name="T51" fmla="*/ 710135 h 977475"/>
              <a:gd name="T52" fmla="*/ 895480 w 1952255"/>
              <a:gd name="T53" fmla="*/ 733807 h 977475"/>
              <a:gd name="T54" fmla="*/ 852575 w 1952255"/>
              <a:gd name="T55" fmla="*/ 757479 h 977475"/>
              <a:gd name="T56" fmla="*/ 809670 w 1952255"/>
              <a:gd name="T57" fmla="*/ 771681 h 977475"/>
              <a:gd name="T58" fmla="*/ 769153 w 1952255"/>
              <a:gd name="T59" fmla="*/ 785884 h 977475"/>
              <a:gd name="T60" fmla="*/ 733400 w 1952255"/>
              <a:gd name="T61" fmla="*/ 797719 h 977475"/>
              <a:gd name="T62" fmla="*/ 695265 w 1952255"/>
              <a:gd name="T63" fmla="*/ 814289 h 977475"/>
              <a:gd name="T64" fmla="*/ 659511 w 1952255"/>
              <a:gd name="T65" fmla="*/ 828491 h 977475"/>
              <a:gd name="T66" fmla="*/ 621376 w 1952255"/>
              <a:gd name="T67" fmla="*/ 840327 h 977475"/>
              <a:gd name="T68" fmla="*/ 561788 w 1952255"/>
              <a:gd name="T69" fmla="*/ 856896 h 977475"/>
              <a:gd name="T70" fmla="*/ 526036 w 1952255"/>
              <a:gd name="T71" fmla="*/ 866365 h 977475"/>
              <a:gd name="T72" fmla="*/ 435460 w 1952255"/>
              <a:gd name="T73" fmla="*/ 897138 h 977475"/>
              <a:gd name="T74" fmla="*/ 375872 w 1952255"/>
              <a:gd name="T75" fmla="*/ 911340 h 977475"/>
              <a:gd name="T76" fmla="*/ 301983 w 1952255"/>
              <a:gd name="T77" fmla="*/ 920809 h 977475"/>
              <a:gd name="T78" fmla="*/ 237630 w 1952255"/>
              <a:gd name="T79" fmla="*/ 930278 h 977475"/>
              <a:gd name="T80" fmla="*/ 161360 w 1952255"/>
              <a:gd name="T81" fmla="*/ 944481 h 977475"/>
              <a:gd name="T82" fmla="*/ 15963 w 1952255"/>
              <a:gd name="T83" fmla="*/ 953949 h 977475"/>
              <a:gd name="T84" fmla="*/ 149438 w 1952255"/>
              <a:gd name="T85" fmla="*/ 961049 h 977475"/>
              <a:gd name="T86" fmla="*/ 523650 w 1952255"/>
              <a:gd name="T87" fmla="*/ 956315 h 977475"/>
              <a:gd name="T88" fmla="*/ 1484203 w 1952255"/>
              <a:gd name="T89" fmla="*/ 953949 h 977475"/>
              <a:gd name="T90" fmla="*/ 1813128 w 1952255"/>
              <a:gd name="T91" fmla="*/ 956315 h 977475"/>
              <a:gd name="T92" fmla="*/ 1951372 w 1952255"/>
              <a:gd name="T93" fmla="*/ 762212 h 977475"/>
              <a:gd name="T94" fmla="*/ 1946606 w 1952255"/>
              <a:gd name="T95" fmla="*/ 381106 h 977475"/>
              <a:gd name="T96" fmla="*/ 1946606 w 1952255"/>
              <a:gd name="T97" fmla="*/ 68646 h 97747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52255"/>
              <a:gd name="T148" fmla="*/ 0 h 977475"/>
              <a:gd name="T149" fmla="*/ 1952255 w 1952255"/>
              <a:gd name="T150" fmla="*/ 977475 h 97747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52255" h="977475">
                <a:moveTo>
                  <a:pt x="1947142" y="0"/>
                </a:moveTo>
                <a:lnTo>
                  <a:pt x="1947142" y="0"/>
                </a:lnTo>
                <a:lnTo>
                  <a:pt x="1918567" y="14287"/>
                </a:lnTo>
                <a:cubicBezTo>
                  <a:pt x="1906793" y="20174"/>
                  <a:pt x="1912412" y="17927"/>
                  <a:pt x="1901898" y="21431"/>
                </a:cubicBezTo>
                <a:cubicBezTo>
                  <a:pt x="1889944" y="39365"/>
                  <a:pt x="1906061" y="18656"/>
                  <a:pt x="1887611" y="30956"/>
                </a:cubicBezTo>
                <a:cubicBezTo>
                  <a:pt x="1867877" y="44112"/>
                  <a:pt x="1900668" y="33646"/>
                  <a:pt x="1873323" y="40481"/>
                </a:cubicBezTo>
                <a:cubicBezTo>
                  <a:pt x="1861722" y="57884"/>
                  <a:pt x="1877161" y="37284"/>
                  <a:pt x="1859036" y="52387"/>
                </a:cubicBezTo>
                <a:cubicBezTo>
                  <a:pt x="1844940" y="64133"/>
                  <a:pt x="1865646" y="56688"/>
                  <a:pt x="1844748" y="61912"/>
                </a:cubicBezTo>
                <a:cubicBezTo>
                  <a:pt x="1843161" y="64293"/>
                  <a:pt x="1842367" y="67468"/>
                  <a:pt x="1839986" y="69056"/>
                </a:cubicBezTo>
                <a:cubicBezTo>
                  <a:pt x="1837263" y="70871"/>
                  <a:pt x="1833525" y="70288"/>
                  <a:pt x="1830461" y="71437"/>
                </a:cubicBezTo>
                <a:cubicBezTo>
                  <a:pt x="1827137" y="72683"/>
                  <a:pt x="1824111" y="74612"/>
                  <a:pt x="1820936" y="76200"/>
                </a:cubicBezTo>
                <a:cubicBezTo>
                  <a:pt x="1819348" y="78581"/>
                  <a:pt x="1818518" y="81703"/>
                  <a:pt x="1816173" y="83344"/>
                </a:cubicBezTo>
                <a:cubicBezTo>
                  <a:pt x="1810357" y="87415"/>
                  <a:pt x="1797123" y="92869"/>
                  <a:pt x="1797123" y="92869"/>
                </a:cubicBezTo>
                <a:cubicBezTo>
                  <a:pt x="1785521" y="110271"/>
                  <a:pt x="1800962" y="89669"/>
                  <a:pt x="1782836" y="104775"/>
                </a:cubicBezTo>
                <a:cubicBezTo>
                  <a:pt x="1762645" y="121601"/>
                  <a:pt x="1797325" y="102294"/>
                  <a:pt x="1768548" y="116681"/>
                </a:cubicBezTo>
                <a:cubicBezTo>
                  <a:pt x="1756947" y="134084"/>
                  <a:pt x="1772386" y="113484"/>
                  <a:pt x="1754261" y="128587"/>
                </a:cubicBezTo>
                <a:cubicBezTo>
                  <a:pt x="1734062" y="145419"/>
                  <a:pt x="1768761" y="126098"/>
                  <a:pt x="1739973" y="140494"/>
                </a:cubicBezTo>
                <a:cubicBezTo>
                  <a:pt x="1738386" y="142875"/>
                  <a:pt x="1737555" y="145996"/>
                  <a:pt x="1735211" y="147637"/>
                </a:cubicBezTo>
                <a:cubicBezTo>
                  <a:pt x="1729395" y="151708"/>
                  <a:pt x="1716161" y="157162"/>
                  <a:pt x="1716161" y="157162"/>
                </a:cubicBezTo>
                <a:cubicBezTo>
                  <a:pt x="1704202" y="175099"/>
                  <a:pt x="1720327" y="154384"/>
                  <a:pt x="1701873" y="166687"/>
                </a:cubicBezTo>
                <a:cubicBezTo>
                  <a:pt x="1682140" y="179843"/>
                  <a:pt x="1714932" y="169376"/>
                  <a:pt x="1687586" y="176212"/>
                </a:cubicBezTo>
                <a:cubicBezTo>
                  <a:pt x="1675982" y="193617"/>
                  <a:pt x="1691426" y="173012"/>
                  <a:pt x="1673298" y="188119"/>
                </a:cubicBezTo>
                <a:cubicBezTo>
                  <a:pt x="1671100" y="189951"/>
                  <a:pt x="1670734" y="193430"/>
                  <a:pt x="1668536" y="195262"/>
                </a:cubicBezTo>
                <a:cubicBezTo>
                  <a:pt x="1645893" y="214131"/>
                  <a:pt x="1672548" y="184108"/>
                  <a:pt x="1649486" y="207169"/>
                </a:cubicBezTo>
                <a:cubicBezTo>
                  <a:pt x="1636023" y="220631"/>
                  <a:pt x="1655632" y="208857"/>
                  <a:pt x="1635198" y="219075"/>
                </a:cubicBezTo>
                <a:cubicBezTo>
                  <a:pt x="1618727" y="243785"/>
                  <a:pt x="1645077" y="206815"/>
                  <a:pt x="1620911" y="230981"/>
                </a:cubicBezTo>
                <a:cubicBezTo>
                  <a:pt x="1597923" y="253969"/>
                  <a:pt x="1623634" y="239146"/>
                  <a:pt x="1601861" y="250031"/>
                </a:cubicBezTo>
                <a:cubicBezTo>
                  <a:pt x="1590255" y="267439"/>
                  <a:pt x="1605703" y="246829"/>
                  <a:pt x="1587573" y="261937"/>
                </a:cubicBezTo>
                <a:cubicBezTo>
                  <a:pt x="1567375" y="278769"/>
                  <a:pt x="1602076" y="259448"/>
                  <a:pt x="1573286" y="273844"/>
                </a:cubicBezTo>
                <a:cubicBezTo>
                  <a:pt x="1561328" y="291778"/>
                  <a:pt x="1577452" y="271066"/>
                  <a:pt x="1558998" y="283369"/>
                </a:cubicBezTo>
                <a:cubicBezTo>
                  <a:pt x="1556617" y="284956"/>
                  <a:pt x="1556580" y="288871"/>
                  <a:pt x="1554236" y="290512"/>
                </a:cubicBezTo>
                <a:cubicBezTo>
                  <a:pt x="1548420" y="294583"/>
                  <a:pt x="1535186" y="300037"/>
                  <a:pt x="1535186" y="300037"/>
                </a:cubicBezTo>
                <a:cubicBezTo>
                  <a:pt x="1523227" y="317974"/>
                  <a:pt x="1539352" y="297259"/>
                  <a:pt x="1520898" y="309562"/>
                </a:cubicBezTo>
                <a:cubicBezTo>
                  <a:pt x="1518517" y="311150"/>
                  <a:pt x="1518263" y="314791"/>
                  <a:pt x="1516136" y="316706"/>
                </a:cubicBezTo>
                <a:cubicBezTo>
                  <a:pt x="1510236" y="322016"/>
                  <a:pt x="1501489" y="324390"/>
                  <a:pt x="1497086" y="330994"/>
                </a:cubicBezTo>
                <a:cubicBezTo>
                  <a:pt x="1485592" y="348235"/>
                  <a:pt x="1492680" y="342721"/>
                  <a:pt x="1478036" y="350044"/>
                </a:cubicBezTo>
                <a:cubicBezTo>
                  <a:pt x="1469911" y="362228"/>
                  <a:pt x="1477560" y="353317"/>
                  <a:pt x="1463748" y="361950"/>
                </a:cubicBezTo>
                <a:cubicBezTo>
                  <a:pt x="1439029" y="377400"/>
                  <a:pt x="1468823" y="361795"/>
                  <a:pt x="1444698" y="373856"/>
                </a:cubicBezTo>
                <a:cubicBezTo>
                  <a:pt x="1432744" y="391790"/>
                  <a:pt x="1448861" y="371081"/>
                  <a:pt x="1430411" y="383381"/>
                </a:cubicBezTo>
                <a:cubicBezTo>
                  <a:pt x="1410677" y="396537"/>
                  <a:pt x="1443468" y="386071"/>
                  <a:pt x="1416123" y="392906"/>
                </a:cubicBezTo>
                <a:cubicBezTo>
                  <a:pt x="1404522" y="410309"/>
                  <a:pt x="1419961" y="389709"/>
                  <a:pt x="1401836" y="404812"/>
                </a:cubicBezTo>
                <a:cubicBezTo>
                  <a:pt x="1399637" y="406644"/>
                  <a:pt x="1399418" y="410315"/>
                  <a:pt x="1397073" y="411956"/>
                </a:cubicBezTo>
                <a:cubicBezTo>
                  <a:pt x="1391257" y="416027"/>
                  <a:pt x="1383703" y="417221"/>
                  <a:pt x="1378023" y="421481"/>
                </a:cubicBezTo>
                <a:cubicBezTo>
                  <a:pt x="1365658" y="430755"/>
                  <a:pt x="1372048" y="426850"/>
                  <a:pt x="1358973" y="433387"/>
                </a:cubicBezTo>
                <a:cubicBezTo>
                  <a:pt x="1342987" y="457369"/>
                  <a:pt x="1367747" y="423696"/>
                  <a:pt x="1344686" y="442912"/>
                </a:cubicBezTo>
                <a:cubicBezTo>
                  <a:pt x="1341959" y="445184"/>
                  <a:pt x="1342433" y="449927"/>
                  <a:pt x="1339923" y="452437"/>
                </a:cubicBezTo>
                <a:cubicBezTo>
                  <a:pt x="1337413" y="454947"/>
                  <a:pt x="1333573" y="455612"/>
                  <a:pt x="1330398" y="457200"/>
                </a:cubicBezTo>
                <a:cubicBezTo>
                  <a:pt x="1314919" y="480422"/>
                  <a:pt x="1339735" y="444910"/>
                  <a:pt x="1316111" y="471487"/>
                </a:cubicBezTo>
                <a:cubicBezTo>
                  <a:pt x="1297720" y="492177"/>
                  <a:pt x="1315983" y="481077"/>
                  <a:pt x="1297061" y="490537"/>
                </a:cubicBezTo>
                <a:cubicBezTo>
                  <a:pt x="1285457" y="507942"/>
                  <a:pt x="1300901" y="487337"/>
                  <a:pt x="1282773" y="502444"/>
                </a:cubicBezTo>
                <a:cubicBezTo>
                  <a:pt x="1262578" y="519273"/>
                  <a:pt x="1297272" y="499955"/>
                  <a:pt x="1268486" y="514350"/>
                </a:cubicBezTo>
                <a:cubicBezTo>
                  <a:pt x="1259785" y="527401"/>
                  <a:pt x="1266283" y="520215"/>
                  <a:pt x="1244673" y="531019"/>
                </a:cubicBezTo>
                <a:lnTo>
                  <a:pt x="1235148" y="535781"/>
                </a:lnTo>
                <a:cubicBezTo>
                  <a:pt x="1225882" y="549682"/>
                  <a:pt x="1236237" y="537618"/>
                  <a:pt x="1220861" y="545306"/>
                </a:cubicBezTo>
                <a:cubicBezTo>
                  <a:pt x="1217311" y="547081"/>
                  <a:pt x="1214702" y="550347"/>
                  <a:pt x="1211336" y="552450"/>
                </a:cubicBezTo>
                <a:cubicBezTo>
                  <a:pt x="1208326" y="554331"/>
                  <a:pt x="1204893" y="555451"/>
                  <a:pt x="1201811" y="557212"/>
                </a:cubicBezTo>
                <a:cubicBezTo>
                  <a:pt x="1199326" y="558632"/>
                  <a:pt x="1197180" y="560604"/>
                  <a:pt x="1194667" y="561975"/>
                </a:cubicBezTo>
                <a:cubicBezTo>
                  <a:pt x="1188434" y="565375"/>
                  <a:pt x="1181967" y="568325"/>
                  <a:pt x="1175617" y="571500"/>
                </a:cubicBezTo>
                <a:cubicBezTo>
                  <a:pt x="1172442" y="573087"/>
                  <a:pt x="1169045" y="574293"/>
                  <a:pt x="1166092" y="576262"/>
                </a:cubicBezTo>
                <a:cubicBezTo>
                  <a:pt x="1155995" y="582994"/>
                  <a:pt x="1161508" y="579745"/>
                  <a:pt x="1149423" y="585787"/>
                </a:cubicBezTo>
                <a:cubicBezTo>
                  <a:pt x="1147836" y="588168"/>
                  <a:pt x="1146859" y="591099"/>
                  <a:pt x="1144661" y="592931"/>
                </a:cubicBezTo>
                <a:cubicBezTo>
                  <a:pt x="1139085" y="597578"/>
                  <a:pt x="1134124" y="597447"/>
                  <a:pt x="1127992" y="600075"/>
                </a:cubicBezTo>
                <a:cubicBezTo>
                  <a:pt x="1124729" y="601473"/>
                  <a:pt x="1121642" y="603250"/>
                  <a:pt x="1118467" y="604837"/>
                </a:cubicBezTo>
                <a:cubicBezTo>
                  <a:pt x="1115292" y="608012"/>
                  <a:pt x="1112750" y="611982"/>
                  <a:pt x="1108942" y="614362"/>
                </a:cubicBezTo>
                <a:cubicBezTo>
                  <a:pt x="1106167" y="616097"/>
                  <a:pt x="1102481" y="615595"/>
                  <a:pt x="1099417" y="616744"/>
                </a:cubicBezTo>
                <a:cubicBezTo>
                  <a:pt x="1096093" y="617990"/>
                  <a:pt x="1093067" y="619919"/>
                  <a:pt x="1089892" y="621506"/>
                </a:cubicBezTo>
                <a:cubicBezTo>
                  <a:pt x="1088305" y="623887"/>
                  <a:pt x="1087511" y="627062"/>
                  <a:pt x="1085130" y="628650"/>
                </a:cubicBezTo>
                <a:cubicBezTo>
                  <a:pt x="1082407" y="630465"/>
                  <a:pt x="1078613" y="629742"/>
                  <a:pt x="1075605" y="631031"/>
                </a:cubicBezTo>
                <a:cubicBezTo>
                  <a:pt x="1072974" y="632158"/>
                  <a:pt x="1070974" y="634423"/>
                  <a:pt x="1068461" y="635794"/>
                </a:cubicBezTo>
                <a:cubicBezTo>
                  <a:pt x="1062228" y="639194"/>
                  <a:pt x="1049411" y="645319"/>
                  <a:pt x="1049411" y="645319"/>
                </a:cubicBezTo>
                <a:cubicBezTo>
                  <a:pt x="1040709" y="658369"/>
                  <a:pt x="1047208" y="651182"/>
                  <a:pt x="1025598" y="661987"/>
                </a:cubicBezTo>
                <a:lnTo>
                  <a:pt x="1016073" y="666750"/>
                </a:lnTo>
                <a:cubicBezTo>
                  <a:pt x="1007950" y="678936"/>
                  <a:pt x="1015597" y="670024"/>
                  <a:pt x="1001786" y="678656"/>
                </a:cubicBezTo>
                <a:cubicBezTo>
                  <a:pt x="998420" y="680759"/>
                  <a:pt x="995689" y="683800"/>
                  <a:pt x="992261" y="685800"/>
                </a:cubicBezTo>
                <a:cubicBezTo>
                  <a:pt x="986129" y="689377"/>
                  <a:pt x="979561" y="692150"/>
                  <a:pt x="973211" y="695325"/>
                </a:cubicBezTo>
                <a:cubicBezTo>
                  <a:pt x="970036" y="696912"/>
                  <a:pt x="966639" y="698118"/>
                  <a:pt x="963686" y="700087"/>
                </a:cubicBezTo>
                <a:cubicBezTo>
                  <a:pt x="961305" y="701675"/>
                  <a:pt x="959055" y="703479"/>
                  <a:pt x="956542" y="704850"/>
                </a:cubicBezTo>
                <a:cubicBezTo>
                  <a:pt x="950309" y="708250"/>
                  <a:pt x="943842" y="711200"/>
                  <a:pt x="937492" y="714375"/>
                </a:cubicBezTo>
                <a:lnTo>
                  <a:pt x="927967" y="719137"/>
                </a:lnTo>
                <a:cubicBezTo>
                  <a:pt x="905175" y="741929"/>
                  <a:pt x="934357" y="714877"/>
                  <a:pt x="913680" y="728662"/>
                </a:cubicBezTo>
                <a:cubicBezTo>
                  <a:pt x="896528" y="740097"/>
                  <a:pt x="918426" y="733428"/>
                  <a:pt x="894630" y="738187"/>
                </a:cubicBezTo>
                <a:cubicBezTo>
                  <a:pt x="885935" y="743984"/>
                  <a:pt x="879241" y="748874"/>
                  <a:pt x="868436" y="752475"/>
                </a:cubicBezTo>
                <a:lnTo>
                  <a:pt x="861292" y="754856"/>
                </a:lnTo>
                <a:cubicBezTo>
                  <a:pt x="858117" y="757237"/>
                  <a:pt x="855213" y="760031"/>
                  <a:pt x="851767" y="762000"/>
                </a:cubicBezTo>
                <a:cubicBezTo>
                  <a:pt x="847370" y="764513"/>
                  <a:pt x="836465" y="765740"/>
                  <a:pt x="832717" y="766762"/>
                </a:cubicBezTo>
                <a:cubicBezTo>
                  <a:pt x="827874" y="768083"/>
                  <a:pt x="822920" y="769280"/>
                  <a:pt x="818430" y="771525"/>
                </a:cubicBezTo>
                <a:cubicBezTo>
                  <a:pt x="815255" y="773112"/>
                  <a:pt x="812201" y="774969"/>
                  <a:pt x="808905" y="776287"/>
                </a:cubicBezTo>
                <a:cubicBezTo>
                  <a:pt x="804244" y="778151"/>
                  <a:pt x="799107" y="778805"/>
                  <a:pt x="794617" y="781050"/>
                </a:cubicBezTo>
                <a:cubicBezTo>
                  <a:pt x="786156" y="785280"/>
                  <a:pt x="786119" y="785859"/>
                  <a:pt x="777948" y="788194"/>
                </a:cubicBezTo>
                <a:cubicBezTo>
                  <a:pt x="774801" y="789093"/>
                  <a:pt x="771558" y="789635"/>
                  <a:pt x="768423" y="790575"/>
                </a:cubicBezTo>
                <a:cubicBezTo>
                  <a:pt x="768350" y="790597"/>
                  <a:pt x="750600" y="796516"/>
                  <a:pt x="746992" y="797719"/>
                </a:cubicBezTo>
                <a:lnTo>
                  <a:pt x="739848" y="800100"/>
                </a:lnTo>
                <a:lnTo>
                  <a:pt x="732705" y="802481"/>
                </a:lnTo>
                <a:cubicBezTo>
                  <a:pt x="730324" y="804069"/>
                  <a:pt x="728176" y="806082"/>
                  <a:pt x="725561" y="807244"/>
                </a:cubicBezTo>
                <a:cubicBezTo>
                  <a:pt x="718109" y="810556"/>
                  <a:pt x="709663" y="812409"/>
                  <a:pt x="701748" y="814387"/>
                </a:cubicBezTo>
                <a:cubicBezTo>
                  <a:pt x="699367" y="815975"/>
                  <a:pt x="697235" y="818023"/>
                  <a:pt x="694605" y="819150"/>
                </a:cubicBezTo>
                <a:cubicBezTo>
                  <a:pt x="691597" y="820439"/>
                  <a:pt x="688227" y="820632"/>
                  <a:pt x="685080" y="821531"/>
                </a:cubicBezTo>
                <a:cubicBezTo>
                  <a:pt x="680267" y="822906"/>
                  <a:pt x="669391" y="826994"/>
                  <a:pt x="666030" y="828675"/>
                </a:cubicBezTo>
                <a:cubicBezTo>
                  <a:pt x="663470" y="829955"/>
                  <a:pt x="661501" y="832275"/>
                  <a:pt x="658886" y="833437"/>
                </a:cubicBezTo>
                <a:cubicBezTo>
                  <a:pt x="654298" y="835476"/>
                  <a:pt x="649361" y="836612"/>
                  <a:pt x="644598" y="838200"/>
                </a:cubicBezTo>
                <a:lnTo>
                  <a:pt x="630311" y="842962"/>
                </a:lnTo>
                <a:cubicBezTo>
                  <a:pt x="627136" y="843756"/>
                  <a:pt x="623921" y="844404"/>
                  <a:pt x="620786" y="845344"/>
                </a:cubicBezTo>
                <a:cubicBezTo>
                  <a:pt x="611289" y="848193"/>
                  <a:pt x="601662" y="851719"/>
                  <a:pt x="592211" y="854869"/>
                </a:cubicBezTo>
                <a:cubicBezTo>
                  <a:pt x="589830" y="855663"/>
                  <a:pt x="587528" y="856758"/>
                  <a:pt x="585067" y="857250"/>
                </a:cubicBezTo>
                <a:cubicBezTo>
                  <a:pt x="577130" y="858837"/>
                  <a:pt x="568934" y="859452"/>
                  <a:pt x="561255" y="862012"/>
                </a:cubicBezTo>
                <a:cubicBezTo>
                  <a:pt x="558874" y="862806"/>
                  <a:pt x="556533" y="863734"/>
                  <a:pt x="554111" y="864394"/>
                </a:cubicBezTo>
                <a:cubicBezTo>
                  <a:pt x="547796" y="866116"/>
                  <a:pt x="541411" y="867569"/>
                  <a:pt x="535061" y="869156"/>
                </a:cubicBezTo>
                <a:cubicBezTo>
                  <a:pt x="531886" y="869950"/>
                  <a:pt x="528641" y="870502"/>
                  <a:pt x="525536" y="871537"/>
                </a:cubicBezTo>
                <a:cubicBezTo>
                  <a:pt x="505031" y="878373"/>
                  <a:pt x="516129" y="875079"/>
                  <a:pt x="492198" y="881062"/>
                </a:cubicBezTo>
                <a:cubicBezTo>
                  <a:pt x="485368" y="882770"/>
                  <a:pt x="474175" y="885311"/>
                  <a:pt x="468386" y="888206"/>
                </a:cubicBezTo>
                <a:cubicBezTo>
                  <a:pt x="444847" y="899975"/>
                  <a:pt x="456070" y="895486"/>
                  <a:pt x="435048" y="902494"/>
                </a:cubicBezTo>
                <a:cubicBezTo>
                  <a:pt x="435044" y="902495"/>
                  <a:pt x="420764" y="907255"/>
                  <a:pt x="420761" y="907256"/>
                </a:cubicBezTo>
                <a:cubicBezTo>
                  <a:pt x="416792" y="908050"/>
                  <a:pt x="412799" y="908727"/>
                  <a:pt x="408855" y="909637"/>
                </a:cubicBezTo>
                <a:cubicBezTo>
                  <a:pt x="387538" y="914556"/>
                  <a:pt x="394478" y="914073"/>
                  <a:pt x="375517" y="916781"/>
                </a:cubicBezTo>
                <a:cubicBezTo>
                  <a:pt x="342559" y="921489"/>
                  <a:pt x="369452" y="916926"/>
                  <a:pt x="327892" y="921544"/>
                </a:cubicBezTo>
                <a:cubicBezTo>
                  <a:pt x="323094" y="922077"/>
                  <a:pt x="318355" y="923061"/>
                  <a:pt x="313605" y="923925"/>
                </a:cubicBezTo>
                <a:cubicBezTo>
                  <a:pt x="309623" y="924649"/>
                  <a:pt x="305691" y="925641"/>
                  <a:pt x="301698" y="926306"/>
                </a:cubicBezTo>
                <a:cubicBezTo>
                  <a:pt x="296162" y="927229"/>
                  <a:pt x="290577" y="927833"/>
                  <a:pt x="285030" y="928687"/>
                </a:cubicBezTo>
                <a:cubicBezTo>
                  <a:pt x="280258" y="929421"/>
                  <a:pt x="275517" y="930353"/>
                  <a:pt x="270742" y="931069"/>
                </a:cubicBezTo>
                <a:cubicBezTo>
                  <a:pt x="259641" y="932734"/>
                  <a:pt x="248412" y="933630"/>
                  <a:pt x="237405" y="935831"/>
                </a:cubicBezTo>
                <a:cubicBezTo>
                  <a:pt x="225499" y="938212"/>
                  <a:pt x="213466" y="940030"/>
                  <a:pt x="201686" y="942975"/>
                </a:cubicBezTo>
                <a:cubicBezTo>
                  <a:pt x="194100" y="944871"/>
                  <a:pt x="188117" y="946527"/>
                  <a:pt x="180255" y="947737"/>
                </a:cubicBezTo>
                <a:cubicBezTo>
                  <a:pt x="173930" y="948710"/>
                  <a:pt x="167540" y="949214"/>
                  <a:pt x="161205" y="950119"/>
                </a:cubicBezTo>
                <a:cubicBezTo>
                  <a:pt x="144123" y="952559"/>
                  <a:pt x="143337" y="954088"/>
                  <a:pt x="123105" y="954881"/>
                </a:cubicBezTo>
                <a:cubicBezTo>
                  <a:pt x="90576" y="956156"/>
                  <a:pt x="58017" y="956468"/>
                  <a:pt x="25473" y="957262"/>
                </a:cubicBezTo>
                <a:cubicBezTo>
                  <a:pt x="22298" y="958056"/>
                  <a:pt x="19143" y="958934"/>
                  <a:pt x="15948" y="959644"/>
                </a:cubicBezTo>
                <a:cubicBezTo>
                  <a:pt x="11997" y="960522"/>
                  <a:pt x="0" y="961818"/>
                  <a:pt x="4042" y="962025"/>
                </a:cubicBezTo>
                <a:cubicBezTo>
                  <a:pt x="38930" y="963814"/>
                  <a:pt x="73892" y="963612"/>
                  <a:pt x="108817" y="964406"/>
                </a:cubicBezTo>
                <a:cubicBezTo>
                  <a:pt x="122311" y="965200"/>
                  <a:pt x="135782" y="966918"/>
                  <a:pt x="149298" y="966787"/>
                </a:cubicBezTo>
                <a:cubicBezTo>
                  <a:pt x="326535" y="965066"/>
                  <a:pt x="302238" y="965729"/>
                  <a:pt x="420761" y="957262"/>
                </a:cubicBezTo>
                <a:lnTo>
                  <a:pt x="494580" y="959644"/>
                </a:lnTo>
                <a:cubicBezTo>
                  <a:pt x="504128" y="960088"/>
                  <a:pt x="513671" y="960840"/>
                  <a:pt x="523155" y="962025"/>
                </a:cubicBezTo>
                <a:cubicBezTo>
                  <a:pt x="532737" y="963223"/>
                  <a:pt x="551730" y="966787"/>
                  <a:pt x="551730" y="966787"/>
                </a:cubicBezTo>
                <a:lnTo>
                  <a:pt x="1242292" y="962025"/>
                </a:lnTo>
                <a:cubicBezTo>
                  <a:pt x="1556101" y="961044"/>
                  <a:pt x="849733" y="977475"/>
                  <a:pt x="1482798" y="959644"/>
                </a:cubicBezTo>
                <a:lnTo>
                  <a:pt x="1580430" y="962025"/>
                </a:lnTo>
                <a:cubicBezTo>
                  <a:pt x="1592585" y="962502"/>
                  <a:pt x="1608477" y="965011"/>
                  <a:pt x="1620911" y="966787"/>
                </a:cubicBezTo>
                <a:lnTo>
                  <a:pt x="1811411" y="962025"/>
                </a:lnTo>
                <a:cubicBezTo>
                  <a:pt x="1952255" y="960790"/>
                  <a:pt x="1838738" y="969514"/>
                  <a:pt x="1942380" y="959644"/>
                </a:cubicBezTo>
                <a:cubicBezTo>
                  <a:pt x="1943030" y="936239"/>
                  <a:pt x="1945919" y="827624"/>
                  <a:pt x="1947142" y="800100"/>
                </a:cubicBezTo>
                <a:cubicBezTo>
                  <a:pt x="1947637" y="788970"/>
                  <a:pt x="1948729" y="777875"/>
                  <a:pt x="1949523" y="766762"/>
                </a:cubicBezTo>
                <a:cubicBezTo>
                  <a:pt x="1947936" y="714375"/>
                  <a:pt x="1946552" y="661981"/>
                  <a:pt x="1944761" y="609600"/>
                </a:cubicBezTo>
                <a:cubicBezTo>
                  <a:pt x="1943377" y="569111"/>
                  <a:pt x="1940504" y="528665"/>
                  <a:pt x="1939998" y="488156"/>
                </a:cubicBezTo>
                <a:cubicBezTo>
                  <a:pt x="1939587" y="455249"/>
                  <a:pt x="1942508" y="417174"/>
                  <a:pt x="1944761" y="383381"/>
                </a:cubicBezTo>
                <a:cubicBezTo>
                  <a:pt x="1943173" y="346869"/>
                  <a:pt x="1940321" y="310389"/>
                  <a:pt x="1939998" y="273844"/>
                </a:cubicBezTo>
                <a:cubicBezTo>
                  <a:pt x="1939527" y="220659"/>
                  <a:pt x="1941143" y="167473"/>
                  <a:pt x="1942380" y="114300"/>
                </a:cubicBezTo>
                <a:cubicBezTo>
                  <a:pt x="1942731" y="99202"/>
                  <a:pt x="1944453" y="84155"/>
                  <a:pt x="1944761" y="69056"/>
                </a:cubicBezTo>
                <a:cubicBezTo>
                  <a:pt x="1945247" y="45249"/>
                  <a:pt x="1944761" y="21431"/>
                  <a:pt x="1947142" y="0"/>
                </a:cubicBezTo>
                <a:close/>
              </a:path>
            </a:pathLst>
          </a:custGeom>
          <a:solidFill>
            <a:schemeClr val="accent1"/>
          </a:solidFill>
          <a:ln w="9525" cap="flat" cmpd="sng" algn="ctr">
            <a:solidFill>
              <a:schemeClr val="tx1"/>
            </a:solidFill>
            <a:prstDash val="solid"/>
            <a:round/>
            <a:headEnd type="none" w="med" len="med"/>
            <a:tailEnd type="none" w="med" len="med"/>
          </a:ln>
        </p:spPr>
        <p:txBody>
          <a:bodyPr/>
          <a:lstStyle/>
          <a:p>
            <a:endParaRPr lang="en-US"/>
          </a:p>
        </p:txBody>
      </p:sp>
      <p:sp>
        <p:nvSpPr>
          <p:cNvPr id="32" name="Content Placeholder 2"/>
          <p:cNvSpPr txBox="1">
            <a:spLocks/>
          </p:cNvSpPr>
          <p:nvPr/>
        </p:nvSpPr>
        <p:spPr bwMode="auto">
          <a:xfrm>
            <a:off x="3995738" y="2895600"/>
            <a:ext cx="457200" cy="533400"/>
          </a:xfrm>
          <a:prstGeom prst="rect">
            <a:avLst/>
          </a:prstGeom>
          <a:noFill/>
          <a:ln w="9525">
            <a:noFill/>
            <a:miter lim="800000"/>
            <a:headEnd/>
            <a:tailEnd/>
          </a:ln>
        </p:spPr>
        <p:txBody>
          <a:bodyPr/>
          <a:lstStyle/>
          <a:p>
            <a:pPr marL="342900" indent="-342900" algn="ctr" eaLnBrk="0" hangingPunct="0">
              <a:spcBef>
                <a:spcPct val="20000"/>
              </a:spcBef>
              <a:buSzPct val="75000"/>
              <a:defRPr/>
            </a:pPr>
            <a:r>
              <a:rPr lang="en-US" sz="2000" i="1" kern="0" dirty="0">
                <a:solidFill>
                  <a:srgbClr val="00003E"/>
                </a:solidFill>
                <a:latin typeface="+mn-lt"/>
                <a:ea typeface="ＭＳ Ｐゴシック" charset="-128"/>
                <a:cs typeface="ＭＳ Ｐゴシック" charset="-128"/>
              </a:rPr>
              <a:t>X</a:t>
            </a:r>
          </a:p>
        </p:txBody>
      </p:sp>
    </p:spTree>
    <p:extLst>
      <p:ext uri="{BB962C8B-B14F-4D97-AF65-F5344CB8AC3E}">
        <p14:creationId xmlns:p14="http://schemas.microsoft.com/office/powerpoint/2010/main" val="2269902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533400"/>
          </a:xfrm>
        </p:spPr>
        <p:txBody>
          <a:bodyPr/>
          <a:lstStyle/>
          <a:p>
            <a:pPr algn="ctr"/>
            <a:r>
              <a:rPr lang="en-US" dirty="0" smtClean="0"/>
              <a:t>Beware Unwarranted </a:t>
            </a:r>
            <a:r>
              <a:rPr lang="en-US" dirty="0"/>
              <a:t>A</a:t>
            </a:r>
            <a:r>
              <a:rPr lang="en-US" dirty="0" smtClean="0"/>
              <a:t>ssumptions of Independence</a:t>
            </a:r>
            <a:endParaRPr lang="en-US" dirty="0"/>
          </a:p>
        </p:txBody>
      </p:sp>
      <p:sp>
        <p:nvSpPr>
          <p:cNvPr id="3" name="Rectangle 2"/>
          <p:cNvSpPr/>
          <p:nvPr/>
        </p:nvSpPr>
        <p:spPr>
          <a:xfrm>
            <a:off x="533400" y="1066800"/>
            <a:ext cx="8077200" cy="3200876"/>
          </a:xfrm>
          <a:prstGeom prst="rect">
            <a:avLst/>
          </a:prstGeom>
        </p:spPr>
        <p:txBody>
          <a:bodyPr wrap="square">
            <a:spAutoFit/>
          </a:bodyPr>
          <a:lstStyle/>
          <a:p>
            <a:pPr>
              <a:spcAft>
                <a:spcPts val="1200"/>
              </a:spcAft>
            </a:pPr>
            <a:r>
              <a:rPr lang="en-US" sz="1600" b="1" dirty="0"/>
              <a:t>Sir Samuel Roy Meadow</a:t>
            </a:r>
            <a:r>
              <a:rPr lang="en-US" sz="1600" dirty="0"/>
              <a:t> (born 1933) is a British </a:t>
            </a:r>
            <a:r>
              <a:rPr lang="en-US" sz="1600" dirty="0" smtClean="0"/>
              <a:t>pediatrician </a:t>
            </a:r>
            <a:r>
              <a:rPr lang="en-US" sz="1600" dirty="0"/>
              <a:t>and professor, who rose to initial fame for his 1977 academic paper on the now controversial Munchausen Syndrome by Proxy (</a:t>
            </a:r>
            <a:r>
              <a:rPr lang="en-US" sz="1600" dirty="0" err="1"/>
              <a:t>MSbP</a:t>
            </a:r>
            <a:r>
              <a:rPr lang="en-US" sz="1600" dirty="0"/>
              <a:t>). He was knighted for this work. He endorsed the dictum that </a:t>
            </a:r>
            <a:r>
              <a:rPr lang="en-US" sz="1600" i="1" dirty="0"/>
              <a:t>“one sudden infant death is a tragedy, two is suspicious and three is murder, until proved otherwise“</a:t>
            </a:r>
            <a:r>
              <a:rPr lang="en-US" sz="1600" dirty="0"/>
              <a:t> in his book </a:t>
            </a:r>
            <a:r>
              <a:rPr lang="en-US" sz="1600" i="1" dirty="0"/>
              <a:t>ABC of Child Abuse</a:t>
            </a:r>
            <a:r>
              <a:rPr lang="en-US" sz="1600" baseline="30000" dirty="0"/>
              <a:t>[1]</a:t>
            </a:r>
            <a:r>
              <a:rPr lang="en-US" sz="1600" dirty="0"/>
              <a:t> and this became known as Meadow's Law and at one time was widely adopted by social workers and child protection agencies (such as the NSPCC) in Britain</a:t>
            </a:r>
            <a:r>
              <a:rPr lang="en-US" sz="1600" dirty="0" smtClean="0"/>
              <a:t>.</a:t>
            </a:r>
            <a:endParaRPr lang="en-US" sz="1600" dirty="0"/>
          </a:p>
          <a:p>
            <a:r>
              <a:rPr lang="en-US" sz="1600" dirty="0"/>
              <a:t>He appeared as an expert witness for the prosecution in several trials, in at least one of which his testimony played a crucial part in a wrongful conviction for murder. The British General Medical Council (GMC) struck off Meadow from the British Medical Register after he was found to have offered “erroneous” and “misleading” evidence in the Sally Clark case</a:t>
            </a:r>
            <a:r>
              <a:rPr lang="en-US" sz="1600" dirty="0" smtClean="0"/>
              <a:t>. </a:t>
            </a:r>
            <a:r>
              <a:rPr lang="en-US" sz="1600" dirty="0"/>
              <a:t>Clark was a lawyer wrongly convicted in 1999 of the murder of her two baby sons, largely on the basis of Meadow's evidence; her conviction was quashed in 2003 after she had spent three years in jail</a:t>
            </a:r>
            <a:r>
              <a:rPr lang="en-US" sz="1600" dirty="0" smtClean="0"/>
              <a:t>.</a:t>
            </a:r>
            <a:endParaRPr lang="en-US" sz="1600" dirty="0"/>
          </a:p>
        </p:txBody>
      </p:sp>
      <p:sp>
        <p:nvSpPr>
          <p:cNvPr id="4" name="Rectangle 3"/>
          <p:cNvSpPr/>
          <p:nvPr/>
        </p:nvSpPr>
        <p:spPr>
          <a:xfrm>
            <a:off x="567559" y="4335517"/>
            <a:ext cx="8077200" cy="1815882"/>
          </a:xfrm>
          <a:prstGeom prst="rect">
            <a:avLst/>
          </a:prstGeom>
        </p:spPr>
        <p:txBody>
          <a:bodyPr wrap="square">
            <a:spAutoFit/>
          </a:bodyPr>
          <a:lstStyle/>
          <a:p>
            <a:r>
              <a:rPr lang="en-US" sz="1600" dirty="0"/>
              <a:t>By the time he gave evidence at Sally Clark's trial, Roy Meadow claimed to have found 81 cot deaths which were in fact murder, but he had destroyed the </a:t>
            </a:r>
            <a:r>
              <a:rPr lang="en-US" sz="1600" dirty="0" smtClean="0"/>
              <a:t>data. </a:t>
            </a:r>
            <a:r>
              <a:rPr lang="en-US" sz="1600" b="1" dirty="0"/>
              <a:t>Amongst the prosecution team was Meadow, whose evidence included a soundbite which was to provoke much argument: he testified that the odds against two cot deaths occurring in the same family was 73,000,000:1, a figure which he obtained by squaring the observed ratio of live-births to cot deaths in affluent non-smoking families (approximately 8,500:1). </a:t>
            </a:r>
            <a:r>
              <a:rPr lang="en-US" sz="1600" dirty="0"/>
              <a:t>The jury returned a 10/2 majority verdict of "guilty".</a:t>
            </a:r>
          </a:p>
        </p:txBody>
      </p:sp>
    </p:spTree>
    <p:extLst>
      <p:ext uri="{BB962C8B-B14F-4D97-AF65-F5344CB8AC3E}">
        <p14:creationId xmlns:p14="http://schemas.microsoft.com/office/powerpoint/2010/main" val="2120901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7772400" cy="685800"/>
          </a:xfrm>
        </p:spPr>
        <p:txBody>
          <a:bodyPr/>
          <a:lstStyle/>
          <a:p>
            <a:pPr algn="ctr"/>
            <a:r>
              <a:rPr lang="en-US" dirty="0" smtClean="0">
                <a:ea typeface="ＭＳ Ｐゴシック" charset="-128"/>
              </a:rPr>
              <a:t>“Bad Debt” patterns</a:t>
            </a:r>
          </a:p>
        </p:txBody>
      </p:sp>
      <p:sp>
        <p:nvSpPr>
          <p:cNvPr id="29699" name="Content Placeholder 2"/>
          <p:cNvSpPr>
            <a:spLocks noGrp="1"/>
          </p:cNvSpPr>
          <p:nvPr>
            <p:ph idx="1"/>
          </p:nvPr>
        </p:nvSpPr>
        <p:spPr>
          <a:xfrm>
            <a:off x="685800" y="1219200"/>
            <a:ext cx="7772400" cy="5029200"/>
          </a:xfrm>
        </p:spPr>
        <p:txBody>
          <a:bodyPr/>
          <a:lstStyle/>
          <a:p>
            <a:pPr>
              <a:spcBef>
                <a:spcPts val="0"/>
              </a:spcBef>
              <a:spcAft>
                <a:spcPts val="900"/>
              </a:spcAft>
            </a:pPr>
            <a:r>
              <a:rPr lang="en-US" dirty="0">
                <a:ea typeface="ＭＳ Ｐゴシック" charset="-128"/>
              </a:rPr>
              <a:t>Did you notice any patterns in the </a:t>
            </a:r>
            <a:r>
              <a:rPr lang="en-US" dirty="0" smtClean="0">
                <a:ea typeface="ＭＳ Ｐゴシック" charset="-128"/>
              </a:rPr>
              <a:t>Bad Debt data?</a:t>
            </a:r>
          </a:p>
          <a:p>
            <a:pPr marL="685800" lvl="1">
              <a:spcBef>
                <a:spcPts val="0"/>
              </a:spcBef>
              <a:spcAft>
                <a:spcPts val="900"/>
              </a:spcAft>
            </a:pPr>
            <a:r>
              <a:rPr lang="en-US" dirty="0" smtClean="0">
                <a:ea typeface="ＭＳ Ｐゴシック" charset="-128"/>
              </a:rPr>
              <a:t>The 200 transactions that became bad debts averaged $7,443 per invoice.</a:t>
            </a:r>
          </a:p>
          <a:p>
            <a:pPr marL="685800" lvl="1">
              <a:spcBef>
                <a:spcPts val="0"/>
              </a:spcBef>
              <a:spcAft>
                <a:spcPts val="900"/>
              </a:spcAft>
            </a:pPr>
            <a:r>
              <a:rPr lang="en-US" dirty="0" smtClean="0">
                <a:ea typeface="ＭＳ Ｐゴシック" charset="-128"/>
              </a:rPr>
              <a:t> The 9800 that were eventually paid averaged only $4,332 per invoice.</a:t>
            </a:r>
            <a:endParaRPr lang="en-US" dirty="0">
              <a:ea typeface="ＭＳ Ｐゴシック" charset="-128"/>
            </a:endParaRPr>
          </a:p>
          <a:p>
            <a:pPr>
              <a:spcBef>
                <a:spcPts val="0"/>
              </a:spcBef>
              <a:spcAft>
                <a:spcPts val="900"/>
              </a:spcAft>
            </a:pPr>
            <a:r>
              <a:rPr lang="en-US" dirty="0" smtClean="0">
                <a:ea typeface="ＭＳ Ｐゴシック" charset="-128"/>
              </a:rPr>
              <a:t>What was the effect of separating the data for small/large transactions?</a:t>
            </a:r>
          </a:p>
          <a:p>
            <a:pPr lvl="1">
              <a:spcBef>
                <a:spcPts val="0"/>
              </a:spcBef>
              <a:spcAft>
                <a:spcPts val="900"/>
              </a:spcAft>
            </a:pPr>
            <a:r>
              <a:rPr lang="en-US" dirty="0" smtClean="0">
                <a:ea typeface="ＭＳ Ｐゴシック" charset="-128"/>
              </a:rPr>
              <a:t>The 4,533 “small”</a:t>
            </a:r>
            <a:r>
              <a:rPr lang="en-US" dirty="0">
                <a:ea typeface="ＭＳ Ｐゴシック" charset="-128"/>
              </a:rPr>
              <a:t> </a:t>
            </a:r>
            <a:r>
              <a:rPr lang="en-US" dirty="0" smtClean="0">
                <a:ea typeface="ＭＳ Ｐゴシック" charset="-128"/>
              </a:rPr>
              <a:t>(sub-</a:t>
            </a:r>
            <a:r>
              <a:rPr lang="en-US" dirty="0">
                <a:ea typeface="ＭＳ Ｐゴシック" charset="-128"/>
              </a:rPr>
              <a:t>$</a:t>
            </a:r>
            <a:r>
              <a:rPr lang="en-US" dirty="0" smtClean="0">
                <a:ea typeface="ＭＳ Ｐゴシック" charset="-128"/>
              </a:rPr>
              <a:t>4000) invoices that were eventually paid were paid off, on average, in about 94 days. The “large” invoices took, on average, about 10 days longer.</a:t>
            </a:r>
            <a:endParaRPr lang="en-US" dirty="0">
              <a:ea typeface="ＭＳ Ｐゴシック" charset="-128"/>
            </a:endParaRPr>
          </a:p>
          <a:p>
            <a:pPr lvl="1">
              <a:spcBef>
                <a:spcPts val="0"/>
              </a:spcBef>
              <a:spcAft>
                <a:spcPts val="900"/>
              </a:spcAft>
            </a:pPr>
            <a:r>
              <a:rPr lang="en-US" dirty="0" smtClean="0">
                <a:ea typeface="ＭＳ Ｐゴシック" charset="-128"/>
              </a:rPr>
              <a:t>More strikingly, the 9,679 paid-off invoices below $9000 were paid, on average, in a bit less than 97 days … and the 121 above $9000 averaged more than 298 days to payment.</a:t>
            </a:r>
            <a:endParaRPr lang="en-US" dirty="0">
              <a:ea typeface="ＭＳ Ｐゴシック" charset="-128"/>
            </a:endParaRPr>
          </a:p>
          <a:p>
            <a:pPr marL="0" indent="0">
              <a:spcBef>
                <a:spcPts val="1800"/>
              </a:spcBef>
              <a:buNone/>
            </a:pPr>
            <a:r>
              <a:rPr lang="en-US" dirty="0" smtClean="0">
                <a:ea typeface="ＭＳ Ｐゴシック" charset="-128"/>
              </a:rPr>
              <a:t>Generally, how might we measure the probabilistic linkage between random variables?  For example, how might we assess whether they tend to be “large” together, and “small” together?</a:t>
            </a:r>
          </a:p>
          <a:p>
            <a:pPr marL="0" indent="0">
              <a:buNone/>
            </a:pPr>
            <a:endParaRPr lang="en-US" dirty="0">
              <a:ea typeface="ＭＳ Ｐゴシック" charset="-128"/>
            </a:endParaRPr>
          </a:p>
        </p:txBody>
      </p:sp>
    </p:spTree>
    <p:extLst>
      <p:ext uri="{BB962C8B-B14F-4D97-AF65-F5344CB8AC3E}">
        <p14:creationId xmlns:p14="http://schemas.microsoft.com/office/powerpoint/2010/main" val="522791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7772400" cy="762000"/>
          </a:xfrm>
        </p:spPr>
        <p:txBody>
          <a:bodyPr/>
          <a:lstStyle/>
          <a:p>
            <a:pPr algn="ctr"/>
            <a:r>
              <a:rPr lang="en-US" dirty="0" smtClean="0">
                <a:ea typeface="ＭＳ Ｐゴシック" charset="-128"/>
              </a:rPr>
              <a:t>Dependence and Covariance</a:t>
            </a:r>
          </a:p>
        </p:txBody>
      </p:sp>
      <p:sp>
        <p:nvSpPr>
          <p:cNvPr id="29699" name="Content Placeholder 2"/>
          <p:cNvSpPr>
            <a:spLocks noGrp="1"/>
          </p:cNvSpPr>
          <p:nvPr>
            <p:ph idx="1"/>
          </p:nvPr>
        </p:nvSpPr>
        <p:spPr>
          <a:xfrm>
            <a:off x="685800" y="1600200"/>
            <a:ext cx="8001000" cy="4267200"/>
          </a:xfrm>
        </p:spPr>
        <p:txBody>
          <a:bodyPr/>
          <a:lstStyle/>
          <a:p>
            <a:pPr marL="0" indent="0">
              <a:spcBef>
                <a:spcPts val="0"/>
              </a:spcBef>
              <a:spcAft>
                <a:spcPts val="1200"/>
              </a:spcAft>
              <a:buNone/>
            </a:pPr>
            <a:r>
              <a:rPr lang="en-US" sz="1800" dirty="0" smtClean="0">
                <a:ea typeface="ＭＳ Ｐゴシック" charset="-128"/>
              </a:rPr>
              <a:t>If two random variables are </a:t>
            </a:r>
            <a:r>
              <a:rPr lang="en-US" sz="1800" i="1" dirty="0" smtClean="0">
                <a:ea typeface="ＭＳ Ｐゴシック" charset="-128"/>
              </a:rPr>
              <a:t>not</a:t>
            </a:r>
            <a:r>
              <a:rPr lang="en-US" sz="1800" dirty="0" smtClean="0">
                <a:ea typeface="ＭＳ Ｐゴシック" charset="-128"/>
              </a:rPr>
              <a:t> independent, do they tend to be large together (and small together)? Or when one is large, is the other typically small (and vice versa)?</a:t>
            </a:r>
          </a:p>
          <a:p>
            <a:pPr marL="0" indent="0">
              <a:spcBef>
                <a:spcPts val="0"/>
              </a:spcBef>
              <a:spcAft>
                <a:spcPts val="1800"/>
              </a:spcAft>
              <a:buNone/>
            </a:pPr>
            <a:r>
              <a:rPr lang="en-US" sz="1800" dirty="0" smtClean="0">
                <a:ea typeface="ＭＳ Ｐゴシック" charset="-128"/>
              </a:rPr>
              <a:t>Definition: The </a:t>
            </a:r>
            <a:r>
              <a:rPr lang="en-US" sz="1800" b="1" i="1" dirty="0" smtClean="0">
                <a:ea typeface="ＭＳ Ｐゴシック" charset="-128"/>
              </a:rPr>
              <a:t>covariance</a:t>
            </a:r>
            <a:r>
              <a:rPr lang="en-US" sz="1800" dirty="0" smtClean="0">
                <a:ea typeface="ＭＳ Ｐゴシック" charset="-128"/>
              </a:rPr>
              <a:t> of random variables X and Y is</a:t>
            </a:r>
            <a:endParaRPr lang="en-US" sz="1800" dirty="0">
              <a:ea typeface="ＭＳ Ｐゴシック" charset="-128"/>
            </a:endParaRPr>
          </a:p>
          <a:p>
            <a:pPr marL="0" indent="0">
              <a:buNone/>
            </a:pPr>
            <a:r>
              <a:rPr lang="en-US" sz="1800" dirty="0" smtClean="0">
                <a:ea typeface="ＭＳ Ｐゴシック" charset="-128"/>
              </a:rPr>
              <a:t>		</a:t>
            </a:r>
            <a:r>
              <a:rPr lang="en-US" sz="1800" dirty="0" err="1" smtClean="0">
                <a:ea typeface="ＭＳ Ｐゴシック" charset="-128"/>
              </a:rPr>
              <a:t>Cov</a:t>
            </a:r>
            <a:r>
              <a:rPr lang="en-US" sz="1800" dirty="0" smtClean="0">
                <a:ea typeface="ＭＳ Ｐゴシック" charset="-128"/>
              </a:rPr>
              <a:t>(X,Y) = E[ (X</a:t>
            </a:r>
            <a:r>
              <a:rPr lang="en-US" sz="1800" dirty="0" smtClean="0">
                <a:solidFill>
                  <a:schemeClr val="tx1"/>
                </a:solidFill>
                <a:ea typeface="ＭＳ Ｐゴシック" charset="-128"/>
              </a:rPr>
              <a:t>–</a:t>
            </a:r>
            <a:r>
              <a:rPr lang="en-US" sz="1800" dirty="0" smtClean="0">
                <a:ea typeface="ＭＳ Ｐゴシック" charset="-128"/>
              </a:rPr>
              <a:t>E[X]) · (Y</a:t>
            </a:r>
            <a:r>
              <a:rPr lang="en-US" sz="1800" dirty="0" smtClean="0">
                <a:solidFill>
                  <a:schemeClr val="tx1"/>
                </a:solidFill>
                <a:ea typeface="ＭＳ Ｐゴシック" charset="-128"/>
              </a:rPr>
              <a:t>–</a:t>
            </a:r>
            <a:r>
              <a:rPr lang="en-US" sz="1800" dirty="0" smtClean="0">
                <a:ea typeface="ＭＳ Ｐゴシック" charset="-128"/>
              </a:rPr>
              <a:t>E[Y]) ]</a:t>
            </a:r>
          </a:p>
          <a:p>
            <a:pPr marL="0" indent="0">
              <a:spcBef>
                <a:spcPts val="0"/>
              </a:spcBef>
              <a:spcAft>
                <a:spcPts val="1800"/>
              </a:spcAft>
              <a:buNone/>
            </a:pPr>
            <a:r>
              <a:rPr lang="en-US" sz="1800" dirty="0" smtClean="0">
                <a:ea typeface="ＭＳ Ｐゴシック" charset="-128"/>
              </a:rPr>
              <a:t>		                 = E[XY]</a:t>
            </a:r>
            <a:r>
              <a:rPr lang="en-US" sz="1800" dirty="0">
                <a:solidFill>
                  <a:schemeClr val="tx1"/>
                </a:solidFill>
                <a:ea typeface="ＭＳ Ｐゴシック" charset="-128"/>
              </a:rPr>
              <a:t> </a:t>
            </a:r>
            <a:r>
              <a:rPr lang="en-US" sz="1800" dirty="0" smtClean="0">
                <a:solidFill>
                  <a:schemeClr val="tx1"/>
                </a:solidFill>
                <a:ea typeface="ＭＳ Ｐゴシック" charset="-128"/>
              </a:rPr>
              <a:t>– E[X]·E[Y] .</a:t>
            </a:r>
          </a:p>
          <a:p>
            <a:pPr marL="0" indent="0">
              <a:spcBef>
                <a:spcPts val="0"/>
              </a:spcBef>
              <a:spcAft>
                <a:spcPts val="1800"/>
              </a:spcAft>
              <a:buNone/>
            </a:pPr>
            <a:r>
              <a:rPr lang="en-US" sz="1800" dirty="0" smtClean="0">
                <a:solidFill>
                  <a:schemeClr val="tx1"/>
                </a:solidFill>
                <a:ea typeface="ＭＳ Ｐゴシック" charset="-128"/>
              </a:rPr>
              <a:t>(The two expressions are algebraically the same.)</a:t>
            </a:r>
            <a:endParaRPr lang="en-US" sz="1800" dirty="0">
              <a:ea typeface="ＭＳ Ｐゴシック" charset="-128"/>
            </a:endParaRPr>
          </a:p>
          <a:p>
            <a:pPr marL="0" indent="0">
              <a:spcBef>
                <a:spcPts val="0"/>
              </a:spcBef>
              <a:spcAft>
                <a:spcPts val="1200"/>
              </a:spcAft>
              <a:buNone/>
            </a:pPr>
            <a:r>
              <a:rPr lang="en-US" sz="1800" dirty="0" smtClean="0">
                <a:ea typeface="ＭＳ Ｐゴシック" charset="-128"/>
              </a:rPr>
              <a:t>A positive covariance corresponds to “typically big together, and small together.”</a:t>
            </a:r>
          </a:p>
          <a:p>
            <a:pPr marL="0" indent="0">
              <a:spcBef>
                <a:spcPts val="0"/>
              </a:spcBef>
              <a:spcAft>
                <a:spcPts val="1200"/>
              </a:spcAft>
              <a:buNone/>
            </a:pPr>
            <a:r>
              <a:rPr lang="en-US" sz="1800" dirty="0" smtClean="0">
                <a:ea typeface="ＭＳ Ｐゴシック" charset="-128"/>
              </a:rPr>
              <a:t>A negative covariance corresponds to “typically, when one is big, the other is small.”</a:t>
            </a:r>
          </a:p>
          <a:p>
            <a:pPr marL="0" indent="0">
              <a:spcBef>
                <a:spcPts val="0"/>
              </a:spcBef>
              <a:spcAft>
                <a:spcPts val="0"/>
              </a:spcAft>
              <a:buNone/>
            </a:pPr>
            <a:r>
              <a:rPr lang="en-US" sz="1800" dirty="0" smtClean="0">
                <a:ea typeface="ＭＳ Ｐゴシック" charset="-128"/>
              </a:rPr>
              <a:t>Independent </a:t>
            </a:r>
            <a:r>
              <a:rPr lang="en-US" sz="1800" dirty="0">
                <a:ea typeface="ＭＳ Ｐゴシック" charset="-128"/>
              </a:rPr>
              <a:t>random variables have a covariance of 0.</a:t>
            </a:r>
          </a:p>
          <a:p>
            <a:pPr marL="0" indent="0">
              <a:spcBef>
                <a:spcPts val="0"/>
              </a:spcBef>
              <a:spcAft>
                <a:spcPts val="0"/>
              </a:spcAft>
              <a:buNone/>
            </a:pPr>
            <a:r>
              <a:rPr lang="en-US" sz="1800" dirty="0" smtClean="0">
                <a:ea typeface="ＭＳ Ｐゴシック" charset="-128"/>
              </a:rPr>
              <a:t>Emphatically: A </a:t>
            </a:r>
            <a:r>
              <a:rPr lang="en-US" sz="1800" dirty="0">
                <a:ea typeface="ＭＳ Ｐゴシック" charset="-128"/>
              </a:rPr>
              <a:t>covariance of 0 does </a:t>
            </a:r>
            <a:r>
              <a:rPr lang="en-US" sz="1800" i="1" dirty="0">
                <a:ea typeface="ＭＳ Ｐゴシック" charset="-128"/>
              </a:rPr>
              <a:t>NOT</a:t>
            </a:r>
            <a:r>
              <a:rPr lang="en-US" sz="1800" dirty="0">
                <a:ea typeface="ＭＳ Ｐゴシック" charset="-128"/>
              </a:rPr>
              <a:t> imply independence</a:t>
            </a:r>
            <a:r>
              <a:rPr lang="en-US" sz="1800" dirty="0" smtClean="0">
                <a:ea typeface="ＭＳ Ｐゴシック" charset="-128"/>
              </a:rPr>
              <a:t>.</a:t>
            </a:r>
            <a:endParaRPr lang="en-US" sz="1800" dirty="0">
              <a:ea typeface="ＭＳ Ｐゴシック" charset="-128"/>
            </a:endParaRPr>
          </a:p>
        </p:txBody>
      </p:sp>
    </p:spTree>
    <p:extLst>
      <p:ext uri="{BB962C8B-B14F-4D97-AF65-F5344CB8AC3E}">
        <p14:creationId xmlns:p14="http://schemas.microsoft.com/office/powerpoint/2010/main" val="39910290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69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96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pPr algn="ctr"/>
            <a:r>
              <a:rPr lang="en-US" dirty="0" smtClean="0"/>
              <a:t>Correlation</a:t>
            </a:r>
            <a:endParaRPr lang="en-US" dirty="0"/>
          </a:p>
        </p:txBody>
      </p:sp>
      <p:sp>
        <p:nvSpPr>
          <p:cNvPr id="3" name="Content Placeholder 2"/>
          <p:cNvSpPr>
            <a:spLocks noGrp="1"/>
          </p:cNvSpPr>
          <p:nvPr>
            <p:ph idx="1"/>
          </p:nvPr>
        </p:nvSpPr>
        <p:spPr>
          <a:xfrm>
            <a:off x="685800" y="1371600"/>
            <a:ext cx="7772400" cy="4953000"/>
          </a:xfrm>
        </p:spPr>
        <p:txBody>
          <a:bodyPr/>
          <a:lstStyle/>
          <a:p>
            <a:pPr marL="0" indent="0">
              <a:spcBef>
                <a:spcPts val="0"/>
              </a:spcBef>
              <a:spcAft>
                <a:spcPts val="1800"/>
              </a:spcAft>
              <a:buNone/>
            </a:pPr>
            <a:r>
              <a:rPr lang="en-US" dirty="0" smtClean="0">
                <a:ea typeface="ＭＳ Ｐゴシック" charset="-128"/>
              </a:rPr>
              <a:t>It is easier to interpret covariance after a rescaling:</a:t>
            </a:r>
          </a:p>
          <a:p>
            <a:pPr marL="0" indent="0">
              <a:spcBef>
                <a:spcPts val="0"/>
              </a:spcBef>
              <a:spcAft>
                <a:spcPts val="1800"/>
              </a:spcAft>
              <a:buNone/>
            </a:pPr>
            <a:r>
              <a:rPr lang="en-US" dirty="0" smtClean="0">
                <a:ea typeface="ＭＳ Ｐゴシック" charset="-128"/>
              </a:rPr>
              <a:t>The </a:t>
            </a:r>
            <a:r>
              <a:rPr lang="en-US" b="1" i="1" dirty="0" smtClean="0">
                <a:ea typeface="ＭＳ Ｐゴシック" charset="-128"/>
              </a:rPr>
              <a:t>correlation</a:t>
            </a:r>
            <a:r>
              <a:rPr lang="en-US" dirty="0" smtClean="0">
                <a:ea typeface="ＭＳ Ｐゴシック" charset="-128"/>
              </a:rPr>
              <a:t> of two random variables is</a:t>
            </a:r>
          </a:p>
          <a:p>
            <a:pPr marL="0" indent="0" algn="ctr">
              <a:spcBef>
                <a:spcPts val="0"/>
              </a:spcBef>
              <a:spcAft>
                <a:spcPts val="1800"/>
              </a:spcAft>
              <a:buNone/>
            </a:pPr>
            <a:r>
              <a:rPr lang="en-US" dirty="0" err="1" smtClean="0">
                <a:ea typeface="ＭＳ Ｐゴシック" charset="-128"/>
              </a:rPr>
              <a:t>Corr</a:t>
            </a:r>
            <a:r>
              <a:rPr lang="en-US" dirty="0" smtClean="0">
                <a:ea typeface="ＭＳ Ｐゴシック" charset="-128"/>
              </a:rPr>
              <a:t>(X,Y) = </a:t>
            </a:r>
            <a:r>
              <a:rPr lang="en-US" dirty="0" err="1" smtClean="0">
                <a:ea typeface="ＭＳ Ｐゴシック" charset="-128"/>
              </a:rPr>
              <a:t>Cov</a:t>
            </a:r>
            <a:r>
              <a:rPr lang="en-US" dirty="0" smtClean="0">
                <a:ea typeface="ＭＳ Ｐゴシック" charset="-128"/>
              </a:rPr>
              <a:t>(X,Y) / (</a:t>
            </a:r>
            <a:r>
              <a:rPr lang="en-US" dirty="0" err="1" smtClean="0">
                <a:ea typeface="ＭＳ Ｐゴシック" charset="-128"/>
              </a:rPr>
              <a:t>StDev</a:t>
            </a:r>
            <a:r>
              <a:rPr lang="en-US" dirty="0" smtClean="0">
                <a:ea typeface="ＭＳ Ｐゴシック" charset="-128"/>
              </a:rPr>
              <a:t>(X)·</a:t>
            </a:r>
            <a:r>
              <a:rPr lang="en-US" dirty="0" err="1" smtClean="0">
                <a:ea typeface="ＭＳ Ｐゴシック" charset="-128"/>
              </a:rPr>
              <a:t>StDev</a:t>
            </a:r>
            <a:r>
              <a:rPr lang="en-US" dirty="0" smtClean="0">
                <a:ea typeface="ＭＳ Ｐゴシック" charset="-128"/>
              </a:rPr>
              <a:t>(Y)) .</a:t>
            </a:r>
          </a:p>
          <a:p>
            <a:pPr marL="0" indent="0">
              <a:spcBef>
                <a:spcPts val="0"/>
              </a:spcBef>
              <a:spcAft>
                <a:spcPts val="1800"/>
              </a:spcAft>
              <a:buNone/>
            </a:pPr>
            <a:r>
              <a:rPr lang="en-US" dirty="0" smtClean="0">
                <a:ea typeface="ＭＳ Ｐゴシック" charset="-128"/>
              </a:rPr>
              <a:t>Just as we use both variance (for calculations) and standard deviation (for interpretation), we use covariance (for calculations) and correlation (for interpretation).</a:t>
            </a:r>
            <a:endParaRPr lang="en-US" dirty="0">
              <a:ea typeface="ＭＳ Ｐゴシック" charset="-128"/>
            </a:endParaRPr>
          </a:p>
          <a:p>
            <a:pPr marL="0" indent="0">
              <a:spcBef>
                <a:spcPts val="0"/>
              </a:spcBef>
              <a:spcAft>
                <a:spcPts val="1800"/>
              </a:spcAft>
              <a:buNone/>
            </a:pPr>
            <a:r>
              <a:rPr lang="en-US" dirty="0" smtClean="0">
                <a:ea typeface="ＭＳ Ｐゴシック" charset="-128"/>
              </a:rPr>
              <a:t>Specifically, the correlation between two random variables is a dimensionless measure of the </a:t>
            </a:r>
            <a:r>
              <a:rPr lang="en-US" i="1" dirty="0" smtClean="0">
                <a:ea typeface="ＭＳ Ｐゴシック" charset="-128"/>
              </a:rPr>
              <a:t>strength</a:t>
            </a:r>
            <a:r>
              <a:rPr lang="en-US" dirty="0" smtClean="0">
                <a:ea typeface="ＭＳ Ｐゴシック" charset="-128"/>
              </a:rPr>
              <a:t> of the </a:t>
            </a:r>
            <a:r>
              <a:rPr lang="en-US" i="1" dirty="0" smtClean="0">
                <a:ea typeface="ＭＳ Ｐゴシック" charset="-128"/>
              </a:rPr>
              <a:t>linear</a:t>
            </a:r>
            <a:r>
              <a:rPr lang="en-US" dirty="0" smtClean="0">
                <a:ea typeface="ＭＳ Ｐゴシック" charset="-128"/>
              </a:rPr>
              <a:t> relationship between those </a:t>
            </a:r>
            <a:r>
              <a:rPr lang="en-US" i="1" dirty="0" smtClean="0">
                <a:ea typeface="ＭＳ Ｐゴシック" charset="-128"/>
              </a:rPr>
              <a:t>two</a:t>
            </a:r>
            <a:r>
              <a:rPr lang="en-US" dirty="0" smtClean="0">
                <a:ea typeface="ＭＳ Ｐゴシック" charset="-128"/>
              </a:rPr>
              <a:t> variables. It takes values between -1 and 1</a:t>
            </a:r>
            <a:r>
              <a:rPr lang="en-US" dirty="0" smtClean="0">
                <a:ea typeface="ＭＳ Ｐゴシック" charset="-128"/>
              </a:rPr>
              <a:t>.</a:t>
            </a:r>
            <a:endParaRPr lang="en-US" dirty="0" smtClean="0">
              <a:ea typeface="ＭＳ Ｐゴシック" charset="-128"/>
            </a:endParaRPr>
          </a:p>
        </p:txBody>
      </p:sp>
    </p:spTree>
    <p:extLst>
      <p:ext uri="{BB962C8B-B14F-4D97-AF65-F5344CB8AC3E}">
        <p14:creationId xmlns:p14="http://schemas.microsoft.com/office/powerpoint/2010/main" val="2096906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Correlation</a:t>
            </a:r>
            <a:endParaRPr lang="en-US" dirty="0"/>
          </a:p>
        </p:txBody>
      </p:sp>
      <p:sp>
        <p:nvSpPr>
          <p:cNvPr id="5" name="Subtitle 4"/>
          <p:cNvSpPr>
            <a:spLocks noGrp="1"/>
          </p:cNvSpPr>
          <p:nvPr>
            <p:ph type="subTitle" idx="1"/>
          </p:nvPr>
        </p:nvSpPr>
        <p:spPr/>
        <p:txBody>
          <a:bodyPr/>
          <a:lstStyle/>
          <a:p>
            <a:r>
              <a:rPr lang="en-US" dirty="0" smtClean="0"/>
              <a:t>... beware</a:t>
            </a:r>
            <a:endParaRPr lang="en-US" dirty="0"/>
          </a:p>
        </p:txBody>
      </p:sp>
    </p:spTree>
    <p:extLst>
      <p:ext uri="{BB962C8B-B14F-4D97-AF65-F5344CB8AC3E}">
        <p14:creationId xmlns:p14="http://schemas.microsoft.com/office/powerpoint/2010/main" val="104658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The </a:t>
            </a:r>
            <a:r>
              <a:rPr lang="en-US" i="1" dirty="0" smtClean="0"/>
              <a:t>correlation</a:t>
            </a:r>
            <a:r>
              <a:rPr lang="en-US" dirty="0" smtClean="0"/>
              <a:t> between two random variables is a dimensionless number between 1 and -1.</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627407256"/>
              </p:ext>
            </p:extLst>
          </p:nvPr>
        </p:nvGraphicFramePr>
        <p:xfrm>
          <a:off x="1676400" y="1752600"/>
          <a:ext cx="5576453" cy="1143000"/>
        </p:xfrm>
        <a:graphic>
          <a:graphicData uri="http://schemas.openxmlformats.org/presentationml/2006/ole">
            <mc:AlternateContent xmlns:mc="http://schemas.openxmlformats.org/markup-compatibility/2006">
              <mc:Choice xmlns:v="urn:schemas-microsoft-com:vml" Requires="v">
                <p:oleObj spid="_x0000_s1033" name="Equation" r:id="rId3" imgW="2044440" imgH="419040" progId="Equation.3">
                  <p:embed/>
                </p:oleObj>
              </mc:Choice>
              <mc:Fallback>
                <p:oleObj name="Equation" r:id="rId3" imgW="2044440" imgH="419040" progId="Equation.3">
                  <p:embed/>
                  <p:pic>
                    <p:nvPicPr>
                      <p:cNvPr id="0" name=""/>
                      <p:cNvPicPr/>
                      <p:nvPr/>
                    </p:nvPicPr>
                    <p:blipFill>
                      <a:blip r:embed="rId4"/>
                      <a:stretch>
                        <a:fillRect/>
                      </a:stretch>
                    </p:blipFill>
                    <p:spPr>
                      <a:xfrm>
                        <a:off x="1676400" y="1752600"/>
                        <a:ext cx="5576453" cy="1143000"/>
                      </a:xfrm>
                      <a:prstGeom prst="rect">
                        <a:avLst/>
                      </a:prstGeom>
                    </p:spPr>
                  </p:pic>
                </p:oleObj>
              </mc:Fallback>
            </mc:AlternateContent>
          </a:graphicData>
        </a:graphic>
      </p:graphicFrame>
    </p:spTree>
    <p:extLst>
      <p:ext uri="{BB962C8B-B14F-4D97-AF65-F5344CB8AC3E}">
        <p14:creationId xmlns:p14="http://schemas.microsoft.com/office/powerpoint/2010/main" val="348914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9"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9" charset="0"/>
          </a:defRPr>
        </a:defPPr>
      </a:lstStyle>
    </a:lnDef>
  </a:objectDefaults>
  <a:extraClrSchemeLst>
    <a:extraClrScheme>
      <a:clrScheme nam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POCKETDRIVE:Teaching:ME-D41:Lectures:template</Template>
  <TotalTime>12925</TotalTime>
  <Words>1716</Words>
  <Application>Microsoft Office PowerPoint</Application>
  <PresentationFormat>On-screen Show (4:3)</PresentationFormat>
  <Paragraphs>145</Paragraphs>
  <Slides>30</Slides>
  <Notes>11</Notes>
  <HiddenSlides>3</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30</vt:i4>
      </vt:variant>
    </vt:vector>
  </HeadingPairs>
  <TitlesOfParts>
    <vt:vector size="39" baseType="lpstr">
      <vt:lpstr>ＭＳ Ｐゴシック</vt:lpstr>
      <vt:lpstr>Arial</vt:lpstr>
      <vt:lpstr>Calibri</vt:lpstr>
      <vt:lpstr>Times</vt:lpstr>
      <vt:lpstr>Wingdings</vt:lpstr>
      <vt:lpstr>Zapf Dingbats</vt:lpstr>
      <vt:lpstr>template</vt:lpstr>
      <vt:lpstr>Office Theme</vt:lpstr>
      <vt:lpstr>Equation</vt:lpstr>
      <vt:lpstr>Business Analytics I Session 3</vt:lpstr>
      <vt:lpstr>Predicting the Results of the  2012 U.S. Presidential Election</vt:lpstr>
      <vt:lpstr>Meadow’s Law:    Are crib deaths      independent events?</vt:lpstr>
      <vt:lpstr>Beware Unwarranted Assumptions of Independence</vt:lpstr>
      <vt:lpstr>“Bad Debt” patterns</vt:lpstr>
      <vt:lpstr>Dependence and Covariance</vt:lpstr>
      <vt:lpstr>Correlation</vt:lpstr>
      <vt:lpstr>Correlation</vt:lpstr>
      <vt:lpstr>Definition</vt:lpstr>
      <vt:lpstr>Interpretation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Back to Bad Debt</vt:lpstr>
      <vt:lpstr>Corr(Google searches for “Vodka”,  Google searches for “SD cards”) = 0.9400</vt:lpstr>
      <vt:lpstr>Correlation doesn’t imply Causality!</vt:lpstr>
      <vt:lpstr>The Variance of a Sum</vt:lpstr>
      <vt:lpstr>Portfolio Balancing</vt:lpstr>
      <vt:lpstr>Next</vt:lpstr>
      <vt:lpstr>What do these problems have in common?</vt:lpstr>
      <vt:lpstr>What the problems had in common</vt:lpstr>
      <vt:lpstr>The Central Limit Theorem</vt:lpstr>
      <vt:lpstr>The normal distribution</vt:lpstr>
      <vt:lpstr>Normal distribution “rules of thumb”</vt:lpstr>
      <vt:lpstr>The normal distribution in Excel</vt:lpstr>
    </vt:vector>
  </TitlesOfParts>
  <Company>Kellogg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BA1</dc:title>
  <dc:creator>schummer@kellogg.northwestern.edu</dc:creator>
  <cp:lastModifiedBy>Bob</cp:lastModifiedBy>
  <cp:revision>540</cp:revision>
  <cp:lastPrinted>2009-04-18T07:25:32Z</cp:lastPrinted>
  <dcterms:created xsi:type="dcterms:W3CDTF">2010-09-18T10:31:40Z</dcterms:created>
  <dcterms:modified xsi:type="dcterms:W3CDTF">2014-08-05T17:28:23Z</dcterms:modified>
</cp:coreProperties>
</file>