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2"/>
  </p:notesMasterIdLst>
  <p:handoutMasterIdLst>
    <p:handoutMasterId r:id="rId33"/>
  </p:handoutMasterIdLst>
  <p:sldIdLst>
    <p:sldId id="348" r:id="rId2"/>
    <p:sldId id="433" r:id="rId3"/>
    <p:sldId id="434" r:id="rId4"/>
    <p:sldId id="436" r:id="rId5"/>
    <p:sldId id="432" r:id="rId6"/>
    <p:sldId id="435" r:id="rId7"/>
    <p:sldId id="437" r:id="rId8"/>
    <p:sldId id="453" r:id="rId9"/>
    <p:sldId id="454" r:id="rId10"/>
    <p:sldId id="455" r:id="rId11"/>
    <p:sldId id="456" r:id="rId12"/>
    <p:sldId id="438" r:id="rId13"/>
    <p:sldId id="439" r:id="rId14"/>
    <p:sldId id="459" r:id="rId15"/>
    <p:sldId id="460" r:id="rId16"/>
    <p:sldId id="461" r:id="rId17"/>
    <p:sldId id="414" r:id="rId18"/>
    <p:sldId id="416" r:id="rId19"/>
    <p:sldId id="411" r:id="rId20"/>
    <p:sldId id="383" r:id="rId21"/>
    <p:sldId id="440" r:id="rId22"/>
    <p:sldId id="458" r:id="rId23"/>
    <p:sldId id="441" r:id="rId24"/>
    <p:sldId id="442" r:id="rId25"/>
    <p:sldId id="457" r:id="rId26"/>
    <p:sldId id="443" r:id="rId27"/>
    <p:sldId id="462" r:id="rId28"/>
    <p:sldId id="450" r:id="rId29"/>
    <p:sldId id="451" r:id="rId30"/>
    <p:sldId id="452"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128"/>
        <a:cs typeface="+mn-cs"/>
      </a:defRPr>
    </a:lvl5pPr>
    <a:lvl6pPr marL="2286000" algn="l" defTabSz="914400" rtl="0" eaLnBrk="1" latinLnBrk="0" hangingPunct="1">
      <a:defRPr sz="2400" kern="1200">
        <a:solidFill>
          <a:schemeClr val="tx1"/>
        </a:solidFill>
        <a:latin typeface="Times" charset="0"/>
        <a:ea typeface="ＭＳ Ｐゴシック" charset="-128"/>
        <a:cs typeface="+mn-cs"/>
      </a:defRPr>
    </a:lvl6pPr>
    <a:lvl7pPr marL="2743200" algn="l" defTabSz="914400" rtl="0" eaLnBrk="1" latinLnBrk="0" hangingPunct="1">
      <a:defRPr sz="2400" kern="1200">
        <a:solidFill>
          <a:schemeClr val="tx1"/>
        </a:solidFill>
        <a:latin typeface="Times" charset="0"/>
        <a:ea typeface="ＭＳ Ｐゴシック" charset="-128"/>
        <a:cs typeface="+mn-cs"/>
      </a:defRPr>
    </a:lvl7pPr>
    <a:lvl8pPr marL="3200400" algn="l" defTabSz="914400" rtl="0" eaLnBrk="1" latinLnBrk="0" hangingPunct="1">
      <a:defRPr sz="2400" kern="1200">
        <a:solidFill>
          <a:schemeClr val="tx1"/>
        </a:solidFill>
        <a:latin typeface="Times" charset="0"/>
        <a:ea typeface="ＭＳ Ｐゴシック" charset="-128"/>
        <a:cs typeface="+mn-cs"/>
      </a:defRPr>
    </a:lvl8pPr>
    <a:lvl9pPr marL="3657600" algn="l" defTabSz="914400" rtl="0" eaLnBrk="1" latinLnBrk="0" hangingPunct="1">
      <a:defRPr sz="2400" kern="1200">
        <a:solidFill>
          <a:schemeClr val="tx1"/>
        </a:solidFill>
        <a:latin typeface="Times"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66FF"/>
    <a:srgbClr val="FF3300"/>
    <a:srgbClr val="CC0099"/>
    <a:srgbClr val="00003E"/>
    <a:srgbClr val="000066"/>
    <a:srgbClr val="CC2702"/>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3" autoAdjust="0"/>
    <p:restoredTop sz="80353" autoAdjust="0"/>
  </p:normalViewPr>
  <p:slideViewPr>
    <p:cSldViewPr>
      <p:cViewPr varScale="1">
        <p:scale>
          <a:sx n="81" d="100"/>
          <a:sy n="81" d="100"/>
        </p:scale>
        <p:origin x="102" y="396"/>
      </p:cViewPr>
      <p:guideLst>
        <p:guide orient="horz" pos="2160"/>
        <p:guide pos="2880"/>
      </p:guideLst>
    </p:cSldViewPr>
  </p:slideViewPr>
  <p:outlineViewPr>
    <p:cViewPr>
      <p:scale>
        <a:sx n="33" d="100"/>
        <a:sy n="33" d="100"/>
      </p:scale>
      <p:origin x="0" y="1956"/>
    </p:cViewPr>
  </p:outlineViewPr>
  <p:notesTextViewPr>
    <p:cViewPr>
      <p:scale>
        <a:sx n="100" d="100"/>
        <a:sy n="100" d="100"/>
      </p:scale>
      <p:origin x="0" y="0"/>
    </p:cViewPr>
  </p:notesTextViewPr>
  <p:sorterViewPr>
    <p:cViewPr>
      <p:scale>
        <a:sx n="100" d="100"/>
        <a:sy n="100" d="100"/>
      </p:scale>
      <p:origin x="0" y="78"/>
    </p:cViewPr>
  </p:sorterViewPr>
  <p:notesViewPr>
    <p:cSldViewPr>
      <p:cViewPr varScale="1">
        <p:scale>
          <a:sx n="42" d="100"/>
          <a:sy n="42" d="100"/>
        </p:scale>
        <p:origin x="-301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716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716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716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1E0CC96-AA7D-4E1A-92FE-1E8F16A022E0}" type="slidenum">
              <a:rPr lang="en-US"/>
              <a:pPr/>
              <a:t>‹#›</a:t>
            </a:fld>
            <a:endParaRPr lang="en-US"/>
          </a:p>
        </p:txBody>
      </p:sp>
    </p:spTree>
    <p:extLst>
      <p:ext uri="{BB962C8B-B14F-4D97-AF65-F5344CB8AC3E}">
        <p14:creationId xmlns:p14="http://schemas.microsoft.com/office/powerpoint/2010/main" val="645901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F782CAE-32C7-412D-BF40-4E2361E843F7}" type="slidenum">
              <a:rPr lang="en-US"/>
              <a:pPr/>
              <a:t>‹#›</a:t>
            </a:fld>
            <a:endParaRPr lang="en-US"/>
          </a:p>
        </p:txBody>
      </p:sp>
    </p:spTree>
    <p:extLst>
      <p:ext uri="{BB962C8B-B14F-4D97-AF65-F5344CB8AC3E}">
        <p14:creationId xmlns:p14="http://schemas.microsoft.com/office/powerpoint/2010/main" val="2590064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har char="•"/>
      <a:defRPr sz="2400" b="1" kern="1200">
        <a:solidFill>
          <a:srgbClr val="000066"/>
        </a:solidFill>
        <a:latin typeface="Times" pitchFamily="-109" charset="0"/>
        <a:ea typeface="ＭＳ Ｐゴシック" pitchFamily="-109" charset="-128"/>
        <a:cs typeface="ＭＳ Ｐゴシック" pitchFamily="-109" charset="-128"/>
      </a:defRPr>
    </a:lvl1pPr>
    <a:lvl2pPr marL="457200" algn="l" rtl="0" eaLnBrk="0" fontAlgn="base" hangingPunct="0">
      <a:spcBef>
        <a:spcPct val="30000"/>
      </a:spcBef>
      <a:spcAft>
        <a:spcPct val="0"/>
      </a:spcAft>
      <a:buFont typeface="Times" charset="0"/>
      <a:buAutoNum type="arabicPeriod"/>
      <a:defRPr kern="1200">
        <a:solidFill>
          <a:srgbClr val="800000"/>
        </a:solidFill>
        <a:latin typeface="Times" pitchFamily="-109" charset="0"/>
        <a:ea typeface="ＭＳ Ｐゴシック" pitchFamily="-109" charset="-128"/>
        <a:cs typeface="+mn-cs"/>
      </a:defRPr>
    </a:lvl2pPr>
    <a:lvl3pPr marL="914400" algn="l" rtl="0" eaLnBrk="0" fontAlgn="base" hangingPunct="0">
      <a:spcBef>
        <a:spcPct val="100000"/>
      </a:spcBef>
      <a:spcAft>
        <a:spcPct val="0"/>
      </a:spcAft>
      <a:defRPr sz="2400" b="1" i="1" kern="1200">
        <a:solidFill>
          <a:srgbClr val="CC0099"/>
        </a:solidFill>
        <a:latin typeface="Times" pitchFamily="-109" charset="0"/>
        <a:ea typeface="ＭＳ Ｐゴシック" pitchFamily="-109" charset="-128"/>
        <a:cs typeface="+mn-cs"/>
      </a:defRPr>
    </a:lvl3pPr>
    <a:lvl4pPr marL="1371600" algn="l" rtl="0" eaLnBrk="0" fontAlgn="base" hangingPunct="0">
      <a:spcBef>
        <a:spcPct val="100000"/>
      </a:spcBef>
      <a:spcAft>
        <a:spcPct val="0"/>
      </a:spcAft>
      <a:defRPr sz="2400" b="1" i="1" kern="1200">
        <a:solidFill>
          <a:srgbClr val="CC0099"/>
        </a:solidFill>
        <a:latin typeface="Times" pitchFamily="-109" charset="0"/>
        <a:ea typeface="ＭＳ Ｐゴシック" pitchFamily="-109" charset="-128"/>
        <a:cs typeface="+mn-cs"/>
      </a:defRPr>
    </a:lvl4pPr>
    <a:lvl5pPr marL="1828800" algn="l" rtl="0" eaLnBrk="0" fontAlgn="base" hangingPunct="0">
      <a:spcBef>
        <a:spcPct val="100000"/>
      </a:spcBef>
      <a:spcAft>
        <a:spcPct val="0"/>
      </a:spcAft>
      <a:defRPr sz="2400" b="1" i="1" kern="1200">
        <a:solidFill>
          <a:srgbClr val="CC0099"/>
        </a:solidFill>
        <a:latin typeface="Times"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047ED59-63BF-4E4F-BA0E-36AB8064AEF1}" type="slidenum">
              <a:rPr lang="en-US"/>
              <a:pPr/>
              <a:t>1</a:t>
            </a:fld>
            <a:endParaRPr lang="en-US"/>
          </a:p>
        </p:txBody>
      </p:sp>
      <p:sp>
        <p:nvSpPr>
          <p:cNvPr id="17411" name="Rectangle 2"/>
          <p:cNvSpPr>
            <a:spLocks noGrp="1" noRot="1" noChangeAspect="1" noChangeArrowheads="1"/>
          </p:cNvSpPr>
          <p:nvPr>
            <p:ph type="sldImg"/>
          </p:nvPr>
        </p:nvSpPr>
        <p:spPr>
          <a:xfrm>
            <a:off x="1155700" y="682625"/>
            <a:ext cx="4554538" cy="3416300"/>
          </a:xfrm>
          <a:solidFill>
            <a:srgbClr val="FFFFFF"/>
          </a:solidFill>
          <a:ln/>
        </p:spPr>
      </p:sp>
      <p:sp>
        <p:nvSpPr>
          <p:cNvPr id="17412" name="Rectangle 3"/>
          <p:cNvSpPr>
            <a:spLocks noGrp="1" noChangeArrowheads="1"/>
          </p:cNvSpPr>
          <p:nvPr>
            <p:ph type="body" idx="1"/>
          </p:nvPr>
        </p:nvSpPr>
        <p:spPr>
          <a:xfrm>
            <a:off x="915988" y="4343400"/>
            <a:ext cx="5026025" cy="4114800"/>
          </a:xfrm>
          <a:solidFill>
            <a:srgbClr val="FFFFFF"/>
          </a:solidFill>
          <a:ln>
            <a:solidFill>
              <a:srgbClr val="000000"/>
            </a:solidFill>
          </a:ln>
        </p:spPr>
        <p:txBody>
          <a:bodyPr/>
          <a:lstStyle/>
          <a:p>
            <a:pPr lvl="1">
              <a:buNone/>
            </a:pPr>
            <a:endParaRPr lang="en-US" dirty="0" smtClean="0">
              <a:latin typeface="Times" charset="0"/>
              <a:ea typeface="ＭＳ Ｐゴシック" charset="-128"/>
            </a:endParaRPr>
          </a:p>
        </p:txBody>
      </p:sp>
    </p:spTree>
    <p:extLst>
      <p:ext uri="{BB962C8B-B14F-4D97-AF65-F5344CB8AC3E}">
        <p14:creationId xmlns:p14="http://schemas.microsoft.com/office/powerpoint/2010/main" val="2522654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782CAE-32C7-412D-BF40-4E2361E843F7}" type="slidenum">
              <a:rPr lang="en-US" smtClean="0"/>
              <a:pPr/>
              <a:t>22</a:t>
            </a:fld>
            <a:endParaRPr lang="en-US"/>
          </a:p>
        </p:txBody>
      </p:sp>
    </p:spTree>
    <p:extLst>
      <p:ext uri="{BB962C8B-B14F-4D97-AF65-F5344CB8AC3E}">
        <p14:creationId xmlns:p14="http://schemas.microsoft.com/office/powerpoint/2010/main" val="1920374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8610D165-A060-41FF-827A-3F1F6036D99E}" type="slidenum">
              <a:rPr lang="en-US" sz="1200"/>
              <a:pPr/>
              <a:t>14</a:t>
            </a:fld>
            <a:endParaRPr lang="en-US" sz="1200"/>
          </a:p>
        </p:txBody>
      </p:sp>
    </p:spTree>
    <p:extLst>
      <p:ext uri="{BB962C8B-B14F-4D97-AF65-F5344CB8AC3E}">
        <p14:creationId xmlns:p14="http://schemas.microsoft.com/office/powerpoint/2010/main" val="2018953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8610D165-A060-41FF-827A-3F1F6036D99E}" type="slidenum">
              <a:rPr lang="en-US" sz="1200"/>
              <a:pPr/>
              <a:t>15</a:t>
            </a:fld>
            <a:endParaRPr lang="en-US" sz="1200"/>
          </a:p>
        </p:txBody>
      </p:sp>
    </p:spTree>
    <p:extLst>
      <p:ext uri="{BB962C8B-B14F-4D97-AF65-F5344CB8AC3E}">
        <p14:creationId xmlns:p14="http://schemas.microsoft.com/office/powerpoint/2010/main" val="216665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charset="-128"/>
              </a:defRPr>
            </a:lvl1pPr>
            <a:lvl2pPr marL="702756" indent="-270291">
              <a:defRPr sz="2300">
                <a:solidFill>
                  <a:schemeClr val="tx1"/>
                </a:solidFill>
                <a:latin typeface="Times" charset="0"/>
                <a:ea typeface="ＭＳ Ｐゴシック" charset="-128"/>
              </a:defRPr>
            </a:lvl2pPr>
            <a:lvl3pPr marL="1081164" indent="-216233">
              <a:defRPr sz="2300">
                <a:solidFill>
                  <a:schemeClr val="tx1"/>
                </a:solidFill>
                <a:latin typeface="Times" charset="0"/>
                <a:ea typeface="ＭＳ Ｐゴシック" charset="-128"/>
              </a:defRPr>
            </a:lvl3pPr>
            <a:lvl4pPr marL="1513629" indent="-216233">
              <a:defRPr sz="2300">
                <a:solidFill>
                  <a:schemeClr val="tx1"/>
                </a:solidFill>
                <a:latin typeface="Times" charset="0"/>
                <a:ea typeface="ＭＳ Ｐゴシック" charset="-128"/>
              </a:defRPr>
            </a:lvl4pPr>
            <a:lvl5pPr marL="1946095" indent="-216233">
              <a:defRPr sz="2300">
                <a:solidFill>
                  <a:schemeClr val="tx1"/>
                </a:solidFill>
                <a:latin typeface="Times" charset="0"/>
                <a:ea typeface="ＭＳ Ｐゴシック" charset="-128"/>
              </a:defRPr>
            </a:lvl5pPr>
            <a:lvl6pPr marL="2378560" indent="-216233" eaLnBrk="0" fontAlgn="base" hangingPunct="0">
              <a:spcBef>
                <a:spcPct val="0"/>
              </a:spcBef>
              <a:spcAft>
                <a:spcPct val="0"/>
              </a:spcAft>
              <a:defRPr sz="2300">
                <a:solidFill>
                  <a:schemeClr val="tx1"/>
                </a:solidFill>
                <a:latin typeface="Times" charset="0"/>
                <a:ea typeface="ＭＳ Ｐゴシック" charset="-128"/>
              </a:defRPr>
            </a:lvl6pPr>
            <a:lvl7pPr marL="2811026" indent="-216233" eaLnBrk="0" fontAlgn="base" hangingPunct="0">
              <a:spcBef>
                <a:spcPct val="0"/>
              </a:spcBef>
              <a:spcAft>
                <a:spcPct val="0"/>
              </a:spcAft>
              <a:defRPr sz="2300">
                <a:solidFill>
                  <a:schemeClr val="tx1"/>
                </a:solidFill>
                <a:latin typeface="Times" charset="0"/>
                <a:ea typeface="ＭＳ Ｐゴシック" charset="-128"/>
              </a:defRPr>
            </a:lvl7pPr>
            <a:lvl8pPr marL="3243491" indent="-216233" eaLnBrk="0" fontAlgn="base" hangingPunct="0">
              <a:spcBef>
                <a:spcPct val="0"/>
              </a:spcBef>
              <a:spcAft>
                <a:spcPct val="0"/>
              </a:spcAft>
              <a:defRPr sz="2300">
                <a:solidFill>
                  <a:schemeClr val="tx1"/>
                </a:solidFill>
                <a:latin typeface="Times" charset="0"/>
                <a:ea typeface="ＭＳ Ｐゴシック" charset="-128"/>
              </a:defRPr>
            </a:lvl8pPr>
            <a:lvl9pPr marL="3675957" indent="-216233" eaLnBrk="0" fontAlgn="base" hangingPunct="0">
              <a:spcBef>
                <a:spcPct val="0"/>
              </a:spcBef>
              <a:spcAft>
                <a:spcPct val="0"/>
              </a:spcAft>
              <a:defRPr sz="2300">
                <a:solidFill>
                  <a:schemeClr val="tx1"/>
                </a:solidFill>
                <a:latin typeface="Times" charset="0"/>
                <a:ea typeface="ＭＳ Ｐゴシック" charset="-128"/>
              </a:defRPr>
            </a:lvl9pPr>
          </a:lstStyle>
          <a:p>
            <a:fld id="{8610D165-A060-41FF-827A-3F1F6036D99E}" type="slidenum">
              <a:rPr lang="en-US" sz="1200"/>
              <a:pPr/>
              <a:t>16</a:t>
            </a:fld>
            <a:endParaRPr lang="en-US" sz="1200"/>
          </a:p>
        </p:txBody>
      </p:sp>
    </p:spTree>
    <p:extLst>
      <p:ext uri="{BB962C8B-B14F-4D97-AF65-F5344CB8AC3E}">
        <p14:creationId xmlns:p14="http://schemas.microsoft.com/office/powerpoint/2010/main" val="2206719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pitchFamily="34" charset="-128"/>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pitchFamily="34" charset="-128"/>
              </a:defRPr>
            </a:lvl1pPr>
            <a:lvl2pPr marL="702756" indent="-270291">
              <a:defRPr sz="2300">
                <a:solidFill>
                  <a:schemeClr val="tx1"/>
                </a:solidFill>
                <a:latin typeface="Times" charset="0"/>
                <a:ea typeface="ＭＳ Ｐゴシック" pitchFamily="34" charset="-128"/>
              </a:defRPr>
            </a:lvl2pPr>
            <a:lvl3pPr marL="1081164" indent="-216233">
              <a:defRPr sz="2300">
                <a:solidFill>
                  <a:schemeClr val="tx1"/>
                </a:solidFill>
                <a:latin typeface="Times" charset="0"/>
                <a:ea typeface="ＭＳ Ｐゴシック" pitchFamily="34" charset="-128"/>
              </a:defRPr>
            </a:lvl3pPr>
            <a:lvl4pPr marL="1513629" indent="-216233">
              <a:defRPr sz="2300">
                <a:solidFill>
                  <a:schemeClr val="tx1"/>
                </a:solidFill>
                <a:latin typeface="Times" charset="0"/>
                <a:ea typeface="ＭＳ Ｐゴシック" pitchFamily="34" charset="-128"/>
              </a:defRPr>
            </a:lvl4pPr>
            <a:lvl5pPr marL="1946095" indent="-216233">
              <a:defRPr sz="2300">
                <a:solidFill>
                  <a:schemeClr val="tx1"/>
                </a:solidFill>
                <a:latin typeface="Times"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Times"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Times"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Times"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Times" charset="0"/>
                <a:ea typeface="ＭＳ Ｐゴシック" pitchFamily="34" charset="-128"/>
              </a:defRPr>
            </a:lvl9pPr>
          </a:lstStyle>
          <a:p>
            <a:fld id="{5974BBE9-9053-470D-9A3C-38D089E74167}" type="slidenum">
              <a:rPr lang="en-US" sz="1200"/>
              <a:pPr/>
              <a:t>17</a:t>
            </a:fld>
            <a:endParaRPr lang="en-US" sz="1200"/>
          </a:p>
        </p:txBody>
      </p:sp>
    </p:spTree>
    <p:extLst>
      <p:ext uri="{BB962C8B-B14F-4D97-AF65-F5344CB8AC3E}">
        <p14:creationId xmlns:p14="http://schemas.microsoft.com/office/powerpoint/2010/main" val="820002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pitchFamily="34" charset="-128"/>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pitchFamily="34" charset="-128"/>
              </a:defRPr>
            </a:lvl1pPr>
            <a:lvl2pPr marL="702756" indent="-270291">
              <a:defRPr sz="2300">
                <a:solidFill>
                  <a:schemeClr val="tx1"/>
                </a:solidFill>
                <a:latin typeface="Times" charset="0"/>
                <a:ea typeface="ＭＳ Ｐゴシック" pitchFamily="34" charset="-128"/>
              </a:defRPr>
            </a:lvl2pPr>
            <a:lvl3pPr marL="1081164" indent="-216233">
              <a:defRPr sz="2300">
                <a:solidFill>
                  <a:schemeClr val="tx1"/>
                </a:solidFill>
                <a:latin typeface="Times" charset="0"/>
                <a:ea typeface="ＭＳ Ｐゴシック" pitchFamily="34" charset="-128"/>
              </a:defRPr>
            </a:lvl3pPr>
            <a:lvl4pPr marL="1513629" indent="-216233">
              <a:defRPr sz="2300">
                <a:solidFill>
                  <a:schemeClr val="tx1"/>
                </a:solidFill>
                <a:latin typeface="Times" charset="0"/>
                <a:ea typeface="ＭＳ Ｐゴシック" pitchFamily="34" charset="-128"/>
              </a:defRPr>
            </a:lvl4pPr>
            <a:lvl5pPr marL="1946095" indent="-216233">
              <a:defRPr sz="2300">
                <a:solidFill>
                  <a:schemeClr val="tx1"/>
                </a:solidFill>
                <a:latin typeface="Times"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Times"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Times"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Times"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Times" charset="0"/>
                <a:ea typeface="ＭＳ Ｐゴシック" pitchFamily="34" charset="-128"/>
              </a:defRPr>
            </a:lvl9pPr>
          </a:lstStyle>
          <a:p>
            <a:fld id="{5974BBE9-9053-470D-9A3C-38D089E74167}" type="slidenum">
              <a:rPr lang="en-US" sz="1200"/>
              <a:pPr/>
              <a:t>18</a:t>
            </a:fld>
            <a:endParaRPr lang="en-US" sz="1200"/>
          </a:p>
        </p:txBody>
      </p:sp>
    </p:spTree>
    <p:extLst>
      <p:ext uri="{BB962C8B-B14F-4D97-AF65-F5344CB8AC3E}">
        <p14:creationId xmlns:p14="http://schemas.microsoft.com/office/powerpoint/2010/main" val="311482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pitchFamily="34" charset="-128"/>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pitchFamily="34" charset="-128"/>
              </a:defRPr>
            </a:lvl1pPr>
            <a:lvl2pPr marL="702756" indent="-270291">
              <a:defRPr sz="2300">
                <a:solidFill>
                  <a:schemeClr val="tx1"/>
                </a:solidFill>
                <a:latin typeface="Times" charset="0"/>
                <a:ea typeface="ＭＳ Ｐゴシック" pitchFamily="34" charset="-128"/>
              </a:defRPr>
            </a:lvl2pPr>
            <a:lvl3pPr marL="1081164" indent="-216233">
              <a:defRPr sz="2300">
                <a:solidFill>
                  <a:schemeClr val="tx1"/>
                </a:solidFill>
                <a:latin typeface="Times" charset="0"/>
                <a:ea typeface="ＭＳ Ｐゴシック" pitchFamily="34" charset="-128"/>
              </a:defRPr>
            </a:lvl3pPr>
            <a:lvl4pPr marL="1513629" indent="-216233">
              <a:defRPr sz="2300">
                <a:solidFill>
                  <a:schemeClr val="tx1"/>
                </a:solidFill>
                <a:latin typeface="Times" charset="0"/>
                <a:ea typeface="ＭＳ Ｐゴシック" pitchFamily="34" charset="-128"/>
              </a:defRPr>
            </a:lvl4pPr>
            <a:lvl5pPr marL="1946095" indent="-216233">
              <a:defRPr sz="2300">
                <a:solidFill>
                  <a:schemeClr val="tx1"/>
                </a:solidFill>
                <a:latin typeface="Times"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Times"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Times"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Times"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Times" charset="0"/>
                <a:ea typeface="ＭＳ Ｐゴシック" pitchFamily="34" charset="-128"/>
              </a:defRPr>
            </a:lvl9pPr>
          </a:lstStyle>
          <a:p>
            <a:fld id="{5974BBE9-9053-470D-9A3C-38D089E74167}" type="slidenum">
              <a:rPr lang="en-US" sz="1200"/>
              <a:pPr/>
              <a:t>19</a:t>
            </a:fld>
            <a:endParaRPr lang="en-US" sz="1200"/>
          </a:p>
        </p:txBody>
      </p:sp>
    </p:spTree>
    <p:extLst>
      <p:ext uri="{BB962C8B-B14F-4D97-AF65-F5344CB8AC3E}">
        <p14:creationId xmlns:p14="http://schemas.microsoft.com/office/powerpoint/2010/main" val="864948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pitchFamily="34" charset="-128"/>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pitchFamily="34" charset="-128"/>
              </a:defRPr>
            </a:lvl1pPr>
            <a:lvl2pPr marL="702756" indent="-270291">
              <a:defRPr sz="2300">
                <a:solidFill>
                  <a:schemeClr val="tx1"/>
                </a:solidFill>
                <a:latin typeface="Times" charset="0"/>
                <a:ea typeface="ＭＳ Ｐゴシック" pitchFamily="34" charset="-128"/>
              </a:defRPr>
            </a:lvl2pPr>
            <a:lvl3pPr marL="1081164" indent="-216233">
              <a:defRPr sz="2300">
                <a:solidFill>
                  <a:schemeClr val="tx1"/>
                </a:solidFill>
                <a:latin typeface="Times" charset="0"/>
                <a:ea typeface="ＭＳ Ｐゴシック" pitchFamily="34" charset="-128"/>
              </a:defRPr>
            </a:lvl3pPr>
            <a:lvl4pPr marL="1513629" indent="-216233">
              <a:defRPr sz="2300">
                <a:solidFill>
                  <a:schemeClr val="tx1"/>
                </a:solidFill>
                <a:latin typeface="Times" charset="0"/>
                <a:ea typeface="ＭＳ Ｐゴシック" pitchFamily="34" charset="-128"/>
              </a:defRPr>
            </a:lvl4pPr>
            <a:lvl5pPr marL="1946095" indent="-216233">
              <a:defRPr sz="2300">
                <a:solidFill>
                  <a:schemeClr val="tx1"/>
                </a:solidFill>
                <a:latin typeface="Times"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Times"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Times"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Times"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Times" charset="0"/>
                <a:ea typeface="ＭＳ Ｐゴシック" pitchFamily="34" charset="-128"/>
              </a:defRPr>
            </a:lvl9pPr>
          </a:lstStyle>
          <a:p>
            <a:fld id="{00E1D265-3DE6-40DC-BFDD-DA16ED050C85}" type="slidenum">
              <a:rPr lang="en-US" sz="1200"/>
              <a:pPr/>
              <a:t>20</a:t>
            </a:fld>
            <a:endParaRPr lang="en-US" sz="1200"/>
          </a:p>
        </p:txBody>
      </p:sp>
    </p:spTree>
    <p:extLst>
      <p:ext uri="{BB962C8B-B14F-4D97-AF65-F5344CB8AC3E}">
        <p14:creationId xmlns:p14="http://schemas.microsoft.com/office/powerpoint/2010/main" val="3811870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Times" charset="0"/>
              <a:ea typeface="ＭＳ Ｐゴシック" pitchFamily="34" charset="-128"/>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Times" charset="0"/>
                <a:ea typeface="ＭＳ Ｐゴシック" pitchFamily="34" charset="-128"/>
              </a:defRPr>
            </a:lvl1pPr>
            <a:lvl2pPr marL="702756" indent="-270291">
              <a:defRPr sz="2300">
                <a:solidFill>
                  <a:schemeClr val="tx1"/>
                </a:solidFill>
                <a:latin typeface="Times" charset="0"/>
                <a:ea typeface="ＭＳ Ｐゴシック" pitchFamily="34" charset="-128"/>
              </a:defRPr>
            </a:lvl2pPr>
            <a:lvl3pPr marL="1081164" indent="-216233">
              <a:defRPr sz="2300">
                <a:solidFill>
                  <a:schemeClr val="tx1"/>
                </a:solidFill>
                <a:latin typeface="Times" charset="0"/>
                <a:ea typeface="ＭＳ Ｐゴシック" pitchFamily="34" charset="-128"/>
              </a:defRPr>
            </a:lvl3pPr>
            <a:lvl4pPr marL="1513629" indent="-216233">
              <a:defRPr sz="2300">
                <a:solidFill>
                  <a:schemeClr val="tx1"/>
                </a:solidFill>
                <a:latin typeface="Times" charset="0"/>
                <a:ea typeface="ＭＳ Ｐゴシック" pitchFamily="34" charset="-128"/>
              </a:defRPr>
            </a:lvl4pPr>
            <a:lvl5pPr marL="1946095" indent="-216233">
              <a:defRPr sz="2300">
                <a:solidFill>
                  <a:schemeClr val="tx1"/>
                </a:solidFill>
                <a:latin typeface="Times"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Times"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Times"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Times"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Times" charset="0"/>
                <a:ea typeface="ＭＳ Ｐゴシック" pitchFamily="34" charset="-128"/>
              </a:defRPr>
            </a:lvl9pPr>
          </a:lstStyle>
          <a:p>
            <a:fld id="{00E1D265-3DE6-40DC-BFDD-DA16ED050C85}" type="slidenum">
              <a:rPr lang="en-US" sz="1200"/>
              <a:pPr/>
              <a:t>21</a:t>
            </a:fld>
            <a:endParaRPr lang="en-US" sz="1200"/>
          </a:p>
        </p:txBody>
      </p:sp>
    </p:spTree>
    <p:extLst>
      <p:ext uri="{BB962C8B-B14F-4D97-AF65-F5344CB8AC3E}">
        <p14:creationId xmlns:p14="http://schemas.microsoft.com/office/powerpoint/2010/main" val="1313263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8195" name="Rectangle 3"/>
          <p:cNvSpPr>
            <a:spLocks noGrp="1" noChangeArrowheads="1"/>
          </p:cNvSpPr>
          <p:nvPr>
            <p:ph type="subTitle" idx="1"/>
          </p:nvPr>
        </p:nvSpPr>
        <p:spPr>
          <a:xfrm>
            <a:off x="1371600" y="3886200"/>
            <a:ext cx="6400800" cy="1752600"/>
          </a:xfrm>
        </p:spPr>
        <p:txBody>
          <a:bodyPr/>
          <a:lstStyle>
            <a:lvl1pPr marL="0" indent="0" algn="ctr">
              <a:buFont typeface="Zapf Dingbats" pitchFamily="-109" charset="2"/>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endParaRPr lang="fr-FR"/>
          </a:p>
        </p:txBody>
      </p:sp>
      <p:sp>
        <p:nvSpPr>
          <p:cNvPr id="5" name="Rectangle 5"/>
          <p:cNvSpPr>
            <a:spLocks noGrp="1" noChangeArrowheads="1"/>
          </p:cNvSpPr>
          <p:nvPr>
            <p:ph type="ftr" sz="quarter" idx="11"/>
          </p:nvPr>
        </p:nvSpPr>
        <p:spPr/>
        <p:txBody>
          <a:bodyPr/>
          <a:lstStyle>
            <a:lvl1pPr>
              <a:defRPr/>
            </a:lvl1pPr>
          </a:lstStyle>
          <a:p>
            <a:endParaRPr lang="fr-FR"/>
          </a:p>
        </p:txBody>
      </p:sp>
      <p:sp>
        <p:nvSpPr>
          <p:cNvPr id="6" name="Rectangle 6"/>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5B298EE9-760D-41C0-9F8E-F529510B8CB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fr-FR"/>
          </a:p>
        </p:txBody>
      </p:sp>
      <p:sp>
        <p:nvSpPr>
          <p:cNvPr id="8"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fr-FR"/>
          </a:p>
        </p:txBody>
      </p:sp>
      <p:sp>
        <p:nvSpPr>
          <p:cNvPr id="4"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fr-FR"/>
          </a:p>
        </p:txBody>
      </p:sp>
      <p:sp>
        <p:nvSpPr>
          <p:cNvPr id="3"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Tree>
  </p:cSld>
  <p:clrMap bg1="lt1" tx1="dk1" bg2="lt2" tx2="dk2" accent1="accent1" accent2="accent2" accent3="accent3" accent4="accent4" accent5="accent5" accent6="accent6" hlink="hlink" folHlink="folHlink"/>
  <p:sldLayoutIdLst>
    <p:sldLayoutId id="2147484167" r:id="rId1"/>
    <p:sldLayoutId id="2147484156" r:id="rId2"/>
    <p:sldLayoutId id="2147484157" r:id="rId3"/>
    <p:sldLayoutId id="2147484158" r:id="rId4"/>
    <p:sldLayoutId id="2147484159" r:id="rId5"/>
    <p:sldLayoutId id="2147484160" r:id="rId6"/>
    <p:sldLayoutId id="2147484161" r:id="rId7"/>
    <p:sldLayoutId id="2147484162" r:id="rId8"/>
    <p:sldLayoutId id="2147484163" r:id="rId9"/>
    <p:sldLayoutId id="2147484164" r:id="rId10"/>
    <p:sldLayoutId id="2147484165" r:id="rId11"/>
    <p:sldLayoutId id="2147484166" r:id="rId12"/>
  </p:sldLayoutIdLst>
  <p:txStyles>
    <p:titleStyle>
      <a:lvl1pPr algn="l" rtl="0" eaLnBrk="0" fontAlgn="base" hangingPunct="0">
        <a:spcBef>
          <a:spcPct val="0"/>
        </a:spcBef>
        <a:spcAft>
          <a:spcPct val="0"/>
        </a:spcAft>
        <a:defRPr sz="2800" b="1">
          <a:solidFill>
            <a:srgbClr val="2D2DB9"/>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2pPr>
      <a:lvl3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3pPr>
      <a:lvl4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4pPr>
      <a:lvl5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5pPr>
      <a:lvl6pPr marL="457200" algn="l" rtl="0" eaLnBrk="0" fontAlgn="base" hangingPunct="0">
        <a:spcBef>
          <a:spcPct val="0"/>
        </a:spcBef>
        <a:spcAft>
          <a:spcPct val="0"/>
        </a:spcAft>
        <a:defRPr sz="2800" b="1">
          <a:solidFill>
            <a:srgbClr val="800000"/>
          </a:solidFill>
          <a:latin typeface="Times" pitchFamily="-109" charset="0"/>
        </a:defRPr>
      </a:lvl6pPr>
      <a:lvl7pPr marL="914400" algn="l" rtl="0" eaLnBrk="0" fontAlgn="base" hangingPunct="0">
        <a:spcBef>
          <a:spcPct val="0"/>
        </a:spcBef>
        <a:spcAft>
          <a:spcPct val="0"/>
        </a:spcAft>
        <a:defRPr sz="2800" b="1">
          <a:solidFill>
            <a:srgbClr val="800000"/>
          </a:solidFill>
          <a:latin typeface="Times" pitchFamily="-109" charset="0"/>
        </a:defRPr>
      </a:lvl7pPr>
      <a:lvl8pPr marL="1371600" algn="l" rtl="0" eaLnBrk="0" fontAlgn="base" hangingPunct="0">
        <a:spcBef>
          <a:spcPct val="0"/>
        </a:spcBef>
        <a:spcAft>
          <a:spcPct val="0"/>
        </a:spcAft>
        <a:defRPr sz="2800" b="1">
          <a:solidFill>
            <a:srgbClr val="800000"/>
          </a:solidFill>
          <a:latin typeface="Times" pitchFamily="-109" charset="0"/>
        </a:defRPr>
      </a:lvl8pPr>
      <a:lvl9pPr marL="1828800" algn="l" rtl="0" eaLnBrk="0" fontAlgn="base" hangingPunct="0">
        <a:spcBef>
          <a:spcPct val="0"/>
        </a:spcBef>
        <a:spcAft>
          <a:spcPct val="0"/>
        </a:spcAft>
        <a:defRPr sz="2800" b="1">
          <a:solidFill>
            <a:srgbClr val="800000"/>
          </a:solidFill>
          <a:latin typeface="Times" pitchFamily="-109" charset="0"/>
        </a:defRPr>
      </a:lvl9pPr>
    </p:titleStyle>
    <p:bodyStyle>
      <a:lvl1pPr marL="342900" indent="-342900" algn="l" rtl="0" eaLnBrk="0" fontAlgn="base" hangingPunct="0">
        <a:spcBef>
          <a:spcPct val="20000"/>
        </a:spcBef>
        <a:spcAft>
          <a:spcPct val="0"/>
        </a:spcAft>
        <a:buSzPct val="75000"/>
        <a:buFont typeface="Zapf Dingbats" charset="2"/>
        <a:buChar char="v"/>
        <a:defRPr sz="2000">
          <a:solidFill>
            <a:srgbClr val="00003E"/>
          </a:solidFill>
          <a:latin typeface="+mn-lt"/>
          <a:ea typeface="ＭＳ Ｐゴシック" pitchFamily="-109" charset="-128"/>
          <a:cs typeface="ＭＳ Ｐゴシック" pitchFamily="-109" charset="-128"/>
        </a:defRPr>
      </a:lvl1pPr>
      <a:lvl2pPr marL="742950" indent="-285750" algn="l" rtl="0" eaLnBrk="0" fontAlgn="base" hangingPunct="0">
        <a:spcBef>
          <a:spcPct val="20000"/>
        </a:spcBef>
        <a:spcAft>
          <a:spcPct val="0"/>
        </a:spcAft>
        <a:buSzPct val="75000"/>
        <a:buFont typeface="Zapf Dingbats" charset="2"/>
        <a:buChar char="u"/>
        <a:defRPr>
          <a:solidFill>
            <a:srgbClr val="003366"/>
          </a:solidFill>
          <a:latin typeface="+mn-lt"/>
          <a:ea typeface="ＭＳ Ｐゴシック" pitchFamily="-109" charset="-128"/>
        </a:defRPr>
      </a:lvl2pPr>
      <a:lvl3pPr marL="1143000" indent="-228600" algn="l" rtl="0" eaLnBrk="0" fontAlgn="base" hangingPunct="0">
        <a:spcBef>
          <a:spcPct val="20000"/>
        </a:spcBef>
        <a:spcAft>
          <a:spcPct val="0"/>
        </a:spcAft>
        <a:buChar char="•"/>
        <a:defRPr>
          <a:solidFill>
            <a:srgbClr val="003366"/>
          </a:solidFill>
          <a:latin typeface="+mn-lt"/>
          <a:ea typeface="ＭＳ Ｐゴシック" pitchFamily="-109" charset="-128"/>
        </a:defRPr>
      </a:lvl3pPr>
      <a:lvl4pPr marL="16002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4pPr>
      <a:lvl5pPr marL="20574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5pPr>
      <a:lvl6pPr marL="25146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6pPr>
      <a:lvl7pPr marL="29718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7pPr>
      <a:lvl8pPr marL="34290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8pPr>
      <a:lvl9pPr marL="38862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en.wikipedia.org/wiki/Expected_utility_hypothesi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914400" y="2514600"/>
            <a:ext cx="7239000" cy="3886200"/>
          </a:xfrm>
        </p:spPr>
        <p:txBody>
          <a:bodyPr/>
          <a:lstStyle/>
          <a:p>
            <a:pPr lvl="1">
              <a:spcBef>
                <a:spcPts val="0"/>
              </a:spcBef>
              <a:spcAft>
                <a:spcPts val="1200"/>
              </a:spcAft>
              <a:buFont typeface="Zapf Dingbats" charset="2"/>
              <a:buNone/>
            </a:pPr>
            <a:r>
              <a:rPr lang="en-US" sz="3200" b="1" i="1" dirty="0" smtClean="0">
                <a:solidFill>
                  <a:schemeClr val="tx1"/>
                </a:solidFill>
                <a:ea typeface="ＭＳ Ｐゴシック" charset="-128"/>
              </a:rPr>
              <a:t>	Random Variables</a:t>
            </a:r>
          </a:p>
          <a:p>
            <a:pPr lvl="2"/>
            <a:r>
              <a:rPr lang="en-US" sz="2400" dirty="0" smtClean="0">
                <a:solidFill>
                  <a:schemeClr val="tx1"/>
                </a:solidFill>
                <a:ea typeface="ＭＳ Ｐゴシック" charset="-128"/>
              </a:rPr>
              <a:t>Expected Value</a:t>
            </a:r>
          </a:p>
          <a:p>
            <a:pPr lvl="3"/>
            <a:r>
              <a:rPr lang="en-US" sz="2200" dirty="0" smtClean="0">
                <a:solidFill>
                  <a:schemeClr val="tx1"/>
                </a:solidFill>
                <a:ea typeface="ＭＳ Ｐゴシック" charset="-128"/>
              </a:rPr>
              <a:t>Airline overbooking</a:t>
            </a:r>
          </a:p>
          <a:p>
            <a:pPr lvl="3"/>
            <a:r>
              <a:rPr lang="en-US" sz="2400" dirty="0" smtClean="0">
                <a:solidFill>
                  <a:schemeClr val="tx1"/>
                </a:solidFill>
                <a:ea typeface="ＭＳ Ｐゴシック" charset="-128"/>
              </a:rPr>
              <a:t>Pooling </a:t>
            </a:r>
            <a:r>
              <a:rPr lang="en-US" sz="2400" dirty="0">
                <a:solidFill>
                  <a:schemeClr val="tx1"/>
                </a:solidFill>
                <a:ea typeface="ＭＳ Ｐゴシック" charset="-128"/>
              </a:rPr>
              <a:t>blood </a:t>
            </a:r>
            <a:r>
              <a:rPr lang="en-US" sz="2400" dirty="0" smtClean="0">
                <a:solidFill>
                  <a:schemeClr val="tx1"/>
                </a:solidFill>
                <a:ea typeface="ＭＳ Ｐゴシック" charset="-128"/>
              </a:rPr>
              <a:t>samples</a:t>
            </a:r>
          </a:p>
          <a:p>
            <a:pPr lvl="2"/>
            <a:r>
              <a:rPr lang="en-US" sz="2400" dirty="0">
                <a:solidFill>
                  <a:schemeClr val="tx1"/>
                </a:solidFill>
                <a:ea typeface="ＭＳ Ｐゴシック" charset="-128"/>
              </a:rPr>
              <a:t>Variance and Standard </a:t>
            </a:r>
            <a:r>
              <a:rPr lang="en-US" sz="2400" dirty="0" smtClean="0">
                <a:solidFill>
                  <a:schemeClr val="tx1"/>
                </a:solidFill>
                <a:ea typeface="ＭＳ Ｐゴシック" charset="-128"/>
              </a:rPr>
              <a:t>Deviation </a:t>
            </a:r>
            <a:endParaRPr lang="en-US" sz="2400" dirty="0">
              <a:solidFill>
                <a:schemeClr val="tx1"/>
              </a:solidFill>
              <a:ea typeface="ＭＳ Ｐゴシック" charset="-128"/>
            </a:endParaRPr>
          </a:p>
          <a:p>
            <a:pPr lvl="2"/>
            <a:r>
              <a:rPr lang="en-US" sz="2400" dirty="0" smtClean="0">
                <a:solidFill>
                  <a:schemeClr val="tx1"/>
                </a:solidFill>
                <a:ea typeface="ＭＳ Ｐゴシック" charset="-128"/>
              </a:rPr>
              <a:t>Independent Collections</a:t>
            </a:r>
          </a:p>
          <a:p>
            <a:pPr lvl="2"/>
            <a:r>
              <a:rPr lang="en-US" sz="2400" dirty="0" smtClean="0">
                <a:solidFill>
                  <a:schemeClr val="tx1"/>
                </a:solidFill>
                <a:ea typeface="ＭＳ Ｐゴシック" charset="-128"/>
              </a:rPr>
              <a:t>Optimization</a:t>
            </a:r>
            <a:endParaRPr lang="en-US" sz="2400" dirty="0">
              <a:solidFill>
                <a:schemeClr val="tx1"/>
              </a:solidFill>
              <a:ea typeface="ＭＳ Ｐゴシック" charset="-128"/>
            </a:endParaRPr>
          </a:p>
        </p:txBody>
      </p:sp>
      <p:sp>
        <p:nvSpPr>
          <p:cNvPr id="16388" name="Rectangle 13"/>
          <p:cNvSpPr>
            <a:spLocks noGrp="1" noChangeArrowheads="1"/>
          </p:cNvSpPr>
          <p:nvPr>
            <p:ph type="title"/>
          </p:nvPr>
        </p:nvSpPr>
        <p:spPr>
          <a:xfrm>
            <a:off x="304800" y="914400"/>
            <a:ext cx="8382000" cy="1143000"/>
          </a:xfrm>
          <a:noFill/>
        </p:spPr>
        <p:txBody>
          <a:bodyPr anchor="t"/>
          <a:lstStyle/>
          <a:p>
            <a:pPr algn="ctr"/>
            <a:r>
              <a:rPr lang="en-US" sz="3600" dirty="0"/>
              <a:t>DECS 430-A</a:t>
            </a:r>
            <a:br>
              <a:rPr lang="en-US" sz="3600" dirty="0"/>
            </a:br>
            <a:r>
              <a:rPr lang="en-US" sz="3600" dirty="0"/>
              <a:t>Business Analytics </a:t>
            </a:r>
            <a:r>
              <a:rPr lang="en-US" sz="3600" dirty="0" smtClean="0"/>
              <a:t>I: Class 2</a:t>
            </a:r>
            <a:endParaRPr lang="en-US" sz="2000" i="1" dirty="0" smtClean="0">
              <a:ea typeface="ＭＳ Ｐゴシック" charset="-128"/>
            </a:endParaRPr>
          </a:p>
        </p:txBody>
      </p:sp>
    </p:spTree>
    <p:extLst>
      <p:ext uri="{BB962C8B-B14F-4D97-AF65-F5344CB8AC3E}">
        <p14:creationId xmlns:p14="http://schemas.microsoft.com/office/powerpoint/2010/main" val="911463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1" y="1219200"/>
            <a:ext cx="5763490" cy="563562"/>
          </a:xfrm>
        </p:spPr>
        <p:txBody>
          <a:bodyPr>
            <a:noAutofit/>
          </a:bodyPr>
          <a:lstStyle/>
          <a:p>
            <a:pPr algn="l"/>
            <a:r>
              <a:rPr lang="en-US" sz="2600" dirty="0" smtClean="0"/>
              <a:t>What You </a:t>
            </a:r>
            <a:r>
              <a:rPr lang="en-US" sz="2600" i="1" dirty="0" smtClean="0"/>
              <a:t>Should</a:t>
            </a:r>
            <a:r>
              <a:rPr lang="en-US" sz="2600" dirty="0" smtClean="0"/>
              <a:t> Do:</a:t>
            </a:r>
            <a:endParaRPr lang="en-US" sz="2600" dirty="0"/>
          </a:p>
        </p:txBody>
      </p:sp>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491973933"/>
              </p:ext>
            </p:extLst>
          </p:nvPr>
        </p:nvGraphicFramePr>
        <p:xfrm>
          <a:off x="1698625" y="1836738"/>
          <a:ext cx="5680075" cy="1004887"/>
        </p:xfrm>
        <a:graphic>
          <a:graphicData uri="http://schemas.openxmlformats.org/presentationml/2006/ole">
            <mc:AlternateContent xmlns:mc="http://schemas.openxmlformats.org/markup-compatibility/2006">
              <mc:Choice xmlns:v="urn:schemas-microsoft-com:vml" Requires="v">
                <p:oleObj spid="_x0000_s15386" name="Equation" r:id="rId3" imgW="1650960" imgH="291960" progId="Equation.3">
                  <p:embed/>
                </p:oleObj>
              </mc:Choice>
              <mc:Fallback>
                <p:oleObj name="Equation" r:id="rId3" imgW="1650960" imgH="291960" progId="Equation.3">
                  <p:embed/>
                  <p:pic>
                    <p:nvPicPr>
                      <p:cNvPr id="0" name=""/>
                      <p:cNvPicPr/>
                      <p:nvPr/>
                    </p:nvPicPr>
                    <p:blipFill>
                      <a:blip r:embed="rId4"/>
                      <a:stretch>
                        <a:fillRect/>
                      </a:stretch>
                    </p:blipFill>
                    <p:spPr>
                      <a:xfrm>
                        <a:off x="1698625" y="1836738"/>
                        <a:ext cx="5680075" cy="1004887"/>
                      </a:xfrm>
                      <a:prstGeom prst="rect">
                        <a:avLst/>
                      </a:prstGeom>
                    </p:spPr>
                  </p:pic>
                </p:oleObj>
              </mc:Fallback>
            </mc:AlternateContent>
          </a:graphicData>
        </a:graphic>
      </p:graphicFrame>
      <p:graphicFrame>
        <p:nvGraphicFramePr>
          <p:cNvPr id="7" name="Object 6"/>
          <p:cNvGraphicFramePr>
            <a:graphicFrameLocks noGrp="1" noChangeAspect="1"/>
          </p:cNvGraphicFramePr>
          <p:nvPr>
            <p:extLst>
              <p:ext uri="{D42A27DB-BD31-4B8C-83A1-F6EECF244321}">
                <p14:modId xmlns:p14="http://schemas.microsoft.com/office/powerpoint/2010/main" val="2016928838"/>
              </p:ext>
            </p:extLst>
          </p:nvPr>
        </p:nvGraphicFramePr>
        <p:xfrm>
          <a:off x="1775618" y="4541837"/>
          <a:ext cx="5592763" cy="1020763"/>
        </p:xfrm>
        <a:graphic>
          <a:graphicData uri="http://schemas.openxmlformats.org/presentationml/2006/ole">
            <mc:AlternateContent xmlns:mc="http://schemas.openxmlformats.org/markup-compatibility/2006">
              <mc:Choice xmlns:v="urn:schemas-microsoft-com:vml" Requires="v">
                <p:oleObj spid="_x0000_s15387" name="Equation" r:id="rId5" imgW="1600200" imgH="291960" progId="Equation.3">
                  <p:embed/>
                </p:oleObj>
              </mc:Choice>
              <mc:Fallback>
                <p:oleObj name="Equation" r:id="rId5" imgW="1600200" imgH="291960" progId="Equation.3">
                  <p:embed/>
                  <p:pic>
                    <p:nvPicPr>
                      <p:cNvPr id="0" name=""/>
                      <p:cNvPicPr>
                        <a:picLocks noGrp="1" noChangeAspect="1" noChangeArrowheads="1"/>
                      </p:cNvPicPr>
                      <p:nvPr/>
                    </p:nvPicPr>
                    <p:blipFill>
                      <a:blip r:embed="rId6"/>
                      <a:srcRect/>
                      <a:stretch>
                        <a:fillRect/>
                      </a:stretch>
                    </p:blipFill>
                    <p:spPr bwMode="auto">
                      <a:xfrm>
                        <a:off x="1775618" y="4541837"/>
                        <a:ext cx="5592763" cy="1020763"/>
                      </a:xfrm>
                      <a:prstGeom prst="rect">
                        <a:avLst/>
                      </a:prstGeom>
                      <a:noFill/>
                      <a:ln>
                        <a:noFill/>
                      </a:ln>
                    </p:spPr>
                  </p:pic>
                </p:oleObj>
              </mc:Fallback>
            </mc:AlternateContent>
          </a:graphicData>
        </a:graphic>
      </p:graphicFrame>
      <p:sp>
        <p:nvSpPr>
          <p:cNvPr id="8" name="TextBox 7"/>
          <p:cNvSpPr txBox="1"/>
          <p:nvPr/>
        </p:nvSpPr>
        <p:spPr>
          <a:xfrm>
            <a:off x="762000" y="2895600"/>
            <a:ext cx="7467600" cy="646331"/>
          </a:xfrm>
          <a:prstGeom prst="rect">
            <a:avLst/>
          </a:prstGeom>
          <a:noFill/>
        </p:spPr>
        <p:txBody>
          <a:bodyPr wrap="square" rtlCol="0">
            <a:spAutoFit/>
          </a:bodyPr>
          <a:lstStyle/>
          <a:p>
            <a:pPr eaLnBrk="1" fontAlgn="auto" hangingPunct="1">
              <a:spcBef>
                <a:spcPts val="0"/>
              </a:spcBef>
              <a:spcAft>
                <a:spcPts val="0"/>
              </a:spcAft>
            </a:pPr>
            <a:r>
              <a:rPr lang="en-US" sz="1800" dirty="0" smtClean="0">
                <a:solidFill>
                  <a:srgbClr val="292934"/>
                </a:solidFill>
                <a:latin typeface="Calibri"/>
                <a:ea typeface="+mn-ea"/>
              </a:rPr>
              <a:t>For example, find the overbooking policy that maximizes your average profit per flight, as the no-show level varies from flight to flight.</a:t>
            </a:r>
            <a:endParaRPr lang="en-US" sz="1800" dirty="0">
              <a:solidFill>
                <a:srgbClr val="292934"/>
              </a:solidFill>
              <a:latin typeface="Calibri"/>
              <a:ea typeface="+mn-ea"/>
            </a:endParaRPr>
          </a:p>
        </p:txBody>
      </p:sp>
      <p:sp>
        <p:nvSpPr>
          <p:cNvPr id="9" name="TextBox 8"/>
          <p:cNvSpPr txBox="1"/>
          <p:nvPr/>
        </p:nvSpPr>
        <p:spPr>
          <a:xfrm>
            <a:off x="762000" y="5638800"/>
            <a:ext cx="7481455" cy="646331"/>
          </a:xfrm>
          <a:prstGeom prst="rect">
            <a:avLst/>
          </a:prstGeom>
          <a:noFill/>
        </p:spPr>
        <p:txBody>
          <a:bodyPr wrap="square" rtlCol="0">
            <a:spAutoFit/>
          </a:bodyPr>
          <a:lstStyle/>
          <a:p>
            <a:pPr eaLnBrk="1" fontAlgn="auto" hangingPunct="1">
              <a:spcBef>
                <a:spcPts val="0"/>
              </a:spcBef>
              <a:spcAft>
                <a:spcPts val="0"/>
              </a:spcAft>
            </a:pPr>
            <a:r>
              <a:rPr lang="en-US" sz="1800" dirty="0" smtClean="0">
                <a:solidFill>
                  <a:srgbClr val="292934"/>
                </a:solidFill>
                <a:latin typeface="Calibri"/>
                <a:ea typeface="+mn-ea"/>
              </a:rPr>
              <a:t>This is equivalent to finding the overbooking policy that maximizes your profit from a flight with precisely E[X] (a pre-known, specific number of) no-shows.</a:t>
            </a:r>
            <a:endParaRPr lang="en-US" sz="1800" dirty="0">
              <a:solidFill>
                <a:srgbClr val="292934"/>
              </a:solidFill>
              <a:latin typeface="Calibri"/>
              <a:ea typeface="+mn-ea"/>
            </a:endParaRPr>
          </a:p>
        </p:txBody>
      </p:sp>
      <p:sp>
        <p:nvSpPr>
          <p:cNvPr id="10" name="Title 3"/>
          <p:cNvSpPr txBox="1">
            <a:spLocks/>
          </p:cNvSpPr>
          <p:nvPr/>
        </p:nvSpPr>
        <p:spPr>
          <a:xfrm>
            <a:off x="470171" y="4114800"/>
            <a:ext cx="8229600" cy="5635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r>
              <a:rPr lang="en-US" sz="2600" b="1" kern="0" dirty="0" smtClean="0">
                <a:solidFill>
                  <a:srgbClr val="2D2DB9"/>
                </a:solidFill>
                <a:ea typeface="ＭＳ Ｐゴシック" pitchFamily="-109" charset="-128"/>
              </a:rPr>
              <a:t>What </a:t>
            </a:r>
            <a:r>
              <a:rPr lang="en-US" sz="2600" b="1" kern="0" dirty="0">
                <a:solidFill>
                  <a:srgbClr val="2D2DB9"/>
                </a:solidFill>
                <a:ea typeface="ＭＳ Ｐゴシック" pitchFamily="-109" charset="-128"/>
              </a:rPr>
              <a:t>is Typically (Incorrectly) Done in Today’s World:</a:t>
            </a:r>
          </a:p>
          <a:p>
            <a:pPr algn="l" fontAlgn="auto">
              <a:spcAft>
                <a:spcPts val="0"/>
              </a:spcAft>
            </a:pPr>
            <a:endParaRPr lang="en-US" sz="2800" dirty="0">
              <a:solidFill>
                <a:srgbClr val="292934"/>
              </a:solidFill>
            </a:endParaRPr>
          </a:p>
        </p:txBody>
      </p:sp>
      <p:sp>
        <p:nvSpPr>
          <p:cNvPr id="11" name="Title 3"/>
          <p:cNvSpPr txBox="1">
            <a:spLocks/>
          </p:cNvSpPr>
          <p:nvPr/>
        </p:nvSpPr>
        <p:spPr>
          <a:xfrm>
            <a:off x="609600" y="381000"/>
            <a:ext cx="7772400" cy="5635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3600" b="1" dirty="0" smtClean="0">
                <a:solidFill>
                  <a:srgbClr val="292934"/>
                </a:solidFill>
              </a:rPr>
              <a:t>Facing Uncertainty (represented by X)</a:t>
            </a:r>
            <a:endParaRPr lang="en-US" sz="3600" b="1" dirty="0">
              <a:solidFill>
                <a:srgbClr val="292934"/>
              </a:solidFill>
            </a:endParaRPr>
          </a:p>
        </p:txBody>
      </p:sp>
    </p:spTree>
    <p:extLst>
      <p:ext uri="{BB962C8B-B14F-4D97-AF65-F5344CB8AC3E}">
        <p14:creationId xmlns:p14="http://schemas.microsoft.com/office/powerpoint/2010/main" val="4087157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Clever Name: The Flaw of Averages</a:t>
            </a:r>
            <a:endParaRPr lang="en-US" dirty="0"/>
          </a:p>
        </p:txBody>
      </p:sp>
      <p:sp>
        <p:nvSpPr>
          <p:cNvPr id="3" name="Content Placeholder 2"/>
          <p:cNvSpPr>
            <a:spLocks noGrp="1"/>
          </p:cNvSpPr>
          <p:nvPr>
            <p:ph idx="1"/>
          </p:nvPr>
        </p:nvSpPr>
        <p:spPr/>
        <p:txBody>
          <a:bodyPr/>
          <a:lstStyle/>
          <a:p>
            <a:pPr marL="0" indent="0">
              <a:buNone/>
            </a:pPr>
            <a:r>
              <a:rPr lang="en-US" dirty="0" smtClean="0"/>
              <a:t>A number of years ago, a colleague (Sam Savage) came up with this name for the idea presented on the previous slide.</a:t>
            </a:r>
            <a:endParaRPr lang="en-US" dirty="0"/>
          </a:p>
        </p:txBody>
      </p:sp>
    </p:spTree>
    <p:extLst>
      <p:ext uri="{BB962C8B-B14F-4D97-AF65-F5344CB8AC3E}">
        <p14:creationId xmlns:p14="http://schemas.microsoft.com/office/powerpoint/2010/main" val="1766753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pPr algn="ctr"/>
            <a:r>
              <a:rPr lang="en-US" dirty="0" smtClean="0"/>
              <a:t>Properties of Expected Values (1)</a:t>
            </a:r>
            <a:endParaRPr lang="en-US" dirty="0"/>
          </a:p>
        </p:txBody>
      </p:sp>
      <p:sp>
        <p:nvSpPr>
          <p:cNvPr id="3" name="Content Placeholder 2"/>
          <p:cNvSpPr>
            <a:spLocks noGrp="1"/>
          </p:cNvSpPr>
          <p:nvPr>
            <p:ph idx="1"/>
          </p:nvPr>
        </p:nvSpPr>
        <p:spPr>
          <a:xfrm>
            <a:off x="685800" y="1524000"/>
            <a:ext cx="7772400" cy="4572000"/>
          </a:xfrm>
        </p:spPr>
        <p:txBody>
          <a:bodyPr/>
          <a:lstStyle/>
          <a:p>
            <a:pPr marL="0" indent="0">
              <a:spcBef>
                <a:spcPts val="0"/>
              </a:spcBef>
              <a:spcAft>
                <a:spcPts val="0"/>
              </a:spcAft>
              <a:buNone/>
            </a:pPr>
            <a:r>
              <a:rPr lang="en-US" dirty="0" smtClean="0"/>
              <a:t>Multiplying </a:t>
            </a:r>
            <a:r>
              <a:rPr lang="en-US" dirty="0"/>
              <a:t>a </a:t>
            </a:r>
            <a:r>
              <a:rPr lang="en-US" dirty="0" smtClean="0"/>
              <a:t>random variable </a:t>
            </a:r>
            <a:r>
              <a:rPr lang="en-US" dirty="0"/>
              <a:t>by any constant simply multiplies the </a:t>
            </a:r>
            <a:r>
              <a:rPr lang="en-US" dirty="0" smtClean="0"/>
              <a:t>expectation </a:t>
            </a:r>
            <a:r>
              <a:rPr lang="en-US" dirty="0"/>
              <a:t>by the same constant, and adding a </a:t>
            </a:r>
            <a:r>
              <a:rPr lang="en-US" dirty="0" smtClean="0"/>
              <a:t>constant </a:t>
            </a:r>
            <a:r>
              <a:rPr lang="en-US" dirty="0"/>
              <a:t>just shifts the expectation: </a:t>
            </a:r>
          </a:p>
          <a:p>
            <a:pPr marL="0" indent="0" algn="ctr">
              <a:spcBef>
                <a:spcPts val="0"/>
              </a:spcBef>
              <a:spcAft>
                <a:spcPts val="1200"/>
              </a:spcAft>
              <a:buNone/>
            </a:pPr>
            <a:r>
              <a:rPr lang="en-US" dirty="0" smtClean="0"/>
              <a:t>E[</a:t>
            </a:r>
            <a:r>
              <a:rPr lang="en-US" dirty="0" err="1" smtClean="0"/>
              <a:t>kX</a:t>
            </a:r>
            <a:r>
              <a:rPr lang="en-US" dirty="0" smtClean="0"/>
              <a:t>] </a:t>
            </a:r>
            <a:r>
              <a:rPr lang="en-US" dirty="0"/>
              <a:t>= </a:t>
            </a:r>
            <a:r>
              <a:rPr lang="en-US" dirty="0" err="1" smtClean="0"/>
              <a:t>k·E</a:t>
            </a:r>
            <a:r>
              <a:rPr lang="en-US" dirty="0" smtClean="0"/>
              <a:t>[X], and E[</a:t>
            </a:r>
            <a:r>
              <a:rPr lang="en-US" dirty="0" err="1" smtClean="0"/>
              <a:t>X+c</a:t>
            </a:r>
            <a:r>
              <a:rPr lang="en-US" dirty="0" smtClean="0"/>
              <a:t>] = E[X]+c . </a:t>
            </a:r>
            <a:endParaRPr lang="en-US" dirty="0"/>
          </a:p>
          <a:p>
            <a:pPr marL="0" indent="0">
              <a:spcBef>
                <a:spcPts val="0"/>
              </a:spcBef>
              <a:spcAft>
                <a:spcPts val="1200"/>
              </a:spcAft>
              <a:buNone/>
            </a:pPr>
            <a:r>
              <a:rPr lang="en-US" dirty="0"/>
              <a:t>For any event A, the </a:t>
            </a:r>
            <a:r>
              <a:rPr lang="en-US" dirty="0" smtClean="0"/>
              <a:t>conditional </a:t>
            </a:r>
            <a:r>
              <a:rPr lang="en-US" dirty="0" smtClean="0"/>
              <a:t>expectation of </a:t>
            </a:r>
            <a:r>
              <a:rPr lang="en-US" dirty="0"/>
              <a:t>X given A is defined as </a:t>
            </a:r>
          </a:p>
          <a:p>
            <a:pPr marL="0" indent="0" algn="ctr">
              <a:spcBef>
                <a:spcPts val="0"/>
              </a:spcBef>
              <a:spcAft>
                <a:spcPts val="1200"/>
              </a:spcAft>
              <a:buNone/>
            </a:pPr>
            <a:r>
              <a:rPr lang="en-US" dirty="0"/>
              <a:t>E[X|A] = </a:t>
            </a:r>
            <a:r>
              <a:rPr lang="en-US" dirty="0" smtClean="0">
                <a:sym typeface="Symbol"/>
              </a:rPr>
              <a:t> </a:t>
            </a:r>
            <a:r>
              <a:rPr lang="en-US" dirty="0" err="1" smtClean="0">
                <a:sym typeface="Symbol"/>
              </a:rPr>
              <a:t>x·</a:t>
            </a:r>
            <a:r>
              <a:rPr lang="en-US" dirty="0" err="1" smtClean="0"/>
              <a:t>Pr</a:t>
            </a:r>
            <a:r>
              <a:rPr lang="en-US" dirty="0" smtClean="0"/>
              <a:t>(X=x </a:t>
            </a:r>
            <a:r>
              <a:rPr lang="en-US" dirty="0"/>
              <a:t>| A) . </a:t>
            </a:r>
          </a:p>
          <a:p>
            <a:pPr marL="0" indent="0">
              <a:spcBef>
                <a:spcPts val="0"/>
              </a:spcBef>
              <a:spcAft>
                <a:spcPts val="0"/>
              </a:spcAft>
              <a:buNone/>
            </a:pPr>
            <a:r>
              <a:rPr lang="en-US" dirty="0"/>
              <a:t>A useful way to break down some calculations (</a:t>
            </a:r>
            <a:r>
              <a:rPr lang="en-US" dirty="0" smtClean="0"/>
              <a:t>when </a:t>
            </a:r>
            <a:r>
              <a:rPr lang="en-US" dirty="0"/>
              <a:t>your natural </a:t>
            </a:r>
            <a:r>
              <a:rPr lang="en-US" dirty="0" smtClean="0"/>
              <a:t>response to </a:t>
            </a:r>
            <a:r>
              <a:rPr lang="en-US" dirty="0"/>
              <a:t>“What’s E[X]?” is, </a:t>
            </a:r>
            <a:r>
              <a:rPr lang="en-US" dirty="0" smtClean="0"/>
              <a:t>“</a:t>
            </a:r>
            <a:r>
              <a:rPr lang="en-US" dirty="0"/>
              <a:t>Well, it depends on </a:t>
            </a:r>
            <a:r>
              <a:rPr lang="en-US" dirty="0" smtClean="0"/>
              <a:t>whether A occurs </a:t>
            </a:r>
            <a:r>
              <a:rPr lang="en-US" dirty="0"/>
              <a:t>or not”) is </a:t>
            </a:r>
            <a:endParaRPr lang="en-US" dirty="0" smtClean="0"/>
          </a:p>
          <a:p>
            <a:pPr marL="0" indent="0" algn="ctr">
              <a:spcBef>
                <a:spcPts val="0"/>
              </a:spcBef>
              <a:spcAft>
                <a:spcPts val="1200"/>
              </a:spcAft>
              <a:buNone/>
            </a:pPr>
            <a:r>
              <a:rPr lang="en-US" dirty="0" smtClean="0"/>
              <a:t>E[X</a:t>
            </a:r>
            <a:r>
              <a:rPr lang="en-US" dirty="0"/>
              <a:t>] = </a:t>
            </a:r>
            <a:r>
              <a:rPr lang="en-US" dirty="0" smtClean="0"/>
              <a:t>E[X|A]·</a:t>
            </a:r>
            <a:r>
              <a:rPr lang="en-US" dirty="0" err="1" smtClean="0"/>
              <a:t>Pr</a:t>
            </a:r>
            <a:r>
              <a:rPr lang="en-US" dirty="0" smtClean="0"/>
              <a:t>(A</a:t>
            </a:r>
            <a:r>
              <a:rPr lang="en-US" dirty="0"/>
              <a:t>) + </a:t>
            </a:r>
            <a:r>
              <a:rPr lang="en-US" dirty="0" smtClean="0"/>
              <a:t>E[</a:t>
            </a:r>
            <a:r>
              <a:rPr lang="en-US" dirty="0" err="1" smtClean="0"/>
              <a:t>X|</a:t>
            </a:r>
            <a:r>
              <a:rPr lang="en-US" dirty="0" err="1"/>
              <a:t>A</a:t>
            </a:r>
            <a:r>
              <a:rPr lang="en-US" baseline="30000" dirty="0" err="1"/>
              <a:t>c</a:t>
            </a:r>
            <a:r>
              <a:rPr lang="en-US" dirty="0" smtClean="0"/>
              <a:t>]·</a:t>
            </a:r>
            <a:r>
              <a:rPr lang="en-US" dirty="0" err="1" smtClean="0"/>
              <a:t>Pr</a:t>
            </a:r>
            <a:r>
              <a:rPr lang="en-US" dirty="0" smtClean="0"/>
              <a:t>(A</a:t>
            </a:r>
            <a:r>
              <a:rPr lang="en-US" baseline="30000" dirty="0" smtClean="0"/>
              <a:t>c</a:t>
            </a:r>
            <a:r>
              <a:rPr lang="en-US" dirty="0" smtClean="0"/>
              <a:t>) . </a:t>
            </a:r>
          </a:p>
          <a:p>
            <a:pPr marL="0" indent="0">
              <a:spcBef>
                <a:spcPts val="0"/>
              </a:spcBef>
              <a:spcAft>
                <a:spcPts val="1200"/>
              </a:spcAft>
              <a:buNone/>
            </a:pPr>
            <a:r>
              <a:rPr lang="en-US" dirty="0" smtClean="0"/>
              <a:t>Similarly, if A</a:t>
            </a:r>
            <a:r>
              <a:rPr lang="en-US" baseline="-25000" dirty="0" smtClean="0"/>
              <a:t>1</a:t>
            </a:r>
            <a:r>
              <a:rPr lang="en-US" dirty="0" smtClean="0"/>
              <a:t>, A</a:t>
            </a:r>
            <a:r>
              <a:rPr lang="en-US" baseline="-25000" dirty="0" smtClean="0"/>
              <a:t>2</a:t>
            </a:r>
            <a:r>
              <a:rPr lang="en-US" dirty="0" smtClean="0"/>
              <a:t>, and A</a:t>
            </a:r>
            <a:r>
              <a:rPr lang="en-US" baseline="-25000" dirty="0" smtClean="0"/>
              <a:t>3</a:t>
            </a:r>
            <a:r>
              <a:rPr lang="en-US" dirty="0" smtClean="0"/>
              <a:t> are disjoint and exhaustive, </a:t>
            </a:r>
          </a:p>
          <a:p>
            <a:pPr marL="0" indent="0" algn="ctr">
              <a:spcBef>
                <a:spcPts val="0"/>
              </a:spcBef>
              <a:spcAft>
                <a:spcPts val="1200"/>
              </a:spcAft>
              <a:buNone/>
            </a:pPr>
            <a:r>
              <a:rPr lang="en-US" dirty="0" smtClean="0"/>
              <a:t>E[X</a:t>
            </a:r>
            <a:r>
              <a:rPr lang="en-US" dirty="0"/>
              <a:t>] = </a:t>
            </a:r>
            <a:r>
              <a:rPr lang="en-US" dirty="0" smtClean="0"/>
              <a:t>E[X|A</a:t>
            </a:r>
            <a:r>
              <a:rPr lang="en-US" baseline="-25000" dirty="0"/>
              <a:t>1</a:t>
            </a:r>
            <a:r>
              <a:rPr lang="en-US" dirty="0" smtClean="0"/>
              <a:t>]·</a:t>
            </a:r>
            <a:r>
              <a:rPr lang="en-US" dirty="0" err="1" smtClean="0"/>
              <a:t>Pr</a:t>
            </a:r>
            <a:r>
              <a:rPr lang="en-US" dirty="0" smtClean="0"/>
              <a:t>(A</a:t>
            </a:r>
            <a:r>
              <a:rPr lang="en-US" baseline="-25000" dirty="0" smtClean="0"/>
              <a:t>1</a:t>
            </a:r>
            <a:r>
              <a:rPr lang="en-US" dirty="0" smtClean="0"/>
              <a:t>) </a:t>
            </a:r>
            <a:r>
              <a:rPr lang="en-US" dirty="0"/>
              <a:t>+ </a:t>
            </a:r>
            <a:r>
              <a:rPr lang="en-US" dirty="0" smtClean="0"/>
              <a:t>E[X|A</a:t>
            </a:r>
            <a:r>
              <a:rPr lang="en-US" baseline="-25000" dirty="0" smtClean="0"/>
              <a:t>2</a:t>
            </a:r>
            <a:r>
              <a:rPr lang="en-US" dirty="0" smtClean="0"/>
              <a:t>]·</a:t>
            </a:r>
            <a:r>
              <a:rPr lang="en-US" dirty="0" err="1" smtClean="0"/>
              <a:t>Pr</a:t>
            </a:r>
            <a:r>
              <a:rPr lang="en-US" dirty="0" smtClean="0"/>
              <a:t>(A</a:t>
            </a:r>
            <a:r>
              <a:rPr lang="en-US" baseline="-25000" dirty="0" smtClean="0"/>
              <a:t>2</a:t>
            </a:r>
            <a:r>
              <a:rPr lang="en-US" dirty="0" smtClean="0"/>
              <a:t>) </a:t>
            </a:r>
            <a:r>
              <a:rPr lang="en-US" dirty="0"/>
              <a:t>+ </a:t>
            </a:r>
            <a:r>
              <a:rPr lang="en-US" dirty="0" smtClean="0"/>
              <a:t>E[X|A</a:t>
            </a:r>
            <a:r>
              <a:rPr lang="en-US" baseline="-25000" dirty="0" smtClean="0"/>
              <a:t>3</a:t>
            </a:r>
            <a:r>
              <a:rPr lang="en-US" dirty="0" smtClean="0"/>
              <a:t>]·</a:t>
            </a:r>
            <a:r>
              <a:rPr lang="en-US" dirty="0" err="1" smtClean="0"/>
              <a:t>Pr</a:t>
            </a:r>
            <a:r>
              <a:rPr lang="en-US" dirty="0" smtClean="0"/>
              <a:t>(A</a:t>
            </a:r>
            <a:r>
              <a:rPr lang="en-US" baseline="-25000" dirty="0" smtClean="0"/>
              <a:t>3</a:t>
            </a:r>
            <a:r>
              <a:rPr lang="en-US" dirty="0" smtClean="0"/>
              <a:t>) </a:t>
            </a:r>
            <a:r>
              <a:rPr lang="en-US" dirty="0"/>
              <a:t>. </a:t>
            </a:r>
          </a:p>
          <a:p>
            <a:pPr marL="0" indent="0" algn="ctr">
              <a:buNone/>
            </a:pPr>
            <a:r>
              <a:rPr lang="en-US" dirty="0" smtClean="0"/>
              <a:t> </a:t>
            </a:r>
            <a:r>
              <a:rPr lang="en-US" dirty="0"/>
              <a:t>. </a:t>
            </a:r>
          </a:p>
          <a:p>
            <a:pPr marL="0" indent="0">
              <a:buNone/>
            </a:pPr>
            <a:endParaRPr lang="en-US" dirty="0" smtClean="0"/>
          </a:p>
          <a:p>
            <a:pPr marL="0" indent="0">
              <a:buNone/>
            </a:pPr>
            <a:endParaRPr lang="en-US" dirty="0" smtClean="0"/>
          </a:p>
        </p:txBody>
      </p:sp>
      <p:sp>
        <p:nvSpPr>
          <p:cNvPr id="4" name="TextBox 3"/>
          <p:cNvSpPr txBox="1"/>
          <p:nvPr/>
        </p:nvSpPr>
        <p:spPr>
          <a:xfrm>
            <a:off x="4136233" y="3574257"/>
            <a:ext cx="228600" cy="276999"/>
          </a:xfrm>
          <a:prstGeom prst="rect">
            <a:avLst/>
          </a:prstGeom>
          <a:noFill/>
        </p:spPr>
        <p:txBody>
          <a:bodyPr wrap="square" rtlCol="0">
            <a:spAutoFit/>
          </a:bodyPr>
          <a:lstStyle/>
          <a:p>
            <a:r>
              <a:rPr lang="en-US" sz="1200" dirty="0" smtClean="0"/>
              <a:t>x</a:t>
            </a:r>
            <a:endParaRPr lang="en-US" sz="1200" dirty="0"/>
          </a:p>
        </p:txBody>
      </p:sp>
    </p:spTree>
    <p:extLst>
      <p:ext uri="{BB962C8B-B14F-4D97-AF65-F5344CB8AC3E}">
        <p14:creationId xmlns:p14="http://schemas.microsoft.com/office/powerpoint/2010/main" val="3687475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38200"/>
          </a:xfrm>
        </p:spPr>
        <p:txBody>
          <a:bodyPr/>
          <a:lstStyle/>
          <a:p>
            <a:pPr algn="ctr"/>
            <a:r>
              <a:rPr lang="en-US" dirty="0" smtClean="0"/>
              <a:t>Properties of Expected Values (2)</a:t>
            </a:r>
            <a:endParaRPr lang="en-US" dirty="0"/>
          </a:p>
        </p:txBody>
      </p:sp>
      <p:sp>
        <p:nvSpPr>
          <p:cNvPr id="3" name="Content Placeholder 2"/>
          <p:cNvSpPr>
            <a:spLocks noGrp="1"/>
          </p:cNvSpPr>
          <p:nvPr>
            <p:ph idx="1"/>
          </p:nvPr>
        </p:nvSpPr>
        <p:spPr>
          <a:xfrm>
            <a:off x="685800" y="1905000"/>
            <a:ext cx="7772400" cy="4572000"/>
          </a:xfrm>
        </p:spPr>
        <p:txBody>
          <a:bodyPr/>
          <a:lstStyle/>
          <a:p>
            <a:pPr marL="0" indent="0">
              <a:spcBef>
                <a:spcPts val="0"/>
              </a:spcBef>
              <a:spcAft>
                <a:spcPts val="1200"/>
              </a:spcAft>
              <a:buNone/>
            </a:pPr>
            <a:r>
              <a:rPr lang="en-US" dirty="0" smtClean="0"/>
              <a:t>The </a:t>
            </a:r>
            <a:r>
              <a:rPr lang="en-US" dirty="0"/>
              <a:t>expected value of the sum of several </a:t>
            </a:r>
            <a:r>
              <a:rPr lang="en-US" dirty="0" smtClean="0"/>
              <a:t>random </a:t>
            </a:r>
            <a:r>
              <a:rPr lang="en-US" dirty="0"/>
              <a:t>variables is equal to the sum of their </a:t>
            </a:r>
            <a:r>
              <a:rPr lang="en-US" dirty="0" smtClean="0"/>
              <a:t>expectations</a:t>
            </a:r>
            <a:r>
              <a:rPr lang="en-US" dirty="0"/>
              <a:t>, e.g., </a:t>
            </a:r>
            <a:endParaRPr lang="en-US" dirty="0" smtClean="0"/>
          </a:p>
          <a:p>
            <a:pPr marL="0" indent="0" algn="ctr">
              <a:spcBef>
                <a:spcPts val="0"/>
              </a:spcBef>
              <a:spcAft>
                <a:spcPts val="1200"/>
              </a:spcAft>
              <a:buNone/>
            </a:pPr>
            <a:r>
              <a:rPr lang="en-US" dirty="0" smtClean="0"/>
              <a:t>E[X+Y</a:t>
            </a:r>
            <a:r>
              <a:rPr lang="en-US" dirty="0"/>
              <a:t>] = E[X] + E[Y] . </a:t>
            </a:r>
          </a:p>
          <a:p>
            <a:pPr marL="0" indent="0">
              <a:spcBef>
                <a:spcPts val="0"/>
              </a:spcBef>
              <a:spcAft>
                <a:spcPts val="1200"/>
              </a:spcAft>
              <a:buNone/>
            </a:pPr>
            <a:r>
              <a:rPr lang="en-US" dirty="0"/>
              <a:t>On the other hand, the expected value of the </a:t>
            </a:r>
            <a:r>
              <a:rPr lang="en-US" dirty="0" smtClean="0"/>
              <a:t>product </a:t>
            </a:r>
            <a:r>
              <a:rPr lang="en-US" dirty="0"/>
              <a:t>of two random variables is not necessarily </a:t>
            </a:r>
            <a:r>
              <a:rPr lang="en-US" dirty="0" smtClean="0"/>
              <a:t>the </a:t>
            </a:r>
            <a:r>
              <a:rPr lang="en-US" dirty="0"/>
              <a:t>product of the expected values</a:t>
            </a:r>
            <a:r>
              <a:rPr lang="en-US" dirty="0" smtClean="0"/>
              <a:t>.</a:t>
            </a:r>
            <a:r>
              <a:rPr lang="en-US" dirty="0"/>
              <a:t> For example, </a:t>
            </a:r>
            <a:r>
              <a:rPr lang="en-US" dirty="0" smtClean="0"/>
              <a:t>if </a:t>
            </a:r>
            <a:r>
              <a:rPr lang="en-US" dirty="0"/>
              <a:t>they tend to be “large” at the same time, and </a:t>
            </a:r>
            <a:r>
              <a:rPr lang="en-US" dirty="0" smtClean="0"/>
              <a:t>“</a:t>
            </a:r>
            <a:r>
              <a:rPr lang="en-US" dirty="0"/>
              <a:t>small” at the same time, E[XY] &gt; </a:t>
            </a:r>
            <a:r>
              <a:rPr lang="en-US" dirty="0" smtClean="0"/>
              <a:t>E[X]·E[Y</a:t>
            </a:r>
            <a:r>
              <a:rPr lang="en-US" dirty="0"/>
              <a:t>], while if one tends to be large when the other is </a:t>
            </a:r>
            <a:r>
              <a:rPr lang="en-US" dirty="0" smtClean="0"/>
              <a:t>small</a:t>
            </a:r>
            <a:r>
              <a:rPr lang="en-US" dirty="0"/>
              <a:t>, E[XY] &lt; </a:t>
            </a:r>
            <a:r>
              <a:rPr lang="en-US" dirty="0" smtClean="0"/>
              <a:t>E[X]·E[Y</a:t>
            </a:r>
            <a:r>
              <a:rPr lang="en-US" dirty="0"/>
              <a:t>]. </a:t>
            </a:r>
            <a:r>
              <a:rPr lang="en-US" b="1" i="1" dirty="0">
                <a:solidFill>
                  <a:srgbClr val="C00000"/>
                </a:solidFill>
              </a:rPr>
              <a:t>However, in the special case </a:t>
            </a:r>
            <a:r>
              <a:rPr lang="en-US" b="1" i="1" dirty="0" smtClean="0">
                <a:solidFill>
                  <a:srgbClr val="C00000"/>
                </a:solidFill>
              </a:rPr>
              <a:t>in which </a:t>
            </a:r>
            <a:r>
              <a:rPr lang="en-US" b="1" i="1" dirty="0">
                <a:solidFill>
                  <a:srgbClr val="C00000"/>
                </a:solidFill>
              </a:rPr>
              <a:t>X and Y are independent, </a:t>
            </a:r>
            <a:r>
              <a:rPr lang="en-US" b="1" i="1" dirty="0" smtClean="0">
                <a:solidFill>
                  <a:srgbClr val="C00000"/>
                </a:solidFill>
              </a:rPr>
              <a:t>equality does hold</a:t>
            </a:r>
            <a:r>
              <a:rPr lang="en-US" b="1" i="1" dirty="0">
                <a:solidFill>
                  <a:srgbClr val="C00000"/>
                </a:solidFill>
              </a:rPr>
              <a:t>: </a:t>
            </a:r>
            <a:endParaRPr lang="en-US" b="1" i="1" dirty="0" smtClean="0">
              <a:solidFill>
                <a:srgbClr val="C00000"/>
              </a:solidFill>
            </a:endParaRPr>
          </a:p>
          <a:p>
            <a:pPr marL="0" indent="0" algn="ctr">
              <a:spcBef>
                <a:spcPts val="0"/>
              </a:spcBef>
              <a:spcAft>
                <a:spcPts val="1200"/>
              </a:spcAft>
              <a:buNone/>
            </a:pPr>
            <a:r>
              <a:rPr lang="en-US" b="1" i="1" dirty="0" smtClean="0">
                <a:solidFill>
                  <a:srgbClr val="C00000"/>
                </a:solidFill>
              </a:rPr>
              <a:t>E[XY</a:t>
            </a:r>
            <a:r>
              <a:rPr lang="en-US" b="1" i="1" dirty="0">
                <a:solidFill>
                  <a:srgbClr val="C00000"/>
                </a:solidFill>
              </a:rPr>
              <a:t>] = </a:t>
            </a:r>
            <a:r>
              <a:rPr lang="en-US" b="1" i="1" dirty="0" smtClean="0">
                <a:solidFill>
                  <a:srgbClr val="C00000"/>
                </a:solidFill>
              </a:rPr>
              <a:t>E[X]·E[Y</a:t>
            </a:r>
            <a:r>
              <a:rPr lang="en-US" b="1" i="1" dirty="0">
                <a:solidFill>
                  <a:srgbClr val="C00000"/>
                </a:solidFill>
              </a:rPr>
              <a:t>].</a:t>
            </a:r>
            <a:r>
              <a:rPr lang="en-US" dirty="0"/>
              <a:t> </a:t>
            </a:r>
          </a:p>
          <a:p>
            <a:pPr marL="0" indent="0">
              <a:buNone/>
            </a:pPr>
            <a:r>
              <a:rPr lang="en-US" dirty="0" smtClean="0"/>
              <a:t> </a:t>
            </a:r>
            <a:endParaRPr lang="en-US" dirty="0"/>
          </a:p>
        </p:txBody>
      </p:sp>
    </p:spTree>
    <p:extLst>
      <p:ext uri="{BB962C8B-B14F-4D97-AF65-F5344CB8AC3E}">
        <p14:creationId xmlns:p14="http://schemas.microsoft.com/office/powerpoint/2010/main" val="3384153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304800"/>
            <a:ext cx="7772400" cy="990600"/>
          </a:xfrm>
        </p:spPr>
        <p:txBody>
          <a:bodyPr/>
          <a:lstStyle/>
          <a:p>
            <a:pPr algn="ctr"/>
            <a:r>
              <a:rPr lang="en-US" dirty="0" smtClean="0">
                <a:ea typeface="ＭＳ Ｐゴシック" charset="-128"/>
              </a:rPr>
              <a:t>Application: Estimating Bad Debt</a:t>
            </a:r>
            <a:endParaRPr lang="en-US" i="1" dirty="0" smtClean="0">
              <a:ea typeface="ＭＳ Ｐゴシック" charset="-128"/>
            </a:endParaRPr>
          </a:p>
        </p:txBody>
      </p:sp>
      <p:sp>
        <p:nvSpPr>
          <p:cNvPr id="4099" name="Content Placeholder 2"/>
          <p:cNvSpPr>
            <a:spLocks noGrp="1"/>
          </p:cNvSpPr>
          <p:nvPr>
            <p:ph idx="1"/>
          </p:nvPr>
        </p:nvSpPr>
        <p:spPr>
          <a:xfrm>
            <a:off x="685800" y="1447800"/>
            <a:ext cx="7772400" cy="5105400"/>
          </a:xfrm>
        </p:spPr>
        <p:txBody>
          <a:bodyPr/>
          <a:lstStyle/>
          <a:p>
            <a:pPr marL="0" indent="0">
              <a:spcBef>
                <a:spcPts val="0"/>
              </a:spcBef>
              <a:spcAft>
                <a:spcPts val="1200"/>
              </a:spcAft>
              <a:buNone/>
            </a:pPr>
            <a:r>
              <a:rPr lang="en-US" dirty="0" smtClean="0">
                <a:ea typeface="ＭＳ Ｐゴシック" charset="-128"/>
              </a:rPr>
              <a:t>The Bad Debt homework exercise used data to estimate the </a:t>
            </a:r>
            <a:r>
              <a:rPr lang="en-US" i="1" dirty="0" smtClean="0">
                <a:ea typeface="ＭＳ Ｐゴシック" charset="-128"/>
              </a:rPr>
              <a:t>probability</a:t>
            </a:r>
            <a:r>
              <a:rPr lang="en-US" dirty="0" smtClean="0">
                <a:ea typeface="ＭＳ Ｐゴシック" charset="-128"/>
              </a:rPr>
              <a:t> that a </a:t>
            </a:r>
            <a:r>
              <a:rPr lang="en-US" i="1" dirty="0" smtClean="0">
                <a:ea typeface="ＭＳ Ｐゴシック" charset="-128"/>
              </a:rPr>
              <a:t>particular</a:t>
            </a:r>
            <a:r>
              <a:rPr lang="en-US" dirty="0" smtClean="0">
                <a:ea typeface="ＭＳ Ｐゴシック" charset="-128"/>
              </a:rPr>
              <a:t> invoice amount would end up as uncollectable,</a:t>
            </a:r>
            <a:r>
              <a:rPr lang="en-US" i="1" dirty="0" smtClean="0">
                <a:ea typeface="ＭＳ Ｐゴシック" charset="-128"/>
              </a:rPr>
              <a:t> given its age</a:t>
            </a:r>
            <a:r>
              <a:rPr lang="en-US" dirty="0" smtClean="0">
                <a:ea typeface="ＭＳ Ｐゴシック" charset="-128"/>
              </a:rPr>
              <a:t>.</a:t>
            </a:r>
            <a:endParaRPr lang="en-US" dirty="0">
              <a:ea typeface="ＭＳ Ｐゴシック" charset="-128"/>
            </a:endParaRPr>
          </a:p>
          <a:p>
            <a:pPr marL="0" indent="0">
              <a:spcBef>
                <a:spcPts val="0"/>
              </a:spcBef>
              <a:spcAft>
                <a:spcPts val="1200"/>
              </a:spcAft>
              <a:buNone/>
            </a:pPr>
            <a:r>
              <a:rPr lang="en-US" dirty="0" smtClean="0">
                <a:ea typeface="ＭＳ Ｐゴシック" charset="-128"/>
              </a:rPr>
              <a:t>Suppose you have just made a sale today.  What is the probability that the invoice amount will end up as bad debt?</a:t>
            </a:r>
          </a:p>
          <a:p>
            <a:pPr marL="0" indent="0" algn="ctr">
              <a:spcBef>
                <a:spcPts val="0"/>
              </a:spcBef>
              <a:spcAft>
                <a:spcPts val="1200"/>
              </a:spcAft>
              <a:buNone/>
            </a:pPr>
            <a:r>
              <a:rPr lang="en-US" dirty="0" smtClean="0">
                <a:ea typeface="ＭＳ Ｐゴシック" charset="-128"/>
              </a:rPr>
              <a:t>P(Bad Debt) = 2%</a:t>
            </a:r>
            <a:endParaRPr lang="en-US" dirty="0">
              <a:ea typeface="ＭＳ Ｐゴシック" charset="-128"/>
            </a:endParaRPr>
          </a:p>
          <a:p>
            <a:pPr marL="0" indent="0">
              <a:spcBef>
                <a:spcPts val="0"/>
              </a:spcBef>
              <a:spcAft>
                <a:spcPts val="1200"/>
              </a:spcAft>
              <a:buNone/>
            </a:pPr>
            <a:r>
              <a:rPr lang="en-US" dirty="0" smtClean="0">
                <a:ea typeface="ＭＳ Ｐゴシック" charset="-128"/>
              </a:rPr>
              <a:t>Suppose an invoice has just gone past due (day 32)?  What is the probability that it will end up as bad debt?</a:t>
            </a:r>
          </a:p>
          <a:p>
            <a:pPr marL="0" indent="0">
              <a:spcBef>
                <a:spcPts val="0"/>
              </a:spcBef>
              <a:spcAft>
                <a:spcPts val="1200"/>
              </a:spcAft>
              <a:buNone/>
            </a:pPr>
            <a:r>
              <a:rPr lang="en-US" dirty="0" smtClean="0">
                <a:ea typeface="ＭＳ Ｐゴシック" charset="-128"/>
              </a:rPr>
              <a:t>P(Bad Debt | not paid in first 31 days) = (2%)/P(not paid first 31) = 3%</a:t>
            </a:r>
            <a:endParaRPr lang="en-US" dirty="0">
              <a:ea typeface="ＭＳ Ｐゴシック" charset="-128"/>
            </a:endParaRPr>
          </a:p>
          <a:p>
            <a:pPr marL="0" indent="0">
              <a:spcBef>
                <a:spcPts val="0"/>
              </a:spcBef>
              <a:spcAft>
                <a:spcPts val="1200"/>
              </a:spcAft>
              <a:buNone/>
            </a:pPr>
            <a:r>
              <a:rPr lang="en-US" dirty="0">
                <a:ea typeface="ＭＳ Ｐゴシック" charset="-128"/>
              </a:rPr>
              <a:t>But the important accounting question is:  </a:t>
            </a:r>
          </a:p>
          <a:p>
            <a:pPr marL="0" indent="0" algn="ctr">
              <a:spcBef>
                <a:spcPts val="0"/>
              </a:spcBef>
              <a:spcAft>
                <a:spcPts val="1200"/>
              </a:spcAft>
              <a:buNone/>
            </a:pPr>
            <a:r>
              <a:rPr lang="en-US" b="1" dirty="0">
                <a:ea typeface="ＭＳ Ｐゴシック" charset="-128"/>
              </a:rPr>
              <a:t>What is your </a:t>
            </a:r>
            <a:r>
              <a:rPr lang="en-US" b="1" i="1" dirty="0">
                <a:ea typeface="ＭＳ Ｐゴシック" charset="-128"/>
              </a:rPr>
              <a:t>expected bad debt</a:t>
            </a:r>
            <a:r>
              <a:rPr lang="en-US" b="1" dirty="0">
                <a:ea typeface="ＭＳ Ｐゴシック" charset="-128"/>
              </a:rPr>
              <a:t>?</a:t>
            </a:r>
          </a:p>
          <a:p>
            <a:pPr marL="0" indent="0">
              <a:buNone/>
            </a:pPr>
            <a:endParaRPr lang="en-US" dirty="0" smtClean="0">
              <a:ea typeface="ＭＳ Ｐゴシック" charset="-128"/>
            </a:endParaRPr>
          </a:p>
          <a:p>
            <a:pPr marL="0" indent="0">
              <a:buNone/>
            </a:pPr>
            <a:endParaRPr lang="en-US" dirty="0">
              <a:ea typeface="ＭＳ Ｐゴシック" charset="-128"/>
            </a:endParaRPr>
          </a:p>
          <a:p>
            <a:pPr marL="0" indent="0">
              <a:buNone/>
            </a:pPr>
            <a:endParaRPr lang="en-US" dirty="0" smtClean="0">
              <a:ea typeface="ＭＳ Ｐゴシック" charset="-128"/>
            </a:endParaRPr>
          </a:p>
          <a:p>
            <a:pPr marL="0" indent="0">
              <a:buNone/>
            </a:pPr>
            <a:endParaRPr lang="en-US" dirty="0">
              <a:ea typeface="ＭＳ Ｐゴシック" charset="-128"/>
            </a:endParaRPr>
          </a:p>
          <a:p>
            <a:pPr marL="0" indent="0">
              <a:buNone/>
            </a:pPr>
            <a:endParaRPr lang="en-US" dirty="0">
              <a:ea typeface="ＭＳ Ｐゴシック" charset="-128"/>
            </a:endParaRPr>
          </a:p>
          <a:p>
            <a:pPr marL="0" indent="0">
              <a:buNone/>
            </a:pPr>
            <a:endParaRPr lang="en-US" dirty="0" smtClean="0">
              <a:ea typeface="ＭＳ Ｐゴシック" charset="-128"/>
            </a:endParaRPr>
          </a:p>
        </p:txBody>
      </p:sp>
    </p:spTree>
    <p:extLst>
      <p:ext uri="{BB962C8B-B14F-4D97-AF65-F5344CB8AC3E}">
        <p14:creationId xmlns:p14="http://schemas.microsoft.com/office/powerpoint/2010/main" val="3654217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304800"/>
            <a:ext cx="7772400" cy="990600"/>
          </a:xfrm>
        </p:spPr>
        <p:txBody>
          <a:bodyPr/>
          <a:lstStyle/>
          <a:p>
            <a:r>
              <a:rPr lang="en-US" dirty="0" smtClean="0">
                <a:ea typeface="ＭＳ Ｐゴシック" charset="-128"/>
              </a:rPr>
              <a:t>Application: Estimating Bad Debt</a:t>
            </a:r>
            <a:endParaRPr lang="en-US" i="1" dirty="0" smtClean="0">
              <a:ea typeface="ＭＳ Ｐゴシック" charset="-128"/>
            </a:endParaRPr>
          </a:p>
        </p:txBody>
      </p:sp>
      <p:sp>
        <p:nvSpPr>
          <p:cNvPr id="4099" name="Content Placeholder 2"/>
          <p:cNvSpPr>
            <a:spLocks noGrp="1"/>
          </p:cNvSpPr>
          <p:nvPr>
            <p:ph idx="1"/>
          </p:nvPr>
        </p:nvSpPr>
        <p:spPr>
          <a:xfrm>
            <a:off x="685800" y="1447800"/>
            <a:ext cx="7772400" cy="5105400"/>
          </a:xfrm>
        </p:spPr>
        <p:txBody>
          <a:bodyPr/>
          <a:lstStyle/>
          <a:p>
            <a:pPr marL="0" indent="0">
              <a:spcBef>
                <a:spcPts val="0"/>
              </a:spcBef>
              <a:spcAft>
                <a:spcPts val="1200"/>
              </a:spcAft>
              <a:buNone/>
            </a:pPr>
            <a:r>
              <a:rPr lang="en-US" b="1" dirty="0" smtClean="0">
                <a:ea typeface="ＭＳ Ｐゴシック" charset="-128"/>
              </a:rPr>
              <a:t>What is your </a:t>
            </a:r>
            <a:r>
              <a:rPr lang="en-US" b="1" i="1" dirty="0" smtClean="0">
                <a:ea typeface="ＭＳ Ｐゴシック" charset="-128"/>
              </a:rPr>
              <a:t>expected bad debt</a:t>
            </a:r>
            <a:r>
              <a:rPr lang="en-US" b="1" dirty="0" smtClean="0">
                <a:ea typeface="ＭＳ Ｐゴシック" charset="-128"/>
              </a:rPr>
              <a:t>?</a:t>
            </a:r>
            <a:endParaRPr lang="en-US" dirty="0">
              <a:ea typeface="ＭＳ Ｐゴシック" charset="-128"/>
            </a:endParaRPr>
          </a:p>
          <a:p>
            <a:pPr marL="0" indent="0">
              <a:buNone/>
            </a:pPr>
            <a:r>
              <a:rPr lang="en-US" dirty="0" smtClean="0">
                <a:ea typeface="ＭＳ Ｐゴシック" charset="-128"/>
              </a:rPr>
              <a:t>Suppose you have the following accounts receivable.</a:t>
            </a:r>
          </a:p>
          <a:p>
            <a:pPr marL="0" indent="0">
              <a:buNone/>
            </a:pPr>
            <a:endParaRPr lang="en-US" dirty="0" smtClean="0">
              <a:ea typeface="ＭＳ Ｐゴシック" charset="-128"/>
            </a:endParaRPr>
          </a:p>
          <a:p>
            <a:pPr marL="0" indent="0">
              <a:buNone/>
            </a:pPr>
            <a:endParaRPr lang="en-US" dirty="0">
              <a:ea typeface="ＭＳ Ｐゴシック" charset="-128"/>
            </a:endParaRPr>
          </a:p>
          <a:p>
            <a:pPr marL="0" indent="0">
              <a:buNone/>
            </a:pPr>
            <a:endParaRPr lang="en-US" dirty="0" smtClean="0">
              <a:ea typeface="ＭＳ Ｐゴシック" charset="-128"/>
            </a:endParaRPr>
          </a:p>
          <a:p>
            <a:pPr marL="0" indent="0">
              <a:buNone/>
            </a:pPr>
            <a:endParaRPr lang="en-US" dirty="0">
              <a:ea typeface="ＭＳ Ｐゴシック" charset="-128"/>
            </a:endParaRPr>
          </a:p>
          <a:p>
            <a:pPr marL="0" indent="0">
              <a:buNone/>
            </a:pPr>
            <a:endParaRPr lang="en-US" dirty="0" smtClean="0">
              <a:ea typeface="ＭＳ Ｐゴシック" charset="-128"/>
            </a:endParaRPr>
          </a:p>
          <a:p>
            <a:pPr marL="0" indent="0">
              <a:buNone/>
            </a:pPr>
            <a:r>
              <a:rPr lang="en-US" dirty="0" smtClean="0">
                <a:ea typeface="ＭＳ Ｐゴシック" charset="-128"/>
              </a:rPr>
              <a:t>(</a:t>
            </a:r>
            <a:r>
              <a:rPr lang="en-US" dirty="0">
                <a:ea typeface="ＭＳ Ｐゴシック" charset="-128"/>
              </a:rPr>
              <a:t>You will see precisely this example in your Accounting </a:t>
            </a:r>
            <a:r>
              <a:rPr lang="en-US" dirty="0" smtClean="0">
                <a:ea typeface="ＭＳ Ｐゴシック" charset="-128"/>
              </a:rPr>
              <a:t>textbook!)</a:t>
            </a:r>
          </a:p>
          <a:p>
            <a:pPr marL="0" indent="0">
              <a:spcBef>
                <a:spcPts val="0"/>
              </a:spcBef>
              <a:spcAft>
                <a:spcPts val="600"/>
              </a:spcAft>
              <a:buNone/>
            </a:pPr>
            <a:r>
              <a:rPr lang="en-US" dirty="0" smtClean="0">
                <a:ea typeface="ＭＳ Ｐゴシック" charset="-128"/>
              </a:rPr>
              <a:t>We estimate the probability of any Current invoice being uncollectable to be 2%.  So </a:t>
            </a:r>
            <a:r>
              <a:rPr lang="en-US" i="1" dirty="0" smtClean="0">
                <a:ea typeface="ＭＳ Ｐゴシック" charset="-128"/>
              </a:rPr>
              <a:t>regardless</a:t>
            </a:r>
            <a:r>
              <a:rPr lang="en-US" dirty="0" smtClean="0">
                <a:ea typeface="ＭＳ Ｐゴシック" charset="-128"/>
              </a:rPr>
              <a:t> of how that $50,000 balance is divided among different invoices, the expected amount of bad debt from the Current category is</a:t>
            </a:r>
          </a:p>
          <a:p>
            <a:pPr marL="0" indent="0" algn="ctr">
              <a:spcBef>
                <a:spcPts val="0"/>
              </a:spcBef>
              <a:buNone/>
            </a:pPr>
            <a:r>
              <a:rPr lang="en-US" dirty="0" smtClean="0">
                <a:ea typeface="ＭＳ Ｐゴシック" charset="-128"/>
              </a:rPr>
              <a:t>(0.02)·($50,000) </a:t>
            </a:r>
            <a:r>
              <a:rPr lang="en-US" dirty="0" smtClean="0">
                <a:solidFill>
                  <a:schemeClr val="accent2">
                    <a:lumMod val="75000"/>
                  </a:schemeClr>
                </a:solidFill>
                <a:ea typeface="ＭＳ Ｐゴシック" charset="-128"/>
              </a:rPr>
              <a:t>+ (0.98)·($0) </a:t>
            </a:r>
            <a:r>
              <a:rPr lang="en-US" dirty="0" smtClean="0">
                <a:ea typeface="ＭＳ Ｐゴシック" charset="-128"/>
              </a:rPr>
              <a:t>= $1,000</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5999" y="2590800"/>
            <a:ext cx="4263943"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10584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8" end="8"/>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304800"/>
            <a:ext cx="7772400" cy="990600"/>
          </a:xfrm>
        </p:spPr>
        <p:txBody>
          <a:bodyPr/>
          <a:lstStyle/>
          <a:p>
            <a:pPr algn="ctr"/>
            <a:r>
              <a:rPr lang="en-US" dirty="0" smtClean="0">
                <a:ea typeface="ＭＳ Ｐゴシック" charset="-128"/>
              </a:rPr>
              <a:t>Expected Value of Bad Debt</a:t>
            </a:r>
            <a:endParaRPr lang="en-US" i="1" dirty="0" smtClean="0">
              <a:ea typeface="ＭＳ Ｐゴシック" charset="-128"/>
            </a:endParaRPr>
          </a:p>
        </p:txBody>
      </p:sp>
      <p:sp>
        <p:nvSpPr>
          <p:cNvPr id="4099" name="Content Placeholder 2"/>
          <p:cNvSpPr>
            <a:spLocks noGrp="1"/>
          </p:cNvSpPr>
          <p:nvPr>
            <p:ph idx="1"/>
          </p:nvPr>
        </p:nvSpPr>
        <p:spPr>
          <a:xfrm>
            <a:off x="685800" y="1447800"/>
            <a:ext cx="7772400" cy="4114800"/>
          </a:xfrm>
        </p:spPr>
        <p:txBody>
          <a:bodyPr/>
          <a:lstStyle/>
          <a:p>
            <a:pPr marL="0" indent="0">
              <a:buNone/>
            </a:pPr>
            <a:r>
              <a:rPr lang="en-US" dirty="0" smtClean="0">
                <a:ea typeface="ＭＳ Ｐゴシック" charset="-128"/>
              </a:rPr>
              <a:t>Using all of the homework answers:</a:t>
            </a:r>
          </a:p>
          <a:p>
            <a:pPr marL="0" indent="0">
              <a:buNone/>
            </a:pPr>
            <a:endParaRPr lang="en-US" dirty="0">
              <a:ea typeface="ＭＳ Ｐゴシック" charset="-128"/>
            </a:endParaRPr>
          </a:p>
          <a:p>
            <a:pPr marL="0" indent="0">
              <a:buNone/>
            </a:pPr>
            <a:endParaRPr lang="en-US" dirty="0" smtClean="0">
              <a:ea typeface="ＭＳ Ｐゴシック" charset="-128"/>
            </a:endParaRPr>
          </a:p>
          <a:p>
            <a:pPr marL="0" indent="0">
              <a:buNone/>
            </a:pPr>
            <a:endParaRPr lang="en-US" dirty="0">
              <a:ea typeface="ＭＳ Ｐゴシック" charset="-128"/>
            </a:endParaRPr>
          </a:p>
          <a:p>
            <a:pPr marL="0" indent="0">
              <a:buNone/>
            </a:pPr>
            <a:endParaRPr lang="en-US" dirty="0" smtClean="0">
              <a:ea typeface="ＭＳ Ｐゴシック" charset="-128"/>
            </a:endParaRPr>
          </a:p>
          <a:p>
            <a:pPr marL="0" indent="0">
              <a:buNone/>
            </a:pPr>
            <a:endParaRPr lang="en-US" dirty="0">
              <a:ea typeface="ＭＳ Ｐゴシック" charset="-128"/>
            </a:endParaRPr>
          </a:p>
          <a:p>
            <a:pPr marL="0" indent="0">
              <a:buNone/>
            </a:pPr>
            <a:endParaRPr lang="en-US" dirty="0" smtClean="0">
              <a:ea typeface="ＭＳ Ｐゴシック" charset="-128"/>
            </a:endParaRPr>
          </a:p>
          <a:p>
            <a:pPr marL="0" indent="0">
              <a:buNone/>
            </a:pPr>
            <a:endParaRPr lang="en-US" dirty="0">
              <a:ea typeface="ＭＳ Ｐゴシック" charset="-128"/>
            </a:endParaRP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286000"/>
            <a:ext cx="7626312" cy="160178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866842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304800"/>
            <a:ext cx="7772400" cy="838200"/>
          </a:xfrm>
        </p:spPr>
        <p:txBody>
          <a:bodyPr/>
          <a:lstStyle/>
          <a:p>
            <a:pPr algn="ctr"/>
            <a:r>
              <a:rPr lang="en-US" dirty="0" smtClean="0">
                <a:ea typeface="ＭＳ Ｐゴシック" pitchFamily="34" charset="-128"/>
              </a:rPr>
              <a:t>Bidding on a government procurement contract</a:t>
            </a:r>
          </a:p>
        </p:txBody>
      </p:sp>
      <p:sp>
        <p:nvSpPr>
          <p:cNvPr id="20483" name="Content Placeholder 2"/>
          <p:cNvSpPr>
            <a:spLocks noGrp="1"/>
          </p:cNvSpPr>
          <p:nvPr>
            <p:ph idx="1"/>
          </p:nvPr>
        </p:nvSpPr>
        <p:spPr>
          <a:xfrm>
            <a:off x="609600" y="1219200"/>
            <a:ext cx="8001000" cy="5334000"/>
          </a:xfrm>
        </p:spPr>
        <p:txBody>
          <a:bodyPr/>
          <a:lstStyle/>
          <a:p>
            <a:pPr marL="0" indent="0">
              <a:buNone/>
            </a:pPr>
            <a:endParaRPr lang="en-US" dirty="0" smtClean="0">
              <a:ea typeface="ＭＳ Ｐゴシック" pitchFamily="34" charset="-128"/>
            </a:endParaRPr>
          </a:p>
          <a:p>
            <a:pPr marL="0" indent="0">
              <a:buNone/>
            </a:pPr>
            <a:endParaRPr lang="en-US" dirty="0">
              <a:ea typeface="ＭＳ Ｐゴシック" pitchFamily="34" charset="-128"/>
            </a:endParaRPr>
          </a:p>
          <a:p>
            <a:pPr marL="0" indent="0">
              <a:buNone/>
            </a:pPr>
            <a:endParaRPr lang="en-US" dirty="0" smtClean="0">
              <a:ea typeface="ＭＳ Ｐゴシック" pitchFamily="34" charset="-128"/>
            </a:endParaRPr>
          </a:p>
          <a:p>
            <a:pPr marL="0" indent="0">
              <a:buNone/>
            </a:pPr>
            <a:endParaRPr lang="en-US" dirty="0">
              <a:ea typeface="ＭＳ Ｐゴシック" pitchFamily="34" charset="-128"/>
            </a:endParaRPr>
          </a:p>
          <a:p>
            <a:pPr marL="0" indent="0">
              <a:buNone/>
            </a:pPr>
            <a:endParaRPr lang="en-US" dirty="0" smtClean="0">
              <a:ea typeface="ＭＳ Ｐゴシック" pitchFamily="34" charset="-128"/>
            </a:endParaRPr>
          </a:p>
          <a:p>
            <a:pPr marL="0" indent="0">
              <a:buNone/>
            </a:pPr>
            <a:endParaRPr lang="en-US" dirty="0">
              <a:ea typeface="ＭＳ Ｐゴシック" pitchFamily="34" charset="-128"/>
            </a:endParaRPr>
          </a:p>
          <a:p>
            <a:pPr marL="0" indent="0">
              <a:buNone/>
            </a:pPr>
            <a:endParaRPr lang="en-US" dirty="0" smtClean="0">
              <a:ea typeface="ＭＳ Ｐゴシック" pitchFamily="34" charset="-128"/>
            </a:endParaRPr>
          </a:p>
          <a:p>
            <a:pPr marL="0" indent="0">
              <a:buNone/>
            </a:pPr>
            <a:endParaRPr lang="en-US" dirty="0">
              <a:ea typeface="ＭＳ Ｐゴシック" pitchFamily="34" charset="-128"/>
            </a:endParaRPr>
          </a:p>
          <a:p>
            <a:pPr marL="0" indent="0">
              <a:buNone/>
            </a:pPr>
            <a:r>
              <a:rPr lang="en-US" dirty="0" err="1" smtClean="0">
                <a:ea typeface="ＭＳ Ｐゴシック" pitchFamily="34" charset="-128"/>
              </a:rPr>
              <a:t>Kasemrad</a:t>
            </a:r>
            <a:r>
              <a:rPr lang="en-US" dirty="0" smtClean="0">
                <a:ea typeface="ＭＳ Ｐゴシック" pitchFamily="34" charset="-128"/>
              </a:rPr>
              <a:t> </a:t>
            </a:r>
            <a:r>
              <a:rPr lang="en-US" dirty="0">
                <a:ea typeface="ＭＳ Ｐゴシック" pitchFamily="34" charset="-128"/>
              </a:rPr>
              <a:t>Hospital </a:t>
            </a:r>
            <a:r>
              <a:rPr lang="en-US" dirty="0" smtClean="0">
                <a:ea typeface="ＭＳ Ｐゴシック" pitchFamily="34" charset="-128"/>
              </a:rPr>
              <a:t>(Bangkok</a:t>
            </a:r>
            <a:r>
              <a:rPr lang="en-US" dirty="0">
                <a:ea typeface="ＭＳ Ｐゴシック" pitchFamily="34" charset="-128"/>
              </a:rPr>
              <a:t>, </a:t>
            </a:r>
            <a:r>
              <a:rPr lang="en-US" dirty="0" smtClean="0">
                <a:ea typeface="ＭＳ Ｐゴシック" pitchFamily="34" charset="-128"/>
              </a:rPr>
              <a:t>Thailand) </a:t>
            </a:r>
            <a:r>
              <a:rPr lang="en-US" dirty="0">
                <a:ea typeface="ＭＳ Ｐゴシック" pitchFamily="34" charset="-128"/>
              </a:rPr>
              <a:t>recently </a:t>
            </a:r>
            <a:r>
              <a:rPr lang="en-US" dirty="0" smtClean="0">
                <a:ea typeface="ＭＳ Ｐゴシック" pitchFamily="34" charset="-128"/>
              </a:rPr>
              <a:t>bid on </a:t>
            </a:r>
            <a:r>
              <a:rPr lang="en-US" dirty="0">
                <a:ea typeface="ＭＳ Ｐゴシック" pitchFamily="34" charset="-128"/>
              </a:rPr>
              <a:t>a contract to conduct HIV tests for the Thai government. </a:t>
            </a:r>
            <a:r>
              <a:rPr lang="en-US" dirty="0" smtClean="0">
                <a:ea typeface="ＭＳ Ｐゴシック" pitchFamily="34" charset="-128"/>
              </a:rPr>
              <a:t> </a:t>
            </a:r>
          </a:p>
          <a:p>
            <a:pPr marL="0" indent="0">
              <a:buNone/>
            </a:pPr>
            <a:r>
              <a:rPr lang="en-US" dirty="0" smtClean="0">
                <a:ea typeface="ＭＳ Ｐゴシック" pitchFamily="34" charset="-128"/>
              </a:rPr>
              <a:t>Extensive research on </a:t>
            </a:r>
            <a:r>
              <a:rPr lang="en-US" dirty="0" err="1" smtClean="0">
                <a:ea typeface="ＭＳ Ｐゴシック" pitchFamily="34" charset="-128"/>
              </a:rPr>
              <a:t>Kasemrad’s</a:t>
            </a:r>
            <a:r>
              <a:rPr lang="en-US" dirty="0" smtClean="0">
                <a:ea typeface="ＭＳ Ｐゴシック" pitchFamily="34" charset="-128"/>
              </a:rPr>
              <a:t> rivals led their CEO, Dr</a:t>
            </a:r>
            <a:r>
              <a:rPr lang="en-US" dirty="0">
                <a:ea typeface="ＭＳ Ｐゴシック" pitchFamily="34" charset="-128"/>
              </a:rPr>
              <a:t>. </a:t>
            </a:r>
            <a:r>
              <a:rPr lang="en-US" dirty="0" err="1" smtClean="0">
                <a:ea typeface="ＭＳ Ｐゴシック" pitchFamily="34" charset="-128"/>
              </a:rPr>
              <a:t>Suthipong</a:t>
            </a:r>
            <a:r>
              <a:rPr lang="en-US" dirty="0" smtClean="0">
                <a:ea typeface="ＭＳ Ｐゴシック" pitchFamily="34" charset="-128"/>
              </a:rPr>
              <a:t>, to conclude that their competitors’ testing costs were higher </a:t>
            </a:r>
            <a:r>
              <a:rPr lang="en-US" dirty="0">
                <a:ea typeface="ＭＳ Ｐゴシック" pitchFamily="34" charset="-128"/>
              </a:rPr>
              <a:t>than </a:t>
            </a:r>
            <a:r>
              <a:rPr lang="en-US" dirty="0" err="1">
                <a:ea typeface="ＭＳ Ｐゴシック" pitchFamily="34" charset="-128"/>
              </a:rPr>
              <a:t>Kasemrad’s</a:t>
            </a:r>
            <a:r>
              <a:rPr lang="en-US" dirty="0">
                <a:ea typeface="ＭＳ Ｐゴシック" pitchFamily="34" charset="-128"/>
              </a:rPr>
              <a:t>.</a:t>
            </a:r>
            <a:endParaRPr lang="en-US" dirty="0" smtClean="0">
              <a:ea typeface="ＭＳ Ｐゴシック" pitchFamily="34" charset="-128"/>
            </a:endParaRPr>
          </a:p>
          <a:p>
            <a:pPr marL="0" indent="0">
              <a:buNone/>
            </a:pPr>
            <a:r>
              <a:rPr lang="en-US" dirty="0" smtClean="0">
                <a:ea typeface="ＭＳ Ｐゴシック" pitchFamily="34" charset="-128"/>
              </a:rPr>
              <a:t>He placed an aggressive (low) bid, confident he would win the contract.</a:t>
            </a:r>
          </a:p>
          <a:p>
            <a:pPr marL="0" indent="0">
              <a:buNone/>
            </a:pPr>
            <a:endParaRPr lang="en-US" dirty="0">
              <a:ea typeface="ＭＳ Ｐゴシック" pitchFamily="34" charset="-128"/>
              <a:sym typeface="Wingdings" pitchFamily="2" charset="2"/>
            </a:endParaRPr>
          </a:p>
          <a:p>
            <a:pPr marL="0" indent="0">
              <a:buNone/>
            </a:pPr>
            <a:r>
              <a:rPr lang="en-US" sz="1400" dirty="0" smtClean="0">
                <a:ea typeface="ＭＳ Ｐゴシック" pitchFamily="34" charset="-128"/>
                <a:sym typeface="Wingdings" pitchFamily="2" charset="2"/>
              </a:rPr>
              <a:t>* Example taken from Kellogg case “Cost Savings from Pooled Testing,” Prof. B. Saraniti.</a:t>
            </a:r>
            <a:endParaRPr lang="fr-FR" sz="1400" dirty="0" smtClean="0">
              <a:ea typeface="ＭＳ Ｐゴシック" pitchFamily="34" charset="-128"/>
            </a:endParaRPr>
          </a:p>
        </p:txBody>
      </p:sp>
      <p:pic>
        <p:nvPicPr>
          <p:cNvPr id="12290" name="Picture 2" descr="C:\JPS\ABL1\committee\Kasemrad Hospital_pic_kasemrad_bann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371600"/>
            <a:ext cx="6192441" cy="2556879"/>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911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8" end="8"/>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3">
                                            <p:txEl>
                                              <p:pRg st="9" end="9"/>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3">
                                            <p:txEl>
                                              <p:pRg st="10" end="1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483">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304800"/>
            <a:ext cx="7772400" cy="838200"/>
          </a:xfrm>
        </p:spPr>
        <p:txBody>
          <a:bodyPr/>
          <a:lstStyle/>
          <a:p>
            <a:pPr algn="ctr"/>
            <a:r>
              <a:rPr lang="en-US" dirty="0" smtClean="0">
                <a:ea typeface="ＭＳ Ｐゴシック" pitchFamily="34" charset="-128"/>
              </a:rPr>
              <a:t>Bidding on a government procurement contract</a:t>
            </a:r>
          </a:p>
        </p:txBody>
      </p:sp>
      <p:sp>
        <p:nvSpPr>
          <p:cNvPr id="20483" name="Content Placeholder 2"/>
          <p:cNvSpPr>
            <a:spLocks noGrp="1"/>
          </p:cNvSpPr>
          <p:nvPr>
            <p:ph idx="1"/>
          </p:nvPr>
        </p:nvSpPr>
        <p:spPr>
          <a:xfrm>
            <a:off x="685800" y="1219200"/>
            <a:ext cx="7848600" cy="5334000"/>
          </a:xfrm>
        </p:spPr>
        <p:txBody>
          <a:bodyPr/>
          <a:lstStyle/>
          <a:p>
            <a:pPr marL="0" indent="0">
              <a:buNone/>
            </a:pPr>
            <a:r>
              <a:rPr lang="en-US" dirty="0" smtClean="0">
                <a:ea typeface="ＭＳ Ｐゴシック" pitchFamily="34" charset="-128"/>
              </a:rPr>
              <a:t>Despite his aggressively low bid, Dr. </a:t>
            </a:r>
            <a:r>
              <a:rPr lang="en-US" dirty="0" err="1" smtClean="0">
                <a:ea typeface="ＭＳ Ｐゴシック" pitchFamily="34" charset="-128"/>
              </a:rPr>
              <a:t>Suthipong</a:t>
            </a:r>
            <a:r>
              <a:rPr lang="en-US" dirty="0" smtClean="0">
                <a:ea typeface="ＭＳ Ｐゴシック" pitchFamily="34" charset="-128"/>
              </a:rPr>
              <a:t> was </a:t>
            </a:r>
            <a:r>
              <a:rPr lang="en-US" dirty="0">
                <a:ea typeface="ＭＳ Ｐゴシック" pitchFamily="34" charset="-128"/>
              </a:rPr>
              <a:t>surprised </a:t>
            </a:r>
            <a:r>
              <a:rPr lang="en-US" dirty="0" smtClean="0">
                <a:ea typeface="ＭＳ Ｐゴシック" pitchFamily="34" charset="-128"/>
              </a:rPr>
              <a:t>to learn that he did not win the contract.  </a:t>
            </a:r>
          </a:p>
          <a:p>
            <a:pPr marL="0" indent="0">
              <a:buNone/>
            </a:pPr>
            <a:r>
              <a:rPr lang="en-US" dirty="0" smtClean="0">
                <a:ea typeface="ＭＳ Ｐゴシック" pitchFamily="34" charset="-128"/>
              </a:rPr>
              <a:t>He </a:t>
            </a:r>
            <a:r>
              <a:rPr lang="en-US" dirty="0">
                <a:ea typeface="ＭＳ Ｐゴシック" pitchFamily="34" charset="-128"/>
              </a:rPr>
              <a:t>later discovered what led to his rival’s </a:t>
            </a:r>
            <a:r>
              <a:rPr lang="en-US" dirty="0" smtClean="0">
                <a:ea typeface="ＭＳ Ｐゴシック" pitchFamily="34" charset="-128"/>
              </a:rPr>
              <a:t>triumph: </a:t>
            </a:r>
            <a:r>
              <a:rPr lang="en-US" dirty="0"/>
              <a:t>The winning hospital planned to </a:t>
            </a:r>
            <a:r>
              <a:rPr lang="en-US" dirty="0" smtClean="0"/>
              <a:t>use </a:t>
            </a:r>
            <a:r>
              <a:rPr lang="en-US" b="1" dirty="0" smtClean="0"/>
              <a:t>pooled</a:t>
            </a:r>
            <a:r>
              <a:rPr lang="en-US" dirty="0" smtClean="0"/>
              <a:t> </a:t>
            </a:r>
            <a:r>
              <a:rPr lang="en-US" b="1" dirty="0"/>
              <a:t>testing</a:t>
            </a:r>
            <a:r>
              <a:rPr lang="en-US" dirty="0"/>
              <a:t> to lower its overall costs</a:t>
            </a:r>
            <a:r>
              <a:rPr lang="en-US" dirty="0" smtClean="0"/>
              <a:t>.</a:t>
            </a:r>
          </a:p>
          <a:p>
            <a:pPr marL="0" indent="0">
              <a:buNone/>
            </a:pPr>
            <a:endParaRPr lang="en-US" dirty="0" smtClean="0"/>
          </a:p>
          <a:p>
            <a:r>
              <a:rPr lang="en-US" dirty="0" smtClean="0"/>
              <a:t>Combine </a:t>
            </a:r>
            <a:r>
              <a:rPr lang="en-US" dirty="0"/>
              <a:t>a number of samples into a larger </a:t>
            </a:r>
            <a:r>
              <a:rPr lang="en-US" dirty="0" smtClean="0"/>
              <a:t>pool.</a:t>
            </a:r>
          </a:p>
          <a:p>
            <a:r>
              <a:rPr lang="en-US" dirty="0" smtClean="0"/>
              <a:t>Use a single test on the large pool.</a:t>
            </a:r>
          </a:p>
          <a:p>
            <a:pPr lvl="1"/>
            <a:r>
              <a:rPr lang="en-US" dirty="0" smtClean="0"/>
              <a:t>Negative result </a:t>
            </a:r>
            <a:r>
              <a:rPr lang="en-US" dirty="0" smtClean="0">
                <a:sym typeface="Wingdings" pitchFamily="2" charset="2"/>
              </a:rPr>
              <a:t> done.</a:t>
            </a:r>
          </a:p>
          <a:p>
            <a:pPr lvl="1"/>
            <a:r>
              <a:rPr lang="en-US" dirty="0" smtClean="0">
                <a:sym typeface="Wingdings" pitchFamily="2" charset="2"/>
              </a:rPr>
              <a:t>Positive result  retest the individual samples separately.</a:t>
            </a:r>
          </a:p>
          <a:p>
            <a:pPr marL="457200" lvl="1" indent="0">
              <a:buNone/>
            </a:pPr>
            <a:endParaRPr lang="en-US" dirty="0">
              <a:ea typeface="ＭＳ Ｐゴシック" pitchFamily="34" charset="-128"/>
              <a:sym typeface="Wingdings" pitchFamily="2" charset="2"/>
            </a:endParaRPr>
          </a:p>
        </p:txBody>
      </p:sp>
      <p:pic>
        <p:nvPicPr>
          <p:cNvPr id="13314" name="Picture 2" descr="C:\JPS\ABL1\committee\testtub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4690696"/>
            <a:ext cx="1786304" cy="1786304"/>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pic>
        <p:nvPicPr>
          <p:cNvPr id="13315" name="Picture 3" descr="C:\JPS\ABL1\committee\erlenmeyer-flask.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9977" y="4538480"/>
            <a:ext cx="1288446" cy="1928812"/>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cxnSp>
        <p:nvCxnSpPr>
          <p:cNvPr id="3" name="Straight Arrow Connector 2"/>
          <p:cNvCxnSpPr/>
          <p:nvPr/>
        </p:nvCxnSpPr>
        <p:spPr bwMode="auto">
          <a:xfrm>
            <a:off x="3810000" y="5502886"/>
            <a:ext cx="1371600" cy="0"/>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4060689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304800"/>
            <a:ext cx="7772400" cy="990600"/>
          </a:xfrm>
        </p:spPr>
        <p:txBody>
          <a:bodyPr/>
          <a:lstStyle/>
          <a:p>
            <a:pPr algn="ctr"/>
            <a:r>
              <a:rPr lang="en-US" dirty="0" smtClean="0">
                <a:ea typeface="ＭＳ Ｐゴシック" pitchFamily="34" charset="-128"/>
              </a:rPr>
              <a:t>Viability of Pooled Testing</a:t>
            </a:r>
          </a:p>
        </p:txBody>
      </p:sp>
      <p:sp>
        <p:nvSpPr>
          <p:cNvPr id="20483" name="Content Placeholder 2"/>
          <p:cNvSpPr>
            <a:spLocks noGrp="1"/>
          </p:cNvSpPr>
          <p:nvPr>
            <p:ph idx="1"/>
          </p:nvPr>
        </p:nvSpPr>
        <p:spPr>
          <a:xfrm>
            <a:off x="685800" y="1371600"/>
            <a:ext cx="7848600" cy="5029200"/>
          </a:xfrm>
        </p:spPr>
        <p:txBody>
          <a:bodyPr/>
          <a:lstStyle/>
          <a:p>
            <a:pPr marL="0" indent="0">
              <a:buNone/>
            </a:pPr>
            <a:r>
              <a:rPr lang="en-US" dirty="0" smtClean="0">
                <a:ea typeface="ＭＳ Ｐゴシック" pitchFamily="34" charset="-128"/>
              </a:rPr>
              <a:t>Is Pooled Testing </a:t>
            </a:r>
            <a:r>
              <a:rPr lang="en-US" i="1" dirty="0" smtClean="0">
                <a:ea typeface="ＭＳ Ｐゴシック" pitchFamily="34" charset="-128"/>
              </a:rPr>
              <a:t>guaranteed</a:t>
            </a:r>
            <a:r>
              <a:rPr lang="en-US" dirty="0" smtClean="0">
                <a:ea typeface="ＭＳ Ｐゴシック" pitchFamily="34" charset="-128"/>
              </a:rPr>
              <a:t> to lower testing costs?  No!  Whenever the pooled sample tests positive, you end up using </a:t>
            </a:r>
            <a:r>
              <a:rPr lang="en-US" i="1" dirty="0" smtClean="0">
                <a:ea typeface="ＭＳ Ｐゴシック" pitchFamily="34" charset="-128"/>
              </a:rPr>
              <a:t>more</a:t>
            </a:r>
            <a:r>
              <a:rPr lang="en-US" dirty="0" smtClean="0">
                <a:ea typeface="ＭＳ Ｐゴシック" pitchFamily="34" charset="-128"/>
              </a:rPr>
              <a:t> tests than you would have if you hadn’t pooled.  </a:t>
            </a:r>
          </a:p>
          <a:p>
            <a:pPr marL="0" indent="0">
              <a:buNone/>
            </a:pPr>
            <a:r>
              <a:rPr lang="en-US" dirty="0" smtClean="0">
                <a:ea typeface="ＭＳ Ｐゴシック" pitchFamily="34" charset="-128"/>
              </a:rPr>
              <a:t>Furthermore, in a </a:t>
            </a:r>
            <a:r>
              <a:rPr lang="en-US" i="1" dirty="0" smtClean="0">
                <a:ea typeface="ＭＳ Ｐゴシック" pitchFamily="34" charset="-128"/>
              </a:rPr>
              <a:t>competitive</a:t>
            </a:r>
            <a:r>
              <a:rPr lang="en-US" dirty="0" smtClean="0">
                <a:ea typeface="ＭＳ Ｐゴシック" pitchFamily="34" charset="-128"/>
              </a:rPr>
              <a:t> environment you may need to </a:t>
            </a:r>
            <a:r>
              <a:rPr lang="en-US" i="1" dirty="0" smtClean="0">
                <a:ea typeface="ＭＳ Ｐゴシック" pitchFamily="34" charset="-128"/>
              </a:rPr>
              <a:t>optimize </a:t>
            </a:r>
            <a:r>
              <a:rPr lang="en-US" dirty="0" smtClean="0">
                <a:ea typeface="ＭＳ Ｐゴシック" pitchFamily="34" charset="-128"/>
              </a:rPr>
              <a:t>the pooled testing procedure in order to win the cost race.</a:t>
            </a:r>
          </a:p>
          <a:p>
            <a:pPr marL="0" indent="0">
              <a:buNone/>
            </a:pPr>
            <a:endParaRPr lang="en-US" dirty="0">
              <a:ea typeface="ＭＳ Ｐゴシック" pitchFamily="34" charset="-128"/>
            </a:endParaRPr>
          </a:p>
          <a:p>
            <a:pPr marL="0" indent="0">
              <a:spcBef>
                <a:spcPts val="0"/>
              </a:spcBef>
              <a:spcAft>
                <a:spcPts val="1800"/>
              </a:spcAft>
              <a:buNone/>
            </a:pPr>
            <a:r>
              <a:rPr lang="en-US" dirty="0" smtClean="0">
                <a:ea typeface="ＭＳ Ｐゴシック" pitchFamily="34" charset="-128"/>
              </a:rPr>
              <a:t>Analysis of this problem requires the use of these fundamental concepts:</a:t>
            </a:r>
          </a:p>
          <a:p>
            <a:pPr>
              <a:spcBef>
                <a:spcPts val="0"/>
              </a:spcBef>
              <a:spcAft>
                <a:spcPts val="600"/>
              </a:spcAft>
            </a:pPr>
            <a:r>
              <a:rPr lang="en-US" b="1" dirty="0" smtClean="0">
                <a:ea typeface="ＭＳ Ｐゴシック" pitchFamily="34" charset="-128"/>
              </a:rPr>
              <a:t>Independence</a:t>
            </a:r>
          </a:p>
          <a:p>
            <a:pPr>
              <a:spcBef>
                <a:spcPts val="0"/>
              </a:spcBef>
              <a:spcAft>
                <a:spcPts val="600"/>
              </a:spcAft>
            </a:pPr>
            <a:r>
              <a:rPr lang="en-US" b="1" dirty="0" smtClean="0">
                <a:ea typeface="ＭＳ Ｐゴシック" pitchFamily="34" charset="-128"/>
              </a:rPr>
              <a:t>Random Variables</a:t>
            </a:r>
          </a:p>
          <a:p>
            <a:pPr>
              <a:spcBef>
                <a:spcPts val="0"/>
              </a:spcBef>
              <a:spcAft>
                <a:spcPts val="1800"/>
              </a:spcAft>
            </a:pPr>
            <a:r>
              <a:rPr lang="en-US" b="1" dirty="0" smtClean="0">
                <a:ea typeface="ＭＳ Ｐゴシック" pitchFamily="34" charset="-128"/>
              </a:rPr>
              <a:t>Expected Value</a:t>
            </a:r>
            <a:endParaRPr lang="en-US" dirty="0" smtClean="0">
              <a:ea typeface="ＭＳ Ｐゴシック" pitchFamily="34" charset="-128"/>
            </a:endParaRPr>
          </a:p>
          <a:p>
            <a:pPr marL="0" indent="0">
              <a:buNone/>
            </a:pPr>
            <a:r>
              <a:rPr lang="en-US" dirty="0" smtClean="0">
                <a:ea typeface="ＭＳ Ｐゴシック" pitchFamily="34" charset="-128"/>
              </a:rPr>
              <a:t>We first discuss these concepts via some other (quick) applications, then return to analysis of the Pooled Testing problem.</a:t>
            </a:r>
            <a:endParaRPr lang="en-US" dirty="0" smtClean="0">
              <a:solidFill>
                <a:srgbClr val="FF0000"/>
              </a:solidFill>
              <a:ea typeface="ＭＳ Ｐゴシック" pitchFamily="34" charset="-128"/>
            </a:endParaRPr>
          </a:p>
        </p:txBody>
      </p:sp>
    </p:spTree>
    <p:extLst>
      <p:ext uri="{BB962C8B-B14F-4D97-AF65-F5344CB8AC3E}">
        <p14:creationId xmlns:p14="http://schemas.microsoft.com/office/powerpoint/2010/main" val="2525028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pPr algn="ctr"/>
            <a:r>
              <a:rPr lang="en-US" dirty="0" smtClean="0"/>
              <a:t>Random Variables</a:t>
            </a:r>
            <a:endParaRPr lang="en-US" dirty="0"/>
          </a:p>
        </p:txBody>
      </p:sp>
      <p:sp>
        <p:nvSpPr>
          <p:cNvPr id="3" name="Content Placeholder 2"/>
          <p:cNvSpPr>
            <a:spLocks noGrp="1"/>
          </p:cNvSpPr>
          <p:nvPr>
            <p:ph idx="1"/>
          </p:nvPr>
        </p:nvSpPr>
        <p:spPr>
          <a:xfrm>
            <a:off x="685800" y="1600200"/>
            <a:ext cx="7772400" cy="4495800"/>
          </a:xfrm>
        </p:spPr>
        <p:txBody>
          <a:bodyPr/>
          <a:lstStyle/>
          <a:p>
            <a:pPr marL="0" indent="0">
              <a:spcAft>
                <a:spcPts val="600"/>
              </a:spcAft>
              <a:buNone/>
            </a:pPr>
            <a:r>
              <a:rPr lang="en-US" dirty="0" smtClean="0"/>
              <a:t>A </a:t>
            </a:r>
            <a:r>
              <a:rPr lang="en-US" i="1" dirty="0" smtClean="0"/>
              <a:t>random variable</a:t>
            </a:r>
            <a:r>
              <a:rPr lang="en-US" dirty="0" smtClean="0"/>
              <a:t> assigns a specific numeric value to every one of the “possible worlds” in which we might live.</a:t>
            </a:r>
          </a:p>
          <a:p>
            <a:pPr marL="0" indent="0">
              <a:spcBef>
                <a:spcPts val="0"/>
              </a:spcBef>
              <a:spcAft>
                <a:spcPts val="1200"/>
              </a:spcAft>
              <a:buNone/>
            </a:pPr>
            <a:r>
              <a:rPr lang="en-US" dirty="0" smtClean="0"/>
              <a:t>It is traditional to name random variables using capital letters.</a:t>
            </a:r>
          </a:p>
          <a:p>
            <a:pPr marL="0" indent="0">
              <a:spcBef>
                <a:spcPts val="1200"/>
              </a:spcBef>
              <a:spcAft>
                <a:spcPts val="1200"/>
              </a:spcAft>
              <a:buNone/>
            </a:pPr>
            <a:r>
              <a:rPr lang="en-US" dirty="0" smtClean="0"/>
              <a:t>A random variable might represent the outcome of some future uncertain event which will be resolved randomly:</a:t>
            </a:r>
          </a:p>
          <a:p>
            <a:r>
              <a:rPr lang="en-US" dirty="0" smtClean="0"/>
              <a:t>A coin is to be flipped thrice. In all possible worlds where 0 (respectively, 1, 2, or 3) Heads occur, let the random variable X take the value 0 (respectively, 1, 2, or 3).</a:t>
            </a:r>
          </a:p>
          <a:p>
            <a:r>
              <a:rPr lang="en-US" dirty="0" smtClean="0"/>
              <a:t>The Bulls begin the 2014 NBA season. You place an even-money bet of $1000 with a friend that they’ll win their division. Let the random variable Y represent your end-of-season change in net wealth as a result of the bet. </a:t>
            </a:r>
            <a:r>
              <a:rPr lang="en-US" dirty="0" smtClean="0"/>
              <a:t>Y </a:t>
            </a:r>
            <a:r>
              <a:rPr lang="en-US" dirty="0" smtClean="0"/>
              <a:t>will either be +$1000 or -$1000</a:t>
            </a:r>
            <a:r>
              <a:rPr lang="en-US" dirty="0" smtClean="0"/>
              <a:t>.</a:t>
            </a:r>
            <a:endParaRPr lang="en-US" dirty="0"/>
          </a:p>
        </p:txBody>
      </p:sp>
    </p:spTree>
    <p:extLst>
      <p:ext uri="{BB962C8B-B14F-4D97-AF65-F5344CB8AC3E}">
        <p14:creationId xmlns:p14="http://schemas.microsoft.com/office/powerpoint/2010/main" val="2366142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381000"/>
            <a:ext cx="7772400" cy="533400"/>
          </a:xfrm>
        </p:spPr>
        <p:txBody>
          <a:bodyPr/>
          <a:lstStyle/>
          <a:p>
            <a:pPr algn="ctr"/>
            <a:r>
              <a:rPr lang="fr-FR" dirty="0" smtClean="0">
                <a:ea typeface="ＭＳ Ｐゴシック" pitchFamily="34" charset="-128"/>
              </a:rPr>
              <a:t>Independent Events</a:t>
            </a:r>
            <a:endParaRPr lang="en-US" dirty="0" smtClean="0">
              <a:ea typeface="ＭＳ Ｐゴシック" pitchFamily="34" charset="-128"/>
            </a:endParaRPr>
          </a:p>
        </p:txBody>
      </p:sp>
      <p:sp>
        <p:nvSpPr>
          <p:cNvPr id="24579" name="Content Placeholder 2"/>
          <p:cNvSpPr>
            <a:spLocks noGrp="1"/>
          </p:cNvSpPr>
          <p:nvPr>
            <p:ph idx="1"/>
          </p:nvPr>
        </p:nvSpPr>
        <p:spPr>
          <a:xfrm>
            <a:off x="381000" y="1295400"/>
            <a:ext cx="8458200" cy="4876800"/>
          </a:xfrm>
        </p:spPr>
        <p:txBody>
          <a:bodyPr/>
          <a:lstStyle/>
          <a:p>
            <a:pPr marL="0" indent="0">
              <a:spcBef>
                <a:spcPts val="0"/>
              </a:spcBef>
              <a:spcAft>
                <a:spcPts val="600"/>
              </a:spcAft>
              <a:buNone/>
            </a:pPr>
            <a:r>
              <a:rPr lang="en-US" dirty="0" smtClean="0">
                <a:ea typeface="ＭＳ Ｐゴシック" pitchFamily="34" charset="-128"/>
              </a:rPr>
              <a:t>Recall: </a:t>
            </a:r>
            <a:r>
              <a:rPr lang="en-US" dirty="0"/>
              <a:t>Two events A and B are </a:t>
            </a:r>
            <a:r>
              <a:rPr lang="en-US" dirty="0" smtClean="0"/>
              <a:t>(defined to be) </a:t>
            </a:r>
            <a:r>
              <a:rPr lang="en-US" i="1" dirty="0" smtClean="0"/>
              <a:t>independent</a:t>
            </a:r>
            <a:r>
              <a:rPr lang="en-US" dirty="0" smtClean="0"/>
              <a:t> if </a:t>
            </a:r>
          </a:p>
          <a:p>
            <a:pPr marL="0" indent="0" algn="ctr">
              <a:spcBef>
                <a:spcPts val="0"/>
              </a:spcBef>
              <a:spcAft>
                <a:spcPts val="600"/>
              </a:spcAft>
              <a:buNone/>
            </a:pPr>
            <a:r>
              <a:rPr lang="en-US" dirty="0" err="1" smtClean="0"/>
              <a:t>Pr</a:t>
            </a:r>
            <a:r>
              <a:rPr lang="en-US" dirty="0" smtClean="0"/>
              <a:t>(A and B</a:t>
            </a:r>
            <a:r>
              <a:rPr lang="en-US" dirty="0"/>
              <a:t>) = </a:t>
            </a:r>
            <a:r>
              <a:rPr lang="en-US" dirty="0" err="1" smtClean="0"/>
              <a:t>Pr</a:t>
            </a:r>
            <a:r>
              <a:rPr lang="en-US" dirty="0" smtClean="0"/>
              <a:t>(A)·</a:t>
            </a:r>
            <a:r>
              <a:rPr lang="en-US" dirty="0" err="1" smtClean="0"/>
              <a:t>Pr</a:t>
            </a:r>
            <a:r>
              <a:rPr lang="en-US" dirty="0" smtClean="0"/>
              <a:t>(B) .</a:t>
            </a:r>
          </a:p>
          <a:p>
            <a:pPr marL="0" indent="0">
              <a:spcBef>
                <a:spcPts val="0"/>
              </a:spcBef>
              <a:spcAft>
                <a:spcPts val="600"/>
              </a:spcAft>
              <a:buNone/>
            </a:pPr>
            <a:r>
              <a:rPr lang="en-US" dirty="0" smtClean="0"/>
              <a:t> </a:t>
            </a:r>
            <a:r>
              <a:rPr lang="en-US" dirty="0"/>
              <a:t>Note that when A and B are </a:t>
            </a:r>
            <a:r>
              <a:rPr lang="en-US" dirty="0" smtClean="0"/>
              <a:t>independent,</a:t>
            </a:r>
          </a:p>
          <a:p>
            <a:pPr marL="0" indent="0" algn="ctr">
              <a:spcBef>
                <a:spcPts val="0"/>
              </a:spcBef>
              <a:spcAft>
                <a:spcPts val="600"/>
              </a:spcAft>
              <a:buNone/>
            </a:pPr>
            <a:r>
              <a:rPr lang="en-US" dirty="0" err="1" smtClean="0"/>
              <a:t>Pr</a:t>
            </a:r>
            <a:r>
              <a:rPr lang="en-US" dirty="0" smtClean="0"/>
              <a:t>(B|A</a:t>
            </a:r>
            <a:r>
              <a:rPr lang="en-US" dirty="0"/>
              <a:t>) = </a:t>
            </a:r>
            <a:r>
              <a:rPr lang="en-US" dirty="0" err="1"/>
              <a:t>Pr</a:t>
            </a:r>
            <a:r>
              <a:rPr lang="en-US" dirty="0"/>
              <a:t>(B</a:t>
            </a:r>
            <a:r>
              <a:rPr lang="en-US" dirty="0" smtClean="0"/>
              <a:t>) and </a:t>
            </a:r>
            <a:r>
              <a:rPr lang="en-US" dirty="0" err="1" smtClean="0"/>
              <a:t>Pr</a:t>
            </a:r>
            <a:r>
              <a:rPr lang="en-US" dirty="0" smtClean="0"/>
              <a:t>(A|B) = </a:t>
            </a:r>
            <a:r>
              <a:rPr lang="en-US" dirty="0" err="1" smtClean="0"/>
              <a:t>Pr</a:t>
            </a:r>
            <a:r>
              <a:rPr lang="en-US" dirty="0" smtClean="0"/>
              <a:t>(A)</a:t>
            </a:r>
          </a:p>
          <a:p>
            <a:pPr marL="0" indent="0">
              <a:spcBef>
                <a:spcPts val="0"/>
              </a:spcBef>
              <a:spcAft>
                <a:spcPts val="600"/>
              </a:spcAft>
              <a:buNone/>
            </a:pPr>
            <a:r>
              <a:rPr lang="en-US" dirty="0" smtClean="0"/>
              <a:t>(and when either of these is true, A and B are independent). </a:t>
            </a:r>
          </a:p>
          <a:p>
            <a:pPr marL="0" indent="0">
              <a:spcBef>
                <a:spcPts val="0"/>
              </a:spcBef>
              <a:spcAft>
                <a:spcPts val="600"/>
              </a:spcAft>
              <a:buNone/>
            </a:pPr>
            <a:r>
              <a:rPr lang="en-US" dirty="0" smtClean="0"/>
              <a:t>Three </a:t>
            </a:r>
            <a:r>
              <a:rPr lang="en-US" dirty="0"/>
              <a:t>events, A, B, and </a:t>
            </a:r>
            <a:r>
              <a:rPr lang="en-US" dirty="0" smtClean="0"/>
              <a:t>C </a:t>
            </a:r>
            <a:r>
              <a:rPr lang="en-US" dirty="0"/>
              <a:t>are </a:t>
            </a:r>
            <a:r>
              <a:rPr lang="en-US" dirty="0" smtClean="0"/>
              <a:t>mutually independent if </a:t>
            </a:r>
            <a:r>
              <a:rPr lang="en-US" dirty="0"/>
              <a:t>each pair is </a:t>
            </a:r>
            <a:r>
              <a:rPr lang="en-US" dirty="0" smtClean="0"/>
              <a:t>independent</a:t>
            </a:r>
            <a:r>
              <a:rPr lang="en-US" dirty="0"/>
              <a:t>, and furthermore </a:t>
            </a:r>
            <a:endParaRPr lang="en-US" dirty="0" smtClean="0"/>
          </a:p>
          <a:p>
            <a:pPr marL="0" indent="0" algn="ctr">
              <a:spcBef>
                <a:spcPts val="0"/>
              </a:spcBef>
              <a:spcAft>
                <a:spcPts val="600"/>
              </a:spcAft>
              <a:buNone/>
            </a:pPr>
            <a:r>
              <a:rPr lang="en-US" dirty="0" err="1" smtClean="0"/>
              <a:t>Pr</a:t>
            </a:r>
            <a:r>
              <a:rPr lang="en-US" dirty="0" smtClean="0"/>
              <a:t>(A and B and C</a:t>
            </a:r>
            <a:r>
              <a:rPr lang="en-US" dirty="0"/>
              <a:t>) = </a:t>
            </a:r>
            <a:r>
              <a:rPr lang="en-US" dirty="0" err="1" smtClean="0"/>
              <a:t>Pr</a:t>
            </a:r>
            <a:r>
              <a:rPr lang="en-US" dirty="0" smtClean="0"/>
              <a:t>(A)</a:t>
            </a:r>
            <a:r>
              <a:rPr lang="en-US" dirty="0"/>
              <a:t> ·</a:t>
            </a:r>
            <a:r>
              <a:rPr lang="en-US" dirty="0" err="1" smtClean="0"/>
              <a:t>Pr</a:t>
            </a:r>
            <a:r>
              <a:rPr lang="en-US" dirty="0" smtClean="0"/>
              <a:t>(B)</a:t>
            </a:r>
            <a:r>
              <a:rPr lang="en-US" dirty="0"/>
              <a:t> ·</a:t>
            </a:r>
            <a:r>
              <a:rPr lang="en-US" dirty="0" err="1" smtClean="0"/>
              <a:t>Pr</a:t>
            </a:r>
            <a:r>
              <a:rPr lang="en-US" dirty="0" smtClean="0"/>
              <a:t>(C).</a:t>
            </a:r>
          </a:p>
          <a:p>
            <a:pPr marL="0" indent="0">
              <a:spcBef>
                <a:spcPts val="0"/>
              </a:spcBef>
              <a:spcAft>
                <a:spcPts val="600"/>
              </a:spcAft>
              <a:buNone/>
            </a:pPr>
            <a:r>
              <a:rPr lang="en-US" dirty="0" smtClean="0"/>
              <a:t>Similarly</a:t>
            </a:r>
            <a:r>
              <a:rPr lang="en-US" dirty="0"/>
              <a:t>, any number of events are </a:t>
            </a:r>
            <a:r>
              <a:rPr lang="en-US" dirty="0" smtClean="0"/>
              <a:t>mutually </a:t>
            </a:r>
            <a:r>
              <a:rPr lang="en-US" dirty="0"/>
              <a:t>independent if the probability of every </a:t>
            </a:r>
            <a:r>
              <a:rPr lang="en-US" dirty="0" smtClean="0"/>
              <a:t>conjunction </a:t>
            </a:r>
            <a:r>
              <a:rPr lang="en-US" dirty="0"/>
              <a:t>of events is simply the product of the event </a:t>
            </a:r>
            <a:r>
              <a:rPr lang="en-US" dirty="0" smtClean="0"/>
              <a:t>probabilities</a:t>
            </a:r>
            <a:r>
              <a:rPr lang="en-US" dirty="0"/>
              <a:t>. </a:t>
            </a:r>
          </a:p>
          <a:p>
            <a:pPr marL="0" indent="0">
              <a:buNone/>
            </a:pPr>
            <a:r>
              <a:rPr lang="en-US" sz="1400" dirty="0"/>
              <a:t>[The following example illustrates why we must be </a:t>
            </a:r>
            <a:r>
              <a:rPr lang="en-US" sz="1400" dirty="0" smtClean="0"/>
              <a:t>careful </a:t>
            </a:r>
            <a:r>
              <a:rPr lang="en-US" sz="1400" dirty="0"/>
              <a:t>in our definition of mutual independence: Let </a:t>
            </a:r>
            <a:r>
              <a:rPr lang="en-US" sz="1400" dirty="0" smtClean="0"/>
              <a:t>our </a:t>
            </a:r>
            <a:r>
              <a:rPr lang="en-US" sz="1400" dirty="0"/>
              <a:t>elementary events be the outcomes of two successive </a:t>
            </a:r>
            <a:r>
              <a:rPr lang="en-US" sz="1400" dirty="0" smtClean="0"/>
              <a:t>flips </a:t>
            </a:r>
            <a:r>
              <a:rPr lang="en-US" sz="1400" dirty="0"/>
              <a:t>of a fair coin. Let A = “first flip is Heads”, </a:t>
            </a:r>
            <a:r>
              <a:rPr lang="en-US" sz="1400" dirty="0" smtClean="0"/>
              <a:t>B </a:t>
            </a:r>
            <a:r>
              <a:rPr lang="en-US" sz="1400" dirty="0"/>
              <a:t>= “second flip is Heads”, and C = “exactly one flip </a:t>
            </a:r>
            <a:r>
              <a:rPr lang="en-US" sz="1400" dirty="0" smtClean="0"/>
              <a:t>is Heads</a:t>
            </a:r>
            <a:r>
              <a:rPr lang="en-US" sz="1400" dirty="0"/>
              <a:t>”. Then each pair of events is independent, </a:t>
            </a:r>
            <a:r>
              <a:rPr lang="en-US" sz="1400" dirty="0" smtClean="0"/>
              <a:t>but </a:t>
            </a:r>
            <a:r>
              <a:rPr lang="en-US" sz="1400" dirty="0"/>
              <a:t>the three are not mutually independent.] </a:t>
            </a:r>
          </a:p>
          <a:p>
            <a:pPr marL="0" indent="0">
              <a:buNone/>
            </a:pPr>
            <a:endParaRPr lang="en-US" dirty="0" smtClean="0">
              <a:solidFill>
                <a:schemeClr val="tx1"/>
              </a:solidFill>
              <a:ea typeface="ＭＳ Ｐゴシック" pitchFamily="34" charset="-128"/>
            </a:endParaRPr>
          </a:p>
        </p:txBody>
      </p:sp>
    </p:spTree>
    <p:extLst>
      <p:ext uri="{BB962C8B-B14F-4D97-AF65-F5344CB8AC3E}">
        <p14:creationId xmlns:p14="http://schemas.microsoft.com/office/powerpoint/2010/main" val="1492653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381000"/>
            <a:ext cx="7772400" cy="533400"/>
          </a:xfrm>
        </p:spPr>
        <p:txBody>
          <a:bodyPr/>
          <a:lstStyle/>
          <a:p>
            <a:pPr algn="ctr"/>
            <a:r>
              <a:rPr lang="fr-FR" dirty="0" smtClean="0">
                <a:ea typeface="ＭＳ Ｐゴシック" pitchFamily="34" charset="-128"/>
              </a:rPr>
              <a:t>Independent </a:t>
            </a:r>
            <a:r>
              <a:rPr lang="fr-FR" dirty="0" err="1" smtClean="0">
                <a:ea typeface="ＭＳ Ｐゴシック" pitchFamily="34" charset="-128"/>
              </a:rPr>
              <a:t>Random</a:t>
            </a:r>
            <a:r>
              <a:rPr lang="fr-FR" dirty="0" smtClean="0">
                <a:ea typeface="ＭＳ Ｐゴシック" pitchFamily="34" charset="-128"/>
              </a:rPr>
              <a:t> Variables</a:t>
            </a:r>
            <a:endParaRPr lang="en-US" dirty="0" smtClean="0">
              <a:ea typeface="ＭＳ Ｐゴシック" pitchFamily="34" charset="-128"/>
            </a:endParaRPr>
          </a:p>
        </p:txBody>
      </p:sp>
      <p:sp>
        <p:nvSpPr>
          <p:cNvPr id="24579" name="Content Placeholder 2"/>
          <p:cNvSpPr>
            <a:spLocks noGrp="1"/>
          </p:cNvSpPr>
          <p:nvPr>
            <p:ph idx="1"/>
          </p:nvPr>
        </p:nvSpPr>
        <p:spPr>
          <a:xfrm>
            <a:off x="381000" y="1295400"/>
            <a:ext cx="8458200" cy="4876800"/>
          </a:xfrm>
        </p:spPr>
        <p:txBody>
          <a:bodyPr/>
          <a:lstStyle/>
          <a:p>
            <a:pPr marL="0" indent="0">
              <a:spcBef>
                <a:spcPts val="0"/>
              </a:spcBef>
              <a:spcAft>
                <a:spcPts val="1200"/>
              </a:spcAft>
              <a:buNone/>
            </a:pPr>
            <a:r>
              <a:rPr lang="en-US" dirty="0"/>
              <a:t>Two random variables X and Y are </a:t>
            </a:r>
            <a:r>
              <a:rPr lang="en-US" i="1" dirty="0" smtClean="0"/>
              <a:t>independent</a:t>
            </a:r>
            <a:r>
              <a:rPr lang="en-US" dirty="0" smtClean="0"/>
              <a:t> if </a:t>
            </a:r>
            <a:r>
              <a:rPr lang="en-US" dirty="0"/>
              <a:t>all </a:t>
            </a:r>
            <a:r>
              <a:rPr lang="en-US" dirty="0" smtClean="0"/>
              <a:t>pairs of events </a:t>
            </a:r>
            <a:r>
              <a:rPr lang="en-US" dirty="0"/>
              <a:t>of the </a:t>
            </a:r>
            <a:r>
              <a:rPr lang="en-US" dirty="0" smtClean="0"/>
              <a:t>forms </a:t>
            </a:r>
            <a:r>
              <a:rPr lang="en-US" dirty="0"/>
              <a:t>“X </a:t>
            </a:r>
            <a:r>
              <a:rPr lang="en-US" dirty="0" smtClean="0">
                <a:sym typeface="Symbol"/>
              </a:rPr>
              <a:t> </a:t>
            </a:r>
            <a:r>
              <a:rPr lang="en-US" dirty="0" smtClean="0"/>
              <a:t>x</a:t>
            </a:r>
            <a:r>
              <a:rPr lang="en-US" dirty="0"/>
              <a:t>” and “Y </a:t>
            </a:r>
            <a:r>
              <a:rPr lang="en-US" dirty="0">
                <a:sym typeface="Symbol"/>
              </a:rPr>
              <a:t> </a:t>
            </a:r>
            <a:r>
              <a:rPr lang="en-US" dirty="0" smtClean="0">
                <a:sym typeface="Symbol"/>
              </a:rPr>
              <a:t> </a:t>
            </a:r>
            <a:r>
              <a:rPr lang="en-US" dirty="0" smtClean="0"/>
              <a:t>y</a:t>
            </a:r>
            <a:r>
              <a:rPr lang="en-US" dirty="0"/>
              <a:t>” are </a:t>
            </a:r>
            <a:r>
              <a:rPr lang="en-US" dirty="0" smtClean="0"/>
              <a:t>independent events.</a:t>
            </a:r>
            <a:endParaRPr lang="en-US" dirty="0"/>
          </a:p>
          <a:p>
            <a:pPr marL="0" indent="0">
              <a:spcBef>
                <a:spcPts val="0"/>
              </a:spcBef>
              <a:spcAft>
                <a:spcPts val="1200"/>
              </a:spcAft>
              <a:buNone/>
            </a:pPr>
            <a:r>
              <a:rPr lang="en-US" dirty="0" smtClean="0">
                <a:solidFill>
                  <a:schemeClr val="tx1"/>
                </a:solidFill>
                <a:ea typeface="ＭＳ Ｐゴシック" pitchFamily="34" charset="-128"/>
              </a:rPr>
              <a:t>Three or more random variables are </a:t>
            </a:r>
            <a:r>
              <a:rPr lang="en-US" i="1" dirty="0" smtClean="0">
                <a:solidFill>
                  <a:schemeClr val="tx1"/>
                </a:solidFill>
                <a:ea typeface="ＭＳ Ｐゴシック" pitchFamily="34" charset="-128"/>
              </a:rPr>
              <a:t>mutually independent</a:t>
            </a:r>
            <a:r>
              <a:rPr lang="en-US" dirty="0" smtClean="0">
                <a:solidFill>
                  <a:schemeClr val="tx1"/>
                </a:solidFill>
                <a:ea typeface="ＭＳ Ｐゴシック" pitchFamily="34" charset="-128"/>
              </a:rPr>
              <a:t> if all similar sets of events are independent events.</a:t>
            </a:r>
          </a:p>
          <a:p>
            <a:pPr marL="0" indent="0">
              <a:buNone/>
            </a:pPr>
            <a:r>
              <a:rPr lang="en-US" dirty="0" smtClean="0">
                <a:solidFill>
                  <a:schemeClr val="tx1"/>
                </a:solidFill>
                <a:ea typeface="ＭＳ Ｐゴシック" pitchFamily="34" charset="-128"/>
              </a:rPr>
              <a:t>(Frequently the word “mutually is omitted, but is understood to be tacitly present.)</a:t>
            </a:r>
          </a:p>
        </p:txBody>
      </p:sp>
    </p:spTree>
    <p:extLst>
      <p:ext uri="{BB962C8B-B14F-4D97-AF65-F5344CB8AC3E}">
        <p14:creationId xmlns:p14="http://schemas.microsoft.com/office/powerpoint/2010/main" val="2106747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90600"/>
          </a:xfrm>
        </p:spPr>
        <p:txBody>
          <a:bodyPr/>
          <a:lstStyle/>
          <a:p>
            <a:pPr algn="ctr"/>
            <a:r>
              <a:rPr lang="en-US" dirty="0" smtClean="0"/>
              <a:t>Seat Belt Use</a:t>
            </a:r>
            <a:endParaRPr lang="en-US" dirty="0"/>
          </a:p>
        </p:txBody>
      </p:sp>
      <p:sp>
        <p:nvSpPr>
          <p:cNvPr id="3" name="Content Placeholder 2"/>
          <p:cNvSpPr>
            <a:spLocks noGrp="1"/>
          </p:cNvSpPr>
          <p:nvPr>
            <p:ph idx="1"/>
          </p:nvPr>
        </p:nvSpPr>
        <p:spPr>
          <a:xfrm>
            <a:off x="228600" y="1066800"/>
            <a:ext cx="8686800" cy="4495800"/>
          </a:xfrm>
        </p:spPr>
        <p:txBody>
          <a:bodyPr/>
          <a:lstStyle/>
          <a:p>
            <a:pPr>
              <a:spcBef>
                <a:spcPts val="0"/>
              </a:spcBef>
              <a:spcAft>
                <a:spcPts val="1200"/>
              </a:spcAft>
              <a:buFont typeface="Arial" pitchFamily="34" charset="0"/>
              <a:buChar char="•"/>
            </a:pPr>
            <a:r>
              <a:rPr lang="en-US" dirty="0" smtClean="0"/>
              <a:t>The Probability of having a serious car accident on any given outing is approximately 1 in 100,000 or 0.00001 or 0.001%.</a:t>
            </a:r>
          </a:p>
          <a:p>
            <a:pPr>
              <a:spcBef>
                <a:spcPts val="0"/>
              </a:spcBef>
              <a:spcAft>
                <a:spcPts val="1200"/>
              </a:spcAft>
              <a:buFont typeface="Arial" pitchFamily="34" charset="0"/>
              <a:buChar char="•"/>
            </a:pPr>
            <a:r>
              <a:rPr lang="en-US" dirty="0" smtClean="0"/>
              <a:t>Telling people this in the early 1980s had little if any affect on their behavior (as far as seat belt usage is concerned.)</a:t>
            </a:r>
          </a:p>
          <a:p>
            <a:pPr>
              <a:spcBef>
                <a:spcPts val="0"/>
              </a:spcBef>
              <a:spcAft>
                <a:spcPts val="1200"/>
              </a:spcAft>
              <a:buFont typeface="Arial" pitchFamily="34" charset="0"/>
              <a:buChar char="•"/>
            </a:pPr>
            <a:r>
              <a:rPr lang="en-US" dirty="0" smtClean="0"/>
              <a:t>If people take 1.5 trips per day for eighty years, they take about 43,800 trips in their lifetime.  This implies the chances of at least one serious accident in one’s lifetime (assuming the outcomes of separate trips vary independently) equals</a:t>
            </a:r>
            <a:endParaRPr lang="en-US" dirty="0"/>
          </a:p>
          <a:p>
            <a:pPr>
              <a:spcBef>
                <a:spcPts val="0"/>
              </a:spcBef>
              <a:spcAft>
                <a:spcPts val="1200"/>
              </a:spcAft>
              <a:buFont typeface="Arial" pitchFamily="34" charset="0"/>
              <a:buChar char="•"/>
            </a:pPr>
            <a:r>
              <a:rPr lang="en-US" dirty="0" smtClean="0"/>
              <a:t>1 - (0.99999)</a:t>
            </a:r>
            <a:r>
              <a:rPr lang="en-US" baseline="30000" dirty="0" smtClean="0"/>
              <a:t>43,800</a:t>
            </a:r>
            <a:r>
              <a:rPr lang="en-US" dirty="0" smtClean="0"/>
              <a:t> = 0.355 = 35.5%</a:t>
            </a:r>
          </a:p>
          <a:p>
            <a:pPr>
              <a:spcBef>
                <a:spcPts val="0"/>
              </a:spcBef>
              <a:spcAft>
                <a:spcPts val="1200"/>
              </a:spcAft>
              <a:buFont typeface="Arial" pitchFamily="34" charset="0"/>
              <a:buChar char="•"/>
            </a:pPr>
            <a:r>
              <a:rPr lang="en-US" dirty="0" smtClean="0"/>
              <a:t>Telling people this in the early 1980s had a </a:t>
            </a:r>
            <a:r>
              <a:rPr lang="en-US" u="sng" dirty="0" smtClean="0"/>
              <a:t>major impact </a:t>
            </a:r>
            <a:r>
              <a:rPr lang="en-US" dirty="0" smtClean="0"/>
              <a:t>on their seat belt usage.</a:t>
            </a:r>
          </a:p>
        </p:txBody>
      </p:sp>
    </p:spTree>
    <p:extLst>
      <p:ext uri="{BB962C8B-B14F-4D97-AF65-F5344CB8AC3E}">
        <p14:creationId xmlns:p14="http://schemas.microsoft.com/office/powerpoint/2010/main" val="2625790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62000"/>
          </a:xfrm>
        </p:spPr>
        <p:txBody>
          <a:bodyPr/>
          <a:lstStyle/>
          <a:p>
            <a:pPr algn="ctr"/>
            <a:r>
              <a:rPr lang="en-US" dirty="0" smtClean="0"/>
              <a:t>Pooled Testing</a:t>
            </a:r>
            <a:endParaRPr lang="en-US" dirty="0"/>
          </a:p>
        </p:txBody>
      </p:sp>
      <p:sp>
        <p:nvSpPr>
          <p:cNvPr id="3" name="Content Placeholder 2"/>
          <p:cNvSpPr>
            <a:spLocks noGrp="1"/>
          </p:cNvSpPr>
          <p:nvPr>
            <p:ph idx="1"/>
          </p:nvPr>
        </p:nvSpPr>
        <p:spPr>
          <a:xfrm>
            <a:off x="533400" y="1828800"/>
            <a:ext cx="8229600" cy="4114800"/>
          </a:xfrm>
        </p:spPr>
        <p:txBody>
          <a:bodyPr/>
          <a:lstStyle/>
          <a:p>
            <a:pPr marL="0" indent="0">
              <a:spcBef>
                <a:spcPts val="0"/>
              </a:spcBef>
              <a:spcAft>
                <a:spcPts val="1200"/>
              </a:spcAft>
              <a:buNone/>
            </a:pPr>
            <a:r>
              <a:rPr lang="en-US" dirty="0" smtClean="0"/>
              <a:t>Imagine the test itself is always correct. 20 samples are to be pooled, and all tested at once. Assume (plausibly) that the HIV-infection statuses of the samples are mutually independent. Finally, assume that each is known to have a 1.8% chance of coming from an infected source. Then</a:t>
            </a:r>
            <a:endParaRPr lang="en-US" dirty="0"/>
          </a:p>
          <a:p>
            <a:pPr marL="0" indent="0">
              <a:spcBef>
                <a:spcPts val="0"/>
              </a:spcBef>
              <a:spcAft>
                <a:spcPts val="1200"/>
              </a:spcAft>
              <a:buNone/>
            </a:pPr>
            <a:r>
              <a:rPr lang="en-US" dirty="0" smtClean="0"/>
              <a:t>Pr(pooled sample tests positive)</a:t>
            </a:r>
          </a:p>
          <a:p>
            <a:pPr marL="0" indent="0">
              <a:spcBef>
                <a:spcPts val="0"/>
              </a:spcBef>
              <a:spcAft>
                <a:spcPts val="1200"/>
              </a:spcAft>
              <a:buNone/>
            </a:pPr>
            <a:r>
              <a:rPr lang="en-US" dirty="0" smtClean="0"/>
              <a:t>  = Pr(at least one sample is infected) = 1 – Pr(no samples are infected) </a:t>
            </a:r>
          </a:p>
          <a:p>
            <a:pPr marL="0" indent="0">
              <a:spcBef>
                <a:spcPts val="0"/>
              </a:spcBef>
              <a:spcAft>
                <a:spcPts val="1200"/>
              </a:spcAft>
              <a:buNone/>
            </a:pPr>
            <a:r>
              <a:rPr lang="en-US" dirty="0" smtClean="0"/>
              <a:t>  = 1 - Pr(1</a:t>
            </a:r>
            <a:r>
              <a:rPr lang="en-US" baseline="30000" dirty="0" smtClean="0"/>
              <a:t>st</a:t>
            </a:r>
            <a:r>
              <a:rPr lang="en-US" dirty="0" smtClean="0"/>
              <a:t> isn’t infected </a:t>
            </a:r>
            <a:r>
              <a:rPr lang="en-US" i="1" dirty="0" smtClean="0"/>
              <a:t>and</a:t>
            </a:r>
            <a:r>
              <a:rPr lang="en-US" dirty="0" smtClean="0"/>
              <a:t> 2</a:t>
            </a:r>
            <a:r>
              <a:rPr lang="en-US" baseline="30000" dirty="0" smtClean="0"/>
              <a:t>nd</a:t>
            </a:r>
            <a:r>
              <a:rPr lang="en-US" dirty="0" smtClean="0"/>
              <a:t> isn’t infected </a:t>
            </a:r>
            <a:r>
              <a:rPr lang="en-US" i="1" dirty="0" smtClean="0"/>
              <a:t>and</a:t>
            </a:r>
            <a:r>
              <a:rPr lang="en-US" dirty="0" smtClean="0"/>
              <a:t> … </a:t>
            </a:r>
            <a:r>
              <a:rPr lang="en-US" i="1" dirty="0" smtClean="0"/>
              <a:t>and</a:t>
            </a:r>
            <a:r>
              <a:rPr lang="en-US" dirty="0" smtClean="0"/>
              <a:t> 20</a:t>
            </a:r>
            <a:r>
              <a:rPr lang="en-US" baseline="30000" dirty="0" smtClean="0"/>
              <a:t>th</a:t>
            </a:r>
            <a:r>
              <a:rPr lang="en-US" dirty="0" smtClean="0"/>
              <a:t> isn’t infected) </a:t>
            </a:r>
          </a:p>
          <a:p>
            <a:pPr marL="0" indent="0">
              <a:spcBef>
                <a:spcPts val="0"/>
              </a:spcBef>
              <a:spcAft>
                <a:spcPts val="1200"/>
              </a:spcAft>
              <a:buNone/>
            </a:pPr>
            <a:r>
              <a:rPr lang="en-US" dirty="0" smtClean="0"/>
              <a:t>  = 1 - Pr(1</a:t>
            </a:r>
            <a:r>
              <a:rPr lang="en-US" baseline="30000" dirty="0" smtClean="0"/>
              <a:t>st</a:t>
            </a:r>
            <a:r>
              <a:rPr lang="en-US" dirty="0" smtClean="0"/>
              <a:t> </a:t>
            </a:r>
            <a:r>
              <a:rPr lang="en-US" dirty="0"/>
              <a:t>isn’t infected</a:t>
            </a:r>
            <a:r>
              <a:rPr lang="en-US" dirty="0" smtClean="0"/>
              <a:t>)·Pr(2</a:t>
            </a:r>
            <a:r>
              <a:rPr lang="en-US" baseline="30000" dirty="0" smtClean="0"/>
              <a:t>nd</a:t>
            </a:r>
            <a:r>
              <a:rPr lang="en-US" dirty="0" smtClean="0"/>
              <a:t> </a:t>
            </a:r>
            <a:r>
              <a:rPr lang="en-US" dirty="0"/>
              <a:t>isn’t </a:t>
            </a:r>
            <a:r>
              <a:rPr lang="en-US" dirty="0" smtClean="0"/>
              <a:t>infected)·…·Pr(20</a:t>
            </a:r>
            <a:r>
              <a:rPr lang="en-US" baseline="30000" dirty="0" smtClean="0"/>
              <a:t>th</a:t>
            </a:r>
            <a:r>
              <a:rPr lang="en-US" dirty="0" smtClean="0"/>
              <a:t> </a:t>
            </a:r>
            <a:r>
              <a:rPr lang="en-US" dirty="0"/>
              <a:t>isn’t infected) </a:t>
            </a:r>
            <a:endParaRPr lang="en-US" dirty="0" smtClean="0"/>
          </a:p>
          <a:p>
            <a:pPr marL="0" indent="0">
              <a:spcBef>
                <a:spcPts val="0"/>
              </a:spcBef>
              <a:spcAft>
                <a:spcPts val="1200"/>
              </a:spcAft>
              <a:buNone/>
            </a:pPr>
            <a:r>
              <a:rPr lang="en-US" dirty="0" smtClean="0"/>
              <a:t>  = 1 - (1-0.018)</a:t>
            </a:r>
            <a:r>
              <a:rPr lang="en-US" baseline="30000" dirty="0" smtClean="0"/>
              <a:t>20</a:t>
            </a:r>
            <a:r>
              <a:rPr lang="en-US" dirty="0" smtClean="0"/>
              <a:t> = 1 - </a:t>
            </a:r>
            <a:r>
              <a:rPr lang="en-US" smtClean="0"/>
              <a:t>(0.982)</a:t>
            </a:r>
            <a:r>
              <a:rPr lang="en-US" baseline="30000" smtClean="0"/>
              <a:t>20</a:t>
            </a:r>
            <a:r>
              <a:rPr lang="en-US" smtClean="0"/>
              <a:t> </a:t>
            </a:r>
            <a:r>
              <a:rPr lang="en-US" dirty="0" smtClean="0"/>
              <a:t>= 1 - 0.6954 = 0.3046 = 30.46% .</a:t>
            </a:r>
          </a:p>
          <a:p>
            <a:pPr marL="0" indent="0">
              <a:buNone/>
            </a:pPr>
            <a:endParaRPr lang="en-US" dirty="0"/>
          </a:p>
        </p:txBody>
      </p:sp>
    </p:spTree>
    <p:extLst>
      <p:ext uri="{BB962C8B-B14F-4D97-AF65-F5344CB8AC3E}">
        <p14:creationId xmlns:p14="http://schemas.microsoft.com/office/powerpoint/2010/main" val="2589636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62000"/>
          </a:xfrm>
        </p:spPr>
        <p:txBody>
          <a:bodyPr/>
          <a:lstStyle/>
          <a:p>
            <a:pPr algn="ctr"/>
            <a:r>
              <a:rPr lang="en-US" dirty="0" smtClean="0"/>
              <a:t>Pooled Testing</a:t>
            </a:r>
            <a:endParaRPr lang="en-US" dirty="0"/>
          </a:p>
        </p:txBody>
      </p:sp>
      <p:sp>
        <p:nvSpPr>
          <p:cNvPr id="3" name="Content Placeholder 2"/>
          <p:cNvSpPr>
            <a:spLocks noGrp="1"/>
          </p:cNvSpPr>
          <p:nvPr>
            <p:ph idx="1"/>
          </p:nvPr>
        </p:nvSpPr>
        <p:spPr>
          <a:xfrm>
            <a:off x="685800" y="1828800"/>
            <a:ext cx="7924800" cy="1295400"/>
          </a:xfrm>
        </p:spPr>
        <p:txBody>
          <a:bodyPr/>
          <a:lstStyle/>
          <a:p>
            <a:pPr marL="0" indent="0">
              <a:spcBef>
                <a:spcPts val="0"/>
              </a:spcBef>
              <a:spcAft>
                <a:spcPts val="1200"/>
              </a:spcAft>
              <a:buNone/>
            </a:pPr>
            <a:r>
              <a:rPr lang="en-US" sz="2400" dirty="0" smtClean="0"/>
              <a:t>Let  V = number of tests needed to process 20 blood samples. Since Pr(pooled sample tests positive) = 30.46%, and we’ll only test the 20 individual sample remnants if this occurs:</a:t>
            </a:r>
          </a:p>
          <a:p>
            <a:pPr marL="0" indent="0">
              <a:spcBef>
                <a:spcPts val="0"/>
              </a:spcBef>
              <a:spcAft>
                <a:spcPts val="1200"/>
              </a:spcAft>
              <a:buNone/>
            </a:pPr>
            <a:endParaRPr lang="en-US" dirty="0"/>
          </a:p>
          <a:p>
            <a:pPr marL="0" indent="0">
              <a:spcBef>
                <a:spcPts val="0"/>
              </a:spcBef>
              <a:spcAft>
                <a:spcPts val="1200"/>
              </a:spcAft>
              <a:buNone/>
            </a:pPr>
            <a:endParaRPr lang="en-US" dirty="0" smtClean="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86546346"/>
              </p:ext>
            </p:extLst>
          </p:nvPr>
        </p:nvGraphicFramePr>
        <p:xfrm>
          <a:off x="1181100" y="3971330"/>
          <a:ext cx="3352800" cy="1371600"/>
        </p:xfrm>
        <a:graphic>
          <a:graphicData uri="http://schemas.openxmlformats.org/drawingml/2006/table">
            <a:tbl>
              <a:tblPr firstRow="1" bandRow="1">
                <a:tableStyleId>{5C22544A-7EE6-4342-B048-85BDC9FD1C3A}</a:tableStyleId>
              </a:tblPr>
              <a:tblGrid>
                <a:gridCol w="1676400"/>
                <a:gridCol w="1676400"/>
              </a:tblGrid>
              <a:tr h="0">
                <a:tc>
                  <a:txBody>
                    <a:bodyPr/>
                    <a:lstStyle/>
                    <a:p>
                      <a:pPr algn="ctr"/>
                      <a:r>
                        <a:rPr lang="en-US" sz="2400" dirty="0" smtClean="0"/>
                        <a:t>V</a:t>
                      </a:r>
                      <a:endParaRPr lang="en-US" sz="2400" dirty="0"/>
                    </a:p>
                  </a:txBody>
                  <a:tcPr/>
                </a:tc>
                <a:tc>
                  <a:txBody>
                    <a:bodyPr/>
                    <a:lstStyle/>
                    <a:p>
                      <a:pPr algn="ctr"/>
                      <a:r>
                        <a:rPr lang="en-US" sz="2400" dirty="0" err="1" smtClean="0"/>
                        <a:t>Pr</a:t>
                      </a:r>
                      <a:r>
                        <a:rPr lang="en-US" sz="2400" dirty="0" smtClean="0"/>
                        <a:t>(X=x)</a:t>
                      </a:r>
                      <a:endParaRPr lang="en-US" sz="2400" dirty="0"/>
                    </a:p>
                  </a:txBody>
                  <a:tcPr/>
                </a:tc>
              </a:tr>
              <a:tr h="0">
                <a:tc>
                  <a:txBody>
                    <a:bodyPr/>
                    <a:lstStyle/>
                    <a:p>
                      <a:pPr algn="ctr"/>
                      <a:r>
                        <a:rPr lang="en-US" sz="2400" dirty="0" smtClean="0"/>
                        <a:t>1</a:t>
                      </a:r>
                      <a:endParaRPr lang="en-US" sz="2400" dirty="0"/>
                    </a:p>
                  </a:txBody>
                  <a:tcPr/>
                </a:tc>
                <a:tc>
                  <a:txBody>
                    <a:bodyPr/>
                    <a:lstStyle/>
                    <a:p>
                      <a:pPr algn="ctr"/>
                      <a:r>
                        <a:rPr lang="en-US" sz="2400" dirty="0" smtClean="0"/>
                        <a:t>69.54%</a:t>
                      </a:r>
                      <a:endParaRPr lang="en-US" sz="2400" dirty="0"/>
                    </a:p>
                  </a:txBody>
                  <a:tcPr/>
                </a:tc>
              </a:tr>
              <a:tr h="0">
                <a:tc>
                  <a:txBody>
                    <a:bodyPr/>
                    <a:lstStyle/>
                    <a:p>
                      <a:pPr algn="ctr"/>
                      <a:r>
                        <a:rPr lang="en-US" sz="2400" dirty="0" smtClean="0"/>
                        <a:t>21</a:t>
                      </a:r>
                      <a:endParaRPr lang="en-US" sz="2400" dirty="0"/>
                    </a:p>
                  </a:txBody>
                  <a:tcPr/>
                </a:tc>
                <a:tc>
                  <a:txBody>
                    <a:bodyPr/>
                    <a:lstStyle/>
                    <a:p>
                      <a:pPr algn="ctr"/>
                      <a:r>
                        <a:rPr lang="en-US" sz="2400" dirty="0" smtClean="0"/>
                        <a:t>30.46%</a:t>
                      </a:r>
                      <a:endParaRPr lang="en-US" sz="2400" dirty="0"/>
                    </a:p>
                  </a:txBody>
                  <a:tcPr/>
                </a:tc>
              </a:tr>
            </a:tbl>
          </a:graphicData>
        </a:graphic>
      </p:graphicFrame>
      <p:sp>
        <p:nvSpPr>
          <p:cNvPr id="5" name="TextBox 4"/>
          <p:cNvSpPr txBox="1"/>
          <p:nvPr/>
        </p:nvSpPr>
        <p:spPr>
          <a:xfrm>
            <a:off x="685800" y="3393996"/>
            <a:ext cx="4343400" cy="461665"/>
          </a:xfrm>
          <a:prstGeom prst="rect">
            <a:avLst/>
          </a:prstGeom>
          <a:noFill/>
        </p:spPr>
        <p:txBody>
          <a:bodyPr wrap="square" rtlCol="0">
            <a:spAutoFit/>
          </a:bodyPr>
          <a:lstStyle/>
          <a:p>
            <a:r>
              <a:rPr lang="en-US" dirty="0"/>
              <a:t>t</a:t>
            </a:r>
            <a:r>
              <a:rPr lang="en-US" dirty="0" smtClean="0"/>
              <a:t>he probability distribution of  V</a:t>
            </a:r>
            <a:endParaRPr lang="en-US" dirty="0"/>
          </a:p>
        </p:txBody>
      </p:sp>
      <p:sp>
        <p:nvSpPr>
          <p:cNvPr id="6" name="TextBox 5"/>
          <p:cNvSpPr txBox="1">
            <a:spLocks noChangeAspect="1"/>
          </p:cNvSpPr>
          <p:nvPr/>
        </p:nvSpPr>
        <p:spPr>
          <a:xfrm>
            <a:off x="1946343" y="5562600"/>
            <a:ext cx="1828800" cy="461665"/>
          </a:xfrm>
          <a:prstGeom prst="rect">
            <a:avLst/>
          </a:prstGeom>
          <a:noFill/>
        </p:spPr>
        <p:txBody>
          <a:bodyPr wrap="square" rtlCol="0">
            <a:spAutoFit/>
          </a:bodyPr>
          <a:lstStyle/>
          <a:p>
            <a:r>
              <a:rPr lang="en-US" dirty="0" smtClean="0"/>
              <a:t>E[V] = 7.092</a:t>
            </a:r>
            <a:endParaRPr lang="en-US" dirty="0"/>
          </a:p>
        </p:txBody>
      </p:sp>
      <p:sp>
        <p:nvSpPr>
          <p:cNvPr id="7" name="TextBox 6"/>
          <p:cNvSpPr txBox="1"/>
          <p:nvPr/>
        </p:nvSpPr>
        <p:spPr>
          <a:xfrm>
            <a:off x="5038928" y="3839713"/>
            <a:ext cx="3429000" cy="2308324"/>
          </a:xfrm>
          <a:prstGeom prst="rect">
            <a:avLst/>
          </a:prstGeom>
          <a:noFill/>
        </p:spPr>
        <p:txBody>
          <a:bodyPr wrap="square" rtlCol="0">
            <a:spAutoFit/>
          </a:bodyPr>
          <a:lstStyle/>
          <a:p>
            <a:r>
              <a:rPr lang="en-US" dirty="0" smtClean="0"/>
              <a:t>The pooling operation might involve a bit more pre-test handling, but is still likely to be much cheaper than processing 20 individual samples.</a:t>
            </a:r>
            <a:endParaRPr lang="en-US" dirty="0"/>
          </a:p>
        </p:txBody>
      </p:sp>
    </p:spTree>
    <p:extLst>
      <p:ext uri="{BB962C8B-B14F-4D97-AF65-F5344CB8AC3E}">
        <p14:creationId xmlns:p14="http://schemas.microsoft.com/office/powerpoint/2010/main" val="3536229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Oh: And by the way …</a:t>
            </a:r>
            <a:endParaRPr lang="en-US" dirty="0"/>
          </a:p>
        </p:txBody>
      </p:sp>
      <p:sp>
        <p:nvSpPr>
          <p:cNvPr id="3" name="Content Placeholder 2"/>
          <p:cNvSpPr>
            <a:spLocks noGrp="1"/>
          </p:cNvSpPr>
          <p:nvPr>
            <p:ph idx="1"/>
          </p:nvPr>
        </p:nvSpPr>
        <p:spPr/>
        <p:txBody>
          <a:bodyPr/>
          <a:lstStyle/>
          <a:p>
            <a:pPr marL="0" indent="0" algn="ctr">
              <a:spcBef>
                <a:spcPts val="0"/>
              </a:spcBef>
              <a:spcAft>
                <a:spcPts val="2400"/>
              </a:spcAft>
              <a:buNone/>
            </a:pPr>
            <a:r>
              <a:rPr lang="en-US" sz="2800" b="1" i="1" u="dbl" dirty="0" smtClean="0">
                <a:solidFill>
                  <a:srgbClr val="C00000"/>
                </a:solidFill>
              </a:rPr>
              <a:t>NEVER</a:t>
            </a:r>
            <a:r>
              <a:rPr lang="en-US" sz="2800" b="1" i="1" dirty="0" smtClean="0">
                <a:solidFill>
                  <a:srgbClr val="C00000"/>
                </a:solidFill>
              </a:rPr>
              <a:t> ROUND AN EXPECTED VALUE!!!</a:t>
            </a:r>
          </a:p>
          <a:p>
            <a:pPr marL="0" indent="0" algn="ctr">
              <a:spcBef>
                <a:spcPts val="0"/>
              </a:spcBef>
              <a:spcAft>
                <a:spcPts val="2400"/>
              </a:spcAft>
              <a:buNone/>
            </a:pPr>
            <a:endParaRPr lang="en-US" sz="2800" dirty="0" smtClean="0"/>
          </a:p>
          <a:p>
            <a:pPr marL="0" indent="0" algn="ctr">
              <a:spcBef>
                <a:spcPts val="0"/>
              </a:spcBef>
              <a:spcAft>
                <a:spcPts val="2400"/>
              </a:spcAft>
              <a:buNone/>
            </a:pPr>
            <a:r>
              <a:rPr lang="en-US" sz="2800" dirty="0" smtClean="0"/>
              <a:t>E[tests to deal with 20 samples] </a:t>
            </a:r>
            <a:r>
              <a:rPr lang="en-US" sz="2800" dirty="0"/>
              <a:t>= </a:t>
            </a:r>
            <a:r>
              <a:rPr lang="en-US" sz="2800" dirty="0" smtClean="0"/>
              <a:t>7.092</a:t>
            </a:r>
          </a:p>
          <a:p>
            <a:pPr marL="0" indent="0" algn="ctr">
              <a:spcBef>
                <a:spcPts val="0"/>
              </a:spcBef>
              <a:spcAft>
                <a:spcPts val="2400"/>
              </a:spcAft>
              <a:buNone/>
            </a:pPr>
            <a:r>
              <a:rPr lang="en-US" sz="2800" dirty="0" smtClean="0"/>
              <a:t>When a fair die is rolled, E[spots] = 3.5</a:t>
            </a:r>
          </a:p>
          <a:p>
            <a:pPr marL="0" indent="0">
              <a:buNone/>
            </a:pPr>
            <a:endParaRPr lang="en-US" sz="2800" b="1" i="1" dirty="0">
              <a:solidFill>
                <a:srgbClr val="C00000"/>
              </a:solidFill>
            </a:endParaRPr>
          </a:p>
        </p:txBody>
      </p:sp>
    </p:spTree>
    <p:extLst>
      <p:ext uri="{BB962C8B-B14F-4D97-AF65-F5344CB8AC3E}">
        <p14:creationId xmlns:p14="http://schemas.microsoft.com/office/powerpoint/2010/main" val="29536912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62000"/>
          </a:xfrm>
        </p:spPr>
        <p:txBody>
          <a:bodyPr/>
          <a:lstStyle/>
          <a:p>
            <a:pPr algn="ctr"/>
            <a:r>
              <a:rPr lang="en-US" dirty="0" smtClean="0"/>
              <a:t>Pooled Testing</a:t>
            </a:r>
            <a:endParaRPr lang="en-US" dirty="0"/>
          </a:p>
        </p:txBody>
      </p:sp>
      <p:sp>
        <p:nvSpPr>
          <p:cNvPr id="3" name="Content Placeholder 2"/>
          <p:cNvSpPr>
            <a:spLocks noGrp="1"/>
          </p:cNvSpPr>
          <p:nvPr>
            <p:ph idx="1"/>
          </p:nvPr>
        </p:nvSpPr>
        <p:spPr>
          <a:xfrm>
            <a:off x="685800" y="1828800"/>
            <a:ext cx="7924800" cy="3429000"/>
          </a:xfrm>
        </p:spPr>
        <p:txBody>
          <a:bodyPr/>
          <a:lstStyle/>
          <a:p>
            <a:pPr marL="0" indent="0">
              <a:spcBef>
                <a:spcPts val="0"/>
              </a:spcBef>
              <a:spcAft>
                <a:spcPts val="1200"/>
              </a:spcAft>
              <a:buNone/>
            </a:pPr>
            <a:r>
              <a:rPr lang="en-US" sz="2400" dirty="0" smtClean="0"/>
              <a:t>Assume that the extra handling costs are negligible, and that the cost of running the test on a sample (pooled or not) is 100 baht.</a:t>
            </a:r>
          </a:p>
          <a:p>
            <a:pPr marL="0" indent="0">
              <a:spcBef>
                <a:spcPts val="0"/>
              </a:spcBef>
              <a:spcAft>
                <a:spcPts val="1200"/>
              </a:spcAft>
              <a:buNone/>
            </a:pPr>
            <a:r>
              <a:rPr lang="en-US" sz="2400" dirty="0"/>
              <a:t>Then the expected cost of handling a batch of 20 samples using pooled testing is </a:t>
            </a:r>
            <a:r>
              <a:rPr lang="en-US" sz="2400" dirty="0" smtClean="0"/>
              <a:t>709.2 </a:t>
            </a:r>
            <a:r>
              <a:rPr lang="en-US" sz="2400" dirty="0"/>
              <a:t>baht – computed as either 100·E[V], or as E[100V] –  yielding an expected cost of  35.5 baht per individual tested.</a:t>
            </a:r>
          </a:p>
          <a:p>
            <a:pPr marL="0" indent="0">
              <a:spcBef>
                <a:spcPts val="0"/>
              </a:spcBef>
              <a:spcAft>
                <a:spcPts val="1200"/>
              </a:spcAft>
              <a:buNone/>
            </a:pPr>
            <a:endParaRPr lang="en-US" sz="2400" dirty="0" smtClean="0"/>
          </a:p>
          <a:p>
            <a:pPr marL="0" indent="0">
              <a:spcBef>
                <a:spcPts val="0"/>
              </a:spcBef>
              <a:spcAft>
                <a:spcPts val="1200"/>
              </a:spcAft>
              <a:buNone/>
            </a:pPr>
            <a:endParaRPr lang="en-US" sz="2400" dirty="0" smtClean="0"/>
          </a:p>
          <a:p>
            <a:pPr marL="0" indent="0">
              <a:spcBef>
                <a:spcPts val="0"/>
              </a:spcBef>
              <a:spcAft>
                <a:spcPts val="1200"/>
              </a:spcAft>
              <a:buNone/>
            </a:pPr>
            <a:endParaRPr lang="en-US" dirty="0"/>
          </a:p>
          <a:p>
            <a:pPr marL="0" indent="0">
              <a:spcBef>
                <a:spcPts val="0"/>
              </a:spcBef>
              <a:spcAft>
                <a:spcPts val="1200"/>
              </a:spcAft>
              <a:buNone/>
            </a:pPr>
            <a:endParaRPr lang="en-US" dirty="0" smtClean="0"/>
          </a:p>
          <a:p>
            <a:pPr marL="0" indent="0">
              <a:buNone/>
            </a:pPr>
            <a:endParaRPr lang="en-US" dirty="0"/>
          </a:p>
        </p:txBody>
      </p:sp>
    </p:spTree>
    <p:extLst>
      <p:ext uri="{BB962C8B-B14F-4D97-AF65-F5344CB8AC3E}">
        <p14:creationId xmlns:p14="http://schemas.microsoft.com/office/powerpoint/2010/main" val="1789685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533400"/>
          </a:xfrm>
        </p:spPr>
        <p:txBody>
          <a:bodyPr/>
          <a:lstStyle/>
          <a:p>
            <a:pPr algn="ctr"/>
            <a:r>
              <a:rPr lang="en-US" dirty="0" smtClean="0"/>
              <a:t>Business Decisions vs. Personal Choice</a:t>
            </a:r>
            <a:endParaRPr lang="en-US" dirty="0"/>
          </a:p>
        </p:txBody>
      </p:sp>
      <p:sp>
        <p:nvSpPr>
          <p:cNvPr id="3" name="Content Placeholder 2"/>
          <p:cNvSpPr>
            <a:spLocks noGrp="1"/>
          </p:cNvSpPr>
          <p:nvPr>
            <p:ph idx="1"/>
          </p:nvPr>
        </p:nvSpPr>
        <p:spPr>
          <a:xfrm>
            <a:off x="685800" y="1295400"/>
            <a:ext cx="7772400" cy="4724400"/>
          </a:xfrm>
          <a:noFill/>
        </p:spPr>
        <p:txBody>
          <a:bodyPr/>
          <a:lstStyle/>
          <a:p>
            <a:pPr marL="0" indent="0">
              <a:spcBef>
                <a:spcPts val="0"/>
              </a:spcBef>
              <a:spcAft>
                <a:spcPts val="1200"/>
              </a:spcAft>
              <a:buNone/>
            </a:pPr>
            <a:r>
              <a:rPr lang="en-US" dirty="0"/>
              <a:t>If you’re making a personal decision, your choice will depend on your attitude towards </a:t>
            </a:r>
            <a:r>
              <a:rPr lang="en-US" dirty="0" smtClean="0"/>
              <a:t>risk, which </a:t>
            </a:r>
            <a:r>
              <a:rPr lang="en-US" dirty="0"/>
              <a:t>can be represented (if you satisfy certain rationality criteria) by a utility function </a:t>
            </a:r>
            <a:r>
              <a:rPr lang="en-US" dirty="0" smtClean="0"/>
              <a:t>which associates </a:t>
            </a:r>
            <a:r>
              <a:rPr lang="en-US" dirty="0"/>
              <a:t>changes in net wealth with changes in net “happiness,” and you will want to </a:t>
            </a:r>
            <a:r>
              <a:rPr lang="en-US" dirty="0" smtClean="0"/>
              <a:t>choose the </a:t>
            </a:r>
            <a:r>
              <a:rPr lang="en-US" dirty="0"/>
              <a:t>policy that maximizes your </a:t>
            </a:r>
            <a:r>
              <a:rPr lang="en-US" b="1" i="1" dirty="0" smtClean="0"/>
              <a:t>expected utility (</a:t>
            </a:r>
            <a:r>
              <a:rPr lang="en-US" b="1" i="1" dirty="0" smtClean="0">
                <a:hlinkClick r:id="rId2"/>
              </a:rPr>
              <a:t>link</a:t>
            </a:r>
            <a:r>
              <a:rPr lang="en-US" b="1" i="1" dirty="0" smtClean="0"/>
              <a:t>)</a:t>
            </a:r>
            <a:r>
              <a:rPr lang="en-US" dirty="0" smtClean="0"/>
              <a:t>. </a:t>
            </a:r>
          </a:p>
          <a:p>
            <a:pPr marL="0" indent="0">
              <a:spcBef>
                <a:spcPts val="0"/>
              </a:spcBef>
              <a:spcAft>
                <a:spcPts val="1200"/>
              </a:spcAft>
              <a:buNone/>
            </a:pPr>
            <a:r>
              <a:rPr lang="en-US" dirty="0" smtClean="0"/>
              <a:t>[</a:t>
            </a:r>
            <a:r>
              <a:rPr lang="en-US" dirty="0"/>
              <a:t>For example, if my utility from a positive financial reward of $w is the square-root of w (</a:t>
            </a:r>
            <a:r>
              <a:rPr lang="en-US" dirty="0" smtClean="0"/>
              <a:t>one particular </a:t>
            </a:r>
            <a:r>
              <a:rPr lang="en-US" dirty="0"/>
              <a:t>utility function over positive gains), then I’m indifferent between receiving $</a:t>
            </a:r>
            <a:r>
              <a:rPr lang="en-US" dirty="0" smtClean="0"/>
              <a:t>250,000 for </a:t>
            </a:r>
            <a:r>
              <a:rPr lang="en-US" dirty="0"/>
              <a:t>sure, and having a 50% chance of receiving $1,000,000 (and otherwise nothing), since </a:t>
            </a:r>
            <a:r>
              <a:rPr lang="en-US" dirty="0" smtClean="0"/>
              <a:t>both offer </a:t>
            </a:r>
            <a:r>
              <a:rPr lang="en-US" dirty="0"/>
              <a:t>me the same expected utility</a:t>
            </a:r>
            <a:r>
              <a:rPr lang="en-US" dirty="0" smtClean="0"/>
              <a:t>.]</a:t>
            </a:r>
          </a:p>
          <a:p>
            <a:pPr marL="0" indent="0">
              <a:spcBef>
                <a:spcPts val="0"/>
              </a:spcBef>
              <a:spcAft>
                <a:spcPts val="1200"/>
              </a:spcAft>
              <a:buNone/>
            </a:pPr>
            <a:r>
              <a:rPr lang="en-US" dirty="0" smtClean="0"/>
              <a:t>Your </a:t>
            </a:r>
            <a:r>
              <a:rPr lang="en-US" dirty="0"/>
              <a:t>personal preferences might not always coincide with those of the shareholders: That’s </a:t>
            </a:r>
            <a:r>
              <a:rPr lang="en-US" dirty="0" smtClean="0"/>
              <a:t>why executive </a:t>
            </a:r>
            <a:r>
              <a:rPr lang="en-US" dirty="0"/>
              <a:t>compensation packages must be set carefully. But </a:t>
            </a:r>
            <a:r>
              <a:rPr lang="en-US" dirty="0" smtClean="0"/>
              <a:t>ultimately</a:t>
            </a:r>
            <a:r>
              <a:rPr lang="en-US" dirty="0"/>
              <a:t>, you always will want </a:t>
            </a:r>
            <a:r>
              <a:rPr lang="en-US" dirty="0" smtClean="0"/>
              <a:t>to make </a:t>
            </a:r>
            <a:r>
              <a:rPr lang="en-US" dirty="0"/>
              <a:t>decisions which maximize </a:t>
            </a:r>
            <a:r>
              <a:rPr lang="en-US" i="1" dirty="0"/>
              <a:t>some</a:t>
            </a:r>
            <a:r>
              <a:rPr lang="en-US" dirty="0"/>
              <a:t> expected payoff.</a:t>
            </a:r>
          </a:p>
        </p:txBody>
      </p:sp>
    </p:spTree>
    <p:extLst>
      <p:ext uri="{BB962C8B-B14F-4D97-AF65-F5344CB8AC3E}">
        <p14:creationId xmlns:p14="http://schemas.microsoft.com/office/powerpoint/2010/main" val="5544112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pPr algn="ctr"/>
            <a:r>
              <a:rPr lang="en-US" dirty="0" smtClean="0"/>
              <a:t>Variability</a:t>
            </a:r>
            <a:endParaRPr lang="en-US" dirty="0"/>
          </a:p>
        </p:txBody>
      </p:sp>
      <p:sp>
        <p:nvSpPr>
          <p:cNvPr id="3" name="Content Placeholder 2"/>
          <p:cNvSpPr>
            <a:spLocks noGrp="1"/>
          </p:cNvSpPr>
          <p:nvPr>
            <p:ph idx="1"/>
          </p:nvPr>
        </p:nvSpPr>
        <p:spPr>
          <a:xfrm>
            <a:off x="609600" y="1447800"/>
            <a:ext cx="8001000" cy="4495800"/>
          </a:xfrm>
        </p:spPr>
        <p:txBody>
          <a:bodyPr/>
          <a:lstStyle/>
          <a:p>
            <a:pPr>
              <a:spcBef>
                <a:spcPts val="0"/>
              </a:spcBef>
              <a:spcAft>
                <a:spcPts val="1200"/>
              </a:spcAft>
            </a:pPr>
            <a:r>
              <a:rPr lang="en-US" dirty="0" smtClean="0"/>
              <a:t>There’s a huge difference between an investment that will surely yield you $1,000,000, and one that is equally likely to yield either $0 or $2,000,000.</a:t>
            </a:r>
          </a:p>
          <a:p>
            <a:pPr lvl="1">
              <a:spcBef>
                <a:spcPts val="0"/>
              </a:spcBef>
              <a:spcAft>
                <a:spcPts val="1200"/>
              </a:spcAft>
            </a:pPr>
            <a:r>
              <a:rPr lang="en-US" dirty="0" smtClean="0"/>
              <a:t>But they offer precisely the same </a:t>
            </a:r>
            <a:r>
              <a:rPr lang="en-US" i="1" dirty="0" smtClean="0"/>
              <a:t>expected</a:t>
            </a:r>
            <a:r>
              <a:rPr lang="en-US" dirty="0" smtClean="0"/>
              <a:t> payoff.</a:t>
            </a:r>
          </a:p>
          <a:p>
            <a:pPr>
              <a:spcBef>
                <a:spcPts val="0"/>
              </a:spcBef>
              <a:spcAft>
                <a:spcPts val="1200"/>
              </a:spcAft>
            </a:pPr>
            <a:r>
              <a:rPr lang="en-US" dirty="0" smtClean="0"/>
              <a:t>Planning for my retirement: I have a current </a:t>
            </a:r>
            <a:r>
              <a:rPr lang="en-US" dirty="0"/>
              <a:t>life expectancy of 16.79 more years</a:t>
            </a:r>
            <a:r>
              <a:rPr lang="en-US" dirty="0" smtClean="0"/>
              <a:t>.</a:t>
            </a:r>
          </a:p>
          <a:p>
            <a:pPr lvl="1">
              <a:spcBef>
                <a:spcPts val="0"/>
              </a:spcBef>
              <a:spcAft>
                <a:spcPts val="1200"/>
              </a:spcAft>
            </a:pPr>
            <a:r>
              <a:rPr lang="en-US" dirty="0" smtClean="0"/>
              <a:t>But if I’m (un?)lucky enough to live longer, I don’t want to run out of money.</a:t>
            </a:r>
            <a:endParaRPr lang="en-US" dirty="0"/>
          </a:p>
          <a:p>
            <a:pPr marL="0" indent="0">
              <a:spcBef>
                <a:spcPts val="0"/>
              </a:spcBef>
              <a:spcAft>
                <a:spcPts val="1200"/>
              </a:spcAft>
              <a:buNone/>
            </a:pPr>
            <a:r>
              <a:rPr lang="en-US" dirty="0" smtClean="0"/>
              <a:t>How might we measure variability in the possible outcome? We might ask ourselves how far, on average, the </a:t>
            </a:r>
            <a:r>
              <a:rPr lang="en-US" b="1" dirty="0" smtClean="0"/>
              <a:t>actual value </a:t>
            </a:r>
            <a:r>
              <a:rPr lang="en-US" dirty="0" smtClean="0"/>
              <a:t>of a random variable will land away from (above or below) its </a:t>
            </a:r>
            <a:r>
              <a:rPr lang="en-US" b="1" dirty="0" smtClean="0"/>
              <a:t>expected value</a:t>
            </a:r>
            <a:r>
              <a:rPr lang="en-US" dirty="0" smtClean="0"/>
              <a:t>.</a:t>
            </a:r>
          </a:p>
          <a:p>
            <a:pPr marL="0" indent="0">
              <a:spcBef>
                <a:spcPts val="0"/>
              </a:spcBef>
              <a:spcAft>
                <a:spcPts val="1200"/>
              </a:spcAft>
              <a:buNone/>
            </a:pPr>
            <a:r>
              <a:rPr lang="en-US" dirty="0" smtClean="0"/>
              <a:t>This is sort of what we’ll do: See “Spreadsheet_notes_on_variability.xlsm.”</a:t>
            </a:r>
            <a:endParaRPr lang="en-US" dirty="0"/>
          </a:p>
        </p:txBody>
      </p:sp>
    </p:spTree>
    <p:extLst>
      <p:ext uri="{BB962C8B-B14F-4D97-AF65-F5344CB8AC3E}">
        <p14:creationId xmlns:p14="http://schemas.microsoft.com/office/powerpoint/2010/main" val="7107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Binomial and Geometric Distributions</a:t>
            </a:r>
            <a:endParaRPr lang="en-US" dirty="0"/>
          </a:p>
        </p:txBody>
      </p:sp>
      <p:sp>
        <p:nvSpPr>
          <p:cNvPr id="3" name="Content Placeholder 2"/>
          <p:cNvSpPr>
            <a:spLocks noGrp="1"/>
          </p:cNvSpPr>
          <p:nvPr>
            <p:ph idx="1"/>
          </p:nvPr>
        </p:nvSpPr>
        <p:spPr/>
        <p:txBody>
          <a:bodyPr/>
          <a:lstStyle/>
          <a:p>
            <a:pPr marL="0" indent="0">
              <a:buNone/>
            </a:pPr>
            <a:r>
              <a:rPr lang="en-US" dirty="0"/>
              <a:t>See “Spreadsheet notes on the binomial and geometric </a:t>
            </a:r>
            <a:r>
              <a:rPr lang="en-US" dirty="0" smtClean="0"/>
              <a:t>distributions.xls” .</a:t>
            </a:r>
          </a:p>
          <a:p>
            <a:pPr marL="0" indent="0">
              <a:buNone/>
            </a:pPr>
            <a:endParaRPr lang="en-US" dirty="0" smtClean="0"/>
          </a:p>
          <a:p>
            <a:pPr marL="0" indent="0">
              <a:buNone/>
            </a:pPr>
            <a:endParaRPr lang="en-US" dirty="0" smtClean="0"/>
          </a:p>
          <a:p>
            <a:pPr marL="0" indent="0">
              <a:buNone/>
            </a:pPr>
            <a:endParaRPr lang="en-US" dirty="0"/>
          </a:p>
          <a:p>
            <a:pPr marL="0" indent="0">
              <a:buNone/>
            </a:pPr>
            <a:r>
              <a:rPr lang="en-US" i="1" dirty="0" smtClean="0"/>
              <a:t>Copied from slide used in full-time sessions:</a:t>
            </a:r>
            <a:endParaRPr lang="en-US" i="1" dirty="0"/>
          </a:p>
          <a:p>
            <a:pPr marL="0" indent="0">
              <a:buNone/>
            </a:pPr>
            <a:r>
              <a:rPr lang="en-US" dirty="0" smtClean="0"/>
              <a:t> </a:t>
            </a:r>
            <a:endParaRPr lang="en-US" dirty="0"/>
          </a:p>
          <a:p>
            <a:r>
              <a:rPr lang="en-US" dirty="0"/>
              <a:t>There will be no binomial problems on </a:t>
            </a:r>
            <a:r>
              <a:rPr lang="en-US" dirty="0" err="1"/>
              <a:t>homeworks</a:t>
            </a:r>
            <a:r>
              <a:rPr lang="en-US" dirty="0"/>
              <a:t> or the exam.  However you should be aware of this function, and when to use it!</a:t>
            </a:r>
          </a:p>
          <a:p>
            <a:r>
              <a:rPr lang="en-US" dirty="0"/>
              <a:t>Excel 2010: BINOM.DIST() is identical to BINOMDIST().</a:t>
            </a:r>
          </a:p>
          <a:p>
            <a:pPr marL="0" indent="0">
              <a:buNone/>
            </a:pPr>
            <a:endParaRPr lang="en-US" dirty="0"/>
          </a:p>
        </p:txBody>
      </p:sp>
    </p:spTree>
    <p:extLst>
      <p:ext uri="{BB962C8B-B14F-4D97-AF65-F5344CB8AC3E}">
        <p14:creationId xmlns:p14="http://schemas.microsoft.com/office/powerpoint/2010/main" val="162659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572000"/>
          </a:xfrm>
        </p:spPr>
        <p:txBody>
          <a:bodyPr/>
          <a:lstStyle/>
          <a:p>
            <a:pPr marL="0" indent="0">
              <a:spcBef>
                <a:spcPts val="0"/>
              </a:spcBef>
              <a:spcAft>
                <a:spcPts val="1200"/>
              </a:spcAft>
              <a:buNone/>
            </a:pPr>
            <a:r>
              <a:rPr lang="en-US" dirty="0" smtClean="0"/>
              <a:t>More examples: Let</a:t>
            </a:r>
          </a:p>
          <a:p>
            <a:r>
              <a:rPr lang="en-US" dirty="0" smtClean="0"/>
              <a:t>Z = the price of a share of common stock in Boeing when the stock exchange closes 30 business days from now.</a:t>
            </a:r>
          </a:p>
          <a:p>
            <a:r>
              <a:rPr lang="en-US" dirty="0" smtClean="0"/>
              <a:t>W = the number of orders for chainsaws we’ll receive next month.</a:t>
            </a:r>
          </a:p>
          <a:p>
            <a:pPr marL="0" indent="0">
              <a:spcBef>
                <a:spcPts val="1200"/>
              </a:spcBef>
              <a:spcAft>
                <a:spcPts val="1200"/>
              </a:spcAft>
              <a:buNone/>
            </a:pPr>
            <a:r>
              <a:rPr lang="en-US" dirty="0" smtClean="0"/>
              <a:t>If we’re willing to use probabilities to represent personal (subjective) uncertainty, random variables can represent (certain but) unknown quantities: Let</a:t>
            </a:r>
          </a:p>
          <a:p>
            <a:r>
              <a:rPr lang="en-US" dirty="0" smtClean="0"/>
              <a:t>R = the number of barrels of easily-extractable oil under a tract of land.</a:t>
            </a:r>
          </a:p>
          <a:p>
            <a:r>
              <a:rPr lang="en-US" dirty="0" smtClean="0"/>
              <a:t>S = the amount of </a:t>
            </a:r>
            <a:r>
              <a:rPr lang="en-US" dirty="0" err="1" smtClean="0"/>
              <a:t>sarin</a:t>
            </a:r>
            <a:r>
              <a:rPr lang="en-US" dirty="0" smtClean="0"/>
              <a:t> gas currently stored in Syria.</a:t>
            </a:r>
          </a:p>
          <a:p>
            <a:r>
              <a:rPr lang="en-US" dirty="0" smtClean="0"/>
              <a:t>T = the </a:t>
            </a:r>
            <a:r>
              <a:rPr lang="en-US" dirty="0" err="1" smtClean="0"/>
              <a:t>megatonnage</a:t>
            </a:r>
            <a:r>
              <a:rPr lang="en-US" dirty="0" smtClean="0"/>
              <a:t> of Israel’s current nuclear arsenal.</a:t>
            </a:r>
          </a:p>
          <a:p>
            <a:r>
              <a:rPr lang="en-US" dirty="0" smtClean="0"/>
              <a:t>U = the lowest negotiated price a </a:t>
            </a:r>
            <a:r>
              <a:rPr lang="en-US" dirty="0" smtClean="0"/>
              <a:t>salesperson </a:t>
            </a:r>
            <a:r>
              <a:rPr lang="en-US" dirty="0" smtClean="0"/>
              <a:t>will accept from you.</a:t>
            </a:r>
            <a:endParaRPr lang="en-US" dirty="0"/>
          </a:p>
        </p:txBody>
      </p:sp>
      <p:sp>
        <p:nvSpPr>
          <p:cNvPr id="6" name="Title 1"/>
          <p:cNvSpPr txBox="1">
            <a:spLocks noGrp="1"/>
          </p:cNvSpPr>
          <p:nvPr>
            <p:ph type="title"/>
          </p:nvPr>
        </p:nvSpPr>
        <p:spPr bwMode="auto">
          <a:xfrm>
            <a:off x="685800" y="6096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a:solidFill>
                  <a:srgbClr val="2D2DB9"/>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2pPr>
            <a:lvl3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3pPr>
            <a:lvl4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4pPr>
            <a:lvl5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5pPr>
            <a:lvl6pPr marL="457200" algn="l" rtl="0" eaLnBrk="0" fontAlgn="base" hangingPunct="0">
              <a:spcBef>
                <a:spcPct val="0"/>
              </a:spcBef>
              <a:spcAft>
                <a:spcPct val="0"/>
              </a:spcAft>
              <a:defRPr sz="2800" b="1">
                <a:solidFill>
                  <a:srgbClr val="800000"/>
                </a:solidFill>
                <a:latin typeface="Times" pitchFamily="-109" charset="0"/>
              </a:defRPr>
            </a:lvl6pPr>
            <a:lvl7pPr marL="914400" algn="l" rtl="0" eaLnBrk="0" fontAlgn="base" hangingPunct="0">
              <a:spcBef>
                <a:spcPct val="0"/>
              </a:spcBef>
              <a:spcAft>
                <a:spcPct val="0"/>
              </a:spcAft>
              <a:defRPr sz="2800" b="1">
                <a:solidFill>
                  <a:srgbClr val="800000"/>
                </a:solidFill>
                <a:latin typeface="Times" pitchFamily="-109" charset="0"/>
              </a:defRPr>
            </a:lvl7pPr>
            <a:lvl8pPr marL="1371600" algn="l" rtl="0" eaLnBrk="0" fontAlgn="base" hangingPunct="0">
              <a:spcBef>
                <a:spcPct val="0"/>
              </a:spcBef>
              <a:spcAft>
                <a:spcPct val="0"/>
              </a:spcAft>
              <a:defRPr sz="2800" b="1">
                <a:solidFill>
                  <a:srgbClr val="800000"/>
                </a:solidFill>
                <a:latin typeface="Times" pitchFamily="-109" charset="0"/>
              </a:defRPr>
            </a:lvl8pPr>
            <a:lvl9pPr marL="1828800" algn="l" rtl="0" eaLnBrk="0" fontAlgn="base" hangingPunct="0">
              <a:spcBef>
                <a:spcPct val="0"/>
              </a:spcBef>
              <a:spcAft>
                <a:spcPct val="0"/>
              </a:spcAft>
              <a:defRPr sz="2800" b="1">
                <a:solidFill>
                  <a:srgbClr val="800000"/>
                </a:solidFill>
                <a:latin typeface="Times" pitchFamily="-109" charset="0"/>
              </a:defRPr>
            </a:lvl9pPr>
          </a:lstStyle>
          <a:p>
            <a:pPr algn="ctr"/>
            <a:r>
              <a:rPr lang="en-US" dirty="0" smtClean="0"/>
              <a:t>Random Variables</a:t>
            </a:r>
            <a:endParaRPr lang="en-US" dirty="0"/>
          </a:p>
        </p:txBody>
      </p:sp>
    </p:spTree>
    <p:extLst>
      <p:ext uri="{BB962C8B-B14F-4D97-AF65-F5344CB8AC3E}">
        <p14:creationId xmlns:p14="http://schemas.microsoft.com/office/powerpoint/2010/main" val="2810794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And That’s It!</a:t>
            </a:r>
            <a:endParaRPr lang="en-US" dirty="0"/>
          </a:p>
        </p:txBody>
      </p:sp>
      <p:sp>
        <p:nvSpPr>
          <p:cNvPr id="3" name="Content Placeholder 2"/>
          <p:cNvSpPr>
            <a:spLocks noGrp="1"/>
          </p:cNvSpPr>
          <p:nvPr>
            <p:ph idx="1"/>
          </p:nvPr>
        </p:nvSpPr>
        <p:spPr/>
        <p:txBody>
          <a:bodyPr/>
          <a:lstStyle/>
          <a:p>
            <a:pPr marL="0" indent="0">
              <a:buNone/>
            </a:pPr>
            <a:r>
              <a:rPr lang="en-US" dirty="0" smtClean="0"/>
              <a:t>Next session, we’ll discuss the so-called “normal” distribution (and why it has that name).</a:t>
            </a:r>
          </a:p>
          <a:p>
            <a:pPr marL="0" indent="0">
              <a:buNone/>
            </a:pPr>
            <a:endParaRPr lang="en-US" dirty="0"/>
          </a:p>
          <a:p>
            <a:pPr marL="0" indent="0">
              <a:buNone/>
            </a:pPr>
            <a:r>
              <a:rPr lang="en-US" dirty="0" smtClean="0"/>
              <a:t>We’ll also look at settings involving lots of random variables, and on linkages between variables.</a:t>
            </a:r>
            <a:endParaRPr lang="en-US" dirty="0"/>
          </a:p>
        </p:txBody>
      </p:sp>
    </p:spTree>
    <p:extLst>
      <p:ext uri="{BB962C8B-B14F-4D97-AF65-F5344CB8AC3E}">
        <p14:creationId xmlns:p14="http://schemas.microsoft.com/office/powerpoint/2010/main" val="3209725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pPr algn="ctr"/>
            <a:r>
              <a:rPr lang="en-US" sz="2400" dirty="0" smtClean="0"/>
              <a:t>The Probability Distribution of a Random Variable</a:t>
            </a:r>
            <a:endParaRPr lang="en-US" sz="2400" dirty="0"/>
          </a:p>
        </p:txBody>
      </p:sp>
      <p:sp>
        <p:nvSpPr>
          <p:cNvPr id="3" name="Content Placeholder 2"/>
          <p:cNvSpPr>
            <a:spLocks noGrp="1"/>
          </p:cNvSpPr>
          <p:nvPr>
            <p:ph idx="1"/>
          </p:nvPr>
        </p:nvSpPr>
        <p:spPr>
          <a:xfrm>
            <a:off x="685800" y="1600200"/>
            <a:ext cx="7772400" cy="990600"/>
          </a:xfrm>
        </p:spPr>
        <p:txBody>
          <a:bodyPr/>
          <a:lstStyle/>
          <a:p>
            <a:pPr marL="0" indent="0">
              <a:buNone/>
            </a:pPr>
            <a:r>
              <a:rPr lang="en-US" dirty="0" smtClean="0"/>
              <a:t>We can summarize the uncertainty </a:t>
            </a:r>
            <a:r>
              <a:rPr lang="en-US" dirty="0"/>
              <a:t>i</a:t>
            </a:r>
            <a:r>
              <a:rPr lang="en-US" dirty="0" smtClean="0"/>
              <a:t>nherent in a random variable by listing the likelihood of each value:</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34739697"/>
              </p:ext>
            </p:extLst>
          </p:nvPr>
        </p:nvGraphicFramePr>
        <p:xfrm>
          <a:off x="4419600" y="3048000"/>
          <a:ext cx="3352800" cy="1828800"/>
        </p:xfrm>
        <a:graphic>
          <a:graphicData uri="http://schemas.openxmlformats.org/drawingml/2006/table">
            <a:tbl>
              <a:tblPr firstRow="1" bandRow="1">
                <a:tableStyleId>{5C22544A-7EE6-4342-B048-85BDC9FD1C3A}</a:tableStyleId>
              </a:tblPr>
              <a:tblGrid>
                <a:gridCol w="1676400"/>
                <a:gridCol w="1676400"/>
              </a:tblGrid>
              <a:tr h="0">
                <a:tc>
                  <a:txBody>
                    <a:bodyPr/>
                    <a:lstStyle/>
                    <a:p>
                      <a:pPr algn="ctr"/>
                      <a:r>
                        <a:rPr lang="en-US" dirty="0" smtClean="0"/>
                        <a:t>x</a:t>
                      </a:r>
                      <a:endParaRPr lang="en-US" dirty="0"/>
                    </a:p>
                  </a:txBody>
                  <a:tcPr>
                    <a:solidFill>
                      <a:schemeClr val="tx1"/>
                    </a:solidFill>
                  </a:tcPr>
                </a:tc>
                <a:tc>
                  <a:txBody>
                    <a:bodyPr/>
                    <a:lstStyle/>
                    <a:p>
                      <a:pPr algn="ctr"/>
                      <a:r>
                        <a:rPr lang="en-US" dirty="0" err="1" smtClean="0"/>
                        <a:t>Pr</a:t>
                      </a:r>
                      <a:r>
                        <a:rPr lang="en-US" dirty="0" smtClean="0"/>
                        <a:t>(X=x)</a:t>
                      </a:r>
                      <a:endParaRPr lang="en-US" dirty="0"/>
                    </a:p>
                  </a:txBody>
                  <a:tcPr>
                    <a:solidFill>
                      <a:schemeClr val="tx1"/>
                    </a:solidFill>
                  </a:tcPr>
                </a:tc>
              </a:tr>
              <a:tr h="0">
                <a:tc>
                  <a:txBody>
                    <a:bodyPr/>
                    <a:lstStyle/>
                    <a:p>
                      <a:pPr algn="ctr"/>
                      <a:r>
                        <a:rPr lang="en-US" dirty="0" smtClean="0"/>
                        <a:t>0</a:t>
                      </a:r>
                      <a:endParaRPr lang="en-US" dirty="0"/>
                    </a:p>
                  </a:txBody>
                  <a:tcPr/>
                </a:tc>
                <a:tc>
                  <a:txBody>
                    <a:bodyPr/>
                    <a:lstStyle/>
                    <a:p>
                      <a:pPr algn="ctr"/>
                      <a:r>
                        <a:rPr lang="en-US" dirty="0" smtClean="0"/>
                        <a:t>12.5%</a:t>
                      </a:r>
                      <a:endParaRPr lang="en-US" dirty="0"/>
                    </a:p>
                  </a:txBody>
                  <a:tcPr/>
                </a:tc>
              </a:tr>
              <a:tr h="0">
                <a:tc>
                  <a:txBody>
                    <a:bodyPr/>
                    <a:lstStyle/>
                    <a:p>
                      <a:pPr algn="ctr"/>
                      <a:r>
                        <a:rPr lang="en-US" dirty="0" smtClean="0"/>
                        <a:t>1</a:t>
                      </a:r>
                      <a:endParaRPr lang="en-US" dirty="0"/>
                    </a:p>
                  </a:txBody>
                  <a:tcPr/>
                </a:tc>
                <a:tc>
                  <a:txBody>
                    <a:bodyPr/>
                    <a:lstStyle/>
                    <a:p>
                      <a:pPr algn="ctr"/>
                      <a:r>
                        <a:rPr lang="en-US" dirty="0" smtClean="0"/>
                        <a:t>37.5%</a:t>
                      </a:r>
                      <a:endParaRPr lang="en-US" dirty="0"/>
                    </a:p>
                  </a:txBody>
                  <a:tcPr/>
                </a:tc>
              </a:tr>
              <a:tr h="0">
                <a:tc>
                  <a:txBody>
                    <a:bodyPr/>
                    <a:lstStyle/>
                    <a:p>
                      <a:pPr algn="ctr"/>
                      <a:r>
                        <a:rPr lang="en-US" dirty="0" smtClean="0"/>
                        <a:t>2</a:t>
                      </a:r>
                      <a:endParaRPr lang="en-US" dirty="0"/>
                    </a:p>
                  </a:txBody>
                  <a:tcPr/>
                </a:tc>
                <a:tc>
                  <a:txBody>
                    <a:bodyPr/>
                    <a:lstStyle/>
                    <a:p>
                      <a:pPr algn="ctr"/>
                      <a:r>
                        <a:rPr lang="en-US" dirty="0" smtClean="0"/>
                        <a:t>37.5%</a:t>
                      </a:r>
                      <a:endParaRPr lang="en-US" dirty="0"/>
                    </a:p>
                  </a:txBody>
                  <a:tcPr/>
                </a:tc>
              </a:tr>
              <a:tr h="0">
                <a:tc>
                  <a:txBody>
                    <a:bodyPr/>
                    <a:lstStyle/>
                    <a:p>
                      <a:pPr algn="ctr"/>
                      <a:r>
                        <a:rPr lang="en-US" dirty="0" smtClean="0"/>
                        <a:t>3</a:t>
                      </a:r>
                      <a:endParaRPr lang="en-US" dirty="0"/>
                    </a:p>
                  </a:txBody>
                  <a:tcPr/>
                </a:tc>
                <a:tc>
                  <a:txBody>
                    <a:bodyPr/>
                    <a:lstStyle/>
                    <a:p>
                      <a:pPr algn="ctr"/>
                      <a:r>
                        <a:rPr lang="en-US" dirty="0" smtClean="0"/>
                        <a:t>12.5%</a:t>
                      </a:r>
                      <a:endParaRPr lang="en-US" dirty="0"/>
                    </a:p>
                  </a:txBody>
                  <a:tcPr/>
                </a:tc>
              </a:tr>
            </a:tbl>
          </a:graphicData>
        </a:graphic>
      </p:graphicFrame>
      <p:sp>
        <p:nvSpPr>
          <p:cNvPr id="6" name="TextBox 5"/>
          <p:cNvSpPr txBox="1"/>
          <p:nvPr/>
        </p:nvSpPr>
        <p:spPr>
          <a:xfrm>
            <a:off x="762000" y="3429000"/>
            <a:ext cx="3352800" cy="1015663"/>
          </a:xfrm>
          <a:prstGeom prst="rect">
            <a:avLst/>
          </a:prstGeom>
          <a:noFill/>
        </p:spPr>
        <p:txBody>
          <a:bodyPr wrap="square" rtlCol="0">
            <a:spAutoFit/>
          </a:bodyPr>
          <a:lstStyle/>
          <a:p>
            <a:pPr marL="0" indent="0">
              <a:buNone/>
            </a:pPr>
            <a:r>
              <a:rPr lang="en-US" sz="2000" dirty="0" smtClean="0"/>
              <a:t>X </a:t>
            </a:r>
            <a:r>
              <a:rPr lang="en-US" sz="2000" dirty="0"/>
              <a:t>= the number of Heads appearing in three independent flips of a fair coin:</a:t>
            </a:r>
          </a:p>
        </p:txBody>
      </p:sp>
      <p:sp>
        <p:nvSpPr>
          <p:cNvPr id="5" name="TextBox 4"/>
          <p:cNvSpPr txBox="1"/>
          <p:nvPr/>
        </p:nvSpPr>
        <p:spPr>
          <a:xfrm>
            <a:off x="4419600" y="2590800"/>
            <a:ext cx="3429000" cy="369332"/>
          </a:xfrm>
          <a:prstGeom prst="rect">
            <a:avLst/>
          </a:prstGeom>
          <a:noFill/>
        </p:spPr>
        <p:txBody>
          <a:bodyPr wrap="square" rtlCol="0">
            <a:spAutoFit/>
          </a:bodyPr>
          <a:lstStyle/>
          <a:p>
            <a:r>
              <a:rPr lang="en-US" sz="1800" b="1" dirty="0"/>
              <a:t>t</a:t>
            </a:r>
            <a:r>
              <a:rPr lang="en-US" sz="1800" b="1" dirty="0" smtClean="0"/>
              <a:t>he probability distribution of  X</a:t>
            </a:r>
            <a:endParaRPr lang="en-US" sz="1800" b="1" dirty="0"/>
          </a:p>
        </p:txBody>
      </p:sp>
    </p:spTree>
    <p:extLst>
      <p:ext uri="{BB962C8B-B14F-4D97-AF65-F5344CB8AC3E}">
        <p14:creationId xmlns:p14="http://schemas.microsoft.com/office/powerpoint/2010/main" val="3299858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pPr algn="ctr"/>
            <a:r>
              <a:rPr lang="en-US" dirty="0" smtClean="0"/>
              <a:t>Overbooking</a:t>
            </a:r>
            <a:endParaRPr lang="en-US" dirty="0"/>
          </a:p>
        </p:txBody>
      </p:sp>
      <p:sp>
        <p:nvSpPr>
          <p:cNvPr id="3" name="Content Placeholder 2"/>
          <p:cNvSpPr>
            <a:spLocks noGrp="1"/>
          </p:cNvSpPr>
          <p:nvPr>
            <p:ph idx="1"/>
          </p:nvPr>
        </p:nvSpPr>
        <p:spPr>
          <a:xfrm>
            <a:off x="762000" y="1752600"/>
            <a:ext cx="7772400" cy="2286000"/>
          </a:xfrm>
        </p:spPr>
        <p:txBody>
          <a:bodyPr/>
          <a:lstStyle/>
          <a:p>
            <a:r>
              <a:rPr lang="en-US" dirty="0" smtClean="0"/>
              <a:t>Yield management is critical to passenger airlines.</a:t>
            </a:r>
          </a:p>
          <a:p>
            <a:endParaRPr lang="en-US" dirty="0" smtClean="0"/>
          </a:p>
          <a:p>
            <a:pPr lvl="1">
              <a:spcAft>
                <a:spcPts val="600"/>
              </a:spcAft>
            </a:pPr>
            <a:r>
              <a:rPr lang="en-US" dirty="0" smtClean="0"/>
              <a:t>What is the cost of not selling a ticket to someone who could have been seated?</a:t>
            </a:r>
          </a:p>
          <a:p>
            <a:pPr lvl="1"/>
            <a:r>
              <a:rPr lang="en-US" dirty="0" smtClean="0"/>
              <a:t>What is the cost of selling someone a ticket, and then not being able to seat them?</a:t>
            </a:r>
          </a:p>
          <a:p>
            <a:pPr marL="457200" lvl="1" indent="0">
              <a:buNone/>
            </a:pPr>
            <a:endParaRPr lang="en-US" dirty="0"/>
          </a:p>
        </p:txBody>
      </p:sp>
      <p:pic>
        <p:nvPicPr>
          <p:cNvPr id="12290" name="Picture 2" descr="https://encrypted-tbn1.gstatic.com/images?q=tbn:ANd9GcS6TLfqByGfYUoY9RH9VVS-V_XnSTSLWnhkIfG5-1Vuu4ZP2fQL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3810000"/>
            <a:ext cx="2133600" cy="19603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00" y="4572000"/>
            <a:ext cx="5029200" cy="923330"/>
          </a:xfrm>
          <a:prstGeom prst="rect">
            <a:avLst/>
          </a:prstGeom>
          <a:noFill/>
          <a:ln>
            <a:solidFill>
              <a:schemeClr val="accent1"/>
            </a:solidFill>
          </a:ln>
        </p:spPr>
        <p:txBody>
          <a:bodyPr wrap="square" rtlCol="0">
            <a:spAutoFit/>
          </a:bodyPr>
          <a:lstStyle/>
          <a:p>
            <a:r>
              <a:rPr lang="en-US" sz="1800" dirty="0" smtClean="0"/>
              <a:t>Main point: Coming up with these costs is a challenging accounting problem. Yet they are essential to dealing with the problem.</a:t>
            </a:r>
            <a:endParaRPr lang="en-US" sz="1800" dirty="0"/>
          </a:p>
        </p:txBody>
      </p:sp>
    </p:spTree>
    <p:extLst>
      <p:ext uri="{BB962C8B-B14F-4D97-AF65-F5344CB8AC3E}">
        <p14:creationId xmlns:p14="http://schemas.microsoft.com/office/powerpoint/2010/main" val="48404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pPr algn="ctr"/>
            <a:r>
              <a:rPr lang="en-US" dirty="0" smtClean="0"/>
              <a:t>Overbooking</a:t>
            </a:r>
            <a:endParaRPr lang="en-US" dirty="0"/>
          </a:p>
        </p:txBody>
      </p:sp>
      <p:sp>
        <p:nvSpPr>
          <p:cNvPr id="3" name="Content Placeholder 2"/>
          <p:cNvSpPr>
            <a:spLocks noGrp="1"/>
          </p:cNvSpPr>
          <p:nvPr>
            <p:ph idx="1"/>
          </p:nvPr>
        </p:nvSpPr>
        <p:spPr>
          <a:xfrm>
            <a:off x="685800" y="1676400"/>
            <a:ext cx="7772400" cy="4114800"/>
          </a:xfrm>
        </p:spPr>
        <p:txBody>
          <a:bodyPr/>
          <a:lstStyle/>
          <a:p>
            <a:pPr marL="0" indent="0">
              <a:spcBef>
                <a:spcPts val="0"/>
              </a:spcBef>
              <a:spcAft>
                <a:spcPts val="1200"/>
              </a:spcAft>
              <a:buNone/>
            </a:pPr>
            <a:r>
              <a:rPr lang="en-US" dirty="0" smtClean="0"/>
              <a:t>World Airways has kept track of the numbers of no-shows for its Thursday flight to Tokyo over the past few years, and from this data has estimated the probability distribution of N, the number of no-shows there will be on the upcoming flight. (N’s distribution would probably vary a bit, depending on how many tickets are sold for the flight. We won’t worry about that here.)</a:t>
            </a:r>
            <a:endParaRPr lang="en-US" dirty="0"/>
          </a:p>
          <a:p>
            <a:pPr marL="0" indent="0">
              <a:spcBef>
                <a:spcPts val="0"/>
              </a:spcBef>
              <a:spcAft>
                <a:spcPts val="1200"/>
              </a:spcAft>
              <a:buNone/>
            </a:pPr>
            <a:r>
              <a:rPr lang="en-US" dirty="0" smtClean="0"/>
              <a:t>Their profit from the flight will depend on  N, and on  t, the number of tickets they sell. Consequently, for any  t, their profit, </a:t>
            </a:r>
            <a:r>
              <a:rPr lang="en-US" dirty="0"/>
              <a:t>Profit(</a:t>
            </a:r>
            <a:r>
              <a:rPr lang="en-US" dirty="0" err="1"/>
              <a:t>N,t</a:t>
            </a:r>
            <a:r>
              <a:rPr lang="en-US" dirty="0"/>
              <a:t>), is </a:t>
            </a:r>
            <a:r>
              <a:rPr lang="en-US" dirty="0" smtClean="0"/>
              <a:t>itself a random variable. Their choice of  t  amounts to choosing which profit random variable they’d most like to be facing.</a:t>
            </a:r>
          </a:p>
          <a:p>
            <a:pPr marL="0" indent="0">
              <a:spcBef>
                <a:spcPts val="0"/>
              </a:spcBef>
              <a:spcAft>
                <a:spcPts val="1200"/>
              </a:spcAft>
              <a:buNone/>
            </a:pPr>
            <a:r>
              <a:rPr lang="en-US" dirty="0" smtClean="0"/>
              <a:t>Let’s see this in detail: Overbooking.xlsm</a:t>
            </a:r>
            <a:endParaRPr lang="en-US" dirty="0"/>
          </a:p>
        </p:txBody>
      </p:sp>
    </p:spTree>
    <p:extLst>
      <p:ext uri="{BB962C8B-B14F-4D97-AF65-F5344CB8AC3E}">
        <p14:creationId xmlns:p14="http://schemas.microsoft.com/office/powerpoint/2010/main" val="513975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pPr algn="ctr"/>
            <a:r>
              <a:rPr lang="en-US" dirty="0" smtClean="0"/>
              <a:t>Expected Value</a:t>
            </a:r>
            <a:endParaRPr lang="en-US" dirty="0"/>
          </a:p>
        </p:txBody>
      </p:sp>
      <p:sp>
        <p:nvSpPr>
          <p:cNvPr id="3" name="Content Placeholder 2"/>
          <p:cNvSpPr>
            <a:spLocks noGrp="1"/>
          </p:cNvSpPr>
          <p:nvPr>
            <p:ph idx="1"/>
          </p:nvPr>
        </p:nvSpPr>
        <p:spPr>
          <a:xfrm>
            <a:off x="685800" y="1373221"/>
            <a:ext cx="7772400" cy="4114800"/>
          </a:xfrm>
        </p:spPr>
        <p:txBody>
          <a:bodyPr/>
          <a:lstStyle/>
          <a:p>
            <a:pPr marL="0" indent="0">
              <a:buNone/>
            </a:pPr>
            <a:r>
              <a:rPr lang="en-US" dirty="0" smtClean="0"/>
              <a:t>The expected value  E[X]  of a random value  X  is the probability-weighted average of its possible values.</a:t>
            </a:r>
          </a:p>
          <a:p>
            <a:pPr marL="0" indent="0" algn="ctr">
              <a:buNone/>
            </a:pPr>
            <a:r>
              <a:rPr lang="en-US" sz="2800" dirty="0" smtClean="0"/>
              <a:t>E[X</a:t>
            </a:r>
            <a:r>
              <a:rPr lang="en-US" sz="2800" dirty="0" smtClean="0"/>
              <a:t>] </a:t>
            </a:r>
            <a:r>
              <a:rPr lang="en-US" sz="2800" dirty="0" smtClean="0"/>
              <a:t>=  </a:t>
            </a:r>
            <a:r>
              <a:rPr lang="en-US" sz="2800" dirty="0" smtClean="0">
                <a:sym typeface="Symbol"/>
              </a:rPr>
              <a:t>    </a:t>
            </a:r>
            <a:r>
              <a:rPr lang="en-US" sz="2800" dirty="0" err="1" smtClean="0">
                <a:sym typeface="Symbol"/>
              </a:rPr>
              <a:t>x·Pr</a:t>
            </a:r>
            <a:r>
              <a:rPr lang="en-US" sz="2800" dirty="0" smtClean="0">
                <a:sym typeface="Symbol"/>
              </a:rPr>
              <a:t>(X=x)</a:t>
            </a:r>
            <a:endParaRPr lang="en-US" sz="2800" dirty="0" smtClean="0"/>
          </a:p>
        </p:txBody>
      </p:sp>
      <p:sp>
        <p:nvSpPr>
          <p:cNvPr id="5" name="TextBox 4"/>
          <p:cNvSpPr txBox="1"/>
          <p:nvPr/>
        </p:nvSpPr>
        <p:spPr>
          <a:xfrm>
            <a:off x="762000" y="3159642"/>
            <a:ext cx="7315200" cy="2708434"/>
          </a:xfrm>
          <a:prstGeom prst="rect">
            <a:avLst/>
          </a:prstGeom>
          <a:noFill/>
        </p:spPr>
        <p:txBody>
          <a:bodyPr wrap="square" rtlCol="0">
            <a:spAutoFit/>
          </a:bodyPr>
          <a:lstStyle/>
          <a:p>
            <a:pPr>
              <a:spcAft>
                <a:spcPts val="1200"/>
              </a:spcAft>
            </a:pPr>
            <a:r>
              <a:rPr lang="en-US" sz="2000" b="1" dirty="0" smtClean="0">
                <a:solidFill>
                  <a:srgbClr val="0070C0"/>
                </a:solidFill>
              </a:rPr>
              <a:t>A manager in any publicly-traded firm is expected to make decisions which maximize the firm’s expected payoff. </a:t>
            </a:r>
            <a:r>
              <a:rPr lang="en-US" sz="2000" dirty="0" smtClean="0"/>
              <a:t>(Your core finance and accounting courses will discuss tax implications, the “time value” of capital, and other issues involved in measuring the “payoff.”) </a:t>
            </a:r>
            <a:endParaRPr lang="en-US" sz="2000" dirty="0" smtClean="0"/>
          </a:p>
          <a:p>
            <a:r>
              <a:rPr lang="en-US" sz="2000" dirty="0" smtClean="0"/>
              <a:t>Why? A well-diversified shareholder’s portfolio will, with very high probability, yield an actual payoff very close to the portfolio’s expected payoff.</a:t>
            </a:r>
            <a:endParaRPr lang="en-US" sz="2000" dirty="0"/>
          </a:p>
        </p:txBody>
      </p:sp>
      <p:sp>
        <p:nvSpPr>
          <p:cNvPr id="6" name="TextBox 5"/>
          <p:cNvSpPr txBox="1"/>
          <p:nvPr/>
        </p:nvSpPr>
        <p:spPr>
          <a:xfrm>
            <a:off x="3695700" y="2558601"/>
            <a:ext cx="1447800" cy="523220"/>
          </a:xfrm>
          <a:prstGeom prst="rect">
            <a:avLst/>
          </a:prstGeom>
          <a:noFill/>
        </p:spPr>
        <p:txBody>
          <a:bodyPr wrap="square" rtlCol="0">
            <a:spAutoFit/>
          </a:bodyPr>
          <a:lstStyle/>
          <a:p>
            <a:pPr algn="ctr"/>
            <a:r>
              <a:rPr lang="en-US" sz="1400" dirty="0" smtClean="0"/>
              <a:t>all values</a:t>
            </a:r>
          </a:p>
          <a:p>
            <a:pPr algn="ctr"/>
            <a:r>
              <a:rPr lang="en-US" sz="1400" dirty="0"/>
              <a:t>x</a:t>
            </a:r>
            <a:r>
              <a:rPr lang="en-US" sz="1400" dirty="0" smtClean="0"/>
              <a:t> of X</a:t>
            </a:r>
            <a:endParaRPr lang="en-US" sz="1400" dirty="0"/>
          </a:p>
        </p:txBody>
      </p:sp>
      <p:sp>
        <p:nvSpPr>
          <p:cNvPr id="7" name="TextBox 6"/>
          <p:cNvSpPr txBox="1"/>
          <p:nvPr/>
        </p:nvSpPr>
        <p:spPr>
          <a:xfrm>
            <a:off x="4152900" y="1981200"/>
            <a:ext cx="838200" cy="646331"/>
          </a:xfrm>
          <a:prstGeom prst="rect">
            <a:avLst/>
          </a:prstGeom>
          <a:noFill/>
        </p:spPr>
        <p:txBody>
          <a:bodyPr wrap="square" rtlCol="0">
            <a:spAutoFit/>
          </a:bodyPr>
          <a:lstStyle/>
          <a:p>
            <a:r>
              <a:rPr lang="en-US" sz="3600" dirty="0" smtClean="0">
                <a:sym typeface="Symbol"/>
              </a:rPr>
              <a:t></a:t>
            </a:r>
            <a:endParaRPr lang="en-US" sz="3600" dirty="0"/>
          </a:p>
        </p:txBody>
      </p:sp>
    </p:spTree>
    <p:extLst>
      <p:ext uri="{BB962C8B-B14F-4D97-AF65-F5344CB8AC3E}">
        <p14:creationId xmlns:p14="http://schemas.microsoft.com/office/powerpoint/2010/main" val="860960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pPr algn="ctr"/>
            <a:r>
              <a:rPr lang="en-US" dirty="0" smtClean="0"/>
              <a:t>Overbooking</a:t>
            </a:r>
            <a:endParaRPr lang="en-US" dirty="0"/>
          </a:p>
        </p:txBody>
      </p:sp>
      <p:sp>
        <p:nvSpPr>
          <p:cNvPr id="3" name="Content Placeholder 2"/>
          <p:cNvSpPr>
            <a:spLocks noGrp="1"/>
          </p:cNvSpPr>
          <p:nvPr>
            <p:ph idx="1"/>
          </p:nvPr>
        </p:nvSpPr>
        <p:spPr>
          <a:xfrm>
            <a:off x="685800" y="1676400"/>
            <a:ext cx="7772400" cy="4114800"/>
          </a:xfrm>
        </p:spPr>
        <p:txBody>
          <a:bodyPr/>
          <a:lstStyle/>
          <a:p>
            <a:pPr marL="0" indent="0">
              <a:spcBef>
                <a:spcPts val="0"/>
              </a:spcBef>
              <a:spcAft>
                <a:spcPts val="1200"/>
              </a:spcAft>
              <a:buNone/>
            </a:pPr>
            <a:r>
              <a:rPr lang="en-US" dirty="0" smtClean="0"/>
              <a:t>Back to Overbooking.xlsm .</a:t>
            </a:r>
          </a:p>
          <a:p>
            <a:pPr marL="0" indent="0">
              <a:spcBef>
                <a:spcPts val="0"/>
              </a:spcBef>
              <a:spcAft>
                <a:spcPts val="1200"/>
              </a:spcAft>
              <a:buNone/>
            </a:pPr>
            <a:r>
              <a:rPr lang="en-US" dirty="0" smtClean="0"/>
              <a:t>The wonderful “=SUMPRODUCT(range1,range2)” Excel function is useful for computing expectations. It takes every number in the first range, multiplies it by the corresponding number in the second range, and adds all of the pairwise products.</a:t>
            </a:r>
          </a:p>
          <a:p>
            <a:pPr marL="0" indent="0">
              <a:spcBef>
                <a:spcPts val="0"/>
              </a:spcBef>
              <a:spcAft>
                <a:spcPts val="1200"/>
              </a:spcAft>
              <a:buNone/>
            </a:pPr>
            <a:r>
              <a:rPr lang="en-US" dirty="0" smtClean="0"/>
              <a:t>This allows us to immediately compute the expected profit associated with any booking policy. Trial and error (or an Excel “table,” or Excel’s “Solver” add-in) will now show us that the optimal policy is to sell 365 tickets before closing the flight.</a:t>
            </a:r>
            <a:endParaRPr lang="en-US" dirty="0"/>
          </a:p>
        </p:txBody>
      </p:sp>
    </p:spTree>
    <p:extLst>
      <p:ext uri="{BB962C8B-B14F-4D97-AF65-F5344CB8AC3E}">
        <p14:creationId xmlns:p14="http://schemas.microsoft.com/office/powerpoint/2010/main" val="4061783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pPr algn="ctr"/>
            <a:r>
              <a:rPr lang="en-US" dirty="0" smtClean="0"/>
              <a:t>Overbooking</a:t>
            </a:r>
            <a:endParaRPr lang="en-US" dirty="0"/>
          </a:p>
        </p:txBody>
      </p:sp>
      <p:sp>
        <p:nvSpPr>
          <p:cNvPr id="3" name="Content Placeholder 2"/>
          <p:cNvSpPr>
            <a:spLocks noGrp="1"/>
          </p:cNvSpPr>
          <p:nvPr>
            <p:ph idx="1"/>
          </p:nvPr>
        </p:nvSpPr>
        <p:spPr>
          <a:xfrm>
            <a:off x="685800" y="1371600"/>
            <a:ext cx="7924800" cy="4648200"/>
          </a:xfrm>
        </p:spPr>
        <p:txBody>
          <a:bodyPr/>
          <a:lstStyle/>
          <a:p>
            <a:pPr marL="0" indent="0">
              <a:spcBef>
                <a:spcPts val="0"/>
              </a:spcBef>
              <a:spcAft>
                <a:spcPts val="1200"/>
              </a:spcAft>
              <a:buNone/>
            </a:pPr>
            <a:r>
              <a:rPr lang="en-US" dirty="0" smtClean="0"/>
              <a:t>Boss: How many tickets do you think we should sell?</a:t>
            </a:r>
          </a:p>
          <a:p>
            <a:pPr marL="0" indent="0">
              <a:spcBef>
                <a:spcPts val="0"/>
              </a:spcBef>
              <a:spcAft>
                <a:spcPts val="1200"/>
              </a:spcAft>
              <a:buNone/>
            </a:pPr>
            <a:r>
              <a:rPr lang="en-US" dirty="0" smtClean="0"/>
              <a:t>You: 365!</a:t>
            </a:r>
          </a:p>
          <a:p>
            <a:pPr marL="0" indent="0">
              <a:spcBef>
                <a:spcPts val="0"/>
              </a:spcBef>
              <a:spcAft>
                <a:spcPts val="1200"/>
              </a:spcAft>
              <a:buNone/>
            </a:pPr>
            <a:r>
              <a:rPr lang="en-US" dirty="0" smtClean="0"/>
              <a:t>Boss: How many people can we seat?</a:t>
            </a:r>
          </a:p>
          <a:p>
            <a:pPr marL="0" indent="0">
              <a:spcBef>
                <a:spcPts val="0"/>
              </a:spcBef>
              <a:spcAft>
                <a:spcPts val="1200"/>
              </a:spcAft>
              <a:buNone/>
            </a:pPr>
            <a:r>
              <a:rPr lang="en-US" dirty="0" smtClean="0"/>
              <a:t>You: 300.</a:t>
            </a:r>
          </a:p>
          <a:p>
            <a:pPr marL="0" indent="0">
              <a:spcBef>
                <a:spcPts val="0"/>
              </a:spcBef>
              <a:spcAft>
                <a:spcPts val="1200"/>
              </a:spcAft>
              <a:buNone/>
            </a:pPr>
            <a:r>
              <a:rPr lang="en-US" dirty="0" smtClean="0"/>
              <a:t>Boss: How many no-shows do you expect?</a:t>
            </a:r>
          </a:p>
          <a:p>
            <a:pPr marL="0" indent="0">
              <a:spcBef>
                <a:spcPts val="0"/>
              </a:spcBef>
              <a:spcAft>
                <a:spcPts val="1200"/>
              </a:spcAft>
              <a:buNone/>
            </a:pPr>
            <a:r>
              <a:rPr lang="en-US" dirty="0" smtClean="0"/>
              <a:t>You: 50.</a:t>
            </a:r>
          </a:p>
          <a:p>
            <a:pPr marL="0" indent="0">
              <a:spcBef>
                <a:spcPts val="0"/>
              </a:spcBef>
              <a:spcAft>
                <a:spcPts val="1200"/>
              </a:spcAft>
              <a:buNone/>
            </a:pPr>
            <a:r>
              <a:rPr lang="en-US" dirty="0" smtClean="0"/>
              <a:t>Boss: Don’t you think you’ll end up needing to bump some people?</a:t>
            </a:r>
          </a:p>
          <a:p>
            <a:pPr marL="0" indent="0">
              <a:spcBef>
                <a:spcPts val="0"/>
              </a:spcBef>
              <a:spcAft>
                <a:spcPts val="1200"/>
              </a:spcAft>
              <a:buNone/>
            </a:pPr>
            <a:r>
              <a:rPr lang="en-US" dirty="0" smtClean="0"/>
              <a:t>You: Yup. That’s twice as likely as not.</a:t>
            </a:r>
          </a:p>
          <a:p>
            <a:pPr marL="0" indent="0">
              <a:spcBef>
                <a:spcPts val="0"/>
              </a:spcBef>
              <a:spcAft>
                <a:spcPts val="1200"/>
              </a:spcAft>
              <a:buNone/>
            </a:pPr>
            <a:r>
              <a:rPr lang="en-US" dirty="0" smtClean="0"/>
              <a:t>Boss: </a:t>
            </a:r>
            <a:r>
              <a:rPr lang="en-US" b="1" dirty="0" smtClean="0"/>
              <a:t>THEN WHY </a:t>
            </a:r>
            <a:r>
              <a:rPr lang="en-US" b="1" dirty="0"/>
              <a:t>S</a:t>
            </a:r>
            <a:r>
              <a:rPr lang="en-US" b="1" dirty="0" smtClean="0"/>
              <a:t>HOULD WE SELL THOSE EXTRA TICKETS?</a:t>
            </a:r>
          </a:p>
          <a:p>
            <a:pPr marL="0" indent="0">
              <a:spcBef>
                <a:spcPts val="0"/>
              </a:spcBef>
              <a:spcAft>
                <a:spcPts val="1200"/>
              </a:spcAft>
              <a:buNone/>
            </a:pPr>
            <a:r>
              <a:rPr lang="en-US" dirty="0" smtClean="0"/>
              <a:t>You: __________________</a:t>
            </a:r>
            <a:endParaRPr lang="en-US" dirty="0"/>
          </a:p>
        </p:txBody>
      </p:sp>
    </p:spTree>
    <p:extLst>
      <p:ext uri="{BB962C8B-B14F-4D97-AF65-F5344CB8AC3E}">
        <p14:creationId xmlns:p14="http://schemas.microsoft.com/office/powerpoint/2010/main" val="367450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9"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9" charset="0"/>
          </a:defRPr>
        </a:defPPr>
      </a:lstStyle>
    </a:lnDef>
  </a:objectDefaults>
  <a:extraClrSchemeLst>
    <a:extraClrScheme>
      <a:clrScheme nam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POCKETDRIVE:Teaching:ME-D41:Lectures:template</Template>
  <TotalTime>9033</TotalTime>
  <Words>2837</Words>
  <Application>Microsoft Office PowerPoint</Application>
  <PresentationFormat>On-screen Show (4:3)</PresentationFormat>
  <Paragraphs>243</Paragraphs>
  <Slides>30</Slides>
  <Notes>10</Notes>
  <HiddenSlides>2</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ＭＳ Ｐゴシック</vt:lpstr>
      <vt:lpstr>Arial</vt:lpstr>
      <vt:lpstr>Calibri</vt:lpstr>
      <vt:lpstr>Symbol</vt:lpstr>
      <vt:lpstr>Times</vt:lpstr>
      <vt:lpstr>Wingdings</vt:lpstr>
      <vt:lpstr>Zapf Dingbats</vt:lpstr>
      <vt:lpstr>template</vt:lpstr>
      <vt:lpstr>Equation</vt:lpstr>
      <vt:lpstr>DECS 430-A Business Analytics I: Class 2</vt:lpstr>
      <vt:lpstr>Random Variables</vt:lpstr>
      <vt:lpstr>Random Variables</vt:lpstr>
      <vt:lpstr>The Probability Distribution of a Random Variable</vt:lpstr>
      <vt:lpstr>Overbooking</vt:lpstr>
      <vt:lpstr>Overbooking</vt:lpstr>
      <vt:lpstr>Expected Value</vt:lpstr>
      <vt:lpstr>Overbooking</vt:lpstr>
      <vt:lpstr>Overbooking</vt:lpstr>
      <vt:lpstr>What You Should Do:</vt:lpstr>
      <vt:lpstr>A Clever Name: The Flaw of Averages</vt:lpstr>
      <vt:lpstr>Properties of Expected Values (1)</vt:lpstr>
      <vt:lpstr>Properties of Expected Values (2)</vt:lpstr>
      <vt:lpstr>Application: Estimating Bad Debt</vt:lpstr>
      <vt:lpstr>Application: Estimating Bad Debt</vt:lpstr>
      <vt:lpstr>Expected Value of Bad Debt</vt:lpstr>
      <vt:lpstr>Bidding on a government procurement contract</vt:lpstr>
      <vt:lpstr>Bidding on a government procurement contract</vt:lpstr>
      <vt:lpstr>Viability of Pooled Testing</vt:lpstr>
      <vt:lpstr>Independent Events</vt:lpstr>
      <vt:lpstr>Independent Random Variables</vt:lpstr>
      <vt:lpstr>Seat Belt Use</vt:lpstr>
      <vt:lpstr>Pooled Testing</vt:lpstr>
      <vt:lpstr>Pooled Testing</vt:lpstr>
      <vt:lpstr>Oh: And by the way …</vt:lpstr>
      <vt:lpstr>Pooled Testing</vt:lpstr>
      <vt:lpstr>Business Decisions vs. Personal Choice</vt:lpstr>
      <vt:lpstr>Variability</vt:lpstr>
      <vt:lpstr>The Binomial and Geometric Distributions</vt:lpstr>
      <vt:lpstr>And That’s It!</vt:lpstr>
    </vt:vector>
  </TitlesOfParts>
  <Company>Kellogg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BA1</dc:title>
  <dc:creator>schummer@kellogg.northwestern.edu</dc:creator>
  <cp:lastModifiedBy>Bob</cp:lastModifiedBy>
  <cp:revision>580</cp:revision>
  <cp:lastPrinted>2009-04-18T07:25:32Z</cp:lastPrinted>
  <dcterms:created xsi:type="dcterms:W3CDTF">2010-09-18T10:31:40Z</dcterms:created>
  <dcterms:modified xsi:type="dcterms:W3CDTF">2014-09-30T05:55:24Z</dcterms:modified>
</cp:coreProperties>
</file>