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8" r:id="rId2"/>
    <p:sldId id="396" r:id="rId3"/>
    <p:sldId id="351" r:id="rId4"/>
    <p:sldId id="375" r:id="rId5"/>
    <p:sldId id="399" r:id="rId6"/>
    <p:sldId id="398" r:id="rId7"/>
    <p:sldId id="397" r:id="rId8"/>
    <p:sldId id="400" r:id="rId9"/>
    <p:sldId id="378" r:id="rId10"/>
    <p:sldId id="380" r:id="rId11"/>
    <p:sldId id="395" r:id="rId12"/>
    <p:sldId id="401" r:id="rId13"/>
    <p:sldId id="38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FF"/>
    <a:srgbClr val="00003E"/>
    <a:srgbClr val="FF66FF"/>
    <a:srgbClr val="FF3300"/>
    <a:srgbClr val="CC0099"/>
    <a:srgbClr val="800000"/>
    <a:srgbClr val="CC2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80353" autoAdjust="0"/>
  </p:normalViewPr>
  <p:slideViewPr>
    <p:cSldViewPr>
      <p:cViewPr varScale="1">
        <p:scale>
          <a:sx n="67" d="100"/>
          <a:sy n="67" d="100"/>
        </p:scale>
        <p:origin x="-10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12"/>
    </p:cViewPr>
  </p:sorterViewPr>
  <p:notesViewPr>
    <p:cSldViewPr>
      <p:cViewPr varScale="1">
        <p:scale>
          <a:sx n="120" d="100"/>
          <a:sy n="120" d="100"/>
        </p:scale>
        <p:origin x="-371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E0CC96-AA7D-4E1A-92FE-1E8F16A022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01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782CAE-32C7-412D-BF40-4E2361E84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4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har char="•"/>
      <a:defRPr sz="2400" b="1" kern="1200">
        <a:solidFill>
          <a:srgbClr val="000066"/>
        </a:solidFill>
        <a:latin typeface="Times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buFont typeface="Times" charset="0"/>
      <a:buAutoNum type="arabicPeriod"/>
      <a:defRPr kern="1200">
        <a:solidFill>
          <a:srgbClr val="800000"/>
        </a:solidFill>
        <a:latin typeface="Times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100000"/>
      </a:spcBef>
      <a:spcAft>
        <a:spcPct val="0"/>
      </a:spcAft>
      <a:defRPr sz="2400" b="1" i="1" kern="1200">
        <a:solidFill>
          <a:srgbClr val="CC0099"/>
        </a:solidFill>
        <a:latin typeface="Times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100000"/>
      </a:spcBef>
      <a:spcAft>
        <a:spcPct val="0"/>
      </a:spcAft>
      <a:defRPr sz="2400" b="1" i="1" kern="1200">
        <a:solidFill>
          <a:srgbClr val="CC0099"/>
        </a:solidFill>
        <a:latin typeface="Times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100000"/>
      </a:spcBef>
      <a:spcAft>
        <a:spcPct val="0"/>
      </a:spcAft>
      <a:defRPr sz="2400" b="1" i="1" kern="1200">
        <a:solidFill>
          <a:srgbClr val="CC0099"/>
        </a:solidFill>
        <a:latin typeface="Times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7ED59-63BF-4E4F-BA0E-36AB8064AEF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55700" y="682625"/>
            <a:ext cx="4554538" cy="3416300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1">
              <a:buNone/>
            </a:pPr>
            <a:endParaRPr lang="en-US" dirty="0" smtClean="0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01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2CAE-32C7-412D-BF40-4E2361E843F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68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en-US" dirty="0" smtClean="0">
              <a:latin typeface="Times" charset="0"/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fld id="{B19C56F1-E9C7-4F6D-9D4D-4AAB71B9557C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11799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2CAE-32C7-412D-BF40-4E2361E843F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48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" charset="0"/>
              <a:ea typeface="ＭＳ Ｐゴシック" pitchFamily="34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fld id="{EFCA6453-1A1F-49ED-9202-6D7297F5D66A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740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" charset="0"/>
              <a:ea typeface="ＭＳ Ｐゴシック" pitchFamily="34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fld id="{2ADBCAF2-750A-4B44-800D-AB2F04393C1C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51882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Times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fld id="{00E1D265-3DE6-40DC-BFDD-DA16ED050C85}" type="slidenum">
              <a:rPr lang="en-US" sz="1200"/>
              <a:pPr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1093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Zapf Dingbats" pitchFamily="-109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298EE9-760D-41C0-9F8E-F529510B8C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D2DB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D2DB9"/>
          </a:solidFill>
          <a:latin typeface="Times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D2DB9"/>
          </a:solidFill>
          <a:latin typeface="Times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D2DB9"/>
          </a:solidFill>
          <a:latin typeface="Times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D2DB9"/>
          </a:solidFill>
          <a:latin typeface="Times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" pitchFamily="-109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" pitchFamily="-109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" pitchFamily="-109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Zapf Dingbats" charset="2"/>
        <a:buChar char="v"/>
        <a:defRPr sz="2000">
          <a:solidFill>
            <a:srgbClr val="00003E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Zapf Dingbats" charset="2"/>
        <a:buChar char="u"/>
        <a:defRPr>
          <a:solidFill>
            <a:srgbClr val="0033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33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33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latin typeface="+mn-lt"/>
          <a:ea typeface="ＭＳ Ｐゴシック" pitchFamily="-109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latin typeface="+mn-lt"/>
          <a:ea typeface="ＭＳ Ｐゴシック" pitchFamily="-109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latin typeface="+mn-lt"/>
          <a:ea typeface="ＭＳ Ｐゴシック" pitchFamily="-109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latin typeface="+mn-lt"/>
          <a:ea typeface="ＭＳ Ｐゴシック" pitchFamily="-109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interactive/2014/09/14/sunday-review/unplanned-pregnancie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4876800" cy="1460500"/>
          </a:xfrm>
        </p:spPr>
        <p:txBody>
          <a:bodyPr/>
          <a:lstStyle/>
          <a:p>
            <a:pPr lvl="1">
              <a:buFont typeface="Zapf Dingbats" charset="2"/>
              <a:buNone/>
            </a:pPr>
            <a:r>
              <a:rPr lang="en-US" sz="3200" dirty="0" smtClean="0">
                <a:ea typeface="ＭＳ Ｐゴシック" charset="-128"/>
              </a:rPr>
              <a:t>		 </a:t>
            </a:r>
            <a:r>
              <a:rPr lang="en-US" sz="3200" b="1" i="1" dirty="0" smtClean="0">
                <a:solidFill>
                  <a:schemeClr val="tx1"/>
                </a:solidFill>
                <a:ea typeface="ＭＳ Ｐゴシック" charset="-128"/>
              </a:rPr>
              <a:t>Probability Basics</a:t>
            </a:r>
            <a:endParaRPr lang="en-US" sz="3200" b="1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6388" name="Rectangle 1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4800600" cy="1219200"/>
          </a:xfrm>
          <a:noFill/>
        </p:spPr>
        <p:txBody>
          <a:bodyPr anchor="t"/>
          <a:lstStyle/>
          <a:p>
            <a:r>
              <a:rPr lang="en-US" sz="3600" dirty="0" smtClean="0"/>
              <a:t>DECS 430-A</a:t>
            </a:r>
            <a:br>
              <a:rPr lang="en-US" sz="3600" dirty="0" smtClean="0"/>
            </a:br>
            <a:r>
              <a:rPr lang="en-US" sz="3600" dirty="0" smtClean="0"/>
              <a:t>Business Analytics I</a:t>
            </a:r>
            <a:endParaRPr lang="en-US" sz="2000" i="1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146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71500" y="381000"/>
            <a:ext cx="8153400" cy="9906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Cogito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(primary product of Suspect Detection Systems Inc.)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572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If someone does not pass the screening, how likely are they to be a terrorist?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the latest Israeli trial, the system caught 85% of the role-acting terrorists, meaning that 15% got through, and incorrectly identified 8% of innocent travelers as potential threats, according to corporate marketing materials.</a:t>
            </a:r>
          </a:p>
          <a:p>
            <a:pPr lvl="0"/>
            <a:r>
              <a:rPr lang="en-US" dirty="0"/>
              <a:t>The company's </a:t>
            </a:r>
            <a:r>
              <a:rPr lang="en-US" dirty="0" smtClean="0"/>
              <a:t>stated goal </a:t>
            </a:r>
            <a:r>
              <a:rPr lang="en-US" dirty="0"/>
              <a:t>is to prove it can catch at least 90% of potential saboteurs -- a 10% false-negative </a:t>
            </a:r>
            <a:r>
              <a:rPr lang="en-US" dirty="0" smtClean="0"/>
              <a:t>rate -- </a:t>
            </a:r>
            <a:r>
              <a:rPr lang="en-US" dirty="0"/>
              <a:t>while inconveniencing just 4% of innocent travelers. 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Need assumptions.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750,000,000 passengers fly per year (U.S.).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Assume 100 terrorists fly within a year.</a:t>
            </a:r>
          </a:p>
          <a:p>
            <a:pPr marL="0" indent="0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8889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algn="ctr"/>
            <a:r>
              <a:rPr lang="en-US" dirty="0" smtClean="0"/>
              <a:t>The Probability Tree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395367"/>
              </p:ext>
            </p:extLst>
          </p:nvPr>
        </p:nvGraphicFramePr>
        <p:xfrm>
          <a:off x="1524000" y="1600200"/>
          <a:ext cx="596007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DGE Diagram" r:id="rId3" imgW="8801280" imgH="4050360" progId="Pacestar.Diagram">
                  <p:embed/>
                </p:oleObj>
              </mc:Choice>
              <mc:Fallback>
                <p:oleObj name="EDGE Diagram" r:id="rId3" imgW="8801280" imgH="4050360" progId="Pacestar.Diagram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600200"/>
                        <a:ext cx="5960078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2636"/>
              </p:ext>
            </p:extLst>
          </p:nvPr>
        </p:nvGraphicFramePr>
        <p:xfrm>
          <a:off x="4567238" y="3424238"/>
          <a:ext cx="7937" cy="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DGE Diagram" r:id="rId5" imgW="7200" imgH="7200" progId="Pacestar.Diagram">
                  <p:embed/>
                </p:oleObj>
              </mc:Choice>
              <mc:Fallback>
                <p:oleObj name="EDGE Diagram" r:id="rId5" imgW="7200" imgH="7200" progId="Pacestar.Diagram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7238" y="3424238"/>
                        <a:ext cx="7937" cy="7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547301"/>
              </p:ext>
            </p:extLst>
          </p:nvPr>
        </p:nvGraphicFramePr>
        <p:xfrm>
          <a:off x="4567238" y="3424238"/>
          <a:ext cx="7937" cy="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DGE Diagram" r:id="rId7" imgW="7200" imgH="7200" progId="Pacestar.Diagram">
                  <p:embed/>
                </p:oleObj>
              </mc:Choice>
              <mc:Fallback>
                <p:oleObj name="EDGE Diagram" r:id="rId7" imgW="7200" imgH="7200" progId="Pacestar.Diagram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7238" y="3424238"/>
                        <a:ext cx="7937" cy="7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2521" y="4876800"/>
            <a:ext cx="7315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1800" dirty="0" smtClean="0">
                <a:ea typeface="ＭＳ Ｐゴシック" pitchFamily="34" charset="-128"/>
              </a:rPr>
              <a:t>Pr( is a terrorist </a:t>
            </a:r>
            <a:r>
              <a:rPr lang="en-US" sz="1800" dirty="0">
                <a:ea typeface="ＭＳ Ｐゴシック" pitchFamily="34" charset="-128"/>
              </a:rPr>
              <a:t>| </a:t>
            </a:r>
            <a:r>
              <a:rPr lang="en-US" sz="1800" dirty="0" smtClean="0">
                <a:ea typeface="ＭＳ Ｐゴシック" pitchFamily="34" charset="-128"/>
              </a:rPr>
              <a:t>test positive ) </a:t>
            </a:r>
            <a:r>
              <a:rPr lang="en-US" sz="1800" dirty="0">
                <a:ea typeface="ＭＳ Ｐゴシック" pitchFamily="34" charset="-128"/>
              </a:rPr>
              <a:t>= </a:t>
            </a:r>
            <a:r>
              <a:rPr lang="en-US" sz="1800" dirty="0" smtClean="0">
                <a:ea typeface="ＭＳ Ｐゴシック" pitchFamily="34" charset="-128"/>
              </a:rPr>
              <a:t>0. 0003% (about </a:t>
            </a:r>
            <a:r>
              <a:rPr lang="en-US" sz="1800" dirty="0">
                <a:ea typeface="ＭＳ Ｐゴシック" pitchFamily="34" charset="-128"/>
              </a:rPr>
              <a:t>1 </a:t>
            </a:r>
            <a:r>
              <a:rPr lang="en-US" sz="1800" dirty="0" smtClean="0">
                <a:ea typeface="ＭＳ Ｐゴシック" pitchFamily="34" charset="-128"/>
              </a:rPr>
              <a:t>chance in 333,000)</a:t>
            </a:r>
          </a:p>
          <a:p>
            <a:pPr>
              <a:spcAft>
                <a:spcPts val="900"/>
              </a:spcAft>
            </a:pPr>
            <a:r>
              <a:rPr lang="en-US" sz="1800" dirty="0" smtClean="0">
                <a:ea typeface="ＭＳ Ｐゴシック" pitchFamily="34" charset="-128"/>
              </a:rPr>
              <a:t>number of innocents hassled / year </a:t>
            </a:r>
            <a:r>
              <a:rPr lang="en-US" sz="1800" dirty="0" smtClean="0">
                <a:ea typeface="ＭＳ Ｐゴシック" pitchFamily="34" charset="-128"/>
                <a:sym typeface="Symbol"/>
              </a:rPr>
              <a:t> 30,000,000</a:t>
            </a:r>
          </a:p>
          <a:p>
            <a:pPr>
              <a:spcAft>
                <a:spcPts val="900"/>
              </a:spcAft>
            </a:pPr>
            <a:r>
              <a:rPr lang="en-US" sz="1800" dirty="0" smtClean="0">
                <a:ea typeface="ＭＳ Ｐゴシック" pitchFamily="34" charset="-128"/>
                <a:sym typeface="Symbol"/>
              </a:rPr>
              <a:t>number of terrorists who still get through  10</a:t>
            </a: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9805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Knowing This, Would You Have Invested in Suspect Detection Systems Inc.?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281" y="2209800"/>
            <a:ext cx="4957438" cy="286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8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algn="ctr"/>
            <a:r>
              <a:rPr lang="fr-FR" dirty="0" smtClean="0">
                <a:ea typeface="ＭＳ Ｐゴシック" pitchFamily="34" charset="-128"/>
              </a:rPr>
              <a:t>Independence of </a:t>
            </a:r>
            <a:r>
              <a:rPr lang="en-US" dirty="0" smtClean="0">
                <a:ea typeface="ＭＳ Ｐゴシック" pitchFamily="34" charset="-128"/>
              </a:rPr>
              <a:t>events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94765" y="1828800"/>
            <a:ext cx="8458200" cy="3810274"/>
          </a:xfrm>
        </p:spPr>
        <p:txBody>
          <a:bodyPr>
            <a:spAutoFit/>
          </a:bodyPr>
          <a:lstStyle/>
          <a:p>
            <a:r>
              <a:rPr lang="fr-FR" dirty="0" smtClean="0">
                <a:ea typeface="ＭＳ Ｐゴシック" pitchFamily="34" charset="-128"/>
              </a:rPr>
              <a:t>Events A and B are </a:t>
            </a:r>
            <a:r>
              <a:rPr lang="fr-FR" b="1" dirty="0" err="1" smtClean="0">
                <a:ea typeface="ＭＳ Ｐゴシック" pitchFamily="34" charset="-128"/>
              </a:rPr>
              <a:t>independent</a:t>
            </a:r>
            <a:r>
              <a:rPr lang="fr-FR" dirty="0" smtClean="0">
                <a:ea typeface="ＭＳ Ｐゴシック" pitchFamily="34" charset="-128"/>
              </a:rPr>
              <a:t> if </a:t>
            </a:r>
            <a:r>
              <a:rPr lang="fr-FR" dirty="0" err="1" smtClean="0">
                <a:ea typeface="ＭＳ Ｐゴシック" pitchFamily="34" charset="-128"/>
              </a:rPr>
              <a:t>learning</a:t>
            </a:r>
            <a:r>
              <a:rPr lang="fr-FR" dirty="0" smtClean="0">
                <a:ea typeface="ＭＳ Ｐゴシック" pitchFamily="34" charset="-128"/>
              </a:rPr>
              <a:t> </a:t>
            </a:r>
            <a:r>
              <a:rPr lang="fr-FR" dirty="0" err="1" smtClean="0">
                <a:ea typeface="ＭＳ Ｐゴシック" pitchFamily="34" charset="-128"/>
              </a:rPr>
              <a:t>that</a:t>
            </a:r>
            <a:r>
              <a:rPr lang="fr-FR" dirty="0" smtClean="0">
                <a:ea typeface="ＭＳ Ｐゴシック" pitchFamily="34" charset="-128"/>
              </a:rPr>
              <a:t> B has </a:t>
            </a:r>
            <a:r>
              <a:rPr lang="fr-FR" dirty="0" err="1" smtClean="0">
                <a:ea typeface="ＭＳ Ｐゴシック" pitchFamily="34" charset="-128"/>
              </a:rPr>
              <a:t>happened</a:t>
            </a:r>
            <a:r>
              <a:rPr lang="fr-FR" dirty="0" smtClean="0">
                <a:ea typeface="ＭＳ Ｐゴシック" pitchFamily="34" charset="-128"/>
              </a:rPr>
              <a:t> </a:t>
            </a:r>
            <a:r>
              <a:rPr lang="fr-FR" dirty="0" err="1" smtClean="0">
                <a:ea typeface="ＭＳ Ｐゴシック" pitchFamily="34" charset="-128"/>
              </a:rPr>
              <a:t>does</a:t>
            </a:r>
            <a:r>
              <a:rPr lang="fr-FR" dirty="0" smtClean="0">
                <a:ea typeface="ＭＳ Ｐゴシック" pitchFamily="34" charset="-128"/>
              </a:rPr>
              <a:t> not change </a:t>
            </a:r>
            <a:r>
              <a:rPr lang="fr-FR" dirty="0" err="1" smtClean="0">
                <a:ea typeface="ＭＳ Ｐゴシック" pitchFamily="34" charset="-128"/>
              </a:rPr>
              <a:t>our</a:t>
            </a:r>
            <a:r>
              <a:rPr lang="fr-FR" dirty="0" smtClean="0">
                <a:ea typeface="ＭＳ Ｐゴシック" pitchFamily="34" charset="-128"/>
              </a:rPr>
              <a:t> </a:t>
            </a:r>
            <a:r>
              <a:rPr lang="fr-FR" dirty="0" err="1" smtClean="0">
                <a:ea typeface="ＭＳ Ｐゴシック" pitchFamily="34" charset="-128"/>
              </a:rPr>
              <a:t>assessed</a:t>
            </a:r>
            <a:r>
              <a:rPr lang="fr-FR" dirty="0" smtClean="0">
                <a:ea typeface="ＭＳ Ｐゴシック" pitchFamily="34" charset="-128"/>
              </a:rPr>
              <a:t> </a:t>
            </a:r>
            <a:r>
              <a:rPr lang="fr-FR" dirty="0" err="1" smtClean="0">
                <a:ea typeface="ＭＳ Ｐゴシック" pitchFamily="34" charset="-128"/>
              </a:rPr>
              <a:t>likelihood</a:t>
            </a:r>
            <a:r>
              <a:rPr lang="fr-FR" dirty="0" smtClean="0">
                <a:ea typeface="ＭＳ Ｐゴシック" pitchFamily="34" charset="-128"/>
              </a:rPr>
              <a:t> of A happening.</a:t>
            </a:r>
          </a:p>
          <a:p>
            <a:endParaRPr lang="fr-FR" dirty="0" smtClean="0">
              <a:ea typeface="ＭＳ Ｐゴシック" pitchFamily="34" charset="-128"/>
            </a:endParaRPr>
          </a:p>
          <a:p>
            <a:r>
              <a:rPr lang="fr-FR" dirty="0" smtClean="0">
                <a:ea typeface="ＭＳ Ｐゴシック" pitchFamily="34" charset="-128"/>
              </a:rPr>
              <a:t>Equivalent </a:t>
            </a:r>
            <a:r>
              <a:rPr lang="fr-FR" dirty="0" err="1" smtClean="0">
                <a:ea typeface="ＭＳ Ｐゴシック" pitchFamily="34" charset="-128"/>
              </a:rPr>
              <a:t>definitions</a:t>
            </a:r>
            <a:r>
              <a:rPr lang="fr-FR" dirty="0" smtClean="0">
                <a:ea typeface="ＭＳ Ｐゴシック" pitchFamily="34" charset="-128"/>
              </a:rPr>
              <a:t>:</a:t>
            </a:r>
            <a:endParaRPr lang="fr-FR" i="1" dirty="0" smtClean="0">
              <a:ea typeface="ＭＳ Ｐゴシック" pitchFamily="34" charset="-128"/>
            </a:endParaRPr>
          </a:p>
          <a:p>
            <a:endParaRPr lang="fr-FR" i="1" dirty="0" smtClean="0">
              <a:ea typeface="ＭＳ Ｐゴシック" pitchFamily="34" charset="-128"/>
            </a:endParaRPr>
          </a:p>
          <a:p>
            <a:pPr lvl="1"/>
            <a:r>
              <a:rPr lang="fr-FR" dirty="0" smtClean="0">
                <a:ea typeface="ＭＳ Ｐゴシック" pitchFamily="34" charset="-128"/>
              </a:rPr>
              <a:t>P(A | B) = P(A)</a:t>
            </a:r>
          </a:p>
          <a:p>
            <a:pPr lvl="1"/>
            <a:r>
              <a:rPr lang="fr-FR" dirty="0" smtClean="0">
                <a:ea typeface="ＭＳ Ｐゴシック" pitchFamily="34" charset="-128"/>
              </a:rPr>
              <a:t>P(A | not B) = P(A)</a:t>
            </a:r>
          </a:p>
          <a:p>
            <a:pPr lvl="1"/>
            <a:r>
              <a:rPr lang="fr-FR" dirty="0" smtClean="0">
                <a:ea typeface="ＭＳ Ｐゴシック" pitchFamily="34" charset="-128"/>
              </a:rPr>
              <a:t>P(B | A) = P(B)</a:t>
            </a:r>
          </a:p>
          <a:p>
            <a:pPr lvl="1"/>
            <a:r>
              <a:rPr lang="fr-FR" dirty="0" smtClean="0">
                <a:ea typeface="ＭＳ Ｐゴシック" pitchFamily="34" charset="-128"/>
              </a:rPr>
              <a:t>P(B | not A) = P(B)</a:t>
            </a:r>
          </a:p>
          <a:p>
            <a:pPr lvl="1"/>
            <a:endParaRPr lang="fr-FR" dirty="0" smtClean="0">
              <a:ea typeface="ＭＳ Ｐゴシック" pitchFamily="34" charset="-128"/>
            </a:endParaRPr>
          </a:p>
          <a:p>
            <a:pPr lvl="1"/>
            <a:r>
              <a:rPr lang="fr-FR" dirty="0" smtClean="0">
                <a:ea typeface="ＭＳ Ｐゴシック" pitchFamily="34" charset="-128"/>
              </a:rPr>
              <a:t>P(A and B) = P(A </a:t>
            </a:r>
            <a:r>
              <a:rPr lang="en-US" dirty="0" smtClean="0">
                <a:ea typeface="ＭＳ Ｐゴシック" pitchFamily="34" charset="-128"/>
                <a:sym typeface="Symbol" pitchFamily="18" charset="2"/>
              </a:rPr>
              <a:t></a:t>
            </a:r>
            <a:r>
              <a:rPr lang="fr-FR" dirty="0" smtClean="0">
                <a:ea typeface="ＭＳ Ｐゴシック" pitchFamily="34" charset="-128"/>
              </a:rPr>
              <a:t> B) = P(A) </a:t>
            </a:r>
            <a:r>
              <a:rPr lang="fr-FR" dirty="0" smtClean="0">
                <a:ea typeface="ＭＳ Ｐゴシック" pitchFamily="34" charset="-128"/>
                <a:sym typeface="Symbol"/>
              </a:rPr>
              <a:t> </a:t>
            </a:r>
            <a:r>
              <a:rPr lang="fr-FR" dirty="0" smtClean="0">
                <a:ea typeface="ＭＳ Ｐゴシック" pitchFamily="34" charset="-128"/>
              </a:rPr>
              <a:t>P(B)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81600" y="3429000"/>
            <a:ext cx="3124200" cy="12003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 w="0">
                  <a:solidFill>
                    <a:schemeClr val="accent1"/>
                  </a:solidFill>
                </a:ln>
                <a:solidFill>
                  <a:srgbClr val="C00000"/>
                </a:solidFill>
                <a:effectLst>
                  <a:outerShdw blurRad="12700" dist="12700" dir="4200000" algn="ctr" rotWithShape="0">
                    <a:srgbClr val="000000">
                      <a:alpha val="43137"/>
                    </a:srgbClr>
                  </a:outerShdw>
                  <a:reflection blurRad="63500" stA="0" endPos="65000" dist="50800" dir="5400000" sy="-100000" algn="bl" rotWithShape="0"/>
                </a:effectLst>
                <a:hlinkClick r:id="rId3"/>
              </a:rPr>
              <a:t>How Likely Is It That Birth Control Could Let You Down?</a:t>
            </a:r>
            <a:endParaRPr lang="en-US" dirty="0">
              <a:ln w="0">
                <a:solidFill>
                  <a:schemeClr val="accent1"/>
                </a:solidFill>
              </a:ln>
              <a:solidFill>
                <a:srgbClr val="C00000"/>
              </a:solidFill>
              <a:effectLst>
                <a:outerShdw blurRad="12700" dist="12700" dir="4200000" algn="ctr" rotWithShape="0">
                  <a:srgbClr val="000000">
                    <a:alpha val="43137"/>
                  </a:srgbClr>
                </a:outerShdw>
                <a:reflection blurRad="63500" stA="0" endPos="65000" dist="508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26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685800"/>
            <a:ext cx="7696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i="1" dirty="0" smtClean="0">
                <a:latin typeface="Times New Roman" panose="02020603050405020304" pitchFamily="18" charset="0"/>
              </a:rPr>
              <a:t>The basic rules of probability: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</a:rPr>
              <a:t>Pr(A</a:t>
            </a:r>
            <a:r>
              <a:rPr lang="en-US" dirty="0">
                <a:latin typeface="Times New Roman" panose="02020603050405020304" pitchFamily="18" charset="0"/>
              </a:rPr>
              <a:t>) + Pr(not-A) = 1</a:t>
            </a:r>
            <a:r>
              <a:rPr lang="en-US" dirty="0" smtClean="0">
                <a:latin typeface="Times New Roman" panose="02020603050405020304" pitchFamily="18" charset="0"/>
              </a:rPr>
              <a:t>;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</a:rPr>
              <a:t>Pr(A </a:t>
            </a:r>
            <a:r>
              <a:rPr lang="en-US" dirty="0">
                <a:latin typeface="Times New Roman" panose="02020603050405020304" pitchFamily="18" charset="0"/>
              </a:rPr>
              <a:t>and B) + Pr(A and not-B) = Pr(A</a:t>
            </a:r>
            <a:r>
              <a:rPr lang="en-US" dirty="0" smtClean="0">
                <a:latin typeface="Times New Roman" panose="02020603050405020304" pitchFamily="18" charset="0"/>
              </a:rPr>
              <a:t>), and so on</a:t>
            </a:r>
            <a:endParaRPr lang="en-US" dirty="0"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</a:rPr>
              <a:t>Pr</a:t>
            </a:r>
            <a:r>
              <a:rPr lang="en-US" dirty="0" smtClean="0">
                <a:latin typeface="Times New Roman" panose="02020603050405020304" pitchFamily="18" charset="0"/>
              </a:rPr>
              <a:t>(A </a:t>
            </a:r>
            <a:r>
              <a:rPr lang="en-US" dirty="0">
                <a:latin typeface="Times New Roman" panose="02020603050405020304" pitchFamily="18" charset="0"/>
              </a:rPr>
              <a:t>or B) = 1 – </a:t>
            </a:r>
            <a:r>
              <a:rPr lang="en-US" dirty="0" err="1">
                <a:latin typeface="Times New Roman" panose="02020603050405020304" pitchFamily="18" charset="0"/>
              </a:rPr>
              <a:t>Pr</a:t>
            </a:r>
            <a:r>
              <a:rPr lang="en-US" dirty="0">
                <a:latin typeface="Times New Roman" panose="02020603050405020304" pitchFamily="18" charset="0"/>
              </a:rPr>
              <a:t>(not-A and not-B)</a:t>
            </a:r>
          </a:p>
          <a:p>
            <a:r>
              <a:rPr lang="pt-BR" dirty="0">
                <a:latin typeface="Times New Roman" panose="02020603050405020304" pitchFamily="18" charset="0"/>
              </a:rPr>
              <a:t>Pr(A or B) = Pr(A) + Pr(B) – Pr(A and B</a:t>
            </a:r>
            <a:r>
              <a:rPr lang="pt-BR" dirty="0" smtClean="0">
                <a:latin typeface="Times New Roman" panose="02020603050405020304" pitchFamily="18" charset="0"/>
              </a:rPr>
              <a:t>)</a:t>
            </a:r>
          </a:p>
          <a:p>
            <a:endParaRPr lang="pt-BR" dirty="0">
              <a:latin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The basic rules of conditional probability:</a:t>
            </a:r>
          </a:p>
          <a:p>
            <a:r>
              <a:rPr lang="en-US" i="1" dirty="0">
                <a:latin typeface="Times New Roman" panose="02020603050405020304" pitchFamily="18" charset="0"/>
              </a:rPr>
              <a:t>Definition: </a:t>
            </a:r>
            <a:r>
              <a:rPr lang="en-US" dirty="0" err="1">
                <a:latin typeface="Times New Roman" panose="02020603050405020304" pitchFamily="18" charset="0"/>
              </a:rPr>
              <a:t>Pr</a:t>
            </a:r>
            <a:r>
              <a:rPr lang="en-US" dirty="0">
                <a:latin typeface="Times New Roman" panose="02020603050405020304" pitchFamily="18" charset="0"/>
              </a:rPr>
              <a:t>(A|B) = </a:t>
            </a:r>
            <a:r>
              <a:rPr lang="en-US" dirty="0" err="1">
                <a:latin typeface="Times New Roman" panose="02020603050405020304" pitchFamily="18" charset="0"/>
              </a:rPr>
              <a:t>Pr</a:t>
            </a:r>
            <a:r>
              <a:rPr lang="en-US" dirty="0">
                <a:latin typeface="Times New Roman" panose="02020603050405020304" pitchFamily="18" charset="0"/>
              </a:rPr>
              <a:t>(A and B) / </a:t>
            </a:r>
            <a:r>
              <a:rPr lang="en-US" dirty="0" err="1">
                <a:latin typeface="Times New Roman" panose="02020603050405020304" pitchFamily="18" charset="0"/>
              </a:rPr>
              <a:t>Pr</a:t>
            </a:r>
            <a:r>
              <a:rPr lang="en-US" dirty="0">
                <a:latin typeface="Times New Roman" panose="02020603050405020304" pitchFamily="18" charset="0"/>
              </a:rPr>
              <a:t>(B)</a:t>
            </a:r>
          </a:p>
          <a:p>
            <a:r>
              <a:rPr lang="en-US" dirty="0">
                <a:latin typeface="Times New Roman" panose="02020603050405020304" pitchFamily="18" charset="0"/>
              </a:rPr>
              <a:t>Pr(A and B) = Pr(A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  <a:r>
              <a:rPr lang="en-US" dirty="0" smtClean="0">
                <a:latin typeface="SymbolMT"/>
              </a:rPr>
              <a:t>∙</a:t>
            </a:r>
            <a:r>
              <a:rPr lang="en-US" dirty="0" smtClean="0">
                <a:latin typeface="Times New Roman" panose="02020603050405020304" pitchFamily="18" charset="0"/>
              </a:rPr>
              <a:t>Pr(B|A) = Pr(B)</a:t>
            </a:r>
            <a:r>
              <a:rPr lang="en-US" dirty="0">
                <a:latin typeface="SymbolMT"/>
              </a:rPr>
              <a:t>∙</a:t>
            </a:r>
            <a:r>
              <a:rPr lang="en-US" dirty="0" smtClean="0">
                <a:latin typeface="Times New Roman" panose="02020603050405020304" pitchFamily="18" charset="0"/>
              </a:rPr>
              <a:t>Pr(A|B) ; </a:t>
            </a:r>
          </a:p>
          <a:p>
            <a:r>
              <a:rPr lang="en-US" dirty="0">
                <a:latin typeface="Times New Roman" panose="02020603050405020304" pitchFamily="18" charset="0"/>
              </a:rPr>
              <a:t>Pr(A and B and C) = Pr(A)</a:t>
            </a:r>
            <a:r>
              <a:rPr lang="en-US" dirty="0">
                <a:latin typeface="SymbolMT"/>
              </a:rPr>
              <a:t>∙</a:t>
            </a:r>
            <a:r>
              <a:rPr lang="en-US" dirty="0">
                <a:latin typeface="Times New Roman" panose="02020603050405020304" pitchFamily="18" charset="0"/>
              </a:rPr>
              <a:t>Pr(B|A)</a:t>
            </a:r>
            <a:r>
              <a:rPr lang="en-US" dirty="0">
                <a:latin typeface="SymbolMT"/>
              </a:rPr>
              <a:t>∙</a:t>
            </a:r>
            <a:r>
              <a:rPr lang="en-US" dirty="0">
                <a:latin typeface="Times New Roman" panose="02020603050405020304" pitchFamily="18" charset="0"/>
              </a:rPr>
              <a:t>Pr(C|A and B), and so on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</a:rPr>
              <a:t>A and B are independent, Pr(A and B) = Pr(A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  <a:r>
              <a:rPr lang="en-US" dirty="0" smtClean="0">
                <a:latin typeface="SymbolMT"/>
              </a:rPr>
              <a:t>∙</a:t>
            </a:r>
            <a:r>
              <a:rPr lang="en-US" dirty="0" smtClean="0">
                <a:latin typeface="Times New Roman" panose="02020603050405020304" pitchFamily="18" charset="0"/>
              </a:rPr>
              <a:t>Pr(B)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</a:rPr>
              <a:t>B</a:t>
            </a:r>
            <a:r>
              <a:rPr lang="en-US" sz="1200" dirty="0">
                <a:latin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</a:rPr>
              <a:t>, …, B</a:t>
            </a:r>
            <a:r>
              <a:rPr lang="en-US" sz="1200" dirty="0">
                <a:latin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</a:rPr>
              <a:t>are disjoint and </a:t>
            </a:r>
            <a:r>
              <a:rPr lang="en-US" dirty="0" smtClean="0">
                <a:latin typeface="Times New Roman" panose="02020603050405020304" pitchFamily="18" charset="0"/>
              </a:rPr>
              <a:t>exhaustive,</a:t>
            </a:r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    Pr(A</a:t>
            </a:r>
            <a:r>
              <a:rPr lang="en-US" dirty="0">
                <a:latin typeface="Times New Roman" panose="02020603050405020304" pitchFamily="18" charset="0"/>
              </a:rPr>
              <a:t>) = Pr(A|B</a:t>
            </a:r>
            <a:r>
              <a:rPr lang="en-US" sz="1200" dirty="0">
                <a:latin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  <a:r>
              <a:rPr lang="en-US" dirty="0" smtClean="0">
                <a:latin typeface="SymbolMT"/>
              </a:rPr>
              <a:t>∙</a:t>
            </a:r>
            <a:r>
              <a:rPr lang="en-US" dirty="0" smtClean="0">
                <a:latin typeface="Times New Roman" panose="02020603050405020304" pitchFamily="18" charset="0"/>
              </a:rPr>
              <a:t>Pr(B</a:t>
            </a:r>
            <a:r>
              <a:rPr lang="en-US" sz="1200" dirty="0" smtClean="0">
                <a:latin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</a:rPr>
              <a:t>) + … + Pr(</a:t>
            </a:r>
            <a:r>
              <a:rPr lang="en-US" dirty="0" err="1">
                <a:latin typeface="Times New Roman" panose="02020603050405020304" pitchFamily="18" charset="0"/>
              </a:rPr>
              <a:t>A|B</a:t>
            </a:r>
            <a:r>
              <a:rPr lang="en-US" sz="1200" dirty="0" err="1">
                <a:latin typeface="Times New Roman" panose="02020603050405020304" pitchFamily="18" charset="0"/>
              </a:rPr>
              <a:t>k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  <a:r>
              <a:rPr lang="en-US" dirty="0" smtClean="0">
                <a:latin typeface="SymbolMT"/>
              </a:rPr>
              <a:t>∙</a:t>
            </a:r>
            <a:r>
              <a:rPr lang="en-US" dirty="0" smtClean="0">
                <a:latin typeface="Times New Roman" panose="02020603050405020304" pitchFamily="18" charset="0"/>
              </a:rPr>
              <a:t>Pr(B</a:t>
            </a:r>
            <a:r>
              <a:rPr lang="en-US" sz="1200" dirty="0" smtClean="0">
                <a:latin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</a:rPr>
              <a:t>), </a:t>
            </a:r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Bayes</a:t>
            </a:r>
            <a:r>
              <a:rPr lang="en-US" dirty="0">
                <a:latin typeface="Times New Roman" panose="02020603050405020304" pitchFamily="18" charset="0"/>
              </a:rPr>
              <a:t>’ Rule, and how it works using probability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Solving Problems involving Uncertainty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There is no “mechanical” approach that always works.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Indeed, many important problems have no analytical (algebraic) solution at all!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dirty="0" smtClean="0"/>
              <a:t>If there’s no obvious answer, use the “rules” to decompose or transform the problem. Perhaps the new problem(s) will be easier to analyze.</a:t>
            </a:r>
            <a:endParaRPr lang="en-US" sz="2400" dirty="0"/>
          </a:p>
          <a:p>
            <a:r>
              <a:rPr lang="en-US" sz="2400" dirty="0" smtClean="0"/>
              <a:t>If this fails (either because we weren’t sufficiently creative, or because there </a:t>
            </a:r>
            <a:r>
              <a:rPr lang="en-US" sz="2400" i="1" dirty="0" smtClean="0"/>
              <a:t>was</a:t>
            </a:r>
            <a:r>
              <a:rPr lang="en-US" sz="2400" dirty="0" smtClean="0"/>
              <a:t> no simple answer) …</a:t>
            </a:r>
          </a:p>
          <a:p>
            <a:pPr lvl="1"/>
            <a:r>
              <a:rPr lang="en-US" sz="2200" dirty="0" smtClean="0"/>
              <a:t>Use simulation to approximate the solution.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891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76275" y="533400"/>
            <a:ext cx="6096000" cy="9906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Bayes’ Rule (for Updating Beliefs, Given New Information)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76275" y="2743200"/>
            <a:ext cx="7772400" cy="3048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Beliefs can be updated using Bayes’ Rule:</a:t>
            </a:r>
          </a:p>
          <a:p>
            <a:pPr lvl="1">
              <a:buFont typeface="Zapf Dingbats" charset="2"/>
              <a:buNone/>
            </a:pP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A|B ) = 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A</a:t>
            </a:r>
            <a:r>
              <a:rPr lang="en-US" b="1" dirty="0" smtClean="0">
                <a:ea typeface="ＭＳ Ｐゴシック" pitchFamily="34" charset="-128"/>
                <a:sym typeface="Symbol" pitchFamily="18" charset="2"/>
              </a:rPr>
              <a:t></a:t>
            </a:r>
            <a:r>
              <a:rPr lang="en-US" b="1" dirty="0" smtClean="0">
                <a:ea typeface="ＭＳ Ｐゴシック" pitchFamily="34" charset="-128"/>
              </a:rPr>
              <a:t>B ) / 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B )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Zapf Dingbats" charset="2"/>
              <a:buNone/>
            </a:pPr>
            <a:r>
              <a:rPr lang="en-US" b="1" dirty="0" smtClean="0">
                <a:ea typeface="ＭＳ Ｐゴシック" pitchFamily="34" charset="-128"/>
              </a:rPr>
              <a:t>                = 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A</a:t>
            </a:r>
            <a:r>
              <a:rPr lang="en-US" b="1" dirty="0" smtClean="0">
                <a:ea typeface="ＭＳ Ｐゴシック" pitchFamily="34" charset="-128"/>
                <a:sym typeface="Symbol" pitchFamily="18" charset="2"/>
              </a:rPr>
              <a:t></a:t>
            </a:r>
            <a:r>
              <a:rPr lang="en-US" b="1" dirty="0" smtClean="0">
                <a:ea typeface="ＭＳ Ｐゴシック" pitchFamily="34" charset="-128"/>
              </a:rPr>
              <a:t>B ) / [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A )∙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B|A ) + 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not A )∙</a:t>
            </a:r>
            <a:r>
              <a:rPr lang="en-US" b="1" dirty="0" err="1" smtClean="0">
                <a:ea typeface="ＭＳ Ｐゴシック" pitchFamily="34" charset="-128"/>
              </a:rPr>
              <a:t>Pr</a:t>
            </a:r>
            <a:r>
              <a:rPr lang="en-US" b="1" dirty="0" smtClean="0">
                <a:ea typeface="ＭＳ Ｐゴシック" pitchFamily="34" charset="-128"/>
              </a:rPr>
              <a:t>( </a:t>
            </a:r>
            <a:r>
              <a:rPr lang="en-US" b="1" dirty="0" err="1" smtClean="0">
                <a:ea typeface="ＭＳ Ｐゴシック" pitchFamily="34" charset="-128"/>
              </a:rPr>
              <a:t>B|not</a:t>
            </a:r>
            <a:r>
              <a:rPr lang="en-US" b="1" dirty="0" smtClean="0">
                <a:ea typeface="ＭＳ Ｐゴシック" pitchFamily="34" charset="-128"/>
              </a:rPr>
              <a:t> A )]</a:t>
            </a:r>
            <a:endParaRPr lang="en-US" dirty="0" smtClean="0">
              <a:ea typeface="ＭＳ Ｐゴシック" pitchFamily="34" charset="-128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Equivalently, the calculations can be organized by using a probability tree.</a:t>
            </a:r>
          </a:p>
          <a:p>
            <a:r>
              <a:rPr lang="en-US" dirty="0" smtClean="0">
                <a:ea typeface="ＭＳ Ｐゴシック" pitchFamily="34" charset="-128"/>
              </a:rPr>
              <a:t>You may use whichever is more convenient.</a:t>
            </a:r>
          </a:p>
        </p:txBody>
      </p:sp>
      <p:pic>
        <p:nvPicPr>
          <p:cNvPr id="4" name="Picture 3" descr="Bayes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76200"/>
            <a:ext cx="1919288" cy="205740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38100" dir="2700000" rotWithShape="0">
              <a:srgbClr val="7878DE">
                <a:alpha val="64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438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algn="ctr"/>
            <a:r>
              <a:rPr lang="en-US" dirty="0" smtClean="0"/>
              <a:t>Updating Beliefs, Given New 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5325" y="1600200"/>
            <a:ext cx="7772400" cy="4419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 witness to a hit-and-run accident identifies the fleeing vehicle as a Ford</a:t>
            </a:r>
            <a:r>
              <a:rPr lang="en-US" dirty="0" smtClean="0"/>
              <a:t>. 20</a:t>
            </a:r>
            <a:r>
              <a:rPr lang="en-US" dirty="0"/>
              <a:t>% of the vehicles in town are Fords. However, when shown a sample </a:t>
            </a:r>
            <a:r>
              <a:rPr lang="en-US" dirty="0" smtClean="0"/>
              <a:t>of photographs</a:t>
            </a:r>
            <a:r>
              <a:rPr lang="en-US" dirty="0"/>
              <a:t>, the witness correctly identifies Fords only 90% of the time, </a:t>
            </a:r>
            <a:r>
              <a:rPr lang="en-US" dirty="0" smtClean="0"/>
              <a:t>and calls </a:t>
            </a:r>
            <a:r>
              <a:rPr lang="en-US" dirty="0"/>
              <a:t>non-Fords Fords 30% of the time. How likely is it that the fleeing </a:t>
            </a:r>
            <a:r>
              <a:rPr lang="en-US" dirty="0" smtClean="0"/>
              <a:t>vehicle was </a:t>
            </a:r>
            <a:r>
              <a:rPr lang="en-US" dirty="0"/>
              <a:t>actually a Ford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20%</a:t>
            </a:r>
            <a:r>
              <a:rPr lang="en-US" dirty="0"/>
              <a:t>	cars which are Fords		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80%</a:t>
            </a:r>
            <a:r>
              <a:rPr lang="en-US" dirty="0"/>
              <a:t>	</a:t>
            </a:r>
            <a:r>
              <a:rPr lang="en-US" dirty="0" smtClean="0"/>
              <a:t>cars </a:t>
            </a:r>
            <a:r>
              <a:rPr lang="en-US" dirty="0"/>
              <a:t>which aren't Fords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90%</a:t>
            </a:r>
            <a:r>
              <a:rPr lang="en-US" dirty="0"/>
              <a:t>	</a:t>
            </a:r>
            <a:r>
              <a:rPr lang="en-US" dirty="0" err="1"/>
              <a:t>Pr</a:t>
            </a:r>
            <a:r>
              <a:rPr lang="en-US" dirty="0"/>
              <a:t>( </a:t>
            </a:r>
            <a:r>
              <a:rPr lang="en-US" dirty="0" smtClean="0"/>
              <a:t>witness calls </a:t>
            </a:r>
            <a:r>
              <a:rPr lang="en-US" dirty="0"/>
              <a:t>car a “Ford” | car is Ford )	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30%</a:t>
            </a:r>
            <a:r>
              <a:rPr lang="en-US" dirty="0"/>
              <a:t>	</a:t>
            </a:r>
            <a:r>
              <a:rPr lang="en-US" dirty="0" err="1"/>
              <a:t>Pr</a:t>
            </a:r>
            <a:r>
              <a:rPr lang="en-US" dirty="0"/>
              <a:t>( </a:t>
            </a:r>
            <a:r>
              <a:rPr lang="en-US" dirty="0" smtClean="0"/>
              <a:t>witness calls </a:t>
            </a:r>
            <a:r>
              <a:rPr lang="en-US" dirty="0"/>
              <a:t>car a “Ford” | car isn't Ford </a:t>
            </a:r>
            <a:r>
              <a:rPr lang="en-US" dirty="0" smtClean="0"/>
              <a:t>)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So, for example,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18%  	</a:t>
            </a:r>
            <a:r>
              <a:rPr lang="en-US" sz="2000" dirty="0" err="1" smtClean="0">
                <a:solidFill>
                  <a:schemeClr val="tx1"/>
                </a:solidFill>
              </a:rPr>
              <a:t>Pr</a:t>
            </a:r>
            <a:r>
              <a:rPr lang="en-US" sz="2000" dirty="0">
                <a:solidFill>
                  <a:schemeClr val="tx1"/>
                </a:solidFill>
              </a:rPr>
              <a:t>( car is Ford, and witness says “Ford” 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20%∙90%  	</a:t>
            </a:r>
            <a:r>
              <a:rPr lang="en-US" sz="2000" dirty="0" err="1" smtClean="0">
                <a:solidFill>
                  <a:schemeClr val="tx1"/>
                </a:solidFill>
              </a:rPr>
              <a:t>Pr</a:t>
            </a:r>
            <a:r>
              <a:rPr lang="en-US" sz="2000" dirty="0" smtClean="0">
                <a:solidFill>
                  <a:schemeClr val="tx1"/>
                </a:solidFill>
              </a:rPr>
              <a:t>( car is Ford ) ∙ </a:t>
            </a:r>
            <a:r>
              <a:rPr lang="en-US" sz="2000" dirty="0" err="1" smtClean="0">
                <a:solidFill>
                  <a:schemeClr val="tx1"/>
                </a:solidFill>
              </a:rPr>
              <a:t>Pr</a:t>
            </a:r>
            <a:r>
              <a:rPr lang="en-US" sz="2000" dirty="0" smtClean="0">
                <a:solidFill>
                  <a:schemeClr val="tx1"/>
                </a:solidFill>
              </a:rPr>
              <a:t>( witness </a:t>
            </a:r>
            <a:r>
              <a:rPr lang="en-US" sz="2000" dirty="0">
                <a:solidFill>
                  <a:schemeClr val="tx1"/>
                </a:solidFill>
              </a:rPr>
              <a:t>says </a:t>
            </a:r>
            <a:r>
              <a:rPr lang="en-US" sz="2000" dirty="0" smtClean="0">
                <a:solidFill>
                  <a:schemeClr val="tx1"/>
                </a:solidFill>
              </a:rPr>
              <a:t>“Ford” </a:t>
            </a:r>
            <a:r>
              <a:rPr lang="en-US" sz="2000" dirty="0">
                <a:solidFill>
                  <a:schemeClr val="tx1"/>
                </a:solidFill>
              </a:rPr>
              <a:t>|</a:t>
            </a:r>
            <a:r>
              <a:rPr lang="en-US" sz="2000" dirty="0" smtClean="0">
                <a:solidFill>
                  <a:schemeClr val="tx1"/>
                </a:solidFill>
              </a:rPr>
              <a:t> car is Ford )</a:t>
            </a:r>
          </a:p>
        </p:txBody>
      </p:sp>
    </p:spTree>
    <p:extLst>
      <p:ext uri="{BB962C8B-B14F-4D97-AF65-F5344CB8AC3E}">
        <p14:creationId xmlns:p14="http://schemas.microsoft.com/office/powerpoint/2010/main" val="23327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A Probability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20%</a:t>
            </a:r>
            <a:r>
              <a:rPr lang="en-US" dirty="0"/>
              <a:t>	cars which are Fords		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80%</a:t>
            </a:r>
            <a:r>
              <a:rPr lang="en-US" dirty="0"/>
              <a:t>	</a:t>
            </a:r>
            <a:r>
              <a:rPr lang="en-US" dirty="0" smtClean="0"/>
              <a:t>cars </a:t>
            </a:r>
            <a:r>
              <a:rPr lang="en-US" dirty="0"/>
              <a:t>which aren't Fords	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90%</a:t>
            </a:r>
            <a:r>
              <a:rPr lang="en-US" dirty="0"/>
              <a:t>	</a:t>
            </a:r>
            <a:r>
              <a:rPr lang="en-US" dirty="0" err="1"/>
              <a:t>Pr</a:t>
            </a:r>
            <a:r>
              <a:rPr lang="en-US" dirty="0"/>
              <a:t>( </a:t>
            </a:r>
            <a:r>
              <a:rPr lang="en-US" dirty="0" smtClean="0"/>
              <a:t>witness calls </a:t>
            </a:r>
            <a:r>
              <a:rPr lang="en-US" dirty="0"/>
              <a:t>car a </a:t>
            </a:r>
            <a:r>
              <a:rPr lang="en-US" dirty="0" smtClean="0"/>
              <a:t>“Ford” </a:t>
            </a:r>
            <a:r>
              <a:rPr lang="en-US" dirty="0"/>
              <a:t>| car is Ford )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30%</a:t>
            </a:r>
            <a:r>
              <a:rPr lang="en-US" dirty="0"/>
              <a:t>	</a:t>
            </a:r>
            <a:r>
              <a:rPr lang="en-US" dirty="0" err="1"/>
              <a:t>Pr</a:t>
            </a:r>
            <a:r>
              <a:rPr lang="en-US" dirty="0"/>
              <a:t>( </a:t>
            </a:r>
            <a:r>
              <a:rPr lang="en-US" dirty="0" smtClean="0"/>
              <a:t>witness calls </a:t>
            </a:r>
            <a:r>
              <a:rPr lang="en-US" dirty="0"/>
              <a:t>car a </a:t>
            </a:r>
            <a:r>
              <a:rPr lang="en-US" dirty="0" smtClean="0"/>
              <a:t>“Ford” </a:t>
            </a:r>
            <a:r>
              <a:rPr lang="en-US" dirty="0"/>
              <a:t>| car isn't Ford )				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455283"/>
              </p:ext>
            </p:extLst>
          </p:nvPr>
        </p:nvGraphicFramePr>
        <p:xfrm>
          <a:off x="1676400" y="3429000"/>
          <a:ext cx="48926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DGE Diagram" r:id="rId3" imgW="3889800" imgH="2071800" progId="Pacestar.Diagram">
                  <p:embed/>
                </p:oleObj>
              </mc:Choice>
              <mc:Fallback>
                <p:oleObj name="EDGE Diagram" r:id="rId3" imgW="3889800" imgH="2071800" progId="Pacestar.Diagram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4892675" cy="2219325"/>
                      </a:xfrm>
                      <a:prstGeom prst="rect">
                        <a:avLst/>
                      </a:prstGeom>
                      <a:solidFill>
                        <a:srgbClr val="FFFFFF">
                          <a:alpha val="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865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Bayes’ Rule, using the Probability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2" y="1738610"/>
            <a:ext cx="7772400" cy="259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013708"/>
              </p:ext>
            </p:extLst>
          </p:nvPr>
        </p:nvGraphicFramePr>
        <p:xfrm>
          <a:off x="1965325" y="1981200"/>
          <a:ext cx="48926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DGE Diagram" r:id="rId4" imgW="3889800" imgH="2071800" progId="Pacestar.Diagram">
                  <p:embed/>
                </p:oleObj>
              </mc:Choice>
              <mc:Fallback>
                <p:oleObj name="EDGE Diagram" r:id="rId4" imgW="3889800" imgH="20718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1981200"/>
                        <a:ext cx="4892675" cy="2219325"/>
                      </a:xfrm>
                      <a:prstGeom prst="rect">
                        <a:avLst/>
                      </a:prstGeom>
                      <a:solidFill>
                        <a:srgbClr val="FFFFFF">
                          <a:alpha val="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15100" y="18383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√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4800600"/>
                <a:ext cx="7772400" cy="1370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>
                  <a:spcAft>
                    <a:spcPts val="1200"/>
                  </a:spcAft>
                </a:pPr>
                <a:r>
                  <a:rPr lang="en-US" sz="1800" dirty="0" smtClean="0">
                    <a:latin typeface="+mn-lt"/>
                  </a:rPr>
                  <a:t>Pr(is Ford | witness says “Ford”)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Ford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witness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says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"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Ford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")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witness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says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"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Ford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")</m:t>
                        </m:r>
                      </m:den>
                    </m:f>
                  </m:oMath>
                </a14:m>
                <a:endParaRPr lang="en-US" dirty="0" smtClean="0">
                  <a:latin typeface="+mn-lt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18%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18%+24%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= 47.37%</m:t>
                      </m:r>
                    </m:oMath>
                  </m:oMathPara>
                </a14:m>
                <a:endParaRPr 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800600"/>
                <a:ext cx="7772400" cy="13706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301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800" b="0" u="sng" dirty="0">
                <a:solidFill>
                  <a:srgbClr val="093D72"/>
                </a:solidFill>
                <a:latin typeface="Arial" panose="020B0604020202020204" pitchFamily="34" charset="0"/>
              </a:rPr>
              <a:t>THE WALL STREET JOURNAL</a:t>
            </a:r>
            <a:r>
              <a:rPr lang="en-US" sz="800" b="0" dirty="0">
                <a:solidFill>
                  <a:srgbClr val="093D72"/>
                </a:solidFill>
                <a:latin typeface="Arial" panose="020B0604020202020204" pitchFamily="34" charset="0"/>
              </a:rPr>
              <a:t> </a:t>
            </a:r>
            <a:r>
              <a:rPr lang="en-US" sz="800" b="0" dirty="0">
                <a:solidFill>
                  <a:srgbClr val="000000"/>
                </a:solidFill>
                <a:latin typeface="Arial" panose="020B0604020202020204" pitchFamily="34" charset="0"/>
              </a:rPr>
              <a:t>AUGUST 14, 2006</a:t>
            </a:r>
            <a:br>
              <a:rPr lang="en-US" sz="800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600" b="0" dirty="0">
                <a:solidFill>
                  <a:srgbClr val="093D72"/>
                </a:solidFill>
                <a:latin typeface="Arial" panose="020B0604020202020204" pitchFamily="34" charset="0"/>
              </a:rPr>
              <a:t>Which Travelers Have 'Hostile Intent'? Biometric Device May Have the Answer</a:t>
            </a:r>
            <a:r>
              <a:rPr lang="en-US" sz="800" b="0" dirty="0">
                <a:solidFill>
                  <a:srgbClr val="093D72"/>
                </a:solidFill>
                <a:latin typeface="Arial" panose="020B0604020202020204" pitchFamily="34" charset="0"/>
              </a:rPr>
              <a:t/>
            </a:r>
            <a:br>
              <a:rPr lang="en-US" sz="800" b="0" dirty="0">
                <a:solidFill>
                  <a:srgbClr val="093D72"/>
                </a:solidFill>
                <a:latin typeface="Arial" panose="020B0604020202020204" pitchFamily="34" charset="0"/>
              </a:rPr>
            </a:br>
            <a:r>
              <a:rPr lang="en-US" sz="800" b="0" dirty="0">
                <a:solidFill>
                  <a:srgbClr val="093D72"/>
                </a:solidFill>
                <a:latin typeface="Arial" panose="020B0604020202020204" pitchFamily="34" charset="0"/>
              </a:rPr>
              <a:t>By JONATHAN KARP and LAURA MECKLER</a:t>
            </a:r>
            <a:br>
              <a:rPr lang="en-US" sz="800" b="0" dirty="0">
                <a:solidFill>
                  <a:srgbClr val="093D72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6825"/>
            <a:ext cx="4560005" cy="307657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solidFill>
                  <a:srgbClr val="000066"/>
                </a:solidFill>
              </a:rPr>
              <a:t>At </a:t>
            </a:r>
            <a:r>
              <a:rPr lang="en-US" sz="1600" dirty="0">
                <a:solidFill>
                  <a:srgbClr val="000066"/>
                </a:solidFill>
              </a:rPr>
              <a:t>airport security checkpoints in Knoxville, Tenn. this summer, scores of departing passengers were chosen to step behind a curtain, sit in a metallic oval booth and don headphones. With one hand inserted into a sensor that monitors physical responses, the travelers used the other hand to answer questions on a touch screen about their plans. A machine measured biometric responses -- blood pressure, pulse and sweat levels -- that then were analyzed by software. The idea was to ferret out U.S. officials who were carrying out carefully constructed but make-believe terrorist </a:t>
            </a:r>
            <a:r>
              <a:rPr lang="en-US" sz="1600" dirty="0" smtClean="0">
                <a:solidFill>
                  <a:srgbClr val="000066"/>
                </a:solidFill>
              </a:rPr>
              <a:t>missions.</a:t>
            </a:r>
            <a:endParaRPr lang="en-US" sz="8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 smtClean="0">
              <a:solidFill>
                <a:srgbClr val="093D72"/>
              </a:solidFill>
              <a:latin typeface="Arial" panose="020B0604020202020204" pitchFamily="34" charset="0"/>
            </a:endParaRPr>
          </a:p>
          <a:p>
            <a:endParaRPr lang="en-US" sz="800" dirty="0">
              <a:solidFill>
                <a:srgbClr val="093D7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295400"/>
            <a:ext cx="2274005" cy="168264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2600" y="3048000"/>
            <a:ext cx="266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The Israeli-developed system combines </a:t>
            </a:r>
            <a:r>
              <a:rPr lang="en-US" sz="1200" dirty="0" smtClean="0"/>
              <a:t>questions and </a:t>
            </a:r>
            <a:r>
              <a:rPr lang="en-US" sz="1200" dirty="0"/>
              <a:t>biometric measurements to determine if </a:t>
            </a:r>
            <a:r>
              <a:rPr lang="en-US" sz="1200" dirty="0" smtClean="0"/>
              <a:t>a passenger </a:t>
            </a:r>
            <a:r>
              <a:rPr lang="en-US" sz="1200" dirty="0"/>
              <a:t>should undergo screening by </a:t>
            </a:r>
            <a:r>
              <a:rPr lang="en-US" sz="1200" dirty="0" smtClean="0"/>
              <a:t>security officials</a:t>
            </a:r>
            <a:r>
              <a:rPr lang="en-US" sz="12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45014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theory, the Cogito machine could be customized for specific cultures, and questions could be tailored to intelligence about a specific threat. The biggest challenge in commercializing Cogito is reducing false results that either implicate innocent travelers or let bad guys slip through. Mr. </a:t>
            </a:r>
            <a:r>
              <a:rPr lang="en-US" sz="1600" dirty="0" err="1"/>
              <a:t>Shoval's</a:t>
            </a:r>
            <a:r>
              <a:rPr lang="en-US" sz="1600" dirty="0"/>
              <a:t> company has conducted about 10 trials in Israel, including tests in which control groups were given terrorist missions and tried to beat the system. </a:t>
            </a:r>
          </a:p>
        </p:txBody>
      </p:sp>
    </p:spTree>
    <p:extLst>
      <p:ext uri="{BB962C8B-B14F-4D97-AF65-F5344CB8AC3E}">
        <p14:creationId xmlns:p14="http://schemas.microsoft.com/office/powerpoint/2010/main" val="1495501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Motivating example: Cogito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924800" cy="4572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are costs/benefits of purchasing Cogito technology?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5-minute screening test for each traveler.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Follow up inspection for those who fail screening.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$200K per machine.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Catch terrorists.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How accurate is Cogito?  How accurate do they want to be?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If someone does not pass the screening, how likely is he/she to be a terrorist?</a:t>
            </a:r>
          </a:p>
          <a:p>
            <a:pPr>
              <a:buFont typeface="Zapf Dingbats" charset="2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005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9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POCKETDRIVE:Teaching:ME-D41:Lectures:template</Template>
  <TotalTime>7944</TotalTime>
  <Words>996</Words>
  <Application>Microsoft Office PowerPoint</Application>
  <PresentationFormat>On-screen Show (4:3)</PresentationFormat>
  <Paragraphs>107</Paragraphs>
  <Slides>13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template</vt:lpstr>
      <vt:lpstr>EDGE Diagram</vt:lpstr>
      <vt:lpstr>DECS 430-A Business Analytics I</vt:lpstr>
      <vt:lpstr>PowerPoint Presentation</vt:lpstr>
      <vt:lpstr>Solving Problems involving Uncertainty</vt:lpstr>
      <vt:lpstr>Bayes’ Rule (for Updating Beliefs, Given New Information)</vt:lpstr>
      <vt:lpstr>Updating Beliefs, Given New Information</vt:lpstr>
      <vt:lpstr>A Probability Tree</vt:lpstr>
      <vt:lpstr>Bayes’ Rule, using the Probability Tree</vt:lpstr>
      <vt:lpstr>THE WALL STREET JOURNAL AUGUST 14, 2006 Which Travelers Have 'Hostile Intent'? Biometric Device May Have the Answer By JONATHAN KARP and LAURA MECKLER </vt:lpstr>
      <vt:lpstr>Motivating example: Cogito</vt:lpstr>
      <vt:lpstr>Cogito (primary product of Suspect Detection Systems Inc.)</vt:lpstr>
      <vt:lpstr>The Probability Tree</vt:lpstr>
      <vt:lpstr>Knowing This, Would You Have Invested in Suspect Detection Systems Inc.?</vt:lpstr>
      <vt:lpstr>Independence of events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DECS 430-A Business Analytics I</dc:title>
  <dc:creator>Bob</dc:creator>
  <cp:lastModifiedBy>Robert J. Weber</cp:lastModifiedBy>
  <cp:revision>69</cp:revision>
  <cp:lastPrinted>2009-04-18T07:25:32Z</cp:lastPrinted>
  <dcterms:created xsi:type="dcterms:W3CDTF">2010-09-18T10:31:40Z</dcterms:created>
  <dcterms:modified xsi:type="dcterms:W3CDTF">2015-09-21T01:40:44Z</dcterms:modified>
</cp:coreProperties>
</file>