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notesSlides/notesSlide41.xml" ContentType="application/vnd.openxmlformats-officedocument.presentationml.notesSlide+xml"/>
  <Override PartName="/ppt/charts/chart2.xml" ContentType="application/vnd.openxmlformats-officedocument.drawingml.chart+xml"/>
  <Override PartName="/ppt/notesSlides/notesSlide42.xml" ContentType="application/vnd.openxmlformats-officedocument.presentationml.notesSlide+xml"/>
  <Override PartName="/ppt/charts/chart3.xml" ContentType="application/vnd.openxmlformats-officedocument.drawingml.chart+xml"/>
  <Override PartName="/ppt/notesSlides/notesSlide43.xml" ContentType="application/vnd.openxmlformats-officedocument.presentationml.notesSlide+xml"/>
  <Override PartName="/ppt/charts/chart4.xml" ContentType="application/vnd.openxmlformats-officedocument.drawingml.chart+xml"/>
  <Override PartName="/ppt/notesSlides/notesSlide44.xml" ContentType="application/vnd.openxmlformats-officedocument.presentationml.notesSlide+xml"/>
  <Override PartName="/ppt/charts/chart5.xml" ContentType="application/vnd.openxmlformats-officedocument.drawingml.chart+xml"/>
  <Override PartName="/ppt/notesSlides/notesSlide45.xml" ContentType="application/vnd.openxmlformats-officedocument.presentationml.notesSlide+xml"/>
  <Override PartName="/ppt/charts/chart6.xml" ContentType="application/vnd.openxmlformats-officedocument.drawingml.chart+xml"/>
  <Override PartName="/ppt/theme/themeOverride1.xml" ContentType="application/vnd.openxmlformats-officedocument.themeOverride+xml"/>
  <Override PartName="/ppt/notesSlides/notesSlide46.xml" ContentType="application/vnd.openxmlformats-officedocument.presentationml.notesSlide+xml"/>
  <Override PartName="/ppt/charts/chart7.xml" ContentType="application/vnd.openxmlformats-officedocument.drawingml.chart+xml"/>
  <Override PartName="/ppt/theme/themeOverride2.xml" ContentType="application/vnd.openxmlformats-officedocument.themeOverr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0" r:id="rId2"/>
    <p:sldMasterId id="2147484025" r:id="rId3"/>
    <p:sldMasterId id="2147484037" r:id="rId4"/>
    <p:sldMasterId id="2147484052" r:id="rId5"/>
  </p:sldMasterIdLst>
  <p:notesMasterIdLst>
    <p:notesMasterId r:id="rId79"/>
  </p:notesMasterIdLst>
  <p:handoutMasterIdLst>
    <p:handoutMasterId r:id="rId80"/>
  </p:handoutMasterIdLst>
  <p:sldIdLst>
    <p:sldId id="670" r:id="rId6"/>
    <p:sldId id="671" r:id="rId7"/>
    <p:sldId id="672" r:id="rId8"/>
    <p:sldId id="673" r:id="rId9"/>
    <p:sldId id="674" r:id="rId10"/>
    <p:sldId id="675" r:id="rId11"/>
    <p:sldId id="676" r:id="rId12"/>
    <p:sldId id="677" r:id="rId13"/>
    <p:sldId id="540" r:id="rId14"/>
    <p:sldId id="598" r:id="rId15"/>
    <p:sldId id="543" r:id="rId16"/>
    <p:sldId id="562" r:id="rId17"/>
    <p:sldId id="638" r:id="rId18"/>
    <p:sldId id="669" r:id="rId19"/>
    <p:sldId id="545" r:id="rId20"/>
    <p:sldId id="648" r:id="rId21"/>
    <p:sldId id="644" r:id="rId22"/>
    <p:sldId id="646" r:id="rId23"/>
    <p:sldId id="639" r:id="rId24"/>
    <p:sldId id="656" r:id="rId25"/>
    <p:sldId id="550" r:id="rId26"/>
    <p:sldId id="667" r:id="rId27"/>
    <p:sldId id="668" r:id="rId28"/>
    <p:sldId id="633" r:id="rId29"/>
    <p:sldId id="649" r:id="rId30"/>
    <p:sldId id="650" r:id="rId31"/>
    <p:sldId id="651" r:id="rId32"/>
    <p:sldId id="652" r:id="rId33"/>
    <p:sldId id="653" r:id="rId34"/>
    <p:sldId id="654" r:id="rId35"/>
    <p:sldId id="655" r:id="rId36"/>
    <p:sldId id="621" r:id="rId37"/>
    <p:sldId id="623" r:id="rId38"/>
    <p:sldId id="625" r:id="rId39"/>
    <p:sldId id="666" r:id="rId40"/>
    <p:sldId id="622" r:id="rId41"/>
    <p:sldId id="626" r:id="rId42"/>
    <p:sldId id="624" r:id="rId43"/>
    <p:sldId id="549" r:id="rId44"/>
    <p:sldId id="612" r:id="rId45"/>
    <p:sldId id="613" r:id="rId46"/>
    <p:sldId id="541" r:id="rId47"/>
    <p:sldId id="557" r:id="rId48"/>
    <p:sldId id="558" r:id="rId49"/>
    <p:sldId id="574" r:id="rId50"/>
    <p:sldId id="575" r:id="rId51"/>
    <p:sldId id="614" r:id="rId52"/>
    <p:sldId id="615" r:id="rId53"/>
    <p:sldId id="616" r:id="rId54"/>
    <p:sldId id="617" r:id="rId55"/>
    <p:sldId id="618" r:id="rId56"/>
    <p:sldId id="619" r:id="rId57"/>
    <p:sldId id="620" r:id="rId58"/>
    <p:sldId id="634" r:id="rId59"/>
    <p:sldId id="635" r:id="rId60"/>
    <p:sldId id="636" r:id="rId61"/>
    <p:sldId id="637" r:id="rId62"/>
    <p:sldId id="657" r:id="rId63"/>
    <p:sldId id="658" r:id="rId64"/>
    <p:sldId id="659" r:id="rId65"/>
    <p:sldId id="660" r:id="rId66"/>
    <p:sldId id="640" r:id="rId67"/>
    <p:sldId id="641" r:id="rId68"/>
    <p:sldId id="642" r:id="rId69"/>
    <p:sldId id="643" r:id="rId70"/>
    <p:sldId id="678" r:id="rId71"/>
    <p:sldId id="679" r:id="rId72"/>
    <p:sldId id="680" r:id="rId73"/>
    <p:sldId id="681" r:id="rId74"/>
    <p:sldId id="682" r:id="rId75"/>
    <p:sldId id="683" r:id="rId76"/>
    <p:sldId id="684" r:id="rId77"/>
    <p:sldId id="685" r:id="rId78"/>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3169">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clrMru>
    <a:srgbClr val="FFFFCC"/>
    <a:srgbClr val="F8F8F8"/>
    <a:srgbClr val="CCFF66"/>
    <a:srgbClr val="FFFF00"/>
    <a:srgbClr val="EAEAEA"/>
    <a:srgbClr val="CCFFCC"/>
    <a:srgbClr val="FFCC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78" autoAdjust="0"/>
    <p:restoredTop sz="63694" autoAdjust="0"/>
  </p:normalViewPr>
  <p:slideViewPr>
    <p:cSldViewPr snapToGrid="0">
      <p:cViewPr varScale="1">
        <p:scale>
          <a:sx n="66" d="100"/>
          <a:sy n="66" d="100"/>
        </p:scale>
        <p:origin x="2600" y="192"/>
      </p:cViewPr>
      <p:guideLst>
        <p:guide orient="horz" pos="2064"/>
        <p:guide pos="316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81" d="100"/>
          <a:sy n="81" d="100"/>
        </p:scale>
        <p:origin x="3328"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_rels/viewProps.xml.rels><?xml version="1.0" encoding="UTF-8" standalone="yes"?>
<Relationships xmlns="http://schemas.openxmlformats.org/package/2006/relationships"><Relationship Id="rId1" Type="http://schemas.openxmlformats.org/officeDocument/2006/relationships/slide" Target="slides/slide2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jv617\AppData\Local\Microsoft\Windows\Temporary%20Internet%20Files\Content.Outlook\BP5DT9J1\Capstone_Student_Result.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6.xml.rels><?xml version="1.0" encoding="UTF-8" standalone="yes"?>
<Relationships xmlns="http://schemas.openxmlformats.org/package/2006/relationships"><Relationship Id="rId2" Type="http://schemas.openxmlformats.org/officeDocument/2006/relationships/oleObject" Target="Macintosh%20HD:Users:janvanmieghem:Documents:OneDrive:3MyTeach:454:0_454-2014-Winter-Slides:2014%20Winter_Integrative_Stage1_Student_Result.xlsx" TargetMode="External"/><Relationship Id="rId1" Type="http://schemas.openxmlformats.org/officeDocument/2006/relationships/themeOverride" Target="../theme/themeOverride1.xml"/></Relationships>
</file>

<file path=ppt/charts/_rels/chart7.xml.rels><?xml version="1.0" encoding="UTF-8" standalone="yes"?>
<Relationships xmlns="http://schemas.openxmlformats.org/package/2006/relationships"><Relationship Id="rId2" Type="http://schemas.openxmlformats.org/officeDocument/2006/relationships/oleObject" Target="Macintosh%20HD:Users:janvanmieghem:Documents:OneDrive:3MyTeach:454:0_454-2014-Winter-Slides:2014%20Winter_Integrative_Stage1_Student_Result.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Performance'!$N$2:$N$16</c:f>
              <c:strCache>
                <c:ptCount val="15"/>
                <c:pt idx="0">
                  <c:v>13 (Dave, Florian, Kartik, Lars, Sid) Calgary</c:v>
                </c:pt>
                <c:pt idx="1">
                  <c:v>16 (Katheron, Mauricio, Michelle, Rach) Frankfurt</c:v>
                </c:pt>
                <c:pt idx="2">
                  <c:v>11 (Aditya, Amanda, Hannah, Justin, Melissa) Athens</c:v>
                </c:pt>
                <c:pt idx="3">
                  <c:v>24 (Christos, Hiro, Patrick, Shu) Dubuque</c:v>
                </c:pt>
                <c:pt idx="4">
                  <c:v>22 (Dong Won, Harry, Jihoon) Brussels</c:v>
                </c:pt>
                <c:pt idx="5">
                  <c:v>28 (KC, Jitendra, Tao) Honolulu</c:v>
                </c:pt>
                <c:pt idx="6">
                  <c:v>14(Aaron, Erik, Piero, Santiago) Dubuque</c:v>
                </c:pt>
                <c:pt idx="7">
                  <c:v>23 (Koh, Laurie, Matt, Richard, Bob) Calgary</c:v>
                </c:pt>
                <c:pt idx="8">
                  <c:v>12 (David, Elodie, Aaron, Hayes, Talon) Brussels</c:v>
                </c:pt>
                <c:pt idx="9">
                  <c:v>25 (Betsy, Charlie, Guy, Michael, Rahul) Edmonton</c:v>
                </c:pt>
                <c:pt idx="10">
                  <c:v>27 (Dorian, Jose, Melina, Rafael, Ricardo) Glasgow</c:v>
                </c:pt>
                <c:pt idx="11">
                  <c:v>26 (Adam, Brett, Dan, Heath, Nikki) Frankfurt</c:v>
                </c:pt>
                <c:pt idx="12">
                  <c:v>15 (Erich, Joao, Saurabh, Spencer, Susan) Edmonton</c:v>
                </c:pt>
                <c:pt idx="13">
                  <c:v>17 (Adam, Adan, Harsh, Robert) Glasgow</c:v>
                </c:pt>
                <c:pt idx="14">
                  <c:v>21 (Hendrik, Jackie, Joe, Nathan) Athens</c:v>
                </c:pt>
              </c:strCache>
            </c:strRef>
          </c:cat>
          <c:val>
            <c:numRef>
              <c:f>'Student Performance'!$O$2:$O$16</c:f>
              <c:numCache>
                <c:formatCode>_("$"* #,##0_);_("$"* \(#,##0\);_("$"* "-"??_);_(@_)</c:formatCode>
                <c:ptCount val="15"/>
                <c:pt idx="0">
                  <c:v>13256000</c:v>
                </c:pt>
                <c:pt idx="1">
                  <c:v>13473200</c:v>
                </c:pt>
                <c:pt idx="2">
                  <c:v>13548800</c:v>
                </c:pt>
                <c:pt idx="3">
                  <c:v>13698400</c:v>
                </c:pt>
                <c:pt idx="4">
                  <c:v>13732400</c:v>
                </c:pt>
                <c:pt idx="5">
                  <c:v>13864400</c:v>
                </c:pt>
                <c:pt idx="6">
                  <c:v>13914400</c:v>
                </c:pt>
                <c:pt idx="7">
                  <c:v>14026000</c:v>
                </c:pt>
                <c:pt idx="8">
                  <c:v>14080800</c:v>
                </c:pt>
                <c:pt idx="9">
                  <c:v>14135600</c:v>
                </c:pt>
                <c:pt idx="10">
                  <c:v>14145200</c:v>
                </c:pt>
                <c:pt idx="11">
                  <c:v>14146000</c:v>
                </c:pt>
                <c:pt idx="12">
                  <c:v>14146800</c:v>
                </c:pt>
                <c:pt idx="13">
                  <c:v>14149600</c:v>
                </c:pt>
                <c:pt idx="14">
                  <c:v>14155200</c:v>
                </c:pt>
              </c:numCache>
            </c:numRef>
          </c:val>
          <c:extLst>
            <c:ext xmlns:c16="http://schemas.microsoft.com/office/drawing/2014/chart" uri="{C3380CC4-5D6E-409C-BE32-E72D297353CC}">
              <c16:uniqueId val="{00000000-65FB-D946-BF45-B01A39B0FC5A}"/>
            </c:ext>
          </c:extLst>
        </c:ser>
        <c:dLbls>
          <c:showLegendKey val="0"/>
          <c:showVal val="0"/>
          <c:showCatName val="0"/>
          <c:showSerName val="0"/>
          <c:showPercent val="0"/>
          <c:showBubbleSize val="0"/>
        </c:dLbls>
        <c:gapWidth val="150"/>
        <c:axId val="-766754224"/>
        <c:axId val="-766752448"/>
      </c:barChart>
      <c:catAx>
        <c:axId val="-766754224"/>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766752448"/>
        <c:crosses val="autoZero"/>
        <c:auto val="1"/>
        <c:lblAlgn val="ctr"/>
        <c:lblOffset val="100"/>
        <c:noMultiLvlLbl val="0"/>
      </c:catAx>
      <c:valAx>
        <c:axId val="-766752448"/>
        <c:scaling>
          <c:orientation val="minMax"/>
          <c:max val="14200000"/>
          <c:min val="13200000"/>
        </c:scaling>
        <c:delete val="0"/>
        <c:axPos val="b"/>
        <c:majorGridlines/>
        <c:numFmt formatCode="#,##0.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766754224"/>
        <c:crosses val="autoZero"/>
        <c:crossBetween val="between"/>
        <c:dispUnits>
          <c:builtInUnit val="millions"/>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hart>
    <c:title>
      <c:tx>
        <c:rich>
          <a:bodyPr/>
          <a:lstStyle/>
          <a:p>
            <a:pPr>
              <a:defRPr/>
            </a:pPr>
            <a:r>
              <a:rPr lang="en-US"/>
              <a:t>Net Profit (All teams)</a:t>
            </a:r>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summary!$F$1</c:f>
              <c:strCache>
                <c:ptCount val="1"/>
                <c:pt idx="0">
                  <c:v>Net Profit</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summary!$E$2:$E$20</c:f>
              <c:strCache>
                <c:ptCount val="19"/>
                <c:pt idx="0">
                  <c:v>Hong</c:v>
                </c:pt>
                <c:pt idx="1">
                  <c:v>Iyer</c:v>
                </c:pt>
                <c:pt idx="2">
                  <c:v>Berkley</c:v>
                </c:pt>
                <c:pt idx="3">
                  <c:v>Iyer(2)</c:v>
                </c:pt>
                <c:pt idx="4">
                  <c:v>Schwoelk </c:v>
                </c:pt>
                <c:pt idx="5">
                  <c:v>Faria</c:v>
                </c:pt>
                <c:pt idx="6">
                  <c:v>Chenault</c:v>
                </c:pt>
                <c:pt idx="7">
                  <c:v>Schmidt</c:v>
                </c:pt>
                <c:pt idx="8">
                  <c:v>Schelpfeffer</c:v>
                </c:pt>
                <c:pt idx="9">
                  <c:v>Lu</c:v>
                </c:pt>
                <c:pt idx="10">
                  <c:v>Chatterjee</c:v>
                </c:pt>
                <c:pt idx="11">
                  <c:v>Chen</c:v>
                </c:pt>
                <c:pt idx="12">
                  <c:v>Grossmann</c:v>
                </c:pt>
                <c:pt idx="13">
                  <c:v>Hlinka</c:v>
                </c:pt>
                <c:pt idx="14">
                  <c:v>Tsai</c:v>
                </c:pt>
                <c:pt idx="15">
                  <c:v>Wolfe</c:v>
                </c:pt>
                <c:pt idx="16">
                  <c:v>French</c:v>
                </c:pt>
                <c:pt idx="17">
                  <c:v>Weinberger</c:v>
                </c:pt>
                <c:pt idx="18">
                  <c:v>Zakarian</c:v>
                </c:pt>
              </c:strCache>
            </c:strRef>
          </c:cat>
          <c:val>
            <c:numRef>
              <c:f>summary!$F$2:$F$20</c:f>
              <c:numCache>
                <c:formatCode>_("$"* #,##0_);_("$"* \(#,##0\);_("$"* "-"??_);_(@_)</c:formatCode>
                <c:ptCount val="19"/>
                <c:pt idx="0">
                  <c:v>6176280</c:v>
                </c:pt>
                <c:pt idx="1">
                  <c:v>6262650</c:v>
                </c:pt>
                <c:pt idx="2">
                  <c:v>8392290</c:v>
                </c:pt>
                <c:pt idx="3">
                  <c:v>12956700</c:v>
                </c:pt>
                <c:pt idx="4">
                  <c:v>13481780</c:v>
                </c:pt>
                <c:pt idx="5">
                  <c:v>13494840</c:v>
                </c:pt>
                <c:pt idx="6">
                  <c:v>13554680</c:v>
                </c:pt>
                <c:pt idx="7">
                  <c:v>13584500</c:v>
                </c:pt>
                <c:pt idx="8">
                  <c:v>13614480</c:v>
                </c:pt>
                <c:pt idx="9">
                  <c:v>13626830</c:v>
                </c:pt>
                <c:pt idx="10">
                  <c:v>13678180</c:v>
                </c:pt>
                <c:pt idx="11">
                  <c:v>13700870</c:v>
                </c:pt>
                <c:pt idx="12">
                  <c:v>13704220</c:v>
                </c:pt>
                <c:pt idx="13">
                  <c:v>13704665</c:v>
                </c:pt>
                <c:pt idx="14">
                  <c:v>13754099.999563999</c:v>
                </c:pt>
                <c:pt idx="15">
                  <c:v>13802465.649997801</c:v>
                </c:pt>
                <c:pt idx="16">
                  <c:v>13842280</c:v>
                </c:pt>
                <c:pt idx="17">
                  <c:v>13894095.866213599</c:v>
                </c:pt>
                <c:pt idx="18">
                  <c:v>14111970</c:v>
                </c:pt>
              </c:numCache>
            </c:numRef>
          </c:val>
          <c:extLst>
            <c:ext xmlns:c16="http://schemas.microsoft.com/office/drawing/2014/chart" uri="{C3380CC4-5D6E-409C-BE32-E72D297353CC}">
              <c16:uniqueId val="{00000000-CCBB-0244-8407-9D10185CCC80}"/>
            </c:ext>
          </c:extLst>
        </c:ser>
        <c:dLbls>
          <c:showLegendKey val="0"/>
          <c:showVal val="1"/>
          <c:showCatName val="0"/>
          <c:showSerName val="0"/>
          <c:showPercent val="0"/>
          <c:showBubbleSize val="0"/>
        </c:dLbls>
        <c:gapWidth val="150"/>
        <c:shape val="box"/>
        <c:axId val="-766715424"/>
        <c:axId val="-766713376"/>
        <c:axId val="0"/>
      </c:bar3DChart>
      <c:catAx>
        <c:axId val="-766715424"/>
        <c:scaling>
          <c:orientation val="minMax"/>
        </c:scaling>
        <c:delete val="0"/>
        <c:axPos val="l"/>
        <c:numFmt formatCode="General" sourceLinked="0"/>
        <c:majorTickMark val="none"/>
        <c:minorTickMark val="none"/>
        <c:tickLblPos val="nextTo"/>
        <c:crossAx val="-766713376"/>
        <c:crosses val="autoZero"/>
        <c:auto val="1"/>
        <c:lblAlgn val="ctr"/>
        <c:lblOffset val="100"/>
        <c:noMultiLvlLbl val="0"/>
      </c:catAx>
      <c:valAx>
        <c:axId val="-766713376"/>
        <c:scaling>
          <c:orientation val="minMax"/>
        </c:scaling>
        <c:delete val="1"/>
        <c:axPos val="b"/>
        <c:numFmt formatCode="_(&quot;$&quot;* #,##0_);_(&quot;$&quot;* \(#,##0\);_(&quot;$&quot;* &quot;-&quot;??_);_(@_)" sourceLinked="1"/>
        <c:majorTickMark val="none"/>
        <c:minorTickMark val="none"/>
        <c:tickLblPos val="none"/>
        <c:crossAx val="-766715424"/>
        <c:crosses val="autoZero"/>
        <c:crossBetween val="between"/>
      </c:valAx>
    </c:plotArea>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Net Profit (Top 15 teams)</a:t>
            </a:r>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dLbls>
            <c:spPr>
              <a:noFill/>
              <a:ln>
                <a:noFill/>
              </a:ln>
              <a:effectLst/>
            </c:spPr>
            <c:txPr>
              <a:bodyPr/>
              <a:lstStyle/>
              <a:p>
                <a:pPr>
                  <a:defRPr>
                    <a:latin typeface="Optima"/>
                    <a:cs typeface="Optima"/>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summary!$E$6:$E$20</c:f>
              <c:strCache>
                <c:ptCount val="15"/>
                <c:pt idx="0">
                  <c:v>Schwoelk </c:v>
                </c:pt>
                <c:pt idx="1">
                  <c:v>Faria</c:v>
                </c:pt>
                <c:pt idx="2">
                  <c:v>Chenault</c:v>
                </c:pt>
                <c:pt idx="3">
                  <c:v>Schmidt</c:v>
                </c:pt>
                <c:pt idx="4">
                  <c:v>Schelpfeffer</c:v>
                </c:pt>
                <c:pt idx="5">
                  <c:v>Lu</c:v>
                </c:pt>
                <c:pt idx="6">
                  <c:v>Chatterjee</c:v>
                </c:pt>
                <c:pt idx="7">
                  <c:v>Chen</c:v>
                </c:pt>
                <c:pt idx="8">
                  <c:v>Grossmann</c:v>
                </c:pt>
                <c:pt idx="9">
                  <c:v>Hlinka</c:v>
                </c:pt>
                <c:pt idx="10">
                  <c:v>Tsai</c:v>
                </c:pt>
                <c:pt idx="11">
                  <c:v>Wolfe</c:v>
                </c:pt>
                <c:pt idx="12">
                  <c:v>French</c:v>
                </c:pt>
                <c:pt idx="13">
                  <c:v>Weinberger</c:v>
                </c:pt>
                <c:pt idx="14">
                  <c:v>Zakarian</c:v>
                </c:pt>
              </c:strCache>
            </c:strRef>
          </c:cat>
          <c:val>
            <c:numRef>
              <c:f>summary!$F$6:$F$20</c:f>
              <c:numCache>
                <c:formatCode>_("$"* #,##0_);_("$"* \(#,##0\);_("$"* "-"??_);_(@_)</c:formatCode>
                <c:ptCount val="15"/>
                <c:pt idx="0">
                  <c:v>13481780</c:v>
                </c:pt>
                <c:pt idx="1">
                  <c:v>13494840</c:v>
                </c:pt>
                <c:pt idx="2">
                  <c:v>13554680</c:v>
                </c:pt>
                <c:pt idx="3">
                  <c:v>13584500</c:v>
                </c:pt>
                <c:pt idx="4">
                  <c:v>13614480</c:v>
                </c:pt>
                <c:pt idx="5">
                  <c:v>13626830</c:v>
                </c:pt>
                <c:pt idx="6">
                  <c:v>13678180</c:v>
                </c:pt>
                <c:pt idx="7">
                  <c:v>13700870</c:v>
                </c:pt>
                <c:pt idx="8">
                  <c:v>13704220</c:v>
                </c:pt>
                <c:pt idx="9">
                  <c:v>13704665</c:v>
                </c:pt>
                <c:pt idx="10">
                  <c:v>13754099.999563999</c:v>
                </c:pt>
                <c:pt idx="11">
                  <c:v>13802465.649997801</c:v>
                </c:pt>
                <c:pt idx="12">
                  <c:v>13842280</c:v>
                </c:pt>
                <c:pt idx="13">
                  <c:v>13894095.866213599</c:v>
                </c:pt>
                <c:pt idx="14">
                  <c:v>14111970</c:v>
                </c:pt>
              </c:numCache>
            </c:numRef>
          </c:val>
          <c:extLst>
            <c:ext xmlns:c16="http://schemas.microsoft.com/office/drawing/2014/chart" uri="{C3380CC4-5D6E-409C-BE32-E72D297353CC}">
              <c16:uniqueId val="{00000000-9CF7-9441-B784-CBDE23C7BF98}"/>
            </c:ext>
          </c:extLst>
        </c:ser>
        <c:dLbls>
          <c:showLegendKey val="0"/>
          <c:showVal val="1"/>
          <c:showCatName val="0"/>
          <c:showSerName val="0"/>
          <c:showPercent val="0"/>
          <c:showBubbleSize val="0"/>
        </c:dLbls>
        <c:gapWidth val="150"/>
        <c:shape val="box"/>
        <c:axId val="-766780432"/>
        <c:axId val="-766778384"/>
        <c:axId val="0"/>
      </c:bar3DChart>
      <c:catAx>
        <c:axId val="-766780432"/>
        <c:scaling>
          <c:orientation val="minMax"/>
        </c:scaling>
        <c:delete val="0"/>
        <c:axPos val="l"/>
        <c:numFmt formatCode="General" sourceLinked="0"/>
        <c:majorTickMark val="none"/>
        <c:minorTickMark val="none"/>
        <c:tickLblPos val="nextTo"/>
        <c:txPr>
          <a:bodyPr/>
          <a:lstStyle/>
          <a:p>
            <a:pPr>
              <a:defRPr>
                <a:latin typeface="Optima"/>
                <a:cs typeface="Optima"/>
              </a:defRPr>
            </a:pPr>
            <a:endParaRPr lang="en-US"/>
          </a:p>
        </c:txPr>
        <c:crossAx val="-766778384"/>
        <c:crosses val="autoZero"/>
        <c:auto val="1"/>
        <c:lblAlgn val="ctr"/>
        <c:lblOffset val="100"/>
        <c:noMultiLvlLbl val="0"/>
      </c:catAx>
      <c:valAx>
        <c:axId val="-766778384"/>
        <c:scaling>
          <c:orientation val="minMax"/>
        </c:scaling>
        <c:delete val="1"/>
        <c:axPos val="b"/>
        <c:numFmt formatCode="_(&quot;$&quot;* #,##0_);_(&quot;$&quot;* \(#,##0\);_(&quot;$&quot;* &quot;-&quot;??_);_(@_)" sourceLinked="1"/>
        <c:majorTickMark val="none"/>
        <c:minorTickMark val="none"/>
        <c:tickLblPos val="none"/>
        <c:crossAx val="-766780432"/>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Integrative Case I: "best" NPV of given demand sample</a:t>
            </a:r>
          </a:p>
        </c:rich>
      </c:tx>
      <c:overlay val="0"/>
    </c:title>
    <c:autoTitleDeleted val="0"/>
    <c:plotArea>
      <c:layout/>
      <c:barChart>
        <c:barDir val="bar"/>
        <c:grouping val="clustered"/>
        <c:varyColors val="0"/>
        <c:ser>
          <c:idx val="0"/>
          <c:order val="0"/>
          <c:tx>
            <c:v>Actual NPV given demand</c:v>
          </c:tx>
          <c:invertIfNegative val="0"/>
          <c:dLbls>
            <c:dLbl>
              <c:idx val="1"/>
              <c:numFmt formatCode="#,##0.000" sourceLinked="0"/>
              <c:spPr>
                <a:solidFill>
                  <a:srgbClr val="FFFF00"/>
                </a:solidFill>
              </c:spPr>
              <c:txPr>
                <a:bodyPr/>
                <a:lstStyle/>
                <a:p>
                  <a:pPr>
                    <a:defRPr/>
                  </a:pPr>
                  <a:endParaRPr lang="en-US"/>
                </a:p>
              </c:txPr>
              <c:showLegendKey val="0"/>
              <c:showVal val="1"/>
              <c:showCatName val="0"/>
              <c:showSerName val="0"/>
              <c:showPercent val="0"/>
              <c:showBubbleSize val="0"/>
              <c:extLst>
                <c:ext xmlns:c16="http://schemas.microsoft.com/office/drawing/2014/chart" uri="{C3380CC4-5D6E-409C-BE32-E72D297353CC}">
                  <c16:uniqueId val="{00000000-E860-4E40-BD73-B60B12B8A378}"/>
                </c:ext>
              </c:extLst>
            </c:dLbl>
            <c:dLbl>
              <c:idx val="2"/>
              <c:numFmt formatCode="#,##0.000" sourceLinked="0"/>
              <c:spPr>
                <a:solidFill>
                  <a:srgbClr val="FFFF00"/>
                </a:solidFill>
              </c:spPr>
              <c:txPr>
                <a:bodyPr/>
                <a:lstStyle/>
                <a:p>
                  <a:pPr>
                    <a:defRPr/>
                  </a:pPr>
                  <a:endParaRPr lang="en-US"/>
                </a:p>
              </c:txPr>
              <c:showLegendKey val="0"/>
              <c:showVal val="1"/>
              <c:showCatName val="0"/>
              <c:showSerName val="0"/>
              <c:showPercent val="0"/>
              <c:showBubbleSize val="0"/>
              <c:extLst>
                <c:ext xmlns:c16="http://schemas.microsoft.com/office/drawing/2014/chart" uri="{C3380CC4-5D6E-409C-BE32-E72D297353CC}">
                  <c16:uniqueId val="{00000001-E860-4E40-BD73-B60B12B8A378}"/>
                </c:ext>
              </c:extLst>
            </c:dLbl>
            <c:numFmt formatCode="#,##0.0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Performance'!$P$2:$P$16</c:f>
              <c:strCache>
                <c:ptCount val="15"/>
                <c:pt idx="0">
                  <c:v>22 (Dong Won, Harry, Jihoon)</c:v>
                </c:pt>
                <c:pt idx="1">
                  <c:v>13 (Dave, Florian, Kartik, Lars, Sid) </c:v>
                </c:pt>
                <c:pt idx="2">
                  <c:v>11 (Aditya, Amanda, Hannah, Justin, Melissa) </c:v>
                </c:pt>
                <c:pt idx="3">
                  <c:v>12 (David, Elodie, Aaron, Hayes, Talon)</c:v>
                </c:pt>
                <c:pt idx="4">
                  <c:v>16 (Katheron, Mauricio, Michelle, Rach)</c:v>
                </c:pt>
                <c:pt idx="5">
                  <c:v>14(Aaron, Erik, Piero, Santiago)</c:v>
                </c:pt>
                <c:pt idx="6">
                  <c:v>28 (KC, Jitendra, Tao)</c:v>
                </c:pt>
                <c:pt idx="7">
                  <c:v>25 (Betsy, Charlie, Guy, Michael, Rahul) </c:v>
                </c:pt>
                <c:pt idx="8">
                  <c:v>27 (Dorian, Jose, Melina, Rafael, Ricardo) </c:v>
                </c:pt>
                <c:pt idx="9">
                  <c:v>26 (Adam, Brett, Dan, Heath, Nikki) </c:v>
                </c:pt>
                <c:pt idx="10">
                  <c:v>17 (Adam, Adan, Harsh, Robert) </c:v>
                </c:pt>
                <c:pt idx="11">
                  <c:v>15 (Erich, Joao, Saurabh, Spencer, Susan) </c:v>
                </c:pt>
                <c:pt idx="12">
                  <c:v>21 (Hendrik, Jackie, Joe, Nathan) </c:v>
                </c:pt>
                <c:pt idx="13">
                  <c:v>24 (Christos, Hiro, Patrick, Shu)</c:v>
                </c:pt>
                <c:pt idx="14">
                  <c:v>23 (Koh, Laurie, Matt, Richard, Bob)</c:v>
                </c:pt>
              </c:strCache>
            </c:strRef>
          </c:cat>
          <c:val>
            <c:numRef>
              <c:f>'Student Performance'!$Q$2:$Q$16</c:f>
              <c:numCache>
                <c:formatCode>_("$"* #,##0_);_("$"* \(#,##0\);_("$"* "-"_);_(@_)</c:formatCode>
                <c:ptCount val="15"/>
                <c:pt idx="0">
                  <c:v>11698400</c:v>
                </c:pt>
                <c:pt idx="1">
                  <c:v>13398800</c:v>
                </c:pt>
                <c:pt idx="2">
                  <c:v>13581600</c:v>
                </c:pt>
                <c:pt idx="3">
                  <c:v>13875200</c:v>
                </c:pt>
                <c:pt idx="4">
                  <c:v>14048800</c:v>
                </c:pt>
                <c:pt idx="5">
                  <c:v>14154000</c:v>
                </c:pt>
                <c:pt idx="6">
                  <c:v>14198400</c:v>
                </c:pt>
                <c:pt idx="7">
                  <c:v>14218000</c:v>
                </c:pt>
                <c:pt idx="8">
                  <c:v>14240000</c:v>
                </c:pt>
                <c:pt idx="9">
                  <c:v>14247600</c:v>
                </c:pt>
                <c:pt idx="10">
                  <c:v>14254400</c:v>
                </c:pt>
                <c:pt idx="11">
                  <c:v>14260000</c:v>
                </c:pt>
                <c:pt idx="12">
                  <c:v>14448800</c:v>
                </c:pt>
                <c:pt idx="13">
                  <c:v>14456000</c:v>
                </c:pt>
                <c:pt idx="14">
                  <c:v>14536400</c:v>
                </c:pt>
              </c:numCache>
            </c:numRef>
          </c:val>
          <c:extLst>
            <c:ext xmlns:c16="http://schemas.microsoft.com/office/drawing/2014/chart" uri="{C3380CC4-5D6E-409C-BE32-E72D297353CC}">
              <c16:uniqueId val="{00000002-E860-4E40-BD73-B60B12B8A378}"/>
            </c:ext>
          </c:extLst>
        </c:ser>
        <c:dLbls>
          <c:showLegendKey val="0"/>
          <c:showVal val="0"/>
          <c:showCatName val="0"/>
          <c:showSerName val="0"/>
          <c:showPercent val="0"/>
          <c:showBubbleSize val="0"/>
        </c:dLbls>
        <c:gapWidth val="150"/>
        <c:axId val="-766906464"/>
        <c:axId val="-766904144"/>
      </c:barChart>
      <c:catAx>
        <c:axId val="-766906464"/>
        <c:scaling>
          <c:orientation val="minMax"/>
        </c:scaling>
        <c:delete val="0"/>
        <c:axPos val="l"/>
        <c:numFmt formatCode="General" sourceLinked="1"/>
        <c:majorTickMark val="out"/>
        <c:minorTickMark val="none"/>
        <c:tickLblPos val="nextTo"/>
        <c:txPr>
          <a:bodyPr rot="0" vert="horz"/>
          <a:lstStyle/>
          <a:p>
            <a:pPr>
              <a:defRPr/>
            </a:pPr>
            <a:endParaRPr lang="en-US"/>
          </a:p>
        </c:txPr>
        <c:crossAx val="-766904144"/>
        <c:crosses val="autoZero"/>
        <c:auto val="1"/>
        <c:lblAlgn val="ctr"/>
        <c:lblOffset val="100"/>
        <c:noMultiLvlLbl val="0"/>
      </c:catAx>
      <c:valAx>
        <c:axId val="-766904144"/>
        <c:scaling>
          <c:orientation val="minMax"/>
          <c:max val="14600000"/>
          <c:min val="11000000"/>
        </c:scaling>
        <c:delete val="0"/>
        <c:axPos val="b"/>
        <c:majorGridlines/>
        <c:numFmt formatCode="#,##0.0" sourceLinked="0"/>
        <c:majorTickMark val="out"/>
        <c:minorTickMark val="none"/>
        <c:tickLblPos val="nextTo"/>
        <c:txPr>
          <a:bodyPr rot="0" vert="horz"/>
          <a:lstStyle/>
          <a:p>
            <a:pPr>
              <a:defRPr/>
            </a:pPr>
            <a:endParaRPr lang="en-US"/>
          </a:p>
        </c:txPr>
        <c:crossAx val="-766906464"/>
        <c:crosses val="autoZero"/>
        <c:crossBetween val="between"/>
        <c:dispUnits>
          <c:builtInUnit val="millions"/>
          <c:dispUnitsLbl>
            <c:txPr>
              <a:bodyPr rot="0" vert="horz"/>
              <a:lstStyle/>
              <a:p>
                <a:pPr>
                  <a:defRPr/>
                </a:pPr>
                <a:endParaRPr lang="en-US"/>
              </a:p>
            </c:txPr>
          </c:dispUnitsLbl>
        </c:dispUnits>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overlay val="0"/>
    </c:title>
    <c:autoTitleDeleted val="0"/>
    <c:plotArea>
      <c:layout/>
      <c:barChart>
        <c:barDir val="bar"/>
        <c:grouping val="clustered"/>
        <c:varyColors val="0"/>
        <c:ser>
          <c:idx val="0"/>
          <c:order val="0"/>
          <c:tx>
            <c:v>E (NPV)</c:v>
          </c:tx>
          <c:invertIfNegative val="0"/>
          <c:dLbls>
            <c:numFmt formatCode="#,##0.000" sourceLinked="0"/>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13256000</c:v>
                </c:pt>
                <c:pt idx="1">
                  <c:v>13473200</c:v>
                </c:pt>
                <c:pt idx="2">
                  <c:v>13548800</c:v>
                </c:pt>
                <c:pt idx="3">
                  <c:v>13698400</c:v>
                </c:pt>
                <c:pt idx="4">
                  <c:v>13732400</c:v>
                </c:pt>
                <c:pt idx="5">
                  <c:v>13864400</c:v>
                </c:pt>
                <c:pt idx="6">
                  <c:v>13914400</c:v>
                </c:pt>
                <c:pt idx="7">
                  <c:v>14026000</c:v>
                </c:pt>
                <c:pt idx="8">
                  <c:v>14080800</c:v>
                </c:pt>
                <c:pt idx="9">
                  <c:v>14135600</c:v>
                </c:pt>
                <c:pt idx="10">
                  <c:v>14145200</c:v>
                </c:pt>
                <c:pt idx="11">
                  <c:v>14146000</c:v>
                </c:pt>
                <c:pt idx="12">
                  <c:v>14146800</c:v>
                </c:pt>
                <c:pt idx="13">
                  <c:v>14149600</c:v>
                </c:pt>
                <c:pt idx="14">
                  <c:v>14155200</c:v>
                </c:pt>
              </c:numCache>
            </c:numRef>
          </c:val>
          <c:extLst>
            <c:ext xmlns:c16="http://schemas.microsoft.com/office/drawing/2014/chart" uri="{C3380CC4-5D6E-409C-BE32-E72D297353CC}">
              <c16:uniqueId val="{00000000-FE7B-B141-8792-546FF7916996}"/>
            </c:ext>
          </c:extLst>
        </c:ser>
        <c:dLbls>
          <c:showLegendKey val="0"/>
          <c:showVal val="0"/>
          <c:showCatName val="0"/>
          <c:showSerName val="0"/>
          <c:showPercent val="0"/>
          <c:showBubbleSize val="0"/>
        </c:dLbls>
        <c:gapWidth val="150"/>
        <c:axId val="-720963920"/>
        <c:axId val="-720962560"/>
      </c:barChart>
      <c:catAx>
        <c:axId val="-720963920"/>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720962560"/>
        <c:crosses val="autoZero"/>
        <c:auto val="1"/>
        <c:lblAlgn val="ctr"/>
        <c:lblOffset val="100"/>
        <c:noMultiLvlLbl val="0"/>
      </c:catAx>
      <c:valAx>
        <c:axId val="-720962560"/>
        <c:scaling>
          <c:orientation val="minMax"/>
          <c:max val="14200000"/>
          <c:min val="12800000"/>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720963920"/>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61</a:t>
            </a:r>
            <a:r>
              <a:rPr lang="en-US" baseline="0"/>
              <a:t> </a:t>
            </a:r>
            <a:r>
              <a:rPr lang="en-US"/>
              <a:t>Integrative Case: NPV given realized</a:t>
            </a:r>
            <a:r>
              <a:rPr lang="en-US" baseline="0"/>
              <a:t> demand</a:t>
            </a:r>
            <a:r>
              <a:rPr lang="en-US"/>
              <a:t>)</a:t>
            </a:r>
          </a:p>
        </c:rich>
      </c:tx>
      <c:overlay val="0"/>
    </c:title>
    <c:autoTitleDeleted val="0"/>
    <c:plotArea>
      <c:layout/>
      <c:barChart>
        <c:barDir val="bar"/>
        <c:grouping val="clustered"/>
        <c:varyColors val="0"/>
        <c:ser>
          <c:idx val="0"/>
          <c:order val="0"/>
          <c:tx>
            <c:strRef>
              <c:f>'Section 61'!$P$1</c:f>
              <c:strCache>
                <c:ptCount val="1"/>
                <c:pt idx="0">
                  <c:v>NPV based on your allocation</c:v>
                </c:pt>
              </c:strCache>
            </c:strRef>
          </c:tx>
          <c:invertIfNegative val="0"/>
          <c:dLbls>
            <c:numFmt formatCode="#,##0.00" sourceLinked="0"/>
            <c:spPr>
              <a:noFill/>
              <a:ln>
                <a:noFill/>
              </a:ln>
              <a:effectLst/>
            </c:spPr>
            <c:txPr>
              <a:bodyPr/>
              <a:lstStyle/>
              <a:p>
                <a:pPr>
                  <a:defRPr>
                    <a:solidFill>
                      <a:srgbClr val="00009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61'!$P$2:$P$9</c:f>
              <c:numCache>
                <c:formatCode>_("$"* #,##0_);_("$"* \(#,##0\);_("$"* "-"_);_(@_)</c:formatCode>
                <c:ptCount val="8"/>
                <c:pt idx="0">
                  <c:v>13569000</c:v>
                </c:pt>
                <c:pt idx="1">
                  <c:v>13726000</c:v>
                </c:pt>
                <c:pt idx="2">
                  <c:v>13780000</c:v>
                </c:pt>
                <c:pt idx="3">
                  <c:v>13810000</c:v>
                </c:pt>
                <c:pt idx="4">
                  <c:v>13818000</c:v>
                </c:pt>
                <c:pt idx="5">
                  <c:v>13824000</c:v>
                </c:pt>
                <c:pt idx="6">
                  <c:v>13825000</c:v>
                </c:pt>
                <c:pt idx="7">
                  <c:v>13940000</c:v>
                </c:pt>
              </c:numCache>
            </c:numRef>
          </c:val>
          <c:extLst>
            <c:ext xmlns:c16="http://schemas.microsoft.com/office/drawing/2014/chart" uri="{C3380CC4-5D6E-409C-BE32-E72D297353CC}">
              <c16:uniqueId val="{00000000-3C76-3649-A556-4C7C1C4434B9}"/>
            </c:ext>
          </c:extLst>
        </c:ser>
        <c:ser>
          <c:idx val="1"/>
          <c:order val="1"/>
          <c:tx>
            <c:strRef>
              <c:f>'Section 61'!$Q$1</c:f>
              <c:strCache>
                <c:ptCount val="1"/>
                <c:pt idx="0">
                  <c:v>NPV based on our allocation</c:v>
                </c:pt>
              </c:strCache>
            </c:strRef>
          </c:tx>
          <c:invertIfNegative val="0"/>
          <c:dLbls>
            <c:numFmt formatCode="#,##0.00" sourceLinked="0"/>
            <c:spPr>
              <a:noFill/>
              <a:ln>
                <a:noFill/>
              </a:ln>
              <a:effectLst/>
            </c:spPr>
            <c:txPr>
              <a:bodyPr/>
              <a:lstStyle/>
              <a:p>
                <a:pPr>
                  <a:defRPr>
                    <a:solidFill>
                      <a:srgbClr val="8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61'!$Q$2:$Q$9</c:f>
              <c:numCache>
                <c:formatCode>"$"#,##0</c:formatCode>
                <c:ptCount val="8"/>
                <c:pt idx="0">
                  <c:v>13567000</c:v>
                </c:pt>
                <c:pt idx="1">
                  <c:v>13748000</c:v>
                </c:pt>
                <c:pt idx="2">
                  <c:v>13780000</c:v>
                </c:pt>
                <c:pt idx="3">
                  <c:v>13810000</c:v>
                </c:pt>
                <c:pt idx="4">
                  <c:v>13817000</c:v>
                </c:pt>
                <c:pt idx="5">
                  <c:v>13822000</c:v>
                </c:pt>
                <c:pt idx="6">
                  <c:v>13824000</c:v>
                </c:pt>
                <c:pt idx="7">
                  <c:v>13825000</c:v>
                </c:pt>
              </c:numCache>
            </c:numRef>
          </c:val>
          <c:extLst>
            <c:ext xmlns:c16="http://schemas.microsoft.com/office/drawing/2014/chart" uri="{C3380CC4-5D6E-409C-BE32-E72D297353CC}">
              <c16:uniqueId val="{00000001-3C76-3649-A556-4C7C1C4434B9}"/>
            </c:ext>
          </c:extLst>
        </c:ser>
        <c:dLbls>
          <c:showLegendKey val="0"/>
          <c:showVal val="0"/>
          <c:showCatName val="0"/>
          <c:showSerName val="0"/>
          <c:showPercent val="0"/>
          <c:showBubbleSize val="0"/>
        </c:dLbls>
        <c:gapWidth val="150"/>
        <c:axId val="-720472048"/>
        <c:axId val="-720943456"/>
      </c:barChart>
      <c:catAx>
        <c:axId val="-720472048"/>
        <c:scaling>
          <c:orientation val="minMax"/>
        </c:scaling>
        <c:delete val="0"/>
        <c:axPos val="l"/>
        <c:numFmt formatCode="General" sourceLinked="1"/>
        <c:majorTickMark val="out"/>
        <c:minorTickMark val="none"/>
        <c:tickLblPos val="nextTo"/>
        <c:txPr>
          <a:bodyPr rot="0" vert="horz"/>
          <a:lstStyle/>
          <a:p>
            <a:pPr>
              <a:defRPr/>
            </a:pPr>
            <a:endParaRPr lang="en-US"/>
          </a:p>
        </c:txPr>
        <c:crossAx val="-720943456"/>
        <c:crosses val="autoZero"/>
        <c:auto val="1"/>
        <c:lblAlgn val="ctr"/>
        <c:lblOffset val="100"/>
        <c:noMultiLvlLbl val="0"/>
      </c:catAx>
      <c:valAx>
        <c:axId val="-720943456"/>
        <c:scaling>
          <c:orientation val="minMax"/>
          <c:max val="14000000"/>
          <c:min val="13000000"/>
        </c:scaling>
        <c:delete val="0"/>
        <c:axPos val="b"/>
        <c:majorGridlines/>
        <c:numFmt formatCode="#,##0.0" sourceLinked="0"/>
        <c:majorTickMark val="out"/>
        <c:minorTickMark val="none"/>
        <c:tickLblPos val="nextTo"/>
        <c:txPr>
          <a:bodyPr rot="0" vert="horz"/>
          <a:lstStyle/>
          <a:p>
            <a:pPr>
              <a:defRPr/>
            </a:pPr>
            <a:endParaRPr lang="en-US"/>
          </a:p>
        </c:txPr>
        <c:crossAx val="-720472048"/>
        <c:crosses val="autoZero"/>
        <c:crossBetween val="between"/>
        <c:dispUnits>
          <c:builtInUnit val="millions"/>
          <c:dispUnitsLbl>
            <c:txPr>
              <a:bodyPr rot="0" vert="horz"/>
              <a:lstStyle/>
              <a:p>
                <a:pPr>
                  <a:defRPr/>
                </a:pPr>
                <a:endParaRPr lang="en-US"/>
              </a:p>
            </c:txPr>
          </c:dispUnitsLbl>
        </c:dispUnits>
      </c:valAx>
    </c:plotArea>
    <c:legend>
      <c:legendPos val="b"/>
      <c:layout>
        <c:manualLayout>
          <c:xMode val="edge"/>
          <c:yMode val="edge"/>
          <c:x val="0.172057871637354"/>
          <c:y val="0.89545028773903701"/>
          <c:w val="0.55824101357949796"/>
          <c:h val="8.3149114771446403E-2"/>
        </c:manualLayout>
      </c:layout>
      <c:overlay val="0"/>
      <c:txPr>
        <a:bodyPr/>
        <a:lstStyle/>
        <a:p>
          <a:pPr>
            <a:defRPr sz="1200"/>
          </a:pPr>
          <a:endParaRPr lang="en-US"/>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t>Section 62 Integrative Case: NPV given realized</a:t>
            </a:r>
            <a:r>
              <a:rPr lang="en-US" baseline="0"/>
              <a:t> demand</a:t>
            </a:r>
            <a:endParaRPr lang="en-US"/>
          </a:p>
        </c:rich>
      </c:tx>
      <c:overlay val="0"/>
    </c:title>
    <c:autoTitleDeleted val="0"/>
    <c:plotArea>
      <c:layout/>
      <c:barChart>
        <c:barDir val="bar"/>
        <c:grouping val="clustered"/>
        <c:varyColors val="0"/>
        <c:ser>
          <c:idx val="0"/>
          <c:order val="0"/>
          <c:tx>
            <c:strRef>
              <c:f>'Section 62'!$P$1</c:f>
              <c:strCache>
                <c:ptCount val="1"/>
                <c:pt idx="0">
                  <c:v>NPV based on your allocation</c:v>
                </c:pt>
              </c:strCache>
            </c:strRef>
          </c:tx>
          <c:invertIfNegative val="0"/>
          <c:dLbls>
            <c:numFmt formatCode="#,##0.00" sourceLinked="0"/>
            <c:spPr>
              <a:noFill/>
              <a:ln>
                <a:noFill/>
              </a:ln>
              <a:effectLst/>
            </c:spPr>
            <c:txPr>
              <a:bodyPr/>
              <a:lstStyle/>
              <a:p>
                <a:pPr>
                  <a:defRPr>
                    <a:solidFill>
                      <a:srgbClr val="00009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62'!$P$2:$P$10</c:f>
              <c:numCache>
                <c:formatCode>"$"#,##0</c:formatCode>
                <c:ptCount val="9"/>
                <c:pt idx="0">
                  <c:v>14007000</c:v>
                </c:pt>
                <c:pt idx="1">
                  <c:v>13704000</c:v>
                </c:pt>
                <c:pt idx="2">
                  <c:v>13723000</c:v>
                </c:pt>
                <c:pt idx="3">
                  <c:v>13699000</c:v>
                </c:pt>
                <c:pt idx="4">
                  <c:v>13771000</c:v>
                </c:pt>
                <c:pt idx="5">
                  <c:v>13790000</c:v>
                </c:pt>
                <c:pt idx="6">
                  <c:v>13830000</c:v>
                </c:pt>
                <c:pt idx="7">
                  <c:v>13848000</c:v>
                </c:pt>
                <c:pt idx="8">
                  <c:v>13857000</c:v>
                </c:pt>
              </c:numCache>
            </c:numRef>
          </c:val>
          <c:extLst>
            <c:ext xmlns:c16="http://schemas.microsoft.com/office/drawing/2014/chart" uri="{C3380CC4-5D6E-409C-BE32-E72D297353CC}">
              <c16:uniqueId val="{00000000-7E0C-BB44-8117-D778657D6C7F}"/>
            </c:ext>
          </c:extLst>
        </c:ser>
        <c:ser>
          <c:idx val="1"/>
          <c:order val="1"/>
          <c:tx>
            <c:strRef>
              <c:f>'Section 62'!$Q$1</c:f>
              <c:strCache>
                <c:ptCount val="1"/>
                <c:pt idx="0">
                  <c:v>NPV based on our allocation</c:v>
                </c:pt>
              </c:strCache>
            </c:strRef>
          </c:tx>
          <c:invertIfNegative val="0"/>
          <c:dLbls>
            <c:numFmt formatCode="#,##0.00" sourceLinked="0"/>
            <c:spPr>
              <a:noFill/>
              <a:ln>
                <a:noFill/>
              </a:ln>
            </c:spPr>
            <c:txPr>
              <a:bodyPr/>
              <a:lstStyle/>
              <a:p>
                <a:pPr>
                  <a:defRPr>
                    <a:solidFill>
                      <a:srgbClr val="80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62'!$Q$2:$Q$10</c:f>
              <c:numCache>
                <c:formatCode>"$"#,##0</c:formatCode>
                <c:ptCount val="9"/>
                <c:pt idx="0">
                  <c:v>13417000</c:v>
                </c:pt>
                <c:pt idx="1">
                  <c:v>13706000</c:v>
                </c:pt>
                <c:pt idx="2">
                  <c:v>13721000</c:v>
                </c:pt>
                <c:pt idx="3">
                  <c:v>13743000</c:v>
                </c:pt>
                <c:pt idx="4">
                  <c:v>13783000</c:v>
                </c:pt>
                <c:pt idx="5">
                  <c:v>13789000</c:v>
                </c:pt>
                <c:pt idx="6">
                  <c:v>13829000</c:v>
                </c:pt>
                <c:pt idx="7">
                  <c:v>13847000</c:v>
                </c:pt>
                <c:pt idx="8">
                  <c:v>13856000</c:v>
                </c:pt>
              </c:numCache>
            </c:numRef>
          </c:val>
          <c:extLst>
            <c:ext xmlns:c16="http://schemas.microsoft.com/office/drawing/2014/chart" uri="{C3380CC4-5D6E-409C-BE32-E72D297353CC}">
              <c16:uniqueId val="{00000001-7E0C-BB44-8117-D778657D6C7F}"/>
            </c:ext>
          </c:extLst>
        </c:ser>
        <c:dLbls>
          <c:showLegendKey val="0"/>
          <c:showVal val="0"/>
          <c:showCatName val="0"/>
          <c:showSerName val="0"/>
          <c:showPercent val="0"/>
          <c:showBubbleSize val="0"/>
        </c:dLbls>
        <c:gapWidth val="150"/>
        <c:axId val="-766804096"/>
        <c:axId val="-766802048"/>
      </c:barChart>
      <c:catAx>
        <c:axId val="-766804096"/>
        <c:scaling>
          <c:orientation val="minMax"/>
        </c:scaling>
        <c:delete val="0"/>
        <c:axPos val="l"/>
        <c:numFmt formatCode="General" sourceLinked="1"/>
        <c:majorTickMark val="out"/>
        <c:minorTickMark val="none"/>
        <c:tickLblPos val="nextTo"/>
        <c:txPr>
          <a:bodyPr rot="0" vert="horz"/>
          <a:lstStyle/>
          <a:p>
            <a:pPr>
              <a:defRPr/>
            </a:pPr>
            <a:endParaRPr lang="en-US"/>
          </a:p>
        </c:txPr>
        <c:crossAx val="-766802048"/>
        <c:crosses val="autoZero"/>
        <c:auto val="1"/>
        <c:lblAlgn val="ctr"/>
        <c:lblOffset val="100"/>
        <c:noMultiLvlLbl val="0"/>
      </c:catAx>
      <c:valAx>
        <c:axId val="-766802048"/>
        <c:scaling>
          <c:orientation val="minMax"/>
          <c:max val="14000000"/>
          <c:min val="13000000"/>
        </c:scaling>
        <c:delete val="0"/>
        <c:axPos val="b"/>
        <c:majorGridlines/>
        <c:numFmt formatCode="#,##0.0" sourceLinked="0"/>
        <c:majorTickMark val="out"/>
        <c:minorTickMark val="none"/>
        <c:tickLblPos val="nextTo"/>
        <c:txPr>
          <a:bodyPr rot="0" vert="horz"/>
          <a:lstStyle/>
          <a:p>
            <a:pPr>
              <a:defRPr/>
            </a:pPr>
            <a:endParaRPr lang="en-US"/>
          </a:p>
        </c:txPr>
        <c:crossAx val="-766804096"/>
        <c:crosses val="autoZero"/>
        <c:crossBetween val="between"/>
        <c:dispUnits>
          <c:builtInUnit val="millions"/>
          <c:dispUnitsLbl>
            <c:txPr>
              <a:bodyPr rot="0" vert="horz"/>
              <a:lstStyle/>
              <a:p>
                <a:pPr>
                  <a:defRPr/>
                </a:pPr>
                <a:endParaRPr lang="en-US"/>
              </a:p>
            </c:txPr>
          </c:dispUnitsLbl>
        </c:dispUnits>
      </c:valAx>
    </c:plotArea>
    <c:legend>
      <c:legendPos val="b"/>
      <c:layout>
        <c:manualLayout>
          <c:xMode val="edge"/>
          <c:yMode val="edge"/>
          <c:x val="0.18215888307734601"/>
          <c:y val="0.917728335526106"/>
          <c:w val="0.57675953455281603"/>
          <c:h val="6.73413147025297E-2"/>
        </c:manualLayout>
      </c:layout>
      <c:overlay val="0"/>
      <c:txPr>
        <a:bodyPr/>
        <a:lstStyle/>
        <a:p>
          <a:pPr>
            <a:defRPr sz="1200"/>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a:prstGeom prst="ellipse">
          <a:avLst/>
        </a:prstGeom>
      </dgm:spPr>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a:prstGeom prst="mathPlus">
          <a:avLst/>
        </a:prstGeom>
      </dgm:spPr>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a:prstGeom prst="ellipse">
          <a:avLst/>
        </a:prstGeom>
      </dgm:spPr>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a:prstGeom prst="mathPlus">
          <a:avLst/>
        </a:prstGeom>
      </dgm:spPr>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a:prstGeom prst="ellipse">
          <a:avLst/>
        </a:prstGeom>
      </dgm:spPr>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a:prstGeom prst="mathEqual">
          <a:avLst/>
        </a:prstGeom>
      </dgm:spPr>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a:prstGeom prst="ellipse">
          <a:avLst/>
        </a:prstGeom>
      </dgm:spPr>
    </dgm:pt>
  </dgm:ptLst>
  <dgm:cxnLst>
    <dgm:cxn modelId="{9F30CF02-ED9A-9F4B-9045-DB410323272F}" type="presOf" srcId="{B21C862C-BCF1-F544-BD07-29CD2C2ABB4C}" destId="{53655511-3EA9-E24B-ADA6-7E53EB5D5B44}" srcOrd="0" destOrd="0" presId="urn:microsoft.com/office/officeart/2005/8/layout/equation1"/>
    <dgm:cxn modelId="{AEEF3B4B-2B0C-0441-A380-D17779CEDF32}" type="presOf" srcId="{183C4D7A-51E5-9D4A-8722-B033BB650077}" destId="{A2D8B243-9861-CB4C-9DC9-4D3970B797C1}" srcOrd="0" destOrd="0" presId="urn:microsoft.com/office/officeart/2005/8/layout/equation1"/>
    <dgm:cxn modelId="{70BC1153-CD54-834E-AD3F-718BCCB7DD5B}" type="presOf" srcId="{76B5C694-B853-0246-BCA0-5E7F2433D535}" destId="{0472C170-12DA-B143-AD1C-711D1168B5FF}" srcOrd="0" destOrd="0" presId="urn:microsoft.com/office/officeart/2005/8/layout/equation1"/>
    <dgm:cxn modelId="{658EE15B-D26C-7046-8837-271208394CEA}" type="presOf" srcId="{C17C9D10-EE76-7640-A94C-D94C87A3F6C3}" destId="{A9C6362F-FD2C-A44B-8412-4E042722523A}"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D42568-06C3-F849-9EF8-D35DE34E8365}" srcId="{B21C862C-BCF1-F544-BD07-29CD2C2ABB4C}" destId="{E5FC7AF9-8C95-6A4C-A8DE-6C8A4D1F9430}" srcOrd="2" destOrd="0" parTransId="{1FF14CF8-FA66-DD4F-BD02-AA4C3EB046A1}" sibTransId="{BE52F91F-FC70-D84E-8B56-57DD33F1959A}"/>
    <dgm:cxn modelId="{6B92696B-1E12-0D4C-B28E-818A4D186D63}" type="presOf" srcId="{BE52F91F-FC70-D84E-8B56-57DD33F1959A}" destId="{FB9B2694-C9DD-5F41-AEF5-FE06D20734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C925BB4-A0F5-0B45-ADB3-8147D201A611}" type="presOf" srcId="{E5FC7AF9-8C95-6A4C-A8DE-6C8A4D1F9430}" destId="{8C6BBD0A-341D-F448-AE4B-11C0CE9949B8}" srcOrd="0" destOrd="0" presId="urn:microsoft.com/office/officeart/2005/8/layout/equation1"/>
    <dgm:cxn modelId="{2889C2DF-9212-9F4E-A6D0-CE80397D1892}" type="presOf" srcId="{F32F0913-A3AF-1446-B5C2-B320E756F7AD}" destId="{43B7E150-48FC-BF4A-9779-A59569998339}" srcOrd="0" destOrd="0" presId="urn:microsoft.com/office/officeart/2005/8/layout/equation1"/>
    <dgm:cxn modelId="{C2DCE8EB-A40F-EE49-98A9-F49654FA3854}"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3329FEC-EF14-224E-ADC7-85A1F065CEC9}" type="presParOf" srcId="{53655511-3EA9-E24B-ADA6-7E53EB5D5B44}" destId="{0472C170-12DA-B143-AD1C-711D1168B5FF}" srcOrd="0" destOrd="0" presId="urn:microsoft.com/office/officeart/2005/8/layout/equation1"/>
    <dgm:cxn modelId="{8266C9FA-AA5A-1942-870E-62E2E7D82C8A}" type="presParOf" srcId="{53655511-3EA9-E24B-ADA6-7E53EB5D5B44}" destId="{0A08B234-ABF7-DB43-A58C-B3C0794EAE49}" srcOrd="1" destOrd="0" presId="urn:microsoft.com/office/officeart/2005/8/layout/equation1"/>
    <dgm:cxn modelId="{EBF752FA-1F71-3947-9318-095CBEAF0393}" type="presParOf" srcId="{53655511-3EA9-E24B-ADA6-7E53EB5D5B44}" destId="{A2D8B243-9861-CB4C-9DC9-4D3970B797C1}" srcOrd="2" destOrd="0" presId="urn:microsoft.com/office/officeart/2005/8/layout/equation1"/>
    <dgm:cxn modelId="{A3E5666C-6D7F-2649-B693-01627DB2B2E0}" type="presParOf" srcId="{53655511-3EA9-E24B-ADA6-7E53EB5D5B44}" destId="{EDB500EE-8294-3F4B-8417-8BE8023C1D35}" srcOrd="3" destOrd="0" presId="urn:microsoft.com/office/officeart/2005/8/layout/equation1"/>
    <dgm:cxn modelId="{45E88ED5-42AD-A04D-A3A6-0BA69D7EF66F}" type="presParOf" srcId="{53655511-3EA9-E24B-ADA6-7E53EB5D5B44}" destId="{A9C6362F-FD2C-A44B-8412-4E042722523A}" srcOrd="4" destOrd="0" presId="urn:microsoft.com/office/officeart/2005/8/layout/equation1"/>
    <dgm:cxn modelId="{2C08DE11-3954-8F45-96E3-E7CA81535271}" type="presParOf" srcId="{53655511-3EA9-E24B-ADA6-7E53EB5D5B44}" destId="{1D85500E-2E82-6A4A-91EE-9AF48FEC6C45}" srcOrd="5" destOrd="0" presId="urn:microsoft.com/office/officeart/2005/8/layout/equation1"/>
    <dgm:cxn modelId="{7FC0C263-AACD-1B4E-82E3-116B47890908}" type="presParOf" srcId="{53655511-3EA9-E24B-ADA6-7E53EB5D5B44}" destId="{43B7E150-48FC-BF4A-9779-A59569998339}" srcOrd="6" destOrd="0" presId="urn:microsoft.com/office/officeart/2005/8/layout/equation1"/>
    <dgm:cxn modelId="{E58E34F7-B2E0-084C-B603-5CF60D6F9390}" type="presParOf" srcId="{53655511-3EA9-E24B-ADA6-7E53EB5D5B44}" destId="{88E048A8-2DA0-7B47-9D5D-4C623211681A}" srcOrd="7" destOrd="0" presId="urn:microsoft.com/office/officeart/2005/8/layout/equation1"/>
    <dgm:cxn modelId="{3E2920AB-A69E-FC42-92B6-5EC67C19DF62}" type="presParOf" srcId="{53655511-3EA9-E24B-ADA6-7E53EB5D5B44}" destId="{8C6BBD0A-341D-F448-AE4B-11C0CE9949B8}" srcOrd="8" destOrd="0" presId="urn:microsoft.com/office/officeart/2005/8/layout/equation1"/>
    <dgm:cxn modelId="{791389B0-E9A4-5647-9226-AE6B273B0ACC}" type="presParOf" srcId="{53655511-3EA9-E24B-ADA6-7E53EB5D5B44}" destId="{73DEAC19-71FE-434C-B8AB-5F6FDE04D5DA}" srcOrd="9" destOrd="0" presId="urn:microsoft.com/office/officeart/2005/8/layout/equation1"/>
    <dgm:cxn modelId="{BBD42BBA-1E5E-6C44-820A-57F0F6270B06}" type="presParOf" srcId="{53655511-3EA9-E24B-ADA6-7E53EB5D5B44}" destId="{FB9B2694-C9DD-5F41-AEF5-FE06D207342C}" srcOrd="10" destOrd="0" presId="urn:microsoft.com/office/officeart/2005/8/layout/equation1"/>
    <dgm:cxn modelId="{3B008862-D2F2-304B-93C9-A560CC06F96A}" type="presParOf" srcId="{53655511-3EA9-E24B-ADA6-7E53EB5D5B44}" destId="{ABE3BCDB-6BFB-044A-9A25-2B53D8273D94}" srcOrd="11" destOrd="0" presId="urn:microsoft.com/office/officeart/2005/8/layout/equation1"/>
    <dgm:cxn modelId="{7EDF559F-36C4-8048-B7DC-8D9AD1F1122F}"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endParaRPr lang="en-US" sz="3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2489200">
            <a:lnSpc>
              <a:spcPct val="90000"/>
            </a:lnSpc>
            <a:spcBef>
              <a:spcPct val="0"/>
            </a:spcBef>
            <a:spcAft>
              <a:spcPct val="35000"/>
            </a:spcAft>
            <a:buNone/>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a:t>Operations Strategy   © Van Mieghem</a:t>
            </a:r>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4B921685-E29F-C94D-8C17-24DE737D9A09}" type="datetime1">
              <a:rPr lang="en-US" smtClean="0"/>
              <a:t>3/1/18</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a:t>Operations Strategy   © Van Mieghem</a:t>
            </a:r>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838298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86"/>
            <a:r>
              <a:rPr lang="en-US" baseline="0" dirty="0"/>
              <a:t>First good start is a deterministic analysis, which suggests:</a:t>
            </a:r>
          </a:p>
          <a:p>
            <a:pPr marL="218290" indent="-218290" defTabSz="914286">
              <a:buAutoNum type="arabicPeriod"/>
            </a:pPr>
            <a:r>
              <a:rPr lang="en-US" baseline="0" dirty="0"/>
              <a:t>A dedicated network.</a:t>
            </a:r>
          </a:p>
          <a:p>
            <a:pPr marL="218290" indent="-218290" defTabSz="914286">
              <a:buAutoNum type="arabicPeriod"/>
            </a:pPr>
            <a:r>
              <a:rPr lang="en-US" baseline="0" dirty="0"/>
              <a:t>Vietnam is worse to supply US, Brazil and R, but better for I C.</a:t>
            </a:r>
          </a:p>
          <a:p>
            <a:pPr marL="218290" indent="-218290" defTabSz="914286">
              <a:buAutoNum type="arabicPeriod"/>
            </a:pPr>
            <a:r>
              <a:rPr lang="en-US" baseline="0" dirty="0"/>
              <a:t>Evaluation shows both are close.</a:t>
            </a:r>
          </a:p>
          <a:p>
            <a:pPr marL="218290" indent="-218290" defTabSz="914286">
              <a:buAutoNum type="arabicPeriod"/>
            </a:pPr>
            <a:r>
              <a:rPr lang="en-US" baseline="0" dirty="0"/>
              <a:t>The top matrix also suggests which plants may supply which markets, if we add flexibility (or go with fewer plants):</a:t>
            </a:r>
          </a:p>
          <a:p>
            <a:pPr marL="675490" lvl="1" indent="-218290" defTabSz="914286">
              <a:buAutoNum type="arabicPeriod"/>
            </a:pPr>
            <a:r>
              <a:rPr lang="en-US" baseline="0" dirty="0"/>
              <a:t>US best supplied from US, then C</a:t>
            </a:r>
          </a:p>
          <a:p>
            <a:pPr marL="675490" lvl="1" indent="-218290" defTabSz="914286">
              <a:buAutoNum type="arabicPeriod"/>
            </a:pPr>
            <a:r>
              <a:rPr lang="en-US" baseline="0" dirty="0"/>
              <a:t>B best from B, then C</a:t>
            </a:r>
          </a:p>
          <a:p>
            <a:pPr marL="675490" lvl="1" indent="-218290" defTabSz="914286">
              <a:buAutoNum type="arabicPeriod"/>
            </a:pPr>
            <a:r>
              <a:rPr lang="en-US" baseline="0" dirty="0"/>
              <a:t>R best from R then C</a:t>
            </a:r>
          </a:p>
          <a:p>
            <a:pPr marL="675490" lvl="1" indent="-218290" defTabSz="914286">
              <a:buAutoNum type="arabicPeriod"/>
            </a:pPr>
            <a:r>
              <a:rPr lang="en-US" baseline="0" dirty="0"/>
              <a:t>I best from I then C</a:t>
            </a:r>
          </a:p>
          <a:p>
            <a:pPr marL="675490" lvl="1" indent="-218290" defTabSz="914286">
              <a:buAutoNum type="arabicPeriod"/>
            </a:pPr>
            <a:r>
              <a:rPr lang="en-US" baseline="0" dirty="0"/>
              <a:t>C best from C then R = I.</a:t>
            </a:r>
          </a:p>
          <a:p>
            <a:pPr marL="675490" lvl="1" indent="-218290" defTabSz="914286">
              <a:buAutoNum type="arabicPeriod"/>
            </a:pPr>
            <a:r>
              <a:rPr lang="en-US" baseline="0" dirty="0"/>
              <a:t>In other words: C is second best for all countries, so one plant in C supplying all is a candidate, as well as flexible routes given above.</a:t>
            </a:r>
          </a:p>
          <a:p>
            <a:pPr marL="457200" lvl="1" indent="0" defTabSz="914286">
              <a:buNone/>
            </a:pPr>
            <a:endParaRPr lang="en-US" baseline="0" dirty="0"/>
          </a:p>
          <a:p>
            <a:pPr marL="218290" indent="-218290" defTabSz="914286">
              <a:buAutoNum type="arabicPeriod"/>
            </a:pPr>
            <a:endParaRPr lang="en-US" baseline="0" dirty="0"/>
          </a:p>
          <a:p>
            <a:pPr marL="218290" indent="-218290" defTabSz="914286"/>
            <a:r>
              <a:rPr lang="en-US" baseline="0" dirty="0"/>
              <a:t>What are we missing? </a:t>
            </a:r>
          </a:p>
          <a:p>
            <a:pPr marL="218290" indent="-218290" defTabSz="914286"/>
            <a:r>
              <a:rPr lang="en-US" baseline="0" dirty="0"/>
              <a:t>1. volatility: Shortage costs &gt; invest in safety capacity</a:t>
            </a:r>
          </a:p>
          <a:p>
            <a:pPr marL="218290" indent="-218290" defTabSz="914286"/>
            <a:endParaRPr lang="en-US" baseline="0" dirty="0"/>
          </a:p>
          <a:p>
            <a:pPr marL="218290" indent="-218290" defTabSz="914286"/>
            <a:r>
              <a:rPr lang="en-US" baseline="0" dirty="0"/>
              <a:t>But the deterministic values do serve as an upper bound (because uncertainty only bring mismatches and losses) + gives a lot of insight into which networks become candidates.  </a:t>
            </a:r>
          </a:p>
          <a:p>
            <a:pPr marL="218290" indent="-218290" defTabSz="914286"/>
            <a:r>
              <a:rPr lang="en-US" baseline="0" dirty="0"/>
              <a:t>THIS SHOULD ALWAYS BE YOUR FIRST STEP IN THE ANALYSIS.</a:t>
            </a:r>
          </a:p>
          <a:p>
            <a:pPr marL="218290" indent="-218290" defTabSz="914286"/>
            <a:endParaRPr lang="en-US" baseline="0" dirty="0"/>
          </a:p>
          <a:p>
            <a:pPr marL="218290" indent="-218290" defTabSz="914286"/>
            <a:r>
              <a:rPr lang="en-US" baseline="0" dirty="0"/>
              <a:t>Indeed, see next.</a:t>
            </a:r>
          </a:p>
          <a:p>
            <a:pPr defTabSz="914286"/>
            <a:endParaRPr lang="en-US" baseline="0" dirty="0"/>
          </a:p>
          <a:p>
            <a:endParaRPr lang="en-US" baseline="0" dirty="0"/>
          </a:p>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639511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Everyone</a:t>
            </a:r>
            <a:r>
              <a:rPr lang="en-US" baseline="0" dirty="0"/>
              <a:t> should have done this.  It also shows that you should not have suggested anything with a lower E(NPV) than $14M!</a:t>
            </a:r>
            <a:endParaRPr lang="en-US" dirty="0"/>
          </a:p>
          <a:p>
            <a:endParaRPr lang="en-US" dirty="0"/>
          </a:p>
          <a:p>
            <a:r>
              <a:rPr lang="en-US" sz="1000" kern="1200" dirty="0">
                <a:solidFill>
                  <a:schemeClr val="tx1"/>
                </a:solidFill>
                <a:latin typeface="Times New Roman" pitchFamily="18" charset="0"/>
                <a:ea typeface="+mn-ea"/>
                <a:cs typeface="+mn-cs"/>
              </a:rPr>
              <a:t>Worthwhile to show in detail: </a:t>
            </a:r>
          </a:p>
          <a:p>
            <a:pPr lvl="0"/>
            <a:r>
              <a:rPr lang="en-US" sz="1000" kern="1200" dirty="0">
                <a:solidFill>
                  <a:schemeClr val="tx1"/>
                </a:solidFill>
                <a:latin typeface="Times New Roman" pitchFamily="18" charset="0"/>
                <a:ea typeface="+mn-ea"/>
                <a:cs typeface="+mn-cs"/>
              </a:rPr>
              <a:t>Unit operating margin = price $2100 – production cost $100 – transportation cost $100 = $1900</a:t>
            </a:r>
          </a:p>
          <a:p>
            <a:pPr lvl="0"/>
            <a:r>
              <a:rPr lang="en-US" sz="1000" kern="1200" dirty="0">
                <a:solidFill>
                  <a:schemeClr val="tx1"/>
                </a:solidFill>
                <a:latin typeface="Times New Roman" pitchFamily="18" charset="0"/>
                <a:ea typeface="+mn-ea"/>
                <a:cs typeface="+mn-cs"/>
              </a:rPr>
              <a:t>On a quarterly basis:</a:t>
            </a:r>
          </a:p>
          <a:p>
            <a:pPr lvl="1"/>
            <a:r>
              <a:rPr lang="en-US" sz="1000" kern="1200" dirty="0">
                <a:solidFill>
                  <a:schemeClr val="tx1"/>
                </a:solidFill>
                <a:latin typeface="Times New Roman" pitchFamily="18" charset="0"/>
                <a:ea typeface="+mn-ea"/>
                <a:cs typeface="+mn-cs"/>
              </a:rPr>
              <a:t>Demand = normal(500, 60)</a:t>
            </a:r>
          </a:p>
          <a:p>
            <a:pPr lvl="1"/>
            <a:r>
              <a:rPr lang="en-US" sz="1000" kern="1200" dirty="0">
                <a:solidFill>
                  <a:schemeClr val="tx1"/>
                </a:solidFill>
                <a:latin typeface="Times New Roman" pitchFamily="18" charset="0"/>
                <a:ea typeface="+mn-ea"/>
                <a:cs typeface="+mn-cs"/>
              </a:rPr>
              <a:t>Marginal capacity cost = $460/4 = $115</a:t>
            </a:r>
          </a:p>
          <a:p>
            <a:pPr lvl="0"/>
            <a:r>
              <a:rPr lang="en-US" sz="1000" kern="1200" dirty="0">
                <a:solidFill>
                  <a:schemeClr val="tx1"/>
                </a:solidFill>
                <a:latin typeface="Times New Roman" pitchFamily="18" charset="0"/>
                <a:ea typeface="+mn-ea"/>
                <a:cs typeface="+mn-cs"/>
              </a:rPr>
              <a:t>Marginal analysis to invest in one additional unit of capacity:</a:t>
            </a:r>
          </a:p>
          <a:p>
            <a:pPr lvl="1"/>
            <a:r>
              <a:rPr lang="en-US" sz="1000" kern="1200" dirty="0">
                <a:solidFill>
                  <a:schemeClr val="tx1"/>
                </a:solidFill>
                <a:latin typeface="Times New Roman" pitchFamily="18" charset="0"/>
                <a:ea typeface="+mn-ea"/>
                <a:cs typeface="+mn-cs"/>
              </a:rPr>
              <a:t>MC = $115</a:t>
            </a:r>
          </a:p>
          <a:p>
            <a:pPr lvl="1"/>
            <a:r>
              <a:rPr lang="en-US" sz="1000" kern="1200" dirty="0">
                <a:solidFill>
                  <a:schemeClr val="tx1"/>
                </a:solidFill>
                <a:latin typeface="Times New Roman" pitchFamily="18" charset="0"/>
                <a:ea typeface="+mn-ea"/>
                <a:cs typeface="+mn-cs"/>
              </a:rPr>
              <a:t>MB = $1900*P(D&gt;K)</a:t>
            </a:r>
          </a:p>
          <a:p>
            <a:pPr lvl="1"/>
            <a:r>
              <a:rPr lang="en-US" sz="1000" kern="1200" dirty="0">
                <a:solidFill>
                  <a:schemeClr val="tx1"/>
                </a:solidFill>
                <a:latin typeface="Times New Roman" pitchFamily="18" charset="0"/>
                <a:ea typeface="+mn-ea"/>
                <a:cs typeface="+mn-cs"/>
              </a:rPr>
              <a:t>Optimal shortage probability: P(D&gt;K) = $115/$1900 = 0.06</a:t>
            </a:r>
          </a:p>
          <a:p>
            <a:pPr lvl="1"/>
            <a:r>
              <a:rPr lang="en-US" sz="1000" kern="1200" dirty="0">
                <a:solidFill>
                  <a:schemeClr val="tx1"/>
                </a:solidFill>
                <a:latin typeface="Times New Roman" pitchFamily="18" charset="0"/>
                <a:ea typeface="+mn-ea"/>
                <a:cs typeface="+mn-cs"/>
              </a:rPr>
              <a:t>Thus optimal service probability: P(D&lt;=K) = 1 – 0.06 = 0.94.  Thus z = </a:t>
            </a:r>
            <a:r>
              <a:rPr lang="en-US" sz="1000" kern="1200" dirty="0" err="1">
                <a:solidFill>
                  <a:schemeClr val="tx1"/>
                </a:solidFill>
                <a:latin typeface="Times New Roman" pitchFamily="18" charset="0"/>
                <a:ea typeface="+mn-ea"/>
                <a:cs typeface="+mn-cs"/>
              </a:rPr>
              <a:t>normsinv</a:t>
            </a:r>
            <a:r>
              <a:rPr lang="en-US" sz="1000" kern="1200" dirty="0">
                <a:solidFill>
                  <a:schemeClr val="tx1"/>
                </a:solidFill>
                <a:latin typeface="Times New Roman" pitchFamily="18" charset="0"/>
                <a:ea typeface="+mn-ea"/>
                <a:cs typeface="+mn-cs"/>
              </a:rPr>
              <a:t>(.94)=</a:t>
            </a:r>
          </a:p>
          <a:p>
            <a:pPr lvl="1"/>
            <a:r>
              <a:rPr lang="en-US" sz="1000" kern="1200" dirty="0">
                <a:solidFill>
                  <a:schemeClr val="tx1"/>
                </a:solidFill>
                <a:latin typeface="Times New Roman" pitchFamily="18" charset="0"/>
                <a:ea typeface="+mn-ea"/>
                <a:cs typeface="+mn-cs"/>
              </a:rPr>
              <a:t>K = </a:t>
            </a:r>
            <a:r>
              <a:rPr lang="en-US" sz="1000" kern="1200" dirty="0" err="1">
                <a:solidFill>
                  <a:schemeClr val="tx1"/>
                </a:solidFill>
                <a:latin typeface="Times New Roman" pitchFamily="18" charset="0"/>
                <a:ea typeface="+mn-ea"/>
                <a:cs typeface="+mn-cs"/>
              </a:rPr>
              <a:t>normsinv</a:t>
            </a:r>
            <a:r>
              <a:rPr lang="en-US" sz="1000" kern="1200" dirty="0">
                <a:solidFill>
                  <a:schemeClr val="tx1"/>
                </a:solidFill>
                <a:latin typeface="Times New Roman" pitchFamily="18" charset="0"/>
                <a:ea typeface="+mn-ea"/>
                <a:cs typeface="+mn-cs"/>
              </a:rPr>
              <a:t>(.94,500,60) = 593</a:t>
            </a:r>
          </a:p>
          <a:p>
            <a:pPr lvl="1"/>
            <a:endParaRPr lang="en-US" sz="1000" kern="1200" dirty="0">
              <a:solidFill>
                <a:schemeClr val="tx1"/>
              </a:solidFill>
              <a:latin typeface="Times New Roman" pitchFamily="18" charset="0"/>
              <a:ea typeface="+mn-ea"/>
              <a:cs typeface="+mn-cs"/>
            </a:endParaRPr>
          </a:p>
          <a:p>
            <a:endParaRPr lang="en-US" dirty="0"/>
          </a:p>
          <a:p>
            <a:pPr defTabSz="914286"/>
            <a:r>
              <a:rPr lang="en-US" baseline="0" dirty="0"/>
              <a:t>E(NPV) can be evaluated analytically: using the optimal newsboy with sales price p and inventory cost c:  V* = (p-c)mu – sigma * p*phi(z*), where phi(.) = standard normal density.</a:t>
            </a:r>
          </a:p>
          <a:p>
            <a:pPr defTabSz="914286"/>
            <a:r>
              <a:rPr lang="en-US" sz="1000" b="0" i="0" u="none" strike="noStrike" kern="1200" dirty="0">
                <a:solidFill>
                  <a:schemeClr val="tx1"/>
                </a:solidFill>
                <a:latin typeface="Times New Roman" pitchFamily="18" charset="0"/>
                <a:ea typeface="+mn-ea"/>
                <a:cs typeface="+mn-cs"/>
              </a:rPr>
              <a:t>z = </a:t>
            </a:r>
            <a:r>
              <a:rPr lang="en-US" sz="1000" b="0" i="0" u="none" strike="noStrike" kern="1200" dirty="0" err="1">
                <a:solidFill>
                  <a:schemeClr val="tx1"/>
                </a:solidFill>
                <a:latin typeface="Times New Roman" pitchFamily="18" charset="0"/>
                <a:ea typeface="+mn-ea"/>
                <a:cs typeface="+mn-cs"/>
              </a:rPr>
              <a:t>normsinv</a:t>
            </a:r>
            <a:r>
              <a:rPr lang="en-US" sz="1000" b="0" i="0" u="none" strike="noStrike" kern="1200" dirty="0">
                <a:solidFill>
                  <a:schemeClr val="tx1"/>
                </a:solidFill>
                <a:latin typeface="Times New Roman" pitchFamily="18" charset="0"/>
                <a:ea typeface="+mn-ea"/>
                <a:cs typeface="+mn-cs"/>
              </a:rPr>
              <a:t>(.94) =</a:t>
            </a:r>
            <a:r>
              <a:rPr lang="en-US" dirty="0"/>
              <a:t> 1.55</a:t>
            </a:r>
          </a:p>
          <a:p>
            <a:pPr defTabSz="914286"/>
            <a:r>
              <a:rPr lang="en-US" sz="1000" b="0" i="0" u="none" strike="noStrike" kern="1200" dirty="0">
                <a:solidFill>
                  <a:schemeClr val="tx1"/>
                </a:solidFill>
                <a:latin typeface="Times New Roman" pitchFamily="18" charset="0"/>
                <a:ea typeface="+mn-ea"/>
                <a:cs typeface="+mn-cs"/>
              </a:rPr>
              <a:t>V* = (p-c)mu – sigma * p*phi(z*) =</a:t>
            </a:r>
            <a:r>
              <a:rPr lang="en-US" dirty="0"/>
              <a:t> $</a:t>
            </a:r>
            <a:r>
              <a:rPr lang="en-US" sz="1000" b="0" i="0" u="none" strike="noStrike" kern="1200" dirty="0">
                <a:solidFill>
                  <a:schemeClr val="tx1"/>
                </a:solidFill>
                <a:latin typeface="Times New Roman" pitchFamily="18" charset="0"/>
                <a:ea typeface="+mn-ea"/>
                <a:cs typeface="+mn-cs"/>
              </a:rPr>
              <a:t>878,826.8278</a:t>
            </a:r>
            <a:r>
              <a:rPr lang="en-US" dirty="0"/>
              <a:t> </a:t>
            </a:r>
          </a:p>
          <a:p>
            <a:pPr defTabSz="914286"/>
            <a:r>
              <a:rPr lang="en-US" sz="1000" b="0" i="0" u="none" strike="noStrike" kern="1200" dirty="0">
                <a:solidFill>
                  <a:schemeClr val="tx1"/>
                </a:solidFill>
                <a:latin typeface="Times New Roman" pitchFamily="18" charset="0"/>
                <a:ea typeface="+mn-ea"/>
                <a:cs typeface="+mn-cs"/>
              </a:rPr>
              <a:t>For 4 x 4 quarters:</a:t>
            </a:r>
            <a:r>
              <a:rPr lang="en-US" dirty="0"/>
              <a:t> </a:t>
            </a:r>
            <a:r>
              <a:rPr lang="en-US" sz="1000" b="0" i="0" u="none" strike="noStrike" kern="1200" dirty="0">
                <a:solidFill>
                  <a:schemeClr val="tx1"/>
                </a:solidFill>
                <a:latin typeface="Times New Roman" pitchFamily="18" charset="0"/>
                <a:ea typeface="+mn-ea"/>
                <a:cs typeface="+mn-cs"/>
              </a:rPr>
              <a:t> $  14,061,229.24 Subtract fixed capacity cost of 4x8000</a:t>
            </a:r>
            <a:r>
              <a:rPr lang="en-US" dirty="0"/>
              <a:t> </a:t>
            </a:r>
            <a:r>
              <a:rPr lang="en-US" sz="1000" b="0" i="0" u="none" strike="noStrike" kern="1200" dirty="0">
                <a:solidFill>
                  <a:schemeClr val="tx1"/>
                </a:solidFill>
                <a:latin typeface="Times New Roman" pitchFamily="18" charset="0"/>
                <a:ea typeface="+mn-ea"/>
                <a:cs typeface="+mn-cs"/>
              </a:rPr>
              <a:t> $        14,029,229 </a:t>
            </a:r>
            <a:endParaRPr lang="en-US" baseline="0" dirty="0"/>
          </a:p>
          <a:p>
            <a:pPr defTabSz="914286"/>
            <a:endParaRPr lang="en-US" baseline="0" dirty="0"/>
          </a:p>
          <a:p>
            <a:pPr defTabSz="914286"/>
            <a:endParaRPr lang="en-US" baseline="0" dirty="0"/>
          </a:p>
          <a:p>
            <a:endParaRPr lang="en-US" baseline="0" dirty="0"/>
          </a:p>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911744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253889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-Capacity for Vietnam is set at 593 (the theoretical optimal)</a:t>
            </a:r>
          </a:p>
          <a:p>
            <a:r>
              <a:rPr lang="en-US" dirty="0"/>
              <a:t>- For each Number of Scenarios (i.e. 100, 200, 1,000, 10,000) there are 10 replications to provide 95% confidence intervals on E(NPV) (displayed as error bars)</a:t>
            </a:r>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058064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684540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Ess</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756877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a:t>= -4*1000+1400*(4*(1-NORMDIST(</a:t>
            </a:r>
            <a:r>
              <a:rPr lang="pt-BR" dirty="0" err="1"/>
              <a:t>kc</a:t>
            </a:r>
            <a:r>
              <a:rPr lang="pt-BR" dirty="0"/>
              <a:t>, 50, 20,TRUE))+4*(1-NORMDIST(</a:t>
            </a:r>
            <a:r>
              <a:rPr lang="pt-BR" dirty="0" err="1"/>
              <a:t>kc</a:t>
            </a:r>
            <a:r>
              <a:rPr lang="pt-BR" dirty="0"/>
              <a:t>, 50*1.4, 20,TRUE))+4*(1-NORMDIST(</a:t>
            </a:r>
            <a:r>
              <a:rPr lang="pt-BR" dirty="0" err="1"/>
              <a:t>kc</a:t>
            </a:r>
            <a:r>
              <a:rPr lang="pt-BR" dirty="0"/>
              <a:t>, 50*1.4*1.4, 20,TRUE))+4*(1-NORMDIST(</a:t>
            </a:r>
            <a:r>
              <a:rPr lang="pt-BR" dirty="0" err="1"/>
              <a:t>kc</a:t>
            </a:r>
            <a:r>
              <a:rPr lang="pt-BR" dirty="0"/>
              <a:t>, 50*1.4*1.4*1.4, 20,TRUE)))</a:t>
            </a:r>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876673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a Greedy Allocation is optimal in order of margins, so this is easy to evaluate by simulation.</a:t>
            </a:r>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51705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How simulate this?  Can I use greedy?  NO.  Must use an LP for each demand sample.  [use the R code]</a:t>
            </a:r>
          </a:p>
          <a:p>
            <a:r>
              <a:rPr lang="en-US" altLang="zh-CN" dirty="0"/>
              <a:t>4997</a:t>
            </a:r>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523260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Compared to dedicated network:</a:t>
            </a:r>
            <a:r>
              <a:rPr lang="en-US" baseline="0" dirty="0"/>
              <a:t> </a:t>
            </a:r>
          </a:p>
          <a:p>
            <a:r>
              <a:rPr lang="en-US" dirty="0"/>
              <a:t>Capacities</a:t>
            </a:r>
            <a:r>
              <a:rPr lang="en-US" baseline="0" dirty="0"/>
              <a:t> now serve two markets (hence more demand and capacities could increase compared to dedicated) but each market is now served by two capacities (hence capacities could decrease).</a:t>
            </a:r>
          </a:p>
          <a:p>
            <a:r>
              <a:rPr lang="en-US" baseline="0" dirty="0"/>
              <a:t>It is not obvious (to me) which effect dominates.  -- depends on the strength of pooling [</a:t>
            </a:r>
            <a:r>
              <a:rPr lang="en-US" baseline="0" dirty="0">
                <a:solidFill>
                  <a:srgbClr val="FF0000"/>
                </a:solidFill>
              </a:rPr>
              <a:t>this would decrease with correlation!]</a:t>
            </a:r>
            <a:endParaRPr lang="en-US" baseline="0" dirty="0"/>
          </a:p>
          <a:p>
            <a:r>
              <a:rPr lang="en-US" baseline="0" dirty="0"/>
              <a:t>It turns out: China capacity remains, the others decrease:</a:t>
            </a:r>
          </a:p>
          <a:p>
            <a:endParaRPr lang="en-US" baseline="0" dirty="0"/>
          </a:p>
          <a:p>
            <a:r>
              <a:rPr lang="en-US" baseline="0" dirty="0"/>
              <a:t>Compared to dedicated solution:</a:t>
            </a:r>
          </a:p>
          <a:p>
            <a:r>
              <a:rPr lang="en-US" dirty="0" err="1"/>
              <a:t>CapEx</a:t>
            </a:r>
            <a:r>
              <a:rPr lang="en-US" dirty="0"/>
              <a:t> decreases to </a:t>
            </a:r>
            <a:r>
              <a:rPr lang="en-US" sz="1000" dirty="0"/>
              <a:t>$3240 K</a:t>
            </a:r>
            <a:r>
              <a:rPr lang="en-US" dirty="0"/>
              <a:t>; </a:t>
            </a:r>
          </a:p>
          <a:p>
            <a:r>
              <a:rPr lang="en-US" dirty="0"/>
              <a:t>Sales and operating profit increase to </a:t>
            </a:r>
            <a:r>
              <a:rPr lang="en-US" sz="1000" dirty="0"/>
              <a:t>17530 K</a:t>
            </a:r>
            <a:r>
              <a:rPr lang="en-US" dirty="0"/>
              <a:t>; </a:t>
            </a:r>
          </a:p>
          <a:p>
            <a:r>
              <a:rPr lang="en-US" dirty="0"/>
              <a:t>so E(NPV) is up</a:t>
            </a:r>
            <a:r>
              <a:rPr lang="en-US" baseline="0" dirty="0"/>
              <a:t> to </a:t>
            </a:r>
            <a:r>
              <a:rPr lang="en-US" sz="1000" dirty="0"/>
              <a:t>$14290 K.</a:t>
            </a:r>
          </a:p>
          <a:p>
            <a:endParaRPr lang="en-US" sz="1000" dirty="0"/>
          </a:p>
          <a:p>
            <a:endParaRPr lang="en-US" sz="1000" dirty="0"/>
          </a:p>
          <a:p>
            <a:r>
              <a:rPr lang="en-US" sz="1000" dirty="0"/>
              <a:t>NOTICE: Even for a chained network (given </a:t>
            </a:r>
            <a:r>
              <a:rPr lang="en-US" sz="1000" dirty="0" err="1"/>
              <a:t>asymetric</a:t>
            </a:r>
            <a:r>
              <a:rPr lang="en-US" sz="1000" dirty="0"/>
              <a:t> demands and financials), there are 4 (US to 4 others) x 3 (2</a:t>
            </a:r>
            <a:r>
              <a:rPr lang="en-US" sz="1000" baseline="30000" dirty="0"/>
              <a:t>nd</a:t>
            </a:r>
            <a:r>
              <a:rPr lang="en-US" sz="1000" dirty="0"/>
              <a:t> US</a:t>
            </a:r>
            <a:r>
              <a:rPr lang="en-US" sz="1000" baseline="0" dirty="0"/>
              <a:t> mkt to 3 remaining) x 2 = 24 chained networks!</a:t>
            </a:r>
          </a:p>
          <a:p>
            <a:r>
              <a:rPr lang="en-US" sz="1000" baseline="0" dirty="0"/>
              <a:t>Not directly clear which one is better, but often use the deterministic information is a good start.</a:t>
            </a:r>
            <a:endParaRPr lang="en-US" sz="1000" dirty="0"/>
          </a:p>
          <a:p>
            <a:endParaRPr lang="en-US" sz="1000" dirty="0"/>
          </a:p>
          <a:p>
            <a:r>
              <a:rPr lang="en-US" sz="1000" dirty="0"/>
              <a:t>Lu:</a:t>
            </a:r>
          </a:p>
          <a:p>
            <a:r>
              <a:rPr lang="en-US" sz="1000" kern="1200" dirty="0">
                <a:solidFill>
                  <a:schemeClr val="tx1"/>
                </a:solidFill>
                <a:latin typeface="Times New Roman" pitchFamily="18" charset="0"/>
                <a:ea typeface="+mn-ea"/>
                <a:cs typeface="+mn-cs"/>
              </a:rPr>
              <a:t>I tried several configurations for chaining and chose the one that generates the highest. </a:t>
            </a:r>
          </a:p>
          <a:p>
            <a:r>
              <a:rPr lang="en-US" sz="1000" kern="1200" dirty="0">
                <a:solidFill>
                  <a:schemeClr val="tx1"/>
                </a:solidFill>
                <a:latin typeface="Times New Roman" pitchFamily="18" charset="0"/>
                <a:ea typeface="+mn-ea"/>
                <a:cs typeface="+mn-cs"/>
              </a:rPr>
              <a:t>All but China's capacity decreases, so it seems that "being served by 2" decreases capacity. Possible explanation:</a:t>
            </a:r>
          </a:p>
          <a:p>
            <a:r>
              <a:rPr lang="en-US" sz="1000" kern="1200" dirty="0">
                <a:solidFill>
                  <a:schemeClr val="tx1"/>
                </a:solidFill>
                <a:latin typeface="Times New Roman" pitchFamily="18" charset="0"/>
                <a:ea typeface="+mn-ea"/>
                <a:cs typeface="+mn-cs"/>
              </a:rPr>
              <a:t>Since only when there's excess capacity</a:t>
            </a:r>
            <a:r>
              <a:rPr lang="en-US" sz="1000" i="1" kern="1200" dirty="0">
                <a:solidFill>
                  <a:schemeClr val="tx1"/>
                </a:solidFill>
                <a:latin typeface="Times New Roman" pitchFamily="18" charset="0"/>
                <a:ea typeface="+mn-ea"/>
                <a:cs typeface="+mn-cs"/>
              </a:rPr>
              <a:t> and </a:t>
            </a:r>
            <a:r>
              <a:rPr lang="en-US" sz="1000" i="0" kern="1200" dirty="0">
                <a:solidFill>
                  <a:schemeClr val="tx1"/>
                </a:solidFill>
                <a:latin typeface="Times New Roman" pitchFamily="18" charset="0"/>
                <a:ea typeface="+mn-ea"/>
                <a:cs typeface="+mn-cs"/>
              </a:rPr>
              <a:t>excess demand in 2nd market, the country will serve the 2nd market, the optimality thus mainly depends on its own market: The optimal capacity won't increase too much due to serving 2 markets. </a:t>
            </a:r>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147241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221512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discuss</a:t>
            </a:r>
            <a:r>
              <a:rPr lang="en-US" baseline="0" dirty="0"/>
              <a:t> trade-off Chaining v Full Flex</a:t>
            </a:r>
            <a:endParaRPr lang="en-US" dirty="0"/>
          </a:p>
          <a:p>
            <a:endParaRPr lang="en-US" dirty="0"/>
          </a:p>
          <a:p>
            <a:r>
              <a:rPr lang="en-US" dirty="0"/>
              <a:t>23 June 2015: Better solution found by </a:t>
            </a:r>
            <a:r>
              <a:rPr lang="en-US" dirty="0" err="1"/>
              <a:t>Marat.Salikhov@insead.edu</a:t>
            </a:r>
            <a:r>
              <a:rPr lang="en-US" dirty="0"/>
              <a:t> using </a:t>
            </a:r>
          </a:p>
          <a:p>
            <a:endParaRPr lang="en-US" dirty="0"/>
          </a:p>
          <a:p>
            <a:r>
              <a:rPr lang="en-US" sz="1000" kern="1200" dirty="0">
                <a:solidFill>
                  <a:schemeClr val="tx1"/>
                </a:solidFill>
                <a:latin typeface="Times New Roman" pitchFamily="18" charset="0"/>
                <a:ea typeface="+mn-ea"/>
                <a:cs typeface="+mn-cs"/>
              </a:rPr>
              <a:t>Here is the complete description of this configuration</a:t>
            </a:r>
            <a:endParaRPr lang="en-US" dirty="0"/>
          </a:p>
          <a:p>
            <a:endParaRPr lang="en-US" dirty="0"/>
          </a:p>
          <a:p>
            <a:r>
              <a:rPr lang="en-US" sz="1000" kern="1200" dirty="0">
                <a:solidFill>
                  <a:schemeClr val="tx1"/>
                </a:solidFill>
                <a:latin typeface="Times New Roman" pitchFamily="18" charset="0"/>
                <a:ea typeface="+mn-ea"/>
                <a:cs typeface="+mn-cs"/>
              </a:rPr>
              <a:t>E[NPV] = $14.324M with a standard deviation of 8619, which agrees with the other two's results.</a:t>
            </a:r>
          </a:p>
          <a:p>
            <a:r>
              <a:rPr lang="en-US" sz="1000" kern="1200" dirty="0">
                <a:solidFill>
                  <a:schemeClr val="tx1"/>
                </a:solidFill>
                <a:latin typeface="Times New Roman" pitchFamily="18" charset="0"/>
                <a:ea typeface="+mn-ea"/>
                <a:cs typeface="+mn-cs"/>
              </a:rPr>
              <a:t>Also, my capacity optimization yields the same result as Marat's given the network. So this network is actually better than the chaining network, in the sense of E[NPV].</a:t>
            </a:r>
            <a:endParaRPr lang="en-US" dirty="0"/>
          </a:p>
          <a:p>
            <a:r>
              <a:rPr lang="en-US" dirty="0"/>
              <a:t>Capacities:</a:t>
            </a:r>
            <a:endParaRPr lang="en-US" sz="1000" b="0" kern="1200" dirty="0">
              <a:solidFill>
                <a:schemeClr val="tx1"/>
              </a:solidFill>
              <a:latin typeface="Times New Roman" pitchFamily="18" charset="0"/>
              <a:ea typeface="+mn-ea"/>
              <a:cs typeface="+mn-cs"/>
            </a:endParaRPr>
          </a:p>
          <a:p>
            <a:endParaRPr lang="en-US" sz="1000" b="0" kern="1200" dirty="0">
              <a:solidFill>
                <a:schemeClr val="tx1"/>
              </a:solidFill>
              <a:latin typeface="Times New Roman" pitchFamily="18" charset="0"/>
              <a:ea typeface="+mn-ea"/>
              <a:cs typeface="+mn-cs"/>
            </a:endParaRPr>
          </a:p>
          <a:p>
            <a:r>
              <a:rPr lang="en-US" sz="1000" b="0" kern="1200" dirty="0">
                <a:solidFill>
                  <a:schemeClr val="tx1"/>
                </a:solidFill>
                <a:latin typeface="Times New Roman" pitchFamily="18" charset="0"/>
                <a:ea typeface="+mn-ea"/>
                <a:cs typeface="+mn-cs"/>
              </a:rPr>
              <a:t>USA: 207</a:t>
            </a:r>
          </a:p>
          <a:p>
            <a:r>
              <a:rPr lang="it-IT" sz="1000" b="0" kern="1200" dirty="0">
                <a:solidFill>
                  <a:schemeClr val="tx1"/>
                </a:solidFill>
                <a:latin typeface="Times New Roman" pitchFamily="18" charset="0"/>
                <a:ea typeface="+mn-ea"/>
                <a:cs typeface="+mn-cs"/>
              </a:rPr>
              <a:t>Brazil: 113</a:t>
            </a:r>
          </a:p>
          <a:p>
            <a:r>
              <a:rPr lang="it-IT" sz="1000" b="0" kern="1200" dirty="0">
                <a:solidFill>
                  <a:schemeClr val="tx1"/>
                </a:solidFill>
                <a:latin typeface="Times New Roman" pitchFamily="18" charset="0"/>
                <a:ea typeface="+mn-ea"/>
                <a:cs typeface="+mn-cs"/>
              </a:rPr>
              <a:t>Russia: no </a:t>
            </a:r>
            <a:r>
              <a:rPr lang="it-IT" sz="1000" b="0" kern="1200" dirty="0" err="1">
                <a:solidFill>
                  <a:schemeClr val="tx1"/>
                </a:solidFill>
                <a:latin typeface="Times New Roman" pitchFamily="18" charset="0"/>
                <a:ea typeface="+mn-ea"/>
                <a:cs typeface="+mn-cs"/>
              </a:rPr>
              <a:t>plant</a:t>
            </a:r>
            <a:endParaRPr lang="it-IT" sz="1000" b="0" kern="1200" dirty="0">
              <a:solidFill>
                <a:schemeClr val="tx1"/>
              </a:solidFill>
              <a:latin typeface="Times New Roman" pitchFamily="18" charset="0"/>
              <a:ea typeface="+mn-ea"/>
              <a:cs typeface="+mn-cs"/>
            </a:endParaRPr>
          </a:p>
          <a:p>
            <a:r>
              <a:rPr lang="it-IT" sz="1000" b="0" kern="1200" dirty="0">
                <a:solidFill>
                  <a:schemeClr val="tx1"/>
                </a:solidFill>
                <a:latin typeface="Times New Roman" pitchFamily="18" charset="0"/>
                <a:ea typeface="+mn-ea"/>
                <a:cs typeface="+mn-cs"/>
              </a:rPr>
              <a:t>India: 91</a:t>
            </a:r>
          </a:p>
          <a:p>
            <a:r>
              <a:rPr lang="it-IT" sz="1000" b="0" kern="1200" dirty="0">
                <a:solidFill>
                  <a:schemeClr val="tx1"/>
                </a:solidFill>
                <a:latin typeface="Times New Roman" pitchFamily="18" charset="0"/>
                <a:ea typeface="+mn-ea"/>
                <a:cs typeface="+mn-cs"/>
              </a:rPr>
              <a:t>China: 152</a:t>
            </a:r>
          </a:p>
          <a:p>
            <a:endParaRPr lang="en-US" dirty="0"/>
          </a:p>
          <a:p>
            <a:r>
              <a:rPr lang="en-US" sz="1000" kern="1200" dirty="0">
                <a:solidFill>
                  <a:schemeClr val="tx1"/>
                </a:solidFill>
                <a:latin typeface="Times New Roman" pitchFamily="18" charset="0"/>
                <a:ea typeface="+mn-ea"/>
                <a:cs typeface="+mn-cs"/>
              </a:rPr>
              <a:t>USA -&gt; USA</a:t>
            </a:r>
          </a:p>
          <a:p>
            <a:r>
              <a:rPr lang="en-US" sz="1000" kern="1200" dirty="0">
                <a:solidFill>
                  <a:schemeClr val="tx1"/>
                </a:solidFill>
                <a:latin typeface="Times New Roman" pitchFamily="18" charset="0"/>
                <a:ea typeface="+mn-ea"/>
                <a:cs typeface="+mn-cs"/>
              </a:rPr>
              <a:t>Brazil -&gt; Brazil</a:t>
            </a:r>
          </a:p>
          <a:p>
            <a:r>
              <a:rPr lang="en-US" sz="1000" kern="1200" dirty="0">
                <a:solidFill>
                  <a:schemeClr val="tx1"/>
                </a:solidFill>
                <a:latin typeface="Times New Roman" pitchFamily="18" charset="0"/>
                <a:ea typeface="+mn-ea"/>
                <a:cs typeface="+mn-cs"/>
              </a:rPr>
              <a:t>India -&gt; India</a:t>
            </a:r>
          </a:p>
          <a:p>
            <a:r>
              <a:rPr lang="en-US" sz="1000" kern="1200" dirty="0">
                <a:solidFill>
                  <a:schemeClr val="tx1"/>
                </a:solidFill>
                <a:latin typeface="Times New Roman" pitchFamily="18" charset="0"/>
                <a:ea typeface="+mn-ea"/>
                <a:cs typeface="+mn-cs"/>
              </a:rPr>
              <a:t>China -&gt; China</a:t>
            </a:r>
          </a:p>
          <a:p>
            <a:r>
              <a:rPr lang="en-US" sz="1000" kern="1200" dirty="0">
                <a:solidFill>
                  <a:schemeClr val="tx1"/>
                </a:solidFill>
                <a:latin typeface="Times New Roman" pitchFamily="18" charset="0"/>
                <a:ea typeface="+mn-ea"/>
                <a:cs typeface="+mn-cs"/>
              </a:rPr>
              <a:t>USA -&gt; Brazil</a:t>
            </a:r>
          </a:p>
          <a:p>
            <a:r>
              <a:rPr lang="en-US" sz="1000" kern="1200" dirty="0">
                <a:solidFill>
                  <a:schemeClr val="tx1"/>
                </a:solidFill>
                <a:latin typeface="Times New Roman" pitchFamily="18" charset="0"/>
                <a:ea typeface="+mn-ea"/>
                <a:cs typeface="+mn-cs"/>
              </a:rPr>
              <a:t>Brazil -&gt; Russia</a:t>
            </a:r>
          </a:p>
          <a:p>
            <a:r>
              <a:rPr lang="en-US" sz="1000" kern="1200" dirty="0">
                <a:solidFill>
                  <a:schemeClr val="tx1"/>
                </a:solidFill>
                <a:latin typeface="Times New Roman" pitchFamily="18" charset="0"/>
                <a:ea typeface="+mn-ea"/>
                <a:cs typeface="+mn-cs"/>
              </a:rPr>
              <a:t>India -&gt; USA</a:t>
            </a:r>
          </a:p>
          <a:p>
            <a:r>
              <a:rPr lang="en-US" sz="1000" kern="1200" dirty="0">
                <a:solidFill>
                  <a:schemeClr val="tx1"/>
                </a:solidFill>
                <a:latin typeface="Times New Roman" pitchFamily="18" charset="0"/>
                <a:ea typeface="+mn-ea"/>
                <a:cs typeface="+mn-cs"/>
              </a:rPr>
              <a:t>China -&gt; Russia</a:t>
            </a:r>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390944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31348558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a:solidFill>
                  <a:srgbClr val="000000"/>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a:solidFill>
                  <a:srgbClr val="000000"/>
                </a:solidFill>
              </a:rPr>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solidFill>
                  <a:srgbClr val="000000"/>
                </a:solidFill>
              </a:rPr>
              <a:pPr defTabSz="983789"/>
              <a:t>24</a:t>
            </a:fld>
            <a:endParaRPr lang="en-US" dirty="0">
              <a:solidFill>
                <a:srgbClr val="000000"/>
              </a:solidFill>
            </a:endParaRPr>
          </a:p>
        </p:txBody>
      </p:sp>
      <p:sp>
        <p:nvSpPr>
          <p:cNvPr id="29701" name="Notes Placeholder 8"/>
          <p:cNvSpPr>
            <a:spLocks noGrp="1"/>
          </p:cNvSpPr>
          <p:nvPr>
            <p:ph type="body" idx="1"/>
          </p:nvPr>
        </p:nvSpPr>
        <p:spPr>
          <a:ln/>
        </p:spPr>
        <p:txBody>
          <a:bodyPr/>
          <a:lstStyle/>
          <a:p>
            <a:pPr>
              <a:defRPr/>
            </a:pPr>
            <a:r>
              <a:rPr lang="en-US" dirty="0"/>
              <a:t>2011 Feb 14 executed plan (1.5hr day class):</a:t>
            </a:r>
          </a:p>
          <a:p>
            <a:pPr marL="230726" indent="-230726">
              <a:buAutoNum type="arabicPeriod"/>
              <a:defRPr/>
            </a:pPr>
            <a:r>
              <a:rPr lang="en-US" dirty="0"/>
              <a:t>20min: What makes sourcing “strategic”? (student discussion)  Why are we discussing this in ops? The importance of SRM.</a:t>
            </a:r>
          </a:p>
          <a:p>
            <a:pPr marL="230726" indent="-230726">
              <a:buAutoNum type="arabicPeriod"/>
              <a:defRPr/>
            </a:pPr>
            <a:r>
              <a:rPr lang="en-US" dirty="0"/>
              <a:t>40-60min: Boeing</a:t>
            </a:r>
          </a:p>
          <a:p>
            <a:pPr marL="692178" lvl="1" indent="-230726">
              <a:buAutoNum type="arabicPeriod"/>
              <a:defRPr/>
            </a:pPr>
            <a:r>
              <a:rPr lang="en-US" dirty="0"/>
              <a:t>Why did Boeing outsource the</a:t>
            </a:r>
            <a:r>
              <a:rPr lang="en-US" baseline="0" dirty="0"/>
              <a:t> design and mfg of the 787?</a:t>
            </a:r>
          </a:p>
          <a:p>
            <a:pPr marL="692178" lvl="1" indent="-230726">
              <a:buAutoNum type="arabicPeriod"/>
              <a:defRPr/>
            </a:pPr>
            <a:r>
              <a:rPr lang="en-US" baseline="0" dirty="0"/>
              <a:t>Why did they run into problems?</a:t>
            </a:r>
          </a:p>
          <a:p>
            <a:pPr marL="692178" lvl="1" indent="-230726">
              <a:buAutoNum type="arabicPeriod"/>
              <a:defRPr/>
            </a:pPr>
            <a:r>
              <a:rPr lang="en-US" baseline="0" dirty="0"/>
              <a:t>How do it in the future? How can ops help?</a:t>
            </a:r>
          </a:p>
          <a:p>
            <a:pPr marL="230726" indent="-230726">
              <a:buAutoNum type="arabicPeriod"/>
              <a:defRPr/>
            </a:pPr>
            <a:r>
              <a:rPr lang="en-US" baseline="0" dirty="0"/>
              <a:t>20min: Putting our discussion in a framework + the role of architecture/relationships/TCO.</a:t>
            </a:r>
          </a:p>
          <a:p>
            <a:pPr marL="230726" indent="-230726">
              <a:defRPr/>
            </a:pPr>
            <a:r>
              <a:rPr lang="en-US" baseline="0" dirty="0"/>
              <a:t>This worked well.  I could only introduce TCO in last few minutes, which is OK given next class.</a:t>
            </a:r>
            <a:endParaRPr lang="en-US" dirty="0"/>
          </a:p>
          <a:p>
            <a:pPr>
              <a:defRPr/>
            </a:pPr>
            <a:endParaRPr lang="en-US" dirty="0"/>
          </a:p>
          <a:p>
            <a:pPr>
              <a:defRPr/>
            </a:pPr>
            <a:r>
              <a:rPr lang="en-US" dirty="0"/>
              <a:t>2007 Oct 25 time plan (for 1.5hr day class):</a:t>
            </a:r>
          </a:p>
          <a:p>
            <a:pPr>
              <a:defRPr/>
            </a:pPr>
            <a:endParaRPr lang="en-US" dirty="0"/>
          </a:p>
          <a:p>
            <a:pPr>
              <a:defRPr/>
            </a:pPr>
            <a:r>
              <a:rPr lang="en-US" dirty="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a:p>
          <a:p>
            <a:pPr marL="692077" lvl="1" indent="-230693">
              <a:defRPr/>
            </a:pPr>
            <a:endParaRPr lang="en-US" dirty="0"/>
          </a:p>
          <a:p>
            <a:pPr marL="692077" lvl="1" indent="-230693">
              <a:defRPr/>
            </a:pPr>
            <a:r>
              <a:rPr lang="en-US" dirty="0"/>
              <a:t>Identify a student with sourcing experience and ask:</a:t>
            </a:r>
          </a:p>
          <a:p>
            <a:pPr marL="692077" lvl="1" indent="-230693">
              <a:defRPr/>
            </a:pPr>
            <a:endParaRPr lang="en-US" dirty="0"/>
          </a:p>
          <a:p>
            <a:pPr marL="692077" lvl="1" indent="-230693">
              <a:defRPr/>
            </a:pPr>
            <a:r>
              <a:rPr lang="en-US" i="1" dirty="0"/>
              <a:t>In your experience, what activities fall under sourcing and what makes it strategic?  How did you make strategic sourcing decisions?</a:t>
            </a:r>
          </a:p>
          <a:p>
            <a:pPr marL="692077" lvl="1" indent="-230693">
              <a:defRPr/>
            </a:pPr>
            <a:endParaRPr lang="en-US" i="1" dirty="0"/>
          </a:p>
          <a:p>
            <a:pPr>
              <a:defRPr/>
            </a:pPr>
            <a:r>
              <a:rPr lang="en-US" dirty="0"/>
              <a:t>To put “strategic” in perspective: consider GM: </a:t>
            </a:r>
          </a:p>
          <a:p>
            <a:pPr lvl="1">
              <a:buFont typeface="Arial" pitchFamily="34" charset="0"/>
              <a:buChar char="•"/>
              <a:defRPr/>
            </a:pPr>
            <a:r>
              <a:rPr lang="en-US" dirty="0"/>
              <a:t>  in 1992,  there were rumors that GM would file for bankruptcy: its cost per car was $1,800 more than Ford’s. </a:t>
            </a:r>
          </a:p>
          <a:p>
            <a:pPr lvl="1">
              <a:buFont typeface="Arial" pitchFamily="34" charset="0"/>
              <a:buChar char="•"/>
              <a:defRPr/>
            </a:pPr>
            <a:r>
              <a:rPr lang="en-US" dirty="0"/>
              <a:t> A key reason: GM was most highly VI: 65% of GM’s parts were made by its huge Automotive Components Group (later spun off as Delphi, who ironically is under bankruptcy protection now!) v. 45% of Ford parts were </a:t>
            </a:r>
            <a:r>
              <a:rPr lang="en-US" dirty="0" err="1"/>
              <a:t>inhouse</a:t>
            </a:r>
            <a:r>
              <a:rPr lang="en-US" dirty="0"/>
              <a:t> v. 35% of Chrysler.</a:t>
            </a:r>
          </a:p>
          <a:p>
            <a:pPr lvl="1">
              <a:buFont typeface="Arial" pitchFamily="34" charset="0"/>
              <a:buChar char="•"/>
              <a:defRPr/>
            </a:pPr>
            <a:r>
              <a:rPr lang="en-US" dirty="0"/>
              <a:t> Its North American Operations (NOA) annual purchasing budget was over $50B; purchasing accounted for 65% of the cost of making a GM car. </a:t>
            </a:r>
          </a:p>
          <a:p>
            <a:pPr lvl="1">
              <a:buFont typeface="Arial" pitchFamily="34" charset="0"/>
              <a:buChar char="•"/>
              <a:defRPr/>
            </a:pPr>
            <a:r>
              <a:rPr lang="en-US" dirty="0"/>
              <a:t> April 92: </a:t>
            </a:r>
            <a:r>
              <a:rPr lang="en-US" dirty="0" err="1"/>
              <a:t>Stempel</a:t>
            </a:r>
            <a:r>
              <a:rPr lang="en-US" dirty="0"/>
              <a:t> was moving too slowly and Jack Smith became CEO. He needed quick cost cutting and brought with him Ignacio Lopez (PhD in IE), who has successfully reorganized sourcing for GM Europe. At the time, NAO was completely decentralized and almost </a:t>
            </a:r>
            <a:r>
              <a:rPr lang="en-US" dirty="0" err="1"/>
              <a:t>clearical</a:t>
            </a:r>
            <a:r>
              <a:rPr lang="en-US" dirty="0"/>
              <a:t>.  Lopez brought two changes from Europe:</a:t>
            </a:r>
          </a:p>
          <a:p>
            <a:pPr marL="1153630" lvl="2" indent="-230726">
              <a:buFont typeface="+mj-lt"/>
              <a:buAutoNum type="arabicPeriod"/>
              <a:defRPr/>
            </a:pPr>
            <a:r>
              <a:rPr lang="en-US" dirty="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a:t>Advanced purchasing: for parts and systems under development, lifetime contracts.</a:t>
            </a:r>
          </a:p>
          <a:p>
            <a:pPr marL="692178" lvl="1" indent="-230726">
              <a:buFont typeface="Arial" pitchFamily="34" charset="0"/>
              <a:buChar char="•"/>
              <a:defRPr/>
            </a:pPr>
            <a:r>
              <a:rPr lang="en-US" dirty="0"/>
              <a:t>Result: Lopez’s target was to cut costs by $5B/yr = $100M/wk!  He achieved $4B but abruptly left in March 1993.</a:t>
            </a:r>
          </a:p>
          <a:p>
            <a:pPr marL="692178" lvl="1" indent="-230726">
              <a:buFont typeface="Arial" pitchFamily="34" charset="0"/>
              <a:buChar char="•"/>
              <a:defRPr/>
            </a:pPr>
            <a:r>
              <a:rPr lang="en-US" dirty="0"/>
              <a:t>Then GM’s CFO, Rick Wagoner, took over WWP and later became CEO.</a:t>
            </a:r>
          </a:p>
          <a:p>
            <a:pPr>
              <a:defRPr/>
            </a:pPr>
            <a:endParaRPr lang="en-US" dirty="0"/>
          </a:p>
          <a:p>
            <a:pPr>
              <a:defRPr/>
            </a:pPr>
            <a:endParaRPr lang="en-US" dirty="0"/>
          </a:p>
        </p:txBody>
      </p:sp>
      <p:sp>
        <p:nvSpPr>
          <p:cNvPr id="46086" name="Slide Image Placeholder 11"/>
          <p:cNvSpPr>
            <a:spLocks noGrp="1" noRot="1" noChangeAspect="1" noTextEdit="1"/>
          </p:cNvSpPr>
          <p:nvPr>
            <p:ph type="sldImg"/>
          </p:nvPr>
        </p:nvSpPr>
        <p:spPr>
          <a:ln/>
        </p:spPr>
      </p:sp>
    </p:spTree>
    <p:extLst>
      <p:ext uri="{BB962C8B-B14F-4D97-AF65-F5344CB8AC3E}">
        <p14:creationId xmlns:p14="http://schemas.microsoft.com/office/powerpoint/2010/main" val="1561955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a:solidFill>
                  <a:srgbClr val="000000"/>
                </a:solidFill>
              </a:rPr>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solidFill>
                  <a:srgbClr val="000000"/>
                </a:solidFill>
              </a:rPr>
              <a:pPr defTabSz="986994"/>
              <a:t>3/1/18</a:t>
            </a:fld>
            <a:endParaRPr lang="en-US" dirty="0">
              <a:solidFill>
                <a:srgbClr val="000000"/>
              </a:solidFill>
            </a:endParaRPr>
          </a:p>
        </p:txBody>
      </p:sp>
      <p:sp>
        <p:nvSpPr>
          <p:cNvPr id="47108" name="Rectangle 6"/>
          <p:cNvSpPr>
            <a:spLocks noGrp="1" noChangeArrowheads="1"/>
          </p:cNvSpPr>
          <p:nvPr>
            <p:ph type="ftr" sz="quarter" idx="4"/>
          </p:nvPr>
        </p:nvSpPr>
        <p:spPr>
          <a:noFill/>
        </p:spPr>
        <p:txBody>
          <a:bodyPr/>
          <a:lstStyle/>
          <a:p>
            <a:pPr defTabSz="986994"/>
            <a:r>
              <a:rPr lang="en-US" dirty="0">
                <a:solidFill>
                  <a:srgbClr val="000000"/>
                </a:solidFill>
              </a:rPr>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solidFill>
                  <a:srgbClr val="000000"/>
                </a:solidFill>
              </a:rPr>
              <a:pPr defTabSz="986994"/>
              <a:t>25</a:t>
            </a:fld>
            <a:endParaRPr lang="en-US" dirty="0">
              <a:solidFill>
                <a:srgbClr val="000000"/>
              </a:solidFill>
            </a:endParaRPr>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a:t>Strategic sourcing = Key decision in processing network design at highest level: where to draw the boundaries between us (= internal processing network) and them. </a:t>
            </a:r>
          </a:p>
          <a:p>
            <a:pPr marL="677757" lvl="1" indent="-198681">
              <a:buFontTx/>
              <a:buChar char="•"/>
              <a:defRPr/>
            </a:pPr>
            <a:r>
              <a:rPr lang="en-US" sz="900" dirty="0"/>
              <a:t>What defines “us”?</a:t>
            </a:r>
          </a:p>
          <a:p>
            <a:pPr marL="677757" lvl="1" indent="-198681">
              <a:buFontTx/>
              <a:buChar char="•"/>
              <a:defRPr/>
            </a:pPr>
            <a:r>
              <a:rPr lang="en-US" sz="900" dirty="0"/>
              <a:t>Us = typically means we control = we have decision rights = typically through asset ownership.</a:t>
            </a:r>
          </a:p>
          <a:p>
            <a:pPr marL="1155232" lvl="2" indent="-198681">
              <a:buFontTx/>
              <a:buChar char="•"/>
              <a:defRPr/>
            </a:pPr>
            <a:r>
              <a:rPr lang="en-US" sz="900" dirty="0"/>
              <a:t>Measure of degree of VI = value-added internally/total value of item</a:t>
            </a:r>
          </a:p>
          <a:p>
            <a:pPr marL="1155232" lvl="2" indent="-198681">
              <a:buFontTx/>
              <a:buChar char="•"/>
              <a:defRPr/>
            </a:pPr>
            <a:r>
              <a:rPr lang="en-US" sz="900" dirty="0"/>
              <a:t>Sun uses the term “leveraged company” as the opposite of VI.  Its metric = revenues/employee.</a:t>
            </a:r>
          </a:p>
          <a:p>
            <a:pPr marL="198681" indent="-198681">
              <a:buFontTx/>
              <a:buChar char="•"/>
              <a:defRPr/>
            </a:pPr>
            <a:r>
              <a:rPr lang="en-US" sz="900" dirty="0"/>
              <a:t>We will stress (the theory of)</a:t>
            </a:r>
          </a:p>
          <a:p>
            <a:pPr marL="677757" lvl="1" indent="-198681">
              <a:buFontTx/>
              <a:buAutoNum type="arabicPeriod"/>
              <a:defRPr/>
            </a:pPr>
            <a:r>
              <a:rPr lang="en-US" sz="900" dirty="0"/>
              <a:t>Make or buy: when?</a:t>
            </a:r>
          </a:p>
          <a:p>
            <a:pPr marL="677757" lvl="1" indent="-198681">
              <a:buFontTx/>
              <a:buAutoNum type="arabicPeriod"/>
              <a:defRPr/>
            </a:pPr>
            <a:r>
              <a:rPr lang="en-US" sz="900" dirty="0"/>
              <a:t>Deciding on the relationship: SRM</a:t>
            </a:r>
          </a:p>
          <a:p>
            <a:pPr marL="677757" lvl="1" indent="-198681">
              <a:buFontTx/>
              <a:buAutoNum type="arabicPeriod"/>
              <a:defRPr/>
            </a:pPr>
            <a:r>
              <a:rPr lang="en-US" sz="900" dirty="0"/>
              <a:t>How do other ops </a:t>
            </a:r>
            <a:r>
              <a:rPr lang="en-US" sz="900" dirty="0" err="1"/>
              <a:t>strat</a:t>
            </a:r>
            <a:r>
              <a:rPr lang="en-US" sz="900" dirty="0"/>
              <a:t> drivers (tech, location, type) influence the sourcing strategy</a:t>
            </a:r>
          </a:p>
          <a:p>
            <a:pPr marL="198681" indent="-198681">
              <a:buFontTx/>
              <a:buChar char="•"/>
              <a:defRPr/>
            </a:pPr>
            <a:r>
              <a:rPr lang="en-US" sz="900" dirty="0"/>
              <a:t>What makes sourcing “strategic?”</a:t>
            </a:r>
          </a:p>
          <a:p>
            <a:pPr marL="677757" lvl="1" indent="-198681">
              <a:buFontTx/>
              <a:buAutoNum type="arabicPeriod"/>
              <a:defRPr/>
            </a:pPr>
            <a:r>
              <a:rPr lang="en-US" sz="900" dirty="0"/>
              <a:t>it supports the goal of the company and maximizes NPV: is sourcing key for innovation and flexibility (Sun) or cost (GM)?</a:t>
            </a:r>
          </a:p>
          <a:p>
            <a:pPr marL="677757" lvl="1" indent="-198681">
              <a:buFontTx/>
              <a:buAutoNum type="arabicPeriod"/>
              <a:defRPr/>
            </a:pPr>
            <a:r>
              <a:rPr lang="en-US" sz="900" dirty="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a:t> it is broad in scope (global, long-term, and not clerical purchasing) and follows from a well-thought-out analysis.</a:t>
            </a:r>
          </a:p>
          <a:p>
            <a:pPr marL="1139209" lvl="2" indent="-198681">
              <a:buFont typeface="Arial" pitchFamily="34" charset="0"/>
              <a:buChar char="•"/>
              <a:defRPr/>
            </a:pPr>
            <a:r>
              <a:rPr lang="en-US" sz="900" dirty="0"/>
              <a:t>The word “global” in GCM has two meanings: (</a:t>
            </a:r>
            <a:r>
              <a:rPr lang="en-US" sz="900" dirty="0" err="1"/>
              <a:t>i</a:t>
            </a:r>
            <a:r>
              <a:rPr lang="en-US" sz="900" dirty="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a:t>Sun’s hierarchy: GCM (selects supplier), plant CM (bring supplier into Sun), tactical buyers and schedulers execute PO’s.</a:t>
            </a:r>
          </a:p>
          <a:p>
            <a:pPr marL="198681" indent="-198681">
              <a:defRPr/>
            </a:pPr>
            <a:r>
              <a:rPr lang="en-US" sz="900" dirty="0"/>
              <a:t>“Two main factors distinguish the best firms from the rest (</a:t>
            </a:r>
            <a:r>
              <a:rPr lang="en-US" sz="900" dirty="0" err="1"/>
              <a:t>Laseter</a:t>
            </a:r>
            <a:r>
              <a:rPr lang="en-US" sz="900" dirty="0"/>
              <a:t> p. 10):</a:t>
            </a:r>
          </a:p>
          <a:p>
            <a:pPr marL="677757" lvl="1" indent="-198681">
              <a:buFontTx/>
              <a:buAutoNum type="arabicPeriod"/>
              <a:defRPr/>
            </a:pPr>
            <a:r>
              <a:rPr lang="en-US" sz="900" dirty="0"/>
              <a:t>Leading companies demand multifunctional involvement to ensure a broad perspective and buy-in [to the sourcing strategy]</a:t>
            </a:r>
          </a:p>
          <a:p>
            <a:pPr marL="677757" lvl="1" indent="-198681">
              <a:buFontTx/>
              <a:buAutoNum type="arabicPeriod"/>
              <a:defRPr/>
            </a:pPr>
            <a:r>
              <a:rPr lang="en-US" sz="900" dirty="0"/>
              <a:t>The best companies also display a depth of analytic rigor. (Their plans reflect a level of understanding that often exceeds the suppliers’. Example: Toyota)</a:t>
            </a:r>
          </a:p>
          <a:p>
            <a:pPr marL="198681" indent="-198681">
              <a:buFontTx/>
              <a:buChar char="•"/>
              <a:defRPr/>
            </a:pPr>
            <a:r>
              <a:rPr lang="en-US" sz="900" dirty="0"/>
              <a:t>What is CRM? Similarities SRM &amp; CRM:</a:t>
            </a:r>
          </a:p>
          <a:p>
            <a:pPr marL="677757" lvl="1" indent="-198681">
              <a:buFontTx/>
              <a:buChar char="•"/>
              <a:defRPr/>
            </a:pPr>
            <a:r>
              <a:rPr lang="en-US" sz="900" dirty="0"/>
              <a:t>Both recognize that the stream of interactions constitutes a relationship that provides more information in its entirety</a:t>
            </a:r>
          </a:p>
          <a:p>
            <a:pPr marL="677757" lvl="1" indent="-198681">
              <a:buFontTx/>
              <a:buChar char="•"/>
              <a:defRPr/>
            </a:pPr>
            <a:r>
              <a:rPr lang="en-US" sz="900" dirty="0"/>
              <a:t>That information allows better management</a:t>
            </a:r>
          </a:p>
          <a:p>
            <a:pPr marL="198681" indent="-198681">
              <a:buFontTx/>
              <a:buChar char="•"/>
              <a:defRPr/>
            </a:pPr>
            <a:r>
              <a:rPr lang="en-US" sz="900" dirty="0"/>
              <a:t>Differences:</a:t>
            </a:r>
          </a:p>
          <a:p>
            <a:pPr marL="677757" lvl="1" indent="-198681">
              <a:buFontTx/>
              <a:buChar char="•"/>
              <a:defRPr/>
            </a:pPr>
            <a:r>
              <a:rPr lang="en-US" sz="900" dirty="0"/>
              <a:t>CRM: best customer is one who pays a lot of high margin stuff, </a:t>
            </a:r>
            <a:r>
              <a:rPr lang="en-US" sz="900" b="1" dirty="0"/>
              <a:t>but </a:t>
            </a:r>
            <a:r>
              <a:rPr lang="en-US" sz="900" dirty="0"/>
              <a:t>having large suppliers at lowest cost is not necessarily the best outcome.</a:t>
            </a:r>
          </a:p>
          <a:p>
            <a:pPr marL="677757" lvl="1" indent="-198681">
              <a:buFontTx/>
              <a:buChar char="•"/>
              <a:defRPr/>
            </a:pPr>
            <a:r>
              <a:rPr lang="en-US" sz="900" dirty="0"/>
              <a:t>CRM: clearly strongly IT driven (360degree view of customer) and now IT companies start doing same for SRM, but instead of dealing with many individuals, we are dealing with few, very large suppliers where the </a:t>
            </a:r>
            <a:r>
              <a:rPr lang="en-US" sz="900" b="1" dirty="0"/>
              <a:t>relationship</a:t>
            </a:r>
            <a:r>
              <a:rPr lang="en-US" sz="900" dirty="0"/>
              <a:t> becomes key</a:t>
            </a:r>
          </a:p>
        </p:txBody>
      </p:sp>
    </p:spTree>
    <p:extLst>
      <p:ext uri="{BB962C8B-B14F-4D97-AF65-F5344CB8AC3E}">
        <p14:creationId xmlns:p14="http://schemas.microsoft.com/office/powerpoint/2010/main" val="4945164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a:solidFill>
                  <a:srgbClr val="000000"/>
                </a:solidFill>
              </a:rPr>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solidFill>
                  <a:srgbClr val="000000"/>
                </a:solidFill>
              </a:rPr>
              <a:pPr defTabSz="986994"/>
              <a:t>3/1/18</a:t>
            </a:fld>
            <a:endParaRPr lang="en-US" dirty="0">
              <a:solidFill>
                <a:srgbClr val="000000"/>
              </a:solidFill>
            </a:endParaRPr>
          </a:p>
        </p:txBody>
      </p:sp>
      <p:sp>
        <p:nvSpPr>
          <p:cNvPr id="49156" name="Rectangle 6"/>
          <p:cNvSpPr>
            <a:spLocks noGrp="1" noChangeArrowheads="1"/>
          </p:cNvSpPr>
          <p:nvPr>
            <p:ph type="ftr" sz="quarter" idx="4"/>
          </p:nvPr>
        </p:nvSpPr>
        <p:spPr>
          <a:noFill/>
        </p:spPr>
        <p:txBody>
          <a:bodyPr/>
          <a:lstStyle/>
          <a:p>
            <a:pPr defTabSz="986994"/>
            <a:r>
              <a:rPr lang="en-US" dirty="0">
                <a:solidFill>
                  <a:srgbClr val="000000"/>
                </a:solidFill>
              </a:rPr>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solidFill>
                  <a:srgbClr val="000000"/>
                </a:solidFill>
              </a:rPr>
              <a:pPr defTabSz="986994"/>
              <a:t>26</a:t>
            </a:fld>
            <a:endParaRPr lang="en-US" dirty="0">
              <a:solidFill>
                <a:srgbClr val="000000"/>
              </a:solidFill>
            </a:endParaRPr>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a:t>Say price is $100, then cost is $85, out of which .85%*$85= $72.25 is purchasing.</a:t>
            </a:r>
          </a:p>
          <a:p>
            <a:pPr marL="198681" indent="-198681"/>
            <a:r>
              <a:rPr lang="en-US" dirty="0"/>
              <a:t>Reduce purchasing by 10% means an additional $7.225 is going to the bottom line.</a:t>
            </a:r>
          </a:p>
          <a:p>
            <a:pPr marL="198681" indent="-198681"/>
            <a:r>
              <a:rPr lang="en-US" dirty="0"/>
              <a:t>Hence, margin becomes $15 + $7.225 = $22.225Add 8.5 to margin: 23.5, which is a 56% increase. NI will increase even more.</a:t>
            </a:r>
          </a:p>
          <a:p>
            <a:pPr marL="198681" indent="-198681"/>
            <a:endParaRPr lang="en-US" dirty="0"/>
          </a:p>
          <a:p>
            <a:pPr marL="198681" indent="-198681"/>
            <a:r>
              <a:rPr lang="en-US" dirty="0"/>
              <a:t>Note: </a:t>
            </a:r>
          </a:p>
          <a:p>
            <a:pPr marL="198681" indent="-198681">
              <a:buFontTx/>
              <a:buAutoNum type="arabicPeriod"/>
            </a:pPr>
            <a:r>
              <a:rPr lang="en-US" dirty="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a:t>Service is only 10-40%, but what is the trend? [Increase! We will discuss later what type of services are likely candidates for outsourcing.]</a:t>
            </a:r>
          </a:p>
          <a:p>
            <a:pPr marL="198681" indent="-198681">
              <a:buFontTx/>
              <a:buAutoNum type="arabicPeriod"/>
            </a:pPr>
            <a:endParaRPr lang="en-US" dirty="0"/>
          </a:p>
          <a:p>
            <a:pPr marL="198681" indent="-198681"/>
            <a:r>
              <a:rPr lang="en-US" dirty="0"/>
              <a:t>If well practiced, it can also drive innovation, quality, flexibility or responsiveness</a:t>
            </a:r>
          </a:p>
          <a:p>
            <a:pPr marL="198681" indent="-198681"/>
            <a:r>
              <a:rPr lang="en-US" dirty="0"/>
              <a:t>Examples of sourcing driving innovation: (</a:t>
            </a:r>
            <a:r>
              <a:rPr lang="en-US" dirty="0" err="1"/>
              <a:t>McK</a:t>
            </a:r>
            <a:r>
              <a:rPr lang="en-US" dirty="0"/>
              <a:t> Oct 2007):</a:t>
            </a:r>
          </a:p>
          <a:p>
            <a:pPr marL="198681" indent="-198681">
              <a:buFontTx/>
              <a:buChar char="•"/>
            </a:pPr>
            <a:r>
              <a:rPr lang="en-US" dirty="0"/>
              <a:t>P&amp;G has an ambitious target to source a high percentage of its products from outside the company.  Its purchasers nurtured the development of the popular </a:t>
            </a:r>
            <a:r>
              <a:rPr lang="en-US" i="1" dirty="0" err="1"/>
              <a:t>SpinBrush</a:t>
            </a:r>
            <a:r>
              <a:rPr lang="en-US" dirty="0"/>
              <a:t>—brought to P&amp;G by outside inventors who had earlier invented a battery-operated, spinning lollipop.</a:t>
            </a:r>
          </a:p>
          <a:p>
            <a:pPr marL="198681" indent="-198681">
              <a:buFontTx/>
              <a:buChar char="•"/>
            </a:pPr>
            <a:r>
              <a:rPr lang="en-US" dirty="0"/>
              <a:t>Apple used its supply base to outsource much of the development of the iPod HW and SW. Even the idea for the device was brought to Apple by an outside entrepreneur, Tony </a:t>
            </a:r>
            <a:r>
              <a:rPr lang="en-US" dirty="0" err="1"/>
              <a:t>Fadell</a:t>
            </a:r>
            <a:r>
              <a:rPr lang="en-US" dirty="0"/>
              <a:t>.</a:t>
            </a:r>
          </a:p>
          <a:p>
            <a:pPr marL="198681" indent="-198681">
              <a:buFontTx/>
              <a:buChar char="•"/>
            </a:pPr>
            <a:r>
              <a:rPr lang="en-US" dirty="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extLst>
      <p:ext uri="{BB962C8B-B14F-4D97-AF65-F5344CB8AC3E}">
        <p14:creationId xmlns:p14="http://schemas.microsoft.com/office/powerpoint/2010/main" val="5788607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a:solidFill>
                  <a:srgbClr val="000000"/>
                </a:solidFill>
              </a:rPr>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solidFill>
                  <a:srgbClr val="000000"/>
                </a:solidFill>
              </a:rPr>
              <a:pPr defTabSz="986994"/>
              <a:t>3/1/18</a:t>
            </a:fld>
            <a:endParaRPr lang="en-US" dirty="0">
              <a:solidFill>
                <a:srgbClr val="000000"/>
              </a:solidFill>
            </a:endParaRPr>
          </a:p>
        </p:txBody>
      </p:sp>
      <p:sp>
        <p:nvSpPr>
          <p:cNvPr id="48132" name="Rectangle 6"/>
          <p:cNvSpPr>
            <a:spLocks noGrp="1" noChangeArrowheads="1"/>
          </p:cNvSpPr>
          <p:nvPr>
            <p:ph type="ftr" sz="quarter" idx="4"/>
          </p:nvPr>
        </p:nvSpPr>
        <p:spPr>
          <a:noFill/>
        </p:spPr>
        <p:txBody>
          <a:bodyPr/>
          <a:lstStyle/>
          <a:p>
            <a:pPr defTabSz="986994"/>
            <a:r>
              <a:rPr lang="en-US" dirty="0">
                <a:solidFill>
                  <a:srgbClr val="000000"/>
                </a:solidFill>
              </a:rPr>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solidFill>
                  <a:srgbClr val="000000"/>
                </a:solidFill>
              </a:rPr>
              <a:pPr defTabSz="986994"/>
              <a:t>27</a:t>
            </a:fld>
            <a:endParaRPr lang="en-US" dirty="0">
              <a:solidFill>
                <a:srgbClr val="000000"/>
              </a:solidFill>
            </a:endParaRPr>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a:p>
          <a:p>
            <a:r>
              <a:rPr lang="en-US"/>
              <a:t>Outsourcing is about the type of relationship: </a:t>
            </a:r>
            <a:r>
              <a:rPr lang="en-US" i="1"/>
              <a:t>who </a:t>
            </a:r>
            <a:r>
              <a:rPr lang="en-US"/>
              <a:t>performs the activities/process (and owns the resources/assets)</a:t>
            </a:r>
          </a:p>
          <a:p>
            <a:r>
              <a:rPr lang="en-US"/>
              <a:t>Offshoring is one driver of the capacity portfolio: </a:t>
            </a:r>
            <a:r>
              <a:rPr lang="en-US" i="1"/>
              <a:t>where </a:t>
            </a:r>
            <a:r>
              <a:rPr lang="en-US"/>
              <a:t>perform the activities = location.  It means relocating activities to serve customers in one country to another country. (“performing work for customers in one country using assets located in a different country.”)</a:t>
            </a:r>
          </a:p>
          <a:p>
            <a:endParaRPr lang="en-US"/>
          </a:p>
          <a:p>
            <a:r>
              <a:rPr lang="en-US"/>
              <a:t>Examples in services:</a:t>
            </a:r>
          </a:p>
          <a:p>
            <a:r>
              <a:rPr lang="en-US"/>
              <a:t>- local, captive = traditional. Also typical for those service jobs that require physical proximity to the customer. (Lawn service, physical examination, etc.)</a:t>
            </a:r>
          </a:p>
          <a:p>
            <a:r>
              <a:rPr lang="en-US"/>
              <a:t>- local, outsource = consulting or anytime you use the services of a local firm</a:t>
            </a:r>
          </a:p>
          <a:p>
            <a:r>
              <a:rPr lang="en-US"/>
              <a:t>- remote, captive = GE, American Express, British Airways have captive call centers in India. (The Economist 2003) The workers in India handle calls from the US, but are employees of the American firm.</a:t>
            </a:r>
          </a:p>
          <a:p>
            <a:r>
              <a:rPr lang="en-US"/>
              <a:t>- remote, outsource = software coding and service from India; Mass General outsourcing X-Ray to Indian Radiologists (see ch06 ).</a:t>
            </a:r>
          </a:p>
          <a:p>
            <a:endParaRPr lang="en-US"/>
          </a:p>
          <a:p>
            <a:r>
              <a:rPr lang="en-US"/>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a:p>
          <a:p>
            <a:r>
              <a:rPr lang="en-US"/>
              <a:t>Outsourced offshoring is very similar to trading and applies equally to goods as services:</a:t>
            </a:r>
          </a:p>
          <a:p>
            <a:r>
              <a:rPr lang="en-US"/>
              <a:t>“services trade, says the council, is the increased use of offshore outsourcing in which a company relocates labour-intensive service industry functions in another country.”</a:t>
            </a:r>
          </a:p>
        </p:txBody>
      </p:sp>
    </p:spTree>
    <p:extLst>
      <p:ext uri="{BB962C8B-B14F-4D97-AF65-F5344CB8AC3E}">
        <p14:creationId xmlns:p14="http://schemas.microsoft.com/office/powerpoint/2010/main" val="1777833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a:solidFill>
                  <a:srgbClr val="000000"/>
                </a:solidFill>
              </a:rPr>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solidFill>
                  <a:srgbClr val="000000"/>
                </a:solidFill>
              </a:rPr>
              <a:pPr defTabSz="986994"/>
              <a:t>3/1/18</a:t>
            </a:fld>
            <a:endParaRPr lang="en-US" dirty="0">
              <a:solidFill>
                <a:srgbClr val="000000"/>
              </a:solidFill>
            </a:endParaRPr>
          </a:p>
        </p:txBody>
      </p:sp>
      <p:sp>
        <p:nvSpPr>
          <p:cNvPr id="50182" name="Footer Placeholder 5"/>
          <p:cNvSpPr>
            <a:spLocks noGrp="1"/>
          </p:cNvSpPr>
          <p:nvPr>
            <p:ph type="ftr" sz="quarter" idx="4"/>
          </p:nvPr>
        </p:nvSpPr>
        <p:spPr>
          <a:noFill/>
        </p:spPr>
        <p:txBody>
          <a:bodyPr/>
          <a:lstStyle/>
          <a:p>
            <a:pPr defTabSz="986994"/>
            <a:r>
              <a:rPr lang="en-US" dirty="0">
                <a:solidFill>
                  <a:srgbClr val="000000"/>
                </a:solidFill>
              </a:rPr>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solidFill>
                  <a:srgbClr val="000000"/>
                </a:solidFill>
              </a:rPr>
              <a:pPr defTabSz="986994"/>
              <a:t>28</a:t>
            </a:fld>
            <a:endParaRPr lang="en-US" dirty="0">
              <a:solidFill>
                <a:srgbClr val="000000"/>
              </a:solidFill>
            </a:endParaRPr>
          </a:p>
        </p:txBody>
      </p:sp>
    </p:spTree>
    <p:extLst>
      <p:ext uri="{BB962C8B-B14F-4D97-AF65-F5344CB8AC3E}">
        <p14:creationId xmlns:p14="http://schemas.microsoft.com/office/powerpoint/2010/main" val="515743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a:solidFill>
                  <a:srgbClr val="000000"/>
                </a:solidFill>
              </a:rPr>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solidFill>
                  <a:srgbClr val="000000"/>
                </a:solidFill>
              </a:rPr>
              <a:pPr defTabSz="986994"/>
              <a:t>3/1/18</a:t>
            </a:fld>
            <a:endParaRPr lang="en-US" dirty="0">
              <a:solidFill>
                <a:srgbClr val="000000"/>
              </a:solidFill>
            </a:endParaRPr>
          </a:p>
        </p:txBody>
      </p:sp>
      <p:sp>
        <p:nvSpPr>
          <p:cNvPr id="51206" name="Footer Placeholder 5"/>
          <p:cNvSpPr>
            <a:spLocks noGrp="1"/>
          </p:cNvSpPr>
          <p:nvPr>
            <p:ph type="ftr" sz="quarter" idx="4"/>
          </p:nvPr>
        </p:nvSpPr>
        <p:spPr>
          <a:noFill/>
        </p:spPr>
        <p:txBody>
          <a:bodyPr/>
          <a:lstStyle/>
          <a:p>
            <a:pPr defTabSz="986994"/>
            <a:r>
              <a:rPr lang="en-US" dirty="0">
                <a:solidFill>
                  <a:srgbClr val="000000"/>
                </a:solidFill>
              </a:rPr>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solidFill>
                  <a:srgbClr val="000000"/>
                </a:solidFill>
              </a:rPr>
              <a:pPr defTabSz="986994"/>
              <a:t>29</a:t>
            </a:fld>
            <a:endParaRPr lang="en-US" dirty="0">
              <a:solidFill>
                <a:srgbClr val="000000"/>
              </a:solidFill>
            </a:endParaRPr>
          </a:p>
        </p:txBody>
      </p:sp>
    </p:spTree>
    <p:extLst>
      <p:ext uri="{BB962C8B-B14F-4D97-AF65-F5344CB8AC3E}">
        <p14:creationId xmlns:p14="http://schemas.microsoft.com/office/powerpoint/2010/main" val="765956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a:t>Sourcing affects what we do and not do (processes) and hence what we need, how much, when and where (resources)!</a:t>
            </a:r>
          </a:p>
          <a:p>
            <a:endParaRPr lang="en-US"/>
          </a:p>
          <a:p>
            <a:r>
              <a:rPr lang="en-US"/>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a:solidFill>
                  <a:srgbClr val="000000"/>
                </a:solidFill>
              </a:rPr>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solidFill>
                  <a:srgbClr val="000000"/>
                </a:solidFill>
              </a:rPr>
              <a:pPr defTabSz="986994"/>
              <a:t>3/1/18</a:t>
            </a:fld>
            <a:endParaRPr lang="en-US" dirty="0">
              <a:solidFill>
                <a:srgbClr val="000000"/>
              </a:solidFill>
            </a:endParaRPr>
          </a:p>
        </p:txBody>
      </p:sp>
      <p:sp>
        <p:nvSpPr>
          <p:cNvPr id="52230" name="Footer Placeholder 5"/>
          <p:cNvSpPr>
            <a:spLocks noGrp="1"/>
          </p:cNvSpPr>
          <p:nvPr>
            <p:ph type="ftr" sz="quarter" idx="4"/>
          </p:nvPr>
        </p:nvSpPr>
        <p:spPr>
          <a:noFill/>
        </p:spPr>
        <p:txBody>
          <a:bodyPr/>
          <a:lstStyle/>
          <a:p>
            <a:pPr defTabSz="986994"/>
            <a:r>
              <a:rPr lang="en-US" dirty="0">
                <a:solidFill>
                  <a:srgbClr val="000000"/>
                </a:solidFill>
              </a:rPr>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solidFill>
                  <a:srgbClr val="000000"/>
                </a:solidFill>
              </a:rPr>
              <a:pPr defTabSz="986994"/>
              <a:t>30</a:t>
            </a:fld>
            <a:endParaRPr lang="en-US" dirty="0">
              <a:solidFill>
                <a:srgbClr val="000000"/>
              </a:solidFill>
            </a:endParaRPr>
          </a:p>
        </p:txBody>
      </p:sp>
    </p:spTree>
    <p:extLst>
      <p:ext uri="{BB962C8B-B14F-4D97-AF65-F5344CB8AC3E}">
        <p14:creationId xmlns:p14="http://schemas.microsoft.com/office/powerpoint/2010/main" val="13543249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a:solidFill>
                  <a:srgbClr val="000000"/>
                </a:solidFill>
              </a:rPr>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solidFill>
                  <a:srgbClr val="000000"/>
                </a:solidFill>
              </a:rPr>
              <a:pPr defTabSz="986994"/>
              <a:t>3/1/18</a:t>
            </a:fld>
            <a:endParaRPr lang="en-US" dirty="0">
              <a:solidFill>
                <a:srgbClr val="000000"/>
              </a:solidFill>
            </a:endParaRPr>
          </a:p>
        </p:txBody>
      </p:sp>
      <p:sp>
        <p:nvSpPr>
          <p:cNvPr id="57348" name="Rectangle 6"/>
          <p:cNvSpPr>
            <a:spLocks noGrp="1" noChangeArrowheads="1"/>
          </p:cNvSpPr>
          <p:nvPr>
            <p:ph type="ftr" sz="quarter" idx="4"/>
          </p:nvPr>
        </p:nvSpPr>
        <p:spPr>
          <a:noFill/>
        </p:spPr>
        <p:txBody>
          <a:bodyPr/>
          <a:lstStyle/>
          <a:p>
            <a:pPr defTabSz="986994"/>
            <a:r>
              <a:rPr lang="en-US" dirty="0">
                <a:solidFill>
                  <a:srgbClr val="000000"/>
                </a:solidFill>
              </a:rPr>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solidFill>
                  <a:srgbClr val="000000"/>
                </a:solidFill>
              </a:rPr>
              <a:pPr defTabSz="986994"/>
              <a:t>31</a:t>
            </a:fld>
            <a:endParaRPr lang="en-US" dirty="0">
              <a:solidFill>
                <a:srgbClr val="000000"/>
              </a:solidFill>
            </a:endParaRPr>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a:t>Notice </a:t>
            </a:r>
            <a:r>
              <a:rPr lang="en-US" sz="900" dirty="0"/>
              <a:t>that this goes further than comparing transaction costs with cost savings.</a:t>
            </a:r>
          </a:p>
          <a:p>
            <a:pPr marL="198681" indent="-198681">
              <a:lnSpc>
                <a:spcPct val="80000"/>
              </a:lnSpc>
            </a:pPr>
            <a:r>
              <a:rPr lang="en-US" sz="900" dirty="0"/>
              <a:t>Steps 1 &amp; 2 are “make-or-break” criteria. Steps 3 applies principle of alignment. Step 4 is economics. 3-5 are “tailored sourcing steps”</a:t>
            </a:r>
          </a:p>
          <a:p>
            <a:pPr marL="198681" indent="-198681">
              <a:lnSpc>
                <a:spcPct val="80000"/>
              </a:lnSpc>
            </a:pPr>
            <a:endParaRPr lang="en-US" sz="900" b="1" dirty="0"/>
          </a:p>
          <a:p>
            <a:pPr marL="198681" indent="-198681">
              <a:lnSpc>
                <a:spcPct val="80000"/>
              </a:lnSpc>
            </a:pPr>
            <a:r>
              <a:rPr lang="en-US" sz="900" dirty="0"/>
              <a:t>0. Define the unit of activity:</a:t>
            </a:r>
          </a:p>
          <a:p>
            <a:pPr marL="677757" lvl="1" indent="-198681">
              <a:lnSpc>
                <a:spcPct val="80000"/>
              </a:lnSpc>
              <a:buFont typeface="Wingdings" pitchFamily="2" charset="2"/>
              <a:buChar char="§"/>
            </a:pPr>
            <a:r>
              <a:rPr lang="en-US" sz="900" dirty="0"/>
              <a:t>What is the scope?</a:t>
            </a:r>
          </a:p>
          <a:p>
            <a:pPr marL="677757" lvl="1" indent="-198681">
              <a:lnSpc>
                <a:spcPct val="80000"/>
              </a:lnSpc>
              <a:buFont typeface="Wingdings" pitchFamily="2" charset="2"/>
              <a:buChar char="§"/>
            </a:pPr>
            <a:r>
              <a:rPr lang="en-US" sz="900" dirty="0"/>
              <a:t>What are we looking for: just “hours” (hands or people, or machines) or “knowledge” (“value-added”?)</a:t>
            </a:r>
          </a:p>
          <a:p>
            <a:pPr marL="677757" lvl="1" indent="-198681">
              <a:lnSpc>
                <a:spcPct val="80000"/>
              </a:lnSpc>
              <a:buFont typeface="Wingdings" pitchFamily="2" charset="2"/>
              <a:buChar char="§"/>
            </a:pPr>
            <a:r>
              <a:rPr lang="en-US" sz="900" dirty="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a:t>Feasible:</a:t>
            </a:r>
          </a:p>
          <a:p>
            <a:pPr marL="677757" lvl="1" indent="-198681">
              <a:lnSpc>
                <a:spcPct val="80000"/>
              </a:lnSpc>
              <a:buFont typeface="Wingdings" pitchFamily="2" charset="2"/>
              <a:buChar char="§"/>
            </a:pPr>
            <a:r>
              <a:rPr lang="en-US" sz="900" dirty="0"/>
              <a:t>Supply market considerations: Is a good supply base available? (financially stable, innovative, </a:t>
            </a:r>
            <a:r>
              <a:rPr lang="en-US" sz="900" i="1" dirty="0"/>
              <a:t>c </a:t>
            </a:r>
            <a:r>
              <a:rPr lang="en-US" sz="900" dirty="0"/>
              <a:t>or </a:t>
            </a:r>
            <a:r>
              <a:rPr lang="en-US" sz="900" i="1" dirty="0"/>
              <a:t>Q </a:t>
            </a:r>
            <a:r>
              <a:rPr lang="en-US" sz="900" dirty="0"/>
              <a:t>advantage) </a:t>
            </a:r>
          </a:p>
          <a:p>
            <a:pPr marL="1155232" lvl="2" indent="-198681">
              <a:lnSpc>
                <a:spcPct val="80000"/>
              </a:lnSpc>
              <a:buFont typeface="Wingdings" pitchFamily="2" charset="2"/>
              <a:buChar char="§"/>
            </a:pPr>
            <a:r>
              <a:rPr lang="en-US" sz="900" i="1" dirty="0"/>
              <a:t>Example: Harley </a:t>
            </a:r>
            <a:r>
              <a:rPr lang="en-US" sz="900" dirty="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a:t>Politically viable: governmental factors + non-market customer response</a:t>
            </a:r>
          </a:p>
          <a:p>
            <a:pPr marL="1155232" lvl="2" indent="-198681">
              <a:lnSpc>
                <a:spcPct val="80000"/>
              </a:lnSpc>
              <a:buFont typeface="Wingdings" pitchFamily="2" charset="2"/>
              <a:buChar char="§"/>
            </a:pPr>
            <a:r>
              <a:rPr lang="en-US" sz="900" i="1" dirty="0"/>
              <a:t>Example: DOD contractors </a:t>
            </a:r>
            <a:r>
              <a:rPr lang="en-US" sz="900" dirty="0"/>
              <a:t>are under stringent requirements; sometimes prevent </a:t>
            </a:r>
            <a:r>
              <a:rPr lang="en-US" sz="900" dirty="0" err="1"/>
              <a:t>offshoring</a:t>
            </a:r>
            <a:r>
              <a:rPr lang="en-US" sz="900" dirty="0"/>
              <a:t>. </a:t>
            </a:r>
            <a:r>
              <a:rPr lang="en-US" sz="900" dirty="0" err="1"/>
              <a:t>Pharma</a:t>
            </a:r>
            <a:r>
              <a:rPr lang="en-US" sz="900" dirty="0"/>
              <a:t> Q regulations etc.</a:t>
            </a:r>
          </a:p>
          <a:p>
            <a:pPr marL="1155232" lvl="2" indent="-198681">
              <a:lnSpc>
                <a:spcPct val="80000"/>
              </a:lnSpc>
              <a:buFont typeface="Wingdings" pitchFamily="2" charset="2"/>
              <a:buChar char="§"/>
            </a:pPr>
            <a:r>
              <a:rPr lang="en-US" sz="900" i="1" dirty="0"/>
              <a:t>Customer response: </a:t>
            </a:r>
            <a:r>
              <a:rPr lang="en-US" sz="900" dirty="0"/>
              <a:t>Harley manufacturing in Brazil (only assembly of American-made parts); Nike and customer revolt against Asian sweatshops</a:t>
            </a:r>
            <a:endParaRPr lang="en-US" sz="900" i="1" dirty="0"/>
          </a:p>
          <a:p>
            <a:pPr marL="198681" indent="-198681">
              <a:lnSpc>
                <a:spcPct val="80000"/>
              </a:lnSpc>
              <a:buFont typeface="Wingdings" pitchFamily="2" charset="2"/>
              <a:buAutoNum type="arabicPeriod"/>
            </a:pPr>
            <a:r>
              <a:rPr lang="en-US" sz="900" dirty="0"/>
              <a:t>Necessary: do we have financial and operational means/capabilities?</a:t>
            </a:r>
          </a:p>
          <a:p>
            <a:pPr marL="677757" lvl="1" indent="-198681">
              <a:lnSpc>
                <a:spcPct val="80000"/>
              </a:lnSpc>
              <a:buFont typeface="Wingdings" pitchFamily="2" charset="2"/>
              <a:buChar char="§"/>
            </a:pPr>
            <a:r>
              <a:rPr lang="en-US" sz="900" dirty="0"/>
              <a:t>Should Sun </a:t>
            </a:r>
            <a:r>
              <a:rPr lang="en-US" sz="900" dirty="0" err="1"/>
              <a:t>insource</a:t>
            </a:r>
            <a:r>
              <a:rPr lang="en-US" sz="900" dirty="0"/>
              <a:t> IC manufacturing? </a:t>
            </a:r>
          </a:p>
          <a:p>
            <a:pPr marL="677757" lvl="1" indent="-198681">
              <a:lnSpc>
                <a:spcPct val="80000"/>
              </a:lnSpc>
              <a:buFont typeface="Wingdings" pitchFamily="2" charset="2"/>
              <a:buChar char="§"/>
            </a:pPr>
            <a:r>
              <a:rPr lang="en-US" sz="900" dirty="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a:t>Strategic priority and risk assessment</a:t>
            </a:r>
          </a:p>
          <a:p>
            <a:pPr marL="677757" lvl="1" indent="-198681">
              <a:lnSpc>
                <a:spcPct val="80000"/>
              </a:lnSpc>
              <a:buFont typeface="Wingdings" pitchFamily="2" charset="2"/>
              <a:buChar char="§"/>
            </a:pPr>
            <a:r>
              <a:rPr lang="en-US" sz="900" dirty="0"/>
              <a:t>Is this activity “core”? </a:t>
            </a:r>
          </a:p>
          <a:p>
            <a:pPr marL="1155232" lvl="2" indent="-198681">
              <a:lnSpc>
                <a:spcPct val="80000"/>
              </a:lnSpc>
              <a:buFont typeface="Wingdings" pitchFamily="2" charset="2"/>
              <a:buChar char="§"/>
            </a:pPr>
            <a:r>
              <a:rPr lang="en-US" sz="900" dirty="0"/>
              <a:t>is it critical to our business, does it help to differentiate us, does it provide competitive advantage?</a:t>
            </a:r>
          </a:p>
          <a:p>
            <a:pPr marL="677757" lvl="1" indent="-198681">
              <a:lnSpc>
                <a:spcPct val="80000"/>
              </a:lnSpc>
              <a:buFont typeface="Wingdings" pitchFamily="2" charset="2"/>
              <a:buChar char="§"/>
            </a:pPr>
            <a:r>
              <a:rPr lang="en-US" sz="900" dirty="0"/>
              <a:t>Is outsourcing it risky?</a:t>
            </a:r>
          </a:p>
          <a:p>
            <a:pPr marL="1155232" lvl="2" indent="-198681">
              <a:lnSpc>
                <a:spcPct val="80000"/>
              </a:lnSpc>
              <a:buFont typeface="Wingdings" pitchFamily="2" charset="2"/>
              <a:buChar char="§"/>
            </a:pPr>
            <a:r>
              <a:rPr lang="en-US" sz="900" dirty="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a:t>Is it desirable?</a:t>
            </a:r>
          </a:p>
          <a:p>
            <a:pPr marL="677757" lvl="1" indent="-198681">
              <a:lnSpc>
                <a:spcPct val="80000"/>
              </a:lnSpc>
              <a:buFont typeface="Wingdings" pitchFamily="2" charset="2"/>
              <a:buChar char="§"/>
            </a:pPr>
            <a:r>
              <a:rPr lang="en-US" sz="900" dirty="0"/>
              <a:t>Better = strategic fit with our value proposition: do we need </a:t>
            </a:r>
            <a:r>
              <a:rPr lang="en-US" sz="900" i="1" dirty="0"/>
              <a:t>c-Q-T-Flex</a:t>
            </a:r>
            <a:r>
              <a:rPr lang="en-US" sz="900" dirty="0"/>
              <a:t>, innovation, people</a:t>
            </a:r>
          </a:p>
          <a:p>
            <a:pPr marL="677757" lvl="1" indent="-198681">
              <a:lnSpc>
                <a:spcPct val="80000"/>
              </a:lnSpc>
              <a:buFont typeface="Wingdings" pitchFamily="2" charset="2"/>
              <a:buChar char="§"/>
            </a:pPr>
            <a:r>
              <a:rPr lang="en-US" sz="900" dirty="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a:t>Do we have the ability to manage suppliers and ongoing risk?</a:t>
            </a:r>
          </a:p>
          <a:p>
            <a:pPr marL="677757" lvl="1" indent="-198681">
              <a:lnSpc>
                <a:spcPct val="80000"/>
              </a:lnSpc>
              <a:buFont typeface="Wingdings" pitchFamily="2" charset="2"/>
              <a:buChar char="§"/>
            </a:pPr>
            <a:r>
              <a:rPr lang="en-US" sz="900" dirty="0"/>
              <a:t>Can we contract? </a:t>
            </a:r>
            <a:r>
              <a:rPr lang="en-US" sz="900" b="1" dirty="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a:t>Coordinate incentives? </a:t>
            </a:r>
            <a:r>
              <a:rPr lang="en-US" sz="900" b="1" dirty="0">
                <a:solidFill>
                  <a:srgbClr val="FF3300"/>
                </a:solidFill>
              </a:rPr>
              <a:t>This is SRM and balanced sourcing, next slide</a:t>
            </a:r>
            <a:r>
              <a:rPr lang="en-US" sz="900" dirty="0">
                <a:solidFill>
                  <a:srgbClr val="FF3300"/>
                </a:solidFill>
              </a:rPr>
              <a:t>.</a:t>
            </a:r>
            <a:r>
              <a:rPr lang="en-US" sz="900" dirty="0"/>
              <a:t> (Example: Sun’s scorecard)</a:t>
            </a:r>
          </a:p>
          <a:p>
            <a:pPr marL="198681" indent="-198681">
              <a:lnSpc>
                <a:spcPct val="80000"/>
              </a:lnSpc>
            </a:pPr>
            <a:endParaRPr lang="en-US" sz="900" dirty="0"/>
          </a:p>
        </p:txBody>
      </p:sp>
    </p:spTree>
    <p:extLst>
      <p:ext uri="{BB962C8B-B14F-4D97-AF65-F5344CB8AC3E}">
        <p14:creationId xmlns:p14="http://schemas.microsoft.com/office/powerpoint/2010/main" val="466009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2018: 14.08 and 13.23</a:t>
            </a:r>
          </a:p>
          <a:p>
            <a:r>
              <a:rPr lang="en-US" baseline="0" dirty="0"/>
              <a:t>2017:  14.14 and 13.14</a:t>
            </a:r>
          </a:p>
          <a:p>
            <a:r>
              <a:rPr lang="en-US" baseline="0" dirty="0"/>
              <a:t>2016: 14.14 and 13.25</a:t>
            </a:r>
          </a:p>
          <a:p>
            <a:r>
              <a:rPr lang="en-US" baseline="0" dirty="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2014: 14.182 and 13.73 (so three teams this year across two sections beat the past!)</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6063751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a:p>
        </p:txBody>
      </p:sp>
      <p:sp>
        <p:nvSpPr>
          <p:cNvPr id="66564" name="Header Placeholder 3"/>
          <p:cNvSpPr>
            <a:spLocks noGrp="1"/>
          </p:cNvSpPr>
          <p:nvPr>
            <p:ph type="hdr" sz="quarter"/>
          </p:nvPr>
        </p:nvSpPr>
        <p:spPr>
          <a:noFill/>
        </p:spPr>
        <p:txBody>
          <a:bodyPr/>
          <a:lstStyle/>
          <a:p>
            <a:pPr defTabSz="986994"/>
            <a:r>
              <a:rPr lang="en-US" dirty="0">
                <a:solidFill>
                  <a:srgbClr val="000000"/>
                </a:solidFill>
              </a:rPr>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solidFill>
                  <a:srgbClr val="000000"/>
                </a:solidFill>
              </a:rPr>
              <a:pPr defTabSz="986994"/>
              <a:t>3/1/18</a:t>
            </a:fld>
            <a:endParaRPr lang="en-US" dirty="0">
              <a:solidFill>
                <a:srgbClr val="000000"/>
              </a:solidFill>
            </a:endParaRPr>
          </a:p>
        </p:txBody>
      </p:sp>
      <p:sp>
        <p:nvSpPr>
          <p:cNvPr id="66566" name="Footer Placeholder 5"/>
          <p:cNvSpPr>
            <a:spLocks noGrp="1"/>
          </p:cNvSpPr>
          <p:nvPr>
            <p:ph type="ftr" sz="quarter" idx="4"/>
          </p:nvPr>
        </p:nvSpPr>
        <p:spPr>
          <a:noFill/>
        </p:spPr>
        <p:txBody>
          <a:bodyPr/>
          <a:lstStyle/>
          <a:p>
            <a:pPr defTabSz="986994"/>
            <a:r>
              <a:rPr lang="en-US" dirty="0">
                <a:solidFill>
                  <a:srgbClr val="000000"/>
                </a:solidFill>
              </a:rPr>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solidFill>
                  <a:srgbClr val="000000"/>
                </a:solidFill>
              </a:rPr>
              <a:pPr defTabSz="986994"/>
              <a:t>32</a:t>
            </a:fld>
            <a:endParaRPr lang="en-US" dirty="0">
              <a:solidFill>
                <a:srgbClr val="000000"/>
              </a:solidFill>
            </a:endParaRPr>
          </a:p>
        </p:txBody>
      </p:sp>
    </p:spTree>
    <p:extLst>
      <p:ext uri="{BB962C8B-B14F-4D97-AF65-F5344CB8AC3E}">
        <p14:creationId xmlns:p14="http://schemas.microsoft.com/office/powerpoint/2010/main" val="1845573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33</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a:latin typeface="Arial" pitchFamily="34" charset="0"/>
              </a:rPr>
              <a:t>Slide</a:t>
            </a:r>
            <a:r>
              <a:rPr lang="en-US" baseline="0" dirty="0">
                <a:latin typeface="Arial" pitchFamily="34" charset="0"/>
              </a:rPr>
              <a:t> from Don Rosenfeld (and I believe from Boeing): “</a:t>
            </a:r>
            <a:r>
              <a:rPr lang="en-US" dirty="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a:latin typeface="Arial" pitchFamily="34" charset="0"/>
            </a:endParaRPr>
          </a:p>
          <a:p>
            <a:r>
              <a:rPr lang="en-US" dirty="0"/>
              <a:t>JVM 2011 Feb: The Boeing case went very well this week—led to a very lively discussion.</a:t>
            </a:r>
          </a:p>
          <a:p>
            <a:r>
              <a:rPr lang="en-US" dirty="0"/>
              <a:t>I centered on three questions:</a:t>
            </a:r>
          </a:p>
          <a:p>
            <a:pPr defTabSz="922903">
              <a:defRPr/>
            </a:pPr>
            <a:r>
              <a:rPr lang="en-US" dirty="0"/>
              <a:t>1.       </a:t>
            </a:r>
            <a:r>
              <a:rPr lang="en-US" i="1" dirty="0">
                <a:latin typeface="Arial" pitchFamily="34" charset="0"/>
              </a:rPr>
              <a:t>Why did Boeing decide to outsource so many</a:t>
            </a:r>
            <a:r>
              <a:rPr lang="en-US" i="1" baseline="0" dirty="0">
                <a:latin typeface="Arial" pitchFamily="34" charset="0"/>
              </a:rPr>
              <a:t> activities of the 787?</a:t>
            </a:r>
          </a:p>
          <a:p>
            <a:pPr eaLnBrk="1" hangingPunct="1">
              <a:buFontTx/>
              <a:buChar char="-"/>
            </a:pPr>
            <a:r>
              <a:rPr lang="en-US" i="0" baseline="0" dirty="0">
                <a:latin typeface="Arial" pitchFamily="34" charset="0"/>
              </a:rPr>
              <a:t>Link to the previous slide –</a:t>
            </a:r>
          </a:p>
          <a:p>
            <a:pPr eaLnBrk="1" hangingPunct="1">
              <a:buFontTx/>
              <a:buChar char="-"/>
            </a:pPr>
            <a:r>
              <a:rPr lang="en-US" i="0" baseline="0" dirty="0">
                <a:latin typeface="Arial" pitchFamily="34" charset="0"/>
              </a:rPr>
              <a:t>Also build up a list of typical factors to consider (next slide)</a:t>
            </a:r>
          </a:p>
          <a:p>
            <a:endParaRPr lang="en-US" dirty="0"/>
          </a:p>
          <a:p>
            <a:r>
              <a:rPr lang="en-US" dirty="0"/>
              <a:t>2.       Why did things didn’t go as planned?</a:t>
            </a:r>
          </a:p>
          <a:p>
            <a:r>
              <a:rPr lang="en-US" dirty="0"/>
              <a:t>3.       What would you do in the future?  How can ops help?</a:t>
            </a:r>
          </a:p>
          <a:p>
            <a:r>
              <a:rPr lang="en-US" dirty="0"/>
              <a:t>a.       (Bring out supplier relationship mgt - SRM, role of product architecture and </a:t>
            </a:r>
            <a:r>
              <a:rPr lang="en-US" dirty="0" err="1"/>
              <a:t>contractability</a:t>
            </a:r>
            <a:r>
              <a:rPr lang="en-US" dirty="0"/>
              <a:t>, etc.)</a:t>
            </a:r>
          </a:p>
          <a:p>
            <a:r>
              <a:rPr lang="en-US" dirty="0"/>
              <a:t>b.      It seems clear that the future (just like bicycles) will move to carbon, so why didn’t they invest in this technology?  (I ask myself the question for cars—only Audi seems serious about Aluminum.) </a:t>
            </a:r>
          </a:p>
          <a:p>
            <a:r>
              <a:rPr lang="en-US" dirty="0"/>
              <a:t>We seemed to converge around the fact that the change in strategy is perhaps a good one but that it just takes time –the 787 is the price you pay for learning.</a:t>
            </a:r>
          </a:p>
          <a:p>
            <a:r>
              <a:rPr lang="en-US" dirty="0"/>
              <a:t>What is troubling is that they had no risk management, that they’re so much behind compared to SRM in the electronics industry, and that they so screwed up.</a:t>
            </a:r>
          </a:p>
          <a:p>
            <a:r>
              <a:rPr lang="en-US" dirty="0"/>
              <a:t>But then we related this to incentives and contracting: I was told that supposedly suppliers are only getting paid when planes are sold/delivered.  Great for Boeing to “spread the </a:t>
            </a:r>
            <a:r>
              <a:rPr lang="en-US" dirty="0" err="1"/>
              <a:t>CapEx</a:t>
            </a:r>
            <a:r>
              <a:rPr lang="en-US" dirty="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a:t> </a:t>
            </a:r>
          </a:p>
          <a:p>
            <a:r>
              <a:rPr lang="en-US" dirty="0"/>
              <a:t>Anyway, good discussion relating to the main tools that I stress for sourcing: 1. SRM 2. Contracting 3. Multi-sourcing.</a:t>
            </a:r>
          </a:p>
          <a:p>
            <a:pPr eaLnBrk="1" hangingPunct="1"/>
            <a:endParaRPr lang="en-US" dirty="0">
              <a:latin typeface="Arial" pitchFamily="34" charset="0"/>
            </a:endParaRPr>
          </a:p>
          <a:p>
            <a:pPr eaLnBrk="1" hangingPunct="1"/>
            <a:endParaRPr lang="en-US" dirty="0">
              <a:latin typeface="Arial" pitchFamily="34" charset="0"/>
            </a:endParaRPr>
          </a:p>
          <a:p>
            <a:pPr eaLnBrk="1" hangingPunct="1"/>
            <a:r>
              <a:rPr lang="en-US" i="1" dirty="0">
                <a:latin typeface="Arial" pitchFamily="34" charset="0"/>
              </a:rPr>
              <a:t>How</a:t>
            </a:r>
            <a:r>
              <a:rPr lang="en-US" i="1" baseline="0" dirty="0">
                <a:latin typeface="Arial" pitchFamily="34" charset="0"/>
              </a:rPr>
              <a:t> would you re-design the sourcing strategy?</a:t>
            </a:r>
            <a:endParaRPr lang="en-US" i="1" dirty="0">
              <a:latin typeface="Arial" pitchFamily="34" charset="0"/>
            </a:endParaRPr>
          </a:p>
        </p:txBody>
      </p:sp>
    </p:spTree>
    <p:extLst>
      <p:ext uri="{BB962C8B-B14F-4D97-AF65-F5344CB8AC3E}">
        <p14:creationId xmlns:p14="http://schemas.microsoft.com/office/powerpoint/2010/main" val="1187908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a:solidFill>
                  <a:srgbClr val="000000"/>
                </a:solidFill>
              </a:rPr>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solidFill>
                  <a:srgbClr val="000000"/>
                </a:solidFill>
              </a:rPr>
              <a:pPr defTabSz="986994"/>
              <a:t>3/1/18</a:t>
            </a:fld>
            <a:endParaRPr lang="en-US" dirty="0">
              <a:solidFill>
                <a:srgbClr val="000000"/>
              </a:solidFill>
            </a:endParaRPr>
          </a:p>
        </p:txBody>
      </p:sp>
      <p:sp>
        <p:nvSpPr>
          <p:cNvPr id="55300" name="Rectangle 6"/>
          <p:cNvSpPr>
            <a:spLocks noGrp="1" noChangeArrowheads="1"/>
          </p:cNvSpPr>
          <p:nvPr>
            <p:ph type="ftr" sz="quarter" idx="4"/>
          </p:nvPr>
        </p:nvSpPr>
        <p:spPr>
          <a:noFill/>
        </p:spPr>
        <p:txBody>
          <a:bodyPr/>
          <a:lstStyle/>
          <a:p>
            <a:pPr defTabSz="986994"/>
            <a:r>
              <a:rPr lang="en-US" dirty="0">
                <a:solidFill>
                  <a:srgbClr val="000000"/>
                </a:solidFill>
              </a:rPr>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solidFill>
                  <a:srgbClr val="000000"/>
                </a:solidFill>
              </a:rPr>
              <a:pPr defTabSz="986994"/>
              <a:t>34</a:t>
            </a:fld>
            <a:endParaRPr lang="en-US" dirty="0">
              <a:solidFill>
                <a:srgbClr val="000000"/>
              </a:solidFill>
            </a:endParaRPr>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dirty="0">
                <a:solidFill>
                  <a:srgbClr val="000000"/>
                </a:solidFill>
              </a:rPr>
              <a:t> Leveraged mfg </a:t>
            </a:r>
            <a:r>
              <a:rPr lang="en-US" sz="1000" dirty="0" err="1">
                <a:solidFill>
                  <a:srgbClr val="000000"/>
                </a:solidFill>
              </a:rPr>
              <a:t>strat</a:t>
            </a:r>
            <a:r>
              <a:rPr lang="en-US" sz="1000" dirty="0">
                <a:solidFill>
                  <a:srgbClr val="000000"/>
                </a:solidFill>
              </a:rPr>
              <a:t> = outsource bulk of mfg = leverage supply base.</a:t>
            </a:r>
          </a:p>
          <a:p>
            <a:pPr marL="660133" lvl="1" indent="-198681" eaLnBrk="0" hangingPunct="0">
              <a:lnSpc>
                <a:spcPct val="90000"/>
              </a:lnSpc>
              <a:spcBef>
                <a:spcPct val="30000"/>
              </a:spcBef>
              <a:buFontTx/>
              <a:buChar char="•"/>
              <a:defRPr/>
            </a:pPr>
            <a:r>
              <a:rPr lang="en-US" sz="1000" dirty="0">
                <a:solidFill>
                  <a:srgbClr val="000000"/>
                </a:solidFill>
              </a:rPr>
              <a:t> Three levels:</a:t>
            </a:r>
          </a:p>
          <a:p>
            <a:pPr marL="1139209" lvl="2" indent="-198681" eaLnBrk="0" hangingPunct="0">
              <a:lnSpc>
                <a:spcPct val="90000"/>
              </a:lnSpc>
              <a:spcBef>
                <a:spcPct val="30000"/>
              </a:spcBef>
              <a:buFontTx/>
              <a:buAutoNum type="arabicPeriod"/>
              <a:defRPr/>
            </a:pPr>
            <a:r>
              <a:rPr lang="en-US" sz="1000" dirty="0">
                <a:solidFill>
                  <a:srgbClr val="000000"/>
                </a:solidFill>
              </a:rPr>
              <a:t>Complete outsourcing</a:t>
            </a:r>
          </a:p>
          <a:p>
            <a:pPr marL="1139209" lvl="2" indent="-198681" eaLnBrk="0" hangingPunct="0">
              <a:lnSpc>
                <a:spcPct val="90000"/>
              </a:lnSpc>
              <a:spcBef>
                <a:spcPct val="30000"/>
              </a:spcBef>
              <a:buFontTx/>
              <a:buAutoNum type="arabicPeriod"/>
              <a:defRPr/>
            </a:pPr>
            <a:r>
              <a:rPr lang="en-US" sz="1000" dirty="0">
                <a:solidFill>
                  <a:srgbClr val="000000"/>
                </a:solidFill>
              </a:rPr>
              <a:t>Buy components, do assembly</a:t>
            </a:r>
          </a:p>
          <a:p>
            <a:pPr marL="1139209" lvl="2" indent="-198681" eaLnBrk="0" hangingPunct="0">
              <a:lnSpc>
                <a:spcPct val="90000"/>
              </a:lnSpc>
              <a:spcBef>
                <a:spcPct val="30000"/>
              </a:spcBef>
              <a:buFontTx/>
              <a:buAutoNum type="arabicPeriod"/>
              <a:defRPr/>
            </a:pPr>
            <a:r>
              <a:rPr lang="en-US" sz="1000" dirty="0">
                <a:solidFill>
                  <a:srgbClr val="000000"/>
                </a:solidFill>
              </a:rPr>
              <a:t>B&amp;M components, do assembly</a:t>
            </a:r>
          </a:p>
          <a:p>
            <a:pPr marL="198681" indent="-198681" eaLnBrk="0" hangingPunct="0">
              <a:lnSpc>
                <a:spcPct val="90000"/>
              </a:lnSpc>
              <a:spcBef>
                <a:spcPct val="30000"/>
              </a:spcBef>
              <a:buFontTx/>
              <a:buChar char="•"/>
              <a:defRPr/>
            </a:pPr>
            <a:r>
              <a:rPr lang="en-US" sz="1000" dirty="0">
                <a:solidFill>
                  <a:srgbClr val="000000"/>
                </a:solidFill>
              </a:rPr>
              <a:t>Advantage of strategic outsourcing main benefit: “liberates the balance sheet”.</a:t>
            </a:r>
          </a:p>
          <a:p>
            <a:pPr marL="677757" lvl="1" indent="-198681" eaLnBrk="0" hangingPunct="0">
              <a:lnSpc>
                <a:spcPct val="90000"/>
              </a:lnSpc>
              <a:spcBef>
                <a:spcPct val="30000"/>
              </a:spcBef>
              <a:buFontTx/>
              <a:buChar char="•"/>
              <a:defRPr/>
            </a:pPr>
            <a:r>
              <a:rPr lang="en-US" sz="1000" dirty="0">
                <a:solidFill>
                  <a:srgbClr val="000000"/>
                </a:solidFill>
              </a:rPr>
              <a:t>In which industries is the move to strategic outsourcing most prevalent?</a:t>
            </a:r>
          </a:p>
          <a:p>
            <a:pPr marL="677757" lvl="1" indent="-198681" eaLnBrk="0" hangingPunct="0">
              <a:lnSpc>
                <a:spcPct val="90000"/>
              </a:lnSpc>
              <a:spcBef>
                <a:spcPct val="30000"/>
              </a:spcBef>
              <a:buFontTx/>
              <a:buChar char="-"/>
              <a:defRPr/>
            </a:pPr>
            <a:r>
              <a:rPr lang="en-US" sz="1000" dirty="0">
                <a:solidFill>
                  <a:srgbClr val="000000"/>
                </a:solidFill>
              </a:rPr>
              <a:t>Risky, fast-moving industries.  Prime examples: Nokia, Apple and Cisco, Sun. Their focus is on design, distribution, and understanding customer needs. Technology obsolesces overnight. </a:t>
            </a:r>
            <a:r>
              <a:rPr lang="en-US" sz="1000" b="1" dirty="0">
                <a:solidFill>
                  <a:srgbClr val="000000"/>
                </a:solidFill>
              </a:rPr>
              <a:t>If structured correctly</a:t>
            </a:r>
            <a:r>
              <a:rPr lang="en-US" sz="1000" dirty="0">
                <a:solidFill>
                  <a:srgbClr val="000000"/>
                </a:solidFill>
              </a:rPr>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b="1" dirty="0">
                <a:solidFill>
                  <a:srgbClr val="000000"/>
                </a:solidFill>
              </a:rPr>
              <a:t>Drawbacks: good to bring out:</a:t>
            </a:r>
          </a:p>
          <a:p>
            <a:pPr marL="677757" lvl="1" indent="-198681" eaLnBrk="0" hangingPunct="0">
              <a:lnSpc>
                <a:spcPct val="90000"/>
              </a:lnSpc>
              <a:spcBef>
                <a:spcPct val="30000"/>
              </a:spcBef>
              <a:buFontTx/>
              <a:buAutoNum type="arabicPeriod"/>
              <a:defRPr/>
            </a:pPr>
            <a:r>
              <a:rPr lang="en-US" sz="1000" b="1" dirty="0">
                <a:solidFill>
                  <a:srgbClr val="000000"/>
                </a:solidFill>
              </a:rPr>
              <a:t>Hold-up problem</a:t>
            </a:r>
            <a:r>
              <a:rPr lang="en-US" sz="1000" dirty="0">
                <a:solidFill>
                  <a:srgbClr val="000000"/>
                </a:solidFill>
              </a:rPr>
              <a:t> (explain)</a:t>
            </a:r>
          </a:p>
          <a:p>
            <a:pPr marL="677757" lvl="1" indent="-198681" eaLnBrk="0" hangingPunct="0">
              <a:lnSpc>
                <a:spcPct val="90000"/>
              </a:lnSpc>
              <a:spcBef>
                <a:spcPct val="30000"/>
              </a:spcBef>
              <a:buFontTx/>
              <a:buAutoNum type="arabicPeriod"/>
              <a:defRPr/>
            </a:pPr>
            <a:r>
              <a:rPr lang="en-US" sz="1000" b="1" dirty="0">
                <a:solidFill>
                  <a:srgbClr val="000000"/>
                </a:solidFill>
              </a:rPr>
              <a:t>Double marginalization</a:t>
            </a:r>
          </a:p>
          <a:p>
            <a:pPr marL="677757" lvl="1" indent="-198681" eaLnBrk="0" hangingPunct="0">
              <a:lnSpc>
                <a:spcPct val="90000"/>
              </a:lnSpc>
              <a:spcBef>
                <a:spcPct val="30000"/>
              </a:spcBef>
              <a:buFontTx/>
              <a:buAutoNum type="arabicPeriod"/>
              <a:defRPr/>
            </a:pPr>
            <a:r>
              <a:rPr lang="en-US" sz="1000" b="1" dirty="0">
                <a:solidFill>
                  <a:srgbClr val="000000"/>
                </a:solidFill>
              </a:rPr>
              <a:t>Transaction/interaction/complexity costs</a:t>
            </a:r>
          </a:p>
          <a:p>
            <a:pPr marL="677757" lvl="1" indent="-198681" eaLnBrk="0" hangingPunct="0">
              <a:lnSpc>
                <a:spcPct val="90000"/>
              </a:lnSpc>
              <a:spcBef>
                <a:spcPct val="30000"/>
              </a:spcBef>
              <a:buFontTx/>
              <a:buAutoNum type="arabicPeriod"/>
              <a:defRPr/>
            </a:pPr>
            <a:r>
              <a:rPr lang="en-US" sz="1000" b="1" dirty="0">
                <a:solidFill>
                  <a:srgbClr val="000000"/>
                </a:solidFill>
              </a:rPr>
              <a:t>Information asymmetries</a:t>
            </a:r>
          </a:p>
          <a:p>
            <a:pPr marL="677757" lvl="1" indent="-198681" eaLnBrk="0" hangingPunct="0">
              <a:lnSpc>
                <a:spcPct val="90000"/>
              </a:lnSpc>
              <a:spcBef>
                <a:spcPct val="30000"/>
              </a:spcBef>
              <a:defRPr/>
            </a:pPr>
            <a:r>
              <a:rPr lang="en-US" sz="1000" dirty="0">
                <a:solidFill>
                  <a:srgbClr val="000000"/>
                </a:solidFill>
              </a:rPr>
              <a:t>(Recall that contracts aimed to “internalize externalities and homogenize asymmetries”)</a:t>
            </a:r>
          </a:p>
          <a:p>
            <a:pPr marL="198681" indent="-198681" eaLnBrk="0" hangingPunct="0">
              <a:lnSpc>
                <a:spcPct val="90000"/>
              </a:lnSpc>
              <a:spcBef>
                <a:spcPct val="30000"/>
              </a:spcBef>
              <a:defRPr/>
            </a:pPr>
            <a:endParaRPr lang="en-US" sz="1000" dirty="0">
              <a:solidFill>
                <a:srgbClr val="000000"/>
              </a:solidFill>
            </a:endParaRPr>
          </a:p>
          <a:p>
            <a:pPr marL="198681" indent="-198681" eaLnBrk="0" hangingPunct="0">
              <a:lnSpc>
                <a:spcPct val="90000"/>
              </a:lnSpc>
              <a:spcBef>
                <a:spcPct val="30000"/>
              </a:spcBef>
              <a:defRPr/>
            </a:pPr>
            <a:r>
              <a:rPr lang="en-US" sz="1000" dirty="0">
                <a:solidFill>
                  <a:srgbClr val="000000"/>
                </a:solidFill>
              </a:rPr>
              <a:t>To do it well, companies need to upgrade:</a:t>
            </a:r>
          </a:p>
          <a:p>
            <a:pPr marL="198681" indent="-198681" eaLnBrk="0" hangingPunct="0">
              <a:lnSpc>
                <a:spcPct val="90000"/>
              </a:lnSpc>
              <a:spcBef>
                <a:spcPct val="30000"/>
              </a:spcBef>
              <a:buFontTx/>
              <a:buChar char="-"/>
              <a:defRPr/>
            </a:pPr>
            <a:r>
              <a:rPr lang="en-US" sz="1000" dirty="0">
                <a:solidFill>
                  <a:srgbClr val="000000"/>
                </a:solidFill>
              </a:rPr>
              <a:t>Procurement and project mgt skills</a:t>
            </a:r>
          </a:p>
          <a:p>
            <a:pPr marL="198681" indent="-198681" eaLnBrk="0" hangingPunct="0">
              <a:lnSpc>
                <a:spcPct val="90000"/>
              </a:lnSpc>
              <a:spcBef>
                <a:spcPct val="30000"/>
              </a:spcBef>
              <a:buFontTx/>
              <a:buChar char="-"/>
              <a:defRPr/>
            </a:pPr>
            <a:r>
              <a:rPr lang="en-US" sz="1000" dirty="0">
                <a:solidFill>
                  <a:srgbClr val="000000"/>
                </a:solidFill>
              </a:rPr>
              <a:t>Risk management capabilities.</a:t>
            </a:r>
          </a:p>
          <a:p>
            <a:pPr marL="198681" indent="-198681" eaLnBrk="0" hangingPunct="0">
              <a:lnSpc>
                <a:spcPct val="90000"/>
              </a:lnSpc>
              <a:spcBef>
                <a:spcPct val="30000"/>
              </a:spcBef>
              <a:buFontTx/>
              <a:buChar char="-"/>
              <a:defRPr/>
            </a:pPr>
            <a:endParaRPr lang="en-US" sz="1000" dirty="0">
              <a:solidFill>
                <a:srgbClr val="000000"/>
              </a:solidFill>
            </a:endParaRPr>
          </a:p>
          <a:p>
            <a:pPr marL="198681" indent="-198681" eaLnBrk="0" hangingPunct="0">
              <a:lnSpc>
                <a:spcPct val="90000"/>
              </a:lnSpc>
              <a:spcBef>
                <a:spcPct val="30000"/>
              </a:spcBef>
              <a:buFontTx/>
              <a:buChar char="•"/>
              <a:defRPr/>
            </a:pPr>
            <a:r>
              <a:rPr lang="en-US" sz="1000" dirty="0">
                <a:solidFill>
                  <a:srgbClr val="000000"/>
                </a:solidFill>
              </a:rPr>
              <a:t> What actions did Sun take:</a:t>
            </a:r>
          </a:p>
          <a:p>
            <a:pPr marL="677757" lvl="1" indent="-198681" eaLnBrk="0" hangingPunct="0">
              <a:lnSpc>
                <a:spcPct val="90000"/>
              </a:lnSpc>
              <a:spcBef>
                <a:spcPct val="30000"/>
              </a:spcBef>
              <a:buFontTx/>
              <a:buAutoNum type="arabicPeriod"/>
              <a:defRPr/>
            </a:pPr>
            <a:r>
              <a:rPr lang="en-US" sz="1000" dirty="0">
                <a:solidFill>
                  <a:srgbClr val="000000"/>
                </a:solidFill>
              </a:rPr>
              <a:t>Build up SRM capabilities and systems:</a:t>
            </a:r>
          </a:p>
          <a:p>
            <a:pPr marL="1155232" lvl="2" indent="-198681" eaLnBrk="0" hangingPunct="0">
              <a:lnSpc>
                <a:spcPct val="90000"/>
              </a:lnSpc>
              <a:spcBef>
                <a:spcPct val="30000"/>
              </a:spcBef>
              <a:buFontTx/>
              <a:buAutoNum type="arabicPeriod"/>
              <a:defRPr/>
            </a:pPr>
            <a:r>
              <a:rPr lang="en-US" sz="1000" dirty="0">
                <a:solidFill>
                  <a:srgbClr val="000000"/>
                </a:solidFill>
              </a:rPr>
              <a:t>LT relationships</a:t>
            </a:r>
          </a:p>
          <a:p>
            <a:pPr marL="1155232" lvl="2" indent="-198681" eaLnBrk="0" hangingPunct="0">
              <a:lnSpc>
                <a:spcPct val="90000"/>
              </a:lnSpc>
              <a:spcBef>
                <a:spcPct val="30000"/>
              </a:spcBef>
              <a:buFontTx/>
              <a:buAutoNum type="arabicPeriod"/>
              <a:defRPr/>
            </a:pPr>
            <a:r>
              <a:rPr lang="en-US" sz="1000" dirty="0">
                <a:solidFill>
                  <a:srgbClr val="000000"/>
                </a:solidFill>
              </a:rPr>
              <a:t>Actively engage suppliers</a:t>
            </a:r>
          </a:p>
          <a:p>
            <a:pPr marL="1155232" lvl="2" indent="-198681" eaLnBrk="0" hangingPunct="0">
              <a:lnSpc>
                <a:spcPct val="90000"/>
              </a:lnSpc>
              <a:spcBef>
                <a:spcPct val="30000"/>
              </a:spcBef>
              <a:buFontTx/>
              <a:buAutoNum type="arabicPeriod"/>
              <a:defRPr/>
            </a:pPr>
            <a:r>
              <a:rPr lang="en-US" sz="1000" dirty="0">
                <a:solidFill>
                  <a:srgbClr val="000000"/>
                </a:solidFill>
              </a:rPr>
              <a:t>Incentivize suppliers w/ scorecard</a:t>
            </a:r>
          </a:p>
          <a:p>
            <a:pPr marL="1155232" lvl="2" indent="-198681" eaLnBrk="0" hangingPunct="0">
              <a:lnSpc>
                <a:spcPct val="90000"/>
              </a:lnSpc>
              <a:spcBef>
                <a:spcPct val="30000"/>
              </a:spcBef>
              <a:buFontTx/>
              <a:buAutoNum type="arabicPeriod"/>
              <a:defRPr/>
            </a:pPr>
            <a:r>
              <a:rPr lang="en-US" sz="1000" dirty="0">
                <a:solidFill>
                  <a:srgbClr val="000000"/>
                </a:solidFill>
              </a:rPr>
              <a:t>Develop good internal SRM mgt capabilities + formal positions: GCM: </a:t>
            </a:r>
            <a:r>
              <a:rPr lang="en-US" sz="1000" i="1" dirty="0">
                <a:solidFill>
                  <a:srgbClr val="000000"/>
                </a:solidFill>
              </a:rPr>
              <a:t>whose heard of this position? (Cisco also has it + these guys don’t do actual tactical purchasing, but strategic RM.)</a:t>
            </a:r>
            <a:endParaRPr lang="en-US" sz="1000" dirty="0">
              <a:solidFill>
                <a:srgbClr val="000000"/>
              </a:solidFill>
            </a:endParaRPr>
          </a:p>
          <a:p>
            <a:pPr marL="677757" lvl="1" indent="-198681" eaLnBrk="0" hangingPunct="0">
              <a:lnSpc>
                <a:spcPct val="90000"/>
              </a:lnSpc>
              <a:spcBef>
                <a:spcPct val="30000"/>
              </a:spcBef>
              <a:buFontTx/>
              <a:buAutoNum type="arabicPeriod"/>
              <a:defRPr/>
            </a:pPr>
            <a:r>
              <a:rPr lang="en-US" sz="1000" dirty="0">
                <a:solidFill>
                  <a:srgbClr val="000000"/>
                </a:solidFill>
              </a:rPr>
              <a:t>Dual source (B&amp;M)</a:t>
            </a:r>
          </a:p>
          <a:p>
            <a:pPr marL="198681" indent="-198681" eaLnBrk="0" hangingPunct="0">
              <a:lnSpc>
                <a:spcPct val="90000"/>
              </a:lnSpc>
              <a:spcBef>
                <a:spcPct val="30000"/>
              </a:spcBef>
              <a:buFontTx/>
              <a:buChar char="-"/>
              <a:defRPr/>
            </a:pPr>
            <a:endParaRPr lang="en-US" sz="1000" dirty="0">
              <a:solidFill>
                <a:srgbClr val="000000"/>
              </a:solidFill>
            </a:endParaRPr>
          </a:p>
        </p:txBody>
      </p:sp>
      <p:sp>
        <p:nvSpPr>
          <p:cNvPr id="9" name="Notes Placeholder 8"/>
          <p:cNvSpPr>
            <a:spLocks noGrp="1"/>
          </p:cNvSpPr>
          <p:nvPr>
            <p:ph type="body" idx="1"/>
          </p:nvPr>
        </p:nvSpPr>
        <p:spPr/>
        <p:txBody>
          <a:bodyPr>
            <a:normAutofit/>
          </a:bodyPr>
          <a:lstStyle/>
          <a:p>
            <a:r>
              <a:rPr lang="en-US" dirty="0"/>
              <a:t>Can discuss </a:t>
            </a:r>
            <a:r>
              <a:rPr lang="en-US" i="1" dirty="0"/>
              <a:t>the</a:t>
            </a:r>
            <a:r>
              <a:rPr lang="en-US" i="1" baseline="0" dirty="0"/>
              <a:t> </a:t>
            </a:r>
            <a:r>
              <a:rPr lang="en-US" i="0" baseline="0" dirty="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a:t>asymetries</a:t>
            </a:r>
            <a:r>
              <a:rPr lang="en-US" i="0" baseline="0" dirty="0"/>
              <a:t>, and has this powerful thing called “culture” as a non-monetary motivator and coordinator.</a:t>
            </a:r>
            <a:endParaRPr lang="en-US" dirty="0"/>
          </a:p>
          <a:p>
            <a:endParaRPr lang="en-US" dirty="0"/>
          </a:p>
          <a:p>
            <a:endParaRPr lang="en-US" dirty="0"/>
          </a:p>
          <a:p>
            <a:r>
              <a:rPr lang="en-US" dirty="0"/>
              <a:t>Risk</a:t>
            </a:r>
            <a:r>
              <a:rPr lang="en-US" baseline="0" dirty="0"/>
              <a:t> mitigation:</a:t>
            </a:r>
          </a:p>
          <a:p>
            <a:r>
              <a:rPr lang="en-US" baseline="0" dirty="0"/>
              <a:t>Link to Sun case.  They did much better by:</a:t>
            </a:r>
          </a:p>
          <a:p>
            <a:pPr marL="230726" indent="-230726">
              <a:buAutoNum type="arabicPeriod"/>
            </a:pPr>
            <a:r>
              <a:rPr lang="en-US" baseline="0" dirty="0"/>
              <a:t>Dual sourcing (make &amp; buy)</a:t>
            </a:r>
          </a:p>
          <a:p>
            <a:pPr marL="230726" indent="-230726">
              <a:buAutoNum type="arabicPeriod"/>
            </a:pPr>
            <a:r>
              <a:rPr lang="en-US" baseline="0" dirty="0"/>
              <a:t>Very strong SRM (using TCO supplier scorecard)</a:t>
            </a:r>
          </a:p>
          <a:p>
            <a:pPr marL="230726" indent="-230726">
              <a:buAutoNum type="arabicPeriod"/>
            </a:pPr>
            <a:r>
              <a:rPr lang="en-US" baseline="0" dirty="0"/>
              <a:t>Electronics is much better suited for disintegration (modular product architecture/cheap transportation/parallel process/great IT &amp; coordination) </a:t>
            </a:r>
            <a:endParaRPr lang="en-US" dirty="0"/>
          </a:p>
        </p:txBody>
      </p:sp>
    </p:spTree>
    <p:extLst>
      <p:ext uri="{BB962C8B-B14F-4D97-AF65-F5344CB8AC3E}">
        <p14:creationId xmlns:p14="http://schemas.microsoft.com/office/powerpoint/2010/main" val="465101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https://operations-</a:t>
            </a:r>
            <a:r>
              <a:rPr lang="en-US" dirty="0" err="1"/>
              <a:t>extranet.mckinsey.com</a:t>
            </a:r>
            <a:r>
              <a:rPr lang="en-US" dirty="0"/>
              <a:t>/content/function/</a:t>
            </a:r>
            <a:r>
              <a:rPr lang="en-US" dirty="0" err="1"/>
              <a:t>Purchasing+and+Supply+Management</a:t>
            </a:r>
            <a:r>
              <a:rPr lang="en-US" dirty="0"/>
              <a:t>/view/20171019_Why_does_it_cost_so_much?pk_campaign=MLID_29722</a:t>
            </a:r>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818433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a:t>Ask 1</a:t>
            </a:r>
            <a:r>
              <a:rPr lang="en-US" sz="1200" u="sng" baseline="30000" dirty="0"/>
              <a:t>st</a:t>
            </a:r>
            <a:r>
              <a:rPr lang="en-US" sz="1200" u="sng" dirty="0"/>
              <a:t> name. What is the major difference in Boeing</a:t>
            </a:r>
            <a:r>
              <a:rPr lang="en-US" altLang="en-US" sz="1200" u="sng" dirty="0"/>
              <a:t>’</a:t>
            </a:r>
            <a:r>
              <a:rPr lang="en-US" sz="1200" u="sng" dirty="0"/>
              <a:t>s operating model for the </a:t>
            </a:r>
            <a:r>
              <a:rPr lang="en-US" sz="1200" u="sng" dirty="0" err="1"/>
              <a:t>Dreamliner</a:t>
            </a:r>
            <a:r>
              <a:rPr lang="en-US" sz="1200" u="sng" dirty="0"/>
              <a:t>?</a:t>
            </a:r>
          </a:p>
          <a:p>
            <a:pPr>
              <a:buFontTx/>
              <a:buChar char="•"/>
            </a:pPr>
            <a:r>
              <a:rPr lang="en-US" sz="1200" dirty="0"/>
              <a:t>Media suggest that Boeing is simply doing more outsourcing. It</a:t>
            </a:r>
            <a:r>
              <a:rPr lang="en-US" altLang="en-US" sz="1200" dirty="0"/>
              <a:t>’</a:t>
            </a:r>
            <a:r>
              <a:rPr lang="en-US" sz="1200" dirty="0"/>
              <a:t>s a bit more subtle than that.</a:t>
            </a:r>
          </a:p>
          <a:p>
            <a:pPr>
              <a:buFontTx/>
              <a:buChar char="•"/>
            </a:pPr>
            <a:r>
              <a:rPr lang="en-US" sz="1200" dirty="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a:t>Product development for their section.</a:t>
            </a:r>
          </a:p>
          <a:p>
            <a:pPr marL="730632" lvl="1" indent="-243544">
              <a:buFontTx/>
              <a:buChar char="•"/>
            </a:pPr>
            <a:r>
              <a:rPr lang="en-US" sz="1200" dirty="0"/>
              <a:t>Development and management of their sub-tier supply chain</a:t>
            </a:r>
          </a:p>
          <a:p>
            <a:pPr>
              <a:buFontTx/>
              <a:buChar char="•"/>
            </a:pPr>
            <a:r>
              <a:rPr lang="en-US" sz="1200" dirty="0"/>
              <a:t>Boeing would then </a:t>
            </a:r>
            <a:r>
              <a:rPr lang="en-US" altLang="en-US" sz="1200" dirty="0"/>
              <a:t>“</a:t>
            </a:r>
            <a:r>
              <a:rPr lang="en-US" sz="1200" dirty="0"/>
              <a:t>snap</a:t>
            </a:r>
            <a:r>
              <a:rPr lang="en-US" altLang="en-US" sz="1200" dirty="0"/>
              <a:t>”</a:t>
            </a:r>
            <a:r>
              <a:rPr lang="en-US" sz="1200" dirty="0"/>
              <a:t> together sections in 3 days versus traditional 13 day assembly. (Boeing was going to airship sections to Everett using 747s – a change from the past use of ground/sea transport.)</a:t>
            </a:r>
          </a:p>
          <a:p>
            <a:pPr>
              <a:buFontTx/>
              <a:buChar char="•"/>
            </a:pPr>
            <a:r>
              <a:rPr lang="en-US" sz="1200" dirty="0"/>
              <a:t>In effect, Boeing wanted to play the role of a large-scale systems integrator</a:t>
            </a:r>
          </a:p>
          <a:p>
            <a:endParaRPr lang="en-US" sz="1200" dirty="0"/>
          </a:p>
          <a:p>
            <a:r>
              <a:rPr lang="en-US" sz="1200" dirty="0"/>
              <a:t>Modularity may come up here. If so, can use the product architecture slide </a:t>
            </a:r>
          </a:p>
          <a:p>
            <a:endParaRPr lang="en-US" sz="1200" dirty="0"/>
          </a:p>
        </p:txBody>
      </p:sp>
      <p:sp>
        <p:nvSpPr>
          <p:cNvPr id="28675" name="Slide Number Placeholder 3"/>
          <p:cNvSpPr>
            <a:spLocks noGrp="1"/>
          </p:cNvSpPr>
          <p:nvPr>
            <p:ph type="sldNum" sz="quarter" idx="5"/>
          </p:nvPr>
        </p:nvSpPr>
        <p:spPr>
          <a:noFill/>
        </p:spPr>
        <p:txBody>
          <a:bodyPr/>
          <a:lstStyle/>
          <a:p>
            <a:fld id="{148D1341-15E4-42C5-9A40-AA8B685CFAAD}" type="slidenum">
              <a:rPr lang="en-US">
                <a:solidFill>
                  <a:srgbClr val="000000"/>
                </a:solidFill>
              </a:rPr>
              <a:pPr/>
              <a:t>36</a:t>
            </a:fld>
            <a:endParaRPr lang="en-US">
              <a:solidFill>
                <a:srgbClr val="000000"/>
              </a:solidFill>
            </a:endParaRPr>
          </a:p>
        </p:txBody>
      </p:sp>
    </p:spTree>
    <p:extLst>
      <p:ext uri="{BB962C8B-B14F-4D97-AF65-F5344CB8AC3E}">
        <p14:creationId xmlns:p14="http://schemas.microsoft.com/office/powerpoint/2010/main" val="1424185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a:t>Sources of Delays</a:t>
            </a:r>
          </a:p>
          <a:p>
            <a:pPr>
              <a:lnSpc>
                <a:spcPct val="80000"/>
              </a:lnSpc>
              <a:buFontTx/>
              <a:buChar char="•"/>
            </a:pPr>
            <a:r>
              <a:rPr lang="en-US" sz="900" dirty="0"/>
              <a:t>Technology, e.g., fuselage made of composite material. 787 structure is 50% composite as compared to 12% in 777 (the previous jet.) </a:t>
            </a:r>
          </a:p>
          <a:p>
            <a:pPr>
              <a:lnSpc>
                <a:spcPct val="80000"/>
              </a:lnSpc>
              <a:buFontTx/>
              <a:buChar char="•"/>
            </a:pPr>
            <a:r>
              <a:rPr lang="en-US" sz="900" dirty="0"/>
              <a:t>Operations., e.g., fastener shortage, labor dispute.</a:t>
            </a:r>
          </a:p>
          <a:p>
            <a:pPr>
              <a:lnSpc>
                <a:spcPct val="80000"/>
              </a:lnSpc>
              <a:buFontTx/>
              <a:buChar char="•"/>
            </a:pPr>
            <a:r>
              <a:rPr lang="en-US" sz="900" dirty="0"/>
              <a:t>Weak subcontractor capability/performance.</a:t>
            </a:r>
          </a:p>
          <a:p>
            <a:pPr>
              <a:lnSpc>
                <a:spcPct val="80000"/>
              </a:lnSpc>
              <a:buFontTx/>
              <a:buChar char="•"/>
            </a:pPr>
            <a:r>
              <a:rPr lang="en-US" sz="900" dirty="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a:p>
          <a:p>
            <a:pPr>
              <a:lnSpc>
                <a:spcPct val="80000"/>
              </a:lnSpc>
            </a:pPr>
            <a:r>
              <a:rPr lang="en-US" sz="900" dirty="0"/>
              <a:t>Sometimes identification and resolution of an issue hampered by operating model or an issue was caused/amplified by the operating model.  </a:t>
            </a:r>
          </a:p>
          <a:p>
            <a:pPr>
              <a:lnSpc>
                <a:spcPct val="80000"/>
              </a:lnSpc>
            </a:pPr>
            <a:endParaRPr lang="en-US" sz="900" dirty="0"/>
          </a:p>
          <a:p>
            <a:pPr>
              <a:lnSpc>
                <a:spcPct val="80000"/>
              </a:lnSpc>
            </a:pPr>
            <a:r>
              <a:rPr lang="en-US" sz="900" dirty="0"/>
              <a:t>See notes on next slide for case quotes on Vought, Fasters, Strike.</a:t>
            </a:r>
          </a:p>
          <a:p>
            <a:pPr>
              <a:lnSpc>
                <a:spcPct val="80000"/>
              </a:lnSpc>
            </a:pPr>
            <a:endParaRPr lang="en-US" sz="900" dirty="0"/>
          </a:p>
          <a:p>
            <a:pPr>
              <a:lnSpc>
                <a:spcPct val="80000"/>
              </a:lnSpc>
            </a:pPr>
            <a:r>
              <a:rPr lang="en-US" sz="900" dirty="0"/>
              <a:t>Below are some comments attributed to Vought CEP (Elmer Doty) in 2007 [Seattle Times]. </a:t>
            </a:r>
            <a:r>
              <a:rPr lang="en-US" altLang="en-US" sz="900" u="sng" dirty="0"/>
              <a:t>“</a:t>
            </a:r>
            <a:r>
              <a:rPr lang="en-US" sz="900" u="sng" dirty="0"/>
              <a:t>Given those facts [see below], I don</a:t>
            </a:r>
            <a:r>
              <a:rPr lang="en-US" altLang="en-US" sz="900" u="sng" dirty="0"/>
              <a:t>’</a:t>
            </a:r>
            <a:r>
              <a:rPr lang="en-US" sz="900" u="sng" dirty="0"/>
              <a:t>t think you need to rely on rumors to assume that we are among the riskiest, if not the riskiest, of the structure producers.</a:t>
            </a:r>
            <a:r>
              <a:rPr lang="en-US" altLang="en-US" sz="900" u="sng" dirty="0"/>
              <a:t>”</a:t>
            </a:r>
            <a:endParaRPr lang="en-US" sz="900" u="sng" dirty="0"/>
          </a:p>
          <a:p>
            <a:pPr>
              <a:lnSpc>
                <a:spcPct val="80000"/>
              </a:lnSpc>
              <a:buFontTx/>
              <a:buChar char="•"/>
            </a:pPr>
            <a:r>
              <a:rPr lang="en-US" sz="900" u="sng" dirty="0"/>
              <a:t>The company is by far the smallest of the partners.</a:t>
            </a:r>
          </a:p>
          <a:p>
            <a:pPr>
              <a:lnSpc>
                <a:spcPct val="80000"/>
              </a:lnSpc>
              <a:buFontTx/>
              <a:buChar char="•"/>
            </a:pPr>
            <a:r>
              <a:rPr lang="en-US" sz="900" u="sng" dirty="0"/>
              <a:t>It faced a severe liquidity crisis 18 months ago that almost killed the company.</a:t>
            </a:r>
          </a:p>
          <a:p>
            <a:pPr>
              <a:lnSpc>
                <a:spcPct val="80000"/>
              </a:lnSpc>
              <a:buFontTx/>
              <a:buChar char="•"/>
            </a:pPr>
            <a:r>
              <a:rPr lang="en-US" sz="900" u="sng" dirty="0"/>
              <a:t>When Vought took on the 787 work, it had to </a:t>
            </a:r>
            <a:r>
              <a:rPr lang="en-US" altLang="en-US" sz="900" u="sng" dirty="0"/>
              <a:t>“</a:t>
            </a:r>
            <a:r>
              <a:rPr lang="en-US" sz="900" u="sng" dirty="0"/>
              <a:t>reconstitute an engineering department</a:t>
            </a:r>
            <a:r>
              <a:rPr lang="en-US" altLang="en-US" sz="900" u="sng" dirty="0"/>
              <a:t>”</a:t>
            </a:r>
            <a:r>
              <a:rPr lang="en-US" sz="900" u="sng" dirty="0"/>
              <a:t> from disparate units that had been acquired separately, while at the same time </a:t>
            </a:r>
            <a:r>
              <a:rPr lang="en-US" altLang="en-US" sz="900" u="sng" dirty="0"/>
              <a:t>“</a:t>
            </a:r>
            <a:r>
              <a:rPr lang="en-US" sz="900" u="sng" dirty="0"/>
              <a:t>starting up a green field site in a remote location.</a:t>
            </a:r>
          </a:p>
          <a:p>
            <a:pPr>
              <a:lnSpc>
                <a:spcPct val="80000"/>
              </a:lnSpc>
            </a:pPr>
            <a:endParaRPr lang="en-US" sz="900" dirty="0"/>
          </a:p>
          <a:p>
            <a:pPr>
              <a:lnSpc>
                <a:spcPct val="80000"/>
              </a:lnSpc>
            </a:pPr>
            <a:r>
              <a:rPr lang="en-US" sz="900" dirty="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solidFill>
                  <a:srgbClr val="000000"/>
                </a:solidFill>
              </a:rPr>
              <a:pPr/>
              <a:t>37</a:t>
            </a:fld>
            <a:endParaRPr lang="en-US">
              <a:solidFill>
                <a:srgbClr val="000000"/>
              </a:solidFill>
            </a:endParaRPr>
          </a:p>
        </p:txBody>
      </p:sp>
    </p:spTree>
    <p:extLst>
      <p:ext uri="{BB962C8B-B14F-4D97-AF65-F5344CB8AC3E}">
        <p14:creationId xmlns:p14="http://schemas.microsoft.com/office/powerpoint/2010/main" val="4120510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a:t>Ask the 2</a:t>
            </a:r>
            <a:r>
              <a:rPr lang="en-US" u="sng" baseline="30000" dirty="0"/>
              <a:t>nd</a:t>
            </a:r>
            <a:r>
              <a:rPr lang="en-US" u="sng" dirty="0"/>
              <a:t> name on the board: If you were leading the development program, how would you structure the contracts with your suppliers?</a:t>
            </a:r>
          </a:p>
          <a:p>
            <a:pPr defTabSz="974176" eaLnBrk="1" hangingPunct="1">
              <a:spcBef>
                <a:spcPct val="0"/>
              </a:spcBef>
            </a:pPr>
            <a:endParaRPr lang="en-US" dirty="0"/>
          </a:p>
          <a:p>
            <a:pPr defTabSz="974176" eaLnBrk="1" hangingPunct="1">
              <a:spcBef>
                <a:spcPct val="0"/>
              </a:spcBef>
            </a:pPr>
            <a:r>
              <a:rPr lang="en-US" dirty="0"/>
              <a:t>Get a student discussion.</a:t>
            </a:r>
          </a:p>
          <a:p>
            <a:pPr defTabSz="974176" eaLnBrk="1" hangingPunct="1">
              <a:spcBef>
                <a:spcPct val="0"/>
              </a:spcBef>
            </a:pPr>
            <a:endParaRPr lang="en-US" dirty="0"/>
          </a:p>
          <a:p>
            <a:pPr defTabSz="974176" eaLnBrk="1" hangingPunct="1">
              <a:spcBef>
                <a:spcPct val="0"/>
              </a:spcBef>
            </a:pPr>
            <a:r>
              <a:rPr lang="en-US" dirty="0"/>
              <a:t>Tell them what Boeing did. No payment to any partner until first 787 completed. What do you think of this idea?</a:t>
            </a:r>
          </a:p>
          <a:p>
            <a:pPr defTabSz="974176" eaLnBrk="1" hangingPunct="1">
              <a:spcBef>
                <a:spcPct val="0"/>
              </a:spcBef>
            </a:pPr>
            <a:endParaRPr lang="en-US" dirty="0"/>
          </a:p>
          <a:p>
            <a:pPr defTabSz="974176" eaLnBrk="1" hangingPunct="1">
              <a:spcBef>
                <a:spcPct val="0"/>
              </a:spcBef>
            </a:pPr>
            <a:r>
              <a:rPr lang="en-US" dirty="0"/>
              <a:t>Pros: Reduce Boeing risk; promote cooperation, …</a:t>
            </a:r>
          </a:p>
          <a:p>
            <a:pPr defTabSz="974176" eaLnBrk="1" hangingPunct="1">
              <a:spcBef>
                <a:spcPct val="0"/>
              </a:spcBef>
            </a:pPr>
            <a:r>
              <a:rPr lang="en-US" dirty="0"/>
              <a:t>Cons: Increase partners</a:t>
            </a:r>
            <a:r>
              <a:rPr lang="en-US" altLang="en-US" dirty="0"/>
              <a:t>’</a:t>
            </a:r>
            <a:r>
              <a:rPr lang="en-US" dirty="0"/>
              <a:t> financial risk. Incentive to delay (no point being earliest).</a:t>
            </a:r>
          </a:p>
          <a:p>
            <a:pPr defTabSz="974176" eaLnBrk="1" hangingPunct="1">
              <a:spcBef>
                <a:spcPct val="0"/>
              </a:spcBef>
            </a:pPr>
            <a:endParaRPr lang="en-US" dirty="0"/>
          </a:p>
          <a:p>
            <a:pPr defTabSz="974176"/>
            <a:endParaRPr lang="en-US" dirty="0"/>
          </a:p>
        </p:txBody>
      </p:sp>
      <p:sp>
        <p:nvSpPr>
          <p:cNvPr id="32771" name="Slide Number Placeholder 3"/>
          <p:cNvSpPr>
            <a:spLocks noGrp="1"/>
          </p:cNvSpPr>
          <p:nvPr>
            <p:ph type="sldNum" sz="quarter" idx="5"/>
          </p:nvPr>
        </p:nvSpPr>
        <p:spPr>
          <a:noFill/>
        </p:spPr>
        <p:txBody>
          <a:bodyPr/>
          <a:lstStyle/>
          <a:p>
            <a:fld id="{D03F9C1E-3052-471C-A318-7091CDE2BD37}" type="slidenum">
              <a:rPr lang="en-US">
                <a:solidFill>
                  <a:srgbClr val="000000"/>
                </a:solidFill>
              </a:rPr>
              <a:pPr/>
              <a:t>38</a:t>
            </a:fld>
            <a:endParaRPr lang="en-US">
              <a:solidFill>
                <a:srgbClr val="000000"/>
              </a:solidFill>
            </a:endParaRPr>
          </a:p>
        </p:txBody>
      </p:sp>
    </p:spTree>
    <p:extLst>
      <p:ext uri="{BB962C8B-B14F-4D97-AF65-F5344CB8AC3E}">
        <p14:creationId xmlns:p14="http://schemas.microsoft.com/office/powerpoint/2010/main" val="13299862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23 June 2015: Better solution found by </a:t>
            </a:r>
            <a:r>
              <a:rPr lang="en-US" dirty="0" err="1"/>
              <a:t>Marat.Salikhov@insead.edu</a:t>
            </a:r>
            <a:r>
              <a:rPr lang="en-US" dirty="0"/>
              <a:t> using </a:t>
            </a:r>
          </a:p>
          <a:p>
            <a:endParaRPr lang="en-US" dirty="0"/>
          </a:p>
          <a:p>
            <a:r>
              <a:rPr lang="en-US" sz="1000" kern="1200" dirty="0">
                <a:solidFill>
                  <a:schemeClr val="tx1"/>
                </a:solidFill>
                <a:latin typeface="Times New Roman" pitchFamily="18" charset="0"/>
                <a:ea typeface="+mn-ea"/>
                <a:cs typeface="+mn-cs"/>
              </a:rPr>
              <a:t>Here is the complete description of this configuration</a:t>
            </a:r>
            <a:endParaRPr lang="en-US" dirty="0"/>
          </a:p>
          <a:p>
            <a:endParaRPr lang="en-US" dirty="0"/>
          </a:p>
          <a:p>
            <a:r>
              <a:rPr lang="en-US" sz="1000" kern="1200" dirty="0">
                <a:solidFill>
                  <a:schemeClr val="tx1"/>
                </a:solidFill>
                <a:latin typeface="Times New Roman" pitchFamily="18" charset="0"/>
                <a:ea typeface="+mn-ea"/>
                <a:cs typeface="+mn-cs"/>
              </a:rPr>
              <a:t>E[NPV] = $14.324M with a standard deviation of 8619, which agrees with the other two's results.</a:t>
            </a:r>
          </a:p>
          <a:p>
            <a:r>
              <a:rPr lang="en-US" sz="1000" kern="1200" dirty="0">
                <a:solidFill>
                  <a:schemeClr val="tx1"/>
                </a:solidFill>
                <a:latin typeface="Times New Roman" pitchFamily="18" charset="0"/>
                <a:ea typeface="+mn-ea"/>
                <a:cs typeface="+mn-cs"/>
              </a:rPr>
              <a:t>Also, my capacity optimization yields the same result as Marat's given the network. So this network is actually better than the chaining network, in the sense of E[NPV].</a:t>
            </a:r>
            <a:endParaRPr lang="en-US" dirty="0"/>
          </a:p>
          <a:p>
            <a:r>
              <a:rPr lang="en-US" dirty="0"/>
              <a:t>Capacities:</a:t>
            </a:r>
            <a:endParaRPr lang="en-US" sz="1000" b="0" kern="1200" dirty="0">
              <a:solidFill>
                <a:schemeClr val="tx1"/>
              </a:solidFill>
              <a:latin typeface="Times New Roman" pitchFamily="18" charset="0"/>
              <a:ea typeface="+mn-ea"/>
              <a:cs typeface="+mn-cs"/>
            </a:endParaRPr>
          </a:p>
          <a:p>
            <a:endParaRPr lang="en-US" sz="1000" b="0" kern="1200" dirty="0">
              <a:solidFill>
                <a:schemeClr val="tx1"/>
              </a:solidFill>
              <a:latin typeface="Times New Roman" pitchFamily="18" charset="0"/>
              <a:ea typeface="+mn-ea"/>
              <a:cs typeface="+mn-cs"/>
            </a:endParaRPr>
          </a:p>
          <a:p>
            <a:r>
              <a:rPr lang="en-US" sz="1000" b="0" kern="1200" dirty="0">
                <a:solidFill>
                  <a:schemeClr val="tx1"/>
                </a:solidFill>
                <a:latin typeface="Times New Roman" pitchFamily="18" charset="0"/>
                <a:ea typeface="+mn-ea"/>
                <a:cs typeface="+mn-cs"/>
              </a:rPr>
              <a:t>USA: 207</a:t>
            </a:r>
          </a:p>
          <a:p>
            <a:r>
              <a:rPr lang="it-IT" sz="1000" b="0" kern="1200" dirty="0">
                <a:solidFill>
                  <a:schemeClr val="tx1"/>
                </a:solidFill>
                <a:latin typeface="Times New Roman" pitchFamily="18" charset="0"/>
                <a:ea typeface="+mn-ea"/>
                <a:cs typeface="+mn-cs"/>
              </a:rPr>
              <a:t>Brazil: 113</a:t>
            </a:r>
          </a:p>
          <a:p>
            <a:r>
              <a:rPr lang="it-IT" sz="1000" b="0" kern="1200" dirty="0">
                <a:solidFill>
                  <a:schemeClr val="tx1"/>
                </a:solidFill>
                <a:latin typeface="Times New Roman" pitchFamily="18" charset="0"/>
                <a:ea typeface="+mn-ea"/>
                <a:cs typeface="+mn-cs"/>
              </a:rPr>
              <a:t>Russia: no </a:t>
            </a:r>
            <a:r>
              <a:rPr lang="it-IT" sz="1000" b="0" kern="1200" dirty="0" err="1">
                <a:solidFill>
                  <a:schemeClr val="tx1"/>
                </a:solidFill>
                <a:latin typeface="Times New Roman" pitchFamily="18" charset="0"/>
                <a:ea typeface="+mn-ea"/>
                <a:cs typeface="+mn-cs"/>
              </a:rPr>
              <a:t>plant</a:t>
            </a:r>
            <a:endParaRPr lang="it-IT" sz="1000" b="0" kern="1200" dirty="0">
              <a:solidFill>
                <a:schemeClr val="tx1"/>
              </a:solidFill>
              <a:latin typeface="Times New Roman" pitchFamily="18" charset="0"/>
              <a:ea typeface="+mn-ea"/>
              <a:cs typeface="+mn-cs"/>
            </a:endParaRPr>
          </a:p>
          <a:p>
            <a:r>
              <a:rPr lang="it-IT" sz="1000" b="0" kern="1200" dirty="0">
                <a:solidFill>
                  <a:schemeClr val="tx1"/>
                </a:solidFill>
                <a:latin typeface="Times New Roman" pitchFamily="18" charset="0"/>
                <a:ea typeface="+mn-ea"/>
                <a:cs typeface="+mn-cs"/>
              </a:rPr>
              <a:t>India: 91</a:t>
            </a:r>
          </a:p>
          <a:p>
            <a:r>
              <a:rPr lang="it-IT" sz="1000" b="0" kern="1200" dirty="0">
                <a:solidFill>
                  <a:schemeClr val="tx1"/>
                </a:solidFill>
                <a:latin typeface="Times New Roman" pitchFamily="18" charset="0"/>
                <a:ea typeface="+mn-ea"/>
                <a:cs typeface="+mn-cs"/>
              </a:rPr>
              <a:t>China: 152</a:t>
            </a:r>
          </a:p>
          <a:p>
            <a:endParaRPr lang="en-US" dirty="0"/>
          </a:p>
          <a:p>
            <a:r>
              <a:rPr lang="en-US" sz="1000" kern="1200" dirty="0">
                <a:solidFill>
                  <a:schemeClr val="tx1"/>
                </a:solidFill>
                <a:latin typeface="Times New Roman" pitchFamily="18" charset="0"/>
                <a:ea typeface="+mn-ea"/>
                <a:cs typeface="+mn-cs"/>
              </a:rPr>
              <a:t>USA -&gt; USA</a:t>
            </a:r>
          </a:p>
          <a:p>
            <a:r>
              <a:rPr lang="en-US" sz="1000" kern="1200" dirty="0">
                <a:solidFill>
                  <a:schemeClr val="tx1"/>
                </a:solidFill>
                <a:latin typeface="Times New Roman" pitchFamily="18" charset="0"/>
                <a:ea typeface="+mn-ea"/>
                <a:cs typeface="+mn-cs"/>
              </a:rPr>
              <a:t>Brazil -&gt; Brazil</a:t>
            </a:r>
          </a:p>
          <a:p>
            <a:r>
              <a:rPr lang="en-US" sz="1000" kern="1200" dirty="0">
                <a:solidFill>
                  <a:schemeClr val="tx1"/>
                </a:solidFill>
                <a:latin typeface="Times New Roman" pitchFamily="18" charset="0"/>
                <a:ea typeface="+mn-ea"/>
                <a:cs typeface="+mn-cs"/>
              </a:rPr>
              <a:t>India -&gt; India</a:t>
            </a:r>
          </a:p>
          <a:p>
            <a:r>
              <a:rPr lang="en-US" sz="1000" kern="1200" dirty="0">
                <a:solidFill>
                  <a:schemeClr val="tx1"/>
                </a:solidFill>
                <a:latin typeface="Times New Roman" pitchFamily="18" charset="0"/>
                <a:ea typeface="+mn-ea"/>
                <a:cs typeface="+mn-cs"/>
              </a:rPr>
              <a:t>China -&gt; China</a:t>
            </a:r>
          </a:p>
          <a:p>
            <a:r>
              <a:rPr lang="en-US" sz="1000" kern="1200" dirty="0">
                <a:solidFill>
                  <a:schemeClr val="tx1"/>
                </a:solidFill>
                <a:latin typeface="Times New Roman" pitchFamily="18" charset="0"/>
                <a:ea typeface="+mn-ea"/>
                <a:cs typeface="+mn-cs"/>
              </a:rPr>
              <a:t>USA -&gt; Brazil</a:t>
            </a:r>
          </a:p>
          <a:p>
            <a:r>
              <a:rPr lang="en-US" sz="1000" kern="1200" dirty="0">
                <a:solidFill>
                  <a:schemeClr val="tx1"/>
                </a:solidFill>
                <a:latin typeface="Times New Roman" pitchFamily="18" charset="0"/>
                <a:ea typeface="+mn-ea"/>
                <a:cs typeface="+mn-cs"/>
              </a:rPr>
              <a:t>Brazil -&gt; Russia</a:t>
            </a:r>
          </a:p>
          <a:p>
            <a:r>
              <a:rPr lang="en-US" sz="1000" kern="1200" dirty="0">
                <a:solidFill>
                  <a:schemeClr val="tx1"/>
                </a:solidFill>
                <a:latin typeface="Times New Roman" pitchFamily="18" charset="0"/>
                <a:ea typeface="+mn-ea"/>
                <a:cs typeface="+mn-cs"/>
              </a:rPr>
              <a:t>India -&gt; USA</a:t>
            </a:r>
          </a:p>
          <a:p>
            <a:r>
              <a:rPr lang="en-US" sz="1000" kern="1200" dirty="0">
                <a:solidFill>
                  <a:schemeClr val="tx1"/>
                </a:solidFill>
                <a:latin typeface="Times New Roman" pitchFamily="18" charset="0"/>
                <a:ea typeface="+mn-ea"/>
                <a:cs typeface="+mn-cs"/>
              </a:rPr>
              <a:t>China -&gt; Russia</a:t>
            </a:r>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2868146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453771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453771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a:t>…</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0714199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251834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3799488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1252079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0337036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2014: 14.182 and</a:t>
            </a:r>
          </a:p>
          <a:p>
            <a:r>
              <a:rPr lang="en-US" baseline="0" dirty="0"/>
              <a:t>2013: 14.155 and 13.256</a:t>
            </a:r>
          </a:p>
          <a:p>
            <a:r>
              <a:rPr lang="en-US" baseline="0" dirty="0"/>
              <a:t>2012: 14.111 and 13.481</a:t>
            </a:r>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1067131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7526801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9894857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2014: 14.182 and 13.73 (so three teams this year across two sections beat the past!)</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966599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2014: 14.182 and 13.73</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0740620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453771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623098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4537711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4537711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9166747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996113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2014: 14.182 and 13.73 (so three teams this year across two sections beat the past!)</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7794206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2014: 14.182 and 13.73</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6772375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118795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21310950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2016: 14.14 and 13.25</a:t>
            </a:r>
          </a:p>
          <a:p>
            <a:r>
              <a:rPr lang="en-US" baseline="0" dirty="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2014: 14.182 and 13.73 (so three teams this year across two sections beat the past!)</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8851661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a:t>…</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381484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6299889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13474657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736721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08281092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7010673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First discuss a little the nature of the chose</a:t>
            </a:r>
            <a:r>
              <a:rPr lang="en-US" baseline="0" dirty="0"/>
              <a:t>n network configurations:</a:t>
            </a:r>
          </a:p>
          <a:p>
            <a:pPr marL="218290" indent="-218290">
              <a:buAutoNum type="arabicPeriod"/>
            </a:pPr>
            <a:r>
              <a:rPr lang="en-US" baseline="0" dirty="0"/>
              <a:t>Every team invested in China.</a:t>
            </a:r>
          </a:p>
          <a:p>
            <a:pPr marL="218290" indent="-218290">
              <a:buAutoNum type="arabicPeriod"/>
            </a:pPr>
            <a:r>
              <a:rPr lang="en-US" baseline="0" dirty="0"/>
              <a:t>Every team invested in at least two plants: about 1/3 in two plants; 1/3 in three; and the rest in more.</a:t>
            </a:r>
          </a:p>
          <a:p>
            <a:pPr marL="654870" lvl="1" indent="-218290">
              <a:buAutoNum type="arabicPeriod"/>
            </a:pPr>
            <a:r>
              <a:rPr lang="en-US" baseline="0" dirty="0"/>
              <a:t>11 out of 15 teams invested in India.</a:t>
            </a:r>
            <a:endParaRPr lang="en-US" dirty="0"/>
          </a:p>
          <a:p>
            <a:endParaRPr lang="en-US" dirty="0"/>
          </a:p>
          <a:p>
            <a:endParaRPr lang="en-US" dirty="0"/>
          </a:p>
          <a:p>
            <a:r>
              <a:rPr lang="en-US" dirty="0"/>
              <a:t>Note:</a:t>
            </a:r>
          </a:p>
          <a:p>
            <a:pPr marL="218290" indent="-218290">
              <a:buAutoNum type="arabicPeriod"/>
            </a:pPr>
            <a:r>
              <a:rPr lang="en-US" dirty="0"/>
              <a:t>The winner for this sample is</a:t>
            </a:r>
            <a:r>
              <a:rPr lang="en-US" baseline="0" dirty="0"/>
              <a:t> group 23.  </a:t>
            </a:r>
            <a:r>
              <a:rPr lang="en-US" i="1" baseline="0" dirty="0"/>
              <a:t>Ask what their network was (China (475)  -&gt; U,B,C. India (145)  -&gt; I,R) and why.</a:t>
            </a:r>
          </a:p>
          <a:p>
            <a:pPr marL="218290" indent="-218290">
              <a:buAutoNum type="arabicPeriod"/>
            </a:pPr>
            <a:r>
              <a:rPr lang="en-US" i="1" baseline="0" dirty="0"/>
              <a:t>Also ask group 2.  I know that group 3 is chaining.</a:t>
            </a:r>
            <a:endParaRPr lang="en-US" dirty="0"/>
          </a:p>
          <a:p>
            <a:pPr marL="218290" indent="-218290">
              <a:buAutoNum type="arabicPeriod"/>
            </a:pPr>
            <a:r>
              <a:rPr lang="en-US" dirty="0"/>
              <a:t>Only two groups either</a:t>
            </a:r>
            <a:r>
              <a:rPr lang="en-US" baseline="0" dirty="0"/>
              <a:t> did optimal allocations (i.e., using an LP) for their given capacity portfolio, or calculate profits correctly. All other groups were 2 to 6% off.  </a:t>
            </a:r>
            <a:r>
              <a:rPr lang="en-US" i="1" baseline="0" dirty="0"/>
              <a:t>Why?</a:t>
            </a:r>
          </a:p>
          <a:p>
            <a:pPr lvl="1"/>
            <a:r>
              <a:rPr lang="en-US" dirty="0"/>
              <a:t>Potential reason for the difference: the allocation rule (which may not be the optimal one). I looked at their ways of allocating production, there are basically 3 strategies: </a:t>
            </a:r>
          </a:p>
          <a:p>
            <a:pPr lvl="1"/>
            <a:r>
              <a:rPr lang="en-US" dirty="0"/>
              <a:t>(1) Based on the capacity cost in each plant, assign priority to the one with the lower cost</a:t>
            </a:r>
          </a:p>
          <a:p>
            <a:pPr lvl="1"/>
            <a:r>
              <a:rPr lang="en-US" dirty="0"/>
              <a:t>(2) Based on the margin contribution to the revenue in each quarter, assign priority to the one with the largest contribution</a:t>
            </a:r>
          </a:p>
          <a:p>
            <a:pPr lvl="1"/>
            <a:r>
              <a:rPr lang="en-US" dirty="0"/>
              <a:t>(3) Based on nothing.. which means for example, U.S. serves U,B,R. Then the priority will be U,B,R with no reason.</a:t>
            </a:r>
          </a:p>
          <a:p>
            <a:pPr marL="654870" lvl="1" indent="-218290">
              <a:buAutoNum type="arabicPeriod"/>
            </a:pPr>
            <a:endParaRPr lang="en-US" baseline="0" dirty="0"/>
          </a:p>
          <a:p>
            <a:pPr marL="218290" indent="-218290">
              <a:buAutoNum type="arabicPeriod"/>
            </a:pPr>
            <a:r>
              <a:rPr lang="en-US" baseline="0" dirty="0"/>
              <a:t>This is for the given demand sample.  So this raises the question: which networks got lucky, which didn’t?  </a:t>
            </a:r>
          </a:p>
          <a:p>
            <a:pPr marL="654870" lvl="1" indent="-218290">
              <a:buAutoNum type="arabicPeriod"/>
            </a:pPr>
            <a:r>
              <a:rPr lang="en-US" baseline="0" dirty="0"/>
              <a:t>It turns out groups 23 and 24 got very lucky.  22 got unlucky.  The rest was pretty representative.</a:t>
            </a:r>
          </a:p>
          <a:p>
            <a:pPr marL="654870" lvl="1" indent="-218290">
              <a:buAutoNum type="arabicPeriod"/>
            </a:pPr>
            <a:r>
              <a:rPr lang="en-US" baseline="0" dirty="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37137474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16525458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“Good</a:t>
            </a:r>
            <a:r>
              <a:rPr lang="en-US" baseline="0" dirty="0"/>
              <a:t> cut for A is above $14.0”</a:t>
            </a:r>
          </a:p>
          <a:p>
            <a:r>
              <a:rPr lang="en-US" baseline="0" dirty="0"/>
              <a:t>Over the years, the highest and lowest E(NPV) have been:</a:t>
            </a:r>
          </a:p>
          <a:p>
            <a:r>
              <a:rPr lang="en-US" baseline="0" dirty="0"/>
              <a:t>2017:  14.14 and 13.14</a:t>
            </a:r>
          </a:p>
          <a:p>
            <a:r>
              <a:rPr lang="en-US" baseline="0" dirty="0"/>
              <a:t>2016: 14.14 and 13.25</a:t>
            </a:r>
          </a:p>
          <a:p>
            <a:r>
              <a:rPr lang="en-US" baseline="0" dirty="0"/>
              <a:t>2015: 14.240 and 13.429 (so two teams this year across two sections beat the past!)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2014: 14.182 and 13.73 (so three teams this year across two sections beat the past!)</a:t>
            </a:r>
          </a:p>
          <a:p>
            <a:r>
              <a:rPr lang="en-US" baseline="0" dirty="0"/>
              <a:t>2013: 14.155 and 13.256</a:t>
            </a:r>
          </a:p>
          <a:p>
            <a:r>
              <a:rPr lang="en-US" baseline="0" dirty="0"/>
              <a:t>2012: 14.111 and 13.481</a:t>
            </a:r>
          </a:p>
          <a:p>
            <a:endParaRPr lang="en-US" baseline="0" dirty="0"/>
          </a:p>
          <a:p>
            <a:endParaRPr lang="en-US" dirty="0"/>
          </a:p>
          <a:p>
            <a:r>
              <a:rPr lang="en-US" dirty="0"/>
              <a:t>Now remember: the game isn’t over yet – your</a:t>
            </a:r>
            <a:r>
              <a:rPr lang="en-US" baseline="0" dirty="0"/>
              <a:t> chosen configuration in this stage will impact your performance in the next (sourcing) stage of the integrative case.</a:t>
            </a:r>
          </a:p>
          <a:p>
            <a:r>
              <a:rPr lang="en-US" baseline="0" dirty="0"/>
              <a:t>And, </a:t>
            </a:r>
            <a:r>
              <a:rPr lang="en-US" i="1" baseline="0" dirty="0"/>
              <a:t>anything, </a:t>
            </a:r>
            <a:r>
              <a:rPr lang="en-US" i="0" baseline="0" dirty="0"/>
              <a:t>can happen!</a:t>
            </a:r>
          </a:p>
          <a:p>
            <a:endParaRPr lang="en-US" i="0" baseline="0" dirty="0"/>
          </a:p>
          <a:p>
            <a:r>
              <a:rPr lang="en-US" i="0" baseline="0" dirty="0"/>
              <a:t>We don’t just evaluate the numbers, but also the logic.</a:t>
            </a:r>
          </a:p>
          <a:p>
            <a:r>
              <a:rPr lang="en-US" i="0" baseline="0" dirty="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97420686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dirty="0"/>
              <a:t>…</a:t>
            </a:r>
            <a:endParaRPr lang="en-US" dirty="0"/>
          </a:p>
        </p:txBody>
      </p:sp>
      <p:sp>
        <p:nvSpPr>
          <p:cNvPr id="6" name="Footer Placeholder 5"/>
          <p:cNvSpPr>
            <a:spLocks noGrp="1"/>
          </p:cNvSpPr>
          <p:nvPr>
            <p:ph type="ftr" sz="quarter" idx="12"/>
          </p:nvPr>
        </p:nvSpPr>
        <p:spPr/>
        <p:txBody>
          <a:bodyPr/>
          <a:lstStyle/>
          <a:p>
            <a:pPr>
              <a:defRPr/>
            </a:pPr>
            <a:r>
              <a:rPr lang="en-US"/>
              <a:t>Operations Strategy   © Van Mieghem</a:t>
            </a:r>
          </a:p>
        </p:txBody>
      </p:sp>
    </p:spTree>
    <p:extLst>
      <p:ext uri="{BB962C8B-B14F-4D97-AF65-F5344CB8AC3E}">
        <p14:creationId xmlns:p14="http://schemas.microsoft.com/office/powerpoint/2010/main" val="37842814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2802138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635314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30794573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587849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2563637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764391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Operations Strategy   © Van Mieghem</a:t>
            </a:r>
          </a:p>
        </p:txBody>
      </p:sp>
    </p:spTree>
    <p:extLst>
      <p:ext uri="{BB962C8B-B14F-4D97-AF65-F5344CB8AC3E}">
        <p14:creationId xmlns:p14="http://schemas.microsoft.com/office/powerpoint/2010/main" val="4156267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6613" y="3916363"/>
            <a:ext cx="4038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53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quarter" idx="1"/>
          </p:nvPr>
        </p:nvSpPr>
        <p:spPr>
          <a:xfrm>
            <a:off x="455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6613" y="1114425"/>
            <a:ext cx="4038600" cy="26495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55613" y="3916363"/>
            <a:ext cx="8229600" cy="2651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33825"/>
            <a:ext cx="8229600" cy="2667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590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860477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64795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6047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70279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38822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49782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41322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8703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358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04704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806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80456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b="1">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b="1">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3/1/18</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extLst>
      <p:ext uri="{BB962C8B-B14F-4D97-AF65-F5344CB8AC3E}">
        <p14:creationId xmlns:p14="http://schemas.microsoft.com/office/powerpoint/2010/main" val="18599235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3/1/18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extLst>
      <p:ext uri="{BB962C8B-B14F-4D97-AF65-F5344CB8AC3E}">
        <p14:creationId xmlns:p14="http://schemas.microsoft.com/office/powerpoint/2010/main" val="11631601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3/1/18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extLst>
      <p:ext uri="{BB962C8B-B14F-4D97-AF65-F5344CB8AC3E}">
        <p14:creationId xmlns:p14="http://schemas.microsoft.com/office/powerpoint/2010/main" val="9439817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3/1/18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extLst>
      <p:ext uri="{BB962C8B-B14F-4D97-AF65-F5344CB8AC3E}">
        <p14:creationId xmlns:p14="http://schemas.microsoft.com/office/powerpoint/2010/main" val="196451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3/1/18</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extLst>
      <p:ext uri="{BB962C8B-B14F-4D97-AF65-F5344CB8AC3E}">
        <p14:creationId xmlns:p14="http://schemas.microsoft.com/office/powerpoint/2010/main" val="1642681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3/1/18</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extLst>
      <p:ext uri="{BB962C8B-B14F-4D97-AF65-F5344CB8AC3E}">
        <p14:creationId xmlns:p14="http://schemas.microsoft.com/office/powerpoint/2010/main" val="7154967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3/1/18</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extLst>
      <p:ext uri="{BB962C8B-B14F-4D97-AF65-F5344CB8AC3E}">
        <p14:creationId xmlns:p14="http://schemas.microsoft.com/office/powerpoint/2010/main" val="112530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3/1/18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extLst>
      <p:ext uri="{BB962C8B-B14F-4D97-AF65-F5344CB8AC3E}">
        <p14:creationId xmlns:p14="http://schemas.microsoft.com/office/powerpoint/2010/main" val="8640375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3/1/18</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extLst>
      <p:ext uri="{BB962C8B-B14F-4D97-AF65-F5344CB8AC3E}">
        <p14:creationId xmlns:p14="http://schemas.microsoft.com/office/powerpoint/2010/main" val="11671906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3/1/18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extLst>
      <p:ext uri="{BB962C8B-B14F-4D97-AF65-F5344CB8AC3E}">
        <p14:creationId xmlns:p14="http://schemas.microsoft.com/office/powerpoint/2010/main" val="12291299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3/1/18</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extLst>
      <p:ext uri="{BB962C8B-B14F-4D97-AF65-F5344CB8AC3E}">
        <p14:creationId xmlns:p14="http://schemas.microsoft.com/office/powerpoint/2010/main" val="10515619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67369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726091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54851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65520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98999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820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613258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75481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7768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77406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337241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4383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4796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1">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1">
                <a:solidFill>
                  <a:srgbClr val="3333CC"/>
                </a:solidFill>
                <a:latin typeface="Arial" charset="0"/>
              </a:rPr>
              <a:t>Slide </a:t>
            </a:r>
            <a:fld id="{EEC34425-C3CE-4E11-8693-43FAF779D27C}" type="slidenum">
              <a:rPr lang="en-US" sz="800" b="1">
                <a:solidFill>
                  <a:srgbClr val="3333CC"/>
                </a:solidFill>
                <a:latin typeface="Arial" charset="0"/>
              </a:rPr>
              <a:pPr eaLnBrk="0" hangingPunct="0">
                <a:defRPr/>
              </a:pPr>
              <a:t>‹#›</a:t>
            </a:fld>
            <a:endParaRPr lang="en-US" sz="800" b="1">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1">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1"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9091556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Content Placeholder 2"/>
          <p:cNvSpPr>
            <a:spLocks noGrp="1"/>
          </p:cNvSpPr>
          <p:nvPr>
            <p:ph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8229600" cy="2633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3" y="3900488"/>
            <a:ext cx="8229600" cy="2633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a:t>Click to edit Master title style</a:t>
            </a:r>
          </a:p>
        </p:txBody>
      </p:sp>
      <p:sp>
        <p:nvSpPr>
          <p:cNvPr id="3" name="Text Placeholder 2"/>
          <p:cNvSpPr>
            <a:spLocks noGrp="1"/>
          </p:cNvSpPr>
          <p:nvPr>
            <p:ph type="body" sz="half" idx="1"/>
          </p:nvPr>
        </p:nvSpPr>
        <p:spPr>
          <a:xfrm>
            <a:off x="455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114425"/>
            <a:ext cx="4038600" cy="5419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1">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b="1">
                <a:solidFill>
                  <a:srgbClr val="3333CC"/>
                </a:solidFill>
                <a:latin typeface="Arial" charset="0"/>
              </a:rPr>
              <a:t>Slide </a:t>
            </a:r>
            <a:fld id="{EEC34425-C3CE-4E11-8693-43FAF779D27C}" type="slidenum">
              <a:rPr lang="en-US" sz="800" b="1">
                <a:solidFill>
                  <a:srgbClr val="3333CC"/>
                </a:solidFill>
                <a:latin typeface="Arial" charset="0"/>
              </a:rPr>
              <a:pPr eaLnBrk="0" hangingPunct="0">
                <a:defRPr/>
              </a:pPr>
              <a:t>‹#›</a:t>
            </a:fld>
            <a:endParaRPr lang="en-US" sz="800" b="1">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1">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1"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theme" Target="../theme/theme4.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5.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0859247"/>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b="1">
                <a:ea typeface="MS PGothic" pitchFamily="34" charset="-128"/>
              </a:rPr>
              <a:pPr eaLnBrk="0" hangingPunct="0"/>
              <a:t>3/1/18</a:t>
            </a:fld>
            <a:endParaRPr lang="en-US" b="1">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b="1">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b="1">
                <a:ea typeface="MS PGothic" pitchFamily="34" charset="-128"/>
              </a:rPr>
              <a:pPr eaLnBrk="0" hangingPunct="0"/>
              <a:t>‹#›</a:t>
            </a:fld>
            <a:endParaRPr lang="en-US" b="1">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a:solidFill>
                  <a:prstClr val="black"/>
                </a:solidFill>
                <a:latin typeface="Arial" pitchFamily="34" charset="0"/>
                <a:ea typeface="MS PGothic" pitchFamily="34" charset="-128"/>
              </a:rPr>
              <a:pPr eaLnBrk="0" hangingPunct="0">
                <a:spcBef>
                  <a:spcPct val="50000"/>
                </a:spcBef>
              </a:pPr>
              <a:t>‹#›</a:t>
            </a:fld>
            <a:endParaRPr lang="en-US" sz="1000">
              <a:solidFill>
                <a:prstClr val="black"/>
              </a:solidFill>
              <a:latin typeface="Arial" pitchFamily="34" charset="0"/>
              <a:ea typeface="MS PGothic" pitchFamily="34" charset="-128"/>
            </a:endParaRPr>
          </a:p>
        </p:txBody>
      </p:sp>
    </p:spTree>
    <p:extLst>
      <p:ext uri="{BB962C8B-B14F-4D97-AF65-F5344CB8AC3E}">
        <p14:creationId xmlns:p14="http://schemas.microsoft.com/office/powerpoint/2010/main" val="181441122"/>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418852"/>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 id="2147484050" r:id="rId13"/>
    <p:sldLayoutId id="2147484051"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615772"/>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4.xml"/><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5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003F7F-852A-45B8-9A0F-E852CD4C97E5}"/>
              </a:ext>
            </a:extLst>
          </p:cNvPr>
          <p:cNvPicPr>
            <a:picLocks noChangeAspect="1"/>
          </p:cNvPicPr>
          <p:nvPr/>
        </p:nvPicPr>
        <p:blipFill>
          <a:blip r:embed="rId3"/>
          <a:stretch>
            <a:fillRect/>
          </a:stretch>
        </p:blipFill>
        <p:spPr>
          <a:xfrm>
            <a:off x="0" y="976664"/>
            <a:ext cx="9144000" cy="4904672"/>
          </a:xfrm>
          <a:prstGeom prst="rect">
            <a:avLst/>
          </a:prstGeom>
        </p:spPr>
      </p:pic>
      <p:sp>
        <p:nvSpPr>
          <p:cNvPr id="4" name="Title 3"/>
          <p:cNvSpPr>
            <a:spLocks noGrp="1"/>
          </p:cNvSpPr>
          <p:nvPr>
            <p:ph type="title"/>
          </p:nvPr>
        </p:nvSpPr>
        <p:spPr/>
        <p:txBody>
          <a:bodyPr/>
          <a:lstStyle/>
          <a:p>
            <a:r>
              <a:rPr lang="en-US" dirty="0"/>
              <a:t>And the current situation is …</a:t>
            </a:r>
            <a:br>
              <a:rPr lang="en-US" dirty="0"/>
            </a:br>
            <a:endParaRPr lang="en-US" dirty="0"/>
          </a:p>
        </p:txBody>
      </p:sp>
    </p:spTree>
    <p:extLst>
      <p:ext uri="{BB962C8B-B14F-4D97-AF65-F5344CB8AC3E}">
        <p14:creationId xmlns:p14="http://schemas.microsoft.com/office/powerpoint/2010/main" val="2910506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0. Deterministic analysis</a:t>
            </a:r>
          </a:p>
        </p:txBody>
      </p:sp>
      <p:pic>
        <p:nvPicPr>
          <p:cNvPr id="5" name="Picture 4"/>
          <p:cNvPicPr>
            <a:picLocks noChangeAspect="1"/>
          </p:cNvPicPr>
          <p:nvPr/>
        </p:nvPicPr>
        <p:blipFill>
          <a:blip r:embed="rId3"/>
          <a:stretch>
            <a:fillRect/>
          </a:stretch>
        </p:blipFill>
        <p:spPr>
          <a:xfrm>
            <a:off x="419100" y="1030840"/>
            <a:ext cx="8293100" cy="2336800"/>
          </a:xfrm>
          <a:prstGeom prst="rect">
            <a:avLst/>
          </a:prstGeom>
        </p:spPr>
      </p:pic>
      <p:pic>
        <p:nvPicPr>
          <p:cNvPr id="7" name="Picture 6"/>
          <p:cNvPicPr>
            <a:picLocks noChangeAspect="1"/>
          </p:cNvPicPr>
          <p:nvPr/>
        </p:nvPicPr>
        <p:blipFill>
          <a:blip r:embed="rId4"/>
          <a:stretch>
            <a:fillRect/>
          </a:stretch>
        </p:blipFill>
        <p:spPr>
          <a:xfrm>
            <a:off x="418265" y="3588026"/>
            <a:ext cx="8307470" cy="2922104"/>
          </a:xfrm>
          <a:prstGeom prst="rect">
            <a:avLst/>
          </a:prstGeom>
        </p:spPr>
      </p:pic>
    </p:spTree>
    <p:extLst>
      <p:ext uri="{BB962C8B-B14F-4D97-AF65-F5344CB8AC3E}">
        <p14:creationId xmlns:p14="http://schemas.microsoft.com/office/powerpoint/2010/main" val="140593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1. Global standard from Vietnam</a:t>
            </a:r>
          </a:p>
        </p:txBody>
      </p:sp>
      <p:sp>
        <p:nvSpPr>
          <p:cNvPr id="3" name="Rectangle 2"/>
          <p:cNvSpPr/>
          <p:nvPr/>
        </p:nvSpPr>
        <p:spPr bwMode="auto">
          <a:xfrm>
            <a:off x="719651"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V</a:t>
            </a:r>
            <a:endParaRPr kumimoji="0" lang="en-US" sz="4800" b="1" i="0" u="none" strike="noStrike" cap="none" normalizeH="0" baseline="0" dirty="0">
              <a:ln>
                <a:noFill/>
              </a:ln>
              <a:solidFill>
                <a:schemeClr val="bg1"/>
              </a:solidFill>
              <a:effectLst/>
              <a:latin typeface="Times New Roman" pitchFamily="18" charset="0"/>
            </a:endParaRPr>
          </a:p>
        </p:txBody>
      </p:sp>
      <p:sp>
        <p:nvSpPr>
          <p:cNvPr id="16" name="Oval 15"/>
          <p:cNvSpPr/>
          <p:nvPr/>
        </p:nvSpPr>
        <p:spPr bwMode="auto">
          <a:xfrm>
            <a:off x="5997221" y="1241780"/>
            <a:ext cx="1029221" cy="1168539"/>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a:ln>
                  <a:noFill/>
                </a:ln>
                <a:solidFill>
                  <a:schemeClr val="bg1"/>
                </a:solidFill>
                <a:effectLst/>
                <a:latin typeface="Times New Roman" pitchFamily="18" charset="0"/>
              </a:rPr>
              <a:t>G</a:t>
            </a:r>
          </a:p>
        </p:txBody>
      </p:sp>
      <p:cxnSp>
        <p:nvCxnSpPr>
          <p:cNvPr id="27" name="Straight Arrow Connector 26"/>
          <p:cNvCxnSpPr/>
          <p:nvPr/>
        </p:nvCxnSpPr>
        <p:spPr bwMode="auto">
          <a:xfrm>
            <a:off x="1854502" y="1723636"/>
            <a:ext cx="3925004" cy="195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296349" y="3358467"/>
            <a:ext cx="2941723" cy="1938992"/>
          </a:xfrm>
          <a:prstGeom prst="rect">
            <a:avLst/>
          </a:prstGeom>
          <a:noFill/>
        </p:spPr>
        <p:txBody>
          <a:bodyPr wrap="none" rtlCol="0">
            <a:spAutoFit/>
          </a:bodyPr>
          <a:lstStyle/>
          <a:p>
            <a:r>
              <a:rPr lang="en-US" dirty="0">
                <a:latin typeface="Optima"/>
                <a:cs typeface="Optima"/>
              </a:rPr>
              <a:t>E(NPV) = </a:t>
            </a:r>
            <a:r>
              <a:rPr lang="en-US" dirty="0"/>
              <a:t> $</a:t>
            </a:r>
            <a:r>
              <a:rPr lang="en-US" dirty="0">
                <a:latin typeface="Optima"/>
                <a:cs typeface="Optima"/>
              </a:rPr>
              <a:t>14,029K</a:t>
            </a:r>
            <a:r>
              <a:rPr lang="en-US" dirty="0"/>
              <a:t> </a:t>
            </a:r>
            <a:endParaRPr lang="en-US" dirty="0">
              <a:latin typeface="Optima"/>
              <a:cs typeface="Optima"/>
            </a:endParaRPr>
          </a:p>
          <a:p>
            <a:endParaRPr lang="en-US" b="0" dirty="0">
              <a:latin typeface="Optima"/>
              <a:cs typeface="Optima"/>
            </a:endParaRPr>
          </a:p>
          <a:p>
            <a:endParaRPr lang="en-US" dirty="0">
              <a:latin typeface="Optima"/>
              <a:cs typeface="Optima"/>
            </a:endParaRPr>
          </a:p>
          <a:p>
            <a:r>
              <a:rPr lang="en-US" b="0" dirty="0">
                <a:latin typeface="Optima"/>
                <a:cs typeface="Optima"/>
              </a:rPr>
              <a:t>Simple Newsvendor</a:t>
            </a:r>
          </a:p>
          <a:p>
            <a:r>
              <a:rPr lang="en-US" b="0" dirty="0">
                <a:latin typeface="Optima"/>
                <a:cs typeface="Optima"/>
              </a:rPr>
              <a:t>SL = 94%</a:t>
            </a:r>
          </a:p>
        </p:txBody>
      </p:sp>
      <p:sp>
        <p:nvSpPr>
          <p:cNvPr id="6" name="TextBox 5"/>
          <p:cNvSpPr txBox="1"/>
          <p:nvPr/>
        </p:nvSpPr>
        <p:spPr>
          <a:xfrm>
            <a:off x="228600" y="2439292"/>
            <a:ext cx="2743209" cy="830997"/>
          </a:xfrm>
          <a:prstGeom prst="rect">
            <a:avLst/>
          </a:prstGeom>
          <a:noFill/>
        </p:spPr>
        <p:txBody>
          <a:bodyPr wrap="none" rtlCol="0">
            <a:spAutoFit/>
          </a:bodyPr>
          <a:lstStyle/>
          <a:p>
            <a:r>
              <a:rPr lang="en-US" dirty="0"/>
              <a:t>Capacity = 593 units</a:t>
            </a:r>
          </a:p>
          <a:p>
            <a:r>
              <a:rPr lang="en-US" dirty="0" err="1"/>
              <a:t>CapEx</a:t>
            </a:r>
            <a:r>
              <a:rPr lang="en-US" dirty="0"/>
              <a:t> = $1,123K</a:t>
            </a:r>
          </a:p>
        </p:txBody>
      </p:sp>
      <p:sp>
        <p:nvSpPr>
          <p:cNvPr id="9" name="TextBox 8"/>
          <p:cNvSpPr txBox="1"/>
          <p:nvPr/>
        </p:nvSpPr>
        <p:spPr>
          <a:xfrm>
            <a:off x="4320579" y="2429213"/>
            <a:ext cx="4811684" cy="830997"/>
          </a:xfrm>
          <a:prstGeom prst="rect">
            <a:avLst/>
          </a:prstGeom>
          <a:noFill/>
        </p:spPr>
        <p:txBody>
          <a:bodyPr wrap="none" rtlCol="0">
            <a:spAutoFit/>
          </a:bodyPr>
          <a:lstStyle/>
          <a:p>
            <a:endParaRPr lang="en-US" dirty="0"/>
          </a:p>
          <a:p>
            <a:r>
              <a:rPr lang="en-US" dirty="0"/>
              <a:t>E( PV(Operating Profit)) = $15,152K</a:t>
            </a:r>
          </a:p>
        </p:txBody>
      </p:sp>
    </p:spTree>
    <p:extLst>
      <p:ext uri="{BB962C8B-B14F-4D97-AF65-F5344CB8AC3E}">
        <p14:creationId xmlns:p14="http://schemas.microsoft.com/office/powerpoint/2010/main" val="600253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Newsvendor Review:</a:t>
            </a:r>
            <a:br>
              <a:rPr lang="en-US" dirty="0"/>
            </a:br>
            <a:r>
              <a:rPr lang="en-US" dirty="0"/>
              <a:t>	1. Global standard from Vietnam</a:t>
            </a:r>
          </a:p>
        </p:txBody>
      </p:sp>
      <p:sp>
        <p:nvSpPr>
          <p:cNvPr id="3" name="Content Placeholder 2"/>
          <p:cNvSpPr>
            <a:spLocks noGrp="1"/>
          </p:cNvSpPr>
          <p:nvPr>
            <p:ph idx="1"/>
          </p:nvPr>
        </p:nvSpPr>
        <p:spPr>
          <a:xfrm>
            <a:off x="455613" y="1008409"/>
            <a:ext cx="8229600" cy="5654858"/>
          </a:xfrm>
        </p:spPr>
        <p:txBody>
          <a:bodyPr/>
          <a:lstStyle/>
          <a:p>
            <a:pPr lvl="0"/>
            <a:r>
              <a:rPr lang="en-US" sz="1800" dirty="0"/>
              <a:t>Unit operating margin </a:t>
            </a:r>
            <a:r>
              <a:rPr lang="en-US" sz="1800" i="1" dirty="0"/>
              <a:t>m </a:t>
            </a:r>
            <a:r>
              <a:rPr lang="en-US" sz="1800" dirty="0"/>
              <a:t> = price $2100 – production cost $100 – transportation cost $100 = $1900</a:t>
            </a:r>
          </a:p>
          <a:p>
            <a:pPr lvl="0"/>
            <a:r>
              <a:rPr lang="en-US" sz="1800" dirty="0"/>
              <a:t>On a quarterly basis:</a:t>
            </a:r>
          </a:p>
          <a:p>
            <a:pPr lvl="1"/>
            <a:r>
              <a:rPr lang="en-US" sz="1600" dirty="0"/>
              <a:t>Demand = normal(mu = 500, sigma = 60)</a:t>
            </a:r>
          </a:p>
          <a:p>
            <a:pPr lvl="1"/>
            <a:r>
              <a:rPr lang="en-US" sz="1600" dirty="0"/>
              <a:t>Marginal capacity cost </a:t>
            </a:r>
            <a:r>
              <a:rPr lang="en-US" sz="1600" i="1" dirty="0"/>
              <a:t>c </a:t>
            </a:r>
            <a:r>
              <a:rPr lang="en-US" sz="1600" dirty="0"/>
              <a:t>= $460/4 = $115</a:t>
            </a:r>
          </a:p>
          <a:p>
            <a:pPr lvl="0"/>
            <a:r>
              <a:rPr lang="en-US" sz="1800" dirty="0"/>
              <a:t>Marginal analysis to invest in one additional unit of capacity:</a:t>
            </a:r>
          </a:p>
          <a:p>
            <a:pPr lvl="1"/>
            <a:r>
              <a:rPr lang="en-US" sz="1600" dirty="0" err="1">
                <a:latin typeface="Symbol" pitchFamily="2" charset="2"/>
              </a:rPr>
              <a:t>D</a:t>
            </a:r>
            <a:r>
              <a:rPr lang="en-US" sz="1600" dirty="0" err="1"/>
              <a:t>CapEx</a:t>
            </a:r>
            <a:r>
              <a:rPr lang="en-US" sz="1600" dirty="0"/>
              <a:t> = $115</a:t>
            </a:r>
          </a:p>
          <a:p>
            <a:pPr lvl="1"/>
            <a:r>
              <a:rPr lang="en-US" sz="1600" dirty="0">
                <a:latin typeface="Symbol" pitchFamily="2" charset="2"/>
              </a:rPr>
              <a:t>D</a:t>
            </a:r>
            <a:r>
              <a:rPr lang="en-US" sz="1600" dirty="0"/>
              <a:t>E(</a:t>
            </a:r>
            <a:r>
              <a:rPr lang="en-US" sz="1600" dirty="0" err="1"/>
              <a:t>OpProfit</a:t>
            </a:r>
            <a:r>
              <a:rPr lang="en-US" sz="1600" dirty="0"/>
              <a:t>) = $1900*P(D&gt;K)</a:t>
            </a:r>
          </a:p>
          <a:p>
            <a:pPr lvl="1"/>
            <a:r>
              <a:rPr lang="en-US" sz="1600" dirty="0"/>
              <a:t>Optimal shortage probability: P(D&gt;K) = $115/$1900 = 0.06</a:t>
            </a:r>
          </a:p>
          <a:p>
            <a:pPr lvl="1"/>
            <a:r>
              <a:rPr lang="en-US" sz="1600" dirty="0"/>
              <a:t>Thus optimal service probability: P(D&lt;=K) = 1 – 0.06 = 0.94</a:t>
            </a:r>
          </a:p>
          <a:p>
            <a:pPr lvl="1"/>
            <a:r>
              <a:rPr lang="en-US" sz="1600" dirty="0"/>
              <a:t>K = </a:t>
            </a:r>
            <a:r>
              <a:rPr lang="en-US" sz="1600" dirty="0" err="1"/>
              <a:t>normsinv</a:t>
            </a:r>
            <a:r>
              <a:rPr lang="en-US" sz="1600" dirty="0"/>
              <a:t>(.94,500,60) = 593</a:t>
            </a:r>
          </a:p>
          <a:p>
            <a:pPr lvl="0"/>
            <a:r>
              <a:rPr lang="en-US" sz="1800" dirty="0"/>
              <a:t>The E(NPV) can be calculated using the formula for expected shortages (Book Appendix C), which can be shown to simplify for optimal capacity to:</a:t>
            </a:r>
          </a:p>
          <a:p>
            <a:pPr lvl="1"/>
            <a:r>
              <a:rPr lang="en-US" sz="1600" dirty="0"/>
              <a:t>Per quarter: V* = (m-c)mu – sigma * m*phi(z*) where z* = </a:t>
            </a:r>
            <a:r>
              <a:rPr lang="en-US" sz="1600" dirty="0" err="1"/>
              <a:t>normsinv</a:t>
            </a:r>
            <a:r>
              <a:rPr lang="en-US" sz="1600" dirty="0"/>
              <a:t>(.94) and phi(.) standard normal probability density function.</a:t>
            </a:r>
            <a:endParaRPr lang="en-US" sz="2000" dirty="0"/>
          </a:p>
          <a:p>
            <a:pPr lvl="1">
              <a:buNone/>
            </a:pPr>
            <a:r>
              <a:rPr lang="en-US" sz="1600" dirty="0"/>
              <a:t>	= (1900-115)*500 - 60*1900*NORMDIST(</a:t>
            </a:r>
            <a:r>
              <a:rPr lang="en-US" sz="1600" dirty="0" err="1"/>
              <a:t>normsinv</a:t>
            </a:r>
            <a:r>
              <a:rPr lang="en-US" sz="1600" dirty="0"/>
              <a:t>(.94),0,1,0)</a:t>
            </a:r>
            <a:endParaRPr lang="en-US" sz="2000" dirty="0"/>
          </a:p>
          <a:p>
            <a:pPr lvl="1">
              <a:buNone/>
            </a:pPr>
            <a:r>
              <a:rPr lang="en-US" sz="1200" dirty="0"/>
              <a:t>	= </a:t>
            </a:r>
            <a:r>
              <a:rPr lang="en-US" sz="1600" dirty="0"/>
              <a:t>$878,826.8</a:t>
            </a:r>
          </a:p>
          <a:p>
            <a:pPr lvl="1"/>
            <a:r>
              <a:rPr lang="en-US" sz="1600" dirty="0"/>
              <a:t>Over 4 years = 4 x 4 x $878,826.8 = $  14,061,229.24</a:t>
            </a:r>
          </a:p>
          <a:p>
            <a:pPr lvl="1"/>
            <a:r>
              <a:rPr lang="en-US" sz="1600" dirty="0"/>
              <a:t>Subtract fixed capacity cost of 4x$8000 to arrive at $ 14,029,229</a:t>
            </a:r>
          </a:p>
          <a:p>
            <a:endParaRPr lang="en-US" sz="1800" dirty="0"/>
          </a:p>
          <a:p>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Accurate is Simulation:</a:t>
            </a:r>
            <a:br>
              <a:rPr lang="en-US" dirty="0"/>
            </a:br>
            <a:r>
              <a:rPr lang="en-US" dirty="0"/>
              <a:t>	1. Global standard from Vietnam</a:t>
            </a:r>
          </a:p>
        </p:txBody>
      </p:sp>
      <p:pic>
        <p:nvPicPr>
          <p:cNvPr id="15" name="Picture 14">
            <a:extLst>
              <a:ext uri="{FF2B5EF4-FFF2-40B4-BE49-F238E27FC236}">
                <a16:creationId xmlns:a16="http://schemas.microsoft.com/office/drawing/2014/main" id="{E74EF668-8B1B-4879-A1EA-2A750E17F417}"/>
              </a:ext>
            </a:extLst>
          </p:cNvPr>
          <p:cNvPicPr>
            <a:picLocks noChangeAspect="1"/>
          </p:cNvPicPr>
          <p:nvPr/>
        </p:nvPicPr>
        <p:blipFill rotWithShape="1">
          <a:blip r:embed="rId3">
            <a:extLst>
              <a:ext uri="{28A0092B-C50C-407E-A947-70E740481C1C}">
                <a14:useLocalDpi xmlns:a14="http://schemas.microsoft.com/office/drawing/2010/main" val="0"/>
              </a:ext>
            </a:extLst>
          </a:blip>
          <a:srcRect r="55310" b="54995"/>
          <a:stretch/>
        </p:blipFill>
        <p:spPr>
          <a:xfrm>
            <a:off x="131061" y="1182700"/>
            <a:ext cx="8998706" cy="4531008"/>
          </a:xfrm>
          <a:prstGeom prst="rect">
            <a:avLst/>
          </a:prstGeom>
        </p:spPr>
      </p:pic>
    </p:spTree>
    <p:extLst>
      <p:ext uri="{BB962C8B-B14F-4D97-AF65-F5344CB8AC3E}">
        <p14:creationId xmlns:p14="http://schemas.microsoft.com/office/powerpoint/2010/main" val="44144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 Capacity configuration</a:t>
            </a:r>
            <a:br>
              <a:rPr lang="en-US" dirty="0"/>
            </a:br>
            <a:r>
              <a:rPr lang="en-US" dirty="0"/>
              <a:t>	2. Local specialization – natural hedging</a:t>
            </a:r>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726781" y="344424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723961" y="251784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sp>
        <p:nvSpPr>
          <p:cNvPr id="18" name="TextBox 17"/>
          <p:cNvSpPr txBox="1"/>
          <p:nvPr/>
        </p:nvSpPr>
        <p:spPr>
          <a:xfrm>
            <a:off x="0" y="5729011"/>
            <a:ext cx="3731030" cy="338554"/>
          </a:xfrm>
          <a:prstGeom prst="rect">
            <a:avLst/>
          </a:prstGeom>
          <a:noFill/>
        </p:spPr>
        <p:txBody>
          <a:bodyPr wrap="square" rtlCol="0">
            <a:spAutoFit/>
          </a:bodyPr>
          <a:lstStyle/>
          <a:p>
            <a:r>
              <a:rPr lang="en-US" sz="1600" dirty="0" err="1"/>
              <a:t>CapEx</a:t>
            </a:r>
            <a:r>
              <a:rPr lang="en-US" sz="1600" dirty="0"/>
              <a:t> = $3,426K over 4 years</a:t>
            </a:r>
          </a:p>
        </p:txBody>
      </p:sp>
      <p:sp>
        <p:nvSpPr>
          <p:cNvPr id="19" name="TextBox 18"/>
          <p:cNvSpPr txBox="1"/>
          <p:nvPr/>
        </p:nvSpPr>
        <p:spPr>
          <a:xfrm>
            <a:off x="4665193" y="5722615"/>
            <a:ext cx="4478807" cy="338554"/>
          </a:xfrm>
          <a:prstGeom prst="rect">
            <a:avLst/>
          </a:prstGeom>
          <a:noFill/>
        </p:spPr>
        <p:txBody>
          <a:bodyPr wrap="square" rtlCol="0">
            <a:spAutoFit/>
          </a:bodyPr>
          <a:lstStyle/>
          <a:p>
            <a:r>
              <a:rPr lang="en-US" sz="1600" dirty="0"/>
              <a:t>E( PV(Operating Profit)) = 17,438K ± </a:t>
            </a:r>
            <a:r>
              <a:rPr lang="zh-CN" altLang="zh-CN" sz="1600" dirty="0"/>
              <a:t>4</a:t>
            </a:r>
            <a:r>
              <a:rPr lang="en-US" altLang="zh-CN" sz="1600" dirty="0"/>
              <a:t>.3K</a:t>
            </a:r>
            <a:endParaRPr lang="en-US" sz="1600" dirty="0"/>
          </a:p>
        </p:txBody>
      </p:sp>
      <p:sp>
        <p:nvSpPr>
          <p:cNvPr id="20" name="TextBox 19"/>
          <p:cNvSpPr txBox="1"/>
          <p:nvPr/>
        </p:nvSpPr>
        <p:spPr>
          <a:xfrm>
            <a:off x="4665193" y="6152908"/>
            <a:ext cx="4478807" cy="338554"/>
          </a:xfrm>
          <a:prstGeom prst="rect">
            <a:avLst/>
          </a:prstGeom>
          <a:noFill/>
        </p:spPr>
        <p:txBody>
          <a:bodyPr wrap="square" rtlCol="0">
            <a:spAutoFit/>
          </a:bodyPr>
          <a:lstStyle/>
          <a:p>
            <a:r>
              <a:rPr lang="en-US" sz="1600" dirty="0"/>
              <a:t>E( NPV) = 14,011K ± </a:t>
            </a:r>
            <a:r>
              <a:rPr lang="zh-CN" altLang="zh-CN" sz="1600" dirty="0"/>
              <a:t>4</a:t>
            </a:r>
            <a:r>
              <a:rPr lang="en-US" altLang="zh-CN" sz="1600" dirty="0"/>
              <a:t>.3K</a:t>
            </a:r>
            <a:endParaRPr lang="en-US" sz="1600" dirty="0"/>
          </a:p>
        </p:txBody>
      </p:sp>
      <p:sp>
        <p:nvSpPr>
          <p:cNvPr id="22" name="TextBox 21"/>
          <p:cNvSpPr txBox="1"/>
          <p:nvPr/>
        </p:nvSpPr>
        <p:spPr>
          <a:xfrm>
            <a:off x="1579763" y="1218470"/>
            <a:ext cx="1939955" cy="707886"/>
          </a:xfrm>
          <a:prstGeom prst="rect">
            <a:avLst/>
          </a:prstGeom>
          <a:noFill/>
        </p:spPr>
        <p:txBody>
          <a:bodyPr wrap="none" rtlCol="0">
            <a:spAutoFit/>
          </a:bodyPr>
          <a:lstStyle/>
          <a:p>
            <a:r>
              <a:rPr lang="en-US" sz="2000" dirty="0"/>
              <a:t>Optimal capacity</a:t>
            </a:r>
          </a:p>
          <a:p>
            <a:r>
              <a:rPr lang="en-US" sz="2000" dirty="0"/>
              <a:t>224 units/quarter</a:t>
            </a:r>
          </a:p>
        </p:txBody>
      </p:sp>
      <p:sp>
        <p:nvSpPr>
          <p:cNvPr id="23" name="TextBox 22"/>
          <p:cNvSpPr txBox="1"/>
          <p:nvPr/>
        </p:nvSpPr>
        <p:spPr>
          <a:xfrm>
            <a:off x="1624069" y="2105214"/>
            <a:ext cx="569387" cy="400110"/>
          </a:xfrm>
          <a:prstGeom prst="rect">
            <a:avLst/>
          </a:prstGeom>
          <a:noFill/>
        </p:spPr>
        <p:txBody>
          <a:bodyPr wrap="none" rtlCol="0">
            <a:spAutoFit/>
          </a:bodyPr>
          <a:lstStyle/>
          <a:p>
            <a:r>
              <a:rPr lang="en-US" sz="2000" dirty="0"/>
              <a:t>122</a:t>
            </a:r>
          </a:p>
        </p:txBody>
      </p:sp>
      <p:sp>
        <p:nvSpPr>
          <p:cNvPr id="24" name="TextBox 23"/>
          <p:cNvSpPr txBox="1"/>
          <p:nvPr/>
        </p:nvSpPr>
        <p:spPr>
          <a:xfrm>
            <a:off x="1668375" y="2960305"/>
            <a:ext cx="441146" cy="400110"/>
          </a:xfrm>
          <a:prstGeom prst="rect">
            <a:avLst/>
          </a:prstGeom>
          <a:noFill/>
        </p:spPr>
        <p:txBody>
          <a:bodyPr wrap="none" rtlCol="0">
            <a:spAutoFit/>
          </a:bodyPr>
          <a:lstStyle/>
          <a:p>
            <a:r>
              <a:rPr lang="en-US" sz="2000" dirty="0"/>
              <a:t>73</a:t>
            </a:r>
          </a:p>
        </p:txBody>
      </p:sp>
      <p:sp>
        <p:nvSpPr>
          <p:cNvPr id="25" name="TextBox 24"/>
          <p:cNvSpPr txBox="1"/>
          <p:nvPr/>
        </p:nvSpPr>
        <p:spPr>
          <a:xfrm>
            <a:off x="1685659" y="3950530"/>
            <a:ext cx="441146" cy="400110"/>
          </a:xfrm>
          <a:prstGeom prst="rect">
            <a:avLst/>
          </a:prstGeom>
          <a:noFill/>
        </p:spPr>
        <p:txBody>
          <a:bodyPr wrap="none" rtlCol="0">
            <a:spAutoFit/>
          </a:bodyPr>
          <a:lstStyle/>
          <a:p>
            <a:r>
              <a:rPr lang="en-US" sz="2000" dirty="0"/>
              <a:t>77</a:t>
            </a:r>
          </a:p>
        </p:txBody>
      </p:sp>
      <p:sp>
        <p:nvSpPr>
          <p:cNvPr id="26" name="TextBox 25"/>
          <p:cNvSpPr txBox="1"/>
          <p:nvPr/>
        </p:nvSpPr>
        <p:spPr>
          <a:xfrm>
            <a:off x="1685659" y="4869434"/>
            <a:ext cx="569387" cy="400110"/>
          </a:xfrm>
          <a:prstGeom prst="rect">
            <a:avLst/>
          </a:prstGeom>
          <a:noFill/>
        </p:spPr>
        <p:txBody>
          <a:bodyPr wrap="none" rtlCol="0">
            <a:spAutoFit/>
          </a:bodyPr>
          <a:lstStyle/>
          <a:p>
            <a:r>
              <a:rPr lang="en-US" sz="2000" dirty="0"/>
              <a:t>129</a:t>
            </a:r>
          </a:p>
        </p:txBody>
      </p:sp>
    </p:spTree>
    <p:extLst>
      <p:ext uri="{BB962C8B-B14F-4D97-AF65-F5344CB8AC3E}">
        <p14:creationId xmlns:p14="http://schemas.microsoft.com/office/powerpoint/2010/main" val="22441135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2. Local specialization</a:t>
            </a:r>
          </a:p>
        </p:txBody>
      </p:sp>
      <p:sp>
        <p:nvSpPr>
          <p:cNvPr id="32" name="TextBox 31"/>
          <p:cNvSpPr txBox="1"/>
          <p:nvPr/>
        </p:nvSpPr>
        <p:spPr>
          <a:xfrm>
            <a:off x="352778" y="1721556"/>
            <a:ext cx="5470095" cy="1569660"/>
          </a:xfrm>
          <a:prstGeom prst="rect">
            <a:avLst/>
          </a:prstGeom>
          <a:noFill/>
        </p:spPr>
        <p:txBody>
          <a:bodyPr wrap="none" rtlCol="0">
            <a:spAutoFit/>
          </a:bodyPr>
          <a:lstStyle/>
          <a:p>
            <a:r>
              <a:rPr lang="en-US" b="0" dirty="0">
                <a:latin typeface="Optima"/>
                <a:cs typeface="Optima"/>
              </a:rPr>
              <a:t>USA</a:t>
            </a:r>
          </a:p>
          <a:p>
            <a:r>
              <a:rPr lang="en-US" b="0" dirty="0">
                <a:latin typeface="Optima"/>
                <a:cs typeface="Optima"/>
              </a:rPr>
              <a:t>Simple Newsvendor</a:t>
            </a:r>
          </a:p>
          <a:p>
            <a:r>
              <a:rPr lang="en-US" b="0" dirty="0">
                <a:latin typeface="Optima"/>
                <a:cs typeface="Optima"/>
              </a:rPr>
              <a:t>SL: 89%</a:t>
            </a:r>
          </a:p>
          <a:p>
            <a:r>
              <a:rPr lang="en-US" b="0" dirty="0">
                <a:latin typeface="Optima"/>
                <a:cs typeface="Optima"/>
              </a:rPr>
              <a:t>Optimal Capacity: 224 units per quarter</a:t>
            </a:r>
          </a:p>
        </p:txBody>
      </p:sp>
      <p:sp>
        <p:nvSpPr>
          <p:cNvPr id="33" name="TextBox 32"/>
          <p:cNvSpPr txBox="1"/>
          <p:nvPr/>
        </p:nvSpPr>
        <p:spPr>
          <a:xfrm>
            <a:off x="462825" y="3680181"/>
            <a:ext cx="7668510" cy="2677656"/>
          </a:xfrm>
          <a:prstGeom prst="rect">
            <a:avLst/>
          </a:prstGeom>
          <a:noFill/>
        </p:spPr>
        <p:txBody>
          <a:bodyPr wrap="none" rtlCol="0">
            <a:spAutoFit/>
          </a:bodyPr>
          <a:lstStyle/>
          <a:p>
            <a:r>
              <a:rPr lang="en-US" b="0" dirty="0">
                <a:latin typeface="Optima"/>
                <a:cs typeface="Optima"/>
              </a:rPr>
              <a:t>What about China and India?</a:t>
            </a:r>
          </a:p>
          <a:p>
            <a:r>
              <a:rPr lang="en-US" b="0" dirty="0">
                <a:latin typeface="Optima"/>
                <a:cs typeface="Optima"/>
              </a:rPr>
              <a:t>Newsvendor, but not simple:</a:t>
            </a:r>
            <a:r>
              <a:rPr lang="en-US" dirty="0">
                <a:latin typeface="Optima"/>
                <a:cs typeface="Optima"/>
              </a:rPr>
              <a:t> </a:t>
            </a:r>
            <a:r>
              <a:rPr lang="en-US" b="0" dirty="0">
                <a:latin typeface="Optima"/>
                <a:cs typeface="Optima"/>
              </a:rPr>
              <a:t>use </a:t>
            </a:r>
            <a:r>
              <a:rPr lang="en-US" b="0" i="1" dirty="0">
                <a:latin typeface="Optima"/>
                <a:cs typeface="Optima"/>
              </a:rPr>
              <a:t>dynamic </a:t>
            </a:r>
            <a:r>
              <a:rPr lang="en-US" b="0" dirty="0">
                <a:latin typeface="Optima"/>
                <a:cs typeface="Optima"/>
              </a:rPr>
              <a:t>marginal analysis </a:t>
            </a:r>
          </a:p>
          <a:p>
            <a:r>
              <a:rPr lang="en-US" dirty="0">
                <a:latin typeface="Optima"/>
                <a:cs typeface="Optima"/>
              </a:rPr>
              <a:t>(</a:t>
            </a:r>
            <a:r>
              <a:rPr lang="en-US" b="0" dirty="0">
                <a:latin typeface="Optima"/>
                <a:cs typeface="Optima"/>
              </a:rPr>
              <a:t>like “Sharp’s Sakai Factory”)</a:t>
            </a:r>
          </a:p>
          <a:p>
            <a:r>
              <a:rPr lang="en-US" b="0" dirty="0">
                <a:latin typeface="Optima"/>
                <a:cs typeface="Optima"/>
              </a:rPr>
              <a:t>Optimal Capacities:  China = 129 units per quarter</a:t>
            </a:r>
          </a:p>
          <a:p>
            <a:endParaRPr lang="en-US" b="0" dirty="0">
              <a:latin typeface="Optima"/>
              <a:cs typeface="Optima"/>
            </a:endParaRPr>
          </a:p>
          <a:p>
            <a:r>
              <a:rPr lang="en-US" b="0" dirty="0">
                <a:latin typeface="Optima"/>
                <a:cs typeface="Optima"/>
              </a:rPr>
              <a:t>Expected NPV of dedicated solution: </a:t>
            </a:r>
            <a:r>
              <a:rPr lang="en-US" b="0" dirty="0"/>
              <a:t> </a:t>
            </a:r>
            <a:r>
              <a:rPr lang="en-US" b="0" dirty="0">
                <a:latin typeface="Optima"/>
                <a:cs typeface="Optima"/>
              </a:rPr>
              <a:t>$14,011K </a:t>
            </a:r>
            <a:r>
              <a:rPr lang="en-US" dirty="0"/>
              <a:t>± </a:t>
            </a:r>
            <a:r>
              <a:rPr lang="zh-CN" altLang="zh-CN" dirty="0"/>
              <a:t>4</a:t>
            </a:r>
            <a:r>
              <a:rPr lang="en-US" altLang="zh-CN" dirty="0"/>
              <a:t>.3K</a:t>
            </a:r>
            <a:r>
              <a:rPr lang="en-US" b="0" dirty="0">
                <a:latin typeface="Optima"/>
                <a:cs typeface="Optima"/>
              </a:rPr>
              <a:t> </a:t>
            </a:r>
          </a:p>
          <a:p>
            <a:r>
              <a:rPr lang="en-US" b="0" dirty="0">
                <a:latin typeface="Optima"/>
                <a:cs typeface="Optima"/>
              </a:rPr>
              <a:t>(lower than, but very close to, Global Standard) </a:t>
            </a:r>
          </a:p>
        </p:txBody>
      </p:sp>
    </p:spTree>
    <p:extLst>
      <p:ext uri="{BB962C8B-B14F-4D97-AF65-F5344CB8AC3E}">
        <p14:creationId xmlns:p14="http://schemas.microsoft.com/office/powerpoint/2010/main" val="46811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1D Newsvendor with increasing demand</a:t>
            </a:r>
          </a:p>
        </p:txBody>
      </p:sp>
      <p:sp>
        <p:nvSpPr>
          <p:cNvPr id="3" name="Content Placeholder 2"/>
          <p:cNvSpPr>
            <a:spLocks noGrp="1"/>
          </p:cNvSpPr>
          <p:nvPr>
            <p:ph idx="1"/>
          </p:nvPr>
        </p:nvSpPr>
        <p:spPr>
          <a:xfrm>
            <a:off x="455612" y="1114425"/>
            <a:ext cx="8561387" cy="5453063"/>
          </a:xfrm>
        </p:spPr>
        <p:txBody>
          <a:bodyPr/>
          <a:lstStyle/>
          <a:p>
            <a:r>
              <a:rPr lang="en-US" dirty="0"/>
              <a:t>China: p = $1500, c = $100, </a:t>
            </a:r>
            <a:r>
              <a:rPr lang="en-US" dirty="0" err="1"/>
              <a:t>CapEx</a:t>
            </a:r>
            <a:r>
              <a:rPr lang="en-US" dirty="0"/>
              <a:t> variable = $1000 per year, quarter demand year 1 = N(50,20), growing 40% /</a:t>
            </a:r>
            <a:r>
              <a:rPr lang="en-US" dirty="0" err="1"/>
              <a:t>yr</a:t>
            </a:r>
            <a:endParaRPr lang="en-US" dirty="0"/>
          </a:p>
          <a:p>
            <a:endParaRPr lang="en-US" dirty="0"/>
          </a:p>
          <a:p>
            <a:endParaRPr lang="en-US" dirty="0"/>
          </a:p>
          <a:p>
            <a:endParaRPr lang="en-US" dirty="0"/>
          </a:p>
          <a:p>
            <a:endParaRPr lang="en-US" dirty="0"/>
          </a:p>
          <a:p>
            <a:endParaRPr lang="en-US" dirty="0"/>
          </a:p>
          <a:p>
            <a:endParaRPr lang="en-US" dirty="0"/>
          </a:p>
          <a:p>
            <a:endParaRPr lang="en-US" dirty="0"/>
          </a:p>
          <a:p>
            <a:pPr fontAlgn="ctr"/>
            <a:r>
              <a:rPr lang="en-US" dirty="0"/>
              <a:t>Optimality Equation becomes in Excel:</a:t>
            </a:r>
          </a:p>
          <a:p>
            <a:pPr marL="457200" lvl="1" indent="0">
              <a:buNone/>
            </a:pPr>
            <a:r>
              <a:rPr lang="en-US" dirty="0"/>
              <a:t>0 = </a:t>
            </a:r>
            <a:r>
              <a:rPr lang="pt-BR" dirty="0"/>
              <a:t> -4*1000+1400*(4*(1-NORMDIST(</a:t>
            </a:r>
            <a:r>
              <a:rPr lang="pt-BR" dirty="0" err="1"/>
              <a:t>Kc</a:t>
            </a:r>
            <a:r>
              <a:rPr lang="pt-BR" dirty="0"/>
              <a:t>, 50, 20,TRUE))+4*(1-NORMDIST(</a:t>
            </a:r>
            <a:r>
              <a:rPr lang="pt-BR" dirty="0" err="1"/>
              <a:t>Kc</a:t>
            </a:r>
            <a:r>
              <a:rPr lang="pt-BR" dirty="0"/>
              <a:t>, 50*1.4, 20,TRUE))+4*(1-NORMDIST(</a:t>
            </a:r>
            <a:r>
              <a:rPr lang="pt-BR" dirty="0" err="1"/>
              <a:t>Kc</a:t>
            </a:r>
            <a:r>
              <a:rPr lang="pt-BR" dirty="0"/>
              <a:t>, 50*1.4*1.4, 20,TRUE))+4*(1-NORMDIST(</a:t>
            </a:r>
            <a:r>
              <a:rPr lang="pt-BR" dirty="0" err="1"/>
              <a:t>Kc</a:t>
            </a:r>
            <a:r>
              <a:rPr lang="pt-BR" dirty="0"/>
              <a:t>, 50*1.4*1.4*1.4, 20,TRUE)))</a:t>
            </a:r>
          </a:p>
          <a:p>
            <a:pPr marL="400050"/>
            <a:r>
              <a:rPr lang="en-US" dirty="0"/>
              <a:t>Simple 1D search gives Kc = 129.285.</a:t>
            </a:r>
          </a:p>
          <a:p>
            <a:pPr fontAlgn="ctr"/>
            <a:r>
              <a:rPr lang="en-US" dirty="0"/>
              <a:t>Similarly for India: Ki = 77</a:t>
            </a:r>
          </a:p>
          <a:p>
            <a:endParaRPr lang="en-US" dirty="0"/>
          </a:p>
          <a:p>
            <a:endParaRPr lang="en-US" dirty="0"/>
          </a:p>
          <a:p>
            <a:endParaRPr lang="en-US" dirty="0"/>
          </a:p>
          <a:p>
            <a:endParaRPr lang="en-US" dirty="0"/>
          </a:p>
        </p:txBody>
      </p:sp>
      <p:pic>
        <p:nvPicPr>
          <p:cNvPr id="4" name="Picture 3"/>
          <p:cNvPicPr>
            <a:picLocks noChangeAspect="1"/>
          </p:cNvPicPr>
          <p:nvPr/>
        </p:nvPicPr>
        <p:blipFill>
          <a:blip r:embed="rId3"/>
          <a:stretch>
            <a:fillRect/>
          </a:stretch>
        </p:blipFill>
        <p:spPr>
          <a:xfrm>
            <a:off x="0" y="2111368"/>
            <a:ext cx="9144000" cy="1873250"/>
          </a:xfrm>
          <a:prstGeom prst="rect">
            <a:avLst/>
          </a:prstGeom>
        </p:spPr>
      </p:pic>
    </p:spTree>
    <p:extLst>
      <p:ext uri="{BB962C8B-B14F-4D97-AF65-F5344CB8AC3E}">
        <p14:creationId xmlns:p14="http://schemas.microsoft.com/office/powerpoint/2010/main" val="11529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3. One plant in China</a:t>
            </a:r>
          </a:p>
        </p:txBody>
      </p:sp>
      <p:cxnSp>
        <p:nvCxnSpPr>
          <p:cNvPr id="26" name="Straight Arrow Connector 25"/>
          <p:cNvCxnSpPr>
            <a:cxnSpLocks/>
            <a:stCxn id="35" idx="3"/>
            <a:endCxn id="36" idx="2"/>
          </p:cNvCxnSpPr>
          <p:nvPr/>
        </p:nvCxnSpPr>
        <p:spPr bwMode="auto">
          <a:xfrm flipV="1">
            <a:off x="2877543" y="1722736"/>
            <a:ext cx="4687520" cy="362831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cxnSpLocks/>
            <a:stCxn id="35" idx="3"/>
            <a:endCxn id="37" idx="2"/>
          </p:cNvCxnSpPr>
          <p:nvPr/>
        </p:nvCxnSpPr>
        <p:spPr bwMode="auto">
          <a:xfrm flipV="1">
            <a:off x="2877543" y="2629013"/>
            <a:ext cx="4687520" cy="27220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a:cxnSpLocks/>
            <a:stCxn id="35" idx="3"/>
            <a:endCxn id="38" idx="2"/>
          </p:cNvCxnSpPr>
          <p:nvPr/>
        </p:nvCxnSpPr>
        <p:spPr bwMode="auto">
          <a:xfrm flipV="1">
            <a:off x="2877543" y="3523502"/>
            <a:ext cx="4687520" cy="182755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cxnSpLocks/>
            <a:stCxn id="35" idx="3"/>
            <a:endCxn id="39" idx="2"/>
          </p:cNvCxnSpPr>
          <p:nvPr/>
        </p:nvCxnSpPr>
        <p:spPr bwMode="auto">
          <a:xfrm flipV="1">
            <a:off x="2877543" y="4444778"/>
            <a:ext cx="4687520" cy="90627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35" idx="3"/>
            <a:endCxn id="40" idx="2"/>
          </p:cNvCxnSpPr>
          <p:nvPr/>
        </p:nvCxnSpPr>
        <p:spPr bwMode="auto">
          <a:xfrm>
            <a:off x="2877543" y="5351055"/>
            <a:ext cx="4687520" cy="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0" name="Rectangle 29"/>
          <p:cNvSpPr/>
          <p:nvPr/>
        </p:nvSpPr>
        <p:spPr bwMode="auto">
          <a:xfrm>
            <a:off x="2044987"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2" name="Rectangle 31"/>
          <p:cNvSpPr/>
          <p:nvPr/>
        </p:nvSpPr>
        <p:spPr bwMode="auto">
          <a:xfrm>
            <a:off x="2044987"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3" name="Rectangle 32"/>
          <p:cNvSpPr/>
          <p:nvPr/>
        </p:nvSpPr>
        <p:spPr bwMode="auto">
          <a:xfrm>
            <a:off x="2044987"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2044987"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35" name="Rectangle 34"/>
          <p:cNvSpPr/>
          <p:nvPr/>
        </p:nvSpPr>
        <p:spPr bwMode="auto">
          <a:xfrm>
            <a:off x="2044987"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36" name="Oval 35"/>
          <p:cNvSpPr/>
          <p:nvPr/>
        </p:nvSpPr>
        <p:spPr bwMode="auto">
          <a:xfrm>
            <a:off x="7565063" y="1347287"/>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37" name="Oval 36"/>
          <p:cNvSpPr/>
          <p:nvPr/>
        </p:nvSpPr>
        <p:spPr bwMode="auto">
          <a:xfrm>
            <a:off x="7565063"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38" name="Oval 37"/>
          <p:cNvSpPr/>
          <p:nvPr/>
        </p:nvSpPr>
        <p:spPr bwMode="auto">
          <a:xfrm>
            <a:off x="7565063" y="3148053"/>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39" name="Oval 38"/>
          <p:cNvSpPr/>
          <p:nvPr/>
        </p:nvSpPr>
        <p:spPr bwMode="auto">
          <a:xfrm>
            <a:off x="7565063" y="4069329"/>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0" name="Oval 39"/>
          <p:cNvSpPr/>
          <p:nvPr/>
        </p:nvSpPr>
        <p:spPr bwMode="auto">
          <a:xfrm>
            <a:off x="7565063" y="4975606"/>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sp>
        <p:nvSpPr>
          <p:cNvPr id="18" name="TextBox 17"/>
          <p:cNvSpPr txBox="1"/>
          <p:nvPr/>
        </p:nvSpPr>
        <p:spPr>
          <a:xfrm>
            <a:off x="1748654" y="5833116"/>
            <a:ext cx="3731030" cy="338554"/>
          </a:xfrm>
          <a:prstGeom prst="rect">
            <a:avLst/>
          </a:prstGeom>
          <a:noFill/>
        </p:spPr>
        <p:txBody>
          <a:bodyPr wrap="square" rtlCol="0">
            <a:spAutoFit/>
          </a:bodyPr>
          <a:lstStyle/>
          <a:p>
            <a:r>
              <a:rPr lang="en-US" sz="1600" dirty="0" err="1"/>
              <a:t>CapEx</a:t>
            </a:r>
            <a:r>
              <a:rPr lang="en-US" sz="1600" dirty="0"/>
              <a:t> = $</a:t>
            </a:r>
            <a:r>
              <a:rPr lang="en-US" altLang="zh-CN" sz="1600" dirty="0"/>
              <a:t>2,712</a:t>
            </a:r>
            <a:r>
              <a:rPr lang="en-US" sz="1600" dirty="0"/>
              <a:t>K over 4 years</a:t>
            </a:r>
          </a:p>
        </p:txBody>
      </p:sp>
      <p:sp>
        <p:nvSpPr>
          <p:cNvPr id="19" name="TextBox 18"/>
          <p:cNvSpPr txBox="1"/>
          <p:nvPr/>
        </p:nvSpPr>
        <p:spPr>
          <a:xfrm>
            <a:off x="5396368" y="5826720"/>
            <a:ext cx="3747632" cy="584775"/>
          </a:xfrm>
          <a:prstGeom prst="rect">
            <a:avLst/>
          </a:prstGeom>
          <a:noFill/>
        </p:spPr>
        <p:txBody>
          <a:bodyPr wrap="square" rtlCol="0">
            <a:spAutoFit/>
          </a:bodyPr>
          <a:lstStyle/>
          <a:p>
            <a:r>
              <a:rPr lang="en-US" sz="1600" dirty="0"/>
              <a:t>E( PV(Operating Profit)) =</a:t>
            </a:r>
            <a:r>
              <a:rPr lang="en-US" altLang="zh-CN" sz="1600" dirty="0"/>
              <a:t>16,637</a:t>
            </a:r>
            <a:r>
              <a:rPr lang="en-US" sz="1600" dirty="0"/>
              <a:t>K ± 3.6</a:t>
            </a:r>
            <a:r>
              <a:rPr lang="en-US" altLang="zh-CN" sz="1600" dirty="0"/>
              <a:t>K</a:t>
            </a:r>
            <a:endParaRPr lang="en-US" sz="1600" dirty="0"/>
          </a:p>
          <a:p>
            <a:endParaRPr lang="en-US" sz="1600" dirty="0"/>
          </a:p>
        </p:txBody>
      </p:sp>
      <p:sp>
        <p:nvSpPr>
          <p:cNvPr id="20" name="TextBox 19"/>
          <p:cNvSpPr txBox="1"/>
          <p:nvPr/>
        </p:nvSpPr>
        <p:spPr>
          <a:xfrm>
            <a:off x="5396367" y="6257013"/>
            <a:ext cx="2537593" cy="338554"/>
          </a:xfrm>
          <a:prstGeom prst="rect">
            <a:avLst/>
          </a:prstGeom>
          <a:noFill/>
        </p:spPr>
        <p:txBody>
          <a:bodyPr wrap="square" rtlCol="0">
            <a:spAutoFit/>
          </a:bodyPr>
          <a:lstStyle/>
          <a:p>
            <a:r>
              <a:rPr lang="en-US" sz="1600" dirty="0"/>
              <a:t>E( NPV) =</a:t>
            </a:r>
            <a:r>
              <a:rPr lang="en-US" altLang="zh-CN" sz="1600" dirty="0"/>
              <a:t>13,925</a:t>
            </a:r>
            <a:r>
              <a:rPr lang="en-US" sz="1600" dirty="0"/>
              <a:t> ± 3.6K</a:t>
            </a:r>
          </a:p>
        </p:txBody>
      </p:sp>
      <p:sp>
        <p:nvSpPr>
          <p:cNvPr id="21" name="TextBox 20"/>
          <p:cNvSpPr txBox="1"/>
          <p:nvPr/>
        </p:nvSpPr>
        <p:spPr>
          <a:xfrm>
            <a:off x="0" y="5091222"/>
            <a:ext cx="1939955" cy="707886"/>
          </a:xfrm>
          <a:prstGeom prst="rect">
            <a:avLst/>
          </a:prstGeom>
          <a:noFill/>
        </p:spPr>
        <p:txBody>
          <a:bodyPr wrap="none" rtlCol="0">
            <a:spAutoFit/>
          </a:bodyPr>
          <a:lstStyle/>
          <a:p>
            <a:r>
              <a:rPr lang="en-US" sz="2000" dirty="0"/>
              <a:t>Optimal capacity</a:t>
            </a:r>
          </a:p>
          <a:p>
            <a:r>
              <a:rPr lang="en-US" altLang="zh-CN" sz="2000" dirty="0"/>
              <a:t>553</a:t>
            </a:r>
            <a:r>
              <a:rPr lang="en-US" sz="2000" dirty="0"/>
              <a:t> units/quarter</a:t>
            </a:r>
          </a:p>
        </p:txBody>
      </p:sp>
    </p:spTree>
    <p:extLst>
      <p:ext uri="{BB962C8B-B14F-4D97-AF65-F5344CB8AC3E}">
        <p14:creationId xmlns:p14="http://schemas.microsoft.com/office/powerpoint/2010/main" val="707251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4. Fully Flexible Network</a:t>
            </a:r>
          </a:p>
        </p:txBody>
      </p:sp>
      <p:cxnSp>
        <p:nvCxnSpPr>
          <p:cNvPr id="27" name="Straight Arrow Connector 26"/>
          <p:cNvCxnSpPr>
            <a:cxnSpLocks/>
            <a:stCxn id="50" idx="3"/>
            <a:endCxn id="60" idx="2"/>
          </p:cNvCxnSpPr>
          <p:nvPr/>
        </p:nvCxnSpPr>
        <p:spPr bwMode="auto">
          <a:xfrm flipV="1">
            <a:off x="2773455" y="1721762"/>
            <a:ext cx="5155019" cy="606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3" name="Straight Arrow Connector 42"/>
          <p:cNvCxnSpPr>
            <a:cxnSpLocks/>
            <a:stCxn id="50" idx="3"/>
            <a:endCxn id="61" idx="2"/>
          </p:cNvCxnSpPr>
          <p:nvPr/>
        </p:nvCxnSpPr>
        <p:spPr bwMode="auto">
          <a:xfrm>
            <a:off x="2773455" y="1727831"/>
            <a:ext cx="5155020" cy="90118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4" name="Straight Arrow Connector 43"/>
          <p:cNvCxnSpPr>
            <a:cxnSpLocks/>
            <a:stCxn id="50" idx="3"/>
            <a:endCxn id="66" idx="2"/>
          </p:cNvCxnSpPr>
          <p:nvPr/>
        </p:nvCxnSpPr>
        <p:spPr bwMode="auto">
          <a:xfrm>
            <a:off x="2773455" y="1727831"/>
            <a:ext cx="5155020" cy="181558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5" name="Straight Arrow Connector 44"/>
          <p:cNvCxnSpPr>
            <a:cxnSpLocks/>
            <a:stCxn id="50" idx="3"/>
            <a:endCxn id="67" idx="2"/>
          </p:cNvCxnSpPr>
          <p:nvPr/>
        </p:nvCxnSpPr>
        <p:spPr bwMode="auto">
          <a:xfrm>
            <a:off x="2773455" y="1727831"/>
            <a:ext cx="5155019" cy="271741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6" name="Straight Arrow Connector 45"/>
          <p:cNvCxnSpPr>
            <a:cxnSpLocks/>
            <a:stCxn id="50" idx="3"/>
            <a:endCxn id="68" idx="2"/>
          </p:cNvCxnSpPr>
          <p:nvPr/>
        </p:nvCxnSpPr>
        <p:spPr bwMode="auto">
          <a:xfrm>
            <a:off x="2773455" y="1727831"/>
            <a:ext cx="5155019" cy="362528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a:cxnSpLocks/>
            <a:stCxn id="51" idx="3"/>
            <a:endCxn id="61" idx="2"/>
          </p:cNvCxnSpPr>
          <p:nvPr/>
        </p:nvCxnSpPr>
        <p:spPr bwMode="auto">
          <a:xfrm flipV="1">
            <a:off x="2773455" y="2629013"/>
            <a:ext cx="5155020" cy="462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a:cxnSpLocks/>
            <a:stCxn id="51" idx="3"/>
            <a:endCxn id="66" idx="2"/>
          </p:cNvCxnSpPr>
          <p:nvPr/>
        </p:nvCxnSpPr>
        <p:spPr bwMode="auto">
          <a:xfrm>
            <a:off x="2773455" y="2633637"/>
            <a:ext cx="5155020" cy="90977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a:cxnSpLocks/>
            <a:stCxn id="51" idx="3"/>
            <a:endCxn id="67" idx="2"/>
          </p:cNvCxnSpPr>
          <p:nvPr/>
        </p:nvCxnSpPr>
        <p:spPr bwMode="auto">
          <a:xfrm>
            <a:off x="2773455" y="2633637"/>
            <a:ext cx="5155019" cy="18116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a:cxnSpLocks/>
            <a:stCxn id="57" idx="3"/>
            <a:endCxn id="66" idx="2"/>
          </p:cNvCxnSpPr>
          <p:nvPr/>
        </p:nvCxnSpPr>
        <p:spPr bwMode="auto">
          <a:xfrm>
            <a:off x="2773455" y="3539443"/>
            <a:ext cx="5155020" cy="397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a:cxnSpLocks/>
            <a:stCxn id="51" idx="3"/>
            <a:endCxn id="68" idx="2"/>
          </p:cNvCxnSpPr>
          <p:nvPr/>
        </p:nvCxnSpPr>
        <p:spPr bwMode="auto">
          <a:xfrm>
            <a:off x="2773455" y="2633637"/>
            <a:ext cx="5155019" cy="271947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a:cxnSpLocks/>
            <a:stCxn id="51" idx="3"/>
            <a:endCxn id="60" idx="2"/>
          </p:cNvCxnSpPr>
          <p:nvPr/>
        </p:nvCxnSpPr>
        <p:spPr bwMode="auto">
          <a:xfrm flipV="1">
            <a:off x="2773455" y="1721762"/>
            <a:ext cx="5155019" cy="9118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a:cxnSpLocks/>
            <a:stCxn id="57" idx="3"/>
            <a:endCxn id="60" idx="2"/>
          </p:cNvCxnSpPr>
          <p:nvPr/>
        </p:nvCxnSpPr>
        <p:spPr bwMode="auto">
          <a:xfrm flipV="1">
            <a:off x="2773455" y="1721762"/>
            <a:ext cx="5155019" cy="181768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a:cxnSpLocks/>
            <a:stCxn id="57" idx="3"/>
            <a:endCxn id="61" idx="2"/>
          </p:cNvCxnSpPr>
          <p:nvPr/>
        </p:nvCxnSpPr>
        <p:spPr bwMode="auto">
          <a:xfrm flipV="1">
            <a:off x="2773455" y="2629013"/>
            <a:ext cx="5155020" cy="91043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4" name="Straight Arrow Connector 63"/>
          <p:cNvCxnSpPr>
            <a:cxnSpLocks/>
            <a:stCxn id="57" idx="3"/>
            <a:endCxn id="67" idx="2"/>
          </p:cNvCxnSpPr>
          <p:nvPr/>
        </p:nvCxnSpPr>
        <p:spPr bwMode="auto">
          <a:xfrm>
            <a:off x="2773455" y="3539443"/>
            <a:ext cx="5155019" cy="90580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Straight Arrow Connector 64"/>
          <p:cNvCxnSpPr>
            <a:cxnSpLocks/>
            <a:stCxn id="57" idx="3"/>
            <a:endCxn id="68" idx="2"/>
          </p:cNvCxnSpPr>
          <p:nvPr/>
        </p:nvCxnSpPr>
        <p:spPr bwMode="auto">
          <a:xfrm>
            <a:off x="2773455" y="3539443"/>
            <a:ext cx="5155019" cy="181367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a:cxnSpLocks/>
            <a:stCxn id="58" idx="3"/>
            <a:endCxn id="67" idx="2"/>
          </p:cNvCxnSpPr>
          <p:nvPr/>
        </p:nvCxnSpPr>
        <p:spPr bwMode="auto">
          <a:xfrm flipV="1">
            <a:off x="2773455" y="4445248"/>
            <a:ext cx="5155019" cy="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a:cxnSpLocks/>
            <a:stCxn id="58" idx="3"/>
            <a:endCxn id="60" idx="2"/>
          </p:cNvCxnSpPr>
          <p:nvPr/>
        </p:nvCxnSpPr>
        <p:spPr bwMode="auto">
          <a:xfrm flipV="1">
            <a:off x="2773455" y="1721762"/>
            <a:ext cx="5155019" cy="27234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a:cxnSpLocks/>
            <a:stCxn id="58" idx="3"/>
            <a:endCxn id="61" idx="2"/>
          </p:cNvCxnSpPr>
          <p:nvPr/>
        </p:nvCxnSpPr>
        <p:spPr bwMode="auto">
          <a:xfrm flipV="1">
            <a:off x="2773455" y="2629013"/>
            <a:ext cx="5155020" cy="181623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a:cxnSpLocks/>
            <a:stCxn id="59" idx="3"/>
            <a:endCxn id="66" idx="2"/>
          </p:cNvCxnSpPr>
          <p:nvPr/>
        </p:nvCxnSpPr>
        <p:spPr bwMode="auto">
          <a:xfrm flipV="1">
            <a:off x="2773455" y="3543413"/>
            <a:ext cx="5155020" cy="18076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a:cxnSpLocks/>
            <a:stCxn id="58" idx="3"/>
            <a:endCxn id="66" idx="2"/>
          </p:cNvCxnSpPr>
          <p:nvPr/>
        </p:nvCxnSpPr>
        <p:spPr bwMode="auto">
          <a:xfrm flipV="1">
            <a:off x="2773455" y="3543413"/>
            <a:ext cx="5155020" cy="90183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3" name="Straight Arrow Connector 82"/>
          <p:cNvCxnSpPr>
            <a:cxnSpLocks/>
            <a:stCxn id="59" idx="3"/>
            <a:endCxn id="61" idx="2"/>
          </p:cNvCxnSpPr>
          <p:nvPr/>
        </p:nvCxnSpPr>
        <p:spPr bwMode="auto">
          <a:xfrm flipV="1">
            <a:off x="2773455" y="2629013"/>
            <a:ext cx="5155020" cy="272204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4" name="Straight Arrow Connector 83"/>
          <p:cNvCxnSpPr>
            <a:cxnSpLocks/>
            <a:stCxn id="59" idx="3"/>
          </p:cNvCxnSpPr>
          <p:nvPr/>
        </p:nvCxnSpPr>
        <p:spPr bwMode="auto">
          <a:xfrm flipV="1">
            <a:off x="2773455" y="4386291"/>
            <a:ext cx="5239747" cy="9647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5" name="Straight Arrow Connector 84"/>
          <p:cNvCxnSpPr>
            <a:cxnSpLocks/>
            <a:stCxn id="59" idx="3"/>
            <a:endCxn id="68" idx="2"/>
          </p:cNvCxnSpPr>
          <p:nvPr/>
        </p:nvCxnSpPr>
        <p:spPr bwMode="auto">
          <a:xfrm>
            <a:off x="2773455" y="5351055"/>
            <a:ext cx="5155019" cy="20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7" name="Straight Arrow Connector 86"/>
          <p:cNvCxnSpPr>
            <a:cxnSpLocks/>
            <a:stCxn id="59" idx="3"/>
            <a:endCxn id="60" idx="2"/>
          </p:cNvCxnSpPr>
          <p:nvPr/>
        </p:nvCxnSpPr>
        <p:spPr bwMode="auto">
          <a:xfrm flipV="1">
            <a:off x="2773455" y="1721762"/>
            <a:ext cx="5155019" cy="362929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0" name="Rectangle 49"/>
          <p:cNvSpPr/>
          <p:nvPr/>
        </p:nvSpPr>
        <p:spPr bwMode="auto">
          <a:xfrm>
            <a:off x="1940899"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51" name="Rectangle 50"/>
          <p:cNvSpPr/>
          <p:nvPr/>
        </p:nvSpPr>
        <p:spPr bwMode="auto">
          <a:xfrm>
            <a:off x="1940899"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57" name="Rectangle 56"/>
          <p:cNvSpPr/>
          <p:nvPr/>
        </p:nvSpPr>
        <p:spPr bwMode="auto">
          <a:xfrm>
            <a:off x="1940899"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58" name="Rectangle 57"/>
          <p:cNvSpPr/>
          <p:nvPr/>
        </p:nvSpPr>
        <p:spPr bwMode="auto">
          <a:xfrm>
            <a:off x="1940899"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59" name="Rectangle 58"/>
          <p:cNvSpPr/>
          <p:nvPr/>
        </p:nvSpPr>
        <p:spPr bwMode="auto">
          <a:xfrm>
            <a:off x="1940899"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60" name="Oval 59"/>
          <p:cNvSpPr/>
          <p:nvPr/>
        </p:nvSpPr>
        <p:spPr bwMode="auto">
          <a:xfrm>
            <a:off x="7928474" y="1346313"/>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61" name="Oval 60"/>
          <p:cNvSpPr/>
          <p:nvPr/>
        </p:nvSpPr>
        <p:spPr bwMode="auto">
          <a:xfrm>
            <a:off x="7928475"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66" name="Oval 65"/>
          <p:cNvSpPr/>
          <p:nvPr/>
        </p:nvSpPr>
        <p:spPr bwMode="auto">
          <a:xfrm>
            <a:off x="7928475"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67" name="Oval 66"/>
          <p:cNvSpPr/>
          <p:nvPr/>
        </p:nvSpPr>
        <p:spPr bwMode="auto">
          <a:xfrm>
            <a:off x="7928474" y="4069799"/>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68" name="Oval 67"/>
          <p:cNvSpPr/>
          <p:nvPr/>
        </p:nvSpPr>
        <p:spPr bwMode="auto">
          <a:xfrm>
            <a:off x="7928474" y="49776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sp>
        <p:nvSpPr>
          <p:cNvPr id="40" name="TextBox 39"/>
          <p:cNvSpPr txBox="1"/>
          <p:nvPr/>
        </p:nvSpPr>
        <p:spPr>
          <a:xfrm>
            <a:off x="1039653" y="5841555"/>
            <a:ext cx="3731030" cy="338554"/>
          </a:xfrm>
          <a:prstGeom prst="rect">
            <a:avLst/>
          </a:prstGeom>
          <a:noFill/>
        </p:spPr>
        <p:txBody>
          <a:bodyPr wrap="square" rtlCol="0">
            <a:spAutoFit/>
          </a:bodyPr>
          <a:lstStyle/>
          <a:p>
            <a:r>
              <a:rPr lang="en-US" sz="1600" dirty="0" err="1"/>
              <a:t>CapEx</a:t>
            </a:r>
            <a:r>
              <a:rPr lang="en-US" sz="1600" dirty="0"/>
              <a:t> = $</a:t>
            </a:r>
            <a:r>
              <a:rPr lang="en-US" altLang="zh-CN" sz="1600" dirty="0"/>
              <a:t>4,997K </a:t>
            </a:r>
            <a:r>
              <a:rPr lang="en-US" sz="1600" dirty="0"/>
              <a:t>over 4 years</a:t>
            </a:r>
          </a:p>
        </p:txBody>
      </p:sp>
      <p:sp>
        <p:nvSpPr>
          <p:cNvPr id="41" name="TextBox 40"/>
          <p:cNvSpPr txBox="1"/>
          <p:nvPr/>
        </p:nvSpPr>
        <p:spPr>
          <a:xfrm>
            <a:off x="5184411" y="5835159"/>
            <a:ext cx="4478807" cy="338554"/>
          </a:xfrm>
          <a:prstGeom prst="rect">
            <a:avLst/>
          </a:prstGeom>
          <a:noFill/>
        </p:spPr>
        <p:txBody>
          <a:bodyPr wrap="square" rtlCol="0">
            <a:spAutoFit/>
          </a:bodyPr>
          <a:lstStyle/>
          <a:p>
            <a:r>
              <a:rPr lang="en-US" sz="1600" dirty="0"/>
              <a:t>E( PV(Operating Profit)) = </a:t>
            </a:r>
            <a:r>
              <a:rPr lang="en-US" altLang="zh-CN" sz="1600" dirty="0"/>
              <a:t>17,526K </a:t>
            </a:r>
            <a:r>
              <a:rPr lang="en-US" sz="1600" dirty="0"/>
              <a:t>± 3.9</a:t>
            </a:r>
            <a:r>
              <a:rPr lang="en-US" altLang="zh-CN" sz="1600" dirty="0"/>
              <a:t>K</a:t>
            </a:r>
            <a:endParaRPr lang="en-US" sz="1600" dirty="0"/>
          </a:p>
        </p:txBody>
      </p:sp>
      <p:sp>
        <p:nvSpPr>
          <p:cNvPr id="42" name="TextBox 41"/>
          <p:cNvSpPr txBox="1"/>
          <p:nvPr/>
        </p:nvSpPr>
        <p:spPr>
          <a:xfrm>
            <a:off x="5184411" y="6265452"/>
            <a:ext cx="4478807" cy="338554"/>
          </a:xfrm>
          <a:prstGeom prst="rect">
            <a:avLst/>
          </a:prstGeom>
          <a:noFill/>
        </p:spPr>
        <p:txBody>
          <a:bodyPr wrap="square" rtlCol="0">
            <a:spAutoFit/>
          </a:bodyPr>
          <a:lstStyle/>
          <a:p>
            <a:r>
              <a:rPr lang="en-US" sz="1600" dirty="0"/>
              <a:t>E( NPV) = 1</a:t>
            </a:r>
            <a:r>
              <a:rPr lang="en-US" altLang="zh-CN" sz="1600" dirty="0"/>
              <a:t>2,529 </a:t>
            </a:r>
            <a:r>
              <a:rPr lang="en-US" sz="1600" dirty="0"/>
              <a:t>± 3.9</a:t>
            </a:r>
            <a:r>
              <a:rPr lang="en-US" altLang="zh-CN" sz="1600" dirty="0"/>
              <a:t>K</a:t>
            </a:r>
            <a:endParaRPr lang="en-US" sz="1600" dirty="0"/>
          </a:p>
        </p:txBody>
      </p:sp>
      <p:sp>
        <p:nvSpPr>
          <p:cNvPr id="48" name="TextBox 47"/>
          <p:cNvSpPr txBox="1"/>
          <p:nvPr/>
        </p:nvSpPr>
        <p:spPr>
          <a:xfrm>
            <a:off x="0" y="1197648"/>
            <a:ext cx="1939955" cy="707886"/>
          </a:xfrm>
          <a:prstGeom prst="rect">
            <a:avLst/>
          </a:prstGeom>
          <a:noFill/>
        </p:spPr>
        <p:txBody>
          <a:bodyPr wrap="none" rtlCol="0">
            <a:spAutoFit/>
          </a:bodyPr>
          <a:lstStyle/>
          <a:p>
            <a:r>
              <a:rPr lang="en-US" sz="2000" dirty="0"/>
              <a:t>Optimal capacity</a:t>
            </a:r>
          </a:p>
          <a:p>
            <a:r>
              <a:rPr lang="en-US" altLang="zh-CN" sz="2000" dirty="0"/>
              <a:t>194</a:t>
            </a:r>
            <a:r>
              <a:rPr lang="en-US" sz="2000" dirty="0"/>
              <a:t> units/quarter</a:t>
            </a:r>
          </a:p>
        </p:txBody>
      </p:sp>
      <p:sp>
        <p:nvSpPr>
          <p:cNvPr id="76" name="TextBox 75"/>
          <p:cNvSpPr txBox="1"/>
          <p:nvPr/>
        </p:nvSpPr>
        <p:spPr>
          <a:xfrm>
            <a:off x="1061667" y="2349468"/>
            <a:ext cx="569387" cy="400110"/>
          </a:xfrm>
          <a:prstGeom prst="rect">
            <a:avLst/>
          </a:prstGeom>
          <a:noFill/>
        </p:spPr>
        <p:txBody>
          <a:bodyPr wrap="none" rtlCol="0">
            <a:spAutoFit/>
          </a:bodyPr>
          <a:lstStyle/>
          <a:p>
            <a:r>
              <a:rPr lang="en-US" altLang="zh-CN" sz="2000" dirty="0"/>
              <a:t>107</a:t>
            </a:r>
            <a:endParaRPr lang="en-US" sz="2000" dirty="0"/>
          </a:p>
        </p:txBody>
      </p:sp>
      <p:sp>
        <p:nvSpPr>
          <p:cNvPr id="77" name="TextBox 76"/>
          <p:cNvSpPr txBox="1"/>
          <p:nvPr/>
        </p:nvSpPr>
        <p:spPr>
          <a:xfrm>
            <a:off x="1172432" y="3376360"/>
            <a:ext cx="441146" cy="400110"/>
          </a:xfrm>
          <a:prstGeom prst="rect">
            <a:avLst/>
          </a:prstGeom>
          <a:noFill/>
        </p:spPr>
        <p:txBody>
          <a:bodyPr wrap="none" rtlCol="0">
            <a:spAutoFit/>
          </a:bodyPr>
          <a:lstStyle/>
          <a:p>
            <a:r>
              <a:rPr lang="en-US" altLang="zh-CN" sz="2000" dirty="0"/>
              <a:t>61</a:t>
            </a:r>
            <a:endParaRPr lang="en-US" sz="2000" dirty="0"/>
          </a:p>
        </p:txBody>
      </p:sp>
      <p:sp>
        <p:nvSpPr>
          <p:cNvPr id="78" name="TextBox 77"/>
          <p:cNvSpPr txBox="1"/>
          <p:nvPr/>
        </p:nvSpPr>
        <p:spPr>
          <a:xfrm>
            <a:off x="1130798" y="4250853"/>
            <a:ext cx="441146" cy="400110"/>
          </a:xfrm>
          <a:prstGeom prst="rect">
            <a:avLst/>
          </a:prstGeom>
          <a:noFill/>
        </p:spPr>
        <p:txBody>
          <a:bodyPr wrap="none" rtlCol="0">
            <a:spAutoFit/>
          </a:bodyPr>
          <a:lstStyle/>
          <a:p>
            <a:r>
              <a:rPr lang="en-US" altLang="zh-CN" sz="2000" dirty="0"/>
              <a:t>66</a:t>
            </a:r>
            <a:endParaRPr lang="en-US" sz="2000" dirty="0"/>
          </a:p>
        </p:txBody>
      </p:sp>
      <p:sp>
        <p:nvSpPr>
          <p:cNvPr id="79" name="TextBox 78"/>
          <p:cNvSpPr txBox="1"/>
          <p:nvPr/>
        </p:nvSpPr>
        <p:spPr>
          <a:xfrm>
            <a:off x="1068344" y="5146167"/>
            <a:ext cx="569387" cy="400110"/>
          </a:xfrm>
          <a:prstGeom prst="rect">
            <a:avLst/>
          </a:prstGeom>
          <a:noFill/>
        </p:spPr>
        <p:txBody>
          <a:bodyPr wrap="none" rtlCol="0">
            <a:spAutoFit/>
          </a:bodyPr>
          <a:lstStyle/>
          <a:p>
            <a:r>
              <a:rPr lang="en-US" altLang="zh-CN" sz="2000" dirty="0"/>
              <a:t>129</a:t>
            </a:r>
            <a:endParaRPr lang="en-US" sz="2000" dirty="0"/>
          </a:p>
        </p:txBody>
      </p:sp>
      <p:cxnSp>
        <p:nvCxnSpPr>
          <p:cNvPr id="88" name="Straight Arrow Connector 87">
            <a:extLst>
              <a:ext uri="{FF2B5EF4-FFF2-40B4-BE49-F238E27FC236}">
                <a16:creationId xmlns:a16="http://schemas.microsoft.com/office/drawing/2014/main" id="{D86A92D5-E989-426D-96AF-713797AD4394}"/>
              </a:ext>
            </a:extLst>
          </p:cNvPr>
          <p:cNvCxnSpPr>
            <a:cxnSpLocks/>
            <a:stCxn id="58" idx="3"/>
            <a:endCxn id="68" idx="2"/>
          </p:cNvCxnSpPr>
          <p:nvPr/>
        </p:nvCxnSpPr>
        <p:spPr bwMode="auto">
          <a:xfrm>
            <a:off x="2773455" y="4445249"/>
            <a:ext cx="5155019" cy="9078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29675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a:t>
            </a:r>
            <a:br>
              <a:rPr lang="en-US" dirty="0"/>
            </a:br>
            <a:r>
              <a:rPr lang="en-US" dirty="0"/>
              <a:t>	5. Chained Flexible Network</a:t>
            </a:r>
          </a:p>
        </p:txBody>
      </p:sp>
      <p:cxnSp>
        <p:nvCxnSpPr>
          <p:cNvPr id="27" name="Straight Arrow Connector 26"/>
          <p:cNvCxnSpPr>
            <a:cxnSpLocks/>
            <a:stCxn id="33" idx="3"/>
            <a:endCxn id="42" idx="2"/>
          </p:cNvCxnSpPr>
          <p:nvPr/>
        </p:nvCxnSpPr>
        <p:spPr bwMode="auto">
          <a:xfrm flipV="1">
            <a:off x="2187184" y="1400104"/>
            <a:ext cx="4682066" cy="2532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a:cxnSpLocks/>
            <a:stCxn id="39" idx="3"/>
            <a:endCxn id="44" idx="2"/>
          </p:cNvCxnSpPr>
          <p:nvPr/>
        </p:nvCxnSpPr>
        <p:spPr bwMode="auto">
          <a:xfrm>
            <a:off x="2187184" y="3237043"/>
            <a:ext cx="4687520" cy="397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cxnSpLocks/>
            <a:stCxn id="34" idx="3"/>
            <a:endCxn id="43" idx="2"/>
          </p:cNvCxnSpPr>
          <p:nvPr/>
        </p:nvCxnSpPr>
        <p:spPr bwMode="auto">
          <a:xfrm flipV="1">
            <a:off x="2187184" y="2326613"/>
            <a:ext cx="4687520" cy="462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a:cxnSpLocks/>
            <a:stCxn id="40" idx="3"/>
            <a:endCxn id="45" idx="2"/>
          </p:cNvCxnSpPr>
          <p:nvPr/>
        </p:nvCxnSpPr>
        <p:spPr bwMode="auto">
          <a:xfrm flipV="1">
            <a:off x="2187184" y="4142848"/>
            <a:ext cx="4682065" cy="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2065" cy="2108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cxnSpLocks/>
            <a:stCxn id="33" idx="3"/>
            <a:endCxn id="43" idx="2"/>
          </p:cNvCxnSpPr>
          <p:nvPr/>
        </p:nvCxnSpPr>
        <p:spPr bwMode="auto">
          <a:xfrm>
            <a:off x="2187184" y="1425431"/>
            <a:ext cx="4687520" cy="901182"/>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cxnSpLocks/>
            <a:stCxn id="34" idx="3"/>
            <a:endCxn id="44" idx="2"/>
          </p:cNvCxnSpPr>
          <p:nvPr/>
        </p:nvCxnSpPr>
        <p:spPr bwMode="auto">
          <a:xfrm>
            <a:off x="2187184" y="2331237"/>
            <a:ext cx="4687520" cy="909776"/>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a:cxnSpLocks/>
            <a:stCxn id="39" idx="3"/>
            <a:endCxn id="45" idx="2"/>
          </p:cNvCxnSpPr>
          <p:nvPr/>
        </p:nvCxnSpPr>
        <p:spPr bwMode="auto">
          <a:xfrm>
            <a:off x="2187184" y="3237043"/>
            <a:ext cx="4682065" cy="905805"/>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cxnSpLocks/>
            <a:stCxn id="40" idx="3"/>
            <a:endCxn id="46" idx="2"/>
          </p:cNvCxnSpPr>
          <p:nvPr/>
        </p:nvCxnSpPr>
        <p:spPr bwMode="auto">
          <a:xfrm>
            <a:off x="2187184" y="4142849"/>
            <a:ext cx="4682065" cy="926891"/>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cxnSpLocks/>
            <a:stCxn id="41" idx="3"/>
            <a:endCxn id="42" idx="2"/>
          </p:cNvCxnSpPr>
          <p:nvPr/>
        </p:nvCxnSpPr>
        <p:spPr bwMode="auto">
          <a:xfrm flipV="1">
            <a:off x="2187184" y="1400104"/>
            <a:ext cx="4682066" cy="3648551"/>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69250" y="1024655"/>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69249" y="3767399"/>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69249" y="4694291"/>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pic>
        <p:nvPicPr>
          <p:cNvPr id="3" name="Picture 2"/>
          <p:cNvPicPr>
            <a:picLocks noChangeAspect="1"/>
          </p:cNvPicPr>
          <p:nvPr/>
        </p:nvPicPr>
        <p:blipFill>
          <a:blip r:embed="rId3"/>
          <a:stretch>
            <a:fillRect/>
          </a:stretch>
        </p:blipFill>
        <p:spPr>
          <a:xfrm>
            <a:off x="1097600" y="5761822"/>
            <a:ext cx="7150100" cy="1079500"/>
          </a:xfrm>
          <a:prstGeom prst="rect">
            <a:avLst/>
          </a:prstGeom>
        </p:spPr>
      </p:pic>
      <p:sp>
        <p:nvSpPr>
          <p:cNvPr id="54" name="TextBox 53"/>
          <p:cNvSpPr txBox="1"/>
          <p:nvPr/>
        </p:nvSpPr>
        <p:spPr>
          <a:xfrm>
            <a:off x="-146548" y="1046161"/>
            <a:ext cx="1476686" cy="707886"/>
          </a:xfrm>
          <a:prstGeom prst="rect">
            <a:avLst/>
          </a:prstGeom>
          <a:noFill/>
        </p:spPr>
        <p:txBody>
          <a:bodyPr wrap="none" rtlCol="0">
            <a:spAutoFit/>
          </a:bodyPr>
          <a:lstStyle/>
          <a:p>
            <a:pPr algn="r"/>
            <a:r>
              <a:rPr lang="en-US" sz="2000" dirty="0"/>
              <a:t> </a:t>
            </a:r>
            <a:r>
              <a:rPr lang="en-US" sz="2000"/>
              <a:t>198 </a:t>
            </a:r>
          </a:p>
          <a:p>
            <a:pPr algn="r"/>
            <a:r>
              <a:rPr lang="en-US" sz="2000" dirty="0"/>
              <a:t>units/quarter</a:t>
            </a:r>
          </a:p>
        </p:txBody>
      </p:sp>
      <p:sp>
        <p:nvSpPr>
          <p:cNvPr id="57" name="TextBox 56"/>
          <p:cNvSpPr txBox="1"/>
          <p:nvPr/>
        </p:nvSpPr>
        <p:spPr>
          <a:xfrm>
            <a:off x="602210" y="2132406"/>
            <a:ext cx="633507" cy="400110"/>
          </a:xfrm>
          <a:prstGeom prst="rect">
            <a:avLst/>
          </a:prstGeom>
          <a:noFill/>
        </p:spPr>
        <p:txBody>
          <a:bodyPr wrap="none" rtlCol="0">
            <a:spAutoFit/>
          </a:bodyPr>
          <a:lstStyle/>
          <a:p>
            <a:r>
              <a:rPr lang="en-US" sz="2000"/>
              <a:t> 108</a:t>
            </a:r>
            <a:endParaRPr lang="en-US" sz="2000" dirty="0"/>
          </a:p>
        </p:txBody>
      </p:sp>
      <p:sp>
        <p:nvSpPr>
          <p:cNvPr id="58" name="TextBox 57"/>
          <p:cNvSpPr txBox="1"/>
          <p:nvPr/>
        </p:nvSpPr>
        <p:spPr>
          <a:xfrm>
            <a:off x="720022" y="2970775"/>
            <a:ext cx="505267" cy="400110"/>
          </a:xfrm>
          <a:prstGeom prst="rect">
            <a:avLst/>
          </a:prstGeom>
          <a:noFill/>
        </p:spPr>
        <p:txBody>
          <a:bodyPr wrap="none" rtlCol="0">
            <a:spAutoFit/>
          </a:bodyPr>
          <a:lstStyle/>
          <a:p>
            <a:r>
              <a:rPr lang="en-US" sz="2000"/>
              <a:t> 64</a:t>
            </a:r>
            <a:endParaRPr lang="en-US" sz="2000" dirty="0"/>
          </a:p>
        </p:txBody>
      </p:sp>
      <p:sp>
        <p:nvSpPr>
          <p:cNvPr id="59" name="TextBox 58"/>
          <p:cNvSpPr txBox="1"/>
          <p:nvPr/>
        </p:nvSpPr>
        <p:spPr>
          <a:xfrm>
            <a:off x="714173" y="3959697"/>
            <a:ext cx="505267" cy="400110"/>
          </a:xfrm>
          <a:prstGeom prst="rect">
            <a:avLst/>
          </a:prstGeom>
          <a:noFill/>
        </p:spPr>
        <p:txBody>
          <a:bodyPr wrap="none" rtlCol="0">
            <a:spAutoFit/>
          </a:bodyPr>
          <a:lstStyle/>
          <a:p>
            <a:r>
              <a:rPr lang="en-US" sz="2000"/>
              <a:t> 67</a:t>
            </a:r>
            <a:endParaRPr lang="en-US" sz="2000" dirty="0"/>
          </a:p>
        </p:txBody>
      </p:sp>
      <p:sp>
        <p:nvSpPr>
          <p:cNvPr id="60" name="TextBox 59"/>
          <p:cNvSpPr txBox="1"/>
          <p:nvPr/>
        </p:nvSpPr>
        <p:spPr>
          <a:xfrm>
            <a:off x="621918" y="4865767"/>
            <a:ext cx="633507" cy="400110"/>
          </a:xfrm>
          <a:prstGeom prst="rect">
            <a:avLst/>
          </a:prstGeom>
          <a:noFill/>
        </p:spPr>
        <p:txBody>
          <a:bodyPr wrap="none" rtlCol="0">
            <a:spAutoFit/>
          </a:bodyPr>
          <a:lstStyle/>
          <a:p>
            <a:r>
              <a:rPr lang="en-US" sz="2000"/>
              <a:t> 129</a:t>
            </a:r>
            <a:endParaRPr lang="en-US" sz="2000" dirty="0"/>
          </a:p>
        </p:txBody>
      </p:sp>
      <p:sp>
        <p:nvSpPr>
          <p:cNvPr id="47" name="TextBox 46"/>
          <p:cNvSpPr txBox="1"/>
          <p:nvPr/>
        </p:nvSpPr>
        <p:spPr>
          <a:xfrm>
            <a:off x="0" y="5420091"/>
            <a:ext cx="3731030" cy="338554"/>
          </a:xfrm>
          <a:prstGeom prst="rect">
            <a:avLst/>
          </a:prstGeom>
          <a:noFill/>
        </p:spPr>
        <p:txBody>
          <a:bodyPr wrap="square" rtlCol="0">
            <a:spAutoFit/>
          </a:bodyPr>
          <a:lstStyle/>
          <a:p>
            <a:r>
              <a:rPr lang="en-US" sz="1600" dirty="0" err="1"/>
              <a:t>CapEx</a:t>
            </a:r>
            <a:r>
              <a:rPr lang="en-US" sz="1600" dirty="0"/>
              <a:t> = $3,240K over 4 years</a:t>
            </a:r>
          </a:p>
        </p:txBody>
      </p:sp>
      <p:sp>
        <p:nvSpPr>
          <p:cNvPr id="48" name="TextBox 47"/>
          <p:cNvSpPr txBox="1"/>
          <p:nvPr/>
        </p:nvSpPr>
        <p:spPr>
          <a:xfrm>
            <a:off x="3162152" y="5166562"/>
            <a:ext cx="4478807" cy="338554"/>
          </a:xfrm>
          <a:prstGeom prst="rect">
            <a:avLst/>
          </a:prstGeom>
          <a:noFill/>
        </p:spPr>
        <p:txBody>
          <a:bodyPr wrap="square" rtlCol="0">
            <a:spAutoFit/>
          </a:bodyPr>
          <a:lstStyle/>
          <a:p>
            <a:r>
              <a:rPr lang="en-US" sz="1600" dirty="0"/>
              <a:t>E( PV(Operating Profit)) = 17,523K ± </a:t>
            </a:r>
            <a:r>
              <a:rPr lang="en-US" altLang="zh-CN" sz="1600" dirty="0"/>
              <a:t>3.9K</a:t>
            </a:r>
            <a:endParaRPr lang="en-US" sz="1600" dirty="0"/>
          </a:p>
        </p:txBody>
      </p:sp>
      <p:sp>
        <p:nvSpPr>
          <p:cNvPr id="49" name="TextBox 48"/>
          <p:cNvSpPr txBox="1"/>
          <p:nvPr/>
        </p:nvSpPr>
        <p:spPr>
          <a:xfrm>
            <a:off x="3162152" y="5423858"/>
            <a:ext cx="4478807" cy="338554"/>
          </a:xfrm>
          <a:prstGeom prst="rect">
            <a:avLst/>
          </a:prstGeom>
          <a:noFill/>
        </p:spPr>
        <p:txBody>
          <a:bodyPr wrap="square" rtlCol="0">
            <a:spAutoFit/>
          </a:bodyPr>
          <a:lstStyle/>
          <a:p>
            <a:r>
              <a:rPr lang="en-US" sz="1600" dirty="0"/>
              <a:t>E( NPV) = 14,282K ± </a:t>
            </a:r>
            <a:r>
              <a:rPr lang="en-US" altLang="zh-CN" sz="1600" dirty="0"/>
              <a:t>3.9K</a:t>
            </a:r>
            <a:endParaRPr lang="en-US" sz="1600" dirty="0"/>
          </a:p>
        </p:txBody>
      </p:sp>
    </p:spTree>
    <p:extLst>
      <p:ext uri="{BB962C8B-B14F-4D97-AF65-F5344CB8AC3E}">
        <p14:creationId xmlns:p14="http://schemas.microsoft.com/office/powerpoint/2010/main" val="1721487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And the current situation is …</a:t>
            </a:r>
            <a:br>
              <a:rPr lang="en-US" dirty="0"/>
            </a:br>
            <a:endParaRPr lang="en-US" dirty="0"/>
          </a:p>
        </p:txBody>
      </p:sp>
      <p:pic>
        <p:nvPicPr>
          <p:cNvPr id="3" name="Picture 2">
            <a:extLst>
              <a:ext uri="{FF2B5EF4-FFF2-40B4-BE49-F238E27FC236}">
                <a16:creationId xmlns:a16="http://schemas.microsoft.com/office/drawing/2014/main" id="{C72D6D9C-C548-4608-8C44-D4C8915EAB85}"/>
              </a:ext>
            </a:extLst>
          </p:cNvPr>
          <p:cNvPicPr>
            <a:picLocks noChangeAspect="1"/>
          </p:cNvPicPr>
          <p:nvPr/>
        </p:nvPicPr>
        <p:blipFill>
          <a:blip r:embed="rId3"/>
          <a:stretch>
            <a:fillRect/>
          </a:stretch>
        </p:blipFill>
        <p:spPr>
          <a:xfrm>
            <a:off x="0" y="1038656"/>
            <a:ext cx="9144000" cy="4904672"/>
          </a:xfrm>
          <a:prstGeom prst="rect">
            <a:avLst/>
          </a:prstGeom>
        </p:spPr>
      </p:pic>
    </p:spTree>
    <p:extLst>
      <p:ext uri="{BB962C8B-B14F-4D97-AF65-F5344CB8AC3E}">
        <p14:creationId xmlns:p14="http://schemas.microsoft.com/office/powerpoint/2010/main" val="2809433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450219889"/>
              </p:ext>
            </p:extLst>
          </p:nvPr>
        </p:nvGraphicFramePr>
        <p:xfrm>
          <a:off x="288758" y="1666042"/>
          <a:ext cx="8571107" cy="3506364"/>
        </p:xfrm>
        <a:graphic>
          <a:graphicData uri="http://schemas.openxmlformats.org/drawingml/2006/table">
            <a:tbl>
              <a:tblPr/>
              <a:tblGrid>
                <a:gridCol w="2268365">
                  <a:extLst>
                    <a:ext uri="{9D8B030D-6E8A-4147-A177-3AD203B41FA5}">
                      <a16:colId xmlns:a16="http://schemas.microsoft.com/office/drawing/2014/main" val="20000"/>
                    </a:ext>
                  </a:extLst>
                </a:gridCol>
                <a:gridCol w="1329731">
                  <a:extLst>
                    <a:ext uri="{9D8B030D-6E8A-4147-A177-3AD203B41FA5}">
                      <a16:colId xmlns:a16="http://schemas.microsoft.com/office/drawing/2014/main" val="20001"/>
                    </a:ext>
                  </a:extLst>
                </a:gridCol>
                <a:gridCol w="2612531">
                  <a:extLst>
                    <a:ext uri="{9D8B030D-6E8A-4147-A177-3AD203B41FA5}">
                      <a16:colId xmlns:a16="http://schemas.microsoft.com/office/drawing/2014/main" val="20002"/>
                    </a:ext>
                  </a:extLst>
                </a:gridCol>
                <a:gridCol w="1180240">
                  <a:extLst>
                    <a:ext uri="{9D8B030D-6E8A-4147-A177-3AD203B41FA5}">
                      <a16:colId xmlns:a16="http://schemas.microsoft.com/office/drawing/2014/main" val="20003"/>
                    </a:ext>
                  </a:extLst>
                </a:gridCol>
                <a:gridCol w="1180240">
                  <a:extLst>
                    <a:ext uri="{9D8B030D-6E8A-4147-A177-3AD203B41FA5}">
                      <a16:colId xmlns:a16="http://schemas.microsoft.com/office/drawing/2014/main" val="401667182"/>
                    </a:ext>
                  </a:extLst>
                </a:gridCol>
              </a:tblGrid>
              <a:tr h="551283">
                <a:tc>
                  <a:txBody>
                    <a:bodyPr/>
                    <a:lstStyle/>
                    <a:p>
                      <a:pPr algn="ctr" fontAlgn="ctr"/>
                      <a:r>
                        <a:rPr lang="en-US" sz="2000" b="1" i="0" u="none" strike="noStrike" dirty="0">
                          <a:solidFill>
                            <a:srgbClr val="000000"/>
                          </a:solidFill>
                          <a:effectLst/>
                          <a:latin typeface="Calibri"/>
                        </a:rPr>
                        <a:t>Strategy</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err="1">
                          <a:solidFill>
                            <a:srgbClr val="000000"/>
                          </a:solidFill>
                          <a:effectLst/>
                          <a:latin typeface="Calibri"/>
                        </a:rPr>
                        <a:t>CapEx</a:t>
                      </a:r>
                      <a:endParaRPr lang="en-US" sz="2000" b="1"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a:solidFill>
                            <a:srgbClr val="000000"/>
                          </a:solidFill>
                          <a:effectLst/>
                          <a:latin typeface="Calibri"/>
                        </a:rPr>
                        <a:t>E(PV(Operating</a:t>
                      </a:r>
                      <a:r>
                        <a:rPr lang="en-US" sz="2000" b="1" i="0" u="none" strike="noStrike" baseline="0" dirty="0">
                          <a:solidFill>
                            <a:srgbClr val="000000"/>
                          </a:solidFill>
                          <a:effectLst/>
                          <a:latin typeface="Calibri"/>
                        </a:rPr>
                        <a:t> Profit</a:t>
                      </a:r>
                      <a:r>
                        <a:rPr lang="en-US" sz="2000" b="1" i="0" u="none" strike="noStrike" dirty="0">
                          <a:solidFill>
                            <a:srgbClr val="000000"/>
                          </a:solidFill>
                          <a:effectLst/>
                          <a:latin typeface="Calibri"/>
                        </a:rPr>
                        <a:t>))</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1" i="0" u="none" strike="noStrike" dirty="0">
                          <a:solidFill>
                            <a:srgbClr val="000000"/>
                          </a:solidFill>
                          <a:effectLst/>
                          <a:latin typeface="Calibri"/>
                        </a:rPr>
                        <a:t>E(NPV)</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fontAlgn="ctr"/>
                      <a:r>
                        <a:rPr lang="en-US" sz="2000" b="0" i="0" u="none" strike="noStrike" dirty="0">
                          <a:solidFill>
                            <a:srgbClr val="000000"/>
                          </a:solidFill>
                          <a:effectLst/>
                          <a:latin typeface="Calibri"/>
                        </a:rPr>
                        <a:t>95% confidence</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0"/>
                  </a:ext>
                </a:extLst>
              </a:tr>
              <a:tr h="551283">
                <a:tc>
                  <a:txBody>
                    <a:bodyPr/>
                    <a:lstStyle/>
                    <a:p>
                      <a:pPr algn="ctr" fontAlgn="ctr"/>
                      <a:r>
                        <a:rPr lang="en-US" sz="2000" b="1" i="0" u="none" strike="noStrike" dirty="0">
                          <a:solidFill>
                            <a:srgbClr val="000000"/>
                          </a:solidFill>
                          <a:effectLst/>
                          <a:latin typeface="Calibri"/>
                        </a:rPr>
                        <a:t>Vietnam</a:t>
                      </a:r>
                    </a:p>
                    <a:p>
                      <a:pPr algn="ctr" fontAlgn="ctr"/>
                      <a:r>
                        <a:rPr lang="en-US" sz="2000" b="1" i="0" u="none" strike="noStrike" dirty="0">
                          <a:solidFill>
                            <a:srgbClr val="000000"/>
                          </a:solidFill>
                          <a:effectLst/>
                          <a:latin typeface="Calibri"/>
                        </a:rPr>
                        <a:t>(standard product)</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$1,123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$15,152</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$14,029</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dirty="0">
                          <a:latin typeface="Calibri" panose="020F0502020204030204" pitchFamily="34" charset="0"/>
                          <a:cs typeface="Calibri" panose="020F0502020204030204" pitchFamily="34" charset="0"/>
                        </a:rPr>
                        <a:t>±0</a:t>
                      </a:r>
                      <a:endParaRPr lang="en-US" sz="20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51283">
                <a:tc>
                  <a:txBody>
                    <a:bodyPr/>
                    <a:lstStyle/>
                    <a:p>
                      <a:pPr algn="ctr" fontAlgn="ctr"/>
                      <a:r>
                        <a:rPr lang="en-US" sz="2000" b="1" i="0" u="none" strike="noStrike">
                          <a:solidFill>
                            <a:srgbClr val="000000"/>
                          </a:solidFill>
                          <a:effectLst/>
                          <a:latin typeface="Calibri"/>
                        </a:rPr>
                        <a:t>China</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$2,712</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$16,637</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panose="020F0502020204030204" pitchFamily="34" charset="0"/>
                          <a:cs typeface="Calibri" panose="020F0502020204030204" pitchFamily="34" charset="0"/>
                        </a:rPr>
                        <a:t>$13,925</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dirty="0">
                          <a:latin typeface="Calibri" panose="020F0502020204030204" pitchFamily="34" charset="0"/>
                          <a:cs typeface="Calibri" panose="020F0502020204030204" pitchFamily="34" charset="0"/>
                        </a:rPr>
                        <a:t>±</a:t>
                      </a:r>
                      <a:r>
                        <a:rPr lang="en-US" sz="2000" b="0" i="0" u="none" strike="noStrike" dirty="0">
                          <a:solidFill>
                            <a:srgbClr val="000000"/>
                          </a:solidFill>
                          <a:effectLst/>
                          <a:latin typeface="Calibri"/>
                        </a:rPr>
                        <a:t>$3.6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51283">
                <a:tc>
                  <a:txBody>
                    <a:bodyPr/>
                    <a:lstStyle/>
                    <a:p>
                      <a:pPr algn="ctr" fontAlgn="ctr"/>
                      <a:r>
                        <a:rPr lang="en-US" sz="2000" b="1" i="0" u="none" strike="noStrike">
                          <a:solidFill>
                            <a:srgbClr val="000000"/>
                          </a:solidFill>
                          <a:effectLst/>
                          <a:latin typeface="Calibri"/>
                        </a:rPr>
                        <a:t>Chaining</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$3,240</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$17,523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$14,282</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dirty="0">
                          <a:latin typeface="Calibri" panose="020F0502020204030204" pitchFamily="34" charset="0"/>
                          <a:cs typeface="Calibri" panose="020F0502020204030204" pitchFamily="34" charset="0"/>
                        </a:rPr>
                        <a:t>±</a:t>
                      </a:r>
                      <a:r>
                        <a:rPr lang="en-US" sz="2000" b="0" i="0" u="none" strike="noStrike" dirty="0">
                          <a:solidFill>
                            <a:srgbClr val="000000"/>
                          </a:solidFill>
                          <a:effectLst/>
                          <a:latin typeface="Calibri"/>
                        </a:rPr>
                        <a:t>$3.9</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51283">
                <a:tc>
                  <a:txBody>
                    <a:bodyPr/>
                    <a:lstStyle/>
                    <a:p>
                      <a:pPr algn="ctr" fontAlgn="ctr"/>
                      <a:r>
                        <a:rPr lang="en-US" sz="2000" b="1" i="0" u="none" strike="noStrike">
                          <a:solidFill>
                            <a:srgbClr val="000000"/>
                          </a:solidFill>
                          <a:effectLst/>
                          <a:latin typeface="Calibri"/>
                        </a:rPr>
                        <a:t>Dedicated</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$3,426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$17,438</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$14,011</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dirty="0">
                          <a:latin typeface="Calibri" panose="020F0502020204030204" pitchFamily="34" charset="0"/>
                          <a:cs typeface="Calibri" panose="020F0502020204030204" pitchFamily="34" charset="0"/>
                        </a:rPr>
                        <a:t>±</a:t>
                      </a:r>
                      <a:r>
                        <a:rPr lang="en-US" sz="2000" b="0" i="0" u="none" strike="noStrike" dirty="0">
                          <a:solidFill>
                            <a:srgbClr val="000000"/>
                          </a:solidFill>
                          <a:effectLst/>
                          <a:latin typeface="Calibri"/>
                        </a:rPr>
                        <a:t>$4.3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07915">
                <a:tc>
                  <a:txBody>
                    <a:bodyPr/>
                    <a:lstStyle/>
                    <a:p>
                      <a:pPr algn="ctr" fontAlgn="ctr"/>
                      <a:r>
                        <a:rPr lang="en-US" sz="2000" b="1" i="0" u="none" strike="noStrike" dirty="0">
                          <a:solidFill>
                            <a:srgbClr val="000000"/>
                          </a:solidFill>
                          <a:effectLst/>
                          <a:latin typeface="Calibri"/>
                        </a:rPr>
                        <a:t>Full flexibility</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$4,997</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$17,526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b="0" i="0" u="none" strike="noStrike" dirty="0">
                          <a:solidFill>
                            <a:srgbClr val="000000"/>
                          </a:solidFill>
                          <a:effectLst/>
                          <a:latin typeface="Calibri"/>
                        </a:rPr>
                        <a:t>$12,529</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2000" dirty="0">
                          <a:latin typeface="Calibri" panose="020F0502020204030204" pitchFamily="34" charset="0"/>
                          <a:cs typeface="Calibri" panose="020F0502020204030204" pitchFamily="34" charset="0"/>
                        </a:rPr>
                        <a:t>±</a:t>
                      </a:r>
                      <a:r>
                        <a:rPr lang="en-US" sz="2000" b="0" i="0" u="none" strike="noStrike" dirty="0">
                          <a:solidFill>
                            <a:srgbClr val="000000"/>
                          </a:solidFill>
                          <a:effectLst/>
                          <a:latin typeface="Calibri"/>
                        </a:rPr>
                        <a:t>$3.9</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2" name="Title 1"/>
          <p:cNvSpPr>
            <a:spLocks noGrp="1"/>
          </p:cNvSpPr>
          <p:nvPr>
            <p:ph type="title"/>
          </p:nvPr>
        </p:nvSpPr>
        <p:spPr/>
        <p:txBody>
          <a:bodyPr/>
          <a:lstStyle/>
          <a:p>
            <a:r>
              <a:rPr lang="en-US" dirty="0"/>
              <a:t>Global Operations Strategy Comparison and Trade-offs:</a:t>
            </a:r>
            <a:br>
              <a:rPr lang="en-US" dirty="0"/>
            </a:br>
            <a:r>
              <a:rPr lang="en-US" dirty="0"/>
              <a:t>	“A little flexibility is all you need”</a:t>
            </a:r>
          </a:p>
        </p:txBody>
      </p:sp>
      <p:sp>
        <p:nvSpPr>
          <p:cNvPr id="3" name="TextBox 2"/>
          <p:cNvSpPr txBox="1"/>
          <p:nvPr/>
        </p:nvSpPr>
        <p:spPr>
          <a:xfrm>
            <a:off x="7439594" y="1327488"/>
            <a:ext cx="994183" cy="338554"/>
          </a:xfrm>
          <a:prstGeom prst="rect">
            <a:avLst/>
          </a:prstGeom>
          <a:noFill/>
        </p:spPr>
        <p:txBody>
          <a:bodyPr wrap="none" rtlCol="0">
            <a:spAutoFit/>
          </a:bodyPr>
          <a:lstStyle/>
          <a:p>
            <a:r>
              <a:rPr lang="en-US" sz="1600" dirty="0">
                <a:latin typeface="Arial" charset="0"/>
                <a:ea typeface="Arial" charset="0"/>
                <a:cs typeface="Arial" charset="0"/>
              </a:rPr>
              <a:t>(in $000)</a:t>
            </a:r>
          </a:p>
        </p:txBody>
      </p:sp>
    </p:spTree>
    <p:extLst>
      <p:ext uri="{BB962C8B-B14F-4D97-AF65-F5344CB8AC3E}">
        <p14:creationId xmlns:p14="http://schemas.microsoft.com/office/powerpoint/2010/main" val="4747309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Integrative Case I:</a:t>
            </a:r>
            <a:br>
              <a:rPr lang="en-US" dirty="0"/>
            </a:br>
            <a:r>
              <a:rPr lang="en-US" dirty="0"/>
              <a:t>	Learning Points</a:t>
            </a:r>
          </a:p>
        </p:txBody>
      </p:sp>
      <p:sp>
        <p:nvSpPr>
          <p:cNvPr id="4" name="Content Placeholder 3"/>
          <p:cNvSpPr>
            <a:spLocks noGrp="1"/>
          </p:cNvSpPr>
          <p:nvPr>
            <p:ph idx="1"/>
          </p:nvPr>
        </p:nvSpPr>
        <p:spPr/>
        <p:txBody>
          <a:bodyPr/>
          <a:lstStyle/>
          <a:p>
            <a:pPr>
              <a:buFont typeface="Arial"/>
              <a:buChar char="•"/>
            </a:pPr>
            <a:r>
              <a:rPr lang="en-US" dirty="0">
                <a:latin typeface="Optima"/>
                <a:cs typeface="Optima"/>
              </a:rPr>
              <a:t>System design: the value of partial flexibility</a:t>
            </a:r>
          </a:p>
          <a:p>
            <a:pPr lvl="1">
              <a:buFont typeface="Courier New" panose="02070309020205020404" pitchFamily="49" charset="0"/>
              <a:buChar char="o"/>
            </a:pPr>
            <a:r>
              <a:rPr lang="en-US" dirty="0">
                <a:latin typeface="Optima"/>
                <a:cs typeface="Optima"/>
              </a:rPr>
              <a:t>“A little flexibility goes a long way”: chaining is almost as good as full flexibility but more cost-effective</a:t>
            </a:r>
          </a:p>
          <a:p>
            <a:pPr>
              <a:buFont typeface="Arial"/>
              <a:buChar char="•"/>
            </a:pPr>
            <a:endParaRPr lang="en-US" dirty="0">
              <a:latin typeface="Optima"/>
              <a:cs typeface="Optima"/>
            </a:endParaRPr>
          </a:p>
          <a:p>
            <a:pPr>
              <a:buFont typeface="Arial"/>
              <a:buChar char="•"/>
            </a:pPr>
            <a:r>
              <a:rPr lang="en-US" dirty="0">
                <a:latin typeface="Optima"/>
                <a:cs typeface="Optima"/>
              </a:rPr>
              <a:t>The value of simple benchmarks or “corner solutions"</a:t>
            </a:r>
          </a:p>
          <a:p>
            <a:pPr>
              <a:buFont typeface="Arial"/>
              <a:buChar char="•"/>
            </a:pPr>
            <a:endParaRPr lang="en-US" dirty="0">
              <a:latin typeface="Optima"/>
              <a:cs typeface="Optima"/>
            </a:endParaRPr>
          </a:p>
          <a:p>
            <a:pPr>
              <a:buFont typeface="Arial"/>
              <a:buChar char="•"/>
            </a:pPr>
            <a:r>
              <a:rPr lang="en-US" dirty="0">
                <a:latin typeface="Optima"/>
                <a:cs typeface="Optima"/>
              </a:rPr>
              <a:t>Identifying key tradeoffs: Fixed costs vs. Variable costs</a:t>
            </a:r>
          </a:p>
          <a:p>
            <a:pPr marL="1371600" lvl="3" indent="0">
              <a:buNone/>
            </a:pPr>
            <a:r>
              <a:rPr lang="en-US" dirty="0">
                <a:latin typeface="Optima"/>
                <a:cs typeface="Optima"/>
              </a:rPr>
              <a:t>Fixed costs: 		Reduce number of plants</a:t>
            </a:r>
          </a:p>
          <a:p>
            <a:pPr marL="1371600" lvl="3" indent="0">
              <a:buNone/>
            </a:pPr>
            <a:r>
              <a:rPr lang="en-US" dirty="0">
                <a:latin typeface="Optima"/>
                <a:cs typeface="Optima"/>
              </a:rPr>
              <a:t>Fixed flexible costs: 	Increase number of plants</a:t>
            </a:r>
          </a:p>
          <a:p>
            <a:pPr marL="1371600" lvl="3" indent="0">
              <a:buNone/>
            </a:pPr>
            <a:r>
              <a:rPr lang="en-US" dirty="0">
                <a:latin typeface="Optima"/>
                <a:cs typeface="Optima"/>
              </a:rPr>
              <a:t>			Limit the level of flexibility.</a:t>
            </a:r>
          </a:p>
          <a:p>
            <a:pPr marL="1371600" lvl="3" indent="0">
              <a:buNone/>
            </a:pPr>
            <a:r>
              <a:rPr lang="en-US" dirty="0">
                <a:latin typeface="Optima"/>
                <a:cs typeface="Optima"/>
              </a:rPr>
              <a:t>Variable transportation costs: 	Increase footprint to minimize transportation</a:t>
            </a:r>
          </a:p>
          <a:p>
            <a:pPr marL="1371600" lvl="3" indent="0">
              <a:buNone/>
            </a:pPr>
            <a:endParaRPr lang="en-US" dirty="0">
              <a:latin typeface="Optima"/>
              <a:cs typeface="Optima"/>
            </a:endParaRPr>
          </a:p>
          <a:p>
            <a:pPr marL="457200"/>
            <a:r>
              <a:rPr lang="en-US" dirty="0">
                <a:latin typeface="Optima"/>
                <a:cs typeface="Optima"/>
              </a:rPr>
              <a:t>There must be a continuous dialogue between Competitive Strategy and Operations Strategy so that the right trade-offs are made</a:t>
            </a:r>
          </a:p>
          <a:p>
            <a:pPr lvl="3"/>
            <a:endParaRPr lang="en-US" dirty="0">
              <a:latin typeface="Optima"/>
              <a:cs typeface="Optima"/>
            </a:endParaRPr>
          </a:p>
        </p:txBody>
      </p:sp>
    </p:spTree>
    <p:extLst>
      <p:ext uri="{BB962C8B-B14F-4D97-AF65-F5344CB8AC3E}">
        <p14:creationId xmlns:p14="http://schemas.microsoft.com/office/powerpoint/2010/main" val="94033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39AE2-768B-6947-86D3-3AE9AF0CD862}"/>
              </a:ext>
            </a:extLst>
          </p:cNvPr>
          <p:cNvSpPr>
            <a:spLocks noGrp="1"/>
          </p:cNvSpPr>
          <p:nvPr>
            <p:ph type="title"/>
          </p:nvPr>
        </p:nvSpPr>
        <p:spPr/>
        <p:txBody>
          <a:bodyPr/>
          <a:lstStyle/>
          <a:p>
            <a:r>
              <a:rPr lang="en-US" dirty="0"/>
              <a:t>What’s Operational Risk?</a:t>
            </a:r>
          </a:p>
        </p:txBody>
      </p:sp>
      <p:pic>
        <p:nvPicPr>
          <p:cNvPr id="7" name="Picture 6">
            <a:extLst>
              <a:ext uri="{FF2B5EF4-FFF2-40B4-BE49-F238E27FC236}">
                <a16:creationId xmlns:a16="http://schemas.microsoft.com/office/drawing/2014/main" id="{D67FCEAE-041E-B24C-A333-3A623FFD19E3}"/>
              </a:ext>
            </a:extLst>
          </p:cNvPr>
          <p:cNvPicPr>
            <a:picLocks noChangeAspect="1"/>
          </p:cNvPicPr>
          <p:nvPr/>
        </p:nvPicPr>
        <p:blipFill>
          <a:blip r:embed="rId2"/>
          <a:stretch>
            <a:fillRect/>
          </a:stretch>
        </p:blipFill>
        <p:spPr>
          <a:xfrm>
            <a:off x="0" y="963613"/>
            <a:ext cx="6142972" cy="4462236"/>
          </a:xfrm>
          <a:prstGeom prst="rect">
            <a:avLst/>
          </a:prstGeom>
        </p:spPr>
      </p:pic>
      <p:pic>
        <p:nvPicPr>
          <p:cNvPr id="8" name="Picture 7">
            <a:extLst>
              <a:ext uri="{FF2B5EF4-FFF2-40B4-BE49-F238E27FC236}">
                <a16:creationId xmlns:a16="http://schemas.microsoft.com/office/drawing/2014/main" id="{D72861F6-9527-BE4B-9103-50F09FDF6C59}"/>
              </a:ext>
            </a:extLst>
          </p:cNvPr>
          <p:cNvPicPr>
            <a:picLocks noChangeAspect="1"/>
          </p:cNvPicPr>
          <p:nvPr/>
        </p:nvPicPr>
        <p:blipFill>
          <a:blip r:embed="rId3"/>
          <a:stretch>
            <a:fillRect/>
          </a:stretch>
        </p:blipFill>
        <p:spPr>
          <a:xfrm>
            <a:off x="0" y="2893219"/>
            <a:ext cx="6477000" cy="2082800"/>
          </a:xfrm>
          <a:prstGeom prst="rect">
            <a:avLst/>
          </a:prstGeom>
        </p:spPr>
      </p:pic>
      <p:pic>
        <p:nvPicPr>
          <p:cNvPr id="9" name="Picture 8">
            <a:extLst>
              <a:ext uri="{FF2B5EF4-FFF2-40B4-BE49-F238E27FC236}">
                <a16:creationId xmlns:a16="http://schemas.microsoft.com/office/drawing/2014/main" id="{F9AA8828-80AA-C34C-951F-F54B9517E478}"/>
              </a:ext>
            </a:extLst>
          </p:cNvPr>
          <p:cNvPicPr>
            <a:picLocks noChangeAspect="1"/>
          </p:cNvPicPr>
          <p:nvPr/>
        </p:nvPicPr>
        <p:blipFill>
          <a:blip r:embed="rId4"/>
          <a:stretch>
            <a:fillRect/>
          </a:stretch>
        </p:blipFill>
        <p:spPr>
          <a:xfrm>
            <a:off x="0" y="4857014"/>
            <a:ext cx="4762500" cy="1587500"/>
          </a:xfrm>
          <a:prstGeom prst="rect">
            <a:avLst/>
          </a:prstGeom>
        </p:spPr>
      </p:pic>
      <p:pic>
        <p:nvPicPr>
          <p:cNvPr id="4" name="Picture 3">
            <a:extLst>
              <a:ext uri="{FF2B5EF4-FFF2-40B4-BE49-F238E27FC236}">
                <a16:creationId xmlns:a16="http://schemas.microsoft.com/office/drawing/2014/main" id="{CE8E31AC-018A-F44E-A830-7E728DC456CE}"/>
              </a:ext>
            </a:extLst>
          </p:cNvPr>
          <p:cNvPicPr>
            <a:picLocks noChangeAspect="1"/>
          </p:cNvPicPr>
          <p:nvPr/>
        </p:nvPicPr>
        <p:blipFill>
          <a:blip r:embed="rId5"/>
          <a:stretch>
            <a:fillRect/>
          </a:stretch>
        </p:blipFill>
        <p:spPr>
          <a:xfrm>
            <a:off x="4604776" y="0"/>
            <a:ext cx="4539224" cy="4609193"/>
          </a:xfrm>
          <a:prstGeom prst="rect">
            <a:avLst/>
          </a:prstGeom>
        </p:spPr>
      </p:pic>
    </p:spTree>
    <p:extLst>
      <p:ext uri="{BB962C8B-B14F-4D97-AF65-F5344CB8AC3E}">
        <p14:creationId xmlns:p14="http://schemas.microsoft.com/office/powerpoint/2010/main" val="334748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93041-CB48-A745-A542-78DE89E93E54}"/>
              </a:ext>
            </a:extLst>
          </p:cNvPr>
          <p:cNvSpPr>
            <a:spLocks noGrp="1"/>
          </p:cNvSpPr>
          <p:nvPr>
            <p:ph type="title"/>
          </p:nvPr>
        </p:nvSpPr>
        <p:spPr/>
        <p:txBody>
          <a:bodyPr/>
          <a:lstStyle/>
          <a:p>
            <a:r>
              <a:rPr lang="en-US" dirty="0"/>
              <a:t>What’s Operational Risk Management?</a:t>
            </a:r>
          </a:p>
        </p:txBody>
      </p:sp>
      <p:sp>
        <p:nvSpPr>
          <p:cNvPr id="3" name="Content Placeholder 2">
            <a:extLst>
              <a:ext uri="{FF2B5EF4-FFF2-40B4-BE49-F238E27FC236}">
                <a16:creationId xmlns:a16="http://schemas.microsoft.com/office/drawing/2014/main" id="{74C962DD-ED46-CF40-8411-EA36CE78A7FF}"/>
              </a:ext>
            </a:extLst>
          </p:cNvPr>
          <p:cNvSpPr>
            <a:spLocks noGrp="1"/>
          </p:cNvSpPr>
          <p:nvPr>
            <p:ph idx="1"/>
          </p:nvPr>
        </p:nvSpPr>
        <p:spPr/>
        <p:txBody>
          <a:bodyPr/>
          <a:lstStyle/>
          <a:p>
            <a:r>
              <a:rPr lang="en-US" dirty="0"/>
              <a:t>Prevention</a:t>
            </a:r>
          </a:p>
          <a:p>
            <a:r>
              <a:rPr lang="en-US" dirty="0"/>
              <a:t>Countermeasures</a:t>
            </a:r>
          </a:p>
        </p:txBody>
      </p:sp>
      <p:pic>
        <p:nvPicPr>
          <p:cNvPr id="4" name="Picture 3">
            <a:extLst>
              <a:ext uri="{FF2B5EF4-FFF2-40B4-BE49-F238E27FC236}">
                <a16:creationId xmlns:a16="http://schemas.microsoft.com/office/drawing/2014/main" id="{10A4A196-3C32-9748-BF21-3211DC73D36E}"/>
              </a:ext>
            </a:extLst>
          </p:cNvPr>
          <p:cNvPicPr>
            <a:picLocks noChangeAspect="1"/>
          </p:cNvPicPr>
          <p:nvPr/>
        </p:nvPicPr>
        <p:blipFill>
          <a:blip r:embed="rId2"/>
          <a:stretch>
            <a:fillRect/>
          </a:stretch>
        </p:blipFill>
        <p:spPr>
          <a:xfrm>
            <a:off x="3556000" y="940822"/>
            <a:ext cx="5588000" cy="5917178"/>
          </a:xfrm>
          <a:prstGeom prst="rect">
            <a:avLst/>
          </a:prstGeom>
        </p:spPr>
      </p:pic>
    </p:spTree>
    <p:extLst>
      <p:ext uri="{BB962C8B-B14F-4D97-AF65-F5344CB8AC3E}">
        <p14:creationId xmlns:p14="http://schemas.microsoft.com/office/powerpoint/2010/main" val="3950794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a:solidFill>
                  <a:srgbClr val="FFFFFF"/>
                </a:solidFill>
                <a:latin typeface="Garamond" pitchFamily="18" charset="0"/>
              </a:rPr>
              <a:t>Operations Strategy</a:t>
            </a:r>
          </a:p>
          <a:p>
            <a:pPr algn="ctr" eaLnBrk="0" hangingPunct="0">
              <a:spcBef>
                <a:spcPct val="50000"/>
              </a:spcBef>
            </a:pPr>
            <a:r>
              <a:rPr lang="en-US" sz="3600" b="1">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a:solidFill>
                  <a:schemeClr val="bg1"/>
                </a:solidFill>
              </a:rPr>
              <a:t>Explain the concept of strategic sourcing and integrate it with ops </a:t>
            </a:r>
            <a:r>
              <a:rPr lang="en-US" dirty="0" err="1">
                <a:solidFill>
                  <a:schemeClr val="bg1"/>
                </a:solidFill>
              </a:rPr>
              <a:t>strat</a:t>
            </a:r>
            <a:endParaRPr lang="en-US" dirty="0">
              <a:solidFill>
                <a:schemeClr val="bg1"/>
              </a:solidFill>
            </a:endParaRPr>
          </a:p>
          <a:p>
            <a:pPr eaLnBrk="1" hangingPunct="1">
              <a:buClr>
                <a:srgbClr val="FF3300"/>
              </a:buClr>
            </a:pPr>
            <a:r>
              <a:rPr lang="en-US" dirty="0">
                <a:solidFill>
                  <a:schemeClr val="bg1"/>
                </a:solidFill>
              </a:rPr>
              <a:t>Use a framework to choose a supply relationship and guide outsourcing</a:t>
            </a:r>
          </a:p>
          <a:p>
            <a:pPr eaLnBrk="1" hangingPunct="1">
              <a:buClr>
                <a:srgbClr val="FF3300"/>
              </a:buClr>
            </a:pPr>
            <a:endParaRPr lang="en-US" dirty="0">
              <a:solidFill>
                <a:schemeClr val="bg1"/>
              </a:solidFill>
            </a:endParaRPr>
          </a:p>
          <a:p>
            <a:pPr lvl="2" eaLnBrk="1" hangingPunct="1">
              <a:buClr>
                <a:srgbClr val="FF3300"/>
              </a:buClr>
            </a:pPr>
            <a:r>
              <a:rPr lang="en-US" b="1" dirty="0">
                <a:solidFill>
                  <a:schemeClr val="bg1"/>
                </a:solidFill>
              </a:rPr>
              <a:t>Case: </a:t>
            </a:r>
          </a:p>
          <a:p>
            <a:pPr lvl="3" eaLnBrk="1" hangingPunct="1">
              <a:buClr>
                <a:srgbClr val="FF3300"/>
              </a:buClr>
            </a:pPr>
            <a:r>
              <a:rPr lang="en-US" i="1" dirty="0">
                <a:solidFill>
                  <a:schemeClr val="bg1"/>
                </a:solidFill>
              </a:rPr>
              <a:t>Boeing 787 </a:t>
            </a:r>
            <a:r>
              <a:rPr lang="en-US" i="1" dirty="0" err="1">
                <a:solidFill>
                  <a:schemeClr val="bg1"/>
                </a:solidFill>
              </a:rPr>
              <a:t>Dreamliner</a:t>
            </a:r>
            <a:endParaRPr lang="en-US" i="1" dirty="0">
              <a:solidFill>
                <a:schemeClr val="bg1"/>
              </a:solidFill>
            </a:endParaRPr>
          </a:p>
        </p:txBody>
      </p:sp>
    </p:spTree>
    <p:extLst>
      <p:ext uri="{BB962C8B-B14F-4D97-AF65-F5344CB8AC3E}">
        <p14:creationId xmlns:p14="http://schemas.microsoft.com/office/powerpoint/2010/main" val="83240735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a:latin typeface="Albertus Extra Bold"/>
              </a:rPr>
              <a:t>Strategic Sourcing</a:t>
            </a:r>
            <a:br>
              <a:rPr lang="en-US">
                <a:latin typeface="Albertus Extra Bold"/>
              </a:rPr>
            </a:br>
            <a:r>
              <a:rPr lang="en-US">
                <a:latin typeface="Albertus Extra Bold"/>
              </a:rPr>
              <a:t>	</a:t>
            </a:r>
            <a:r>
              <a:rPr lang="en-US" i="1"/>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a:solidFill>
                  <a:srgbClr val="FF3300"/>
                </a:solidFill>
              </a:rPr>
              <a:t>= Deciding on appropriate supply relationships for each activity</a:t>
            </a:r>
            <a:r>
              <a:rPr lang="en-US"/>
              <a:t>.  </a:t>
            </a:r>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r>
              <a:rPr lang="en-US"/>
              <a:t>Three step approach:</a:t>
            </a:r>
          </a:p>
          <a:p>
            <a:pPr marL="381000" indent="-381000" eaLnBrk="1" hangingPunct="1">
              <a:lnSpc>
                <a:spcPct val="90000"/>
              </a:lnSpc>
              <a:buFont typeface="Wingdings" pitchFamily="2" charset="2"/>
              <a:buAutoNum type="arabicPeriod"/>
            </a:pPr>
            <a:r>
              <a:rPr lang="en-US"/>
              <a:t>Identify the activity and its requirements;</a:t>
            </a:r>
          </a:p>
          <a:p>
            <a:pPr marL="381000" indent="-381000" eaLnBrk="1" hangingPunct="1">
              <a:lnSpc>
                <a:spcPct val="90000"/>
              </a:lnSpc>
              <a:buFont typeface="Wingdings" pitchFamily="2" charset="2"/>
              <a:buAutoNum type="arabicPeriod"/>
            </a:pPr>
            <a:r>
              <a:rPr lang="en-US"/>
              <a:t>Make-or-buy decision: which activities are internal or not?</a:t>
            </a:r>
          </a:p>
          <a:p>
            <a:pPr marL="381000" indent="-381000" eaLnBrk="1" hangingPunct="1">
              <a:lnSpc>
                <a:spcPct val="90000"/>
              </a:lnSpc>
              <a:buFont typeface="Wingdings" pitchFamily="2" charset="2"/>
              <a:buAutoNum type="arabicPeriod"/>
            </a:pPr>
            <a:r>
              <a:rPr lang="en-US"/>
              <a:t>SRM: define, contract and manage the supplier relationship</a:t>
            </a:r>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endParaRPr lang="en-US"/>
          </a:p>
          <a:p>
            <a:pPr marL="381000" indent="-381000" eaLnBrk="1" hangingPunct="1">
              <a:lnSpc>
                <a:spcPct val="90000"/>
              </a:lnSpc>
              <a:buFont typeface="Wingdings" pitchFamily="2" charset="2"/>
              <a:buNone/>
            </a:pPr>
            <a:r>
              <a:rPr lang="en-US"/>
              <a:t>Distinguish:</a:t>
            </a:r>
          </a:p>
          <a:p>
            <a:pPr marL="381000" indent="-381000" eaLnBrk="1" hangingPunct="1">
              <a:lnSpc>
                <a:spcPct val="90000"/>
              </a:lnSpc>
            </a:pPr>
            <a:r>
              <a:rPr lang="en-US"/>
              <a:t>Strategic buyers: lead cross-functional sourcing teams that develop sourcing strategy</a:t>
            </a:r>
          </a:p>
          <a:p>
            <a:pPr marL="781050" lvl="1" indent="-381000" eaLnBrk="1" hangingPunct="1">
              <a:lnSpc>
                <a:spcPct val="90000"/>
              </a:lnSpc>
            </a:pPr>
            <a:r>
              <a:rPr lang="en-US"/>
              <a:t>CPO, global commodity managers, commodity business plan</a:t>
            </a:r>
          </a:p>
          <a:p>
            <a:pPr marL="381000" indent="-381000" eaLnBrk="1" hangingPunct="1">
              <a:lnSpc>
                <a:spcPct val="90000"/>
              </a:lnSpc>
            </a:pPr>
            <a:r>
              <a:rPr lang="en-US"/>
              <a:t>Tactical buyers: execute transactional purchase order processes</a:t>
            </a:r>
          </a:p>
          <a:p>
            <a:pPr marL="381000" indent="-381000" eaLnBrk="1" hangingPunct="1">
              <a:lnSpc>
                <a:spcPct val="90000"/>
              </a:lnSpc>
              <a:buFont typeface="Wingdings" pitchFamily="2" charset="2"/>
              <a:buNone/>
            </a:pPr>
            <a:endParaRPr lang="en-US"/>
          </a:p>
        </p:txBody>
      </p:sp>
    </p:spTree>
    <p:extLst>
      <p:ext uri="{BB962C8B-B14F-4D97-AF65-F5344CB8AC3E}">
        <p14:creationId xmlns:p14="http://schemas.microsoft.com/office/powerpoint/2010/main" val="1043297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a:t>Purchasing, sourcing, procurement is the biggest single cost for most firms</a:t>
            </a:r>
          </a:p>
          <a:p>
            <a:pPr lvl="1" eaLnBrk="1" hangingPunct="1">
              <a:defRPr/>
            </a:pPr>
            <a:r>
              <a:rPr lang="en-US" dirty="0"/>
              <a:t>Accounts for 60% of the average company’s total cost</a:t>
            </a:r>
          </a:p>
          <a:p>
            <a:pPr eaLnBrk="1" hangingPunct="1">
              <a:defRPr/>
            </a:pPr>
            <a:r>
              <a:rPr lang="en-US" dirty="0"/>
              <a:t>Great potential for bottom-line improvement.</a:t>
            </a:r>
          </a:p>
          <a:p>
            <a:pPr lvl="1" eaLnBrk="1" hangingPunct="1">
              <a:defRPr/>
            </a:pPr>
            <a:r>
              <a:rPr lang="en-US" dirty="0"/>
              <a:t>E.g., 20% profit margin and purchasing is 85% of COGS.</a:t>
            </a:r>
          </a:p>
          <a:p>
            <a:pPr lvl="2" eaLnBrk="1" hangingPunct="1">
              <a:defRPr/>
            </a:pPr>
            <a:r>
              <a:rPr lang="en-US" dirty="0"/>
              <a:t>Price = $100, COGS = $80, Purchasing = .85*$80 = $68</a:t>
            </a:r>
          </a:p>
          <a:p>
            <a:pPr lvl="2" eaLnBrk="1" hangingPunct="1">
              <a:defRPr/>
            </a:pPr>
            <a:r>
              <a:rPr lang="en-US" dirty="0"/>
              <a:t>Say purchasing improves 10%</a:t>
            </a:r>
          </a:p>
          <a:p>
            <a:pPr lvl="2" eaLnBrk="1" hangingPunct="1">
              <a:defRPr/>
            </a:pPr>
            <a:r>
              <a:rPr lang="en-US" dirty="0"/>
              <a:t>Then margin becomes $20+$6.8, which is a 34% increase</a:t>
            </a:r>
          </a:p>
          <a:p>
            <a:pPr lvl="2" eaLnBrk="1" hangingPunct="1">
              <a:defRPr/>
            </a:pPr>
            <a:r>
              <a:rPr lang="en-US" dirty="0"/>
              <a:t>And even greater leverage on net income!</a:t>
            </a:r>
          </a:p>
          <a:p>
            <a:pPr lvl="2" eaLnBrk="1" hangingPunct="1">
              <a:defRPr/>
            </a:pPr>
            <a:endParaRPr lang="en-US" dirty="0"/>
          </a:p>
          <a:p>
            <a:pPr eaLnBrk="1" hangingPunct="1">
              <a:defRPr/>
            </a:pPr>
            <a:r>
              <a:rPr lang="en-US" dirty="0"/>
              <a:t>Sourcing must be strategic:</a:t>
            </a:r>
          </a:p>
          <a:p>
            <a:pPr marL="457200" indent="-457200" eaLnBrk="1" hangingPunct="1">
              <a:buFont typeface="+mj-lt"/>
              <a:buAutoNum type="arabicPeriod"/>
              <a:defRPr/>
            </a:pPr>
            <a:r>
              <a:rPr lang="en-US" dirty="0"/>
              <a:t>Cost containment is </a:t>
            </a:r>
            <a:r>
              <a:rPr lang="en-US" b="1" dirty="0">
                <a:solidFill>
                  <a:srgbClr val="FF0000"/>
                </a:solidFill>
              </a:rPr>
              <a:t>fundamental</a:t>
            </a:r>
          </a:p>
          <a:p>
            <a:pPr marL="857250" lvl="1" indent="-457200" eaLnBrk="1" hangingPunct="1">
              <a:defRPr/>
            </a:pPr>
            <a:r>
              <a:rPr lang="en-US" dirty="0"/>
              <a:t>Control prices and prevent wasteful spending</a:t>
            </a:r>
          </a:p>
          <a:p>
            <a:pPr marL="457200" indent="-457200" eaLnBrk="1" hangingPunct="1">
              <a:buFont typeface="+mj-lt"/>
              <a:buAutoNum type="arabicPeriod"/>
              <a:defRPr/>
            </a:pPr>
            <a:r>
              <a:rPr lang="en-US" dirty="0"/>
              <a:t>If well practiced, it can also drive innovation, quality, flexibility or responsiveness</a:t>
            </a:r>
          </a:p>
          <a:p>
            <a:pPr marL="857250" lvl="1" indent="-457200" eaLnBrk="1" hangingPunct="1">
              <a:defRPr/>
            </a:pPr>
            <a:r>
              <a:rPr lang="en-US" dirty="0"/>
              <a:t>Need talent and mindset beyond transactional purchasing</a:t>
            </a:r>
          </a:p>
          <a:p>
            <a:pPr marL="857250" lvl="1" indent="-457200" eaLnBrk="1" hangingPunct="1">
              <a:defRPr/>
            </a:pPr>
            <a:r>
              <a:rPr lang="en-US" dirty="0"/>
              <a:t>Need to integrate with overall operations strategy</a:t>
            </a:r>
          </a:p>
          <a:p>
            <a:pPr marL="857250" lvl="1" indent="-457200" eaLnBrk="1" hangingPunct="1">
              <a:buFont typeface="+mj-lt"/>
              <a:buAutoNum type="arabicPeriod"/>
              <a:defRPr/>
            </a:pPr>
            <a:endParaRPr lang="en-US" dirty="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extLst>
      <p:ext uri="{BB962C8B-B14F-4D97-AF65-F5344CB8AC3E}">
        <p14:creationId xmlns:p14="http://schemas.microsoft.com/office/powerpoint/2010/main" val="576546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b="1">
              <a:solidFill>
                <a:srgbClr val="000000"/>
              </a:solidFill>
            </a:endParaRPr>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b="1">
              <a:solidFill>
                <a:srgbClr val="000000"/>
              </a:solidFill>
            </a:endParaRPr>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a:solidFill>
                  <a:srgbClr val="000000"/>
                </a:solidFill>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b="1">
              <a:solidFill>
                <a:srgbClr val="000000"/>
              </a:solidFill>
            </a:endParaRPr>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a:solidFill>
                  <a:srgbClr val="000000"/>
                </a:solidFill>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b="1">
              <a:solidFill>
                <a:srgbClr val="000000"/>
              </a:solidFill>
            </a:endParaRPr>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b="1">
              <a:solidFill>
                <a:srgbClr val="000000"/>
              </a:solidFill>
            </a:endParaRPr>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b="1">
              <a:solidFill>
                <a:srgbClr val="000000"/>
              </a:solidFill>
            </a:endParaRPr>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b="1">
              <a:solidFill>
                <a:srgbClr val="000000"/>
              </a:solidFill>
            </a:endParaRPr>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b="1">
              <a:solidFill>
                <a:srgbClr val="000000"/>
              </a:solidFill>
            </a:endParaRPr>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b="1">
              <a:solidFill>
                <a:srgbClr val="000000"/>
              </a:solidFill>
            </a:endParaRPr>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solidFill>
                  <a:srgbClr val="FFFFFF"/>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a:solidFill>
                  <a:srgbClr val="000000"/>
                </a:solidFill>
              </a:rPr>
              <a:t>Location</a:t>
            </a:r>
          </a:p>
          <a:p>
            <a:pPr algn="ctr"/>
            <a:r>
              <a:rPr lang="en-US" sz="1600">
                <a:solidFill>
                  <a:srgbClr val="000000"/>
                </a:solidFill>
              </a:rPr>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a:solidFill>
                  <a:srgbClr val="000000"/>
                </a:solidFill>
              </a:rPr>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rgbClr val="000000"/>
                </a:solidFill>
              </a:rPr>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b="1">
              <a:solidFill>
                <a:srgbClr val="000000"/>
              </a:solidFill>
            </a:endParaRPr>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b="1">
              <a:solidFill>
                <a:srgbClr val="000000"/>
              </a:solidFill>
            </a:endParaRPr>
          </a:p>
        </p:txBody>
      </p:sp>
    </p:spTree>
    <p:extLst>
      <p:ext uri="{BB962C8B-B14F-4D97-AF65-F5344CB8AC3E}">
        <p14:creationId xmlns:p14="http://schemas.microsoft.com/office/powerpoint/2010/main" val="812359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a:latin typeface="Albertus Extra Bold"/>
              </a:rPr>
              <a:t>Strategic Sourcing</a:t>
            </a:r>
            <a:r>
              <a:rPr lang="en-US" b="1"/>
              <a:t> </a:t>
            </a:r>
            <a:br>
              <a:rPr lang="en-US"/>
            </a:br>
            <a:r>
              <a:rPr lang="en-US"/>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extLst>
      <p:ext uri="{BB962C8B-B14F-4D97-AF65-F5344CB8AC3E}">
        <p14:creationId xmlns:p14="http://schemas.microsoft.com/office/powerpoint/2010/main" val="2101132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a:latin typeface="Albertus Extra Bold"/>
              </a:rPr>
              <a:t>Strategic Sourcing</a:t>
            </a:r>
            <a:r>
              <a:rPr lang="en-US" b="1"/>
              <a:t> </a:t>
            </a:r>
            <a:br>
              <a:rPr lang="en-US"/>
            </a:br>
            <a:r>
              <a:rPr lang="en-US"/>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a:t>Source: Inventing the 21</a:t>
            </a:r>
            <a:r>
              <a:rPr lang="en-US" sz="1100" baseline="30000"/>
              <a:t>st</a:t>
            </a:r>
            <a:r>
              <a:rPr lang="en-US" sz="110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extLst>
      <p:ext uri="{BB962C8B-B14F-4D97-AF65-F5344CB8AC3E}">
        <p14:creationId xmlns:p14="http://schemas.microsoft.com/office/powerpoint/2010/main" val="862770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ENPV</a:t>
            </a:r>
            <a:br>
              <a:rPr lang="en-US" dirty="0"/>
            </a:br>
            <a:r>
              <a:rPr lang="en-US" dirty="0"/>
              <a:t>S61</a:t>
            </a:r>
          </a:p>
        </p:txBody>
      </p:sp>
      <p:pic>
        <p:nvPicPr>
          <p:cNvPr id="3" name="Picture 2">
            <a:extLst>
              <a:ext uri="{FF2B5EF4-FFF2-40B4-BE49-F238E27FC236}">
                <a16:creationId xmlns:a16="http://schemas.microsoft.com/office/drawing/2014/main" id="{45CC586F-5D9F-4F9C-858F-F26B3B00D572}"/>
              </a:ext>
            </a:extLst>
          </p:cNvPr>
          <p:cNvPicPr>
            <a:picLocks noChangeAspect="1"/>
          </p:cNvPicPr>
          <p:nvPr/>
        </p:nvPicPr>
        <p:blipFill>
          <a:blip r:embed="rId3"/>
          <a:stretch>
            <a:fillRect/>
          </a:stretch>
        </p:blipFill>
        <p:spPr>
          <a:xfrm>
            <a:off x="720092" y="963613"/>
            <a:ext cx="7261535" cy="5644992"/>
          </a:xfrm>
          <a:prstGeom prst="rect">
            <a:avLst/>
          </a:prstGeom>
        </p:spPr>
      </p:pic>
    </p:spTree>
    <p:extLst>
      <p:ext uri="{BB962C8B-B14F-4D97-AF65-F5344CB8AC3E}">
        <p14:creationId xmlns:p14="http://schemas.microsoft.com/office/powerpoint/2010/main" val="2900203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a:latin typeface="Albertus Extra Bold"/>
              </a:rPr>
              <a:t>Strategic Sourcing: </a:t>
            </a:r>
            <a:r>
              <a:rPr lang="en-US"/>
              <a:t>integral part of operations strategy</a:t>
            </a:r>
            <a:br>
              <a:rPr lang="en-US"/>
            </a:br>
            <a:endParaRPr lang="en-US"/>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Sizing </a:t>
            </a:r>
            <a:endParaRPr lang="en-US" b="1">
              <a:solidFill>
                <a:srgbClr val="000000"/>
              </a:solidFill>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Working capital &amp; capital investment</a:t>
            </a:r>
            <a:endParaRPr lang="en-US" b="1">
              <a:solidFill>
                <a:srgbClr val="000000"/>
              </a:solidFill>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Relationship to total capacity</a:t>
            </a:r>
            <a:endParaRPr lang="en-US" b="1">
              <a:solidFill>
                <a:srgbClr val="000000"/>
              </a:solidFill>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Timing </a:t>
            </a:r>
            <a:endParaRPr lang="en-US" b="1">
              <a:solidFill>
                <a:srgbClr val="000000"/>
              </a:solidFill>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Lead</a:t>
            </a:r>
            <a:endParaRPr lang="en-US" b="1">
              <a:solidFill>
                <a:srgbClr val="000000"/>
              </a:solidFill>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time for startup</a:t>
            </a:r>
            <a:endParaRPr lang="en-US" b="1">
              <a:solidFill>
                <a:srgbClr val="000000"/>
              </a:solidFill>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Ramp</a:t>
            </a:r>
            <a:endParaRPr lang="en-US" b="1">
              <a:solidFill>
                <a:srgbClr val="000000"/>
              </a:solidFill>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time to capacity and quality</a:t>
            </a:r>
            <a:endParaRPr lang="en-US" b="1">
              <a:solidFill>
                <a:srgbClr val="000000"/>
              </a:solidFill>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Type </a:t>
            </a:r>
            <a:endParaRPr lang="en-US" b="1">
              <a:solidFill>
                <a:srgbClr val="000000"/>
              </a:solidFill>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Role and focus of supplier</a:t>
            </a:r>
            <a:endParaRPr lang="en-US" b="1">
              <a:solidFill>
                <a:srgbClr val="000000"/>
              </a:solidFill>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Capabilities (flexibility) of supplier</a:t>
            </a:r>
            <a:endParaRPr lang="en-US" b="1">
              <a:solidFill>
                <a:srgbClr val="000000"/>
              </a:solidFill>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FFFFFF"/>
                </a:solidFill>
              </a:rPr>
              <a:t>Sourcing and Supply Management</a:t>
            </a:r>
            <a:endParaRPr lang="en-US" b="1">
              <a:solidFill>
                <a:srgbClr val="000000"/>
              </a:solidFill>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Make</a:t>
            </a:r>
            <a:endParaRPr lang="en-US" b="1">
              <a:solidFill>
                <a:srgbClr val="000000"/>
              </a:solidFill>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or</a:t>
            </a:r>
            <a:endParaRPr lang="en-US" b="1">
              <a:solidFill>
                <a:srgbClr val="000000"/>
              </a:solidFill>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buy</a:t>
            </a:r>
            <a:endParaRPr lang="en-US" b="1">
              <a:solidFill>
                <a:srgbClr val="000000"/>
              </a:solidFill>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contracting and SRM</a:t>
            </a:r>
            <a:endParaRPr lang="en-US" b="1">
              <a:solidFill>
                <a:srgbClr val="000000"/>
              </a:solidFill>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Total cost of ownership</a:t>
            </a:r>
            <a:endParaRPr lang="en-US" b="1">
              <a:solidFill>
                <a:srgbClr val="000000"/>
              </a:solidFill>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a:t>
            </a:r>
            <a:endParaRPr lang="en-US" b="1">
              <a:solidFill>
                <a:srgbClr val="000000"/>
              </a:solidFill>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FFFFFF"/>
                </a:solidFill>
              </a:rPr>
              <a:t>single or multisourcing</a:t>
            </a:r>
            <a:endParaRPr lang="en-US" b="1">
              <a:solidFill>
                <a:srgbClr val="000000"/>
              </a:solidFill>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Technology</a:t>
            </a:r>
            <a:endParaRPr lang="en-US" b="1">
              <a:solidFill>
                <a:srgbClr val="000000"/>
              </a:solidFill>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dirty="0">
                <a:solidFill>
                  <a:srgbClr val="000000"/>
                </a:solidFill>
              </a:rPr>
              <a:t>Product architecture; knowledge</a:t>
            </a:r>
            <a:endParaRPr lang="en-US" b="1" dirty="0">
              <a:solidFill>
                <a:srgbClr val="000000"/>
              </a:solidFill>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dirty="0">
                <a:solidFill>
                  <a:srgbClr val="000000"/>
                </a:solidFill>
              </a:rPr>
              <a:t>Communication &amp; coordination</a:t>
            </a:r>
            <a:endParaRPr lang="en-US" b="1" dirty="0">
              <a:solidFill>
                <a:srgbClr val="000000"/>
              </a:solidFill>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Demand </a:t>
            </a:r>
            <a:endParaRPr lang="en-US" b="1">
              <a:solidFill>
                <a:srgbClr val="000000"/>
              </a:solidFill>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Forecast requirements</a:t>
            </a:r>
            <a:endParaRPr lang="en-US" b="1">
              <a:solidFill>
                <a:srgbClr val="000000"/>
              </a:solidFill>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Competition and service level</a:t>
            </a:r>
            <a:endParaRPr lang="en-US" b="1">
              <a:solidFill>
                <a:srgbClr val="000000"/>
              </a:solidFill>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Innovation </a:t>
            </a:r>
            <a:endParaRPr lang="en-US" b="1">
              <a:solidFill>
                <a:srgbClr val="000000"/>
              </a:solidFill>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Role in network</a:t>
            </a:r>
            <a:endParaRPr lang="en-US" b="1">
              <a:solidFill>
                <a:srgbClr val="000000"/>
              </a:solidFill>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Risk </a:t>
            </a:r>
            <a:endParaRPr lang="en-US" b="1">
              <a:solidFill>
                <a:srgbClr val="000000"/>
              </a:solidFill>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3333CC"/>
                </a:solidFill>
              </a:rPr>
              <a:t>and</a:t>
            </a:r>
            <a:endParaRPr lang="en-US" b="1">
              <a:solidFill>
                <a:srgbClr val="000000"/>
              </a:solidFill>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Risk: monetary, political, IP and strategic flexibility</a:t>
            </a:r>
            <a:endParaRPr lang="en-US" b="1">
              <a:solidFill>
                <a:srgbClr val="000000"/>
              </a:solidFill>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Non</a:t>
            </a:r>
            <a:endParaRPr lang="en-US" b="1">
              <a:solidFill>
                <a:srgbClr val="000000"/>
              </a:solidFill>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a:t>
            </a:r>
            <a:endParaRPr lang="en-US" b="1">
              <a:solidFill>
                <a:srgbClr val="000000"/>
              </a:solidFill>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Market</a:t>
            </a:r>
            <a:endParaRPr lang="en-US" b="1">
              <a:solidFill>
                <a:srgbClr val="000000"/>
              </a:solidFill>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Corporate social responsibility</a:t>
            </a:r>
            <a:endParaRPr lang="en-US" b="1">
              <a:solidFill>
                <a:srgbClr val="000000"/>
              </a:solidFill>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600" b="1">
                <a:solidFill>
                  <a:srgbClr val="3333CC"/>
                </a:solidFill>
              </a:rPr>
              <a:t>Location </a:t>
            </a:r>
            <a:endParaRPr lang="en-US" b="1">
              <a:solidFill>
                <a:srgbClr val="000000"/>
              </a:solidFill>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a:t>
            </a:r>
            <a:endParaRPr lang="en-US" b="1">
              <a:solidFill>
                <a:srgbClr val="000000"/>
              </a:solidFill>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r>
              <a:rPr lang="en-US" sz="1200">
                <a:solidFill>
                  <a:srgbClr val="000000"/>
                </a:solidFill>
              </a:rPr>
              <a:t>Local or offshore</a:t>
            </a:r>
            <a:endParaRPr lang="en-US" b="1">
              <a:solidFill>
                <a:srgbClr val="000000"/>
              </a:solidFill>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b="1">
              <a:solidFill>
                <a:srgbClr val="000000"/>
              </a:solidFill>
            </a:endParaRPr>
          </a:p>
        </p:txBody>
      </p:sp>
      <p:sp>
        <p:nvSpPr>
          <p:cNvPr id="2" name="Content Placeholder 1"/>
          <p:cNvSpPr>
            <a:spLocks noGrp="1"/>
          </p:cNvSpPr>
          <p:nvPr>
            <p:ph idx="1"/>
          </p:nvPr>
        </p:nvSpPr>
        <p:spPr/>
        <p:txBody>
          <a:bodyPr/>
          <a:lstStyle/>
          <a:p>
            <a:endParaRPr lang="en-US" dirty="0"/>
          </a:p>
        </p:txBody>
      </p:sp>
      <p:graphicFrame>
        <p:nvGraphicFramePr>
          <p:cNvPr id="112" name="Content Placeholder 3"/>
          <p:cNvGraphicFramePr>
            <a:graphicFrameLocks/>
          </p:cNvGraphicFramePr>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3" name="Double Bracket 112"/>
          <p:cNvSpPr/>
          <p:nvPr/>
        </p:nvSpPr>
        <p:spPr>
          <a:xfrm>
            <a:off x="4935538" y="1458913"/>
            <a:ext cx="3840162" cy="1343025"/>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algn="ctr" defTabSz="457200" fontAlgn="auto">
              <a:spcBef>
                <a:spcPts val="0"/>
              </a:spcBef>
              <a:spcAft>
                <a:spcPts val="0"/>
              </a:spcAft>
              <a:defRPr/>
            </a:pPr>
            <a:endParaRPr lang="en-US" sz="1800" kern="0">
              <a:solidFill>
                <a:prstClr val="black"/>
              </a:solidFill>
              <a:latin typeface="Calibri"/>
            </a:endParaRPr>
          </a:p>
        </p:txBody>
      </p:sp>
      <p:sp>
        <p:nvSpPr>
          <p:cNvPr id="114" name="Rectangle 113"/>
          <p:cNvSpPr/>
          <p:nvPr/>
        </p:nvSpPr>
        <p:spPr>
          <a:xfrm>
            <a:off x="755472" y="1347799"/>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5" name="Rectangle 114"/>
          <p:cNvSpPr/>
          <p:nvPr/>
        </p:nvSpPr>
        <p:spPr>
          <a:xfrm>
            <a:off x="5070389" y="1275939"/>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6" name="Rectangle 115"/>
          <p:cNvSpPr/>
          <p:nvPr/>
        </p:nvSpPr>
        <p:spPr>
          <a:xfrm>
            <a:off x="7433739" y="1293826"/>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7" name="Rectangle 116"/>
          <p:cNvSpPr/>
          <p:nvPr/>
        </p:nvSpPr>
        <p:spPr>
          <a:xfrm>
            <a:off x="2817360" y="1281289"/>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118" name="TextBox 117"/>
          <p:cNvSpPr txBox="1"/>
          <p:nvPr/>
        </p:nvSpPr>
        <p:spPr>
          <a:xfrm>
            <a:off x="762000" y="3005667"/>
            <a:ext cx="948998"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Value</a:t>
            </a:r>
          </a:p>
        </p:txBody>
      </p:sp>
      <p:sp>
        <p:nvSpPr>
          <p:cNvPr id="119" name="TextBox 118"/>
          <p:cNvSpPr txBox="1"/>
          <p:nvPr/>
        </p:nvSpPr>
        <p:spPr>
          <a:xfrm>
            <a:off x="2540000" y="3005667"/>
            <a:ext cx="1775696"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Capabilities</a:t>
            </a:r>
          </a:p>
        </p:txBody>
      </p:sp>
      <p:sp>
        <p:nvSpPr>
          <p:cNvPr id="120" name="TextBox 119"/>
          <p:cNvSpPr txBox="1"/>
          <p:nvPr/>
        </p:nvSpPr>
        <p:spPr>
          <a:xfrm>
            <a:off x="5266267" y="3005667"/>
            <a:ext cx="1121120" cy="461665"/>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Assets</a:t>
            </a:r>
          </a:p>
        </p:txBody>
      </p:sp>
      <p:sp>
        <p:nvSpPr>
          <p:cNvPr id="121" name="TextBox 120"/>
          <p:cNvSpPr txBox="1"/>
          <p:nvPr/>
        </p:nvSpPr>
        <p:spPr>
          <a:xfrm>
            <a:off x="7421171" y="3005667"/>
            <a:ext cx="1082185" cy="369332"/>
          </a:xfrm>
          <a:prstGeom prst="rect">
            <a:avLst/>
          </a:prstGeom>
          <a:noFill/>
        </p:spPr>
        <p:txBody>
          <a:bodyPr wrap="none" rtlCol="0">
            <a:spAutoFit/>
          </a:bodyPr>
          <a:lstStyle/>
          <a:p>
            <a:pPr fontAlgn="auto">
              <a:spcBef>
                <a:spcPts val="0"/>
              </a:spcBef>
              <a:spcAft>
                <a:spcPts val="0"/>
              </a:spcAft>
              <a:defRPr/>
            </a:pPr>
            <a:r>
              <a:rPr lang="en-US" sz="1800" kern="0" dirty="0">
                <a:solidFill>
                  <a:srgbClr val="FFFFFF"/>
                </a:solidFill>
              </a:rPr>
              <a:t>Processes</a:t>
            </a:r>
          </a:p>
        </p:txBody>
      </p:sp>
    </p:spTree>
    <p:extLst>
      <p:ext uri="{BB962C8B-B14F-4D97-AF65-F5344CB8AC3E}">
        <p14:creationId xmlns:p14="http://schemas.microsoft.com/office/powerpoint/2010/main" val="14175961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a:t>2.  Is outsourcing necessary?</a:t>
            </a:r>
          </a:p>
          <a:p>
            <a:pPr marL="800100" lvl="1" indent="-342900" eaLnBrk="1" hangingPunct="1">
              <a:lnSpc>
                <a:spcPct val="90000"/>
              </a:lnSpc>
              <a:buFont typeface="Wingdings" pitchFamily="2" charset="2"/>
              <a:buChar char="§"/>
            </a:pPr>
            <a:r>
              <a:rPr lang="en-US" sz="160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1.  Is outsourcing feasible?</a:t>
            </a:r>
          </a:p>
          <a:p>
            <a:pPr marL="800100" lvl="1" indent="-342900">
              <a:lnSpc>
                <a:spcPct val="80000"/>
              </a:lnSpc>
              <a:spcBef>
                <a:spcPct val="20000"/>
              </a:spcBef>
              <a:buSzPct val="85000"/>
              <a:buFont typeface="Wingdings" pitchFamily="2" charset="2"/>
              <a:buChar char="§"/>
            </a:pPr>
            <a:r>
              <a:rPr lang="en-US" sz="1600">
                <a:solidFill>
                  <a:srgbClr val="000000"/>
                </a:solidFill>
              </a:rPr>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a:solidFill>
                  <a:srgbClr val="000000"/>
                </a:solidFill>
              </a:rPr>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a:solidFill>
                  <a:srgbClr val="000000"/>
                </a:solidFill>
              </a:rPr>
              <a:t>Is this activity “non-core”? </a:t>
            </a:r>
          </a:p>
          <a:p>
            <a:pPr marL="800100" lvl="1" indent="-342900">
              <a:lnSpc>
                <a:spcPct val="80000"/>
              </a:lnSpc>
              <a:spcBef>
                <a:spcPct val="20000"/>
              </a:spcBef>
              <a:buSzPct val="85000"/>
              <a:buFont typeface="Wingdings" pitchFamily="2" charset="2"/>
              <a:buChar char="§"/>
            </a:pPr>
            <a:r>
              <a:rPr lang="en-US" sz="1600">
                <a:solidFill>
                  <a:srgbClr val="000000"/>
                </a:solidFill>
              </a:rPr>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4.  Is outsourcing desirable given our value proposition?</a:t>
            </a:r>
          </a:p>
          <a:p>
            <a:pPr marL="800100" lvl="1" indent="-342900">
              <a:lnSpc>
                <a:spcPct val="80000"/>
              </a:lnSpc>
              <a:spcBef>
                <a:spcPct val="20000"/>
              </a:spcBef>
              <a:buSzPct val="85000"/>
              <a:buFont typeface="Wingdings" pitchFamily="2" charset="2"/>
              <a:buChar char="§"/>
            </a:pPr>
            <a:r>
              <a:rPr lang="en-US" sz="1600">
                <a:solidFill>
                  <a:srgbClr val="000000"/>
                </a:solidFill>
              </a:rPr>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a:solidFill>
                  <a:srgbClr val="000000"/>
                </a:solidFill>
              </a:rPr>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a:solidFill>
                  <a:srgbClr val="000000"/>
                </a:solidFill>
              </a:rPr>
              <a:t>Can we contract on detailed requirements?</a:t>
            </a:r>
          </a:p>
          <a:p>
            <a:pPr marL="800100" lvl="1" indent="-342900">
              <a:lnSpc>
                <a:spcPct val="80000"/>
              </a:lnSpc>
              <a:spcBef>
                <a:spcPct val="20000"/>
              </a:spcBef>
              <a:buSzPct val="85000"/>
              <a:buFont typeface="Wingdings" pitchFamily="2" charset="2"/>
              <a:buChar char="§"/>
            </a:pPr>
            <a:r>
              <a:rPr lang="en-US" sz="1600">
                <a:solidFill>
                  <a:srgbClr val="000000"/>
                </a:solidFill>
              </a:rPr>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a:solidFill>
                  <a:srgbClr val="000000"/>
                </a:solidFill>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b="1">
              <a:solidFill>
                <a:srgbClr val="000000"/>
              </a:solidFill>
            </a:endParaRPr>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b="1">
                <a:solidFill>
                  <a:srgbClr val="000000"/>
                </a:solidFill>
              </a:rPr>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i="1">
                <a:solidFill>
                  <a:srgbClr val="000000"/>
                </a:solidFill>
              </a:rPr>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b="1">
                <a:solidFill>
                  <a:srgbClr val="000000"/>
                </a:solidFill>
              </a:rPr>
              <a:t>Vertical Integration</a:t>
            </a:r>
          </a:p>
        </p:txBody>
      </p:sp>
    </p:spTree>
    <p:extLst>
      <p:ext uri="{BB962C8B-B14F-4D97-AF65-F5344CB8AC3E}">
        <p14:creationId xmlns:p14="http://schemas.microsoft.com/office/powerpoint/2010/main" val="960881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a:latin typeface="Albertus Extra Bold"/>
              </a:rPr>
              <a:t>Strategic </a:t>
            </a:r>
            <a:r>
              <a:rPr lang="en-US" b="1" i="1" dirty="0">
                <a:latin typeface="Albertus Extra Bold"/>
              </a:rPr>
              <a:t>Global</a:t>
            </a:r>
            <a:r>
              <a:rPr lang="en-US" b="1" dirty="0">
                <a:latin typeface="Albertus Extra Bold"/>
              </a:rPr>
              <a:t> Sourcing</a:t>
            </a:r>
            <a:br>
              <a:rPr lang="en-US" dirty="0"/>
            </a:br>
            <a:r>
              <a:rPr lang="en-US" dirty="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dirty="0">
                <a:solidFill>
                  <a:srgbClr val="000000"/>
                </a:solidFill>
              </a:rPr>
              <a:t>“A look inside the project reveals that the mess stems from one of its main selling points to investors -- global outsourcing.” </a:t>
            </a:r>
          </a:p>
          <a:p>
            <a:r>
              <a:rPr lang="en-US" sz="1800" dirty="0">
                <a:solidFill>
                  <a:srgbClr val="000000"/>
                </a:solidFill>
              </a:rPr>
              <a:t>WSJ 12/7/2007</a:t>
            </a:r>
          </a:p>
          <a:p>
            <a:endParaRPr lang="en-US" sz="1800" dirty="0">
              <a:solidFill>
                <a:srgbClr val="000000"/>
              </a:solidFill>
            </a:endParaRPr>
          </a:p>
          <a:p>
            <a:r>
              <a:rPr lang="en-US" sz="1800" dirty="0">
                <a:solidFill>
                  <a:srgbClr val="000000"/>
                </a:solidFill>
              </a:rPr>
              <a:t>“The Boeing Co. on Tuesday pushed back the first delivery of its 787 </a:t>
            </a:r>
            <a:r>
              <a:rPr lang="en-US" sz="1800" dirty="0" err="1">
                <a:solidFill>
                  <a:srgbClr val="000000"/>
                </a:solidFill>
              </a:rPr>
              <a:t>Dreamliner</a:t>
            </a:r>
            <a:r>
              <a:rPr lang="en-US" sz="1800" dirty="0">
                <a:solidFill>
                  <a:srgbClr val="000000"/>
                </a:solidFill>
              </a:rPr>
              <a:t> to the third quarter, ...  </a:t>
            </a:r>
          </a:p>
          <a:p>
            <a:r>
              <a:rPr lang="en-US" sz="1800" dirty="0">
                <a:solidFill>
                  <a:srgbClr val="000000"/>
                </a:solidFill>
              </a:rPr>
              <a:t>The jetliner is more than three years behind schedule…</a:t>
            </a:r>
          </a:p>
          <a:p>
            <a:r>
              <a:rPr lang="en-US" sz="1800" dirty="0">
                <a:solidFill>
                  <a:srgbClr val="000000"/>
                </a:solidFill>
              </a:rPr>
              <a:t>Boeing executives have acknowledged that they outsourced too much of the design and production work.”</a:t>
            </a:r>
          </a:p>
          <a:p>
            <a:r>
              <a:rPr lang="en-US" sz="1800" dirty="0">
                <a:solidFill>
                  <a:srgbClr val="000000"/>
                </a:solidFill>
              </a:rPr>
              <a:t>NYT, 1/19/2011</a:t>
            </a:r>
          </a:p>
        </p:txBody>
      </p:sp>
    </p:spTree>
    <p:extLst>
      <p:ext uri="{BB962C8B-B14F-4D97-AF65-F5344CB8AC3E}">
        <p14:creationId xmlns:p14="http://schemas.microsoft.com/office/powerpoint/2010/main" val="18607426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b="1">
                <a:solidFill>
                  <a:prstClr val="black"/>
                </a:solidFill>
                <a:ea typeface="MS PGothic" pitchFamily="34" charset="-128"/>
              </a:rPr>
              <a:t>COPYRIGHT © 2008 THE BOEING COMPANY</a:t>
            </a:r>
          </a:p>
          <a:p>
            <a:pPr eaLnBrk="0" hangingPunct="0"/>
            <a:endParaRPr lang="en-US" sz="1800" b="1">
              <a:solidFill>
                <a:prstClr val="black"/>
              </a:solidFill>
              <a:ea typeface="MS PGothic" pitchFamily="34" charset="-128"/>
            </a:endParaRPr>
          </a:p>
        </p:txBody>
      </p:sp>
    </p:spTree>
    <p:extLst>
      <p:ext uri="{BB962C8B-B14F-4D97-AF65-F5344CB8AC3E}">
        <p14:creationId xmlns:p14="http://schemas.microsoft.com/office/powerpoint/2010/main" val="195793894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a:latin typeface="Albertus Extra Bold"/>
              </a:rPr>
              <a:t>Strategic Sourcing</a:t>
            </a:r>
            <a:r>
              <a:rPr lang="en-US" b="1"/>
              <a:t> </a:t>
            </a:r>
            <a:br>
              <a:rPr lang="en-US"/>
            </a:br>
            <a:r>
              <a:rPr lang="en-US"/>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1">
                <a:solidFill>
                  <a:srgbClr val="FFFFFF"/>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1">
                <a:solidFill>
                  <a:srgbClr val="FFFFFF"/>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dirty="0">
                <a:solidFill>
                  <a:srgbClr val="FF0000"/>
                </a:solidFill>
                <a:latin typeface="Arial" pitchFamily="34" charset="0"/>
              </a:rPr>
              <a:t>Strategic</a:t>
            </a:r>
            <a:r>
              <a:rPr lang="en-US" sz="1600" dirty="0">
                <a:solidFill>
                  <a:srgbClr val="000000"/>
                </a:solidFill>
                <a:latin typeface="Arial" pitchFamily="34" charset="0"/>
              </a:rPr>
              <a:t> and operational focus (core)</a:t>
            </a:r>
          </a:p>
          <a:p>
            <a:pPr marL="174625" indent="-174625">
              <a:spcBef>
                <a:spcPct val="20000"/>
              </a:spcBef>
              <a:buFontTx/>
              <a:buChar char="•"/>
            </a:pPr>
            <a:r>
              <a:rPr lang="en-US" sz="1600" dirty="0">
                <a:solidFill>
                  <a:srgbClr val="000000"/>
                </a:solidFill>
                <a:latin typeface="Arial" pitchFamily="34" charset="0"/>
              </a:rPr>
              <a:t>Access to technology/innovation</a:t>
            </a: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r>
              <a:rPr lang="en-US" sz="1600" dirty="0">
                <a:solidFill>
                  <a:srgbClr val="FF0000"/>
                </a:solidFill>
                <a:latin typeface="Arial" pitchFamily="34" charset="0"/>
              </a:rPr>
              <a:t>Market</a:t>
            </a:r>
            <a:r>
              <a:rPr lang="en-US" sz="1600" dirty="0">
                <a:solidFill>
                  <a:srgbClr val="000000"/>
                </a:solidFill>
                <a:latin typeface="Arial" pitchFamily="34" charset="0"/>
              </a:rPr>
              <a:t> access/competition/discipline (others do it better)</a:t>
            </a: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r>
              <a:rPr lang="en-US" sz="1600" dirty="0">
                <a:solidFill>
                  <a:srgbClr val="000000"/>
                </a:solidFill>
                <a:latin typeface="Arial" pitchFamily="34" charset="0"/>
              </a:rPr>
              <a:t>Cost and risk pooling </a:t>
            </a:r>
            <a:r>
              <a:rPr lang="en-US" sz="1600" dirty="0">
                <a:solidFill>
                  <a:srgbClr val="FF0000"/>
                </a:solidFill>
                <a:latin typeface="Arial" pitchFamily="34" charset="0"/>
              </a:rPr>
              <a:t>efficiencies</a:t>
            </a:r>
            <a:r>
              <a:rPr lang="en-US" sz="1600" dirty="0">
                <a:solidFill>
                  <a:srgbClr val="000000"/>
                </a:solidFill>
                <a:latin typeface="Arial" pitchFamily="34" charset="0"/>
              </a:rPr>
              <a:t>:</a:t>
            </a:r>
          </a:p>
          <a:p>
            <a:pPr marL="463550" lvl="1">
              <a:spcBef>
                <a:spcPct val="20000"/>
              </a:spcBef>
              <a:buFont typeface="Courier New" pitchFamily="49" charset="0"/>
              <a:buChar char="o"/>
            </a:pPr>
            <a:r>
              <a:rPr lang="en-US" sz="1600" dirty="0">
                <a:solidFill>
                  <a:srgbClr val="000000"/>
                </a:solidFill>
                <a:latin typeface="Arial" pitchFamily="34" charset="0"/>
              </a:rPr>
              <a:t>Scale economies</a:t>
            </a:r>
          </a:p>
          <a:p>
            <a:pPr marL="463550" lvl="1">
              <a:spcBef>
                <a:spcPct val="20000"/>
              </a:spcBef>
              <a:buFont typeface="Courier New" pitchFamily="49" charset="0"/>
              <a:buChar char="o"/>
            </a:pPr>
            <a:r>
              <a:rPr lang="en-US" sz="1600" dirty="0">
                <a:solidFill>
                  <a:srgbClr val="000000"/>
                </a:solidFill>
                <a:latin typeface="Arial" pitchFamily="34" charset="0"/>
              </a:rPr>
              <a:t>Risk pooling</a:t>
            </a:r>
          </a:p>
          <a:p>
            <a:pPr marL="174625" indent="-174625">
              <a:spcBef>
                <a:spcPct val="20000"/>
              </a:spcBef>
              <a:buFontTx/>
              <a:buChar char="•"/>
            </a:pPr>
            <a:r>
              <a:rPr lang="en-US" sz="1600" dirty="0">
                <a:solidFill>
                  <a:srgbClr val="FF0000"/>
                </a:solidFill>
                <a:latin typeface="Arial" pitchFamily="34" charset="0"/>
              </a:rPr>
              <a:t>Operational</a:t>
            </a:r>
            <a:r>
              <a:rPr lang="en-US" sz="1600" dirty="0">
                <a:solidFill>
                  <a:srgbClr val="000000"/>
                </a:solidFill>
                <a:latin typeface="Arial" pitchFamily="34" charset="0"/>
              </a:rPr>
              <a:t> and financial flexibility (scaling, speed)</a:t>
            </a: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dirty="0">
                <a:solidFill>
                  <a:srgbClr val="000000"/>
                </a:solidFill>
                <a:latin typeface="Arial" pitchFamily="34" charset="0"/>
              </a:rPr>
              <a:t>Strategic risks: </a:t>
            </a:r>
          </a:p>
          <a:p>
            <a:pPr marL="463550" lvl="1">
              <a:spcBef>
                <a:spcPct val="20000"/>
              </a:spcBef>
              <a:buFont typeface="Courier New" pitchFamily="49" charset="0"/>
              <a:buChar char="o"/>
            </a:pPr>
            <a:r>
              <a:rPr lang="en-US" sz="1600" dirty="0">
                <a:solidFill>
                  <a:srgbClr val="000000"/>
                </a:solidFill>
                <a:latin typeface="Arial" pitchFamily="34" charset="0"/>
              </a:rPr>
              <a:t> Dependence/Loss of control </a:t>
            </a:r>
          </a:p>
          <a:p>
            <a:pPr marL="463550" lvl="1">
              <a:spcBef>
                <a:spcPct val="20000"/>
              </a:spcBef>
              <a:buFont typeface="Courier New" pitchFamily="49" charset="0"/>
              <a:buChar char="o"/>
            </a:pPr>
            <a:r>
              <a:rPr lang="en-US" sz="1600" dirty="0">
                <a:solidFill>
                  <a:srgbClr val="000000"/>
                </a:solidFill>
                <a:latin typeface="Arial" pitchFamily="34" charset="0"/>
              </a:rPr>
              <a:t> Leakage of IP/skills/ information; </a:t>
            </a: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r>
              <a:rPr lang="en-US" sz="1600" dirty="0">
                <a:solidFill>
                  <a:srgbClr val="000000"/>
                </a:solidFill>
                <a:latin typeface="Arial" pitchFamily="34" charset="0"/>
              </a:rPr>
              <a:t>Incentive problems (hold up, dual marginalization)</a:t>
            </a: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r>
              <a:rPr lang="en-US" sz="1600" dirty="0">
                <a:solidFill>
                  <a:srgbClr val="000000"/>
                </a:solidFill>
                <a:latin typeface="Arial" pitchFamily="34" charset="0"/>
              </a:rPr>
              <a:t>Transaction costs</a:t>
            </a: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endParaRPr lang="en-US" sz="1600" dirty="0">
              <a:solidFill>
                <a:srgbClr val="000000"/>
              </a:solidFill>
              <a:latin typeface="Arial" pitchFamily="34" charset="0"/>
            </a:endParaRPr>
          </a:p>
          <a:p>
            <a:pPr marL="174625" indent="-174625">
              <a:spcBef>
                <a:spcPct val="20000"/>
              </a:spcBef>
              <a:buFontTx/>
              <a:buChar char="•"/>
            </a:pPr>
            <a:r>
              <a:rPr lang="en-US" sz="1600" dirty="0">
                <a:solidFill>
                  <a:srgbClr val="000000"/>
                </a:solidFill>
                <a:latin typeface="Arial" pitchFamily="34" charset="0"/>
              </a:rPr>
              <a:t>No “learning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b="1" dirty="0">
                <a:solidFill>
                  <a:srgbClr val="000000"/>
                </a:solidFill>
              </a:rPr>
              <a:t>What actions did Boeing take to mitigate the potential problems of outsourcing?</a:t>
            </a:r>
          </a:p>
          <a:p>
            <a:endParaRPr lang="en-US" b="1" dirty="0">
              <a:solidFill>
                <a:srgbClr val="000000"/>
              </a:solidFill>
            </a:endParaRPr>
          </a:p>
        </p:txBody>
      </p:sp>
    </p:spTree>
    <p:extLst>
      <p:ext uri="{BB962C8B-B14F-4D97-AF65-F5344CB8AC3E}">
        <p14:creationId xmlns:p14="http://schemas.microsoft.com/office/powerpoint/2010/main" val="206944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5 levels of ”cost”</a:t>
            </a:r>
          </a:p>
        </p:txBody>
      </p:sp>
      <p:pic>
        <p:nvPicPr>
          <p:cNvPr id="5" name="Picture 4"/>
          <p:cNvPicPr>
            <a:picLocks noChangeAspect="1"/>
          </p:cNvPicPr>
          <p:nvPr/>
        </p:nvPicPr>
        <p:blipFill>
          <a:blip r:embed="rId3"/>
          <a:stretch>
            <a:fillRect/>
          </a:stretch>
        </p:blipFill>
        <p:spPr>
          <a:xfrm>
            <a:off x="2580305" y="0"/>
            <a:ext cx="6563695" cy="6858000"/>
          </a:xfrm>
          <a:prstGeom prst="rect">
            <a:avLst/>
          </a:prstGeom>
        </p:spPr>
      </p:pic>
      <p:sp>
        <p:nvSpPr>
          <p:cNvPr id="6" name="TextBox 5"/>
          <p:cNvSpPr txBox="1"/>
          <p:nvPr/>
        </p:nvSpPr>
        <p:spPr>
          <a:xfrm>
            <a:off x="0" y="5231757"/>
            <a:ext cx="2580305" cy="1600438"/>
          </a:xfrm>
          <a:prstGeom prst="rect">
            <a:avLst/>
          </a:prstGeom>
          <a:solidFill>
            <a:schemeClr val="accent2">
              <a:lumMod val="20000"/>
              <a:lumOff val="80000"/>
            </a:schemeClr>
          </a:solidFill>
        </p:spPr>
        <p:txBody>
          <a:bodyPr wrap="square" rtlCol="0">
            <a:spAutoFit/>
          </a:bodyPr>
          <a:lstStyle/>
          <a:p>
            <a:r>
              <a:rPr lang="en-US" sz="1400" dirty="0"/>
              <a:t>Source:</a:t>
            </a:r>
          </a:p>
          <a:p>
            <a:r>
              <a:rPr lang="en-US" sz="1400" b="1" dirty="0"/>
              <a:t>Why does it cost so much?</a:t>
            </a:r>
          </a:p>
          <a:p>
            <a:r>
              <a:rPr lang="en-US" sz="1400" dirty="0"/>
              <a:t>by Eric Arno Hiller</a:t>
            </a:r>
          </a:p>
          <a:p>
            <a:r>
              <a:rPr lang="en-US" sz="1400" dirty="0"/>
              <a:t>operations-</a:t>
            </a:r>
            <a:r>
              <a:rPr lang="en-US" sz="1400" dirty="0" err="1"/>
              <a:t>extranet.mckinsey.com</a:t>
            </a:r>
            <a:endParaRPr lang="en-US" sz="1400" dirty="0"/>
          </a:p>
          <a:p>
            <a:endParaRPr lang="en-US" sz="1400" dirty="0"/>
          </a:p>
          <a:p>
            <a:r>
              <a:rPr lang="en-US" sz="1400" dirty="0"/>
              <a:t>10/19/2017 </a:t>
            </a:r>
          </a:p>
        </p:txBody>
      </p:sp>
    </p:spTree>
    <p:extLst>
      <p:ext uri="{BB962C8B-B14F-4D97-AF65-F5344CB8AC3E}">
        <p14:creationId xmlns:p14="http://schemas.microsoft.com/office/powerpoint/2010/main" val="606587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Optima" charset="0"/>
              </a:rPr>
              <a:t>The Operating Model. What</a:t>
            </a:r>
            <a:r>
              <a:rPr lang="en-US" altLang="en-US">
                <a:latin typeface="Optima" charset="0"/>
              </a:rPr>
              <a:t>’</a:t>
            </a:r>
            <a:r>
              <a:rPr lang="en-US">
                <a:latin typeface="Optima" charset="0"/>
              </a:rPr>
              <a:t>s Different?</a:t>
            </a:r>
          </a:p>
        </p:txBody>
      </p:sp>
      <p:sp>
        <p:nvSpPr>
          <p:cNvPr id="27650" name="Content Placeholder 2"/>
          <p:cNvSpPr>
            <a:spLocks noGrp="1"/>
          </p:cNvSpPr>
          <p:nvPr>
            <p:ph idx="1"/>
          </p:nvPr>
        </p:nvSpPr>
        <p:spPr/>
        <p:txBody>
          <a:bodyPr/>
          <a:lstStyle/>
          <a:p>
            <a:endParaRPr lang="en-US">
              <a:latin typeface="Optima" charset="0"/>
            </a:endParaRPr>
          </a:p>
        </p:txBody>
      </p:sp>
    </p:spTree>
    <p:extLst>
      <p:ext uri="{BB962C8B-B14F-4D97-AF65-F5344CB8AC3E}">
        <p14:creationId xmlns:p14="http://schemas.microsoft.com/office/powerpoint/2010/main" val="3023197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ＭＳ Ｐゴシック" charset="-128"/>
              </a:rPr>
              <a:t>Reasons for Dreamliner Delays</a:t>
            </a:r>
          </a:p>
        </p:txBody>
      </p:sp>
    </p:spTree>
    <p:extLst>
      <p:ext uri="{BB962C8B-B14F-4D97-AF65-F5344CB8AC3E}">
        <p14:creationId xmlns:p14="http://schemas.microsoft.com/office/powerpoint/2010/main" val="12524222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ea typeface="ＭＳ Ｐゴシック" charset="-128"/>
              </a:rPr>
              <a:t>Supplier/Partner Contracts</a:t>
            </a:r>
          </a:p>
        </p:txBody>
      </p:sp>
    </p:spTree>
    <p:extLst>
      <p:ext uri="{BB962C8B-B14F-4D97-AF65-F5344CB8AC3E}">
        <p14:creationId xmlns:p14="http://schemas.microsoft.com/office/powerpoint/2010/main" val="281892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Operations Strategy Comparison </a:t>
            </a:r>
          </a:p>
        </p:txBody>
      </p:sp>
      <p:graphicFrame>
        <p:nvGraphicFramePr>
          <p:cNvPr id="4" name="Table 3"/>
          <p:cNvGraphicFramePr>
            <a:graphicFrameLocks noGrp="1"/>
          </p:cNvGraphicFramePr>
          <p:nvPr>
            <p:extLst>
              <p:ext uri="{D42A27DB-BD31-4B8C-83A1-F6EECF244321}">
                <p14:modId xmlns:p14="http://schemas.microsoft.com/office/powerpoint/2010/main" val="752788020"/>
              </p:ext>
            </p:extLst>
          </p:nvPr>
        </p:nvGraphicFramePr>
        <p:xfrm>
          <a:off x="455612" y="1777994"/>
          <a:ext cx="8180389" cy="3879246"/>
        </p:xfrm>
        <a:graphic>
          <a:graphicData uri="http://schemas.openxmlformats.org/drawingml/2006/table">
            <a:tbl>
              <a:tblPr/>
              <a:tblGrid>
                <a:gridCol w="2844500">
                  <a:extLst>
                    <a:ext uri="{9D8B030D-6E8A-4147-A177-3AD203B41FA5}">
                      <a16:colId xmlns:a16="http://schemas.microsoft.com/office/drawing/2014/main" val="20000"/>
                    </a:ext>
                  </a:extLst>
                </a:gridCol>
                <a:gridCol w="2334452">
                  <a:extLst>
                    <a:ext uri="{9D8B030D-6E8A-4147-A177-3AD203B41FA5}">
                      <a16:colId xmlns:a16="http://schemas.microsoft.com/office/drawing/2014/main" val="20001"/>
                    </a:ext>
                  </a:extLst>
                </a:gridCol>
                <a:gridCol w="3001437">
                  <a:extLst>
                    <a:ext uri="{9D8B030D-6E8A-4147-A177-3AD203B41FA5}">
                      <a16:colId xmlns:a16="http://schemas.microsoft.com/office/drawing/2014/main" val="20002"/>
                    </a:ext>
                  </a:extLst>
                </a:gridCol>
              </a:tblGrid>
              <a:tr h="502613">
                <a:tc>
                  <a:txBody>
                    <a:bodyPr/>
                    <a:lstStyle/>
                    <a:p>
                      <a:pPr algn="ctr" fontAlgn="b"/>
                      <a:r>
                        <a:rPr lang="en-US" sz="1600" b="0" i="0" u="none" strike="noStrike" dirty="0">
                          <a:solidFill>
                            <a:srgbClr val="FFFFFF"/>
                          </a:solidFill>
                          <a:effectLst/>
                          <a:latin typeface="Optima"/>
                          <a:cs typeface="Optima"/>
                        </a:rPr>
                        <a:t>Strategy</a:t>
                      </a: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a:solidFill>
                            <a:srgbClr val="FFFFFF"/>
                          </a:solidFill>
                          <a:effectLst/>
                          <a:latin typeface="Optima"/>
                          <a:cs typeface="Optima"/>
                        </a:rPr>
                        <a:t>E(NPV)</a:t>
                      </a: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a:solidFill>
                            <a:srgbClr val="FFFFFF"/>
                          </a:solidFill>
                          <a:effectLst/>
                          <a:latin typeface="Optima"/>
                          <a:cs typeface="Optima"/>
                        </a:rPr>
                        <a:t>%</a:t>
                      </a:r>
                      <a:r>
                        <a:rPr lang="en-US" sz="1600" b="0" i="0" u="none" strike="noStrike" baseline="0" dirty="0">
                          <a:solidFill>
                            <a:srgbClr val="FFFFFF"/>
                          </a:solidFill>
                          <a:effectLst/>
                          <a:latin typeface="Optima"/>
                          <a:cs typeface="Optima"/>
                        </a:rPr>
                        <a:t> below Best Solution</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extLst>
                  <a:ext uri="{0D108BD9-81ED-4DB2-BD59-A6C34878D82A}">
                    <a16:rowId xmlns:a16="http://schemas.microsoft.com/office/drawing/2014/main" val="10000"/>
                  </a:ext>
                </a:extLst>
              </a:tr>
              <a:tr h="259741">
                <a:tc>
                  <a:txBody>
                    <a:bodyPr/>
                    <a:lstStyle/>
                    <a:p>
                      <a:pPr algn="l" fontAlgn="b"/>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solidFill>
                      <a:srgbClr val="CCFF66"/>
                    </a:solidFill>
                  </a:tcPr>
                </a:tc>
                <a:tc>
                  <a:txBody>
                    <a:bodyPr/>
                    <a:lstStyle/>
                    <a:p>
                      <a:pPr algn="l" fontAlgn="b"/>
                      <a:r>
                        <a:rPr lang="en-US" sz="1600" b="0" i="0" u="none" strike="noStrike" dirty="0">
                          <a:solidFill>
                            <a:srgbClr val="000000"/>
                          </a:solidFill>
                          <a:effectLst/>
                          <a:latin typeface="Optima"/>
                          <a:cs typeface="Optima"/>
                        </a:rPr>
                        <a:t> $14,280 </a:t>
                      </a:r>
                    </a:p>
                  </a:txBody>
                  <a:tcPr marL="9951" marR="9951" marT="9951" marB="0" anchor="b">
                    <a:lnL>
                      <a:noFill/>
                    </a:lnL>
                    <a:lnR>
                      <a:noFill/>
                    </a:lnR>
                    <a:lnT>
                      <a:noFill/>
                    </a:lnT>
                    <a:lnB>
                      <a:noFill/>
                    </a:lnB>
                    <a:solidFill>
                      <a:srgbClr val="CCFF66"/>
                    </a:solidFill>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extLst>
                  <a:ext uri="{0D108BD9-81ED-4DB2-BD59-A6C34878D82A}">
                    <a16:rowId xmlns:a16="http://schemas.microsoft.com/office/drawing/2014/main" val="10001"/>
                  </a:ext>
                </a:extLst>
              </a:tr>
              <a:tr h="259741">
                <a:tc>
                  <a:txBody>
                    <a:bodyPr/>
                    <a:lstStyle/>
                    <a:p>
                      <a:pPr algn="l" fontAlgn="b"/>
                      <a:r>
                        <a:rPr lang="en-US" sz="1600" b="0" i="0" u="none" strike="noStrike" dirty="0">
                          <a:solidFill>
                            <a:srgbClr val="000000"/>
                          </a:solidFill>
                          <a:effectLst/>
                          <a:latin typeface="Optima"/>
                          <a:cs typeface="Optima"/>
                        </a:rPr>
                        <a:t>Dedicated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$14,016 </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1.94%</a:t>
                      </a:r>
                    </a:p>
                  </a:txBody>
                  <a:tcPr marL="9951" marR="9951" marT="9951" marB="0" anchor="b">
                    <a:lnL>
                      <a:noFill/>
                    </a:lnL>
                    <a:lnR>
                      <a:noFill/>
                    </a:lnR>
                    <a:lnT>
                      <a:noFill/>
                    </a:lnT>
                    <a:lnB>
                      <a:noFill/>
                    </a:lnB>
                    <a:solidFill>
                      <a:srgbClr val="FFFF00"/>
                    </a:solidFill>
                  </a:tcPr>
                </a:tc>
                <a:extLst>
                  <a:ext uri="{0D108BD9-81ED-4DB2-BD59-A6C34878D82A}">
                    <a16:rowId xmlns:a16="http://schemas.microsoft.com/office/drawing/2014/main" val="10002"/>
                  </a:ext>
                </a:extLst>
              </a:tr>
              <a:tr h="259741">
                <a:tc>
                  <a:txBody>
                    <a:bodyPr/>
                    <a:lstStyle/>
                    <a:p>
                      <a:pPr algn="l" fontAlgn="b"/>
                      <a:r>
                        <a:rPr lang="en-US" sz="1600" b="0" i="0" u="none" strike="noStrike" dirty="0">
                          <a:solidFill>
                            <a:srgbClr val="000000"/>
                          </a:solidFill>
                          <a:effectLst/>
                          <a:latin typeface="Optima"/>
                          <a:cs typeface="Optima"/>
                        </a:rPr>
                        <a:t>Full China</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$13,933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2.56%</a:t>
                      </a:r>
                    </a:p>
                  </a:txBody>
                  <a:tcPr marL="9951" marR="9951" marT="9951" marB="0" anchor="b">
                    <a:lnL>
                      <a:noFill/>
                    </a:lnL>
                    <a:lnR>
                      <a:noFill/>
                    </a:lnR>
                    <a:lnT>
                      <a:noFill/>
                    </a:lnT>
                    <a:lnB>
                      <a:noFill/>
                    </a:lnB>
                  </a:tcPr>
                </a:tc>
                <a:extLst>
                  <a:ext uri="{0D108BD9-81ED-4DB2-BD59-A6C34878D82A}">
                    <a16:rowId xmlns:a16="http://schemas.microsoft.com/office/drawing/2014/main" val="10003"/>
                  </a:ext>
                </a:extLst>
              </a:tr>
              <a:tr h="259741">
                <a:tc>
                  <a:txBody>
                    <a:bodyPr/>
                    <a:lstStyle/>
                    <a:p>
                      <a:pPr algn="l" fontAlgn="b"/>
                      <a:r>
                        <a:rPr lang="en-US" sz="1600" b="0" i="0" u="none" strike="noStrike" dirty="0">
                          <a:solidFill>
                            <a:srgbClr val="000000"/>
                          </a:solidFill>
                          <a:effectLst/>
                          <a:latin typeface="Optima"/>
                          <a:cs typeface="Optima"/>
                        </a:rPr>
                        <a:t>Fully</a:t>
                      </a:r>
                      <a:r>
                        <a:rPr lang="en-US" sz="1600" b="0" i="0" u="none" strike="noStrike" baseline="0" dirty="0">
                          <a:solidFill>
                            <a:srgbClr val="000000"/>
                          </a:solidFill>
                          <a:effectLst/>
                          <a:latin typeface="Optima"/>
                          <a:cs typeface="Optima"/>
                        </a:rPr>
                        <a:t> Flexible</a:t>
                      </a:r>
                      <a:r>
                        <a:rPr lang="en-US" sz="1600" b="0" i="0" u="none" strike="noStrike" dirty="0">
                          <a:solidFill>
                            <a:srgbClr val="000000"/>
                          </a:solidFill>
                          <a:effectLst/>
                          <a:latin typeface="Optima"/>
                          <a:cs typeface="Optima"/>
                        </a:rPr>
                        <a:t> network</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$12,537 </a:t>
                      </a: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13.98%</a:t>
                      </a:r>
                    </a:p>
                  </a:txBody>
                  <a:tcPr marL="9951" marR="9951" marT="9951" marB="0" anchor="b">
                    <a:lnL>
                      <a:noFill/>
                    </a:lnL>
                    <a:lnR>
                      <a:noFill/>
                    </a:lnR>
                    <a:lnT>
                      <a:noFill/>
                    </a:lnT>
                    <a:lnB>
                      <a:noFill/>
                    </a:lnB>
                  </a:tcPr>
                </a:tc>
                <a:extLst>
                  <a:ext uri="{0D108BD9-81ED-4DB2-BD59-A6C34878D82A}">
                    <a16:rowId xmlns:a16="http://schemas.microsoft.com/office/drawing/2014/main" val="10004"/>
                  </a:ext>
                </a:extLst>
              </a:tr>
              <a:tr h="259741">
                <a:tc>
                  <a:txBody>
                    <a:bodyPr/>
                    <a:lstStyle/>
                    <a:p>
                      <a:pPr algn="l" fontAlgn="b"/>
                      <a:r>
                        <a:rPr lang="en-US" sz="1600" b="0" i="0" u="none" strike="noStrike" dirty="0">
                          <a:solidFill>
                            <a:srgbClr val="000000"/>
                          </a:solidFill>
                          <a:effectLst/>
                          <a:latin typeface="Optima"/>
                          <a:cs typeface="Optima"/>
                        </a:rPr>
                        <a:t>Full China + dedicated</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$14,003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2.05%</a:t>
                      </a:r>
                    </a:p>
                  </a:txBody>
                  <a:tcPr marL="9951" marR="9951" marT="9951" marB="0" anchor="b">
                    <a:lnL>
                      <a:noFill/>
                    </a:lnL>
                    <a:lnR>
                      <a:noFill/>
                    </a:lnR>
                    <a:lnT>
                      <a:noFill/>
                    </a:lnT>
                    <a:lnB>
                      <a:noFill/>
                    </a:lnB>
                  </a:tcPr>
                </a:tc>
                <a:extLst>
                  <a:ext uri="{0D108BD9-81ED-4DB2-BD59-A6C34878D82A}">
                    <a16:rowId xmlns:a16="http://schemas.microsoft.com/office/drawing/2014/main" val="10005"/>
                  </a:ext>
                </a:extLst>
              </a:tr>
              <a:tr h="259741">
                <a:tc>
                  <a:txBody>
                    <a:bodyPr/>
                    <a:lstStyle/>
                    <a:p>
                      <a:pPr algn="l" fontAlgn="b"/>
                      <a:r>
                        <a:rPr lang="en-US" sz="1600" b="0" i="0" u="none" strike="noStrike" dirty="0">
                          <a:solidFill>
                            <a:srgbClr val="000000"/>
                          </a:solidFill>
                          <a:effectLst/>
                          <a:latin typeface="Optima"/>
                          <a:cs typeface="Optima"/>
                        </a:rPr>
                        <a:t>Full China + Chaining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$13,966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2.32%</a:t>
                      </a:r>
                    </a:p>
                  </a:txBody>
                  <a:tcPr marL="9951" marR="9951" marT="9951" marB="0" anchor="b">
                    <a:lnL>
                      <a:noFill/>
                    </a:lnL>
                    <a:lnR>
                      <a:noFill/>
                    </a:lnR>
                    <a:lnT>
                      <a:noFill/>
                    </a:lnT>
                    <a:lnB>
                      <a:noFill/>
                    </a:lnB>
                  </a:tcPr>
                </a:tc>
                <a:extLst>
                  <a:ext uri="{0D108BD9-81ED-4DB2-BD59-A6C34878D82A}">
                    <a16:rowId xmlns:a16="http://schemas.microsoft.com/office/drawing/2014/main" val="10006"/>
                  </a:ext>
                </a:extLst>
              </a:tr>
              <a:tr h="259741">
                <a:tc>
                  <a:txBody>
                    <a:bodyPr/>
                    <a:lstStyle/>
                    <a:p>
                      <a:pPr algn="l" fontAlgn="b"/>
                      <a:r>
                        <a:rPr lang="en-US" sz="1600" b="0" i="0" u="none" strike="noStrike" dirty="0">
                          <a:solidFill>
                            <a:srgbClr val="000000"/>
                          </a:solidFill>
                          <a:effectLst/>
                          <a:latin typeface="Optima"/>
                          <a:cs typeface="Optima"/>
                        </a:rPr>
                        <a:t>Full China + US</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$14,094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1.39%</a:t>
                      </a:r>
                    </a:p>
                  </a:txBody>
                  <a:tcPr marL="9951" marR="9951" marT="9951" marB="0" anchor="b">
                    <a:lnL>
                      <a:noFill/>
                    </a:lnL>
                    <a:lnR>
                      <a:noFill/>
                    </a:lnR>
                    <a:lnT>
                      <a:noFill/>
                    </a:lnT>
                    <a:lnB>
                      <a:noFill/>
                    </a:lnB>
                  </a:tcPr>
                </a:tc>
                <a:extLst>
                  <a:ext uri="{0D108BD9-81ED-4DB2-BD59-A6C34878D82A}">
                    <a16:rowId xmlns:a16="http://schemas.microsoft.com/office/drawing/2014/main" val="10007"/>
                  </a:ext>
                </a:extLst>
              </a:tr>
              <a:tr h="259741">
                <a:tc>
                  <a:txBody>
                    <a:bodyPr/>
                    <a:lstStyle/>
                    <a:p>
                      <a:pPr algn="l" fontAlgn="b"/>
                      <a:r>
                        <a:rPr lang="en-US" sz="1600" b="0" i="0" u="none" strike="noStrike" dirty="0">
                          <a:solidFill>
                            <a:srgbClr val="000000"/>
                          </a:solidFill>
                          <a:effectLst/>
                          <a:latin typeface="Optima"/>
                          <a:cs typeface="Optima"/>
                        </a:rPr>
                        <a:t>No-Risk Solution (Leading)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$13,556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5.41%</a:t>
                      </a:r>
                    </a:p>
                  </a:txBody>
                  <a:tcPr marL="9951" marR="9951" marT="9951" marB="0" anchor="b">
                    <a:lnL>
                      <a:noFill/>
                    </a:lnL>
                    <a:lnR>
                      <a:noFill/>
                    </a:lnR>
                    <a:lnT>
                      <a:noFill/>
                    </a:lnT>
                    <a:lnB>
                      <a:noFill/>
                    </a:lnB>
                  </a:tcPr>
                </a:tc>
                <a:extLst>
                  <a:ext uri="{0D108BD9-81ED-4DB2-BD59-A6C34878D82A}">
                    <a16:rowId xmlns:a16="http://schemas.microsoft.com/office/drawing/2014/main" val="10008"/>
                  </a:ext>
                </a:extLst>
              </a:tr>
              <a:tr h="259741">
                <a:tc>
                  <a:txBody>
                    <a:bodyPr/>
                    <a:lstStyle/>
                    <a:p>
                      <a:pPr algn="l" fontAlgn="b"/>
                      <a:r>
                        <a:rPr lang="en-US" sz="1600" b="0" i="0" u="none" strike="noStrike" dirty="0">
                          <a:solidFill>
                            <a:srgbClr val="000000"/>
                          </a:solidFill>
                          <a:effectLst/>
                          <a:latin typeface="Optima"/>
                          <a:cs typeface="Optima"/>
                        </a:rPr>
                        <a:t>No-Risk Solution (average)</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$13,386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6.75%</a:t>
                      </a:r>
                    </a:p>
                  </a:txBody>
                  <a:tcPr marL="9951" marR="9951" marT="9951" marB="0" anchor="b">
                    <a:lnL>
                      <a:noFill/>
                    </a:lnL>
                    <a:lnR>
                      <a:noFill/>
                    </a:lnR>
                    <a:lnT>
                      <a:noFill/>
                    </a:lnT>
                    <a:lnB>
                      <a:noFill/>
                    </a:lnB>
                  </a:tcPr>
                </a:tc>
                <a:extLst>
                  <a:ext uri="{0D108BD9-81ED-4DB2-BD59-A6C34878D82A}">
                    <a16:rowId xmlns:a16="http://schemas.microsoft.com/office/drawing/2014/main" val="10009"/>
                  </a:ext>
                </a:extLst>
              </a:tr>
              <a:tr h="259741">
                <a:tc>
                  <a:txBody>
                    <a:bodyPr/>
                    <a:lstStyle/>
                    <a:p>
                      <a:pPr algn="l" fontAlgn="b"/>
                      <a:r>
                        <a:rPr lang="en-US" sz="1600" b="0" i="0" u="none" strike="noStrike" dirty="0">
                          <a:solidFill>
                            <a:srgbClr val="000000"/>
                          </a:solidFill>
                          <a:effectLst/>
                          <a:latin typeface="Optima"/>
                          <a:cs typeface="Optima"/>
                        </a:rPr>
                        <a:t>Global Standard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$14,029 </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1.86%</a:t>
                      </a:r>
                    </a:p>
                  </a:txBody>
                  <a:tcPr marL="9951" marR="9951" marT="9951" marB="0" anchor="b">
                    <a:lnL>
                      <a:noFill/>
                    </a:lnL>
                    <a:lnR>
                      <a:noFill/>
                    </a:lnR>
                    <a:lnT>
                      <a:noFill/>
                    </a:lnT>
                    <a:lnB>
                      <a:noFill/>
                    </a:lnB>
                    <a:solidFill>
                      <a:srgbClr val="FFFF00"/>
                    </a:solidFill>
                  </a:tcPr>
                </a:tc>
                <a:extLst>
                  <a:ext uri="{0D108BD9-81ED-4DB2-BD59-A6C34878D82A}">
                    <a16:rowId xmlns:a16="http://schemas.microsoft.com/office/drawing/2014/main" val="10010"/>
                  </a:ext>
                </a:extLst>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extLst>
                  <a:ext uri="{0D108BD9-81ED-4DB2-BD59-A6C34878D82A}">
                    <a16:rowId xmlns:a16="http://schemas.microsoft.com/office/drawing/2014/main" val="10011"/>
                  </a:ext>
                </a:extLst>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extLst>
                  <a:ext uri="{0D108BD9-81ED-4DB2-BD59-A6C34878D82A}">
                    <a16:rowId xmlns:a16="http://schemas.microsoft.com/office/drawing/2014/main" val="10012"/>
                  </a:ext>
                </a:extLst>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417706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ENPV</a:t>
            </a:r>
            <a:br>
              <a:rPr lang="en-US" dirty="0"/>
            </a:br>
            <a:r>
              <a:rPr lang="en-US" dirty="0"/>
              <a:t>S62</a:t>
            </a:r>
          </a:p>
        </p:txBody>
      </p:sp>
      <p:pic>
        <p:nvPicPr>
          <p:cNvPr id="3" name="Picture 2">
            <a:extLst>
              <a:ext uri="{FF2B5EF4-FFF2-40B4-BE49-F238E27FC236}">
                <a16:creationId xmlns:a16="http://schemas.microsoft.com/office/drawing/2014/main" id="{19B9EBFA-00E6-4D81-8D4F-79BB054F5921}"/>
              </a:ext>
            </a:extLst>
          </p:cNvPr>
          <p:cNvPicPr>
            <a:picLocks noChangeAspect="1"/>
          </p:cNvPicPr>
          <p:nvPr/>
        </p:nvPicPr>
        <p:blipFill>
          <a:blip r:embed="rId3"/>
          <a:stretch>
            <a:fillRect/>
          </a:stretch>
        </p:blipFill>
        <p:spPr>
          <a:xfrm>
            <a:off x="1143714" y="557939"/>
            <a:ext cx="7819608" cy="6078828"/>
          </a:xfrm>
          <a:prstGeom prst="rect">
            <a:avLst/>
          </a:prstGeom>
        </p:spPr>
      </p:pic>
    </p:spTree>
    <p:extLst>
      <p:ext uri="{BB962C8B-B14F-4D97-AF65-F5344CB8AC3E}">
        <p14:creationId xmlns:p14="http://schemas.microsoft.com/office/powerpoint/2010/main" val="10470416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 Starting from Dedicated</a:t>
            </a:r>
            <a:br>
              <a:rPr lang="en-US" dirty="0"/>
            </a:br>
            <a:r>
              <a:rPr lang="en-US" dirty="0"/>
              <a:t>	5. Chained Flexible Network</a:t>
            </a:r>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aphicFrame>
        <p:nvGraphicFramePr>
          <p:cNvPr id="5" name="Table 4"/>
          <p:cNvGraphicFramePr>
            <a:graphicFrameLocks noGrp="1"/>
          </p:cNvGraphicFramePr>
          <p:nvPr>
            <p:extLst>
              <p:ext uri="{D42A27DB-BD31-4B8C-83A1-F6EECF244321}">
                <p14:modId xmlns:p14="http://schemas.microsoft.com/office/powerpoint/2010/main" val="996546191"/>
              </p:ext>
            </p:extLst>
          </p:nvPr>
        </p:nvGraphicFramePr>
        <p:xfrm>
          <a:off x="1424969" y="5478665"/>
          <a:ext cx="6411779" cy="1379334"/>
        </p:xfrm>
        <a:graphic>
          <a:graphicData uri="http://schemas.openxmlformats.org/drawingml/2006/table">
            <a:tbl>
              <a:tblPr/>
              <a:tblGrid>
                <a:gridCol w="2394944">
                  <a:extLst>
                    <a:ext uri="{9D8B030D-6E8A-4147-A177-3AD203B41FA5}">
                      <a16:colId xmlns:a16="http://schemas.microsoft.com/office/drawing/2014/main" val="20000"/>
                    </a:ext>
                  </a:extLst>
                </a:gridCol>
                <a:gridCol w="803367">
                  <a:extLst>
                    <a:ext uri="{9D8B030D-6E8A-4147-A177-3AD203B41FA5}">
                      <a16:colId xmlns:a16="http://schemas.microsoft.com/office/drawing/2014/main" val="20001"/>
                    </a:ext>
                  </a:extLst>
                </a:gridCol>
                <a:gridCol w="803367">
                  <a:extLst>
                    <a:ext uri="{9D8B030D-6E8A-4147-A177-3AD203B41FA5}">
                      <a16:colId xmlns:a16="http://schemas.microsoft.com/office/drawing/2014/main" val="20002"/>
                    </a:ext>
                  </a:extLst>
                </a:gridCol>
                <a:gridCol w="803367">
                  <a:extLst>
                    <a:ext uri="{9D8B030D-6E8A-4147-A177-3AD203B41FA5}">
                      <a16:colId xmlns:a16="http://schemas.microsoft.com/office/drawing/2014/main" val="20003"/>
                    </a:ext>
                  </a:extLst>
                </a:gridCol>
                <a:gridCol w="803367">
                  <a:extLst>
                    <a:ext uri="{9D8B030D-6E8A-4147-A177-3AD203B41FA5}">
                      <a16:colId xmlns:a16="http://schemas.microsoft.com/office/drawing/2014/main" val="20004"/>
                    </a:ext>
                  </a:extLst>
                </a:gridCol>
                <a:gridCol w="803367">
                  <a:extLst>
                    <a:ext uri="{9D8B030D-6E8A-4147-A177-3AD203B41FA5}">
                      <a16:colId xmlns:a16="http://schemas.microsoft.com/office/drawing/2014/main" val="20005"/>
                    </a:ext>
                  </a:extLst>
                </a:gridCol>
              </a:tblGrid>
              <a:tr h="229889">
                <a:tc>
                  <a:txBody>
                    <a:bodyPr/>
                    <a:lstStyle/>
                    <a:p>
                      <a:pPr algn="l" fontAlgn="b"/>
                      <a:r>
                        <a:rPr lang="en-US" sz="1100" b="0" i="0" u="none" strike="noStrike">
                          <a:solidFill>
                            <a:srgbClr val="4F6228"/>
                          </a:solidFill>
                          <a:effectLst/>
                          <a:latin typeface="Calibri"/>
                        </a:rPr>
                        <a:t>margin of Market \ served from:</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China</a:t>
                      </a:r>
                    </a:p>
                  </a:txBody>
                  <a:tcPr marL="12700" marR="12700" marT="12700" marB="0" anchor="b">
                    <a:lnL>
                      <a:noFill/>
                    </a:lnL>
                    <a:lnR>
                      <a:noFill/>
                    </a:lnR>
                    <a:lnT>
                      <a:noFill/>
                    </a:lnT>
                    <a:lnB>
                      <a:noFill/>
                    </a:lnB>
                  </a:tcPr>
                </a:tc>
                <a:extLst>
                  <a:ext uri="{0D108BD9-81ED-4DB2-BD59-A6C34878D82A}">
                    <a16:rowId xmlns:a16="http://schemas.microsoft.com/office/drawing/2014/main" val="10000"/>
                  </a:ext>
                </a:extLst>
              </a:tr>
              <a:tr h="229889">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$2,870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$2,705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$2,730</a:t>
                      </a:r>
                    </a:p>
                  </a:txBody>
                  <a:tcPr marL="12700" marR="12700" marT="12700" marB="0" anchor="b">
                    <a:lnL>
                      <a:noFill/>
                    </a:lnL>
                    <a:lnR>
                      <a:noFill/>
                    </a:lnR>
                    <a:lnT>
                      <a:noFill/>
                    </a:lnT>
                    <a:lnB>
                      <a:noFill/>
                    </a:lnB>
                  </a:tcPr>
                </a:tc>
                <a:extLst>
                  <a:ext uri="{0D108BD9-81ED-4DB2-BD59-A6C34878D82A}">
                    <a16:rowId xmlns:a16="http://schemas.microsoft.com/office/drawing/2014/main" val="10001"/>
                  </a:ext>
                </a:extLst>
              </a:tr>
              <a:tr h="229889">
                <a:tc>
                  <a:txBody>
                    <a:bodyPr/>
                    <a:lstStyle/>
                    <a:p>
                      <a:pPr algn="l" fontAlgn="b"/>
                      <a:r>
                        <a:rPr lang="en-US" sz="1100" b="0" i="0" u="none" strike="noStrike" dirty="0">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$2,125</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extLst>
                  <a:ext uri="{0D108BD9-81ED-4DB2-BD59-A6C34878D82A}">
                    <a16:rowId xmlns:a16="http://schemas.microsoft.com/office/drawing/2014/main" val="10002"/>
                  </a:ext>
                </a:extLst>
              </a:tr>
              <a:tr h="229889">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r" fontAlgn="b"/>
                      <a:r>
                        <a:rPr lang="en-US" sz="1100" b="1" i="0" u="none" strike="noStrike">
                          <a:solidFill>
                            <a:srgbClr val="008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extLst>
                  <a:ext uri="{0D108BD9-81ED-4DB2-BD59-A6C34878D82A}">
                    <a16:rowId xmlns:a16="http://schemas.microsoft.com/office/drawing/2014/main" val="10003"/>
                  </a:ext>
                </a:extLst>
              </a:tr>
              <a:tr h="229889">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$1,355</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$1,360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$1,380</a:t>
                      </a:r>
                    </a:p>
                  </a:txBody>
                  <a:tcPr marL="12700" marR="12700" marT="12700" marB="0" anchor="b">
                    <a:lnL>
                      <a:noFill/>
                    </a:lnL>
                    <a:lnR>
                      <a:noFill/>
                    </a:lnR>
                    <a:lnT>
                      <a:noFill/>
                    </a:lnT>
                    <a:lnB>
                      <a:noFill/>
                    </a:lnB>
                  </a:tcPr>
                </a:tc>
                <a:extLst>
                  <a:ext uri="{0D108BD9-81ED-4DB2-BD59-A6C34878D82A}">
                    <a16:rowId xmlns:a16="http://schemas.microsoft.com/office/drawing/2014/main" val="10004"/>
                  </a:ext>
                </a:extLst>
              </a:tr>
              <a:tr h="229889">
                <a:tc>
                  <a:txBody>
                    <a:bodyPr/>
                    <a:lstStyle/>
                    <a:p>
                      <a:pPr algn="l" fontAlgn="b"/>
                      <a:r>
                        <a:rPr lang="en-US" sz="1100" b="0" i="0" u="none" strike="noStrike" dirty="0">
                          <a:solidFill>
                            <a:srgbClr val="000000"/>
                          </a:solidFill>
                          <a:effectLst/>
                          <a:latin typeface="Calibri"/>
                        </a:rPr>
                        <a:t>China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$1,205</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$1,400</a:t>
                      </a:r>
                    </a:p>
                  </a:txBody>
                  <a:tcPr marL="12700" marR="12700" marT="12700" marB="0" anchor="b">
                    <a:lnL>
                      <a:noFill/>
                    </a:lnL>
                    <a:lnR>
                      <a:noFill/>
                    </a:lnR>
                    <a:lnT>
                      <a:noFill/>
                    </a:lnT>
                    <a:lnB>
                      <a:noFill/>
                    </a:lnB>
                    <a:solidFill>
                      <a:srgbClr val="95B3D7"/>
                    </a:solidFill>
                  </a:tcPr>
                </a:tc>
                <a:extLst>
                  <a:ext uri="{0D108BD9-81ED-4DB2-BD59-A6C34878D82A}">
                    <a16:rowId xmlns:a16="http://schemas.microsoft.com/office/drawing/2014/main" val="10005"/>
                  </a:ext>
                </a:extLst>
              </a:tr>
            </a:tbl>
          </a:graphicData>
        </a:graphic>
      </p:graphicFrame>
      <p:grpSp>
        <p:nvGrpSpPr>
          <p:cNvPr id="3" name="Group 2"/>
          <p:cNvGrpSpPr/>
          <p:nvPr/>
        </p:nvGrpSpPr>
        <p:grpSpPr>
          <a:xfrm>
            <a:off x="2026743" y="5648560"/>
            <a:ext cx="1724317" cy="369332"/>
            <a:chOff x="2026743" y="5648560"/>
            <a:chExt cx="1724317" cy="369332"/>
          </a:xfrm>
        </p:grpSpPr>
        <p:cxnSp>
          <p:nvCxnSpPr>
            <p:cNvPr id="26" name="Straight Arrow Connector 25"/>
            <p:cNvCxnSpPr>
              <a:stCxn id="10" idx="3"/>
            </p:cNvCxnSpPr>
            <p:nvPr/>
          </p:nvCxnSpPr>
          <p:spPr bwMode="auto">
            <a:xfrm>
              <a:off x="3198859" y="5833226"/>
              <a:ext cx="552201" cy="6143"/>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 name="TextBox 9"/>
            <p:cNvSpPr txBox="1"/>
            <p:nvPr/>
          </p:nvSpPr>
          <p:spPr>
            <a:xfrm>
              <a:off x="2026743" y="5648560"/>
              <a:ext cx="1172116" cy="369332"/>
            </a:xfrm>
            <a:prstGeom prst="rect">
              <a:avLst/>
            </a:prstGeom>
            <a:noFill/>
          </p:spPr>
          <p:txBody>
            <a:bodyPr wrap="none" rtlCol="0">
              <a:spAutoFit/>
            </a:bodyPr>
            <a:lstStyle/>
            <a:p>
              <a:r>
                <a:rPr lang="en-US" sz="1800" b="1" dirty="0">
                  <a:solidFill>
                    <a:schemeClr val="accent6">
                      <a:lumMod val="60000"/>
                      <a:lumOff val="40000"/>
                    </a:schemeClr>
                  </a:solidFill>
                </a:rPr>
                <a:t>Dedicated</a:t>
              </a:r>
            </a:p>
          </p:txBody>
        </p:sp>
      </p:grpSp>
      <p:grpSp>
        <p:nvGrpSpPr>
          <p:cNvPr id="4" name="Group 3"/>
          <p:cNvGrpSpPr/>
          <p:nvPr/>
        </p:nvGrpSpPr>
        <p:grpSpPr>
          <a:xfrm>
            <a:off x="2044027" y="5882040"/>
            <a:ext cx="1697293" cy="369332"/>
            <a:chOff x="2044027" y="5882040"/>
            <a:chExt cx="1697293" cy="369332"/>
          </a:xfrm>
        </p:grpSpPr>
        <p:cxnSp>
          <p:nvCxnSpPr>
            <p:cNvPr id="47" name="Straight Arrow Connector 46"/>
            <p:cNvCxnSpPr/>
            <p:nvPr/>
          </p:nvCxnSpPr>
          <p:spPr bwMode="auto">
            <a:xfrm>
              <a:off x="3189119" y="6066705"/>
              <a:ext cx="552201" cy="614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48" name="TextBox 47"/>
            <p:cNvSpPr txBox="1"/>
            <p:nvPr/>
          </p:nvSpPr>
          <p:spPr>
            <a:xfrm>
              <a:off x="2044027" y="5882040"/>
              <a:ext cx="954107" cy="369332"/>
            </a:xfrm>
            <a:prstGeom prst="rect">
              <a:avLst/>
            </a:prstGeom>
            <a:noFill/>
          </p:spPr>
          <p:txBody>
            <a:bodyPr wrap="none" rtlCol="0">
              <a:spAutoFit/>
            </a:bodyPr>
            <a:lstStyle/>
            <a:p>
              <a:r>
                <a:rPr lang="en-US" sz="1800" b="1" dirty="0">
                  <a:solidFill>
                    <a:srgbClr val="FF0000"/>
                  </a:solidFill>
                </a:rPr>
                <a:t>2</a:t>
              </a:r>
              <a:r>
                <a:rPr lang="en-US" sz="1800" b="1" baseline="30000" dirty="0">
                  <a:solidFill>
                    <a:srgbClr val="FF0000"/>
                  </a:solidFill>
                </a:rPr>
                <a:t>nd</a:t>
              </a:r>
              <a:r>
                <a:rPr lang="en-US" sz="1800" b="1" dirty="0">
                  <a:solidFill>
                    <a:srgbClr val="FF0000"/>
                  </a:solidFill>
                </a:rPr>
                <a:t> Best</a:t>
              </a:r>
            </a:p>
          </p:txBody>
        </p:sp>
      </p:grpSp>
      <p:sp>
        <p:nvSpPr>
          <p:cNvPr id="49" name="TextBox 48"/>
          <p:cNvSpPr txBox="1"/>
          <p:nvPr/>
        </p:nvSpPr>
        <p:spPr>
          <a:xfrm>
            <a:off x="1756516" y="6145594"/>
            <a:ext cx="3080653" cy="276999"/>
          </a:xfrm>
          <a:prstGeom prst="rect">
            <a:avLst/>
          </a:prstGeom>
          <a:noFill/>
        </p:spPr>
        <p:txBody>
          <a:bodyPr wrap="square" rtlCol="0">
            <a:spAutoFit/>
          </a:bodyPr>
          <a:lstStyle/>
          <a:p>
            <a:r>
              <a:rPr lang="en-US" sz="1200" dirty="0">
                <a:solidFill>
                  <a:srgbClr val="008000"/>
                </a:solidFill>
              </a:rPr>
              <a:t>Brazil has larger market than Russia </a:t>
            </a:r>
          </a:p>
        </p:txBody>
      </p:sp>
      <p:cxnSp>
        <p:nvCxnSpPr>
          <p:cNvPr id="50" name="Straight Arrow Connector 49"/>
          <p:cNvCxnSpPr/>
          <p:nvPr/>
        </p:nvCxnSpPr>
        <p:spPr bwMode="auto">
          <a:xfrm>
            <a:off x="4645102" y="6417233"/>
            <a:ext cx="418248" cy="8554"/>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a:off x="5447134" y="6601060"/>
            <a:ext cx="418248" cy="855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3" name="Straight Arrow Connector 52"/>
          <p:cNvCxnSpPr/>
          <p:nvPr/>
        </p:nvCxnSpPr>
        <p:spPr bwMode="auto">
          <a:xfrm flipV="1">
            <a:off x="7084616" y="5874306"/>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4" name="Straight Arrow Connector 53"/>
          <p:cNvCxnSpPr/>
          <p:nvPr/>
        </p:nvCxnSpPr>
        <p:spPr bwMode="auto">
          <a:xfrm flipV="1">
            <a:off x="6267894" y="6778727"/>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58331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Network Optimization: </a:t>
            </a:r>
            <a:r>
              <a:rPr lang="en-US"/>
              <a:t>Capacity configuration</a:t>
            </a:r>
            <a:br>
              <a:rPr lang="en-US" dirty="0"/>
            </a:br>
            <a:r>
              <a:rPr lang="en-US" dirty="0"/>
              <a:t>	5. Chained Flexible Network</a:t>
            </a:r>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sp>
        <p:nvSpPr>
          <p:cNvPr id="52" name="TextBox 51"/>
          <p:cNvSpPr txBox="1"/>
          <p:nvPr/>
        </p:nvSpPr>
        <p:spPr>
          <a:xfrm>
            <a:off x="2300099" y="922591"/>
            <a:ext cx="1196436" cy="400110"/>
          </a:xfrm>
          <a:prstGeom prst="rect">
            <a:avLst/>
          </a:prstGeom>
          <a:noFill/>
        </p:spPr>
        <p:txBody>
          <a:bodyPr wrap="none" rtlCol="0">
            <a:spAutoFit/>
          </a:bodyPr>
          <a:lstStyle/>
          <a:p>
            <a:r>
              <a:rPr lang="en-US" sz="2000" dirty="0"/>
              <a:t> 198 units</a:t>
            </a:r>
          </a:p>
        </p:txBody>
      </p:sp>
      <p:sp>
        <p:nvSpPr>
          <p:cNvPr id="55" name="TextBox 54"/>
          <p:cNvSpPr txBox="1"/>
          <p:nvPr/>
        </p:nvSpPr>
        <p:spPr>
          <a:xfrm>
            <a:off x="0" y="5601199"/>
            <a:ext cx="3731030" cy="338554"/>
          </a:xfrm>
          <a:prstGeom prst="rect">
            <a:avLst/>
          </a:prstGeom>
          <a:noFill/>
        </p:spPr>
        <p:txBody>
          <a:bodyPr wrap="square" rtlCol="0">
            <a:spAutoFit/>
          </a:bodyPr>
          <a:lstStyle/>
          <a:p>
            <a:r>
              <a:rPr lang="en-US" sz="1600" dirty="0" err="1"/>
              <a:t>CapEx</a:t>
            </a:r>
            <a:r>
              <a:rPr lang="en-US" sz="1600" dirty="0"/>
              <a:t> = $3240 K over 4 years</a:t>
            </a:r>
          </a:p>
        </p:txBody>
      </p:sp>
      <p:sp>
        <p:nvSpPr>
          <p:cNvPr id="56" name="TextBox 55"/>
          <p:cNvSpPr txBox="1"/>
          <p:nvPr/>
        </p:nvSpPr>
        <p:spPr>
          <a:xfrm>
            <a:off x="4942284" y="5571712"/>
            <a:ext cx="4478807" cy="338554"/>
          </a:xfrm>
          <a:prstGeom prst="rect">
            <a:avLst/>
          </a:prstGeom>
          <a:noFill/>
        </p:spPr>
        <p:txBody>
          <a:bodyPr wrap="square" rtlCol="0">
            <a:spAutoFit/>
          </a:bodyPr>
          <a:lstStyle/>
          <a:p>
            <a:r>
              <a:rPr lang="en-US" sz="1600" dirty="0"/>
              <a:t>Expected Operating Profit </a:t>
            </a:r>
            <a:r>
              <a:rPr lang="en-US" sz="1600"/>
              <a:t>= 17530 </a:t>
            </a:r>
            <a:r>
              <a:rPr lang="en-US" sz="1600" dirty="0"/>
              <a:t>K over 4 years</a:t>
            </a:r>
          </a:p>
        </p:txBody>
      </p:sp>
      <p:sp>
        <p:nvSpPr>
          <p:cNvPr id="57" name="TextBox 56"/>
          <p:cNvSpPr txBox="1"/>
          <p:nvPr/>
        </p:nvSpPr>
        <p:spPr>
          <a:xfrm>
            <a:off x="4965375" y="6163642"/>
            <a:ext cx="4478807" cy="338554"/>
          </a:xfrm>
          <a:prstGeom prst="rect">
            <a:avLst/>
          </a:prstGeom>
          <a:noFill/>
        </p:spPr>
        <p:txBody>
          <a:bodyPr wrap="square" rtlCol="0">
            <a:spAutoFit/>
          </a:bodyPr>
          <a:lstStyle/>
          <a:p>
            <a:r>
              <a:rPr lang="en-US" sz="1600" dirty="0"/>
              <a:t>Expected NPV = $14290 K over 4 years</a:t>
            </a:r>
          </a:p>
        </p:txBody>
      </p:sp>
      <p:sp>
        <p:nvSpPr>
          <p:cNvPr id="58" name="TextBox 57"/>
          <p:cNvSpPr txBox="1"/>
          <p:nvPr/>
        </p:nvSpPr>
        <p:spPr>
          <a:xfrm>
            <a:off x="2319806" y="1947051"/>
            <a:ext cx="1196436" cy="400110"/>
          </a:xfrm>
          <a:prstGeom prst="rect">
            <a:avLst/>
          </a:prstGeom>
          <a:noFill/>
        </p:spPr>
        <p:txBody>
          <a:bodyPr wrap="none" rtlCol="0">
            <a:spAutoFit/>
          </a:bodyPr>
          <a:lstStyle/>
          <a:p>
            <a:r>
              <a:rPr lang="en-US" sz="2000" dirty="0"/>
              <a:t> 108 units</a:t>
            </a:r>
          </a:p>
        </p:txBody>
      </p:sp>
      <p:sp>
        <p:nvSpPr>
          <p:cNvPr id="59" name="TextBox 58"/>
          <p:cNvSpPr txBox="1"/>
          <p:nvPr/>
        </p:nvSpPr>
        <p:spPr>
          <a:xfrm>
            <a:off x="2338762" y="2970775"/>
            <a:ext cx="1068196" cy="400110"/>
          </a:xfrm>
          <a:prstGeom prst="rect">
            <a:avLst/>
          </a:prstGeom>
          <a:noFill/>
        </p:spPr>
        <p:txBody>
          <a:bodyPr wrap="none" rtlCol="0">
            <a:spAutoFit/>
          </a:bodyPr>
          <a:lstStyle/>
          <a:p>
            <a:r>
              <a:rPr lang="en-US" sz="2000" dirty="0"/>
              <a:t> 64 units</a:t>
            </a:r>
          </a:p>
        </p:txBody>
      </p:sp>
      <p:sp>
        <p:nvSpPr>
          <p:cNvPr id="60" name="TextBox 59"/>
          <p:cNvSpPr txBox="1"/>
          <p:nvPr/>
        </p:nvSpPr>
        <p:spPr>
          <a:xfrm>
            <a:off x="2320557" y="3786700"/>
            <a:ext cx="1068196" cy="400110"/>
          </a:xfrm>
          <a:prstGeom prst="rect">
            <a:avLst/>
          </a:prstGeom>
          <a:noFill/>
        </p:spPr>
        <p:txBody>
          <a:bodyPr wrap="none" rtlCol="0">
            <a:spAutoFit/>
          </a:bodyPr>
          <a:lstStyle/>
          <a:p>
            <a:r>
              <a:rPr lang="en-US" sz="2000" dirty="0"/>
              <a:t> 67 units</a:t>
            </a:r>
          </a:p>
        </p:txBody>
      </p:sp>
      <p:sp>
        <p:nvSpPr>
          <p:cNvPr id="61" name="TextBox 60"/>
          <p:cNvSpPr txBox="1"/>
          <p:nvPr/>
        </p:nvSpPr>
        <p:spPr>
          <a:xfrm>
            <a:off x="2339512" y="5075833"/>
            <a:ext cx="1196436" cy="400110"/>
          </a:xfrm>
          <a:prstGeom prst="rect">
            <a:avLst/>
          </a:prstGeom>
          <a:noFill/>
        </p:spPr>
        <p:txBody>
          <a:bodyPr wrap="none" rtlCol="0">
            <a:spAutoFit/>
          </a:bodyPr>
          <a:lstStyle/>
          <a:p>
            <a:r>
              <a:rPr lang="en-US" sz="2000" dirty="0"/>
              <a:t> 129 units</a:t>
            </a:r>
          </a:p>
        </p:txBody>
      </p:sp>
      <p:sp>
        <p:nvSpPr>
          <p:cNvPr id="49" name="TextBox 48"/>
          <p:cNvSpPr txBox="1"/>
          <p:nvPr/>
        </p:nvSpPr>
        <p:spPr>
          <a:xfrm>
            <a:off x="2678546" y="5559635"/>
            <a:ext cx="2364508" cy="351637"/>
          </a:xfrm>
          <a:prstGeom prst="rect">
            <a:avLst/>
          </a:prstGeom>
          <a:noFill/>
        </p:spPr>
        <p:txBody>
          <a:bodyPr wrap="square" rtlCol="0">
            <a:spAutoFit/>
          </a:bodyPr>
          <a:lstStyle/>
          <a:p>
            <a:r>
              <a:rPr lang="en-US" sz="1600" i="1" dirty="0">
                <a:solidFill>
                  <a:srgbClr val="FF0000"/>
                </a:solidFill>
              </a:rPr>
              <a:t>Comparing to Dedicated: </a:t>
            </a:r>
          </a:p>
        </p:txBody>
      </p:sp>
      <p:grpSp>
        <p:nvGrpSpPr>
          <p:cNvPr id="17" name="Group 16"/>
          <p:cNvGrpSpPr/>
          <p:nvPr/>
        </p:nvGrpSpPr>
        <p:grpSpPr>
          <a:xfrm>
            <a:off x="0" y="5818908"/>
            <a:ext cx="3509819" cy="411791"/>
            <a:chOff x="0" y="5818908"/>
            <a:chExt cx="3509819" cy="411791"/>
          </a:xfrm>
        </p:grpSpPr>
        <p:sp>
          <p:nvSpPr>
            <p:cNvPr id="47" name="TextBox 46"/>
            <p:cNvSpPr txBox="1"/>
            <p:nvPr/>
          </p:nvSpPr>
          <p:spPr>
            <a:xfrm>
              <a:off x="0" y="5892145"/>
              <a:ext cx="3071090" cy="338554"/>
            </a:xfrm>
            <a:prstGeom prst="rect">
              <a:avLst/>
            </a:prstGeom>
            <a:noFill/>
          </p:spPr>
          <p:txBody>
            <a:bodyPr wrap="square" rtlCol="0">
              <a:spAutoFit/>
            </a:bodyPr>
            <a:lstStyle/>
            <a:p>
              <a:r>
                <a:rPr lang="en-US" sz="1600" i="1" dirty="0">
                  <a:solidFill>
                    <a:srgbClr val="FF0000"/>
                  </a:solidFill>
                </a:rPr>
                <a:t>Increased: Includes flexibility cost</a:t>
              </a:r>
            </a:p>
          </p:txBody>
        </p:sp>
        <p:cxnSp>
          <p:nvCxnSpPr>
            <p:cNvPr id="9" name="Elbow Connector 8"/>
            <p:cNvCxnSpPr/>
            <p:nvPr/>
          </p:nvCxnSpPr>
          <p:spPr bwMode="auto">
            <a:xfrm rot="10800000" flipV="1">
              <a:off x="2932548" y="5818908"/>
              <a:ext cx="577271" cy="323275"/>
            </a:xfrm>
            <a:prstGeom prst="bentConnector3">
              <a:avLst>
                <a:gd name="adj1" fmla="val 60000"/>
              </a:avLst>
            </a:prstGeom>
            <a:solidFill>
              <a:schemeClr val="accent1"/>
            </a:solidFill>
            <a:ln w="9525" cap="flat" cmpd="sng" algn="ctr">
              <a:solidFill>
                <a:srgbClr val="FF0000"/>
              </a:solidFill>
              <a:prstDash val="dash"/>
              <a:round/>
              <a:headEnd type="none" w="med" len="med"/>
              <a:tailEnd type="arrow"/>
            </a:ln>
            <a:effectLst/>
          </p:spPr>
        </p:cxnSp>
      </p:grpSp>
      <p:grpSp>
        <p:nvGrpSpPr>
          <p:cNvPr id="51" name="Group 50"/>
          <p:cNvGrpSpPr/>
          <p:nvPr/>
        </p:nvGrpSpPr>
        <p:grpSpPr>
          <a:xfrm>
            <a:off x="3971635" y="5749633"/>
            <a:ext cx="4516581" cy="1108365"/>
            <a:chOff x="4165601" y="5598008"/>
            <a:chExt cx="4564731" cy="762001"/>
          </a:xfrm>
        </p:grpSpPr>
        <p:sp>
          <p:nvSpPr>
            <p:cNvPr id="53" name="TextBox 52"/>
            <p:cNvSpPr txBox="1"/>
            <p:nvPr/>
          </p:nvSpPr>
          <p:spPr>
            <a:xfrm>
              <a:off x="5072733" y="6021455"/>
              <a:ext cx="3657599" cy="338554"/>
            </a:xfrm>
            <a:prstGeom prst="rect">
              <a:avLst/>
            </a:prstGeom>
            <a:noFill/>
          </p:spPr>
          <p:txBody>
            <a:bodyPr wrap="square" rtlCol="0">
              <a:spAutoFit/>
            </a:bodyPr>
            <a:lstStyle/>
            <a:p>
              <a:r>
                <a:rPr lang="en-US" sz="1600" i="1" dirty="0">
                  <a:solidFill>
                    <a:srgbClr val="FF0000"/>
                  </a:solidFill>
                </a:rPr>
                <a:t>Increased: Cover more demand</a:t>
              </a:r>
            </a:p>
          </p:txBody>
        </p:sp>
        <p:cxnSp>
          <p:nvCxnSpPr>
            <p:cNvPr id="54" name="Elbow Connector 53"/>
            <p:cNvCxnSpPr>
              <a:endCxn id="53" idx="1"/>
            </p:cNvCxnSpPr>
            <p:nvPr/>
          </p:nvCxnSpPr>
          <p:spPr bwMode="auto">
            <a:xfrm>
              <a:off x="4165601" y="5598008"/>
              <a:ext cx="907132" cy="592724"/>
            </a:xfrm>
            <a:prstGeom prst="bentConnector3">
              <a:avLst>
                <a:gd name="adj1" fmla="val -19461"/>
              </a:avLst>
            </a:prstGeom>
            <a:solidFill>
              <a:schemeClr val="accent1"/>
            </a:solidFill>
            <a:ln w="9525" cap="flat" cmpd="sng" algn="ctr">
              <a:solidFill>
                <a:srgbClr val="FF0000"/>
              </a:solidFill>
              <a:prstDash val="dash"/>
              <a:round/>
              <a:headEnd type="none" w="med" len="med"/>
              <a:tailEnd type="arrow"/>
            </a:ln>
            <a:effectLst/>
          </p:spPr>
        </p:cxnSp>
      </p:grpSp>
      <p:grpSp>
        <p:nvGrpSpPr>
          <p:cNvPr id="76" name="Group 75"/>
          <p:cNvGrpSpPr/>
          <p:nvPr/>
        </p:nvGrpSpPr>
        <p:grpSpPr>
          <a:xfrm>
            <a:off x="4064000" y="5865091"/>
            <a:ext cx="4502726" cy="402553"/>
            <a:chOff x="4064000" y="5865091"/>
            <a:chExt cx="4502726" cy="402553"/>
          </a:xfrm>
        </p:grpSpPr>
        <p:sp>
          <p:nvSpPr>
            <p:cNvPr id="48" name="TextBox 47"/>
            <p:cNvSpPr txBox="1"/>
            <p:nvPr/>
          </p:nvSpPr>
          <p:spPr>
            <a:xfrm>
              <a:off x="4909127" y="5929090"/>
              <a:ext cx="3657599" cy="338554"/>
            </a:xfrm>
            <a:prstGeom prst="rect">
              <a:avLst/>
            </a:prstGeom>
            <a:noFill/>
          </p:spPr>
          <p:txBody>
            <a:bodyPr wrap="square" rtlCol="0">
              <a:spAutoFit/>
            </a:bodyPr>
            <a:lstStyle/>
            <a:p>
              <a:r>
                <a:rPr lang="en-US" sz="1600" i="1" dirty="0">
                  <a:solidFill>
                    <a:srgbClr val="FF0000"/>
                  </a:solidFill>
                </a:rPr>
                <a:t>Increased: Cover more demand</a:t>
              </a:r>
            </a:p>
          </p:txBody>
        </p:sp>
        <p:cxnSp>
          <p:nvCxnSpPr>
            <p:cNvPr id="67" name="Elbow Connector 66"/>
            <p:cNvCxnSpPr>
              <a:endCxn id="48" idx="1"/>
            </p:cNvCxnSpPr>
            <p:nvPr/>
          </p:nvCxnSpPr>
          <p:spPr bwMode="auto">
            <a:xfrm>
              <a:off x="4064000" y="5865091"/>
              <a:ext cx="845127" cy="233276"/>
            </a:xfrm>
            <a:prstGeom prst="bentConnector3">
              <a:avLst>
                <a:gd name="adj1" fmla="val -1912"/>
              </a:avLst>
            </a:prstGeom>
            <a:solidFill>
              <a:schemeClr val="accent1"/>
            </a:solidFill>
            <a:ln w="9525" cap="flat" cmpd="sng" algn="ctr">
              <a:solidFill>
                <a:srgbClr val="FF0000"/>
              </a:solidFill>
              <a:prstDash val="dash"/>
              <a:round/>
              <a:headEnd type="none" w="med" len="med"/>
              <a:tailEnd type="arrow"/>
            </a:ln>
            <a:effectLst/>
          </p:spPr>
        </p:cxnSp>
      </p:grpSp>
    </p:spTree>
    <p:extLst>
      <p:ext uri="{BB962C8B-B14F-4D97-AF65-F5344CB8AC3E}">
        <p14:creationId xmlns:p14="http://schemas.microsoft.com/office/powerpoint/2010/main" val="54004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a:t>And the current situation is…</a:t>
            </a:r>
          </a:p>
        </p:txBody>
      </p:sp>
      <p:graphicFrame>
        <p:nvGraphicFramePr>
          <p:cNvPr id="7" name="Chart 6"/>
          <p:cNvGraphicFramePr>
            <a:graphicFrameLocks/>
          </p:cNvGraphicFramePr>
          <p:nvPr/>
        </p:nvGraphicFramePr>
        <p:xfrm>
          <a:off x="0" y="837053"/>
          <a:ext cx="9080046" cy="57843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25130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a:t>And the current situation is…</a:t>
            </a:r>
          </a:p>
        </p:txBody>
      </p:sp>
      <p:graphicFrame>
        <p:nvGraphicFramePr>
          <p:cNvPr id="4" name="Chart 3"/>
          <p:cNvGraphicFramePr>
            <a:graphicFrameLocks/>
          </p:cNvGraphicFramePr>
          <p:nvPr>
            <p:extLst>
              <p:ext uri="{D42A27DB-BD31-4B8C-83A1-F6EECF244321}">
                <p14:modId xmlns:p14="http://schemas.microsoft.com/office/powerpoint/2010/main" val="3077042758"/>
              </p:ext>
            </p:extLst>
          </p:nvPr>
        </p:nvGraphicFramePr>
        <p:xfrm>
          <a:off x="577779" y="1369408"/>
          <a:ext cx="7618632" cy="4788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2513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a:t>2012: Closer Look…</a:t>
            </a:r>
          </a:p>
        </p:txBody>
      </p:sp>
      <p:graphicFrame>
        <p:nvGraphicFramePr>
          <p:cNvPr id="5" name="Chart 4"/>
          <p:cNvGraphicFramePr>
            <a:graphicFrameLocks/>
          </p:cNvGraphicFramePr>
          <p:nvPr>
            <p:extLst>
              <p:ext uri="{D42A27DB-BD31-4B8C-83A1-F6EECF244321}">
                <p14:modId xmlns:p14="http://schemas.microsoft.com/office/powerpoint/2010/main" val="4021973549"/>
              </p:ext>
            </p:extLst>
          </p:nvPr>
        </p:nvGraphicFramePr>
        <p:xfrm>
          <a:off x="355600" y="1225550"/>
          <a:ext cx="8496300" cy="506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27914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2013: And the current situation is …</a:t>
            </a:r>
          </a:p>
        </p:txBody>
      </p:sp>
      <p:graphicFrame>
        <p:nvGraphicFramePr>
          <p:cNvPr id="5" name="Chart 4"/>
          <p:cNvGraphicFramePr>
            <a:graphicFrameLocks/>
          </p:cNvGraphicFramePr>
          <p:nvPr/>
        </p:nvGraphicFramePr>
        <p:xfrm>
          <a:off x="-1" y="1186542"/>
          <a:ext cx="9144001" cy="48387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09850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2013</a:t>
            </a:r>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403270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2014 </a:t>
            </a:r>
            <a:br>
              <a:rPr lang="en-US" dirty="0"/>
            </a:br>
            <a:r>
              <a:rPr lang="en-US" dirty="0"/>
              <a:t>And the current situation is …</a:t>
            </a:r>
          </a:p>
        </p:txBody>
      </p:sp>
      <p:graphicFrame>
        <p:nvGraphicFramePr>
          <p:cNvPr id="6" name="Chart 5"/>
          <p:cNvGraphicFramePr>
            <a:graphicFrameLocks/>
          </p:cNvGraphicFramePr>
          <p:nvPr>
            <p:extLst>
              <p:ext uri="{D42A27DB-BD31-4B8C-83A1-F6EECF244321}">
                <p14:modId xmlns:p14="http://schemas.microsoft.com/office/powerpoint/2010/main" val="2532417428"/>
              </p:ext>
            </p:extLst>
          </p:nvPr>
        </p:nvGraphicFramePr>
        <p:xfrm>
          <a:off x="642257" y="1138156"/>
          <a:ext cx="7859485" cy="52500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97394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2014</a:t>
            </a:r>
            <a:br>
              <a:rPr lang="en-US" dirty="0"/>
            </a:br>
            <a:r>
              <a:rPr lang="en-US" dirty="0"/>
              <a:t>And the current situation is …</a:t>
            </a:r>
          </a:p>
        </p:txBody>
      </p:sp>
      <p:graphicFrame>
        <p:nvGraphicFramePr>
          <p:cNvPr id="5" name="Chart 4"/>
          <p:cNvGraphicFramePr>
            <a:graphicFrameLocks/>
          </p:cNvGraphicFramePr>
          <p:nvPr>
            <p:extLst>
              <p:ext uri="{D42A27DB-BD31-4B8C-83A1-F6EECF244321}">
                <p14:modId xmlns:p14="http://schemas.microsoft.com/office/powerpoint/2010/main" val="243291193"/>
              </p:ext>
            </p:extLst>
          </p:nvPr>
        </p:nvGraphicFramePr>
        <p:xfrm>
          <a:off x="844550" y="1073684"/>
          <a:ext cx="7561625" cy="557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23518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8"/>
          <p:cNvPicPr>
            <a:picLocks noChangeAspect="1"/>
          </p:cNvPicPr>
          <p:nvPr/>
        </p:nvPicPr>
        <p:blipFill>
          <a:blip r:embed="rId3"/>
          <a:stretch>
            <a:fillRect/>
          </a:stretch>
        </p:blipFill>
        <p:spPr>
          <a:xfrm>
            <a:off x="0" y="-13362"/>
            <a:ext cx="9163314" cy="6015986"/>
          </a:xfrm>
          <a:prstGeom prst="rect">
            <a:avLst/>
          </a:prstGeom>
        </p:spPr>
      </p:pic>
    </p:spTree>
    <p:extLst>
      <p:ext uri="{BB962C8B-B14F-4D97-AF65-F5344CB8AC3E}">
        <p14:creationId xmlns:p14="http://schemas.microsoft.com/office/powerpoint/2010/main" val="1111765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03, 2018			</a:t>
            </a:r>
            <a:br>
              <a:rPr lang="en-US" dirty="0"/>
            </a:br>
            <a:r>
              <a:rPr lang="en-US" dirty="0"/>
              <a:t>E(NPV) = $13.57M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74467" y="1780786"/>
              <a:ext cx="7026755" cy="4462830"/>
              <a:chOff x="374467" y="1780786"/>
              <a:chExt cx="7026755"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74467" y="4695434"/>
                <a:ext cx="646331" cy="461665"/>
              </a:xfrm>
              <a:prstGeom prst="rect">
                <a:avLst/>
              </a:prstGeom>
              <a:noFill/>
            </p:spPr>
            <p:txBody>
              <a:bodyPr wrap="none" rtlCol="0">
                <a:spAutoFit/>
              </a:bodyPr>
              <a:lstStyle/>
              <a:p>
                <a:r>
                  <a:rPr lang="en-US" b="1" dirty="0"/>
                  <a:t>178</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533</a:t>
                </a:r>
              </a:p>
            </p:txBody>
          </p:sp>
        </p:grpSp>
      </p:grpSp>
      <p:cxnSp>
        <p:nvCxnSpPr>
          <p:cNvPr id="28" name="Straight Arrow Connector 27">
            <a:extLst>
              <a:ext uri="{FF2B5EF4-FFF2-40B4-BE49-F238E27FC236}">
                <a16:creationId xmlns:a16="http://schemas.microsoft.com/office/drawing/2014/main" id="{7BC890B3-B9D1-4FDA-9B6D-948DA5E89541}"/>
              </a:ext>
            </a:extLst>
          </p:cNvPr>
          <p:cNvCxnSpPr>
            <a:cxnSpLocks/>
            <a:stCxn id="41" idx="3"/>
            <a:endCxn id="42" idx="2"/>
          </p:cNvCxnSpPr>
          <p:nvPr/>
        </p:nvCxnSpPr>
        <p:spPr bwMode="auto">
          <a:xfrm flipV="1">
            <a:off x="2512737" y="2176191"/>
            <a:ext cx="4687520" cy="3643318"/>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a:extLst>
              <a:ext uri="{FF2B5EF4-FFF2-40B4-BE49-F238E27FC236}">
                <a16:creationId xmlns:a16="http://schemas.microsoft.com/office/drawing/2014/main" id="{D79506CE-D7F9-4D54-B8B6-62809C860A50}"/>
              </a:ext>
            </a:extLst>
          </p:cNvPr>
          <p:cNvCxnSpPr>
            <a:cxnSpLocks/>
            <a:stCxn id="40" idx="3"/>
            <a:endCxn id="45" idx="2"/>
          </p:cNvCxnSpPr>
          <p:nvPr/>
        </p:nvCxnSpPr>
        <p:spPr bwMode="auto">
          <a:xfrm>
            <a:off x="2512737" y="4913703"/>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a:extLst>
              <a:ext uri="{FF2B5EF4-FFF2-40B4-BE49-F238E27FC236}">
                <a16:creationId xmlns:a16="http://schemas.microsoft.com/office/drawing/2014/main" id="{EF716E3E-CD05-4F00-BF27-AA1D4C1470EB}"/>
              </a:ext>
            </a:extLst>
          </p:cNvPr>
          <p:cNvCxnSpPr>
            <a:cxnSpLocks/>
            <a:stCxn id="40" idx="3"/>
            <a:endCxn id="44" idx="2"/>
          </p:cNvCxnSpPr>
          <p:nvPr/>
        </p:nvCxnSpPr>
        <p:spPr bwMode="auto">
          <a:xfrm flipV="1">
            <a:off x="2512737" y="4011867"/>
            <a:ext cx="4687520" cy="90183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695634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1" y="0"/>
            <a:ext cx="8365973" cy="6858000"/>
          </a:xfrm>
          <a:prstGeom prst="rect">
            <a:avLst/>
          </a:prstGeom>
        </p:spPr>
      </p:pic>
    </p:spTree>
    <p:extLst>
      <p:ext uri="{BB962C8B-B14F-4D97-AF65-F5344CB8AC3E}">
        <p14:creationId xmlns:p14="http://schemas.microsoft.com/office/powerpoint/2010/main" val="6625116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a:t>Section 61 Group 1 2015:</a:t>
            </a:r>
            <a:br>
              <a:rPr lang="en-US" dirty="0"/>
            </a:br>
            <a:r>
              <a:rPr lang="en-US" dirty="0"/>
              <a:t>E(NPV) = $14.23M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a:endCxn id="42" idx="2"/>
                  </p:cNvCxnSpPr>
                  <p:nvPr/>
                </p:nvCxnSpPr>
                <p:spPr bwMode="auto">
                  <a:xfrm flipV="1">
                    <a:off x="2384739" y="1405337"/>
                    <a:ext cx="4489965" cy="981841"/>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endCxn id="44" idx="2"/>
                  </p:cNvCxnSpPr>
                  <p:nvPr/>
                </p:nvCxnSpPr>
                <p:spPr bwMode="auto">
                  <a:xfrm flipV="1">
                    <a:off x="2393206" y="3241013"/>
                    <a:ext cx="4481498" cy="98061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a:t>215</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a:t>115</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a:t>88</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a:t>158</a:t>
                </a:r>
              </a:p>
            </p:txBody>
          </p:sp>
        </p:grpSp>
      </p:grpSp>
    </p:spTree>
    <p:extLst>
      <p:ext uri="{BB962C8B-B14F-4D97-AF65-F5344CB8AC3E}">
        <p14:creationId xmlns:p14="http://schemas.microsoft.com/office/powerpoint/2010/main" val="9008677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a:t>Section 62 Group 4 2015</a:t>
            </a:r>
            <a:br>
              <a:rPr lang="en-US" dirty="0"/>
            </a:br>
            <a:r>
              <a:rPr lang="en-US" dirty="0"/>
              <a:t>E(NPV) = $14.24M</a:t>
            </a:r>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905934"/>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377778"/>
                    <a:ext cx="4349044" cy="8043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221623"/>
                    <a:ext cx="4349044" cy="863599"/>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endCxn id="43" idx="2"/>
                  </p:cNvCxnSpPr>
                  <p:nvPr/>
                </p:nvCxnSpPr>
                <p:spPr bwMode="auto">
                  <a:xfrm>
                    <a:off x="2393206" y="1348600"/>
                    <a:ext cx="4481498" cy="97801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endCxn id="42" idx="2"/>
                </p:cNvCxnSpPr>
                <p:nvPr/>
              </p:nvCxnSpPr>
              <p:spPr bwMode="auto">
                <a:xfrm flipV="1">
                  <a:off x="2349182" y="1405337"/>
                  <a:ext cx="4489965" cy="36488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a:t>216</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a:t>116</a:t>
                </a:r>
              </a:p>
            </p:txBody>
          </p:sp>
          <p:sp>
            <p:nvSpPr>
              <p:cNvPr id="57" name="TextBox 56"/>
              <p:cNvSpPr txBox="1"/>
              <p:nvPr/>
            </p:nvSpPr>
            <p:spPr>
              <a:xfrm>
                <a:off x="512967" y="3879300"/>
                <a:ext cx="418654" cy="369332"/>
              </a:xfrm>
              <a:prstGeom prst="rect">
                <a:avLst/>
              </a:prstGeom>
              <a:noFill/>
            </p:spPr>
            <p:txBody>
              <a:bodyPr wrap="none" rtlCol="0">
                <a:spAutoFit/>
              </a:bodyPr>
              <a:lstStyle/>
              <a:p>
                <a:r>
                  <a:rPr lang="en-US" b="1" dirty="0"/>
                  <a:t>66</a:t>
                </a:r>
              </a:p>
            </p:txBody>
          </p:sp>
          <p:sp>
            <p:nvSpPr>
              <p:cNvPr id="58" name="TextBox 57"/>
              <p:cNvSpPr txBox="1"/>
              <p:nvPr/>
            </p:nvSpPr>
            <p:spPr>
              <a:xfrm>
                <a:off x="512967" y="4768299"/>
                <a:ext cx="418654" cy="369332"/>
              </a:xfrm>
              <a:prstGeom prst="rect">
                <a:avLst/>
              </a:prstGeom>
              <a:noFill/>
            </p:spPr>
            <p:txBody>
              <a:bodyPr wrap="none" rtlCol="0">
                <a:spAutoFit/>
              </a:bodyPr>
              <a:lstStyle/>
              <a:p>
                <a:r>
                  <a:rPr lang="en-US" b="1" dirty="0"/>
                  <a:t>77</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a:t>114</a:t>
                </a:r>
              </a:p>
            </p:txBody>
          </p:sp>
        </p:grpSp>
      </p:grpSp>
    </p:spTree>
    <p:extLst>
      <p:ext uri="{BB962C8B-B14F-4D97-AF65-F5344CB8AC3E}">
        <p14:creationId xmlns:p14="http://schemas.microsoft.com/office/powerpoint/2010/main" val="22183221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7636" y="261425"/>
            <a:ext cx="8229600" cy="1143000"/>
          </a:xfrm>
        </p:spPr>
        <p:txBody>
          <a:bodyPr/>
          <a:lstStyle/>
          <a:p>
            <a:r>
              <a:rPr lang="en-US" dirty="0"/>
              <a:t>Section 62 Group 1 2015</a:t>
            </a:r>
            <a:br>
              <a:rPr lang="en-US" dirty="0"/>
            </a:br>
            <a:r>
              <a:rPr lang="en-US" dirty="0"/>
              <a:t>E(NPV) = $14.15M</a:t>
            </a:r>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15178" cy="1794933"/>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535648" cy="369332"/>
              </a:xfrm>
              <a:prstGeom prst="rect">
                <a:avLst/>
              </a:prstGeom>
              <a:noFill/>
            </p:spPr>
            <p:txBody>
              <a:bodyPr wrap="none" rtlCol="0">
                <a:spAutoFit/>
              </a:bodyPr>
              <a:lstStyle/>
              <a:p>
                <a:r>
                  <a:rPr lang="en-US" b="1" dirty="0"/>
                  <a:t>224</a:t>
                </a:r>
              </a:p>
            </p:txBody>
          </p:sp>
          <p:sp>
            <p:nvSpPr>
              <p:cNvPr id="56" name="TextBox 55"/>
              <p:cNvSpPr txBox="1"/>
              <p:nvPr/>
            </p:nvSpPr>
            <p:spPr>
              <a:xfrm>
                <a:off x="395973" y="2912801"/>
                <a:ext cx="535648" cy="369332"/>
              </a:xfrm>
              <a:prstGeom prst="rect">
                <a:avLst/>
              </a:prstGeom>
              <a:noFill/>
            </p:spPr>
            <p:txBody>
              <a:bodyPr wrap="none" rtlCol="0">
                <a:spAutoFit/>
              </a:bodyPr>
              <a:lstStyle/>
              <a:p>
                <a:r>
                  <a:rPr lang="en-US" b="1" dirty="0"/>
                  <a:t>179</a:t>
                </a:r>
              </a:p>
            </p:txBody>
          </p:sp>
          <p:sp>
            <p:nvSpPr>
              <p:cNvPr id="59" name="TextBox 58"/>
              <p:cNvSpPr txBox="1"/>
              <p:nvPr/>
            </p:nvSpPr>
            <p:spPr>
              <a:xfrm>
                <a:off x="395973" y="5671410"/>
                <a:ext cx="535648" cy="369332"/>
              </a:xfrm>
              <a:prstGeom prst="rect">
                <a:avLst/>
              </a:prstGeom>
              <a:noFill/>
            </p:spPr>
            <p:txBody>
              <a:bodyPr wrap="none" rtlCol="0">
                <a:spAutoFit/>
              </a:bodyPr>
              <a:lstStyle/>
              <a:p>
                <a:r>
                  <a:rPr lang="en-US" b="1" dirty="0"/>
                  <a:t>180</a:t>
                </a:r>
              </a:p>
            </p:txBody>
          </p:sp>
        </p:grpSp>
      </p:grpSp>
    </p:spTree>
    <p:extLst>
      <p:ext uri="{BB962C8B-B14F-4D97-AF65-F5344CB8AC3E}">
        <p14:creationId xmlns:p14="http://schemas.microsoft.com/office/powerpoint/2010/main" val="12926417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2015</a:t>
            </a:r>
            <a:br>
              <a:rPr lang="en-US" dirty="0"/>
            </a:br>
            <a:r>
              <a:rPr lang="en-US" dirty="0"/>
              <a:t>And the current situation is …</a:t>
            </a:r>
          </a:p>
        </p:txBody>
      </p:sp>
      <p:pic>
        <p:nvPicPr>
          <p:cNvPr id="5" name="Picture 4"/>
          <p:cNvPicPr>
            <a:picLocks noChangeAspect="1"/>
          </p:cNvPicPr>
          <p:nvPr/>
        </p:nvPicPr>
        <p:blipFill>
          <a:blip r:embed="rId3"/>
          <a:stretch>
            <a:fillRect/>
          </a:stretch>
        </p:blipFill>
        <p:spPr>
          <a:xfrm>
            <a:off x="1805090" y="1015999"/>
            <a:ext cx="6459490" cy="5515969"/>
          </a:xfrm>
          <a:prstGeom prst="rect">
            <a:avLst/>
          </a:prstGeom>
        </p:spPr>
      </p:pic>
    </p:spTree>
    <p:extLst>
      <p:ext uri="{BB962C8B-B14F-4D97-AF65-F5344CB8AC3E}">
        <p14:creationId xmlns:p14="http://schemas.microsoft.com/office/powerpoint/2010/main" val="5693435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2015</a:t>
            </a:r>
            <a:br>
              <a:rPr lang="en-US" dirty="0"/>
            </a:br>
            <a:r>
              <a:rPr lang="en-US" dirty="0"/>
              <a:t>And the current situation is …</a:t>
            </a:r>
          </a:p>
        </p:txBody>
      </p:sp>
      <p:pic>
        <p:nvPicPr>
          <p:cNvPr id="2" name="Picture 1"/>
          <p:cNvPicPr>
            <a:picLocks noChangeAspect="1"/>
          </p:cNvPicPr>
          <p:nvPr/>
        </p:nvPicPr>
        <p:blipFill>
          <a:blip r:embed="rId3"/>
          <a:stretch>
            <a:fillRect/>
          </a:stretch>
        </p:blipFill>
        <p:spPr>
          <a:xfrm>
            <a:off x="533400" y="925940"/>
            <a:ext cx="8064500" cy="5753100"/>
          </a:xfrm>
          <a:prstGeom prst="rect">
            <a:avLst/>
          </a:prstGeom>
        </p:spPr>
      </p:pic>
    </p:spTree>
    <p:extLst>
      <p:ext uri="{BB962C8B-B14F-4D97-AF65-F5344CB8AC3E}">
        <p14:creationId xmlns:p14="http://schemas.microsoft.com/office/powerpoint/2010/main" val="12980535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23756" y="-32165"/>
            <a:ext cx="9167756" cy="6926375"/>
          </a:xfrm>
          <a:prstGeom prst="rect">
            <a:avLst/>
          </a:prstGeom>
        </p:spPr>
      </p:pic>
    </p:spTree>
    <p:extLst>
      <p:ext uri="{BB962C8B-B14F-4D97-AF65-F5344CB8AC3E}">
        <p14:creationId xmlns:p14="http://schemas.microsoft.com/office/powerpoint/2010/main" val="12784169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3"/>
          <a:stretch>
            <a:fillRect/>
          </a:stretch>
        </p:blipFill>
        <p:spPr>
          <a:xfrm>
            <a:off x="0" y="-11870"/>
            <a:ext cx="9144000" cy="6869870"/>
          </a:xfrm>
          <a:prstGeom prst="rect">
            <a:avLst/>
          </a:prstGeom>
        </p:spPr>
      </p:pic>
    </p:spTree>
    <p:extLst>
      <p:ext uri="{BB962C8B-B14F-4D97-AF65-F5344CB8AC3E}">
        <p14:creationId xmlns:p14="http://schemas.microsoft.com/office/powerpoint/2010/main" val="728027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2016</a:t>
            </a:r>
            <a:br>
              <a:rPr lang="en-US" dirty="0"/>
            </a:br>
            <a:r>
              <a:rPr lang="en-US" dirty="0"/>
              <a:t>And the current situation is …</a:t>
            </a:r>
          </a:p>
        </p:txBody>
      </p:sp>
      <p:pic>
        <p:nvPicPr>
          <p:cNvPr id="2" name="Picture 1"/>
          <p:cNvPicPr>
            <a:picLocks noChangeAspect="1"/>
          </p:cNvPicPr>
          <p:nvPr/>
        </p:nvPicPr>
        <p:blipFill>
          <a:blip r:embed="rId3"/>
          <a:stretch>
            <a:fillRect/>
          </a:stretch>
        </p:blipFill>
        <p:spPr>
          <a:xfrm>
            <a:off x="0" y="963612"/>
            <a:ext cx="9144000" cy="5894387"/>
          </a:xfrm>
          <a:prstGeom prst="rect">
            <a:avLst/>
          </a:prstGeom>
        </p:spPr>
      </p:pic>
    </p:spTree>
    <p:extLst>
      <p:ext uri="{BB962C8B-B14F-4D97-AF65-F5344CB8AC3E}">
        <p14:creationId xmlns:p14="http://schemas.microsoft.com/office/powerpoint/2010/main" val="16918511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2016</a:t>
            </a:r>
            <a:br>
              <a:rPr lang="en-US" dirty="0"/>
            </a:br>
            <a:r>
              <a:rPr lang="en-US" dirty="0"/>
              <a:t>And the current situation is …</a:t>
            </a:r>
          </a:p>
        </p:txBody>
      </p:sp>
      <p:pic>
        <p:nvPicPr>
          <p:cNvPr id="3" name="Picture 2"/>
          <p:cNvPicPr>
            <a:picLocks noChangeAspect="1"/>
          </p:cNvPicPr>
          <p:nvPr/>
        </p:nvPicPr>
        <p:blipFill>
          <a:blip r:embed="rId3"/>
          <a:stretch>
            <a:fillRect/>
          </a:stretch>
        </p:blipFill>
        <p:spPr>
          <a:xfrm>
            <a:off x="0" y="963612"/>
            <a:ext cx="9143999" cy="5894387"/>
          </a:xfrm>
          <a:prstGeom prst="rect">
            <a:avLst/>
          </a:prstGeom>
        </p:spPr>
      </p:pic>
    </p:spTree>
    <p:extLst>
      <p:ext uri="{BB962C8B-B14F-4D97-AF65-F5344CB8AC3E}">
        <p14:creationId xmlns:p14="http://schemas.microsoft.com/office/powerpoint/2010/main" val="1311590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05, 2018			</a:t>
            </a:r>
            <a:br>
              <a:rPr lang="en-US" dirty="0"/>
            </a:br>
            <a:r>
              <a:rPr lang="en-US" dirty="0"/>
              <a:t>E(NPV) = $14.05M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2" y="1780786"/>
              <a:ext cx="7005250" cy="4462830"/>
              <a:chOff x="395972" y="1780786"/>
              <a:chExt cx="7005250"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cxnSpLocks/>
                    <a:stCxn id="40" idx="3"/>
                    <a:endCxn id="42" idx="2"/>
                  </p:cNvCxnSpPr>
                  <p:nvPr/>
                </p:nvCxnSpPr>
                <p:spPr bwMode="auto">
                  <a:xfrm flipV="1">
                    <a:off x="2187184" y="1405337"/>
                    <a:ext cx="4687520" cy="273751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2" y="3777063"/>
                <a:ext cx="492443" cy="461665"/>
              </a:xfrm>
              <a:prstGeom prst="rect">
                <a:avLst/>
              </a:prstGeom>
              <a:noFill/>
            </p:spPr>
            <p:txBody>
              <a:bodyPr wrap="none" rtlCol="0">
                <a:spAutoFit/>
              </a:bodyPr>
              <a:lstStyle/>
              <a:p>
                <a:r>
                  <a:rPr lang="en-US" b="1" dirty="0"/>
                  <a:t>91</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369</a:t>
                </a:r>
              </a:p>
            </p:txBody>
          </p:sp>
        </p:grpSp>
      </p:grpSp>
      <p:sp>
        <p:nvSpPr>
          <p:cNvPr id="28" name="TextBox 27"/>
          <p:cNvSpPr txBox="1"/>
          <p:nvPr/>
        </p:nvSpPr>
        <p:spPr>
          <a:xfrm>
            <a:off x="975387" y="4729188"/>
            <a:ext cx="492443" cy="461665"/>
          </a:xfrm>
          <a:prstGeom prst="rect">
            <a:avLst/>
          </a:prstGeom>
          <a:noFill/>
        </p:spPr>
        <p:txBody>
          <a:bodyPr wrap="none" rtlCol="0">
            <a:spAutoFit/>
          </a:bodyPr>
          <a:lstStyle/>
          <a:p>
            <a:r>
              <a:rPr lang="en-US" b="1" dirty="0"/>
              <a:t>92</a:t>
            </a:r>
          </a:p>
        </p:txBody>
      </p:sp>
      <p:cxnSp>
        <p:nvCxnSpPr>
          <p:cNvPr id="29" name="Straight Arrow Connector 28"/>
          <p:cNvCxnSpPr>
            <a:cxnSpLocks/>
            <a:stCxn id="40" idx="3"/>
            <a:endCxn id="45" idx="2"/>
          </p:cNvCxnSpPr>
          <p:nvPr/>
        </p:nvCxnSpPr>
        <p:spPr bwMode="auto">
          <a:xfrm>
            <a:off x="2512737" y="4913703"/>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a:extLst>
              <a:ext uri="{FF2B5EF4-FFF2-40B4-BE49-F238E27FC236}">
                <a16:creationId xmlns:a16="http://schemas.microsoft.com/office/drawing/2014/main" id="{0186D847-5938-4D04-B24E-05337477F7A9}"/>
              </a:ext>
            </a:extLst>
          </p:cNvPr>
          <p:cNvCxnSpPr>
            <a:cxnSpLocks/>
            <a:stCxn id="41" idx="3"/>
            <a:endCxn id="42" idx="2"/>
          </p:cNvCxnSpPr>
          <p:nvPr/>
        </p:nvCxnSpPr>
        <p:spPr bwMode="auto">
          <a:xfrm flipV="1">
            <a:off x="2512737" y="2176191"/>
            <a:ext cx="4687520" cy="3643318"/>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BA881F87-61E1-46C8-97F3-C635545745A3}"/>
              </a:ext>
            </a:extLst>
          </p:cNvPr>
          <p:cNvCxnSpPr>
            <a:cxnSpLocks/>
            <a:stCxn id="39" idx="3"/>
            <a:endCxn id="44" idx="2"/>
          </p:cNvCxnSpPr>
          <p:nvPr/>
        </p:nvCxnSpPr>
        <p:spPr bwMode="auto">
          <a:xfrm>
            <a:off x="2512737" y="4007897"/>
            <a:ext cx="4687520" cy="397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a:extLst>
              <a:ext uri="{FF2B5EF4-FFF2-40B4-BE49-F238E27FC236}">
                <a16:creationId xmlns:a16="http://schemas.microsoft.com/office/drawing/2014/main" id="{3AD895C7-5717-43A3-869D-880F6FF5FF40}"/>
              </a:ext>
            </a:extLst>
          </p:cNvPr>
          <p:cNvCxnSpPr>
            <a:cxnSpLocks/>
            <a:stCxn id="39" idx="3"/>
            <a:endCxn id="43" idx="2"/>
          </p:cNvCxnSpPr>
          <p:nvPr/>
        </p:nvCxnSpPr>
        <p:spPr bwMode="auto">
          <a:xfrm flipV="1">
            <a:off x="2512737" y="3097467"/>
            <a:ext cx="4687520" cy="91043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7698355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0" y="7938"/>
            <a:ext cx="9143999" cy="6865710"/>
          </a:xfrm>
          <a:prstGeom prst="rect">
            <a:avLst/>
          </a:prstGeom>
        </p:spPr>
      </p:pic>
    </p:spTree>
    <p:extLst>
      <p:ext uri="{BB962C8B-B14F-4D97-AF65-F5344CB8AC3E}">
        <p14:creationId xmlns:p14="http://schemas.microsoft.com/office/powerpoint/2010/main" val="15815011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5"/>
          <p:cNvPicPr>
            <a:picLocks noChangeAspect="1"/>
          </p:cNvPicPr>
          <p:nvPr/>
        </p:nvPicPr>
        <p:blipFill>
          <a:blip r:embed="rId3"/>
          <a:stretch>
            <a:fillRect/>
          </a:stretch>
        </p:blipFill>
        <p:spPr>
          <a:xfrm>
            <a:off x="-108857" y="7938"/>
            <a:ext cx="9252857" cy="6850062"/>
          </a:xfrm>
          <a:prstGeom prst="rect">
            <a:avLst/>
          </a:prstGeom>
        </p:spPr>
      </p:pic>
    </p:spTree>
    <p:extLst>
      <p:ext uri="{BB962C8B-B14F-4D97-AF65-F5344CB8AC3E}">
        <p14:creationId xmlns:p14="http://schemas.microsoft.com/office/powerpoint/2010/main" val="13676384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a:t>
            </a:r>
            <a:r>
              <a:rPr lang="zh-CN" altLang="zh-CN" dirty="0"/>
              <a:t>4</a:t>
            </a:r>
            <a:r>
              <a:rPr lang="en-US" dirty="0"/>
              <a:t> 2016: Xi Chen, Sean Elliott, Matthew Rhodes, </a:t>
            </a:r>
            <a:r>
              <a:rPr lang="en-US" dirty="0" err="1"/>
              <a:t>Qinyuan</a:t>
            </a:r>
            <a:r>
              <a:rPr lang="en-US" dirty="0"/>
              <a:t> Liu			E(NPV) = $14.</a:t>
            </a:r>
            <a:r>
              <a:rPr lang="en-US" altLang="zh-CN" dirty="0"/>
              <a:t>11</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endCxn id="45" idx="2"/>
                  </p:cNvCxnSpPr>
                  <p:nvPr/>
                </p:nvCxnSpPr>
                <p:spPr bwMode="auto">
                  <a:xfrm>
                    <a:off x="2422331" y="2331513"/>
                    <a:ext cx="4452373" cy="1823900"/>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234</a:t>
                </a:r>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b="1" dirty="0"/>
                  <a:t>1</a:t>
                </a:r>
                <a:r>
                  <a:rPr lang="en-US" altLang="zh-CN" b="1" dirty="0"/>
                  <a:t>90</a:t>
                </a:r>
                <a:endParaRPr lang="en-US" b="1" dirty="0"/>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a:t>170</a:t>
                </a:r>
                <a:endParaRPr lang="en-US" b="1" dirty="0"/>
              </a:p>
            </p:txBody>
          </p:sp>
        </p:grpSp>
      </p:grpSp>
    </p:spTree>
    <p:extLst>
      <p:ext uri="{BB962C8B-B14F-4D97-AF65-F5344CB8AC3E}">
        <p14:creationId xmlns:p14="http://schemas.microsoft.com/office/powerpoint/2010/main" val="7876739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11 201</a:t>
            </a:r>
            <a:r>
              <a:rPr lang="en-US" altLang="zh-CN" dirty="0"/>
              <a:t>6</a:t>
            </a:r>
            <a:r>
              <a:rPr lang="en-US" dirty="0"/>
              <a:t>: Adam Hines, Matt </a:t>
            </a:r>
            <a:r>
              <a:rPr lang="en-US" dirty="0" err="1"/>
              <a:t>Kiepura</a:t>
            </a:r>
            <a:r>
              <a:rPr lang="en-US" dirty="0"/>
              <a:t>, Oscar </a:t>
            </a:r>
            <a:r>
              <a:rPr lang="en-US" dirty="0" err="1"/>
              <a:t>Muguerza</a:t>
            </a:r>
            <a:r>
              <a:rPr lang="en-US" dirty="0"/>
              <a:t> </a:t>
            </a:r>
            <a:r>
              <a:rPr lang="en-US" dirty="0" err="1"/>
              <a:t>Quijano</a:t>
            </a:r>
            <a:r>
              <a:rPr lang="en-US" dirty="0"/>
              <a:t>, Gabriel </a:t>
            </a:r>
            <a:r>
              <a:rPr lang="en-US" dirty="0" err="1"/>
              <a:t>Limas</a:t>
            </a:r>
            <a:r>
              <a:rPr lang="en-US" dirty="0"/>
              <a:t> 	E(NPV) = $14.</a:t>
            </a:r>
            <a:r>
              <a:rPr lang="en-US" altLang="zh-CN" dirty="0"/>
              <a:t>07</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endCxn id="43" idx="2"/>
                  </p:cNvCxnSpPr>
                  <p:nvPr/>
                </p:nvCxnSpPr>
                <p:spPr bwMode="auto">
                  <a:xfrm flipV="1">
                    <a:off x="2401514" y="2326613"/>
                    <a:ext cx="4473190" cy="2732484"/>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221</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a:t>33</a:t>
                </a:r>
                <a:r>
                  <a:rPr lang="en-US" b="1" dirty="0"/>
                  <a:t>8</a:t>
                </a:r>
              </a:p>
            </p:txBody>
          </p:sp>
        </p:grpSp>
      </p:grpSp>
      <p:cxnSp>
        <p:nvCxnSpPr>
          <p:cNvPr id="36" name="Straight Arrow Connector 35"/>
          <p:cNvCxnSpPr>
            <a:endCxn id="45" idx="2"/>
          </p:cNvCxnSpPr>
          <p:nvPr/>
        </p:nvCxnSpPr>
        <p:spPr bwMode="auto">
          <a:xfrm flipV="1">
            <a:off x="2733748" y="4926267"/>
            <a:ext cx="4466509" cy="88951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424244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8 201</a:t>
            </a:r>
            <a:r>
              <a:rPr lang="en-US" altLang="zh-CN" dirty="0"/>
              <a:t>6 </a:t>
            </a:r>
            <a:r>
              <a:rPr lang="en-US" altLang="zh-CN" dirty="0" err="1"/>
              <a:t>Mirjam</a:t>
            </a:r>
            <a:r>
              <a:rPr lang="en-US" altLang="zh-CN" dirty="0"/>
              <a:t> </a:t>
            </a:r>
            <a:r>
              <a:rPr lang="en-US" altLang="zh-CN" dirty="0" err="1"/>
              <a:t>Jasiak</a:t>
            </a:r>
            <a:r>
              <a:rPr lang="en-US" altLang="zh-CN" dirty="0"/>
              <a:t>, </a:t>
            </a:r>
            <a:r>
              <a:rPr lang="en-US" altLang="zh-CN" dirty="0" err="1"/>
              <a:t>Namhoon</a:t>
            </a:r>
            <a:r>
              <a:rPr lang="en-US" altLang="zh-CN" dirty="0"/>
              <a:t> Kim, </a:t>
            </a:r>
            <a:r>
              <a:rPr lang="en-US" altLang="zh-CN" dirty="0" err="1"/>
              <a:t>Hye</a:t>
            </a:r>
            <a:r>
              <a:rPr lang="en-US" altLang="zh-CN" dirty="0"/>
              <a:t> Jun Lee, Angel Nunez, Ki </a:t>
            </a:r>
            <a:r>
              <a:rPr lang="en-US" altLang="zh-CN" dirty="0" err="1"/>
              <a:t>Dae</a:t>
            </a:r>
            <a:r>
              <a:rPr lang="en-US" altLang="zh-CN" dirty="0"/>
              <a:t> Park	</a:t>
            </a:r>
            <a:r>
              <a:rPr lang="en-US" dirty="0"/>
              <a:t>E(NPV) = $14.</a:t>
            </a:r>
            <a:r>
              <a:rPr lang="en-US" altLang="zh-CN" dirty="0"/>
              <a:t>1</a:t>
            </a:r>
            <a:r>
              <a:rPr lang="en-US" dirty="0"/>
              <a:t>4M</a:t>
            </a:r>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endCxn id="44" idx="2"/>
                </p:cNvCxnSpPr>
                <p:nvPr/>
              </p:nvCxnSpPr>
              <p:spPr bwMode="auto">
                <a:xfrm flipV="1">
                  <a:off x="2349182" y="3241013"/>
                  <a:ext cx="4489965" cy="18131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altLang="zh-CN" b="1" dirty="0"/>
                  <a:t>224</a:t>
                </a:r>
                <a:endParaRPr lang="en-US" b="1" dirty="0"/>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altLang="zh-CN" b="1" dirty="0"/>
                  <a:t>121</a:t>
                </a:r>
                <a:endParaRPr lang="en-US" b="1" dirty="0"/>
              </a:p>
            </p:txBody>
          </p:sp>
          <p:sp>
            <p:nvSpPr>
              <p:cNvPr id="58" name="TextBox 57"/>
              <p:cNvSpPr txBox="1"/>
              <p:nvPr/>
            </p:nvSpPr>
            <p:spPr>
              <a:xfrm>
                <a:off x="512967" y="4768299"/>
                <a:ext cx="492443" cy="461665"/>
              </a:xfrm>
              <a:prstGeom prst="rect">
                <a:avLst/>
              </a:prstGeom>
              <a:noFill/>
            </p:spPr>
            <p:txBody>
              <a:bodyPr wrap="none" rtlCol="0">
                <a:spAutoFit/>
              </a:bodyPr>
              <a:lstStyle/>
              <a:p>
                <a:r>
                  <a:rPr lang="en-US" altLang="zh-CN" b="1" dirty="0"/>
                  <a:t>76</a:t>
                </a:r>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altLang="zh-CN" b="1" dirty="0"/>
                  <a:t>180</a:t>
                </a:r>
                <a:endParaRPr lang="en-US" b="1" dirty="0"/>
              </a:p>
            </p:txBody>
          </p:sp>
        </p:grpSp>
      </p:grpSp>
    </p:spTree>
    <p:extLst>
      <p:ext uri="{BB962C8B-B14F-4D97-AF65-F5344CB8AC3E}">
        <p14:creationId xmlns:p14="http://schemas.microsoft.com/office/powerpoint/2010/main" val="2854414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a:t>
            </a:r>
            <a:r>
              <a:rPr lang="zh-CN" altLang="en-US" dirty="0"/>
              <a:t> </a:t>
            </a:r>
            <a:r>
              <a:rPr lang="en-US" altLang="zh-CN" dirty="0"/>
              <a:t>2</a:t>
            </a:r>
            <a:r>
              <a:rPr lang="en-US" dirty="0"/>
              <a:t> 201</a:t>
            </a:r>
            <a:r>
              <a:rPr lang="en-US" altLang="zh-CN" dirty="0"/>
              <a:t>6 Laura </a:t>
            </a:r>
            <a:r>
              <a:rPr lang="en-US" altLang="zh-CN" dirty="0" err="1"/>
              <a:t>Blase</a:t>
            </a:r>
            <a:r>
              <a:rPr lang="en-US" altLang="zh-CN" dirty="0"/>
              <a:t>, Will Jacob, </a:t>
            </a:r>
            <a:r>
              <a:rPr lang="en-US" altLang="zh-CN" dirty="0" err="1"/>
              <a:t>Elana</a:t>
            </a:r>
            <a:r>
              <a:rPr lang="en-US" altLang="zh-CN" dirty="0"/>
              <a:t> Kessler, Kimberly Wagner, Yan Yang	      </a:t>
            </a:r>
            <a:r>
              <a:rPr lang="en-US" dirty="0"/>
              <a:t>E(NPV) = $14.07M</a:t>
            </a:r>
          </a:p>
        </p:txBody>
      </p:sp>
      <p:grpSp>
        <p:nvGrpSpPr>
          <p:cNvPr id="21" name="Group 20"/>
          <p:cNvGrpSpPr/>
          <p:nvPr/>
        </p:nvGrpSpPr>
        <p:grpSpPr>
          <a:xfrm>
            <a:off x="820318" y="1422801"/>
            <a:ext cx="7305858" cy="4812206"/>
            <a:chOff x="820318" y="1422801"/>
            <a:chExt cx="7305858" cy="4812206"/>
          </a:xfrm>
        </p:grpSpPr>
        <p:sp>
          <p:nvSpPr>
            <p:cNvPr id="19" name="TextBox 18"/>
            <p:cNvSpPr txBox="1"/>
            <p:nvPr/>
          </p:nvSpPr>
          <p:spPr>
            <a:xfrm>
              <a:off x="820318" y="1422801"/>
              <a:ext cx="1005403" cy="369332"/>
            </a:xfrm>
            <a:prstGeom prst="rect">
              <a:avLst/>
            </a:prstGeom>
            <a:noFill/>
          </p:spPr>
          <p:txBody>
            <a:bodyPr wrap="none" rtlCol="0">
              <a:spAutoFit/>
            </a:bodyPr>
            <a:lstStyle/>
            <a:p>
              <a:r>
                <a:rPr lang="en-US" b="1" dirty="0"/>
                <a:t>Capacity</a:t>
              </a:r>
            </a:p>
          </p:txBody>
        </p:sp>
        <p:grpSp>
          <p:nvGrpSpPr>
            <p:cNvPr id="20" name="Group 19"/>
            <p:cNvGrpSpPr/>
            <p:nvPr/>
          </p:nvGrpSpPr>
          <p:grpSpPr>
            <a:xfrm>
              <a:off x="1120927" y="1772177"/>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5" name="Straight Arrow Connector 34"/>
                  <p:cNvCxnSpPr/>
                  <p:nvPr/>
                </p:nvCxnSpPr>
                <p:spPr bwMode="auto">
                  <a:xfrm>
                    <a:off x="2384739" y="2387178"/>
                    <a:ext cx="4367772" cy="910721"/>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flipV="1">
                      <a:off x="2364982" y="5046884"/>
                      <a:ext cx="4366712" cy="729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p:nvPr/>
              </p:nvCxnSpPr>
              <p:spPr bwMode="auto">
                <a:xfrm flipV="1">
                  <a:off x="2349182" y="4193213"/>
                  <a:ext cx="4367772" cy="86096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a:t>
                </a:r>
                <a:r>
                  <a:rPr lang="en-US" altLang="zh-CN" b="1" dirty="0"/>
                  <a:t>2</a:t>
                </a:r>
                <a:endParaRPr lang="en-US" b="1" dirty="0"/>
              </a:p>
            </p:txBody>
          </p:sp>
          <p:sp>
            <p:nvSpPr>
              <p:cNvPr id="56" name="TextBox 55"/>
              <p:cNvSpPr txBox="1"/>
              <p:nvPr/>
            </p:nvSpPr>
            <p:spPr>
              <a:xfrm>
                <a:off x="395973" y="2912801"/>
                <a:ext cx="646331" cy="461665"/>
              </a:xfrm>
              <a:prstGeom prst="rect">
                <a:avLst/>
              </a:prstGeom>
              <a:noFill/>
            </p:spPr>
            <p:txBody>
              <a:bodyPr wrap="none" rtlCol="0">
                <a:spAutoFit/>
              </a:bodyPr>
              <a:lstStyle/>
              <a:p>
                <a:r>
                  <a:rPr lang="en-US" b="1" dirty="0"/>
                  <a:t>17</a:t>
                </a:r>
                <a:r>
                  <a:rPr lang="en-US" altLang="zh-CN" b="1" dirty="0"/>
                  <a:t>7</a:t>
                </a:r>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1</a:t>
                </a:r>
                <a:r>
                  <a:rPr lang="en-US" altLang="zh-CN" b="1" dirty="0"/>
                  <a:t>71</a:t>
                </a:r>
                <a:endParaRPr lang="en-US" b="1" dirty="0"/>
              </a:p>
            </p:txBody>
          </p:sp>
        </p:grpSp>
      </p:grpSp>
    </p:spTree>
    <p:extLst>
      <p:ext uri="{BB962C8B-B14F-4D97-AF65-F5344CB8AC3E}">
        <p14:creationId xmlns:p14="http://schemas.microsoft.com/office/powerpoint/2010/main" val="18197871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2017 And the current situation is …</a:t>
            </a:r>
            <a:br>
              <a:rPr lang="en-US" dirty="0"/>
            </a:br>
            <a:endParaRPr lang="en-US" dirty="0"/>
          </a:p>
        </p:txBody>
      </p:sp>
      <p:pic>
        <p:nvPicPr>
          <p:cNvPr id="3" name="Picture 2"/>
          <p:cNvPicPr>
            <a:picLocks noChangeAspect="1"/>
          </p:cNvPicPr>
          <p:nvPr/>
        </p:nvPicPr>
        <p:blipFill>
          <a:blip r:embed="rId3"/>
          <a:stretch>
            <a:fillRect/>
          </a:stretch>
        </p:blipFill>
        <p:spPr>
          <a:xfrm>
            <a:off x="0" y="622334"/>
            <a:ext cx="9144000" cy="6285136"/>
          </a:xfrm>
          <a:prstGeom prst="rect">
            <a:avLst/>
          </a:prstGeom>
        </p:spPr>
      </p:pic>
    </p:spTree>
    <p:extLst>
      <p:ext uri="{BB962C8B-B14F-4D97-AF65-F5344CB8AC3E}">
        <p14:creationId xmlns:p14="http://schemas.microsoft.com/office/powerpoint/2010/main" val="28617487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2017 And the current situation is …</a:t>
            </a:r>
            <a:br>
              <a:rPr lang="en-US" dirty="0"/>
            </a:br>
            <a:endParaRPr lang="en-US" dirty="0"/>
          </a:p>
        </p:txBody>
      </p:sp>
      <p:pic>
        <p:nvPicPr>
          <p:cNvPr id="5" name="Picture 4"/>
          <p:cNvPicPr>
            <a:picLocks noChangeAspect="1"/>
          </p:cNvPicPr>
          <p:nvPr/>
        </p:nvPicPr>
        <p:blipFill>
          <a:blip r:embed="rId3"/>
          <a:stretch>
            <a:fillRect/>
          </a:stretch>
        </p:blipFill>
        <p:spPr>
          <a:xfrm>
            <a:off x="0" y="622334"/>
            <a:ext cx="9144000" cy="6285136"/>
          </a:xfrm>
          <a:prstGeom prst="rect">
            <a:avLst/>
          </a:prstGeom>
        </p:spPr>
      </p:pic>
    </p:spTree>
    <p:extLst>
      <p:ext uri="{BB962C8B-B14F-4D97-AF65-F5344CB8AC3E}">
        <p14:creationId xmlns:p14="http://schemas.microsoft.com/office/powerpoint/2010/main" val="9310781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ENPV</a:t>
            </a:r>
            <a:br>
              <a:rPr lang="en-US" dirty="0"/>
            </a:br>
            <a:r>
              <a:rPr lang="en-US" dirty="0"/>
              <a:t>S61</a:t>
            </a:r>
          </a:p>
        </p:txBody>
      </p:sp>
      <p:pic>
        <p:nvPicPr>
          <p:cNvPr id="4" name="Picture 3"/>
          <p:cNvPicPr>
            <a:picLocks noChangeAspect="1"/>
          </p:cNvPicPr>
          <p:nvPr/>
        </p:nvPicPr>
        <p:blipFill>
          <a:blip r:embed="rId3"/>
          <a:stretch>
            <a:fillRect/>
          </a:stretch>
        </p:blipFill>
        <p:spPr>
          <a:xfrm>
            <a:off x="1198106" y="0"/>
            <a:ext cx="8424187" cy="6858000"/>
          </a:xfrm>
          <a:prstGeom prst="rect">
            <a:avLst/>
          </a:prstGeom>
        </p:spPr>
      </p:pic>
    </p:spTree>
    <p:extLst>
      <p:ext uri="{BB962C8B-B14F-4D97-AF65-F5344CB8AC3E}">
        <p14:creationId xmlns:p14="http://schemas.microsoft.com/office/powerpoint/2010/main" val="11996263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ENPV</a:t>
            </a:r>
            <a:br>
              <a:rPr lang="en-US" dirty="0"/>
            </a:br>
            <a:r>
              <a:rPr lang="en-US" dirty="0"/>
              <a:t>S62</a:t>
            </a:r>
          </a:p>
        </p:txBody>
      </p:sp>
      <p:pic>
        <p:nvPicPr>
          <p:cNvPr id="4" name="Picture 3"/>
          <p:cNvPicPr>
            <a:picLocks noChangeAspect="1"/>
          </p:cNvPicPr>
          <p:nvPr/>
        </p:nvPicPr>
        <p:blipFill>
          <a:blip r:embed="rId3"/>
          <a:stretch>
            <a:fillRect/>
          </a:stretch>
        </p:blipFill>
        <p:spPr>
          <a:xfrm>
            <a:off x="1070689" y="0"/>
            <a:ext cx="8412322" cy="6858000"/>
          </a:xfrm>
          <a:prstGeom prst="rect">
            <a:avLst/>
          </a:prstGeom>
        </p:spPr>
      </p:pic>
    </p:spTree>
    <p:extLst>
      <p:ext uri="{BB962C8B-B14F-4D97-AF65-F5344CB8AC3E}">
        <p14:creationId xmlns:p14="http://schemas.microsoft.com/office/powerpoint/2010/main" val="39066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01, 2018			</a:t>
            </a:r>
            <a:br>
              <a:rPr lang="en-US" dirty="0"/>
            </a:br>
            <a:r>
              <a:rPr lang="en-US" dirty="0"/>
              <a:t>E(NPV) = $14.08M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4" name="Group 13"/>
              <p:cNvGrpSpPr/>
              <p:nvPr/>
            </p:nvGrpSpPr>
            <p:grpSpPr>
              <a:xfrm>
                <a:off x="1100767" y="1780786"/>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224</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200</a:t>
                </a:r>
              </a:p>
            </p:txBody>
          </p:sp>
        </p:grpSp>
      </p:grpSp>
      <p:cxnSp>
        <p:nvCxnSpPr>
          <p:cNvPr id="30" name="Straight Arrow Connector 29"/>
          <p:cNvCxnSpPr>
            <a:cxnSpLocks/>
            <a:stCxn id="34" idx="3"/>
            <a:endCxn id="44" idx="2"/>
          </p:cNvCxnSpPr>
          <p:nvPr/>
        </p:nvCxnSpPr>
        <p:spPr bwMode="auto">
          <a:xfrm>
            <a:off x="2512737" y="3102091"/>
            <a:ext cx="4687520" cy="90977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cxnSpLocks/>
            <a:stCxn id="41" idx="3"/>
            <a:endCxn id="45" idx="2"/>
          </p:cNvCxnSpPr>
          <p:nvPr/>
        </p:nvCxnSpPr>
        <p:spPr bwMode="auto">
          <a:xfrm flipV="1">
            <a:off x="2512737" y="4926267"/>
            <a:ext cx="4687520" cy="8932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8" name="TextBox 27">
            <a:extLst>
              <a:ext uri="{FF2B5EF4-FFF2-40B4-BE49-F238E27FC236}">
                <a16:creationId xmlns:a16="http://schemas.microsoft.com/office/drawing/2014/main" id="{4EEF1DDF-8207-4BF8-8573-813AD8304909}"/>
              </a:ext>
            </a:extLst>
          </p:cNvPr>
          <p:cNvSpPr txBox="1"/>
          <p:nvPr/>
        </p:nvSpPr>
        <p:spPr>
          <a:xfrm>
            <a:off x="975387" y="2871257"/>
            <a:ext cx="646331" cy="461665"/>
          </a:xfrm>
          <a:prstGeom prst="rect">
            <a:avLst/>
          </a:prstGeom>
          <a:noFill/>
        </p:spPr>
        <p:txBody>
          <a:bodyPr wrap="none" rtlCol="0">
            <a:spAutoFit/>
          </a:bodyPr>
          <a:lstStyle/>
          <a:p>
            <a:r>
              <a:rPr lang="en-US" b="1" dirty="0"/>
              <a:t>192</a:t>
            </a:r>
          </a:p>
        </p:txBody>
      </p:sp>
      <p:cxnSp>
        <p:nvCxnSpPr>
          <p:cNvPr id="29" name="Straight Arrow Connector 28">
            <a:extLst>
              <a:ext uri="{FF2B5EF4-FFF2-40B4-BE49-F238E27FC236}">
                <a16:creationId xmlns:a16="http://schemas.microsoft.com/office/drawing/2014/main" id="{C2672704-3E25-46E3-946A-7B448CA30E19}"/>
              </a:ext>
            </a:extLst>
          </p:cNvPr>
          <p:cNvCxnSpPr>
            <a:cxnSpLocks/>
            <a:stCxn id="34" idx="3"/>
            <a:endCxn id="43" idx="2"/>
          </p:cNvCxnSpPr>
          <p:nvPr/>
        </p:nvCxnSpPr>
        <p:spPr bwMode="auto">
          <a:xfrm flipV="1">
            <a:off x="2512737" y="3097467"/>
            <a:ext cx="4687520" cy="462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539525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03, 2017			</a:t>
            </a:r>
            <a:br>
              <a:rPr lang="en-US" dirty="0"/>
            </a:br>
            <a:r>
              <a:rPr lang="en-US" dirty="0"/>
              <a:t>E(NPV) = $13.</a:t>
            </a:r>
            <a:r>
              <a:rPr lang="en-US" altLang="zh-CN" dirty="0"/>
              <a:t>14</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cxnSpLocks/>
                    <a:stCxn id="33" idx="3"/>
                    <a:endCxn id="44" idx="2"/>
                  </p:cNvCxnSpPr>
                  <p:nvPr/>
                </p:nvCxnSpPr>
                <p:spPr bwMode="auto">
                  <a:xfrm>
                    <a:off x="2187184" y="1425431"/>
                    <a:ext cx="4687520" cy="181558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271</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207</a:t>
                </a:r>
              </a:p>
            </p:txBody>
          </p:sp>
        </p:grpSp>
      </p:grpSp>
    </p:spTree>
    <p:extLst>
      <p:ext uri="{BB962C8B-B14F-4D97-AF65-F5344CB8AC3E}">
        <p14:creationId xmlns:p14="http://schemas.microsoft.com/office/powerpoint/2010/main" val="16597510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61 Group 11, 2017			</a:t>
            </a:r>
            <a:br>
              <a:rPr lang="en-US" dirty="0"/>
            </a:br>
            <a:r>
              <a:rPr lang="en-US" dirty="0"/>
              <a:t>E(NPV) = $14.</a:t>
            </a:r>
            <a:r>
              <a:rPr lang="en-US" altLang="zh-CN" dirty="0"/>
              <a:t>14</a:t>
            </a:r>
            <a:r>
              <a:rPr lang="en-US" dirty="0"/>
              <a:t>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7" name="Group 6"/>
                <p:cNvGrpSpPr/>
                <p:nvPr/>
              </p:nvGrpSpPr>
              <p:grpSpPr>
                <a:xfrm>
                  <a:off x="1319071" y="1009932"/>
                  <a:ext cx="6300455" cy="4462830"/>
                  <a:chOff x="1354628" y="1009932"/>
                  <a:chExt cx="6300455" cy="4462830"/>
                </a:xfrm>
              </p:grpSpPr>
              <p:cxnSp>
                <p:nvCxnSpPr>
                  <p:cNvPr id="37" name="Straight Arrow Connector 36"/>
                  <p:cNvCxnSpPr>
                    <a:cxnSpLocks/>
                    <a:stCxn id="40" idx="3"/>
                    <a:endCxn id="44" idx="2"/>
                  </p:cNvCxnSpPr>
                  <p:nvPr/>
                </p:nvCxnSpPr>
                <p:spPr bwMode="auto">
                  <a:xfrm flipV="1">
                    <a:off x="2187184" y="3241013"/>
                    <a:ext cx="4687520" cy="90183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224</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229</a:t>
                </a:r>
              </a:p>
            </p:txBody>
          </p:sp>
        </p:grpSp>
      </p:grpSp>
      <p:sp>
        <p:nvSpPr>
          <p:cNvPr id="28" name="TextBox 27"/>
          <p:cNvSpPr txBox="1"/>
          <p:nvPr/>
        </p:nvSpPr>
        <p:spPr>
          <a:xfrm>
            <a:off x="975387" y="4729188"/>
            <a:ext cx="646331" cy="461665"/>
          </a:xfrm>
          <a:prstGeom prst="rect">
            <a:avLst/>
          </a:prstGeom>
          <a:noFill/>
        </p:spPr>
        <p:txBody>
          <a:bodyPr wrap="none" rtlCol="0">
            <a:spAutoFit/>
          </a:bodyPr>
          <a:lstStyle/>
          <a:p>
            <a:r>
              <a:rPr lang="en-US" b="1" dirty="0"/>
              <a:t>135</a:t>
            </a:r>
          </a:p>
        </p:txBody>
      </p:sp>
      <p:cxnSp>
        <p:nvCxnSpPr>
          <p:cNvPr id="29" name="Straight Arrow Connector 28"/>
          <p:cNvCxnSpPr>
            <a:cxnSpLocks/>
            <a:stCxn id="40" idx="3"/>
            <a:endCxn id="45" idx="2"/>
          </p:cNvCxnSpPr>
          <p:nvPr/>
        </p:nvCxnSpPr>
        <p:spPr bwMode="auto">
          <a:xfrm>
            <a:off x="2512737" y="4913703"/>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388713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06, 2017			</a:t>
            </a:r>
            <a:br>
              <a:rPr lang="en-US" dirty="0"/>
            </a:br>
            <a:r>
              <a:rPr lang="en-US" dirty="0"/>
              <a:t>E(NPV) = $14.08M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180</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370</a:t>
                </a:r>
              </a:p>
            </p:txBody>
          </p:sp>
        </p:grpSp>
      </p:grpSp>
      <p:cxnSp>
        <p:nvCxnSpPr>
          <p:cNvPr id="30" name="Straight Arrow Connector 29"/>
          <p:cNvCxnSpPr>
            <a:cxnSpLocks/>
            <a:stCxn id="41" idx="3"/>
            <a:endCxn id="42" idx="2"/>
          </p:cNvCxnSpPr>
          <p:nvPr/>
        </p:nvCxnSpPr>
        <p:spPr bwMode="auto">
          <a:xfrm flipV="1">
            <a:off x="2512737" y="2176191"/>
            <a:ext cx="4687520" cy="3643318"/>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cxnSpLocks/>
            <a:stCxn id="41" idx="3"/>
            <a:endCxn id="44" idx="2"/>
          </p:cNvCxnSpPr>
          <p:nvPr/>
        </p:nvCxnSpPr>
        <p:spPr bwMode="auto">
          <a:xfrm flipV="1">
            <a:off x="2512737" y="4011867"/>
            <a:ext cx="4687520" cy="18076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cxnSpLocks/>
            <a:stCxn id="41" idx="3"/>
            <a:endCxn id="45" idx="2"/>
          </p:cNvCxnSpPr>
          <p:nvPr/>
        </p:nvCxnSpPr>
        <p:spPr bwMode="auto">
          <a:xfrm flipV="1">
            <a:off x="2512737" y="4926267"/>
            <a:ext cx="4687520" cy="8932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1458922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10, 2017			</a:t>
            </a:r>
            <a:br>
              <a:rPr lang="en-US" dirty="0"/>
            </a:br>
            <a:r>
              <a:rPr lang="en-US" dirty="0"/>
              <a:t>E(NPV) = $14.10M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95973" y="1780786"/>
              <a:ext cx="7005249" cy="4462830"/>
              <a:chOff x="395973" y="1780786"/>
              <a:chExt cx="7005249"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27" name="Straight Arrow Connector 26"/>
                  <p:cNvCxnSpPr>
                    <a:cxnSpLocks/>
                    <a:stCxn id="33" idx="3"/>
                    <a:endCxn id="42" idx="2"/>
                  </p:cNvCxnSpPr>
                  <p:nvPr/>
                </p:nvCxnSpPr>
                <p:spPr bwMode="auto">
                  <a:xfrm flipV="1">
                    <a:off x="2187184" y="1405337"/>
                    <a:ext cx="4687520" cy="2009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34" idx="3"/>
                  <a:endCxn id="44" idx="2"/>
                </p:cNvCxnSpPr>
                <p:nvPr/>
              </p:nvCxnSpPr>
              <p:spPr bwMode="auto">
                <a:xfrm>
                  <a:off x="2151627" y="2331237"/>
                  <a:ext cx="4687520" cy="909776"/>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3" y="2103788"/>
                <a:ext cx="646331" cy="461665"/>
              </a:xfrm>
              <a:prstGeom prst="rect">
                <a:avLst/>
              </a:prstGeom>
              <a:noFill/>
            </p:spPr>
            <p:txBody>
              <a:bodyPr wrap="none" rtlCol="0">
                <a:spAutoFit/>
              </a:bodyPr>
              <a:lstStyle/>
              <a:p>
                <a:r>
                  <a:rPr lang="en-US" b="1" dirty="0"/>
                  <a:t>224</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95973" y="5671410"/>
                <a:ext cx="646331" cy="461665"/>
              </a:xfrm>
              <a:prstGeom prst="rect">
                <a:avLst/>
              </a:prstGeom>
              <a:noFill/>
            </p:spPr>
            <p:txBody>
              <a:bodyPr wrap="none" rtlCol="0">
                <a:spAutoFit/>
              </a:bodyPr>
              <a:lstStyle/>
              <a:p>
                <a:r>
                  <a:rPr lang="en-US" b="1" dirty="0"/>
                  <a:t>196</a:t>
                </a:r>
              </a:p>
            </p:txBody>
          </p:sp>
        </p:grpSp>
      </p:grpSp>
      <p:cxnSp>
        <p:nvCxnSpPr>
          <p:cNvPr id="35" name="Straight Arrow Connector 34"/>
          <p:cNvCxnSpPr>
            <a:cxnSpLocks/>
            <a:stCxn id="41" idx="3"/>
            <a:endCxn id="45" idx="2"/>
          </p:cNvCxnSpPr>
          <p:nvPr/>
        </p:nvCxnSpPr>
        <p:spPr bwMode="auto">
          <a:xfrm flipV="1">
            <a:off x="2512737" y="4926267"/>
            <a:ext cx="4687520" cy="8932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8" name="TextBox 27"/>
          <p:cNvSpPr txBox="1"/>
          <p:nvPr/>
        </p:nvSpPr>
        <p:spPr>
          <a:xfrm>
            <a:off x="975387" y="2864193"/>
            <a:ext cx="646331" cy="461665"/>
          </a:xfrm>
          <a:prstGeom prst="rect">
            <a:avLst/>
          </a:prstGeom>
          <a:noFill/>
        </p:spPr>
        <p:txBody>
          <a:bodyPr wrap="none" rtlCol="0">
            <a:spAutoFit/>
          </a:bodyPr>
          <a:lstStyle/>
          <a:p>
            <a:r>
              <a:rPr lang="en-US" b="1" dirty="0"/>
              <a:t>178</a:t>
            </a:r>
          </a:p>
        </p:txBody>
      </p:sp>
      <p:cxnSp>
        <p:nvCxnSpPr>
          <p:cNvPr id="36" name="Straight Arrow Connector 35"/>
          <p:cNvCxnSpPr>
            <a:cxnSpLocks/>
            <a:stCxn id="34" idx="3"/>
            <a:endCxn id="43" idx="2"/>
          </p:cNvCxnSpPr>
          <p:nvPr/>
        </p:nvCxnSpPr>
        <p:spPr bwMode="auto">
          <a:xfrm flipV="1">
            <a:off x="2512737" y="3097467"/>
            <a:ext cx="4687520" cy="462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58806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Section 62 Group 08, 2018			</a:t>
            </a:r>
            <a:br>
              <a:rPr lang="en-US" dirty="0"/>
            </a:br>
            <a:r>
              <a:rPr lang="en-US" dirty="0"/>
              <a:t>E(NPV) = $13.47M</a:t>
            </a:r>
          </a:p>
        </p:txBody>
      </p:sp>
      <p:grpSp>
        <p:nvGrpSpPr>
          <p:cNvPr id="8" name="Group 7"/>
          <p:cNvGrpSpPr/>
          <p:nvPr/>
        </p:nvGrpSpPr>
        <p:grpSpPr>
          <a:xfrm>
            <a:off x="697633" y="1411847"/>
            <a:ext cx="7283003" cy="4831769"/>
            <a:chOff x="118219" y="1411847"/>
            <a:chExt cx="7283003" cy="4831769"/>
          </a:xfrm>
        </p:grpSpPr>
        <p:sp>
          <p:nvSpPr>
            <p:cNvPr id="19" name="TextBox 18"/>
            <p:cNvSpPr txBox="1"/>
            <p:nvPr/>
          </p:nvSpPr>
          <p:spPr>
            <a:xfrm>
              <a:off x="118219" y="1411847"/>
              <a:ext cx="1005403" cy="369332"/>
            </a:xfrm>
            <a:prstGeom prst="rect">
              <a:avLst/>
            </a:prstGeom>
            <a:noFill/>
          </p:spPr>
          <p:txBody>
            <a:bodyPr wrap="none" rtlCol="0">
              <a:spAutoFit/>
            </a:bodyPr>
            <a:lstStyle/>
            <a:p>
              <a:r>
                <a:rPr lang="en-US" b="1" dirty="0"/>
                <a:t>Capacity</a:t>
              </a:r>
            </a:p>
          </p:txBody>
        </p:sp>
        <p:grpSp>
          <p:nvGrpSpPr>
            <p:cNvPr id="5" name="Group 4"/>
            <p:cNvGrpSpPr/>
            <p:nvPr/>
          </p:nvGrpSpPr>
          <p:grpSpPr>
            <a:xfrm>
              <a:off x="320388" y="1780786"/>
              <a:ext cx="7080834" cy="4462830"/>
              <a:chOff x="320388" y="1780786"/>
              <a:chExt cx="7080834" cy="4462830"/>
            </a:xfrm>
          </p:grpSpPr>
          <p:grpSp>
            <p:nvGrpSpPr>
              <p:cNvPr id="18" name="Group 17"/>
              <p:cNvGrpSpPr/>
              <p:nvPr/>
            </p:nvGrpSpPr>
            <p:grpSpPr>
              <a:xfrm>
                <a:off x="1100767" y="1780786"/>
                <a:ext cx="6300455" cy="4462830"/>
                <a:chOff x="1319071" y="1009932"/>
                <a:chExt cx="6300455" cy="4462830"/>
              </a:xfrm>
            </p:grpSpPr>
            <p:grpSp>
              <p:nvGrpSpPr>
                <p:cNvPr id="14" name="Group 13"/>
                <p:cNvGrpSpPr/>
                <p:nvPr/>
              </p:nvGrpSpPr>
              <p:grpSpPr>
                <a:xfrm>
                  <a:off x="1319071" y="1009932"/>
                  <a:ext cx="6300455" cy="4462830"/>
                  <a:chOff x="1354628" y="1009932"/>
                  <a:chExt cx="6300455" cy="4462830"/>
                </a:xfrm>
              </p:grpSpPr>
              <p:cxnSp>
                <p:nvCxnSpPr>
                  <p:cNvPr id="31" name="Straight Arrow Connector 30"/>
                  <p:cNvCxnSpPr>
                    <a:cxnSpLocks/>
                    <a:stCxn id="41" idx="3"/>
                    <a:endCxn id="46" idx="2"/>
                  </p:cNvCxnSpPr>
                  <p:nvPr/>
                </p:nvCxnSpPr>
                <p:spPr bwMode="auto">
                  <a:xfrm>
                    <a:off x="2187184" y="5048655"/>
                    <a:ext cx="4687520" cy="4865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U</a:t>
                      </a:r>
                      <a:endParaRPr kumimoji="0" lang="en-US" sz="4800" b="1" i="0" u="none" strike="noStrike" cap="none" normalizeH="0" baseline="0" dirty="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B</a:t>
                      </a:r>
                      <a:endParaRPr kumimoji="0" lang="en-US" sz="4800" b="1" i="0" u="none" strike="noStrike" cap="none" normalizeH="0" baseline="0" dirty="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R</a:t>
                      </a:r>
                      <a:endParaRPr kumimoji="0" lang="en-US" sz="4800" b="1" i="0" u="none" strike="noStrike" cap="none" normalizeH="0" baseline="0" dirty="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I</a:t>
                      </a:r>
                      <a:endParaRPr kumimoji="0" lang="en-US" sz="4800" b="1" i="0" u="none" strike="noStrike" cap="none" normalizeH="0" baseline="0" dirty="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a:solidFill>
                            <a:schemeClr val="bg1"/>
                          </a:solidFill>
                          <a:latin typeface="Times New Roman" pitchFamily="18" charset="0"/>
                        </a:rPr>
                        <a:t>C</a:t>
                      </a:r>
                      <a:endParaRPr kumimoji="0" lang="en-US" sz="4800" b="1" i="0" u="none" strike="noStrike" cap="none" normalizeH="0" baseline="0" dirty="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B</a:t>
                      </a:r>
                      <a:endParaRPr kumimoji="0" lang="en-US" sz="4000" b="1" i="0" u="none" strike="noStrike" cap="none" normalizeH="0" baseline="0" dirty="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R</a:t>
                      </a:r>
                      <a:endParaRPr kumimoji="0" lang="en-US" sz="4000" b="1" i="0" u="none" strike="noStrike" cap="none" normalizeH="0" baseline="0" dirty="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I</a:t>
                      </a:r>
                      <a:endParaRPr kumimoji="0" lang="en-US" sz="4000" b="1" i="0" u="none" strike="noStrike" cap="none" normalizeH="0" baseline="0" dirty="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a:solidFill>
                            <a:schemeClr val="bg1"/>
                          </a:solidFill>
                        </a:rPr>
                        <a:t>C</a:t>
                      </a:r>
                      <a:endParaRPr kumimoji="0" lang="en-US" sz="4000" b="1" i="0" u="none" strike="noStrike" cap="none" normalizeH="0" baseline="0" dirty="0">
                        <a:ln>
                          <a:noFill/>
                        </a:ln>
                        <a:solidFill>
                          <a:schemeClr val="bg1"/>
                        </a:solidFill>
                        <a:effectLst/>
                        <a:latin typeface="Times New Roman" pitchFamily="18" charset="0"/>
                      </a:endParaRPr>
                    </a:p>
                  </p:txBody>
                </p:sp>
              </p:grpSp>
            </p:grpSp>
            <p:cxnSp>
              <p:nvCxnSpPr>
                <p:cNvPr id="52" name="Straight Arrow Connector 51"/>
                <p:cNvCxnSpPr>
                  <a:cxnSpLocks/>
                  <a:stCxn id="41" idx="3"/>
                  <a:endCxn id="43" idx="2"/>
                </p:cNvCxnSpPr>
                <p:nvPr/>
              </p:nvCxnSpPr>
              <p:spPr bwMode="auto">
                <a:xfrm flipV="1">
                  <a:off x="2151627" y="2326613"/>
                  <a:ext cx="4687520" cy="2722042"/>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sp>
            <p:nvSpPr>
              <p:cNvPr id="55" name="TextBox 54"/>
              <p:cNvSpPr txBox="1"/>
              <p:nvPr/>
            </p:nvSpPr>
            <p:spPr>
              <a:xfrm>
                <a:off x="395972" y="3777063"/>
                <a:ext cx="492443" cy="461665"/>
              </a:xfrm>
              <a:prstGeom prst="rect">
                <a:avLst/>
              </a:prstGeom>
              <a:noFill/>
            </p:spPr>
            <p:txBody>
              <a:bodyPr wrap="none" rtlCol="0">
                <a:spAutoFit/>
              </a:bodyPr>
              <a:lstStyle/>
              <a:p>
                <a:r>
                  <a:rPr lang="en-US" b="1" dirty="0"/>
                  <a:t>50</a:t>
                </a:r>
              </a:p>
            </p:txBody>
          </p:sp>
          <p:sp>
            <p:nvSpPr>
              <p:cNvPr id="57" name="TextBox 56"/>
              <p:cNvSpPr txBox="1"/>
              <p:nvPr/>
            </p:nvSpPr>
            <p:spPr>
              <a:xfrm>
                <a:off x="512967" y="3879300"/>
                <a:ext cx="184666" cy="369332"/>
              </a:xfrm>
              <a:prstGeom prst="rect">
                <a:avLst/>
              </a:prstGeom>
              <a:noFill/>
            </p:spPr>
            <p:txBody>
              <a:bodyPr wrap="none" rtlCol="0">
                <a:spAutoFit/>
              </a:bodyPr>
              <a:lstStyle/>
              <a:p>
                <a:endParaRPr lang="en-US" b="1" dirty="0"/>
              </a:p>
            </p:txBody>
          </p:sp>
          <p:sp>
            <p:nvSpPr>
              <p:cNvPr id="59" name="TextBox 58"/>
              <p:cNvSpPr txBox="1"/>
              <p:nvPr/>
            </p:nvSpPr>
            <p:spPr>
              <a:xfrm>
                <a:off x="320388" y="5637334"/>
                <a:ext cx="646331" cy="461665"/>
              </a:xfrm>
              <a:prstGeom prst="rect">
                <a:avLst/>
              </a:prstGeom>
              <a:noFill/>
            </p:spPr>
            <p:txBody>
              <a:bodyPr wrap="none" rtlCol="0">
                <a:spAutoFit/>
              </a:bodyPr>
              <a:lstStyle/>
              <a:p>
                <a:r>
                  <a:rPr lang="en-US" b="1" dirty="0"/>
                  <a:t>384</a:t>
                </a:r>
              </a:p>
            </p:txBody>
          </p:sp>
        </p:grpSp>
      </p:grpSp>
      <p:sp>
        <p:nvSpPr>
          <p:cNvPr id="28" name="TextBox 27"/>
          <p:cNvSpPr txBox="1"/>
          <p:nvPr/>
        </p:nvSpPr>
        <p:spPr>
          <a:xfrm>
            <a:off x="975387" y="4729188"/>
            <a:ext cx="492443" cy="461665"/>
          </a:xfrm>
          <a:prstGeom prst="rect">
            <a:avLst/>
          </a:prstGeom>
          <a:noFill/>
        </p:spPr>
        <p:txBody>
          <a:bodyPr wrap="none" rtlCol="0">
            <a:spAutoFit/>
          </a:bodyPr>
          <a:lstStyle/>
          <a:p>
            <a:r>
              <a:rPr lang="en-US" b="1" dirty="0"/>
              <a:t>50</a:t>
            </a:r>
          </a:p>
        </p:txBody>
      </p:sp>
      <p:cxnSp>
        <p:nvCxnSpPr>
          <p:cNvPr id="29" name="Straight Arrow Connector 28"/>
          <p:cNvCxnSpPr>
            <a:cxnSpLocks/>
            <a:stCxn id="40" idx="3"/>
            <a:endCxn id="45" idx="2"/>
          </p:cNvCxnSpPr>
          <p:nvPr/>
        </p:nvCxnSpPr>
        <p:spPr bwMode="auto">
          <a:xfrm>
            <a:off x="2512737" y="4913703"/>
            <a:ext cx="4687520" cy="1256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a:extLst>
              <a:ext uri="{FF2B5EF4-FFF2-40B4-BE49-F238E27FC236}">
                <a16:creationId xmlns:a16="http://schemas.microsoft.com/office/drawing/2014/main" id="{0186D847-5938-4D04-B24E-05337477F7A9}"/>
              </a:ext>
            </a:extLst>
          </p:cNvPr>
          <p:cNvCxnSpPr>
            <a:cxnSpLocks/>
            <a:stCxn id="41" idx="3"/>
            <a:endCxn id="42" idx="2"/>
          </p:cNvCxnSpPr>
          <p:nvPr/>
        </p:nvCxnSpPr>
        <p:spPr bwMode="auto">
          <a:xfrm flipV="1">
            <a:off x="2512737" y="2176191"/>
            <a:ext cx="4687520" cy="3643318"/>
          </a:xfrm>
          <a:prstGeom prst="straightConnector1">
            <a:avLst/>
          </a:prstGeom>
          <a:ln>
            <a:solidFill>
              <a:srgbClr val="008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BA881F87-61E1-46C8-97F3-C635545745A3}"/>
              </a:ext>
            </a:extLst>
          </p:cNvPr>
          <p:cNvCxnSpPr>
            <a:cxnSpLocks/>
            <a:stCxn id="39" idx="3"/>
            <a:endCxn id="44" idx="2"/>
          </p:cNvCxnSpPr>
          <p:nvPr/>
        </p:nvCxnSpPr>
        <p:spPr bwMode="auto">
          <a:xfrm>
            <a:off x="2512737" y="4007897"/>
            <a:ext cx="4687520" cy="397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72353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Integrative Case:</a:t>
            </a:r>
            <a:br>
              <a:rPr lang="en-US" dirty="0"/>
            </a:br>
            <a:r>
              <a:rPr lang="en-US" dirty="0"/>
              <a:t>Stage I</a:t>
            </a:r>
          </a:p>
        </p:txBody>
      </p:sp>
    </p:spTree>
    <p:extLst>
      <p:ext uri="{BB962C8B-B14F-4D97-AF65-F5344CB8AC3E}">
        <p14:creationId xmlns:p14="http://schemas.microsoft.com/office/powerpoint/2010/main" val="1513554371"/>
      </p:ext>
    </p:extLst>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16289</TotalTime>
  <Words>8973</Words>
  <Application>Microsoft Macintosh PowerPoint</Application>
  <PresentationFormat>On-screen Show (4:3)</PresentationFormat>
  <Paragraphs>1380</Paragraphs>
  <Slides>73</Slides>
  <Notes>71</Notes>
  <HiddenSlides>0</HiddenSlides>
  <MMClips>0</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73</vt:i4>
      </vt:variant>
    </vt:vector>
  </HeadingPairs>
  <TitlesOfParts>
    <vt:vector size="92" baseType="lpstr">
      <vt:lpstr>MS PGothic</vt:lpstr>
      <vt:lpstr>MS PGothic</vt:lpstr>
      <vt:lpstr>宋体</vt:lpstr>
      <vt:lpstr>Albertus Extra Bold</vt:lpstr>
      <vt:lpstr>Arial</vt:lpstr>
      <vt:lpstr>Calibri</vt:lpstr>
      <vt:lpstr>Calibri (Body)</vt:lpstr>
      <vt:lpstr>Courier New</vt:lpstr>
      <vt:lpstr>Garamond</vt:lpstr>
      <vt:lpstr>Optima</vt:lpstr>
      <vt:lpstr>Symbol</vt:lpstr>
      <vt:lpstr>Times</vt:lpstr>
      <vt:lpstr>Times New Roman</vt:lpstr>
      <vt:lpstr>Wingdings</vt:lpstr>
      <vt:lpstr>Cachon_Slide_Template</vt:lpstr>
      <vt:lpstr>2_Cachon_Slide_Template</vt:lpstr>
      <vt:lpstr>Office Theme</vt:lpstr>
      <vt:lpstr>3_Cachon_Slide_Template</vt:lpstr>
      <vt:lpstr>4_Cachon_Slide_Template</vt:lpstr>
      <vt:lpstr>And the current situation is … </vt:lpstr>
      <vt:lpstr>And the current situation is … </vt:lpstr>
      <vt:lpstr>ENPV S61</vt:lpstr>
      <vt:lpstr>ENPV S62</vt:lpstr>
      <vt:lpstr>Section 61 Group 03, 2018    E(NPV) = $13.57M</vt:lpstr>
      <vt:lpstr>Section 61 Group 05, 2018    E(NPV) = $14.05M</vt:lpstr>
      <vt:lpstr>Section 62 Group 01, 2018    E(NPV) = $14.08M</vt:lpstr>
      <vt:lpstr>Section 62 Group 08, 2018    E(NPV) = $13.47M</vt:lpstr>
      <vt:lpstr>Integrative Case: Stage I</vt:lpstr>
      <vt:lpstr>Global Network Optimization:  0. Deterministic analysis</vt:lpstr>
      <vt:lpstr>Global Network Optimization:  1. Global standard from Vietnam</vt:lpstr>
      <vt:lpstr>Simple Newsvendor Review:  1. Global standard from Vietnam</vt:lpstr>
      <vt:lpstr>How Accurate is Simulation:  1. Global standard from Vietnam</vt:lpstr>
      <vt:lpstr>Global Network Optimization: Capacity configuration  2. Local specialization – natural hedging</vt:lpstr>
      <vt:lpstr>Global Network Optimization:  2. Local specialization</vt:lpstr>
      <vt:lpstr>1D Newsvendor with increasing demand</vt:lpstr>
      <vt:lpstr>Global Network Optimization:  3. One plant in China</vt:lpstr>
      <vt:lpstr>Global Network Optimization:  4. Fully Flexible Network</vt:lpstr>
      <vt:lpstr>Global Network Optimization:  5. Chained Flexible Network</vt:lpstr>
      <vt:lpstr>Global Operations Strategy Comparison and Trade-offs:  “A little flexibility is all you need”</vt:lpstr>
      <vt:lpstr>Integrative Case I:  Learning Points</vt:lpstr>
      <vt:lpstr>What’s Operational Risk?</vt:lpstr>
      <vt:lpstr>What’s Operational Risk Management?</vt:lpstr>
      <vt:lpstr>PowerPoint Presentation</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Partners Across The Globe Are Bringing The 787 Together</vt:lpstr>
      <vt:lpstr>Strategic Sourcing   General rationales behind Outsourcing</vt:lpstr>
      <vt:lpstr>5 levels of ”cost”</vt:lpstr>
      <vt:lpstr>The Operating Model. What’s Different?</vt:lpstr>
      <vt:lpstr>Reasons for Dreamliner Delays</vt:lpstr>
      <vt:lpstr>Supplier/Partner Contracts</vt:lpstr>
      <vt:lpstr>Operations Strategy Comparison </vt:lpstr>
      <vt:lpstr>Global Network Optimization: Starting from Dedicated  5. Chained Flexible Network</vt:lpstr>
      <vt:lpstr>Global Network Optimization: Capacity configuration  5. Chained Flexible Network</vt:lpstr>
      <vt:lpstr>PowerPoint Presentation</vt:lpstr>
      <vt:lpstr>PowerPoint Presentation</vt:lpstr>
      <vt:lpstr>PowerPoint Presentation</vt:lpstr>
      <vt:lpstr>2013: And the current situation is …</vt:lpstr>
      <vt:lpstr>2013</vt:lpstr>
      <vt:lpstr>2014  And the current situation is …</vt:lpstr>
      <vt:lpstr>2014 And the current situation is …</vt:lpstr>
      <vt:lpstr>PowerPoint Presentation</vt:lpstr>
      <vt:lpstr>PowerPoint Presentation</vt:lpstr>
      <vt:lpstr>Section 61 Group 1 2015: E(NPV) = $14.23M</vt:lpstr>
      <vt:lpstr>Section 62 Group 4 2015 E(NPV) = $14.24M</vt:lpstr>
      <vt:lpstr>Section 62 Group 1 2015 E(NPV) = $14.15M</vt:lpstr>
      <vt:lpstr>2015 And the current situation is …</vt:lpstr>
      <vt:lpstr>2015 And the current situation is …</vt:lpstr>
      <vt:lpstr>PowerPoint Presentation</vt:lpstr>
      <vt:lpstr>PowerPoint Presentation</vt:lpstr>
      <vt:lpstr>2016 And the current situation is …</vt:lpstr>
      <vt:lpstr>2016 And the current situation is …</vt:lpstr>
      <vt:lpstr>PowerPoint Presentation</vt:lpstr>
      <vt:lpstr>PowerPoint Presentation</vt:lpstr>
      <vt:lpstr>Section 61 Group 4 2016: Xi Chen, Sean Elliott, Matthew Rhodes, Qinyuan Liu   E(NPV) = $14.11M</vt:lpstr>
      <vt:lpstr>Section 61 Group 11 2016: Adam Hines, Matt Kiepura, Oscar Muguerza Quijano, Gabriel Limas  E(NPV) = $14.07M</vt:lpstr>
      <vt:lpstr>Section 62 Group 8 2016 Mirjam Jasiak, Namhoon Kim, Hye Jun Lee, Angel Nunez, Ki Dae Park E(NPV) = $14.14M</vt:lpstr>
      <vt:lpstr>Section 62 Group 2 2016 Laura Blase, Will Jacob, Elana Kessler, Kimberly Wagner, Yan Yang       E(NPV) = $14.07M</vt:lpstr>
      <vt:lpstr>2017 And the current situation is … </vt:lpstr>
      <vt:lpstr>2017 And the current situation is … </vt:lpstr>
      <vt:lpstr>ENPV S61</vt:lpstr>
      <vt:lpstr>ENPV S62</vt:lpstr>
      <vt:lpstr>Section 61 Group 03, 2017    E(NPV) = $13.14M</vt:lpstr>
      <vt:lpstr>Section 61 Group 11, 2017    E(NPV) = $14.14M</vt:lpstr>
      <vt:lpstr>Section 62 Group 06, 2017    E(NPV) = $14.08M</vt:lpstr>
      <vt:lpstr>Section 62 Group 10, 2017    E(NPV) = $14.10M</vt:lpstr>
    </vt:vector>
  </TitlesOfParts>
  <Company>KGSM</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696</cp:revision>
  <cp:lastPrinted>2018-02-28T23:56:25Z</cp:lastPrinted>
  <dcterms:created xsi:type="dcterms:W3CDTF">1998-09-22T23:11:58Z</dcterms:created>
  <dcterms:modified xsi:type="dcterms:W3CDTF">2018-03-02T03:14:22Z</dcterms:modified>
</cp:coreProperties>
</file>