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5" r:id="rId2"/>
    <p:sldMasterId id="2147483687" r:id="rId3"/>
    <p:sldMasterId id="2147483699" r:id="rId4"/>
  </p:sldMasterIdLst>
  <p:notesMasterIdLst>
    <p:notesMasterId r:id="rId39"/>
  </p:notesMasterIdLst>
  <p:handoutMasterIdLst>
    <p:handoutMasterId r:id="rId40"/>
  </p:handoutMasterIdLst>
  <p:sldIdLst>
    <p:sldId id="360" r:id="rId5"/>
    <p:sldId id="388" r:id="rId6"/>
    <p:sldId id="390" r:id="rId7"/>
    <p:sldId id="389" r:id="rId8"/>
    <p:sldId id="413" r:id="rId9"/>
    <p:sldId id="382" r:id="rId10"/>
    <p:sldId id="412" r:id="rId11"/>
    <p:sldId id="414" r:id="rId12"/>
    <p:sldId id="415" r:id="rId13"/>
    <p:sldId id="420" r:id="rId14"/>
    <p:sldId id="423" r:id="rId15"/>
    <p:sldId id="385" r:id="rId16"/>
    <p:sldId id="421" r:id="rId17"/>
    <p:sldId id="422" r:id="rId18"/>
    <p:sldId id="417" r:id="rId19"/>
    <p:sldId id="376" r:id="rId20"/>
    <p:sldId id="418" r:id="rId21"/>
    <p:sldId id="393" r:id="rId22"/>
    <p:sldId id="411" r:id="rId23"/>
    <p:sldId id="419" r:id="rId24"/>
    <p:sldId id="374" r:id="rId25"/>
    <p:sldId id="400" r:id="rId26"/>
    <p:sldId id="401" r:id="rId27"/>
    <p:sldId id="368" r:id="rId28"/>
    <p:sldId id="369" r:id="rId29"/>
    <p:sldId id="387" r:id="rId30"/>
    <p:sldId id="394" r:id="rId31"/>
    <p:sldId id="395" r:id="rId32"/>
    <p:sldId id="410" r:id="rId33"/>
    <p:sldId id="396" r:id="rId34"/>
    <p:sldId id="397" r:id="rId35"/>
    <p:sldId id="398" r:id="rId36"/>
    <p:sldId id="399" r:id="rId37"/>
    <p:sldId id="383" r:id="rId38"/>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2873">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CC"/>
    <a:srgbClr val="EAEAEA"/>
    <a:srgbClr val="CCFF66"/>
    <a:srgbClr val="CCECFF"/>
    <a:srgbClr val="FFCCCC"/>
    <a:srgbClr val="FFFF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18" autoAdjust="0"/>
    <p:restoredTop sz="89200" autoAdjust="0"/>
  </p:normalViewPr>
  <p:slideViewPr>
    <p:cSldViewPr snapToGrid="0">
      <p:cViewPr varScale="1">
        <p:scale>
          <a:sx n="148" d="100"/>
          <a:sy n="148" d="100"/>
        </p:scale>
        <p:origin x="232" y="392"/>
      </p:cViewPr>
      <p:guideLst>
        <p:guide orient="horz" pos="2136"/>
        <p:guide pos="2873"/>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_rels/viewProps.xml.rels><?xml version="1.0" encoding="UTF-8" standalone="yes"?>
<Relationships xmlns="http://schemas.openxmlformats.org/package/2006/relationships"><Relationship Id="rId3" Type="http://schemas.openxmlformats.org/officeDocument/2006/relationships/slide" Target="slides/slide13.xml"/><Relationship Id="rId7" Type="http://schemas.openxmlformats.org/officeDocument/2006/relationships/slide" Target="slides/slide31.xml"/><Relationship Id="rId2" Type="http://schemas.openxmlformats.org/officeDocument/2006/relationships/slide" Target="slides/slide11.xml"/><Relationship Id="rId1" Type="http://schemas.openxmlformats.org/officeDocument/2006/relationships/slide" Target="slides/slide9.xml"/><Relationship Id="rId6" Type="http://schemas.openxmlformats.org/officeDocument/2006/relationships/slide" Target="slides/slide26.xml"/><Relationship Id="rId5" Type="http://schemas.openxmlformats.org/officeDocument/2006/relationships/slide" Target="slides/slide25.xml"/><Relationship Id="rId4"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a:solidFill>
                <a:srgbClr val="FF0000"/>
              </a:solidFill>
              <a:latin typeface="Arial"/>
              <a:cs typeface="Arial"/>
            </a:rPr>
            <a:t>Assets</a:t>
          </a: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solidFill>
          <a:srgbClr val="FFFFCC">
            <a:alpha val="90000"/>
          </a:srgbClr>
        </a:solidFill>
      </dgm:spPr>
      <dgm:t>
        <a:bodyPr/>
        <a:lstStyle/>
        <a:p>
          <a:pPr algn="l"/>
          <a:r>
            <a:rPr lang="en-US" dirty="0">
              <a:latin typeface="Arial"/>
              <a:cs typeface="Arial"/>
            </a:rPr>
            <a:t>Sizing: What should overall capacity be?</a:t>
          </a: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solidFill>
          <a:srgbClr val="FFFFCC">
            <a:alpha val="90000"/>
          </a:srgbClr>
        </a:solidFill>
      </dgm:spPr>
      <dgm:t>
        <a:bodyPr/>
        <a:lstStyle/>
        <a:p>
          <a:pPr algn="l"/>
          <a:r>
            <a:rPr lang="en-US" dirty="0">
              <a:latin typeface="Arial"/>
              <a:cs typeface="Arial"/>
            </a:rPr>
            <a:t>Type: What kind of assets are best? </a:t>
          </a: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solidFill>
          <a:srgbClr val="FFFFCC">
            <a:alpha val="90000"/>
          </a:srgbClr>
        </a:solidFill>
      </dgm:spPr>
      <dgm:t>
        <a:bodyPr/>
        <a:lstStyle/>
        <a:p>
          <a:pPr algn="l"/>
          <a:r>
            <a:rPr lang="en-US" dirty="0">
              <a:latin typeface="Arial"/>
              <a:cs typeface="Arial"/>
            </a:rPr>
            <a:t>Timing: When expand or contract capacity?</a:t>
          </a: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a:latin typeface="Arial"/>
              <a:cs typeface="Arial"/>
            </a:rPr>
            <a:t>Location: Where locate assets? </a:t>
          </a: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pt>
    <dgm:pt modelId="{73923B88-FA0D-E446-B111-E3391D8B830D}" type="pres">
      <dgm:prSet presAssocID="{A6050017-4627-1046-91F9-BE61E63E2B87}" presName="rootConnector" presStyleLbl="node1" presStyleIdx="0" presStyleCnt="1"/>
      <dgm:spPr/>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pt>
    <dgm:pt modelId="{F0A8EC69-BB29-F24E-8EEB-C8D77A64F0DD}" type="pres">
      <dgm:prSet presAssocID="{0F9C6387-CD5C-7749-833F-050223EE49AD}" presName="Name13" presStyleLbl="parChTrans1D2" presStyleIdx="1" presStyleCnt="4"/>
      <dgm:spPr/>
    </dgm:pt>
    <dgm:pt modelId="{3A427E2D-A230-1647-8183-F69FAEDA4286}" type="pres">
      <dgm:prSet presAssocID="{8100DE8C-7478-8D4D-B3B6-619586BA7F36}" presName="childText" presStyleLbl="bgAcc1" presStyleIdx="1" presStyleCnt="4" custScaleX="439340">
        <dgm:presLayoutVars>
          <dgm:bulletEnabled val="1"/>
        </dgm:presLayoutVars>
      </dgm:prSet>
      <dgm:spPr/>
    </dgm:pt>
    <dgm:pt modelId="{FF0311D4-0090-8D49-BB17-7957B401B1CB}" type="pres">
      <dgm:prSet presAssocID="{4B9F5014-71E0-EB4C-866C-E60F1A445CE4}" presName="Name13" presStyleLbl="parChTrans1D2" presStyleIdx="2" presStyleCnt="4"/>
      <dgm:spPr/>
    </dgm:pt>
    <dgm:pt modelId="{1FFFC7EC-A81F-AA48-B99B-CA28E75B3E13}" type="pres">
      <dgm:prSet presAssocID="{63D2F082-266F-184D-A49D-358C5183BC8A}" presName="childText" presStyleLbl="bgAcc1" presStyleIdx="2" presStyleCnt="4" custScaleX="422344">
        <dgm:presLayoutVars>
          <dgm:bulletEnabled val="1"/>
        </dgm:presLayoutVars>
      </dgm:prSet>
      <dgm:spPr/>
    </dgm:pt>
    <dgm:pt modelId="{C6218F86-024F-4948-9A71-07873295F8F7}" type="pres">
      <dgm:prSet presAssocID="{74D98060-DF5B-0E42-8AFD-16543B12F129}" presName="Name13" presStyleLbl="parChTrans1D2" presStyleIdx="3" presStyleCnt="4"/>
      <dgm:spPr/>
    </dgm:pt>
    <dgm:pt modelId="{D1854B1F-16F4-2D49-B757-F5D3344522C3}" type="pres">
      <dgm:prSet presAssocID="{57F3D74B-0913-F448-8EB1-4139BD6FBB08}" presName="childText" presStyleLbl="bgAcc1" presStyleIdx="3" presStyleCnt="4" custScaleX="365741">
        <dgm:presLayoutVars>
          <dgm:bulletEnabled val="1"/>
        </dgm:presLayoutVars>
      </dgm:prSet>
      <dgm:spPr/>
    </dgm:pt>
  </dgm:ptLst>
  <dgm:cxnLst>
    <dgm:cxn modelId="{324F3F00-A261-D549-8B5B-D10794403BDF}" srcId="{A6050017-4627-1046-91F9-BE61E63E2B87}" destId="{D44F716C-3FDC-8643-A020-DD3109D26B65}" srcOrd="0" destOrd="0" parTransId="{0B54B403-BB53-A345-8D96-7DE1B368B6C4}" sibTransId="{793CB53A-F848-5444-9756-E50608370217}"/>
    <dgm:cxn modelId="{B0F97B10-C7BB-AC46-BE69-CC6E7CB6C0A1}" type="presOf" srcId="{A6050017-4627-1046-91F9-BE61E63E2B87}" destId="{B2A598CA-E01C-EA4D-AF57-58AA130F86BB}"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F00C312E-3E9C-4146-8A2B-7C64B3D7D9C8}" type="presOf" srcId="{A754A459-373A-914C-A914-4E10C1F4C92F}" destId="{5218F9E1-55F7-FC40-8950-10BC2CAE1DFB}" srcOrd="0" destOrd="0" presId="urn:microsoft.com/office/officeart/2005/8/layout/hierarchy3"/>
    <dgm:cxn modelId="{21676A3A-B024-9D4C-804E-ED0454FF14A3}" type="presOf" srcId="{8100DE8C-7478-8D4D-B3B6-619586BA7F36}" destId="{3A427E2D-A230-1647-8183-F69FAEDA4286}" srcOrd="0" destOrd="0" presId="urn:microsoft.com/office/officeart/2005/8/layout/hierarchy3"/>
    <dgm:cxn modelId="{639CDE69-17A7-D345-95F8-C50DB70F7021}" type="presOf" srcId="{57F3D74B-0913-F448-8EB1-4139BD6FBB08}" destId="{D1854B1F-16F4-2D49-B757-F5D3344522C3}" srcOrd="0" destOrd="0" presId="urn:microsoft.com/office/officeart/2005/8/layout/hierarchy3"/>
    <dgm:cxn modelId="{894FE187-5E16-BD4F-9BBD-C27464CE6C7C}" type="presOf" srcId="{D44F716C-3FDC-8643-A020-DD3109D26B65}" destId="{E34A735B-C5BC-334C-B04C-4D409F37EE4C}" srcOrd="0" destOrd="0" presId="urn:microsoft.com/office/officeart/2005/8/layout/hierarchy3"/>
    <dgm:cxn modelId="{981D9994-8292-F641-A4C9-D0135896E9B4}" type="presOf" srcId="{A6050017-4627-1046-91F9-BE61E63E2B87}" destId="{73923B88-FA0D-E446-B111-E3391D8B830D}" srcOrd="1" destOrd="0" presId="urn:microsoft.com/office/officeart/2005/8/layout/hierarchy3"/>
    <dgm:cxn modelId="{A0CF25AD-FCD3-2140-955B-2CE94689CF45}" type="presOf" srcId="{74D98060-DF5B-0E42-8AFD-16543B12F129}" destId="{C6218F86-024F-4948-9A71-07873295F8F7}" srcOrd="0" destOrd="0" presId="urn:microsoft.com/office/officeart/2005/8/layout/hierarchy3"/>
    <dgm:cxn modelId="{FFD501B4-3F24-D349-954F-ABC12F17C174}"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C489B7BB-A2AD-724A-8AAE-C57196F1029E}" srcId="{A6050017-4627-1046-91F9-BE61E63E2B87}" destId="{63D2F082-266F-184D-A49D-358C5183BC8A}" srcOrd="2" destOrd="0" parTransId="{4B9F5014-71E0-EB4C-866C-E60F1A445CE4}" sibTransId="{1E52988C-8326-6B4A-B547-1FB41DE036D4}"/>
    <dgm:cxn modelId="{1A4F49C4-6B76-304B-89F3-F2F167A27927}" type="presOf" srcId="{0F9C6387-CD5C-7749-833F-050223EE49AD}" destId="{F0A8EC69-BB29-F24E-8EEB-C8D77A64F0DD}"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136190D2-E6CC-3A45-998D-5EC1AB21E46C}" type="presOf" srcId="{0B54B403-BB53-A345-8D96-7DE1B368B6C4}" destId="{A7080424-24AB-FB49-802F-0652DA834566}" srcOrd="0" destOrd="0" presId="urn:microsoft.com/office/officeart/2005/8/layout/hierarchy3"/>
    <dgm:cxn modelId="{55F191FB-2337-8143-90CD-F6B342293B7B}" type="presOf" srcId="{4B9F5014-71E0-EB4C-866C-E60F1A445CE4}" destId="{FF0311D4-0090-8D49-BB17-7957B401B1CB}" srcOrd="0" destOrd="0" presId="urn:microsoft.com/office/officeart/2005/8/layout/hierarchy3"/>
    <dgm:cxn modelId="{CFEECF24-AA50-554C-BA37-940323F482A2}" type="presParOf" srcId="{5218F9E1-55F7-FC40-8950-10BC2CAE1DFB}" destId="{13BB28D3-3859-6A46-878D-956473BB375A}" srcOrd="0" destOrd="0" presId="urn:microsoft.com/office/officeart/2005/8/layout/hierarchy3"/>
    <dgm:cxn modelId="{2855EAB9-F8D9-FA4E-AE64-EF69980F3394}" type="presParOf" srcId="{13BB28D3-3859-6A46-878D-956473BB375A}" destId="{AA394669-19B6-2A4A-9707-CED23257B1DC}" srcOrd="0" destOrd="0" presId="urn:microsoft.com/office/officeart/2005/8/layout/hierarchy3"/>
    <dgm:cxn modelId="{115ECBE1-72EF-6A4E-B003-E0EA9ED1DEA3}" type="presParOf" srcId="{AA394669-19B6-2A4A-9707-CED23257B1DC}" destId="{B2A598CA-E01C-EA4D-AF57-58AA130F86BB}" srcOrd="0" destOrd="0" presId="urn:microsoft.com/office/officeart/2005/8/layout/hierarchy3"/>
    <dgm:cxn modelId="{5739BDE5-3A11-FA4B-B9C8-6A01005C2926}" type="presParOf" srcId="{AA394669-19B6-2A4A-9707-CED23257B1DC}" destId="{73923B88-FA0D-E446-B111-E3391D8B830D}" srcOrd="1" destOrd="0" presId="urn:microsoft.com/office/officeart/2005/8/layout/hierarchy3"/>
    <dgm:cxn modelId="{429BEA11-339C-F344-8A49-DA9CA5AB8D21}" type="presParOf" srcId="{13BB28D3-3859-6A46-878D-956473BB375A}" destId="{048CFE8E-233E-9C40-B940-5E1A11DB1958}" srcOrd="1" destOrd="0" presId="urn:microsoft.com/office/officeart/2005/8/layout/hierarchy3"/>
    <dgm:cxn modelId="{529BBB22-B825-7B40-8FFE-1F4A16E906FE}" type="presParOf" srcId="{048CFE8E-233E-9C40-B940-5E1A11DB1958}" destId="{A7080424-24AB-FB49-802F-0652DA834566}" srcOrd="0" destOrd="0" presId="urn:microsoft.com/office/officeart/2005/8/layout/hierarchy3"/>
    <dgm:cxn modelId="{5194E570-62EA-0446-9BB1-3151C7BBD01E}" type="presParOf" srcId="{048CFE8E-233E-9C40-B940-5E1A11DB1958}" destId="{E34A735B-C5BC-334C-B04C-4D409F37EE4C}" srcOrd="1" destOrd="0" presId="urn:microsoft.com/office/officeart/2005/8/layout/hierarchy3"/>
    <dgm:cxn modelId="{1A022E98-C7AB-2742-81ED-C7D7BC9A049D}" type="presParOf" srcId="{048CFE8E-233E-9C40-B940-5E1A11DB1958}" destId="{F0A8EC69-BB29-F24E-8EEB-C8D77A64F0DD}" srcOrd="2" destOrd="0" presId="urn:microsoft.com/office/officeart/2005/8/layout/hierarchy3"/>
    <dgm:cxn modelId="{AA76EF82-1A3B-284A-BB49-CE5594FDEE20}" type="presParOf" srcId="{048CFE8E-233E-9C40-B940-5E1A11DB1958}" destId="{3A427E2D-A230-1647-8183-F69FAEDA4286}" srcOrd="3" destOrd="0" presId="urn:microsoft.com/office/officeart/2005/8/layout/hierarchy3"/>
    <dgm:cxn modelId="{3AADE67B-F3DF-104A-AC41-F48C3077E758}" type="presParOf" srcId="{048CFE8E-233E-9C40-B940-5E1A11DB1958}" destId="{FF0311D4-0090-8D49-BB17-7957B401B1CB}" srcOrd="4" destOrd="0" presId="urn:microsoft.com/office/officeart/2005/8/layout/hierarchy3"/>
    <dgm:cxn modelId="{804873A2-B01E-1C43-86C5-D0B2856150A2}" type="presParOf" srcId="{048CFE8E-233E-9C40-B940-5E1A11DB1958}" destId="{1FFFC7EC-A81F-AA48-B99B-CA28E75B3E13}" srcOrd="5" destOrd="0" presId="urn:microsoft.com/office/officeart/2005/8/layout/hierarchy3"/>
    <dgm:cxn modelId="{70991893-506E-F846-B4C2-9EFE112D65DB}" type="presParOf" srcId="{048CFE8E-233E-9C40-B940-5E1A11DB1958}" destId="{C6218F86-024F-4948-9A71-07873295F8F7}" srcOrd="6" destOrd="0" presId="urn:microsoft.com/office/officeart/2005/8/layout/hierarchy3"/>
    <dgm:cxn modelId="{846C46EB-829D-9041-A9CC-94A3960972C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pt>
  </dgm:ptLst>
  <dgm:cxnLst>
    <dgm:cxn modelId="{F969B91C-A09C-914C-A233-706D21281148}" type="presOf" srcId="{D407CFE4-E8FB-E245-AFDB-410BA6680B55}" destId="{8550BC7D-E478-6C47-BCD8-EB8C32D6A82C}" srcOrd="0" destOrd="0" presId="urn:microsoft.com/office/officeart/2005/8/layout/equation1"/>
    <dgm:cxn modelId="{23C4552A-703E-8441-983D-BF584A6A1C59}"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851864-70EB-8B47-9CE8-14A5F4EFAC15}" type="presOf" srcId="{BE52F91F-FC70-D84E-8B56-57DD33F1959A}" destId="{FB9B2694-C9DD-5F41-AEF5-FE06D207342C}" srcOrd="0" destOrd="0" presId="urn:microsoft.com/office/officeart/2005/8/layout/equation1"/>
    <dgm:cxn modelId="{82A5F364-1E9F-9846-8401-826E46979CCC}"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8FE81082-FD13-154C-9DE8-6576A7C8B702}"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3CF04A98-B83C-4145-B27D-F21C46B13FD5}" type="presOf" srcId="{B21C862C-BCF1-F544-BD07-29CD2C2ABB4C}" destId="{53655511-3EA9-E24B-ADA6-7E53EB5D5B44}" srcOrd="0" destOrd="0" presId="urn:microsoft.com/office/officeart/2005/8/layout/equation1"/>
    <dgm:cxn modelId="{1CA293B8-7C72-B14A-B992-11115E40AD10}" type="presOf" srcId="{C17C9D10-EE76-7640-A94C-D94C87A3F6C3}" destId="{A9C6362F-FD2C-A44B-8412-4E042722523A}" srcOrd="0" destOrd="0" presId="urn:microsoft.com/office/officeart/2005/8/layout/equation1"/>
    <dgm:cxn modelId="{1E6CCDBD-1B47-E348-9CF0-21E6A47AE95B}"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6DD4186B-12FC-5743-BF07-AC831C0E925C}" type="presParOf" srcId="{53655511-3EA9-E24B-ADA6-7E53EB5D5B44}" destId="{0472C170-12DA-B143-AD1C-711D1168B5FF}" srcOrd="0" destOrd="0" presId="urn:microsoft.com/office/officeart/2005/8/layout/equation1"/>
    <dgm:cxn modelId="{ACFEA7A9-6F96-1F4A-A51A-D8193AF4F265}" type="presParOf" srcId="{53655511-3EA9-E24B-ADA6-7E53EB5D5B44}" destId="{0A08B234-ABF7-DB43-A58C-B3C0794EAE49}" srcOrd="1" destOrd="0" presId="urn:microsoft.com/office/officeart/2005/8/layout/equation1"/>
    <dgm:cxn modelId="{6101295B-26E5-9B43-A58F-58C9CD90D262}" type="presParOf" srcId="{53655511-3EA9-E24B-ADA6-7E53EB5D5B44}" destId="{A2D8B243-9861-CB4C-9DC9-4D3970B797C1}" srcOrd="2" destOrd="0" presId="urn:microsoft.com/office/officeart/2005/8/layout/equation1"/>
    <dgm:cxn modelId="{6AD9DDA3-0B66-B74D-8771-5CE2E9DA9180}" type="presParOf" srcId="{53655511-3EA9-E24B-ADA6-7E53EB5D5B44}" destId="{EDB500EE-8294-3F4B-8417-8BE8023C1D35}" srcOrd="3" destOrd="0" presId="urn:microsoft.com/office/officeart/2005/8/layout/equation1"/>
    <dgm:cxn modelId="{E4CCC9A4-52B9-8541-9247-77C1A6F146FA}" type="presParOf" srcId="{53655511-3EA9-E24B-ADA6-7E53EB5D5B44}" destId="{A9C6362F-FD2C-A44B-8412-4E042722523A}" srcOrd="4" destOrd="0" presId="urn:microsoft.com/office/officeart/2005/8/layout/equation1"/>
    <dgm:cxn modelId="{F9A1FD52-A00B-F246-BABE-FEBB0DFB4828}" type="presParOf" srcId="{53655511-3EA9-E24B-ADA6-7E53EB5D5B44}" destId="{1D85500E-2E82-6A4A-91EE-9AF48FEC6C45}" srcOrd="5" destOrd="0" presId="urn:microsoft.com/office/officeart/2005/8/layout/equation1"/>
    <dgm:cxn modelId="{DD4A96DF-F8F8-D541-B6F2-FC8F25BC4DD0}" type="presParOf" srcId="{53655511-3EA9-E24B-ADA6-7E53EB5D5B44}" destId="{43B7E150-48FC-BF4A-9779-A59569998339}" srcOrd="6" destOrd="0" presId="urn:microsoft.com/office/officeart/2005/8/layout/equation1"/>
    <dgm:cxn modelId="{19C0960B-00D2-924C-8F5B-F4D2AEE95E0B}" type="presParOf" srcId="{53655511-3EA9-E24B-ADA6-7E53EB5D5B44}" destId="{88E048A8-2DA0-7B47-9D5D-4C623211681A}" srcOrd="7" destOrd="0" presId="urn:microsoft.com/office/officeart/2005/8/layout/equation1"/>
    <dgm:cxn modelId="{D70C9808-9799-F54D-BFA3-8D631BA064EB}" type="presParOf" srcId="{53655511-3EA9-E24B-ADA6-7E53EB5D5B44}" destId="{8C6BBD0A-341D-F448-AE4B-11C0CE9949B8}" srcOrd="8" destOrd="0" presId="urn:microsoft.com/office/officeart/2005/8/layout/equation1"/>
    <dgm:cxn modelId="{2F8F646E-95EC-9E44-AA94-80BAB1E83338}" type="presParOf" srcId="{53655511-3EA9-E24B-ADA6-7E53EB5D5B44}" destId="{73DEAC19-71FE-434C-B8AB-5F6FDE04D5DA}" srcOrd="9" destOrd="0" presId="urn:microsoft.com/office/officeart/2005/8/layout/equation1"/>
    <dgm:cxn modelId="{281FD438-B4DD-D449-8A7F-917E0C14D38B}" type="presParOf" srcId="{53655511-3EA9-E24B-ADA6-7E53EB5D5B44}" destId="{FB9B2694-C9DD-5F41-AEF5-FE06D207342C}" srcOrd="10" destOrd="0" presId="urn:microsoft.com/office/officeart/2005/8/layout/equation1"/>
    <dgm:cxn modelId="{E90972AF-7A58-414D-9A07-3B9C71F8CCA4}" type="presParOf" srcId="{53655511-3EA9-E24B-ADA6-7E53EB5D5B44}" destId="{ABE3BCDB-6BFB-044A-9A25-2B53D8273D94}" srcOrd="11" destOrd="0" presId="urn:microsoft.com/office/officeart/2005/8/layout/equation1"/>
    <dgm:cxn modelId="{B1D5EC6C-E543-F345-85C5-057035919D89}"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AFEB04-D762-47C6-A4F4-04BC953EB7CF}" type="doc">
      <dgm:prSet loTypeId="urn:microsoft.com/office/officeart/2005/8/layout/venn1" loCatId="relationship" qsTypeId="urn:microsoft.com/office/officeart/2005/8/quickstyle/simple1" qsCatId="simple" csTypeId="urn:microsoft.com/office/officeart/2005/8/colors/accent1_2" csCatId="accent1" phldr="1"/>
      <dgm:spPr/>
    </dgm:pt>
    <dgm:pt modelId="{C82E8B00-D4AE-4D52-AB11-EDB2CEE7D226}">
      <dgm:prSet phldrT="[Text]"/>
      <dgm: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a:solidFill>
                <a:sysClr val="windowText" lastClr="000000">
                  <a:hueOff val="0"/>
                  <a:satOff val="0"/>
                  <a:lumOff val="0"/>
                  <a:alphaOff val="0"/>
                </a:sysClr>
              </a:solidFill>
              <a:latin typeface="Calibri"/>
              <a:ea typeface="+mn-ea"/>
              <a:cs typeface="+mn-cs"/>
            </a:rPr>
            <a:t>Dimension(s)</a:t>
          </a:r>
        </a:p>
      </dgm:t>
    </dgm:pt>
    <dgm:pt modelId="{76C1BC2D-B80F-4C22-AD69-627D7764EE76}" type="parTrans" cxnId="{172FD97E-D07A-4301-93CA-06362644C2F1}">
      <dgm:prSet/>
      <dgm:spPr/>
      <dgm:t>
        <a:bodyPr/>
        <a:lstStyle/>
        <a:p>
          <a:endParaRPr lang="en-US"/>
        </a:p>
      </dgm:t>
    </dgm:pt>
    <dgm:pt modelId="{38D19098-5B96-4591-B64B-BEEEAFD9FDBE}" type="sibTrans" cxnId="{172FD97E-D07A-4301-93CA-06362644C2F1}">
      <dgm:prSet/>
      <dgm:spPr/>
      <dgm:t>
        <a:bodyPr/>
        <a:lstStyle/>
        <a:p>
          <a:endParaRPr lang="en-US"/>
        </a:p>
      </dgm:t>
    </dgm:pt>
    <dgm:pt modelId="{0EA8C4E0-9A5C-4BA7-83A7-96808CBA6005}">
      <dgm:prSet phldrT="[Text]"/>
      <dgm: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a:solidFill>
                <a:sysClr val="windowText" lastClr="000000">
                  <a:hueOff val="0"/>
                  <a:satOff val="0"/>
                  <a:lumOff val="0"/>
                  <a:alphaOff val="0"/>
                </a:sysClr>
              </a:solidFill>
              <a:latin typeface="Calibri"/>
              <a:ea typeface="+mn-ea"/>
              <a:cs typeface="+mn-cs"/>
            </a:rPr>
            <a:t>Elements</a:t>
          </a:r>
        </a:p>
      </dgm:t>
    </dgm:pt>
    <dgm:pt modelId="{2B9561C2-7AF0-408B-86C9-CCC66E28A67E}" type="parTrans" cxnId="{1A14C22B-379B-4DBF-A150-4B1B2B878E85}">
      <dgm:prSet/>
      <dgm:spPr/>
      <dgm:t>
        <a:bodyPr/>
        <a:lstStyle/>
        <a:p>
          <a:endParaRPr lang="en-US"/>
        </a:p>
      </dgm:t>
    </dgm:pt>
    <dgm:pt modelId="{48FF6357-443C-452B-B2E4-02B01E9EE120}" type="sibTrans" cxnId="{1A14C22B-379B-4DBF-A150-4B1B2B878E85}">
      <dgm:prSet/>
      <dgm:spPr/>
      <dgm:t>
        <a:bodyPr/>
        <a:lstStyle/>
        <a:p>
          <a:endParaRPr lang="en-US"/>
        </a:p>
      </dgm:t>
    </dgm:pt>
    <dgm:pt modelId="{C609BCD8-D8FD-43EA-9987-CBC56717BA10}">
      <dgm:prSet phldrT="[Text]"/>
      <dgm: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a:solidFill>
                <a:sysClr val="windowText" lastClr="000000">
                  <a:hueOff val="0"/>
                  <a:satOff val="0"/>
                  <a:lumOff val="0"/>
                  <a:alphaOff val="0"/>
                </a:sysClr>
              </a:solidFill>
              <a:latin typeface="Calibri"/>
              <a:ea typeface="+mn-ea"/>
              <a:cs typeface="+mn-cs"/>
            </a:rPr>
            <a:t>Time Horizon</a:t>
          </a:r>
        </a:p>
      </dgm:t>
    </dgm:pt>
    <dgm:pt modelId="{2FF09A3E-FC6E-4364-9B54-D90E0B08B091}" type="parTrans" cxnId="{3D57AADC-8E6B-4C12-894E-5C9378D4062B}">
      <dgm:prSet/>
      <dgm:spPr/>
      <dgm:t>
        <a:bodyPr/>
        <a:lstStyle/>
        <a:p>
          <a:endParaRPr lang="en-US"/>
        </a:p>
      </dgm:t>
    </dgm:pt>
    <dgm:pt modelId="{756EBDF7-D210-44FD-B2FA-C44E1D9269BB}" type="sibTrans" cxnId="{3D57AADC-8E6B-4C12-894E-5C9378D4062B}">
      <dgm:prSet/>
      <dgm:spPr/>
      <dgm:t>
        <a:bodyPr/>
        <a:lstStyle/>
        <a:p>
          <a:endParaRPr lang="en-US"/>
        </a:p>
      </dgm:t>
    </dgm:pt>
    <dgm:pt modelId="{A9114B7A-1AC6-4997-9189-8567B59BB193}" type="pres">
      <dgm:prSet presAssocID="{38AFEB04-D762-47C6-A4F4-04BC953EB7CF}" presName="compositeShape" presStyleCnt="0">
        <dgm:presLayoutVars>
          <dgm:chMax val="7"/>
          <dgm:dir/>
          <dgm:resizeHandles val="exact"/>
        </dgm:presLayoutVars>
      </dgm:prSet>
      <dgm:spPr/>
    </dgm:pt>
    <dgm:pt modelId="{991B4187-963C-420D-AF1B-E594F32004B0}" type="pres">
      <dgm:prSet presAssocID="{C82E8B00-D4AE-4D52-AB11-EDB2CEE7D226}" presName="circ1" presStyleLbl="vennNode1" presStyleIdx="0" presStyleCnt="3"/>
      <dgm:spPr/>
    </dgm:pt>
    <dgm:pt modelId="{1CEEEC27-5B7B-4C7D-8FFD-868ED58A4E12}" type="pres">
      <dgm:prSet presAssocID="{C82E8B00-D4AE-4D52-AB11-EDB2CEE7D226}" presName="circ1Tx" presStyleLbl="revTx" presStyleIdx="0" presStyleCnt="0">
        <dgm:presLayoutVars>
          <dgm:chMax val="0"/>
          <dgm:chPref val="0"/>
          <dgm:bulletEnabled val="1"/>
        </dgm:presLayoutVars>
      </dgm:prSet>
      <dgm:spPr/>
    </dgm:pt>
    <dgm:pt modelId="{06A5DCA2-C04B-4A38-9B0C-743872E274BC}" type="pres">
      <dgm:prSet presAssocID="{0EA8C4E0-9A5C-4BA7-83A7-96808CBA6005}" presName="circ2" presStyleLbl="vennNode1" presStyleIdx="1" presStyleCnt="3"/>
      <dgm:spPr/>
    </dgm:pt>
    <dgm:pt modelId="{FD2ECC16-A943-42C9-95BC-3A5B0ECF3843}" type="pres">
      <dgm:prSet presAssocID="{0EA8C4E0-9A5C-4BA7-83A7-96808CBA6005}" presName="circ2Tx" presStyleLbl="revTx" presStyleIdx="0" presStyleCnt="0">
        <dgm:presLayoutVars>
          <dgm:chMax val="0"/>
          <dgm:chPref val="0"/>
          <dgm:bulletEnabled val="1"/>
        </dgm:presLayoutVars>
      </dgm:prSet>
      <dgm:spPr/>
    </dgm:pt>
    <dgm:pt modelId="{A572EBC6-7EC6-4DE0-AFD2-99E8349D5020}" type="pres">
      <dgm:prSet presAssocID="{C609BCD8-D8FD-43EA-9987-CBC56717BA10}" presName="circ3" presStyleLbl="vennNode1" presStyleIdx="2" presStyleCnt="3"/>
      <dgm:spPr/>
    </dgm:pt>
    <dgm:pt modelId="{A2AF65CF-ED97-4F03-B86D-1015D47A2F85}" type="pres">
      <dgm:prSet presAssocID="{C609BCD8-D8FD-43EA-9987-CBC56717BA10}" presName="circ3Tx" presStyleLbl="revTx" presStyleIdx="0" presStyleCnt="0">
        <dgm:presLayoutVars>
          <dgm:chMax val="0"/>
          <dgm:chPref val="0"/>
          <dgm:bulletEnabled val="1"/>
        </dgm:presLayoutVars>
      </dgm:prSet>
      <dgm:spPr/>
    </dgm:pt>
  </dgm:ptLst>
  <dgm:cxnLst>
    <dgm:cxn modelId="{CB9FB001-DBCC-4CA2-A78A-3A27E45875EC}" type="presOf" srcId="{C82E8B00-D4AE-4D52-AB11-EDB2CEE7D226}" destId="{991B4187-963C-420D-AF1B-E594F32004B0}" srcOrd="0" destOrd="0" presId="urn:microsoft.com/office/officeart/2005/8/layout/venn1"/>
    <dgm:cxn modelId="{7EDB6C11-CFDD-45C3-9A46-544B7EFF7D35}" type="presOf" srcId="{38AFEB04-D762-47C6-A4F4-04BC953EB7CF}" destId="{A9114B7A-1AC6-4997-9189-8567B59BB193}" srcOrd="0" destOrd="0" presId="urn:microsoft.com/office/officeart/2005/8/layout/venn1"/>
    <dgm:cxn modelId="{C8006C28-1029-4DA1-9EA8-44628E5097B2}" type="presOf" srcId="{0EA8C4E0-9A5C-4BA7-83A7-96808CBA6005}" destId="{06A5DCA2-C04B-4A38-9B0C-743872E274BC}" srcOrd="0" destOrd="0" presId="urn:microsoft.com/office/officeart/2005/8/layout/venn1"/>
    <dgm:cxn modelId="{1A14C22B-379B-4DBF-A150-4B1B2B878E85}" srcId="{38AFEB04-D762-47C6-A4F4-04BC953EB7CF}" destId="{0EA8C4E0-9A5C-4BA7-83A7-96808CBA6005}" srcOrd="1" destOrd="0" parTransId="{2B9561C2-7AF0-408B-86C9-CCC66E28A67E}" sibTransId="{48FF6357-443C-452B-B2E4-02B01E9EE120}"/>
    <dgm:cxn modelId="{115BCE31-775B-45CA-BDC4-EEF90007CDD6}" type="presOf" srcId="{0EA8C4E0-9A5C-4BA7-83A7-96808CBA6005}" destId="{FD2ECC16-A943-42C9-95BC-3A5B0ECF3843}" srcOrd="1" destOrd="0" presId="urn:microsoft.com/office/officeart/2005/8/layout/venn1"/>
    <dgm:cxn modelId="{D7F93B6F-04A2-413E-8CDF-4A74F2E24B58}" type="presOf" srcId="{C609BCD8-D8FD-43EA-9987-CBC56717BA10}" destId="{A572EBC6-7EC6-4DE0-AFD2-99E8349D5020}" srcOrd="0" destOrd="0" presId="urn:microsoft.com/office/officeart/2005/8/layout/venn1"/>
    <dgm:cxn modelId="{172FD97E-D07A-4301-93CA-06362644C2F1}" srcId="{38AFEB04-D762-47C6-A4F4-04BC953EB7CF}" destId="{C82E8B00-D4AE-4D52-AB11-EDB2CEE7D226}" srcOrd="0" destOrd="0" parTransId="{76C1BC2D-B80F-4C22-AD69-627D7764EE76}" sibTransId="{38D19098-5B96-4591-B64B-BEEEAFD9FDBE}"/>
    <dgm:cxn modelId="{CC4619C9-A573-4D54-851B-BBE6B2857231}" type="presOf" srcId="{C609BCD8-D8FD-43EA-9987-CBC56717BA10}" destId="{A2AF65CF-ED97-4F03-B86D-1015D47A2F85}" srcOrd="1" destOrd="0" presId="urn:microsoft.com/office/officeart/2005/8/layout/venn1"/>
    <dgm:cxn modelId="{80D90AD8-BE8A-41DA-B78C-450FFA33A91C}" type="presOf" srcId="{C82E8B00-D4AE-4D52-AB11-EDB2CEE7D226}" destId="{1CEEEC27-5B7B-4C7D-8FFD-868ED58A4E12}" srcOrd="1" destOrd="0" presId="urn:microsoft.com/office/officeart/2005/8/layout/venn1"/>
    <dgm:cxn modelId="{3D57AADC-8E6B-4C12-894E-5C9378D4062B}" srcId="{38AFEB04-D762-47C6-A4F4-04BC953EB7CF}" destId="{C609BCD8-D8FD-43EA-9987-CBC56717BA10}" srcOrd="2" destOrd="0" parTransId="{2FF09A3E-FC6E-4364-9B54-D90E0B08B091}" sibTransId="{756EBDF7-D210-44FD-B2FA-C44E1D9269BB}"/>
    <dgm:cxn modelId="{C7E8587C-783B-49E8-9590-B77E98FDCAFB}" type="presParOf" srcId="{A9114B7A-1AC6-4997-9189-8567B59BB193}" destId="{991B4187-963C-420D-AF1B-E594F32004B0}" srcOrd="0" destOrd="0" presId="urn:microsoft.com/office/officeart/2005/8/layout/venn1"/>
    <dgm:cxn modelId="{2D1F36B6-DB3A-41B2-A22A-72FEB73C04AD}" type="presParOf" srcId="{A9114B7A-1AC6-4997-9189-8567B59BB193}" destId="{1CEEEC27-5B7B-4C7D-8FFD-868ED58A4E12}" srcOrd="1" destOrd="0" presId="urn:microsoft.com/office/officeart/2005/8/layout/venn1"/>
    <dgm:cxn modelId="{91A9CDA2-29C1-4CCA-9BFC-22D3CACCDCEB}" type="presParOf" srcId="{A9114B7A-1AC6-4997-9189-8567B59BB193}" destId="{06A5DCA2-C04B-4A38-9B0C-743872E274BC}" srcOrd="2" destOrd="0" presId="urn:microsoft.com/office/officeart/2005/8/layout/venn1"/>
    <dgm:cxn modelId="{7E417FE4-F840-4AF5-9CB6-3CE0B0910177}" type="presParOf" srcId="{A9114B7A-1AC6-4997-9189-8567B59BB193}" destId="{FD2ECC16-A943-42C9-95BC-3A5B0ECF3843}" srcOrd="3" destOrd="0" presId="urn:microsoft.com/office/officeart/2005/8/layout/venn1"/>
    <dgm:cxn modelId="{B8B0BEC1-7816-4E4D-8F7F-51284E44333E}" type="presParOf" srcId="{A9114B7A-1AC6-4997-9189-8567B59BB193}" destId="{A572EBC6-7EC6-4DE0-AFD2-99E8349D5020}" srcOrd="4" destOrd="0" presId="urn:microsoft.com/office/officeart/2005/8/layout/venn1"/>
    <dgm:cxn modelId="{7830E8C0-607E-46F2-8D70-804ECAFAC74A}" type="presParOf" srcId="{A9114B7A-1AC6-4997-9189-8567B59BB193}" destId="{A2AF65CF-ED97-4F03-B86D-1015D47A2F8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latin typeface="Arial"/>
              <a:cs typeface="Arial"/>
            </a:rPr>
            <a:t>Assets</a:t>
          </a: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Sizing: What should overall capacity be?</a:t>
          </a: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Timing: When expand or contract capacity?</a:t>
          </a: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Type: What kind of assets are best? </a:t>
          </a: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Arial"/>
              <a:cs typeface="Arial"/>
            </a:rPr>
            <a:t>Location: Where locate assets? </a:t>
          </a: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B4187-963C-420D-AF1B-E594F32004B0}">
      <dsp:nvSpPr>
        <dsp:cNvPr id="0" name=""/>
        <dsp:cNvSpPr/>
      </dsp:nvSpPr>
      <dsp: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alibri"/>
              <a:ea typeface="+mn-ea"/>
              <a:cs typeface="+mn-cs"/>
            </a:rPr>
            <a:t>Dimension(s)</a:t>
          </a:r>
        </a:p>
      </dsp:txBody>
      <dsp:txXfrm>
        <a:off x="2554758" y="459463"/>
        <a:ext cx="910283" cy="558584"/>
      </dsp:txXfrm>
    </dsp:sp>
    <dsp:sp modelId="{06A5DCA2-C04B-4A38-9B0C-743872E274BC}">
      <dsp:nvSpPr>
        <dsp:cNvPr id="0" name=""/>
        <dsp:cNvSpPr/>
      </dsp:nvSpPr>
      <dsp: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alibri"/>
              <a:ea typeface="+mn-ea"/>
              <a:cs typeface="+mn-cs"/>
            </a:rPr>
            <a:t>Elements</a:t>
          </a:r>
        </a:p>
      </dsp:txBody>
      <dsp:txXfrm>
        <a:off x="3456724" y="1728620"/>
        <a:ext cx="744778" cy="682713"/>
      </dsp:txXfrm>
    </dsp:sp>
    <dsp:sp modelId="{A572EBC6-7EC6-4DE0-AFD2-99E8349D5020}">
      <dsp:nvSpPr>
        <dsp:cNvPr id="0" name=""/>
        <dsp:cNvSpPr/>
      </dsp:nvSpPr>
      <dsp: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alibri"/>
              <a:ea typeface="+mn-ea"/>
              <a:cs typeface="+mn-cs"/>
            </a:rPr>
            <a:t>Time Horizon</a:t>
          </a:r>
        </a:p>
      </dsp:txBody>
      <dsp:txXfrm>
        <a:off x="1818297" y="1728620"/>
        <a:ext cx="744778" cy="68271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4363" cy="382588"/>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1000" dirty="0" smtClean="0">
                <a:latin typeface="Times New Roman" pitchFamily="18" charset="0"/>
              </a:defRPr>
            </a:lvl1pPr>
          </a:lstStyle>
          <a:p>
            <a:pPr>
              <a:defRPr/>
            </a:pPr>
            <a:r>
              <a:rPr lang="en-US"/>
              <a:t>OPNS454: Capacity Types and Flexibility—Eli Lilly</a:t>
            </a:r>
          </a:p>
        </p:txBody>
      </p:sp>
      <p:sp>
        <p:nvSpPr>
          <p:cNvPr id="28676" name="Rectangle 4"/>
          <p:cNvSpPr>
            <a:spLocks noGrp="1" noChangeArrowheads="1"/>
          </p:cNvSpPr>
          <p:nvPr>
            <p:ph type="ftr" sz="quarter" idx="2"/>
          </p:nvPr>
        </p:nvSpPr>
        <p:spPr bwMode="auto">
          <a:xfrm>
            <a:off x="0" y="9296400"/>
            <a:ext cx="4419600" cy="304800"/>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7490213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5427663"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800">
                <a:latin typeface="Times New Roman" pitchFamily="18" charset="0"/>
              </a:defRPr>
            </a:lvl1pPr>
          </a:lstStyle>
          <a:p>
            <a:pPr>
              <a:defRPr/>
            </a:pPr>
            <a:r>
              <a:rPr lang="en-US"/>
              <a:t>OPNS454 Week 5: Capacity Types and Flexibility</a:t>
            </a:r>
          </a:p>
        </p:txBody>
      </p:sp>
      <p:sp>
        <p:nvSpPr>
          <p:cNvPr id="4099" name="Rectangle 3"/>
          <p:cNvSpPr>
            <a:spLocks noGrp="1" noChangeArrowheads="1"/>
          </p:cNvSpPr>
          <p:nvPr>
            <p:ph type="dt" idx="1"/>
          </p:nvPr>
        </p:nvSpPr>
        <p:spPr bwMode="auto">
          <a:xfrm>
            <a:off x="5730876" y="0"/>
            <a:ext cx="1584325"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algn="r" defTabSz="976215" eaLnBrk="0" hangingPunct="0">
              <a:defRPr sz="800">
                <a:latin typeface="Times New Roman" pitchFamily="18" charset="0"/>
              </a:defRPr>
            </a:lvl1pPr>
          </a:lstStyle>
          <a:p>
            <a:pPr>
              <a:defRPr/>
            </a:pPr>
            <a:fld id="{3E589716-E2A5-4386-9426-86E371DC4376}" type="datetime1">
              <a:rPr lang="en-US"/>
              <a:pPr>
                <a:defRPr/>
              </a:pPr>
              <a:t>2/12/18</a:t>
            </a:fld>
            <a:endParaRPr lang="en-US"/>
          </a:p>
        </p:txBody>
      </p:sp>
      <p:sp>
        <p:nvSpPr>
          <p:cNvPr id="4101" name="Rectangle 5"/>
          <p:cNvSpPr>
            <a:spLocks noGrp="1" noChangeArrowheads="1"/>
          </p:cNvSpPr>
          <p:nvPr>
            <p:ph type="body" sz="quarter" idx="3"/>
          </p:nvPr>
        </p:nvSpPr>
        <p:spPr bwMode="auto">
          <a:xfrm>
            <a:off x="293689" y="3452813"/>
            <a:ext cx="6727825" cy="593090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401176"/>
            <a:ext cx="4140200"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964" y="9401176"/>
            <a:ext cx="3170237"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algn="r" defTabSz="976215" eaLnBrk="0" hangingPunct="0">
              <a:defRPr sz="800">
                <a:latin typeface="Times New Roman" pitchFamily="18" charset="0"/>
              </a:defRPr>
            </a:lvl1pPr>
          </a:lstStyle>
          <a:p>
            <a:pPr>
              <a:defRPr/>
            </a:pPr>
            <a:fld id="{70272C2E-8082-4CAB-B7DD-412735F17F1A}" type="slidenum">
              <a:rPr lang="en-US"/>
              <a:pPr>
                <a:defRPr/>
              </a:pPr>
              <a:t>‹#›</a:t>
            </a:fld>
            <a:endParaRPr lang="en-US"/>
          </a:p>
        </p:txBody>
      </p:sp>
      <p:sp>
        <p:nvSpPr>
          <p:cNvPr id="21511" name="Rectangle 10"/>
          <p:cNvSpPr>
            <a:spLocks noGrp="1" noRot="1" noChangeAspect="1" noChangeArrowheads="1" noTextEdit="1"/>
          </p:cNvSpPr>
          <p:nvPr>
            <p:ph type="sldImg" idx="2"/>
          </p:nvPr>
        </p:nvSpPr>
        <p:spPr bwMode="auto">
          <a:xfrm>
            <a:off x="106363"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3111875873"/>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orbes.com/sites/matthewherper/2012/02/10/the-truly-staggering-cost-of-inventing-new-drug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mailto:brosner2016@kellogg.northwestern.edu"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mailto:vanmieghem@kellogg.northwestern.edu"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en.wikipedia.org/wiki/FDA" TargetMode="External"/><Relationship Id="rId4" Type="http://schemas.openxmlformats.org/officeDocument/2006/relationships/hyperlink" Target="http://en.wikipedia.org/wiki/Medical_devices"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22531" name="Rectangle 6"/>
          <p:cNvSpPr>
            <a:spLocks noGrp="1" noChangeArrowheads="1"/>
          </p:cNvSpPr>
          <p:nvPr>
            <p:ph type="ftr" sz="quarter" idx="4"/>
          </p:nvPr>
        </p:nvSpPr>
        <p:spPr>
          <a:noFill/>
        </p:spPr>
        <p:txBody>
          <a:bodyPr/>
          <a:lstStyle/>
          <a:p>
            <a:pPr defTabSz="974582"/>
            <a:r>
              <a:rPr lang="en-US" dirty="0"/>
              <a:t>© Van Mieghem</a:t>
            </a:r>
          </a:p>
        </p:txBody>
      </p:sp>
      <p:sp>
        <p:nvSpPr>
          <p:cNvPr id="22532" name="Rectangle 7"/>
          <p:cNvSpPr>
            <a:spLocks noGrp="1" noChangeArrowheads="1"/>
          </p:cNvSpPr>
          <p:nvPr>
            <p:ph type="sldNum" sz="quarter" idx="5"/>
          </p:nvPr>
        </p:nvSpPr>
        <p:spPr>
          <a:noFill/>
        </p:spPr>
        <p:txBody>
          <a:bodyPr/>
          <a:lstStyle/>
          <a:p>
            <a:pPr defTabSz="974582"/>
            <a:fld id="{7037EA4D-4CC2-4E8F-BF2F-74A6C4DE7FCE}" type="slidenum">
              <a:rPr lang="en-US" smtClean="0"/>
              <a:pPr defTabSz="974582"/>
              <a:t>1</a:t>
            </a:fld>
            <a:endParaRPr lang="en-US" dirty="0"/>
          </a:p>
        </p:txBody>
      </p:sp>
      <p:sp>
        <p:nvSpPr>
          <p:cNvPr id="29701" name="Notes Placeholder 8"/>
          <p:cNvSpPr>
            <a:spLocks noGrp="1"/>
          </p:cNvSpPr>
          <p:nvPr>
            <p:ph type="body" idx="1"/>
          </p:nvPr>
        </p:nvSpPr>
        <p:spPr>
          <a:ln/>
        </p:spPr>
        <p:txBody>
          <a:bodyPr/>
          <a:lstStyle/>
          <a:p>
            <a:pPr>
              <a:defRPr/>
            </a:pPr>
            <a:r>
              <a:rPr lang="en-US" dirty="0"/>
              <a:t>Today we will discuss capacity types and the different types of flexibility using the Lilly case…</a:t>
            </a:r>
          </a:p>
          <a:p>
            <a:pPr>
              <a:defRPr/>
            </a:pPr>
            <a:endParaRPr lang="en-US" dirty="0"/>
          </a:p>
          <a:p>
            <a:pPr>
              <a:defRPr/>
            </a:pPr>
            <a:r>
              <a:rPr lang="en-US" dirty="0"/>
              <a:t>2011 Jan23 time plan (for 1.5hr day class): start with first</a:t>
            </a:r>
            <a:r>
              <a:rPr lang="en-US" baseline="0" dirty="0"/>
              <a:t> 4 slides handed out:</a:t>
            </a:r>
            <a:endParaRPr lang="en-US" dirty="0"/>
          </a:p>
          <a:p>
            <a:pPr>
              <a:defRPr/>
            </a:pPr>
            <a:r>
              <a:rPr lang="en-US" dirty="0"/>
              <a:t> 0:00-0:45: start with quick VCAP and show that Flex is costly</a:t>
            </a:r>
            <a:r>
              <a:rPr lang="en-US" baseline="0" dirty="0"/>
              <a:t> (show slide to save time).  Key conversation is using slide 4 to bring out</a:t>
            </a:r>
            <a:r>
              <a:rPr lang="en-US" dirty="0"/>
              <a:t> different approaches.  Summarize on BB.  </a:t>
            </a:r>
            <a:r>
              <a:rPr lang="en-US" i="1" dirty="0"/>
              <a:t>Must keep time in control!  Need at least 45min to get through the rest.</a:t>
            </a:r>
          </a:p>
          <a:p>
            <a:pPr>
              <a:defRPr/>
            </a:pPr>
            <a:r>
              <a:rPr lang="en-US" dirty="0"/>
              <a:t> 0:45-1:30: handout rest of slides to “illustrate the analytics and to make sure we cover all key points”</a:t>
            </a:r>
          </a:p>
          <a:p>
            <a:pPr marL="685599" lvl="1" indent="-228534">
              <a:defRPr/>
            </a:pPr>
            <a:endParaRPr lang="en-US" dirty="0"/>
          </a:p>
          <a:p>
            <a:pPr marL="228534" indent="-228534">
              <a:defRPr/>
            </a:pPr>
            <a:endParaRPr lang="en-US" dirty="0"/>
          </a:p>
          <a:p>
            <a:pPr>
              <a:defRPr/>
            </a:pPr>
            <a:endParaRPr lang="en-US" dirty="0"/>
          </a:p>
          <a:p>
            <a:pPr>
              <a:defRPr/>
            </a:pPr>
            <a:endParaRPr lang="en-US" dirty="0"/>
          </a:p>
          <a:p>
            <a:pPr>
              <a:defRPr/>
            </a:pPr>
            <a:endParaRPr lang="en-US" dirty="0"/>
          </a:p>
        </p:txBody>
      </p:sp>
      <p:sp>
        <p:nvSpPr>
          <p:cNvPr id="22534"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95737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32771" name="Rectangle 3"/>
          <p:cNvSpPr>
            <a:spLocks noGrp="1" noChangeArrowheads="1"/>
          </p:cNvSpPr>
          <p:nvPr>
            <p:ph type="dt" sz="quarter" idx="1"/>
          </p:nvPr>
        </p:nvSpPr>
        <p:spPr>
          <a:noFill/>
        </p:spPr>
        <p:txBody>
          <a:bodyPr/>
          <a:lstStyle/>
          <a:p>
            <a:pPr defTabSz="974582"/>
            <a:fld id="{9190EE4D-FBFD-4488-A099-249660B8EE37}" type="datetime1">
              <a:rPr lang="en-US" smtClean="0"/>
              <a:pPr defTabSz="974582"/>
              <a:t>2/12/18</a:t>
            </a:fld>
            <a:endParaRPr lang="en-US" dirty="0"/>
          </a:p>
        </p:txBody>
      </p:sp>
      <p:sp>
        <p:nvSpPr>
          <p:cNvPr id="32772"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2773" name="Rectangle 3"/>
          <p:cNvSpPr>
            <a:spLocks noGrp="1" noChangeArrowheads="1"/>
          </p:cNvSpPr>
          <p:nvPr>
            <p:ph type="body" idx="1"/>
          </p:nvPr>
        </p:nvSpPr>
        <p:spPr>
          <a:noFill/>
          <a:ln/>
        </p:spPr>
        <p:txBody>
          <a:bodyPr lIns="97215" tIns="48607" rIns="97215" bIns="48607"/>
          <a:lstStyle/>
          <a:p>
            <a:pPr marL="234915" indent="-234915"/>
            <a:r>
              <a:rPr lang="en-US" dirty="0"/>
              <a:t>The second approach is to use real options = </a:t>
            </a:r>
            <a:r>
              <a:rPr lang="en-US" b="1" dirty="0"/>
              <a:t>contingent decisions. </a:t>
            </a:r>
            <a:r>
              <a:rPr lang="en-US" dirty="0"/>
              <a:t>(Recall: a square represents a decision node, a circle a revelation-of-chance node.)</a:t>
            </a:r>
          </a:p>
          <a:p>
            <a:pPr marL="234915" indent="-234915"/>
            <a:r>
              <a:rPr lang="en-US" i="1" dirty="0"/>
              <a:t>The benefit of real options is that it can capture more than waste factor (dynamic nature, compound options etc.)</a:t>
            </a:r>
          </a:p>
          <a:p>
            <a:pPr marL="234915" indent="-234915">
              <a:buFontTx/>
              <a:buAutoNum type="arabicPeriod"/>
            </a:pPr>
            <a:r>
              <a:rPr lang="en-US" dirty="0"/>
              <a:t>Specialized has no contingent choice. Calculate its E</a:t>
            </a:r>
            <a:r>
              <a:rPr lang="en-US" i="1" dirty="0"/>
              <a:t>PV </a:t>
            </a:r>
            <a:r>
              <a:rPr lang="en-US" dirty="0"/>
              <a:t> and put on BB. ($18.07 comes from Table 1)</a:t>
            </a:r>
          </a:p>
          <a:p>
            <a:pPr marL="234915" indent="-234915">
              <a:buFontTx/>
              <a:buAutoNum type="arabicPeriod"/>
            </a:pPr>
            <a:r>
              <a:rPr lang="en-US" dirty="0"/>
              <a:t>Flex has “option to kill” the project. Calculate its E</a:t>
            </a:r>
            <a:r>
              <a:rPr lang="en-US" i="1" dirty="0"/>
              <a:t>PV </a:t>
            </a:r>
            <a:r>
              <a:rPr lang="en-US" dirty="0"/>
              <a:t>and put on BB. ($54.49 comes from Table 1)</a:t>
            </a:r>
          </a:p>
          <a:p>
            <a:pPr marL="234915" indent="-234915">
              <a:buFontTx/>
              <a:buAutoNum type="arabicPeriod"/>
            </a:pPr>
            <a:r>
              <a:rPr lang="en-US" dirty="0"/>
              <a:t>Launch has kill option + delay-and-switch option (after observing 3 years of  commercial demand and prices).  It is the tool to capture both technical risk and commercial risk. Diagram below on BB and its </a:t>
            </a:r>
            <a:r>
              <a:rPr lang="en-US" dirty="0" err="1"/>
              <a:t>E</a:t>
            </a:r>
            <a:r>
              <a:rPr lang="en-US" i="1" dirty="0" err="1"/>
              <a:t>PV</a:t>
            </a:r>
            <a:r>
              <a:rPr lang="en-US" dirty="0" err="1"/>
              <a:t>_lauch</a:t>
            </a:r>
            <a:r>
              <a:rPr lang="en-US" dirty="0"/>
              <a:t> = </a:t>
            </a:r>
            <a:r>
              <a:rPr lang="en-US" i="1" dirty="0"/>
              <a:t>p </a:t>
            </a:r>
            <a:r>
              <a:rPr lang="en-US" dirty="0"/>
              <a:t>$24.50.</a:t>
            </a:r>
          </a:p>
          <a:p>
            <a:pPr marL="234915" indent="-234915"/>
            <a:endParaRPr lang="en-US" dirty="0"/>
          </a:p>
          <a:p>
            <a:pPr marL="234915" indent="-234915"/>
            <a:r>
              <a:rPr lang="en-US" b="1" dirty="0"/>
              <a:t>KEY POINT: Now</a:t>
            </a:r>
            <a:r>
              <a:rPr lang="en-US" b="1" baseline="0" dirty="0"/>
              <a:t> I can start tailoring my ops </a:t>
            </a:r>
            <a:r>
              <a:rPr lang="en-US" b="1" baseline="0" dirty="0" err="1"/>
              <a:t>strat</a:t>
            </a:r>
            <a:r>
              <a:rPr lang="en-US" b="1" baseline="0" dirty="0"/>
              <a:t> not only to (1) volume but also (2) risk </a:t>
            </a:r>
            <a:r>
              <a:rPr lang="en-US" b="0" i="1" baseline="0" dirty="0"/>
              <a:t>p</a:t>
            </a:r>
            <a:endParaRPr lang="en-US" b="1" dirty="0"/>
          </a:p>
          <a:p>
            <a:pPr marL="234915" indent="-234915"/>
            <a:endParaRPr lang="en-US" dirty="0"/>
          </a:p>
          <a:p>
            <a:pPr marL="234915" indent="-234915"/>
            <a:r>
              <a:rPr lang="en-US" i="1" dirty="0"/>
              <a:t>So?  </a:t>
            </a:r>
          </a:p>
          <a:p>
            <a:pPr marL="234915" indent="-234915"/>
            <a:r>
              <a:rPr lang="en-US" dirty="0"/>
              <a:t>Should pick lowest </a:t>
            </a:r>
            <a:r>
              <a:rPr lang="en-US" dirty="0" err="1"/>
              <a:t>E</a:t>
            </a:r>
            <a:r>
              <a:rPr lang="en-US" i="1" dirty="0" err="1"/>
              <a:t>PV_cost</a:t>
            </a:r>
            <a:r>
              <a:rPr lang="en-US" i="1" dirty="0"/>
              <a:t> </a:t>
            </a:r>
            <a:r>
              <a:rPr lang="en-US" dirty="0"/>
              <a:t>strategy. </a:t>
            </a:r>
          </a:p>
          <a:p>
            <a:pPr marL="234915" indent="-234915"/>
            <a:r>
              <a:rPr lang="en-US" dirty="0"/>
              <a:t>Note that launch ALWAYS dominates flex. Thus, only choice is launch </a:t>
            </a:r>
            <a:r>
              <a:rPr lang="en-US" dirty="0" err="1"/>
              <a:t>iff</a:t>
            </a:r>
            <a:r>
              <a:rPr lang="en-US" dirty="0"/>
              <a:t> </a:t>
            </a:r>
            <a:r>
              <a:rPr lang="en-US" i="1" dirty="0"/>
              <a:t>p</a:t>
            </a:r>
            <a:r>
              <a:rPr lang="en-US" dirty="0"/>
              <a:t>24.50 &lt; 6.25 + </a:t>
            </a:r>
            <a:r>
              <a:rPr lang="en-US" i="1" dirty="0"/>
              <a:t>p </a:t>
            </a:r>
            <a:r>
              <a:rPr lang="en-US" dirty="0"/>
              <a:t>11.82, or </a:t>
            </a:r>
            <a:r>
              <a:rPr lang="en-US" i="1" dirty="0"/>
              <a:t>p </a:t>
            </a:r>
            <a:r>
              <a:rPr lang="en-US" dirty="0"/>
              <a:t>&lt; 6.25/(24.50-11.82) = 49%.</a:t>
            </a:r>
          </a:p>
          <a:p>
            <a:pPr marL="234915" indent="-234915"/>
            <a:endParaRPr lang="en-US" i="1" dirty="0"/>
          </a:p>
          <a:p>
            <a:pPr marL="234915" indent="-234915"/>
            <a:endParaRPr lang="en-US" i="1" dirty="0"/>
          </a:p>
          <a:p>
            <a:pPr marL="234915" indent="-234915"/>
            <a:r>
              <a:rPr lang="en-US" i="1" dirty="0"/>
              <a:t>Exercise: let’s do same for </a:t>
            </a:r>
            <a:r>
              <a:rPr lang="en-US" i="1" dirty="0" err="1"/>
              <a:t>Alfatine</a:t>
            </a:r>
            <a:r>
              <a:rPr lang="en-US" i="1" dirty="0"/>
              <a:t>:</a:t>
            </a:r>
          </a:p>
          <a:p>
            <a:r>
              <a:rPr lang="en-US" dirty="0"/>
              <a:t>Specialized: 	EPV = 	25 + p38.98.  (Table 1: 63.98 – 25 = 38.98)		</a:t>
            </a:r>
          </a:p>
          <a:p>
            <a:r>
              <a:rPr lang="en-US" dirty="0"/>
              <a:t>Flex:	EPV = 	p 189.40</a:t>
            </a:r>
          </a:p>
          <a:p>
            <a:r>
              <a:rPr lang="en-US" dirty="0"/>
              <a:t>Launch:	EPV = 	p 86.60</a:t>
            </a:r>
          </a:p>
          <a:p>
            <a:pPr marL="234915" indent="-234915">
              <a:buAutoNum type="arabicPeriod"/>
            </a:pPr>
            <a:endParaRPr lang="en-US" i="0" baseline="0" dirty="0"/>
          </a:p>
          <a:p>
            <a:pPr marL="234915" indent="-234915"/>
            <a:r>
              <a:rPr lang="en-US" i="0" baseline="0" dirty="0"/>
              <a:t>Hence: </a:t>
            </a:r>
          </a:p>
          <a:p>
            <a:pPr marL="234915" indent="-234915">
              <a:buFont typeface="Arial" pitchFamily="34" charset="0"/>
              <a:buChar char="•"/>
            </a:pPr>
            <a:r>
              <a:rPr lang="en-US" i="0" baseline="0" dirty="0"/>
              <a:t>Launch dominates flex</a:t>
            </a:r>
          </a:p>
          <a:p>
            <a:r>
              <a:rPr lang="en-US" i="0" baseline="0" dirty="0"/>
              <a:t>Launch dominates spec </a:t>
            </a:r>
            <a:r>
              <a:rPr lang="en-US" i="0" baseline="0" dirty="0" err="1"/>
              <a:t>iff</a:t>
            </a:r>
            <a:r>
              <a:rPr lang="en-US" i="0" baseline="0" dirty="0"/>
              <a:t> </a:t>
            </a:r>
            <a:r>
              <a:rPr lang="en-US" i="1" dirty="0"/>
              <a:t>p = </a:t>
            </a:r>
            <a:r>
              <a:rPr lang="en-US" dirty="0"/>
              <a:t>25/(86.60-38.98) = 53%</a:t>
            </a:r>
            <a:endParaRPr lang="en-US" i="1" dirty="0"/>
          </a:p>
          <a:p>
            <a:pPr marL="234915" indent="-234915"/>
            <a:endParaRPr lang="en-US" dirty="0"/>
          </a:p>
          <a:p>
            <a:pPr marL="234915" indent="-234915"/>
            <a:endParaRPr lang="en-US" dirty="0"/>
          </a:p>
        </p:txBody>
      </p:sp>
    </p:spTree>
    <p:extLst>
      <p:ext uri="{BB962C8B-B14F-4D97-AF65-F5344CB8AC3E}">
        <p14:creationId xmlns:p14="http://schemas.microsoft.com/office/powerpoint/2010/main" val="3409939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33795" name="Rectangle 3"/>
          <p:cNvSpPr>
            <a:spLocks noGrp="1" noChangeArrowheads="1"/>
          </p:cNvSpPr>
          <p:nvPr>
            <p:ph type="dt" sz="quarter" idx="1"/>
          </p:nvPr>
        </p:nvSpPr>
        <p:spPr>
          <a:noFill/>
        </p:spPr>
        <p:txBody>
          <a:bodyPr/>
          <a:lstStyle/>
          <a:p>
            <a:pPr defTabSz="974582"/>
            <a:fld id="{3BFAF550-9B92-4ACB-965A-6705236F4731}" type="datetime1">
              <a:rPr lang="en-US" smtClean="0"/>
              <a:pPr defTabSz="974582"/>
              <a:t>2/12/18</a:t>
            </a:fld>
            <a:endParaRPr lang="en-US" dirty="0"/>
          </a:p>
        </p:txBody>
      </p:sp>
      <p:sp>
        <p:nvSpPr>
          <p:cNvPr id="33796" name="Rectangle 6"/>
          <p:cNvSpPr>
            <a:spLocks noGrp="1" noChangeArrowheads="1"/>
          </p:cNvSpPr>
          <p:nvPr>
            <p:ph type="ftr" sz="quarter" idx="4"/>
          </p:nvPr>
        </p:nvSpPr>
        <p:spPr>
          <a:noFill/>
        </p:spPr>
        <p:txBody>
          <a:bodyPr/>
          <a:lstStyle/>
          <a:p>
            <a:pPr defTabSz="974582"/>
            <a:r>
              <a:rPr lang="en-US" dirty="0"/>
              <a:t>© Van Mieghem</a:t>
            </a:r>
          </a:p>
        </p:txBody>
      </p:sp>
      <p:sp>
        <p:nvSpPr>
          <p:cNvPr id="33797" name="Rectangle 7"/>
          <p:cNvSpPr>
            <a:spLocks noGrp="1" noChangeArrowheads="1"/>
          </p:cNvSpPr>
          <p:nvPr>
            <p:ph type="sldNum" sz="quarter" idx="5"/>
          </p:nvPr>
        </p:nvSpPr>
        <p:spPr>
          <a:noFill/>
        </p:spPr>
        <p:txBody>
          <a:bodyPr/>
          <a:lstStyle/>
          <a:p>
            <a:pPr defTabSz="974582"/>
            <a:fld id="{D2234AD7-4F27-4F83-8F83-AAE895EBFEE7}" type="slidenum">
              <a:rPr lang="en-US" smtClean="0"/>
              <a:pPr defTabSz="974582"/>
              <a:t>14</a:t>
            </a:fld>
            <a:endParaRPr lang="en-US" dirty="0"/>
          </a:p>
        </p:txBody>
      </p:sp>
      <p:sp>
        <p:nvSpPr>
          <p:cNvPr id="3379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3799" name="Rectangle 3"/>
          <p:cNvSpPr>
            <a:spLocks noGrp="1" noChangeArrowheads="1"/>
          </p:cNvSpPr>
          <p:nvPr>
            <p:ph type="body" idx="1"/>
          </p:nvPr>
        </p:nvSpPr>
        <p:spPr>
          <a:noFill/>
          <a:ln/>
        </p:spPr>
        <p:txBody>
          <a:bodyPr/>
          <a:lstStyle/>
          <a:p>
            <a:pPr marL="234915" indent="-234915"/>
            <a:r>
              <a:rPr lang="en-US" b="1" dirty="0"/>
              <a:t>3 important points on this slide:</a:t>
            </a:r>
          </a:p>
          <a:p>
            <a:pPr marL="234915" indent="-234915"/>
            <a:endParaRPr lang="en-US" b="1" dirty="0"/>
          </a:p>
          <a:p>
            <a:pPr marL="234915" indent="-234915">
              <a:buFontTx/>
              <a:buAutoNum type="arabicPeriod"/>
            </a:pPr>
            <a:r>
              <a:rPr lang="en-US" b="1" dirty="0"/>
              <a:t>What is option value?</a:t>
            </a:r>
          </a:p>
          <a:p>
            <a:pPr marL="234915" indent="-234915"/>
            <a:r>
              <a:rPr lang="en-US" dirty="0"/>
              <a:t>Option value = Value of project with contingent choice – Value w/o contingent choice.</a:t>
            </a:r>
          </a:p>
          <a:p>
            <a:pPr marL="234915" indent="-234915"/>
            <a:r>
              <a:rPr lang="en-US" dirty="0"/>
              <a:t>Because we look at PV of cost, we get:</a:t>
            </a:r>
          </a:p>
          <a:p>
            <a:pPr marL="234915" indent="-234915"/>
            <a:r>
              <a:rPr lang="en-US" dirty="0"/>
              <a:t>Option value = PV(cost, no choice) – PV(cost, contingent choice)</a:t>
            </a:r>
          </a:p>
          <a:p>
            <a:pPr marL="234915" indent="-234915"/>
            <a:endParaRPr lang="en-US" dirty="0"/>
          </a:p>
          <a:p>
            <a:pPr marL="234915" indent="-234915"/>
            <a:r>
              <a:rPr lang="en-US" b="1" dirty="0"/>
              <a:t>2. Real option decision rule = waste-factor model rule</a:t>
            </a:r>
          </a:p>
          <a:p>
            <a:pPr marL="234915" indent="-234915"/>
            <a:r>
              <a:rPr lang="en-US" dirty="0"/>
              <a:t>Real option decision rule: only consider the real option if it has positive option value.</a:t>
            </a:r>
          </a:p>
          <a:p>
            <a:pPr marL="234915" indent="-234915"/>
            <a:r>
              <a:rPr lang="en-US" dirty="0"/>
              <a:t>Rework to show that this is equivalent to waste-factor model rule.</a:t>
            </a:r>
          </a:p>
          <a:p>
            <a:pPr marL="234915" indent="-234915"/>
            <a:endParaRPr lang="en-US" dirty="0"/>
          </a:p>
          <a:p>
            <a:pPr marL="234915" indent="-234915"/>
            <a:r>
              <a:rPr lang="en-US" b="1" dirty="0"/>
              <a:t>3. </a:t>
            </a:r>
            <a:r>
              <a:rPr lang="en-US" dirty="0"/>
              <a:t>Option value of launch dominates flex because it has an additional delay-and-switch option.</a:t>
            </a:r>
          </a:p>
        </p:txBody>
      </p:sp>
    </p:spTree>
    <p:extLst>
      <p:ext uri="{BB962C8B-B14F-4D97-AF65-F5344CB8AC3E}">
        <p14:creationId xmlns:p14="http://schemas.microsoft.com/office/powerpoint/2010/main" val="4054029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a:extLst>
              <a:ext uri="{FF2B5EF4-FFF2-40B4-BE49-F238E27FC236}">
                <a16:creationId xmlns:a16="http://schemas.microsoft.com/office/drawing/2014/main" id="{C067FAC9-8076-449C-B62B-6AB6CBA49A19}"/>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35842" name="Rectangle 3">
            <a:extLst>
              <a:ext uri="{FF2B5EF4-FFF2-40B4-BE49-F238E27FC236}">
                <a16:creationId xmlns:a16="http://schemas.microsoft.com/office/drawing/2014/main" id="{69E97F01-B17F-496B-BA93-5BC83A747592}"/>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C18D7459-A357-436B-BB39-04B9B5884EC4}" type="datetime1">
              <a:rPr lang="en-US" altLang="en-US" sz="800">
                <a:latin typeface="Times New Roman" panose="02020603050405020304" pitchFamily="18" charset="0"/>
              </a:rPr>
              <a:pPr/>
              <a:t>2/12/18</a:t>
            </a:fld>
            <a:endParaRPr lang="en-US" altLang="en-US" sz="800">
              <a:latin typeface="Times New Roman" panose="02020603050405020304" pitchFamily="18" charset="0"/>
            </a:endParaRPr>
          </a:p>
        </p:txBody>
      </p:sp>
      <p:sp>
        <p:nvSpPr>
          <p:cNvPr id="35843" name="Rectangle 6">
            <a:extLst>
              <a:ext uri="{FF2B5EF4-FFF2-40B4-BE49-F238E27FC236}">
                <a16:creationId xmlns:a16="http://schemas.microsoft.com/office/drawing/2014/main" id="{DCAE5BE0-183E-4D33-B8B6-AED734AA64FC}"/>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 Van Mieghem</a:t>
            </a:r>
          </a:p>
        </p:txBody>
      </p:sp>
      <p:sp>
        <p:nvSpPr>
          <p:cNvPr id="35844" name="Rectangle 7">
            <a:extLst>
              <a:ext uri="{FF2B5EF4-FFF2-40B4-BE49-F238E27FC236}">
                <a16:creationId xmlns:a16="http://schemas.microsoft.com/office/drawing/2014/main" id="{A6D1C44A-E0FD-47B4-8729-0DFA86D172E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41FA8C86-F2AF-4810-B449-B3692F414084}" type="slidenum">
              <a:rPr lang="en-US" altLang="en-US" sz="800">
                <a:latin typeface="Times New Roman" panose="02020603050405020304" pitchFamily="18" charset="0"/>
              </a:rPr>
              <a:pPr/>
              <a:t>15</a:t>
            </a:fld>
            <a:endParaRPr lang="en-US" altLang="en-US" sz="800">
              <a:latin typeface="Times New Roman" panose="02020603050405020304" pitchFamily="18" charset="0"/>
            </a:endParaRPr>
          </a:p>
        </p:txBody>
      </p:sp>
      <p:sp>
        <p:nvSpPr>
          <p:cNvPr id="35845" name="Rectangle 2">
            <a:extLst>
              <a:ext uri="{FF2B5EF4-FFF2-40B4-BE49-F238E27FC236}">
                <a16:creationId xmlns:a16="http://schemas.microsoft.com/office/drawing/2014/main" id="{6760CF10-B145-4E07-A411-3F523C481866}"/>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35846" name="Rectangle 3">
            <a:extLst>
              <a:ext uri="{FF2B5EF4-FFF2-40B4-BE49-F238E27FC236}">
                <a16:creationId xmlns:a16="http://schemas.microsoft.com/office/drawing/2014/main" id="{487FD88F-F3CE-405F-85CB-8054C3598A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Key impact of risk: </a:t>
            </a:r>
            <a:r>
              <a:rPr lang="en-US" altLang="en-US" dirty="0"/>
              <a:t>decision for </a:t>
            </a:r>
            <a:r>
              <a:rPr lang="en-US" altLang="en-US" dirty="0" err="1"/>
              <a:t>Alphatine</a:t>
            </a:r>
            <a:r>
              <a:rPr lang="en-US" altLang="en-US" dirty="0"/>
              <a:t> changes!</a:t>
            </a:r>
            <a:endParaRPr lang="en-US" altLang="en-US" b="1" dirty="0"/>
          </a:p>
          <a:p>
            <a:endParaRPr lang="en-US" altLang="en-US" dirty="0"/>
          </a:p>
          <a:p>
            <a:endParaRPr lang="en-US" altLang="en-US" dirty="0"/>
          </a:p>
          <a:p>
            <a:r>
              <a:rPr lang="en-US" altLang="en-US" dirty="0"/>
              <a:t>Recall that alpha is highest volume, </a:t>
            </a:r>
            <a:r>
              <a:rPr lang="en-US" altLang="en-US" dirty="0" err="1"/>
              <a:t>betazine</a:t>
            </a:r>
            <a:r>
              <a:rPr lang="en-US" altLang="en-US" dirty="0"/>
              <a:t> is medium, and </a:t>
            </a:r>
            <a:r>
              <a:rPr lang="en-US" altLang="en-US" dirty="0" err="1"/>
              <a:t>chlorazine</a:t>
            </a:r>
            <a:r>
              <a:rPr lang="en-US" altLang="en-US" dirty="0"/>
              <a:t> is low volume.</a:t>
            </a:r>
          </a:p>
          <a:p>
            <a:r>
              <a:rPr lang="en-US" altLang="en-US" dirty="0"/>
              <a:t>Stress that the summary really is a 2D strategy: risk on x-axis, product volume on y-axis.</a:t>
            </a:r>
          </a:p>
          <a:p>
            <a:endParaRPr lang="en-US" altLang="en-US" dirty="0"/>
          </a:p>
          <a:p>
            <a:r>
              <a:rPr lang="en-US" altLang="en-US" dirty="0"/>
              <a:t>Numbers for 		</a:t>
            </a:r>
            <a:r>
              <a:rPr lang="en-US" altLang="en-US" dirty="0" err="1"/>
              <a:t>alphatine</a:t>
            </a:r>
            <a:r>
              <a:rPr lang="en-US" altLang="en-US" dirty="0"/>
              <a:t>:		</a:t>
            </a:r>
          </a:p>
          <a:p>
            <a:r>
              <a:rPr lang="en-US" altLang="en-US" dirty="0"/>
              <a:t>Specialized: 	EPV = 	25 + p48.28		</a:t>
            </a:r>
          </a:p>
          <a:p>
            <a:r>
              <a:rPr lang="en-US" altLang="en-US" dirty="0"/>
              <a:t>Flex:	EPV = 	p 180.03</a:t>
            </a:r>
          </a:p>
          <a:p>
            <a:r>
              <a:rPr lang="en-US" altLang="en-US" dirty="0"/>
              <a:t>Launch:	EPV = 	p 86.60</a:t>
            </a:r>
          </a:p>
          <a:p>
            <a:r>
              <a:rPr lang="en-US" altLang="en-US" i="1" dirty="0"/>
              <a:t>Again, launch dominates flex. Break p = </a:t>
            </a:r>
            <a:r>
              <a:rPr lang="en-US" altLang="en-US" dirty="0"/>
              <a:t>25/(86.60-48.28) = 64%</a:t>
            </a:r>
            <a:endParaRPr lang="en-US" altLang="en-US" i="1" dirty="0"/>
          </a:p>
          <a:p>
            <a:endParaRPr lang="en-US" altLang="en-US" dirty="0"/>
          </a:p>
          <a:p>
            <a:r>
              <a:rPr lang="en-US" altLang="en-US" sz="900" dirty="0"/>
              <a:t>(The reason that 64% &gt; 49% is not in line with what we would expect: it is not just volume that plays a role, but also the ratio of specialized capex to the difference of operating costs under specialized and launch.  That is not so intuitive.) </a:t>
            </a:r>
            <a:r>
              <a:rPr lang="en-US" altLang="en-US" sz="900" i="1" dirty="0">
                <a:solidFill>
                  <a:srgbClr val="FF0000"/>
                </a:solidFill>
              </a:rPr>
              <a:t>Launch delays </a:t>
            </a:r>
            <a:r>
              <a:rPr lang="en-US" altLang="en-US" sz="900" i="1" dirty="0" err="1">
                <a:solidFill>
                  <a:srgbClr val="FF0000"/>
                </a:solidFill>
              </a:rPr>
              <a:t>CapEx</a:t>
            </a:r>
            <a:r>
              <a:rPr lang="en-US" altLang="en-US" sz="900" i="1" dirty="0">
                <a:solidFill>
                  <a:srgbClr val="FF0000"/>
                </a:solidFill>
              </a:rPr>
              <a:t>, the value of which in NPV-terms increases with volume! (c.f. what we said earlier about value of waiting!)</a:t>
            </a:r>
            <a:endParaRPr lang="en-US" altLang="en-US" sz="900" dirty="0">
              <a:solidFill>
                <a:srgbClr val="FF0000"/>
              </a:solidFill>
            </a:endParaRPr>
          </a:p>
          <a:p>
            <a:endParaRPr lang="en-US" altLang="en-US" sz="900" dirty="0"/>
          </a:p>
        </p:txBody>
      </p:sp>
    </p:spTree>
    <p:extLst>
      <p:ext uri="{BB962C8B-B14F-4D97-AF65-F5344CB8AC3E}">
        <p14:creationId xmlns:p14="http://schemas.microsoft.com/office/powerpoint/2010/main" val="3388020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2/12/18</a:t>
            </a:fld>
            <a:endParaRPr lang="en-US" dirty="0"/>
          </a:p>
        </p:txBody>
      </p:sp>
      <p:sp>
        <p:nvSpPr>
          <p:cNvPr id="40964" name="Rectangle 6"/>
          <p:cNvSpPr>
            <a:spLocks noGrp="1" noChangeArrowheads="1"/>
          </p:cNvSpPr>
          <p:nvPr>
            <p:ph type="ftr" sz="quarter" idx="4"/>
          </p:nvPr>
        </p:nvSpPr>
        <p:spPr>
          <a:noFill/>
        </p:spPr>
        <p:txBody>
          <a:bodyPr/>
          <a:lstStyle/>
          <a:p>
            <a:pPr defTabSz="974582"/>
            <a:r>
              <a:rPr lang="en-US" dirty="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16</a:t>
            </a:fld>
            <a:endParaRPr lang="en-US" dirty="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a:t>Bring in the discussion about “how to improve the T-C trade-off” of later slide.  This is an answer to question 2: “how does flex fit with cost and time reduction?”</a:t>
            </a:r>
          </a:p>
          <a:p>
            <a:pPr marL="234915" indent="-234915"/>
            <a:endParaRPr lang="en-US" dirty="0"/>
          </a:p>
          <a:p>
            <a:pPr marL="234915" indent="-234915"/>
            <a:endParaRPr lang="en-US" dirty="0"/>
          </a:p>
          <a:p>
            <a:pPr marL="234915" indent="-234915"/>
            <a:r>
              <a:rPr lang="en-US" dirty="0"/>
              <a:t>Stress that next case (Seagate) is about:</a:t>
            </a:r>
          </a:p>
          <a:p>
            <a:pPr marL="234915" indent="-234915">
              <a:buFontTx/>
              <a:buAutoNum type="arabicPeriod"/>
            </a:pPr>
            <a:r>
              <a:rPr lang="en-US" dirty="0"/>
              <a:t>Capacity </a:t>
            </a:r>
            <a:r>
              <a:rPr lang="en-US" b="1" dirty="0"/>
              <a:t>sizing</a:t>
            </a:r>
            <a:r>
              <a:rPr lang="en-US" dirty="0"/>
              <a:t> for a capacity </a:t>
            </a:r>
            <a:r>
              <a:rPr lang="en-US" b="1" dirty="0"/>
              <a:t>portfolio</a:t>
            </a:r>
          </a:p>
          <a:p>
            <a:pPr marL="234915" indent="-234915">
              <a:buFontTx/>
              <a:buAutoNum type="arabicPeriod"/>
            </a:pPr>
            <a:r>
              <a:rPr lang="en-US" dirty="0"/>
              <a:t>Commercial (</a:t>
            </a:r>
            <a:r>
              <a:rPr lang="en-US" b="1" dirty="0"/>
              <a:t>demand</a:t>
            </a:r>
            <a:r>
              <a:rPr lang="en-US" dirty="0"/>
              <a:t>) risk</a:t>
            </a:r>
          </a:p>
        </p:txBody>
      </p:sp>
    </p:spTree>
    <p:extLst>
      <p:ext uri="{BB962C8B-B14F-4D97-AF65-F5344CB8AC3E}">
        <p14:creationId xmlns:p14="http://schemas.microsoft.com/office/powerpoint/2010/main" val="1137650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534" indent="-228534">
              <a:defRPr/>
            </a:pPr>
            <a:r>
              <a:rPr lang="en-US" i="1" dirty="0"/>
              <a:t>What are the key questions in the Lilly case?  How do they relate to ops </a:t>
            </a:r>
            <a:r>
              <a:rPr lang="en-US" i="1" dirty="0" err="1"/>
              <a:t>strat</a:t>
            </a:r>
            <a:r>
              <a:rPr lang="en-US" i="1" dirty="0"/>
              <a:t>? </a:t>
            </a:r>
            <a:endParaRPr lang="en-US" i="0" dirty="0"/>
          </a:p>
          <a:p>
            <a:pPr marL="228534" indent="-228534">
              <a:buFont typeface="+mj-lt"/>
              <a:buAutoNum type="arabicPeriod"/>
              <a:defRPr/>
            </a:pPr>
            <a:endParaRPr lang="en-US" i="0" dirty="0"/>
          </a:p>
          <a:p>
            <a:pPr marL="234915" indent="-234915">
              <a:lnSpc>
                <a:spcPct val="90000"/>
              </a:lnSpc>
            </a:pPr>
            <a:r>
              <a:rPr lang="en-US" dirty="0"/>
              <a:t>The case is very clear on the questions (first page):</a:t>
            </a:r>
          </a:p>
          <a:p>
            <a:pPr marL="234915" indent="-234915">
              <a:lnSpc>
                <a:spcPct val="90000"/>
              </a:lnSpc>
              <a:buFontTx/>
              <a:buAutoNum type="arabicPeriod"/>
            </a:pPr>
            <a:r>
              <a:rPr lang="en-US" dirty="0"/>
              <a:t>How financially justify flex?</a:t>
            </a:r>
          </a:p>
          <a:p>
            <a:pPr marL="234915" indent="-234915">
              <a:lnSpc>
                <a:spcPct val="90000"/>
              </a:lnSpc>
              <a:buFontTx/>
              <a:buAutoNum type="arabicPeriod"/>
            </a:pPr>
            <a:r>
              <a:rPr lang="en-US" dirty="0"/>
              <a:t>How does flex align with the corporate</a:t>
            </a:r>
            <a:r>
              <a:rPr lang="en-US" baseline="0" dirty="0"/>
              <a:t> goals of 50% </a:t>
            </a:r>
            <a:r>
              <a:rPr lang="en-US" baseline="0" dirty="0" err="1"/>
              <a:t>leadtime</a:t>
            </a:r>
            <a:r>
              <a:rPr lang="en-US" baseline="0" dirty="0"/>
              <a:t> and 25%</a:t>
            </a:r>
            <a:r>
              <a:rPr lang="en-US" dirty="0"/>
              <a:t> cost reduction?</a:t>
            </a:r>
          </a:p>
          <a:p>
            <a:pPr marL="234915" indent="-234915">
              <a:lnSpc>
                <a:spcPct val="90000"/>
              </a:lnSpc>
              <a:buFontTx/>
              <a:buAutoNum type="arabicPeriod"/>
            </a:pPr>
            <a:r>
              <a:rPr lang="en-US" dirty="0"/>
              <a:t>Are there alternatives to a strategy of using specialized plants or flexible plants?</a:t>
            </a:r>
          </a:p>
          <a:p>
            <a:pPr marL="228534" indent="-228534">
              <a:defRPr/>
            </a:pPr>
            <a:endParaRPr lang="en-US" i="1" dirty="0"/>
          </a:p>
          <a:p>
            <a:pPr marL="228534" indent="-228534">
              <a:defRPr/>
            </a:pPr>
            <a:r>
              <a:rPr lang="en-US" i="0" dirty="0"/>
              <a:t>Let’s first look at qualitative assessment and alignment using VCAP:</a:t>
            </a:r>
          </a:p>
          <a:p>
            <a:pPr marL="234915" indent="-234915">
              <a:lnSpc>
                <a:spcPct val="90000"/>
              </a:lnSpc>
              <a:buFontTx/>
              <a:buChar char="•"/>
            </a:pPr>
            <a:r>
              <a:rPr lang="en-US" dirty="0"/>
              <a:t>Value = innovation-driven growth!! </a:t>
            </a:r>
          </a:p>
          <a:p>
            <a:pPr marL="692048" lvl="1" indent="-234915">
              <a:lnSpc>
                <a:spcPct val="90000"/>
              </a:lnSpc>
              <a:buFontTx/>
              <a:buChar char="•"/>
            </a:pPr>
            <a:r>
              <a:rPr lang="en-US" dirty="0"/>
              <a:t> “be a leading innovation-driven pharmaceutical company” (10/24/01) Key business strategy is growing through discovery or collaboration with partners on drug candidates with best-in-class potential.</a:t>
            </a:r>
          </a:p>
          <a:p>
            <a:pPr marL="692048" lvl="1" indent="-234915">
              <a:lnSpc>
                <a:spcPct val="90000"/>
              </a:lnSpc>
              <a:buFontTx/>
              <a:buChar char="•"/>
            </a:pPr>
            <a:r>
              <a:rPr lang="en-US" dirty="0"/>
              <a:t>NOTE: Students</a:t>
            </a:r>
            <a:r>
              <a:rPr lang="en-US" baseline="0" dirty="0"/>
              <a:t> with industry experience have said: “People think that big </a:t>
            </a:r>
            <a:r>
              <a:rPr lang="en-US" baseline="0" dirty="0" err="1"/>
              <a:t>pharma</a:t>
            </a:r>
            <a:r>
              <a:rPr lang="en-US" baseline="0" dirty="0"/>
              <a:t> is all about discovery, but that has been reduced.  Now most buy new discoveries, and they really add value through</a:t>
            </a:r>
          </a:p>
          <a:p>
            <a:pPr marL="1149181" lvl="2" indent="-234915">
              <a:lnSpc>
                <a:spcPct val="90000"/>
              </a:lnSpc>
              <a:buFontTx/>
              <a:buChar char="•"/>
            </a:pPr>
            <a:r>
              <a:rPr lang="en-US" baseline="0" dirty="0"/>
              <a:t>Process development (about 30% of their value creation)</a:t>
            </a:r>
          </a:p>
          <a:p>
            <a:pPr marL="1149181" lvl="2" indent="-234915">
              <a:lnSpc>
                <a:spcPct val="90000"/>
              </a:lnSpc>
              <a:buFontTx/>
              <a:buChar char="•"/>
            </a:pPr>
            <a:r>
              <a:rPr lang="en-US" baseline="0" dirty="0" err="1"/>
              <a:t>Mktg</a:t>
            </a:r>
            <a:r>
              <a:rPr lang="en-US" baseline="0" dirty="0"/>
              <a:t> &amp; sales (about 60%)</a:t>
            </a:r>
          </a:p>
          <a:p>
            <a:pPr marL="1149181" lvl="2" indent="-234915">
              <a:lnSpc>
                <a:spcPct val="90000"/>
              </a:lnSpc>
              <a:buFontTx/>
              <a:buChar char="•"/>
            </a:pPr>
            <a:r>
              <a:rPr lang="en-US" baseline="0" dirty="0"/>
              <a:t>Discovery down to about 10%.</a:t>
            </a:r>
            <a:endParaRPr lang="en-US" dirty="0"/>
          </a:p>
          <a:p>
            <a:pPr marL="234915" indent="-234915">
              <a:lnSpc>
                <a:spcPct val="90000"/>
              </a:lnSpc>
              <a:buFontTx/>
              <a:buChar char="•"/>
            </a:pPr>
            <a:r>
              <a:rPr lang="en-US" dirty="0"/>
              <a:t>Competencies: need fast time-to-market (This is the opposite of Harley)</a:t>
            </a:r>
          </a:p>
          <a:p>
            <a:pPr marL="234915" indent="-234915">
              <a:lnSpc>
                <a:spcPct val="90000"/>
              </a:lnSpc>
            </a:pPr>
            <a:endParaRPr lang="en-US" dirty="0"/>
          </a:p>
          <a:p>
            <a:pPr marL="234915" indent="-234915">
              <a:lnSpc>
                <a:spcPct val="90000"/>
              </a:lnSpc>
            </a:pPr>
            <a:r>
              <a:rPr lang="en-US" dirty="0"/>
              <a:t>All of this must be seen in the context of environmental changes:</a:t>
            </a:r>
            <a:r>
              <a:rPr lang="en-US" baseline="0" dirty="0"/>
              <a:t> </a:t>
            </a:r>
            <a:r>
              <a:rPr lang="en-US" dirty="0"/>
              <a:t>use figure &gt;</a:t>
            </a:r>
          </a:p>
          <a:p>
            <a:pPr marL="709509" lvl="1" indent="-234915">
              <a:lnSpc>
                <a:spcPct val="90000"/>
              </a:lnSpc>
              <a:buFontTx/>
              <a:buChar char="-"/>
            </a:pPr>
            <a:r>
              <a:rPr lang="en-US" dirty="0"/>
              <a:t>P down, c up, so time to recover investments also down</a:t>
            </a:r>
          </a:p>
          <a:p>
            <a:pPr marL="709509" lvl="1" indent="-234915">
              <a:lnSpc>
                <a:spcPct val="90000"/>
              </a:lnSpc>
              <a:buFontTx/>
              <a:buChar char="-"/>
            </a:pPr>
            <a:r>
              <a:rPr lang="en-US" dirty="0"/>
              <a:t>Decision: start early?  (Recall, for our 3 products, that is not an option anymore, but it clearly is for future products).  Value of 1 year can be multi-billions for blockbuster drug!</a:t>
            </a:r>
          </a:p>
          <a:p>
            <a:pPr marL="234915" indent="-234915">
              <a:lnSpc>
                <a:spcPct val="90000"/>
              </a:lnSpc>
            </a:pPr>
            <a:endParaRPr lang="en-US" dirty="0"/>
          </a:p>
          <a:p>
            <a:pPr marL="234915" indent="-234915">
              <a:lnSpc>
                <a:spcPct val="90000"/>
              </a:lnSpc>
            </a:pPr>
            <a:r>
              <a:rPr lang="en-US" dirty="0"/>
              <a:t>Operations strategy: how build competency in fast time-to-market</a:t>
            </a:r>
            <a:r>
              <a:rPr lang="en-US" baseline="0" dirty="0"/>
              <a:t> with suitable asset strategy?</a:t>
            </a:r>
            <a:endParaRPr lang="en-US" dirty="0"/>
          </a:p>
          <a:p>
            <a:pPr marL="234915" indent="-234915">
              <a:lnSpc>
                <a:spcPct val="90000"/>
              </a:lnSpc>
              <a:buFontTx/>
              <a:buAutoNum type="arabicPeriod"/>
            </a:pPr>
            <a:r>
              <a:rPr lang="en-US" dirty="0"/>
              <a:t>How reduce T by 50% and cost by 25%? (Recall Upton reading and setup times + collaboration between units (critical path turn into parallel!))</a:t>
            </a:r>
          </a:p>
          <a:p>
            <a:pPr marL="234915" indent="-234915">
              <a:lnSpc>
                <a:spcPct val="90000"/>
              </a:lnSpc>
              <a:buFontTx/>
              <a:buAutoNum type="arabicPeriod"/>
            </a:pPr>
            <a:r>
              <a:rPr lang="en-US" dirty="0"/>
              <a:t>Innovation: do this while ensuring alignment with NPD and process strategy?</a:t>
            </a:r>
          </a:p>
          <a:p>
            <a:pPr marL="234915" indent="-234915">
              <a:lnSpc>
                <a:spcPct val="90000"/>
              </a:lnSpc>
            </a:pPr>
            <a:endParaRPr lang="en-US" dirty="0"/>
          </a:p>
          <a:p>
            <a:pPr marL="234915" indent="-234915">
              <a:lnSpc>
                <a:spcPct val="90000"/>
              </a:lnSpc>
              <a:buClr>
                <a:srgbClr val="FF0000"/>
              </a:buClr>
              <a:buFont typeface="Wingdings" pitchFamily="2" charset="2"/>
              <a:buChar char="Ø"/>
            </a:pPr>
            <a:r>
              <a:rPr lang="en-US" i="1" dirty="0"/>
              <a:t> How do the case “decisions/problems” fit into the framework?</a:t>
            </a:r>
          </a:p>
          <a:p>
            <a:pPr marL="234915" indent="-234915">
              <a:lnSpc>
                <a:spcPct val="90000"/>
              </a:lnSpc>
            </a:pPr>
            <a:r>
              <a:rPr lang="en-US" dirty="0"/>
              <a:t>Major decisions are on the resource end:</a:t>
            </a:r>
          </a:p>
          <a:p>
            <a:pPr marL="709509" lvl="1" indent="-234915">
              <a:lnSpc>
                <a:spcPct val="90000"/>
              </a:lnSpc>
              <a:buClr>
                <a:srgbClr val="FF0000"/>
              </a:buClr>
              <a:buFont typeface="Wingdings" pitchFamily="2" charset="2"/>
              <a:buChar char="Ø"/>
            </a:pPr>
            <a:r>
              <a:rPr lang="en-US" i="1" dirty="0"/>
              <a:t>	Size: </a:t>
            </a:r>
            <a:r>
              <a:rPr lang="en-US" dirty="0"/>
              <a:t>must capture the peak (no inventory smoothing); amounts are given here b/c we will not focus on commercial risk.</a:t>
            </a:r>
          </a:p>
          <a:p>
            <a:pPr marL="709509" lvl="1" indent="-234915">
              <a:lnSpc>
                <a:spcPct val="90000"/>
              </a:lnSpc>
              <a:buClr>
                <a:srgbClr val="FF0000"/>
              </a:buClr>
              <a:buFont typeface="Wingdings" pitchFamily="2" charset="2"/>
              <a:buChar char="Ø"/>
            </a:pPr>
            <a:r>
              <a:rPr lang="en-US" i="1" dirty="0"/>
              <a:t>	Timing/Type: </a:t>
            </a:r>
            <a:r>
              <a:rPr lang="en-US" dirty="0"/>
              <a:t>The issue here is type (specialized or flex) and timing (lead!! And perhaps launch) which is impacted through the </a:t>
            </a:r>
            <a:r>
              <a:rPr lang="en-US" dirty="0" err="1"/>
              <a:t>leadtime</a:t>
            </a:r>
            <a:endParaRPr lang="en-US" dirty="0"/>
          </a:p>
          <a:p>
            <a:pPr marL="234915" indent="-234915">
              <a:lnSpc>
                <a:spcPct val="90000"/>
              </a:lnSpc>
              <a:buClr>
                <a:srgbClr val="FF0000"/>
              </a:buClr>
              <a:buFont typeface="Wingdings" pitchFamily="2" charset="2"/>
              <a:buChar char="Ø"/>
            </a:pPr>
            <a:endParaRPr lang="en-US" i="1" dirty="0"/>
          </a:p>
          <a:p>
            <a:pPr marL="234915" indent="-234915">
              <a:lnSpc>
                <a:spcPct val="90000"/>
              </a:lnSpc>
              <a:buClr>
                <a:srgbClr val="FF0000"/>
              </a:buClr>
              <a:buFont typeface="Wingdings" pitchFamily="2" charset="2"/>
              <a:buChar char="Ø"/>
            </a:pPr>
            <a:r>
              <a:rPr lang="en-US" i="1" dirty="0"/>
              <a:t>Do stress the link with innovation: </a:t>
            </a:r>
            <a:r>
              <a:rPr lang="en-US" dirty="0"/>
              <a:t>our entire capacity strategy here is driven by NPD and it is key to </a:t>
            </a:r>
            <a:r>
              <a:rPr lang="en-US" dirty="0" err="1"/>
              <a:t>linke</a:t>
            </a:r>
            <a:r>
              <a:rPr lang="en-US" dirty="0"/>
              <a:t> NPD and capacity strategy.</a:t>
            </a:r>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2/12/18</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1955589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2CE5DCCC-2707-47A4-8CB5-7CF2315EA636}"/>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13314" name="Rectangle 3">
            <a:extLst>
              <a:ext uri="{FF2B5EF4-FFF2-40B4-BE49-F238E27FC236}">
                <a16:creationId xmlns:a16="http://schemas.microsoft.com/office/drawing/2014/main" id="{4363B4CA-02BE-4FB4-962C-21732A970868}"/>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7F824631-4050-4F88-BFD3-40758CE03F89}" type="datetime1">
              <a:rPr lang="en-US" altLang="en-US" sz="800">
                <a:latin typeface="Times New Roman" panose="02020603050405020304" pitchFamily="18" charset="0"/>
              </a:rPr>
              <a:pPr/>
              <a:t>2/12/18</a:t>
            </a:fld>
            <a:endParaRPr lang="en-US" altLang="en-US" sz="800">
              <a:latin typeface="Times New Roman" panose="02020603050405020304" pitchFamily="18" charset="0"/>
            </a:endParaRPr>
          </a:p>
        </p:txBody>
      </p:sp>
      <p:sp>
        <p:nvSpPr>
          <p:cNvPr id="13315" name="Rectangle 6">
            <a:extLst>
              <a:ext uri="{FF2B5EF4-FFF2-40B4-BE49-F238E27FC236}">
                <a16:creationId xmlns:a16="http://schemas.microsoft.com/office/drawing/2014/main" id="{55614958-0408-46FA-B72C-B4D337889138}"/>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 Van Mieghem</a:t>
            </a:r>
          </a:p>
        </p:txBody>
      </p:sp>
      <p:sp>
        <p:nvSpPr>
          <p:cNvPr id="13316" name="Rectangle 7">
            <a:extLst>
              <a:ext uri="{FF2B5EF4-FFF2-40B4-BE49-F238E27FC236}">
                <a16:creationId xmlns:a16="http://schemas.microsoft.com/office/drawing/2014/main" id="{E77643A7-D968-47E1-88AF-A89B7B728F6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F476FEB3-3E39-4F37-AEA2-B621EDB9E11D}" type="slidenum">
              <a:rPr lang="en-US" altLang="en-US" sz="800">
                <a:latin typeface="Times New Roman" panose="02020603050405020304" pitchFamily="18" charset="0"/>
              </a:rPr>
              <a:pPr/>
              <a:t>19</a:t>
            </a:fld>
            <a:endParaRPr lang="en-US" altLang="en-US" sz="800">
              <a:latin typeface="Times New Roman" panose="02020603050405020304" pitchFamily="18" charset="0"/>
            </a:endParaRPr>
          </a:p>
        </p:txBody>
      </p:sp>
      <p:sp>
        <p:nvSpPr>
          <p:cNvPr id="13317" name="Rectangle 2">
            <a:extLst>
              <a:ext uri="{FF2B5EF4-FFF2-40B4-BE49-F238E27FC236}">
                <a16:creationId xmlns:a16="http://schemas.microsoft.com/office/drawing/2014/main" id="{D1F09EBE-AF81-4C80-A1DF-AFDC951FD803}"/>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13318" name="Rectangle 3">
            <a:extLst>
              <a:ext uri="{FF2B5EF4-FFF2-40B4-BE49-F238E27FC236}">
                <a16:creationId xmlns:a16="http://schemas.microsoft.com/office/drawing/2014/main" id="{16E6E0ED-1A1D-4D45-97F3-A51834CEDE6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013" indent="-227013">
              <a:lnSpc>
                <a:spcPct val="80000"/>
              </a:lnSpc>
            </a:pPr>
            <a:r>
              <a:rPr lang="en-US" altLang="en-US" sz="900" dirty="0"/>
              <a:t>Let us also quickly review the obvious point: Flex has 4x higher </a:t>
            </a:r>
            <a:r>
              <a:rPr lang="en-US" altLang="en-US" sz="900" dirty="0" err="1"/>
              <a:t>CapEx</a:t>
            </a:r>
            <a:r>
              <a:rPr lang="en-US" altLang="en-US" sz="900" dirty="0"/>
              <a:t> and 1.5xhigher </a:t>
            </a:r>
            <a:r>
              <a:rPr lang="en-US" altLang="en-US" sz="900" dirty="0" err="1"/>
              <a:t>OpEx</a:t>
            </a:r>
            <a:r>
              <a:rPr lang="en-US" altLang="en-US" sz="900" dirty="0"/>
              <a:t>. Thus, PV = 2.5x or 3.5x per kg.</a:t>
            </a:r>
          </a:p>
          <a:p>
            <a:pPr marL="227013" indent="-227013">
              <a:lnSpc>
                <a:spcPct val="80000"/>
              </a:lnSpc>
            </a:pPr>
            <a:endParaRPr lang="en-US" altLang="en-US" sz="900" dirty="0"/>
          </a:p>
          <a:p>
            <a:pPr marL="227013" indent="-227013">
              <a:lnSpc>
                <a:spcPct val="80000"/>
              </a:lnSpc>
            </a:pPr>
            <a:r>
              <a:rPr lang="en-US" altLang="en-US" sz="900" dirty="0"/>
              <a:t>Valuation # 1: from </a:t>
            </a:r>
            <a:r>
              <a:rPr lang="en-US" altLang="en-US" sz="900" dirty="0" err="1"/>
              <a:t>Exh</a:t>
            </a:r>
            <a:r>
              <a:rPr lang="en-US" altLang="en-US" sz="900" dirty="0"/>
              <a:t> 3</a:t>
            </a:r>
          </a:p>
          <a:p>
            <a:pPr marL="227013" indent="-227013">
              <a:lnSpc>
                <a:spcPct val="80000"/>
              </a:lnSpc>
            </a:pPr>
            <a:r>
              <a:rPr lang="en-US" altLang="en-US" sz="900" dirty="0"/>
              <a:t>Valuation #2: note that valuation 1 builds specialized to peak demand, while flex is build for initial demand. </a:t>
            </a:r>
            <a:r>
              <a:rPr lang="en-US" altLang="en-US" sz="900" b="1" dirty="0"/>
              <a:t>And,</a:t>
            </a:r>
            <a:r>
              <a:rPr lang="en-US" altLang="en-US" sz="900" dirty="0"/>
              <a:t> b/c of issues discussed above, flex plant has </a:t>
            </a:r>
            <a:r>
              <a:rPr lang="en-US" altLang="en-US" sz="900" b="1" dirty="0"/>
              <a:t>lower output </a:t>
            </a:r>
            <a:r>
              <a:rPr lang="en-US" altLang="en-US" sz="900" dirty="0"/>
              <a:t>(kg/rig)</a:t>
            </a:r>
            <a:r>
              <a:rPr lang="en-US" altLang="en-US" sz="900" b="1" dirty="0"/>
              <a:t>, therefore let</a:t>
            </a:r>
            <a:r>
              <a:rPr lang="ja-JP" altLang="en-US" sz="900" b="1" dirty="0"/>
              <a:t>’</a:t>
            </a:r>
            <a:r>
              <a:rPr lang="en-US" altLang="ja-JP" sz="900" b="1" dirty="0"/>
              <a:t>s look at </a:t>
            </a:r>
            <a:r>
              <a:rPr lang="en-US" altLang="ja-JP" sz="900" dirty="0"/>
              <a:t>cost/kg.</a:t>
            </a:r>
          </a:p>
          <a:p>
            <a:pPr marL="227013" indent="-227013">
              <a:lnSpc>
                <a:spcPct val="80000"/>
              </a:lnSpc>
            </a:pPr>
            <a:r>
              <a:rPr lang="en-US" altLang="en-US" sz="900" dirty="0"/>
              <a:t>Notes:</a:t>
            </a:r>
          </a:p>
          <a:p>
            <a:pPr marL="227013" indent="-227013">
              <a:lnSpc>
                <a:spcPct val="80000"/>
              </a:lnSpc>
              <a:buFontTx/>
              <a:buAutoNum type="arabicPeriod"/>
            </a:pPr>
            <a:r>
              <a:rPr lang="en-US" altLang="en-US" sz="900" dirty="0"/>
              <a:t>I am neglecting tax shield</a:t>
            </a:r>
          </a:p>
          <a:p>
            <a:pPr marL="227013" indent="-227013">
              <a:lnSpc>
                <a:spcPct val="80000"/>
              </a:lnSpc>
              <a:buFontTx/>
              <a:buAutoNum type="arabicPeriod"/>
            </a:pPr>
            <a:r>
              <a:rPr lang="en-US" altLang="en-US" sz="900" dirty="0"/>
              <a:t>This is rough b/c it assumes production at capacity.  We should bring in output demands that change over time.  For that, we need to do dynamic analysis and DCF in Excel = next slide.</a:t>
            </a:r>
          </a:p>
          <a:p>
            <a:pPr marL="227013" indent="-227013">
              <a:lnSpc>
                <a:spcPct val="80000"/>
              </a:lnSpc>
            </a:pPr>
            <a:endParaRPr lang="en-US" altLang="en-US" sz="900" dirty="0"/>
          </a:p>
          <a:p>
            <a:pPr marL="227013" indent="-227013">
              <a:lnSpc>
                <a:spcPct val="80000"/>
              </a:lnSpc>
              <a:buFontTx/>
              <a:buAutoNum type="arabicPeriod"/>
            </a:pPr>
            <a:endParaRPr lang="en-US" altLang="en-US" sz="900" dirty="0"/>
          </a:p>
          <a:p>
            <a:pPr marL="227013" indent="-227013">
              <a:lnSpc>
                <a:spcPct val="80000"/>
              </a:lnSpc>
            </a:pPr>
            <a:r>
              <a:rPr lang="en-US" altLang="en-US" sz="900" dirty="0"/>
              <a:t>Somewhere say:</a:t>
            </a:r>
          </a:p>
          <a:p>
            <a:pPr marL="227013" indent="-227013">
              <a:lnSpc>
                <a:spcPct val="80000"/>
              </a:lnSpc>
            </a:pPr>
            <a:r>
              <a:rPr lang="ja-JP" altLang="en-US" sz="900" b="1" dirty="0"/>
              <a:t>“</a:t>
            </a:r>
            <a:r>
              <a:rPr lang="en-US" altLang="ja-JP" sz="900" b="1" dirty="0"/>
              <a:t>You face two related challenges:</a:t>
            </a:r>
          </a:p>
          <a:p>
            <a:pPr marL="227013" indent="-227013">
              <a:lnSpc>
                <a:spcPct val="80000"/>
              </a:lnSpc>
              <a:buFontTx/>
              <a:buAutoNum type="arabicPeriod"/>
            </a:pPr>
            <a:r>
              <a:rPr lang="en-US" altLang="en-US" sz="900" b="1" dirty="0"/>
              <a:t> First, the hard part here is to decide to what extent you will capture all difficulties? I will show you a progression of increasing complexity.</a:t>
            </a:r>
          </a:p>
          <a:p>
            <a:pPr marL="227013" indent="-227013">
              <a:lnSpc>
                <a:spcPct val="80000"/>
              </a:lnSpc>
              <a:buFontTx/>
              <a:buAutoNum type="arabicPeriod"/>
            </a:pPr>
            <a:r>
              <a:rPr lang="en-US" altLang="en-US" sz="900" b="1" dirty="0"/>
              <a:t> Second, let me stress that there are two relevant sources of risk in Lilly case: </a:t>
            </a:r>
          </a:p>
          <a:p>
            <a:pPr marL="668338" lvl="1" indent="-227013">
              <a:lnSpc>
                <a:spcPct val="80000"/>
              </a:lnSpc>
              <a:buFontTx/>
              <a:buAutoNum type="arabicPeriod"/>
            </a:pPr>
            <a:r>
              <a:rPr lang="en-US" altLang="en-US" sz="900" b="1" dirty="0"/>
              <a:t>technical risk (= </a:t>
            </a:r>
            <a:r>
              <a:rPr lang="en-US" altLang="en-US" sz="900" b="1" dirty="0" err="1"/>
              <a:t>Pr</a:t>
            </a:r>
            <a:r>
              <a:rPr lang="en-US" altLang="en-US" sz="900" b="1" dirty="0"/>
              <a:t> of approval) </a:t>
            </a:r>
          </a:p>
          <a:p>
            <a:pPr marL="668338" lvl="1" indent="-227013">
              <a:lnSpc>
                <a:spcPct val="80000"/>
              </a:lnSpc>
              <a:buFontTx/>
              <a:buAutoNum type="arabicPeriod"/>
            </a:pPr>
            <a:r>
              <a:rPr lang="en-US" altLang="en-US" sz="900" b="1" dirty="0"/>
              <a:t>commercial risk (=demand and sales).</a:t>
            </a:r>
          </a:p>
          <a:p>
            <a:pPr marL="227013" indent="-227013">
              <a:lnSpc>
                <a:spcPct val="80000"/>
              </a:lnSpc>
            </a:pPr>
            <a:r>
              <a:rPr lang="en-US" altLang="en-US" sz="900" b="1" dirty="0"/>
              <a:t>Both are extremely important, but the Lilly case really is about studying the impact of technical risk. So, for now, we will abstract from commercial risk and associated revenue flows and focus on minimizing PV of cost. We will come back to the revenue impact at end of class. Also, the Seagate case next week is really all about commercial risk.</a:t>
            </a:r>
            <a:r>
              <a:rPr lang="ja-JP" altLang="en-US" sz="900" b="1" dirty="0"/>
              <a:t>”</a:t>
            </a:r>
            <a:endParaRPr lang="en-US" altLang="ja-JP" sz="900" b="1" dirty="0"/>
          </a:p>
          <a:p>
            <a:pPr marL="227013" indent="-227013">
              <a:lnSpc>
                <a:spcPct val="80000"/>
              </a:lnSpc>
            </a:pPr>
            <a:endParaRPr lang="en-US" altLang="en-US" sz="900" b="1" dirty="0"/>
          </a:p>
          <a:p>
            <a:pPr marL="668338" lvl="1" indent="-227013">
              <a:lnSpc>
                <a:spcPct val="80000"/>
              </a:lnSpc>
              <a:buFontTx/>
              <a:buChar char="•"/>
            </a:pPr>
            <a:endParaRPr lang="en-US" altLang="en-US" sz="900" dirty="0"/>
          </a:p>
        </p:txBody>
      </p:sp>
    </p:spTree>
    <p:extLst>
      <p:ext uri="{BB962C8B-B14F-4D97-AF65-F5344CB8AC3E}">
        <p14:creationId xmlns:p14="http://schemas.microsoft.com/office/powerpoint/2010/main" val="4041714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27651" name="Rectangle 3"/>
          <p:cNvSpPr>
            <a:spLocks noGrp="1" noChangeArrowheads="1"/>
          </p:cNvSpPr>
          <p:nvPr>
            <p:ph type="dt" sz="quarter" idx="1"/>
          </p:nvPr>
        </p:nvSpPr>
        <p:spPr>
          <a:noFill/>
        </p:spPr>
        <p:txBody>
          <a:bodyPr/>
          <a:lstStyle/>
          <a:p>
            <a:pPr defTabSz="974582"/>
            <a:fld id="{4F8487A2-044B-4BAF-909E-720E64150634}" type="datetime1">
              <a:rPr lang="en-US" smtClean="0"/>
              <a:pPr defTabSz="974582"/>
              <a:t>2/12/18</a:t>
            </a:fld>
            <a:endParaRPr lang="en-US" dirty="0"/>
          </a:p>
        </p:txBody>
      </p:sp>
      <p:sp>
        <p:nvSpPr>
          <p:cNvPr id="27652" name="Rectangle 6"/>
          <p:cNvSpPr>
            <a:spLocks noGrp="1" noChangeArrowheads="1"/>
          </p:cNvSpPr>
          <p:nvPr>
            <p:ph type="ftr" sz="quarter" idx="4"/>
          </p:nvPr>
        </p:nvSpPr>
        <p:spPr>
          <a:noFill/>
        </p:spPr>
        <p:txBody>
          <a:bodyPr/>
          <a:lstStyle/>
          <a:p>
            <a:pPr defTabSz="974582"/>
            <a:r>
              <a:rPr lang="en-US" dirty="0"/>
              <a:t>© Van Mieghem</a:t>
            </a:r>
          </a:p>
        </p:txBody>
      </p:sp>
      <p:sp>
        <p:nvSpPr>
          <p:cNvPr id="27653" name="Rectangle 7"/>
          <p:cNvSpPr>
            <a:spLocks noGrp="1" noChangeArrowheads="1"/>
          </p:cNvSpPr>
          <p:nvPr>
            <p:ph type="sldNum" sz="quarter" idx="5"/>
          </p:nvPr>
        </p:nvSpPr>
        <p:spPr>
          <a:noFill/>
        </p:spPr>
        <p:txBody>
          <a:bodyPr/>
          <a:lstStyle/>
          <a:p>
            <a:pPr defTabSz="974582"/>
            <a:fld id="{6072FEB5-AD06-40E4-8EF7-0B9AE84FB6F2}" type="slidenum">
              <a:rPr lang="en-US" smtClean="0"/>
              <a:pPr defTabSz="974582"/>
              <a:t>20</a:t>
            </a:fld>
            <a:endParaRPr lang="en-US" dirty="0"/>
          </a:p>
        </p:txBody>
      </p:sp>
      <p:sp>
        <p:nvSpPr>
          <p:cNvPr id="2765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7655" name="Rectangle 3"/>
          <p:cNvSpPr>
            <a:spLocks noGrp="1" noChangeArrowheads="1"/>
          </p:cNvSpPr>
          <p:nvPr>
            <p:ph type="body" idx="1"/>
          </p:nvPr>
        </p:nvSpPr>
        <p:spPr>
          <a:noFill/>
          <a:ln/>
        </p:spPr>
        <p:txBody>
          <a:bodyPr/>
          <a:lstStyle/>
          <a:p>
            <a:pPr marL="234915" indent="-234915"/>
            <a:r>
              <a:rPr lang="en-US" b="1" dirty="0"/>
              <a:t>First: </a:t>
            </a:r>
            <a:r>
              <a:rPr lang="en-US" dirty="0"/>
              <a:t>Is the rough approach: </a:t>
            </a:r>
          </a:p>
          <a:p>
            <a:pPr marL="234915" indent="-234915">
              <a:buFontTx/>
              <a:buAutoNum type="arabicPeriod"/>
            </a:pPr>
            <a:r>
              <a:rPr lang="en-US" dirty="0"/>
              <a:t>correct? </a:t>
            </a:r>
            <a:r>
              <a:rPr lang="en-US" i="1" dirty="0"/>
              <a:t>Does not include volume or risk</a:t>
            </a:r>
            <a:endParaRPr lang="en-US" dirty="0"/>
          </a:p>
          <a:p>
            <a:pPr marL="234915" indent="-234915">
              <a:buFontTx/>
              <a:buAutoNum type="arabicPeriod"/>
            </a:pPr>
            <a:r>
              <a:rPr lang="en-US" dirty="0"/>
              <a:t>appropriate? </a:t>
            </a:r>
            <a:r>
              <a:rPr lang="en-US" i="1" dirty="0"/>
              <a:t>Is all-or-nothing; does not differ per product</a:t>
            </a:r>
            <a:endParaRPr lang="en-US" dirty="0"/>
          </a:p>
          <a:p>
            <a:pPr marL="234915" indent="-234915"/>
            <a:endParaRPr lang="en-US" dirty="0"/>
          </a:p>
          <a:p>
            <a:pPr marL="234915" indent="-234915"/>
            <a:r>
              <a:rPr lang="en-US" dirty="0"/>
              <a:t>Flexible plant: $1,333/kg independent of actual plant capacity (b/c we assume that it can be used by other products)</a:t>
            </a:r>
          </a:p>
        </p:txBody>
      </p:sp>
    </p:spTree>
    <p:extLst>
      <p:ext uri="{BB962C8B-B14F-4D97-AF65-F5344CB8AC3E}">
        <p14:creationId xmlns:p14="http://schemas.microsoft.com/office/powerpoint/2010/main" val="1523639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35843" name="Rectangle 3"/>
          <p:cNvSpPr>
            <a:spLocks noGrp="1" noChangeArrowheads="1"/>
          </p:cNvSpPr>
          <p:nvPr>
            <p:ph type="dt" sz="quarter" idx="1"/>
          </p:nvPr>
        </p:nvSpPr>
        <p:spPr>
          <a:noFill/>
        </p:spPr>
        <p:txBody>
          <a:bodyPr/>
          <a:lstStyle/>
          <a:p>
            <a:pPr defTabSz="974582"/>
            <a:fld id="{655E5960-4343-43DF-A4EC-8A7724FC5E24}" type="datetime1">
              <a:rPr lang="en-US" smtClean="0"/>
              <a:pPr defTabSz="974582"/>
              <a:t>2/12/18</a:t>
            </a:fld>
            <a:endParaRPr lang="en-US" dirty="0"/>
          </a:p>
        </p:txBody>
      </p:sp>
      <p:sp>
        <p:nvSpPr>
          <p:cNvPr id="35844" name="Rectangle 6"/>
          <p:cNvSpPr>
            <a:spLocks noGrp="1" noChangeArrowheads="1"/>
          </p:cNvSpPr>
          <p:nvPr>
            <p:ph type="ftr" sz="quarter" idx="4"/>
          </p:nvPr>
        </p:nvSpPr>
        <p:spPr>
          <a:noFill/>
        </p:spPr>
        <p:txBody>
          <a:bodyPr/>
          <a:lstStyle/>
          <a:p>
            <a:pPr defTabSz="974582"/>
            <a:r>
              <a:rPr lang="en-US" dirty="0"/>
              <a:t>© Van Mieghem</a:t>
            </a:r>
          </a:p>
        </p:txBody>
      </p:sp>
      <p:sp>
        <p:nvSpPr>
          <p:cNvPr id="35845" name="Rectangle 7"/>
          <p:cNvSpPr>
            <a:spLocks noGrp="1" noChangeArrowheads="1"/>
          </p:cNvSpPr>
          <p:nvPr>
            <p:ph type="sldNum" sz="quarter" idx="5"/>
          </p:nvPr>
        </p:nvSpPr>
        <p:spPr>
          <a:noFill/>
        </p:spPr>
        <p:txBody>
          <a:bodyPr/>
          <a:lstStyle/>
          <a:p>
            <a:pPr defTabSz="974582"/>
            <a:fld id="{2B5FBFDD-3444-4BE4-8DA2-F0176FE821E9}" type="slidenum">
              <a:rPr lang="en-US" smtClean="0"/>
              <a:pPr defTabSz="974582"/>
              <a:t>21</a:t>
            </a:fld>
            <a:endParaRPr lang="en-US" dirty="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a:p>
          <a:p>
            <a:r>
              <a:rPr lang="en-US" b="1" dirty="0"/>
              <a:t>In general, flexibility has 3 value sources (see book).  We covered all three in Lilly case.</a:t>
            </a:r>
          </a:p>
          <a:p>
            <a:endParaRPr lang="en-US" b="1" dirty="0"/>
          </a:p>
          <a:p>
            <a:r>
              <a:rPr lang="en-US" dirty="0"/>
              <a:t>These are factors that I expect you discussed in your write-up.</a:t>
            </a:r>
          </a:p>
          <a:p>
            <a:endParaRPr lang="en-US" dirty="0"/>
          </a:p>
          <a:p>
            <a:r>
              <a:rPr lang="en-US" dirty="0"/>
              <a:t>They also are the factors that drive a part of a “facility strategy:”</a:t>
            </a:r>
          </a:p>
          <a:p>
            <a:r>
              <a:rPr lang="en-US" dirty="0"/>
              <a:t> </a:t>
            </a:r>
          </a:p>
          <a:p>
            <a:r>
              <a:rPr lang="en-US" dirty="0"/>
              <a:t>Developing a facilities strategy =</a:t>
            </a:r>
          </a:p>
          <a:p>
            <a:pPr lvl="1">
              <a:buClr>
                <a:srgbClr val="FF3300"/>
              </a:buClr>
              <a:buFontTx/>
              <a:buChar char="•"/>
            </a:pPr>
            <a:r>
              <a:rPr lang="en-US" dirty="0"/>
              <a:t>Assigning products to plants</a:t>
            </a:r>
          </a:p>
          <a:p>
            <a:pPr lvl="1">
              <a:buClr>
                <a:srgbClr val="FF3300"/>
              </a:buClr>
              <a:buFontTx/>
              <a:buChar char="•"/>
            </a:pPr>
            <a:r>
              <a:rPr lang="en-US" dirty="0"/>
              <a:t>Deciding on facility type and role</a:t>
            </a:r>
          </a:p>
          <a:p>
            <a:pPr lvl="1">
              <a:buClr>
                <a:srgbClr val="FF3300"/>
              </a:buClr>
              <a:buFontTx/>
              <a:buChar char="•"/>
            </a:pPr>
            <a:r>
              <a:rPr lang="en-US" dirty="0"/>
              <a:t>Incorporating risk</a:t>
            </a:r>
          </a:p>
        </p:txBody>
      </p:sp>
    </p:spTree>
    <p:extLst>
      <p:ext uri="{BB962C8B-B14F-4D97-AF65-F5344CB8AC3E}">
        <p14:creationId xmlns:p14="http://schemas.microsoft.com/office/powerpoint/2010/main" val="376359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OPNS454 Week 5: Capacity Types and Flexibility</a:t>
            </a:r>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22</a:t>
            </a:fld>
            <a:endParaRPr lang="en-US"/>
          </a:p>
        </p:txBody>
      </p:sp>
    </p:spTree>
    <p:extLst>
      <p:ext uri="{BB962C8B-B14F-4D97-AF65-F5344CB8AC3E}">
        <p14:creationId xmlns:p14="http://schemas.microsoft.com/office/powerpoint/2010/main" val="1952569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30723" name="Rectangle 3"/>
          <p:cNvSpPr>
            <a:spLocks noGrp="1" noChangeArrowheads="1"/>
          </p:cNvSpPr>
          <p:nvPr>
            <p:ph type="dt" sz="quarter" idx="1"/>
          </p:nvPr>
        </p:nvSpPr>
        <p:spPr>
          <a:noFill/>
        </p:spPr>
        <p:txBody>
          <a:bodyPr/>
          <a:lstStyle/>
          <a:p>
            <a:pPr defTabSz="974582"/>
            <a:fld id="{309A0F3B-80AD-4E06-B057-1C10428830F2}" type="datetime1">
              <a:rPr lang="en-US" smtClean="0"/>
              <a:pPr defTabSz="974582"/>
              <a:t>2/12/18</a:t>
            </a:fld>
            <a:endParaRPr lang="en-US" dirty="0"/>
          </a:p>
        </p:txBody>
      </p:sp>
      <p:sp>
        <p:nvSpPr>
          <p:cNvPr id="30724" name="Rectangle 6"/>
          <p:cNvSpPr>
            <a:spLocks noGrp="1" noChangeArrowheads="1"/>
          </p:cNvSpPr>
          <p:nvPr>
            <p:ph type="ftr" sz="quarter" idx="4"/>
          </p:nvPr>
        </p:nvSpPr>
        <p:spPr>
          <a:noFill/>
        </p:spPr>
        <p:txBody>
          <a:bodyPr/>
          <a:lstStyle/>
          <a:p>
            <a:pPr defTabSz="974582"/>
            <a:r>
              <a:rPr lang="en-US" dirty="0"/>
              <a:t>© Van Mieghem</a:t>
            </a:r>
          </a:p>
        </p:txBody>
      </p:sp>
      <p:sp>
        <p:nvSpPr>
          <p:cNvPr id="30725" name="Rectangle 7"/>
          <p:cNvSpPr>
            <a:spLocks noGrp="1" noChangeArrowheads="1"/>
          </p:cNvSpPr>
          <p:nvPr>
            <p:ph type="sldNum" sz="quarter" idx="5"/>
          </p:nvPr>
        </p:nvSpPr>
        <p:spPr>
          <a:noFill/>
        </p:spPr>
        <p:txBody>
          <a:bodyPr/>
          <a:lstStyle/>
          <a:p>
            <a:pPr defTabSz="974582"/>
            <a:fld id="{7B750460-5A3F-4B17-B08F-1F8C9692BDAF}" type="slidenum">
              <a:rPr lang="en-US" smtClean="0"/>
              <a:pPr defTabSz="974582"/>
              <a:t>24</a:t>
            </a:fld>
            <a:endParaRPr lang="en-US" dirty="0"/>
          </a:p>
        </p:txBody>
      </p:sp>
      <p:sp>
        <p:nvSpPr>
          <p:cNvPr id="30726"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0727" name="Rectangle 4"/>
          <p:cNvSpPr>
            <a:spLocks noGrp="1" noChangeArrowheads="1"/>
          </p:cNvSpPr>
          <p:nvPr>
            <p:ph type="body" idx="1"/>
          </p:nvPr>
        </p:nvSpPr>
        <p:spPr>
          <a:noFill/>
          <a:ln/>
        </p:spPr>
        <p:txBody>
          <a:bodyPr lIns="97517" tIns="48759" rIns="97517" bIns="48759"/>
          <a:lstStyle/>
          <a:p>
            <a:pPr marL="214281" indent="-214281"/>
            <a:r>
              <a:rPr lang="en-US" dirty="0"/>
              <a:t>Let us now get to the final complication: valuation of technical risk. </a:t>
            </a:r>
            <a:r>
              <a:rPr lang="en-US" i="1" dirty="0"/>
              <a:t>How did you do that?</a:t>
            </a:r>
            <a:endParaRPr lang="en-US" dirty="0"/>
          </a:p>
          <a:p>
            <a:pPr marL="214281" indent="-214281"/>
            <a:endParaRPr lang="en-US" dirty="0"/>
          </a:p>
          <a:p>
            <a:pPr marL="214281" indent="-214281"/>
            <a:r>
              <a:rPr lang="en-US" b="1" dirty="0"/>
              <a:t>0. Many teams do the following:</a:t>
            </a:r>
            <a:r>
              <a:rPr lang="en-US" dirty="0"/>
              <a:t> </a:t>
            </a:r>
          </a:p>
          <a:p>
            <a:pPr marL="688874" lvl="1" indent="-214281">
              <a:buFontTx/>
              <a:buAutoNum type="arabicPeriod"/>
            </a:pPr>
            <a:r>
              <a:rPr lang="en-US" dirty="0"/>
              <a:t>assume a given risk for each of the three products</a:t>
            </a:r>
          </a:p>
          <a:p>
            <a:pPr marL="688874" lvl="1" indent="-214281">
              <a:buFontTx/>
              <a:buAutoNum type="arabicPeriod"/>
            </a:pPr>
            <a:r>
              <a:rPr lang="en-US" dirty="0"/>
              <a:t>Compute the probability and PV(cost) for flex and dedicated for each of the 8 possible outcomes. </a:t>
            </a:r>
            <a:r>
              <a:rPr lang="en-US" i="1" dirty="0"/>
              <a:t>Be careful: for specialized always include </a:t>
            </a:r>
            <a:r>
              <a:rPr lang="en-US" i="1" dirty="0" err="1"/>
              <a:t>CapEx</a:t>
            </a:r>
            <a:r>
              <a:rPr lang="en-US" i="1" dirty="0"/>
              <a:t> but only </a:t>
            </a:r>
            <a:r>
              <a:rPr lang="en-US" i="1" dirty="0" err="1"/>
              <a:t>OpEx</a:t>
            </a:r>
            <a:r>
              <a:rPr lang="en-US" i="1" dirty="0"/>
              <a:t> when “successful” while for flex all costs only included when successful</a:t>
            </a:r>
          </a:p>
          <a:p>
            <a:pPr marL="688874" lvl="1" indent="-214281">
              <a:buFontTx/>
              <a:buAutoNum type="arabicPeriod"/>
            </a:pPr>
            <a:r>
              <a:rPr lang="en-US" dirty="0"/>
              <a:t>Compute </a:t>
            </a:r>
            <a:r>
              <a:rPr lang="en-US" dirty="0" err="1"/>
              <a:t>eNPV</a:t>
            </a:r>
            <a:r>
              <a:rPr lang="en-US" dirty="0"/>
              <a:t> for spec and flex and pick the lowest.</a:t>
            </a:r>
          </a:p>
          <a:p>
            <a:pPr marL="214281" indent="-214281"/>
            <a:endParaRPr lang="en-US" dirty="0"/>
          </a:p>
          <a:p>
            <a:pPr marL="214281" indent="-214281"/>
            <a:r>
              <a:rPr lang="en-US" dirty="0"/>
              <a:t>This risk valuation is </a:t>
            </a:r>
            <a:r>
              <a:rPr lang="en-US" b="1" dirty="0"/>
              <a:t>good</a:t>
            </a:r>
            <a:r>
              <a:rPr lang="en-US" dirty="0"/>
              <a:t>, but it restricts you to either all specialized or all flexible.  We should check whether a product-specific or hybrid </a:t>
            </a:r>
            <a:r>
              <a:rPr lang="en-US" dirty="0" err="1"/>
              <a:t>stratgy</a:t>
            </a:r>
            <a:r>
              <a:rPr lang="en-US" dirty="0"/>
              <a:t> may be better.  There are two equivalent ways to approach that valuation.</a:t>
            </a:r>
          </a:p>
          <a:p>
            <a:pPr marL="214281" indent="-214281"/>
            <a:endParaRPr lang="en-US" dirty="0"/>
          </a:p>
          <a:p>
            <a:pPr marL="214281" indent="-214281"/>
            <a:r>
              <a:rPr lang="en-US" dirty="0"/>
              <a:t>First, the simplest one: waste-factors.  </a:t>
            </a:r>
          </a:p>
          <a:p>
            <a:pPr marL="214281" indent="-214281"/>
            <a:endParaRPr lang="en-US" dirty="0"/>
          </a:p>
          <a:p>
            <a:pPr marL="214281" indent="-214281"/>
            <a:r>
              <a:rPr lang="en-US" dirty="0"/>
              <a:t>To illustrate it, assume we adopt a specialized plant strategy and technical approval prop </a:t>
            </a:r>
            <a:r>
              <a:rPr lang="en-US" i="1" dirty="0"/>
              <a:t>p </a:t>
            </a:r>
            <a:r>
              <a:rPr lang="en-US" dirty="0"/>
              <a:t>= 1/3.</a:t>
            </a:r>
          </a:p>
          <a:p>
            <a:pPr marL="214281" indent="-214281"/>
            <a:r>
              <a:rPr lang="en-US" dirty="0"/>
              <a:t>That means that 2/3 of the time, the investment is wasted. Thus, this strategy means that each approved drug really requires on average 3 = 1/p plants: its own + 2 wasted plants.</a:t>
            </a:r>
          </a:p>
          <a:p>
            <a:pPr marL="214281" indent="-214281"/>
            <a:endParaRPr lang="en-US" dirty="0"/>
          </a:p>
          <a:p>
            <a:pPr marL="214281" indent="-214281"/>
            <a:r>
              <a:rPr lang="en-US" dirty="0"/>
              <a:t>Thus: very easy. Keep riskless spreadsheet and just inflate the </a:t>
            </a:r>
            <a:r>
              <a:rPr lang="en-US" dirty="0" err="1"/>
              <a:t>CapEx</a:t>
            </a:r>
            <a:r>
              <a:rPr lang="en-US" dirty="0"/>
              <a:t> of specialized plants by multiplying it with waste factor.</a:t>
            </a:r>
          </a:p>
          <a:p>
            <a:pPr marL="214281" indent="-214281"/>
            <a:endParaRPr lang="en-US" dirty="0"/>
          </a:p>
          <a:p>
            <a:pPr marL="214281" indent="-214281"/>
            <a:r>
              <a:rPr lang="en-US" b="1" dirty="0"/>
              <a:t>KEY POINT: </a:t>
            </a:r>
            <a:r>
              <a:rPr lang="en-US" b="1" i="1" dirty="0"/>
              <a:t>realize</a:t>
            </a:r>
            <a:r>
              <a:rPr lang="en-US" b="1" i="1" baseline="0" dirty="0"/>
              <a:t> that risk increases as we start building specialized earlier.  </a:t>
            </a:r>
            <a:r>
              <a:rPr lang="en-US" b="0" i="0" baseline="0" dirty="0"/>
              <a:t>So this is one way to include the cost – </a:t>
            </a:r>
            <a:r>
              <a:rPr lang="en-US" b="0" i="0" baseline="0" dirty="0" err="1"/>
              <a:t>leadtime</a:t>
            </a:r>
            <a:r>
              <a:rPr lang="en-US" b="0" i="0" baseline="0" dirty="0"/>
              <a:t> trade-off.</a:t>
            </a:r>
            <a:endParaRPr lang="en-US" b="1" dirty="0"/>
          </a:p>
        </p:txBody>
      </p:sp>
    </p:spTree>
    <p:extLst>
      <p:ext uri="{BB962C8B-B14F-4D97-AF65-F5344CB8AC3E}">
        <p14:creationId xmlns:p14="http://schemas.microsoft.com/office/powerpoint/2010/main" val="890187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t>
            </a:r>
            <a:r>
              <a:rPr lang="en-US" dirty="0" err="1"/>
              <a:t>Nur</a:t>
            </a:r>
            <a:r>
              <a:rPr lang="en-US" dirty="0"/>
              <a:t>: Nov 1, 2013:</a:t>
            </a:r>
          </a:p>
          <a:p>
            <a:endParaRPr lang="en-US" dirty="0"/>
          </a:p>
          <a:p>
            <a:r>
              <a:rPr lang="en-US" sz="1000" kern="1200" dirty="0">
                <a:solidFill>
                  <a:schemeClr val="tx1"/>
                </a:solidFill>
                <a:latin typeface="Times New Roman" pitchFamily="18" charset="0"/>
                <a:ea typeface="+mn-ea"/>
                <a:cs typeface="+mn-cs"/>
              </a:rPr>
              <a:t>Dear Jan,</a:t>
            </a:r>
          </a:p>
          <a:p>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Thanks a lot for your kind invitation to Kellogg! I very much enjoyed every moment of my visit; it was a great experience for me!</a:t>
            </a:r>
          </a:p>
          <a:p>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I very much appreciate your questions during my presentation. I would like to take this opportunity to give more detailed answers to some of your questions. As far as I recall, you asked about the annual exploration expenditure of an oil E&amp;P company as a percentage of its annual revenue. As I mentioned in my talk, it varies a lot from company to company. According to a report by Barclays Capital, in 2011, Chevron’s expenditure was 8.6% of its total revenue whereas for BP, the expenditure was around 3% of the revenue.</a:t>
            </a:r>
          </a:p>
          <a:p>
            <a:endParaRPr lang="en-US" sz="100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Also, I am so glad that you mentioned the </a:t>
            </a:r>
            <a:r>
              <a:rPr lang="en-US" sz="1000" kern="1200" dirty="0" err="1">
                <a:solidFill>
                  <a:schemeClr val="tx1"/>
                </a:solidFill>
                <a:latin typeface="Times New Roman" pitchFamily="18" charset="0"/>
                <a:ea typeface="+mn-ea"/>
                <a:cs typeface="+mn-cs"/>
              </a:rPr>
              <a:t>pharma</a:t>
            </a:r>
            <a:r>
              <a:rPr lang="en-US" sz="1000" kern="1200" dirty="0">
                <a:solidFill>
                  <a:schemeClr val="tx1"/>
                </a:solidFill>
                <a:latin typeface="Times New Roman" pitchFamily="18" charset="0"/>
                <a:ea typeface="+mn-ea"/>
                <a:cs typeface="+mn-cs"/>
              </a:rPr>
              <a:t> application of my model. As we discussed, the failure rate in drug discovery is very high (on average, the failure rate is more than 96 %), and the R&amp;D spending per drug can be as high as $11 billion. In case you are interested, there is really nice article about cost of drug discovery:</a:t>
            </a:r>
          </a:p>
          <a:p>
            <a:endParaRPr lang="en-US" sz="1000" kern="1200" dirty="0">
              <a:solidFill>
                <a:schemeClr val="tx1"/>
              </a:solidFill>
              <a:latin typeface="Times New Roman" pitchFamily="18" charset="0"/>
              <a:ea typeface="+mn-ea"/>
              <a:cs typeface="+mn-cs"/>
            </a:endParaRPr>
          </a:p>
          <a:p>
            <a:r>
              <a:rPr lang="en-US" sz="1000" u="sng" kern="1200" dirty="0">
                <a:solidFill>
                  <a:schemeClr val="tx1"/>
                </a:solidFill>
                <a:latin typeface="Times New Roman" pitchFamily="18" charset="0"/>
                <a:ea typeface="+mn-ea"/>
                <a:cs typeface="+mn-cs"/>
                <a:hlinkClick r:id="rId3"/>
              </a:rPr>
              <a:t>http://www.forbes.com/sites/matthewherper/2012/02/10/the-truly-staggering-cost-of-inventing-new-drugs/</a:t>
            </a:r>
          </a:p>
          <a:p>
            <a:endParaRPr lang="en-US" dirty="0"/>
          </a:p>
        </p:txBody>
      </p:sp>
      <p:sp>
        <p:nvSpPr>
          <p:cNvPr id="4" name="Header Placeholder 3"/>
          <p:cNvSpPr>
            <a:spLocks noGrp="1"/>
          </p:cNvSpPr>
          <p:nvPr>
            <p:ph type="hdr" sz="quarter" idx="10"/>
          </p:nvPr>
        </p:nvSpPr>
        <p:spPr/>
        <p:txBody>
          <a:bodyPr/>
          <a:lstStyle/>
          <a:p>
            <a:pPr>
              <a:defRPr/>
            </a:pPr>
            <a:r>
              <a:rPr lang="en-US"/>
              <a:t>OPNS454 Week 5: Capacity Types and Flexibility</a:t>
            </a:r>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2</a:t>
            </a:fld>
            <a:endParaRPr lang="en-US"/>
          </a:p>
        </p:txBody>
      </p:sp>
    </p:spTree>
    <p:extLst>
      <p:ext uri="{BB962C8B-B14F-4D97-AF65-F5344CB8AC3E}">
        <p14:creationId xmlns:p14="http://schemas.microsoft.com/office/powerpoint/2010/main" val="1775983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31747" name="Rectangle 3"/>
          <p:cNvSpPr>
            <a:spLocks noGrp="1" noChangeArrowheads="1"/>
          </p:cNvSpPr>
          <p:nvPr>
            <p:ph type="dt" sz="quarter" idx="1"/>
          </p:nvPr>
        </p:nvSpPr>
        <p:spPr>
          <a:noFill/>
        </p:spPr>
        <p:txBody>
          <a:bodyPr/>
          <a:lstStyle/>
          <a:p>
            <a:pPr defTabSz="974582"/>
            <a:fld id="{CCE1E28E-B308-40BB-BA4C-789655EF57DC}" type="datetime1">
              <a:rPr lang="en-US" smtClean="0"/>
              <a:pPr defTabSz="974582"/>
              <a:t>2/12/18</a:t>
            </a:fld>
            <a:endParaRPr lang="en-US" dirty="0"/>
          </a:p>
        </p:txBody>
      </p:sp>
      <p:sp>
        <p:nvSpPr>
          <p:cNvPr id="31748" name="Rectangle 6"/>
          <p:cNvSpPr>
            <a:spLocks noGrp="1" noChangeArrowheads="1"/>
          </p:cNvSpPr>
          <p:nvPr>
            <p:ph type="ftr" sz="quarter" idx="4"/>
          </p:nvPr>
        </p:nvSpPr>
        <p:spPr>
          <a:noFill/>
        </p:spPr>
        <p:txBody>
          <a:bodyPr/>
          <a:lstStyle/>
          <a:p>
            <a:pPr defTabSz="974582"/>
            <a:r>
              <a:rPr lang="en-US" dirty="0"/>
              <a:t>© Van Mieghem</a:t>
            </a:r>
          </a:p>
        </p:txBody>
      </p:sp>
      <p:sp>
        <p:nvSpPr>
          <p:cNvPr id="31749" name="Rectangle 7"/>
          <p:cNvSpPr>
            <a:spLocks noGrp="1" noChangeArrowheads="1"/>
          </p:cNvSpPr>
          <p:nvPr>
            <p:ph type="sldNum" sz="quarter" idx="5"/>
          </p:nvPr>
        </p:nvSpPr>
        <p:spPr>
          <a:noFill/>
        </p:spPr>
        <p:txBody>
          <a:bodyPr/>
          <a:lstStyle/>
          <a:p>
            <a:pPr defTabSz="974582"/>
            <a:fld id="{DC449078-CA9D-47AD-8029-39448409924E}" type="slidenum">
              <a:rPr lang="en-US" smtClean="0"/>
              <a:pPr defTabSz="974582"/>
              <a:t>25</a:t>
            </a:fld>
            <a:endParaRPr lang="en-US" dirty="0"/>
          </a:p>
        </p:txBody>
      </p:sp>
      <p:sp>
        <p:nvSpPr>
          <p:cNvPr id="3175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1751" name="Rectangle 3"/>
          <p:cNvSpPr>
            <a:spLocks noGrp="1" noChangeArrowheads="1"/>
          </p:cNvSpPr>
          <p:nvPr>
            <p:ph type="body" idx="1"/>
          </p:nvPr>
        </p:nvSpPr>
        <p:spPr>
          <a:noFill/>
          <a:ln/>
        </p:spPr>
        <p:txBody>
          <a:bodyPr/>
          <a:lstStyle/>
          <a:p>
            <a:r>
              <a:rPr lang="en-US"/>
              <a:t>Clearly, the waste-factor increases the earlier we start construction and the higher the technical risk of the drug.</a:t>
            </a:r>
          </a:p>
        </p:txBody>
      </p:sp>
    </p:spTree>
    <p:extLst>
      <p:ext uri="{BB962C8B-B14F-4D97-AF65-F5344CB8AC3E}">
        <p14:creationId xmlns:p14="http://schemas.microsoft.com/office/powerpoint/2010/main" val="2010748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2/12/18</a:t>
            </a:fld>
            <a:endParaRPr lang="en-US" dirty="0"/>
          </a:p>
        </p:txBody>
      </p:sp>
      <p:sp>
        <p:nvSpPr>
          <p:cNvPr id="34820" name="Rectangle 6"/>
          <p:cNvSpPr>
            <a:spLocks noGrp="1" noChangeArrowheads="1"/>
          </p:cNvSpPr>
          <p:nvPr>
            <p:ph type="ftr" sz="quarter" idx="4"/>
          </p:nvPr>
        </p:nvSpPr>
        <p:spPr>
          <a:noFill/>
        </p:spPr>
        <p:txBody>
          <a:bodyPr/>
          <a:lstStyle/>
          <a:p>
            <a:pPr defTabSz="974582"/>
            <a:r>
              <a:rPr lang="en-US" dirty="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26</a:t>
            </a:fld>
            <a:endParaRPr lang="en-US" dirty="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sz="900" dirty="0" err="1"/>
              <a:t>Alphatine</a:t>
            </a:r>
            <a:r>
              <a:rPr lang="en-US" sz="900" dirty="0"/>
              <a:t>:  63.98 + 25 = 88.98</a:t>
            </a:r>
          </a:p>
        </p:txBody>
      </p:sp>
    </p:spTree>
    <p:extLst>
      <p:ext uri="{BB962C8B-B14F-4D97-AF65-F5344CB8AC3E}">
        <p14:creationId xmlns:p14="http://schemas.microsoft.com/office/powerpoint/2010/main" val="1847622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440"/>
            <a:r>
              <a:rPr lang="en-US">
                <a:solidFill>
                  <a:prstClr val="black"/>
                </a:solidFill>
              </a:rPr>
              <a:t>OPNS454</a:t>
            </a:r>
            <a:endParaRPr lang="en-US" dirty="0">
              <a:solidFill>
                <a:prstClr val="black"/>
              </a:solidFill>
            </a:endParaRPr>
          </a:p>
        </p:txBody>
      </p:sp>
      <p:sp>
        <p:nvSpPr>
          <p:cNvPr id="36867" name="Rectangle 3"/>
          <p:cNvSpPr>
            <a:spLocks noGrp="1" noChangeArrowheads="1"/>
          </p:cNvSpPr>
          <p:nvPr>
            <p:ph type="dt" sz="quarter" idx="1"/>
          </p:nvPr>
        </p:nvSpPr>
        <p:spPr>
          <a:noFill/>
        </p:spPr>
        <p:txBody>
          <a:bodyPr/>
          <a:lstStyle/>
          <a:p>
            <a:pPr defTabSz="974440"/>
            <a:fld id="{5EF670E6-3B89-D34F-ACA1-97D85AD0D564}" type="datetime1">
              <a:rPr lang="en-US" smtClean="0">
                <a:solidFill>
                  <a:prstClr val="black"/>
                </a:solidFill>
              </a:rPr>
              <a:pPr defTabSz="974440"/>
              <a:t>2/12/18</a:t>
            </a:fld>
            <a:endParaRPr lang="en-US" dirty="0">
              <a:solidFill>
                <a:prstClr val="black"/>
              </a:solidFill>
            </a:endParaRPr>
          </a:p>
        </p:txBody>
      </p:sp>
      <p:sp>
        <p:nvSpPr>
          <p:cNvPr id="36868" name="Rectangle 6"/>
          <p:cNvSpPr>
            <a:spLocks noGrp="1" noChangeArrowheads="1"/>
          </p:cNvSpPr>
          <p:nvPr>
            <p:ph type="ftr" sz="quarter" idx="4"/>
          </p:nvPr>
        </p:nvSpPr>
        <p:spPr>
          <a:noFill/>
        </p:spPr>
        <p:txBody>
          <a:bodyPr/>
          <a:lstStyle/>
          <a:p>
            <a:pPr defTabSz="974440"/>
            <a:r>
              <a:rPr lang="en-US" dirty="0">
                <a:solidFill>
                  <a:prstClr val="black"/>
                </a:solidFill>
              </a:rPr>
              <a:t>© Van Mieghem</a:t>
            </a:r>
          </a:p>
        </p:txBody>
      </p:sp>
      <p:sp>
        <p:nvSpPr>
          <p:cNvPr id="36869" name="Rectangle 7"/>
          <p:cNvSpPr>
            <a:spLocks noGrp="1" noChangeArrowheads="1"/>
          </p:cNvSpPr>
          <p:nvPr>
            <p:ph type="sldNum" sz="quarter" idx="5"/>
          </p:nvPr>
        </p:nvSpPr>
        <p:spPr>
          <a:noFill/>
        </p:spPr>
        <p:txBody>
          <a:bodyPr/>
          <a:lstStyle/>
          <a:p>
            <a:pPr defTabSz="974440"/>
            <a:fld id="{C3DE46D6-8CD1-4070-BB1C-7649540D0FBE}" type="slidenum">
              <a:rPr lang="en-US" smtClean="0">
                <a:solidFill>
                  <a:prstClr val="black"/>
                </a:solidFill>
              </a:rPr>
              <a:pPr defTabSz="974440"/>
              <a:t>27</a:t>
            </a:fld>
            <a:endParaRPr lang="en-US" dirty="0">
              <a:solidFill>
                <a:prstClr val="black"/>
              </a:solidFill>
            </a:endParaRPr>
          </a:p>
        </p:txBody>
      </p:sp>
      <p:sp>
        <p:nvSpPr>
          <p:cNvPr id="36870"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6871" name="Rectangle 3"/>
          <p:cNvSpPr>
            <a:spLocks noGrp="1" noChangeArrowheads="1"/>
          </p:cNvSpPr>
          <p:nvPr>
            <p:ph type="body" idx="1"/>
          </p:nvPr>
        </p:nvSpPr>
        <p:spPr>
          <a:noFill/>
          <a:ln/>
        </p:spPr>
        <p:txBody>
          <a:bodyPr/>
          <a:lstStyle/>
          <a:p>
            <a:pPr marL="234881" indent="-234881">
              <a:buClr>
                <a:srgbClr val="FF3300"/>
              </a:buClr>
            </a:pPr>
            <a:r>
              <a:rPr lang="en-US" dirty="0"/>
              <a:t>Next year: put this slide in after summary of flex valuation and types (as lead in to how to improve trade-offs)</a:t>
            </a:r>
          </a:p>
          <a:p>
            <a:pPr marL="234881" indent="-234881">
              <a:buClr>
                <a:srgbClr val="FF3300"/>
              </a:buClr>
            </a:pPr>
            <a:endParaRPr lang="en-US" dirty="0"/>
          </a:p>
          <a:p>
            <a:pPr marL="234881" indent="-234881">
              <a:buClr>
                <a:srgbClr val="FF3300"/>
              </a:buClr>
            </a:pPr>
            <a:r>
              <a:rPr lang="en-US" dirty="0"/>
              <a:t>How does flex fit with cost and time reduction?</a:t>
            </a:r>
          </a:p>
          <a:p>
            <a:pPr marL="234881" indent="-234881">
              <a:buClr>
                <a:srgbClr val="FF3300"/>
              </a:buClr>
            </a:pPr>
            <a:endParaRPr lang="en-US" dirty="0"/>
          </a:p>
          <a:p>
            <a:pPr marL="234881" indent="-234881">
              <a:buClr>
                <a:srgbClr val="FF3300"/>
              </a:buClr>
            </a:pPr>
            <a:r>
              <a:rPr lang="en-US" dirty="0"/>
              <a:t>role of flex plant: either as low-volume plant or as risk-mitigation (launch) plant</a:t>
            </a:r>
          </a:p>
          <a:p>
            <a:pPr marL="234881" indent="-234881">
              <a:buClr>
                <a:srgbClr val="FF3300"/>
              </a:buClr>
            </a:pPr>
            <a:endParaRPr lang="en-US" dirty="0"/>
          </a:p>
          <a:p>
            <a:pPr marL="234881" indent="-234881">
              <a:buClr>
                <a:srgbClr val="FF3300"/>
              </a:buClr>
            </a:pPr>
            <a:r>
              <a:rPr lang="en-US" dirty="0"/>
              <a:t>Improve trade-off:</a:t>
            </a:r>
          </a:p>
          <a:p>
            <a:pPr marL="234881" indent="-234881">
              <a:buClr>
                <a:srgbClr val="FF3300"/>
              </a:buClr>
              <a:buFontTx/>
              <a:buChar char="•"/>
            </a:pPr>
            <a:r>
              <a:rPr lang="en-US" dirty="0"/>
              <a:t> if we go with flexible plants: must decrease cost of flex by:</a:t>
            </a:r>
          </a:p>
          <a:p>
            <a:pPr marL="709405" lvl="1" indent="-234881">
              <a:buClr>
                <a:srgbClr val="FF3300"/>
              </a:buClr>
              <a:buFontTx/>
              <a:buAutoNum type="arabicPeriod"/>
            </a:pPr>
            <a:r>
              <a:rPr lang="en-US" dirty="0"/>
              <a:t>Technology change: Narrowing the band (adaptable, not completely flexible)</a:t>
            </a:r>
          </a:p>
          <a:p>
            <a:pPr marL="709405" lvl="1" indent="-234881">
              <a:buClr>
                <a:srgbClr val="FF3300"/>
              </a:buClr>
              <a:buFontTx/>
              <a:buAutoNum type="arabicPeriod"/>
            </a:pPr>
            <a:r>
              <a:rPr lang="en-US" dirty="0"/>
              <a:t>Process improvement: Quicker changeovers (say to 1 week saves us 4 weeks = 8% utilization)</a:t>
            </a:r>
          </a:p>
          <a:p>
            <a:pPr marL="234881" indent="-234881">
              <a:buClr>
                <a:srgbClr val="FF3300"/>
              </a:buClr>
              <a:buFontTx/>
              <a:buChar char="•"/>
            </a:pPr>
            <a:r>
              <a:rPr lang="en-US" dirty="0"/>
              <a:t>If we go with specialized plants: must decrease T by </a:t>
            </a:r>
            <a:r>
              <a:rPr lang="en-US" b="1" dirty="0"/>
              <a:t>cutting critical path (project mgt improvement)</a:t>
            </a:r>
            <a:endParaRPr lang="en-US" dirty="0"/>
          </a:p>
          <a:p>
            <a:pPr marL="709405" lvl="1" indent="-234881">
              <a:buClr>
                <a:srgbClr val="FF3300"/>
              </a:buClr>
              <a:buFontTx/>
              <a:buAutoNum type="arabicPeriod"/>
            </a:pPr>
            <a:r>
              <a:rPr lang="en-US" dirty="0"/>
              <a:t>Concurrent design and engineering</a:t>
            </a:r>
          </a:p>
          <a:p>
            <a:pPr marL="709405" lvl="1" indent="-234881">
              <a:buClr>
                <a:srgbClr val="FF3300"/>
              </a:buClr>
              <a:buFontTx/>
              <a:buAutoNum type="arabicPeriod"/>
            </a:pPr>
            <a:r>
              <a:rPr lang="en-US" dirty="0"/>
              <a:t>Modular construction</a:t>
            </a:r>
          </a:p>
          <a:p>
            <a:pPr marL="234881" indent="-234881">
              <a:buClr>
                <a:srgbClr val="FF3300"/>
              </a:buClr>
            </a:pPr>
            <a:endParaRPr lang="en-US" dirty="0"/>
          </a:p>
          <a:p>
            <a:pPr marL="234881" indent="-234881">
              <a:buClr>
                <a:srgbClr val="FF3300"/>
              </a:buClr>
            </a:pPr>
            <a:r>
              <a:rPr lang="en-US" dirty="0"/>
              <a:t>Impact on LT capabilities: flexible plants require process improvement skills, whereas specialized plants require cross-functional project improvement skills.  VERY DIFFERENT. </a:t>
            </a:r>
          </a:p>
        </p:txBody>
      </p:sp>
    </p:spTree>
    <p:extLst>
      <p:ext uri="{BB962C8B-B14F-4D97-AF65-F5344CB8AC3E}">
        <p14:creationId xmlns:p14="http://schemas.microsoft.com/office/powerpoint/2010/main" val="1438018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440"/>
            <a:r>
              <a:rPr lang="en-US">
                <a:solidFill>
                  <a:srgbClr val="000000"/>
                </a:solidFill>
                <a:latin typeface="Arial" pitchFamily="34" charset="0"/>
              </a:rPr>
              <a:t>OPNS454</a:t>
            </a:r>
            <a:endParaRPr lang="en-US" dirty="0">
              <a:solidFill>
                <a:srgbClr val="000000"/>
              </a:solidFill>
              <a:latin typeface="Arial" pitchFamily="34" charset="0"/>
            </a:endParaRPr>
          </a:p>
        </p:txBody>
      </p:sp>
      <p:sp>
        <p:nvSpPr>
          <p:cNvPr id="37891" name="Rectangle 3"/>
          <p:cNvSpPr>
            <a:spLocks noGrp="1" noChangeArrowheads="1"/>
          </p:cNvSpPr>
          <p:nvPr>
            <p:ph type="dt" sz="quarter" idx="1"/>
          </p:nvPr>
        </p:nvSpPr>
        <p:spPr>
          <a:noFill/>
        </p:spPr>
        <p:txBody>
          <a:bodyPr/>
          <a:lstStyle/>
          <a:p>
            <a:pPr defTabSz="974440"/>
            <a:fld id="{2F8DA5DB-2B89-9349-9FAB-2773171C7AAE}" type="datetime1">
              <a:rPr lang="en-US" smtClean="0">
                <a:solidFill>
                  <a:srgbClr val="000000"/>
                </a:solidFill>
                <a:latin typeface="Arial" pitchFamily="34" charset="0"/>
              </a:rPr>
              <a:pPr defTabSz="974440"/>
              <a:t>2/12/18</a:t>
            </a:fld>
            <a:endParaRPr lang="en-US" dirty="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440"/>
            <a:r>
              <a:rPr lang="en-US" dirty="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440"/>
            <a:fld id="{6CBAD153-06AC-40DC-B74A-2EB482C3F0DE}" type="slidenum">
              <a:rPr lang="en-US" smtClean="0">
                <a:solidFill>
                  <a:srgbClr val="000000"/>
                </a:solidFill>
                <a:latin typeface="Arial" pitchFamily="34" charset="0"/>
              </a:rPr>
              <a:pPr defTabSz="974440"/>
              <a:t>28</a:t>
            </a:fld>
            <a:endParaRPr lang="en-US" dirty="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7895" name="Rectangle 3"/>
          <p:cNvSpPr>
            <a:spLocks noGrp="1" noChangeArrowheads="1"/>
          </p:cNvSpPr>
          <p:nvPr>
            <p:ph type="body" idx="1"/>
          </p:nvPr>
        </p:nvSpPr>
        <p:spPr>
          <a:noFill/>
          <a:ln/>
        </p:spPr>
        <p:txBody>
          <a:bodyPr/>
          <a:lstStyle/>
          <a:p>
            <a:pPr marL="234881" indent="-234881"/>
            <a:r>
              <a:rPr lang="en-US" dirty="0"/>
              <a:t>Which frictions to these actions attack?</a:t>
            </a:r>
          </a:p>
          <a:p>
            <a:pPr marL="234881" indent="-234881">
              <a:buFontTx/>
              <a:buAutoNum type="arabicPeriod"/>
            </a:pPr>
            <a:r>
              <a:rPr lang="en-US" dirty="0"/>
              <a:t>Cut capacity </a:t>
            </a:r>
            <a:r>
              <a:rPr lang="en-US" dirty="0" err="1"/>
              <a:t>leadtime</a:t>
            </a:r>
            <a:endParaRPr lang="en-US" dirty="0"/>
          </a:p>
          <a:p>
            <a:pPr marL="234881" indent="-234881">
              <a:buFontTx/>
              <a:buAutoNum type="arabicPeriod"/>
            </a:pPr>
            <a:r>
              <a:rPr lang="en-US" dirty="0"/>
              <a:t>Reduce lumpiness (and thus also </a:t>
            </a:r>
            <a:r>
              <a:rPr lang="en-US" dirty="0" err="1"/>
              <a:t>leadtime</a:t>
            </a:r>
            <a:r>
              <a:rPr lang="en-US" dirty="0"/>
              <a:t>)</a:t>
            </a:r>
          </a:p>
          <a:p>
            <a:pPr marL="234881" indent="-234881">
              <a:buFontTx/>
              <a:buAutoNum type="arabicPeriod"/>
            </a:pPr>
            <a:r>
              <a:rPr lang="en-US" dirty="0"/>
              <a:t>Reduce irreversibility</a:t>
            </a:r>
          </a:p>
          <a:p>
            <a:pPr marL="234881" indent="-234881">
              <a:buFontTx/>
              <a:buAutoNum type="arabicPeriod"/>
            </a:pPr>
            <a:r>
              <a:rPr lang="en-US" dirty="0"/>
              <a:t>Reduce uncertainty</a:t>
            </a:r>
          </a:p>
          <a:p>
            <a:pPr marL="234881" indent="-234881"/>
            <a:endParaRPr lang="en-US" dirty="0"/>
          </a:p>
          <a:p>
            <a:pPr marL="234881" indent="-234881"/>
            <a:r>
              <a:rPr lang="en-US" i="1" dirty="0"/>
              <a:t>Who’s got experience with any of these actions?</a:t>
            </a:r>
          </a:p>
          <a:p>
            <a:pPr marL="234881" indent="-234881"/>
            <a:endParaRPr lang="en-US" dirty="0"/>
          </a:p>
          <a:p>
            <a:pPr marL="234881" indent="-234881"/>
            <a:r>
              <a:rPr lang="en-US" dirty="0"/>
              <a:t>Project mgt: action 1 decrease critical path; action 2 reduces actual activity times, eliminates activities and reduces rework.</a:t>
            </a:r>
          </a:p>
          <a:p>
            <a:pPr marL="234881" indent="-234881"/>
            <a:endParaRPr lang="en-US" dirty="0"/>
          </a:p>
          <a:p>
            <a:pPr marL="234881" indent="-234881"/>
            <a:r>
              <a:rPr lang="en-US" dirty="0"/>
              <a:t>Use proven “standardized” designs</a:t>
            </a:r>
          </a:p>
          <a:p>
            <a:pPr marL="234881" indent="-234881">
              <a:buFont typeface="Arial" pitchFamily="34" charset="0"/>
              <a:buChar char="•"/>
            </a:pPr>
            <a:r>
              <a:rPr lang="en-US" dirty="0"/>
              <a:t>As obvious as this is to reducing costs, decreasing time, and having predictable outcomes… it is very difficult to accomplish culturally. People always want to build new and think they can do it better.</a:t>
            </a:r>
          </a:p>
          <a:p>
            <a:pPr marL="234881" indent="-234881">
              <a:buFont typeface="Arial" pitchFamily="34" charset="0"/>
              <a:buChar char="•"/>
            </a:pPr>
            <a:r>
              <a:rPr lang="en-US" dirty="0"/>
              <a:t>This is similar to teaching: new faculty are encouraged to follow standard</a:t>
            </a:r>
            <a:r>
              <a:rPr lang="en-US" baseline="0" dirty="0"/>
              <a:t> optimized course </a:t>
            </a:r>
            <a:r>
              <a:rPr lang="en-US" i="1" baseline="0" dirty="0"/>
              <a:t>but </a:t>
            </a:r>
            <a:r>
              <a:rPr lang="en-US" i="0" baseline="0" dirty="0"/>
              <a:t>often they like to try it their way…</a:t>
            </a:r>
            <a:endParaRPr lang="en-US" dirty="0"/>
          </a:p>
          <a:p>
            <a:pPr marL="234881" indent="-234881"/>
            <a:endParaRPr lang="en-US" dirty="0"/>
          </a:p>
          <a:p>
            <a:pPr marL="234881" indent="-234881"/>
            <a:r>
              <a:rPr lang="en-US" dirty="0"/>
              <a:t>Modularize: challenge is to create incremental capacity quickly with little premium to larger chunks = minimize impact of </a:t>
            </a:r>
            <a:r>
              <a:rPr lang="en-US" dirty="0" err="1"/>
              <a:t>EoS</a:t>
            </a:r>
            <a:endParaRPr lang="en-US" dirty="0"/>
          </a:p>
          <a:p>
            <a:pPr marL="234881" indent="-234881">
              <a:buFont typeface="Arial" pitchFamily="34" charset="0"/>
              <a:buChar char="•"/>
            </a:pPr>
            <a:r>
              <a:rPr lang="en-US" dirty="0"/>
              <a:t>one approach may be to commit with a vendor to multiple modules with adjustable future deliveries</a:t>
            </a:r>
          </a:p>
          <a:p>
            <a:pPr marL="234881" indent="-234881"/>
            <a:endParaRPr lang="en-US" dirty="0"/>
          </a:p>
          <a:p>
            <a:pPr marL="234881" indent="-234881"/>
            <a:r>
              <a:rPr lang="en-US" dirty="0"/>
              <a:t>Key: first two actions focus on time, the other two on flexibility</a:t>
            </a:r>
          </a:p>
          <a:p>
            <a:pPr marL="234881" indent="-234881">
              <a:buFont typeface="Arial" pitchFamily="34" charset="0"/>
              <a:buChar char="•"/>
            </a:pPr>
            <a:r>
              <a:rPr lang="en-US" dirty="0"/>
              <a:t>They can be used in combination</a:t>
            </a:r>
          </a:p>
          <a:p>
            <a:pPr marL="234881" indent="-234881">
              <a:buFontTx/>
              <a:buChar char="•"/>
            </a:pPr>
            <a:endParaRPr lang="en-US" dirty="0"/>
          </a:p>
          <a:p>
            <a:pPr marL="709405" lvl="1" indent="-234881">
              <a:buFontTx/>
              <a:buChar char="•"/>
            </a:pPr>
            <a:endParaRPr lang="en-US" dirty="0"/>
          </a:p>
        </p:txBody>
      </p:sp>
    </p:spTree>
    <p:extLst>
      <p:ext uri="{BB962C8B-B14F-4D97-AF65-F5344CB8AC3E}">
        <p14:creationId xmlns:p14="http://schemas.microsoft.com/office/powerpoint/2010/main" val="1003243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a:solidFill>
                  <a:schemeClr val="tx1"/>
                </a:solidFill>
                <a:latin typeface="Times New Roman" pitchFamily="18" charset="0"/>
                <a:ea typeface="+mn-ea"/>
                <a:cs typeface="+mn-cs"/>
              </a:rPr>
              <a:t>From: </a:t>
            </a:r>
            <a:r>
              <a:rPr lang="en-US" sz="1000" b="0" kern="1200" dirty="0">
                <a:solidFill>
                  <a:schemeClr val="tx1"/>
                </a:solidFill>
                <a:latin typeface="Times New Roman" pitchFamily="18" charset="0"/>
                <a:ea typeface="+mn-ea"/>
                <a:cs typeface="+mn-cs"/>
              </a:rPr>
              <a:t>Benne Nathaniel </a:t>
            </a:r>
            <a:r>
              <a:rPr lang="en-US" sz="1000" b="0" kern="1200" dirty="0" err="1">
                <a:solidFill>
                  <a:schemeClr val="tx1"/>
                </a:solidFill>
                <a:latin typeface="Times New Roman" pitchFamily="18" charset="0"/>
                <a:ea typeface="+mn-ea"/>
                <a:cs typeface="+mn-cs"/>
              </a:rPr>
              <a:t>Rosner</a:t>
            </a:r>
            <a:r>
              <a:rPr lang="en-US" sz="1000" b="0" kern="1200" dirty="0">
                <a:solidFill>
                  <a:schemeClr val="tx1"/>
                </a:solidFill>
                <a:latin typeface="Times New Roman" pitchFamily="18" charset="0"/>
                <a:ea typeface="+mn-ea"/>
                <a:cs typeface="+mn-cs"/>
              </a:rPr>
              <a:t> &lt;</a:t>
            </a:r>
            <a:r>
              <a:rPr lang="en-US" sz="1000" b="0" u="sng" kern="1200" dirty="0">
                <a:solidFill>
                  <a:schemeClr val="tx1"/>
                </a:solidFill>
                <a:latin typeface="Times New Roman" pitchFamily="18" charset="0"/>
                <a:ea typeface="+mn-ea"/>
                <a:cs typeface="+mn-cs"/>
                <a:hlinkClick r:id="rId3"/>
              </a:rPr>
              <a:t>brosner2016@kellogg.northwestern.edu&gt;</a:t>
            </a:r>
          </a:p>
          <a:p>
            <a:r>
              <a:rPr lang="en-US" sz="1000" b="1" kern="1200" dirty="0">
                <a:solidFill>
                  <a:schemeClr val="tx1"/>
                </a:solidFill>
                <a:latin typeface="Times New Roman" pitchFamily="18" charset="0"/>
                <a:ea typeface="+mn-ea"/>
                <a:cs typeface="+mn-cs"/>
              </a:rPr>
              <a:t>Date: </a:t>
            </a:r>
            <a:r>
              <a:rPr lang="en-US" sz="1000" b="0" kern="1200" dirty="0">
                <a:solidFill>
                  <a:schemeClr val="tx1"/>
                </a:solidFill>
                <a:latin typeface="Times New Roman" pitchFamily="18" charset="0"/>
                <a:ea typeface="+mn-ea"/>
                <a:cs typeface="+mn-cs"/>
              </a:rPr>
              <a:t>Tuesday, February 2, 2016 at 12:33 PM</a:t>
            </a:r>
          </a:p>
          <a:p>
            <a:r>
              <a:rPr lang="en-US" sz="1000" b="1" kern="1200" dirty="0">
                <a:solidFill>
                  <a:schemeClr val="tx1"/>
                </a:solidFill>
                <a:latin typeface="Times New Roman" pitchFamily="18" charset="0"/>
                <a:ea typeface="+mn-ea"/>
                <a:cs typeface="+mn-cs"/>
              </a:rPr>
              <a:t>To: </a:t>
            </a:r>
            <a:r>
              <a:rPr lang="en-US" sz="1000" b="0" kern="1200" dirty="0">
                <a:solidFill>
                  <a:schemeClr val="tx1"/>
                </a:solidFill>
                <a:latin typeface="Times New Roman" pitchFamily="18" charset="0"/>
                <a:ea typeface="+mn-ea"/>
                <a:cs typeface="+mn-cs"/>
              </a:rPr>
              <a:t>Jan Van Mieghem &lt;</a:t>
            </a:r>
            <a:r>
              <a:rPr lang="en-US" sz="1000" b="0" u="sng" kern="1200" dirty="0">
                <a:solidFill>
                  <a:schemeClr val="tx1"/>
                </a:solidFill>
                <a:latin typeface="Times New Roman" pitchFamily="18" charset="0"/>
                <a:ea typeface="+mn-ea"/>
                <a:cs typeface="+mn-cs"/>
                <a:hlinkClick r:id="rId4"/>
              </a:rPr>
              <a:t>vanmieghem@kellogg.northwestern.edu&gt;</a:t>
            </a:r>
          </a:p>
          <a:p>
            <a:r>
              <a:rPr lang="en-US" sz="1000" b="1" kern="1200" dirty="0">
                <a:solidFill>
                  <a:schemeClr val="tx1"/>
                </a:solidFill>
                <a:latin typeface="Times New Roman" pitchFamily="18" charset="0"/>
                <a:ea typeface="+mn-ea"/>
                <a:cs typeface="+mn-cs"/>
              </a:rPr>
              <a:t>Subject: </a:t>
            </a:r>
            <a:r>
              <a:rPr lang="en-US" sz="1000" b="0" kern="1200" dirty="0">
                <a:solidFill>
                  <a:schemeClr val="tx1"/>
                </a:solidFill>
                <a:latin typeface="Times New Roman" pitchFamily="18" charset="0"/>
                <a:ea typeface="+mn-ea"/>
                <a:cs typeface="+mn-cs"/>
              </a:rPr>
              <a:t>Disney Theme Park Capacity Planning</a:t>
            </a:r>
          </a:p>
          <a:p>
            <a:endParaRPr lang="en-US" sz="1000" b="0" kern="1200" dirty="0">
              <a:solidFill>
                <a:schemeClr val="tx1"/>
              </a:solidFill>
              <a:latin typeface="Times New Roman" pitchFamily="18" charset="0"/>
              <a:ea typeface="+mn-ea"/>
              <a:cs typeface="+mn-cs"/>
            </a:endParaRPr>
          </a:p>
          <a:p>
            <a:r>
              <a:rPr lang="en-US" sz="1000" kern="1200" dirty="0">
                <a:solidFill>
                  <a:schemeClr val="tx1"/>
                </a:solidFill>
                <a:latin typeface="Times New Roman" pitchFamily="18" charset="0"/>
                <a:ea typeface="+mn-ea"/>
                <a:cs typeface="+mn-cs"/>
              </a:rPr>
              <a:t>Hi Professor Van Mieghem,</a:t>
            </a:r>
          </a:p>
          <a:p>
            <a:r>
              <a:rPr lang="sk-SK" sz="1000" kern="1200" dirty="0">
                <a:solidFill>
                  <a:schemeClr val="tx1"/>
                </a:solidFill>
                <a:latin typeface="Times New Roman" pitchFamily="18" charset="0"/>
                <a:ea typeface="+mn-ea"/>
                <a:cs typeface="+mn-cs"/>
              </a:rPr>
              <a:t> </a:t>
            </a:r>
          </a:p>
          <a:p>
            <a:r>
              <a:rPr lang="sk-SK" sz="1000" kern="1200" dirty="0">
                <a:solidFill>
                  <a:schemeClr val="tx1"/>
                </a:solidFill>
                <a:latin typeface="Times New Roman" pitchFamily="18" charset="0"/>
                <a:ea typeface="+mn-ea"/>
                <a:cs typeface="+mn-cs"/>
              </a:rPr>
              <a:t>I </a:t>
            </a:r>
            <a:r>
              <a:rPr lang="sk-SK" sz="1000" kern="1200" dirty="0" err="1">
                <a:solidFill>
                  <a:schemeClr val="tx1"/>
                </a:solidFill>
                <a:latin typeface="Times New Roman" pitchFamily="18" charset="0"/>
                <a:ea typeface="+mn-ea"/>
                <a:cs typeface="+mn-cs"/>
              </a:rPr>
              <a:t>wanted</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follow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up</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quickly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with</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example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from</a:t>
            </a:r>
            <a:r>
              <a:rPr lang="sk-SK" sz="1000" kern="1200" dirty="0">
                <a:solidFill>
                  <a:schemeClr val="tx1"/>
                </a:solidFill>
                <a:latin typeface="Times New Roman" pitchFamily="18" charset="0"/>
                <a:ea typeface="+mn-ea"/>
                <a:cs typeface="+mn-cs"/>
              </a:rPr>
              <a:t> Disney </a:t>
            </a:r>
            <a:r>
              <a:rPr lang="sk-SK" sz="1000" kern="1200" dirty="0" err="1">
                <a:solidFill>
                  <a:schemeClr val="tx1"/>
                </a:solidFill>
                <a:latin typeface="Times New Roman" pitchFamily="18" charset="0"/>
                <a:ea typeface="+mn-ea"/>
                <a:cs typeface="+mn-cs"/>
              </a:rPr>
              <a:t>Theme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Parks</a:t>
            </a:r>
            <a:r>
              <a:rPr lang="sk-SK" sz="1000" kern="1200" dirty="0">
                <a:solidFill>
                  <a:schemeClr val="tx1"/>
                </a:solidFill>
                <a:latin typeface="Times New Roman" pitchFamily="18" charset="0"/>
                <a:ea typeface="+mn-ea"/>
                <a:cs typeface="+mn-cs"/>
              </a:rPr>
              <a:t> on </a:t>
            </a:r>
            <a:r>
              <a:rPr lang="sk-SK" sz="1000" kern="1200" dirty="0" err="1">
                <a:solidFill>
                  <a:schemeClr val="tx1"/>
                </a:solidFill>
                <a:latin typeface="Times New Roman" pitchFamily="18" charset="0"/>
                <a:ea typeface="+mn-ea"/>
                <a:cs typeface="+mn-cs"/>
              </a:rPr>
              <a:t>capacity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planning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When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Hong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Kong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Disneyland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was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built</a:t>
            </a:r>
            <a:r>
              <a:rPr lang="sk-SK" sz="1000" kern="1200" dirty="0">
                <a:solidFill>
                  <a:schemeClr val="tx1"/>
                </a:solidFill>
                <a:latin typeface="Times New Roman" pitchFamily="18" charset="0"/>
                <a:ea typeface="+mn-ea"/>
                <a:cs typeface="+mn-cs"/>
              </a:rPr>
              <a:t> in 2003, </a:t>
            </a:r>
            <a:r>
              <a:rPr lang="sk-SK" sz="1000" kern="1200" dirty="0" err="1">
                <a:solidFill>
                  <a:schemeClr val="tx1"/>
                </a:solidFill>
                <a:latin typeface="Times New Roman" pitchFamily="18" charset="0"/>
                <a:ea typeface="+mn-ea"/>
                <a:cs typeface="+mn-cs"/>
              </a:rPr>
              <a:t>it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consisted</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standard</a:t>
            </a:r>
            <a:r>
              <a:rPr lang="sk-SK" sz="1000" kern="1200" dirty="0">
                <a:solidFill>
                  <a:schemeClr val="tx1"/>
                </a:solidFill>
                <a:latin typeface="Times New Roman" pitchFamily="18" charset="0"/>
                <a:ea typeface="+mn-ea"/>
                <a:cs typeface="+mn-cs"/>
              </a:rPr>
              <a:t> 4 </a:t>
            </a:r>
            <a:r>
              <a:rPr lang="sk-SK" sz="1000" kern="1200" dirty="0" err="1">
                <a:solidFill>
                  <a:schemeClr val="tx1"/>
                </a:solidFill>
                <a:latin typeface="Times New Roman" pitchFamily="18" charset="0"/>
                <a:ea typeface="+mn-ea"/>
                <a:cs typeface="+mn-cs"/>
              </a:rPr>
              <a:t>themed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Main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Street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Adventureland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Fantasyland</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Tomorrowland</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 </a:t>
            </a:r>
          </a:p>
          <a:p>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if</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supportLists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endif</a:t>
            </a:r>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strategy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was</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build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smaller</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but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expand</a:t>
            </a:r>
            <a:r>
              <a:rPr lang="sk-SK" sz="1000" kern="1200" dirty="0">
                <a:solidFill>
                  <a:schemeClr val="tx1"/>
                </a:solidFill>
                <a:latin typeface="Times New Roman" pitchFamily="18" charset="0"/>
                <a:ea typeface="+mn-ea"/>
                <a:cs typeface="+mn-cs"/>
              </a:rPr>
              <a:t> as </a:t>
            </a:r>
            <a:r>
              <a:rPr lang="sk-SK" sz="1000" kern="1200" dirty="0" err="1">
                <a:solidFill>
                  <a:schemeClr val="tx1"/>
                </a:solidFill>
                <a:latin typeface="Times New Roman" pitchFamily="18" charset="0"/>
                <a:ea typeface="+mn-ea"/>
                <a:cs typeface="+mn-cs"/>
              </a:rPr>
              <a:t>attendance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grew</a:t>
            </a:r>
            <a:r>
              <a:rPr lang="sk-SK" sz="1000" kern="1200" dirty="0">
                <a:solidFill>
                  <a:schemeClr val="tx1"/>
                </a:solidFill>
                <a:latin typeface="Times New Roman" pitchFamily="18" charset="0"/>
                <a:ea typeface="+mn-ea"/>
                <a:cs typeface="+mn-cs"/>
              </a:rPr>
              <a:t> over </a:t>
            </a:r>
            <a:r>
              <a:rPr lang="sk-SK" sz="1000" kern="1200" dirty="0" err="1">
                <a:solidFill>
                  <a:schemeClr val="tx1"/>
                </a:solidFill>
                <a:latin typeface="Times New Roman" pitchFamily="18" charset="0"/>
                <a:ea typeface="+mn-ea"/>
                <a:cs typeface="+mn-cs"/>
              </a:rPr>
              <a:t>time</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if</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supportLists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endif</a:t>
            </a:r>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Consequently</a:t>
            </a:r>
            <a:r>
              <a:rPr lang="sk-SK" sz="1000" kern="1200" dirty="0">
                <a:solidFill>
                  <a:schemeClr val="tx1"/>
                </a:solidFill>
                <a:latin typeface="Times New Roman" pitchFamily="18" charset="0"/>
                <a:ea typeface="+mn-ea"/>
                <a:cs typeface="+mn-cs"/>
              </a:rPr>
              <a:t> in 2009, </a:t>
            </a:r>
            <a:r>
              <a:rPr lang="sk-SK" sz="1000" kern="1200" dirty="0" err="1">
                <a:solidFill>
                  <a:schemeClr val="tx1"/>
                </a:solidFill>
                <a:latin typeface="Times New Roman" pitchFamily="18" charset="0"/>
                <a:ea typeface="+mn-ea"/>
                <a:cs typeface="+mn-cs"/>
              </a:rPr>
              <a:t>they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added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three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themed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areas</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perimeter</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existing</a:t>
            </a:r>
            <a:r>
              <a:rPr lang="sk-SK" sz="1000" kern="1200" dirty="0">
                <a:solidFill>
                  <a:schemeClr val="tx1"/>
                </a:solidFill>
                <a:latin typeface="Times New Roman" pitchFamily="18" charset="0"/>
                <a:ea typeface="+mn-ea"/>
                <a:cs typeface="+mn-cs"/>
              </a:rPr>
              <a:t> park: </a:t>
            </a:r>
            <a:r>
              <a:rPr lang="sk-SK" sz="1000" kern="1200" dirty="0" err="1">
                <a:solidFill>
                  <a:schemeClr val="tx1"/>
                </a:solidFill>
                <a:latin typeface="Times New Roman" pitchFamily="18" charset="0"/>
                <a:ea typeface="+mn-ea"/>
                <a:cs typeface="+mn-cs"/>
              </a:rPr>
              <a:t>Toy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Story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Land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Grizzly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Gulch</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Mystic</a:t>
            </a:r>
            <a:r>
              <a:rPr lang="sk-SK" sz="1000" kern="1200" dirty="0">
                <a:solidFill>
                  <a:schemeClr val="tx1"/>
                </a:solidFill>
                <a:latin typeface="Times New Roman" pitchFamily="18" charset="0"/>
                <a:ea typeface="+mn-ea"/>
                <a:cs typeface="+mn-cs"/>
              </a:rPr>
              <a:t> Point (site </a:t>
            </a:r>
            <a:r>
              <a:rPr lang="sk-SK" sz="1000" kern="1200" dirty="0" err="1">
                <a:solidFill>
                  <a:schemeClr val="tx1"/>
                </a:solidFill>
                <a:latin typeface="Times New Roman" pitchFamily="18" charset="0"/>
                <a:ea typeface="+mn-ea"/>
                <a:cs typeface="+mn-cs"/>
              </a:rPr>
              <a:t>map</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attached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with</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expansion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areas</a:t>
            </a:r>
            <a:r>
              <a:rPr lang="sk-SK" sz="1000" kern="1200" dirty="0">
                <a:solidFill>
                  <a:schemeClr val="tx1"/>
                </a:solidFill>
                <a:latin typeface="Times New Roman" pitchFamily="18" charset="0"/>
                <a:ea typeface="+mn-ea"/>
                <a:cs typeface="+mn-cs"/>
              </a:rPr>
              <a:t> in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top </a:t>
            </a:r>
            <a:r>
              <a:rPr lang="sk-SK" sz="1000" kern="1200" dirty="0" err="1">
                <a:solidFill>
                  <a:schemeClr val="tx1"/>
                </a:solidFill>
                <a:latin typeface="Times New Roman" pitchFamily="18" charset="0"/>
                <a:ea typeface="+mn-ea"/>
                <a:cs typeface="+mn-cs"/>
              </a:rPr>
              <a:t>left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corner</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if</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supportLists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endif</a:t>
            </a:r>
            <a:r>
              <a:rPr lang="sk-SK" sz="1000" kern="1200" dirty="0">
                <a:solidFill>
                  <a:schemeClr val="tx1"/>
                </a:solidFill>
                <a:latin typeface="Times New Roman" pitchFamily="18" charset="0"/>
                <a:ea typeface="+mn-ea"/>
                <a:cs typeface="+mn-cs"/>
              </a:rPr>
              <a:t>]</a:t>
            </a:r>
            <a:r>
              <a:rPr lang="sk-SK" sz="1000" kern="1200" dirty="0" err="1">
                <a:solidFill>
                  <a:schemeClr val="tx1"/>
                </a:solidFill>
                <a:latin typeface="Times New Roman" pitchFamily="18" charset="0"/>
                <a:ea typeface="+mn-ea"/>
                <a:cs typeface="+mn-cs"/>
              </a:rPr>
              <a:t>Now</a:t>
            </a:r>
            <a:r>
              <a:rPr lang="sk-SK" sz="1000" kern="1200" dirty="0">
                <a:solidFill>
                  <a:schemeClr val="tx1"/>
                </a:solidFill>
                <a:latin typeface="Times New Roman" pitchFamily="18" charset="0"/>
                <a:ea typeface="+mn-ea"/>
                <a:cs typeface="+mn-cs"/>
              </a:rPr>
              <a:t> in 2016, </a:t>
            </a:r>
            <a:r>
              <a:rPr lang="sk-SK" sz="1000" kern="1200" dirty="0" err="1">
                <a:solidFill>
                  <a:schemeClr val="tx1"/>
                </a:solidFill>
                <a:latin typeface="Times New Roman" pitchFamily="18" charset="0"/>
                <a:ea typeface="+mn-ea"/>
                <a:cs typeface="+mn-cs"/>
              </a:rPr>
              <a:t>an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expansion</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Tomorrowland</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add</a:t>
            </a:r>
            <a:r>
              <a:rPr lang="sk-SK" sz="1000" kern="1200" dirty="0">
                <a:solidFill>
                  <a:schemeClr val="tx1"/>
                </a:solidFill>
                <a:latin typeface="Times New Roman" pitchFamily="18" charset="0"/>
                <a:ea typeface="+mn-ea"/>
                <a:cs typeface="+mn-cs"/>
              </a:rPr>
              <a:t> in </a:t>
            </a:r>
            <a:r>
              <a:rPr lang="sk-SK" sz="1000" kern="1200" dirty="0" err="1">
                <a:solidFill>
                  <a:schemeClr val="tx1"/>
                </a:solidFill>
                <a:latin typeface="Times New Roman" pitchFamily="18" charset="0"/>
                <a:ea typeface="+mn-ea"/>
                <a:cs typeface="+mn-cs"/>
              </a:rPr>
              <a:t>an</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Iron</a:t>
            </a:r>
            <a:r>
              <a:rPr lang="sk-SK" sz="1000" kern="1200" dirty="0">
                <a:solidFill>
                  <a:schemeClr val="tx1"/>
                </a:solidFill>
                <a:latin typeface="Times New Roman" pitchFamily="18" charset="0"/>
                <a:ea typeface="+mn-ea"/>
                <a:cs typeface="+mn-cs"/>
              </a:rPr>
              <a:t> Man </a:t>
            </a:r>
            <a:r>
              <a:rPr lang="sk-SK" sz="1000" kern="1200" dirty="0" err="1">
                <a:solidFill>
                  <a:schemeClr val="tx1"/>
                </a:solidFill>
                <a:latin typeface="Times New Roman" pitchFamily="18" charset="0"/>
                <a:ea typeface="+mn-ea"/>
                <a:cs typeface="+mn-cs"/>
              </a:rPr>
              <a:t>Experience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ride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themed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area</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restaurant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being</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constructed</a:t>
            </a:r>
            <a:r>
              <a:rPr lang="sk-SK" sz="1000" kern="1200" dirty="0">
                <a:solidFill>
                  <a:schemeClr val="tx1"/>
                </a:solidFill>
                <a:latin typeface="Times New Roman" pitchFamily="18" charset="0"/>
                <a:ea typeface="+mn-ea"/>
                <a:cs typeface="+mn-cs"/>
              </a:rPr>
              <a:t>.</a:t>
            </a:r>
          </a:p>
          <a:p>
            <a:r>
              <a:rPr lang="sk-SK" sz="1000" kern="1200" dirty="0">
                <a:solidFill>
                  <a:schemeClr val="tx1"/>
                </a:solidFill>
                <a:latin typeface="Times New Roman" pitchFamily="18" charset="0"/>
                <a:ea typeface="+mn-ea"/>
                <a:cs typeface="+mn-cs"/>
              </a:rPr>
              <a:t> </a:t>
            </a:r>
          </a:p>
          <a:p>
            <a:r>
              <a:rPr lang="sk-SK" sz="1000" kern="1200" dirty="0" err="1">
                <a:solidFill>
                  <a:schemeClr val="tx1"/>
                </a:solidFill>
                <a:latin typeface="Times New Roman" pitchFamily="18" charset="0"/>
                <a:ea typeface="+mn-ea"/>
                <a:cs typeface="+mn-cs"/>
              </a:rPr>
              <a:t>This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one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example</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how</a:t>
            </a:r>
            <a:r>
              <a:rPr lang="sk-SK" sz="1000" kern="1200" dirty="0">
                <a:solidFill>
                  <a:schemeClr val="tx1"/>
                </a:solidFill>
                <a:latin typeface="Times New Roman" pitchFamily="18" charset="0"/>
                <a:ea typeface="+mn-ea"/>
                <a:cs typeface="+mn-cs"/>
              </a:rPr>
              <a:t> Disney </a:t>
            </a:r>
            <a:r>
              <a:rPr lang="sk-SK" sz="1000" kern="1200" dirty="0" err="1">
                <a:solidFill>
                  <a:schemeClr val="tx1"/>
                </a:solidFill>
                <a:latin typeface="Times New Roman" pitchFamily="18" charset="0"/>
                <a:ea typeface="+mn-ea"/>
                <a:cs typeface="+mn-cs"/>
              </a:rPr>
              <a:t>plans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out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capacity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for</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its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theme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parks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While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magnitude</a:t>
            </a:r>
            <a:r>
              <a:rPr lang="sk-SK" sz="1000" kern="1200" dirty="0">
                <a:solidFill>
                  <a:schemeClr val="tx1"/>
                </a:solidFill>
                <a:latin typeface="Times New Roman" pitchFamily="18" charset="0"/>
                <a:ea typeface="+mn-ea"/>
                <a:cs typeface="+mn-cs"/>
              </a:rPr>
              <a:t> of </a:t>
            </a:r>
            <a:r>
              <a:rPr lang="sk-SK" sz="1000" kern="1200" dirty="0" err="1">
                <a:solidFill>
                  <a:schemeClr val="tx1"/>
                </a:solidFill>
                <a:latin typeface="Times New Roman" pitchFamily="18" charset="0"/>
                <a:ea typeface="+mn-ea"/>
                <a:cs typeface="+mn-cs"/>
              </a:rPr>
              <a:t>how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small</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start</a:t>
            </a:r>
            <a:r>
              <a:rPr lang="sk-SK" sz="1000" kern="1200" dirty="0">
                <a:solidFill>
                  <a:schemeClr val="tx1"/>
                </a:solidFill>
                <a:latin typeface="Times New Roman" pitchFamily="18" charset="0"/>
                <a:ea typeface="+mn-ea"/>
                <a:cs typeface="+mn-cs"/>
              </a:rPr>
              <a:t> and </a:t>
            </a:r>
            <a:r>
              <a:rPr lang="sk-SK" sz="1000" kern="1200" dirty="0" err="1">
                <a:solidFill>
                  <a:schemeClr val="tx1"/>
                </a:solidFill>
                <a:latin typeface="Times New Roman" pitchFamily="18" charset="0"/>
                <a:ea typeface="+mn-ea"/>
                <a:cs typeface="+mn-cs"/>
              </a:rPr>
              <a:t>how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fast</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expand</a:t>
            </a:r>
            <a:r>
              <a:rPr lang="sk-SK" sz="1000" kern="1200" dirty="0">
                <a:solidFill>
                  <a:schemeClr val="tx1"/>
                </a:solidFill>
                <a:latin typeface="Times New Roman" pitchFamily="18" charset="0"/>
                <a:ea typeface="+mn-ea"/>
                <a:cs typeface="+mn-cs"/>
              </a:rPr>
              <a:t> has had </a:t>
            </a:r>
            <a:r>
              <a:rPr lang="sk-SK" sz="1000" kern="1200" dirty="0" err="1">
                <a:solidFill>
                  <a:schemeClr val="tx1"/>
                </a:solidFill>
                <a:latin typeface="Times New Roman" pitchFamily="18" charset="0"/>
                <a:ea typeface="+mn-ea"/>
                <a:cs typeface="+mn-cs"/>
              </a:rPr>
              <a:t>some</a:t>
            </a:r>
            <a:r>
              <a:rPr lang="sk-SK" sz="1000" kern="1200" dirty="0">
                <a:solidFill>
                  <a:schemeClr val="tx1"/>
                </a:solidFill>
                <a:latin typeface="Times New Roman" pitchFamily="18" charset="0"/>
                <a:ea typeface="+mn-ea"/>
                <a:cs typeface="+mn-cs"/>
              </a:rPr>
              <a:t> debate,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general</a:t>
            </a:r>
            <a:r>
              <a:rPr lang="sk-SK" sz="1000" kern="1200" dirty="0">
                <a:solidFill>
                  <a:schemeClr val="tx1"/>
                </a:solidFill>
                <a:latin typeface="Times New Roman" pitchFamily="18" charset="0"/>
                <a:ea typeface="+mn-ea"/>
                <a:cs typeface="+mn-cs"/>
              </a:rPr>
              <a:t> idea of </a:t>
            </a:r>
            <a:r>
              <a:rPr lang="sk-SK" sz="1000" kern="1200" dirty="0" err="1">
                <a:solidFill>
                  <a:schemeClr val="tx1"/>
                </a:solidFill>
                <a:latin typeface="Times New Roman" pitchFamily="18" charset="0"/>
                <a:ea typeface="+mn-ea"/>
                <a:cs typeface="+mn-cs"/>
              </a:rPr>
              <a:t>adding</a:t>
            </a:r>
            <a:r>
              <a:rPr lang="sk-SK" sz="1000" kern="1200" dirty="0">
                <a:solidFill>
                  <a:schemeClr val="tx1"/>
                </a:solidFill>
                <a:latin typeface="Times New Roman" pitchFamily="18" charset="0"/>
                <a:ea typeface="+mn-ea"/>
                <a:cs typeface="+mn-cs"/>
              </a:rPr>
              <a:t> in </a:t>
            </a:r>
            <a:r>
              <a:rPr lang="sk-SK" sz="1000" kern="1200" dirty="0" err="1">
                <a:solidFill>
                  <a:schemeClr val="tx1"/>
                </a:solidFill>
                <a:latin typeface="Times New Roman" pitchFamily="18" charset="0"/>
                <a:ea typeface="+mn-ea"/>
                <a:cs typeface="+mn-cs"/>
              </a:rPr>
              <a:t>future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expansions</a:t>
            </a:r>
            <a:r>
              <a:rPr lang="sk-SK" sz="1000" kern="1200" dirty="0">
                <a:solidFill>
                  <a:schemeClr val="tx1"/>
                </a:solidFill>
                <a:latin typeface="Times New Roman" pitchFamily="18" charset="0"/>
                <a:ea typeface="+mn-ea"/>
                <a:cs typeface="+mn-cs"/>
              </a:rPr>
              <a:t> to </a:t>
            </a:r>
            <a:r>
              <a:rPr lang="sk-SK" sz="1000" kern="1200" dirty="0" err="1">
                <a:solidFill>
                  <a:schemeClr val="tx1"/>
                </a:solidFill>
                <a:latin typeface="Times New Roman" pitchFamily="18" charset="0"/>
                <a:ea typeface="+mn-ea"/>
                <a:cs typeface="+mn-cs"/>
              </a:rPr>
              <a:t>add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capacity</a:t>
            </a:r>
            <a:r>
              <a:rPr lang="sk-SK" sz="1000" kern="1200" dirty="0">
                <a:solidFill>
                  <a:schemeClr val="tx1"/>
                </a:solidFill>
                <a:latin typeface="Times New Roman" pitchFamily="18" charset="0"/>
                <a:ea typeface="+mn-ea"/>
                <a:cs typeface="+mn-cs"/>
              </a:rPr>
              <a:t> as </a:t>
            </a:r>
            <a:r>
              <a:rPr lang="sk-SK" sz="1000" kern="1200" dirty="0" err="1">
                <a:solidFill>
                  <a:schemeClr val="tx1"/>
                </a:solidFill>
                <a:latin typeface="Times New Roman" pitchFamily="18" charset="0"/>
                <a:ea typeface="+mn-ea"/>
                <a:cs typeface="+mn-cs"/>
              </a:rPr>
              <a:t>demand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grows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is</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same</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Ultimately</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demand</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will</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grow</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such</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that</a:t>
            </a:r>
            <a:r>
              <a:rPr lang="sk-SK" sz="1000" kern="1200" dirty="0">
                <a:solidFill>
                  <a:schemeClr val="tx1"/>
                </a:solidFill>
                <a:latin typeface="Times New Roman" pitchFamily="18" charset="0"/>
                <a:ea typeface="+mn-ea"/>
                <a:cs typeface="+mn-cs"/>
              </a:rPr>
              <a:t> </a:t>
            </a:r>
            <a:r>
              <a:rPr lang="sk-SK" sz="1000" kern="1200" dirty="0" err="1">
                <a:solidFill>
                  <a:schemeClr val="tx1"/>
                </a:solidFill>
                <a:latin typeface="Times New Roman" pitchFamily="18" charset="0"/>
                <a:ea typeface="+mn-ea"/>
                <a:cs typeface="+mn-cs"/>
              </a:rPr>
              <a:t>the</a:t>
            </a:r>
            <a:r>
              <a:rPr lang="sk-SK" sz="1000" kern="1200" dirty="0">
                <a:solidFill>
                  <a:schemeClr val="tx1"/>
                </a:solidFill>
                <a:latin typeface="Times New Roman" pitchFamily="18" charset="0"/>
                <a:ea typeface="+mn-ea"/>
                <a:cs typeface="+mn-cs"/>
              </a:rPr>
              <a:t> 1</a:t>
            </a:r>
            <a:r>
              <a:rPr lang="sk-SK" sz="1000" kern="1200" baseline="30000" dirty="0">
                <a:solidFill>
                  <a:schemeClr val="tx1"/>
                </a:solidFill>
                <a:latin typeface="Times New Roman" pitchFamily="18" charset="0"/>
                <a:ea typeface="+mn-ea"/>
                <a:cs typeface="+mn-cs"/>
              </a:rPr>
              <a:t>st</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theme</a:t>
            </a:r>
            <a:r>
              <a:rPr lang="sk-SK" sz="1000" kern="1200" baseline="0" dirty="0">
                <a:solidFill>
                  <a:schemeClr val="tx1"/>
                </a:solidFill>
                <a:latin typeface="Times New Roman" pitchFamily="18" charset="0"/>
                <a:ea typeface="+mn-ea"/>
                <a:cs typeface="+mn-cs"/>
              </a:rPr>
              <a:t> park has </a:t>
            </a:r>
            <a:r>
              <a:rPr lang="sk-SK" sz="1000" kern="1200" baseline="0" dirty="0" err="1">
                <a:solidFill>
                  <a:schemeClr val="tx1"/>
                </a:solidFill>
                <a:latin typeface="Times New Roman" pitchFamily="18" charset="0"/>
                <a:ea typeface="+mn-ea"/>
                <a:cs typeface="+mn-cs"/>
              </a:rPr>
              <a:t>reached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its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full</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capacity</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all</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land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parcels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utilized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which</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is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when</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we</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start</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working</a:t>
            </a:r>
            <a:r>
              <a:rPr lang="sk-SK" sz="1000" kern="1200" baseline="0" dirty="0">
                <a:solidFill>
                  <a:schemeClr val="tx1"/>
                </a:solidFill>
                <a:latin typeface="Times New Roman" pitchFamily="18" charset="0"/>
                <a:ea typeface="+mn-ea"/>
                <a:cs typeface="+mn-cs"/>
              </a:rPr>
              <a:t> on </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 2</a:t>
            </a:r>
            <a:r>
              <a:rPr lang="sk-SK" sz="1000" kern="1200" baseline="30000" dirty="0">
                <a:solidFill>
                  <a:schemeClr val="tx1"/>
                </a:solidFill>
                <a:latin typeface="Times New Roman" pitchFamily="18" charset="0"/>
                <a:ea typeface="+mn-ea"/>
                <a:cs typeface="+mn-cs"/>
              </a:rPr>
              <a:t>nd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theme</a:t>
            </a:r>
            <a:r>
              <a:rPr lang="sk-SK" sz="1000" kern="1200" baseline="0" dirty="0">
                <a:solidFill>
                  <a:schemeClr val="tx1"/>
                </a:solidFill>
                <a:latin typeface="Times New Roman" pitchFamily="18" charset="0"/>
                <a:ea typeface="+mn-ea"/>
                <a:cs typeface="+mn-cs"/>
              </a:rPr>
              <a:t> park to </a:t>
            </a:r>
            <a:r>
              <a:rPr lang="sk-SK" sz="1000" kern="1200" baseline="0" dirty="0" err="1">
                <a:solidFill>
                  <a:schemeClr val="tx1"/>
                </a:solidFill>
                <a:latin typeface="Times New Roman" pitchFamily="18" charset="0"/>
                <a:ea typeface="+mn-ea"/>
                <a:cs typeface="+mn-cs"/>
              </a:rPr>
              <a:t>the</a:t>
            </a:r>
            <a:r>
              <a:rPr lang="sk-SK" sz="1000" kern="1200" baseline="0" dirty="0">
                <a:solidFill>
                  <a:schemeClr val="tx1"/>
                </a:solidFill>
                <a:latin typeface="Times New Roman" pitchFamily="18" charset="0"/>
                <a:ea typeface="+mn-ea"/>
                <a:cs typeface="+mn-cs"/>
              </a:rPr>
              <a:t> site. </a:t>
            </a:r>
            <a:r>
              <a:rPr lang="sk-SK" sz="1000" kern="1200" baseline="0" dirty="0" err="1">
                <a:solidFill>
                  <a:schemeClr val="tx1"/>
                </a:solidFill>
                <a:latin typeface="Times New Roman" pitchFamily="18" charset="0"/>
                <a:ea typeface="+mn-ea"/>
                <a:cs typeface="+mn-cs"/>
              </a:rPr>
              <a:t>Examples</a:t>
            </a:r>
            <a:r>
              <a:rPr lang="sk-SK" sz="1000" kern="1200" baseline="0" dirty="0">
                <a:solidFill>
                  <a:schemeClr val="tx1"/>
                </a:solidFill>
                <a:latin typeface="Times New Roman" pitchFamily="18" charset="0"/>
                <a:ea typeface="+mn-ea"/>
                <a:cs typeface="+mn-cs"/>
              </a:rPr>
              <a:t> of </a:t>
            </a:r>
            <a:r>
              <a:rPr lang="sk-SK" sz="1000" kern="1200" baseline="0" dirty="0" err="1">
                <a:solidFill>
                  <a:schemeClr val="tx1"/>
                </a:solidFill>
                <a:latin typeface="Times New Roman" pitchFamily="18" charset="0"/>
                <a:ea typeface="+mn-ea"/>
                <a:cs typeface="+mn-cs"/>
              </a:rPr>
              <a:t>this</a:t>
            </a:r>
            <a:r>
              <a:rPr lang="sk-SK" sz="1000" kern="1200" baseline="0" dirty="0">
                <a:solidFill>
                  <a:schemeClr val="tx1"/>
                </a:solidFill>
                <a:latin typeface="Times New Roman" pitchFamily="18" charset="0"/>
                <a:ea typeface="+mn-ea"/>
                <a:cs typeface="+mn-cs"/>
              </a:rPr>
              <a:t> are:</a:t>
            </a: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Tokyo</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DisneySea</a:t>
            </a:r>
            <a:r>
              <a:rPr lang="sk-SK" sz="1000" kern="1200" baseline="0" dirty="0">
                <a:solidFill>
                  <a:schemeClr val="tx1"/>
                </a:solidFill>
                <a:latin typeface="Times New Roman" pitchFamily="18" charset="0"/>
                <a:ea typeface="+mn-ea"/>
                <a:cs typeface="+mn-cs"/>
              </a:rPr>
              <a:t> to </a:t>
            </a:r>
            <a:r>
              <a:rPr lang="sk-SK" sz="1000" kern="1200" baseline="0" dirty="0" err="1">
                <a:solidFill>
                  <a:schemeClr val="tx1"/>
                </a:solidFill>
                <a:latin typeface="Times New Roman" pitchFamily="18" charset="0"/>
                <a:ea typeface="+mn-ea"/>
                <a:cs typeface="+mn-cs"/>
              </a:rPr>
              <a:t>Tokyo</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Disneyland</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Tokyo</a:t>
            </a:r>
            <a:endParaRPr lang="sk-SK" sz="1000" kern="1200" baseline="0" dirty="0">
              <a:solidFill>
                <a:schemeClr val="tx1"/>
              </a:solidFill>
              <a:latin typeface="Times New Roman" pitchFamily="18" charset="0"/>
              <a:ea typeface="+mn-ea"/>
              <a:cs typeface="+mn-cs"/>
            </a:endParaRP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Disney’s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California</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Adventure</a:t>
            </a:r>
            <a:r>
              <a:rPr lang="sk-SK" sz="1000" kern="1200" baseline="0" dirty="0">
                <a:solidFill>
                  <a:schemeClr val="tx1"/>
                </a:solidFill>
                <a:latin typeface="Times New Roman" pitchFamily="18" charset="0"/>
                <a:ea typeface="+mn-ea"/>
                <a:cs typeface="+mn-cs"/>
              </a:rPr>
              <a:t> to </a:t>
            </a:r>
            <a:r>
              <a:rPr lang="sk-SK" sz="1000" kern="1200" baseline="0" dirty="0" err="1">
                <a:solidFill>
                  <a:schemeClr val="tx1"/>
                </a:solidFill>
                <a:latin typeface="Times New Roman" pitchFamily="18" charset="0"/>
                <a:ea typeface="+mn-ea"/>
                <a:cs typeface="+mn-cs"/>
              </a:rPr>
              <a:t>Disneyland</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Anaheim</a:t>
            </a:r>
            <a:r>
              <a:rPr lang="sk-SK" sz="1000" kern="1200" baseline="0" dirty="0">
                <a:solidFill>
                  <a:schemeClr val="tx1"/>
                </a:solidFill>
                <a:latin typeface="Times New Roman" pitchFamily="18" charset="0"/>
                <a:ea typeface="+mn-ea"/>
                <a:cs typeface="+mn-cs"/>
              </a:rPr>
              <a:t>, CA</a:t>
            </a: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EPCOT, Hollywood </a:t>
            </a:r>
            <a:r>
              <a:rPr lang="sk-SK" sz="1000" kern="1200" baseline="0" dirty="0" err="1">
                <a:solidFill>
                  <a:schemeClr val="tx1"/>
                </a:solidFill>
                <a:latin typeface="Times New Roman" pitchFamily="18" charset="0"/>
                <a:ea typeface="+mn-ea"/>
                <a:cs typeface="+mn-cs"/>
              </a:rPr>
              <a:t>Studios</a:t>
            </a:r>
            <a:r>
              <a:rPr lang="sk-SK" sz="1000" kern="1200" baseline="0" dirty="0">
                <a:solidFill>
                  <a:schemeClr val="tx1"/>
                </a:solidFill>
                <a:latin typeface="Times New Roman" pitchFamily="18" charset="0"/>
                <a:ea typeface="+mn-ea"/>
                <a:cs typeface="+mn-cs"/>
              </a:rPr>
              <a:t> and </a:t>
            </a:r>
            <a:r>
              <a:rPr lang="sk-SK" sz="1000" kern="1200" baseline="0" dirty="0" err="1">
                <a:solidFill>
                  <a:schemeClr val="tx1"/>
                </a:solidFill>
                <a:latin typeface="Times New Roman" pitchFamily="18" charset="0"/>
                <a:ea typeface="+mn-ea"/>
                <a:cs typeface="+mn-cs"/>
              </a:rPr>
              <a:t>Animal</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Kingdom</a:t>
            </a:r>
            <a:r>
              <a:rPr lang="sk-SK" sz="1000" kern="1200" baseline="0" dirty="0">
                <a:solidFill>
                  <a:schemeClr val="tx1"/>
                </a:solidFill>
                <a:latin typeface="Times New Roman" pitchFamily="18" charset="0"/>
                <a:ea typeface="+mn-ea"/>
                <a:cs typeface="+mn-cs"/>
              </a:rPr>
              <a:t> to </a:t>
            </a:r>
            <a:r>
              <a:rPr lang="sk-SK" sz="1000" kern="1200" baseline="0" dirty="0" err="1">
                <a:solidFill>
                  <a:schemeClr val="tx1"/>
                </a:solidFill>
                <a:latin typeface="Times New Roman" pitchFamily="18" charset="0"/>
                <a:ea typeface="+mn-ea"/>
                <a:cs typeface="+mn-cs"/>
              </a:rPr>
              <a:t>Magic</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Kingdom</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Orlando</a:t>
            </a:r>
            <a:r>
              <a:rPr lang="sk-SK" sz="1000" kern="1200" baseline="0" dirty="0">
                <a:solidFill>
                  <a:schemeClr val="tx1"/>
                </a:solidFill>
                <a:latin typeface="Times New Roman" pitchFamily="18" charset="0"/>
                <a:ea typeface="+mn-ea"/>
                <a:cs typeface="+mn-cs"/>
              </a:rPr>
              <a:t>, FL</a:t>
            </a:r>
          </a:p>
          <a:p>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if</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supportLists</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endif</a:t>
            </a:r>
            <a:r>
              <a:rPr lang="sk-SK" sz="1000" kern="1200" baseline="0" dirty="0">
                <a:solidFill>
                  <a:schemeClr val="tx1"/>
                </a:solidFill>
                <a:latin typeface="Times New Roman" pitchFamily="18" charset="0"/>
                <a:ea typeface="+mn-ea"/>
                <a:cs typeface="+mn-cs"/>
              </a:rPr>
              <a:t>]</a:t>
            </a:r>
            <a:r>
              <a:rPr lang="sk-SK" sz="1000" kern="1200" baseline="0" dirty="0" err="1">
                <a:solidFill>
                  <a:schemeClr val="tx1"/>
                </a:solidFill>
                <a:latin typeface="Times New Roman" pitchFamily="18" charset="0"/>
                <a:ea typeface="+mn-ea"/>
                <a:cs typeface="+mn-cs"/>
              </a:rPr>
              <a:t>Adding</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Walt</a:t>
            </a:r>
            <a:r>
              <a:rPr lang="sk-SK" sz="1000" kern="1200" baseline="0" dirty="0">
                <a:solidFill>
                  <a:schemeClr val="tx1"/>
                </a:solidFill>
                <a:latin typeface="Times New Roman" pitchFamily="18" charset="0"/>
                <a:ea typeface="+mn-ea"/>
                <a:cs typeface="+mn-cs"/>
              </a:rPr>
              <a:t> Disney </a:t>
            </a:r>
            <a:r>
              <a:rPr lang="sk-SK" sz="1000" kern="1200" baseline="0" dirty="0" err="1">
                <a:solidFill>
                  <a:schemeClr val="tx1"/>
                </a:solidFill>
                <a:latin typeface="Times New Roman" pitchFamily="18" charset="0"/>
                <a:ea typeface="+mn-ea"/>
                <a:cs typeface="+mn-cs"/>
              </a:rPr>
              <a:t>Studios</a:t>
            </a:r>
            <a:r>
              <a:rPr lang="sk-SK" sz="1000" kern="1200" baseline="0" dirty="0">
                <a:solidFill>
                  <a:schemeClr val="tx1"/>
                </a:solidFill>
                <a:latin typeface="Times New Roman" pitchFamily="18" charset="0"/>
                <a:ea typeface="+mn-ea"/>
                <a:cs typeface="+mn-cs"/>
              </a:rPr>
              <a:t> Park to </a:t>
            </a:r>
            <a:r>
              <a:rPr lang="sk-SK" sz="1000" kern="1200" baseline="0" dirty="0" err="1">
                <a:solidFill>
                  <a:schemeClr val="tx1"/>
                </a:solidFill>
                <a:latin typeface="Times New Roman" pitchFamily="18" charset="0"/>
                <a:ea typeface="+mn-ea"/>
                <a:cs typeface="+mn-cs"/>
              </a:rPr>
              <a:t>Disneyland</a:t>
            </a:r>
            <a:r>
              <a:rPr lang="sk-SK" sz="1000" kern="1200" baseline="0" dirty="0">
                <a:solidFill>
                  <a:schemeClr val="tx1"/>
                </a:solidFill>
                <a:latin typeface="Times New Roman" pitchFamily="18" charset="0"/>
                <a:ea typeface="+mn-ea"/>
                <a:cs typeface="+mn-cs"/>
              </a:rPr>
              <a:t> </a:t>
            </a:r>
            <a:r>
              <a:rPr lang="sk-SK" sz="1000" kern="1200" baseline="0" dirty="0" err="1">
                <a:solidFill>
                  <a:schemeClr val="tx1"/>
                </a:solidFill>
                <a:latin typeface="Times New Roman" pitchFamily="18" charset="0"/>
                <a:ea typeface="+mn-ea"/>
                <a:cs typeface="+mn-cs"/>
              </a:rPr>
              <a:t>Paris</a:t>
            </a:r>
            <a:r>
              <a:rPr lang="sk-SK" sz="1000" kern="1200" baseline="0" dirty="0">
                <a:solidFill>
                  <a:schemeClr val="tx1"/>
                </a:solidFill>
                <a:latin typeface="Times New Roman" pitchFamily="18" charset="0"/>
                <a:ea typeface="+mn-ea"/>
                <a:cs typeface="+mn-cs"/>
              </a:rPr>
              <a:t> in </a:t>
            </a:r>
            <a:r>
              <a:rPr lang="sk-SK" sz="1000" kern="1200" baseline="0" dirty="0" err="1">
                <a:solidFill>
                  <a:schemeClr val="tx1"/>
                </a:solidFill>
                <a:latin typeface="Times New Roman" pitchFamily="18" charset="0"/>
                <a:ea typeface="+mn-ea"/>
                <a:cs typeface="+mn-cs"/>
              </a:rPr>
              <a:t>Paris</a:t>
            </a:r>
            <a:endParaRPr lang="sk-SK" sz="1000" kern="1200" baseline="0" dirty="0">
              <a:solidFill>
                <a:schemeClr val="tx1"/>
              </a:solidFill>
              <a:latin typeface="Times New Roman" pitchFamily="18" charset="0"/>
              <a:ea typeface="+mn-ea"/>
              <a:cs typeface="+mn-cs"/>
            </a:endParaRPr>
          </a:p>
          <a:p>
            <a:r>
              <a:rPr lang="sk-SK" sz="1000" kern="1200" baseline="0" dirty="0">
                <a:solidFill>
                  <a:schemeClr val="tx1"/>
                </a:solidFill>
                <a:latin typeface="Times New Roman" pitchFamily="18" charset="0"/>
                <a:ea typeface="+mn-ea"/>
                <a:cs typeface="+mn-cs"/>
              </a:rPr>
              <a:t> </a:t>
            </a:r>
          </a:p>
          <a:p>
            <a:r>
              <a:rPr lang="sk-SK" sz="1000" kern="1200" baseline="0" dirty="0">
                <a:solidFill>
                  <a:schemeClr val="tx1"/>
                </a:solidFill>
                <a:latin typeface="Times New Roman" pitchFamily="18" charset="0"/>
                <a:ea typeface="+mn-ea"/>
                <a:cs typeface="+mn-cs"/>
              </a:rPr>
              <a:t> </a:t>
            </a:r>
          </a:p>
          <a:p>
            <a:r>
              <a:rPr lang="sk-SK" sz="1000" kern="1200" baseline="0" dirty="0">
                <a:solidFill>
                  <a:schemeClr val="tx1"/>
                </a:solidFill>
                <a:latin typeface="Times New Roman" pitchFamily="18" charset="0"/>
                <a:ea typeface="+mn-ea"/>
                <a:cs typeface="+mn-cs"/>
              </a:rPr>
              <a:t>Best,</a:t>
            </a:r>
          </a:p>
          <a:p>
            <a:r>
              <a:rPr lang="sk-SK" sz="1000" kern="1200" baseline="0" dirty="0" err="1">
                <a:solidFill>
                  <a:schemeClr val="tx1"/>
                </a:solidFill>
                <a:latin typeface="Times New Roman" pitchFamily="18" charset="0"/>
                <a:ea typeface="+mn-ea"/>
                <a:cs typeface="+mn-cs"/>
              </a:rPr>
              <a:t>Benne</a:t>
            </a:r>
            <a:endParaRPr lang="en-US" sz="1000" b="0" kern="1200" dirty="0">
              <a:solidFill>
                <a:schemeClr val="tx1"/>
              </a:solidFill>
              <a:latin typeface="Times New Roman" pitchFamily="18" charset="0"/>
              <a:ea typeface="+mn-ea"/>
              <a:cs typeface="+mn-cs"/>
            </a:endParaRPr>
          </a:p>
        </p:txBody>
      </p:sp>
      <p:sp>
        <p:nvSpPr>
          <p:cNvPr id="4" name="Header Placeholder 3"/>
          <p:cNvSpPr>
            <a:spLocks noGrp="1"/>
          </p:cNvSpPr>
          <p:nvPr>
            <p:ph type="hdr" sz="quarter" idx="10"/>
          </p:nvPr>
        </p:nvSpPr>
        <p:spPr/>
        <p:txBody>
          <a:bodyPr/>
          <a:lstStyle/>
          <a:p>
            <a:pPr>
              <a:defRPr/>
            </a:pPr>
            <a:r>
              <a:rPr lang="en-US"/>
              <a:t>OPNS454</a:t>
            </a:r>
          </a:p>
        </p:txBody>
      </p:sp>
      <p:sp>
        <p:nvSpPr>
          <p:cNvPr id="5" name="Date Placeholder 4"/>
          <p:cNvSpPr>
            <a:spLocks noGrp="1"/>
          </p:cNvSpPr>
          <p:nvPr>
            <p:ph type="dt" idx="11"/>
          </p:nvPr>
        </p:nvSpPr>
        <p:spPr/>
        <p:txBody>
          <a:bodyPr/>
          <a:lstStyle/>
          <a:p>
            <a:pPr>
              <a:defRPr/>
            </a:pPr>
            <a:fld id="{6EBA2A5E-8438-854D-8154-0F5A29B0E9C2}" type="datetime1">
              <a:rPr lang="en-US" smtClean="0"/>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29</a:t>
            </a:fld>
            <a:endParaRPr lang="en-US"/>
          </a:p>
        </p:txBody>
      </p:sp>
    </p:spTree>
    <p:extLst>
      <p:ext uri="{BB962C8B-B14F-4D97-AF65-F5344CB8AC3E}">
        <p14:creationId xmlns:p14="http://schemas.microsoft.com/office/powerpoint/2010/main" val="1754558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440"/>
            <a:r>
              <a:rPr lang="en-US">
                <a:solidFill>
                  <a:prstClr val="black"/>
                </a:solidFill>
              </a:rPr>
              <a:t>OPNS454</a:t>
            </a:r>
            <a:endParaRPr lang="en-US" dirty="0">
              <a:solidFill>
                <a:prstClr val="black"/>
              </a:solidFill>
            </a:endParaRPr>
          </a:p>
        </p:txBody>
      </p:sp>
      <p:sp>
        <p:nvSpPr>
          <p:cNvPr id="39939" name="Rectangle 3"/>
          <p:cNvSpPr>
            <a:spLocks noGrp="1" noChangeArrowheads="1"/>
          </p:cNvSpPr>
          <p:nvPr>
            <p:ph type="dt" sz="quarter" idx="1"/>
          </p:nvPr>
        </p:nvSpPr>
        <p:spPr>
          <a:noFill/>
        </p:spPr>
        <p:txBody>
          <a:bodyPr/>
          <a:lstStyle/>
          <a:p>
            <a:pPr defTabSz="974440"/>
            <a:fld id="{283C077E-ADF3-D24C-BE30-B1A726CA7633}" type="datetime1">
              <a:rPr lang="en-US" smtClean="0">
                <a:solidFill>
                  <a:prstClr val="black"/>
                </a:solidFill>
              </a:rPr>
              <a:pPr defTabSz="974440"/>
              <a:t>2/12/18</a:t>
            </a:fld>
            <a:endParaRPr lang="en-US" dirty="0">
              <a:solidFill>
                <a:prstClr val="black"/>
              </a:solidFill>
            </a:endParaRPr>
          </a:p>
        </p:txBody>
      </p:sp>
      <p:sp>
        <p:nvSpPr>
          <p:cNvPr id="39940" name="Rectangle 6"/>
          <p:cNvSpPr>
            <a:spLocks noGrp="1" noChangeArrowheads="1"/>
          </p:cNvSpPr>
          <p:nvPr>
            <p:ph type="ftr" sz="quarter" idx="4"/>
          </p:nvPr>
        </p:nvSpPr>
        <p:spPr>
          <a:noFill/>
        </p:spPr>
        <p:txBody>
          <a:bodyPr/>
          <a:lstStyle/>
          <a:p>
            <a:pPr defTabSz="974440"/>
            <a:r>
              <a:rPr lang="en-US" dirty="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74440"/>
            <a:fld id="{B8E08B8E-6AB7-4C9C-997C-2454F03F883F}" type="slidenum">
              <a:rPr lang="en-US" smtClean="0">
                <a:solidFill>
                  <a:prstClr val="black"/>
                </a:solidFill>
              </a:rPr>
              <a:pPr defTabSz="974440"/>
              <a:t>30</a:t>
            </a:fld>
            <a:endParaRPr lang="en-US" dirty="0">
              <a:solidFill>
                <a:prstClr val="black"/>
              </a:solidFill>
            </a:endParaRPr>
          </a:p>
        </p:txBody>
      </p:sp>
      <p:sp>
        <p:nvSpPr>
          <p:cNvPr id="39942"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9943" name="Rectangle 3"/>
          <p:cNvSpPr>
            <a:spLocks noGrp="1" noChangeArrowheads="1"/>
          </p:cNvSpPr>
          <p:nvPr>
            <p:ph type="body" idx="1"/>
          </p:nvPr>
        </p:nvSpPr>
        <p:spPr>
          <a:noFill/>
          <a:ln/>
        </p:spPr>
        <p:txBody>
          <a:bodyPr/>
          <a:lstStyle/>
          <a:p>
            <a:r>
              <a:rPr lang="en-US" dirty="0"/>
              <a:t>In the Lilly case, there only was a choice between extremes.  In reality, flexibility really is a spectrum: it depends on changeover times.  In other words: scope-flexibility and agility are interdependent.</a:t>
            </a:r>
          </a:p>
          <a:p>
            <a:endParaRPr lang="en-US" dirty="0"/>
          </a:p>
          <a:p>
            <a:r>
              <a:rPr lang="en-US" dirty="0"/>
              <a:t>An adaptable facility:</a:t>
            </a:r>
          </a:p>
          <a:p>
            <a:pPr>
              <a:buFont typeface="Arial" pitchFamily="34" charset="0"/>
              <a:buChar char="•"/>
            </a:pPr>
            <a:r>
              <a:rPr lang="en-US" dirty="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a:t> reduces the cost of flex by reducing the set of scenarios (parameter ranges) covered but staying adaptable.</a:t>
            </a:r>
          </a:p>
          <a:p>
            <a:endParaRPr lang="en-US" dirty="0"/>
          </a:p>
          <a:p>
            <a:endParaRPr lang="en-US" dirty="0"/>
          </a:p>
          <a:p>
            <a:endParaRPr lang="en-US" b="1" dirty="0"/>
          </a:p>
          <a:p>
            <a:endParaRPr lang="en-US" b="1" dirty="0"/>
          </a:p>
          <a:p>
            <a:r>
              <a:rPr lang="en-US" b="1" dirty="0"/>
              <a:t>Good Manufacturing Practice</a:t>
            </a:r>
            <a:r>
              <a:rPr lang="en-US" dirty="0"/>
              <a:t> is a set of regulations, codes, and guidelines for the </a:t>
            </a:r>
            <a:r>
              <a:rPr lang="en-US" dirty="0">
                <a:hlinkClick r:id="rId3" tooltip="Manufacture"/>
              </a:rPr>
              <a:t>manufacture</a:t>
            </a:r>
            <a:r>
              <a:rPr lang="en-US" dirty="0"/>
              <a:t> of drug substances (also known as active pharmaceutical ingredients (APIs)) and drug products (known as medicinal products in Europe), </a:t>
            </a:r>
            <a:r>
              <a:rPr lang="en-US" dirty="0">
                <a:hlinkClick r:id="rId4" tooltip="Medical devices"/>
              </a:rPr>
              <a:t>medical devices</a:t>
            </a:r>
            <a:r>
              <a:rPr lang="en-US" dirty="0"/>
              <a:t>, in vivo and in vitro diagnostic products, and foods. In the United States GMPs are referred to as "</a:t>
            </a:r>
            <a:r>
              <a:rPr lang="en-US" dirty="0" err="1"/>
              <a:t>cGMPs</a:t>
            </a:r>
            <a:r>
              <a:rPr lang="en-US" dirty="0"/>
              <a:t>" or "current Good Manufacturing Practices" GMP is a term that is </a:t>
            </a:r>
            <a:r>
              <a:rPr lang="en-US" dirty="0" err="1"/>
              <a:t>recognised</a:t>
            </a:r>
            <a:r>
              <a:rPr lang="en-US" dirty="0"/>
              <a:t> worldwide for the control and management of manufacturing and quality control testing of pharmaceutical products. </a:t>
            </a:r>
          </a:p>
          <a:p>
            <a:r>
              <a:rPr lang="en-US" dirty="0"/>
              <a:t>GMPs are enforced in the United States by the </a:t>
            </a:r>
            <a:r>
              <a:rPr lang="en-US" dirty="0">
                <a:hlinkClick r:id="rId5" tooltip="FDA"/>
              </a:rPr>
              <a:t>FDA</a:t>
            </a:r>
            <a:r>
              <a:rPr lang="en-US" dirty="0"/>
              <a:t> (Food and Drug Administration); </a:t>
            </a:r>
          </a:p>
        </p:txBody>
      </p:sp>
    </p:spTree>
    <p:extLst>
      <p:ext uri="{BB962C8B-B14F-4D97-AF65-F5344CB8AC3E}">
        <p14:creationId xmlns:p14="http://schemas.microsoft.com/office/powerpoint/2010/main" val="16209549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440"/>
            <a:r>
              <a:rPr lang="en-US">
                <a:solidFill>
                  <a:prstClr val="black"/>
                </a:solidFill>
              </a:rPr>
              <a:t>OPNS454</a:t>
            </a:r>
            <a:endParaRPr lang="en-US" dirty="0">
              <a:solidFill>
                <a:prstClr val="black"/>
              </a:solidFill>
            </a:endParaRPr>
          </a:p>
        </p:txBody>
      </p:sp>
      <p:sp>
        <p:nvSpPr>
          <p:cNvPr id="38915" name="Rectangle 3"/>
          <p:cNvSpPr>
            <a:spLocks noGrp="1" noChangeArrowheads="1"/>
          </p:cNvSpPr>
          <p:nvPr>
            <p:ph type="dt" sz="quarter" idx="1"/>
          </p:nvPr>
        </p:nvSpPr>
        <p:spPr>
          <a:noFill/>
        </p:spPr>
        <p:txBody>
          <a:bodyPr/>
          <a:lstStyle/>
          <a:p>
            <a:pPr defTabSz="974440"/>
            <a:fld id="{A98C4926-BE1A-0C45-935F-C3B48E7572AC}" type="datetime1">
              <a:rPr lang="en-US" smtClean="0">
                <a:solidFill>
                  <a:prstClr val="black"/>
                </a:solidFill>
              </a:rPr>
              <a:pPr defTabSz="974440"/>
              <a:t>2/12/18</a:t>
            </a:fld>
            <a:endParaRPr lang="en-US" dirty="0">
              <a:solidFill>
                <a:prstClr val="black"/>
              </a:solidFill>
            </a:endParaRPr>
          </a:p>
        </p:txBody>
      </p:sp>
      <p:sp>
        <p:nvSpPr>
          <p:cNvPr id="38916" name="Rectangle 6"/>
          <p:cNvSpPr>
            <a:spLocks noGrp="1" noChangeArrowheads="1"/>
          </p:cNvSpPr>
          <p:nvPr>
            <p:ph type="ftr" sz="quarter" idx="4"/>
          </p:nvPr>
        </p:nvSpPr>
        <p:spPr>
          <a:noFill/>
        </p:spPr>
        <p:txBody>
          <a:bodyPr/>
          <a:lstStyle/>
          <a:p>
            <a:pPr defTabSz="974440"/>
            <a:r>
              <a:rPr lang="en-US" dirty="0">
                <a:solidFill>
                  <a:prstClr val="black"/>
                </a:solidFill>
              </a:rPr>
              <a:t>© Van Mieghem</a:t>
            </a:r>
          </a:p>
        </p:txBody>
      </p:sp>
      <p:sp>
        <p:nvSpPr>
          <p:cNvPr id="38917" name="Rectangle 7"/>
          <p:cNvSpPr>
            <a:spLocks noGrp="1" noChangeArrowheads="1"/>
          </p:cNvSpPr>
          <p:nvPr>
            <p:ph type="sldNum" sz="quarter" idx="5"/>
          </p:nvPr>
        </p:nvSpPr>
        <p:spPr>
          <a:noFill/>
        </p:spPr>
        <p:txBody>
          <a:bodyPr/>
          <a:lstStyle/>
          <a:p>
            <a:pPr defTabSz="974440"/>
            <a:fld id="{0DD03A3E-46E2-4EA7-9CA1-4C1336A8A41C}" type="slidenum">
              <a:rPr lang="en-US" smtClean="0">
                <a:solidFill>
                  <a:prstClr val="black"/>
                </a:solidFill>
              </a:rPr>
              <a:pPr defTabSz="974440"/>
              <a:t>31</a:t>
            </a:fld>
            <a:endParaRPr lang="en-US" dirty="0">
              <a:solidFill>
                <a:prstClr val="black"/>
              </a:solidFill>
            </a:endParaRPr>
          </a:p>
        </p:txBody>
      </p:sp>
      <p:sp>
        <p:nvSpPr>
          <p:cNvPr id="38918" name="Rectangle 2"/>
          <p:cNvSpPr>
            <a:spLocks noGrp="1" noRot="1" noChangeAspect="1" noChangeArrowheads="1" noTextEdit="1"/>
          </p:cNvSpPr>
          <p:nvPr>
            <p:ph type="sldImg"/>
          </p:nvPr>
        </p:nvSpPr>
        <p:spPr>
          <a:xfrm>
            <a:off x="306457" y="227898"/>
            <a:ext cx="4255604" cy="3161051"/>
          </a:xfrm>
          <a:solidFill>
            <a:srgbClr val="FFFFFF"/>
          </a:solidFill>
          <a:ln/>
        </p:spPr>
      </p:sp>
      <p:sp>
        <p:nvSpPr>
          <p:cNvPr id="38919" name="Rectangle 3"/>
          <p:cNvSpPr>
            <a:spLocks noGrp="1" noChangeArrowheads="1"/>
          </p:cNvSpPr>
          <p:nvPr>
            <p:ph type="body" idx="1"/>
          </p:nvPr>
        </p:nvSpPr>
        <p:spPr>
          <a:noFill/>
          <a:ln/>
        </p:spPr>
        <p:txBody>
          <a:bodyPr/>
          <a:lstStyle/>
          <a:p>
            <a:r>
              <a:rPr lang="en-US" dirty="0"/>
              <a:t>Background on modular:</a:t>
            </a:r>
          </a:p>
          <a:p>
            <a:endParaRPr lang="en-US" dirty="0"/>
          </a:p>
          <a:p>
            <a:pPr>
              <a:buFontTx/>
              <a:buChar char="•"/>
            </a:pPr>
            <a:r>
              <a:rPr lang="en-US" dirty="0"/>
              <a:t>Building with modules has been going on ever since the start of the Industrial revolution:</a:t>
            </a:r>
          </a:p>
          <a:p>
            <a:pPr lvl="1">
              <a:buFontTx/>
              <a:buChar char="•"/>
            </a:pPr>
            <a:r>
              <a:rPr lang="en-US" dirty="0"/>
              <a:t>It combines “pre-build or pre-fabricated” in little chunks</a:t>
            </a:r>
          </a:p>
          <a:p>
            <a:pPr>
              <a:buFontTx/>
              <a:buChar char="•"/>
            </a:pPr>
            <a:endParaRPr lang="en-US" dirty="0"/>
          </a:p>
          <a:p>
            <a:pPr>
              <a:buFontTx/>
              <a:buChar char="•"/>
            </a:pPr>
            <a:r>
              <a:rPr lang="en-US" dirty="0"/>
              <a:t>Nearly all modules are produced with lightweight techniques, nowadays and before </a:t>
            </a:r>
          </a:p>
          <a:p>
            <a:pPr>
              <a:buFontTx/>
              <a:buChar char="•"/>
            </a:pPr>
            <a:endParaRPr lang="en-US" dirty="0"/>
          </a:p>
          <a:p>
            <a:pPr>
              <a:buFontTx/>
              <a:buChar char="•"/>
            </a:pPr>
            <a:r>
              <a:rPr lang="en-US" dirty="0"/>
              <a:t>Modular builders turn to a market of fast changing decisions </a:t>
            </a:r>
          </a:p>
          <a:p>
            <a:pPr>
              <a:buFontTx/>
              <a:buChar char="•"/>
            </a:pPr>
            <a:endParaRPr lang="en-US" dirty="0"/>
          </a:p>
          <a:p>
            <a:pPr>
              <a:buFontTx/>
              <a:buChar char="•"/>
            </a:pPr>
            <a:r>
              <a:rPr lang="en-US" dirty="0"/>
              <a:t>Modular buildings are used for many purposes </a:t>
            </a:r>
          </a:p>
          <a:p>
            <a:pPr lvl="1"/>
            <a:r>
              <a:rPr lang="en-US" dirty="0"/>
              <a:t>Schools, day nurseries, offices, health care centers, service buildings, multi-family houses, single-family houses, hotels, industrial buildings, offshore modules, process buildings etc</a:t>
            </a:r>
          </a:p>
          <a:p>
            <a:endParaRPr lang="en-US" dirty="0"/>
          </a:p>
          <a:p>
            <a:r>
              <a:rPr lang="en-US" dirty="0"/>
              <a:t>NYT 2007: there is now an increase of modular construction for home in New Orleans after </a:t>
            </a:r>
            <a:r>
              <a:rPr lang="en-US" dirty="0" err="1"/>
              <a:t>Hurrican</a:t>
            </a:r>
            <a:r>
              <a:rPr lang="en-US" dirty="0"/>
              <a:t> Katrina</a:t>
            </a:r>
          </a:p>
          <a:p>
            <a:endParaRPr lang="en-US" dirty="0"/>
          </a:p>
          <a:p>
            <a:r>
              <a:rPr lang="en-US" dirty="0"/>
              <a:t>IF TIME: show from 2:25 to 3:10.</a:t>
            </a:r>
          </a:p>
          <a:p>
            <a:endParaRPr lang="en-US" dirty="0"/>
          </a:p>
          <a:p>
            <a:pPr marL="177845" indent="-177845">
              <a:buFont typeface="Arial"/>
              <a:buChar char="•"/>
            </a:pPr>
            <a:r>
              <a:rPr lang="en-US" dirty="0"/>
              <a:t>2012: “We did 20 modular construction facilities with </a:t>
            </a:r>
            <a:r>
              <a:rPr lang="en-US" dirty="0" err="1"/>
              <a:t>Pharmadule</a:t>
            </a:r>
            <a:r>
              <a:rPr lang="en-US" dirty="0"/>
              <a:t> (Sweden &amp; N. Carolina).  Biggest one about $1B in Puerto Rico.</a:t>
            </a:r>
            <a:r>
              <a:rPr lang="en-US" baseline="0" dirty="0"/>
              <a:t>  We no longer do that b/c later re-purposing is very difficult.”</a:t>
            </a:r>
          </a:p>
          <a:p>
            <a:pPr marL="177845" indent="-177845">
              <a:buFont typeface="Arial"/>
              <a:buChar char="•"/>
            </a:pPr>
            <a:r>
              <a:rPr lang="en-US" baseline="0" dirty="0"/>
              <a:t>“Using </a:t>
            </a:r>
            <a:r>
              <a:rPr lang="en-US" baseline="0" dirty="0" err="1"/>
              <a:t>desing</a:t>
            </a:r>
            <a:r>
              <a:rPr lang="en-US" baseline="0" dirty="0"/>
              <a:t>/build partners saves us about 3 months (not going through competitive bidding) but it may not give you the best price.”</a:t>
            </a:r>
          </a:p>
          <a:p>
            <a:pPr marL="177845" indent="-177845">
              <a:buFont typeface="Arial"/>
              <a:buChar char="•"/>
            </a:pPr>
            <a:r>
              <a:rPr lang="en-US" baseline="0" dirty="0"/>
              <a:t>For the case study, we chose an “adaptable facility”; actual cost was $10MM</a:t>
            </a:r>
            <a:r>
              <a:rPr lang="en-US" baseline="0"/>
              <a:t>, time 1.5 years.</a:t>
            </a:r>
            <a:endParaRPr lang="en-US" dirty="0"/>
          </a:p>
        </p:txBody>
      </p:sp>
    </p:spTree>
    <p:extLst>
      <p:ext uri="{BB962C8B-B14F-4D97-AF65-F5344CB8AC3E}">
        <p14:creationId xmlns:p14="http://schemas.microsoft.com/office/powerpoint/2010/main" val="412366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a:t>OPNS454 Week 5: Capacity Types and Flexibility</a:t>
            </a:r>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34</a:t>
            </a:fld>
            <a:endParaRPr lang="en-US"/>
          </a:p>
        </p:txBody>
      </p:sp>
      <p:sp>
        <p:nvSpPr>
          <p:cNvPr id="8" name="Rectangle 1027"/>
          <p:cNvSpPr>
            <a:spLocks noGrp="1" noChangeArrowheads="1"/>
          </p:cNvSpPr>
          <p:nvPr>
            <p:ph type="body" idx="1"/>
          </p:nvPr>
        </p:nvSpPr>
        <p:spPr/>
        <p:txBody>
          <a:bodyPr/>
          <a:lstStyle/>
          <a:p>
            <a:pPr marL="380944" indent="-380944"/>
            <a:r>
              <a:rPr lang="en-US" sz="1200" dirty="0"/>
              <a:t>Upton (1995): “</a:t>
            </a:r>
            <a:r>
              <a:rPr lang="en-US" sz="1200" i="1" dirty="0"/>
              <a:t>Flexibility measures the ability to adapt or change.”</a:t>
            </a:r>
          </a:p>
          <a:p>
            <a:pPr marL="380944" indent="-380944"/>
            <a:endParaRPr lang="en-US" sz="1200" i="1" dirty="0"/>
          </a:p>
          <a:p>
            <a:pPr marL="380944" indent="-380944"/>
            <a:r>
              <a:rPr lang="en-US" sz="1200" dirty="0"/>
              <a:t>Three dimensions to flexibility:</a:t>
            </a:r>
          </a:p>
          <a:p>
            <a:pPr marL="380944" indent="-380944">
              <a:buFont typeface="Wingdings" pitchFamily="2" charset="2"/>
              <a:buAutoNum type="arabicPeriod"/>
            </a:pPr>
            <a:r>
              <a:rPr lang="en-US" sz="1200" dirty="0"/>
              <a:t>Scope: breath of activities (i.e., # of services or SKUs)</a:t>
            </a:r>
          </a:p>
          <a:p>
            <a:pPr marL="380944" indent="-380944">
              <a:buFont typeface="Wingdings" pitchFamily="2" charset="2"/>
              <a:buAutoNum type="arabicPeriod"/>
            </a:pPr>
            <a:r>
              <a:rPr lang="en-US" sz="1200" dirty="0"/>
              <a:t>Agility: speed of changeovers. Could include scale flexibility (ramp time)</a:t>
            </a:r>
          </a:p>
          <a:p>
            <a:pPr marL="380944" indent="-380944">
              <a:buFont typeface="Wingdings" pitchFamily="2" charset="2"/>
              <a:buAutoNum type="arabicPeriod"/>
            </a:pPr>
            <a:r>
              <a:rPr lang="en-US" sz="1200" dirty="0"/>
              <a:t>Robustness: performance is uniform over range of activities</a:t>
            </a:r>
          </a:p>
          <a:p>
            <a:pPr marL="799982" lvl="1" indent="-342849"/>
            <a:endParaRPr lang="en-US" sz="1100" dirty="0"/>
          </a:p>
          <a:p>
            <a:pPr marL="380944" indent="-380944"/>
            <a:r>
              <a:rPr lang="en-US" sz="1200" dirty="0"/>
              <a:t>Obstacles to achieving flexibility:</a:t>
            </a:r>
          </a:p>
          <a:p>
            <a:pPr marL="380944" indent="-380944"/>
            <a:r>
              <a:rPr lang="en-US" sz="1200" dirty="0"/>
              <a:t>Flexibility costs more but its benefits are difficult to measure, value and convey</a:t>
            </a:r>
          </a:p>
          <a:p>
            <a:pPr marL="380944" indent="-380944"/>
            <a:r>
              <a:rPr lang="en-US" sz="1200" dirty="0"/>
              <a:t>FMS promises have gone unfulfilled because it is not well used (</a:t>
            </a:r>
            <a:r>
              <a:rPr lang="en-US" sz="1200" dirty="0" err="1"/>
              <a:t>Jaikumar</a:t>
            </a:r>
            <a:r>
              <a:rPr lang="en-US" sz="1200" dirty="0"/>
              <a:t>)</a:t>
            </a:r>
          </a:p>
          <a:p>
            <a:pPr marL="380944" indent="-380944"/>
            <a:r>
              <a:rPr lang="en-US" sz="1200" dirty="0"/>
              <a:t>Competition and customer perception may preclude using flexibility</a:t>
            </a:r>
          </a:p>
          <a:p>
            <a:pPr marL="380944" indent="-380944"/>
            <a:r>
              <a:rPr lang="en-US" sz="1200" dirty="0"/>
              <a:t>It is often unclear which features of a process must be changed to enhance its flexibility:</a:t>
            </a:r>
          </a:p>
          <a:p>
            <a:pPr marL="799982" lvl="1" indent="-342849"/>
            <a:r>
              <a:rPr lang="en-US" sz="1100" dirty="0"/>
              <a:t>The degree of advanced computer integrated manufacturing technology is </a:t>
            </a:r>
            <a:r>
              <a:rPr lang="en-US" sz="1100" i="1" dirty="0"/>
              <a:t>not </a:t>
            </a:r>
            <a:r>
              <a:rPr lang="en-US" sz="1100" dirty="0"/>
              <a:t>related to delivered flexibility.</a:t>
            </a:r>
          </a:p>
          <a:p>
            <a:pPr marL="799982" lvl="1" indent="-342849"/>
            <a:r>
              <a:rPr lang="en-US" sz="1100" dirty="0"/>
              <a:t>Flexibility is driven more by people and management than by process structure (policies/procedures/culture)</a:t>
            </a:r>
          </a:p>
          <a:p>
            <a:pPr marL="380944" indent="-380944"/>
            <a:endParaRPr lang="en-US" sz="1200" dirty="0"/>
          </a:p>
          <a:p>
            <a:pPr marL="380944" indent="-380944"/>
            <a:endParaRPr lang="en-US" sz="1200" dirty="0"/>
          </a:p>
          <a:p>
            <a:r>
              <a:rPr lang="en-US" sz="1200" dirty="0"/>
              <a:t>Ask students to explain the obstacles (if they have read Upton).</a:t>
            </a:r>
          </a:p>
          <a:p>
            <a:endParaRPr lang="en-US" sz="1200" b="1" dirty="0"/>
          </a:p>
          <a:p>
            <a:r>
              <a:rPr lang="en-US" sz="1200" b="1" dirty="0"/>
              <a:t>Obstacles:</a:t>
            </a:r>
          </a:p>
          <a:p>
            <a:pPr>
              <a:buFontTx/>
              <a:buChar char="•"/>
            </a:pPr>
            <a:r>
              <a:rPr lang="en-US" sz="1200" dirty="0"/>
              <a:t>Competition: HP cartridges should not be common!</a:t>
            </a:r>
          </a:p>
          <a:p>
            <a:pPr>
              <a:buFontTx/>
              <a:buChar char="•"/>
            </a:pPr>
            <a:r>
              <a:rPr lang="en-US" sz="1200" dirty="0"/>
              <a:t>Customer perception: Jaguar X-type is not a real Jag…</a:t>
            </a:r>
          </a:p>
          <a:p>
            <a:pPr marL="380944" indent="-380944"/>
            <a:endParaRPr lang="en-US" sz="1200" dirty="0"/>
          </a:p>
        </p:txBody>
      </p:sp>
    </p:spTree>
    <p:extLst>
      <p:ext uri="{BB962C8B-B14F-4D97-AF65-F5344CB8AC3E}">
        <p14:creationId xmlns:p14="http://schemas.microsoft.com/office/powerpoint/2010/main" val="706238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id="{7163B15E-8990-464B-81F6-03D9783FBA43}"/>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15362" name="Rectangle 3">
            <a:extLst>
              <a:ext uri="{FF2B5EF4-FFF2-40B4-BE49-F238E27FC236}">
                <a16:creationId xmlns:a16="http://schemas.microsoft.com/office/drawing/2014/main" id="{9DCDD344-16B3-CA41-B93A-82FE64F30923}"/>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fld id="{C7BDCC6E-00CD-FF46-AA8A-02985170F4C3}" type="datetime1">
              <a:rPr lang="en-US" altLang="en-US" sz="800">
                <a:latin typeface="Times New Roman" panose="02020603050405020304" pitchFamily="18" charset="0"/>
              </a:rPr>
              <a:pPr/>
              <a:t>2/12/18</a:t>
            </a:fld>
            <a:endParaRPr lang="en-US" altLang="en-US" sz="800">
              <a:latin typeface="Times New Roman" panose="02020603050405020304" pitchFamily="18" charset="0"/>
            </a:endParaRPr>
          </a:p>
        </p:txBody>
      </p:sp>
      <p:sp>
        <p:nvSpPr>
          <p:cNvPr id="15363" name="Rectangle 6">
            <a:extLst>
              <a:ext uri="{FF2B5EF4-FFF2-40B4-BE49-F238E27FC236}">
                <a16:creationId xmlns:a16="http://schemas.microsoft.com/office/drawing/2014/main" id="{AE9B7AEF-FB57-B641-B662-F6AE6572D5DA}"/>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r>
              <a:rPr lang="en-US" altLang="en-US" sz="800">
                <a:latin typeface="Times New Roman" panose="02020603050405020304" pitchFamily="18" charset="0"/>
              </a:rPr>
              <a:t>© Van Mieghem</a:t>
            </a:r>
          </a:p>
        </p:txBody>
      </p:sp>
      <p:sp>
        <p:nvSpPr>
          <p:cNvPr id="15364" name="Rectangle 7">
            <a:extLst>
              <a:ext uri="{FF2B5EF4-FFF2-40B4-BE49-F238E27FC236}">
                <a16:creationId xmlns:a16="http://schemas.microsoft.com/office/drawing/2014/main" id="{7739C731-DA5A-1E42-9575-57CDCBF378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fld id="{592B275D-7325-5B47-94C9-7B9AADAE4E22}" type="slidenum">
              <a:rPr lang="en-US" altLang="en-US" sz="800">
                <a:latin typeface="Times New Roman" panose="02020603050405020304" pitchFamily="18" charset="0"/>
              </a:rPr>
              <a:pPr/>
              <a:t>5</a:t>
            </a:fld>
            <a:endParaRPr lang="en-US" altLang="en-US" sz="800">
              <a:latin typeface="Times New Roman" panose="02020603050405020304" pitchFamily="18" charset="0"/>
            </a:endParaRPr>
          </a:p>
        </p:txBody>
      </p:sp>
      <p:sp>
        <p:nvSpPr>
          <p:cNvPr id="15365" name="Rectangle 2">
            <a:extLst>
              <a:ext uri="{FF2B5EF4-FFF2-40B4-BE49-F238E27FC236}">
                <a16:creationId xmlns:a16="http://schemas.microsoft.com/office/drawing/2014/main" id="{68A3706E-6588-6F41-9675-1DA7D92483AD}"/>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15366" name="Rectangle 3">
            <a:extLst>
              <a:ext uri="{FF2B5EF4-FFF2-40B4-BE49-F238E27FC236}">
                <a16:creationId xmlns:a16="http://schemas.microsoft.com/office/drawing/2014/main" id="{90E5A2C5-9D7D-F149-97E3-F9287BD8D59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013" indent="-227013">
              <a:lnSpc>
                <a:spcPct val="80000"/>
              </a:lnSpc>
            </a:pPr>
            <a:r>
              <a:rPr lang="en-US" altLang="en-US" sz="900">
                <a:ea typeface="ＭＳ Ｐゴシック" panose="020B0600070205080204" pitchFamily="34" charset="-128"/>
              </a:rPr>
              <a:t>Let us also quickly review the obvious point: Flex has 4x higher CapEx and 1.5xhigher OpEx. Thus, PV = 2.5x or 3.5x per kg.</a:t>
            </a:r>
          </a:p>
          <a:p>
            <a:pPr marL="227013" indent="-227013">
              <a:lnSpc>
                <a:spcPct val="80000"/>
              </a:lnSpc>
            </a:pPr>
            <a:endParaRPr lang="en-US" altLang="en-US" sz="900">
              <a:ea typeface="ＭＳ Ｐゴシック" panose="020B0600070205080204" pitchFamily="34" charset="-128"/>
            </a:endParaRPr>
          </a:p>
          <a:p>
            <a:pPr marL="227013" indent="-227013">
              <a:lnSpc>
                <a:spcPct val="80000"/>
              </a:lnSpc>
            </a:pPr>
            <a:r>
              <a:rPr lang="en-US" altLang="en-US" sz="900">
                <a:ea typeface="ＭＳ Ｐゴシック" panose="020B0600070205080204" pitchFamily="34" charset="-128"/>
              </a:rPr>
              <a:t>Valuation # 1: from Exh 3</a:t>
            </a:r>
          </a:p>
          <a:p>
            <a:pPr marL="227013" indent="-227013">
              <a:lnSpc>
                <a:spcPct val="80000"/>
              </a:lnSpc>
            </a:pPr>
            <a:r>
              <a:rPr lang="en-US" altLang="en-US" sz="900">
                <a:ea typeface="ＭＳ Ｐゴシック" panose="020B0600070205080204" pitchFamily="34" charset="-128"/>
              </a:rPr>
              <a:t>Valuation #2: note that valuation 1 builds specialized to peak demand, while flex is build for initial demand. </a:t>
            </a:r>
            <a:r>
              <a:rPr lang="en-US" altLang="en-US" sz="900" b="1">
                <a:ea typeface="ＭＳ Ｐゴシック" panose="020B0600070205080204" pitchFamily="34" charset="-128"/>
              </a:rPr>
              <a:t>And,</a:t>
            </a:r>
            <a:r>
              <a:rPr lang="en-US" altLang="en-US" sz="900">
                <a:ea typeface="ＭＳ Ｐゴシック" panose="020B0600070205080204" pitchFamily="34" charset="-128"/>
              </a:rPr>
              <a:t> b/c of issues discussed above, flex plant has </a:t>
            </a:r>
            <a:r>
              <a:rPr lang="en-US" altLang="en-US" sz="900" b="1">
                <a:ea typeface="ＭＳ Ｐゴシック" panose="020B0600070205080204" pitchFamily="34" charset="-128"/>
              </a:rPr>
              <a:t>lower output </a:t>
            </a:r>
            <a:r>
              <a:rPr lang="en-US" altLang="en-US" sz="900">
                <a:ea typeface="ＭＳ Ｐゴシック" panose="020B0600070205080204" pitchFamily="34" charset="-128"/>
              </a:rPr>
              <a:t>(kg/rig)</a:t>
            </a:r>
            <a:r>
              <a:rPr lang="en-US" altLang="en-US" sz="900" b="1">
                <a:ea typeface="ＭＳ Ｐゴシック" panose="020B0600070205080204" pitchFamily="34" charset="-128"/>
              </a:rPr>
              <a:t>, therefore let</a:t>
            </a:r>
            <a:r>
              <a:rPr lang="ja-JP" altLang="en-US" sz="900" b="1">
                <a:ea typeface="ＭＳ Ｐゴシック" panose="020B0600070205080204" pitchFamily="34" charset="-128"/>
              </a:rPr>
              <a:t>’</a:t>
            </a:r>
            <a:r>
              <a:rPr lang="en-US" altLang="ja-JP" sz="900" b="1">
                <a:ea typeface="ＭＳ Ｐゴシック" panose="020B0600070205080204" pitchFamily="34" charset="-128"/>
              </a:rPr>
              <a:t>s look at </a:t>
            </a:r>
            <a:r>
              <a:rPr lang="en-US" altLang="ja-JP" sz="900">
                <a:ea typeface="ＭＳ Ｐゴシック" panose="020B0600070205080204" pitchFamily="34" charset="-128"/>
              </a:rPr>
              <a:t>cost/kg.</a:t>
            </a:r>
          </a:p>
          <a:p>
            <a:pPr marL="227013" indent="-227013">
              <a:lnSpc>
                <a:spcPct val="80000"/>
              </a:lnSpc>
            </a:pPr>
            <a:r>
              <a:rPr lang="en-US" altLang="en-US" sz="900">
                <a:ea typeface="ＭＳ Ｐゴシック" panose="020B0600070205080204" pitchFamily="34" charset="-128"/>
              </a:rPr>
              <a:t>Notes:</a:t>
            </a:r>
          </a:p>
          <a:p>
            <a:pPr marL="227013" indent="-227013">
              <a:lnSpc>
                <a:spcPct val="80000"/>
              </a:lnSpc>
              <a:buFontTx/>
              <a:buAutoNum type="arabicPeriod"/>
            </a:pPr>
            <a:r>
              <a:rPr lang="en-US" altLang="en-US" sz="900">
                <a:ea typeface="ＭＳ Ｐゴシック" panose="020B0600070205080204" pitchFamily="34" charset="-128"/>
              </a:rPr>
              <a:t>I am neglecting tax shield</a:t>
            </a:r>
          </a:p>
          <a:p>
            <a:pPr marL="227013" indent="-227013">
              <a:lnSpc>
                <a:spcPct val="80000"/>
              </a:lnSpc>
              <a:buFontTx/>
              <a:buAutoNum type="arabicPeriod"/>
            </a:pPr>
            <a:r>
              <a:rPr lang="en-US" altLang="en-US" sz="900">
                <a:ea typeface="ＭＳ Ｐゴシック" panose="020B0600070205080204" pitchFamily="34" charset="-128"/>
              </a:rPr>
              <a:t>This is rough b/c it assumes production at capacity.  We should bring in output demands that change over time.  For that, we need to do dynamic analysis and DCF in Excel = next slide.</a:t>
            </a:r>
          </a:p>
          <a:p>
            <a:pPr marL="227013" indent="-227013">
              <a:lnSpc>
                <a:spcPct val="80000"/>
              </a:lnSpc>
            </a:pPr>
            <a:endParaRPr lang="en-US" altLang="en-US" sz="900">
              <a:ea typeface="ＭＳ Ｐゴシック" panose="020B0600070205080204" pitchFamily="34" charset="-128"/>
            </a:endParaRPr>
          </a:p>
          <a:p>
            <a:pPr marL="227013" indent="-227013">
              <a:lnSpc>
                <a:spcPct val="80000"/>
              </a:lnSpc>
              <a:buFontTx/>
              <a:buAutoNum type="arabicPeriod"/>
            </a:pPr>
            <a:endParaRPr lang="en-US" altLang="en-US" sz="900">
              <a:ea typeface="ＭＳ Ｐゴシック" panose="020B0600070205080204" pitchFamily="34" charset="-128"/>
            </a:endParaRPr>
          </a:p>
          <a:p>
            <a:pPr marL="227013" indent="-227013">
              <a:lnSpc>
                <a:spcPct val="80000"/>
              </a:lnSpc>
            </a:pPr>
            <a:r>
              <a:rPr lang="en-US" altLang="en-US" sz="900">
                <a:ea typeface="ＭＳ Ｐゴシック" panose="020B0600070205080204" pitchFamily="34" charset="-128"/>
              </a:rPr>
              <a:t>Somewhere say:</a:t>
            </a:r>
          </a:p>
          <a:p>
            <a:pPr marL="227013" indent="-227013">
              <a:lnSpc>
                <a:spcPct val="80000"/>
              </a:lnSpc>
            </a:pPr>
            <a:r>
              <a:rPr lang="ja-JP" altLang="en-US" sz="900" b="1">
                <a:ea typeface="ＭＳ Ｐゴシック" panose="020B0600070205080204" pitchFamily="34" charset="-128"/>
              </a:rPr>
              <a:t>“</a:t>
            </a:r>
            <a:r>
              <a:rPr lang="en-US" altLang="ja-JP" sz="900" b="1">
                <a:ea typeface="ＭＳ Ｐゴシック" panose="020B0600070205080204" pitchFamily="34" charset="-128"/>
              </a:rPr>
              <a:t>You face two related challenges:</a:t>
            </a:r>
          </a:p>
          <a:p>
            <a:pPr marL="227013" indent="-227013">
              <a:lnSpc>
                <a:spcPct val="80000"/>
              </a:lnSpc>
              <a:buFontTx/>
              <a:buAutoNum type="arabicPeriod"/>
            </a:pPr>
            <a:r>
              <a:rPr lang="en-US" altLang="en-US" sz="900" b="1">
                <a:ea typeface="ＭＳ Ｐゴシック" panose="020B0600070205080204" pitchFamily="34" charset="-128"/>
              </a:rPr>
              <a:t> First, the hard part here is to decide to what extent you will capture all difficulties? I will show you a progression of increasing complexity.</a:t>
            </a:r>
          </a:p>
          <a:p>
            <a:pPr marL="227013" indent="-227013">
              <a:lnSpc>
                <a:spcPct val="80000"/>
              </a:lnSpc>
              <a:buFontTx/>
              <a:buAutoNum type="arabicPeriod"/>
            </a:pPr>
            <a:r>
              <a:rPr lang="en-US" altLang="en-US" sz="900" b="1">
                <a:ea typeface="ＭＳ Ｐゴシック" panose="020B0600070205080204" pitchFamily="34" charset="-128"/>
              </a:rPr>
              <a:t> Second, let me stress that there are two relevant sources of risk in Lilly case: </a:t>
            </a:r>
          </a:p>
          <a:p>
            <a:pPr marL="668338" lvl="1" indent="-227013">
              <a:lnSpc>
                <a:spcPct val="80000"/>
              </a:lnSpc>
              <a:buFontTx/>
              <a:buAutoNum type="arabicPeriod"/>
            </a:pPr>
            <a:r>
              <a:rPr lang="en-US" altLang="en-US" sz="900" b="1">
                <a:ea typeface="ＭＳ Ｐゴシック" panose="020B0600070205080204" pitchFamily="34" charset="-128"/>
              </a:rPr>
              <a:t>technical risk (= Pr of approval) </a:t>
            </a:r>
          </a:p>
          <a:p>
            <a:pPr marL="668338" lvl="1" indent="-227013">
              <a:lnSpc>
                <a:spcPct val="80000"/>
              </a:lnSpc>
              <a:buFontTx/>
              <a:buAutoNum type="arabicPeriod"/>
            </a:pPr>
            <a:r>
              <a:rPr lang="en-US" altLang="en-US" sz="900" b="1">
                <a:ea typeface="ＭＳ Ｐゴシック" panose="020B0600070205080204" pitchFamily="34" charset="-128"/>
              </a:rPr>
              <a:t>commercial risk (=demand and sales).</a:t>
            </a:r>
          </a:p>
          <a:p>
            <a:pPr marL="227013" indent="-227013">
              <a:lnSpc>
                <a:spcPct val="80000"/>
              </a:lnSpc>
            </a:pPr>
            <a:r>
              <a:rPr lang="en-US" altLang="en-US" sz="900" b="1">
                <a:ea typeface="ＭＳ Ｐゴシック" panose="020B0600070205080204" pitchFamily="34" charset="-128"/>
              </a:rPr>
              <a:t>Both are extremely important, but the Lilly case really is about studying the impact of technical risk. So, for now, we will abstract from commercial risk and associated revenue flows and focus on minimizing PV of cost. We will come back to the revenue impact at end of class. Also, the Seagate case next week is really all about commercial risk.</a:t>
            </a:r>
            <a:r>
              <a:rPr lang="ja-JP" altLang="en-US" sz="900" b="1">
                <a:ea typeface="ＭＳ Ｐゴシック" panose="020B0600070205080204" pitchFamily="34" charset="-128"/>
              </a:rPr>
              <a:t>”</a:t>
            </a:r>
            <a:endParaRPr lang="en-US" altLang="ja-JP" sz="900" b="1">
              <a:ea typeface="ＭＳ Ｐゴシック" panose="020B0600070205080204" pitchFamily="34" charset="-128"/>
            </a:endParaRPr>
          </a:p>
          <a:p>
            <a:pPr marL="227013" indent="-227013">
              <a:lnSpc>
                <a:spcPct val="80000"/>
              </a:lnSpc>
            </a:pPr>
            <a:endParaRPr lang="en-US" altLang="en-US" sz="900" b="1">
              <a:ea typeface="ＭＳ Ｐゴシック" panose="020B0600070205080204" pitchFamily="34" charset="-128"/>
            </a:endParaRPr>
          </a:p>
          <a:p>
            <a:pPr marL="668338" lvl="1" indent="-227013">
              <a:lnSpc>
                <a:spcPct val="80000"/>
              </a:lnSpc>
              <a:buFontTx/>
              <a:buChar char="•"/>
            </a:pPr>
            <a:endParaRPr lang="en-US" altLang="en-US" sz="900">
              <a:ea typeface="ＭＳ Ｐゴシック" panose="020B0600070205080204" pitchFamily="34" charset="-128"/>
            </a:endParaRPr>
          </a:p>
        </p:txBody>
      </p:sp>
    </p:spTree>
    <p:extLst>
      <p:ext uri="{BB962C8B-B14F-4D97-AF65-F5344CB8AC3E}">
        <p14:creationId xmlns:p14="http://schemas.microsoft.com/office/powerpoint/2010/main" val="942709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Give examples where mix flex is more important</a:t>
            </a:r>
            <a:r>
              <a:rPr lang="en-US" baseline="0" dirty="0"/>
              <a:t> than volume flex?</a:t>
            </a:r>
          </a:p>
          <a:p>
            <a:endParaRPr lang="en-US" baseline="0" dirty="0"/>
          </a:p>
          <a:p>
            <a:pPr>
              <a:buFontTx/>
              <a:buChar char="-"/>
            </a:pPr>
            <a:r>
              <a:rPr lang="en-US" baseline="0" dirty="0"/>
              <a:t>Whenever the aggregate category volume is fairly stable, but choice within category hard to predict.  Fashion products, cars (different engine sizes, different tech: electric/hybrid/conventional),…</a:t>
            </a:r>
          </a:p>
          <a:p>
            <a:pPr>
              <a:buFontTx/>
              <a:buChar char="-"/>
            </a:pPr>
            <a:r>
              <a:rPr lang="en-US" baseline="0" dirty="0"/>
              <a:t>Volume flex is for seasonal or NPI.</a:t>
            </a:r>
          </a:p>
          <a:p>
            <a:pPr>
              <a:buFontTx/>
              <a:buChar char="-"/>
            </a:pPr>
            <a:endParaRPr lang="en-US" baseline="0" dirty="0"/>
          </a:p>
          <a:p>
            <a:pPr>
              <a:buFontTx/>
              <a:buChar char="-"/>
            </a:pPr>
            <a:endParaRPr lang="en-US" baseline="0" dirty="0"/>
          </a:p>
          <a:p>
            <a:pPr>
              <a:buFontTx/>
              <a:buNone/>
            </a:pPr>
            <a:r>
              <a:rPr lang="en-US" baseline="0" dirty="0"/>
              <a:t>What does it take?  (Info from my interactions at </a:t>
            </a:r>
            <a:r>
              <a:rPr lang="en-US" baseline="0"/>
              <a:t>MBC April 28, 2010)</a:t>
            </a:r>
            <a:endParaRPr lang="en-US" baseline="0" dirty="0"/>
          </a:p>
          <a:p>
            <a:pPr>
              <a:buFontTx/>
              <a:buChar char="-"/>
            </a:pPr>
            <a:r>
              <a:rPr lang="en-US" baseline="0" dirty="0"/>
              <a:t>Volume flex: Harley aims for 30 to 50% volume change flex.  Lower months = base demand = core FT workforce; Peaks require contingent workforce.</a:t>
            </a:r>
          </a:p>
          <a:p>
            <a:pPr>
              <a:buFontTx/>
              <a:buChar char="-"/>
            </a:pPr>
            <a:r>
              <a:rPr lang="en-US" baseline="0" dirty="0"/>
              <a:t>Mix flex: uses common designs.  Lester Charles (2000MMM) worked on a JV project with Porsche to have a flexible line for power-train assembly.  (Typically Harley has dedicated lines.)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04500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a:extLst>
              <a:ext uri="{FF2B5EF4-FFF2-40B4-BE49-F238E27FC236}">
                <a16:creationId xmlns:a16="http://schemas.microsoft.com/office/drawing/2014/main" id="{DF333B61-C1E9-4E2A-A120-B90194C8FE94}"/>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17410" name="Rectangle 3">
            <a:extLst>
              <a:ext uri="{FF2B5EF4-FFF2-40B4-BE49-F238E27FC236}">
                <a16:creationId xmlns:a16="http://schemas.microsoft.com/office/drawing/2014/main" id="{F47C2C52-ACB8-4B1C-8CFA-C5204509B548}"/>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1EB3575F-71F6-48A1-B8A7-8BBA4F8B3BE7}" type="datetime1">
              <a:rPr lang="en-US" altLang="en-US" sz="800">
                <a:latin typeface="Times New Roman" panose="02020603050405020304" pitchFamily="18" charset="0"/>
              </a:rPr>
              <a:pPr/>
              <a:t>2/12/18</a:t>
            </a:fld>
            <a:endParaRPr lang="en-US" altLang="en-US" sz="800">
              <a:latin typeface="Times New Roman" panose="02020603050405020304" pitchFamily="18" charset="0"/>
            </a:endParaRPr>
          </a:p>
        </p:txBody>
      </p:sp>
      <p:sp>
        <p:nvSpPr>
          <p:cNvPr id="17411" name="Rectangle 6">
            <a:extLst>
              <a:ext uri="{FF2B5EF4-FFF2-40B4-BE49-F238E27FC236}">
                <a16:creationId xmlns:a16="http://schemas.microsoft.com/office/drawing/2014/main" id="{EB201732-FFD9-4AD6-880A-93AD7F979C99}"/>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 Van Mieghem</a:t>
            </a:r>
          </a:p>
        </p:txBody>
      </p:sp>
      <p:sp>
        <p:nvSpPr>
          <p:cNvPr id="17412" name="Rectangle 7">
            <a:extLst>
              <a:ext uri="{FF2B5EF4-FFF2-40B4-BE49-F238E27FC236}">
                <a16:creationId xmlns:a16="http://schemas.microsoft.com/office/drawing/2014/main" id="{59478AE6-1EA0-4EA7-A534-29A4482844E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63F8FBFE-203B-49B3-B283-A1DFD71DF070}" type="slidenum">
              <a:rPr lang="en-US" altLang="en-US" sz="800">
                <a:latin typeface="Times New Roman" panose="02020603050405020304" pitchFamily="18" charset="0"/>
              </a:rPr>
              <a:pPr/>
              <a:t>7</a:t>
            </a:fld>
            <a:endParaRPr lang="en-US" altLang="en-US" sz="800">
              <a:latin typeface="Times New Roman" panose="02020603050405020304" pitchFamily="18" charset="0"/>
            </a:endParaRPr>
          </a:p>
        </p:txBody>
      </p:sp>
      <p:sp>
        <p:nvSpPr>
          <p:cNvPr id="17413" name="Rectangle 4">
            <a:extLst>
              <a:ext uri="{FF2B5EF4-FFF2-40B4-BE49-F238E27FC236}">
                <a16:creationId xmlns:a16="http://schemas.microsoft.com/office/drawing/2014/main" id="{4C6B0BB4-2F25-4D09-8948-AB938B820A36}"/>
              </a:ext>
            </a:extLst>
          </p:cNvPr>
          <p:cNvSpPr>
            <a:spLocks noGrp="1" noRot="1" noChangeAspect="1" noChangeArrowheads="1" noTextEdit="1"/>
          </p:cNvSpPr>
          <p:nvPr>
            <p:ph type="sldImg"/>
          </p:nvPr>
        </p:nvSpPr>
        <p:spPr>
          <a:xfrm>
            <a:off x="292100" y="220663"/>
            <a:ext cx="4078288" cy="3060700"/>
          </a:xfrm>
          <a:ln/>
        </p:spPr>
      </p:sp>
      <p:sp>
        <p:nvSpPr>
          <p:cNvPr id="17414" name="Rectangle 5">
            <a:extLst>
              <a:ext uri="{FF2B5EF4-FFF2-40B4-BE49-F238E27FC236}">
                <a16:creationId xmlns:a16="http://schemas.microsoft.com/office/drawing/2014/main" id="{975C035F-628E-4414-9C5C-968A63E6F5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Key reason for dynamic analysis (DCF) is to capture underutilization and shortages. </a:t>
            </a:r>
          </a:p>
          <a:p>
            <a:endParaRPr lang="en-US" altLang="en-US"/>
          </a:p>
          <a:p>
            <a:r>
              <a:rPr lang="en-US" altLang="en-US"/>
              <a:t>This is a facility strategy that is not product-specific.</a:t>
            </a:r>
          </a:p>
          <a:p>
            <a:endParaRPr lang="en-US" altLang="en-US"/>
          </a:p>
          <a:p>
            <a:r>
              <a:rPr lang="en-US" altLang="en-US"/>
              <a:t>Note: </a:t>
            </a:r>
          </a:p>
          <a:p>
            <a:r>
              <a:rPr lang="en-US" altLang="en-US"/>
              <a:t>first step is: distinguish demand from output in each year!</a:t>
            </a:r>
          </a:p>
          <a:p>
            <a:r>
              <a:rPr lang="en-US" altLang="en-US"/>
              <a:t>The numbers here are therefore slightly different from previous rough estimates.</a:t>
            </a:r>
          </a:p>
          <a:p>
            <a:r>
              <a:rPr lang="en-US" altLang="en-US"/>
              <a:t>We are not capturing revenues, but are minimizing PV(cost).</a:t>
            </a:r>
          </a:p>
          <a:p>
            <a:r>
              <a:rPr lang="en-US" altLang="en-US"/>
              <a:t>Launch &amp; transfer in year 3: $42.18 is only CapEx ($37.5 * 4% inflation), we should include also an extra $1 Mil for each product that is transferred (footnote 20).</a:t>
            </a:r>
          </a:p>
          <a:p>
            <a:endParaRPr lang="en-US" altLang="en-US"/>
          </a:p>
          <a:p>
            <a:r>
              <a:rPr lang="en-US" altLang="en-US"/>
              <a:t>→ You already see that </a:t>
            </a:r>
            <a:r>
              <a:rPr lang="en-US" altLang="en-US" i="1"/>
              <a:t>waiting becomes more attractive the higher your specialized CapEx and WACC</a:t>
            </a:r>
            <a:r>
              <a:rPr lang="en-US" altLang="en-US"/>
              <a:t>. (recall for later!)</a:t>
            </a:r>
          </a:p>
          <a:p>
            <a:endParaRPr lang="en-US" altLang="en-US"/>
          </a:p>
          <a:p>
            <a:r>
              <a:rPr lang="en-US" altLang="en-US"/>
              <a:t>All three in Flex: 3 rigs flex = $150M/14625kg*(avg annual output) = $126.48 CapEx</a:t>
            </a:r>
          </a:p>
          <a:p>
            <a:r>
              <a:rPr lang="en-US" altLang="en-US"/>
              <a:t>All three in launch: $150M/14625kg*(avg of annual output during first three years)*(3years/15years) = $23.21 CapEx</a:t>
            </a:r>
          </a:p>
          <a:p>
            <a:endParaRPr lang="en-US" altLang="en-US"/>
          </a:p>
          <a:p>
            <a:r>
              <a:rPr lang="en-US" altLang="en-US"/>
              <a:t>Dominant strategy = use specialized facilities: NPV = $108M</a:t>
            </a:r>
          </a:p>
          <a:p>
            <a:r>
              <a:rPr lang="en-US" altLang="en-US"/>
              <a:t>A close second is to use launch: have a flex and transfer to specialized after 3 years: PV = + 9 M</a:t>
            </a:r>
          </a:p>
          <a:p>
            <a:endParaRPr lang="en-US" altLang="en-US"/>
          </a:p>
          <a:p>
            <a:endParaRPr lang="en-US" altLang="en-US"/>
          </a:p>
        </p:txBody>
      </p:sp>
    </p:spTree>
    <p:extLst>
      <p:ext uri="{BB962C8B-B14F-4D97-AF65-F5344CB8AC3E}">
        <p14:creationId xmlns:p14="http://schemas.microsoft.com/office/powerpoint/2010/main" val="2301069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a:extLst>
              <a:ext uri="{FF2B5EF4-FFF2-40B4-BE49-F238E27FC236}">
                <a16:creationId xmlns:a16="http://schemas.microsoft.com/office/drawing/2014/main" id="{2CE3E6A4-1776-3644-AAD8-1D81F43B0385}"/>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21506" name="Rectangle 3">
            <a:extLst>
              <a:ext uri="{FF2B5EF4-FFF2-40B4-BE49-F238E27FC236}">
                <a16:creationId xmlns:a16="http://schemas.microsoft.com/office/drawing/2014/main" id="{C84910F4-DA79-6F44-9E30-4C5CD39D1A38}"/>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fld id="{02FFDE1E-323A-0A4F-8686-30A1942E84D7}" type="datetime1">
              <a:rPr lang="en-US" altLang="en-US" sz="800">
                <a:latin typeface="Times New Roman" panose="02020603050405020304" pitchFamily="18" charset="0"/>
              </a:rPr>
              <a:pPr/>
              <a:t>2/12/18</a:t>
            </a:fld>
            <a:endParaRPr lang="en-US" altLang="en-US" sz="800">
              <a:latin typeface="Times New Roman" panose="02020603050405020304" pitchFamily="18" charset="0"/>
            </a:endParaRPr>
          </a:p>
        </p:txBody>
      </p:sp>
      <p:sp>
        <p:nvSpPr>
          <p:cNvPr id="21507" name="Rectangle 6">
            <a:extLst>
              <a:ext uri="{FF2B5EF4-FFF2-40B4-BE49-F238E27FC236}">
                <a16:creationId xmlns:a16="http://schemas.microsoft.com/office/drawing/2014/main" id="{75DC95DA-5C31-A24A-80BB-ACC7675CC262}"/>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r>
              <a:rPr lang="en-US" altLang="en-US" sz="800">
                <a:latin typeface="Times New Roman" panose="02020603050405020304" pitchFamily="18" charset="0"/>
              </a:rPr>
              <a:t>© Van Mieghem</a:t>
            </a:r>
          </a:p>
        </p:txBody>
      </p:sp>
      <p:sp>
        <p:nvSpPr>
          <p:cNvPr id="21508" name="Rectangle 7">
            <a:extLst>
              <a:ext uri="{FF2B5EF4-FFF2-40B4-BE49-F238E27FC236}">
                <a16:creationId xmlns:a16="http://schemas.microsoft.com/office/drawing/2014/main" id="{4E80F6DB-8573-E446-A722-15809D8DE60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9800"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fld id="{F7C22E6A-3C97-5341-9419-C3AF0239E9B1}" type="slidenum">
              <a:rPr lang="en-US" altLang="en-US" sz="800">
                <a:latin typeface="Times New Roman" panose="02020603050405020304" pitchFamily="18" charset="0"/>
              </a:rPr>
              <a:pPr/>
              <a:t>8</a:t>
            </a:fld>
            <a:endParaRPr lang="en-US" altLang="en-US" sz="800">
              <a:latin typeface="Times New Roman" panose="02020603050405020304" pitchFamily="18" charset="0"/>
            </a:endParaRPr>
          </a:p>
        </p:txBody>
      </p:sp>
      <p:sp>
        <p:nvSpPr>
          <p:cNvPr id="21509" name="Rectangle 2">
            <a:extLst>
              <a:ext uri="{FF2B5EF4-FFF2-40B4-BE49-F238E27FC236}">
                <a16:creationId xmlns:a16="http://schemas.microsoft.com/office/drawing/2014/main" id="{74998B62-F094-2841-980A-47A19D5A7D8B}"/>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21510" name="Rectangle 3">
            <a:extLst>
              <a:ext uri="{FF2B5EF4-FFF2-40B4-BE49-F238E27FC236}">
                <a16:creationId xmlns:a16="http://schemas.microsoft.com/office/drawing/2014/main" id="{2ABCD18B-3A99-4445-BBE3-77B0D9C2BF9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013" indent="-227013"/>
            <a:r>
              <a:rPr lang="en-US" altLang="en-US" b="1">
                <a:ea typeface="ＭＳ Ｐゴシック" panose="020B0600070205080204" pitchFamily="34" charset="-128"/>
              </a:rPr>
              <a:t>First: </a:t>
            </a:r>
            <a:r>
              <a:rPr lang="en-US" altLang="en-US">
                <a:ea typeface="ＭＳ Ｐゴシック" panose="020B0600070205080204" pitchFamily="34" charset="-128"/>
              </a:rPr>
              <a:t>Is the rough approach: </a:t>
            </a:r>
          </a:p>
          <a:p>
            <a:pPr marL="227013" indent="-227013">
              <a:buFontTx/>
              <a:buAutoNum type="arabicPeriod"/>
            </a:pPr>
            <a:r>
              <a:rPr lang="en-US" altLang="en-US">
                <a:ea typeface="ＭＳ Ｐゴシック" panose="020B0600070205080204" pitchFamily="34" charset="-128"/>
              </a:rPr>
              <a:t>correct? </a:t>
            </a:r>
            <a:r>
              <a:rPr lang="en-US" altLang="en-US" i="1">
                <a:ea typeface="ＭＳ Ｐゴシック" panose="020B0600070205080204" pitchFamily="34" charset="-128"/>
              </a:rPr>
              <a:t>Does not include volume or risk</a:t>
            </a:r>
            <a:endParaRPr lang="en-US" altLang="en-US">
              <a:ea typeface="ＭＳ Ｐゴシック" panose="020B0600070205080204" pitchFamily="34" charset="-128"/>
            </a:endParaRPr>
          </a:p>
          <a:p>
            <a:pPr marL="227013" indent="-227013">
              <a:buFontTx/>
              <a:buAutoNum type="arabicPeriod"/>
            </a:pPr>
            <a:r>
              <a:rPr lang="en-US" altLang="en-US">
                <a:ea typeface="ＭＳ Ｐゴシック" panose="020B0600070205080204" pitchFamily="34" charset="-128"/>
              </a:rPr>
              <a:t>appropriate? </a:t>
            </a:r>
            <a:r>
              <a:rPr lang="en-US" altLang="en-US" i="1">
                <a:ea typeface="ＭＳ Ｐゴシック" panose="020B0600070205080204" pitchFamily="34" charset="-128"/>
              </a:rPr>
              <a:t>Is all-or-nothing; does not differ per product</a:t>
            </a:r>
            <a:endParaRPr lang="en-US" altLang="en-US">
              <a:ea typeface="ＭＳ Ｐゴシック" panose="020B0600070205080204" pitchFamily="34" charset="-128"/>
            </a:endParaRPr>
          </a:p>
          <a:p>
            <a:pPr marL="227013" indent="-227013"/>
            <a:endParaRPr lang="en-US" altLang="en-US">
              <a:ea typeface="ＭＳ Ｐゴシック" panose="020B0600070205080204" pitchFamily="34" charset="-128"/>
            </a:endParaRPr>
          </a:p>
          <a:p>
            <a:pPr marL="227013" indent="-227013"/>
            <a:r>
              <a:rPr lang="en-US" altLang="en-US">
                <a:ea typeface="ＭＳ Ｐゴシック" panose="020B0600070205080204" pitchFamily="34" charset="-128"/>
              </a:rPr>
              <a:t>Flexible plant: $1,333/kg independent of actual plant capacity (b/c we assume that it can be used by other products)</a:t>
            </a:r>
          </a:p>
        </p:txBody>
      </p:sp>
    </p:spTree>
    <p:extLst>
      <p:ext uri="{BB962C8B-B14F-4D97-AF65-F5344CB8AC3E}">
        <p14:creationId xmlns:p14="http://schemas.microsoft.com/office/powerpoint/2010/main" val="2019471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a:extLst>
              <a:ext uri="{FF2B5EF4-FFF2-40B4-BE49-F238E27FC236}">
                <a16:creationId xmlns:a16="http://schemas.microsoft.com/office/drawing/2014/main" id="{FA751D2B-C485-425A-B683-3CB9FA50895A}"/>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23554" name="Rectangle 3">
            <a:extLst>
              <a:ext uri="{FF2B5EF4-FFF2-40B4-BE49-F238E27FC236}">
                <a16:creationId xmlns:a16="http://schemas.microsoft.com/office/drawing/2014/main" id="{E7ACA5DD-B5F8-469D-9AFB-8E26A0851034}"/>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56B74232-AA3F-4DC5-8C87-010A804EFA8B}" type="datetime1">
              <a:rPr lang="en-US" altLang="en-US" sz="800">
                <a:latin typeface="Times New Roman" panose="02020603050405020304" pitchFamily="18" charset="0"/>
              </a:rPr>
              <a:pPr/>
              <a:t>2/12/18</a:t>
            </a:fld>
            <a:endParaRPr lang="en-US" altLang="en-US" sz="800">
              <a:latin typeface="Times New Roman" panose="02020603050405020304" pitchFamily="18" charset="0"/>
            </a:endParaRPr>
          </a:p>
        </p:txBody>
      </p:sp>
      <p:sp>
        <p:nvSpPr>
          <p:cNvPr id="23555" name="Rectangle 6">
            <a:extLst>
              <a:ext uri="{FF2B5EF4-FFF2-40B4-BE49-F238E27FC236}">
                <a16:creationId xmlns:a16="http://schemas.microsoft.com/office/drawing/2014/main" id="{CE22D638-AA33-40DF-8567-373E8BE55632}"/>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 Van Mieghem</a:t>
            </a:r>
          </a:p>
        </p:txBody>
      </p:sp>
      <p:sp>
        <p:nvSpPr>
          <p:cNvPr id="23556" name="Rectangle 7">
            <a:extLst>
              <a:ext uri="{FF2B5EF4-FFF2-40B4-BE49-F238E27FC236}">
                <a16:creationId xmlns:a16="http://schemas.microsoft.com/office/drawing/2014/main" id="{211BAD56-60D3-4E54-A782-C7F42AA925C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0B10A557-949C-4611-8F26-5DC8C4453821}" type="slidenum">
              <a:rPr lang="en-US" altLang="en-US" sz="800">
                <a:latin typeface="Times New Roman" panose="02020603050405020304" pitchFamily="18" charset="0"/>
              </a:rPr>
              <a:pPr/>
              <a:t>9</a:t>
            </a:fld>
            <a:endParaRPr lang="en-US" altLang="en-US" sz="800">
              <a:latin typeface="Times New Roman" panose="02020603050405020304" pitchFamily="18" charset="0"/>
            </a:endParaRPr>
          </a:p>
        </p:txBody>
      </p:sp>
      <p:sp>
        <p:nvSpPr>
          <p:cNvPr id="23557" name="Rectangle 2">
            <a:extLst>
              <a:ext uri="{FF2B5EF4-FFF2-40B4-BE49-F238E27FC236}">
                <a16:creationId xmlns:a16="http://schemas.microsoft.com/office/drawing/2014/main" id="{A327534E-FB96-410A-9B3A-6F606A72E247}"/>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23558" name="Rectangle 3">
            <a:extLst>
              <a:ext uri="{FF2B5EF4-FFF2-40B4-BE49-F238E27FC236}">
                <a16:creationId xmlns:a16="http://schemas.microsoft.com/office/drawing/2014/main" id="{95E75D4F-52BF-4EF7-A9F6-C050917168F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Given the role of product volume, let</a:t>
            </a:r>
            <a:r>
              <a:rPr lang="ja-JP" altLang="en-US"/>
              <a:t>’</a:t>
            </a:r>
            <a:r>
              <a:rPr lang="en-US" altLang="ja-JP"/>
              <a:t>s consider a product-specific valuation of the three strategies.</a:t>
            </a:r>
            <a:endParaRPr lang="en-US" altLang="en-US"/>
          </a:p>
        </p:txBody>
      </p:sp>
    </p:spTree>
    <p:extLst>
      <p:ext uri="{BB962C8B-B14F-4D97-AF65-F5344CB8AC3E}">
        <p14:creationId xmlns:p14="http://schemas.microsoft.com/office/powerpoint/2010/main" val="3754342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Given the role of product volume, let’s consider a product-specific valuation of the three strategies.</a:t>
            </a:r>
          </a:p>
          <a:p>
            <a:r>
              <a:rPr lang="en-US" dirty="0"/>
              <a:t>The flex plant does run out of capacity for </a:t>
            </a:r>
            <a:r>
              <a:rPr lang="en-US" dirty="0" err="1"/>
              <a:t>Alphatine</a:t>
            </a:r>
            <a:r>
              <a:rPr lang="en-US" dirty="0"/>
              <a:t> in year 5, so you either need more capacity or need to compensate for the lost profit; however, an easier solution is to recognize that this problem is alleviated with a launch (“transfer to specialized after three years”) strategy.</a:t>
            </a:r>
          </a:p>
          <a:p>
            <a:endParaRPr lang="en-US" dirty="0"/>
          </a:p>
        </p:txBody>
      </p:sp>
      <p:sp>
        <p:nvSpPr>
          <p:cNvPr id="4" name="Header Placeholder 3"/>
          <p:cNvSpPr>
            <a:spLocks noGrp="1"/>
          </p:cNvSpPr>
          <p:nvPr>
            <p:ph type="hdr" sz="quarter" idx="10"/>
          </p:nvPr>
        </p:nvSpPr>
        <p:spPr/>
        <p:txBody>
          <a:bodyPr/>
          <a:lstStyle/>
          <a:p>
            <a:pPr>
              <a:defRPr/>
            </a:pPr>
            <a:r>
              <a:rPr lang="en-US"/>
              <a:t>OPNS454 Week 5: Capacity Types and Flexibility</a:t>
            </a:r>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2/12/18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10</a:t>
            </a:fld>
            <a:endParaRPr lang="en-US"/>
          </a:p>
        </p:txBody>
      </p:sp>
    </p:spTree>
    <p:extLst>
      <p:ext uri="{BB962C8B-B14F-4D97-AF65-F5344CB8AC3E}">
        <p14:creationId xmlns:p14="http://schemas.microsoft.com/office/powerpoint/2010/main" val="3100073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id="{4E0E7E1E-31F9-4BD5-B5AB-29412751F0C0}"/>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OPNS454 Week 5: Capacity Types and Flexibility</a:t>
            </a:r>
          </a:p>
        </p:txBody>
      </p:sp>
      <p:sp>
        <p:nvSpPr>
          <p:cNvPr id="25602" name="Rectangle 3">
            <a:extLst>
              <a:ext uri="{FF2B5EF4-FFF2-40B4-BE49-F238E27FC236}">
                <a16:creationId xmlns:a16="http://schemas.microsoft.com/office/drawing/2014/main" id="{D779FD05-BB82-492D-BE39-AF1AC0FCCD84}"/>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654FF3E4-6813-4DEE-9105-E740DE9550EF}" type="datetime1">
              <a:rPr lang="en-US" altLang="en-US" sz="800">
                <a:latin typeface="Times New Roman" panose="02020603050405020304" pitchFamily="18" charset="0"/>
              </a:rPr>
              <a:pPr/>
              <a:t>2/12/18</a:t>
            </a:fld>
            <a:endParaRPr lang="en-US" altLang="en-US" sz="800">
              <a:latin typeface="Times New Roman" panose="02020603050405020304" pitchFamily="18" charset="0"/>
            </a:endParaRPr>
          </a:p>
        </p:txBody>
      </p:sp>
      <p:sp>
        <p:nvSpPr>
          <p:cNvPr id="25603" name="Rectangle 6">
            <a:extLst>
              <a:ext uri="{FF2B5EF4-FFF2-40B4-BE49-F238E27FC236}">
                <a16:creationId xmlns:a16="http://schemas.microsoft.com/office/drawing/2014/main" id="{AB2EB2B9-3F8B-403F-9E38-6AE617EEC3C6}"/>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800">
                <a:latin typeface="Times New Roman" panose="02020603050405020304" pitchFamily="18" charset="0"/>
              </a:rPr>
              <a:t>© Van Mieghem</a:t>
            </a:r>
          </a:p>
        </p:txBody>
      </p:sp>
      <p:sp>
        <p:nvSpPr>
          <p:cNvPr id="25604" name="Rectangle 7">
            <a:extLst>
              <a:ext uri="{FF2B5EF4-FFF2-40B4-BE49-F238E27FC236}">
                <a16:creationId xmlns:a16="http://schemas.microsoft.com/office/drawing/2014/main" id="{663DDEB2-8F68-46DC-AE1C-498664B1E25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200">
                <a:solidFill>
                  <a:schemeClr val="tx1"/>
                </a:solidFill>
                <a:latin typeface="Arial" panose="020B0604020202020204" pitchFamily="34" charset="0"/>
                <a:ea typeface="MS PGothic" panose="020B0600070205080204" pitchFamily="34" charset="-128"/>
              </a:defRPr>
            </a:lvl1pPr>
            <a:lvl2pPr marL="742950" indent="-285750" defTabSz="939800" eaLnBrk="0" hangingPunct="0">
              <a:defRPr sz="1200">
                <a:solidFill>
                  <a:schemeClr val="tx1"/>
                </a:solidFill>
                <a:latin typeface="Arial" panose="020B0604020202020204" pitchFamily="34" charset="0"/>
                <a:ea typeface="MS PGothic" panose="020B0600070205080204" pitchFamily="34" charset="-128"/>
              </a:defRPr>
            </a:lvl2pPr>
            <a:lvl3pPr marL="1143000" indent="-228600" defTabSz="939800" eaLnBrk="0" hangingPunct="0">
              <a:defRPr sz="1200">
                <a:solidFill>
                  <a:schemeClr val="tx1"/>
                </a:solidFill>
                <a:latin typeface="Arial" panose="020B0604020202020204" pitchFamily="34" charset="0"/>
                <a:ea typeface="MS PGothic" panose="020B0600070205080204" pitchFamily="34" charset="-128"/>
              </a:defRPr>
            </a:lvl3pPr>
            <a:lvl4pPr marL="1600200" indent="-228600" defTabSz="939800" eaLnBrk="0" hangingPunct="0">
              <a:defRPr sz="1200">
                <a:solidFill>
                  <a:schemeClr val="tx1"/>
                </a:solidFill>
                <a:latin typeface="Arial" panose="020B0604020202020204" pitchFamily="34" charset="0"/>
                <a:ea typeface="MS PGothic" panose="020B0600070205080204" pitchFamily="34" charset="-128"/>
              </a:defRPr>
            </a:lvl4pPr>
            <a:lvl5pPr marL="2057400" indent="-228600" defTabSz="939800" eaLnBrk="0" hangingPunct="0">
              <a:defRPr sz="1200">
                <a:solidFill>
                  <a:schemeClr val="tx1"/>
                </a:solidFill>
                <a:latin typeface="Arial" panose="020B0604020202020204" pitchFamily="34" charset="0"/>
                <a:ea typeface="MS PGothic" panose="020B0600070205080204" pitchFamily="34" charset="-128"/>
              </a:defRPr>
            </a:lvl5pPr>
            <a:lvl6pPr marL="25146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398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fld id="{36E02431-052C-4999-911E-9C3512E19F08}" type="slidenum">
              <a:rPr lang="en-US" altLang="en-US" sz="800">
                <a:latin typeface="Times New Roman" panose="02020603050405020304" pitchFamily="18" charset="0"/>
              </a:rPr>
              <a:pPr/>
              <a:t>11</a:t>
            </a:fld>
            <a:endParaRPr lang="en-US" altLang="en-US" sz="800">
              <a:latin typeface="Times New Roman" panose="02020603050405020304" pitchFamily="18" charset="0"/>
            </a:endParaRPr>
          </a:p>
        </p:txBody>
      </p:sp>
      <p:sp>
        <p:nvSpPr>
          <p:cNvPr id="25605" name="Rectangle 2">
            <a:extLst>
              <a:ext uri="{FF2B5EF4-FFF2-40B4-BE49-F238E27FC236}">
                <a16:creationId xmlns:a16="http://schemas.microsoft.com/office/drawing/2014/main" id="{14E7BC9D-6542-4418-9D46-6B47CBA988FD}"/>
              </a:ext>
            </a:extLst>
          </p:cNvPr>
          <p:cNvSpPr>
            <a:spLocks noGrp="1" noRot="1" noChangeAspect="1" noChangeArrowheads="1" noTextEdit="1"/>
          </p:cNvSpPr>
          <p:nvPr>
            <p:ph type="sldImg"/>
          </p:nvPr>
        </p:nvSpPr>
        <p:spPr>
          <a:xfrm>
            <a:off x="293688" y="220663"/>
            <a:ext cx="4078287" cy="3060700"/>
          </a:xfrm>
          <a:solidFill>
            <a:srgbClr val="FFFFFF"/>
          </a:solidFill>
          <a:ln/>
        </p:spPr>
      </p:sp>
      <p:sp>
        <p:nvSpPr>
          <p:cNvPr id="25606" name="Rectangle 3">
            <a:extLst>
              <a:ext uri="{FF2B5EF4-FFF2-40B4-BE49-F238E27FC236}">
                <a16:creationId xmlns:a16="http://schemas.microsoft.com/office/drawing/2014/main" id="{73F1E07A-007C-4080-BD18-4C2FF1BF050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013" indent="-227013"/>
            <a:r>
              <a:rPr lang="en-US" altLang="en-US"/>
              <a:t>Key:</a:t>
            </a:r>
          </a:p>
          <a:p>
            <a:pPr marL="227013" indent="-227013">
              <a:buFontTx/>
              <a:buChar char="•"/>
            </a:pPr>
            <a:r>
              <a:rPr lang="en-US" altLang="en-US"/>
              <a:t>Alphatine = 16,000kg (1 rig)</a:t>
            </a:r>
          </a:p>
          <a:p>
            <a:pPr marL="227013" indent="-227013">
              <a:buFontTx/>
              <a:buChar char="•"/>
            </a:pPr>
            <a:r>
              <a:rPr lang="en-US" altLang="en-US"/>
              <a:t>Betazine = 4,000 kg (1/4 rig)</a:t>
            </a:r>
          </a:p>
          <a:p>
            <a:pPr marL="227013" indent="-227013">
              <a:buFontTx/>
              <a:buChar char="•"/>
            </a:pPr>
            <a:r>
              <a:rPr lang="en-US" altLang="en-US"/>
              <a:t>Clorazine = 1,000 kg (still needs ¼ rig specialized = at best 25% utilized!) It makes sense that flexibility enjoys the economies of scale here by having other products fill it up and avoiding the underutilization.</a:t>
            </a:r>
          </a:p>
          <a:p>
            <a:pPr marL="227013" indent="-227013"/>
            <a:endParaRPr lang="en-US" altLang="en-US"/>
          </a:p>
          <a:p>
            <a:pPr marL="227013" indent="-227013"/>
            <a:r>
              <a:rPr lang="en-US" altLang="en-US"/>
              <a:t>Recall:  For not product-specific facility strategy:</a:t>
            </a:r>
          </a:p>
          <a:p>
            <a:pPr marL="227013" indent="-227013"/>
            <a:r>
              <a:rPr lang="en-US" altLang="en-US"/>
              <a:t>If all products in spec = 72.28 + 18.07+18.07 = 108.42</a:t>
            </a:r>
          </a:p>
          <a:p>
            <a:pPr marL="227013" indent="-227013"/>
            <a:r>
              <a:rPr lang="en-US" altLang="en-US"/>
              <a:t>The optimal product-specific strategy is to minimize PV by putting A and B in specialized, but C in Flexible (reason = volume!). </a:t>
            </a:r>
            <a:r>
              <a:rPr lang="en-US" altLang="en-US" b="1"/>
              <a:t>The key insight here is that a MIXED strategy is better than all-specialized or all-flexible. This is answer to question 3: are there alternatives?</a:t>
            </a:r>
          </a:p>
          <a:p>
            <a:pPr marL="227013" indent="-227013"/>
            <a:r>
              <a:rPr lang="en-US" altLang="en-US" b="1"/>
              <a:t> </a:t>
            </a:r>
            <a:r>
              <a:rPr lang="en-US" altLang="en-US"/>
              <a:t>Result: total PV = 72.28 + 18.07 + 12.66 = $103.01M.	</a:t>
            </a:r>
          </a:p>
          <a:p>
            <a:pPr marL="227013" indent="-227013"/>
            <a:r>
              <a:rPr lang="en-US" altLang="en-US"/>
              <a:t>Thus: value of product-specific strategy = $108.42 – 103.01 = 18.07 – 12.66 = $5.41M</a:t>
            </a:r>
          </a:p>
          <a:p>
            <a:pPr marL="227013" indent="-227013"/>
            <a:endParaRPr lang="en-US" altLang="en-US"/>
          </a:p>
          <a:p>
            <a:pPr marL="227013" indent="-227013"/>
            <a:r>
              <a:rPr lang="en-US" altLang="en-US"/>
              <a:t>Note: </a:t>
            </a:r>
          </a:p>
          <a:p>
            <a:pPr marL="227013" indent="-227013">
              <a:buFontTx/>
              <a:buAutoNum type="arabicPeriod"/>
            </a:pPr>
            <a:r>
              <a:rPr lang="en-US" altLang="en-US"/>
              <a:t>Sum of NPV of specialized = 72.28+18.07+18.07 = $108.07, as before</a:t>
            </a:r>
          </a:p>
          <a:p>
            <a:pPr marL="227013" indent="-227013">
              <a:buFontTx/>
              <a:buAutoNum type="arabicPeriod"/>
            </a:pPr>
            <a:r>
              <a:rPr lang="en-US" altLang="en-US"/>
              <a:t>sum of all in flex here is larger than all in flex earlier b/c we assume here that cap constraints holds per product.  </a:t>
            </a:r>
            <a:r>
              <a:rPr lang="en-US" altLang="en-US" i="1">
                <a:solidFill>
                  <a:srgbClr val="FF0000"/>
                </a:solidFill>
              </a:rPr>
              <a:t>Here were are producing more kg</a:t>
            </a:r>
            <a:r>
              <a:rPr lang="en-US" altLang="en-US">
                <a:solidFill>
                  <a:srgbClr val="FF0000"/>
                </a:solidFill>
              </a:rPr>
              <a:t>:</a:t>
            </a:r>
            <a:r>
              <a:rPr lang="en-US" altLang="en-US"/>
              <a:t> 216,650kg vs. 184,975 in all flex.)</a:t>
            </a:r>
          </a:p>
          <a:p>
            <a:pPr marL="227013" indent="-227013">
              <a:buFontTx/>
              <a:buAutoNum type="arabicPeriod"/>
            </a:pPr>
            <a:r>
              <a:rPr lang="en-US" altLang="en-US"/>
              <a:t>Sum of launch = $86.60+24.50+16.15= $127.25, as before</a:t>
            </a:r>
          </a:p>
          <a:p>
            <a:pPr marL="227013" indent="-227013"/>
            <a:endParaRPr lang="en-US" altLang="en-US"/>
          </a:p>
        </p:txBody>
      </p:sp>
    </p:spTree>
    <p:extLst>
      <p:ext uri="{BB962C8B-B14F-4D97-AF65-F5344CB8AC3E}">
        <p14:creationId xmlns:p14="http://schemas.microsoft.com/office/powerpoint/2010/main" val="122217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8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08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2/12/18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2/12/18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2/12/18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755819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3977403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7493002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5990924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2/12/18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4065513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2/12/18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8719323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2/12/18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3452282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6251712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2/12/18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3064428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8584215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2/12/18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12011062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5740773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0" y="904"/>
            <a:ext cx="9144000" cy="1230019"/>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1654242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0174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1011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908381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92669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909487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91038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71194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13870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95087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566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33813"/>
            <a:ext cx="8229600" cy="256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25170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566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833813"/>
            <a:ext cx="8229600" cy="2566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5110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515C0289-8A01-47BD-A9F8-382C977A48CF}"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1">
                <a:cs typeface="Arial" pitchFamily="34" charset="0"/>
              </a:rPr>
              <a:pPr/>
              <a:t>2/12/18</a:t>
            </a:fld>
            <a:endParaRPr lang="en-US" b="1">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1">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1">
                <a:cs typeface="Arial" pitchFamily="34" charset="0"/>
              </a:rPr>
              <a:pPr/>
              <a:t>‹#›</a:t>
            </a:fld>
            <a:endParaRPr lang="en-US" b="1">
              <a:cs typeface="Arial"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2/12/18</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26796782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br>
              <a:rPr lang="en-US"/>
            </a:br>
            <a:endParaRPr lang="en-US"/>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688255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1.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0.emf"/><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3.emf"/><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2.emf"/><Relationship Id="rId4" Type="http://schemas.openxmlformats.org/officeDocument/2006/relationships/oleObject" Target="../embeddings/oleObject3.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14.emf"/><Relationship Id="rId4" Type="http://schemas.openxmlformats.org/officeDocument/2006/relationships/oleObject" Target="../embeddings/oleObject5.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38.xml"/><Relationship Id="rId5" Type="http://schemas.openxmlformats.org/officeDocument/2006/relationships/hyperlink" Target="../Video/5BillFox_Movies.wmv" TargetMode="External"/><Relationship Id="rId4" Type="http://schemas.openxmlformats.org/officeDocument/2006/relationships/image" Target="../media/image17.jpeg"/></Relationships>
</file>

<file path=ppt/slides/_rels/slide3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emf"/><Relationship Id="rId7" Type="http://schemas.openxmlformats.org/officeDocument/2006/relationships/image" Target="../media/image23.png"/><Relationship Id="rId2" Type="http://schemas.openxmlformats.org/officeDocument/2006/relationships/image" Target="../media/image18.emf"/><Relationship Id="rId1" Type="http://schemas.openxmlformats.org/officeDocument/2006/relationships/slideLayout" Target="../slideLayouts/slideLayout40.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7.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230896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6)</a:t>
            </a:r>
          </a:p>
          <a:p>
            <a:pPr algn="ctr" eaLnBrk="0" hangingPunct="0">
              <a:spcBef>
                <a:spcPct val="50000"/>
              </a:spcBef>
            </a:pPr>
            <a:r>
              <a:rPr lang="en-US" sz="3600" dirty="0">
                <a:solidFill>
                  <a:srgbClr val="FF3300"/>
                </a:solidFill>
                <a:latin typeface="Garamond" pitchFamily="18" charset="0"/>
              </a:rPr>
              <a:t>Dynamic Capacity Strategy:</a:t>
            </a:r>
          </a:p>
          <a:p>
            <a:pPr algn="ctr" eaLnBrk="0" hangingPunct="0">
              <a:spcBef>
                <a:spcPct val="50000"/>
              </a:spcBef>
            </a:pPr>
            <a:r>
              <a:rPr lang="en-US" sz="3600" dirty="0">
                <a:solidFill>
                  <a:srgbClr val="FF3300"/>
                </a:solidFill>
                <a:latin typeface="Garamond" pitchFamily="18" charset="0"/>
              </a:rPr>
              <a:t>Valuing Types and Flexibility</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a:solidFill>
                  <a:schemeClr val="bg1"/>
                </a:solidFill>
              </a:rPr>
              <a:t>Describe the benefits and challenges of different types of capacity and flexibility</a:t>
            </a:r>
          </a:p>
          <a:p>
            <a:pPr eaLnBrk="1" hangingPunct="1">
              <a:buClr>
                <a:srgbClr val="FF3300"/>
              </a:buClr>
            </a:pPr>
            <a:r>
              <a:rPr lang="en-US" dirty="0">
                <a:solidFill>
                  <a:schemeClr val="bg1"/>
                </a:solidFill>
              </a:rPr>
              <a:t>Identify and value three key drivers of flexibility</a:t>
            </a:r>
          </a:p>
          <a:p>
            <a:pPr eaLnBrk="1" hangingPunct="1">
              <a:buClr>
                <a:srgbClr val="FF3300"/>
              </a:buClr>
            </a:pPr>
            <a:r>
              <a:rPr lang="en-US" dirty="0">
                <a:solidFill>
                  <a:schemeClr val="bg1"/>
                </a:solidFill>
              </a:rPr>
              <a:t>Tailor and optimize the capacity portfolio of a multi-product firm</a:t>
            </a:r>
          </a:p>
          <a:p>
            <a:pPr eaLnBrk="1" hangingPunct="1">
              <a:buClr>
                <a:srgbClr val="FF3300"/>
              </a:buClr>
            </a:pPr>
            <a:endParaRPr lang="en-US" dirty="0">
              <a:solidFill>
                <a:schemeClr val="bg1"/>
              </a:solidFill>
            </a:endParaRPr>
          </a:p>
          <a:p>
            <a:pPr lvl="2" eaLnBrk="1" hangingPunct="1">
              <a:buClr>
                <a:srgbClr val="FF3300"/>
              </a:buClr>
            </a:pPr>
            <a:r>
              <a:rPr lang="en-US" b="1" dirty="0">
                <a:solidFill>
                  <a:schemeClr val="bg1"/>
                </a:solidFill>
              </a:rPr>
              <a:t>Case: </a:t>
            </a:r>
            <a:r>
              <a:rPr lang="en-US" i="1" dirty="0" err="1">
                <a:solidFill>
                  <a:schemeClr val="bg1"/>
                </a:solidFill>
              </a:rPr>
              <a:t>PharmaFlex</a:t>
            </a:r>
            <a:endParaRPr lang="en-US" i="1" dirty="0">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317"/>
            <a:ext cx="9144000" cy="955675"/>
          </a:xfrm>
        </p:spPr>
        <p:txBody>
          <a:bodyPr/>
          <a:lstStyle/>
          <a:p>
            <a:r>
              <a:rPr lang="en-US" altLang="en-US" i="1" dirty="0" err="1">
                <a:latin typeface="Optima" charset="0"/>
              </a:rPr>
              <a:t>PharmaFlex</a:t>
            </a:r>
            <a:r>
              <a:rPr lang="en-US" dirty="0"/>
              <a:t>: Dynamic Expansion Strategies </a:t>
            </a:r>
            <a:r>
              <a:rPr lang="en-US" i="1" dirty="0"/>
              <a:t>per product</a:t>
            </a:r>
            <a:br>
              <a:rPr lang="en-US" dirty="0"/>
            </a:br>
            <a:r>
              <a:rPr lang="en-US" dirty="0"/>
              <a:t>      For Gamma</a:t>
            </a:r>
          </a:p>
        </p:txBody>
      </p:sp>
      <p:sp>
        <p:nvSpPr>
          <p:cNvPr id="14" name="Text Box 6"/>
          <p:cNvSpPr txBox="1">
            <a:spLocks noChangeArrowheads="1"/>
          </p:cNvSpPr>
          <p:nvPr/>
        </p:nvSpPr>
        <p:spPr bwMode="auto">
          <a:xfrm>
            <a:off x="516809" y="5783038"/>
            <a:ext cx="8039380" cy="830997"/>
          </a:xfrm>
          <a:prstGeom prst="rect">
            <a:avLst/>
          </a:prstGeom>
          <a:noFill/>
          <a:ln w="9525" algn="ctr">
            <a:noFill/>
            <a:prstDash val="dash"/>
            <a:miter lim="800000"/>
            <a:headEnd/>
            <a:tailEnd/>
          </a:ln>
        </p:spPr>
        <p:txBody>
          <a:bodyPr wrap="none">
            <a:spAutoFit/>
          </a:bodyPr>
          <a:lstStyle/>
          <a:p>
            <a:r>
              <a:rPr lang="en-US" sz="2400" dirty="0">
                <a:latin typeface="Times New Roman" pitchFamily="18" charset="0"/>
              </a:rPr>
              <a:t>Q: </a:t>
            </a:r>
            <a:r>
              <a:rPr lang="en-US" sz="2400" i="1" dirty="0">
                <a:latin typeface="Times New Roman" pitchFamily="18" charset="0"/>
              </a:rPr>
              <a:t>What is the value of dynamic capacity expansion or capacity</a:t>
            </a:r>
          </a:p>
          <a:p>
            <a:r>
              <a:rPr lang="en-US" sz="2400" i="1" dirty="0">
                <a:latin typeface="Times New Roman" pitchFamily="18" charset="0"/>
              </a:rPr>
              <a:t>postponement?</a:t>
            </a:r>
            <a:endParaRPr lang="en-US" sz="2400" dirty="0">
              <a:latin typeface="Times New Roman" pitchFamily="18" charset="0"/>
            </a:endParaRPr>
          </a:p>
        </p:txBody>
      </p:sp>
      <p:pic>
        <p:nvPicPr>
          <p:cNvPr id="3" name="Picture 2">
            <a:extLst>
              <a:ext uri="{FF2B5EF4-FFF2-40B4-BE49-F238E27FC236}">
                <a16:creationId xmlns:a16="http://schemas.microsoft.com/office/drawing/2014/main" id="{9CBC788B-2C0B-4F8C-9CBF-71D639F65B6D}"/>
              </a:ext>
            </a:extLst>
          </p:cNvPr>
          <p:cNvPicPr>
            <a:picLocks noChangeAspect="1"/>
          </p:cNvPicPr>
          <p:nvPr/>
        </p:nvPicPr>
        <p:blipFill>
          <a:blip r:embed="rId3"/>
          <a:stretch>
            <a:fillRect/>
          </a:stretch>
        </p:blipFill>
        <p:spPr>
          <a:xfrm>
            <a:off x="316556" y="1802475"/>
            <a:ext cx="8510887" cy="3253050"/>
          </a:xfrm>
          <a:prstGeom prst="rect">
            <a:avLst/>
          </a:prstGeom>
        </p:spPr>
      </p:pic>
    </p:spTree>
    <p:extLst>
      <p:ext uri="{BB962C8B-B14F-4D97-AF65-F5344CB8AC3E}">
        <p14:creationId xmlns:p14="http://schemas.microsoft.com/office/powerpoint/2010/main" val="2999372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5">
            <a:extLst>
              <a:ext uri="{FF2B5EF4-FFF2-40B4-BE49-F238E27FC236}">
                <a16:creationId xmlns:a16="http://schemas.microsoft.com/office/drawing/2014/main" id="{CB3FA7AD-5A79-4D95-8684-483B6D33564B}"/>
              </a:ext>
            </a:extLst>
          </p:cNvPr>
          <p:cNvSpPr>
            <a:spLocks noGrp="1" noChangeArrowheads="1"/>
          </p:cNvSpPr>
          <p:nvPr>
            <p:ph type="title"/>
          </p:nvPr>
        </p:nvSpPr>
        <p:spPr/>
        <p:txBody>
          <a:bodyPr/>
          <a:lstStyle/>
          <a:p>
            <a:r>
              <a:rPr lang="en-US" altLang="en-US" i="1" dirty="0" err="1">
                <a:latin typeface="Optima" charset="0"/>
              </a:rPr>
              <a:t>PharmaFlex</a:t>
            </a:r>
            <a:r>
              <a:rPr lang="en-US" altLang="en-US" i="1" dirty="0">
                <a:latin typeface="Optima" charset="0"/>
              </a:rPr>
              <a:t>:</a:t>
            </a:r>
            <a:r>
              <a:rPr lang="en-US" altLang="en-US" dirty="0">
                <a:latin typeface="Optima" charset="0"/>
              </a:rPr>
              <a:t> 	</a:t>
            </a:r>
            <a:br>
              <a:rPr lang="en-US" altLang="en-US" dirty="0">
                <a:latin typeface="Optima" charset="0"/>
              </a:rPr>
            </a:br>
            <a:r>
              <a:rPr lang="en-US" dirty="0"/>
              <a:t>NPV of Product-Specific Strategies (not risk-adjusted)</a:t>
            </a:r>
            <a:endParaRPr lang="en-US" altLang="en-US" dirty="0">
              <a:latin typeface="Optima" charset="0"/>
            </a:endParaRPr>
          </a:p>
        </p:txBody>
      </p:sp>
      <p:sp>
        <p:nvSpPr>
          <p:cNvPr id="24578" name="Rectangle 16">
            <a:extLst>
              <a:ext uri="{FF2B5EF4-FFF2-40B4-BE49-F238E27FC236}">
                <a16:creationId xmlns:a16="http://schemas.microsoft.com/office/drawing/2014/main" id="{58164AAD-129F-4393-BCC6-CA3DD2548EB4}"/>
              </a:ext>
            </a:extLst>
          </p:cNvPr>
          <p:cNvSpPr>
            <a:spLocks noGrp="1" noChangeArrowheads="1"/>
          </p:cNvSpPr>
          <p:nvPr>
            <p:ph type="body" sz="half" idx="1"/>
          </p:nvPr>
        </p:nvSpPr>
        <p:spPr>
          <a:xfrm>
            <a:off x="455613" y="1114425"/>
            <a:ext cx="8229600" cy="4746625"/>
          </a:xfrm>
        </p:spPr>
        <p:txBody>
          <a:bodyPr/>
          <a:lstStyle/>
          <a:p>
            <a:r>
              <a:rPr lang="en-US" altLang="en-US" sz="1800" dirty="0">
                <a:latin typeface="Optima" charset="0"/>
              </a:rPr>
              <a:t>It is better to formulate a </a:t>
            </a:r>
            <a:r>
              <a:rPr lang="en-US" altLang="en-US" sz="1800" i="1" dirty="0">
                <a:latin typeface="Optima" charset="0"/>
              </a:rPr>
              <a:t>product-specific </a:t>
            </a:r>
            <a:r>
              <a:rPr lang="en-US" altLang="en-US" sz="1800" dirty="0">
                <a:latin typeface="Optima" charset="0"/>
              </a:rPr>
              <a:t>facility strategy:</a:t>
            </a:r>
          </a:p>
          <a:p>
            <a:pPr marL="762000" lvl="1" indent="-304800"/>
            <a:r>
              <a:rPr lang="en-US" altLang="en-US" sz="1600" dirty="0">
                <a:latin typeface="Optima" charset="0"/>
              </a:rPr>
              <a:t>Calculate NPV for each facility strategy for each product</a:t>
            </a:r>
          </a:p>
          <a:p>
            <a:pPr marL="762000" lvl="1" indent="-304800"/>
            <a:r>
              <a:rPr lang="en-US" altLang="en-US" sz="1600" dirty="0">
                <a:latin typeface="Optima" charset="0"/>
              </a:rPr>
              <a:t>Implement highest NPV facility strategy for each product</a:t>
            </a:r>
          </a:p>
          <a:p>
            <a:r>
              <a:rPr lang="en-US" altLang="en-US" sz="1800" dirty="0">
                <a:latin typeface="Optima" charset="0"/>
              </a:rPr>
              <a:t>Summary result:</a:t>
            </a:r>
          </a:p>
          <a:p>
            <a:pPr marL="0" indent="0">
              <a:buNone/>
            </a:pPr>
            <a:r>
              <a:rPr lang="en-US" altLang="en-US" sz="1800" dirty="0">
                <a:latin typeface="Optima" charset="0"/>
              </a:rPr>
              <a:t>				</a:t>
            </a:r>
            <a:r>
              <a:rPr lang="en-US" altLang="en-US" sz="1800" b="1" dirty="0">
                <a:latin typeface="Optima" charset="0"/>
              </a:rPr>
              <a:t>TABLE 1</a:t>
            </a: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endParaRPr lang="en-US" altLang="en-US" sz="1800" dirty="0">
              <a:latin typeface="Optima" charset="0"/>
            </a:endParaRPr>
          </a:p>
          <a:p>
            <a:pPr marL="0" indent="0">
              <a:buNone/>
            </a:pPr>
            <a:endParaRPr lang="en-US" altLang="en-US" sz="1800" dirty="0">
              <a:latin typeface="Optima" charset="0"/>
            </a:endParaRPr>
          </a:p>
          <a:p>
            <a:r>
              <a:rPr lang="en-US" altLang="en-US" sz="1800" i="1" dirty="0">
                <a:latin typeface="Optima" charset="0"/>
              </a:rPr>
              <a:t>Q: </a:t>
            </a:r>
          </a:p>
          <a:p>
            <a:pPr marL="762000" lvl="1" indent="-304800">
              <a:buFontTx/>
              <a:buAutoNum type="arabicPeriod"/>
            </a:pPr>
            <a:r>
              <a:rPr lang="en-US" altLang="en-US" sz="1600" i="1" dirty="0">
                <a:latin typeface="Optima" charset="0"/>
              </a:rPr>
              <a:t>What is optimal strategy?</a:t>
            </a:r>
          </a:p>
          <a:p>
            <a:pPr marL="762000" lvl="1" indent="-304800">
              <a:buFontTx/>
              <a:buAutoNum type="arabicPeriod"/>
            </a:pPr>
            <a:r>
              <a:rPr lang="en-US" altLang="en-US" sz="1600" i="1" dirty="0">
                <a:latin typeface="Optima" charset="0"/>
              </a:rPr>
              <a:t>What is the value of a product-specific strategy (ignoring risk for now)?</a:t>
            </a:r>
          </a:p>
        </p:txBody>
      </p:sp>
      <p:graphicFrame>
        <p:nvGraphicFramePr>
          <p:cNvPr id="6" name="Table 5">
            <a:extLst>
              <a:ext uri="{FF2B5EF4-FFF2-40B4-BE49-F238E27FC236}">
                <a16:creationId xmlns:a16="http://schemas.microsoft.com/office/drawing/2014/main" id="{557DC638-45C9-42DF-A300-FCA985C5CA2B}"/>
              </a:ext>
            </a:extLst>
          </p:cNvPr>
          <p:cNvGraphicFramePr>
            <a:graphicFrameLocks noGrp="1"/>
          </p:cNvGraphicFramePr>
          <p:nvPr>
            <p:extLst/>
          </p:nvPr>
        </p:nvGraphicFramePr>
        <p:xfrm>
          <a:off x="1466850" y="2764697"/>
          <a:ext cx="6207125" cy="2203452"/>
        </p:xfrm>
        <a:graphic>
          <a:graphicData uri="http://schemas.openxmlformats.org/drawingml/2006/table">
            <a:tbl>
              <a:tblPr/>
              <a:tblGrid>
                <a:gridCol w="1287463">
                  <a:extLst>
                    <a:ext uri="{9D8B030D-6E8A-4147-A177-3AD203B41FA5}">
                      <a16:colId xmlns:a16="http://schemas.microsoft.com/office/drawing/2014/main" val="962853218"/>
                    </a:ext>
                  </a:extLst>
                </a:gridCol>
                <a:gridCol w="1100137">
                  <a:extLst>
                    <a:ext uri="{9D8B030D-6E8A-4147-A177-3AD203B41FA5}">
                      <a16:colId xmlns:a16="http://schemas.microsoft.com/office/drawing/2014/main" val="1941432361"/>
                    </a:ext>
                  </a:extLst>
                </a:gridCol>
                <a:gridCol w="1100138">
                  <a:extLst>
                    <a:ext uri="{9D8B030D-6E8A-4147-A177-3AD203B41FA5}">
                      <a16:colId xmlns:a16="http://schemas.microsoft.com/office/drawing/2014/main" val="3932149230"/>
                    </a:ext>
                  </a:extLst>
                </a:gridCol>
                <a:gridCol w="1100137">
                  <a:extLst>
                    <a:ext uri="{9D8B030D-6E8A-4147-A177-3AD203B41FA5}">
                      <a16:colId xmlns:a16="http://schemas.microsoft.com/office/drawing/2014/main" val="1735157554"/>
                    </a:ext>
                  </a:extLst>
                </a:gridCol>
                <a:gridCol w="1619250">
                  <a:extLst>
                    <a:ext uri="{9D8B030D-6E8A-4147-A177-3AD203B41FA5}">
                      <a16:colId xmlns:a16="http://schemas.microsoft.com/office/drawing/2014/main" val="94982870"/>
                    </a:ext>
                  </a:extLst>
                </a:gridCol>
              </a:tblGrid>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sk-SK" altLang="en-US" sz="1400" b="0" i="0" u="none" strike="noStrike" cap="none" normalizeH="0" baseline="0">
                          <a:ln>
                            <a:noFill/>
                          </a:ln>
                          <a:solidFill>
                            <a:schemeClr val="tx1"/>
                          </a:solidFill>
                          <a:effectLst/>
                          <a:latin typeface="Optima" charset="0"/>
                          <a:ea typeface="MS PGothic" panose="020B0600070205080204" pitchFamily="34" charset="-128"/>
                        </a:rPr>
                        <a:t> </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Gamma</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Delta</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Iota</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"All" Strategy</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3088179"/>
                  </a:ext>
                </a:extLst>
              </a:tr>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Specialized</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$53.15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$26.23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$0.28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$79.66 </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05477405"/>
                  </a:ext>
                </a:extLst>
              </a:tr>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Flexible</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$(19.24)</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$0.93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$8.11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$(6.52)</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76657579"/>
                  </a:ext>
                </a:extLst>
              </a:tr>
              <a:tr h="550863">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1400" b="1" i="0" u="none" strike="noStrike" cap="none" normalizeH="0" baseline="0">
                          <a:ln>
                            <a:noFill/>
                          </a:ln>
                          <a:solidFill>
                            <a:schemeClr val="tx1"/>
                          </a:solidFill>
                          <a:effectLst/>
                          <a:latin typeface="Optima" charset="0"/>
                          <a:ea typeface="MS PGothic" panose="020B0600070205080204" pitchFamily="34" charset="-128"/>
                        </a:rPr>
                        <a:t>Transfer</a:t>
                      </a:r>
                    </a:p>
                  </a:txBody>
                  <a:tcPr marL="12700" marR="12700" marT="1270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$47.86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$21.97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latin typeface="Optima" charset="0"/>
                          <a:ea typeface="MS PGothic" panose="020B0600070205080204" pitchFamily="34" charset="-128"/>
                        </a:rPr>
                        <a:t> $2.51 </a:t>
                      </a:r>
                    </a:p>
                  </a:txBody>
                  <a:tcPr marL="12700" marR="12700" marT="1270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3E3E3"/>
                    </a:solidFill>
                  </a:tcPr>
                </a:tc>
                <a:tc>
                  <a:txBody>
                    <a:bodyPr/>
                    <a:lstStyle>
                      <a:lvl1pPr eaLnBrk="0" hangingPunct="0">
                        <a:spcBef>
                          <a:spcPct val="20000"/>
                        </a:spcBef>
                        <a:buSzPct val="90000"/>
                        <a:buFont typeface="Wingdings" panose="05000000000000000000" pitchFamily="2" charset="2"/>
                        <a:defRPr>
                          <a:solidFill>
                            <a:schemeClr val="tx1"/>
                          </a:solidFill>
                          <a:latin typeface="Optima" charset="0"/>
                          <a:ea typeface="MS PGothic" panose="020B0600070205080204" pitchFamily="34" charset="-128"/>
                        </a:defRPr>
                      </a:lvl1pPr>
                      <a:lvl2pPr marL="742950" indent="-285750" eaLnBrk="0" hangingPunct="0">
                        <a:spcBef>
                          <a:spcPct val="20000"/>
                        </a:spcBef>
                        <a:buSzPct val="85000"/>
                        <a:defRPr sz="1600">
                          <a:solidFill>
                            <a:schemeClr val="tx1"/>
                          </a:solidFill>
                          <a:latin typeface="Optima" charset="0"/>
                          <a:ea typeface="MS PGothic" panose="020B0600070205080204" pitchFamily="34" charset="-128"/>
                        </a:defRPr>
                      </a:lvl2pPr>
                      <a:lvl3pPr marL="1143000" indent="-228600" eaLnBrk="0" hangingPunct="0">
                        <a:spcBef>
                          <a:spcPct val="20000"/>
                        </a:spcBef>
                        <a:buSzPct val="50000"/>
                        <a:buFont typeface="Wingdings" panose="05000000000000000000" pitchFamily="2" charset="2"/>
                        <a:defRPr sz="1400">
                          <a:solidFill>
                            <a:schemeClr val="tx1"/>
                          </a:solidFill>
                          <a:latin typeface="Optima" charset="0"/>
                          <a:ea typeface="MS PGothic" panose="020B0600070205080204" pitchFamily="34" charset="-128"/>
                        </a:defRPr>
                      </a:lvl3pPr>
                      <a:lvl4pPr marL="1600200" indent="-228600" eaLnBrk="0" hangingPunct="0">
                        <a:spcBef>
                          <a:spcPct val="20000"/>
                        </a:spcBef>
                        <a:defRPr sz="1200">
                          <a:solidFill>
                            <a:schemeClr val="tx1"/>
                          </a:solidFill>
                          <a:latin typeface="Optima" charset="0"/>
                          <a:ea typeface="MS PGothic" panose="020B0600070205080204" pitchFamily="34" charset="-128"/>
                        </a:defRPr>
                      </a:lvl4pPr>
                      <a:lvl5pPr marL="2057400" indent="-228600" eaLnBrk="0" hangingPunct="0">
                        <a:spcBef>
                          <a:spcPct val="20000"/>
                        </a:spcBef>
                        <a:buFont typeface="Times New Roman" panose="02020603050405020304" pitchFamily="18" charset="0"/>
                        <a:defRPr sz="1200">
                          <a:solidFill>
                            <a:schemeClr val="tx1"/>
                          </a:solidFill>
                          <a:latin typeface="Optima" charset="0"/>
                          <a:ea typeface="MS PGothic" panose="020B0600070205080204" pitchFamily="34" charset="-128"/>
                        </a:defRPr>
                      </a:lvl5pPr>
                      <a:lvl6pPr marL="25146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6pPr>
                      <a:lvl7pPr marL="29718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7pPr>
                      <a:lvl8pPr marL="34290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8pPr>
                      <a:lvl9pPr marL="3886200" indent="-228600" eaLnBrk="0" fontAlgn="base" hangingPunct="0">
                        <a:spcBef>
                          <a:spcPct val="20000"/>
                        </a:spcBef>
                        <a:spcAft>
                          <a:spcPct val="0"/>
                        </a:spcAft>
                        <a:buFont typeface="Times New Roman" panose="02020603050405020304" pitchFamily="18" charset="0"/>
                        <a:defRPr sz="1200">
                          <a:solidFill>
                            <a:schemeClr val="tx1"/>
                          </a:solidFill>
                          <a:latin typeface="Optima" charset="0"/>
                          <a:ea typeface="MS PGothic" panose="020B0600070205080204" pitchFamily="34" charset="-128"/>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Optima" charset="0"/>
                          <a:ea typeface="MS PGothic" panose="020B0600070205080204" pitchFamily="34" charset="-128"/>
                        </a:rPr>
                        <a:t> $72.35 </a:t>
                      </a:r>
                    </a:p>
                  </a:txBody>
                  <a:tcPr marL="12700" marR="12700" marT="1270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103865"/>
                  </a:ext>
                </a:extLst>
              </a:tr>
            </a:tbl>
          </a:graphicData>
        </a:graphic>
      </p:graphicFrame>
    </p:spTree>
    <p:extLst>
      <p:ext uri="{BB962C8B-B14F-4D97-AF65-F5344CB8AC3E}">
        <p14:creationId xmlns:p14="http://schemas.microsoft.com/office/powerpoint/2010/main" val="225468990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Incorporating risk: </a:t>
            </a:r>
            <a:r>
              <a:rPr lang="en-US" b="1" dirty="0"/>
              <a:t>Decision Trees and Real Options</a:t>
            </a:r>
            <a:br>
              <a:rPr lang="en-US" dirty="0"/>
            </a:br>
            <a:r>
              <a:rPr lang="en-US" dirty="0"/>
              <a:t>	Steps to take</a:t>
            </a:r>
          </a:p>
        </p:txBody>
      </p:sp>
      <p:sp>
        <p:nvSpPr>
          <p:cNvPr id="3" name="Content Placeholder 2"/>
          <p:cNvSpPr>
            <a:spLocks noGrp="1"/>
          </p:cNvSpPr>
          <p:nvPr>
            <p:ph idx="1"/>
          </p:nvPr>
        </p:nvSpPr>
        <p:spPr/>
        <p:txBody>
          <a:bodyPr/>
          <a:lstStyle/>
          <a:p>
            <a:pPr marL="457200" indent="-457200">
              <a:buFont typeface="Wingdings" pitchFamily="2" charset="2"/>
              <a:buNone/>
              <a:defRPr/>
            </a:pPr>
            <a:r>
              <a:rPr lang="en-US" dirty="0"/>
              <a:t>1. Draw decision tree:</a:t>
            </a:r>
          </a:p>
          <a:p>
            <a:pPr marL="457200" indent="-457200">
              <a:buFont typeface="+mj-lt"/>
              <a:buAutoNum type="arabicPeriod"/>
              <a:defRPr/>
            </a:pPr>
            <a:endParaRPr lang="en-US" dirty="0"/>
          </a:p>
          <a:p>
            <a:pPr>
              <a:defRPr/>
            </a:pPr>
            <a:r>
              <a:rPr lang="en-US" dirty="0"/>
              <a:t>What are the decisions (squares)?</a:t>
            </a:r>
          </a:p>
          <a:p>
            <a:pPr>
              <a:defRPr/>
            </a:pPr>
            <a:r>
              <a:rPr lang="en-US" dirty="0"/>
              <a:t>What are the information uncertainties (circles)?</a:t>
            </a:r>
          </a:p>
          <a:p>
            <a:pPr>
              <a:defRPr/>
            </a:pPr>
            <a:r>
              <a:rPr lang="en-US" dirty="0"/>
              <a:t>What is the sequence/timing of decisions and information revelation (tree)?</a:t>
            </a:r>
          </a:p>
          <a:p>
            <a:pPr>
              <a:defRPr/>
            </a:pPr>
            <a:endParaRPr lang="en-US" dirty="0"/>
          </a:p>
          <a:p>
            <a:pPr marL="457200" indent="-457200">
              <a:buFont typeface="Wingdings" pitchFamily="2" charset="2"/>
              <a:buNone/>
              <a:defRPr/>
            </a:pPr>
            <a:r>
              <a:rPr lang="en-US" dirty="0"/>
              <a:t>2. Quantify:</a:t>
            </a:r>
          </a:p>
          <a:p>
            <a:pPr marL="457200" indent="-457200">
              <a:buFont typeface="Wingdings" pitchFamily="2" charset="2"/>
              <a:buNone/>
              <a:defRPr/>
            </a:pPr>
            <a:endParaRPr lang="en-US" dirty="0"/>
          </a:p>
          <a:p>
            <a:pPr marL="457200" indent="-457200">
              <a:defRPr/>
            </a:pPr>
            <a:r>
              <a:rPr lang="en-US" dirty="0"/>
              <a:t>Information outcomes and probabilities</a:t>
            </a:r>
          </a:p>
          <a:p>
            <a:pPr marL="457200" indent="-457200">
              <a:defRPr/>
            </a:pPr>
            <a:r>
              <a:rPr lang="en-US" dirty="0"/>
              <a:t>Then work backwards:</a:t>
            </a:r>
          </a:p>
          <a:p>
            <a:pPr marL="857250" lvl="1" indent="-457200">
              <a:defRPr/>
            </a:pPr>
            <a:r>
              <a:rPr lang="en-US" dirty="0"/>
              <a:t>Contingent decisions</a:t>
            </a:r>
          </a:p>
          <a:p>
            <a:pPr marL="857250" lvl="1" indent="-457200">
              <a:defRPr/>
            </a:pPr>
            <a:r>
              <a:rPr lang="en-US" dirty="0"/>
              <a:t>Contingent profits</a:t>
            </a:r>
          </a:p>
          <a:p>
            <a:pPr marL="857250" lvl="1" indent="-457200">
              <a:defRPr/>
            </a:pPr>
            <a:r>
              <a:rPr lang="en-US" dirty="0"/>
              <a:t>Evaluate expected profits or NPV</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altLang="en-US" dirty="0" err="1">
                <a:latin typeface="Optima" charset="0"/>
              </a:rPr>
              <a:t>PharmaFlex</a:t>
            </a:r>
            <a:r>
              <a:rPr lang="en-US" dirty="0"/>
              <a:t>: Incorporating risk of approval in E(NPV)</a:t>
            </a:r>
            <a:br>
              <a:rPr lang="en-US" dirty="0"/>
            </a:br>
            <a:r>
              <a:rPr lang="en-US" dirty="0"/>
              <a:t>	Decision Trees = Real Options Model</a:t>
            </a:r>
          </a:p>
        </p:txBody>
      </p:sp>
      <p:sp>
        <p:nvSpPr>
          <p:cNvPr id="50" name="Rectangle 51">
            <a:extLst>
              <a:ext uri="{FF2B5EF4-FFF2-40B4-BE49-F238E27FC236}">
                <a16:creationId xmlns:a16="http://schemas.microsoft.com/office/drawing/2014/main" id="{22DD8538-B077-411F-ADFF-B38DA91D0887}"/>
              </a:ext>
            </a:extLst>
          </p:cNvPr>
          <p:cNvSpPr>
            <a:spLocks noChangeArrowheads="1"/>
          </p:cNvSpPr>
          <p:nvPr/>
        </p:nvSpPr>
        <p:spPr bwMode="auto">
          <a:xfrm>
            <a:off x="3441700" y="4919663"/>
            <a:ext cx="2451100" cy="1689100"/>
          </a:xfrm>
          <a:prstGeom prst="rect">
            <a:avLst/>
          </a:prstGeom>
          <a:solidFill>
            <a:schemeClr val="bg1"/>
          </a:solidFill>
          <a:ln w="9525">
            <a:solidFill>
              <a:schemeClr val="tx1"/>
            </a:solidFill>
            <a:prstDash val="dash"/>
            <a:round/>
            <a:headEnd/>
            <a:tailEnd/>
          </a:ln>
        </p:spPr>
        <p:txBody>
          <a:bodyPr>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51" name="Rectangle 3">
            <a:extLst>
              <a:ext uri="{FF2B5EF4-FFF2-40B4-BE49-F238E27FC236}">
                <a16:creationId xmlns:a16="http://schemas.microsoft.com/office/drawing/2014/main" id="{FAF2C69A-040E-4C6D-961A-ED97C816517B}"/>
              </a:ext>
            </a:extLst>
          </p:cNvPr>
          <p:cNvSpPr txBox="1">
            <a:spLocks noChangeArrowheads="1"/>
          </p:cNvSpPr>
          <p:nvPr/>
        </p:nvSpPr>
        <p:spPr bwMode="auto">
          <a:xfrm>
            <a:off x="0" y="1030288"/>
            <a:ext cx="7772400" cy="43846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1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a:lstStyle>
          <a:p>
            <a:r>
              <a:rPr lang="en-US" altLang="en-US" sz="1600" kern="0">
                <a:latin typeface="Optima" charset="0"/>
              </a:rPr>
              <a:t>Consider Delta:</a:t>
            </a:r>
          </a:p>
          <a:p>
            <a:pPr lvl="1"/>
            <a:r>
              <a:rPr lang="en-US" altLang="en-US" sz="1400" kern="0">
                <a:latin typeface="Optima" charset="0"/>
              </a:rPr>
              <a:t>If we follow a specialized-plant strategy:</a:t>
            </a:r>
          </a:p>
          <a:p>
            <a:pPr lvl="1"/>
            <a:endParaRPr lang="en-US" altLang="en-US" sz="1400" kern="0">
              <a:latin typeface="Optima" charset="0"/>
            </a:endParaRPr>
          </a:p>
          <a:p>
            <a:pPr lvl="1"/>
            <a:endParaRPr lang="en-US" altLang="en-US" sz="1400" kern="0">
              <a:latin typeface="Optima" charset="0"/>
            </a:endParaRPr>
          </a:p>
          <a:p>
            <a:pPr lvl="1"/>
            <a:endParaRPr lang="en-US" altLang="en-US" sz="1400" kern="0">
              <a:latin typeface="Optima" charset="0"/>
            </a:endParaRPr>
          </a:p>
          <a:p>
            <a:pPr lvl="1"/>
            <a:endParaRPr lang="en-US" altLang="en-US" sz="1400" kern="0">
              <a:latin typeface="Optima" charset="0"/>
            </a:endParaRPr>
          </a:p>
          <a:p>
            <a:pPr lvl="1"/>
            <a:endParaRPr lang="en-US" altLang="en-US" sz="1400" kern="0">
              <a:latin typeface="Optima" charset="0"/>
            </a:endParaRPr>
          </a:p>
          <a:p>
            <a:pPr lvl="1">
              <a:buFontTx/>
              <a:buNone/>
            </a:pPr>
            <a:endParaRPr lang="en-US" altLang="en-US" sz="1400" kern="0">
              <a:latin typeface="Optima" charset="0"/>
            </a:endParaRPr>
          </a:p>
          <a:p>
            <a:pPr lvl="1"/>
            <a:r>
              <a:rPr lang="en-US" altLang="en-US" sz="1400" kern="0">
                <a:latin typeface="Optima" charset="0"/>
              </a:rPr>
              <a:t>If we follow a flexible-plant strategy:</a:t>
            </a:r>
          </a:p>
          <a:p>
            <a:pPr lvl="1"/>
            <a:endParaRPr lang="en-US" altLang="en-US" sz="1400" kern="0">
              <a:latin typeface="Optima" charset="0"/>
            </a:endParaRPr>
          </a:p>
          <a:p>
            <a:pPr lvl="1"/>
            <a:endParaRPr lang="en-US" altLang="en-US" sz="1400" kern="0">
              <a:latin typeface="Optima" charset="0"/>
            </a:endParaRPr>
          </a:p>
          <a:p>
            <a:pPr lvl="1"/>
            <a:endParaRPr lang="en-US" altLang="en-US" sz="1400" i="1" kern="0">
              <a:latin typeface="Optima" charset="0"/>
            </a:endParaRPr>
          </a:p>
          <a:p>
            <a:pPr lvl="1"/>
            <a:endParaRPr lang="en-US" altLang="en-US" sz="1400" i="1" kern="0">
              <a:latin typeface="Optima" charset="0"/>
            </a:endParaRPr>
          </a:p>
          <a:p>
            <a:pPr lvl="1"/>
            <a:endParaRPr lang="en-US" altLang="en-US" sz="1400" i="1" kern="0">
              <a:latin typeface="Optima" charset="0"/>
            </a:endParaRPr>
          </a:p>
          <a:p>
            <a:pPr lvl="1"/>
            <a:endParaRPr lang="en-US" altLang="en-US" sz="1400" i="1" kern="0">
              <a:latin typeface="Optima" charset="0"/>
            </a:endParaRPr>
          </a:p>
          <a:p>
            <a:pPr lvl="1"/>
            <a:r>
              <a:rPr lang="en-US" altLang="en-US" sz="1400" kern="0">
                <a:latin typeface="Optima" charset="0"/>
              </a:rPr>
              <a:t>If we follow a launch strategy:</a:t>
            </a:r>
          </a:p>
          <a:p>
            <a:pPr lvl="1"/>
            <a:endParaRPr lang="en-US" altLang="en-US" sz="1400" kern="0">
              <a:latin typeface="Optima" charset="0"/>
            </a:endParaRPr>
          </a:p>
          <a:p>
            <a:pPr lvl="1"/>
            <a:endParaRPr lang="en-US" altLang="en-US" sz="1400" kern="0">
              <a:latin typeface="Optima" charset="0"/>
            </a:endParaRPr>
          </a:p>
          <a:p>
            <a:pPr lvl="1"/>
            <a:endParaRPr lang="en-US" altLang="en-US" sz="1400" kern="0">
              <a:latin typeface="Optima" charset="0"/>
            </a:endParaRPr>
          </a:p>
          <a:p>
            <a:endParaRPr lang="en-US" altLang="en-US" sz="1600" kern="0">
              <a:latin typeface="Optima" charset="0"/>
            </a:endParaRPr>
          </a:p>
          <a:p>
            <a:endParaRPr lang="en-US" altLang="en-US" sz="1600" kern="0">
              <a:latin typeface="Optima" charset="0"/>
            </a:endParaRPr>
          </a:p>
        </p:txBody>
      </p:sp>
      <p:grpSp>
        <p:nvGrpSpPr>
          <p:cNvPr id="52" name="Group 4">
            <a:extLst>
              <a:ext uri="{FF2B5EF4-FFF2-40B4-BE49-F238E27FC236}">
                <a16:creationId xmlns:a16="http://schemas.microsoft.com/office/drawing/2014/main" id="{0B794AE9-458E-498C-8270-6578FBFAB7B0}"/>
              </a:ext>
            </a:extLst>
          </p:cNvPr>
          <p:cNvGrpSpPr>
            <a:grpSpLocks/>
          </p:cNvGrpSpPr>
          <p:nvPr/>
        </p:nvGrpSpPr>
        <p:grpSpPr bwMode="auto">
          <a:xfrm>
            <a:off x="1241426" y="1535113"/>
            <a:ext cx="7675563" cy="1517650"/>
            <a:chOff x="782" y="1062"/>
            <a:chExt cx="4835" cy="956"/>
          </a:xfrm>
        </p:grpSpPr>
        <p:sp>
          <p:nvSpPr>
            <p:cNvPr id="53" name="Rectangle 5">
              <a:extLst>
                <a:ext uri="{FF2B5EF4-FFF2-40B4-BE49-F238E27FC236}">
                  <a16:creationId xmlns:a16="http://schemas.microsoft.com/office/drawing/2014/main" id="{6ED58E35-84B8-418C-BB40-09D47E7FAE96}"/>
                </a:ext>
              </a:extLst>
            </p:cNvPr>
            <p:cNvSpPr>
              <a:spLocks noChangeArrowheads="1"/>
            </p:cNvSpPr>
            <p:nvPr/>
          </p:nvSpPr>
          <p:spPr bwMode="auto">
            <a:xfrm>
              <a:off x="1006" y="1463"/>
              <a:ext cx="98" cy="120"/>
            </a:xfrm>
            <a:prstGeom prst="rect">
              <a:avLst/>
            </a:prstGeom>
            <a:solidFill>
              <a:schemeClr val="accent1"/>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54" name="Line 6">
              <a:extLst>
                <a:ext uri="{FF2B5EF4-FFF2-40B4-BE49-F238E27FC236}">
                  <a16:creationId xmlns:a16="http://schemas.microsoft.com/office/drawing/2014/main" id="{8FA9391F-E1EF-4A94-827E-93F3C5A7A997}"/>
                </a:ext>
              </a:extLst>
            </p:cNvPr>
            <p:cNvSpPr>
              <a:spLocks noChangeShapeType="1"/>
            </p:cNvSpPr>
            <p:nvPr/>
          </p:nvSpPr>
          <p:spPr bwMode="auto">
            <a:xfrm>
              <a:off x="1098" y="1518"/>
              <a:ext cx="15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 name="Oval 7">
              <a:extLst>
                <a:ext uri="{FF2B5EF4-FFF2-40B4-BE49-F238E27FC236}">
                  <a16:creationId xmlns:a16="http://schemas.microsoft.com/office/drawing/2014/main" id="{4AF2A7CC-4B61-4609-BAE6-BBCD1FBFB5B5}"/>
                </a:ext>
              </a:extLst>
            </p:cNvPr>
            <p:cNvSpPr>
              <a:spLocks noChangeArrowheads="1"/>
            </p:cNvSpPr>
            <p:nvPr/>
          </p:nvSpPr>
          <p:spPr bwMode="auto">
            <a:xfrm>
              <a:off x="1240" y="1456"/>
              <a:ext cx="131" cy="131"/>
            </a:xfrm>
            <a:prstGeom prst="ellipse">
              <a:avLst/>
            </a:prstGeom>
            <a:solidFill>
              <a:srgbClr val="FF0000"/>
            </a:solidFill>
            <a:ln w="9525">
              <a:solidFill>
                <a:schemeClr val="tx1"/>
              </a:solidFill>
              <a:round/>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56" name="Freeform 8">
              <a:extLst>
                <a:ext uri="{FF2B5EF4-FFF2-40B4-BE49-F238E27FC236}">
                  <a16:creationId xmlns:a16="http://schemas.microsoft.com/office/drawing/2014/main" id="{DCB5AB3A-A0EC-4E8E-9376-2286E06EFE62}"/>
                </a:ext>
              </a:extLst>
            </p:cNvPr>
            <p:cNvSpPr>
              <a:spLocks/>
            </p:cNvSpPr>
            <p:nvPr/>
          </p:nvSpPr>
          <p:spPr bwMode="auto">
            <a:xfrm>
              <a:off x="1343" y="1263"/>
              <a:ext cx="837" cy="217"/>
            </a:xfrm>
            <a:custGeom>
              <a:avLst/>
              <a:gdLst>
                <a:gd name="T0" fmla="*/ 0 w 837"/>
                <a:gd name="T1" fmla="*/ 217 h 217"/>
                <a:gd name="T2" fmla="*/ 185 w 837"/>
                <a:gd name="T3" fmla="*/ 0 h 217"/>
                <a:gd name="T4" fmla="*/ 83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Freeform 9">
              <a:extLst>
                <a:ext uri="{FF2B5EF4-FFF2-40B4-BE49-F238E27FC236}">
                  <a16:creationId xmlns:a16="http://schemas.microsoft.com/office/drawing/2014/main" id="{D3C0FDA1-AC8D-44FE-A8A1-A9FE016411E3}"/>
                </a:ext>
              </a:extLst>
            </p:cNvPr>
            <p:cNvSpPr>
              <a:spLocks/>
            </p:cNvSpPr>
            <p:nvPr/>
          </p:nvSpPr>
          <p:spPr bwMode="auto">
            <a:xfrm>
              <a:off x="1343" y="1576"/>
              <a:ext cx="815" cy="221"/>
            </a:xfrm>
            <a:custGeom>
              <a:avLst/>
              <a:gdLst>
                <a:gd name="T0" fmla="*/ 0 w 815"/>
                <a:gd name="T1" fmla="*/ 0 h 221"/>
                <a:gd name="T2" fmla="*/ 185 w 815"/>
                <a:gd name="T3" fmla="*/ 217 h 221"/>
                <a:gd name="T4" fmla="*/ 815 w 815"/>
                <a:gd name="T5" fmla="*/ 221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 name="Text Box 10">
              <a:extLst>
                <a:ext uri="{FF2B5EF4-FFF2-40B4-BE49-F238E27FC236}">
                  <a16:creationId xmlns:a16="http://schemas.microsoft.com/office/drawing/2014/main" id="{28CD13D0-086A-44C2-BCBF-F7F6E8E0ABA9}"/>
                </a:ext>
              </a:extLst>
            </p:cNvPr>
            <p:cNvSpPr txBox="1">
              <a:spLocks noChangeArrowheads="1"/>
            </p:cNvSpPr>
            <p:nvPr/>
          </p:nvSpPr>
          <p:spPr bwMode="auto">
            <a:xfrm>
              <a:off x="1416" y="1079"/>
              <a:ext cx="93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i="1">
                  <a:latin typeface="Optima" charset="0"/>
                </a:rPr>
                <a:t>p </a:t>
              </a:r>
              <a:r>
                <a:rPr lang="en-US" altLang="en-US" sz="1400">
                  <a:latin typeface="Optima" charset="0"/>
                </a:rPr>
                <a:t>= Pr(approval)</a:t>
              </a:r>
              <a:endParaRPr lang="en-US" altLang="en-US" sz="1400" i="1">
                <a:latin typeface="Optima" charset="0"/>
              </a:endParaRPr>
            </a:p>
          </p:txBody>
        </p:sp>
        <p:sp>
          <p:nvSpPr>
            <p:cNvPr id="59" name="Text Box 11">
              <a:extLst>
                <a:ext uri="{FF2B5EF4-FFF2-40B4-BE49-F238E27FC236}">
                  <a16:creationId xmlns:a16="http://schemas.microsoft.com/office/drawing/2014/main" id="{2C87ABF4-AED2-4D64-BF2B-23C72A12F263}"/>
                </a:ext>
              </a:extLst>
            </p:cNvPr>
            <p:cNvSpPr txBox="1">
              <a:spLocks noChangeArrowheads="1"/>
            </p:cNvSpPr>
            <p:nvPr/>
          </p:nvSpPr>
          <p:spPr bwMode="auto">
            <a:xfrm>
              <a:off x="1416" y="1823"/>
              <a:ext cx="33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a:latin typeface="Optima" charset="0"/>
                </a:rPr>
                <a:t>1- </a:t>
              </a:r>
              <a:r>
                <a:rPr lang="en-US" altLang="en-US" sz="1400" i="1">
                  <a:latin typeface="Optima" charset="0"/>
                </a:rPr>
                <a:t>p</a:t>
              </a:r>
            </a:p>
          </p:txBody>
        </p:sp>
        <p:sp>
          <p:nvSpPr>
            <p:cNvPr id="60" name="Text Box 12">
              <a:extLst>
                <a:ext uri="{FF2B5EF4-FFF2-40B4-BE49-F238E27FC236}">
                  <a16:creationId xmlns:a16="http://schemas.microsoft.com/office/drawing/2014/main" id="{67B15FB7-0F0F-46D8-934B-CCF883BAB364}"/>
                </a:ext>
              </a:extLst>
            </p:cNvPr>
            <p:cNvSpPr txBox="1">
              <a:spLocks noChangeArrowheads="1"/>
            </p:cNvSpPr>
            <p:nvPr/>
          </p:nvSpPr>
          <p:spPr bwMode="auto">
            <a:xfrm>
              <a:off x="2193" y="1662"/>
              <a:ext cx="94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a:latin typeface="Optima" charset="0"/>
                </a:rPr>
                <a:t>No Production (i.e.,</a:t>
              </a:r>
            </a:p>
            <a:p>
              <a:r>
                <a:rPr lang="en-US" altLang="en-US">
                  <a:latin typeface="Optima" charset="0"/>
                </a:rPr>
                <a:t>investment wasted)</a:t>
              </a:r>
            </a:p>
          </p:txBody>
        </p:sp>
        <p:sp>
          <p:nvSpPr>
            <p:cNvPr id="61" name="Text Box 13">
              <a:extLst>
                <a:ext uri="{FF2B5EF4-FFF2-40B4-BE49-F238E27FC236}">
                  <a16:creationId xmlns:a16="http://schemas.microsoft.com/office/drawing/2014/main" id="{F3A4C806-FF8E-4BBE-9669-8C1AE49C239F}"/>
                </a:ext>
              </a:extLst>
            </p:cNvPr>
            <p:cNvSpPr txBox="1">
              <a:spLocks noChangeArrowheads="1"/>
            </p:cNvSpPr>
            <p:nvPr/>
          </p:nvSpPr>
          <p:spPr bwMode="auto">
            <a:xfrm>
              <a:off x="782" y="1597"/>
              <a:ext cx="549"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dirty="0">
                  <a:latin typeface="Optima" charset="0"/>
                </a:rPr>
                <a:t>Build</a:t>
              </a:r>
            </a:p>
            <a:p>
              <a:pPr algn="ctr"/>
              <a:r>
                <a:rPr lang="en-US" altLang="en-US" dirty="0">
                  <a:latin typeface="Optima" charset="0"/>
                </a:rPr>
                <a:t>Specialized</a:t>
              </a:r>
            </a:p>
            <a:p>
              <a:pPr algn="ctr"/>
              <a:r>
                <a:rPr lang="en-US" altLang="en-US" dirty="0">
                  <a:solidFill>
                    <a:srgbClr val="FF0000"/>
                  </a:solidFill>
                  <a:latin typeface="Optima" charset="0"/>
                </a:rPr>
                <a:t>-$6.5M</a:t>
              </a:r>
            </a:p>
          </p:txBody>
        </p:sp>
        <p:sp>
          <p:nvSpPr>
            <p:cNvPr id="62" name="Text Box 14">
              <a:extLst>
                <a:ext uri="{FF2B5EF4-FFF2-40B4-BE49-F238E27FC236}">
                  <a16:creationId xmlns:a16="http://schemas.microsoft.com/office/drawing/2014/main" id="{080B1931-4D7D-4EE3-BE59-810963508BCF}"/>
                </a:ext>
              </a:extLst>
            </p:cNvPr>
            <p:cNvSpPr txBox="1">
              <a:spLocks noChangeArrowheads="1"/>
            </p:cNvSpPr>
            <p:nvPr/>
          </p:nvSpPr>
          <p:spPr bwMode="auto">
            <a:xfrm>
              <a:off x="2258" y="1108"/>
              <a:ext cx="1353"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dirty="0">
                  <a:latin typeface="Optima" charset="0"/>
                </a:rPr>
                <a:t>Produce</a:t>
              </a:r>
            </a:p>
            <a:p>
              <a:r>
                <a:rPr lang="en-US" altLang="en-US" dirty="0">
                  <a:latin typeface="Optima" charset="0"/>
                </a:rPr>
                <a:t>PV(</a:t>
              </a:r>
              <a:r>
                <a:rPr lang="en-US" altLang="en-US" dirty="0" err="1">
                  <a:latin typeface="Optima" charset="0"/>
                </a:rPr>
                <a:t>OpProfit</a:t>
              </a:r>
              <a:r>
                <a:rPr lang="en-US" altLang="en-US" dirty="0">
                  <a:latin typeface="Optima" charset="0"/>
                </a:rPr>
                <a:t>) = </a:t>
              </a:r>
              <a:r>
                <a:rPr lang="en-US" altLang="en-US" dirty="0">
                  <a:solidFill>
                    <a:srgbClr val="FF0000"/>
                  </a:solidFill>
                  <a:latin typeface="Optima" charset="0"/>
                </a:rPr>
                <a:t>$26.23 + $6.5</a:t>
              </a:r>
            </a:p>
            <a:p>
              <a:r>
                <a:rPr lang="en-US" altLang="en-US" dirty="0">
                  <a:solidFill>
                    <a:srgbClr val="FF0000"/>
                  </a:solidFill>
                  <a:latin typeface="Optima" charset="0"/>
                </a:rPr>
                <a:t>= $32.73M</a:t>
              </a:r>
            </a:p>
          </p:txBody>
        </p:sp>
        <p:sp>
          <p:nvSpPr>
            <p:cNvPr id="63" name="AutoShape 15">
              <a:extLst>
                <a:ext uri="{FF2B5EF4-FFF2-40B4-BE49-F238E27FC236}">
                  <a16:creationId xmlns:a16="http://schemas.microsoft.com/office/drawing/2014/main" id="{D00EF295-293F-4319-8CBF-D16B860428E1}"/>
                </a:ext>
              </a:extLst>
            </p:cNvPr>
            <p:cNvSpPr>
              <a:spLocks/>
            </p:cNvSpPr>
            <p:nvPr/>
          </p:nvSpPr>
          <p:spPr bwMode="auto">
            <a:xfrm>
              <a:off x="3830" y="1062"/>
              <a:ext cx="56" cy="956"/>
            </a:xfrm>
            <a:prstGeom prst="rightBrace">
              <a:avLst>
                <a:gd name="adj1" fmla="val 142262"/>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64" name="Text Box 16">
              <a:extLst>
                <a:ext uri="{FF2B5EF4-FFF2-40B4-BE49-F238E27FC236}">
                  <a16:creationId xmlns:a16="http://schemas.microsoft.com/office/drawing/2014/main" id="{7F1D8F7E-A21D-452E-9BA2-A10C91D4B38A}"/>
                </a:ext>
              </a:extLst>
            </p:cNvPr>
            <p:cNvSpPr txBox="1">
              <a:spLocks noChangeArrowheads="1"/>
            </p:cNvSpPr>
            <p:nvPr/>
          </p:nvSpPr>
          <p:spPr bwMode="auto">
            <a:xfrm>
              <a:off x="3909" y="1405"/>
              <a:ext cx="170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800" b="1">
                  <a:solidFill>
                    <a:srgbClr val="FF0000"/>
                  </a:solidFill>
                  <a:latin typeface="Optima" charset="0"/>
                </a:rPr>
                <a:t>E</a:t>
              </a:r>
              <a:r>
                <a:rPr lang="en-US" altLang="en-US" sz="1800" i="1">
                  <a:latin typeface="Optima" charset="0"/>
                </a:rPr>
                <a:t>NPV = -</a:t>
              </a:r>
              <a:r>
                <a:rPr lang="en-US" altLang="en-US" sz="1800">
                  <a:latin typeface="Optima" charset="0"/>
                </a:rPr>
                <a:t>$6.5 + </a:t>
              </a:r>
              <a:r>
                <a:rPr lang="en-US" altLang="en-US" sz="1800" i="1">
                  <a:latin typeface="Optima" charset="0"/>
                </a:rPr>
                <a:t>p </a:t>
              </a:r>
              <a:r>
                <a:rPr lang="en-US" altLang="en-US" sz="1800">
                  <a:latin typeface="Optima" charset="0"/>
                </a:rPr>
                <a:t>$32.73</a:t>
              </a:r>
            </a:p>
          </p:txBody>
        </p:sp>
      </p:grpSp>
      <p:sp>
        <p:nvSpPr>
          <p:cNvPr id="65" name="Rectangle 18">
            <a:extLst>
              <a:ext uri="{FF2B5EF4-FFF2-40B4-BE49-F238E27FC236}">
                <a16:creationId xmlns:a16="http://schemas.microsoft.com/office/drawing/2014/main" id="{C02248ED-1655-49E8-8709-1B6E58C47FB0}"/>
              </a:ext>
            </a:extLst>
          </p:cNvPr>
          <p:cNvSpPr>
            <a:spLocks noChangeArrowheads="1"/>
          </p:cNvSpPr>
          <p:nvPr/>
        </p:nvSpPr>
        <p:spPr bwMode="auto">
          <a:xfrm>
            <a:off x="3425825" y="3578225"/>
            <a:ext cx="155575" cy="190500"/>
          </a:xfrm>
          <a:prstGeom prst="rect">
            <a:avLst/>
          </a:prstGeom>
          <a:solidFill>
            <a:schemeClr val="accent1"/>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66" name="Oval 19">
            <a:extLst>
              <a:ext uri="{FF2B5EF4-FFF2-40B4-BE49-F238E27FC236}">
                <a16:creationId xmlns:a16="http://schemas.microsoft.com/office/drawing/2014/main" id="{A314D128-F0C4-450D-A86F-7257E7F5A020}"/>
              </a:ext>
            </a:extLst>
          </p:cNvPr>
          <p:cNvSpPr>
            <a:spLocks noChangeArrowheads="1"/>
          </p:cNvSpPr>
          <p:nvPr/>
        </p:nvSpPr>
        <p:spPr bwMode="auto">
          <a:xfrm>
            <a:off x="1936750" y="3973513"/>
            <a:ext cx="207963" cy="207962"/>
          </a:xfrm>
          <a:prstGeom prst="ellipse">
            <a:avLst/>
          </a:prstGeom>
          <a:solidFill>
            <a:srgbClr val="FF0000"/>
          </a:solidFill>
          <a:ln w="9525">
            <a:solidFill>
              <a:schemeClr val="tx1"/>
            </a:solidFill>
            <a:round/>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67" name="Freeform 20">
            <a:extLst>
              <a:ext uri="{FF2B5EF4-FFF2-40B4-BE49-F238E27FC236}">
                <a16:creationId xmlns:a16="http://schemas.microsoft.com/office/drawing/2014/main" id="{4A35471A-FB65-4700-8E0F-4CDD64BE1EF8}"/>
              </a:ext>
            </a:extLst>
          </p:cNvPr>
          <p:cNvSpPr>
            <a:spLocks/>
          </p:cNvSpPr>
          <p:nvPr/>
        </p:nvSpPr>
        <p:spPr bwMode="auto">
          <a:xfrm>
            <a:off x="2100263" y="3667125"/>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 name="Freeform 21">
            <a:extLst>
              <a:ext uri="{FF2B5EF4-FFF2-40B4-BE49-F238E27FC236}">
                <a16:creationId xmlns:a16="http://schemas.microsoft.com/office/drawing/2014/main" id="{C70CE896-F0CF-418C-A829-189A84CDB537}"/>
              </a:ext>
            </a:extLst>
          </p:cNvPr>
          <p:cNvSpPr>
            <a:spLocks/>
          </p:cNvSpPr>
          <p:nvPr/>
        </p:nvSpPr>
        <p:spPr bwMode="auto">
          <a:xfrm>
            <a:off x="2100263" y="4164013"/>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 name="Text Box 22">
            <a:extLst>
              <a:ext uri="{FF2B5EF4-FFF2-40B4-BE49-F238E27FC236}">
                <a16:creationId xmlns:a16="http://schemas.microsoft.com/office/drawing/2014/main" id="{2256E3BB-7E9E-45FE-8E83-B45EA7DC709D}"/>
              </a:ext>
            </a:extLst>
          </p:cNvPr>
          <p:cNvSpPr txBox="1">
            <a:spLocks noChangeArrowheads="1"/>
          </p:cNvSpPr>
          <p:nvPr/>
        </p:nvSpPr>
        <p:spPr bwMode="auto">
          <a:xfrm>
            <a:off x="2016125" y="3375025"/>
            <a:ext cx="1476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i="1">
                <a:latin typeface="Optima" charset="0"/>
              </a:rPr>
              <a:t>p </a:t>
            </a:r>
            <a:r>
              <a:rPr lang="en-US" altLang="en-US" sz="1400">
                <a:latin typeface="Optima" charset="0"/>
              </a:rPr>
              <a:t>= Pr(approval)</a:t>
            </a:r>
            <a:endParaRPr lang="en-US" altLang="en-US" sz="1400" i="1">
              <a:latin typeface="Optima" charset="0"/>
            </a:endParaRPr>
          </a:p>
        </p:txBody>
      </p:sp>
      <p:sp>
        <p:nvSpPr>
          <p:cNvPr id="70" name="Text Box 23">
            <a:extLst>
              <a:ext uri="{FF2B5EF4-FFF2-40B4-BE49-F238E27FC236}">
                <a16:creationId xmlns:a16="http://schemas.microsoft.com/office/drawing/2014/main" id="{9ADD6149-01DA-4F04-BA01-6752F20B1D72}"/>
              </a:ext>
            </a:extLst>
          </p:cNvPr>
          <p:cNvSpPr txBox="1">
            <a:spLocks noChangeArrowheads="1"/>
          </p:cNvSpPr>
          <p:nvPr/>
        </p:nvSpPr>
        <p:spPr bwMode="auto">
          <a:xfrm>
            <a:off x="2216150" y="4556125"/>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a:latin typeface="Optima" charset="0"/>
              </a:rPr>
              <a:t>1- </a:t>
            </a:r>
            <a:r>
              <a:rPr lang="en-US" altLang="en-US" sz="1400" i="1">
                <a:latin typeface="Optima" charset="0"/>
              </a:rPr>
              <a:t>p</a:t>
            </a:r>
          </a:p>
        </p:txBody>
      </p:sp>
      <p:sp>
        <p:nvSpPr>
          <p:cNvPr id="71" name="Text Box 24">
            <a:extLst>
              <a:ext uri="{FF2B5EF4-FFF2-40B4-BE49-F238E27FC236}">
                <a16:creationId xmlns:a16="http://schemas.microsoft.com/office/drawing/2014/main" id="{B98FDDC7-C174-48BD-8BBF-0861601A0AFB}"/>
              </a:ext>
            </a:extLst>
          </p:cNvPr>
          <p:cNvSpPr txBox="1">
            <a:spLocks noChangeArrowheads="1"/>
          </p:cNvSpPr>
          <p:nvPr/>
        </p:nvSpPr>
        <p:spPr bwMode="auto">
          <a:xfrm>
            <a:off x="3481388" y="4300538"/>
            <a:ext cx="2857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a:latin typeface="Optima" charset="0"/>
              </a:rPr>
              <a:t>--</a:t>
            </a:r>
          </a:p>
        </p:txBody>
      </p:sp>
      <p:sp>
        <p:nvSpPr>
          <p:cNvPr id="72" name="Text Box 26">
            <a:extLst>
              <a:ext uri="{FF2B5EF4-FFF2-40B4-BE49-F238E27FC236}">
                <a16:creationId xmlns:a16="http://schemas.microsoft.com/office/drawing/2014/main" id="{3388E6E5-63BE-4FAE-9324-004D70E88BA7}"/>
              </a:ext>
            </a:extLst>
          </p:cNvPr>
          <p:cNvSpPr txBox="1">
            <a:spLocks noChangeArrowheads="1"/>
          </p:cNvSpPr>
          <p:nvPr/>
        </p:nvSpPr>
        <p:spPr bwMode="auto">
          <a:xfrm>
            <a:off x="3584575" y="3421063"/>
            <a:ext cx="1812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a:latin typeface="Optima" charset="0"/>
              </a:rPr>
              <a:t>Produce in flexible plant</a:t>
            </a:r>
          </a:p>
          <a:p>
            <a:r>
              <a:rPr lang="en-US" altLang="en-US">
                <a:latin typeface="Optima" charset="0"/>
              </a:rPr>
              <a:t>NPV = </a:t>
            </a:r>
            <a:r>
              <a:rPr lang="en-US" altLang="en-US">
                <a:solidFill>
                  <a:srgbClr val="FF0000"/>
                </a:solidFill>
                <a:latin typeface="Optima" charset="0"/>
              </a:rPr>
              <a:t>$0.93M</a:t>
            </a:r>
          </a:p>
        </p:txBody>
      </p:sp>
      <p:sp>
        <p:nvSpPr>
          <p:cNvPr id="73" name="AutoShape 27">
            <a:extLst>
              <a:ext uri="{FF2B5EF4-FFF2-40B4-BE49-F238E27FC236}">
                <a16:creationId xmlns:a16="http://schemas.microsoft.com/office/drawing/2014/main" id="{5C5317DE-F36A-48BE-BFB1-70278C84538C}"/>
              </a:ext>
            </a:extLst>
          </p:cNvPr>
          <p:cNvSpPr>
            <a:spLocks/>
          </p:cNvSpPr>
          <p:nvPr/>
        </p:nvSpPr>
        <p:spPr bwMode="auto">
          <a:xfrm>
            <a:off x="6080125" y="3348038"/>
            <a:ext cx="88900" cy="1517650"/>
          </a:xfrm>
          <a:prstGeom prst="rightBrace">
            <a:avLst>
              <a:gd name="adj1" fmla="val 142262"/>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74" name="Text Box 28">
            <a:extLst>
              <a:ext uri="{FF2B5EF4-FFF2-40B4-BE49-F238E27FC236}">
                <a16:creationId xmlns:a16="http://schemas.microsoft.com/office/drawing/2014/main" id="{098610BC-681B-4C63-8B3E-AA820D4E8C38}"/>
              </a:ext>
            </a:extLst>
          </p:cNvPr>
          <p:cNvSpPr txBox="1">
            <a:spLocks noChangeArrowheads="1"/>
          </p:cNvSpPr>
          <p:nvPr/>
        </p:nvSpPr>
        <p:spPr bwMode="auto">
          <a:xfrm>
            <a:off x="6205538" y="3892550"/>
            <a:ext cx="1789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800" b="1">
                <a:solidFill>
                  <a:srgbClr val="FF0000"/>
                </a:solidFill>
                <a:latin typeface="Optima" charset="0"/>
              </a:rPr>
              <a:t>E</a:t>
            </a:r>
            <a:r>
              <a:rPr lang="en-US" altLang="en-US" sz="1800" i="1">
                <a:latin typeface="Optima" charset="0"/>
              </a:rPr>
              <a:t>NPV = p </a:t>
            </a:r>
            <a:r>
              <a:rPr lang="en-US" altLang="en-US" sz="1800">
                <a:latin typeface="Optima" charset="0"/>
              </a:rPr>
              <a:t>$0.93</a:t>
            </a:r>
          </a:p>
        </p:txBody>
      </p:sp>
      <p:sp>
        <p:nvSpPr>
          <p:cNvPr id="75" name="AutoShape 31">
            <a:extLst>
              <a:ext uri="{FF2B5EF4-FFF2-40B4-BE49-F238E27FC236}">
                <a16:creationId xmlns:a16="http://schemas.microsoft.com/office/drawing/2014/main" id="{9EFC6A91-AECF-4F77-ABA5-96CED308AC4D}"/>
              </a:ext>
            </a:extLst>
          </p:cNvPr>
          <p:cNvSpPr>
            <a:spLocks noChangeArrowheads="1"/>
          </p:cNvSpPr>
          <p:nvPr/>
        </p:nvSpPr>
        <p:spPr bwMode="auto">
          <a:xfrm>
            <a:off x="4437063" y="1317625"/>
            <a:ext cx="1535112" cy="431800"/>
          </a:xfrm>
          <a:prstGeom prst="wedgeRectCallout">
            <a:avLst>
              <a:gd name="adj1" fmla="val -53824"/>
              <a:gd name="adj2" fmla="val 68014"/>
            </a:avLst>
          </a:prstGeom>
          <a:solidFill>
            <a:srgbClr val="FFFFCC"/>
          </a:solidFill>
          <a:ln w="9525">
            <a:solidFill>
              <a:schemeClr val="tx1"/>
            </a:solidFill>
            <a:miter lim="800000"/>
            <a:headEnd/>
            <a:tailEnd/>
          </a:ln>
        </p:spPr>
        <p:txBody>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Optima" charset="0"/>
              </a:rPr>
              <a:t>Riskless PV from earlier Table 1</a:t>
            </a:r>
          </a:p>
        </p:txBody>
      </p:sp>
      <p:sp>
        <p:nvSpPr>
          <p:cNvPr id="76" name="AutoShape 32">
            <a:extLst>
              <a:ext uri="{FF2B5EF4-FFF2-40B4-BE49-F238E27FC236}">
                <a16:creationId xmlns:a16="http://schemas.microsoft.com/office/drawing/2014/main" id="{646EDF92-1316-4161-AF30-67A8473D6836}"/>
              </a:ext>
            </a:extLst>
          </p:cNvPr>
          <p:cNvSpPr>
            <a:spLocks noChangeArrowheads="1"/>
          </p:cNvSpPr>
          <p:nvPr/>
        </p:nvSpPr>
        <p:spPr bwMode="auto">
          <a:xfrm>
            <a:off x="4251325" y="3930650"/>
            <a:ext cx="1473200" cy="431800"/>
          </a:xfrm>
          <a:prstGeom prst="wedgeRectCallout">
            <a:avLst>
              <a:gd name="adj1" fmla="val -20690"/>
              <a:gd name="adj2" fmla="val -76838"/>
            </a:avLst>
          </a:prstGeom>
          <a:solidFill>
            <a:srgbClr val="FFFFCC"/>
          </a:solidFill>
          <a:ln w="9525">
            <a:solidFill>
              <a:schemeClr val="tx1"/>
            </a:solidFill>
            <a:miter lim="800000"/>
            <a:headEnd/>
            <a:tailEnd/>
          </a:ln>
        </p:spPr>
        <p:txBody>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Optima" charset="0"/>
              </a:rPr>
              <a:t>Riskless NPV from earlier Table 1</a:t>
            </a:r>
          </a:p>
        </p:txBody>
      </p:sp>
      <p:sp>
        <p:nvSpPr>
          <p:cNvPr id="77" name="Rectangle 5">
            <a:extLst>
              <a:ext uri="{FF2B5EF4-FFF2-40B4-BE49-F238E27FC236}">
                <a16:creationId xmlns:a16="http://schemas.microsoft.com/office/drawing/2014/main" id="{73D60991-E257-4979-A93C-B83BCDEBA9D8}"/>
              </a:ext>
            </a:extLst>
          </p:cNvPr>
          <p:cNvSpPr>
            <a:spLocks noChangeArrowheads="1"/>
          </p:cNvSpPr>
          <p:nvPr/>
        </p:nvSpPr>
        <p:spPr bwMode="auto">
          <a:xfrm>
            <a:off x="3390900" y="5538788"/>
            <a:ext cx="155575" cy="190500"/>
          </a:xfrm>
          <a:prstGeom prst="rect">
            <a:avLst/>
          </a:prstGeom>
          <a:solidFill>
            <a:schemeClr val="accent1"/>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78" name="Line 6">
            <a:extLst>
              <a:ext uri="{FF2B5EF4-FFF2-40B4-BE49-F238E27FC236}">
                <a16:creationId xmlns:a16="http://schemas.microsoft.com/office/drawing/2014/main" id="{6210E973-58FB-464D-B372-F4683F1E6074}"/>
              </a:ext>
            </a:extLst>
          </p:cNvPr>
          <p:cNvSpPr>
            <a:spLocks noChangeShapeType="1"/>
          </p:cNvSpPr>
          <p:nvPr/>
        </p:nvSpPr>
        <p:spPr bwMode="auto">
          <a:xfrm>
            <a:off x="3536950" y="5626100"/>
            <a:ext cx="2428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 name="Oval 7">
            <a:extLst>
              <a:ext uri="{FF2B5EF4-FFF2-40B4-BE49-F238E27FC236}">
                <a16:creationId xmlns:a16="http://schemas.microsoft.com/office/drawing/2014/main" id="{1753C51A-7E5B-4C4F-9139-5393FAA3E1EC}"/>
              </a:ext>
            </a:extLst>
          </p:cNvPr>
          <p:cNvSpPr>
            <a:spLocks noChangeArrowheads="1"/>
          </p:cNvSpPr>
          <p:nvPr/>
        </p:nvSpPr>
        <p:spPr bwMode="auto">
          <a:xfrm>
            <a:off x="3762375" y="5527675"/>
            <a:ext cx="369888" cy="207963"/>
          </a:xfrm>
          <a:prstGeom prst="ellipse">
            <a:avLst/>
          </a:prstGeom>
          <a:solidFill>
            <a:srgbClr val="FF0000"/>
          </a:solidFill>
          <a:ln w="9525">
            <a:solidFill>
              <a:schemeClr val="tx1"/>
            </a:solidFill>
            <a:round/>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Optima" charset="0"/>
              </a:rPr>
              <a:t>D</a:t>
            </a:r>
          </a:p>
        </p:txBody>
      </p:sp>
      <p:sp>
        <p:nvSpPr>
          <p:cNvPr id="80" name="Freeform 8">
            <a:extLst>
              <a:ext uri="{FF2B5EF4-FFF2-40B4-BE49-F238E27FC236}">
                <a16:creationId xmlns:a16="http://schemas.microsoft.com/office/drawing/2014/main" id="{F3A31B08-1E04-4FB4-9D01-2946DC8F9863}"/>
              </a:ext>
            </a:extLst>
          </p:cNvPr>
          <p:cNvSpPr>
            <a:spLocks/>
          </p:cNvSpPr>
          <p:nvPr/>
        </p:nvSpPr>
        <p:spPr bwMode="auto">
          <a:xfrm>
            <a:off x="3925888" y="5221288"/>
            <a:ext cx="1328737"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 name="Freeform 9">
            <a:extLst>
              <a:ext uri="{FF2B5EF4-FFF2-40B4-BE49-F238E27FC236}">
                <a16:creationId xmlns:a16="http://schemas.microsoft.com/office/drawing/2014/main" id="{A66F3390-A3F8-4D23-AA02-6AD5C379CD14}"/>
              </a:ext>
            </a:extLst>
          </p:cNvPr>
          <p:cNvSpPr>
            <a:spLocks/>
          </p:cNvSpPr>
          <p:nvPr/>
        </p:nvSpPr>
        <p:spPr bwMode="auto">
          <a:xfrm>
            <a:off x="3925888" y="5718175"/>
            <a:ext cx="1293812"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 name="Text Box 10">
            <a:extLst>
              <a:ext uri="{FF2B5EF4-FFF2-40B4-BE49-F238E27FC236}">
                <a16:creationId xmlns:a16="http://schemas.microsoft.com/office/drawing/2014/main" id="{B4D61FF2-C425-42B8-85EE-3C85E0ECF02A}"/>
              </a:ext>
            </a:extLst>
          </p:cNvPr>
          <p:cNvSpPr txBox="1">
            <a:spLocks noChangeArrowheads="1"/>
          </p:cNvSpPr>
          <p:nvPr/>
        </p:nvSpPr>
        <p:spPr bwMode="auto">
          <a:xfrm>
            <a:off x="4041775" y="4929188"/>
            <a:ext cx="1292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i="1">
                <a:latin typeface="Optima" charset="0"/>
              </a:rPr>
              <a:t>High demand</a:t>
            </a:r>
          </a:p>
        </p:txBody>
      </p:sp>
      <p:sp>
        <p:nvSpPr>
          <p:cNvPr id="83" name="Text Box 11">
            <a:extLst>
              <a:ext uri="{FF2B5EF4-FFF2-40B4-BE49-F238E27FC236}">
                <a16:creationId xmlns:a16="http://schemas.microsoft.com/office/drawing/2014/main" id="{0304C265-85DB-419F-933B-96CB3593CDAB}"/>
              </a:ext>
            </a:extLst>
          </p:cNvPr>
          <p:cNvSpPr txBox="1">
            <a:spLocks noChangeArrowheads="1"/>
          </p:cNvSpPr>
          <p:nvPr/>
        </p:nvSpPr>
        <p:spPr bwMode="auto">
          <a:xfrm>
            <a:off x="4041775" y="6110288"/>
            <a:ext cx="1233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i="1">
                <a:latin typeface="Optima" charset="0"/>
              </a:rPr>
              <a:t>Low demand</a:t>
            </a:r>
          </a:p>
        </p:txBody>
      </p:sp>
      <p:sp>
        <p:nvSpPr>
          <p:cNvPr id="84" name="Text Box 12">
            <a:extLst>
              <a:ext uri="{FF2B5EF4-FFF2-40B4-BE49-F238E27FC236}">
                <a16:creationId xmlns:a16="http://schemas.microsoft.com/office/drawing/2014/main" id="{BFCA591A-A419-4B2C-AA1F-9FF07B96B9EB}"/>
              </a:ext>
            </a:extLst>
          </p:cNvPr>
          <p:cNvSpPr txBox="1">
            <a:spLocks noChangeArrowheads="1"/>
          </p:cNvSpPr>
          <p:nvPr/>
        </p:nvSpPr>
        <p:spPr bwMode="auto">
          <a:xfrm>
            <a:off x="5275263" y="5854700"/>
            <a:ext cx="906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a:latin typeface="Optima" charset="0"/>
              </a:rPr>
              <a:t>Stay in flex</a:t>
            </a:r>
          </a:p>
        </p:txBody>
      </p:sp>
      <p:sp>
        <p:nvSpPr>
          <p:cNvPr id="85" name="Text Box 13">
            <a:extLst>
              <a:ext uri="{FF2B5EF4-FFF2-40B4-BE49-F238E27FC236}">
                <a16:creationId xmlns:a16="http://schemas.microsoft.com/office/drawing/2014/main" id="{404EB3E7-DB6C-4FB7-B7F2-E5486DAA82E2}"/>
              </a:ext>
            </a:extLst>
          </p:cNvPr>
          <p:cNvSpPr txBox="1">
            <a:spLocks noChangeArrowheads="1"/>
          </p:cNvSpPr>
          <p:nvPr/>
        </p:nvSpPr>
        <p:spPr bwMode="auto">
          <a:xfrm>
            <a:off x="3011488" y="5751513"/>
            <a:ext cx="889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a:latin typeface="Optima" charset="0"/>
              </a:rPr>
              <a:t>Put in Flex</a:t>
            </a:r>
          </a:p>
          <a:p>
            <a:pPr algn="ctr"/>
            <a:r>
              <a:rPr lang="en-US" altLang="en-US">
                <a:latin typeface="Optima" charset="0"/>
              </a:rPr>
              <a:t>for 3 years</a:t>
            </a:r>
          </a:p>
        </p:txBody>
      </p:sp>
      <p:sp>
        <p:nvSpPr>
          <p:cNvPr id="86" name="Text Box 14">
            <a:extLst>
              <a:ext uri="{FF2B5EF4-FFF2-40B4-BE49-F238E27FC236}">
                <a16:creationId xmlns:a16="http://schemas.microsoft.com/office/drawing/2014/main" id="{D03F8F3A-84AE-47B7-A0EF-D221BE3D6F80}"/>
              </a:ext>
            </a:extLst>
          </p:cNvPr>
          <p:cNvSpPr txBox="1">
            <a:spLocks noChangeArrowheads="1"/>
          </p:cNvSpPr>
          <p:nvPr/>
        </p:nvSpPr>
        <p:spPr bwMode="auto">
          <a:xfrm>
            <a:off x="5207000" y="4975225"/>
            <a:ext cx="928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a:latin typeface="Optima" charset="0"/>
              </a:rPr>
              <a:t>Transfer to </a:t>
            </a:r>
          </a:p>
          <a:p>
            <a:r>
              <a:rPr lang="en-US" altLang="en-US">
                <a:latin typeface="Optima" charset="0"/>
              </a:rPr>
              <a:t>specialized</a:t>
            </a:r>
          </a:p>
        </p:txBody>
      </p:sp>
      <p:sp>
        <p:nvSpPr>
          <p:cNvPr id="87" name="AutoShape 15">
            <a:extLst>
              <a:ext uri="{FF2B5EF4-FFF2-40B4-BE49-F238E27FC236}">
                <a16:creationId xmlns:a16="http://schemas.microsoft.com/office/drawing/2014/main" id="{0EB432B5-3FCB-4D56-8860-99C129FD8778}"/>
              </a:ext>
            </a:extLst>
          </p:cNvPr>
          <p:cNvSpPr>
            <a:spLocks/>
          </p:cNvSpPr>
          <p:nvPr/>
        </p:nvSpPr>
        <p:spPr bwMode="auto">
          <a:xfrm>
            <a:off x="6080125" y="5221288"/>
            <a:ext cx="88900" cy="1517650"/>
          </a:xfrm>
          <a:prstGeom prst="rightBrace">
            <a:avLst>
              <a:gd name="adj1" fmla="val 142262"/>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88" name="Text Box 16">
            <a:extLst>
              <a:ext uri="{FF2B5EF4-FFF2-40B4-BE49-F238E27FC236}">
                <a16:creationId xmlns:a16="http://schemas.microsoft.com/office/drawing/2014/main" id="{FAB81801-6878-44EA-B43B-25DADD4DB6B4}"/>
              </a:ext>
            </a:extLst>
          </p:cNvPr>
          <p:cNvSpPr txBox="1">
            <a:spLocks noChangeArrowheads="1"/>
          </p:cNvSpPr>
          <p:nvPr/>
        </p:nvSpPr>
        <p:spPr bwMode="auto">
          <a:xfrm>
            <a:off x="6205538" y="5765800"/>
            <a:ext cx="191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800" b="1">
                <a:solidFill>
                  <a:srgbClr val="FF0000"/>
                </a:solidFill>
                <a:latin typeface="Optima" charset="0"/>
              </a:rPr>
              <a:t>E</a:t>
            </a:r>
            <a:r>
              <a:rPr lang="en-US" altLang="en-US" sz="1800" i="1">
                <a:latin typeface="Optima" charset="0"/>
              </a:rPr>
              <a:t>NPV = p </a:t>
            </a:r>
            <a:r>
              <a:rPr lang="en-US" altLang="en-US" sz="1800">
                <a:latin typeface="Optima" charset="0"/>
              </a:rPr>
              <a:t>$21.97</a:t>
            </a:r>
          </a:p>
        </p:txBody>
      </p:sp>
      <p:sp>
        <p:nvSpPr>
          <p:cNvPr id="89" name="AutoShape 31">
            <a:extLst>
              <a:ext uri="{FF2B5EF4-FFF2-40B4-BE49-F238E27FC236}">
                <a16:creationId xmlns:a16="http://schemas.microsoft.com/office/drawing/2014/main" id="{65FB0EAD-F739-4A1F-89D2-3CA675D39E1E}"/>
              </a:ext>
            </a:extLst>
          </p:cNvPr>
          <p:cNvSpPr>
            <a:spLocks noChangeArrowheads="1"/>
          </p:cNvSpPr>
          <p:nvPr/>
        </p:nvSpPr>
        <p:spPr bwMode="auto">
          <a:xfrm>
            <a:off x="4138613" y="6426200"/>
            <a:ext cx="1801812" cy="431800"/>
          </a:xfrm>
          <a:prstGeom prst="wedgeRectCallout">
            <a:avLst>
              <a:gd name="adj1" fmla="val -58903"/>
              <a:gd name="adj2" fmla="val -56745"/>
            </a:avLst>
          </a:prstGeom>
          <a:solidFill>
            <a:srgbClr val="FFFFCC"/>
          </a:solidFill>
          <a:ln w="9525">
            <a:solidFill>
              <a:schemeClr val="tx1"/>
            </a:solidFill>
            <a:miter lim="800000"/>
            <a:headEnd/>
            <a:tailEnd/>
          </a:ln>
        </p:spPr>
        <p:txBody>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Optima" charset="0"/>
              </a:rPr>
              <a:t>Riskless NPV = $21.96M from earlier  </a:t>
            </a:r>
          </a:p>
        </p:txBody>
      </p:sp>
      <p:sp>
        <p:nvSpPr>
          <p:cNvPr id="90" name="Oval 19">
            <a:extLst>
              <a:ext uri="{FF2B5EF4-FFF2-40B4-BE49-F238E27FC236}">
                <a16:creationId xmlns:a16="http://schemas.microsoft.com/office/drawing/2014/main" id="{8FB08FDC-D772-4C6A-9C4A-4C41170C0F54}"/>
              </a:ext>
            </a:extLst>
          </p:cNvPr>
          <p:cNvSpPr>
            <a:spLocks noChangeArrowheads="1"/>
          </p:cNvSpPr>
          <p:nvPr/>
        </p:nvSpPr>
        <p:spPr bwMode="auto">
          <a:xfrm>
            <a:off x="1879600" y="5970588"/>
            <a:ext cx="207963" cy="207962"/>
          </a:xfrm>
          <a:prstGeom prst="ellipse">
            <a:avLst/>
          </a:prstGeom>
          <a:solidFill>
            <a:srgbClr val="FF0000"/>
          </a:solidFill>
          <a:ln w="9525">
            <a:solidFill>
              <a:schemeClr val="tx1"/>
            </a:solidFill>
            <a:round/>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a:latin typeface="Optima" charset="0"/>
            </a:endParaRPr>
          </a:p>
        </p:txBody>
      </p:sp>
      <p:sp>
        <p:nvSpPr>
          <p:cNvPr id="91" name="Freeform 20">
            <a:extLst>
              <a:ext uri="{FF2B5EF4-FFF2-40B4-BE49-F238E27FC236}">
                <a16:creationId xmlns:a16="http://schemas.microsoft.com/office/drawing/2014/main" id="{26D4C8EB-481F-4BC1-ACD5-1919E3A10325}"/>
              </a:ext>
            </a:extLst>
          </p:cNvPr>
          <p:cNvSpPr>
            <a:spLocks/>
          </p:cNvSpPr>
          <p:nvPr/>
        </p:nvSpPr>
        <p:spPr bwMode="auto">
          <a:xfrm>
            <a:off x="2043113" y="5664200"/>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Freeform 21">
            <a:extLst>
              <a:ext uri="{FF2B5EF4-FFF2-40B4-BE49-F238E27FC236}">
                <a16:creationId xmlns:a16="http://schemas.microsoft.com/office/drawing/2014/main" id="{6351189F-90BA-45FE-955F-75A0742C44C4}"/>
              </a:ext>
            </a:extLst>
          </p:cNvPr>
          <p:cNvSpPr>
            <a:spLocks/>
          </p:cNvSpPr>
          <p:nvPr/>
        </p:nvSpPr>
        <p:spPr bwMode="auto">
          <a:xfrm>
            <a:off x="2043113" y="6161088"/>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 name="Text Box 22">
            <a:extLst>
              <a:ext uri="{FF2B5EF4-FFF2-40B4-BE49-F238E27FC236}">
                <a16:creationId xmlns:a16="http://schemas.microsoft.com/office/drawing/2014/main" id="{E8B5FB7B-25B1-4159-8BE4-BE2F1FE1A51D}"/>
              </a:ext>
            </a:extLst>
          </p:cNvPr>
          <p:cNvSpPr txBox="1">
            <a:spLocks noChangeArrowheads="1"/>
          </p:cNvSpPr>
          <p:nvPr/>
        </p:nvSpPr>
        <p:spPr bwMode="auto">
          <a:xfrm>
            <a:off x="2001838" y="5372100"/>
            <a:ext cx="1476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i="1">
                <a:latin typeface="Optima" charset="0"/>
              </a:rPr>
              <a:t>p </a:t>
            </a:r>
            <a:r>
              <a:rPr lang="en-US" altLang="en-US" sz="1400">
                <a:latin typeface="Optima" charset="0"/>
              </a:rPr>
              <a:t>= Pr(approval)</a:t>
            </a:r>
            <a:endParaRPr lang="en-US" altLang="en-US" sz="1400" i="1">
              <a:latin typeface="Optima" charset="0"/>
            </a:endParaRPr>
          </a:p>
        </p:txBody>
      </p:sp>
      <p:sp>
        <p:nvSpPr>
          <p:cNvPr id="94" name="Text Box 23">
            <a:extLst>
              <a:ext uri="{FF2B5EF4-FFF2-40B4-BE49-F238E27FC236}">
                <a16:creationId xmlns:a16="http://schemas.microsoft.com/office/drawing/2014/main" id="{531BE1DF-E002-4E8F-A0B1-3A51F1337C54}"/>
              </a:ext>
            </a:extLst>
          </p:cNvPr>
          <p:cNvSpPr txBox="1">
            <a:spLocks noChangeArrowheads="1"/>
          </p:cNvSpPr>
          <p:nvPr/>
        </p:nvSpPr>
        <p:spPr bwMode="auto">
          <a:xfrm>
            <a:off x="2159000" y="6553200"/>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400">
                <a:latin typeface="Optima" charset="0"/>
              </a:rPr>
              <a:t>1- </a:t>
            </a:r>
            <a:r>
              <a:rPr lang="en-US" altLang="en-US" sz="1400" i="1">
                <a:latin typeface="Optima" charset="0"/>
              </a:rPr>
              <a:t>p</a:t>
            </a:r>
          </a:p>
        </p:txBody>
      </p:sp>
    </p:spTree>
    <p:extLst>
      <p:ext uri="{BB962C8B-B14F-4D97-AF65-F5344CB8AC3E}">
        <p14:creationId xmlns:p14="http://schemas.microsoft.com/office/powerpoint/2010/main" val="1471742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9FAE10B4-A526-45CC-B881-B642835F296D}"/>
              </a:ext>
            </a:extLst>
          </p:cNvPr>
          <p:cNvSpPr>
            <a:spLocks noChangeArrowheads="1"/>
          </p:cNvSpPr>
          <p:nvPr/>
        </p:nvSpPr>
        <p:spPr bwMode="auto">
          <a:xfrm>
            <a:off x="854075" y="2030375"/>
            <a:ext cx="7272338" cy="388937"/>
          </a:xfrm>
          <a:prstGeom prst="rect">
            <a:avLst/>
          </a:prstGeom>
          <a:solidFill>
            <a:srgbClr val="CCFF66"/>
          </a:solidFill>
          <a:ln w="9525" algn="ctr">
            <a:solidFill>
              <a:schemeClr val="tx1"/>
            </a:solidFill>
            <a:prstDash val="dash"/>
            <a:miter lim="800000"/>
            <a:headEnd/>
            <a:tailEnd/>
          </a:ln>
        </p:spPr>
        <p:txBody>
          <a:bodyPr wrap="none" anchor="ctr">
            <a:spAutoFit/>
          </a:bodyPr>
          <a:lstStyle/>
          <a:p>
            <a:endParaRPr lang="en-US"/>
          </a:p>
        </p:txBody>
      </p:sp>
      <p:sp>
        <p:nvSpPr>
          <p:cNvPr id="7" name="Rectangle 3">
            <a:extLst>
              <a:ext uri="{FF2B5EF4-FFF2-40B4-BE49-F238E27FC236}">
                <a16:creationId xmlns:a16="http://schemas.microsoft.com/office/drawing/2014/main" id="{95851C47-F913-41AF-94D8-F4EB5DB15EDB}"/>
              </a:ext>
            </a:extLst>
          </p:cNvPr>
          <p:cNvSpPr txBox="1">
            <a:spLocks noChangeArrowheads="1"/>
          </p:cNvSpPr>
          <p:nvPr/>
        </p:nvSpPr>
        <p:spPr bwMode="auto">
          <a:xfrm>
            <a:off x="562685" y="1274277"/>
            <a:ext cx="8229600" cy="4809172"/>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1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a:lstStyle>
          <a:p>
            <a:r>
              <a:rPr lang="en-US" altLang="en-US" i="1" kern="0" dirty="0">
                <a:latin typeface="Optima" charset="0"/>
              </a:rPr>
              <a:t>Q: what is a </a:t>
            </a:r>
            <a:r>
              <a:rPr lang="ja-JP" altLang="en-US" i="1" kern="0" dirty="0">
                <a:latin typeface="Optima" charset="0"/>
              </a:rPr>
              <a:t>“</a:t>
            </a:r>
            <a:r>
              <a:rPr lang="en-US" altLang="ja-JP" i="1" kern="0" dirty="0">
                <a:latin typeface="Optima" charset="0"/>
              </a:rPr>
              <a:t>real option</a:t>
            </a:r>
            <a:r>
              <a:rPr lang="ja-JP" altLang="en-US" i="1" kern="0" dirty="0">
                <a:latin typeface="Optima" charset="0"/>
              </a:rPr>
              <a:t>”</a:t>
            </a:r>
            <a:r>
              <a:rPr lang="en-US" altLang="ja-JP" i="1" kern="0" dirty="0">
                <a:latin typeface="Optima" charset="0"/>
              </a:rPr>
              <a:t> and what is its option value?</a:t>
            </a:r>
          </a:p>
          <a:p>
            <a:endParaRPr lang="en-US" i="1" kern="0" dirty="0">
              <a:solidFill>
                <a:srgbClr val="000000"/>
              </a:solidFill>
              <a:latin typeface="Optima" charset="0"/>
            </a:endParaRPr>
          </a:p>
          <a:p>
            <a:r>
              <a:rPr lang="en-US" dirty="0">
                <a:solidFill>
                  <a:srgbClr val="000000"/>
                </a:solidFill>
                <a:latin typeface="Optima"/>
              </a:rPr>
              <a:t>Option value of flexible-plant = </a:t>
            </a:r>
            <a:r>
              <a:rPr lang="en-US" sz="1800" i="1" dirty="0">
                <a:solidFill>
                  <a:srgbClr val="000000"/>
                </a:solidFill>
                <a:latin typeface="Optima"/>
              </a:rPr>
              <a:t>p </a:t>
            </a:r>
            <a:r>
              <a:rPr lang="en-US" sz="1800" dirty="0">
                <a:solidFill>
                  <a:srgbClr val="000000"/>
                </a:solidFill>
                <a:latin typeface="Optima"/>
              </a:rPr>
              <a:t>0.93 – ( </a:t>
            </a:r>
            <a:r>
              <a:rPr lang="en-US" sz="1800" i="1" dirty="0">
                <a:solidFill>
                  <a:srgbClr val="000000"/>
                </a:solidFill>
                <a:latin typeface="Optima"/>
              </a:rPr>
              <a:t>p </a:t>
            </a:r>
            <a:r>
              <a:rPr lang="en-US" sz="1800" dirty="0">
                <a:solidFill>
                  <a:srgbClr val="000000"/>
                </a:solidFill>
                <a:latin typeface="Optima"/>
              </a:rPr>
              <a:t>32.73</a:t>
            </a:r>
            <a:r>
              <a:rPr lang="en-US" sz="1800" i="1" dirty="0">
                <a:solidFill>
                  <a:srgbClr val="000000"/>
                </a:solidFill>
                <a:latin typeface="Optima"/>
              </a:rPr>
              <a:t> – </a:t>
            </a:r>
            <a:r>
              <a:rPr lang="en-US" sz="1800" dirty="0">
                <a:solidFill>
                  <a:srgbClr val="000000"/>
                </a:solidFill>
                <a:latin typeface="Optima"/>
              </a:rPr>
              <a:t>6.5 )</a:t>
            </a:r>
            <a:endParaRPr lang="en-US" altLang="en-US" sz="1800" kern="0" dirty="0">
              <a:latin typeface="Optima" charset="0"/>
            </a:endParaRPr>
          </a:p>
          <a:p>
            <a:pPr lvl="1"/>
            <a:r>
              <a:rPr lang="en-US" altLang="en-US" kern="0" dirty="0">
                <a:latin typeface="Optima" charset="0"/>
              </a:rPr>
              <a:t>Facility decision rule for Delta: </a:t>
            </a:r>
          </a:p>
          <a:p>
            <a:pPr lvl="1"/>
            <a:r>
              <a:rPr lang="en-US" altLang="en-US" kern="0" dirty="0">
                <a:latin typeface="Optima" charset="0"/>
              </a:rPr>
              <a:t>Prefer flex over specialized if option value &gt; 0  or if  p &lt; 6.5/31.8 = 20.4% </a:t>
            </a:r>
          </a:p>
          <a:p>
            <a:pPr marL="0" indent="0">
              <a:buNone/>
            </a:pPr>
            <a:endParaRPr lang="en-US" altLang="en-US" kern="0" dirty="0">
              <a:latin typeface="Optima" charset="0"/>
            </a:endParaRPr>
          </a:p>
          <a:p>
            <a:r>
              <a:rPr lang="en-US" altLang="en-US" kern="0" dirty="0">
                <a:latin typeface="Optima" charset="0"/>
              </a:rPr>
              <a:t>Option value of launch-plant </a:t>
            </a:r>
            <a:r>
              <a:rPr lang="en-US" altLang="en-US" sz="1800" kern="0" dirty="0">
                <a:latin typeface="Optima" charset="0"/>
              </a:rPr>
              <a:t>= </a:t>
            </a:r>
            <a:r>
              <a:rPr lang="en-US" sz="1800" i="1" dirty="0">
                <a:solidFill>
                  <a:srgbClr val="000000"/>
                </a:solidFill>
                <a:latin typeface="Optima"/>
              </a:rPr>
              <a:t>p </a:t>
            </a:r>
            <a:r>
              <a:rPr lang="en-US" sz="1800" dirty="0">
                <a:solidFill>
                  <a:srgbClr val="000000"/>
                </a:solidFill>
                <a:latin typeface="Optima"/>
              </a:rPr>
              <a:t>21.97 – ( </a:t>
            </a:r>
            <a:r>
              <a:rPr lang="en-US" sz="1800" i="1" dirty="0">
                <a:solidFill>
                  <a:srgbClr val="000000"/>
                </a:solidFill>
                <a:latin typeface="Optima"/>
              </a:rPr>
              <a:t>p </a:t>
            </a:r>
            <a:r>
              <a:rPr lang="en-US" sz="1800" dirty="0">
                <a:solidFill>
                  <a:srgbClr val="000000"/>
                </a:solidFill>
                <a:latin typeface="Optima"/>
              </a:rPr>
              <a:t>32.73</a:t>
            </a:r>
            <a:r>
              <a:rPr lang="en-US" sz="1800" i="1" dirty="0">
                <a:solidFill>
                  <a:srgbClr val="000000"/>
                </a:solidFill>
                <a:latin typeface="Optima"/>
              </a:rPr>
              <a:t> – </a:t>
            </a:r>
            <a:r>
              <a:rPr lang="en-US" sz="1800" dirty="0">
                <a:solidFill>
                  <a:srgbClr val="000000"/>
                </a:solidFill>
                <a:latin typeface="Optima"/>
              </a:rPr>
              <a:t>6.5 )</a:t>
            </a:r>
            <a:endParaRPr lang="en-US" altLang="en-US" sz="1800" kern="0" dirty="0">
              <a:latin typeface="Optima" charset="0"/>
            </a:endParaRPr>
          </a:p>
          <a:p>
            <a:pPr lvl="1"/>
            <a:r>
              <a:rPr lang="en-US" altLang="en-US" sz="1600" kern="0" dirty="0">
                <a:latin typeface="Optima" charset="0"/>
              </a:rPr>
              <a:t>Facility decision rule for </a:t>
            </a:r>
            <a:r>
              <a:rPr lang="en-US" altLang="en-US" sz="1600" i="1" kern="0" dirty="0">
                <a:latin typeface="Optima" charset="0"/>
              </a:rPr>
              <a:t>Delta</a:t>
            </a:r>
            <a:r>
              <a:rPr lang="en-US" altLang="en-US" sz="1600" kern="0" dirty="0">
                <a:latin typeface="Optima" charset="0"/>
              </a:rPr>
              <a:t>: </a:t>
            </a:r>
          </a:p>
          <a:p>
            <a:pPr lvl="2"/>
            <a:r>
              <a:rPr lang="en-US" altLang="en-US" sz="1400" kern="0" dirty="0">
                <a:latin typeface="Optima" charset="0"/>
              </a:rPr>
              <a:t>Launch dominates flex: Option value of launch-plant for Delta &gt; option value of flex-plant strategy</a:t>
            </a:r>
          </a:p>
          <a:p>
            <a:pPr lvl="2"/>
            <a:r>
              <a:rPr lang="en-US" altLang="en-US" sz="1400" kern="0" dirty="0">
                <a:latin typeface="Optima" charset="0"/>
              </a:rPr>
              <a:t>Prefer launch over specialized if option value &gt; 0  or if  </a:t>
            </a:r>
            <a:r>
              <a:rPr lang="en-US" altLang="en-US" sz="1400" i="1" kern="0" dirty="0">
                <a:latin typeface="Optima" charset="0"/>
              </a:rPr>
              <a:t>p &lt; </a:t>
            </a:r>
            <a:r>
              <a:rPr lang="en-US" altLang="en-US" sz="1400" kern="0" dirty="0">
                <a:latin typeface="Optima" charset="0"/>
              </a:rPr>
              <a:t>6.5/10.76 = 60.4% </a:t>
            </a:r>
          </a:p>
          <a:p>
            <a:endParaRPr lang="en-US" altLang="en-US" i="1" kern="0" dirty="0">
              <a:latin typeface="Optima" charset="0"/>
            </a:endParaRPr>
          </a:p>
          <a:p>
            <a:r>
              <a:rPr lang="en-US" altLang="en-US" i="1" kern="0" dirty="0">
                <a:latin typeface="Optima" charset="0"/>
              </a:rPr>
              <a:t>Q: why is option value of launch different from flexible?</a:t>
            </a:r>
          </a:p>
        </p:txBody>
      </p:sp>
      <p:sp>
        <p:nvSpPr>
          <p:cNvPr id="14339" name="Rectangle 2"/>
          <p:cNvSpPr>
            <a:spLocks noGrp="1" noChangeArrowheads="1"/>
          </p:cNvSpPr>
          <p:nvPr>
            <p:ph type="title"/>
          </p:nvPr>
        </p:nvSpPr>
        <p:spPr/>
        <p:txBody>
          <a:bodyPr/>
          <a:lstStyle/>
          <a:p>
            <a:r>
              <a:rPr lang="en-US" altLang="en-US" dirty="0" err="1">
                <a:latin typeface="Optima" charset="0"/>
              </a:rPr>
              <a:t>PharmaFlex</a:t>
            </a:r>
            <a:r>
              <a:rPr lang="en-US" dirty="0"/>
              <a:t>: Incorporating risk of approval</a:t>
            </a:r>
            <a:br>
              <a:rPr lang="en-US" dirty="0"/>
            </a:br>
            <a:r>
              <a:rPr lang="en-US" dirty="0"/>
              <a:t>	 Option values of flexibility</a:t>
            </a:r>
          </a:p>
        </p:txBody>
      </p:sp>
    </p:spTree>
    <p:extLst>
      <p:ext uri="{BB962C8B-B14F-4D97-AF65-F5344CB8AC3E}">
        <p14:creationId xmlns:p14="http://schemas.microsoft.com/office/powerpoint/2010/main" val="276967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accel="50000" decel="5000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 calcmode="lin" valueType="num">
                                      <p:cBhvr additive="base">
                                        <p:cTn id="1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additive="base">
                                        <p:cTn id="2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 calcmode="lin" valueType="num">
                                      <p:cBhvr additive="base">
                                        <p:cTn id="27"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anim calcmode="lin" valueType="num">
                                      <p:cBhvr additive="base">
                                        <p:cTn id="31"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anim calcmode="lin" valueType="num">
                                      <p:cBhvr additive="base">
                                        <p:cTn id="35"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accel="50000" decel="50000" fill="hold" grpId="0" nodeType="withEffect">
                                  <p:stCondLst>
                                    <p:cond delay="0"/>
                                  </p:stCondLst>
                                  <p:childTnLst>
                                    <p:set>
                                      <p:cBhvr>
                                        <p:cTn id="38" dur="1" fill="hold">
                                          <p:stCondLst>
                                            <p:cond delay="0"/>
                                          </p:stCondLst>
                                        </p:cTn>
                                        <p:tgtEl>
                                          <p:spTgt spid="7">
                                            <p:txEl>
                                              <p:pRg st="9" end="9"/>
                                            </p:txEl>
                                          </p:spTgt>
                                        </p:tgtEl>
                                        <p:attrNameLst>
                                          <p:attrName>style.visibility</p:attrName>
                                        </p:attrNameLst>
                                      </p:cBhvr>
                                      <p:to>
                                        <p:strVal val="visible"/>
                                      </p:to>
                                    </p:set>
                                    <p:anim calcmode="lin" valueType="num">
                                      <p:cBhvr additive="base">
                                        <p:cTn id="39"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accel="50000" decel="50000" fill="hold" grpId="0" nodeType="clickEffect">
                                  <p:stCondLst>
                                    <p:cond delay="0"/>
                                  </p:stCondLst>
                                  <p:childTnLst>
                                    <p:set>
                                      <p:cBhvr>
                                        <p:cTn id="44" dur="1" fill="hold">
                                          <p:stCondLst>
                                            <p:cond delay="0"/>
                                          </p:stCondLst>
                                        </p:cTn>
                                        <p:tgtEl>
                                          <p:spTgt spid="7">
                                            <p:txEl>
                                              <p:pRg st="11" end="11"/>
                                            </p:txEl>
                                          </p:spTgt>
                                        </p:tgtEl>
                                        <p:attrNameLst>
                                          <p:attrName>style.visibility</p:attrName>
                                        </p:attrNameLst>
                                      </p:cBhvr>
                                      <p:to>
                                        <p:strVal val="visible"/>
                                      </p:to>
                                    </p:set>
                                    <p:anim calcmode="lin" valueType="num">
                                      <p:cBhvr additive="base">
                                        <p:cTn id="45" dur="500" fill="hold"/>
                                        <p:tgtEl>
                                          <p:spTgt spid="7">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42">
            <a:extLst>
              <a:ext uri="{FF2B5EF4-FFF2-40B4-BE49-F238E27FC236}">
                <a16:creationId xmlns:a16="http://schemas.microsoft.com/office/drawing/2014/main" id="{BF8955FD-70CC-4E20-8144-85B5C272AED3}"/>
              </a:ext>
            </a:extLst>
          </p:cNvPr>
          <p:cNvSpPr>
            <a:spLocks noGrp="1" noChangeArrowheads="1"/>
          </p:cNvSpPr>
          <p:nvPr>
            <p:ph type="title"/>
          </p:nvPr>
        </p:nvSpPr>
        <p:spPr/>
        <p:txBody>
          <a:bodyPr/>
          <a:lstStyle/>
          <a:p>
            <a:r>
              <a:rPr lang="en-US" altLang="en-US" sz="2400" dirty="0" err="1">
                <a:latin typeface="Optima" charset="0"/>
              </a:rPr>
              <a:t>PharmaFlex</a:t>
            </a:r>
            <a:r>
              <a:rPr lang="en-US" altLang="en-US" sz="2400" dirty="0">
                <a:latin typeface="Optima" charset="0"/>
              </a:rPr>
              <a:t>: Tailored flexibility strategy based on volume-specific and risk-adjusted evaluation of different options</a:t>
            </a:r>
          </a:p>
        </p:txBody>
      </p:sp>
      <p:grpSp>
        <p:nvGrpSpPr>
          <p:cNvPr id="2" name="Group 37">
            <a:extLst>
              <a:ext uri="{FF2B5EF4-FFF2-40B4-BE49-F238E27FC236}">
                <a16:creationId xmlns:a16="http://schemas.microsoft.com/office/drawing/2014/main" id="{A88F1AF8-45C4-4992-BF86-BADC435918E8}"/>
              </a:ext>
            </a:extLst>
          </p:cNvPr>
          <p:cNvGrpSpPr>
            <a:grpSpLocks/>
          </p:cNvGrpSpPr>
          <p:nvPr/>
        </p:nvGrpSpPr>
        <p:grpSpPr bwMode="auto">
          <a:xfrm>
            <a:off x="735013" y="2055813"/>
            <a:ext cx="7650162" cy="3182937"/>
            <a:chOff x="428" y="2538"/>
            <a:chExt cx="4528" cy="1604"/>
          </a:xfrm>
        </p:grpSpPr>
        <p:sp>
          <p:nvSpPr>
            <p:cNvPr id="34819" name="Rectangle 19">
              <a:extLst>
                <a:ext uri="{FF2B5EF4-FFF2-40B4-BE49-F238E27FC236}">
                  <a16:creationId xmlns:a16="http://schemas.microsoft.com/office/drawing/2014/main" id="{D3A70322-7BB1-491C-9462-51A68B72EF83}"/>
                </a:ext>
              </a:extLst>
            </p:cNvPr>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Flex &amp; Transfer</a:t>
              </a:r>
            </a:p>
          </p:txBody>
        </p:sp>
        <p:sp>
          <p:nvSpPr>
            <p:cNvPr id="34820" name="Rectangle 20">
              <a:extLst>
                <a:ext uri="{FF2B5EF4-FFF2-40B4-BE49-F238E27FC236}">
                  <a16:creationId xmlns:a16="http://schemas.microsoft.com/office/drawing/2014/main" id="{DAAE631B-5742-48F3-AAE7-FD9D97CA9F9C}"/>
                </a:ext>
              </a:extLst>
            </p:cNvPr>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Flex &amp; Transfer</a:t>
              </a:r>
            </a:p>
          </p:txBody>
        </p:sp>
        <p:sp>
          <p:nvSpPr>
            <p:cNvPr id="34821" name="Rectangle 21">
              <a:extLst>
                <a:ext uri="{FF2B5EF4-FFF2-40B4-BE49-F238E27FC236}">
                  <a16:creationId xmlns:a16="http://schemas.microsoft.com/office/drawing/2014/main" id="{1ADDFFBE-941F-41B4-AC9C-A9C57077C85F}"/>
                </a:ext>
              </a:extLst>
            </p:cNvPr>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Flexible Facility</a:t>
              </a:r>
            </a:p>
          </p:txBody>
        </p:sp>
        <p:sp>
          <p:nvSpPr>
            <p:cNvPr id="34822" name="Rectangle 22">
              <a:extLst>
                <a:ext uri="{FF2B5EF4-FFF2-40B4-BE49-F238E27FC236}">
                  <a16:creationId xmlns:a16="http://schemas.microsoft.com/office/drawing/2014/main" id="{1C22A792-1A1F-4006-A952-CF85A3D87DE2}"/>
                </a:ext>
              </a:extLst>
            </p:cNvPr>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Specialized</a:t>
              </a:r>
            </a:p>
          </p:txBody>
        </p:sp>
        <p:sp>
          <p:nvSpPr>
            <p:cNvPr id="34823" name="Rectangle 23">
              <a:extLst>
                <a:ext uri="{FF2B5EF4-FFF2-40B4-BE49-F238E27FC236}">
                  <a16:creationId xmlns:a16="http://schemas.microsoft.com/office/drawing/2014/main" id="{63CA6DAE-8C44-4FBF-9E45-C726D429AFB4}"/>
                </a:ext>
              </a:extLst>
            </p:cNvPr>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pPr algn="ctr"/>
              <a:r>
                <a:rPr lang="en-US" altLang="en-US" sz="1800">
                  <a:latin typeface="Times New Roman" panose="02020603050405020304" pitchFamily="18" charset="0"/>
                </a:rPr>
                <a:t>Specialized</a:t>
              </a:r>
            </a:p>
          </p:txBody>
        </p:sp>
        <p:sp>
          <p:nvSpPr>
            <p:cNvPr id="34824" name="Rectangle 24">
              <a:extLst>
                <a:ext uri="{FF2B5EF4-FFF2-40B4-BE49-F238E27FC236}">
                  <a16:creationId xmlns:a16="http://schemas.microsoft.com/office/drawing/2014/main" id="{55A9290F-B4EF-4F18-8B4A-EF3BEA6A6B05}"/>
                </a:ext>
              </a:extLst>
            </p:cNvPr>
            <p:cNvSpPr>
              <a:spLocks noChangeArrowheads="1"/>
            </p:cNvSpPr>
            <p:nvPr/>
          </p:nvSpPr>
          <p:spPr bwMode="auto">
            <a:xfrm>
              <a:off x="435" y="2538"/>
              <a:ext cx="452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2000">
                  <a:solidFill>
                    <a:schemeClr val="tx2"/>
                  </a:solidFill>
                  <a:latin typeface="Times New Roman" panose="02020603050405020304" pitchFamily="18" charset="0"/>
                </a:rPr>
                <a:t>Summary: Approval-risk adjusted facility strategy for Phase III start:</a:t>
              </a:r>
            </a:p>
          </p:txBody>
        </p:sp>
        <p:sp>
          <p:nvSpPr>
            <p:cNvPr id="34825" name="Text Box 25">
              <a:extLst>
                <a:ext uri="{FF2B5EF4-FFF2-40B4-BE49-F238E27FC236}">
                  <a16:creationId xmlns:a16="http://schemas.microsoft.com/office/drawing/2014/main" id="{960A7DBA-0DD1-4DB9-9161-1EDBB6874498}"/>
                </a:ext>
              </a:extLst>
            </p:cNvPr>
            <p:cNvSpPr txBox="1">
              <a:spLocks noChangeArrowheads="1"/>
            </p:cNvSpPr>
            <p:nvPr/>
          </p:nvSpPr>
          <p:spPr bwMode="auto">
            <a:xfrm>
              <a:off x="428" y="2942"/>
              <a:ext cx="58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Gamma</a:t>
              </a:r>
            </a:p>
          </p:txBody>
        </p:sp>
        <p:sp>
          <p:nvSpPr>
            <p:cNvPr id="34826" name="Text Box 26">
              <a:extLst>
                <a:ext uri="{FF2B5EF4-FFF2-40B4-BE49-F238E27FC236}">
                  <a16:creationId xmlns:a16="http://schemas.microsoft.com/office/drawing/2014/main" id="{6DE86519-ED5E-4A4F-A60F-8EB8C1C614AB}"/>
                </a:ext>
              </a:extLst>
            </p:cNvPr>
            <p:cNvSpPr txBox="1">
              <a:spLocks noChangeArrowheads="1"/>
            </p:cNvSpPr>
            <p:nvPr/>
          </p:nvSpPr>
          <p:spPr bwMode="auto">
            <a:xfrm>
              <a:off x="428" y="3213"/>
              <a:ext cx="48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Delta:</a:t>
              </a:r>
            </a:p>
          </p:txBody>
        </p:sp>
        <p:sp>
          <p:nvSpPr>
            <p:cNvPr id="34827" name="Text Box 27">
              <a:extLst>
                <a:ext uri="{FF2B5EF4-FFF2-40B4-BE49-F238E27FC236}">
                  <a16:creationId xmlns:a16="http://schemas.microsoft.com/office/drawing/2014/main" id="{8487EB25-7FF8-41E1-A8B4-F963C2C97285}"/>
                </a:ext>
              </a:extLst>
            </p:cNvPr>
            <p:cNvSpPr txBox="1">
              <a:spLocks noChangeArrowheads="1"/>
            </p:cNvSpPr>
            <p:nvPr/>
          </p:nvSpPr>
          <p:spPr bwMode="auto">
            <a:xfrm>
              <a:off x="428" y="3467"/>
              <a:ext cx="47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Iotae:</a:t>
              </a:r>
            </a:p>
          </p:txBody>
        </p:sp>
        <p:sp>
          <p:nvSpPr>
            <p:cNvPr id="34828" name="Line 28">
              <a:extLst>
                <a:ext uri="{FF2B5EF4-FFF2-40B4-BE49-F238E27FC236}">
                  <a16:creationId xmlns:a16="http://schemas.microsoft.com/office/drawing/2014/main" id="{045503F5-6B4C-4812-89DD-20C1DD7389F5}"/>
                </a:ext>
              </a:extLst>
            </p:cNvPr>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en-US"/>
            </a:p>
          </p:txBody>
        </p:sp>
        <p:sp>
          <p:nvSpPr>
            <p:cNvPr id="34829" name="Text Box 29">
              <a:extLst>
                <a:ext uri="{FF2B5EF4-FFF2-40B4-BE49-F238E27FC236}">
                  <a16:creationId xmlns:a16="http://schemas.microsoft.com/office/drawing/2014/main" id="{D38FF271-61BA-449A-BAC5-ECB35D713326}"/>
                </a:ext>
              </a:extLst>
            </p:cNvPr>
            <p:cNvSpPr txBox="1">
              <a:spLocks noChangeArrowheads="1"/>
            </p:cNvSpPr>
            <p:nvPr/>
          </p:nvSpPr>
          <p:spPr bwMode="auto">
            <a:xfrm>
              <a:off x="1694" y="3930"/>
              <a:ext cx="79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b="1" i="1">
                  <a:latin typeface="Times New Roman" panose="02020603050405020304" pitchFamily="18" charset="0"/>
                </a:rPr>
                <a:t>Pr{approval}</a:t>
              </a:r>
            </a:p>
          </p:txBody>
        </p:sp>
        <p:sp>
          <p:nvSpPr>
            <p:cNvPr id="34830" name="Text Box 30">
              <a:extLst>
                <a:ext uri="{FF2B5EF4-FFF2-40B4-BE49-F238E27FC236}">
                  <a16:creationId xmlns:a16="http://schemas.microsoft.com/office/drawing/2014/main" id="{216B46FC-A5FF-4718-8991-17011232FE78}"/>
                </a:ext>
              </a:extLst>
            </p:cNvPr>
            <p:cNvSpPr txBox="1">
              <a:spLocks noChangeArrowheads="1"/>
            </p:cNvSpPr>
            <p:nvPr/>
          </p:nvSpPr>
          <p:spPr bwMode="auto">
            <a:xfrm>
              <a:off x="976" y="3768"/>
              <a:ext cx="287"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a:latin typeface="Times New Roman" panose="02020603050405020304" pitchFamily="18" charset="0"/>
                </a:rPr>
                <a:t>0%</a:t>
              </a:r>
            </a:p>
          </p:txBody>
        </p:sp>
        <p:sp>
          <p:nvSpPr>
            <p:cNvPr id="34831" name="Text Box 31">
              <a:extLst>
                <a:ext uri="{FF2B5EF4-FFF2-40B4-BE49-F238E27FC236}">
                  <a16:creationId xmlns:a16="http://schemas.microsoft.com/office/drawing/2014/main" id="{3A8ECAA7-9FA4-47AB-8702-64C6A562CBDB}"/>
                </a:ext>
              </a:extLst>
            </p:cNvPr>
            <p:cNvSpPr txBox="1">
              <a:spLocks noChangeArrowheads="1"/>
            </p:cNvSpPr>
            <p:nvPr/>
          </p:nvSpPr>
          <p:spPr bwMode="auto">
            <a:xfrm>
              <a:off x="3105" y="3768"/>
              <a:ext cx="41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a:latin typeface="Times New Roman" panose="02020603050405020304" pitchFamily="18" charset="0"/>
                </a:rPr>
                <a:t>100%</a:t>
              </a:r>
            </a:p>
          </p:txBody>
        </p:sp>
        <p:sp>
          <p:nvSpPr>
            <p:cNvPr id="34832" name="Text Box 32">
              <a:extLst>
                <a:ext uri="{FF2B5EF4-FFF2-40B4-BE49-F238E27FC236}">
                  <a16:creationId xmlns:a16="http://schemas.microsoft.com/office/drawing/2014/main" id="{D7A718F9-E320-4185-B6BE-E9AEEF6B5AE8}"/>
                </a:ext>
              </a:extLst>
            </p:cNvPr>
            <p:cNvSpPr txBox="1">
              <a:spLocks noChangeArrowheads="1"/>
            </p:cNvSpPr>
            <p:nvPr/>
          </p:nvSpPr>
          <p:spPr bwMode="auto">
            <a:xfrm>
              <a:off x="2345" y="3750"/>
              <a:ext cx="42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dirty="0">
                  <a:latin typeface="Times New Roman" panose="02020603050405020304" pitchFamily="18" charset="0"/>
                </a:rPr>
                <a:t>83.1%</a:t>
              </a:r>
            </a:p>
          </p:txBody>
        </p:sp>
        <p:sp>
          <p:nvSpPr>
            <p:cNvPr id="34833" name="Text Box 33">
              <a:extLst>
                <a:ext uri="{FF2B5EF4-FFF2-40B4-BE49-F238E27FC236}">
                  <a16:creationId xmlns:a16="http://schemas.microsoft.com/office/drawing/2014/main" id="{D8DD7C7F-28D8-4AA7-AFB3-78BD23EC7A69}"/>
                </a:ext>
              </a:extLst>
            </p:cNvPr>
            <p:cNvSpPr txBox="1">
              <a:spLocks noChangeArrowheads="1"/>
            </p:cNvSpPr>
            <p:nvPr/>
          </p:nvSpPr>
          <p:spPr bwMode="auto">
            <a:xfrm>
              <a:off x="1897" y="3759"/>
              <a:ext cx="42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sz="1600" dirty="0">
                  <a:latin typeface="Times New Roman" panose="02020603050405020304" pitchFamily="18" charset="0"/>
                </a:rPr>
                <a:t>60.4%</a:t>
              </a:r>
            </a:p>
          </p:txBody>
        </p:sp>
        <p:sp>
          <p:nvSpPr>
            <p:cNvPr id="34834" name="Line 34">
              <a:extLst>
                <a:ext uri="{FF2B5EF4-FFF2-40B4-BE49-F238E27FC236}">
                  <a16:creationId xmlns:a16="http://schemas.microsoft.com/office/drawing/2014/main" id="{672100CF-8FDE-414A-A431-D45DBD93D478}"/>
                </a:ext>
              </a:extLst>
            </p:cNvPr>
            <p:cNvSpPr>
              <a:spLocks noChangeShapeType="1"/>
            </p:cNvSpPr>
            <p:nvPr/>
          </p:nvSpPr>
          <p:spPr bwMode="auto">
            <a:xfrm>
              <a:off x="2095" y="3738"/>
              <a:ext cx="0" cy="5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35" name="Line 36">
              <a:extLst>
                <a:ext uri="{FF2B5EF4-FFF2-40B4-BE49-F238E27FC236}">
                  <a16:creationId xmlns:a16="http://schemas.microsoft.com/office/drawing/2014/main" id="{9D57E968-DCB4-4D46-B868-A9D4BF6402AD}"/>
                </a:ext>
              </a:extLst>
            </p:cNvPr>
            <p:cNvSpPr>
              <a:spLocks noChangeShapeType="1"/>
            </p:cNvSpPr>
            <p:nvPr/>
          </p:nvSpPr>
          <p:spPr bwMode="auto">
            <a:xfrm>
              <a:off x="2479" y="3744"/>
              <a:ext cx="0" cy="4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2325818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dirty="0">
                <a:latin typeface="Albertus Extra Bold"/>
              </a:rPr>
              <a:t>Learning Points: Capacity Types and Flexibility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800" b="1" dirty="0"/>
              <a:t>Designing a capacity strategy includes: </a:t>
            </a:r>
          </a:p>
          <a:p>
            <a:pPr lvl="1">
              <a:lnSpc>
                <a:spcPct val="80000"/>
              </a:lnSpc>
              <a:buFontTx/>
              <a:buAutoNum type="arabicPeriod"/>
            </a:pPr>
            <a:r>
              <a:rPr lang="en-US" dirty="0"/>
              <a:t>Sizing: for peak demand or risk loosing sales when no inventory smoothing</a:t>
            </a:r>
          </a:p>
          <a:p>
            <a:pPr lvl="1">
              <a:lnSpc>
                <a:spcPct val="80000"/>
              </a:lnSpc>
              <a:buFontTx/>
              <a:buAutoNum type="arabicPeriod"/>
            </a:pPr>
            <a:r>
              <a:rPr lang="en-US" dirty="0"/>
              <a:t>Timing: </a:t>
            </a:r>
            <a:r>
              <a:rPr lang="en-US" i="1" dirty="0"/>
              <a:t>when</a:t>
            </a:r>
            <a:r>
              <a:rPr lang="en-US" dirty="0"/>
              <a:t> to build facility or transfer to other facilities</a:t>
            </a:r>
          </a:p>
          <a:p>
            <a:pPr lvl="1">
              <a:lnSpc>
                <a:spcPct val="80000"/>
              </a:lnSpc>
              <a:buFontTx/>
              <a:buAutoNum type="arabicPeriod"/>
            </a:pPr>
            <a:r>
              <a:rPr lang="en-US" dirty="0"/>
              <a:t>Type: product-dedicated or flexible capacity?</a:t>
            </a:r>
          </a:p>
          <a:p>
            <a:pPr>
              <a:lnSpc>
                <a:spcPct val="80000"/>
              </a:lnSpc>
            </a:pPr>
            <a:endParaRPr lang="en-US" sz="1800" b="1" dirty="0"/>
          </a:p>
          <a:p>
            <a:pPr>
              <a:lnSpc>
                <a:spcPct val="80000"/>
              </a:lnSpc>
            </a:pPr>
            <a:r>
              <a:rPr lang="en-US" sz="1800" b="1" dirty="0"/>
              <a:t>Flexibility</a:t>
            </a:r>
            <a:r>
              <a:rPr lang="en-US" sz="1800" dirty="0"/>
              <a:t>: typically cost is easy to measure whereas valuation is difficult and driven by:</a:t>
            </a:r>
            <a:endParaRPr lang="en-US" sz="1800" b="1" dirty="0">
              <a:solidFill>
                <a:srgbClr val="FF0000"/>
              </a:solidFill>
            </a:endParaRPr>
          </a:p>
          <a:p>
            <a:pPr lvl="1">
              <a:lnSpc>
                <a:spcPct val="80000"/>
              </a:lnSpc>
              <a:buFont typeface="Wingdings" pitchFamily="2" charset="2"/>
              <a:buAutoNum type="arabicPeriod"/>
            </a:pPr>
            <a:r>
              <a:rPr lang="en-US" b="1" dirty="0">
                <a:solidFill>
                  <a:srgbClr val="FF0000"/>
                </a:solidFill>
              </a:rPr>
              <a:t>Scale:</a:t>
            </a:r>
            <a:r>
              <a:rPr lang="en-US" dirty="0"/>
              <a:t> high volume suggests dedicated capacity, low volume flexible.  </a:t>
            </a:r>
          </a:p>
          <a:p>
            <a:pPr lvl="2">
              <a:lnSpc>
                <a:spcPct val="80000"/>
              </a:lnSpc>
              <a:buFont typeface="Wingdings" pitchFamily="2" charset="2"/>
              <a:buNone/>
            </a:pPr>
            <a:r>
              <a:rPr lang="en-US" sz="1800" b="1" dirty="0"/>
              <a:t>Tool</a:t>
            </a:r>
            <a:r>
              <a:rPr lang="en-US" sz="1800" dirty="0"/>
              <a:t>: volume threshold rule</a:t>
            </a:r>
          </a:p>
          <a:p>
            <a:pPr lvl="1">
              <a:lnSpc>
                <a:spcPct val="80000"/>
              </a:lnSpc>
              <a:buFont typeface="Wingdings" pitchFamily="2" charset="2"/>
              <a:buAutoNum type="arabicPeriod"/>
            </a:pPr>
            <a:r>
              <a:rPr lang="en-US" b="1" dirty="0">
                <a:solidFill>
                  <a:srgbClr val="FF0000"/>
                </a:solidFill>
              </a:rPr>
              <a:t>Risk</a:t>
            </a:r>
            <a:r>
              <a:rPr lang="en-US" dirty="0"/>
              <a:t>: impact of </a:t>
            </a:r>
            <a:r>
              <a:rPr lang="en-US" b="1" dirty="0">
                <a:solidFill>
                  <a:srgbClr val="FF0000"/>
                </a:solidFill>
              </a:rPr>
              <a:t>timing </a:t>
            </a:r>
            <a:r>
              <a:rPr lang="en-US" dirty="0"/>
              <a:t>of information and postponement to reduce risk. </a:t>
            </a:r>
          </a:p>
          <a:p>
            <a:pPr lvl="2">
              <a:lnSpc>
                <a:spcPct val="80000"/>
              </a:lnSpc>
              <a:buFont typeface="Wingdings" pitchFamily="2" charset="2"/>
              <a:buNone/>
            </a:pPr>
            <a:r>
              <a:rPr lang="en-US" sz="1800" b="1" dirty="0"/>
              <a:t>Tool</a:t>
            </a:r>
            <a:r>
              <a:rPr lang="en-US" sz="1800" dirty="0"/>
              <a:t>: real options (abandonment/kill, expansion); waste factors</a:t>
            </a:r>
          </a:p>
          <a:p>
            <a:pPr lvl="1">
              <a:lnSpc>
                <a:spcPct val="80000"/>
              </a:lnSpc>
              <a:buFont typeface="Wingdings" pitchFamily="2" charset="2"/>
              <a:buAutoNum type="arabicPeriod"/>
            </a:pPr>
            <a:r>
              <a:rPr lang="en-US" b="1" dirty="0">
                <a:solidFill>
                  <a:srgbClr val="FF0000"/>
                </a:solidFill>
              </a:rPr>
              <a:t>Revenue maximization</a:t>
            </a:r>
            <a:r>
              <a:rPr lang="en-US" dirty="0"/>
              <a:t>: switch to most profitable product + don’t be late</a:t>
            </a:r>
          </a:p>
          <a:p>
            <a:pPr>
              <a:lnSpc>
                <a:spcPct val="80000"/>
              </a:lnSpc>
            </a:pPr>
            <a:endParaRPr lang="en-US" sz="1800" b="1" dirty="0"/>
          </a:p>
          <a:p>
            <a:pPr>
              <a:lnSpc>
                <a:spcPct val="80000"/>
              </a:lnSpc>
            </a:pPr>
            <a:r>
              <a:rPr lang="en-US" sz="1800" b="1" dirty="0"/>
              <a:t>Capacity (technology &amp; facility) strategy </a:t>
            </a:r>
            <a:r>
              <a:rPr lang="en-US" sz="1800" dirty="0"/>
              <a:t>must be aligned with </a:t>
            </a:r>
            <a:r>
              <a:rPr lang="en-US" sz="1800" dirty="0">
                <a:solidFill>
                  <a:srgbClr val="FF0000"/>
                </a:solidFill>
              </a:rPr>
              <a:t>new product development</a:t>
            </a:r>
            <a:r>
              <a:rPr lang="en-US" sz="1800" dirty="0"/>
              <a:t>:</a:t>
            </a:r>
          </a:p>
          <a:p>
            <a:pPr lvl="1">
              <a:lnSpc>
                <a:spcPct val="80000"/>
              </a:lnSpc>
            </a:pPr>
            <a:r>
              <a:rPr lang="en-US" dirty="0"/>
              <a:t>Align with anticipated volume, risk, and timing of new product introductions </a:t>
            </a:r>
          </a:p>
          <a:p>
            <a:pPr>
              <a:lnSpc>
                <a:spcPct val="80000"/>
              </a:lnSpc>
              <a:buNone/>
            </a:pPr>
            <a:endParaRPr lang="en-US" sz="1800" dirty="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226425" y="491619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latin typeface="Times New Roman" pitchFamily="18" charset="0"/>
              </a:rPr>
              <a:t>Need to know value drivers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356F7-8823-4ED3-B6DB-44677ADC2B2F}"/>
              </a:ext>
            </a:extLst>
          </p:cNvPr>
          <p:cNvSpPr>
            <a:spLocks noGrp="1"/>
          </p:cNvSpPr>
          <p:nvPr>
            <p:ph type="title"/>
          </p:nvPr>
        </p:nvSpPr>
        <p:spPr/>
        <p:txBody>
          <a:bodyPr/>
          <a:lstStyle/>
          <a:p>
            <a:pPr>
              <a:defRPr/>
            </a:pPr>
            <a:r>
              <a:rPr lang="en-US" dirty="0">
                <a:ea typeface="ＭＳ Ｐゴシック" pitchFamily="-110" charset="-128"/>
              </a:rPr>
              <a:t>End of Slides</a:t>
            </a:r>
          </a:p>
        </p:txBody>
      </p:sp>
      <p:sp>
        <p:nvSpPr>
          <p:cNvPr id="45058" name="Text Placeholder 2">
            <a:extLst>
              <a:ext uri="{FF2B5EF4-FFF2-40B4-BE49-F238E27FC236}">
                <a16:creationId xmlns:a16="http://schemas.microsoft.com/office/drawing/2014/main" id="{017CB3FF-F998-4E27-AB44-DF7AF1B6F50A}"/>
              </a:ext>
            </a:extLst>
          </p:cNvPr>
          <p:cNvSpPr>
            <a:spLocks noGrp="1"/>
          </p:cNvSpPr>
          <p:nvPr>
            <p:ph type="body" idx="1"/>
          </p:nvPr>
        </p:nvSpPr>
        <p:spPr/>
        <p:txBody>
          <a:bodyPr/>
          <a:lstStyle/>
          <a:p>
            <a:endParaRPr lang="en-US" altLang="en-US">
              <a:latin typeface="Optima" charset="0"/>
            </a:endParaRPr>
          </a:p>
        </p:txBody>
      </p:sp>
    </p:spTree>
    <p:extLst>
      <p:ext uri="{BB962C8B-B14F-4D97-AF65-F5344CB8AC3E}">
        <p14:creationId xmlns:p14="http://schemas.microsoft.com/office/powerpoint/2010/main" val="2263179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a:solidFill>
                  <a:schemeClr val="bg1"/>
                </a:solidFill>
                <a:latin typeface="Optima"/>
                <a:cs typeface="Optima"/>
              </a:rPr>
              <a:t>Capacity Strategy</a:t>
            </a:r>
          </a:p>
        </p:txBody>
      </p:sp>
      <p:graphicFrame>
        <p:nvGraphicFramePr>
          <p:cNvPr id="14" name="Diagram 13"/>
          <p:cNvGraphicFramePr/>
          <p:nvPr>
            <p:extLst>
              <p:ext uri="{D42A27DB-BD31-4B8C-83A1-F6EECF244321}">
                <p14:modId xmlns:p14="http://schemas.microsoft.com/office/powerpoint/2010/main" val="3095007338"/>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40229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33043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34832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33578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Value</a:t>
            </a: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Capabilities</a:t>
            </a: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Processes</a:t>
            </a:r>
          </a:p>
        </p:txBody>
      </p:sp>
    </p:spTree>
    <p:extLst>
      <p:ext uri="{BB962C8B-B14F-4D97-AF65-F5344CB8AC3E}">
        <p14:creationId xmlns:p14="http://schemas.microsoft.com/office/powerpoint/2010/main" val="3624561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a:extLst>
              <a:ext uri="{FF2B5EF4-FFF2-40B4-BE49-F238E27FC236}">
                <a16:creationId xmlns:a16="http://schemas.microsoft.com/office/drawing/2014/main" id="{095D078C-A0DB-4693-87E0-C33B9CCE3654}"/>
              </a:ext>
            </a:extLst>
          </p:cNvPr>
          <p:cNvSpPr>
            <a:spLocks noGrp="1" noChangeArrowheads="1"/>
          </p:cNvSpPr>
          <p:nvPr>
            <p:ph type="title"/>
          </p:nvPr>
        </p:nvSpPr>
        <p:spPr/>
        <p:txBody>
          <a:bodyPr/>
          <a:lstStyle/>
          <a:p>
            <a:r>
              <a:rPr lang="en-US" altLang="en-US" i="1" dirty="0" err="1">
                <a:latin typeface="Optima" charset="0"/>
              </a:rPr>
              <a:t>PharmaFlex</a:t>
            </a:r>
            <a:r>
              <a:rPr lang="en-US" altLang="en-US" dirty="0">
                <a:latin typeface="Optima" charset="0"/>
              </a:rPr>
              <a:t>:</a:t>
            </a:r>
            <a:br>
              <a:rPr lang="en-US" altLang="en-US" dirty="0">
                <a:latin typeface="Optima" charset="0"/>
              </a:rPr>
            </a:br>
            <a:r>
              <a:rPr lang="en-US" altLang="en-US" dirty="0">
                <a:latin typeface="Optima" charset="0"/>
              </a:rPr>
              <a:t>	The Cost of Flexibility: Rough Analysis</a:t>
            </a:r>
          </a:p>
        </p:txBody>
      </p:sp>
      <p:sp>
        <p:nvSpPr>
          <p:cNvPr id="12290" name="Rectangle 5">
            <a:extLst>
              <a:ext uri="{FF2B5EF4-FFF2-40B4-BE49-F238E27FC236}">
                <a16:creationId xmlns:a16="http://schemas.microsoft.com/office/drawing/2014/main" id="{2AD8A8F2-735C-481A-85B7-D9C0AD7262AC}"/>
              </a:ext>
            </a:extLst>
          </p:cNvPr>
          <p:cNvSpPr>
            <a:spLocks noGrp="1" noChangeArrowheads="1"/>
          </p:cNvSpPr>
          <p:nvPr>
            <p:ph type="body" idx="1"/>
          </p:nvPr>
        </p:nvSpPr>
        <p:spPr/>
        <p:txBody>
          <a:bodyPr/>
          <a:lstStyle/>
          <a:p>
            <a:pPr>
              <a:lnSpc>
                <a:spcPct val="90000"/>
              </a:lnSpc>
            </a:pPr>
            <a:r>
              <a:rPr lang="en-US" altLang="en-US" sz="1800" dirty="0">
                <a:latin typeface="Optima" charset="0"/>
              </a:rPr>
              <a:t>Valuation #1: PV = investment (</a:t>
            </a:r>
            <a:r>
              <a:rPr lang="en-US" altLang="en-US" sz="1800" dirty="0" err="1">
                <a:latin typeface="Optima" charset="0"/>
              </a:rPr>
              <a:t>CapEx</a:t>
            </a:r>
            <a:r>
              <a:rPr lang="en-US" altLang="en-US" sz="1800" dirty="0">
                <a:latin typeface="Optima" charset="0"/>
              </a:rPr>
              <a:t>) + PV of operating costs</a:t>
            </a:r>
          </a:p>
          <a:p>
            <a:pPr lvl="1">
              <a:lnSpc>
                <a:spcPct val="90000"/>
              </a:lnSpc>
            </a:pPr>
            <a:r>
              <a:rPr lang="en-US" altLang="en-US" sz="1600" dirty="0">
                <a:latin typeface="Optima" charset="0"/>
              </a:rPr>
              <a:t>Specialized:</a:t>
            </a:r>
          </a:p>
          <a:p>
            <a:pPr lvl="2">
              <a:lnSpc>
                <a:spcPct val="90000"/>
              </a:lnSpc>
            </a:pPr>
            <a:r>
              <a:rPr lang="en-US" altLang="en-US" sz="1400" dirty="0" err="1">
                <a:latin typeface="Optima" charset="0"/>
              </a:rPr>
              <a:t>CapEx</a:t>
            </a:r>
            <a:r>
              <a:rPr lang="en-US" altLang="en-US" sz="1400" dirty="0">
                <a:latin typeface="Optima" charset="0"/>
              </a:rPr>
              <a:t> = $39M </a:t>
            </a:r>
          </a:p>
          <a:p>
            <a:pPr lvl="2">
              <a:lnSpc>
                <a:spcPct val="90000"/>
              </a:lnSpc>
            </a:pPr>
            <a:r>
              <a:rPr lang="en-US" altLang="en-US" sz="1400" dirty="0">
                <a:latin typeface="Optima" charset="0"/>
              </a:rPr>
              <a:t>PV of $6.5/</a:t>
            </a:r>
            <a:r>
              <a:rPr lang="en-US" altLang="en-US" sz="1400" dirty="0" err="1">
                <a:latin typeface="Optima" charset="0"/>
              </a:rPr>
              <a:t>yr</a:t>
            </a:r>
            <a:r>
              <a:rPr lang="en-US" altLang="en-US" sz="1400" dirty="0">
                <a:latin typeface="Optima" charset="0"/>
              </a:rPr>
              <a:t> for 1, …, 15 years = approximately $6.5M/</a:t>
            </a:r>
            <a:r>
              <a:rPr lang="en-US" altLang="en-US" sz="1400" i="1" dirty="0">
                <a:latin typeface="Optima" charset="0"/>
              </a:rPr>
              <a:t>r</a:t>
            </a:r>
            <a:r>
              <a:rPr lang="en-US" altLang="en-US" sz="1400" dirty="0">
                <a:latin typeface="Optima" charset="0"/>
              </a:rPr>
              <a:t> = $6.5M/.1 = $65M @ 10%</a:t>
            </a:r>
          </a:p>
          <a:p>
            <a:pPr lvl="2">
              <a:lnSpc>
                <a:spcPct val="90000"/>
              </a:lnSpc>
            </a:pPr>
            <a:r>
              <a:rPr lang="en-US" altLang="en-US" sz="1400" dirty="0" err="1">
                <a:latin typeface="Optima" charset="0"/>
              </a:rPr>
              <a:t>PV</a:t>
            </a:r>
            <a:r>
              <a:rPr lang="en-US" altLang="en-US" sz="1400" baseline="-25000" dirty="0" err="1">
                <a:latin typeface="Optima" charset="0"/>
              </a:rPr>
              <a:t>cost</a:t>
            </a:r>
            <a:r>
              <a:rPr lang="en-US" altLang="en-US" sz="1400" dirty="0">
                <a:latin typeface="Optima" charset="0"/>
              </a:rPr>
              <a:t> = $39M + $65M = $104M</a:t>
            </a:r>
          </a:p>
          <a:p>
            <a:pPr lvl="1">
              <a:lnSpc>
                <a:spcPct val="90000"/>
              </a:lnSpc>
            </a:pPr>
            <a:r>
              <a:rPr lang="en-US" altLang="en-US" sz="1600" dirty="0">
                <a:latin typeface="Optima" charset="0"/>
              </a:rPr>
              <a:t>Flexible: 4+</a:t>
            </a:r>
            <a:r>
              <a:rPr lang="en-US" altLang="en-US" sz="1600" i="1" dirty="0">
                <a:latin typeface="Optima" charset="0"/>
              </a:rPr>
              <a:t> times higher </a:t>
            </a:r>
            <a:r>
              <a:rPr lang="en-US" altLang="en-US" sz="1600" i="1" dirty="0" err="1">
                <a:latin typeface="Optima" charset="0"/>
              </a:rPr>
              <a:t>CapEx</a:t>
            </a:r>
            <a:r>
              <a:rPr lang="en-US" altLang="en-US" sz="1600" i="1" dirty="0">
                <a:latin typeface="Optima" charset="0"/>
              </a:rPr>
              <a:t> + </a:t>
            </a:r>
            <a:r>
              <a:rPr lang="en-US" altLang="en-US" sz="1600" dirty="0">
                <a:latin typeface="Optima" charset="0"/>
              </a:rPr>
              <a:t>50</a:t>
            </a:r>
            <a:r>
              <a:rPr lang="en-US" altLang="en-US" sz="1600" i="1" dirty="0">
                <a:latin typeface="Optima" charset="0"/>
              </a:rPr>
              <a:t>% higher </a:t>
            </a:r>
            <a:r>
              <a:rPr lang="en-US" altLang="en-US" sz="1600" i="1" dirty="0" err="1">
                <a:latin typeface="Optima" charset="0"/>
              </a:rPr>
              <a:t>OpEx</a:t>
            </a:r>
            <a:endParaRPr lang="en-US" altLang="en-US" sz="1600" dirty="0">
              <a:latin typeface="Optima" charset="0"/>
            </a:endParaRPr>
          </a:p>
          <a:p>
            <a:pPr lvl="2">
              <a:lnSpc>
                <a:spcPct val="90000"/>
              </a:lnSpc>
            </a:pPr>
            <a:r>
              <a:rPr lang="en-US" altLang="en-US" sz="1400" dirty="0" err="1">
                <a:latin typeface="Optima" charset="0"/>
              </a:rPr>
              <a:t>PV</a:t>
            </a:r>
            <a:r>
              <a:rPr lang="en-US" altLang="en-US" sz="1400" baseline="-25000" dirty="0" err="1">
                <a:latin typeface="Optima" charset="0"/>
              </a:rPr>
              <a:t>cost</a:t>
            </a:r>
            <a:r>
              <a:rPr lang="en-US" altLang="en-US" sz="1400" dirty="0">
                <a:latin typeface="Optima" charset="0"/>
              </a:rPr>
              <a:t> = $120M + $9M/</a:t>
            </a:r>
            <a:r>
              <a:rPr lang="en-US" altLang="en-US" sz="1400" i="1" dirty="0">
                <a:latin typeface="Optima" charset="0"/>
              </a:rPr>
              <a:t>r </a:t>
            </a:r>
            <a:r>
              <a:rPr lang="en-US" altLang="en-US" sz="1400" dirty="0">
                <a:latin typeface="Optima" charset="0"/>
              </a:rPr>
              <a:t>= $210M</a:t>
            </a:r>
          </a:p>
          <a:p>
            <a:pPr>
              <a:lnSpc>
                <a:spcPct val="90000"/>
              </a:lnSpc>
            </a:pPr>
            <a:r>
              <a:rPr lang="en-US" altLang="en-US" sz="1800" dirty="0">
                <a:latin typeface="Optima" charset="0"/>
              </a:rPr>
              <a:t>Valuation #2: per kilogram costs of production</a:t>
            </a:r>
          </a:p>
          <a:p>
            <a:pPr lvl="1">
              <a:lnSpc>
                <a:spcPct val="90000"/>
              </a:lnSpc>
            </a:pPr>
            <a:r>
              <a:rPr lang="en-US" altLang="en-US" sz="1600" dirty="0">
                <a:latin typeface="Optima" charset="0"/>
              </a:rPr>
              <a:t>The above is an understatement because flexible plant has lower maximum output.  Hence, cost per kg?</a:t>
            </a:r>
          </a:p>
          <a:p>
            <a:pPr lvl="1">
              <a:lnSpc>
                <a:spcPct val="90000"/>
              </a:lnSpc>
            </a:pPr>
            <a:r>
              <a:rPr lang="en-US" altLang="en-US" sz="1600" dirty="0">
                <a:latin typeface="Optima" charset="0"/>
              </a:rPr>
              <a:t>Specialized:</a:t>
            </a:r>
          </a:p>
          <a:p>
            <a:pPr lvl="2">
              <a:lnSpc>
                <a:spcPct val="90000"/>
              </a:lnSpc>
            </a:pPr>
            <a:r>
              <a:rPr lang="en-US" altLang="en-US" sz="1400" dirty="0">
                <a:latin typeface="Optima" charset="0"/>
              </a:rPr>
              <a:t>Annual depreciation: straight-line depreciate </a:t>
            </a:r>
            <a:r>
              <a:rPr lang="en-US" altLang="en-US" sz="1400" dirty="0" err="1">
                <a:latin typeface="Optima" charset="0"/>
              </a:rPr>
              <a:t>CapEx</a:t>
            </a:r>
            <a:r>
              <a:rPr lang="en-US" altLang="en-US" sz="1400" dirty="0">
                <a:latin typeface="Optima" charset="0"/>
              </a:rPr>
              <a:t>: $39M/15years = $2.6M/</a:t>
            </a:r>
            <a:r>
              <a:rPr lang="en-US" altLang="en-US" sz="1400" dirty="0" err="1">
                <a:latin typeface="Optima" charset="0"/>
              </a:rPr>
              <a:t>yr</a:t>
            </a:r>
            <a:endParaRPr lang="en-US" altLang="en-US" sz="1400" dirty="0">
              <a:latin typeface="Optima" charset="0"/>
            </a:endParaRPr>
          </a:p>
          <a:p>
            <a:pPr lvl="2">
              <a:lnSpc>
                <a:spcPct val="90000"/>
              </a:lnSpc>
            </a:pPr>
            <a:r>
              <a:rPr lang="en-US" altLang="en-US" sz="1400" dirty="0">
                <a:latin typeface="Optima" charset="0"/>
              </a:rPr>
              <a:t>Annual operating: $6.5M/</a:t>
            </a:r>
            <a:r>
              <a:rPr lang="en-US" altLang="en-US" sz="1400" dirty="0" err="1">
                <a:latin typeface="Optima" charset="0"/>
              </a:rPr>
              <a:t>yr</a:t>
            </a:r>
            <a:endParaRPr lang="en-US" altLang="en-US" sz="1400" dirty="0">
              <a:latin typeface="Optima" charset="0"/>
            </a:endParaRPr>
          </a:p>
          <a:p>
            <a:pPr lvl="2">
              <a:lnSpc>
                <a:spcPct val="90000"/>
              </a:lnSpc>
            </a:pPr>
            <a:r>
              <a:rPr lang="en-US" altLang="en-US" sz="1400" dirty="0">
                <a:latin typeface="Optima" charset="0"/>
              </a:rPr>
              <a:t>Capacity: 24,000kg</a:t>
            </a:r>
          </a:p>
          <a:p>
            <a:pPr lvl="2">
              <a:lnSpc>
                <a:spcPct val="90000"/>
              </a:lnSpc>
            </a:pPr>
            <a:r>
              <a:rPr lang="en-US" altLang="en-US" sz="1400" dirty="0">
                <a:latin typeface="Optima" charset="0"/>
              </a:rPr>
              <a:t>Cost/kg. At capacity = ($2.6M+$6.5M)/24,000kg = $379/kg</a:t>
            </a:r>
          </a:p>
          <a:p>
            <a:pPr lvl="1">
              <a:lnSpc>
                <a:spcPct val="90000"/>
              </a:lnSpc>
            </a:pPr>
            <a:r>
              <a:rPr lang="en-US" altLang="en-US" sz="1600" dirty="0">
                <a:latin typeface="Optima" charset="0"/>
              </a:rPr>
              <a:t>Flexible</a:t>
            </a:r>
          </a:p>
          <a:p>
            <a:pPr lvl="2">
              <a:lnSpc>
                <a:spcPct val="90000"/>
              </a:lnSpc>
            </a:pPr>
            <a:r>
              <a:rPr lang="en-US" altLang="en-US" sz="1400" dirty="0">
                <a:latin typeface="Optima" charset="0"/>
              </a:rPr>
              <a:t>Annual depreciation: $120M/15yr = $8M/</a:t>
            </a:r>
            <a:r>
              <a:rPr lang="en-US" altLang="en-US" sz="1400" dirty="0" err="1">
                <a:latin typeface="Optima" charset="0"/>
              </a:rPr>
              <a:t>yr</a:t>
            </a:r>
            <a:endParaRPr lang="en-US" altLang="en-US" sz="1400" dirty="0">
              <a:latin typeface="Optima" charset="0"/>
            </a:endParaRPr>
          </a:p>
          <a:p>
            <a:pPr lvl="2">
              <a:lnSpc>
                <a:spcPct val="90000"/>
              </a:lnSpc>
            </a:pPr>
            <a:r>
              <a:rPr lang="en-US" altLang="en-US" sz="1400" dirty="0">
                <a:latin typeface="Optima" charset="0"/>
              </a:rPr>
              <a:t>Annual operating: $9M/</a:t>
            </a:r>
            <a:r>
              <a:rPr lang="en-US" altLang="en-US" sz="1400" dirty="0" err="1">
                <a:latin typeface="Optima" charset="0"/>
              </a:rPr>
              <a:t>yr</a:t>
            </a:r>
            <a:endParaRPr lang="en-US" altLang="en-US" sz="1400" dirty="0">
              <a:latin typeface="Optima" charset="0"/>
            </a:endParaRPr>
          </a:p>
          <a:p>
            <a:pPr lvl="2">
              <a:lnSpc>
                <a:spcPct val="90000"/>
              </a:lnSpc>
            </a:pPr>
            <a:r>
              <a:rPr lang="en-US" altLang="en-US" sz="1400" dirty="0">
                <a:latin typeface="Optima" charset="0"/>
              </a:rPr>
              <a:t>Capacity: 16,000kg</a:t>
            </a:r>
          </a:p>
          <a:p>
            <a:pPr lvl="2">
              <a:lnSpc>
                <a:spcPct val="90000"/>
              </a:lnSpc>
            </a:pPr>
            <a:r>
              <a:rPr lang="en-US" altLang="en-US" sz="1400" dirty="0">
                <a:latin typeface="Optima" charset="0"/>
              </a:rPr>
              <a:t>Cost/kg at capacity = ($8M+$9M)/16,000kg = $1,062.5/kg</a:t>
            </a:r>
          </a:p>
          <a:p>
            <a:pPr>
              <a:lnSpc>
                <a:spcPct val="90000"/>
              </a:lnSpc>
              <a:buFont typeface="Wingdings" panose="05000000000000000000" pitchFamily="2" charset="2"/>
              <a:buNone/>
            </a:pPr>
            <a:endParaRPr lang="en-US" altLang="en-US" sz="1800" dirty="0">
              <a:latin typeface="Optima" charset="0"/>
            </a:endParaRPr>
          </a:p>
        </p:txBody>
      </p:sp>
    </p:spTree>
    <p:extLst>
      <p:ext uri="{BB962C8B-B14F-4D97-AF65-F5344CB8AC3E}">
        <p14:creationId xmlns:p14="http://schemas.microsoft.com/office/powerpoint/2010/main" val="376699032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solidFill>
                  <a:schemeClr val="bg1"/>
                </a:solidFill>
              </a:rPr>
              <a:t>The truly staggering cost of inventing new drugs</a:t>
            </a:r>
          </a:p>
        </p:txBody>
      </p:sp>
      <p:graphicFrame>
        <p:nvGraphicFramePr>
          <p:cNvPr id="3" name="Table 2"/>
          <p:cNvGraphicFramePr>
            <a:graphicFrameLocks noGrp="1"/>
          </p:cNvGraphicFramePr>
          <p:nvPr>
            <p:extLst>
              <p:ext uri="{D42A27DB-BD31-4B8C-83A1-F6EECF244321}">
                <p14:modId xmlns:p14="http://schemas.microsoft.com/office/powerpoint/2010/main" val="1948916419"/>
              </p:ext>
            </p:extLst>
          </p:nvPr>
        </p:nvGraphicFramePr>
        <p:xfrm>
          <a:off x="1008181" y="2034381"/>
          <a:ext cx="7113355" cy="3657600"/>
        </p:xfrm>
        <a:graphic>
          <a:graphicData uri="http://schemas.openxmlformats.org/drawingml/2006/table">
            <a:tbl>
              <a:tblPr>
                <a:tableStyleId>{3C2FFA5D-87B4-456A-9821-1D502468CF0F}</a:tableStyleId>
              </a:tblPr>
              <a:tblGrid>
                <a:gridCol w="2132386">
                  <a:extLst>
                    <a:ext uri="{9D8B030D-6E8A-4147-A177-3AD203B41FA5}">
                      <a16:colId xmlns:a16="http://schemas.microsoft.com/office/drawing/2014/main" val="20000"/>
                    </a:ext>
                  </a:extLst>
                </a:gridCol>
                <a:gridCol w="1874149">
                  <a:extLst>
                    <a:ext uri="{9D8B030D-6E8A-4147-A177-3AD203B41FA5}">
                      <a16:colId xmlns:a16="http://schemas.microsoft.com/office/drawing/2014/main" val="20001"/>
                    </a:ext>
                  </a:extLst>
                </a:gridCol>
                <a:gridCol w="1505724">
                  <a:extLst>
                    <a:ext uri="{9D8B030D-6E8A-4147-A177-3AD203B41FA5}">
                      <a16:colId xmlns:a16="http://schemas.microsoft.com/office/drawing/2014/main" val="20002"/>
                    </a:ext>
                  </a:extLst>
                </a:gridCol>
                <a:gridCol w="1601096">
                  <a:extLst>
                    <a:ext uri="{9D8B030D-6E8A-4147-A177-3AD203B41FA5}">
                      <a16:colId xmlns:a16="http://schemas.microsoft.com/office/drawing/2014/main" val="20003"/>
                    </a:ext>
                  </a:extLst>
                </a:gridCol>
              </a:tblGrid>
              <a:tr h="914400">
                <a:tc>
                  <a:txBody>
                    <a:bodyPr/>
                    <a:lstStyle/>
                    <a:p>
                      <a:pPr algn="ctr" fontAlgn="b"/>
                      <a:r>
                        <a:rPr lang="en-US" sz="1600" b="1" u="none" strike="noStrike" dirty="0">
                          <a:solidFill>
                            <a:schemeClr val="tx2"/>
                          </a:solidFill>
                          <a:effectLst/>
                        </a:rPr>
                        <a:t>Company</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Total R&amp;D Spending 1997-2011 ($Mil)</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Number of drugs approved</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R&amp;D Spending Per Drug ($Mil)</a:t>
                      </a:r>
                      <a:endParaRPr lang="en-US" sz="1600" b="1" i="0" u="none" strike="noStrike" dirty="0">
                        <a:solidFill>
                          <a:schemeClr val="tx2"/>
                        </a:solidFill>
                        <a:effectLst/>
                        <a:latin typeface="Calibri"/>
                      </a:endParaRPr>
                    </a:p>
                  </a:txBody>
                  <a:tcPr marL="12700" marR="12700" marT="12700" marB="0" anchor="ctr"/>
                </a:tc>
                <a:extLst>
                  <a:ext uri="{0D108BD9-81ED-4DB2-BD59-A6C34878D82A}">
                    <a16:rowId xmlns:a16="http://schemas.microsoft.com/office/drawing/2014/main" val="10000"/>
                  </a:ext>
                </a:extLst>
              </a:tr>
              <a:tr h="228600">
                <a:tc>
                  <a:txBody>
                    <a:bodyPr/>
                    <a:lstStyle/>
                    <a:p>
                      <a:pPr algn="l" fontAlgn="b"/>
                      <a:r>
                        <a:rPr lang="en-US" sz="1400" u="none" strike="noStrike">
                          <a:effectLst/>
                        </a:rPr>
                        <a:t>AstraZeneca</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58,955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11,791</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1"/>
                  </a:ext>
                </a:extLst>
              </a:tr>
              <a:tr h="228600">
                <a:tc>
                  <a:txBody>
                    <a:bodyPr/>
                    <a:lstStyle/>
                    <a:p>
                      <a:pPr algn="l" fontAlgn="b"/>
                      <a:r>
                        <a:rPr lang="en-US" sz="1400" u="none" strike="noStrike">
                          <a:effectLst/>
                        </a:rPr>
                        <a:t>GlaxoSmithKline</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81,708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8,171</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2"/>
                  </a:ext>
                </a:extLst>
              </a:tr>
              <a:tr h="228600">
                <a:tc>
                  <a:txBody>
                    <a:bodyPr/>
                    <a:lstStyle/>
                    <a:p>
                      <a:pPr algn="l" fontAlgn="b"/>
                      <a:r>
                        <a:rPr lang="en-US" sz="1400" u="none" strike="noStrike">
                          <a:effectLst/>
                        </a:rPr>
                        <a:t>Sanofi</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63,274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7,909</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3"/>
                  </a:ext>
                </a:extLst>
              </a:tr>
              <a:tr h="228600">
                <a:tc>
                  <a:txBody>
                    <a:bodyPr/>
                    <a:lstStyle/>
                    <a:p>
                      <a:pPr algn="l" fontAlgn="b"/>
                      <a:r>
                        <a:rPr lang="en-US" sz="1400" u="none" strike="noStrike">
                          <a:effectLst/>
                        </a:rPr>
                        <a:t>Roche Holding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85,841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7,804</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4"/>
                  </a:ext>
                </a:extLst>
              </a:tr>
              <a:tr h="228600">
                <a:tc>
                  <a:txBody>
                    <a:bodyPr/>
                    <a:lstStyle/>
                    <a:p>
                      <a:pPr algn="l" fontAlgn="b"/>
                      <a:r>
                        <a:rPr lang="en-US" sz="1400" u="none" strike="noStrike">
                          <a:effectLst/>
                        </a:rPr>
                        <a:t>Pfizer</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108,178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7,727</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5"/>
                  </a:ext>
                </a:extLst>
              </a:tr>
              <a:tr h="228600">
                <a:tc>
                  <a:txBody>
                    <a:bodyPr/>
                    <a:lstStyle/>
                    <a:p>
                      <a:pPr algn="l" fontAlgn="b"/>
                      <a:r>
                        <a:rPr lang="en-US" sz="1400" u="none" strike="noStrike">
                          <a:effectLst/>
                        </a:rPr>
                        <a:t>Johnson &amp; Johnson</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88,285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5,886</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6"/>
                  </a:ext>
                </a:extLst>
              </a:tr>
              <a:tr h="228600">
                <a:tc>
                  <a:txBody>
                    <a:bodyPr/>
                    <a:lstStyle/>
                    <a:p>
                      <a:pPr algn="l" fontAlgn="b"/>
                      <a:r>
                        <a:rPr lang="en-US" sz="1400" u="none" strike="noStrike">
                          <a:effectLst/>
                        </a:rPr>
                        <a:t>Eli Lilly &amp;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50,347</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4,577</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7"/>
                  </a:ext>
                </a:extLst>
              </a:tr>
              <a:tr h="228600">
                <a:tc>
                  <a:txBody>
                    <a:bodyPr/>
                    <a:lstStyle/>
                    <a:p>
                      <a:pPr algn="l" fontAlgn="b"/>
                      <a:r>
                        <a:rPr lang="en-US" sz="1400" u="none" strike="noStrike">
                          <a:effectLst/>
                        </a:rPr>
                        <a:t>Abbott Laboratories</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35,970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4,496</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8"/>
                  </a:ext>
                </a:extLst>
              </a:tr>
              <a:tr h="228600">
                <a:tc>
                  <a:txBody>
                    <a:bodyPr/>
                    <a:lstStyle/>
                    <a:p>
                      <a:pPr algn="l" fontAlgn="b"/>
                      <a:r>
                        <a:rPr lang="en-US" sz="1400" u="none" strike="noStrike">
                          <a:effectLst/>
                        </a:rPr>
                        <a:t>Merck &amp; Co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67,360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4,210</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09"/>
                  </a:ext>
                </a:extLst>
              </a:tr>
              <a:tr h="228600">
                <a:tc>
                  <a:txBody>
                    <a:bodyPr/>
                    <a:lstStyle/>
                    <a:p>
                      <a:pPr algn="l" fontAlgn="b"/>
                      <a:r>
                        <a:rPr lang="en-US" sz="1400" u="none" strike="noStrike">
                          <a:effectLst/>
                        </a:rPr>
                        <a:t>Bristol-Myers Squibb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45,675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4,152</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10"/>
                  </a:ext>
                </a:extLst>
              </a:tr>
              <a:tr h="228600">
                <a:tc>
                  <a:txBody>
                    <a:bodyPr/>
                    <a:lstStyle/>
                    <a:p>
                      <a:pPr algn="l" fontAlgn="b"/>
                      <a:r>
                        <a:rPr lang="en-US" sz="1400" u="none" strike="noStrike">
                          <a:effectLst/>
                        </a:rPr>
                        <a:t>Novartis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83,646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21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3,983</a:t>
                      </a:r>
                      <a:endParaRPr lang="en-US" sz="1400" b="0" i="0" u="none" strike="noStrike">
                        <a:solidFill>
                          <a:srgbClr val="FFFFFF"/>
                        </a:solidFill>
                        <a:effectLst/>
                        <a:latin typeface="Calibri"/>
                      </a:endParaRPr>
                    </a:p>
                  </a:txBody>
                  <a:tcPr marL="12700" marR="12700" marT="12700" marB="0" anchor="b"/>
                </a:tc>
                <a:extLst>
                  <a:ext uri="{0D108BD9-81ED-4DB2-BD59-A6C34878D82A}">
                    <a16:rowId xmlns:a16="http://schemas.microsoft.com/office/drawing/2014/main" val="10011"/>
                  </a:ext>
                </a:extLst>
              </a:tr>
              <a:tr h="228600">
                <a:tc>
                  <a:txBody>
                    <a:bodyPr/>
                    <a:lstStyle/>
                    <a:p>
                      <a:pPr algn="l" fontAlgn="b"/>
                      <a:r>
                        <a:rPr lang="en-US" sz="1400" u="none" strike="noStrike">
                          <a:effectLst/>
                        </a:rPr>
                        <a:t>Amgen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33,229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dirty="0">
                          <a:effectLst/>
                        </a:rPr>
                        <a:t>3,692</a:t>
                      </a:r>
                      <a:endParaRPr lang="en-US" sz="1400" b="0" i="0" u="none" strike="noStrike" dirty="0">
                        <a:solidFill>
                          <a:srgbClr val="FFFFFF"/>
                        </a:solidFill>
                        <a:effectLst/>
                        <a:latin typeface="Calibri"/>
                      </a:endParaRPr>
                    </a:p>
                  </a:txBody>
                  <a:tcPr marL="12700" marR="12700" marT="12700" marB="0" anchor="b"/>
                </a:tc>
                <a:extLst>
                  <a:ext uri="{0D108BD9-81ED-4DB2-BD59-A6C34878D82A}">
                    <a16:rowId xmlns:a16="http://schemas.microsoft.com/office/drawing/2014/main" val="10012"/>
                  </a:ext>
                </a:extLst>
              </a:tr>
            </a:tbl>
          </a:graphicData>
        </a:graphic>
      </p:graphicFrame>
      <p:sp>
        <p:nvSpPr>
          <p:cNvPr id="4" name="TextBox 3"/>
          <p:cNvSpPr txBox="1"/>
          <p:nvPr/>
        </p:nvSpPr>
        <p:spPr>
          <a:xfrm>
            <a:off x="471357" y="6494641"/>
            <a:ext cx="1964074" cy="276999"/>
          </a:xfrm>
          <a:prstGeom prst="rect">
            <a:avLst/>
          </a:prstGeom>
          <a:noFill/>
        </p:spPr>
        <p:txBody>
          <a:bodyPr wrap="none" rtlCol="0">
            <a:spAutoFit/>
          </a:bodyPr>
          <a:lstStyle/>
          <a:p>
            <a:r>
              <a:rPr lang="en-US" dirty="0">
                <a:solidFill>
                  <a:schemeClr val="bg1"/>
                </a:solidFill>
              </a:rPr>
              <a:t>Source: Forbes 2/10/2012</a:t>
            </a:r>
          </a:p>
        </p:txBody>
      </p:sp>
    </p:spTree>
    <p:extLst>
      <p:ext uri="{BB962C8B-B14F-4D97-AF65-F5344CB8AC3E}">
        <p14:creationId xmlns:p14="http://schemas.microsoft.com/office/powerpoint/2010/main" val="1834283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US" i="1" dirty="0" err="1"/>
              <a:t>PharmaFlex</a:t>
            </a:r>
            <a:r>
              <a:rPr lang="en-US" dirty="0"/>
              <a:t>:  Assigning products to plants:</a:t>
            </a:r>
            <a:br>
              <a:rPr lang="en-US" dirty="0"/>
            </a:br>
            <a:r>
              <a:rPr lang="en-US" dirty="0"/>
              <a:t>Valuation: Scale economies and the impact of product volume</a:t>
            </a:r>
          </a:p>
        </p:txBody>
      </p:sp>
      <p:sp>
        <p:nvSpPr>
          <p:cNvPr id="11267" name="Rectangle 1027"/>
          <p:cNvSpPr>
            <a:spLocks noGrp="1" noChangeArrowheads="1"/>
          </p:cNvSpPr>
          <p:nvPr>
            <p:ph type="body" idx="1"/>
          </p:nvPr>
        </p:nvSpPr>
        <p:spPr/>
        <p:txBody>
          <a:bodyPr/>
          <a:lstStyle/>
          <a:p>
            <a:pPr>
              <a:lnSpc>
                <a:spcPct val="90000"/>
              </a:lnSpc>
            </a:pPr>
            <a:r>
              <a:rPr lang="en-US" dirty="0">
                <a:solidFill>
                  <a:schemeClr val="accent2"/>
                </a:solidFill>
              </a:rPr>
              <a:t>Specialized plant</a:t>
            </a:r>
            <a:r>
              <a:rPr lang="en-US" dirty="0"/>
              <a:t>: </a:t>
            </a:r>
          </a:p>
          <a:p>
            <a:pPr lvl="1">
              <a:lnSpc>
                <a:spcPct val="90000"/>
              </a:lnSpc>
            </a:pPr>
            <a:r>
              <a:rPr lang="en-US" dirty="0"/>
              <a:t>minimal volume = ¼ rig so that minimal annual cost of specialized =</a:t>
            </a:r>
          </a:p>
          <a:p>
            <a:pPr lvl="2">
              <a:lnSpc>
                <a:spcPct val="90000"/>
              </a:lnSpc>
            </a:pPr>
            <a:r>
              <a:rPr lang="en-US" dirty="0" err="1"/>
              <a:t>CapEx</a:t>
            </a:r>
            <a:r>
              <a:rPr lang="en-US" dirty="0"/>
              <a:t> = $26M / rig </a:t>
            </a:r>
            <a:r>
              <a:rPr lang="en-US" dirty="0">
                <a:latin typeface="Arial" pitchFamily="34" charset="0"/>
              </a:rPr>
              <a:t>x</a:t>
            </a:r>
            <a:r>
              <a:rPr lang="en-US" dirty="0"/>
              <a:t> ¼ rig = $6.50M</a:t>
            </a:r>
          </a:p>
          <a:p>
            <a:pPr lvl="3">
              <a:lnSpc>
                <a:spcPct val="90000"/>
              </a:lnSpc>
            </a:pPr>
            <a:r>
              <a:rPr lang="en-US" dirty="0"/>
              <a:t>Depreciate over 15 years = $6.50M/15yrs = $0.433M/</a:t>
            </a:r>
            <a:r>
              <a:rPr lang="en-US" dirty="0" err="1"/>
              <a:t>yr</a:t>
            </a:r>
            <a:endParaRPr lang="en-US" dirty="0"/>
          </a:p>
          <a:p>
            <a:pPr lvl="2">
              <a:lnSpc>
                <a:spcPct val="90000"/>
              </a:lnSpc>
            </a:pPr>
            <a:r>
              <a:rPr lang="en-US" dirty="0"/>
              <a:t>Operating cost = $6.5 / 1.5 rig x ¼ rig = $1.083M/</a:t>
            </a:r>
            <a:r>
              <a:rPr lang="en-US" dirty="0" err="1"/>
              <a:t>yr</a:t>
            </a:r>
            <a:endParaRPr lang="en-US" dirty="0"/>
          </a:p>
          <a:p>
            <a:pPr lvl="2">
              <a:lnSpc>
                <a:spcPct val="90000"/>
              </a:lnSpc>
            </a:pPr>
            <a:r>
              <a:rPr lang="en-US" dirty="0"/>
              <a:t>Total annual cost to be allocated to product: 0.433 + 1.083 = $1.517M/</a:t>
            </a:r>
            <a:r>
              <a:rPr lang="en-US" dirty="0" err="1"/>
              <a:t>yr</a:t>
            </a:r>
            <a:endParaRPr lang="en-US" dirty="0"/>
          </a:p>
          <a:p>
            <a:pPr lvl="1">
              <a:lnSpc>
                <a:spcPct val="90000"/>
              </a:lnSpc>
            </a:pPr>
            <a:r>
              <a:rPr lang="en-US" dirty="0"/>
              <a:t>Thus: for all volumes </a:t>
            </a:r>
            <a:r>
              <a:rPr lang="en-US" i="1" dirty="0"/>
              <a:t>x</a:t>
            </a:r>
            <a:r>
              <a:rPr lang="en-US" dirty="0"/>
              <a:t> &lt; ¼ rig = 4000kg, the cost /kg = $1.517M/</a:t>
            </a:r>
            <a:r>
              <a:rPr lang="en-US" i="1" dirty="0"/>
              <a:t>x</a:t>
            </a:r>
          </a:p>
          <a:p>
            <a:pPr>
              <a:lnSpc>
                <a:spcPct val="90000"/>
              </a:lnSpc>
            </a:pPr>
            <a:endParaRPr lang="en-US" dirty="0">
              <a:solidFill>
                <a:srgbClr val="FF0000"/>
              </a:solidFill>
            </a:endParaRPr>
          </a:p>
          <a:p>
            <a:pPr>
              <a:lnSpc>
                <a:spcPct val="90000"/>
              </a:lnSpc>
            </a:pPr>
            <a:r>
              <a:rPr lang="en-US" dirty="0">
                <a:solidFill>
                  <a:srgbClr val="FF0000"/>
                </a:solidFill>
              </a:rPr>
              <a:t>Flexible plant</a:t>
            </a:r>
            <a:r>
              <a:rPr lang="en-US" dirty="0"/>
              <a:t>: $</a:t>
            </a:r>
            <a:r>
              <a:rPr lang="en-US" altLang="en-US" dirty="0">
                <a:latin typeface="Optima" charset="0"/>
              </a:rPr>
              <a:t> 1,062.5 </a:t>
            </a:r>
            <a:r>
              <a:rPr lang="en-US" dirty="0"/>
              <a:t>/kg</a:t>
            </a:r>
          </a:p>
          <a:p>
            <a:pPr>
              <a:lnSpc>
                <a:spcPct val="90000"/>
              </a:lnSpc>
              <a:buFont typeface="Wingdings" pitchFamily="2" charset="2"/>
              <a:buChar char="Ø"/>
            </a:pPr>
            <a:endParaRPr lang="en-US" dirty="0"/>
          </a:p>
          <a:p>
            <a:pPr>
              <a:lnSpc>
                <a:spcPct val="90000"/>
              </a:lnSpc>
              <a:buFont typeface="Wingdings" pitchFamily="2" charset="2"/>
              <a:buChar char="Ø"/>
            </a:pPr>
            <a:endParaRPr lang="en-US" i="1" dirty="0"/>
          </a:p>
          <a:p>
            <a:pPr>
              <a:lnSpc>
                <a:spcPct val="90000"/>
              </a:lnSpc>
              <a:buFont typeface="Wingdings" pitchFamily="2" charset="2"/>
              <a:buChar char="Ø"/>
            </a:pPr>
            <a:endParaRPr lang="en-US" i="1" dirty="0"/>
          </a:p>
          <a:p>
            <a:pPr>
              <a:lnSpc>
                <a:spcPct val="90000"/>
              </a:lnSpc>
              <a:buFont typeface="Wingdings" pitchFamily="2" charset="2"/>
              <a:buChar char="Ø"/>
            </a:pPr>
            <a:endParaRPr lang="en-US" i="1" dirty="0"/>
          </a:p>
          <a:p>
            <a:pPr>
              <a:lnSpc>
                <a:spcPct val="90000"/>
              </a:lnSpc>
              <a:buFont typeface="Wingdings" pitchFamily="2" charset="2"/>
              <a:buChar char="Ø"/>
            </a:pPr>
            <a:endParaRPr lang="en-US" i="1" dirty="0"/>
          </a:p>
          <a:p>
            <a:pPr>
              <a:lnSpc>
                <a:spcPct val="90000"/>
              </a:lnSpc>
              <a:buFont typeface="Wingdings" pitchFamily="2" charset="2"/>
              <a:buChar char="Ø"/>
            </a:pPr>
            <a:r>
              <a:rPr lang="en-US" i="1" dirty="0"/>
              <a:t>Assign low volume products to flex plant</a:t>
            </a:r>
            <a:r>
              <a:rPr lang="en-US" dirty="0"/>
              <a:t>:</a:t>
            </a:r>
          </a:p>
          <a:p>
            <a:pPr lvl="1">
              <a:lnSpc>
                <a:spcPct val="90000"/>
              </a:lnSpc>
            </a:pPr>
            <a:r>
              <a:rPr lang="en-US" dirty="0"/>
              <a:t>break-even volume </a:t>
            </a:r>
            <a:r>
              <a:rPr lang="en-US" i="1" dirty="0"/>
              <a:t>x = </a:t>
            </a:r>
            <a:r>
              <a:rPr lang="en-US" dirty="0"/>
              <a:t>$1.517M/$1062 = 1427 kg/</a:t>
            </a:r>
            <a:r>
              <a:rPr lang="en-US" dirty="0" err="1"/>
              <a:t>yr</a:t>
            </a:r>
            <a:endParaRPr lang="en-US" dirty="0"/>
          </a:p>
          <a:p>
            <a:pPr lvl="1">
              <a:lnSpc>
                <a:spcPct val="90000"/>
              </a:lnSpc>
            </a:pPr>
            <a:endParaRPr lang="en-US" dirty="0"/>
          </a:p>
        </p:txBody>
      </p:sp>
      <p:sp>
        <p:nvSpPr>
          <p:cNvPr id="11268" name="Line 4"/>
          <p:cNvSpPr>
            <a:spLocks noChangeShapeType="1"/>
          </p:cNvSpPr>
          <p:nvPr/>
        </p:nvSpPr>
        <p:spPr bwMode="auto">
          <a:xfrm>
            <a:off x="4856163" y="4875213"/>
            <a:ext cx="2689225" cy="0"/>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69" name="Line 5"/>
          <p:cNvSpPr>
            <a:spLocks noChangeShapeType="1"/>
          </p:cNvSpPr>
          <p:nvPr/>
        </p:nvSpPr>
        <p:spPr bwMode="auto">
          <a:xfrm flipV="1">
            <a:off x="4868863" y="3600450"/>
            <a:ext cx="0" cy="1274763"/>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70" name="Line 6"/>
          <p:cNvSpPr>
            <a:spLocks noChangeShapeType="1"/>
          </p:cNvSpPr>
          <p:nvPr/>
        </p:nvSpPr>
        <p:spPr bwMode="auto">
          <a:xfrm>
            <a:off x="4868863" y="4498975"/>
            <a:ext cx="2641600" cy="0"/>
          </a:xfrm>
          <a:prstGeom prst="line">
            <a:avLst/>
          </a:prstGeom>
          <a:noFill/>
          <a:ln w="28575">
            <a:solidFill>
              <a:srgbClr val="0070C0"/>
            </a:solidFill>
            <a:round/>
            <a:headEnd/>
            <a:tailEnd/>
          </a:ln>
        </p:spPr>
        <p:txBody>
          <a:bodyPr wrap="none" lIns="94851" tIns="47425" rIns="94851" bIns="47425">
            <a:spAutoFit/>
          </a:bodyPr>
          <a:lstStyle/>
          <a:p>
            <a:endParaRPr lang="en-US"/>
          </a:p>
        </p:txBody>
      </p:sp>
      <p:sp>
        <p:nvSpPr>
          <p:cNvPr id="11271" name="Text Box 7"/>
          <p:cNvSpPr txBox="1">
            <a:spLocks noChangeArrowheads="1"/>
          </p:cNvSpPr>
          <p:nvPr/>
        </p:nvSpPr>
        <p:spPr bwMode="auto">
          <a:xfrm>
            <a:off x="4084638" y="4344988"/>
            <a:ext cx="881622" cy="297023"/>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dirty="0"/>
              <a:t>$1062/kg</a:t>
            </a:r>
          </a:p>
        </p:txBody>
      </p:sp>
      <p:sp>
        <p:nvSpPr>
          <p:cNvPr id="11272" name="Line 9"/>
          <p:cNvSpPr>
            <a:spLocks noChangeShapeType="1"/>
          </p:cNvSpPr>
          <p:nvPr/>
        </p:nvSpPr>
        <p:spPr bwMode="auto">
          <a:xfrm>
            <a:off x="6035675" y="4498975"/>
            <a:ext cx="0" cy="376238"/>
          </a:xfrm>
          <a:prstGeom prst="line">
            <a:avLst/>
          </a:prstGeom>
          <a:noFill/>
          <a:ln w="9525">
            <a:solidFill>
              <a:schemeClr val="tx1"/>
            </a:solidFill>
            <a:prstDash val="dash"/>
            <a:round/>
            <a:headEnd/>
            <a:tailEnd/>
          </a:ln>
        </p:spPr>
        <p:txBody>
          <a:bodyPr wrap="none" lIns="94851" tIns="47425" rIns="94851" bIns="47425">
            <a:spAutoFit/>
          </a:bodyPr>
          <a:lstStyle/>
          <a:p>
            <a:endParaRPr lang="en-US"/>
          </a:p>
        </p:txBody>
      </p:sp>
      <p:sp>
        <p:nvSpPr>
          <p:cNvPr id="11273" name="Text Box 10"/>
          <p:cNvSpPr txBox="1">
            <a:spLocks noChangeArrowheads="1"/>
          </p:cNvSpPr>
          <p:nvPr/>
        </p:nvSpPr>
        <p:spPr bwMode="auto">
          <a:xfrm>
            <a:off x="5888038" y="4878388"/>
            <a:ext cx="742161" cy="297023"/>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dirty="0"/>
              <a:t>1427kg</a:t>
            </a:r>
          </a:p>
        </p:txBody>
      </p:sp>
      <p:sp>
        <p:nvSpPr>
          <p:cNvPr id="11274" name="Text Box 11"/>
          <p:cNvSpPr txBox="1">
            <a:spLocks noChangeArrowheads="1"/>
          </p:cNvSpPr>
          <p:nvPr/>
        </p:nvSpPr>
        <p:spPr bwMode="auto">
          <a:xfrm>
            <a:off x="7078663" y="4878388"/>
            <a:ext cx="148431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Product volume </a:t>
            </a:r>
            <a:r>
              <a:rPr lang="en-US" sz="1300" i="1"/>
              <a:t>x</a:t>
            </a:r>
            <a:endParaRPr lang="en-US" sz="1300"/>
          </a:p>
        </p:txBody>
      </p:sp>
      <p:sp>
        <p:nvSpPr>
          <p:cNvPr id="11275" name="Line 12"/>
          <p:cNvSpPr>
            <a:spLocks noChangeShapeType="1"/>
          </p:cNvSpPr>
          <p:nvPr/>
        </p:nvSpPr>
        <p:spPr bwMode="auto">
          <a:xfrm>
            <a:off x="5746750" y="4344988"/>
            <a:ext cx="0" cy="530225"/>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6" name="Line 13"/>
          <p:cNvSpPr>
            <a:spLocks noChangeShapeType="1"/>
          </p:cNvSpPr>
          <p:nvPr/>
        </p:nvSpPr>
        <p:spPr bwMode="auto">
          <a:xfrm>
            <a:off x="4868863" y="4346575"/>
            <a:ext cx="898525" cy="0"/>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7" name="Text Box 14"/>
          <p:cNvSpPr txBox="1">
            <a:spLocks noChangeArrowheads="1"/>
          </p:cNvSpPr>
          <p:nvPr/>
        </p:nvSpPr>
        <p:spPr bwMode="auto">
          <a:xfrm>
            <a:off x="5294313"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1000kg</a:t>
            </a:r>
          </a:p>
        </p:txBody>
      </p:sp>
      <p:sp>
        <p:nvSpPr>
          <p:cNvPr id="11278" name="Text Box 15"/>
          <p:cNvSpPr txBox="1">
            <a:spLocks noChangeArrowheads="1"/>
          </p:cNvSpPr>
          <p:nvPr/>
        </p:nvSpPr>
        <p:spPr bwMode="auto">
          <a:xfrm>
            <a:off x="4084638" y="4160838"/>
            <a:ext cx="881622" cy="297023"/>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dirty="0"/>
              <a:t>$1517/kg</a:t>
            </a:r>
          </a:p>
        </p:txBody>
      </p:sp>
      <p:sp>
        <p:nvSpPr>
          <p:cNvPr id="11279" name="Freeform 16"/>
          <p:cNvSpPr>
            <a:spLocks noChangeArrowheads="1"/>
          </p:cNvSpPr>
          <p:nvPr/>
        </p:nvSpPr>
        <p:spPr bwMode="auto">
          <a:xfrm>
            <a:off x="5118100" y="3651250"/>
            <a:ext cx="2366963" cy="1084263"/>
          </a:xfrm>
          <a:custGeom>
            <a:avLst/>
            <a:gdLst>
              <a:gd name="T0" fmla="*/ 0 w 2367516"/>
              <a:gd name="T1" fmla="*/ 0 h 1084521"/>
              <a:gd name="T2" fmla="*/ 311596 w 2367516"/>
              <a:gd name="T3" fmla="*/ 424898 h 1084521"/>
              <a:gd name="T4" fmla="*/ 623192 w 2367516"/>
              <a:gd name="T5" fmla="*/ 694000 h 1084521"/>
              <a:gd name="T6" fmla="*/ 920628 w 2367516"/>
              <a:gd name="T7" fmla="*/ 856877 h 1084521"/>
              <a:gd name="T8" fmla="*/ 1522576 w 2367516"/>
              <a:gd name="T9" fmla="*/ 998508 h 1084521"/>
              <a:gd name="T10" fmla="*/ 2365301 w 2367516"/>
              <a:gd name="T11" fmla="*/ 1083489 h 1084521"/>
              <a:gd name="T12" fmla="*/ 0 60000 65536"/>
              <a:gd name="T13" fmla="*/ 0 60000 65536"/>
              <a:gd name="T14" fmla="*/ 0 60000 65536"/>
              <a:gd name="T15" fmla="*/ 0 60000 65536"/>
              <a:gd name="T16" fmla="*/ 0 60000 65536"/>
              <a:gd name="T17" fmla="*/ 0 60000 65536"/>
              <a:gd name="T18" fmla="*/ 0 w 2367516"/>
              <a:gd name="T19" fmla="*/ 0 h 1084521"/>
              <a:gd name="T20" fmla="*/ 2367516 w 2367516"/>
              <a:gd name="T21" fmla="*/ 1084521 h 1084521"/>
            </a:gdLst>
            <a:ahLst/>
            <a:cxnLst>
              <a:cxn ang="T12">
                <a:pos x="T0" y="T1"/>
              </a:cxn>
              <a:cxn ang="T13">
                <a:pos x="T2" y="T3"/>
              </a:cxn>
              <a:cxn ang="T14">
                <a:pos x="T4" y="T5"/>
              </a:cxn>
              <a:cxn ang="T15">
                <a:pos x="T6" y="T7"/>
              </a:cxn>
              <a:cxn ang="T16">
                <a:pos x="T8" y="T9"/>
              </a:cxn>
              <a:cxn ang="T17">
                <a:pos x="T10" y="T11"/>
              </a:cxn>
            </a:cxnLst>
            <a:rect l="T18" t="T19" r="T20" b="T21"/>
            <a:pathLst>
              <a:path w="2367516" h="1084521">
                <a:moveTo>
                  <a:pt x="0" y="0"/>
                </a:moveTo>
                <a:cubicBezTo>
                  <a:pt x="57888" y="154762"/>
                  <a:pt x="207925" y="309525"/>
                  <a:pt x="311888" y="425302"/>
                </a:cubicBezTo>
                <a:cubicBezTo>
                  <a:pt x="415851" y="541079"/>
                  <a:pt x="522176" y="622595"/>
                  <a:pt x="623776" y="694660"/>
                </a:cubicBezTo>
                <a:cubicBezTo>
                  <a:pt x="725376" y="766725"/>
                  <a:pt x="771451" y="806893"/>
                  <a:pt x="921488" y="857693"/>
                </a:cubicBezTo>
                <a:cubicBezTo>
                  <a:pt x="1071525" y="908493"/>
                  <a:pt x="1282995" y="961655"/>
                  <a:pt x="1524000" y="999460"/>
                </a:cubicBezTo>
                <a:cubicBezTo>
                  <a:pt x="1765005" y="1037265"/>
                  <a:pt x="2066260" y="1060893"/>
                  <a:pt x="2367516" y="1084521"/>
                </a:cubicBezTo>
              </a:path>
            </a:pathLst>
          </a:custGeom>
          <a:noFill/>
          <a:ln w="28575" algn="ctr">
            <a:solidFill>
              <a:srgbClr val="FF0000"/>
            </a:solidFill>
            <a:round/>
            <a:headEnd/>
            <a:tailEnd/>
          </a:ln>
        </p:spPr>
        <p:txBody>
          <a:bodyPr wrap="none">
            <a:spAutoFit/>
          </a:bodyPr>
          <a:lstStyle/>
          <a:p>
            <a:endParaRPr lang="en-US"/>
          </a:p>
        </p:txBody>
      </p:sp>
    </p:spTree>
    <p:extLst>
      <p:ext uri="{BB962C8B-B14F-4D97-AF65-F5344CB8AC3E}">
        <p14:creationId xmlns:p14="http://schemas.microsoft.com/office/powerpoint/2010/main" val="3047694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t>Summary: Three Flexibility Value Drivers </a:t>
            </a:r>
            <a:br>
              <a:rPr lang="en-US"/>
            </a:br>
            <a:r>
              <a:rPr lang="en-US"/>
              <a:t>	and Product Allocation </a:t>
            </a:r>
            <a:r>
              <a:rPr lang="en-US" sz="2400" i="1"/>
              <a:t>which products to which plants?</a:t>
            </a:r>
            <a:endParaRPr lang="en-US"/>
          </a:p>
        </p:txBody>
      </p:sp>
      <p:sp>
        <p:nvSpPr>
          <p:cNvPr id="262147" name="Rectangle 3"/>
          <p:cNvSpPr>
            <a:spLocks noGrp="1" noChangeArrowheads="1"/>
          </p:cNvSpPr>
          <p:nvPr>
            <p:ph type="body" idx="1"/>
          </p:nvPr>
        </p:nvSpPr>
        <p:spPr>
          <a:xfrm>
            <a:off x="455613" y="1114425"/>
            <a:ext cx="8504237" cy="5435600"/>
          </a:xfrm>
        </p:spPr>
        <p:txBody>
          <a:bodyPr/>
          <a:lstStyle/>
          <a:p>
            <a:r>
              <a:rPr lang="en-US"/>
              <a:t>Economies of Scale: Demand product volumes</a:t>
            </a:r>
          </a:p>
          <a:p>
            <a:pPr lvl="1"/>
            <a:r>
              <a:rPr lang="en-US"/>
              <a:t>Capacity utilization changes over time (due to demand and yield changes)</a:t>
            </a:r>
          </a:p>
          <a:p>
            <a:pPr lvl="1"/>
            <a:r>
              <a:rPr lang="en-US"/>
              <a:t>Threshold rule: small-volume products to flex plant, high-volume to specialized</a:t>
            </a:r>
          </a:p>
          <a:p>
            <a:r>
              <a:rPr lang="en-US"/>
              <a:t>Risk mitigation: Product risk</a:t>
            </a:r>
          </a:p>
          <a:p>
            <a:pPr lvl="1"/>
            <a:r>
              <a:rPr lang="en-US"/>
              <a:t>Approval (technical risk)</a:t>
            </a:r>
          </a:p>
          <a:p>
            <a:pPr lvl="2"/>
            <a:r>
              <a:rPr lang="en-US"/>
              <a:t>Affects the choice between dedicated or flexible</a:t>
            </a:r>
          </a:p>
          <a:p>
            <a:pPr lvl="1"/>
            <a:r>
              <a:rPr lang="en-US"/>
              <a:t>Demand (commercial risk)</a:t>
            </a:r>
          </a:p>
          <a:p>
            <a:pPr lvl="2"/>
            <a:r>
              <a:rPr lang="en-US"/>
              <a:t>Affects the value of launch</a:t>
            </a:r>
          </a:p>
          <a:p>
            <a:r>
              <a:rPr lang="en-US"/>
              <a:t>Real options: Allocation flexibility and information updating</a:t>
            </a:r>
          </a:p>
          <a:p>
            <a:pPr lvl="1"/>
            <a:r>
              <a:rPr lang="en-US"/>
              <a:t>Revenue maximization by ex-post switching to more profitable product</a:t>
            </a:r>
          </a:p>
          <a:p>
            <a:pPr lvl="1"/>
            <a:r>
              <a:rPr lang="en-US"/>
              <a:t>Abandonment option</a:t>
            </a:r>
          </a:p>
          <a:p>
            <a:pPr lvl="1"/>
            <a:r>
              <a:rPr lang="en-US"/>
              <a:t>Time to market</a:t>
            </a:r>
          </a:p>
          <a:p>
            <a:pPr lvl="1"/>
            <a:r>
              <a:rPr lang="en-US"/>
              <a:t>Lead times: Facility construction start 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do you view the work load of this class?</a:t>
            </a:r>
          </a:p>
        </p:txBody>
      </p:sp>
      <p:pic>
        <p:nvPicPr>
          <p:cNvPr id="8" name="Picture 7"/>
          <p:cNvPicPr>
            <a:picLocks noChangeAspect="1"/>
          </p:cNvPicPr>
          <p:nvPr/>
        </p:nvPicPr>
        <p:blipFill>
          <a:blip r:embed="rId3"/>
          <a:stretch>
            <a:fillRect/>
          </a:stretch>
        </p:blipFill>
        <p:spPr>
          <a:xfrm>
            <a:off x="365895" y="1196787"/>
            <a:ext cx="8492892" cy="5082988"/>
          </a:xfrm>
          <a:prstGeom prst="rect">
            <a:avLst/>
          </a:prstGeom>
        </p:spPr>
      </p:pic>
      <p:sp>
        <p:nvSpPr>
          <p:cNvPr id="9" name="TextBox 8"/>
          <p:cNvSpPr txBox="1"/>
          <p:nvPr/>
        </p:nvSpPr>
        <p:spPr>
          <a:xfrm>
            <a:off x="6548718" y="1559859"/>
            <a:ext cx="920893" cy="276999"/>
          </a:xfrm>
          <a:prstGeom prst="rect">
            <a:avLst/>
          </a:prstGeom>
          <a:noFill/>
        </p:spPr>
        <p:txBody>
          <a:bodyPr wrap="none" rtlCol="0">
            <a:spAutoFit/>
          </a:bodyPr>
          <a:lstStyle/>
          <a:p>
            <a:r>
              <a:rPr lang="en-US" dirty="0" err="1"/>
              <a:t>Avg</a:t>
            </a:r>
            <a:r>
              <a:rPr lang="en-US" dirty="0"/>
              <a:t> = 6.92</a:t>
            </a:r>
          </a:p>
        </p:txBody>
      </p:sp>
    </p:spTree>
    <p:extLst>
      <p:ext uri="{BB962C8B-B14F-4D97-AF65-F5344CB8AC3E}">
        <p14:creationId xmlns:p14="http://schemas.microsoft.com/office/powerpoint/2010/main" val="314657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defRPr sz="1800" b="1" i="0" u="none" strike="noStrike" kern="1200" baseline="0">
                <a:solidFill>
                  <a:srgbClr val="000000"/>
                </a:solidFill>
                <a:latin typeface="+mn-lt"/>
                <a:ea typeface="+mn-ea"/>
                <a:cs typeface="+mn-cs"/>
              </a:defRPr>
            </a:pPr>
            <a:r>
              <a:rPr lang="en-US" sz="2400" kern="1200">
                <a:solidFill>
                  <a:srgbClr val="000000"/>
                </a:solidFill>
              </a:rPr>
              <a:t>How are you doing in the course: </a:t>
            </a:r>
            <a:br>
              <a:rPr lang="en-US" sz="2400" kern="1200">
                <a:solidFill>
                  <a:srgbClr val="000000"/>
                </a:solidFill>
              </a:rPr>
            </a:br>
            <a:r>
              <a:rPr lang="en-US" sz="2400" kern="1200">
                <a:solidFill>
                  <a:srgbClr val="000000"/>
                </a:solidFill>
              </a:rPr>
              <a:t>Are you having problems understanding the material?</a:t>
            </a:r>
            <a:endParaRPr lang="en-US" sz="2400"/>
          </a:p>
        </p:txBody>
      </p:sp>
      <p:pic>
        <p:nvPicPr>
          <p:cNvPr id="7" name="Picture 6"/>
          <p:cNvPicPr>
            <a:picLocks noChangeAspect="1"/>
          </p:cNvPicPr>
          <p:nvPr/>
        </p:nvPicPr>
        <p:blipFill>
          <a:blip r:embed="rId2"/>
          <a:stretch>
            <a:fillRect/>
          </a:stretch>
        </p:blipFill>
        <p:spPr>
          <a:xfrm>
            <a:off x="0" y="1"/>
            <a:ext cx="9209850" cy="5325036"/>
          </a:xfrm>
          <a:prstGeom prst="rect">
            <a:avLst/>
          </a:prstGeom>
        </p:spPr>
      </p:pic>
    </p:spTree>
    <p:extLst>
      <p:ext uri="{BB962C8B-B14F-4D97-AF65-F5344CB8AC3E}">
        <p14:creationId xmlns:p14="http://schemas.microsoft.com/office/powerpoint/2010/main" val="10260297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dirty="0"/>
              <a:t>Eli Lilly</a:t>
            </a:r>
            <a:r>
              <a:rPr lang="en-US" dirty="0"/>
              <a:t>: Incorporating risk of approval</a:t>
            </a:r>
            <a:br>
              <a:rPr lang="en-US" dirty="0"/>
            </a:br>
            <a:r>
              <a:rPr lang="en-US" dirty="0"/>
              <a:t>	#2: Waste-Factor Model</a:t>
            </a:r>
          </a:p>
        </p:txBody>
      </p:sp>
      <p:sp>
        <p:nvSpPr>
          <p:cNvPr id="2053" name="Rectangle 3"/>
          <p:cNvSpPr>
            <a:spLocks noGrp="1" noChangeArrowheads="1"/>
          </p:cNvSpPr>
          <p:nvPr>
            <p:ph type="body" idx="1"/>
          </p:nvPr>
        </p:nvSpPr>
        <p:spPr/>
        <p:txBody>
          <a:bodyPr/>
          <a:lstStyle/>
          <a:p>
            <a:r>
              <a:rPr lang="en-US"/>
              <a:t>Risks:</a:t>
            </a:r>
          </a:p>
          <a:p>
            <a:pPr lvl="1"/>
            <a:r>
              <a:rPr lang="en-US"/>
              <a:t>Data :</a:t>
            </a:r>
          </a:p>
          <a:p>
            <a:endParaRPr lang="en-US"/>
          </a:p>
          <a:p>
            <a:endParaRPr lang="en-US"/>
          </a:p>
          <a:p>
            <a:endParaRPr lang="en-US"/>
          </a:p>
          <a:p>
            <a:endParaRPr lang="en-US"/>
          </a:p>
          <a:p>
            <a:endParaRPr lang="en-US"/>
          </a:p>
          <a:p>
            <a:r>
              <a:rPr lang="en-US"/>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mc:AlternateContent xmlns:mc="http://schemas.openxmlformats.org/markup-compatibility/2006">
              <mc:Choice xmlns:v="urn:schemas-microsoft-com:vml" Requires="v">
                <p:oleObj spid="_x0000_s2249" name="Document" r:id="rId4" imgW="7879925" imgH="4107643" progId="Word.Document.8">
                  <p:embed/>
                </p:oleObj>
              </mc:Choice>
              <mc:Fallback>
                <p:oleObj name="Document" r:id="rId4" imgW="7879925" imgH="4107643"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1120775"/>
                        <a:ext cx="5257800" cy="266065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mc:AlternateContent xmlns:mc="http://schemas.openxmlformats.org/markup-compatibility/2006">
              <mc:Choice xmlns:v="urn:schemas-microsoft-com:vml" Requires="v">
                <p:oleObj spid="_x0000_s2250" name="Document" r:id="rId6" imgW="8882936" imgH="4851612" progId="Word.Document.8">
                  <p:embed/>
                </p:oleObj>
              </mc:Choice>
              <mc:Fallback>
                <p:oleObj name="Document" r:id="rId6" imgW="8882936" imgH="4851612"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5863" y="3784600"/>
                        <a:ext cx="5138737" cy="2801938"/>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latin typeface="Times New Roman" pitchFamily="18" charset="0"/>
              </a:rPr>
              <a:t>How many specialized plants are built on average for each </a:t>
            </a:r>
            <a:r>
              <a:rPr lang="en-US" sz="1800">
                <a:latin typeface="Times New Roman" pitchFamily="18" charset="0"/>
              </a:rPr>
              <a:t>approved </a:t>
            </a:r>
            <a:r>
              <a:rPr lang="en-US" sz="1800" i="1">
                <a:latin typeface="Times New Roman" pitchFamily="18" charset="0"/>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p </a:t>
            </a:r>
            <a:r>
              <a:rPr lang="en-US" sz="1800">
                <a:latin typeface="Times New Roman" pitchFamily="18" charset="0"/>
              </a:rPr>
              <a:t>= Pr(approval)</a:t>
            </a:r>
            <a:endParaRPr lang="en-US" sz="1800" i="1">
              <a:latin typeface="Times New Roman" pitchFamily="18" charset="0"/>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 </a:t>
            </a:r>
            <a:r>
              <a:rPr lang="en-US" sz="1800" i="1">
                <a:latin typeface="Times New Roman" pitchFamily="18" charset="0"/>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Investment</a:t>
            </a:r>
          </a:p>
          <a:p>
            <a:pPr eaLnBrk="0" hangingPunct="0"/>
            <a:r>
              <a:rPr lang="en-US">
                <a:latin typeface="Times New Roman" pitchFamily="18" charset="0"/>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Build</a:t>
            </a:r>
          </a:p>
          <a:p>
            <a:pPr eaLnBrk="0" hangingPunct="0"/>
            <a:r>
              <a:rPr lang="en-US">
                <a:latin typeface="Times New Roman" pitchFamily="18" charset="0"/>
              </a:rPr>
              <a:t>specialized</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dirty="0"/>
              <a:t>Eli </a:t>
            </a:r>
            <a:r>
              <a:rPr lang="en-US" i="1" dirty="0" err="1"/>
              <a:t>Lilly:</a:t>
            </a:r>
            <a:r>
              <a:rPr lang="en-US" dirty="0" err="1"/>
              <a:t>Incorporating</a:t>
            </a:r>
            <a:r>
              <a:rPr lang="en-US" dirty="0"/>
              <a:t> risk of approval	</a:t>
            </a:r>
            <a:br>
              <a:rPr lang="en-US" dirty="0"/>
            </a:br>
            <a:r>
              <a:rPr lang="en-US" dirty="0"/>
              <a:t>#2: Expected Waste of Specialized Facility</a:t>
            </a:r>
          </a:p>
        </p:txBody>
      </p:sp>
      <p:graphicFrame>
        <p:nvGraphicFramePr>
          <p:cNvPr id="3074" name="Object 2"/>
          <p:cNvGraphicFramePr>
            <a:graphicFrameLocks noGrp="1"/>
          </p:cNvGraphicFramePr>
          <p:nvPr>
            <p:ph sz="half" idx="2"/>
          </p:nvPr>
        </p:nvGraphicFramePr>
        <p:xfrm>
          <a:off x="1346200" y="3757613"/>
          <a:ext cx="6392863" cy="2614612"/>
        </p:xfrm>
        <a:graphic>
          <a:graphicData uri="http://schemas.openxmlformats.org/presentationml/2006/ole">
            <mc:AlternateContent xmlns:mc="http://schemas.openxmlformats.org/markup-compatibility/2006">
              <mc:Choice xmlns:v="urn:schemas-microsoft-com:vml" Requires="v">
                <p:oleObj spid="_x0000_s3273" name="Document" r:id="rId4" imgW="11793328" imgH="4692525" progId="Word.Document.8">
                  <p:embed/>
                </p:oleObj>
              </mc:Choice>
              <mc:Fallback>
                <p:oleObj name="Document" r:id="rId4" imgW="11793328" imgH="4692525"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6200" y="3757613"/>
                        <a:ext cx="6392863" cy="2614612"/>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mc:AlternateContent xmlns:mc="http://schemas.openxmlformats.org/markup-compatibility/2006">
              <mc:Choice xmlns:v="urn:schemas-microsoft-com:vml" Requires="v">
                <p:oleObj spid="_x0000_s3274" name="Document" r:id="rId6" imgW="11807381" imgH="8611241" progId="Word.Document.8">
                  <p:embed/>
                </p:oleObj>
              </mc:Choice>
              <mc:Fallback>
                <p:oleObj name="Document" r:id="rId6" imgW="11807381" imgH="8611241"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9375" y="1282700"/>
                        <a:ext cx="6211888" cy="4538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5821674" y="1241425"/>
            <a:ext cx="3324949" cy="400110"/>
          </a:xfrm>
          <a:prstGeom prst="rect">
            <a:avLst/>
          </a:prstGeom>
          <a:noFill/>
          <a:ln w="9525">
            <a:noFill/>
            <a:miter lim="800000"/>
            <a:headEnd/>
            <a:tailEnd/>
          </a:ln>
        </p:spPr>
        <p:txBody>
          <a:bodyPr wrap="none">
            <a:spAutoFit/>
          </a:bodyPr>
          <a:lstStyle/>
          <a:p>
            <a:pPr eaLnBrk="0" hangingPunct="0"/>
            <a:r>
              <a:rPr lang="en-US" sz="2000" dirty="0">
                <a:solidFill>
                  <a:schemeClr val="tx2"/>
                </a:solidFill>
                <a:latin typeface="Times New Roman" pitchFamily="18" charset="0"/>
              </a:rPr>
              <a:t>Example: for High Risk </a:t>
            </a:r>
            <a:r>
              <a:rPr lang="en-US" sz="2000" i="1" dirty="0">
                <a:solidFill>
                  <a:schemeClr val="tx2"/>
                </a:solidFill>
                <a:latin typeface="Times New Roman" pitchFamily="18" charset="0"/>
              </a:rPr>
              <a:t>p </a:t>
            </a:r>
            <a:r>
              <a:rPr lang="en-US" sz="2000" dirty="0">
                <a:solidFill>
                  <a:schemeClr val="tx2"/>
                </a:solidFill>
                <a:latin typeface="Times New Roman" pitchFamily="18" charset="0"/>
              </a:rPr>
              <a:t>= .5</a:t>
            </a: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i="1" dirty="0"/>
              <a:t>Eli </a:t>
            </a:r>
            <a:r>
              <a:rPr lang="en-US" sz="2400" i="1" dirty="0" err="1"/>
              <a:t>Lilly:</a:t>
            </a:r>
            <a:r>
              <a:rPr lang="en-US" sz="2400" dirty="0" err="1"/>
              <a:t>Incorporating</a:t>
            </a:r>
            <a:r>
              <a:rPr lang="en-US" sz="2400" dirty="0"/>
              <a:t> risk of approval	</a:t>
            </a:r>
            <a:br>
              <a:rPr lang="en-US" sz="2400" dirty="0"/>
            </a:br>
            <a:r>
              <a:rPr lang="en-US" sz="2400" dirty="0"/>
              <a:t>#2: Expected Waste of Specialized Facility</a:t>
            </a:r>
          </a:p>
        </p:txBody>
      </p:sp>
      <p:graphicFrame>
        <p:nvGraphicFramePr>
          <p:cNvPr id="4098" name="Object 2"/>
          <p:cNvGraphicFramePr>
            <a:graphicFrameLocks noGrp="1"/>
          </p:cNvGraphicFramePr>
          <p:nvPr>
            <p:ph type="tbl" idx="4294967295"/>
            <p:extLst>
              <p:ext uri="{D42A27DB-BD31-4B8C-83A1-F6EECF244321}">
                <p14:modId xmlns:p14="http://schemas.microsoft.com/office/powerpoint/2010/main" val="645830897"/>
              </p:ext>
            </p:extLst>
          </p:nvPr>
        </p:nvGraphicFramePr>
        <p:xfrm>
          <a:off x="650875" y="1317625"/>
          <a:ext cx="5721350" cy="2506663"/>
        </p:xfrm>
        <a:graphic>
          <a:graphicData uri="http://schemas.openxmlformats.org/presentationml/2006/ole">
            <mc:AlternateContent xmlns:mc="http://schemas.openxmlformats.org/markup-compatibility/2006">
              <mc:Choice xmlns:v="urn:schemas-microsoft-com:vml" Requires="v">
                <p:oleObj spid="_x0000_s55405" name="Document" r:id="rId4" imgW="8610600" imgH="3771900" progId="Word.Document.8">
                  <p:embed/>
                </p:oleObj>
              </mc:Choice>
              <mc:Fallback>
                <p:oleObj name="Document" r:id="rId4" imgW="8610600" imgH="3771900" progId="Word.Document.8">
                  <p:embed/>
                  <p:pic>
                    <p:nvPicPr>
                      <p:cNvPr id="0" name="Object 2"/>
                      <p:cNvPicPr>
                        <a:picLocks noChangeArrowheads="1"/>
                      </p:cNvPicPr>
                      <p:nvPr/>
                    </p:nvPicPr>
                    <p:blipFill>
                      <a:blip r:embed="rId5"/>
                      <a:srcRect/>
                      <a:stretch>
                        <a:fillRect/>
                      </a:stretch>
                    </p:blipFill>
                    <p:spPr bwMode="auto">
                      <a:xfrm>
                        <a:off x="650875" y="1317625"/>
                        <a:ext cx="5721350" cy="25066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 name="TextBox 1"/>
          <p:cNvSpPr txBox="1"/>
          <p:nvPr/>
        </p:nvSpPr>
        <p:spPr>
          <a:xfrm>
            <a:off x="724021" y="4463198"/>
            <a:ext cx="6545582" cy="1508105"/>
          </a:xfrm>
          <a:prstGeom prst="rect">
            <a:avLst/>
          </a:prstGeom>
          <a:noFill/>
        </p:spPr>
        <p:txBody>
          <a:bodyPr wrap="none" rtlCol="0">
            <a:spAutoFit/>
          </a:bodyPr>
          <a:lstStyle/>
          <a:p>
            <a:pPr marL="0" lvl="1"/>
            <a:r>
              <a:rPr lang="en-US" sz="1600" dirty="0"/>
              <a:t>Note: Waste-factor valuation is equivalent to real options:</a:t>
            </a:r>
          </a:p>
          <a:p>
            <a:pPr marL="0" lvl="1"/>
            <a:endParaRPr lang="en-US" sz="1600" dirty="0"/>
          </a:p>
          <a:p>
            <a:pPr marL="0" lvl="1"/>
            <a:r>
              <a:rPr lang="en-US" sz="1600" dirty="0"/>
              <a:t>Recall decision rule real options for </a:t>
            </a:r>
            <a:r>
              <a:rPr lang="en-US" sz="1600" dirty="0" err="1"/>
              <a:t>betazine</a:t>
            </a:r>
            <a:r>
              <a:rPr lang="en-US" sz="1600" dirty="0"/>
              <a:t>: </a:t>
            </a:r>
          </a:p>
          <a:p>
            <a:pPr marL="0" lvl="1"/>
            <a:r>
              <a:rPr lang="en-US" sz="1600" dirty="0"/>
              <a:t>Prefer flex over specialized if option value 6.25 + </a:t>
            </a:r>
            <a:r>
              <a:rPr lang="en-US" sz="1600" i="1" dirty="0"/>
              <a:t>p </a:t>
            </a:r>
            <a:r>
              <a:rPr lang="en-US" sz="1600" dirty="0"/>
              <a:t>11.82 - </a:t>
            </a:r>
            <a:r>
              <a:rPr lang="en-US" sz="1600" i="1" dirty="0"/>
              <a:t>p </a:t>
            </a:r>
            <a:r>
              <a:rPr lang="en-US" sz="1600" dirty="0"/>
              <a:t>54.49 &gt; 0 </a:t>
            </a:r>
          </a:p>
          <a:p>
            <a:pPr marL="0" lvl="1"/>
            <a:r>
              <a:rPr lang="en-US" sz="1600" dirty="0"/>
              <a:t>This is equivalent to (1/</a:t>
            </a:r>
            <a:r>
              <a:rPr lang="en-US" sz="1600" i="1" dirty="0"/>
              <a:t>p</a:t>
            </a:r>
            <a:r>
              <a:rPr lang="en-US" sz="1600" dirty="0"/>
              <a:t>)6.25 + 11.82 &gt; 54.49</a:t>
            </a:r>
          </a:p>
          <a:p>
            <a:endParaRPr lang="en-US" dirty="0"/>
          </a:p>
        </p:txBody>
      </p:sp>
      <p:sp>
        <p:nvSpPr>
          <p:cNvPr id="11" name="AutoShape 4"/>
          <p:cNvSpPr>
            <a:spLocks noChangeArrowheads="1"/>
          </p:cNvSpPr>
          <p:nvPr/>
        </p:nvSpPr>
        <p:spPr bwMode="auto">
          <a:xfrm>
            <a:off x="1444665" y="598985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dirty="0">
                <a:latin typeface="Times New Roman" pitchFamily="18" charset="0"/>
              </a:rPr>
              <a:t>= Risk-adjusted </a:t>
            </a:r>
            <a:r>
              <a:rPr lang="en-US" sz="1600" dirty="0" err="1">
                <a:latin typeface="Times New Roman" pitchFamily="18" charset="0"/>
              </a:rPr>
              <a:t>CapEx</a:t>
            </a:r>
            <a:r>
              <a:rPr lang="en-US" sz="1600" dirty="0">
                <a:latin typeface="Times New Roman" pitchFamily="18" charset="0"/>
              </a:rPr>
              <a:t> </a:t>
            </a:r>
          </a:p>
          <a:p>
            <a:pPr algn="ctr" eaLnBrk="0" hangingPunct="0"/>
            <a:r>
              <a:rPr lang="en-US" sz="1600" dirty="0">
                <a:latin typeface="Times New Roman" pitchFamily="18" charset="0"/>
                <a:cs typeface="Times New Roman" pitchFamily="18" charset="0"/>
              </a:rPr>
              <a:t>→</a:t>
            </a:r>
            <a:r>
              <a:rPr lang="en-US" sz="1600" dirty="0">
                <a:latin typeface="Times New Roman" pitchFamily="18" charset="0"/>
              </a:rPr>
              <a:t> Waste Factor Model yields identical decisions as real options!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a:t>Improving the trade-off</a:t>
            </a:r>
          </a:p>
          <a:p>
            <a:pPr lvl="1"/>
            <a:r>
              <a:rPr lang="en-US" dirty="0"/>
              <a:t>Depends on the capacity type strategy!</a:t>
            </a:r>
          </a:p>
          <a:p>
            <a:pPr lvl="1"/>
            <a:endParaRPr lang="en-US" dirty="0"/>
          </a:p>
          <a:p>
            <a:pPr lvl="1"/>
            <a:r>
              <a:rPr lang="en-US" dirty="0"/>
              <a:t>How do this?</a:t>
            </a:r>
          </a:p>
          <a:p>
            <a:pPr lvl="1"/>
            <a:endParaRPr lang="en-US" dirty="0"/>
          </a:p>
          <a:p>
            <a:pPr lvl="1"/>
            <a:endParaRPr lang="en-US" dirty="0"/>
          </a:p>
          <a:p>
            <a:r>
              <a:rPr lang="en-US" dirty="0"/>
              <a:t>Impact on long-term capability building</a:t>
            </a:r>
          </a:p>
          <a:p>
            <a:pPr lvl="1"/>
            <a:r>
              <a:rPr lang="en-US" dirty="0"/>
              <a:t>Different capacity types require different capabilities for improvement</a:t>
            </a:r>
          </a:p>
          <a:p>
            <a:pPr lvl="1"/>
            <a:r>
              <a:rPr lang="en-US" dirty="0"/>
              <a:t>It also is useful to distinguish the two potential roles of the flex plant: low-volume plant or launch plant</a:t>
            </a:r>
          </a:p>
          <a:p>
            <a:pPr lvl="1"/>
            <a:endParaRPr lang="en-US" dirty="0"/>
          </a:p>
          <a:p>
            <a:pPr>
              <a:lnSpc>
                <a:spcPct val="80000"/>
              </a:lnSpc>
            </a:pPr>
            <a:r>
              <a:rPr lang="en-US" sz="1600" dirty="0"/>
              <a:t>Implementing a </a:t>
            </a:r>
            <a:r>
              <a:rPr lang="en-US" sz="1600" b="1" dirty="0"/>
              <a:t>change in operations strategy</a:t>
            </a:r>
            <a:r>
              <a:rPr lang="en-US" sz="1600" dirty="0"/>
              <a:t>: distinguish between short and long term implications:</a:t>
            </a:r>
            <a:endParaRPr lang="en-US" sz="1600" b="1" dirty="0"/>
          </a:p>
          <a:p>
            <a:pPr lvl="1">
              <a:lnSpc>
                <a:spcPct val="80000"/>
              </a:lnSpc>
            </a:pPr>
            <a:r>
              <a:rPr lang="en-US" sz="1600" dirty="0"/>
              <a:t>Flexibility may reduce integration and visibility; its benefits accrue mostly in the future</a:t>
            </a:r>
          </a:p>
          <a:p>
            <a:pPr lvl="1">
              <a:lnSpc>
                <a:spcPct val="80000"/>
              </a:lnSpc>
            </a:pPr>
            <a:r>
              <a:rPr lang="en-US" sz="1600" dirty="0"/>
              <a:t>Launch plant (mixed strategy) requires new capabilities</a:t>
            </a:r>
          </a:p>
        </p:txBody>
      </p:sp>
      <p:sp>
        <p:nvSpPr>
          <p:cNvPr id="16386" name="Rectangle 2"/>
          <p:cNvSpPr>
            <a:spLocks noGrp="1" noChangeArrowheads="1"/>
          </p:cNvSpPr>
          <p:nvPr>
            <p:ph type="title"/>
          </p:nvPr>
        </p:nvSpPr>
        <p:spPr/>
        <p:txBody>
          <a:bodyPr/>
          <a:lstStyle/>
          <a:p>
            <a:r>
              <a:rPr lang="en-US" i="1" dirty="0"/>
              <a:t>Flexibility</a:t>
            </a:r>
            <a:r>
              <a:rPr lang="en-US" dirty="0"/>
              <a:t>:</a:t>
            </a:r>
            <a:br>
              <a:rPr lang="en-US" dirty="0"/>
            </a:br>
            <a:r>
              <a:rPr lang="en-US" dirty="0"/>
              <a:t>	How can we improve the </a:t>
            </a:r>
            <a:r>
              <a:rPr lang="en-US" i="1" dirty="0"/>
              <a:t>Time-Cost </a:t>
            </a:r>
            <a:r>
              <a:rPr lang="en-US" dirty="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sz="2400">
                <a:solidFill>
                  <a:srgbClr val="000000"/>
                </a:solidFill>
                <a:latin typeface="Times New Roman" pitchFamily="18" charset="0"/>
              </a:endParaRPr>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sz="2400">
                <a:solidFill>
                  <a:srgbClr val="000000"/>
                </a:solidFill>
                <a:latin typeface="Times New Roman" pitchFamily="18" charset="0"/>
              </a:endParaRPr>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sz="2400">
                <a:solidFill>
                  <a:srgbClr val="000000"/>
                </a:solidFill>
                <a:latin typeface="Times New Roman" pitchFamily="18" charset="0"/>
              </a:endParaRPr>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solidFill>
                    <a:srgbClr val="000000"/>
                  </a:solidFill>
                  <a:latin typeface="Times New Roman" pitchFamily="18" charset="0"/>
                </a:rPr>
                <a:t>T   </a:t>
              </a:r>
              <a:r>
                <a:rPr lang="en-US" sz="1600">
                  <a:solidFill>
                    <a:srgbClr val="000000"/>
                  </a:solidFill>
                  <a:latin typeface="Times New Roman" pitchFamily="18" charset="0"/>
                </a:rPr>
                <a:t>(responsiveness)</a:t>
              </a:r>
              <a:endParaRPr lang="en-US" sz="1600" i="1">
                <a:solidFill>
                  <a:srgbClr val="000000"/>
                </a:solidFill>
                <a:latin typeface="Times New Roman" pitchFamily="18" charset="0"/>
              </a:endParaRPr>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solidFill>
                    <a:srgbClr val="000000"/>
                  </a:solidFill>
                  <a:latin typeface="Times New Roman" pitchFamily="18" charset="0"/>
                </a:rPr>
                <a:t>C </a:t>
              </a:r>
              <a:r>
                <a:rPr lang="en-US" sz="1600">
                  <a:solidFill>
                    <a:srgbClr val="000000"/>
                  </a:solidFill>
                  <a:latin typeface="Times New Roman" pitchFamily="18" charset="0"/>
                </a:rPr>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sz="2400">
                <a:solidFill>
                  <a:srgbClr val="000000"/>
                </a:solidFill>
                <a:latin typeface="Times New Roman" pitchFamily="18" charset="0"/>
              </a:endParaRPr>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solidFill>
                    <a:srgbClr val="000000"/>
                  </a:solidFill>
                  <a:latin typeface="Times New Roman" pitchFamily="18" charset="0"/>
                </a:rPr>
                <a:t>Flex</a:t>
              </a:r>
            </a:p>
            <a:p>
              <a:pPr eaLnBrk="0" hangingPunct="0"/>
              <a:r>
                <a:rPr lang="en-US" sz="1600" i="1">
                  <a:solidFill>
                    <a:srgbClr val="000000"/>
                  </a:solidFill>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solidFill>
                    <a:srgbClr val="000000"/>
                  </a:solidFill>
                  <a:latin typeface="Times New Roman" pitchFamily="18" charset="0"/>
                </a:rPr>
                <a:t>Specialized</a:t>
              </a:r>
            </a:p>
            <a:p>
              <a:pPr eaLnBrk="0" hangingPunct="0"/>
              <a:r>
                <a:rPr lang="en-US" sz="1600" i="1">
                  <a:solidFill>
                    <a:srgbClr val="000000"/>
                  </a:solidFill>
                  <a:latin typeface="Times New Roman" pitchFamily="18" charset="0"/>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a:solidFill>
                    <a:srgbClr val="000000"/>
                  </a:solidFill>
                  <a:latin typeface="Times New Roman" pitchFamily="18" charset="0"/>
                </a:rPr>
                <a:t>2</a:t>
              </a: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a:solidFill>
                    <a:srgbClr val="000000"/>
                  </a:solidFill>
                  <a:latin typeface="Times New Roman" pitchFamily="18" charset="0"/>
                </a:rPr>
                <a:t>1</a:t>
              </a:r>
            </a:p>
          </p:txBody>
        </p:sp>
      </p:grpSp>
    </p:spTree>
    <p:extLst>
      <p:ext uri="{BB962C8B-B14F-4D97-AF65-F5344CB8AC3E}">
        <p14:creationId xmlns:p14="http://schemas.microsoft.com/office/powerpoint/2010/main" val="303746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a:t>Streamline project management</a:t>
            </a:r>
          </a:p>
          <a:p>
            <a:pPr marL="800100" lvl="1" indent="-342900" eaLnBrk="1" hangingPunct="1">
              <a:defRPr/>
            </a:pPr>
            <a:r>
              <a:rPr lang="en-US" sz="2000" dirty="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a:t>Use design/build partners</a:t>
            </a:r>
          </a:p>
          <a:p>
            <a:pPr marL="800100" lvl="1" indent="-342900" eaLnBrk="1" hangingPunct="1">
              <a:defRPr/>
            </a:pPr>
            <a:r>
              <a:rPr lang="en-US" sz="2000" dirty="0"/>
              <a:t>Eliminate activities and reduce activity times and rework</a:t>
            </a:r>
          </a:p>
          <a:p>
            <a:pPr marL="1219200" lvl="2" indent="-304800" eaLnBrk="1" hangingPunct="1">
              <a:buClr>
                <a:srgbClr val="FF0000"/>
              </a:buClr>
              <a:buFont typeface="Wingdings" pitchFamily="2" charset="2"/>
              <a:buChar char="Ø"/>
              <a:defRPr/>
            </a:pPr>
            <a:r>
              <a:rPr lang="en-US" sz="1800" dirty="0"/>
              <a:t>Use standard designs or re-use previous designs</a:t>
            </a:r>
          </a:p>
          <a:p>
            <a:pPr marL="381000" indent="-381000" eaLnBrk="1" hangingPunct="1">
              <a:buFont typeface="Wingdings" pitchFamily="2" charset="2"/>
              <a:buAutoNum type="arabicPeriod"/>
              <a:defRPr/>
            </a:pPr>
            <a:r>
              <a:rPr lang="en-US" sz="2400" dirty="0"/>
              <a:t>Plan for Uncertainty</a:t>
            </a:r>
          </a:p>
          <a:p>
            <a:pPr marL="781050" lvl="1" indent="-381000" eaLnBrk="1" hangingPunct="1">
              <a:buFont typeface="Wingdings" pitchFamily="2" charset="2"/>
              <a:buAutoNum type="arabicPeriod"/>
              <a:defRPr/>
            </a:pPr>
            <a:r>
              <a:rPr lang="en-US" sz="2200" dirty="0"/>
              <a:t>Modularize capacity and construction</a:t>
            </a:r>
          </a:p>
          <a:p>
            <a:pPr marL="781050" lvl="1" indent="-381000" eaLnBrk="1" hangingPunct="1">
              <a:buFont typeface="Wingdings" pitchFamily="2" charset="2"/>
              <a:buAutoNum type="arabicPeriod"/>
              <a:defRPr/>
            </a:pPr>
            <a:r>
              <a:rPr lang="en-US" sz="2200" dirty="0"/>
              <a:t>Increase adjustment flexibility</a:t>
            </a:r>
          </a:p>
          <a:p>
            <a:pPr marL="1200150" lvl="2" indent="-342900" eaLnBrk="1" hangingPunct="1">
              <a:buFont typeface="Wingdings" pitchFamily="2" charset="2"/>
              <a:buChar char="§"/>
              <a:defRPr/>
            </a:pPr>
            <a:r>
              <a:rPr lang="en-US" dirty="0"/>
              <a:t>Reduce chunks, investment (commitment) or increase resale</a:t>
            </a:r>
          </a:p>
          <a:p>
            <a:pPr marL="781050" lvl="1" indent="-381000" eaLnBrk="1" hangingPunct="1">
              <a:buFont typeface="Wingdings" pitchFamily="2" charset="2"/>
              <a:buAutoNum type="arabicPeriod"/>
              <a:defRPr/>
            </a:pPr>
            <a:r>
              <a:rPr lang="en-US" sz="2200" dirty="0"/>
              <a:t>Adapt and postpone capacity</a:t>
            </a:r>
          </a:p>
          <a:p>
            <a:pPr marL="1200150" lvl="2" indent="-342900" eaLnBrk="1" hangingPunct="1">
              <a:buFont typeface="Wingdings" pitchFamily="2" charset="2"/>
              <a:buChar char="§"/>
              <a:defRPr/>
            </a:pPr>
            <a:r>
              <a:rPr lang="en-US" dirty="0"/>
              <a:t>Keep initial scope simple</a:t>
            </a:r>
          </a:p>
          <a:p>
            <a:pPr marL="1200150" lvl="2" indent="-342900" eaLnBrk="1" hangingPunct="1">
              <a:buFont typeface="Wingdings" pitchFamily="2" charset="2"/>
              <a:buChar char="§"/>
              <a:defRPr/>
            </a:pPr>
            <a:r>
              <a:rPr lang="en-US" dirty="0"/>
              <a:t>Include options for adjustment later</a:t>
            </a:r>
          </a:p>
          <a:p>
            <a:pPr marL="1676400" lvl="3" indent="-304800" eaLnBrk="1" hangingPunct="1">
              <a:buClr>
                <a:srgbClr val="FF0000"/>
              </a:buClr>
              <a:buFont typeface="Wingdings" pitchFamily="2" charset="2"/>
              <a:buChar char="Ø"/>
              <a:defRPr/>
            </a:pPr>
            <a:r>
              <a:rPr lang="en-US" dirty="0"/>
              <a:t>Use adaptable, flexible, or “smart” capacity</a:t>
            </a:r>
          </a:p>
          <a:p>
            <a:pPr marL="381000" indent="-381000" eaLnBrk="1" hangingPunct="1">
              <a:defRPr/>
            </a:pPr>
            <a:endParaRPr lang="en-US" sz="2400" dirty="0"/>
          </a:p>
        </p:txBody>
      </p:sp>
      <p:sp>
        <p:nvSpPr>
          <p:cNvPr id="17410" name="Rectangle 2"/>
          <p:cNvSpPr>
            <a:spLocks noGrp="1" noChangeArrowheads="1"/>
          </p:cNvSpPr>
          <p:nvPr>
            <p:ph type="title"/>
          </p:nvPr>
        </p:nvSpPr>
        <p:spPr/>
        <p:txBody>
          <a:bodyPr/>
          <a:lstStyle/>
          <a:p>
            <a:pPr eaLnBrk="1" hangingPunct="1"/>
            <a:r>
              <a:rPr lang="en-US" b="1" dirty="0">
                <a:latin typeface="Albertus Extra Bold"/>
              </a:rPr>
              <a:t>Capacity Timing and Types</a:t>
            </a:r>
            <a:br>
              <a:rPr lang="en-US" dirty="0"/>
            </a:br>
            <a:r>
              <a:rPr lang="en-US" dirty="0"/>
              <a:t>	</a:t>
            </a:r>
            <a:r>
              <a:rPr lang="en-US" i="1" dirty="0"/>
              <a:t>Guidelines for speed and flexibility</a:t>
            </a:r>
            <a:endParaRPr lang="en-US" dirty="0"/>
          </a:p>
        </p:txBody>
      </p:sp>
    </p:spTree>
    <p:extLst>
      <p:ext uri="{BB962C8B-B14F-4D97-AF65-F5344CB8AC3E}">
        <p14:creationId xmlns:p14="http://schemas.microsoft.com/office/powerpoint/2010/main" val="182559641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7938"/>
            <a:ext cx="9144000" cy="955675"/>
          </a:xfrm>
        </p:spPr>
        <p:txBody>
          <a:bodyPr/>
          <a:lstStyle/>
          <a:p>
            <a:pPr lvl="2"/>
            <a:r>
              <a:rPr lang="en-US" sz="2800" dirty="0"/>
              <a:t>“Include options for adjustment later”: Real Options = Contingent Expansion Planning at Hong Kong Disneyland</a:t>
            </a:r>
          </a:p>
        </p:txBody>
      </p:sp>
      <p:sp>
        <p:nvSpPr>
          <p:cNvPr id="6" name="Text Placeholder 5"/>
          <p:cNvSpPr>
            <a:spLocks noGrp="1"/>
          </p:cNvSpPr>
          <p:nvPr>
            <p:ph type="body" sz="half" idx="1"/>
          </p:nvPr>
        </p:nvSpPr>
        <p:spPr>
          <a:xfrm>
            <a:off x="26120" y="1114425"/>
            <a:ext cx="4038600" cy="5286375"/>
          </a:xfrm>
        </p:spPr>
        <p:txBody>
          <a:bodyPr/>
          <a:lstStyle/>
          <a:p>
            <a:r>
              <a:rPr lang="en-US" dirty="0"/>
              <a:t>Built small in 2003 with standard 4 themed areas: </a:t>
            </a:r>
          </a:p>
          <a:p>
            <a:pPr marL="457200" lvl="1" indent="0">
              <a:buNone/>
            </a:pPr>
            <a:r>
              <a:rPr lang="en-US" dirty="0"/>
              <a:t>Main Street, Adventureland, Fantasyland and Tomorrowland.</a:t>
            </a:r>
          </a:p>
          <a:p>
            <a:r>
              <a:rPr lang="en-US" dirty="0"/>
              <a:t>Strategy = expand as demand grows</a:t>
            </a:r>
          </a:p>
          <a:p>
            <a:r>
              <a:rPr lang="en-US" dirty="0"/>
              <a:t>2009: add 3 on perimeter</a:t>
            </a:r>
          </a:p>
          <a:p>
            <a:r>
              <a:rPr lang="en-US" dirty="0"/>
              <a:t>2016: expand Tomorrowland</a:t>
            </a:r>
          </a:p>
          <a:p>
            <a:endParaRPr lang="en-US" dirty="0"/>
          </a:p>
          <a:p>
            <a:endParaRPr lang="en-US" dirty="0"/>
          </a:p>
          <a:p>
            <a:pPr>
              <a:buFont typeface="Wingdings" charset="2"/>
              <a:buChar char="v"/>
            </a:pPr>
            <a:r>
              <a:rPr lang="en-US" dirty="0"/>
              <a:t>Harley-Davidson calls these expansion times “triggers”</a:t>
            </a:r>
          </a:p>
        </p:txBody>
      </p:sp>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976083" y="1114425"/>
            <a:ext cx="5188334" cy="5743575"/>
          </a:xfrm>
        </p:spPr>
      </p:pic>
    </p:spTree>
    <p:extLst>
      <p:ext uri="{BB962C8B-B14F-4D97-AF65-F5344CB8AC3E}">
        <p14:creationId xmlns:p14="http://schemas.microsoft.com/office/powerpoint/2010/main" val="1305946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3 at 3.41.41 PM.png"/>
          <p:cNvPicPr>
            <a:picLocks noChangeAspect="1"/>
          </p:cNvPicPr>
          <p:nvPr/>
        </p:nvPicPr>
        <p:blipFill rotWithShape="1">
          <a:blip r:embed="rId2">
            <a:extLst>
              <a:ext uri="{28A0092B-C50C-407E-A947-70E740481C1C}">
                <a14:useLocalDpi xmlns:a14="http://schemas.microsoft.com/office/drawing/2010/main" val="0"/>
              </a:ext>
            </a:extLst>
          </a:blip>
          <a:srcRect r="14620"/>
          <a:stretch/>
        </p:blipFill>
        <p:spPr>
          <a:xfrm>
            <a:off x="1" y="-42050"/>
            <a:ext cx="7807157" cy="3196043"/>
          </a:xfrm>
          <a:prstGeom prst="rect">
            <a:avLst/>
          </a:prstGeom>
        </p:spPr>
      </p:pic>
      <p:pic>
        <p:nvPicPr>
          <p:cNvPr id="6" name="Picture 5" descr="Screen Shot 2013-11-13 at 3.38.34 PM.png"/>
          <p:cNvPicPr>
            <a:picLocks noChangeAspect="1"/>
          </p:cNvPicPr>
          <p:nvPr/>
        </p:nvPicPr>
        <p:blipFill rotWithShape="1">
          <a:blip r:embed="rId3">
            <a:extLst>
              <a:ext uri="{28A0092B-C50C-407E-A947-70E740481C1C}">
                <a14:useLocalDpi xmlns:a14="http://schemas.microsoft.com/office/drawing/2010/main" val="0"/>
              </a:ext>
            </a:extLst>
          </a:blip>
          <a:srcRect r="14998"/>
          <a:stretch/>
        </p:blipFill>
        <p:spPr>
          <a:xfrm>
            <a:off x="0" y="3525200"/>
            <a:ext cx="7772400" cy="3139571"/>
          </a:xfrm>
          <a:prstGeom prst="rect">
            <a:avLst/>
          </a:prstGeom>
        </p:spPr>
      </p:pic>
    </p:spTree>
    <p:extLst>
      <p:ext uri="{BB962C8B-B14F-4D97-AF65-F5344CB8AC3E}">
        <p14:creationId xmlns:p14="http://schemas.microsoft.com/office/powerpoint/2010/main" val="22497694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sz="2400">
              <a:solidFill>
                <a:srgbClr val="000000"/>
              </a:solidFill>
              <a:latin typeface="Times New Roman" pitchFamily="18" charset="0"/>
            </a:endParaRPr>
          </a:p>
        </p:txBody>
      </p:sp>
      <p:sp>
        <p:nvSpPr>
          <p:cNvPr id="19460" name="Rectangle 14"/>
          <p:cNvSpPr>
            <a:spLocks noGrp="1" noChangeArrowheads="1"/>
          </p:cNvSpPr>
          <p:nvPr>
            <p:ph type="title"/>
          </p:nvPr>
        </p:nvSpPr>
        <p:spPr/>
        <p:txBody>
          <a:bodyPr/>
          <a:lstStyle/>
          <a:p>
            <a:r>
              <a:rPr lang="en-US" sz="2800" dirty="0"/>
              <a:t>A Flexible Asset strategy should strive for cost reduction</a:t>
            </a:r>
            <a:br>
              <a:rPr lang="en-US" sz="2800" dirty="0"/>
            </a:br>
            <a:r>
              <a:rPr lang="en-US" sz="2800" dirty="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a:t>Bill Fox (Lilly): “Flexibility with automation in a </a:t>
            </a:r>
            <a:r>
              <a:rPr lang="en-US" sz="2000" dirty="0" err="1"/>
              <a:t>cGMP</a:t>
            </a:r>
            <a:r>
              <a:rPr lang="en-US" sz="2000" dirty="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solidFill>
                  <a:srgbClr val="000000"/>
                </a:solidFill>
                <a:latin typeface="Times New Roman" pitchFamily="18" charset="0"/>
              </a:rPr>
              <a:t>Capital</a:t>
            </a:r>
          </a:p>
          <a:p>
            <a:pPr algn="ctr"/>
            <a:r>
              <a:rPr lang="en-US" sz="1800">
                <a:solidFill>
                  <a:srgbClr val="000000"/>
                </a:solidFill>
                <a:latin typeface="Times New Roman" pitchFamily="18" charset="0"/>
              </a:rPr>
              <a:t>Investment</a:t>
            </a:r>
          </a:p>
          <a:p>
            <a:pPr algn="ctr"/>
            <a:r>
              <a:rPr lang="en-US" sz="1800">
                <a:solidFill>
                  <a:srgbClr val="000000"/>
                </a:solidFill>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solidFill>
                  <a:srgbClr val="000000"/>
                </a:solidFill>
                <a:latin typeface="Times New Roman" pitchFamily="18" charset="0"/>
              </a:rPr>
              <a:t>Agility flexibility</a:t>
            </a:r>
            <a:r>
              <a:rPr lang="en-US" sz="1600">
                <a:solidFill>
                  <a:srgbClr val="000000"/>
                </a:solidFill>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rgbClr val="3333CC"/>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rgbClr val="3333CC"/>
                </a:solidFill>
                <a:latin typeface="Times New Roman" pitchFamily="18" charset="0"/>
              </a:rPr>
              <a:t>Flexible </a:t>
            </a:r>
          </a:p>
          <a:p>
            <a:r>
              <a:rPr lang="en-US" sz="2000">
                <a:solidFill>
                  <a:srgbClr val="3333CC"/>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rgbClr val="3333CC"/>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sz="2400">
              <a:solidFill>
                <a:srgbClr val="000000"/>
              </a:solidFill>
              <a:latin typeface="Times New Roman" pitchFamily="18" charset="0"/>
            </a:endParaRPr>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solidFill>
                  <a:srgbClr val="000000"/>
                </a:solidFill>
                <a:latin typeface="Times New Roman" pitchFamily="18" charset="0"/>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sz="2400">
              <a:solidFill>
                <a:srgbClr val="000000"/>
              </a:solidFill>
              <a:latin typeface="Times New Roman" pitchFamily="18" charset="0"/>
            </a:endParaRPr>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solidFill>
                  <a:srgbClr val="000000"/>
                </a:solidFill>
                <a:latin typeface="Times New Roman" pitchFamily="18" charset="0"/>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a:solidFill>
                  <a:srgbClr val="7030A0"/>
                </a:solidFill>
                <a:latin typeface="Times New Roman" pitchFamily="18" charset="0"/>
              </a:rPr>
              <a:t>Scale flexibility</a:t>
            </a:r>
          </a:p>
        </p:txBody>
      </p:sp>
    </p:spTree>
    <p:extLst>
      <p:ext uri="{BB962C8B-B14F-4D97-AF65-F5344CB8AC3E}">
        <p14:creationId xmlns:p14="http://schemas.microsoft.com/office/powerpoint/2010/main" val="192263935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A Specialized Asset strategy should reduce </a:t>
            </a:r>
            <a:r>
              <a:rPr lang="en-US" dirty="0" err="1"/>
              <a:t>leadtime</a:t>
            </a:r>
            <a:br>
              <a:rPr lang="en-US" dirty="0"/>
            </a:br>
            <a:r>
              <a:rPr lang="en-US" dirty="0"/>
              <a:t>	</a:t>
            </a:r>
            <a:r>
              <a:rPr lang="en-US" sz="2400" dirty="0"/>
              <a:t>e.g. modular capacity and construction, concurrent design/build</a:t>
            </a:r>
            <a:endParaRPr lang="en-US" dirty="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a:t>Leading module manufacturer for </a:t>
            </a:r>
            <a:r>
              <a:rPr lang="en-US" sz="2000" dirty="0" err="1"/>
              <a:t>pharma</a:t>
            </a:r>
            <a:r>
              <a:rPr lang="en-US" sz="2000" dirty="0"/>
              <a:t> industry</a:t>
            </a:r>
          </a:p>
          <a:p>
            <a:r>
              <a:rPr lang="en-US" sz="2000" dirty="0"/>
              <a:t>Started in 1986</a:t>
            </a:r>
          </a:p>
          <a:p>
            <a:r>
              <a:rPr lang="en-US" sz="2000" dirty="0"/>
              <a:t>Swedish company</a:t>
            </a:r>
          </a:p>
          <a:p>
            <a:r>
              <a:rPr lang="en-US" sz="2000" dirty="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First factory in 1991</a:t>
            </a:r>
          </a:p>
          <a:p>
            <a:pPr marL="342900" indent="-342900" eaLnBrk="0" hangingPunct="0">
              <a:spcBef>
                <a:spcPct val="20000"/>
              </a:spcBef>
              <a:buClr>
                <a:srgbClr val="336633"/>
              </a:buClr>
              <a:buSzPct val="70000"/>
              <a:buFont typeface="Wingdings" pitchFamily="2" charset="2"/>
              <a:buChar char="l"/>
            </a:pPr>
            <a:r>
              <a:rPr lang="en-US" sz="1800">
                <a:solidFill>
                  <a:srgbClr val="000000"/>
                </a:solidFill>
                <a:latin typeface="Times New Roman" pitchFamily="18" charset="0"/>
              </a:rPr>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sz="2400" i="1" dirty="0">
                <a:solidFill>
                  <a:srgbClr val="990033"/>
                </a:solidFill>
                <a:latin typeface="Times New Roman" pitchFamily="18" charset="0"/>
              </a:rPr>
              <a:t>Who is </a:t>
            </a:r>
            <a:r>
              <a:rPr lang="en-US" sz="2400" i="1" dirty="0" err="1">
                <a:solidFill>
                  <a:srgbClr val="990033"/>
                </a:solidFill>
                <a:latin typeface="Times New Roman" pitchFamily="18" charset="0"/>
              </a:rPr>
              <a:t>Pharmadule</a:t>
            </a:r>
            <a:r>
              <a:rPr lang="en-US" sz="2400" i="1" dirty="0">
                <a:solidFill>
                  <a:srgbClr val="990033"/>
                </a:solidFill>
                <a:latin typeface="Times New Roman" pitchFamily="18" charset="0"/>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latin typeface="Times New Roman" pitchFamily="18" charset="0"/>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sz="2400">
                <a:solidFill>
                  <a:srgbClr val="000000"/>
                </a:solidFill>
                <a:latin typeface="Times New Roman" pitchFamily="18" charset="0"/>
              </a:rPr>
              <a:t>Ireland</a:t>
            </a:r>
          </a:p>
        </p:txBody>
      </p:sp>
    </p:spTree>
    <p:extLst>
      <p:ext uri="{BB962C8B-B14F-4D97-AF65-F5344CB8AC3E}">
        <p14:creationId xmlns:p14="http://schemas.microsoft.com/office/powerpoint/2010/main" val="39456408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of Flexibility in Auto Industry</a:t>
            </a:r>
          </a:p>
        </p:txBody>
      </p:sp>
      <p:sp>
        <p:nvSpPr>
          <p:cNvPr id="18" name="Content Placeholder 12"/>
          <p:cNvSpPr txBox="1">
            <a:spLocks/>
          </p:cNvSpPr>
          <p:nvPr/>
        </p:nvSpPr>
        <p:spPr>
          <a:xfrm>
            <a:off x="370890" y="2031715"/>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Clr>
                <a:sysClr val="windowText" lastClr="000000">
                  <a:lumMod val="65000"/>
                  <a:lumOff val="35000"/>
                </a:sysClr>
              </a:buClr>
              <a:buFont typeface="Arial"/>
              <a:buNone/>
              <a:defRPr/>
            </a:pPr>
            <a:r>
              <a:rPr lang="en-US" sz="1800">
                <a:solidFill>
                  <a:sysClr val="windowText" lastClr="000000"/>
                </a:solidFill>
              </a:rPr>
              <a:t>Ford adjusted primarily by increasing</a:t>
            </a:r>
            <a:endParaRPr lang="en-US" sz="1800" dirty="0">
              <a:solidFill>
                <a:sysClr val="windowText" lastClr="000000"/>
              </a:solidFill>
            </a:endParaRPr>
          </a:p>
        </p:txBody>
      </p:sp>
      <p:pic>
        <p:nvPicPr>
          <p:cNvPr id="19" name="Picture 6"/>
          <p:cNvPicPr>
            <a:picLocks noChangeAspect="1" noChangeArrowheads="1"/>
          </p:cNvPicPr>
          <p:nvPr/>
        </p:nvPicPr>
        <p:blipFill>
          <a:blip r:embed="rId2" cstate="print"/>
          <a:srcRect/>
          <a:stretch>
            <a:fillRect/>
          </a:stretch>
        </p:blipFill>
        <p:spPr bwMode="auto">
          <a:xfrm>
            <a:off x="4535613" y="1498315"/>
            <a:ext cx="4064877" cy="2971800"/>
          </a:xfrm>
          <a:prstGeom prst="rect">
            <a:avLst/>
          </a:prstGeom>
          <a:noFill/>
          <a:ln w="9525">
            <a:noFill/>
            <a:miter lim="800000"/>
            <a:headEnd/>
            <a:tailEnd/>
          </a:ln>
          <a:effectLst/>
        </p:spPr>
      </p:pic>
      <p:grpSp>
        <p:nvGrpSpPr>
          <p:cNvPr id="20" name="Group 25"/>
          <p:cNvGrpSpPr/>
          <p:nvPr/>
        </p:nvGrpSpPr>
        <p:grpSpPr>
          <a:xfrm>
            <a:off x="294690" y="1498315"/>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7914690" y="2184115"/>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7996908" y="3479515"/>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12290" y="4393915"/>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437690" y="5293077"/>
            <a:ext cx="1748368" cy="899162"/>
          </a:xfrm>
          <a:prstGeom prst="rect">
            <a:avLst/>
          </a:prstGeom>
          <a:noFill/>
          <a:ln w="9525">
            <a:noFill/>
            <a:miter lim="800000"/>
            <a:headEnd/>
            <a:tailEnd/>
          </a:ln>
        </p:spPr>
      </p:pic>
      <p:sp>
        <p:nvSpPr>
          <p:cNvPr id="28" name="TextBox 27"/>
          <p:cNvSpPr txBox="1"/>
          <p:nvPr/>
        </p:nvSpPr>
        <p:spPr>
          <a:xfrm>
            <a:off x="3114090" y="4470115"/>
            <a:ext cx="1371600" cy="830997"/>
          </a:xfrm>
          <a:prstGeom prst="rect">
            <a:avLst/>
          </a:prstGeom>
          <a:noFill/>
        </p:spPr>
        <p:txBody>
          <a:bodyPr wrap="square" rtlCol="0">
            <a:spAutoFit/>
          </a:bodyPr>
          <a:lstStyle/>
          <a:p>
            <a:pPr fontAlgn="auto">
              <a:spcBef>
                <a:spcPts val="0"/>
              </a:spcBef>
              <a:spcAft>
                <a:spcPts val="0"/>
              </a:spcAft>
              <a:defRPr/>
            </a:pPr>
            <a:r>
              <a:rPr lang="en-US" b="1" kern="0" dirty="0">
                <a:solidFill>
                  <a:sysClr val="windowText" lastClr="000000"/>
                </a:solidFill>
                <a:latin typeface="Times New Roman" pitchFamily="18" charset="0"/>
              </a:rPr>
              <a:t>Ford EDGE</a:t>
            </a:r>
          </a:p>
          <a:p>
            <a:pPr fontAlgn="auto">
              <a:spcBef>
                <a:spcPts val="0"/>
              </a:spcBef>
              <a:spcAft>
                <a:spcPts val="0"/>
              </a:spcAft>
              <a:defRPr/>
            </a:pPr>
            <a:r>
              <a:rPr lang="en-US" kern="0" dirty="0">
                <a:solidFill>
                  <a:sysClr val="windowText" lastClr="000000"/>
                </a:solidFill>
                <a:latin typeface="Times New Roman" pitchFamily="18" charset="0"/>
              </a:rPr>
              <a:t>Manufactured in Oakville, ON </a:t>
            </a:r>
            <a:r>
              <a:rPr lang="en-US" b="1" kern="0" dirty="0">
                <a:solidFill>
                  <a:sysClr val="windowText" lastClr="000000"/>
                </a:solidFill>
                <a:latin typeface="Times New Roman" pitchFamily="18" charset="0"/>
              </a:rPr>
              <a:t>(Inflexible plant)</a:t>
            </a:r>
          </a:p>
        </p:txBody>
      </p:sp>
      <p:sp>
        <p:nvSpPr>
          <p:cNvPr id="29" name="TextBox 28"/>
          <p:cNvSpPr txBox="1"/>
          <p:nvPr/>
        </p:nvSpPr>
        <p:spPr>
          <a:xfrm>
            <a:off x="3114090" y="5445477"/>
            <a:ext cx="1371600" cy="1015663"/>
          </a:xfrm>
          <a:prstGeom prst="rect">
            <a:avLst/>
          </a:prstGeom>
          <a:noFill/>
        </p:spPr>
        <p:txBody>
          <a:bodyPr wrap="square" rtlCol="0">
            <a:spAutoFit/>
          </a:bodyPr>
          <a:lstStyle/>
          <a:p>
            <a:pPr fontAlgn="auto">
              <a:spcBef>
                <a:spcPts val="0"/>
              </a:spcBef>
              <a:spcAft>
                <a:spcPts val="0"/>
              </a:spcAft>
              <a:defRPr/>
            </a:pPr>
            <a:r>
              <a:rPr lang="en-US" b="1" kern="0" dirty="0">
                <a:solidFill>
                  <a:sysClr val="windowText" lastClr="000000"/>
                </a:solidFill>
                <a:latin typeface="Times New Roman" pitchFamily="18" charset="0"/>
              </a:rPr>
              <a:t>Honda PILOT</a:t>
            </a:r>
          </a:p>
          <a:p>
            <a:pPr fontAlgn="auto">
              <a:spcBef>
                <a:spcPts val="0"/>
              </a:spcBef>
              <a:spcAft>
                <a:spcPts val="0"/>
              </a:spcAft>
              <a:defRPr/>
            </a:pPr>
            <a:r>
              <a:rPr lang="en-US" kern="0" dirty="0">
                <a:solidFill>
                  <a:sysClr val="windowText" lastClr="000000"/>
                </a:solidFill>
                <a:latin typeface="Times New Roman" pitchFamily="18" charset="0"/>
              </a:rPr>
              <a:t>Manufactured in Lincoln, AL</a:t>
            </a:r>
          </a:p>
          <a:p>
            <a:pPr fontAlgn="auto">
              <a:spcBef>
                <a:spcPts val="0"/>
              </a:spcBef>
              <a:spcAft>
                <a:spcPts val="0"/>
              </a:spcAft>
              <a:defRPr/>
            </a:pPr>
            <a:r>
              <a:rPr lang="en-US" kern="0" dirty="0" err="1">
                <a:solidFill>
                  <a:sysClr val="windowText" lastClr="000000"/>
                </a:solidFill>
                <a:latin typeface="Times New Roman" pitchFamily="18" charset="0"/>
              </a:rPr>
              <a:t>Alliston</a:t>
            </a:r>
            <a:r>
              <a:rPr lang="en-US" kern="0" dirty="0">
                <a:solidFill>
                  <a:sysClr val="windowText" lastClr="000000"/>
                </a:solidFill>
                <a:latin typeface="Times New Roman" pitchFamily="18" charset="0"/>
              </a:rPr>
              <a:t> 2, ON</a:t>
            </a:r>
          </a:p>
          <a:p>
            <a:pPr fontAlgn="auto">
              <a:spcBef>
                <a:spcPts val="0"/>
              </a:spcBef>
              <a:spcAft>
                <a:spcPts val="0"/>
              </a:spcAft>
              <a:defRPr/>
            </a:pPr>
            <a:r>
              <a:rPr lang="en-US" kern="0" dirty="0">
                <a:solidFill>
                  <a:sysClr val="windowText" lastClr="000000"/>
                </a:solidFill>
                <a:latin typeface="Times New Roman" pitchFamily="18" charset="0"/>
              </a:rPr>
              <a:t> </a:t>
            </a:r>
            <a:r>
              <a:rPr lang="en-US" b="1" kern="0" dirty="0">
                <a:solidFill>
                  <a:sysClr val="windowText" lastClr="000000"/>
                </a:solidFill>
                <a:latin typeface="Times New Roman" pitchFamily="18" charset="0"/>
              </a:rPr>
              <a:t>(Flexible plants)</a:t>
            </a:r>
          </a:p>
        </p:txBody>
      </p:sp>
      <p:pic>
        <p:nvPicPr>
          <p:cNvPr id="30" name="Picture 8"/>
          <p:cNvPicPr>
            <a:picLocks noChangeAspect="1" noChangeArrowheads="1"/>
          </p:cNvPicPr>
          <p:nvPr/>
        </p:nvPicPr>
        <p:blipFill>
          <a:blip r:embed="rId9" cstate="print"/>
          <a:srcRect/>
          <a:stretch>
            <a:fillRect/>
          </a:stretch>
        </p:blipFill>
        <p:spPr bwMode="auto">
          <a:xfrm>
            <a:off x="370890" y="4470115"/>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370890" y="5384515"/>
            <a:ext cx="838200" cy="566251"/>
          </a:xfrm>
          <a:prstGeom prst="rect">
            <a:avLst/>
          </a:prstGeom>
          <a:noFill/>
          <a:ln w="9525">
            <a:noFill/>
            <a:miter lim="800000"/>
            <a:headEnd/>
            <a:tailEnd/>
          </a:ln>
        </p:spPr>
      </p:pic>
      <p:sp>
        <p:nvSpPr>
          <p:cNvPr id="32" name="Rectangle 31"/>
          <p:cNvSpPr/>
          <p:nvPr/>
        </p:nvSpPr>
        <p:spPr>
          <a:xfrm>
            <a:off x="4535613" y="5096327"/>
            <a:ext cx="4572000" cy="646331"/>
          </a:xfrm>
          <a:prstGeom prst="rect">
            <a:avLst/>
          </a:prstGeom>
        </p:spPr>
        <p:txBody>
          <a:bodyPr>
            <a:spAutoFit/>
          </a:bodyPr>
          <a:lstStyle/>
          <a:p>
            <a:pPr fontAlgn="auto">
              <a:spcBef>
                <a:spcPts val="0"/>
              </a:spcBef>
              <a:spcAft>
                <a:spcPts val="0"/>
              </a:spcAft>
              <a:defRPr/>
            </a:pPr>
            <a:r>
              <a:rPr lang="en-US" sz="1800" kern="0" dirty="0">
                <a:solidFill>
                  <a:sysClr val="windowText" lastClr="000000"/>
                </a:solidFill>
                <a:latin typeface="Times New Roman" pitchFamily="18" charset="0"/>
              </a:rPr>
              <a:t>Average incentive for flexible in 2007: $2,691</a:t>
            </a:r>
          </a:p>
          <a:p>
            <a:pPr fontAlgn="auto">
              <a:spcBef>
                <a:spcPts val="0"/>
              </a:spcBef>
              <a:spcAft>
                <a:spcPts val="0"/>
              </a:spcAft>
              <a:defRPr/>
            </a:pPr>
            <a:r>
              <a:rPr lang="en-US" sz="1800" kern="0" dirty="0">
                <a:solidFill>
                  <a:sysClr val="windowText" lastClr="000000"/>
                </a:solidFill>
                <a:latin typeface="Times New Roman" pitchFamily="18" charset="0"/>
              </a:rPr>
              <a:t>Average incentive for inflexible in 2007: $3,411  </a:t>
            </a:r>
          </a:p>
        </p:txBody>
      </p:sp>
    </p:spTree>
    <p:extLst>
      <p:ext uri="{BB962C8B-B14F-4D97-AF65-F5344CB8AC3E}">
        <p14:creationId xmlns:p14="http://schemas.microsoft.com/office/powerpoint/2010/main" val="36394009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a:t>Moreno &amp; </a:t>
            </a:r>
            <a:r>
              <a:rPr lang="en-US" dirty="0" err="1"/>
              <a:t>Terwiesch</a:t>
            </a:r>
            <a:r>
              <a:rPr lang="en-US" dirty="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observations</a:t>
            </a:r>
          </a:p>
          <a:p>
            <a:pPr>
              <a:spcBef>
                <a:spcPts val="600"/>
              </a:spcBef>
            </a:pPr>
            <a:r>
              <a:rPr lang="en-US" sz="2400" dirty="0">
                <a:cs typeface="Arial" panose="020B0604020202020204" pitchFamily="34" charset="0"/>
              </a:rPr>
              <a:t>Findings</a:t>
            </a:r>
          </a:p>
          <a:p>
            <a:pPr>
              <a:buNone/>
            </a:pPr>
            <a:r>
              <a:rPr lang="en-US" sz="1800" dirty="0"/>
              <a:t>Deployment of flexibility associated to:</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14167927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Characterizing Flexibility</a:t>
            </a:r>
          </a:p>
        </p:txBody>
      </p:sp>
      <p:sp>
        <p:nvSpPr>
          <p:cNvPr id="14" name="TextBox 13"/>
          <p:cNvSpPr txBox="1"/>
          <p:nvPr/>
        </p:nvSpPr>
        <p:spPr>
          <a:xfrm>
            <a:off x="0" y="6393665"/>
            <a:ext cx="6604693" cy="230832"/>
          </a:xfrm>
          <a:prstGeom prst="rect">
            <a:avLst/>
          </a:prstGeom>
          <a:noFill/>
        </p:spPr>
        <p:txBody>
          <a:bodyPr wrap="none" rtlCol="0">
            <a:spAutoFit/>
          </a:bodyPr>
          <a:lstStyle/>
          <a:p>
            <a:pPr fontAlgn="auto">
              <a:spcBef>
                <a:spcPts val="0"/>
              </a:spcBef>
              <a:spcAft>
                <a:spcPts val="0"/>
              </a:spcAft>
            </a:pPr>
            <a:r>
              <a:rPr lang="en-US" sz="900" dirty="0">
                <a:solidFill>
                  <a:prstClr val="black"/>
                </a:solidFill>
                <a:latin typeface="Calibri"/>
              </a:rPr>
              <a:t>Source: Adopted and modified from D.M. Upton, “The Management of Manufacturing Flexibility”, California Management Review.  </a:t>
            </a:r>
          </a:p>
        </p:txBody>
      </p:sp>
      <p:graphicFrame>
        <p:nvGraphicFramePr>
          <p:cNvPr id="23" name="Content Placeholder 5"/>
          <p:cNvGraphicFramePr>
            <a:graphicFrameLocks/>
          </p:cNvGraphicFramePr>
          <p:nvPr/>
        </p:nvGraphicFramePr>
        <p:xfrm>
          <a:off x="1600200" y="3017837"/>
          <a:ext cx="6019800" cy="2925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Isosceles Triangle 23"/>
          <p:cNvSpPr/>
          <p:nvPr/>
        </p:nvSpPr>
        <p:spPr>
          <a:xfrm rot="16200000" flipH="1">
            <a:off x="53340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28"/>
          <p:cNvSpPr/>
          <p:nvPr/>
        </p:nvSpPr>
        <p:spPr>
          <a:xfrm>
            <a:off x="3657600" y="1447800"/>
            <a:ext cx="1828800" cy="9144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sysClr val="windowText" lastClr="000000"/>
                </a:solidFill>
                <a:effectLst/>
                <a:uLnTx/>
                <a:uFillTx/>
                <a:latin typeface="Calibri"/>
                <a:ea typeface="+mn-ea"/>
                <a:cs typeface="+mn-cs"/>
              </a:rPr>
              <a:t>Attribute(s) requiring the ability to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Isosceles Triangle 29"/>
          <p:cNvSpPr/>
          <p:nvPr/>
        </p:nvSpPr>
        <p:spPr>
          <a:xfrm rot="10800000">
            <a:off x="3657600" y="2362200"/>
            <a:ext cx="1828800" cy="609600"/>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30"/>
          <p:cNvSpPr/>
          <p:nvPr/>
        </p:nvSpPr>
        <p:spPr>
          <a:xfrm>
            <a:off x="67818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sysClr val="windowText" lastClr="000000"/>
                </a:solidFill>
                <a:effectLst/>
                <a:uLnTx/>
                <a:uFillTx/>
                <a:latin typeface="Calibri"/>
                <a:ea typeface="+mn-ea"/>
                <a:cs typeface="+mn-cs"/>
              </a:rPr>
              <a:t>Degree and Consequence of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latin typeface="Calibri"/>
                <a:ea typeface="+mn-ea"/>
                <a:cs typeface="+mn-cs"/>
              </a:rPr>
              <a:t>Range: Number of points system can operate at.</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latin typeface="Calibri"/>
                <a:ea typeface="+mn-ea"/>
                <a:cs typeface="+mn-cs"/>
              </a:rPr>
              <a:t>Mobility: Ease (cost or time) of moving from one operating point to another. </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latin typeface="Calibri"/>
                <a:ea typeface="+mn-ea"/>
                <a:cs typeface="+mn-cs"/>
              </a:rPr>
              <a:t>Uniformity: Performance consistency across the range of operating points..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Isosceles Triangle 31"/>
          <p:cNvSpPr/>
          <p:nvPr/>
        </p:nvSpPr>
        <p:spPr>
          <a:xfrm rot="5400000">
            <a:off x="16002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Rectangle 32"/>
          <p:cNvSpPr/>
          <p:nvPr/>
        </p:nvSpPr>
        <p:spPr>
          <a:xfrm>
            <a:off x="2286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sysClr val="windowText" lastClr="000000"/>
                </a:solidFill>
                <a:effectLst/>
                <a:uLnTx/>
                <a:uFillTx/>
                <a:latin typeface="Calibri"/>
                <a:ea typeface="+mn-ea"/>
                <a:cs typeface="+mn-cs"/>
              </a:rPr>
              <a:t>Time Horizon for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err="1">
                <a:ln>
                  <a:noFill/>
                </a:ln>
                <a:solidFill>
                  <a:sysClr val="windowText" lastClr="000000"/>
                </a:solidFill>
                <a:effectLst/>
                <a:uLnTx/>
                <a:uFillTx/>
                <a:latin typeface="Calibri"/>
                <a:ea typeface="+mn-ea"/>
                <a:cs typeface="+mn-cs"/>
              </a:rPr>
              <a:t>Executional</a:t>
            </a:r>
            <a:r>
              <a:rPr kumimoji="0" lang="en-US" sz="1100" b="0" i="0" u="none" strike="noStrike" kern="0" cap="none" spc="0" normalizeH="0" baseline="0" noProof="0" dirty="0">
                <a:ln>
                  <a:noFill/>
                </a:ln>
                <a:solidFill>
                  <a:sysClr val="windowText" lastClr="000000"/>
                </a:solidFill>
                <a:effectLst/>
                <a:uLnTx/>
                <a:uFillTx/>
                <a:latin typeface="Calibri"/>
                <a:ea typeface="+mn-ea"/>
                <a:cs typeface="+mn-cs"/>
              </a:rPr>
              <a:t> flexibility: Frequent changes, e.g., minute -&gt; weekly.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latin typeface="Calibri"/>
                <a:ea typeface="+mn-ea"/>
                <a:cs typeface="+mn-cs"/>
              </a:rPr>
              <a:t>Tactical flexibility: Occasional changes, e.g., weekly or quarterly.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ysClr val="windowText" lastClr="000000"/>
                </a:solidFill>
                <a:effectLst/>
                <a:uLnTx/>
                <a:uFillTx/>
                <a:latin typeface="Calibri"/>
                <a:ea typeface="+mn-ea"/>
                <a:cs typeface="+mn-cs"/>
              </a:rPr>
              <a:t>Strategic flexibility: Infrequent changes, e.g., quarterly or yearly.</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Rethinking health care supply chains</a:t>
            </a:r>
          </a:p>
        </p:txBody>
      </p:sp>
      <p:sp>
        <p:nvSpPr>
          <p:cNvPr id="8" name="Text Placeholder 7"/>
          <p:cNvSpPr>
            <a:spLocks noGrp="1"/>
          </p:cNvSpPr>
          <p:nvPr>
            <p:ph type="body" sz="half" idx="1"/>
          </p:nvPr>
        </p:nvSpPr>
        <p:spPr/>
        <p:txBody>
          <a:bodyPr/>
          <a:lstStyle/>
          <a:p>
            <a:r>
              <a:rPr lang="en-US" dirty="0"/>
              <a:t>Supply chains now account for nearly 25 percent of pharmaceutical costs and more than 40 percent of medical-device costs. The annual spending is so vast—about $230 billion on pharmaceuticals and $122 billion on devices—that even minor efficiency gains could free up billions of dollars for investments elsewhere. In fact, if the sector adopted straightforward advances well established in other industries, we estimate that total costs (from the supply chain and external areas, such as patient care) could fall by $130 billion.</a:t>
            </a:r>
          </a:p>
          <a:p>
            <a:endParaRPr lang="en-US" dirty="0"/>
          </a:p>
        </p:txBody>
      </p:sp>
      <p:pic>
        <p:nvPicPr>
          <p:cNvPr id="10" name="Content Placeholder 9" descr="Screen Shot 2013-11-01 at 11.16.45 AM.png"/>
          <p:cNvPicPr>
            <a:picLocks noGrp="1" noChangeAspect="1"/>
          </p:cNvPicPr>
          <p:nvPr>
            <p:ph sz="half" idx="2"/>
          </p:nvPr>
        </p:nvPicPr>
        <p:blipFill>
          <a:blip r:embed="rId2">
            <a:extLst>
              <a:ext uri="{28A0092B-C50C-407E-A947-70E740481C1C}">
                <a14:useLocalDpi xmlns:a14="http://schemas.microsoft.com/office/drawing/2010/main" val="0"/>
              </a:ext>
            </a:extLst>
          </a:blip>
          <a:srcRect l="-17416" r="-17416"/>
          <a:stretch>
            <a:fillRect/>
          </a:stretch>
        </p:blipFill>
        <p:spPr>
          <a:xfrm>
            <a:off x="115725" y="3716713"/>
            <a:ext cx="8988788" cy="2837254"/>
          </a:xfrm>
        </p:spPr>
      </p:pic>
      <p:sp>
        <p:nvSpPr>
          <p:cNvPr id="11" name="TextBox 10"/>
          <p:cNvSpPr txBox="1"/>
          <p:nvPr/>
        </p:nvSpPr>
        <p:spPr>
          <a:xfrm>
            <a:off x="6299201" y="6592983"/>
            <a:ext cx="2844799" cy="276999"/>
          </a:xfrm>
          <a:prstGeom prst="rect">
            <a:avLst/>
          </a:prstGeom>
          <a:solidFill>
            <a:schemeClr val="bg1">
              <a:lumMod val="95000"/>
            </a:schemeClr>
          </a:solidFill>
        </p:spPr>
        <p:txBody>
          <a:bodyPr wrap="none" rtlCol="0">
            <a:spAutoFit/>
          </a:bodyPr>
          <a:lstStyle/>
          <a:p>
            <a:r>
              <a:rPr lang="en-US" dirty="0"/>
              <a:t>Source: McKinsey Quarterly Sept 2013</a:t>
            </a:r>
          </a:p>
        </p:txBody>
      </p:sp>
    </p:spTree>
    <p:extLst>
      <p:ext uri="{BB962C8B-B14F-4D97-AF65-F5344CB8AC3E}">
        <p14:creationId xmlns:p14="http://schemas.microsoft.com/office/powerpoint/2010/main" val="3547758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id="{A2F2A00D-CD90-3245-BBF1-7EB21E0267B9}"/>
              </a:ext>
            </a:extLst>
          </p:cNvPr>
          <p:cNvSpPr>
            <a:spLocks noGrp="1" noChangeArrowheads="1"/>
          </p:cNvSpPr>
          <p:nvPr>
            <p:ph type="title"/>
          </p:nvPr>
        </p:nvSpPr>
        <p:spPr/>
        <p:txBody>
          <a:bodyPr/>
          <a:lstStyle/>
          <a:p>
            <a:r>
              <a:rPr lang="en-US" altLang="en-US" i="1">
                <a:solidFill>
                  <a:srgbClr val="000000"/>
                </a:solidFill>
                <a:latin typeface="Optima" panose="02000503060000020004" pitchFamily="2" charset="0"/>
                <a:ea typeface="ＭＳ Ｐゴシック" panose="020B0600070205080204" pitchFamily="34" charset="-128"/>
              </a:rPr>
              <a:t>PharmaFlex</a:t>
            </a:r>
            <a:r>
              <a:rPr lang="en-US" altLang="en-US">
                <a:latin typeface="Optima" panose="02000503060000020004" pitchFamily="2" charset="0"/>
                <a:ea typeface="ＭＳ Ｐゴシック" panose="020B0600070205080204" pitchFamily="34" charset="-128"/>
              </a:rPr>
              <a:t>:</a:t>
            </a:r>
            <a:br>
              <a:rPr lang="en-US" altLang="en-US">
                <a:latin typeface="Optima" panose="02000503060000020004" pitchFamily="2" charset="0"/>
                <a:ea typeface="ＭＳ Ｐゴシック" panose="020B0600070205080204" pitchFamily="34" charset="-128"/>
              </a:rPr>
            </a:br>
            <a:r>
              <a:rPr lang="en-US" altLang="en-US">
                <a:latin typeface="Optima" panose="02000503060000020004" pitchFamily="2" charset="0"/>
                <a:ea typeface="ＭＳ Ｐゴシック" panose="020B0600070205080204" pitchFamily="34" charset="-128"/>
              </a:rPr>
              <a:t>	The Cost of Flexibility: Rough Analysis</a:t>
            </a:r>
          </a:p>
        </p:txBody>
      </p:sp>
      <p:sp>
        <p:nvSpPr>
          <p:cNvPr id="14338" name="Rectangle 5">
            <a:extLst>
              <a:ext uri="{FF2B5EF4-FFF2-40B4-BE49-F238E27FC236}">
                <a16:creationId xmlns:a16="http://schemas.microsoft.com/office/drawing/2014/main" id="{6FABF478-633B-0647-8362-9847BF736296}"/>
              </a:ext>
            </a:extLst>
          </p:cNvPr>
          <p:cNvSpPr>
            <a:spLocks noGrp="1" noChangeArrowheads="1"/>
          </p:cNvSpPr>
          <p:nvPr>
            <p:ph type="body" idx="1"/>
          </p:nvPr>
        </p:nvSpPr>
        <p:spPr/>
        <p:txBody>
          <a:bodyPr/>
          <a:lstStyle/>
          <a:p>
            <a:pPr>
              <a:lnSpc>
                <a:spcPct val="90000"/>
              </a:lnSpc>
              <a:buFont typeface="Wingdings" pitchFamily="2" charset="2"/>
              <a:buNone/>
            </a:pPr>
            <a:endParaRPr lang="en-US" altLang="en-US" sz="1800">
              <a:latin typeface="Optima" panose="02000503060000020004" pitchFamily="2" charset="0"/>
              <a:ea typeface="ＭＳ Ｐゴシック" panose="020B0600070205080204" pitchFamily="34" charset="-128"/>
            </a:endParaRPr>
          </a:p>
        </p:txBody>
      </p:sp>
    </p:spTree>
    <p:extLst>
      <p:ext uri="{BB962C8B-B14F-4D97-AF65-F5344CB8AC3E}">
        <p14:creationId xmlns:p14="http://schemas.microsoft.com/office/powerpoint/2010/main" val="139967185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Categories of Flexibility</a:t>
            </a:r>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Mix Flexibility</a:t>
            </a:r>
          </a:p>
        </p:txBody>
      </p:sp>
      <p:sp>
        <p:nvSpPr>
          <p:cNvPr id="18" name="TextBox 17"/>
          <p:cNvSpPr txBox="1"/>
          <p:nvPr/>
        </p:nvSpPr>
        <p:spPr>
          <a:xfrm>
            <a:off x="2667000" y="1981548"/>
            <a:ext cx="5943600"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The ability to produce multiple products. This may refer to “simultaneous” production, e.g., different models produced at the same time on the same assembly line, or to the ability to easily switch production from one product to another.</a:t>
            </a: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Volume Flexibility</a:t>
            </a: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 lastClr="FFFFFF"/>
                </a:solidFill>
                <a:effectLst/>
                <a:uLnTx/>
                <a:uFillTx/>
                <a:latin typeface="Calibri"/>
                <a:ea typeface="+mn-ea"/>
                <a:cs typeface="+mn-cs"/>
              </a:rPr>
              <a:t>New Product Flexibility</a:t>
            </a:r>
          </a:p>
        </p:txBody>
      </p:sp>
      <p:sp>
        <p:nvSpPr>
          <p:cNvPr id="21" name="TextBox 20"/>
          <p:cNvSpPr txBox="1"/>
          <p:nvPr/>
        </p:nvSpPr>
        <p:spPr>
          <a:xfrm>
            <a:off x="2667000" y="3720247"/>
            <a:ext cx="594360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The ability to increase or decrease the production rate of a particular product (without a significant increase in cost or decrease in performance)</a:t>
            </a:r>
          </a:p>
        </p:txBody>
      </p:sp>
      <p:sp>
        <p:nvSpPr>
          <p:cNvPr id="22" name="TextBox 21"/>
          <p:cNvSpPr txBox="1"/>
          <p:nvPr/>
        </p:nvSpPr>
        <p:spPr>
          <a:xfrm>
            <a:off x="2667000" y="5458947"/>
            <a:ext cx="60960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The ability to introduce new products into the operating system (sourcing, production and distribution)</a:t>
            </a:r>
          </a:p>
        </p:txBody>
      </p:sp>
      <p:sp>
        <p:nvSpPr>
          <p:cNvPr id="23" name="Rectangle 22"/>
          <p:cNvSpPr/>
          <p:nvPr/>
        </p:nvSpPr>
        <p:spPr>
          <a:xfrm>
            <a:off x="624979" y="1193199"/>
            <a:ext cx="6967057" cy="369332"/>
          </a:xfrm>
          <a:prstGeom prst="rect">
            <a:avLst/>
          </a:prstGeom>
        </p:spPr>
        <p:txBody>
          <a:bodyPr wrap="square">
            <a:spAutoFit/>
          </a:bodyPr>
          <a:lstStyle/>
          <a:p>
            <a:pPr marL="381000" indent="-381000">
              <a:buFont typeface="Wingdings" pitchFamily="2" charset="2"/>
              <a:buNone/>
            </a:pPr>
            <a:r>
              <a:rPr lang="en-US" sz="1800" dirty="0"/>
              <a:t>“</a:t>
            </a:r>
            <a:r>
              <a:rPr lang="en-US" sz="1800" i="1" dirty="0"/>
              <a:t>Flexibility measures the ability to adapt or change.”  </a:t>
            </a:r>
            <a:r>
              <a:rPr lang="en-US" sz="1800" dirty="0"/>
              <a:t>(Upton)</a:t>
            </a:r>
            <a:endParaRPr lang="en-US" sz="1800" i="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C16CB-FC5E-47B8-8766-EF05AA2288DC}"/>
              </a:ext>
            </a:extLst>
          </p:cNvPr>
          <p:cNvPicPr>
            <a:picLocks noChangeAspect="1"/>
          </p:cNvPicPr>
          <p:nvPr/>
        </p:nvPicPr>
        <p:blipFill>
          <a:blip r:embed="rId3"/>
          <a:stretch>
            <a:fillRect/>
          </a:stretch>
        </p:blipFill>
        <p:spPr>
          <a:xfrm>
            <a:off x="394522" y="1239308"/>
            <a:ext cx="8412967" cy="3918716"/>
          </a:xfrm>
          <a:prstGeom prst="rect">
            <a:avLst/>
          </a:prstGeom>
        </p:spPr>
      </p:pic>
      <p:sp>
        <p:nvSpPr>
          <p:cNvPr id="16385" name="Rectangle 5">
            <a:extLst>
              <a:ext uri="{FF2B5EF4-FFF2-40B4-BE49-F238E27FC236}">
                <a16:creationId xmlns:a16="http://schemas.microsoft.com/office/drawing/2014/main" id="{4AF634CD-0337-49B9-8B5F-93DCF6CBFA35}"/>
              </a:ext>
            </a:extLst>
          </p:cNvPr>
          <p:cNvSpPr>
            <a:spLocks noGrp="1" noChangeArrowheads="1"/>
          </p:cNvSpPr>
          <p:nvPr>
            <p:ph type="title"/>
          </p:nvPr>
        </p:nvSpPr>
        <p:spPr/>
        <p:txBody>
          <a:bodyPr/>
          <a:lstStyle/>
          <a:p>
            <a:r>
              <a:rPr lang="en-US" altLang="en-US" i="1">
                <a:solidFill>
                  <a:srgbClr val="000000"/>
                </a:solidFill>
                <a:latin typeface="Optima" charset="0"/>
              </a:rPr>
              <a:t>PharmaFlex</a:t>
            </a:r>
            <a:r>
              <a:rPr lang="en-US" altLang="en-US">
                <a:latin typeface="Optima" charset="0"/>
              </a:rPr>
              <a:t>:</a:t>
            </a:r>
            <a:br>
              <a:rPr lang="en-US" altLang="en-US">
                <a:latin typeface="Optima" charset="0"/>
              </a:rPr>
            </a:br>
            <a:r>
              <a:rPr lang="en-US" altLang="en-US">
                <a:latin typeface="Optima" charset="0"/>
              </a:rPr>
              <a:t>	The Cost of Flexibility</a:t>
            </a:r>
          </a:p>
        </p:txBody>
      </p:sp>
      <p:sp>
        <p:nvSpPr>
          <p:cNvPr id="16386" name="Text Box 8">
            <a:extLst>
              <a:ext uri="{FF2B5EF4-FFF2-40B4-BE49-F238E27FC236}">
                <a16:creationId xmlns:a16="http://schemas.microsoft.com/office/drawing/2014/main" id="{98616D2F-984E-491D-BB47-25D4BB5304DC}"/>
              </a:ext>
            </a:extLst>
          </p:cNvPr>
          <p:cNvSpPr txBox="1">
            <a:spLocks noChangeArrowheads="1"/>
          </p:cNvSpPr>
          <p:nvPr/>
        </p:nvSpPr>
        <p:spPr bwMode="auto">
          <a:xfrm>
            <a:off x="394522" y="6295196"/>
            <a:ext cx="50513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Arial" panose="020B0604020202020204" pitchFamily="34" charset="0"/>
                <a:ea typeface="MS PGothic" panose="020B0600070205080204" pitchFamily="34" charset="-128"/>
              </a:defRPr>
            </a:lvl1pPr>
            <a:lvl2pPr marL="742950" indent="-285750" eaLnBrk="0" hangingPunct="0">
              <a:defRPr sz="1200">
                <a:solidFill>
                  <a:schemeClr val="tx1"/>
                </a:solidFill>
                <a:latin typeface="Arial" panose="020B0604020202020204" pitchFamily="34" charset="0"/>
                <a:ea typeface="MS PGothic" panose="020B0600070205080204" pitchFamily="34" charset="-128"/>
              </a:defRPr>
            </a:lvl2pPr>
            <a:lvl3pPr marL="1143000" indent="-228600" eaLnBrk="0" hangingPunct="0">
              <a:defRPr sz="1200">
                <a:solidFill>
                  <a:schemeClr val="tx1"/>
                </a:solidFill>
                <a:latin typeface="Arial" panose="020B0604020202020204" pitchFamily="34" charset="0"/>
                <a:ea typeface="MS PGothic" panose="020B0600070205080204" pitchFamily="34" charset="-128"/>
              </a:defRPr>
            </a:lvl3pPr>
            <a:lvl4pPr marL="1600200" indent="-228600" eaLnBrk="0" hangingPunct="0">
              <a:defRPr sz="1200">
                <a:solidFill>
                  <a:schemeClr val="tx1"/>
                </a:solidFill>
                <a:latin typeface="Arial" panose="020B0604020202020204" pitchFamily="34" charset="0"/>
                <a:ea typeface="MS PGothic" panose="020B0600070205080204" pitchFamily="34" charset="-128"/>
              </a:defRPr>
            </a:lvl4pPr>
            <a:lvl5pPr marL="2057400" indent="-228600" eaLnBrk="0" hangingPunct="0">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a:solidFill>
                  <a:schemeClr val="tx1"/>
                </a:solidFill>
                <a:latin typeface="Arial" panose="020B0604020202020204" pitchFamily="34" charset="0"/>
                <a:ea typeface="MS PGothic" panose="020B0600070205080204" pitchFamily="34" charset="-128"/>
              </a:defRPr>
            </a:lvl9pPr>
          </a:lstStyle>
          <a:p>
            <a:r>
              <a:rPr lang="en-US" altLang="en-US" dirty="0">
                <a:latin typeface="Times New Roman" panose="02020603050405020304" pitchFamily="18" charset="0"/>
              </a:rPr>
              <a:t>(Annual discount rate = 10%; annual inflation rate = 4%; ignoring tax shields)</a:t>
            </a:r>
          </a:p>
        </p:txBody>
      </p:sp>
      <p:sp>
        <p:nvSpPr>
          <p:cNvPr id="5" name="AutoShape 9">
            <a:extLst>
              <a:ext uri="{FF2B5EF4-FFF2-40B4-BE49-F238E27FC236}">
                <a16:creationId xmlns:a16="http://schemas.microsoft.com/office/drawing/2014/main" id="{B0715BA1-E6F6-FE41-B327-5508DD537752}"/>
              </a:ext>
            </a:extLst>
          </p:cNvPr>
          <p:cNvSpPr>
            <a:spLocks noChangeArrowheads="1"/>
          </p:cNvSpPr>
          <p:nvPr/>
        </p:nvSpPr>
        <p:spPr bwMode="auto">
          <a:xfrm>
            <a:off x="83889" y="5249486"/>
            <a:ext cx="1107347" cy="785813"/>
          </a:xfrm>
          <a:prstGeom prst="wedgeRectCallout">
            <a:avLst>
              <a:gd name="adj1" fmla="val 82744"/>
              <a:gd name="adj2" fmla="val -107090"/>
            </a:avLst>
          </a:prstGeom>
          <a:solidFill>
            <a:srgbClr val="EAEAEA"/>
          </a:solidFill>
          <a:ln w="9525" algn="ctr">
            <a:solidFill>
              <a:schemeClr val="tx1"/>
            </a:solidFill>
            <a:miter lim="800000"/>
            <a:headEnd/>
            <a:tailEnd/>
          </a:ln>
        </p:spPr>
        <p:txBody>
          <a:bodyPr/>
          <a:lstStyle/>
          <a:p>
            <a:pPr algn="ctr"/>
            <a:r>
              <a:rPr lang="en-US" dirty="0"/>
              <a:t>$120M*</a:t>
            </a:r>
          </a:p>
          <a:p>
            <a:pPr algn="ctr"/>
            <a:r>
              <a:rPr lang="en-US" dirty="0"/>
              <a:t>(total prod 190,000kg)</a:t>
            </a:r>
          </a:p>
          <a:p>
            <a:pPr algn="ctr"/>
            <a:r>
              <a:rPr lang="en-US" dirty="0"/>
              <a:t>/15*16,000kg</a:t>
            </a:r>
          </a:p>
        </p:txBody>
      </p:sp>
      <p:sp>
        <p:nvSpPr>
          <p:cNvPr id="6" name="Text Box 2">
            <a:extLst>
              <a:ext uri="{FF2B5EF4-FFF2-40B4-BE49-F238E27FC236}">
                <a16:creationId xmlns:a16="http://schemas.microsoft.com/office/drawing/2014/main" id="{9CB92B26-C69F-8348-94BB-E6998EC07C48}"/>
              </a:ext>
            </a:extLst>
          </p:cNvPr>
          <p:cNvSpPr txBox="1">
            <a:spLocks noChangeArrowheads="1"/>
          </p:cNvSpPr>
          <p:nvPr/>
        </p:nvSpPr>
        <p:spPr bwMode="auto">
          <a:xfrm>
            <a:off x="5842685" y="2744438"/>
            <a:ext cx="2844800" cy="581025"/>
          </a:xfrm>
          <a:prstGeom prst="rect">
            <a:avLst/>
          </a:prstGeom>
          <a:solidFill>
            <a:srgbClr val="FFFFCC"/>
          </a:solidFill>
          <a:ln w="9525">
            <a:solidFill>
              <a:srgbClr val="FF0000"/>
            </a:solidFill>
            <a:miter lim="800000"/>
            <a:headEnd/>
            <a:tailEnd/>
          </a:ln>
        </p:spPr>
        <p:txBody>
          <a:bodyPr wrap="none">
            <a:spAutoFit/>
          </a:bodyPr>
          <a:lstStyle/>
          <a:p>
            <a:pPr algn="ctr" eaLnBrk="0" hangingPunct="0"/>
            <a:r>
              <a:rPr lang="en-US" sz="1600" dirty="0">
                <a:latin typeface="Times New Roman" pitchFamily="18" charset="0"/>
              </a:rPr>
              <a:t>Capacity caps output:</a:t>
            </a:r>
          </a:p>
          <a:p>
            <a:pPr algn="ctr" eaLnBrk="0" hangingPunct="0"/>
            <a:r>
              <a:rPr lang="en-US" sz="1600" dirty="0">
                <a:latin typeface="Times New Roman" pitchFamily="18" charset="0"/>
              </a:rPr>
              <a:t>Output = min(capacity, demand)</a:t>
            </a:r>
          </a:p>
        </p:txBody>
      </p:sp>
      <p:sp>
        <p:nvSpPr>
          <p:cNvPr id="2" name="Rounded Rectangle 1">
            <a:extLst>
              <a:ext uri="{FF2B5EF4-FFF2-40B4-BE49-F238E27FC236}">
                <a16:creationId xmlns:a16="http://schemas.microsoft.com/office/drawing/2014/main" id="{F9702D70-2DE8-904E-AFB9-002C2147BC7D}"/>
              </a:ext>
            </a:extLst>
          </p:cNvPr>
          <p:cNvSpPr/>
          <p:nvPr/>
        </p:nvSpPr>
        <p:spPr bwMode="auto">
          <a:xfrm>
            <a:off x="2920213" y="4035105"/>
            <a:ext cx="3488976" cy="318781"/>
          </a:xfrm>
          <a:prstGeom prst="roundRect">
            <a:avLst/>
          </a:prstGeom>
          <a:noFill/>
          <a:ln w="1270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8" name="TextBox 7">
            <a:extLst>
              <a:ext uri="{FF2B5EF4-FFF2-40B4-BE49-F238E27FC236}">
                <a16:creationId xmlns:a16="http://schemas.microsoft.com/office/drawing/2014/main" id="{0538AED0-FD64-4649-95C0-EFA2D4175531}"/>
              </a:ext>
            </a:extLst>
          </p:cNvPr>
          <p:cNvSpPr txBox="1"/>
          <p:nvPr/>
        </p:nvSpPr>
        <p:spPr>
          <a:xfrm>
            <a:off x="1191236" y="5595805"/>
            <a:ext cx="3541354" cy="261610"/>
          </a:xfrm>
          <a:prstGeom prst="rect">
            <a:avLst/>
          </a:prstGeom>
          <a:noFill/>
        </p:spPr>
        <p:txBody>
          <a:bodyPr wrap="none" rtlCol="0">
            <a:spAutoFit/>
          </a:bodyPr>
          <a:lstStyle/>
          <a:p>
            <a:r>
              <a:rPr lang="en-US" sz="1100" b="1" dirty="0"/>
              <a:t>Strategy: Flex plant sized to max demand strategy</a:t>
            </a:r>
          </a:p>
        </p:txBody>
      </p:sp>
      <p:pic>
        <p:nvPicPr>
          <p:cNvPr id="10" name="Picture 9">
            <a:extLst>
              <a:ext uri="{FF2B5EF4-FFF2-40B4-BE49-F238E27FC236}">
                <a16:creationId xmlns:a16="http://schemas.microsoft.com/office/drawing/2014/main" id="{5E8B5FC2-D1B8-C949-9717-A423B31033D5}"/>
              </a:ext>
            </a:extLst>
          </p:cNvPr>
          <p:cNvPicPr>
            <a:picLocks noChangeAspect="1"/>
          </p:cNvPicPr>
          <p:nvPr/>
        </p:nvPicPr>
        <p:blipFill>
          <a:blip r:embed="rId4"/>
          <a:stretch>
            <a:fillRect/>
          </a:stretch>
        </p:blipFill>
        <p:spPr>
          <a:xfrm>
            <a:off x="1274370" y="5885805"/>
            <a:ext cx="4279900" cy="190500"/>
          </a:xfrm>
          <a:prstGeom prst="rect">
            <a:avLst/>
          </a:prstGeom>
        </p:spPr>
      </p:pic>
    </p:spTree>
    <p:extLst>
      <p:ext uri="{BB962C8B-B14F-4D97-AF65-F5344CB8AC3E}">
        <p14:creationId xmlns:p14="http://schemas.microsoft.com/office/powerpoint/2010/main" val="242156367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026">
            <a:extLst>
              <a:ext uri="{FF2B5EF4-FFF2-40B4-BE49-F238E27FC236}">
                <a16:creationId xmlns:a16="http://schemas.microsoft.com/office/drawing/2014/main" id="{82515C77-A2D4-BE4A-AF07-4DC2303919AA}"/>
              </a:ext>
            </a:extLst>
          </p:cNvPr>
          <p:cNvSpPr>
            <a:spLocks noGrp="1" noChangeArrowheads="1"/>
          </p:cNvSpPr>
          <p:nvPr>
            <p:ph type="title"/>
          </p:nvPr>
        </p:nvSpPr>
        <p:spPr/>
        <p:txBody>
          <a:bodyPr/>
          <a:lstStyle/>
          <a:p>
            <a:r>
              <a:rPr lang="en-US" altLang="en-US" i="1">
                <a:solidFill>
                  <a:srgbClr val="000000"/>
                </a:solidFill>
                <a:latin typeface="Optima" panose="02000503060000020004" pitchFamily="2" charset="0"/>
                <a:ea typeface="ＭＳ Ｐゴシック" panose="020B0600070205080204" pitchFamily="34" charset="-128"/>
              </a:rPr>
              <a:t>PharmaFlex</a:t>
            </a:r>
            <a:r>
              <a:rPr lang="en-US" altLang="en-US">
                <a:latin typeface="Optima" panose="02000503060000020004" pitchFamily="2" charset="0"/>
                <a:ea typeface="ＭＳ Ｐゴシック" panose="020B0600070205080204" pitchFamily="34" charset="-128"/>
              </a:rPr>
              <a:t>:  Assigning products to plants:</a:t>
            </a:r>
            <a:br>
              <a:rPr lang="en-US" altLang="en-US">
                <a:latin typeface="Optima" panose="02000503060000020004" pitchFamily="2" charset="0"/>
                <a:ea typeface="ＭＳ Ｐゴシック" panose="020B0600070205080204" pitchFamily="34" charset="-128"/>
              </a:rPr>
            </a:br>
            <a:r>
              <a:rPr lang="en-US" altLang="en-US">
                <a:latin typeface="Optima" panose="02000503060000020004" pitchFamily="2" charset="0"/>
                <a:ea typeface="ＭＳ Ｐゴシック" panose="020B0600070205080204" pitchFamily="34" charset="-128"/>
              </a:rPr>
              <a:t>	The impact of product volume</a:t>
            </a:r>
          </a:p>
        </p:txBody>
      </p:sp>
    </p:spTree>
    <p:extLst>
      <p:ext uri="{BB962C8B-B14F-4D97-AF65-F5344CB8AC3E}">
        <p14:creationId xmlns:p14="http://schemas.microsoft.com/office/powerpoint/2010/main" val="210687843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86CEBF-75D2-4A9B-9758-BFC109DFAC59}"/>
              </a:ext>
            </a:extLst>
          </p:cNvPr>
          <p:cNvPicPr>
            <a:picLocks noChangeAspect="1"/>
          </p:cNvPicPr>
          <p:nvPr/>
        </p:nvPicPr>
        <p:blipFill>
          <a:blip r:embed="rId3"/>
          <a:stretch>
            <a:fillRect/>
          </a:stretch>
        </p:blipFill>
        <p:spPr>
          <a:xfrm>
            <a:off x="250866" y="1419645"/>
            <a:ext cx="8594428" cy="4686298"/>
          </a:xfrm>
          <a:prstGeom prst="rect">
            <a:avLst/>
          </a:prstGeom>
        </p:spPr>
      </p:pic>
      <p:sp>
        <p:nvSpPr>
          <p:cNvPr id="22529" name="Rectangle 4">
            <a:extLst>
              <a:ext uri="{FF2B5EF4-FFF2-40B4-BE49-F238E27FC236}">
                <a16:creationId xmlns:a16="http://schemas.microsoft.com/office/drawing/2014/main" id="{D7A05ABA-9473-4A8A-B405-D3384D53A2E3}"/>
              </a:ext>
            </a:extLst>
          </p:cNvPr>
          <p:cNvSpPr>
            <a:spLocks noGrp="1" noChangeArrowheads="1"/>
          </p:cNvSpPr>
          <p:nvPr>
            <p:ph type="title"/>
          </p:nvPr>
        </p:nvSpPr>
        <p:spPr/>
        <p:txBody>
          <a:bodyPr/>
          <a:lstStyle/>
          <a:p>
            <a:r>
              <a:rPr lang="en-US" altLang="en-US" i="1">
                <a:solidFill>
                  <a:srgbClr val="000000"/>
                </a:solidFill>
                <a:latin typeface="Optima" charset="0"/>
              </a:rPr>
              <a:t>PharmaFlex</a:t>
            </a:r>
            <a:r>
              <a:rPr lang="en-US" altLang="en-US">
                <a:latin typeface="Optima" charset="0"/>
              </a:rPr>
              <a:t>: Production Costs </a:t>
            </a:r>
            <a:r>
              <a:rPr lang="en-US" altLang="en-US" i="1">
                <a:latin typeface="Optima" charset="0"/>
              </a:rPr>
              <a:t>per product</a:t>
            </a:r>
            <a:br>
              <a:rPr lang="en-US" altLang="en-US">
                <a:latin typeface="Optima" charset="0"/>
              </a:rPr>
            </a:br>
            <a:r>
              <a:rPr lang="en-US" altLang="en-US">
                <a:latin typeface="Optima" charset="0"/>
              </a:rPr>
              <a:t>      Three strategies for Gamma</a:t>
            </a:r>
          </a:p>
        </p:txBody>
      </p:sp>
    </p:spTree>
    <p:extLst>
      <p:ext uri="{BB962C8B-B14F-4D97-AF65-F5344CB8AC3E}">
        <p14:creationId xmlns:p14="http://schemas.microsoft.com/office/powerpoint/2010/main" val="954788989"/>
      </p:ext>
    </p:extLst>
  </p:cSld>
  <p:clrMapOvr>
    <a:masterClrMapping/>
  </p:clrMapOvr>
  <p:transition/>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11453</TotalTime>
  <Words>6307</Words>
  <Application>Microsoft Macintosh PowerPoint</Application>
  <PresentationFormat>On-screen Show (4:3)</PresentationFormat>
  <Paragraphs>881</Paragraphs>
  <Slides>34</Slides>
  <Notes>27</Notes>
  <HiddenSlides>1</HiddenSlides>
  <MMClips>0</MMClips>
  <ScaleCrop>false</ScaleCrop>
  <HeadingPairs>
    <vt:vector size="8" baseType="variant">
      <vt:variant>
        <vt:lpstr>Fonts Used</vt:lpstr>
      </vt:variant>
      <vt:variant>
        <vt:i4>11</vt:i4>
      </vt:variant>
      <vt:variant>
        <vt:lpstr>Theme</vt:lpstr>
      </vt:variant>
      <vt:variant>
        <vt:i4>4</vt:i4>
      </vt:variant>
      <vt:variant>
        <vt:lpstr>Embedded OLE Servers</vt:lpstr>
      </vt:variant>
      <vt:variant>
        <vt:i4>1</vt:i4>
      </vt:variant>
      <vt:variant>
        <vt:lpstr>Slide Titles</vt:lpstr>
      </vt:variant>
      <vt:variant>
        <vt:i4>34</vt:i4>
      </vt:variant>
    </vt:vector>
  </HeadingPairs>
  <TitlesOfParts>
    <vt:vector size="50" baseType="lpstr">
      <vt:lpstr>ＭＳ Ｐゴシック</vt:lpstr>
      <vt:lpstr>ＭＳ Ｐゴシック</vt:lpstr>
      <vt:lpstr>Albertus Extra Bold</vt:lpstr>
      <vt:lpstr>Arial</vt:lpstr>
      <vt:lpstr>Calibri</vt:lpstr>
      <vt:lpstr>Calibri (Body)</vt:lpstr>
      <vt:lpstr>Garamond</vt:lpstr>
      <vt:lpstr>Optima</vt:lpstr>
      <vt:lpstr>Symbol</vt:lpstr>
      <vt:lpstr>Times New Roman</vt:lpstr>
      <vt:lpstr>Wingdings</vt:lpstr>
      <vt:lpstr>Cachon_Slide_Template</vt:lpstr>
      <vt:lpstr>2_Office Theme</vt:lpstr>
      <vt:lpstr>1_Office Theme</vt:lpstr>
      <vt:lpstr>2_Cachon_Slide_Template</vt:lpstr>
      <vt:lpstr>Document</vt:lpstr>
      <vt:lpstr>PowerPoint Presentation</vt:lpstr>
      <vt:lpstr>The truly staggering cost of inventing new drugs</vt:lpstr>
      <vt:lpstr>PowerPoint Presentation</vt:lpstr>
      <vt:lpstr>Rethinking health care supply chains</vt:lpstr>
      <vt:lpstr>PharmaFlex:  The Cost of Flexibility: Rough Analysis</vt:lpstr>
      <vt:lpstr>Common Categories of Flexibility</vt:lpstr>
      <vt:lpstr>PharmaFlex:  The Cost of Flexibility</vt:lpstr>
      <vt:lpstr>PharmaFlex:  Assigning products to plants:  The impact of product volume</vt:lpstr>
      <vt:lpstr>PharmaFlex: Production Costs per product       Three strategies for Gamma</vt:lpstr>
      <vt:lpstr>PharmaFlex: Dynamic Expansion Strategies per product       For Gamma</vt:lpstr>
      <vt:lpstr>PharmaFlex:   NPV of Product-Specific Strategies (not risk-adjusted)</vt:lpstr>
      <vt:lpstr>Incorporating risk: Decision Trees and Real Options  Steps to take</vt:lpstr>
      <vt:lpstr>PharmaFlex: Incorporating risk of approval in E(NPV)  Decision Trees = Real Options Model</vt:lpstr>
      <vt:lpstr>PharmaFlex: Incorporating risk of approval   Option values of flexibility</vt:lpstr>
      <vt:lpstr>PharmaFlex: Tailored flexibility strategy based on volume-specific and risk-adjusted evaluation of different options</vt:lpstr>
      <vt:lpstr>Learning Points: Capacity Types and Flexibility</vt:lpstr>
      <vt:lpstr>End of Slides</vt:lpstr>
      <vt:lpstr>Capacity Strategy</vt:lpstr>
      <vt:lpstr>PharmaFlex:  The Cost of Flexibility: Rough Analysis</vt:lpstr>
      <vt:lpstr>PharmaFlex:  Assigning products to plants: Valuation: Scale economies and the impact of product volume</vt:lpstr>
      <vt:lpstr>Summary: Three Flexibility Value Drivers   and Product Allocation which products to which plants?</vt:lpstr>
      <vt:lpstr>How do you view the work load of this class?</vt:lpstr>
      <vt:lpstr>How are you doing in the course:  Are you having problems understanding the material?</vt:lpstr>
      <vt:lpstr>Eli Lilly: Incorporating risk of approval  #2: Waste-Factor Model</vt:lpstr>
      <vt:lpstr>Eli Lilly:Incorporating risk of approval  #2: Expected Waste of Specialized Facility</vt:lpstr>
      <vt:lpstr>Eli Lilly:Incorporating risk of approval  #2: Expected Waste of Specialized Facility</vt:lpstr>
      <vt:lpstr>Flexibility:  How can we improve the Time-Cost trade-off ?</vt:lpstr>
      <vt:lpstr>Capacity Timing and Types  Guidelines for speed and flexibility</vt:lpstr>
      <vt:lpstr>“Include options for adjustment later”: Real Options = Contingent Expansion Planning at Hong Kong Disneyland</vt:lpstr>
      <vt:lpstr>A Flexible Asset strategy should strive for cost reduction  e.g. limit scope or speed up changeovers</vt:lpstr>
      <vt:lpstr>A Specialized Asset strategy should reduce leadtime  e.g. modular capacity and construction, concurrent design/build</vt:lpstr>
      <vt:lpstr>Value of Flexibility in Auto Industry</vt:lpstr>
      <vt:lpstr>How do firms use pricing and production flexibility to adjust to changes in demand? </vt:lpstr>
      <vt:lpstr>Characterizing Flexibility</vt:lpstr>
    </vt:vector>
  </TitlesOfParts>
  <Company>KGSM</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A Van Mieghem</cp:lastModifiedBy>
  <cp:revision>506</cp:revision>
  <cp:lastPrinted>2018-02-09T22:27:40Z</cp:lastPrinted>
  <dcterms:created xsi:type="dcterms:W3CDTF">1998-09-22T23:11:58Z</dcterms:created>
  <dcterms:modified xsi:type="dcterms:W3CDTF">2018-02-12T18:59:06Z</dcterms:modified>
</cp:coreProperties>
</file>