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tif" ContentType="image/t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6.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7.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8.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2.xml" ContentType="application/vnd.openxmlformats-officedocument.drawingml.chart+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3.xml" ContentType="application/vnd.openxmlformats-officedocument.drawingml.chart+xml"/>
  <Override PartName="/ppt/notesSlides/notesSlide31.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4" r:id="rId1"/>
    <p:sldMasterId id="2147483791" r:id="rId2"/>
    <p:sldMasterId id="2147483805" r:id="rId3"/>
    <p:sldMasterId id="2147483818" r:id="rId4"/>
    <p:sldMasterId id="2147484236" r:id="rId5"/>
    <p:sldMasterId id="2147484360" r:id="rId6"/>
    <p:sldMasterId id="2147484387" r:id="rId7"/>
    <p:sldMasterId id="2147484403" r:id="rId8"/>
    <p:sldMasterId id="2147484418" r:id="rId9"/>
  </p:sldMasterIdLst>
  <p:notesMasterIdLst>
    <p:notesMasterId r:id="rId65"/>
  </p:notesMasterIdLst>
  <p:handoutMasterIdLst>
    <p:handoutMasterId r:id="rId66"/>
  </p:handoutMasterIdLst>
  <p:sldIdLst>
    <p:sldId id="465" r:id="rId10"/>
    <p:sldId id="498" r:id="rId11"/>
    <p:sldId id="500" r:id="rId12"/>
    <p:sldId id="503" r:id="rId13"/>
    <p:sldId id="501" r:id="rId14"/>
    <p:sldId id="461" r:id="rId15"/>
    <p:sldId id="481" r:id="rId16"/>
    <p:sldId id="480" r:id="rId17"/>
    <p:sldId id="528" r:id="rId18"/>
    <p:sldId id="529" r:id="rId19"/>
    <p:sldId id="470" r:id="rId20"/>
    <p:sldId id="473" r:id="rId21"/>
    <p:sldId id="474" r:id="rId22"/>
    <p:sldId id="475" r:id="rId23"/>
    <p:sldId id="375" r:id="rId24"/>
    <p:sldId id="374" r:id="rId25"/>
    <p:sldId id="471" r:id="rId26"/>
    <p:sldId id="482" r:id="rId27"/>
    <p:sldId id="484" r:id="rId28"/>
    <p:sldId id="483" r:id="rId29"/>
    <p:sldId id="476" r:id="rId30"/>
    <p:sldId id="530" r:id="rId31"/>
    <p:sldId id="531" r:id="rId32"/>
    <p:sldId id="532" r:id="rId33"/>
    <p:sldId id="533" r:id="rId34"/>
    <p:sldId id="534" r:id="rId35"/>
    <p:sldId id="535" r:id="rId36"/>
    <p:sldId id="536" r:id="rId37"/>
    <p:sldId id="537" r:id="rId38"/>
    <p:sldId id="538" r:id="rId39"/>
    <p:sldId id="539" r:id="rId40"/>
    <p:sldId id="542" r:id="rId41"/>
    <p:sldId id="540" r:id="rId42"/>
    <p:sldId id="541" r:id="rId43"/>
    <p:sldId id="543" r:id="rId44"/>
    <p:sldId id="544" r:id="rId45"/>
    <p:sldId id="494" r:id="rId46"/>
    <p:sldId id="508" r:id="rId47"/>
    <p:sldId id="509" r:id="rId48"/>
    <p:sldId id="524" r:id="rId49"/>
    <p:sldId id="525" r:id="rId50"/>
    <p:sldId id="526" r:id="rId51"/>
    <p:sldId id="527" r:id="rId52"/>
    <p:sldId id="511" r:id="rId53"/>
    <p:sldId id="513" r:id="rId54"/>
    <p:sldId id="514" r:id="rId55"/>
    <p:sldId id="515" r:id="rId56"/>
    <p:sldId id="516" r:id="rId57"/>
    <p:sldId id="517" r:id="rId58"/>
    <p:sldId id="518" r:id="rId59"/>
    <p:sldId id="519" r:id="rId60"/>
    <p:sldId id="520" r:id="rId61"/>
    <p:sldId id="521" r:id="rId62"/>
    <p:sldId id="522" r:id="rId63"/>
    <p:sldId id="523" r:id="rId64"/>
  </p:sldIdLst>
  <p:sldSz cx="9144000" cy="6858000" type="screen4x3"/>
  <p:notesSz cx="7315200" cy="9601200"/>
  <p:defaultTextStyle>
    <a:defPPr>
      <a:defRPr lang="en-US"/>
    </a:defPPr>
    <a:lvl1pPr algn="l" rtl="0" fontAlgn="base">
      <a:spcBef>
        <a:spcPct val="0"/>
      </a:spcBef>
      <a:spcAft>
        <a:spcPct val="0"/>
      </a:spcAft>
      <a:defRPr sz="1200" kern="1200">
        <a:solidFill>
          <a:schemeClr val="tx1"/>
        </a:solidFill>
        <a:latin typeface="Arial" pitchFamily="34" charset="0"/>
        <a:ea typeface="+mn-ea"/>
        <a:cs typeface="+mn-cs"/>
      </a:defRPr>
    </a:lvl1pPr>
    <a:lvl2pPr marL="457200" algn="l" rtl="0" fontAlgn="base">
      <a:spcBef>
        <a:spcPct val="0"/>
      </a:spcBef>
      <a:spcAft>
        <a:spcPct val="0"/>
      </a:spcAft>
      <a:defRPr sz="1200" kern="1200">
        <a:solidFill>
          <a:schemeClr val="tx1"/>
        </a:solidFill>
        <a:latin typeface="Arial" pitchFamily="34" charset="0"/>
        <a:ea typeface="+mn-ea"/>
        <a:cs typeface="+mn-cs"/>
      </a:defRPr>
    </a:lvl2pPr>
    <a:lvl3pPr marL="914400" algn="l" rtl="0" fontAlgn="base">
      <a:spcBef>
        <a:spcPct val="0"/>
      </a:spcBef>
      <a:spcAft>
        <a:spcPct val="0"/>
      </a:spcAft>
      <a:defRPr sz="1200" kern="1200">
        <a:solidFill>
          <a:schemeClr val="tx1"/>
        </a:solidFill>
        <a:latin typeface="Arial" pitchFamily="34" charset="0"/>
        <a:ea typeface="+mn-ea"/>
        <a:cs typeface="+mn-cs"/>
      </a:defRPr>
    </a:lvl3pPr>
    <a:lvl4pPr marL="1371600" algn="l" rtl="0" fontAlgn="base">
      <a:spcBef>
        <a:spcPct val="0"/>
      </a:spcBef>
      <a:spcAft>
        <a:spcPct val="0"/>
      </a:spcAft>
      <a:defRPr sz="1200" kern="1200">
        <a:solidFill>
          <a:schemeClr val="tx1"/>
        </a:solidFill>
        <a:latin typeface="Arial" pitchFamily="34" charset="0"/>
        <a:ea typeface="+mn-ea"/>
        <a:cs typeface="+mn-cs"/>
      </a:defRPr>
    </a:lvl4pPr>
    <a:lvl5pPr marL="1828800" algn="l" rtl="0" fontAlgn="base">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F"/>
    <a:srgbClr val="CCFF66"/>
    <a:srgbClr val="FF0000"/>
    <a:srgbClr val="FFCCCC"/>
    <a:srgbClr val="EAEAEA"/>
    <a:srgbClr val="FFFF00"/>
    <a:srgbClr val="FFFFCC"/>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131" autoAdjust="0"/>
    <p:restoredTop sz="86439" autoAdjust="0"/>
  </p:normalViewPr>
  <p:slideViewPr>
    <p:cSldViewPr snapToGrid="0">
      <p:cViewPr varScale="1">
        <p:scale>
          <a:sx n="169" d="100"/>
          <a:sy n="169" d="100"/>
        </p:scale>
        <p:origin x="208" y="320"/>
      </p:cViewPr>
      <p:guideLst>
        <p:guide orient="horz" pos="2160"/>
        <p:guide pos="2880"/>
      </p:guideLst>
    </p:cSldViewPr>
  </p:slideViewPr>
  <p:outlineViewPr>
    <p:cViewPr>
      <p:scale>
        <a:sx n="33" d="100"/>
        <a:sy n="33" d="100"/>
      </p:scale>
      <p:origin x="0" y="-10872"/>
    </p:cViewPr>
    <p:sldLst>
      <p:sld r:id="rId1" collapse="1"/>
    </p:sldLst>
  </p:outlin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149" d="100"/>
          <a:sy n="149" d="100"/>
        </p:scale>
        <p:origin x="5256" y="19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handoutMaster" Target="handoutMasters/handoutMaster1.xml"/><Relationship Id="rId5" Type="http://schemas.openxmlformats.org/officeDocument/2006/relationships/slideMaster" Target="slideMasters/slideMaster5.xml"/><Relationship Id="rId61" Type="http://schemas.openxmlformats.org/officeDocument/2006/relationships/slide" Target="slides/slide52.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42.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presProps" Target="presProps.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s>
</file>

<file path=ppt/_rels/viewProps.xml.rels><?xml version="1.0" encoding="UTF-8" standalone="yes"?>
<Relationships xmlns="http://schemas.openxmlformats.org/package/2006/relationships"><Relationship Id="rId1" Type="http://schemas.openxmlformats.org/officeDocument/2006/relationships/slide" Target="slides/slide24.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elizabethricheda:Dropbox:Ops%20Strategy:Mexico%20China:Mexico_China_Sales%20Forecasting.xlsx" TargetMode="Externa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Individual</a:t>
            </a:r>
          </a:p>
        </c:rich>
      </c:tx>
      <c:layout>
        <c:manualLayout>
          <c:xMode val="edge"/>
          <c:yMode val="edge"/>
          <c:x val="0.22517077678695899"/>
          <c:y val="4.3068293766457898E-2"/>
        </c:manualLayout>
      </c:layout>
      <c:overlay val="0"/>
    </c:title>
    <c:autoTitleDeleted val="0"/>
    <c:plotArea>
      <c:layout/>
      <c:lineChart>
        <c:grouping val="standard"/>
        <c:varyColors val="0"/>
        <c:ser>
          <c:idx val="0"/>
          <c:order val="0"/>
          <c:tx>
            <c:strRef>
              <c:f>'[Mexico_China_Sales Forecasting.xlsx]Historical order data'!$A$11</c:f>
              <c:strCache>
                <c:ptCount val="1"/>
                <c:pt idx="0">
                  <c:v>SKU1</c:v>
                </c:pt>
              </c:strCache>
            </c:strRef>
          </c:tx>
          <c:marker>
            <c:symbol val="none"/>
          </c:marker>
          <c:trendline>
            <c:spPr>
              <a:ln w="57150" cmpd="sng">
                <a:solidFill>
                  <a:srgbClr val="FF0000"/>
                </a:solidFill>
              </a:ln>
            </c:spPr>
            <c:trendlineType val="poly"/>
            <c:order val="2"/>
            <c:dispRSqr val="1"/>
            <c:dispEq val="1"/>
            <c:trendlineLbl>
              <c:layout>
                <c:manualLayout>
                  <c:x val="0.33035833052762698"/>
                  <c:y val="-0.70648550853650904"/>
                </c:manualLayout>
              </c:layout>
              <c:numFmt formatCode="General" sourceLinked="0"/>
              <c:txPr>
                <a:bodyPr/>
                <a:lstStyle/>
                <a:p>
                  <a:pPr>
                    <a:defRPr sz="1100">
                      <a:solidFill>
                        <a:srgbClr val="FF0000"/>
                      </a:solidFill>
                    </a:defRPr>
                  </a:pPr>
                  <a:endParaRPr lang="en-US"/>
                </a:p>
              </c:txPr>
            </c:trendlineLbl>
          </c:trendline>
          <c:val>
            <c:numRef>
              <c:f>'[Mexico_China_Sales Forecasting.xlsx]Historical order data'!$B$11:$AO$11</c:f>
              <c:numCache>
                <c:formatCode>General</c:formatCode>
                <c:ptCount val="40"/>
                <c:pt idx="0">
                  <c:v>35</c:v>
                </c:pt>
                <c:pt idx="1">
                  <c:v>27</c:v>
                </c:pt>
                <c:pt idx="2">
                  <c:v>17</c:v>
                </c:pt>
                <c:pt idx="3">
                  <c:v>48</c:v>
                </c:pt>
                <c:pt idx="4">
                  <c:v>67</c:v>
                </c:pt>
                <c:pt idx="5">
                  <c:v>47</c:v>
                </c:pt>
                <c:pt idx="6">
                  <c:v>46</c:v>
                </c:pt>
                <c:pt idx="7">
                  <c:v>34</c:v>
                </c:pt>
                <c:pt idx="8">
                  <c:v>74</c:v>
                </c:pt>
                <c:pt idx="9">
                  <c:v>46</c:v>
                </c:pt>
                <c:pt idx="10">
                  <c:v>69</c:v>
                </c:pt>
                <c:pt idx="11">
                  <c:v>55</c:v>
                </c:pt>
                <c:pt idx="12">
                  <c:v>46</c:v>
                </c:pt>
                <c:pt idx="13">
                  <c:v>66</c:v>
                </c:pt>
                <c:pt idx="14">
                  <c:v>65</c:v>
                </c:pt>
                <c:pt idx="15">
                  <c:v>48</c:v>
                </c:pt>
                <c:pt idx="16">
                  <c:v>69</c:v>
                </c:pt>
                <c:pt idx="17">
                  <c:v>77</c:v>
                </c:pt>
                <c:pt idx="18">
                  <c:v>49</c:v>
                </c:pt>
                <c:pt idx="19">
                  <c:v>46</c:v>
                </c:pt>
                <c:pt idx="20">
                  <c:v>56</c:v>
                </c:pt>
                <c:pt idx="21">
                  <c:v>55</c:v>
                </c:pt>
                <c:pt idx="22">
                  <c:v>62</c:v>
                </c:pt>
                <c:pt idx="23">
                  <c:v>46</c:v>
                </c:pt>
                <c:pt idx="24">
                  <c:v>61</c:v>
                </c:pt>
                <c:pt idx="25">
                  <c:v>66</c:v>
                </c:pt>
                <c:pt idx="26">
                  <c:v>53</c:v>
                </c:pt>
                <c:pt idx="27">
                  <c:v>52</c:v>
                </c:pt>
                <c:pt idx="28">
                  <c:v>31</c:v>
                </c:pt>
                <c:pt idx="29">
                  <c:v>32</c:v>
                </c:pt>
                <c:pt idx="30">
                  <c:v>8</c:v>
                </c:pt>
                <c:pt idx="31">
                  <c:v>2</c:v>
                </c:pt>
                <c:pt idx="32">
                  <c:v>21</c:v>
                </c:pt>
                <c:pt idx="33">
                  <c:v>25</c:v>
                </c:pt>
                <c:pt idx="34">
                  <c:v>23</c:v>
                </c:pt>
                <c:pt idx="35">
                  <c:v>25</c:v>
                </c:pt>
                <c:pt idx="36">
                  <c:v>5</c:v>
                </c:pt>
                <c:pt idx="37">
                  <c:v>23</c:v>
                </c:pt>
                <c:pt idx="38">
                  <c:v>11</c:v>
                </c:pt>
                <c:pt idx="39">
                  <c:v>11</c:v>
                </c:pt>
              </c:numCache>
            </c:numRef>
          </c:val>
          <c:smooth val="0"/>
          <c:extLst>
            <c:ext xmlns:c16="http://schemas.microsoft.com/office/drawing/2014/chart" uri="{C3380CC4-5D6E-409C-BE32-E72D297353CC}">
              <c16:uniqueId val="{00000001-AAED-AB49-974F-05340CA6B386}"/>
            </c:ext>
          </c:extLst>
        </c:ser>
        <c:ser>
          <c:idx val="1"/>
          <c:order val="1"/>
          <c:tx>
            <c:strRef>
              <c:f>'[Mexico_China_Sales Forecasting.xlsx]Historical order data'!$A$12</c:f>
              <c:strCache>
                <c:ptCount val="1"/>
                <c:pt idx="0">
                  <c:v>SKU2</c:v>
                </c:pt>
              </c:strCache>
            </c:strRef>
          </c:tx>
          <c:marker>
            <c:symbol val="none"/>
          </c:marker>
          <c:val>
            <c:numRef>
              <c:f>'[Mexico_China_Sales Forecasting.xlsx]Historical order data'!$B$12:$AO$12</c:f>
              <c:numCache>
                <c:formatCode>General</c:formatCode>
                <c:ptCount val="40"/>
                <c:pt idx="0">
                  <c:v>28</c:v>
                </c:pt>
                <c:pt idx="1">
                  <c:v>31</c:v>
                </c:pt>
                <c:pt idx="2">
                  <c:v>48</c:v>
                </c:pt>
                <c:pt idx="3">
                  <c:v>26</c:v>
                </c:pt>
                <c:pt idx="4">
                  <c:v>84</c:v>
                </c:pt>
                <c:pt idx="5">
                  <c:v>61</c:v>
                </c:pt>
                <c:pt idx="6">
                  <c:v>19</c:v>
                </c:pt>
                <c:pt idx="7">
                  <c:v>33</c:v>
                </c:pt>
                <c:pt idx="8">
                  <c:v>48</c:v>
                </c:pt>
                <c:pt idx="9">
                  <c:v>24</c:v>
                </c:pt>
                <c:pt idx="10">
                  <c:v>43</c:v>
                </c:pt>
                <c:pt idx="11">
                  <c:v>66</c:v>
                </c:pt>
                <c:pt idx="12">
                  <c:v>48</c:v>
                </c:pt>
                <c:pt idx="13">
                  <c:v>49</c:v>
                </c:pt>
                <c:pt idx="14">
                  <c:v>35</c:v>
                </c:pt>
                <c:pt idx="15">
                  <c:v>42</c:v>
                </c:pt>
                <c:pt idx="16">
                  <c:v>30</c:v>
                </c:pt>
                <c:pt idx="17">
                  <c:v>55</c:v>
                </c:pt>
                <c:pt idx="18">
                  <c:v>43</c:v>
                </c:pt>
                <c:pt idx="19">
                  <c:v>62</c:v>
                </c:pt>
                <c:pt idx="20">
                  <c:v>69</c:v>
                </c:pt>
                <c:pt idx="21">
                  <c:v>66</c:v>
                </c:pt>
                <c:pt idx="22">
                  <c:v>49</c:v>
                </c:pt>
                <c:pt idx="23">
                  <c:v>42</c:v>
                </c:pt>
                <c:pt idx="24">
                  <c:v>32</c:v>
                </c:pt>
                <c:pt idx="25">
                  <c:v>52</c:v>
                </c:pt>
                <c:pt idx="26">
                  <c:v>64</c:v>
                </c:pt>
                <c:pt idx="27">
                  <c:v>45</c:v>
                </c:pt>
                <c:pt idx="28">
                  <c:v>47</c:v>
                </c:pt>
                <c:pt idx="29">
                  <c:v>59</c:v>
                </c:pt>
                <c:pt idx="30">
                  <c:v>1</c:v>
                </c:pt>
                <c:pt idx="31">
                  <c:v>28</c:v>
                </c:pt>
                <c:pt idx="32">
                  <c:v>19</c:v>
                </c:pt>
                <c:pt idx="33">
                  <c:v>27</c:v>
                </c:pt>
                <c:pt idx="34">
                  <c:v>32</c:v>
                </c:pt>
                <c:pt idx="35">
                  <c:v>6</c:v>
                </c:pt>
                <c:pt idx="36">
                  <c:v>23</c:v>
                </c:pt>
                <c:pt idx="37">
                  <c:v>17</c:v>
                </c:pt>
                <c:pt idx="38">
                  <c:v>26</c:v>
                </c:pt>
                <c:pt idx="39">
                  <c:v>28</c:v>
                </c:pt>
              </c:numCache>
            </c:numRef>
          </c:val>
          <c:smooth val="0"/>
          <c:extLst>
            <c:ext xmlns:c16="http://schemas.microsoft.com/office/drawing/2014/chart" uri="{C3380CC4-5D6E-409C-BE32-E72D297353CC}">
              <c16:uniqueId val="{00000002-AAED-AB49-974F-05340CA6B386}"/>
            </c:ext>
          </c:extLst>
        </c:ser>
        <c:ser>
          <c:idx val="2"/>
          <c:order val="2"/>
          <c:tx>
            <c:strRef>
              <c:f>'[Mexico_China_Sales Forecasting.xlsx]Historical order data'!$A$13</c:f>
              <c:strCache>
                <c:ptCount val="1"/>
                <c:pt idx="0">
                  <c:v>SKU3</c:v>
                </c:pt>
              </c:strCache>
            </c:strRef>
          </c:tx>
          <c:marker>
            <c:symbol val="none"/>
          </c:marker>
          <c:val>
            <c:numRef>
              <c:f>'[Mexico_China_Sales Forecasting.xlsx]Historical order data'!$B$13:$AO$13</c:f>
              <c:numCache>
                <c:formatCode>General</c:formatCode>
                <c:ptCount val="40"/>
                <c:pt idx="0">
                  <c:v>63</c:v>
                </c:pt>
                <c:pt idx="1">
                  <c:v>29</c:v>
                </c:pt>
                <c:pt idx="2">
                  <c:v>53</c:v>
                </c:pt>
                <c:pt idx="3">
                  <c:v>53</c:v>
                </c:pt>
                <c:pt idx="4">
                  <c:v>48</c:v>
                </c:pt>
                <c:pt idx="5">
                  <c:v>63</c:v>
                </c:pt>
                <c:pt idx="6">
                  <c:v>45</c:v>
                </c:pt>
                <c:pt idx="7">
                  <c:v>38</c:v>
                </c:pt>
                <c:pt idx="8">
                  <c:v>54</c:v>
                </c:pt>
                <c:pt idx="9">
                  <c:v>57</c:v>
                </c:pt>
                <c:pt idx="10">
                  <c:v>47</c:v>
                </c:pt>
                <c:pt idx="11">
                  <c:v>62</c:v>
                </c:pt>
                <c:pt idx="12">
                  <c:v>27</c:v>
                </c:pt>
                <c:pt idx="13">
                  <c:v>34</c:v>
                </c:pt>
                <c:pt idx="14">
                  <c:v>4</c:v>
                </c:pt>
                <c:pt idx="15">
                  <c:v>58</c:v>
                </c:pt>
                <c:pt idx="16">
                  <c:v>35</c:v>
                </c:pt>
                <c:pt idx="17">
                  <c:v>46</c:v>
                </c:pt>
                <c:pt idx="18">
                  <c:v>65</c:v>
                </c:pt>
                <c:pt idx="19">
                  <c:v>51</c:v>
                </c:pt>
                <c:pt idx="20">
                  <c:v>43</c:v>
                </c:pt>
                <c:pt idx="21">
                  <c:v>37</c:v>
                </c:pt>
                <c:pt idx="22">
                  <c:v>46</c:v>
                </c:pt>
                <c:pt idx="23">
                  <c:v>59</c:v>
                </c:pt>
                <c:pt idx="24">
                  <c:v>27</c:v>
                </c:pt>
                <c:pt idx="25">
                  <c:v>49</c:v>
                </c:pt>
                <c:pt idx="26">
                  <c:v>62</c:v>
                </c:pt>
                <c:pt idx="27">
                  <c:v>29</c:v>
                </c:pt>
                <c:pt idx="28">
                  <c:v>60</c:v>
                </c:pt>
                <c:pt idx="29">
                  <c:v>60</c:v>
                </c:pt>
                <c:pt idx="30">
                  <c:v>25</c:v>
                </c:pt>
                <c:pt idx="31">
                  <c:v>9</c:v>
                </c:pt>
                <c:pt idx="32">
                  <c:v>16</c:v>
                </c:pt>
                <c:pt idx="33">
                  <c:v>20</c:v>
                </c:pt>
                <c:pt idx="34">
                  <c:v>49</c:v>
                </c:pt>
                <c:pt idx="35">
                  <c:v>29</c:v>
                </c:pt>
                <c:pt idx="36">
                  <c:v>40</c:v>
                </c:pt>
                <c:pt idx="37">
                  <c:v>21</c:v>
                </c:pt>
                <c:pt idx="38">
                  <c:v>19</c:v>
                </c:pt>
                <c:pt idx="39">
                  <c:v>23</c:v>
                </c:pt>
              </c:numCache>
            </c:numRef>
          </c:val>
          <c:smooth val="0"/>
          <c:extLst>
            <c:ext xmlns:c16="http://schemas.microsoft.com/office/drawing/2014/chart" uri="{C3380CC4-5D6E-409C-BE32-E72D297353CC}">
              <c16:uniqueId val="{00000003-AAED-AB49-974F-05340CA6B386}"/>
            </c:ext>
          </c:extLst>
        </c:ser>
        <c:ser>
          <c:idx val="3"/>
          <c:order val="3"/>
          <c:tx>
            <c:strRef>
              <c:f>'[Mexico_China_Sales Forecasting.xlsx]Historical order data'!$A$14</c:f>
              <c:strCache>
                <c:ptCount val="1"/>
                <c:pt idx="0">
                  <c:v>SKU4</c:v>
                </c:pt>
              </c:strCache>
            </c:strRef>
          </c:tx>
          <c:marker>
            <c:symbol val="none"/>
          </c:marker>
          <c:val>
            <c:numRef>
              <c:f>'[Mexico_China_Sales Forecasting.xlsx]Historical order data'!$B$14:$AO$14</c:f>
              <c:numCache>
                <c:formatCode>General</c:formatCode>
                <c:ptCount val="40"/>
                <c:pt idx="0">
                  <c:v>42</c:v>
                </c:pt>
                <c:pt idx="1">
                  <c:v>69</c:v>
                </c:pt>
                <c:pt idx="2">
                  <c:v>48</c:v>
                </c:pt>
                <c:pt idx="3">
                  <c:v>29</c:v>
                </c:pt>
                <c:pt idx="4">
                  <c:v>63</c:v>
                </c:pt>
                <c:pt idx="5">
                  <c:v>26</c:v>
                </c:pt>
                <c:pt idx="6">
                  <c:v>22</c:v>
                </c:pt>
                <c:pt idx="7">
                  <c:v>54</c:v>
                </c:pt>
                <c:pt idx="8">
                  <c:v>36</c:v>
                </c:pt>
                <c:pt idx="9">
                  <c:v>36</c:v>
                </c:pt>
                <c:pt idx="10">
                  <c:v>48</c:v>
                </c:pt>
                <c:pt idx="11">
                  <c:v>43</c:v>
                </c:pt>
                <c:pt idx="12">
                  <c:v>47</c:v>
                </c:pt>
                <c:pt idx="13">
                  <c:v>54</c:v>
                </c:pt>
                <c:pt idx="14">
                  <c:v>32</c:v>
                </c:pt>
                <c:pt idx="15">
                  <c:v>32</c:v>
                </c:pt>
                <c:pt idx="16">
                  <c:v>19</c:v>
                </c:pt>
                <c:pt idx="17">
                  <c:v>44</c:v>
                </c:pt>
                <c:pt idx="18">
                  <c:v>60</c:v>
                </c:pt>
                <c:pt idx="19">
                  <c:v>39</c:v>
                </c:pt>
                <c:pt idx="20">
                  <c:v>58</c:v>
                </c:pt>
                <c:pt idx="21">
                  <c:v>58</c:v>
                </c:pt>
                <c:pt idx="22">
                  <c:v>65</c:v>
                </c:pt>
                <c:pt idx="23">
                  <c:v>65</c:v>
                </c:pt>
                <c:pt idx="24">
                  <c:v>40</c:v>
                </c:pt>
                <c:pt idx="25">
                  <c:v>37</c:v>
                </c:pt>
                <c:pt idx="26">
                  <c:v>51</c:v>
                </c:pt>
                <c:pt idx="27">
                  <c:v>0</c:v>
                </c:pt>
                <c:pt idx="28">
                  <c:v>19</c:v>
                </c:pt>
                <c:pt idx="29">
                  <c:v>9</c:v>
                </c:pt>
                <c:pt idx="30">
                  <c:v>28</c:v>
                </c:pt>
                <c:pt idx="31">
                  <c:v>8</c:v>
                </c:pt>
                <c:pt idx="32">
                  <c:v>17</c:v>
                </c:pt>
                <c:pt idx="33">
                  <c:v>8</c:v>
                </c:pt>
                <c:pt idx="34">
                  <c:v>10</c:v>
                </c:pt>
                <c:pt idx="35">
                  <c:v>14</c:v>
                </c:pt>
                <c:pt idx="36">
                  <c:v>15</c:v>
                </c:pt>
                <c:pt idx="37">
                  <c:v>12</c:v>
                </c:pt>
                <c:pt idx="38">
                  <c:v>28</c:v>
                </c:pt>
                <c:pt idx="39">
                  <c:v>23</c:v>
                </c:pt>
              </c:numCache>
            </c:numRef>
          </c:val>
          <c:smooth val="0"/>
          <c:extLst>
            <c:ext xmlns:c16="http://schemas.microsoft.com/office/drawing/2014/chart" uri="{C3380CC4-5D6E-409C-BE32-E72D297353CC}">
              <c16:uniqueId val="{00000004-AAED-AB49-974F-05340CA6B386}"/>
            </c:ext>
          </c:extLst>
        </c:ser>
        <c:ser>
          <c:idx val="4"/>
          <c:order val="4"/>
          <c:tx>
            <c:strRef>
              <c:f>'[Mexico_China_Sales Forecasting.xlsx]Historical order data'!$A$15</c:f>
              <c:strCache>
                <c:ptCount val="1"/>
                <c:pt idx="0">
                  <c:v>SKU5</c:v>
                </c:pt>
              </c:strCache>
            </c:strRef>
          </c:tx>
          <c:marker>
            <c:symbol val="none"/>
          </c:marker>
          <c:val>
            <c:numRef>
              <c:f>'[Mexico_China_Sales Forecasting.xlsx]Historical order data'!$B$15:$AO$15</c:f>
              <c:numCache>
                <c:formatCode>General</c:formatCode>
                <c:ptCount val="40"/>
                <c:pt idx="0">
                  <c:v>40</c:v>
                </c:pt>
                <c:pt idx="1">
                  <c:v>72</c:v>
                </c:pt>
                <c:pt idx="2">
                  <c:v>71</c:v>
                </c:pt>
                <c:pt idx="3">
                  <c:v>51</c:v>
                </c:pt>
                <c:pt idx="4">
                  <c:v>44</c:v>
                </c:pt>
                <c:pt idx="5">
                  <c:v>58</c:v>
                </c:pt>
                <c:pt idx="6">
                  <c:v>40</c:v>
                </c:pt>
                <c:pt idx="7">
                  <c:v>48</c:v>
                </c:pt>
                <c:pt idx="8">
                  <c:v>42</c:v>
                </c:pt>
                <c:pt idx="9">
                  <c:v>52</c:v>
                </c:pt>
                <c:pt idx="10">
                  <c:v>67</c:v>
                </c:pt>
                <c:pt idx="11">
                  <c:v>61</c:v>
                </c:pt>
                <c:pt idx="12">
                  <c:v>67</c:v>
                </c:pt>
                <c:pt idx="13">
                  <c:v>36</c:v>
                </c:pt>
                <c:pt idx="14">
                  <c:v>53</c:v>
                </c:pt>
                <c:pt idx="15">
                  <c:v>35</c:v>
                </c:pt>
                <c:pt idx="16">
                  <c:v>56</c:v>
                </c:pt>
                <c:pt idx="17">
                  <c:v>55</c:v>
                </c:pt>
                <c:pt idx="18">
                  <c:v>69</c:v>
                </c:pt>
                <c:pt idx="19">
                  <c:v>66</c:v>
                </c:pt>
                <c:pt idx="20">
                  <c:v>60</c:v>
                </c:pt>
                <c:pt idx="21">
                  <c:v>42</c:v>
                </c:pt>
                <c:pt idx="22">
                  <c:v>43</c:v>
                </c:pt>
                <c:pt idx="23">
                  <c:v>19</c:v>
                </c:pt>
                <c:pt idx="24">
                  <c:v>43</c:v>
                </c:pt>
                <c:pt idx="25">
                  <c:v>27</c:v>
                </c:pt>
                <c:pt idx="26">
                  <c:v>64</c:v>
                </c:pt>
                <c:pt idx="27">
                  <c:v>36</c:v>
                </c:pt>
                <c:pt idx="28">
                  <c:v>14</c:v>
                </c:pt>
                <c:pt idx="29">
                  <c:v>28</c:v>
                </c:pt>
                <c:pt idx="30">
                  <c:v>0</c:v>
                </c:pt>
                <c:pt idx="31">
                  <c:v>23</c:v>
                </c:pt>
                <c:pt idx="32">
                  <c:v>21</c:v>
                </c:pt>
                <c:pt idx="33">
                  <c:v>13</c:v>
                </c:pt>
                <c:pt idx="34">
                  <c:v>24</c:v>
                </c:pt>
                <c:pt idx="35">
                  <c:v>26</c:v>
                </c:pt>
                <c:pt idx="36">
                  <c:v>27</c:v>
                </c:pt>
                <c:pt idx="37">
                  <c:v>21</c:v>
                </c:pt>
                <c:pt idx="38">
                  <c:v>23</c:v>
                </c:pt>
                <c:pt idx="39">
                  <c:v>10</c:v>
                </c:pt>
              </c:numCache>
            </c:numRef>
          </c:val>
          <c:smooth val="0"/>
          <c:extLst>
            <c:ext xmlns:c16="http://schemas.microsoft.com/office/drawing/2014/chart" uri="{C3380CC4-5D6E-409C-BE32-E72D297353CC}">
              <c16:uniqueId val="{00000005-AAED-AB49-974F-05340CA6B386}"/>
            </c:ext>
          </c:extLst>
        </c:ser>
        <c:ser>
          <c:idx val="5"/>
          <c:order val="5"/>
          <c:tx>
            <c:strRef>
              <c:f>'[Mexico_China_Sales Forecasting.xlsx]Historical order data'!$A$16</c:f>
              <c:strCache>
                <c:ptCount val="1"/>
                <c:pt idx="0">
                  <c:v>SKU6</c:v>
                </c:pt>
              </c:strCache>
            </c:strRef>
          </c:tx>
          <c:marker>
            <c:symbol val="none"/>
          </c:marker>
          <c:val>
            <c:numRef>
              <c:f>'[Mexico_China_Sales Forecasting.xlsx]Historical order data'!$B$16:$AO$16</c:f>
              <c:numCache>
                <c:formatCode>General</c:formatCode>
                <c:ptCount val="40"/>
                <c:pt idx="0">
                  <c:v>64</c:v>
                </c:pt>
                <c:pt idx="1">
                  <c:v>52</c:v>
                </c:pt>
                <c:pt idx="2">
                  <c:v>44</c:v>
                </c:pt>
                <c:pt idx="3">
                  <c:v>52</c:v>
                </c:pt>
                <c:pt idx="4">
                  <c:v>74</c:v>
                </c:pt>
                <c:pt idx="5">
                  <c:v>70</c:v>
                </c:pt>
                <c:pt idx="6">
                  <c:v>43</c:v>
                </c:pt>
                <c:pt idx="7">
                  <c:v>53</c:v>
                </c:pt>
                <c:pt idx="8">
                  <c:v>33</c:v>
                </c:pt>
                <c:pt idx="9">
                  <c:v>56</c:v>
                </c:pt>
                <c:pt idx="10">
                  <c:v>61</c:v>
                </c:pt>
                <c:pt idx="11">
                  <c:v>64</c:v>
                </c:pt>
                <c:pt idx="12">
                  <c:v>27</c:v>
                </c:pt>
                <c:pt idx="13">
                  <c:v>58</c:v>
                </c:pt>
                <c:pt idx="14">
                  <c:v>37</c:v>
                </c:pt>
                <c:pt idx="15">
                  <c:v>44</c:v>
                </c:pt>
                <c:pt idx="16">
                  <c:v>62</c:v>
                </c:pt>
                <c:pt idx="17">
                  <c:v>54</c:v>
                </c:pt>
                <c:pt idx="18">
                  <c:v>48</c:v>
                </c:pt>
                <c:pt idx="19">
                  <c:v>59</c:v>
                </c:pt>
                <c:pt idx="20">
                  <c:v>75</c:v>
                </c:pt>
                <c:pt idx="21">
                  <c:v>41</c:v>
                </c:pt>
                <c:pt idx="22">
                  <c:v>30</c:v>
                </c:pt>
                <c:pt idx="23">
                  <c:v>33</c:v>
                </c:pt>
                <c:pt idx="24">
                  <c:v>36</c:v>
                </c:pt>
                <c:pt idx="25">
                  <c:v>40</c:v>
                </c:pt>
                <c:pt idx="26">
                  <c:v>59</c:v>
                </c:pt>
                <c:pt idx="27">
                  <c:v>6</c:v>
                </c:pt>
                <c:pt idx="28">
                  <c:v>14</c:v>
                </c:pt>
                <c:pt idx="29">
                  <c:v>19</c:v>
                </c:pt>
                <c:pt idx="30">
                  <c:v>27</c:v>
                </c:pt>
                <c:pt idx="31">
                  <c:v>9</c:v>
                </c:pt>
                <c:pt idx="32">
                  <c:v>12</c:v>
                </c:pt>
                <c:pt idx="33">
                  <c:v>47</c:v>
                </c:pt>
                <c:pt idx="34">
                  <c:v>11</c:v>
                </c:pt>
                <c:pt idx="35">
                  <c:v>36</c:v>
                </c:pt>
                <c:pt idx="36">
                  <c:v>27</c:v>
                </c:pt>
                <c:pt idx="37">
                  <c:v>11</c:v>
                </c:pt>
                <c:pt idx="38">
                  <c:v>16</c:v>
                </c:pt>
                <c:pt idx="39">
                  <c:v>15</c:v>
                </c:pt>
              </c:numCache>
            </c:numRef>
          </c:val>
          <c:smooth val="0"/>
          <c:extLst>
            <c:ext xmlns:c16="http://schemas.microsoft.com/office/drawing/2014/chart" uri="{C3380CC4-5D6E-409C-BE32-E72D297353CC}">
              <c16:uniqueId val="{00000006-AAED-AB49-974F-05340CA6B386}"/>
            </c:ext>
          </c:extLst>
        </c:ser>
        <c:ser>
          <c:idx val="6"/>
          <c:order val="6"/>
          <c:tx>
            <c:strRef>
              <c:f>'[Mexico_China_Sales Forecasting.xlsx]Historical order data'!$A$17</c:f>
              <c:strCache>
                <c:ptCount val="1"/>
                <c:pt idx="0">
                  <c:v>SKU7</c:v>
                </c:pt>
              </c:strCache>
            </c:strRef>
          </c:tx>
          <c:marker>
            <c:symbol val="none"/>
          </c:marker>
          <c:val>
            <c:numRef>
              <c:f>'[Mexico_China_Sales Forecasting.xlsx]Historical order data'!$B$17:$AO$17</c:f>
              <c:numCache>
                <c:formatCode>General</c:formatCode>
                <c:ptCount val="40"/>
                <c:pt idx="0">
                  <c:v>57</c:v>
                </c:pt>
                <c:pt idx="1">
                  <c:v>70</c:v>
                </c:pt>
                <c:pt idx="2">
                  <c:v>25</c:v>
                </c:pt>
                <c:pt idx="3">
                  <c:v>80</c:v>
                </c:pt>
                <c:pt idx="4">
                  <c:v>62</c:v>
                </c:pt>
                <c:pt idx="5">
                  <c:v>42</c:v>
                </c:pt>
                <c:pt idx="6">
                  <c:v>48</c:v>
                </c:pt>
                <c:pt idx="7">
                  <c:v>54</c:v>
                </c:pt>
                <c:pt idx="8">
                  <c:v>54</c:v>
                </c:pt>
                <c:pt idx="9">
                  <c:v>68</c:v>
                </c:pt>
                <c:pt idx="10">
                  <c:v>66</c:v>
                </c:pt>
                <c:pt idx="11">
                  <c:v>45</c:v>
                </c:pt>
                <c:pt idx="12">
                  <c:v>48</c:v>
                </c:pt>
                <c:pt idx="13">
                  <c:v>61</c:v>
                </c:pt>
                <c:pt idx="14">
                  <c:v>52</c:v>
                </c:pt>
                <c:pt idx="15">
                  <c:v>67</c:v>
                </c:pt>
                <c:pt idx="16">
                  <c:v>40</c:v>
                </c:pt>
                <c:pt idx="17">
                  <c:v>57</c:v>
                </c:pt>
                <c:pt idx="18">
                  <c:v>54</c:v>
                </c:pt>
                <c:pt idx="19">
                  <c:v>71</c:v>
                </c:pt>
                <c:pt idx="20">
                  <c:v>30</c:v>
                </c:pt>
                <c:pt idx="21">
                  <c:v>50</c:v>
                </c:pt>
                <c:pt idx="22">
                  <c:v>51</c:v>
                </c:pt>
                <c:pt idx="23">
                  <c:v>15</c:v>
                </c:pt>
                <c:pt idx="24">
                  <c:v>69</c:v>
                </c:pt>
                <c:pt idx="25">
                  <c:v>92</c:v>
                </c:pt>
                <c:pt idx="26">
                  <c:v>47</c:v>
                </c:pt>
                <c:pt idx="27">
                  <c:v>54</c:v>
                </c:pt>
                <c:pt idx="28">
                  <c:v>43</c:v>
                </c:pt>
                <c:pt idx="29">
                  <c:v>56</c:v>
                </c:pt>
                <c:pt idx="30">
                  <c:v>44</c:v>
                </c:pt>
                <c:pt idx="31">
                  <c:v>48</c:v>
                </c:pt>
                <c:pt idx="32">
                  <c:v>74</c:v>
                </c:pt>
                <c:pt idx="33">
                  <c:v>37</c:v>
                </c:pt>
                <c:pt idx="34">
                  <c:v>24</c:v>
                </c:pt>
                <c:pt idx="35">
                  <c:v>29</c:v>
                </c:pt>
                <c:pt idx="36">
                  <c:v>6</c:v>
                </c:pt>
                <c:pt idx="37">
                  <c:v>30</c:v>
                </c:pt>
                <c:pt idx="38">
                  <c:v>5</c:v>
                </c:pt>
                <c:pt idx="39">
                  <c:v>6</c:v>
                </c:pt>
              </c:numCache>
            </c:numRef>
          </c:val>
          <c:smooth val="0"/>
          <c:extLst>
            <c:ext xmlns:c16="http://schemas.microsoft.com/office/drawing/2014/chart" uri="{C3380CC4-5D6E-409C-BE32-E72D297353CC}">
              <c16:uniqueId val="{00000007-AAED-AB49-974F-05340CA6B386}"/>
            </c:ext>
          </c:extLst>
        </c:ser>
        <c:ser>
          <c:idx val="7"/>
          <c:order val="7"/>
          <c:tx>
            <c:strRef>
              <c:f>'[Mexico_China_Sales Forecasting.xlsx]Historical order data'!$A$18</c:f>
              <c:strCache>
                <c:ptCount val="1"/>
                <c:pt idx="0">
                  <c:v>SKU8</c:v>
                </c:pt>
              </c:strCache>
            </c:strRef>
          </c:tx>
          <c:marker>
            <c:symbol val="none"/>
          </c:marker>
          <c:val>
            <c:numRef>
              <c:f>'[Mexico_China_Sales Forecasting.xlsx]Historical order data'!$B$18:$AO$18</c:f>
              <c:numCache>
                <c:formatCode>General</c:formatCode>
                <c:ptCount val="40"/>
                <c:pt idx="0">
                  <c:v>41</c:v>
                </c:pt>
                <c:pt idx="1">
                  <c:v>49</c:v>
                </c:pt>
                <c:pt idx="2">
                  <c:v>48</c:v>
                </c:pt>
                <c:pt idx="3">
                  <c:v>72</c:v>
                </c:pt>
                <c:pt idx="4">
                  <c:v>80</c:v>
                </c:pt>
                <c:pt idx="5">
                  <c:v>35</c:v>
                </c:pt>
                <c:pt idx="6">
                  <c:v>40</c:v>
                </c:pt>
                <c:pt idx="7">
                  <c:v>58</c:v>
                </c:pt>
                <c:pt idx="8">
                  <c:v>44</c:v>
                </c:pt>
                <c:pt idx="9">
                  <c:v>80</c:v>
                </c:pt>
                <c:pt idx="10">
                  <c:v>75</c:v>
                </c:pt>
                <c:pt idx="11">
                  <c:v>58</c:v>
                </c:pt>
                <c:pt idx="12">
                  <c:v>58</c:v>
                </c:pt>
                <c:pt idx="13">
                  <c:v>45</c:v>
                </c:pt>
                <c:pt idx="14">
                  <c:v>61</c:v>
                </c:pt>
                <c:pt idx="15">
                  <c:v>67</c:v>
                </c:pt>
                <c:pt idx="16">
                  <c:v>52</c:v>
                </c:pt>
                <c:pt idx="17">
                  <c:v>79</c:v>
                </c:pt>
                <c:pt idx="18">
                  <c:v>60</c:v>
                </c:pt>
                <c:pt idx="19">
                  <c:v>48</c:v>
                </c:pt>
                <c:pt idx="20">
                  <c:v>56</c:v>
                </c:pt>
                <c:pt idx="21">
                  <c:v>66</c:v>
                </c:pt>
                <c:pt idx="22">
                  <c:v>44</c:v>
                </c:pt>
                <c:pt idx="23">
                  <c:v>49</c:v>
                </c:pt>
                <c:pt idx="24">
                  <c:v>86</c:v>
                </c:pt>
                <c:pt idx="25">
                  <c:v>43</c:v>
                </c:pt>
                <c:pt idx="26">
                  <c:v>64</c:v>
                </c:pt>
                <c:pt idx="27">
                  <c:v>62</c:v>
                </c:pt>
                <c:pt idx="28">
                  <c:v>74</c:v>
                </c:pt>
                <c:pt idx="29">
                  <c:v>58</c:v>
                </c:pt>
                <c:pt idx="30">
                  <c:v>13</c:v>
                </c:pt>
                <c:pt idx="31">
                  <c:v>37</c:v>
                </c:pt>
                <c:pt idx="32">
                  <c:v>58</c:v>
                </c:pt>
                <c:pt idx="33">
                  <c:v>54</c:v>
                </c:pt>
                <c:pt idx="34">
                  <c:v>10</c:v>
                </c:pt>
                <c:pt idx="35">
                  <c:v>24</c:v>
                </c:pt>
                <c:pt idx="36">
                  <c:v>6</c:v>
                </c:pt>
                <c:pt idx="37">
                  <c:v>20</c:v>
                </c:pt>
                <c:pt idx="38">
                  <c:v>21</c:v>
                </c:pt>
                <c:pt idx="39">
                  <c:v>19</c:v>
                </c:pt>
              </c:numCache>
            </c:numRef>
          </c:val>
          <c:smooth val="0"/>
          <c:extLst>
            <c:ext xmlns:c16="http://schemas.microsoft.com/office/drawing/2014/chart" uri="{C3380CC4-5D6E-409C-BE32-E72D297353CC}">
              <c16:uniqueId val="{00000008-AAED-AB49-974F-05340CA6B386}"/>
            </c:ext>
          </c:extLst>
        </c:ser>
        <c:ser>
          <c:idx val="8"/>
          <c:order val="8"/>
          <c:tx>
            <c:strRef>
              <c:f>'[Mexico_China_Sales Forecasting.xlsx]Historical order data'!$A$19</c:f>
              <c:strCache>
                <c:ptCount val="1"/>
                <c:pt idx="0">
                  <c:v>SKU9</c:v>
                </c:pt>
              </c:strCache>
            </c:strRef>
          </c:tx>
          <c:marker>
            <c:symbol val="none"/>
          </c:marker>
          <c:val>
            <c:numRef>
              <c:f>'[Mexico_China_Sales Forecasting.xlsx]Historical order data'!$B$19:$AO$19</c:f>
              <c:numCache>
                <c:formatCode>General</c:formatCode>
                <c:ptCount val="40"/>
                <c:pt idx="0">
                  <c:v>79</c:v>
                </c:pt>
                <c:pt idx="1">
                  <c:v>71</c:v>
                </c:pt>
                <c:pt idx="2">
                  <c:v>57</c:v>
                </c:pt>
                <c:pt idx="3">
                  <c:v>51</c:v>
                </c:pt>
                <c:pt idx="4">
                  <c:v>27</c:v>
                </c:pt>
                <c:pt idx="5">
                  <c:v>78</c:v>
                </c:pt>
                <c:pt idx="6">
                  <c:v>52</c:v>
                </c:pt>
                <c:pt idx="7">
                  <c:v>27</c:v>
                </c:pt>
                <c:pt idx="8">
                  <c:v>56</c:v>
                </c:pt>
                <c:pt idx="9">
                  <c:v>52</c:v>
                </c:pt>
                <c:pt idx="10">
                  <c:v>41</c:v>
                </c:pt>
                <c:pt idx="11">
                  <c:v>57</c:v>
                </c:pt>
                <c:pt idx="12">
                  <c:v>39</c:v>
                </c:pt>
                <c:pt idx="13">
                  <c:v>30</c:v>
                </c:pt>
                <c:pt idx="14">
                  <c:v>24</c:v>
                </c:pt>
                <c:pt idx="15">
                  <c:v>45</c:v>
                </c:pt>
                <c:pt idx="16">
                  <c:v>41</c:v>
                </c:pt>
                <c:pt idx="17">
                  <c:v>57</c:v>
                </c:pt>
                <c:pt idx="18">
                  <c:v>27</c:v>
                </c:pt>
                <c:pt idx="19">
                  <c:v>47</c:v>
                </c:pt>
                <c:pt idx="20">
                  <c:v>27</c:v>
                </c:pt>
                <c:pt idx="21">
                  <c:v>77</c:v>
                </c:pt>
                <c:pt idx="22">
                  <c:v>48</c:v>
                </c:pt>
                <c:pt idx="23">
                  <c:v>68</c:v>
                </c:pt>
                <c:pt idx="24">
                  <c:v>57</c:v>
                </c:pt>
                <c:pt idx="25">
                  <c:v>64</c:v>
                </c:pt>
                <c:pt idx="26">
                  <c:v>33</c:v>
                </c:pt>
                <c:pt idx="27">
                  <c:v>69</c:v>
                </c:pt>
                <c:pt idx="28">
                  <c:v>72</c:v>
                </c:pt>
                <c:pt idx="29">
                  <c:v>19</c:v>
                </c:pt>
                <c:pt idx="30">
                  <c:v>47</c:v>
                </c:pt>
                <c:pt idx="31">
                  <c:v>40</c:v>
                </c:pt>
                <c:pt idx="32">
                  <c:v>52</c:v>
                </c:pt>
                <c:pt idx="33">
                  <c:v>37</c:v>
                </c:pt>
                <c:pt idx="34">
                  <c:v>23</c:v>
                </c:pt>
                <c:pt idx="35">
                  <c:v>5</c:v>
                </c:pt>
                <c:pt idx="36">
                  <c:v>27</c:v>
                </c:pt>
                <c:pt idx="37">
                  <c:v>18</c:v>
                </c:pt>
                <c:pt idx="38">
                  <c:v>24</c:v>
                </c:pt>
                <c:pt idx="39">
                  <c:v>7</c:v>
                </c:pt>
              </c:numCache>
            </c:numRef>
          </c:val>
          <c:smooth val="0"/>
          <c:extLst>
            <c:ext xmlns:c16="http://schemas.microsoft.com/office/drawing/2014/chart" uri="{C3380CC4-5D6E-409C-BE32-E72D297353CC}">
              <c16:uniqueId val="{00000009-AAED-AB49-974F-05340CA6B386}"/>
            </c:ext>
          </c:extLst>
        </c:ser>
        <c:ser>
          <c:idx val="9"/>
          <c:order val="9"/>
          <c:tx>
            <c:strRef>
              <c:f>'[Mexico_China_Sales Forecasting.xlsx]Historical order data'!$A$20</c:f>
              <c:strCache>
                <c:ptCount val="1"/>
                <c:pt idx="0">
                  <c:v>SKU10</c:v>
                </c:pt>
              </c:strCache>
            </c:strRef>
          </c:tx>
          <c:marker>
            <c:symbol val="none"/>
          </c:marker>
          <c:val>
            <c:numRef>
              <c:f>'[Mexico_China_Sales Forecasting.xlsx]Historical order data'!$B$20:$AO$20</c:f>
              <c:numCache>
                <c:formatCode>General</c:formatCode>
                <c:ptCount val="40"/>
                <c:pt idx="0">
                  <c:v>54</c:v>
                </c:pt>
                <c:pt idx="1">
                  <c:v>59</c:v>
                </c:pt>
                <c:pt idx="2">
                  <c:v>54</c:v>
                </c:pt>
                <c:pt idx="3">
                  <c:v>48</c:v>
                </c:pt>
                <c:pt idx="4">
                  <c:v>31</c:v>
                </c:pt>
                <c:pt idx="5">
                  <c:v>51</c:v>
                </c:pt>
                <c:pt idx="6">
                  <c:v>42</c:v>
                </c:pt>
                <c:pt idx="7">
                  <c:v>31</c:v>
                </c:pt>
                <c:pt idx="8">
                  <c:v>49</c:v>
                </c:pt>
                <c:pt idx="9">
                  <c:v>47</c:v>
                </c:pt>
                <c:pt idx="10">
                  <c:v>53</c:v>
                </c:pt>
                <c:pt idx="11">
                  <c:v>65</c:v>
                </c:pt>
                <c:pt idx="12">
                  <c:v>59</c:v>
                </c:pt>
                <c:pt idx="13">
                  <c:v>70</c:v>
                </c:pt>
                <c:pt idx="14">
                  <c:v>39</c:v>
                </c:pt>
                <c:pt idx="15">
                  <c:v>37</c:v>
                </c:pt>
                <c:pt idx="16">
                  <c:v>49</c:v>
                </c:pt>
                <c:pt idx="17">
                  <c:v>71</c:v>
                </c:pt>
                <c:pt idx="18">
                  <c:v>70</c:v>
                </c:pt>
                <c:pt idx="19">
                  <c:v>48</c:v>
                </c:pt>
                <c:pt idx="20">
                  <c:v>41</c:v>
                </c:pt>
                <c:pt idx="21">
                  <c:v>27</c:v>
                </c:pt>
                <c:pt idx="22">
                  <c:v>60</c:v>
                </c:pt>
                <c:pt idx="23">
                  <c:v>50</c:v>
                </c:pt>
                <c:pt idx="24">
                  <c:v>32</c:v>
                </c:pt>
                <c:pt idx="25">
                  <c:v>45</c:v>
                </c:pt>
                <c:pt idx="26">
                  <c:v>23</c:v>
                </c:pt>
                <c:pt idx="27">
                  <c:v>56</c:v>
                </c:pt>
                <c:pt idx="28">
                  <c:v>47</c:v>
                </c:pt>
                <c:pt idx="29">
                  <c:v>74</c:v>
                </c:pt>
                <c:pt idx="30">
                  <c:v>30</c:v>
                </c:pt>
                <c:pt idx="31">
                  <c:v>65</c:v>
                </c:pt>
                <c:pt idx="32">
                  <c:v>52</c:v>
                </c:pt>
                <c:pt idx="33">
                  <c:v>51</c:v>
                </c:pt>
                <c:pt idx="34">
                  <c:v>18</c:v>
                </c:pt>
                <c:pt idx="35">
                  <c:v>26</c:v>
                </c:pt>
                <c:pt idx="36">
                  <c:v>27</c:v>
                </c:pt>
                <c:pt idx="37">
                  <c:v>16</c:v>
                </c:pt>
                <c:pt idx="38">
                  <c:v>0</c:v>
                </c:pt>
                <c:pt idx="39">
                  <c:v>6</c:v>
                </c:pt>
              </c:numCache>
            </c:numRef>
          </c:val>
          <c:smooth val="0"/>
          <c:extLst>
            <c:ext xmlns:c16="http://schemas.microsoft.com/office/drawing/2014/chart" uri="{C3380CC4-5D6E-409C-BE32-E72D297353CC}">
              <c16:uniqueId val="{0000000A-AAED-AB49-974F-05340CA6B386}"/>
            </c:ext>
          </c:extLst>
        </c:ser>
        <c:dLbls>
          <c:showLegendKey val="0"/>
          <c:showVal val="0"/>
          <c:showCatName val="0"/>
          <c:showSerName val="0"/>
          <c:showPercent val="0"/>
          <c:showBubbleSize val="0"/>
        </c:dLbls>
        <c:smooth val="0"/>
        <c:axId val="-1059816016"/>
        <c:axId val="-636976352"/>
      </c:lineChart>
      <c:catAx>
        <c:axId val="-1059816016"/>
        <c:scaling>
          <c:orientation val="minMax"/>
        </c:scaling>
        <c:delete val="0"/>
        <c:axPos val="b"/>
        <c:majorTickMark val="out"/>
        <c:minorTickMark val="none"/>
        <c:tickLblPos val="nextTo"/>
        <c:crossAx val="-636976352"/>
        <c:crosses val="autoZero"/>
        <c:auto val="1"/>
        <c:lblAlgn val="ctr"/>
        <c:lblOffset val="100"/>
        <c:noMultiLvlLbl val="0"/>
      </c:catAx>
      <c:valAx>
        <c:axId val="-636976352"/>
        <c:scaling>
          <c:orientation val="minMax"/>
        </c:scaling>
        <c:delete val="0"/>
        <c:axPos val="l"/>
        <c:majorGridlines/>
        <c:numFmt formatCode="General" sourceLinked="1"/>
        <c:majorTickMark val="out"/>
        <c:minorTickMark val="none"/>
        <c:tickLblPos val="nextTo"/>
        <c:crossAx val="-1059816016"/>
        <c:crosses val="autoZero"/>
        <c:crossBetween val="between"/>
      </c:valAx>
    </c:plotArea>
    <c:legend>
      <c:legendPos val="r"/>
      <c:layout>
        <c:manualLayout>
          <c:xMode val="edge"/>
          <c:yMode val="edge"/>
          <c:x val="0.712346019247594"/>
          <c:y val="0.47872484689413802"/>
          <c:w val="0.28765412656751199"/>
          <c:h val="0.52127515310586203"/>
        </c:manualLayout>
      </c:layout>
      <c:overlay val="0"/>
    </c:legend>
    <c:plotVisOnly val="1"/>
    <c:dispBlanksAs val="gap"/>
    <c:showDLblsOverMax val="0"/>
  </c:chart>
  <c:spPr>
    <a:solidFill>
      <a:srgbClr val="CCECFF"/>
    </a:solidFill>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18"/>
  <c:chart>
    <c:autoTitleDeleted val="1"/>
    <c:plotArea>
      <c:layout>
        <c:manualLayout>
          <c:layoutTarget val="inner"/>
          <c:xMode val="edge"/>
          <c:yMode val="edge"/>
          <c:x val="3.7045799999999997E-2"/>
          <c:y val="0.30034899999999998"/>
          <c:w val="0.95463600000000004"/>
          <c:h val="0.56403599999999998"/>
        </c:manualLayout>
      </c:layout>
      <c:barChart>
        <c:barDir val="bar"/>
        <c:grouping val="stacked"/>
        <c:varyColors val="0"/>
        <c:ser>
          <c:idx val="0"/>
          <c:order val="0"/>
          <c:tx>
            <c:strRef>
              <c:f>Sheet1!$A$2</c:f>
              <c:strCache>
                <c:ptCount val="1"/>
                <c:pt idx="0">
                  <c:v>Region 1</c:v>
                </c:pt>
              </c:strCache>
            </c:strRef>
          </c:tx>
          <c:spPr>
            <a:solidFill>
              <a:schemeClr val="accent1">
                <a:satOff val="20231"/>
                <a:lumOff val="-16526"/>
              </a:schemeClr>
            </a:solidFill>
            <a:ln w="12700" cap="flat">
              <a:solidFill>
                <a:schemeClr val="accent6">
                  <a:hueOff val="-101409"/>
                  <a:satOff val="-1395"/>
                  <a:lumOff val="13614"/>
                </a:schemeClr>
              </a:solidFill>
              <a:prstDash val="solid"/>
              <a:miter lim="400000"/>
            </a:ln>
            <a:effectLst>
              <a:outerShdw blurRad="50800" dist="25400" dir="5400000" algn="tl">
                <a:srgbClr val="000000">
                  <a:alpha val="50000"/>
                </a:srgbClr>
              </a:outerShdw>
            </a:effectLst>
          </c:spPr>
          <c:invertIfNegative val="0"/>
          <c:dLbls>
            <c:numFmt formatCode="#,##0%" sourceLinked="0"/>
            <c:spPr>
              <a:noFill/>
              <a:ln>
                <a:noFill/>
              </a:ln>
              <a:effectLst/>
            </c:spPr>
            <c:txPr>
              <a:bodyPr/>
              <a:lstStyle/>
              <a:p>
                <a:pPr>
                  <a:defRPr sz="2100" b="0" i="0" u="none" strike="noStrike">
                    <a:solidFill>
                      <a:srgbClr val="FFFFFF"/>
                    </a:solidFill>
                    <a:latin typeface="Helvetica Neue"/>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Sheet1!$B$1:$B$1</c:f>
              <c:strCache>
                <c:ptCount val="1"/>
                <c:pt idx="0">
                  <c:v>Computer</c:v>
                </c:pt>
              </c:strCache>
            </c:strRef>
          </c:cat>
          <c:val>
            <c:numRef>
              <c:f>Sheet1!$B$2:$B$2</c:f>
              <c:numCache>
                <c:formatCode>General</c:formatCode>
                <c:ptCount val="1"/>
                <c:pt idx="0">
                  <c:v>0.27</c:v>
                </c:pt>
              </c:numCache>
            </c:numRef>
          </c:val>
          <c:extLst>
            <c:ext xmlns:c16="http://schemas.microsoft.com/office/drawing/2014/chart" uri="{C3380CC4-5D6E-409C-BE32-E72D297353CC}">
              <c16:uniqueId val="{00000000-FE03-954A-8364-624E3D1A6423}"/>
            </c:ext>
          </c:extLst>
        </c:ser>
        <c:ser>
          <c:idx val="1"/>
          <c:order val="1"/>
          <c:tx>
            <c:strRef>
              <c:f>Sheet1!$A$3</c:f>
              <c:strCache>
                <c:ptCount val="1"/>
                <c:pt idx="0">
                  <c:v>Region 2</c:v>
                </c:pt>
              </c:strCache>
            </c:strRef>
          </c:tx>
          <c:spPr>
            <a:noFill/>
            <a:ln w="12700" cap="flat">
              <a:solidFill>
                <a:schemeClr val="accent6">
                  <a:hueOff val="-101409"/>
                  <a:satOff val="-1395"/>
                  <a:lumOff val="13614"/>
                </a:schemeClr>
              </a:solidFill>
              <a:prstDash val="solid"/>
              <a:miter lim="400000"/>
            </a:ln>
            <a:effectLst>
              <a:outerShdw blurRad="50800" dist="25400" dir="5400000" algn="tl">
                <a:srgbClr val="000000">
                  <a:alpha val="50000"/>
                </a:srgbClr>
              </a:outerShdw>
            </a:effectLst>
          </c:spPr>
          <c:invertIfNegative val="0"/>
          <c:cat>
            <c:strRef>
              <c:f>Sheet1!$B$1:$B$1</c:f>
              <c:strCache>
                <c:ptCount val="1"/>
                <c:pt idx="0">
                  <c:v>Computer</c:v>
                </c:pt>
              </c:strCache>
            </c:strRef>
          </c:cat>
          <c:val>
            <c:numRef>
              <c:f>Sheet1!$B$3:$B$3</c:f>
              <c:numCache>
                <c:formatCode>General</c:formatCode>
                <c:ptCount val="1"/>
                <c:pt idx="0">
                  <c:v>0.73</c:v>
                </c:pt>
              </c:numCache>
            </c:numRef>
          </c:val>
          <c:extLst>
            <c:ext xmlns:c16="http://schemas.microsoft.com/office/drawing/2014/chart" uri="{C3380CC4-5D6E-409C-BE32-E72D297353CC}">
              <c16:uniqueId val="{00000001-FE03-954A-8364-624E3D1A6423}"/>
            </c:ext>
          </c:extLst>
        </c:ser>
        <c:dLbls>
          <c:showLegendKey val="0"/>
          <c:showVal val="0"/>
          <c:showCatName val="0"/>
          <c:showSerName val="0"/>
          <c:showPercent val="0"/>
          <c:showBubbleSize val="0"/>
        </c:dLbls>
        <c:gapWidth val="40"/>
        <c:overlap val="100"/>
        <c:axId val="-610455888"/>
        <c:axId val="-611183104"/>
      </c:barChart>
      <c:catAx>
        <c:axId val="-610455888"/>
        <c:scaling>
          <c:orientation val="maxMin"/>
        </c:scaling>
        <c:delete val="0"/>
        <c:axPos val="l"/>
        <c:numFmt formatCode="General" sourceLinked="0"/>
        <c:majorTickMark val="none"/>
        <c:minorTickMark val="none"/>
        <c:tickLblPos val="none"/>
        <c:spPr>
          <a:ln w="12700" cap="flat">
            <a:noFill/>
            <a:prstDash val="solid"/>
            <a:miter lim="400000"/>
          </a:ln>
        </c:spPr>
        <c:txPr>
          <a:bodyPr rot="0"/>
          <a:lstStyle/>
          <a:p>
            <a:pPr>
              <a:defRPr sz="2200" b="0" i="0" u="none" strike="noStrike">
                <a:solidFill>
                  <a:srgbClr val="000000"/>
                </a:solidFill>
                <a:latin typeface="Helvetica Neue"/>
              </a:defRPr>
            </a:pPr>
            <a:endParaRPr lang="en-US"/>
          </a:p>
        </c:txPr>
        <c:crossAx val="-611183104"/>
        <c:crosses val="autoZero"/>
        <c:auto val="1"/>
        <c:lblAlgn val="ctr"/>
        <c:lblOffset val="100"/>
        <c:noMultiLvlLbl val="1"/>
      </c:catAx>
      <c:valAx>
        <c:axId val="-611183104"/>
        <c:scaling>
          <c:orientation val="minMax"/>
        </c:scaling>
        <c:delete val="0"/>
        <c:axPos val="t"/>
        <c:numFmt formatCode="General" sourceLinked="0"/>
        <c:majorTickMark val="none"/>
        <c:minorTickMark val="none"/>
        <c:tickLblPos val="none"/>
        <c:spPr>
          <a:ln w="12700" cap="flat">
            <a:noFill/>
            <a:prstDash val="solid"/>
            <a:miter lim="400000"/>
          </a:ln>
        </c:spPr>
        <c:txPr>
          <a:bodyPr rot="0"/>
          <a:lstStyle/>
          <a:p>
            <a:pPr>
              <a:defRPr sz="2200" b="0" i="0" u="none" strike="noStrike">
                <a:solidFill>
                  <a:srgbClr val="000000"/>
                </a:solidFill>
                <a:latin typeface="Helvetica Neue"/>
              </a:defRPr>
            </a:pPr>
            <a:endParaRPr lang="en-US"/>
          </a:p>
        </c:txPr>
        <c:crossAx val="-610455888"/>
        <c:crosses val="autoZero"/>
        <c:crossBetween val="between"/>
        <c:majorUnit val="0.25"/>
        <c:minorUnit val="0.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18"/>
  <c:chart>
    <c:autoTitleDeleted val="1"/>
    <c:plotArea>
      <c:layout>
        <c:manualLayout>
          <c:layoutTarget val="inner"/>
          <c:xMode val="edge"/>
          <c:yMode val="edge"/>
          <c:x val="0.11305582463236399"/>
          <c:y val="4.1031013821030103E-2"/>
          <c:w val="0.865509173370137"/>
          <c:h val="0.74719676869407603"/>
        </c:manualLayout>
      </c:layout>
      <c:lineChart>
        <c:grouping val="standard"/>
        <c:varyColors val="0"/>
        <c:ser>
          <c:idx val="0"/>
          <c:order val="0"/>
          <c:tx>
            <c:strRef>
              <c:f>Sheet1!$A$2</c:f>
              <c:strCache>
                <c:ptCount val="1"/>
                <c:pt idx="0">
                  <c:v>5</c:v>
                </c:pt>
              </c:strCache>
            </c:strRef>
          </c:tx>
          <c:spPr>
            <a:ln w="76200" cap="flat">
              <a:solidFill>
                <a:schemeClr val="accent1">
                  <a:satOff val="12166"/>
                  <a:lumOff val="-13042"/>
                </a:schemeClr>
              </a:solidFill>
              <a:prstDash val="solid"/>
              <a:miter lim="400000"/>
            </a:ln>
            <a:effectLst>
              <a:outerShdw blurRad="50800" dist="25400" dir="5400000" algn="tl">
                <a:srgbClr val="000000">
                  <a:alpha val="50000"/>
                </a:srgbClr>
              </a:outerShdw>
            </a:effectLst>
          </c:spPr>
          <c:marker>
            <c:symbol val="circle"/>
            <c:size val="14"/>
            <c:spPr>
              <a:solidFill>
                <a:srgbClr val="FFFFFF"/>
              </a:solidFill>
              <a:ln w="76200" cap="flat">
                <a:solidFill>
                  <a:schemeClr val="accent1">
                    <a:satOff val="12166"/>
                    <a:lumOff val="-13042"/>
                  </a:schemeClr>
                </a:solidFill>
                <a:prstDash val="solid"/>
                <a:miter lim="400000"/>
              </a:ln>
              <a:effectLst/>
            </c:spPr>
          </c:marker>
          <c:cat>
            <c:strRef>
              <c:f>Sheet1!$B$1:$G$1</c:f>
              <c:strCache>
                <c:ptCount val="6"/>
                <c:pt idx="0">
                  <c:v>1</c:v>
                </c:pt>
                <c:pt idx="1">
                  <c:v>2</c:v>
                </c:pt>
                <c:pt idx="2">
                  <c:v>3</c:v>
                </c:pt>
                <c:pt idx="3">
                  <c:v>4</c:v>
                </c:pt>
                <c:pt idx="4">
                  <c:v>5</c:v>
                </c:pt>
                <c:pt idx="5">
                  <c:v>6</c:v>
                </c:pt>
              </c:strCache>
            </c:strRef>
          </c:cat>
          <c:val>
            <c:numRef>
              <c:f>Sheet1!$B$2:$G$2</c:f>
              <c:numCache>
                <c:formatCode>General</c:formatCode>
                <c:ptCount val="6"/>
                <c:pt idx="0">
                  <c:v>2</c:v>
                </c:pt>
                <c:pt idx="1">
                  <c:v>10</c:v>
                </c:pt>
                <c:pt idx="2">
                  <c:v>5</c:v>
                </c:pt>
                <c:pt idx="3">
                  <c:v>6</c:v>
                </c:pt>
                <c:pt idx="4">
                  <c:v>3</c:v>
                </c:pt>
                <c:pt idx="5">
                  <c:v>1</c:v>
                </c:pt>
              </c:numCache>
            </c:numRef>
          </c:val>
          <c:smooth val="0"/>
          <c:extLst>
            <c:ext xmlns:c16="http://schemas.microsoft.com/office/drawing/2014/chart" uri="{C3380CC4-5D6E-409C-BE32-E72D297353CC}">
              <c16:uniqueId val="{00000000-5B3B-A14E-98E4-4101D290B383}"/>
            </c:ext>
          </c:extLst>
        </c:ser>
        <c:ser>
          <c:idx val="1"/>
          <c:order val="1"/>
          <c:tx>
            <c:strRef>
              <c:f>Sheet1!$A$3</c:f>
              <c:strCache>
                <c:ptCount val="1"/>
                <c:pt idx="0">
                  <c:v>5S</c:v>
                </c:pt>
              </c:strCache>
            </c:strRef>
          </c:tx>
          <c:spPr>
            <a:ln w="76200" cap="flat">
              <a:solidFill>
                <a:schemeClr val="accent2">
                  <a:hueOff val="-864166"/>
                  <a:satOff val="-6484"/>
                  <a:lumOff val="13843"/>
                </a:schemeClr>
              </a:solidFill>
              <a:prstDash val="solid"/>
              <a:miter lim="400000"/>
            </a:ln>
            <a:effectLst>
              <a:outerShdw blurRad="50800" dist="25400" dir="5400000" algn="tl">
                <a:srgbClr val="000000">
                  <a:alpha val="50000"/>
                </a:srgbClr>
              </a:outerShdw>
            </a:effectLst>
          </c:spPr>
          <c:marker>
            <c:symbol val="circle"/>
            <c:size val="14"/>
            <c:spPr>
              <a:solidFill>
                <a:srgbClr val="FFFFFF"/>
              </a:solidFill>
              <a:ln w="76200" cap="flat">
                <a:solidFill>
                  <a:schemeClr val="accent2">
                    <a:hueOff val="-864166"/>
                    <a:satOff val="-6484"/>
                    <a:lumOff val="13843"/>
                  </a:schemeClr>
                </a:solidFill>
                <a:prstDash val="solid"/>
                <a:miter lim="400000"/>
              </a:ln>
              <a:effectLst/>
            </c:spPr>
          </c:marker>
          <c:cat>
            <c:strRef>
              <c:f>Sheet1!$B$1:$G$1</c:f>
              <c:strCache>
                <c:ptCount val="6"/>
                <c:pt idx="0">
                  <c:v>1</c:v>
                </c:pt>
                <c:pt idx="1">
                  <c:v>2</c:v>
                </c:pt>
                <c:pt idx="2">
                  <c:v>3</c:v>
                </c:pt>
                <c:pt idx="3">
                  <c:v>4</c:v>
                </c:pt>
                <c:pt idx="4">
                  <c:v>5</c:v>
                </c:pt>
                <c:pt idx="5">
                  <c:v>6</c:v>
                </c:pt>
              </c:strCache>
            </c:strRef>
          </c:cat>
          <c:val>
            <c:numRef>
              <c:f>Sheet1!$B$3:$G$3</c:f>
              <c:numCache>
                <c:formatCode>General</c:formatCode>
                <c:ptCount val="6"/>
                <c:pt idx="0">
                  <c:v>2</c:v>
                </c:pt>
                <c:pt idx="1">
                  <c:v>9</c:v>
                </c:pt>
                <c:pt idx="2">
                  <c:v>7</c:v>
                </c:pt>
                <c:pt idx="3">
                  <c:v>6</c:v>
                </c:pt>
                <c:pt idx="4">
                  <c:v>2</c:v>
                </c:pt>
                <c:pt idx="5">
                  <c:v>1</c:v>
                </c:pt>
              </c:numCache>
            </c:numRef>
          </c:val>
          <c:smooth val="0"/>
          <c:extLst>
            <c:ext xmlns:c16="http://schemas.microsoft.com/office/drawing/2014/chart" uri="{C3380CC4-5D6E-409C-BE32-E72D297353CC}">
              <c16:uniqueId val="{00000001-5B3B-A14E-98E4-4101D290B383}"/>
            </c:ext>
          </c:extLst>
        </c:ser>
        <c:ser>
          <c:idx val="2"/>
          <c:order val="2"/>
          <c:tx>
            <c:strRef>
              <c:f>Sheet1!$A$4</c:f>
              <c:strCache>
                <c:ptCount val="1"/>
                <c:pt idx="0">
                  <c:v>6</c:v>
                </c:pt>
              </c:strCache>
            </c:strRef>
          </c:tx>
          <c:spPr>
            <a:ln w="76200" cap="flat">
              <a:solidFill>
                <a:schemeClr val="accent5">
                  <a:hueOff val="-485923"/>
                  <a:satOff val="-14474"/>
                  <a:lumOff val="-11330"/>
                </a:schemeClr>
              </a:solidFill>
              <a:prstDash val="solid"/>
              <a:miter lim="400000"/>
            </a:ln>
            <a:effectLst>
              <a:outerShdw blurRad="50800" dist="25400" dir="5400000" algn="tl">
                <a:srgbClr val="000000">
                  <a:alpha val="50000"/>
                </a:srgbClr>
              </a:outerShdw>
            </a:effectLst>
          </c:spPr>
          <c:marker>
            <c:symbol val="circle"/>
            <c:size val="14"/>
            <c:spPr>
              <a:solidFill>
                <a:srgbClr val="FFFFFF"/>
              </a:solidFill>
              <a:ln w="76200" cap="flat">
                <a:solidFill>
                  <a:schemeClr val="accent5">
                    <a:hueOff val="-485923"/>
                    <a:satOff val="-14474"/>
                    <a:lumOff val="-11330"/>
                  </a:schemeClr>
                </a:solidFill>
                <a:prstDash val="solid"/>
                <a:miter lim="400000"/>
              </a:ln>
              <a:effectLst/>
            </c:spPr>
          </c:marker>
          <c:cat>
            <c:strRef>
              <c:f>Sheet1!$B$1:$G$1</c:f>
              <c:strCache>
                <c:ptCount val="6"/>
                <c:pt idx="0">
                  <c:v>1</c:v>
                </c:pt>
                <c:pt idx="1">
                  <c:v>2</c:v>
                </c:pt>
                <c:pt idx="2">
                  <c:v>3</c:v>
                </c:pt>
                <c:pt idx="3">
                  <c:v>4</c:v>
                </c:pt>
                <c:pt idx="4">
                  <c:v>5</c:v>
                </c:pt>
                <c:pt idx="5">
                  <c:v>6</c:v>
                </c:pt>
              </c:strCache>
            </c:strRef>
          </c:cat>
          <c:val>
            <c:numRef>
              <c:f>Sheet1!$B$4:$G$4</c:f>
              <c:numCache>
                <c:formatCode>General</c:formatCode>
                <c:ptCount val="5"/>
                <c:pt idx="0">
                  <c:v>2</c:v>
                </c:pt>
                <c:pt idx="1">
                  <c:v>19</c:v>
                </c:pt>
                <c:pt idx="2">
                  <c:v>16</c:v>
                </c:pt>
                <c:pt idx="3">
                  <c:v>12</c:v>
                </c:pt>
                <c:pt idx="4">
                  <c:v>8</c:v>
                </c:pt>
              </c:numCache>
            </c:numRef>
          </c:val>
          <c:smooth val="0"/>
          <c:extLst>
            <c:ext xmlns:c16="http://schemas.microsoft.com/office/drawing/2014/chart" uri="{C3380CC4-5D6E-409C-BE32-E72D297353CC}">
              <c16:uniqueId val="{00000002-5B3B-A14E-98E4-4101D290B383}"/>
            </c:ext>
          </c:extLst>
        </c:ser>
        <c:dLbls>
          <c:showLegendKey val="0"/>
          <c:showVal val="0"/>
          <c:showCatName val="0"/>
          <c:showSerName val="0"/>
          <c:showPercent val="0"/>
          <c:showBubbleSize val="0"/>
        </c:dLbls>
        <c:marker val="1"/>
        <c:smooth val="0"/>
        <c:axId val="-629929696"/>
        <c:axId val="-629850992"/>
      </c:lineChart>
      <c:catAx>
        <c:axId val="-629929696"/>
        <c:scaling>
          <c:orientation val="minMax"/>
        </c:scaling>
        <c:delete val="0"/>
        <c:axPos val="b"/>
        <c:title>
          <c:tx>
            <c:rich>
              <a:bodyPr rot="0"/>
              <a:lstStyle/>
              <a:p>
                <a:pPr>
                  <a:defRPr sz="1600" b="0" i="0" u="none" strike="noStrike">
                    <a:solidFill>
                      <a:srgbClr val="000000"/>
                    </a:solidFill>
                    <a:latin typeface="Helvetica Neue"/>
                  </a:defRPr>
                </a:pPr>
                <a:r>
                  <a:rPr lang="en-US" sz="1600" b="0" i="0" u="none" strike="noStrike">
                    <a:solidFill>
                      <a:srgbClr val="000000"/>
                    </a:solidFill>
                    <a:latin typeface="Helvetica Neue"/>
                  </a:rPr>
                  <a:t>Quarters after </a:t>
                </a:r>
                <a:r>
                  <a:rPr lang="en-US" sz="1600" b="0" i="0" u="none" strike="noStrike" dirty="0">
                    <a:solidFill>
                      <a:srgbClr val="000000"/>
                    </a:solidFill>
                    <a:latin typeface="Helvetica Neue"/>
                  </a:rPr>
                  <a:t>Launch</a:t>
                </a:r>
              </a:p>
            </c:rich>
          </c:tx>
          <c:layout>
            <c:manualLayout>
              <c:xMode val="edge"/>
              <c:yMode val="edge"/>
              <c:x val="0.40192290836841599"/>
              <c:y val="0.88589631489345799"/>
            </c:manualLayout>
          </c:layout>
          <c:overlay val="1"/>
        </c:title>
        <c:numFmt formatCode="General" sourceLinked="0"/>
        <c:majorTickMark val="none"/>
        <c:minorTickMark val="none"/>
        <c:tickLblPos val="low"/>
        <c:spPr>
          <a:ln w="12700" cap="flat">
            <a:solidFill>
              <a:srgbClr val="8A8B89"/>
            </a:solidFill>
            <a:prstDash val="solid"/>
            <a:miter lim="400000"/>
          </a:ln>
        </c:spPr>
        <c:txPr>
          <a:bodyPr rot="0"/>
          <a:lstStyle/>
          <a:p>
            <a:pPr>
              <a:defRPr sz="1400" b="0" i="0" u="none" strike="noStrike">
                <a:solidFill>
                  <a:srgbClr val="000000"/>
                </a:solidFill>
                <a:latin typeface="Helvetica Neue"/>
              </a:defRPr>
            </a:pPr>
            <a:endParaRPr lang="en-US"/>
          </a:p>
        </c:txPr>
        <c:crossAx val="-629850992"/>
        <c:crosses val="autoZero"/>
        <c:auto val="1"/>
        <c:lblAlgn val="ctr"/>
        <c:lblOffset val="100"/>
        <c:noMultiLvlLbl val="1"/>
      </c:catAx>
      <c:valAx>
        <c:axId val="-629850992"/>
        <c:scaling>
          <c:orientation val="minMax"/>
        </c:scaling>
        <c:delete val="0"/>
        <c:axPos val="l"/>
        <c:majorGridlines>
          <c:spPr>
            <a:ln w="12700" cap="flat">
              <a:solidFill>
                <a:srgbClr val="8A8B89"/>
              </a:solidFill>
              <a:prstDash val="dash"/>
              <a:miter lim="400000"/>
            </a:ln>
          </c:spPr>
        </c:majorGridlines>
        <c:title>
          <c:tx>
            <c:rich>
              <a:bodyPr rot="-5400000"/>
              <a:lstStyle/>
              <a:p>
                <a:pPr>
                  <a:defRPr sz="1600" b="0" i="0" u="none" strike="noStrike">
                    <a:solidFill>
                      <a:srgbClr val="000000"/>
                    </a:solidFill>
                    <a:latin typeface="Helvetica Neue"/>
                  </a:defRPr>
                </a:pPr>
                <a:r>
                  <a:rPr lang="en-US" sz="1600" b="0" i="0" u="none" strike="noStrike">
                    <a:solidFill>
                      <a:srgbClr val="000000"/>
                    </a:solidFill>
                    <a:latin typeface="Helvetica Neue"/>
                  </a:rPr>
                  <a:t>Units Sold in US (Millions)</a:t>
                </a:r>
              </a:p>
            </c:rich>
          </c:tx>
          <c:overlay val="1"/>
        </c:title>
        <c:numFmt formatCode="General" sourceLinked="0"/>
        <c:majorTickMark val="none"/>
        <c:minorTickMark val="none"/>
        <c:tickLblPos val="nextTo"/>
        <c:spPr>
          <a:ln w="12700" cap="flat">
            <a:solidFill>
              <a:srgbClr val="8A8B89"/>
            </a:solidFill>
            <a:prstDash val="solid"/>
            <a:miter lim="400000"/>
          </a:ln>
        </c:spPr>
        <c:txPr>
          <a:bodyPr rot="0"/>
          <a:lstStyle/>
          <a:p>
            <a:pPr>
              <a:defRPr sz="1600" b="0" i="0" u="none" strike="noStrike">
                <a:solidFill>
                  <a:srgbClr val="000000"/>
                </a:solidFill>
                <a:latin typeface="Helvetica Neue"/>
              </a:defRPr>
            </a:pPr>
            <a:endParaRPr lang="en-US"/>
          </a:p>
        </c:txPr>
        <c:crossAx val="-629929696"/>
        <c:crosses val="autoZero"/>
        <c:crossBetween val="midCat"/>
        <c:majorUnit val="5"/>
        <c:minorUnit val="2.5"/>
      </c:valAx>
      <c:spPr>
        <a:solidFill>
          <a:srgbClr val="CCECFF"/>
        </a:solidFill>
        <a:ln w="12700" cap="flat">
          <a:noFill/>
          <a:miter lim="400000"/>
        </a:ln>
        <a:effectLst/>
      </c:spPr>
    </c:plotArea>
    <c:plotVisOnly val="1"/>
    <c:dispBlanksAs val="gap"/>
    <c:showDLblsOverMax val="1"/>
  </c:chart>
  <c:spPr>
    <a:solidFill>
      <a:schemeClr val="bg1">
        <a:lumMod val="95000"/>
      </a:schemeClr>
    </a:solid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18"/>
  <c:chart>
    <c:autoTitleDeleted val="1"/>
    <c:plotArea>
      <c:layout>
        <c:manualLayout>
          <c:layoutTarget val="inner"/>
          <c:xMode val="edge"/>
          <c:yMode val="edge"/>
          <c:x val="8.3128800000000003E-2"/>
          <c:y val="0.15651599999999999"/>
          <c:w val="0.88237600000000005"/>
          <c:h val="0.76385999999999998"/>
        </c:manualLayout>
      </c:layout>
      <c:lineChart>
        <c:grouping val="standard"/>
        <c:varyColors val="0"/>
        <c:ser>
          <c:idx val="0"/>
          <c:order val="0"/>
          <c:tx>
            <c:strRef>
              <c:f>Sheet1!$A$2</c:f>
              <c:strCache>
                <c:ptCount val="1"/>
                <c:pt idx="0">
                  <c:v>Region 1</c:v>
                </c:pt>
              </c:strCache>
            </c:strRef>
          </c:tx>
          <c:spPr>
            <a:ln w="76200" cap="flat">
              <a:solidFill>
                <a:schemeClr val="accent1">
                  <a:satOff val="12166"/>
                  <a:lumOff val="-13042"/>
                </a:schemeClr>
              </a:solidFill>
              <a:prstDash val="solid"/>
              <a:miter lim="400000"/>
            </a:ln>
            <a:effectLst>
              <a:outerShdw blurRad="50800" dist="25400" dir="5400000" algn="tl">
                <a:srgbClr val="000000">
                  <a:alpha val="50000"/>
                </a:srgbClr>
              </a:outerShdw>
            </a:effectLst>
          </c:spPr>
          <c:marker>
            <c:symbol val="none"/>
          </c:marker>
          <c:cat>
            <c:strRef>
              <c:f>Sheet1!$B$1:$K$1</c:f>
              <c:strCache>
                <c:ptCount val="10"/>
                <c:pt idx="0">
                  <c:v>1</c:v>
                </c:pt>
                <c:pt idx="1">
                  <c:v>2</c:v>
                </c:pt>
                <c:pt idx="2">
                  <c:v>3</c:v>
                </c:pt>
                <c:pt idx="3">
                  <c:v>4</c:v>
                </c:pt>
                <c:pt idx="4">
                  <c:v>5</c:v>
                </c:pt>
                <c:pt idx="5">
                  <c:v>6</c:v>
                </c:pt>
                <c:pt idx="6">
                  <c:v>7</c:v>
                </c:pt>
                <c:pt idx="7">
                  <c:v>8</c:v>
                </c:pt>
                <c:pt idx="8">
                  <c:v>9</c:v>
                </c:pt>
                <c:pt idx="9">
                  <c:v>10</c:v>
                </c:pt>
              </c:strCache>
            </c:strRef>
          </c:cat>
          <c:val>
            <c:numRef>
              <c:f>Sheet1!$B$2:$K$2</c:f>
              <c:numCache>
                <c:formatCode>General</c:formatCode>
                <c:ptCount val="10"/>
                <c:pt idx="0">
                  <c:v>1</c:v>
                </c:pt>
                <c:pt idx="1">
                  <c:v>2</c:v>
                </c:pt>
                <c:pt idx="2">
                  <c:v>3</c:v>
                </c:pt>
                <c:pt idx="3">
                  <c:v>4</c:v>
                </c:pt>
                <c:pt idx="4">
                  <c:v>4</c:v>
                </c:pt>
                <c:pt idx="5">
                  <c:v>4</c:v>
                </c:pt>
                <c:pt idx="6">
                  <c:v>4</c:v>
                </c:pt>
                <c:pt idx="7">
                  <c:v>4</c:v>
                </c:pt>
                <c:pt idx="8">
                  <c:v>2</c:v>
                </c:pt>
                <c:pt idx="9">
                  <c:v>0</c:v>
                </c:pt>
              </c:numCache>
            </c:numRef>
          </c:val>
          <c:smooth val="0"/>
          <c:extLst>
            <c:ext xmlns:c16="http://schemas.microsoft.com/office/drawing/2014/chart" uri="{C3380CC4-5D6E-409C-BE32-E72D297353CC}">
              <c16:uniqueId val="{00000000-9219-3148-8A1E-F5084FC000AF}"/>
            </c:ext>
          </c:extLst>
        </c:ser>
        <c:dLbls>
          <c:showLegendKey val="0"/>
          <c:showVal val="0"/>
          <c:showCatName val="0"/>
          <c:showSerName val="0"/>
          <c:showPercent val="0"/>
          <c:showBubbleSize val="0"/>
        </c:dLbls>
        <c:smooth val="0"/>
        <c:axId val="-604066640"/>
        <c:axId val="-604064320"/>
      </c:lineChart>
      <c:catAx>
        <c:axId val="-604066640"/>
        <c:scaling>
          <c:orientation val="minMax"/>
        </c:scaling>
        <c:delete val="0"/>
        <c:axPos val="b"/>
        <c:numFmt formatCode="General" sourceLinked="0"/>
        <c:majorTickMark val="none"/>
        <c:minorTickMark val="none"/>
        <c:tickLblPos val="none"/>
        <c:spPr>
          <a:ln w="12700" cap="flat">
            <a:solidFill>
              <a:srgbClr val="8A8B89"/>
            </a:solidFill>
            <a:prstDash val="solid"/>
            <a:miter lim="400000"/>
          </a:ln>
        </c:spPr>
        <c:txPr>
          <a:bodyPr rot="0"/>
          <a:lstStyle/>
          <a:p>
            <a:pPr>
              <a:defRPr sz="2200" b="0" i="0" u="none" strike="noStrike">
                <a:solidFill>
                  <a:srgbClr val="000000"/>
                </a:solidFill>
                <a:latin typeface="Helvetica Neue"/>
              </a:defRPr>
            </a:pPr>
            <a:endParaRPr lang="en-US"/>
          </a:p>
        </c:txPr>
        <c:crossAx val="-604064320"/>
        <c:crosses val="autoZero"/>
        <c:auto val="1"/>
        <c:lblAlgn val="ctr"/>
        <c:lblOffset val="100"/>
        <c:noMultiLvlLbl val="1"/>
      </c:catAx>
      <c:valAx>
        <c:axId val="-604064320"/>
        <c:scaling>
          <c:orientation val="minMax"/>
        </c:scaling>
        <c:delete val="0"/>
        <c:axPos val="l"/>
        <c:numFmt formatCode="General" sourceLinked="0"/>
        <c:majorTickMark val="none"/>
        <c:minorTickMark val="none"/>
        <c:tickLblPos val="none"/>
        <c:spPr>
          <a:ln w="12700" cap="flat">
            <a:solidFill>
              <a:srgbClr val="8A8B89"/>
            </a:solidFill>
            <a:prstDash val="solid"/>
            <a:miter lim="400000"/>
          </a:ln>
        </c:spPr>
        <c:txPr>
          <a:bodyPr rot="0"/>
          <a:lstStyle/>
          <a:p>
            <a:pPr>
              <a:defRPr sz="2200" b="0" i="0" u="none" strike="noStrike">
                <a:solidFill>
                  <a:srgbClr val="000000"/>
                </a:solidFill>
                <a:latin typeface="Helvetica Neue"/>
              </a:defRPr>
            </a:pPr>
            <a:endParaRPr lang="en-US"/>
          </a:p>
        </c:txPr>
        <c:crossAx val="-604066640"/>
        <c:crosses val="autoZero"/>
        <c:crossBetween val="midCat"/>
        <c:majorUnit val="1"/>
        <c:minorUnit val="0.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18"/>
  <c:chart>
    <c:autoTitleDeleted val="1"/>
    <c:plotArea>
      <c:layout>
        <c:manualLayout>
          <c:layoutTarget val="inner"/>
          <c:xMode val="edge"/>
          <c:yMode val="edge"/>
          <c:x val="8.3128800000000003E-2"/>
          <c:y val="0.15651599999999999"/>
          <c:w val="0.88237600000000005"/>
          <c:h val="0.76385999999999998"/>
        </c:manualLayout>
      </c:layout>
      <c:lineChart>
        <c:grouping val="standard"/>
        <c:varyColors val="0"/>
        <c:ser>
          <c:idx val="0"/>
          <c:order val="0"/>
          <c:tx>
            <c:strRef>
              <c:f>Sheet1!$A$2</c:f>
              <c:strCache>
                <c:ptCount val="1"/>
                <c:pt idx="0">
                  <c:v>Region 1</c:v>
                </c:pt>
              </c:strCache>
            </c:strRef>
          </c:tx>
          <c:spPr>
            <a:ln w="76200" cap="flat">
              <a:solidFill>
                <a:schemeClr val="accent1">
                  <a:satOff val="12166"/>
                  <a:lumOff val="-13042"/>
                </a:schemeClr>
              </a:solidFill>
              <a:prstDash val="solid"/>
              <a:miter lim="400000"/>
            </a:ln>
            <a:effectLst>
              <a:outerShdw blurRad="50800" dist="25400" dir="5400000" algn="tl">
                <a:srgbClr val="000000">
                  <a:alpha val="50000"/>
                </a:srgbClr>
              </a:outerShdw>
            </a:effectLst>
          </c:spPr>
          <c:marker>
            <c:symbol val="none"/>
          </c:marker>
          <c:cat>
            <c:strRef>
              <c:f>Sheet1!$B$1:$K$1</c:f>
              <c:strCache>
                <c:ptCount val="10"/>
                <c:pt idx="0">
                  <c:v>1</c:v>
                </c:pt>
                <c:pt idx="1">
                  <c:v>2</c:v>
                </c:pt>
                <c:pt idx="2">
                  <c:v>3</c:v>
                </c:pt>
                <c:pt idx="3">
                  <c:v>4</c:v>
                </c:pt>
                <c:pt idx="4">
                  <c:v>5</c:v>
                </c:pt>
                <c:pt idx="5">
                  <c:v>6</c:v>
                </c:pt>
                <c:pt idx="6">
                  <c:v>7</c:v>
                </c:pt>
                <c:pt idx="7">
                  <c:v>8</c:v>
                </c:pt>
                <c:pt idx="8">
                  <c:v>9</c:v>
                </c:pt>
                <c:pt idx="9">
                  <c:v>10</c:v>
                </c:pt>
              </c:strCache>
            </c:strRef>
          </c:cat>
          <c:val>
            <c:numRef>
              <c:f>Sheet1!$B$2:$K$2</c:f>
              <c:numCache>
                <c:formatCode>General</c:formatCode>
                <c:ptCount val="10"/>
                <c:pt idx="0">
                  <c:v>1</c:v>
                </c:pt>
                <c:pt idx="1">
                  <c:v>2</c:v>
                </c:pt>
                <c:pt idx="2">
                  <c:v>3</c:v>
                </c:pt>
                <c:pt idx="3">
                  <c:v>4</c:v>
                </c:pt>
                <c:pt idx="4">
                  <c:v>3.5</c:v>
                </c:pt>
                <c:pt idx="5">
                  <c:v>3</c:v>
                </c:pt>
                <c:pt idx="6">
                  <c:v>2.5</c:v>
                </c:pt>
                <c:pt idx="7">
                  <c:v>2</c:v>
                </c:pt>
                <c:pt idx="8">
                  <c:v>1.5</c:v>
                </c:pt>
                <c:pt idx="9">
                  <c:v>1</c:v>
                </c:pt>
              </c:numCache>
            </c:numRef>
          </c:val>
          <c:smooth val="0"/>
          <c:extLst>
            <c:ext xmlns:c16="http://schemas.microsoft.com/office/drawing/2014/chart" uri="{C3380CC4-5D6E-409C-BE32-E72D297353CC}">
              <c16:uniqueId val="{00000000-A5ED-7D44-8A49-3EB5D9829D87}"/>
            </c:ext>
          </c:extLst>
        </c:ser>
        <c:dLbls>
          <c:showLegendKey val="0"/>
          <c:showVal val="0"/>
          <c:showCatName val="0"/>
          <c:showSerName val="0"/>
          <c:showPercent val="0"/>
          <c:showBubbleSize val="0"/>
        </c:dLbls>
        <c:smooth val="0"/>
        <c:axId val="-631133808"/>
        <c:axId val="-630397872"/>
      </c:lineChart>
      <c:catAx>
        <c:axId val="-631133808"/>
        <c:scaling>
          <c:orientation val="minMax"/>
        </c:scaling>
        <c:delete val="0"/>
        <c:axPos val="b"/>
        <c:numFmt formatCode="General" sourceLinked="0"/>
        <c:majorTickMark val="none"/>
        <c:minorTickMark val="none"/>
        <c:tickLblPos val="none"/>
        <c:spPr>
          <a:ln w="12700" cap="flat">
            <a:solidFill>
              <a:srgbClr val="8A8B89"/>
            </a:solidFill>
            <a:prstDash val="solid"/>
            <a:miter lim="400000"/>
          </a:ln>
        </c:spPr>
        <c:txPr>
          <a:bodyPr rot="0"/>
          <a:lstStyle/>
          <a:p>
            <a:pPr>
              <a:defRPr sz="2200" b="0" i="0" u="none" strike="noStrike">
                <a:solidFill>
                  <a:srgbClr val="000000"/>
                </a:solidFill>
                <a:latin typeface="Helvetica Neue"/>
              </a:defRPr>
            </a:pPr>
            <a:endParaRPr lang="en-US"/>
          </a:p>
        </c:txPr>
        <c:crossAx val="-630397872"/>
        <c:crosses val="autoZero"/>
        <c:auto val="1"/>
        <c:lblAlgn val="ctr"/>
        <c:lblOffset val="100"/>
        <c:noMultiLvlLbl val="1"/>
      </c:catAx>
      <c:valAx>
        <c:axId val="-630397872"/>
        <c:scaling>
          <c:orientation val="minMax"/>
        </c:scaling>
        <c:delete val="0"/>
        <c:axPos val="l"/>
        <c:numFmt formatCode="General" sourceLinked="0"/>
        <c:majorTickMark val="none"/>
        <c:minorTickMark val="none"/>
        <c:tickLblPos val="none"/>
        <c:spPr>
          <a:ln w="12700" cap="flat">
            <a:solidFill>
              <a:srgbClr val="8A8B89"/>
            </a:solidFill>
            <a:prstDash val="solid"/>
            <a:miter lim="400000"/>
          </a:ln>
        </c:spPr>
        <c:txPr>
          <a:bodyPr rot="0"/>
          <a:lstStyle/>
          <a:p>
            <a:pPr>
              <a:defRPr sz="2200" b="0" i="0" u="none" strike="noStrike">
                <a:solidFill>
                  <a:srgbClr val="000000"/>
                </a:solidFill>
                <a:latin typeface="Helvetica Neue"/>
              </a:defRPr>
            </a:pPr>
            <a:endParaRPr lang="en-US"/>
          </a:p>
        </c:txPr>
        <c:crossAx val="-631133808"/>
        <c:crosses val="autoZero"/>
        <c:crossBetween val="midCat"/>
        <c:majorUnit val="1"/>
        <c:minorUnit val="0.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18"/>
  <c:chart>
    <c:autoTitleDeleted val="1"/>
    <c:plotArea>
      <c:layout>
        <c:manualLayout>
          <c:layoutTarget val="inner"/>
          <c:xMode val="edge"/>
          <c:yMode val="edge"/>
          <c:x val="8.6604600000000004E-2"/>
          <c:y val="0.15651599999999999"/>
          <c:w val="0.87745799999999996"/>
          <c:h val="0.76385999999999998"/>
        </c:manualLayout>
      </c:layout>
      <c:lineChart>
        <c:grouping val="standard"/>
        <c:varyColors val="0"/>
        <c:ser>
          <c:idx val="0"/>
          <c:order val="0"/>
          <c:tx>
            <c:strRef>
              <c:f>Sheet1!$A$2</c:f>
              <c:strCache>
                <c:ptCount val="1"/>
                <c:pt idx="0">
                  <c:v>Region 1</c:v>
                </c:pt>
              </c:strCache>
            </c:strRef>
          </c:tx>
          <c:spPr>
            <a:ln w="76200" cap="flat">
              <a:solidFill>
                <a:schemeClr val="accent1">
                  <a:satOff val="12166"/>
                  <a:lumOff val="-13042"/>
                </a:schemeClr>
              </a:solidFill>
              <a:prstDash val="solid"/>
              <a:miter lim="400000"/>
            </a:ln>
            <a:effectLst>
              <a:outerShdw blurRad="50800" dist="25400" dir="5400000" algn="tl">
                <a:srgbClr val="000000">
                  <a:alpha val="50000"/>
                </a:srgbClr>
              </a:outerShdw>
            </a:effectLst>
          </c:spPr>
          <c:marker>
            <c:symbol val="none"/>
          </c:marker>
          <c:cat>
            <c:strRef>
              <c:f>Sheet1!$B$1:$K$1</c:f>
              <c:strCache>
                <c:ptCount val="10"/>
                <c:pt idx="0">
                  <c:v>1</c:v>
                </c:pt>
                <c:pt idx="1">
                  <c:v>2</c:v>
                </c:pt>
                <c:pt idx="2">
                  <c:v>3</c:v>
                </c:pt>
                <c:pt idx="3">
                  <c:v>4</c:v>
                </c:pt>
                <c:pt idx="4">
                  <c:v>5</c:v>
                </c:pt>
                <c:pt idx="5">
                  <c:v>6</c:v>
                </c:pt>
                <c:pt idx="6">
                  <c:v>7</c:v>
                </c:pt>
                <c:pt idx="7">
                  <c:v>8</c:v>
                </c:pt>
                <c:pt idx="8">
                  <c:v>9</c:v>
                </c:pt>
                <c:pt idx="9">
                  <c:v>10</c:v>
                </c:pt>
              </c:strCache>
            </c:strRef>
          </c:cat>
          <c:val>
            <c:numRef>
              <c:f>Sheet1!$B$2:$K$2</c:f>
              <c:numCache>
                <c:formatCode>General</c:formatCode>
                <c:ptCount val="10"/>
                <c:pt idx="0">
                  <c:v>1</c:v>
                </c:pt>
                <c:pt idx="1">
                  <c:v>2</c:v>
                </c:pt>
                <c:pt idx="2">
                  <c:v>3</c:v>
                </c:pt>
                <c:pt idx="3">
                  <c:v>4</c:v>
                </c:pt>
                <c:pt idx="4">
                  <c:v>4</c:v>
                </c:pt>
                <c:pt idx="5">
                  <c:v>3.5</c:v>
                </c:pt>
                <c:pt idx="6">
                  <c:v>3</c:v>
                </c:pt>
                <c:pt idx="7">
                  <c:v>2.5</c:v>
                </c:pt>
                <c:pt idx="8">
                  <c:v>2</c:v>
                </c:pt>
                <c:pt idx="9">
                  <c:v>1.5</c:v>
                </c:pt>
              </c:numCache>
            </c:numRef>
          </c:val>
          <c:smooth val="0"/>
          <c:extLst>
            <c:ext xmlns:c16="http://schemas.microsoft.com/office/drawing/2014/chart" uri="{C3380CC4-5D6E-409C-BE32-E72D297353CC}">
              <c16:uniqueId val="{00000000-F8A4-7044-BA08-8E5C4DFC9935}"/>
            </c:ext>
          </c:extLst>
        </c:ser>
        <c:dLbls>
          <c:showLegendKey val="0"/>
          <c:showVal val="0"/>
          <c:showCatName val="0"/>
          <c:showSerName val="0"/>
          <c:showPercent val="0"/>
          <c:showBubbleSize val="0"/>
        </c:dLbls>
        <c:smooth val="0"/>
        <c:axId val="-604081712"/>
        <c:axId val="-604079392"/>
      </c:lineChart>
      <c:catAx>
        <c:axId val="-604081712"/>
        <c:scaling>
          <c:orientation val="minMax"/>
        </c:scaling>
        <c:delete val="0"/>
        <c:axPos val="b"/>
        <c:numFmt formatCode="General" sourceLinked="0"/>
        <c:majorTickMark val="none"/>
        <c:minorTickMark val="none"/>
        <c:tickLblPos val="none"/>
        <c:spPr>
          <a:ln w="12700" cap="flat">
            <a:solidFill>
              <a:srgbClr val="8A8B89"/>
            </a:solidFill>
            <a:prstDash val="solid"/>
            <a:miter lim="400000"/>
          </a:ln>
        </c:spPr>
        <c:txPr>
          <a:bodyPr rot="0"/>
          <a:lstStyle/>
          <a:p>
            <a:pPr>
              <a:defRPr sz="2200" b="0" i="0" u="none" strike="noStrike">
                <a:solidFill>
                  <a:srgbClr val="000000"/>
                </a:solidFill>
                <a:latin typeface="Helvetica Neue"/>
              </a:defRPr>
            </a:pPr>
            <a:endParaRPr lang="en-US"/>
          </a:p>
        </c:txPr>
        <c:crossAx val="-604079392"/>
        <c:crosses val="autoZero"/>
        <c:auto val="1"/>
        <c:lblAlgn val="ctr"/>
        <c:lblOffset val="100"/>
        <c:noMultiLvlLbl val="1"/>
      </c:catAx>
      <c:valAx>
        <c:axId val="-604079392"/>
        <c:scaling>
          <c:orientation val="minMax"/>
        </c:scaling>
        <c:delete val="0"/>
        <c:axPos val="l"/>
        <c:numFmt formatCode="General" sourceLinked="0"/>
        <c:majorTickMark val="none"/>
        <c:minorTickMark val="none"/>
        <c:tickLblPos val="none"/>
        <c:spPr>
          <a:ln w="12700" cap="flat">
            <a:solidFill>
              <a:srgbClr val="8A8B89"/>
            </a:solidFill>
            <a:prstDash val="solid"/>
            <a:miter lim="400000"/>
          </a:ln>
        </c:spPr>
        <c:txPr>
          <a:bodyPr rot="0"/>
          <a:lstStyle/>
          <a:p>
            <a:pPr>
              <a:defRPr sz="2200" b="0" i="0" u="none" strike="noStrike">
                <a:solidFill>
                  <a:srgbClr val="000000"/>
                </a:solidFill>
                <a:latin typeface="Helvetica Neue"/>
              </a:defRPr>
            </a:pPr>
            <a:endParaRPr lang="en-US"/>
          </a:p>
        </c:txPr>
        <c:crossAx val="-604081712"/>
        <c:crosses val="autoZero"/>
        <c:crossBetween val="midCat"/>
        <c:majorUnit val="1"/>
        <c:minorUnit val="0.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18"/>
  <c:chart>
    <c:title>
      <c:tx>
        <c:rich>
          <a:bodyPr rot="0"/>
          <a:lstStyle/>
          <a:p>
            <a:pPr>
              <a:defRPr sz="1800" b="0" i="0" u="none" strike="noStrike">
                <a:solidFill>
                  <a:srgbClr val="000000"/>
                </a:solidFill>
                <a:latin typeface="Helvetica Neue"/>
              </a:defRPr>
            </a:pPr>
            <a:r>
              <a:rPr lang="en-US" sz="1800" b="0" i="0" u="none" strike="noStrike" dirty="0">
                <a:solidFill>
                  <a:srgbClr val="000000"/>
                </a:solidFill>
                <a:latin typeface="Helvetica Neue"/>
              </a:rPr>
              <a:t>Forecast Accuracy Improvement (MAE Reduction)</a:t>
            </a:r>
          </a:p>
        </c:rich>
      </c:tx>
      <c:layout>
        <c:manualLayout>
          <c:xMode val="edge"/>
          <c:yMode val="edge"/>
          <c:x val="0"/>
          <c:y val="0"/>
          <c:w val="1"/>
          <c:h val="0.26683899999999999"/>
        </c:manualLayout>
      </c:layout>
      <c:overlay val="1"/>
      <c:spPr>
        <a:noFill/>
        <a:effectLst/>
      </c:spPr>
    </c:title>
    <c:autoTitleDeleted val="0"/>
    <c:plotArea>
      <c:layout>
        <c:manualLayout>
          <c:layoutTarget val="inner"/>
          <c:xMode val="edge"/>
          <c:yMode val="edge"/>
          <c:x val="0.14773600000000001"/>
          <c:y val="0.26683899999999999"/>
          <c:w val="0.84726400000000002"/>
          <c:h val="0.67957800000000002"/>
        </c:manualLayout>
      </c:layout>
      <c:barChart>
        <c:barDir val="col"/>
        <c:grouping val="stacked"/>
        <c:varyColors val="0"/>
        <c:ser>
          <c:idx val="0"/>
          <c:order val="0"/>
          <c:tx>
            <c:strRef>
              <c:f>Sheet1!$A$2</c:f>
              <c:strCache>
                <c:ptCount val="1"/>
                <c:pt idx="0">
                  <c:v>Forecast Accuracy</c:v>
                </c:pt>
              </c:strCache>
            </c:strRef>
          </c:tx>
          <c:spPr>
            <a:solidFill>
              <a:schemeClr val="accent2">
                <a:hueOff val="189195"/>
                <a:satOff val="4059"/>
                <a:lumOff val="-14040"/>
              </a:schemeClr>
            </a:solidFill>
            <a:ln w="12700" cap="flat">
              <a:noFill/>
              <a:miter lim="400000"/>
            </a:ln>
            <a:effectLst>
              <a:outerShdw blurRad="50800" dist="25400" dir="5400000" algn="tl">
                <a:srgbClr val="000100">
                  <a:alpha val="50000"/>
                </a:srgbClr>
              </a:outerShdw>
            </a:effectLst>
          </c:spPr>
          <c:invertIfNegative val="0"/>
          <c:dLbls>
            <c:numFmt formatCode="#,##0%" sourceLinked="0"/>
            <c:spPr>
              <a:noFill/>
              <a:ln>
                <a:noFill/>
              </a:ln>
              <a:effectLst/>
            </c:spPr>
            <c:txPr>
              <a:bodyPr/>
              <a:lstStyle/>
              <a:p>
                <a:pPr>
                  <a:defRPr sz="2000" b="0" i="0" u="none" strike="noStrike">
                    <a:solidFill>
                      <a:srgbClr val="FFFFFF"/>
                    </a:solidFill>
                    <a:latin typeface="Helvetica Neue"/>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Known Prob</c:v>
                </c:pt>
                <c:pt idx="1">
                  <c:v>Known Cluster</c:v>
                </c:pt>
                <c:pt idx="2">
                  <c:v>Known PLC</c:v>
                </c:pt>
              </c:strCache>
            </c:strRef>
          </c:cat>
          <c:val>
            <c:numRef>
              <c:f>Sheet1!$B$2:$D$2</c:f>
              <c:numCache>
                <c:formatCode>General</c:formatCode>
                <c:ptCount val="3"/>
                <c:pt idx="0">
                  <c:v>3.4000000000000002E-2</c:v>
                </c:pt>
                <c:pt idx="1">
                  <c:v>9.1999999999999998E-2</c:v>
                </c:pt>
                <c:pt idx="2">
                  <c:v>0.14000000000000001</c:v>
                </c:pt>
              </c:numCache>
            </c:numRef>
          </c:val>
          <c:extLst>
            <c:ext xmlns:c16="http://schemas.microsoft.com/office/drawing/2014/chart" uri="{C3380CC4-5D6E-409C-BE32-E72D297353CC}">
              <c16:uniqueId val="{00000000-7135-DB46-A410-4306157CAE85}"/>
            </c:ext>
          </c:extLst>
        </c:ser>
        <c:dLbls>
          <c:showLegendKey val="0"/>
          <c:showVal val="0"/>
          <c:showCatName val="0"/>
          <c:showSerName val="0"/>
          <c:showPercent val="0"/>
          <c:showBubbleSize val="0"/>
        </c:dLbls>
        <c:gapWidth val="40"/>
        <c:overlap val="100"/>
        <c:axId val="-606232032"/>
        <c:axId val="-606229984"/>
      </c:barChart>
      <c:catAx>
        <c:axId val="-606232032"/>
        <c:scaling>
          <c:orientation val="minMax"/>
        </c:scaling>
        <c:delete val="0"/>
        <c:axPos val="b"/>
        <c:numFmt formatCode="General" sourceLinked="0"/>
        <c:majorTickMark val="none"/>
        <c:minorTickMark val="none"/>
        <c:tickLblPos val="none"/>
        <c:spPr>
          <a:ln w="12700" cap="flat">
            <a:solidFill>
              <a:srgbClr val="747474"/>
            </a:solidFill>
            <a:prstDash val="solid"/>
            <a:miter lim="400000"/>
          </a:ln>
        </c:spPr>
        <c:txPr>
          <a:bodyPr rot="0"/>
          <a:lstStyle/>
          <a:p>
            <a:pPr>
              <a:defRPr sz="2200" b="0" i="0" u="none" strike="noStrike">
                <a:solidFill>
                  <a:srgbClr val="000000"/>
                </a:solidFill>
                <a:latin typeface="Helvetica Neue"/>
              </a:defRPr>
            </a:pPr>
            <a:endParaRPr lang="en-US"/>
          </a:p>
        </c:txPr>
        <c:crossAx val="-606229984"/>
        <c:crosses val="autoZero"/>
        <c:auto val="1"/>
        <c:lblAlgn val="ctr"/>
        <c:lblOffset val="100"/>
        <c:noMultiLvlLbl val="1"/>
      </c:catAx>
      <c:valAx>
        <c:axId val="-606229984"/>
        <c:scaling>
          <c:orientation val="minMax"/>
          <c:max val="0.16"/>
        </c:scaling>
        <c:delete val="0"/>
        <c:axPos val="l"/>
        <c:majorGridlines>
          <c:spPr>
            <a:ln w="12700" cap="flat">
              <a:solidFill>
                <a:srgbClr val="B3B4B3"/>
              </a:solidFill>
              <a:custDash>
                <a:ds d="200000" sp="200000"/>
              </a:custDash>
              <a:miter lim="400000"/>
            </a:ln>
          </c:spPr>
        </c:majorGridlines>
        <c:numFmt formatCode="#,##0%" sourceLinked="0"/>
        <c:majorTickMark val="none"/>
        <c:minorTickMark val="none"/>
        <c:tickLblPos val="nextTo"/>
        <c:spPr>
          <a:ln w="12700" cap="flat">
            <a:noFill/>
            <a:prstDash val="solid"/>
            <a:miter lim="400000"/>
          </a:ln>
        </c:spPr>
        <c:txPr>
          <a:bodyPr rot="0"/>
          <a:lstStyle/>
          <a:p>
            <a:pPr>
              <a:defRPr sz="1400" b="0" i="0" u="none" strike="noStrike">
                <a:solidFill>
                  <a:srgbClr val="000000"/>
                </a:solidFill>
                <a:latin typeface="Helvetica Neue"/>
              </a:defRPr>
            </a:pPr>
            <a:endParaRPr lang="en-US"/>
          </a:p>
        </c:txPr>
        <c:crossAx val="-606232032"/>
        <c:crosses val="autoZero"/>
        <c:crossBetween val="between"/>
        <c:majorUnit val="0.04"/>
        <c:minorUnit val="0.02"/>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18"/>
  <c:chart>
    <c:title>
      <c:tx>
        <c:rich>
          <a:bodyPr rot="0"/>
          <a:lstStyle/>
          <a:p>
            <a:pPr>
              <a:defRPr sz="2520" b="0" i="0" u="none" strike="noStrike">
                <a:solidFill>
                  <a:srgbClr val="000000"/>
                </a:solidFill>
                <a:latin typeface="Helvetica Neue"/>
              </a:defRPr>
            </a:pPr>
            <a:r>
              <a:rPr lang="en-US" sz="2520" b="0" i="0" u="none" strike="noStrike">
                <a:solidFill>
                  <a:srgbClr val="000000"/>
                </a:solidFill>
                <a:latin typeface="Helvetica Neue"/>
              </a:rPr>
              <a:t>Saving ($ per unit)</a:t>
            </a:r>
          </a:p>
        </c:rich>
      </c:tx>
      <c:layout>
        <c:manualLayout>
          <c:xMode val="edge"/>
          <c:yMode val="edge"/>
          <c:x val="0.25922899999999999"/>
          <c:y val="0"/>
          <c:w val="0.481541"/>
          <c:h val="0.18395900000000001"/>
        </c:manualLayout>
      </c:layout>
      <c:overlay val="1"/>
      <c:spPr>
        <a:noFill/>
        <a:effectLst/>
      </c:spPr>
    </c:title>
    <c:autoTitleDeleted val="0"/>
    <c:plotArea>
      <c:layout>
        <c:manualLayout>
          <c:layoutTarget val="inner"/>
          <c:xMode val="edge"/>
          <c:yMode val="edge"/>
          <c:x val="0.10685799999999999"/>
          <c:y val="0.18395900000000001"/>
          <c:w val="0.88814199999999999"/>
          <c:h val="0.76265099999999997"/>
        </c:manualLayout>
      </c:layout>
      <c:barChart>
        <c:barDir val="col"/>
        <c:grouping val="stacked"/>
        <c:varyColors val="0"/>
        <c:ser>
          <c:idx val="0"/>
          <c:order val="0"/>
          <c:tx>
            <c:strRef>
              <c:f>Sheet1!$A$2</c:f>
              <c:strCache>
                <c:ptCount val="1"/>
                <c:pt idx="0">
                  <c:v>Saving ($)</c:v>
                </c:pt>
              </c:strCache>
            </c:strRef>
          </c:tx>
          <c:spPr>
            <a:solidFill>
              <a:schemeClr val="accent4">
                <a:satOff val="9638"/>
                <a:lumOff val="-12193"/>
              </a:schemeClr>
            </a:solidFill>
            <a:ln w="12700" cap="flat">
              <a:solidFill>
                <a:srgbClr val="000000"/>
              </a:solidFill>
              <a:custDash>
                <a:ds d="200000" sp="200000"/>
              </a:custDash>
              <a:miter lim="400000"/>
            </a:ln>
            <a:effectLst>
              <a:outerShdw blurRad="50800" dist="25400" dir="5400000" algn="tl">
                <a:srgbClr val="000000">
                  <a:alpha val="50000"/>
                </a:srgbClr>
              </a:outerShdw>
            </a:effectLst>
          </c:spPr>
          <c:invertIfNegative val="0"/>
          <c:dLbls>
            <c:dLbl>
              <c:idx val="0"/>
              <c:numFmt formatCode="&quot;$&quot;#,##0.00" sourceLinked="0"/>
              <c:spPr>
                <a:noFill/>
                <a:ln>
                  <a:noFill/>
                </a:ln>
                <a:effectLst/>
              </c:spPr>
              <c:txPr>
                <a:bodyPr/>
                <a:lstStyle/>
                <a:p>
                  <a:pPr>
                    <a:defRPr sz="2000" b="0" i="0" u="none" strike="noStrike">
                      <a:solidFill>
                        <a:srgbClr val="FFFFFF"/>
                      </a:solidFill>
                      <a:latin typeface="Helvetica Neue"/>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0-0858-4B4B-AD89-6196499EDAE8}"/>
                </c:ext>
              </c:extLst>
            </c:dLbl>
            <c:dLbl>
              <c:idx val="1"/>
              <c:numFmt formatCode="&quot;$&quot;#,##0.00" sourceLinked="0"/>
              <c:spPr>
                <a:noFill/>
                <a:ln>
                  <a:noFill/>
                </a:ln>
                <a:effectLst/>
              </c:spPr>
              <c:txPr>
                <a:bodyPr/>
                <a:lstStyle/>
                <a:p>
                  <a:pPr>
                    <a:defRPr sz="2000" b="0" i="0" u="none" strike="noStrike">
                      <a:solidFill>
                        <a:srgbClr val="FFFFFF"/>
                      </a:solidFill>
                      <a:latin typeface="Helvetica Neue"/>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0858-4B4B-AD89-6196499EDAE8}"/>
                </c:ext>
              </c:extLst>
            </c:dLbl>
            <c:dLbl>
              <c:idx val="2"/>
              <c:numFmt formatCode="&quot;$&quot;#,##0.00" sourceLinked="0"/>
              <c:spPr>
                <a:noFill/>
                <a:ln>
                  <a:noFill/>
                </a:ln>
                <a:effectLst/>
              </c:spPr>
              <c:txPr>
                <a:bodyPr/>
                <a:lstStyle/>
                <a:p>
                  <a:pPr>
                    <a:defRPr sz="2000" b="0" i="0" u="none" strike="noStrike">
                      <a:solidFill>
                        <a:srgbClr val="FFFFFF"/>
                      </a:solidFill>
                      <a:latin typeface="Helvetica Neue"/>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2-0858-4B4B-AD89-6196499EDAE8}"/>
                </c:ext>
              </c:extLst>
            </c:dLbl>
            <c:numFmt formatCode="&quot;$&quot;#,##0.00" sourceLinked="0"/>
            <c:spPr>
              <a:noFill/>
              <a:ln>
                <a:noFill/>
              </a:ln>
              <a:effectLst/>
            </c:spPr>
            <c:txPr>
              <a:bodyPr/>
              <a:lstStyle/>
              <a:p>
                <a:pPr>
                  <a:defRPr sz="2520" b="0" i="0" u="none" strike="noStrike">
                    <a:solidFill>
                      <a:srgbClr val="FFFFFF"/>
                    </a:solidFill>
                    <a:latin typeface="Helvetica Neue"/>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Known Prob</c:v>
                </c:pt>
                <c:pt idx="1">
                  <c:v>Known Cluster</c:v>
                </c:pt>
                <c:pt idx="2">
                  <c:v>Known PLC</c:v>
                </c:pt>
              </c:strCache>
            </c:strRef>
          </c:cat>
          <c:val>
            <c:numRef>
              <c:f>Sheet1!$B$2:$D$2</c:f>
              <c:numCache>
                <c:formatCode>General</c:formatCode>
                <c:ptCount val="3"/>
                <c:pt idx="0">
                  <c:v>1.5</c:v>
                </c:pt>
                <c:pt idx="1">
                  <c:v>3.8</c:v>
                </c:pt>
                <c:pt idx="2">
                  <c:v>4.7</c:v>
                </c:pt>
              </c:numCache>
            </c:numRef>
          </c:val>
          <c:extLst>
            <c:ext xmlns:c16="http://schemas.microsoft.com/office/drawing/2014/chart" uri="{C3380CC4-5D6E-409C-BE32-E72D297353CC}">
              <c16:uniqueId val="{00000003-0858-4B4B-AD89-6196499EDAE8}"/>
            </c:ext>
          </c:extLst>
        </c:ser>
        <c:dLbls>
          <c:showLegendKey val="0"/>
          <c:showVal val="0"/>
          <c:showCatName val="0"/>
          <c:showSerName val="0"/>
          <c:showPercent val="0"/>
          <c:showBubbleSize val="0"/>
        </c:dLbls>
        <c:gapWidth val="40"/>
        <c:overlap val="100"/>
        <c:axId val="-636509344"/>
        <c:axId val="-607095504"/>
      </c:barChart>
      <c:catAx>
        <c:axId val="-636509344"/>
        <c:scaling>
          <c:orientation val="minMax"/>
        </c:scaling>
        <c:delete val="0"/>
        <c:axPos val="b"/>
        <c:numFmt formatCode="General" sourceLinked="0"/>
        <c:majorTickMark val="none"/>
        <c:minorTickMark val="none"/>
        <c:tickLblPos val="none"/>
        <c:spPr>
          <a:ln w="12700" cap="flat">
            <a:solidFill>
              <a:srgbClr val="8A8B89"/>
            </a:solidFill>
            <a:prstDash val="solid"/>
            <a:miter lim="400000"/>
          </a:ln>
        </c:spPr>
        <c:txPr>
          <a:bodyPr rot="0"/>
          <a:lstStyle/>
          <a:p>
            <a:pPr>
              <a:defRPr sz="1979" b="0" i="0" u="none" strike="noStrike">
                <a:solidFill>
                  <a:srgbClr val="000000"/>
                </a:solidFill>
                <a:latin typeface="Helvetica Neue"/>
              </a:defRPr>
            </a:pPr>
            <a:endParaRPr lang="en-US"/>
          </a:p>
        </c:txPr>
        <c:crossAx val="-607095504"/>
        <c:crosses val="autoZero"/>
        <c:auto val="1"/>
        <c:lblAlgn val="ctr"/>
        <c:lblOffset val="100"/>
        <c:noMultiLvlLbl val="1"/>
      </c:catAx>
      <c:valAx>
        <c:axId val="-607095504"/>
        <c:scaling>
          <c:orientation val="minMax"/>
          <c:max val="6"/>
        </c:scaling>
        <c:delete val="0"/>
        <c:axPos val="l"/>
        <c:majorGridlines>
          <c:spPr>
            <a:ln w="12700" cap="flat">
              <a:solidFill>
                <a:srgbClr val="8A8B89"/>
              </a:solidFill>
              <a:prstDash val="solid"/>
              <a:miter lim="400000"/>
            </a:ln>
          </c:spPr>
        </c:majorGridlines>
        <c:numFmt formatCode="General" sourceLinked="0"/>
        <c:majorTickMark val="none"/>
        <c:minorTickMark val="none"/>
        <c:tickLblPos val="nextTo"/>
        <c:spPr>
          <a:ln w="12700" cap="flat">
            <a:noFill/>
            <a:prstDash val="solid"/>
            <a:miter lim="400000"/>
          </a:ln>
        </c:spPr>
        <c:txPr>
          <a:bodyPr rot="0"/>
          <a:lstStyle/>
          <a:p>
            <a:pPr>
              <a:defRPr sz="1200" b="0" i="0" u="none" strike="noStrike">
                <a:solidFill>
                  <a:srgbClr val="000000"/>
                </a:solidFill>
                <a:latin typeface="Helvetica Neue"/>
              </a:defRPr>
            </a:pPr>
            <a:endParaRPr lang="en-US"/>
          </a:p>
        </c:txPr>
        <c:crossAx val="-636509344"/>
        <c:crosses val="autoZero"/>
        <c:crossBetween val="between"/>
        <c:majorUnit val="1.5"/>
        <c:minorUnit val="0.7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a:xfrm>
          <a:off x="152423"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vert="horz"/>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a:xfrm>
          <a:off x="6098104" y="561799"/>
          <a:ext cx="765618" cy="765618"/>
        </a:xfr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C17C9D10-EE76-7640-A94C-D94C87A3F6C3}">
      <dgm:prSet phldrT="[Text]"/>
      <dgm:spPr>
        <a:xfrm>
          <a:off x="2245709"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a:xfrm rot="2341075">
          <a:off x="3512894" y="561799"/>
          <a:ext cx="765618" cy="765618"/>
        </a:xfr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E5FC7AF9-8C95-6A4C-A8DE-6C8A4D1F9430}">
      <dgm:prSet phldrT="[Text]"/>
      <dgm:spPr>
        <a:xfrm>
          <a:off x="4604795"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a:xfrm>
          <a:off x="1430993" y="561799"/>
          <a:ext cx="765618" cy="765618"/>
        </a:xfr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D407CFE4-E8FB-E245-AFDB-410BA6680B55}">
      <dgm:prSet/>
      <dgm:spPr>
        <a:xfrm>
          <a:off x="6904817"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a:prstGeom prst="ellipse">
          <a:avLst/>
        </a:prstGeom>
      </dgm:spPr>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a:prstGeom prst="mathPlus">
          <a:avLst/>
        </a:prstGeom>
      </dgm:spPr>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a:prstGeom prst="ellipse">
          <a:avLst/>
        </a:prstGeom>
      </dgm:spPr>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a:prstGeom prst="mathPlus">
          <a:avLst/>
        </a:prstGeom>
      </dgm:spPr>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a:prstGeom prst="ellipse">
          <a:avLst/>
        </a:prstGeom>
      </dgm:spPr>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a:prstGeom prst="mathEqual">
          <a:avLst/>
        </a:prstGeom>
      </dgm:spPr>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a:prstGeom prst="ellipse">
          <a:avLst/>
        </a:prstGeom>
      </dgm:spPr>
    </dgm:pt>
  </dgm:ptLst>
  <dgm:cxnLst>
    <dgm:cxn modelId="{9F30CF02-ED9A-9F4B-9045-DB410323272F}" type="presOf" srcId="{B21C862C-BCF1-F544-BD07-29CD2C2ABB4C}" destId="{53655511-3EA9-E24B-ADA6-7E53EB5D5B44}" srcOrd="0" destOrd="0" presId="urn:microsoft.com/office/officeart/2005/8/layout/equation1"/>
    <dgm:cxn modelId="{AEEF3B4B-2B0C-0441-A380-D17779CEDF32}" type="presOf" srcId="{183C4D7A-51E5-9D4A-8722-B033BB650077}" destId="{A2D8B243-9861-CB4C-9DC9-4D3970B797C1}" srcOrd="0" destOrd="0" presId="urn:microsoft.com/office/officeart/2005/8/layout/equation1"/>
    <dgm:cxn modelId="{70BC1153-CD54-834E-AD3F-718BCCB7DD5B}" type="presOf" srcId="{76B5C694-B853-0246-BCA0-5E7F2433D535}" destId="{0472C170-12DA-B143-AD1C-711D1168B5FF}" srcOrd="0" destOrd="0" presId="urn:microsoft.com/office/officeart/2005/8/layout/equation1"/>
    <dgm:cxn modelId="{658EE15B-D26C-7046-8837-271208394CEA}" type="presOf" srcId="{C17C9D10-EE76-7640-A94C-D94C87A3F6C3}" destId="{A9C6362F-FD2C-A44B-8412-4E042722523A}"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AFD42568-06C3-F849-9EF8-D35DE34E8365}" srcId="{B21C862C-BCF1-F544-BD07-29CD2C2ABB4C}" destId="{E5FC7AF9-8C95-6A4C-A8DE-6C8A4D1F9430}" srcOrd="2" destOrd="0" parTransId="{1FF14CF8-FA66-DD4F-BD02-AA4C3EB046A1}" sibTransId="{BE52F91F-FC70-D84E-8B56-57DD33F1959A}"/>
    <dgm:cxn modelId="{6B92696B-1E12-0D4C-B28E-818A4D186D63}" type="presOf" srcId="{BE52F91F-FC70-D84E-8B56-57DD33F1959A}" destId="{FB9B2694-C9DD-5F41-AEF5-FE06D207342C}"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4C925BB4-A0F5-0B45-ADB3-8147D201A611}" type="presOf" srcId="{E5FC7AF9-8C95-6A4C-A8DE-6C8A4D1F9430}" destId="{8C6BBD0A-341D-F448-AE4B-11C0CE9949B8}" srcOrd="0" destOrd="0" presId="urn:microsoft.com/office/officeart/2005/8/layout/equation1"/>
    <dgm:cxn modelId="{2889C2DF-9212-9F4E-A6D0-CE80397D1892}" type="presOf" srcId="{F32F0913-A3AF-1446-B5C2-B320E756F7AD}" destId="{43B7E150-48FC-BF4A-9779-A59569998339}" srcOrd="0" destOrd="0" presId="urn:microsoft.com/office/officeart/2005/8/layout/equation1"/>
    <dgm:cxn modelId="{C2DCE8EB-A40F-EE49-98A9-F49654FA3854}" type="presOf" srcId="{D407CFE4-E8FB-E245-AFDB-410BA6680B55}" destId="{8550BC7D-E478-6C47-BCD8-EB8C32D6A82C}"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3329FEC-EF14-224E-ADC7-85A1F065CEC9}" type="presParOf" srcId="{53655511-3EA9-E24B-ADA6-7E53EB5D5B44}" destId="{0472C170-12DA-B143-AD1C-711D1168B5FF}" srcOrd="0" destOrd="0" presId="urn:microsoft.com/office/officeart/2005/8/layout/equation1"/>
    <dgm:cxn modelId="{8266C9FA-AA5A-1942-870E-62E2E7D82C8A}" type="presParOf" srcId="{53655511-3EA9-E24B-ADA6-7E53EB5D5B44}" destId="{0A08B234-ABF7-DB43-A58C-B3C0794EAE49}" srcOrd="1" destOrd="0" presId="urn:microsoft.com/office/officeart/2005/8/layout/equation1"/>
    <dgm:cxn modelId="{EBF752FA-1F71-3947-9318-095CBEAF0393}" type="presParOf" srcId="{53655511-3EA9-E24B-ADA6-7E53EB5D5B44}" destId="{A2D8B243-9861-CB4C-9DC9-4D3970B797C1}" srcOrd="2" destOrd="0" presId="urn:microsoft.com/office/officeart/2005/8/layout/equation1"/>
    <dgm:cxn modelId="{A3E5666C-6D7F-2649-B693-01627DB2B2E0}" type="presParOf" srcId="{53655511-3EA9-E24B-ADA6-7E53EB5D5B44}" destId="{EDB500EE-8294-3F4B-8417-8BE8023C1D35}" srcOrd="3" destOrd="0" presId="urn:microsoft.com/office/officeart/2005/8/layout/equation1"/>
    <dgm:cxn modelId="{45E88ED5-42AD-A04D-A3A6-0BA69D7EF66F}" type="presParOf" srcId="{53655511-3EA9-E24B-ADA6-7E53EB5D5B44}" destId="{A9C6362F-FD2C-A44B-8412-4E042722523A}" srcOrd="4" destOrd="0" presId="urn:microsoft.com/office/officeart/2005/8/layout/equation1"/>
    <dgm:cxn modelId="{2C08DE11-3954-8F45-96E3-E7CA81535271}" type="presParOf" srcId="{53655511-3EA9-E24B-ADA6-7E53EB5D5B44}" destId="{1D85500E-2E82-6A4A-91EE-9AF48FEC6C45}" srcOrd="5" destOrd="0" presId="urn:microsoft.com/office/officeart/2005/8/layout/equation1"/>
    <dgm:cxn modelId="{7FC0C263-AACD-1B4E-82E3-116B47890908}" type="presParOf" srcId="{53655511-3EA9-E24B-ADA6-7E53EB5D5B44}" destId="{43B7E150-48FC-BF4A-9779-A59569998339}" srcOrd="6" destOrd="0" presId="urn:microsoft.com/office/officeart/2005/8/layout/equation1"/>
    <dgm:cxn modelId="{E58E34F7-B2E0-084C-B603-5CF60D6F9390}" type="presParOf" srcId="{53655511-3EA9-E24B-ADA6-7E53EB5D5B44}" destId="{88E048A8-2DA0-7B47-9D5D-4C623211681A}" srcOrd="7" destOrd="0" presId="urn:microsoft.com/office/officeart/2005/8/layout/equation1"/>
    <dgm:cxn modelId="{3E2920AB-A69E-FC42-92B6-5EC67C19DF62}" type="presParOf" srcId="{53655511-3EA9-E24B-ADA6-7E53EB5D5B44}" destId="{8C6BBD0A-341D-F448-AE4B-11C0CE9949B8}" srcOrd="8" destOrd="0" presId="urn:microsoft.com/office/officeart/2005/8/layout/equation1"/>
    <dgm:cxn modelId="{791389B0-E9A4-5647-9226-AE6B273B0ACC}" type="presParOf" srcId="{53655511-3EA9-E24B-ADA6-7E53EB5D5B44}" destId="{73DEAC19-71FE-434C-B8AB-5F6FDE04D5DA}" srcOrd="9" destOrd="0" presId="urn:microsoft.com/office/officeart/2005/8/layout/equation1"/>
    <dgm:cxn modelId="{BBD42BBA-1E5E-6C44-820A-57F0F6270B06}" type="presParOf" srcId="{53655511-3EA9-E24B-ADA6-7E53EB5D5B44}" destId="{FB9B2694-C9DD-5F41-AEF5-FE06D207342C}" srcOrd="10" destOrd="0" presId="urn:microsoft.com/office/officeart/2005/8/layout/equation1"/>
    <dgm:cxn modelId="{3B008862-D2F2-304B-93C9-A560CC06F96A}" type="presParOf" srcId="{53655511-3EA9-E24B-ADA6-7E53EB5D5B44}" destId="{ABE3BCDB-6BFB-044A-9A25-2B53D8273D94}" srcOrd="11" destOrd="0" presId="urn:microsoft.com/office/officeart/2005/8/layout/equation1"/>
    <dgm:cxn modelId="{7EDF559F-36C4-8048-B7DC-8D9AD1F1122F}"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b="1" kern="1200"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422400">
            <a:lnSpc>
              <a:spcPct val="90000"/>
            </a:lnSpc>
            <a:spcBef>
              <a:spcPct val="0"/>
            </a:spcBef>
            <a:spcAft>
              <a:spcPct val="35000"/>
            </a:spcAft>
            <a:buNone/>
          </a:pPr>
          <a:endParaRPr lang="en-US" sz="3200" b="1" kern="1200"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7098131" y="477907"/>
        <a:ext cx="933403" cy="933403"/>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5122" cy="382015"/>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defTabSz="976359" eaLnBrk="0" hangingPunct="0">
              <a:defRPr sz="900">
                <a:latin typeface="Times New Roman" pitchFamily="18" charset="0"/>
              </a:defRPr>
            </a:lvl1pPr>
          </a:lstStyle>
          <a:p>
            <a:pPr>
              <a:defRPr/>
            </a:pPr>
            <a:r>
              <a:rPr lang="en-US" dirty="0"/>
              <a:t>Global Sourcing over the Product Life Cycle</a:t>
            </a:r>
          </a:p>
        </p:txBody>
      </p:sp>
      <p:sp>
        <p:nvSpPr>
          <p:cNvPr id="28676" name="Rectangle 4"/>
          <p:cNvSpPr>
            <a:spLocks noGrp="1" noChangeArrowheads="1"/>
          </p:cNvSpPr>
          <p:nvPr>
            <p:ph type="ftr" sz="quarter" idx="2"/>
          </p:nvPr>
        </p:nvSpPr>
        <p:spPr bwMode="auto">
          <a:xfrm>
            <a:off x="1" y="9296244"/>
            <a:ext cx="4419600" cy="304956"/>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defTabSz="976359" eaLnBrk="0" hangingPunct="0">
              <a:defRPr sz="1000">
                <a:latin typeface="Times New Roman" pitchFamily="18" charset="0"/>
              </a:defRPr>
            </a:lvl1pPr>
          </a:lstStyle>
          <a:p>
            <a:pPr>
              <a:defRPr/>
            </a:pPr>
            <a:r>
              <a:rPr lang="en-US"/>
              <a:t>© Van Mieghem</a:t>
            </a:r>
          </a:p>
        </p:txBody>
      </p:sp>
    </p:spTree>
    <p:extLst>
      <p:ext uri="{BB962C8B-B14F-4D97-AF65-F5344CB8AC3E}">
        <p14:creationId xmlns:p14="http://schemas.microsoft.com/office/powerpoint/2010/main" val="341659726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428422" cy="209862"/>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defTabSz="976359" eaLnBrk="0" hangingPunct="0">
              <a:defRPr sz="800" smtClean="0">
                <a:latin typeface="Times New Roman" pitchFamily="18" charset="0"/>
              </a:defRPr>
            </a:lvl1pPr>
          </a:lstStyle>
          <a:p>
            <a:pPr>
              <a:defRPr/>
            </a:pPr>
            <a:r>
              <a:rPr lang="en-US"/>
              <a:t>Global Dual Sourcing</a:t>
            </a:r>
          </a:p>
        </p:txBody>
      </p:sp>
      <p:sp>
        <p:nvSpPr>
          <p:cNvPr id="4099" name="Rectangle 3"/>
          <p:cNvSpPr>
            <a:spLocks noGrp="1" noChangeArrowheads="1"/>
          </p:cNvSpPr>
          <p:nvPr>
            <p:ph type="dt" idx="1"/>
          </p:nvPr>
        </p:nvSpPr>
        <p:spPr bwMode="auto">
          <a:xfrm>
            <a:off x="5731565" y="0"/>
            <a:ext cx="1583635" cy="209862"/>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algn="r" defTabSz="976359" eaLnBrk="0" hangingPunct="0">
              <a:defRPr sz="800">
                <a:latin typeface="Times New Roman" pitchFamily="18" charset="0"/>
              </a:defRPr>
            </a:lvl1pPr>
          </a:lstStyle>
          <a:p>
            <a:pPr>
              <a:defRPr/>
            </a:pPr>
            <a:fld id="{039D362D-1B87-41C9-823B-BFB2E2972C5C}" type="datetime1">
              <a:rPr lang="en-US"/>
              <a:pPr>
                <a:defRPr/>
              </a:pPr>
              <a:t>2/26/18</a:t>
            </a:fld>
            <a:endParaRPr lang="en-US"/>
          </a:p>
        </p:txBody>
      </p:sp>
      <p:sp>
        <p:nvSpPr>
          <p:cNvPr id="4101" name="Rectangle 5"/>
          <p:cNvSpPr>
            <a:spLocks noGrp="1" noChangeArrowheads="1"/>
          </p:cNvSpPr>
          <p:nvPr>
            <p:ph type="body" sz="quarter" idx="3"/>
          </p:nvPr>
        </p:nvSpPr>
        <p:spPr bwMode="auto">
          <a:xfrm>
            <a:off x="293206" y="3452892"/>
            <a:ext cx="6728791" cy="5930250"/>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1" y="9401177"/>
            <a:ext cx="4139648" cy="200025"/>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defTabSz="976359" eaLnBrk="0" hangingPunct="0">
              <a:defRPr sz="800">
                <a:latin typeface="Times New Roman" pitchFamily="18" charset="0"/>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619" y="9401177"/>
            <a:ext cx="3170583" cy="200025"/>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algn="r" defTabSz="976359" eaLnBrk="0" hangingPunct="0">
              <a:defRPr sz="800">
                <a:latin typeface="Times New Roman" pitchFamily="18" charset="0"/>
              </a:defRPr>
            </a:lvl1pPr>
          </a:lstStyle>
          <a:p>
            <a:pPr>
              <a:defRPr/>
            </a:pPr>
            <a:fld id="{C391C2B2-803C-4904-B8F9-5F65A2B245DF}" type="slidenum">
              <a:rPr lang="en-US"/>
              <a:pPr>
                <a:defRPr/>
              </a:pPr>
              <a:t>‹#›</a:t>
            </a:fld>
            <a:endParaRPr lang="en-US"/>
          </a:p>
        </p:txBody>
      </p:sp>
      <p:sp>
        <p:nvSpPr>
          <p:cNvPr id="75783" name="Rectangle 10"/>
          <p:cNvSpPr>
            <a:spLocks noGrp="1" noRot="1" noChangeAspect="1" noChangeArrowheads="1" noTextEdit="1"/>
          </p:cNvSpPr>
          <p:nvPr>
            <p:ph type="sldImg" idx="2"/>
          </p:nvPr>
        </p:nvSpPr>
        <p:spPr bwMode="auto">
          <a:xfrm>
            <a:off x="325438" y="228600"/>
            <a:ext cx="4214812" cy="3160713"/>
          </a:xfrm>
          <a:prstGeom prst="rect">
            <a:avLst/>
          </a:prstGeom>
          <a:noFill/>
          <a:ln w="9525">
            <a:solidFill>
              <a:srgbClr val="000000"/>
            </a:solidFill>
            <a:miter lim="800000"/>
            <a:headEnd/>
            <a:tailEnd/>
          </a:ln>
        </p:spPr>
      </p:sp>
    </p:spTree>
    <p:extLst>
      <p:ext uri="{BB962C8B-B14F-4D97-AF65-F5344CB8AC3E}">
        <p14:creationId xmlns:p14="http://schemas.microsoft.com/office/powerpoint/2010/main" val="655610544"/>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9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9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9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tuck.sourcinggame.net/"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en.wikipedia.org/wiki/Statistical_model" TargetMode="External"/><Relationship Id="rId2" Type="http://schemas.openxmlformats.org/officeDocument/2006/relationships/slide" Target="../slides/slide50.xml"/><Relationship Id="rId1" Type="http://schemas.openxmlformats.org/officeDocument/2006/relationships/notesMaster" Target="../notesMasters/notesMaster1.xml"/><Relationship Id="rId6" Type="http://schemas.openxmlformats.org/officeDocument/2006/relationships/hyperlink" Target="https://en.wikipedia.org/wiki/Goodness_of_fit" TargetMode="External"/><Relationship Id="rId5" Type="http://schemas.openxmlformats.org/officeDocument/2006/relationships/hyperlink" Target="https://en.wikipedia.org/wiki/Information_theory" TargetMode="External"/><Relationship Id="rId4" Type="http://schemas.openxmlformats.org/officeDocument/2006/relationships/hyperlink" Target="https://en.wikipedia.org/wiki/Model_selection" TargetMode="Externa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71561"/>
            <a:r>
              <a:rPr lang="en-US" dirty="0">
                <a:solidFill>
                  <a:prstClr val="black"/>
                </a:solidFill>
              </a:rPr>
              <a:t>OPNS454 Week 5: Capacity Location, Global Networks and </a:t>
            </a:r>
            <a:r>
              <a:rPr lang="en-US" dirty="0" err="1">
                <a:solidFill>
                  <a:prstClr val="black"/>
                </a:solidFill>
              </a:rPr>
              <a:t>Offshoring</a:t>
            </a:r>
            <a:endParaRPr lang="en-US" dirty="0">
              <a:solidFill>
                <a:prstClr val="black"/>
              </a:solidFill>
            </a:endParaRPr>
          </a:p>
        </p:txBody>
      </p:sp>
      <p:sp>
        <p:nvSpPr>
          <p:cNvPr id="79875" name="Rectangle 6"/>
          <p:cNvSpPr>
            <a:spLocks noGrp="1" noChangeArrowheads="1"/>
          </p:cNvSpPr>
          <p:nvPr>
            <p:ph type="ftr" sz="quarter" idx="4"/>
          </p:nvPr>
        </p:nvSpPr>
        <p:spPr>
          <a:noFill/>
        </p:spPr>
        <p:txBody>
          <a:bodyPr/>
          <a:lstStyle/>
          <a:p>
            <a:pPr defTabSz="971561"/>
            <a:r>
              <a:rPr lang="en-US" dirty="0">
                <a:solidFill>
                  <a:prstClr val="black"/>
                </a:solidFill>
              </a:rPr>
              <a:t>© Van Mieghem</a:t>
            </a:r>
          </a:p>
        </p:txBody>
      </p:sp>
      <p:sp>
        <p:nvSpPr>
          <p:cNvPr id="79876" name="Rectangle 7"/>
          <p:cNvSpPr>
            <a:spLocks noGrp="1" noChangeArrowheads="1"/>
          </p:cNvSpPr>
          <p:nvPr>
            <p:ph type="sldNum" sz="quarter" idx="5"/>
          </p:nvPr>
        </p:nvSpPr>
        <p:spPr>
          <a:noFill/>
        </p:spPr>
        <p:txBody>
          <a:bodyPr/>
          <a:lstStyle/>
          <a:p>
            <a:pPr defTabSz="971561"/>
            <a:fld id="{7D3A6A4A-06E5-4787-A15A-93B1726D1B42}" type="slidenum">
              <a:rPr lang="en-US">
                <a:solidFill>
                  <a:prstClr val="black"/>
                </a:solidFill>
              </a:rPr>
              <a:pPr defTabSz="971561"/>
              <a:t>1</a:t>
            </a:fld>
            <a:endParaRPr lang="en-US" dirty="0">
              <a:solidFill>
                <a:prstClr val="black"/>
              </a:solidFill>
            </a:endParaRPr>
          </a:p>
        </p:txBody>
      </p:sp>
      <p:sp>
        <p:nvSpPr>
          <p:cNvPr id="79877" name="Rectangle 2"/>
          <p:cNvSpPr>
            <a:spLocks noGrp="1" noRot="1" noChangeAspect="1" noChangeArrowheads="1" noTextEdit="1"/>
          </p:cNvSpPr>
          <p:nvPr>
            <p:ph type="sldImg"/>
          </p:nvPr>
        </p:nvSpPr>
        <p:spPr>
          <a:xfrm>
            <a:off x="1547813" y="323850"/>
            <a:ext cx="4221162" cy="3165475"/>
          </a:xfrm>
          <a:ln/>
        </p:spPr>
      </p:sp>
      <p:sp>
        <p:nvSpPr>
          <p:cNvPr id="79878" name="Notes Placeholder 6"/>
          <p:cNvSpPr>
            <a:spLocks noGrp="1"/>
          </p:cNvSpPr>
          <p:nvPr/>
        </p:nvSpPr>
        <p:spPr bwMode="auto">
          <a:xfrm>
            <a:off x="293206" y="3452891"/>
            <a:ext cx="6728791" cy="5930250"/>
          </a:xfrm>
          <a:prstGeom prst="rect">
            <a:avLst/>
          </a:prstGeom>
          <a:noFill/>
          <a:ln w="9525">
            <a:noFill/>
            <a:miter lim="800000"/>
            <a:headEnd/>
            <a:tailEnd/>
          </a:ln>
        </p:spPr>
        <p:txBody>
          <a:bodyPr lIns="97521" tIns="48761" rIns="97521" bIns="48761"/>
          <a:lstStyle/>
          <a:p>
            <a:pPr eaLnBrk="0" hangingPunct="0">
              <a:spcBef>
                <a:spcPct val="30000"/>
              </a:spcBef>
            </a:pPr>
            <a:endParaRPr lang="en-US" sz="1000" dirty="0">
              <a:solidFill>
                <a:prstClr val="black"/>
              </a:solidFill>
              <a:latin typeface="Times New Roman" pitchFamily="18" charset="0"/>
            </a:endParaRPr>
          </a:p>
        </p:txBody>
      </p:sp>
      <p:sp>
        <p:nvSpPr>
          <p:cNvPr id="79879" name="Notes Placeholder 6"/>
          <p:cNvSpPr>
            <a:spLocks noGrp="1"/>
          </p:cNvSpPr>
          <p:nvPr>
            <p:ph type="body" idx="1"/>
          </p:nvPr>
        </p:nvSpPr>
        <p:spPr>
          <a:noFill/>
          <a:ln/>
        </p:spPr>
        <p:txBody>
          <a:bodyPr/>
          <a:lstStyle/>
          <a:p>
            <a:r>
              <a:rPr lang="en-US" dirty="0"/>
              <a:t>Ex-post plan for 1.5hour, Feb 07, 2011 class:</a:t>
            </a:r>
          </a:p>
          <a:p>
            <a:r>
              <a:rPr lang="en-US" dirty="0"/>
              <a:t>All students have prepared as mini-case the spreadsheet assignment,</a:t>
            </a:r>
            <a:r>
              <a:rPr lang="en-US" baseline="0" dirty="0"/>
              <a:t> so we’re all ready to start playing the game immediately without any further intro.</a:t>
            </a:r>
          </a:p>
          <a:p>
            <a:endParaRPr lang="en-US" baseline="0" dirty="0"/>
          </a:p>
          <a:p>
            <a:r>
              <a:rPr lang="en-US" dirty="0"/>
              <a:t>In previous</a:t>
            </a:r>
            <a:r>
              <a:rPr lang="en-US" baseline="0" dirty="0"/>
              <a:t> class (and I will also put it in the syllabus next time) I told them</a:t>
            </a:r>
            <a:r>
              <a:rPr lang="en-US" dirty="0"/>
              <a:t>:</a:t>
            </a:r>
          </a:p>
          <a:p>
            <a:r>
              <a:rPr lang="en-US" dirty="0"/>
              <a:t>Come to class with two laptops per team and sit by team.</a:t>
            </a:r>
            <a:r>
              <a:rPr lang="en-US" baseline="0" dirty="0"/>
              <a:t>  Both laptops should have Firefox and the Excel spreadsheet.  </a:t>
            </a:r>
          </a:p>
          <a:p>
            <a:endParaRPr lang="en-US" baseline="0" dirty="0"/>
          </a:p>
          <a:p>
            <a:r>
              <a:rPr lang="en-US" baseline="0" dirty="0"/>
              <a:t>BRING BACKUP SHEETS AND BACKUP EXCEL FILE</a:t>
            </a:r>
          </a:p>
          <a:p>
            <a:r>
              <a:rPr lang="en-US" baseline="0" dirty="0"/>
              <a:t>BRING one sheet for each team with their team name and password</a:t>
            </a:r>
          </a:p>
          <a:p>
            <a:r>
              <a:rPr lang="en-US" baseline="0" dirty="0"/>
              <a:t>BRING MY LAPTOP and use “extended screen”.  Open two browsers: in one window (my private screen I set intervals and advance); after 4 periods (not earlier, so they cannot infer what each team is ordering during startup) I move the second window /status to the projector screen so all teams can see each other’s bank status.</a:t>
            </a:r>
          </a:p>
          <a:p>
            <a:endParaRPr lang="en-US" dirty="0"/>
          </a:p>
          <a:p>
            <a:r>
              <a:rPr lang="en-US" b="1" dirty="0"/>
              <a:t>ON</a:t>
            </a:r>
            <a:r>
              <a:rPr lang="en-US" b="1" baseline="0" dirty="0"/>
              <a:t> BOARD:</a:t>
            </a:r>
          </a:p>
          <a:p>
            <a:r>
              <a:rPr lang="en-US" b="0" baseline="0" dirty="0"/>
              <a:t>Open </a:t>
            </a:r>
            <a:r>
              <a:rPr lang="en-US" sz="1000" u="sng" kern="1200" dirty="0">
                <a:solidFill>
                  <a:schemeClr val="tx1"/>
                </a:solidFill>
                <a:latin typeface="Times New Roman" pitchFamily="18" charset="0"/>
                <a:ea typeface="+mn-ea"/>
                <a:cs typeface="+mn-cs"/>
                <a:hlinkClick r:id="rId3"/>
              </a:rPr>
              <a:t>http://tuck.sourcinggame.net</a:t>
            </a:r>
            <a:r>
              <a:rPr lang="en-US" sz="1000" u="sng" kern="1200" dirty="0">
                <a:solidFill>
                  <a:schemeClr val="tx1"/>
                </a:solidFill>
                <a:latin typeface="Times New Roman" pitchFamily="18" charset="0"/>
                <a:ea typeface="+mn-ea"/>
                <a:cs typeface="+mn-cs"/>
              </a:rPr>
              <a:t> in </a:t>
            </a:r>
            <a:r>
              <a:rPr lang="en-US" sz="1000" b="0" u="none" kern="1200" baseline="0" dirty="0">
                <a:solidFill>
                  <a:schemeClr val="tx1"/>
                </a:solidFill>
                <a:latin typeface="Times New Roman" pitchFamily="18" charset="0"/>
                <a:ea typeface="+mn-ea"/>
                <a:cs typeface="+mn-cs"/>
              </a:rPr>
              <a:t>Mozilla Firefox</a:t>
            </a:r>
            <a:endParaRPr lang="en-US" b="0" u="none" baseline="0" dirty="0"/>
          </a:p>
          <a:p>
            <a:r>
              <a:rPr lang="en-US" baseline="0" dirty="0"/>
              <a:t>“SIT WITH YOUR TEAM.”</a:t>
            </a:r>
          </a:p>
          <a:p>
            <a:r>
              <a:rPr lang="en-US" baseline="0" dirty="0"/>
              <a:t>“ASK ME FOR TEAM NAME AND PASSWORD IF I HAVEN’T GIVEN YOU ONE YET.”</a:t>
            </a:r>
          </a:p>
          <a:p>
            <a:r>
              <a:rPr lang="en-US" baseline="0" dirty="0"/>
              <a:t>“WHEN PLAYING THE GAME DO NOT HIT ENTER AFTER TYPING IN ORDER. WAIT UNTIL ORDER FOR BOTH MEXICO AND CHINA ENTERED AND THEN HIT SUBMIT.”</a:t>
            </a:r>
          </a:p>
          <a:p>
            <a:r>
              <a:rPr lang="en-US" baseline="0" dirty="0"/>
              <a:t>“DO NOT CLICK ON RESULTS STATUS – I WILL SHOW THAT ON THE SCREEN.”</a:t>
            </a:r>
          </a:p>
          <a:p>
            <a:pPr marL="228600" indent="-228600">
              <a:buFont typeface="Arial" pitchFamily="34" charset="0"/>
              <a:buChar char="•"/>
            </a:pPr>
            <a:r>
              <a:rPr lang="en-US" baseline="0" dirty="0"/>
              <a:t>Note to me: If a student clicks on results status and doesn’t have adobe flash 6 it will want to download and then have to close </a:t>
            </a:r>
            <a:r>
              <a:rPr lang="en-US" baseline="0" dirty="0" err="1"/>
              <a:t>firefox</a:t>
            </a:r>
            <a:r>
              <a:rPr lang="en-US" baseline="0" dirty="0"/>
              <a:t>. If it happens, tell student to hit the back button.</a:t>
            </a:r>
          </a:p>
          <a:p>
            <a:endParaRPr lang="en-US" baseline="0" dirty="0"/>
          </a:p>
          <a:p>
            <a:r>
              <a:rPr lang="en-US" b="1" baseline="0" dirty="0"/>
              <a:t>Executed timing plan by JVM with 64 students/13 teams</a:t>
            </a:r>
            <a:r>
              <a:rPr lang="en-US" baseline="0" dirty="0"/>
              <a:t>: </a:t>
            </a:r>
          </a:p>
          <a:p>
            <a:r>
              <a:rPr lang="en-US" sz="1000" b="0" i="0" u="none" strike="noStrike" kern="1200" baseline="0" dirty="0">
                <a:solidFill>
                  <a:schemeClr val="tx1"/>
                </a:solidFill>
                <a:latin typeface="Times New Roman" pitchFamily="18" charset="0"/>
                <a:ea typeface="+mn-ea"/>
                <a:cs typeface="+mn-cs"/>
              </a:rPr>
              <a:t>3:30-3:41: Started class with midterm evaluation feedback (at least 5min) &amp; then s</a:t>
            </a:r>
            <a:r>
              <a:rPr lang="en-US" sz="1000" b="0" i="0" u="none" strike="noStrike" kern="1200" dirty="0">
                <a:solidFill>
                  <a:schemeClr val="tx1"/>
                </a:solidFill>
                <a:latin typeface="Times New Roman" pitchFamily="18" charset="0"/>
                <a:ea typeface="+mn-ea"/>
                <a:cs typeface="+mn-cs"/>
              </a:rPr>
              <a:t>tart up game.</a:t>
            </a:r>
            <a:r>
              <a:rPr lang="en-US" dirty="0"/>
              <a:t> </a:t>
            </a:r>
          </a:p>
          <a:p>
            <a:r>
              <a:rPr lang="en-US" dirty="0"/>
              <a:t>3:42: place</a:t>
            </a:r>
            <a:r>
              <a:rPr lang="en-US" baseline="0" dirty="0"/>
              <a:t> order 1. NEXT TIME: do take some time here to explain how to read the web table and correspond with the Excel table.  (I didn’t do this and one team told me they only figured it out in round 20.)</a:t>
            </a:r>
          </a:p>
          <a:p>
            <a:r>
              <a:rPr lang="en-US" baseline="0" dirty="0"/>
              <a:t>Start timer at 180 in round 5.</a:t>
            </a:r>
          </a:p>
          <a:p>
            <a:r>
              <a:rPr lang="en-US" baseline="0" dirty="0"/>
              <a:t>3:51: round 8. Timer to 100sec.</a:t>
            </a:r>
          </a:p>
          <a:p>
            <a:r>
              <a:rPr lang="en-US" baseline="0" dirty="0"/>
              <a:t>3:55: round 10: Timer to 60.</a:t>
            </a:r>
          </a:p>
          <a:p>
            <a:r>
              <a:rPr lang="en-US" baseline="0" dirty="0"/>
              <a:t>4:06: round 21: Timer to 50.</a:t>
            </a:r>
          </a:p>
          <a:p>
            <a:r>
              <a:rPr lang="en-US" baseline="0" dirty="0"/>
              <a:t>4:10: round 25: Timer to 45.</a:t>
            </a:r>
          </a:p>
          <a:p>
            <a:r>
              <a:rPr lang="en-US" baseline="0" dirty="0"/>
              <a:t>4:13: round 30: Timer to 40.</a:t>
            </a:r>
          </a:p>
          <a:p>
            <a:r>
              <a:rPr lang="en-US" baseline="0" dirty="0"/>
              <a:t>4:23: round 44: game over!</a:t>
            </a:r>
            <a:endParaRPr lang="en-US" dirty="0"/>
          </a:p>
          <a:p>
            <a:r>
              <a:rPr lang="en-US" sz="1000" b="0" i="0" u="none" strike="noStrike" kern="1200" dirty="0">
                <a:solidFill>
                  <a:schemeClr val="tx1"/>
                </a:solidFill>
                <a:latin typeface="Times New Roman" pitchFamily="18" charset="0"/>
                <a:ea typeface="+mn-ea"/>
                <a:cs typeface="+mn-cs"/>
              </a:rPr>
              <a:t>Debrief: show summary data and ask teams what they did.</a:t>
            </a:r>
          </a:p>
          <a:p>
            <a:r>
              <a:rPr lang="en-US" sz="1000" b="0" i="0" u="none" strike="noStrike" kern="1200" dirty="0">
                <a:solidFill>
                  <a:schemeClr val="tx1"/>
                </a:solidFill>
                <a:latin typeface="Times New Roman" pitchFamily="18" charset="0"/>
                <a:ea typeface="+mn-ea"/>
                <a:cs typeface="+mn-cs"/>
              </a:rPr>
              <a:t>Show forecasting</a:t>
            </a:r>
            <a:r>
              <a:rPr lang="en-US" sz="1000" b="0" i="0" u="none" strike="noStrike" kern="1200" baseline="0" dirty="0">
                <a:solidFill>
                  <a:schemeClr val="tx1"/>
                </a:solidFill>
                <a:latin typeface="Times New Roman" pitchFamily="18" charset="0"/>
                <a:ea typeface="+mn-ea"/>
                <a:cs typeface="+mn-cs"/>
              </a:rPr>
              <a:t> and ask what they did (pick up dynamic strategies)</a:t>
            </a:r>
            <a:r>
              <a:rPr lang="en-US" dirty="0"/>
              <a:t> </a:t>
            </a:r>
          </a:p>
          <a:p>
            <a:r>
              <a:rPr lang="en-US" sz="1000" b="0" i="0" u="none" strike="noStrike" kern="1200" dirty="0">
                <a:solidFill>
                  <a:schemeClr val="tx1"/>
                </a:solidFill>
                <a:latin typeface="Times New Roman" pitchFamily="18" charset="0"/>
                <a:ea typeface="+mn-ea"/>
                <a:cs typeface="+mn-cs"/>
              </a:rPr>
              <a:t>Slides</a:t>
            </a:r>
            <a:r>
              <a:rPr lang="en-US" dirty="0"/>
              <a:t>  in last 10 minutes—next time use </a:t>
            </a:r>
            <a:r>
              <a:rPr lang="en-US" sz="1000" b="0" i="0" u="none" strike="noStrike" kern="1200" dirty="0">
                <a:solidFill>
                  <a:schemeClr val="tx1"/>
                </a:solidFill>
                <a:latin typeface="Times New Roman" pitchFamily="18" charset="0"/>
                <a:ea typeface="+mn-ea"/>
                <a:cs typeface="+mn-cs"/>
              </a:rPr>
              <a:t>15.</a:t>
            </a:r>
            <a:r>
              <a:rPr lang="en-US" dirty="0"/>
              <a:t> </a:t>
            </a:r>
          </a:p>
          <a:p>
            <a:r>
              <a:rPr lang="en-US" sz="1000" b="0" i="0" u="none" strike="noStrike" kern="1200" dirty="0">
                <a:solidFill>
                  <a:schemeClr val="tx1"/>
                </a:solidFill>
                <a:latin typeface="Times New Roman" pitchFamily="18" charset="0"/>
                <a:ea typeface="+mn-ea"/>
                <a:cs typeface="+mn-cs"/>
              </a:rPr>
              <a:t>Total 93min.</a:t>
            </a:r>
            <a:r>
              <a:rPr lang="en-US" dirty="0"/>
              <a:t> </a:t>
            </a:r>
          </a:p>
          <a:p>
            <a:endParaRPr lang="en-US" dirty="0"/>
          </a:p>
          <a:p>
            <a:r>
              <a:rPr lang="en-US" b="1" dirty="0"/>
              <a:t>After class note from</a:t>
            </a:r>
            <a:r>
              <a:rPr lang="en-US" b="1" baseline="0" dirty="0"/>
              <a:t> Brian Tomlin</a:t>
            </a:r>
            <a:r>
              <a:rPr lang="en-US" dirty="0"/>
              <a:t>: timing went almost exactly</a:t>
            </a:r>
            <a:r>
              <a:rPr lang="en-US" baseline="0" dirty="0"/>
              <a:t> as above, but got game started at about 8 minute mark. Could have spent more time on student debrief but wanted to cover slides. Students had a variety of strategies but quite a few had some flavor of base-surge. Key is to start giving team names out once more than one team member is present. I had team name and password written on index cards in advance and just handed a team member the card. </a:t>
            </a:r>
          </a:p>
          <a:p>
            <a:endParaRPr lang="en-US" dirty="0"/>
          </a:p>
          <a:p>
            <a:endParaRPr lang="en-US" dirty="0"/>
          </a:p>
          <a:p>
            <a:r>
              <a:rPr lang="en-US" dirty="0"/>
              <a:t>Plan for 3hour, Feb 03, 2009 class:</a:t>
            </a:r>
          </a:p>
          <a:p>
            <a:r>
              <a:rPr lang="en-US" dirty="0"/>
              <a:t>6:30-6:50pm: intro + TLC of single sourcing</a:t>
            </a:r>
          </a:p>
          <a:p>
            <a:r>
              <a:rPr lang="en-US" dirty="0"/>
              <a:t>6:50-8:00pm: Mexico-China game</a:t>
            </a:r>
          </a:p>
          <a:p>
            <a:r>
              <a:rPr lang="en-US" dirty="0"/>
              <a:t>15min break</a:t>
            </a:r>
          </a:p>
          <a:p>
            <a:r>
              <a:rPr lang="en-US" dirty="0"/>
              <a:t>8:15pm-8:50pm: debrief + research principles</a:t>
            </a:r>
          </a:p>
          <a:p>
            <a:r>
              <a:rPr lang="en-US" dirty="0"/>
              <a:t>8:50pm-9:30pm: Deloitte consultants.</a:t>
            </a:r>
          </a:p>
        </p:txBody>
      </p:sp>
    </p:spTree>
    <p:extLst>
      <p:ext uri="{BB962C8B-B14F-4D97-AF65-F5344CB8AC3E}">
        <p14:creationId xmlns:p14="http://schemas.microsoft.com/office/powerpoint/2010/main" val="1260498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a:t>EMPHASIZE</a:t>
            </a:r>
            <a:r>
              <a:rPr lang="en-US" baseline="0" dirty="0"/>
              <a:t> THAT PERIOD DEPENDS ON LEAD TIME UNITS. DAYS, WEEKS, MONTHS.</a:t>
            </a:r>
          </a:p>
          <a:p>
            <a:r>
              <a:rPr lang="en-US" baseline="0" dirty="0"/>
              <a:t>Note that Lead time differential does not appear. Because sending deterministic supply to china and Mexico lead time one period.</a:t>
            </a:r>
          </a:p>
          <a:p>
            <a:endParaRPr lang="en-US" baseline="0" dirty="0"/>
          </a:p>
          <a:p>
            <a:r>
              <a:rPr lang="en-US" baseline="0" dirty="0"/>
              <a:t>After discussing what happens as demand uncertainty increases etc., then ask students what h, delta c would be for the game? Can then tell them what base allocation would be.</a:t>
            </a:r>
          </a:p>
          <a:p>
            <a:r>
              <a:rPr lang="en-US" baseline="0" dirty="0"/>
              <a:t>Important to note that what’s optimal in expectation may not be “optimal” in a specific realization (a bad policy might get lucky).</a:t>
            </a:r>
          </a:p>
          <a:p>
            <a:endParaRPr lang="en-US" baseline="0" dirty="0"/>
          </a:p>
          <a:p>
            <a:pPr marL="241653" indent="-241653">
              <a:buFont typeface="Arial" pitchFamily="34" charset="0"/>
              <a:buChar char="•"/>
            </a:pPr>
            <a:r>
              <a:rPr lang="en-US" dirty="0"/>
              <a:t>h</a:t>
            </a:r>
            <a:r>
              <a:rPr lang="en-US" baseline="0" dirty="0"/>
              <a:t> = 1% * 7250 (approx) = $72.5  Note: approx because how do you cost inventory china or Mexico cost; some weighted average? </a:t>
            </a:r>
          </a:p>
          <a:p>
            <a:pPr marL="241653" indent="-241653">
              <a:buFont typeface="Arial" pitchFamily="34" charset="0"/>
              <a:buChar char="•"/>
            </a:pPr>
            <a:r>
              <a:rPr lang="en-US" baseline="0" dirty="0"/>
              <a:t>delta c = 8000-7250=$750</a:t>
            </a:r>
          </a:p>
          <a:p>
            <a:pPr marL="241653" indent="-241653">
              <a:buFont typeface="Arial" pitchFamily="34" charset="0"/>
              <a:buChar char="•"/>
            </a:pPr>
            <a:r>
              <a:rPr lang="en-US" baseline="0" dirty="0"/>
              <a:t>Based on entire sample: lambda = 39.8; Sigma = 20.48; Base allocation = 1 – 20.48*SQRT(72.5/ 2*39.8*750) = 0.286; Base demand = 39.8*0.286=11.4</a:t>
            </a:r>
          </a:p>
          <a:p>
            <a:pPr marL="241653" indent="-241653">
              <a:buFont typeface="Arial" pitchFamily="34" charset="0"/>
              <a:buChar char="•"/>
            </a:pPr>
            <a:r>
              <a:rPr lang="en-US" baseline="0" dirty="0"/>
              <a:t>Based on N(50,15) in first 30 periods: </a:t>
            </a:r>
            <a:r>
              <a:rPr lang="en-US" sz="1000" kern="1200" baseline="0" dirty="0">
                <a:solidFill>
                  <a:schemeClr val="tx1"/>
                </a:solidFill>
                <a:latin typeface="Times New Roman" pitchFamily="18" charset="0"/>
                <a:ea typeface="+mn-ea"/>
                <a:cs typeface="+mn-cs"/>
              </a:rPr>
              <a:t>Base =</a:t>
            </a:r>
            <a:r>
              <a:rPr lang="en-US" sz="1000" kern="1200" dirty="0">
                <a:solidFill>
                  <a:schemeClr val="tx1"/>
                </a:solidFill>
                <a:latin typeface="Times New Roman" pitchFamily="18" charset="0"/>
                <a:ea typeface="+mn-ea"/>
                <a:cs typeface="+mn-cs"/>
              </a:rPr>
              <a:t> fraction to China = 1 – 15 *</a:t>
            </a:r>
            <a:r>
              <a:rPr lang="en-US" sz="1000" kern="1200" dirty="0" err="1">
                <a:solidFill>
                  <a:schemeClr val="tx1"/>
                </a:solidFill>
                <a:latin typeface="Times New Roman" pitchFamily="18" charset="0"/>
                <a:ea typeface="+mn-ea"/>
                <a:cs typeface="+mn-cs"/>
              </a:rPr>
              <a:t>sqrt</a:t>
            </a:r>
            <a:r>
              <a:rPr lang="en-US" sz="1000" kern="1200" dirty="0">
                <a:solidFill>
                  <a:schemeClr val="tx1"/>
                </a:solidFill>
                <a:latin typeface="Times New Roman" pitchFamily="18" charset="0"/>
                <a:ea typeface="+mn-ea"/>
                <a:cs typeface="+mn-cs"/>
              </a:rPr>
              <a:t>(72.5/(2*50*750)) = 0.53 or 53%; Base demand = 26.</a:t>
            </a:r>
            <a:endParaRPr lang="en-US" baseline="0" dirty="0"/>
          </a:p>
          <a:p>
            <a:pPr marL="241653" indent="-241653">
              <a:buFont typeface="Arial" pitchFamily="34" charset="0"/>
              <a:buChar char="•"/>
            </a:pPr>
            <a:endParaRPr lang="en-US" baseline="0" dirty="0"/>
          </a:p>
          <a:p>
            <a:endParaRPr lang="en-US" sz="1000" kern="1200" dirty="0">
              <a:solidFill>
                <a:schemeClr val="tx1"/>
              </a:solidFill>
              <a:latin typeface="Times New Roman" pitchFamily="18" charset="0"/>
              <a:ea typeface="+mn-ea"/>
              <a:cs typeface="+mn-cs"/>
            </a:endParaRPr>
          </a:p>
          <a:p>
            <a:r>
              <a:rPr lang="en-US" sz="1000" kern="1200" dirty="0">
                <a:solidFill>
                  <a:schemeClr val="tx1"/>
                </a:solidFill>
                <a:latin typeface="Times New Roman" pitchFamily="18" charset="0"/>
                <a:ea typeface="+mn-ea"/>
                <a:cs typeface="+mn-cs"/>
              </a:rPr>
              <a:t>Using (1) and (11) in our Mgt Sc (2010) paper on pp. 116-117 yields: </a:t>
            </a:r>
          </a:p>
          <a:p>
            <a:r>
              <a:rPr lang="en-US" sz="1000" kern="1200" dirty="0">
                <a:solidFill>
                  <a:schemeClr val="tx1"/>
                </a:solidFill>
                <a:latin typeface="Times New Roman" pitchFamily="18" charset="0"/>
                <a:ea typeface="+mn-ea"/>
                <a:cs typeface="+mn-cs"/>
              </a:rPr>
              <a:t>Fraction to China = 1 – s  </a:t>
            </a:r>
            <a:r>
              <a:rPr lang="en-US" sz="1000" kern="1200" dirty="0" err="1">
                <a:solidFill>
                  <a:schemeClr val="tx1"/>
                </a:solidFill>
                <a:latin typeface="Times New Roman" pitchFamily="18" charset="0"/>
                <a:ea typeface="+mn-ea"/>
                <a:cs typeface="+mn-cs"/>
              </a:rPr>
              <a:t>sqrt</a:t>
            </a:r>
            <a:r>
              <a:rPr lang="en-US" sz="1000" kern="1200" dirty="0">
                <a:solidFill>
                  <a:schemeClr val="tx1"/>
                </a:solidFill>
                <a:latin typeface="Times New Roman" pitchFamily="18" charset="0"/>
                <a:ea typeface="+mn-ea"/>
                <a:cs typeface="+mn-cs"/>
              </a:rPr>
              <a:t>(h /(2 l Dc) ).</a:t>
            </a:r>
          </a:p>
          <a:p>
            <a:r>
              <a:rPr lang="en-US" sz="1000" kern="1200" dirty="0">
                <a:solidFill>
                  <a:schemeClr val="tx1"/>
                </a:solidFill>
                <a:latin typeface="Times New Roman" pitchFamily="18" charset="0"/>
                <a:ea typeface="+mn-ea"/>
                <a:cs typeface="+mn-cs"/>
              </a:rPr>
              <a:t>Care is needed to figure out the coefficient of variation of </a:t>
            </a:r>
            <a:r>
              <a:rPr lang="en-US" sz="1000" kern="1200" dirty="0" err="1">
                <a:solidFill>
                  <a:schemeClr val="tx1"/>
                </a:solidFill>
                <a:latin typeface="Times New Roman" pitchFamily="18" charset="0"/>
                <a:ea typeface="+mn-ea"/>
                <a:cs typeface="+mn-cs"/>
              </a:rPr>
              <a:t>interarrival</a:t>
            </a:r>
            <a:r>
              <a:rPr lang="en-US" sz="1000" kern="1200" dirty="0">
                <a:solidFill>
                  <a:schemeClr val="tx1"/>
                </a:solidFill>
                <a:latin typeface="Times New Roman" pitchFamily="18" charset="0"/>
                <a:ea typeface="+mn-ea"/>
                <a:cs typeface="+mn-cs"/>
              </a:rPr>
              <a:t> times s = </a:t>
            </a:r>
            <a:r>
              <a:rPr lang="en-US" sz="1000" kern="1200" dirty="0" err="1">
                <a:solidFill>
                  <a:schemeClr val="tx1"/>
                </a:solidFill>
                <a:latin typeface="Times New Roman" pitchFamily="18" charset="0"/>
                <a:ea typeface="+mn-ea"/>
                <a:cs typeface="+mn-cs"/>
              </a:rPr>
              <a:t>v_D</a:t>
            </a:r>
            <a:r>
              <a:rPr lang="en-US" sz="1000" kern="1200" dirty="0">
                <a:solidFill>
                  <a:schemeClr val="tx1"/>
                </a:solidFill>
                <a:latin typeface="Times New Roman" pitchFamily="18" charset="0"/>
                <a:ea typeface="+mn-ea"/>
                <a:cs typeface="+mn-cs"/>
              </a:rPr>
              <a:t>.  According to p. 122 this can be related to the coefficient of variation of the demand per period (“</a:t>
            </a:r>
            <a:r>
              <a:rPr lang="en-US" sz="1000" kern="1200" dirty="0" err="1">
                <a:solidFill>
                  <a:schemeClr val="tx1"/>
                </a:solidFill>
                <a:latin typeface="Times New Roman" pitchFamily="18" charset="0"/>
                <a:ea typeface="+mn-ea"/>
                <a:cs typeface="+mn-cs"/>
              </a:rPr>
              <a:t>COV_d</a:t>
            </a:r>
            <a:r>
              <a:rPr lang="en-US" sz="1000" kern="1200" dirty="0">
                <a:solidFill>
                  <a:schemeClr val="tx1"/>
                </a:solidFill>
                <a:latin typeface="Times New Roman" pitchFamily="18" charset="0"/>
                <a:ea typeface="+mn-ea"/>
                <a:cs typeface="+mn-cs"/>
              </a:rPr>
              <a:t> “) as follows:</a:t>
            </a:r>
          </a:p>
          <a:p>
            <a:r>
              <a:rPr lang="en-US" sz="1000" kern="1200" dirty="0">
                <a:solidFill>
                  <a:schemeClr val="tx1"/>
                </a:solidFill>
                <a:latin typeface="Times New Roman" pitchFamily="18" charset="0"/>
                <a:ea typeface="+mn-ea"/>
                <a:cs typeface="+mn-cs"/>
              </a:rPr>
              <a:t>s  = </a:t>
            </a:r>
            <a:r>
              <a:rPr lang="en-US" sz="1000" kern="1200" dirty="0" err="1">
                <a:solidFill>
                  <a:schemeClr val="tx1"/>
                </a:solidFill>
                <a:latin typeface="Times New Roman" pitchFamily="18" charset="0"/>
                <a:ea typeface="+mn-ea"/>
                <a:cs typeface="+mn-cs"/>
              </a:rPr>
              <a:t>v_D</a:t>
            </a:r>
            <a:r>
              <a:rPr lang="en-US" sz="1000" kern="1200" dirty="0">
                <a:solidFill>
                  <a:schemeClr val="tx1"/>
                </a:solidFill>
                <a:latin typeface="Times New Roman" pitchFamily="18" charset="0"/>
                <a:ea typeface="+mn-ea"/>
                <a:cs typeface="+mn-cs"/>
              </a:rPr>
              <a:t> = l x COV_D = 50 * 0.3 = 15</a:t>
            </a:r>
          </a:p>
          <a:p>
            <a:r>
              <a:rPr lang="en-US" sz="1000" kern="1200" dirty="0">
                <a:solidFill>
                  <a:schemeClr val="tx1"/>
                </a:solidFill>
                <a:latin typeface="Times New Roman" pitchFamily="18" charset="0"/>
                <a:ea typeface="+mn-ea"/>
                <a:cs typeface="+mn-cs"/>
              </a:rPr>
              <a:t>Hence, fraction to China = 1 – 15 *</a:t>
            </a:r>
            <a:r>
              <a:rPr lang="en-US" sz="1000" kern="1200" dirty="0" err="1">
                <a:solidFill>
                  <a:schemeClr val="tx1"/>
                </a:solidFill>
                <a:latin typeface="Times New Roman" pitchFamily="18" charset="0"/>
                <a:ea typeface="+mn-ea"/>
                <a:cs typeface="+mn-cs"/>
              </a:rPr>
              <a:t>sqrt</a:t>
            </a:r>
            <a:r>
              <a:rPr lang="en-US" sz="1000" kern="1200" dirty="0">
                <a:solidFill>
                  <a:schemeClr val="tx1"/>
                </a:solidFill>
                <a:latin typeface="Times New Roman" pitchFamily="18" charset="0"/>
                <a:ea typeface="+mn-ea"/>
                <a:cs typeface="+mn-cs"/>
              </a:rPr>
              <a:t>(72.5/(2*50*750)) = 0.53 or 53%. </a:t>
            </a:r>
          </a:p>
          <a:p>
            <a:r>
              <a:rPr lang="en-US" sz="1000" kern="1200" dirty="0">
                <a:solidFill>
                  <a:schemeClr val="tx1"/>
                </a:solidFill>
                <a:latin typeface="Times New Roman" pitchFamily="18" charset="0"/>
                <a:ea typeface="+mn-ea"/>
                <a:cs typeface="+mn-cs"/>
              </a:rPr>
              <a:t>(There are several explanations why this is not closer to 78%:  The formula assumes steady state (infinite horizon), stationary demand, stationary policy and high volume (‘asymptotic’), AND backlogging AND assumes capacity optimization.  Here we have lost sales and unlimited capacity. With finite horizon and dynamic policy, one will overstock in first season relative to the stationary policy result.  Also, with high volume, allocations are near 100%, so we are too far from the asymptotic regime: volumes are too small and the formula is not very accurate.) </a:t>
            </a:r>
          </a:p>
          <a:p>
            <a:endParaRPr lang="en-US" sz="1000" kern="1200" dirty="0">
              <a:solidFill>
                <a:schemeClr val="tx1"/>
              </a:solidFill>
              <a:latin typeface="Times New Roman" pitchFamily="18" charset="0"/>
              <a:ea typeface="+mn-ea"/>
              <a:cs typeface="+mn-cs"/>
            </a:endParaRPr>
          </a:p>
          <a:p>
            <a:pPr>
              <a:defRPr/>
            </a:pPr>
            <a:endParaRPr lang="en-US" dirty="0"/>
          </a:p>
          <a:p>
            <a:pPr>
              <a:defRPr/>
            </a:pPr>
            <a:r>
              <a:rPr lang="en-US" dirty="0"/>
              <a:t>It is good to point out:</a:t>
            </a:r>
          </a:p>
          <a:p>
            <a:pPr marL="228567" indent="-228567">
              <a:buFont typeface="+mj-lt"/>
              <a:buAutoNum type="arabicPeriod"/>
              <a:defRPr/>
            </a:pPr>
            <a:r>
              <a:rPr lang="en-US" dirty="0"/>
              <a:t>The disclaimer of the model: it assumes steady state and stochastic supply processes in continuous time. </a:t>
            </a:r>
          </a:p>
          <a:p>
            <a:pPr marL="228567" indent="-228567">
              <a:buFont typeface="+mj-lt"/>
              <a:buAutoNum type="arabicPeriod"/>
              <a:defRPr/>
            </a:pPr>
            <a:r>
              <a:rPr lang="en-US" dirty="0"/>
              <a:t>The game played the start-up from zero inventory in discrete time with discrete </a:t>
            </a:r>
            <a:r>
              <a:rPr lang="en-US" dirty="0" err="1"/>
              <a:t>leadtimes</a:t>
            </a:r>
            <a:r>
              <a:rPr lang="en-US" dirty="0"/>
              <a:t>.  So in practice, you would adjust the formula using optimization via simulation (see next slide)</a:t>
            </a:r>
          </a:p>
          <a:p>
            <a:pPr marL="228567" indent="-228567">
              <a:buFont typeface="+mj-lt"/>
              <a:buAutoNum type="arabicPeriod"/>
              <a:defRPr/>
            </a:pPr>
            <a:r>
              <a:rPr lang="en-US" dirty="0"/>
              <a:t>Nevertheless, the prescription shows the key drivers:</a:t>
            </a:r>
          </a:p>
          <a:p>
            <a:pPr>
              <a:defRPr/>
            </a:pPr>
            <a:endParaRPr lang="en-US" dirty="0"/>
          </a:p>
          <a:p>
            <a:pPr>
              <a:defRPr/>
            </a:pPr>
            <a:r>
              <a:rPr lang="en-US" dirty="0"/>
              <a:t>1. monetary ratio</a:t>
            </a:r>
          </a:p>
          <a:p>
            <a:pPr>
              <a:defRPr/>
            </a:pPr>
            <a:r>
              <a:rPr lang="en-US" dirty="0"/>
              <a:t>2. COV: as COV increases, </a:t>
            </a:r>
            <a:r>
              <a:rPr lang="en-US" dirty="0" err="1"/>
              <a:t>offshoring</a:t>
            </a:r>
            <a:r>
              <a:rPr lang="en-US" dirty="0"/>
              <a:t> decreases.  WHEN is this?  Beginning and end of PLC</a:t>
            </a:r>
          </a:p>
          <a:p>
            <a:pPr>
              <a:defRPr/>
            </a:pPr>
            <a:endParaRPr lang="en-US" dirty="0"/>
          </a:p>
          <a:p>
            <a:pPr>
              <a:defRPr/>
            </a:pPr>
            <a:r>
              <a:rPr lang="en-US" dirty="0"/>
              <a:t>What is not captured in model?  Strategic risks, </a:t>
            </a:r>
            <a:r>
              <a:rPr lang="en-US" dirty="0" err="1"/>
              <a:t>Xchange</a:t>
            </a:r>
            <a:r>
              <a:rPr lang="en-US" dirty="0"/>
              <a:t> rates, oil, dynamic changes, etc.  All these increase volatility and should reduce </a:t>
            </a:r>
            <a:r>
              <a:rPr lang="en-US" dirty="0" err="1"/>
              <a:t>offshoring</a:t>
            </a:r>
            <a:r>
              <a:rPr lang="en-US" dirty="0"/>
              <a:t>/base.  </a:t>
            </a:r>
          </a:p>
          <a:p>
            <a:pPr>
              <a:defRPr/>
            </a:pPr>
            <a:r>
              <a:rPr lang="en-US" dirty="0"/>
              <a:t>THEREFORE: use the formula as a starting upper bound in practice!</a:t>
            </a:r>
          </a:p>
          <a:p>
            <a:pPr marL="241653" indent="-241653">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17</a:t>
            </a:fld>
            <a:endParaRPr lang="en-US" dirty="0"/>
          </a:p>
        </p:txBody>
      </p:sp>
    </p:spTree>
    <p:extLst>
      <p:ext uri="{BB962C8B-B14F-4D97-AF65-F5344CB8AC3E}">
        <p14:creationId xmlns:p14="http://schemas.microsoft.com/office/powerpoint/2010/main" val="10885632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endParaRPr lang="en-US" dirty="0"/>
          </a:p>
          <a:p>
            <a:pPr lvl="0"/>
            <a:r>
              <a:rPr lang="en-US" dirty="0"/>
              <a:t>Stationary Sourcing Policy</a:t>
            </a:r>
          </a:p>
          <a:p>
            <a:r>
              <a:rPr lang="en-US" dirty="0"/>
              <a:t>The simplest choice is having a stationary policy (even though the demand distribution changes) and it also gives a good benchmark and opportunity to explain the different policies (before moving onto part B which is a dynamic policy).</a:t>
            </a:r>
          </a:p>
          <a:p>
            <a:endParaRPr lang="en-US" dirty="0"/>
          </a:p>
          <a:p>
            <a:endParaRPr lang="en-US" dirty="0"/>
          </a:p>
          <a:p>
            <a:r>
              <a:rPr lang="en-US" dirty="0"/>
              <a:t>Explain policies:</a:t>
            </a:r>
          </a:p>
          <a:p>
            <a:r>
              <a:rPr lang="en-US" dirty="0"/>
              <a:t>Single sourcing target = bring inventory position of pipeline up to target</a:t>
            </a:r>
          </a:p>
          <a:p>
            <a:r>
              <a:rPr lang="en-US" dirty="0"/>
              <a:t>- for Mexico: consider on-hand only</a:t>
            </a:r>
          </a:p>
          <a:p>
            <a:r>
              <a:rPr lang="en-US" dirty="0"/>
              <a:t>- for China: consider total pipeline = on-hand + what’s on the boat.</a:t>
            </a:r>
          </a:p>
          <a:p>
            <a:endParaRPr lang="en-US" dirty="0"/>
          </a:p>
          <a:p>
            <a:r>
              <a:rPr lang="en-US" dirty="0"/>
              <a:t>TBS: standing china order of 8 units each week and inventory-on-hand target of 65 for Mexico (just happens to be the</a:t>
            </a:r>
            <a:r>
              <a:rPr lang="en-US" baseline="0" dirty="0"/>
              <a:t> same of</a:t>
            </a:r>
            <a:r>
              <a:rPr lang="en-US" dirty="0"/>
              <a:t> single </a:t>
            </a:r>
            <a:r>
              <a:rPr lang="en-US" dirty="0" err="1"/>
              <a:t>mexico</a:t>
            </a:r>
            <a:r>
              <a:rPr lang="en-US" dirty="0"/>
              <a:t> sourcing; typically a little lower)</a:t>
            </a:r>
          </a:p>
          <a:p>
            <a:endParaRPr lang="en-US" dirty="0"/>
          </a:p>
          <a:p>
            <a:r>
              <a:rPr lang="en-US" dirty="0"/>
              <a:t>Dual index:</a:t>
            </a:r>
          </a:p>
          <a:p>
            <a:pPr>
              <a:buFontTx/>
              <a:buChar char="-"/>
            </a:pPr>
            <a:r>
              <a:rPr lang="en-US" dirty="0"/>
              <a:t>first, , place </a:t>
            </a:r>
            <a:r>
              <a:rPr lang="en-US" dirty="0" err="1"/>
              <a:t>Mex</a:t>
            </a:r>
            <a:r>
              <a:rPr lang="en-US" dirty="0"/>
              <a:t> order to bring on-hand up to S1 = 65place</a:t>
            </a:r>
          </a:p>
          <a:p>
            <a:pPr>
              <a:buFontTx/>
              <a:buChar char="-"/>
            </a:pPr>
            <a:r>
              <a:rPr lang="en-US" dirty="0"/>
              <a:t>Then, place China order to bring total pipeline inventory up to target S2 = 116</a:t>
            </a:r>
          </a:p>
          <a:p>
            <a:endParaRPr lang="en-US" dirty="0"/>
          </a:p>
          <a:p>
            <a:endParaRPr lang="en-US" dirty="0"/>
          </a:p>
          <a:p>
            <a:endParaRPr lang="en-US" dirty="0"/>
          </a:p>
          <a:p>
            <a:r>
              <a:rPr lang="en-US" dirty="0"/>
              <a:t>“Stationary Policy” optimization (using the 200 demand sample paths used below as in Run 3)</a:t>
            </a:r>
          </a:p>
          <a:p>
            <a:endParaRPr lang="en-US" dirty="0"/>
          </a:p>
          <a:p>
            <a:r>
              <a:rPr lang="en-US" dirty="0"/>
              <a:t>The insights/remarks:</a:t>
            </a:r>
          </a:p>
          <a:p>
            <a:pPr marL="228571" indent="-228571">
              <a:buFont typeface="+mj-lt"/>
              <a:buAutoNum type="arabicPeriod"/>
            </a:pPr>
            <a:r>
              <a:rPr lang="en-US" dirty="0"/>
              <a:t>Single sourcing from Mexico is slightly better profit than single sourcing from China.  </a:t>
            </a:r>
          </a:p>
          <a:p>
            <a:pPr marL="685714" lvl="1" indent="-228571">
              <a:buFont typeface="Arial" pitchFamily="34" charset="0"/>
              <a:buChar char="•"/>
            </a:pPr>
            <a:r>
              <a:rPr lang="en-US" dirty="0"/>
              <a:t>Nice learning lesson that long lead times imply more inventory costs that can nullify the pure sourcing cost advantage of China.</a:t>
            </a:r>
          </a:p>
          <a:p>
            <a:pPr marL="685714" lvl="1" indent="-228571">
              <a:buFont typeface="Arial" pitchFamily="34" charset="0"/>
              <a:buChar char="•"/>
            </a:pPr>
            <a:r>
              <a:rPr lang="en-US" dirty="0"/>
              <a:t>Why is inventory target of China so much higher?  </a:t>
            </a:r>
            <a:r>
              <a:rPr lang="en-US" i="1" dirty="0"/>
              <a:t>Because of higher </a:t>
            </a:r>
            <a:r>
              <a:rPr lang="en-US" i="1" dirty="0" err="1"/>
              <a:t>leadtime</a:t>
            </a:r>
            <a:r>
              <a:rPr lang="en-US" i="1" dirty="0"/>
              <a:t> and lower holding cost.</a:t>
            </a:r>
            <a:endParaRPr lang="en-US" dirty="0"/>
          </a:p>
          <a:p>
            <a:pPr marL="228571" indent="-228571">
              <a:buFont typeface="+mj-lt"/>
              <a:buAutoNum type="arabicPeriod"/>
            </a:pPr>
            <a:r>
              <a:rPr lang="en-US" dirty="0"/>
              <a:t>TBS is about the same as Dual index – so close to optimal</a:t>
            </a:r>
          </a:p>
          <a:p>
            <a:pPr marL="228571" indent="-228571">
              <a:buFont typeface="+mj-lt"/>
              <a:buAutoNum type="arabicPeriod"/>
            </a:pPr>
            <a:r>
              <a:rPr lang="en-US" dirty="0"/>
              <a:t>There is a nice value increment of dual sourcing over single of 3384/3291 = 2.8% in value</a:t>
            </a:r>
          </a:p>
          <a:p>
            <a:pPr marL="228571" indent="-228571">
              <a:buFont typeface="+mj-lt"/>
              <a:buAutoNum type="arabicPeriod"/>
            </a:pPr>
            <a:r>
              <a:rPr lang="en-US" dirty="0"/>
              <a:t>That begs the question: what is controllable by the policy?  What is a good benchmark?</a:t>
            </a:r>
          </a:p>
          <a:p>
            <a:pPr marL="685714" lvl="1" indent="-228571">
              <a:buFont typeface="+mj-lt"/>
              <a:buAutoNum type="arabicPeriod"/>
            </a:pPr>
            <a:r>
              <a:rPr lang="en-US" dirty="0"/>
              <a:t>First best = perfect info = order each demand from China 4 period before and stop ordering 4 period before end of game</a:t>
            </a:r>
          </a:p>
          <a:p>
            <a:pPr marL="685714" lvl="1" indent="-228571">
              <a:buFont typeface="+mj-lt"/>
              <a:buAutoNum type="arabicPeriod"/>
            </a:pPr>
            <a:r>
              <a:rPr lang="en-US" dirty="0"/>
              <a:t>Second best = if students don’t know when the game will end, it is fair to keep ordering until the end (this reduces value)</a:t>
            </a:r>
          </a:p>
          <a:p>
            <a:pPr marL="685714" lvl="1" indent="-228571">
              <a:buFont typeface="+mj-lt"/>
              <a:buAutoNum type="arabicPeriod"/>
            </a:pPr>
            <a:r>
              <a:rPr lang="en-US" dirty="0"/>
              <a:t>Aim is to reduce the mismatch cost, which can be computed as difference with perfect info (or second best) and a 5 to 7% in mismatch cost.</a:t>
            </a:r>
          </a:p>
          <a:p>
            <a:endParaRPr lang="en-US" dirty="0"/>
          </a:p>
          <a:p>
            <a:pPr lvl="0"/>
            <a:r>
              <a:rPr lang="en-US" dirty="0"/>
              <a:t>Dynamic Sourcing Policy</a:t>
            </a:r>
          </a:p>
          <a:p>
            <a:r>
              <a:rPr lang="en-US" dirty="0"/>
              <a:t>With the two given distributions, a reasonable approach is to decide on the sourcing control policy parameters for each distribution and just switch sourcing when we believe the distribution has switched.  [Again, more sophisticated approaches exist.  If we would have more than 2 distributions, finding a good sourcing policy becomes a truly difficult dynamic optimization problem.]</a:t>
            </a:r>
          </a:p>
          <a:p>
            <a:endParaRPr lang="en-US" dirty="0"/>
          </a:p>
          <a:p>
            <a:endParaRPr lang="en-US" dirty="0"/>
          </a:p>
          <a:p>
            <a:r>
              <a:rPr lang="en-US" dirty="0"/>
              <a:t>The insights/remarks:</a:t>
            </a:r>
          </a:p>
          <a:p>
            <a:pPr lvl="0"/>
            <a:r>
              <a:rPr lang="en-US" dirty="0"/>
              <a:t>1. Compared to a stationary policy, using a dynamic policy (that tailors to changing demand distribution):</a:t>
            </a:r>
          </a:p>
          <a:p>
            <a:pPr lvl="1">
              <a:buFont typeface="Arial" pitchFamily="34" charset="0"/>
              <a:buChar char="•"/>
            </a:pPr>
            <a:r>
              <a:rPr lang="en-US" dirty="0"/>
              <a:t>Yields big improvements: from about $3360 to $4500 = + 34% in value; mismatch cost from 1280 down to 155 = 8-fold improvement!</a:t>
            </a:r>
          </a:p>
          <a:p>
            <a:pPr lvl="1">
              <a:buFont typeface="Arial" pitchFamily="34" charset="0"/>
              <a:buChar char="•"/>
            </a:pPr>
            <a:r>
              <a:rPr lang="en-US" dirty="0"/>
              <a:t>Allows us to better hedge by “betting more during high-sales” (and getting the upside) but less if anything during decline.</a:t>
            </a:r>
          </a:p>
          <a:p>
            <a:pPr lvl="1">
              <a:buFont typeface="Arial" pitchFamily="34" charset="0"/>
              <a:buChar char="•"/>
            </a:pPr>
            <a:r>
              <a:rPr lang="en-US" dirty="0"/>
              <a:t>Changes which single source is best: now it is China during high-season and then simply stop sourcing and sell off inventory during decline</a:t>
            </a:r>
          </a:p>
          <a:p>
            <a:pPr lvl="1">
              <a:buFont typeface="Arial" pitchFamily="34" charset="0"/>
              <a:buChar char="•"/>
            </a:pPr>
            <a:r>
              <a:rPr lang="en-US" dirty="0"/>
              <a:t>Analytics: the option to change parameters in decline phase implies that the salvage value of inventory is close to its cost so that the critical </a:t>
            </a:r>
            <a:r>
              <a:rPr lang="en-US" dirty="0" err="1"/>
              <a:t>fractile</a:t>
            </a:r>
            <a:r>
              <a:rPr lang="en-US" dirty="0"/>
              <a:t> solution is near optimal. </a:t>
            </a:r>
          </a:p>
          <a:p>
            <a:pPr lvl="0"/>
            <a:r>
              <a:rPr lang="en-US" dirty="0"/>
              <a:t>2. Insights for Dual Sourcing</a:t>
            </a:r>
          </a:p>
          <a:p>
            <a:pPr lvl="1">
              <a:buFont typeface="Arial" pitchFamily="34" charset="0"/>
              <a:buChar char="•"/>
            </a:pPr>
            <a:r>
              <a:rPr lang="en-US" dirty="0"/>
              <a:t>Dual sourcing gives significant improvement over single sourcing: 2.7% in value and 40+% in mismatch cost</a:t>
            </a:r>
          </a:p>
          <a:p>
            <a:pPr lvl="1">
              <a:buFont typeface="Arial" pitchFamily="34" charset="0"/>
              <a:buChar char="•"/>
            </a:pPr>
            <a:r>
              <a:rPr lang="en-US" dirty="0"/>
              <a:t>TBS is about the same as Dual index – so close to optimal</a:t>
            </a:r>
          </a:p>
          <a:p>
            <a:pPr lvl="1">
              <a:buFont typeface="Arial" pitchFamily="34" charset="0"/>
              <a:buChar char="•"/>
            </a:pPr>
            <a:r>
              <a:rPr lang="en-US" dirty="0"/>
              <a:t>What is the optimal base allocation for TBS (during high sales season) = fraction offshored?</a:t>
            </a:r>
          </a:p>
          <a:p>
            <a:pPr lvl="2">
              <a:buFontTx/>
              <a:buChar char="-"/>
            </a:pPr>
            <a:r>
              <a:rPr lang="en-US" dirty="0"/>
              <a:t> Simulation gives 39/50 = 78% of average demand to China.</a:t>
            </a:r>
          </a:p>
          <a:p>
            <a:pPr lvl="2">
              <a:buFontTx/>
              <a:buChar char="-"/>
            </a:pPr>
            <a:r>
              <a:rPr lang="en-US" dirty="0"/>
              <a:t> Over entire game this is: 39*30 periods / (50*30 + 17*10) = 70% of average total demand is covered by standing order</a:t>
            </a:r>
          </a:p>
          <a:p>
            <a:endParaRPr lang="en-US" dirty="0"/>
          </a:p>
          <a:p>
            <a:r>
              <a:rPr lang="en-US" dirty="0"/>
              <a:t>NOTE:</a:t>
            </a:r>
          </a:p>
          <a:p>
            <a:r>
              <a:rPr lang="en-US" dirty="0"/>
              <a:t>Actual sample path</a:t>
            </a:r>
            <a:r>
              <a:rPr lang="en-US" baseline="0" dirty="0"/>
              <a:t> </a:t>
            </a:r>
            <a:r>
              <a:rPr lang="en-US" dirty="0"/>
              <a:t>performance for the game: </a:t>
            </a:r>
          </a:p>
          <a:p>
            <a:r>
              <a:rPr lang="en-US" dirty="0"/>
              <a:t>D(5,:) =  61    50    25    67    16    53    31    75    45    33    12    61    24    38    59    46    21    42    60    73    50    43    50    48     53    57    57    66    52    57    26     0    27    37     6     0    25     8    16    22</a:t>
            </a:r>
          </a:p>
          <a:p>
            <a:r>
              <a:rPr lang="en-US" dirty="0"/>
              <a:t>mean(D(5,1:30)) = 47.5 and mean(D(5,31:40)) = 16.7</a:t>
            </a:r>
          </a:p>
          <a:p>
            <a:r>
              <a:rPr lang="en-US" dirty="0"/>
              <a:t>[BB_SSM,BB_SSC,BB_TBS,BB_DI,B_best2,B_best]</a:t>
            </a:r>
          </a:p>
          <a:p>
            <a:r>
              <a:rPr lang="en-US" dirty="0"/>
              <a:t>=  [3,541.5    4,264.8    4,448.7    4,392.5    4,377.5    4,877.96]</a:t>
            </a:r>
          </a:p>
          <a:p>
            <a:endParaRPr lang="en-US" dirty="0"/>
          </a:p>
        </p:txBody>
      </p:sp>
      <p:sp>
        <p:nvSpPr>
          <p:cNvPr id="4" name="Header Placeholder 3"/>
          <p:cNvSpPr>
            <a:spLocks noGrp="1"/>
          </p:cNvSpPr>
          <p:nvPr>
            <p:ph type="hdr" sz="quarter" idx="10"/>
          </p:nvPr>
        </p:nvSpPr>
        <p:spPr/>
        <p:txBody>
          <a:bodyPr/>
          <a:lstStyle/>
          <a:p>
            <a:pPr>
              <a:defRPr/>
            </a:pPr>
            <a:r>
              <a:rPr lang="en-US"/>
              <a:t>Global Dual Sourcing</a:t>
            </a:r>
          </a:p>
        </p:txBody>
      </p:sp>
      <p:sp>
        <p:nvSpPr>
          <p:cNvPr id="5" name="Footer Placeholder 4"/>
          <p:cNvSpPr>
            <a:spLocks noGrp="1"/>
          </p:cNvSpPr>
          <p:nvPr>
            <p:ph type="ftr" sz="quarter" idx="11"/>
          </p:nvPr>
        </p:nvSpPr>
        <p:spPr/>
        <p:txBody>
          <a:bodyPr/>
          <a:lstStyle/>
          <a:p>
            <a:pPr>
              <a:defRPr/>
            </a:pPr>
            <a:r>
              <a:rPr lang="en-US"/>
              <a:t>© Van Mieghem</a:t>
            </a:r>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19</a:t>
            </a:fld>
            <a:endParaRPr lang="en-US"/>
          </a:p>
        </p:txBody>
      </p:sp>
    </p:spTree>
    <p:extLst>
      <p:ext uri="{BB962C8B-B14F-4D97-AF65-F5344CB8AC3E}">
        <p14:creationId xmlns:p14="http://schemas.microsoft.com/office/powerpoint/2010/main" val="1069454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76170"/>
            <a:r>
              <a:rPr lang="en-US">
                <a:solidFill>
                  <a:prstClr val="black"/>
                </a:solidFill>
              </a:rPr>
              <a:t>OPNS454</a:t>
            </a:r>
            <a:endParaRPr lang="en-US" dirty="0">
              <a:solidFill>
                <a:prstClr val="black"/>
              </a:solidFill>
            </a:endParaRPr>
          </a:p>
        </p:txBody>
      </p:sp>
      <p:sp>
        <p:nvSpPr>
          <p:cNvPr id="50179" name="Rectangle 3"/>
          <p:cNvSpPr>
            <a:spLocks noGrp="1" noChangeArrowheads="1"/>
          </p:cNvSpPr>
          <p:nvPr>
            <p:ph type="dt" sz="quarter" idx="1"/>
          </p:nvPr>
        </p:nvSpPr>
        <p:spPr>
          <a:noFill/>
        </p:spPr>
        <p:txBody>
          <a:bodyPr/>
          <a:lstStyle/>
          <a:p>
            <a:pPr defTabSz="976170"/>
            <a:fld id="{B24080F0-91E0-014F-AC5E-1310A9D95A2D}" type="datetime1">
              <a:rPr lang="en-US" smtClean="0">
                <a:solidFill>
                  <a:prstClr val="black"/>
                </a:solidFill>
              </a:rPr>
              <a:pPr defTabSz="976170"/>
              <a:t>2/26/18</a:t>
            </a:fld>
            <a:endParaRPr lang="en-US" dirty="0">
              <a:solidFill>
                <a:prstClr val="black"/>
              </a:solidFill>
            </a:endParaRPr>
          </a:p>
        </p:txBody>
      </p:sp>
      <p:sp>
        <p:nvSpPr>
          <p:cNvPr id="50180" name="Rectangle 6"/>
          <p:cNvSpPr>
            <a:spLocks noGrp="1" noChangeArrowheads="1"/>
          </p:cNvSpPr>
          <p:nvPr>
            <p:ph type="ftr" sz="quarter" idx="4"/>
          </p:nvPr>
        </p:nvSpPr>
        <p:spPr>
          <a:noFill/>
        </p:spPr>
        <p:txBody>
          <a:bodyPr/>
          <a:lstStyle/>
          <a:p>
            <a:pPr defTabSz="976170"/>
            <a:r>
              <a:rPr lang="en-US" dirty="0">
                <a:solidFill>
                  <a:prstClr val="black"/>
                </a:solidFill>
              </a:rPr>
              <a:t>© Van Mieghem</a:t>
            </a:r>
          </a:p>
        </p:txBody>
      </p:sp>
      <p:sp>
        <p:nvSpPr>
          <p:cNvPr id="50181" name="Rectangle 7"/>
          <p:cNvSpPr>
            <a:spLocks noGrp="1" noChangeArrowheads="1"/>
          </p:cNvSpPr>
          <p:nvPr>
            <p:ph type="sldNum" sz="quarter" idx="5"/>
          </p:nvPr>
        </p:nvSpPr>
        <p:spPr>
          <a:noFill/>
        </p:spPr>
        <p:txBody>
          <a:bodyPr/>
          <a:lstStyle/>
          <a:p>
            <a:pPr defTabSz="976170"/>
            <a:fld id="{B5397205-78B2-44DA-A926-D6FF28DA6560}" type="slidenum">
              <a:rPr lang="en-US">
                <a:solidFill>
                  <a:prstClr val="black"/>
                </a:solidFill>
              </a:rPr>
              <a:pPr defTabSz="976170"/>
              <a:t>20</a:t>
            </a:fld>
            <a:endParaRPr lang="en-US" dirty="0">
              <a:solidFill>
                <a:prstClr val="black"/>
              </a:solidFill>
            </a:endParaRPr>
          </a:p>
        </p:txBody>
      </p:sp>
      <p:sp>
        <p:nvSpPr>
          <p:cNvPr id="50182" name="Slide Image Placeholder 11"/>
          <p:cNvSpPr>
            <a:spLocks noGrp="1" noRot="1" noChangeAspect="1" noTextEdit="1"/>
          </p:cNvSpPr>
          <p:nvPr>
            <p:ph type="sldImg"/>
          </p:nvPr>
        </p:nvSpPr>
        <p:spPr>
          <a:ln/>
        </p:spPr>
      </p:sp>
      <p:sp>
        <p:nvSpPr>
          <p:cNvPr id="50183" name="Notes Placeholder 12"/>
          <p:cNvSpPr>
            <a:spLocks noGrp="1"/>
          </p:cNvSpPr>
          <p:nvPr>
            <p:ph type="body" idx="1"/>
          </p:nvPr>
        </p:nvSpPr>
        <p:spPr>
          <a:noFill/>
          <a:ln/>
        </p:spPr>
        <p:txBody>
          <a:bodyPr/>
          <a:lstStyle/>
          <a:p>
            <a:endParaRPr lang="en-US"/>
          </a:p>
        </p:txBody>
      </p:sp>
    </p:spTree>
    <p:extLst>
      <p:ext uri="{BB962C8B-B14F-4D97-AF65-F5344CB8AC3E}">
        <p14:creationId xmlns:p14="http://schemas.microsoft.com/office/powerpoint/2010/main" val="20361650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marL="0" marR="0" lvl="0" indent="0" algn="l" defTabSz="983789"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rPr>
              <a:t>Operations Strategy/Sourcing &amp; Contracting</a:t>
            </a:r>
          </a:p>
        </p:txBody>
      </p:sp>
      <p:sp>
        <p:nvSpPr>
          <p:cNvPr id="46083" name="Rectangle 6"/>
          <p:cNvSpPr>
            <a:spLocks noGrp="1" noChangeArrowheads="1"/>
          </p:cNvSpPr>
          <p:nvPr>
            <p:ph type="ftr" sz="quarter" idx="4"/>
          </p:nvPr>
        </p:nvSpPr>
        <p:spPr>
          <a:noFill/>
        </p:spPr>
        <p:txBody>
          <a:bodyPr/>
          <a:lstStyle/>
          <a:p>
            <a:pPr marL="0" marR="0" lvl="0" indent="0" algn="l" defTabSz="983789"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rPr>
              <a:t>© Van Mieghem</a:t>
            </a:r>
          </a:p>
        </p:txBody>
      </p:sp>
      <p:sp>
        <p:nvSpPr>
          <p:cNvPr id="46084" name="Rectangle 7"/>
          <p:cNvSpPr>
            <a:spLocks noGrp="1" noChangeArrowheads="1"/>
          </p:cNvSpPr>
          <p:nvPr>
            <p:ph type="sldNum" sz="quarter" idx="5"/>
          </p:nvPr>
        </p:nvSpPr>
        <p:spPr>
          <a:noFill/>
        </p:spPr>
        <p:txBody>
          <a:bodyPr/>
          <a:lstStyle/>
          <a:p>
            <a:pPr marL="0" marR="0" lvl="0" indent="0" algn="r" defTabSz="983789" rtl="0" eaLnBrk="0" fontAlgn="base" latinLnBrk="0" hangingPunct="0">
              <a:lnSpc>
                <a:spcPct val="100000"/>
              </a:lnSpc>
              <a:spcBef>
                <a:spcPct val="0"/>
              </a:spcBef>
              <a:spcAft>
                <a:spcPct val="0"/>
              </a:spcAft>
              <a:buClrTx/>
              <a:buSzTx/>
              <a:buFontTx/>
              <a:buNone/>
              <a:tabLst/>
              <a:defRPr/>
            </a:pPr>
            <a:fld id="{439EC8D3-E38D-4783-B465-A547F7CB78A3}" type="slidenum">
              <a:rPr kumimoji="0" lang="en-US" sz="8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83789" rtl="0" eaLnBrk="0" fontAlgn="base" latinLnBrk="0" hangingPunct="0">
                <a:lnSpc>
                  <a:spcPct val="100000"/>
                </a:lnSpc>
                <a:spcBef>
                  <a:spcPct val="0"/>
                </a:spcBef>
                <a:spcAft>
                  <a:spcPct val="0"/>
                </a:spcAft>
                <a:buClrTx/>
                <a:buSzTx/>
                <a:buFontTx/>
                <a:buNone/>
                <a:tabLst/>
                <a:defRPr/>
              </a:pPr>
              <a:t>22</a:t>
            </a:fld>
            <a:endPar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29701" name="Notes Placeholder 8"/>
          <p:cNvSpPr>
            <a:spLocks noGrp="1"/>
          </p:cNvSpPr>
          <p:nvPr>
            <p:ph type="body" idx="1"/>
          </p:nvPr>
        </p:nvSpPr>
        <p:spPr>
          <a:ln/>
        </p:spPr>
        <p:txBody>
          <a:bodyPr/>
          <a:lstStyle/>
          <a:p>
            <a:pPr>
              <a:defRPr/>
            </a:pPr>
            <a:r>
              <a:rPr lang="en-US" dirty="0"/>
              <a:t>2011 Feb 14 executed plan (1.5hr day class):</a:t>
            </a:r>
          </a:p>
          <a:p>
            <a:pPr marL="230726" indent="-230726">
              <a:buAutoNum type="arabicPeriod"/>
              <a:defRPr/>
            </a:pPr>
            <a:r>
              <a:rPr lang="en-US" dirty="0"/>
              <a:t>20min: What makes sourcing “strategic”? (student discussion)  Why are we discussing this in ops? The importance of SRM.</a:t>
            </a:r>
          </a:p>
          <a:p>
            <a:pPr marL="230726" indent="-230726">
              <a:buAutoNum type="arabicPeriod"/>
              <a:defRPr/>
            </a:pPr>
            <a:r>
              <a:rPr lang="en-US" dirty="0"/>
              <a:t>40-60min: Boeing</a:t>
            </a:r>
          </a:p>
          <a:p>
            <a:pPr marL="692178" lvl="1" indent="-230726">
              <a:buAutoNum type="arabicPeriod"/>
              <a:defRPr/>
            </a:pPr>
            <a:r>
              <a:rPr lang="en-US" dirty="0"/>
              <a:t>Why did Boeing outsource the</a:t>
            </a:r>
            <a:r>
              <a:rPr lang="en-US" baseline="0" dirty="0"/>
              <a:t> design and mfg of the 787?</a:t>
            </a:r>
          </a:p>
          <a:p>
            <a:pPr marL="692178" lvl="1" indent="-230726">
              <a:buAutoNum type="arabicPeriod"/>
              <a:defRPr/>
            </a:pPr>
            <a:r>
              <a:rPr lang="en-US" baseline="0" dirty="0"/>
              <a:t>Why did they run into problems?</a:t>
            </a:r>
          </a:p>
          <a:p>
            <a:pPr marL="692178" lvl="1" indent="-230726">
              <a:buAutoNum type="arabicPeriod"/>
              <a:defRPr/>
            </a:pPr>
            <a:r>
              <a:rPr lang="en-US" baseline="0" dirty="0"/>
              <a:t>How do it in the future? How can ops help?</a:t>
            </a:r>
          </a:p>
          <a:p>
            <a:pPr marL="230726" indent="-230726">
              <a:buAutoNum type="arabicPeriod"/>
              <a:defRPr/>
            </a:pPr>
            <a:r>
              <a:rPr lang="en-US" baseline="0" dirty="0"/>
              <a:t>20min: Putting our discussion in a framework + the role of architecture/relationships/TCO.</a:t>
            </a:r>
          </a:p>
          <a:p>
            <a:pPr marL="230726" indent="-230726">
              <a:defRPr/>
            </a:pPr>
            <a:r>
              <a:rPr lang="en-US" baseline="0" dirty="0"/>
              <a:t>This worked well.  I could only introduce TCO in last few minutes, which is OK given next class.</a:t>
            </a:r>
            <a:endParaRPr lang="en-US" dirty="0"/>
          </a:p>
          <a:p>
            <a:pPr>
              <a:defRPr/>
            </a:pPr>
            <a:endParaRPr lang="en-US" dirty="0"/>
          </a:p>
          <a:p>
            <a:pPr>
              <a:defRPr/>
            </a:pPr>
            <a:r>
              <a:rPr lang="en-US" dirty="0"/>
              <a:t>2007 Oct 25 time plan (for 1.5hr day class):</a:t>
            </a:r>
          </a:p>
          <a:p>
            <a:pPr>
              <a:defRPr/>
            </a:pPr>
            <a:endParaRPr lang="en-US" dirty="0"/>
          </a:p>
          <a:p>
            <a:pPr>
              <a:defRPr/>
            </a:pPr>
            <a:r>
              <a:rPr lang="en-US" dirty="0"/>
              <a:t>In the past years, I used to start with contracting, then ½ hr discussion on Sun as an example, and then went through the theory.  This time, contracting is moved to risk mgt next week, and I’ll try to execute everything on these slides.  This is mostly a qualitative class where student interaction is important (and natural—I always have several students with strategic sourcing experience, some even have been global commodity managers).</a:t>
            </a:r>
          </a:p>
          <a:p>
            <a:pPr marL="692077" lvl="1" indent="-230693">
              <a:defRPr/>
            </a:pPr>
            <a:endParaRPr lang="en-US" dirty="0"/>
          </a:p>
          <a:p>
            <a:pPr marL="692077" lvl="1" indent="-230693">
              <a:defRPr/>
            </a:pPr>
            <a:endParaRPr lang="en-US" dirty="0"/>
          </a:p>
          <a:p>
            <a:pPr marL="692077" lvl="1" indent="-230693">
              <a:defRPr/>
            </a:pPr>
            <a:r>
              <a:rPr lang="en-US" dirty="0"/>
              <a:t>Identify a student with sourcing experience and ask:</a:t>
            </a:r>
          </a:p>
          <a:p>
            <a:pPr marL="692077" lvl="1" indent="-230693">
              <a:defRPr/>
            </a:pPr>
            <a:endParaRPr lang="en-US" dirty="0"/>
          </a:p>
          <a:p>
            <a:pPr marL="692077" lvl="1" indent="-230693">
              <a:defRPr/>
            </a:pPr>
            <a:r>
              <a:rPr lang="en-US" i="1" dirty="0"/>
              <a:t>In your experience, what activities fall under sourcing and what makes it strategic?  How did you make strategic sourcing decisions?</a:t>
            </a:r>
          </a:p>
          <a:p>
            <a:pPr marL="692077" lvl="1" indent="-230693">
              <a:defRPr/>
            </a:pPr>
            <a:endParaRPr lang="en-US" i="1" dirty="0"/>
          </a:p>
          <a:p>
            <a:pPr>
              <a:defRPr/>
            </a:pPr>
            <a:r>
              <a:rPr lang="en-US" dirty="0"/>
              <a:t>To put “strategic” in perspective: consider GM: </a:t>
            </a:r>
          </a:p>
          <a:p>
            <a:pPr lvl="1">
              <a:buFont typeface="Arial" pitchFamily="34" charset="0"/>
              <a:buChar char="•"/>
              <a:defRPr/>
            </a:pPr>
            <a:r>
              <a:rPr lang="en-US" dirty="0"/>
              <a:t>  in 1992,  there were rumors that GM would file for bankruptcy: its cost per car was $1,800 more than Ford’s. </a:t>
            </a:r>
          </a:p>
          <a:p>
            <a:pPr lvl="1">
              <a:buFont typeface="Arial" pitchFamily="34" charset="0"/>
              <a:buChar char="•"/>
              <a:defRPr/>
            </a:pPr>
            <a:r>
              <a:rPr lang="en-US" dirty="0"/>
              <a:t> A key reason: GM was most highly VI: 65% of GM’s parts were made by its huge Automotive Components Group (later spun off as Delphi, who ironically is under bankruptcy protection now!) v. 45% of Ford parts were </a:t>
            </a:r>
            <a:r>
              <a:rPr lang="en-US" dirty="0" err="1"/>
              <a:t>inhouse</a:t>
            </a:r>
            <a:r>
              <a:rPr lang="en-US" dirty="0"/>
              <a:t> v. 35% of Chrysler.</a:t>
            </a:r>
          </a:p>
          <a:p>
            <a:pPr lvl="1">
              <a:buFont typeface="Arial" pitchFamily="34" charset="0"/>
              <a:buChar char="•"/>
              <a:defRPr/>
            </a:pPr>
            <a:r>
              <a:rPr lang="en-US" dirty="0"/>
              <a:t> Its North American Operations (NOA) annual purchasing budget was over $50B; purchasing accounted for 65% of the cost of making a GM car. </a:t>
            </a:r>
          </a:p>
          <a:p>
            <a:pPr lvl="1">
              <a:buFont typeface="Arial" pitchFamily="34" charset="0"/>
              <a:buChar char="•"/>
              <a:defRPr/>
            </a:pPr>
            <a:r>
              <a:rPr lang="en-US" dirty="0"/>
              <a:t> April 92: </a:t>
            </a:r>
            <a:r>
              <a:rPr lang="en-US" dirty="0" err="1"/>
              <a:t>Stempel</a:t>
            </a:r>
            <a:r>
              <a:rPr lang="en-US" dirty="0"/>
              <a:t> was moving too slowly and Jack Smith became CEO. He needed quick cost cutting and brought with him Ignacio Lopez (PhD in IE), who has successfully reorganized sourcing for GM Europe. At the time, NAO was completely decentralized and almost </a:t>
            </a:r>
            <a:r>
              <a:rPr lang="en-US" dirty="0" err="1"/>
              <a:t>clearical</a:t>
            </a:r>
            <a:r>
              <a:rPr lang="en-US" dirty="0"/>
              <a:t>.  Lopez brought two changes from Europe:</a:t>
            </a:r>
          </a:p>
          <a:p>
            <a:pPr marL="1153630" lvl="2" indent="-230726">
              <a:buFont typeface="+mj-lt"/>
              <a:buAutoNum type="arabicPeriod"/>
              <a:defRPr/>
            </a:pPr>
            <a:r>
              <a:rPr lang="en-US" dirty="0"/>
              <a:t>Global sourcing, completely centralized in WW Purchasing. Many good ideas (e.g., now suppliers could bid from anywhere and for global GM business), but some taken too far: They embarked on a ruthless re-bidding of each contract asking 10 bids per part.  (As long as quotes came in to far apart, “they hadn’t discovered the true cost yet” and kept asking for re-bidding.)</a:t>
            </a:r>
          </a:p>
          <a:p>
            <a:pPr marL="1153630" lvl="2" indent="-230726">
              <a:buFont typeface="+mj-lt"/>
              <a:buAutoNum type="arabicPeriod"/>
              <a:defRPr/>
            </a:pPr>
            <a:r>
              <a:rPr lang="en-US" dirty="0"/>
              <a:t>Advanced purchasing: for parts and systems under development, lifetime contracts.</a:t>
            </a:r>
          </a:p>
          <a:p>
            <a:pPr marL="692178" lvl="1" indent="-230726">
              <a:buFont typeface="Arial" pitchFamily="34" charset="0"/>
              <a:buChar char="•"/>
              <a:defRPr/>
            </a:pPr>
            <a:r>
              <a:rPr lang="en-US" dirty="0"/>
              <a:t>Result: Lopez’s target was to cut costs by $5B/yr = $100M/wk!  He achieved $4B but abruptly left in March 1993.</a:t>
            </a:r>
          </a:p>
          <a:p>
            <a:pPr marL="692178" lvl="1" indent="-230726">
              <a:buFont typeface="Arial" pitchFamily="34" charset="0"/>
              <a:buChar char="•"/>
              <a:defRPr/>
            </a:pPr>
            <a:r>
              <a:rPr lang="en-US" dirty="0"/>
              <a:t>Then GM’s CFO, Rick Wagoner, took over WWP and later became CEO.</a:t>
            </a:r>
          </a:p>
          <a:p>
            <a:pPr>
              <a:defRPr/>
            </a:pPr>
            <a:endParaRPr lang="en-US" dirty="0"/>
          </a:p>
          <a:p>
            <a:pPr>
              <a:defRPr/>
            </a:pPr>
            <a:endParaRPr lang="en-US" dirty="0"/>
          </a:p>
        </p:txBody>
      </p:sp>
      <p:sp>
        <p:nvSpPr>
          <p:cNvPr id="46086"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8449487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marL="0" marR="0" lvl="0" indent="0" algn="l" defTabSz="986994"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rPr>
              <a:t>Operations Strategy/Sourcing &amp; Contracting</a:t>
            </a:r>
          </a:p>
        </p:txBody>
      </p:sp>
      <p:sp>
        <p:nvSpPr>
          <p:cNvPr id="47107" name="Rectangle 3"/>
          <p:cNvSpPr>
            <a:spLocks noGrp="1" noChangeArrowheads="1"/>
          </p:cNvSpPr>
          <p:nvPr>
            <p:ph type="dt" sz="quarter" idx="1"/>
          </p:nvPr>
        </p:nvSpPr>
        <p:spPr>
          <a:noFill/>
        </p:spPr>
        <p:txBody>
          <a:bodyPr/>
          <a:lstStyle/>
          <a:p>
            <a:pPr marL="0" marR="0" lvl="0" indent="0" algn="r" defTabSz="986994" rtl="0" eaLnBrk="0" fontAlgn="base" latinLnBrk="0" hangingPunct="0">
              <a:lnSpc>
                <a:spcPct val="100000"/>
              </a:lnSpc>
              <a:spcBef>
                <a:spcPct val="0"/>
              </a:spcBef>
              <a:spcAft>
                <a:spcPct val="0"/>
              </a:spcAft>
              <a:buClrTx/>
              <a:buSzTx/>
              <a:buFontTx/>
              <a:buNone/>
              <a:tabLst/>
              <a:defRPr/>
            </a:pPr>
            <a:fld id="{0410CF32-B2F3-4188-9C90-03C580BC1F4F}" type="datetime1">
              <a:rPr kumimoji="0" lang="en-US" sz="8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86994" rtl="0" eaLnBrk="0" fontAlgn="base" latinLnBrk="0" hangingPunct="0">
                <a:lnSpc>
                  <a:spcPct val="100000"/>
                </a:lnSpc>
                <a:spcBef>
                  <a:spcPct val="0"/>
                </a:spcBef>
                <a:spcAft>
                  <a:spcPct val="0"/>
                </a:spcAft>
                <a:buClrTx/>
                <a:buSzTx/>
                <a:buFontTx/>
                <a:buNone/>
                <a:tabLst/>
                <a:defRPr/>
              </a:pPr>
              <a:t>2/26/18</a:t>
            </a:fld>
            <a:endPar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47108" name="Rectangle 6"/>
          <p:cNvSpPr>
            <a:spLocks noGrp="1" noChangeArrowheads="1"/>
          </p:cNvSpPr>
          <p:nvPr>
            <p:ph type="ftr" sz="quarter" idx="4"/>
          </p:nvPr>
        </p:nvSpPr>
        <p:spPr>
          <a:noFill/>
        </p:spPr>
        <p:txBody>
          <a:bodyPr/>
          <a:lstStyle/>
          <a:p>
            <a:pPr marL="0" marR="0" lvl="0" indent="0" algn="l" defTabSz="986994"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rPr>
              <a:t>© Van Mieghem</a:t>
            </a:r>
          </a:p>
        </p:txBody>
      </p:sp>
      <p:sp>
        <p:nvSpPr>
          <p:cNvPr id="47109" name="Rectangle 7"/>
          <p:cNvSpPr>
            <a:spLocks noGrp="1" noChangeArrowheads="1"/>
          </p:cNvSpPr>
          <p:nvPr>
            <p:ph type="sldNum" sz="quarter" idx="5"/>
          </p:nvPr>
        </p:nvSpPr>
        <p:spPr>
          <a:noFill/>
        </p:spPr>
        <p:txBody>
          <a:bodyPr/>
          <a:lstStyle/>
          <a:p>
            <a:pPr marL="0" marR="0" lvl="0" indent="0" algn="r" defTabSz="986994" rtl="0" eaLnBrk="0" fontAlgn="base" latinLnBrk="0" hangingPunct="0">
              <a:lnSpc>
                <a:spcPct val="100000"/>
              </a:lnSpc>
              <a:spcBef>
                <a:spcPct val="0"/>
              </a:spcBef>
              <a:spcAft>
                <a:spcPct val="0"/>
              </a:spcAft>
              <a:buClrTx/>
              <a:buSzTx/>
              <a:buFontTx/>
              <a:buNone/>
              <a:tabLst/>
              <a:defRPr/>
            </a:pPr>
            <a:fld id="{23334214-DA5A-4C53-AE55-E35FF9ADC95B}" type="slidenum">
              <a:rPr kumimoji="0" lang="en-US" sz="8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86994" rtl="0" eaLnBrk="0" fontAlgn="base" latinLnBrk="0" hangingPunct="0">
                <a:lnSpc>
                  <a:spcPct val="100000"/>
                </a:lnSpc>
                <a:spcBef>
                  <a:spcPct val="0"/>
                </a:spcBef>
                <a:spcAft>
                  <a:spcPct val="0"/>
                </a:spcAft>
                <a:buClrTx/>
                <a:buSzTx/>
                <a:buFontTx/>
                <a:buNone/>
                <a:tabLst/>
                <a:defRPr/>
              </a:pPr>
              <a:t>23</a:t>
            </a:fld>
            <a:endPar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47110" name="Rectangle 2"/>
          <p:cNvSpPr>
            <a:spLocks noGrp="1" noRot="1" noChangeAspect="1" noChangeArrowheads="1" noTextEdit="1"/>
          </p:cNvSpPr>
          <p:nvPr>
            <p:ph type="sldImg"/>
          </p:nvPr>
        </p:nvSpPr>
        <p:spPr>
          <a:ln/>
        </p:spPr>
      </p:sp>
      <p:sp>
        <p:nvSpPr>
          <p:cNvPr id="54279" name="Rectangle 3"/>
          <p:cNvSpPr>
            <a:spLocks noGrp="1" noChangeArrowheads="1"/>
          </p:cNvSpPr>
          <p:nvPr>
            <p:ph type="body" idx="1"/>
          </p:nvPr>
        </p:nvSpPr>
        <p:spPr>
          <a:ln/>
        </p:spPr>
        <p:txBody>
          <a:bodyPr/>
          <a:lstStyle/>
          <a:p>
            <a:pPr marL="198681" indent="-198681">
              <a:buFontTx/>
              <a:buChar char="•"/>
              <a:defRPr/>
            </a:pPr>
            <a:r>
              <a:rPr lang="en-US" sz="900" dirty="0"/>
              <a:t>Strategic sourcing = Key decision in processing network design at highest level: where to draw the boundaries between us (= internal processing network) and them. </a:t>
            </a:r>
          </a:p>
          <a:p>
            <a:pPr marL="677757" lvl="1" indent="-198681">
              <a:buFontTx/>
              <a:buChar char="•"/>
              <a:defRPr/>
            </a:pPr>
            <a:r>
              <a:rPr lang="en-US" sz="900" dirty="0"/>
              <a:t>What defines “us”?</a:t>
            </a:r>
          </a:p>
          <a:p>
            <a:pPr marL="677757" lvl="1" indent="-198681">
              <a:buFontTx/>
              <a:buChar char="•"/>
              <a:defRPr/>
            </a:pPr>
            <a:r>
              <a:rPr lang="en-US" sz="900" dirty="0"/>
              <a:t>Us = typically means we control = we have decision rights = typically through asset ownership.</a:t>
            </a:r>
          </a:p>
          <a:p>
            <a:pPr marL="1155232" lvl="2" indent="-198681">
              <a:buFontTx/>
              <a:buChar char="•"/>
              <a:defRPr/>
            </a:pPr>
            <a:r>
              <a:rPr lang="en-US" sz="900" dirty="0"/>
              <a:t>Measure of degree of VI = value-added internally/total value of item</a:t>
            </a:r>
          </a:p>
          <a:p>
            <a:pPr marL="1155232" lvl="2" indent="-198681">
              <a:buFontTx/>
              <a:buChar char="•"/>
              <a:defRPr/>
            </a:pPr>
            <a:r>
              <a:rPr lang="en-US" sz="900" dirty="0"/>
              <a:t>Sun uses the term “leveraged company” as the opposite of VI.  Its metric = revenues/employee.</a:t>
            </a:r>
          </a:p>
          <a:p>
            <a:pPr marL="198681" indent="-198681">
              <a:buFontTx/>
              <a:buChar char="•"/>
              <a:defRPr/>
            </a:pPr>
            <a:r>
              <a:rPr lang="en-US" sz="900" dirty="0"/>
              <a:t>We will stress (the theory of)</a:t>
            </a:r>
          </a:p>
          <a:p>
            <a:pPr marL="677757" lvl="1" indent="-198681">
              <a:buFontTx/>
              <a:buAutoNum type="arabicPeriod"/>
              <a:defRPr/>
            </a:pPr>
            <a:r>
              <a:rPr lang="en-US" sz="900" dirty="0"/>
              <a:t>Make or buy: when?</a:t>
            </a:r>
          </a:p>
          <a:p>
            <a:pPr marL="677757" lvl="1" indent="-198681">
              <a:buFontTx/>
              <a:buAutoNum type="arabicPeriod"/>
              <a:defRPr/>
            </a:pPr>
            <a:r>
              <a:rPr lang="en-US" sz="900" dirty="0"/>
              <a:t>Deciding on the relationship: SRM</a:t>
            </a:r>
          </a:p>
          <a:p>
            <a:pPr marL="677757" lvl="1" indent="-198681">
              <a:buFontTx/>
              <a:buAutoNum type="arabicPeriod"/>
              <a:defRPr/>
            </a:pPr>
            <a:r>
              <a:rPr lang="en-US" sz="900" dirty="0"/>
              <a:t>How do other ops </a:t>
            </a:r>
            <a:r>
              <a:rPr lang="en-US" sz="900" dirty="0" err="1"/>
              <a:t>strat</a:t>
            </a:r>
            <a:r>
              <a:rPr lang="en-US" sz="900" dirty="0"/>
              <a:t> drivers (tech, location, type) influence the sourcing strategy</a:t>
            </a:r>
          </a:p>
          <a:p>
            <a:pPr marL="198681" indent="-198681">
              <a:buFontTx/>
              <a:buChar char="•"/>
              <a:defRPr/>
            </a:pPr>
            <a:r>
              <a:rPr lang="en-US" sz="900" dirty="0"/>
              <a:t>What makes sourcing “strategic?”</a:t>
            </a:r>
          </a:p>
          <a:p>
            <a:pPr marL="677757" lvl="1" indent="-198681">
              <a:buFontTx/>
              <a:buAutoNum type="arabicPeriod"/>
              <a:defRPr/>
            </a:pPr>
            <a:r>
              <a:rPr lang="en-US" sz="900" dirty="0"/>
              <a:t>it supports the goal of the company and maximizes NPV: is sourcing key for innovation and flexibility (Sun) or cost (GM)?</a:t>
            </a:r>
          </a:p>
          <a:p>
            <a:pPr marL="677757" lvl="1" indent="-198681">
              <a:buFontTx/>
              <a:buAutoNum type="arabicPeriod"/>
              <a:defRPr/>
            </a:pPr>
            <a:r>
              <a:rPr lang="en-US" sz="900" dirty="0"/>
              <a:t> This means that it is analogous to a business strategy: makes a case for creating competitive advantage that will deliver superior returns in NPV terms (meaning not just in the short term, but also in the long term). It thus goes well beyond how many organizations approach sourcing strategies (as little more than a plan to “rationalize the supply base” and “form long-term supplier relationships)</a:t>
            </a:r>
          </a:p>
          <a:p>
            <a:pPr marL="677757" lvl="1" indent="-198681">
              <a:buFontTx/>
              <a:buAutoNum type="arabicPeriod"/>
              <a:defRPr/>
            </a:pPr>
            <a:r>
              <a:rPr lang="en-US" sz="900" dirty="0"/>
              <a:t> Good sourcing strategies optimize the risk-reward tradeoff. That means that your sourcing strategy depends on each product’s reward and risk level. Examples: A supplier portfolio approach (HP, Benetton)</a:t>
            </a:r>
          </a:p>
          <a:p>
            <a:pPr marL="677757" lvl="1" indent="-198681">
              <a:buFontTx/>
              <a:buAutoNum type="arabicPeriod"/>
              <a:defRPr/>
            </a:pPr>
            <a:r>
              <a:rPr lang="en-US" sz="900" dirty="0"/>
              <a:t> it is broad in scope (global, long-term, and not clerical purchasing) and follows from a well-thought-out analysis.</a:t>
            </a:r>
          </a:p>
          <a:p>
            <a:pPr marL="1139209" lvl="2" indent="-198681">
              <a:buFont typeface="Arial" pitchFamily="34" charset="0"/>
              <a:buChar char="•"/>
              <a:defRPr/>
            </a:pPr>
            <a:r>
              <a:rPr lang="en-US" sz="900" dirty="0"/>
              <a:t>The word “global” in GCM has two meanings: (</a:t>
            </a:r>
            <a:r>
              <a:rPr lang="en-US" sz="900" dirty="0" err="1"/>
              <a:t>i</a:t>
            </a:r>
            <a:r>
              <a:rPr lang="en-US" sz="900" dirty="0"/>
              <a:t>) this manager (of a team) makes sourcing decisions for the entire (global) operations = centralized sourcing and (ii) the suppliers can be anywhere in the world (instead of clerical local purchasing restricted to people in your area, or country whose language you speak). </a:t>
            </a:r>
          </a:p>
          <a:p>
            <a:pPr marL="1139209" lvl="2" indent="-198681">
              <a:buFont typeface="Arial" pitchFamily="34" charset="0"/>
              <a:buChar char="•"/>
              <a:defRPr/>
            </a:pPr>
            <a:r>
              <a:rPr lang="en-US" sz="900" dirty="0"/>
              <a:t>Sun’s hierarchy: GCM (selects supplier), plant CM (bring supplier into Sun), tactical buyers and schedulers execute PO’s.</a:t>
            </a:r>
          </a:p>
          <a:p>
            <a:pPr marL="198681" indent="-198681">
              <a:defRPr/>
            </a:pPr>
            <a:r>
              <a:rPr lang="en-US" sz="900" dirty="0"/>
              <a:t>“Two main factors distinguish the best firms from the rest (</a:t>
            </a:r>
            <a:r>
              <a:rPr lang="en-US" sz="900" dirty="0" err="1"/>
              <a:t>Laseter</a:t>
            </a:r>
            <a:r>
              <a:rPr lang="en-US" sz="900" dirty="0"/>
              <a:t> p. 10):</a:t>
            </a:r>
          </a:p>
          <a:p>
            <a:pPr marL="677757" lvl="1" indent="-198681">
              <a:buFontTx/>
              <a:buAutoNum type="arabicPeriod"/>
              <a:defRPr/>
            </a:pPr>
            <a:r>
              <a:rPr lang="en-US" sz="900" dirty="0"/>
              <a:t>Leading companies demand multifunctional involvement to ensure a broad perspective and buy-in [to the sourcing strategy]</a:t>
            </a:r>
          </a:p>
          <a:p>
            <a:pPr marL="677757" lvl="1" indent="-198681">
              <a:buFontTx/>
              <a:buAutoNum type="arabicPeriod"/>
              <a:defRPr/>
            </a:pPr>
            <a:r>
              <a:rPr lang="en-US" sz="900" dirty="0"/>
              <a:t>The best companies also display a depth of analytic rigor. (Their plans reflect a level of understanding that often exceeds the suppliers’. Example: Toyota)</a:t>
            </a:r>
          </a:p>
          <a:p>
            <a:pPr marL="198681" indent="-198681">
              <a:buFontTx/>
              <a:buChar char="•"/>
              <a:defRPr/>
            </a:pPr>
            <a:r>
              <a:rPr lang="en-US" sz="900" dirty="0"/>
              <a:t>What is CRM? Similarities SRM &amp; CRM:</a:t>
            </a:r>
          </a:p>
          <a:p>
            <a:pPr marL="677757" lvl="1" indent="-198681">
              <a:buFontTx/>
              <a:buChar char="•"/>
              <a:defRPr/>
            </a:pPr>
            <a:r>
              <a:rPr lang="en-US" sz="900" dirty="0"/>
              <a:t>Both recognize that the stream of interactions constitutes a relationship that provides more information in its entirety</a:t>
            </a:r>
          </a:p>
          <a:p>
            <a:pPr marL="677757" lvl="1" indent="-198681">
              <a:buFontTx/>
              <a:buChar char="•"/>
              <a:defRPr/>
            </a:pPr>
            <a:r>
              <a:rPr lang="en-US" sz="900" dirty="0"/>
              <a:t>That information allows better management</a:t>
            </a:r>
          </a:p>
          <a:p>
            <a:pPr marL="198681" indent="-198681">
              <a:buFontTx/>
              <a:buChar char="•"/>
              <a:defRPr/>
            </a:pPr>
            <a:r>
              <a:rPr lang="en-US" sz="900" dirty="0"/>
              <a:t>Differences:</a:t>
            </a:r>
          </a:p>
          <a:p>
            <a:pPr marL="677757" lvl="1" indent="-198681">
              <a:buFontTx/>
              <a:buChar char="•"/>
              <a:defRPr/>
            </a:pPr>
            <a:r>
              <a:rPr lang="en-US" sz="900" dirty="0"/>
              <a:t>CRM: best customer is one who pays a lot of high margin stuff, </a:t>
            </a:r>
            <a:r>
              <a:rPr lang="en-US" sz="900" b="1" dirty="0"/>
              <a:t>but </a:t>
            </a:r>
            <a:r>
              <a:rPr lang="en-US" sz="900" dirty="0"/>
              <a:t>having large suppliers at lowest cost is not necessarily the best outcome.</a:t>
            </a:r>
          </a:p>
          <a:p>
            <a:pPr marL="677757" lvl="1" indent="-198681">
              <a:buFontTx/>
              <a:buChar char="•"/>
              <a:defRPr/>
            </a:pPr>
            <a:r>
              <a:rPr lang="en-US" sz="900" dirty="0"/>
              <a:t>CRM: clearly strongly IT driven (360degree view of customer) and now IT companies start doing same for SRM, but instead of dealing with many individuals, we are dealing with few, very large suppliers where the </a:t>
            </a:r>
            <a:r>
              <a:rPr lang="en-US" sz="900" b="1" dirty="0"/>
              <a:t>relationship</a:t>
            </a:r>
            <a:r>
              <a:rPr lang="en-US" sz="900" dirty="0"/>
              <a:t> becomes key</a:t>
            </a:r>
          </a:p>
        </p:txBody>
      </p:sp>
    </p:spTree>
    <p:extLst>
      <p:ext uri="{BB962C8B-B14F-4D97-AF65-F5344CB8AC3E}">
        <p14:creationId xmlns:p14="http://schemas.microsoft.com/office/powerpoint/2010/main" val="27033780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marL="0" marR="0" lvl="0" indent="0" algn="l" defTabSz="986994"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rPr>
              <a:t>Operations Strategy/Sourcing &amp; Contracting</a:t>
            </a:r>
          </a:p>
        </p:txBody>
      </p:sp>
      <p:sp>
        <p:nvSpPr>
          <p:cNvPr id="49155" name="Rectangle 3"/>
          <p:cNvSpPr>
            <a:spLocks noGrp="1" noChangeArrowheads="1"/>
          </p:cNvSpPr>
          <p:nvPr>
            <p:ph type="dt" sz="quarter" idx="1"/>
          </p:nvPr>
        </p:nvSpPr>
        <p:spPr>
          <a:noFill/>
        </p:spPr>
        <p:txBody>
          <a:bodyPr/>
          <a:lstStyle/>
          <a:p>
            <a:pPr marL="0" marR="0" lvl="0" indent="0" algn="r" defTabSz="986994" rtl="0" eaLnBrk="0" fontAlgn="base" latinLnBrk="0" hangingPunct="0">
              <a:lnSpc>
                <a:spcPct val="100000"/>
              </a:lnSpc>
              <a:spcBef>
                <a:spcPct val="0"/>
              </a:spcBef>
              <a:spcAft>
                <a:spcPct val="0"/>
              </a:spcAft>
              <a:buClrTx/>
              <a:buSzTx/>
              <a:buFontTx/>
              <a:buNone/>
              <a:tabLst/>
              <a:defRPr/>
            </a:pPr>
            <a:fld id="{792FCF50-A4EB-4AAE-9A68-2774F12A0897}" type="datetime1">
              <a:rPr kumimoji="0" lang="en-US" sz="8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86994" rtl="0" eaLnBrk="0" fontAlgn="base" latinLnBrk="0" hangingPunct="0">
                <a:lnSpc>
                  <a:spcPct val="100000"/>
                </a:lnSpc>
                <a:spcBef>
                  <a:spcPct val="0"/>
                </a:spcBef>
                <a:spcAft>
                  <a:spcPct val="0"/>
                </a:spcAft>
                <a:buClrTx/>
                <a:buSzTx/>
                <a:buFontTx/>
                <a:buNone/>
                <a:tabLst/>
                <a:defRPr/>
              </a:pPr>
              <a:t>2/26/18</a:t>
            </a:fld>
            <a:endPar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49156" name="Rectangle 6"/>
          <p:cNvSpPr>
            <a:spLocks noGrp="1" noChangeArrowheads="1"/>
          </p:cNvSpPr>
          <p:nvPr>
            <p:ph type="ftr" sz="quarter" idx="4"/>
          </p:nvPr>
        </p:nvSpPr>
        <p:spPr>
          <a:noFill/>
        </p:spPr>
        <p:txBody>
          <a:bodyPr/>
          <a:lstStyle/>
          <a:p>
            <a:pPr marL="0" marR="0" lvl="0" indent="0" algn="l" defTabSz="986994"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rPr>
              <a:t>© Van Mieghem</a:t>
            </a:r>
          </a:p>
        </p:txBody>
      </p:sp>
      <p:sp>
        <p:nvSpPr>
          <p:cNvPr id="49157" name="Rectangle 7"/>
          <p:cNvSpPr>
            <a:spLocks noGrp="1" noChangeArrowheads="1"/>
          </p:cNvSpPr>
          <p:nvPr>
            <p:ph type="sldNum" sz="quarter" idx="5"/>
          </p:nvPr>
        </p:nvSpPr>
        <p:spPr>
          <a:noFill/>
        </p:spPr>
        <p:txBody>
          <a:bodyPr/>
          <a:lstStyle/>
          <a:p>
            <a:pPr marL="0" marR="0" lvl="0" indent="0" algn="r" defTabSz="986994" rtl="0" eaLnBrk="0" fontAlgn="base" latinLnBrk="0" hangingPunct="0">
              <a:lnSpc>
                <a:spcPct val="100000"/>
              </a:lnSpc>
              <a:spcBef>
                <a:spcPct val="0"/>
              </a:spcBef>
              <a:spcAft>
                <a:spcPct val="0"/>
              </a:spcAft>
              <a:buClrTx/>
              <a:buSzTx/>
              <a:buFontTx/>
              <a:buNone/>
              <a:tabLst/>
              <a:defRPr/>
            </a:pPr>
            <a:fld id="{E0C35306-D903-4BE4-AF2E-B307E6F66EFA}" type="slidenum">
              <a:rPr kumimoji="0" lang="en-US" sz="8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86994" rtl="0" eaLnBrk="0" fontAlgn="base" latinLnBrk="0" hangingPunct="0">
                <a:lnSpc>
                  <a:spcPct val="100000"/>
                </a:lnSpc>
                <a:spcBef>
                  <a:spcPct val="0"/>
                </a:spcBef>
                <a:spcAft>
                  <a:spcPct val="0"/>
                </a:spcAft>
                <a:buClrTx/>
                <a:buSzTx/>
                <a:buFontTx/>
                <a:buNone/>
                <a:tabLst/>
                <a:defRPr/>
              </a:pPr>
              <a:t>24</a:t>
            </a:fld>
            <a:endPar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49158" name="Rectangle 2"/>
          <p:cNvSpPr>
            <a:spLocks noGrp="1" noRot="1" noChangeAspect="1" noChangeArrowheads="1" noTextEdit="1"/>
          </p:cNvSpPr>
          <p:nvPr>
            <p:ph type="sldImg"/>
          </p:nvPr>
        </p:nvSpPr>
        <p:spPr>
          <a:xfrm>
            <a:off x="1339850" y="373063"/>
            <a:ext cx="4378325" cy="3284537"/>
          </a:xfrm>
          <a:ln/>
        </p:spPr>
      </p:sp>
      <p:sp>
        <p:nvSpPr>
          <p:cNvPr id="49159" name="Rectangle 3"/>
          <p:cNvSpPr>
            <a:spLocks noGrp="1" noChangeArrowheads="1"/>
          </p:cNvSpPr>
          <p:nvPr>
            <p:ph type="body" idx="1"/>
          </p:nvPr>
        </p:nvSpPr>
        <p:spPr>
          <a:noFill/>
          <a:ln/>
        </p:spPr>
        <p:txBody>
          <a:bodyPr/>
          <a:lstStyle/>
          <a:p>
            <a:pPr marL="198681" indent="-198681"/>
            <a:r>
              <a:rPr lang="en-US" dirty="0"/>
              <a:t>Say price is $100, then cost is $85, out of which .85%*$85= $72.25 is purchasing.</a:t>
            </a:r>
          </a:p>
          <a:p>
            <a:pPr marL="198681" indent="-198681"/>
            <a:r>
              <a:rPr lang="en-US" dirty="0"/>
              <a:t>Reduce purchasing by 10% means an additional $7.225 is going to the bottom line.</a:t>
            </a:r>
          </a:p>
          <a:p>
            <a:pPr marL="198681" indent="-198681"/>
            <a:r>
              <a:rPr lang="en-US" dirty="0"/>
              <a:t>Hence, margin becomes $15 + $7.225 = $22.225Add 8.5 to margin: 23.5, which is a 56% increase. NI will increase even more.</a:t>
            </a:r>
          </a:p>
          <a:p>
            <a:pPr marL="198681" indent="-198681"/>
            <a:endParaRPr lang="en-US" dirty="0"/>
          </a:p>
          <a:p>
            <a:pPr marL="198681" indent="-198681"/>
            <a:r>
              <a:rPr lang="en-US" dirty="0"/>
              <a:t>Note: </a:t>
            </a:r>
          </a:p>
          <a:p>
            <a:pPr marL="198681" indent="-198681">
              <a:buFontTx/>
              <a:buAutoNum type="arabicPeriod"/>
            </a:pPr>
            <a:r>
              <a:rPr lang="en-US" dirty="0"/>
              <a:t>most sourcing in hi tech. Why? [We will see how this relates later to product design &amp; modularity + contracting.] Hi Tech (like Sun) are at the forefront of new sourcing strategies.</a:t>
            </a:r>
          </a:p>
          <a:p>
            <a:pPr marL="198681" indent="-198681">
              <a:buFontTx/>
              <a:buAutoNum type="arabicPeriod"/>
            </a:pPr>
            <a:r>
              <a:rPr lang="en-US" dirty="0"/>
              <a:t>Service is only 10-40%, but what is the trend? [Increase! We will discuss later what type of services are likely candidates for outsourcing.]</a:t>
            </a:r>
          </a:p>
          <a:p>
            <a:pPr marL="198681" indent="-198681">
              <a:buFontTx/>
              <a:buAutoNum type="arabicPeriod"/>
            </a:pPr>
            <a:endParaRPr lang="en-US" dirty="0"/>
          </a:p>
          <a:p>
            <a:pPr marL="198681" indent="-198681"/>
            <a:r>
              <a:rPr lang="en-US" dirty="0"/>
              <a:t>If well practiced, it can also drive innovation, quality, flexibility or responsiveness</a:t>
            </a:r>
          </a:p>
          <a:p>
            <a:pPr marL="198681" indent="-198681"/>
            <a:r>
              <a:rPr lang="en-US" dirty="0"/>
              <a:t>Examples of sourcing driving innovation: (</a:t>
            </a:r>
            <a:r>
              <a:rPr lang="en-US" dirty="0" err="1"/>
              <a:t>McK</a:t>
            </a:r>
            <a:r>
              <a:rPr lang="en-US" dirty="0"/>
              <a:t> Oct 2007):</a:t>
            </a:r>
          </a:p>
          <a:p>
            <a:pPr marL="198681" indent="-198681">
              <a:buFontTx/>
              <a:buChar char="•"/>
            </a:pPr>
            <a:r>
              <a:rPr lang="en-US" dirty="0"/>
              <a:t>P&amp;G has an ambitious target to source a high percentage of its products from outside the company.  Its purchasers nurtured the development of the popular </a:t>
            </a:r>
            <a:r>
              <a:rPr lang="en-US" i="1" dirty="0" err="1"/>
              <a:t>SpinBrush</a:t>
            </a:r>
            <a:r>
              <a:rPr lang="en-US" dirty="0"/>
              <a:t>—brought to P&amp;G by outside inventors who had earlier invented a battery-operated, spinning lollipop.</a:t>
            </a:r>
          </a:p>
          <a:p>
            <a:pPr marL="198681" indent="-198681">
              <a:buFontTx/>
              <a:buChar char="•"/>
            </a:pPr>
            <a:r>
              <a:rPr lang="en-US" dirty="0"/>
              <a:t>Apple used its supply base to outsource much of the development of the iPod HW and SW. Even the idea for the device was brought to Apple by an outside entrepreneur, Tony </a:t>
            </a:r>
            <a:r>
              <a:rPr lang="en-US" dirty="0" err="1"/>
              <a:t>Fadell</a:t>
            </a:r>
            <a:r>
              <a:rPr lang="en-US" dirty="0"/>
              <a:t>.</a:t>
            </a:r>
          </a:p>
          <a:p>
            <a:pPr marL="198681" indent="-198681">
              <a:buFontTx/>
              <a:buChar char="•"/>
            </a:pPr>
            <a:r>
              <a:rPr lang="en-US" dirty="0"/>
              <a:t>Sun called their (when I interviewed Sun in 1992) supply relationships a “marriage of convenience”: Sun Microsystems needed its suppliers’ products and technology to remain “leading edge”, and the suppliers needed Sun to bring their new technologies to market.  Once the suppliers got down the learning curve, “Sun got out”.  Hence, negotiating cost cuts was never that key for Sun b/c short PLC; key was time to market and flexibility.</a:t>
            </a:r>
          </a:p>
        </p:txBody>
      </p:sp>
    </p:spTree>
    <p:extLst>
      <p:ext uri="{BB962C8B-B14F-4D97-AF65-F5344CB8AC3E}">
        <p14:creationId xmlns:p14="http://schemas.microsoft.com/office/powerpoint/2010/main" val="17184958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marL="0" marR="0" lvl="0" indent="0" algn="l" defTabSz="986994"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rPr>
              <a:t>Operations Strategy/Sourcing &amp; Contracting</a:t>
            </a:r>
          </a:p>
        </p:txBody>
      </p:sp>
      <p:sp>
        <p:nvSpPr>
          <p:cNvPr id="48131" name="Rectangle 3"/>
          <p:cNvSpPr>
            <a:spLocks noGrp="1" noChangeArrowheads="1"/>
          </p:cNvSpPr>
          <p:nvPr>
            <p:ph type="dt" sz="quarter" idx="1"/>
          </p:nvPr>
        </p:nvSpPr>
        <p:spPr>
          <a:noFill/>
        </p:spPr>
        <p:txBody>
          <a:bodyPr/>
          <a:lstStyle/>
          <a:p>
            <a:pPr marL="0" marR="0" lvl="0" indent="0" algn="r" defTabSz="986994" rtl="0" eaLnBrk="0" fontAlgn="base" latinLnBrk="0" hangingPunct="0">
              <a:lnSpc>
                <a:spcPct val="100000"/>
              </a:lnSpc>
              <a:spcBef>
                <a:spcPct val="0"/>
              </a:spcBef>
              <a:spcAft>
                <a:spcPct val="0"/>
              </a:spcAft>
              <a:buClrTx/>
              <a:buSzTx/>
              <a:buFontTx/>
              <a:buNone/>
              <a:tabLst/>
              <a:defRPr/>
            </a:pPr>
            <a:fld id="{99C10426-0091-4593-8EC1-D8B18ABAD48B}" type="datetime1">
              <a:rPr kumimoji="0" lang="en-US" sz="8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86994" rtl="0" eaLnBrk="0" fontAlgn="base" latinLnBrk="0" hangingPunct="0">
                <a:lnSpc>
                  <a:spcPct val="100000"/>
                </a:lnSpc>
                <a:spcBef>
                  <a:spcPct val="0"/>
                </a:spcBef>
                <a:spcAft>
                  <a:spcPct val="0"/>
                </a:spcAft>
                <a:buClrTx/>
                <a:buSzTx/>
                <a:buFontTx/>
                <a:buNone/>
                <a:tabLst/>
                <a:defRPr/>
              </a:pPr>
              <a:t>2/26/18</a:t>
            </a:fld>
            <a:endPar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48132" name="Rectangle 6"/>
          <p:cNvSpPr>
            <a:spLocks noGrp="1" noChangeArrowheads="1"/>
          </p:cNvSpPr>
          <p:nvPr>
            <p:ph type="ftr" sz="quarter" idx="4"/>
          </p:nvPr>
        </p:nvSpPr>
        <p:spPr>
          <a:noFill/>
        </p:spPr>
        <p:txBody>
          <a:bodyPr/>
          <a:lstStyle/>
          <a:p>
            <a:pPr marL="0" marR="0" lvl="0" indent="0" algn="l" defTabSz="986994"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rPr>
              <a:t>© Van Mieghem</a:t>
            </a:r>
          </a:p>
        </p:txBody>
      </p:sp>
      <p:sp>
        <p:nvSpPr>
          <p:cNvPr id="48133" name="Rectangle 7"/>
          <p:cNvSpPr>
            <a:spLocks noGrp="1" noChangeArrowheads="1"/>
          </p:cNvSpPr>
          <p:nvPr>
            <p:ph type="sldNum" sz="quarter" idx="5"/>
          </p:nvPr>
        </p:nvSpPr>
        <p:spPr>
          <a:noFill/>
        </p:spPr>
        <p:txBody>
          <a:bodyPr/>
          <a:lstStyle/>
          <a:p>
            <a:pPr marL="0" marR="0" lvl="0" indent="0" algn="r" defTabSz="986994" rtl="0" eaLnBrk="0" fontAlgn="base" latinLnBrk="0" hangingPunct="0">
              <a:lnSpc>
                <a:spcPct val="100000"/>
              </a:lnSpc>
              <a:spcBef>
                <a:spcPct val="0"/>
              </a:spcBef>
              <a:spcAft>
                <a:spcPct val="0"/>
              </a:spcAft>
              <a:buClrTx/>
              <a:buSzTx/>
              <a:buFontTx/>
              <a:buNone/>
              <a:tabLst/>
              <a:defRPr/>
            </a:pPr>
            <a:fld id="{516FD394-EEFB-412E-B584-12D77686E25C}" type="slidenum">
              <a:rPr kumimoji="0" lang="en-US" sz="8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86994" rtl="0" eaLnBrk="0" fontAlgn="base" latinLnBrk="0" hangingPunct="0">
                <a:lnSpc>
                  <a:spcPct val="100000"/>
                </a:lnSpc>
                <a:spcBef>
                  <a:spcPct val="0"/>
                </a:spcBef>
                <a:spcAft>
                  <a:spcPct val="0"/>
                </a:spcAft>
                <a:buClrTx/>
                <a:buSzTx/>
                <a:buFontTx/>
                <a:buNone/>
                <a:tabLst/>
                <a:defRPr/>
              </a:pPr>
              <a:t>25</a:t>
            </a:fld>
            <a:endPar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48134" name="Rectangle 2"/>
          <p:cNvSpPr>
            <a:spLocks noGrp="1" noRot="1" noChangeAspect="1" noChangeArrowheads="1" noTextEdit="1"/>
          </p:cNvSpPr>
          <p:nvPr>
            <p:ph type="sldImg"/>
          </p:nvPr>
        </p:nvSpPr>
        <p:spPr>
          <a:xfrm>
            <a:off x="1339850" y="373063"/>
            <a:ext cx="4378325" cy="3284537"/>
          </a:xfrm>
          <a:ln/>
        </p:spPr>
      </p:sp>
      <p:sp>
        <p:nvSpPr>
          <p:cNvPr id="48135" name="Rectangle 3"/>
          <p:cNvSpPr>
            <a:spLocks noGrp="1" noChangeArrowheads="1"/>
          </p:cNvSpPr>
          <p:nvPr>
            <p:ph type="body" idx="1"/>
          </p:nvPr>
        </p:nvSpPr>
        <p:spPr>
          <a:noFill/>
          <a:ln/>
        </p:spPr>
        <p:txBody>
          <a:bodyPr/>
          <a:lstStyle/>
          <a:p>
            <a:r>
              <a:rPr lang="en-US"/>
              <a:t>To the casual observer, offshoring may be synonymous with offshore outsourcing.  In truth, offshore outsourcing is only one side of offshoring.  A company may offshore but maintain captive offshore operations.  At the same time, a company may outsource in cheaper domestic locations, or outsource “near-shore,” as an intermediate step between captive production and fully offshore outsourcing.</a:t>
            </a:r>
          </a:p>
          <a:p>
            <a:endParaRPr lang="en-US"/>
          </a:p>
          <a:p>
            <a:r>
              <a:rPr lang="en-US"/>
              <a:t>Outsourcing is about the type of relationship: </a:t>
            </a:r>
            <a:r>
              <a:rPr lang="en-US" i="1"/>
              <a:t>who </a:t>
            </a:r>
            <a:r>
              <a:rPr lang="en-US"/>
              <a:t>performs the activities/process (and owns the resources/assets)</a:t>
            </a:r>
          </a:p>
          <a:p>
            <a:r>
              <a:rPr lang="en-US"/>
              <a:t>Offshoring is one driver of the capacity portfolio: </a:t>
            </a:r>
            <a:r>
              <a:rPr lang="en-US" i="1"/>
              <a:t>where </a:t>
            </a:r>
            <a:r>
              <a:rPr lang="en-US"/>
              <a:t>perform the activities = location.  It means relocating activities to serve customers in one country to another country. (“performing work for customers in one country using assets located in a different country.”)</a:t>
            </a:r>
          </a:p>
          <a:p>
            <a:endParaRPr lang="en-US"/>
          </a:p>
          <a:p>
            <a:r>
              <a:rPr lang="en-US"/>
              <a:t>Examples in services:</a:t>
            </a:r>
          </a:p>
          <a:p>
            <a:r>
              <a:rPr lang="en-US"/>
              <a:t>- local, captive = traditional. Also typical for those service jobs that require physical proximity to the customer. (Lawn service, physical examination, etc.)</a:t>
            </a:r>
          </a:p>
          <a:p>
            <a:r>
              <a:rPr lang="en-US"/>
              <a:t>- local, outsource = consulting or anytime you use the services of a local firm</a:t>
            </a:r>
          </a:p>
          <a:p>
            <a:r>
              <a:rPr lang="en-US"/>
              <a:t>- remote, captive = GE, American Express, British Airways have captive call centers in India. (The Economist 2003) The workers in India handle calls from the US, but are employees of the American firm.</a:t>
            </a:r>
          </a:p>
          <a:p>
            <a:r>
              <a:rPr lang="en-US"/>
              <a:t>- remote, outsource = software coding and service from India; Mass General outsourcing X-Ray to Indian Radiologists (see ch06 ).</a:t>
            </a:r>
          </a:p>
          <a:p>
            <a:endParaRPr lang="en-US"/>
          </a:p>
          <a:p>
            <a:r>
              <a:rPr lang="en-US"/>
              <a:t>If India has a comparative advantage in radiology and the services of radiologists can be transferred over Internet or fibre optics, fewer radiologists would be employed in the US. But American healthcare services will become cheaper and doctors will specialise in other skills. </a:t>
            </a:r>
          </a:p>
          <a:p>
            <a:endParaRPr lang="en-US"/>
          </a:p>
          <a:p>
            <a:r>
              <a:rPr lang="en-US"/>
              <a:t>Outsourced offshoring is very similar to trading and applies equally to goods as services:</a:t>
            </a:r>
          </a:p>
          <a:p>
            <a:r>
              <a:rPr lang="en-US"/>
              <a:t>“services trade, says the council, is the increased use of offshore outsourcing in which a company relocates labour-intensive service industry functions in another country.”</a:t>
            </a:r>
          </a:p>
        </p:txBody>
      </p:sp>
    </p:spTree>
    <p:extLst>
      <p:ext uri="{BB962C8B-B14F-4D97-AF65-F5344CB8AC3E}">
        <p14:creationId xmlns:p14="http://schemas.microsoft.com/office/powerpoint/2010/main" val="22418359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r>
              <a:rPr lang="en-US"/>
              <a:t>This is an excellent area for MBAs!  Talent and know-how of the entire repercussions of sourcing!</a:t>
            </a:r>
          </a:p>
        </p:txBody>
      </p:sp>
      <p:sp>
        <p:nvSpPr>
          <p:cNvPr id="50180" name="Header Placeholder 3"/>
          <p:cNvSpPr>
            <a:spLocks noGrp="1"/>
          </p:cNvSpPr>
          <p:nvPr>
            <p:ph type="hdr" sz="quarter"/>
          </p:nvPr>
        </p:nvSpPr>
        <p:spPr>
          <a:noFill/>
        </p:spPr>
        <p:txBody>
          <a:bodyPr/>
          <a:lstStyle/>
          <a:p>
            <a:pPr marL="0" marR="0" lvl="0" indent="0" algn="l" defTabSz="986994"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rPr>
              <a:t>Operations Strategy/Sourcing &amp; Contracting</a:t>
            </a:r>
          </a:p>
        </p:txBody>
      </p:sp>
      <p:sp>
        <p:nvSpPr>
          <p:cNvPr id="50181" name="Date Placeholder 4"/>
          <p:cNvSpPr>
            <a:spLocks noGrp="1"/>
          </p:cNvSpPr>
          <p:nvPr>
            <p:ph type="dt" sz="quarter" idx="1"/>
          </p:nvPr>
        </p:nvSpPr>
        <p:spPr>
          <a:noFill/>
        </p:spPr>
        <p:txBody>
          <a:bodyPr/>
          <a:lstStyle/>
          <a:p>
            <a:pPr marL="0" marR="0" lvl="0" indent="0" algn="r" defTabSz="986994" rtl="0" eaLnBrk="0" fontAlgn="base" latinLnBrk="0" hangingPunct="0">
              <a:lnSpc>
                <a:spcPct val="100000"/>
              </a:lnSpc>
              <a:spcBef>
                <a:spcPct val="0"/>
              </a:spcBef>
              <a:spcAft>
                <a:spcPct val="0"/>
              </a:spcAft>
              <a:buClrTx/>
              <a:buSzTx/>
              <a:buFontTx/>
              <a:buNone/>
              <a:tabLst/>
              <a:defRPr/>
            </a:pPr>
            <a:fld id="{9C979AA9-6D11-439C-AFCB-2E94EB30347A}" type="datetime1">
              <a:rPr kumimoji="0" lang="en-US" sz="8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86994" rtl="0" eaLnBrk="0" fontAlgn="base" latinLnBrk="0" hangingPunct="0">
                <a:lnSpc>
                  <a:spcPct val="100000"/>
                </a:lnSpc>
                <a:spcBef>
                  <a:spcPct val="0"/>
                </a:spcBef>
                <a:spcAft>
                  <a:spcPct val="0"/>
                </a:spcAft>
                <a:buClrTx/>
                <a:buSzTx/>
                <a:buFontTx/>
                <a:buNone/>
                <a:tabLst/>
                <a:defRPr/>
              </a:pPr>
              <a:t>2/26/18</a:t>
            </a:fld>
            <a:endPar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50182" name="Footer Placeholder 5"/>
          <p:cNvSpPr>
            <a:spLocks noGrp="1"/>
          </p:cNvSpPr>
          <p:nvPr>
            <p:ph type="ftr" sz="quarter" idx="4"/>
          </p:nvPr>
        </p:nvSpPr>
        <p:spPr>
          <a:noFill/>
        </p:spPr>
        <p:txBody>
          <a:bodyPr/>
          <a:lstStyle/>
          <a:p>
            <a:pPr marL="0" marR="0" lvl="0" indent="0" algn="l" defTabSz="986994"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rPr>
              <a:t>© Van Mieghem</a:t>
            </a:r>
          </a:p>
        </p:txBody>
      </p:sp>
      <p:sp>
        <p:nvSpPr>
          <p:cNvPr id="50183" name="Slide Number Placeholder 6"/>
          <p:cNvSpPr>
            <a:spLocks noGrp="1"/>
          </p:cNvSpPr>
          <p:nvPr>
            <p:ph type="sldNum" sz="quarter" idx="5"/>
          </p:nvPr>
        </p:nvSpPr>
        <p:spPr>
          <a:noFill/>
        </p:spPr>
        <p:txBody>
          <a:bodyPr/>
          <a:lstStyle/>
          <a:p>
            <a:pPr marL="0" marR="0" lvl="0" indent="0" algn="r" defTabSz="986994" rtl="0" eaLnBrk="0" fontAlgn="base" latinLnBrk="0" hangingPunct="0">
              <a:lnSpc>
                <a:spcPct val="100000"/>
              </a:lnSpc>
              <a:spcBef>
                <a:spcPct val="0"/>
              </a:spcBef>
              <a:spcAft>
                <a:spcPct val="0"/>
              </a:spcAft>
              <a:buClrTx/>
              <a:buSzTx/>
              <a:buFontTx/>
              <a:buNone/>
              <a:tabLst/>
              <a:defRPr/>
            </a:pPr>
            <a:fld id="{CA094132-F5FD-4C4A-869D-C14EF78D8F0F}" type="slidenum">
              <a:rPr kumimoji="0" lang="en-US" sz="8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86994" rtl="0" eaLnBrk="0" fontAlgn="base" latinLnBrk="0" hangingPunct="0">
                <a:lnSpc>
                  <a:spcPct val="100000"/>
                </a:lnSpc>
                <a:spcBef>
                  <a:spcPct val="0"/>
                </a:spcBef>
                <a:spcAft>
                  <a:spcPct val="0"/>
                </a:spcAft>
                <a:buClrTx/>
                <a:buSzTx/>
                <a:buFontTx/>
                <a:buNone/>
                <a:tabLst/>
                <a:defRPr/>
              </a:pPr>
              <a:t>26</a:t>
            </a:fld>
            <a:endPar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15842077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a:t>Only 1/3 of the value of strategic sourcing comes from purchasing/negotiations; most comes from collaboration with design, engineering, operations, and mkt!</a:t>
            </a:r>
          </a:p>
        </p:txBody>
      </p:sp>
      <p:sp>
        <p:nvSpPr>
          <p:cNvPr id="51204" name="Header Placeholder 3"/>
          <p:cNvSpPr>
            <a:spLocks noGrp="1"/>
          </p:cNvSpPr>
          <p:nvPr>
            <p:ph type="hdr" sz="quarter"/>
          </p:nvPr>
        </p:nvSpPr>
        <p:spPr>
          <a:noFill/>
        </p:spPr>
        <p:txBody>
          <a:bodyPr/>
          <a:lstStyle/>
          <a:p>
            <a:pPr marL="0" marR="0" lvl="0" indent="0" algn="l" defTabSz="986994"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rPr>
              <a:t>Operations Strategy/Sourcing &amp; Contracting</a:t>
            </a:r>
          </a:p>
        </p:txBody>
      </p:sp>
      <p:sp>
        <p:nvSpPr>
          <p:cNvPr id="51205" name="Date Placeholder 4"/>
          <p:cNvSpPr>
            <a:spLocks noGrp="1"/>
          </p:cNvSpPr>
          <p:nvPr>
            <p:ph type="dt" sz="quarter" idx="1"/>
          </p:nvPr>
        </p:nvSpPr>
        <p:spPr>
          <a:noFill/>
        </p:spPr>
        <p:txBody>
          <a:bodyPr/>
          <a:lstStyle/>
          <a:p>
            <a:pPr marL="0" marR="0" lvl="0" indent="0" algn="r" defTabSz="986994" rtl="0" eaLnBrk="0" fontAlgn="base" latinLnBrk="0" hangingPunct="0">
              <a:lnSpc>
                <a:spcPct val="100000"/>
              </a:lnSpc>
              <a:spcBef>
                <a:spcPct val="0"/>
              </a:spcBef>
              <a:spcAft>
                <a:spcPct val="0"/>
              </a:spcAft>
              <a:buClrTx/>
              <a:buSzTx/>
              <a:buFontTx/>
              <a:buNone/>
              <a:tabLst/>
              <a:defRPr/>
            </a:pPr>
            <a:fld id="{8B4B7E9C-ABB2-4D1E-91CF-0BCD742396DD}" type="datetime1">
              <a:rPr kumimoji="0" lang="en-US" sz="8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86994" rtl="0" eaLnBrk="0" fontAlgn="base" latinLnBrk="0" hangingPunct="0">
                <a:lnSpc>
                  <a:spcPct val="100000"/>
                </a:lnSpc>
                <a:spcBef>
                  <a:spcPct val="0"/>
                </a:spcBef>
                <a:spcAft>
                  <a:spcPct val="0"/>
                </a:spcAft>
                <a:buClrTx/>
                <a:buSzTx/>
                <a:buFontTx/>
                <a:buNone/>
                <a:tabLst/>
                <a:defRPr/>
              </a:pPr>
              <a:t>2/26/18</a:t>
            </a:fld>
            <a:endPar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51206" name="Footer Placeholder 5"/>
          <p:cNvSpPr>
            <a:spLocks noGrp="1"/>
          </p:cNvSpPr>
          <p:nvPr>
            <p:ph type="ftr" sz="quarter" idx="4"/>
          </p:nvPr>
        </p:nvSpPr>
        <p:spPr>
          <a:noFill/>
        </p:spPr>
        <p:txBody>
          <a:bodyPr/>
          <a:lstStyle/>
          <a:p>
            <a:pPr marL="0" marR="0" lvl="0" indent="0" algn="l" defTabSz="986994"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rPr>
              <a:t>© Van Mieghem</a:t>
            </a:r>
          </a:p>
        </p:txBody>
      </p:sp>
      <p:sp>
        <p:nvSpPr>
          <p:cNvPr id="51207" name="Slide Number Placeholder 6"/>
          <p:cNvSpPr>
            <a:spLocks noGrp="1"/>
          </p:cNvSpPr>
          <p:nvPr>
            <p:ph type="sldNum" sz="quarter" idx="5"/>
          </p:nvPr>
        </p:nvSpPr>
        <p:spPr>
          <a:noFill/>
        </p:spPr>
        <p:txBody>
          <a:bodyPr/>
          <a:lstStyle/>
          <a:p>
            <a:pPr marL="0" marR="0" lvl="0" indent="0" algn="r" defTabSz="986994" rtl="0" eaLnBrk="0" fontAlgn="base" latinLnBrk="0" hangingPunct="0">
              <a:lnSpc>
                <a:spcPct val="100000"/>
              </a:lnSpc>
              <a:spcBef>
                <a:spcPct val="0"/>
              </a:spcBef>
              <a:spcAft>
                <a:spcPct val="0"/>
              </a:spcAft>
              <a:buClrTx/>
              <a:buSzTx/>
              <a:buFontTx/>
              <a:buNone/>
              <a:tabLst/>
              <a:defRPr/>
            </a:pPr>
            <a:fld id="{8857A694-6783-44F5-BCAA-0F3F39AE42CD}" type="slidenum">
              <a:rPr kumimoji="0" lang="en-US" sz="8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86994" rtl="0" eaLnBrk="0" fontAlgn="base" latinLnBrk="0" hangingPunct="0">
                <a:lnSpc>
                  <a:spcPct val="100000"/>
                </a:lnSpc>
                <a:spcBef>
                  <a:spcPct val="0"/>
                </a:spcBef>
                <a:spcAft>
                  <a:spcPct val="0"/>
                </a:spcAft>
                <a:buClrTx/>
                <a:buSzTx/>
                <a:buFontTx/>
                <a:buNone/>
                <a:tabLst/>
                <a:defRPr/>
              </a:pPr>
              <a:t>27</a:t>
            </a:fld>
            <a:endPar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6370277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US"/>
              <a:t>Sourcing affects what we do and not do (processes) and hence what we need, how much, when and where (resources)!</a:t>
            </a:r>
          </a:p>
          <a:p>
            <a:endParaRPr lang="en-US"/>
          </a:p>
          <a:p>
            <a:r>
              <a:rPr lang="en-US"/>
              <a:t>Key is to align with business strategy.  Let’s first look at some examples and then propose a framework and look at some tools to help sourcing.</a:t>
            </a:r>
          </a:p>
        </p:txBody>
      </p:sp>
      <p:sp>
        <p:nvSpPr>
          <p:cNvPr id="52228" name="Header Placeholder 3"/>
          <p:cNvSpPr>
            <a:spLocks noGrp="1"/>
          </p:cNvSpPr>
          <p:nvPr>
            <p:ph type="hdr" sz="quarter"/>
          </p:nvPr>
        </p:nvSpPr>
        <p:spPr>
          <a:noFill/>
        </p:spPr>
        <p:txBody>
          <a:bodyPr/>
          <a:lstStyle/>
          <a:p>
            <a:pPr marL="0" marR="0" lvl="0" indent="0" algn="l" defTabSz="986994"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rPr>
              <a:t>Operations Strategy/Sourcing &amp; Contracting</a:t>
            </a:r>
          </a:p>
        </p:txBody>
      </p:sp>
      <p:sp>
        <p:nvSpPr>
          <p:cNvPr id="52229" name="Date Placeholder 4"/>
          <p:cNvSpPr>
            <a:spLocks noGrp="1"/>
          </p:cNvSpPr>
          <p:nvPr>
            <p:ph type="dt" sz="quarter" idx="1"/>
          </p:nvPr>
        </p:nvSpPr>
        <p:spPr>
          <a:noFill/>
        </p:spPr>
        <p:txBody>
          <a:bodyPr/>
          <a:lstStyle/>
          <a:p>
            <a:pPr marL="0" marR="0" lvl="0" indent="0" algn="r" defTabSz="986994" rtl="0" eaLnBrk="0" fontAlgn="base" latinLnBrk="0" hangingPunct="0">
              <a:lnSpc>
                <a:spcPct val="100000"/>
              </a:lnSpc>
              <a:spcBef>
                <a:spcPct val="0"/>
              </a:spcBef>
              <a:spcAft>
                <a:spcPct val="0"/>
              </a:spcAft>
              <a:buClrTx/>
              <a:buSzTx/>
              <a:buFontTx/>
              <a:buNone/>
              <a:tabLst/>
              <a:defRPr/>
            </a:pPr>
            <a:fld id="{28E36314-ECD2-40DD-8DBB-999C8A3B5F6E}" type="datetime1">
              <a:rPr kumimoji="0" lang="en-US" sz="8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86994" rtl="0" eaLnBrk="0" fontAlgn="base" latinLnBrk="0" hangingPunct="0">
                <a:lnSpc>
                  <a:spcPct val="100000"/>
                </a:lnSpc>
                <a:spcBef>
                  <a:spcPct val="0"/>
                </a:spcBef>
                <a:spcAft>
                  <a:spcPct val="0"/>
                </a:spcAft>
                <a:buClrTx/>
                <a:buSzTx/>
                <a:buFontTx/>
                <a:buNone/>
                <a:tabLst/>
                <a:defRPr/>
              </a:pPr>
              <a:t>2/26/18</a:t>
            </a:fld>
            <a:endPar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52230" name="Footer Placeholder 5"/>
          <p:cNvSpPr>
            <a:spLocks noGrp="1"/>
          </p:cNvSpPr>
          <p:nvPr>
            <p:ph type="ftr" sz="quarter" idx="4"/>
          </p:nvPr>
        </p:nvSpPr>
        <p:spPr>
          <a:noFill/>
        </p:spPr>
        <p:txBody>
          <a:bodyPr/>
          <a:lstStyle/>
          <a:p>
            <a:pPr marL="0" marR="0" lvl="0" indent="0" algn="l" defTabSz="986994"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rPr>
              <a:t>© Van Mieghem</a:t>
            </a:r>
          </a:p>
        </p:txBody>
      </p:sp>
      <p:sp>
        <p:nvSpPr>
          <p:cNvPr id="52231" name="Slide Number Placeholder 6"/>
          <p:cNvSpPr>
            <a:spLocks noGrp="1"/>
          </p:cNvSpPr>
          <p:nvPr>
            <p:ph type="sldNum" sz="quarter" idx="5"/>
          </p:nvPr>
        </p:nvSpPr>
        <p:spPr>
          <a:noFill/>
        </p:spPr>
        <p:txBody>
          <a:bodyPr/>
          <a:lstStyle/>
          <a:p>
            <a:pPr marL="0" marR="0" lvl="0" indent="0" algn="r" defTabSz="986994" rtl="0" eaLnBrk="0" fontAlgn="base" latinLnBrk="0" hangingPunct="0">
              <a:lnSpc>
                <a:spcPct val="100000"/>
              </a:lnSpc>
              <a:spcBef>
                <a:spcPct val="0"/>
              </a:spcBef>
              <a:spcAft>
                <a:spcPct val="0"/>
              </a:spcAft>
              <a:buClrTx/>
              <a:buSzTx/>
              <a:buFontTx/>
              <a:buNone/>
              <a:tabLst/>
              <a:defRPr/>
            </a:pPr>
            <a:fld id="{AE36D8B8-3742-4B86-BD7C-8465E559190A}" type="slidenum">
              <a:rPr kumimoji="0" lang="en-US" sz="8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86994" rtl="0" eaLnBrk="0" fontAlgn="base" latinLnBrk="0" hangingPunct="0">
                <a:lnSpc>
                  <a:spcPct val="100000"/>
                </a:lnSpc>
                <a:spcBef>
                  <a:spcPct val="0"/>
                </a:spcBef>
                <a:spcAft>
                  <a:spcPct val="0"/>
                </a:spcAft>
                <a:buClrTx/>
                <a:buSzTx/>
                <a:buFontTx/>
                <a:buNone/>
                <a:tabLst/>
                <a:defRPr/>
              </a:pPr>
              <a:t>28</a:t>
            </a:fld>
            <a:endPar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2221709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Red line is sample average of 10 historical SKUs;</a:t>
            </a:r>
          </a:p>
          <a:p>
            <a:r>
              <a:rPr lang="en-US" dirty="0"/>
              <a:t>Black line is actual demand during the game.</a:t>
            </a:r>
          </a:p>
          <a:p>
            <a:endParaRPr lang="en-US" dirty="0"/>
          </a:p>
          <a:p>
            <a:r>
              <a:rPr lang="en-US" dirty="0"/>
              <a:t>Now we</a:t>
            </a:r>
            <a:r>
              <a:rPr lang="en-US" baseline="0" dirty="0"/>
              <a:t> need to estimate the dynamic demand forecast.</a:t>
            </a:r>
          </a:p>
          <a:p>
            <a:endParaRPr lang="en-US" baseline="0" dirty="0"/>
          </a:p>
          <a:p>
            <a:r>
              <a:rPr lang="en-US" baseline="0" dirty="0"/>
              <a:t>Overall: </a:t>
            </a:r>
            <a:r>
              <a:rPr lang="en-US" dirty="0"/>
              <a:t>Actual Demand has</a:t>
            </a:r>
          </a:p>
          <a:p>
            <a:pPr marL="228600" indent="-228600">
              <a:buFont typeface="Arial" pitchFamily="34" charset="0"/>
              <a:buChar char="•"/>
            </a:pPr>
            <a:r>
              <a:rPr lang="en-US" baseline="0" dirty="0"/>
              <a:t>Average= 39.8 </a:t>
            </a:r>
          </a:p>
          <a:p>
            <a:pPr marL="228600" indent="-228600">
              <a:buFont typeface="Arial" pitchFamily="34" charset="0"/>
              <a:buChar char="•"/>
            </a:pPr>
            <a:r>
              <a:rPr lang="en-US" baseline="0" dirty="0" err="1"/>
              <a:t>StDev</a:t>
            </a:r>
            <a:r>
              <a:rPr lang="en-US" baseline="0" dirty="0"/>
              <a:t>= 20.48</a:t>
            </a:r>
          </a:p>
          <a:p>
            <a:endParaRPr lang="en-US" baseline="0" dirty="0"/>
          </a:p>
          <a:p>
            <a:endParaRPr lang="en-US" baseline="0" dirty="0"/>
          </a:p>
          <a:p>
            <a:r>
              <a:rPr lang="en-US" baseline="0" dirty="0"/>
              <a:t>It turns out that this data was drawn from two normal distributions: N(50,15) for periods 1-(30-epsilon)  and N(17,10) for remainder.</a:t>
            </a:r>
          </a:p>
          <a:p>
            <a:r>
              <a:rPr lang="en-US" baseline="0" dirty="0"/>
              <a:t>Can discuss how to use SPC to check when distribution changes [e.g., track the mean from period 25 on to see whether it drops below 30, which is the 10</a:t>
            </a:r>
            <a:r>
              <a:rPr lang="en-US" baseline="30000" dirty="0"/>
              <a:t>th</a:t>
            </a:r>
            <a:r>
              <a:rPr lang="en-US" baseline="0" dirty="0"/>
              <a:t> percentile of N(50,15)];</a:t>
            </a:r>
          </a:p>
          <a:p>
            <a:r>
              <a:rPr lang="en-US" baseline="0" dirty="0"/>
              <a:t>Could also do exponential smoothing etc</a:t>
            </a:r>
          </a:p>
          <a:p>
            <a:endParaRPr lang="en-US" baseline="0" dirty="0"/>
          </a:p>
          <a:p>
            <a:r>
              <a:rPr lang="en-US" baseline="0" dirty="0"/>
              <a:t>In the game and in our simulation results we use sample paths that all switch after period 30.</a:t>
            </a:r>
            <a:endParaRPr lang="en-US" dirty="0"/>
          </a:p>
        </p:txBody>
      </p:sp>
      <p:sp>
        <p:nvSpPr>
          <p:cNvPr id="4" name="Header Placeholder 3"/>
          <p:cNvSpPr>
            <a:spLocks noGrp="1"/>
          </p:cNvSpPr>
          <p:nvPr>
            <p:ph type="hdr" sz="quarter" idx="10"/>
          </p:nvPr>
        </p:nvSpPr>
        <p:spPr/>
        <p:txBody>
          <a:bodyPr/>
          <a:lstStyle/>
          <a:p>
            <a:pPr>
              <a:defRPr/>
            </a:pPr>
            <a:r>
              <a:rPr lang="en-US"/>
              <a:t>Global Dual Sourcing</a:t>
            </a:r>
          </a:p>
        </p:txBody>
      </p:sp>
      <p:sp>
        <p:nvSpPr>
          <p:cNvPr id="5" name="Footer Placeholder 4"/>
          <p:cNvSpPr>
            <a:spLocks noGrp="1"/>
          </p:cNvSpPr>
          <p:nvPr>
            <p:ph type="ftr" sz="quarter" idx="11"/>
          </p:nvPr>
        </p:nvSpPr>
        <p:spPr/>
        <p:txBody>
          <a:bodyPr/>
          <a:lstStyle/>
          <a:p>
            <a:pPr>
              <a:defRPr/>
            </a:pPr>
            <a:r>
              <a:rPr lang="en-US"/>
              <a:t>© Van Mieghem</a:t>
            </a:r>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6</a:t>
            </a:fld>
            <a:endParaRPr lang="en-US"/>
          </a:p>
        </p:txBody>
      </p:sp>
    </p:spTree>
    <p:extLst>
      <p:ext uri="{BB962C8B-B14F-4D97-AF65-F5344CB8AC3E}">
        <p14:creationId xmlns:p14="http://schemas.microsoft.com/office/powerpoint/2010/main" val="2746328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marL="0" marR="0" lvl="0" indent="0" algn="l" defTabSz="986994"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rPr>
              <a:t>Operations Strategy/Sourcing &amp; Contracting</a:t>
            </a:r>
          </a:p>
        </p:txBody>
      </p:sp>
      <p:sp>
        <p:nvSpPr>
          <p:cNvPr id="57347" name="Rectangle 3"/>
          <p:cNvSpPr>
            <a:spLocks noGrp="1" noChangeArrowheads="1"/>
          </p:cNvSpPr>
          <p:nvPr>
            <p:ph type="dt" sz="quarter" idx="1"/>
          </p:nvPr>
        </p:nvSpPr>
        <p:spPr>
          <a:noFill/>
        </p:spPr>
        <p:txBody>
          <a:bodyPr/>
          <a:lstStyle/>
          <a:p>
            <a:pPr marL="0" marR="0" lvl="0" indent="0" algn="r" defTabSz="986994" rtl="0" eaLnBrk="0" fontAlgn="base" latinLnBrk="0" hangingPunct="0">
              <a:lnSpc>
                <a:spcPct val="100000"/>
              </a:lnSpc>
              <a:spcBef>
                <a:spcPct val="0"/>
              </a:spcBef>
              <a:spcAft>
                <a:spcPct val="0"/>
              </a:spcAft>
              <a:buClrTx/>
              <a:buSzTx/>
              <a:buFontTx/>
              <a:buNone/>
              <a:tabLst/>
              <a:defRPr/>
            </a:pPr>
            <a:fld id="{CB83C9C3-DC88-40C4-B303-3D161A65EDFF}" type="datetime1">
              <a:rPr kumimoji="0" lang="en-US" sz="8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86994" rtl="0" eaLnBrk="0" fontAlgn="base" latinLnBrk="0" hangingPunct="0">
                <a:lnSpc>
                  <a:spcPct val="100000"/>
                </a:lnSpc>
                <a:spcBef>
                  <a:spcPct val="0"/>
                </a:spcBef>
                <a:spcAft>
                  <a:spcPct val="0"/>
                </a:spcAft>
                <a:buClrTx/>
                <a:buSzTx/>
                <a:buFontTx/>
                <a:buNone/>
                <a:tabLst/>
                <a:defRPr/>
              </a:pPr>
              <a:t>2/26/18</a:t>
            </a:fld>
            <a:endPar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57348" name="Rectangle 6"/>
          <p:cNvSpPr>
            <a:spLocks noGrp="1" noChangeArrowheads="1"/>
          </p:cNvSpPr>
          <p:nvPr>
            <p:ph type="ftr" sz="quarter" idx="4"/>
          </p:nvPr>
        </p:nvSpPr>
        <p:spPr>
          <a:noFill/>
        </p:spPr>
        <p:txBody>
          <a:bodyPr/>
          <a:lstStyle/>
          <a:p>
            <a:pPr marL="0" marR="0" lvl="0" indent="0" algn="l" defTabSz="986994"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rPr>
              <a:t>© Van Mieghem</a:t>
            </a:r>
          </a:p>
        </p:txBody>
      </p:sp>
      <p:sp>
        <p:nvSpPr>
          <p:cNvPr id="57349" name="Rectangle 7"/>
          <p:cNvSpPr>
            <a:spLocks noGrp="1" noChangeArrowheads="1"/>
          </p:cNvSpPr>
          <p:nvPr>
            <p:ph type="sldNum" sz="quarter" idx="5"/>
          </p:nvPr>
        </p:nvSpPr>
        <p:spPr>
          <a:noFill/>
        </p:spPr>
        <p:txBody>
          <a:bodyPr/>
          <a:lstStyle/>
          <a:p>
            <a:pPr marL="0" marR="0" lvl="0" indent="0" algn="r" defTabSz="986994" rtl="0" eaLnBrk="0" fontAlgn="base" latinLnBrk="0" hangingPunct="0">
              <a:lnSpc>
                <a:spcPct val="100000"/>
              </a:lnSpc>
              <a:spcBef>
                <a:spcPct val="0"/>
              </a:spcBef>
              <a:spcAft>
                <a:spcPct val="0"/>
              </a:spcAft>
              <a:buClrTx/>
              <a:buSzTx/>
              <a:buFontTx/>
              <a:buNone/>
              <a:tabLst/>
              <a:defRPr/>
            </a:pPr>
            <a:fld id="{E56CE3B7-08B8-4046-9F45-1B43D545E19A}" type="slidenum">
              <a:rPr kumimoji="0" lang="en-US" sz="8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86994" rtl="0" eaLnBrk="0" fontAlgn="base" latinLnBrk="0" hangingPunct="0">
                <a:lnSpc>
                  <a:spcPct val="100000"/>
                </a:lnSpc>
                <a:spcBef>
                  <a:spcPct val="0"/>
                </a:spcBef>
                <a:spcAft>
                  <a:spcPct val="0"/>
                </a:spcAft>
                <a:buClrTx/>
                <a:buSzTx/>
                <a:buFontTx/>
                <a:buNone/>
                <a:tabLst/>
                <a:defRPr/>
              </a:pPr>
              <a:t>29</a:t>
            </a:fld>
            <a:endPar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57350" name="Rectangle 2"/>
          <p:cNvSpPr>
            <a:spLocks noGrp="1" noRot="1" noChangeAspect="1" noChangeArrowheads="1" noTextEdit="1"/>
          </p:cNvSpPr>
          <p:nvPr>
            <p:ph type="sldImg"/>
          </p:nvPr>
        </p:nvSpPr>
        <p:spPr>
          <a:xfrm>
            <a:off x="1339850" y="373063"/>
            <a:ext cx="4378325" cy="3284537"/>
          </a:xfrm>
          <a:ln/>
        </p:spPr>
      </p:sp>
      <p:sp>
        <p:nvSpPr>
          <p:cNvPr id="57351" name="Rectangle 3"/>
          <p:cNvSpPr>
            <a:spLocks noGrp="1" noChangeArrowheads="1"/>
          </p:cNvSpPr>
          <p:nvPr>
            <p:ph type="body" idx="1"/>
          </p:nvPr>
        </p:nvSpPr>
        <p:spPr>
          <a:noFill/>
          <a:ln/>
        </p:spPr>
        <p:txBody>
          <a:bodyPr/>
          <a:lstStyle/>
          <a:p>
            <a:pPr marL="198681" indent="-198681">
              <a:lnSpc>
                <a:spcPct val="80000"/>
              </a:lnSpc>
            </a:pPr>
            <a:r>
              <a:rPr lang="en-US" sz="900" b="1" dirty="0"/>
              <a:t>Notice </a:t>
            </a:r>
            <a:r>
              <a:rPr lang="en-US" sz="900" dirty="0"/>
              <a:t>that this goes further than comparing transaction costs with cost savings.</a:t>
            </a:r>
          </a:p>
          <a:p>
            <a:pPr marL="198681" indent="-198681">
              <a:lnSpc>
                <a:spcPct val="80000"/>
              </a:lnSpc>
            </a:pPr>
            <a:r>
              <a:rPr lang="en-US" sz="900" dirty="0"/>
              <a:t>Steps 1 &amp; 2 are “make-or-break” criteria. Steps 3 applies principle of alignment. Step 4 is economics. 3-5 are “tailored sourcing steps”</a:t>
            </a:r>
          </a:p>
          <a:p>
            <a:pPr marL="198681" indent="-198681">
              <a:lnSpc>
                <a:spcPct val="80000"/>
              </a:lnSpc>
            </a:pPr>
            <a:endParaRPr lang="en-US" sz="900" b="1" dirty="0"/>
          </a:p>
          <a:p>
            <a:pPr marL="198681" indent="-198681">
              <a:lnSpc>
                <a:spcPct val="80000"/>
              </a:lnSpc>
            </a:pPr>
            <a:r>
              <a:rPr lang="en-US" sz="900" dirty="0"/>
              <a:t>0. Define the unit of activity:</a:t>
            </a:r>
          </a:p>
          <a:p>
            <a:pPr marL="677757" lvl="1" indent="-198681">
              <a:lnSpc>
                <a:spcPct val="80000"/>
              </a:lnSpc>
              <a:buFont typeface="Wingdings" pitchFamily="2" charset="2"/>
              <a:buChar char="§"/>
            </a:pPr>
            <a:r>
              <a:rPr lang="en-US" sz="900" dirty="0"/>
              <a:t>What is the scope?</a:t>
            </a:r>
          </a:p>
          <a:p>
            <a:pPr marL="677757" lvl="1" indent="-198681">
              <a:lnSpc>
                <a:spcPct val="80000"/>
              </a:lnSpc>
              <a:buFont typeface="Wingdings" pitchFamily="2" charset="2"/>
              <a:buChar char="§"/>
            </a:pPr>
            <a:r>
              <a:rPr lang="en-US" sz="900" dirty="0"/>
              <a:t>What are we looking for: just “hours” (hands or people, or machines) or “knowledge” (“value-added”?)</a:t>
            </a:r>
          </a:p>
          <a:p>
            <a:pPr marL="677757" lvl="1" indent="-198681">
              <a:lnSpc>
                <a:spcPct val="80000"/>
              </a:lnSpc>
              <a:buFont typeface="Wingdings" pitchFamily="2" charset="2"/>
              <a:buChar char="§"/>
            </a:pPr>
            <a:r>
              <a:rPr lang="en-US" sz="900" dirty="0"/>
              <a:t>E.g., if we are thinking about outsourcing a call centers for an airline, we must think about more about call center operations than about flying airplanes.</a:t>
            </a:r>
          </a:p>
          <a:p>
            <a:pPr marL="198681" indent="-198681">
              <a:lnSpc>
                <a:spcPct val="80000"/>
              </a:lnSpc>
              <a:buFont typeface="Wingdings" pitchFamily="2" charset="2"/>
              <a:buAutoNum type="arabicPeriod"/>
            </a:pPr>
            <a:r>
              <a:rPr lang="en-US" sz="900" dirty="0"/>
              <a:t>Feasible:</a:t>
            </a:r>
          </a:p>
          <a:p>
            <a:pPr marL="677757" lvl="1" indent="-198681">
              <a:lnSpc>
                <a:spcPct val="80000"/>
              </a:lnSpc>
              <a:buFont typeface="Wingdings" pitchFamily="2" charset="2"/>
              <a:buChar char="§"/>
            </a:pPr>
            <a:r>
              <a:rPr lang="en-US" sz="900" dirty="0"/>
              <a:t>Supply market considerations: Is a good supply base available? (financially stable, innovative, </a:t>
            </a:r>
            <a:r>
              <a:rPr lang="en-US" sz="900" i="1" dirty="0"/>
              <a:t>c </a:t>
            </a:r>
            <a:r>
              <a:rPr lang="en-US" sz="900" dirty="0"/>
              <a:t>or </a:t>
            </a:r>
            <a:r>
              <a:rPr lang="en-US" sz="900" i="1" dirty="0"/>
              <a:t>Q </a:t>
            </a:r>
            <a:r>
              <a:rPr lang="en-US" sz="900" dirty="0"/>
              <a:t>advantage) </a:t>
            </a:r>
          </a:p>
          <a:p>
            <a:pPr marL="1155232" lvl="2" indent="-198681">
              <a:lnSpc>
                <a:spcPct val="80000"/>
              </a:lnSpc>
              <a:buFont typeface="Wingdings" pitchFamily="2" charset="2"/>
              <a:buChar char="§"/>
            </a:pPr>
            <a:r>
              <a:rPr lang="en-US" sz="900" i="1" dirty="0"/>
              <a:t>Example: Harley </a:t>
            </a:r>
            <a:r>
              <a:rPr lang="en-US" sz="900" dirty="0"/>
              <a:t>outsourcing of chrome plating not possible due to lack of supply at necessary jewelry quality and volume</a:t>
            </a:r>
          </a:p>
          <a:p>
            <a:pPr marL="677757" lvl="1" indent="-198681">
              <a:lnSpc>
                <a:spcPct val="80000"/>
              </a:lnSpc>
              <a:buFont typeface="Wingdings" pitchFamily="2" charset="2"/>
              <a:buChar char="§"/>
            </a:pPr>
            <a:r>
              <a:rPr lang="en-US" sz="900" dirty="0"/>
              <a:t>Politically viable: governmental factors + non-market customer response</a:t>
            </a:r>
          </a:p>
          <a:p>
            <a:pPr marL="1155232" lvl="2" indent="-198681">
              <a:lnSpc>
                <a:spcPct val="80000"/>
              </a:lnSpc>
              <a:buFont typeface="Wingdings" pitchFamily="2" charset="2"/>
              <a:buChar char="§"/>
            </a:pPr>
            <a:r>
              <a:rPr lang="en-US" sz="900" i="1" dirty="0"/>
              <a:t>Example: DOD contractors </a:t>
            </a:r>
            <a:r>
              <a:rPr lang="en-US" sz="900" dirty="0"/>
              <a:t>are under stringent requirements; sometimes prevent </a:t>
            </a:r>
            <a:r>
              <a:rPr lang="en-US" sz="900" dirty="0" err="1"/>
              <a:t>offshoring</a:t>
            </a:r>
            <a:r>
              <a:rPr lang="en-US" sz="900" dirty="0"/>
              <a:t>. </a:t>
            </a:r>
            <a:r>
              <a:rPr lang="en-US" sz="900" dirty="0" err="1"/>
              <a:t>Pharma</a:t>
            </a:r>
            <a:r>
              <a:rPr lang="en-US" sz="900" dirty="0"/>
              <a:t> Q regulations etc.</a:t>
            </a:r>
          </a:p>
          <a:p>
            <a:pPr marL="1155232" lvl="2" indent="-198681">
              <a:lnSpc>
                <a:spcPct val="80000"/>
              </a:lnSpc>
              <a:buFont typeface="Wingdings" pitchFamily="2" charset="2"/>
              <a:buChar char="§"/>
            </a:pPr>
            <a:r>
              <a:rPr lang="en-US" sz="900" i="1" dirty="0"/>
              <a:t>Customer response: </a:t>
            </a:r>
            <a:r>
              <a:rPr lang="en-US" sz="900" dirty="0"/>
              <a:t>Harley manufacturing in Brazil (only assembly of American-made parts); Nike and customer revolt against Asian sweatshops</a:t>
            </a:r>
            <a:endParaRPr lang="en-US" sz="900" i="1" dirty="0"/>
          </a:p>
          <a:p>
            <a:pPr marL="198681" indent="-198681">
              <a:lnSpc>
                <a:spcPct val="80000"/>
              </a:lnSpc>
              <a:buFont typeface="Wingdings" pitchFamily="2" charset="2"/>
              <a:buAutoNum type="arabicPeriod"/>
            </a:pPr>
            <a:r>
              <a:rPr lang="en-US" sz="900" dirty="0"/>
              <a:t>Necessary: do we have financial and operational means/capabilities?</a:t>
            </a:r>
          </a:p>
          <a:p>
            <a:pPr marL="677757" lvl="1" indent="-198681">
              <a:lnSpc>
                <a:spcPct val="80000"/>
              </a:lnSpc>
              <a:buFont typeface="Wingdings" pitchFamily="2" charset="2"/>
              <a:buChar char="§"/>
            </a:pPr>
            <a:r>
              <a:rPr lang="en-US" sz="900" dirty="0"/>
              <a:t>Should Sun </a:t>
            </a:r>
            <a:r>
              <a:rPr lang="en-US" sz="900" dirty="0" err="1"/>
              <a:t>insource</a:t>
            </a:r>
            <a:r>
              <a:rPr lang="en-US" sz="900" dirty="0"/>
              <a:t> IC manufacturing? </a:t>
            </a:r>
          </a:p>
          <a:p>
            <a:pPr marL="677757" lvl="1" indent="-198681">
              <a:lnSpc>
                <a:spcPct val="80000"/>
              </a:lnSpc>
              <a:buFont typeface="Wingdings" pitchFamily="2" charset="2"/>
              <a:buChar char="§"/>
            </a:pPr>
            <a:r>
              <a:rPr lang="en-US" sz="900" dirty="0"/>
              <a:t>Should family company Cortina get into manufacturing and employ 8000 people (on top of current 100)?</a:t>
            </a:r>
          </a:p>
          <a:p>
            <a:pPr marL="198681" indent="-198681">
              <a:lnSpc>
                <a:spcPct val="80000"/>
              </a:lnSpc>
              <a:buFont typeface="Wingdings" pitchFamily="2" charset="2"/>
              <a:buAutoNum type="arabicPeriod"/>
            </a:pPr>
            <a:r>
              <a:rPr lang="en-US" sz="900" dirty="0"/>
              <a:t>Strategic priority and risk assessment</a:t>
            </a:r>
          </a:p>
          <a:p>
            <a:pPr marL="677757" lvl="1" indent="-198681">
              <a:lnSpc>
                <a:spcPct val="80000"/>
              </a:lnSpc>
              <a:buFont typeface="Wingdings" pitchFamily="2" charset="2"/>
              <a:buChar char="§"/>
            </a:pPr>
            <a:r>
              <a:rPr lang="en-US" sz="900" dirty="0"/>
              <a:t>Is this activity “core”? </a:t>
            </a:r>
          </a:p>
          <a:p>
            <a:pPr marL="1155232" lvl="2" indent="-198681">
              <a:lnSpc>
                <a:spcPct val="80000"/>
              </a:lnSpc>
              <a:buFont typeface="Wingdings" pitchFamily="2" charset="2"/>
              <a:buChar char="§"/>
            </a:pPr>
            <a:r>
              <a:rPr lang="en-US" sz="900" dirty="0"/>
              <a:t>is it critical to our business, does it help to differentiate us, does it provide competitive advantage?</a:t>
            </a:r>
          </a:p>
          <a:p>
            <a:pPr marL="677757" lvl="1" indent="-198681">
              <a:lnSpc>
                <a:spcPct val="80000"/>
              </a:lnSpc>
              <a:buFont typeface="Wingdings" pitchFamily="2" charset="2"/>
              <a:buChar char="§"/>
            </a:pPr>
            <a:r>
              <a:rPr lang="en-US" sz="900" dirty="0"/>
              <a:t>Is outsourcing it risky?</a:t>
            </a:r>
          </a:p>
          <a:p>
            <a:pPr marL="1155232" lvl="2" indent="-198681">
              <a:lnSpc>
                <a:spcPct val="80000"/>
              </a:lnSpc>
              <a:buFont typeface="Wingdings" pitchFamily="2" charset="2"/>
              <a:buChar char="§"/>
            </a:pPr>
            <a:r>
              <a:rPr lang="en-US" sz="900" dirty="0"/>
              <a:t>What is potential customer impact? Risk of supplier competing in other parts of our processing network? Could it hurt our production? </a:t>
            </a:r>
          </a:p>
          <a:p>
            <a:pPr marL="198681" indent="-198681">
              <a:lnSpc>
                <a:spcPct val="80000"/>
              </a:lnSpc>
              <a:buFont typeface="Wingdings" pitchFamily="2" charset="2"/>
              <a:buAutoNum type="arabicPeriod"/>
            </a:pPr>
            <a:r>
              <a:rPr lang="en-US" sz="900" dirty="0"/>
              <a:t>Is it desirable?</a:t>
            </a:r>
          </a:p>
          <a:p>
            <a:pPr marL="677757" lvl="1" indent="-198681">
              <a:lnSpc>
                <a:spcPct val="80000"/>
              </a:lnSpc>
              <a:buFont typeface="Wingdings" pitchFamily="2" charset="2"/>
              <a:buChar char="§"/>
            </a:pPr>
            <a:r>
              <a:rPr lang="en-US" sz="900" dirty="0"/>
              <a:t>Better = strategic fit with our value proposition: do we need </a:t>
            </a:r>
            <a:r>
              <a:rPr lang="en-US" sz="900" i="1" dirty="0"/>
              <a:t>c-Q-T-Flex</a:t>
            </a:r>
            <a:r>
              <a:rPr lang="en-US" sz="900" dirty="0"/>
              <a:t>, innovation, people</a:t>
            </a:r>
          </a:p>
          <a:p>
            <a:pPr marL="677757" lvl="1" indent="-198681">
              <a:lnSpc>
                <a:spcPct val="80000"/>
              </a:lnSpc>
              <a:buFont typeface="Wingdings" pitchFamily="2" charset="2"/>
              <a:buChar char="§"/>
            </a:pPr>
            <a:r>
              <a:rPr lang="en-US" sz="900" dirty="0"/>
              <a:t>Economic evaluation: is it more cost-effective to outsource? Complete long-term assessment: TCO + NPV of long-term cost</a:t>
            </a:r>
          </a:p>
          <a:p>
            <a:pPr marL="198681" indent="-198681">
              <a:lnSpc>
                <a:spcPct val="80000"/>
              </a:lnSpc>
              <a:buFont typeface="Wingdings" pitchFamily="2" charset="2"/>
              <a:buAutoNum type="arabicPeriod"/>
            </a:pPr>
            <a:r>
              <a:rPr lang="en-US" sz="900" dirty="0"/>
              <a:t>Do we have the ability to manage suppliers and ongoing risk?</a:t>
            </a:r>
          </a:p>
          <a:p>
            <a:pPr marL="677757" lvl="1" indent="-198681">
              <a:lnSpc>
                <a:spcPct val="80000"/>
              </a:lnSpc>
              <a:buFont typeface="Wingdings" pitchFamily="2" charset="2"/>
              <a:buChar char="§"/>
            </a:pPr>
            <a:r>
              <a:rPr lang="en-US" sz="900" dirty="0"/>
              <a:t>Can we contract? </a:t>
            </a:r>
            <a:r>
              <a:rPr lang="en-US" sz="900" b="1" dirty="0">
                <a:solidFill>
                  <a:srgbClr val="FF3300"/>
                </a:solidFill>
              </a:rPr>
              <a:t>We’ll come back at this soon with architectural complexity</a:t>
            </a:r>
          </a:p>
          <a:p>
            <a:pPr marL="677757" lvl="1" indent="-198681">
              <a:lnSpc>
                <a:spcPct val="80000"/>
              </a:lnSpc>
              <a:buFont typeface="Wingdings" pitchFamily="2" charset="2"/>
              <a:buChar char="§"/>
            </a:pPr>
            <a:r>
              <a:rPr lang="en-US" sz="900" dirty="0"/>
              <a:t>Coordinate incentives? </a:t>
            </a:r>
            <a:r>
              <a:rPr lang="en-US" sz="900" b="1" dirty="0">
                <a:solidFill>
                  <a:srgbClr val="FF3300"/>
                </a:solidFill>
              </a:rPr>
              <a:t>This is SRM and balanced sourcing, next slide</a:t>
            </a:r>
            <a:r>
              <a:rPr lang="en-US" sz="900" dirty="0">
                <a:solidFill>
                  <a:srgbClr val="FF3300"/>
                </a:solidFill>
              </a:rPr>
              <a:t>.</a:t>
            </a:r>
            <a:r>
              <a:rPr lang="en-US" sz="900" dirty="0"/>
              <a:t> (Example: Sun’s scorecard)</a:t>
            </a:r>
          </a:p>
          <a:p>
            <a:pPr marL="198681" indent="-198681">
              <a:lnSpc>
                <a:spcPct val="80000"/>
              </a:lnSpc>
            </a:pPr>
            <a:endParaRPr lang="en-US" sz="900" dirty="0"/>
          </a:p>
        </p:txBody>
      </p:sp>
    </p:spTree>
    <p:extLst>
      <p:ext uri="{BB962C8B-B14F-4D97-AF65-F5344CB8AC3E}">
        <p14:creationId xmlns:p14="http://schemas.microsoft.com/office/powerpoint/2010/main" val="28806120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a:p>
        </p:txBody>
      </p:sp>
      <p:sp>
        <p:nvSpPr>
          <p:cNvPr id="66564" name="Header Placeholder 3"/>
          <p:cNvSpPr>
            <a:spLocks noGrp="1"/>
          </p:cNvSpPr>
          <p:nvPr>
            <p:ph type="hdr" sz="quarter"/>
          </p:nvPr>
        </p:nvSpPr>
        <p:spPr>
          <a:noFill/>
        </p:spPr>
        <p:txBody>
          <a:bodyPr/>
          <a:lstStyle/>
          <a:p>
            <a:pPr marL="0" marR="0" lvl="0" indent="0" algn="l" defTabSz="986994"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rPr>
              <a:t>Operations Strategy/Sourcing &amp; Contracting</a:t>
            </a:r>
          </a:p>
        </p:txBody>
      </p:sp>
      <p:sp>
        <p:nvSpPr>
          <p:cNvPr id="66565" name="Date Placeholder 4"/>
          <p:cNvSpPr>
            <a:spLocks noGrp="1"/>
          </p:cNvSpPr>
          <p:nvPr>
            <p:ph type="dt" sz="quarter" idx="1"/>
          </p:nvPr>
        </p:nvSpPr>
        <p:spPr>
          <a:noFill/>
        </p:spPr>
        <p:txBody>
          <a:bodyPr/>
          <a:lstStyle/>
          <a:p>
            <a:pPr marL="0" marR="0" lvl="0" indent="0" algn="r" defTabSz="986994" rtl="0" eaLnBrk="0" fontAlgn="base" latinLnBrk="0" hangingPunct="0">
              <a:lnSpc>
                <a:spcPct val="100000"/>
              </a:lnSpc>
              <a:spcBef>
                <a:spcPct val="0"/>
              </a:spcBef>
              <a:spcAft>
                <a:spcPct val="0"/>
              </a:spcAft>
              <a:buClrTx/>
              <a:buSzTx/>
              <a:buFontTx/>
              <a:buNone/>
              <a:tabLst/>
              <a:defRPr/>
            </a:pPr>
            <a:fld id="{4E32691A-F52E-440D-8E30-2FCFE7E8D1E6}" type="datetime1">
              <a:rPr kumimoji="0" lang="en-US" sz="8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86994" rtl="0" eaLnBrk="0" fontAlgn="base" latinLnBrk="0" hangingPunct="0">
                <a:lnSpc>
                  <a:spcPct val="100000"/>
                </a:lnSpc>
                <a:spcBef>
                  <a:spcPct val="0"/>
                </a:spcBef>
                <a:spcAft>
                  <a:spcPct val="0"/>
                </a:spcAft>
                <a:buClrTx/>
                <a:buSzTx/>
                <a:buFontTx/>
                <a:buNone/>
                <a:tabLst/>
                <a:defRPr/>
              </a:pPr>
              <a:t>2/26/18</a:t>
            </a:fld>
            <a:endPar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66566" name="Footer Placeholder 5"/>
          <p:cNvSpPr>
            <a:spLocks noGrp="1"/>
          </p:cNvSpPr>
          <p:nvPr>
            <p:ph type="ftr" sz="quarter" idx="4"/>
          </p:nvPr>
        </p:nvSpPr>
        <p:spPr>
          <a:noFill/>
        </p:spPr>
        <p:txBody>
          <a:bodyPr/>
          <a:lstStyle/>
          <a:p>
            <a:pPr marL="0" marR="0" lvl="0" indent="0" algn="l" defTabSz="986994"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rPr>
              <a:t>© Van Mieghem</a:t>
            </a:r>
          </a:p>
        </p:txBody>
      </p:sp>
      <p:sp>
        <p:nvSpPr>
          <p:cNvPr id="66567" name="Slide Number Placeholder 6"/>
          <p:cNvSpPr>
            <a:spLocks noGrp="1"/>
          </p:cNvSpPr>
          <p:nvPr>
            <p:ph type="sldNum" sz="quarter" idx="5"/>
          </p:nvPr>
        </p:nvSpPr>
        <p:spPr>
          <a:noFill/>
        </p:spPr>
        <p:txBody>
          <a:bodyPr/>
          <a:lstStyle/>
          <a:p>
            <a:pPr marL="0" marR="0" lvl="0" indent="0" algn="r" defTabSz="986994" rtl="0" eaLnBrk="0" fontAlgn="base" latinLnBrk="0" hangingPunct="0">
              <a:lnSpc>
                <a:spcPct val="100000"/>
              </a:lnSpc>
              <a:spcBef>
                <a:spcPct val="0"/>
              </a:spcBef>
              <a:spcAft>
                <a:spcPct val="0"/>
              </a:spcAft>
              <a:buClrTx/>
              <a:buSzTx/>
              <a:buFontTx/>
              <a:buNone/>
              <a:tabLst/>
              <a:defRPr/>
            </a:pPr>
            <a:fld id="{BF093066-8D35-4221-B1B3-26106A681B56}" type="slidenum">
              <a:rPr kumimoji="0" lang="en-US" sz="8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86994" rtl="0" eaLnBrk="0" fontAlgn="base" latinLnBrk="0" hangingPunct="0">
                <a:lnSpc>
                  <a:spcPct val="100000"/>
                </a:lnSpc>
                <a:spcBef>
                  <a:spcPct val="0"/>
                </a:spcBef>
                <a:spcAft>
                  <a:spcPct val="0"/>
                </a:spcAft>
                <a:buClrTx/>
                <a:buSzTx/>
                <a:buFontTx/>
                <a:buNone/>
                <a:tabLst/>
                <a:defRPr/>
              </a:pPr>
              <a:t>30</a:t>
            </a:fld>
            <a:endPar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7554004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pPr marL="0" marR="0" lvl="0" indent="0" algn="r" defTabSz="931610" rtl="0" eaLnBrk="0" fontAlgn="base" latinLnBrk="0" hangingPunct="0">
              <a:lnSpc>
                <a:spcPct val="100000"/>
              </a:lnSpc>
              <a:spcBef>
                <a:spcPct val="0"/>
              </a:spcBef>
              <a:spcAft>
                <a:spcPct val="0"/>
              </a:spcAft>
              <a:buClrTx/>
              <a:buSzTx/>
              <a:buFontTx/>
              <a:buNone/>
              <a:tabLst/>
              <a:defRPr/>
            </a:pPr>
            <a:fld id="{709A6B62-2B59-4CB1-92AB-8762E4A966A7}" type="slidenum">
              <a:rPr kumimoji="0" lang="en-US" sz="8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31610" rtl="0" eaLnBrk="0" fontAlgn="base" latinLnBrk="0" hangingPunct="0">
                <a:lnSpc>
                  <a:spcPct val="100000"/>
                </a:lnSpc>
                <a:spcBef>
                  <a:spcPct val="0"/>
                </a:spcBef>
                <a:spcAft>
                  <a:spcPct val="0"/>
                </a:spcAft>
                <a:buClrTx/>
                <a:buSzTx/>
                <a:buFontTx/>
                <a:buNone/>
                <a:tabLst/>
                <a:defRPr/>
              </a:pPr>
              <a:t>31</a:t>
            </a:fld>
            <a:endParaRPr kumimoji="0" lang="en-US" sz="8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43011" name="Rectangle 2"/>
          <p:cNvSpPr>
            <a:spLocks noGrp="1" noRot="1" noChangeAspect="1" noChangeArrowheads="1" noTextEdit="1"/>
          </p:cNvSpPr>
          <p:nvPr>
            <p:ph type="sldImg"/>
          </p:nvPr>
        </p:nvSpPr>
        <p:spPr>
          <a:xfrm>
            <a:off x="1257300" y="722313"/>
            <a:ext cx="4800600" cy="3600450"/>
          </a:xfrm>
          <a:ln/>
        </p:spPr>
      </p:sp>
      <p:sp>
        <p:nvSpPr>
          <p:cNvPr id="43012" name="Rectangle 3"/>
          <p:cNvSpPr>
            <a:spLocks noGrp="1" noChangeArrowheads="1"/>
          </p:cNvSpPr>
          <p:nvPr>
            <p:ph type="body" idx="1"/>
          </p:nvPr>
        </p:nvSpPr>
        <p:spPr>
          <a:xfrm>
            <a:off x="731839" y="4560890"/>
            <a:ext cx="5851524" cy="4318000"/>
          </a:xfrm>
          <a:noFill/>
          <a:ln/>
        </p:spPr>
        <p:txBody>
          <a:bodyPr/>
          <a:lstStyle/>
          <a:p>
            <a:pPr eaLnBrk="1" hangingPunct="1"/>
            <a:r>
              <a:rPr lang="en-US" dirty="0">
                <a:latin typeface="Arial" pitchFamily="34" charset="0"/>
              </a:rPr>
              <a:t>Slide</a:t>
            </a:r>
            <a:r>
              <a:rPr lang="en-US" baseline="0" dirty="0">
                <a:latin typeface="Arial" pitchFamily="34" charset="0"/>
              </a:rPr>
              <a:t> from Don Rosenfeld (and I believe from Boeing): “</a:t>
            </a:r>
            <a:r>
              <a:rPr lang="en-US" dirty="0">
                <a:latin typeface="Arial" pitchFamily="34" charset="0"/>
              </a:rPr>
              <a:t>This is another way to look at where our structures partners are contributing to the program. One thing to note – this concept of partnering with experts to build airplane structure dates back to the earliest days of the 747 program. Boeing has done business in this manner for many decades and knows how to manage such a global and complex effort.”</a:t>
            </a:r>
          </a:p>
          <a:p>
            <a:pPr eaLnBrk="1" hangingPunct="1"/>
            <a:endParaRPr lang="en-US" dirty="0">
              <a:latin typeface="Arial" pitchFamily="34" charset="0"/>
            </a:endParaRPr>
          </a:p>
          <a:p>
            <a:r>
              <a:rPr lang="en-US" dirty="0"/>
              <a:t>JVM 2011 Feb: The Boeing case went very well this week—led to a very lively discussion.</a:t>
            </a:r>
          </a:p>
          <a:p>
            <a:r>
              <a:rPr lang="en-US" dirty="0"/>
              <a:t>I centered on three questions:</a:t>
            </a:r>
          </a:p>
          <a:p>
            <a:pPr defTabSz="922903">
              <a:defRPr/>
            </a:pPr>
            <a:r>
              <a:rPr lang="en-US" dirty="0"/>
              <a:t>1.       </a:t>
            </a:r>
            <a:r>
              <a:rPr lang="en-US" i="1" dirty="0">
                <a:latin typeface="Arial" pitchFamily="34" charset="0"/>
              </a:rPr>
              <a:t>Why did Boeing decide to outsource so many</a:t>
            </a:r>
            <a:r>
              <a:rPr lang="en-US" i="1" baseline="0" dirty="0">
                <a:latin typeface="Arial" pitchFamily="34" charset="0"/>
              </a:rPr>
              <a:t> activities of the 787?</a:t>
            </a:r>
          </a:p>
          <a:p>
            <a:pPr eaLnBrk="1" hangingPunct="1">
              <a:buFontTx/>
              <a:buChar char="-"/>
            </a:pPr>
            <a:r>
              <a:rPr lang="en-US" i="0" baseline="0" dirty="0">
                <a:latin typeface="Arial" pitchFamily="34" charset="0"/>
              </a:rPr>
              <a:t>Link to the previous slide –</a:t>
            </a:r>
          </a:p>
          <a:p>
            <a:pPr eaLnBrk="1" hangingPunct="1">
              <a:buFontTx/>
              <a:buChar char="-"/>
            </a:pPr>
            <a:r>
              <a:rPr lang="en-US" i="0" baseline="0" dirty="0">
                <a:latin typeface="Arial" pitchFamily="34" charset="0"/>
              </a:rPr>
              <a:t>Also build up a list of typical factors to consider (next slide)</a:t>
            </a:r>
          </a:p>
          <a:p>
            <a:endParaRPr lang="en-US" dirty="0"/>
          </a:p>
          <a:p>
            <a:r>
              <a:rPr lang="en-US" dirty="0"/>
              <a:t>2.       Why did things didn’t go as planned?</a:t>
            </a:r>
          </a:p>
          <a:p>
            <a:r>
              <a:rPr lang="en-US" dirty="0"/>
              <a:t>3.       What would you do in the future?  How can ops help?</a:t>
            </a:r>
          </a:p>
          <a:p>
            <a:r>
              <a:rPr lang="en-US" dirty="0"/>
              <a:t>a.       (Bring out supplier relationship mgt - SRM, role of product architecture and </a:t>
            </a:r>
            <a:r>
              <a:rPr lang="en-US" dirty="0" err="1"/>
              <a:t>contractability</a:t>
            </a:r>
            <a:r>
              <a:rPr lang="en-US" dirty="0"/>
              <a:t>, etc.)</a:t>
            </a:r>
          </a:p>
          <a:p>
            <a:r>
              <a:rPr lang="en-US" dirty="0"/>
              <a:t>b.      It seems clear that the future (just like bicycles) will move to carbon, so why didn’t they invest in this technology?  (I ask myself the question for cars—only Audi seems serious about Aluminum.) </a:t>
            </a:r>
          </a:p>
          <a:p>
            <a:r>
              <a:rPr lang="en-US" dirty="0"/>
              <a:t>We seemed to converge around the fact that the change in strategy is perhaps a good one but that it just takes time –the 787 is the price you pay for learning.</a:t>
            </a:r>
          </a:p>
          <a:p>
            <a:r>
              <a:rPr lang="en-US" dirty="0"/>
              <a:t>What is troubling is that they had no risk management, that they’re so much behind compared to SRM in the electronics industry, and that they so screwed up.</a:t>
            </a:r>
          </a:p>
          <a:p>
            <a:r>
              <a:rPr lang="en-US" dirty="0"/>
              <a:t>But then we related this to incentives and contracting: I was told that supposedly suppliers are only getting paid when planes are sold/delivered.  Great for Boeing to “spread the </a:t>
            </a:r>
            <a:r>
              <a:rPr lang="en-US" dirty="0" err="1"/>
              <a:t>CapEx</a:t>
            </a:r>
            <a:r>
              <a:rPr lang="en-US" dirty="0"/>
              <a:t> and risk of NPD” but imagine the impact of changes (due to integral design) on suppliers who had done everything right; what about the moral hazard that Boeing has little incentive to really drive this; what about the inefficiency of allocating risk to smaller risk-averse parties (instead of larger risk neutral Boeing)?</a:t>
            </a:r>
          </a:p>
          <a:p>
            <a:r>
              <a:rPr lang="en-US" dirty="0"/>
              <a:t> </a:t>
            </a:r>
          </a:p>
          <a:p>
            <a:r>
              <a:rPr lang="en-US" dirty="0"/>
              <a:t>Anyway, good discussion relating to the main tools that I stress for sourcing: 1. SRM 2. Contracting 3. Multi-sourcing.</a:t>
            </a:r>
          </a:p>
          <a:p>
            <a:pPr eaLnBrk="1" hangingPunct="1"/>
            <a:endParaRPr lang="en-US" dirty="0">
              <a:latin typeface="Arial" pitchFamily="34" charset="0"/>
            </a:endParaRPr>
          </a:p>
          <a:p>
            <a:pPr eaLnBrk="1" hangingPunct="1"/>
            <a:endParaRPr lang="en-US" dirty="0">
              <a:latin typeface="Arial" pitchFamily="34" charset="0"/>
            </a:endParaRPr>
          </a:p>
          <a:p>
            <a:pPr eaLnBrk="1" hangingPunct="1"/>
            <a:r>
              <a:rPr lang="en-US" i="1" dirty="0">
                <a:latin typeface="Arial" pitchFamily="34" charset="0"/>
              </a:rPr>
              <a:t>How</a:t>
            </a:r>
            <a:r>
              <a:rPr lang="en-US" i="1" baseline="0" dirty="0">
                <a:latin typeface="Arial" pitchFamily="34" charset="0"/>
              </a:rPr>
              <a:t> would you re-design the sourcing strategy?</a:t>
            </a:r>
            <a:endParaRPr lang="en-US" i="1" dirty="0">
              <a:latin typeface="Arial" pitchFamily="34" charset="0"/>
            </a:endParaRPr>
          </a:p>
        </p:txBody>
      </p:sp>
    </p:spTree>
    <p:extLst>
      <p:ext uri="{BB962C8B-B14F-4D97-AF65-F5344CB8AC3E}">
        <p14:creationId xmlns:p14="http://schemas.microsoft.com/office/powerpoint/2010/main" val="5201404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Autofit/>
          </a:bodyPr>
          <a:lstStyle/>
          <a:p>
            <a:r>
              <a:rPr lang="en-US" sz="1200" u="sng" dirty="0"/>
              <a:t>Ask 1</a:t>
            </a:r>
            <a:r>
              <a:rPr lang="en-US" sz="1200" u="sng" baseline="30000" dirty="0"/>
              <a:t>st</a:t>
            </a:r>
            <a:r>
              <a:rPr lang="en-US" sz="1200" u="sng" dirty="0"/>
              <a:t> name. What is the major difference in Boeing</a:t>
            </a:r>
            <a:r>
              <a:rPr lang="en-US" altLang="en-US" sz="1200" u="sng" dirty="0"/>
              <a:t>’</a:t>
            </a:r>
            <a:r>
              <a:rPr lang="en-US" sz="1200" u="sng" dirty="0"/>
              <a:t>s operating model for the </a:t>
            </a:r>
            <a:r>
              <a:rPr lang="en-US" sz="1200" u="sng" dirty="0" err="1"/>
              <a:t>Dreamliner</a:t>
            </a:r>
            <a:r>
              <a:rPr lang="en-US" sz="1200" u="sng" dirty="0"/>
              <a:t>?</a:t>
            </a:r>
          </a:p>
          <a:p>
            <a:pPr>
              <a:buFontTx/>
              <a:buChar char="•"/>
            </a:pPr>
            <a:r>
              <a:rPr lang="en-US" sz="1200" dirty="0"/>
              <a:t>Media suggest that Boeing is simply doing more outsourcing. It</a:t>
            </a:r>
            <a:r>
              <a:rPr lang="en-US" altLang="en-US" sz="1200" dirty="0"/>
              <a:t>’</a:t>
            </a:r>
            <a:r>
              <a:rPr lang="en-US" sz="1200" dirty="0"/>
              <a:t>s a bit more subtle than that.</a:t>
            </a:r>
          </a:p>
          <a:p>
            <a:pPr>
              <a:buFontTx/>
              <a:buChar char="•"/>
            </a:pPr>
            <a:r>
              <a:rPr lang="en-US" sz="1200" dirty="0"/>
              <a:t>Boeing has for a long time relied on suppliers to produce components and on some partners to produce subassemblies. Now, Boeing are moving to a more tiered outsourcing structure in which major partners take on (increased) role of </a:t>
            </a:r>
          </a:p>
          <a:p>
            <a:pPr marL="730632" lvl="1" indent="-243544">
              <a:buFontTx/>
              <a:buChar char="•"/>
            </a:pPr>
            <a:r>
              <a:rPr lang="en-US" sz="1200" dirty="0"/>
              <a:t>Product development for their section.</a:t>
            </a:r>
          </a:p>
          <a:p>
            <a:pPr marL="730632" lvl="1" indent="-243544">
              <a:buFontTx/>
              <a:buChar char="•"/>
            </a:pPr>
            <a:r>
              <a:rPr lang="en-US" sz="1200" dirty="0"/>
              <a:t>Development and management of their sub-tier supply chain</a:t>
            </a:r>
          </a:p>
          <a:p>
            <a:pPr>
              <a:buFontTx/>
              <a:buChar char="•"/>
            </a:pPr>
            <a:r>
              <a:rPr lang="en-US" sz="1200" dirty="0"/>
              <a:t>Boeing would then </a:t>
            </a:r>
            <a:r>
              <a:rPr lang="en-US" altLang="en-US" sz="1200" dirty="0"/>
              <a:t>“</a:t>
            </a:r>
            <a:r>
              <a:rPr lang="en-US" sz="1200" dirty="0"/>
              <a:t>snap</a:t>
            </a:r>
            <a:r>
              <a:rPr lang="en-US" altLang="en-US" sz="1200" dirty="0"/>
              <a:t>”</a:t>
            </a:r>
            <a:r>
              <a:rPr lang="en-US" sz="1200" dirty="0"/>
              <a:t> together sections in 3 days versus traditional 13 day assembly. (Boeing was going to airship sections to Everett using 747s – a change from the past use of ground/sea transport.)</a:t>
            </a:r>
          </a:p>
          <a:p>
            <a:pPr>
              <a:buFontTx/>
              <a:buChar char="•"/>
            </a:pPr>
            <a:r>
              <a:rPr lang="en-US" sz="1200" dirty="0"/>
              <a:t>In effect, Boeing wanted to play the role of a large-scale systems integrator</a:t>
            </a:r>
          </a:p>
          <a:p>
            <a:endParaRPr lang="en-US" sz="1200" dirty="0"/>
          </a:p>
          <a:p>
            <a:r>
              <a:rPr lang="en-US" sz="1200" dirty="0"/>
              <a:t>Modularity may come up here. If so, can use the product architecture slide </a:t>
            </a:r>
          </a:p>
          <a:p>
            <a:endParaRPr lang="en-US" sz="1200" dirty="0"/>
          </a:p>
        </p:txBody>
      </p:sp>
      <p:sp>
        <p:nvSpPr>
          <p:cNvPr id="28675" name="Slide Number Placeholder 3"/>
          <p:cNvSpPr>
            <a:spLocks noGrp="1"/>
          </p:cNvSpPr>
          <p:nvPr>
            <p:ph type="sldNum" sz="quarter" idx="5"/>
          </p:nvPr>
        </p:nvSpPr>
        <p:spPr>
          <a:noFill/>
        </p:spPr>
        <p:txBody>
          <a:bodyPr/>
          <a:lstStyle/>
          <a:p>
            <a:pPr marL="0" marR="0" lvl="0" indent="0" algn="r" defTabSz="931610" rtl="0" eaLnBrk="0" fontAlgn="base" latinLnBrk="0" hangingPunct="0">
              <a:lnSpc>
                <a:spcPct val="100000"/>
              </a:lnSpc>
              <a:spcBef>
                <a:spcPct val="0"/>
              </a:spcBef>
              <a:spcAft>
                <a:spcPct val="0"/>
              </a:spcAft>
              <a:buClrTx/>
              <a:buSzTx/>
              <a:buFontTx/>
              <a:buNone/>
              <a:tabLst/>
              <a:defRPr/>
            </a:pPr>
            <a:fld id="{148D1341-15E4-42C5-9A40-AA8B685CFAAD}" type="slidenum">
              <a:rPr kumimoji="0" lang="en-US" sz="800" b="0" i="0" u="none" strike="noStrike" kern="1200" cap="none" spc="0" normalizeH="0" baseline="0" noProof="0">
                <a:ln>
                  <a:noFill/>
                </a:ln>
                <a:solidFill>
                  <a:srgbClr val="000000"/>
                </a:solidFill>
                <a:effectLst/>
                <a:uLnTx/>
                <a:uFillTx/>
                <a:latin typeface="Times New Roman" pitchFamily="18" charset="0"/>
                <a:ea typeface="+mn-ea"/>
                <a:cs typeface="+mn-cs"/>
              </a:rPr>
              <a:pPr marL="0" marR="0" lvl="0" indent="0" algn="r" defTabSz="931610" rtl="0" eaLnBrk="0" fontAlgn="base" latinLnBrk="0" hangingPunct="0">
                <a:lnSpc>
                  <a:spcPct val="100000"/>
                </a:lnSpc>
                <a:spcBef>
                  <a:spcPct val="0"/>
                </a:spcBef>
                <a:spcAft>
                  <a:spcPct val="0"/>
                </a:spcAft>
                <a:buClrTx/>
                <a:buSzTx/>
                <a:buFontTx/>
                <a:buNone/>
                <a:tabLst/>
                <a:defRPr/>
              </a:pPr>
              <a:t>32</a:t>
            </a:fld>
            <a:endParaRPr kumimoji="0" lang="en-US" sz="8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286057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marL="0" marR="0" lvl="0" indent="0" algn="l" defTabSz="986994"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rPr>
              <a:t>Operations Strategy/Sourcing &amp; Contracting</a:t>
            </a:r>
          </a:p>
        </p:txBody>
      </p:sp>
      <p:sp>
        <p:nvSpPr>
          <p:cNvPr id="55299" name="Rectangle 3"/>
          <p:cNvSpPr>
            <a:spLocks noGrp="1" noChangeArrowheads="1"/>
          </p:cNvSpPr>
          <p:nvPr>
            <p:ph type="dt" sz="quarter" idx="1"/>
          </p:nvPr>
        </p:nvSpPr>
        <p:spPr>
          <a:noFill/>
        </p:spPr>
        <p:txBody>
          <a:bodyPr/>
          <a:lstStyle/>
          <a:p>
            <a:pPr marL="0" marR="0" lvl="0" indent="0" algn="r" defTabSz="986994" rtl="0" eaLnBrk="0" fontAlgn="base" latinLnBrk="0" hangingPunct="0">
              <a:lnSpc>
                <a:spcPct val="100000"/>
              </a:lnSpc>
              <a:spcBef>
                <a:spcPct val="0"/>
              </a:spcBef>
              <a:spcAft>
                <a:spcPct val="0"/>
              </a:spcAft>
              <a:buClrTx/>
              <a:buSzTx/>
              <a:buFontTx/>
              <a:buNone/>
              <a:tabLst/>
              <a:defRPr/>
            </a:pPr>
            <a:fld id="{CEDA1220-BA3D-4B89-81C5-2D064A2CD158}" type="datetime1">
              <a:rPr kumimoji="0" lang="en-US" sz="8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86994" rtl="0" eaLnBrk="0" fontAlgn="base" latinLnBrk="0" hangingPunct="0">
                <a:lnSpc>
                  <a:spcPct val="100000"/>
                </a:lnSpc>
                <a:spcBef>
                  <a:spcPct val="0"/>
                </a:spcBef>
                <a:spcAft>
                  <a:spcPct val="0"/>
                </a:spcAft>
                <a:buClrTx/>
                <a:buSzTx/>
                <a:buFontTx/>
                <a:buNone/>
                <a:tabLst/>
                <a:defRPr/>
              </a:pPr>
              <a:t>2/26/18</a:t>
            </a:fld>
            <a:endPar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55300" name="Rectangle 6"/>
          <p:cNvSpPr>
            <a:spLocks noGrp="1" noChangeArrowheads="1"/>
          </p:cNvSpPr>
          <p:nvPr>
            <p:ph type="ftr" sz="quarter" idx="4"/>
          </p:nvPr>
        </p:nvSpPr>
        <p:spPr>
          <a:noFill/>
        </p:spPr>
        <p:txBody>
          <a:bodyPr/>
          <a:lstStyle/>
          <a:p>
            <a:pPr marL="0" marR="0" lvl="0" indent="0" algn="l" defTabSz="986994"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rPr>
              <a:t>© Van Mieghem</a:t>
            </a:r>
          </a:p>
        </p:txBody>
      </p:sp>
      <p:sp>
        <p:nvSpPr>
          <p:cNvPr id="55301" name="Rectangle 7"/>
          <p:cNvSpPr>
            <a:spLocks noGrp="1" noChangeArrowheads="1"/>
          </p:cNvSpPr>
          <p:nvPr>
            <p:ph type="sldNum" sz="quarter" idx="5"/>
          </p:nvPr>
        </p:nvSpPr>
        <p:spPr>
          <a:noFill/>
        </p:spPr>
        <p:txBody>
          <a:bodyPr/>
          <a:lstStyle/>
          <a:p>
            <a:pPr marL="0" marR="0" lvl="0" indent="0" algn="r" defTabSz="986994" rtl="0" eaLnBrk="0" fontAlgn="base" latinLnBrk="0" hangingPunct="0">
              <a:lnSpc>
                <a:spcPct val="100000"/>
              </a:lnSpc>
              <a:spcBef>
                <a:spcPct val="0"/>
              </a:spcBef>
              <a:spcAft>
                <a:spcPct val="0"/>
              </a:spcAft>
              <a:buClrTx/>
              <a:buSzTx/>
              <a:buFontTx/>
              <a:buNone/>
              <a:tabLst/>
              <a:defRPr/>
            </a:pPr>
            <a:fld id="{98ACD0CF-352F-49B5-8A2D-BC9ECC374643}" type="slidenum">
              <a:rPr kumimoji="0" lang="en-US" sz="800" b="0" i="0" u="none" strike="noStrike" kern="1200" cap="none" spc="0" normalizeH="0" baseline="0" noProof="0" smtClean="0">
                <a:ln>
                  <a:noFill/>
                </a:ln>
                <a:solidFill>
                  <a:srgbClr val="000000"/>
                </a:solidFill>
                <a:effectLst/>
                <a:uLnTx/>
                <a:uFillTx/>
                <a:latin typeface="Times New Roman" pitchFamily="18" charset="0"/>
                <a:ea typeface="+mn-ea"/>
                <a:cs typeface="+mn-cs"/>
              </a:rPr>
              <a:pPr marL="0" marR="0" lvl="0" indent="0" algn="r" defTabSz="986994" rtl="0" eaLnBrk="0" fontAlgn="base" latinLnBrk="0" hangingPunct="0">
                <a:lnSpc>
                  <a:spcPct val="100000"/>
                </a:lnSpc>
                <a:spcBef>
                  <a:spcPct val="0"/>
                </a:spcBef>
                <a:spcAft>
                  <a:spcPct val="0"/>
                </a:spcAft>
                <a:buClrTx/>
                <a:buSzTx/>
                <a:buFontTx/>
                <a:buNone/>
                <a:tabLst/>
                <a:defRPr/>
              </a:pPr>
              <a:t>33</a:t>
            </a:fld>
            <a:endParaRPr kumimoji="0" lang="en-US" sz="8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55302" name="Rectangle 2"/>
          <p:cNvSpPr>
            <a:spLocks noGrp="1" noRot="1" noChangeAspect="1" noChangeArrowheads="1" noTextEdit="1"/>
          </p:cNvSpPr>
          <p:nvPr>
            <p:ph type="sldImg"/>
          </p:nvPr>
        </p:nvSpPr>
        <p:spPr>
          <a:xfrm>
            <a:off x="1257300" y="719138"/>
            <a:ext cx="4800600" cy="3600450"/>
          </a:xfrm>
          <a:ln/>
        </p:spPr>
      </p:sp>
      <p:sp>
        <p:nvSpPr>
          <p:cNvPr id="8" name="Rectangle 3"/>
          <p:cNvSpPr txBox="1">
            <a:spLocks noChangeArrowheads="1"/>
          </p:cNvSpPr>
          <p:nvPr/>
        </p:nvSpPr>
        <p:spPr bwMode="auto">
          <a:xfrm>
            <a:off x="192089" y="4276726"/>
            <a:ext cx="6931025" cy="5138738"/>
          </a:xfrm>
          <a:prstGeom prst="rect">
            <a:avLst/>
          </a:prstGeom>
          <a:noFill/>
          <a:ln w="9525">
            <a:noFill/>
            <a:miter lim="800000"/>
            <a:headEnd/>
            <a:tailEnd/>
          </a:ln>
          <a:effectLst/>
        </p:spPr>
        <p:txBody>
          <a:bodyPr lIns="98511" tIns="49257" rIns="98511" bIns="49257"/>
          <a:lstStyle/>
          <a:p>
            <a:pPr marL="198681" marR="0" lvl="0" indent="-198681" algn="l" defTabSz="914400" rtl="0" eaLnBrk="0" fontAlgn="base" latinLnBrk="0" hangingPunct="0">
              <a:lnSpc>
                <a:spcPct val="90000"/>
              </a:lnSpc>
              <a:spcBef>
                <a:spcPct val="30000"/>
              </a:spcBef>
              <a:spcAft>
                <a:spcPct val="0"/>
              </a:spcAft>
              <a:buClrTx/>
              <a:buSzTx/>
              <a:buFontTx/>
              <a:buChar char="•"/>
              <a:tabLst/>
              <a:defRPr/>
            </a:pP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 Leveraged mfg </a:t>
            </a:r>
            <a:r>
              <a:rPr kumimoji="0" lang="en-US" sz="1000" b="0" i="0" u="none" strike="noStrike" kern="1200" cap="none" spc="0" normalizeH="0" baseline="0" noProof="0" dirty="0" err="1">
                <a:ln>
                  <a:noFill/>
                </a:ln>
                <a:solidFill>
                  <a:srgbClr val="000000"/>
                </a:solidFill>
                <a:effectLst/>
                <a:uLnTx/>
                <a:uFillTx/>
                <a:latin typeface="Times New Roman" pitchFamily="18" charset="0"/>
                <a:ea typeface="+mn-ea"/>
                <a:cs typeface="+mn-cs"/>
              </a:rPr>
              <a:t>strat</a:t>
            </a: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 = outsource bulk of mfg = leverage supply base.</a:t>
            </a:r>
          </a:p>
          <a:p>
            <a:pPr marL="660133" marR="0" lvl="1" indent="-198681" algn="l" defTabSz="914400" rtl="0" eaLnBrk="0" fontAlgn="base" latinLnBrk="0" hangingPunct="0">
              <a:lnSpc>
                <a:spcPct val="90000"/>
              </a:lnSpc>
              <a:spcBef>
                <a:spcPct val="30000"/>
              </a:spcBef>
              <a:spcAft>
                <a:spcPct val="0"/>
              </a:spcAft>
              <a:buClrTx/>
              <a:buSzTx/>
              <a:buFontTx/>
              <a:buChar char="•"/>
              <a:tabLst/>
              <a:defRPr/>
            </a:pP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 Three levels:</a:t>
            </a:r>
          </a:p>
          <a:p>
            <a:pPr marL="1139209" marR="0" lvl="2" indent="-198681" algn="l" defTabSz="914400" rtl="0" eaLnBrk="0" fontAlgn="base" latinLnBrk="0" hangingPunct="0">
              <a:lnSpc>
                <a:spcPct val="90000"/>
              </a:lnSpc>
              <a:spcBef>
                <a:spcPct val="30000"/>
              </a:spcBef>
              <a:spcAft>
                <a:spcPct val="0"/>
              </a:spcAft>
              <a:buClrTx/>
              <a:buSzTx/>
              <a:buFontTx/>
              <a:buAutoNum type="arabicPeriod"/>
              <a:tabLst/>
              <a:defRPr/>
            </a:pP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Complete outsourcing</a:t>
            </a:r>
          </a:p>
          <a:p>
            <a:pPr marL="1139209" marR="0" lvl="2" indent="-198681" algn="l" defTabSz="914400" rtl="0" eaLnBrk="0" fontAlgn="base" latinLnBrk="0" hangingPunct="0">
              <a:lnSpc>
                <a:spcPct val="90000"/>
              </a:lnSpc>
              <a:spcBef>
                <a:spcPct val="30000"/>
              </a:spcBef>
              <a:spcAft>
                <a:spcPct val="0"/>
              </a:spcAft>
              <a:buClrTx/>
              <a:buSzTx/>
              <a:buFontTx/>
              <a:buAutoNum type="arabicPeriod"/>
              <a:tabLst/>
              <a:defRPr/>
            </a:pP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Buy components, do assembly</a:t>
            </a:r>
          </a:p>
          <a:p>
            <a:pPr marL="1139209" marR="0" lvl="2" indent="-198681" algn="l" defTabSz="914400" rtl="0" eaLnBrk="0" fontAlgn="base" latinLnBrk="0" hangingPunct="0">
              <a:lnSpc>
                <a:spcPct val="90000"/>
              </a:lnSpc>
              <a:spcBef>
                <a:spcPct val="30000"/>
              </a:spcBef>
              <a:spcAft>
                <a:spcPct val="0"/>
              </a:spcAft>
              <a:buClrTx/>
              <a:buSzTx/>
              <a:buFontTx/>
              <a:buAutoNum type="arabicPeriod"/>
              <a:tabLst/>
              <a:defRPr/>
            </a:pP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B&amp;M components, do assembly</a:t>
            </a:r>
          </a:p>
          <a:p>
            <a:pPr marL="198681" marR="0" lvl="0" indent="-198681" algn="l" defTabSz="914400" rtl="0" eaLnBrk="0" fontAlgn="base" latinLnBrk="0" hangingPunct="0">
              <a:lnSpc>
                <a:spcPct val="90000"/>
              </a:lnSpc>
              <a:spcBef>
                <a:spcPct val="30000"/>
              </a:spcBef>
              <a:spcAft>
                <a:spcPct val="0"/>
              </a:spcAft>
              <a:buClrTx/>
              <a:buSzTx/>
              <a:buFontTx/>
              <a:buChar char="•"/>
              <a:tabLst/>
              <a:defRPr/>
            </a:pP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Advantage of strategic outsourcing main benefit: “liberates the balance sheet”.</a:t>
            </a:r>
          </a:p>
          <a:p>
            <a:pPr marL="677757" marR="0" lvl="1" indent="-198681" algn="l" defTabSz="914400" rtl="0" eaLnBrk="0" fontAlgn="base" latinLnBrk="0" hangingPunct="0">
              <a:lnSpc>
                <a:spcPct val="90000"/>
              </a:lnSpc>
              <a:spcBef>
                <a:spcPct val="30000"/>
              </a:spcBef>
              <a:spcAft>
                <a:spcPct val="0"/>
              </a:spcAft>
              <a:buClrTx/>
              <a:buSzTx/>
              <a:buFontTx/>
              <a:buChar char="•"/>
              <a:tabLst/>
              <a:defRPr/>
            </a:pP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In which industries is the move to strategic outsourcing most prevalent?</a:t>
            </a:r>
          </a:p>
          <a:p>
            <a:pPr marL="677757" marR="0" lvl="1" indent="-198681" algn="l" defTabSz="914400" rtl="0" eaLnBrk="0" fontAlgn="base" latinLnBrk="0" hangingPunct="0">
              <a:lnSpc>
                <a:spcPct val="90000"/>
              </a:lnSpc>
              <a:spcBef>
                <a:spcPct val="30000"/>
              </a:spcBef>
              <a:spcAft>
                <a:spcPct val="0"/>
              </a:spcAft>
              <a:buClrTx/>
              <a:buSzTx/>
              <a:buFontTx/>
              <a:buChar char="-"/>
              <a:tabLst/>
              <a:defRPr/>
            </a:pP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Risky, fast-moving industries.  Prime examples: Nokia, Apple and Cisco, Sun. Their focus is on design, distribution, and understanding customer needs. Technology obsolesces overnight. </a:t>
            </a:r>
            <a:r>
              <a:rPr kumimoji="0" lang="en-US" sz="1000" b="1" i="0" u="none" strike="noStrike" kern="1200" cap="none" spc="0" normalizeH="0" baseline="0" noProof="0" dirty="0">
                <a:ln>
                  <a:noFill/>
                </a:ln>
                <a:solidFill>
                  <a:srgbClr val="000000"/>
                </a:solidFill>
                <a:effectLst/>
                <a:uLnTx/>
                <a:uFillTx/>
                <a:latin typeface="Times New Roman" pitchFamily="18" charset="0"/>
                <a:ea typeface="+mn-ea"/>
                <a:cs typeface="+mn-cs"/>
              </a:rPr>
              <a:t>If structured correctly</a:t>
            </a: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 outsourcing allows them to scale up and down quickly and flexibly, thus mitigating these business risks.</a:t>
            </a:r>
          </a:p>
          <a:p>
            <a:pPr marL="198681" marR="0" lvl="0" indent="-198681" algn="l" defTabSz="914400" rtl="0" eaLnBrk="0" fontAlgn="base" latinLnBrk="0" hangingPunct="0">
              <a:lnSpc>
                <a:spcPct val="90000"/>
              </a:lnSpc>
              <a:spcBef>
                <a:spcPct val="30000"/>
              </a:spcBef>
              <a:spcAft>
                <a:spcPct val="0"/>
              </a:spcAft>
              <a:buClrTx/>
              <a:buSzTx/>
              <a:buFontTx/>
              <a:buChar char="-"/>
              <a:tabLst/>
              <a:defRPr/>
            </a:pPr>
            <a:r>
              <a:rPr kumimoji="0" lang="en-US" sz="1000" b="1" i="0" u="none" strike="noStrike" kern="1200" cap="none" spc="0" normalizeH="0" baseline="0" noProof="0" dirty="0">
                <a:ln>
                  <a:noFill/>
                </a:ln>
                <a:solidFill>
                  <a:srgbClr val="000000"/>
                </a:solidFill>
                <a:effectLst/>
                <a:uLnTx/>
                <a:uFillTx/>
                <a:latin typeface="Times New Roman" pitchFamily="18" charset="0"/>
                <a:ea typeface="+mn-ea"/>
                <a:cs typeface="+mn-cs"/>
              </a:rPr>
              <a:t>Drawbacks: good to bring out:</a:t>
            </a:r>
          </a:p>
          <a:p>
            <a:pPr marL="677757" marR="0" lvl="1" indent="-198681" algn="l" defTabSz="914400" rtl="0" eaLnBrk="0" fontAlgn="base" latinLnBrk="0" hangingPunct="0">
              <a:lnSpc>
                <a:spcPct val="90000"/>
              </a:lnSpc>
              <a:spcBef>
                <a:spcPct val="30000"/>
              </a:spcBef>
              <a:spcAft>
                <a:spcPct val="0"/>
              </a:spcAft>
              <a:buClrTx/>
              <a:buSzTx/>
              <a:buFontTx/>
              <a:buAutoNum type="arabicPeriod"/>
              <a:tabLst/>
              <a:defRPr/>
            </a:pPr>
            <a:r>
              <a:rPr kumimoji="0" lang="en-US" sz="1000" b="1" i="0" u="none" strike="noStrike" kern="1200" cap="none" spc="0" normalizeH="0" baseline="0" noProof="0" dirty="0">
                <a:ln>
                  <a:noFill/>
                </a:ln>
                <a:solidFill>
                  <a:srgbClr val="000000"/>
                </a:solidFill>
                <a:effectLst/>
                <a:uLnTx/>
                <a:uFillTx/>
                <a:latin typeface="Times New Roman" pitchFamily="18" charset="0"/>
                <a:ea typeface="+mn-ea"/>
                <a:cs typeface="+mn-cs"/>
              </a:rPr>
              <a:t>Hold-up problem</a:t>
            </a: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 (explain)</a:t>
            </a:r>
          </a:p>
          <a:p>
            <a:pPr marL="677757" marR="0" lvl="1" indent="-198681" algn="l" defTabSz="914400" rtl="0" eaLnBrk="0" fontAlgn="base" latinLnBrk="0" hangingPunct="0">
              <a:lnSpc>
                <a:spcPct val="90000"/>
              </a:lnSpc>
              <a:spcBef>
                <a:spcPct val="30000"/>
              </a:spcBef>
              <a:spcAft>
                <a:spcPct val="0"/>
              </a:spcAft>
              <a:buClrTx/>
              <a:buSzTx/>
              <a:buFontTx/>
              <a:buAutoNum type="arabicPeriod"/>
              <a:tabLst/>
              <a:defRPr/>
            </a:pPr>
            <a:r>
              <a:rPr kumimoji="0" lang="en-US" sz="1000" b="1" i="0" u="none" strike="noStrike" kern="1200" cap="none" spc="0" normalizeH="0" baseline="0" noProof="0" dirty="0">
                <a:ln>
                  <a:noFill/>
                </a:ln>
                <a:solidFill>
                  <a:srgbClr val="000000"/>
                </a:solidFill>
                <a:effectLst/>
                <a:uLnTx/>
                <a:uFillTx/>
                <a:latin typeface="Times New Roman" pitchFamily="18" charset="0"/>
                <a:ea typeface="+mn-ea"/>
                <a:cs typeface="+mn-cs"/>
              </a:rPr>
              <a:t>Double marginalization</a:t>
            </a:r>
          </a:p>
          <a:p>
            <a:pPr marL="677757" marR="0" lvl="1" indent="-198681" algn="l" defTabSz="914400" rtl="0" eaLnBrk="0" fontAlgn="base" latinLnBrk="0" hangingPunct="0">
              <a:lnSpc>
                <a:spcPct val="90000"/>
              </a:lnSpc>
              <a:spcBef>
                <a:spcPct val="30000"/>
              </a:spcBef>
              <a:spcAft>
                <a:spcPct val="0"/>
              </a:spcAft>
              <a:buClrTx/>
              <a:buSzTx/>
              <a:buFontTx/>
              <a:buAutoNum type="arabicPeriod"/>
              <a:tabLst/>
              <a:defRPr/>
            </a:pPr>
            <a:r>
              <a:rPr kumimoji="0" lang="en-US" sz="1000" b="1" i="0" u="none" strike="noStrike" kern="1200" cap="none" spc="0" normalizeH="0" baseline="0" noProof="0" dirty="0">
                <a:ln>
                  <a:noFill/>
                </a:ln>
                <a:solidFill>
                  <a:srgbClr val="000000"/>
                </a:solidFill>
                <a:effectLst/>
                <a:uLnTx/>
                <a:uFillTx/>
                <a:latin typeface="Times New Roman" pitchFamily="18" charset="0"/>
                <a:ea typeface="+mn-ea"/>
                <a:cs typeface="+mn-cs"/>
              </a:rPr>
              <a:t>Transaction/interaction/complexity costs</a:t>
            </a:r>
          </a:p>
          <a:p>
            <a:pPr marL="677757" marR="0" lvl="1" indent="-198681" algn="l" defTabSz="914400" rtl="0" eaLnBrk="0" fontAlgn="base" latinLnBrk="0" hangingPunct="0">
              <a:lnSpc>
                <a:spcPct val="90000"/>
              </a:lnSpc>
              <a:spcBef>
                <a:spcPct val="30000"/>
              </a:spcBef>
              <a:spcAft>
                <a:spcPct val="0"/>
              </a:spcAft>
              <a:buClrTx/>
              <a:buSzTx/>
              <a:buFontTx/>
              <a:buAutoNum type="arabicPeriod"/>
              <a:tabLst/>
              <a:defRPr/>
            </a:pPr>
            <a:r>
              <a:rPr kumimoji="0" lang="en-US" sz="1000" b="1" i="0" u="none" strike="noStrike" kern="1200" cap="none" spc="0" normalizeH="0" baseline="0" noProof="0" dirty="0">
                <a:ln>
                  <a:noFill/>
                </a:ln>
                <a:solidFill>
                  <a:srgbClr val="000000"/>
                </a:solidFill>
                <a:effectLst/>
                <a:uLnTx/>
                <a:uFillTx/>
                <a:latin typeface="Times New Roman" pitchFamily="18" charset="0"/>
                <a:ea typeface="+mn-ea"/>
                <a:cs typeface="+mn-cs"/>
              </a:rPr>
              <a:t>Information asymmetries</a:t>
            </a:r>
          </a:p>
          <a:p>
            <a:pPr marL="677757" marR="0" lvl="1" indent="-198681" algn="l" defTabSz="914400" rtl="0" eaLnBrk="0" fontAlgn="base" latinLnBrk="0" hangingPunct="0">
              <a:lnSpc>
                <a:spcPct val="90000"/>
              </a:lnSpc>
              <a:spcBef>
                <a:spcPct val="3000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(Recall that contracts aimed to “internalize externalities and homogenize asymmetries”)</a:t>
            </a:r>
          </a:p>
          <a:p>
            <a:pPr marL="198681" marR="0" lvl="0" indent="-198681" algn="l" defTabSz="914400" rtl="0" eaLnBrk="0" fontAlgn="base" latinLnBrk="0" hangingPunct="0">
              <a:lnSpc>
                <a:spcPct val="90000"/>
              </a:lnSpc>
              <a:spcBef>
                <a:spcPct val="30000"/>
              </a:spcBef>
              <a:spcAft>
                <a:spcPct val="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endParaRPr>
          </a:p>
          <a:p>
            <a:pPr marL="198681" marR="0" lvl="0" indent="-198681" algn="l" defTabSz="914400" rtl="0" eaLnBrk="0" fontAlgn="base" latinLnBrk="0" hangingPunct="0">
              <a:lnSpc>
                <a:spcPct val="90000"/>
              </a:lnSpc>
              <a:spcBef>
                <a:spcPct val="3000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To do it well, companies need to upgrade:</a:t>
            </a:r>
          </a:p>
          <a:p>
            <a:pPr marL="198681" marR="0" lvl="0" indent="-198681" algn="l" defTabSz="914400" rtl="0" eaLnBrk="0" fontAlgn="base" latinLnBrk="0" hangingPunct="0">
              <a:lnSpc>
                <a:spcPct val="90000"/>
              </a:lnSpc>
              <a:spcBef>
                <a:spcPct val="30000"/>
              </a:spcBef>
              <a:spcAft>
                <a:spcPct val="0"/>
              </a:spcAft>
              <a:buClrTx/>
              <a:buSzTx/>
              <a:buFontTx/>
              <a:buChar char="-"/>
              <a:tabLst/>
              <a:defRPr/>
            </a:pP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Procurement and project mgt skills</a:t>
            </a:r>
          </a:p>
          <a:p>
            <a:pPr marL="198681" marR="0" lvl="0" indent="-198681" algn="l" defTabSz="914400" rtl="0" eaLnBrk="0" fontAlgn="base" latinLnBrk="0" hangingPunct="0">
              <a:lnSpc>
                <a:spcPct val="90000"/>
              </a:lnSpc>
              <a:spcBef>
                <a:spcPct val="30000"/>
              </a:spcBef>
              <a:spcAft>
                <a:spcPct val="0"/>
              </a:spcAft>
              <a:buClrTx/>
              <a:buSzTx/>
              <a:buFontTx/>
              <a:buChar char="-"/>
              <a:tabLst/>
              <a:defRPr/>
            </a:pP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Risk management capabilities.</a:t>
            </a:r>
          </a:p>
          <a:p>
            <a:pPr marL="198681" marR="0" lvl="0" indent="-198681" algn="l" defTabSz="914400" rtl="0" eaLnBrk="0" fontAlgn="base" latinLnBrk="0" hangingPunct="0">
              <a:lnSpc>
                <a:spcPct val="90000"/>
              </a:lnSpc>
              <a:spcBef>
                <a:spcPct val="30000"/>
              </a:spcBef>
              <a:spcAft>
                <a:spcPct val="0"/>
              </a:spcAft>
              <a:buClrTx/>
              <a:buSzTx/>
              <a:buFontTx/>
              <a:buChar char="-"/>
              <a:tabLst/>
              <a:defRPr/>
            </a:pPr>
            <a:endPar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endParaRPr>
          </a:p>
          <a:p>
            <a:pPr marL="198681" marR="0" lvl="0" indent="-198681" algn="l" defTabSz="914400" rtl="0" eaLnBrk="0" fontAlgn="base" latinLnBrk="0" hangingPunct="0">
              <a:lnSpc>
                <a:spcPct val="90000"/>
              </a:lnSpc>
              <a:spcBef>
                <a:spcPct val="30000"/>
              </a:spcBef>
              <a:spcAft>
                <a:spcPct val="0"/>
              </a:spcAft>
              <a:buClrTx/>
              <a:buSzTx/>
              <a:buFontTx/>
              <a:buChar char="•"/>
              <a:tabLst/>
              <a:defRPr/>
            </a:pP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 What actions did Sun take:</a:t>
            </a:r>
          </a:p>
          <a:p>
            <a:pPr marL="677757" marR="0" lvl="1" indent="-198681" algn="l" defTabSz="914400" rtl="0" eaLnBrk="0" fontAlgn="base" latinLnBrk="0" hangingPunct="0">
              <a:lnSpc>
                <a:spcPct val="90000"/>
              </a:lnSpc>
              <a:spcBef>
                <a:spcPct val="30000"/>
              </a:spcBef>
              <a:spcAft>
                <a:spcPct val="0"/>
              </a:spcAft>
              <a:buClrTx/>
              <a:buSzTx/>
              <a:buFontTx/>
              <a:buAutoNum type="arabicPeriod"/>
              <a:tabLst/>
              <a:defRPr/>
            </a:pP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Build up SRM capabilities and systems:</a:t>
            </a:r>
          </a:p>
          <a:p>
            <a:pPr marL="1155232" marR="0" lvl="2" indent="-198681" algn="l" defTabSz="914400" rtl="0" eaLnBrk="0" fontAlgn="base" latinLnBrk="0" hangingPunct="0">
              <a:lnSpc>
                <a:spcPct val="90000"/>
              </a:lnSpc>
              <a:spcBef>
                <a:spcPct val="30000"/>
              </a:spcBef>
              <a:spcAft>
                <a:spcPct val="0"/>
              </a:spcAft>
              <a:buClrTx/>
              <a:buSzTx/>
              <a:buFontTx/>
              <a:buAutoNum type="arabicPeriod"/>
              <a:tabLst/>
              <a:defRPr/>
            </a:pP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LT relationships</a:t>
            </a:r>
          </a:p>
          <a:p>
            <a:pPr marL="1155232" marR="0" lvl="2" indent="-198681" algn="l" defTabSz="914400" rtl="0" eaLnBrk="0" fontAlgn="base" latinLnBrk="0" hangingPunct="0">
              <a:lnSpc>
                <a:spcPct val="90000"/>
              </a:lnSpc>
              <a:spcBef>
                <a:spcPct val="30000"/>
              </a:spcBef>
              <a:spcAft>
                <a:spcPct val="0"/>
              </a:spcAft>
              <a:buClrTx/>
              <a:buSzTx/>
              <a:buFontTx/>
              <a:buAutoNum type="arabicPeriod"/>
              <a:tabLst/>
              <a:defRPr/>
            </a:pP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Actively engage suppliers</a:t>
            </a:r>
          </a:p>
          <a:p>
            <a:pPr marL="1155232" marR="0" lvl="2" indent="-198681" algn="l" defTabSz="914400" rtl="0" eaLnBrk="0" fontAlgn="base" latinLnBrk="0" hangingPunct="0">
              <a:lnSpc>
                <a:spcPct val="90000"/>
              </a:lnSpc>
              <a:spcBef>
                <a:spcPct val="30000"/>
              </a:spcBef>
              <a:spcAft>
                <a:spcPct val="0"/>
              </a:spcAft>
              <a:buClrTx/>
              <a:buSzTx/>
              <a:buFontTx/>
              <a:buAutoNum type="arabicPeriod"/>
              <a:tabLst/>
              <a:defRPr/>
            </a:pP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Incentivize suppliers w/ scorecard</a:t>
            </a:r>
          </a:p>
          <a:p>
            <a:pPr marL="1155232" marR="0" lvl="2" indent="-198681" algn="l" defTabSz="914400" rtl="0" eaLnBrk="0" fontAlgn="base" latinLnBrk="0" hangingPunct="0">
              <a:lnSpc>
                <a:spcPct val="90000"/>
              </a:lnSpc>
              <a:spcBef>
                <a:spcPct val="30000"/>
              </a:spcBef>
              <a:spcAft>
                <a:spcPct val="0"/>
              </a:spcAft>
              <a:buClrTx/>
              <a:buSzTx/>
              <a:buFontTx/>
              <a:buAutoNum type="arabicPeriod"/>
              <a:tabLst/>
              <a:defRPr/>
            </a:pP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Develop good internal SRM mgt capabilities + formal positions: GCM: </a:t>
            </a:r>
            <a:r>
              <a:rPr kumimoji="0" lang="en-US" sz="1000" b="0" i="1" u="none" strike="noStrike" kern="1200" cap="none" spc="0" normalizeH="0" baseline="0" noProof="0" dirty="0">
                <a:ln>
                  <a:noFill/>
                </a:ln>
                <a:solidFill>
                  <a:srgbClr val="000000"/>
                </a:solidFill>
                <a:effectLst/>
                <a:uLnTx/>
                <a:uFillTx/>
                <a:latin typeface="Times New Roman" pitchFamily="18" charset="0"/>
                <a:ea typeface="+mn-ea"/>
                <a:cs typeface="+mn-cs"/>
              </a:rPr>
              <a:t>whose heard of this position? (Cisco also has it + these guys don’t do actual tactical purchasing, but strategic RM.)</a:t>
            </a:r>
            <a:endPar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endParaRPr>
          </a:p>
          <a:p>
            <a:pPr marL="677757" marR="0" lvl="1" indent="-198681" algn="l" defTabSz="914400" rtl="0" eaLnBrk="0" fontAlgn="base" latinLnBrk="0" hangingPunct="0">
              <a:lnSpc>
                <a:spcPct val="90000"/>
              </a:lnSpc>
              <a:spcBef>
                <a:spcPct val="30000"/>
              </a:spcBef>
              <a:spcAft>
                <a:spcPct val="0"/>
              </a:spcAft>
              <a:buClrTx/>
              <a:buSzTx/>
              <a:buFontTx/>
              <a:buAutoNum type="arabicPeriod"/>
              <a:tabLst/>
              <a:defRPr/>
            </a:pPr>
            <a:r>
              <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rPr>
              <a:t>Dual source (B&amp;M)</a:t>
            </a:r>
          </a:p>
          <a:p>
            <a:pPr marL="198681" marR="0" lvl="0" indent="-198681" algn="l" defTabSz="914400" rtl="0" eaLnBrk="0" fontAlgn="base" latinLnBrk="0" hangingPunct="0">
              <a:lnSpc>
                <a:spcPct val="90000"/>
              </a:lnSpc>
              <a:spcBef>
                <a:spcPct val="30000"/>
              </a:spcBef>
              <a:spcAft>
                <a:spcPct val="0"/>
              </a:spcAft>
              <a:buClrTx/>
              <a:buSzTx/>
              <a:buFontTx/>
              <a:buChar char="-"/>
              <a:tabLst/>
              <a:defRPr/>
            </a:pPr>
            <a:endParaRPr kumimoji="0" lang="en-US" sz="10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9" name="Notes Placeholder 8"/>
          <p:cNvSpPr>
            <a:spLocks noGrp="1"/>
          </p:cNvSpPr>
          <p:nvPr>
            <p:ph type="body" idx="1"/>
          </p:nvPr>
        </p:nvSpPr>
        <p:spPr/>
        <p:txBody>
          <a:bodyPr>
            <a:normAutofit/>
          </a:bodyPr>
          <a:lstStyle/>
          <a:p>
            <a:r>
              <a:rPr lang="en-US" dirty="0"/>
              <a:t>Can discuss </a:t>
            </a:r>
            <a:r>
              <a:rPr lang="en-US" i="1" dirty="0"/>
              <a:t>the</a:t>
            </a:r>
            <a:r>
              <a:rPr lang="en-US" i="1" baseline="0" dirty="0"/>
              <a:t> </a:t>
            </a:r>
            <a:r>
              <a:rPr lang="en-US" i="0" baseline="0" dirty="0"/>
              <a:t>key challenge for economists to answer: why do we see organizations in a market economy?  Clearly, a pure market isn’t optimal.  The firm exists whenever it can do better than relying on the market: it mitigates incentive problems, information </a:t>
            </a:r>
            <a:r>
              <a:rPr lang="en-US" i="0" baseline="0" dirty="0" err="1"/>
              <a:t>asymetries</a:t>
            </a:r>
            <a:r>
              <a:rPr lang="en-US" i="0" baseline="0" dirty="0"/>
              <a:t>, and has this powerful thing called “culture” as a non-monetary motivator and coordinator.</a:t>
            </a:r>
            <a:endParaRPr lang="en-US" dirty="0"/>
          </a:p>
          <a:p>
            <a:endParaRPr lang="en-US" dirty="0"/>
          </a:p>
          <a:p>
            <a:endParaRPr lang="en-US" dirty="0"/>
          </a:p>
          <a:p>
            <a:r>
              <a:rPr lang="en-US" dirty="0"/>
              <a:t>Risk</a:t>
            </a:r>
            <a:r>
              <a:rPr lang="en-US" baseline="0" dirty="0"/>
              <a:t> mitigation:</a:t>
            </a:r>
          </a:p>
          <a:p>
            <a:r>
              <a:rPr lang="en-US" baseline="0" dirty="0"/>
              <a:t>Link to Sun case.  They did much better by:</a:t>
            </a:r>
          </a:p>
          <a:p>
            <a:pPr marL="230726" indent="-230726">
              <a:buAutoNum type="arabicPeriod"/>
            </a:pPr>
            <a:r>
              <a:rPr lang="en-US" baseline="0" dirty="0"/>
              <a:t>Dual sourcing (make &amp; buy)</a:t>
            </a:r>
          </a:p>
          <a:p>
            <a:pPr marL="230726" indent="-230726">
              <a:buAutoNum type="arabicPeriod"/>
            </a:pPr>
            <a:r>
              <a:rPr lang="en-US" baseline="0" dirty="0"/>
              <a:t>Very strong SRM (using TCO supplier scorecard)</a:t>
            </a:r>
          </a:p>
          <a:p>
            <a:pPr marL="230726" indent="-230726">
              <a:buAutoNum type="arabicPeriod"/>
            </a:pPr>
            <a:r>
              <a:rPr lang="en-US" baseline="0" dirty="0"/>
              <a:t>Electronics is much better suited for disintegration (modular product architecture/cheap transportation/parallel process/great IT &amp; coordination) </a:t>
            </a:r>
            <a:endParaRPr lang="en-US" dirty="0"/>
          </a:p>
        </p:txBody>
      </p:sp>
    </p:spTree>
    <p:extLst>
      <p:ext uri="{BB962C8B-B14F-4D97-AF65-F5344CB8AC3E}">
        <p14:creationId xmlns:p14="http://schemas.microsoft.com/office/powerpoint/2010/main" val="32969802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https://operations-</a:t>
            </a:r>
            <a:r>
              <a:rPr lang="en-US" dirty="0" err="1"/>
              <a:t>extranet.mckinsey.com</a:t>
            </a:r>
            <a:r>
              <a:rPr lang="en-US" dirty="0"/>
              <a:t>/content/function/</a:t>
            </a:r>
            <a:r>
              <a:rPr lang="en-US" dirty="0" err="1"/>
              <a:t>Purchasing+and+Supply+Management</a:t>
            </a:r>
            <a:r>
              <a:rPr lang="en-US" dirty="0"/>
              <a:t>/view/20171019_Why_does_it_cost_so_much?pk_campaign=MLID_29722</a:t>
            </a:r>
          </a:p>
        </p:txBody>
      </p:sp>
      <p:sp>
        <p:nvSpPr>
          <p:cNvPr id="4" name="Footer Placeholder 3"/>
          <p:cNvSpPr>
            <a:spLocks noGrp="1"/>
          </p:cNvSpPr>
          <p:nvPr>
            <p:ph type="ftr" sz="quarter" idx="10"/>
          </p:nvPr>
        </p:nvSpPr>
        <p:spPr/>
        <p:txBody>
          <a:bodyPr/>
          <a:lstStyle/>
          <a:p>
            <a:pPr marL="0" marR="0" lvl="0" indent="0" algn="l" defTabSz="931610"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Times New Roman" pitchFamily="18" charset="0"/>
                <a:ea typeface="+mn-ea"/>
                <a:cs typeface="+mn-cs"/>
              </a:rPr>
              <a:t>Operations Strategy   © Van Mieghem</a:t>
            </a:r>
          </a:p>
        </p:txBody>
      </p:sp>
    </p:spTree>
    <p:extLst>
      <p:ext uri="{BB962C8B-B14F-4D97-AF65-F5344CB8AC3E}">
        <p14:creationId xmlns:p14="http://schemas.microsoft.com/office/powerpoint/2010/main" val="8675856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a:lnSpc>
                <a:spcPct val="80000"/>
              </a:lnSpc>
            </a:pPr>
            <a:r>
              <a:rPr lang="en-US" sz="900" dirty="0"/>
              <a:t>Sources of Delays</a:t>
            </a:r>
          </a:p>
          <a:p>
            <a:pPr>
              <a:lnSpc>
                <a:spcPct val="80000"/>
              </a:lnSpc>
              <a:buFontTx/>
              <a:buChar char="•"/>
            </a:pPr>
            <a:r>
              <a:rPr lang="en-US" sz="900" dirty="0"/>
              <a:t>Technology, e.g., fuselage made of composite material. 787 structure is 50% composite as compared to 12% in 777 (the previous jet.) </a:t>
            </a:r>
          </a:p>
          <a:p>
            <a:pPr>
              <a:lnSpc>
                <a:spcPct val="80000"/>
              </a:lnSpc>
              <a:buFontTx/>
              <a:buChar char="•"/>
            </a:pPr>
            <a:r>
              <a:rPr lang="en-US" sz="900" dirty="0"/>
              <a:t>Operations., e.g., fastener shortage, labor dispute.</a:t>
            </a:r>
          </a:p>
          <a:p>
            <a:pPr>
              <a:lnSpc>
                <a:spcPct val="80000"/>
              </a:lnSpc>
              <a:buFontTx/>
              <a:buChar char="•"/>
            </a:pPr>
            <a:r>
              <a:rPr lang="en-US" sz="900" dirty="0"/>
              <a:t>Weak subcontractor capability/performance.</a:t>
            </a:r>
          </a:p>
          <a:p>
            <a:pPr>
              <a:lnSpc>
                <a:spcPct val="80000"/>
              </a:lnSpc>
              <a:buFontTx/>
              <a:buChar char="•"/>
            </a:pPr>
            <a:r>
              <a:rPr lang="en-US" sz="900" dirty="0"/>
              <a:t>Poor coordination and communication. This is likely to come up. Best not to probe students when it comes up; and then delve into in more detail using later slide after discussion of other delays.</a:t>
            </a:r>
          </a:p>
          <a:p>
            <a:pPr>
              <a:lnSpc>
                <a:spcPct val="80000"/>
              </a:lnSpc>
            </a:pPr>
            <a:endParaRPr lang="en-US" sz="900" dirty="0"/>
          </a:p>
          <a:p>
            <a:pPr>
              <a:lnSpc>
                <a:spcPct val="80000"/>
              </a:lnSpc>
            </a:pPr>
            <a:r>
              <a:rPr lang="en-US" sz="900" dirty="0"/>
              <a:t>Sometimes identification and resolution of an issue hampered by operating model or an issue was caused/amplified by the operating model.  </a:t>
            </a:r>
          </a:p>
          <a:p>
            <a:pPr>
              <a:lnSpc>
                <a:spcPct val="80000"/>
              </a:lnSpc>
            </a:pPr>
            <a:endParaRPr lang="en-US" sz="900" dirty="0"/>
          </a:p>
          <a:p>
            <a:pPr>
              <a:lnSpc>
                <a:spcPct val="80000"/>
              </a:lnSpc>
            </a:pPr>
            <a:r>
              <a:rPr lang="en-US" sz="900" dirty="0"/>
              <a:t>See notes on next slide for case quotes on Vought, Fasters, Strike.</a:t>
            </a:r>
          </a:p>
          <a:p>
            <a:pPr>
              <a:lnSpc>
                <a:spcPct val="80000"/>
              </a:lnSpc>
            </a:pPr>
            <a:endParaRPr lang="en-US" sz="900" dirty="0"/>
          </a:p>
          <a:p>
            <a:pPr>
              <a:lnSpc>
                <a:spcPct val="80000"/>
              </a:lnSpc>
            </a:pPr>
            <a:r>
              <a:rPr lang="en-US" sz="900" dirty="0"/>
              <a:t>Below are some comments attributed to Vought CEP (Elmer Doty) in 2007 [Seattle Times]. </a:t>
            </a:r>
            <a:r>
              <a:rPr lang="en-US" altLang="en-US" sz="900" u="sng" dirty="0"/>
              <a:t>“</a:t>
            </a:r>
            <a:r>
              <a:rPr lang="en-US" sz="900" u="sng" dirty="0"/>
              <a:t>Given those facts [see below], I don</a:t>
            </a:r>
            <a:r>
              <a:rPr lang="en-US" altLang="en-US" sz="900" u="sng" dirty="0"/>
              <a:t>’</a:t>
            </a:r>
            <a:r>
              <a:rPr lang="en-US" sz="900" u="sng" dirty="0"/>
              <a:t>t think you need to rely on rumors to assume that we are among the riskiest, if not the riskiest, of the structure producers.</a:t>
            </a:r>
            <a:r>
              <a:rPr lang="en-US" altLang="en-US" sz="900" u="sng" dirty="0"/>
              <a:t>”</a:t>
            </a:r>
            <a:endParaRPr lang="en-US" sz="900" u="sng" dirty="0"/>
          </a:p>
          <a:p>
            <a:pPr>
              <a:lnSpc>
                <a:spcPct val="80000"/>
              </a:lnSpc>
              <a:buFontTx/>
              <a:buChar char="•"/>
            </a:pPr>
            <a:r>
              <a:rPr lang="en-US" sz="900" u="sng" dirty="0"/>
              <a:t>The company is by far the smallest of the partners.</a:t>
            </a:r>
          </a:p>
          <a:p>
            <a:pPr>
              <a:lnSpc>
                <a:spcPct val="80000"/>
              </a:lnSpc>
              <a:buFontTx/>
              <a:buChar char="•"/>
            </a:pPr>
            <a:r>
              <a:rPr lang="en-US" sz="900" u="sng" dirty="0"/>
              <a:t>It faced a severe liquidity crisis 18 months ago that almost killed the company.</a:t>
            </a:r>
          </a:p>
          <a:p>
            <a:pPr>
              <a:lnSpc>
                <a:spcPct val="80000"/>
              </a:lnSpc>
              <a:buFontTx/>
              <a:buChar char="•"/>
            </a:pPr>
            <a:r>
              <a:rPr lang="en-US" sz="900" u="sng" dirty="0"/>
              <a:t>When Vought took on the 787 work, it had to </a:t>
            </a:r>
            <a:r>
              <a:rPr lang="en-US" altLang="en-US" sz="900" u="sng" dirty="0"/>
              <a:t>“</a:t>
            </a:r>
            <a:r>
              <a:rPr lang="en-US" sz="900" u="sng" dirty="0"/>
              <a:t>reconstitute an engineering department</a:t>
            </a:r>
            <a:r>
              <a:rPr lang="en-US" altLang="en-US" sz="900" u="sng" dirty="0"/>
              <a:t>”</a:t>
            </a:r>
            <a:r>
              <a:rPr lang="en-US" sz="900" u="sng" dirty="0"/>
              <a:t> from disparate units that had been acquired separately, while at the same time </a:t>
            </a:r>
            <a:r>
              <a:rPr lang="en-US" altLang="en-US" sz="900" u="sng" dirty="0"/>
              <a:t>“</a:t>
            </a:r>
            <a:r>
              <a:rPr lang="en-US" sz="900" u="sng" dirty="0"/>
              <a:t>starting up a green field site in a remote location.</a:t>
            </a:r>
          </a:p>
          <a:p>
            <a:pPr>
              <a:lnSpc>
                <a:spcPct val="80000"/>
              </a:lnSpc>
            </a:pPr>
            <a:endParaRPr lang="en-US" sz="900" dirty="0"/>
          </a:p>
          <a:p>
            <a:pPr>
              <a:lnSpc>
                <a:spcPct val="80000"/>
              </a:lnSpc>
            </a:pPr>
            <a:r>
              <a:rPr lang="en-US" sz="900" dirty="0"/>
              <a:t>Fasteners: MIT Tech review: Boeing 777 requires 2.7 million fasteners (of different materials). 787 would need more of the titanium type do to better corrosion resistance when in contact with carbon composites. Orders from tier-1 and sub-tiers were not coordinated which increased difficulty for fastener suppliers. </a:t>
            </a:r>
          </a:p>
        </p:txBody>
      </p:sp>
      <p:sp>
        <p:nvSpPr>
          <p:cNvPr id="34819" name="Slide Number Placeholder 3"/>
          <p:cNvSpPr>
            <a:spLocks noGrp="1"/>
          </p:cNvSpPr>
          <p:nvPr>
            <p:ph type="sldNum" sz="quarter" idx="5"/>
          </p:nvPr>
        </p:nvSpPr>
        <p:spPr>
          <a:noFill/>
        </p:spPr>
        <p:txBody>
          <a:bodyPr/>
          <a:lstStyle/>
          <a:p>
            <a:pPr marL="0" marR="0" lvl="0" indent="0" algn="r" defTabSz="931610" rtl="0" eaLnBrk="0" fontAlgn="base" latinLnBrk="0" hangingPunct="0">
              <a:lnSpc>
                <a:spcPct val="100000"/>
              </a:lnSpc>
              <a:spcBef>
                <a:spcPct val="0"/>
              </a:spcBef>
              <a:spcAft>
                <a:spcPct val="0"/>
              </a:spcAft>
              <a:buClrTx/>
              <a:buSzTx/>
              <a:buFontTx/>
              <a:buNone/>
              <a:tabLst/>
              <a:defRPr/>
            </a:pPr>
            <a:fld id="{4AB85FE3-C84F-403F-9B9F-2C2B8F7540AA}" type="slidenum">
              <a:rPr kumimoji="0" lang="en-US" sz="800" b="0" i="0" u="none" strike="noStrike" kern="1200" cap="none" spc="0" normalizeH="0" baseline="0" noProof="0">
                <a:ln>
                  <a:noFill/>
                </a:ln>
                <a:solidFill>
                  <a:srgbClr val="000000"/>
                </a:solidFill>
                <a:effectLst/>
                <a:uLnTx/>
                <a:uFillTx/>
                <a:latin typeface="Times New Roman" pitchFamily="18" charset="0"/>
                <a:ea typeface="+mn-ea"/>
                <a:cs typeface="+mn-cs"/>
              </a:rPr>
              <a:pPr marL="0" marR="0" lvl="0" indent="0" algn="r" defTabSz="931610" rtl="0" eaLnBrk="0" fontAlgn="base" latinLnBrk="0" hangingPunct="0">
                <a:lnSpc>
                  <a:spcPct val="100000"/>
                </a:lnSpc>
                <a:spcBef>
                  <a:spcPct val="0"/>
                </a:spcBef>
                <a:spcAft>
                  <a:spcPct val="0"/>
                </a:spcAft>
                <a:buClrTx/>
                <a:buSzTx/>
                <a:buFontTx/>
                <a:buNone/>
                <a:tabLst/>
                <a:defRPr/>
              </a:pPr>
              <a:t>35</a:t>
            </a:fld>
            <a:endParaRPr kumimoji="0" lang="en-US" sz="8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34052584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a:ln/>
        </p:spPr>
      </p:sp>
      <p:sp>
        <p:nvSpPr>
          <p:cNvPr id="32770" name="Notes Placeholder 2"/>
          <p:cNvSpPr>
            <a:spLocks noGrp="1"/>
          </p:cNvSpPr>
          <p:nvPr>
            <p:ph type="body" idx="1"/>
          </p:nvPr>
        </p:nvSpPr>
        <p:spPr>
          <a:noFill/>
          <a:ln/>
        </p:spPr>
        <p:txBody>
          <a:bodyPr/>
          <a:lstStyle/>
          <a:p>
            <a:pPr defTabSz="974176" eaLnBrk="1" hangingPunct="1">
              <a:spcBef>
                <a:spcPct val="0"/>
              </a:spcBef>
            </a:pPr>
            <a:r>
              <a:rPr lang="en-US" u="sng" dirty="0"/>
              <a:t>Ask the 2</a:t>
            </a:r>
            <a:r>
              <a:rPr lang="en-US" u="sng" baseline="30000" dirty="0"/>
              <a:t>nd</a:t>
            </a:r>
            <a:r>
              <a:rPr lang="en-US" u="sng" dirty="0"/>
              <a:t> name on the board: If you were leading the development program, how would you structure the contracts with your suppliers?</a:t>
            </a:r>
          </a:p>
          <a:p>
            <a:pPr defTabSz="974176" eaLnBrk="1" hangingPunct="1">
              <a:spcBef>
                <a:spcPct val="0"/>
              </a:spcBef>
            </a:pPr>
            <a:endParaRPr lang="en-US" dirty="0"/>
          </a:p>
          <a:p>
            <a:pPr defTabSz="974176" eaLnBrk="1" hangingPunct="1">
              <a:spcBef>
                <a:spcPct val="0"/>
              </a:spcBef>
            </a:pPr>
            <a:r>
              <a:rPr lang="en-US" dirty="0"/>
              <a:t>Get a student discussion.</a:t>
            </a:r>
          </a:p>
          <a:p>
            <a:pPr defTabSz="974176" eaLnBrk="1" hangingPunct="1">
              <a:spcBef>
                <a:spcPct val="0"/>
              </a:spcBef>
            </a:pPr>
            <a:endParaRPr lang="en-US" dirty="0"/>
          </a:p>
          <a:p>
            <a:pPr defTabSz="974176" eaLnBrk="1" hangingPunct="1">
              <a:spcBef>
                <a:spcPct val="0"/>
              </a:spcBef>
            </a:pPr>
            <a:r>
              <a:rPr lang="en-US" dirty="0"/>
              <a:t>Tell them what Boeing did. No payment to any partner until first 787 completed. What do you think of this idea?</a:t>
            </a:r>
          </a:p>
          <a:p>
            <a:pPr defTabSz="974176" eaLnBrk="1" hangingPunct="1">
              <a:spcBef>
                <a:spcPct val="0"/>
              </a:spcBef>
            </a:pPr>
            <a:endParaRPr lang="en-US" dirty="0"/>
          </a:p>
          <a:p>
            <a:pPr defTabSz="974176" eaLnBrk="1" hangingPunct="1">
              <a:spcBef>
                <a:spcPct val="0"/>
              </a:spcBef>
            </a:pPr>
            <a:r>
              <a:rPr lang="en-US" dirty="0"/>
              <a:t>Pros: Reduce Boeing risk; promote cooperation, …</a:t>
            </a:r>
          </a:p>
          <a:p>
            <a:pPr defTabSz="974176" eaLnBrk="1" hangingPunct="1">
              <a:spcBef>
                <a:spcPct val="0"/>
              </a:spcBef>
            </a:pPr>
            <a:r>
              <a:rPr lang="en-US" dirty="0"/>
              <a:t>Cons: Increase partners</a:t>
            </a:r>
            <a:r>
              <a:rPr lang="en-US" altLang="en-US" dirty="0"/>
              <a:t>’</a:t>
            </a:r>
            <a:r>
              <a:rPr lang="en-US" dirty="0"/>
              <a:t> financial risk. Incentive to delay (no point being earliest).</a:t>
            </a:r>
          </a:p>
          <a:p>
            <a:pPr defTabSz="974176" eaLnBrk="1" hangingPunct="1">
              <a:spcBef>
                <a:spcPct val="0"/>
              </a:spcBef>
            </a:pPr>
            <a:endParaRPr lang="en-US" dirty="0"/>
          </a:p>
          <a:p>
            <a:pPr defTabSz="974176"/>
            <a:endParaRPr lang="en-US" dirty="0"/>
          </a:p>
        </p:txBody>
      </p:sp>
      <p:sp>
        <p:nvSpPr>
          <p:cNvPr id="32771" name="Slide Number Placeholder 3"/>
          <p:cNvSpPr>
            <a:spLocks noGrp="1"/>
          </p:cNvSpPr>
          <p:nvPr>
            <p:ph type="sldNum" sz="quarter" idx="5"/>
          </p:nvPr>
        </p:nvSpPr>
        <p:spPr>
          <a:noFill/>
        </p:spPr>
        <p:txBody>
          <a:bodyPr/>
          <a:lstStyle/>
          <a:p>
            <a:pPr marL="0" marR="0" lvl="0" indent="0" algn="r" defTabSz="931610" rtl="0" eaLnBrk="0" fontAlgn="base" latinLnBrk="0" hangingPunct="0">
              <a:lnSpc>
                <a:spcPct val="100000"/>
              </a:lnSpc>
              <a:spcBef>
                <a:spcPct val="0"/>
              </a:spcBef>
              <a:spcAft>
                <a:spcPct val="0"/>
              </a:spcAft>
              <a:buClrTx/>
              <a:buSzTx/>
              <a:buFontTx/>
              <a:buNone/>
              <a:tabLst/>
              <a:defRPr/>
            </a:pPr>
            <a:fld id="{D03F9C1E-3052-471C-A318-7091CDE2BD37}" type="slidenum">
              <a:rPr kumimoji="0" lang="en-US" sz="800" b="0" i="0" u="none" strike="noStrike" kern="1200" cap="none" spc="0" normalizeH="0" baseline="0" noProof="0">
                <a:ln>
                  <a:noFill/>
                </a:ln>
                <a:solidFill>
                  <a:srgbClr val="000000"/>
                </a:solidFill>
                <a:effectLst/>
                <a:uLnTx/>
                <a:uFillTx/>
                <a:latin typeface="Times New Roman" pitchFamily="18" charset="0"/>
                <a:ea typeface="+mn-ea"/>
                <a:cs typeface="+mn-cs"/>
              </a:rPr>
              <a:pPr marL="0" marR="0" lvl="0" indent="0" algn="r" defTabSz="931610" rtl="0" eaLnBrk="0" fontAlgn="base" latinLnBrk="0" hangingPunct="0">
                <a:lnSpc>
                  <a:spcPct val="100000"/>
                </a:lnSpc>
                <a:spcBef>
                  <a:spcPct val="0"/>
                </a:spcBef>
                <a:spcAft>
                  <a:spcPct val="0"/>
                </a:spcAft>
                <a:buClrTx/>
                <a:buSzTx/>
                <a:buFontTx/>
                <a:buNone/>
                <a:tabLst/>
                <a:defRPr/>
              </a:pPr>
              <a:t>36</a:t>
            </a:fld>
            <a:endParaRPr kumimoji="0" lang="en-US" sz="8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34722114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hape 153"/>
          <p:cNvSpPr>
            <a:spLocks noGrp="1" noRot="1" noChangeAspect="1"/>
          </p:cNvSpPr>
          <p:nvPr>
            <p:ph type="sldImg"/>
          </p:nvPr>
        </p:nvSpPr>
        <p:spPr>
          <a:prstGeom prst="rect">
            <a:avLst/>
          </a:prstGeom>
        </p:spPr>
        <p:txBody>
          <a:bodyPr/>
          <a:lstStyle/>
          <a:p>
            <a:endParaRPr/>
          </a:p>
        </p:txBody>
      </p:sp>
      <p:sp>
        <p:nvSpPr>
          <p:cNvPr id="154" name="Shape 154"/>
          <p:cNvSpPr>
            <a:spLocks noGrp="1"/>
          </p:cNvSpPr>
          <p:nvPr>
            <p:ph type="body" sz="quarter" idx="1"/>
          </p:nvPr>
        </p:nvSpPr>
        <p:spPr>
          <a:prstGeom prst="rect">
            <a:avLst/>
          </a:prstGeom>
        </p:spPr>
        <p:txBody>
          <a:bodyPr/>
          <a:lstStyle/>
          <a:p>
            <a:pPr marL="411338" indent="-411338">
              <a:buSzPct val="100000"/>
              <a:buAutoNum type="arabicPeriod"/>
            </a:pPr>
            <a:r>
              <a:t>similar phenomenon holds for apparel and cellphone</a:t>
            </a:r>
          </a:p>
          <a:p>
            <a:endParaRPr/>
          </a:p>
        </p:txBody>
      </p:sp>
    </p:spTree>
    <p:extLst>
      <p:ext uri="{BB962C8B-B14F-4D97-AF65-F5344CB8AC3E}">
        <p14:creationId xmlns:p14="http://schemas.microsoft.com/office/powerpoint/2010/main" val="8825987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a:spLocks noGrp="1" noRot="1" noChangeAspect="1"/>
          </p:cNvSpPr>
          <p:nvPr>
            <p:ph type="sldImg"/>
          </p:nvPr>
        </p:nvSpPr>
        <p:spPr>
          <a:prstGeom prst="rect">
            <a:avLst/>
          </a:prstGeom>
        </p:spPr>
        <p:txBody>
          <a:bodyPr/>
          <a:lstStyle/>
          <a:p>
            <a:endParaRPr/>
          </a:p>
        </p:txBody>
      </p:sp>
      <p:sp>
        <p:nvSpPr>
          <p:cNvPr id="160" name="Shape 160"/>
          <p:cNvSpPr>
            <a:spLocks noGrp="1"/>
          </p:cNvSpPr>
          <p:nvPr>
            <p:ph type="body" sz="quarter" idx="1"/>
          </p:nvPr>
        </p:nvSpPr>
        <p:spPr>
          <a:prstGeom prst="rect">
            <a:avLst/>
          </a:prstGeom>
        </p:spPr>
        <p:txBody>
          <a:bodyPr/>
          <a:lstStyle/>
          <a:p>
            <a:r>
              <a:t>Launches that exceed or lag forecasts in year 1 are likely to continue doing so. </a:t>
            </a:r>
          </a:p>
          <a:p>
            <a:r>
              <a:t>Business Insights: Executive Opinion; </a:t>
            </a:r>
          </a:p>
        </p:txBody>
      </p:sp>
    </p:spTree>
    <p:extLst>
      <p:ext uri="{BB962C8B-B14F-4D97-AF65-F5344CB8AC3E}">
        <p14:creationId xmlns:p14="http://schemas.microsoft.com/office/powerpoint/2010/main" val="785957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Charlie </a:t>
            </a:r>
            <a:r>
              <a:rPr lang="en-US" dirty="0" err="1"/>
              <a:t>Pollak</a:t>
            </a:r>
            <a:r>
              <a:rPr lang="en-US" dirty="0"/>
              <a:t>, Erica Morris, Vin </a:t>
            </a:r>
            <a:r>
              <a:rPr lang="en-US" dirty="0" err="1"/>
              <a:t>Sathyamoorthy</a:t>
            </a:r>
            <a:r>
              <a:rPr lang="en-US" dirty="0"/>
              <a:t>, Justin Wu, Elizabeth </a:t>
            </a:r>
            <a:r>
              <a:rPr lang="en-US" dirty="0" err="1"/>
              <a:t>Richeda</a:t>
            </a:r>
            <a:r>
              <a:rPr lang="en-US" dirty="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Header Placeholder 3"/>
          <p:cNvSpPr>
            <a:spLocks noGrp="1"/>
          </p:cNvSpPr>
          <p:nvPr>
            <p:ph type="hdr" sz="quarter" idx="10"/>
          </p:nvPr>
        </p:nvSpPr>
        <p:spPr/>
        <p:txBody>
          <a:bodyPr/>
          <a:lstStyle/>
          <a:p>
            <a:pPr>
              <a:defRPr/>
            </a:pPr>
            <a:r>
              <a:rPr lang="en-US"/>
              <a:t>Global Dual Sourcing</a:t>
            </a:r>
          </a:p>
        </p:txBody>
      </p:sp>
      <p:sp>
        <p:nvSpPr>
          <p:cNvPr id="5" name="Footer Placeholder 4"/>
          <p:cNvSpPr>
            <a:spLocks noGrp="1"/>
          </p:cNvSpPr>
          <p:nvPr>
            <p:ph type="ftr" sz="quarter" idx="11"/>
          </p:nvPr>
        </p:nvSpPr>
        <p:spPr/>
        <p:txBody>
          <a:bodyPr/>
          <a:lstStyle/>
          <a:p>
            <a:pPr>
              <a:defRPr/>
            </a:pPr>
            <a:r>
              <a:rPr lang="en-US"/>
              <a:t>© Van Mieghem</a:t>
            </a:r>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7</a:t>
            </a:fld>
            <a:endParaRPr lang="en-US"/>
          </a:p>
        </p:txBody>
      </p:sp>
    </p:spTree>
    <p:extLst>
      <p:ext uri="{BB962C8B-B14F-4D97-AF65-F5344CB8AC3E}">
        <p14:creationId xmlns:p14="http://schemas.microsoft.com/office/powerpoint/2010/main" val="30910564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Shape 181"/>
          <p:cNvSpPr>
            <a:spLocks noGrp="1" noRot="1" noChangeAspect="1"/>
          </p:cNvSpPr>
          <p:nvPr>
            <p:ph type="sldImg"/>
          </p:nvPr>
        </p:nvSpPr>
        <p:spPr>
          <a:prstGeom prst="rect">
            <a:avLst/>
          </a:prstGeom>
        </p:spPr>
        <p:txBody>
          <a:bodyPr/>
          <a:lstStyle/>
          <a:p>
            <a:endParaRPr/>
          </a:p>
        </p:txBody>
      </p:sp>
      <p:sp>
        <p:nvSpPr>
          <p:cNvPr id="182" name="Shape 182"/>
          <p:cNvSpPr>
            <a:spLocks noGrp="1"/>
          </p:cNvSpPr>
          <p:nvPr>
            <p:ph type="body" sz="quarter" idx="1"/>
          </p:nvPr>
        </p:nvSpPr>
        <p:spPr>
          <a:prstGeom prst="rect">
            <a:avLst/>
          </a:prstGeom>
        </p:spPr>
        <p:txBody>
          <a:bodyPr/>
          <a:lstStyle/>
          <a:p>
            <a:r>
              <a:t>New Products Static Forecasting  </a:t>
            </a:r>
          </a:p>
        </p:txBody>
      </p:sp>
    </p:spTree>
    <p:extLst>
      <p:ext uri="{BB962C8B-B14F-4D97-AF65-F5344CB8AC3E}">
        <p14:creationId xmlns:p14="http://schemas.microsoft.com/office/powerpoint/2010/main" val="12530102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Shape 315"/>
          <p:cNvSpPr>
            <a:spLocks noGrp="1" noRot="1" noChangeAspect="1"/>
          </p:cNvSpPr>
          <p:nvPr>
            <p:ph type="sldImg"/>
          </p:nvPr>
        </p:nvSpPr>
        <p:spPr>
          <a:prstGeom prst="rect">
            <a:avLst/>
          </a:prstGeom>
        </p:spPr>
        <p:txBody>
          <a:bodyPr/>
          <a:lstStyle/>
          <a:p>
            <a:endParaRPr/>
          </a:p>
        </p:txBody>
      </p:sp>
      <p:sp>
        <p:nvSpPr>
          <p:cNvPr id="316" name="Shape 316"/>
          <p:cNvSpPr>
            <a:spLocks noGrp="1"/>
          </p:cNvSpPr>
          <p:nvPr>
            <p:ph type="body" sz="quarter" idx="1"/>
          </p:nvPr>
        </p:nvSpPr>
        <p:spPr>
          <a:prstGeom prst="rect">
            <a:avLst/>
          </a:prstGeom>
        </p:spPr>
        <p:txBody>
          <a:bodyPr/>
          <a:lstStyle/>
          <a:p>
            <a:r>
              <a:rPr dirty="0"/>
              <a:t>explain criterion… higher log likelihood or lower AIC is better</a:t>
            </a:r>
            <a:endParaRPr lang="en-US" dirty="0"/>
          </a:p>
          <a:p>
            <a:endParaRPr lang="en-US" dirty="0"/>
          </a:p>
          <a:p>
            <a:r>
              <a:rPr lang="en-US" sz="1000" b="0" i="0" kern="1200" dirty="0">
                <a:solidFill>
                  <a:schemeClr val="tx1"/>
                </a:solidFill>
                <a:effectLst/>
                <a:latin typeface="Times New Roman" pitchFamily="18" charset="0"/>
                <a:ea typeface="+mn-ea"/>
                <a:cs typeface="+mn-cs"/>
              </a:rPr>
              <a:t>The </a:t>
            </a:r>
            <a:r>
              <a:rPr lang="en-US" sz="1000" b="1" i="0" kern="1200" dirty="0" err="1">
                <a:solidFill>
                  <a:schemeClr val="tx1"/>
                </a:solidFill>
                <a:effectLst/>
                <a:latin typeface="Times New Roman" pitchFamily="18" charset="0"/>
                <a:ea typeface="+mn-ea"/>
                <a:cs typeface="+mn-cs"/>
              </a:rPr>
              <a:t>Akaike</a:t>
            </a:r>
            <a:r>
              <a:rPr lang="en-US" sz="1000" b="1" i="0" kern="1200" dirty="0">
                <a:solidFill>
                  <a:schemeClr val="tx1"/>
                </a:solidFill>
                <a:effectLst/>
                <a:latin typeface="Times New Roman" pitchFamily="18" charset="0"/>
                <a:ea typeface="+mn-ea"/>
                <a:cs typeface="+mn-cs"/>
              </a:rPr>
              <a:t> information criterion</a:t>
            </a:r>
            <a:r>
              <a:rPr lang="en-US" sz="1000" b="0" i="0" kern="1200" dirty="0">
                <a:solidFill>
                  <a:schemeClr val="tx1"/>
                </a:solidFill>
                <a:effectLst/>
                <a:latin typeface="Times New Roman" pitchFamily="18" charset="0"/>
                <a:ea typeface="+mn-ea"/>
                <a:cs typeface="+mn-cs"/>
              </a:rPr>
              <a:t> (</a:t>
            </a:r>
            <a:r>
              <a:rPr lang="en-US" sz="1000" b="1" i="0" kern="1200" dirty="0">
                <a:solidFill>
                  <a:schemeClr val="tx1"/>
                </a:solidFill>
                <a:effectLst/>
                <a:latin typeface="Times New Roman" pitchFamily="18" charset="0"/>
                <a:ea typeface="+mn-ea"/>
                <a:cs typeface="+mn-cs"/>
              </a:rPr>
              <a:t>AIC</a:t>
            </a:r>
            <a:r>
              <a:rPr lang="en-US" sz="1000" b="0" i="0" kern="1200" dirty="0">
                <a:solidFill>
                  <a:schemeClr val="tx1"/>
                </a:solidFill>
                <a:effectLst/>
                <a:latin typeface="Times New Roman" pitchFamily="18" charset="0"/>
                <a:ea typeface="+mn-ea"/>
                <a:cs typeface="+mn-cs"/>
              </a:rPr>
              <a:t>) is a measure of the relative quality of </a:t>
            </a:r>
            <a:r>
              <a:rPr lang="en-US" sz="1000" b="0" i="0" u="none" strike="noStrike" kern="1200" dirty="0">
                <a:solidFill>
                  <a:schemeClr val="tx1"/>
                </a:solidFill>
                <a:effectLst/>
                <a:latin typeface="Times New Roman" pitchFamily="18" charset="0"/>
                <a:ea typeface="+mn-ea"/>
                <a:cs typeface="+mn-cs"/>
                <a:hlinkClick r:id="rId3" tooltip="Statistical model"/>
              </a:rPr>
              <a:t>statistical models</a:t>
            </a:r>
            <a:r>
              <a:rPr lang="en-US" sz="1000" b="0" i="0" kern="1200" dirty="0">
                <a:solidFill>
                  <a:schemeClr val="tx1"/>
                </a:solidFill>
                <a:effectLst/>
                <a:latin typeface="Times New Roman" pitchFamily="18" charset="0"/>
                <a:ea typeface="+mn-ea"/>
                <a:cs typeface="+mn-cs"/>
              </a:rPr>
              <a:t> for a given set of data. Given a collection of models for the data, AIC estimates the quality of each model, relative to each of the other models. Hence, AIC provides a means for </a:t>
            </a:r>
            <a:r>
              <a:rPr lang="en-US" sz="1000" b="0" i="0" u="none" strike="noStrike" kern="1200" dirty="0">
                <a:solidFill>
                  <a:schemeClr val="tx1"/>
                </a:solidFill>
                <a:effectLst/>
                <a:latin typeface="Times New Roman" pitchFamily="18" charset="0"/>
                <a:ea typeface="+mn-ea"/>
                <a:cs typeface="+mn-cs"/>
                <a:hlinkClick r:id="rId4" tooltip="Model selection"/>
              </a:rPr>
              <a:t>model selection</a:t>
            </a:r>
            <a:r>
              <a:rPr lang="en-US" sz="1000" b="0" i="0" kern="1200" dirty="0">
                <a:solidFill>
                  <a:schemeClr val="tx1"/>
                </a:solidFill>
                <a:effectLst/>
                <a:latin typeface="Times New Roman" pitchFamily="18" charset="0"/>
                <a:ea typeface="+mn-ea"/>
                <a:cs typeface="+mn-cs"/>
              </a:rPr>
              <a:t>.</a:t>
            </a:r>
          </a:p>
          <a:p>
            <a:r>
              <a:rPr lang="en-US" sz="1000" b="0" i="0" kern="1200" dirty="0">
                <a:solidFill>
                  <a:schemeClr val="tx1"/>
                </a:solidFill>
                <a:effectLst/>
                <a:latin typeface="Times New Roman" pitchFamily="18" charset="0"/>
                <a:ea typeface="+mn-ea"/>
                <a:cs typeface="+mn-cs"/>
              </a:rPr>
              <a:t>AIC is founded on </a:t>
            </a:r>
            <a:r>
              <a:rPr lang="en-US" sz="1000" b="0" i="0" u="none" strike="noStrike" kern="1200" dirty="0">
                <a:solidFill>
                  <a:schemeClr val="tx1"/>
                </a:solidFill>
                <a:effectLst/>
                <a:latin typeface="Times New Roman" pitchFamily="18" charset="0"/>
                <a:ea typeface="+mn-ea"/>
                <a:cs typeface="+mn-cs"/>
                <a:hlinkClick r:id="rId5" tooltip="Information theory"/>
              </a:rPr>
              <a:t>information theory</a:t>
            </a:r>
            <a:r>
              <a:rPr lang="en-US" sz="1000" b="0" i="0" kern="1200" dirty="0">
                <a:solidFill>
                  <a:schemeClr val="tx1"/>
                </a:solidFill>
                <a:effectLst/>
                <a:latin typeface="Times New Roman" pitchFamily="18" charset="0"/>
                <a:ea typeface="+mn-ea"/>
                <a:cs typeface="+mn-cs"/>
              </a:rPr>
              <a:t>: it offers a relative estimate of the information lost when a given model is used to represent the process that generates the data. In doing so, it deals with the trade-off between the </a:t>
            </a:r>
            <a:r>
              <a:rPr lang="en-US" sz="1000" b="0" i="0" u="none" strike="noStrike" kern="1200" dirty="0">
                <a:solidFill>
                  <a:schemeClr val="tx1"/>
                </a:solidFill>
                <a:effectLst/>
                <a:latin typeface="Times New Roman" pitchFamily="18" charset="0"/>
                <a:ea typeface="+mn-ea"/>
                <a:cs typeface="+mn-cs"/>
                <a:hlinkClick r:id="rId6" tooltip="Goodness of fit"/>
              </a:rPr>
              <a:t>goodness of fit</a:t>
            </a:r>
            <a:r>
              <a:rPr lang="en-US" sz="1000" b="0" i="0" kern="1200" dirty="0">
                <a:solidFill>
                  <a:schemeClr val="tx1"/>
                </a:solidFill>
                <a:effectLst/>
                <a:latin typeface="Times New Roman" pitchFamily="18" charset="0"/>
                <a:ea typeface="+mn-ea"/>
                <a:cs typeface="+mn-cs"/>
              </a:rPr>
              <a:t> of the model and the complexity of the model.</a:t>
            </a:r>
          </a:p>
          <a:p>
            <a:endParaRPr lang="en-US" sz="1000" b="0" i="0" kern="1200" dirty="0">
              <a:solidFill>
                <a:schemeClr val="tx1"/>
              </a:solidFill>
              <a:effectLst/>
              <a:latin typeface="Times New Roman" pitchFamily="18" charset="0"/>
              <a:ea typeface="+mn-ea"/>
              <a:cs typeface="+mn-cs"/>
            </a:endParaRPr>
          </a:p>
          <a:p>
            <a:r>
              <a:rPr lang="en-US" sz="1000" b="0" i="0" kern="1200" dirty="0">
                <a:solidFill>
                  <a:schemeClr val="tx1"/>
                </a:solidFill>
                <a:effectLst/>
                <a:latin typeface="Times New Roman" pitchFamily="18" charset="0"/>
                <a:ea typeface="+mn-ea"/>
                <a:cs typeface="+mn-cs"/>
              </a:rPr>
              <a:t>AIC = 2 (#parameters) – 2 ln</a:t>
            </a:r>
            <a:r>
              <a:rPr lang="en-US" sz="1000" b="0" i="0" kern="1200" baseline="0" dirty="0">
                <a:solidFill>
                  <a:schemeClr val="tx1"/>
                </a:solidFill>
                <a:effectLst/>
                <a:latin typeface="Times New Roman" pitchFamily="18" charset="0"/>
                <a:ea typeface="+mn-ea"/>
                <a:cs typeface="+mn-cs"/>
              </a:rPr>
              <a:t> (maximized likelihood)</a:t>
            </a:r>
          </a:p>
          <a:p>
            <a:endParaRPr lang="en-US" sz="1000" b="0" i="0" kern="1200" baseline="0" dirty="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a:solidFill>
                  <a:schemeClr val="tx1"/>
                </a:solidFill>
                <a:effectLst/>
                <a:latin typeface="Times New Roman" pitchFamily="18" charset="0"/>
                <a:ea typeface="+mn-ea"/>
                <a:cs typeface="+mn-cs"/>
              </a:rPr>
              <a:t>so total # of parameters in the entire analysis (4 per SKU or 4 x 133 = 532).</a:t>
            </a:r>
            <a:r>
              <a:rPr lang="en-US" sz="1000" kern="1200" baseline="0" dirty="0">
                <a:solidFill>
                  <a:schemeClr val="tx1"/>
                </a:solidFill>
                <a:effectLst/>
                <a:latin typeface="Times New Roman" pitchFamily="18" charset="0"/>
                <a:ea typeface="+mn-ea"/>
                <a:cs typeface="+mn-cs"/>
              </a:rPr>
              <a:t> Check: 2 x 532 – 2 x 7674 = </a:t>
            </a:r>
            <a:endParaRPr lang="en-US" sz="1000" b="0" i="0" kern="1200" dirty="0">
              <a:solidFill>
                <a:schemeClr val="tx1"/>
              </a:solidFill>
              <a:effectLst/>
              <a:latin typeface="Times New Roman" pitchFamily="18" charset="0"/>
              <a:ea typeface="+mn-ea"/>
              <a:cs typeface="+mn-cs"/>
            </a:endParaRPr>
          </a:p>
          <a:p>
            <a:endParaRPr lang="en-US" sz="1000" b="0" i="0" kern="1200" dirty="0">
              <a:solidFill>
                <a:schemeClr val="tx1"/>
              </a:solidFill>
              <a:effectLst/>
              <a:latin typeface="Times New Roman" pitchFamily="18" charset="0"/>
              <a:ea typeface="+mn-ea"/>
              <a:cs typeface="+mn-cs"/>
            </a:endParaRPr>
          </a:p>
          <a:p>
            <a:endParaRPr lang="en-US" sz="1000" b="0" i="0" kern="1200" dirty="0">
              <a:solidFill>
                <a:schemeClr val="tx1"/>
              </a:solidFill>
              <a:effectLst/>
              <a:latin typeface="Times New Roman" pitchFamily="18" charset="0"/>
              <a:ea typeface="+mn-ea"/>
              <a:cs typeface="+mn-cs"/>
            </a:endParaRPr>
          </a:p>
          <a:p>
            <a:endParaRPr dirty="0"/>
          </a:p>
        </p:txBody>
      </p:sp>
    </p:spTree>
    <p:extLst>
      <p:ext uri="{BB962C8B-B14F-4D97-AF65-F5344CB8AC3E}">
        <p14:creationId xmlns:p14="http://schemas.microsoft.com/office/powerpoint/2010/main" val="5080331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Shape 329"/>
          <p:cNvSpPr>
            <a:spLocks noGrp="1" noRot="1" noChangeAspect="1"/>
          </p:cNvSpPr>
          <p:nvPr>
            <p:ph type="sldImg"/>
          </p:nvPr>
        </p:nvSpPr>
        <p:spPr>
          <a:prstGeom prst="rect">
            <a:avLst/>
          </a:prstGeom>
        </p:spPr>
        <p:txBody>
          <a:bodyPr/>
          <a:lstStyle/>
          <a:p>
            <a:endParaRPr/>
          </a:p>
        </p:txBody>
      </p:sp>
      <p:sp>
        <p:nvSpPr>
          <p:cNvPr id="330" name="Shape 330"/>
          <p:cNvSpPr>
            <a:spLocks noGrp="1"/>
          </p:cNvSpPr>
          <p:nvPr>
            <p:ph type="body" sz="quarter" idx="1"/>
          </p:nvPr>
        </p:nvSpPr>
        <p:spPr>
          <a:prstGeom prst="rect">
            <a:avLst/>
          </a:prstGeom>
        </p:spPr>
        <p:txBody>
          <a:bodyPr/>
          <a:lstStyle/>
          <a:p>
            <a:r>
              <a:t>Normalize by time and normalize by volume</a:t>
            </a:r>
          </a:p>
        </p:txBody>
      </p:sp>
    </p:spTree>
    <p:extLst>
      <p:ext uri="{BB962C8B-B14F-4D97-AF65-F5344CB8AC3E}">
        <p14:creationId xmlns:p14="http://schemas.microsoft.com/office/powerpoint/2010/main" val="1399701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Shape 408"/>
          <p:cNvSpPr>
            <a:spLocks noGrp="1" noRot="1" noChangeAspect="1"/>
          </p:cNvSpPr>
          <p:nvPr>
            <p:ph type="sldImg"/>
          </p:nvPr>
        </p:nvSpPr>
        <p:spPr>
          <a:prstGeom prst="rect">
            <a:avLst/>
          </a:prstGeom>
        </p:spPr>
        <p:txBody>
          <a:bodyPr/>
          <a:lstStyle/>
          <a:p>
            <a:endParaRPr/>
          </a:p>
        </p:txBody>
      </p:sp>
      <p:sp>
        <p:nvSpPr>
          <p:cNvPr id="409" name="Shape 409"/>
          <p:cNvSpPr>
            <a:spLocks noGrp="1"/>
          </p:cNvSpPr>
          <p:nvPr>
            <p:ph type="body" sz="quarter" idx="1"/>
          </p:nvPr>
        </p:nvSpPr>
        <p:spPr>
          <a:prstGeom prst="rect">
            <a:avLst/>
          </a:prstGeom>
        </p:spPr>
        <p:txBody>
          <a:bodyPr/>
          <a:lstStyle/>
          <a:p>
            <a:r>
              <a:t>where the $ from </a:t>
            </a:r>
          </a:p>
        </p:txBody>
      </p:sp>
    </p:spTree>
    <p:extLst>
      <p:ext uri="{BB962C8B-B14F-4D97-AF65-F5344CB8AC3E}">
        <p14:creationId xmlns:p14="http://schemas.microsoft.com/office/powerpoint/2010/main" val="17994657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Circled-line is sample average of 10 historical SKUs;</a:t>
            </a:r>
          </a:p>
          <a:p>
            <a:r>
              <a:rPr lang="en-US" dirty="0"/>
              <a:t>Black line is actual demand during the game.</a:t>
            </a:r>
          </a:p>
          <a:p>
            <a:endParaRPr lang="en-US" dirty="0"/>
          </a:p>
          <a:p>
            <a:r>
              <a:rPr lang="en-US" dirty="0"/>
              <a:t>Now we</a:t>
            </a:r>
            <a:r>
              <a:rPr lang="en-US" baseline="0" dirty="0"/>
              <a:t> need to estimate the dynamic demand forecast.</a:t>
            </a:r>
          </a:p>
          <a:p>
            <a:endParaRPr lang="en-US" baseline="0" dirty="0"/>
          </a:p>
          <a:p>
            <a:r>
              <a:rPr lang="en-US" baseline="0" dirty="0"/>
              <a:t>Overall: </a:t>
            </a:r>
            <a:r>
              <a:rPr lang="en-US" dirty="0"/>
              <a:t>Actual Demand has</a:t>
            </a:r>
          </a:p>
          <a:p>
            <a:pPr marL="239367" indent="-239367">
              <a:buFont typeface="Arial" pitchFamily="34" charset="0"/>
              <a:buChar char="•"/>
            </a:pPr>
            <a:r>
              <a:rPr lang="en-US" baseline="0" dirty="0"/>
              <a:t>Average= 39.8 </a:t>
            </a:r>
          </a:p>
          <a:p>
            <a:pPr marL="239367" indent="-239367">
              <a:buFont typeface="Arial" pitchFamily="34" charset="0"/>
              <a:buChar char="•"/>
            </a:pPr>
            <a:r>
              <a:rPr lang="en-US" baseline="0" dirty="0" err="1"/>
              <a:t>StDev</a:t>
            </a:r>
            <a:r>
              <a:rPr lang="en-US" baseline="0" dirty="0"/>
              <a:t>= 20.48</a:t>
            </a:r>
          </a:p>
          <a:p>
            <a:endParaRPr lang="en-US" baseline="0" dirty="0"/>
          </a:p>
          <a:p>
            <a:endParaRPr lang="en-US" baseline="0" dirty="0"/>
          </a:p>
          <a:p>
            <a:r>
              <a:rPr lang="en-US" baseline="0" dirty="0"/>
              <a:t>It turns out that this data was drawn from two normal distributions: N(50,15) for SALES periods 1-(30-epsilon)  and N(17,15) for remainder.</a:t>
            </a:r>
          </a:p>
          <a:p>
            <a:endParaRPr lang="en-US" baseline="0" dirty="0"/>
          </a:p>
          <a:p>
            <a:r>
              <a:rPr lang="en-US" baseline="0" dirty="0"/>
              <a:t>Can discuss how to use SPC to check when distribution changes [e.g., track the mean from period 25 on to see whether it drops below 30, which is the 10</a:t>
            </a:r>
            <a:r>
              <a:rPr lang="en-US" baseline="30000" dirty="0"/>
              <a:t>th</a:t>
            </a:r>
            <a:r>
              <a:rPr lang="en-US" baseline="0" dirty="0"/>
              <a:t> percentile of N(50,15)];</a:t>
            </a:r>
          </a:p>
          <a:p>
            <a:r>
              <a:rPr lang="en-US" baseline="0" dirty="0"/>
              <a:t>Could also do exponential smoothing </a:t>
            </a:r>
            <a:r>
              <a:rPr lang="en-US" baseline="0" dirty="0" err="1"/>
              <a:t>etc</a:t>
            </a:r>
            <a:endParaRPr lang="en-US" baseline="0" dirty="0"/>
          </a:p>
          <a:p>
            <a:endParaRPr lang="en-US" baseline="0" dirty="0"/>
          </a:p>
          <a:p>
            <a:endParaRPr lang="en-US" baseline="0" dirty="0"/>
          </a:p>
          <a:p>
            <a:r>
              <a:rPr lang="en-US" baseline="0" dirty="0"/>
              <a:t>So, sample average distributed like N(50, 15/</a:t>
            </a:r>
            <a:r>
              <a:rPr lang="en-US" baseline="0" dirty="0" err="1"/>
              <a:t>sqrt</a:t>
            </a:r>
            <a:r>
              <a:rPr lang="en-US" baseline="0" dirty="0"/>
              <a:t>(10-1)) = N(50, 5), so CL at 3 sigma means sample average will fall 98% between 35 and 65.</a:t>
            </a:r>
          </a:p>
          <a:p>
            <a:r>
              <a:rPr lang="en-US" baseline="0" dirty="0"/>
              <a:t>And end of PLC phase: N(17, 15/3) so CL at 17 plus/minus 15.</a:t>
            </a:r>
          </a:p>
          <a:p>
            <a:endParaRPr lang="en-US" baseline="0" dirty="0"/>
          </a:p>
          <a:p>
            <a:r>
              <a:rPr lang="en-US" baseline="0" dirty="0"/>
              <a:t>So sample means 34 and 32 are unlikely – indeed, we picked one sample path out of a simulation of 1000…</a:t>
            </a:r>
          </a:p>
          <a:p>
            <a:endParaRPr lang="en-US" baseline="0" dirty="0"/>
          </a:p>
          <a:p>
            <a:endParaRPr lang="en-US" baseline="0" dirty="0"/>
          </a:p>
          <a:p>
            <a:r>
              <a:rPr lang="en-US" baseline="0" dirty="0"/>
              <a:t>HOWEVER, SPC tracks sample MEANS, not single observations.</a:t>
            </a:r>
          </a:p>
          <a:p>
            <a:r>
              <a:rPr lang="en-US" baseline="0" dirty="0"/>
              <a:t>To do this on-line, one would need to track sequentially sampled means, so always running a little (probably at least 5 periods) behind.</a:t>
            </a:r>
          </a:p>
          <a:p>
            <a:endParaRPr lang="en-US" baseline="0" dirty="0"/>
          </a:p>
          <a:p>
            <a:r>
              <a:rPr lang="en-US" baseline="0" dirty="0"/>
              <a:t>It turns out that here one could track single observations because we know the underlying distribution of samples is normal;</a:t>
            </a:r>
          </a:p>
          <a:p>
            <a:r>
              <a:rPr lang="en-US" baseline="0" dirty="0"/>
              <a:t>For SPC we do not know that, therefore track sample means, which we know to be asymptotically normally distributed (CLT).</a:t>
            </a:r>
          </a:p>
          <a:p>
            <a:endParaRPr lang="en-US" baseline="0" dirty="0"/>
          </a:p>
          <a:p>
            <a:endParaRPr lang="en-US" baseline="0" dirty="0"/>
          </a:p>
          <a:p>
            <a:r>
              <a:rPr lang="en-US" baseline="0" dirty="0"/>
              <a:t>In the game and in our simulation results we use sample paths that all switch after period 30.</a:t>
            </a:r>
            <a:endParaRPr lang="en-US" dirty="0"/>
          </a:p>
          <a:p>
            <a:endParaRPr lang="en-US" dirty="0"/>
          </a:p>
        </p:txBody>
      </p:sp>
      <p:sp>
        <p:nvSpPr>
          <p:cNvPr id="4" name="Header Placeholder 3"/>
          <p:cNvSpPr>
            <a:spLocks noGrp="1"/>
          </p:cNvSpPr>
          <p:nvPr>
            <p:ph type="hdr" sz="quarter" idx="10"/>
          </p:nvPr>
        </p:nvSpPr>
        <p:spPr/>
        <p:txBody>
          <a:bodyPr/>
          <a:lstStyle/>
          <a:p>
            <a:pPr>
              <a:defRPr/>
            </a:pPr>
            <a:r>
              <a:rPr lang="en-US"/>
              <a:t>Global Dual Sourcing</a:t>
            </a:r>
          </a:p>
        </p:txBody>
      </p:sp>
      <p:sp>
        <p:nvSpPr>
          <p:cNvPr id="5" name="Footer Placeholder 4"/>
          <p:cNvSpPr>
            <a:spLocks noGrp="1"/>
          </p:cNvSpPr>
          <p:nvPr>
            <p:ph type="ftr" sz="quarter" idx="11"/>
          </p:nvPr>
        </p:nvSpPr>
        <p:spPr/>
        <p:txBody>
          <a:bodyPr/>
          <a:lstStyle/>
          <a:p>
            <a:pPr>
              <a:defRPr/>
            </a:pPr>
            <a:r>
              <a:rPr lang="en-US"/>
              <a:t>© Van Mieghem</a:t>
            </a:r>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8</a:t>
            </a:fld>
            <a:endParaRPr lang="en-US"/>
          </a:p>
        </p:txBody>
      </p:sp>
    </p:spTree>
    <p:extLst>
      <p:ext uri="{BB962C8B-B14F-4D97-AF65-F5344CB8AC3E}">
        <p14:creationId xmlns:p14="http://schemas.microsoft.com/office/powerpoint/2010/main" val="3922041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HAND OUT THE</a:t>
            </a:r>
            <a:r>
              <a:rPr lang="en-US" baseline="0" dirty="0"/>
              <a:t> SLIDES.</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11</a:t>
            </a:fld>
            <a:endParaRPr lang="en-US" dirty="0"/>
          </a:p>
        </p:txBody>
      </p:sp>
    </p:spTree>
    <p:extLst>
      <p:ext uri="{BB962C8B-B14F-4D97-AF65-F5344CB8AC3E}">
        <p14:creationId xmlns:p14="http://schemas.microsoft.com/office/powerpoint/2010/main" val="2401525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Depending on time, may have to tell students</a:t>
            </a:r>
            <a:r>
              <a:rPr lang="en-US" baseline="0" dirty="0"/>
              <a:t> to read the next few slides. If so, make sure to tell them again that an important consideration is keeping time units consistent. L, mean, and </a:t>
            </a:r>
            <a:r>
              <a:rPr lang="en-US" baseline="0" dirty="0" err="1"/>
              <a:t>stdev</a:t>
            </a:r>
            <a:r>
              <a:rPr lang="en-US" baseline="0" dirty="0"/>
              <a:t> should all refer to the same underlying time period.</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12</a:t>
            </a:fld>
            <a:endParaRPr lang="en-US" dirty="0"/>
          </a:p>
        </p:txBody>
      </p:sp>
    </p:spTree>
    <p:extLst>
      <p:ext uri="{BB962C8B-B14F-4D97-AF65-F5344CB8AC3E}">
        <p14:creationId xmlns:p14="http://schemas.microsoft.com/office/powerpoint/2010/main" val="11215636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a:t>Won’t have</a:t>
            </a:r>
            <a:r>
              <a:rPr lang="en-US" b="0" baseline="0" dirty="0"/>
              <a:t> time to walk through but here for my info if question comes up during or after class.</a:t>
            </a:r>
            <a:endParaRPr lang="en-US" b="0" dirty="0"/>
          </a:p>
          <a:p>
            <a:endParaRPr lang="en-US" b="1" dirty="0"/>
          </a:p>
          <a:p>
            <a:r>
              <a:rPr lang="en-US" b="1" dirty="0"/>
              <a:t>China: </a:t>
            </a:r>
          </a:p>
          <a:p>
            <a:r>
              <a:rPr lang="en-US" dirty="0"/>
              <a:t>Underage = 10000</a:t>
            </a:r>
            <a:r>
              <a:rPr lang="en-US" baseline="0" dirty="0"/>
              <a:t> -7250=2750</a:t>
            </a:r>
          </a:p>
          <a:p>
            <a:r>
              <a:rPr lang="en-US" baseline="0" dirty="0"/>
              <a:t>Overage = 0.01*7250 = 72.5</a:t>
            </a:r>
          </a:p>
          <a:p>
            <a:r>
              <a:rPr lang="en-US" baseline="0" dirty="0"/>
              <a:t>Fractile (service level) = 2750 / (2750 + 72.5) = 0.974</a:t>
            </a:r>
          </a:p>
          <a:p>
            <a:r>
              <a:rPr lang="en-US" baseline="0" dirty="0"/>
              <a:t>Target Inv Level = 4(50)+normsinv(0.974) *15*</a:t>
            </a:r>
            <a:r>
              <a:rPr lang="en-US" baseline="0" dirty="0" err="1"/>
              <a:t>sqrt</a:t>
            </a:r>
            <a:r>
              <a:rPr lang="en-US" baseline="0" dirty="0"/>
              <a:t>(4)=258</a:t>
            </a:r>
          </a:p>
          <a:p>
            <a:r>
              <a:rPr lang="en-US" baseline="0" dirty="0"/>
              <a:t>(Using full sample: 4(39.8)+</a:t>
            </a:r>
            <a:r>
              <a:rPr lang="en-US" baseline="0" dirty="0" err="1"/>
              <a:t>normsinv</a:t>
            </a:r>
            <a:r>
              <a:rPr lang="en-US" baseline="0" dirty="0"/>
              <a:t>(0.974) *20.48*</a:t>
            </a:r>
            <a:r>
              <a:rPr lang="en-US" baseline="0" dirty="0" err="1"/>
              <a:t>sqrt</a:t>
            </a:r>
            <a:r>
              <a:rPr lang="en-US" baseline="0" dirty="0"/>
              <a:t>(4)=239.0)</a:t>
            </a:r>
          </a:p>
          <a:p>
            <a:endParaRPr lang="en-US" baseline="0" dirty="0"/>
          </a:p>
          <a:p>
            <a:r>
              <a:rPr lang="en-US" b="1" dirty="0"/>
              <a:t>Mexico: </a:t>
            </a:r>
          </a:p>
          <a:p>
            <a:r>
              <a:rPr lang="en-US" dirty="0"/>
              <a:t>Underage = 10000</a:t>
            </a:r>
            <a:r>
              <a:rPr lang="en-US" baseline="0" dirty="0"/>
              <a:t> -8000=2000</a:t>
            </a:r>
          </a:p>
          <a:p>
            <a:r>
              <a:rPr lang="en-US" baseline="0" dirty="0"/>
              <a:t>Overage = 0.01*8000 = 80</a:t>
            </a:r>
          </a:p>
          <a:p>
            <a:r>
              <a:rPr lang="en-US" baseline="0" dirty="0"/>
              <a:t>Fractile (service level) = 2000 / (2000 + 80) = 0.961</a:t>
            </a:r>
          </a:p>
          <a:p>
            <a:r>
              <a:rPr lang="en-US" baseline="0" dirty="0"/>
              <a:t>Target Inv Level = (50)+normsinv(0.961) *15*</a:t>
            </a:r>
            <a:r>
              <a:rPr lang="en-US" baseline="0" dirty="0" err="1"/>
              <a:t>sqrt</a:t>
            </a:r>
            <a:r>
              <a:rPr lang="en-US" baseline="0" dirty="0"/>
              <a:t>(1)=76</a:t>
            </a:r>
          </a:p>
          <a:p>
            <a:r>
              <a:rPr lang="en-US" baseline="0" dirty="0"/>
              <a:t>(Using full sample: 1(39.8)+</a:t>
            </a:r>
            <a:r>
              <a:rPr lang="en-US" baseline="0" dirty="0" err="1"/>
              <a:t>normsinv</a:t>
            </a:r>
            <a:r>
              <a:rPr lang="en-US" baseline="0" dirty="0"/>
              <a:t>(0.961) *20.48*</a:t>
            </a:r>
            <a:r>
              <a:rPr lang="en-US" baseline="0" dirty="0" err="1"/>
              <a:t>sqrt</a:t>
            </a:r>
            <a:r>
              <a:rPr lang="en-US" baseline="0" dirty="0"/>
              <a:t>(1)=76</a:t>
            </a:r>
          </a:p>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14</a:t>
            </a:fld>
            <a:endParaRPr lang="en-US" dirty="0"/>
          </a:p>
        </p:txBody>
      </p:sp>
    </p:spTree>
    <p:extLst>
      <p:ext uri="{BB962C8B-B14F-4D97-AF65-F5344CB8AC3E}">
        <p14:creationId xmlns:p14="http://schemas.microsoft.com/office/powerpoint/2010/main" val="16571193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r>
              <a:rPr lang="en-US"/>
              <a:t>Sourcing = the TLC sourcing differential, EXCLUDING inventory &amp; service considerations (working capital).</a:t>
            </a:r>
          </a:p>
          <a:p>
            <a:endParaRPr lang="en-US"/>
          </a:p>
        </p:txBody>
      </p:sp>
      <p:sp>
        <p:nvSpPr>
          <p:cNvPr id="95237" name="Slide Number Placeholder 4"/>
          <p:cNvSpPr>
            <a:spLocks noGrp="1"/>
          </p:cNvSpPr>
          <p:nvPr>
            <p:ph type="sldNum" sz="quarter" idx="5"/>
          </p:nvPr>
        </p:nvSpPr>
        <p:spPr>
          <a:noFill/>
        </p:spPr>
        <p:txBody>
          <a:bodyPr/>
          <a:lstStyle/>
          <a:p>
            <a:pPr defTabSz="974855"/>
            <a:fld id="{F6017DBA-2814-435E-9CA8-12829D264B73}" type="slidenum">
              <a:rPr lang="en-US" sz="1200" smtClean="0">
                <a:solidFill>
                  <a:srgbClr val="000000"/>
                </a:solidFill>
              </a:rPr>
              <a:pPr defTabSz="974855"/>
              <a:t>15</a:t>
            </a:fld>
            <a:endParaRPr lang="en-US" sz="1200" dirty="0">
              <a:solidFill>
                <a:srgbClr val="000000"/>
              </a:solidFill>
            </a:endParaRPr>
          </a:p>
        </p:txBody>
      </p:sp>
    </p:spTree>
    <p:extLst>
      <p:ext uri="{BB962C8B-B14F-4D97-AF65-F5344CB8AC3E}">
        <p14:creationId xmlns:p14="http://schemas.microsoft.com/office/powerpoint/2010/main" val="4899008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endParaRPr lang="en-US"/>
          </a:p>
        </p:txBody>
      </p:sp>
      <p:sp>
        <p:nvSpPr>
          <p:cNvPr id="94213" name="Slide Number Placeholder 4"/>
          <p:cNvSpPr>
            <a:spLocks noGrp="1"/>
          </p:cNvSpPr>
          <p:nvPr>
            <p:ph type="sldNum" sz="quarter" idx="5"/>
          </p:nvPr>
        </p:nvSpPr>
        <p:spPr>
          <a:noFill/>
        </p:spPr>
        <p:txBody>
          <a:bodyPr/>
          <a:lstStyle/>
          <a:p>
            <a:pPr defTabSz="974855"/>
            <a:fld id="{79E13050-A8E0-44B2-AD4C-7CEE1D54326F}" type="slidenum">
              <a:rPr lang="en-US" sz="1200" smtClean="0">
                <a:solidFill>
                  <a:srgbClr val="000000"/>
                </a:solidFill>
              </a:rPr>
              <a:pPr defTabSz="974855"/>
              <a:t>16</a:t>
            </a:fld>
            <a:endParaRPr lang="en-US" sz="1200" dirty="0">
              <a:solidFill>
                <a:srgbClr val="000000"/>
              </a:solidFill>
            </a:endParaRPr>
          </a:p>
        </p:txBody>
      </p:sp>
    </p:spTree>
    <p:extLst>
      <p:ext uri="{BB962C8B-B14F-4D97-AF65-F5344CB8AC3E}">
        <p14:creationId xmlns:p14="http://schemas.microsoft.com/office/powerpoint/2010/main" val="311703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67233EBB-6CDC-434D-9C45-E4E1A0F671F7}"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chemeClr val="accent2"/>
                </a:solidFill>
                <a:latin typeface="Arial" charset="0"/>
                <a:cs typeface="Arial" charset="0"/>
              </a:rPr>
              <a:t>© Van Mieghem (</a:t>
            </a:r>
            <a:fld id="{B1B09FAF-2D37-4B76-96C1-DE778653C2E7}" type="datetime5">
              <a:rPr lang="en-US" sz="800">
                <a:solidFill>
                  <a:schemeClr val="accent2"/>
                </a:solidFill>
                <a:latin typeface="Arial" charset="0"/>
                <a:cs typeface="Arial" charset="0"/>
              </a:rPr>
              <a:pPr algn="r" eaLnBrk="0" hangingPunct="0">
                <a:defRPr/>
              </a:pPr>
              <a:t>26-Feb-18</a:t>
            </a:fld>
            <a:r>
              <a:rPr lang="en-US" sz="800">
                <a:solidFill>
                  <a:schemeClr val="accent2"/>
                </a:solidFill>
                <a:latin typeface="Arial" charset="0"/>
                <a:cs typeface="Arial" charset="0"/>
              </a:rPr>
              <a:t>)</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33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900488"/>
            <a:ext cx="8229600" cy="2633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4951067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33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900488"/>
            <a:ext cx="8229600" cy="2633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1537453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19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19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1052788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b="1">
              <a:solidFill>
                <a:srgbClr val="000000"/>
              </a:solidFill>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b="1">
                <a:solidFill>
                  <a:srgbClr val="3333CC"/>
                </a:solidFill>
                <a:latin typeface="Arial" charset="0"/>
              </a:rPr>
              <a:t>Slide </a:t>
            </a:r>
            <a:fld id="{EEC34425-C3CE-4E11-8693-43FAF779D27C}" type="slidenum">
              <a:rPr lang="en-US" sz="800" b="1">
                <a:solidFill>
                  <a:srgbClr val="3333CC"/>
                </a:solidFill>
                <a:latin typeface="Arial" charset="0"/>
              </a:rPr>
              <a:pPr eaLnBrk="0" hangingPunct="0">
                <a:defRPr/>
              </a:pPr>
              <a:t>‹#›</a:t>
            </a:fld>
            <a:endParaRPr lang="en-US" sz="800" b="1">
              <a:solidFill>
                <a:srgbClr val="3333CC"/>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1">
                <a:solidFill>
                  <a:srgbClr val="3333CC"/>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1" dirty="0">
                <a:solidFill>
                  <a:srgbClr val="3333CC"/>
                </a:solidFill>
                <a:latin typeface="Arial" charset="0"/>
                <a:cs typeface="Arial" charset="0"/>
              </a:rPr>
              <a:t>© Van Mieghem</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320856279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gray">
          <a:xfrm>
            <a:off x="609600" y="0"/>
            <a:ext cx="8534400" cy="4800600"/>
          </a:xfrm>
          <a:prstGeom prst="rect">
            <a:avLst/>
          </a:prstGeom>
          <a:solidFill>
            <a:srgbClr val="CCCCCC"/>
          </a:solidFill>
          <a:ln w="9525">
            <a:noFill/>
            <a:miter lim="800000"/>
            <a:headEnd/>
            <a:tailEnd/>
          </a:ln>
          <a:effectLst/>
        </p:spPr>
        <p:txBody>
          <a:bodyPr wrap="none" anchor="ctr"/>
          <a:lstStyle/>
          <a:p>
            <a:pPr eaLnBrk="0" hangingPunct="0">
              <a:defRPr/>
            </a:pPr>
            <a:endParaRPr lang="en-US" sz="1800" b="1">
              <a:solidFill>
                <a:prstClr val="black"/>
              </a:solidFill>
              <a:latin typeface="Times New Roman" pitchFamily="-112" charset="0"/>
              <a:ea typeface="MS PGothic" pitchFamily="34" charset="-128"/>
            </a:endParaRPr>
          </a:p>
        </p:txBody>
      </p:sp>
      <p:sp>
        <p:nvSpPr>
          <p:cNvPr id="5" name="Rectangle 3"/>
          <p:cNvSpPr>
            <a:spLocks noChangeArrowheads="1"/>
          </p:cNvSpPr>
          <p:nvPr userDrawn="1"/>
        </p:nvSpPr>
        <p:spPr bwMode="black">
          <a:xfrm>
            <a:off x="0" y="914400"/>
            <a:ext cx="8382000" cy="3886200"/>
          </a:xfrm>
          <a:prstGeom prst="rect">
            <a:avLst/>
          </a:prstGeom>
          <a:solidFill>
            <a:srgbClr val="990033"/>
          </a:solidFill>
          <a:ln w="9525">
            <a:noFill/>
            <a:miter lim="800000"/>
            <a:headEnd/>
            <a:tailEnd/>
          </a:ln>
          <a:effectLst/>
        </p:spPr>
        <p:txBody>
          <a:bodyPr wrap="none" anchor="ctr"/>
          <a:lstStyle/>
          <a:p>
            <a:pPr eaLnBrk="0" hangingPunct="0">
              <a:defRPr/>
            </a:pPr>
            <a:endParaRPr lang="en-US" sz="1800" b="1">
              <a:solidFill>
                <a:prstClr val="black"/>
              </a:solidFill>
              <a:latin typeface="Times New Roman" pitchFamily="-112" charset="0"/>
              <a:ea typeface="MS PGothic" pitchFamily="34" charset="-128"/>
            </a:endParaRPr>
          </a:p>
        </p:txBody>
      </p:sp>
      <p:pic>
        <p:nvPicPr>
          <p:cNvPr id="6" name="Picture 4"/>
          <p:cNvPicPr>
            <a:picLocks noChangeAspect="1" noChangeArrowheads="1"/>
          </p:cNvPicPr>
          <p:nvPr userDrawn="1"/>
        </p:nvPicPr>
        <p:blipFill>
          <a:blip r:embed="rId2" cstate="print"/>
          <a:srcRect/>
          <a:stretch>
            <a:fillRect/>
          </a:stretch>
        </p:blipFill>
        <p:spPr bwMode="auto">
          <a:xfrm>
            <a:off x="617538" y="5181600"/>
            <a:ext cx="941387" cy="1092200"/>
          </a:xfrm>
          <a:prstGeom prst="rect">
            <a:avLst/>
          </a:prstGeom>
          <a:noFill/>
          <a:ln w="12700">
            <a:noFill/>
            <a:miter lim="800000"/>
            <a:headEnd/>
            <a:tailEnd/>
          </a:ln>
        </p:spPr>
      </p:pic>
      <p:sp>
        <p:nvSpPr>
          <p:cNvPr id="7" name="Text Box 9"/>
          <p:cNvSpPr txBox="1">
            <a:spLocks noChangeArrowheads="1"/>
          </p:cNvSpPr>
          <p:nvPr userDrawn="1"/>
        </p:nvSpPr>
        <p:spPr bwMode="auto">
          <a:xfrm>
            <a:off x="5410200" y="1752600"/>
            <a:ext cx="184150" cy="457200"/>
          </a:xfrm>
          <a:prstGeom prst="rect">
            <a:avLst/>
          </a:prstGeom>
          <a:noFill/>
          <a:ln w="9525">
            <a:noFill/>
            <a:miter lim="800000"/>
            <a:headEnd/>
            <a:tailEnd/>
          </a:ln>
          <a:effectLst/>
        </p:spPr>
        <p:txBody>
          <a:bodyPr wrap="none">
            <a:spAutoFit/>
          </a:bodyPr>
          <a:lstStyle/>
          <a:p>
            <a:pPr eaLnBrk="0" hangingPunct="0">
              <a:defRPr/>
            </a:pPr>
            <a:endParaRPr lang="en-US">
              <a:solidFill>
                <a:prstClr val="black"/>
              </a:solidFill>
              <a:latin typeface="Times" pitchFamily="-112" charset="0"/>
              <a:ea typeface="MS PGothic" pitchFamily="34" charset="-128"/>
            </a:endParaRPr>
          </a:p>
        </p:txBody>
      </p:sp>
      <p:sp>
        <p:nvSpPr>
          <p:cNvPr id="8" name="Line 10"/>
          <p:cNvSpPr>
            <a:spLocks noChangeShapeType="1"/>
          </p:cNvSpPr>
          <p:nvPr userDrawn="1"/>
        </p:nvSpPr>
        <p:spPr bwMode="auto">
          <a:xfrm>
            <a:off x="0" y="4775200"/>
            <a:ext cx="9144000" cy="0"/>
          </a:xfrm>
          <a:prstGeom prst="line">
            <a:avLst/>
          </a:prstGeom>
          <a:noFill/>
          <a:ln w="101600">
            <a:solidFill>
              <a:srgbClr val="990033"/>
            </a:solidFill>
            <a:round/>
            <a:headEnd/>
            <a:tailEnd/>
          </a:ln>
          <a:effectLst/>
        </p:spPr>
        <p:txBody>
          <a:bodyPr wrap="none" anchor="ctr"/>
          <a:lstStyle/>
          <a:p>
            <a:pPr eaLnBrk="0" hangingPunct="0">
              <a:defRPr/>
            </a:pPr>
            <a:endParaRPr lang="en-US" sz="1800" b="1">
              <a:solidFill>
                <a:prstClr val="black"/>
              </a:solidFill>
              <a:latin typeface="Times New Roman" pitchFamily="-107" charset="0"/>
              <a:ea typeface="MS PGothic" pitchFamily="34" charset="-128"/>
            </a:endParaRPr>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9" name="Date Placeholder 3"/>
          <p:cNvSpPr>
            <a:spLocks noGrp="1"/>
          </p:cNvSpPr>
          <p:nvPr>
            <p:ph type="dt" sz="half" idx="10"/>
          </p:nvPr>
        </p:nvSpPr>
        <p:spPr/>
        <p:txBody>
          <a:bodyPr/>
          <a:lstStyle>
            <a:lvl1pPr>
              <a:defRPr/>
            </a:lvl1pPr>
          </a:lstStyle>
          <a:p>
            <a:fld id="{81FB1215-C64B-45AF-82E7-D2CB2057C5FB}" type="datetime1">
              <a:rPr lang="en-US"/>
              <a:pPr/>
              <a:t>2/26/18</a:t>
            </a:fld>
            <a:endParaRPr lang="en-US"/>
          </a:p>
        </p:txBody>
      </p:sp>
      <p:sp>
        <p:nvSpPr>
          <p:cNvPr id="10"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11" name="Slide Number Placeholder 5"/>
          <p:cNvSpPr>
            <a:spLocks noGrp="1"/>
          </p:cNvSpPr>
          <p:nvPr>
            <p:ph type="sldNum" sz="quarter" idx="12"/>
          </p:nvPr>
        </p:nvSpPr>
        <p:spPr/>
        <p:txBody>
          <a:bodyPr/>
          <a:lstStyle>
            <a:lvl1pPr>
              <a:defRPr/>
            </a:lvl1pPr>
          </a:lstStyle>
          <a:p>
            <a:fld id="{0831C0DE-5369-4B0F-939A-DE59F8E57A93}" type="slidenum">
              <a:rPr lang="en-US"/>
              <a:pPr/>
              <a:t>‹#›</a:t>
            </a:fld>
            <a:endParaRPr lang="en-US"/>
          </a:p>
        </p:txBody>
      </p:sp>
    </p:spTree>
    <p:extLst>
      <p:ext uri="{BB962C8B-B14F-4D97-AF65-F5344CB8AC3E}">
        <p14:creationId xmlns:p14="http://schemas.microsoft.com/office/powerpoint/2010/main" val="159450727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8D5B422F-4CEC-4E77-8F90-0FD0FE0C8ABD}" type="datetime1">
              <a:rPr lang="en-US"/>
              <a:pPr/>
              <a:t>2/26/18</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FB260106-B2E4-4E35-AACC-59B4FFCB55B9}" type="slidenum">
              <a:rPr lang="en-US"/>
              <a:pPr/>
              <a:t>‹#›</a:t>
            </a:fld>
            <a:endParaRPr lang="en-US"/>
          </a:p>
        </p:txBody>
      </p:sp>
    </p:spTree>
    <p:extLst>
      <p:ext uri="{BB962C8B-B14F-4D97-AF65-F5344CB8AC3E}">
        <p14:creationId xmlns:p14="http://schemas.microsoft.com/office/powerpoint/2010/main" val="51474459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D7F76BC6-A3C9-49C2-A11F-660C46CF6650}" type="datetime1">
              <a:rPr lang="en-US"/>
              <a:pPr/>
              <a:t>2/26/18</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68D2A9D6-F295-42A5-B864-76BC09AB57FF}" type="slidenum">
              <a:rPr lang="en-US"/>
              <a:pPr/>
              <a:t>‹#›</a:t>
            </a:fld>
            <a:endParaRPr lang="en-US"/>
          </a:p>
        </p:txBody>
      </p:sp>
    </p:spTree>
    <p:extLst>
      <p:ext uri="{BB962C8B-B14F-4D97-AF65-F5344CB8AC3E}">
        <p14:creationId xmlns:p14="http://schemas.microsoft.com/office/powerpoint/2010/main" val="183714905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fld id="{E33C5A25-5B1A-4822-BF5B-5F251FB0D9C1}" type="datetime1">
              <a:rPr lang="en-US"/>
              <a:pPr/>
              <a:t>2/26/18</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52D50BF8-48C6-4B32-9739-145654BCD469}" type="slidenum">
              <a:rPr lang="en-US"/>
              <a:pPr/>
              <a:t>‹#›</a:t>
            </a:fld>
            <a:endParaRPr lang="en-US"/>
          </a:p>
        </p:txBody>
      </p:sp>
    </p:spTree>
    <p:extLst>
      <p:ext uri="{BB962C8B-B14F-4D97-AF65-F5344CB8AC3E}">
        <p14:creationId xmlns:p14="http://schemas.microsoft.com/office/powerpoint/2010/main" val="100115525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fld id="{8E6CD703-3BD7-4EE8-A73E-498279651A92}" type="datetime1">
              <a:rPr lang="en-US"/>
              <a:pPr/>
              <a:t>2/26/18</a:t>
            </a:fld>
            <a:endParaRPr lang="en-US"/>
          </a:p>
        </p:txBody>
      </p:sp>
      <p:sp>
        <p:nvSpPr>
          <p:cNvPr id="8" name="Footer Placeholder 7"/>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9" name="Slide Number Placeholder 8"/>
          <p:cNvSpPr>
            <a:spLocks noGrp="1"/>
          </p:cNvSpPr>
          <p:nvPr>
            <p:ph type="sldNum" sz="quarter" idx="12"/>
          </p:nvPr>
        </p:nvSpPr>
        <p:spPr/>
        <p:txBody>
          <a:bodyPr/>
          <a:lstStyle>
            <a:lvl1pPr>
              <a:defRPr/>
            </a:lvl1pPr>
          </a:lstStyle>
          <a:p>
            <a:fld id="{89F51857-7412-4781-B0D4-F3D2D37FF6DA}" type="slidenum">
              <a:rPr lang="en-US"/>
              <a:pPr/>
              <a:t>‹#›</a:t>
            </a:fld>
            <a:endParaRPr lang="en-US"/>
          </a:p>
        </p:txBody>
      </p:sp>
    </p:spTree>
    <p:extLst>
      <p:ext uri="{BB962C8B-B14F-4D97-AF65-F5344CB8AC3E}">
        <p14:creationId xmlns:p14="http://schemas.microsoft.com/office/powerpoint/2010/main" val="320341479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fld id="{B36894D3-967D-4103-9A64-675A3CB150F9}" type="datetime1">
              <a:rPr lang="en-US"/>
              <a:pPr/>
              <a:t>2/26/18</a:t>
            </a:fld>
            <a:endParaRPr lang="en-US"/>
          </a:p>
        </p:txBody>
      </p:sp>
      <p:sp>
        <p:nvSpPr>
          <p:cNvPr id="4" name="Footer Placeholder 3"/>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5" name="Slide Number Placeholder 4"/>
          <p:cNvSpPr>
            <a:spLocks noGrp="1"/>
          </p:cNvSpPr>
          <p:nvPr>
            <p:ph type="sldNum" sz="quarter" idx="12"/>
          </p:nvPr>
        </p:nvSpPr>
        <p:spPr/>
        <p:txBody>
          <a:bodyPr/>
          <a:lstStyle>
            <a:lvl1pPr>
              <a:defRPr/>
            </a:lvl1pPr>
          </a:lstStyle>
          <a:p>
            <a:fld id="{B2B09525-4012-40F4-85BD-E2222BDA19E8}" type="slidenum">
              <a:rPr lang="en-US"/>
              <a:pPr/>
              <a:t>‹#›</a:t>
            </a:fld>
            <a:endParaRPr lang="en-US"/>
          </a:p>
        </p:txBody>
      </p:sp>
    </p:spTree>
    <p:extLst>
      <p:ext uri="{BB962C8B-B14F-4D97-AF65-F5344CB8AC3E}">
        <p14:creationId xmlns:p14="http://schemas.microsoft.com/office/powerpoint/2010/main" val="2148729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49BE4357-D407-475A-81B8-2F1B2AFFBAE2}" type="datetime1">
              <a:rPr lang="en-US"/>
              <a:pPr/>
              <a:t>2/26/18</a:t>
            </a:fld>
            <a:endParaRPr lang="en-US"/>
          </a:p>
        </p:txBody>
      </p:sp>
      <p:sp>
        <p:nvSpPr>
          <p:cNvPr id="3" name="Footer Placeholder 2"/>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4" name="Slide Number Placeholder 3"/>
          <p:cNvSpPr>
            <a:spLocks noGrp="1"/>
          </p:cNvSpPr>
          <p:nvPr>
            <p:ph type="sldNum" sz="quarter" idx="12"/>
          </p:nvPr>
        </p:nvSpPr>
        <p:spPr/>
        <p:txBody>
          <a:bodyPr/>
          <a:lstStyle>
            <a:lvl1pPr>
              <a:defRPr/>
            </a:lvl1pPr>
          </a:lstStyle>
          <a:p>
            <a:fld id="{08FEFC3B-42D5-4762-95DE-B64EE18B884B}" type="slidenum">
              <a:rPr lang="en-US"/>
              <a:pPr/>
              <a:t>‹#›</a:t>
            </a:fld>
            <a:endParaRPr lang="en-US"/>
          </a:p>
        </p:txBody>
      </p:sp>
    </p:spTree>
    <p:extLst>
      <p:ext uri="{BB962C8B-B14F-4D97-AF65-F5344CB8AC3E}">
        <p14:creationId xmlns:p14="http://schemas.microsoft.com/office/powerpoint/2010/main" val="7184424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02EEC40A-53D3-48DB-9EE6-3199F0249771}" type="datetime1">
              <a:rPr lang="en-US"/>
              <a:pPr/>
              <a:t>2/26/18</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1D709740-A4C6-4C33-8833-55B6D666F917}" type="slidenum">
              <a:rPr lang="en-US"/>
              <a:pPr/>
              <a:t>‹#›</a:t>
            </a:fld>
            <a:endParaRPr lang="en-US"/>
          </a:p>
        </p:txBody>
      </p:sp>
    </p:spTree>
    <p:extLst>
      <p:ext uri="{BB962C8B-B14F-4D97-AF65-F5344CB8AC3E}">
        <p14:creationId xmlns:p14="http://schemas.microsoft.com/office/powerpoint/2010/main" val="163712607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2881E8E5-E513-49AC-B3BD-BEA755AF43D8}" type="datetime1">
              <a:rPr lang="en-US"/>
              <a:pPr/>
              <a:t>2/26/18</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A284CBDF-E40A-44C9-9EC5-D2CF95C930AE}" type="slidenum">
              <a:rPr lang="en-US"/>
              <a:pPr/>
              <a:t>‹#›</a:t>
            </a:fld>
            <a:endParaRPr lang="en-US"/>
          </a:p>
        </p:txBody>
      </p:sp>
    </p:spTree>
    <p:extLst>
      <p:ext uri="{BB962C8B-B14F-4D97-AF65-F5344CB8AC3E}">
        <p14:creationId xmlns:p14="http://schemas.microsoft.com/office/powerpoint/2010/main" val="24938873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48359ED4-8FF8-4F01-A7E3-CC4EB4CD2764}" type="datetime1">
              <a:rPr lang="en-US"/>
              <a:pPr/>
              <a:t>2/26/18</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9F3F2790-394E-40E4-B933-355631C5C5E6}" type="slidenum">
              <a:rPr lang="en-US"/>
              <a:pPr/>
              <a:t>‹#›</a:t>
            </a:fld>
            <a:endParaRPr lang="en-US"/>
          </a:p>
        </p:txBody>
      </p:sp>
    </p:spTree>
    <p:extLst>
      <p:ext uri="{BB962C8B-B14F-4D97-AF65-F5344CB8AC3E}">
        <p14:creationId xmlns:p14="http://schemas.microsoft.com/office/powerpoint/2010/main" val="421113171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8D35E430-647F-42F7-9E62-DCDF5425D887}" type="datetime1">
              <a:rPr lang="en-US"/>
              <a:pPr/>
              <a:t>2/26/18</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4E0B1238-EF7E-43D8-ACD2-C2FCDBE0383A}" type="slidenum">
              <a:rPr lang="en-US"/>
              <a:pPr/>
              <a:t>‹#›</a:t>
            </a:fld>
            <a:endParaRPr lang="en-US"/>
          </a:p>
        </p:txBody>
      </p:sp>
    </p:spTree>
    <p:extLst>
      <p:ext uri="{BB962C8B-B14F-4D97-AF65-F5344CB8AC3E}">
        <p14:creationId xmlns:p14="http://schemas.microsoft.com/office/powerpoint/2010/main" val="20120381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Box 2"/>
          <p:cNvSpPr txBox="1"/>
          <p:nvPr userDrawn="1"/>
        </p:nvSpPr>
        <p:spPr>
          <a:xfrm>
            <a:off x="7651860" y="6581001"/>
            <a:ext cx="1492140" cy="276999"/>
          </a:xfrm>
          <a:prstGeom prst="rect">
            <a:avLst/>
          </a:prstGeom>
          <a:noFill/>
        </p:spPr>
        <p:txBody>
          <a:bodyPr wrap="none" rtlCol="0">
            <a:spAutoFit/>
          </a:bodyPr>
          <a:lstStyle/>
          <a:p>
            <a:r>
              <a:rPr lang="en-US" sz="1200" dirty="0"/>
              <a:t>© J.A. Van Mieghem</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a:xfrm>
            <a:off x="0" y="904"/>
            <a:ext cx="9144000" cy="1230019"/>
          </a:xfrm>
        </p:spPr>
        <p:txBody>
          <a:bodyPr/>
          <a:lstStyle>
            <a:lvl1pPr>
              <a:defRPr/>
            </a:lvl1pPr>
          </a:lstStyle>
          <a:p>
            <a:r>
              <a:rPr lang="en-US"/>
              <a:t>Click to edit Master title style</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286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286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566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833813"/>
            <a:ext cx="8229600" cy="2566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566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833813"/>
            <a:ext cx="8229600" cy="2566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Shape 52"/>
          <p:cNvSpPr>
            <a:spLocks noGrp="1"/>
          </p:cNvSpPr>
          <p:nvPr>
            <p:ph type="title"/>
          </p:nvPr>
        </p:nvSpPr>
        <p:spPr>
          <a:prstGeom prst="rect">
            <a:avLst/>
          </a:prstGeom>
        </p:spPr>
        <p:txBody>
          <a:bodyPr/>
          <a:lstStyle/>
          <a:p>
            <a:r>
              <a:t>Title Text</a:t>
            </a:r>
          </a:p>
        </p:txBody>
      </p:sp>
      <p:sp>
        <p:nvSpPr>
          <p:cNvPr id="53" name="Shape 53"/>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706096882"/>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93" descr="DEL_COL"/>
          <p:cNvPicPr>
            <a:picLocks noChangeAspect="1" noChangeArrowheads="1"/>
          </p:cNvPicPr>
          <p:nvPr/>
        </p:nvPicPr>
        <p:blipFill>
          <a:blip r:embed="rId2" cstate="print"/>
          <a:srcRect/>
          <a:stretch>
            <a:fillRect/>
          </a:stretch>
        </p:blipFill>
        <p:spPr bwMode="gray">
          <a:xfrm>
            <a:off x="892175" y="6021388"/>
            <a:ext cx="1462088" cy="273050"/>
          </a:xfrm>
          <a:prstGeom prst="rect">
            <a:avLst/>
          </a:prstGeom>
          <a:noFill/>
          <a:ln w="9525">
            <a:noFill/>
            <a:miter lim="800000"/>
            <a:headEnd/>
            <a:tailEnd/>
          </a:ln>
        </p:spPr>
      </p:pic>
      <p:sp>
        <p:nvSpPr>
          <p:cNvPr id="5" name="Rectangle 2"/>
          <p:cNvSpPr>
            <a:spLocks noChangeArrowheads="1"/>
          </p:cNvSpPr>
          <p:nvPr/>
        </p:nvSpPr>
        <p:spPr bwMode="gray">
          <a:xfrm>
            <a:off x="585788" y="776288"/>
            <a:ext cx="7972425" cy="4795837"/>
          </a:xfrm>
          <a:prstGeom prst="rect">
            <a:avLst/>
          </a:prstGeom>
          <a:solidFill>
            <a:schemeClr val="bg1"/>
          </a:solidFill>
          <a:ln w="19050" algn="ctr">
            <a:solidFill>
              <a:schemeClr val="accent1"/>
            </a:solidFill>
            <a:miter lim="800000"/>
            <a:headEnd/>
            <a:tailEnd/>
          </a:ln>
          <a:effectLst/>
        </p:spPr>
        <p:txBody>
          <a:bodyPr lIns="90000" tIns="90000" rIns="90000" bIns="90000" anchor="ctr"/>
          <a:lstStyle/>
          <a:p>
            <a:pPr marL="119063" indent="-119063" eaLnBrk="0" hangingPunct="0">
              <a:spcBef>
                <a:spcPct val="50000"/>
              </a:spcBef>
              <a:defRPr/>
            </a:pPr>
            <a:endParaRPr lang="en-US" sz="1100" b="1">
              <a:solidFill>
                <a:srgbClr val="000000"/>
              </a:solidFill>
            </a:endParaRPr>
          </a:p>
        </p:txBody>
      </p:sp>
      <p:sp>
        <p:nvSpPr>
          <p:cNvPr id="3700739" name="Rectangle 3"/>
          <p:cNvSpPr>
            <a:spLocks noGrp="1" noChangeArrowheads="1"/>
          </p:cNvSpPr>
          <p:nvPr>
            <p:ph type="ctrTitle" sz="quarter"/>
          </p:nvPr>
        </p:nvSpPr>
        <p:spPr>
          <a:xfrm>
            <a:off x="892175" y="2695575"/>
            <a:ext cx="6581775" cy="549275"/>
          </a:xfrm>
          <a:ln algn="ctr"/>
        </p:spPr>
        <p:txBody>
          <a:bodyPr/>
          <a:lstStyle>
            <a:lvl1pPr>
              <a:lnSpc>
                <a:spcPts val="3200"/>
              </a:lnSpc>
              <a:spcBef>
                <a:spcPct val="100000"/>
              </a:spcBef>
              <a:buClr>
                <a:schemeClr val="tx2"/>
              </a:buClr>
              <a:buSzPct val="85000"/>
              <a:buFont typeface="Wingdings" pitchFamily="2" charset="2"/>
              <a:buNone/>
              <a:defRPr sz="2800"/>
            </a:lvl1pPr>
          </a:lstStyle>
          <a:p>
            <a:r>
              <a:rPr lang="en-US"/>
              <a:t>Click to edit Mast</a:t>
            </a:r>
            <a:br>
              <a:rPr lang="en-US"/>
            </a:br>
            <a:r>
              <a:rPr lang="en-US"/>
              <a:t>er title style</a:t>
            </a:r>
          </a:p>
        </p:txBody>
      </p:sp>
      <p:sp>
        <p:nvSpPr>
          <p:cNvPr id="3700740" name="Rectangle 4"/>
          <p:cNvSpPr>
            <a:spLocks noGrp="1" noChangeArrowheads="1"/>
          </p:cNvSpPr>
          <p:nvPr>
            <p:ph type="subTitle" sz="quarter" idx="1"/>
          </p:nvPr>
        </p:nvSpPr>
        <p:spPr>
          <a:xfrm>
            <a:off x="892175" y="3516313"/>
            <a:ext cx="6583363" cy="439737"/>
          </a:xfrm>
          <a:ln/>
        </p:spPr>
        <p:txBody>
          <a:bodyPr/>
          <a:lstStyle>
            <a:lvl1pPr>
              <a:lnSpc>
                <a:spcPts val="2400"/>
              </a:lnSpc>
              <a:spcBef>
                <a:spcPct val="15000"/>
              </a:spcBef>
              <a:buClrTx/>
              <a:defRPr sz="2000" b="1"/>
            </a:lvl1pPr>
          </a:lstStyle>
          <a:p>
            <a:r>
              <a:rPr lang="en-US"/>
              <a:t>Click to edit Master subtitle style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00050"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5025"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407988"/>
            <a:ext cx="2084387" cy="58816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00050" y="407988"/>
            <a:ext cx="6100763" cy="58816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050" y="407988"/>
            <a:ext cx="8337550" cy="365125"/>
          </a:xfrm>
        </p:spPr>
        <p:txBody>
          <a:bodyPr/>
          <a:lstStyle/>
          <a:p>
            <a:r>
              <a:rPr lang="en-US"/>
              <a:t>Click to edit Master title style</a:t>
            </a:r>
          </a:p>
        </p:txBody>
      </p:sp>
      <p:sp>
        <p:nvSpPr>
          <p:cNvPr id="3" name="Text Placeholder 2"/>
          <p:cNvSpPr>
            <a:spLocks noGrp="1"/>
          </p:cNvSpPr>
          <p:nvPr>
            <p:ph type="body" sz="half" idx="1"/>
          </p:nvPr>
        </p:nvSpPr>
        <p:spPr>
          <a:xfrm>
            <a:off x="400050" y="1154113"/>
            <a:ext cx="4092575" cy="51355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5025" y="1154113"/>
            <a:ext cx="4092575" cy="51355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2400">
              <a:solidFill>
                <a:srgbClr val="000000"/>
              </a:solidFill>
              <a:latin typeface="Times New Roman" pitchFamily="18" charset="0"/>
            </a:endParaRPr>
          </a:p>
        </p:txBody>
      </p:sp>
      <p:sp>
        <p:nvSpPr>
          <p:cNvPr id="5" name="Rectangle 9"/>
          <p:cNvSpPr>
            <a:spLocks noChangeArrowheads="1"/>
          </p:cNvSpPr>
          <p:nvPr userDrawn="1"/>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rPr>
              <a:t>Slide </a:t>
            </a:r>
            <a:fld id="{514FFD76-E042-40AD-8B73-D3318C79B48C}" type="slidenum">
              <a:rPr lang="en-US" sz="800">
                <a:solidFill>
                  <a:srgbClr val="3333CC"/>
                </a:solidFill>
              </a:rPr>
              <a:pPr eaLnBrk="0" hangingPunct="0">
                <a:defRPr/>
              </a:pPr>
              <a:t>‹#›</a:t>
            </a:fld>
            <a:endParaRPr lang="en-US" sz="800">
              <a:solidFill>
                <a:srgbClr val="3333CC"/>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146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881438"/>
            <a:ext cx="8229600" cy="261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able Placeholder 2"/>
          <p:cNvSpPr>
            <a:spLocks noGrp="1"/>
          </p:cNvSpPr>
          <p:nvPr>
            <p:ph type="tbl" idx="1"/>
          </p:nvPr>
        </p:nvSpPr>
        <p:spPr>
          <a:xfrm>
            <a:off x="455613" y="1114425"/>
            <a:ext cx="8229600" cy="5381625"/>
          </a:xfrm>
        </p:spPr>
        <p:txBody>
          <a:bodyPr/>
          <a:lstStyle/>
          <a:p>
            <a:pPr lvl="0"/>
            <a:endParaRPr lang="en-US" noProof="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381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381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933825"/>
            <a:ext cx="8229600" cy="2667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93" descr="DEL_COL"/>
          <p:cNvPicPr>
            <a:picLocks noChangeAspect="1" noChangeArrowheads="1"/>
          </p:cNvPicPr>
          <p:nvPr/>
        </p:nvPicPr>
        <p:blipFill>
          <a:blip r:embed="rId2" cstate="print"/>
          <a:srcRect/>
          <a:stretch>
            <a:fillRect/>
          </a:stretch>
        </p:blipFill>
        <p:spPr bwMode="gray">
          <a:xfrm>
            <a:off x="892175" y="6021388"/>
            <a:ext cx="1462088" cy="273050"/>
          </a:xfrm>
          <a:prstGeom prst="rect">
            <a:avLst/>
          </a:prstGeom>
          <a:noFill/>
          <a:ln w="9525">
            <a:noFill/>
            <a:miter lim="800000"/>
            <a:headEnd/>
            <a:tailEnd/>
          </a:ln>
        </p:spPr>
      </p:pic>
      <p:sp>
        <p:nvSpPr>
          <p:cNvPr id="5" name="Rectangle 2"/>
          <p:cNvSpPr>
            <a:spLocks noChangeArrowheads="1"/>
          </p:cNvSpPr>
          <p:nvPr/>
        </p:nvSpPr>
        <p:spPr bwMode="gray">
          <a:xfrm>
            <a:off x="585788" y="776288"/>
            <a:ext cx="7972425" cy="4795837"/>
          </a:xfrm>
          <a:prstGeom prst="rect">
            <a:avLst/>
          </a:prstGeom>
          <a:solidFill>
            <a:schemeClr val="bg1"/>
          </a:solidFill>
          <a:ln w="19050" algn="ctr">
            <a:solidFill>
              <a:schemeClr val="accent1"/>
            </a:solidFill>
            <a:miter lim="800000"/>
            <a:headEnd/>
            <a:tailEnd/>
          </a:ln>
          <a:effectLst/>
        </p:spPr>
        <p:txBody>
          <a:bodyPr lIns="90000" tIns="90000" rIns="90000" bIns="90000" anchor="ctr"/>
          <a:lstStyle/>
          <a:p>
            <a:pPr marL="119063" indent="-119063" eaLnBrk="0" hangingPunct="0">
              <a:spcBef>
                <a:spcPct val="50000"/>
              </a:spcBef>
              <a:defRPr/>
            </a:pPr>
            <a:endParaRPr lang="en-US" sz="1100" b="1">
              <a:solidFill>
                <a:srgbClr val="000000"/>
              </a:solidFill>
            </a:endParaRPr>
          </a:p>
        </p:txBody>
      </p:sp>
      <p:sp>
        <p:nvSpPr>
          <p:cNvPr id="3700739" name="Rectangle 3"/>
          <p:cNvSpPr>
            <a:spLocks noGrp="1" noChangeArrowheads="1"/>
          </p:cNvSpPr>
          <p:nvPr>
            <p:ph type="ctrTitle" sz="quarter"/>
          </p:nvPr>
        </p:nvSpPr>
        <p:spPr>
          <a:xfrm>
            <a:off x="892175" y="2695575"/>
            <a:ext cx="6581775" cy="549275"/>
          </a:xfrm>
          <a:ln algn="ctr"/>
        </p:spPr>
        <p:txBody>
          <a:bodyPr/>
          <a:lstStyle>
            <a:lvl1pPr>
              <a:lnSpc>
                <a:spcPts val="3200"/>
              </a:lnSpc>
              <a:spcBef>
                <a:spcPct val="100000"/>
              </a:spcBef>
              <a:buClr>
                <a:schemeClr val="tx2"/>
              </a:buClr>
              <a:buSzPct val="85000"/>
              <a:buFont typeface="Wingdings" pitchFamily="2" charset="2"/>
              <a:buNone/>
              <a:defRPr sz="2800"/>
            </a:lvl1pPr>
          </a:lstStyle>
          <a:p>
            <a:r>
              <a:rPr lang="en-US"/>
              <a:t>Click to edit Mast</a:t>
            </a:r>
            <a:br>
              <a:rPr lang="en-US"/>
            </a:br>
            <a:r>
              <a:rPr lang="en-US"/>
              <a:t>er title style</a:t>
            </a:r>
          </a:p>
        </p:txBody>
      </p:sp>
      <p:sp>
        <p:nvSpPr>
          <p:cNvPr id="3700740" name="Rectangle 4"/>
          <p:cNvSpPr>
            <a:spLocks noGrp="1" noChangeArrowheads="1"/>
          </p:cNvSpPr>
          <p:nvPr>
            <p:ph type="subTitle" sz="quarter" idx="1"/>
          </p:nvPr>
        </p:nvSpPr>
        <p:spPr>
          <a:xfrm>
            <a:off x="892175" y="3516313"/>
            <a:ext cx="6583363" cy="439737"/>
          </a:xfrm>
          <a:ln/>
        </p:spPr>
        <p:txBody>
          <a:bodyPr/>
          <a:lstStyle>
            <a:lvl1pPr>
              <a:lnSpc>
                <a:spcPts val="2400"/>
              </a:lnSpc>
              <a:spcBef>
                <a:spcPct val="15000"/>
              </a:spcBef>
              <a:buClrTx/>
              <a:defRPr sz="2000" b="1"/>
            </a:lvl1pPr>
          </a:lstStyle>
          <a:p>
            <a:r>
              <a:rPr lang="en-US"/>
              <a:t>Click to edit Master subtitle style</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00050"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5025"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407988"/>
            <a:ext cx="2084387" cy="58816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00050" y="407988"/>
            <a:ext cx="6100763" cy="58816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050" y="407988"/>
            <a:ext cx="8337550" cy="365125"/>
          </a:xfrm>
        </p:spPr>
        <p:txBody>
          <a:bodyPr/>
          <a:lstStyle/>
          <a:p>
            <a:r>
              <a:rPr lang="en-US"/>
              <a:t>Click to edit Master title style</a:t>
            </a:r>
          </a:p>
        </p:txBody>
      </p:sp>
      <p:sp>
        <p:nvSpPr>
          <p:cNvPr id="3" name="Text Placeholder 2"/>
          <p:cNvSpPr>
            <a:spLocks noGrp="1"/>
          </p:cNvSpPr>
          <p:nvPr>
            <p:ph type="body" sz="half" idx="1"/>
          </p:nvPr>
        </p:nvSpPr>
        <p:spPr>
          <a:xfrm>
            <a:off x="400050" y="1154113"/>
            <a:ext cx="4092575" cy="51355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5025" y="1154113"/>
            <a:ext cx="4092575" cy="51355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DFDD391A-5B68-4211-8B34-EF8B9A5D8B32}"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rgbClr val="3333CC"/>
                </a:solidFill>
                <a:latin typeface="Arial" charset="0"/>
                <a:cs typeface="Arial" charset="0"/>
              </a:rPr>
              <a:t>© Van Mieghem (</a:t>
            </a:r>
            <a:fld id="{B1B09FAF-2D37-4B76-96C1-DE778653C2E7}" type="datetime5">
              <a:rPr lang="en-US" sz="800">
                <a:solidFill>
                  <a:srgbClr val="3333CC"/>
                </a:solidFill>
                <a:latin typeface="Arial" charset="0"/>
                <a:cs typeface="Arial" charset="0"/>
              </a:rPr>
              <a:pPr algn="r" eaLnBrk="0" hangingPunct="0">
                <a:defRPr/>
              </a:pPr>
              <a:t>26-Feb-18</a:t>
            </a:fld>
            <a:r>
              <a:rPr lang="en-US" sz="800">
                <a:solidFill>
                  <a:srgbClr val="3333CC"/>
                </a:solidFill>
                <a:latin typeface="Arial" charset="0"/>
                <a:cs typeface="Arial" charset="0"/>
              </a:rPr>
              <a:t>)</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tx">
  <p:cSld name="Photo - Horizontal">
    <p:spTree>
      <p:nvGrpSpPr>
        <p:cNvPr id="1" name=""/>
        <p:cNvGrpSpPr/>
        <p:nvPr/>
      </p:nvGrpSpPr>
      <p:grpSpPr>
        <a:xfrm>
          <a:off x="0" y="0"/>
          <a:ext cx="0" cy="0"/>
          <a:chOff x="0" y="0"/>
          <a:chExt cx="0" cy="0"/>
        </a:xfrm>
      </p:grpSpPr>
      <p:sp>
        <p:nvSpPr>
          <p:cNvPr id="22" name="Shape 22"/>
          <p:cNvSpPr/>
          <p:nvPr/>
        </p:nvSpPr>
        <p:spPr>
          <a:xfrm>
            <a:off x="5304235" y="5607843"/>
            <a:ext cx="1" cy="1000216"/>
          </a:xfrm>
          <a:prstGeom prst="line">
            <a:avLst/>
          </a:prstGeom>
          <a:ln w="12700">
            <a:solidFill>
              <a:srgbClr val="9A9A9A"/>
            </a:solidFill>
            <a:miter lim="400000"/>
          </a:ln>
        </p:spPr>
        <p:txBody>
          <a:bodyPr lIns="35719" tIns="35719" rIns="35719" bIns="35719" anchor="ctr"/>
          <a:lstStyle/>
          <a:p>
            <a:pPr defTabSz="321457" fontAlgn="auto" hangingPunct="0">
              <a:spcBef>
                <a:spcPts val="0"/>
              </a:spcBef>
              <a:spcAft>
                <a:spcPts val="0"/>
              </a:spcAft>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23" name="Shape 23"/>
          <p:cNvSpPr>
            <a:spLocks noGrp="1"/>
          </p:cNvSpPr>
          <p:nvPr>
            <p:ph type="pic" idx="13"/>
          </p:nvPr>
        </p:nvSpPr>
        <p:spPr>
          <a:xfrm>
            <a:off x="0" y="0"/>
            <a:ext cx="9144000" cy="5339953"/>
          </a:xfrm>
          <a:prstGeom prst="rect">
            <a:avLst/>
          </a:prstGeom>
        </p:spPr>
        <p:txBody>
          <a:bodyPr lIns="91439" tIns="45719" rIns="91439" bIns="45719">
            <a:noAutofit/>
          </a:bodyPr>
          <a:lstStyle/>
          <a:p>
            <a:endParaRPr/>
          </a:p>
        </p:txBody>
      </p:sp>
      <p:sp>
        <p:nvSpPr>
          <p:cNvPr id="24" name="Shape 24"/>
          <p:cNvSpPr>
            <a:spLocks noGrp="1"/>
          </p:cNvSpPr>
          <p:nvPr>
            <p:ph type="title"/>
          </p:nvPr>
        </p:nvSpPr>
        <p:spPr>
          <a:xfrm>
            <a:off x="991195" y="5473899"/>
            <a:ext cx="4071938" cy="1196578"/>
          </a:xfrm>
          <a:prstGeom prst="rect">
            <a:avLst/>
          </a:prstGeom>
        </p:spPr>
        <p:txBody>
          <a:bodyPr anchor="ctr"/>
          <a:lstStyle>
            <a:lvl1pPr algn="r"/>
          </a:lstStyle>
          <a:p>
            <a:r>
              <a:t>Title Text</a:t>
            </a:r>
          </a:p>
        </p:txBody>
      </p:sp>
      <p:sp>
        <p:nvSpPr>
          <p:cNvPr id="25" name="Shape 25"/>
          <p:cNvSpPr>
            <a:spLocks noGrp="1"/>
          </p:cNvSpPr>
          <p:nvPr>
            <p:ph type="body" sz="quarter" idx="1"/>
          </p:nvPr>
        </p:nvSpPr>
        <p:spPr>
          <a:xfrm>
            <a:off x="5518547" y="5956101"/>
            <a:ext cx="3482578" cy="357188"/>
          </a:xfrm>
          <a:prstGeom prst="rect">
            <a:avLst/>
          </a:prstGeom>
        </p:spPr>
        <p:txBody>
          <a:bodyPr/>
          <a:lstStyle>
            <a:lvl1pPr marL="0" indent="0">
              <a:spcBef>
                <a:spcPts val="0"/>
              </a:spcBef>
              <a:buSzTx/>
              <a:buFontTx/>
              <a:buNone/>
              <a:defRPr sz="1828">
                <a:latin typeface="Helvetica Neue"/>
                <a:ea typeface="Helvetica Neue"/>
                <a:cs typeface="Helvetica Neue"/>
                <a:sym typeface="Helvetica Neue"/>
              </a:defRPr>
            </a:lvl1pPr>
            <a:lvl2pPr marL="0" indent="160729">
              <a:spcBef>
                <a:spcPts val="0"/>
              </a:spcBef>
              <a:buSzTx/>
              <a:buFontTx/>
              <a:buNone/>
              <a:defRPr sz="1828">
                <a:latin typeface="Helvetica Neue"/>
                <a:ea typeface="Helvetica Neue"/>
                <a:cs typeface="Helvetica Neue"/>
                <a:sym typeface="Helvetica Neue"/>
              </a:defRPr>
            </a:lvl2pPr>
            <a:lvl3pPr marL="0" indent="321457">
              <a:spcBef>
                <a:spcPts val="0"/>
              </a:spcBef>
              <a:buSzTx/>
              <a:buFontTx/>
              <a:buNone/>
              <a:defRPr sz="1828">
                <a:latin typeface="Helvetica Neue"/>
                <a:ea typeface="Helvetica Neue"/>
                <a:cs typeface="Helvetica Neue"/>
                <a:sym typeface="Helvetica Neue"/>
              </a:defRPr>
            </a:lvl3pPr>
            <a:lvl4pPr marL="0" indent="482186">
              <a:spcBef>
                <a:spcPts val="0"/>
              </a:spcBef>
              <a:buSzTx/>
              <a:buFontTx/>
              <a:buNone/>
              <a:defRPr sz="1828">
                <a:latin typeface="Helvetica Neue"/>
                <a:ea typeface="Helvetica Neue"/>
                <a:cs typeface="Helvetica Neue"/>
                <a:sym typeface="Helvetica Neue"/>
              </a:defRPr>
            </a:lvl4pPr>
            <a:lvl5pPr marL="0" indent="642915">
              <a:spcBef>
                <a:spcPts val="0"/>
              </a:spcBef>
              <a:buSzTx/>
              <a:buFontTx/>
              <a:buNone/>
              <a:defRPr sz="1828">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26" name="Shape 26"/>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x">
  <p:cSld name="Title - Center">
    <p:spTree>
      <p:nvGrpSpPr>
        <p:cNvPr id="1" name=""/>
        <p:cNvGrpSpPr/>
        <p:nvPr/>
      </p:nvGrpSpPr>
      <p:grpSpPr>
        <a:xfrm>
          <a:off x="0" y="0"/>
          <a:ext cx="0" cy="0"/>
          <a:chOff x="0" y="0"/>
          <a:chExt cx="0" cy="0"/>
        </a:xfrm>
      </p:grpSpPr>
      <p:sp>
        <p:nvSpPr>
          <p:cNvPr id="33" name="Shape 33"/>
          <p:cNvSpPr>
            <a:spLocks noGrp="1"/>
          </p:cNvSpPr>
          <p:nvPr>
            <p:ph type="title"/>
          </p:nvPr>
        </p:nvSpPr>
        <p:spPr>
          <a:xfrm>
            <a:off x="401836" y="2312789"/>
            <a:ext cx="8340328" cy="2232422"/>
          </a:xfrm>
          <a:prstGeom prst="rect">
            <a:avLst/>
          </a:prstGeom>
        </p:spPr>
        <p:txBody>
          <a:bodyPr anchor="ctr"/>
          <a:lstStyle/>
          <a:p>
            <a:r>
              <a:t>Title Text</a:t>
            </a:r>
          </a:p>
        </p:txBody>
      </p:sp>
      <p:sp>
        <p:nvSpPr>
          <p:cNvPr id="34" name="Shape 34"/>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x">
  <p:cSld name="Photo - Vertical">
    <p:spTree>
      <p:nvGrpSpPr>
        <p:cNvPr id="1" name=""/>
        <p:cNvGrpSpPr/>
        <p:nvPr/>
      </p:nvGrpSpPr>
      <p:grpSpPr>
        <a:xfrm>
          <a:off x="0" y="0"/>
          <a:ext cx="0" cy="0"/>
          <a:chOff x="0" y="0"/>
          <a:chExt cx="0" cy="0"/>
        </a:xfrm>
      </p:grpSpPr>
      <p:sp>
        <p:nvSpPr>
          <p:cNvPr id="41" name="Shape 41"/>
          <p:cNvSpPr/>
          <p:nvPr/>
        </p:nvSpPr>
        <p:spPr>
          <a:xfrm>
            <a:off x="401836" y="3420070"/>
            <a:ext cx="3750803" cy="41"/>
          </a:xfrm>
          <a:prstGeom prst="line">
            <a:avLst/>
          </a:prstGeom>
          <a:ln w="12700">
            <a:solidFill>
              <a:srgbClr val="9A9A9A"/>
            </a:solidFill>
            <a:miter lim="400000"/>
          </a:ln>
        </p:spPr>
        <p:txBody>
          <a:bodyPr lIns="35719" tIns="35719" rIns="35719" bIns="35719" anchor="ctr"/>
          <a:lstStyle/>
          <a:p>
            <a:pPr defTabSz="321457" fontAlgn="auto" hangingPunct="0">
              <a:spcBef>
                <a:spcPts val="0"/>
              </a:spcBef>
              <a:spcAft>
                <a:spcPts val="0"/>
              </a:spcAft>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42" name="Shape 42"/>
          <p:cNvSpPr>
            <a:spLocks noGrp="1"/>
          </p:cNvSpPr>
          <p:nvPr>
            <p:ph type="pic" idx="13"/>
          </p:nvPr>
        </p:nvSpPr>
        <p:spPr>
          <a:xfrm>
            <a:off x="4572000" y="0"/>
            <a:ext cx="4572000" cy="6858000"/>
          </a:xfrm>
          <a:prstGeom prst="rect">
            <a:avLst/>
          </a:prstGeom>
        </p:spPr>
        <p:txBody>
          <a:bodyPr lIns="91439" tIns="45719" rIns="91439" bIns="45719">
            <a:noAutofit/>
          </a:bodyPr>
          <a:lstStyle/>
          <a:p>
            <a:endParaRPr/>
          </a:p>
        </p:txBody>
      </p:sp>
      <p:sp>
        <p:nvSpPr>
          <p:cNvPr id="43" name="Shape 43"/>
          <p:cNvSpPr>
            <a:spLocks noGrp="1"/>
          </p:cNvSpPr>
          <p:nvPr>
            <p:ph type="title"/>
          </p:nvPr>
        </p:nvSpPr>
        <p:spPr>
          <a:xfrm>
            <a:off x="401836" y="1009055"/>
            <a:ext cx="3750469" cy="2232422"/>
          </a:xfrm>
          <a:prstGeom prst="rect">
            <a:avLst/>
          </a:prstGeom>
        </p:spPr>
        <p:txBody>
          <a:bodyPr/>
          <a:lstStyle/>
          <a:p>
            <a:r>
              <a:t>Title Text</a:t>
            </a:r>
          </a:p>
        </p:txBody>
      </p:sp>
      <p:sp>
        <p:nvSpPr>
          <p:cNvPr id="44" name="Shape 44"/>
          <p:cNvSpPr>
            <a:spLocks noGrp="1"/>
          </p:cNvSpPr>
          <p:nvPr>
            <p:ph type="body" sz="quarter" idx="1"/>
          </p:nvPr>
        </p:nvSpPr>
        <p:spPr>
          <a:xfrm>
            <a:off x="401836" y="3607594"/>
            <a:ext cx="3750469" cy="2232422"/>
          </a:xfrm>
          <a:prstGeom prst="rect">
            <a:avLst/>
          </a:prstGeom>
        </p:spPr>
        <p:txBody>
          <a:bodyPr/>
          <a:lstStyle>
            <a:lvl1pPr marL="0" indent="0">
              <a:spcBef>
                <a:spcPts val="0"/>
              </a:spcBef>
              <a:buSzTx/>
              <a:buFontTx/>
              <a:buNone/>
              <a:defRPr sz="1828">
                <a:latin typeface="Helvetica Neue"/>
                <a:ea typeface="Helvetica Neue"/>
                <a:cs typeface="Helvetica Neue"/>
                <a:sym typeface="Helvetica Neue"/>
              </a:defRPr>
            </a:lvl1pPr>
            <a:lvl2pPr marL="0" indent="160729">
              <a:spcBef>
                <a:spcPts val="0"/>
              </a:spcBef>
              <a:buSzTx/>
              <a:buFontTx/>
              <a:buNone/>
              <a:defRPr sz="1828">
                <a:latin typeface="Helvetica Neue"/>
                <a:ea typeface="Helvetica Neue"/>
                <a:cs typeface="Helvetica Neue"/>
                <a:sym typeface="Helvetica Neue"/>
              </a:defRPr>
            </a:lvl2pPr>
            <a:lvl3pPr marL="0" indent="321457">
              <a:spcBef>
                <a:spcPts val="0"/>
              </a:spcBef>
              <a:buSzTx/>
              <a:buFontTx/>
              <a:buNone/>
              <a:defRPr sz="1828">
                <a:latin typeface="Helvetica Neue"/>
                <a:ea typeface="Helvetica Neue"/>
                <a:cs typeface="Helvetica Neue"/>
                <a:sym typeface="Helvetica Neue"/>
              </a:defRPr>
            </a:lvl3pPr>
            <a:lvl4pPr marL="0" indent="482186">
              <a:spcBef>
                <a:spcPts val="0"/>
              </a:spcBef>
              <a:buSzTx/>
              <a:buFontTx/>
              <a:buNone/>
              <a:defRPr sz="1828">
                <a:latin typeface="Helvetica Neue"/>
                <a:ea typeface="Helvetica Neue"/>
                <a:cs typeface="Helvetica Neue"/>
                <a:sym typeface="Helvetica Neue"/>
              </a:defRPr>
            </a:lvl4pPr>
            <a:lvl5pPr marL="0" indent="642915">
              <a:spcBef>
                <a:spcPts val="0"/>
              </a:spcBef>
              <a:buSzTx/>
              <a:buFontTx/>
              <a:buNone/>
              <a:defRPr sz="1828">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45" name="Shape 45"/>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Shape 52"/>
          <p:cNvSpPr>
            <a:spLocks noGrp="1"/>
          </p:cNvSpPr>
          <p:nvPr>
            <p:ph type="title"/>
          </p:nvPr>
        </p:nvSpPr>
        <p:spPr>
          <a:prstGeom prst="rect">
            <a:avLst/>
          </a:prstGeom>
        </p:spPr>
        <p:txBody>
          <a:bodyPr/>
          <a:lstStyle/>
          <a:p>
            <a:r>
              <a:t>Title Text</a:t>
            </a:r>
          </a:p>
        </p:txBody>
      </p:sp>
      <p:sp>
        <p:nvSpPr>
          <p:cNvPr id="53" name="Shape 53"/>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0" name="Shape 60"/>
          <p:cNvSpPr>
            <a:spLocks noGrp="1"/>
          </p:cNvSpPr>
          <p:nvPr>
            <p:ph type="title"/>
          </p:nvPr>
        </p:nvSpPr>
        <p:spPr>
          <a:prstGeom prst="rect">
            <a:avLst/>
          </a:prstGeom>
        </p:spPr>
        <p:txBody>
          <a:bodyPr/>
          <a:lstStyle/>
          <a:p>
            <a:r>
              <a:t>Title Text</a:t>
            </a:r>
          </a:p>
        </p:txBody>
      </p:sp>
      <p:sp>
        <p:nvSpPr>
          <p:cNvPr id="61" name="Shape 61"/>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2" name="Shape 62"/>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x">
  <p:cSld name="Title, Bullets &amp; Photo">
    <p:spTree>
      <p:nvGrpSpPr>
        <p:cNvPr id="1" name=""/>
        <p:cNvGrpSpPr/>
        <p:nvPr/>
      </p:nvGrpSpPr>
      <p:grpSpPr>
        <a:xfrm>
          <a:off x="0" y="0"/>
          <a:ext cx="0" cy="0"/>
          <a:chOff x="0" y="0"/>
          <a:chExt cx="0" cy="0"/>
        </a:xfrm>
      </p:grpSpPr>
      <p:sp>
        <p:nvSpPr>
          <p:cNvPr id="69" name="Shape 69"/>
          <p:cNvSpPr/>
          <p:nvPr/>
        </p:nvSpPr>
        <p:spPr>
          <a:xfrm>
            <a:off x="401836" y="1384102"/>
            <a:ext cx="3567230" cy="94"/>
          </a:xfrm>
          <a:prstGeom prst="line">
            <a:avLst/>
          </a:prstGeom>
          <a:ln w="12700">
            <a:solidFill>
              <a:srgbClr val="9A9A9A"/>
            </a:solidFill>
            <a:miter lim="400000"/>
          </a:ln>
        </p:spPr>
        <p:txBody>
          <a:bodyPr lIns="35719" tIns="35719" rIns="35719" bIns="35719" anchor="ctr"/>
          <a:lstStyle/>
          <a:p>
            <a:pPr defTabSz="321457" fontAlgn="auto" hangingPunct="0">
              <a:spcBef>
                <a:spcPts val="0"/>
              </a:spcBef>
              <a:spcAft>
                <a:spcPts val="0"/>
              </a:spcAft>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70" name="Shape 70"/>
          <p:cNvSpPr>
            <a:spLocks noGrp="1"/>
          </p:cNvSpPr>
          <p:nvPr>
            <p:ph type="pic" idx="13"/>
          </p:nvPr>
        </p:nvSpPr>
        <p:spPr>
          <a:xfrm>
            <a:off x="4572000" y="0"/>
            <a:ext cx="4572000" cy="6858000"/>
          </a:xfrm>
          <a:prstGeom prst="rect">
            <a:avLst/>
          </a:prstGeom>
        </p:spPr>
        <p:txBody>
          <a:bodyPr lIns="91439" tIns="45719" rIns="91439" bIns="45719">
            <a:noAutofit/>
          </a:bodyPr>
          <a:lstStyle/>
          <a:p>
            <a:endParaRPr/>
          </a:p>
        </p:txBody>
      </p:sp>
      <p:sp>
        <p:nvSpPr>
          <p:cNvPr id="71" name="Shape 71"/>
          <p:cNvSpPr>
            <a:spLocks noGrp="1"/>
          </p:cNvSpPr>
          <p:nvPr>
            <p:ph type="title"/>
          </p:nvPr>
        </p:nvSpPr>
        <p:spPr>
          <a:xfrm>
            <a:off x="401836" y="232172"/>
            <a:ext cx="3571875" cy="982266"/>
          </a:xfrm>
          <a:prstGeom prst="rect">
            <a:avLst/>
          </a:prstGeom>
        </p:spPr>
        <p:txBody>
          <a:bodyPr/>
          <a:lstStyle/>
          <a:p>
            <a:r>
              <a:t>Title Text</a:t>
            </a:r>
          </a:p>
        </p:txBody>
      </p:sp>
      <p:sp>
        <p:nvSpPr>
          <p:cNvPr id="72" name="Shape 72"/>
          <p:cNvSpPr>
            <a:spLocks noGrp="1"/>
          </p:cNvSpPr>
          <p:nvPr>
            <p:ph type="body" sz="half" idx="1"/>
          </p:nvPr>
        </p:nvSpPr>
        <p:spPr>
          <a:xfrm>
            <a:off x="401836" y="1562695"/>
            <a:ext cx="3571875" cy="4688086"/>
          </a:xfrm>
          <a:prstGeom prst="rect">
            <a:avLst/>
          </a:prstGeom>
        </p:spPr>
        <p:txBody>
          <a:bodyPr/>
          <a:lstStyle>
            <a:lvl1pPr marL="232164" indent="-232164">
              <a:spcBef>
                <a:spcPts val="2109"/>
              </a:spcBef>
              <a:defRPr sz="1828">
                <a:latin typeface="Helvetica Neue"/>
                <a:ea typeface="Helvetica Neue"/>
                <a:cs typeface="Helvetica Neue"/>
                <a:sym typeface="Helvetica Neue"/>
              </a:defRPr>
            </a:lvl1pPr>
            <a:lvl2pPr marL="464327" indent="-232164">
              <a:spcBef>
                <a:spcPts val="2109"/>
              </a:spcBef>
              <a:defRPr sz="1828">
                <a:latin typeface="Helvetica Neue"/>
                <a:ea typeface="Helvetica Neue"/>
                <a:cs typeface="Helvetica Neue"/>
                <a:sym typeface="Helvetica Neue"/>
              </a:defRPr>
            </a:lvl2pPr>
            <a:lvl3pPr marL="696491" indent="-232164">
              <a:spcBef>
                <a:spcPts val="2109"/>
              </a:spcBef>
              <a:defRPr sz="1828">
                <a:latin typeface="Helvetica Neue"/>
                <a:ea typeface="Helvetica Neue"/>
                <a:cs typeface="Helvetica Neue"/>
                <a:sym typeface="Helvetica Neue"/>
              </a:defRPr>
            </a:lvl3pPr>
            <a:lvl4pPr marL="928654" indent="-232164">
              <a:spcBef>
                <a:spcPts val="2109"/>
              </a:spcBef>
              <a:defRPr sz="1828">
                <a:latin typeface="Helvetica Neue"/>
                <a:ea typeface="Helvetica Neue"/>
                <a:cs typeface="Helvetica Neue"/>
                <a:sym typeface="Helvetica Neue"/>
              </a:defRPr>
            </a:lvl4pPr>
            <a:lvl5pPr marL="1160818" indent="-232164">
              <a:spcBef>
                <a:spcPts val="2109"/>
              </a:spcBef>
              <a:defRPr sz="1828">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73" name="Shape 73"/>
          <p:cNvSpPr>
            <a:spLocks noGrp="1"/>
          </p:cNvSpPr>
          <p:nvPr>
            <p:ph type="sldNum" sz="quarter" idx="2"/>
          </p:nvPr>
        </p:nvSpPr>
        <p:spPr>
          <a:xfrm>
            <a:off x="359116" y="6465094"/>
            <a:ext cx="237244" cy="254044"/>
          </a:xfrm>
          <a:prstGeom prst="rect">
            <a:avLst/>
          </a:prstGeom>
        </p:spPr>
        <p:txBody>
          <a:bodyPr/>
          <a:lstStyle>
            <a:lvl1pPr algn="l"/>
          </a:lstStyle>
          <a:p>
            <a:fld id="{86CB4B4D-7CA3-9044-876B-883B54F8677D}" type="slidenum">
              <a:rPr/>
              <a:pPr/>
              <a:t>‹#›</a:t>
            </a:fld>
            <a:endParaRPr/>
          </a:p>
        </p:txBody>
      </p:sp>
    </p:spTree>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x">
  <p:cSld name="Bullets">
    <p:spTree>
      <p:nvGrpSpPr>
        <p:cNvPr id="1" name=""/>
        <p:cNvGrpSpPr/>
        <p:nvPr/>
      </p:nvGrpSpPr>
      <p:grpSpPr>
        <a:xfrm>
          <a:off x="0" y="0"/>
          <a:ext cx="0" cy="0"/>
          <a:chOff x="0" y="0"/>
          <a:chExt cx="0" cy="0"/>
        </a:xfrm>
      </p:grpSpPr>
      <p:sp>
        <p:nvSpPr>
          <p:cNvPr id="80" name="Shape 80"/>
          <p:cNvSpPr>
            <a:spLocks noGrp="1"/>
          </p:cNvSpPr>
          <p:nvPr>
            <p:ph type="body" idx="1"/>
          </p:nvPr>
        </p:nvSpPr>
        <p:spPr>
          <a:xfrm>
            <a:off x="625078" y="625078"/>
            <a:ext cx="7884914" cy="559891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1" name="Shape 81"/>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88" name="Shape 88"/>
          <p:cNvSpPr/>
          <p:nvPr/>
        </p:nvSpPr>
        <p:spPr>
          <a:xfrm flipH="1">
            <a:off x="6366866" y="357188"/>
            <a:ext cx="90" cy="5607866"/>
          </a:xfrm>
          <a:prstGeom prst="line">
            <a:avLst/>
          </a:prstGeom>
          <a:ln w="12700">
            <a:solidFill>
              <a:srgbClr val="9A9A9A"/>
            </a:solidFill>
            <a:miter lim="400000"/>
          </a:ln>
        </p:spPr>
        <p:txBody>
          <a:bodyPr lIns="35719" tIns="35719" rIns="35719" bIns="35719" anchor="ctr"/>
          <a:lstStyle/>
          <a:p>
            <a:pPr defTabSz="321457" fontAlgn="auto" hangingPunct="0">
              <a:spcBef>
                <a:spcPts val="0"/>
              </a:spcBef>
              <a:spcAft>
                <a:spcPts val="0"/>
              </a:spcAft>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89" name="Shape 89"/>
          <p:cNvSpPr/>
          <p:nvPr/>
        </p:nvSpPr>
        <p:spPr>
          <a:xfrm>
            <a:off x="6366865" y="3138786"/>
            <a:ext cx="2424729" cy="41"/>
          </a:xfrm>
          <a:prstGeom prst="line">
            <a:avLst/>
          </a:prstGeom>
          <a:ln w="12700">
            <a:solidFill>
              <a:srgbClr val="9A9A9A"/>
            </a:solidFill>
            <a:miter lim="400000"/>
          </a:ln>
        </p:spPr>
        <p:txBody>
          <a:bodyPr lIns="35719" tIns="35719" rIns="35719" bIns="35719" anchor="ctr"/>
          <a:lstStyle/>
          <a:p>
            <a:pPr defTabSz="321457" fontAlgn="auto" hangingPunct="0">
              <a:spcBef>
                <a:spcPts val="0"/>
              </a:spcBef>
              <a:spcAft>
                <a:spcPts val="0"/>
              </a:spcAft>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90" name="Shape 90"/>
          <p:cNvSpPr>
            <a:spLocks noGrp="1"/>
          </p:cNvSpPr>
          <p:nvPr>
            <p:ph type="pic" sz="quarter" idx="13"/>
          </p:nvPr>
        </p:nvSpPr>
        <p:spPr>
          <a:xfrm>
            <a:off x="6482953" y="3250406"/>
            <a:ext cx="2303859" cy="2714625"/>
          </a:xfrm>
          <a:prstGeom prst="rect">
            <a:avLst/>
          </a:prstGeom>
        </p:spPr>
        <p:txBody>
          <a:bodyPr lIns="91439" tIns="45719" rIns="91439" bIns="45719">
            <a:noAutofit/>
          </a:bodyPr>
          <a:lstStyle/>
          <a:p>
            <a:endParaRPr/>
          </a:p>
        </p:txBody>
      </p:sp>
      <p:sp>
        <p:nvSpPr>
          <p:cNvPr id="91" name="Shape 91"/>
          <p:cNvSpPr>
            <a:spLocks noGrp="1"/>
          </p:cNvSpPr>
          <p:nvPr>
            <p:ph type="pic" sz="quarter" idx="14"/>
          </p:nvPr>
        </p:nvSpPr>
        <p:spPr>
          <a:xfrm>
            <a:off x="6482953" y="357187"/>
            <a:ext cx="2303859" cy="2669977"/>
          </a:xfrm>
          <a:prstGeom prst="rect">
            <a:avLst/>
          </a:prstGeom>
        </p:spPr>
        <p:txBody>
          <a:bodyPr lIns="91439" tIns="45719" rIns="91439" bIns="45719">
            <a:noAutofit/>
          </a:bodyPr>
          <a:lstStyle/>
          <a:p>
            <a:endParaRPr/>
          </a:p>
        </p:txBody>
      </p:sp>
      <p:sp>
        <p:nvSpPr>
          <p:cNvPr id="92" name="Shape 92"/>
          <p:cNvSpPr>
            <a:spLocks noGrp="1"/>
          </p:cNvSpPr>
          <p:nvPr>
            <p:ph type="pic" idx="15"/>
          </p:nvPr>
        </p:nvSpPr>
        <p:spPr>
          <a:xfrm>
            <a:off x="366117" y="357187"/>
            <a:ext cx="5884664" cy="5607844"/>
          </a:xfrm>
          <a:prstGeom prst="rect">
            <a:avLst/>
          </a:prstGeom>
        </p:spPr>
        <p:txBody>
          <a:bodyPr lIns="91439" tIns="45719" rIns="91439" bIns="45719">
            <a:noAutofit/>
          </a:bodyPr>
          <a:lstStyle/>
          <a:p>
            <a:endParaRPr/>
          </a:p>
        </p:txBody>
      </p:sp>
      <p:sp>
        <p:nvSpPr>
          <p:cNvPr id="93" name="Shape 93"/>
          <p:cNvSpPr>
            <a:spLocks noGrp="1"/>
          </p:cNvSpPr>
          <p:nvPr>
            <p:ph type="body" sz="quarter" idx="1"/>
          </p:nvPr>
        </p:nvSpPr>
        <p:spPr>
          <a:xfrm>
            <a:off x="366117" y="6090047"/>
            <a:ext cx="5884664" cy="660797"/>
          </a:xfrm>
          <a:prstGeom prst="rect">
            <a:avLst/>
          </a:prstGeom>
        </p:spPr>
        <p:txBody>
          <a:bodyPr/>
          <a:lstStyle>
            <a:lvl1pPr marL="0" indent="0">
              <a:spcBef>
                <a:spcPts val="0"/>
              </a:spcBef>
              <a:buSzTx/>
              <a:buFontTx/>
              <a:buNone/>
              <a:defRPr sz="1828">
                <a:latin typeface="Helvetica Neue"/>
                <a:ea typeface="Helvetica Neue"/>
                <a:cs typeface="Helvetica Neue"/>
                <a:sym typeface="Helvetica Neue"/>
              </a:defRPr>
            </a:lvl1pPr>
            <a:lvl2pPr marL="0" indent="160729">
              <a:spcBef>
                <a:spcPts val="0"/>
              </a:spcBef>
              <a:buSzTx/>
              <a:buFontTx/>
              <a:buNone/>
              <a:defRPr sz="1828">
                <a:latin typeface="Helvetica Neue"/>
                <a:ea typeface="Helvetica Neue"/>
                <a:cs typeface="Helvetica Neue"/>
                <a:sym typeface="Helvetica Neue"/>
              </a:defRPr>
            </a:lvl2pPr>
            <a:lvl3pPr marL="0" indent="321457">
              <a:spcBef>
                <a:spcPts val="0"/>
              </a:spcBef>
              <a:buSzTx/>
              <a:buFontTx/>
              <a:buNone/>
              <a:defRPr sz="1828">
                <a:latin typeface="Helvetica Neue"/>
                <a:ea typeface="Helvetica Neue"/>
                <a:cs typeface="Helvetica Neue"/>
                <a:sym typeface="Helvetica Neue"/>
              </a:defRPr>
            </a:lvl3pPr>
            <a:lvl4pPr marL="0" indent="482186">
              <a:spcBef>
                <a:spcPts val="0"/>
              </a:spcBef>
              <a:buSzTx/>
              <a:buFontTx/>
              <a:buNone/>
              <a:defRPr sz="1828">
                <a:latin typeface="Helvetica Neue"/>
                <a:ea typeface="Helvetica Neue"/>
                <a:cs typeface="Helvetica Neue"/>
                <a:sym typeface="Helvetica Neue"/>
              </a:defRPr>
            </a:lvl4pPr>
            <a:lvl5pPr marL="0" indent="642915">
              <a:spcBef>
                <a:spcPts val="0"/>
              </a:spcBef>
              <a:buSzTx/>
              <a:buFontTx/>
              <a:buNone/>
              <a:defRPr sz="1828">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94" name="Shape 94"/>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x">
  <p:cSld name="Quote">
    <p:spTree>
      <p:nvGrpSpPr>
        <p:cNvPr id="1" name=""/>
        <p:cNvGrpSpPr/>
        <p:nvPr/>
      </p:nvGrpSpPr>
      <p:grpSpPr>
        <a:xfrm>
          <a:off x="0" y="0"/>
          <a:ext cx="0" cy="0"/>
          <a:chOff x="0" y="0"/>
          <a:chExt cx="0" cy="0"/>
        </a:xfrm>
      </p:grpSpPr>
      <p:sp>
        <p:nvSpPr>
          <p:cNvPr id="101" name="Shape 101"/>
          <p:cNvSpPr>
            <a:spLocks noGrp="1"/>
          </p:cNvSpPr>
          <p:nvPr>
            <p:ph type="body" sz="quarter" idx="13"/>
          </p:nvPr>
        </p:nvSpPr>
        <p:spPr>
          <a:xfrm>
            <a:off x="892969" y="4473774"/>
            <a:ext cx="7358063" cy="383888"/>
          </a:xfrm>
          <a:prstGeom prst="rect">
            <a:avLst/>
          </a:prstGeom>
        </p:spPr>
        <p:txBody>
          <a:bodyPr>
            <a:spAutoFit/>
          </a:bodyPr>
          <a:lstStyle>
            <a:lvl1pPr marL="0" indent="0" algn="ctr" defTabSz="321457">
              <a:spcBef>
                <a:spcPts val="0"/>
              </a:spcBef>
              <a:buSzTx/>
              <a:buFontTx/>
              <a:buNone/>
              <a:defRPr sz="1828">
                <a:solidFill>
                  <a:srgbClr val="000000"/>
                </a:solidFill>
                <a:latin typeface="Helvetica Neue Medium"/>
                <a:ea typeface="Helvetica Neue Medium"/>
                <a:cs typeface="Helvetica Neue Medium"/>
                <a:sym typeface="Helvetica Neue Medium"/>
              </a:defRPr>
            </a:lvl1pPr>
          </a:lstStyle>
          <a:p>
            <a:r>
              <a:t>–Johnny Appleseed</a:t>
            </a:r>
          </a:p>
        </p:txBody>
      </p:sp>
      <p:sp>
        <p:nvSpPr>
          <p:cNvPr id="102" name="Shape 102"/>
          <p:cNvSpPr>
            <a:spLocks noGrp="1"/>
          </p:cNvSpPr>
          <p:nvPr>
            <p:ph type="body" sz="quarter" idx="14"/>
          </p:nvPr>
        </p:nvSpPr>
        <p:spPr>
          <a:xfrm>
            <a:off x="892969" y="3000596"/>
            <a:ext cx="7358063" cy="535339"/>
          </a:xfrm>
          <a:prstGeom prst="rect">
            <a:avLst/>
          </a:prstGeom>
        </p:spPr>
        <p:txBody>
          <a:bodyPr anchor="ctr">
            <a:spAutoFit/>
          </a:bodyPr>
          <a:lstStyle>
            <a:lvl1pPr marL="0" indent="0" algn="ctr" defTabSz="321457">
              <a:spcBef>
                <a:spcPts val="1687"/>
              </a:spcBef>
              <a:buSzTx/>
              <a:buFontTx/>
              <a:buNone/>
              <a:defRPr sz="2812"/>
            </a:lvl1pPr>
          </a:lstStyle>
          <a:p>
            <a:r>
              <a:t>“Type a quote here.”</a:t>
            </a:r>
          </a:p>
        </p:txBody>
      </p:sp>
      <p:sp>
        <p:nvSpPr>
          <p:cNvPr id="103" name="Shape 103"/>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0" name="Shape 110"/>
          <p:cNvSpPr>
            <a:spLocks noGrp="1"/>
          </p:cNvSpPr>
          <p:nvPr>
            <p:ph type="pic" idx="13"/>
          </p:nvPr>
        </p:nvSpPr>
        <p:spPr>
          <a:xfrm>
            <a:off x="0" y="0"/>
            <a:ext cx="9144000" cy="6858000"/>
          </a:xfrm>
          <a:prstGeom prst="rect">
            <a:avLst/>
          </a:prstGeom>
        </p:spPr>
        <p:txBody>
          <a:bodyPr lIns="91439" tIns="45719" rIns="91439" bIns="45719">
            <a:noAutofit/>
          </a:bodyPr>
          <a:lstStyle/>
          <a:p>
            <a:endParaRPr/>
          </a:p>
        </p:txBody>
      </p:sp>
      <p:sp>
        <p:nvSpPr>
          <p:cNvPr id="111" name="Shape 111"/>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118" name="Shape 118"/>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ltLang="zh-CN"/>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CN"/>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94CCB5C-13C7-314D-B509-D568293BD62F}" type="datetimeFigureOut">
              <a:rPr lang="en-US" smtClean="0"/>
              <a:t>2/26/18</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7510951F-CAA3-F241-AEC2-7420DFE94482}" type="slidenum">
              <a:rPr lang="en-US" smtClean="0"/>
              <a:t>‹#›</a:t>
            </a:fld>
            <a:endParaRPr lang="en-US"/>
          </a:p>
        </p:txBody>
      </p:sp>
    </p:spTree>
    <p:extLst>
      <p:ext uri="{BB962C8B-B14F-4D97-AF65-F5344CB8AC3E}">
        <p14:creationId xmlns:p14="http://schemas.microsoft.com/office/powerpoint/2010/main" val="31554125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en-US"/>
          </a:p>
        </p:txBody>
      </p:sp>
      <p:sp>
        <p:nvSpPr>
          <p:cNvPr id="3" name="Content Placeholder 2"/>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94CCB5C-13C7-314D-B509-D568293BD62F}" type="datetimeFigureOut">
              <a:rPr lang="en-US" smtClean="0"/>
              <a:t>2/26/18</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7510951F-CAA3-F241-AEC2-7420DFE94482}" type="slidenum">
              <a:rPr lang="en-US" smtClean="0"/>
              <a:t>‹#›</a:t>
            </a:fld>
            <a:endParaRPr lang="en-US"/>
          </a:p>
        </p:txBody>
      </p:sp>
    </p:spTree>
    <p:extLst>
      <p:ext uri="{BB962C8B-B14F-4D97-AF65-F5344CB8AC3E}">
        <p14:creationId xmlns:p14="http://schemas.microsoft.com/office/powerpoint/2010/main" val="1329466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9859351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64742271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612577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850566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2679980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1834234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58364845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7956725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319201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94308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theme" Target="../theme/theme3.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image" Target="../media/image1.png"/><Relationship Id="rId2" Type="http://schemas.openxmlformats.org/officeDocument/2006/relationships/slideLayout" Target="../slideLayouts/slideLayout28.xml"/><Relationship Id="rId16" Type="http://schemas.openxmlformats.org/officeDocument/2006/relationships/oleObject" Target="../embeddings/oleObject1.bin"/><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image" Target="../media/image2.png"/><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vmlDrawing" Target="../drawings/vmlDrawing1.v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6" Type="http://schemas.openxmlformats.org/officeDocument/2006/relationships/theme" Target="../theme/theme4.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theme" Target="../theme/theme5.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image" Target="../media/image1.png"/><Relationship Id="rId2" Type="http://schemas.openxmlformats.org/officeDocument/2006/relationships/slideLayout" Target="../slideLayouts/slideLayout55.xml"/><Relationship Id="rId16" Type="http://schemas.openxmlformats.org/officeDocument/2006/relationships/oleObject" Target="../embeddings/oleObject2.bin"/><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image" Target="../media/image2.png"/><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vmlDrawing" Target="../drawings/vmlDrawing2.v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3.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theme" Target="../theme/theme6.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slideLayout" Target="../slideLayouts/slideLayout89.xml"/><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slideLayout" Target="../slideLayouts/slideLayout88.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slideLayout" Target="../slideLayouts/slideLayout102.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5" Type="http://schemas.openxmlformats.org/officeDocument/2006/relationships/theme" Target="../theme/theme8.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slideLayout" Target="../slideLayouts/slideLayout10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1.xml"/><Relationship Id="rId3" Type="http://schemas.openxmlformats.org/officeDocument/2006/relationships/slideLayout" Target="../slideLayouts/slideLayout106.xml"/><Relationship Id="rId7" Type="http://schemas.openxmlformats.org/officeDocument/2006/relationships/slideLayout" Target="../slideLayouts/slideLayout110.xml"/><Relationship Id="rId12" Type="http://schemas.openxmlformats.org/officeDocument/2006/relationships/theme" Target="../theme/theme9.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5" Type="http://schemas.openxmlformats.org/officeDocument/2006/relationships/slideLayout" Target="../slideLayouts/slideLayout108.xml"/><Relationship Id="rId10" Type="http://schemas.openxmlformats.org/officeDocument/2006/relationships/slideLayout" Target="../slideLayouts/slideLayout113.xml"/><Relationship Id="rId4" Type="http://schemas.openxmlformats.org/officeDocument/2006/relationships/slideLayout" Target="../slideLayouts/slideLayout107.xml"/><Relationship Id="rId9" Type="http://schemas.openxmlformats.org/officeDocument/2006/relationships/slideLayout" Target="../slideLayouts/slideLayout1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3153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18FA688B-FB1D-48ED-B6DE-3584E6B94B25}"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3153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3153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chemeClr val="accent2"/>
                </a:solidFill>
                <a:latin typeface="Arial" charset="0"/>
                <a:cs typeface="Arial" charset="0"/>
              </a:rPr>
              <a:t>© Van Mieghem (</a:t>
            </a:r>
            <a:fld id="{562B629E-2B36-48A7-863B-669D20AF46A1}" type="datetime5">
              <a:rPr lang="en-US" sz="800">
                <a:solidFill>
                  <a:schemeClr val="accent2"/>
                </a:solidFill>
                <a:latin typeface="Arial" charset="0"/>
                <a:cs typeface="Arial" charset="0"/>
              </a:rPr>
              <a:pPr algn="r" eaLnBrk="0" hangingPunct="0">
                <a:defRPr/>
              </a:pPr>
              <a:t>26-Feb-18</a:t>
            </a:fld>
            <a:r>
              <a:rPr lang="en-US" sz="800">
                <a:solidFill>
                  <a:schemeClr val="accent2"/>
                </a:solidFill>
                <a:latin typeface="Arial" charset="0"/>
                <a:cs typeface="Arial" charset="0"/>
              </a:rPr>
              <a:t>)</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1229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1229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4351" r:id="rId1"/>
    <p:sldLayoutId id="2147484271" r:id="rId2"/>
    <p:sldLayoutId id="2147484272" r:id="rId3"/>
    <p:sldLayoutId id="2147484273" r:id="rId4"/>
    <p:sldLayoutId id="2147484274" r:id="rId5"/>
    <p:sldLayoutId id="2147484275" r:id="rId6"/>
    <p:sldLayoutId id="2147484276" r:id="rId7"/>
    <p:sldLayoutId id="2147484277" r:id="rId8"/>
    <p:sldLayoutId id="2147484278" r:id="rId9"/>
    <p:sldLayoutId id="2147484279" r:id="rId10"/>
    <p:sldLayoutId id="2147484280" r:id="rId11"/>
    <p:sldLayoutId id="2147484359" r:id="rId12"/>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br>
              <a:rPr lang="en-US"/>
            </a:br>
            <a:endParaRPr lang="en-US"/>
          </a:p>
        </p:txBody>
      </p:sp>
      <p:sp>
        <p:nvSpPr>
          <p:cNvPr id="14339"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4292" r:id="rId1"/>
    <p:sldLayoutId id="2147484352" r:id="rId2"/>
    <p:sldLayoutId id="2147484353" r:id="rId3"/>
    <p:sldLayoutId id="2147484293" r:id="rId4"/>
    <p:sldLayoutId id="2147484294" r:id="rId5"/>
    <p:sldLayoutId id="2147484295" r:id="rId6"/>
    <p:sldLayoutId id="2147484296" r:id="rId7"/>
    <p:sldLayoutId id="2147484297" r:id="rId8"/>
    <p:sldLayoutId id="2147484298" r:id="rId9"/>
    <p:sldLayoutId id="2147484299" r:id="rId10"/>
    <p:sldLayoutId id="2147484300" r:id="rId11"/>
    <p:sldLayoutId id="2147484301" r:id="rId12"/>
    <p:sldLayoutId id="2147484302" r:id="rId13"/>
    <p:sldLayoutId id="2147484402" r:id="rId14"/>
  </p:sldLayoutIdLst>
  <p:hf sldNum="0" hd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pic>
        <p:nvPicPr>
          <p:cNvPr id="1028" name="Picture 49" descr="DEL_COL"/>
          <p:cNvPicPr>
            <a:picLocks noChangeAspect="1" noChangeArrowheads="1"/>
          </p:cNvPicPr>
          <p:nvPr/>
        </p:nvPicPr>
        <p:blipFill>
          <a:blip r:embed="rId15" cstate="print"/>
          <a:srcRect/>
          <a:stretch>
            <a:fillRect/>
          </a:stretch>
        </p:blipFill>
        <p:spPr bwMode="gray">
          <a:xfrm>
            <a:off x="396875" y="6619875"/>
            <a:ext cx="887413" cy="165100"/>
          </a:xfrm>
          <a:prstGeom prst="rect">
            <a:avLst/>
          </a:prstGeom>
          <a:noFill/>
          <a:ln w="9525">
            <a:noFill/>
            <a:miter lim="800000"/>
            <a:headEnd/>
            <a:tailEnd/>
          </a:ln>
        </p:spPr>
      </p:pic>
      <p:sp>
        <p:nvSpPr>
          <p:cNvPr id="1029" name="Rectangle 2"/>
          <p:cNvSpPr>
            <a:spLocks noGrp="1" noChangeArrowheads="1"/>
          </p:cNvSpPr>
          <p:nvPr>
            <p:ph type="title"/>
          </p:nvPr>
        </p:nvSpPr>
        <p:spPr bwMode="gray">
          <a:xfrm>
            <a:off x="400050" y="407988"/>
            <a:ext cx="8337550" cy="3651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a:t>Click to Edit Master Title Style</a:t>
            </a:r>
          </a:p>
        </p:txBody>
      </p:sp>
      <p:sp>
        <p:nvSpPr>
          <p:cNvPr id="1030" name="Rectangle 3"/>
          <p:cNvSpPr>
            <a:spLocks noGrp="1" noChangeArrowheads="1"/>
          </p:cNvSpPr>
          <p:nvPr>
            <p:ph type="body" idx="1"/>
          </p:nvPr>
        </p:nvSpPr>
        <p:spPr bwMode="gray">
          <a:xfrm>
            <a:off x="400050" y="1154113"/>
            <a:ext cx="8337550" cy="5135562"/>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3699717" name="Text Box 5"/>
          <p:cNvSpPr txBox="1">
            <a:spLocks noChangeArrowheads="1"/>
          </p:cNvSpPr>
          <p:nvPr/>
        </p:nvSpPr>
        <p:spPr bwMode="gray">
          <a:xfrm>
            <a:off x="4386263" y="6615113"/>
            <a:ext cx="373062" cy="193675"/>
          </a:xfrm>
          <a:prstGeom prst="rect">
            <a:avLst/>
          </a:prstGeom>
          <a:noFill/>
          <a:ln w="12700">
            <a:noFill/>
            <a:miter lim="800000"/>
            <a:headEnd/>
            <a:tailEnd/>
          </a:ln>
          <a:effectLst>
            <a:prstShdw prst="shdw17" dist="17961" dir="2700000">
              <a:srgbClr val="DDDDDD">
                <a:gamma/>
                <a:shade val="60000"/>
                <a:invGamma/>
              </a:srgbClr>
            </a:prstShdw>
          </a:effectLst>
        </p:spPr>
        <p:txBody>
          <a:bodyPr wrap="none" lIns="0" tIns="0" rIns="0" bIns="0" anchor="b" anchorCtr="1">
            <a:spAutoFit/>
          </a:bodyPr>
          <a:lstStyle/>
          <a:p>
            <a:pPr algn="ctr" eaLnBrk="0" hangingPunct="0">
              <a:lnSpc>
                <a:spcPct val="106000"/>
              </a:lnSpc>
              <a:buClr>
                <a:srgbClr val="000000"/>
              </a:buClr>
              <a:buSzPct val="65000"/>
              <a:buFont typeface="Wingdings" pitchFamily="2" charset="2"/>
              <a:buNone/>
              <a:defRPr/>
            </a:pPr>
            <a:r>
              <a:rPr lang="en-US">
                <a:solidFill>
                  <a:srgbClr val="000000"/>
                </a:solidFill>
              </a:rPr>
              <a:t>- </a:t>
            </a:r>
            <a:fld id="{8E8D5967-ADCA-413B-8F88-3DB420837634}" type="slidenum">
              <a:rPr lang="en-US">
                <a:solidFill>
                  <a:srgbClr val="000000"/>
                </a:solidFill>
              </a:rPr>
              <a:pPr algn="ctr" eaLnBrk="0" hangingPunct="0">
                <a:lnSpc>
                  <a:spcPct val="106000"/>
                </a:lnSpc>
                <a:buClr>
                  <a:srgbClr val="000000"/>
                </a:buClr>
                <a:buSzPct val="65000"/>
                <a:buFont typeface="Wingdings" pitchFamily="2" charset="2"/>
                <a:buNone/>
                <a:defRPr/>
              </a:pPr>
              <a:t>‹#›</a:t>
            </a:fld>
            <a:r>
              <a:rPr lang="en-US">
                <a:solidFill>
                  <a:srgbClr val="000000"/>
                </a:solidFill>
              </a:rPr>
              <a:t> -</a:t>
            </a:r>
          </a:p>
        </p:txBody>
      </p:sp>
      <p:sp>
        <p:nvSpPr>
          <p:cNvPr id="3699759" name="Line 47"/>
          <p:cNvSpPr>
            <a:spLocks noChangeShapeType="1"/>
          </p:cNvSpPr>
          <p:nvPr/>
        </p:nvSpPr>
        <p:spPr bwMode="gray">
          <a:xfrm>
            <a:off x="401638" y="803275"/>
            <a:ext cx="8335962" cy="0"/>
          </a:xfrm>
          <a:prstGeom prst="line">
            <a:avLst/>
          </a:prstGeom>
          <a:noFill/>
          <a:ln w="28575">
            <a:solidFill>
              <a:schemeClr val="accent1"/>
            </a:solidFill>
            <a:round/>
            <a:headEnd/>
            <a:tailEnd/>
          </a:ln>
          <a:effectLst/>
        </p:spPr>
        <p:txBody>
          <a:bodyPr wrap="none" anchor="ctr"/>
          <a:lstStyle/>
          <a:p>
            <a:pPr algn="ctr" eaLnBrk="0" hangingPunct="0">
              <a:lnSpc>
                <a:spcPct val="106000"/>
              </a:lnSpc>
              <a:defRPr/>
            </a:pPr>
            <a:endParaRPr lang="en-US" sz="1100" b="1">
              <a:solidFill>
                <a:srgbClr val="FFFFFF"/>
              </a:solidFill>
            </a:endParaRPr>
          </a:p>
        </p:txBody>
      </p:sp>
      <p:graphicFrame>
        <p:nvGraphicFramePr>
          <p:cNvPr id="1026" name="Object 51"/>
          <p:cNvGraphicFramePr>
            <a:graphicFrameLocks noChangeAspect="1"/>
          </p:cNvGraphicFramePr>
          <p:nvPr/>
        </p:nvGraphicFramePr>
        <p:xfrm>
          <a:off x="7613650" y="6477000"/>
          <a:ext cx="1049338" cy="317500"/>
        </p:xfrm>
        <a:graphic>
          <a:graphicData uri="http://schemas.openxmlformats.org/presentationml/2006/ole">
            <mc:AlternateContent xmlns:mc="http://schemas.openxmlformats.org/markup-compatibility/2006">
              <mc:Choice xmlns:v="urn:schemas-microsoft-com:vml" Requires="v">
                <p:oleObj spid="_x0000_s1125" name="Photo Editor Photo" r:id="rId16" imgW="2029108" imgH="571731" progId="">
                  <p:embed/>
                </p:oleObj>
              </mc:Choice>
              <mc:Fallback>
                <p:oleObj name="Photo Editor Photo" r:id="rId16" imgW="2029108" imgH="571731" progId="">
                  <p:embed/>
                  <p:pic>
                    <p:nvPicPr>
                      <p:cNvPr id="0" name="Object 5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613650" y="6477000"/>
                        <a:ext cx="1049338" cy="317500"/>
                      </a:xfrm>
                      <a:prstGeom prst="rect">
                        <a:avLst/>
                      </a:prstGeom>
                      <a:noFill/>
                      <a:ln>
                        <a:noFill/>
                      </a:ln>
                      <a:effectLst/>
                      <a:extLst>
                        <a:ext uri="{909E8E84-426E-40dd-AFC4-6F175D3DCCD1}">
                          <a14:hiddenFill xmlns:a14="http://schemas.microsoft.com/office/drawing/2010/main" xmlns="">
                            <a:solidFill>
                              <a:srgbClr val="003399"/>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9999">
                                  <a:alpha val="74998"/>
                                </a:srgbClr>
                              </a:outerShdw>
                            </a:effectLst>
                          </a14:hiddenEffects>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4354" r:id="rId1"/>
    <p:sldLayoutId id="2147484303" r:id="rId2"/>
    <p:sldLayoutId id="2147484304" r:id="rId3"/>
    <p:sldLayoutId id="2147484305" r:id="rId4"/>
    <p:sldLayoutId id="2147484306" r:id="rId5"/>
    <p:sldLayoutId id="2147484307" r:id="rId6"/>
    <p:sldLayoutId id="2147484308" r:id="rId7"/>
    <p:sldLayoutId id="2147484309" r:id="rId8"/>
    <p:sldLayoutId id="2147484310" r:id="rId9"/>
    <p:sldLayoutId id="2147484311" r:id="rId10"/>
    <p:sldLayoutId id="2147484312" r:id="rId11"/>
    <p:sldLayoutId id="2147484313" r:id="rId12"/>
  </p:sldLayoutIdLst>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pitchFamily="34" charset="0"/>
        </a:defRPr>
      </a:lvl2pPr>
      <a:lvl3pPr algn="l" rtl="0" eaLnBrk="0" fontAlgn="base" hangingPunct="0">
        <a:spcBef>
          <a:spcPct val="0"/>
        </a:spcBef>
        <a:spcAft>
          <a:spcPct val="0"/>
        </a:spcAft>
        <a:defRPr sz="2400" b="1">
          <a:solidFill>
            <a:schemeClr val="tx1"/>
          </a:solidFill>
          <a:latin typeface="Arial" pitchFamily="34" charset="0"/>
        </a:defRPr>
      </a:lvl3pPr>
      <a:lvl4pPr algn="l" rtl="0" eaLnBrk="0" fontAlgn="base" hangingPunct="0">
        <a:spcBef>
          <a:spcPct val="0"/>
        </a:spcBef>
        <a:spcAft>
          <a:spcPct val="0"/>
        </a:spcAft>
        <a:defRPr sz="2400" b="1">
          <a:solidFill>
            <a:schemeClr val="tx1"/>
          </a:solidFill>
          <a:latin typeface="Arial" pitchFamily="34" charset="0"/>
        </a:defRPr>
      </a:lvl4pPr>
      <a:lvl5pPr algn="l" rtl="0" eaLnBrk="0" fontAlgn="base" hangingPunct="0">
        <a:spcBef>
          <a:spcPct val="0"/>
        </a:spcBef>
        <a:spcAft>
          <a:spcPct val="0"/>
        </a:spcAft>
        <a:defRPr sz="2400" b="1">
          <a:solidFill>
            <a:schemeClr val="tx1"/>
          </a:solidFill>
          <a:latin typeface="Arial" pitchFamily="34" charset="0"/>
        </a:defRPr>
      </a:lvl5pPr>
      <a:lvl6pPr marL="457200" algn="l" rtl="0" fontAlgn="base">
        <a:spcBef>
          <a:spcPct val="0"/>
        </a:spcBef>
        <a:spcAft>
          <a:spcPct val="0"/>
        </a:spcAft>
        <a:defRPr sz="2400" b="1">
          <a:solidFill>
            <a:schemeClr val="tx1"/>
          </a:solidFill>
          <a:latin typeface="Arial" pitchFamily="34" charset="0"/>
        </a:defRPr>
      </a:lvl6pPr>
      <a:lvl7pPr marL="914400" algn="l" rtl="0" fontAlgn="base">
        <a:spcBef>
          <a:spcPct val="0"/>
        </a:spcBef>
        <a:spcAft>
          <a:spcPct val="0"/>
        </a:spcAft>
        <a:defRPr sz="2400" b="1">
          <a:solidFill>
            <a:schemeClr val="tx1"/>
          </a:solidFill>
          <a:latin typeface="Arial" pitchFamily="34" charset="0"/>
        </a:defRPr>
      </a:lvl7pPr>
      <a:lvl8pPr marL="1371600" algn="l" rtl="0" fontAlgn="base">
        <a:spcBef>
          <a:spcPct val="0"/>
        </a:spcBef>
        <a:spcAft>
          <a:spcPct val="0"/>
        </a:spcAft>
        <a:defRPr sz="2400" b="1">
          <a:solidFill>
            <a:schemeClr val="tx1"/>
          </a:solidFill>
          <a:latin typeface="Arial" pitchFamily="34" charset="0"/>
        </a:defRPr>
      </a:lvl8pPr>
      <a:lvl9pPr marL="1828800" algn="l" rtl="0" fontAlgn="base">
        <a:spcBef>
          <a:spcPct val="0"/>
        </a:spcBef>
        <a:spcAft>
          <a:spcPct val="0"/>
        </a:spcAft>
        <a:defRPr sz="2400" b="1">
          <a:solidFill>
            <a:schemeClr val="tx1"/>
          </a:solidFill>
          <a:latin typeface="Arial" pitchFamily="34" charset="0"/>
        </a:defRPr>
      </a:lvl9pPr>
    </p:titleStyle>
    <p:bodyStyle>
      <a:lvl1pPr marL="342900" indent="-342900" algn="l" rtl="0" eaLnBrk="0" fontAlgn="base" hangingPunct="0">
        <a:lnSpc>
          <a:spcPct val="106000"/>
        </a:lnSpc>
        <a:spcBef>
          <a:spcPct val="40000"/>
        </a:spcBef>
        <a:spcAft>
          <a:spcPct val="0"/>
        </a:spcAft>
        <a:buClr>
          <a:schemeClr val="tx1"/>
        </a:buClr>
        <a:buSzPct val="80000"/>
        <a:buFont typeface="Wingdings" pitchFamily="2" charset="2"/>
        <a:defRPr>
          <a:solidFill>
            <a:schemeClr val="tx1"/>
          </a:solidFill>
          <a:latin typeface="+mn-lt"/>
          <a:ea typeface="+mn-ea"/>
          <a:cs typeface="+mn-cs"/>
        </a:defRPr>
      </a:lvl1pPr>
      <a:lvl2pPr marL="227013" indent="-225425" algn="l" rtl="0" eaLnBrk="0" fontAlgn="base" hangingPunct="0">
        <a:lnSpc>
          <a:spcPct val="106000"/>
        </a:lnSpc>
        <a:spcBef>
          <a:spcPct val="40000"/>
        </a:spcBef>
        <a:spcAft>
          <a:spcPct val="0"/>
        </a:spcAft>
        <a:buClr>
          <a:schemeClr val="tx1"/>
        </a:buClr>
        <a:buFont typeface="Wingdings" pitchFamily="2" charset="2"/>
        <a:buChar char="§"/>
        <a:defRPr>
          <a:solidFill>
            <a:schemeClr val="tx1"/>
          </a:solidFill>
          <a:latin typeface="+mn-lt"/>
        </a:defRPr>
      </a:lvl2pPr>
      <a:lvl3pPr marL="457200" indent="-228600" algn="l" rtl="0" eaLnBrk="0" fontAlgn="base" hangingPunct="0">
        <a:lnSpc>
          <a:spcPct val="106000"/>
        </a:lnSpc>
        <a:spcBef>
          <a:spcPct val="20000"/>
        </a:spcBef>
        <a:spcAft>
          <a:spcPct val="0"/>
        </a:spcAft>
        <a:buClr>
          <a:schemeClr val="tx1"/>
        </a:buClr>
        <a:buFont typeface="Arial" pitchFamily="34" charset="0"/>
        <a:buChar char="–"/>
        <a:defRPr sz="1600">
          <a:solidFill>
            <a:schemeClr val="tx1"/>
          </a:solidFill>
          <a:latin typeface="+mn-lt"/>
        </a:defRPr>
      </a:lvl3pPr>
      <a:lvl4pPr marL="681038" indent="-222250" algn="l" rtl="0" eaLnBrk="0" fontAlgn="base" hangingPunct="0">
        <a:lnSpc>
          <a:spcPct val="106000"/>
        </a:lnSpc>
        <a:spcBef>
          <a:spcPct val="20000"/>
        </a:spcBef>
        <a:spcAft>
          <a:spcPct val="0"/>
        </a:spcAft>
        <a:buClr>
          <a:schemeClr val="tx1"/>
        </a:buClr>
        <a:buChar char="•"/>
        <a:defRPr sz="1600">
          <a:solidFill>
            <a:schemeClr val="tx1"/>
          </a:solidFill>
          <a:latin typeface="+mn-lt"/>
        </a:defRPr>
      </a:lvl4pPr>
      <a:lvl5pPr marL="1722438" indent="-236538" algn="l" rtl="0" eaLnBrk="0" fontAlgn="base" hangingPunct="0">
        <a:spcBef>
          <a:spcPct val="20000"/>
        </a:spcBef>
        <a:spcAft>
          <a:spcPct val="0"/>
        </a:spcAft>
        <a:buClr>
          <a:schemeClr val="tx1"/>
        </a:buClr>
        <a:buChar char="–"/>
        <a:defRPr sz="1200">
          <a:solidFill>
            <a:schemeClr val="tx1"/>
          </a:solidFill>
          <a:latin typeface="+mn-lt"/>
        </a:defRPr>
      </a:lvl5pPr>
      <a:lvl6pPr marL="2179638" indent="-236538" algn="l" rtl="0" fontAlgn="base">
        <a:spcBef>
          <a:spcPct val="20000"/>
        </a:spcBef>
        <a:spcAft>
          <a:spcPct val="0"/>
        </a:spcAft>
        <a:buClr>
          <a:schemeClr val="tx1"/>
        </a:buClr>
        <a:buChar char="–"/>
        <a:defRPr sz="1200">
          <a:solidFill>
            <a:schemeClr val="tx1"/>
          </a:solidFill>
          <a:latin typeface="+mn-lt"/>
        </a:defRPr>
      </a:lvl6pPr>
      <a:lvl7pPr marL="2636838" indent="-236538" algn="l" rtl="0" fontAlgn="base">
        <a:spcBef>
          <a:spcPct val="20000"/>
        </a:spcBef>
        <a:spcAft>
          <a:spcPct val="0"/>
        </a:spcAft>
        <a:buClr>
          <a:schemeClr val="tx1"/>
        </a:buClr>
        <a:buChar char="–"/>
        <a:defRPr sz="1200">
          <a:solidFill>
            <a:schemeClr val="tx1"/>
          </a:solidFill>
          <a:latin typeface="+mn-lt"/>
        </a:defRPr>
      </a:lvl7pPr>
      <a:lvl8pPr marL="3094038" indent="-236538" algn="l" rtl="0" fontAlgn="base">
        <a:spcBef>
          <a:spcPct val="20000"/>
        </a:spcBef>
        <a:spcAft>
          <a:spcPct val="0"/>
        </a:spcAft>
        <a:buClr>
          <a:schemeClr val="tx1"/>
        </a:buClr>
        <a:buChar char="–"/>
        <a:defRPr sz="1200">
          <a:solidFill>
            <a:schemeClr val="tx1"/>
          </a:solidFill>
          <a:latin typeface="+mn-lt"/>
        </a:defRPr>
      </a:lvl8pPr>
      <a:lvl9pPr marL="3551238" indent="-236538" algn="l" rtl="0" fontAlgn="base">
        <a:spcBef>
          <a:spcPct val="20000"/>
        </a:spcBef>
        <a:spcAft>
          <a:spcPct val="0"/>
        </a:spcAft>
        <a:buClr>
          <a:schemeClr val="tx1"/>
        </a:buClr>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2400">
              <a:solidFill>
                <a:srgbClr val="000000"/>
              </a:solidFill>
              <a:latin typeface="Times New Roman" pitchFamily="18" charset="0"/>
            </a:endParaRPr>
          </a:p>
        </p:txBody>
      </p:sp>
      <p:sp>
        <p:nvSpPr>
          <p:cNvPr id="260099"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rPr>
              <a:t>Slide </a:t>
            </a:r>
            <a:fld id="{5CE0D16A-E0B4-42D5-96CE-583541C71BDF}" type="slidenum">
              <a:rPr lang="en-US" sz="800">
                <a:solidFill>
                  <a:srgbClr val="3333CC"/>
                </a:solidFill>
              </a:rPr>
              <a:pPr eaLnBrk="0" hangingPunct="0">
                <a:defRPr/>
              </a:pPr>
              <a:t>‹#›</a:t>
            </a:fld>
            <a:endParaRPr lang="en-US" sz="800">
              <a:solidFill>
                <a:srgbClr val="3333CC"/>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rPr>
              <a:t>OPNS454: 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cs typeface="Arial" pitchFamily="34" charset="0"/>
              </a:rPr>
              <a:t>© Van Mieghem</a:t>
            </a:r>
          </a:p>
        </p:txBody>
      </p:sp>
      <p:sp>
        <p:nvSpPr>
          <p:cNvPr id="15366"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15367"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4355" r:id="rId1"/>
    <p:sldLayoutId id="2147484314" r:id="rId2"/>
    <p:sldLayoutId id="2147484315" r:id="rId3"/>
    <p:sldLayoutId id="2147484316" r:id="rId4"/>
    <p:sldLayoutId id="2147484317" r:id="rId5"/>
    <p:sldLayoutId id="2147484318" r:id="rId6"/>
    <p:sldLayoutId id="2147484319" r:id="rId7"/>
    <p:sldLayoutId id="2147484320" r:id="rId8"/>
    <p:sldLayoutId id="2147484321" r:id="rId9"/>
    <p:sldLayoutId id="2147484322" r:id="rId10"/>
    <p:sldLayoutId id="2147484323" r:id="rId11"/>
    <p:sldLayoutId id="2147484324" r:id="rId12"/>
    <p:sldLayoutId id="2147484325" r:id="rId13"/>
    <p:sldLayoutId id="2147484326" r:id="rId14"/>
    <p:sldLayoutId id="2147484327"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pic>
        <p:nvPicPr>
          <p:cNvPr id="2052" name="Picture 49" descr="DEL_COL"/>
          <p:cNvPicPr>
            <a:picLocks noChangeAspect="1" noChangeArrowheads="1"/>
          </p:cNvPicPr>
          <p:nvPr/>
        </p:nvPicPr>
        <p:blipFill>
          <a:blip r:embed="rId15" cstate="print"/>
          <a:srcRect/>
          <a:stretch>
            <a:fillRect/>
          </a:stretch>
        </p:blipFill>
        <p:spPr bwMode="gray">
          <a:xfrm>
            <a:off x="396875" y="6619875"/>
            <a:ext cx="887413" cy="165100"/>
          </a:xfrm>
          <a:prstGeom prst="rect">
            <a:avLst/>
          </a:prstGeom>
          <a:noFill/>
          <a:ln w="9525">
            <a:noFill/>
            <a:miter lim="800000"/>
            <a:headEnd/>
            <a:tailEnd/>
          </a:ln>
        </p:spPr>
      </p:pic>
      <p:sp>
        <p:nvSpPr>
          <p:cNvPr id="2053" name="Rectangle 2"/>
          <p:cNvSpPr>
            <a:spLocks noGrp="1" noChangeArrowheads="1"/>
          </p:cNvSpPr>
          <p:nvPr>
            <p:ph type="title"/>
          </p:nvPr>
        </p:nvSpPr>
        <p:spPr bwMode="gray">
          <a:xfrm>
            <a:off x="400050" y="407988"/>
            <a:ext cx="8337550" cy="3651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a:t>Click to Edit Master Title Style</a:t>
            </a:r>
          </a:p>
        </p:txBody>
      </p:sp>
      <p:sp>
        <p:nvSpPr>
          <p:cNvPr id="2054" name="Rectangle 3"/>
          <p:cNvSpPr>
            <a:spLocks noGrp="1" noChangeArrowheads="1"/>
          </p:cNvSpPr>
          <p:nvPr>
            <p:ph type="body" idx="1"/>
          </p:nvPr>
        </p:nvSpPr>
        <p:spPr bwMode="gray">
          <a:xfrm>
            <a:off x="400050" y="1154113"/>
            <a:ext cx="8337550" cy="5135562"/>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3699717" name="Text Box 5"/>
          <p:cNvSpPr txBox="1">
            <a:spLocks noChangeArrowheads="1"/>
          </p:cNvSpPr>
          <p:nvPr/>
        </p:nvSpPr>
        <p:spPr bwMode="gray">
          <a:xfrm>
            <a:off x="4386263" y="6615113"/>
            <a:ext cx="373062" cy="193675"/>
          </a:xfrm>
          <a:prstGeom prst="rect">
            <a:avLst/>
          </a:prstGeom>
          <a:noFill/>
          <a:ln w="12700">
            <a:noFill/>
            <a:miter lim="800000"/>
            <a:headEnd/>
            <a:tailEnd/>
          </a:ln>
          <a:effectLst>
            <a:prstShdw prst="shdw17" dist="17961" dir="2700000">
              <a:srgbClr val="DDDDDD">
                <a:gamma/>
                <a:shade val="60000"/>
                <a:invGamma/>
              </a:srgbClr>
            </a:prstShdw>
          </a:effectLst>
        </p:spPr>
        <p:txBody>
          <a:bodyPr wrap="none" lIns="0" tIns="0" rIns="0" bIns="0" anchor="b" anchorCtr="1">
            <a:spAutoFit/>
          </a:bodyPr>
          <a:lstStyle/>
          <a:p>
            <a:pPr algn="ctr" eaLnBrk="0" hangingPunct="0">
              <a:lnSpc>
                <a:spcPct val="106000"/>
              </a:lnSpc>
              <a:buClr>
                <a:srgbClr val="000000"/>
              </a:buClr>
              <a:buSzPct val="65000"/>
              <a:buFont typeface="Wingdings" pitchFamily="2" charset="2"/>
              <a:buNone/>
              <a:defRPr/>
            </a:pPr>
            <a:r>
              <a:rPr lang="en-US">
                <a:solidFill>
                  <a:srgbClr val="000000"/>
                </a:solidFill>
              </a:rPr>
              <a:t>- </a:t>
            </a:r>
            <a:fld id="{25AC09AC-350B-4BE9-A22F-C052199C4763}" type="slidenum">
              <a:rPr lang="en-US">
                <a:solidFill>
                  <a:srgbClr val="000000"/>
                </a:solidFill>
              </a:rPr>
              <a:pPr algn="ctr" eaLnBrk="0" hangingPunct="0">
                <a:lnSpc>
                  <a:spcPct val="106000"/>
                </a:lnSpc>
                <a:buClr>
                  <a:srgbClr val="000000"/>
                </a:buClr>
                <a:buSzPct val="65000"/>
                <a:buFont typeface="Wingdings" pitchFamily="2" charset="2"/>
                <a:buNone/>
                <a:defRPr/>
              </a:pPr>
              <a:t>‹#›</a:t>
            </a:fld>
            <a:r>
              <a:rPr lang="en-US">
                <a:solidFill>
                  <a:srgbClr val="000000"/>
                </a:solidFill>
              </a:rPr>
              <a:t> -</a:t>
            </a:r>
          </a:p>
        </p:txBody>
      </p:sp>
      <p:sp>
        <p:nvSpPr>
          <p:cNvPr id="3699759" name="Line 47"/>
          <p:cNvSpPr>
            <a:spLocks noChangeShapeType="1"/>
          </p:cNvSpPr>
          <p:nvPr/>
        </p:nvSpPr>
        <p:spPr bwMode="gray">
          <a:xfrm>
            <a:off x="401638" y="803275"/>
            <a:ext cx="8335962" cy="0"/>
          </a:xfrm>
          <a:prstGeom prst="line">
            <a:avLst/>
          </a:prstGeom>
          <a:noFill/>
          <a:ln w="28575">
            <a:solidFill>
              <a:schemeClr val="accent1"/>
            </a:solidFill>
            <a:round/>
            <a:headEnd/>
            <a:tailEnd/>
          </a:ln>
          <a:effectLst/>
        </p:spPr>
        <p:txBody>
          <a:bodyPr wrap="none" anchor="ctr"/>
          <a:lstStyle/>
          <a:p>
            <a:pPr algn="ctr" eaLnBrk="0" hangingPunct="0">
              <a:lnSpc>
                <a:spcPct val="106000"/>
              </a:lnSpc>
              <a:defRPr/>
            </a:pPr>
            <a:endParaRPr lang="en-US" sz="1100" b="1">
              <a:solidFill>
                <a:srgbClr val="FFFFFF"/>
              </a:solidFill>
            </a:endParaRPr>
          </a:p>
        </p:txBody>
      </p:sp>
      <p:graphicFrame>
        <p:nvGraphicFramePr>
          <p:cNvPr id="2050" name="Object 51"/>
          <p:cNvGraphicFramePr>
            <a:graphicFrameLocks noChangeAspect="1"/>
          </p:cNvGraphicFramePr>
          <p:nvPr/>
        </p:nvGraphicFramePr>
        <p:xfrm>
          <a:off x="7613650" y="6477000"/>
          <a:ext cx="1049338" cy="317500"/>
        </p:xfrm>
        <a:graphic>
          <a:graphicData uri="http://schemas.openxmlformats.org/presentationml/2006/ole">
            <mc:AlternateContent xmlns:mc="http://schemas.openxmlformats.org/markup-compatibility/2006">
              <mc:Choice xmlns:v="urn:schemas-microsoft-com:vml" Requires="v">
                <p:oleObj spid="_x0000_s2149" name="Photo Editor Photo" r:id="rId16" imgW="2029108" imgH="571731" progId="">
                  <p:embed/>
                </p:oleObj>
              </mc:Choice>
              <mc:Fallback>
                <p:oleObj name="Photo Editor Photo" r:id="rId16" imgW="2029108" imgH="571731" progId="">
                  <p:embed/>
                  <p:pic>
                    <p:nvPicPr>
                      <p:cNvPr id="0" name="Object 5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613650" y="6477000"/>
                        <a:ext cx="1049338" cy="317500"/>
                      </a:xfrm>
                      <a:prstGeom prst="rect">
                        <a:avLst/>
                      </a:prstGeom>
                      <a:noFill/>
                      <a:ln>
                        <a:noFill/>
                      </a:ln>
                      <a:effectLst/>
                      <a:extLst>
                        <a:ext uri="{909E8E84-426E-40dd-AFC4-6F175D3DCCD1}">
                          <a14:hiddenFill xmlns:a14="http://schemas.microsoft.com/office/drawing/2010/main" xmlns="">
                            <a:solidFill>
                              <a:srgbClr val="003399"/>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9999">
                                  <a:alpha val="74998"/>
                                </a:srgbClr>
                              </a:outerShdw>
                            </a:effectLst>
                          </a14:hiddenEffects>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4358" r:id="rId1"/>
    <p:sldLayoutId id="2147484339" r:id="rId2"/>
    <p:sldLayoutId id="2147484340" r:id="rId3"/>
    <p:sldLayoutId id="2147484341" r:id="rId4"/>
    <p:sldLayoutId id="2147484342" r:id="rId5"/>
    <p:sldLayoutId id="2147484343" r:id="rId6"/>
    <p:sldLayoutId id="2147484344" r:id="rId7"/>
    <p:sldLayoutId id="2147484345" r:id="rId8"/>
    <p:sldLayoutId id="2147484346" r:id="rId9"/>
    <p:sldLayoutId id="2147484347" r:id="rId10"/>
    <p:sldLayoutId id="2147484348" r:id="rId11"/>
    <p:sldLayoutId id="2147484349" r:id="rId12"/>
  </p:sldLayoutIdLst>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pitchFamily="34" charset="0"/>
        </a:defRPr>
      </a:lvl2pPr>
      <a:lvl3pPr algn="l" rtl="0" eaLnBrk="0" fontAlgn="base" hangingPunct="0">
        <a:spcBef>
          <a:spcPct val="0"/>
        </a:spcBef>
        <a:spcAft>
          <a:spcPct val="0"/>
        </a:spcAft>
        <a:defRPr sz="2400" b="1">
          <a:solidFill>
            <a:schemeClr val="tx1"/>
          </a:solidFill>
          <a:latin typeface="Arial" pitchFamily="34" charset="0"/>
        </a:defRPr>
      </a:lvl3pPr>
      <a:lvl4pPr algn="l" rtl="0" eaLnBrk="0" fontAlgn="base" hangingPunct="0">
        <a:spcBef>
          <a:spcPct val="0"/>
        </a:spcBef>
        <a:spcAft>
          <a:spcPct val="0"/>
        </a:spcAft>
        <a:defRPr sz="2400" b="1">
          <a:solidFill>
            <a:schemeClr val="tx1"/>
          </a:solidFill>
          <a:latin typeface="Arial" pitchFamily="34" charset="0"/>
        </a:defRPr>
      </a:lvl4pPr>
      <a:lvl5pPr algn="l" rtl="0" eaLnBrk="0" fontAlgn="base" hangingPunct="0">
        <a:spcBef>
          <a:spcPct val="0"/>
        </a:spcBef>
        <a:spcAft>
          <a:spcPct val="0"/>
        </a:spcAft>
        <a:defRPr sz="2400" b="1">
          <a:solidFill>
            <a:schemeClr val="tx1"/>
          </a:solidFill>
          <a:latin typeface="Arial" pitchFamily="34" charset="0"/>
        </a:defRPr>
      </a:lvl5pPr>
      <a:lvl6pPr marL="457200" algn="l" rtl="0" fontAlgn="base">
        <a:spcBef>
          <a:spcPct val="0"/>
        </a:spcBef>
        <a:spcAft>
          <a:spcPct val="0"/>
        </a:spcAft>
        <a:defRPr sz="2400" b="1">
          <a:solidFill>
            <a:schemeClr val="tx1"/>
          </a:solidFill>
          <a:latin typeface="Arial" pitchFamily="34" charset="0"/>
        </a:defRPr>
      </a:lvl6pPr>
      <a:lvl7pPr marL="914400" algn="l" rtl="0" fontAlgn="base">
        <a:spcBef>
          <a:spcPct val="0"/>
        </a:spcBef>
        <a:spcAft>
          <a:spcPct val="0"/>
        </a:spcAft>
        <a:defRPr sz="2400" b="1">
          <a:solidFill>
            <a:schemeClr val="tx1"/>
          </a:solidFill>
          <a:latin typeface="Arial" pitchFamily="34" charset="0"/>
        </a:defRPr>
      </a:lvl7pPr>
      <a:lvl8pPr marL="1371600" algn="l" rtl="0" fontAlgn="base">
        <a:spcBef>
          <a:spcPct val="0"/>
        </a:spcBef>
        <a:spcAft>
          <a:spcPct val="0"/>
        </a:spcAft>
        <a:defRPr sz="2400" b="1">
          <a:solidFill>
            <a:schemeClr val="tx1"/>
          </a:solidFill>
          <a:latin typeface="Arial" pitchFamily="34" charset="0"/>
        </a:defRPr>
      </a:lvl8pPr>
      <a:lvl9pPr marL="1828800" algn="l" rtl="0" fontAlgn="base">
        <a:spcBef>
          <a:spcPct val="0"/>
        </a:spcBef>
        <a:spcAft>
          <a:spcPct val="0"/>
        </a:spcAft>
        <a:defRPr sz="2400" b="1">
          <a:solidFill>
            <a:schemeClr val="tx1"/>
          </a:solidFill>
          <a:latin typeface="Arial" pitchFamily="34" charset="0"/>
        </a:defRPr>
      </a:lvl9pPr>
    </p:titleStyle>
    <p:bodyStyle>
      <a:lvl1pPr marL="342900" indent="-342900" algn="l" rtl="0" eaLnBrk="0" fontAlgn="base" hangingPunct="0">
        <a:lnSpc>
          <a:spcPct val="106000"/>
        </a:lnSpc>
        <a:spcBef>
          <a:spcPct val="40000"/>
        </a:spcBef>
        <a:spcAft>
          <a:spcPct val="0"/>
        </a:spcAft>
        <a:buClr>
          <a:schemeClr val="tx1"/>
        </a:buClr>
        <a:buSzPct val="80000"/>
        <a:buFont typeface="Wingdings" pitchFamily="2" charset="2"/>
        <a:defRPr>
          <a:solidFill>
            <a:schemeClr val="tx1"/>
          </a:solidFill>
          <a:latin typeface="+mn-lt"/>
          <a:ea typeface="+mn-ea"/>
          <a:cs typeface="+mn-cs"/>
        </a:defRPr>
      </a:lvl1pPr>
      <a:lvl2pPr marL="227013" indent="-225425" algn="l" rtl="0" eaLnBrk="0" fontAlgn="base" hangingPunct="0">
        <a:lnSpc>
          <a:spcPct val="106000"/>
        </a:lnSpc>
        <a:spcBef>
          <a:spcPct val="40000"/>
        </a:spcBef>
        <a:spcAft>
          <a:spcPct val="0"/>
        </a:spcAft>
        <a:buClr>
          <a:schemeClr val="tx1"/>
        </a:buClr>
        <a:buFont typeface="Wingdings" pitchFamily="2" charset="2"/>
        <a:buChar char="§"/>
        <a:defRPr>
          <a:solidFill>
            <a:schemeClr val="tx1"/>
          </a:solidFill>
          <a:latin typeface="+mn-lt"/>
        </a:defRPr>
      </a:lvl2pPr>
      <a:lvl3pPr marL="457200" indent="-228600" algn="l" rtl="0" eaLnBrk="0" fontAlgn="base" hangingPunct="0">
        <a:lnSpc>
          <a:spcPct val="106000"/>
        </a:lnSpc>
        <a:spcBef>
          <a:spcPct val="20000"/>
        </a:spcBef>
        <a:spcAft>
          <a:spcPct val="0"/>
        </a:spcAft>
        <a:buClr>
          <a:schemeClr val="tx1"/>
        </a:buClr>
        <a:buFont typeface="Arial" pitchFamily="34" charset="0"/>
        <a:buChar char="–"/>
        <a:defRPr sz="1600">
          <a:solidFill>
            <a:schemeClr val="tx1"/>
          </a:solidFill>
          <a:latin typeface="+mn-lt"/>
        </a:defRPr>
      </a:lvl3pPr>
      <a:lvl4pPr marL="681038" indent="-222250" algn="l" rtl="0" eaLnBrk="0" fontAlgn="base" hangingPunct="0">
        <a:lnSpc>
          <a:spcPct val="106000"/>
        </a:lnSpc>
        <a:spcBef>
          <a:spcPct val="20000"/>
        </a:spcBef>
        <a:spcAft>
          <a:spcPct val="0"/>
        </a:spcAft>
        <a:buClr>
          <a:schemeClr val="tx1"/>
        </a:buClr>
        <a:buChar char="•"/>
        <a:defRPr sz="1600">
          <a:solidFill>
            <a:schemeClr val="tx1"/>
          </a:solidFill>
          <a:latin typeface="+mn-lt"/>
        </a:defRPr>
      </a:lvl4pPr>
      <a:lvl5pPr marL="1722438" indent="-236538" algn="l" rtl="0" eaLnBrk="0" fontAlgn="base" hangingPunct="0">
        <a:spcBef>
          <a:spcPct val="20000"/>
        </a:spcBef>
        <a:spcAft>
          <a:spcPct val="0"/>
        </a:spcAft>
        <a:buClr>
          <a:schemeClr val="tx1"/>
        </a:buClr>
        <a:buChar char="–"/>
        <a:defRPr sz="1200">
          <a:solidFill>
            <a:schemeClr val="tx1"/>
          </a:solidFill>
          <a:latin typeface="+mn-lt"/>
        </a:defRPr>
      </a:lvl5pPr>
      <a:lvl6pPr marL="2179638" indent="-236538" algn="l" rtl="0" fontAlgn="base">
        <a:spcBef>
          <a:spcPct val="20000"/>
        </a:spcBef>
        <a:spcAft>
          <a:spcPct val="0"/>
        </a:spcAft>
        <a:buClr>
          <a:schemeClr val="tx1"/>
        </a:buClr>
        <a:buChar char="–"/>
        <a:defRPr sz="1200">
          <a:solidFill>
            <a:schemeClr val="tx1"/>
          </a:solidFill>
          <a:latin typeface="+mn-lt"/>
        </a:defRPr>
      </a:lvl6pPr>
      <a:lvl7pPr marL="2636838" indent="-236538" algn="l" rtl="0" fontAlgn="base">
        <a:spcBef>
          <a:spcPct val="20000"/>
        </a:spcBef>
        <a:spcAft>
          <a:spcPct val="0"/>
        </a:spcAft>
        <a:buClr>
          <a:schemeClr val="tx1"/>
        </a:buClr>
        <a:buChar char="–"/>
        <a:defRPr sz="1200">
          <a:solidFill>
            <a:schemeClr val="tx1"/>
          </a:solidFill>
          <a:latin typeface="+mn-lt"/>
        </a:defRPr>
      </a:lvl7pPr>
      <a:lvl8pPr marL="3094038" indent="-236538" algn="l" rtl="0" fontAlgn="base">
        <a:spcBef>
          <a:spcPct val="20000"/>
        </a:spcBef>
        <a:spcAft>
          <a:spcPct val="0"/>
        </a:spcAft>
        <a:buClr>
          <a:schemeClr val="tx1"/>
        </a:buClr>
        <a:buChar char="–"/>
        <a:defRPr sz="1200">
          <a:solidFill>
            <a:schemeClr val="tx1"/>
          </a:solidFill>
          <a:latin typeface="+mn-lt"/>
        </a:defRPr>
      </a:lvl8pPr>
      <a:lvl9pPr marL="3551238" indent="-236538" algn="l" rtl="0" fontAlgn="base">
        <a:spcBef>
          <a:spcPct val="20000"/>
        </a:spcBef>
        <a:spcAft>
          <a:spcPct val="0"/>
        </a:spcAft>
        <a:buClr>
          <a:schemeClr val="tx1"/>
        </a:buClr>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3153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0D34DD0-CA55-464E-A2B3-8AAFE73C5FF9}"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153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3153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rgbClr val="3333CC"/>
                </a:solidFill>
                <a:latin typeface="Arial" charset="0"/>
                <a:cs typeface="Arial" charset="0"/>
              </a:rPr>
              <a:t>© Van Mieghem (</a:t>
            </a:r>
            <a:fld id="{562B629E-2B36-48A7-863B-669D20AF46A1}" type="datetime5">
              <a:rPr lang="en-US" sz="800">
                <a:solidFill>
                  <a:srgbClr val="3333CC"/>
                </a:solidFill>
                <a:latin typeface="Arial" charset="0"/>
                <a:cs typeface="Arial" charset="0"/>
              </a:rPr>
              <a:pPr algn="r" eaLnBrk="0" hangingPunct="0">
                <a:defRPr/>
              </a:pPr>
              <a:t>26-Feb-18</a:t>
            </a:fld>
            <a:r>
              <a:rPr lang="en-US" sz="800">
                <a:solidFill>
                  <a:srgbClr val="3333CC"/>
                </a:solidFill>
                <a:latin typeface="Arial" charset="0"/>
                <a:cs typeface="Arial" charset="0"/>
              </a:rPr>
              <a:t>)</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1229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1229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p:nvPr/>
        </p:nvSpPr>
        <p:spPr>
          <a:xfrm>
            <a:off x="401836" y="1384102"/>
            <a:ext cx="8344762" cy="91"/>
          </a:xfrm>
          <a:prstGeom prst="line">
            <a:avLst/>
          </a:prstGeom>
          <a:ln w="12700">
            <a:solidFill>
              <a:srgbClr val="9A9A9A"/>
            </a:solidFill>
            <a:miter lim="400000"/>
          </a:ln>
        </p:spPr>
        <p:txBody>
          <a:bodyPr lIns="35719" tIns="35719" rIns="35719" bIns="35719" anchor="ctr"/>
          <a:lstStyle/>
          <a:p>
            <a:pPr defTabSz="321457" fontAlgn="auto" hangingPunct="0">
              <a:spcBef>
                <a:spcPts val="0"/>
              </a:spcBef>
              <a:spcAft>
                <a:spcPts val="0"/>
              </a:spcAft>
              <a:defRPr sz="1200">
                <a:latin typeface="Helvetica"/>
                <a:ea typeface="Helvetica"/>
                <a:cs typeface="Helvetica"/>
                <a:sym typeface="Helvetica"/>
              </a:defRPr>
            </a:pPr>
            <a:endParaRPr sz="844" kern="0">
              <a:solidFill>
                <a:srgbClr val="000000"/>
              </a:solidFill>
              <a:latin typeface="Helvetica"/>
              <a:ea typeface="Helvetica"/>
              <a:cs typeface="Helvetica"/>
              <a:sym typeface="Helvetica"/>
            </a:endParaRPr>
          </a:p>
        </p:txBody>
      </p:sp>
      <p:sp>
        <p:nvSpPr>
          <p:cNvPr id="3" name="Shape 3"/>
          <p:cNvSpPr>
            <a:spLocks noGrp="1"/>
          </p:cNvSpPr>
          <p:nvPr>
            <p:ph type="title"/>
          </p:nvPr>
        </p:nvSpPr>
        <p:spPr>
          <a:xfrm>
            <a:off x="401836" y="232172"/>
            <a:ext cx="8340328" cy="98226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b">
            <a:normAutofit/>
          </a:bodyPr>
          <a:lstStyle/>
          <a:p>
            <a:r>
              <a:t>Title Text</a:t>
            </a:r>
          </a:p>
        </p:txBody>
      </p:sp>
      <p:sp>
        <p:nvSpPr>
          <p:cNvPr id="4" name="Shape 4"/>
          <p:cNvSpPr>
            <a:spLocks noGrp="1"/>
          </p:cNvSpPr>
          <p:nvPr>
            <p:ph type="sldNum" sz="quarter" idx="2"/>
          </p:nvPr>
        </p:nvSpPr>
        <p:spPr>
          <a:xfrm>
            <a:off x="8608218" y="6465094"/>
            <a:ext cx="237245" cy="254044"/>
          </a:xfrm>
          <a:prstGeom prst="rect">
            <a:avLst/>
          </a:prstGeom>
          <a:ln w="12700">
            <a:miter lim="400000"/>
          </a:ln>
        </p:spPr>
        <p:txBody>
          <a:bodyPr wrap="none" lIns="50800" tIns="50800" rIns="50800" bIns="50800">
            <a:spAutoFit/>
          </a:bodyPr>
          <a:lstStyle>
            <a:lvl1pPr algn="r">
              <a:defRPr sz="984">
                <a:latin typeface="Helvetica Neue"/>
                <a:ea typeface="Helvetica Neue"/>
                <a:cs typeface="Helvetica Neue"/>
                <a:sym typeface="Helvetica Neue"/>
              </a:defRPr>
            </a:lvl1pPr>
          </a:lstStyle>
          <a:p>
            <a:pPr defTabSz="410751" fontAlgn="auto" hangingPunct="0">
              <a:spcBef>
                <a:spcPts val="0"/>
              </a:spcBef>
              <a:spcAft>
                <a:spcPts val="0"/>
              </a:spcAft>
            </a:pPr>
            <a:fld id="{86CB4B4D-7CA3-9044-876B-883B54F8677D}" type="slidenum">
              <a:rPr lang="uk-UA" kern="0" smtClean="0">
                <a:solidFill>
                  <a:srgbClr val="000000"/>
                </a:solidFill>
              </a:rPr>
              <a:pPr defTabSz="410751" fontAlgn="auto" hangingPunct="0">
                <a:spcBef>
                  <a:spcPts val="0"/>
                </a:spcBef>
                <a:spcAft>
                  <a:spcPts val="0"/>
                </a:spcAft>
              </a:pPr>
              <a:t>‹#›</a:t>
            </a:fld>
            <a:endParaRPr lang="uk-UA" kern="0">
              <a:solidFill>
                <a:srgbClr val="000000"/>
              </a:solidFill>
            </a:endParaRPr>
          </a:p>
        </p:txBody>
      </p:sp>
      <p:sp>
        <p:nvSpPr>
          <p:cNvPr id="5" name="Shape 5"/>
          <p:cNvSpPr>
            <a:spLocks noGrp="1"/>
          </p:cNvSpPr>
          <p:nvPr>
            <p:ph type="body" idx="1"/>
          </p:nvPr>
        </p:nvSpPr>
        <p:spPr>
          <a:xfrm>
            <a:off x="401836" y="1562695"/>
            <a:ext cx="8340328" cy="468808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1359904498"/>
      </p:ext>
    </p:extLst>
  </p:cSld>
  <p:clrMap bg1="lt1" tx1="dk1" bg2="lt2" tx2="dk2" accent1="accent1" accent2="accent2" accent3="accent3" accent4="accent4" accent5="accent5" accent6="accent6" hlink="hlink" folHlink="folHlink"/>
  <p:sldLayoutIdLst>
    <p:sldLayoutId id="2147484389" r:id="rId1"/>
    <p:sldLayoutId id="2147484390" r:id="rId2"/>
    <p:sldLayoutId id="2147484391" r:id="rId3"/>
    <p:sldLayoutId id="2147484392" r:id="rId4"/>
    <p:sldLayoutId id="2147484393" r:id="rId5"/>
    <p:sldLayoutId id="2147484394" r:id="rId6"/>
    <p:sldLayoutId id="2147484395" r:id="rId7"/>
    <p:sldLayoutId id="2147484396" r:id="rId8"/>
    <p:sldLayoutId id="2147484397" r:id="rId9"/>
    <p:sldLayoutId id="2147484398" r:id="rId10"/>
    <p:sldLayoutId id="2147484399" r:id="rId11"/>
    <p:sldLayoutId id="2147484400" r:id="rId12"/>
    <p:sldLayoutId id="2147484401" r:id="rId13"/>
  </p:sldLayoutIdLst>
  <p:transition spd="med"/>
  <p:txStyles>
    <p:titleStyle>
      <a:lvl1pPr marL="0" marR="0" indent="0" algn="l" defTabSz="410751" rtl="0" latinLnBrk="0">
        <a:lnSpc>
          <a:spcPct val="100000"/>
        </a:lnSpc>
        <a:spcBef>
          <a:spcPts val="0"/>
        </a:spcBef>
        <a:spcAft>
          <a:spcPts val="0"/>
        </a:spcAft>
        <a:buClrTx/>
        <a:buSzTx/>
        <a:buFontTx/>
        <a:buNone/>
        <a:tabLst/>
        <a:defRPr sz="2953" b="0" i="0" u="none" strike="noStrike" cap="none" spc="0" baseline="0">
          <a:ln>
            <a:noFill/>
          </a:ln>
          <a:solidFill>
            <a:srgbClr val="000000"/>
          </a:solidFill>
          <a:uFillTx/>
          <a:latin typeface="+mn-lt"/>
          <a:ea typeface="+mn-ea"/>
          <a:cs typeface="+mn-cs"/>
          <a:sym typeface="Helvetica Neue Light"/>
        </a:defRPr>
      </a:lvl1pPr>
      <a:lvl2pPr marL="0" marR="0" indent="160729" algn="l" defTabSz="410751" rtl="0" latinLnBrk="0">
        <a:lnSpc>
          <a:spcPct val="100000"/>
        </a:lnSpc>
        <a:spcBef>
          <a:spcPts val="0"/>
        </a:spcBef>
        <a:spcAft>
          <a:spcPts val="0"/>
        </a:spcAft>
        <a:buClrTx/>
        <a:buSzTx/>
        <a:buFontTx/>
        <a:buNone/>
        <a:tabLst/>
        <a:defRPr sz="2953" b="0" i="0" u="none" strike="noStrike" cap="none" spc="0" baseline="0">
          <a:ln>
            <a:noFill/>
          </a:ln>
          <a:solidFill>
            <a:srgbClr val="000000"/>
          </a:solidFill>
          <a:uFillTx/>
          <a:latin typeface="+mn-lt"/>
          <a:ea typeface="+mn-ea"/>
          <a:cs typeface="+mn-cs"/>
          <a:sym typeface="Helvetica Neue Light"/>
        </a:defRPr>
      </a:lvl2pPr>
      <a:lvl3pPr marL="0" marR="0" indent="321457" algn="l" defTabSz="410751" rtl="0" latinLnBrk="0">
        <a:lnSpc>
          <a:spcPct val="100000"/>
        </a:lnSpc>
        <a:spcBef>
          <a:spcPts val="0"/>
        </a:spcBef>
        <a:spcAft>
          <a:spcPts val="0"/>
        </a:spcAft>
        <a:buClrTx/>
        <a:buSzTx/>
        <a:buFontTx/>
        <a:buNone/>
        <a:tabLst/>
        <a:defRPr sz="2953" b="0" i="0" u="none" strike="noStrike" cap="none" spc="0" baseline="0">
          <a:ln>
            <a:noFill/>
          </a:ln>
          <a:solidFill>
            <a:srgbClr val="000000"/>
          </a:solidFill>
          <a:uFillTx/>
          <a:latin typeface="+mn-lt"/>
          <a:ea typeface="+mn-ea"/>
          <a:cs typeface="+mn-cs"/>
          <a:sym typeface="Helvetica Neue Light"/>
        </a:defRPr>
      </a:lvl3pPr>
      <a:lvl4pPr marL="0" marR="0" indent="482186" algn="l" defTabSz="410751" rtl="0" latinLnBrk="0">
        <a:lnSpc>
          <a:spcPct val="100000"/>
        </a:lnSpc>
        <a:spcBef>
          <a:spcPts val="0"/>
        </a:spcBef>
        <a:spcAft>
          <a:spcPts val="0"/>
        </a:spcAft>
        <a:buClrTx/>
        <a:buSzTx/>
        <a:buFontTx/>
        <a:buNone/>
        <a:tabLst/>
        <a:defRPr sz="2953" b="0" i="0" u="none" strike="noStrike" cap="none" spc="0" baseline="0">
          <a:ln>
            <a:noFill/>
          </a:ln>
          <a:solidFill>
            <a:srgbClr val="000000"/>
          </a:solidFill>
          <a:uFillTx/>
          <a:latin typeface="+mn-lt"/>
          <a:ea typeface="+mn-ea"/>
          <a:cs typeface="+mn-cs"/>
          <a:sym typeface="Helvetica Neue Light"/>
        </a:defRPr>
      </a:lvl4pPr>
      <a:lvl5pPr marL="0" marR="0" indent="642915" algn="l" defTabSz="410751" rtl="0" latinLnBrk="0">
        <a:lnSpc>
          <a:spcPct val="100000"/>
        </a:lnSpc>
        <a:spcBef>
          <a:spcPts val="0"/>
        </a:spcBef>
        <a:spcAft>
          <a:spcPts val="0"/>
        </a:spcAft>
        <a:buClrTx/>
        <a:buSzTx/>
        <a:buFontTx/>
        <a:buNone/>
        <a:tabLst/>
        <a:defRPr sz="2953" b="0" i="0" u="none" strike="noStrike" cap="none" spc="0" baseline="0">
          <a:ln>
            <a:noFill/>
          </a:ln>
          <a:solidFill>
            <a:srgbClr val="000000"/>
          </a:solidFill>
          <a:uFillTx/>
          <a:latin typeface="+mn-lt"/>
          <a:ea typeface="+mn-ea"/>
          <a:cs typeface="+mn-cs"/>
          <a:sym typeface="Helvetica Neue Light"/>
        </a:defRPr>
      </a:lvl5pPr>
      <a:lvl6pPr marL="0" marR="0" indent="803643" algn="l" defTabSz="410751" rtl="0" latinLnBrk="0">
        <a:lnSpc>
          <a:spcPct val="100000"/>
        </a:lnSpc>
        <a:spcBef>
          <a:spcPts val="0"/>
        </a:spcBef>
        <a:spcAft>
          <a:spcPts val="0"/>
        </a:spcAft>
        <a:buClrTx/>
        <a:buSzTx/>
        <a:buFontTx/>
        <a:buNone/>
        <a:tabLst/>
        <a:defRPr sz="2953" b="0" i="0" u="none" strike="noStrike" cap="none" spc="0" baseline="0">
          <a:ln>
            <a:noFill/>
          </a:ln>
          <a:solidFill>
            <a:srgbClr val="000000"/>
          </a:solidFill>
          <a:uFillTx/>
          <a:latin typeface="+mn-lt"/>
          <a:ea typeface="+mn-ea"/>
          <a:cs typeface="+mn-cs"/>
          <a:sym typeface="Helvetica Neue Light"/>
        </a:defRPr>
      </a:lvl6pPr>
      <a:lvl7pPr marL="0" marR="0" indent="964372" algn="l" defTabSz="410751" rtl="0" latinLnBrk="0">
        <a:lnSpc>
          <a:spcPct val="100000"/>
        </a:lnSpc>
        <a:spcBef>
          <a:spcPts val="0"/>
        </a:spcBef>
        <a:spcAft>
          <a:spcPts val="0"/>
        </a:spcAft>
        <a:buClrTx/>
        <a:buSzTx/>
        <a:buFontTx/>
        <a:buNone/>
        <a:tabLst/>
        <a:defRPr sz="2953" b="0" i="0" u="none" strike="noStrike" cap="none" spc="0" baseline="0">
          <a:ln>
            <a:noFill/>
          </a:ln>
          <a:solidFill>
            <a:srgbClr val="000000"/>
          </a:solidFill>
          <a:uFillTx/>
          <a:latin typeface="+mn-lt"/>
          <a:ea typeface="+mn-ea"/>
          <a:cs typeface="+mn-cs"/>
          <a:sym typeface="Helvetica Neue Light"/>
        </a:defRPr>
      </a:lvl7pPr>
      <a:lvl8pPr marL="0" marR="0" indent="1125101" algn="l" defTabSz="410751" rtl="0" latinLnBrk="0">
        <a:lnSpc>
          <a:spcPct val="100000"/>
        </a:lnSpc>
        <a:spcBef>
          <a:spcPts val="0"/>
        </a:spcBef>
        <a:spcAft>
          <a:spcPts val="0"/>
        </a:spcAft>
        <a:buClrTx/>
        <a:buSzTx/>
        <a:buFontTx/>
        <a:buNone/>
        <a:tabLst/>
        <a:defRPr sz="2953" b="0" i="0" u="none" strike="noStrike" cap="none" spc="0" baseline="0">
          <a:ln>
            <a:noFill/>
          </a:ln>
          <a:solidFill>
            <a:srgbClr val="000000"/>
          </a:solidFill>
          <a:uFillTx/>
          <a:latin typeface="+mn-lt"/>
          <a:ea typeface="+mn-ea"/>
          <a:cs typeface="+mn-cs"/>
          <a:sym typeface="Helvetica Neue Light"/>
        </a:defRPr>
      </a:lvl8pPr>
      <a:lvl9pPr marL="0" marR="0" indent="1285829" algn="l" defTabSz="410751" rtl="0" latinLnBrk="0">
        <a:lnSpc>
          <a:spcPct val="100000"/>
        </a:lnSpc>
        <a:spcBef>
          <a:spcPts val="0"/>
        </a:spcBef>
        <a:spcAft>
          <a:spcPts val="0"/>
        </a:spcAft>
        <a:buClrTx/>
        <a:buSzTx/>
        <a:buFontTx/>
        <a:buNone/>
        <a:tabLst/>
        <a:defRPr sz="2953" b="0" i="0" u="none" strike="noStrike" cap="none" spc="0" baseline="0">
          <a:ln>
            <a:noFill/>
          </a:ln>
          <a:solidFill>
            <a:srgbClr val="000000"/>
          </a:solidFill>
          <a:uFillTx/>
          <a:latin typeface="+mn-lt"/>
          <a:ea typeface="+mn-ea"/>
          <a:cs typeface="+mn-cs"/>
          <a:sym typeface="Helvetica Neue Light"/>
        </a:defRPr>
      </a:lvl9pPr>
    </p:titleStyle>
    <p:bodyStyle>
      <a:lvl1pPr marL="321457" marR="0" indent="-321457" algn="l" defTabSz="410751" rtl="0" latinLnBrk="0">
        <a:lnSpc>
          <a:spcPct val="100000"/>
        </a:lnSpc>
        <a:spcBef>
          <a:spcPts val="2953"/>
        </a:spcBef>
        <a:spcAft>
          <a:spcPts val="0"/>
        </a:spcAft>
        <a:buClrTx/>
        <a:buSzPct val="75000"/>
        <a:buFont typeface="Helvetica Neue"/>
        <a:buChar char="•"/>
        <a:tabLst/>
        <a:defRPr sz="2531" b="0" i="0" u="none" strike="noStrike" cap="none" spc="0" baseline="0">
          <a:ln>
            <a:noFill/>
          </a:ln>
          <a:solidFill>
            <a:srgbClr val="747474"/>
          </a:solidFill>
          <a:uFillTx/>
          <a:latin typeface="+mn-lt"/>
          <a:ea typeface="+mn-ea"/>
          <a:cs typeface="+mn-cs"/>
          <a:sym typeface="Helvetica Neue Light"/>
        </a:defRPr>
      </a:lvl1pPr>
      <a:lvl2pPr marL="642915" marR="0" indent="-321457" algn="l" defTabSz="410751" rtl="0" latinLnBrk="0">
        <a:lnSpc>
          <a:spcPct val="100000"/>
        </a:lnSpc>
        <a:spcBef>
          <a:spcPts val="2953"/>
        </a:spcBef>
        <a:spcAft>
          <a:spcPts val="0"/>
        </a:spcAft>
        <a:buClrTx/>
        <a:buSzPct val="75000"/>
        <a:buFont typeface="Helvetica Neue"/>
        <a:buChar char="•"/>
        <a:tabLst/>
        <a:defRPr sz="2531" b="0" i="0" u="none" strike="noStrike" cap="none" spc="0" baseline="0">
          <a:ln>
            <a:noFill/>
          </a:ln>
          <a:solidFill>
            <a:srgbClr val="747474"/>
          </a:solidFill>
          <a:uFillTx/>
          <a:latin typeface="+mn-lt"/>
          <a:ea typeface="+mn-ea"/>
          <a:cs typeface="+mn-cs"/>
          <a:sym typeface="Helvetica Neue Light"/>
        </a:defRPr>
      </a:lvl2pPr>
      <a:lvl3pPr marL="964372" marR="0" indent="-321457" algn="l" defTabSz="410751" rtl="0" latinLnBrk="0">
        <a:lnSpc>
          <a:spcPct val="100000"/>
        </a:lnSpc>
        <a:spcBef>
          <a:spcPts val="2953"/>
        </a:spcBef>
        <a:spcAft>
          <a:spcPts val="0"/>
        </a:spcAft>
        <a:buClrTx/>
        <a:buSzPct val="75000"/>
        <a:buFont typeface="Helvetica Neue"/>
        <a:buChar char="•"/>
        <a:tabLst/>
        <a:defRPr sz="2531" b="0" i="0" u="none" strike="noStrike" cap="none" spc="0" baseline="0">
          <a:ln>
            <a:noFill/>
          </a:ln>
          <a:solidFill>
            <a:srgbClr val="747474"/>
          </a:solidFill>
          <a:uFillTx/>
          <a:latin typeface="+mn-lt"/>
          <a:ea typeface="+mn-ea"/>
          <a:cs typeface="+mn-cs"/>
          <a:sym typeface="Helvetica Neue Light"/>
        </a:defRPr>
      </a:lvl3pPr>
      <a:lvl4pPr marL="1285829" marR="0" indent="-321457" algn="l" defTabSz="410751" rtl="0" latinLnBrk="0">
        <a:lnSpc>
          <a:spcPct val="100000"/>
        </a:lnSpc>
        <a:spcBef>
          <a:spcPts val="2953"/>
        </a:spcBef>
        <a:spcAft>
          <a:spcPts val="0"/>
        </a:spcAft>
        <a:buClrTx/>
        <a:buSzPct val="75000"/>
        <a:buFont typeface="Helvetica Neue"/>
        <a:buChar char="•"/>
        <a:tabLst/>
        <a:defRPr sz="2531" b="0" i="0" u="none" strike="noStrike" cap="none" spc="0" baseline="0">
          <a:ln>
            <a:noFill/>
          </a:ln>
          <a:solidFill>
            <a:srgbClr val="747474"/>
          </a:solidFill>
          <a:uFillTx/>
          <a:latin typeface="+mn-lt"/>
          <a:ea typeface="+mn-ea"/>
          <a:cs typeface="+mn-cs"/>
          <a:sym typeface="Helvetica Neue Light"/>
        </a:defRPr>
      </a:lvl4pPr>
      <a:lvl5pPr marL="1607287" marR="0" indent="-321457" algn="l" defTabSz="410751" rtl="0" latinLnBrk="0">
        <a:lnSpc>
          <a:spcPct val="100000"/>
        </a:lnSpc>
        <a:spcBef>
          <a:spcPts val="2953"/>
        </a:spcBef>
        <a:spcAft>
          <a:spcPts val="0"/>
        </a:spcAft>
        <a:buClrTx/>
        <a:buSzPct val="75000"/>
        <a:buFont typeface="Helvetica Neue"/>
        <a:buChar char="•"/>
        <a:tabLst/>
        <a:defRPr sz="2531" b="0" i="0" u="none" strike="noStrike" cap="none" spc="0" baseline="0">
          <a:ln>
            <a:noFill/>
          </a:ln>
          <a:solidFill>
            <a:srgbClr val="747474"/>
          </a:solidFill>
          <a:uFillTx/>
          <a:latin typeface="+mn-lt"/>
          <a:ea typeface="+mn-ea"/>
          <a:cs typeface="+mn-cs"/>
          <a:sym typeface="Helvetica Neue Light"/>
        </a:defRPr>
      </a:lvl5pPr>
      <a:lvl6pPr marL="1928744" marR="0" indent="-321457" algn="l" defTabSz="410751" rtl="0" latinLnBrk="0">
        <a:lnSpc>
          <a:spcPct val="100000"/>
        </a:lnSpc>
        <a:spcBef>
          <a:spcPts val="2953"/>
        </a:spcBef>
        <a:spcAft>
          <a:spcPts val="0"/>
        </a:spcAft>
        <a:buClrTx/>
        <a:buSzPct val="75000"/>
        <a:buFont typeface="Helvetica Neue"/>
        <a:buChar char="•"/>
        <a:tabLst/>
        <a:defRPr sz="2531" b="0" i="0" u="none" strike="noStrike" cap="none" spc="0" baseline="0">
          <a:ln>
            <a:noFill/>
          </a:ln>
          <a:solidFill>
            <a:srgbClr val="747474"/>
          </a:solidFill>
          <a:uFillTx/>
          <a:latin typeface="+mn-lt"/>
          <a:ea typeface="+mn-ea"/>
          <a:cs typeface="+mn-cs"/>
          <a:sym typeface="Helvetica Neue Light"/>
        </a:defRPr>
      </a:lvl6pPr>
      <a:lvl7pPr marL="2250201" marR="0" indent="-321457" algn="l" defTabSz="410751" rtl="0" latinLnBrk="0">
        <a:lnSpc>
          <a:spcPct val="100000"/>
        </a:lnSpc>
        <a:spcBef>
          <a:spcPts val="2953"/>
        </a:spcBef>
        <a:spcAft>
          <a:spcPts val="0"/>
        </a:spcAft>
        <a:buClrTx/>
        <a:buSzPct val="75000"/>
        <a:buFont typeface="Helvetica Neue"/>
        <a:buChar char="•"/>
        <a:tabLst/>
        <a:defRPr sz="2531" b="0" i="0" u="none" strike="noStrike" cap="none" spc="0" baseline="0">
          <a:ln>
            <a:noFill/>
          </a:ln>
          <a:solidFill>
            <a:srgbClr val="747474"/>
          </a:solidFill>
          <a:uFillTx/>
          <a:latin typeface="+mn-lt"/>
          <a:ea typeface="+mn-ea"/>
          <a:cs typeface="+mn-cs"/>
          <a:sym typeface="Helvetica Neue Light"/>
        </a:defRPr>
      </a:lvl7pPr>
      <a:lvl8pPr marL="2571659" marR="0" indent="-321457" algn="l" defTabSz="410751" rtl="0" latinLnBrk="0">
        <a:lnSpc>
          <a:spcPct val="100000"/>
        </a:lnSpc>
        <a:spcBef>
          <a:spcPts val="2953"/>
        </a:spcBef>
        <a:spcAft>
          <a:spcPts val="0"/>
        </a:spcAft>
        <a:buClrTx/>
        <a:buSzPct val="75000"/>
        <a:buFont typeface="Helvetica Neue"/>
        <a:buChar char="•"/>
        <a:tabLst/>
        <a:defRPr sz="2531" b="0" i="0" u="none" strike="noStrike" cap="none" spc="0" baseline="0">
          <a:ln>
            <a:noFill/>
          </a:ln>
          <a:solidFill>
            <a:srgbClr val="747474"/>
          </a:solidFill>
          <a:uFillTx/>
          <a:latin typeface="+mn-lt"/>
          <a:ea typeface="+mn-ea"/>
          <a:cs typeface="+mn-cs"/>
          <a:sym typeface="Helvetica Neue Light"/>
        </a:defRPr>
      </a:lvl8pPr>
      <a:lvl9pPr marL="2893116" marR="0" indent="-321457" algn="l" defTabSz="410751" rtl="0" latinLnBrk="0">
        <a:lnSpc>
          <a:spcPct val="100000"/>
        </a:lnSpc>
        <a:spcBef>
          <a:spcPts val="2953"/>
        </a:spcBef>
        <a:spcAft>
          <a:spcPts val="0"/>
        </a:spcAft>
        <a:buClrTx/>
        <a:buSzPct val="75000"/>
        <a:buFont typeface="Helvetica Neue"/>
        <a:buChar char="•"/>
        <a:tabLst/>
        <a:defRPr sz="2531" b="0" i="0" u="none" strike="noStrike" cap="none" spc="0" baseline="0">
          <a:ln>
            <a:noFill/>
          </a:ln>
          <a:solidFill>
            <a:srgbClr val="747474"/>
          </a:solidFill>
          <a:uFillTx/>
          <a:latin typeface="+mn-lt"/>
          <a:ea typeface="+mn-ea"/>
          <a:cs typeface="+mn-cs"/>
          <a:sym typeface="Helvetica Neue Light"/>
        </a:defRPr>
      </a:lvl9pPr>
    </p:bodyStyle>
    <p:otherStyle>
      <a:lvl1pPr marL="0" marR="0" indent="0" algn="r" defTabSz="410751" latinLnBrk="0">
        <a:lnSpc>
          <a:spcPct val="100000"/>
        </a:lnSpc>
        <a:spcBef>
          <a:spcPts val="0"/>
        </a:spcBef>
        <a:spcAft>
          <a:spcPts val="0"/>
        </a:spcAft>
        <a:buClrTx/>
        <a:buSzTx/>
        <a:buFontTx/>
        <a:buNone/>
        <a:tabLst/>
        <a:defRPr sz="984" b="0" i="0" u="none" strike="noStrike" cap="none" spc="0" baseline="0">
          <a:ln>
            <a:noFill/>
          </a:ln>
          <a:solidFill>
            <a:schemeClr val="tx1"/>
          </a:solidFill>
          <a:uFillTx/>
          <a:latin typeface="+mn-lt"/>
          <a:ea typeface="+mn-ea"/>
          <a:cs typeface="+mn-cs"/>
          <a:sym typeface="Helvetica Neue"/>
        </a:defRPr>
      </a:lvl1pPr>
      <a:lvl2pPr marL="0" marR="0" indent="160729" algn="r" defTabSz="410751" latinLnBrk="0">
        <a:lnSpc>
          <a:spcPct val="100000"/>
        </a:lnSpc>
        <a:spcBef>
          <a:spcPts val="0"/>
        </a:spcBef>
        <a:spcAft>
          <a:spcPts val="0"/>
        </a:spcAft>
        <a:buClrTx/>
        <a:buSzTx/>
        <a:buFontTx/>
        <a:buNone/>
        <a:tabLst/>
        <a:defRPr sz="984" b="0" i="0" u="none" strike="noStrike" cap="none" spc="0" baseline="0">
          <a:ln>
            <a:noFill/>
          </a:ln>
          <a:solidFill>
            <a:schemeClr val="tx1"/>
          </a:solidFill>
          <a:uFillTx/>
          <a:latin typeface="+mn-lt"/>
          <a:ea typeface="+mn-ea"/>
          <a:cs typeface="+mn-cs"/>
          <a:sym typeface="Helvetica Neue"/>
        </a:defRPr>
      </a:lvl2pPr>
      <a:lvl3pPr marL="0" marR="0" indent="321457" algn="r" defTabSz="410751" latinLnBrk="0">
        <a:lnSpc>
          <a:spcPct val="100000"/>
        </a:lnSpc>
        <a:spcBef>
          <a:spcPts val="0"/>
        </a:spcBef>
        <a:spcAft>
          <a:spcPts val="0"/>
        </a:spcAft>
        <a:buClrTx/>
        <a:buSzTx/>
        <a:buFontTx/>
        <a:buNone/>
        <a:tabLst/>
        <a:defRPr sz="984" b="0" i="0" u="none" strike="noStrike" cap="none" spc="0" baseline="0">
          <a:ln>
            <a:noFill/>
          </a:ln>
          <a:solidFill>
            <a:schemeClr val="tx1"/>
          </a:solidFill>
          <a:uFillTx/>
          <a:latin typeface="+mn-lt"/>
          <a:ea typeface="+mn-ea"/>
          <a:cs typeface="+mn-cs"/>
          <a:sym typeface="Helvetica Neue"/>
        </a:defRPr>
      </a:lvl3pPr>
      <a:lvl4pPr marL="0" marR="0" indent="482186" algn="r" defTabSz="410751" latinLnBrk="0">
        <a:lnSpc>
          <a:spcPct val="100000"/>
        </a:lnSpc>
        <a:spcBef>
          <a:spcPts val="0"/>
        </a:spcBef>
        <a:spcAft>
          <a:spcPts val="0"/>
        </a:spcAft>
        <a:buClrTx/>
        <a:buSzTx/>
        <a:buFontTx/>
        <a:buNone/>
        <a:tabLst/>
        <a:defRPr sz="984" b="0" i="0" u="none" strike="noStrike" cap="none" spc="0" baseline="0">
          <a:ln>
            <a:noFill/>
          </a:ln>
          <a:solidFill>
            <a:schemeClr val="tx1"/>
          </a:solidFill>
          <a:uFillTx/>
          <a:latin typeface="+mn-lt"/>
          <a:ea typeface="+mn-ea"/>
          <a:cs typeface="+mn-cs"/>
          <a:sym typeface="Helvetica Neue"/>
        </a:defRPr>
      </a:lvl4pPr>
      <a:lvl5pPr marL="0" marR="0" indent="642915" algn="r" defTabSz="410751" latinLnBrk="0">
        <a:lnSpc>
          <a:spcPct val="100000"/>
        </a:lnSpc>
        <a:spcBef>
          <a:spcPts val="0"/>
        </a:spcBef>
        <a:spcAft>
          <a:spcPts val="0"/>
        </a:spcAft>
        <a:buClrTx/>
        <a:buSzTx/>
        <a:buFontTx/>
        <a:buNone/>
        <a:tabLst/>
        <a:defRPr sz="984" b="0" i="0" u="none" strike="noStrike" cap="none" spc="0" baseline="0">
          <a:ln>
            <a:noFill/>
          </a:ln>
          <a:solidFill>
            <a:schemeClr val="tx1"/>
          </a:solidFill>
          <a:uFillTx/>
          <a:latin typeface="+mn-lt"/>
          <a:ea typeface="+mn-ea"/>
          <a:cs typeface="+mn-cs"/>
          <a:sym typeface="Helvetica Neue"/>
        </a:defRPr>
      </a:lvl5pPr>
      <a:lvl6pPr marL="0" marR="0" indent="803643" algn="r" defTabSz="410751" latinLnBrk="0">
        <a:lnSpc>
          <a:spcPct val="100000"/>
        </a:lnSpc>
        <a:spcBef>
          <a:spcPts val="0"/>
        </a:spcBef>
        <a:spcAft>
          <a:spcPts val="0"/>
        </a:spcAft>
        <a:buClrTx/>
        <a:buSzTx/>
        <a:buFontTx/>
        <a:buNone/>
        <a:tabLst/>
        <a:defRPr sz="984" b="0" i="0" u="none" strike="noStrike" cap="none" spc="0" baseline="0">
          <a:ln>
            <a:noFill/>
          </a:ln>
          <a:solidFill>
            <a:schemeClr val="tx1"/>
          </a:solidFill>
          <a:uFillTx/>
          <a:latin typeface="+mn-lt"/>
          <a:ea typeface="+mn-ea"/>
          <a:cs typeface="+mn-cs"/>
          <a:sym typeface="Helvetica Neue"/>
        </a:defRPr>
      </a:lvl6pPr>
      <a:lvl7pPr marL="0" marR="0" indent="964372" algn="r" defTabSz="410751" latinLnBrk="0">
        <a:lnSpc>
          <a:spcPct val="100000"/>
        </a:lnSpc>
        <a:spcBef>
          <a:spcPts val="0"/>
        </a:spcBef>
        <a:spcAft>
          <a:spcPts val="0"/>
        </a:spcAft>
        <a:buClrTx/>
        <a:buSzTx/>
        <a:buFontTx/>
        <a:buNone/>
        <a:tabLst/>
        <a:defRPr sz="984" b="0" i="0" u="none" strike="noStrike" cap="none" spc="0" baseline="0">
          <a:ln>
            <a:noFill/>
          </a:ln>
          <a:solidFill>
            <a:schemeClr val="tx1"/>
          </a:solidFill>
          <a:uFillTx/>
          <a:latin typeface="+mn-lt"/>
          <a:ea typeface="+mn-ea"/>
          <a:cs typeface="+mn-cs"/>
          <a:sym typeface="Helvetica Neue"/>
        </a:defRPr>
      </a:lvl7pPr>
      <a:lvl8pPr marL="0" marR="0" indent="1125101" algn="r" defTabSz="410751" latinLnBrk="0">
        <a:lnSpc>
          <a:spcPct val="100000"/>
        </a:lnSpc>
        <a:spcBef>
          <a:spcPts val="0"/>
        </a:spcBef>
        <a:spcAft>
          <a:spcPts val="0"/>
        </a:spcAft>
        <a:buClrTx/>
        <a:buSzTx/>
        <a:buFontTx/>
        <a:buNone/>
        <a:tabLst/>
        <a:defRPr sz="984" b="0" i="0" u="none" strike="noStrike" cap="none" spc="0" baseline="0">
          <a:ln>
            <a:noFill/>
          </a:ln>
          <a:solidFill>
            <a:schemeClr val="tx1"/>
          </a:solidFill>
          <a:uFillTx/>
          <a:latin typeface="+mn-lt"/>
          <a:ea typeface="+mn-ea"/>
          <a:cs typeface="+mn-cs"/>
          <a:sym typeface="Helvetica Neue"/>
        </a:defRPr>
      </a:lvl8pPr>
      <a:lvl9pPr marL="0" marR="0" indent="1285829" algn="r" defTabSz="410751" latinLnBrk="0">
        <a:lnSpc>
          <a:spcPct val="100000"/>
        </a:lnSpc>
        <a:spcBef>
          <a:spcPts val="0"/>
        </a:spcBef>
        <a:spcAft>
          <a:spcPts val="0"/>
        </a:spcAft>
        <a:buClrTx/>
        <a:buSzTx/>
        <a:buFontTx/>
        <a:buNone/>
        <a:tabLst/>
        <a:defRPr sz="984" b="0" i="0" u="none" strike="noStrike" cap="none" spc="0" baseline="0">
          <a:ln>
            <a:noFill/>
          </a:ln>
          <a:solidFill>
            <a:schemeClr val="tx1"/>
          </a:solidFill>
          <a:uFillTx/>
          <a:latin typeface="+mn-lt"/>
          <a:ea typeface="+mn-ea"/>
          <a:cs typeface="+mn-cs"/>
          <a:sym typeface="Helvetica Neue"/>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BA6E0341-8F28-4ABE-BD9A-D0A05A3BA49E}"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4227023"/>
      </p:ext>
    </p:extLst>
  </p:cSld>
  <p:clrMap bg1="lt1" tx1="dk1" bg2="lt2" tx2="dk2" accent1="accent1" accent2="accent2" accent3="accent3" accent4="accent4" accent5="accent5" accent6="accent6" hlink="hlink" folHlink="folHlink"/>
  <p:sldLayoutIdLst>
    <p:sldLayoutId id="2147484404" r:id="rId1"/>
    <p:sldLayoutId id="2147484405" r:id="rId2"/>
    <p:sldLayoutId id="2147484406" r:id="rId3"/>
    <p:sldLayoutId id="2147484407" r:id="rId4"/>
    <p:sldLayoutId id="2147484408" r:id="rId5"/>
    <p:sldLayoutId id="2147484409" r:id="rId6"/>
    <p:sldLayoutId id="2147484410" r:id="rId7"/>
    <p:sldLayoutId id="2147484411" r:id="rId8"/>
    <p:sldLayoutId id="2147484412" r:id="rId9"/>
    <p:sldLayoutId id="2147484413" r:id="rId10"/>
    <p:sldLayoutId id="2147484414" r:id="rId11"/>
    <p:sldLayoutId id="2147484415" r:id="rId12"/>
    <p:sldLayoutId id="2147484416" r:id="rId13"/>
    <p:sldLayoutId id="2147484417"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60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560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eaLnBrk="0" hangingPunct="0"/>
            <a:fld id="{659D467B-0979-4BAC-991F-BFB8572D89AC}" type="datetime1">
              <a:rPr lang="en-US" b="1">
                <a:ea typeface="MS PGothic" pitchFamily="34" charset="-128"/>
              </a:rPr>
              <a:pPr eaLnBrk="0" hangingPunct="0"/>
              <a:t>2/26/18</a:t>
            </a:fld>
            <a:endParaRPr lang="en-US" b="1">
              <a:ea typeface="MS PGothic"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dirty="0" smtClean="0">
                <a:solidFill>
                  <a:schemeClr val="tx1">
                    <a:tint val="75000"/>
                  </a:schemeClr>
                </a:solidFill>
                <a:latin typeface="Times New Roman" pitchFamily="-112" charset="0"/>
                <a:ea typeface="+mn-ea"/>
              </a:defRPr>
            </a:lvl1pPr>
          </a:lstStyle>
          <a:p>
            <a:pPr eaLnBrk="0" hangingPunct="0">
              <a:defRPr/>
            </a:pPr>
            <a:endParaRPr lang="en-US" b="1">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eaLnBrk="0" hangingPunct="0"/>
            <a:fld id="{925E7245-7D06-418B-BEB9-378FFE47AADF}" type="slidenum">
              <a:rPr lang="en-US" b="1">
                <a:ea typeface="MS PGothic" pitchFamily="34" charset="-128"/>
              </a:rPr>
              <a:pPr eaLnBrk="0" hangingPunct="0"/>
              <a:t>‹#›</a:t>
            </a:fld>
            <a:endParaRPr lang="en-US" b="1">
              <a:ea typeface="MS PGothic" pitchFamily="34" charset="-128"/>
            </a:endParaRPr>
          </a:p>
        </p:txBody>
      </p:sp>
      <p:sp>
        <p:nvSpPr>
          <p:cNvPr id="11" name="Text Box 9"/>
          <p:cNvSpPr txBox="1">
            <a:spLocks noChangeArrowheads="1"/>
          </p:cNvSpPr>
          <p:nvPr userDrawn="1"/>
        </p:nvSpPr>
        <p:spPr bwMode="auto">
          <a:xfrm>
            <a:off x="319088" y="6451600"/>
            <a:ext cx="366712" cy="152400"/>
          </a:xfrm>
          <a:prstGeom prst="rect">
            <a:avLst/>
          </a:prstGeom>
          <a:noFill/>
          <a:ln w="9525">
            <a:noFill/>
            <a:miter lim="800000"/>
            <a:headEnd/>
            <a:tailEnd/>
          </a:ln>
          <a:effectLst/>
        </p:spPr>
        <p:txBody>
          <a:bodyPr lIns="0" tIns="0" rIns="0" bIns="0">
            <a:spAutoFit/>
          </a:bodyPr>
          <a:lstStyle/>
          <a:p>
            <a:pPr eaLnBrk="0" hangingPunct="0">
              <a:spcBef>
                <a:spcPct val="50000"/>
              </a:spcBef>
            </a:pPr>
            <a:fld id="{E37BACC1-8A2E-4FCD-814C-08C3F4CFFFDF}" type="slidenum">
              <a:rPr lang="en-US" sz="1000">
                <a:solidFill>
                  <a:prstClr val="black"/>
                </a:solidFill>
                <a:latin typeface="Arial" pitchFamily="34" charset="0"/>
                <a:ea typeface="MS PGothic" pitchFamily="34" charset="-128"/>
              </a:rPr>
              <a:pPr eaLnBrk="0" hangingPunct="0">
                <a:spcBef>
                  <a:spcPct val="50000"/>
                </a:spcBef>
              </a:pPr>
              <a:t>‹#›</a:t>
            </a:fld>
            <a:endParaRPr lang="en-US" sz="1000">
              <a:solidFill>
                <a:prstClr val="black"/>
              </a:solidFill>
              <a:latin typeface="Arial" pitchFamily="34" charset="0"/>
              <a:ea typeface="MS PGothic" pitchFamily="34" charset="-128"/>
            </a:endParaRPr>
          </a:p>
        </p:txBody>
      </p:sp>
    </p:spTree>
    <p:extLst>
      <p:ext uri="{BB962C8B-B14F-4D97-AF65-F5344CB8AC3E}">
        <p14:creationId xmlns:p14="http://schemas.microsoft.com/office/powerpoint/2010/main" val="24332765"/>
      </p:ext>
    </p:extLst>
  </p:cSld>
  <p:clrMap bg1="lt1" tx1="dk1" bg2="lt2" tx2="dk2" accent1="accent1" accent2="accent2" accent3="accent3" accent4="accent4" accent5="accent5" accent6="accent6" hlink="hlink" folHlink="folHlink"/>
  <p:sldLayoutIdLst>
    <p:sldLayoutId id="2147484419" r:id="rId1"/>
    <p:sldLayoutId id="2147484420" r:id="rId2"/>
    <p:sldLayoutId id="2147484421" r:id="rId3"/>
    <p:sldLayoutId id="2147484422" r:id="rId4"/>
    <p:sldLayoutId id="2147484423" r:id="rId5"/>
    <p:sldLayoutId id="2147484424" r:id="rId6"/>
    <p:sldLayoutId id="2147484425" r:id="rId7"/>
    <p:sldLayoutId id="2147484426" r:id="rId8"/>
    <p:sldLayoutId id="2147484427" r:id="rId9"/>
    <p:sldLayoutId id="2147484428" r:id="rId10"/>
    <p:sldLayoutId id="2147484429" r:id="rId11"/>
  </p:sldLayoutIdLst>
  <p:hf sldNum="0" hdr="0" dt="0"/>
  <p:txStyles>
    <p:titleStyle>
      <a:lvl1pPr algn="ctr" defTabSz="457200" rtl="0" fontAlgn="base">
        <a:spcBef>
          <a:spcPct val="0"/>
        </a:spcBef>
        <a:spcAft>
          <a:spcPct val="0"/>
        </a:spcAft>
        <a:defRPr sz="4400" kern="1200">
          <a:solidFill>
            <a:schemeClr val="tx1"/>
          </a:solidFill>
          <a:latin typeface="+mj-lt"/>
          <a:ea typeface="MS PGothic" pitchFamily="34" charset="-128"/>
          <a:cs typeface="+mj-cs"/>
        </a:defRPr>
      </a:lvl1pPr>
      <a:lvl2pPr algn="ctr" defTabSz="457200" rtl="0" fontAlgn="base">
        <a:spcBef>
          <a:spcPct val="0"/>
        </a:spcBef>
        <a:spcAft>
          <a:spcPct val="0"/>
        </a:spcAft>
        <a:defRPr sz="4400">
          <a:solidFill>
            <a:schemeClr val="tx1"/>
          </a:solidFill>
          <a:latin typeface="Calibri" pitchFamily="34" charset="0"/>
          <a:ea typeface="MS PGothic" pitchFamily="34" charset="-128"/>
        </a:defRPr>
      </a:lvl2pPr>
      <a:lvl3pPr algn="ctr" defTabSz="457200" rtl="0" fontAlgn="base">
        <a:spcBef>
          <a:spcPct val="0"/>
        </a:spcBef>
        <a:spcAft>
          <a:spcPct val="0"/>
        </a:spcAft>
        <a:defRPr sz="4400">
          <a:solidFill>
            <a:schemeClr val="tx1"/>
          </a:solidFill>
          <a:latin typeface="Calibri" pitchFamily="34" charset="0"/>
          <a:ea typeface="MS PGothic" pitchFamily="34" charset="-128"/>
        </a:defRPr>
      </a:lvl3pPr>
      <a:lvl4pPr algn="ctr" defTabSz="457200" rtl="0" fontAlgn="base">
        <a:spcBef>
          <a:spcPct val="0"/>
        </a:spcBef>
        <a:spcAft>
          <a:spcPct val="0"/>
        </a:spcAft>
        <a:defRPr sz="4400">
          <a:solidFill>
            <a:schemeClr val="tx1"/>
          </a:solidFill>
          <a:latin typeface="Calibri" pitchFamily="34" charset="0"/>
          <a:ea typeface="MS PGothic" pitchFamily="34" charset="-128"/>
        </a:defRPr>
      </a:lvl4pPr>
      <a:lvl5pPr algn="ctr" defTabSz="457200" rtl="0" fontAlgn="base">
        <a:spcBef>
          <a:spcPct val="0"/>
        </a:spcBef>
        <a:spcAft>
          <a:spcPct val="0"/>
        </a:spcAft>
        <a:defRPr sz="4400">
          <a:solidFill>
            <a:schemeClr val="tx1"/>
          </a:solidFill>
          <a:latin typeface="Calibri" pitchFamily="34" charset="0"/>
          <a:ea typeface="MS PGothic" pitchFamily="34" charset="-128"/>
        </a:defRPr>
      </a:lvl5pPr>
      <a:lvl6pPr marL="457200" algn="ctr" defTabSz="457200" rtl="0" fontAlgn="base">
        <a:spcBef>
          <a:spcPct val="0"/>
        </a:spcBef>
        <a:spcAft>
          <a:spcPct val="0"/>
        </a:spcAft>
        <a:defRPr sz="4400">
          <a:solidFill>
            <a:schemeClr val="tx1"/>
          </a:solidFill>
          <a:latin typeface="Calibri" pitchFamily="34" charset="0"/>
          <a:ea typeface="MS PGothic" pitchFamily="34" charset="-128"/>
        </a:defRPr>
      </a:lvl6pPr>
      <a:lvl7pPr marL="914400" algn="ctr" defTabSz="457200" rtl="0" fontAlgn="base">
        <a:spcBef>
          <a:spcPct val="0"/>
        </a:spcBef>
        <a:spcAft>
          <a:spcPct val="0"/>
        </a:spcAft>
        <a:defRPr sz="4400">
          <a:solidFill>
            <a:schemeClr val="tx1"/>
          </a:solidFill>
          <a:latin typeface="Calibri" pitchFamily="34" charset="0"/>
          <a:ea typeface="MS PGothic" pitchFamily="34" charset="-128"/>
        </a:defRPr>
      </a:lvl7pPr>
      <a:lvl8pPr marL="1371600" algn="ctr" defTabSz="457200" rtl="0" fontAlgn="base">
        <a:spcBef>
          <a:spcPct val="0"/>
        </a:spcBef>
        <a:spcAft>
          <a:spcPct val="0"/>
        </a:spcAft>
        <a:defRPr sz="4400">
          <a:solidFill>
            <a:schemeClr val="tx1"/>
          </a:solidFill>
          <a:latin typeface="Calibri" pitchFamily="34" charset="0"/>
          <a:ea typeface="MS PGothic" pitchFamily="34" charset="-128"/>
        </a:defRPr>
      </a:lvl8pPr>
      <a:lvl9pPr marL="1828800" algn="ctr" defTabSz="457200" rtl="0" fontAlgn="base">
        <a:spcBef>
          <a:spcPct val="0"/>
        </a:spcBef>
        <a:spcAft>
          <a:spcPct val="0"/>
        </a:spcAft>
        <a:defRPr sz="4400">
          <a:solidFill>
            <a:schemeClr val="tx1"/>
          </a:solidFill>
          <a:latin typeface="Calibri" pitchFamily="34" charset="0"/>
          <a:ea typeface="MS PGothic" pitchFamily="34" charset="-128"/>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S PGothic" pitchFamily="34" charset="-128"/>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7.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6.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vmlDrawing" Target="../drawings/vmlDrawing3.vml"/><Relationship Id="rId5" Type="http://schemas.openxmlformats.org/officeDocument/2006/relationships/image" Target="../media/image18.emf"/><Relationship Id="rId4" Type="http://schemas.openxmlformats.org/officeDocument/2006/relationships/oleObject" Target="../embeddings/oleObject3.bin"/></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4.xml"/><Relationship Id="rId1" Type="http://schemas.openxmlformats.org/officeDocument/2006/relationships/vmlDrawing" Target="../drawings/vmlDrawing4.vml"/><Relationship Id="rId5" Type="http://schemas.openxmlformats.org/officeDocument/2006/relationships/image" Target="../media/image20.emf"/><Relationship Id="rId4" Type="http://schemas.openxmlformats.org/officeDocument/2006/relationships/oleObject" Target="../embeddings/oleObject4.bin"/></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0.xml"/></Relationships>
</file>

<file path=ppt/slides/_rels/slide24.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15.xml"/><Relationship Id="rId1" Type="http://schemas.openxmlformats.org/officeDocument/2006/relationships/slideLayout" Target="../slideLayouts/slideLayout9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0.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90.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90.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9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0.xml"/></Relationships>
</file>

<file path=ppt/slides/_rels/slide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94.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105.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9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0.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9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28.tif"/><Relationship Id="rId2" Type="http://schemas.openxmlformats.org/officeDocument/2006/relationships/notesSlide" Target="../notesSlides/notesSlide28.xml"/><Relationship Id="rId1" Type="http://schemas.openxmlformats.org/officeDocument/2006/relationships/slideLayout" Target="../slideLayouts/slideLayout80.xml"/><Relationship Id="rId4" Type="http://schemas.openxmlformats.org/officeDocument/2006/relationships/chart" Target="../charts/char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1.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80.xml"/><Relationship Id="rId4" Type="http://schemas.openxmlformats.org/officeDocument/2006/relationships/image" Target="../media/image13.png"/></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0.xml"/><Relationship Id="rId4" Type="http://schemas.openxmlformats.org/officeDocument/2006/relationships/image" Target="../media/image16.png"/></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80.xml"/><Relationship Id="rId4" Type="http://schemas.openxmlformats.org/officeDocument/2006/relationships/image" Target="../media/image31.png"/></Relationships>
</file>

<file path=ppt/slides/_rels/slide4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0.xml"/><Relationship Id="rId1" Type="http://schemas.openxmlformats.org/officeDocument/2006/relationships/slideLayout" Target="../slideLayouts/slideLayout80.xml"/><Relationship Id="rId4" Type="http://schemas.openxmlformats.org/officeDocument/2006/relationships/hyperlink" Target="http://appleinsider.com/articles/15/11/19/of-101m-iphones-now-in-us-installed-base-62-are-iphone-6-models-with-apple-pay-support"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46.xml.rels><?xml version="1.0" encoding="UTF-8" standalone="yes"?>
<Relationships xmlns="http://schemas.openxmlformats.org/package/2006/relationships"><Relationship Id="rId3" Type="http://schemas.openxmlformats.org/officeDocument/2006/relationships/image" Target="../media/image33.tif"/><Relationship Id="rId2" Type="http://schemas.openxmlformats.org/officeDocument/2006/relationships/image" Target="../media/image32.tif"/><Relationship Id="rId1" Type="http://schemas.openxmlformats.org/officeDocument/2006/relationships/slideLayout" Target="../slideLayouts/slideLayout80.xml"/><Relationship Id="rId5" Type="http://schemas.openxmlformats.org/officeDocument/2006/relationships/image" Target="../media/image35.tif"/><Relationship Id="rId4" Type="http://schemas.openxmlformats.org/officeDocument/2006/relationships/image" Target="../media/image34.tif"/></Relationships>
</file>

<file path=ppt/slides/_rels/slide47.xml.rels><?xml version="1.0" encoding="UTF-8" standalone="yes"?>
<Relationships xmlns="http://schemas.openxmlformats.org/package/2006/relationships"><Relationship Id="rId2" Type="http://schemas.openxmlformats.org/officeDocument/2006/relationships/image" Target="../media/image36.tif"/><Relationship Id="rId1" Type="http://schemas.openxmlformats.org/officeDocument/2006/relationships/slideLayout" Target="../slideLayouts/slideLayout80.xml"/></Relationships>
</file>

<file path=ppt/slides/_rels/slide48.xml.rels><?xml version="1.0" encoding="UTF-8" standalone="yes"?>
<Relationships xmlns="http://schemas.openxmlformats.org/package/2006/relationships"><Relationship Id="rId2" Type="http://schemas.openxmlformats.org/officeDocument/2006/relationships/image" Target="../media/image37.tif"/><Relationship Id="rId1" Type="http://schemas.openxmlformats.org/officeDocument/2006/relationships/slideLayout" Target="../slideLayouts/slideLayout80.xml"/></Relationships>
</file>

<file path=ppt/slides/_rels/slide4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0.xml"/></Relationships>
</file>

<file path=ppt/slides/_rels/slide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80.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51.xml.rels><?xml version="1.0" encoding="UTF-8" standalone="yes"?>
<Relationships xmlns="http://schemas.openxmlformats.org/package/2006/relationships"><Relationship Id="rId3" Type="http://schemas.openxmlformats.org/officeDocument/2006/relationships/image" Target="../media/image40.tif"/><Relationship Id="rId2" Type="http://schemas.openxmlformats.org/officeDocument/2006/relationships/notesSlide" Target="../notesSlides/notesSlide32.xml"/><Relationship Id="rId1" Type="http://schemas.openxmlformats.org/officeDocument/2006/relationships/slideLayout" Target="../slideLayouts/slideLayout80.xml"/></Relationships>
</file>

<file path=ppt/slides/_rels/slide52.xml.rels><?xml version="1.0" encoding="UTF-8" standalone="yes"?>
<Relationships xmlns="http://schemas.openxmlformats.org/package/2006/relationships"><Relationship Id="rId3" Type="http://schemas.openxmlformats.org/officeDocument/2006/relationships/image" Target="../media/image41.tif"/><Relationship Id="rId2" Type="http://schemas.openxmlformats.org/officeDocument/2006/relationships/image" Target="../media/image40.tif"/><Relationship Id="rId1" Type="http://schemas.openxmlformats.org/officeDocument/2006/relationships/slideLayout" Target="../slideLayouts/slideLayout80.xml"/></Relationships>
</file>

<file path=ppt/slides/_rels/slide5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80.xml"/><Relationship Id="rId4" Type="http://schemas.openxmlformats.org/officeDocument/2006/relationships/image" Target="../media/image44.png"/></Relationships>
</file>

<file path=ppt/slides/_rels/slide5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33.xml"/><Relationship Id="rId1" Type="http://schemas.openxmlformats.org/officeDocument/2006/relationships/slideLayout" Target="../slideLayouts/slideLayout80.xml"/><Relationship Id="rId4" Type="http://schemas.openxmlformats.org/officeDocument/2006/relationships/chart" Target="../charts/chart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6.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solidFill>
                <a:srgbClr val="000000"/>
              </a:solidFill>
            </a:endParaRPr>
          </a:p>
        </p:txBody>
      </p:sp>
      <p:sp>
        <p:nvSpPr>
          <p:cNvPr id="2662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solidFill>
                <a:srgbClr val="000000"/>
              </a:solidFill>
            </a:endParaRPr>
          </a:p>
        </p:txBody>
      </p:sp>
      <p:sp>
        <p:nvSpPr>
          <p:cNvPr id="2662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solidFill>
                <a:srgbClr val="000000"/>
              </a:solidFill>
            </a:endParaRPr>
          </a:p>
        </p:txBody>
      </p:sp>
      <p:sp>
        <p:nvSpPr>
          <p:cNvPr id="2662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solidFill>
                <a:srgbClr val="000000"/>
              </a:solidFill>
            </a:endParaRPr>
          </a:p>
        </p:txBody>
      </p:sp>
      <p:sp>
        <p:nvSpPr>
          <p:cNvPr id="26630"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rgbClr val="FFFFFF"/>
                </a:solidFill>
                <a:latin typeface="Garamond" pitchFamily="18" charset="0"/>
              </a:rPr>
              <a:t>Operations Strategy</a:t>
            </a:r>
          </a:p>
          <a:p>
            <a:pPr algn="ctr" eaLnBrk="0" hangingPunct="0">
              <a:spcBef>
                <a:spcPct val="50000"/>
              </a:spcBef>
            </a:pPr>
            <a:r>
              <a:rPr lang="en-US" sz="3600" dirty="0">
                <a:solidFill>
                  <a:srgbClr val="FF3300"/>
                </a:solidFill>
                <a:latin typeface="Garamond" pitchFamily="18" charset="0"/>
              </a:rPr>
              <a:t>Global Sourcing over the Product Life Cycle</a:t>
            </a:r>
          </a:p>
        </p:txBody>
      </p:sp>
      <p:sp>
        <p:nvSpPr>
          <p:cNvPr id="26631" name="Rectangle 7"/>
          <p:cNvSpPr>
            <a:spLocks noGrp="1" noChangeArrowheads="1"/>
          </p:cNvSpPr>
          <p:nvPr>
            <p:ph type="body" idx="1"/>
          </p:nvPr>
        </p:nvSpPr>
        <p:spPr>
          <a:xfrm>
            <a:off x="457200" y="1986117"/>
            <a:ext cx="8261350" cy="4490884"/>
          </a:xfrm>
        </p:spPr>
        <p:txBody>
          <a:bodyPr/>
          <a:lstStyle/>
          <a:p>
            <a:pPr eaLnBrk="1" hangingPunct="1">
              <a:buClr>
                <a:srgbClr val="FF3300"/>
              </a:buClr>
            </a:pPr>
            <a:endParaRPr lang="en-US" sz="1000" dirty="0">
              <a:solidFill>
                <a:schemeClr val="bg1"/>
              </a:solidFill>
            </a:endParaRPr>
          </a:p>
          <a:p>
            <a:pPr eaLnBrk="1" hangingPunct="1">
              <a:buClr>
                <a:srgbClr val="FF3300"/>
              </a:buClr>
            </a:pPr>
            <a:r>
              <a:rPr lang="en-US" sz="1800" dirty="0">
                <a:solidFill>
                  <a:schemeClr val="bg1"/>
                </a:solidFill>
              </a:rPr>
              <a:t>Process for Strategic global sourcing allocation</a:t>
            </a:r>
          </a:p>
          <a:p>
            <a:pPr lvl="1" eaLnBrk="1" hangingPunct="1">
              <a:buClr>
                <a:srgbClr val="FF3300"/>
              </a:buClr>
            </a:pPr>
            <a:r>
              <a:rPr lang="en-US" sz="1800" dirty="0">
                <a:solidFill>
                  <a:schemeClr val="bg1"/>
                </a:solidFill>
              </a:rPr>
              <a:t>Mex-China simulation debrief</a:t>
            </a:r>
          </a:p>
          <a:p>
            <a:pPr lvl="1" eaLnBrk="1" hangingPunct="1">
              <a:buClr>
                <a:srgbClr val="FF3300"/>
              </a:buClr>
            </a:pPr>
            <a:r>
              <a:rPr lang="en-US" sz="1800" dirty="0">
                <a:solidFill>
                  <a:schemeClr val="bg1"/>
                </a:solidFill>
              </a:rPr>
              <a:t>Insights from research</a:t>
            </a:r>
          </a:p>
          <a:p>
            <a:pPr lvl="1" eaLnBrk="1" hangingPunct="1">
              <a:buClr>
                <a:srgbClr val="FF3300"/>
              </a:buClr>
            </a:pPr>
            <a:r>
              <a:rPr lang="en-US" sz="1800" dirty="0">
                <a:solidFill>
                  <a:schemeClr val="bg1"/>
                </a:solidFill>
              </a:rPr>
              <a:t>Connection to </a:t>
            </a:r>
            <a:r>
              <a:rPr lang="en-US" sz="1800" i="1" dirty="0">
                <a:solidFill>
                  <a:schemeClr val="bg1"/>
                </a:solidFill>
              </a:rPr>
              <a:t>offshoring</a:t>
            </a:r>
          </a:p>
          <a:p>
            <a:pPr eaLnBrk="1" hangingPunct="1">
              <a:buClr>
                <a:srgbClr val="FF3300"/>
              </a:buClr>
            </a:pPr>
            <a:r>
              <a:rPr lang="en-US" sz="1800" dirty="0">
                <a:solidFill>
                  <a:schemeClr val="bg1"/>
                </a:solidFill>
              </a:rPr>
              <a:t>Process for Forecasting PLC before launch</a:t>
            </a:r>
          </a:p>
          <a:p>
            <a:pPr lvl="1" eaLnBrk="1" hangingPunct="1">
              <a:buClr>
                <a:srgbClr val="FF3300"/>
              </a:buClr>
            </a:pPr>
            <a:r>
              <a:rPr lang="en-US" sz="1800" dirty="0">
                <a:solidFill>
                  <a:schemeClr val="bg1"/>
                </a:solidFill>
              </a:rPr>
              <a:t>Empirical validation at Dell</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41300" y="1244600"/>
            <a:ext cx="8648700" cy="4356100"/>
          </a:xfrm>
          <a:prstGeom prst="rect">
            <a:avLst/>
          </a:prstGeom>
        </p:spPr>
      </p:pic>
      <p:pic>
        <p:nvPicPr>
          <p:cNvPr id="5" name="Picture 4"/>
          <p:cNvPicPr>
            <a:picLocks noChangeAspect="1"/>
          </p:cNvPicPr>
          <p:nvPr/>
        </p:nvPicPr>
        <p:blipFill>
          <a:blip r:embed="rId3"/>
          <a:stretch>
            <a:fillRect/>
          </a:stretch>
        </p:blipFill>
        <p:spPr>
          <a:xfrm>
            <a:off x="241300" y="1257300"/>
            <a:ext cx="8661400" cy="4330700"/>
          </a:xfrm>
          <a:prstGeom prst="rect">
            <a:avLst/>
          </a:prstGeom>
        </p:spPr>
      </p:pic>
      <p:pic>
        <p:nvPicPr>
          <p:cNvPr id="6" name="Picture 5"/>
          <p:cNvPicPr>
            <a:picLocks noChangeAspect="1"/>
          </p:cNvPicPr>
          <p:nvPr/>
        </p:nvPicPr>
        <p:blipFill>
          <a:blip r:embed="rId4"/>
          <a:stretch>
            <a:fillRect/>
          </a:stretch>
        </p:blipFill>
        <p:spPr>
          <a:xfrm>
            <a:off x="241300" y="1257300"/>
            <a:ext cx="8661400" cy="4343400"/>
          </a:xfrm>
          <a:prstGeom prst="rect">
            <a:avLst/>
          </a:prstGeom>
        </p:spPr>
      </p:pic>
      <p:sp>
        <p:nvSpPr>
          <p:cNvPr id="8" name="TextBox 7"/>
          <p:cNvSpPr txBox="1"/>
          <p:nvPr/>
        </p:nvSpPr>
        <p:spPr>
          <a:xfrm>
            <a:off x="2292701" y="6136322"/>
            <a:ext cx="4321493" cy="369332"/>
          </a:xfrm>
          <a:prstGeom prst="rect">
            <a:avLst/>
          </a:prstGeom>
          <a:noFill/>
        </p:spPr>
        <p:txBody>
          <a:bodyPr wrap="square" rtlCol="0">
            <a:spAutoFit/>
          </a:bodyPr>
          <a:lstStyle/>
          <a:p>
            <a:pPr algn="ctr"/>
            <a:r>
              <a:rPr lang="en-US" dirty="0"/>
              <a:t>MAE: Dell = 115; Tri=57; </a:t>
            </a:r>
            <a:r>
              <a:rPr lang="en-US" dirty="0" err="1"/>
              <a:t>Tra</a:t>
            </a:r>
            <a:r>
              <a:rPr lang="en-US" dirty="0"/>
              <a:t> = 56</a:t>
            </a:r>
          </a:p>
        </p:txBody>
      </p:sp>
      <p:sp>
        <p:nvSpPr>
          <p:cNvPr id="2" name="Title 1"/>
          <p:cNvSpPr>
            <a:spLocks noGrp="1"/>
          </p:cNvSpPr>
          <p:nvPr>
            <p:ph type="title"/>
          </p:nvPr>
        </p:nvSpPr>
        <p:spPr/>
        <p:txBody>
          <a:bodyPr/>
          <a:lstStyle/>
          <a:p>
            <a:r>
              <a:rPr lang="en-US" dirty="0"/>
              <a:t>Forecasting PLC at Dell </a:t>
            </a:r>
            <a:br>
              <a:rPr lang="en-US" dirty="0"/>
            </a:br>
            <a:r>
              <a:rPr lang="en-US" dirty="0"/>
              <a:t>	A simple triangle (or trapezoid) provides best fit</a:t>
            </a:r>
          </a:p>
        </p:txBody>
      </p:sp>
    </p:spTree>
    <p:extLst>
      <p:ext uri="{BB962C8B-B14F-4D97-AF65-F5344CB8AC3E}">
        <p14:creationId xmlns:p14="http://schemas.microsoft.com/office/powerpoint/2010/main" val="87000845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2: Pick Candidate Strategies &amp; Decisions </a:t>
            </a:r>
            <a:br>
              <a:rPr lang="en-US" dirty="0"/>
            </a:br>
            <a:r>
              <a:rPr lang="en-US" dirty="0"/>
              <a:t>	</a:t>
            </a:r>
          </a:p>
        </p:txBody>
      </p:sp>
      <p:sp>
        <p:nvSpPr>
          <p:cNvPr id="5" name="Rounded Rectangle 4"/>
          <p:cNvSpPr/>
          <p:nvPr/>
        </p:nvSpPr>
        <p:spPr>
          <a:xfrm>
            <a:off x="731500" y="1603860"/>
            <a:ext cx="2304300" cy="5961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Strategy</a:t>
            </a:r>
          </a:p>
        </p:txBody>
      </p:sp>
      <p:sp>
        <p:nvSpPr>
          <p:cNvPr id="6" name="Rounded Rectangle 5"/>
          <p:cNvSpPr/>
          <p:nvPr/>
        </p:nvSpPr>
        <p:spPr>
          <a:xfrm>
            <a:off x="3803900" y="1603860"/>
            <a:ext cx="4493385" cy="5961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Tactics / Decisions</a:t>
            </a:r>
          </a:p>
        </p:txBody>
      </p:sp>
      <p:sp>
        <p:nvSpPr>
          <p:cNvPr id="7" name="TextBox 6"/>
          <p:cNvSpPr txBox="1"/>
          <p:nvPr/>
        </p:nvSpPr>
        <p:spPr>
          <a:xfrm>
            <a:off x="1046562" y="2452949"/>
            <a:ext cx="1674176" cy="461665"/>
          </a:xfrm>
          <a:prstGeom prst="rect">
            <a:avLst/>
          </a:prstGeom>
          <a:noFill/>
        </p:spPr>
        <p:txBody>
          <a:bodyPr wrap="none" rtlCol="0">
            <a:spAutoFit/>
          </a:bodyPr>
          <a:lstStyle/>
          <a:p>
            <a:r>
              <a:rPr lang="en-US" sz="2400" dirty="0"/>
              <a:t>Dual Source</a:t>
            </a:r>
          </a:p>
        </p:txBody>
      </p:sp>
      <p:sp>
        <p:nvSpPr>
          <p:cNvPr id="8" name="TextBox 7"/>
          <p:cNvSpPr txBox="1"/>
          <p:nvPr/>
        </p:nvSpPr>
        <p:spPr>
          <a:xfrm>
            <a:off x="3803900" y="2452949"/>
            <a:ext cx="4237186" cy="1200329"/>
          </a:xfrm>
          <a:prstGeom prst="rect">
            <a:avLst/>
          </a:prstGeom>
          <a:noFill/>
        </p:spPr>
        <p:txBody>
          <a:bodyPr wrap="none" rtlCol="0">
            <a:spAutoFit/>
          </a:bodyPr>
          <a:lstStyle/>
          <a:p>
            <a:pPr marL="225425" indent="-225425">
              <a:buFont typeface="Arial" pitchFamily="34" charset="0"/>
              <a:buChar char="•"/>
            </a:pPr>
            <a:r>
              <a:rPr lang="en-US" sz="2400" dirty="0"/>
              <a:t>Inventory level (safety stock)</a:t>
            </a:r>
          </a:p>
          <a:p>
            <a:pPr marL="225425" indent="-225425">
              <a:buFont typeface="Arial" pitchFamily="34" charset="0"/>
              <a:buChar char="•"/>
            </a:pPr>
            <a:r>
              <a:rPr lang="en-US" sz="2400" dirty="0"/>
              <a:t>Quantity to order from China</a:t>
            </a:r>
          </a:p>
          <a:p>
            <a:pPr marL="225425" indent="-225425">
              <a:buFont typeface="Arial" pitchFamily="34" charset="0"/>
              <a:buChar char="•"/>
            </a:pPr>
            <a:r>
              <a:rPr lang="en-US" sz="2400" dirty="0"/>
              <a:t>Quantity to order from Mexico</a:t>
            </a:r>
          </a:p>
        </p:txBody>
      </p:sp>
      <p:sp>
        <p:nvSpPr>
          <p:cNvPr id="9" name="TextBox 8"/>
          <p:cNvSpPr txBox="1"/>
          <p:nvPr/>
        </p:nvSpPr>
        <p:spPr>
          <a:xfrm>
            <a:off x="789108" y="4047360"/>
            <a:ext cx="2189085" cy="830997"/>
          </a:xfrm>
          <a:prstGeom prst="rect">
            <a:avLst/>
          </a:prstGeom>
          <a:noFill/>
        </p:spPr>
        <p:txBody>
          <a:bodyPr wrap="square" rtlCol="0">
            <a:spAutoFit/>
          </a:bodyPr>
          <a:lstStyle/>
          <a:p>
            <a:pPr algn="ctr"/>
            <a:r>
              <a:rPr lang="en-US" sz="2400" dirty="0"/>
              <a:t>Single Source from China</a:t>
            </a:r>
          </a:p>
        </p:txBody>
      </p:sp>
      <p:sp>
        <p:nvSpPr>
          <p:cNvPr id="10" name="TextBox 9"/>
          <p:cNvSpPr txBox="1"/>
          <p:nvPr/>
        </p:nvSpPr>
        <p:spPr>
          <a:xfrm>
            <a:off x="3803900" y="4047360"/>
            <a:ext cx="4037644" cy="830997"/>
          </a:xfrm>
          <a:prstGeom prst="rect">
            <a:avLst/>
          </a:prstGeom>
          <a:noFill/>
        </p:spPr>
        <p:txBody>
          <a:bodyPr wrap="none" rtlCol="0">
            <a:spAutoFit/>
          </a:bodyPr>
          <a:lstStyle/>
          <a:p>
            <a:pPr marL="225425" indent="-225425">
              <a:buFont typeface="Arial" pitchFamily="34" charset="0"/>
              <a:buChar char="•"/>
            </a:pPr>
            <a:r>
              <a:rPr lang="en-US" sz="2400" dirty="0"/>
              <a:t>Inventory level (safety stock)</a:t>
            </a:r>
          </a:p>
          <a:p>
            <a:pPr marL="225425" indent="-225425">
              <a:buFont typeface="Arial" pitchFamily="34" charset="0"/>
              <a:buChar char="•"/>
            </a:pPr>
            <a:r>
              <a:rPr lang="en-US" sz="2400" dirty="0"/>
              <a:t>Quantity to order from China</a:t>
            </a:r>
          </a:p>
        </p:txBody>
      </p:sp>
      <p:sp>
        <p:nvSpPr>
          <p:cNvPr id="11" name="TextBox 10"/>
          <p:cNvSpPr txBox="1"/>
          <p:nvPr/>
        </p:nvSpPr>
        <p:spPr>
          <a:xfrm>
            <a:off x="789108" y="5272440"/>
            <a:ext cx="2189085" cy="830997"/>
          </a:xfrm>
          <a:prstGeom prst="rect">
            <a:avLst/>
          </a:prstGeom>
          <a:noFill/>
        </p:spPr>
        <p:txBody>
          <a:bodyPr wrap="square" rtlCol="0">
            <a:spAutoFit/>
          </a:bodyPr>
          <a:lstStyle/>
          <a:p>
            <a:pPr algn="ctr"/>
            <a:r>
              <a:rPr lang="en-US" sz="2400" dirty="0"/>
              <a:t>Single Source from Mexico</a:t>
            </a:r>
          </a:p>
        </p:txBody>
      </p:sp>
      <p:sp>
        <p:nvSpPr>
          <p:cNvPr id="12" name="TextBox 11"/>
          <p:cNvSpPr txBox="1"/>
          <p:nvPr/>
        </p:nvSpPr>
        <p:spPr>
          <a:xfrm>
            <a:off x="3803900" y="5272440"/>
            <a:ext cx="4237186" cy="830997"/>
          </a:xfrm>
          <a:prstGeom prst="rect">
            <a:avLst/>
          </a:prstGeom>
          <a:noFill/>
        </p:spPr>
        <p:txBody>
          <a:bodyPr wrap="none" rtlCol="0">
            <a:spAutoFit/>
          </a:bodyPr>
          <a:lstStyle/>
          <a:p>
            <a:pPr marL="225425" indent="-225425">
              <a:buFont typeface="Arial" pitchFamily="34" charset="0"/>
              <a:buChar char="•"/>
            </a:pPr>
            <a:r>
              <a:rPr lang="en-US" sz="2400" dirty="0"/>
              <a:t>Inventory level (safety stock)</a:t>
            </a:r>
          </a:p>
          <a:p>
            <a:pPr marL="225425" indent="-225425">
              <a:buFont typeface="Arial" pitchFamily="34" charset="0"/>
              <a:buChar char="•"/>
            </a:pPr>
            <a:r>
              <a:rPr lang="en-US" sz="2400" dirty="0"/>
              <a:t>Quantity to order from Mexico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3: Optimize Decisions</a:t>
            </a:r>
            <a:br>
              <a:rPr lang="en-US" dirty="0"/>
            </a:br>
            <a:r>
              <a:rPr lang="en-US" dirty="0"/>
              <a:t>How much safety stock to hold? </a:t>
            </a:r>
            <a:r>
              <a:rPr lang="en-US" b="1" dirty="0">
                <a:solidFill>
                  <a:srgbClr val="FF0000"/>
                </a:solidFill>
              </a:rPr>
              <a:t>Single</a:t>
            </a:r>
            <a:r>
              <a:rPr lang="en-US" dirty="0"/>
              <a:t> Sourcing</a:t>
            </a:r>
          </a:p>
        </p:txBody>
      </p:sp>
      <p:sp>
        <p:nvSpPr>
          <p:cNvPr id="20" name="TextBox 19"/>
          <p:cNvSpPr txBox="1"/>
          <p:nvPr/>
        </p:nvSpPr>
        <p:spPr>
          <a:xfrm>
            <a:off x="1038739" y="2915285"/>
            <a:ext cx="733535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Inventory Position   =    On Hand   +    On Order</a:t>
            </a:r>
          </a:p>
        </p:txBody>
      </p:sp>
      <p:sp>
        <p:nvSpPr>
          <p:cNvPr id="21" name="TextBox 20"/>
          <p:cNvSpPr txBox="1"/>
          <p:nvPr/>
        </p:nvSpPr>
        <p:spPr>
          <a:xfrm>
            <a:off x="0" y="6304002"/>
            <a:ext cx="9144000" cy="5078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sng" strike="noStrike" kern="0" cap="none" spc="0" normalizeH="0" baseline="0" noProof="0" dirty="0">
                <a:ln>
                  <a:noFill/>
                </a:ln>
                <a:solidFill>
                  <a:sysClr val="windowText" lastClr="000000"/>
                </a:solidFill>
                <a:effectLst/>
                <a:uLnTx/>
                <a:uFillTx/>
              </a:rPr>
              <a:t>Notes</a:t>
            </a:r>
            <a:r>
              <a:rPr kumimoji="0" lang="en-US" sz="900" b="0" i="0" u="none" strike="noStrike" kern="0" cap="none" spc="0" normalizeH="0" baseline="0" noProof="0" dirty="0">
                <a:ln>
                  <a:noFill/>
                </a:ln>
                <a:solidFill>
                  <a:sysClr val="windowText" lastClr="000000"/>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ysClr val="windowText" lastClr="000000"/>
                </a:solidFill>
                <a:effectLst/>
                <a:uLnTx/>
                <a:uFillTx/>
              </a:rPr>
              <a:t>If unfilled demand is backordered rather than lost, then Inventory Position = On Hand + On Order – Backorders.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ysClr val="windowText" lastClr="000000"/>
                </a:solidFill>
                <a:effectLst/>
                <a:uLnTx/>
                <a:uFillTx/>
              </a:rPr>
              <a:t>This policy would need to be modified if there were fixed costs of ordering. Then, would not place order unless inventory position was a certain distance  below the  target.</a:t>
            </a:r>
          </a:p>
        </p:txBody>
      </p:sp>
      <p:sp>
        <p:nvSpPr>
          <p:cNvPr id="22" name="TextBox 21"/>
          <p:cNvSpPr txBox="1"/>
          <p:nvPr/>
        </p:nvSpPr>
        <p:spPr>
          <a:xfrm>
            <a:off x="6300225" y="1547155"/>
            <a:ext cx="1766630"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Past orders placed on supplier that have not yet arrived.</a:t>
            </a:r>
          </a:p>
        </p:txBody>
      </p:sp>
      <p:sp>
        <p:nvSpPr>
          <p:cNvPr id="23" name="TextBox 22"/>
          <p:cNvSpPr txBox="1"/>
          <p:nvPr/>
        </p:nvSpPr>
        <p:spPr>
          <a:xfrm>
            <a:off x="4072735" y="1547155"/>
            <a:ext cx="1881845"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Inventory you currently have (after filling demand in the current period).</a:t>
            </a:r>
          </a:p>
        </p:txBody>
      </p:sp>
      <p:cxnSp>
        <p:nvCxnSpPr>
          <p:cNvPr id="24" name="Straight Arrow Connector 23"/>
          <p:cNvCxnSpPr/>
          <p:nvPr/>
        </p:nvCxnSpPr>
        <p:spPr>
          <a:xfrm rot="5400000">
            <a:off x="4898449" y="2832928"/>
            <a:ext cx="268834" cy="1588"/>
          </a:xfrm>
          <a:prstGeom prst="straightConnector1">
            <a:avLst/>
          </a:prstGeom>
          <a:noFill/>
          <a:ln w="19050" cap="flat" cmpd="sng" algn="ctr">
            <a:solidFill>
              <a:sysClr val="windowText" lastClr="000000"/>
            </a:solidFill>
            <a:prstDash val="solid"/>
            <a:tailEnd type="arrow"/>
          </a:ln>
          <a:effectLst/>
        </p:spPr>
      </p:cxnSp>
      <p:cxnSp>
        <p:nvCxnSpPr>
          <p:cNvPr id="25" name="Straight Arrow Connector 24"/>
          <p:cNvCxnSpPr/>
          <p:nvPr/>
        </p:nvCxnSpPr>
        <p:spPr>
          <a:xfrm rot="5400000">
            <a:off x="7125139" y="2871333"/>
            <a:ext cx="268834" cy="1588"/>
          </a:xfrm>
          <a:prstGeom prst="straightConnector1">
            <a:avLst/>
          </a:prstGeom>
          <a:noFill/>
          <a:ln w="19050" cap="flat" cmpd="sng" algn="ctr">
            <a:solidFill>
              <a:sysClr val="windowText" lastClr="000000"/>
            </a:solidFill>
            <a:prstDash val="solid"/>
            <a:tailEnd type="arrow"/>
          </a:ln>
          <a:effectLst/>
        </p:spPr>
      </p:cxnSp>
      <p:sp>
        <p:nvSpPr>
          <p:cNvPr id="26" name="TextBox 25"/>
          <p:cNvSpPr txBox="1"/>
          <p:nvPr/>
        </p:nvSpPr>
        <p:spPr>
          <a:xfrm>
            <a:off x="654690" y="4079470"/>
            <a:ext cx="780168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sng" strike="noStrike" kern="0" cap="none" spc="0" normalizeH="0" baseline="0" noProof="0" dirty="0">
                <a:ln>
                  <a:noFill/>
                </a:ln>
                <a:solidFill>
                  <a:sysClr val="windowText" lastClr="000000"/>
                </a:solidFill>
                <a:effectLst/>
                <a:uLnTx/>
                <a:uFillTx/>
              </a:rPr>
              <a:t>Policy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Each period (after demand), place an order to bring the Inventory Position up to a Target Inventory Level.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the right Target Inventory Level? </a:t>
            </a:r>
            <a:br>
              <a:rPr lang="en-US" dirty="0"/>
            </a:br>
            <a:r>
              <a:rPr lang="en-US" b="1" dirty="0">
                <a:solidFill>
                  <a:srgbClr val="FF0000"/>
                </a:solidFill>
              </a:rPr>
              <a:t> Single</a:t>
            </a:r>
            <a:r>
              <a:rPr lang="en-US" dirty="0"/>
              <a:t> Sourcing </a:t>
            </a:r>
          </a:p>
        </p:txBody>
      </p:sp>
      <p:sp>
        <p:nvSpPr>
          <p:cNvPr id="3" name="Content Placeholder 2"/>
          <p:cNvSpPr>
            <a:spLocks noGrp="1"/>
          </p:cNvSpPr>
          <p:nvPr>
            <p:ph idx="1"/>
          </p:nvPr>
        </p:nvSpPr>
        <p:spPr>
          <a:xfrm>
            <a:off x="457200" y="1600200"/>
            <a:ext cx="8229600" cy="1444750"/>
          </a:xfrm>
        </p:spPr>
        <p:txBody>
          <a:bodyPr>
            <a:noAutofit/>
          </a:bodyPr>
          <a:lstStyle/>
          <a:p>
            <a:r>
              <a:rPr lang="en-US" sz="2400" dirty="0"/>
              <a:t>Assuming no supply uncertainty and normally distributed demand;</a:t>
            </a:r>
          </a:p>
          <a:p>
            <a:pPr lvl="1"/>
            <a:r>
              <a:rPr lang="en-US" sz="2000" dirty="0"/>
              <a:t>L  = Lead-time </a:t>
            </a:r>
          </a:p>
          <a:p>
            <a:pPr lvl="1"/>
            <a:r>
              <a:rPr lang="el-GR" sz="2000" dirty="0"/>
              <a:t>μ </a:t>
            </a:r>
            <a:r>
              <a:rPr lang="en-US" sz="2000" dirty="0"/>
              <a:t> = Average demand per period.</a:t>
            </a:r>
          </a:p>
          <a:p>
            <a:pPr lvl="1"/>
            <a:r>
              <a:rPr lang="el-GR" sz="2000" dirty="0"/>
              <a:t>σ </a:t>
            </a:r>
            <a:r>
              <a:rPr lang="en-US" sz="2000" dirty="0"/>
              <a:t> = Standard deviation of demand per period</a:t>
            </a:r>
          </a:p>
          <a:p>
            <a:endParaRPr lang="en-US" sz="2000" dirty="0"/>
          </a:p>
          <a:p>
            <a:endParaRPr lang="en-US" sz="2000" dirty="0"/>
          </a:p>
        </p:txBody>
      </p:sp>
      <p:sp>
        <p:nvSpPr>
          <p:cNvPr id="4" name="TextBox 3"/>
          <p:cNvSpPr txBox="1"/>
          <p:nvPr/>
        </p:nvSpPr>
        <p:spPr>
          <a:xfrm>
            <a:off x="5685745" y="4602825"/>
            <a:ext cx="1152150" cy="646331"/>
          </a:xfrm>
          <a:prstGeom prst="rect">
            <a:avLst/>
          </a:prstGeom>
          <a:noFill/>
        </p:spPr>
        <p:txBody>
          <a:bodyPr wrap="square" rtlCol="0">
            <a:spAutoFit/>
          </a:bodyPr>
          <a:lstStyle/>
          <a:p>
            <a:pPr algn="ctr"/>
            <a:r>
              <a:rPr lang="en-US" dirty="0"/>
              <a:t>Safety Stock</a:t>
            </a:r>
          </a:p>
        </p:txBody>
      </p:sp>
      <p:sp>
        <p:nvSpPr>
          <p:cNvPr id="5" name="TextBox 4"/>
          <p:cNvSpPr txBox="1"/>
          <p:nvPr/>
        </p:nvSpPr>
        <p:spPr>
          <a:xfrm>
            <a:off x="1375619" y="4055412"/>
            <a:ext cx="5848845" cy="400110"/>
          </a:xfrm>
          <a:prstGeom prst="rect">
            <a:avLst/>
          </a:prstGeom>
          <a:noFill/>
        </p:spPr>
        <p:txBody>
          <a:bodyPr wrap="none" rtlCol="0">
            <a:spAutoFit/>
          </a:bodyPr>
          <a:lstStyle/>
          <a:p>
            <a:r>
              <a:rPr lang="en-US" sz="2000" dirty="0"/>
              <a:t>Target Inventory Level    =    </a:t>
            </a:r>
            <a:r>
              <a:rPr lang="el-GR" sz="2000" dirty="0"/>
              <a:t>μ</a:t>
            </a:r>
            <a:r>
              <a:rPr lang="en-US" sz="2000" dirty="0"/>
              <a:t> L   +   z </a:t>
            </a:r>
            <a:r>
              <a:rPr lang="el-GR" sz="2000" dirty="0"/>
              <a:t>σ</a:t>
            </a:r>
            <a:r>
              <a:rPr lang="en-US" sz="2000" dirty="0"/>
              <a:t> SQRT(L)</a:t>
            </a:r>
          </a:p>
        </p:txBody>
      </p:sp>
      <p:sp>
        <p:nvSpPr>
          <p:cNvPr id="8" name="TextBox 7"/>
          <p:cNvSpPr txBox="1"/>
          <p:nvPr/>
        </p:nvSpPr>
        <p:spPr>
          <a:xfrm>
            <a:off x="4226355" y="4602825"/>
            <a:ext cx="1190555" cy="646331"/>
          </a:xfrm>
          <a:prstGeom prst="rect">
            <a:avLst/>
          </a:prstGeom>
          <a:noFill/>
        </p:spPr>
        <p:txBody>
          <a:bodyPr wrap="square" rtlCol="0">
            <a:spAutoFit/>
          </a:bodyPr>
          <a:lstStyle/>
          <a:p>
            <a:pPr algn="ctr"/>
            <a:r>
              <a:rPr lang="en-US" dirty="0"/>
              <a:t>Pipeline Stock</a:t>
            </a:r>
          </a:p>
        </p:txBody>
      </p:sp>
      <p:sp>
        <p:nvSpPr>
          <p:cNvPr id="9" name="Right Brace 8"/>
          <p:cNvSpPr/>
          <p:nvPr/>
        </p:nvSpPr>
        <p:spPr>
          <a:xfrm rot="5400000">
            <a:off x="6236155" y="3748396"/>
            <a:ext cx="150399" cy="1558459"/>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 name="Right Brace 9"/>
          <p:cNvSpPr/>
          <p:nvPr/>
        </p:nvSpPr>
        <p:spPr>
          <a:xfrm rot="5400000">
            <a:off x="4765025" y="4219776"/>
            <a:ext cx="150399" cy="6157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1" name="TextBox 10"/>
          <p:cNvSpPr txBox="1"/>
          <p:nvPr/>
        </p:nvSpPr>
        <p:spPr>
          <a:xfrm>
            <a:off x="5416910" y="5317936"/>
            <a:ext cx="3189719" cy="338554"/>
          </a:xfrm>
          <a:prstGeom prst="rect">
            <a:avLst/>
          </a:prstGeom>
          <a:noFill/>
        </p:spPr>
        <p:txBody>
          <a:bodyPr wrap="none" rtlCol="0">
            <a:spAutoFit/>
          </a:bodyPr>
          <a:lstStyle/>
          <a:p>
            <a:r>
              <a:rPr lang="en-US" sz="1600" dirty="0"/>
              <a:t>where z = NORMSINV(Service Level)</a:t>
            </a:r>
          </a:p>
        </p:txBody>
      </p:sp>
      <p:sp>
        <p:nvSpPr>
          <p:cNvPr id="12" name="TextBox 11"/>
          <p:cNvSpPr txBox="1"/>
          <p:nvPr/>
        </p:nvSpPr>
        <p:spPr>
          <a:xfrm>
            <a:off x="0" y="6027003"/>
            <a:ext cx="4157420" cy="830997"/>
          </a:xfrm>
          <a:prstGeom prst="rect">
            <a:avLst/>
          </a:prstGeom>
          <a:noFill/>
        </p:spPr>
        <p:txBody>
          <a:bodyPr wrap="none" rtlCol="0">
            <a:spAutoFit/>
          </a:bodyPr>
          <a:lstStyle/>
          <a:p>
            <a:r>
              <a:rPr lang="en-US" sz="1600" u="sng" dirty="0"/>
              <a:t>Note: </a:t>
            </a:r>
          </a:p>
          <a:p>
            <a:r>
              <a:rPr lang="en-US" sz="1600" dirty="0"/>
              <a:t>The average on-order inventory = pipeline stock</a:t>
            </a:r>
          </a:p>
          <a:p>
            <a:r>
              <a:rPr lang="en-US" sz="1600" dirty="0"/>
              <a:t>The average on-hand inventory = safety stock</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the right Service Level? </a:t>
            </a:r>
            <a:r>
              <a:rPr lang="en-US" b="1" dirty="0">
                <a:solidFill>
                  <a:srgbClr val="FF0000"/>
                </a:solidFill>
              </a:rPr>
              <a:t>Single</a:t>
            </a:r>
            <a:r>
              <a:rPr lang="en-US" dirty="0"/>
              <a:t> Sourcing</a:t>
            </a:r>
          </a:p>
        </p:txBody>
      </p:sp>
      <p:sp>
        <p:nvSpPr>
          <p:cNvPr id="3" name="Content Placeholder 2"/>
          <p:cNvSpPr>
            <a:spLocks noGrp="1"/>
          </p:cNvSpPr>
          <p:nvPr>
            <p:ph idx="1"/>
          </p:nvPr>
        </p:nvSpPr>
        <p:spPr>
          <a:xfrm>
            <a:off x="457200" y="1600200"/>
            <a:ext cx="8492970" cy="4525963"/>
          </a:xfrm>
        </p:spPr>
        <p:txBody>
          <a:bodyPr>
            <a:normAutofit/>
          </a:bodyPr>
          <a:lstStyle/>
          <a:p>
            <a:r>
              <a:rPr lang="en-US" dirty="0"/>
              <a:t>Trade-off between the cost of holding inventory and the “cost” of not filling demand.</a:t>
            </a:r>
          </a:p>
          <a:p>
            <a:pPr lvl="1"/>
            <a:r>
              <a:rPr lang="en-US" dirty="0"/>
              <a:t>Often a managerial decision.</a:t>
            </a:r>
          </a:p>
          <a:p>
            <a:pPr lvl="1"/>
            <a:endParaRPr lang="en-US" dirty="0"/>
          </a:p>
          <a:p>
            <a:r>
              <a:rPr lang="en-US" dirty="0"/>
              <a:t>Can use newsvendor-type analysis as a guide</a:t>
            </a:r>
          </a:p>
          <a:p>
            <a:pPr lvl="1"/>
            <a:r>
              <a:rPr lang="en-US" dirty="0"/>
              <a:t>Underage = selling price – variable cost = $2,000 (M) or $2,750 (C)</a:t>
            </a:r>
          </a:p>
          <a:p>
            <a:pPr lvl="1"/>
            <a:r>
              <a:rPr lang="en-US" dirty="0"/>
              <a:t>Overage = holding cost per unit per period = $80 (M) or $72.50 (C)</a:t>
            </a:r>
          </a:p>
          <a:p>
            <a:pPr lvl="1"/>
            <a:r>
              <a:rPr lang="en-US" dirty="0"/>
              <a:t>Service level = critical </a:t>
            </a:r>
            <a:r>
              <a:rPr lang="en-US" dirty="0" err="1"/>
              <a:t>fractile</a:t>
            </a:r>
            <a:r>
              <a:rPr lang="en-US" dirty="0"/>
              <a:t> </a:t>
            </a:r>
          </a:p>
          <a:p>
            <a:pPr lvl="2"/>
            <a:r>
              <a:rPr lang="en-US" dirty="0"/>
              <a:t>critical </a:t>
            </a:r>
            <a:r>
              <a:rPr lang="en-US" dirty="0" err="1"/>
              <a:t>fractile</a:t>
            </a:r>
            <a:r>
              <a:rPr lang="en-US" dirty="0"/>
              <a:t> = underage / (underage + overage)</a:t>
            </a:r>
          </a:p>
          <a:p>
            <a:pPr lvl="2"/>
            <a:r>
              <a:rPr lang="en-US" dirty="0"/>
              <a:t>96.1% (M) or 97.4% (C)</a:t>
            </a:r>
          </a:p>
          <a:p>
            <a:pPr lvl="1"/>
            <a:endParaRPr lang="en-US" dirty="0"/>
          </a:p>
          <a:p>
            <a:endParaRPr lang="en-US" dirty="0"/>
          </a:p>
        </p:txBody>
      </p:sp>
      <p:sp>
        <p:nvSpPr>
          <p:cNvPr id="4" name="TextBox 3"/>
          <p:cNvSpPr txBox="1"/>
          <p:nvPr/>
        </p:nvSpPr>
        <p:spPr>
          <a:xfrm>
            <a:off x="0" y="6156226"/>
            <a:ext cx="9144000" cy="507831"/>
          </a:xfrm>
          <a:prstGeom prst="rect">
            <a:avLst/>
          </a:prstGeom>
          <a:noFill/>
        </p:spPr>
        <p:txBody>
          <a:bodyPr wrap="square" rtlCol="0">
            <a:spAutoFit/>
          </a:bodyPr>
          <a:lstStyle/>
          <a:p>
            <a:r>
              <a:rPr lang="en-US" sz="900" u="sng" dirty="0"/>
              <a:t>Notes</a:t>
            </a:r>
            <a:r>
              <a:rPr lang="en-US" sz="900" dirty="0"/>
              <a:t>:</a:t>
            </a:r>
          </a:p>
          <a:p>
            <a:r>
              <a:rPr lang="en-US" sz="900" dirty="0"/>
              <a:t>If can quantify  a per-unit goodwill cost associated with not filling a customer order, then underage would be increased by the goodwill cost.</a:t>
            </a:r>
          </a:p>
          <a:p>
            <a:r>
              <a:rPr lang="en-US" sz="900" dirty="0"/>
              <a:t>If unfilled demand is backordered rather than lost, then underage cost  is the per-unit  backordering cost, i.e., “cost” associated with making customer wait one period.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3"/>
          <p:cNvPicPr>
            <a:picLocks noChangeAspect="1" noChangeArrowheads="1"/>
          </p:cNvPicPr>
          <p:nvPr/>
        </p:nvPicPr>
        <p:blipFill>
          <a:blip r:embed="rId3" cstate="print"/>
          <a:srcRect/>
          <a:stretch>
            <a:fillRect/>
          </a:stretch>
        </p:blipFill>
        <p:spPr bwMode="auto">
          <a:xfrm>
            <a:off x="1171575" y="1428750"/>
            <a:ext cx="6797675" cy="5105400"/>
          </a:xfrm>
          <a:prstGeom prst="rect">
            <a:avLst/>
          </a:prstGeom>
          <a:noFill/>
          <a:ln w="9525">
            <a:noFill/>
            <a:miter lim="800000"/>
            <a:headEnd/>
            <a:tailEnd/>
          </a:ln>
        </p:spPr>
      </p:pic>
      <p:sp>
        <p:nvSpPr>
          <p:cNvPr id="41987" name="Title 1"/>
          <p:cNvSpPr>
            <a:spLocks noGrp="1"/>
          </p:cNvSpPr>
          <p:nvPr>
            <p:ph type="title"/>
          </p:nvPr>
        </p:nvSpPr>
        <p:spPr/>
        <p:txBody>
          <a:bodyPr/>
          <a:lstStyle/>
          <a:p>
            <a:pPr eaLnBrk="1" hangingPunct="1"/>
            <a:r>
              <a:rPr lang="en-US" b="1" dirty="0">
                <a:solidFill>
                  <a:srgbClr val="FF0000"/>
                </a:solidFill>
              </a:rPr>
              <a:t>Dual</a:t>
            </a:r>
            <a:r>
              <a:rPr lang="en-US" dirty="0"/>
              <a:t> Sourcing: Optimize Total Landed Cost</a:t>
            </a:r>
            <a:br>
              <a:rPr lang="en-US" b="1" dirty="0"/>
            </a:br>
            <a:r>
              <a:rPr lang="en-US" b="1" dirty="0"/>
              <a:t>	</a:t>
            </a:r>
            <a:r>
              <a:rPr lang="en-US" sz="2000" dirty="0"/>
              <a:t>Illustrative example: China with 15% cash cost advantage</a:t>
            </a:r>
            <a:r>
              <a:rPr lang="en-US" b="1" dirty="0"/>
              <a:t> </a:t>
            </a:r>
            <a:endParaRPr lang="en-US" dirty="0"/>
          </a:p>
        </p:txBody>
      </p:sp>
      <p:sp>
        <p:nvSpPr>
          <p:cNvPr id="41988" name="TextBox 47"/>
          <p:cNvSpPr txBox="1">
            <a:spLocks noChangeArrowheads="1"/>
          </p:cNvSpPr>
          <p:nvPr/>
        </p:nvSpPr>
        <p:spPr bwMode="auto">
          <a:xfrm>
            <a:off x="2400300" y="2432050"/>
            <a:ext cx="508000" cy="461963"/>
          </a:xfrm>
          <a:prstGeom prst="rect">
            <a:avLst/>
          </a:prstGeom>
          <a:solidFill>
            <a:srgbClr val="FFFF00"/>
          </a:solidFill>
          <a:ln w="9525">
            <a:noFill/>
            <a:miter lim="800000"/>
            <a:headEnd/>
            <a:tailEnd/>
          </a:ln>
        </p:spPr>
        <p:txBody>
          <a:bodyPr wrap="none">
            <a:spAutoFit/>
          </a:bodyPr>
          <a:lstStyle/>
          <a:p>
            <a:r>
              <a:rPr lang="en-US" sz="2400">
                <a:solidFill>
                  <a:srgbClr val="000000"/>
                </a:solidFill>
                <a:latin typeface="Symbol" pitchFamily="18" charset="2"/>
              </a:rPr>
              <a:t>D</a:t>
            </a:r>
            <a:r>
              <a:rPr lang="en-US" sz="2400" i="1">
                <a:solidFill>
                  <a:srgbClr val="000000"/>
                </a:solidFill>
                <a:latin typeface="Times New Roman" pitchFamily="18" charset="0"/>
              </a:rPr>
              <a:t>c</a:t>
            </a:r>
            <a:endParaRPr lang="en-US" sz="2400">
              <a:solidFill>
                <a:srgbClr val="000000"/>
              </a:solidFill>
              <a:latin typeface="Times New Roman" pitchFamily="18" charset="0"/>
            </a:endParaRPr>
          </a:p>
        </p:txBody>
      </p:sp>
      <p:cxnSp>
        <p:nvCxnSpPr>
          <p:cNvPr id="41989" name="Straight Connector 54"/>
          <p:cNvCxnSpPr>
            <a:cxnSpLocks noChangeShapeType="1"/>
          </p:cNvCxnSpPr>
          <p:nvPr/>
        </p:nvCxnSpPr>
        <p:spPr bwMode="auto">
          <a:xfrm rot="5400000" flipH="1" flipV="1">
            <a:off x="3817937" y="4024313"/>
            <a:ext cx="3209925" cy="0"/>
          </a:xfrm>
          <a:prstGeom prst="line">
            <a:avLst/>
          </a:prstGeom>
          <a:noFill/>
          <a:ln w="9525" algn="ctr">
            <a:solidFill>
              <a:schemeClr val="tx1"/>
            </a:solidFill>
            <a:prstDash val="dash"/>
            <a:round/>
            <a:headEnd/>
            <a:tailEnd/>
          </a:ln>
        </p:spPr>
      </p:cxnSp>
      <p:cxnSp>
        <p:nvCxnSpPr>
          <p:cNvPr id="41990" name="Straight Connector 57"/>
          <p:cNvCxnSpPr>
            <a:cxnSpLocks noChangeShapeType="1"/>
          </p:cNvCxnSpPr>
          <p:nvPr/>
        </p:nvCxnSpPr>
        <p:spPr bwMode="auto">
          <a:xfrm>
            <a:off x="5051425" y="2471738"/>
            <a:ext cx="700088" cy="1587"/>
          </a:xfrm>
          <a:prstGeom prst="line">
            <a:avLst/>
          </a:prstGeom>
          <a:noFill/>
          <a:ln w="57150" algn="ctr">
            <a:solidFill>
              <a:srgbClr val="FFC000"/>
            </a:solidFill>
            <a:round/>
            <a:headEnd/>
            <a:tailEnd/>
          </a:ln>
        </p:spPr>
      </p:cxnSp>
      <p:sp>
        <p:nvSpPr>
          <p:cNvPr id="41992" name="Freeform 15"/>
          <p:cNvSpPr>
            <a:spLocks noChangeArrowheads="1"/>
          </p:cNvSpPr>
          <p:nvPr/>
        </p:nvSpPr>
        <p:spPr bwMode="auto">
          <a:xfrm>
            <a:off x="2947988" y="2446338"/>
            <a:ext cx="609600" cy="73025"/>
          </a:xfrm>
          <a:custGeom>
            <a:avLst/>
            <a:gdLst>
              <a:gd name="T0" fmla="*/ 0 w 609600"/>
              <a:gd name="T1" fmla="*/ 0 h 66675"/>
              <a:gd name="T2" fmla="*/ 609600 w 609600"/>
              <a:gd name="T3" fmla="*/ 106216 h 66675"/>
              <a:gd name="T4" fmla="*/ 0 w 609600"/>
              <a:gd name="T5" fmla="*/ 106216 h 66675"/>
              <a:gd name="T6" fmla="*/ 0 w 609600"/>
              <a:gd name="T7" fmla="*/ 0 h 66675"/>
              <a:gd name="T8" fmla="*/ 0 60000 65536"/>
              <a:gd name="T9" fmla="*/ 0 60000 65536"/>
              <a:gd name="T10" fmla="*/ 0 60000 65536"/>
              <a:gd name="T11" fmla="*/ 0 60000 65536"/>
              <a:gd name="T12" fmla="*/ 0 w 609600"/>
              <a:gd name="T13" fmla="*/ 0 h 66675"/>
              <a:gd name="T14" fmla="*/ 609600 w 609600"/>
              <a:gd name="T15" fmla="*/ 66675 h 66675"/>
            </a:gdLst>
            <a:ahLst/>
            <a:cxnLst>
              <a:cxn ang="T8">
                <a:pos x="T0" y="T1"/>
              </a:cxn>
              <a:cxn ang="T9">
                <a:pos x="T2" y="T3"/>
              </a:cxn>
              <a:cxn ang="T10">
                <a:pos x="T4" y="T5"/>
              </a:cxn>
              <a:cxn ang="T11">
                <a:pos x="T6" y="T7"/>
              </a:cxn>
            </a:cxnLst>
            <a:rect l="T12" t="T13" r="T14" b="T15"/>
            <a:pathLst>
              <a:path w="609600" h="66675">
                <a:moveTo>
                  <a:pt x="0" y="0"/>
                </a:moveTo>
                <a:lnTo>
                  <a:pt x="609600" y="66675"/>
                </a:lnTo>
                <a:lnTo>
                  <a:pt x="0" y="66675"/>
                </a:lnTo>
                <a:lnTo>
                  <a:pt x="0" y="0"/>
                </a:lnTo>
                <a:close/>
              </a:path>
            </a:pathLst>
          </a:custGeom>
          <a:solidFill>
            <a:schemeClr val="bg1"/>
          </a:solidFill>
          <a:ln w="9525" algn="ctr">
            <a:solidFill>
              <a:schemeClr val="tx1"/>
            </a:solidFill>
            <a:round/>
            <a:headEnd/>
            <a:tailEnd/>
          </a:ln>
        </p:spPr>
        <p:txBody>
          <a:bodyPr/>
          <a:lstStyle/>
          <a:p>
            <a:endParaRPr lang="en-US" sz="2400">
              <a:solidFill>
                <a:srgbClr val="000000"/>
              </a:solidFill>
              <a:latin typeface="Times New Roman" pitchFamily="18"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0" y="1588"/>
            <a:ext cx="9144000" cy="1228725"/>
          </a:xfrm>
        </p:spPr>
        <p:txBody>
          <a:bodyPr/>
          <a:lstStyle/>
          <a:p>
            <a:pPr eaLnBrk="1" hangingPunct="1"/>
            <a:r>
              <a:rPr lang="en-US" b="1" dirty="0"/>
              <a:t>Dual Sourcing = Process Flexibility</a:t>
            </a:r>
            <a:br>
              <a:rPr lang="en-US" b="1" dirty="0"/>
            </a:br>
            <a:r>
              <a:rPr lang="en-US" b="1" dirty="0"/>
              <a:t>	Tailored Base-Surge (TBS) Policy</a:t>
            </a:r>
            <a:endParaRPr lang="en-US" dirty="0"/>
          </a:p>
        </p:txBody>
      </p:sp>
      <p:sp>
        <p:nvSpPr>
          <p:cNvPr id="40963" name="Content Placeholder 2"/>
          <p:cNvSpPr>
            <a:spLocks noGrp="1"/>
          </p:cNvSpPr>
          <p:nvPr>
            <p:ph idx="1"/>
          </p:nvPr>
        </p:nvSpPr>
        <p:spPr>
          <a:xfrm>
            <a:off x="352425" y="1392238"/>
            <a:ext cx="8435975" cy="5240337"/>
          </a:xfrm>
        </p:spPr>
        <p:txBody>
          <a:bodyPr/>
          <a:lstStyle/>
          <a:p>
            <a:pPr eaLnBrk="1" hangingPunct="1"/>
            <a:r>
              <a:rPr lang="en-US" dirty="0"/>
              <a:t>Allocate “base demand” to China</a:t>
            </a:r>
          </a:p>
          <a:p>
            <a:pPr lvl="1" eaLnBrk="1" hangingPunct="1"/>
            <a:r>
              <a:rPr lang="en-US" dirty="0"/>
              <a:t>Source constant quantity per period from China</a:t>
            </a:r>
            <a:endParaRPr lang="en-US" baseline="-25000" dirty="0"/>
          </a:p>
          <a:p>
            <a:pPr lvl="1" eaLnBrk="1" hangingPunct="1"/>
            <a:r>
              <a:rPr lang="en-US" dirty="0"/>
              <a:t>Allows China to minimize variations and maximize efficiency</a:t>
            </a:r>
          </a:p>
          <a:p>
            <a:pPr lvl="1" eaLnBrk="1" hangingPunct="1"/>
            <a:endParaRPr lang="en-US" dirty="0"/>
          </a:p>
          <a:p>
            <a:pPr eaLnBrk="1" hangingPunct="1"/>
            <a:r>
              <a:rPr lang="en-US" dirty="0"/>
              <a:t>“Surge demand” is filled from Mexico</a:t>
            </a:r>
          </a:p>
          <a:p>
            <a:pPr lvl="1" eaLnBrk="1" hangingPunct="1"/>
            <a:r>
              <a:rPr lang="en-US" dirty="0"/>
              <a:t>Takes advantage from proximity which allows responsiveness</a:t>
            </a:r>
          </a:p>
          <a:p>
            <a:pPr eaLnBrk="1" hangingPunct="1"/>
            <a:endParaRPr lang="en-US" dirty="0"/>
          </a:p>
          <a:p>
            <a:pPr lvl="1" eaLnBrk="1" hangingPunct="1"/>
            <a:endParaRPr lang="en-US" dirty="0"/>
          </a:p>
          <a:p>
            <a:pPr lvl="1" eaLnBrk="1" hangingPunct="1"/>
            <a:endParaRPr lang="en-US" dirty="0"/>
          </a:p>
          <a:p>
            <a:pPr lvl="1" eaLnBrk="1" hangingPunct="1"/>
            <a:endParaRPr lang="en-US" dirty="0"/>
          </a:p>
        </p:txBody>
      </p:sp>
      <p:grpSp>
        <p:nvGrpSpPr>
          <p:cNvPr id="40964" name="Group 38"/>
          <p:cNvGrpSpPr>
            <a:grpSpLocks/>
          </p:cNvGrpSpPr>
          <p:nvPr/>
        </p:nvGrpSpPr>
        <p:grpSpPr bwMode="auto">
          <a:xfrm>
            <a:off x="948421" y="3825875"/>
            <a:ext cx="5849938" cy="2665413"/>
            <a:chOff x="390525" y="3364930"/>
            <a:chExt cx="5268728" cy="2028826"/>
          </a:xfrm>
        </p:grpSpPr>
        <p:sp>
          <p:nvSpPr>
            <p:cNvPr id="40968" name="Text Box 37"/>
            <p:cNvSpPr txBox="1">
              <a:spLocks noChangeArrowheads="1"/>
            </p:cNvSpPr>
            <p:nvPr/>
          </p:nvSpPr>
          <p:spPr bwMode="auto">
            <a:xfrm>
              <a:off x="2973388" y="4874743"/>
              <a:ext cx="824265" cy="400110"/>
            </a:xfrm>
            <a:prstGeom prst="rect">
              <a:avLst/>
            </a:prstGeom>
            <a:noFill/>
            <a:ln w="9525">
              <a:noFill/>
              <a:miter lim="800000"/>
              <a:headEnd/>
              <a:tailEnd/>
            </a:ln>
          </p:spPr>
          <p:txBody>
            <a:bodyPr wrap="none">
              <a:spAutoFit/>
            </a:bodyPr>
            <a:lstStyle/>
            <a:p>
              <a:r>
                <a:rPr lang="en-US" sz="1000">
                  <a:solidFill>
                    <a:srgbClr val="000000"/>
                  </a:solidFill>
                  <a:latin typeface="Times New Roman" pitchFamily="18" charset="0"/>
                </a:rPr>
                <a:t>Source from</a:t>
              </a:r>
            </a:p>
            <a:p>
              <a:r>
                <a:rPr lang="en-US" sz="1000">
                  <a:solidFill>
                    <a:srgbClr val="000000"/>
                  </a:solidFill>
                  <a:latin typeface="Times New Roman" pitchFamily="18" charset="0"/>
                </a:rPr>
                <a:t>Mexico</a:t>
              </a:r>
            </a:p>
          </p:txBody>
        </p:sp>
        <p:sp>
          <p:nvSpPr>
            <p:cNvPr id="40969" name="Rectangle 48"/>
            <p:cNvSpPr>
              <a:spLocks noChangeArrowheads="1"/>
            </p:cNvSpPr>
            <p:nvPr/>
          </p:nvSpPr>
          <p:spPr bwMode="auto">
            <a:xfrm>
              <a:off x="390525" y="3364930"/>
              <a:ext cx="5257800" cy="2028826"/>
            </a:xfrm>
            <a:prstGeom prst="rect">
              <a:avLst/>
            </a:prstGeom>
            <a:solidFill>
              <a:srgbClr val="EAEAEA"/>
            </a:solidFill>
            <a:ln w="9525" algn="ctr">
              <a:noFill/>
              <a:prstDash val="dash"/>
              <a:miter lim="800000"/>
              <a:headEnd/>
              <a:tailEnd/>
            </a:ln>
          </p:spPr>
          <p:txBody>
            <a:bodyPr anchor="ctr">
              <a:spAutoFit/>
            </a:bodyPr>
            <a:lstStyle/>
            <a:p>
              <a:endParaRPr lang="en-US" sz="2400">
                <a:solidFill>
                  <a:srgbClr val="000000"/>
                </a:solidFill>
                <a:latin typeface="Times New Roman" pitchFamily="18" charset="0"/>
              </a:endParaRPr>
            </a:p>
          </p:txBody>
        </p:sp>
        <p:sp>
          <p:nvSpPr>
            <p:cNvPr id="40970" name="Text Box 6"/>
            <p:cNvSpPr txBox="1">
              <a:spLocks noChangeArrowheads="1"/>
            </p:cNvSpPr>
            <p:nvPr/>
          </p:nvSpPr>
          <p:spPr bwMode="auto">
            <a:xfrm>
              <a:off x="3179763" y="5046093"/>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rgbClr val="000000"/>
                  </a:solidFill>
                  <a:latin typeface="Verdana" pitchFamily="34" charset="0"/>
                </a:rPr>
                <a:t>Time</a:t>
              </a:r>
            </a:p>
          </p:txBody>
        </p:sp>
        <p:sp>
          <p:nvSpPr>
            <p:cNvPr id="40971" name="Rectangle 8"/>
            <p:cNvSpPr>
              <a:spLocks noChangeArrowheads="1"/>
            </p:cNvSpPr>
            <p:nvPr/>
          </p:nvSpPr>
          <p:spPr bwMode="auto">
            <a:xfrm>
              <a:off x="3168650" y="3963418"/>
              <a:ext cx="184150" cy="274637"/>
            </a:xfrm>
            <a:prstGeom prst="rect">
              <a:avLst/>
            </a:prstGeom>
            <a:noFill/>
            <a:ln w="9525">
              <a:noFill/>
              <a:miter lim="800000"/>
              <a:headEnd/>
              <a:tailEnd/>
            </a:ln>
          </p:spPr>
          <p:txBody>
            <a:bodyPr wrap="none">
              <a:spAutoFit/>
            </a:bodyPr>
            <a:lstStyle/>
            <a:p>
              <a:pPr>
                <a:spcBef>
                  <a:spcPct val="50000"/>
                </a:spcBef>
              </a:pPr>
              <a:endParaRPr lang="en-US" altLang="en-US">
                <a:solidFill>
                  <a:srgbClr val="000000"/>
                </a:solidFill>
                <a:latin typeface="Verdana" pitchFamily="34" charset="0"/>
              </a:endParaRPr>
            </a:p>
          </p:txBody>
        </p:sp>
        <p:sp>
          <p:nvSpPr>
            <p:cNvPr id="40972" name="Rectangle 10"/>
            <p:cNvSpPr>
              <a:spLocks noChangeArrowheads="1"/>
            </p:cNvSpPr>
            <p:nvPr/>
          </p:nvSpPr>
          <p:spPr bwMode="auto">
            <a:xfrm>
              <a:off x="1174750" y="4250754"/>
              <a:ext cx="2032000" cy="773113"/>
            </a:xfrm>
            <a:prstGeom prst="rect">
              <a:avLst/>
            </a:prstGeom>
            <a:solidFill>
              <a:srgbClr val="3399FF"/>
            </a:solidFill>
            <a:ln w="9525">
              <a:solidFill>
                <a:schemeClr val="tx1"/>
              </a:solidFill>
              <a:miter lim="800000"/>
              <a:headEnd/>
              <a:tailEnd/>
            </a:ln>
          </p:spPr>
          <p:txBody>
            <a:bodyPr wrap="none" anchor="ctr"/>
            <a:lstStyle/>
            <a:p>
              <a:pPr algn="ctr" eaLnBrk="0" hangingPunct="0"/>
              <a:r>
                <a:rPr lang="en-US" sz="1000" b="1">
                  <a:solidFill>
                    <a:srgbClr val="FFFFFF"/>
                  </a:solidFill>
                  <a:latin typeface="Verdana" pitchFamily="34" charset="0"/>
                </a:rPr>
                <a:t>Base Demand</a:t>
              </a:r>
            </a:p>
          </p:txBody>
        </p:sp>
        <p:sp>
          <p:nvSpPr>
            <p:cNvPr id="40973" name="Rectangle 11"/>
            <p:cNvSpPr>
              <a:spLocks noChangeArrowheads="1"/>
            </p:cNvSpPr>
            <p:nvPr/>
          </p:nvSpPr>
          <p:spPr bwMode="auto">
            <a:xfrm>
              <a:off x="1174750" y="3711004"/>
              <a:ext cx="2036763" cy="533400"/>
            </a:xfrm>
            <a:prstGeom prst="rect">
              <a:avLst/>
            </a:prstGeom>
            <a:solidFill>
              <a:srgbClr val="CCECFF"/>
            </a:solidFill>
            <a:ln w="9525">
              <a:solidFill>
                <a:schemeClr val="tx1"/>
              </a:solidFill>
              <a:miter lim="800000"/>
              <a:headEnd/>
              <a:tailEnd/>
            </a:ln>
          </p:spPr>
          <p:txBody>
            <a:bodyPr anchor="ctr"/>
            <a:lstStyle/>
            <a:p>
              <a:pPr algn="ctr" eaLnBrk="0" hangingPunct="0">
                <a:lnSpc>
                  <a:spcPct val="85000"/>
                </a:lnSpc>
              </a:pPr>
              <a:r>
                <a:rPr lang="en-US" sz="1000" b="1">
                  <a:solidFill>
                    <a:srgbClr val="3333CC"/>
                  </a:solidFill>
                  <a:latin typeface="Verdana" pitchFamily="34" charset="0"/>
                </a:rPr>
                <a:t>Volatile Demand</a:t>
              </a:r>
            </a:p>
          </p:txBody>
        </p:sp>
        <p:sp>
          <p:nvSpPr>
            <p:cNvPr id="40974" name="Freeform 13"/>
            <p:cNvSpPr>
              <a:spLocks/>
            </p:cNvSpPr>
            <p:nvPr/>
          </p:nvSpPr>
          <p:spPr bwMode="auto">
            <a:xfrm>
              <a:off x="1187450" y="3796729"/>
              <a:ext cx="2014538" cy="558800"/>
            </a:xfrm>
            <a:custGeom>
              <a:avLst/>
              <a:gdLst>
                <a:gd name="T0" fmla="*/ 0 w 1269"/>
                <a:gd name="T1" fmla="*/ 2147483647 h 352"/>
                <a:gd name="T2" fmla="*/ 2147483647 w 1269"/>
                <a:gd name="T3" fmla="*/ 0 h 352"/>
                <a:gd name="T4" fmla="*/ 2147483647 w 1269"/>
                <a:gd name="T5" fmla="*/ 2147483647 h 352"/>
                <a:gd name="T6" fmla="*/ 2147483647 w 1269"/>
                <a:gd name="T7" fmla="*/ 2147483647 h 352"/>
                <a:gd name="T8" fmla="*/ 2147483647 w 1269"/>
                <a:gd name="T9" fmla="*/ 2147483647 h 352"/>
                <a:gd name="T10" fmla="*/ 2147483647 w 1269"/>
                <a:gd name="T11" fmla="*/ 2147483647 h 352"/>
                <a:gd name="T12" fmla="*/ 2147483647 w 1269"/>
                <a:gd name="T13" fmla="*/ 2147483647 h 352"/>
                <a:gd name="T14" fmla="*/ 2147483647 w 1269"/>
                <a:gd name="T15" fmla="*/ 2147483647 h 352"/>
                <a:gd name="T16" fmla="*/ 2147483647 w 1269"/>
                <a:gd name="T17" fmla="*/ 2147483647 h 352"/>
                <a:gd name="T18" fmla="*/ 2147483647 w 1269"/>
                <a:gd name="T19" fmla="*/ 2147483647 h 352"/>
                <a:gd name="T20" fmla="*/ 2147483647 w 1269"/>
                <a:gd name="T21" fmla="*/ 2147483647 h 352"/>
                <a:gd name="T22" fmla="*/ 2147483647 w 1269"/>
                <a:gd name="T23" fmla="*/ 2147483647 h 3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352"/>
                <a:gd name="T38" fmla="*/ 1269 w 1269"/>
                <a:gd name="T39" fmla="*/ 352 h 3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352">
                  <a:moveTo>
                    <a:pt x="0" y="278"/>
                  </a:moveTo>
                  <a:lnTo>
                    <a:pt x="109" y="0"/>
                  </a:lnTo>
                  <a:lnTo>
                    <a:pt x="205" y="184"/>
                  </a:lnTo>
                  <a:lnTo>
                    <a:pt x="341" y="176"/>
                  </a:lnTo>
                  <a:lnTo>
                    <a:pt x="501" y="352"/>
                  </a:lnTo>
                  <a:lnTo>
                    <a:pt x="573" y="168"/>
                  </a:lnTo>
                  <a:lnTo>
                    <a:pt x="693" y="224"/>
                  </a:lnTo>
                  <a:lnTo>
                    <a:pt x="781" y="192"/>
                  </a:lnTo>
                  <a:lnTo>
                    <a:pt x="853" y="352"/>
                  </a:lnTo>
                  <a:lnTo>
                    <a:pt x="1013" y="320"/>
                  </a:lnTo>
                  <a:lnTo>
                    <a:pt x="1117" y="80"/>
                  </a:lnTo>
                  <a:lnTo>
                    <a:pt x="1269" y="168"/>
                  </a:lnTo>
                </a:path>
              </a:pathLst>
            </a:custGeom>
            <a:noFill/>
            <a:ln w="38100">
              <a:solidFill>
                <a:schemeClr val="accent2"/>
              </a:solidFill>
              <a:round/>
              <a:headEnd/>
              <a:tailEnd/>
            </a:ln>
          </p:spPr>
          <p:txBody>
            <a:bodyPr wrap="none" anchor="ctr"/>
            <a:lstStyle/>
            <a:p>
              <a:endParaRPr lang="en-US" sz="2400">
                <a:solidFill>
                  <a:srgbClr val="000000"/>
                </a:solidFill>
                <a:latin typeface="Times New Roman" pitchFamily="18" charset="0"/>
              </a:endParaRPr>
            </a:p>
          </p:txBody>
        </p:sp>
        <p:sp>
          <p:nvSpPr>
            <p:cNvPr id="40975" name="Text Box 43"/>
            <p:cNvSpPr txBox="1">
              <a:spLocks noChangeArrowheads="1"/>
            </p:cNvSpPr>
            <p:nvPr/>
          </p:nvSpPr>
          <p:spPr bwMode="auto">
            <a:xfrm>
              <a:off x="412750" y="3498280"/>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rgbClr val="000000"/>
                  </a:solidFill>
                  <a:latin typeface="Verdana" pitchFamily="34" charset="0"/>
                </a:rPr>
                <a:t>Volume</a:t>
              </a:r>
            </a:p>
          </p:txBody>
        </p:sp>
        <p:sp>
          <p:nvSpPr>
            <p:cNvPr id="40976" name="Text Box 44"/>
            <p:cNvSpPr txBox="1">
              <a:spLocks noChangeArrowheads="1"/>
            </p:cNvSpPr>
            <p:nvPr/>
          </p:nvSpPr>
          <p:spPr bwMode="auto">
            <a:xfrm>
              <a:off x="3413125" y="4422205"/>
              <a:ext cx="1914307" cy="430887"/>
            </a:xfrm>
            <a:prstGeom prst="rect">
              <a:avLst/>
            </a:prstGeom>
            <a:noFill/>
            <a:ln w="9525" algn="ctr">
              <a:noFill/>
              <a:prstDash val="dash"/>
              <a:miter lim="800000"/>
              <a:headEnd/>
              <a:tailEnd/>
            </a:ln>
          </p:spPr>
          <p:txBody>
            <a:bodyPr wrap="none">
              <a:spAutoFit/>
            </a:bodyPr>
            <a:lstStyle/>
            <a:p>
              <a:r>
                <a:rPr lang="en-US" sz="1100">
                  <a:solidFill>
                    <a:srgbClr val="3333CC"/>
                  </a:solidFill>
                </a:rPr>
                <a:t>Supplier 2, cost efficient but</a:t>
              </a:r>
            </a:p>
            <a:p>
              <a:r>
                <a:rPr lang="en-US" sz="1100">
                  <a:solidFill>
                    <a:srgbClr val="3333CC"/>
                  </a:solidFill>
                </a:rPr>
                <a:t>less flexible</a:t>
              </a:r>
            </a:p>
          </p:txBody>
        </p:sp>
        <p:sp>
          <p:nvSpPr>
            <p:cNvPr id="40977" name="Text Box 45"/>
            <p:cNvSpPr txBox="1">
              <a:spLocks noChangeArrowheads="1"/>
            </p:cNvSpPr>
            <p:nvPr/>
          </p:nvSpPr>
          <p:spPr bwMode="auto">
            <a:xfrm>
              <a:off x="3413125" y="3844355"/>
              <a:ext cx="2246128" cy="430887"/>
            </a:xfrm>
            <a:prstGeom prst="rect">
              <a:avLst/>
            </a:prstGeom>
            <a:noFill/>
            <a:ln w="9525" algn="ctr">
              <a:noFill/>
              <a:prstDash val="dash"/>
              <a:miter lim="800000"/>
              <a:headEnd/>
              <a:tailEnd/>
            </a:ln>
          </p:spPr>
          <p:txBody>
            <a:bodyPr wrap="none">
              <a:spAutoFit/>
            </a:bodyPr>
            <a:lstStyle/>
            <a:p>
              <a:r>
                <a:rPr lang="en-US" sz="1100">
                  <a:solidFill>
                    <a:srgbClr val="3333CC"/>
                  </a:solidFill>
                </a:rPr>
                <a:t>Supplier 1 with key competency</a:t>
              </a:r>
            </a:p>
            <a:p>
              <a:r>
                <a:rPr lang="en-US" sz="1100">
                  <a:solidFill>
                    <a:srgbClr val="3333CC"/>
                  </a:solidFill>
                </a:rPr>
                <a:t>focused on responsiveness</a:t>
              </a:r>
            </a:p>
          </p:txBody>
        </p:sp>
        <p:sp>
          <p:nvSpPr>
            <p:cNvPr id="40978" name="AutoShape 46"/>
            <p:cNvSpPr>
              <a:spLocks noChangeArrowheads="1"/>
            </p:cNvSpPr>
            <p:nvPr/>
          </p:nvSpPr>
          <p:spPr bwMode="auto">
            <a:xfrm rot="5400000">
              <a:off x="2995612" y="4557143"/>
              <a:ext cx="739775" cy="177800"/>
            </a:xfrm>
            <a:prstGeom prst="triangle">
              <a:avLst>
                <a:gd name="adj" fmla="val 50000"/>
              </a:avLst>
            </a:prstGeom>
            <a:solidFill>
              <a:srgbClr val="3399FF"/>
            </a:solidFill>
            <a:ln w="9525" algn="ctr">
              <a:solidFill>
                <a:schemeClr val="tx1"/>
              </a:solidFill>
              <a:miter lim="800000"/>
              <a:headEnd/>
              <a:tailEnd/>
            </a:ln>
          </p:spPr>
          <p:txBody>
            <a:bodyPr anchor="ctr">
              <a:spAutoFit/>
            </a:bodyPr>
            <a:lstStyle/>
            <a:p>
              <a:endParaRPr lang="en-US" sz="2400">
                <a:solidFill>
                  <a:srgbClr val="000000"/>
                </a:solidFill>
                <a:latin typeface="Times New Roman" pitchFamily="18" charset="0"/>
              </a:endParaRPr>
            </a:p>
          </p:txBody>
        </p:sp>
        <p:sp>
          <p:nvSpPr>
            <p:cNvPr id="40979" name="AutoShape 47"/>
            <p:cNvSpPr>
              <a:spLocks noChangeArrowheads="1"/>
            </p:cNvSpPr>
            <p:nvPr/>
          </p:nvSpPr>
          <p:spPr bwMode="auto">
            <a:xfrm rot="5400000">
              <a:off x="3095625" y="3880868"/>
              <a:ext cx="539750" cy="177800"/>
            </a:xfrm>
            <a:prstGeom prst="triangle">
              <a:avLst>
                <a:gd name="adj" fmla="val 50000"/>
              </a:avLst>
            </a:prstGeom>
            <a:solidFill>
              <a:srgbClr val="CCECFF"/>
            </a:solidFill>
            <a:ln w="9525" algn="ctr">
              <a:solidFill>
                <a:schemeClr val="tx1"/>
              </a:solidFill>
              <a:miter lim="800000"/>
              <a:headEnd/>
              <a:tailEnd/>
            </a:ln>
          </p:spPr>
          <p:txBody>
            <a:bodyPr anchor="ctr">
              <a:spAutoFit/>
            </a:bodyPr>
            <a:lstStyle/>
            <a:p>
              <a:endParaRPr lang="en-US" sz="2400">
                <a:solidFill>
                  <a:srgbClr val="000000"/>
                </a:solidFill>
                <a:latin typeface="Times New Roman" pitchFamily="18" charset="0"/>
              </a:endParaRPr>
            </a:p>
          </p:txBody>
        </p:sp>
        <p:sp>
          <p:nvSpPr>
            <p:cNvPr id="40980" name="Line 5"/>
            <p:cNvSpPr>
              <a:spLocks noChangeShapeType="1"/>
            </p:cNvSpPr>
            <p:nvPr/>
          </p:nvSpPr>
          <p:spPr bwMode="auto">
            <a:xfrm>
              <a:off x="1174750" y="5023867"/>
              <a:ext cx="2505075" cy="0"/>
            </a:xfrm>
            <a:prstGeom prst="line">
              <a:avLst/>
            </a:prstGeom>
            <a:noFill/>
            <a:ln w="9525">
              <a:solidFill>
                <a:schemeClr val="tx1"/>
              </a:solidFill>
              <a:round/>
              <a:headEnd/>
              <a:tailEnd type="triangle" w="med" len="med"/>
            </a:ln>
          </p:spPr>
          <p:txBody>
            <a:bodyPr wrap="none" anchor="ctr"/>
            <a:lstStyle/>
            <a:p>
              <a:endParaRPr lang="en-US"/>
            </a:p>
          </p:txBody>
        </p:sp>
        <p:sp>
          <p:nvSpPr>
            <p:cNvPr id="40981" name="Line 42"/>
            <p:cNvSpPr>
              <a:spLocks noChangeShapeType="1"/>
            </p:cNvSpPr>
            <p:nvPr/>
          </p:nvSpPr>
          <p:spPr bwMode="auto">
            <a:xfrm rot="-5400000">
              <a:off x="400050" y="4255517"/>
              <a:ext cx="1549400" cy="0"/>
            </a:xfrm>
            <a:prstGeom prst="line">
              <a:avLst/>
            </a:prstGeom>
            <a:noFill/>
            <a:ln w="9525">
              <a:solidFill>
                <a:schemeClr val="tx1"/>
              </a:solidFill>
              <a:round/>
              <a:headEnd/>
              <a:tailEnd type="triangle" w="med" len="med"/>
            </a:ln>
          </p:spPr>
          <p:txBody>
            <a:bodyPr wrap="none" anchor="ctr"/>
            <a:lstStyle/>
            <a:p>
              <a:endParaRPr lang="en-US"/>
            </a:p>
          </p:txBody>
        </p:sp>
      </p:grpSp>
      <p:grpSp>
        <p:nvGrpSpPr>
          <p:cNvPr id="3" name="Group 22"/>
          <p:cNvGrpSpPr>
            <a:grpSpLocks/>
          </p:cNvGrpSpPr>
          <p:nvPr/>
        </p:nvGrpSpPr>
        <p:grpSpPr bwMode="auto">
          <a:xfrm>
            <a:off x="1821546" y="4514850"/>
            <a:ext cx="7249827" cy="954107"/>
            <a:chOff x="2371725" y="4514850"/>
            <a:chExt cx="7250019" cy="954126"/>
          </a:xfrm>
        </p:grpSpPr>
        <p:cxnSp>
          <p:nvCxnSpPr>
            <p:cNvPr id="40966" name="Straight Connector 19"/>
            <p:cNvCxnSpPr>
              <a:cxnSpLocks noChangeShapeType="1"/>
            </p:cNvCxnSpPr>
            <p:nvPr/>
          </p:nvCxnSpPr>
          <p:spPr bwMode="auto">
            <a:xfrm>
              <a:off x="2371725" y="4981575"/>
              <a:ext cx="4943475" cy="1588"/>
            </a:xfrm>
            <a:prstGeom prst="line">
              <a:avLst/>
            </a:prstGeom>
            <a:noFill/>
            <a:ln w="57150" algn="ctr">
              <a:solidFill>
                <a:srgbClr val="00CC00"/>
              </a:solidFill>
              <a:round/>
              <a:headEnd/>
              <a:tailEnd/>
            </a:ln>
          </p:spPr>
        </p:cxnSp>
        <p:sp>
          <p:nvSpPr>
            <p:cNvPr id="40967" name="TextBox 21"/>
            <p:cNvSpPr txBox="1">
              <a:spLocks noChangeArrowheads="1"/>
            </p:cNvSpPr>
            <p:nvPr/>
          </p:nvSpPr>
          <p:spPr bwMode="auto">
            <a:xfrm>
              <a:off x="7372350" y="4514850"/>
              <a:ext cx="2249394" cy="954126"/>
            </a:xfrm>
            <a:prstGeom prst="rect">
              <a:avLst/>
            </a:prstGeom>
            <a:noFill/>
            <a:ln w="9525">
              <a:noFill/>
              <a:miter lim="800000"/>
              <a:headEnd/>
              <a:tailEnd/>
            </a:ln>
          </p:spPr>
          <p:txBody>
            <a:bodyPr wrap="none">
              <a:spAutoFit/>
            </a:bodyPr>
            <a:lstStyle/>
            <a:p>
              <a:r>
                <a:rPr lang="en-US" sz="2800" b="1" dirty="0">
                  <a:solidFill>
                    <a:srgbClr val="00B050"/>
                  </a:solidFill>
                  <a:latin typeface="Times New Roman" pitchFamily="18" charset="0"/>
                </a:rPr>
                <a:t>What’s the </a:t>
              </a:r>
            </a:p>
            <a:p>
              <a:r>
                <a:rPr lang="en-US" sz="2800" b="1" dirty="0">
                  <a:solidFill>
                    <a:srgbClr val="00B050"/>
                  </a:solidFill>
                  <a:latin typeface="Times New Roman" pitchFamily="18" charset="0"/>
                </a:rPr>
                <a:t>right “base”?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Determining the “Base Demand” = fixed China order</a:t>
            </a:r>
            <a:br>
              <a:rPr lang="en-US" dirty="0"/>
            </a:br>
            <a:r>
              <a:rPr lang="en-US" dirty="0"/>
              <a:t>	= base allocation * average demand</a:t>
            </a:r>
          </a:p>
        </p:txBody>
      </p:sp>
      <p:sp>
        <p:nvSpPr>
          <p:cNvPr id="7" name="Rectangle 6"/>
          <p:cNvSpPr/>
          <p:nvPr/>
        </p:nvSpPr>
        <p:spPr>
          <a:xfrm>
            <a:off x="904378" y="3600096"/>
            <a:ext cx="7520950" cy="1477328"/>
          </a:xfrm>
          <a:prstGeom prst="rect">
            <a:avLst/>
          </a:prstGeom>
        </p:spPr>
        <p:txBody>
          <a:bodyPr wrap="square">
            <a:spAutoFit/>
          </a:bodyPr>
          <a:lstStyle/>
          <a:p>
            <a:pPr marL="285750" indent="-285750">
              <a:buFont typeface="Arial"/>
              <a:buChar char="•"/>
              <a:defRPr/>
            </a:pPr>
            <a:r>
              <a:rPr lang="en-US" sz="1800" i="1" dirty="0"/>
              <a:t>h 	= </a:t>
            </a:r>
            <a:r>
              <a:rPr lang="en-US" sz="1800" dirty="0"/>
              <a:t>Holding cost </a:t>
            </a:r>
            <a:r>
              <a:rPr lang="en-US" sz="1800" u="sng" dirty="0"/>
              <a:t>per unit</a:t>
            </a:r>
            <a:r>
              <a:rPr lang="en-US" sz="1800" baseline="-25000" dirty="0"/>
              <a:t> </a:t>
            </a:r>
            <a:r>
              <a:rPr lang="en-US" sz="1800" u="sng" dirty="0"/>
              <a:t>per period</a:t>
            </a:r>
          </a:p>
          <a:p>
            <a:pPr marL="285750" indent="-285750">
              <a:buFont typeface="Arial"/>
              <a:buChar char="•"/>
              <a:defRPr/>
            </a:pPr>
            <a:r>
              <a:rPr lang="en-US" sz="1800" dirty="0">
                <a:latin typeface="Symbol" pitchFamily="18" charset="2"/>
              </a:rPr>
              <a:t>D</a:t>
            </a:r>
            <a:r>
              <a:rPr lang="en-US" sz="1800" i="1" dirty="0"/>
              <a:t>c</a:t>
            </a:r>
            <a:r>
              <a:rPr lang="en-US" sz="1800" dirty="0"/>
              <a:t> 	= China’s sourcing cost advantage </a:t>
            </a:r>
            <a:r>
              <a:rPr lang="en-US" sz="1800" u="sng" dirty="0"/>
              <a:t>per unit</a:t>
            </a:r>
            <a:r>
              <a:rPr lang="en-US" sz="1800" dirty="0"/>
              <a:t> </a:t>
            </a:r>
          </a:p>
          <a:p>
            <a:pPr lvl="1">
              <a:defRPr/>
            </a:pPr>
            <a:r>
              <a:rPr lang="en-US" sz="1800" dirty="0"/>
              <a:t>   	= Mexico cost – China cost</a:t>
            </a:r>
          </a:p>
          <a:p>
            <a:pPr marL="285750" indent="-285750">
              <a:buFont typeface="Arial"/>
              <a:buChar char="•"/>
              <a:defRPr/>
            </a:pPr>
            <a:r>
              <a:rPr lang="en-US" sz="1800" dirty="0">
                <a:latin typeface="Symbol" pitchFamily="18" charset="2"/>
              </a:rPr>
              <a:t>m</a:t>
            </a:r>
            <a:r>
              <a:rPr lang="en-US" sz="1800" dirty="0"/>
              <a:t> 	= Average demand per period</a:t>
            </a:r>
          </a:p>
          <a:p>
            <a:pPr marL="285750" indent="-285750">
              <a:buFont typeface="Arial"/>
              <a:buChar char="•"/>
              <a:defRPr/>
            </a:pPr>
            <a:r>
              <a:rPr lang="el-GR" sz="1800" dirty="0"/>
              <a:t>σ</a:t>
            </a:r>
            <a:r>
              <a:rPr lang="en-US" sz="1800" i="1" dirty="0"/>
              <a:t> 	= </a:t>
            </a:r>
            <a:r>
              <a:rPr lang="en-US" sz="1800" dirty="0"/>
              <a:t>Standard deviation of demand per period</a:t>
            </a:r>
          </a:p>
        </p:txBody>
      </p:sp>
      <p:sp>
        <p:nvSpPr>
          <p:cNvPr id="8" name="Rectangle 7"/>
          <p:cNvSpPr/>
          <p:nvPr/>
        </p:nvSpPr>
        <p:spPr>
          <a:xfrm>
            <a:off x="0" y="6368600"/>
            <a:ext cx="9144000" cy="369332"/>
          </a:xfrm>
          <a:prstGeom prst="rect">
            <a:avLst/>
          </a:prstGeom>
        </p:spPr>
        <p:txBody>
          <a:bodyPr wrap="square">
            <a:spAutoFit/>
          </a:bodyPr>
          <a:lstStyle/>
          <a:p>
            <a:pPr>
              <a:defRPr/>
            </a:pPr>
            <a:r>
              <a:rPr lang="en-US" sz="900" dirty="0"/>
              <a:t>1. Based on Allon and Van Mieghem (2010) “Global Dual Sourcing: Tailored Base Surge Allocation to Near and Offshore.” The prescription derives from an asymptotic analysis of a stylized theoretical model of inventory, demand and supply volatilities in continuous time. Prescription should be adjusted before implementation to reflect specifics and complexities of practice.</a:t>
            </a:r>
          </a:p>
        </p:txBody>
      </p:sp>
      <p:sp>
        <p:nvSpPr>
          <p:cNvPr id="10" name="TextBox 9"/>
          <p:cNvSpPr txBox="1"/>
          <p:nvPr/>
        </p:nvSpPr>
        <p:spPr>
          <a:xfrm>
            <a:off x="76811" y="5778259"/>
            <a:ext cx="8911764" cy="461665"/>
          </a:xfrm>
          <a:prstGeom prst="rect">
            <a:avLst/>
          </a:prstGeom>
          <a:noFill/>
        </p:spPr>
        <p:txBody>
          <a:bodyPr wrap="square" rtlCol="0">
            <a:spAutoFit/>
          </a:bodyPr>
          <a:lstStyle/>
          <a:p>
            <a:r>
              <a:rPr lang="en-US" i="1" dirty="0"/>
              <a:t>This allocation expression is a reasonable approximation/starting point for a more refined analysis that can capture other factors not considered in development of expression.</a:t>
            </a:r>
            <a:r>
              <a:rPr lang="en-US" i="1" baseline="30000" dirty="0"/>
              <a:t>1</a:t>
            </a:r>
            <a:r>
              <a:rPr lang="en-US" i="1" dirty="0"/>
              <a:t> </a:t>
            </a:r>
          </a:p>
        </p:txBody>
      </p:sp>
      <p:grpSp>
        <p:nvGrpSpPr>
          <p:cNvPr id="12" name="Group 9"/>
          <p:cNvGrpSpPr>
            <a:grpSpLocks/>
          </p:cNvGrpSpPr>
          <p:nvPr/>
        </p:nvGrpSpPr>
        <p:grpSpPr bwMode="auto">
          <a:xfrm>
            <a:off x="669925" y="1891813"/>
            <a:ext cx="7000876" cy="1171575"/>
            <a:chOff x="970236" y="4465909"/>
            <a:chExt cx="7000875" cy="1171575"/>
          </a:xfrm>
        </p:grpSpPr>
        <p:sp>
          <p:nvSpPr>
            <p:cNvPr id="13" name="Rounded Rectangle 8"/>
            <p:cNvSpPr>
              <a:spLocks noChangeArrowheads="1"/>
            </p:cNvSpPr>
            <p:nvPr/>
          </p:nvSpPr>
          <p:spPr bwMode="auto">
            <a:xfrm>
              <a:off x="970236" y="4465909"/>
              <a:ext cx="7000875" cy="1171575"/>
            </a:xfrm>
            <a:prstGeom prst="roundRect">
              <a:avLst>
                <a:gd name="adj" fmla="val 16667"/>
              </a:avLst>
            </a:prstGeom>
            <a:solidFill>
              <a:srgbClr val="FFFF00"/>
            </a:solidFill>
            <a:ln w="9525" algn="ctr">
              <a:solidFill>
                <a:schemeClr val="bg1"/>
              </a:solidFill>
              <a:prstDash val="dash"/>
              <a:round/>
              <a:headEnd/>
              <a:tailEnd/>
            </a:ln>
          </p:spPr>
          <p:txBody>
            <a:bodyPr/>
            <a:lstStyle/>
            <a:p>
              <a:endParaRPr lang="en-US" sz="2400">
                <a:solidFill>
                  <a:srgbClr val="000000"/>
                </a:solidFill>
                <a:latin typeface="Times New Roman" pitchFamily="18" charset="0"/>
              </a:endParaRPr>
            </a:p>
          </p:txBody>
        </p:sp>
        <p:graphicFrame>
          <p:nvGraphicFramePr>
            <p:cNvPr id="14" name="Object 2"/>
            <p:cNvGraphicFramePr>
              <a:graphicFrameLocks noChangeAspect="1"/>
            </p:cNvGraphicFramePr>
            <p:nvPr>
              <p:extLst>
                <p:ext uri="{D42A27DB-BD31-4B8C-83A1-F6EECF244321}">
                  <p14:modId xmlns:p14="http://schemas.microsoft.com/office/powerpoint/2010/main" val="2698240403"/>
                </p:ext>
              </p:extLst>
            </p:nvPr>
          </p:nvGraphicFramePr>
          <p:xfrm>
            <a:off x="1054374" y="4553709"/>
            <a:ext cx="6800849" cy="971550"/>
          </p:xfrm>
          <a:graphic>
            <a:graphicData uri="http://schemas.openxmlformats.org/presentationml/2006/ole">
              <mc:AlternateContent xmlns:mc="http://schemas.openxmlformats.org/markup-compatibility/2006">
                <mc:Choice xmlns:v="urn:schemas-microsoft-com:vml" Requires="v">
                  <p:oleObj spid="_x0000_s190566" name="Equation" r:id="rId4" imgW="3200400" imgH="457200" progId="Equation.3">
                    <p:embed/>
                  </p:oleObj>
                </mc:Choice>
                <mc:Fallback>
                  <p:oleObj name="Equation" r:id="rId4" imgW="3200400" imgH="457200" progId="Equation.3">
                    <p:embed/>
                    <p:pic>
                      <p:nvPicPr>
                        <p:cNvPr id="0" name="Object 2"/>
                        <p:cNvPicPr>
                          <a:picLocks noChangeAspect="1" noChangeArrowheads="1"/>
                        </p:cNvPicPr>
                        <p:nvPr/>
                      </p:nvPicPr>
                      <p:blipFill>
                        <a:blip r:embed="rId5"/>
                        <a:srcRect/>
                        <a:stretch>
                          <a:fillRect/>
                        </a:stretch>
                      </p:blipFill>
                      <p:spPr bwMode="auto">
                        <a:xfrm>
                          <a:off x="1054374" y="4553709"/>
                          <a:ext cx="6800849" cy="971550"/>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138647" y="2487045"/>
            <a:ext cx="4597357" cy="2607449"/>
            <a:chOff x="2138647" y="2065725"/>
            <a:chExt cx="4597357" cy="2607449"/>
          </a:xfrm>
        </p:grpSpPr>
        <p:sp>
          <p:nvSpPr>
            <p:cNvPr id="4" name="TextBox 3"/>
            <p:cNvSpPr txBox="1"/>
            <p:nvPr/>
          </p:nvSpPr>
          <p:spPr>
            <a:xfrm>
              <a:off x="2354547" y="4396175"/>
              <a:ext cx="527007" cy="276999"/>
            </a:xfrm>
            <a:prstGeom prst="rect">
              <a:avLst/>
            </a:prstGeom>
            <a:noFill/>
          </p:spPr>
          <p:txBody>
            <a:bodyPr wrap="none" rtlCol="0">
              <a:spAutoFit/>
            </a:bodyPr>
            <a:lstStyle/>
            <a:p>
              <a:r>
                <a:rPr lang="en-US" sz="1200" i="0" dirty="0"/>
                <a:t>1992</a:t>
              </a:r>
            </a:p>
          </p:txBody>
        </p:sp>
        <p:pic>
          <p:nvPicPr>
            <p:cNvPr id="5" name="Picture 4"/>
            <p:cNvPicPr>
              <a:picLocks noChangeAspect="1"/>
            </p:cNvPicPr>
            <p:nvPr/>
          </p:nvPicPr>
          <p:blipFill rotWithShape="1">
            <a:blip r:embed="rId2"/>
            <a:srcRect b="4145"/>
            <a:stretch/>
          </p:blipFill>
          <p:spPr>
            <a:xfrm>
              <a:off x="2616200" y="2374900"/>
              <a:ext cx="3898900" cy="2020824"/>
            </a:xfrm>
            <a:prstGeom prst="rect">
              <a:avLst/>
            </a:prstGeom>
          </p:spPr>
        </p:pic>
        <p:sp>
          <p:nvSpPr>
            <p:cNvPr id="6" name="TextBox 5"/>
            <p:cNvSpPr txBox="1"/>
            <p:nvPr/>
          </p:nvSpPr>
          <p:spPr>
            <a:xfrm>
              <a:off x="3402297" y="4396175"/>
              <a:ext cx="527007" cy="276999"/>
            </a:xfrm>
            <a:prstGeom prst="rect">
              <a:avLst/>
            </a:prstGeom>
            <a:noFill/>
          </p:spPr>
          <p:txBody>
            <a:bodyPr wrap="none" rtlCol="0">
              <a:spAutoFit/>
            </a:bodyPr>
            <a:lstStyle/>
            <a:p>
              <a:r>
                <a:rPr lang="en-US" sz="1200" i="0" dirty="0"/>
                <a:t>2002</a:t>
              </a:r>
            </a:p>
          </p:txBody>
        </p:sp>
        <p:sp>
          <p:nvSpPr>
            <p:cNvPr id="7" name="TextBox 6"/>
            <p:cNvSpPr txBox="1"/>
            <p:nvPr/>
          </p:nvSpPr>
          <p:spPr>
            <a:xfrm>
              <a:off x="4265897" y="4396175"/>
              <a:ext cx="527007" cy="276999"/>
            </a:xfrm>
            <a:prstGeom prst="rect">
              <a:avLst/>
            </a:prstGeom>
            <a:noFill/>
          </p:spPr>
          <p:txBody>
            <a:bodyPr wrap="none" rtlCol="0">
              <a:spAutoFit/>
            </a:bodyPr>
            <a:lstStyle/>
            <a:p>
              <a:r>
                <a:rPr lang="en-US" sz="1200" i="0" dirty="0"/>
                <a:t>2012</a:t>
              </a:r>
            </a:p>
          </p:txBody>
        </p:sp>
        <p:sp>
          <p:nvSpPr>
            <p:cNvPr id="8" name="TextBox 7"/>
            <p:cNvSpPr txBox="1"/>
            <p:nvPr/>
          </p:nvSpPr>
          <p:spPr>
            <a:xfrm>
              <a:off x="5319997" y="4396175"/>
              <a:ext cx="527007" cy="276999"/>
            </a:xfrm>
            <a:prstGeom prst="rect">
              <a:avLst/>
            </a:prstGeom>
            <a:noFill/>
          </p:spPr>
          <p:txBody>
            <a:bodyPr wrap="none" rtlCol="0">
              <a:spAutoFit/>
            </a:bodyPr>
            <a:lstStyle/>
            <a:p>
              <a:r>
                <a:rPr lang="en-US" sz="1200" i="0" dirty="0"/>
                <a:t>2022</a:t>
              </a:r>
            </a:p>
          </p:txBody>
        </p:sp>
        <p:sp>
          <p:nvSpPr>
            <p:cNvPr id="9" name="TextBox 8"/>
            <p:cNvSpPr txBox="1"/>
            <p:nvPr/>
          </p:nvSpPr>
          <p:spPr>
            <a:xfrm>
              <a:off x="6208997" y="4396175"/>
              <a:ext cx="527007" cy="276999"/>
            </a:xfrm>
            <a:prstGeom prst="rect">
              <a:avLst/>
            </a:prstGeom>
            <a:noFill/>
          </p:spPr>
          <p:txBody>
            <a:bodyPr wrap="none" rtlCol="0">
              <a:spAutoFit/>
            </a:bodyPr>
            <a:lstStyle/>
            <a:p>
              <a:r>
                <a:rPr lang="en-US" sz="1200" i="0" dirty="0"/>
                <a:t>2030</a:t>
              </a:r>
            </a:p>
          </p:txBody>
        </p:sp>
        <p:sp>
          <p:nvSpPr>
            <p:cNvPr id="10" name="TextBox 9"/>
            <p:cNvSpPr txBox="1"/>
            <p:nvPr/>
          </p:nvSpPr>
          <p:spPr>
            <a:xfrm>
              <a:off x="2138647" y="4243775"/>
              <a:ext cx="492668" cy="276999"/>
            </a:xfrm>
            <a:prstGeom prst="rect">
              <a:avLst/>
            </a:prstGeom>
            <a:noFill/>
          </p:spPr>
          <p:txBody>
            <a:bodyPr wrap="none" rtlCol="0">
              <a:spAutoFit/>
            </a:bodyPr>
            <a:lstStyle/>
            <a:p>
              <a:r>
                <a:rPr lang="en-US" sz="1200" i="0" dirty="0"/>
                <a:t>-300</a:t>
              </a:r>
            </a:p>
          </p:txBody>
        </p:sp>
        <p:sp>
          <p:nvSpPr>
            <p:cNvPr id="11" name="TextBox 10"/>
            <p:cNvSpPr txBox="1"/>
            <p:nvPr/>
          </p:nvSpPr>
          <p:spPr>
            <a:xfrm>
              <a:off x="2138647" y="3907225"/>
              <a:ext cx="492668" cy="276999"/>
            </a:xfrm>
            <a:prstGeom prst="rect">
              <a:avLst/>
            </a:prstGeom>
            <a:noFill/>
          </p:spPr>
          <p:txBody>
            <a:bodyPr wrap="none" rtlCol="0">
              <a:spAutoFit/>
            </a:bodyPr>
            <a:lstStyle/>
            <a:p>
              <a:r>
                <a:rPr lang="en-US" sz="1200" i="0" dirty="0"/>
                <a:t>-200</a:t>
              </a:r>
            </a:p>
          </p:txBody>
        </p:sp>
        <p:sp>
          <p:nvSpPr>
            <p:cNvPr id="12" name="TextBox 11"/>
            <p:cNvSpPr txBox="1"/>
            <p:nvPr/>
          </p:nvSpPr>
          <p:spPr>
            <a:xfrm>
              <a:off x="2138647" y="3500825"/>
              <a:ext cx="492668" cy="276999"/>
            </a:xfrm>
            <a:prstGeom prst="rect">
              <a:avLst/>
            </a:prstGeom>
            <a:noFill/>
          </p:spPr>
          <p:txBody>
            <a:bodyPr wrap="none" rtlCol="0">
              <a:spAutoFit/>
            </a:bodyPr>
            <a:lstStyle/>
            <a:p>
              <a:r>
                <a:rPr lang="en-US" sz="1200" i="0" dirty="0"/>
                <a:t>-100</a:t>
              </a:r>
            </a:p>
          </p:txBody>
        </p:sp>
        <p:sp>
          <p:nvSpPr>
            <p:cNvPr id="13" name="TextBox 12"/>
            <p:cNvSpPr txBox="1"/>
            <p:nvPr/>
          </p:nvSpPr>
          <p:spPr>
            <a:xfrm>
              <a:off x="2361064" y="3081725"/>
              <a:ext cx="270251" cy="276999"/>
            </a:xfrm>
            <a:prstGeom prst="rect">
              <a:avLst/>
            </a:prstGeom>
            <a:noFill/>
          </p:spPr>
          <p:txBody>
            <a:bodyPr wrap="none" rtlCol="0">
              <a:spAutoFit/>
            </a:bodyPr>
            <a:lstStyle/>
            <a:p>
              <a:r>
                <a:rPr lang="en-US" sz="1200" i="0" dirty="0"/>
                <a:t>0</a:t>
              </a:r>
            </a:p>
          </p:txBody>
        </p:sp>
        <p:sp>
          <p:nvSpPr>
            <p:cNvPr id="14" name="TextBox 13"/>
            <p:cNvSpPr txBox="1"/>
            <p:nvPr/>
          </p:nvSpPr>
          <p:spPr>
            <a:xfrm>
              <a:off x="2189893" y="2656275"/>
              <a:ext cx="441422" cy="276999"/>
            </a:xfrm>
            <a:prstGeom prst="rect">
              <a:avLst/>
            </a:prstGeom>
            <a:noFill/>
          </p:spPr>
          <p:txBody>
            <a:bodyPr wrap="none" rtlCol="0">
              <a:spAutoFit/>
            </a:bodyPr>
            <a:lstStyle/>
            <a:p>
              <a:r>
                <a:rPr lang="en-US" sz="1200" i="0" dirty="0"/>
                <a:t>100</a:t>
              </a:r>
            </a:p>
          </p:txBody>
        </p:sp>
        <p:sp>
          <p:nvSpPr>
            <p:cNvPr id="15" name="TextBox 14"/>
            <p:cNvSpPr txBox="1"/>
            <p:nvPr/>
          </p:nvSpPr>
          <p:spPr>
            <a:xfrm>
              <a:off x="2189893" y="2281625"/>
              <a:ext cx="441422" cy="276999"/>
            </a:xfrm>
            <a:prstGeom prst="rect">
              <a:avLst/>
            </a:prstGeom>
            <a:noFill/>
          </p:spPr>
          <p:txBody>
            <a:bodyPr wrap="none" rtlCol="0">
              <a:spAutoFit/>
            </a:bodyPr>
            <a:lstStyle/>
            <a:p>
              <a:r>
                <a:rPr lang="en-US" sz="1200" i="0" dirty="0"/>
                <a:t>200</a:t>
              </a:r>
            </a:p>
          </p:txBody>
        </p:sp>
        <p:sp>
          <p:nvSpPr>
            <p:cNvPr id="16" name="TextBox 15"/>
            <p:cNvSpPr txBox="1"/>
            <p:nvPr/>
          </p:nvSpPr>
          <p:spPr>
            <a:xfrm>
              <a:off x="2189893" y="2065725"/>
              <a:ext cx="1125654" cy="276999"/>
            </a:xfrm>
            <a:prstGeom prst="rect">
              <a:avLst/>
            </a:prstGeom>
            <a:noFill/>
          </p:spPr>
          <p:txBody>
            <a:bodyPr wrap="none" rtlCol="0">
              <a:spAutoFit/>
            </a:bodyPr>
            <a:lstStyle/>
            <a:p>
              <a:r>
                <a:rPr lang="en-US" sz="1200" i="0" dirty="0"/>
                <a:t>Million people</a:t>
              </a:r>
            </a:p>
          </p:txBody>
        </p:sp>
        <p:sp>
          <p:nvSpPr>
            <p:cNvPr id="17" name="TextBox 16"/>
            <p:cNvSpPr txBox="1"/>
            <p:nvPr/>
          </p:nvSpPr>
          <p:spPr>
            <a:xfrm>
              <a:off x="5187950" y="2393950"/>
              <a:ext cx="908050" cy="276999"/>
            </a:xfrm>
            <a:prstGeom prst="rect">
              <a:avLst/>
            </a:prstGeom>
            <a:solidFill>
              <a:srgbClr val="33CCFF"/>
            </a:solidFill>
          </p:spPr>
          <p:txBody>
            <a:bodyPr wrap="square" rtlCol="0">
              <a:spAutoFit/>
            </a:bodyPr>
            <a:lstStyle/>
            <a:p>
              <a:r>
                <a:rPr lang="en-US" sz="1200" i="0" dirty="0"/>
                <a:t>Projected</a:t>
              </a:r>
            </a:p>
          </p:txBody>
        </p:sp>
      </p:grpSp>
      <p:sp>
        <p:nvSpPr>
          <p:cNvPr id="2" name="Title 1"/>
          <p:cNvSpPr>
            <a:spLocks noGrp="1"/>
          </p:cNvSpPr>
          <p:nvPr>
            <p:ph type="title"/>
          </p:nvPr>
        </p:nvSpPr>
        <p:spPr/>
        <p:txBody>
          <a:bodyPr/>
          <a:lstStyle/>
          <a:p>
            <a:r>
              <a:rPr lang="en-US" dirty="0"/>
              <a:t>Formulae facilitate Dynamic Updating &gt; Dynamic Projections</a:t>
            </a:r>
          </a:p>
        </p:txBody>
      </p:sp>
      <p:sp>
        <p:nvSpPr>
          <p:cNvPr id="3" name="Content Placeholder 2"/>
          <p:cNvSpPr>
            <a:spLocks noGrp="1"/>
          </p:cNvSpPr>
          <p:nvPr>
            <p:ph idx="1"/>
          </p:nvPr>
        </p:nvSpPr>
        <p:spPr/>
        <p:txBody>
          <a:bodyPr/>
          <a:lstStyle/>
          <a:p>
            <a:r>
              <a:rPr lang="en-US" dirty="0"/>
              <a:t>Demographic data</a:t>
            </a:r>
          </a:p>
          <a:p>
            <a:pPr lvl="1"/>
            <a:r>
              <a:rPr lang="en-US" dirty="0"/>
              <a:t>Surplus labor lost: “under any economic or policy scenario, excess labor ends and labor shortages begin by 2025 in China.” </a:t>
            </a:r>
            <a:r>
              <a:rPr lang="en-US" sz="1000" dirty="0"/>
              <a:t>(Das and </a:t>
            </a:r>
            <a:r>
              <a:rPr lang="en-US" sz="1000" dirty="0" err="1"/>
              <a:t>NDiaye</a:t>
            </a:r>
            <a:r>
              <a:rPr lang="en-US" sz="1000" dirty="0"/>
              <a:t> 2013) </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r>
              <a:rPr lang="en-US" i="1" dirty="0"/>
              <a:t>How much </a:t>
            </a:r>
            <a:r>
              <a:rPr lang="en-US" dirty="0"/>
              <a:t>will offshoring (base allocation) change as</a:t>
            </a:r>
          </a:p>
          <a:p>
            <a:pPr lvl="1" indent="-342900"/>
            <a:r>
              <a:rPr lang="en-US" sz="1400" dirty="0"/>
              <a:t>China becomes more expensive?</a:t>
            </a:r>
          </a:p>
          <a:p>
            <a:pPr lvl="1" indent="-342900"/>
            <a:r>
              <a:rPr lang="en-US" sz="1400" dirty="0"/>
              <a:t>Demand uncertainty increases?</a:t>
            </a:r>
          </a:p>
          <a:p>
            <a:pPr lvl="1" indent="-342900"/>
            <a:r>
              <a:rPr lang="en-US" sz="1400" dirty="0"/>
              <a:t>Over the product life cycle?</a:t>
            </a:r>
          </a:p>
          <a:p>
            <a:pPr lvl="1" indent="-342900"/>
            <a:r>
              <a:rPr lang="en-US" sz="1400" dirty="0"/>
              <a:t>Cost of capital increases?</a:t>
            </a:r>
          </a:p>
          <a:p>
            <a:pPr lvl="1"/>
            <a:endParaRPr lang="en-US" dirty="0"/>
          </a:p>
        </p:txBody>
      </p:sp>
      <p:sp>
        <p:nvSpPr>
          <p:cNvPr id="22" name="Freeform 21"/>
          <p:cNvSpPr/>
          <p:nvPr/>
        </p:nvSpPr>
        <p:spPr>
          <a:xfrm>
            <a:off x="1144156" y="2854582"/>
            <a:ext cx="7219738" cy="2587179"/>
          </a:xfrm>
          <a:custGeom>
            <a:avLst/>
            <a:gdLst>
              <a:gd name="connsiteX0" fmla="*/ 1484744 w 7219738"/>
              <a:gd name="connsiteY0" fmla="*/ 853818 h 2587179"/>
              <a:gd name="connsiteX1" fmla="*/ 1586344 w 7219738"/>
              <a:gd name="connsiteY1" fmla="*/ 837943 h 2587179"/>
              <a:gd name="connsiteX2" fmla="*/ 1703819 w 7219738"/>
              <a:gd name="connsiteY2" fmla="*/ 774443 h 2587179"/>
              <a:gd name="connsiteX3" fmla="*/ 1853044 w 7219738"/>
              <a:gd name="connsiteY3" fmla="*/ 749043 h 2587179"/>
              <a:gd name="connsiteX4" fmla="*/ 151244 w 7219738"/>
              <a:gd name="connsiteY4" fmla="*/ 326768 h 2587179"/>
              <a:gd name="connsiteX5" fmla="*/ 6272644 w 7219738"/>
              <a:gd name="connsiteY5" fmla="*/ 145793 h 2587179"/>
              <a:gd name="connsiteX6" fmla="*/ 6647294 w 7219738"/>
              <a:gd name="connsiteY6" fmla="*/ 2577843 h 25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9738" h="2587179">
                <a:moveTo>
                  <a:pt x="1484744" y="853818"/>
                </a:moveTo>
                <a:cubicBezTo>
                  <a:pt x="1517288" y="852495"/>
                  <a:pt x="1549832" y="851172"/>
                  <a:pt x="1586344" y="837943"/>
                </a:cubicBezTo>
                <a:cubicBezTo>
                  <a:pt x="1622857" y="824714"/>
                  <a:pt x="1659369" y="789260"/>
                  <a:pt x="1703819" y="774443"/>
                </a:cubicBezTo>
                <a:cubicBezTo>
                  <a:pt x="1748269" y="759626"/>
                  <a:pt x="2111807" y="823655"/>
                  <a:pt x="1853044" y="749043"/>
                </a:cubicBezTo>
                <a:cubicBezTo>
                  <a:pt x="1594282" y="674430"/>
                  <a:pt x="-585356" y="427310"/>
                  <a:pt x="151244" y="326768"/>
                </a:cubicBezTo>
                <a:cubicBezTo>
                  <a:pt x="887844" y="226226"/>
                  <a:pt x="5189969" y="-229386"/>
                  <a:pt x="6272644" y="145793"/>
                </a:cubicBezTo>
                <a:cubicBezTo>
                  <a:pt x="7355319" y="520972"/>
                  <a:pt x="7550052" y="2748764"/>
                  <a:pt x="6647294" y="2577843"/>
                </a:cubicBezTo>
              </a:path>
            </a:pathLst>
          </a:custGeom>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7382840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4: Implement</a:t>
            </a:r>
            <a:br>
              <a:rPr lang="en-US" dirty="0"/>
            </a:br>
            <a:r>
              <a:rPr lang="en-US" sz="2400" dirty="0"/>
              <a:t>Performance of sourcing strategies (Optimization by simulation)</a:t>
            </a:r>
          </a:p>
        </p:txBody>
      </p:sp>
      <p:graphicFrame>
        <p:nvGraphicFramePr>
          <p:cNvPr id="3" name="Table 2"/>
          <p:cNvGraphicFramePr>
            <a:graphicFrameLocks noGrp="1"/>
          </p:cNvGraphicFramePr>
          <p:nvPr>
            <p:extLst>
              <p:ext uri="{D42A27DB-BD31-4B8C-83A1-F6EECF244321}">
                <p14:modId xmlns:p14="http://schemas.microsoft.com/office/powerpoint/2010/main" val="1687428933"/>
              </p:ext>
            </p:extLst>
          </p:nvPr>
        </p:nvGraphicFramePr>
        <p:xfrm>
          <a:off x="279400" y="1544984"/>
          <a:ext cx="8674100" cy="2188872"/>
        </p:xfrm>
        <a:graphic>
          <a:graphicData uri="http://schemas.openxmlformats.org/drawingml/2006/table">
            <a:tbl>
              <a:tblPr/>
              <a:tblGrid>
                <a:gridCol w="2437296">
                  <a:extLst>
                    <a:ext uri="{9D8B030D-6E8A-4147-A177-3AD203B41FA5}">
                      <a16:colId xmlns:a16="http://schemas.microsoft.com/office/drawing/2014/main" val="20000"/>
                    </a:ext>
                  </a:extLst>
                </a:gridCol>
                <a:gridCol w="2319130">
                  <a:extLst>
                    <a:ext uri="{9D8B030D-6E8A-4147-A177-3AD203B41FA5}">
                      <a16:colId xmlns:a16="http://schemas.microsoft.com/office/drawing/2014/main" val="20001"/>
                    </a:ext>
                  </a:extLst>
                </a:gridCol>
                <a:gridCol w="2098261">
                  <a:extLst>
                    <a:ext uri="{9D8B030D-6E8A-4147-A177-3AD203B41FA5}">
                      <a16:colId xmlns:a16="http://schemas.microsoft.com/office/drawing/2014/main" val="20002"/>
                    </a:ext>
                  </a:extLst>
                </a:gridCol>
                <a:gridCol w="1819413">
                  <a:extLst>
                    <a:ext uri="{9D8B030D-6E8A-4147-A177-3AD203B41FA5}">
                      <a16:colId xmlns:a16="http://schemas.microsoft.com/office/drawing/2014/main" val="20003"/>
                    </a:ext>
                  </a:extLst>
                </a:gridCol>
              </a:tblGrid>
              <a:tr h="607726">
                <a:tc>
                  <a:txBody>
                    <a:bodyPr/>
                    <a:lstStyle/>
                    <a:p>
                      <a:pPr marL="0" marR="0">
                        <a:lnSpc>
                          <a:spcPct val="115000"/>
                        </a:lnSpc>
                        <a:spcBef>
                          <a:spcPts val="0"/>
                        </a:spcBef>
                        <a:spcAft>
                          <a:spcPts val="1000"/>
                        </a:spcAft>
                      </a:pPr>
                      <a:r>
                        <a:rPr lang="en-US" sz="1800" dirty="0">
                          <a:latin typeface="Calibri"/>
                          <a:ea typeface="Calibri"/>
                          <a:cs typeface="Times New Roman"/>
                        </a:rPr>
                        <a:t>Constant Strategy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a:latin typeface="Calibri"/>
                          <a:ea typeface="Calibri"/>
                          <a:cs typeface="Times New Roman"/>
                        </a:rPr>
                        <a:t>Inventory Targets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Expected Bank Value (% increment)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Mismatch Cost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extLst>
                  <a:ext uri="{0D108BD9-81ED-4DB2-BD59-A6C34878D82A}">
                    <a16:rowId xmlns:a16="http://schemas.microsoft.com/office/drawing/2014/main" val="10000"/>
                  </a:ext>
                </a:extLst>
              </a:tr>
              <a:tr h="389484">
                <a:tc>
                  <a:txBody>
                    <a:bodyPr/>
                    <a:lstStyle/>
                    <a:p>
                      <a:pPr marL="0" marR="0">
                        <a:lnSpc>
                          <a:spcPct val="115000"/>
                        </a:lnSpc>
                        <a:spcBef>
                          <a:spcPts val="0"/>
                        </a:spcBef>
                        <a:spcAft>
                          <a:spcPts val="1000"/>
                        </a:spcAft>
                      </a:pPr>
                      <a:r>
                        <a:rPr lang="en-US" sz="1800">
                          <a:latin typeface="Calibri"/>
                          <a:ea typeface="Calibri"/>
                          <a:cs typeface="Times New Roman"/>
                        </a:rPr>
                        <a:t>Single sourcing Mexico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dirty="0">
                          <a:latin typeface="Calibri"/>
                          <a:ea typeface="Calibri"/>
                          <a:cs typeface="Times New Roman"/>
                        </a:rPr>
                        <a:t>S = 65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$3,291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dirty="0">
                          <a:latin typeface="Calibri"/>
                          <a:ea typeface="Calibri"/>
                          <a:cs typeface="Times New Roman"/>
                        </a:rPr>
                        <a:t>$1,363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extLst>
                  <a:ext uri="{0D108BD9-81ED-4DB2-BD59-A6C34878D82A}">
                    <a16:rowId xmlns:a16="http://schemas.microsoft.com/office/drawing/2014/main" val="10001"/>
                  </a:ext>
                </a:extLst>
              </a:tr>
              <a:tr h="389484">
                <a:tc>
                  <a:txBody>
                    <a:bodyPr/>
                    <a:lstStyle/>
                    <a:p>
                      <a:pPr marL="0" marR="0">
                        <a:lnSpc>
                          <a:spcPct val="115000"/>
                        </a:lnSpc>
                        <a:spcBef>
                          <a:spcPts val="0"/>
                        </a:spcBef>
                        <a:spcAft>
                          <a:spcPts val="1000"/>
                        </a:spcAft>
                      </a:pPr>
                      <a:r>
                        <a:rPr lang="en-US" sz="1800">
                          <a:latin typeface="Calibri"/>
                          <a:ea typeface="Calibri"/>
                          <a:cs typeface="Times New Roman"/>
                        </a:rPr>
                        <a:t>Single sourcing China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dirty="0">
                          <a:latin typeface="Calibri"/>
                          <a:ea typeface="Calibri"/>
                          <a:cs typeface="Times New Roman"/>
                        </a:rPr>
                        <a:t>S = 210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$3,131 (-4.9%)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dirty="0">
                          <a:latin typeface="Calibri"/>
                          <a:ea typeface="Calibri"/>
                          <a:cs typeface="Times New Roman"/>
                        </a:rPr>
                        <a:t>$1,523 (+11.7%)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extLst>
                  <a:ext uri="{0D108BD9-81ED-4DB2-BD59-A6C34878D82A}">
                    <a16:rowId xmlns:a16="http://schemas.microsoft.com/office/drawing/2014/main" val="10002"/>
                  </a:ext>
                </a:extLst>
              </a:tr>
              <a:tr h="389484">
                <a:tc>
                  <a:txBody>
                    <a:bodyPr/>
                    <a:lstStyle/>
                    <a:p>
                      <a:pPr marL="0" marR="0">
                        <a:lnSpc>
                          <a:spcPct val="115000"/>
                        </a:lnSpc>
                        <a:spcBef>
                          <a:spcPts val="0"/>
                        </a:spcBef>
                        <a:spcAft>
                          <a:spcPts val="1000"/>
                        </a:spcAft>
                      </a:pPr>
                      <a:r>
                        <a:rPr lang="en-US" sz="1800">
                          <a:latin typeface="Calibri"/>
                          <a:ea typeface="Calibri"/>
                          <a:cs typeface="Times New Roman"/>
                        </a:rPr>
                        <a:t>Tailored Base Surge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65; Q = 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$3,361 (2.1%)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dirty="0">
                          <a:latin typeface="Calibri"/>
                          <a:ea typeface="Calibri"/>
                          <a:cs typeface="Times New Roman"/>
                        </a:rPr>
                        <a:t>$1,293 (-5.1%)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extLst>
                  <a:ext uri="{0D108BD9-81ED-4DB2-BD59-A6C34878D82A}">
                    <a16:rowId xmlns:a16="http://schemas.microsoft.com/office/drawing/2014/main" val="10003"/>
                  </a:ext>
                </a:extLst>
              </a:tr>
              <a:tr h="389484">
                <a:tc>
                  <a:txBody>
                    <a:bodyPr/>
                    <a:lstStyle/>
                    <a:p>
                      <a:pPr marL="0" marR="0">
                        <a:lnSpc>
                          <a:spcPct val="115000"/>
                        </a:lnSpc>
                        <a:spcBef>
                          <a:spcPts val="0"/>
                        </a:spcBef>
                        <a:spcAft>
                          <a:spcPts val="1000"/>
                        </a:spcAft>
                      </a:pPr>
                      <a:r>
                        <a:rPr lang="en-US" sz="1800">
                          <a:latin typeface="Calibri"/>
                          <a:ea typeface="Calibri"/>
                          <a:cs typeface="Times New Roman"/>
                        </a:rPr>
                        <a:t>Dual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S1 = 65, S2 = 116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$3,384 (2.8%)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dirty="0">
                          <a:latin typeface="Calibri"/>
                          <a:ea typeface="Calibri"/>
                          <a:cs typeface="Times New Roman"/>
                        </a:rPr>
                        <a:t>$1,270 (-6.8%)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extLst>
                  <a:ext uri="{0D108BD9-81ED-4DB2-BD59-A6C34878D82A}">
                    <a16:rowId xmlns:a16="http://schemas.microsoft.com/office/drawing/2014/main" val="10004"/>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525401435"/>
              </p:ext>
            </p:extLst>
          </p:nvPr>
        </p:nvGraphicFramePr>
        <p:xfrm>
          <a:off x="277187" y="4185384"/>
          <a:ext cx="8668030" cy="2394858"/>
        </p:xfrm>
        <a:graphic>
          <a:graphicData uri="http://schemas.openxmlformats.org/drawingml/2006/table">
            <a:tbl>
              <a:tblPr/>
              <a:tblGrid>
                <a:gridCol w="2461596">
                  <a:extLst>
                    <a:ext uri="{9D8B030D-6E8A-4147-A177-3AD203B41FA5}">
                      <a16:colId xmlns:a16="http://schemas.microsoft.com/office/drawing/2014/main" val="20000"/>
                    </a:ext>
                  </a:extLst>
                </a:gridCol>
                <a:gridCol w="2300904">
                  <a:extLst>
                    <a:ext uri="{9D8B030D-6E8A-4147-A177-3AD203B41FA5}">
                      <a16:colId xmlns:a16="http://schemas.microsoft.com/office/drawing/2014/main" val="20001"/>
                    </a:ext>
                  </a:extLst>
                </a:gridCol>
                <a:gridCol w="2095500">
                  <a:extLst>
                    <a:ext uri="{9D8B030D-6E8A-4147-A177-3AD203B41FA5}">
                      <a16:colId xmlns:a16="http://schemas.microsoft.com/office/drawing/2014/main" val="20002"/>
                    </a:ext>
                  </a:extLst>
                </a:gridCol>
                <a:gridCol w="1810030">
                  <a:extLst>
                    <a:ext uri="{9D8B030D-6E8A-4147-A177-3AD203B41FA5}">
                      <a16:colId xmlns:a16="http://schemas.microsoft.com/office/drawing/2014/main" val="20003"/>
                    </a:ext>
                  </a:extLst>
                </a:gridCol>
              </a:tblGrid>
              <a:tr h="399143">
                <a:tc>
                  <a:txBody>
                    <a:bodyPr/>
                    <a:lstStyle/>
                    <a:p>
                      <a:pPr marL="0" marR="0">
                        <a:lnSpc>
                          <a:spcPct val="115000"/>
                        </a:lnSpc>
                        <a:spcBef>
                          <a:spcPts val="0"/>
                        </a:spcBef>
                        <a:spcAft>
                          <a:spcPts val="1000"/>
                        </a:spcAft>
                      </a:pPr>
                      <a:r>
                        <a:rPr lang="en-US" sz="1800" dirty="0">
                          <a:latin typeface="Calibri"/>
                          <a:ea typeface="Calibri"/>
                          <a:cs typeface="Times New Roman"/>
                        </a:rPr>
                        <a:t>Dynamic Strategy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algn="l"/>
                      <a:r>
                        <a:rPr lang="en-US" dirty="0">
                          <a:latin typeface="Calibri"/>
                          <a:cs typeface="Calibri"/>
                        </a:rPr>
                        <a:t>Adjust</a:t>
                      </a:r>
                      <a:r>
                        <a:rPr lang="en-US" baseline="0" dirty="0">
                          <a:latin typeface="Calibri"/>
                          <a:cs typeface="Calibri"/>
                        </a:rPr>
                        <a:t> </a:t>
                      </a:r>
                      <a:r>
                        <a:rPr lang="en-US" dirty="0">
                          <a:latin typeface="Calibri"/>
                          <a:cs typeface="Calibri"/>
                        </a:rPr>
                        <a:t>over PLC</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endParaRPr 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endParaRPr lang="en-US" dirty="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extLst>
                  <a:ext uri="{0D108BD9-81ED-4DB2-BD59-A6C34878D82A}">
                    <a16:rowId xmlns:a16="http://schemas.microsoft.com/office/drawing/2014/main" val="10000"/>
                  </a:ext>
                </a:extLst>
              </a:tr>
              <a:tr h="399143">
                <a:tc>
                  <a:txBody>
                    <a:bodyPr/>
                    <a:lstStyle/>
                    <a:p>
                      <a:pPr marL="0" marR="0">
                        <a:lnSpc>
                          <a:spcPct val="115000"/>
                        </a:lnSpc>
                        <a:spcBef>
                          <a:spcPts val="0"/>
                        </a:spcBef>
                        <a:spcAft>
                          <a:spcPts val="1000"/>
                        </a:spcAft>
                      </a:pPr>
                      <a:r>
                        <a:rPr lang="en-US" sz="1800" dirty="0">
                          <a:latin typeface="Calibri"/>
                          <a:ea typeface="Calibri"/>
                          <a:cs typeface="Times New Roman"/>
                        </a:rPr>
                        <a:t>Single sourcing Mexico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77 &gt; 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$3,705 (-15.5%)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$948 (+349%)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extLst>
                  <a:ext uri="{0D108BD9-81ED-4DB2-BD59-A6C34878D82A}">
                    <a16:rowId xmlns:a16="http://schemas.microsoft.com/office/drawing/2014/main" val="10001"/>
                  </a:ext>
                </a:extLst>
              </a:tr>
              <a:tr h="399143">
                <a:tc>
                  <a:txBody>
                    <a:bodyPr/>
                    <a:lstStyle/>
                    <a:p>
                      <a:pPr marL="0" marR="0">
                        <a:lnSpc>
                          <a:spcPct val="115000"/>
                        </a:lnSpc>
                        <a:spcBef>
                          <a:spcPts val="0"/>
                        </a:spcBef>
                        <a:spcAft>
                          <a:spcPts val="1000"/>
                        </a:spcAft>
                      </a:pPr>
                      <a:r>
                        <a:rPr lang="en-US" sz="1800">
                          <a:latin typeface="Calibri"/>
                          <a:ea typeface="Calibri"/>
                          <a:cs typeface="Times New Roman"/>
                        </a:rPr>
                        <a:t>Single sourcing China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212 &gt;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$4,382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dirty="0">
                          <a:latin typeface="Calibri"/>
                          <a:ea typeface="Calibri"/>
                          <a:cs typeface="Times New Roman"/>
                        </a:rPr>
                        <a:t>$272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extLst>
                  <a:ext uri="{0D108BD9-81ED-4DB2-BD59-A6C34878D82A}">
                    <a16:rowId xmlns:a16="http://schemas.microsoft.com/office/drawing/2014/main" val="10002"/>
                  </a:ext>
                </a:extLst>
              </a:tr>
              <a:tr h="399143">
                <a:tc>
                  <a:txBody>
                    <a:bodyPr/>
                    <a:lstStyle/>
                    <a:p>
                      <a:pPr marL="0" marR="0">
                        <a:lnSpc>
                          <a:spcPct val="115000"/>
                        </a:lnSpc>
                        <a:spcBef>
                          <a:spcPts val="0"/>
                        </a:spcBef>
                        <a:spcAft>
                          <a:spcPts val="1000"/>
                        </a:spcAft>
                      </a:pPr>
                      <a:r>
                        <a:rPr lang="en-US" sz="1800">
                          <a:latin typeface="Calibri"/>
                          <a:ea typeface="Calibri"/>
                          <a:cs typeface="Times New Roman"/>
                        </a:rPr>
                        <a:t>Tailored Base Surge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66; Q = 39 &gt; 0,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$4,498 (2.7%)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$156 (-43%)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extLst>
                  <a:ext uri="{0D108BD9-81ED-4DB2-BD59-A6C34878D82A}">
                    <a16:rowId xmlns:a16="http://schemas.microsoft.com/office/drawing/2014/main" val="10003"/>
                  </a:ext>
                </a:extLst>
              </a:tr>
              <a:tr h="399143">
                <a:tc>
                  <a:txBody>
                    <a:bodyPr/>
                    <a:lstStyle/>
                    <a:p>
                      <a:pPr marL="0" marR="0">
                        <a:lnSpc>
                          <a:spcPct val="115000"/>
                        </a:lnSpc>
                        <a:spcBef>
                          <a:spcPts val="0"/>
                        </a:spcBef>
                        <a:spcAft>
                          <a:spcPts val="1000"/>
                        </a:spcAft>
                      </a:pPr>
                      <a:r>
                        <a:rPr lang="en-US" sz="1800">
                          <a:latin typeface="Calibri"/>
                          <a:ea typeface="Calibri"/>
                          <a:cs typeface="Times New Roman"/>
                        </a:rPr>
                        <a:t>Dual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S1 = 66, S2 = 188 &gt; 0,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$4,502 (2.7%)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$152 (-44%)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extLst>
                  <a:ext uri="{0D108BD9-81ED-4DB2-BD59-A6C34878D82A}">
                    <a16:rowId xmlns:a16="http://schemas.microsoft.com/office/drawing/2014/main" val="10004"/>
                  </a:ext>
                </a:extLst>
              </a:tr>
              <a:tr h="399143">
                <a:tc>
                  <a:txBody>
                    <a:bodyPr/>
                    <a:lstStyle/>
                    <a:p>
                      <a:pPr marL="0" marR="0">
                        <a:lnSpc>
                          <a:spcPct val="115000"/>
                        </a:lnSpc>
                        <a:spcBef>
                          <a:spcPts val="0"/>
                        </a:spcBef>
                        <a:spcAft>
                          <a:spcPts val="1000"/>
                        </a:spcAft>
                      </a:pPr>
                      <a:r>
                        <a:rPr lang="en-US" sz="1800" dirty="0">
                          <a:latin typeface="Calibri"/>
                          <a:ea typeface="Calibri"/>
                          <a:cs typeface="Times New Roman"/>
                        </a:rPr>
                        <a:t>Perfect</a:t>
                      </a:r>
                      <a:r>
                        <a:rPr lang="en-US" sz="1800" baseline="0" dirty="0">
                          <a:latin typeface="Calibri"/>
                          <a:ea typeface="Calibri"/>
                          <a:cs typeface="Times New Roman"/>
                        </a:rPr>
                        <a:t> Information</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a:t>
                      </a:r>
                      <a:r>
                        <a:rPr lang="en-US" sz="1800" baseline="0" dirty="0">
                          <a:latin typeface="Calibri"/>
                          <a:ea typeface="Calibri"/>
                          <a:cs typeface="Times New Roman"/>
                        </a:rPr>
                        <a:t>know the future)</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a:latin typeface="Calibri"/>
                          <a:ea typeface="Calibri"/>
                          <a:cs typeface="Times New Roman"/>
                        </a:rPr>
                        <a:t>$5,154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0973558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703" y="325677"/>
            <a:ext cx="9151406" cy="6206646"/>
          </a:xfrm>
          <a:prstGeom prst="rect">
            <a:avLst/>
          </a:prstGeom>
        </p:spPr>
      </p:pic>
    </p:spTree>
    <p:extLst>
      <p:ext uri="{BB962C8B-B14F-4D97-AF65-F5344CB8AC3E}">
        <p14:creationId xmlns:p14="http://schemas.microsoft.com/office/powerpoint/2010/main" val="20584431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dirty="0"/>
              <a:t>General Rationale for Offshoring</a:t>
            </a:r>
            <a:br>
              <a:rPr lang="en-US" dirty="0"/>
            </a:br>
            <a:r>
              <a:rPr lang="en-US" i="1" dirty="0"/>
              <a:t>Which factors did Mex-China simulation capture?</a:t>
            </a:r>
            <a:endParaRPr lang="en-US" dirty="0"/>
          </a:p>
        </p:txBody>
      </p:sp>
      <p:sp>
        <p:nvSpPr>
          <p:cNvPr id="2052" name="Text Box 3"/>
          <p:cNvSpPr txBox="1">
            <a:spLocks noChangeArrowheads="1"/>
          </p:cNvSpPr>
          <p:nvPr/>
        </p:nvSpPr>
        <p:spPr bwMode="auto">
          <a:xfrm>
            <a:off x="1473200" y="1258888"/>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rgbClr val="FFFFFF"/>
                </a:solidFill>
                <a:latin typeface="Arial" pitchFamily="34" charset="0"/>
              </a:rPr>
              <a:t>Pro</a:t>
            </a:r>
          </a:p>
        </p:txBody>
      </p:sp>
      <p:sp>
        <p:nvSpPr>
          <p:cNvPr id="2053" name="Text Box 4"/>
          <p:cNvSpPr txBox="1">
            <a:spLocks noChangeArrowheads="1"/>
          </p:cNvSpPr>
          <p:nvPr/>
        </p:nvSpPr>
        <p:spPr bwMode="auto">
          <a:xfrm>
            <a:off x="5537200" y="125412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rgbClr val="FFFFFF"/>
                </a:solidFill>
                <a:latin typeface="Arial" pitchFamily="34" charset="0"/>
              </a:rPr>
              <a:t>Con</a:t>
            </a:r>
          </a:p>
        </p:txBody>
      </p:sp>
      <p:sp>
        <p:nvSpPr>
          <p:cNvPr id="447495" name="Text Box 7"/>
          <p:cNvSpPr txBox="1">
            <a:spLocks noChangeArrowheads="1"/>
          </p:cNvSpPr>
          <p:nvPr/>
        </p:nvSpPr>
        <p:spPr bwMode="auto">
          <a:xfrm>
            <a:off x="1244600" y="1931988"/>
            <a:ext cx="3736975" cy="1905000"/>
          </a:xfrm>
          <a:prstGeom prst="rect">
            <a:avLst/>
          </a:prstGeom>
          <a:noFill/>
          <a:ln w="9525">
            <a:noFill/>
            <a:miter lim="800000"/>
            <a:headEnd/>
            <a:tailEnd/>
          </a:ln>
        </p:spPr>
        <p:txBody>
          <a:bodyPr/>
          <a:lstStyle/>
          <a:p>
            <a:pPr marL="174625" indent="-174625">
              <a:spcBef>
                <a:spcPct val="20000"/>
              </a:spcBef>
              <a:buFontTx/>
              <a:buChar char="•"/>
            </a:pPr>
            <a:r>
              <a:rPr lang="en-US" sz="1800">
                <a:solidFill>
                  <a:srgbClr val="000000"/>
                </a:solidFill>
                <a:latin typeface="Arial" pitchFamily="34" charset="0"/>
              </a:rPr>
              <a:t>Cost reductions</a:t>
            </a:r>
          </a:p>
          <a:p>
            <a:pPr marL="174625" indent="-174625">
              <a:spcBef>
                <a:spcPct val="20000"/>
              </a:spcBef>
              <a:buFontTx/>
              <a:buChar char="•"/>
            </a:pPr>
            <a:r>
              <a:rPr lang="en-US" sz="1800">
                <a:solidFill>
                  <a:srgbClr val="000000"/>
                </a:solidFill>
                <a:latin typeface="Arial" pitchFamily="34" charset="0"/>
              </a:rPr>
              <a:t>Proximity to local or new markets</a:t>
            </a:r>
          </a:p>
          <a:p>
            <a:pPr marL="174625" indent="-174625">
              <a:spcBef>
                <a:spcPct val="20000"/>
              </a:spcBef>
              <a:buFontTx/>
              <a:buChar char="•"/>
            </a:pPr>
            <a:r>
              <a:rPr lang="en-US" sz="1800">
                <a:solidFill>
                  <a:srgbClr val="000000"/>
                </a:solidFill>
                <a:latin typeface="Arial" pitchFamily="34" charset="0"/>
              </a:rPr>
              <a:t>Domestic labor market constraints</a:t>
            </a:r>
          </a:p>
          <a:p>
            <a:pPr marL="174625" indent="-174625">
              <a:spcBef>
                <a:spcPct val="20000"/>
              </a:spcBef>
              <a:buFontTx/>
              <a:buChar char="•"/>
            </a:pPr>
            <a:r>
              <a:rPr lang="en-US" sz="1800">
                <a:solidFill>
                  <a:srgbClr val="000000"/>
                </a:solidFill>
                <a:latin typeface="Arial" pitchFamily="34" charset="0"/>
              </a:rPr>
              <a:t>Operational hedge</a:t>
            </a:r>
          </a:p>
          <a:p>
            <a:pPr marL="174625" indent="-174625">
              <a:spcBef>
                <a:spcPct val="20000"/>
              </a:spcBef>
              <a:buFontTx/>
              <a:buChar char="•"/>
            </a:pPr>
            <a:r>
              <a:rPr lang="en-US" sz="1800">
                <a:solidFill>
                  <a:srgbClr val="000000"/>
                </a:solidFill>
                <a:latin typeface="Arial" pitchFamily="34" charset="0"/>
              </a:rPr>
              <a:t>Foreign trade barriers</a:t>
            </a:r>
          </a:p>
        </p:txBody>
      </p:sp>
      <p:sp>
        <p:nvSpPr>
          <p:cNvPr id="447496" name="Text Box 8"/>
          <p:cNvSpPr txBox="1">
            <a:spLocks noChangeArrowheads="1"/>
          </p:cNvSpPr>
          <p:nvPr/>
        </p:nvSpPr>
        <p:spPr bwMode="auto">
          <a:xfrm>
            <a:off x="5270500" y="1931988"/>
            <a:ext cx="3656013" cy="1905000"/>
          </a:xfrm>
          <a:prstGeom prst="rect">
            <a:avLst/>
          </a:prstGeom>
          <a:noFill/>
          <a:ln w="9525">
            <a:noFill/>
            <a:miter lim="800000"/>
            <a:headEnd/>
            <a:tailEnd/>
          </a:ln>
        </p:spPr>
        <p:txBody>
          <a:bodyPr/>
          <a:lstStyle/>
          <a:p>
            <a:pPr marL="174625" indent="-174625">
              <a:spcBef>
                <a:spcPct val="20000"/>
              </a:spcBef>
              <a:buFontTx/>
              <a:buChar char="•"/>
            </a:pPr>
            <a:r>
              <a:rPr lang="en-US" sz="1800">
                <a:solidFill>
                  <a:srgbClr val="000000"/>
                </a:solidFill>
                <a:latin typeface="Arial" pitchFamily="34" charset="0"/>
              </a:rPr>
              <a:t>Transportation costs</a:t>
            </a:r>
          </a:p>
          <a:p>
            <a:pPr marL="174625" indent="-174625">
              <a:spcBef>
                <a:spcPct val="20000"/>
              </a:spcBef>
              <a:buFontTx/>
              <a:buChar char="•"/>
            </a:pPr>
            <a:r>
              <a:rPr lang="en-US" sz="1800">
                <a:solidFill>
                  <a:srgbClr val="000000"/>
                </a:solidFill>
                <a:latin typeface="Arial" pitchFamily="34" charset="0"/>
              </a:rPr>
              <a:t>Lead times</a:t>
            </a:r>
          </a:p>
          <a:p>
            <a:pPr marL="174625" indent="-174625">
              <a:spcBef>
                <a:spcPct val="20000"/>
              </a:spcBef>
              <a:buFontTx/>
              <a:buChar char="•"/>
            </a:pPr>
            <a:r>
              <a:rPr lang="en-US" sz="1800">
                <a:solidFill>
                  <a:srgbClr val="000000"/>
                </a:solidFill>
                <a:latin typeface="Arial" pitchFamily="34" charset="0"/>
              </a:rPr>
              <a:t>Risks</a:t>
            </a:r>
          </a:p>
          <a:p>
            <a:pPr marL="631825" lvl="1" indent="-174625">
              <a:spcBef>
                <a:spcPct val="20000"/>
              </a:spcBef>
              <a:buFontTx/>
              <a:buChar char="•"/>
            </a:pPr>
            <a:r>
              <a:rPr lang="en-US" sz="1800">
                <a:solidFill>
                  <a:srgbClr val="000000"/>
                </a:solidFill>
                <a:latin typeface="Arial" pitchFamily="34" charset="0"/>
              </a:rPr>
              <a:t>Quality, including health, environmental and CSR</a:t>
            </a:r>
          </a:p>
          <a:p>
            <a:pPr marL="631825" lvl="1" indent="-174625">
              <a:spcBef>
                <a:spcPct val="20000"/>
              </a:spcBef>
              <a:buFontTx/>
              <a:buChar char="•"/>
            </a:pPr>
            <a:r>
              <a:rPr lang="en-US" sz="1800">
                <a:solidFill>
                  <a:srgbClr val="000000"/>
                </a:solidFill>
                <a:latin typeface="Arial" pitchFamily="34" charset="0"/>
              </a:rPr>
              <a:t>Currency, IP, political, competitive</a:t>
            </a:r>
          </a:p>
          <a:p>
            <a:pPr marL="174625" indent="-174625">
              <a:spcBef>
                <a:spcPct val="20000"/>
              </a:spcBef>
              <a:buFontTx/>
              <a:buChar char="•"/>
            </a:pPr>
            <a:r>
              <a:rPr lang="en-US" sz="1800">
                <a:solidFill>
                  <a:srgbClr val="000000"/>
                </a:solidFill>
                <a:latin typeface="Arial" pitchFamily="34" charset="0"/>
              </a:rPr>
              <a:t>Domestic trade barriers</a:t>
            </a:r>
          </a:p>
          <a:p>
            <a:pPr marL="174625" indent="-174625">
              <a:spcBef>
                <a:spcPct val="20000"/>
              </a:spcBef>
              <a:buFontTx/>
              <a:buChar char="•"/>
            </a:pPr>
            <a:r>
              <a:rPr lang="en-US" sz="1800">
                <a:solidFill>
                  <a:srgbClr val="000000"/>
                </a:solidFill>
                <a:latin typeface="Arial" pitchFamily="34" charset="0"/>
              </a:rPr>
              <a:t>Global operations’ complexity and social implications </a:t>
            </a:r>
          </a:p>
        </p:txBody>
      </p:sp>
      <p:sp>
        <p:nvSpPr>
          <p:cNvPr id="2056" name="Rectangle 5"/>
          <p:cNvSpPr>
            <a:spLocks noChangeArrowheads="1"/>
          </p:cNvSpPr>
          <p:nvPr/>
        </p:nvSpPr>
        <p:spPr bwMode="auto">
          <a:xfrm>
            <a:off x="3175" y="3903663"/>
            <a:ext cx="4835525" cy="2941637"/>
          </a:xfrm>
          <a:prstGeom prst="rect">
            <a:avLst/>
          </a:prstGeom>
          <a:solidFill>
            <a:srgbClr val="CCECFF"/>
          </a:solidFill>
          <a:ln w="9525">
            <a:solidFill>
              <a:schemeClr val="tx1"/>
            </a:solidFill>
            <a:miter lim="800000"/>
            <a:headEnd/>
            <a:tailEnd/>
          </a:ln>
        </p:spPr>
        <p:txBody>
          <a:bodyPr wrap="none" anchor="ctr"/>
          <a:lstStyle/>
          <a:p>
            <a:endParaRPr lang="en-US" sz="1200">
              <a:solidFill>
                <a:srgbClr val="000000"/>
              </a:solidFill>
              <a:latin typeface="Arial" pitchFamily="34" charset="0"/>
            </a:endParaRPr>
          </a:p>
        </p:txBody>
      </p:sp>
      <p:graphicFrame>
        <p:nvGraphicFramePr>
          <p:cNvPr id="2050" name="Object 7"/>
          <p:cNvGraphicFramePr>
            <a:graphicFrameLocks noChangeAspect="1"/>
          </p:cNvGraphicFramePr>
          <p:nvPr>
            <p:extLst>
              <p:ext uri="{D42A27DB-BD31-4B8C-83A1-F6EECF244321}">
                <p14:modId xmlns:p14="http://schemas.microsoft.com/office/powerpoint/2010/main" val="3535076297"/>
              </p:ext>
            </p:extLst>
          </p:nvPr>
        </p:nvGraphicFramePr>
        <p:xfrm>
          <a:off x="204788" y="3930650"/>
          <a:ext cx="3910012" cy="2900363"/>
        </p:xfrm>
        <a:graphic>
          <a:graphicData uri="http://schemas.openxmlformats.org/presentationml/2006/ole">
            <mc:AlternateContent xmlns:mc="http://schemas.openxmlformats.org/markup-compatibility/2006">
              <mc:Choice xmlns:v="urn:schemas-microsoft-com:vml" Requires="v">
                <p:oleObj spid="_x0000_s191562" name="Chart" r:id="rId4" imgW="3914672" imgH="2905057" progId="MSGraph.Chart.8">
                  <p:embed followColorScheme="full"/>
                </p:oleObj>
              </mc:Choice>
              <mc:Fallback>
                <p:oleObj name="Chart" r:id="rId4" imgW="3914672" imgH="2905057" progId="MSGraph.Chart.8">
                  <p:embed followColorScheme="full"/>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4788" y="3930650"/>
                        <a:ext cx="3910012" cy="2900363"/>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2057" name="Rectangle 7"/>
          <p:cNvSpPr>
            <a:spLocks noChangeArrowheads="1"/>
          </p:cNvSpPr>
          <p:nvPr/>
        </p:nvSpPr>
        <p:spPr bwMode="auto">
          <a:xfrm>
            <a:off x="3171825" y="6076950"/>
            <a:ext cx="1612900" cy="708025"/>
          </a:xfrm>
          <a:prstGeom prst="rect">
            <a:avLst/>
          </a:prstGeom>
          <a:noFill/>
          <a:ln w="9525">
            <a:noFill/>
            <a:miter lim="800000"/>
            <a:headEnd/>
            <a:tailEnd/>
          </a:ln>
        </p:spPr>
        <p:txBody>
          <a:bodyPr>
            <a:spAutoFit/>
          </a:bodyPr>
          <a:lstStyle/>
          <a:p>
            <a:pPr algn="r"/>
            <a:r>
              <a:rPr lang="en-US" sz="1000">
                <a:solidFill>
                  <a:srgbClr val="000000"/>
                </a:solidFill>
                <a:latin typeface="Arial" pitchFamily="34" charset="0"/>
              </a:rPr>
              <a:t>The percentage of 2006 survey participants that cite the goals listed as a reason for offshoring.</a:t>
            </a:r>
          </a:p>
        </p:txBody>
      </p:sp>
    </p:spTree>
    <p:extLst>
      <p:ext uri="{BB962C8B-B14F-4D97-AF65-F5344CB8AC3E}">
        <p14:creationId xmlns:p14="http://schemas.microsoft.com/office/powerpoint/2010/main" val="3191390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47495"/>
                                        </p:tgtEl>
                                        <p:attrNameLst>
                                          <p:attrName>style.visibility</p:attrName>
                                        </p:attrNameLst>
                                      </p:cBhvr>
                                      <p:to>
                                        <p:strVal val="visible"/>
                                      </p:to>
                                    </p:set>
                                    <p:animEffect transition="in" filter="dissolve">
                                      <p:cBhvr>
                                        <p:cTn id="7" dur="500"/>
                                        <p:tgtEl>
                                          <p:spTgt spid="44749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47496"/>
                                        </p:tgtEl>
                                        <p:attrNameLst>
                                          <p:attrName>style.visibility</p:attrName>
                                        </p:attrNameLst>
                                      </p:cBhvr>
                                      <p:to>
                                        <p:strVal val="visible"/>
                                      </p:to>
                                    </p:set>
                                    <p:animEffect transition="in" filter="dissolve">
                                      <p:cBhvr>
                                        <p:cTn id="12" dur="500"/>
                                        <p:tgtEl>
                                          <p:spTgt spid="447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495" grpId="0"/>
      <p:bldP spid="44749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Points</a:t>
            </a:r>
          </a:p>
        </p:txBody>
      </p:sp>
      <p:sp>
        <p:nvSpPr>
          <p:cNvPr id="3" name="Content Placeholder 2"/>
          <p:cNvSpPr>
            <a:spLocks noGrp="1"/>
          </p:cNvSpPr>
          <p:nvPr>
            <p:ph idx="1"/>
          </p:nvPr>
        </p:nvSpPr>
        <p:spPr>
          <a:xfrm>
            <a:off x="457200" y="1600200"/>
            <a:ext cx="8511436" cy="4747580"/>
          </a:xfrm>
        </p:spPr>
        <p:txBody>
          <a:bodyPr>
            <a:normAutofit fontScale="85000" lnSpcReduction="10000"/>
          </a:bodyPr>
          <a:lstStyle/>
          <a:p>
            <a:r>
              <a:rPr lang="en-US" dirty="0"/>
              <a:t>Choose a robust strategy that you trust and can stick to</a:t>
            </a:r>
          </a:p>
          <a:p>
            <a:endParaRPr lang="en-US" dirty="0"/>
          </a:p>
          <a:p>
            <a:r>
              <a:rPr lang="en-US" dirty="0"/>
              <a:t>Good portfolios combine different entities.  So it should be with global networks and supplier portfolios: combine assets with </a:t>
            </a:r>
            <a:r>
              <a:rPr lang="en-US" i="1" dirty="0"/>
              <a:t>different </a:t>
            </a:r>
            <a:r>
              <a:rPr lang="en-US" dirty="0"/>
              <a:t>competencies</a:t>
            </a:r>
          </a:p>
          <a:p>
            <a:pPr lvl="1"/>
            <a:r>
              <a:rPr lang="en-US" dirty="0"/>
              <a:t>e.g., expensive/quick versus cheap/slow suppliers.</a:t>
            </a:r>
          </a:p>
          <a:p>
            <a:endParaRPr lang="en-US" dirty="0"/>
          </a:p>
          <a:p>
            <a:r>
              <a:rPr lang="en-US" dirty="0"/>
              <a:t>Tailor your operations strategy to the strengths of your assets and to the PLC</a:t>
            </a:r>
          </a:p>
          <a:p>
            <a:pPr lvl="1"/>
            <a:r>
              <a:rPr lang="en-US" dirty="0"/>
              <a:t>e.g., allocate a base (stable) demand to the cheap/slow supplier and use the expensive/quick supplier for surge demands.</a:t>
            </a:r>
          </a:p>
          <a:p>
            <a:pPr lvl="1"/>
            <a:r>
              <a:rPr lang="en-US" dirty="0"/>
              <a:t>Adapt strategic allocations over the product life cycle</a:t>
            </a:r>
          </a:p>
          <a:p>
            <a:pPr lvl="1"/>
            <a:r>
              <a:rPr lang="en-US" dirty="0"/>
              <a:t>Quantification is difficult; use the square-root formula as a starting point</a:t>
            </a:r>
          </a:p>
          <a:p>
            <a:pPr lvl="1"/>
            <a:endParaRPr lang="en-US" dirty="0"/>
          </a:p>
          <a:p>
            <a:pPr lvl="1"/>
            <a:endParaRPr lang="en-US" dirty="0"/>
          </a:p>
          <a:p>
            <a:r>
              <a:rPr lang="en-US" dirty="0"/>
              <a:t>Always consider Total Landed Cost when configuring global networks</a:t>
            </a:r>
          </a:p>
          <a:p>
            <a:endParaRPr lang="en-US" dirty="0"/>
          </a:p>
          <a:p>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3600" b="1" i="0" u="none" strike="noStrike" kern="1200" cap="none" spc="0" normalizeH="0" baseline="0" noProof="0">
                <a:ln>
                  <a:noFill/>
                </a:ln>
                <a:solidFill>
                  <a:srgbClr val="FFFFFF"/>
                </a:solidFill>
                <a:effectLst/>
                <a:uLnTx/>
                <a:uFillTx/>
                <a:latin typeface="Garamond" pitchFamily="18" charset="0"/>
                <a:ea typeface="+mn-ea"/>
                <a:cs typeface="+mn-cs"/>
              </a:rPr>
              <a:t>Operations Strategy</a:t>
            </a: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3600" b="1" i="0" u="none" strike="noStrike" kern="1200" cap="none" spc="0" normalizeH="0" baseline="0" noProof="0">
                <a:ln>
                  <a:noFill/>
                </a:ln>
                <a:solidFill>
                  <a:srgbClr val="FF3300"/>
                </a:solidFill>
                <a:effectLst/>
                <a:uLnTx/>
                <a:uFillTx/>
                <a:latin typeface="Garamond" pitchFamily="18" charset="0"/>
                <a:ea typeface="+mn-ea"/>
                <a:cs typeface="+mn-cs"/>
              </a:rPr>
              <a:t>Strategic Sourcing</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a:solidFill>
                  <a:schemeClr val="bg1"/>
                </a:solidFill>
              </a:rPr>
              <a:t>Explain the concept of strategic sourcing and integrate it with ops </a:t>
            </a:r>
            <a:r>
              <a:rPr lang="en-US" dirty="0" err="1">
                <a:solidFill>
                  <a:schemeClr val="bg1"/>
                </a:solidFill>
              </a:rPr>
              <a:t>strat</a:t>
            </a:r>
            <a:endParaRPr lang="en-US" dirty="0">
              <a:solidFill>
                <a:schemeClr val="bg1"/>
              </a:solidFill>
            </a:endParaRPr>
          </a:p>
          <a:p>
            <a:pPr eaLnBrk="1" hangingPunct="1">
              <a:buClr>
                <a:srgbClr val="FF3300"/>
              </a:buClr>
            </a:pPr>
            <a:r>
              <a:rPr lang="en-US" dirty="0">
                <a:solidFill>
                  <a:schemeClr val="bg1"/>
                </a:solidFill>
              </a:rPr>
              <a:t>Use a framework to choose a supply relationship and guide outsourcing</a:t>
            </a:r>
          </a:p>
          <a:p>
            <a:pPr eaLnBrk="1" hangingPunct="1">
              <a:buClr>
                <a:srgbClr val="FF3300"/>
              </a:buClr>
            </a:pPr>
            <a:endParaRPr lang="en-US" dirty="0">
              <a:solidFill>
                <a:schemeClr val="bg1"/>
              </a:solidFill>
            </a:endParaRPr>
          </a:p>
          <a:p>
            <a:pPr lvl="2" eaLnBrk="1" hangingPunct="1">
              <a:buClr>
                <a:srgbClr val="FF3300"/>
              </a:buClr>
            </a:pPr>
            <a:r>
              <a:rPr lang="en-US" b="1" dirty="0">
                <a:solidFill>
                  <a:schemeClr val="bg1"/>
                </a:solidFill>
              </a:rPr>
              <a:t>Case: </a:t>
            </a:r>
          </a:p>
          <a:p>
            <a:pPr lvl="3" eaLnBrk="1" hangingPunct="1">
              <a:buClr>
                <a:srgbClr val="FF3300"/>
              </a:buClr>
            </a:pPr>
            <a:r>
              <a:rPr lang="en-US" i="1" dirty="0">
                <a:solidFill>
                  <a:schemeClr val="bg1"/>
                </a:solidFill>
              </a:rPr>
              <a:t>Boeing 787 </a:t>
            </a:r>
            <a:r>
              <a:rPr lang="en-US" i="1" dirty="0" err="1">
                <a:solidFill>
                  <a:schemeClr val="bg1"/>
                </a:solidFill>
              </a:rPr>
              <a:t>Dreamliner</a:t>
            </a:r>
            <a:endParaRPr lang="en-US" i="1" dirty="0">
              <a:solidFill>
                <a:schemeClr val="bg1"/>
              </a:solidFill>
            </a:endParaRPr>
          </a:p>
        </p:txBody>
      </p:sp>
    </p:spTree>
    <p:extLst>
      <p:ext uri="{BB962C8B-B14F-4D97-AF65-F5344CB8AC3E}">
        <p14:creationId xmlns:p14="http://schemas.microsoft.com/office/powerpoint/2010/main" val="1671860628"/>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b="1">
                <a:latin typeface="Albertus Extra Bold"/>
              </a:rPr>
              <a:t>Strategic Sourcing</a:t>
            </a:r>
            <a:br>
              <a:rPr lang="en-US">
                <a:latin typeface="Albertus Extra Bold"/>
              </a:rPr>
            </a:br>
            <a:r>
              <a:rPr lang="en-US">
                <a:latin typeface="Albertus Extra Bold"/>
              </a:rPr>
              <a:t>	</a:t>
            </a:r>
            <a:r>
              <a:rPr lang="en-US" i="1"/>
              <a:t>What is it?</a:t>
            </a:r>
          </a:p>
        </p:txBody>
      </p:sp>
      <p:sp>
        <p:nvSpPr>
          <p:cNvPr id="7171" name="Rectangle 3"/>
          <p:cNvSpPr>
            <a:spLocks noGrp="1" noChangeArrowheads="1"/>
          </p:cNvSpPr>
          <p:nvPr>
            <p:ph type="body" idx="1"/>
          </p:nvPr>
        </p:nvSpPr>
        <p:spPr>
          <a:xfrm>
            <a:off x="455613" y="1223963"/>
            <a:ext cx="8229600" cy="5310187"/>
          </a:xfrm>
        </p:spPr>
        <p:txBody>
          <a:bodyPr/>
          <a:lstStyle/>
          <a:p>
            <a:pPr marL="381000" indent="-381000" eaLnBrk="1" hangingPunct="1">
              <a:lnSpc>
                <a:spcPct val="90000"/>
              </a:lnSpc>
              <a:buFont typeface="Wingdings" pitchFamily="2" charset="2"/>
              <a:buNone/>
            </a:pPr>
            <a:r>
              <a:rPr lang="en-US" b="1">
                <a:solidFill>
                  <a:srgbClr val="FF3300"/>
                </a:solidFill>
              </a:rPr>
              <a:t>= Deciding on appropriate supply relationships for each activity</a:t>
            </a:r>
            <a:r>
              <a:rPr lang="en-US"/>
              <a:t>.  </a:t>
            </a:r>
          </a:p>
          <a:p>
            <a:pPr marL="381000" indent="-381000" eaLnBrk="1" hangingPunct="1">
              <a:lnSpc>
                <a:spcPct val="90000"/>
              </a:lnSpc>
              <a:buFont typeface="Wingdings" pitchFamily="2" charset="2"/>
              <a:buNone/>
            </a:pPr>
            <a:endParaRPr lang="en-US"/>
          </a:p>
          <a:p>
            <a:pPr marL="381000" indent="-381000" eaLnBrk="1" hangingPunct="1">
              <a:lnSpc>
                <a:spcPct val="90000"/>
              </a:lnSpc>
              <a:buFont typeface="Wingdings" pitchFamily="2" charset="2"/>
              <a:buNone/>
            </a:pPr>
            <a:r>
              <a:rPr lang="en-US"/>
              <a:t>Three step approach:</a:t>
            </a:r>
          </a:p>
          <a:p>
            <a:pPr marL="381000" indent="-381000" eaLnBrk="1" hangingPunct="1">
              <a:lnSpc>
                <a:spcPct val="90000"/>
              </a:lnSpc>
              <a:buFont typeface="Wingdings" pitchFamily="2" charset="2"/>
              <a:buAutoNum type="arabicPeriod"/>
            </a:pPr>
            <a:r>
              <a:rPr lang="en-US"/>
              <a:t>Identify the activity and its requirements;</a:t>
            </a:r>
          </a:p>
          <a:p>
            <a:pPr marL="381000" indent="-381000" eaLnBrk="1" hangingPunct="1">
              <a:lnSpc>
                <a:spcPct val="90000"/>
              </a:lnSpc>
              <a:buFont typeface="Wingdings" pitchFamily="2" charset="2"/>
              <a:buAutoNum type="arabicPeriod"/>
            </a:pPr>
            <a:r>
              <a:rPr lang="en-US"/>
              <a:t>Make-or-buy decision: which activities are internal or not?</a:t>
            </a:r>
          </a:p>
          <a:p>
            <a:pPr marL="381000" indent="-381000" eaLnBrk="1" hangingPunct="1">
              <a:lnSpc>
                <a:spcPct val="90000"/>
              </a:lnSpc>
              <a:buFont typeface="Wingdings" pitchFamily="2" charset="2"/>
              <a:buAutoNum type="arabicPeriod"/>
            </a:pPr>
            <a:r>
              <a:rPr lang="en-US"/>
              <a:t>SRM: define, contract and manage the supplier relationship</a:t>
            </a:r>
          </a:p>
          <a:p>
            <a:pPr marL="381000" indent="-381000" eaLnBrk="1" hangingPunct="1">
              <a:lnSpc>
                <a:spcPct val="90000"/>
              </a:lnSpc>
              <a:buFont typeface="Wingdings" pitchFamily="2" charset="2"/>
              <a:buNone/>
            </a:pPr>
            <a:endParaRPr lang="en-US"/>
          </a:p>
          <a:p>
            <a:pPr marL="381000" indent="-381000" eaLnBrk="1" hangingPunct="1">
              <a:lnSpc>
                <a:spcPct val="90000"/>
              </a:lnSpc>
              <a:buFont typeface="Wingdings" pitchFamily="2" charset="2"/>
              <a:buNone/>
            </a:pPr>
            <a:endParaRPr lang="en-US"/>
          </a:p>
          <a:p>
            <a:pPr marL="381000" indent="-381000" eaLnBrk="1" hangingPunct="1">
              <a:lnSpc>
                <a:spcPct val="90000"/>
              </a:lnSpc>
              <a:buFont typeface="Wingdings" pitchFamily="2" charset="2"/>
              <a:buNone/>
            </a:pPr>
            <a:r>
              <a:rPr lang="en-US"/>
              <a:t>Distinguish:</a:t>
            </a:r>
          </a:p>
          <a:p>
            <a:pPr marL="381000" indent="-381000" eaLnBrk="1" hangingPunct="1">
              <a:lnSpc>
                <a:spcPct val="90000"/>
              </a:lnSpc>
            </a:pPr>
            <a:r>
              <a:rPr lang="en-US"/>
              <a:t>Strategic buyers: lead cross-functional sourcing teams that develop sourcing strategy</a:t>
            </a:r>
          </a:p>
          <a:p>
            <a:pPr marL="781050" lvl="1" indent="-381000" eaLnBrk="1" hangingPunct="1">
              <a:lnSpc>
                <a:spcPct val="90000"/>
              </a:lnSpc>
            </a:pPr>
            <a:r>
              <a:rPr lang="en-US"/>
              <a:t>CPO, global commodity managers, commodity business plan</a:t>
            </a:r>
          </a:p>
          <a:p>
            <a:pPr marL="381000" indent="-381000" eaLnBrk="1" hangingPunct="1">
              <a:lnSpc>
                <a:spcPct val="90000"/>
              </a:lnSpc>
            </a:pPr>
            <a:r>
              <a:rPr lang="en-US"/>
              <a:t>Tactical buyers: execute transactional purchase order processes</a:t>
            </a:r>
          </a:p>
          <a:p>
            <a:pPr marL="381000" indent="-381000" eaLnBrk="1" hangingPunct="1">
              <a:lnSpc>
                <a:spcPct val="90000"/>
              </a:lnSpc>
              <a:buFont typeface="Wingdings" pitchFamily="2" charset="2"/>
              <a:buNone/>
            </a:pPr>
            <a:endParaRPr lang="en-US"/>
          </a:p>
        </p:txBody>
      </p:sp>
    </p:spTree>
    <p:extLst>
      <p:ext uri="{BB962C8B-B14F-4D97-AF65-F5344CB8AC3E}">
        <p14:creationId xmlns:p14="http://schemas.microsoft.com/office/powerpoint/2010/main" val="15055997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b="1">
                <a:latin typeface="Albertus Extra Bold"/>
              </a:rPr>
              <a:t>Strategic Sourcing</a:t>
            </a:r>
            <a:r>
              <a:rPr lang="en-US" b="1"/>
              <a:t> </a:t>
            </a:r>
            <a:br>
              <a:rPr lang="en-US"/>
            </a:br>
            <a:r>
              <a:rPr lang="en-US"/>
              <a:t>	Why it is important</a:t>
            </a:r>
          </a:p>
        </p:txBody>
      </p:sp>
      <p:sp>
        <p:nvSpPr>
          <p:cNvPr id="33795" name="Rectangle 3"/>
          <p:cNvSpPr>
            <a:spLocks noGrp="1" noChangeArrowheads="1"/>
          </p:cNvSpPr>
          <p:nvPr>
            <p:ph type="body" idx="1"/>
          </p:nvPr>
        </p:nvSpPr>
        <p:spPr>
          <a:xfrm>
            <a:off x="207963" y="1085850"/>
            <a:ext cx="8637587" cy="5419725"/>
          </a:xfrm>
        </p:spPr>
        <p:txBody>
          <a:bodyPr/>
          <a:lstStyle/>
          <a:p>
            <a:pPr eaLnBrk="1" hangingPunct="1">
              <a:defRPr/>
            </a:pPr>
            <a:r>
              <a:rPr lang="en-US" dirty="0"/>
              <a:t>Purchasing, sourcing, procurement is the biggest single cost for most firms</a:t>
            </a:r>
          </a:p>
          <a:p>
            <a:pPr lvl="1" eaLnBrk="1" hangingPunct="1">
              <a:defRPr/>
            </a:pPr>
            <a:r>
              <a:rPr lang="en-US" dirty="0"/>
              <a:t>Accounts for 60% of the average company’s total cost</a:t>
            </a:r>
          </a:p>
          <a:p>
            <a:pPr eaLnBrk="1" hangingPunct="1">
              <a:defRPr/>
            </a:pPr>
            <a:r>
              <a:rPr lang="en-US" dirty="0"/>
              <a:t>Great potential for bottom-line improvement.</a:t>
            </a:r>
          </a:p>
          <a:p>
            <a:pPr lvl="1" eaLnBrk="1" hangingPunct="1">
              <a:defRPr/>
            </a:pPr>
            <a:r>
              <a:rPr lang="en-US" dirty="0"/>
              <a:t>E.g., 20% profit margin and purchasing is 85% of COGS.</a:t>
            </a:r>
          </a:p>
          <a:p>
            <a:pPr lvl="2" eaLnBrk="1" hangingPunct="1">
              <a:defRPr/>
            </a:pPr>
            <a:r>
              <a:rPr lang="en-US" dirty="0"/>
              <a:t>Price = $100, COGS = $80, Purchasing = .85*$80 = $68</a:t>
            </a:r>
          </a:p>
          <a:p>
            <a:pPr lvl="2" eaLnBrk="1" hangingPunct="1">
              <a:defRPr/>
            </a:pPr>
            <a:r>
              <a:rPr lang="en-US" dirty="0"/>
              <a:t>Say purchasing improves 10%</a:t>
            </a:r>
          </a:p>
          <a:p>
            <a:pPr lvl="2" eaLnBrk="1" hangingPunct="1">
              <a:defRPr/>
            </a:pPr>
            <a:r>
              <a:rPr lang="en-US" dirty="0"/>
              <a:t>Then margin becomes $20+$6.8, which is a 34% increase</a:t>
            </a:r>
          </a:p>
          <a:p>
            <a:pPr lvl="2" eaLnBrk="1" hangingPunct="1">
              <a:defRPr/>
            </a:pPr>
            <a:r>
              <a:rPr lang="en-US" dirty="0"/>
              <a:t>And even greater leverage on net income!</a:t>
            </a:r>
          </a:p>
          <a:p>
            <a:pPr lvl="2" eaLnBrk="1" hangingPunct="1">
              <a:defRPr/>
            </a:pPr>
            <a:endParaRPr lang="en-US" dirty="0"/>
          </a:p>
          <a:p>
            <a:pPr eaLnBrk="1" hangingPunct="1">
              <a:defRPr/>
            </a:pPr>
            <a:r>
              <a:rPr lang="en-US" dirty="0"/>
              <a:t>Sourcing must be strategic:</a:t>
            </a:r>
          </a:p>
          <a:p>
            <a:pPr marL="457200" indent="-457200" eaLnBrk="1" hangingPunct="1">
              <a:buFont typeface="+mj-lt"/>
              <a:buAutoNum type="arabicPeriod"/>
              <a:defRPr/>
            </a:pPr>
            <a:r>
              <a:rPr lang="en-US" dirty="0"/>
              <a:t>Cost containment is </a:t>
            </a:r>
            <a:r>
              <a:rPr lang="en-US" b="1" dirty="0">
                <a:solidFill>
                  <a:srgbClr val="FF0000"/>
                </a:solidFill>
              </a:rPr>
              <a:t>fundamental</a:t>
            </a:r>
          </a:p>
          <a:p>
            <a:pPr marL="857250" lvl="1" indent="-457200" eaLnBrk="1" hangingPunct="1">
              <a:defRPr/>
            </a:pPr>
            <a:r>
              <a:rPr lang="en-US" dirty="0"/>
              <a:t>Control prices and prevent wasteful spending</a:t>
            </a:r>
          </a:p>
          <a:p>
            <a:pPr marL="457200" indent="-457200" eaLnBrk="1" hangingPunct="1">
              <a:buFont typeface="+mj-lt"/>
              <a:buAutoNum type="arabicPeriod"/>
              <a:defRPr/>
            </a:pPr>
            <a:r>
              <a:rPr lang="en-US" dirty="0"/>
              <a:t>If well practiced, it can also drive innovation, quality, flexibility or responsiveness</a:t>
            </a:r>
          </a:p>
          <a:p>
            <a:pPr marL="857250" lvl="1" indent="-457200" eaLnBrk="1" hangingPunct="1">
              <a:defRPr/>
            </a:pPr>
            <a:r>
              <a:rPr lang="en-US" dirty="0"/>
              <a:t>Need talent and mindset beyond transactional purchasing</a:t>
            </a:r>
          </a:p>
          <a:p>
            <a:pPr marL="857250" lvl="1" indent="-457200" eaLnBrk="1" hangingPunct="1">
              <a:defRPr/>
            </a:pPr>
            <a:r>
              <a:rPr lang="en-US" dirty="0"/>
              <a:t>Need to integrate with overall operations strategy</a:t>
            </a:r>
          </a:p>
          <a:p>
            <a:pPr marL="857250" lvl="1" indent="-457200" eaLnBrk="1" hangingPunct="1">
              <a:buFont typeface="+mj-lt"/>
              <a:buAutoNum type="arabicPeriod"/>
              <a:defRPr/>
            </a:pPr>
            <a:endParaRPr lang="en-US" dirty="0"/>
          </a:p>
        </p:txBody>
      </p:sp>
      <p:pic>
        <p:nvPicPr>
          <p:cNvPr id="9220" name="Picture 4" descr="ReducingCOGS_1997_Exh2"/>
          <p:cNvPicPr>
            <a:picLocks noChangeAspect="1" noChangeArrowheads="1"/>
          </p:cNvPicPr>
          <p:nvPr/>
        </p:nvPicPr>
        <p:blipFill>
          <a:blip r:embed="rId3" cstate="print"/>
          <a:srcRect/>
          <a:stretch>
            <a:fillRect/>
          </a:stretch>
        </p:blipFill>
        <p:spPr bwMode="auto">
          <a:xfrm>
            <a:off x="6267450" y="1476375"/>
            <a:ext cx="2879725" cy="3052763"/>
          </a:xfrm>
          <a:prstGeom prst="rect">
            <a:avLst/>
          </a:prstGeom>
          <a:noFill/>
          <a:ln w="9525">
            <a:noFill/>
            <a:miter lim="800000"/>
            <a:headEnd/>
            <a:tailEnd/>
          </a:ln>
        </p:spPr>
      </p:pic>
    </p:spTree>
    <p:extLst>
      <p:ext uri="{BB962C8B-B14F-4D97-AF65-F5344CB8AC3E}">
        <p14:creationId xmlns:p14="http://schemas.microsoft.com/office/powerpoint/2010/main" val="30476513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b="1">
                <a:latin typeface="Albertus Extra Bold"/>
              </a:rPr>
              <a:t>Strategic Sourcing</a:t>
            </a:r>
            <a:r>
              <a:rPr lang="en-US" b="1"/>
              <a:t> </a:t>
            </a:r>
            <a:br>
              <a:rPr lang="en-US"/>
            </a:br>
            <a:r>
              <a:rPr lang="en-US"/>
              <a:t>	Outsourcing v. Offshoring</a:t>
            </a:r>
          </a:p>
        </p:txBody>
      </p:sp>
      <p:sp>
        <p:nvSpPr>
          <p:cNvPr id="8195" name="Oval 6"/>
          <p:cNvSpPr>
            <a:spLocks noChangeArrowheads="1"/>
          </p:cNvSpPr>
          <p:nvPr/>
        </p:nvSpPr>
        <p:spPr bwMode="auto">
          <a:xfrm>
            <a:off x="517525" y="1460500"/>
            <a:ext cx="1958975" cy="1470025"/>
          </a:xfrm>
          <a:prstGeom prst="ellipse">
            <a:avLst/>
          </a:prstGeom>
          <a:solidFill>
            <a:srgbClr val="CCFF66"/>
          </a:solidFill>
          <a:ln w="9525">
            <a:solidFill>
              <a:schemeClr val="tx1"/>
            </a:solidFill>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8196" name="Line 7"/>
          <p:cNvSpPr>
            <a:spLocks noChangeShapeType="1"/>
          </p:cNvSpPr>
          <p:nvPr/>
        </p:nvSpPr>
        <p:spPr bwMode="auto">
          <a:xfrm flipH="1">
            <a:off x="987425" y="1317625"/>
            <a:ext cx="28575" cy="255588"/>
          </a:xfrm>
          <a:prstGeom prst="line">
            <a:avLst/>
          </a:prstGeom>
          <a:noFill/>
          <a:ln w="9525">
            <a:solidFill>
              <a:schemeClr val="tx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8197" name="Text Box 8"/>
          <p:cNvSpPr txBox="1">
            <a:spLocks noChangeArrowheads="1"/>
          </p:cNvSpPr>
          <p:nvPr/>
        </p:nvSpPr>
        <p:spPr bwMode="auto">
          <a:xfrm>
            <a:off x="677863" y="1066800"/>
            <a:ext cx="1114425" cy="314325"/>
          </a:xfrm>
          <a:prstGeom prst="rect">
            <a:avLst/>
          </a:prstGeom>
          <a:solidFill>
            <a:schemeClr val="bg1"/>
          </a:solidFill>
          <a:ln w="9525">
            <a:solidFill>
              <a:schemeClr val="tx1"/>
            </a:solidFill>
            <a:miter lim="800000"/>
            <a:headEnd/>
            <a:tailEnd/>
          </a:ln>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itchFamily="34" charset="0"/>
                <a:ea typeface="+mn-ea"/>
                <a:cs typeface="+mn-cs"/>
              </a:rPr>
              <a:t>Outsource</a:t>
            </a:r>
          </a:p>
        </p:txBody>
      </p:sp>
      <p:sp>
        <p:nvSpPr>
          <p:cNvPr id="8198" name="Oval 9"/>
          <p:cNvSpPr>
            <a:spLocks noChangeArrowheads="1"/>
          </p:cNvSpPr>
          <p:nvPr/>
        </p:nvSpPr>
        <p:spPr bwMode="auto">
          <a:xfrm>
            <a:off x="1181100" y="1736725"/>
            <a:ext cx="1219200" cy="914400"/>
          </a:xfrm>
          <a:prstGeom prst="ellipse">
            <a:avLst/>
          </a:prstGeom>
          <a:solidFill>
            <a:srgbClr val="CCFFFF"/>
          </a:solidFill>
          <a:ln w="9525">
            <a:solidFill>
              <a:schemeClr val="tx1"/>
            </a:solidFill>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8199" name="Text Box 11"/>
          <p:cNvSpPr txBox="1">
            <a:spLocks noChangeArrowheads="1"/>
          </p:cNvSpPr>
          <p:nvPr/>
        </p:nvSpPr>
        <p:spPr bwMode="auto">
          <a:xfrm>
            <a:off x="1419225" y="2066925"/>
            <a:ext cx="873125" cy="314325"/>
          </a:xfrm>
          <a:prstGeom prst="rect">
            <a:avLst/>
          </a:prstGeom>
          <a:solidFill>
            <a:schemeClr val="bg1"/>
          </a:solidFill>
          <a:ln w="9525">
            <a:solidFill>
              <a:schemeClr val="tx1"/>
            </a:solidFill>
            <a:miter lim="800000"/>
            <a:headEnd/>
            <a:tailEnd/>
          </a:ln>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itchFamily="34" charset="0"/>
                <a:ea typeface="+mn-ea"/>
                <a:cs typeface="+mn-cs"/>
              </a:rPr>
              <a:t>Offshore</a:t>
            </a:r>
          </a:p>
        </p:txBody>
      </p:sp>
      <p:sp>
        <p:nvSpPr>
          <p:cNvPr id="8200" name="Line 38"/>
          <p:cNvSpPr>
            <a:spLocks noChangeShapeType="1"/>
          </p:cNvSpPr>
          <p:nvPr/>
        </p:nvSpPr>
        <p:spPr bwMode="auto">
          <a:xfrm flipH="1">
            <a:off x="334963" y="1143000"/>
            <a:ext cx="1981200" cy="1858963"/>
          </a:xfrm>
          <a:prstGeom prst="line">
            <a:avLst/>
          </a:prstGeom>
          <a:noFill/>
          <a:ln w="76200">
            <a:solidFill>
              <a:srgbClr val="FF3300"/>
            </a:solidFill>
            <a:round/>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8201" name="Line 39"/>
          <p:cNvSpPr>
            <a:spLocks noChangeShapeType="1"/>
          </p:cNvSpPr>
          <p:nvPr/>
        </p:nvSpPr>
        <p:spPr bwMode="auto">
          <a:xfrm>
            <a:off x="58738" y="1143000"/>
            <a:ext cx="1981200" cy="1858963"/>
          </a:xfrm>
          <a:prstGeom prst="line">
            <a:avLst/>
          </a:prstGeom>
          <a:noFill/>
          <a:ln w="76200">
            <a:solidFill>
              <a:srgbClr val="FF3300"/>
            </a:solidFill>
            <a:round/>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8202" name="Freeform 11"/>
          <p:cNvSpPr>
            <a:spLocks/>
          </p:cNvSpPr>
          <p:nvPr/>
        </p:nvSpPr>
        <p:spPr bwMode="auto">
          <a:xfrm>
            <a:off x="2614613" y="3152775"/>
            <a:ext cx="5583237" cy="2730500"/>
          </a:xfrm>
          <a:custGeom>
            <a:avLst/>
            <a:gdLst>
              <a:gd name="T0" fmla="*/ 0 w 3848"/>
              <a:gd name="T1" fmla="*/ 2147483647 h 1720"/>
              <a:gd name="T2" fmla="*/ 0 w 3848"/>
              <a:gd name="T3" fmla="*/ 2147483647 h 1720"/>
              <a:gd name="T4" fmla="*/ 2147483647 w 3848"/>
              <a:gd name="T5" fmla="*/ 2147483647 h 1720"/>
              <a:gd name="T6" fmla="*/ 2147483647 w 3848"/>
              <a:gd name="T7" fmla="*/ 0 h 1720"/>
              <a:gd name="T8" fmla="*/ 2147483647 w 3848"/>
              <a:gd name="T9" fmla="*/ 0 h 1720"/>
              <a:gd name="T10" fmla="*/ 2147483647 w 3848"/>
              <a:gd name="T11" fmla="*/ 2147483647 h 1720"/>
              <a:gd name="T12" fmla="*/ 0 w 3848"/>
              <a:gd name="T13" fmla="*/ 2147483647 h 1720"/>
              <a:gd name="T14" fmla="*/ 0 60000 65536"/>
              <a:gd name="T15" fmla="*/ 0 60000 65536"/>
              <a:gd name="T16" fmla="*/ 0 60000 65536"/>
              <a:gd name="T17" fmla="*/ 0 60000 65536"/>
              <a:gd name="T18" fmla="*/ 0 60000 65536"/>
              <a:gd name="T19" fmla="*/ 0 60000 65536"/>
              <a:gd name="T20" fmla="*/ 0 60000 65536"/>
              <a:gd name="T21" fmla="*/ 0 w 3848"/>
              <a:gd name="T22" fmla="*/ 0 h 1720"/>
              <a:gd name="T23" fmla="*/ 3848 w 3848"/>
              <a:gd name="T24" fmla="*/ 1720 h 1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48" h="1720">
                <a:moveTo>
                  <a:pt x="0" y="360"/>
                </a:moveTo>
                <a:lnTo>
                  <a:pt x="0" y="1720"/>
                </a:lnTo>
                <a:lnTo>
                  <a:pt x="3848" y="1720"/>
                </a:lnTo>
                <a:lnTo>
                  <a:pt x="3848" y="0"/>
                </a:lnTo>
                <a:lnTo>
                  <a:pt x="856" y="0"/>
                </a:lnTo>
                <a:lnTo>
                  <a:pt x="856" y="360"/>
                </a:lnTo>
                <a:lnTo>
                  <a:pt x="0" y="360"/>
                </a:lnTo>
                <a:close/>
              </a:path>
            </a:pathLst>
          </a:custGeom>
          <a:solidFill>
            <a:schemeClr val="accent2"/>
          </a:solidFill>
          <a:ln w="28575">
            <a:solidFill>
              <a:schemeClr val="tx2"/>
            </a:solidFill>
            <a:round/>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8203" name="Rectangle 12"/>
          <p:cNvSpPr>
            <a:spLocks noChangeArrowheads="1"/>
          </p:cNvSpPr>
          <p:nvPr/>
        </p:nvSpPr>
        <p:spPr bwMode="auto">
          <a:xfrm>
            <a:off x="3857625" y="3724275"/>
            <a:ext cx="4325938" cy="2146300"/>
          </a:xfrm>
          <a:prstGeom prst="rect">
            <a:avLst/>
          </a:prstGeom>
          <a:solidFill>
            <a:srgbClr val="CCECFF"/>
          </a:solidFill>
          <a:ln w="9525" algn="ctr">
            <a:solidFill>
              <a:schemeClr val="tx1"/>
            </a:solidFill>
            <a:miter lim="800000"/>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8204" name="Line 13"/>
          <p:cNvSpPr>
            <a:spLocks noChangeShapeType="1"/>
          </p:cNvSpPr>
          <p:nvPr/>
        </p:nvSpPr>
        <p:spPr bwMode="auto">
          <a:xfrm>
            <a:off x="6024563" y="3175000"/>
            <a:ext cx="0" cy="2716213"/>
          </a:xfrm>
          <a:prstGeom prst="line">
            <a:avLst/>
          </a:prstGeom>
          <a:noFill/>
          <a:ln w="9525">
            <a:solidFill>
              <a:schemeClr val="tx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8205" name="Line 14"/>
          <p:cNvSpPr>
            <a:spLocks noChangeShapeType="1"/>
          </p:cNvSpPr>
          <p:nvPr/>
        </p:nvSpPr>
        <p:spPr bwMode="auto">
          <a:xfrm>
            <a:off x="2622550" y="4795838"/>
            <a:ext cx="5578475" cy="0"/>
          </a:xfrm>
          <a:prstGeom prst="line">
            <a:avLst/>
          </a:prstGeom>
          <a:noFill/>
          <a:ln w="12700">
            <a:solidFill>
              <a:schemeClr val="tx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8206" name="Rectangle 15"/>
          <p:cNvSpPr>
            <a:spLocks noChangeArrowheads="1"/>
          </p:cNvSpPr>
          <p:nvPr/>
        </p:nvSpPr>
        <p:spPr bwMode="auto">
          <a:xfrm>
            <a:off x="2614613" y="4092575"/>
            <a:ext cx="1189037" cy="360363"/>
          </a:xfrm>
          <a:prstGeom prst="rect">
            <a:avLst/>
          </a:prstGeom>
          <a:noFill/>
          <a:ln w="9525">
            <a:noFill/>
            <a:miter lim="800000"/>
            <a:headEnd/>
            <a:tailEnd/>
          </a:ln>
        </p:spPr>
        <p: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600" b="1" i="0" u="none" strike="noStrike" kern="1200" cap="none" spc="0" normalizeH="0" baseline="0" noProof="0">
                <a:ln>
                  <a:noFill/>
                </a:ln>
                <a:solidFill>
                  <a:srgbClr val="FFFFFF"/>
                </a:solidFill>
                <a:effectLst/>
                <a:uLnTx/>
                <a:uFillTx/>
                <a:latin typeface="Times New Roman" pitchFamily="18" charset="0"/>
                <a:ea typeface="+mn-ea"/>
                <a:cs typeface="+mn-cs"/>
              </a:rPr>
              <a:t>Domestic</a:t>
            </a:r>
          </a:p>
        </p:txBody>
      </p:sp>
      <p:sp>
        <p:nvSpPr>
          <p:cNvPr id="8207" name="Rectangle 16"/>
          <p:cNvSpPr>
            <a:spLocks noChangeArrowheads="1"/>
          </p:cNvSpPr>
          <p:nvPr/>
        </p:nvSpPr>
        <p:spPr bwMode="auto">
          <a:xfrm>
            <a:off x="2614613" y="5148263"/>
            <a:ext cx="1189037" cy="360362"/>
          </a:xfrm>
          <a:prstGeom prst="rect">
            <a:avLst/>
          </a:prstGeom>
          <a:noFill/>
          <a:ln w="9525">
            <a:noFill/>
            <a:miter lim="800000"/>
            <a:headEnd/>
            <a:tailEnd/>
          </a:ln>
        </p:spPr>
        <p: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600" b="1" i="0" u="none" strike="noStrike" kern="1200" cap="none" spc="0" normalizeH="0" baseline="0" noProof="0">
                <a:ln>
                  <a:noFill/>
                </a:ln>
                <a:solidFill>
                  <a:srgbClr val="FFFFFF"/>
                </a:solidFill>
                <a:effectLst/>
                <a:uLnTx/>
                <a:uFillTx/>
                <a:latin typeface="Times New Roman" pitchFamily="18" charset="0"/>
                <a:ea typeface="+mn-ea"/>
                <a:cs typeface="+mn-cs"/>
              </a:rPr>
              <a:t>Offshore</a:t>
            </a:r>
          </a:p>
        </p:txBody>
      </p:sp>
      <p:sp>
        <p:nvSpPr>
          <p:cNvPr id="8208" name="Rectangle 17"/>
          <p:cNvSpPr>
            <a:spLocks noChangeArrowheads="1"/>
          </p:cNvSpPr>
          <p:nvPr/>
        </p:nvSpPr>
        <p:spPr bwMode="auto">
          <a:xfrm>
            <a:off x="3825875" y="3279775"/>
            <a:ext cx="2216150" cy="360363"/>
          </a:xfrm>
          <a:prstGeom prst="rect">
            <a:avLst/>
          </a:prstGeom>
          <a:noFill/>
          <a:ln w="9525">
            <a:noFill/>
            <a:miter lim="800000"/>
            <a:headEnd/>
            <a:tailEnd/>
          </a:ln>
        </p:spPr>
        <p: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600" b="1" i="0" u="none" strike="noStrike" kern="1200" cap="none" spc="0" normalizeH="0" baseline="0" noProof="0">
                <a:ln>
                  <a:noFill/>
                </a:ln>
                <a:solidFill>
                  <a:srgbClr val="FFFFFF"/>
                </a:solidFill>
                <a:effectLst/>
                <a:uLnTx/>
                <a:uFillTx/>
                <a:latin typeface="Times New Roman" pitchFamily="18" charset="0"/>
                <a:ea typeface="+mn-ea"/>
                <a:cs typeface="+mn-cs"/>
              </a:rPr>
              <a:t>In-source (Captive)</a:t>
            </a:r>
          </a:p>
        </p:txBody>
      </p:sp>
      <p:sp>
        <p:nvSpPr>
          <p:cNvPr id="8209" name="Rectangle 18"/>
          <p:cNvSpPr>
            <a:spLocks noChangeArrowheads="1"/>
          </p:cNvSpPr>
          <p:nvPr/>
        </p:nvSpPr>
        <p:spPr bwMode="auto">
          <a:xfrm>
            <a:off x="6486525" y="3279775"/>
            <a:ext cx="1252538" cy="360363"/>
          </a:xfrm>
          <a:prstGeom prst="rect">
            <a:avLst/>
          </a:prstGeom>
          <a:noFill/>
          <a:ln w="9525">
            <a:noFill/>
            <a:miter lim="800000"/>
            <a:headEnd/>
            <a:tailEnd/>
          </a:ln>
        </p:spPr>
        <p: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600" b="1" i="0" u="none" strike="noStrike" kern="1200" cap="none" spc="0" normalizeH="0" baseline="0" noProof="0">
                <a:ln>
                  <a:noFill/>
                </a:ln>
                <a:solidFill>
                  <a:srgbClr val="FFFFFF"/>
                </a:solidFill>
                <a:effectLst/>
                <a:uLnTx/>
                <a:uFillTx/>
                <a:latin typeface="Times New Roman" pitchFamily="18" charset="0"/>
                <a:ea typeface="+mn-ea"/>
                <a:cs typeface="+mn-cs"/>
              </a:rPr>
              <a:t>Outsource</a:t>
            </a:r>
          </a:p>
        </p:txBody>
      </p:sp>
      <p:sp>
        <p:nvSpPr>
          <p:cNvPr id="8210" name="Text Box 19"/>
          <p:cNvSpPr txBox="1">
            <a:spLocks noChangeArrowheads="1"/>
          </p:cNvSpPr>
          <p:nvPr/>
        </p:nvSpPr>
        <p:spPr bwMode="auto">
          <a:xfrm>
            <a:off x="1300163" y="4502150"/>
            <a:ext cx="944562" cy="584200"/>
          </a:xfrm>
          <a:prstGeom prst="rect">
            <a:avLst/>
          </a:prstGeom>
          <a:noFill/>
          <a:ln w="9525" algn="ctr">
            <a:noFill/>
            <a:prstDash val="dash"/>
            <a:miter lim="800000"/>
            <a:headEnd/>
            <a:tailEnd/>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Times New Roman" pitchFamily="18" charset="0"/>
                <a:ea typeface="+mn-ea"/>
                <a:cs typeface="+mn-cs"/>
              </a:rPr>
              <a:t>Location</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Times New Roman" pitchFamily="18" charset="0"/>
                <a:ea typeface="+mn-ea"/>
                <a:cs typeface="+mn-cs"/>
              </a:rPr>
              <a:t>= where?</a:t>
            </a:r>
          </a:p>
        </p:txBody>
      </p:sp>
      <p:sp>
        <p:nvSpPr>
          <p:cNvPr id="8211" name="Text Box 20"/>
          <p:cNvSpPr txBox="1">
            <a:spLocks noChangeArrowheads="1"/>
          </p:cNvSpPr>
          <p:nvPr/>
        </p:nvSpPr>
        <p:spPr bwMode="auto">
          <a:xfrm>
            <a:off x="5035550" y="2562225"/>
            <a:ext cx="1589088" cy="338138"/>
          </a:xfrm>
          <a:prstGeom prst="rect">
            <a:avLst/>
          </a:prstGeom>
          <a:noFill/>
          <a:ln w="9525" algn="ctr">
            <a:noFill/>
            <a:prstDash val="dash"/>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Times New Roman" pitchFamily="18" charset="0"/>
                <a:ea typeface="+mn-ea"/>
                <a:cs typeface="+mn-cs"/>
              </a:rPr>
              <a:t>Sourcing = who?</a:t>
            </a:r>
          </a:p>
        </p:txBody>
      </p:sp>
      <p:sp>
        <p:nvSpPr>
          <p:cNvPr id="8212" name="Rectangle 21"/>
          <p:cNvSpPr>
            <a:spLocks noChangeArrowheads="1"/>
          </p:cNvSpPr>
          <p:nvPr/>
        </p:nvSpPr>
        <p:spPr bwMode="auto">
          <a:xfrm>
            <a:off x="3932238" y="3986213"/>
            <a:ext cx="2003425" cy="574675"/>
          </a:xfrm>
          <a:prstGeom prst="rect">
            <a:avLst/>
          </a:prstGeom>
          <a:noFill/>
          <a:ln w="9525">
            <a:noFill/>
            <a:miter lim="800000"/>
            <a:headEnd/>
            <a:tailEnd/>
          </a:ln>
        </p:spPr>
        <p: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600" b="0" i="0" u="none" strike="noStrike" kern="1200" cap="none" spc="0" normalizeH="0" baseline="0" noProof="0">
                <a:ln>
                  <a:noFill/>
                </a:ln>
                <a:solidFill>
                  <a:srgbClr val="000000"/>
                </a:solidFill>
                <a:effectLst/>
                <a:uLnTx/>
                <a:uFillTx/>
                <a:latin typeface="Times New Roman" pitchFamily="18" charset="0"/>
                <a:ea typeface="+mn-ea"/>
                <a:cs typeface="+mn-cs"/>
              </a:rPr>
              <a:t>Wholly owned domestic operation</a:t>
            </a:r>
          </a:p>
        </p:txBody>
      </p:sp>
      <p:sp>
        <p:nvSpPr>
          <p:cNvPr id="8213" name="Rectangle 22"/>
          <p:cNvSpPr>
            <a:spLocks noChangeArrowheads="1"/>
          </p:cNvSpPr>
          <p:nvPr/>
        </p:nvSpPr>
        <p:spPr bwMode="auto">
          <a:xfrm>
            <a:off x="3932238" y="5038725"/>
            <a:ext cx="2003425" cy="582613"/>
          </a:xfrm>
          <a:prstGeom prst="rect">
            <a:avLst/>
          </a:prstGeom>
          <a:noFill/>
          <a:ln w="9525">
            <a:noFill/>
            <a:miter lim="800000"/>
            <a:headEnd/>
            <a:tailEnd/>
          </a:ln>
        </p:spPr>
        <p: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600" b="0" i="0" u="none" strike="noStrike" kern="1200" cap="none" spc="0" normalizeH="0" baseline="0" noProof="0">
                <a:ln>
                  <a:noFill/>
                </a:ln>
                <a:solidFill>
                  <a:srgbClr val="000000"/>
                </a:solidFill>
                <a:effectLst/>
                <a:uLnTx/>
                <a:uFillTx/>
                <a:latin typeface="Times New Roman" pitchFamily="18" charset="0"/>
                <a:ea typeface="+mn-ea"/>
                <a:cs typeface="+mn-cs"/>
              </a:rPr>
              <a:t>Wholly owned foreign operation</a:t>
            </a:r>
          </a:p>
        </p:txBody>
      </p:sp>
      <p:sp>
        <p:nvSpPr>
          <p:cNvPr id="8214" name="Rectangle 23"/>
          <p:cNvSpPr>
            <a:spLocks noChangeArrowheads="1"/>
          </p:cNvSpPr>
          <p:nvPr/>
        </p:nvSpPr>
        <p:spPr bwMode="auto">
          <a:xfrm>
            <a:off x="6024563" y="3986213"/>
            <a:ext cx="2178050" cy="574675"/>
          </a:xfrm>
          <a:prstGeom prst="rect">
            <a:avLst/>
          </a:prstGeom>
          <a:noFill/>
          <a:ln w="9525">
            <a:noFill/>
            <a:miter lim="800000"/>
            <a:headEnd/>
            <a:tailEnd/>
          </a:ln>
        </p:spPr>
        <p: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600" b="0" i="0" u="none" strike="noStrike" kern="1200" cap="none" spc="0" normalizeH="0" baseline="0" noProof="0">
                <a:ln>
                  <a:noFill/>
                </a:ln>
                <a:solidFill>
                  <a:srgbClr val="000000"/>
                </a:solidFill>
                <a:effectLst/>
                <a:uLnTx/>
                <a:uFillTx/>
                <a:latin typeface="Times New Roman" pitchFamily="18" charset="0"/>
                <a:ea typeface="+mn-ea"/>
                <a:cs typeface="+mn-cs"/>
              </a:rPr>
              <a:t>domestic operation owned by third party</a:t>
            </a:r>
          </a:p>
        </p:txBody>
      </p:sp>
      <p:sp>
        <p:nvSpPr>
          <p:cNvPr id="8215" name="Rectangle 24"/>
          <p:cNvSpPr>
            <a:spLocks noChangeArrowheads="1"/>
          </p:cNvSpPr>
          <p:nvPr/>
        </p:nvSpPr>
        <p:spPr bwMode="auto">
          <a:xfrm>
            <a:off x="6024563" y="5037138"/>
            <a:ext cx="2178050" cy="582612"/>
          </a:xfrm>
          <a:prstGeom prst="rect">
            <a:avLst/>
          </a:prstGeom>
          <a:noFill/>
          <a:ln w="9525">
            <a:noFill/>
            <a:miter lim="800000"/>
            <a:headEnd/>
            <a:tailEnd/>
          </a:ln>
        </p:spPr>
        <p: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600" b="0" i="0" u="none" strike="noStrike" kern="1200" cap="none" spc="0" normalizeH="0" baseline="0" noProof="0">
                <a:ln>
                  <a:noFill/>
                </a:ln>
                <a:solidFill>
                  <a:srgbClr val="000000"/>
                </a:solidFill>
                <a:effectLst/>
                <a:uLnTx/>
                <a:uFillTx/>
                <a:latin typeface="Times New Roman" pitchFamily="18" charset="0"/>
                <a:ea typeface="+mn-ea"/>
                <a:cs typeface="+mn-cs"/>
              </a:rPr>
              <a:t>foreign operation owned by third party</a:t>
            </a:r>
          </a:p>
        </p:txBody>
      </p:sp>
      <p:sp>
        <p:nvSpPr>
          <p:cNvPr id="8216" name="AutoShape 25"/>
          <p:cNvSpPr>
            <a:spLocks/>
          </p:cNvSpPr>
          <p:nvPr/>
        </p:nvSpPr>
        <p:spPr bwMode="auto">
          <a:xfrm>
            <a:off x="2293938" y="3722688"/>
            <a:ext cx="271462" cy="2157412"/>
          </a:xfrm>
          <a:prstGeom prst="leftBrace">
            <a:avLst>
              <a:gd name="adj1" fmla="val 66228"/>
              <a:gd name="adj2" fmla="val 50000"/>
            </a:avLst>
          </a:prstGeom>
          <a:noFill/>
          <a:ln w="952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8217" name="AutoShape 26"/>
          <p:cNvSpPr>
            <a:spLocks/>
          </p:cNvSpPr>
          <p:nvPr/>
        </p:nvSpPr>
        <p:spPr bwMode="auto">
          <a:xfrm rot="5400000">
            <a:off x="5883276" y="817562"/>
            <a:ext cx="271462" cy="4316413"/>
          </a:xfrm>
          <a:prstGeom prst="leftBrace">
            <a:avLst>
              <a:gd name="adj1" fmla="val 132505"/>
              <a:gd name="adj2" fmla="val 50000"/>
            </a:avLst>
          </a:prstGeom>
          <a:noFill/>
          <a:ln w="952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4435834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b="1">
                <a:latin typeface="Albertus Extra Bold"/>
              </a:rPr>
              <a:t>Strategic Sourcing</a:t>
            </a:r>
            <a:r>
              <a:rPr lang="en-US" b="1"/>
              <a:t> </a:t>
            </a:r>
            <a:br>
              <a:rPr lang="en-US"/>
            </a:br>
            <a:r>
              <a:rPr lang="en-US"/>
              <a:t>	The need for talent and mindset</a:t>
            </a:r>
          </a:p>
        </p:txBody>
      </p:sp>
      <p:pic>
        <p:nvPicPr>
          <p:cNvPr id="10243" name="Picture 2"/>
          <p:cNvPicPr>
            <a:picLocks noChangeAspect="1" noChangeArrowheads="1"/>
          </p:cNvPicPr>
          <p:nvPr/>
        </p:nvPicPr>
        <p:blipFill>
          <a:blip r:embed="rId3" cstate="print"/>
          <a:srcRect l="9480" t="14769" r="29938" b="32001"/>
          <a:stretch>
            <a:fillRect/>
          </a:stretch>
        </p:blipFill>
        <p:spPr bwMode="auto">
          <a:xfrm>
            <a:off x="1035050" y="1774825"/>
            <a:ext cx="6661150" cy="3559175"/>
          </a:xfrm>
          <a:prstGeom prst="rect">
            <a:avLst/>
          </a:prstGeom>
          <a:noFill/>
          <a:ln w="9525" algn="ctr">
            <a:noFill/>
            <a:prstDash val="dash"/>
            <a:miter lim="800000"/>
            <a:headEnd/>
            <a:tailEnd/>
          </a:ln>
        </p:spPr>
      </p:pic>
    </p:spTree>
    <p:extLst>
      <p:ext uri="{BB962C8B-B14F-4D97-AF65-F5344CB8AC3E}">
        <p14:creationId xmlns:p14="http://schemas.microsoft.com/office/powerpoint/2010/main" val="31517579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b="1">
                <a:latin typeface="Albertus Extra Bold"/>
              </a:rPr>
              <a:t>Strategic Sourcing</a:t>
            </a:r>
            <a:r>
              <a:rPr lang="en-US" b="1"/>
              <a:t> </a:t>
            </a:r>
            <a:br>
              <a:rPr lang="en-US"/>
            </a:br>
            <a:r>
              <a:rPr lang="en-US"/>
              <a:t>	The need to integrate with overall operations strategy</a:t>
            </a:r>
          </a:p>
        </p:txBody>
      </p:sp>
      <p:sp>
        <p:nvSpPr>
          <p:cNvPr id="11267" name="Content Placeholder 2"/>
          <p:cNvSpPr>
            <a:spLocks noGrp="1"/>
          </p:cNvSpPr>
          <p:nvPr>
            <p:ph idx="1"/>
          </p:nvPr>
        </p:nvSpPr>
        <p:spPr>
          <a:xfrm>
            <a:off x="455613" y="6254750"/>
            <a:ext cx="8229600" cy="434975"/>
          </a:xfrm>
        </p:spPr>
        <p:txBody>
          <a:bodyPr/>
          <a:lstStyle/>
          <a:p>
            <a:pPr>
              <a:buFont typeface="Wingdings" pitchFamily="2" charset="2"/>
              <a:buNone/>
            </a:pPr>
            <a:r>
              <a:rPr lang="en-US" sz="1100"/>
              <a:t>Source: Inventing the 21</a:t>
            </a:r>
            <a:r>
              <a:rPr lang="en-US" sz="1100" baseline="30000"/>
              <a:t>st</a:t>
            </a:r>
            <a:r>
              <a:rPr lang="en-US" sz="1100"/>
              <a:t>-century purchasing organization, McKinsey Quarterly, Oct 2007</a:t>
            </a:r>
          </a:p>
        </p:txBody>
      </p:sp>
      <p:pic>
        <p:nvPicPr>
          <p:cNvPr id="11268" name="Picture 2"/>
          <p:cNvPicPr>
            <a:picLocks noChangeAspect="1" noChangeArrowheads="1"/>
          </p:cNvPicPr>
          <p:nvPr/>
        </p:nvPicPr>
        <p:blipFill>
          <a:blip r:embed="rId3" cstate="print"/>
          <a:srcRect l="15967" t="14769" r="36424" b="32822"/>
          <a:stretch>
            <a:fillRect/>
          </a:stretch>
        </p:blipFill>
        <p:spPr bwMode="auto">
          <a:xfrm>
            <a:off x="1052513" y="1233488"/>
            <a:ext cx="6978650" cy="4673600"/>
          </a:xfrm>
          <a:prstGeom prst="rect">
            <a:avLst/>
          </a:prstGeom>
          <a:noFill/>
          <a:ln w="9525" algn="ctr">
            <a:noFill/>
            <a:prstDash val="dash"/>
            <a:miter lim="800000"/>
            <a:headEnd/>
            <a:tailEnd/>
          </a:ln>
        </p:spPr>
      </p:pic>
    </p:spTree>
    <p:extLst>
      <p:ext uri="{BB962C8B-B14F-4D97-AF65-F5344CB8AC3E}">
        <p14:creationId xmlns:p14="http://schemas.microsoft.com/office/powerpoint/2010/main" val="3695969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show="0">
  <p:cSld>
    <p:bg>
      <p:bgPr>
        <a:solidFill>
          <a:schemeClr val="tx1"/>
        </a:solidFill>
        <a:effectLst/>
      </p:bgPr>
    </p:bg>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b="1">
                <a:latin typeface="Albertus Extra Bold"/>
              </a:rPr>
              <a:t>Strategic Sourcing: </a:t>
            </a:r>
            <a:r>
              <a:rPr lang="en-US"/>
              <a:t>integral part of operations strategy</a:t>
            </a:r>
            <a:br>
              <a:rPr lang="en-US"/>
            </a:br>
            <a:endParaRPr lang="en-US"/>
          </a:p>
        </p:txBody>
      </p:sp>
      <p:sp>
        <p:nvSpPr>
          <p:cNvPr id="12306" name="Rectangle 18"/>
          <p:cNvSpPr>
            <a:spLocks noChangeArrowheads="1"/>
          </p:cNvSpPr>
          <p:nvPr/>
        </p:nvSpPr>
        <p:spPr bwMode="auto">
          <a:xfrm>
            <a:off x="485775" y="35956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07" name="Freeform 19"/>
          <p:cNvSpPr>
            <a:spLocks noEditPoints="1"/>
          </p:cNvSpPr>
          <p:nvPr/>
        </p:nvSpPr>
        <p:spPr bwMode="auto">
          <a:xfrm>
            <a:off x="481013" y="35909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08" name="Rectangle 20"/>
          <p:cNvSpPr>
            <a:spLocks noChangeArrowheads="1"/>
          </p:cNvSpPr>
          <p:nvPr/>
        </p:nvSpPr>
        <p:spPr bwMode="auto">
          <a:xfrm>
            <a:off x="546100" y="3663951"/>
            <a:ext cx="6572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solidFill>
                  <a:srgbClr val="3333CC"/>
                </a:solidFill>
                <a:effectLst/>
                <a:uLnTx/>
                <a:uFillTx/>
                <a:latin typeface="Times New Roman" pitchFamily="18" charset="0"/>
                <a:ea typeface="+mn-ea"/>
                <a:cs typeface="+mn-cs"/>
              </a:rPr>
              <a:t>Sizing </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09" name="Rectangle 21"/>
          <p:cNvSpPr>
            <a:spLocks noChangeArrowheads="1"/>
          </p:cNvSpPr>
          <p:nvPr/>
        </p:nvSpPr>
        <p:spPr bwMode="auto">
          <a:xfrm>
            <a:off x="1403350" y="3711576"/>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10" name="Rectangle 22"/>
          <p:cNvSpPr>
            <a:spLocks noChangeArrowheads="1"/>
          </p:cNvSpPr>
          <p:nvPr/>
        </p:nvSpPr>
        <p:spPr bwMode="auto">
          <a:xfrm>
            <a:off x="1479550" y="3711576"/>
            <a:ext cx="23526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Working capital &amp; capital investment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11" name="Rectangle 23"/>
          <p:cNvSpPr>
            <a:spLocks noChangeArrowheads="1"/>
          </p:cNvSpPr>
          <p:nvPr/>
        </p:nvSpPr>
        <p:spPr bwMode="auto">
          <a:xfrm>
            <a:off x="1403350" y="3902076"/>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12" name="Rectangle 24"/>
          <p:cNvSpPr>
            <a:spLocks noChangeArrowheads="1"/>
          </p:cNvSpPr>
          <p:nvPr/>
        </p:nvSpPr>
        <p:spPr bwMode="auto">
          <a:xfrm>
            <a:off x="1479550" y="3902076"/>
            <a:ext cx="18478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Relationship to total capacity</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21" name="Rectangle 33"/>
          <p:cNvSpPr>
            <a:spLocks noChangeArrowheads="1"/>
          </p:cNvSpPr>
          <p:nvPr/>
        </p:nvSpPr>
        <p:spPr bwMode="auto">
          <a:xfrm>
            <a:off x="485775" y="43195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22" name="Freeform 34"/>
          <p:cNvSpPr>
            <a:spLocks noEditPoints="1"/>
          </p:cNvSpPr>
          <p:nvPr/>
        </p:nvSpPr>
        <p:spPr bwMode="auto">
          <a:xfrm>
            <a:off x="481013" y="43148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23" name="Rectangle 35"/>
          <p:cNvSpPr>
            <a:spLocks noChangeArrowheads="1"/>
          </p:cNvSpPr>
          <p:nvPr/>
        </p:nvSpPr>
        <p:spPr bwMode="auto">
          <a:xfrm>
            <a:off x="546100" y="4384676"/>
            <a:ext cx="75247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solidFill>
                  <a:srgbClr val="3333CC"/>
                </a:solidFill>
                <a:effectLst/>
                <a:uLnTx/>
                <a:uFillTx/>
                <a:latin typeface="Times New Roman" pitchFamily="18" charset="0"/>
                <a:ea typeface="+mn-ea"/>
                <a:cs typeface="+mn-cs"/>
              </a:rPr>
              <a:t>Timing </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24" name="Rectangle 36"/>
          <p:cNvSpPr>
            <a:spLocks noChangeArrowheads="1"/>
          </p:cNvSpPr>
          <p:nvPr/>
        </p:nvSpPr>
        <p:spPr bwMode="auto">
          <a:xfrm>
            <a:off x="1403350" y="44323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25" name="Rectangle 37"/>
          <p:cNvSpPr>
            <a:spLocks noChangeArrowheads="1"/>
          </p:cNvSpPr>
          <p:nvPr/>
        </p:nvSpPr>
        <p:spPr bwMode="auto">
          <a:xfrm>
            <a:off x="1479550" y="4432301"/>
            <a:ext cx="361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Lead</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26" name="Rectangle 38"/>
          <p:cNvSpPr>
            <a:spLocks noChangeArrowheads="1"/>
          </p:cNvSpPr>
          <p:nvPr/>
        </p:nvSpPr>
        <p:spPr bwMode="auto">
          <a:xfrm>
            <a:off x="1793875" y="44323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27" name="Rectangle 39"/>
          <p:cNvSpPr>
            <a:spLocks noChangeArrowheads="1"/>
          </p:cNvSpPr>
          <p:nvPr/>
        </p:nvSpPr>
        <p:spPr bwMode="auto">
          <a:xfrm>
            <a:off x="1841500" y="4432301"/>
            <a:ext cx="10001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time for startup</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28" name="Rectangle 40"/>
          <p:cNvSpPr>
            <a:spLocks noChangeArrowheads="1"/>
          </p:cNvSpPr>
          <p:nvPr/>
        </p:nvSpPr>
        <p:spPr bwMode="auto">
          <a:xfrm>
            <a:off x="1403350" y="46228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29" name="Rectangle 41"/>
          <p:cNvSpPr>
            <a:spLocks noChangeArrowheads="1"/>
          </p:cNvSpPr>
          <p:nvPr/>
        </p:nvSpPr>
        <p:spPr bwMode="auto">
          <a:xfrm>
            <a:off x="1479550" y="4622801"/>
            <a:ext cx="4191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Ramp</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30" name="Rectangle 42"/>
          <p:cNvSpPr>
            <a:spLocks noChangeArrowheads="1"/>
          </p:cNvSpPr>
          <p:nvPr/>
        </p:nvSpPr>
        <p:spPr bwMode="auto">
          <a:xfrm>
            <a:off x="1841500" y="46228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31" name="Rectangle 43"/>
          <p:cNvSpPr>
            <a:spLocks noChangeArrowheads="1"/>
          </p:cNvSpPr>
          <p:nvPr/>
        </p:nvSpPr>
        <p:spPr bwMode="auto">
          <a:xfrm>
            <a:off x="1889125" y="4622801"/>
            <a:ext cx="17526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time to capacity and quality</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32" name="Rectangle 44"/>
          <p:cNvSpPr>
            <a:spLocks noChangeArrowheads="1"/>
          </p:cNvSpPr>
          <p:nvPr/>
        </p:nvSpPr>
        <p:spPr bwMode="auto">
          <a:xfrm>
            <a:off x="485775" y="50053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33" name="Freeform 45"/>
          <p:cNvSpPr>
            <a:spLocks noEditPoints="1"/>
          </p:cNvSpPr>
          <p:nvPr/>
        </p:nvSpPr>
        <p:spPr bwMode="auto">
          <a:xfrm>
            <a:off x="481013" y="50006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34" name="Rectangle 46"/>
          <p:cNvSpPr>
            <a:spLocks noChangeArrowheads="1"/>
          </p:cNvSpPr>
          <p:nvPr/>
        </p:nvSpPr>
        <p:spPr bwMode="auto">
          <a:xfrm>
            <a:off x="546100" y="5072063"/>
            <a:ext cx="5715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solidFill>
                  <a:srgbClr val="3333CC"/>
                </a:solidFill>
                <a:effectLst/>
                <a:uLnTx/>
                <a:uFillTx/>
                <a:latin typeface="Times New Roman" pitchFamily="18" charset="0"/>
                <a:ea typeface="+mn-ea"/>
                <a:cs typeface="+mn-cs"/>
              </a:rPr>
              <a:t>Type </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35" name="Rectangle 47"/>
          <p:cNvSpPr>
            <a:spLocks noChangeArrowheads="1"/>
          </p:cNvSpPr>
          <p:nvPr/>
        </p:nvSpPr>
        <p:spPr bwMode="auto">
          <a:xfrm>
            <a:off x="1403350" y="51196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36" name="Rectangle 48"/>
          <p:cNvSpPr>
            <a:spLocks noChangeArrowheads="1"/>
          </p:cNvSpPr>
          <p:nvPr/>
        </p:nvSpPr>
        <p:spPr bwMode="auto">
          <a:xfrm>
            <a:off x="1479550" y="5119688"/>
            <a:ext cx="16668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Role and focus of supplier</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37" name="Rectangle 49"/>
          <p:cNvSpPr>
            <a:spLocks noChangeArrowheads="1"/>
          </p:cNvSpPr>
          <p:nvPr/>
        </p:nvSpPr>
        <p:spPr bwMode="auto">
          <a:xfrm>
            <a:off x="1403350" y="53101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38" name="Rectangle 50"/>
          <p:cNvSpPr>
            <a:spLocks noChangeArrowheads="1"/>
          </p:cNvSpPr>
          <p:nvPr/>
        </p:nvSpPr>
        <p:spPr bwMode="auto">
          <a:xfrm>
            <a:off x="1479550" y="5310188"/>
            <a:ext cx="22193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Capabilities (flexibility) of supplier</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39" name="Rectangle 51"/>
          <p:cNvSpPr>
            <a:spLocks noChangeArrowheads="1"/>
          </p:cNvSpPr>
          <p:nvPr/>
        </p:nvSpPr>
        <p:spPr bwMode="auto">
          <a:xfrm>
            <a:off x="5324475" y="3519488"/>
            <a:ext cx="3362325" cy="704850"/>
          </a:xfrm>
          <a:prstGeom prst="rect">
            <a:avLst/>
          </a:prstGeom>
          <a:solidFill>
            <a:srgbClr val="3333CC"/>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40" name="Freeform 52"/>
          <p:cNvSpPr>
            <a:spLocks noEditPoints="1"/>
          </p:cNvSpPr>
          <p:nvPr/>
        </p:nvSpPr>
        <p:spPr bwMode="auto">
          <a:xfrm>
            <a:off x="5319713" y="3514726"/>
            <a:ext cx="3371850" cy="714375"/>
          </a:xfrm>
          <a:custGeom>
            <a:avLst/>
            <a:gdLst/>
            <a:ahLst/>
            <a:cxnLst>
              <a:cxn ang="0">
                <a:pos x="0" y="0"/>
              </a:cxn>
              <a:cxn ang="0">
                <a:pos x="2124" y="0"/>
              </a:cxn>
              <a:cxn ang="0">
                <a:pos x="2124" y="450"/>
              </a:cxn>
              <a:cxn ang="0">
                <a:pos x="0" y="450"/>
              </a:cxn>
              <a:cxn ang="0">
                <a:pos x="0" y="0"/>
              </a:cxn>
              <a:cxn ang="0">
                <a:pos x="6" y="447"/>
              </a:cxn>
              <a:cxn ang="0">
                <a:pos x="3" y="444"/>
              </a:cxn>
              <a:cxn ang="0">
                <a:pos x="2121" y="444"/>
              </a:cxn>
              <a:cxn ang="0">
                <a:pos x="2118" y="447"/>
              </a:cxn>
              <a:cxn ang="0">
                <a:pos x="2118" y="3"/>
              </a:cxn>
              <a:cxn ang="0">
                <a:pos x="2121" y="6"/>
              </a:cxn>
              <a:cxn ang="0">
                <a:pos x="3" y="6"/>
              </a:cxn>
              <a:cxn ang="0">
                <a:pos x="6" y="3"/>
              </a:cxn>
              <a:cxn ang="0">
                <a:pos x="6" y="447"/>
              </a:cxn>
            </a:cxnLst>
            <a:rect l="0" t="0" r="r" b="b"/>
            <a:pathLst>
              <a:path w="2124" h="450">
                <a:moveTo>
                  <a:pt x="0" y="0"/>
                </a:moveTo>
                <a:lnTo>
                  <a:pt x="2124" y="0"/>
                </a:lnTo>
                <a:lnTo>
                  <a:pt x="2124" y="450"/>
                </a:lnTo>
                <a:lnTo>
                  <a:pt x="0" y="450"/>
                </a:lnTo>
                <a:lnTo>
                  <a:pt x="0" y="0"/>
                </a:lnTo>
                <a:close/>
                <a:moveTo>
                  <a:pt x="6" y="447"/>
                </a:moveTo>
                <a:lnTo>
                  <a:pt x="3" y="444"/>
                </a:lnTo>
                <a:lnTo>
                  <a:pt x="2121" y="444"/>
                </a:lnTo>
                <a:lnTo>
                  <a:pt x="2118" y="447"/>
                </a:lnTo>
                <a:lnTo>
                  <a:pt x="2118" y="3"/>
                </a:lnTo>
                <a:lnTo>
                  <a:pt x="2121" y="6"/>
                </a:lnTo>
                <a:lnTo>
                  <a:pt x="3" y="6"/>
                </a:lnTo>
                <a:lnTo>
                  <a:pt x="6" y="3"/>
                </a:lnTo>
                <a:lnTo>
                  <a:pt x="6" y="44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41" name="Rectangle 53"/>
          <p:cNvSpPr>
            <a:spLocks noChangeArrowheads="1"/>
          </p:cNvSpPr>
          <p:nvPr/>
        </p:nvSpPr>
        <p:spPr bwMode="auto">
          <a:xfrm>
            <a:off x="5537200" y="3586163"/>
            <a:ext cx="30480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Times New Roman" pitchFamily="18" charset="0"/>
                <a:ea typeface="+mn-ea"/>
                <a:cs typeface="+mn-cs"/>
              </a:rPr>
              <a:t>Sourcing and Supply Management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42" name="Rectangle 54"/>
          <p:cNvSpPr>
            <a:spLocks noChangeArrowheads="1"/>
          </p:cNvSpPr>
          <p:nvPr/>
        </p:nvSpPr>
        <p:spPr bwMode="auto">
          <a:xfrm>
            <a:off x="538480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43" name="Rectangle 55"/>
          <p:cNvSpPr>
            <a:spLocks noChangeArrowheads="1"/>
          </p:cNvSpPr>
          <p:nvPr/>
        </p:nvSpPr>
        <p:spPr bwMode="auto">
          <a:xfrm>
            <a:off x="5461000" y="3824288"/>
            <a:ext cx="4095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Times New Roman" pitchFamily="18" charset="0"/>
                <a:ea typeface="+mn-ea"/>
                <a:cs typeface="+mn-cs"/>
              </a:rPr>
              <a:t>Make</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44" name="Rectangle 56"/>
          <p:cNvSpPr>
            <a:spLocks noChangeArrowheads="1"/>
          </p:cNvSpPr>
          <p:nvPr/>
        </p:nvSpPr>
        <p:spPr bwMode="auto">
          <a:xfrm>
            <a:off x="580390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45" name="Rectangle 57"/>
          <p:cNvSpPr>
            <a:spLocks noChangeArrowheads="1"/>
          </p:cNvSpPr>
          <p:nvPr/>
        </p:nvSpPr>
        <p:spPr bwMode="auto">
          <a:xfrm>
            <a:off x="5851525" y="3824288"/>
            <a:ext cx="1809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Times New Roman" pitchFamily="18" charset="0"/>
                <a:ea typeface="+mn-ea"/>
                <a:cs typeface="+mn-cs"/>
              </a:rPr>
              <a:t>or</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46" name="Rectangle 58"/>
          <p:cNvSpPr>
            <a:spLocks noChangeArrowheads="1"/>
          </p:cNvSpPr>
          <p:nvPr/>
        </p:nvSpPr>
        <p:spPr bwMode="auto">
          <a:xfrm>
            <a:off x="597535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47" name="Rectangle 59"/>
          <p:cNvSpPr>
            <a:spLocks noChangeArrowheads="1"/>
          </p:cNvSpPr>
          <p:nvPr/>
        </p:nvSpPr>
        <p:spPr bwMode="auto">
          <a:xfrm>
            <a:off x="6022975" y="3824288"/>
            <a:ext cx="2857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Times New Roman" pitchFamily="18" charset="0"/>
                <a:ea typeface="+mn-ea"/>
                <a:cs typeface="+mn-cs"/>
              </a:rPr>
              <a:t>buy</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48" name="Rectangle 60"/>
          <p:cNvSpPr>
            <a:spLocks noChangeArrowheads="1"/>
          </p:cNvSpPr>
          <p:nvPr/>
        </p:nvSpPr>
        <p:spPr bwMode="auto">
          <a:xfrm>
            <a:off x="715645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49" name="Rectangle 61"/>
          <p:cNvSpPr>
            <a:spLocks noChangeArrowheads="1"/>
          </p:cNvSpPr>
          <p:nvPr/>
        </p:nvSpPr>
        <p:spPr bwMode="auto">
          <a:xfrm>
            <a:off x="7232650" y="3824288"/>
            <a:ext cx="13620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Times New Roman" pitchFamily="18" charset="0"/>
                <a:ea typeface="+mn-ea"/>
                <a:cs typeface="+mn-cs"/>
              </a:rPr>
              <a:t>contracting and SRM</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50" name="Rectangle 62"/>
          <p:cNvSpPr>
            <a:spLocks noChangeArrowheads="1"/>
          </p:cNvSpPr>
          <p:nvPr/>
        </p:nvSpPr>
        <p:spPr bwMode="auto">
          <a:xfrm>
            <a:off x="5384800" y="4005263"/>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51" name="Rectangle 63"/>
          <p:cNvSpPr>
            <a:spLocks noChangeArrowheads="1"/>
          </p:cNvSpPr>
          <p:nvPr/>
        </p:nvSpPr>
        <p:spPr bwMode="auto">
          <a:xfrm>
            <a:off x="5461000" y="4005263"/>
            <a:ext cx="1504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Times New Roman" pitchFamily="18" charset="0"/>
                <a:ea typeface="+mn-ea"/>
                <a:cs typeface="+mn-cs"/>
              </a:rPr>
              <a:t>Total cost of ownership</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52" name="Rectangle 64"/>
          <p:cNvSpPr>
            <a:spLocks noChangeArrowheads="1"/>
          </p:cNvSpPr>
          <p:nvPr/>
        </p:nvSpPr>
        <p:spPr bwMode="auto">
          <a:xfrm>
            <a:off x="7156450" y="4005263"/>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53" name="Rectangle 65"/>
          <p:cNvSpPr>
            <a:spLocks noChangeArrowheads="1"/>
          </p:cNvSpPr>
          <p:nvPr/>
        </p:nvSpPr>
        <p:spPr bwMode="auto">
          <a:xfrm>
            <a:off x="7232650" y="4005263"/>
            <a:ext cx="14763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Times New Roman" pitchFamily="18" charset="0"/>
                <a:ea typeface="+mn-ea"/>
                <a:cs typeface="+mn-cs"/>
              </a:rPr>
              <a:t>single or multisourcing</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54" name="Rectangle 66"/>
          <p:cNvSpPr>
            <a:spLocks noChangeArrowheads="1"/>
          </p:cNvSpPr>
          <p:nvPr/>
        </p:nvSpPr>
        <p:spPr bwMode="auto">
          <a:xfrm>
            <a:off x="5324475" y="43195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55" name="Freeform 67"/>
          <p:cNvSpPr>
            <a:spLocks noEditPoints="1"/>
          </p:cNvSpPr>
          <p:nvPr/>
        </p:nvSpPr>
        <p:spPr bwMode="auto">
          <a:xfrm>
            <a:off x="5319713" y="43148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56" name="Rectangle 68"/>
          <p:cNvSpPr>
            <a:spLocks noChangeArrowheads="1"/>
          </p:cNvSpPr>
          <p:nvPr/>
        </p:nvSpPr>
        <p:spPr bwMode="auto">
          <a:xfrm>
            <a:off x="5384800" y="4384676"/>
            <a:ext cx="10763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solidFill>
                  <a:srgbClr val="3333CC"/>
                </a:solidFill>
                <a:effectLst/>
                <a:uLnTx/>
                <a:uFillTx/>
                <a:latin typeface="Times New Roman" pitchFamily="18" charset="0"/>
                <a:ea typeface="+mn-ea"/>
                <a:cs typeface="+mn-cs"/>
              </a:rPr>
              <a:t>Technology</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57" name="Rectangle 69"/>
          <p:cNvSpPr>
            <a:spLocks noChangeArrowheads="1"/>
          </p:cNvSpPr>
          <p:nvPr/>
        </p:nvSpPr>
        <p:spPr bwMode="auto">
          <a:xfrm>
            <a:off x="6470650" y="44323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58" name="Rectangle 70"/>
          <p:cNvSpPr>
            <a:spLocks noChangeArrowheads="1"/>
          </p:cNvSpPr>
          <p:nvPr/>
        </p:nvSpPr>
        <p:spPr bwMode="auto">
          <a:xfrm>
            <a:off x="6575425" y="4432301"/>
            <a:ext cx="2050241"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Times New Roman" pitchFamily="18" charset="0"/>
                <a:ea typeface="+mn-ea"/>
                <a:cs typeface="+mn-cs"/>
              </a:rPr>
              <a:t>Product architecture; knowledge</a:t>
            </a:r>
            <a:endParaRPr kumimoji="0" lang="en-US" sz="2400" b="1"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12359" name="Rectangle 71"/>
          <p:cNvSpPr>
            <a:spLocks noChangeArrowheads="1"/>
          </p:cNvSpPr>
          <p:nvPr/>
        </p:nvSpPr>
        <p:spPr bwMode="auto">
          <a:xfrm>
            <a:off x="6470650" y="46228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60" name="Rectangle 72"/>
          <p:cNvSpPr>
            <a:spLocks noChangeArrowheads="1"/>
          </p:cNvSpPr>
          <p:nvPr/>
        </p:nvSpPr>
        <p:spPr bwMode="auto">
          <a:xfrm>
            <a:off x="6575425" y="4622801"/>
            <a:ext cx="2009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Times New Roman" pitchFamily="18" charset="0"/>
                <a:ea typeface="+mn-ea"/>
                <a:cs typeface="+mn-cs"/>
              </a:rPr>
              <a:t>Communication &amp; coordination</a:t>
            </a:r>
            <a:endParaRPr kumimoji="0" lang="en-US" sz="2400" b="1"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
        <p:nvSpPr>
          <p:cNvPr id="12361" name="Rectangle 73"/>
          <p:cNvSpPr>
            <a:spLocks noChangeArrowheads="1"/>
          </p:cNvSpPr>
          <p:nvPr/>
        </p:nvSpPr>
        <p:spPr bwMode="auto">
          <a:xfrm>
            <a:off x="5324475" y="50053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62" name="Freeform 74"/>
          <p:cNvSpPr>
            <a:spLocks noEditPoints="1"/>
          </p:cNvSpPr>
          <p:nvPr/>
        </p:nvSpPr>
        <p:spPr bwMode="auto">
          <a:xfrm>
            <a:off x="5319713" y="50006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63" name="Rectangle 75"/>
          <p:cNvSpPr>
            <a:spLocks noChangeArrowheads="1"/>
          </p:cNvSpPr>
          <p:nvPr/>
        </p:nvSpPr>
        <p:spPr bwMode="auto">
          <a:xfrm>
            <a:off x="5384800" y="5070476"/>
            <a:ext cx="8572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solidFill>
                  <a:srgbClr val="3333CC"/>
                </a:solidFill>
                <a:effectLst/>
                <a:uLnTx/>
                <a:uFillTx/>
                <a:latin typeface="Times New Roman" pitchFamily="18" charset="0"/>
                <a:ea typeface="+mn-ea"/>
                <a:cs typeface="+mn-cs"/>
              </a:rPr>
              <a:t>Demand </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64" name="Rectangle 76"/>
          <p:cNvSpPr>
            <a:spLocks noChangeArrowheads="1"/>
          </p:cNvSpPr>
          <p:nvPr/>
        </p:nvSpPr>
        <p:spPr bwMode="auto">
          <a:xfrm>
            <a:off x="6356350" y="51181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65" name="Rectangle 77"/>
          <p:cNvSpPr>
            <a:spLocks noChangeArrowheads="1"/>
          </p:cNvSpPr>
          <p:nvPr/>
        </p:nvSpPr>
        <p:spPr bwMode="auto">
          <a:xfrm>
            <a:off x="6461125" y="5118101"/>
            <a:ext cx="14097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Forecast requirements</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66" name="Rectangle 78"/>
          <p:cNvSpPr>
            <a:spLocks noChangeArrowheads="1"/>
          </p:cNvSpPr>
          <p:nvPr/>
        </p:nvSpPr>
        <p:spPr bwMode="auto">
          <a:xfrm>
            <a:off x="6327775" y="53086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67" name="Rectangle 79"/>
          <p:cNvSpPr>
            <a:spLocks noChangeArrowheads="1"/>
          </p:cNvSpPr>
          <p:nvPr/>
        </p:nvSpPr>
        <p:spPr bwMode="auto">
          <a:xfrm>
            <a:off x="6442075" y="5308601"/>
            <a:ext cx="1885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Competition and service level</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68" name="Rectangle 80"/>
          <p:cNvSpPr>
            <a:spLocks noChangeArrowheads="1"/>
          </p:cNvSpPr>
          <p:nvPr/>
        </p:nvSpPr>
        <p:spPr bwMode="auto">
          <a:xfrm>
            <a:off x="5324475" y="5729288"/>
            <a:ext cx="3362325" cy="3619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69" name="Freeform 81"/>
          <p:cNvSpPr>
            <a:spLocks noEditPoints="1"/>
          </p:cNvSpPr>
          <p:nvPr/>
        </p:nvSpPr>
        <p:spPr bwMode="auto">
          <a:xfrm>
            <a:off x="5319713" y="5724526"/>
            <a:ext cx="3371850" cy="371475"/>
          </a:xfrm>
          <a:custGeom>
            <a:avLst/>
            <a:gdLst/>
            <a:ahLst/>
            <a:cxnLst>
              <a:cxn ang="0">
                <a:pos x="0" y="0"/>
              </a:cxn>
              <a:cxn ang="0">
                <a:pos x="2124" y="0"/>
              </a:cxn>
              <a:cxn ang="0">
                <a:pos x="2124" y="234"/>
              </a:cxn>
              <a:cxn ang="0">
                <a:pos x="0" y="234"/>
              </a:cxn>
              <a:cxn ang="0">
                <a:pos x="0" y="0"/>
              </a:cxn>
              <a:cxn ang="0">
                <a:pos x="6" y="231"/>
              </a:cxn>
              <a:cxn ang="0">
                <a:pos x="3" y="228"/>
              </a:cxn>
              <a:cxn ang="0">
                <a:pos x="2121" y="228"/>
              </a:cxn>
              <a:cxn ang="0">
                <a:pos x="2118" y="231"/>
              </a:cxn>
              <a:cxn ang="0">
                <a:pos x="2118" y="3"/>
              </a:cxn>
              <a:cxn ang="0">
                <a:pos x="2121" y="6"/>
              </a:cxn>
              <a:cxn ang="0">
                <a:pos x="3" y="6"/>
              </a:cxn>
              <a:cxn ang="0">
                <a:pos x="6" y="3"/>
              </a:cxn>
              <a:cxn ang="0">
                <a:pos x="6" y="231"/>
              </a:cxn>
            </a:cxnLst>
            <a:rect l="0" t="0" r="r" b="b"/>
            <a:pathLst>
              <a:path w="2124" h="234">
                <a:moveTo>
                  <a:pt x="0" y="0"/>
                </a:moveTo>
                <a:lnTo>
                  <a:pt x="2124" y="0"/>
                </a:lnTo>
                <a:lnTo>
                  <a:pt x="2124" y="234"/>
                </a:lnTo>
                <a:lnTo>
                  <a:pt x="0" y="234"/>
                </a:lnTo>
                <a:lnTo>
                  <a:pt x="0" y="0"/>
                </a:lnTo>
                <a:close/>
                <a:moveTo>
                  <a:pt x="6" y="231"/>
                </a:moveTo>
                <a:lnTo>
                  <a:pt x="3" y="228"/>
                </a:lnTo>
                <a:lnTo>
                  <a:pt x="2121" y="228"/>
                </a:lnTo>
                <a:lnTo>
                  <a:pt x="2118" y="231"/>
                </a:lnTo>
                <a:lnTo>
                  <a:pt x="2118" y="3"/>
                </a:lnTo>
                <a:lnTo>
                  <a:pt x="2121" y="6"/>
                </a:lnTo>
                <a:lnTo>
                  <a:pt x="3" y="6"/>
                </a:lnTo>
                <a:lnTo>
                  <a:pt x="6" y="3"/>
                </a:lnTo>
                <a:lnTo>
                  <a:pt x="6" y="23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70" name="Rectangle 82"/>
          <p:cNvSpPr>
            <a:spLocks noChangeArrowheads="1"/>
          </p:cNvSpPr>
          <p:nvPr/>
        </p:nvSpPr>
        <p:spPr bwMode="auto">
          <a:xfrm>
            <a:off x="5384800" y="5794376"/>
            <a:ext cx="10668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solidFill>
                  <a:srgbClr val="3333CC"/>
                </a:solidFill>
                <a:effectLst/>
                <a:uLnTx/>
                <a:uFillTx/>
                <a:latin typeface="Times New Roman" pitchFamily="18" charset="0"/>
                <a:ea typeface="+mn-ea"/>
                <a:cs typeface="+mn-cs"/>
              </a:rPr>
              <a:t>Innovation </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71" name="Rectangle 83"/>
          <p:cNvSpPr>
            <a:spLocks noChangeArrowheads="1"/>
          </p:cNvSpPr>
          <p:nvPr/>
        </p:nvSpPr>
        <p:spPr bwMode="auto">
          <a:xfrm>
            <a:off x="6375400" y="58420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72" name="Rectangle 84"/>
          <p:cNvSpPr>
            <a:spLocks noChangeArrowheads="1"/>
          </p:cNvSpPr>
          <p:nvPr/>
        </p:nvSpPr>
        <p:spPr bwMode="auto">
          <a:xfrm>
            <a:off x="6489700" y="5842001"/>
            <a:ext cx="10382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Role in network</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73" name="Rectangle 85"/>
          <p:cNvSpPr>
            <a:spLocks noChangeArrowheads="1"/>
          </p:cNvSpPr>
          <p:nvPr/>
        </p:nvSpPr>
        <p:spPr bwMode="auto">
          <a:xfrm>
            <a:off x="3838575" y="6272213"/>
            <a:ext cx="48482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74" name="Freeform 86"/>
          <p:cNvSpPr>
            <a:spLocks noEditPoints="1"/>
          </p:cNvSpPr>
          <p:nvPr/>
        </p:nvSpPr>
        <p:spPr bwMode="auto">
          <a:xfrm>
            <a:off x="3833813" y="6267451"/>
            <a:ext cx="4857750" cy="561975"/>
          </a:xfrm>
          <a:custGeom>
            <a:avLst/>
            <a:gdLst/>
            <a:ahLst/>
            <a:cxnLst>
              <a:cxn ang="0">
                <a:pos x="0" y="0"/>
              </a:cxn>
              <a:cxn ang="0">
                <a:pos x="3060" y="0"/>
              </a:cxn>
              <a:cxn ang="0">
                <a:pos x="3060" y="354"/>
              </a:cxn>
              <a:cxn ang="0">
                <a:pos x="0" y="354"/>
              </a:cxn>
              <a:cxn ang="0">
                <a:pos x="0" y="0"/>
              </a:cxn>
              <a:cxn ang="0">
                <a:pos x="6" y="351"/>
              </a:cxn>
              <a:cxn ang="0">
                <a:pos x="3" y="348"/>
              </a:cxn>
              <a:cxn ang="0">
                <a:pos x="3057" y="348"/>
              </a:cxn>
              <a:cxn ang="0">
                <a:pos x="3054" y="351"/>
              </a:cxn>
              <a:cxn ang="0">
                <a:pos x="3054" y="3"/>
              </a:cxn>
              <a:cxn ang="0">
                <a:pos x="3057" y="6"/>
              </a:cxn>
              <a:cxn ang="0">
                <a:pos x="3" y="6"/>
              </a:cxn>
              <a:cxn ang="0">
                <a:pos x="6" y="3"/>
              </a:cxn>
              <a:cxn ang="0">
                <a:pos x="6" y="351"/>
              </a:cxn>
            </a:cxnLst>
            <a:rect l="0" t="0" r="r" b="b"/>
            <a:pathLst>
              <a:path w="3060" h="354">
                <a:moveTo>
                  <a:pt x="0" y="0"/>
                </a:moveTo>
                <a:lnTo>
                  <a:pt x="3060" y="0"/>
                </a:lnTo>
                <a:lnTo>
                  <a:pt x="3060" y="354"/>
                </a:lnTo>
                <a:lnTo>
                  <a:pt x="0" y="354"/>
                </a:lnTo>
                <a:lnTo>
                  <a:pt x="0" y="0"/>
                </a:lnTo>
                <a:close/>
                <a:moveTo>
                  <a:pt x="6" y="351"/>
                </a:moveTo>
                <a:lnTo>
                  <a:pt x="3" y="348"/>
                </a:lnTo>
                <a:lnTo>
                  <a:pt x="3057" y="348"/>
                </a:lnTo>
                <a:lnTo>
                  <a:pt x="3054" y="351"/>
                </a:lnTo>
                <a:lnTo>
                  <a:pt x="3054" y="3"/>
                </a:lnTo>
                <a:lnTo>
                  <a:pt x="3057"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75" name="Rectangle 87"/>
          <p:cNvSpPr>
            <a:spLocks noChangeArrowheads="1"/>
          </p:cNvSpPr>
          <p:nvPr/>
        </p:nvSpPr>
        <p:spPr bwMode="auto">
          <a:xfrm>
            <a:off x="3892550" y="6337301"/>
            <a:ext cx="52387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solidFill>
                  <a:srgbClr val="3333CC"/>
                </a:solidFill>
                <a:effectLst/>
                <a:uLnTx/>
                <a:uFillTx/>
                <a:latin typeface="Times New Roman" pitchFamily="18" charset="0"/>
                <a:ea typeface="+mn-ea"/>
                <a:cs typeface="+mn-cs"/>
              </a:rPr>
              <a:t>Risk </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76" name="Rectangle 88"/>
          <p:cNvSpPr>
            <a:spLocks noChangeArrowheads="1"/>
          </p:cNvSpPr>
          <p:nvPr/>
        </p:nvSpPr>
        <p:spPr bwMode="auto">
          <a:xfrm>
            <a:off x="4330700" y="6384926"/>
            <a:ext cx="2762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3333CC"/>
                </a:solidFill>
                <a:effectLst/>
                <a:uLnTx/>
                <a:uFillTx/>
                <a:latin typeface="Times New Roman" pitchFamily="18" charset="0"/>
                <a:ea typeface="+mn-ea"/>
                <a:cs typeface="+mn-cs"/>
              </a:rPr>
              <a:t>and</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77" name="Rectangle 89"/>
          <p:cNvSpPr>
            <a:spLocks noChangeArrowheads="1"/>
          </p:cNvSpPr>
          <p:nvPr/>
        </p:nvSpPr>
        <p:spPr bwMode="auto">
          <a:xfrm>
            <a:off x="5321300" y="6384926"/>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78" name="Rectangle 90"/>
          <p:cNvSpPr>
            <a:spLocks noChangeArrowheads="1"/>
          </p:cNvSpPr>
          <p:nvPr/>
        </p:nvSpPr>
        <p:spPr bwMode="auto">
          <a:xfrm>
            <a:off x="5426075" y="6384926"/>
            <a:ext cx="32385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Risk: monetary, political, IP and strategic flexibility</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79" name="Rectangle 91"/>
          <p:cNvSpPr>
            <a:spLocks noChangeArrowheads="1"/>
          </p:cNvSpPr>
          <p:nvPr/>
        </p:nvSpPr>
        <p:spPr bwMode="auto">
          <a:xfrm>
            <a:off x="3892550" y="6575426"/>
            <a:ext cx="4381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solidFill>
                  <a:srgbClr val="3333CC"/>
                </a:solidFill>
                <a:effectLst/>
                <a:uLnTx/>
                <a:uFillTx/>
                <a:latin typeface="Times New Roman" pitchFamily="18" charset="0"/>
                <a:ea typeface="+mn-ea"/>
                <a:cs typeface="+mn-cs"/>
              </a:rPr>
              <a:t>Non</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80" name="Rectangle 92"/>
          <p:cNvSpPr>
            <a:spLocks noChangeArrowheads="1"/>
          </p:cNvSpPr>
          <p:nvPr/>
        </p:nvSpPr>
        <p:spPr bwMode="auto">
          <a:xfrm>
            <a:off x="4254500" y="6575426"/>
            <a:ext cx="1524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solidFill>
                  <a:srgbClr val="3333CC"/>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81" name="Rectangle 93"/>
          <p:cNvSpPr>
            <a:spLocks noChangeArrowheads="1"/>
          </p:cNvSpPr>
          <p:nvPr/>
        </p:nvSpPr>
        <p:spPr bwMode="auto">
          <a:xfrm>
            <a:off x="4321175" y="6575426"/>
            <a:ext cx="7334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solidFill>
                  <a:srgbClr val="3333CC"/>
                </a:solidFill>
                <a:effectLst/>
                <a:uLnTx/>
                <a:uFillTx/>
                <a:latin typeface="Times New Roman" pitchFamily="18" charset="0"/>
                <a:ea typeface="+mn-ea"/>
                <a:cs typeface="+mn-cs"/>
              </a:rPr>
              <a:t>Market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82" name="Rectangle 94"/>
          <p:cNvSpPr>
            <a:spLocks noChangeArrowheads="1"/>
          </p:cNvSpPr>
          <p:nvPr/>
        </p:nvSpPr>
        <p:spPr bwMode="auto">
          <a:xfrm>
            <a:off x="5349875" y="662305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83" name="Rectangle 95"/>
          <p:cNvSpPr>
            <a:spLocks noChangeArrowheads="1"/>
          </p:cNvSpPr>
          <p:nvPr/>
        </p:nvSpPr>
        <p:spPr bwMode="auto">
          <a:xfrm>
            <a:off x="5464175" y="6623051"/>
            <a:ext cx="19335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Corporate social responsibility</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84" name="Freeform 96"/>
          <p:cNvSpPr>
            <a:spLocks/>
          </p:cNvSpPr>
          <p:nvPr/>
        </p:nvSpPr>
        <p:spPr bwMode="auto">
          <a:xfrm>
            <a:off x="2170113" y="3409951"/>
            <a:ext cx="449263" cy="192088"/>
          </a:xfrm>
          <a:custGeom>
            <a:avLst/>
            <a:gdLst/>
            <a:ahLst/>
            <a:cxnLst>
              <a:cxn ang="0">
                <a:pos x="283" y="6"/>
              </a:cxn>
              <a:cxn ang="0">
                <a:pos x="2" y="121"/>
              </a:cxn>
              <a:cxn ang="0">
                <a:pos x="0" y="116"/>
              </a:cxn>
              <a:cxn ang="0">
                <a:pos x="281" y="0"/>
              </a:cxn>
              <a:cxn ang="0">
                <a:pos x="283" y="6"/>
              </a:cxn>
            </a:cxnLst>
            <a:rect l="0" t="0" r="r" b="b"/>
            <a:pathLst>
              <a:path w="283" h="121">
                <a:moveTo>
                  <a:pt x="283" y="6"/>
                </a:moveTo>
                <a:lnTo>
                  <a:pt x="2" y="121"/>
                </a:lnTo>
                <a:lnTo>
                  <a:pt x="0" y="116"/>
                </a:lnTo>
                <a:lnTo>
                  <a:pt x="281" y="0"/>
                </a:lnTo>
                <a:lnTo>
                  <a:pt x="283" y="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85" name="Rectangle 97"/>
          <p:cNvSpPr>
            <a:spLocks noChangeArrowheads="1"/>
          </p:cNvSpPr>
          <p:nvPr/>
        </p:nvSpPr>
        <p:spPr bwMode="auto">
          <a:xfrm>
            <a:off x="2166938" y="4148138"/>
            <a:ext cx="9525" cy="173038"/>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86" name="Rectangle 98"/>
          <p:cNvSpPr>
            <a:spLocks noChangeArrowheads="1"/>
          </p:cNvSpPr>
          <p:nvPr/>
        </p:nvSpPr>
        <p:spPr bwMode="auto">
          <a:xfrm>
            <a:off x="2166938" y="4872038"/>
            <a:ext cx="9525" cy="139700"/>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87" name="Rectangle 99"/>
          <p:cNvSpPr>
            <a:spLocks noChangeArrowheads="1"/>
          </p:cNvSpPr>
          <p:nvPr/>
        </p:nvSpPr>
        <p:spPr bwMode="auto">
          <a:xfrm>
            <a:off x="2166938" y="5557838"/>
            <a:ext cx="9525" cy="15716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89" name="Rectangle 101"/>
          <p:cNvSpPr>
            <a:spLocks noChangeArrowheads="1"/>
          </p:cNvSpPr>
          <p:nvPr/>
        </p:nvSpPr>
        <p:spPr bwMode="auto">
          <a:xfrm>
            <a:off x="7005638" y="4224338"/>
            <a:ext cx="9525" cy="95250"/>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90" name="Rectangle 102"/>
          <p:cNvSpPr>
            <a:spLocks noChangeArrowheads="1"/>
          </p:cNvSpPr>
          <p:nvPr/>
        </p:nvSpPr>
        <p:spPr bwMode="auto">
          <a:xfrm>
            <a:off x="7005638" y="4872038"/>
            <a:ext cx="9525" cy="1381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91" name="Rectangle 103"/>
          <p:cNvSpPr>
            <a:spLocks noChangeArrowheads="1"/>
          </p:cNvSpPr>
          <p:nvPr/>
        </p:nvSpPr>
        <p:spPr bwMode="auto">
          <a:xfrm>
            <a:off x="7005638" y="5557838"/>
            <a:ext cx="9525" cy="1762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92" name="Rectangle 104"/>
          <p:cNvSpPr>
            <a:spLocks noChangeArrowheads="1"/>
          </p:cNvSpPr>
          <p:nvPr/>
        </p:nvSpPr>
        <p:spPr bwMode="auto">
          <a:xfrm>
            <a:off x="3848100" y="3867151"/>
            <a:ext cx="1479550" cy="9525"/>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93" name="Freeform 105"/>
          <p:cNvSpPr>
            <a:spLocks/>
          </p:cNvSpPr>
          <p:nvPr/>
        </p:nvSpPr>
        <p:spPr bwMode="auto">
          <a:xfrm>
            <a:off x="3846513" y="3867151"/>
            <a:ext cx="1482725" cy="730250"/>
          </a:xfrm>
          <a:custGeom>
            <a:avLst/>
            <a:gdLst/>
            <a:ahLst/>
            <a:cxnLst>
              <a:cxn ang="0">
                <a:pos x="0" y="455"/>
              </a:cxn>
              <a:cxn ang="0">
                <a:pos x="932" y="0"/>
              </a:cxn>
              <a:cxn ang="0">
                <a:pos x="934" y="6"/>
              </a:cxn>
              <a:cxn ang="0">
                <a:pos x="2" y="460"/>
              </a:cxn>
              <a:cxn ang="0">
                <a:pos x="0" y="455"/>
              </a:cxn>
            </a:cxnLst>
            <a:rect l="0" t="0" r="r" b="b"/>
            <a:pathLst>
              <a:path w="934" h="460">
                <a:moveTo>
                  <a:pt x="0" y="455"/>
                </a:moveTo>
                <a:lnTo>
                  <a:pt x="932" y="0"/>
                </a:lnTo>
                <a:lnTo>
                  <a:pt x="934" y="6"/>
                </a:lnTo>
                <a:lnTo>
                  <a:pt x="2" y="460"/>
                </a:lnTo>
                <a:lnTo>
                  <a:pt x="0" y="4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94" name="Freeform 106"/>
          <p:cNvSpPr>
            <a:spLocks/>
          </p:cNvSpPr>
          <p:nvPr/>
        </p:nvSpPr>
        <p:spPr bwMode="auto">
          <a:xfrm>
            <a:off x="3844925" y="3868738"/>
            <a:ext cx="1485900" cy="1416050"/>
          </a:xfrm>
          <a:custGeom>
            <a:avLst/>
            <a:gdLst/>
            <a:ahLst/>
            <a:cxnLst>
              <a:cxn ang="0">
                <a:pos x="0" y="887"/>
              </a:cxn>
              <a:cxn ang="0">
                <a:pos x="932" y="0"/>
              </a:cxn>
              <a:cxn ang="0">
                <a:pos x="936" y="4"/>
              </a:cxn>
              <a:cxn ang="0">
                <a:pos x="4" y="892"/>
              </a:cxn>
              <a:cxn ang="0">
                <a:pos x="0" y="887"/>
              </a:cxn>
            </a:cxnLst>
            <a:rect l="0" t="0" r="r" b="b"/>
            <a:pathLst>
              <a:path w="936" h="892">
                <a:moveTo>
                  <a:pt x="0" y="887"/>
                </a:moveTo>
                <a:lnTo>
                  <a:pt x="932" y="0"/>
                </a:lnTo>
                <a:lnTo>
                  <a:pt x="936" y="4"/>
                </a:lnTo>
                <a:lnTo>
                  <a:pt x="4" y="892"/>
                </a:lnTo>
                <a:lnTo>
                  <a:pt x="0" y="88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95" name="Freeform 107"/>
          <p:cNvSpPr>
            <a:spLocks/>
          </p:cNvSpPr>
          <p:nvPr/>
        </p:nvSpPr>
        <p:spPr bwMode="auto">
          <a:xfrm>
            <a:off x="3844925" y="3870326"/>
            <a:ext cx="1485900" cy="2043113"/>
          </a:xfrm>
          <a:custGeom>
            <a:avLst/>
            <a:gdLst/>
            <a:ahLst/>
            <a:cxnLst>
              <a:cxn ang="0">
                <a:pos x="0" y="1284"/>
              </a:cxn>
              <a:cxn ang="0">
                <a:pos x="932" y="0"/>
              </a:cxn>
              <a:cxn ang="0">
                <a:pos x="936" y="3"/>
              </a:cxn>
              <a:cxn ang="0">
                <a:pos x="5" y="1287"/>
              </a:cxn>
              <a:cxn ang="0">
                <a:pos x="0" y="1284"/>
              </a:cxn>
            </a:cxnLst>
            <a:rect l="0" t="0" r="r" b="b"/>
            <a:pathLst>
              <a:path w="936" h="1287">
                <a:moveTo>
                  <a:pt x="0" y="1284"/>
                </a:moveTo>
                <a:lnTo>
                  <a:pt x="932" y="0"/>
                </a:lnTo>
                <a:lnTo>
                  <a:pt x="936" y="3"/>
                </a:lnTo>
                <a:lnTo>
                  <a:pt x="5" y="1287"/>
                </a:lnTo>
                <a:lnTo>
                  <a:pt x="0" y="128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96" name="Rectangle 108"/>
          <p:cNvSpPr>
            <a:spLocks noChangeArrowheads="1"/>
          </p:cNvSpPr>
          <p:nvPr/>
        </p:nvSpPr>
        <p:spPr bwMode="auto">
          <a:xfrm>
            <a:off x="485775" y="5710238"/>
            <a:ext cx="3362325" cy="4000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97" name="Freeform 109"/>
          <p:cNvSpPr>
            <a:spLocks noEditPoints="1"/>
          </p:cNvSpPr>
          <p:nvPr/>
        </p:nvSpPr>
        <p:spPr bwMode="auto">
          <a:xfrm>
            <a:off x="481013" y="5705476"/>
            <a:ext cx="3371850" cy="409575"/>
          </a:xfrm>
          <a:custGeom>
            <a:avLst/>
            <a:gdLst/>
            <a:ahLst/>
            <a:cxnLst>
              <a:cxn ang="0">
                <a:pos x="0" y="0"/>
              </a:cxn>
              <a:cxn ang="0">
                <a:pos x="2124" y="0"/>
              </a:cxn>
              <a:cxn ang="0">
                <a:pos x="2124" y="258"/>
              </a:cxn>
              <a:cxn ang="0">
                <a:pos x="0" y="258"/>
              </a:cxn>
              <a:cxn ang="0">
                <a:pos x="0" y="0"/>
              </a:cxn>
              <a:cxn ang="0">
                <a:pos x="6" y="255"/>
              </a:cxn>
              <a:cxn ang="0">
                <a:pos x="3" y="252"/>
              </a:cxn>
              <a:cxn ang="0">
                <a:pos x="2121" y="252"/>
              </a:cxn>
              <a:cxn ang="0">
                <a:pos x="2118" y="255"/>
              </a:cxn>
              <a:cxn ang="0">
                <a:pos x="2118" y="3"/>
              </a:cxn>
              <a:cxn ang="0">
                <a:pos x="2121" y="6"/>
              </a:cxn>
              <a:cxn ang="0">
                <a:pos x="3" y="6"/>
              </a:cxn>
              <a:cxn ang="0">
                <a:pos x="6" y="3"/>
              </a:cxn>
              <a:cxn ang="0">
                <a:pos x="6" y="255"/>
              </a:cxn>
            </a:cxnLst>
            <a:rect l="0" t="0" r="r" b="b"/>
            <a:pathLst>
              <a:path w="2124" h="258">
                <a:moveTo>
                  <a:pt x="0" y="0"/>
                </a:moveTo>
                <a:lnTo>
                  <a:pt x="2124" y="0"/>
                </a:lnTo>
                <a:lnTo>
                  <a:pt x="2124" y="258"/>
                </a:lnTo>
                <a:lnTo>
                  <a:pt x="0" y="258"/>
                </a:lnTo>
                <a:lnTo>
                  <a:pt x="0" y="0"/>
                </a:lnTo>
                <a:close/>
                <a:moveTo>
                  <a:pt x="6" y="255"/>
                </a:moveTo>
                <a:lnTo>
                  <a:pt x="3" y="252"/>
                </a:lnTo>
                <a:lnTo>
                  <a:pt x="2121" y="252"/>
                </a:lnTo>
                <a:lnTo>
                  <a:pt x="2118" y="255"/>
                </a:lnTo>
                <a:lnTo>
                  <a:pt x="2118" y="3"/>
                </a:lnTo>
                <a:lnTo>
                  <a:pt x="2121" y="6"/>
                </a:lnTo>
                <a:lnTo>
                  <a:pt x="3" y="6"/>
                </a:lnTo>
                <a:lnTo>
                  <a:pt x="6" y="3"/>
                </a:lnTo>
                <a:lnTo>
                  <a:pt x="6" y="2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98" name="Rectangle 110"/>
          <p:cNvSpPr>
            <a:spLocks noChangeArrowheads="1"/>
          </p:cNvSpPr>
          <p:nvPr/>
        </p:nvSpPr>
        <p:spPr bwMode="auto">
          <a:xfrm>
            <a:off x="546100" y="5776913"/>
            <a:ext cx="8953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solidFill>
                  <a:srgbClr val="3333CC"/>
                </a:solidFill>
                <a:effectLst/>
                <a:uLnTx/>
                <a:uFillTx/>
                <a:latin typeface="Times New Roman" pitchFamily="18" charset="0"/>
                <a:ea typeface="+mn-ea"/>
                <a:cs typeface="+mn-cs"/>
              </a:rPr>
              <a:t>Location </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399" name="Rectangle 111"/>
          <p:cNvSpPr>
            <a:spLocks noChangeArrowheads="1"/>
          </p:cNvSpPr>
          <p:nvPr/>
        </p:nvSpPr>
        <p:spPr bwMode="auto">
          <a:xfrm>
            <a:off x="1403350" y="582453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400" name="Rectangle 112"/>
          <p:cNvSpPr>
            <a:spLocks noChangeArrowheads="1"/>
          </p:cNvSpPr>
          <p:nvPr/>
        </p:nvSpPr>
        <p:spPr bwMode="auto">
          <a:xfrm>
            <a:off x="1479550" y="5824538"/>
            <a:ext cx="11144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t>Local or offshore</a:t>
            </a: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2401" name="Freeform 113"/>
          <p:cNvSpPr>
            <a:spLocks/>
          </p:cNvSpPr>
          <p:nvPr/>
        </p:nvSpPr>
        <p:spPr bwMode="auto">
          <a:xfrm>
            <a:off x="4595813" y="3870326"/>
            <a:ext cx="742950" cy="2393950"/>
          </a:xfrm>
          <a:custGeom>
            <a:avLst/>
            <a:gdLst/>
            <a:ahLst/>
            <a:cxnLst>
              <a:cxn ang="0">
                <a:pos x="468" y="2"/>
              </a:cxn>
              <a:cxn ang="0">
                <a:pos x="6" y="1508"/>
              </a:cxn>
              <a:cxn ang="0">
                <a:pos x="0" y="1506"/>
              </a:cxn>
              <a:cxn ang="0">
                <a:pos x="462" y="0"/>
              </a:cxn>
              <a:cxn ang="0">
                <a:pos x="468" y="2"/>
              </a:cxn>
            </a:cxnLst>
            <a:rect l="0" t="0" r="r" b="b"/>
            <a:pathLst>
              <a:path w="468" h="1508">
                <a:moveTo>
                  <a:pt x="468" y="2"/>
                </a:moveTo>
                <a:lnTo>
                  <a:pt x="6" y="1508"/>
                </a:lnTo>
                <a:lnTo>
                  <a:pt x="0" y="1506"/>
                </a:lnTo>
                <a:lnTo>
                  <a:pt x="462" y="0"/>
                </a:lnTo>
                <a:lnTo>
                  <a:pt x="468" y="2"/>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2" name="Content Placeholder 1"/>
          <p:cNvSpPr>
            <a:spLocks noGrp="1"/>
          </p:cNvSpPr>
          <p:nvPr>
            <p:ph idx="1"/>
          </p:nvPr>
        </p:nvSpPr>
        <p:spPr/>
        <p:txBody>
          <a:bodyPr/>
          <a:lstStyle/>
          <a:p>
            <a:endParaRPr lang="en-US" dirty="0"/>
          </a:p>
        </p:txBody>
      </p:sp>
      <p:graphicFrame>
        <p:nvGraphicFramePr>
          <p:cNvPr id="112" name="Content Placeholder 3"/>
          <p:cNvGraphicFramePr>
            <a:graphicFrameLocks/>
          </p:cNvGraphicFramePr>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3" name="Double Bracket 112"/>
          <p:cNvSpPr/>
          <p:nvPr/>
        </p:nvSpPr>
        <p:spPr>
          <a:xfrm>
            <a:off x="4935538" y="1458913"/>
            <a:ext cx="3840162" cy="1343025"/>
          </a:xfrm>
          <a:prstGeom prst="bracketPair">
            <a:avLst/>
          </a:prstGeom>
          <a:noFill/>
          <a:ln w="25400" cap="flat" cmpd="sng" algn="ctr">
            <a:solidFill>
              <a:srgbClr val="4F81BD"/>
            </a:solidFill>
            <a:prstDash val="solid"/>
          </a:ln>
          <a:effectLst>
            <a:outerShdw blurRad="40000" dist="20000" dir="5400000" rotWithShape="0">
              <a:srgbClr val="000000">
                <a:alpha val="38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
        <p:nvSpPr>
          <p:cNvPr id="114" name="Rectangle 113"/>
          <p:cNvSpPr/>
          <p:nvPr/>
        </p:nvSpPr>
        <p:spPr>
          <a:xfrm>
            <a:off x="755472" y="1347799"/>
            <a:ext cx="1001604" cy="989001"/>
          </a:xfrm>
          <a:prstGeom prst="rect">
            <a:avLst/>
          </a:prstGeom>
          <a:noFill/>
        </p:spPr>
        <p:txBody>
          <a:bodyPr vert="wordArtVert"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uLnTx/>
                <a:uFillTx/>
                <a:latin typeface="Calibri"/>
                <a:ea typeface="+mn-ea"/>
                <a:cs typeface="+mn-cs"/>
              </a:rPr>
              <a:t>V</a:t>
            </a:r>
            <a:endParaRPr kumimoji="0" lang="en-US" sz="3200" b="1" i="0" u="none" strike="noStrike" kern="1200" cap="none" spc="0" normalizeH="0" baseline="0" noProof="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uLnTx/>
              <a:uFillTx/>
              <a:latin typeface="Calibri"/>
              <a:ea typeface="+mn-ea"/>
              <a:cs typeface="+mn-cs"/>
            </a:endParaRPr>
          </a:p>
        </p:txBody>
      </p:sp>
      <p:sp>
        <p:nvSpPr>
          <p:cNvPr id="115" name="Rectangle 114"/>
          <p:cNvSpPr/>
          <p:nvPr/>
        </p:nvSpPr>
        <p:spPr>
          <a:xfrm>
            <a:off x="5070389" y="1275939"/>
            <a:ext cx="1302980" cy="1137062"/>
          </a:xfrm>
          <a:prstGeom prst="rect">
            <a:avLst/>
          </a:prstGeom>
          <a:noFill/>
        </p:spPr>
        <p:txBody>
          <a:bodyPr vert="wordArtVert"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uLnTx/>
                <a:uFillTx/>
                <a:latin typeface="Calibri (Body)"/>
                <a:ea typeface="+mn-ea"/>
                <a:cs typeface="Calibri (Body)"/>
              </a:rPr>
              <a:t>A</a:t>
            </a:r>
            <a:endParaRPr kumimoji="0" lang="en-US" sz="3200" b="1" i="0" u="none" strike="noStrike" kern="1200" cap="none" spc="0" normalizeH="0" baseline="0" noProof="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uLnTx/>
              <a:uFillTx/>
              <a:latin typeface="Calibri"/>
              <a:ea typeface="+mn-ea"/>
              <a:cs typeface="+mn-cs"/>
            </a:endParaRPr>
          </a:p>
        </p:txBody>
      </p:sp>
      <p:sp>
        <p:nvSpPr>
          <p:cNvPr id="116" name="Rectangle 115"/>
          <p:cNvSpPr/>
          <p:nvPr/>
        </p:nvSpPr>
        <p:spPr>
          <a:xfrm>
            <a:off x="7433739" y="1293826"/>
            <a:ext cx="1177065" cy="1068374"/>
          </a:xfrm>
          <a:prstGeom prst="rect">
            <a:avLst/>
          </a:prstGeom>
          <a:noFill/>
        </p:spPr>
        <p:txBody>
          <a:bodyPr vert="wordArtVert"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uLnTx/>
                <a:uFillTx/>
                <a:latin typeface="Calibri (Body)"/>
                <a:ea typeface="+mn-ea"/>
                <a:cs typeface="Calibri (Body)"/>
              </a:rPr>
              <a:t>P</a:t>
            </a:r>
            <a:endParaRPr kumimoji="0" lang="en-US" sz="3200" b="1" i="0" u="none" strike="noStrike" kern="1200" cap="none" spc="0" normalizeH="0" baseline="0" noProof="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uLnTx/>
              <a:uFillTx/>
              <a:latin typeface="Calibri"/>
              <a:ea typeface="+mn-ea"/>
              <a:cs typeface="+mn-cs"/>
            </a:endParaRPr>
          </a:p>
        </p:txBody>
      </p:sp>
      <p:sp>
        <p:nvSpPr>
          <p:cNvPr id="117" name="Rectangle 116"/>
          <p:cNvSpPr/>
          <p:nvPr/>
        </p:nvSpPr>
        <p:spPr>
          <a:xfrm>
            <a:off x="2817360" y="1281289"/>
            <a:ext cx="1001604" cy="877711"/>
          </a:xfrm>
          <a:prstGeom prst="rect">
            <a:avLst/>
          </a:prstGeom>
          <a:noFill/>
        </p:spPr>
        <p:txBody>
          <a:bodyPr vert="wordArtVert"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uLnTx/>
                <a:uFillTx/>
                <a:latin typeface="Calibri"/>
                <a:ea typeface="+mn-ea"/>
                <a:cs typeface="+mn-cs"/>
              </a:rPr>
              <a:t>C</a:t>
            </a:r>
            <a:endParaRPr kumimoji="0" lang="en-US" sz="3200" b="1" i="0" u="none" strike="noStrike" kern="1200" cap="none" spc="0" normalizeH="0" baseline="0" noProof="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uLnTx/>
              <a:uFillTx/>
              <a:latin typeface="Calibri"/>
              <a:ea typeface="+mn-ea"/>
              <a:cs typeface="+mn-cs"/>
            </a:endParaRPr>
          </a:p>
        </p:txBody>
      </p:sp>
      <p:sp>
        <p:nvSpPr>
          <p:cNvPr id="118" name="TextBox 117"/>
          <p:cNvSpPr txBox="1"/>
          <p:nvPr/>
        </p:nvSpPr>
        <p:spPr>
          <a:xfrm>
            <a:off x="762000" y="3005667"/>
            <a:ext cx="94899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Times New Roman" pitchFamily="18" charset="0"/>
                <a:ea typeface="+mn-ea"/>
                <a:cs typeface="+mn-cs"/>
              </a:rPr>
              <a:t>Value</a:t>
            </a:r>
          </a:p>
        </p:txBody>
      </p:sp>
      <p:sp>
        <p:nvSpPr>
          <p:cNvPr id="119" name="TextBox 118"/>
          <p:cNvSpPr txBox="1"/>
          <p:nvPr/>
        </p:nvSpPr>
        <p:spPr>
          <a:xfrm>
            <a:off x="2540000" y="3005667"/>
            <a:ext cx="177569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Times New Roman" pitchFamily="18" charset="0"/>
                <a:ea typeface="+mn-ea"/>
                <a:cs typeface="+mn-cs"/>
              </a:rPr>
              <a:t>Capabilities</a:t>
            </a:r>
          </a:p>
        </p:txBody>
      </p:sp>
      <p:sp>
        <p:nvSpPr>
          <p:cNvPr id="120" name="TextBox 119"/>
          <p:cNvSpPr txBox="1"/>
          <p:nvPr/>
        </p:nvSpPr>
        <p:spPr>
          <a:xfrm>
            <a:off x="5266267" y="3005667"/>
            <a:ext cx="1121120"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Times New Roman" pitchFamily="18" charset="0"/>
                <a:ea typeface="+mn-ea"/>
                <a:cs typeface="+mn-cs"/>
              </a:rPr>
              <a:t>Assets</a:t>
            </a:r>
          </a:p>
        </p:txBody>
      </p:sp>
      <p:sp>
        <p:nvSpPr>
          <p:cNvPr id="121" name="TextBox 120"/>
          <p:cNvSpPr txBox="1"/>
          <p:nvPr/>
        </p:nvSpPr>
        <p:spPr>
          <a:xfrm>
            <a:off x="7421171" y="3005667"/>
            <a:ext cx="108218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Times New Roman" pitchFamily="18" charset="0"/>
                <a:ea typeface="+mn-ea"/>
                <a:cs typeface="+mn-cs"/>
              </a:rPr>
              <a:t>Processes</a:t>
            </a:r>
          </a:p>
        </p:txBody>
      </p:sp>
    </p:spTree>
    <p:extLst>
      <p:ext uri="{BB962C8B-B14F-4D97-AF65-F5344CB8AC3E}">
        <p14:creationId xmlns:p14="http://schemas.microsoft.com/office/powerpoint/2010/main" val="20286742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a:latin typeface="Albertus Extra Bold"/>
              </a:rPr>
              <a:t>Strategic Sourcing</a:t>
            </a:r>
            <a:r>
              <a:rPr lang="en-US" b="1"/>
              <a:t> </a:t>
            </a:r>
            <a:br>
              <a:rPr lang="en-US"/>
            </a:br>
            <a:r>
              <a:rPr lang="en-US"/>
              <a:t>	A strategic framework</a:t>
            </a:r>
          </a:p>
        </p:txBody>
      </p:sp>
      <p:sp>
        <p:nvSpPr>
          <p:cNvPr id="17411" name="Rectangle 3"/>
          <p:cNvSpPr>
            <a:spLocks noGrp="1" noChangeArrowheads="1"/>
          </p:cNvSpPr>
          <p:nvPr>
            <p:ph type="body" idx="1"/>
          </p:nvPr>
        </p:nvSpPr>
        <p:spPr>
          <a:xfrm>
            <a:off x="1395413" y="2127250"/>
            <a:ext cx="6207125" cy="635000"/>
          </a:xfrm>
          <a:solidFill>
            <a:srgbClr val="EAEAEA">
              <a:alpha val="50980"/>
            </a:srgbClr>
          </a:solidFill>
          <a:ln>
            <a:solidFill>
              <a:schemeClr val="tx1"/>
            </a:solidFill>
          </a:ln>
        </p:spPr>
        <p:txBody>
          <a:bodyPr/>
          <a:lstStyle/>
          <a:p>
            <a:pPr marL="381000" indent="-381000" eaLnBrk="1" hangingPunct="1">
              <a:lnSpc>
                <a:spcPct val="90000"/>
              </a:lnSpc>
              <a:buFont typeface="Wingdings" pitchFamily="2" charset="2"/>
              <a:buNone/>
            </a:pPr>
            <a:r>
              <a:rPr lang="en-US" sz="1800"/>
              <a:t>2.  Is outsourcing necessary?</a:t>
            </a:r>
          </a:p>
          <a:p>
            <a:pPr marL="800100" lvl="1" indent="-342900" eaLnBrk="1" hangingPunct="1">
              <a:lnSpc>
                <a:spcPct val="90000"/>
              </a:lnSpc>
              <a:buFont typeface="Wingdings" pitchFamily="2" charset="2"/>
              <a:buChar char="§"/>
            </a:pPr>
            <a:r>
              <a:rPr lang="en-US" sz="1600"/>
              <a:t>Are internal financial and operational capabilities insufficient?</a:t>
            </a:r>
          </a:p>
        </p:txBody>
      </p:sp>
      <p:sp>
        <p:nvSpPr>
          <p:cNvPr id="17412" name="Rectangle 7"/>
          <p:cNvSpPr>
            <a:spLocks noChangeArrowheads="1"/>
          </p:cNvSpPr>
          <p:nvPr/>
        </p:nvSpPr>
        <p:spPr bwMode="auto">
          <a:xfrm>
            <a:off x="1395413" y="1101725"/>
            <a:ext cx="6207125" cy="7969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marR="0" lvl="0" indent="-381000" algn="l" defTabSz="914400" rtl="0" eaLnBrk="1" fontAlgn="base" latinLnBrk="0" hangingPunct="1">
              <a:lnSpc>
                <a:spcPct val="80000"/>
              </a:lnSpc>
              <a:spcBef>
                <a:spcPct val="20000"/>
              </a:spcBef>
              <a:spcAft>
                <a:spcPct val="0"/>
              </a:spcAft>
              <a:buClrTx/>
              <a:buSzPct val="90000"/>
              <a:buFont typeface="Wingdings" pitchFamily="2" charset="2"/>
              <a:buNone/>
              <a:tabLst/>
              <a:defRPr/>
            </a:pPr>
            <a:r>
              <a:rPr kumimoji="0" lang="en-US" sz="1800" b="0" i="0" u="none" strike="noStrike" kern="1200" cap="none" spc="0" normalizeH="0" baseline="0" noProof="0">
                <a:ln>
                  <a:noFill/>
                </a:ln>
                <a:solidFill>
                  <a:srgbClr val="000000"/>
                </a:solidFill>
                <a:effectLst/>
                <a:uLnTx/>
                <a:uFillTx/>
                <a:latin typeface="Times New Roman" pitchFamily="18" charset="0"/>
                <a:ea typeface="+mn-ea"/>
                <a:cs typeface="+mn-cs"/>
              </a:rPr>
              <a:t>1.  Is outsourcing feasible?</a:t>
            </a:r>
          </a:p>
          <a:p>
            <a:pPr marL="800100" marR="0" lvl="1" indent="-342900" algn="l" defTabSz="914400" rtl="0" eaLnBrk="1" fontAlgn="base" latinLnBrk="0" hangingPunct="1">
              <a:lnSpc>
                <a:spcPct val="80000"/>
              </a:lnSpc>
              <a:spcBef>
                <a:spcPct val="20000"/>
              </a:spcBef>
              <a:spcAft>
                <a:spcPct val="0"/>
              </a:spcAft>
              <a:buClrTx/>
              <a:buSzPct val="85000"/>
              <a:buFont typeface="Wingdings" pitchFamily="2" charset="2"/>
              <a:buChar char="§"/>
              <a:tabLst/>
              <a:defRPr/>
            </a:pPr>
            <a:r>
              <a:rPr kumimoji="0" lang="en-US" sz="1600" b="0" i="0" u="none" strike="noStrike" kern="1200" cap="none" spc="0" normalizeH="0" baseline="0" noProof="0">
                <a:ln>
                  <a:noFill/>
                </a:ln>
                <a:solidFill>
                  <a:srgbClr val="000000"/>
                </a:solidFill>
                <a:effectLst/>
                <a:uLnTx/>
                <a:uFillTx/>
                <a:latin typeface="Times New Roman" pitchFamily="18" charset="0"/>
                <a:ea typeface="+mn-ea"/>
                <a:cs typeface="+mn-cs"/>
              </a:rPr>
              <a:t>Is a stable supply base with necessary capabilities available?</a:t>
            </a:r>
          </a:p>
          <a:p>
            <a:pPr marL="800100" marR="0" lvl="1" indent="-342900" algn="l" defTabSz="914400" rtl="0" eaLnBrk="1" fontAlgn="base" latinLnBrk="0" hangingPunct="1">
              <a:lnSpc>
                <a:spcPct val="80000"/>
              </a:lnSpc>
              <a:spcBef>
                <a:spcPct val="20000"/>
              </a:spcBef>
              <a:spcAft>
                <a:spcPct val="0"/>
              </a:spcAft>
              <a:buClrTx/>
              <a:buSzPct val="85000"/>
              <a:buFont typeface="Wingdings" pitchFamily="2" charset="2"/>
              <a:buChar char="§"/>
              <a:tabLst/>
              <a:defRPr/>
            </a:pPr>
            <a:r>
              <a:rPr kumimoji="0" lang="en-US" sz="1600" b="0" i="0" u="none" strike="noStrike" kern="1200" cap="none" spc="0" normalizeH="0" baseline="0" noProof="0">
                <a:ln>
                  <a:noFill/>
                </a:ln>
                <a:solidFill>
                  <a:srgbClr val="000000"/>
                </a:solidFill>
                <a:effectLst/>
                <a:uLnTx/>
                <a:uFillTx/>
                <a:latin typeface="Times New Roman" pitchFamily="18" charset="0"/>
                <a:ea typeface="+mn-ea"/>
                <a:cs typeface="+mn-cs"/>
              </a:rPr>
              <a:t>Is outsourcing politically viable?</a:t>
            </a:r>
          </a:p>
        </p:txBody>
      </p:sp>
      <p:sp>
        <p:nvSpPr>
          <p:cNvPr id="17413" name="Rectangle 8"/>
          <p:cNvSpPr>
            <a:spLocks noChangeArrowheads="1"/>
          </p:cNvSpPr>
          <p:nvPr/>
        </p:nvSpPr>
        <p:spPr bwMode="auto">
          <a:xfrm>
            <a:off x="1395413" y="2924175"/>
            <a:ext cx="6207125" cy="7715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marR="0" lvl="0" indent="-381000" algn="l" defTabSz="914400" rtl="0" eaLnBrk="1" fontAlgn="base" latinLnBrk="0" hangingPunct="1">
              <a:lnSpc>
                <a:spcPct val="80000"/>
              </a:lnSpc>
              <a:spcBef>
                <a:spcPct val="20000"/>
              </a:spcBef>
              <a:spcAft>
                <a:spcPct val="0"/>
              </a:spcAft>
              <a:buClrTx/>
              <a:buSzPct val="90000"/>
              <a:buFont typeface="Wingdings" pitchFamily="2" charset="2"/>
              <a:buNone/>
              <a:tabLst/>
              <a:defRPr/>
            </a:pPr>
            <a:r>
              <a:rPr kumimoji="0" lang="en-US" sz="1800" b="0" i="0" u="none" strike="noStrike" kern="1200" cap="none" spc="0" normalizeH="0" baseline="0" noProof="0">
                <a:ln>
                  <a:noFill/>
                </a:ln>
                <a:solidFill>
                  <a:srgbClr val="000000"/>
                </a:solidFill>
                <a:effectLst/>
                <a:uLnTx/>
                <a:uFillTx/>
                <a:latin typeface="Times New Roman" pitchFamily="18" charset="0"/>
                <a:ea typeface="+mn-ea"/>
                <a:cs typeface="+mn-cs"/>
              </a:rPr>
              <a:t>3.  Is outsourcing in line with strategic priorities and risks?</a:t>
            </a:r>
          </a:p>
          <a:p>
            <a:pPr marL="800100" marR="0" lvl="1" indent="-342900" algn="l" defTabSz="914400" rtl="0" eaLnBrk="1" fontAlgn="base" latinLnBrk="0" hangingPunct="1">
              <a:lnSpc>
                <a:spcPct val="80000"/>
              </a:lnSpc>
              <a:spcBef>
                <a:spcPct val="20000"/>
              </a:spcBef>
              <a:spcAft>
                <a:spcPct val="0"/>
              </a:spcAft>
              <a:buClrTx/>
              <a:buSzPct val="85000"/>
              <a:buFont typeface="Wingdings" pitchFamily="2" charset="2"/>
              <a:buChar char="§"/>
              <a:tabLst/>
              <a:defRPr/>
            </a:pPr>
            <a:r>
              <a:rPr kumimoji="0" lang="en-US" sz="1600" b="0" i="0" u="none" strike="noStrike" kern="1200" cap="none" spc="0" normalizeH="0" baseline="0" noProof="0">
                <a:ln>
                  <a:noFill/>
                </a:ln>
                <a:solidFill>
                  <a:srgbClr val="000000"/>
                </a:solidFill>
                <a:effectLst/>
                <a:uLnTx/>
                <a:uFillTx/>
                <a:latin typeface="Times New Roman" pitchFamily="18" charset="0"/>
                <a:ea typeface="+mn-ea"/>
                <a:cs typeface="+mn-cs"/>
              </a:rPr>
              <a:t>Is this activity “non-core”? </a:t>
            </a:r>
          </a:p>
          <a:p>
            <a:pPr marL="800100" marR="0" lvl="1" indent="-342900" algn="l" defTabSz="914400" rtl="0" eaLnBrk="1" fontAlgn="base" latinLnBrk="0" hangingPunct="1">
              <a:lnSpc>
                <a:spcPct val="80000"/>
              </a:lnSpc>
              <a:spcBef>
                <a:spcPct val="20000"/>
              </a:spcBef>
              <a:spcAft>
                <a:spcPct val="0"/>
              </a:spcAft>
              <a:buClrTx/>
              <a:buSzPct val="85000"/>
              <a:buFont typeface="Wingdings" pitchFamily="2" charset="2"/>
              <a:buChar char="§"/>
              <a:tabLst/>
              <a:defRPr/>
            </a:pPr>
            <a:r>
              <a:rPr kumimoji="0" lang="en-US" sz="1600" b="0" i="0" u="none" strike="noStrike" kern="1200" cap="none" spc="0" normalizeH="0" baseline="0" noProof="0">
                <a:ln>
                  <a:noFill/>
                </a:ln>
                <a:solidFill>
                  <a:srgbClr val="000000"/>
                </a:solidFill>
                <a:effectLst/>
                <a:uLnTx/>
                <a:uFillTx/>
                <a:latin typeface="Times New Roman" pitchFamily="18" charset="0"/>
                <a:ea typeface="+mn-ea"/>
                <a:cs typeface="+mn-cs"/>
              </a:rPr>
              <a:t>Is the risk of outsourcing it tolerable?</a:t>
            </a:r>
          </a:p>
        </p:txBody>
      </p:sp>
      <p:sp>
        <p:nvSpPr>
          <p:cNvPr id="17414" name="Rectangle 9"/>
          <p:cNvSpPr>
            <a:spLocks noChangeArrowheads="1"/>
          </p:cNvSpPr>
          <p:nvPr/>
        </p:nvSpPr>
        <p:spPr bwMode="auto">
          <a:xfrm>
            <a:off x="1395413" y="3898900"/>
            <a:ext cx="6207125" cy="5810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marR="0" lvl="0" indent="-381000" algn="l" defTabSz="914400" rtl="0" eaLnBrk="1" fontAlgn="base" latinLnBrk="0" hangingPunct="1">
              <a:lnSpc>
                <a:spcPct val="80000"/>
              </a:lnSpc>
              <a:spcBef>
                <a:spcPct val="20000"/>
              </a:spcBef>
              <a:spcAft>
                <a:spcPct val="0"/>
              </a:spcAft>
              <a:buClrTx/>
              <a:buSzPct val="90000"/>
              <a:buFont typeface="Wingdings" pitchFamily="2" charset="2"/>
              <a:buNone/>
              <a:tabLst/>
              <a:defRPr/>
            </a:pPr>
            <a:r>
              <a:rPr kumimoji="0" lang="en-US" sz="1800" b="0" i="0" u="none" strike="noStrike" kern="1200" cap="none" spc="0" normalizeH="0" baseline="0" noProof="0">
                <a:ln>
                  <a:noFill/>
                </a:ln>
                <a:solidFill>
                  <a:srgbClr val="000000"/>
                </a:solidFill>
                <a:effectLst/>
                <a:uLnTx/>
                <a:uFillTx/>
                <a:latin typeface="Times New Roman" pitchFamily="18" charset="0"/>
                <a:ea typeface="+mn-ea"/>
                <a:cs typeface="+mn-cs"/>
              </a:rPr>
              <a:t>4.  Is outsourcing desirable given our value proposition?</a:t>
            </a:r>
          </a:p>
          <a:p>
            <a:pPr marL="800100" marR="0" lvl="1" indent="-342900" algn="l" defTabSz="914400" rtl="0" eaLnBrk="1" fontAlgn="base" latinLnBrk="0" hangingPunct="1">
              <a:lnSpc>
                <a:spcPct val="80000"/>
              </a:lnSpc>
              <a:spcBef>
                <a:spcPct val="20000"/>
              </a:spcBef>
              <a:spcAft>
                <a:spcPct val="0"/>
              </a:spcAft>
              <a:buClrTx/>
              <a:buSzPct val="85000"/>
              <a:buFont typeface="Wingdings" pitchFamily="2" charset="2"/>
              <a:buChar char="§"/>
              <a:tabLst/>
              <a:defRPr/>
            </a:pPr>
            <a:r>
              <a:rPr kumimoji="0" lang="en-US" sz="1600" b="0" i="0" u="none" strike="noStrike" kern="1200" cap="none" spc="0" normalizeH="0" baseline="0" noProof="0">
                <a:ln>
                  <a:noFill/>
                </a:ln>
                <a:solidFill>
                  <a:srgbClr val="000000"/>
                </a:solidFill>
                <a:effectLst/>
                <a:uLnTx/>
                <a:uFillTx/>
                <a:latin typeface="Times New Roman" pitchFamily="18" charset="0"/>
                <a:ea typeface="+mn-ea"/>
                <a:cs typeface="+mn-cs"/>
              </a:rPr>
              <a:t>Can external suppliers do it better? (TCO &amp; NPV)</a:t>
            </a:r>
          </a:p>
        </p:txBody>
      </p:sp>
      <p:sp>
        <p:nvSpPr>
          <p:cNvPr id="17415" name="Rectangle 10"/>
          <p:cNvSpPr>
            <a:spLocks noChangeArrowheads="1"/>
          </p:cNvSpPr>
          <p:nvPr/>
        </p:nvSpPr>
        <p:spPr bwMode="auto">
          <a:xfrm>
            <a:off x="1395413" y="4683125"/>
            <a:ext cx="6207125" cy="8096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marR="0" lvl="0" indent="-381000" algn="l" defTabSz="914400" rtl="0" eaLnBrk="1" fontAlgn="base" latinLnBrk="0" hangingPunct="1">
              <a:lnSpc>
                <a:spcPct val="80000"/>
              </a:lnSpc>
              <a:spcBef>
                <a:spcPct val="20000"/>
              </a:spcBef>
              <a:spcAft>
                <a:spcPct val="0"/>
              </a:spcAft>
              <a:buClrTx/>
              <a:buSzPct val="90000"/>
              <a:buFont typeface="Wingdings" pitchFamily="2" charset="2"/>
              <a:buNone/>
              <a:tabLst/>
              <a:defRPr/>
            </a:pPr>
            <a:r>
              <a:rPr kumimoji="0" lang="en-US" sz="1800" b="0" i="0" u="none" strike="noStrike" kern="1200" cap="none" spc="0" normalizeH="0" baseline="0" noProof="0">
                <a:ln>
                  <a:noFill/>
                </a:ln>
                <a:solidFill>
                  <a:srgbClr val="000000"/>
                </a:solidFill>
                <a:effectLst/>
                <a:uLnTx/>
                <a:uFillTx/>
                <a:latin typeface="Times New Roman" pitchFamily="18" charset="0"/>
                <a:ea typeface="+mn-ea"/>
                <a:cs typeface="+mn-cs"/>
              </a:rPr>
              <a:t>5.  Do we have the ability to manage suppliers and ongoing risk?</a:t>
            </a:r>
          </a:p>
          <a:p>
            <a:pPr marL="800100" marR="0" lvl="1" indent="-342900" algn="l" defTabSz="914400" rtl="0" eaLnBrk="1" fontAlgn="base" latinLnBrk="0" hangingPunct="1">
              <a:lnSpc>
                <a:spcPct val="80000"/>
              </a:lnSpc>
              <a:spcBef>
                <a:spcPct val="20000"/>
              </a:spcBef>
              <a:spcAft>
                <a:spcPct val="0"/>
              </a:spcAft>
              <a:buClrTx/>
              <a:buSzPct val="85000"/>
              <a:buFont typeface="Wingdings" pitchFamily="2" charset="2"/>
              <a:buChar char="§"/>
              <a:tabLst/>
              <a:defRPr/>
            </a:pPr>
            <a:r>
              <a:rPr kumimoji="0" lang="en-US" sz="1600" b="0" i="0" u="none" strike="noStrike" kern="1200" cap="none" spc="0" normalizeH="0" baseline="0" noProof="0">
                <a:ln>
                  <a:noFill/>
                </a:ln>
                <a:solidFill>
                  <a:srgbClr val="000000"/>
                </a:solidFill>
                <a:effectLst/>
                <a:uLnTx/>
                <a:uFillTx/>
                <a:latin typeface="Times New Roman" pitchFamily="18" charset="0"/>
                <a:ea typeface="+mn-ea"/>
                <a:cs typeface="+mn-cs"/>
              </a:rPr>
              <a:t>Can we contract on detailed requirements?</a:t>
            </a:r>
          </a:p>
          <a:p>
            <a:pPr marL="800100" marR="0" lvl="1" indent="-342900" algn="l" defTabSz="914400" rtl="0" eaLnBrk="1" fontAlgn="base" latinLnBrk="0" hangingPunct="1">
              <a:lnSpc>
                <a:spcPct val="80000"/>
              </a:lnSpc>
              <a:spcBef>
                <a:spcPct val="20000"/>
              </a:spcBef>
              <a:spcAft>
                <a:spcPct val="0"/>
              </a:spcAft>
              <a:buClrTx/>
              <a:buSzPct val="85000"/>
              <a:buFont typeface="Wingdings" pitchFamily="2" charset="2"/>
              <a:buChar char="§"/>
              <a:tabLst/>
              <a:defRPr/>
            </a:pPr>
            <a:r>
              <a:rPr kumimoji="0" lang="en-US" sz="1600" b="0" i="0" u="none" strike="noStrike" kern="1200" cap="none" spc="0" normalizeH="0" baseline="0" noProof="0">
                <a:ln>
                  <a:noFill/>
                </a:ln>
                <a:solidFill>
                  <a:srgbClr val="000000"/>
                </a:solidFill>
                <a:effectLst/>
                <a:uLnTx/>
                <a:uFillTx/>
                <a:latin typeface="Times New Roman" pitchFamily="18" charset="0"/>
                <a:ea typeface="+mn-ea"/>
                <a:cs typeface="+mn-cs"/>
              </a:rPr>
              <a:t>Can we coordinate incentives and operational flows?</a:t>
            </a:r>
          </a:p>
        </p:txBody>
      </p:sp>
      <p:cxnSp>
        <p:nvCxnSpPr>
          <p:cNvPr id="17416" name="AutoShape 11"/>
          <p:cNvCxnSpPr>
            <a:cxnSpLocks noChangeShapeType="1"/>
            <a:stCxn id="17412" idx="3"/>
          </p:cNvCxnSpPr>
          <p:nvPr/>
        </p:nvCxnSpPr>
        <p:spPr bwMode="auto">
          <a:xfrm>
            <a:off x="7602538" y="1500188"/>
            <a:ext cx="700087" cy="4489450"/>
          </a:xfrm>
          <a:prstGeom prst="bentConnector2">
            <a:avLst/>
          </a:prstGeom>
          <a:noFill/>
          <a:ln w="9525">
            <a:solidFill>
              <a:schemeClr val="tx1"/>
            </a:solidFill>
            <a:miter lim="800000"/>
            <a:headEnd/>
            <a:tailEnd type="triangle" w="med" len="med"/>
          </a:ln>
        </p:spPr>
      </p:cxnSp>
      <p:cxnSp>
        <p:nvCxnSpPr>
          <p:cNvPr id="17417" name="AutoShape 12"/>
          <p:cNvCxnSpPr>
            <a:cxnSpLocks noChangeShapeType="1"/>
            <a:stCxn id="17411" idx="1"/>
          </p:cNvCxnSpPr>
          <p:nvPr/>
        </p:nvCxnSpPr>
        <p:spPr bwMode="auto">
          <a:xfrm rot="10800000" flipV="1">
            <a:off x="530225" y="2444750"/>
            <a:ext cx="865188" cy="3578225"/>
          </a:xfrm>
          <a:prstGeom prst="bentConnector2">
            <a:avLst/>
          </a:prstGeom>
          <a:noFill/>
          <a:ln w="9525">
            <a:solidFill>
              <a:schemeClr val="tx1"/>
            </a:solidFill>
            <a:miter lim="800000"/>
            <a:headEnd/>
            <a:tailEnd type="triangle" w="med" len="med"/>
          </a:ln>
        </p:spPr>
      </p:cxnSp>
      <p:cxnSp>
        <p:nvCxnSpPr>
          <p:cNvPr id="17418" name="AutoShape 13"/>
          <p:cNvCxnSpPr>
            <a:cxnSpLocks noChangeShapeType="1"/>
            <a:stCxn id="17413" idx="3"/>
          </p:cNvCxnSpPr>
          <p:nvPr/>
        </p:nvCxnSpPr>
        <p:spPr bwMode="auto">
          <a:xfrm>
            <a:off x="7602538" y="3309938"/>
            <a:ext cx="728662" cy="0"/>
          </a:xfrm>
          <a:prstGeom prst="straightConnector1">
            <a:avLst/>
          </a:prstGeom>
          <a:noFill/>
          <a:ln w="9525">
            <a:solidFill>
              <a:schemeClr val="tx1"/>
            </a:solidFill>
            <a:round/>
            <a:headEnd/>
            <a:tailEnd type="triangle" w="med" len="med"/>
          </a:ln>
        </p:spPr>
      </p:cxnSp>
      <p:cxnSp>
        <p:nvCxnSpPr>
          <p:cNvPr id="17419" name="AutoShape 14"/>
          <p:cNvCxnSpPr>
            <a:cxnSpLocks noChangeShapeType="1"/>
            <a:stCxn id="17414" idx="3"/>
          </p:cNvCxnSpPr>
          <p:nvPr/>
        </p:nvCxnSpPr>
        <p:spPr bwMode="auto">
          <a:xfrm>
            <a:off x="7602538" y="4189413"/>
            <a:ext cx="715962" cy="1587"/>
          </a:xfrm>
          <a:prstGeom prst="straightConnector1">
            <a:avLst/>
          </a:prstGeom>
          <a:noFill/>
          <a:ln w="9525">
            <a:solidFill>
              <a:schemeClr val="tx1"/>
            </a:solidFill>
            <a:round/>
            <a:headEnd/>
            <a:tailEnd type="triangle" w="med" len="med"/>
          </a:ln>
        </p:spPr>
      </p:cxnSp>
      <p:sp>
        <p:nvSpPr>
          <p:cNvPr id="17420" name="Text Box 15"/>
          <p:cNvSpPr txBox="1">
            <a:spLocks noChangeArrowheads="1"/>
          </p:cNvSpPr>
          <p:nvPr/>
        </p:nvSpPr>
        <p:spPr bwMode="auto">
          <a:xfrm>
            <a:off x="7781925" y="1192213"/>
            <a:ext cx="411163" cy="304800"/>
          </a:xfrm>
          <a:prstGeom prst="rect">
            <a:avLst/>
          </a:prstGeom>
          <a:noFill/>
          <a:ln w="9525" algn="ctr">
            <a:noFill/>
            <a:prstDash val="dash"/>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itchFamily="34" charset="0"/>
                <a:ea typeface="+mn-ea"/>
                <a:cs typeface="+mn-cs"/>
              </a:rPr>
              <a:t>No</a:t>
            </a:r>
          </a:p>
        </p:txBody>
      </p:sp>
      <p:sp>
        <p:nvSpPr>
          <p:cNvPr id="17421" name="Text Box 16"/>
          <p:cNvSpPr txBox="1">
            <a:spLocks noChangeArrowheads="1"/>
          </p:cNvSpPr>
          <p:nvPr/>
        </p:nvSpPr>
        <p:spPr bwMode="auto">
          <a:xfrm>
            <a:off x="7781925" y="2982913"/>
            <a:ext cx="411163" cy="304800"/>
          </a:xfrm>
          <a:prstGeom prst="rect">
            <a:avLst/>
          </a:prstGeom>
          <a:noFill/>
          <a:ln w="9525" algn="ctr">
            <a:noFill/>
            <a:prstDash val="dash"/>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itchFamily="34" charset="0"/>
                <a:ea typeface="+mn-ea"/>
                <a:cs typeface="+mn-cs"/>
              </a:rPr>
              <a:t>No</a:t>
            </a:r>
          </a:p>
        </p:txBody>
      </p:sp>
      <p:sp>
        <p:nvSpPr>
          <p:cNvPr id="17422" name="Text Box 17"/>
          <p:cNvSpPr txBox="1">
            <a:spLocks noChangeArrowheads="1"/>
          </p:cNvSpPr>
          <p:nvPr/>
        </p:nvSpPr>
        <p:spPr bwMode="auto">
          <a:xfrm>
            <a:off x="7781925" y="3884613"/>
            <a:ext cx="411163" cy="304800"/>
          </a:xfrm>
          <a:prstGeom prst="rect">
            <a:avLst/>
          </a:prstGeom>
          <a:noFill/>
          <a:ln w="9525" algn="ctr">
            <a:noFill/>
            <a:prstDash val="dash"/>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itchFamily="34" charset="0"/>
                <a:ea typeface="+mn-ea"/>
                <a:cs typeface="+mn-cs"/>
              </a:rPr>
              <a:t>No</a:t>
            </a:r>
          </a:p>
        </p:txBody>
      </p:sp>
      <p:sp>
        <p:nvSpPr>
          <p:cNvPr id="17423" name="Text Box 18"/>
          <p:cNvSpPr txBox="1">
            <a:spLocks noChangeArrowheads="1"/>
          </p:cNvSpPr>
          <p:nvPr/>
        </p:nvSpPr>
        <p:spPr bwMode="auto">
          <a:xfrm>
            <a:off x="669925" y="2093913"/>
            <a:ext cx="490538" cy="304800"/>
          </a:xfrm>
          <a:prstGeom prst="rect">
            <a:avLst/>
          </a:prstGeom>
          <a:noFill/>
          <a:ln w="9525" algn="ctr">
            <a:noFill/>
            <a:prstDash val="dash"/>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itchFamily="34" charset="0"/>
                <a:ea typeface="+mn-ea"/>
                <a:cs typeface="+mn-cs"/>
              </a:rPr>
              <a:t>Yes</a:t>
            </a:r>
          </a:p>
        </p:txBody>
      </p:sp>
      <p:cxnSp>
        <p:nvCxnSpPr>
          <p:cNvPr id="17424" name="AutoShape 19"/>
          <p:cNvCxnSpPr>
            <a:cxnSpLocks noChangeShapeType="1"/>
            <a:stCxn id="17412" idx="2"/>
            <a:endCxn id="17411" idx="0"/>
          </p:cNvCxnSpPr>
          <p:nvPr/>
        </p:nvCxnSpPr>
        <p:spPr bwMode="auto">
          <a:xfrm>
            <a:off x="4498975" y="1898650"/>
            <a:ext cx="0" cy="228600"/>
          </a:xfrm>
          <a:prstGeom prst="straightConnector1">
            <a:avLst/>
          </a:prstGeom>
          <a:noFill/>
          <a:ln w="9525">
            <a:solidFill>
              <a:schemeClr val="tx1"/>
            </a:solidFill>
            <a:round/>
            <a:headEnd/>
            <a:tailEnd type="triangle" w="med" len="med"/>
          </a:ln>
        </p:spPr>
      </p:cxnSp>
      <p:cxnSp>
        <p:nvCxnSpPr>
          <p:cNvPr id="17425" name="AutoShape 20"/>
          <p:cNvCxnSpPr>
            <a:cxnSpLocks noChangeShapeType="1"/>
            <a:stCxn id="17411" idx="2"/>
            <a:endCxn id="17413" idx="0"/>
          </p:cNvCxnSpPr>
          <p:nvPr/>
        </p:nvCxnSpPr>
        <p:spPr bwMode="auto">
          <a:xfrm>
            <a:off x="4498975" y="2762250"/>
            <a:ext cx="0" cy="161925"/>
          </a:xfrm>
          <a:prstGeom prst="straightConnector1">
            <a:avLst/>
          </a:prstGeom>
          <a:noFill/>
          <a:ln w="9525">
            <a:solidFill>
              <a:schemeClr val="tx1"/>
            </a:solidFill>
            <a:round/>
            <a:headEnd/>
            <a:tailEnd type="triangle" w="med" len="med"/>
          </a:ln>
        </p:spPr>
      </p:cxnSp>
      <p:cxnSp>
        <p:nvCxnSpPr>
          <p:cNvPr id="17426" name="AutoShape 21"/>
          <p:cNvCxnSpPr>
            <a:cxnSpLocks noChangeShapeType="1"/>
            <a:stCxn id="17413" idx="2"/>
            <a:endCxn id="17414" idx="0"/>
          </p:cNvCxnSpPr>
          <p:nvPr/>
        </p:nvCxnSpPr>
        <p:spPr bwMode="auto">
          <a:xfrm>
            <a:off x="4498975" y="3695700"/>
            <a:ext cx="0" cy="203200"/>
          </a:xfrm>
          <a:prstGeom prst="straightConnector1">
            <a:avLst/>
          </a:prstGeom>
          <a:noFill/>
          <a:ln w="9525">
            <a:solidFill>
              <a:schemeClr val="tx1"/>
            </a:solidFill>
            <a:round/>
            <a:headEnd/>
            <a:tailEnd type="triangle" w="med" len="med"/>
          </a:ln>
        </p:spPr>
      </p:cxnSp>
      <p:cxnSp>
        <p:nvCxnSpPr>
          <p:cNvPr id="17427" name="AutoShape 22"/>
          <p:cNvCxnSpPr>
            <a:cxnSpLocks noChangeShapeType="1"/>
            <a:stCxn id="17414" idx="2"/>
            <a:endCxn id="17415" idx="0"/>
          </p:cNvCxnSpPr>
          <p:nvPr/>
        </p:nvCxnSpPr>
        <p:spPr bwMode="auto">
          <a:xfrm>
            <a:off x="4498975" y="4479925"/>
            <a:ext cx="0" cy="203200"/>
          </a:xfrm>
          <a:prstGeom prst="straightConnector1">
            <a:avLst/>
          </a:prstGeom>
          <a:noFill/>
          <a:ln w="9525">
            <a:solidFill>
              <a:schemeClr val="tx1"/>
            </a:solidFill>
            <a:round/>
            <a:headEnd/>
            <a:tailEnd type="triangle" w="med" len="med"/>
          </a:ln>
        </p:spPr>
      </p:cxnSp>
      <p:cxnSp>
        <p:nvCxnSpPr>
          <p:cNvPr id="17428" name="AutoShape 23"/>
          <p:cNvCxnSpPr>
            <a:cxnSpLocks noChangeShapeType="1"/>
            <a:stCxn id="17415" idx="2"/>
          </p:cNvCxnSpPr>
          <p:nvPr/>
        </p:nvCxnSpPr>
        <p:spPr bwMode="auto">
          <a:xfrm flipH="1">
            <a:off x="1139825" y="5492750"/>
            <a:ext cx="3359150" cy="496888"/>
          </a:xfrm>
          <a:prstGeom prst="straightConnector1">
            <a:avLst/>
          </a:prstGeom>
          <a:noFill/>
          <a:ln w="9525">
            <a:solidFill>
              <a:schemeClr val="tx1"/>
            </a:solidFill>
            <a:prstDash val="dash"/>
            <a:round/>
            <a:headEnd/>
            <a:tailEnd type="triangle" w="med" len="med"/>
          </a:ln>
        </p:spPr>
      </p:cxnSp>
      <p:cxnSp>
        <p:nvCxnSpPr>
          <p:cNvPr id="17429" name="AutoShape 24"/>
          <p:cNvCxnSpPr>
            <a:cxnSpLocks noChangeShapeType="1"/>
            <a:stCxn id="17415" idx="2"/>
            <a:endCxn id="17440" idx="0"/>
          </p:cNvCxnSpPr>
          <p:nvPr/>
        </p:nvCxnSpPr>
        <p:spPr bwMode="auto">
          <a:xfrm flipH="1">
            <a:off x="4492625" y="5492750"/>
            <a:ext cx="6350" cy="534988"/>
          </a:xfrm>
          <a:prstGeom prst="straightConnector1">
            <a:avLst/>
          </a:prstGeom>
          <a:noFill/>
          <a:ln w="9525">
            <a:solidFill>
              <a:schemeClr val="tx1"/>
            </a:solidFill>
            <a:prstDash val="dash"/>
            <a:round/>
            <a:headEnd/>
            <a:tailEnd type="triangle" w="med" len="med"/>
          </a:ln>
        </p:spPr>
      </p:cxnSp>
      <p:sp>
        <p:nvSpPr>
          <p:cNvPr id="17430" name="Text Box 25"/>
          <p:cNvSpPr txBox="1">
            <a:spLocks noChangeArrowheads="1"/>
          </p:cNvSpPr>
          <p:nvPr/>
        </p:nvSpPr>
        <p:spPr bwMode="auto">
          <a:xfrm>
            <a:off x="2003425" y="5535613"/>
            <a:ext cx="579438" cy="304800"/>
          </a:xfrm>
          <a:prstGeom prst="rect">
            <a:avLst/>
          </a:prstGeom>
          <a:noFill/>
          <a:ln w="9525" algn="ctr">
            <a:noFill/>
            <a:prstDash val="dash"/>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itchFamily="34" charset="0"/>
                <a:ea typeface="+mn-ea"/>
                <a:cs typeface="+mn-cs"/>
              </a:rPr>
              <a:t>Easy</a:t>
            </a:r>
          </a:p>
        </p:txBody>
      </p:sp>
      <p:sp>
        <p:nvSpPr>
          <p:cNvPr id="17431" name="Text Box 26"/>
          <p:cNvSpPr txBox="1">
            <a:spLocks noChangeArrowheads="1"/>
          </p:cNvSpPr>
          <p:nvPr/>
        </p:nvSpPr>
        <p:spPr bwMode="auto">
          <a:xfrm>
            <a:off x="4429125" y="5535613"/>
            <a:ext cx="766763" cy="304800"/>
          </a:xfrm>
          <a:prstGeom prst="rect">
            <a:avLst/>
          </a:prstGeom>
          <a:noFill/>
          <a:ln w="9525" algn="ctr">
            <a:noFill/>
            <a:prstDash val="dash"/>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itchFamily="34" charset="0"/>
                <a:ea typeface="+mn-ea"/>
                <a:cs typeface="+mn-cs"/>
              </a:rPr>
              <a:t>Difficult</a:t>
            </a:r>
          </a:p>
        </p:txBody>
      </p:sp>
      <p:cxnSp>
        <p:nvCxnSpPr>
          <p:cNvPr id="17432" name="AutoShape 27"/>
          <p:cNvCxnSpPr>
            <a:cxnSpLocks noChangeShapeType="1"/>
            <a:stCxn id="17431" idx="0"/>
          </p:cNvCxnSpPr>
          <p:nvPr/>
        </p:nvCxnSpPr>
        <p:spPr bwMode="auto">
          <a:xfrm>
            <a:off x="4813300" y="5535613"/>
            <a:ext cx="2930525" cy="454025"/>
          </a:xfrm>
          <a:prstGeom prst="straightConnector1">
            <a:avLst/>
          </a:prstGeom>
          <a:noFill/>
          <a:ln w="9525">
            <a:solidFill>
              <a:schemeClr val="tx1"/>
            </a:solidFill>
            <a:prstDash val="dash"/>
            <a:round/>
            <a:headEnd/>
            <a:tailEnd type="triangle" w="med" len="med"/>
          </a:ln>
        </p:spPr>
      </p:cxnSp>
      <p:sp>
        <p:nvSpPr>
          <p:cNvPr id="17433" name="Text Box 28"/>
          <p:cNvSpPr txBox="1">
            <a:spLocks noChangeArrowheads="1"/>
          </p:cNvSpPr>
          <p:nvPr/>
        </p:nvSpPr>
        <p:spPr bwMode="auto">
          <a:xfrm>
            <a:off x="6219825" y="5535613"/>
            <a:ext cx="1031875" cy="304800"/>
          </a:xfrm>
          <a:prstGeom prst="rect">
            <a:avLst/>
          </a:prstGeom>
          <a:noFill/>
          <a:ln w="9525" algn="ctr">
            <a:noFill/>
            <a:prstDash val="dash"/>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itchFamily="34" charset="0"/>
                <a:ea typeface="+mn-ea"/>
                <a:cs typeface="+mn-cs"/>
              </a:rPr>
              <a:t>Impossible</a:t>
            </a:r>
          </a:p>
        </p:txBody>
      </p:sp>
      <p:sp>
        <p:nvSpPr>
          <p:cNvPr id="17434" name="Text Box 29"/>
          <p:cNvSpPr txBox="1">
            <a:spLocks noChangeArrowheads="1"/>
          </p:cNvSpPr>
          <p:nvPr/>
        </p:nvSpPr>
        <p:spPr bwMode="auto">
          <a:xfrm>
            <a:off x="4503738" y="1839913"/>
            <a:ext cx="490537" cy="304800"/>
          </a:xfrm>
          <a:prstGeom prst="rect">
            <a:avLst/>
          </a:prstGeom>
          <a:noFill/>
          <a:ln w="9525" algn="ctr">
            <a:noFill/>
            <a:prstDash val="dash"/>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itchFamily="34" charset="0"/>
                <a:ea typeface="+mn-ea"/>
                <a:cs typeface="+mn-cs"/>
              </a:rPr>
              <a:t>Yes</a:t>
            </a:r>
          </a:p>
        </p:txBody>
      </p:sp>
      <p:sp>
        <p:nvSpPr>
          <p:cNvPr id="17435" name="Text Box 30"/>
          <p:cNvSpPr txBox="1">
            <a:spLocks noChangeArrowheads="1"/>
          </p:cNvSpPr>
          <p:nvPr/>
        </p:nvSpPr>
        <p:spPr bwMode="auto">
          <a:xfrm>
            <a:off x="4503738" y="3630613"/>
            <a:ext cx="490537" cy="304800"/>
          </a:xfrm>
          <a:prstGeom prst="rect">
            <a:avLst/>
          </a:prstGeom>
          <a:noFill/>
          <a:ln w="9525" algn="ctr">
            <a:noFill/>
            <a:prstDash val="dash"/>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itchFamily="34" charset="0"/>
                <a:ea typeface="+mn-ea"/>
                <a:cs typeface="+mn-cs"/>
              </a:rPr>
              <a:t>Yes</a:t>
            </a:r>
          </a:p>
        </p:txBody>
      </p:sp>
      <p:sp>
        <p:nvSpPr>
          <p:cNvPr id="17436" name="Text Box 31"/>
          <p:cNvSpPr txBox="1">
            <a:spLocks noChangeArrowheads="1"/>
          </p:cNvSpPr>
          <p:nvPr/>
        </p:nvSpPr>
        <p:spPr bwMode="auto">
          <a:xfrm>
            <a:off x="4503738" y="4418013"/>
            <a:ext cx="490537" cy="304800"/>
          </a:xfrm>
          <a:prstGeom prst="rect">
            <a:avLst/>
          </a:prstGeom>
          <a:noFill/>
          <a:ln w="9525" algn="ctr">
            <a:noFill/>
            <a:prstDash val="dash"/>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itchFamily="34" charset="0"/>
                <a:ea typeface="+mn-ea"/>
                <a:cs typeface="+mn-cs"/>
              </a:rPr>
              <a:t>Yes</a:t>
            </a:r>
          </a:p>
        </p:txBody>
      </p:sp>
      <p:sp>
        <p:nvSpPr>
          <p:cNvPr id="17437" name="Text Box 32"/>
          <p:cNvSpPr txBox="1">
            <a:spLocks noChangeArrowheads="1"/>
          </p:cNvSpPr>
          <p:nvPr/>
        </p:nvSpPr>
        <p:spPr bwMode="auto">
          <a:xfrm>
            <a:off x="4543425" y="2665413"/>
            <a:ext cx="411163" cy="304800"/>
          </a:xfrm>
          <a:prstGeom prst="rect">
            <a:avLst/>
          </a:prstGeom>
          <a:noFill/>
          <a:ln w="9525" algn="ctr">
            <a:noFill/>
            <a:prstDash val="dash"/>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itchFamily="34" charset="0"/>
                <a:ea typeface="+mn-ea"/>
                <a:cs typeface="+mn-cs"/>
              </a:rPr>
              <a:t>No</a:t>
            </a:r>
          </a:p>
        </p:txBody>
      </p:sp>
      <p:sp>
        <p:nvSpPr>
          <p:cNvPr id="17438" name="Rectangle 33"/>
          <p:cNvSpPr>
            <a:spLocks noChangeArrowheads="1"/>
          </p:cNvSpPr>
          <p:nvPr/>
        </p:nvSpPr>
        <p:spPr bwMode="auto">
          <a:xfrm>
            <a:off x="254000" y="6019800"/>
            <a:ext cx="8453438" cy="469900"/>
          </a:xfrm>
          <a:prstGeom prst="rect">
            <a:avLst/>
          </a:prstGeom>
          <a:gradFill rotWithShape="1">
            <a:gsLst>
              <a:gs pos="0">
                <a:srgbClr val="CCFF66"/>
              </a:gs>
              <a:gs pos="100000">
                <a:schemeClr val="hlink"/>
              </a:gs>
            </a:gsLst>
            <a:lin ang="0" scaled="1"/>
          </a:gradFill>
          <a:ln w="12700" algn="ctr">
            <a:solidFill>
              <a:schemeClr val="tx1"/>
            </a:solidFill>
            <a:miter lim="800000"/>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17439" name="Rectangle 34"/>
          <p:cNvSpPr>
            <a:spLocks noChangeArrowheads="1"/>
          </p:cNvSpPr>
          <p:nvPr/>
        </p:nvSpPr>
        <p:spPr bwMode="auto">
          <a:xfrm>
            <a:off x="333375" y="6027738"/>
            <a:ext cx="1949450" cy="454025"/>
          </a:xfrm>
          <a:prstGeom prst="rect">
            <a:avLst/>
          </a:prstGeom>
          <a:noFill/>
          <a:ln w="9525" algn="ctr">
            <a:noFill/>
            <a:miter lim="800000"/>
            <a:headEnd/>
            <a:tailEn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Times New Roman" pitchFamily="18" charset="0"/>
                <a:ea typeface="+mn-ea"/>
                <a:cs typeface="+mn-cs"/>
              </a:rPr>
              <a:t>Market Buy</a:t>
            </a:r>
          </a:p>
        </p:txBody>
      </p:sp>
      <p:sp>
        <p:nvSpPr>
          <p:cNvPr id="17440" name="Rectangle 35"/>
          <p:cNvSpPr>
            <a:spLocks noChangeArrowheads="1"/>
          </p:cNvSpPr>
          <p:nvPr/>
        </p:nvSpPr>
        <p:spPr bwMode="auto">
          <a:xfrm>
            <a:off x="2508250" y="6027738"/>
            <a:ext cx="3968750" cy="454025"/>
          </a:xfrm>
          <a:prstGeom prst="rect">
            <a:avLst/>
          </a:prstGeom>
          <a:noFill/>
          <a:ln w="9525" algn="ctr">
            <a:noFill/>
            <a:miter lim="800000"/>
            <a:headEnd/>
            <a:tailEn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1" u="none" strike="noStrike" kern="1200" cap="none" spc="0" normalizeH="0" baseline="0" noProof="0">
                <a:ln>
                  <a:noFill/>
                </a:ln>
                <a:solidFill>
                  <a:srgbClr val="000000"/>
                </a:solidFill>
                <a:effectLst/>
                <a:uLnTx/>
                <a:uFillTx/>
                <a:latin typeface="Times New Roman" pitchFamily="18" charset="0"/>
                <a:ea typeface="+mn-ea"/>
                <a:cs typeface="+mn-cs"/>
              </a:rPr>
              <a:t>Long Term Relationships</a:t>
            </a:r>
          </a:p>
        </p:txBody>
      </p:sp>
      <p:sp>
        <p:nvSpPr>
          <p:cNvPr id="17441" name="Rectangle 36"/>
          <p:cNvSpPr>
            <a:spLocks noChangeArrowheads="1"/>
          </p:cNvSpPr>
          <p:nvPr/>
        </p:nvSpPr>
        <p:spPr bwMode="auto">
          <a:xfrm>
            <a:off x="6229350" y="6027738"/>
            <a:ext cx="2368550" cy="454025"/>
          </a:xfrm>
          <a:prstGeom prst="rect">
            <a:avLst/>
          </a:prstGeom>
          <a:noFill/>
          <a:ln w="9525" algn="ctr">
            <a:noFill/>
            <a:miter lim="800000"/>
            <a:headEnd/>
            <a:tailEnd/>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Times New Roman" pitchFamily="18" charset="0"/>
                <a:ea typeface="+mn-ea"/>
                <a:cs typeface="+mn-cs"/>
              </a:rPr>
              <a:t>Vertical Integration</a:t>
            </a:r>
          </a:p>
        </p:txBody>
      </p:sp>
    </p:spTree>
    <p:extLst>
      <p:ext uri="{BB962C8B-B14F-4D97-AF65-F5344CB8AC3E}">
        <p14:creationId xmlns:p14="http://schemas.microsoft.com/office/powerpoint/2010/main" val="30912143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703" y="325677"/>
            <a:ext cx="9151406" cy="6206646"/>
          </a:xfrm>
          <a:prstGeom prst="rect">
            <a:avLst/>
          </a:prstGeom>
        </p:spPr>
      </p:pic>
    </p:spTree>
    <p:extLst>
      <p:ext uri="{BB962C8B-B14F-4D97-AF65-F5344CB8AC3E}">
        <p14:creationId xmlns:p14="http://schemas.microsoft.com/office/powerpoint/2010/main" val="6202106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b="1" dirty="0">
                <a:latin typeface="Albertus Extra Bold"/>
              </a:rPr>
              <a:t>Strategic </a:t>
            </a:r>
            <a:r>
              <a:rPr lang="en-US" b="1" i="1" dirty="0">
                <a:latin typeface="Albertus Extra Bold"/>
              </a:rPr>
              <a:t>Global</a:t>
            </a:r>
            <a:r>
              <a:rPr lang="en-US" b="1" dirty="0">
                <a:latin typeface="Albertus Extra Bold"/>
              </a:rPr>
              <a:t> Sourcing</a:t>
            </a:r>
            <a:br>
              <a:rPr lang="en-US" dirty="0"/>
            </a:br>
            <a:r>
              <a:rPr lang="en-US" dirty="0"/>
              <a:t>Boeing 787</a:t>
            </a:r>
          </a:p>
        </p:txBody>
      </p:sp>
      <p:pic>
        <p:nvPicPr>
          <p:cNvPr id="25603" name="Picture 2" descr="[Chart]"/>
          <p:cNvPicPr>
            <a:picLocks noChangeAspect="1" noChangeArrowheads="1"/>
          </p:cNvPicPr>
          <p:nvPr/>
        </p:nvPicPr>
        <p:blipFill>
          <a:blip r:embed="rId3" cstate="print"/>
          <a:srcRect/>
          <a:stretch>
            <a:fillRect/>
          </a:stretch>
        </p:blipFill>
        <p:spPr bwMode="auto">
          <a:xfrm>
            <a:off x="0" y="1077913"/>
            <a:ext cx="4657725" cy="5514975"/>
          </a:xfrm>
          <a:prstGeom prst="rect">
            <a:avLst/>
          </a:prstGeom>
          <a:noFill/>
          <a:ln w="9525">
            <a:noFill/>
            <a:miter lim="800000"/>
            <a:headEnd/>
            <a:tailEnd/>
          </a:ln>
        </p:spPr>
      </p:pic>
      <p:sp>
        <p:nvSpPr>
          <p:cNvPr id="25604" name="Rectangle 3"/>
          <p:cNvSpPr>
            <a:spLocks noChangeArrowheads="1"/>
          </p:cNvSpPr>
          <p:nvPr/>
        </p:nvSpPr>
        <p:spPr bwMode="auto">
          <a:xfrm>
            <a:off x="5118100" y="1217613"/>
            <a:ext cx="3390900" cy="4801314"/>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pitchFamily="18" charset="0"/>
                <a:ea typeface="+mn-ea"/>
                <a:cs typeface="+mn-cs"/>
              </a:rPr>
              <a:t>“A look inside the project reveals that the mess stems from one of its main selling points to investors -- global outsourcing.”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pitchFamily="18" charset="0"/>
                <a:ea typeface="+mn-ea"/>
                <a:cs typeface="+mn-cs"/>
              </a:rPr>
              <a:t>WSJ 12/7/2007</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Times New Roman" pitchFamily="18"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pitchFamily="18" charset="0"/>
                <a:ea typeface="+mn-ea"/>
                <a:cs typeface="+mn-cs"/>
              </a:rPr>
              <a:t>“The Boeing Co. on Tuesday pushed back the first delivery of its 787 </a:t>
            </a:r>
            <a:r>
              <a:rPr kumimoji="0" lang="en-US" sz="1800" b="0" i="0" u="none" strike="noStrike" kern="1200" cap="none" spc="0" normalizeH="0" baseline="0" noProof="0" dirty="0" err="1">
                <a:ln>
                  <a:noFill/>
                </a:ln>
                <a:solidFill>
                  <a:srgbClr val="000000"/>
                </a:solidFill>
                <a:effectLst/>
                <a:uLnTx/>
                <a:uFillTx/>
                <a:latin typeface="Times New Roman" pitchFamily="18" charset="0"/>
                <a:ea typeface="+mn-ea"/>
                <a:cs typeface="+mn-cs"/>
              </a:rPr>
              <a:t>Dreamliner</a:t>
            </a:r>
            <a:r>
              <a:rPr kumimoji="0" lang="en-US" sz="1800" b="0" i="0" u="none" strike="noStrike" kern="1200" cap="none" spc="0" normalizeH="0" baseline="0" noProof="0" dirty="0">
                <a:ln>
                  <a:noFill/>
                </a:ln>
                <a:solidFill>
                  <a:srgbClr val="000000"/>
                </a:solidFill>
                <a:effectLst/>
                <a:uLnTx/>
                <a:uFillTx/>
                <a:latin typeface="Times New Roman" pitchFamily="18" charset="0"/>
                <a:ea typeface="+mn-ea"/>
                <a:cs typeface="+mn-cs"/>
              </a:rPr>
              <a:t> to the third quarter, ...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pitchFamily="18" charset="0"/>
                <a:ea typeface="+mn-ea"/>
                <a:cs typeface="+mn-cs"/>
              </a:rPr>
              <a:t>The jetliner is more than three years behind schedule…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pitchFamily="18" charset="0"/>
                <a:ea typeface="+mn-ea"/>
                <a:cs typeface="+mn-cs"/>
              </a:rPr>
              <a:t>Boeing executives have acknowledged that they outsourced too much of the design and production work.”</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pitchFamily="18" charset="0"/>
                <a:ea typeface="+mn-ea"/>
                <a:cs typeface="+mn-cs"/>
              </a:rPr>
              <a:t>NYT, 1/19/2011</a:t>
            </a:r>
          </a:p>
        </p:txBody>
      </p:sp>
    </p:spTree>
    <p:extLst>
      <p:ext uri="{BB962C8B-B14F-4D97-AF65-F5344CB8AC3E}">
        <p14:creationId xmlns:p14="http://schemas.microsoft.com/office/powerpoint/2010/main" val="14375519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0"/>
            <a:ext cx="8229600" cy="1143000"/>
          </a:xfrm>
        </p:spPr>
        <p:txBody>
          <a:bodyPr/>
          <a:lstStyle/>
          <a:p>
            <a:r>
              <a:rPr lang="en-US" sz="2400"/>
              <a:t>Partners Across The Globe Are Bringing The 787 Together</a:t>
            </a:r>
          </a:p>
        </p:txBody>
      </p:sp>
      <p:pic>
        <p:nvPicPr>
          <p:cNvPr id="4198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81000" y="663575"/>
            <a:ext cx="8258175" cy="6194425"/>
          </a:xfrm>
          <a:prstGeom prst="rect">
            <a:avLst/>
          </a:prstGeom>
          <a:noFill/>
          <a:ln w="9525">
            <a:noFill/>
            <a:miter lim="800000"/>
            <a:headEnd/>
            <a:tailEnd/>
          </a:ln>
        </p:spPr>
      </p:pic>
      <p:sp>
        <p:nvSpPr>
          <p:cNvPr id="41988" name="TextBox 4"/>
          <p:cNvSpPr txBox="1">
            <a:spLocks noChangeArrowheads="1"/>
          </p:cNvSpPr>
          <p:nvPr/>
        </p:nvSpPr>
        <p:spPr bwMode="auto">
          <a:xfrm>
            <a:off x="762000" y="6611938"/>
            <a:ext cx="2378075" cy="492125"/>
          </a:xfrm>
          <a:prstGeom prst="rect">
            <a:avLst/>
          </a:prstGeom>
          <a:noFill/>
          <a:ln w="9525">
            <a:noFill/>
            <a:miter lim="800000"/>
            <a:headEnd/>
            <a:tailEnd/>
          </a:ln>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800" b="1" i="0" u="none" strike="noStrike" kern="1200" cap="none" spc="0" normalizeH="0" baseline="0" noProof="0">
                <a:ln>
                  <a:noFill/>
                </a:ln>
                <a:solidFill>
                  <a:prstClr val="black"/>
                </a:solidFill>
                <a:effectLst/>
                <a:uLnTx/>
                <a:uFillTx/>
                <a:latin typeface="Times New Roman" pitchFamily="18" charset="0"/>
                <a:ea typeface="MS PGothic" pitchFamily="34" charset="-128"/>
                <a:cs typeface="+mn-cs"/>
              </a:rPr>
              <a:t>COPYRIGHT © 2008 THE BOEING COMPANY</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605588705"/>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Optima" charset="0"/>
              </a:rPr>
              <a:t>The Operating Model. What</a:t>
            </a:r>
            <a:r>
              <a:rPr lang="en-US" altLang="en-US">
                <a:latin typeface="Optima" charset="0"/>
              </a:rPr>
              <a:t>’</a:t>
            </a:r>
            <a:r>
              <a:rPr lang="en-US">
                <a:latin typeface="Optima" charset="0"/>
              </a:rPr>
              <a:t>s Different?</a:t>
            </a:r>
          </a:p>
        </p:txBody>
      </p:sp>
      <p:pic>
        <p:nvPicPr>
          <p:cNvPr id="192513" name="Picture 1" descr="/var/folders/qz/c7bbz1556dz5br6xxtjs5k0r0000gn/T/com.microsoft.Powerpoint/WebArchiveCopyPasteTempFiles/cid11E773F4-E7DA-6F4C-919A-6E7C70B20755.png">
            <a:extLst>
              <a:ext uri="{FF2B5EF4-FFF2-40B4-BE49-F238E27FC236}">
                <a16:creationId xmlns:a16="http://schemas.microsoft.com/office/drawing/2014/main" id="{B86E2CEC-404A-2F4A-8C4A-4D78DC949D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463" y="1768343"/>
            <a:ext cx="7339073" cy="3128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421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b="1">
                <a:latin typeface="Albertus Extra Bold"/>
              </a:rPr>
              <a:t>Strategic Sourcing</a:t>
            </a:r>
            <a:r>
              <a:rPr lang="en-US" b="1"/>
              <a:t> </a:t>
            </a:r>
            <a:br>
              <a:rPr lang="en-US"/>
            </a:br>
            <a:r>
              <a:rPr lang="en-US"/>
              <a:t>	General rationales behind Outsourcing</a:t>
            </a:r>
          </a:p>
        </p:txBody>
      </p:sp>
      <p:sp>
        <p:nvSpPr>
          <p:cNvPr id="15363" name="Text Box 3"/>
          <p:cNvSpPr txBox="1">
            <a:spLocks noChangeArrowheads="1"/>
          </p:cNvSpPr>
          <p:nvPr/>
        </p:nvSpPr>
        <p:spPr bwMode="auto">
          <a:xfrm>
            <a:off x="1473200" y="1180004"/>
            <a:ext cx="2193925" cy="346075"/>
          </a:xfrm>
          <a:prstGeom prst="rect">
            <a:avLst/>
          </a:prstGeom>
          <a:solidFill>
            <a:srgbClr val="333399"/>
          </a:solidFill>
          <a:ln w="9525">
            <a:solidFill>
              <a:schemeClr val="tx1"/>
            </a:solidFill>
            <a:miter lim="800000"/>
            <a:headEnd/>
            <a:tailEnd/>
          </a:ln>
        </p:spPr>
        <p:txBody>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pitchFamily="34" charset="0"/>
                <a:ea typeface="+mn-ea"/>
                <a:cs typeface="+mn-cs"/>
              </a:rPr>
              <a:t>Pro</a:t>
            </a:r>
          </a:p>
        </p:txBody>
      </p:sp>
      <p:sp>
        <p:nvSpPr>
          <p:cNvPr id="15364" name="Text Box 4"/>
          <p:cNvSpPr txBox="1">
            <a:spLocks noChangeArrowheads="1"/>
          </p:cNvSpPr>
          <p:nvPr/>
        </p:nvSpPr>
        <p:spPr bwMode="auto">
          <a:xfrm>
            <a:off x="5537200" y="1175241"/>
            <a:ext cx="2193925" cy="346075"/>
          </a:xfrm>
          <a:prstGeom prst="rect">
            <a:avLst/>
          </a:prstGeom>
          <a:solidFill>
            <a:srgbClr val="333399"/>
          </a:solidFill>
          <a:ln w="9525">
            <a:solidFill>
              <a:schemeClr val="tx1"/>
            </a:solidFill>
            <a:miter lim="800000"/>
            <a:headEnd/>
            <a:tailEnd/>
          </a:ln>
        </p:spPr>
        <p:txBody>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pitchFamily="34" charset="0"/>
                <a:ea typeface="+mn-ea"/>
                <a:cs typeface="+mn-cs"/>
              </a:rPr>
              <a:t>Con</a:t>
            </a:r>
          </a:p>
        </p:txBody>
      </p:sp>
      <p:sp>
        <p:nvSpPr>
          <p:cNvPr id="20" name="Text Box 5"/>
          <p:cNvSpPr txBox="1">
            <a:spLocks noChangeArrowheads="1"/>
          </p:cNvSpPr>
          <p:nvPr/>
        </p:nvSpPr>
        <p:spPr bwMode="auto">
          <a:xfrm>
            <a:off x="660400" y="1641233"/>
            <a:ext cx="3773488" cy="3634153"/>
          </a:xfrm>
          <a:prstGeom prst="rect">
            <a:avLst/>
          </a:prstGeom>
          <a:noFill/>
          <a:ln w="9525">
            <a:noFill/>
            <a:miter lim="800000"/>
            <a:headEnd/>
            <a:tailEnd/>
          </a:ln>
        </p:spPr>
        <p:txBody>
          <a:bodyPr/>
          <a:lstStyle/>
          <a:p>
            <a:pPr marL="174625" marR="0" lvl="0" indent="-174625" algn="l" defTabSz="914400" rtl="0" eaLnBrk="1" fontAlgn="base" latinLnBrk="0" hangingPunct="1">
              <a:lnSpc>
                <a:spcPct val="100000"/>
              </a:lnSpc>
              <a:spcBef>
                <a:spcPct val="20000"/>
              </a:spcBef>
              <a:spcAft>
                <a:spcPct val="0"/>
              </a:spcAft>
              <a:buClrTx/>
              <a:buSzTx/>
              <a:buFontTx/>
              <a:buChar char="•"/>
              <a:tabLst/>
              <a:defRPr/>
            </a:pPr>
            <a:r>
              <a:rPr kumimoji="0" lang="en-US" sz="1600" b="0" i="0" u="none" strike="noStrike" kern="1200" cap="none" spc="0" normalizeH="0" baseline="0" noProof="0" dirty="0">
                <a:ln>
                  <a:noFill/>
                </a:ln>
                <a:solidFill>
                  <a:srgbClr val="FF0000"/>
                </a:solidFill>
                <a:effectLst/>
                <a:uLnTx/>
                <a:uFillTx/>
                <a:latin typeface="Arial" pitchFamily="34" charset="0"/>
                <a:ea typeface="+mn-ea"/>
                <a:cs typeface="+mn-cs"/>
              </a:rPr>
              <a:t>Strategic</a:t>
            </a:r>
            <a:r>
              <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rPr>
              <a:t> and operational focus (core)</a:t>
            </a:r>
          </a:p>
          <a:p>
            <a:pPr marL="174625" marR="0" lvl="0" indent="-174625" algn="l" defTabSz="914400" rtl="0" eaLnBrk="1" fontAlgn="base" latinLnBrk="0" hangingPunct="1">
              <a:lnSpc>
                <a:spcPct val="100000"/>
              </a:lnSpc>
              <a:spcBef>
                <a:spcPct val="20000"/>
              </a:spcBef>
              <a:spcAft>
                <a:spcPct val="0"/>
              </a:spcAft>
              <a:buClrTx/>
              <a:buSzTx/>
              <a:buFontTx/>
              <a:buChar char="•"/>
              <a:tabLst/>
              <a:defRPr/>
            </a:pPr>
            <a:r>
              <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rPr>
              <a:t>Access to technology/innovation</a:t>
            </a:r>
          </a:p>
          <a:p>
            <a:pPr marL="174625" marR="0" lvl="0" indent="-174625" algn="l" defTabSz="914400" rtl="0" eaLnBrk="1" fontAlgn="base" latinLnBrk="0" hangingPunct="1">
              <a:lnSpc>
                <a:spcPct val="100000"/>
              </a:lnSpc>
              <a:spcBef>
                <a:spcPct val="20000"/>
              </a:spcBef>
              <a:spcAft>
                <a:spcPct val="0"/>
              </a:spcAft>
              <a:buClrTx/>
              <a:buSzTx/>
              <a:buFontTx/>
              <a:buChar char="•"/>
              <a:tabLst/>
              <a:defRPr/>
            </a:pPr>
            <a:endPar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endParaRPr>
          </a:p>
          <a:p>
            <a:pPr marL="174625" marR="0" lvl="0" indent="-174625" algn="l" defTabSz="914400" rtl="0" eaLnBrk="1" fontAlgn="base" latinLnBrk="0" hangingPunct="1">
              <a:lnSpc>
                <a:spcPct val="100000"/>
              </a:lnSpc>
              <a:spcBef>
                <a:spcPct val="20000"/>
              </a:spcBef>
              <a:spcAft>
                <a:spcPct val="0"/>
              </a:spcAft>
              <a:buClrTx/>
              <a:buSzTx/>
              <a:buFontTx/>
              <a:buChar char="•"/>
              <a:tabLst/>
              <a:defRPr/>
            </a:pPr>
            <a:endPar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endParaRPr>
          </a:p>
          <a:p>
            <a:pPr marL="174625" marR="0" lvl="0" indent="-174625" algn="l" defTabSz="914400" rtl="0" eaLnBrk="1" fontAlgn="base" latinLnBrk="0" hangingPunct="1">
              <a:lnSpc>
                <a:spcPct val="100000"/>
              </a:lnSpc>
              <a:spcBef>
                <a:spcPct val="20000"/>
              </a:spcBef>
              <a:spcAft>
                <a:spcPct val="0"/>
              </a:spcAft>
              <a:buClrTx/>
              <a:buSzTx/>
              <a:buFontTx/>
              <a:buChar char="•"/>
              <a:tabLst/>
              <a:defRPr/>
            </a:pPr>
            <a:r>
              <a:rPr kumimoji="0" lang="en-US" sz="1600" b="0" i="0" u="none" strike="noStrike" kern="1200" cap="none" spc="0" normalizeH="0" baseline="0" noProof="0" dirty="0">
                <a:ln>
                  <a:noFill/>
                </a:ln>
                <a:solidFill>
                  <a:srgbClr val="FF0000"/>
                </a:solidFill>
                <a:effectLst/>
                <a:uLnTx/>
                <a:uFillTx/>
                <a:latin typeface="Arial" pitchFamily="34" charset="0"/>
                <a:ea typeface="+mn-ea"/>
                <a:cs typeface="+mn-cs"/>
              </a:rPr>
              <a:t>Market</a:t>
            </a:r>
            <a:r>
              <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rPr>
              <a:t> access/competition/discipline (others do it better)</a:t>
            </a:r>
          </a:p>
          <a:p>
            <a:pPr marL="174625" marR="0" lvl="0" indent="-174625" algn="l" defTabSz="914400" rtl="0" eaLnBrk="1" fontAlgn="base" latinLnBrk="0" hangingPunct="1">
              <a:lnSpc>
                <a:spcPct val="100000"/>
              </a:lnSpc>
              <a:spcBef>
                <a:spcPct val="20000"/>
              </a:spcBef>
              <a:spcAft>
                <a:spcPct val="0"/>
              </a:spcAft>
              <a:buClrTx/>
              <a:buSzTx/>
              <a:buFontTx/>
              <a:buChar char="•"/>
              <a:tabLst/>
              <a:defRPr/>
            </a:pPr>
            <a:endPar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endParaRPr>
          </a:p>
          <a:p>
            <a:pPr marL="174625" marR="0" lvl="0" indent="-174625" algn="l" defTabSz="914400" rtl="0" eaLnBrk="1" fontAlgn="base" latinLnBrk="0" hangingPunct="1">
              <a:lnSpc>
                <a:spcPct val="100000"/>
              </a:lnSpc>
              <a:spcBef>
                <a:spcPct val="20000"/>
              </a:spcBef>
              <a:spcAft>
                <a:spcPct val="0"/>
              </a:spcAft>
              <a:buClrTx/>
              <a:buSzTx/>
              <a:buFontTx/>
              <a:buChar char="•"/>
              <a:tabLst/>
              <a:defRPr/>
            </a:pPr>
            <a:r>
              <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rPr>
              <a:t>Cost and risk pooling </a:t>
            </a:r>
            <a:r>
              <a:rPr kumimoji="0" lang="en-US" sz="1600" b="0" i="0" u="none" strike="noStrike" kern="1200" cap="none" spc="0" normalizeH="0" baseline="0" noProof="0" dirty="0">
                <a:ln>
                  <a:noFill/>
                </a:ln>
                <a:solidFill>
                  <a:srgbClr val="FF0000"/>
                </a:solidFill>
                <a:effectLst/>
                <a:uLnTx/>
                <a:uFillTx/>
                <a:latin typeface="Arial" pitchFamily="34" charset="0"/>
                <a:ea typeface="+mn-ea"/>
                <a:cs typeface="+mn-cs"/>
              </a:rPr>
              <a:t>efficiencies</a:t>
            </a:r>
            <a:r>
              <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rPr>
              <a:t>:</a:t>
            </a:r>
          </a:p>
          <a:p>
            <a:pPr marL="463550" marR="0" lvl="1" indent="0" algn="l" defTabSz="914400" rtl="0" eaLnBrk="1" fontAlgn="base" latinLnBrk="0" hangingPunct="1">
              <a:lnSpc>
                <a:spcPct val="100000"/>
              </a:lnSpc>
              <a:spcBef>
                <a:spcPct val="20000"/>
              </a:spcBef>
              <a:spcAft>
                <a:spcPct val="0"/>
              </a:spcAft>
              <a:buClrTx/>
              <a:buSzTx/>
              <a:buFont typeface="Courier New" pitchFamily="49" charset="0"/>
              <a:buChar char="o"/>
              <a:tabLst/>
              <a:defRPr/>
            </a:pPr>
            <a:r>
              <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rPr>
              <a:t>Scale economies</a:t>
            </a:r>
          </a:p>
          <a:p>
            <a:pPr marL="463550" marR="0" lvl="1" indent="0" algn="l" defTabSz="914400" rtl="0" eaLnBrk="1" fontAlgn="base" latinLnBrk="0" hangingPunct="1">
              <a:lnSpc>
                <a:spcPct val="100000"/>
              </a:lnSpc>
              <a:spcBef>
                <a:spcPct val="20000"/>
              </a:spcBef>
              <a:spcAft>
                <a:spcPct val="0"/>
              </a:spcAft>
              <a:buClrTx/>
              <a:buSzTx/>
              <a:buFont typeface="Courier New" pitchFamily="49" charset="0"/>
              <a:buChar char="o"/>
              <a:tabLst/>
              <a:defRPr/>
            </a:pPr>
            <a:r>
              <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rPr>
              <a:t>Risk pooling</a:t>
            </a:r>
          </a:p>
          <a:p>
            <a:pPr marL="174625" marR="0" lvl="0" indent="-174625" algn="l" defTabSz="914400" rtl="0" eaLnBrk="1" fontAlgn="base" latinLnBrk="0" hangingPunct="1">
              <a:lnSpc>
                <a:spcPct val="100000"/>
              </a:lnSpc>
              <a:spcBef>
                <a:spcPct val="20000"/>
              </a:spcBef>
              <a:spcAft>
                <a:spcPct val="0"/>
              </a:spcAft>
              <a:buClrTx/>
              <a:buSzTx/>
              <a:buFontTx/>
              <a:buChar char="•"/>
              <a:tabLst/>
              <a:defRPr/>
            </a:pPr>
            <a:r>
              <a:rPr kumimoji="0" lang="en-US" sz="1600" b="0" i="0" u="none" strike="noStrike" kern="1200" cap="none" spc="0" normalizeH="0" baseline="0" noProof="0" dirty="0">
                <a:ln>
                  <a:noFill/>
                </a:ln>
                <a:solidFill>
                  <a:srgbClr val="FF0000"/>
                </a:solidFill>
                <a:effectLst/>
                <a:uLnTx/>
                <a:uFillTx/>
                <a:latin typeface="Arial" pitchFamily="34" charset="0"/>
                <a:ea typeface="+mn-ea"/>
                <a:cs typeface="+mn-cs"/>
              </a:rPr>
              <a:t>Operational</a:t>
            </a:r>
            <a:r>
              <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rPr>
              <a:t> and financial flexibility (scaling, speed)</a:t>
            </a:r>
          </a:p>
        </p:txBody>
      </p:sp>
      <p:sp>
        <p:nvSpPr>
          <p:cNvPr id="21" name="Text Box 6"/>
          <p:cNvSpPr txBox="1">
            <a:spLocks noChangeArrowheads="1"/>
          </p:cNvSpPr>
          <p:nvPr/>
        </p:nvSpPr>
        <p:spPr bwMode="auto">
          <a:xfrm>
            <a:off x="5127624" y="1617786"/>
            <a:ext cx="3840529" cy="3493477"/>
          </a:xfrm>
          <a:prstGeom prst="rect">
            <a:avLst/>
          </a:prstGeom>
          <a:noFill/>
          <a:ln w="9525">
            <a:noFill/>
            <a:miter lim="800000"/>
            <a:headEnd/>
            <a:tailEnd/>
          </a:ln>
        </p:spPr>
        <p:txBody>
          <a:bodyPr/>
          <a:lstStyle/>
          <a:p>
            <a:pPr marL="174625" marR="0" lvl="0" indent="-174625" algn="l" defTabSz="914400" rtl="0" eaLnBrk="1" fontAlgn="base" latinLnBrk="0" hangingPunct="1">
              <a:lnSpc>
                <a:spcPct val="100000"/>
              </a:lnSpc>
              <a:spcBef>
                <a:spcPct val="20000"/>
              </a:spcBef>
              <a:spcAft>
                <a:spcPct val="0"/>
              </a:spcAft>
              <a:buClrTx/>
              <a:buSzTx/>
              <a:buFontTx/>
              <a:buChar char="•"/>
              <a:tabLst/>
              <a:defRPr/>
            </a:pPr>
            <a:r>
              <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rPr>
              <a:t>Strategic risks: </a:t>
            </a:r>
          </a:p>
          <a:p>
            <a:pPr marL="463550" marR="0" lvl="1" indent="0" algn="l" defTabSz="914400" rtl="0" eaLnBrk="1" fontAlgn="base" latinLnBrk="0" hangingPunct="1">
              <a:lnSpc>
                <a:spcPct val="100000"/>
              </a:lnSpc>
              <a:spcBef>
                <a:spcPct val="20000"/>
              </a:spcBef>
              <a:spcAft>
                <a:spcPct val="0"/>
              </a:spcAft>
              <a:buClrTx/>
              <a:buSzTx/>
              <a:buFont typeface="Courier New" pitchFamily="49" charset="0"/>
              <a:buChar char="o"/>
              <a:tabLst/>
              <a:defRPr/>
            </a:pPr>
            <a:r>
              <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rPr>
              <a:t> Dependence/Loss of control </a:t>
            </a:r>
          </a:p>
          <a:p>
            <a:pPr marL="463550" marR="0" lvl="1" indent="0" algn="l" defTabSz="914400" rtl="0" eaLnBrk="1" fontAlgn="base" latinLnBrk="0" hangingPunct="1">
              <a:lnSpc>
                <a:spcPct val="100000"/>
              </a:lnSpc>
              <a:spcBef>
                <a:spcPct val="20000"/>
              </a:spcBef>
              <a:spcAft>
                <a:spcPct val="0"/>
              </a:spcAft>
              <a:buClrTx/>
              <a:buSzTx/>
              <a:buFont typeface="Courier New" pitchFamily="49" charset="0"/>
              <a:buChar char="o"/>
              <a:tabLst/>
              <a:defRPr/>
            </a:pPr>
            <a:r>
              <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rPr>
              <a:t> Leakage of IP/skills/ information; </a:t>
            </a:r>
          </a:p>
          <a:p>
            <a:pPr marL="174625" marR="0" lvl="0" indent="-174625" algn="l" defTabSz="914400" rtl="0" eaLnBrk="1" fontAlgn="base" latinLnBrk="0" hangingPunct="1">
              <a:lnSpc>
                <a:spcPct val="100000"/>
              </a:lnSpc>
              <a:spcBef>
                <a:spcPct val="20000"/>
              </a:spcBef>
              <a:spcAft>
                <a:spcPct val="0"/>
              </a:spcAft>
              <a:buClrTx/>
              <a:buSzTx/>
              <a:buFontTx/>
              <a:buChar char="•"/>
              <a:tabLst/>
              <a:defRPr/>
            </a:pPr>
            <a:endPar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endParaRPr>
          </a:p>
          <a:p>
            <a:pPr marL="174625" marR="0" lvl="0" indent="-174625" algn="l" defTabSz="914400" rtl="0" eaLnBrk="1" fontAlgn="base" latinLnBrk="0" hangingPunct="1">
              <a:lnSpc>
                <a:spcPct val="100000"/>
              </a:lnSpc>
              <a:spcBef>
                <a:spcPct val="20000"/>
              </a:spcBef>
              <a:spcAft>
                <a:spcPct val="0"/>
              </a:spcAft>
              <a:buClrTx/>
              <a:buSzTx/>
              <a:buFontTx/>
              <a:buChar char="•"/>
              <a:tabLst/>
              <a:defRPr/>
            </a:pPr>
            <a:r>
              <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rPr>
              <a:t>Incentive problems (hold up, dual marginalization)</a:t>
            </a:r>
          </a:p>
          <a:p>
            <a:pPr marL="174625" marR="0" lvl="0" indent="-174625" algn="l" defTabSz="914400" rtl="0" eaLnBrk="1" fontAlgn="base" latinLnBrk="0" hangingPunct="1">
              <a:lnSpc>
                <a:spcPct val="100000"/>
              </a:lnSpc>
              <a:spcBef>
                <a:spcPct val="20000"/>
              </a:spcBef>
              <a:spcAft>
                <a:spcPct val="0"/>
              </a:spcAft>
              <a:buClrTx/>
              <a:buSzTx/>
              <a:buFontTx/>
              <a:buChar char="•"/>
              <a:tabLst/>
              <a:defRPr/>
            </a:pPr>
            <a:endPar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endParaRPr>
          </a:p>
          <a:p>
            <a:pPr marL="174625" marR="0" lvl="0" indent="-174625" algn="l" defTabSz="914400" rtl="0" eaLnBrk="1" fontAlgn="base" latinLnBrk="0" hangingPunct="1">
              <a:lnSpc>
                <a:spcPct val="100000"/>
              </a:lnSpc>
              <a:spcBef>
                <a:spcPct val="20000"/>
              </a:spcBef>
              <a:spcAft>
                <a:spcPct val="0"/>
              </a:spcAft>
              <a:buClrTx/>
              <a:buSzTx/>
              <a:buFontTx/>
              <a:buChar char="•"/>
              <a:tabLst/>
              <a:defRPr/>
            </a:pPr>
            <a:r>
              <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rPr>
              <a:t>Transaction costs</a:t>
            </a:r>
          </a:p>
          <a:p>
            <a:pPr marL="174625" marR="0" lvl="0" indent="-174625" algn="l" defTabSz="914400" rtl="0" eaLnBrk="1" fontAlgn="base" latinLnBrk="0" hangingPunct="1">
              <a:lnSpc>
                <a:spcPct val="100000"/>
              </a:lnSpc>
              <a:spcBef>
                <a:spcPct val="20000"/>
              </a:spcBef>
              <a:spcAft>
                <a:spcPct val="0"/>
              </a:spcAft>
              <a:buClrTx/>
              <a:buSzTx/>
              <a:buFontTx/>
              <a:buChar char="•"/>
              <a:tabLst/>
              <a:defRPr/>
            </a:pPr>
            <a:endPar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endParaRPr>
          </a:p>
          <a:p>
            <a:pPr marL="174625" marR="0" lvl="0" indent="-174625" algn="l" defTabSz="914400" rtl="0" eaLnBrk="1" fontAlgn="base" latinLnBrk="0" hangingPunct="1">
              <a:lnSpc>
                <a:spcPct val="100000"/>
              </a:lnSpc>
              <a:spcBef>
                <a:spcPct val="20000"/>
              </a:spcBef>
              <a:spcAft>
                <a:spcPct val="0"/>
              </a:spcAft>
              <a:buClrTx/>
              <a:buSzTx/>
              <a:buFontTx/>
              <a:buChar char="•"/>
              <a:tabLst/>
              <a:defRPr/>
            </a:pPr>
            <a:endPar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endParaRPr>
          </a:p>
          <a:p>
            <a:pPr marL="174625" marR="0" lvl="0" indent="-174625" algn="l" defTabSz="914400" rtl="0" eaLnBrk="1" fontAlgn="base" latinLnBrk="0" hangingPunct="1">
              <a:lnSpc>
                <a:spcPct val="100000"/>
              </a:lnSpc>
              <a:spcBef>
                <a:spcPct val="20000"/>
              </a:spcBef>
              <a:spcAft>
                <a:spcPct val="0"/>
              </a:spcAft>
              <a:buClrTx/>
              <a:buSzTx/>
              <a:buFontTx/>
              <a:buChar char="•"/>
              <a:tabLst/>
              <a:defRPr/>
            </a:pPr>
            <a:r>
              <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rPr>
              <a:t>No “learning by doing/owning”</a:t>
            </a:r>
          </a:p>
        </p:txBody>
      </p:sp>
      <p:sp>
        <p:nvSpPr>
          <p:cNvPr id="15367" name="TextBox 6"/>
          <p:cNvSpPr txBox="1">
            <a:spLocks noChangeArrowheads="1"/>
          </p:cNvSpPr>
          <p:nvPr/>
        </p:nvSpPr>
        <p:spPr bwMode="auto">
          <a:xfrm>
            <a:off x="750888" y="5640388"/>
            <a:ext cx="8056693" cy="738664"/>
          </a:xfrm>
          <a:prstGeom prst="rect">
            <a:avLst/>
          </a:prstGeom>
          <a:noFill/>
          <a:ln w="9525">
            <a:noFill/>
            <a:miter lim="800000"/>
            <a:headEnd/>
            <a:tailEnd/>
          </a:ln>
        </p:spPr>
        <p:txBody>
          <a:bodyPr wrap="none">
            <a:spAutoFit/>
          </a:bodyPr>
          <a:lstStyle/>
          <a:p>
            <a:pPr marL="0" marR="0" lvl="1"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mn-cs"/>
              </a:rPr>
              <a:t>What actions did Boeing take to mitigate the potential problems of outsourcing?</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3461601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ssolv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5 levels of ”cost”</a:t>
            </a:r>
          </a:p>
        </p:txBody>
      </p:sp>
      <p:pic>
        <p:nvPicPr>
          <p:cNvPr id="5" name="Picture 4"/>
          <p:cNvPicPr>
            <a:picLocks noChangeAspect="1"/>
          </p:cNvPicPr>
          <p:nvPr/>
        </p:nvPicPr>
        <p:blipFill>
          <a:blip r:embed="rId3"/>
          <a:stretch>
            <a:fillRect/>
          </a:stretch>
        </p:blipFill>
        <p:spPr>
          <a:xfrm>
            <a:off x="2580305" y="0"/>
            <a:ext cx="6563695" cy="6858000"/>
          </a:xfrm>
          <a:prstGeom prst="rect">
            <a:avLst/>
          </a:prstGeom>
        </p:spPr>
      </p:pic>
      <p:sp>
        <p:nvSpPr>
          <p:cNvPr id="6" name="TextBox 5"/>
          <p:cNvSpPr txBox="1"/>
          <p:nvPr/>
        </p:nvSpPr>
        <p:spPr>
          <a:xfrm>
            <a:off x="0" y="5231757"/>
            <a:ext cx="2580305" cy="1600438"/>
          </a:xfrm>
          <a:prstGeom prst="rect">
            <a:avLst/>
          </a:prstGeom>
          <a:solidFill>
            <a:schemeClr val="accent2">
              <a:lumMod val="20000"/>
              <a:lumOff val="80000"/>
            </a:schemeClr>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Times New Roman" pitchFamily="18" charset="0"/>
                <a:ea typeface="+mn-ea"/>
                <a:cs typeface="+mn-cs"/>
              </a:rPr>
              <a:t>Source: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Times New Roman" pitchFamily="18" charset="0"/>
                <a:ea typeface="+mn-ea"/>
                <a:cs typeface="+mn-cs"/>
              </a:rPr>
              <a:t>Why does it cost so much?</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Times New Roman" pitchFamily="18" charset="0"/>
                <a:ea typeface="+mn-ea"/>
                <a:cs typeface="+mn-cs"/>
              </a:rPr>
              <a:t>by Eric Arno Hiller</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Times New Roman" pitchFamily="18" charset="0"/>
                <a:ea typeface="+mn-ea"/>
                <a:cs typeface="+mn-cs"/>
              </a:rPr>
              <a:t>operations-</a:t>
            </a:r>
            <a:r>
              <a:rPr kumimoji="0" lang="en-US" sz="1400" b="0" i="0" u="none" strike="noStrike" kern="1200" cap="none" spc="0" normalizeH="0" baseline="0" noProof="0" dirty="0" err="1">
                <a:ln>
                  <a:noFill/>
                </a:ln>
                <a:solidFill>
                  <a:srgbClr val="000000"/>
                </a:solidFill>
                <a:effectLst/>
                <a:uLnTx/>
                <a:uFillTx/>
                <a:latin typeface="Times New Roman" pitchFamily="18" charset="0"/>
                <a:ea typeface="+mn-ea"/>
                <a:cs typeface="+mn-cs"/>
              </a:rPr>
              <a:t>extranet.mckinsey.com</a:t>
            </a:r>
            <a:endParaRPr kumimoji="0" lang="en-US" sz="1400" b="0" i="0" u="none" strike="noStrike" kern="1200" cap="none" spc="0" normalizeH="0" baseline="0" noProof="0" dirty="0">
              <a:ln>
                <a:noFill/>
              </a:ln>
              <a:solidFill>
                <a:srgbClr val="000000"/>
              </a:solidFill>
              <a:effectLst/>
              <a:uLnTx/>
              <a:uFillTx/>
              <a:latin typeface="Times New Roman" pitchFamily="18"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Times New Roman" pitchFamily="18"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Times New Roman" pitchFamily="18" charset="0"/>
                <a:ea typeface="+mn-ea"/>
                <a:cs typeface="+mn-cs"/>
              </a:rPr>
              <a:t>10/19/2017 </a:t>
            </a:r>
          </a:p>
        </p:txBody>
      </p:sp>
    </p:spTree>
    <p:extLst>
      <p:ext uri="{BB962C8B-B14F-4D97-AF65-F5344CB8AC3E}">
        <p14:creationId xmlns:p14="http://schemas.microsoft.com/office/powerpoint/2010/main" val="42105202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a typeface="ＭＳ Ｐゴシック" charset="-128"/>
              </a:rPr>
              <a:t>Reasons for Dreamliner Delays</a:t>
            </a:r>
          </a:p>
        </p:txBody>
      </p:sp>
    </p:spTree>
    <p:extLst>
      <p:ext uri="{BB962C8B-B14F-4D97-AF65-F5344CB8AC3E}">
        <p14:creationId xmlns:p14="http://schemas.microsoft.com/office/powerpoint/2010/main" val="2796418571"/>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a typeface="ＭＳ Ｐゴシック" charset="-128"/>
              </a:rPr>
              <a:t>Supplier/Partner Contracts</a:t>
            </a:r>
          </a:p>
        </p:txBody>
      </p:sp>
    </p:spTree>
    <p:extLst>
      <p:ext uri="{BB962C8B-B14F-4D97-AF65-F5344CB8AC3E}">
        <p14:creationId xmlns:p14="http://schemas.microsoft.com/office/powerpoint/2010/main" val="15678443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chor="ctr" anchorCtr="0">
            <a:normAutofit/>
          </a:bodyPr>
          <a:lstStyle/>
          <a:p>
            <a:pPr eaLnBrk="1" hangingPunct="1">
              <a:buClr>
                <a:srgbClr val="FF3300"/>
              </a:buClr>
            </a:pPr>
            <a:r>
              <a:rPr lang="en-US" dirty="0"/>
              <a:t>A Process for Forecasting PLC before launch</a:t>
            </a:r>
          </a:p>
        </p:txBody>
      </p:sp>
      <p:sp>
        <p:nvSpPr>
          <p:cNvPr id="3" name="Subtitle 2"/>
          <p:cNvSpPr>
            <a:spLocks noGrp="1"/>
          </p:cNvSpPr>
          <p:nvPr>
            <p:ph type="subTitle" idx="1"/>
          </p:nvPr>
        </p:nvSpPr>
        <p:spPr/>
        <p:txBody>
          <a:bodyPr/>
          <a:lstStyle/>
          <a:p>
            <a:r>
              <a:rPr lang="en-US" dirty="0"/>
              <a:t>Empirical validation at Dell*</a:t>
            </a:r>
          </a:p>
        </p:txBody>
      </p:sp>
      <p:sp>
        <p:nvSpPr>
          <p:cNvPr id="4" name="TextBox 3"/>
          <p:cNvSpPr txBox="1"/>
          <p:nvPr/>
        </p:nvSpPr>
        <p:spPr>
          <a:xfrm>
            <a:off x="685800" y="6050071"/>
            <a:ext cx="5034263" cy="276999"/>
          </a:xfrm>
          <a:prstGeom prst="rect">
            <a:avLst/>
          </a:prstGeom>
          <a:noFill/>
        </p:spPr>
        <p:txBody>
          <a:bodyPr wrap="none" rtlCol="0">
            <a:spAutoFit/>
          </a:bodyPr>
          <a:lstStyle/>
          <a:p>
            <a:pPr>
              <a:defRPr>
                <a:solidFill>
                  <a:srgbClr val="000000"/>
                </a:solidFill>
              </a:defRPr>
            </a:pPr>
            <a:r>
              <a:rPr lang="en-US" dirty="0"/>
              <a:t>* K. Hu, J. </a:t>
            </a:r>
            <a:r>
              <a:rPr lang="en-US" dirty="0" err="1"/>
              <a:t>Acimovic</a:t>
            </a:r>
            <a:r>
              <a:rPr lang="en-US" dirty="0"/>
              <a:t>, F. </a:t>
            </a:r>
            <a:r>
              <a:rPr lang="en-US" dirty="0" err="1"/>
              <a:t>Erize</a:t>
            </a:r>
            <a:r>
              <a:rPr lang="en-US" dirty="0"/>
              <a:t>, D. Thomas and J.A. Van Mieghem (2017)</a:t>
            </a:r>
          </a:p>
        </p:txBody>
      </p:sp>
    </p:spTree>
    <p:extLst>
      <p:ext uri="{BB962C8B-B14F-4D97-AF65-F5344CB8AC3E}">
        <p14:creationId xmlns:p14="http://schemas.microsoft.com/office/powerpoint/2010/main" val="7946751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Shape 133"/>
          <p:cNvSpPr>
            <a:spLocks noGrp="1"/>
          </p:cNvSpPr>
          <p:nvPr>
            <p:ph type="title"/>
          </p:nvPr>
        </p:nvSpPr>
        <p:spPr>
          <a:xfrm>
            <a:off x="401836" y="382484"/>
            <a:ext cx="8340328" cy="982266"/>
          </a:xfrm>
          <a:prstGeom prst="rect">
            <a:avLst/>
          </a:prstGeom>
        </p:spPr>
        <p:txBody>
          <a:bodyPr>
            <a:noAutofit/>
          </a:bodyPr>
          <a:lstStyle>
            <a:lvl1pPr defTabSz="578358">
              <a:defRPr sz="3564"/>
            </a:lvl1pPr>
          </a:lstStyle>
          <a:p>
            <a:r>
              <a:rPr sz="2800" dirty="0"/>
              <a:t>Firm</a:t>
            </a:r>
            <a:r>
              <a:rPr lang="en-US" sz="2800" dirty="0"/>
              <a:t>s must</a:t>
            </a:r>
            <a:r>
              <a:rPr sz="2800" dirty="0"/>
              <a:t> forecast demand before launch, especially for products with short product life cycle (PLC) &amp; long lead time. </a:t>
            </a:r>
          </a:p>
        </p:txBody>
      </p:sp>
      <p:sp>
        <p:nvSpPr>
          <p:cNvPr id="134" name="Shape 134"/>
          <p:cNvSpPr>
            <a:spLocks noGrp="1"/>
          </p:cNvSpPr>
          <p:nvPr>
            <p:ph type="sldNum" sz="quarter" idx="2"/>
          </p:nvPr>
        </p:nvSpPr>
        <p:spPr>
          <a:xfrm>
            <a:off x="8608219" y="6465094"/>
            <a:ext cx="237244" cy="254044"/>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38</a:t>
            </a:fld>
            <a:endParaRPr/>
          </a:p>
        </p:txBody>
      </p:sp>
      <p:grpSp>
        <p:nvGrpSpPr>
          <p:cNvPr id="142" name="Group 142"/>
          <p:cNvGrpSpPr/>
          <p:nvPr/>
        </p:nvGrpSpPr>
        <p:grpSpPr>
          <a:xfrm>
            <a:off x="424117" y="5201454"/>
            <a:ext cx="8295767" cy="660356"/>
            <a:chOff x="0" y="0"/>
            <a:chExt cx="11798423" cy="939171"/>
          </a:xfrm>
        </p:grpSpPr>
        <p:sp>
          <p:nvSpPr>
            <p:cNvPr id="135" name="Shape 135"/>
            <p:cNvSpPr/>
            <p:nvPr/>
          </p:nvSpPr>
          <p:spPr>
            <a:xfrm>
              <a:off x="0" y="0"/>
              <a:ext cx="2433848" cy="939172"/>
            </a:xfrm>
            <a:prstGeom prst="rect">
              <a:avLst/>
            </a:prstGeom>
            <a:solidFill>
              <a:schemeClr val="accent2">
                <a:hueOff val="189195"/>
                <a:satOff val="4059"/>
                <a:lumOff val="-14040"/>
              </a:schemeClr>
            </a:solidFill>
            <a:ln w="12700" cap="flat">
              <a:noFill/>
              <a:miter lim="400000"/>
            </a:ln>
            <a:effectLst>
              <a:outerShdw blurRad="50800" dist="25400" dir="5400000" rotWithShape="0">
                <a:srgbClr val="000000">
                  <a:alpha val="40000"/>
                </a:srgbClr>
              </a:outerShdw>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lvl1pPr>
                <a:defRPr sz="3400">
                  <a:solidFill>
                    <a:srgbClr val="FFFFFF"/>
                  </a:solidFill>
                </a:defRPr>
              </a:lvl1pPr>
            </a:lstStyle>
            <a:p>
              <a:pPr algn="ctr" defTabSz="410751" fontAlgn="auto" hangingPunct="0">
                <a:spcBef>
                  <a:spcPts val="0"/>
                </a:spcBef>
                <a:spcAft>
                  <a:spcPts val="0"/>
                </a:spcAft>
              </a:pPr>
              <a:r>
                <a:rPr sz="2391" kern="0">
                  <a:latin typeface="Helvetica Neue Light"/>
                  <a:sym typeface="Helvetica Neue Light"/>
                </a:rPr>
                <a:t>Supplier</a:t>
              </a:r>
            </a:p>
          </p:txBody>
        </p:sp>
        <p:sp>
          <p:nvSpPr>
            <p:cNvPr id="136" name="Shape 136"/>
            <p:cNvSpPr/>
            <p:nvPr/>
          </p:nvSpPr>
          <p:spPr>
            <a:xfrm>
              <a:off x="4682287" y="0"/>
              <a:ext cx="2433849" cy="939172"/>
            </a:xfrm>
            <a:prstGeom prst="rect">
              <a:avLst/>
            </a:prstGeom>
            <a:solidFill>
              <a:schemeClr val="accent4">
                <a:satOff val="9638"/>
                <a:lumOff val="-12193"/>
              </a:schemeClr>
            </a:solid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lvl1pPr>
                <a:defRPr sz="3400">
                  <a:solidFill>
                    <a:srgbClr val="FFFFFF"/>
                  </a:solidFill>
                </a:defRPr>
              </a:lvl1pPr>
            </a:lstStyle>
            <a:p>
              <a:pPr algn="ctr" defTabSz="410751" fontAlgn="auto" hangingPunct="0">
                <a:spcBef>
                  <a:spcPts val="0"/>
                </a:spcBef>
                <a:spcAft>
                  <a:spcPts val="0"/>
                </a:spcAft>
              </a:pPr>
              <a:r>
                <a:rPr sz="2391" kern="0">
                  <a:latin typeface="Helvetica Neue Light"/>
                  <a:sym typeface="Helvetica Neue Light"/>
                </a:rPr>
                <a:t>Firm</a:t>
              </a:r>
            </a:p>
          </p:txBody>
        </p:sp>
        <p:sp>
          <p:nvSpPr>
            <p:cNvPr id="137" name="Shape 137"/>
            <p:cNvSpPr/>
            <p:nvPr/>
          </p:nvSpPr>
          <p:spPr>
            <a:xfrm>
              <a:off x="9364575" y="0"/>
              <a:ext cx="2433849" cy="939172"/>
            </a:xfrm>
            <a:prstGeom prst="rect">
              <a:avLst/>
            </a:prstGeom>
            <a:solidFill>
              <a:schemeClr val="accent6">
                <a:hueOff val="141687"/>
                <a:satOff val="4211"/>
                <a:lumOff val="-16270"/>
              </a:schemeClr>
            </a:solid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lvl1pPr>
                <a:defRPr sz="3400">
                  <a:solidFill>
                    <a:srgbClr val="FFFFFF"/>
                  </a:solidFill>
                </a:defRPr>
              </a:lvl1pPr>
            </a:lstStyle>
            <a:p>
              <a:pPr algn="ctr" defTabSz="410751" fontAlgn="auto" hangingPunct="0">
                <a:spcBef>
                  <a:spcPts val="0"/>
                </a:spcBef>
                <a:spcAft>
                  <a:spcPts val="0"/>
                </a:spcAft>
              </a:pPr>
              <a:r>
                <a:rPr sz="2391" kern="0">
                  <a:latin typeface="Helvetica Neue Light"/>
                  <a:sym typeface="Helvetica Neue Light"/>
                </a:rPr>
                <a:t>Customer</a:t>
              </a:r>
            </a:p>
          </p:txBody>
        </p:sp>
        <p:sp>
          <p:nvSpPr>
            <p:cNvPr id="138" name="Shape 138"/>
            <p:cNvSpPr/>
            <p:nvPr/>
          </p:nvSpPr>
          <p:spPr>
            <a:xfrm>
              <a:off x="2466293" y="469586"/>
              <a:ext cx="2190085" cy="1"/>
            </a:xfrm>
            <a:prstGeom prst="line">
              <a:avLst/>
            </a:prstGeom>
            <a:noFill/>
            <a:ln w="25400" cap="flat">
              <a:solidFill>
                <a:srgbClr val="000000"/>
              </a:solidFill>
              <a:prstDash val="solid"/>
              <a:miter lim="400000"/>
              <a:headEnd type="triangle" w="med" len="med"/>
              <a:tailEnd type="triangle" w="med" len="med"/>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139" name="Shape 139"/>
            <p:cNvSpPr/>
            <p:nvPr/>
          </p:nvSpPr>
          <p:spPr>
            <a:xfrm>
              <a:off x="7142044" y="469586"/>
              <a:ext cx="2190086" cy="1"/>
            </a:xfrm>
            <a:prstGeom prst="line">
              <a:avLst/>
            </a:prstGeom>
            <a:noFill/>
            <a:ln w="25400" cap="flat">
              <a:solidFill>
                <a:srgbClr val="000000"/>
              </a:solidFill>
              <a:prstDash val="solid"/>
              <a:miter lim="400000"/>
              <a:headEnd type="triangle" w="med" len="med"/>
              <a:tailEnd type="triangle" w="med" len="med"/>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140" name="Shape 140"/>
            <p:cNvSpPr/>
            <p:nvPr/>
          </p:nvSpPr>
          <p:spPr>
            <a:xfrm>
              <a:off x="2344411" y="42767"/>
              <a:ext cx="2433849" cy="85363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Plan Capacity and Sourcing</a:t>
              </a:r>
            </a:p>
          </p:txBody>
        </p:sp>
        <p:sp>
          <p:nvSpPr>
            <p:cNvPr id="141" name="Shape 141"/>
            <p:cNvSpPr/>
            <p:nvPr/>
          </p:nvSpPr>
          <p:spPr>
            <a:xfrm>
              <a:off x="7020163" y="42767"/>
              <a:ext cx="2433849" cy="85363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Match Supply and Demand</a:t>
              </a:r>
            </a:p>
          </p:txBody>
        </p:sp>
      </p:grpSp>
      <p:grpSp>
        <p:nvGrpSpPr>
          <p:cNvPr id="150" name="Group 150"/>
          <p:cNvGrpSpPr/>
          <p:nvPr/>
        </p:nvGrpSpPr>
        <p:grpSpPr>
          <a:xfrm>
            <a:off x="398532" y="1565318"/>
            <a:ext cx="4899829" cy="3283906"/>
            <a:chOff x="-2399" y="0"/>
            <a:chExt cx="6968644" cy="4670443"/>
          </a:xfrm>
        </p:grpSpPr>
        <p:grpSp>
          <p:nvGrpSpPr>
            <p:cNvPr id="146" name="Group 146"/>
            <p:cNvGrpSpPr/>
            <p:nvPr/>
          </p:nvGrpSpPr>
          <p:grpSpPr>
            <a:xfrm>
              <a:off x="78524" y="0"/>
              <a:ext cx="6887721" cy="4501764"/>
              <a:chOff x="0" y="0"/>
              <a:chExt cx="6887720" cy="4501763"/>
            </a:xfrm>
          </p:grpSpPr>
          <p:pic>
            <p:nvPicPr>
              <p:cNvPr id="143" name="pasted-image.tiff"/>
              <p:cNvPicPr>
                <a:picLocks noChangeAspect="1"/>
              </p:cNvPicPr>
              <p:nvPr/>
            </p:nvPicPr>
            <p:blipFill>
              <a:blip r:embed="rId3">
                <a:extLst/>
              </a:blip>
              <a:srcRect/>
              <a:stretch>
                <a:fillRect/>
              </a:stretch>
            </p:blipFill>
            <p:spPr>
              <a:xfrm>
                <a:off x="0" y="1329035"/>
                <a:ext cx="6887721" cy="3172729"/>
              </a:xfrm>
              <a:prstGeom prst="rect">
                <a:avLst/>
              </a:prstGeom>
              <a:ln w="12700" cap="flat">
                <a:noFill/>
                <a:miter lim="400000"/>
              </a:ln>
              <a:effectLst/>
            </p:spPr>
          </p:pic>
          <p:sp>
            <p:nvSpPr>
              <p:cNvPr id="144" name="Shape 144"/>
              <p:cNvSpPr/>
              <p:nvPr/>
            </p:nvSpPr>
            <p:spPr>
              <a:xfrm>
                <a:off x="855662" y="0"/>
                <a:ext cx="5176441" cy="112445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p>
                <a:pPr algn="ctr" defTabSz="321457" fontAlgn="auto" hangingPunct="0">
                  <a:spcBef>
                    <a:spcPts val="0"/>
                  </a:spcBef>
                  <a:spcAft>
                    <a:spcPts val="0"/>
                  </a:spcAft>
                  <a:defRPr sz="2400">
                    <a:latin typeface="Helvetica Neue"/>
                    <a:ea typeface="Helvetica Neue"/>
                    <a:cs typeface="Helvetica Neue"/>
                    <a:sym typeface="Helvetica Neue"/>
                  </a:defRPr>
                </a:pPr>
                <a:r>
                  <a:rPr sz="1687" kern="0">
                    <a:solidFill>
                      <a:srgbClr val="000000"/>
                    </a:solidFill>
                    <a:latin typeface="Helvetica Neue"/>
                    <a:ea typeface="Helvetica Neue"/>
                    <a:cs typeface="Helvetica Neue"/>
                    <a:sym typeface="Helvetica Neue"/>
                  </a:rPr>
                  <a:t>Long Lead Time of Global Sourcing</a:t>
                </a:r>
              </a:p>
              <a:p>
                <a:pPr algn="ctr" defTabSz="321457" fontAlgn="auto" hangingPunct="0">
                  <a:spcBef>
                    <a:spcPts val="0"/>
                  </a:spcBef>
                  <a:spcAft>
                    <a:spcPts val="0"/>
                  </a:spcAft>
                  <a:defRPr sz="2400">
                    <a:latin typeface="Helvetica Neue"/>
                    <a:ea typeface="Helvetica Neue"/>
                    <a:cs typeface="Helvetica Neue"/>
                    <a:sym typeface="Helvetica Neue"/>
                  </a:defRPr>
                </a:pPr>
                <a:r>
                  <a:rPr sz="1687" kern="0">
                    <a:solidFill>
                      <a:srgbClr val="000000"/>
                    </a:solidFill>
                    <a:latin typeface="Helvetica Neue"/>
                    <a:ea typeface="Helvetica Neue"/>
                    <a:cs typeface="Helvetica Neue"/>
                    <a:sym typeface="Helvetica Neue"/>
                  </a:rPr>
                  <a:t>Relative to the PLC</a:t>
                </a:r>
              </a:p>
            </p:txBody>
          </p:sp>
          <p:graphicFrame>
            <p:nvGraphicFramePr>
              <p:cNvPr id="145" name="Chart 145"/>
              <p:cNvGraphicFramePr/>
              <p:nvPr/>
            </p:nvGraphicFramePr>
            <p:xfrm>
              <a:off x="152253" y="1167632"/>
              <a:ext cx="6107313" cy="1115626"/>
            </p:xfrm>
            <a:graphic>
              <a:graphicData uri="http://schemas.openxmlformats.org/drawingml/2006/chart">
                <c:chart xmlns:c="http://schemas.openxmlformats.org/drawingml/2006/chart" xmlns:r="http://schemas.openxmlformats.org/officeDocument/2006/relationships" r:id="rId4"/>
              </a:graphicData>
            </a:graphic>
          </p:graphicFrame>
        </p:grpSp>
        <p:sp>
          <p:nvSpPr>
            <p:cNvPr id="147" name="Shape 147"/>
            <p:cNvSpPr/>
            <p:nvPr/>
          </p:nvSpPr>
          <p:spPr>
            <a:xfrm>
              <a:off x="347857" y="3890650"/>
              <a:ext cx="5752093" cy="779793"/>
            </a:xfrm>
            <a:prstGeom prst="rect">
              <a:avLst/>
            </a:prstGeom>
            <a:solidFill>
              <a:srgbClr val="FFFFFF"/>
            </a:solid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t">
              <a:spAutoFit/>
            </a:bodyPr>
            <a:lstStyle/>
            <a:p>
              <a:pPr marL="0" lvl="1" indent="160729" algn="ctr" defTabSz="410751" fontAlgn="auto" hangingPunct="0">
                <a:spcBef>
                  <a:spcPts val="0"/>
                </a:spcBef>
                <a:spcAft>
                  <a:spcPts val="0"/>
                </a:spcAft>
                <a:defRPr sz="2200"/>
              </a:pPr>
              <a:r>
                <a:rPr sz="1547" kern="0">
                  <a:solidFill>
                    <a:srgbClr val="000000"/>
                  </a:solidFill>
                  <a:latin typeface="Helvetica Neue Light"/>
                  <a:sym typeface="Helvetica Neue Light"/>
                </a:rPr>
                <a:t>Intro        Growth        Mature        Decline</a:t>
              </a:r>
            </a:p>
            <a:p>
              <a:pPr marL="0" lvl="1" indent="160729" algn="ctr" defTabSz="410751" fontAlgn="auto" hangingPunct="0">
                <a:spcBef>
                  <a:spcPts val="0"/>
                </a:spcBef>
                <a:spcAft>
                  <a:spcPts val="0"/>
                </a:spcAft>
                <a:defRPr sz="2200"/>
              </a:pPr>
              <a:r>
                <a:rPr sz="1547" kern="0">
                  <a:solidFill>
                    <a:srgbClr val="000000"/>
                  </a:solidFill>
                  <a:latin typeface="Helvetica Neue Light"/>
                  <a:sym typeface="Helvetica Neue Light"/>
                </a:rPr>
                <a:t>Product Life Cycle       </a:t>
              </a:r>
            </a:p>
          </p:txBody>
        </p:sp>
        <p:sp>
          <p:nvSpPr>
            <p:cNvPr id="148" name="Shape 148"/>
            <p:cNvSpPr/>
            <p:nvPr/>
          </p:nvSpPr>
          <p:spPr>
            <a:xfrm rot="16200000">
              <a:off x="-821404" y="2429973"/>
              <a:ext cx="2079203" cy="441193"/>
            </a:xfrm>
            <a:prstGeom prst="rect">
              <a:avLst/>
            </a:prstGeom>
            <a:solidFill>
              <a:srgbClr val="FFFFFF"/>
            </a:solid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defRPr sz="2200"/>
              </a:lvl1pPr>
            </a:lstStyle>
            <a:p>
              <a:pPr algn="ctr" defTabSz="410751" fontAlgn="auto" hangingPunct="0">
                <a:spcBef>
                  <a:spcPts val="0"/>
                </a:spcBef>
                <a:spcAft>
                  <a:spcPts val="0"/>
                </a:spcAft>
              </a:pPr>
              <a:r>
                <a:rPr sz="1547" kern="0">
                  <a:solidFill>
                    <a:srgbClr val="000000"/>
                  </a:solidFill>
                  <a:latin typeface="Helvetica Neue Light"/>
                  <a:sym typeface="Helvetica Neue Light"/>
                </a:rPr>
                <a:t>Sales                 </a:t>
              </a:r>
            </a:p>
          </p:txBody>
        </p:sp>
        <p:sp>
          <p:nvSpPr>
            <p:cNvPr id="149" name="Shape 149"/>
            <p:cNvSpPr/>
            <p:nvPr/>
          </p:nvSpPr>
          <p:spPr>
            <a:xfrm>
              <a:off x="519037" y="2037944"/>
              <a:ext cx="1317741" cy="42587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defRPr sz="2100"/>
              </a:lvl1pPr>
            </a:lstStyle>
            <a:p>
              <a:pPr algn="ctr" defTabSz="410751" fontAlgn="auto" hangingPunct="0">
                <a:spcBef>
                  <a:spcPts val="0"/>
                </a:spcBef>
                <a:spcAft>
                  <a:spcPts val="0"/>
                </a:spcAft>
              </a:pPr>
              <a:r>
                <a:rPr sz="1477" kern="0">
                  <a:solidFill>
                    <a:srgbClr val="000000"/>
                  </a:solidFill>
                  <a:latin typeface="Helvetica Neue Light"/>
                  <a:sym typeface="Helvetica Neue Light"/>
                </a:rPr>
                <a:t>Lead Time</a:t>
              </a:r>
            </a:p>
          </p:txBody>
        </p:sp>
      </p:grpSp>
      <p:sp>
        <p:nvSpPr>
          <p:cNvPr id="151" name="Shape 151"/>
          <p:cNvSpPr/>
          <p:nvPr/>
        </p:nvSpPr>
        <p:spPr>
          <a:xfrm>
            <a:off x="5380126" y="2614002"/>
            <a:ext cx="3460884" cy="162999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defTabSz="410751" fontAlgn="auto" hangingPunct="0">
              <a:spcBef>
                <a:spcPts val="0"/>
              </a:spcBef>
              <a:spcAft>
                <a:spcPts val="0"/>
              </a:spcAft>
            </a:pPr>
            <a:r>
              <a:rPr sz="2531" kern="0">
                <a:solidFill>
                  <a:srgbClr val="000000"/>
                </a:solidFill>
                <a:latin typeface="Helvetica Neue Light"/>
                <a:sym typeface="Helvetica Neue Light"/>
              </a:rPr>
              <a:t>Lead Time ~ 8 weeks</a:t>
            </a:r>
          </a:p>
          <a:p>
            <a:pPr defTabSz="410751" fontAlgn="auto" hangingPunct="0">
              <a:spcBef>
                <a:spcPts val="0"/>
              </a:spcBef>
              <a:spcAft>
                <a:spcPts val="0"/>
              </a:spcAft>
            </a:pPr>
            <a:r>
              <a:rPr sz="2531" kern="0">
                <a:solidFill>
                  <a:srgbClr val="000000"/>
                </a:solidFill>
                <a:latin typeface="Helvetica Neue Light"/>
                <a:sym typeface="Helvetica Neue Light"/>
              </a:rPr>
              <a:t>   (ocean)</a:t>
            </a:r>
          </a:p>
          <a:p>
            <a:pPr defTabSz="410751" fontAlgn="auto" hangingPunct="0">
              <a:spcBef>
                <a:spcPts val="0"/>
              </a:spcBef>
              <a:spcAft>
                <a:spcPts val="0"/>
              </a:spcAft>
            </a:pPr>
            <a:endParaRPr sz="2531" kern="0">
              <a:solidFill>
                <a:srgbClr val="000000"/>
              </a:solidFill>
              <a:latin typeface="Helvetica Neue Light"/>
              <a:sym typeface="Helvetica Neue Light"/>
            </a:endParaRPr>
          </a:p>
          <a:p>
            <a:pPr defTabSz="410751" fontAlgn="auto" hangingPunct="0">
              <a:spcBef>
                <a:spcPts val="0"/>
              </a:spcBef>
              <a:spcAft>
                <a:spcPts val="0"/>
              </a:spcAft>
            </a:pPr>
            <a:r>
              <a:rPr sz="2531" kern="0">
                <a:solidFill>
                  <a:srgbClr val="000000"/>
                </a:solidFill>
                <a:latin typeface="Helvetica Neue Light"/>
                <a:sym typeface="Helvetica Neue Light"/>
              </a:rPr>
              <a:t>PLC Length ~ 30 weeks</a:t>
            </a:r>
          </a:p>
        </p:txBody>
      </p:sp>
      <p:sp>
        <p:nvSpPr>
          <p:cNvPr id="152" name="Shape 152"/>
          <p:cNvSpPr/>
          <p:nvPr/>
        </p:nvSpPr>
        <p:spPr>
          <a:xfrm rot="16200000">
            <a:off x="6696059" y="3203308"/>
            <a:ext cx="803673" cy="451384"/>
          </a:xfrm>
          <a:prstGeom prst="leftRightArrow">
            <a:avLst>
              <a:gd name="adj1" fmla="val 34643"/>
              <a:gd name="adj2" fmla="val 53442"/>
            </a:avLst>
          </a:prstGeom>
          <a:solidFill>
            <a:schemeClr val="accent1">
              <a:satOff val="12166"/>
              <a:lumOff val="-13042"/>
            </a:schemeClr>
          </a:solidFill>
          <a:ln w="12700">
            <a:miter lim="400000"/>
          </a:ln>
        </p:spPr>
        <p:txBody>
          <a:bodyPr lIns="35719" tIns="35719" rIns="35719" bIns="35719" anchor="ctr"/>
          <a:lstStyle/>
          <a:p>
            <a:pPr algn="ctr" defTabSz="410751" fontAlgn="auto" hangingPunct="0">
              <a:spcBef>
                <a:spcPts val="0"/>
              </a:spcBef>
              <a:spcAft>
                <a:spcPts val="0"/>
              </a:spcAft>
              <a:defRPr>
                <a:solidFill>
                  <a:srgbClr val="FFFFFF"/>
                </a:solidFill>
              </a:defRPr>
            </a:pPr>
            <a:endParaRPr sz="2531" kern="0">
              <a:solidFill>
                <a:srgbClr val="FFFFFF"/>
              </a:solidFill>
              <a:latin typeface="Helvetica Neue Light"/>
              <a:sym typeface="Helvetica Neue Light"/>
            </a:endParaRPr>
          </a:p>
        </p:txBody>
      </p:sp>
    </p:spTree>
    <p:extLst>
      <p:ext uri="{BB962C8B-B14F-4D97-AF65-F5344CB8AC3E}">
        <p14:creationId xmlns:p14="http://schemas.microsoft.com/office/powerpoint/2010/main" val="785474182"/>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animBg="1" advAuto="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Shape 156"/>
          <p:cNvSpPr>
            <a:spLocks noGrp="1"/>
          </p:cNvSpPr>
          <p:nvPr>
            <p:ph type="title"/>
          </p:nvPr>
        </p:nvSpPr>
        <p:spPr>
          <a:prstGeom prst="rect">
            <a:avLst/>
          </a:prstGeom>
        </p:spPr>
        <p:txBody>
          <a:bodyPr>
            <a:normAutofit fontScale="90000"/>
          </a:bodyPr>
          <a:lstStyle>
            <a:lvl1pPr>
              <a:defRPr sz="3600"/>
            </a:lvl1pPr>
          </a:lstStyle>
          <a:p>
            <a:r>
              <a:rPr dirty="0"/>
              <a:t>Objective: Improve forecasts by combining business insights with data.</a:t>
            </a:r>
          </a:p>
        </p:txBody>
      </p:sp>
      <p:sp>
        <p:nvSpPr>
          <p:cNvPr id="157" name="Shape 157"/>
          <p:cNvSpPr>
            <a:spLocks noGrp="1"/>
          </p:cNvSpPr>
          <p:nvPr>
            <p:ph type="sldNum" sz="quarter" idx="2"/>
          </p:nvPr>
        </p:nvSpPr>
        <p:spPr>
          <a:xfrm>
            <a:off x="8608219" y="6465094"/>
            <a:ext cx="237244" cy="254044"/>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39</a:t>
            </a:fld>
            <a:endParaRPr/>
          </a:p>
        </p:txBody>
      </p:sp>
      <p:sp>
        <p:nvSpPr>
          <p:cNvPr id="158" name="Shape 158"/>
          <p:cNvSpPr/>
          <p:nvPr/>
        </p:nvSpPr>
        <p:spPr>
          <a:xfrm>
            <a:off x="419204" y="1733075"/>
            <a:ext cx="8305592" cy="4356257"/>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defTabSz="410751" fontAlgn="auto" hangingPunct="0">
              <a:spcBef>
                <a:spcPts val="0"/>
              </a:spcBef>
              <a:spcAft>
                <a:spcPts val="0"/>
              </a:spcAft>
              <a:defRPr b="1">
                <a:latin typeface="Helvetica Neue"/>
                <a:ea typeface="Helvetica Neue"/>
                <a:cs typeface="Helvetica Neue"/>
                <a:sym typeface="Helvetica Neue"/>
              </a:defRPr>
            </a:pPr>
            <a:r>
              <a:rPr sz="2531" b="1" kern="0">
                <a:solidFill>
                  <a:srgbClr val="000000"/>
                </a:solidFill>
                <a:latin typeface="Helvetica Neue"/>
                <a:ea typeface="Helvetica Neue"/>
                <a:cs typeface="Helvetica Neue"/>
                <a:sym typeface="Helvetica Neue"/>
              </a:rPr>
              <a:t>Challenge: </a:t>
            </a:r>
          </a:p>
          <a:p>
            <a:pPr defTabSz="410751" fontAlgn="auto" hangingPunct="0">
              <a:spcBef>
                <a:spcPts val="0"/>
              </a:spcBef>
              <a:spcAft>
                <a:spcPts val="0"/>
              </a:spcAft>
            </a:pPr>
            <a:r>
              <a:rPr sz="2531" kern="0">
                <a:solidFill>
                  <a:srgbClr val="000000"/>
                </a:solidFill>
                <a:latin typeface="Helvetica Neue Light"/>
                <a:sym typeface="Helvetica Neue Light"/>
              </a:rPr>
              <a:t>Lack of observations of actual demand</a:t>
            </a:r>
          </a:p>
          <a:p>
            <a:pPr defTabSz="410751" fontAlgn="auto" hangingPunct="0">
              <a:spcBef>
                <a:spcPts val="0"/>
              </a:spcBef>
              <a:spcAft>
                <a:spcPts val="0"/>
              </a:spcAft>
            </a:pPr>
            <a:endParaRPr sz="2531" kern="0">
              <a:solidFill>
                <a:srgbClr val="000000"/>
              </a:solidFill>
              <a:latin typeface="Helvetica Neue Light"/>
              <a:sym typeface="Helvetica Neue Light"/>
            </a:endParaRPr>
          </a:p>
          <a:p>
            <a:pPr defTabSz="410751" fontAlgn="auto" hangingPunct="0">
              <a:spcBef>
                <a:spcPts val="0"/>
              </a:spcBef>
              <a:spcAft>
                <a:spcPts val="0"/>
              </a:spcAft>
              <a:defRPr b="1">
                <a:latin typeface="Helvetica Neue"/>
                <a:ea typeface="Helvetica Neue"/>
                <a:cs typeface="Helvetica Neue"/>
                <a:sym typeface="Helvetica Neue"/>
              </a:defRPr>
            </a:pPr>
            <a:r>
              <a:rPr sz="2531" b="1" kern="0">
                <a:solidFill>
                  <a:srgbClr val="000000"/>
                </a:solidFill>
                <a:latin typeface="Helvetica Neue"/>
                <a:ea typeface="Helvetica Neue"/>
                <a:cs typeface="Helvetica Neue"/>
                <a:sym typeface="Helvetica Neue"/>
              </a:rPr>
              <a:t>Business Insights: </a:t>
            </a:r>
          </a:p>
          <a:p>
            <a:pPr defTabSz="410751" fontAlgn="auto" hangingPunct="0">
              <a:spcBef>
                <a:spcPts val="0"/>
              </a:spcBef>
              <a:spcAft>
                <a:spcPts val="0"/>
              </a:spcAft>
            </a:pPr>
            <a:r>
              <a:rPr sz="2531" kern="0">
                <a:solidFill>
                  <a:srgbClr val="000000"/>
                </a:solidFill>
                <a:latin typeface="Helvetica Neue Light"/>
                <a:sym typeface="Helvetica Neue Light"/>
              </a:rPr>
              <a:t>Projected total volume and PLC length</a:t>
            </a:r>
          </a:p>
          <a:p>
            <a:pPr defTabSz="410751" fontAlgn="auto" hangingPunct="0">
              <a:spcBef>
                <a:spcPts val="0"/>
              </a:spcBef>
              <a:spcAft>
                <a:spcPts val="0"/>
              </a:spcAft>
            </a:pPr>
            <a:endParaRPr sz="2531" kern="0">
              <a:solidFill>
                <a:srgbClr val="000000"/>
              </a:solidFill>
              <a:latin typeface="Helvetica Neue Light"/>
              <a:sym typeface="Helvetica Neue Light"/>
            </a:endParaRPr>
          </a:p>
          <a:p>
            <a:pPr defTabSz="410751" fontAlgn="auto" hangingPunct="0">
              <a:spcBef>
                <a:spcPts val="0"/>
              </a:spcBef>
              <a:spcAft>
                <a:spcPts val="0"/>
              </a:spcAft>
              <a:defRPr b="1">
                <a:latin typeface="Helvetica Neue"/>
                <a:ea typeface="Helvetica Neue"/>
                <a:cs typeface="Helvetica Neue"/>
                <a:sym typeface="Helvetica Neue"/>
              </a:defRPr>
            </a:pPr>
            <a:r>
              <a:rPr sz="2531" b="1" kern="0">
                <a:solidFill>
                  <a:srgbClr val="000000"/>
                </a:solidFill>
                <a:latin typeface="Helvetica Neue"/>
                <a:ea typeface="Helvetica Neue"/>
                <a:cs typeface="Helvetica Neue"/>
                <a:sym typeface="Helvetica Neue"/>
              </a:rPr>
              <a:t>In Practice: </a:t>
            </a:r>
          </a:p>
          <a:p>
            <a:pPr defTabSz="410751" fontAlgn="auto" hangingPunct="0">
              <a:spcBef>
                <a:spcPts val="0"/>
              </a:spcBef>
              <a:spcAft>
                <a:spcPts val="0"/>
              </a:spcAft>
            </a:pPr>
            <a:r>
              <a:rPr sz="2531" kern="0">
                <a:solidFill>
                  <a:srgbClr val="000000"/>
                </a:solidFill>
                <a:latin typeface="Helvetica Neue Light"/>
                <a:sym typeface="Helvetica Neue Light"/>
              </a:rPr>
              <a:t>Forecasts based solely on business insights are often poor</a:t>
            </a:r>
          </a:p>
          <a:p>
            <a:pPr defTabSz="410751" fontAlgn="auto" hangingPunct="0">
              <a:spcBef>
                <a:spcPts val="0"/>
              </a:spcBef>
              <a:spcAft>
                <a:spcPts val="0"/>
              </a:spcAft>
              <a:defRPr b="1">
                <a:latin typeface="Helvetica Neue"/>
                <a:ea typeface="Helvetica Neue"/>
                <a:cs typeface="Helvetica Neue"/>
                <a:sym typeface="Helvetica Neue"/>
              </a:defRPr>
            </a:pPr>
            <a:endParaRPr sz="2531" b="1" kern="0">
              <a:solidFill>
                <a:srgbClr val="000000"/>
              </a:solidFill>
              <a:latin typeface="Helvetica Neue"/>
              <a:ea typeface="Helvetica Neue"/>
              <a:cs typeface="Helvetica Neue"/>
              <a:sym typeface="Helvetica Neue"/>
            </a:endParaRPr>
          </a:p>
          <a:p>
            <a:pPr defTabSz="410751" fontAlgn="auto" hangingPunct="0">
              <a:spcBef>
                <a:spcPts val="0"/>
              </a:spcBef>
              <a:spcAft>
                <a:spcPts val="0"/>
              </a:spcAft>
              <a:defRPr b="1">
                <a:latin typeface="Helvetica Neue"/>
                <a:ea typeface="Helvetica Neue"/>
                <a:cs typeface="Helvetica Neue"/>
                <a:sym typeface="Helvetica Neue"/>
              </a:defRPr>
            </a:pPr>
            <a:r>
              <a:rPr sz="2531" b="1" kern="0">
                <a:solidFill>
                  <a:srgbClr val="000000"/>
                </a:solidFill>
                <a:latin typeface="Helvetica Neue"/>
                <a:ea typeface="Helvetica Neue"/>
                <a:cs typeface="Helvetica Neue"/>
                <a:sym typeface="Helvetica Neue"/>
              </a:rPr>
              <a:t>Objective: </a:t>
            </a:r>
          </a:p>
          <a:p>
            <a:pPr defTabSz="410751" fontAlgn="auto" hangingPunct="0">
              <a:spcBef>
                <a:spcPts val="0"/>
              </a:spcBef>
              <a:spcAft>
                <a:spcPts val="0"/>
              </a:spcAft>
            </a:pPr>
            <a:r>
              <a:rPr sz="2531" kern="0">
                <a:solidFill>
                  <a:srgbClr val="000000"/>
                </a:solidFill>
                <a:latin typeface="Helvetica Neue Light"/>
                <a:sym typeface="Helvetica Neue Light"/>
              </a:rPr>
              <a:t>Data-driven approach + Business insights</a:t>
            </a:r>
          </a:p>
        </p:txBody>
      </p:sp>
    </p:spTree>
    <p:extLst>
      <p:ext uri="{BB962C8B-B14F-4D97-AF65-F5344CB8AC3E}">
        <p14:creationId xmlns:p14="http://schemas.microsoft.com/office/powerpoint/2010/main" val="116789352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653" y="313151"/>
            <a:ext cx="9130694" cy="6231698"/>
          </a:xfrm>
          <a:prstGeom prst="rect">
            <a:avLst/>
          </a:prstGeom>
        </p:spPr>
      </p:pic>
    </p:spTree>
    <p:extLst>
      <p:ext uri="{BB962C8B-B14F-4D97-AF65-F5344CB8AC3E}">
        <p14:creationId xmlns:p14="http://schemas.microsoft.com/office/powerpoint/2010/main" val="15713963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41300" y="1257300"/>
            <a:ext cx="8661400" cy="4343400"/>
          </a:xfrm>
          <a:prstGeom prst="rect">
            <a:avLst/>
          </a:prstGeom>
        </p:spPr>
      </p:pic>
      <p:pic>
        <p:nvPicPr>
          <p:cNvPr id="5" name="Picture 4"/>
          <p:cNvPicPr>
            <a:picLocks noChangeAspect="1"/>
          </p:cNvPicPr>
          <p:nvPr/>
        </p:nvPicPr>
        <p:blipFill>
          <a:blip r:embed="rId3"/>
          <a:stretch>
            <a:fillRect/>
          </a:stretch>
        </p:blipFill>
        <p:spPr>
          <a:xfrm>
            <a:off x="228600" y="1257300"/>
            <a:ext cx="8674100" cy="4343400"/>
          </a:xfrm>
          <a:prstGeom prst="rect">
            <a:avLst/>
          </a:prstGeom>
        </p:spPr>
      </p:pic>
      <p:pic>
        <p:nvPicPr>
          <p:cNvPr id="6" name="Picture 5"/>
          <p:cNvPicPr>
            <a:picLocks noChangeAspect="1"/>
          </p:cNvPicPr>
          <p:nvPr/>
        </p:nvPicPr>
        <p:blipFill>
          <a:blip r:embed="rId4"/>
          <a:stretch>
            <a:fillRect/>
          </a:stretch>
        </p:blipFill>
        <p:spPr>
          <a:xfrm>
            <a:off x="241300" y="1244600"/>
            <a:ext cx="8661400" cy="4356100"/>
          </a:xfrm>
          <a:prstGeom prst="rect">
            <a:avLst/>
          </a:prstGeom>
        </p:spPr>
      </p:pic>
      <p:sp>
        <p:nvSpPr>
          <p:cNvPr id="7" name="TextBox 6"/>
          <p:cNvSpPr txBox="1"/>
          <p:nvPr/>
        </p:nvSpPr>
        <p:spPr>
          <a:xfrm>
            <a:off x="2292701" y="6136322"/>
            <a:ext cx="4321493" cy="369332"/>
          </a:xfrm>
          <a:prstGeom prst="rect">
            <a:avLst/>
          </a:prstGeom>
          <a:noFill/>
        </p:spPr>
        <p:txBody>
          <a:bodyPr wrap="square" rtlCol="0">
            <a:spAutoFit/>
          </a:bodyPr>
          <a:lstStyle/>
          <a:p>
            <a:pPr algn="ctr"/>
            <a:r>
              <a:rPr lang="en-US" dirty="0"/>
              <a:t>MAE: Dell = 115; Tri/</a:t>
            </a:r>
            <a:r>
              <a:rPr lang="en-US" dirty="0" err="1"/>
              <a:t>Tra</a:t>
            </a:r>
            <a:r>
              <a:rPr lang="en-US" dirty="0"/>
              <a:t> = 68</a:t>
            </a:r>
          </a:p>
        </p:txBody>
      </p:sp>
      <p:sp>
        <p:nvSpPr>
          <p:cNvPr id="2" name="Title 1"/>
          <p:cNvSpPr>
            <a:spLocks noGrp="1"/>
          </p:cNvSpPr>
          <p:nvPr>
            <p:ph type="title"/>
          </p:nvPr>
        </p:nvSpPr>
        <p:spPr/>
        <p:txBody>
          <a:bodyPr/>
          <a:lstStyle/>
          <a:p>
            <a:r>
              <a:rPr lang="en-US" dirty="0"/>
              <a:t>But does the PLC really follow an S-shape curve?</a:t>
            </a:r>
          </a:p>
        </p:txBody>
      </p:sp>
    </p:spTree>
    <p:extLst>
      <p:ext uri="{BB962C8B-B14F-4D97-AF65-F5344CB8AC3E}">
        <p14:creationId xmlns:p14="http://schemas.microsoft.com/office/powerpoint/2010/main" val="116473153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41300" y="1244600"/>
            <a:ext cx="8648700" cy="4356100"/>
          </a:xfrm>
          <a:prstGeom prst="rect">
            <a:avLst/>
          </a:prstGeom>
        </p:spPr>
      </p:pic>
      <p:pic>
        <p:nvPicPr>
          <p:cNvPr id="5" name="Picture 4"/>
          <p:cNvPicPr>
            <a:picLocks noChangeAspect="1"/>
          </p:cNvPicPr>
          <p:nvPr/>
        </p:nvPicPr>
        <p:blipFill>
          <a:blip r:embed="rId3"/>
          <a:stretch>
            <a:fillRect/>
          </a:stretch>
        </p:blipFill>
        <p:spPr>
          <a:xfrm>
            <a:off x="241300" y="1257300"/>
            <a:ext cx="8661400" cy="4330700"/>
          </a:xfrm>
          <a:prstGeom prst="rect">
            <a:avLst/>
          </a:prstGeom>
        </p:spPr>
      </p:pic>
      <p:pic>
        <p:nvPicPr>
          <p:cNvPr id="6" name="Picture 5"/>
          <p:cNvPicPr>
            <a:picLocks noChangeAspect="1"/>
          </p:cNvPicPr>
          <p:nvPr/>
        </p:nvPicPr>
        <p:blipFill>
          <a:blip r:embed="rId4"/>
          <a:stretch>
            <a:fillRect/>
          </a:stretch>
        </p:blipFill>
        <p:spPr>
          <a:xfrm>
            <a:off x="241300" y="1257300"/>
            <a:ext cx="8661400" cy="4343400"/>
          </a:xfrm>
          <a:prstGeom prst="rect">
            <a:avLst/>
          </a:prstGeom>
        </p:spPr>
      </p:pic>
      <p:sp>
        <p:nvSpPr>
          <p:cNvPr id="8" name="TextBox 7"/>
          <p:cNvSpPr txBox="1"/>
          <p:nvPr/>
        </p:nvSpPr>
        <p:spPr>
          <a:xfrm>
            <a:off x="2292701" y="6136322"/>
            <a:ext cx="4321493" cy="369332"/>
          </a:xfrm>
          <a:prstGeom prst="rect">
            <a:avLst/>
          </a:prstGeom>
          <a:noFill/>
        </p:spPr>
        <p:txBody>
          <a:bodyPr wrap="square" rtlCol="0">
            <a:spAutoFit/>
          </a:bodyPr>
          <a:lstStyle/>
          <a:p>
            <a:pPr algn="ctr"/>
            <a:r>
              <a:rPr lang="en-US" dirty="0"/>
              <a:t>MAE: Dell = 115; Tri=57; </a:t>
            </a:r>
            <a:r>
              <a:rPr lang="en-US" dirty="0" err="1"/>
              <a:t>Tra</a:t>
            </a:r>
            <a:r>
              <a:rPr lang="en-US" dirty="0"/>
              <a:t> = 56</a:t>
            </a:r>
          </a:p>
        </p:txBody>
      </p:sp>
      <p:sp>
        <p:nvSpPr>
          <p:cNvPr id="2" name="Title 1"/>
          <p:cNvSpPr>
            <a:spLocks noGrp="1"/>
          </p:cNvSpPr>
          <p:nvPr>
            <p:ph type="title"/>
          </p:nvPr>
        </p:nvSpPr>
        <p:spPr/>
        <p:txBody>
          <a:bodyPr/>
          <a:lstStyle/>
          <a:p>
            <a:r>
              <a:rPr lang="en-US" dirty="0"/>
              <a:t>A simple triangle (or trapezoid) provides best fit</a:t>
            </a:r>
          </a:p>
        </p:txBody>
      </p:sp>
    </p:spTree>
    <p:extLst>
      <p:ext uri="{BB962C8B-B14F-4D97-AF65-F5344CB8AC3E}">
        <p14:creationId xmlns:p14="http://schemas.microsoft.com/office/powerpoint/2010/main" val="192091299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292701" y="6136322"/>
            <a:ext cx="4321493" cy="369332"/>
          </a:xfrm>
          <a:prstGeom prst="rect">
            <a:avLst/>
          </a:prstGeom>
          <a:noFill/>
        </p:spPr>
        <p:txBody>
          <a:bodyPr wrap="square" rtlCol="0">
            <a:spAutoFit/>
          </a:bodyPr>
          <a:lstStyle/>
          <a:p>
            <a:pPr algn="ctr"/>
            <a:r>
              <a:rPr lang="en-US" dirty="0"/>
              <a:t>MAE: Dell = 318; Tri/</a:t>
            </a:r>
            <a:r>
              <a:rPr lang="en-US" dirty="0" err="1"/>
              <a:t>Tra</a:t>
            </a:r>
            <a:r>
              <a:rPr lang="en-US" dirty="0"/>
              <a:t> = 196</a:t>
            </a:r>
          </a:p>
        </p:txBody>
      </p:sp>
      <p:pic>
        <p:nvPicPr>
          <p:cNvPr id="9" name="Picture 8"/>
          <p:cNvPicPr>
            <a:picLocks noChangeAspect="1"/>
          </p:cNvPicPr>
          <p:nvPr/>
        </p:nvPicPr>
        <p:blipFill>
          <a:blip r:embed="rId2"/>
          <a:stretch>
            <a:fillRect/>
          </a:stretch>
        </p:blipFill>
        <p:spPr>
          <a:xfrm>
            <a:off x="241300" y="1244600"/>
            <a:ext cx="8648700" cy="4356100"/>
          </a:xfrm>
          <a:prstGeom prst="rect">
            <a:avLst/>
          </a:prstGeom>
        </p:spPr>
      </p:pic>
      <p:pic>
        <p:nvPicPr>
          <p:cNvPr id="10" name="Picture 9"/>
          <p:cNvPicPr>
            <a:picLocks noChangeAspect="1"/>
          </p:cNvPicPr>
          <p:nvPr/>
        </p:nvPicPr>
        <p:blipFill>
          <a:blip r:embed="rId3"/>
          <a:stretch>
            <a:fillRect/>
          </a:stretch>
        </p:blipFill>
        <p:spPr>
          <a:xfrm>
            <a:off x="241300" y="1257300"/>
            <a:ext cx="8661400" cy="4343400"/>
          </a:xfrm>
          <a:prstGeom prst="rect">
            <a:avLst/>
          </a:prstGeom>
        </p:spPr>
      </p:pic>
      <p:pic>
        <p:nvPicPr>
          <p:cNvPr id="11" name="Picture 10"/>
          <p:cNvPicPr>
            <a:picLocks noChangeAspect="1"/>
          </p:cNvPicPr>
          <p:nvPr/>
        </p:nvPicPr>
        <p:blipFill>
          <a:blip r:embed="rId4"/>
          <a:stretch>
            <a:fillRect/>
          </a:stretch>
        </p:blipFill>
        <p:spPr>
          <a:xfrm>
            <a:off x="241300" y="1244600"/>
            <a:ext cx="8648700" cy="4356100"/>
          </a:xfrm>
          <a:prstGeom prst="rect">
            <a:avLst/>
          </a:prstGeom>
        </p:spPr>
      </p:pic>
      <p:sp>
        <p:nvSpPr>
          <p:cNvPr id="2" name="Title 1"/>
          <p:cNvSpPr>
            <a:spLocks noGrp="1"/>
          </p:cNvSpPr>
          <p:nvPr>
            <p:ph type="title"/>
          </p:nvPr>
        </p:nvSpPr>
        <p:spPr/>
        <p:txBody>
          <a:bodyPr/>
          <a:lstStyle/>
          <a:p>
            <a:r>
              <a:rPr lang="en-US" dirty="0"/>
              <a:t>Sometimes an inverted triangle</a:t>
            </a:r>
            <a:r>
              <a:rPr lang="is-IS" dirty="0"/>
              <a:t>…</a:t>
            </a:r>
            <a:endParaRPr lang="en-US" dirty="0"/>
          </a:p>
        </p:txBody>
      </p:sp>
    </p:spTree>
    <p:extLst>
      <p:ext uri="{BB962C8B-B14F-4D97-AF65-F5344CB8AC3E}">
        <p14:creationId xmlns:p14="http://schemas.microsoft.com/office/powerpoint/2010/main" val="166299119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2" name="Chart 162"/>
          <p:cNvGraphicFramePr/>
          <p:nvPr>
            <p:extLst>
              <p:ext uri="{D42A27DB-BD31-4B8C-83A1-F6EECF244321}">
                <p14:modId xmlns:p14="http://schemas.microsoft.com/office/powerpoint/2010/main" val="2139789856"/>
              </p:ext>
            </p:extLst>
          </p:nvPr>
        </p:nvGraphicFramePr>
        <p:xfrm>
          <a:off x="390522" y="1513890"/>
          <a:ext cx="8362957" cy="3323486"/>
        </p:xfrm>
        <a:graphic>
          <a:graphicData uri="http://schemas.openxmlformats.org/drawingml/2006/chart">
            <c:chart xmlns:c="http://schemas.openxmlformats.org/drawingml/2006/chart" xmlns:r="http://schemas.openxmlformats.org/officeDocument/2006/relationships" r:id="rId3"/>
          </a:graphicData>
        </a:graphic>
      </p:graphicFrame>
      <p:sp>
        <p:nvSpPr>
          <p:cNvPr id="163" name="Shape 163"/>
          <p:cNvSpPr>
            <a:spLocks noGrp="1"/>
          </p:cNvSpPr>
          <p:nvPr>
            <p:ph type="sldNum" sz="quarter" idx="2"/>
          </p:nvPr>
        </p:nvSpPr>
        <p:spPr>
          <a:xfrm>
            <a:off x="8608219" y="6465094"/>
            <a:ext cx="237244" cy="254044"/>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43</a:t>
            </a:fld>
            <a:endParaRPr/>
          </a:p>
        </p:txBody>
      </p:sp>
      <p:sp>
        <p:nvSpPr>
          <p:cNvPr id="164" name="Shape 164"/>
          <p:cNvSpPr>
            <a:spLocks noGrp="1"/>
          </p:cNvSpPr>
          <p:nvPr>
            <p:ph type="title"/>
          </p:nvPr>
        </p:nvSpPr>
        <p:spPr>
          <a:prstGeom prst="rect">
            <a:avLst/>
          </a:prstGeom>
        </p:spPr>
        <p:txBody>
          <a:bodyPr>
            <a:normAutofit/>
          </a:bodyPr>
          <a:lstStyle>
            <a:lvl1pPr>
              <a:defRPr sz="3600"/>
            </a:lvl1pPr>
          </a:lstStyle>
          <a:p>
            <a:r>
              <a:rPr sz="2800" dirty="0"/>
              <a:t>Core Idea: PLC patterns of predecessor products can help to predict new product sales. </a:t>
            </a:r>
          </a:p>
        </p:txBody>
      </p:sp>
      <p:sp>
        <p:nvSpPr>
          <p:cNvPr id="165" name="Shape 165"/>
          <p:cNvSpPr/>
          <p:nvPr/>
        </p:nvSpPr>
        <p:spPr>
          <a:xfrm>
            <a:off x="4160017" y="3679747"/>
            <a:ext cx="1365760" cy="396712"/>
          </a:xfrm>
          <a:prstGeom prst="rect">
            <a:avLst/>
          </a:prstGeom>
          <a:solidFill>
            <a:srgbClr val="CCECFF"/>
          </a:solidFill>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000" b="1">
                <a:solidFill>
                  <a:schemeClr val="accent1">
                    <a:hueOff val="-611180"/>
                    <a:satOff val="24879"/>
                    <a:lumOff val="-26847"/>
                  </a:schemeClr>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lang="en-US" sz="2109" kern="0">
                <a:solidFill>
                  <a:srgbClr val="557E8A">
                    <a:hueOff val="-611180"/>
                    <a:satOff val="24879"/>
                    <a:lumOff val="-26847"/>
                  </a:srgbClr>
                </a:solidFill>
              </a:rPr>
              <a:t>iP</a:t>
            </a:r>
            <a:r>
              <a:rPr sz="2109" kern="0">
                <a:solidFill>
                  <a:srgbClr val="557E8A">
                    <a:hueOff val="-611180"/>
                    <a:satOff val="24879"/>
                    <a:lumOff val="-26847"/>
                  </a:srgbClr>
                </a:solidFill>
              </a:rPr>
              <a:t>hone 5S</a:t>
            </a:r>
          </a:p>
        </p:txBody>
      </p:sp>
      <p:sp>
        <p:nvSpPr>
          <p:cNvPr id="166" name="Shape 166"/>
          <p:cNvSpPr/>
          <p:nvPr/>
        </p:nvSpPr>
        <p:spPr>
          <a:xfrm>
            <a:off x="4247381" y="2747483"/>
            <a:ext cx="1191032" cy="396712"/>
          </a:xfrm>
          <a:prstGeom prst="rect">
            <a:avLst/>
          </a:prstGeom>
          <a:solidFill>
            <a:srgbClr val="CCECFF"/>
          </a:solidFill>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000" b="1">
                <a:solidFill>
                  <a:schemeClr val="accent3">
                    <a:hueOff val="769487"/>
                    <a:satOff val="-11660"/>
                    <a:lumOff val="-29805"/>
                  </a:schemeClr>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lang="en-US" sz="2109" kern="0" dirty="0">
                <a:solidFill>
                  <a:srgbClr val="B29E85">
                    <a:hueOff val="769487"/>
                    <a:satOff val="-11660"/>
                    <a:lumOff val="-29805"/>
                  </a:srgbClr>
                </a:solidFill>
              </a:rPr>
              <a:t>iP</a:t>
            </a:r>
            <a:r>
              <a:rPr sz="2109" kern="0" dirty="0">
                <a:solidFill>
                  <a:srgbClr val="B29E85">
                    <a:hueOff val="769487"/>
                    <a:satOff val="-11660"/>
                    <a:lumOff val="-29805"/>
                  </a:srgbClr>
                </a:solidFill>
              </a:rPr>
              <a:t>hone 6</a:t>
            </a:r>
          </a:p>
        </p:txBody>
      </p:sp>
      <p:sp>
        <p:nvSpPr>
          <p:cNvPr id="167" name="Shape 167"/>
          <p:cNvSpPr/>
          <p:nvPr/>
        </p:nvSpPr>
        <p:spPr>
          <a:xfrm>
            <a:off x="4160017" y="1653524"/>
            <a:ext cx="1365760" cy="396712"/>
          </a:xfrm>
          <a:prstGeom prst="rect">
            <a:avLst/>
          </a:prstGeom>
          <a:noFill/>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000" b="1">
                <a:solidFill>
                  <a:schemeClr val="accent5">
                    <a:hueOff val="-485679"/>
                    <a:satOff val="-12669"/>
                    <a:lumOff val="-27282"/>
                  </a:schemeClr>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lang="en-US" sz="2109" kern="0" dirty="0">
                <a:solidFill>
                  <a:srgbClr val="CF7F66">
                    <a:hueOff val="-485679"/>
                    <a:satOff val="-12669"/>
                    <a:lumOff val="-27282"/>
                  </a:srgbClr>
                </a:solidFill>
              </a:rPr>
              <a:t>iP</a:t>
            </a:r>
            <a:r>
              <a:rPr sz="2109" kern="0" dirty="0">
                <a:solidFill>
                  <a:srgbClr val="CF7F66">
                    <a:hueOff val="-485679"/>
                    <a:satOff val="-12669"/>
                    <a:lumOff val="-27282"/>
                  </a:srgbClr>
                </a:solidFill>
              </a:rPr>
              <a:t>hone 6S</a:t>
            </a:r>
          </a:p>
        </p:txBody>
      </p:sp>
      <p:grpSp>
        <p:nvGrpSpPr>
          <p:cNvPr id="179" name="Group 179"/>
          <p:cNvGrpSpPr/>
          <p:nvPr/>
        </p:nvGrpSpPr>
        <p:grpSpPr>
          <a:xfrm>
            <a:off x="308074" y="4966400"/>
            <a:ext cx="8475824" cy="1288095"/>
            <a:chOff x="0" y="-4681"/>
            <a:chExt cx="12054503" cy="1831957"/>
          </a:xfrm>
        </p:grpSpPr>
        <p:grpSp>
          <p:nvGrpSpPr>
            <p:cNvPr id="170" name="Group 170"/>
            <p:cNvGrpSpPr/>
            <p:nvPr/>
          </p:nvGrpSpPr>
          <p:grpSpPr>
            <a:xfrm>
              <a:off x="0" y="91156"/>
              <a:ext cx="5138627" cy="985878"/>
              <a:chOff x="0" y="-8232"/>
              <a:chExt cx="5138626" cy="985876"/>
            </a:xfrm>
          </p:grpSpPr>
          <p:sp>
            <p:nvSpPr>
              <p:cNvPr id="168" name="Shape 168"/>
              <p:cNvSpPr/>
              <p:nvPr/>
            </p:nvSpPr>
            <p:spPr>
              <a:xfrm>
                <a:off x="0" y="505812"/>
                <a:ext cx="5138626" cy="4718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gn="l">
                  <a:defRPr sz="2400"/>
                </a:lvl1pPr>
              </a:lstStyle>
              <a:p>
                <a:pPr defTabSz="410751" fontAlgn="auto" hangingPunct="0">
                  <a:spcBef>
                    <a:spcPts val="0"/>
                  </a:spcBef>
                  <a:spcAft>
                    <a:spcPts val="0"/>
                  </a:spcAft>
                </a:pPr>
                <a:r>
                  <a:rPr sz="1687" kern="0">
                    <a:solidFill>
                      <a:srgbClr val="000000"/>
                    </a:solidFill>
                    <a:latin typeface="Helvetica Neue Light"/>
                    <a:sym typeface="Helvetica Neue Light"/>
                  </a:rPr>
                  <a:t>Shape of PLC curve</a:t>
                </a:r>
              </a:p>
            </p:txBody>
          </p:sp>
          <p:sp>
            <p:nvSpPr>
              <p:cNvPr id="169" name="Shape 169"/>
              <p:cNvSpPr/>
              <p:nvPr/>
            </p:nvSpPr>
            <p:spPr>
              <a:xfrm>
                <a:off x="0" y="-8232"/>
                <a:ext cx="5138626" cy="564212"/>
              </a:xfrm>
              <a:prstGeom prst="rect">
                <a:avLst/>
              </a:prstGeom>
              <a:solidFill>
                <a:schemeClr val="accent1">
                  <a:satOff val="12166"/>
                  <a:lumOff val="-13042"/>
                </a:schemeClr>
              </a:solid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defRPr sz="3000">
                    <a:solidFill>
                      <a:srgbClr val="FFFFFF"/>
                    </a:solidFill>
                  </a:defRPr>
                </a:lvl1pPr>
              </a:lstStyle>
              <a:p>
                <a:pPr algn="ctr" defTabSz="410751" fontAlgn="auto" hangingPunct="0">
                  <a:spcBef>
                    <a:spcPts val="0"/>
                  </a:spcBef>
                  <a:spcAft>
                    <a:spcPts val="0"/>
                  </a:spcAft>
                </a:pPr>
                <a:r>
                  <a:rPr sz="2109" kern="0">
                    <a:latin typeface="Helvetica Neue Light"/>
                    <a:sym typeface="Helvetica Neue Light"/>
                  </a:rPr>
                  <a:t>Predecessors</a:t>
                </a:r>
              </a:p>
            </p:txBody>
          </p:sp>
        </p:grpSp>
        <p:grpSp>
          <p:nvGrpSpPr>
            <p:cNvPr id="173" name="Group 173"/>
            <p:cNvGrpSpPr/>
            <p:nvPr/>
          </p:nvGrpSpPr>
          <p:grpSpPr>
            <a:xfrm>
              <a:off x="5610647" y="91155"/>
              <a:ext cx="2976748" cy="1736121"/>
              <a:chOff x="0" y="-8233"/>
              <a:chExt cx="2976746" cy="1736119"/>
            </a:xfrm>
          </p:grpSpPr>
          <p:sp>
            <p:nvSpPr>
              <p:cNvPr id="171" name="Shape 171"/>
              <p:cNvSpPr/>
              <p:nvPr/>
            </p:nvSpPr>
            <p:spPr>
              <a:xfrm>
                <a:off x="0" y="-8233"/>
                <a:ext cx="2976746" cy="564212"/>
              </a:xfrm>
              <a:prstGeom prst="rect">
                <a:avLst/>
              </a:prstGeom>
              <a:solidFill>
                <a:schemeClr val="accent2">
                  <a:hueOff val="189195"/>
                  <a:satOff val="4059"/>
                  <a:lumOff val="-14040"/>
                </a:schemeClr>
              </a:solid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defRPr sz="3000">
                    <a:solidFill>
                      <a:srgbClr val="FFFFFF"/>
                    </a:solidFill>
                  </a:defRPr>
                </a:lvl1pPr>
              </a:lstStyle>
              <a:p>
                <a:pPr algn="ctr" defTabSz="410751" fontAlgn="auto" hangingPunct="0">
                  <a:spcBef>
                    <a:spcPts val="0"/>
                  </a:spcBef>
                  <a:spcAft>
                    <a:spcPts val="0"/>
                  </a:spcAft>
                </a:pPr>
                <a:r>
                  <a:rPr sz="2109" kern="0">
                    <a:latin typeface="Helvetica Neue Light"/>
                    <a:sym typeface="Helvetica Neue Light"/>
                  </a:rPr>
                  <a:t>Business Insights</a:t>
                </a:r>
              </a:p>
            </p:txBody>
          </p:sp>
          <p:sp>
            <p:nvSpPr>
              <p:cNvPr id="172" name="Shape 172"/>
              <p:cNvSpPr/>
              <p:nvPr/>
            </p:nvSpPr>
            <p:spPr>
              <a:xfrm>
                <a:off x="9169" y="517572"/>
                <a:ext cx="2967577" cy="121031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p>
                <a:pPr defTabSz="410751" fontAlgn="auto" hangingPunct="0">
                  <a:spcBef>
                    <a:spcPts val="0"/>
                  </a:spcBef>
                  <a:spcAft>
                    <a:spcPts val="0"/>
                  </a:spcAft>
                  <a:defRPr sz="2400"/>
                </a:pPr>
                <a:r>
                  <a:rPr sz="1687" kern="0">
                    <a:solidFill>
                      <a:srgbClr val="000000"/>
                    </a:solidFill>
                    <a:latin typeface="Helvetica Neue Light"/>
                    <a:sym typeface="Helvetica Neue Light"/>
                  </a:rPr>
                  <a:t>Projected total sales</a:t>
                </a:r>
              </a:p>
              <a:p>
                <a:pPr defTabSz="410751" fontAlgn="auto" hangingPunct="0">
                  <a:spcBef>
                    <a:spcPts val="0"/>
                  </a:spcBef>
                  <a:spcAft>
                    <a:spcPts val="0"/>
                  </a:spcAft>
                  <a:defRPr sz="2400"/>
                </a:pPr>
                <a:r>
                  <a:rPr sz="1687" kern="0">
                    <a:solidFill>
                      <a:srgbClr val="000000"/>
                    </a:solidFill>
                    <a:latin typeface="Helvetica Neue Light"/>
                    <a:sym typeface="Helvetica Neue Light"/>
                  </a:rPr>
                  <a:t>Projected PLC length </a:t>
                </a:r>
              </a:p>
              <a:p>
                <a:pPr defTabSz="410751" fontAlgn="auto" hangingPunct="0">
                  <a:spcBef>
                    <a:spcPts val="0"/>
                  </a:spcBef>
                  <a:spcAft>
                    <a:spcPts val="0"/>
                  </a:spcAft>
                  <a:defRPr sz="2400"/>
                </a:pPr>
                <a:r>
                  <a:rPr sz="1687" kern="0">
                    <a:solidFill>
                      <a:srgbClr val="000000"/>
                    </a:solidFill>
                    <a:latin typeface="Helvetica Neue Light"/>
                    <a:sym typeface="Helvetica Neue Light"/>
                  </a:rPr>
                  <a:t>Promotion events</a:t>
                </a:r>
              </a:p>
            </p:txBody>
          </p:sp>
        </p:grpSp>
        <p:grpSp>
          <p:nvGrpSpPr>
            <p:cNvPr id="178" name="Group 178"/>
            <p:cNvGrpSpPr/>
            <p:nvPr/>
          </p:nvGrpSpPr>
          <p:grpSpPr>
            <a:xfrm>
              <a:off x="5185409" y="-4681"/>
              <a:ext cx="6869094" cy="1094414"/>
              <a:chOff x="5083" y="-4680"/>
              <a:chExt cx="6869092" cy="1094413"/>
            </a:xfrm>
          </p:grpSpPr>
          <p:sp>
            <p:nvSpPr>
              <p:cNvPr id="174" name="Shape 174"/>
              <p:cNvSpPr/>
              <p:nvPr/>
            </p:nvSpPr>
            <p:spPr>
              <a:xfrm>
                <a:off x="3879089" y="91158"/>
                <a:ext cx="2995086" cy="564212"/>
              </a:xfrm>
              <a:prstGeom prst="rect">
                <a:avLst/>
              </a:prstGeom>
              <a:solidFill>
                <a:schemeClr val="accent5">
                  <a:hueOff val="-309130"/>
                  <a:satOff val="-11805"/>
                  <a:lumOff val="-13439"/>
                </a:schemeClr>
              </a:solid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defRPr sz="3000">
                    <a:solidFill>
                      <a:srgbClr val="FFFFFF"/>
                    </a:solidFill>
                  </a:defRPr>
                </a:lvl1pPr>
              </a:lstStyle>
              <a:p>
                <a:pPr algn="ctr" defTabSz="410751" fontAlgn="auto" hangingPunct="0">
                  <a:spcBef>
                    <a:spcPts val="0"/>
                  </a:spcBef>
                  <a:spcAft>
                    <a:spcPts val="0"/>
                  </a:spcAft>
                </a:pPr>
                <a:r>
                  <a:rPr sz="2109" kern="0">
                    <a:latin typeface="Helvetica Neue Light"/>
                    <a:sym typeface="Helvetica Neue Light"/>
                  </a:rPr>
                  <a:t>New Products</a:t>
                </a:r>
              </a:p>
            </p:txBody>
          </p:sp>
          <p:sp>
            <p:nvSpPr>
              <p:cNvPr id="175" name="Shape 175"/>
              <p:cNvSpPr/>
              <p:nvPr/>
            </p:nvSpPr>
            <p:spPr>
              <a:xfrm>
                <a:off x="3888259" y="617900"/>
                <a:ext cx="2976745" cy="4718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gn="l">
                  <a:defRPr sz="2400"/>
                </a:lvl1pPr>
              </a:lstStyle>
              <a:p>
                <a:pPr defTabSz="410751" fontAlgn="auto" hangingPunct="0">
                  <a:spcBef>
                    <a:spcPts val="0"/>
                  </a:spcBef>
                  <a:spcAft>
                    <a:spcPts val="0"/>
                  </a:spcAft>
                </a:pPr>
                <a:r>
                  <a:rPr sz="1687" kern="0">
                    <a:solidFill>
                      <a:srgbClr val="000000"/>
                    </a:solidFill>
                    <a:latin typeface="Helvetica Neue Light"/>
                    <a:sym typeface="Helvetica Neue Light"/>
                  </a:rPr>
                  <a:t>Demand over PLC</a:t>
                </a:r>
              </a:p>
            </p:txBody>
          </p:sp>
          <p:sp>
            <p:nvSpPr>
              <p:cNvPr id="176" name="Shape 176"/>
              <p:cNvSpPr/>
              <p:nvPr/>
            </p:nvSpPr>
            <p:spPr>
              <a:xfrm>
                <a:off x="5083" y="-4680"/>
                <a:ext cx="378452" cy="6564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p>
                <a:pPr algn="ctr" defTabSz="410751" fontAlgn="auto" hangingPunct="0">
                  <a:spcBef>
                    <a:spcPts val="0"/>
                  </a:spcBef>
                  <a:spcAft>
                    <a:spcPts val="0"/>
                  </a:spcAft>
                </a:pPr>
                <a:r>
                  <a:rPr sz="2531" kern="0">
                    <a:solidFill>
                      <a:srgbClr val="000000"/>
                    </a:solidFill>
                    <a:latin typeface="Helvetica Neue Light"/>
                    <a:sym typeface="Helvetica Neue Light"/>
                  </a:rPr>
                  <a:t>+</a:t>
                </a:r>
              </a:p>
            </p:txBody>
          </p:sp>
          <p:sp>
            <p:nvSpPr>
              <p:cNvPr id="177" name="Shape 177"/>
              <p:cNvSpPr/>
              <p:nvPr/>
            </p:nvSpPr>
            <p:spPr>
              <a:xfrm>
                <a:off x="3368359" y="-4680"/>
                <a:ext cx="549438" cy="6564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p>
                <a:pPr algn="ctr" defTabSz="410751" fontAlgn="auto" hangingPunct="0">
                  <a:spcBef>
                    <a:spcPts val="0"/>
                  </a:spcBef>
                  <a:spcAft>
                    <a:spcPts val="0"/>
                  </a:spcAft>
                </a:pPr>
                <a:r>
                  <a:rPr sz="2531" kern="0">
                    <a:solidFill>
                      <a:srgbClr val="000000"/>
                    </a:solidFill>
                    <a:latin typeface="Helvetica Neue Light"/>
                    <a:sym typeface="Helvetica Neue Light"/>
                  </a:rPr>
                  <a:t>-&gt;</a:t>
                </a:r>
              </a:p>
            </p:txBody>
          </p:sp>
        </p:grpSp>
      </p:grpSp>
      <p:sp>
        <p:nvSpPr>
          <p:cNvPr id="180" name="Shape 180"/>
          <p:cNvSpPr/>
          <p:nvPr/>
        </p:nvSpPr>
        <p:spPr>
          <a:xfrm>
            <a:off x="195332" y="6447870"/>
            <a:ext cx="8431796" cy="24526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1600" u="sng">
                <a:hlinkClick r:id="rId4"/>
              </a:defRPr>
            </a:lvl1pPr>
          </a:lstStyle>
          <a:p>
            <a:pPr algn="ctr" defTabSz="410751" fontAlgn="auto" hangingPunct="0">
              <a:spcBef>
                <a:spcPts val="0"/>
              </a:spcBef>
              <a:spcAft>
                <a:spcPts val="0"/>
              </a:spcAft>
              <a:defRPr u="none"/>
            </a:pPr>
            <a:r>
              <a:rPr sz="1125" kern="0">
                <a:solidFill>
                  <a:srgbClr val="000000"/>
                </a:solidFill>
                <a:latin typeface="Helvetica Neue Light"/>
                <a:sym typeface="Helvetica Neue Light"/>
              </a:rPr>
              <a:t>http://appleinsider.com/articles/15/11/19/of-101m-iphones-now-in-us-installed-base-62-are-iphone-6-models-with-apple-pay-support</a:t>
            </a:r>
          </a:p>
        </p:txBody>
      </p:sp>
    </p:spTree>
    <p:extLst>
      <p:ext uri="{BB962C8B-B14F-4D97-AF65-F5344CB8AC3E}">
        <p14:creationId xmlns:p14="http://schemas.microsoft.com/office/powerpoint/2010/main" val="757386124"/>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advAuto="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Shape 184"/>
          <p:cNvSpPr>
            <a:spLocks noGrp="1"/>
          </p:cNvSpPr>
          <p:nvPr>
            <p:ph type="title"/>
          </p:nvPr>
        </p:nvSpPr>
        <p:spPr>
          <a:prstGeom prst="rect">
            <a:avLst/>
          </a:prstGeom>
        </p:spPr>
        <p:txBody>
          <a:bodyPr>
            <a:noAutofit/>
          </a:bodyPr>
          <a:lstStyle>
            <a:lvl1pPr>
              <a:defRPr sz="3600"/>
            </a:lvl1pPr>
          </a:lstStyle>
          <a:p>
            <a:r>
              <a:rPr sz="2800" dirty="0"/>
              <a:t>Our </a:t>
            </a:r>
            <a:r>
              <a:rPr lang="en-US" sz="2800" dirty="0"/>
              <a:t>Process</a:t>
            </a:r>
            <a:r>
              <a:rPr sz="2800" dirty="0"/>
              <a:t> uses three steps to fit PLC curves, cluster PLC patterns, and forecast demand.  </a:t>
            </a:r>
          </a:p>
        </p:txBody>
      </p:sp>
      <p:sp>
        <p:nvSpPr>
          <p:cNvPr id="185" name="Shape 185"/>
          <p:cNvSpPr>
            <a:spLocks noGrp="1"/>
          </p:cNvSpPr>
          <p:nvPr>
            <p:ph type="sldNum" sz="quarter" idx="2"/>
          </p:nvPr>
        </p:nvSpPr>
        <p:spPr>
          <a:xfrm>
            <a:off x="8608219" y="6465094"/>
            <a:ext cx="237244" cy="254044"/>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44</a:t>
            </a:fld>
            <a:endParaRPr/>
          </a:p>
        </p:txBody>
      </p:sp>
      <p:sp>
        <p:nvSpPr>
          <p:cNvPr id="186" name="Shape 186"/>
          <p:cNvSpPr/>
          <p:nvPr/>
        </p:nvSpPr>
        <p:spPr>
          <a:xfrm>
            <a:off x="399619" y="4741748"/>
            <a:ext cx="8344762" cy="1629998"/>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defTabSz="410751" fontAlgn="auto" hangingPunct="0">
              <a:lnSpc>
                <a:spcPct val="120000"/>
              </a:lnSpc>
              <a:spcBef>
                <a:spcPts val="0"/>
              </a:spcBef>
              <a:spcAft>
                <a:spcPts val="0"/>
              </a:spcAft>
              <a:defRPr sz="3000"/>
            </a:pPr>
            <a:r>
              <a:rPr sz="2109" kern="0" dirty="0">
                <a:solidFill>
                  <a:srgbClr val="000000"/>
                </a:solidFill>
                <a:latin typeface="Helvetica Neue Light"/>
                <a:sym typeface="Helvetica Neue Light"/>
              </a:rPr>
              <a:t>Implemented our </a:t>
            </a:r>
            <a:r>
              <a:rPr lang="en-US" sz="2109" kern="0" dirty="0">
                <a:solidFill>
                  <a:srgbClr val="000000"/>
                </a:solidFill>
                <a:latin typeface="Helvetica Neue Light"/>
                <a:sym typeface="Helvetica Neue Light"/>
              </a:rPr>
              <a:t>process for</a:t>
            </a:r>
            <a:r>
              <a:rPr sz="2109" kern="0" dirty="0">
                <a:solidFill>
                  <a:srgbClr val="000000"/>
                </a:solidFill>
                <a:latin typeface="Helvetica Neue Light"/>
                <a:sym typeface="Helvetica Neue Light"/>
              </a:rPr>
              <a:t> Dell </a:t>
            </a:r>
            <a:r>
              <a:rPr lang="en-US" sz="2109" kern="0" dirty="0">
                <a:solidFill>
                  <a:srgbClr val="000000"/>
                </a:solidFill>
                <a:latin typeface="Helvetica Neue Light"/>
                <a:sym typeface="Helvetica Neue Light"/>
              </a:rPr>
              <a:t>(133 MTS products, weekly orders) </a:t>
            </a:r>
            <a:r>
              <a:rPr sz="2109" kern="0" dirty="0">
                <a:solidFill>
                  <a:srgbClr val="000000"/>
                </a:solidFill>
                <a:latin typeface="Helvetica Neue Light"/>
                <a:sym typeface="Helvetica Neue Light"/>
              </a:rPr>
              <a:t>and Turtle Beach</a:t>
            </a:r>
            <a:r>
              <a:rPr lang="en-US" sz="2109" kern="0" dirty="0">
                <a:solidFill>
                  <a:srgbClr val="000000"/>
                </a:solidFill>
                <a:latin typeface="Helvetica Neue Light"/>
                <a:sym typeface="Helvetica Neue Light"/>
              </a:rPr>
              <a:t>. </a:t>
            </a:r>
            <a:r>
              <a:rPr sz="2109" kern="0" dirty="0">
                <a:solidFill>
                  <a:srgbClr val="000000"/>
                </a:solidFill>
                <a:latin typeface="Helvetica Neue Light"/>
                <a:sym typeface="Helvetica Neue Light"/>
              </a:rPr>
              <a:t>A simple</a:t>
            </a:r>
            <a:r>
              <a:rPr sz="2109" b="1" kern="0" dirty="0">
                <a:solidFill>
                  <a:srgbClr val="000000"/>
                </a:solidFill>
                <a:latin typeface="Helvetica Neue"/>
                <a:ea typeface="Helvetica Neue"/>
                <a:cs typeface="Helvetica Neue"/>
                <a:sym typeface="Helvetica Neue"/>
              </a:rPr>
              <a:t> triangle </a:t>
            </a:r>
            <a:r>
              <a:rPr sz="2109" kern="0" dirty="0">
                <a:solidFill>
                  <a:srgbClr val="000000"/>
                </a:solidFill>
                <a:latin typeface="Helvetica Neue Light"/>
                <a:sym typeface="Helvetica Neue Light"/>
              </a:rPr>
              <a:t>fits historical PLC well; </a:t>
            </a:r>
          </a:p>
          <a:p>
            <a:pPr marL="267880" indent="-267880" defTabSz="410751" fontAlgn="auto" hangingPunct="0">
              <a:lnSpc>
                <a:spcPct val="120000"/>
              </a:lnSpc>
              <a:spcBef>
                <a:spcPts val="0"/>
              </a:spcBef>
              <a:spcAft>
                <a:spcPts val="0"/>
              </a:spcAft>
              <a:buSzPct val="75000"/>
              <a:buFont typeface="Helvetica Neue"/>
              <a:buChar char="•"/>
              <a:defRPr sz="3000"/>
            </a:pPr>
            <a:r>
              <a:rPr sz="2109" kern="0" dirty="0">
                <a:solidFill>
                  <a:srgbClr val="000000"/>
                </a:solidFill>
                <a:latin typeface="Helvetica Neue Light"/>
                <a:sym typeface="Helvetica Neue Light"/>
              </a:rPr>
              <a:t>Up to </a:t>
            </a:r>
            <a:r>
              <a:rPr sz="2109" b="1" kern="0" dirty="0">
                <a:solidFill>
                  <a:srgbClr val="000000"/>
                </a:solidFill>
                <a:latin typeface="Helvetica Neue"/>
                <a:ea typeface="Helvetica Neue"/>
                <a:cs typeface="Helvetica Neue"/>
                <a:sym typeface="Helvetica Neue"/>
              </a:rPr>
              <a:t>14%</a:t>
            </a:r>
            <a:r>
              <a:rPr sz="2109" kern="0" dirty="0">
                <a:solidFill>
                  <a:srgbClr val="000000"/>
                </a:solidFill>
                <a:latin typeface="Helvetica Neue Light"/>
                <a:sym typeface="Helvetica Neue Light"/>
              </a:rPr>
              <a:t> improvement in </a:t>
            </a:r>
            <a:r>
              <a:rPr sz="2109" b="1" kern="0" dirty="0">
                <a:solidFill>
                  <a:srgbClr val="000000"/>
                </a:solidFill>
                <a:latin typeface="Helvetica Neue"/>
                <a:ea typeface="Helvetica Neue"/>
                <a:cs typeface="Helvetica Neue"/>
                <a:sym typeface="Helvetica Neue"/>
              </a:rPr>
              <a:t>forecast accuracy</a:t>
            </a:r>
            <a:r>
              <a:rPr sz="2109" kern="0" dirty="0">
                <a:solidFill>
                  <a:srgbClr val="000000"/>
                </a:solidFill>
                <a:latin typeface="Helvetica Neue Light"/>
                <a:sym typeface="Helvetica Neue Light"/>
              </a:rPr>
              <a:t> and </a:t>
            </a:r>
            <a:r>
              <a:rPr sz="2109" b="1" kern="0" dirty="0">
                <a:solidFill>
                  <a:srgbClr val="000000"/>
                </a:solidFill>
                <a:latin typeface="Helvetica Neue"/>
                <a:ea typeface="Helvetica Neue"/>
                <a:cs typeface="Helvetica Neue"/>
                <a:sym typeface="Helvetica Neue"/>
              </a:rPr>
              <a:t>$5/unit savings </a:t>
            </a:r>
            <a:r>
              <a:rPr sz="2109" kern="0" dirty="0">
                <a:solidFill>
                  <a:srgbClr val="000000"/>
                </a:solidFill>
                <a:latin typeface="Helvetica Neue Light"/>
                <a:sym typeface="Helvetica Neue Light"/>
              </a:rPr>
              <a:t>on millions of units sold per year. </a:t>
            </a:r>
          </a:p>
        </p:txBody>
      </p:sp>
      <p:grpSp>
        <p:nvGrpSpPr>
          <p:cNvPr id="194" name="Group 194"/>
          <p:cNvGrpSpPr/>
          <p:nvPr/>
        </p:nvGrpSpPr>
        <p:grpSpPr>
          <a:xfrm>
            <a:off x="428130" y="1566472"/>
            <a:ext cx="8242436" cy="2953421"/>
            <a:chOff x="0" y="-3467"/>
            <a:chExt cx="11722575" cy="4200420"/>
          </a:xfrm>
        </p:grpSpPr>
        <p:sp>
          <p:nvSpPr>
            <p:cNvPr id="187" name="Shape 187"/>
            <p:cNvSpPr/>
            <p:nvPr/>
          </p:nvSpPr>
          <p:spPr>
            <a:xfrm>
              <a:off x="0" y="689440"/>
              <a:ext cx="2929982" cy="1183664"/>
            </a:xfrm>
            <a:prstGeom prst="rect">
              <a:avLst/>
            </a:prstGeom>
            <a:gradFill flip="none" rotWithShape="1">
              <a:gsLst>
                <a:gs pos="0">
                  <a:schemeClr val="accent5">
                    <a:hueOff val="-485923"/>
                    <a:satOff val="-14474"/>
                    <a:lumOff val="-11330"/>
                  </a:schemeClr>
                </a:gs>
                <a:gs pos="100000">
                  <a:schemeClr val="accent5">
                    <a:hueOff val="-485679"/>
                    <a:satOff val="-12669"/>
                    <a:lumOff val="-27282"/>
                  </a:schemeClr>
                </a:gs>
              </a:gsLst>
              <a:lin ang="5400000" scaled="0"/>
            </a:grad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lvl1pPr>
                <a:defRPr>
                  <a:solidFill>
                    <a:srgbClr val="FFFFFF"/>
                  </a:solidFill>
                </a:defRPr>
              </a:lvl1pPr>
            </a:lstStyle>
            <a:p>
              <a:pPr algn="ctr" defTabSz="410751" fontAlgn="auto" hangingPunct="0">
                <a:spcBef>
                  <a:spcPts val="0"/>
                </a:spcBef>
                <a:spcAft>
                  <a:spcPts val="0"/>
                </a:spcAft>
              </a:pPr>
              <a:r>
                <a:rPr sz="2531" kern="0">
                  <a:latin typeface="Helvetica Neue Light"/>
                  <a:sym typeface="Helvetica Neue Light"/>
                </a:rPr>
                <a:t>Fitting</a:t>
              </a:r>
            </a:p>
          </p:txBody>
        </p:sp>
        <p:sp>
          <p:nvSpPr>
            <p:cNvPr id="188" name="Shape 188"/>
            <p:cNvSpPr/>
            <p:nvPr/>
          </p:nvSpPr>
          <p:spPr>
            <a:xfrm>
              <a:off x="0" y="1851365"/>
              <a:ext cx="2929982" cy="1183664"/>
            </a:xfrm>
            <a:prstGeom prst="rect">
              <a:avLst/>
            </a:prstGeom>
            <a:solidFill>
              <a:schemeClr val="accent1">
                <a:satOff val="12166"/>
                <a:lumOff val="-13042"/>
              </a:schemeClr>
            </a:solid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lvl1pPr>
                <a:defRPr>
                  <a:solidFill>
                    <a:srgbClr val="FFFFFF"/>
                  </a:solidFill>
                </a:defRPr>
              </a:lvl1pPr>
            </a:lstStyle>
            <a:p>
              <a:pPr algn="ctr" defTabSz="410751" fontAlgn="auto" hangingPunct="0">
                <a:spcBef>
                  <a:spcPts val="0"/>
                </a:spcBef>
                <a:spcAft>
                  <a:spcPts val="0"/>
                </a:spcAft>
              </a:pPr>
              <a:r>
                <a:rPr sz="2531" kern="0">
                  <a:latin typeface="Helvetica Neue Light"/>
                  <a:sym typeface="Helvetica Neue Light"/>
                </a:rPr>
                <a:t>Clustering</a:t>
              </a:r>
            </a:p>
          </p:txBody>
        </p:sp>
        <p:sp>
          <p:nvSpPr>
            <p:cNvPr id="189" name="Shape 189"/>
            <p:cNvSpPr/>
            <p:nvPr/>
          </p:nvSpPr>
          <p:spPr>
            <a:xfrm>
              <a:off x="0" y="3013289"/>
              <a:ext cx="2929982" cy="1183664"/>
            </a:xfrm>
            <a:prstGeom prst="rect">
              <a:avLst/>
            </a:prstGeom>
            <a:solidFill>
              <a:srgbClr val="656837"/>
            </a:solid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lvl1pPr>
                <a:defRPr>
                  <a:solidFill>
                    <a:srgbClr val="FFFFFF"/>
                  </a:solidFill>
                </a:defRPr>
              </a:lvl1pPr>
            </a:lstStyle>
            <a:p>
              <a:pPr algn="ctr" defTabSz="410751" fontAlgn="auto" hangingPunct="0">
                <a:spcBef>
                  <a:spcPts val="0"/>
                </a:spcBef>
                <a:spcAft>
                  <a:spcPts val="0"/>
                </a:spcAft>
              </a:pPr>
              <a:r>
                <a:rPr sz="2531" kern="0">
                  <a:latin typeface="Helvetica Neue Light"/>
                  <a:sym typeface="Helvetica Neue Light"/>
                </a:rPr>
                <a:t>Forecasting</a:t>
              </a:r>
            </a:p>
          </p:txBody>
        </p:sp>
        <p:sp>
          <p:nvSpPr>
            <p:cNvPr id="190" name="Shape 190"/>
            <p:cNvSpPr/>
            <p:nvPr/>
          </p:nvSpPr>
          <p:spPr>
            <a:xfrm>
              <a:off x="2941740" y="683090"/>
              <a:ext cx="8768962" cy="1170964"/>
            </a:xfrm>
            <a:prstGeom prst="rect">
              <a:avLst/>
            </a:prstGeom>
            <a:noFill/>
            <a:ln w="12700" cap="flat">
              <a:solidFill>
                <a:srgbClr val="9A9A9A"/>
              </a:solidFill>
              <a:prstDash val="solid"/>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lvl1pPr marL="381000" indent="-381000" algn="l">
                <a:buSzPct val="75000"/>
                <a:buFont typeface="Helvetica Neue"/>
                <a:buChar char="•"/>
                <a:defRPr sz="3000"/>
              </a:lvl1pPr>
            </a:lstStyle>
            <a:p>
              <a:pPr defTabSz="410751" fontAlgn="auto" hangingPunct="0">
                <a:spcBef>
                  <a:spcPts val="0"/>
                </a:spcBef>
                <a:spcAft>
                  <a:spcPts val="0"/>
                </a:spcAft>
              </a:pPr>
              <a:r>
                <a:rPr sz="2109" kern="0">
                  <a:solidFill>
                    <a:srgbClr val="000000"/>
                  </a:solidFill>
                  <a:latin typeface="Helvetica Neue Light"/>
                  <a:sym typeface="Helvetica Neue Light"/>
                </a:rPr>
                <a:t>What are the shapes of historical PLC curves?</a:t>
              </a:r>
            </a:p>
          </p:txBody>
        </p:sp>
        <p:sp>
          <p:nvSpPr>
            <p:cNvPr id="191" name="Shape 191"/>
            <p:cNvSpPr/>
            <p:nvPr/>
          </p:nvSpPr>
          <p:spPr>
            <a:xfrm>
              <a:off x="2929868" y="1845015"/>
              <a:ext cx="8792707" cy="1170964"/>
            </a:xfrm>
            <a:prstGeom prst="rect">
              <a:avLst/>
            </a:prstGeom>
            <a:noFill/>
            <a:ln w="12700" cap="flat">
              <a:solidFill>
                <a:srgbClr val="9A9A9A"/>
              </a:solidFill>
              <a:prstDash val="solid"/>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lvl1pPr marL="457200" indent="-457200" algn="l">
                <a:spcBef>
                  <a:spcPts val="4200"/>
                </a:spcBef>
                <a:buSzPct val="75000"/>
                <a:buFont typeface="Helvetica Neue"/>
                <a:buChar char="•"/>
                <a:defRPr sz="3100"/>
              </a:lvl1pPr>
            </a:lstStyle>
            <a:p>
              <a:pPr defTabSz="410751" fontAlgn="auto" hangingPunct="0">
                <a:spcAft>
                  <a:spcPts val="0"/>
                </a:spcAft>
              </a:pPr>
              <a:r>
                <a:rPr sz="2180" kern="0">
                  <a:solidFill>
                    <a:srgbClr val="000000"/>
                  </a:solidFill>
                  <a:latin typeface="Helvetica Neue Light"/>
                  <a:sym typeface="Helvetica Neue Light"/>
                </a:rPr>
                <a:t>What are the representative PLC patterns?</a:t>
              </a:r>
            </a:p>
          </p:txBody>
        </p:sp>
        <p:sp>
          <p:nvSpPr>
            <p:cNvPr id="192" name="Shape 192"/>
            <p:cNvSpPr/>
            <p:nvPr/>
          </p:nvSpPr>
          <p:spPr>
            <a:xfrm>
              <a:off x="2929913" y="3006939"/>
              <a:ext cx="8792616" cy="1170964"/>
            </a:xfrm>
            <a:prstGeom prst="rect">
              <a:avLst/>
            </a:prstGeom>
            <a:noFill/>
            <a:ln w="12700" cap="flat">
              <a:solidFill>
                <a:srgbClr val="9A9A9A"/>
              </a:solidFill>
              <a:prstDash val="solid"/>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lvl1pPr marL="457200" indent="-457200" algn="l">
                <a:spcBef>
                  <a:spcPts val="4200"/>
                </a:spcBef>
                <a:buSzPct val="75000"/>
                <a:buFont typeface="Helvetica Neue"/>
                <a:buChar char="•"/>
                <a:defRPr sz="3100"/>
              </a:lvl1pPr>
            </a:lstStyle>
            <a:p>
              <a:pPr defTabSz="410751" fontAlgn="auto" hangingPunct="0">
                <a:spcAft>
                  <a:spcPts val="0"/>
                </a:spcAft>
              </a:pPr>
              <a:r>
                <a:rPr sz="2180" kern="0">
                  <a:solidFill>
                    <a:srgbClr val="000000"/>
                  </a:solidFill>
                  <a:latin typeface="Helvetica Neue Light"/>
                  <a:sym typeface="Helvetica Neue Light"/>
                </a:rPr>
                <a:t>Predicting using PLC patterns and business insights</a:t>
              </a:r>
            </a:p>
          </p:txBody>
        </p:sp>
        <p:sp>
          <p:nvSpPr>
            <p:cNvPr id="193" name="Shape 193"/>
            <p:cNvSpPr/>
            <p:nvPr/>
          </p:nvSpPr>
          <p:spPr>
            <a:xfrm>
              <a:off x="4981" y="-3467"/>
              <a:ext cx="6408593" cy="57971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spcBef>
                  <a:spcPts val="4200"/>
                </a:spcBef>
                <a:defRPr sz="3100" b="1">
                  <a:latin typeface="Helvetica Neue"/>
                  <a:ea typeface="Helvetica Neue"/>
                  <a:cs typeface="Helvetica Neue"/>
                  <a:sym typeface="Helvetica Neue"/>
                </a:defRPr>
              </a:lvl1pPr>
            </a:lstStyle>
            <a:p>
              <a:pPr defTabSz="410751" fontAlgn="auto" hangingPunct="0">
                <a:spcAft>
                  <a:spcPts val="0"/>
                </a:spcAft>
              </a:pPr>
              <a:r>
                <a:rPr sz="2180" kern="0" dirty="0">
                  <a:solidFill>
                    <a:srgbClr val="000000"/>
                  </a:solidFill>
                </a:rPr>
                <a:t>The 3-Step Forecast</a:t>
              </a:r>
              <a:r>
                <a:rPr lang="en-US" sz="2180" kern="0" dirty="0">
                  <a:solidFill>
                    <a:srgbClr val="000000"/>
                  </a:solidFill>
                </a:rPr>
                <a:t>ing</a:t>
              </a:r>
              <a:r>
                <a:rPr sz="2180" kern="0" dirty="0">
                  <a:solidFill>
                    <a:srgbClr val="000000"/>
                  </a:solidFill>
                </a:rPr>
                <a:t> </a:t>
              </a:r>
              <a:r>
                <a:rPr lang="en-US" sz="2180" kern="0" dirty="0">
                  <a:solidFill>
                    <a:srgbClr val="000000"/>
                  </a:solidFill>
                </a:rPr>
                <a:t>Process</a:t>
              </a:r>
              <a:r>
                <a:rPr sz="2180" kern="0" dirty="0">
                  <a:solidFill>
                    <a:srgbClr val="000000"/>
                  </a:solidFill>
                </a:rPr>
                <a:t>: </a:t>
              </a:r>
            </a:p>
          </p:txBody>
        </p:sp>
      </p:grpSp>
    </p:spTree>
    <p:extLst>
      <p:ext uri="{BB962C8B-B14F-4D97-AF65-F5344CB8AC3E}">
        <p14:creationId xmlns:p14="http://schemas.microsoft.com/office/powerpoint/2010/main" val="1658807315"/>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1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animBg="1" advAuto="0"/>
      <p:bldP spid="194" grpId="0" animBg="1" advAuto="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Shape 219"/>
          <p:cNvSpPr>
            <a:spLocks noGrp="1"/>
          </p:cNvSpPr>
          <p:nvPr>
            <p:ph type="title"/>
          </p:nvPr>
        </p:nvSpPr>
        <p:spPr>
          <a:xfrm>
            <a:off x="401836" y="410765"/>
            <a:ext cx="8340328" cy="982266"/>
          </a:xfrm>
          <a:prstGeom prst="rect">
            <a:avLst/>
          </a:prstGeom>
        </p:spPr>
        <p:txBody>
          <a:bodyPr>
            <a:normAutofit fontScale="90000"/>
          </a:bodyPr>
          <a:lstStyle/>
          <a:p>
            <a:pPr>
              <a:defRPr sz="3600"/>
            </a:pPr>
            <a:r>
              <a:t>Step 1: Fit a PLC curve</a:t>
            </a:r>
          </a:p>
          <a:p>
            <a:pPr>
              <a:defRPr sz="3600"/>
            </a:pPr>
            <a:r>
              <a:t>A: Process the Raw Historical Data</a:t>
            </a:r>
          </a:p>
        </p:txBody>
      </p:sp>
      <p:sp>
        <p:nvSpPr>
          <p:cNvPr id="220" name="Shape 220"/>
          <p:cNvSpPr>
            <a:spLocks noGrp="1"/>
          </p:cNvSpPr>
          <p:nvPr>
            <p:ph type="sldNum" sz="quarter" idx="2"/>
          </p:nvPr>
        </p:nvSpPr>
        <p:spPr>
          <a:xfrm>
            <a:off x="8608219" y="6465094"/>
            <a:ext cx="237244" cy="254044"/>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45</a:t>
            </a:fld>
            <a:endParaRPr/>
          </a:p>
        </p:txBody>
      </p:sp>
      <p:sp>
        <p:nvSpPr>
          <p:cNvPr id="221" name="Shape 221"/>
          <p:cNvSpPr/>
          <p:nvPr/>
        </p:nvSpPr>
        <p:spPr>
          <a:xfrm>
            <a:off x="255153" y="-1343"/>
            <a:ext cx="2910902" cy="336205"/>
          </a:xfrm>
          <a:prstGeom prst="rect">
            <a:avLst/>
          </a:prstGeom>
          <a:solidFill>
            <a:schemeClr val="accent1">
              <a:hueOff val="-611180"/>
              <a:satOff val="24879"/>
              <a:lumOff val="-26847"/>
            </a:schemeClr>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Fitting</a:t>
            </a:r>
          </a:p>
        </p:txBody>
      </p:sp>
      <p:sp>
        <p:nvSpPr>
          <p:cNvPr id="222" name="Shape 222"/>
          <p:cNvSpPr/>
          <p:nvPr/>
        </p:nvSpPr>
        <p:spPr>
          <a:xfrm>
            <a:off x="3160750" y="-1343"/>
            <a:ext cx="2910902" cy="33620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Clustering</a:t>
            </a:r>
          </a:p>
        </p:txBody>
      </p:sp>
      <p:sp>
        <p:nvSpPr>
          <p:cNvPr id="223" name="Shape 223"/>
          <p:cNvSpPr/>
          <p:nvPr/>
        </p:nvSpPr>
        <p:spPr>
          <a:xfrm>
            <a:off x="6066149" y="-1343"/>
            <a:ext cx="2910902" cy="33620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Forecasting</a:t>
            </a:r>
          </a:p>
        </p:txBody>
      </p:sp>
      <p:sp>
        <p:nvSpPr>
          <p:cNvPr id="224" name="Shape 224"/>
          <p:cNvSpPr/>
          <p:nvPr/>
        </p:nvSpPr>
        <p:spPr>
          <a:xfrm>
            <a:off x="5120729" y="1960086"/>
            <a:ext cx="3185809" cy="318786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defTabSz="410751" fontAlgn="auto" hangingPunct="0">
              <a:lnSpc>
                <a:spcPct val="200000"/>
              </a:lnSpc>
              <a:spcBef>
                <a:spcPts val="0"/>
              </a:spcBef>
              <a:spcAft>
                <a:spcPts val="0"/>
              </a:spcAft>
            </a:pPr>
            <a:r>
              <a:rPr sz="2531" kern="0">
                <a:solidFill>
                  <a:srgbClr val="000000"/>
                </a:solidFill>
                <a:latin typeface="Helvetica Neue Light"/>
                <a:sym typeface="Helvetica Neue Light"/>
              </a:rPr>
              <a:t>For example:</a:t>
            </a:r>
          </a:p>
          <a:p>
            <a:pPr marL="321457" indent="-321457" defTabSz="410751" fontAlgn="auto" hangingPunct="0">
              <a:lnSpc>
                <a:spcPct val="200000"/>
              </a:lnSpc>
              <a:spcBef>
                <a:spcPts val="0"/>
              </a:spcBef>
              <a:spcAft>
                <a:spcPts val="0"/>
              </a:spcAft>
              <a:buSzPct val="75000"/>
              <a:buFont typeface="Helvetica Neue"/>
              <a:buChar char="•"/>
            </a:pPr>
            <a:r>
              <a:rPr sz="2531" kern="0">
                <a:solidFill>
                  <a:srgbClr val="000000"/>
                </a:solidFill>
                <a:latin typeface="Helvetica Neue Light"/>
                <a:sym typeface="Helvetica Neue Light"/>
              </a:rPr>
              <a:t>Product Line</a:t>
            </a:r>
          </a:p>
          <a:p>
            <a:pPr marL="321457" indent="-321457" defTabSz="410751" fontAlgn="auto" hangingPunct="0">
              <a:lnSpc>
                <a:spcPct val="200000"/>
              </a:lnSpc>
              <a:spcBef>
                <a:spcPts val="0"/>
              </a:spcBef>
              <a:spcAft>
                <a:spcPts val="0"/>
              </a:spcAft>
              <a:buSzPct val="75000"/>
              <a:buFont typeface="Helvetica Neue"/>
              <a:buChar char="•"/>
            </a:pPr>
            <a:r>
              <a:rPr sz="2531" kern="0">
                <a:solidFill>
                  <a:srgbClr val="000000"/>
                </a:solidFill>
                <a:latin typeface="Helvetica Neue Light"/>
                <a:sym typeface="Helvetica Neue Light"/>
              </a:rPr>
              <a:t>Product Category</a:t>
            </a:r>
          </a:p>
          <a:p>
            <a:pPr marL="321457" indent="-321457" defTabSz="410751" fontAlgn="auto" hangingPunct="0">
              <a:lnSpc>
                <a:spcPct val="200000"/>
              </a:lnSpc>
              <a:spcBef>
                <a:spcPts val="0"/>
              </a:spcBef>
              <a:spcAft>
                <a:spcPts val="0"/>
              </a:spcAft>
              <a:buSzPct val="75000"/>
              <a:buFont typeface="Helvetica Neue"/>
              <a:buChar char="•"/>
            </a:pPr>
            <a:r>
              <a:rPr sz="2531" kern="0">
                <a:solidFill>
                  <a:srgbClr val="000000"/>
                </a:solidFill>
                <a:latin typeface="Helvetica Neue Light"/>
                <a:sym typeface="Helvetica Neue Light"/>
              </a:rPr>
              <a:t>Significant Products</a:t>
            </a:r>
          </a:p>
        </p:txBody>
      </p:sp>
      <p:sp>
        <p:nvSpPr>
          <p:cNvPr id="225" name="Shape 225"/>
          <p:cNvSpPr/>
          <p:nvPr/>
        </p:nvSpPr>
        <p:spPr>
          <a:xfrm>
            <a:off x="415582" y="1970768"/>
            <a:ext cx="3962617" cy="3880871"/>
          </a:xfrm>
          <a:prstGeom prst="rect">
            <a:avLst/>
          </a:prstGeom>
          <a:ln w="12700">
            <a:solidFill>
              <a:srgbClr val="000000"/>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marL="473257" indent="-473257" defTabSz="410751" fontAlgn="auto" hangingPunct="0">
              <a:lnSpc>
                <a:spcPct val="200000"/>
              </a:lnSpc>
              <a:spcBef>
                <a:spcPts val="0"/>
              </a:spcBef>
              <a:spcAft>
                <a:spcPts val="0"/>
              </a:spcAft>
              <a:buSzPct val="100000"/>
              <a:buFontTx/>
              <a:buAutoNum type="arabicPeriod"/>
              <a:defRPr sz="3200" b="1">
                <a:latin typeface="Helvetica Neue"/>
                <a:ea typeface="Helvetica Neue"/>
                <a:cs typeface="Helvetica Neue"/>
                <a:sym typeface="Helvetica Neue"/>
              </a:defRPr>
            </a:pPr>
            <a:r>
              <a:rPr sz="2250" b="1" kern="0">
                <a:solidFill>
                  <a:srgbClr val="000000"/>
                </a:solidFill>
                <a:latin typeface="Helvetica Neue"/>
                <a:ea typeface="Helvetica Neue"/>
                <a:cs typeface="Helvetica Neue"/>
                <a:sym typeface="Helvetica Neue"/>
              </a:rPr>
              <a:t>Select Products Sets</a:t>
            </a:r>
          </a:p>
          <a:p>
            <a:pPr marL="473257" indent="-473257" defTabSz="410751" fontAlgn="auto" hangingPunct="0">
              <a:lnSpc>
                <a:spcPct val="200000"/>
              </a:lnSpc>
              <a:spcBef>
                <a:spcPts val="0"/>
              </a:spcBef>
              <a:spcAft>
                <a:spcPts val="0"/>
              </a:spcAft>
              <a:buSzPct val="100000"/>
              <a:buFontTx/>
              <a:buAutoNum type="arabicPeriod"/>
              <a:defRPr sz="3200">
                <a:solidFill>
                  <a:srgbClr val="FFFFFF"/>
                </a:solidFill>
              </a:defRPr>
            </a:pPr>
            <a:r>
              <a:rPr sz="2250" kern="0">
                <a:solidFill>
                  <a:srgbClr val="FFFFFF"/>
                </a:solidFill>
                <a:latin typeface="Helvetica Neue Light"/>
                <a:sym typeface="Helvetica Neue Light"/>
              </a:rPr>
              <a:t>Cancellation Correction</a:t>
            </a:r>
          </a:p>
          <a:p>
            <a:pPr marL="473257" indent="-473257" defTabSz="410751" fontAlgn="auto" hangingPunct="0">
              <a:lnSpc>
                <a:spcPct val="200000"/>
              </a:lnSpc>
              <a:spcBef>
                <a:spcPts val="0"/>
              </a:spcBef>
              <a:spcAft>
                <a:spcPts val="0"/>
              </a:spcAft>
              <a:buSzPct val="100000"/>
              <a:buFontTx/>
              <a:buAutoNum type="arabicPeriod"/>
              <a:defRPr sz="3200">
                <a:solidFill>
                  <a:srgbClr val="FFFFFF"/>
                </a:solidFill>
              </a:defRPr>
            </a:pPr>
            <a:r>
              <a:rPr sz="2250" kern="0">
                <a:solidFill>
                  <a:srgbClr val="FFFFFF"/>
                </a:solidFill>
                <a:latin typeface="Helvetica Neue Light"/>
                <a:sym typeface="Helvetica Neue Light"/>
              </a:rPr>
              <a:t>Promotion Adjustment</a:t>
            </a:r>
          </a:p>
          <a:p>
            <a:pPr marL="473257" indent="-473257" defTabSz="410751" fontAlgn="auto" hangingPunct="0">
              <a:spcBef>
                <a:spcPts val="0"/>
              </a:spcBef>
              <a:spcAft>
                <a:spcPts val="0"/>
              </a:spcAft>
              <a:buSzPct val="100000"/>
              <a:buFontTx/>
              <a:buAutoNum type="arabicPeriod"/>
              <a:defRPr sz="3200">
                <a:solidFill>
                  <a:srgbClr val="FFFFFF"/>
                </a:solidFill>
              </a:defRPr>
            </a:pPr>
            <a:r>
              <a:rPr sz="2250" kern="0">
                <a:solidFill>
                  <a:srgbClr val="FFFFFF"/>
                </a:solidFill>
                <a:latin typeface="Helvetica Neue Light"/>
                <a:sym typeface="Helvetica Neue Light"/>
              </a:rPr>
              <a:t>Seasonality Adjustment (Normalized Data)</a:t>
            </a:r>
          </a:p>
          <a:p>
            <a:pPr defTabSz="410751" fontAlgn="auto" hangingPunct="0">
              <a:spcBef>
                <a:spcPts val="0"/>
              </a:spcBef>
              <a:spcAft>
                <a:spcPts val="0"/>
              </a:spcAft>
              <a:defRPr sz="3200">
                <a:solidFill>
                  <a:srgbClr val="FFFFFF"/>
                </a:solidFill>
              </a:defRPr>
            </a:pPr>
            <a:endParaRPr sz="2250" kern="0">
              <a:solidFill>
                <a:srgbClr val="FFFFFF"/>
              </a:solidFill>
              <a:latin typeface="Helvetica Neue Light"/>
              <a:sym typeface="Helvetica Neue Light"/>
            </a:endParaRPr>
          </a:p>
          <a:p>
            <a:pPr marL="473257" indent="-473257" defTabSz="410751" fontAlgn="auto" hangingPunct="0">
              <a:lnSpc>
                <a:spcPct val="200000"/>
              </a:lnSpc>
              <a:spcBef>
                <a:spcPts val="0"/>
              </a:spcBef>
              <a:spcAft>
                <a:spcPts val="0"/>
              </a:spcAft>
              <a:buSzPct val="100000"/>
              <a:buFontTx/>
              <a:buAutoNum type="arabicPeriod" startAt="5"/>
              <a:defRPr sz="3200">
                <a:solidFill>
                  <a:srgbClr val="FFFFFF"/>
                </a:solidFill>
              </a:defRPr>
            </a:pPr>
            <a:r>
              <a:rPr sz="2250" kern="0">
                <a:solidFill>
                  <a:srgbClr val="FFFFFF"/>
                </a:solidFill>
                <a:latin typeface="Helvetica Neue Light"/>
                <a:sym typeface="Helvetica Neue Light"/>
              </a:rPr>
              <a:t>End-of-Life Truncation</a:t>
            </a:r>
          </a:p>
        </p:txBody>
      </p:sp>
      <p:sp>
        <p:nvSpPr>
          <p:cNvPr id="226" name="Shape 226"/>
          <p:cNvSpPr/>
          <p:nvPr/>
        </p:nvSpPr>
        <p:spPr>
          <a:xfrm>
            <a:off x="1156166" y="1556059"/>
            <a:ext cx="2481450"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b="1">
                <a:latin typeface="Helvetica Neue"/>
                <a:ea typeface="Helvetica Neue"/>
                <a:cs typeface="Helvetica Neue"/>
                <a:sym typeface="Helvetica Neue"/>
              </a:defRPr>
            </a:lvl1pPr>
          </a:lstStyle>
          <a:p>
            <a:pPr algn="ctr" defTabSz="410751" fontAlgn="auto" hangingPunct="0">
              <a:spcBef>
                <a:spcPts val="0"/>
              </a:spcBef>
              <a:spcAft>
                <a:spcPts val="0"/>
              </a:spcAft>
            </a:pPr>
            <a:r>
              <a:rPr sz="2250" kern="0">
                <a:solidFill>
                  <a:srgbClr val="000000"/>
                </a:solidFill>
              </a:rPr>
              <a:t>Processing Steps</a:t>
            </a:r>
          </a:p>
        </p:txBody>
      </p:sp>
    </p:spTree>
    <p:extLst>
      <p:ext uri="{BB962C8B-B14F-4D97-AF65-F5344CB8AC3E}">
        <p14:creationId xmlns:p14="http://schemas.microsoft.com/office/powerpoint/2010/main" val="366799720"/>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Shape 228"/>
          <p:cNvSpPr>
            <a:spLocks noGrp="1"/>
          </p:cNvSpPr>
          <p:nvPr>
            <p:ph type="sldNum" sz="quarter" idx="2"/>
          </p:nvPr>
        </p:nvSpPr>
        <p:spPr>
          <a:xfrm>
            <a:off x="8608219" y="6465094"/>
            <a:ext cx="237244" cy="254044"/>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46</a:t>
            </a:fld>
            <a:endParaRPr/>
          </a:p>
        </p:txBody>
      </p:sp>
      <p:pic>
        <p:nvPicPr>
          <p:cNvPr id="229" name="pasted-image.tiff"/>
          <p:cNvPicPr>
            <a:picLocks noChangeAspect="1"/>
          </p:cNvPicPr>
          <p:nvPr/>
        </p:nvPicPr>
        <p:blipFill>
          <a:blip r:embed="rId2">
            <a:extLst/>
          </a:blip>
          <a:stretch>
            <a:fillRect/>
          </a:stretch>
        </p:blipFill>
        <p:spPr>
          <a:xfrm>
            <a:off x="5279788" y="1995077"/>
            <a:ext cx="2682589" cy="1916136"/>
          </a:xfrm>
          <a:prstGeom prst="rect">
            <a:avLst/>
          </a:prstGeom>
          <a:ln w="12700">
            <a:miter lim="400000"/>
          </a:ln>
        </p:spPr>
      </p:pic>
      <p:pic>
        <p:nvPicPr>
          <p:cNvPr id="230" name="pasted-image.tiff"/>
          <p:cNvPicPr>
            <a:picLocks noChangeAspect="1"/>
          </p:cNvPicPr>
          <p:nvPr/>
        </p:nvPicPr>
        <p:blipFill>
          <a:blip r:embed="rId3">
            <a:alphaModFix amt="70000"/>
            <a:extLst/>
          </a:blip>
          <a:stretch>
            <a:fillRect/>
          </a:stretch>
        </p:blipFill>
        <p:spPr>
          <a:xfrm>
            <a:off x="5273731" y="1995077"/>
            <a:ext cx="2682590" cy="1916136"/>
          </a:xfrm>
          <a:prstGeom prst="rect">
            <a:avLst/>
          </a:prstGeom>
          <a:ln w="12700">
            <a:miter lim="400000"/>
          </a:ln>
        </p:spPr>
      </p:pic>
      <p:sp>
        <p:nvSpPr>
          <p:cNvPr id="231" name="Shape 231"/>
          <p:cNvSpPr/>
          <p:nvPr/>
        </p:nvSpPr>
        <p:spPr>
          <a:xfrm>
            <a:off x="255153" y="-1343"/>
            <a:ext cx="2910902" cy="336205"/>
          </a:xfrm>
          <a:prstGeom prst="rect">
            <a:avLst/>
          </a:prstGeom>
          <a:solidFill>
            <a:schemeClr val="accent1">
              <a:hueOff val="-611180"/>
              <a:satOff val="24879"/>
              <a:lumOff val="-26847"/>
            </a:schemeClr>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Fitting</a:t>
            </a:r>
          </a:p>
        </p:txBody>
      </p:sp>
      <p:sp>
        <p:nvSpPr>
          <p:cNvPr id="232" name="Shape 232"/>
          <p:cNvSpPr/>
          <p:nvPr/>
        </p:nvSpPr>
        <p:spPr>
          <a:xfrm>
            <a:off x="3160750" y="-1343"/>
            <a:ext cx="2910902" cy="33620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Clustering</a:t>
            </a:r>
          </a:p>
        </p:txBody>
      </p:sp>
      <p:sp>
        <p:nvSpPr>
          <p:cNvPr id="233" name="Shape 233"/>
          <p:cNvSpPr/>
          <p:nvPr/>
        </p:nvSpPr>
        <p:spPr>
          <a:xfrm>
            <a:off x="6066149" y="-1343"/>
            <a:ext cx="2910902" cy="33620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Forecasting</a:t>
            </a:r>
          </a:p>
        </p:txBody>
      </p:sp>
      <p:sp>
        <p:nvSpPr>
          <p:cNvPr id="234" name="Shape 234"/>
          <p:cNvSpPr/>
          <p:nvPr/>
        </p:nvSpPr>
        <p:spPr>
          <a:xfrm>
            <a:off x="415582" y="1970768"/>
            <a:ext cx="3962617" cy="3880871"/>
          </a:xfrm>
          <a:prstGeom prst="rect">
            <a:avLst/>
          </a:prstGeom>
          <a:ln w="12700">
            <a:solidFill>
              <a:srgbClr val="000000"/>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marL="473257" indent="-473257" defTabSz="410751" fontAlgn="auto" hangingPunct="0">
              <a:lnSpc>
                <a:spcPct val="200000"/>
              </a:lnSpc>
              <a:spcBef>
                <a:spcPts val="0"/>
              </a:spcBef>
              <a:spcAft>
                <a:spcPts val="0"/>
              </a:spcAft>
              <a:buSzPct val="100000"/>
              <a:buFontTx/>
              <a:buAutoNum type="arabicPeriod"/>
              <a:defRPr sz="3200"/>
            </a:pPr>
            <a:r>
              <a:rPr sz="2250" kern="0">
                <a:solidFill>
                  <a:srgbClr val="000000"/>
                </a:solidFill>
                <a:latin typeface="Helvetica Neue Light"/>
                <a:sym typeface="Helvetica Neue Light"/>
              </a:rPr>
              <a:t>Select Products Sets</a:t>
            </a:r>
          </a:p>
          <a:p>
            <a:pPr marL="473257" indent="-473257" defTabSz="410751" fontAlgn="auto" hangingPunct="0">
              <a:lnSpc>
                <a:spcPct val="200000"/>
              </a:lnSpc>
              <a:spcBef>
                <a:spcPts val="0"/>
              </a:spcBef>
              <a:spcAft>
                <a:spcPts val="0"/>
              </a:spcAft>
              <a:buSzPct val="100000"/>
              <a:buFontTx/>
              <a:buAutoNum type="arabicPeriod"/>
              <a:defRPr sz="3200" b="1">
                <a:latin typeface="Helvetica Neue"/>
                <a:ea typeface="Helvetica Neue"/>
                <a:cs typeface="Helvetica Neue"/>
                <a:sym typeface="Helvetica Neue"/>
              </a:defRPr>
            </a:pPr>
            <a:r>
              <a:rPr sz="2250" b="1" kern="0">
                <a:solidFill>
                  <a:srgbClr val="000000"/>
                </a:solidFill>
                <a:latin typeface="Helvetica Neue"/>
                <a:ea typeface="Helvetica Neue"/>
                <a:cs typeface="Helvetica Neue"/>
                <a:sym typeface="Helvetica Neue"/>
              </a:rPr>
              <a:t>Cancellation Correction</a:t>
            </a:r>
          </a:p>
          <a:p>
            <a:pPr marL="473257" indent="-473257" defTabSz="410751" fontAlgn="auto" hangingPunct="0">
              <a:lnSpc>
                <a:spcPct val="200000"/>
              </a:lnSpc>
              <a:spcBef>
                <a:spcPts val="0"/>
              </a:spcBef>
              <a:spcAft>
                <a:spcPts val="0"/>
              </a:spcAft>
              <a:buSzPct val="100000"/>
              <a:buFontTx/>
              <a:buAutoNum type="arabicPeriod"/>
              <a:defRPr sz="3200" b="1">
                <a:latin typeface="Helvetica Neue"/>
                <a:ea typeface="Helvetica Neue"/>
                <a:cs typeface="Helvetica Neue"/>
                <a:sym typeface="Helvetica Neue"/>
              </a:defRPr>
            </a:pPr>
            <a:r>
              <a:rPr sz="2250" b="1" kern="0">
                <a:solidFill>
                  <a:srgbClr val="000000"/>
                </a:solidFill>
                <a:latin typeface="Helvetica Neue"/>
                <a:ea typeface="Helvetica Neue"/>
                <a:cs typeface="Helvetica Neue"/>
                <a:sym typeface="Helvetica Neue"/>
              </a:rPr>
              <a:t>Promotion Adjustment</a:t>
            </a:r>
          </a:p>
          <a:p>
            <a:pPr marL="473257" indent="-473257" defTabSz="410751" fontAlgn="auto" hangingPunct="0">
              <a:spcBef>
                <a:spcPts val="0"/>
              </a:spcBef>
              <a:spcAft>
                <a:spcPts val="0"/>
              </a:spcAft>
              <a:buSzPct val="100000"/>
              <a:buFontTx/>
              <a:buAutoNum type="arabicPeriod"/>
              <a:defRPr sz="3200">
                <a:solidFill>
                  <a:srgbClr val="FFFFFF"/>
                </a:solidFill>
              </a:defRPr>
            </a:pPr>
            <a:r>
              <a:rPr sz="2250" kern="0">
                <a:solidFill>
                  <a:srgbClr val="FFFFFF"/>
                </a:solidFill>
                <a:latin typeface="Helvetica Neue Light"/>
                <a:sym typeface="Helvetica Neue Light"/>
              </a:rPr>
              <a:t>Seasonality Adjustment (Normalized Data)</a:t>
            </a:r>
          </a:p>
          <a:p>
            <a:pPr defTabSz="410751" fontAlgn="auto" hangingPunct="0">
              <a:spcBef>
                <a:spcPts val="0"/>
              </a:spcBef>
              <a:spcAft>
                <a:spcPts val="0"/>
              </a:spcAft>
              <a:defRPr sz="3200">
                <a:solidFill>
                  <a:srgbClr val="FFFFFF"/>
                </a:solidFill>
              </a:defRPr>
            </a:pPr>
            <a:endParaRPr sz="2250" kern="0">
              <a:solidFill>
                <a:srgbClr val="FFFFFF"/>
              </a:solidFill>
              <a:latin typeface="Helvetica Neue Light"/>
              <a:sym typeface="Helvetica Neue Light"/>
            </a:endParaRPr>
          </a:p>
          <a:p>
            <a:pPr marL="473257" indent="-473257" defTabSz="410751" fontAlgn="auto" hangingPunct="0">
              <a:lnSpc>
                <a:spcPct val="200000"/>
              </a:lnSpc>
              <a:spcBef>
                <a:spcPts val="0"/>
              </a:spcBef>
              <a:spcAft>
                <a:spcPts val="0"/>
              </a:spcAft>
              <a:buSzPct val="100000"/>
              <a:buFontTx/>
              <a:buAutoNum type="arabicPeriod" startAt="5"/>
              <a:defRPr sz="3200">
                <a:solidFill>
                  <a:srgbClr val="FFFFFF"/>
                </a:solidFill>
              </a:defRPr>
            </a:pPr>
            <a:r>
              <a:rPr sz="2250" kern="0">
                <a:solidFill>
                  <a:srgbClr val="FFFFFF"/>
                </a:solidFill>
                <a:latin typeface="Helvetica Neue Light"/>
                <a:sym typeface="Helvetica Neue Light"/>
              </a:rPr>
              <a:t>End-of-Life Truncation</a:t>
            </a:r>
          </a:p>
        </p:txBody>
      </p:sp>
      <p:sp>
        <p:nvSpPr>
          <p:cNvPr id="235" name="Shape 235"/>
          <p:cNvSpPr/>
          <p:nvPr/>
        </p:nvSpPr>
        <p:spPr>
          <a:xfrm>
            <a:off x="1156166" y="1556059"/>
            <a:ext cx="2481450"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b="1">
                <a:latin typeface="Helvetica Neue"/>
                <a:ea typeface="Helvetica Neue"/>
                <a:cs typeface="Helvetica Neue"/>
                <a:sym typeface="Helvetica Neue"/>
              </a:defRPr>
            </a:lvl1pPr>
          </a:lstStyle>
          <a:p>
            <a:pPr algn="ctr" defTabSz="410751" fontAlgn="auto" hangingPunct="0">
              <a:spcBef>
                <a:spcPts val="0"/>
              </a:spcBef>
              <a:spcAft>
                <a:spcPts val="0"/>
              </a:spcAft>
            </a:pPr>
            <a:r>
              <a:rPr sz="2250" kern="0">
                <a:solidFill>
                  <a:srgbClr val="000000"/>
                </a:solidFill>
              </a:rPr>
              <a:t>Processing Steps</a:t>
            </a:r>
          </a:p>
        </p:txBody>
      </p:sp>
      <p:sp>
        <p:nvSpPr>
          <p:cNvPr id="236" name="Shape 236"/>
          <p:cNvSpPr>
            <a:spLocks noGrp="1"/>
          </p:cNvSpPr>
          <p:nvPr>
            <p:ph type="title"/>
          </p:nvPr>
        </p:nvSpPr>
        <p:spPr>
          <a:xfrm>
            <a:off x="401836" y="410765"/>
            <a:ext cx="8340328" cy="982266"/>
          </a:xfrm>
          <a:prstGeom prst="rect">
            <a:avLst/>
          </a:prstGeom>
        </p:spPr>
        <p:txBody>
          <a:bodyPr>
            <a:normAutofit fontScale="90000"/>
          </a:bodyPr>
          <a:lstStyle/>
          <a:p>
            <a:pPr>
              <a:defRPr sz="3600"/>
            </a:pPr>
            <a:r>
              <a:t>Step 1: Fit a PLC curve</a:t>
            </a:r>
          </a:p>
          <a:p>
            <a:pPr>
              <a:defRPr sz="3600"/>
            </a:pPr>
            <a:r>
              <a:t>A: Process the Raw Historical Data</a:t>
            </a:r>
          </a:p>
        </p:txBody>
      </p:sp>
      <p:pic>
        <p:nvPicPr>
          <p:cNvPr id="237" name="pasted-image.tiff"/>
          <p:cNvPicPr>
            <a:picLocks noChangeAspect="1"/>
          </p:cNvPicPr>
          <p:nvPr/>
        </p:nvPicPr>
        <p:blipFill>
          <a:blip r:embed="rId4">
            <a:extLst/>
          </a:blip>
          <a:stretch>
            <a:fillRect/>
          </a:stretch>
        </p:blipFill>
        <p:spPr>
          <a:xfrm>
            <a:off x="5301111" y="4393144"/>
            <a:ext cx="2682590" cy="1916136"/>
          </a:xfrm>
          <a:prstGeom prst="rect">
            <a:avLst/>
          </a:prstGeom>
          <a:ln w="12700">
            <a:miter lim="400000"/>
          </a:ln>
        </p:spPr>
      </p:pic>
      <p:pic>
        <p:nvPicPr>
          <p:cNvPr id="238" name="pasted-image.tiff"/>
          <p:cNvPicPr>
            <a:picLocks noChangeAspect="1"/>
          </p:cNvPicPr>
          <p:nvPr/>
        </p:nvPicPr>
        <p:blipFill>
          <a:blip r:embed="rId5">
            <a:alphaModFix amt="70000"/>
            <a:extLst/>
          </a:blip>
          <a:srcRect/>
          <a:stretch>
            <a:fillRect/>
          </a:stretch>
        </p:blipFill>
        <p:spPr>
          <a:xfrm>
            <a:off x="5295054" y="4404673"/>
            <a:ext cx="2682590" cy="1916136"/>
          </a:xfrm>
          <a:prstGeom prst="rect">
            <a:avLst/>
          </a:prstGeom>
          <a:ln w="12700">
            <a:miter lim="400000"/>
          </a:ln>
        </p:spPr>
      </p:pic>
      <p:sp>
        <p:nvSpPr>
          <p:cNvPr id="239" name="Shape 239"/>
          <p:cNvSpPr/>
          <p:nvPr/>
        </p:nvSpPr>
        <p:spPr>
          <a:xfrm>
            <a:off x="4976083" y="1463255"/>
            <a:ext cx="3332645" cy="461601"/>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algn="ctr" defTabSz="410751" fontAlgn="auto" hangingPunct="0">
              <a:spcBef>
                <a:spcPts val="0"/>
              </a:spcBef>
              <a:spcAft>
                <a:spcPts val="0"/>
              </a:spcAft>
            </a:pPr>
            <a:r>
              <a:rPr sz="2531" kern="0">
                <a:solidFill>
                  <a:srgbClr val="000000"/>
                </a:solidFill>
                <a:latin typeface="Helvetica Neue Light"/>
                <a:sym typeface="Helvetica Neue Light"/>
              </a:rPr>
              <a:t>Cancellation Correction</a:t>
            </a:r>
          </a:p>
        </p:txBody>
      </p:sp>
      <p:sp>
        <p:nvSpPr>
          <p:cNvPr id="240" name="Shape 240"/>
          <p:cNvSpPr/>
          <p:nvPr/>
        </p:nvSpPr>
        <p:spPr>
          <a:xfrm>
            <a:off x="5020484" y="3921378"/>
            <a:ext cx="3201198" cy="461601"/>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algn="ctr" defTabSz="410751" fontAlgn="auto" hangingPunct="0">
              <a:spcBef>
                <a:spcPts val="0"/>
              </a:spcBef>
              <a:spcAft>
                <a:spcPts val="0"/>
              </a:spcAft>
            </a:pPr>
            <a:r>
              <a:rPr sz="2531" kern="0">
                <a:solidFill>
                  <a:srgbClr val="000000"/>
                </a:solidFill>
                <a:latin typeface="Helvetica Neue Light"/>
                <a:sym typeface="Helvetica Neue Light"/>
              </a:rPr>
              <a:t>Promotion Adjustment</a:t>
            </a:r>
          </a:p>
        </p:txBody>
      </p:sp>
    </p:spTree>
    <p:extLst>
      <p:ext uri="{BB962C8B-B14F-4D97-AF65-F5344CB8AC3E}">
        <p14:creationId xmlns:p14="http://schemas.microsoft.com/office/powerpoint/2010/main" val="152482715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30"/>
                                        </p:tgtEl>
                                        <p:attrNameLst>
                                          <p:attrName>style.visibility</p:attrName>
                                        </p:attrNameLst>
                                      </p:cBhvr>
                                      <p:to>
                                        <p:strVal val="visible"/>
                                      </p:to>
                                    </p:set>
                                    <p:anim calcmode="lin" valueType="num">
                                      <p:cBhvr additive="base">
                                        <p:cTn id="7" dur="500" fill="hold"/>
                                        <p:tgtEl>
                                          <p:spTgt spid="230"/>
                                        </p:tgtEl>
                                        <p:attrNameLst>
                                          <p:attrName>ppt_x</p:attrName>
                                        </p:attrNameLst>
                                      </p:cBhvr>
                                      <p:tavLst>
                                        <p:tav tm="0">
                                          <p:val>
                                            <p:strVal val="1+#ppt_w/2"/>
                                          </p:val>
                                        </p:tav>
                                        <p:tav tm="100000">
                                          <p:val>
                                            <p:strVal val="#ppt_x"/>
                                          </p:val>
                                        </p:tav>
                                      </p:tavLst>
                                    </p:anim>
                                    <p:anim calcmode="lin" valueType="num">
                                      <p:cBhvr additive="base">
                                        <p:cTn id="8" dur="500" fill="hold"/>
                                        <p:tgtEl>
                                          <p:spTgt spid="2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38"/>
                                        </p:tgtEl>
                                        <p:attrNameLst>
                                          <p:attrName>style.visibility</p:attrName>
                                        </p:attrNameLst>
                                      </p:cBhvr>
                                      <p:to>
                                        <p:strVal val="visible"/>
                                      </p:to>
                                    </p:set>
                                    <p:anim calcmode="lin" valueType="num">
                                      <p:cBhvr additive="base">
                                        <p:cTn id="13" dur="500" fill="hold"/>
                                        <p:tgtEl>
                                          <p:spTgt spid="238"/>
                                        </p:tgtEl>
                                        <p:attrNameLst>
                                          <p:attrName>ppt_x</p:attrName>
                                        </p:attrNameLst>
                                      </p:cBhvr>
                                      <p:tavLst>
                                        <p:tav tm="0">
                                          <p:val>
                                            <p:strVal val="1+#ppt_w/2"/>
                                          </p:val>
                                        </p:tav>
                                        <p:tav tm="100000">
                                          <p:val>
                                            <p:strVal val="#ppt_x"/>
                                          </p:val>
                                        </p:tav>
                                      </p:tavLst>
                                    </p:anim>
                                    <p:anim calcmode="lin" valueType="num">
                                      <p:cBhvr additive="base">
                                        <p:cTn id="14" dur="500" fill="hold"/>
                                        <p:tgtEl>
                                          <p:spTgt spid="2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 name="Shape 242"/>
          <p:cNvSpPr>
            <a:spLocks noGrp="1"/>
          </p:cNvSpPr>
          <p:nvPr>
            <p:ph type="sldNum" sz="quarter" idx="2"/>
          </p:nvPr>
        </p:nvSpPr>
        <p:spPr>
          <a:xfrm>
            <a:off x="8608219" y="6465094"/>
            <a:ext cx="237244" cy="254044"/>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47</a:t>
            </a:fld>
            <a:endParaRPr/>
          </a:p>
        </p:txBody>
      </p:sp>
      <p:sp>
        <p:nvSpPr>
          <p:cNvPr id="243" name="Shape 243"/>
          <p:cNvSpPr/>
          <p:nvPr/>
        </p:nvSpPr>
        <p:spPr>
          <a:xfrm>
            <a:off x="255153" y="-1343"/>
            <a:ext cx="2910902" cy="336205"/>
          </a:xfrm>
          <a:prstGeom prst="rect">
            <a:avLst/>
          </a:prstGeom>
          <a:solidFill>
            <a:schemeClr val="accent1">
              <a:hueOff val="-611180"/>
              <a:satOff val="24879"/>
              <a:lumOff val="-26847"/>
            </a:schemeClr>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Fitting</a:t>
            </a:r>
          </a:p>
        </p:txBody>
      </p:sp>
      <p:sp>
        <p:nvSpPr>
          <p:cNvPr id="244" name="Shape 244"/>
          <p:cNvSpPr/>
          <p:nvPr/>
        </p:nvSpPr>
        <p:spPr>
          <a:xfrm>
            <a:off x="3160750" y="-1343"/>
            <a:ext cx="2910902" cy="33620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Clustering</a:t>
            </a:r>
          </a:p>
        </p:txBody>
      </p:sp>
      <p:sp>
        <p:nvSpPr>
          <p:cNvPr id="245" name="Shape 245"/>
          <p:cNvSpPr/>
          <p:nvPr/>
        </p:nvSpPr>
        <p:spPr>
          <a:xfrm>
            <a:off x="6066149" y="-1343"/>
            <a:ext cx="2910902" cy="33620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Forecasting</a:t>
            </a:r>
          </a:p>
        </p:txBody>
      </p:sp>
      <p:pic>
        <p:nvPicPr>
          <p:cNvPr id="246" name="pasted-image.tiff"/>
          <p:cNvPicPr>
            <a:picLocks noChangeAspect="1"/>
          </p:cNvPicPr>
          <p:nvPr/>
        </p:nvPicPr>
        <p:blipFill>
          <a:blip r:embed="rId2">
            <a:extLst/>
          </a:blip>
          <a:stretch>
            <a:fillRect/>
          </a:stretch>
        </p:blipFill>
        <p:spPr>
          <a:xfrm>
            <a:off x="4679215" y="2843183"/>
            <a:ext cx="3840562" cy="2743259"/>
          </a:xfrm>
          <a:prstGeom prst="rect">
            <a:avLst/>
          </a:prstGeom>
          <a:ln w="12700">
            <a:miter lim="400000"/>
          </a:ln>
        </p:spPr>
      </p:pic>
      <p:sp>
        <p:nvSpPr>
          <p:cNvPr id="247" name="Shape 247"/>
          <p:cNvSpPr/>
          <p:nvPr/>
        </p:nvSpPr>
        <p:spPr>
          <a:xfrm>
            <a:off x="4707953" y="2352427"/>
            <a:ext cx="3783088" cy="396712"/>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000"/>
            </a:lvl1pPr>
          </a:lstStyle>
          <a:p>
            <a:pPr algn="ctr" defTabSz="410751" fontAlgn="auto" hangingPunct="0">
              <a:spcBef>
                <a:spcPts val="0"/>
              </a:spcBef>
              <a:spcAft>
                <a:spcPts val="0"/>
              </a:spcAft>
            </a:pPr>
            <a:r>
              <a:rPr sz="2109" kern="0">
                <a:solidFill>
                  <a:srgbClr val="000000"/>
                </a:solidFill>
                <a:latin typeface="Helvetica Neue Light"/>
                <a:sym typeface="Helvetica Neue Light"/>
              </a:rPr>
              <a:t>Multiplicative Time Series Model</a:t>
            </a:r>
          </a:p>
        </p:txBody>
      </p:sp>
      <p:sp>
        <p:nvSpPr>
          <p:cNvPr id="248" name="Shape 248"/>
          <p:cNvSpPr/>
          <p:nvPr/>
        </p:nvSpPr>
        <p:spPr>
          <a:xfrm>
            <a:off x="415582" y="1970768"/>
            <a:ext cx="3962617" cy="3880871"/>
          </a:xfrm>
          <a:prstGeom prst="rect">
            <a:avLst/>
          </a:prstGeom>
          <a:ln w="12700">
            <a:solidFill>
              <a:srgbClr val="000000"/>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marL="473257" indent="-473257" defTabSz="410751" fontAlgn="auto" hangingPunct="0">
              <a:lnSpc>
                <a:spcPct val="200000"/>
              </a:lnSpc>
              <a:spcBef>
                <a:spcPts val="0"/>
              </a:spcBef>
              <a:spcAft>
                <a:spcPts val="0"/>
              </a:spcAft>
              <a:buSzPct val="100000"/>
              <a:buFontTx/>
              <a:buAutoNum type="arabicPeriod"/>
              <a:defRPr sz="3200"/>
            </a:pPr>
            <a:r>
              <a:rPr sz="2250" kern="0">
                <a:solidFill>
                  <a:srgbClr val="000000"/>
                </a:solidFill>
                <a:latin typeface="Helvetica Neue Light"/>
                <a:sym typeface="Helvetica Neue Light"/>
              </a:rPr>
              <a:t>Select Products Sets</a:t>
            </a:r>
          </a:p>
          <a:p>
            <a:pPr marL="473257" indent="-473257" defTabSz="410751" fontAlgn="auto" hangingPunct="0">
              <a:lnSpc>
                <a:spcPct val="200000"/>
              </a:lnSpc>
              <a:spcBef>
                <a:spcPts val="0"/>
              </a:spcBef>
              <a:spcAft>
                <a:spcPts val="0"/>
              </a:spcAft>
              <a:buSzPct val="100000"/>
              <a:buFontTx/>
              <a:buAutoNum type="arabicPeriod"/>
              <a:defRPr sz="3200"/>
            </a:pPr>
            <a:r>
              <a:rPr sz="2250" kern="0">
                <a:solidFill>
                  <a:srgbClr val="000000"/>
                </a:solidFill>
                <a:latin typeface="Helvetica Neue Light"/>
                <a:sym typeface="Helvetica Neue Light"/>
              </a:rPr>
              <a:t>Cancellation Correction</a:t>
            </a:r>
          </a:p>
          <a:p>
            <a:pPr marL="473257" indent="-473257" defTabSz="410751" fontAlgn="auto" hangingPunct="0">
              <a:lnSpc>
                <a:spcPct val="200000"/>
              </a:lnSpc>
              <a:spcBef>
                <a:spcPts val="0"/>
              </a:spcBef>
              <a:spcAft>
                <a:spcPts val="0"/>
              </a:spcAft>
              <a:buSzPct val="100000"/>
              <a:buFontTx/>
              <a:buAutoNum type="arabicPeriod"/>
              <a:defRPr sz="3200"/>
            </a:pPr>
            <a:r>
              <a:rPr sz="2250" kern="0">
                <a:solidFill>
                  <a:srgbClr val="000000"/>
                </a:solidFill>
                <a:latin typeface="Helvetica Neue Light"/>
                <a:sym typeface="Helvetica Neue Light"/>
              </a:rPr>
              <a:t>Promotion Adjustment</a:t>
            </a:r>
          </a:p>
          <a:p>
            <a:pPr marL="473257" indent="-473257" defTabSz="410751" fontAlgn="auto" hangingPunct="0">
              <a:spcBef>
                <a:spcPts val="0"/>
              </a:spcBef>
              <a:spcAft>
                <a:spcPts val="0"/>
              </a:spcAft>
              <a:buSzPct val="100000"/>
              <a:buFontTx/>
              <a:buAutoNum type="arabicPeriod"/>
              <a:defRPr sz="3200" b="1">
                <a:latin typeface="Helvetica Neue"/>
                <a:ea typeface="Helvetica Neue"/>
                <a:cs typeface="Helvetica Neue"/>
                <a:sym typeface="Helvetica Neue"/>
              </a:defRPr>
            </a:pPr>
            <a:r>
              <a:rPr sz="2250" b="1" kern="0">
                <a:solidFill>
                  <a:srgbClr val="000000"/>
                </a:solidFill>
                <a:latin typeface="Helvetica Neue"/>
                <a:ea typeface="Helvetica Neue"/>
                <a:cs typeface="Helvetica Neue"/>
                <a:sym typeface="Helvetica Neue"/>
              </a:rPr>
              <a:t>Seasonality Adjustment (Normalized Data)</a:t>
            </a:r>
          </a:p>
          <a:p>
            <a:pPr defTabSz="410751" fontAlgn="auto" hangingPunct="0">
              <a:spcBef>
                <a:spcPts val="0"/>
              </a:spcBef>
              <a:spcAft>
                <a:spcPts val="0"/>
              </a:spcAft>
              <a:defRPr sz="3200"/>
            </a:pPr>
            <a:endParaRPr sz="2250" kern="0">
              <a:solidFill>
                <a:srgbClr val="000000"/>
              </a:solidFill>
              <a:latin typeface="Helvetica Neue Light"/>
              <a:sym typeface="Helvetica Neue Light"/>
            </a:endParaRPr>
          </a:p>
          <a:p>
            <a:pPr marL="473257" indent="-473257" defTabSz="410751" fontAlgn="auto" hangingPunct="0">
              <a:lnSpc>
                <a:spcPct val="200000"/>
              </a:lnSpc>
              <a:spcBef>
                <a:spcPts val="0"/>
              </a:spcBef>
              <a:spcAft>
                <a:spcPts val="0"/>
              </a:spcAft>
              <a:buSzPct val="100000"/>
              <a:buFontTx/>
              <a:buAutoNum type="arabicPeriod" startAt="5"/>
              <a:defRPr sz="3200">
                <a:solidFill>
                  <a:srgbClr val="FFFFFF"/>
                </a:solidFill>
              </a:defRPr>
            </a:pPr>
            <a:r>
              <a:rPr sz="2250" kern="0">
                <a:solidFill>
                  <a:srgbClr val="FFFFFF"/>
                </a:solidFill>
                <a:latin typeface="Helvetica Neue Light"/>
                <a:sym typeface="Helvetica Neue Light"/>
              </a:rPr>
              <a:t>End-of-Life Truncation</a:t>
            </a:r>
          </a:p>
        </p:txBody>
      </p:sp>
      <p:sp>
        <p:nvSpPr>
          <p:cNvPr id="249" name="Shape 249"/>
          <p:cNvSpPr/>
          <p:nvPr/>
        </p:nvSpPr>
        <p:spPr>
          <a:xfrm>
            <a:off x="1156166" y="1556059"/>
            <a:ext cx="2481450"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b="1">
                <a:latin typeface="Helvetica Neue"/>
                <a:ea typeface="Helvetica Neue"/>
                <a:cs typeface="Helvetica Neue"/>
                <a:sym typeface="Helvetica Neue"/>
              </a:defRPr>
            </a:lvl1pPr>
          </a:lstStyle>
          <a:p>
            <a:pPr algn="ctr" defTabSz="410751" fontAlgn="auto" hangingPunct="0">
              <a:spcBef>
                <a:spcPts val="0"/>
              </a:spcBef>
              <a:spcAft>
                <a:spcPts val="0"/>
              </a:spcAft>
            </a:pPr>
            <a:r>
              <a:rPr sz="2250" kern="0">
                <a:solidFill>
                  <a:srgbClr val="000000"/>
                </a:solidFill>
              </a:rPr>
              <a:t>Processing Steps</a:t>
            </a:r>
          </a:p>
        </p:txBody>
      </p:sp>
      <p:sp>
        <p:nvSpPr>
          <p:cNvPr id="250" name="Shape 250"/>
          <p:cNvSpPr>
            <a:spLocks noGrp="1"/>
          </p:cNvSpPr>
          <p:nvPr>
            <p:ph type="title"/>
          </p:nvPr>
        </p:nvSpPr>
        <p:spPr>
          <a:xfrm>
            <a:off x="401836" y="410765"/>
            <a:ext cx="8340328" cy="982266"/>
          </a:xfrm>
          <a:prstGeom prst="rect">
            <a:avLst/>
          </a:prstGeom>
        </p:spPr>
        <p:txBody>
          <a:bodyPr>
            <a:normAutofit fontScale="90000"/>
          </a:bodyPr>
          <a:lstStyle/>
          <a:p>
            <a:pPr>
              <a:defRPr sz="3600"/>
            </a:pPr>
            <a:r>
              <a:t>Step 1: Fit a PLC curve</a:t>
            </a:r>
          </a:p>
          <a:p>
            <a:pPr>
              <a:defRPr sz="3600"/>
            </a:pPr>
            <a:r>
              <a:t>A: Process the Raw Historical Data</a:t>
            </a:r>
          </a:p>
        </p:txBody>
      </p:sp>
    </p:spTree>
    <p:extLst>
      <p:ext uri="{BB962C8B-B14F-4D97-AF65-F5344CB8AC3E}">
        <p14:creationId xmlns:p14="http://schemas.microsoft.com/office/powerpoint/2010/main" val="1847550399"/>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Shape 252"/>
          <p:cNvSpPr>
            <a:spLocks noGrp="1"/>
          </p:cNvSpPr>
          <p:nvPr>
            <p:ph type="sldNum" sz="quarter" idx="2"/>
          </p:nvPr>
        </p:nvSpPr>
        <p:spPr>
          <a:xfrm>
            <a:off x="8608219" y="6465094"/>
            <a:ext cx="237244" cy="254044"/>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48</a:t>
            </a:fld>
            <a:endParaRPr/>
          </a:p>
        </p:txBody>
      </p:sp>
      <p:sp>
        <p:nvSpPr>
          <p:cNvPr id="253" name="Shape 253"/>
          <p:cNvSpPr/>
          <p:nvPr/>
        </p:nvSpPr>
        <p:spPr>
          <a:xfrm>
            <a:off x="399619" y="5934373"/>
            <a:ext cx="8344762" cy="528354"/>
          </a:xfrm>
          <a:prstGeom prst="rect">
            <a:avLst/>
          </a:prstGeom>
          <a:solidFill>
            <a:schemeClr val="accent1">
              <a:satOff val="12166"/>
              <a:lumOff val="-13042"/>
            </a:schemeClr>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3200">
                <a:solidFill>
                  <a:srgbClr val="FFFFFF"/>
                </a:solidFill>
              </a:defRPr>
            </a:lvl1pPr>
          </a:lstStyle>
          <a:p>
            <a:pPr algn="ctr" defTabSz="410751" fontAlgn="auto" hangingPunct="0">
              <a:spcBef>
                <a:spcPts val="0"/>
              </a:spcBef>
              <a:spcAft>
                <a:spcPts val="0"/>
              </a:spcAft>
            </a:pPr>
            <a:r>
              <a:rPr sz="2250" kern="0">
                <a:latin typeface="Helvetica Neue Light"/>
                <a:sym typeface="Helvetica Neue Light"/>
              </a:rPr>
              <a:t>Now the data is ready for fitting. </a:t>
            </a:r>
          </a:p>
        </p:txBody>
      </p:sp>
      <p:sp>
        <p:nvSpPr>
          <p:cNvPr id="254" name="Shape 254"/>
          <p:cNvSpPr/>
          <p:nvPr/>
        </p:nvSpPr>
        <p:spPr>
          <a:xfrm>
            <a:off x="255153" y="-1343"/>
            <a:ext cx="2910902" cy="336205"/>
          </a:xfrm>
          <a:prstGeom prst="rect">
            <a:avLst/>
          </a:prstGeom>
          <a:solidFill>
            <a:schemeClr val="accent1">
              <a:hueOff val="-611180"/>
              <a:satOff val="24879"/>
              <a:lumOff val="-26847"/>
            </a:schemeClr>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Fitting</a:t>
            </a:r>
          </a:p>
        </p:txBody>
      </p:sp>
      <p:sp>
        <p:nvSpPr>
          <p:cNvPr id="255" name="Shape 255"/>
          <p:cNvSpPr/>
          <p:nvPr/>
        </p:nvSpPr>
        <p:spPr>
          <a:xfrm>
            <a:off x="3160750" y="-1343"/>
            <a:ext cx="2910902" cy="33620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Clustering</a:t>
            </a:r>
          </a:p>
        </p:txBody>
      </p:sp>
      <p:sp>
        <p:nvSpPr>
          <p:cNvPr id="256" name="Shape 256"/>
          <p:cNvSpPr/>
          <p:nvPr/>
        </p:nvSpPr>
        <p:spPr>
          <a:xfrm>
            <a:off x="6066149" y="-1343"/>
            <a:ext cx="2910902" cy="33620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Forecasting</a:t>
            </a:r>
          </a:p>
        </p:txBody>
      </p:sp>
      <p:sp>
        <p:nvSpPr>
          <p:cNvPr id="257" name="Shape 257"/>
          <p:cNvSpPr/>
          <p:nvPr/>
        </p:nvSpPr>
        <p:spPr>
          <a:xfrm>
            <a:off x="1156166" y="1556059"/>
            <a:ext cx="2481450"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b="1">
                <a:latin typeface="Helvetica Neue"/>
                <a:ea typeface="Helvetica Neue"/>
                <a:cs typeface="Helvetica Neue"/>
                <a:sym typeface="Helvetica Neue"/>
              </a:defRPr>
            </a:lvl1pPr>
          </a:lstStyle>
          <a:p>
            <a:pPr algn="ctr" defTabSz="410751" fontAlgn="auto" hangingPunct="0">
              <a:spcBef>
                <a:spcPts val="0"/>
              </a:spcBef>
              <a:spcAft>
                <a:spcPts val="0"/>
              </a:spcAft>
            </a:pPr>
            <a:r>
              <a:rPr sz="2250" kern="0">
                <a:solidFill>
                  <a:srgbClr val="000000"/>
                </a:solidFill>
              </a:rPr>
              <a:t>Processing Steps</a:t>
            </a:r>
          </a:p>
        </p:txBody>
      </p:sp>
      <p:sp>
        <p:nvSpPr>
          <p:cNvPr id="258" name="Shape 258"/>
          <p:cNvSpPr/>
          <p:nvPr/>
        </p:nvSpPr>
        <p:spPr>
          <a:xfrm>
            <a:off x="415582" y="1970768"/>
            <a:ext cx="3962617" cy="3880871"/>
          </a:xfrm>
          <a:prstGeom prst="rect">
            <a:avLst/>
          </a:prstGeom>
          <a:ln w="12700">
            <a:solidFill>
              <a:srgbClr val="000000"/>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marL="473257" indent="-473257" defTabSz="410751" fontAlgn="auto" hangingPunct="0">
              <a:lnSpc>
                <a:spcPct val="200000"/>
              </a:lnSpc>
              <a:spcBef>
                <a:spcPts val="0"/>
              </a:spcBef>
              <a:spcAft>
                <a:spcPts val="0"/>
              </a:spcAft>
              <a:buSzPct val="100000"/>
              <a:buFontTx/>
              <a:buAutoNum type="arabicPeriod"/>
              <a:defRPr sz="3200"/>
            </a:pPr>
            <a:r>
              <a:rPr sz="2250" kern="0">
                <a:solidFill>
                  <a:srgbClr val="000000"/>
                </a:solidFill>
                <a:latin typeface="Helvetica Neue Light"/>
                <a:sym typeface="Helvetica Neue Light"/>
              </a:rPr>
              <a:t>Select Products Sets</a:t>
            </a:r>
          </a:p>
          <a:p>
            <a:pPr marL="473257" indent="-473257" defTabSz="410751" fontAlgn="auto" hangingPunct="0">
              <a:lnSpc>
                <a:spcPct val="200000"/>
              </a:lnSpc>
              <a:spcBef>
                <a:spcPts val="0"/>
              </a:spcBef>
              <a:spcAft>
                <a:spcPts val="0"/>
              </a:spcAft>
              <a:buSzPct val="100000"/>
              <a:buFontTx/>
              <a:buAutoNum type="arabicPeriod"/>
              <a:defRPr sz="3200"/>
            </a:pPr>
            <a:r>
              <a:rPr sz="2250" kern="0">
                <a:solidFill>
                  <a:srgbClr val="000000"/>
                </a:solidFill>
                <a:latin typeface="Helvetica Neue Light"/>
                <a:sym typeface="Helvetica Neue Light"/>
              </a:rPr>
              <a:t>Cancellation Correction</a:t>
            </a:r>
          </a:p>
          <a:p>
            <a:pPr marL="473257" indent="-473257" defTabSz="410751" fontAlgn="auto" hangingPunct="0">
              <a:lnSpc>
                <a:spcPct val="200000"/>
              </a:lnSpc>
              <a:spcBef>
                <a:spcPts val="0"/>
              </a:spcBef>
              <a:spcAft>
                <a:spcPts val="0"/>
              </a:spcAft>
              <a:buSzPct val="100000"/>
              <a:buFontTx/>
              <a:buAutoNum type="arabicPeriod"/>
              <a:defRPr sz="3200"/>
            </a:pPr>
            <a:r>
              <a:rPr sz="2250" kern="0">
                <a:solidFill>
                  <a:srgbClr val="000000"/>
                </a:solidFill>
                <a:latin typeface="Helvetica Neue Light"/>
                <a:sym typeface="Helvetica Neue Light"/>
              </a:rPr>
              <a:t>Promotion Adjustment</a:t>
            </a:r>
          </a:p>
          <a:p>
            <a:pPr marL="473257" indent="-473257" defTabSz="410751" fontAlgn="auto" hangingPunct="0">
              <a:spcBef>
                <a:spcPts val="0"/>
              </a:spcBef>
              <a:spcAft>
                <a:spcPts val="0"/>
              </a:spcAft>
              <a:buSzPct val="100000"/>
              <a:buFontTx/>
              <a:buAutoNum type="arabicPeriod"/>
              <a:defRPr sz="3200"/>
            </a:pPr>
            <a:r>
              <a:rPr sz="2250" kern="0">
                <a:solidFill>
                  <a:srgbClr val="000000"/>
                </a:solidFill>
                <a:latin typeface="Helvetica Neue Light"/>
                <a:sym typeface="Helvetica Neue Light"/>
              </a:rPr>
              <a:t>Seasonality Adjustment (Normalized Data)</a:t>
            </a:r>
          </a:p>
          <a:p>
            <a:pPr defTabSz="410751" fontAlgn="auto" hangingPunct="0">
              <a:spcBef>
                <a:spcPts val="0"/>
              </a:spcBef>
              <a:spcAft>
                <a:spcPts val="0"/>
              </a:spcAft>
              <a:defRPr sz="3200"/>
            </a:pPr>
            <a:endParaRPr sz="2250" kern="0">
              <a:solidFill>
                <a:srgbClr val="000000"/>
              </a:solidFill>
              <a:latin typeface="Helvetica Neue Light"/>
              <a:sym typeface="Helvetica Neue Light"/>
            </a:endParaRPr>
          </a:p>
          <a:p>
            <a:pPr marL="473257" indent="-473257" defTabSz="410751" fontAlgn="auto" hangingPunct="0">
              <a:lnSpc>
                <a:spcPct val="200000"/>
              </a:lnSpc>
              <a:spcBef>
                <a:spcPts val="0"/>
              </a:spcBef>
              <a:spcAft>
                <a:spcPts val="0"/>
              </a:spcAft>
              <a:buSzPct val="100000"/>
              <a:buFontTx/>
              <a:buAutoNum type="arabicPeriod" startAt="5"/>
              <a:defRPr sz="3200" b="1">
                <a:latin typeface="Helvetica Neue"/>
                <a:ea typeface="Helvetica Neue"/>
                <a:cs typeface="Helvetica Neue"/>
                <a:sym typeface="Helvetica Neue"/>
              </a:defRPr>
            </a:pPr>
            <a:r>
              <a:rPr sz="2250" b="1" kern="0">
                <a:solidFill>
                  <a:srgbClr val="000000"/>
                </a:solidFill>
                <a:latin typeface="Helvetica Neue"/>
                <a:ea typeface="Helvetica Neue"/>
                <a:cs typeface="Helvetica Neue"/>
                <a:sym typeface="Helvetica Neue"/>
              </a:rPr>
              <a:t>End-of-Life Truncation</a:t>
            </a:r>
          </a:p>
        </p:txBody>
      </p:sp>
      <p:sp>
        <p:nvSpPr>
          <p:cNvPr id="259" name="Shape 259"/>
          <p:cNvSpPr>
            <a:spLocks noGrp="1"/>
          </p:cNvSpPr>
          <p:nvPr>
            <p:ph type="title"/>
          </p:nvPr>
        </p:nvSpPr>
        <p:spPr>
          <a:xfrm>
            <a:off x="401836" y="416821"/>
            <a:ext cx="8340328" cy="982266"/>
          </a:xfrm>
          <a:prstGeom prst="rect">
            <a:avLst/>
          </a:prstGeom>
        </p:spPr>
        <p:txBody>
          <a:bodyPr>
            <a:normAutofit fontScale="90000"/>
          </a:bodyPr>
          <a:lstStyle/>
          <a:p>
            <a:pPr>
              <a:defRPr sz="3600"/>
            </a:pPr>
            <a:r>
              <a:rPr dirty="0"/>
              <a:t>Step 1: Fit a PLC curve</a:t>
            </a:r>
          </a:p>
          <a:p>
            <a:pPr>
              <a:defRPr sz="3600"/>
            </a:pPr>
            <a:r>
              <a:rPr dirty="0"/>
              <a:t>A: Process the Raw Historical Data</a:t>
            </a:r>
          </a:p>
        </p:txBody>
      </p:sp>
      <p:grpSp>
        <p:nvGrpSpPr>
          <p:cNvPr id="274" name="Group 274"/>
          <p:cNvGrpSpPr/>
          <p:nvPr/>
        </p:nvGrpSpPr>
        <p:grpSpPr>
          <a:xfrm>
            <a:off x="4987014" y="1566799"/>
            <a:ext cx="3648398" cy="4189433"/>
            <a:chOff x="0" y="0"/>
            <a:chExt cx="5188831" cy="5958302"/>
          </a:xfrm>
        </p:grpSpPr>
        <p:grpSp>
          <p:nvGrpSpPr>
            <p:cNvPr id="267" name="Group 267"/>
            <p:cNvGrpSpPr/>
            <p:nvPr/>
          </p:nvGrpSpPr>
          <p:grpSpPr>
            <a:xfrm>
              <a:off x="0" y="0"/>
              <a:ext cx="5188832" cy="5958303"/>
              <a:chOff x="310951" y="0"/>
              <a:chExt cx="5188831" cy="5958302"/>
            </a:xfrm>
          </p:grpSpPr>
          <p:pic>
            <p:nvPicPr>
              <p:cNvPr id="260" name="pasted-image.tiff"/>
              <p:cNvPicPr>
                <a:picLocks noChangeAspect="1"/>
              </p:cNvPicPr>
              <p:nvPr/>
            </p:nvPicPr>
            <p:blipFill>
              <a:blip r:embed="rId2">
                <a:extLst/>
              </a:blip>
              <a:stretch>
                <a:fillRect/>
              </a:stretch>
            </p:blipFill>
            <p:spPr>
              <a:xfrm>
                <a:off x="310951" y="420780"/>
                <a:ext cx="4658974" cy="5537523"/>
              </a:xfrm>
              <a:prstGeom prst="rect">
                <a:avLst/>
              </a:prstGeom>
              <a:ln w="12700" cap="flat">
                <a:noFill/>
                <a:miter lim="400000"/>
              </a:ln>
              <a:effectLst/>
            </p:spPr>
          </p:pic>
          <p:sp>
            <p:nvSpPr>
              <p:cNvPr id="261" name="Shape 261"/>
              <p:cNvSpPr/>
              <p:nvPr/>
            </p:nvSpPr>
            <p:spPr>
              <a:xfrm>
                <a:off x="2623809" y="975844"/>
                <a:ext cx="1484615" cy="460567"/>
              </a:xfrm>
              <a:prstGeom prst="rect">
                <a:avLst/>
              </a:prstGeom>
              <a:solidFill>
                <a:schemeClr val="accent5">
                  <a:hueOff val="-309130"/>
                  <a:satOff val="-11805"/>
                  <a:lumOff val="-13439"/>
                </a:schemeClr>
              </a:solid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lvl1pPr>
                  <a:defRPr sz="2400">
                    <a:solidFill>
                      <a:srgbClr val="FFFFFF"/>
                    </a:solidFill>
                  </a:defRPr>
                </a:lvl1pPr>
              </a:lstStyle>
              <a:p>
                <a:pPr algn="ctr" defTabSz="410751" fontAlgn="auto" hangingPunct="0">
                  <a:spcBef>
                    <a:spcPts val="0"/>
                  </a:spcBef>
                  <a:spcAft>
                    <a:spcPts val="0"/>
                  </a:spcAft>
                </a:pPr>
                <a:r>
                  <a:rPr sz="1687" kern="0">
                    <a:latin typeface="Helvetica Neue Light"/>
                    <a:sym typeface="Helvetica Neue Light"/>
                  </a:rPr>
                  <a:t>Silent EOL</a:t>
                </a:r>
              </a:p>
            </p:txBody>
          </p:sp>
          <p:sp>
            <p:nvSpPr>
              <p:cNvPr id="262" name="Shape 262"/>
              <p:cNvSpPr/>
              <p:nvPr/>
            </p:nvSpPr>
            <p:spPr>
              <a:xfrm>
                <a:off x="2648928" y="3597985"/>
                <a:ext cx="1434377" cy="460566"/>
              </a:xfrm>
              <a:prstGeom prst="rect">
                <a:avLst/>
              </a:prstGeom>
              <a:solidFill>
                <a:schemeClr val="accent6"/>
              </a:solid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lvl1pPr>
                  <a:defRPr sz="2400">
                    <a:solidFill>
                      <a:srgbClr val="FFFFFF"/>
                    </a:solidFill>
                  </a:defRPr>
                </a:lvl1pPr>
              </a:lstStyle>
              <a:p>
                <a:pPr algn="ctr" defTabSz="410751" fontAlgn="auto" hangingPunct="0">
                  <a:spcBef>
                    <a:spcPts val="0"/>
                  </a:spcBef>
                  <a:spcAft>
                    <a:spcPts val="0"/>
                  </a:spcAft>
                </a:pPr>
                <a:r>
                  <a:rPr sz="1687" kern="0">
                    <a:latin typeface="Helvetica Neue Light"/>
                    <a:sym typeface="Helvetica Neue Light"/>
                  </a:rPr>
                  <a:t>Clearance</a:t>
                </a:r>
              </a:p>
            </p:txBody>
          </p:sp>
          <p:sp>
            <p:nvSpPr>
              <p:cNvPr id="263" name="Shape 263"/>
              <p:cNvSpPr/>
              <p:nvPr/>
            </p:nvSpPr>
            <p:spPr>
              <a:xfrm>
                <a:off x="388872" y="230282"/>
                <a:ext cx="768439" cy="1"/>
              </a:xfrm>
              <a:prstGeom prst="line">
                <a:avLst/>
              </a:prstGeom>
              <a:noFill/>
              <a:ln w="25400" cap="rnd">
                <a:solidFill>
                  <a:srgbClr val="000000"/>
                </a:solidFill>
                <a:custDash>
                  <a:ds d="100000" sp="200000"/>
                </a:custDash>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264" name="Shape 264"/>
              <p:cNvSpPr/>
              <p:nvPr/>
            </p:nvSpPr>
            <p:spPr>
              <a:xfrm>
                <a:off x="1279953" y="-1"/>
                <a:ext cx="1574739" cy="46056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Length Cut</a:t>
                </a:r>
              </a:p>
            </p:txBody>
          </p:sp>
          <p:sp>
            <p:nvSpPr>
              <p:cNvPr id="265" name="Shape 265"/>
              <p:cNvSpPr/>
              <p:nvPr/>
            </p:nvSpPr>
            <p:spPr>
              <a:xfrm>
                <a:off x="2977332" y="230282"/>
                <a:ext cx="768439" cy="1"/>
              </a:xfrm>
              <a:prstGeom prst="line">
                <a:avLst/>
              </a:prstGeom>
              <a:noFill/>
              <a:ln w="38100" cap="flat">
                <a:solidFill>
                  <a:srgbClr val="000000"/>
                </a:solidFill>
                <a:custDash>
                  <a:ds d="200000" sp="200000"/>
                </a:custDash>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266" name="Shape 266"/>
              <p:cNvSpPr/>
              <p:nvPr/>
            </p:nvSpPr>
            <p:spPr>
              <a:xfrm>
                <a:off x="3868413" y="-1"/>
                <a:ext cx="1631371" cy="46056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Volume Cut</a:t>
                </a:r>
              </a:p>
            </p:txBody>
          </p:sp>
        </p:grpSp>
        <p:sp>
          <p:nvSpPr>
            <p:cNvPr id="268" name="Shape 268"/>
            <p:cNvSpPr/>
            <p:nvPr/>
          </p:nvSpPr>
          <p:spPr>
            <a:xfrm>
              <a:off x="45837" y="234652"/>
              <a:ext cx="813404" cy="1"/>
            </a:xfrm>
            <a:prstGeom prst="line">
              <a:avLst/>
            </a:prstGeom>
            <a:noFill/>
            <a:ln w="63500" cap="flat">
              <a:solidFill>
                <a:schemeClr val="accent1"/>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269" name="Shape 269"/>
            <p:cNvSpPr/>
            <p:nvPr/>
          </p:nvSpPr>
          <p:spPr>
            <a:xfrm flipH="1">
              <a:off x="3982837" y="742652"/>
              <a:ext cx="1" cy="2392345"/>
            </a:xfrm>
            <a:prstGeom prst="line">
              <a:avLst/>
            </a:prstGeom>
            <a:noFill/>
            <a:ln w="63500" cap="flat">
              <a:solidFill>
                <a:schemeClr val="accent1"/>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270" name="Shape 270"/>
            <p:cNvSpPr/>
            <p:nvPr/>
          </p:nvSpPr>
          <p:spPr>
            <a:xfrm flipH="1">
              <a:off x="3982837" y="3282652"/>
              <a:ext cx="1" cy="2392345"/>
            </a:xfrm>
            <a:prstGeom prst="line">
              <a:avLst/>
            </a:prstGeom>
            <a:noFill/>
            <a:ln w="63500" cap="flat">
              <a:solidFill>
                <a:schemeClr val="accent1"/>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271" name="Shape 271"/>
            <p:cNvSpPr/>
            <p:nvPr/>
          </p:nvSpPr>
          <p:spPr>
            <a:xfrm flipH="1">
              <a:off x="4376537" y="3282652"/>
              <a:ext cx="1" cy="2392345"/>
            </a:xfrm>
            <a:prstGeom prst="line">
              <a:avLst/>
            </a:prstGeom>
            <a:noFill/>
            <a:ln w="63500" cap="flat">
              <a:solidFill>
                <a:schemeClr val="accent4">
                  <a:satOff val="9638"/>
                  <a:lumOff val="-12193"/>
                </a:schemeClr>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272" name="Shape 272"/>
            <p:cNvSpPr/>
            <p:nvPr/>
          </p:nvSpPr>
          <p:spPr>
            <a:xfrm flipH="1">
              <a:off x="2103237" y="628352"/>
              <a:ext cx="1" cy="2392345"/>
            </a:xfrm>
            <a:prstGeom prst="line">
              <a:avLst/>
            </a:prstGeom>
            <a:noFill/>
            <a:ln w="63500" cap="flat">
              <a:solidFill>
                <a:schemeClr val="accent4">
                  <a:satOff val="9638"/>
                  <a:lumOff val="-12193"/>
                </a:schemeClr>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273" name="Shape 273"/>
            <p:cNvSpPr/>
            <p:nvPr/>
          </p:nvSpPr>
          <p:spPr>
            <a:xfrm flipH="1" flipV="1">
              <a:off x="2594415" y="234652"/>
              <a:ext cx="871845" cy="1"/>
            </a:xfrm>
            <a:prstGeom prst="line">
              <a:avLst/>
            </a:prstGeom>
            <a:noFill/>
            <a:ln w="63500" cap="flat">
              <a:solidFill>
                <a:schemeClr val="accent4">
                  <a:satOff val="9638"/>
                  <a:lumOff val="-12193"/>
                </a:schemeClr>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grpSp>
    </p:spTree>
    <p:extLst>
      <p:ext uri="{BB962C8B-B14F-4D97-AF65-F5344CB8AC3E}">
        <p14:creationId xmlns:p14="http://schemas.microsoft.com/office/powerpoint/2010/main" val="1313504020"/>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Shape 276"/>
          <p:cNvSpPr>
            <a:spLocks noGrp="1"/>
          </p:cNvSpPr>
          <p:nvPr>
            <p:ph type="title"/>
          </p:nvPr>
        </p:nvSpPr>
        <p:spPr>
          <a:xfrm>
            <a:off x="401836" y="393500"/>
            <a:ext cx="8340328" cy="982266"/>
          </a:xfrm>
          <a:prstGeom prst="rect">
            <a:avLst/>
          </a:prstGeom>
        </p:spPr>
        <p:txBody>
          <a:bodyPr>
            <a:normAutofit/>
          </a:bodyPr>
          <a:lstStyle/>
          <a:p>
            <a:pPr>
              <a:defRPr sz="3600"/>
            </a:pPr>
            <a:r>
              <a:rPr sz="2800" dirty="0"/>
              <a:t>Step 1: Fit a PLC curve</a:t>
            </a:r>
          </a:p>
          <a:p>
            <a:pPr>
              <a:defRPr sz="3600"/>
            </a:pPr>
            <a:r>
              <a:rPr sz="2800" dirty="0"/>
              <a:t>B: Fit with Six Parameterized Families of Curves</a:t>
            </a:r>
          </a:p>
        </p:txBody>
      </p:sp>
      <p:sp>
        <p:nvSpPr>
          <p:cNvPr id="277" name="Shape 277"/>
          <p:cNvSpPr>
            <a:spLocks noGrp="1"/>
          </p:cNvSpPr>
          <p:nvPr>
            <p:ph type="sldNum" sz="quarter" idx="2"/>
          </p:nvPr>
        </p:nvSpPr>
        <p:spPr>
          <a:xfrm>
            <a:off x="8608219" y="6465094"/>
            <a:ext cx="237244" cy="254044"/>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49</a:t>
            </a:fld>
            <a:endParaRPr/>
          </a:p>
        </p:txBody>
      </p:sp>
      <p:pic>
        <p:nvPicPr>
          <p:cNvPr id="278" name="pasted-image.png"/>
          <p:cNvPicPr>
            <a:picLocks noChangeAspect="1"/>
          </p:cNvPicPr>
          <p:nvPr/>
        </p:nvPicPr>
        <p:blipFill>
          <a:blip r:embed="rId2">
            <a:extLst/>
          </a:blip>
          <a:stretch>
            <a:fillRect/>
          </a:stretch>
        </p:blipFill>
        <p:spPr>
          <a:xfrm>
            <a:off x="468797" y="1394714"/>
            <a:ext cx="8344762" cy="4960768"/>
          </a:xfrm>
          <a:prstGeom prst="rect">
            <a:avLst/>
          </a:prstGeom>
          <a:ln w="12700">
            <a:miter lim="400000"/>
          </a:ln>
        </p:spPr>
      </p:pic>
      <p:sp>
        <p:nvSpPr>
          <p:cNvPr id="279" name="Shape 279"/>
          <p:cNvSpPr/>
          <p:nvPr/>
        </p:nvSpPr>
        <p:spPr>
          <a:xfrm>
            <a:off x="255153" y="-1343"/>
            <a:ext cx="2910902" cy="336205"/>
          </a:xfrm>
          <a:prstGeom prst="rect">
            <a:avLst/>
          </a:prstGeom>
          <a:solidFill>
            <a:schemeClr val="accent1">
              <a:hueOff val="-611180"/>
              <a:satOff val="24879"/>
              <a:lumOff val="-26847"/>
            </a:schemeClr>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Fitting</a:t>
            </a:r>
          </a:p>
        </p:txBody>
      </p:sp>
      <p:sp>
        <p:nvSpPr>
          <p:cNvPr id="280" name="Shape 280"/>
          <p:cNvSpPr/>
          <p:nvPr/>
        </p:nvSpPr>
        <p:spPr>
          <a:xfrm>
            <a:off x="3160750" y="-1343"/>
            <a:ext cx="2910902" cy="33620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Clustering</a:t>
            </a:r>
          </a:p>
        </p:txBody>
      </p:sp>
      <p:sp>
        <p:nvSpPr>
          <p:cNvPr id="281" name="Shape 281"/>
          <p:cNvSpPr/>
          <p:nvPr/>
        </p:nvSpPr>
        <p:spPr>
          <a:xfrm>
            <a:off x="6066149" y="-1343"/>
            <a:ext cx="2910902" cy="33620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Forecasting</a:t>
            </a:r>
          </a:p>
        </p:txBody>
      </p:sp>
      <p:sp>
        <p:nvSpPr>
          <p:cNvPr id="282" name="Shape 282"/>
          <p:cNvSpPr/>
          <p:nvPr/>
        </p:nvSpPr>
        <p:spPr>
          <a:xfrm>
            <a:off x="1154403" y="1799722"/>
            <a:ext cx="7511541" cy="1943363"/>
          </a:xfrm>
          <a:prstGeom prst="rect">
            <a:avLst/>
          </a:prstGeom>
          <a:solidFill>
            <a:schemeClr val="accent5">
              <a:hueOff val="-485679"/>
              <a:satOff val="-12669"/>
              <a:lumOff val="-27282"/>
              <a:alpha val="40000"/>
            </a:schemeClr>
          </a:solidFill>
          <a:ln w="12700">
            <a:solidFill>
              <a:srgbClr val="9A9A9A">
                <a:alpha val="40000"/>
              </a:srgbClr>
            </a:solidFill>
            <a:miter lim="400000"/>
          </a:ln>
        </p:spPr>
        <p:txBody>
          <a:bodyPr lIns="35719" tIns="35719" rIns="35719" bIns="35719"/>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283" name="Shape 283"/>
          <p:cNvSpPr/>
          <p:nvPr/>
        </p:nvSpPr>
        <p:spPr>
          <a:xfrm>
            <a:off x="768455" y="6064385"/>
            <a:ext cx="7821915" cy="331758"/>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Weeks After Launch</a:t>
            </a:r>
          </a:p>
        </p:txBody>
      </p:sp>
      <p:sp>
        <p:nvSpPr>
          <p:cNvPr id="284" name="Shape 284"/>
          <p:cNvSpPr/>
          <p:nvPr/>
        </p:nvSpPr>
        <p:spPr>
          <a:xfrm rot="16200000">
            <a:off x="-1368567" y="3449370"/>
            <a:ext cx="4080985" cy="331758"/>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Normalized Demand</a:t>
            </a:r>
          </a:p>
        </p:txBody>
      </p:sp>
      <p:sp>
        <p:nvSpPr>
          <p:cNvPr id="285" name="Shape 285"/>
          <p:cNvSpPr/>
          <p:nvPr/>
        </p:nvSpPr>
        <p:spPr>
          <a:xfrm>
            <a:off x="1106913" y="3811326"/>
            <a:ext cx="2383162" cy="2046233"/>
          </a:xfrm>
          <a:prstGeom prst="rect">
            <a:avLst/>
          </a:prstGeom>
          <a:solidFill>
            <a:schemeClr val="accent1">
              <a:satOff val="-4086"/>
              <a:lumOff val="15331"/>
              <a:alpha val="40000"/>
            </a:schemeClr>
          </a:solidFill>
          <a:ln w="12700">
            <a:solidFill>
              <a:srgbClr val="9A9A9A">
                <a:alpha val="40000"/>
              </a:srgbClr>
            </a:solidFill>
            <a:miter lim="400000"/>
          </a:ln>
        </p:spPr>
        <p:txBody>
          <a:bodyPr lIns="35719" tIns="35719" rIns="35719" bIns="35719"/>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286" name="Shape 286"/>
          <p:cNvSpPr/>
          <p:nvPr/>
        </p:nvSpPr>
        <p:spPr>
          <a:xfrm>
            <a:off x="3615641" y="3782408"/>
            <a:ext cx="5039049" cy="2104069"/>
          </a:xfrm>
          <a:prstGeom prst="rect">
            <a:avLst/>
          </a:prstGeom>
          <a:solidFill>
            <a:schemeClr val="accent2">
              <a:alpha val="40000"/>
            </a:schemeClr>
          </a:solidFill>
          <a:ln w="12700">
            <a:solidFill>
              <a:srgbClr val="9A9A9A">
                <a:alpha val="40000"/>
              </a:srgbClr>
            </a:solidFill>
            <a:miter lim="400000"/>
          </a:ln>
        </p:spPr>
        <p:txBody>
          <a:bodyPr lIns="35719" tIns="35719" rIns="35719" bIns="35719"/>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287" name="Shape 287"/>
          <p:cNvSpPr/>
          <p:nvPr/>
        </p:nvSpPr>
        <p:spPr>
          <a:xfrm>
            <a:off x="4666815" y="3798530"/>
            <a:ext cx="2936702" cy="396712"/>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000"/>
            </a:lvl1pPr>
          </a:lstStyle>
          <a:p>
            <a:pPr algn="ctr" defTabSz="410751" fontAlgn="auto" hangingPunct="0">
              <a:spcBef>
                <a:spcPts val="0"/>
              </a:spcBef>
              <a:spcAft>
                <a:spcPts val="0"/>
              </a:spcAft>
            </a:pPr>
            <a:r>
              <a:rPr sz="2109" kern="0">
                <a:solidFill>
                  <a:srgbClr val="000000"/>
                </a:solidFill>
                <a:latin typeface="Helvetica Neue Light"/>
                <a:sym typeface="Helvetica Neue Light"/>
              </a:rPr>
              <a:t>Piecewise-Linear Curves</a:t>
            </a:r>
          </a:p>
        </p:txBody>
      </p:sp>
      <p:sp>
        <p:nvSpPr>
          <p:cNvPr id="288" name="Shape 288"/>
          <p:cNvSpPr/>
          <p:nvPr/>
        </p:nvSpPr>
        <p:spPr>
          <a:xfrm>
            <a:off x="1589966" y="3798530"/>
            <a:ext cx="1417056" cy="396712"/>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000"/>
            </a:lvl1pPr>
          </a:lstStyle>
          <a:p>
            <a:pPr algn="ctr" defTabSz="410751" fontAlgn="auto" hangingPunct="0">
              <a:spcBef>
                <a:spcPts val="0"/>
              </a:spcBef>
              <a:spcAft>
                <a:spcPts val="0"/>
              </a:spcAft>
            </a:pPr>
            <a:r>
              <a:rPr sz="2109" kern="0">
                <a:solidFill>
                  <a:srgbClr val="000000"/>
                </a:solidFill>
                <a:latin typeface="Helvetica Neue Light"/>
                <a:sym typeface="Helvetica Neue Light"/>
              </a:rPr>
              <a:t>Bass Curve</a:t>
            </a:r>
          </a:p>
        </p:txBody>
      </p:sp>
      <p:sp>
        <p:nvSpPr>
          <p:cNvPr id="289" name="Shape 289"/>
          <p:cNvSpPr/>
          <p:nvPr/>
        </p:nvSpPr>
        <p:spPr>
          <a:xfrm>
            <a:off x="3370573" y="1793636"/>
            <a:ext cx="2223366" cy="396712"/>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000"/>
            </a:lvl1pPr>
          </a:lstStyle>
          <a:p>
            <a:pPr algn="ctr" defTabSz="410751" fontAlgn="auto" hangingPunct="0">
              <a:spcBef>
                <a:spcPts val="0"/>
              </a:spcBef>
              <a:spcAft>
                <a:spcPts val="0"/>
              </a:spcAft>
            </a:pPr>
            <a:r>
              <a:rPr sz="2109" kern="0">
                <a:solidFill>
                  <a:srgbClr val="000000"/>
                </a:solidFill>
                <a:latin typeface="Helvetica Neue Light"/>
                <a:sym typeface="Helvetica Neue Light"/>
              </a:rPr>
              <a:t>Polynomial Curves</a:t>
            </a:r>
          </a:p>
        </p:txBody>
      </p:sp>
    </p:spTree>
    <p:extLst>
      <p:ext uri="{BB962C8B-B14F-4D97-AF65-F5344CB8AC3E}">
        <p14:creationId xmlns:p14="http://schemas.microsoft.com/office/powerpoint/2010/main" val="207765662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927" y="338203"/>
            <a:ext cx="9147854" cy="6181594"/>
          </a:xfrm>
          <a:prstGeom prst="rect">
            <a:avLst/>
          </a:prstGeom>
        </p:spPr>
      </p:pic>
    </p:spTree>
    <p:extLst>
      <p:ext uri="{BB962C8B-B14F-4D97-AF65-F5344CB8AC3E}">
        <p14:creationId xmlns:p14="http://schemas.microsoft.com/office/powerpoint/2010/main" val="214146573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 name="Shape 291"/>
          <p:cNvSpPr>
            <a:spLocks noGrp="1"/>
          </p:cNvSpPr>
          <p:nvPr>
            <p:ph type="title"/>
          </p:nvPr>
        </p:nvSpPr>
        <p:spPr>
          <a:xfrm>
            <a:off x="401836" y="410765"/>
            <a:ext cx="8340328" cy="982266"/>
          </a:xfrm>
          <a:prstGeom prst="rect">
            <a:avLst/>
          </a:prstGeom>
        </p:spPr>
        <p:txBody>
          <a:bodyPr>
            <a:noAutofit/>
          </a:bodyPr>
          <a:lstStyle/>
          <a:p>
            <a:pPr defTabSz="353246">
              <a:defRPr sz="3096"/>
            </a:pPr>
            <a:r>
              <a:rPr sz="2400" dirty="0"/>
              <a:t>Step 1: Fit the PLC</a:t>
            </a:r>
          </a:p>
          <a:p>
            <a:pPr defTabSz="353246">
              <a:defRPr sz="3096"/>
            </a:pPr>
            <a:r>
              <a:rPr sz="2400" dirty="0"/>
              <a:t>B: </a:t>
            </a:r>
            <a:r>
              <a:rPr lang="en-US" sz="2400" dirty="0"/>
              <a:t>Select</a:t>
            </a:r>
            <a:r>
              <a:rPr sz="2400" dirty="0"/>
              <a:t> Curve based on Goodness of Fit and Complexity</a:t>
            </a:r>
          </a:p>
        </p:txBody>
      </p:sp>
      <p:sp>
        <p:nvSpPr>
          <p:cNvPr id="292" name="Shape 292"/>
          <p:cNvSpPr>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50</a:t>
            </a:fld>
            <a:endParaRPr/>
          </a:p>
        </p:txBody>
      </p:sp>
      <p:sp>
        <p:nvSpPr>
          <p:cNvPr id="293" name="Shape 293"/>
          <p:cNvSpPr/>
          <p:nvPr/>
        </p:nvSpPr>
        <p:spPr>
          <a:xfrm>
            <a:off x="465964" y="5869010"/>
            <a:ext cx="8212073" cy="528354"/>
          </a:xfrm>
          <a:prstGeom prst="rect">
            <a:avLst/>
          </a:prstGeom>
          <a:solidFill>
            <a:schemeClr val="accent1">
              <a:satOff val="12166"/>
              <a:lumOff val="-13042"/>
            </a:schemeClr>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3200">
                <a:solidFill>
                  <a:srgbClr val="FFFFFF"/>
                </a:solidFill>
              </a:defRPr>
            </a:lvl1pPr>
          </a:lstStyle>
          <a:p>
            <a:pPr algn="ctr" defTabSz="410751" fontAlgn="auto" hangingPunct="0">
              <a:spcBef>
                <a:spcPts val="0"/>
              </a:spcBef>
              <a:spcAft>
                <a:spcPts val="0"/>
              </a:spcAft>
            </a:pPr>
            <a:r>
              <a:rPr sz="2250" kern="0">
                <a:latin typeface="Helvetica Neue Light"/>
                <a:sym typeface="Helvetica Neue Light"/>
              </a:rPr>
              <a:t>Triangles win: good fit &amp; minimal parameters that are intuitive. </a:t>
            </a:r>
          </a:p>
        </p:txBody>
      </p:sp>
      <p:sp>
        <p:nvSpPr>
          <p:cNvPr id="294" name="Shape 294"/>
          <p:cNvSpPr/>
          <p:nvPr/>
        </p:nvSpPr>
        <p:spPr>
          <a:xfrm>
            <a:off x="255153" y="-1343"/>
            <a:ext cx="2910902" cy="336205"/>
          </a:xfrm>
          <a:prstGeom prst="rect">
            <a:avLst/>
          </a:prstGeom>
          <a:solidFill>
            <a:schemeClr val="accent1">
              <a:hueOff val="-611180"/>
              <a:satOff val="24879"/>
              <a:lumOff val="-26847"/>
            </a:schemeClr>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Fitting</a:t>
            </a:r>
          </a:p>
        </p:txBody>
      </p:sp>
      <p:sp>
        <p:nvSpPr>
          <p:cNvPr id="295" name="Shape 295"/>
          <p:cNvSpPr/>
          <p:nvPr/>
        </p:nvSpPr>
        <p:spPr>
          <a:xfrm>
            <a:off x="3160750" y="-1343"/>
            <a:ext cx="2910902" cy="33620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Clustering</a:t>
            </a:r>
          </a:p>
        </p:txBody>
      </p:sp>
      <p:sp>
        <p:nvSpPr>
          <p:cNvPr id="296" name="Shape 296"/>
          <p:cNvSpPr/>
          <p:nvPr/>
        </p:nvSpPr>
        <p:spPr>
          <a:xfrm>
            <a:off x="6066149" y="-1343"/>
            <a:ext cx="2910902" cy="33620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Forecasting</a:t>
            </a:r>
          </a:p>
        </p:txBody>
      </p:sp>
      <p:pic>
        <p:nvPicPr>
          <p:cNvPr id="297" name="pasted-image.pdf"/>
          <p:cNvPicPr>
            <a:picLocks noChangeAspect="1"/>
          </p:cNvPicPr>
          <p:nvPr/>
        </p:nvPicPr>
        <p:blipFill>
          <a:blip r:embed="rId3">
            <a:extLst/>
          </a:blip>
          <a:stretch>
            <a:fillRect/>
          </a:stretch>
        </p:blipFill>
        <p:spPr>
          <a:xfrm>
            <a:off x="427111" y="1810989"/>
            <a:ext cx="8344762" cy="1071083"/>
          </a:xfrm>
          <a:prstGeom prst="rect">
            <a:avLst/>
          </a:prstGeom>
          <a:ln w="12700">
            <a:miter lim="400000"/>
          </a:ln>
        </p:spPr>
      </p:pic>
      <p:sp>
        <p:nvSpPr>
          <p:cNvPr id="298" name="Shape 298"/>
          <p:cNvSpPr/>
          <p:nvPr/>
        </p:nvSpPr>
        <p:spPr>
          <a:xfrm flipV="1">
            <a:off x="8765159" y="1900047"/>
            <a:ext cx="1" cy="982266"/>
          </a:xfrm>
          <a:prstGeom prst="line">
            <a:avLst/>
          </a:prstGeom>
          <a:ln w="12700">
            <a:solidFill>
              <a:srgbClr val="000000"/>
            </a:solidFill>
            <a:miter lim="400000"/>
          </a:ln>
        </p:spPr>
        <p:txBody>
          <a:bodyPr lIns="35719" tIns="35719" rIns="35719" bIns="35719" anchor="ct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grpSp>
        <p:nvGrpSpPr>
          <p:cNvPr id="301" name="Group 301"/>
          <p:cNvGrpSpPr/>
          <p:nvPr/>
        </p:nvGrpSpPr>
        <p:grpSpPr>
          <a:xfrm>
            <a:off x="4763850" y="1765791"/>
            <a:ext cx="3926329" cy="1161480"/>
            <a:chOff x="0" y="0"/>
            <a:chExt cx="5584112" cy="1651880"/>
          </a:xfrm>
        </p:grpSpPr>
        <p:sp>
          <p:nvSpPr>
            <p:cNvPr id="299" name="Shape 299"/>
            <p:cNvSpPr/>
            <p:nvPr/>
          </p:nvSpPr>
          <p:spPr>
            <a:xfrm>
              <a:off x="0" y="0"/>
              <a:ext cx="1270000" cy="1651881"/>
            </a:xfrm>
            <a:prstGeom prst="rect">
              <a:avLst/>
            </a:prstGeom>
            <a:noFill/>
            <a:ln w="25400" cap="flat">
              <a:solidFill>
                <a:schemeClr val="accent5">
                  <a:hueOff val="-309130"/>
                  <a:satOff val="-11805"/>
                  <a:lumOff val="-13439"/>
                </a:schemeClr>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defRPr>
                  <a:solidFill>
                    <a:srgbClr val="FFFFFF"/>
                  </a:solidFill>
                </a:defRPr>
              </a:pPr>
              <a:endParaRPr sz="2531" kern="0">
                <a:solidFill>
                  <a:srgbClr val="FFFFFF"/>
                </a:solidFill>
                <a:latin typeface="Helvetica Neue Light"/>
                <a:sym typeface="Helvetica Neue Light"/>
              </a:endParaRPr>
            </a:p>
          </p:txBody>
        </p:sp>
        <p:sp>
          <p:nvSpPr>
            <p:cNvPr id="300" name="Shape 300"/>
            <p:cNvSpPr/>
            <p:nvPr/>
          </p:nvSpPr>
          <p:spPr>
            <a:xfrm>
              <a:off x="2709911" y="0"/>
              <a:ext cx="2874202" cy="1651881"/>
            </a:xfrm>
            <a:prstGeom prst="rect">
              <a:avLst/>
            </a:prstGeom>
            <a:noFill/>
            <a:ln w="25400" cap="flat">
              <a:solidFill>
                <a:schemeClr val="accent5">
                  <a:hueOff val="-309130"/>
                  <a:satOff val="-11805"/>
                  <a:lumOff val="-13439"/>
                </a:schemeClr>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defRPr>
                  <a:solidFill>
                    <a:srgbClr val="FFFFFF"/>
                  </a:solidFill>
                </a:defRPr>
              </a:pPr>
              <a:endParaRPr sz="2531" kern="0">
                <a:solidFill>
                  <a:srgbClr val="FFFFFF"/>
                </a:solidFill>
                <a:latin typeface="Helvetica Neue Light"/>
                <a:sym typeface="Helvetica Neue Light"/>
              </a:endParaRPr>
            </a:p>
          </p:txBody>
        </p:sp>
      </p:grpSp>
      <p:grpSp>
        <p:nvGrpSpPr>
          <p:cNvPr id="307" name="Group 307"/>
          <p:cNvGrpSpPr/>
          <p:nvPr/>
        </p:nvGrpSpPr>
        <p:grpSpPr>
          <a:xfrm>
            <a:off x="1165561" y="3241796"/>
            <a:ext cx="6603594" cy="1708057"/>
            <a:chOff x="-5387" y="-5387"/>
            <a:chExt cx="9391776" cy="2429234"/>
          </a:xfrm>
        </p:grpSpPr>
        <p:graphicFrame>
          <p:nvGraphicFramePr>
            <p:cNvPr id="302" name="Chart 302"/>
            <p:cNvGraphicFramePr/>
            <p:nvPr/>
          </p:nvGraphicFramePr>
          <p:xfrm>
            <a:off x="6588313" y="283002"/>
            <a:ext cx="2798076" cy="214084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03" name="Chart 303"/>
            <p:cNvGraphicFramePr/>
            <p:nvPr/>
          </p:nvGraphicFramePr>
          <p:xfrm>
            <a:off x="396893" y="283002"/>
            <a:ext cx="2798076" cy="2140845"/>
          </p:xfrm>
          <a:graphic>
            <a:graphicData uri="http://schemas.openxmlformats.org/drawingml/2006/chart">
              <c:chart xmlns:c="http://schemas.openxmlformats.org/drawingml/2006/chart" xmlns:r="http://schemas.openxmlformats.org/officeDocument/2006/relationships" r:id="rId5"/>
            </a:graphicData>
          </a:graphic>
        </p:graphicFrame>
        <p:sp>
          <p:nvSpPr>
            <p:cNvPr id="304" name="Shape 304"/>
            <p:cNvSpPr/>
            <p:nvPr/>
          </p:nvSpPr>
          <p:spPr>
            <a:xfrm>
              <a:off x="1225975" y="-5387"/>
              <a:ext cx="1139914" cy="4718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Triangle</a:t>
              </a:r>
            </a:p>
          </p:txBody>
        </p:sp>
        <p:sp>
          <p:nvSpPr>
            <p:cNvPr id="305" name="Shape 305"/>
            <p:cNvSpPr/>
            <p:nvPr/>
          </p:nvSpPr>
          <p:spPr>
            <a:xfrm>
              <a:off x="7349784" y="-5387"/>
              <a:ext cx="1411214" cy="4718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Trapezoid</a:t>
              </a:r>
            </a:p>
          </p:txBody>
        </p:sp>
        <p:sp>
          <p:nvSpPr>
            <p:cNvPr id="306" name="Shape 306"/>
            <p:cNvSpPr/>
            <p:nvPr/>
          </p:nvSpPr>
          <p:spPr>
            <a:xfrm rot="16200000">
              <a:off x="-382744" y="1213196"/>
              <a:ext cx="1226547" cy="47183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Demand</a:t>
              </a:r>
            </a:p>
          </p:txBody>
        </p:sp>
      </p:grpSp>
      <p:grpSp>
        <p:nvGrpSpPr>
          <p:cNvPr id="312" name="Group 312"/>
          <p:cNvGrpSpPr/>
          <p:nvPr/>
        </p:nvGrpSpPr>
        <p:grpSpPr>
          <a:xfrm>
            <a:off x="1545715" y="3163134"/>
            <a:ext cx="4108495" cy="2657146"/>
            <a:chOff x="0" y="0"/>
            <a:chExt cx="5843191" cy="3779051"/>
          </a:xfrm>
        </p:grpSpPr>
        <p:graphicFrame>
          <p:nvGraphicFramePr>
            <p:cNvPr id="308" name="Chart 308"/>
            <p:cNvGraphicFramePr/>
            <p:nvPr/>
          </p:nvGraphicFramePr>
          <p:xfrm>
            <a:off x="3001458" y="400264"/>
            <a:ext cx="2685776" cy="2140845"/>
          </p:xfrm>
          <a:graphic>
            <a:graphicData uri="http://schemas.openxmlformats.org/drawingml/2006/chart">
              <c:chart xmlns:c="http://schemas.openxmlformats.org/drawingml/2006/chart" xmlns:r="http://schemas.openxmlformats.org/officeDocument/2006/relationships" r:id="rId6"/>
            </a:graphicData>
          </a:graphic>
        </p:graphicFrame>
        <p:sp>
          <p:nvSpPr>
            <p:cNvPr id="309" name="Shape 309"/>
            <p:cNvSpPr/>
            <p:nvPr/>
          </p:nvSpPr>
          <p:spPr>
            <a:xfrm>
              <a:off x="3098067" y="111875"/>
              <a:ext cx="2628640" cy="4718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Sustain &lt;10% PLC</a:t>
              </a:r>
            </a:p>
          </p:txBody>
        </p:sp>
        <p:sp>
          <p:nvSpPr>
            <p:cNvPr id="310" name="Shape 310"/>
            <p:cNvSpPr/>
            <p:nvPr/>
          </p:nvSpPr>
          <p:spPr>
            <a:xfrm>
              <a:off x="3329143" y="2769715"/>
              <a:ext cx="2253340" cy="1009336"/>
            </a:xfrm>
            <a:prstGeom prst="roundRect">
              <a:avLst>
                <a:gd name="adj" fmla="val 17027"/>
              </a:avLst>
            </a:prstGeom>
            <a:solidFill>
              <a:schemeClr val="accent4"/>
            </a:solid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noAutofit/>
            </a:bodyPr>
            <a:lstStyle/>
            <a:p>
              <a:pPr algn="ctr" defTabSz="410751" fontAlgn="auto" hangingPunct="0">
                <a:spcBef>
                  <a:spcPts val="0"/>
                </a:spcBef>
                <a:spcAft>
                  <a:spcPts val="0"/>
                </a:spcAft>
                <a:defRPr sz="2800">
                  <a:solidFill>
                    <a:srgbClr val="FFFFFF"/>
                  </a:solidFill>
                </a:defRPr>
              </a:pPr>
              <a:r>
                <a:rPr sz="1969" kern="0">
                  <a:solidFill>
                    <a:srgbClr val="FFFFFF"/>
                  </a:solidFill>
                  <a:latin typeface="Helvetica Neue Light"/>
                  <a:sym typeface="Helvetica Neue Light"/>
                </a:rPr>
                <a:t>50% </a:t>
              </a:r>
            </a:p>
            <a:p>
              <a:pPr algn="ctr" defTabSz="410751" fontAlgn="auto" hangingPunct="0">
                <a:spcBef>
                  <a:spcPts val="0"/>
                </a:spcBef>
                <a:spcAft>
                  <a:spcPts val="0"/>
                </a:spcAft>
                <a:defRPr sz="2800">
                  <a:solidFill>
                    <a:srgbClr val="FFFFFF"/>
                  </a:solidFill>
                </a:defRPr>
              </a:pPr>
              <a:r>
                <a:rPr sz="1969" kern="0">
                  <a:solidFill>
                    <a:srgbClr val="FFFFFF"/>
                  </a:solidFill>
                  <a:latin typeface="Helvetica Neue Light"/>
                  <a:sym typeface="Helvetica Neue Light"/>
                </a:rPr>
                <a:t>Products</a:t>
              </a:r>
            </a:p>
          </p:txBody>
        </p:sp>
        <p:sp>
          <p:nvSpPr>
            <p:cNvPr id="311" name="Shape 311"/>
            <p:cNvSpPr/>
            <p:nvPr/>
          </p:nvSpPr>
          <p:spPr>
            <a:xfrm>
              <a:off x="0" y="0"/>
              <a:ext cx="5843191" cy="2794794"/>
            </a:xfrm>
            <a:custGeom>
              <a:avLst/>
              <a:gdLst/>
              <a:ahLst/>
              <a:cxnLst>
                <a:cxn ang="0">
                  <a:pos x="wd2" y="hd2"/>
                </a:cxn>
                <a:cxn ang="5400000">
                  <a:pos x="wd2" y="hd2"/>
                </a:cxn>
                <a:cxn ang="10800000">
                  <a:pos x="wd2" y="hd2"/>
                </a:cxn>
                <a:cxn ang="16200000">
                  <a:pos x="wd2" y="hd2"/>
                </a:cxn>
              </a:cxnLst>
              <a:rect l="0" t="0" r="r" b="b"/>
              <a:pathLst>
                <a:path w="21600" h="21600" extrusionOk="0">
                  <a:moveTo>
                    <a:pt x="489" y="0"/>
                  </a:moveTo>
                  <a:cubicBezTo>
                    <a:pt x="219" y="0"/>
                    <a:pt x="0" y="458"/>
                    <a:pt x="0" y="1021"/>
                  </a:cubicBezTo>
                  <a:lnTo>
                    <a:pt x="0" y="18520"/>
                  </a:lnTo>
                  <a:cubicBezTo>
                    <a:pt x="0" y="19084"/>
                    <a:pt x="219" y="19542"/>
                    <a:pt x="489" y="19542"/>
                  </a:cubicBezTo>
                  <a:lnTo>
                    <a:pt x="15293" y="19542"/>
                  </a:lnTo>
                  <a:lnTo>
                    <a:pt x="16269" y="21600"/>
                  </a:lnTo>
                  <a:lnTo>
                    <a:pt x="17244" y="19542"/>
                  </a:lnTo>
                  <a:lnTo>
                    <a:pt x="21111" y="19542"/>
                  </a:lnTo>
                  <a:cubicBezTo>
                    <a:pt x="21381" y="19542"/>
                    <a:pt x="21600" y="19084"/>
                    <a:pt x="21600" y="18520"/>
                  </a:cubicBezTo>
                  <a:lnTo>
                    <a:pt x="21600" y="1021"/>
                  </a:lnTo>
                  <a:cubicBezTo>
                    <a:pt x="21600" y="458"/>
                    <a:pt x="21381" y="0"/>
                    <a:pt x="21111" y="0"/>
                  </a:cubicBezTo>
                  <a:lnTo>
                    <a:pt x="489" y="0"/>
                  </a:lnTo>
                  <a:close/>
                </a:path>
              </a:pathLst>
            </a:custGeom>
            <a:noFill/>
            <a:ln w="25400" cap="flat">
              <a:solidFill>
                <a:schemeClr val="accent5">
                  <a:hueOff val="-309130"/>
                  <a:satOff val="-11805"/>
                  <a:lumOff val="-13439"/>
                </a:schemeClr>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defRPr>
                  <a:solidFill>
                    <a:srgbClr val="FFFFFF"/>
                  </a:solidFill>
                </a:defRPr>
              </a:pPr>
              <a:endParaRPr sz="2531" kern="0">
                <a:solidFill>
                  <a:srgbClr val="FFFFFF"/>
                </a:solidFill>
                <a:latin typeface="Helvetica Neue Light"/>
                <a:sym typeface="Helvetica Neue Light"/>
              </a:endParaRPr>
            </a:p>
          </p:txBody>
        </p:sp>
      </p:grpSp>
      <p:sp>
        <p:nvSpPr>
          <p:cNvPr id="313" name="Shape 313"/>
          <p:cNvSpPr/>
          <p:nvPr/>
        </p:nvSpPr>
        <p:spPr>
          <a:xfrm>
            <a:off x="1670457" y="5102863"/>
            <a:ext cx="1532036" cy="690690"/>
          </a:xfrm>
          <a:prstGeom prst="roundRect">
            <a:avLst>
              <a:gd name="adj" fmla="val 16917"/>
            </a:avLst>
          </a:prstGeom>
          <a:solidFill>
            <a:schemeClr val="accent4">
              <a:satOff val="9638"/>
              <a:lumOff val="-12193"/>
            </a:schemeClr>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800">
                <a:solidFill>
                  <a:srgbClr val="FFFFFF"/>
                </a:solidFill>
              </a:defRPr>
            </a:lvl1pPr>
          </a:lstStyle>
          <a:p>
            <a:pPr algn="ctr" defTabSz="410751" fontAlgn="auto" hangingPunct="0">
              <a:spcBef>
                <a:spcPts val="0"/>
              </a:spcBef>
              <a:spcAft>
                <a:spcPts val="0"/>
              </a:spcAft>
            </a:pPr>
            <a:r>
              <a:rPr sz="1969" kern="0">
                <a:latin typeface="Helvetica Neue Light"/>
                <a:sym typeface="Helvetica Neue Light"/>
              </a:rPr>
              <a:t>30% products</a:t>
            </a:r>
          </a:p>
        </p:txBody>
      </p:sp>
      <p:sp>
        <p:nvSpPr>
          <p:cNvPr id="314" name="Shape 314"/>
          <p:cNvSpPr/>
          <p:nvPr/>
        </p:nvSpPr>
        <p:spPr>
          <a:xfrm>
            <a:off x="6696658" y="2292893"/>
            <a:ext cx="950582" cy="375167"/>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800" b="1">
                <a:solidFill>
                  <a:srgbClr val="FF2600"/>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969" kern="0"/>
              <a:t>-14,571</a:t>
            </a:r>
          </a:p>
        </p:txBody>
      </p:sp>
    </p:spTree>
    <p:extLst>
      <p:ext uri="{BB962C8B-B14F-4D97-AF65-F5344CB8AC3E}">
        <p14:creationId xmlns:p14="http://schemas.microsoft.com/office/powerpoint/2010/main" val="1090829769"/>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0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313"/>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3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 grpId="0" animBg="1" advAuto="0"/>
      <p:bldP spid="312" grpId="0" animBg="1" advAuto="0"/>
      <p:bldP spid="313" grpId="0" animBg="1" advAuto="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 name="Shape 318"/>
          <p:cNvSpPr>
            <a:spLocks noGrp="1"/>
          </p:cNvSpPr>
          <p:nvPr>
            <p:ph type="title"/>
          </p:nvPr>
        </p:nvSpPr>
        <p:spPr>
          <a:xfrm>
            <a:off x="401836" y="410765"/>
            <a:ext cx="8340328" cy="982266"/>
          </a:xfrm>
          <a:prstGeom prst="rect">
            <a:avLst/>
          </a:prstGeom>
        </p:spPr>
        <p:txBody>
          <a:bodyPr>
            <a:normAutofit fontScale="90000"/>
          </a:bodyPr>
          <a:lstStyle/>
          <a:p>
            <a:pPr>
              <a:defRPr sz="3600"/>
            </a:pPr>
            <a:r>
              <a:rPr dirty="0"/>
              <a:t>Step 2: Cluster standardized PLC Curves </a:t>
            </a:r>
            <a:r>
              <a:rPr lang="en-US" dirty="0"/>
              <a:t>t</a:t>
            </a:r>
            <a:r>
              <a:rPr dirty="0"/>
              <a:t>o find typical PLC Patterns</a:t>
            </a:r>
          </a:p>
        </p:txBody>
      </p:sp>
      <p:sp>
        <p:nvSpPr>
          <p:cNvPr id="319" name="Shape 319"/>
          <p:cNvSpPr>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51</a:t>
            </a:fld>
            <a:endParaRPr/>
          </a:p>
        </p:txBody>
      </p:sp>
      <p:sp>
        <p:nvSpPr>
          <p:cNvPr id="320" name="Shape 320"/>
          <p:cNvSpPr/>
          <p:nvPr/>
        </p:nvSpPr>
        <p:spPr>
          <a:xfrm>
            <a:off x="255153" y="-1343"/>
            <a:ext cx="2910902" cy="33620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Fitting</a:t>
            </a:r>
          </a:p>
        </p:txBody>
      </p:sp>
      <p:sp>
        <p:nvSpPr>
          <p:cNvPr id="321" name="Shape 321"/>
          <p:cNvSpPr/>
          <p:nvPr/>
        </p:nvSpPr>
        <p:spPr>
          <a:xfrm>
            <a:off x="3160750" y="-1343"/>
            <a:ext cx="2910902" cy="336205"/>
          </a:xfrm>
          <a:prstGeom prst="rect">
            <a:avLst/>
          </a:prstGeom>
          <a:solidFill>
            <a:schemeClr val="accent1">
              <a:hueOff val="-611180"/>
              <a:satOff val="24879"/>
              <a:lumOff val="-26847"/>
            </a:schemeClr>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Clustering</a:t>
            </a:r>
          </a:p>
        </p:txBody>
      </p:sp>
      <p:sp>
        <p:nvSpPr>
          <p:cNvPr id="322" name="Shape 322"/>
          <p:cNvSpPr/>
          <p:nvPr/>
        </p:nvSpPr>
        <p:spPr>
          <a:xfrm>
            <a:off x="6066149" y="-1343"/>
            <a:ext cx="2910902" cy="33620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Forecasting</a:t>
            </a:r>
          </a:p>
        </p:txBody>
      </p:sp>
      <p:sp>
        <p:nvSpPr>
          <p:cNvPr id="323" name="Shape 323"/>
          <p:cNvSpPr/>
          <p:nvPr/>
        </p:nvSpPr>
        <p:spPr>
          <a:xfrm>
            <a:off x="399619" y="1946378"/>
            <a:ext cx="8344762" cy="851067"/>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marL="473257" indent="-473257" defTabSz="410751" fontAlgn="auto" hangingPunct="0">
              <a:spcBef>
                <a:spcPts val="0"/>
              </a:spcBef>
              <a:spcAft>
                <a:spcPts val="0"/>
              </a:spcAft>
              <a:buSzPct val="100000"/>
              <a:buFontTx/>
              <a:buAutoNum type="arabicPeriod"/>
            </a:pPr>
            <a:r>
              <a:rPr sz="2531" kern="0" dirty="0">
                <a:solidFill>
                  <a:srgbClr val="000000"/>
                </a:solidFill>
                <a:latin typeface="Helvetica Neue Light"/>
                <a:sym typeface="Helvetica Neue Light"/>
              </a:rPr>
              <a:t>Standardize fitted curves: length and magnitude</a:t>
            </a:r>
          </a:p>
          <a:p>
            <a:pPr marL="473257" indent="-473257" defTabSz="410751" fontAlgn="auto" hangingPunct="0">
              <a:spcBef>
                <a:spcPts val="0"/>
              </a:spcBef>
              <a:spcAft>
                <a:spcPts val="0"/>
              </a:spcAft>
              <a:buSzPct val="100000"/>
              <a:buFontTx/>
              <a:buAutoNum type="arabicPeriod"/>
            </a:pPr>
            <a:r>
              <a:rPr sz="2531" kern="0" dirty="0">
                <a:solidFill>
                  <a:srgbClr val="000000"/>
                </a:solidFill>
                <a:latin typeface="Helvetica Neue Light"/>
                <a:sym typeface="Helvetica Neue Light"/>
              </a:rPr>
              <a:t>Clustering based on proximity </a:t>
            </a:r>
            <a:r>
              <a:rPr lang="en-US" sz="2531" kern="0" dirty="0">
                <a:solidFill>
                  <a:srgbClr val="000000"/>
                </a:solidFill>
                <a:latin typeface="Helvetica Neue Light"/>
                <a:sym typeface="Helvetica Neue Light"/>
              </a:rPr>
              <a:t>i</a:t>
            </a:r>
            <a:r>
              <a:rPr sz="2531" kern="0" dirty="0">
                <a:solidFill>
                  <a:srgbClr val="000000"/>
                </a:solidFill>
                <a:latin typeface="Helvetica Neue Light"/>
                <a:sym typeface="Helvetica Neue Light"/>
              </a:rPr>
              <a:t>n </a:t>
            </a:r>
            <a:r>
              <a:rPr lang="en-US" sz="2531" kern="0" dirty="0">
                <a:solidFill>
                  <a:srgbClr val="000000"/>
                </a:solidFill>
                <a:latin typeface="Helvetica Neue Light"/>
                <a:sym typeface="Helvetica Neue Light"/>
              </a:rPr>
              <a:t>shape</a:t>
            </a:r>
            <a:r>
              <a:rPr sz="2531" kern="0" dirty="0">
                <a:solidFill>
                  <a:srgbClr val="000000"/>
                </a:solidFill>
                <a:latin typeface="Helvetica Neue Light"/>
                <a:sym typeface="Helvetica Neue Light"/>
              </a:rPr>
              <a:t> and magnitude</a:t>
            </a:r>
          </a:p>
        </p:txBody>
      </p:sp>
      <p:grpSp>
        <p:nvGrpSpPr>
          <p:cNvPr id="328" name="Group 328"/>
          <p:cNvGrpSpPr/>
          <p:nvPr/>
        </p:nvGrpSpPr>
        <p:grpSpPr>
          <a:xfrm>
            <a:off x="191811" y="3350791"/>
            <a:ext cx="8760380" cy="3041830"/>
            <a:chOff x="0" y="0"/>
            <a:chExt cx="12459205" cy="4326156"/>
          </a:xfrm>
        </p:grpSpPr>
        <p:grpSp>
          <p:nvGrpSpPr>
            <p:cNvPr id="326" name="Group 326"/>
            <p:cNvGrpSpPr/>
            <p:nvPr/>
          </p:nvGrpSpPr>
          <p:grpSpPr>
            <a:xfrm>
              <a:off x="8421" y="0"/>
              <a:ext cx="12113233" cy="4326156"/>
              <a:chOff x="0" y="0"/>
              <a:chExt cx="12113232" cy="4326155"/>
            </a:xfrm>
          </p:grpSpPr>
          <p:pic>
            <p:nvPicPr>
              <p:cNvPr id="324" name="pasted-image.tiff"/>
              <p:cNvPicPr>
                <a:picLocks noChangeAspect="1"/>
              </p:cNvPicPr>
              <p:nvPr/>
            </p:nvPicPr>
            <p:blipFill>
              <a:blip r:embed="rId3">
                <a:extLst/>
              </a:blip>
              <a:srcRect/>
              <a:stretch>
                <a:fillRect/>
              </a:stretch>
            </p:blipFill>
            <p:spPr>
              <a:xfrm>
                <a:off x="0" y="0"/>
                <a:ext cx="12113232" cy="4326155"/>
              </a:xfrm>
              <a:prstGeom prst="rect">
                <a:avLst/>
              </a:prstGeom>
              <a:ln w="12700" cap="flat">
                <a:noFill/>
                <a:miter lim="400000"/>
              </a:ln>
              <a:effectLst/>
            </p:spPr>
          </p:pic>
          <p:sp>
            <p:nvSpPr>
              <p:cNvPr id="325" name="Shape 325"/>
              <p:cNvSpPr/>
              <p:nvPr/>
            </p:nvSpPr>
            <p:spPr>
              <a:xfrm>
                <a:off x="436727" y="468781"/>
                <a:ext cx="11568909" cy="65649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defRPr>
                    <a:solidFill>
                      <a:schemeClr val="accent5">
                        <a:hueOff val="-309130"/>
                        <a:satOff val="-11805"/>
                        <a:lumOff val="-13439"/>
                      </a:schemeClr>
                    </a:solidFill>
                  </a:defRPr>
                </a:lvl1pPr>
              </a:lstStyle>
              <a:p>
                <a:pPr algn="ctr" defTabSz="410751" fontAlgn="auto" hangingPunct="0">
                  <a:spcBef>
                    <a:spcPts val="0"/>
                  </a:spcBef>
                  <a:spcAft>
                    <a:spcPts val="0"/>
                  </a:spcAft>
                </a:pPr>
                <a:r>
                  <a:rPr sz="2531" kern="0">
                    <a:solidFill>
                      <a:srgbClr val="CF7F66">
                        <a:hueOff val="-309130"/>
                        <a:satOff val="-11805"/>
                        <a:lumOff val="-13439"/>
                      </a:srgbClr>
                    </a:solidFill>
                    <a:latin typeface="Helvetica Neue Light"/>
                    <a:sym typeface="Helvetica Neue Light"/>
                  </a:rPr>
                  <a:t>Peak      Plateau     Rising      Valley       Slide        D-day</a:t>
                </a:r>
              </a:p>
            </p:txBody>
          </p:sp>
        </p:grpSp>
        <p:sp>
          <p:nvSpPr>
            <p:cNvPr id="327" name="Shape 327"/>
            <p:cNvSpPr/>
            <p:nvPr/>
          </p:nvSpPr>
          <p:spPr>
            <a:xfrm>
              <a:off x="0" y="835"/>
              <a:ext cx="12459205" cy="471833"/>
            </a:xfrm>
            <a:prstGeom prst="rect">
              <a:avLst/>
            </a:prstGeom>
            <a:solidFill>
              <a:srgbClr val="FFFFFF"/>
            </a:solid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gn="l">
                <a:defRPr sz="2400"/>
              </a:lvl1pPr>
            </a:lstStyle>
            <a:p>
              <a:pPr defTabSz="410751" fontAlgn="auto" hangingPunct="0">
                <a:spcBef>
                  <a:spcPts val="0"/>
                </a:spcBef>
                <a:spcAft>
                  <a:spcPts val="0"/>
                </a:spcAft>
              </a:pPr>
              <a:r>
                <a:rPr sz="1687" kern="0">
                  <a:solidFill>
                    <a:srgbClr val="000000"/>
                  </a:solidFill>
                  <a:latin typeface="Helvetica Neue Light"/>
                  <a:sym typeface="Helvetica Neue Light"/>
                </a:rPr>
                <a:t>        Cluster 1          Cluster 2         Cluster 3        Cluster 4          Cluster 5         Cluster 6</a:t>
              </a:r>
            </a:p>
          </p:txBody>
        </p:sp>
      </p:grpSp>
    </p:spTree>
    <p:extLst>
      <p:ext uri="{BB962C8B-B14F-4D97-AF65-F5344CB8AC3E}">
        <p14:creationId xmlns:p14="http://schemas.microsoft.com/office/powerpoint/2010/main" val="118070736"/>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 grpId="0" animBg="1" advAuto="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Shape 332"/>
          <p:cNvSpPr>
            <a:spLocks noGrp="1"/>
          </p:cNvSpPr>
          <p:nvPr>
            <p:ph type="title"/>
          </p:nvPr>
        </p:nvSpPr>
        <p:spPr>
          <a:xfrm>
            <a:off x="401836" y="410765"/>
            <a:ext cx="8340328" cy="982266"/>
          </a:xfrm>
          <a:prstGeom prst="rect">
            <a:avLst/>
          </a:prstGeom>
        </p:spPr>
        <p:txBody>
          <a:bodyPr>
            <a:normAutofit fontScale="90000"/>
          </a:bodyPr>
          <a:lstStyle/>
          <a:p>
            <a:pPr>
              <a:defRPr sz="3600"/>
            </a:pPr>
            <a:r>
              <a:rPr dirty="0"/>
              <a:t>Step 3: Forecast</a:t>
            </a:r>
            <a:r>
              <a:rPr lang="en-US" dirty="0"/>
              <a:t> PLC of new product</a:t>
            </a:r>
            <a:endParaRPr dirty="0"/>
          </a:p>
          <a:p>
            <a:pPr>
              <a:defRPr sz="3600"/>
            </a:pPr>
            <a:r>
              <a:rPr dirty="0"/>
              <a:t>A: Generate a Standardized PLC Curve</a:t>
            </a:r>
          </a:p>
        </p:txBody>
      </p:sp>
      <p:sp>
        <p:nvSpPr>
          <p:cNvPr id="333" name="Shape 333"/>
          <p:cNvSpPr>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52</a:t>
            </a:fld>
            <a:endParaRPr/>
          </a:p>
        </p:txBody>
      </p:sp>
      <p:sp>
        <p:nvSpPr>
          <p:cNvPr id="334" name="Shape 334"/>
          <p:cNvSpPr/>
          <p:nvPr/>
        </p:nvSpPr>
        <p:spPr>
          <a:xfrm>
            <a:off x="255153" y="-1343"/>
            <a:ext cx="2910902" cy="33620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Fitting</a:t>
            </a:r>
          </a:p>
        </p:txBody>
      </p:sp>
      <p:sp>
        <p:nvSpPr>
          <p:cNvPr id="335" name="Shape 335"/>
          <p:cNvSpPr/>
          <p:nvPr/>
        </p:nvSpPr>
        <p:spPr>
          <a:xfrm>
            <a:off x="3160750" y="-1343"/>
            <a:ext cx="2910902" cy="33620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Clustering</a:t>
            </a:r>
          </a:p>
        </p:txBody>
      </p:sp>
      <p:sp>
        <p:nvSpPr>
          <p:cNvPr id="336" name="Shape 336"/>
          <p:cNvSpPr/>
          <p:nvPr/>
        </p:nvSpPr>
        <p:spPr>
          <a:xfrm>
            <a:off x="6066149" y="-1343"/>
            <a:ext cx="2910902" cy="336205"/>
          </a:xfrm>
          <a:prstGeom prst="rect">
            <a:avLst/>
          </a:prstGeom>
          <a:solidFill>
            <a:schemeClr val="accent1">
              <a:hueOff val="-611180"/>
              <a:satOff val="24879"/>
              <a:lumOff val="-26847"/>
            </a:schemeClr>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Forecasting</a:t>
            </a:r>
          </a:p>
        </p:txBody>
      </p:sp>
      <p:sp>
        <p:nvSpPr>
          <p:cNvPr id="337" name="Shape 337"/>
          <p:cNvSpPr/>
          <p:nvPr/>
        </p:nvSpPr>
        <p:spPr>
          <a:xfrm>
            <a:off x="456120" y="1630889"/>
            <a:ext cx="8320162" cy="764633"/>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marL="285740" indent="-285740" defTabSz="410751" fontAlgn="auto" hangingPunct="0">
              <a:spcBef>
                <a:spcPts val="0"/>
              </a:spcBef>
              <a:spcAft>
                <a:spcPts val="0"/>
              </a:spcAft>
              <a:buSzPct val="75000"/>
              <a:buFont typeface="Helvetica Neue"/>
              <a:buChar char="•"/>
              <a:defRPr sz="3200"/>
            </a:pPr>
            <a:r>
              <a:rPr sz="2250" kern="0">
                <a:solidFill>
                  <a:srgbClr val="000000"/>
                </a:solidFill>
                <a:latin typeface="Helvetica Neue Light"/>
                <a:sym typeface="Helvetica Neue Light"/>
              </a:rPr>
              <a:t>Business Insights (prior knowledge about the products)</a:t>
            </a:r>
          </a:p>
          <a:p>
            <a:pPr marL="285740" indent="-285740" defTabSz="410751" fontAlgn="auto" hangingPunct="0">
              <a:spcBef>
                <a:spcPts val="0"/>
              </a:spcBef>
              <a:spcAft>
                <a:spcPts val="0"/>
              </a:spcAft>
              <a:buSzPct val="75000"/>
              <a:buFont typeface="Helvetica Neue"/>
              <a:buChar char="•"/>
              <a:defRPr sz="3200"/>
            </a:pPr>
            <a:r>
              <a:rPr sz="2250" kern="0">
                <a:solidFill>
                  <a:srgbClr val="000000"/>
                </a:solidFill>
                <a:latin typeface="Helvetica Neue Light"/>
                <a:sym typeface="Helvetica Neue Light"/>
              </a:rPr>
              <a:t>Statistical Models (clustered PLC patterns)</a:t>
            </a:r>
          </a:p>
        </p:txBody>
      </p:sp>
      <p:grpSp>
        <p:nvGrpSpPr>
          <p:cNvPr id="348" name="Group 348"/>
          <p:cNvGrpSpPr/>
          <p:nvPr/>
        </p:nvGrpSpPr>
        <p:grpSpPr>
          <a:xfrm>
            <a:off x="370236" y="2630412"/>
            <a:ext cx="2750345" cy="3938038"/>
            <a:chOff x="0" y="-10442"/>
            <a:chExt cx="3911601" cy="5600765"/>
          </a:xfrm>
        </p:grpSpPr>
        <p:sp>
          <p:nvSpPr>
            <p:cNvPr id="338" name="Shape 338"/>
            <p:cNvSpPr/>
            <p:nvPr/>
          </p:nvSpPr>
          <p:spPr>
            <a:xfrm>
              <a:off x="200208" y="-10442"/>
              <a:ext cx="3619751" cy="1025832"/>
            </a:xfrm>
            <a:prstGeom prst="rect">
              <a:avLst/>
            </a:prstGeom>
            <a:solidFill>
              <a:schemeClr val="accent6">
                <a:hueOff val="-10521704"/>
                <a:satOff val="-11099"/>
                <a:lumOff val="-7127"/>
              </a:schemeClr>
            </a:solid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p>
              <a:pPr algn="ctr" defTabSz="410751" fontAlgn="auto" hangingPunct="0">
                <a:spcBef>
                  <a:spcPts val="0"/>
                </a:spcBef>
                <a:spcAft>
                  <a:spcPts val="0"/>
                </a:spcAft>
                <a:defRPr sz="3000">
                  <a:solidFill>
                    <a:srgbClr val="FFFFFF"/>
                  </a:solidFill>
                </a:defRPr>
              </a:pPr>
              <a:r>
                <a:rPr sz="2109" kern="0">
                  <a:solidFill>
                    <a:srgbClr val="FFFFFF"/>
                  </a:solidFill>
                  <a:latin typeface="Helvetica Neue Light"/>
                  <a:sym typeface="Helvetica Neue Light"/>
                </a:rPr>
                <a:t>Known Prior Prob</a:t>
              </a:r>
            </a:p>
            <a:p>
              <a:pPr algn="ctr" defTabSz="410751" fontAlgn="auto" hangingPunct="0">
                <a:spcBef>
                  <a:spcPts val="0"/>
                </a:spcBef>
                <a:spcAft>
                  <a:spcPts val="0"/>
                </a:spcAft>
                <a:defRPr sz="3000">
                  <a:solidFill>
                    <a:srgbClr val="FFFFFF"/>
                  </a:solidFill>
                </a:defRPr>
              </a:pPr>
              <a:r>
                <a:rPr sz="2109" kern="0">
                  <a:solidFill>
                    <a:srgbClr val="FFFFFF"/>
                  </a:solidFill>
                  <a:latin typeface="Helvetica Neue Light"/>
                  <a:sym typeface="Helvetica Neue Light"/>
                </a:rPr>
                <a:t>(1st Generation)</a:t>
              </a:r>
            </a:p>
          </p:txBody>
        </p:sp>
        <p:sp>
          <p:nvSpPr>
            <p:cNvPr id="339" name="Shape 339"/>
            <p:cNvSpPr/>
            <p:nvPr/>
          </p:nvSpPr>
          <p:spPr>
            <a:xfrm>
              <a:off x="1237991" y="3484595"/>
              <a:ext cx="1603086" cy="112104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649" y="19079"/>
                  </a:lnTo>
                  <a:lnTo>
                    <a:pt x="6924" y="13647"/>
                  </a:lnTo>
                  <a:lnTo>
                    <a:pt x="8949" y="4303"/>
                  </a:lnTo>
                  <a:lnTo>
                    <a:pt x="13134" y="201"/>
                  </a:lnTo>
                  <a:lnTo>
                    <a:pt x="16857" y="0"/>
                  </a:lnTo>
                  <a:lnTo>
                    <a:pt x="19560" y="3694"/>
                  </a:lnTo>
                  <a:lnTo>
                    <a:pt x="21600" y="5900"/>
                  </a:lnTo>
                </a:path>
              </a:pathLst>
            </a:custGeom>
            <a:noFill/>
            <a:ln w="38100" cap="flat">
              <a:solidFill>
                <a:srgbClr val="FF2600"/>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pic>
          <p:nvPicPr>
            <p:cNvPr id="340" name="pasted-image.tiff"/>
            <p:cNvPicPr>
              <a:picLocks noChangeAspect="1"/>
            </p:cNvPicPr>
            <p:nvPr/>
          </p:nvPicPr>
          <p:blipFill>
            <a:blip r:embed="rId2">
              <a:extLst/>
            </a:blip>
            <a:srcRect/>
            <a:stretch>
              <a:fillRect/>
            </a:stretch>
          </p:blipFill>
          <p:spPr>
            <a:xfrm>
              <a:off x="0" y="1098989"/>
              <a:ext cx="3911601" cy="1397001"/>
            </a:xfrm>
            <a:prstGeom prst="rect">
              <a:avLst/>
            </a:prstGeom>
            <a:ln w="12700" cap="flat">
              <a:noFill/>
              <a:miter lim="400000"/>
            </a:ln>
            <a:effectLst/>
          </p:spPr>
        </p:pic>
        <p:sp>
          <p:nvSpPr>
            <p:cNvPr id="341" name="Shape 341"/>
            <p:cNvSpPr/>
            <p:nvPr/>
          </p:nvSpPr>
          <p:spPr>
            <a:xfrm flipV="1">
              <a:off x="1137056" y="3098029"/>
              <a:ext cx="1" cy="1891988"/>
            </a:xfrm>
            <a:prstGeom prst="line">
              <a:avLst/>
            </a:prstGeom>
            <a:noFill/>
            <a:ln w="12700" cap="flat">
              <a:solidFill>
                <a:srgbClr val="ABABAB"/>
              </a:solidFill>
              <a:prstDash val="solid"/>
              <a:miter lim="400000"/>
              <a:tailEnd type="triangle" w="med" len="med"/>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342" name="Shape 342"/>
            <p:cNvSpPr/>
            <p:nvPr/>
          </p:nvSpPr>
          <p:spPr>
            <a:xfrm>
              <a:off x="1137821" y="4986094"/>
              <a:ext cx="1935365" cy="1"/>
            </a:xfrm>
            <a:prstGeom prst="line">
              <a:avLst/>
            </a:prstGeom>
            <a:noFill/>
            <a:ln w="12700" cap="flat">
              <a:solidFill>
                <a:srgbClr val="ABABAB"/>
              </a:solidFill>
              <a:prstDash val="solid"/>
              <a:miter lim="400000"/>
              <a:tailEnd type="triangle" w="med" len="med"/>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343" name="Shape 343"/>
            <p:cNvSpPr/>
            <p:nvPr/>
          </p:nvSpPr>
          <p:spPr>
            <a:xfrm>
              <a:off x="132716" y="2373636"/>
              <a:ext cx="3754731" cy="47183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p>
              <a:pPr algn="ctr" defTabSz="410751" fontAlgn="auto" hangingPunct="0">
                <a:spcBef>
                  <a:spcPts val="0"/>
                </a:spcBef>
                <a:spcAft>
                  <a:spcPts val="0"/>
                </a:spcAft>
              </a:pPr>
              <a:r>
                <a:rPr sz="1687" kern="0">
                  <a:solidFill>
                    <a:srgbClr val="000000"/>
                  </a:solidFill>
                  <a:latin typeface="Helvetica Neue Light"/>
                  <a:sym typeface="Helvetica Neue Light"/>
                </a:rPr>
                <a:t>P</a:t>
              </a:r>
              <a:r>
                <a:rPr sz="844" kern="0">
                  <a:solidFill>
                    <a:srgbClr val="000000"/>
                  </a:solidFill>
                  <a:latin typeface="Helvetica Neue Light"/>
                  <a:sym typeface="Helvetica Neue Light"/>
                </a:rPr>
                <a:t>1        </a:t>
              </a:r>
              <a:r>
                <a:rPr sz="1687" kern="0">
                  <a:solidFill>
                    <a:srgbClr val="000000"/>
                  </a:solidFill>
                  <a:latin typeface="Helvetica Neue Light"/>
                  <a:sym typeface="Helvetica Neue Light"/>
                </a:rPr>
                <a:t>P</a:t>
              </a:r>
              <a:r>
                <a:rPr sz="844" kern="0">
                  <a:solidFill>
                    <a:srgbClr val="000000"/>
                  </a:solidFill>
                  <a:latin typeface="Helvetica Neue Light"/>
                  <a:sym typeface="Helvetica Neue Light"/>
                </a:rPr>
                <a:t>2        </a:t>
              </a:r>
              <a:r>
                <a:rPr sz="1687" kern="0">
                  <a:solidFill>
                    <a:srgbClr val="000000"/>
                  </a:solidFill>
                  <a:latin typeface="Helvetica Neue Light"/>
                  <a:sym typeface="Helvetica Neue Light"/>
                </a:rPr>
                <a:t>P</a:t>
              </a:r>
              <a:r>
                <a:rPr sz="844" kern="0">
                  <a:solidFill>
                    <a:srgbClr val="000000"/>
                  </a:solidFill>
                  <a:latin typeface="Helvetica Neue Light"/>
                  <a:sym typeface="Helvetica Neue Light"/>
                </a:rPr>
                <a:t>3        </a:t>
              </a:r>
              <a:r>
                <a:rPr sz="1687" kern="0">
                  <a:solidFill>
                    <a:srgbClr val="000000"/>
                  </a:solidFill>
                  <a:latin typeface="Helvetica Neue Light"/>
                  <a:sym typeface="Helvetica Neue Light"/>
                </a:rPr>
                <a:t>P</a:t>
              </a:r>
              <a:r>
                <a:rPr sz="844" kern="0">
                  <a:solidFill>
                    <a:srgbClr val="000000"/>
                  </a:solidFill>
                  <a:latin typeface="Helvetica Neue Light"/>
                  <a:sym typeface="Helvetica Neue Light"/>
                </a:rPr>
                <a:t>4        </a:t>
              </a:r>
              <a:r>
                <a:rPr sz="1687" kern="0">
                  <a:solidFill>
                    <a:srgbClr val="000000"/>
                  </a:solidFill>
                  <a:latin typeface="Helvetica Neue Light"/>
                  <a:sym typeface="Helvetica Neue Light"/>
                </a:rPr>
                <a:t>P</a:t>
              </a:r>
              <a:r>
                <a:rPr sz="844" kern="0">
                  <a:solidFill>
                    <a:srgbClr val="000000"/>
                  </a:solidFill>
                  <a:latin typeface="Helvetica Neue Light"/>
                  <a:sym typeface="Helvetica Neue Light"/>
                </a:rPr>
                <a:t>5        </a:t>
              </a:r>
              <a:r>
                <a:rPr sz="1687" kern="0">
                  <a:solidFill>
                    <a:srgbClr val="000000"/>
                  </a:solidFill>
                  <a:latin typeface="Helvetica Neue Light"/>
                  <a:sym typeface="Helvetica Neue Light"/>
                </a:rPr>
                <a:t>P</a:t>
              </a:r>
              <a:r>
                <a:rPr sz="844" kern="0">
                  <a:solidFill>
                    <a:srgbClr val="000000"/>
                  </a:solidFill>
                  <a:latin typeface="Helvetica Neue Light"/>
                  <a:sym typeface="Helvetica Neue Light"/>
                </a:rPr>
                <a:t>6</a:t>
              </a:r>
            </a:p>
          </p:txBody>
        </p:sp>
        <p:sp>
          <p:nvSpPr>
            <p:cNvPr id="344" name="Shape 344"/>
            <p:cNvSpPr/>
            <p:nvPr/>
          </p:nvSpPr>
          <p:spPr>
            <a:xfrm>
              <a:off x="1732751" y="5118489"/>
              <a:ext cx="745505" cy="47183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Time</a:t>
              </a:r>
            </a:p>
          </p:txBody>
        </p:sp>
        <p:sp>
          <p:nvSpPr>
            <p:cNvPr id="345" name="Shape 345"/>
            <p:cNvSpPr/>
            <p:nvPr/>
          </p:nvSpPr>
          <p:spPr>
            <a:xfrm>
              <a:off x="834979" y="4918738"/>
              <a:ext cx="604154" cy="41027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defRPr sz="2000"/>
              </a:lvl1pPr>
            </a:lstStyle>
            <a:p>
              <a:pPr algn="ctr" defTabSz="410751" fontAlgn="auto" hangingPunct="0">
                <a:spcBef>
                  <a:spcPts val="0"/>
                </a:spcBef>
                <a:spcAft>
                  <a:spcPts val="0"/>
                </a:spcAft>
              </a:pPr>
              <a:r>
                <a:rPr sz="1406" kern="0">
                  <a:solidFill>
                    <a:srgbClr val="000000"/>
                  </a:solidFill>
                  <a:latin typeface="Helvetica Neue Light"/>
                  <a:sym typeface="Helvetica Neue Light"/>
                </a:rPr>
                <a:t>0.00</a:t>
              </a:r>
            </a:p>
          </p:txBody>
        </p:sp>
        <p:sp>
          <p:nvSpPr>
            <p:cNvPr id="346" name="Shape 346"/>
            <p:cNvSpPr/>
            <p:nvPr/>
          </p:nvSpPr>
          <p:spPr>
            <a:xfrm>
              <a:off x="2689180" y="4918738"/>
              <a:ext cx="604154" cy="41027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defRPr sz="2000"/>
              </a:lvl1pPr>
            </a:lstStyle>
            <a:p>
              <a:pPr algn="ctr" defTabSz="410751" fontAlgn="auto" hangingPunct="0">
                <a:spcBef>
                  <a:spcPts val="0"/>
                </a:spcBef>
                <a:spcAft>
                  <a:spcPts val="0"/>
                </a:spcAft>
              </a:pPr>
              <a:r>
                <a:rPr sz="1406" kern="0">
                  <a:solidFill>
                    <a:srgbClr val="000000"/>
                  </a:solidFill>
                  <a:latin typeface="Helvetica Neue Light"/>
                  <a:sym typeface="Helvetica Neue Light"/>
                </a:rPr>
                <a:t>1.00</a:t>
              </a:r>
            </a:p>
          </p:txBody>
        </p:sp>
        <p:sp>
          <p:nvSpPr>
            <p:cNvPr id="347" name="Shape 347"/>
            <p:cNvSpPr/>
            <p:nvPr/>
          </p:nvSpPr>
          <p:spPr>
            <a:xfrm rot="16200000">
              <a:off x="59210" y="3808107"/>
              <a:ext cx="1486448" cy="47183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PLC curve</a:t>
              </a:r>
            </a:p>
          </p:txBody>
        </p:sp>
      </p:grpSp>
      <p:grpSp>
        <p:nvGrpSpPr>
          <p:cNvPr id="359" name="Group 359"/>
          <p:cNvGrpSpPr/>
          <p:nvPr/>
        </p:nvGrpSpPr>
        <p:grpSpPr>
          <a:xfrm>
            <a:off x="6249031" y="2630411"/>
            <a:ext cx="2545139" cy="3938040"/>
            <a:chOff x="0" y="-10443"/>
            <a:chExt cx="3619751" cy="5600766"/>
          </a:xfrm>
        </p:grpSpPr>
        <p:sp>
          <p:nvSpPr>
            <p:cNvPr id="349" name="Shape 349"/>
            <p:cNvSpPr/>
            <p:nvPr/>
          </p:nvSpPr>
          <p:spPr>
            <a:xfrm flipV="1">
              <a:off x="650102" y="2137847"/>
              <a:ext cx="1" cy="2598170"/>
            </a:xfrm>
            <a:prstGeom prst="line">
              <a:avLst/>
            </a:prstGeom>
            <a:noFill/>
            <a:ln w="12700" cap="flat">
              <a:solidFill>
                <a:srgbClr val="ABABAB"/>
              </a:solidFill>
              <a:prstDash val="solid"/>
              <a:miter lim="400000"/>
              <a:tailEnd type="triangle" w="med" len="med"/>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350" name="Shape 350"/>
            <p:cNvSpPr/>
            <p:nvPr/>
          </p:nvSpPr>
          <p:spPr>
            <a:xfrm>
              <a:off x="348026" y="4664739"/>
              <a:ext cx="604154" cy="41027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defRPr sz="2000"/>
              </a:lvl1pPr>
            </a:lstStyle>
            <a:p>
              <a:pPr algn="ctr" defTabSz="410751" fontAlgn="auto" hangingPunct="0">
                <a:spcBef>
                  <a:spcPts val="0"/>
                </a:spcBef>
                <a:spcAft>
                  <a:spcPts val="0"/>
                </a:spcAft>
              </a:pPr>
              <a:r>
                <a:rPr sz="1406" kern="0">
                  <a:solidFill>
                    <a:srgbClr val="000000"/>
                  </a:solidFill>
                  <a:latin typeface="Helvetica Neue Light"/>
                  <a:sym typeface="Helvetica Neue Light"/>
                </a:rPr>
                <a:t>0.00</a:t>
              </a:r>
            </a:p>
          </p:txBody>
        </p:sp>
        <p:grpSp>
          <p:nvGrpSpPr>
            <p:cNvPr id="357" name="Group 357"/>
            <p:cNvGrpSpPr/>
            <p:nvPr/>
          </p:nvGrpSpPr>
          <p:grpSpPr>
            <a:xfrm>
              <a:off x="0" y="-10443"/>
              <a:ext cx="3619751" cy="5600766"/>
              <a:chOff x="0" y="-10442"/>
              <a:chExt cx="3619750" cy="5600764"/>
            </a:xfrm>
          </p:grpSpPr>
          <p:sp>
            <p:nvSpPr>
              <p:cNvPr id="351" name="Shape 351"/>
              <p:cNvSpPr/>
              <p:nvPr/>
            </p:nvSpPr>
            <p:spPr>
              <a:xfrm>
                <a:off x="0" y="-10442"/>
                <a:ext cx="3619750" cy="1025831"/>
              </a:xfrm>
              <a:prstGeom prst="rect">
                <a:avLst/>
              </a:prstGeom>
              <a:solidFill>
                <a:schemeClr val="accent5">
                  <a:hueOff val="-485679"/>
                  <a:satOff val="-12669"/>
                  <a:lumOff val="-27282"/>
                </a:schemeClr>
              </a:solid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p>
                <a:pPr algn="ctr" defTabSz="410751" fontAlgn="auto" hangingPunct="0">
                  <a:spcBef>
                    <a:spcPts val="0"/>
                  </a:spcBef>
                  <a:spcAft>
                    <a:spcPts val="0"/>
                  </a:spcAft>
                  <a:defRPr sz="3000">
                    <a:solidFill>
                      <a:srgbClr val="FFFFFF"/>
                    </a:solidFill>
                  </a:defRPr>
                </a:pPr>
                <a:r>
                  <a:rPr sz="2109" kern="0">
                    <a:solidFill>
                      <a:srgbClr val="FFFFFF"/>
                    </a:solidFill>
                    <a:latin typeface="Helvetica Neue Light"/>
                    <a:sym typeface="Helvetica Neue Light"/>
                  </a:rPr>
                  <a:t>Known PLC Curve</a:t>
                </a:r>
              </a:p>
              <a:p>
                <a:pPr algn="ctr" defTabSz="410751" fontAlgn="auto" hangingPunct="0">
                  <a:spcBef>
                    <a:spcPts val="0"/>
                  </a:spcBef>
                  <a:spcAft>
                    <a:spcPts val="0"/>
                  </a:spcAft>
                  <a:defRPr sz="3000">
                    <a:solidFill>
                      <a:srgbClr val="FFFFFF"/>
                    </a:solidFill>
                  </a:defRPr>
                </a:pPr>
                <a:r>
                  <a:rPr sz="2109" kern="0">
                    <a:solidFill>
                      <a:srgbClr val="FFFFFF"/>
                    </a:solidFill>
                    <a:latin typeface="Helvetica Neue Light"/>
                    <a:sym typeface="Helvetica Neue Light"/>
                  </a:rPr>
                  <a:t>(Classical Products)</a:t>
                </a:r>
              </a:p>
            </p:txBody>
          </p:sp>
          <p:sp>
            <p:nvSpPr>
              <p:cNvPr id="352" name="Shape 352"/>
              <p:cNvSpPr/>
              <p:nvPr/>
            </p:nvSpPr>
            <p:spPr>
              <a:xfrm flipV="1">
                <a:off x="811793" y="2258576"/>
                <a:ext cx="806951" cy="2102712"/>
              </a:xfrm>
              <a:prstGeom prst="line">
                <a:avLst/>
              </a:prstGeom>
              <a:noFill/>
              <a:ln w="38100" cap="flat">
                <a:solidFill>
                  <a:srgbClr val="FF2600"/>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353" name="Shape 353"/>
              <p:cNvSpPr/>
              <p:nvPr/>
            </p:nvSpPr>
            <p:spPr>
              <a:xfrm flipH="1" flipV="1">
                <a:off x="1605273" y="2210195"/>
                <a:ext cx="802333" cy="1560717"/>
              </a:xfrm>
              <a:prstGeom prst="line">
                <a:avLst/>
              </a:prstGeom>
              <a:noFill/>
              <a:ln w="38100" cap="flat">
                <a:solidFill>
                  <a:srgbClr val="FF2600"/>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354" name="Shape 354"/>
              <p:cNvSpPr/>
              <p:nvPr/>
            </p:nvSpPr>
            <p:spPr>
              <a:xfrm>
                <a:off x="650867" y="4742876"/>
                <a:ext cx="2318015" cy="1"/>
              </a:xfrm>
              <a:prstGeom prst="line">
                <a:avLst/>
              </a:prstGeom>
              <a:noFill/>
              <a:ln w="12700" cap="flat">
                <a:solidFill>
                  <a:srgbClr val="ABABAB"/>
                </a:solidFill>
                <a:prstDash val="solid"/>
                <a:miter lim="400000"/>
                <a:tailEnd type="triangle" w="med" len="med"/>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355" name="Shape 355"/>
              <p:cNvSpPr/>
              <p:nvPr/>
            </p:nvSpPr>
            <p:spPr>
              <a:xfrm>
                <a:off x="1245799" y="5118489"/>
                <a:ext cx="745504" cy="4718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Time</a:t>
                </a:r>
              </a:p>
            </p:txBody>
          </p:sp>
          <p:sp>
            <p:nvSpPr>
              <p:cNvPr id="356" name="Shape 356"/>
              <p:cNvSpPr/>
              <p:nvPr/>
            </p:nvSpPr>
            <p:spPr>
              <a:xfrm>
                <a:off x="2202225" y="4664738"/>
                <a:ext cx="604154" cy="41027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defRPr sz="2000"/>
                </a:lvl1pPr>
              </a:lstStyle>
              <a:p>
                <a:pPr algn="ctr" defTabSz="410751" fontAlgn="auto" hangingPunct="0">
                  <a:spcBef>
                    <a:spcPts val="0"/>
                  </a:spcBef>
                  <a:spcAft>
                    <a:spcPts val="0"/>
                  </a:spcAft>
                </a:pPr>
                <a:r>
                  <a:rPr sz="1406" kern="0">
                    <a:solidFill>
                      <a:srgbClr val="000000"/>
                    </a:solidFill>
                    <a:latin typeface="Helvetica Neue Light"/>
                    <a:sym typeface="Helvetica Neue Light"/>
                  </a:rPr>
                  <a:t>1.00</a:t>
                </a:r>
              </a:p>
            </p:txBody>
          </p:sp>
        </p:grpSp>
        <p:sp>
          <p:nvSpPr>
            <p:cNvPr id="358" name="Shape 358"/>
            <p:cNvSpPr/>
            <p:nvPr/>
          </p:nvSpPr>
          <p:spPr>
            <a:xfrm rot="16200000">
              <a:off x="-427745" y="3046108"/>
              <a:ext cx="1486448" cy="4718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PLC curve</a:t>
              </a:r>
            </a:p>
          </p:txBody>
        </p:sp>
      </p:grpSp>
      <p:grpSp>
        <p:nvGrpSpPr>
          <p:cNvPr id="370" name="Group 370"/>
          <p:cNvGrpSpPr/>
          <p:nvPr/>
        </p:nvGrpSpPr>
        <p:grpSpPr>
          <a:xfrm>
            <a:off x="3380020" y="2630411"/>
            <a:ext cx="2545138" cy="3938040"/>
            <a:chOff x="0" y="-10443"/>
            <a:chExt cx="3619751" cy="5600766"/>
          </a:xfrm>
        </p:grpSpPr>
        <p:sp>
          <p:nvSpPr>
            <p:cNvPr id="360" name="Shape 360"/>
            <p:cNvSpPr/>
            <p:nvPr/>
          </p:nvSpPr>
          <p:spPr>
            <a:xfrm rot="16200000">
              <a:off x="70157" y="2947015"/>
              <a:ext cx="1486448" cy="4718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PLC curve</a:t>
              </a:r>
            </a:p>
          </p:txBody>
        </p:sp>
        <p:sp>
          <p:nvSpPr>
            <p:cNvPr id="361" name="Shape 361"/>
            <p:cNvSpPr/>
            <p:nvPr/>
          </p:nvSpPr>
          <p:spPr>
            <a:xfrm flipV="1">
              <a:off x="1126691" y="1148563"/>
              <a:ext cx="1" cy="3683980"/>
            </a:xfrm>
            <a:prstGeom prst="line">
              <a:avLst/>
            </a:prstGeom>
            <a:noFill/>
            <a:ln w="12700" cap="flat">
              <a:solidFill>
                <a:srgbClr val="ABABAB"/>
              </a:solidFill>
              <a:prstDash val="solid"/>
              <a:miter lim="400000"/>
              <a:tailEnd type="triangle" w="med" len="med"/>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grpSp>
          <p:nvGrpSpPr>
            <p:cNvPr id="369" name="Group 369"/>
            <p:cNvGrpSpPr/>
            <p:nvPr/>
          </p:nvGrpSpPr>
          <p:grpSpPr>
            <a:xfrm>
              <a:off x="0" y="-10443"/>
              <a:ext cx="3619751" cy="5600766"/>
              <a:chOff x="0" y="-10442"/>
              <a:chExt cx="3619750" cy="5600764"/>
            </a:xfrm>
          </p:grpSpPr>
          <p:sp>
            <p:nvSpPr>
              <p:cNvPr id="362" name="Shape 362"/>
              <p:cNvSpPr/>
              <p:nvPr/>
            </p:nvSpPr>
            <p:spPr>
              <a:xfrm>
                <a:off x="0" y="-10442"/>
                <a:ext cx="3619750" cy="1025831"/>
              </a:xfrm>
              <a:prstGeom prst="rect">
                <a:avLst/>
              </a:prstGeom>
              <a:solidFill>
                <a:schemeClr val="accent6">
                  <a:hueOff val="141687"/>
                  <a:satOff val="4211"/>
                  <a:lumOff val="-16270"/>
                </a:schemeClr>
              </a:solid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p>
                <a:pPr algn="ctr" defTabSz="410751" fontAlgn="auto" hangingPunct="0">
                  <a:spcBef>
                    <a:spcPts val="0"/>
                  </a:spcBef>
                  <a:spcAft>
                    <a:spcPts val="0"/>
                  </a:spcAft>
                  <a:defRPr sz="3000">
                    <a:solidFill>
                      <a:srgbClr val="FFFFFF"/>
                    </a:solidFill>
                  </a:defRPr>
                </a:pPr>
                <a:r>
                  <a:rPr sz="2109" kern="0">
                    <a:solidFill>
                      <a:srgbClr val="FFFFFF"/>
                    </a:solidFill>
                    <a:latin typeface="Helvetica Neue Light"/>
                    <a:sym typeface="Helvetica Neue Light"/>
                  </a:rPr>
                  <a:t>Known Cluster</a:t>
                </a:r>
              </a:p>
              <a:p>
                <a:pPr algn="ctr" defTabSz="410751" fontAlgn="auto" hangingPunct="0">
                  <a:spcBef>
                    <a:spcPts val="0"/>
                  </a:spcBef>
                  <a:spcAft>
                    <a:spcPts val="0"/>
                  </a:spcAft>
                  <a:defRPr sz="3000">
                    <a:solidFill>
                      <a:srgbClr val="FFFFFF"/>
                    </a:solidFill>
                  </a:defRPr>
                </a:pPr>
                <a:r>
                  <a:rPr sz="2109" kern="0">
                    <a:solidFill>
                      <a:srgbClr val="FFFFFF"/>
                    </a:solidFill>
                    <a:latin typeface="Helvetica Neue Light"/>
                    <a:sym typeface="Helvetica Neue Light"/>
                  </a:rPr>
                  <a:t>(2nd/3rd Generation)</a:t>
                </a:r>
              </a:p>
            </p:txBody>
          </p:sp>
          <p:pic>
            <p:nvPicPr>
              <p:cNvPr id="363" name="pasted-image.tiff"/>
              <p:cNvPicPr>
                <a:picLocks noChangeAspect="1"/>
              </p:cNvPicPr>
              <p:nvPr/>
            </p:nvPicPr>
            <p:blipFill>
              <a:blip r:embed="rId3">
                <a:extLst/>
              </a:blip>
              <a:srcRect l="7599" r="46493" b="6362"/>
              <a:stretch>
                <a:fillRect/>
              </a:stretch>
            </p:blipFill>
            <p:spPr>
              <a:xfrm>
                <a:off x="1043403" y="1279321"/>
                <a:ext cx="1866583" cy="3807297"/>
              </a:xfrm>
              <a:prstGeom prst="rect">
                <a:avLst/>
              </a:prstGeom>
              <a:ln w="12700" cap="flat">
                <a:noFill/>
                <a:miter lim="400000"/>
              </a:ln>
              <a:effectLst/>
            </p:spPr>
          </p:pic>
          <p:sp>
            <p:nvSpPr>
              <p:cNvPr id="364" name="Shape 364"/>
              <p:cNvSpPr/>
              <p:nvPr/>
            </p:nvSpPr>
            <p:spPr>
              <a:xfrm>
                <a:off x="1226195" y="2833272"/>
                <a:ext cx="1532006" cy="1148345"/>
              </a:xfrm>
              <a:custGeom>
                <a:avLst/>
                <a:gdLst/>
                <a:ahLst/>
                <a:cxnLst>
                  <a:cxn ang="0">
                    <a:pos x="wd2" y="hd2"/>
                  </a:cxn>
                  <a:cxn ang="5400000">
                    <a:pos x="wd2" y="hd2"/>
                  </a:cxn>
                  <a:cxn ang="10800000">
                    <a:pos x="wd2" y="hd2"/>
                  </a:cxn>
                  <a:cxn ang="16200000">
                    <a:pos x="wd2" y="hd2"/>
                  </a:cxn>
                </a:cxnLst>
                <a:rect l="0" t="0" r="r" b="b"/>
                <a:pathLst>
                  <a:path w="21600" h="21478" extrusionOk="0">
                    <a:moveTo>
                      <a:pt x="0" y="21478"/>
                    </a:moveTo>
                    <a:cubicBezTo>
                      <a:pt x="2420" y="15594"/>
                      <a:pt x="5312" y="10081"/>
                      <a:pt x="8632" y="5028"/>
                    </a:cubicBezTo>
                    <a:cubicBezTo>
                      <a:pt x="9495" y="3714"/>
                      <a:pt x="10421" y="2423"/>
                      <a:pt x="11491" y="1504"/>
                    </a:cubicBezTo>
                    <a:cubicBezTo>
                      <a:pt x="12737" y="434"/>
                      <a:pt x="14147" y="-122"/>
                      <a:pt x="15640" y="22"/>
                    </a:cubicBezTo>
                    <a:cubicBezTo>
                      <a:pt x="18855" y="332"/>
                      <a:pt x="21415" y="3758"/>
                      <a:pt x="21600" y="8055"/>
                    </a:cubicBezTo>
                  </a:path>
                </a:pathLst>
              </a:custGeom>
              <a:noFill/>
              <a:ln w="38100" cap="flat">
                <a:solidFill>
                  <a:srgbClr val="FF2600"/>
                </a:solidFill>
                <a:prstDash val="solid"/>
                <a:miter lim="400000"/>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365" name="Shape 365"/>
              <p:cNvSpPr/>
              <p:nvPr/>
            </p:nvSpPr>
            <p:spPr>
              <a:xfrm>
                <a:off x="1123417" y="4744805"/>
                <a:ext cx="2318015" cy="1"/>
              </a:xfrm>
              <a:prstGeom prst="line">
                <a:avLst/>
              </a:prstGeom>
              <a:noFill/>
              <a:ln w="12700" cap="flat">
                <a:solidFill>
                  <a:srgbClr val="ABABAB"/>
                </a:solidFill>
                <a:prstDash val="solid"/>
                <a:miter lim="400000"/>
                <a:tailEnd type="triangle" w="med" len="med"/>
              </a:ln>
              <a:effectLst/>
            </p:spPr>
            <p:txBody>
              <a:bodyPr wrap="square" lIns="35719" tIns="35719" rIns="35719" bIns="35719" numCol="1" anchor="ctr">
                <a:noAutofit/>
              </a:bodyPr>
              <a:lstStyle/>
              <a:p>
                <a:pPr algn="ctr" defTabSz="410751" fontAlgn="auto" hangingPunct="0">
                  <a:spcBef>
                    <a:spcPts val="0"/>
                  </a:spcBef>
                  <a:spcAft>
                    <a:spcPts val="0"/>
                  </a:spcAft>
                </a:pPr>
                <a:endParaRPr sz="2531" kern="0">
                  <a:solidFill>
                    <a:srgbClr val="000000"/>
                  </a:solidFill>
                  <a:latin typeface="Helvetica Neue Light"/>
                  <a:sym typeface="Helvetica Neue Light"/>
                </a:endParaRPr>
              </a:p>
            </p:txBody>
          </p:sp>
          <p:sp>
            <p:nvSpPr>
              <p:cNvPr id="366" name="Shape 366"/>
              <p:cNvSpPr/>
              <p:nvPr/>
            </p:nvSpPr>
            <p:spPr>
              <a:xfrm>
                <a:off x="1620593" y="5118489"/>
                <a:ext cx="745504" cy="4718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defRPr sz="2400"/>
                </a:lvl1pPr>
              </a:lstStyle>
              <a:p>
                <a:pPr algn="ctr" defTabSz="410751" fontAlgn="auto" hangingPunct="0">
                  <a:spcBef>
                    <a:spcPts val="0"/>
                  </a:spcBef>
                  <a:spcAft>
                    <a:spcPts val="0"/>
                  </a:spcAft>
                </a:pPr>
                <a:r>
                  <a:rPr sz="1687" kern="0">
                    <a:solidFill>
                      <a:srgbClr val="000000"/>
                    </a:solidFill>
                    <a:latin typeface="Helvetica Neue Light"/>
                    <a:sym typeface="Helvetica Neue Light"/>
                  </a:rPr>
                  <a:t>Time</a:t>
                </a:r>
              </a:p>
            </p:txBody>
          </p:sp>
          <p:sp>
            <p:nvSpPr>
              <p:cNvPr id="367" name="Shape 367"/>
              <p:cNvSpPr/>
              <p:nvPr/>
            </p:nvSpPr>
            <p:spPr>
              <a:xfrm>
                <a:off x="804781" y="4768267"/>
                <a:ext cx="604154" cy="410278"/>
              </a:xfrm>
              <a:prstGeom prst="rect">
                <a:avLst/>
              </a:prstGeom>
              <a:solidFill>
                <a:srgbClr val="FFFFFF"/>
              </a:solid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defRPr sz="2000"/>
                </a:lvl1pPr>
              </a:lstStyle>
              <a:p>
                <a:pPr algn="ctr" defTabSz="410751" fontAlgn="auto" hangingPunct="0">
                  <a:spcBef>
                    <a:spcPts val="0"/>
                  </a:spcBef>
                  <a:spcAft>
                    <a:spcPts val="0"/>
                  </a:spcAft>
                </a:pPr>
                <a:r>
                  <a:rPr sz="1406" kern="0">
                    <a:solidFill>
                      <a:srgbClr val="000000"/>
                    </a:solidFill>
                    <a:latin typeface="Helvetica Neue Light"/>
                    <a:sym typeface="Helvetica Neue Light"/>
                  </a:rPr>
                  <a:t>0.00</a:t>
                </a:r>
              </a:p>
            </p:txBody>
          </p:sp>
          <p:sp>
            <p:nvSpPr>
              <p:cNvPr id="368" name="Shape 368"/>
              <p:cNvSpPr/>
              <p:nvPr/>
            </p:nvSpPr>
            <p:spPr>
              <a:xfrm>
                <a:off x="1435081" y="4768267"/>
                <a:ext cx="1745487" cy="410278"/>
              </a:xfrm>
              <a:prstGeom prst="rect">
                <a:avLst/>
              </a:prstGeom>
              <a:solidFill>
                <a:srgbClr val="FFFFFF"/>
              </a:solid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gn="r">
                  <a:defRPr sz="2000"/>
                </a:lvl1pPr>
              </a:lstStyle>
              <a:p>
                <a:pPr defTabSz="410751" fontAlgn="auto" hangingPunct="0">
                  <a:spcBef>
                    <a:spcPts val="0"/>
                  </a:spcBef>
                  <a:spcAft>
                    <a:spcPts val="0"/>
                  </a:spcAft>
                </a:pPr>
                <a:r>
                  <a:rPr sz="1406" kern="0">
                    <a:solidFill>
                      <a:srgbClr val="000000"/>
                    </a:solidFill>
                    <a:latin typeface="Helvetica Neue Light"/>
                    <a:sym typeface="Helvetica Neue Light"/>
                  </a:rPr>
                  <a:t>1.00</a:t>
                </a:r>
              </a:p>
            </p:txBody>
          </p:sp>
        </p:grpSp>
      </p:grpSp>
    </p:spTree>
    <p:extLst>
      <p:ext uri="{BB962C8B-B14F-4D97-AF65-F5344CB8AC3E}">
        <p14:creationId xmlns:p14="http://schemas.microsoft.com/office/powerpoint/2010/main" val="983280603"/>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35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3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 grpId="0" animBg="1" advAuto="0"/>
      <p:bldP spid="359" grpId="0" animBg="1" advAuto="0"/>
      <p:bldP spid="370" grpId="0" animBg="1" advAuto="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 name="Shape 372"/>
          <p:cNvSpPr>
            <a:spLocks noGrp="1"/>
          </p:cNvSpPr>
          <p:nvPr>
            <p:ph type="title"/>
          </p:nvPr>
        </p:nvSpPr>
        <p:spPr>
          <a:xfrm>
            <a:off x="401836" y="410765"/>
            <a:ext cx="8340328" cy="982266"/>
          </a:xfrm>
          <a:prstGeom prst="rect">
            <a:avLst/>
          </a:prstGeom>
        </p:spPr>
        <p:txBody>
          <a:bodyPr>
            <a:normAutofit fontScale="90000"/>
          </a:bodyPr>
          <a:lstStyle/>
          <a:p>
            <a:pPr>
              <a:defRPr sz="3600"/>
            </a:pPr>
            <a:r>
              <a:rPr dirty="0"/>
              <a:t>Step 3: Forecast</a:t>
            </a:r>
            <a:r>
              <a:rPr lang="en-US" dirty="0"/>
              <a:t> PLC of new product</a:t>
            </a:r>
            <a:endParaRPr dirty="0"/>
          </a:p>
          <a:p>
            <a:pPr>
              <a:defRPr sz="3600"/>
            </a:pPr>
            <a:r>
              <a:rPr dirty="0"/>
              <a:t>B: Generate Demand Forecast over PLC </a:t>
            </a:r>
          </a:p>
        </p:txBody>
      </p:sp>
      <p:sp>
        <p:nvSpPr>
          <p:cNvPr id="373" name="Shape 373"/>
          <p:cNvSpPr/>
          <p:nvPr/>
        </p:nvSpPr>
        <p:spPr>
          <a:xfrm>
            <a:off x="255153" y="-1343"/>
            <a:ext cx="2910902" cy="33620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Fitting</a:t>
            </a:r>
          </a:p>
        </p:txBody>
      </p:sp>
      <p:sp>
        <p:nvSpPr>
          <p:cNvPr id="374" name="Shape 374"/>
          <p:cNvSpPr/>
          <p:nvPr/>
        </p:nvSpPr>
        <p:spPr>
          <a:xfrm>
            <a:off x="3160750" y="-1343"/>
            <a:ext cx="2910902" cy="33620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Clustering</a:t>
            </a:r>
          </a:p>
        </p:txBody>
      </p:sp>
      <p:sp>
        <p:nvSpPr>
          <p:cNvPr id="375" name="Shape 375"/>
          <p:cNvSpPr/>
          <p:nvPr/>
        </p:nvSpPr>
        <p:spPr>
          <a:xfrm>
            <a:off x="6066149" y="-1343"/>
            <a:ext cx="2910902" cy="336205"/>
          </a:xfrm>
          <a:prstGeom prst="rect">
            <a:avLst/>
          </a:prstGeom>
          <a:solidFill>
            <a:schemeClr val="accent1">
              <a:hueOff val="-611180"/>
              <a:satOff val="24879"/>
              <a:lumOff val="-26847"/>
            </a:schemeClr>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Forecasting</a:t>
            </a:r>
          </a:p>
        </p:txBody>
      </p:sp>
      <p:sp>
        <p:nvSpPr>
          <p:cNvPr id="376" name="Shape 376"/>
          <p:cNvSpPr/>
          <p:nvPr/>
        </p:nvSpPr>
        <p:spPr>
          <a:xfrm>
            <a:off x="409266" y="1468935"/>
            <a:ext cx="2974739" cy="59230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lgn="l">
              <a:lnSpc>
                <a:spcPct val="200000"/>
              </a:lnSpc>
              <a:defRPr sz="3000" b="1">
                <a:latin typeface="Helvetica Neue"/>
                <a:ea typeface="Helvetica Neue"/>
                <a:cs typeface="Helvetica Neue"/>
                <a:sym typeface="Helvetica Neue"/>
              </a:defRPr>
            </a:lvl1pPr>
          </a:lstStyle>
          <a:p>
            <a:pPr defTabSz="410751" fontAlgn="auto" hangingPunct="0">
              <a:spcBef>
                <a:spcPts val="0"/>
              </a:spcBef>
              <a:spcAft>
                <a:spcPts val="0"/>
              </a:spcAft>
            </a:pPr>
            <a:r>
              <a:rPr sz="2109" kern="0">
                <a:solidFill>
                  <a:srgbClr val="000000"/>
                </a:solidFill>
              </a:rPr>
              <a:t>Business Insights</a:t>
            </a:r>
          </a:p>
        </p:txBody>
      </p:sp>
      <p:sp>
        <p:nvSpPr>
          <p:cNvPr id="377" name="Shape 377"/>
          <p:cNvSpPr/>
          <p:nvPr/>
        </p:nvSpPr>
        <p:spPr>
          <a:xfrm>
            <a:off x="400326" y="2852927"/>
            <a:ext cx="3513783" cy="72128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lnSpc>
                <a:spcPct val="200000"/>
              </a:lnSpc>
              <a:defRPr sz="3000" b="1">
                <a:latin typeface="Helvetica Neue"/>
                <a:ea typeface="Helvetica Neue"/>
                <a:cs typeface="Helvetica Neue"/>
                <a:sym typeface="Helvetica Neue"/>
              </a:defRPr>
            </a:lvl1pPr>
          </a:lstStyle>
          <a:p>
            <a:pPr defTabSz="410751" fontAlgn="auto" hangingPunct="0">
              <a:spcBef>
                <a:spcPts val="0"/>
              </a:spcBef>
              <a:spcAft>
                <a:spcPts val="0"/>
              </a:spcAft>
            </a:pPr>
            <a:r>
              <a:rPr sz="2109" kern="0">
                <a:solidFill>
                  <a:srgbClr val="000000"/>
                </a:solidFill>
              </a:rPr>
              <a:t>Steps to Forecast Demand</a:t>
            </a:r>
          </a:p>
        </p:txBody>
      </p:sp>
      <p:sp>
        <p:nvSpPr>
          <p:cNvPr id="378" name="Shape 378"/>
          <p:cNvSpPr/>
          <p:nvPr/>
        </p:nvSpPr>
        <p:spPr>
          <a:xfrm>
            <a:off x="465445" y="2138117"/>
            <a:ext cx="1826025" cy="678199"/>
          </a:xfrm>
          <a:prstGeom prst="rect">
            <a:avLst/>
          </a:prstGeom>
          <a:solidFill>
            <a:schemeClr val="accent5">
              <a:hueOff val="406571"/>
              <a:satOff val="3016"/>
              <a:lumOff val="8824"/>
            </a:schemeClr>
          </a:solidFill>
          <a:ln w="12700">
            <a:solidFill>
              <a:srgbClr val="000000"/>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800"/>
            </a:lvl1pPr>
          </a:lstStyle>
          <a:p>
            <a:pPr defTabSz="410751" fontAlgn="auto" hangingPunct="0">
              <a:spcBef>
                <a:spcPts val="0"/>
              </a:spcBef>
              <a:spcAft>
                <a:spcPts val="0"/>
              </a:spcAft>
            </a:pPr>
            <a:r>
              <a:rPr sz="1969" kern="0">
                <a:solidFill>
                  <a:srgbClr val="000000"/>
                </a:solidFill>
                <a:latin typeface="Helvetica Neue Light"/>
                <a:sym typeface="Helvetica Neue Light"/>
              </a:rPr>
              <a:t>Projected Length of PLC</a:t>
            </a:r>
          </a:p>
        </p:txBody>
      </p:sp>
      <p:sp>
        <p:nvSpPr>
          <p:cNvPr id="379" name="Shape 379"/>
          <p:cNvSpPr/>
          <p:nvPr/>
        </p:nvSpPr>
        <p:spPr>
          <a:xfrm>
            <a:off x="465445" y="3795669"/>
            <a:ext cx="1826025" cy="678199"/>
          </a:xfrm>
          <a:prstGeom prst="rect">
            <a:avLst/>
          </a:prstGeom>
          <a:solidFill>
            <a:schemeClr val="accent5">
              <a:hueOff val="406571"/>
              <a:satOff val="3016"/>
              <a:lumOff val="8824"/>
            </a:schemeClr>
          </a:solidFill>
          <a:ln w="12700">
            <a:solidFill>
              <a:srgbClr val="000000"/>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defTabSz="410751" fontAlgn="auto" hangingPunct="0">
              <a:spcBef>
                <a:spcPts val="0"/>
              </a:spcBef>
              <a:spcAft>
                <a:spcPts val="0"/>
              </a:spcAft>
              <a:defRPr sz="2800"/>
            </a:pPr>
            <a:r>
              <a:rPr sz="1969" kern="0">
                <a:solidFill>
                  <a:srgbClr val="000000"/>
                </a:solidFill>
                <a:latin typeface="Helvetica Neue Light"/>
                <a:sym typeface="Helvetica Neue Light"/>
              </a:rPr>
              <a:t>Scale Timeline</a:t>
            </a:r>
          </a:p>
          <a:p>
            <a:pPr defTabSz="410751" fontAlgn="auto" hangingPunct="0">
              <a:spcBef>
                <a:spcPts val="0"/>
              </a:spcBef>
              <a:spcAft>
                <a:spcPts val="0"/>
              </a:spcAft>
              <a:defRPr sz="2800"/>
            </a:pPr>
            <a:endParaRPr sz="1969" kern="0">
              <a:solidFill>
                <a:srgbClr val="000000"/>
              </a:solidFill>
              <a:latin typeface="Helvetica Neue Light"/>
              <a:sym typeface="Helvetica Neue Light"/>
            </a:endParaRPr>
          </a:p>
        </p:txBody>
      </p:sp>
      <p:grpSp>
        <p:nvGrpSpPr>
          <p:cNvPr id="382" name="Group 382"/>
          <p:cNvGrpSpPr/>
          <p:nvPr/>
        </p:nvGrpSpPr>
        <p:grpSpPr>
          <a:xfrm>
            <a:off x="6765686" y="2138117"/>
            <a:ext cx="1826027" cy="2487269"/>
            <a:chOff x="0" y="1519"/>
            <a:chExt cx="2597014" cy="3537446"/>
          </a:xfrm>
        </p:grpSpPr>
        <p:sp>
          <p:nvSpPr>
            <p:cNvPr id="380" name="Shape 380"/>
            <p:cNvSpPr/>
            <p:nvPr/>
          </p:nvSpPr>
          <p:spPr>
            <a:xfrm>
              <a:off x="0" y="1519"/>
              <a:ext cx="2597014" cy="964549"/>
            </a:xfrm>
            <a:prstGeom prst="rect">
              <a:avLst/>
            </a:prstGeom>
            <a:solidFill>
              <a:schemeClr val="accent4">
                <a:hueOff val="298293"/>
                <a:satOff val="11596"/>
                <a:lumOff val="17655"/>
              </a:schemeClr>
            </a:solidFill>
            <a:ln w="12700" cap="flat">
              <a:solidFill>
                <a:srgbClr val="000000"/>
              </a:solidFill>
              <a:prstDash val="solid"/>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gn="l">
                <a:defRPr sz="2800"/>
              </a:lvl1pPr>
            </a:lstStyle>
            <a:p>
              <a:pPr defTabSz="410751" fontAlgn="auto" hangingPunct="0">
                <a:spcBef>
                  <a:spcPts val="0"/>
                </a:spcBef>
                <a:spcAft>
                  <a:spcPts val="0"/>
                </a:spcAft>
              </a:pPr>
              <a:r>
                <a:rPr sz="1969" kern="0">
                  <a:solidFill>
                    <a:srgbClr val="000000"/>
                  </a:solidFill>
                  <a:latin typeface="Helvetica Neue Light"/>
                  <a:sym typeface="Helvetica Neue Light"/>
                </a:rPr>
                <a:t>Planned Events &amp; Sales</a:t>
              </a:r>
            </a:p>
          </p:txBody>
        </p:sp>
        <p:sp>
          <p:nvSpPr>
            <p:cNvPr id="381" name="Shape 381"/>
            <p:cNvSpPr/>
            <p:nvPr/>
          </p:nvSpPr>
          <p:spPr>
            <a:xfrm>
              <a:off x="0" y="2143438"/>
              <a:ext cx="2597014" cy="1395527"/>
            </a:xfrm>
            <a:prstGeom prst="rect">
              <a:avLst/>
            </a:prstGeom>
            <a:solidFill>
              <a:schemeClr val="accent4">
                <a:hueOff val="298293"/>
                <a:satOff val="11596"/>
                <a:lumOff val="17655"/>
              </a:schemeClr>
            </a:solidFill>
            <a:ln w="12700" cap="flat">
              <a:solidFill>
                <a:srgbClr val="000000"/>
              </a:solidFill>
              <a:prstDash val="solid"/>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gn="l">
                <a:defRPr sz="2800"/>
              </a:lvl1pPr>
            </a:lstStyle>
            <a:p>
              <a:pPr defTabSz="410751" fontAlgn="auto" hangingPunct="0">
                <a:spcBef>
                  <a:spcPts val="0"/>
                </a:spcBef>
                <a:spcAft>
                  <a:spcPts val="0"/>
                </a:spcAft>
              </a:pPr>
              <a:r>
                <a:rPr sz="1969" kern="0">
                  <a:solidFill>
                    <a:srgbClr val="000000"/>
                  </a:solidFill>
                  <a:latin typeface="Helvetica Neue Light"/>
                  <a:sym typeface="Helvetica Neue Light"/>
                </a:rPr>
                <a:t>Incorporate Promotional Events</a:t>
              </a:r>
            </a:p>
          </p:txBody>
        </p:sp>
      </p:grpSp>
      <p:pic>
        <p:nvPicPr>
          <p:cNvPr id="383" name="pasted-image.pdf"/>
          <p:cNvPicPr>
            <a:picLocks noChangeAspect="1"/>
          </p:cNvPicPr>
          <p:nvPr/>
        </p:nvPicPr>
        <p:blipFill>
          <a:blip r:embed="rId2">
            <a:extLst/>
          </a:blip>
          <a:stretch>
            <a:fillRect/>
          </a:stretch>
        </p:blipFill>
        <p:spPr>
          <a:xfrm>
            <a:off x="641925" y="4922400"/>
            <a:ext cx="1517626" cy="1057304"/>
          </a:xfrm>
          <a:prstGeom prst="rect">
            <a:avLst/>
          </a:prstGeom>
          <a:ln w="12700">
            <a:miter lim="400000"/>
          </a:ln>
        </p:spPr>
      </p:pic>
      <p:grpSp>
        <p:nvGrpSpPr>
          <p:cNvPr id="387" name="Group 387"/>
          <p:cNvGrpSpPr/>
          <p:nvPr/>
        </p:nvGrpSpPr>
        <p:grpSpPr>
          <a:xfrm>
            <a:off x="4637170" y="2138116"/>
            <a:ext cx="1900758" cy="3548136"/>
            <a:chOff x="0" y="1518"/>
            <a:chExt cx="2703298" cy="5046237"/>
          </a:xfrm>
        </p:grpSpPr>
        <p:sp>
          <p:nvSpPr>
            <p:cNvPr id="384" name="Shape 384"/>
            <p:cNvSpPr/>
            <p:nvPr/>
          </p:nvSpPr>
          <p:spPr>
            <a:xfrm>
              <a:off x="40441" y="1518"/>
              <a:ext cx="2597015" cy="964550"/>
            </a:xfrm>
            <a:prstGeom prst="rect">
              <a:avLst/>
            </a:prstGeom>
            <a:solidFill>
              <a:schemeClr val="accent1">
                <a:satOff val="-4086"/>
                <a:lumOff val="15331"/>
              </a:schemeClr>
            </a:solidFill>
            <a:ln w="12700" cap="flat">
              <a:solidFill>
                <a:srgbClr val="000000"/>
              </a:solidFill>
              <a:prstDash val="solid"/>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p>
              <a:pPr defTabSz="410751" fontAlgn="auto" hangingPunct="0">
                <a:spcBef>
                  <a:spcPts val="0"/>
                </a:spcBef>
                <a:spcAft>
                  <a:spcPts val="0"/>
                </a:spcAft>
                <a:defRPr sz="2800"/>
              </a:pPr>
              <a:r>
                <a:rPr sz="1969" kern="0">
                  <a:solidFill>
                    <a:srgbClr val="000000"/>
                  </a:solidFill>
                  <a:latin typeface="Helvetica Neue Light"/>
                  <a:sym typeface="Helvetica Neue Light"/>
                </a:rPr>
                <a:t>Projected </a:t>
              </a:r>
            </a:p>
            <a:p>
              <a:pPr defTabSz="410751" fontAlgn="auto" hangingPunct="0">
                <a:spcBef>
                  <a:spcPts val="0"/>
                </a:spcBef>
                <a:spcAft>
                  <a:spcPts val="0"/>
                </a:spcAft>
                <a:defRPr sz="2800"/>
              </a:pPr>
              <a:r>
                <a:rPr sz="1969" kern="0">
                  <a:solidFill>
                    <a:srgbClr val="000000"/>
                  </a:solidFill>
                  <a:latin typeface="Helvetica Neue Light"/>
                  <a:sym typeface="Helvetica Neue Light"/>
                </a:rPr>
                <a:t>Total Demand</a:t>
              </a:r>
            </a:p>
          </p:txBody>
        </p:sp>
        <p:sp>
          <p:nvSpPr>
            <p:cNvPr id="385" name="Shape 385"/>
            <p:cNvSpPr/>
            <p:nvPr/>
          </p:nvSpPr>
          <p:spPr>
            <a:xfrm>
              <a:off x="40441" y="2358926"/>
              <a:ext cx="2597015" cy="964550"/>
            </a:xfrm>
            <a:prstGeom prst="rect">
              <a:avLst/>
            </a:prstGeom>
            <a:solidFill>
              <a:schemeClr val="accent1">
                <a:satOff val="-4086"/>
                <a:lumOff val="15331"/>
              </a:schemeClr>
            </a:solidFill>
            <a:ln w="12700" cap="flat">
              <a:solidFill>
                <a:srgbClr val="000000"/>
              </a:solidFill>
              <a:prstDash val="solid"/>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p>
              <a:pPr defTabSz="410751" fontAlgn="auto" hangingPunct="0">
                <a:spcBef>
                  <a:spcPts val="0"/>
                </a:spcBef>
                <a:spcAft>
                  <a:spcPts val="0"/>
                </a:spcAft>
                <a:defRPr sz="2800"/>
              </a:pPr>
              <a:r>
                <a:rPr sz="1969" kern="0">
                  <a:solidFill>
                    <a:srgbClr val="000000"/>
                  </a:solidFill>
                  <a:latin typeface="Helvetica Neue Light"/>
                  <a:sym typeface="Helvetica Neue Light"/>
                </a:rPr>
                <a:t>Scale Demand</a:t>
              </a:r>
            </a:p>
            <a:p>
              <a:pPr defTabSz="410751" fontAlgn="auto" hangingPunct="0">
                <a:spcBef>
                  <a:spcPts val="0"/>
                </a:spcBef>
                <a:spcAft>
                  <a:spcPts val="0"/>
                </a:spcAft>
                <a:defRPr sz="2800"/>
              </a:pPr>
              <a:endParaRPr sz="1969" kern="0">
                <a:solidFill>
                  <a:srgbClr val="000000"/>
                </a:solidFill>
                <a:latin typeface="Helvetica Neue Light"/>
                <a:sym typeface="Helvetica Neue Light"/>
              </a:endParaRPr>
            </a:p>
          </p:txBody>
        </p:sp>
        <p:pic>
          <p:nvPicPr>
            <p:cNvPr id="386" name="pasted-image.pdf"/>
            <p:cNvPicPr>
              <a:picLocks noChangeAspect="1"/>
            </p:cNvPicPr>
            <p:nvPr/>
          </p:nvPicPr>
          <p:blipFill>
            <a:blip r:embed="rId3">
              <a:extLst/>
            </a:blip>
            <a:stretch>
              <a:fillRect/>
            </a:stretch>
          </p:blipFill>
          <p:spPr>
            <a:xfrm>
              <a:off x="0" y="4251740"/>
              <a:ext cx="2703298" cy="796015"/>
            </a:xfrm>
            <a:prstGeom prst="rect">
              <a:avLst/>
            </a:prstGeom>
            <a:ln w="12700" cap="flat">
              <a:noFill/>
              <a:miter lim="400000"/>
            </a:ln>
            <a:effectLst/>
          </p:spPr>
        </p:pic>
      </p:grpSp>
      <p:grpSp>
        <p:nvGrpSpPr>
          <p:cNvPr id="391" name="Group 391"/>
          <p:cNvGrpSpPr/>
          <p:nvPr/>
        </p:nvGrpSpPr>
        <p:grpSpPr>
          <a:xfrm>
            <a:off x="2528160" y="2298562"/>
            <a:ext cx="1900757" cy="3330851"/>
            <a:chOff x="0" y="217007"/>
            <a:chExt cx="2703298" cy="4737208"/>
          </a:xfrm>
        </p:grpSpPr>
        <p:sp>
          <p:nvSpPr>
            <p:cNvPr id="388" name="Shape 388"/>
            <p:cNvSpPr/>
            <p:nvPr/>
          </p:nvSpPr>
          <p:spPr>
            <a:xfrm>
              <a:off x="53141" y="217007"/>
              <a:ext cx="2597014" cy="533571"/>
            </a:xfrm>
            <a:prstGeom prst="rect">
              <a:avLst/>
            </a:prstGeom>
            <a:solidFill>
              <a:schemeClr val="accent2">
                <a:hueOff val="-487087"/>
                <a:satOff val="-2686"/>
                <a:lumOff val="14808"/>
              </a:schemeClr>
            </a:solidFill>
            <a:ln w="12700" cap="flat">
              <a:solidFill>
                <a:srgbClr val="000000"/>
              </a:solidFill>
              <a:prstDash val="solid"/>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gn="l">
                <a:defRPr sz="2800"/>
              </a:lvl1pPr>
            </a:lstStyle>
            <a:p>
              <a:pPr defTabSz="410751" fontAlgn="auto" hangingPunct="0">
                <a:spcBef>
                  <a:spcPts val="0"/>
                </a:spcBef>
                <a:spcAft>
                  <a:spcPts val="0"/>
                </a:spcAft>
              </a:pPr>
              <a:r>
                <a:rPr sz="1969" kern="0">
                  <a:solidFill>
                    <a:srgbClr val="000000"/>
                  </a:solidFill>
                  <a:latin typeface="Helvetica Neue Light"/>
                  <a:sym typeface="Helvetica Neue Light"/>
                </a:rPr>
                <a:t>Launch Date</a:t>
              </a:r>
            </a:p>
          </p:txBody>
        </p:sp>
        <p:sp>
          <p:nvSpPr>
            <p:cNvPr id="389" name="Shape 389"/>
            <p:cNvSpPr/>
            <p:nvPr/>
          </p:nvSpPr>
          <p:spPr>
            <a:xfrm>
              <a:off x="53141" y="2346226"/>
              <a:ext cx="2597014" cy="964549"/>
            </a:xfrm>
            <a:prstGeom prst="rect">
              <a:avLst/>
            </a:prstGeom>
            <a:solidFill>
              <a:schemeClr val="accent2">
                <a:hueOff val="-487087"/>
                <a:satOff val="-2686"/>
                <a:lumOff val="14808"/>
              </a:schemeClr>
            </a:solidFill>
            <a:ln w="12700" cap="flat">
              <a:solidFill>
                <a:srgbClr val="000000"/>
              </a:solidFill>
              <a:prstDash val="solid"/>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gn="l">
                <a:defRPr sz="2800"/>
              </a:lvl1pPr>
            </a:lstStyle>
            <a:p>
              <a:pPr defTabSz="410751" fontAlgn="auto" hangingPunct="0">
                <a:spcBef>
                  <a:spcPts val="0"/>
                </a:spcBef>
                <a:spcAft>
                  <a:spcPts val="0"/>
                </a:spcAft>
              </a:pPr>
              <a:r>
                <a:rPr sz="1969" kern="0">
                  <a:solidFill>
                    <a:srgbClr val="000000"/>
                  </a:solidFill>
                  <a:latin typeface="Helvetica Neue Light"/>
                  <a:sym typeface="Helvetica Neue Light"/>
                </a:rPr>
                <a:t>Apply Seasonality</a:t>
              </a:r>
            </a:p>
          </p:txBody>
        </p:sp>
        <p:pic>
          <p:nvPicPr>
            <p:cNvPr id="390" name="pasted-image.pdf"/>
            <p:cNvPicPr>
              <a:picLocks noChangeAspect="1"/>
            </p:cNvPicPr>
            <p:nvPr/>
          </p:nvPicPr>
          <p:blipFill>
            <a:blip r:embed="rId4">
              <a:extLst/>
            </a:blip>
            <a:stretch>
              <a:fillRect/>
            </a:stretch>
          </p:blipFill>
          <p:spPr>
            <a:xfrm>
              <a:off x="0" y="4345280"/>
              <a:ext cx="2703298" cy="608935"/>
            </a:xfrm>
            <a:prstGeom prst="rect">
              <a:avLst/>
            </a:prstGeom>
            <a:ln w="12700" cap="flat">
              <a:noFill/>
              <a:miter lim="400000"/>
            </a:ln>
            <a:effectLst/>
          </p:spPr>
        </p:pic>
      </p:grpSp>
      <p:sp>
        <p:nvSpPr>
          <p:cNvPr id="392" name="Shape 392"/>
          <p:cNvSpPr>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53</a:t>
            </a:fld>
            <a:endParaRPr/>
          </a:p>
        </p:txBody>
      </p:sp>
    </p:spTree>
    <p:extLst>
      <p:ext uri="{BB962C8B-B14F-4D97-AF65-F5344CB8AC3E}">
        <p14:creationId xmlns:p14="http://schemas.microsoft.com/office/powerpoint/2010/main" val="1110430956"/>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38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3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2" grpId="0" animBg="1" advAuto="0"/>
      <p:bldP spid="387" grpId="0" animBg="1" advAuto="0"/>
      <p:bldP spid="391" grpId="0" animBg="1" advAuto="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 name="Shape 394"/>
          <p:cNvSpPr>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54</a:t>
            </a:fld>
            <a:endParaRPr/>
          </a:p>
        </p:txBody>
      </p:sp>
      <p:sp>
        <p:nvSpPr>
          <p:cNvPr id="395" name="Shape 395"/>
          <p:cNvSpPr>
            <a:spLocks noGrp="1"/>
          </p:cNvSpPr>
          <p:nvPr>
            <p:ph type="title"/>
          </p:nvPr>
        </p:nvSpPr>
        <p:spPr>
          <a:xfrm>
            <a:off x="401836" y="410765"/>
            <a:ext cx="8340328" cy="982266"/>
          </a:xfrm>
          <a:prstGeom prst="rect">
            <a:avLst/>
          </a:prstGeom>
        </p:spPr>
        <p:txBody>
          <a:bodyPr>
            <a:normAutofit fontScale="90000"/>
          </a:bodyPr>
          <a:lstStyle>
            <a:lvl1pPr>
              <a:defRPr sz="3200"/>
            </a:lvl1pPr>
          </a:lstStyle>
          <a:p>
            <a:r>
              <a:rPr dirty="0"/>
              <a:t>Our PLC-based forecast</a:t>
            </a:r>
            <a:r>
              <a:rPr lang="en-US" dirty="0"/>
              <a:t>ing</a:t>
            </a:r>
            <a:r>
              <a:rPr dirty="0"/>
              <a:t> </a:t>
            </a:r>
            <a:r>
              <a:rPr lang="en-US" dirty="0"/>
              <a:t>process</a:t>
            </a:r>
            <a:r>
              <a:rPr dirty="0"/>
              <a:t> improves forecast accuracy at Dell.</a:t>
            </a:r>
            <a:r>
              <a:rPr lang="en-US" dirty="0"/>
              <a:t> </a:t>
            </a:r>
            <a:r>
              <a:rPr dirty="0"/>
              <a:t> </a:t>
            </a:r>
          </a:p>
        </p:txBody>
      </p:sp>
      <p:sp>
        <p:nvSpPr>
          <p:cNvPr id="396" name="Shape 396"/>
          <p:cNvSpPr/>
          <p:nvPr/>
        </p:nvSpPr>
        <p:spPr>
          <a:xfrm>
            <a:off x="255153" y="-1343"/>
            <a:ext cx="2910902" cy="33620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Fitting</a:t>
            </a:r>
          </a:p>
        </p:txBody>
      </p:sp>
      <p:sp>
        <p:nvSpPr>
          <p:cNvPr id="397" name="Shape 397"/>
          <p:cNvSpPr/>
          <p:nvPr/>
        </p:nvSpPr>
        <p:spPr>
          <a:xfrm>
            <a:off x="3160750" y="-1343"/>
            <a:ext cx="2910902" cy="33620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Clustering</a:t>
            </a:r>
          </a:p>
        </p:txBody>
      </p:sp>
      <p:sp>
        <p:nvSpPr>
          <p:cNvPr id="398" name="Shape 398"/>
          <p:cNvSpPr/>
          <p:nvPr/>
        </p:nvSpPr>
        <p:spPr>
          <a:xfrm>
            <a:off x="6066149" y="-1343"/>
            <a:ext cx="2910902" cy="336205"/>
          </a:xfrm>
          <a:prstGeom prst="rect">
            <a:avLst/>
          </a:prstGeom>
          <a:solidFill>
            <a:schemeClr val="accent1">
              <a:hueOff val="-611180"/>
              <a:satOff val="24879"/>
              <a:lumOff val="-26847"/>
            </a:schemeClr>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2400" b="1">
                <a:solidFill>
                  <a:srgbClr val="FFFFFF"/>
                </a:solidFill>
                <a:latin typeface="Helvetica Neue"/>
                <a:ea typeface="Helvetica Neue"/>
                <a:cs typeface="Helvetica Neue"/>
                <a:sym typeface="Helvetica Neue"/>
              </a:defRPr>
            </a:lvl1pPr>
          </a:lstStyle>
          <a:p>
            <a:pPr algn="ctr" defTabSz="410751" fontAlgn="auto" hangingPunct="0">
              <a:spcBef>
                <a:spcPts val="0"/>
              </a:spcBef>
              <a:spcAft>
                <a:spcPts val="0"/>
              </a:spcAft>
            </a:pPr>
            <a:r>
              <a:rPr sz="1687" kern="0"/>
              <a:t>Forecasting</a:t>
            </a:r>
          </a:p>
        </p:txBody>
      </p:sp>
      <p:graphicFrame>
        <p:nvGraphicFramePr>
          <p:cNvPr id="399" name="Chart 399"/>
          <p:cNvGraphicFramePr/>
          <p:nvPr>
            <p:extLst>
              <p:ext uri="{D42A27DB-BD31-4B8C-83A1-F6EECF244321}">
                <p14:modId xmlns:p14="http://schemas.microsoft.com/office/powerpoint/2010/main" val="1836806195"/>
              </p:ext>
            </p:extLst>
          </p:nvPr>
        </p:nvGraphicFramePr>
        <p:xfrm>
          <a:off x="490435" y="2693922"/>
          <a:ext cx="3945690" cy="286738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00" name="Chart 400"/>
          <p:cNvGraphicFramePr/>
          <p:nvPr>
            <p:extLst>
              <p:ext uri="{D42A27DB-BD31-4B8C-83A1-F6EECF244321}">
                <p14:modId xmlns:p14="http://schemas.microsoft.com/office/powerpoint/2010/main" val="1366771101"/>
              </p:ext>
            </p:extLst>
          </p:nvPr>
        </p:nvGraphicFramePr>
        <p:xfrm>
          <a:off x="4532523" y="2988101"/>
          <a:ext cx="3765101" cy="2560088"/>
        </p:xfrm>
        <a:graphic>
          <a:graphicData uri="http://schemas.openxmlformats.org/drawingml/2006/chart">
            <c:chart xmlns:c="http://schemas.openxmlformats.org/drawingml/2006/chart" xmlns:r="http://schemas.openxmlformats.org/officeDocument/2006/relationships" r:id="rId4"/>
          </a:graphicData>
        </a:graphic>
      </p:graphicFrame>
      <p:sp>
        <p:nvSpPr>
          <p:cNvPr id="401" name="Shape 401"/>
          <p:cNvSpPr/>
          <p:nvPr/>
        </p:nvSpPr>
        <p:spPr>
          <a:xfrm>
            <a:off x="399619" y="1760581"/>
            <a:ext cx="8344762" cy="764633"/>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marL="420672" indent="-420672" defTabSz="410751" fontAlgn="auto" hangingPunct="0">
              <a:spcBef>
                <a:spcPts val="0"/>
              </a:spcBef>
              <a:spcAft>
                <a:spcPts val="0"/>
              </a:spcAft>
              <a:buSzPct val="100000"/>
              <a:buFontTx/>
              <a:buAutoNum type="arabicPeriod"/>
              <a:defRPr sz="3200"/>
            </a:pPr>
            <a:r>
              <a:rPr sz="2250" kern="0">
                <a:solidFill>
                  <a:srgbClr val="000000"/>
                </a:solidFill>
                <a:latin typeface="Helvetica Neue Light"/>
                <a:sym typeface="Helvetica Neue Light"/>
              </a:rPr>
              <a:t>With minimal business insights, still beats the firm’s forecast;</a:t>
            </a:r>
          </a:p>
          <a:p>
            <a:pPr marL="420672" indent="-420672" defTabSz="410751" fontAlgn="auto" hangingPunct="0">
              <a:spcBef>
                <a:spcPts val="0"/>
              </a:spcBef>
              <a:spcAft>
                <a:spcPts val="0"/>
              </a:spcAft>
              <a:buSzPct val="100000"/>
              <a:buFontTx/>
              <a:buAutoNum type="arabicPeriod"/>
              <a:defRPr sz="3200"/>
            </a:pPr>
            <a:r>
              <a:rPr sz="2250" kern="0">
                <a:solidFill>
                  <a:srgbClr val="000000"/>
                </a:solidFill>
                <a:latin typeface="Helvetica Neue Light"/>
                <a:sym typeface="Helvetica Neue Light"/>
              </a:rPr>
              <a:t>With slight insights of PLC patterns, vastly improves operations.</a:t>
            </a:r>
          </a:p>
        </p:txBody>
      </p:sp>
      <p:sp>
        <p:nvSpPr>
          <p:cNvPr id="402" name="Shape 402"/>
          <p:cNvSpPr/>
          <p:nvPr/>
        </p:nvSpPr>
        <p:spPr>
          <a:xfrm>
            <a:off x="878448" y="5430203"/>
            <a:ext cx="1346523" cy="88370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algn="ctr" defTabSz="410751" fontAlgn="auto" hangingPunct="0">
              <a:spcBef>
                <a:spcPts val="0"/>
              </a:spcBef>
              <a:spcAft>
                <a:spcPts val="0"/>
              </a:spcAft>
              <a:defRPr sz="2500"/>
            </a:pPr>
            <a:r>
              <a:rPr sz="1758" kern="0">
                <a:solidFill>
                  <a:srgbClr val="000000"/>
                </a:solidFill>
                <a:latin typeface="Helvetica Neue Light"/>
                <a:sym typeface="Helvetica Neue Light"/>
              </a:rPr>
              <a:t>Known </a:t>
            </a:r>
          </a:p>
          <a:p>
            <a:pPr algn="ctr" defTabSz="410751" fontAlgn="auto" hangingPunct="0">
              <a:spcBef>
                <a:spcPts val="0"/>
              </a:spcBef>
              <a:spcAft>
                <a:spcPts val="0"/>
              </a:spcAft>
              <a:defRPr sz="2500"/>
            </a:pPr>
            <a:r>
              <a:rPr sz="1758" kern="0">
                <a:solidFill>
                  <a:srgbClr val="000000"/>
                </a:solidFill>
                <a:latin typeface="Helvetica Neue Light"/>
                <a:sym typeface="Helvetica Neue Light"/>
              </a:rPr>
              <a:t>Prior Prob</a:t>
            </a:r>
          </a:p>
          <a:p>
            <a:pPr algn="ctr" defTabSz="410751" fontAlgn="auto" hangingPunct="0">
              <a:spcBef>
                <a:spcPts val="0"/>
              </a:spcBef>
              <a:spcAft>
                <a:spcPts val="0"/>
              </a:spcAft>
              <a:defRPr sz="2500"/>
            </a:pPr>
            <a:r>
              <a:rPr sz="1758" kern="0">
                <a:solidFill>
                  <a:srgbClr val="000000"/>
                </a:solidFill>
                <a:latin typeface="Helvetica Neue Light"/>
                <a:sym typeface="Helvetica Neue Light"/>
              </a:rPr>
              <a:t>over Clusters</a:t>
            </a:r>
          </a:p>
        </p:txBody>
      </p:sp>
      <p:sp>
        <p:nvSpPr>
          <p:cNvPr id="403" name="Shape 403"/>
          <p:cNvSpPr/>
          <p:nvPr/>
        </p:nvSpPr>
        <p:spPr>
          <a:xfrm>
            <a:off x="2346776" y="5565464"/>
            <a:ext cx="815930" cy="613181"/>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algn="ctr" defTabSz="410751" fontAlgn="auto" hangingPunct="0">
              <a:spcBef>
                <a:spcPts val="0"/>
              </a:spcBef>
              <a:spcAft>
                <a:spcPts val="0"/>
              </a:spcAft>
              <a:defRPr sz="2500"/>
            </a:pPr>
            <a:r>
              <a:rPr sz="1758" kern="0">
                <a:solidFill>
                  <a:srgbClr val="000000"/>
                </a:solidFill>
                <a:latin typeface="Helvetica Neue Light"/>
                <a:sym typeface="Helvetica Neue Light"/>
              </a:rPr>
              <a:t>Known </a:t>
            </a:r>
          </a:p>
          <a:p>
            <a:pPr algn="ctr" defTabSz="410751" fontAlgn="auto" hangingPunct="0">
              <a:spcBef>
                <a:spcPts val="0"/>
              </a:spcBef>
              <a:spcAft>
                <a:spcPts val="0"/>
              </a:spcAft>
              <a:defRPr sz="2500"/>
            </a:pPr>
            <a:r>
              <a:rPr sz="1758" kern="0">
                <a:solidFill>
                  <a:srgbClr val="000000"/>
                </a:solidFill>
                <a:latin typeface="Helvetica Neue Light"/>
                <a:sym typeface="Helvetica Neue Light"/>
              </a:rPr>
              <a:t>Cluster</a:t>
            </a:r>
          </a:p>
        </p:txBody>
      </p:sp>
      <p:sp>
        <p:nvSpPr>
          <p:cNvPr id="404" name="Shape 404"/>
          <p:cNvSpPr/>
          <p:nvPr/>
        </p:nvSpPr>
        <p:spPr>
          <a:xfrm>
            <a:off x="3464864" y="5430203"/>
            <a:ext cx="815930" cy="88370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algn="ctr" defTabSz="410751" fontAlgn="auto" hangingPunct="0">
              <a:spcBef>
                <a:spcPts val="0"/>
              </a:spcBef>
              <a:spcAft>
                <a:spcPts val="0"/>
              </a:spcAft>
              <a:defRPr sz="2500"/>
            </a:pPr>
            <a:r>
              <a:rPr sz="1758" kern="0">
                <a:solidFill>
                  <a:srgbClr val="000000"/>
                </a:solidFill>
                <a:latin typeface="Helvetica Neue Light"/>
                <a:sym typeface="Helvetica Neue Light"/>
              </a:rPr>
              <a:t>Known </a:t>
            </a:r>
          </a:p>
          <a:p>
            <a:pPr algn="ctr" defTabSz="410751" fontAlgn="auto" hangingPunct="0">
              <a:spcBef>
                <a:spcPts val="0"/>
              </a:spcBef>
              <a:spcAft>
                <a:spcPts val="0"/>
              </a:spcAft>
              <a:defRPr sz="2500"/>
            </a:pPr>
            <a:r>
              <a:rPr sz="1758" kern="0">
                <a:solidFill>
                  <a:srgbClr val="000000"/>
                </a:solidFill>
                <a:latin typeface="Helvetica Neue Light"/>
                <a:sym typeface="Helvetica Neue Light"/>
              </a:rPr>
              <a:t>PLC</a:t>
            </a:r>
          </a:p>
          <a:p>
            <a:pPr algn="ctr" defTabSz="410751" fontAlgn="auto" hangingPunct="0">
              <a:spcBef>
                <a:spcPts val="0"/>
              </a:spcBef>
              <a:spcAft>
                <a:spcPts val="0"/>
              </a:spcAft>
              <a:defRPr sz="2500"/>
            </a:pPr>
            <a:r>
              <a:rPr sz="1758" kern="0">
                <a:solidFill>
                  <a:srgbClr val="000000"/>
                </a:solidFill>
                <a:latin typeface="Helvetica Neue Light"/>
                <a:sym typeface="Helvetica Neue Light"/>
              </a:rPr>
              <a:t>curve</a:t>
            </a:r>
          </a:p>
        </p:txBody>
      </p:sp>
      <p:sp>
        <p:nvSpPr>
          <p:cNvPr id="405" name="Shape 405"/>
          <p:cNvSpPr/>
          <p:nvPr/>
        </p:nvSpPr>
        <p:spPr>
          <a:xfrm>
            <a:off x="6275839" y="5565464"/>
            <a:ext cx="815930" cy="613181"/>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algn="ctr" defTabSz="410751" fontAlgn="auto" hangingPunct="0">
              <a:spcBef>
                <a:spcPts val="0"/>
              </a:spcBef>
              <a:spcAft>
                <a:spcPts val="0"/>
              </a:spcAft>
              <a:defRPr sz="2500"/>
            </a:pPr>
            <a:r>
              <a:rPr sz="1758" kern="0">
                <a:solidFill>
                  <a:srgbClr val="000000"/>
                </a:solidFill>
                <a:latin typeface="Helvetica Neue Light"/>
                <a:sym typeface="Helvetica Neue Light"/>
              </a:rPr>
              <a:t>Known </a:t>
            </a:r>
          </a:p>
          <a:p>
            <a:pPr algn="ctr" defTabSz="410751" fontAlgn="auto" hangingPunct="0">
              <a:spcBef>
                <a:spcPts val="0"/>
              </a:spcBef>
              <a:spcAft>
                <a:spcPts val="0"/>
              </a:spcAft>
              <a:defRPr sz="2500"/>
            </a:pPr>
            <a:r>
              <a:rPr sz="1758" kern="0">
                <a:solidFill>
                  <a:srgbClr val="000000"/>
                </a:solidFill>
                <a:latin typeface="Helvetica Neue Light"/>
                <a:sym typeface="Helvetica Neue Light"/>
              </a:rPr>
              <a:t>Cluster</a:t>
            </a:r>
          </a:p>
        </p:txBody>
      </p:sp>
      <p:sp>
        <p:nvSpPr>
          <p:cNvPr id="406" name="Shape 406"/>
          <p:cNvSpPr/>
          <p:nvPr/>
        </p:nvSpPr>
        <p:spPr>
          <a:xfrm>
            <a:off x="4910712" y="5430203"/>
            <a:ext cx="1346523" cy="88370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algn="ctr" defTabSz="410751" fontAlgn="auto" hangingPunct="0">
              <a:spcBef>
                <a:spcPts val="0"/>
              </a:spcBef>
              <a:spcAft>
                <a:spcPts val="0"/>
              </a:spcAft>
              <a:defRPr sz="2500"/>
            </a:pPr>
            <a:r>
              <a:rPr sz="1758" kern="0">
                <a:solidFill>
                  <a:srgbClr val="000000"/>
                </a:solidFill>
                <a:latin typeface="Helvetica Neue Light"/>
                <a:sym typeface="Helvetica Neue Light"/>
              </a:rPr>
              <a:t>Known </a:t>
            </a:r>
          </a:p>
          <a:p>
            <a:pPr algn="ctr" defTabSz="410751" fontAlgn="auto" hangingPunct="0">
              <a:spcBef>
                <a:spcPts val="0"/>
              </a:spcBef>
              <a:spcAft>
                <a:spcPts val="0"/>
              </a:spcAft>
              <a:defRPr sz="2500"/>
            </a:pPr>
            <a:r>
              <a:rPr sz="1758" kern="0">
                <a:solidFill>
                  <a:srgbClr val="000000"/>
                </a:solidFill>
                <a:latin typeface="Helvetica Neue Light"/>
                <a:sym typeface="Helvetica Neue Light"/>
              </a:rPr>
              <a:t>Prior Prob</a:t>
            </a:r>
          </a:p>
          <a:p>
            <a:pPr algn="ctr" defTabSz="410751" fontAlgn="auto" hangingPunct="0">
              <a:spcBef>
                <a:spcPts val="0"/>
              </a:spcBef>
              <a:spcAft>
                <a:spcPts val="0"/>
              </a:spcAft>
              <a:defRPr sz="2500"/>
            </a:pPr>
            <a:r>
              <a:rPr sz="1758" kern="0">
                <a:solidFill>
                  <a:srgbClr val="000000"/>
                </a:solidFill>
                <a:latin typeface="Helvetica Neue Light"/>
                <a:sym typeface="Helvetica Neue Light"/>
              </a:rPr>
              <a:t>over Clusters</a:t>
            </a:r>
          </a:p>
        </p:txBody>
      </p:sp>
      <p:sp>
        <p:nvSpPr>
          <p:cNvPr id="407" name="Shape 407"/>
          <p:cNvSpPr/>
          <p:nvPr/>
        </p:nvSpPr>
        <p:spPr>
          <a:xfrm>
            <a:off x="7359047" y="5430203"/>
            <a:ext cx="815930" cy="88370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algn="ctr" defTabSz="410751" fontAlgn="auto" hangingPunct="0">
              <a:spcBef>
                <a:spcPts val="0"/>
              </a:spcBef>
              <a:spcAft>
                <a:spcPts val="0"/>
              </a:spcAft>
              <a:defRPr sz="2500"/>
            </a:pPr>
            <a:r>
              <a:rPr sz="1758" kern="0">
                <a:solidFill>
                  <a:srgbClr val="000000"/>
                </a:solidFill>
                <a:latin typeface="Helvetica Neue Light"/>
                <a:sym typeface="Helvetica Neue Light"/>
              </a:rPr>
              <a:t>Known </a:t>
            </a:r>
          </a:p>
          <a:p>
            <a:pPr algn="ctr" defTabSz="410751" fontAlgn="auto" hangingPunct="0">
              <a:spcBef>
                <a:spcPts val="0"/>
              </a:spcBef>
              <a:spcAft>
                <a:spcPts val="0"/>
              </a:spcAft>
              <a:defRPr sz="2500"/>
            </a:pPr>
            <a:r>
              <a:rPr sz="1758" kern="0">
                <a:solidFill>
                  <a:srgbClr val="000000"/>
                </a:solidFill>
                <a:latin typeface="Helvetica Neue Light"/>
                <a:sym typeface="Helvetica Neue Light"/>
              </a:rPr>
              <a:t>PLC</a:t>
            </a:r>
          </a:p>
          <a:p>
            <a:pPr algn="ctr" defTabSz="410751" fontAlgn="auto" hangingPunct="0">
              <a:spcBef>
                <a:spcPts val="0"/>
              </a:spcBef>
              <a:spcAft>
                <a:spcPts val="0"/>
              </a:spcAft>
              <a:defRPr sz="2500"/>
            </a:pPr>
            <a:r>
              <a:rPr sz="1758" kern="0">
                <a:solidFill>
                  <a:srgbClr val="000000"/>
                </a:solidFill>
                <a:latin typeface="Helvetica Neue Light"/>
                <a:sym typeface="Helvetica Neue Light"/>
              </a:rPr>
              <a:t>curve</a:t>
            </a:r>
          </a:p>
        </p:txBody>
      </p:sp>
    </p:spTree>
    <p:extLst>
      <p:ext uri="{BB962C8B-B14F-4D97-AF65-F5344CB8AC3E}">
        <p14:creationId xmlns:p14="http://schemas.microsoft.com/office/powerpoint/2010/main" val="1380185062"/>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01">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401">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iterate>
                                    <p:tmAbs val="0"/>
                                  </p:iterate>
                                  <p:childTnLst>
                                    <p:set>
                                      <p:cBhvr>
                                        <p:cTn id="12" fill="hold"/>
                                        <p:tgtEl>
                                          <p:spTgt spid="40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 grpId="0" build="p" bldLvl="5" animBg="1" advAuto="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 name="Shape 411"/>
          <p:cNvSpPr>
            <a:spLocks noGrp="1"/>
          </p:cNvSpPr>
          <p:nvPr>
            <p:ph type="title"/>
          </p:nvPr>
        </p:nvSpPr>
        <p:spPr>
          <a:prstGeom prst="rect">
            <a:avLst/>
          </a:prstGeom>
        </p:spPr>
        <p:txBody>
          <a:bodyPr/>
          <a:lstStyle>
            <a:lvl1pPr>
              <a:defRPr sz="3600"/>
            </a:lvl1pPr>
          </a:lstStyle>
          <a:p>
            <a:r>
              <a:t>Take-Aways</a:t>
            </a:r>
          </a:p>
        </p:txBody>
      </p:sp>
      <p:sp>
        <p:nvSpPr>
          <p:cNvPr id="412" name="Shape 412"/>
          <p:cNvSpPr>
            <a:spLocks noGrp="1"/>
          </p:cNvSpPr>
          <p:nvPr>
            <p:ph type="body" sz="quarter" idx="1"/>
          </p:nvPr>
        </p:nvSpPr>
        <p:spPr>
          <a:xfrm>
            <a:off x="491133" y="3440830"/>
            <a:ext cx="8340328" cy="1139076"/>
          </a:xfrm>
          <a:prstGeom prst="rect">
            <a:avLst/>
          </a:prstGeom>
        </p:spPr>
        <p:txBody>
          <a:bodyPr>
            <a:noAutofit/>
          </a:bodyPr>
          <a:lstStyle/>
          <a:p>
            <a:pPr>
              <a:spcBef>
                <a:spcPts val="600"/>
              </a:spcBef>
              <a:defRPr sz="2800">
                <a:solidFill>
                  <a:srgbClr val="000000"/>
                </a:solidFill>
              </a:defRPr>
            </a:pPr>
            <a:r>
              <a:rPr sz="2000" dirty="0"/>
              <a:t>Three steps: </a:t>
            </a:r>
            <a:r>
              <a:rPr lang="en-US" sz="2000" dirty="0"/>
              <a:t>1. </a:t>
            </a:r>
            <a:r>
              <a:rPr sz="2000" dirty="0"/>
              <a:t>fitting</a:t>
            </a:r>
            <a:r>
              <a:rPr lang="en-US" sz="2000" dirty="0"/>
              <a:t>, 2.</a:t>
            </a:r>
            <a:r>
              <a:rPr sz="2000" dirty="0"/>
              <a:t> clustering, and </a:t>
            </a:r>
            <a:r>
              <a:rPr lang="en-US" sz="2000" dirty="0"/>
              <a:t>3. </a:t>
            </a:r>
            <a:r>
              <a:rPr sz="2000" dirty="0"/>
              <a:t>forecasting</a:t>
            </a:r>
          </a:p>
        </p:txBody>
      </p:sp>
      <p:sp>
        <p:nvSpPr>
          <p:cNvPr id="413" name="Shape 413"/>
          <p:cNvSpPr>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55</a:t>
            </a:fld>
            <a:endParaRPr/>
          </a:p>
        </p:txBody>
      </p:sp>
      <p:sp>
        <p:nvSpPr>
          <p:cNvPr id="414" name="Shape 414"/>
          <p:cNvSpPr/>
          <p:nvPr/>
        </p:nvSpPr>
        <p:spPr>
          <a:xfrm>
            <a:off x="459358" y="1421221"/>
            <a:ext cx="7825193" cy="46160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b="1">
                <a:latin typeface="Helvetica Neue"/>
                <a:ea typeface="Helvetica Neue"/>
                <a:cs typeface="Helvetica Neue"/>
                <a:sym typeface="Helvetica Neue"/>
              </a:defRPr>
            </a:lvl1pPr>
          </a:lstStyle>
          <a:p>
            <a:pPr defTabSz="410751" fontAlgn="auto" hangingPunct="0">
              <a:spcBef>
                <a:spcPts val="0"/>
              </a:spcBef>
              <a:spcAft>
                <a:spcPts val="0"/>
              </a:spcAft>
            </a:pPr>
            <a:r>
              <a:rPr lang="en-US" sz="2531" kern="0" dirty="0">
                <a:solidFill>
                  <a:srgbClr val="000000"/>
                </a:solidFill>
              </a:rPr>
              <a:t>Challenge</a:t>
            </a:r>
            <a:r>
              <a:rPr sz="2531" kern="0" dirty="0">
                <a:solidFill>
                  <a:srgbClr val="000000"/>
                </a:solidFill>
              </a:rPr>
              <a:t>: Forecast Demand Before Launch</a:t>
            </a:r>
          </a:p>
        </p:txBody>
      </p:sp>
      <p:sp>
        <p:nvSpPr>
          <p:cNvPr id="415" name="Shape 415"/>
          <p:cNvSpPr/>
          <p:nvPr/>
        </p:nvSpPr>
        <p:spPr>
          <a:xfrm>
            <a:off x="461957" y="2969370"/>
            <a:ext cx="5732339" cy="461601"/>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b="1">
                <a:latin typeface="Helvetica Neue"/>
                <a:ea typeface="Helvetica Neue"/>
                <a:cs typeface="Helvetica Neue"/>
                <a:sym typeface="Helvetica Neue"/>
              </a:defRPr>
            </a:lvl1pPr>
          </a:lstStyle>
          <a:p>
            <a:pPr algn="ctr" defTabSz="410751" fontAlgn="auto" hangingPunct="0">
              <a:spcBef>
                <a:spcPts val="0"/>
              </a:spcBef>
              <a:spcAft>
                <a:spcPts val="0"/>
              </a:spcAft>
            </a:pPr>
            <a:r>
              <a:rPr lang="en-US" sz="2531" kern="0" dirty="0">
                <a:solidFill>
                  <a:srgbClr val="000000"/>
                </a:solidFill>
              </a:rPr>
              <a:t>A PROCESS to </a:t>
            </a:r>
            <a:r>
              <a:rPr sz="2531" kern="0" dirty="0">
                <a:solidFill>
                  <a:srgbClr val="000000"/>
                </a:solidFill>
              </a:rPr>
              <a:t>Forecast </a:t>
            </a:r>
            <a:r>
              <a:rPr lang="en-US" sz="2531" kern="0">
                <a:solidFill>
                  <a:srgbClr val="000000"/>
                </a:solidFill>
              </a:rPr>
              <a:t>PLC Curves</a:t>
            </a:r>
            <a:endParaRPr sz="2531" kern="0" dirty="0">
              <a:solidFill>
                <a:srgbClr val="000000"/>
              </a:solidFill>
            </a:endParaRPr>
          </a:p>
        </p:txBody>
      </p:sp>
      <p:sp>
        <p:nvSpPr>
          <p:cNvPr id="416" name="Shape 416"/>
          <p:cNvSpPr/>
          <p:nvPr/>
        </p:nvSpPr>
        <p:spPr>
          <a:xfrm>
            <a:off x="491133" y="1868330"/>
            <a:ext cx="8340328" cy="1092827"/>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ormAutofit/>
          </a:bodyPr>
          <a:lstStyle/>
          <a:p>
            <a:pPr indent="-321457" defTabSz="410751" fontAlgn="auto" hangingPunct="0">
              <a:spcBef>
                <a:spcPts val="600"/>
              </a:spcBef>
              <a:spcAft>
                <a:spcPts val="0"/>
              </a:spcAft>
              <a:buSzPct val="75000"/>
              <a:buFont typeface="Helvetica Neue"/>
              <a:buChar char="•"/>
              <a:defRPr sz="2800"/>
            </a:pPr>
            <a:r>
              <a:rPr sz="1969" kern="0">
                <a:solidFill>
                  <a:srgbClr val="000000"/>
                </a:solidFill>
                <a:latin typeface="Helvetica Neue Light"/>
                <a:sym typeface="Helvetica Neue Light"/>
              </a:rPr>
              <a:t>Crucial</a:t>
            </a:r>
            <a:r>
              <a:rPr sz="1969" kern="0" dirty="0">
                <a:solidFill>
                  <a:srgbClr val="000000"/>
                </a:solidFill>
                <a:latin typeface="Helvetica Neue Light"/>
                <a:sym typeface="Helvetica Neue Light"/>
              </a:rPr>
              <a:t>, especially for products with short PLC relative to the lead time</a:t>
            </a:r>
          </a:p>
          <a:p>
            <a:pPr indent="-321457" defTabSz="410751" fontAlgn="auto" hangingPunct="0">
              <a:spcBef>
                <a:spcPts val="600"/>
              </a:spcBef>
              <a:spcAft>
                <a:spcPts val="0"/>
              </a:spcAft>
              <a:buSzPct val="75000"/>
              <a:buFont typeface="Helvetica Neue"/>
              <a:buChar char="•"/>
              <a:defRPr sz="2800"/>
            </a:pPr>
            <a:r>
              <a:rPr sz="1969" kern="0" dirty="0">
                <a:solidFill>
                  <a:srgbClr val="000000"/>
                </a:solidFill>
                <a:latin typeface="Helvetica Neue Light"/>
                <a:sym typeface="Helvetica Neue Light"/>
              </a:rPr>
              <a:t>Challenging, lack of sufficient historical data points to generate forecast</a:t>
            </a:r>
          </a:p>
        </p:txBody>
      </p:sp>
      <p:sp>
        <p:nvSpPr>
          <p:cNvPr id="417" name="Shape 417"/>
          <p:cNvSpPr/>
          <p:nvPr/>
        </p:nvSpPr>
        <p:spPr>
          <a:xfrm>
            <a:off x="445383" y="4587475"/>
            <a:ext cx="8253235" cy="46160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b="1">
                <a:latin typeface="Helvetica Neue"/>
                <a:ea typeface="Helvetica Neue"/>
                <a:cs typeface="Helvetica Neue"/>
                <a:sym typeface="Helvetica Neue"/>
              </a:defRPr>
            </a:lvl1pPr>
          </a:lstStyle>
          <a:p>
            <a:pPr defTabSz="410751" fontAlgn="auto" hangingPunct="0">
              <a:spcBef>
                <a:spcPts val="0"/>
              </a:spcBef>
              <a:spcAft>
                <a:spcPts val="0"/>
              </a:spcAft>
            </a:pPr>
            <a:r>
              <a:rPr lang="en-US" sz="2531" kern="0" dirty="0">
                <a:solidFill>
                  <a:srgbClr val="000000"/>
                </a:solidFill>
              </a:rPr>
              <a:t>Further applications</a:t>
            </a:r>
            <a:endParaRPr sz="2531" kern="0" dirty="0">
              <a:solidFill>
                <a:srgbClr val="000000"/>
              </a:solidFill>
            </a:endParaRPr>
          </a:p>
        </p:txBody>
      </p:sp>
      <p:sp>
        <p:nvSpPr>
          <p:cNvPr id="418" name="Shape 418"/>
          <p:cNvSpPr/>
          <p:nvPr/>
        </p:nvSpPr>
        <p:spPr>
          <a:xfrm>
            <a:off x="491133" y="5059578"/>
            <a:ext cx="8340328" cy="1139075"/>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ormAutofit/>
          </a:bodyPr>
          <a:lstStyle/>
          <a:p>
            <a:pPr marL="321457" indent="-321457" defTabSz="410751" fontAlgn="auto" hangingPunct="0">
              <a:spcBef>
                <a:spcPts val="2953"/>
              </a:spcBef>
              <a:spcAft>
                <a:spcPts val="0"/>
              </a:spcAft>
              <a:buSzPct val="75000"/>
              <a:buFont typeface="Helvetica Neue"/>
              <a:buChar char="•"/>
              <a:defRPr sz="2800"/>
            </a:pPr>
            <a:r>
              <a:rPr sz="1969" kern="0">
                <a:solidFill>
                  <a:srgbClr val="000000"/>
                </a:solidFill>
                <a:latin typeface="Helvetica Neue Light"/>
                <a:sym typeface="Helvetica Neue Light"/>
              </a:rPr>
              <a:t>Pilot Study on Optiplex in January</a:t>
            </a:r>
          </a:p>
          <a:p>
            <a:pPr marL="321457" indent="-321457" defTabSz="410751" fontAlgn="auto" hangingPunct="0">
              <a:spcBef>
                <a:spcPts val="2953"/>
              </a:spcBef>
              <a:spcAft>
                <a:spcPts val="0"/>
              </a:spcAft>
              <a:buSzPct val="75000"/>
              <a:buFont typeface="Helvetica Neue"/>
              <a:buChar char="•"/>
              <a:defRPr sz="2800"/>
            </a:pPr>
            <a:r>
              <a:rPr sz="1969" kern="0">
                <a:solidFill>
                  <a:srgbClr val="000000"/>
                </a:solidFill>
                <a:latin typeface="Helvetica Neue Light"/>
                <a:sym typeface="Helvetica Neue Light"/>
              </a:rPr>
              <a:t>Dual-Sourcing over PLC</a:t>
            </a:r>
          </a:p>
        </p:txBody>
      </p:sp>
    </p:spTree>
    <p:extLst>
      <p:ext uri="{BB962C8B-B14F-4D97-AF65-F5344CB8AC3E}">
        <p14:creationId xmlns:p14="http://schemas.microsoft.com/office/powerpoint/2010/main" val="60928140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Step 1: Analyze</a:t>
            </a:r>
            <a:br>
              <a:rPr lang="en-US" dirty="0"/>
            </a:br>
            <a:r>
              <a:rPr lang="en-US" dirty="0"/>
              <a:t>	Demand forecasting and volatility</a:t>
            </a:r>
          </a:p>
        </p:txBody>
      </p:sp>
      <p:pic>
        <p:nvPicPr>
          <p:cNvPr id="113665" name="Picture 1"/>
          <p:cNvPicPr>
            <a:picLocks noChangeAspect="1" noChangeArrowheads="1"/>
          </p:cNvPicPr>
          <p:nvPr/>
        </p:nvPicPr>
        <p:blipFill>
          <a:blip r:embed="rId3" cstate="print"/>
          <a:srcRect/>
          <a:stretch>
            <a:fillRect/>
          </a:stretch>
        </p:blipFill>
        <p:spPr bwMode="auto">
          <a:xfrm>
            <a:off x="0" y="1534147"/>
            <a:ext cx="9144000" cy="4471618"/>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Possible model fits to historical demands:</a:t>
            </a:r>
            <a:br>
              <a:rPr lang="en-US" dirty="0"/>
            </a:br>
            <a:r>
              <a:rPr lang="en-US" dirty="0"/>
              <a:t>	Which model is best?</a:t>
            </a:r>
          </a:p>
        </p:txBody>
      </p:sp>
      <p:sp>
        <p:nvSpPr>
          <p:cNvPr id="3" name="Content Placeholder 2"/>
          <p:cNvSpPr>
            <a:spLocks noGrp="1"/>
          </p:cNvSpPr>
          <p:nvPr>
            <p:ph idx="1"/>
          </p:nvPr>
        </p:nvSpPr>
        <p:spPr>
          <a:xfrm>
            <a:off x="457199" y="1524000"/>
            <a:ext cx="8403587" cy="4876800"/>
          </a:xfrm>
        </p:spPr>
        <p:txBody>
          <a:bodyPr>
            <a:normAutofit/>
          </a:bodyPr>
          <a:lstStyle/>
          <a:p>
            <a:r>
              <a:rPr lang="en-US" sz="1800" dirty="0"/>
              <a:t>Created a best fit line for the individual SKU graph (below) and used those predicted sales as our demand forecast (~1700 units)</a:t>
            </a:r>
          </a:p>
        </p:txBody>
      </p:sp>
      <p:graphicFrame>
        <p:nvGraphicFramePr>
          <p:cNvPr id="8" name="Chart 7"/>
          <p:cNvGraphicFramePr>
            <a:graphicFrameLocks/>
          </p:cNvGraphicFramePr>
          <p:nvPr>
            <p:extLst>
              <p:ext uri="{D42A27DB-BD31-4B8C-83A1-F6EECF244321}">
                <p14:modId xmlns:p14="http://schemas.microsoft.com/office/powerpoint/2010/main" val="1033382379"/>
              </p:ext>
            </p:extLst>
          </p:nvPr>
        </p:nvGraphicFramePr>
        <p:xfrm>
          <a:off x="0" y="2177405"/>
          <a:ext cx="9143999" cy="468059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285538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Statistical Process Control:</a:t>
            </a:r>
            <a:br>
              <a:rPr lang="en-US" dirty="0"/>
            </a:br>
            <a:r>
              <a:rPr lang="en-US" dirty="0"/>
              <a:t>	Detecting mean shifts</a:t>
            </a:r>
          </a:p>
        </p:txBody>
      </p:sp>
      <p:pic>
        <p:nvPicPr>
          <p:cNvPr id="5" name="Picture 4"/>
          <p:cNvPicPr>
            <a:picLocks noChangeAspect="1"/>
          </p:cNvPicPr>
          <p:nvPr/>
        </p:nvPicPr>
        <p:blipFill>
          <a:blip r:embed="rId3"/>
          <a:stretch>
            <a:fillRect/>
          </a:stretch>
        </p:blipFill>
        <p:spPr>
          <a:xfrm>
            <a:off x="0" y="1232760"/>
            <a:ext cx="9144000" cy="5625240"/>
          </a:xfrm>
          <a:prstGeom prst="rect">
            <a:avLst/>
          </a:prstGeom>
        </p:spPr>
      </p:pic>
      <p:grpSp>
        <p:nvGrpSpPr>
          <p:cNvPr id="4" name="Group 3"/>
          <p:cNvGrpSpPr/>
          <p:nvPr/>
        </p:nvGrpSpPr>
        <p:grpSpPr>
          <a:xfrm>
            <a:off x="410896" y="2316092"/>
            <a:ext cx="6378107" cy="2368871"/>
            <a:chOff x="410896" y="2316092"/>
            <a:chExt cx="6378107" cy="2368871"/>
          </a:xfrm>
        </p:grpSpPr>
        <p:cxnSp>
          <p:nvCxnSpPr>
            <p:cNvPr id="7" name="Straight Connector 6"/>
            <p:cNvCxnSpPr/>
            <p:nvPr/>
          </p:nvCxnSpPr>
          <p:spPr bwMode="auto">
            <a:xfrm>
              <a:off x="410896" y="3997127"/>
              <a:ext cx="6350217" cy="0"/>
            </a:xfrm>
            <a:prstGeom prst="line">
              <a:avLst/>
            </a:prstGeom>
            <a:solidFill>
              <a:schemeClr val="accent1"/>
            </a:solidFill>
            <a:ln w="38100" cap="flat" cmpd="sng" algn="ctr">
              <a:solidFill>
                <a:srgbClr val="0000FF"/>
              </a:solidFill>
              <a:prstDash val="solid"/>
              <a:round/>
              <a:headEnd type="none" w="med" len="med"/>
              <a:tailEnd type="none" w="med" len="med"/>
            </a:ln>
            <a:effectLst/>
          </p:spPr>
        </p:cxnSp>
        <p:cxnSp>
          <p:nvCxnSpPr>
            <p:cNvPr id="10" name="Straight Connector 9"/>
            <p:cNvCxnSpPr/>
            <p:nvPr/>
          </p:nvCxnSpPr>
          <p:spPr bwMode="auto">
            <a:xfrm>
              <a:off x="438786" y="4684963"/>
              <a:ext cx="6350217" cy="0"/>
            </a:xfrm>
            <a:prstGeom prst="line">
              <a:avLst/>
            </a:prstGeom>
            <a:solidFill>
              <a:schemeClr val="accent1"/>
            </a:solidFill>
            <a:ln w="38100" cap="flat" cmpd="sng" algn="ctr">
              <a:solidFill>
                <a:srgbClr val="0000FF"/>
              </a:solidFill>
              <a:prstDash val="dash"/>
              <a:round/>
              <a:headEnd type="none" w="med" len="med"/>
              <a:tailEnd type="none" w="med" len="med"/>
            </a:ln>
            <a:effectLst/>
          </p:spPr>
        </p:cxnSp>
        <p:cxnSp>
          <p:nvCxnSpPr>
            <p:cNvPr id="11" name="Straight Connector 10"/>
            <p:cNvCxnSpPr/>
            <p:nvPr/>
          </p:nvCxnSpPr>
          <p:spPr bwMode="auto">
            <a:xfrm>
              <a:off x="429323" y="3343123"/>
              <a:ext cx="6350217" cy="0"/>
            </a:xfrm>
            <a:prstGeom prst="line">
              <a:avLst/>
            </a:prstGeom>
            <a:solidFill>
              <a:schemeClr val="accent1"/>
            </a:solidFill>
            <a:ln w="38100" cap="flat" cmpd="sng" algn="ctr">
              <a:solidFill>
                <a:srgbClr val="0000FF"/>
              </a:solidFill>
              <a:prstDash val="dash"/>
              <a:round/>
              <a:headEnd type="none" w="med" len="med"/>
              <a:tailEnd type="none" w="med" len="med"/>
            </a:ln>
            <a:effectLst/>
          </p:spPr>
        </p:cxnSp>
        <p:sp>
          <p:nvSpPr>
            <p:cNvPr id="2" name="TextBox 1"/>
            <p:cNvSpPr txBox="1"/>
            <p:nvPr/>
          </p:nvSpPr>
          <p:spPr>
            <a:xfrm>
              <a:off x="2826469" y="2316092"/>
              <a:ext cx="1146881" cy="369332"/>
            </a:xfrm>
            <a:prstGeom prst="rect">
              <a:avLst/>
            </a:prstGeom>
            <a:noFill/>
          </p:spPr>
          <p:txBody>
            <a:bodyPr wrap="none" rtlCol="0">
              <a:spAutoFit/>
            </a:bodyPr>
            <a:lstStyle/>
            <a:p>
              <a:r>
                <a:rPr lang="en-US" sz="1800" b="1" dirty="0">
                  <a:solidFill>
                    <a:schemeClr val="accent2"/>
                  </a:solidFill>
                </a:rPr>
                <a:t>N(50, 15)</a:t>
              </a:r>
            </a:p>
          </p:txBody>
        </p:sp>
      </p:grpSp>
      <p:grpSp>
        <p:nvGrpSpPr>
          <p:cNvPr id="6" name="Group 5"/>
          <p:cNvGrpSpPr/>
          <p:nvPr/>
        </p:nvGrpSpPr>
        <p:grpSpPr>
          <a:xfrm>
            <a:off x="6898078" y="2316092"/>
            <a:ext cx="2035550" cy="3816291"/>
            <a:chOff x="6898078" y="2316092"/>
            <a:chExt cx="2035550" cy="3816291"/>
          </a:xfrm>
        </p:grpSpPr>
        <p:cxnSp>
          <p:nvCxnSpPr>
            <p:cNvPr id="8" name="Straight Connector 7"/>
            <p:cNvCxnSpPr/>
            <p:nvPr/>
          </p:nvCxnSpPr>
          <p:spPr bwMode="auto">
            <a:xfrm>
              <a:off x="6898078" y="5481903"/>
              <a:ext cx="2007660" cy="0"/>
            </a:xfrm>
            <a:prstGeom prst="line">
              <a:avLst/>
            </a:prstGeom>
            <a:solidFill>
              <a:schemeClr val="accent1"/>
            </a:solidFill>
            <a:ln w="38100" cap="flat" cmpd="sng" algn="ctr">
              <a:solidFill>
                <a:srgbClr val="0000FF"/>
              </a:solidFill>
              <a:prstDash val="solid"/>
              <a:round/>
              <a:headEnd type="none" w="med" len="med"/>
              <a:tailEnd type="none" w="med" len="med"/>
            </a:ln>
            <a:effectLst/>
          </p:spPr>
        </p:cxnSp>
        <p:cxnSp>
          <p:nvCxnSpPr>
            <p:cNvPr id="12" name="Straight Connector 11"/>
            <p:cNvCxnSpPr/>
            <p:nvPr/>
          </p:nvCxnSpPr>
          <p:spPr bwMode="auto">
            <a:xfrm>
              <a:off x="6925968" y="6132383"/>
              <a:ext cx="2007660" cy="0"/>
            </a:xfrm>
            <a:prstGeom prst="line">
              <a:avLst/>
            </a:prstGeom>
            <a:solidFill>
              <a:schemeClr val="accent1"/>
            </a:solidFill>
            <a:ln w="38100" cap="flat" cmpd="sng" algn="ctr">
              <a:solidFill>
                <a:srgbClr val="0000FF"/>
              </a:solidFill>
              <a:prstDash val="dash"/>
              <a:round/>
              <a:headEnd type="none" w="med" len="med"/>
              <a:tailEnd type="none" w="med" len="med"/>
            </a:ln>
            <a:effectLst/>
          </p:spPr>
        </p:cxnSp>
        <p:cxnSp>
          <p:nvCxnSpPr>
            <p:cNvPr id="13" name="Straight Connector 12"/>
            <p:cNvCxnSpPr/>
            <p:nvPr/>
          </p:nvCxnSpPr>
          <p:spPr bwMode="auto">
            <a:xfrm>
              <a:off x="6916505" y="4815447"/>
              <a:ext cx="2007660" cy="0"/>
            </a:xfrm>
            <a:prstGeom prst="line">
              <a:avLst/>
            </a:prstGeom>
            <a:solidFill>
              <a:schemeClr val="accent1"/>
            </a:solidFill>
            <a:ln w="38100" cap="flat" cmpd="sng" algn="ctr">
              <a:solidFill>
                <a:srgbClr val="0000FF"/>
              </a:solidFill>
              <a:prstDash val="dash"/>
              <a:round/>
              <a:headEnd type="none" w="med" len="med"/>
              <a:tailEnd type="none" w="med" len="med"/>
            </a:ln>
            <a:effectLst/>
          </p:spPr>
        </p:cxnSp>
        <p:sp>
          <p:nvSpPr>
            <p:cNvPr id="14" name="TextBox 13"/>
            <p:cNvSpPr txBox="1"/>
            <p:nvPr/>
          </p:nvSpPr>
          <p:spPr>
            <a:xfrm>
              <a:off x="7333878" y="2316092"/>
              <a:ext cx="1146881" cy="369332"/>
            </a:xfrm>
            <a:prstGeom prst="rect">
              <a:avLst/>
            </a:prstGeom>
            <a:noFill/>
          </p:spPr>
          <p:txBody>
            <a:bodyPr wrap="none" rtlCol="0">
              <a:spAutoFit/>
            </a:bodyPr>
            <a:lstStyle/>
            <a:p>
              <a:r>
                <a:rPr lang="en-US" sz="1800" b="1" dirty="0">
                  <a:solidFill>
                    <a:schemeClr val="accent2"/>
                  </a:solidFill>
                </a:rPr>
                <a:t>N(17, 15)</a:t>
              </a:r>
            </a:p>
          </p:txBody>
        </p:sp>
      </p:grpSp>
    </p:spTree>
    <p:extLst>
      <p:ext uri="{BB962C8B-B14F-4D97-AF65-F5344CB8AC3E}">
        <p14:creationId xmlns:p14="http://schemas.microsoft.com/office/powerpoint/2010/main" val="1614698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1"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41300" y="1257300"/>
            <a:ext cx="8661400" cy="4343400"/>
          </a:xfrm>
          <a:prstGeom prst="rect">
            <a:avLst/>
          </a:prstGeom>
        </p:spPr>
      </p:pic>
      <p:pic>
        <p:nvPicPr>
          <p:cNvPr id="5" name="Picture 4"/>
          <p:cNvPicPr>
            <a:picLocks noChangeAspect="1"/>
          </p:cNvPicPr>
          <p:nvPr/>
        </p:nvPicPr>
        <p:blipFill>
          <a:blip r:embed="rId3"/>
          <a:stretch>
            <a:fillRect/>
          </a:stretch>
        </p:blipFill>
        <p:spPr>
          <a:xfrm>
            <a:off x="228600" y="1257300"/>
            <a:ext cx="8674100" cy="4343400"/>
          </a:xfrm>
          <a:prstGeom prst="rect">
            <a:avLst/>
          </a:prstGeom>
        </p:spPr>
      </p:pic>
      <p:pic>
        <p:nvPicPr>
          <p:cNvPr id="6" name="Picture 5"/>
          <p:cNvPicPr>
            <a:picLocks noChangeAspect="1"/>
          </p:cNvPicPr>
          <p:nvPr/>
        </p:nvPicPr>
        <p:blipFill>
          <a:blip r:embed="rId4"/>
          <a:stretch>
            <a:fillRect/>
          </a:stretch>
        </p:blipFill>
        <p:spPr>
          <a:xfrm>
            <a:off x="241300" y="1244600"/>
            <a:ext cx="8661400" cy="4356100"/>
          </a:xfrm>
          <a:prstGeom prst="rect">
            <a:avLst/>
          </a:prstGeom>
        </p:spPr>
      </p:pic>
      <p:sp>
        <p:nvSpPr>
          <p:cNvPr id="7" name="TextBox 6"/>
          <p:cNvSpPr txBox="1"/>
          <p:nvPr/>
        </p:nvSpPr>
        <p:spPr>
          <a:xfrm>
            <a:off x="2292701" y="6136322"/>
            <a:ext cx="4321493" cy="369332"/>
          </a:xfrm>
          <a:prstGeom prst="rect">
            <a:avLst/>
          </a:prstGeom>
          <a:noFill/>
        </p:spPr>
        <p:txBody>
          <a:bodyPr wrap="square" rtlCol="0">
            <a:spAutoFit/>
          </a:bodyPr>
          <a:lstStyle/>
          <a:p>
            <a:pPr algn="ctr"/>
            <a:r>
              <a:rPr lang="en-US" dirty="0"/>
              <a:t>MAE: Dell = 115; Tri/</a:t>
            </a:r>
            <a:r>
              <a:rPr lang="en-US" dirty="0" err="1"/>
              <a:t>Tra</a:t>
            </a:r>
            <a:r>
              <a:rPr lang="en-US" dirty="0"/>
              <a:t> = 68</a:t>
            </a:r>
          </a:p>
        </p:txBody>
      </p:sp>
      <p:sp>
        <p:nvSpPr>
          <p:cNvPr id="2" name="Title 1"/>
          <p:cNvSpPr>
            <a:spLocks noGrp="1"/>
          </p:cNvSpPr>
          <p:nvPr>
            <p:ph type="title"/>
          </p:nvPr>
        </p:nvSpPr>
        <p:spPr/>
        <p:txBody>
          <a:bodyPr/>
          <a:lstStyle/>
          <a:p>
            <a:r>
              <a:rPr lang="en-US" dirty="0"/>
              <a:t>Forecasting PLC at Dell</a:t>
            </a:r>
            <a:br>
              <a:rPr lang="en-US" dirty="0"/>
            </a:br>
            <a:r>
              <a:rPr lang="en-US" dirty="0"/>
              <a:t>	Does the PLC really follow an S-shape curve?</a:t>
            </a:r>
          </a:p>
        </p:txBody>
      </p:sp>
    </p:spTree>
    <p:extLst>
      <p:ext uri="{BB962C8B-B14F-4D97-AF65-F5344CB8AC3E}">
        <p14:creationId xmlns:p14="http://schemas.microsoft.com/office/powerpoint/2010/main" val="413388449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U.S. Consulting On-screen Presentation Template_SMALL_White_042707">
  <a:themeElements>
    <a:clrScheme name="">
      <a:dk1>
        <a:srgbClr val="000000"/>
      </a:dk1>
      <a:lt1>
        <a:srgbClr val="FFFFFF"/>
      </a:lt1>
      <a:dk2>
        <a:srgbClr val="99CC33"/>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fontScheme name="U.S. Consulting On-screen Presentation Template_SMALL_White_04270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lnDef>
  </a:objectDefaults>
  <a:extraClrSchemeLst>
    <a:extraClrScheme>
      <a:clrScheme name="U.S. Consulting On-screen Presentation Template_SMALL_White_0427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 Consulting On-screen Presentation Template_SMALL_White_0427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8">
        <a:dk1>
          <a:srgbClr val="000000"/>
        </a:dk1>
        <a:lt1>
          <a:srgbClr val="FFFFFF"/>
        </a:lt1>
        <a:dk2>
          <a:srgbClr val="B2CADB"/>
        </a:dk2>
        <a:lt2>
          <a:srgbClr val="1D3A6A"/>
        </a:lt2>
        <a:accent1>
          <a:srgbClr val="DED3B6"/>
        </a:accent1>
        <a:accent2>
          <a:srgbClr val="EAB58E"/>
        </a:accent2>
        <a:accent3>
          <a:srgbClr val="FFFFFF"/>
        </a:accent3>
        <a:accent4>
          <a:srgbClr val="000000"/>
        </a:accent4>
        <a:accent5>
          <a:srgbClr val="ECE6D7"/>
        </a:accent5>
        <a:accent6>
          <a:srgbClr val="D4A480"/>
        </a:accent6>
        <a:hlink>
          <a:srgbClr val="F5DDCB"/>
        </a:hlink>
        <a:folHlink>
          <a:srgbClr val="FEF2D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9">
        <a:dk1>
          <a:srgbClr val="000000"/>
        </a:dk1>
        <a:lt1>
          <a:srgbClr val="FFFFFF"/>
        </a:lt1>
        <a:dk2>
          <a:srgbClr val="FEF2D2"/>
        </a:dk2>
        <a:lt2>
          <a:srgbClr val="1D3A6A"/>
        </a:lt2>
        <a:accent1>
          <a:srgbClr val="B2CADB"/>
        </a:accent1>
        <a:accent2>
          <a:srgbClr val="DED3B6"/>
        </a:accent2>
        <a:accent3>
          <a:srgbClr val="FFFFFF"/>
        </a:accent3>
        <a:accent4>
          <a:srgbClr val="000000"/>
        </a:accent4>
        <a:accent5>
          <a:srgbClr val="D5E1EA"/>
        </a:accent5>
        <a:accent6>
          <a:srgbClr val="C9BFA5"/>
        </a:accent6>
        <a:hlink>
          <a:srgbClr val="EAB58E"/>
        </a:hlink>
        <a:folHlink>
          <a:srgbClr val="F5DDCB"/>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0">
        <a:dk1>
          <a:srgbClr val="000000"/>
        </a:dk1>
        <a:lt1>
          <a:srgbClr val="FFFFFF"/>
        </a:lt1>
        <a:dk2>
          <a:srgbClr val="F1EDE1"/>
        </a:dk2>
        <a:lt2>
          <a:srgbClr val="091D5D"/>
        </a:lt2>
        <a:accent1>
          <a:srgbClr val="9DA5BE"/>
        </a:accent1>
        <a:accent2>
          <a:srgbClr val="85C2FE"/>
        </a:accent2>
        <a:accent3>
          <a:srgbClr val="FFFFFF"/>
        </a:accent3>
        <a:accent4>
          <a:srgbClr val="000000"/>
        </a:accent4>
        <a:accent5>
          <a:srgbClr val="CCCFDB"/>
        </a:accent5>
        <a:accent6>
          <a:srgbClr val="78B0E6"/>
        </a:accent6>
        <a:hlink>
          <a:srgbClr val="ADD6FF"/>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1">
        <a:dk1>
          <a:srgbClr val="AFAFAF"/>
        </a:dk1>
        <a:lt1>
          <a:srgbClr val="FFFFFF"/>
        </a:lt1>
        <a:dk2>
          <a:srgbClr val="F1EDE1"/>
        </a:dk2>
        <a:lt2>
          <a:srgbClr val="091D5D"/>
        </a:lt2>
        <a:accent1>
          <a:srgbClr val="85C2FE"/>
        </a:accent1>
        <a:accent2>
          <a:srgbClr val="ADD6FF"/>
        </a:accent2>
        <a:accent3>
          <a:srgbClr val="FFFFFF"/>
        </a:accent3>
        <a:accent4>
          <a:srgbClr val="959595"/>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2">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3">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4">
        <a:dk1>
          <a:srgbClr val="000000"/>
        </a:dk1>
        <a:lt1>
          <a:srgbClr val="FFFFFF"/>
        </a:lt1>
        <a:dk2>
          <a:srgbClr val="CCD6EB"/>
        </a:dk2>
        <a:lt2>
          <a:srgbClr val="000066"/>
        </a:lt2>
        <a:accent1>
          <a:srgbClr val="40B3B3"/>
        </a:accent1>
        <a:accent2>
          <a:srgbClr val="B2C1E0"/>
        </a:accent2>
        <a:accent3>
          <a:srgbClr val="FFFFFF"/>
        </a:accent3>
        <a:accent4>
          <a:srgbClr val="000000"/>
        </a:accent4>
        <a:accent5>
          <a:srgbClr val="AFD6D6"/>
        </a:accent5>
        <a:accent6>
          <a:srgbClr val="A1AFCB"/>
        </a:accent6>
        <a:hlink>
          <a:srgbClr val="66C2C2"/>
        </a:hlink>
        <a:folHlink>
          <a:srgbClr val="8CA3D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5">
        <a:dk1>
          <a:srgbClr val="000000"/>
        </a:dk1>
        <a:lt1>
          <a:srgbClr val="FFFFFF"/>
        </a:lt1>
        <a:dk2>
          <a:srgbClr val="4066B2"/>
        </a:dk2>
        <a:lt2>
          <a:srgbClr val="000066"/>
        </a:lt2>
        <a:accent1>
          <a:srgbClr val="003399"/>
        </a:accent1>
        <a:accent2>
          <a:srgbClr val="80CCCC"/>
        </a:accent2>
        <a:accent3>
          <a:srgbClr val="FFFFFF"/>
        </a:accent3>
        <a:accent4>
          <a:srgbClr val="000000"/>
        </a:accent4>
        <a:accent5>
          <a:srgbClr val="AAADCA"/>
        </a:accent5>
        <a:accent6>
          <a:srgbClr val="73B9B9"/>
        </a:accent6>
        <a:hlink>
          <a:srgbClr val="8099CC"/>
        </a:hlink>
        <a:folHlink>
          <a:srgbClr val="009999"/>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6">
        <a:dk1>
          <a:srgbClr val="000000"/>
        </a:dk1>
        <a:lt1>
          <a:srgbClr val="FFFFFF"/>
        </a:lt1>
        <a:dk2>
          <a:srgbClr val="4066B2"/>
        </a:dk2>
        <a:lt2>
          <a:srgbClr val="000066"/>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U.S. Consulting On-screen Presentation Template_SMALL_White_042707">
  <a:themeElements>
    <a:clrScheme name="">
      <a:dk1>
        <a:srgbClr val="000000"/>
      </a:dk1>
      <a:lt1>
        <a:srgbClr val="FFFFFF"/>
      </a:lt1>
      <a:dk2>
        <a:srgbClr val="99CC33"/>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fontScheme name="U.S. Consulting On-screen Presentation Template_SMALL_White_04270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lnDef>
  </a:objectDefaults>
  <a:extraClrSchemeLst>
    <a:extraClrScheme>
      <a:clrScheme name="U.S. Consulting On-screen Presentation Template_SMALL_White_0427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 Consulting On-screen Presentation Template_SMALL_White_0427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8">
        <a:dk1>
          <a:srgbClr val="000000"/>
        </a:dk1>
        <a:lt1>
          <a:srgbClr val="FFFFFF"/>
        </a:lt1>
        <a:dk2>
          <a:srgbClr val="B2CADB"/>
        </a:dk2>
        <a:lt2>
          <a:srgbClr val="1D3A6A"/>
        </a:lt2>
        <a:accent1>
          <a:srgbClr val="DED3B6"/>
        </a:accent1>
        <a:accent2>
          <a:srgbClr val="EAB58E"/>
        </a:accent2>
        <a:accent3>
          <a:srgbClr val="FFFFFF"/>
        </a:accent3>
        <a:accent4>
          <a:srgbClr val="000000"/>
        </a:accent4>
        <a:accent5>
          <a:srgbClr val="ECE6D7"/>
        </a:accent5>
        <a:accent6>
          <a:srgbClr val="D4A480"/>
        </a:accent6>
        <a:hlink>
          <a:srgbClr val="F5DDCB"/>
        </a:hlink>
        <a:folHlink>
          <a:srgbClr val="FEF2D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9">
        <a:dk1>
          <a:srgbClr val="000000"/>
        </a:dk1>
        <a:lt1>
          <a:srgbClr val="FFFFFF"/>
        </a:lt1>
        <a:dk2>
          <a:srgbClr val="FEF2D2"/>
        </a:dk2>
        <a:lt2>
          <a:srgbClr val="1D3A6A"/>
        </a:lt2>
        <a:accent1>
          <a:srgbClr val="B2CADB"/>
        </a:accent1>
        <a:accent2>
          <a:srgbClr val="DED3B6"/>
        </a:accent2>
        <a:accent3>
          <a:srgbClr val="FFFFFF"/>
        </a:accent3>
        <a:accent4>
          <a:srgbClr val="000000"/>
        </a:accent4>
        <a:accent5>
          <a:srgbClr val="D5E1EA"/>
        </a:accent5>
        <a:accent6>
          <a:srgbClr val="C9BFA5"/>
        </a:accent6>
        <a:hlink>
          <a:srgbClr val="EAB58E"/>
        </a:hlink>
        <a:folHlink>
          <a:srgbClr val="F5DDCB"/>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0">
        <a:dk1>
          <a:srgbClr val="000000"/>
        </a:dk1>
        <a:lt1>
          <a:srgbClr val="FFFFFF"/>
        </a:lt1>
        <a:dk2>
          <a:srgbClr val="F1EDE1"/>
        </a:dk2>
        <a:lt2>
          <a:srgbClr val="091D5D"/>
        </a:lt2>
        <a:accent1>
          <a:srgbClr val="9DA5BE"/>
        </a:accent1>
        <a:accent2>
          <a:srgbClr val="85C2FE"/>
        </a:accent2>
        <a:accent3>
          <a:srgbClr val="FFFFFF"/>
        </a:accent3>
        <a:accent4>
          <a:srgbClr val="000000"/>
        </a:accent4>
        <a:accent5>
          <a:srgbClr val="CCCFDB"/>
        </a:accent5>
        <a:accent6>
          <a:srgbClr val="78B0E6"/>
        </a:accent6>
        <a:hlink>
          <a:srgbClr val="ADD6FF"/>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1">
        <a:dk1>
          <a:srgbClr val="AFAFAF"/>
        </a:dk1>
        <a:lt1>
          <a:srgbClr val="FFFFFF"/>
        </a:lt1>
        <a:dk2>
          <a:srgbClr val="F1EDE1"/>
        </a:dk2>
        <a:lt2>
          <a:srgbClr val="091D5D"/>
        </a:lt2>
        <a:accent1>
          <a:srgbClr val="85C2FE"/>
        </a:accent1>
        <a:accent2>
          <a:srgbClr val="ADD6FF"/>
        </a:accent2>
        <a:accent3>
          <a:srgbClr val="FFFFFF"/>
        </a:accent3>
        <a:accent4>
          <a:srgbClr val="959595"/>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2">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3">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4">
        <a:dk1>
          <a:srgbClr val="000000"/>
        </a:dk1>
        <a:lt1>
          <a:srgbClr val="FFFFFF"/>
        </a:lt1>
        <a:dk2>
          <a:srgbClr val="CCD6EB"/>
        </a:dk2>
        <a:lt2>
          <a:srgbClr val="000066"/>
        </a:lt2>
        <a:accent1>
          <a:srgbClr val="40B3B3"/>
        </a:accent1>
        <a:accent2>
          <a:srgbClr val="B2C1E0"/>
        </a:accent2>
        <a:accent3>
          <a:srgbClr val="FFFFFF"/>
        </a:accent3>
        <a:accent4>
          <a:srgbClr val="000000"/>
        </a:accent4>
        <a:accent5>
          <a:srgbClr val="AFD6D6"/>
        </a:accent5>
        <a:accent6>
          <a:srgbClr val="A1AFCB"/>
        </a:accent6>
        <a:hlink>
          <a:srgbClr val="66C2C2"/>
        </a:hlink>
        <a:folHlink>
          <a:srgbClr val="8CA3D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5">
        <a:dk1>
          <a:srgbClr val="000000"/>
        </a:dk1>
        <a:lt1>
          <a:srgbClr val="FFFFFF"/>
        </a:lt1>
        <a:dk2>
          <a:srgbClr val="4066B2"/>
        </a:dk2>
        <a:lt2>
          <a:srgbClr val="000066"/>
        </a:lt2>
        <a:accent1>
          <a:srgbClr val="003399"/>
        </a:accent1>
        <a:accent2>
          <a:srgbClr val="80CCCC"/>
        </a:accent2>
        <a:accent3>
          <a:srgbClr val="FFFFFF"/>
        </a:accent3>
        <a:accent4>
          <a:srgbClr val="000000"/>
        </a:accent4>
        <a:accent5>
          <a:srgbClr val="AAADCA"/>
        </a:accent5>
        <a:accent6>
          <a:srgbClr val="73B9B9"/>
        </a:accent6>
        <a:hlink>
          <a:srgbClr val="8099CC"/>
        </a:hlink>
        <a:folHlink>
          <a:srgbClr val="009999"/>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6">
        <a:dk1>
          <a:srgbClr val="000000"/>
        </a:dk1>
        <a:lt1>
          <a:srgbClr val="FFFFFF"/>
        </a:lt1>
        <a:dk2>
          <a:srgbClr val="4066B2"/>
        </a:dk2>
        <a:lt2>
          <a:srgbClr val="000066"/>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ModernPortfolio">
  <a:themeElements>
    <a:clrScheme name="ModernPortfolio">
      <a:dk1>
        <a:srgbClr val="000000"/>
      </a:dk1>
      <a:lt1>
        <a:srgbClr val="FFFFFF"/>
      </a:lt1>
      <a:dk2>
        <a:srgbClr val="5C5C5C"/>
      </a:dk2>
      <a:lt2>
        <a:srgbClr val="CBCBCB"/>
      </a:lt2>
      <a:accent1>
        <a:srgbClr val="557E8A"/>
      </a:accent1>
      <a:accent2>
        <a:srgbClr val="88885A"/>
      </a:accent2>
      <a:accent3>
        <a:srgbClr val="B29E85"/>
      </a:accent3>
      <a:accent4>
        <a:srgbClr val="BB7B52"/>
      </a:accent4>
      <a:accent5>
        <a:srgbClr val="CF7F66"/>
      </a:accent5>
      <a:accent6>
        <a:srgbClr val="62647B"/>
      </a:accent6>
      <a:hlink>
        <a:srgbClr val="0000FF"/>
      </a:hlink>
      <a:folHlink>
        <a:srgbClr val="FF00FF"/>
      </a:folHlink>
    </a:clrScheme>
    <a:fontScheme name="ModernPortfolio">
      <a:majorFont>
        <a:latin typeface="Helvetica Neue Light"/>
        <a:ea typeface="Helvetica Neue Light"/>
        <a:cs typeface="Helvetica Neue Light"/>
      </a:majorFont>
      <a:minorFont>
        <a:latin typeface="Helvetica Neue Light"/>
        <a:ea typeface="Helvetica Neue Light"/>
        <a:cs typeface="Helvetica Neue Light"/>
      </a:minorFont>
    </a:fontScheme>
    <a:fmtScheme name="ModernPortfol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atOff val="12166"/>
            <a:lumOff val="-13042"/>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FFFFFF"/>
            </a:solidFill>
            <a:effectLst/>
            <a:uFillTx/>
            <a:latin typeface="+mn-lt"/>
            <a:ea typeface="+mn-ea"/>
            <a:cs typeface="+mn-cs"/>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ABABAB"/>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8.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10786</TotalTime>
  <Words>8454</Words>
  <Application>Microsoft Macintosh PowerPoint</Application>
  <PresentationFormat>On-screen Show (4:3)</PresentationFormat>
  <Paragraphs>1108</Paragraphs>
  <Slides>55</Slides>
  <Notes>33</Notes>
  <HiddenSlides>1</HiddenSlides>
  <MMClips>0</MMClips>
  <ScaleCrop>false</ScaleCrop>
  <HeadingPairs>
    <vt:vector size="8" baseType="variant">
      <vt:variant>
        <vt:lpstr>Fonts Used</vt:lpstr>
      </vt:variant>
      <vt:variant>
        <vt:i4>18</vt:i4>
      </vt:variant>
      <vt:variant>
        <vt:lpstr>Theme</vt:lpstr>
      </vt:variant>
      <vt:variant>
        <vt:i4>9</vt:i4>
      </vt:variant>
      <vt:variant>
        <vt:lpstr>Embedded OLE Servers</vt:lpstr>
      </vt:variant>
      <vt:variant>
        <vt:i4>3</vt:i4>
      </vt:variant>
      <vt:variant>
        <vt:lpstr>Slide Titles</vt:lpstr>
      </vt:variant>
      <vt:variant>
        <vt:i4>55</vt:i4>
      </vt:variant>
    </vt:vector>
  </HeadingPairs>
  <TitlesOfParts>
    <vt:vector size="85" baseType="lpstr">
      <vt:lpstr>MS PGothic</vt:lpstr>
      <vt:lpstr>MS PGothic</vt:lpstr>
      <vt:lpstr>Albertus Extra Bold</vt:lpstr>
      <vt:lpstr>Arial</vt:lpstr>
      <vt:lpstr>Calibri</vt:lpstr>
      <vt:lpstr>Calibri (Body)</vt:lpstr>
      <vt:lpstr>Courier New</vt:lpstr>
      <vt:lpstr>Garamond</vt:lpstr>
      <vt:lpstr>Helvetica</vt:lpstr>
      <vt:lpstr>Helvetica Neue</vt:lpstr>
      <vt:lpstr>Helvetica Neue Light</vt:lpstr>
      <vt:lpstr>Helvetica Neue Medium</vt:lpstr>
      <vt:lpstr>Optima</vt:lpstr>
      <vt:lpstr>Symbol</vt:lpstr>
      <vt:lpstr>Times</vt:lpstr>
      <vt:lpstr>Times New Roman</vt:lpstr>
      <vt:lpstr>Verdana</vt:lpstr>
      <vt:lpstr>Wingdings</vt:lpstr>
      <vt:lpstr>1_Cachon_Slide_Template</vt:lpstr>
      <vt:lpstr>2_Cachon_Slide_Template</vt:lpstr>
      <vt:lpstr>U.S. Consulting On-screen Presentation Template_SMALL_White_042707</vt:lpstr>
      <vt:lpstr>3_Cachon_Slide_Template</vt:lpstr>
      <vt:lpstr>1_U.S. Consulting On-screen Presentation Template_SMALL_White_042707</vt:lpstr>
      <vt:lpstr>5_Cachon_Slide_Template</vt:lpstr>
      <vt:lpstr>ModernPortfolio</vt:lpstr>
      <vt:lpstr>4_Cachon_Slide_Template</vt:lpstr>
      <vt:lpstr>Office Theme</vt:lpstr>
      <vt:lpstr>Photo Editor Photo</vt:lpstr>
      <vt:lpstr>Equation</vt:lpstr>
      <vt:lpstr>Chart</vt:lpstr>
      <vt:lpstr>PowerPoint Presentation</vt:lpstr>
      <vt:lpstr>PowerPoint Presentation</vt:lpstr>
      <vt:lpstr>PowerPoint Presentation</vt:lpstr>
      <vt:lpstr>PowerPoint Presentation</vt:lpstr>
      <vt:lpstr>PowerPoint Presentation</vt:lpstr>
      <vt:lpstr>Step 1: Analyze  Demand forecasting and volatility</vt:lpstr>
      <vt:lpstr>Possible model fits to historical demands:  Which model is best?</vt:lpstr>
      <vt:lpstr>Statistical Process Control:  Detecting mean shifts</vt:lpstr>
      <vt:lpstr>Forecasting PLC at Dell  Does the PLC really follow an S-shape curve?</vt:lpstr>
      <vt:lpstr>Forecasting PLC at Dell   A simple triangle (or trapezoid) provides best fit</vt:lpstr>
      <vt:lpstr>Step 2: Pick Candidate Strategies &amp; Decisions   </vt:lpstr>
      <vt:lpstr>Step 3: Optimize Decisions How much safety stock to hold? Single Sourcing</vt:lpstr>
      <vt:lpstr>What’s the right Target Inventory Level?   Single Sourcing </vt:lpstr>
      <vt:lpstr>What’s the right Service Level? Single Sourcing</vt:lpstr>
      <vt:lpstr>Dual Sourcing: Optimize Total Landed Cost  Illustrative example: China with 15% cash cost advantage </vt:lpstr>
      <vt:lpstr>Dual Sourcing = Process Flexibility  Tailored Base-Surge (TBS) Policy</vt:lpstr>
      <vt:lpstr>Determining the “Base Demand” = fixed China order  = base allocation * average demand</vt:lpstr>
      <vt:lpstr>Formulae facilitate Dynamic Updating &gt; Dynamic Projections</vt:lpstr>
      <vt:lpstr>Step 4: Implement Performance of sourcing strategies (Optimization by simulation)</vt:lpstr>
      <vt:lpstr>General Rationale for Offshoring Which factors did Mex-China simulation capture?</vt:lpstr>
      <vt:lpstr>Key Points</vt:lpstr>
      <vt:lpstr>PowerPoint Presentation</vt:lpstr>
      <vt:lpstr>Strategic Sourcing  What is it?</vt:lpstr>
      <vt:lpstr>Strategic Sourcing   Why it is important</vt:lpstr>
      <vt:lpstr>Strategic Sourcing   Outsourcing v. Offshoring</vt:lpstr>
      <vt:lpstr>Strategic Sourcing   The need for talent and mindset</vt:lpstr>
      <vt:lpstr>Strategic Sourcing   The need to integrate with overall operations strategy</vt:lpstr>
      <vt:lpstr>Strategic Sourcing: integral part of operations strategy </vt:lpstr>
      <vt:lpstr>Strategic Sourcing   A strategic framework</vt:lpstr>
      <vt:lpstr>Strategic Global Sourcing Boeing 787</vt:lpstr>
      <vt:lpstr>Partners Across The Globe Are Bringing The 787 Together</vt:lpstr>
      <vt:lpstr>The Operating Model. What’s Different?</vt:lpstr>
      <vt:lpstr>Strategic Sourcing   General rationales behind Outsourcing</vt:lpstr>
      <vt:lpstr>5 levels of ”cost”</vt:lpstr>
      <vt:lpstr>Reasons for Dreamliner Delays</vt:lpstr>
      <vt:lpstr>Supplier/Partner Contracts</vt:lpstr>
      <vt:lpstr>A Process for Forecasting PLC before launch</vt:lpstr>
      <vt:lpstr>Firms must forecast demand before launch, especially for products with short product life cycle (PLC) &amp; long lead time. </vt:lpstr>
      <vt:lpstr>Objective: Improve forecasts by combining business insights with data.</vt:lpstr>
      <vt:lpstr>But does the PLC really follow an S-shape curve?</vt:lpstr>
      <vt:lpstr>A simple triangle (or trapezoid) provides best fit</vt:lpstr>
      <vt:lpstr>Sometimes an inverted triangle…</vt:lpstr>
      <vt:lpstr>Core Idea: PLC patterns of predecessor products can help to predict new product sales. </vt:lpstr>
      <vt:lpstr>Our Process uses three steps to fit PLC curves, cluster PLC patterns, and forecast demand.  </vt:lpstr>
      <vt:lpstr>Step 1: Fit a PLC curve A: Process the Raw Historical Data</vt:lpstr>
      <vt:lpstr>Step 1: Fit a PLC curve A: Process the Raw Historical Data</vt:lpstr>
      <vt:lpstr>Step 1: Fit a PLC curve A: Process the Raw Historical Data</vt:lpstr>
      <vt:lpstr>Step 1: Fit a PLC curve A: Process the Raw Historical Data</vt:lpstr>
      <vt:lpstr>Step 1: Fit a PLC curve B: Fit with Six Parameterized Families of Curves</vt:lpstr>
      <vt:lpstr>Step 1: Fit the PLC B: Select Curve based on Goodness of Fit and Complexity</vt:lpstr>
      <vt:lpstr>Step 2: Cluster standardized PLC Curves to find typical PLC Patterns</vt:lpstr>
      <vt:lpstr>Step 3: Forecast PLC of new product A: Generate a Standardized PLC Curve</vt:lpstr>
      <vt:lpstr>Step 3: Forecast PLC of new product B: Generate Demand Forecast over PLC </vt:lpstr>
      <vt:lpstr>Our PLC-based forecasting process improves forecast accuracy at Dell.  </vt:lpstr>
      <vt:lpstr>Take-Aways</vt:lpstr>
    </vt:vector>
  </TitlesOfParts>
  <Company>KGSM</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Eli Lilly</dc:title>
  <dc:creator>Jan Van Mieghem</dc:creator>
  <cp:lastModifiedBy>Jan A Van Mieghem</cp:lastModifiedBy>
  <cp:revision>683</cp:revision>
  <cp:lastPrinted>2018-02-24T22:53:42Z</cp:lastPrinted>
  <dcterms:created xsi:type="dcterms:W3CDTF">1998-09-22T23:11:58Z</dcterms:created>
  <dcterms:modified xsi:type="dcterms:W3CDTF">2018-02-27T21:01:58Z</dcterms:modified>
</cp:coreProperties>
</file>