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5.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87" r:id="rId2"/>
    <p:sldMasterId id="2147483899" r:id="rId3"/>
  </p:sldMasterIdLst>
  <p:notesMasterIdLst>
    <p:notesMasterId r:id="rId25"/>
  </p:notesMasterIdLst>
  <p:handoutMasterIdLst>
    <p:handoutMasterId r:id="rId26"/>
  </p:handoutMasterIdLst>
  <p:sldIdLst>
    <p:sldId id="370" r:id="rId4"/>
    <p:sldId id="433" r:id="rId5"/>
    <p:sldId id="407" r:id="rId6"/>
    <p:sldId id="408" r:id="rId7"/>
    <p:sldId id="434" r:id="rId8"/>
    <p:sldId id="410" r:id="rId9"/>
    <p:sldId id="435" r:id="rId10"/>
    <p:sldId id="415" r:id="rId11"/>
    <p:sldId id="388" r:id="rId12"/>
    <p:sldId id="357" r:id="rId13"/>
    <p:sldId id="362" r:id="rId14"/>
    <p:sldId id="413" r:id="rId15"/>
    <p:sldId id="436" r:id="rId16"/>
    <p:sldId id="437" r:id="rId17"/>
    <p:sldId id="426" r:id="rId18"/>
    <p:sldId id="424" r:id="rId19"/>
    <p:sldId id="366" r:id="rId20"/>
    <p:sldId id="363" r:id="rId21"/>
    <p:sldId id="414" r:id="rId22"/>
    <p:sldId id="430" r:id="rId23"/>
    <p:sldId id="358" r:id="rId24"/>
  </p:sldIdLst>
  <p:sldSz cx="9144000" cy="6858000" type="screen4x3"/>
  <p:notesSz cx="7315200" cy="9601200"/>
  <p:custDataLst>
    <p:tags r:id="rId27"/>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FFFFCC"/>
    <a:srgbClr val="FF0000"/>
    <a:srgbClr val="EAEAEA"/>
    <a:srgbClr val="FFFF99"/>
    <a:srgbClr val="99FF99"/>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85" autoAdjust="0"/>
    <p:restoredTop sz="58507" autoAdjust="0"/>
  </p:normalViewPr>
  <p:slideViewPr>
    <p:cSldViewPr snapToGrid="0">
      <p:cViewPr varScale="1">
        <p:scale>
          <a:sx n="117" d="100"/>
          <a:sy n="117" d="100"/>
        </p:scale>
        <p:origin x="2024"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gs" Target="tags/tag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a:solidFill>
                <a:srgbClr val="FF0000"/>
              </a:solidFill>
              <a:latin typeface="Arial"/>
              <a:cs typeface="Arial"/>
            </a:rPr>
            <a:t>Assets</a:t>
          </a: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a:latin typeface="Arial"/>
              <a:cs typeface="Arial"/>
            </a:rPr>
            <a:t>Sizing: What should overall capacity be?</a:t>
          </a: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a:latin typeface="Arial"/>
              <a:cs typeface="Arial"/>
            </a:rPr>
            <a:t>Type: What kind of assets are best? </a:t>
          </a: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a:latin typeface="Arial"/>
              <a:cs typeface="Arial"/>
            </a:rPr>
            <a:t>Timing: When expand or contract capacity?</a:t>
          </a: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a:latin typeface="Arial"/>
              <a:cs typeface="Arial"/>
            </a:rPr>
            <a:t>Location: Where locate assets? </a:t>
          </a: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pt>
    <dgm:pt modelId="{73923B88-FA0D-E446-B111-E3391D8B830D}" type="pres">
      <dgm:prSet presAssocID="{A6050017-4627-1046-91F9-BE61E63E2B87}" presName="rootConnector" presStyleLbl="node1" presStyleIdx="0" presStyleCnt="1"/>
      <dgm:spPr/>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pt>
    <dgm:pt modelId="{F0A8EC69-BB29-F24E-8EEB-C8D77A64F0DD}" type="pres">
      <dgm:prSet presAssocID="{0F9C6387-CD5C-7749-833F-050223EE49AD}" presName="Name13" presStyleLbl="parChTrans1D2" presStyleIdx="1" presStyleCnt="4"/>
      <dgm:spPr/>
    </dgm:pt>
    <dgm:pt modelId="{3A427E2D-A230-1647-8183-F69FAEDA4286}" type="pres">
      <dgm:prSet presAssocID="{8100DE8C-7478-8D4D-B3B6-619586BA7F36}" presName="childText" presStyleLbl="bgAcc1" presStyleIdx="1" presStyleCnt="4" custScaleX="439340">
        <dgm:presLayoutVars>
          <dgm:bulletEnabled val="1"/>
        </dgm:presLayoutVars>
      </dgm:prSet>
      <dgm:spPr/>
    </dgm:pt>
    <dgm:pt modelId="{FF0311D4-0090-8D49-BB17-7957B401B1CB}" type="pres">
      <dgm:prSet presAssocID="{4B9F5014-71E0-EB4C-866C-E60F1A445CE4}" presName="Name13" presStyleLbl="parChTrans1D2" presStyleIdx="2" presStyleCnt="4"/>
      <dgm:spPr/>
    </dgm:pt>
    <dgm:pt modelId="{1FFFC7EC-A81F-AA48-B99B-CA28E75B3E13}" type="pres">
      <dgm:prSet presAssocID="{63D2F082-266F-184D-A49D-358C5183BC8A}" presName="childText" presStyleLbl="bgAcc1" presStyleIdx="2" presStyleCnt="4" custScaleX="422344">
        <dgm:presLayoutVars>
          <dgm:bulletEnabled val="1"/>
        </dgm:presLayoutVars>
      </dgm:prSet>
      <dgm:spPr/>
    </dgm:pt>
    <dgm:pt modelId="{C6218F86-024F-4948-9A71-07873295F8F7}" type="pres">
      <dgm:prSet presAssocID="{74D98060-DF5B-0E42-8AFD-16543B12F129}" presName="Name13" presStyleLbl="parChTrans1D2" presStyleIdx="3" presStyleCnt="4"/>
      <dgm:spPr/>
    </dgm:pt>
    <dgm:pt modelId="{D1854B1F-16F4-2D49-B757-F5D3344522C3}" type="pres">
      <dgm:prSet presAssocID="{57F3D74B-0913-F448-8EB1-4139BD6FBB08}" presName="childText" presStyleLbl="bgAcc1" presStyleIdx="3" presStyleCnt="4" custScaleX="365741">
        <dgm:presLayoutVars>
          <dgm:bulletEnabled val="1"/>
        </dgm:presLayoutVars>
      </dgm:prSet>
      <dgm:spPr/>
    </dgm:pt>
  </dgm:ptLst>
  <dgm:cxnLst>
    <dgm:cxn modelId="{324F3F00-A261-D549-8B5B-D10794403BDF}" srcId="{A6050017-4627-1046-91F9-BE61E63E2B87}" destId="{D44F716C-3FDC-8643-A020-DD3109D26B65}" srcOrd="0" destOrd="0" parTransId="{0B54B403-BB53-A345-8D96-7DE1B368B6C4}" sibTransId="{793CB53A-F848-5444-9756-E50608370217}"/>
    <dgm:cxn modelId="{8C952720-1459-0C45-9BE0-07A3D9792BB3}" type="presOf" srcId="{A754A459-373A-914C-A914-4E10C1F4C92F}" destId="{5218F9E1-55F7-FC40-8950-10BC2CAE1DFB}"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49F2783E-EF2F-3743-82E1-59F087E10BEA}" type="presOf" srcId="{8100DE8C-7478-8D4D-B3B6-619586BA7F36}" destId="{3A427E2D-A230-1647-8183-F69FAEDA4286}" srcOrd="0" destOrd="0" presId="urn:microsoft.com/office/officeart/2005/8/layout/hierarchy3"/>
    <dgm:cxn modelId="{065E4C75-0779-A94F-9690-FFDE74E4D032}" type="presOf" srcId="{D44F716C-3FDC-8643-A020-DD3109D26B65}" destId="{E34A735B-C5BC-334C-B04C-4D409F37EE4C}" srcOrd="0" destOrd="0" presId="urn:microsoft.com/office/officeart/2005/8/layout/hierarchy3"/>
    <dgm:cxn modelId="{3B737988-263E-D849-A30C-51796AF44C9B}" type="presOf" srcId="{63D2F082-266F-184D-A49D-358C5183BC8A}" destId="{1FFFC7EC-A81F-AA48-B99B-CA28E75B3E13}" srcOrd="0" destOrd="0" presId="urn:microsoft.com/office/officeart/2005/8/layout/hierarchy3"/>
    <dgm:cxn modelId="{0960418E-AE8F-A842-952D-A3A46FB0BC3D}" type="presOf" srcId="{57F3D74B-0913-F448-8EB1-4139BD6FBB08}" destId="{D1854B1F-16F4-2D49-B757-F5D3344522C3}" srcOrd="0" destOrd="0" presId="urn:microsoft.com/office/officeart/2005/8/layout/hierarchy3"/>
    <dgm:cxn modelId="{19D4618F-C2D4-3443-BF38-C77A966F32A0}" type="presOf" srcId="{A6050017-4627-1046-91F9-BE61E63E2B87}" destId="{B2A598CA-E01C-EA4D-AF57-58AA130F86BB}" srcOrd="0" destOrd="0" presId="urn:microsoft.com/office/officeart/2005/8/layout/hierarchy3"/>
    <dgm:cxn modelId="{3B21FCA2-65C8-F149-A28A-B7E3F4EFC569}" type="presOf" srcId="{A6050017-4627-1046-91F9-BE61E63E2B87}" destId="{73923B88-FA0D-E446-B111-E3391D8B830D}" srcOrd="1"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C489B7BB-A2AD-724A-8AAE-C57196F1029E}" srcId="{A6050017-4627-1046-91F9-BE61E63E2B87}" destId="{63D2F082-266F-184D-A49D-358C5183BC8A}" srcOrd="2" destOrd="0" parTransId="{4B9F5014-71E0-EB4C-866C-E60F1A445CE4}" sibTransId="{1E52988C-8326-6B4A-B547-1FB41DE036D4}"/>
    <dgm:cxn modelId="{65EF8ECC-7BF4-0C4D-A2EC-53726BE341FF}" srcId="{A6050017-4627-1046-91F9-BE61E63E2B87}" destId="{57F3D74B-0913-F448-8EB1-4139BD6FBB08}" srcOrd="3" destOrd="0" parTransId="{74D98060-DF5B-0E42-8AFD-16543B12F129}" sibTransId="{28865DDD-3FF2-A046-897B-421DC78933F9}"/>
    <dgm:cxn modelId="{71EE90CC-C242-0748-9141-218C5F39DF02}" type="presOf" srcId="{0F9C6387-CD5C-7749-833F-050223EE49AD}" destId="{F0A8EC69-BB29-F24E-8EEB-C8D77A64F0DD}" srcOrd="0" destOrd="0" presId="urn:microsoft.com/office/officeart/2005/8/layout/hierarchy3"/>
    <dgm:cxn modelId="{657698E4-B24E-7849-9D47-CBB3A003B6B1}" type="presOf" srcId="{74D98060-DF5B-0E42-8AFD-16543B12F129}" destId="{C6218F86-024F-4948-9A71-07873295F8F7}" srcOrd="0" destOrd="0" presId="urn:microsoft.com/office/officeart/2005/8/layout/hierarchy3"/>
    <dgm:cxn modelId="{DE26B9FA-52D8-1041-8810-830625BD2F73}" type="presOf" srcId="{0B54B403-BB53-A345-8D96-7DE1B368B6C4}" destId="{A7080424-24AB-FB49-802F-0652DA834566}" srcOrd="0" destOrd="0" presId="urn:microsoft.com/office/officeart/2005/8/layout/hierarchy3"/>
    <dgm:cxn modelId="{4CB4C9FB-54D3-034D-B4AE-DF5A31CBE3B4}" type="presOf" srcId="{4B9F5014-71E0-EB4C-866C-E60F1A445CE4}" destId="{FF0311D4-0090-8D49-BB17-7957B401B1CB}" srcOrd="0" destOrd="0" presId="urn:microsoft.com/office/officeart/2005/8/layout/hierarchy3"/>
    <dgm:cxn modelId="{309FF2F3-00EC-D74C-928F-4F4655185C56}" type="presParOf" srcId="{5218F9E1-55F7-FC40-8950-10BC2CAE1DFB}" destId="{13BB28D3-3859-6A46-878D-956473BB375A}" srcOrd="0" destOrd="0" presId="urn:microsoft.com/office/officeart/2005/8/layout/hierarchy3"/>
    <dgm:cxn modelId="{97B8F7E9-1696-1447-B2A2-9D0C35227317}" type="presParOf" srcId="{13BB28D3-3859-6A46-878D-956473BB375A}" destId="{AA394669-19B6-2A4A-9707-CED23257B1DC}" srcOrd="0" destOrd="0" presId="urn:microsoft.com/office/officeart/2005/8/layout/hierarchy3"/>
    <dgm:cxn modelId="{8E67506A-E278-474D-A42B-E87D0F5E8C84}" type="presParOf" srcId="{AA394669-19B6-2A4A-9707-CED23257B1DC}" destId="{B2A598CA-E01C-EA4D-AF57-58AA130F86BB}" srcOrd="0" destOrd="0" presId="urn:microsoft.com/office/officeart/2005/8/layout/hierarchy3"/>
    <dgm:cxn modelId="{65A6884E-D7A3-D341-9BD8-BE77E6724F90}" type="presParOf" srcId="{AA394669-19B6-2A4A-9707-CED23257B1DC}" destId="{73923B88-FA0D-E446-B111-E3391D8B830D}" srcOrd="1" destOrd="0" presId="urn:microsoft.com/office/officeart/2005/8/layout/hierarchy3"/>
    <dgm:cxn modelId="{9A84567C-FA5F-E241-9521-BEFC46F00584}" type="presParOf" srcId="{13BB28D3-3859-6A46-878D-956473BB375A}" destId="{048CFE8E-233E-9C40-B940-5E1A11DB1958}" srcOrd="1" destOrd="0" presId="urn:microsoft.com/office/officeart/2005/8/layout/hierarchy3"/>
    <dgm:cxn modelId="{84B76B5D-BB5B-EC40-9870-E5EC57090AE6}" type="presParOf" srcId="{048CFE8E-233E-9C40-B940-5E1A11DB1958}" destId="{A7080424-24AB-FB49-802F-0652DA834566}" srcOrd="0" destOrd="0" presId="urn:microsoft.com/office/officeart/2005/8/layout/hierarchy3"/>
    <dgm:cxn modelId="{7DF8D43D-78C7-3949-AA10-C71532F0EC79}" type="presParOf" srcId="{048CFE8E-233E-9C40-B940-5E1A11DB1958}" destId="{E34A735B-C5BC-334C-B04C-4D409F37EE4C}" srcOrd="1" destOrd="0" presId="urn:microsoft.com/office/officeart/2005/8/layout/hierarchy3"/>
    <dgm:cxn modelId="{89D04D84-14D4-AA40-B66F-A9D277290207}" type="presParOf" srcId="{048CFE8E-233E-9C40-B940-5E1A11DB1958}" destId="{F0A8EC69-BB29-F24E-8EEB-C8D77A64F0DD}" srcOrd="2" destOrd="0" presId="urn:microsoft.com/office/officeart/2005/8/layout/hierarchy3"/>
    <dgm:cxn modelId="{AA8AF04A-4425-B549-A1AD-EF97C94B8DE1}" type="presParOf" srcId="{048CFE8E-233E-9C40-B940-5E1A11DB1958}" destId="{3A427E2D-A230-1647-8183-F69FAEDA4286}" srcOrd="3" destOrd="0" presId="urn:microsoft.com/office/officeart/2005/8/layout/hierarchy3"/>
    <dgm:cxn modelId="{56BD553E-FF36-AA47-9757-0A012DDA21BE}" type="presParOf" srcId="{048CFE8E-233E-9C40-B940-5E1A11DB1958}" destId="{FF0311D4-0090-8D49-BB17-7957B401B1CB}" srcOrd="4" destOrd="0" presId="urn:microsoft.com/office/officeart/2005/8/layout/hierarchy3"/>
    <dgm:cxn modelId="{CFBB3B37-0D53-8348-B4C8-99E128AA4946}" type="presParOf" srcId="{048CFE8E-233E-9C40-B940-5E1A11DB1958}" destId="{1FFFC7EC-A81F-AA48-B99B-CA28E75B3E13}" srcOrd="5" destOrd="0" presId="urn:microsoft.com/office/officeart/2005/8/layout/hierarchy3"/>
    <dgm:cxn modelId="{F1A8E471-B0A4-4B47-87B1-565A6472BEEE}" type="presParOf" srcId="{048CFE8E-233E-9C40-B940-5E1A11DB1958}" destId="{C6218F86-024F-4948-9A71-07873295F8F7}" srcOrd="6" destOrd="0" presId="urn:microsoft.com/office/officeart/2005/8/layout/hierarchy3"/>
    <dgm:cxn modelId="{B17B9487-6D75-604B-8D62-67F4F7701AC1}"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pt>
  </dgm:ptLst>
  <dgm:cxnLst>
    <dgm:cxn modelId="{E3421309-609A-8243-8964-F8FFE93EB6EC}" type="presOf" srcId="{D407CFE4-E8FB-E245-AFDB-410BA6680B55}" destId="{8550BC7D-E478-6C47-BCD8-EB8C32D6A82C}" srcOrd="0" destOrd="0" presId="urn:microsoft.com/office/officeart/2005/8/layout/equation1"/>
    <dgm:cxn modelId="{28434F0E-9136-0244-A6DA-885768EF46BA}" type="presOf" srcId="{E5FC7AF9-8C95-6A4C-A8DE-6C8A4D1F9430}" destId="{8C6BBD0A-341D-F448-AE4B-11C0CE9949B8}" srcOrd="0" destOrd="0" presId="urn:microsoft.com/office/officeart/2005/8/layout/equation1"/>
    <dgm:cxn modelId="{59797E0E-2A46-744F-A77F-E6129F63E65F}" type="presOf" srcId="{B21C862C-BCF1-F544-BD07-29CD2C2ABB4C}" destId="{53655511-3EA9-E24B-ADA6-7E53EB5D5B44}" srcOrd="0" destOrd="0" presId="urn:microsoft.com/office/officeart/2005/8/layout/equation1"/>
    <dgm:cxn modelId="{43FAD62A-F28A-4F4A-AFF1-0FA43AA01A86}" type="presOf" srcId="{76B5C694-B853-0246-BCA0-5E7F2433D535}" destId="{0472C170-12DA-B143-AD1C-711D1168B5FF}" srcOrd="0" destOrd="0" presId="urn:microsoft.com/office/officeart/2005/8/layout/equation1"/>
    <dgm:cxn modelId="{9A88B15A-5286-9446-8FD6-75A298DDA6E0}" type="presOf" srcId="{BE52F91F-FC70-D84E-8B56-57DD33F1959A}" destId="{FB9B2694-C9DD-5F41-AEF5-FE06D207342C}" srcOrd="0" destOrd="0" presId="urn:microsoft.com/office/officeart/2005/8/layout/equation1"/>
    <dgm:cxn modelId="{7AD56560-DE53-A44F-ABD5-FFB580FF5698}"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D42568-06C3-F849-9EF8-D35DE34E8365}" srcId="{B21C862C-BCF1-F544-BD07-29CD2C2ABB4C}" destId="{E5FC7AF9-8C95-6A4C-A8DE-6C8A4D1F9430}" srcOrd="2" destOrd="0" parTransId="{1FF14CF8-FA66-DD4F-BD02-AA4C3EB046A1}" sibTransId="{BE52F91F-FC70-D84E-8B56-57DD33F1959A}"/>
    <dgm:cxn modelId="{A859DD93-D3DB-EE47-AF2C-3AE2A1C64ADE}" srcId="{B21C862C-BCF1-F544-BD07-29CD2C2ABB4C}" destId="{76B5C694-B853-0246-BCA0-5E7F2433D535}" srcOrd="0" destOrd="0" parTransId="{801AEFB9-0C88-9441-96CF-AF5BFC1EBEF5}" sibTransId="{183C4D7A-51E5-9D4A-8722-B033BB650077}"/>
    <dgm:cxn modelId="{99BE339B-7602-9740-A0A3-278BBC3BCEC0}" type="presOf" srcId="{F32F0913-A3AF-1446-B5C2-B320E756F7AD}" destId="{43B7E150-48FC-BF4A-9779-A59569998339}" srcOrd="0" destOrd="0" presId="urn:microsoft.com/office/officeart/2005/8/layout/equation1"/>
    <dgm:cxn modelId="{C76F4DD3-DA91-AE42-B227-351BC76C6680}"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42A3F325-707E-F049-8211-820F88A04970}" type="presParOf" srcId="{53655511-3EA9-E24B-ADA6-7E53EB5D5B44}" destId="{0472C170-12DA-B143-AD1C-711D1168B5FF}" srcOrd="0" destOrd="0" presId="urn:microsoft.com/office/officeart/2005/8/layout/equation1"/>
    <dgm:cxn modelId="{0C4C26A6-0D32-364A-BFA9-44112624F9F8}" type="presParOf" srcId="{53655511-3EA9-E24B-ADA6-7E53EB5D5B44}" destId="{0A08B234-ABF7-DB43-A58C-B3C0794EAE49}" srcOrd="1" destOrd="0" presId="urn:microsoft.com/office/officeart/2005/8/layout/equation1"/>
    <dgm:cxn modelId="{E9AF120D-EB2F-604E-962E-FB7676C62C21}" type="presParOf" srcId="{53655511-3EA9-E24B-ADA6-7E53EB5D5B44}" destId="{A2D8B243-9861-CB4C-9DC9-4D3970B797C1}" srcOrd="2" destOrd="0" presId="urn:microsoft.com/office/officeart/2005/8/layout/equation1"/>
    <dgm:cxn modelId="{7990C8B1-6CDC-F649-B8BB-D211C72C68D8}" type="presParOf" srcId="{53655511-3EA9-E24B-ADA6-7E53EB5D5B44}" destId="{EDB500EE-8294-3F4B-8417-8BE8023C1D35}" srcOrd="3" destOrd="0" presId="urn:microsoft.com/office/officeart/2005/8/layout/equation1"/>
    <dgm:cxn modelId="{82851BBA-A9E6-AD44-8491-DAAAA72971AB}" type="presParOf" srcId="{53655511-3EA9-E24B-ADA6-7E53EB5D5B44}" destId="{A9C6362F-FD2C-A44B-8412-4E042722523A}" srcOrd="4" destOrd="0" presId="urn:microsoft.com/office/officeart/2005/8/layout/equation1"/>
    <dgm:cxn modelId="{A2290EE6-87E9-A840-81C5-8B7A9CD9DEB6}" type="presParOf" srcId="{53655511-3EA9-E24B-ADA6-7E53EB5D5B44}" destId="{1D85500E-2E82-6A4A-91EE-9AF48FEC6C45}" srcOrd="5" destOrd="0" presId="urn:microsoft.com/office/officeart/2005/8/layout/equation1"/>
    <dgm:cxn modelId="{5B467AE3-17D3-5042-A85D-9535FFD76050}" type="presParOf" srcId="{53655511-3EA9-E24B-ADA6-7E53EB5D5B44}" destId="{43B7E150-48FC-BF4A-9779-A59569998339}" srcOrd="6" destOrd="0" presId="urn:microsoft.com/office/officeart/2005/8/layout/equation1"/>
    <dgm:cxn modelId="{375F428D-8C27-CF4D-8D2D-1290CD65E9AC}" type="presParOf" srcId="{53655511-3EA9-E24B-ADA6-7E53EB5D5B44}" destId="{88E048A8-2DA0-7B47-9D5D-4C623211681A}" srcOrd="7" destOrd="0" presId="urn:microsoft.com/office/officeart/2005/8/layout/equation1"/>
    <dgm:cxn modelId="{2589A298-7466-FB4F-AF58-181A58F88C9E}" type="presParOf" srcId="{53655511-3EA9-E24B-ADA6-7E53EB5D5B44}" destId="{8C6BBD0A-341D-F448-AE4B-11C0CE9949B8}" srcOrd="8" destOrd="0" presId="urn:microsoft.com/office/officeart/2005/8/layout/equation1"/>
    <dgm:cxn modelId="{5FF1635E-F228-0444-B8E4-1EA9EB54FFF3}" type="presParOf" srcId="{53655511-3EA9-E24B-ADA6-7E53EB5D5B44}" destId="{73DEAC19-71FE-434C-B8AB-5F6FDE04D5DA}" srcOrd="9" destOrd="0" presId="urn:microsoft.com/office/officeart/2005/8/layout/equation1"/>
    <dgm:cxn modelId="{ACE85A8D-5F71-1547-B472-740841D9BE51}" type="presParOf" srcId="{53655511-3EA9-E24B-ADA6-7E53EB5D5B44}" destId="{FB9B2694-C9DD-5F41-AEF5-FE06D207342C}" srcOrd="10" destOrd="0" presId="urn:microsoft.com/office/officeart/2005/8/layout/equation1"/>
    <dgm:cxn modelId="{A54A951D-718C-9F46-9964-43D3B7B19AE5}" type="presParOf" srcId="{53655511-3EA9-E24B-ADA6-7E53EB5D5B44}" destId="{ABE3BCDB-6BFB-044A-9A25-2B53D8273D94}" srcOrd="11" destOrd="0" presId="urn:microsoft.com/office/officeart/2005/8/layout/equation1"/>
    <dgm:cxn modelId="{C516BE52-2AFE-0E44-801A-686DDA21953A}"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latin typeface="Arial"/>
              <a:cs typeface="Arial"/>
            </a:rPr>
            <a:t>Assets</a:t>
          </a: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Sizing: What should overall capacity be?</a:t>
          </a: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Timing: When expand or contract capacity?</a:t>
          </a: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Type: What kind of assets are best? </a:t>
          </a: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Location: Where locate assets? </a:t>
          </a: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900"/>
            </a:lvl1pPr>
          </a:lstStyle>
          <a:p>
            <a:pPr>
              <a:defRPr/>
            </a:pPr>
            <a:r>
              <a:rPr lang="en-US" dirty="0"/>
              <a:t>Operations Strategy: Capacity Sizing, Investment, and Expansion</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900"/>
            </a:lvl1pPr>
          </a:lstStyle>
          <a:p>
            <a:pPr>
              <a:defRPr/>
            </a:pPr>
            <a:r>
              <a:rPr lang="en-US"/>
              <a:t>© Van Mieghem</a:t>
            </a:r>
          </a:p>
        </p:txBody>
      </p:sp>
    </p:spTree>
    <p:extLst>
      <p:ext uri="{BB962C8B-B14F-4D97-AF65-F5344CB8AC3E}">
        <p14:creationId xmlns:p14="http://schemas.microsoft.com/office/powerpoint/2010/main" val="5237340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algn="r" defTabSz="974712" eaLnBrk="0" hangingPunct="0">
              <a:defRPr sz="800"/>
            </a:lvl1pPr>
          </a:lstStyle>
          <a:p>
            <a:pPr>
              <a:defRPr/>
            </a:pPr>
            <a:fld id="{864CCE21-EC21-4F9C-8638-C618C0F13ACE}" type="datetime1">
              <a:rPr lang="en-US"/>
              <a:pPr>
                <a:defRPr/>
              </a:pPr>
              <a:t>1/29/18</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4" y="4119564"/>
            <a:ext cx="6543675" cy="5253037"/>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1" y="9394825"/>
            <a:ext cx="3170238"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94825"/>
            <a:ext cx="3170237"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algn="r" defTabSz="974712" eaLnBrk="0" hangingPunct="0">
              <a:defRPr sz="800"/>
            </a:lvl1pPr>
          </a:lstStyle>
          <a:p>
            <a:pPr>
              <a:defRPr/>
            </a:pPr>
            <a:fld id="{2C78D3E7-10DA-42F5-B19B-E1E198CA43FD}" type="slidenum">
              <a:rPr lang="en-US"/>
              <a:pPr>
                <a:defRPr/>
              </a:pPr>
              <a:t>‹#›</a:t>
            </a:fld>
            <a:endParaRPr lang="en-US"/>
          </a:p>
        </p:txBody>
      </p:sp>
    </p:spTree>
    <p:extLst>
      <p:ext uri="{BB962C8B-B14F-4D97-AF65-F5344CB8AC3E}">
        <p14:creationId xmlns:p14="http://schemas.microsoft.com/office/powerpoint/2010/main" val="69916076"/>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pPr defTabSz="974582"/>
              <a:t>1</a:t>
            </a:fld>
            <a:endParaRPr lang="en-US" dirty="0"/>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a:bodyPr>
          <a:lstStyle/>
          <a:p>
            <a:r>
              <a:rPr lang="en-US" dirty="0"/>
              <a:t>2012:  The key points I want them to take away are:</a:t>
            </a:r>
          </a:p>
          <a:p>
            <a:pPr lvl="0"/>
            <a:r>
              <a:rPr lang="en-US" dirty="0"/>
              <a:t>- What is a cap strategy?</a:t>
            </a:r>
          </a:p>
          <a:p>
            <a:pPr lvl="0">
              <a:buFontTx/>
              <a:buChar char="-"/>
            </a:pPr>
            <a:r>
              <a:rPr lang="en-US" dirty="0"/>
              <a:t>Our main focus is on how to build models to guide capacity strategy; key attention goes towards incorporating risk:</a:t>
            </a:r>
          </a:p>
          <a:p>
            <a:pPr lvl="1">
              <a:buFontTx/>
              <a:buChar char="-"/>
            </a:pPr>
            <a:r>
              <a:rPr lang="en-US" dirty="0"/>
              <a:t> in models</a:t>
            </a:r>
          </a:p>
          <a:p>
            <a:pPr lvl="1">
              <a:buFontTx/>
              <a:buChar char="-"/>
            </a:pPr>
            <a:r>
              <a:rPr lang="en-US" dirty="0"/>
              <a:t> in the process of risk mgt and hedging</a:t>
            </a:r>
          </a:p>
          <a:p>
            <a:pPr>
              <a:defRPr/>
            </a:pPr>
            <a:endParaRPr lang="en-US" dirty="0"/>
          </a:p>
          <a:p>
            <a:pPr marL="196821" indent="-196821">
              <a:defRPr/>
            </a:pPr>
            <a:endParaRPr lang="en-US" dirty="0"/>
          </a:p>
          <a:p>
            <a:pPr>
              <a:defRPr/>
            </a:pPr>
            <a:endParaRPr lang="en-US" dirty="0"/>
          </a:p>
        </p:txBody>
      </p:sp>
    </p:spTree>
    <p:extLst>
      <p:ext uri="{BB962C8B-B14F-4D97-AF65-F5344CB8AC3E}">
        <p14:creationId xmlns:p14="http://schemas.microsoft.com/office/powerpoint/2010/main" val="874643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1/29/18</a:t>
            </a:fld>
            <a:endParaRPr lang="en-US" dirty="0"/>
          </a:p>
        </p:txBody>
      </p:sp>
      <p:sp>
        <p:nvSpPr>
          <p:cNvPr id="59396" name="Rectangle 6"/>
          <p:cNvSpPr>
            <a:spLocks noGrp="1" noChangeArrowheads="1"/>
          </p:cNvSpPr>
          <p:nvPr>
            <p:ph type="ftr" sz="quarter" idx="4"/>
          </p:nvPr>
        </p:nvSpPr>
        <p:spPr>
          <a:noFill/>
        </p:spPr>
        <p:txBody>
          <a:bodyPr/>
          <a:lstStyle/>
          <a:p>
            <a:pPr defTabSz="974582"/>
            <a:r>
              <a:rPr lang="en-US" dirty="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12</a:t>
            </a:fld>
            <a:endParaRPr lang="en-US" dirty="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a:t>Discuss this a little and then link to Seagate</a:t>
            </a:r>
            <a:r>
              <a:rPr lang="en-US" baseline="0" dirty="0"/>
              <a:t> case where they should use this.</a:t>
            </a:r>
          </a:p>
          <a:p>
            <a:pPr>
              <a:defRPr/>
            </a:pPr>
            <a:endParaRPr lang="en-US" baseline="0" dirty="0"/>
          </a:p>
          <a:p>
            <a:endParaRPr lang="en-US" dirty="0"/>
          </a:p>
          <a:p>
            <a:r>
              <a:rPr lang="en-US" dirty="0"/>
              <a:t>Decision analysis</a:t>
            </a:r>
            <a:r>
              <a:rPr lang="en-US" baseline="0" dirty="0"/>
              <a:t> = decision trees (scenario analysis is a static decision tree)</a:t>
            </a:r>
            <a:endParaRPr lang="en-US" dirty="0"/>
          </a:p>
          <a:p>
            <a:r>
              <a:rPr lang="en-US" dirty="0"/>
              <a:t>When the Chileans worked on the rescue of the miners in 2011, they used decisions trees before</a:t>
            </a:r>
            <a:r>
              <a:rPr lang="en-US" baseline="0" dirty="0"/>
              <a:t> making a decision on which action to pursue to rescue them and be prepared with the possible contingencies (air supply may be low; mine shaft may collapse, etc.)</a:t>
            </a:r>
          </a:p>
          <a:p>
            <a:pPr>
              <a:defRPr/>
            </a:pPr>
            <a:endParaRPr lang="en-US" baseline="0" dirty="0"/>
          </a:p>
          <a:p>
            <a:pPr>
              <a:defRPr/>
            </a:pPr>
            <a:endParaRPr lang="en-US" baseline="0" dirty="0"/>
          </a:p>
          <a:p>
            <a:pPr>
              <a:defRPr/>
            </a:pPr>
            <a:r>
              <a:rPr lang="en-US" baseline="0" dirty="0"/>
              <a:t>Use this to remind them of the canonical model of risk in operations: newsvendor model, but now to decide on capacity (versus inventory).</a:t>
            </a:r>
          </a:p>
          <a:p>
            <a:pPr>
              <a:defRPr/>
            </a:pPr>
            <a:endParaRPr lang="en-US" baseline="0" dirty="0"/>
          </a:p>
          <a:p>
            <a:pPr>
              <a:defRPr/>
            </a:pPr>
            <a:r>
              <a:rPr lang="en-US" baseline="0" dirty="0"/>
              <a:t>1. Factor to build around: decide on capacity K, given fixed and variable investment cost (c_0 and </a:t>
            </a:r>
            <a:r>
              <a:rPr lang="en-US" baseline="0" dirty="0" err="1"/>
              <a:t>c_K</a:t>
            </a:r>
            <a:r>
              <a:rPr lang="en-US" baseline="0" dirty="0"/>
              <a:t>), and demand forecast and price.</a:t>
            </a:r>
          </a:p>
          <a:p>
            <a:pPr>
              <a:defRPr/>
            </a:pPr>
            <a:r>
              <a:rPr lang="en-US" baseline="0" dirty="0"/>
              <a:t>2. Two scenarios: D &gt; K, or not</a:t>
            </a:r>
          </a:p>
          <a:p>
            <a:pPr>
              <a:defRPr/>
            </a:pPr>
            <a:r>
              <a:rPr lang="en-US" baseline="0" dirty="0"/>
              <a:t>3. Assign probabilities</a:t>
            </a:r>
          </a:p>
          <a:p>
            <a:pPr>
              <a:defRPr/>
            </a:pPr>
            <a:r>
              <a:rPr lang="en-US" baseline="0" dirty="0"/>
              <a:t>4. Cash flow in each scenario</a:t>
            </a:r>
          </a:p>
          <a:p>
            <a:pPr>
              <a:defRPr/>
            </a:pPr>
            <a:r>
              <a:rPr lang="en-US" baseline="0" dirty="0"/>
              <a:t>5. ENPV</a:t>
            </a:r>
          </a:p>
          <a:p>
            <a:pPr>
              <a:defRPr/>
            </a:pPr>
            <a:endParaRPr lang="en-US" baseline="0" dirty="0"/>
          </a:p>
          <a:p>
            <a:pPr>
              <a:defRPr/>
            </a:pPr>
            <a:r>
              <a:rPr lang="en-US" baseline="0" dirty="0"/>
              <a:t>“Use this approach for the Seagate case where now you focus on 3 discrete scenarios and a network investment (multiple capacities—some dedicated, others shared).</a:t>
            </a:r>
          </a:p>
          <a:p>
            <a:pPr>
              <a:defRPr/>
            </a:pPr>
            <a:r>
              <a:rPr lang="en-US" baseline="0" dirty="0"/>
              <a:t>Solution is simplified by comparing the marginal value of a specific capacity number with its marginal cost.”</a:t>
            </a:r>
          </a:p>
          <a:p>
            <a:pPr>
              <a:defRPr/>
            </a:pPr>
            <a:endParaRPr lang="en-US" dirty="0"/>
          </a:p>
        </p:txBody>
      </p:sp>
    </p:spTree>
    <p:extLst>
      <p:ext uri="{BB962C8B-B14F-4D97-AF65-F5344CB8AC3E}">
        <p14:creationId xmlns:p14="http://schemas.microsoft.com/office/powerpoint/2010/main" val="1861143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76359"/>
            <a:fld id="{44A6C3F4-6487-441D-A490-072FDA5527AA}" type="datetime1">
              <a:rPr lang="en-US" smtClean="0"/>
              <a:pPr defTabSz="976359"/>
              <a:t>1/29/18</a:t>
            </a:fld>
            <a:endParaRPr lang="en-US" dirty="0"/>
          </a:p>
        </p:txBody>
      </p:sp>
      <p:sp>
        <p:nvSpPr>
          <p:cNvPr id="92164" name="Rectangle 6"/>
          <p:cNvSpPr>
            <a:spLocks noGrp="1" noChangeArrowheads="1"/>
          </p:cNvSpPr>
          <p:nvPr>
            <p:ph type="ftr" sz="quarter" idx="4"/>
          </p:nvPr>
        </p:nvSpPr>
        <p:spPr>
          <a:noFill/>
        </p:spPr>
        <p:txBody>
          <a:bodyPr/>
          <a:lstStyle/>
          <a:p>
            <a:pPr defTabSz="976359"/>
            <a:r>
              <a:rPr lang="en-US" dirty="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61106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1/29/18</a:t>
            </a:fld>
            <a:endParaRPr lang="en-US" dirty="0"/>
          </a:p>
        </p:txBody>
      </p:sp>
      <p:sp>
        <p:nvSpPr>
          <p:cNvPr id="71684" name="Rectangle 6"/>
          <p:cNvSpPr>
            <a:spLocks noGrp="1" noChangeArrowheads="1"/>
          </p:cNvSpPr>
          <p:nvPr>
            <p:ph type="ftr" sz="quarter" idx="4"/>
          </p:nvPr>
        </p:nvSpPr>
        <p:spPr>
          <a:noFill/>
        </p:spPr>
        <p:txBody>
          <a:bodyPr/>
          <a:lstStyle/>
          <a:p>
            <a:pPr defTabSz="976359"/>
            <a:r>
              <a:rPr lang="en-US" dirty="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a:t> Nobody calls a likelihood of winning $1M a risk …</a:t>
            </a:r>
          </a:p>
          <a:p>
            <a:pPr marL="671316" lvl="1" indent="-196792">
              <a:buFontTx/>
              <a:buChar char="•"/>
              <a:defRPr/>
            </a:pPr>
            <a:r>
              <a:rPr lang="en-US" dirty="0"/>
              <a:t>Undesirable … = hazard x exposure = p x $loss</a:t>
            </a:r>
          </a:p>
          <a:p>
            <a:pPr marL="671316" lvl="1" indent="-196792">
              <a:buFontTx/>
              <a:buChar char="•"/>
              <a:defRPr/>
            </a:pPr>
            <a:r>
              <a:rPr lang="en-US" dirty="0"/>
              <a:t>Other measurements of risk:</a:t>
            </a:r>
          </a:p>
          <a:p>
            <a:pPr marL="1144252" lvl="2" indent="-196792">
              <a:buFontTx/>
              <a:buChar char="•"/>
              <a:defRPr/>
            </a:pPr>
            <a:r>
              <a:rPr lang="en-US" dirty="0"/>
              <a:t>Expected downside loss, </a:t>
            </a:r>
            <a:r>
              <a:rPr lang="en-US" dirty="0" err="1"/>
              <a:t>VaR</a:t>
            </a:r>
            <a:r>
              <a:rPr lang="en-US" dirty="0"/>
              <a:t>, </a:t>
            </a:r>
            <a:r>
              <a:rPr lang="en-US" dirty="0" err="1"/>
              <a:t>semivariances</a:t>
            </a:r>
            <a:r>
              <a:rPr lang="en-US" dirty="0"/>
              <a:t>, …</a:t>
            </a:r>
          </a:p>
          <a:p>
            <a:pPr marL="1144252" lvl="2" indent="-196792">
              <a:buFontTx/>
              <a:buChar char="•"/>
              <a:defRPr/>
            </a:pPr>
            <a:r>
              <a:rPr lang="en-US" dirty="0"/>
              <a:t>Utility.  This boils down to using variance if:</a:t>
            </a:r>
          </a:p>
          <a:p>
            <a:pPr marL="1144252" lvl="2" indent="-196792">
              <a:buFontTx/>
              <a:buAutoNum type="arabicPeriod"/>
              <a:defRPr/>
            </a:pPr>
            <a:r>
              <a:rPr lang="en-US" dirty="0"/>
              <a:t>Exponential utility (downside weighs more than upside)</a:t>
            </a:r>
          </a:p>
          <a:p>
            <a:pPr marL="1144252" lvl="2" indent="-196792">
              <a:buFontTx/>
              <a:buAutoNum type="arabicPeriod"/>
              <a:defRPr/>
            </a:pPr>
            <a:r>
              <a:rPr lang="en-US" dirty="0"/>
              <a:t>Linear technology</a:t>
            </a:r>
          </a:p>
          <a:p>
            <a:pPr marL="1144252" lvl="2" indent="-196792">
              <a:buFontTx/>
              <a:buAutoNum type="arabicPeriod"/>
              <a:defRPr/>
            </a:pPr>
            <a:r>
              <a:rPr lang="en-US" dirty="0"/>
              <a:t>Normal forecast</a:t>
            </a:r>
          </a:p>
          <a:p>
            <a:pPr marL="196792" indent="-196792">
              <a:buFontTx/>
              <a:buChar char="•"/>
              <a:defRPr/>
            </a:pPr>
            <a:endParaRPr lang="en-US" dirty="0"/>
          </a:p>
          <a:p>
            <a:pPr marL="196792" indent="-196792">
              <a:buFontTx/>
              <a:buChar char="•"/>
              <a:defRPr/>
            </a:pPr>
            <a:endParaRPr lang="en-US" dirty="0"/>
          </a:p>
          <a:p>
            <a:pPr marL="196792" indent="-196792">
              <a:buFontTx/>
              <a:buChar char="•"/>
              <a:defRPr/>
            </a:pPr>
            <a:r>
              <a:rPr lang="en-US" dirty="0"/>
              <a:t>What is operational risk:  different interpretations</a:t>
            </a:r>
          </a:p>
          <a:p>
            <a:pPr marL="653925" lvl="1" indent="-196792">
              <a:buFontTx/>
              <a:buChar char="•"/>
              <a:defRPr/>
            </a:pPr>
            <a:r>
              <a:rPr lang="en-US" dirty="0"/>
              <a:t>1.</a:t>
            </a:r>
            <a:r>
              <a:rPr lang="en-US" baseline="0" dirty="0"/>
              <a:t> </a:t>
            </a:r>
            <a:r>
              <a:rPr lang="en-US" dirty="0"/>
              <a:t>Operational Risk is the threat that a resource, process, or system will fail to perform as intended</a:t>
            </a:r>
          </a:p>
          <a:p>
            <a:pPr marL="653925" lvl="1" indent="-196792">
              <a:buFontTx/>
              <a:buChar char="•"/>
              <a:defRPr/>
            </a:pPr>
            <a:r>
              <a:rPr lang="en-US" dirty="0"/>
              <a:t>2. mismatch risk</a:t>
            </a:r>
          </a:p>
          <a:p>
            <a:pPr marL="196792" indent="-196792">
              <a:buFontTx/>
              <a:buChar char="•"/>
              <a:defRPr/>
            </a:pPr>
            <a:endParaRPr lang="en-US" dirty="0"/>
          </a:p>
          <a:p>
            <a:pPr marL="196792" indent="-196792">
              <a:buFontTx/>
              <a:buChar char="•"/>
              <a:defRPr/>
            </a:pPr>
            <a:endParaRPr lang="en-US" dirty="0"/>
          </a:p>
          <a:p>
            <a:pPr marL="196792" indent="-196792">
              <a:buFontTx/>
              <a:buChar char="•"/>
              <a:defRPr/>
            </a:pPr>
            <a:endParaRPr lang="en-US" dirty="0"/>
          </a:p>
          <a:p>
            <a:pPr marL="196792" indent="-196792">
              <a:buFontTx/>
              <a:buChar char="•"/>
              <a:defRPr/>
            </a:pPr>
            <a:r>
              <a:rPr lang="en-US" dirty="0"/>
              <a:t> Differentiate mismatch risk (as in Seagate, which is </a:t>
            </a:r>
            <a:r>
              <a:rPr lang="en-US" i="1" dirty="0"/>
              <a:t>expected profit difference</a:t>
            </a:r>
            <a:r>
              <a:rPr lang="en-US" dirty="0"/>
              <a:t>) from profit variability risk</a:t>
            </a:r>
          </a:p>
          <a:p>
            <a:pPr marL="653858" lvl="1" indent="-196792">
              <a:buFontTx/>
              <a:buChar char="•"/>
              <a:defRPr/>
            </a:pPr>
            <a:r>
              <a:rPr lang="en-US" dirty="0"/>
              <a:t>How do you analyze risk? Easiest is decision trees, otherwise simulation</a:t>
            </a:r>
          </a:p>
          <a:p>
            <a:pPr marL="196792" indent="-196792">
              <a:buFontTx/>
              <a:buChar char="•"/>
              <a:defRPr/>
            </a:pPr>
            <a:endParaRPr lang="en-US" dirty="0"/>
          </a:p>
          <a:p>
            <a:pPr marL="196792" indent="-196792">
              <a:buFontTx/>
              <a:buChar char="•"/>
              <a:defRPr/>
            </a:pPr>
            <a:r>
              <a:rPr lang="en-US" dirty="0"/>
              <a:t>Operational hedging = configure the operational system for speed and flexibility so as to be resilient to risk</a:t>
            </a:r>
          </a:p>
          <a:p>
            <a:pPr marL="653858" lvl="1" indent="-196792">
              <a:buFontTx/>
              <a:buChar char="•"/>
              <a:defRPr/>
            </a:pPr>
            <a:r>
              <a:rPr lang="en-US" dirty="0"/>
              <a:t>Of disruption risk: P&amp;G’s Pringles plant in Jackson, </a:t>
            </a:r>
            <a:r>
              <a:rPr lang="en-US" dirty="0" err="1"/>
              <a:t>Tenessee</a:t>
            </a:r>
            <a:r>
              <a:rPr lang="en-US" dirty="0"/>
              <a:t>, burns down but they quickly re-route production to the Belgian plant</a:t>
            </a:r>
          </a:p>
          <a:p>
            <a:pPr marL="653858" lvl="1" indent="-196792">
              <a:buFontTx/>
              <a:buChar char="•"/>
              <a:defRPr/>
            </a:pPr>
            <a:r>
              <a:rPr lang="en-US" dirty="0"/>
              <a:t>Of normal risk: flexible airline tickets or opaque tickets in Hotwire or Priceline</a:t>
            </a:r>
          </a:p>
          <a:p>
            <a:pPr marL="196792" indent="-196792">
              <a:buFontTx/>
              <a:buChar char="•"/>
              <a:defRPr/>
            </a:pPr>
            <a:r>
              <a:rPr lang="en-US" dirty="0"/>
              <a:t>Financial hedging:</a:t>
            </a:r>
          </a:p>
          <a:p>
            <a:pPr marL="653858" lvl="1" indent="-196792">
              <a:buFontTx/>
              <a:buChar char="•"/>
              <a:defRPr/>
            </a:pPr>
            <a:r>
              <a:rPr lang="en-US" dirty="0"/>
              <a:t>P&amp;G also has property insurance, one financial instrument to mitigate risk</a:t>
            </a:r>
          </a:p>
          <a:p>
            <a:pPr marL="653858" lvl="1" indent="-196792">
              <a:buFontTx/>
              <a:buChar char="•"/>
              <a:defRPr/>
            </a:pPr>
            <a:r>
              <a:rPr lang="en-US" dirty="0"/>
              <a:t>Porsche is very dependent on US sales so it hedges its currency exchange rate risk with futures and other derivatives</a:t>
            </a:r>
          </a:p>
          <a:p>
            <a:pPr marL="653858" lvl="1" indent="-196792">
              <a:buFontTx/>
              <a:buChar char="•"/>
              <a:defRPr/>
            </a:pPr>
            <a:endParaRPr lang="en-US" dirty="0"/>
          </a:p>
          <a:p>
            <a:pPr marL="196792" indent="-196792">
              <a:buFontTx/>
              <a:buChar char="•"/>
              <a:defRPr/>
            </a:pPr>
            <a:r>
              <a:rPr lang="en-US" dirty="0"/>
              <a:t>Rene </a:t>
            </a:r>
            <a:r>
              <a:rPr lang="en-US" dirty="0" err="1"/>
              <a:t>Caldentey</a:t>
            </a:r>
            <a:r>
              <a:rPr lang="en-US" dirty="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a:t>Get more information</a:t>
            </a:r>
          </a:p>
          <a:p>
            <a:pPr marL="671316" lvl="1" indent="-196792">
              <a:buFontTx/>
              <a:buAutoNum type="arabicPeriod"/>
              <a:defRPr/>
            </a:pPr>
            <a:r>
              <a:rPr lang="en-US" dirty="0"/>
              <a:t>Reduce my risk</a:t>
            </a:r>
          </a:p>
          <a:p>
            <a:pPr marL="196792" indent="-196792">
              <a:buFontTx/>
              <a:buChar char="•"/>
              <a:defRPr/>
            </a:pPr>
            <a:endParaRPr lang="en-US" dirty="0"/>
          </a:p>
        </p:txBody>
      </p:sp>
    </p:spTree>
    <p:extLst>
      <p:ext uri="{BB962C8B-B14F-4D97-AF65-F5344CB8AC3E}">
        <p14:creationId xmlns:p14="http://schemas.microsoft.com/office/powerpoint/2010/main" val="2146998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582"/>
            <a:fld id="{77803B1E-E55D-4DE9-B28E-C0B757324E09}" type="datetime1">
              <a:rPr lang="en-US" smtClean="0"/>
              <a:pPr defTabSz="974582"/>
              <a:t>1/29/18</a:t>
            </a:fld>
            <a:endParaRPr lang="en-US" dirty="0"/>
          </a:p>
        </p:txBody>
      </p:sp>
      <p:sp>
        <p:nvSpPr>
          <p:cNvPr id="64516" name="Rectangle 6"/>
          <p:cNvSpPr>
            <a:spLocks noGrp="1" noChangeArrowheads="1"/>
          </p:cNvSpPr>
          <p:nvPr>
            <p:ph type="ftr" sz="quarter" idx="4"/>
          </p:nvPr>
        </p:nvSpPr>
        <p:spPr>
          <a:noFill/>
        </p:spPr>
        <p:txBody>
          <a:bodyPr/>
          <a:lstStyle/>
          <a:p>
            <a:pPr defTabSz="974582"/>
            <a:r>
              <a:rPr lang="en-US" dirty="0"/>
              <a:t>© Van Mieghem</a:t>
            </a:r>
          </a:p>
        </p:txBody>
      </p:sp>
      <p:sp>
        <p:nvSpPr>
          <p:cNvPr id="64517" name="Rectangle 7"/>
          <p:cNvSpPr>
            <a:spLocks noGrp="1" noChangeArrowheads="1"/>
          </p:cNvSpPr>
          <p:nvPr>
            <p:ph type="sldNum" sz="quarter" idx="5"/>
          </p:nvPr>
        </p:nvSpPr>
        <p:spPr>
          <a:noFill/>
        </p:spPr>
        <p:txBody>
          <a:bodyPr/>
          <a:lstStyle/>
          <a:p>
            <a:pPr defTabSz="974582"/>
            <a:fld id="{8467C907-AAB8-43AF-BC80-14B5E6494ED3}" type="slidenum">
              <a:rPr lang="en-US" smtClean="0"/>
              <a:pPr defTabSz="974582"/>
              <a:t>17</a:t>
            </a:fld>
            <a:endParaRPr lang="en-US" dirty="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21" indent="-196821"/>
            <a:r>
              <a:rPr lang="en-US" dirty="0"/>
              <a:t>“What real options are imbedded in capacity?”</a:t>
            </a:r>
          </a:p>
          <a:p>
            <a:pPr marL="196821" indent="-196821"/>
            <a:endParaRPr lang="en-US" dirty="0"/>
          </a:p>
          <a:p>
            <a:pPr marL="196821" indent="-196821"/>
            <a:r>
              <a:rPr lang="en-US" dirty="0"/>
              <a:t>Discuss the kink: this is like a call option! It also shows that “capacity caps output”</a:t>
            </a:r>
          </a:p>
          <a:p>
            <a:pPr marL="671414" lvl="1" indent="-196821">
              <a:buFontTx/>
              <a:buChar char="•"/>
            </a:pPr>
            <a:r>
              <a:rPr lang="en-US" dirty="0"/>
              <a:t>Capacity is a real call option in that we can choose to utilize it, but only up to a limit. </a:t>
            </a:r>
          </a:p>
          <a:p>
            <a:pPr marL="671414" lvl="1" indent="-196821">
              <a:buFontTx/>
              <a:buChar char="•"/>
            </a:pPr>
            <a:r>
              <a:rPr lang="en-US" dirty="0"/>
              <a:t>Besides the call option, capacity also has several other imbedded options:</a:t>
            </a:r>
          </a:p>
          <a:p>
            <a:pPr marL="1144420" lvl="2" indent="-196821">
              <a:buFontTx/>
              <a:buChar char="•"/>
            </a:pPr>
            <a:r>
              <a:rPr lang="en-US" dirty="0"/>
              <a:t>The capacity timing decision has an associated option value of delay</a:t>
            </a:r>
          </a:p>
          <a:p>
            <a:pPr marL="1144420" lvl="2" indent="-196821">
              <a:buFontTx/>
              <a:buChar char="•"/>
            </a:pPr>
            <a:r>
              <a:rPr lang="en-US" dirty="0"/>
              <a:t>In a multi-product company, flexible resources have a switching or substitution option</a:t>
            </a:r>
          </a:p>
          <a:p>
            <a:pPr marL="1144420" lvl="2" indent="-196821">
              <a:buFontTx/>
              <a:buChar char="•"/>
            </a:pPr>
            <a:r>
              <a:rPr lang="en-US" dirty="0"/>
              <a:t>flexible and redundant capacity has an option to reduce risk (see later in global network)</a:t>
            </a:r>
          </a:p>
          <a:p>
            <a:pPr marL="671414" lvl="1" indent="-196821"/>
            <a:endParaRPr lang="en-US" dirty="0"/>
          </a:p>
          <a:p>
            <a:pPr marL="196821" indent="-196821"/>
            <a:r>
              <a:rPr lang="en-US" dirty="0"/>
              <a:t>Then get into volatility, which is </a:t>
            </a:r>
            <a:r>
              <a:rPr lang="en-US" i="1" dirty="0"/>
              <a:t>key </a:t>
            </a:r>
            <a:r>
              <a:rPr lang="en-US" dirty="0"/>
              <a:t>to capacity valuation.  To see this, consider this simple example: </a:t>
            </a:r>
          </a:p>
          <a:p>
            <a:pPr marL="671414" lvl="1" indent="-196821">
              <a:buFontTx/>
              <a:buChar char="•"/>
            </a:pPr>
            <a:r>
              <a:rPr lang="en-US" dirty="0"/>
              <a:t>assume first that we set capacity = mean demand.</a:t>
            </a:r>
          </a:p>
          <a:p>
            <a:pPr marL="671414" lvl="1" indent="-196821">
              <a:buFontTx/>
              <a:buChar char="•"/>
            </a:pPr>
            <a:r>
              <a:rPr lang="en-US" dirty="0"/>
              <a:t>Explain capping by drawing output distribution: 50% mass point at </a:t>
            </a:r>
            <a:r>
              <a:rPr lang="en-US" i="1" dirty="0"/>
              <a:t>K</a:t>
            </a:r>
            <a:r>
              <a:rPr lang="en-US" dirty="0"/>
              <a:t>, and the rest goes through “unfiltered.”</a:t>
            </a:r>
          </a:p>
          <a:p>
            <a:pPr marL="671414" lvl="1" indent="-196821">
              <a:buFontTx/>
              <a:buChar char="•"/>
            </a:pPr>
            <a:r>
              <a:rPr lang="en-US" dirty="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414" lvl="1" indent="-196821">
              <a:buClr>
                <a:srgbClr val="FF0000"/>
              </a:buClr>
              <a:buFont typeface="Wingdings" pitchFamily="2" charset="2"/>
              <a:buChar char="Ø"/>
            </a:pPr>
            <a:r>
              <a:rPr lang="en-US" dirty="0"/>
              <a:t>Key Implication: If you disregard volatility, you overvalue capacity.  Think about how to include volatility in your Harley case.</a:t>
            </a:r>
          </a:p>
          <a:p>
            <a:pPr marL="671414" lvl="1" indent="-196821">
              <a:buClr>
                <a:srgbClr val="FF0000"/>
              </a:buClr>
              <a:buFont typeface="Wingdings" pitchFamily="2" charset="2"/>
              <a:buChar char="Ø"/>
            </a:pPr>
            <a:r>
              <a:rPr lang="en-US" dirty="0"/>
              <a:t>The fact that the expected shortfall increases with volatility means that the </a:t>
            </a:r>
            <a:r>
              <a:rPr lang="en-US" i="1" dirty="0"/>
              <a:t>marginal</a:t>
            </a:r>
            <a:r>
              <a:rPr lang="en-US" dirty="0"/>
              <a:t> value of capacity </a:t>
            </a:r>
            <a:r>
              <a:rPr lang="en-US" i="1" dirty="0"/>
              <a:t>depends on volatility.  </a:t>
            </a:r>
            <a:r>
              <a:rPr lang="en-US" dirty="0"/>
              <a:t>Typically, you will invest </a:t>
            </a:r>
            <a:r>
              <a:rPr lang="en-US" i="1" dirty="0"/>
              <a:t>more </a:t>
            </a:r>
            <a:r>
              <a:rPr lang="en-US" dirty="0"/>
              <a:t>as volatility increases = safety capacity.</a:t>
            </a:r>
          </a:p>
          <a:p>
            <a:pPr marL="196821" indent="-196821">
              <a:buFontTx/>
              <a:buChar char="•"/>
            </a:pPr>
            <a:endParaRPr lang="en-US" dirty="0"/>
          </a:p>
          <a:p>
            <a:pPr marL="196821" indent="-196821">
              <a:buFontTx/>
              <a:buChar char="•"/>
            </a:pPr>
            <a:r>
              <a:rPr lang="en-US" dirty="0"/>
              <a:t>Difference with financial options:</a:t>
            </a:r>
          </a:p>
          <a:p>
            <a:pPr marL="671414" lvl="1" indent="-196821">
              <a:buFontTx/>
              <a:buAutoNum type="arabicPeriod"/>
            </a:pPr>
            <a:r>
              <a:rPr lang="en-US" dirty="0"/>
              <a:t>Capacity is a durable good and can be exercised repeatedly</a:t>
            </a:r>
          </a:p>
          <a:p>
            <a:pPr marL="671414" lvl="1" indent="-196821">
              <a:buFontTx/>
              <a:buAutoNum type="arabicPeriod"/>
            </a:pPr>
            <a:r>
              <a:rPr lang="en-US" dirty="0"/>
              <a:t>Capacity time horizons are much longer</a:t>
            </a:r>
          </a:p>
          <a:p>
            <a:pPr marL="671414" lvl="1" indent="-196821">
              <a:buFontTx/>
              <a:buAutoNum type="arabicPeriod"/>
            </a:pPr>
            <a:r>
              <a:rPr lang="en-US" dirty="0"/>
              <a:t>Capacity options are about quantity constraints (not price constraints)</a:t>
            </a:r>
          </a:p>
          <a:p>
            <a:pPr marL="671414" lvl="1" indent="-196821">
              <a:buFontTx/>
              <a:buAutoNum type="arabicPeriod"/>
            </a:pPr>
            <a:r>
              <a:rPr lang="en-US" dirty="0"/>
              <a:t>With capacity more volatility degrades value.</a:t>
            </a:r>
          </a:p>
        </p:txBody>
      </p:sp>
    </p:spTree>
    <p:extLst>
      <p:ext uri="{BB962C8B-B14F-4D97-AF65-F5344CB8AC3E}">
        <p14:creationId xmlns:p14="http://schemas.microsoft.com/office/powerpoint/2010/main" val="438993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582"/>
            <a:fld id="{E82C675C-EA6E-4738-B988-3E5DA986BE8D}" type="datetime1">
              <a:rPr lang="en-US" smtClean="0"/>
              <a:pPr defTabSz="974582"/>
              <a:t>1/29/18</a:t>
            </a:fld>
            <a:endParaRPr lang="en-US" dirty="0"/>
          </a:p>
        </p:txBody>
      </p:sp>
      <p:sp>
        <p:nvSpPr>
          <p:cNvPr id="65540" name="Rectangle 6"/>
          <p:cNvSpPr>
            <a:spLocks noGrp="1" noChangeArrowheads="1"/>
          </p:cNvSpPr>
          <p:nvPr>
            <p:ph type="ftr" sz="quarter" idx="4"/>
          </p:nvPr>
        </p:nvSpPr>
        <p:spPr>
          <a:noFill/>
        </p:spPr>
        <p:txBody>
          <a:bodyPr/>
          <a:lstStyle/>
          <a:p>
            <a:pPr defTabSz="974582"/>
            <a:r>
              <a:rPr lang="en-US" dirty="0"/>
              <a:t>© Van Mieghem</a:t>
            </a:r>
          </a:p>
        </p:txBody>
      </p:sp>
      <p:sp>
        <p:nvSpPr>
          <p:cNvPr id="65541" name="Rectangle 7"/>
          <p:cNvSpPr>
            <a:spLocks noGrp="1" noChangeArrowheads="1"/>
          </p:cNvSpPr>
          <p:nvPr>
            <p:ph type="sldNum" sz="quarter" idx="5"/>
          </p:nvPr>
        </p:nvSpPr>
        <p:spPr>
          <a:noFill/>
        </p:spPr>
        <p:txBody>
          <a:bodyPr/>
          <a:lstStyle/>
          <a:p>
            <a:pPr defTabSz="974582"/>
            <a:fld id="{EAF7E189-9E0E-4C3F-A66E-FBF8C93C9161}" type="slidenum">
              <a:rPr lang="en-US" smtClean="0"/>
              <a:pPr defTabSz="974582"/>
              <a:t>18</a:t>
            </a:fld>
            <a:endParaRPr lang="en-US" dirty="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21" indent="-196821"/>
            <a:r>
              <a:rPr lang="en-US" dirty="0"/>
              <a:t>You can analyze the intuition from the previous graph with a newsvendor model, similar to the way you analyze optimal safety stock where we saw in the core class:  total stock = cycle stock (to fill average requirements) + z * sigma.</a:t>
            </a:r>
          </a:p>
          <a:p>
            <a:pPr marL="196821" indent="-196821"/>
            <a:r>
              <a:rPr lang="en-US" dirty="0"/>
              <a:t> These graphs show the outcome of that analysis with normal demand.</a:t>
            </a:r>
          </a:p>
          <a:p>
            <a:pPr marL="196821" indent="-196821"/>
            <a:endParaRPr lang="en-US" dirty="0"/>
          </a:p>
          <a:p>
            <a:pPr marL="196821" indent="-196821"/>
            <a:r>
              <a:rPr lang="en-US" dirty="0"/>
              <a:t>Key insights:</a:t>
            </a:r>
          </a:p>
          <a:p>
            <a:pPr marL="196821" indent="-196821">
              <a:buFontTx/>
              <a:buAutoNum type="arabicPeriod"/>
            </a:pPr>
            <a:r>
              <a:rPr lang="en-US" dirty="0"/>
              <a:t>Expected shortfall indeed increases in COV and safety capacity mitigates that</a:t>
            </a:r>
          </a:p>
          <a:p>
            <a:pPr marL="196821" indent="-196821">
              <a:buFontTx/>
              <a:buAutoNum type="arabicPeriod"/>
            </a:pPr>
            <a:r>
              <a:rPr lang="en-US" dirty="0"/>
              <a:t>Optimal safety capacity depends on COV (linearly with normal demand if critical </a:t>
            </a:r>
            <a:r>
              <a:rPr lang="en-US" dirty="0" err="1"/>
              <a:t>fractile</a:t>
            </a:r>
            <a:r>
              <a:rPr lang="en-US" dirty="0"/>
              <a:t> &gt; 0.5)</a:t>
            </a:r>
          </a:p>
          <a:p>
            <a:pPr marL="196821" indent="-196821">
              <a:buFontTx/>
              <a:buAutoNum type="arabicPeriod"/>
            </a:pPr>
            <a:endParaRPr lang="en-US" dirty="0"/>
          </a:p>
          <a:p>
            <a:pPr marL="196821" indent="-196821"/>
            <a:r>
              <a:rPr lang="en-US" b="1" dirty="0"/>
              <a:t>THUS: </a:t>
            </a:r>
            <a:r>
              <a:rPr lang="en-US" dirty="0"/>
              <a:t>to evaluate capacity strategy, we must incorporate volatility/risk!  Let discuss how you did that in Harley case!</a:t>
            </a:r>
            <a:endParaRPr lang="en-US" b="1" dirty="0"/>
          </a:p>
        </p:txBody>
      </p:sp>
    </p:spTree>
    <p:extLst>
      <p:ext uri="{BB962C8B-B14F-4D97-AF65-F5344CB8AC3E}">
        <p14:creationId xmlns:p14="http://schemas.microsoft.com/office/powerpoint/2010/main" val="15553597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From </a:t>
            </a:r>
            <a:r>
              <a:rPr lang="en-US" baseline="0" dirty="0"/>
              <a:t> </a:t>
            </a:r>
            <a:r>
              <a:rPr lang="en-US" baseline="0" dirty="0" err="1"/>
              <a:t>CapEx</a:t>
            </a:r>
            <a:r>
              <a:rPr lang="en-US" baseline="0" dirty="0"/>
              <a:t> Excellence book which reports on a specific </a:t>
            </a:r>
            <a:r>
              <a:rPr lang="en-US" dirty="0"/>
              <a:t>McKinsey study</a:t>
            </a:r>
            <a:r>
              <a:rPr lang="en-US" baseline="0" dirty="0"/>
              <a:t> that looked at S&amp;P500 firms (and removed the financial firms) and correlated their ROIC with all kinds of factors.</a:t>
            </a:r>
          </a:p>
          <a:p>
            <a:endParaRPr lang="en-US" baseline="0" dirty="0"/>
          </a:p>
          <a:p>
            <a:r>
              <a:rPr lang="en-US" baseline="0" dirty="0"/>
              <a:t>Facts (not on this slide):</a:t>
            </a:r>
          </a:p>
          <a:p>
            <a:pPr marL="228567" indent="-228567">
              <a:buAutoNum type="arabicPeriod"/>
            </a:pPr>
            <a:r>
              <a:rPr lang="en-US" baseline="0" dirty="0"/>
              <a:t>Investments are a core driver of economic growth </a:t>
            </a:r>
            <a:r>
              <a:rPr lang="en-US" baseline="0" dirty="0" err="1"/>
              <a:t>worlwide</a:t>
            </a:r>
            <a:r>
              <a:rPr lang="en-US" baseline="0" dirty="0"/>
              <a:t>:  there is a 69% correlation between average investment rate over 1992-2007 and average real GDP growth. (although this is not cause effect!)</a:t>
            </a:r>
          </a:p>
          <a:p>
            <a:pPr marL="228567" indent="-228567">
              <a:buAutoNum type="arabicPeriod"/>
            </a:pPr>
            <a:r>
              <a:rPr lang="en-US" baseline="0" dirty="0"/>
              <a:t>Over the past 20 years, companies have moved from profit maximization to value maximization: companies create value by investing capital at rates of return above their cost of capital.  This new focus on ROIC </a:t>
            </a:r>
            <a:r>
              <a:rPr lang="en-US" baseline="0" dirty="0" err="1"/>
              <a:t>apears</a:t>
            </a:r>
            <a:r>
              <a:rPr lang="en-US" baseline="0" dirty="0"/>
              <a:t> to have had an effect as the median ROIC of S&amp;P 500 has risen from 11% in 92 to 26% in 2007.  “This is all the more remarkable since the recent ROIC increase has not been accompanied by an increased rate of growth in sales.”  The difference between the 10-year moving average of revenue-weighted ROIC in 1992 and 2007 is 4.8%. Eliminating the structural change in the S&amp;P 500 towards more asset-light industries (services, IT) and focusing on asset-heavy industries, we see a 3.8% ROIC delta.</a:t>
            </a:r>
          </a:p>
          <a:p>
            <a:endParaRPr lang="en-US" baseline="0" dirty="0"/>
          </a:p>
          <a:p>
            <a:r>
              <a:rPr lang="en-US" baseline="0" dirty="0"/>
              <a:t>McKinsey estimates that 48% of this 3.8% ROIC delta is investment related: </a:t>
            </a:r>
          </a:p>
          <a:p>
            <a:pPr marL="228567" indent="-228567">
              <a:buFont typeface="+mj-lt"/>
              <a:buAutoNum type="arabicPeriod"/>
            </a:pPr>
            <a:r>
              <a:rPr lang="en-US" baseline="0" dirty="0"/>
              <a:t>about one quart (23%) is driven directly by reductions in the level of invested capital relative to net profits. (bottom of slide)</a:t>
            </a:r>
          </a:p>
          <a:p>
            <a:pPr marL="228567" indent="-228567">
              <a:buFont typeface="+mj-lt"/>
              <a:buAutoNum type="arabicPeriod"/>
            </a:pPr>
            <a:r>
              <a:rPr lang="en-US" baseline="0" dirty="0"/>
              <a:t>About three-quarts (77%) derives from the </a:t>
            </a:r>
            <a:r>
              <a:rPr lang="en-US" baseline="0" dirty="0" err="1"/>
              <a:t>groth</a:t>
            </a:r>
            <a:r>
              <a:rPr lang="en-US" baseline="0" dirty="0"/>
              <a:t> in </a:t>
            </a:r>
            <a:r>
              <a:rPr lang="en-US" baseline="0" dirty="0" err="1"/>
              <a:t>coprorate</a:t>
            </a:r>
            <a:r>
              <a:rPr lang="en-US" baseline="0" dirty="0"/>
              <a:t> profits: either from cost improvement or revenue growth</a:t>
            </a:r>
          </a:p>
          <a:p>
            <a:endParaRPr lang="en-US" baseline="0" dirty="0"/>
          </a:p>
          <a:p>
            <a:r>
              <a:rPr lang="en-US" baseline="0" dirty="0"/>
              <a:t>[Here we see that, if there is an increase in ROIC (let’s call that 100%), then 48% of the increase is due to </a:t>
            </a:r>
            <a:r>
              <a:rPr lang="en-US" baseline="0" dirty="0" err="1"/>
              <a:t>CapEx</a:t>
            </a:r>
            <a:r>
              <a:rPr lang="en-US" baseline="0" dirty="0"/>
              <a:t>.</a:t>
            </a:r>
          </a:p>
          <a:p>
            <a:r>
              <a:rPr lang="en-US" baseline="0" dirty="0"/>
              <a:t>This can further be divided: 23% is direct capital effect and 77% (of the total 100%) is from return.  From that 77%, 25% is due to Cap Ex, as indicated in green.</a:t>
            </a:r>
          </a:p>
          <a:p>
            <a:r>
              <a:rPr lang="en-US" baseline="0" dirty="0"/>
              <a:t>Etc….]</a:t>
            </a:r>
          </a:p>
          <a:p>
            <a:endParaRPr lang="en-US" baseline="0" dirty="0"/>
          </a:p>
          <a:p>
            <a:r>
              <a:rPr lang="en-US" baseline="0" dirty="0"/>
              <a:t>The bottom line is that, when you see an ROIC increase, on average, about half of that comes from </a:t>
            </a:r>
            <a:r>
              <a:rPr lang="en-US" baseline="0" dirty="0" err="1"/>
              <a:t>CapEx</a:t>
            </a:r>
            <a:r>
              <a:rPr lang="en-US" baseline="0" dirty="0"/>
              <a:t>.</a:t>
            </a:r>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1/29/18</a:t>
            </a:fld>
            <a:endParaRPr lang="en-US"/>
          </a:p>
        </p:txBody>
      </p:sp>
      <p:sp>
        <p:nvSpPr>
          <p:cNvPr id="6" name="Footer Placeholder 5"/>
          <p:cNvSpPr>
            <a:spLocks noGrp="1"/>
          </p:cNvSpPr>
          <p:nvPr>
            <p:ph type="ftr" sz="quarter" idx="12"/>
          </p:nvPr>
        </p:nvSpPr>
        <p:spPr/>
        <p:txBody>
          <a:bodyPr/>
          <a:lstStyle/>
          <a:p>
            <a:pPr>
              <a:defRPr/>
            </a:pPr>
            <a:r>
              <a:rPr lang="en-US"/>
              <a:t>© Allon</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extLst>
      <p:ext uri="{BB962C8B-B14F-4D97-AF65-F5344CB8AC3E}">
        <p14:creationId xmlns:p14="http://schemas.microsoft.com/office/powerpoint/2010/main" val="1494019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4916"/>
            <a:r>
              <a:rPr lang="en-US" dirty="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4916"/>
            <a:r>
              <a:rPr lang="en-US" dirty="0"/>
              <a:t>© Van Mieghem</a:t>
            </a:r>
          </a:p>
        </p:txBody>
      </p:sp>
      <p:sp>
        <p:nvSpPr>
          <p:cNvPr id="104452" name="Rectangle 7"/>
          <p:cNvSpPr>
            <a:spLocks noGrp="1" noChangeArrowheads="1"/>
          </p:cNvSpPr>
          <p:nvPr>
            <p:ph type="sldNum" sz="quarter" idx="5"/>
          </p:nvPr>
        </p:nvSpPr>
        <p:spPr>
          <a:noFill/>
        </p:spPr>
        <p:txBody>
          <a:bodyPr/>
          <a:lstStyle/>
          <a:p>
            <a:pPr defTabSz="964916"/>
            <a:fld id="{14C6BE8B-345A-4DE0-A614-39E3C9F08C44}" type="slidenum">
              <a:rPr lang="en-US" smtClean="0"/>
              <a:pPr defTabSz="964916"/>
              <a:t>20</a:t>
            </a:fld>
            <a:endParaRPr lang="en-US" dirty="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a:t>Unit per DL hour about doubled in 10 years.  This corresponds to an annual productivity growth rate of 7%.</a:t>
            </a:r>
          </a:p>
        </p:txBody>
      </p:sp>
    </p:spTree>
    <p:extLst>
      <p:ext uri="{BB962C8B-B14F-4D97-AF65-F5344CB8AC3E}">
        <p14:creationId xmlns:p14="http://schemas.microsoft.com/office/powerpoint/2010/main" val="5896356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74582"/>
            <a:fld id="{1CB65FC1-1F48-43D9-B413-18DB4C643C81}" type="datetime1">
              <a:rPr lang="en-US" smtClean="0"/>
              <a:pPr defTabSz="974582"/>
              <a:t>1/29/18</a:t>
            </a:fld>
            <a:endParaRPr lang="en-US" dirty="0"/>
          </a:p>
        </p:txBody>
      </p:sp>
      <p:sp>
        <p:nvSpPr>
          <p:cNvPr id="60420" name="Rectangle 6"/>
          <p:cNvSpPr>
            <a:spLocks noGrp="1" noChangeArrowheads="1"/>
          </p:cNvSpPr>
          <p:nvPr>
            <p:ph type="ftr" sz="quarter" idx="4"/>
          </p:nvPr>
        </p:nvSpPr>
        <p:spPr>
          <a:noFill/>
        </p:spPr>
        <p:txBody>
          <a:bodyPr/>
          <a:lstStyle/>
          <a:p>
            <a:pPr defTabSz="974582"/>
            <a:r>
              <a:rPr lang="en-US" dirty="0"/>
              <a:t>© Van Mieghem</a:t>
            </a:r>
          </a:p>
        </p:txBody>
      </p:sp>
      <p:sp>
        <p:nvSpPr>
          <p:cNvPr id="60421" name="Rectangle 7"/>
          <p:cNvSpPr>
            <a:spLocks noGrp="1" noChangeArrowheads="1"/>
          </p:cNvSpPr>
          <p:nvPr>
            <p:ph type="sldNum" sz="quarter" idx="5"/>
          </p:nvPr>
        </p:nvSpPr>
        <p:spPr>
          <a:noFill/>
        </p:spPr>
        <p:txBody>
          <a:bodyPr/>
          <a:lstStyle/>
          <a:p>
            <a:pPr defTabSz="974582"/>
            <a:fld id="{C6D22CBE-6242-4147-B7C0-4FA2836B58F5}" type="slidenum">
              <a:rPr lang="en-US" smtClean="0"/>
              <a:pPr defTabSz="974582"/>
              <a:t>21</a:t>
            </a:fld>
            <a:endParaRPr lang="en-US" dirty="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dirty="0"/>
              <a:t>How estimate your standard deviation?</a:t>
            </a:r>
          </a:p>
          <a:p>
            <a:pPr>
              <a:buFontTx/>
              <a:buChar char="•"/>
            </a:pPr>
            <a:r>
              <a:rPr lang="en-US" dirty="0"/>
              <a:t> can’t do in </a:t>
            </a:r>
            <a:r>
              <a:rPr lang="en-US" dirty="0" err="1"/>
              <a:t>Harly</a:t>
            </a:r>
            <a:r>
              <a:rPr lang="en-US" dirty="0"/>
              <a:t> case, need a “reasonable guess”</a:t>
            </a:r>
          </a:p>
          <a:p>
            <a:pPr>
              <a:buFontTx/>
              <a:buChar char="•"/>
            </a:pPr>
            <a:r>
              <a:rPr lang="en-US" dirty="0"/>
              <a:t> should track A/F ratios and then set sigma = (sigma of A/F ratios) x point forecast</a:t>
            </a:r>
          </a:p>
          <a:p>
            <a:pPr>
              <a:buFontTx/>
              <a:buChar char="•"/>
            </a:pPr>
            <a:endParaRPr lang="en-US" dirty="0"/>
          </a:p>
          <a:p>
            <a:r>
              <a:rPr lang="en-US" dirty="0"/>
              <a:t>Scenario analysis:</a:t>
            </a:r>
          </a:p>
          <a:p>
            <a:pPr lvl="1">
              <a:buFontTx/>
              <a:buChar char="•"/>
            </a:pPr>
            <a:r>
              <a:rPr lang="en-US" dirty="0"/>
              <a:t> set up at least three scenarios (expected, best, worst) of demand </a:t>
            </a:r>
            <a:r>
              <a:rPr lang="en-US" dirty="0" err="1"/>
              <a:t>evoluation</a:t>
            </a:r>
            <a:r>
              <a:rPr lang="en-US" dirty="0"/>
              <a:t>.</a:t>
            </a:r>
          </a:p>
          <a:p>
            <a:pPr lvl="1">
              <a:buFontTx/>
              <a:buChar char="•"/>
            </a:pPr>
            <a:r>
              <a:rPr lang="en-US" dirty="0"/>
              <a:t> best: simulate thousands of scenarios automatically:</a:t>
            </a:r>
          </a:p>
          <a:p>
            <a:pPr lvl="2">
              <a:buFontTx/>
              <a:buChar char="•"/>
            </a:pPr>
            <a:r>
              <a:rPr lang="en-US" dirty="0"/>
              <a:t>- draw random paths yourself and use data tables in Excel</a:t>
            </a:r>
          </a:p>
          <a:p>
            <a:pPr lvl="2">
              <a:buFontTx/>
              <a:buChar char="•"/>
            </a:pPr>
            <a:r>
              <a:rPr lang="en-US" dirty="0"/>
              <a:t>- use a spreadsheet add-in such as At-Risk or Crystal Ball</a:t>
            </a:r>
          </a:p>
          <a:p>
            <a:pPr lvl="2">
              <a:buClr>
                <a:srgbClr val="FF0000"/>
              </a:buClr>
              <a:buFont typeface="Wingdings" pitchFamily="2" charset="2"/>
              <a:buChar char="Ø"/>
            </a:pPr>
            <a:r>
              <a:rPr lang="en-US" dirty="0"/>
              <a:t> this is discussed in Sid’s spreadsheet elective.</a:t>
            </a:r>
          </a:p>
          <a:p>
            <a:pPr lvl="2">
              <a:buClr>
                <a:srgbClr val="FF0000"/>
              </a:buClr>
              <a:buFont typeface="Wingdings" pitchFamily="2" charset="2"/>
              <a:buChar char="Ø"/>
            </a:pPr>
            <a:endParaRPr lang="en-US" dirty="0"/>
          </a:p>
          <a:p>
            <a:pPr>
              <a:buClr>
                <a:srgbClr val="FF0000"/>
              </a:buClr>
              <a:buFont typeface="Wingdings" pitchFamily="2" charset="2"/>
              <a:buNone/>
            </a:pPr>
            <a:r>
              <a:rPr lang="en-US" dirty="0"/>
              <a:t>Do explain other means of forecasts: goal setting etc.  Very important!</a:t>
            </a:r>
          </a:p>
        </p:txBody>
      </p:sp>
    </p:spTree>
    <p:extLst>
      <p:ext uri="{BB962C8B-B14F-4D97-AF65-F5344CB8AC3E}">
        <p14:creationId xmlns:p14="http://schemas.microsoft.com/office/powerpoint/2010/main" val="1517259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dirty="0"/>
              <a:t>“The combinations of resources and processes that underpin sustainable competitive advantage for a specific firm competing in a specific market.”</a:t>
            </a:r>
          </a:p>
          <a:p>
            <a:pPr lvl="2">
              <a:buFontTx/>
              <a:buChar char="–"/>
            </a:pPr>
            <a:r>
              <a:rPr lang="en-US" dirty="0"/>
              <a:t>“Abilities that customers value but that competitors cannot replicate.”</a:t>
            </a:r>
            <a:endParaRPr lang="en-US"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dirty="0"/>
              <a:t>A qualitative tool to help us: alignment and 3 questions framework.</a:t>
            </a:r>
          </a:p>
          <a:p>
            <a:endParaRPr lang="en-US" dirty="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1/29/18</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615186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Explain “easy-to-flex”</a:t>
            </a:r>
          </a:p>
          <a:p>
            <a:endParaRPr lang="en-US" dirty="0"/>
          </a:p>
          <a:p>
            <a:r>
              <a:rPr lang="en-US" dirty="0"/>
              <a:t>Strategi</a:t>
            </a:r>
            <a:r>
              <a:rPr lang="en-US" baseline="0" dirty="0"/>
              <a:t>c horizon can exceed 10 years in some industries, e.g., 15 years in </a:t>
            </a:r>
            <a:r>
              <a:rPr lang="en-US" baseline="0" dirty="0" err="1"/>
              <a:t>pharma</a:t>
            </a:r>
            <a:r>
              <a:rPr lang="en-US" baseline="0" dirty="0"/>
              <a:t>.</a:t>
            </a:r>
          </a:p>
          <a:p>
            <a:endParaRPr lang="en-US" baseline="0" dirty="0"/>
          </a:p>
          <a:p>
            <a:r>
              <a:rPr lang="en-US" baseline="0" dirty="0"/>
              <a:t>Other names used in practice:</a:t>
            </a:r>
          </a:p>
          <a:p>
            <a:pPr>
              <a:buFontTx/>
              <a:buChar char="-"/>
            </a:pPr>
            <a:r>
              <a:rPr lang="en-US" baseline="0" dirty="0"/>
              <a:t>Strategic:  Resource requirements planning, the counterpart of demand management, both of which feed into long range production planning. </a:t>
            </a:r>
          </a:p>
          <a:p>
            <a:pPr>
              <a:buFontTx/>
              <a:buChar char="-"/>
            </a:pPr>
            <a:r>
              <a:rPr lang="en-US" baseline="0" dirty="0"/>
              <a:t> Tactical: operates at two levels:</a:t>
            </a:r>
          </a:p>
          <a:p>
            <a:pPr marL="685700" lvl="1" indent="-228567">
              <a:buFont typeface="+mj-lt"/>
              <a:buAutoNum type="arabicPeriod"/>
            </a:pPr>
            <a:r>
              <a:rPr lang="en-US" baseline="0" dirty="0"/>
              <a:t>the long range production plan feeds into the master production schedule (MPS) of </a:t>
            </a:r>
            <a:r>
              <a:rPr lang="en-US" i="1" baseline="0" dirty="0"/>
              <a:t>end items</a:t>
            </a:r>
            <a:r>
              <a:rPr lang="en-US" baseline="0" dirty="0"/>
              <a:t>, which is capacity agnostic.  Therefore, validating the feasibility of the MPS using “rough-cut capacity planning” is very important.</a:t>
            </a:r>
          </a:p>
          <a:p>
            <a:pPr marL="685700" lvl="1" indent="-228567">
              <a:buFont typeface="+mj-lt"/>
              <a:buAutoNum type="arabicPeriod"/>
            </a:pPr>
            <a:r>
              <a:rPr lang="en-US" baseline="0" dirty="0"/>
              <a:t> The MPS feeds into the MRP covering both released orders and planned orders of </a:t>
            </a:r>
            <a:r>
              <a:rPr lang="en-US" i="1" baseline="0" dirty="0"/>
              <a:t>input items </a:t>
            </a:r>
            <a:r>
              <a:rPr lang="en-US" baseline="0" dirty="0"/>
              <a:t>(which again is capacity agnostic).  Use these releases into a detailed planning of CRP.</a:t>
            </a:r>
          </a:p>
          <a:p>
            <a:pPr>
              <a:buFontTx/>
              <a:buChar char="-"/>
            </a:pPr>
            <a:r>
              <a:rPr lang="en-US" baseline="0" dirty="0"/>
              <a:t> Execution.</a:t>
            </a:r>
          </a:p>
          <a:p>
            <a:endParaRPr lang="en-US" dirty="0"/>
          </a:p>
        </p:txBody>
      </p:sp>
    </p:spTree>
    <p:extLst>
      <p:ext uri="{BB962C8B-B14F-4D97-AF65-F5344CB8AC3E}">
        <p14:creationId xmlns:p14="http://schemas.microsoft.com/office/powerpoint/2010/main" val="1449632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66470" eaLnBrk="1" fontAlgn="auto" hangingPunct="1">
              <a:spcBef>
                <a:spcPts val="0"/>
              </a:spcBef>
              <a:spcAft>
                <a:spcPts val="0"/>
              </a:spcAft>
              <a:defRPr/>
            </a:pPr>
            <a:r>
              <a:rPr lang="en-US" sz="600" dirty="0"/>
              <a:t>JVM: during our course, we will focus on the 5 top ones.  </a:t>
            </a:r>
          </a:p>
          <a:p>
            <a:pPr defTabSz="966470" eaLnBrk="1" fontAlgn="auto" hangingPunct="1">
              <a:spcBef>
                <a:spcPts val="0"/>
              </a:spcBef>
              <a:spcAft>
                <a:spcPts val="0"/>
              </a:spcAft>
              <a:defRPr/>
            </a:pPr>
            <a:r>
              <a:rPr lang="en-US" sz="600" dirty="0"/>
              <a:t>Today, most attention to uncertainty.  Why? </a:t>
            </a:r>
            <a:r>
              <a:rPr lang="en-US" sz="600" dirty="0" err="1"/>
              <a:t>McK</a:t>
            </a:r>
            <a:r>
              <a:rPr lang="en-US" sz="600" dirty="0"/>
              <a:t> states:</a:t>
            </a:r>
          </a:p>
          <a:p>
            <a:pPr marL="228567" indent="-228567" defTabSz="966470" eaLnBrk="1" fontAlgn="auto" hangingPunct="1">
              <a:spcBef>
                <a:spcPts val="0"/>
              </a:spcBef>
              <a:spcAft>
                <a:spcPts val="0"/>
              </a:spcAft>
              <a:buAutoNum type="arabicPeriod"/>
              <a:defRPr/>
            </a:pPr>
            <a:r>
              <a:rPr lang="en-US" sz="600" dirty="0"/>
              <a:t>‘Redesigning the footprint can be the biggest and most important transformation a manufacturer can undertake.  Yet too many managers choose the footprint by using only a single set of future cost and demand assumptions.”</a:t>
            </a:r>
          </a:p>
          <a:p>
            <a:pPr marL="228567" indent="-228567" defTabSz="966470" eaLnBrk="1" fontAlgn="auto" hangingPunct="1">
              <a:spcBef>
                <a:spcPts val="0"/>
              </a:spcBef>
              <a:spcAft>
                <a:spcPts val="0"/>
              </a:spcAft>
              <a:buAutoNum type="arabicPeriod"/>
              <a:defRPr/>
            </a:pPr>
            <a:r>
              <a:rPr lang="en-US" sz="600" dirty="0"/>
              <a:t>“In our experience, the missing ingredient in many manufacturing strategy decisions is a careful consideration of the value of flexibility.”</a:t>
            </a:r>
          </a:p>
          <a:p>
            <a:pPr defTabSz="966470" eaLnBrk="1" fontAlgn="auto" hangingPunct="1">
              <a:spcBef>
                <a:spcPts val="0"/>
              </a:spcBef>
              <a:spcAft>
                <a:spcPts val="0"/>
              </a:spcAft>
              <a:defRPr/>
            </a:pPr>
            <a:endParaRPr lang="en-US" sz="600" dirty="0"/>
          </a:p>
          <a:p>
            <a:pPr defTabSz="966470" eaLnBrk="1" fontAlgn="auto" hangingPunct="1">
              <a:spcBef>
                <a:spcPts val="0"/>
              </a:spcBef>
              <a:spcAft>
                <a:spcPts val="0"/>
              </a:spcAft>
              <a:defRPr/>
            </a:pPr>
            <a:r>
              <a:rPr lang="en-US" sz="600" dirty="0"/>
              <a:t>Slide is blank for students.</a:t>
            </a:r>
          </a:p>
          <a:p>
            <a:pPr defTabSz="966470" eaLnBrk="1" fontAlgn="auto" hangingPunct="1">
              <a:spcBef>
                <a:spcPts val="0"/>
              </a:spcBef>
              <a:spcAft>
                <a:spcPts val="0"/>
              </a:spcAft>
              <a:defRPr/>
            </a:pPr>
            <a:endParaRPr lang="en-US" sz="600" dirty="0"/>
          </a:p>
          <a:p>
            <a:pPr defTabSz="966470" eaLnBrk="1" fontAlgn="auto" hangingPunct="1">
              <a:spcBef>
                <a:spcPts val="0"/>
              </a:spcBef>
              <a:spcAft>
                <a:spcPts val="0"/>
              </a:spcAft>
              <a:defRPr/>
            </a:pPr>
            <a:r>
              <a:rPr lang="en-US" sz="600" dirty="0"/>
              <a:t>Ask students for relevant factors.</a:t>
            </a:r>
          </a:p>
          <a:p>
            <a:pPr marL="241617" indent="-241617" defTabSz="966470" eaLnBrk="1" fontAlgn="auto" hangingPunct="1">
              <a:spcBef>
                <a:spcPts val="0"/>
              </a:spcBef>
              <a:spcAft>
                <a:spcPts val="0"/>
              </a:spcAft>
              <a:buFont typeface="Arial" pitchFamily="34" charset="0"/>
              <a:buChar char="•"/>
              <a:defRPr/>
            </a:pPr>
            <a:r>
              <a:rPr lang="en-US" sz="600" dirty="0"/>
              <a:t>Demand growth curve</a:t>
            </a:r>
          </a:p>
          <a:p>
            <a:pPr marL="724853" lvl="1" indent="-241617" defTabSz="966470" eaLnBrk="1" fontAlgn="auto" hangingPunct="1">
              <a:spcBef>
                <a:spcPts val="0"/>
              </a:spcBef>
              <a:spcAft>
                <a:spcPts val="0"/>
              </a:spcAft>
              <a:buFont typeface="Arial" pitchFamily="34" charset="0"/>
              <a:buChar char="•"/>
              <a:defRPr/>
            </a:pPr>
            <a:r>
              <a:rPr lang="en-US" sz="600" dirty="0"/>
              <a:t>2010 WSJ LED article (not assigned). “The market for light-emitting diodes is expected to boom in coming years … The DOE (dept. of energy) predicts that LEDs will make up 70% of the lighting market by 2020, up from less than 1% now.”</a:t>
            </a:r>
          </a:p>
          <a:p>
            <a:pPr marL="241617" indent="-241617" defTabSz="966470" eaLnBrk="1" fontAlgn="auto" hangingPunct="1">
              <a:spcBef>
                <a:spcPts val="0"/>
              </a:spcBef>
              <a:spcAft>
                <a:spcPts val="0"/>
              </a:spcAft>
              <a:buFont typeface="Arial" pitchFamily="34" charset="0"/>
              <a:buChar char="•"/>
              <a:defRPr/>
            </a:pPr>
            <a:r>
              <a:rPr lang="en-US" sz="600" dirty="0"/>
              <a:t>Scale economies.</a:t>
            </a:r>
          </a:p>
          <a:p>
            <a:pPr marL="724853" lvl="1" indent="-241617">
              <a:buFont typeface="Arial" pitchFamily="34" charset="0"/>
              <a:buChar char="•"/>
              <a:defRPr/>
            </a:pPr>
            <a:r>
              <a:rPr lang="en-US" sz="600" dirty="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724853" lvl="1" indent="-241617" defTabSz="966470" eaLnBrk="1" fontAlgn="auto" hangingPunct="1">
              <a:spcBef>
                <a:spcPts val="0"/>
              </a:spcBef>
              <a:spcAft>
                <a:spcPts val="0"/>
              </a:spcAft>
              <a:buFont typeface="Arial" pitchFamily="34" charset="0"/>
              <a:buChar char="•"/>
              <a:defRPr/>
            </a:pPr>
            <a:r>
              <a:rPr lang="en-US" sz="600" dirty="0"/>
              <a:t>Capacity -&gt;?</a:t>
            </a:r>
          </a:p>
          <a:p>
            <a:pPr marL="241617" indent="-241617" defTabSz="966470" eaLnBrk="1" fontAlgn="auto" hangingPunct="1">
              <a:spcBef>
                <a:spcPts val="0"/>
              </a:spcBef>
              <a:spcAft>
                <a:spcPts val="0"/>
              </a:spcAft>
              <a:buFont typeface="Arial" pitchFamily="34" charset="0"/>
              <a:buChar char="•"/>
              <a:defRPr/>
            </a:pPr>
            <a:r>
              <a:rPr lang="en-US" sz="600" dirty="0"/>
              <a:t>Learning curves</a:t>
            </a:r>
          </a:p>
          <a:p>
            <a:pPr marL="724853" lvl="1" indent="-241617" defTabSz="966470" eaLnBrk="1" fontAlgn="auto" hangingPunct="1">
              <a:spcBef>
                <a:spcPts val="0"/>
              </a:spcBef>
              <a:spcAft>
                <a:spcPts val="0"/>
              </a:spcAft>
              <a:buFont typeface="Arial" pitchFamily="34" charset="0"/>
              <a:buChar char="•"/>
              <a:defRPr/>
            </a:pPr>
            <a:r>
              <a:rPr lang="en-US" sz="600" dirty="0"/>
              <a:t>2007 WSJ article (not assigned) “The semiconductor industry and its suppliers are mounting a long-term campaign to wring productivity improvements from existing factories, without a costly shift to larger wafers and new tools to process them.”</a:t>
            </a:r>
          </a:p>
          <a:p>
            <a:pPr marL="241617" indent="-241617" defTabSz="966470" eaLnBrk="1" fontAlgn="auto" hangingPunct="1">
              <a:spcBef>
                <a:spcPts val="0"/>
              </a:spcBef>
              <a:spcAft>
                <a:spcPts val="0"/>
              </a:spcAft>
              <a:buFont typeface="Arial" pitchFamily="34" charset="0"/>
              <a:buChar char="•"/>
              <a:defRPr/>
            </a:pPr>
            <a:r>
              <a:rPr lang="en-US" sz="600" dirty="0"/>
              <a:t>Technology roadmaps:</a:t>
            </a:r>
          </a:p>
          <a:p>
            <a:pPr marL="724853" lvl="1" indent="-241617">
              <a:buFont typeface="Arial" pitchFamily="34" charset="0"/>
              <a:buChar char="•"/>
              <a:defRPr/>
            </a:pPr>
            <a:r>
              <a:rPr lang="en-US" sz="600" dirty="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724853" lvl="1" indent="-241617">
              <a:buFont typeface="Arial" pitchFamily="34" charset="0"/>
              <a:buChar char="•"/>
              <a:defRPr/>
            </a:pPr>
            <a:r>
              <a:rPr lang="en-US" sz="600" dirty="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41617" indent="-241617" defTabSz="966470" eaLnBrk="1" fontAlgn="auto" hangingPunct="1">
              <a:spcBef>
                <a:spcPts val="0"/>
              </a:spcBef>
              <a:spcAft>
                <a:spcPts val="0"/>
              </a:spcAft>
              <a:buFont typeface="Arial" pitchFamily="34" charset="0"/>
              <a:buChar char="•"/>
              <a:defRPr/>
            </a:pPr>
            <a:r>
              <a:rPr lang="en-US" sz="600" dirty="0"/>
              <a:t>Customer stickiness:</a:t>
            </a:r>
          </a:p>
          <a:p>
            <a:pPr marL="724853" lvl="1" indent="-241617">
              <a:buFont typeface="Arial" pitchFamily="34" charset="0"/>
              <a:buChar char="•"/>
              <a:defRPr/>
            </a:pPr>
            <a:r>
              <a:rPr lang="en-US" sz="600" dirty="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41617" indent="-241617" defTabSz="966470" eaLnBrk="1" fontAlgn="auto" hangingPunct="1">
              <a:spcBef>
                <a:spcPts val="0"/>
              </a:spcBef>
              <a:spcAft>
                <a:spcPts val="0"/>
              </a:spcAft>
              <a:buFont typeface="Arial" pitchFamily="34" charset="0"/>
              <a:buChar char="•"/>
              <a:defRPr/>
            </a:pPr>
            <a:r>
              <a:rPr lang="en-US" sz="600" dirty="0"/>
              <a:t>Competitor actions:</a:t>
            </a:r>
          </a:p>
          <a:p>
            <a:pPr marL="724853" lvl="1" indent="-241617">
              <a:buFont typeface="Arial" pitchFamily="34" charset="0"/>
              <a:buChar char="•"/>
              <a:defRPr/>
            </a:pPr>
            <a:r>
              <a:rPr lang="en-US" sz="600" dirty="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41617" indent="-241617" defTabSz="966470" eaLnBrk="1" fontAlgn="auto" hangingPunct="1">
              <a:spcBef>
                <a:spcPts val="0"/>
              </a:spcBef>
              <a:spcAft>
                <a:spcPts val="0"/>
              </a:spcAft>
              <a:buFont typeface="Arial" pitchFamily="34" charset="0"/>
              <a:buChar char="•"/>
              <a:defRPr/>
            </a:pPr>
            <a:r>
              <a:rPr lang="en-US" sz="600" dirty="0"/>
              <a:t>Supply Base</a:t>
            </a:r>
          </a:p>
          <a:p>
            <a:pPr marL="724853" lvl="1" indent="-241617" defTabSz="966470" eaLnBrk="1" fontAlgn="auto" hangingPunct="1">
              <a:spcBef>
                <a:spcPts val="0"/>
              </a:spcBef>
              <a:spcAft>
                <a:spcPts val="0"/>
              </a:spcAft>
              <a:buFont typeface="Arial" pitchFamily="34" charset="0"/>
              <a:buChar char="•"/>
              <a:defRPr/>
            </a:pPr>
            <a:r>
              <a:rPr lang="en-US" sz="600" dirty="0"/>
              <a:t>Example: See Plambeck paper with solar and wind power discussion. (I’ve printed pages 3-4).</a:t>
            </a:r>
          </a:p>
          <a:p>
            <a:pPr marL="241617" indent="-241617" defTabSz="966470" eaLnBrk="1" fontAlgn="auto" hangingPunct="1">
              <a:spcBef>
                <a:spcPts val="0"/>
              </a:spcBef>
              <a:spcAft>
                <a:spcPts val="0"/>
              </a:spcAft>
              <a:buFont typeface="Arial" pitchFamily="34" charset="0"/>
              <a:buChar char="•"/>
              <a:defRPr/>
            </a:pPr>
            <a:r>
              <a:rPr lang="en-US" sz="600" dirty="0"/>
              <a:t>Access to capital:</a:t>
            </a:r>
          </a:p>
          <a:p>
            <a:pPr marL="724853" lvl="1" indent="-241617">
              <a:buFont typeface="Arial" pitchFamily="34" charset="0"/>
              <a:buChar char="•"/>
              <a:defRPr/>
            </a:pPr>
            <a:r>
              <a:rPr lang="en-US" sz="600" dirty="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41617" indent="-241617" defTabSz="966470" eaLnBrk="1" fontAlgn="auto" hangingPunct="1">
              <a:spcBef>
                <a:spcPts val="0"/>
              </a:spcBef>
              <a:spcAft>
                <a:spcPts val="0"/>
              </a:spcAft>
              <a:buFont typeface="Arial" pitchFamily="34" charset="0"/>
              <a:buChar char="•"/>
              <a:defRPr/>
            </a:pPr>
            <a:r>
              <a:rPr lang="en-US" sz="600" dirty="0"/>
              <a:t>Time value of money:</a:t>
            </a:r>
          </a:p>
          <a:p>
            <a:pPr marL="724853" lvl="1" indent="-241617" defTabSz="966470" eaLnBrk="1" fontAlgn="auto" hangingPunct="1">
              <a:spcBef>
                <a:spcPts val="0"/>
              </a:spcBef>
              <a:spcAft>
                <a:spcPts val="0"/>
              </a:spcAft>
              <a:buFont typeface="Arial" pitchFamily="34" charset="0"/>
              <a:buChar char="•"/>
              <a:defRPr/>
            </a:pPr>
            <a:r>
              <a:rPr lang="en-US" sz="600" dirty="0"/>
              <a:t>Relative to inflation</a:t>
            </a:r>
          </a:p>
          <a:p>
            <a:pPr marL="241617" indent="-241617" defTabSz="966470" eaLnBrk="1" fontAlgn="auto" hangingPunct="1">
              <a:spcBef>
                <a:spcPts val="0"/>
              </a:spcBef>
              <a:spcAft>
                <a:spcPts val="0"/>
              </a:spcAft>
              <a:buFont typeface="Arial" pitchFamily="34" charset="0"/>
              <a:buChar char="•"/>
              <a:defRPr/>
            </a:pPr>
            <a:r>
              <a:rPr lang="en-US" sz="600" dirty="0"/>
              <a:t>Uncertainty: </a:t>
            </a:r>
          </a:p>
          <a:p>
            <a:pPr marL="724853" lvl="1" indent="-241617">
              <a:buFont typeface="Arial" pitchFamily="34" charset="0"/>
              <a:buChar char="•"/>
              <a:defRPr/>
            </a:pPr>
            <a:r>
              <a:rPr lang="en-US" sz="600" dirty="0"/>
              <a:t>“The solar market has changed so much it’s almost enough to make you want to cry.” CEO of MiaSole. (Assigned Solyndra article) </a:t>
            </a:r>
          </a:p>
          <a:p>
            <a:pPr defTabSz="966470" eaLnBrk="1" fontAlgn="auto" hangingPunct="1">
              <a:spcBef>
                <a:spcPts val="0"/>
              </a:spcBef>
              <a:spcAft>
                <a:spcPts val="0"/>
              </a:spcAft>
              <a:defRPr/>
            </a:pPr>
            <a:endParaRPr lang="en-US" sz="600" dirty="0"/>
          </a:p>
          <a:p>
            <a:pPr defTabSz="966470" eaLnBrk="1" fontAlgn="auto" hangingPunct="1">
              <a:spcBef>
                <a:spcPts val="0"/>
              </a:spcBef>
              <a:spcAft>
                <a:spcPts val="0"/>
              </a:spcAft>
              <a:defRPr/>
            </a:pPr>
            <a:r>
              <a:rPr lang="en-US" sz="600" b="1" dirty="0"/>
              <a:t>We will focus on scale economies, demand growth curve, time value of money. Will come back to uncertainty later. Beware, no one model can incorporate everything and deliver an answer that won’t be adjusted by senior management.</a:t>
            </a:r>
          </a:p>
        </p:txBody>
      </p:sp>
    </p:spTree>
    <p:extLst>
      <p:ext uri="{BB962C8B-B14F-4D97-AF65-F5344CB8AC3E}">
        <p14:creationId xmlns:p14="http://schemas.microsoft.com/office/powerpoint/2010/main" val="765468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a:t>OPNS454 Week 3: Capacity Sizing, Investment, and Expansion</a:t>
            </a:r>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1/29/18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7</a:t>
            </a:fld>
            <a:endParaRPr lang="en-US"/>
          </a:p>
        </p:txBody>
      </p:sp>
    </p:spTree>
    <p:extLst>
      <p:ext uri="{BB962C8B-B14F-4D97-AF65-F5344CB8AC3E}">
        <p14:creationId xmlns:p14="http://schemas.microsoft.com/office/powerpoint/2010/main" val="1281865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1/29/18</a:t>
            </a:fld>
            <a:endParaRPr lang="en-US" dirty="0"/>
          </a:p>
        </p:txBody>
      </p:sp>
      <p:sp>
        <p:nvSpPr>
          <p:cNvPr id="59396" name="Rectangle 6"/>
          <p:cNvSpPr>
            <a:spLocks noGrp="1" noChangeArrowheads="1"/>
          </p:cNvSpPr>
          <p:nvPr>
            <p:ph type="ftr" sz="quarter" idx="4"/>
          </p:nvPr>
        </p:nvSpPr>
        <p:spPr>
          <a:noFill/>
        </p:spPr>
        <p:txBody>
          <a:bodyPr/>
          <a:lstStyle/>
          <a:p>
            <a:pPr defTabSz="974582"/>
            <a:r>
              <a:rPr lang="en-US" dirty="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8</a:t>
            </a:fld>
            <a:endParaRPr lang="en-US" dirty="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a:t>Often, capacity investment decisions</a:t>
            </a:r>
            <a:r>
              <a:rPr lang="en-US" baseline="0" dirty="0"/>
              <a:t> start with an NPV analysis. As we will show in Harley, then it becomes clear that most of the differences in results stem from differences in how risk was incorporated. You can decompose profit and see how it depends on demand and capacity in various places.  And, given that demand is random, the interaction is tricky and you need to be clear on how to model it.</a:t>
            </a:r>
          </a:p>
          <a:p>
            <a:pPr>
              <a:defRPr/>
            </a:pPr>
            <a:r>
              <a:rPr lang="en-US" baseline="0" dirty="0"/>
              <a:t>So then we can go into discussing how to incorporate risk.</a:t>
            </a:r>
          </a:p>
          <a:p>
            <a:pPr>
              <a:defRPr/>
            </a:pPr>
            <a:endParaRPr lang="en-US" baseline="0" dirty="0"/>
          </a:p>
          <a:p>
            <a:pPr>
              <a:defRPr/>
            </a:pPr>
            <a:r>
              <a:rPr lang="en-US" baseline="0" dirty="0"/>
              <a:t>In practice, many people tend to move to one of two extremes: 1 (you know exactly what’s going to happen) or 4 (you have no idea).</a:t>
            </a:r>
          </a:p>
          <a:p>
            <a:pPr>
              <a:defRPr/>
            </a:pPr>
            <a:r>
              <a:rPr lang="en-US" baseline="0" dirty="0"/>
              <a:t>In reality, you typically find yourself, with a little bit of effort, in 2 (finite # of scenarios) or 3 (continuous distribution).</a:t>
            </a:r>
          </a:p>
          <a:p>
            <a:pPr>
              <a:defRPr/>
            </a:pPr>
            <a:r>
              <a:rPr lang="en-US" baseline="0" dirty="0"/>
              <a:t>For many things, prediction markets work very well; this means that for many things, you can make predictions and true ambiguity is rare in the settings that we consider.</a:t>
            </a:r>
            <a:endParaRPr lang="en-US" dirty="0"/>
          </a:p>
        </p:txBody>
      </p:sp>
    </p:spTree>
    <p:extLst>
      <p:ext uri="{BB962C8B-B14F-4D97-AF65-F5344CB8AC3E}">
        <p14:creationId xmlns:p14="http://schemas.microsoft.com/office/powerpoint/2010/main" val="496920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509713" y="447675"/>
            <a:ext cx="10494963" cy="7870825"/>
          </a:xfrm>
          <a:ln/>
        </p:spPr>
      </p:sp>
      <p:sp>
        <p:nvSpPr>
          <p:cNvPr id="61443" name="Rectangle 3"/>
          <p:cNvSpPr>
            <a:spLocks noGrp="1" noChangeArrowheads="1"/>
          </p:cNvSpPr>
          <p:nvPr>
            <p:ph type="body" idx="1"/>
          </p:nvPr>
        </p:nvSpPr>
        <p:spPr>
          <a:xfrm>
            <a:off x="173039" y="8340725"/>
            <a:ext cx="7000875" cy="1208088"/>
          </a:xfrm>
          <a:noFill/>
          <a:ln/>
        </p:spPr>
        <p:txBody>
          <a:bodyPr/>
          <a:lstStyle/>
          <a:p>
            <a:r>
              <a:rPr lang="en-US" dirty="0"/>
              <a:t>It can be argued that these approaches reflect the different means served:</a:t>
            </a:r>
          </a:p>
          <a:p>
            <a:r>
              <a:rPr lang="en-US" dirty="0"/>
              <a:t>One number = this really reflects more the sales plan, the objectives</a:t>
            </a:r>
          </a:p>
          <a:p>
            <a:pPr defTabSz="914266">
              <a:defRPr/>
            </a:pPr>
            <a:r>
              <a:rPr lang="en-US" dirty="0"/>
              <a:t>Only the other two are true “demand forecasts”.</a:t>
            </a:r>
          </a:p>
          <a:p>
            <a:endParaRPr lang="en-US" dirty="0"/>
          </a:p>
          <a:p>
            <a:r>
              <a:rPr lang="en-US" baseline="0" dirty="0"/>
              <a:t>Leading on question: so if you forecast, what is it that you are trying to forecast?</a:t>
            </a:r>
            <a:endParaRPr lang="en-US" dirty="0"/>
          </a:p>
        </p:txBody>
      </p:sp>
    </p:spTree>
    <p:extLst>
      <p:ext uri="{BB962C8B-B14F-4D97-AF65-F5344CB8AC3E}">
        <p14:creationId xmlns:p14="http://schemas.microsoft.com/office/powerpoint/2010/main" val="184839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1/29/18</a:t>
            </a:fld>
            <a:endParaRPr lang="en-US" dirty="0"/>
          </a:p>
        </p:txBody>
      </p:sp>
      <p:sp>
        <p:nvSpPr>
          <p:cNvPr id="59396" name="Rectangle 6"/>
          <p:cNvSpPr>
            <a:spLocks noGrp="1" noChangeArrowheads="1"/>
          </p:cNvSpPr>
          <p:nvPr>
            <p:ph type="ftr" sz="quarter" idx="4"/>
          </p:nvPr>
        </p:nvSpPr>
        <p:spPr>
          <a:noFill/>
        </p:spPr>
        <p:txBody>
          <a:bodyPr/>
          <a:lstStyle/>
          <a:p>
            <a:pPr defTabSz="974582"/>
            <a:r>
              <a:rPr lang="en-US" dirty="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10</a:t>
            </a:fld>
            <a:endParaRPr lang="en-US" dirty="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a:p>
          <a:p>
            <a:pPr>
              <a:defRPr/>
            </a:pPr>
            <a:r>
              <a:rPr lang="en-US" dirty="0"/>
              <a:t>Supply constraints examples: </a:t>
            </a:r>
          </a:p>
          <a:p>
            <a:pPr marL="228567" indent="-228567">
              <a:buFont typeface="+mj-lt"/>
              <a:buAutoNum type="arabicPeriod"/>
              <a:defRPr/>
            </a:pPr>
            <a:r>
              <a:rPr lang="en-US" dirty="0"/>
              <a:t>Typical one: game consoles.</a:t>
            </a:r>
          </a:p>
          <a:p>
            <a:pPr marL="228567" indent="-228567">
              <a:buFont typeface="+mj-lt"/>
              <a:buAutoNum type="arabicPeriod"/>
              <a:defRPr/>
            </a:pPr>
            <a:r>
              <a:rPr lang="en-US" dirty="0"/>
              <a:t>cars with hybrid engines; </a:t>
            </a:r>
          </a:p>
          <a:p>
            <a:pPr marL="228567" indent="-228567">
              <a:buFont typeface="+mj-lt"/>
              <a:buAutoNum type="arabicPeriod"/>
              <a:defRPr/>
            </a:pPr>
            <a:r>
              <a:rPr lang="en-US" dirty="0"/>
              <a:t>flu vaccine in Fall 2004 was in short supply b/c one supplier in UK fell out. </a:t>
            </a:r>
          </a:p>
          <a:p>
            <a:pPr marL="228567" indent="-228567">
              <a:buFont typeface="+mj-lt"/>
              <a:buAutoNum type="arabicPeriod"/>
              <a:defRPr/>
            </a:pPr>
            <a:r>
              <a:rPr lang="en-US" dirty="0"/>
              <a:t>iPod mini was supply constrained through Hitachi GST.</a:t>
            </a:r>
          </a:p>
          <a:p>
            <a:pPr marL="228567" indent="-228567">
              <a:buFont typeface="+mj-lt"/>
              <a:buAutoNum type="arabicPeriod"/>
              <a:defRPr/>
            </a:pPr>
            <a:r>
              <a:rPr lang="en-US" dirty="0"/>
              <a:t>WSJ Europe Sep 21, 2007: Silicon shortage upends solar-panel makers</a:t>
            </a:r>
          </a:p>
          <a:p>
            <a:pPr>
              <a:defRPr/>
            </a:pPr>
            <a:endParaRPr lang="en-US" dirty="0"/>
          </a:p>
          <a:p>
            <a:pPr>
              <a:defRPr/>
            </a:pPr>
            <a:r>
              <a:rPr lang="en-US" dirty="0"/>
              <a:t>Technology changes over time!  (Just like the cost of flat panel </a:t>
            </a:r>
            <a:r>
              <a:rPr lang="en-US" dirty="0" err="1"/>
              <a:t>tv</a:t>
            </a:r>
            <a:r>
              <a:rPr lang="en-US" dirty="0"/>
              <a:t> falls—more on this in Week 9 when we discuss process improvement and the learning curve.)</a:t>
            </a:r>
          </a:p>
          <a:p>
            <a:pPr>
              <a:defRPr/>
            </a:pPr>
            <a:endParaRPr lang="en-US" dirty="0"/>
          </a:p>
          <a:p>
            <a:pPr>
              <a:defRPr/>
            </a:pPr>
            <a:r>
              <a:rPr lang="en-US" i="1" dirty="0"/>
              <a:t>How did you represent your forecast and capture uncertainty?</a:t>
            </a:r>
          </a:p>
          <a:p>
            <a:pPr>
              <a:defRPr/>
            </a:pPr>
            <a:endParaRPr lang="en-US" i="1" dirty="0"/>
          </a:p>
          <a:p>
            <a:pPr>
              <a:defRPr/>
            </a:pPr>
            <a:r>
              <a:rPr lang="en-US" dirty="0"/>
              <a:t>Typical values of COV: staples (very stable) &lt; 10%; 10-50% is typical  (normal distribution works well); &gt;100% is a lot; perhaps for new products (be careful to either truncate normal or use another distribution like gamma or so).</a:t>
            </a:r>
          </a:p>
          <a:p>
            <a:pPr>
              <a:defRPr/>
            </a:pPr>
            <a:endParaRPr lang="en-US" dirty="0"/>
          </a:p>
          <a:p>
            <a:pPr>
              <a:defRPr/>
            </a:pPr>
            <a:r>
              <a:rPr lang="en-US" dirty="0"/>
              <a:t>We showed three academic principles, but to what extend are these used in practice?  (next 3 slides)</a:t>
            </a:r>
          </a:p>
          <a:p>
            <a:r>
              <a:rPr lang="en-US" i="1" dirty="0"/>
              <a:t>How estimate your standard deviation?</a:t>
            </a:r>
          </a:p>
          <a:p>
            <a:pPr>
              <a:buFontTx/>
              <a:buChar char="•"/>
            </a:pPr>
            <a:r>
              <a:rPr lang="en-US" dirty="0"/>
              <a:t> can’t do in </a:t>
            </a:r>
            <a:r>
              <a:rPr lang="en-US" dirty="0" err="1"/>
              <a:t>Harly</a:t>
            </a:r>
            <a:r>
              <a:rPr lang="en-US" dirty="0"/>
              <a:t> case, need a “reasonable guess”</a:t>
            </a:r>
          </a:p>
          <a:p>
            <a:pPr>
              <a:buFontTx/>
              <a:buChar char="•"/>
            </a:pPr>
            <a:r>
              <a:rPr lang="en-US" dirty="0"/>
              <a:t> should track A/F ratios and then set sigma = (sigma of A/F ratios) x point forecast</a:t>
            </a:r>
          </a:p>
          <a:p>
            <a:pPr>
              <a:buFontTx/>
              <a:buChar char="•"/>
            </a:pPr>
            <a:endParaRPr lang="en-US" dirty="0"/>
          </a:p>
          <a:p>
            <a:r>
              <a:rPr lang="en-US" dirty="0"/>
              <a:t>Scenario analysis:</a:t>
            </a:r>
          </a:p>
          <a:p>
            <a:pPr lvl="1">
              <a:buFontTx/>
              <a:buChar char="•"/>
            </a:pPr>
            <a:r>
              <a:rPr lang="en-US" dirty="0"/>
              <a:t> set up at least three scenarios (expected, best, worst) of demand </a:t>
            </a:r>
            <a:r>
              <a:rPr lang="en-US" dirty="0" err="1"/>
              <a:t>evoluation</a:t>
            </a:r>
            <a:r>
              <a:rPr lang="en-US" dirty="0"/>
              <a:t>.</a:t>
            </a:r>
          </a:p>
          <a:p>
            <a:pPr lvl="1">
              <a:buFontTx/>
              <a:buChar char="•"/>
            </a:pPr>
            <a:r>
              <a:rPr lang="en-US" dirty="0"/>
              <a:t> best: simulate thousands of scenarios automatically:</a:t>
            </a:r>
          </a:p>
          <a:p>
            <a:pPr lvl="2">
              <a:buFontTx/>
              <a:buChar char="•"/>
            </a:pPr>
            <a:r>
              <a:rPr lang="en-US" dirty="0"/>
              <a:t>- draw random paths yourself and use data tables in Excel</a:t>
            </a:r>
          </a:p>
          <a:p>
            <a:pPr lvl="2">
              <a:buFontTx/>
              <a:buChar char="•"/>
            </a:pPr>
            <a:r>
              <a:rPr lang="en-US" dirty="0"/>
              <a:t>- use a spreadsheet add-in such as At-Risk or Crystal Ball</a:t>
            </a:r>
          </a:p>
          <a:p>
            <a:pPr lvl="2">
              <a:buClr>
                <a:srgbClr val="FF0000"/>
              </a:buClr>
              <a:buFont typeface="Wingdings" pitchFamily="2" charset="2"/>
              <a:buChar char="Ø"/>
            </a:pPr>
            <a:r>
              <a:rPr lang="en-US" dirty="0"/>
              <a:t> this is discussed in Sid’s spreadsheet elective.</a:t>
            </a:r>
          </a:p>
          <a:p>
            <a:pPr lvl="2">
              <a:buClr>
                <a:srgbClr val="FF0000"/>
              </a:buClr>
              <a:buFont typeface="Wingdings" pitchFamily="2" charset="2"/>
              <a:buChar char="Ø"/>
            </a:pPr>
            <a:endParaRPr lang="en-US" dirty="0"/>
          </a:p>
          <a:p>
            <a:pPr>
              <a:buClr>
                <a:srgbClr val="FF0000"/>
              </a:buClr>
              <a:buFont typeface="Wingdings" pitchFamily="2" charset="2"/>
              <a:buNone/>
            </a:pPr>
            <a:r>
              <a:rPr lang="en-US" dirty="0"/>
              <a:t>Do explain other means of forecasts: goal setting etc.  Very important!</a:t>
            </a:r>
          </a:p>
          <a:p>
            <a:pPr>
              <a:defRPr/>
            </a:pPr>
            <a:endParaRPr lang="en-US" dirty="0"/>
          </a:p>
        </p:txBody>
      </p:sp>
    </p:spTree>
    <p:extLst>
      <p:ext uri="{BB962C8B-B14F-4D97-AF65-F5344CB8AC3E}">
        <p14:creationId xmlns:p14="http://schemas.microsoft.com/office/powerpoint/2010/main" val="1337366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4582"/>
            <a:r>
              <a:rPr lang="en-US" dirty="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74582"/>
            <a:fld id="{411980D7-A708-441D-8F6C-BD708395C543}" type="datetime1">
              <a:rPr lang="en-US" smtClean="0"/>
              <a:pPr defTabSz="974582"/>
              <a:t>1/29/18</a:t>
            </a:fld>
            <a:endParaRPr lang="en-US" dirty="0"/>
          </a:p>
        </p:txBody>
      </p:sp>
      <p:sp>
        <p:nvSpPr>
          <p:cNvPr id="66564" name="Rectangle 6"/>
          <p:cNvSpPr>
            <a:spLocks noGrp="1" noChangeArrowheads="1"/>
          </p:cNvSpPr>
          <p:nvPr>
            <p:ph type="ftr" sz="quarter" idx="4"/>
          </p:nvPr>
        </p:nvSpPr>
        <p:spPr>
          <a:noFill/>
        </p:spPr>
        <p:txBody>
          <a:bodyPr/>
          <a:lstStyle/>
          <a:p>
            <a:pPr defTabSz="974582"/>
            <a:r>
              <a:rPr lang="en-US" dirty="0"/>
              <a:t>© Van Mieghem</a:t>
            </a:r>
          </a:p>
        </p:txBody>
      </p:sp>
      <p:sp>
        <p:nvSpPr>
          <p:cNvPr id="66565" name="Rectangle 7"/>
          <p:cNvSpPr>
            <a:spLocks noGrp="1" noChangeArrowheads="1"/>
          </p:cNvSpPr>
          <p:nvPr>
            <p:ph type="sldNum" sz="quarter" idx="5"/>
          </p:nvPr>
        </p:nvSpPr>
        <p:spPr>
          <a:noFill/>
        </p:spPr>
        <p:txBody>
          <a:bodyPr/>
          <a:lstStyle/>
          <a:p>
            <a:pPr defTabSz="974582"/>
            <a:fld id="{7DE2FA91-3852-42EA-88D3-41F2341E0840}" type="slidenum">
              <a:rPr lang="en-US" smtClean="0"/>
              <a:pPr defTabSz="974582"/>
              <a:t>11</a:t>
            </a:fld>
            <a:endParaRPr lang="en-US" dirty="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96821" indent="-196821"/>
            <a:r>
              <a:rPr lang="en-US" dirty="0"/>
              <a:t>Stress: </a:t>
            </a:r>
          </a:p>
          <a:p>
            <a:pPr marL="196821" indent="-196821">
              <a:buFontTx/>
              <a:buAutoNum type="arabicPeriod"/>
            </a:pPr>
            <a:r>
              <a:rPr lang="en-US" dirty="0"/>
              <a:t>Do capture volatility somehow </a:t>
            </a:r>
          </a:p>
          <a:p>
            <a:pPr marL="196821" indent="-196821">
              <a:buFontTx/>
              <a:buAutoNum type="arabicPeriod"/>
            </a:pPr>
            <a:r>
              <a:rPr lang="en-US" dirty="0"/>
              <a:t>Use same demand forecast to evaluate all 5 options! (</a:t>
            </a:r>
            <a:r>
              <a:rPr lang="en-US" i="1" dirty="0"/>
              <a:t>unless you have a good story of why future demand depends on your capacity strategy chosen.)</a:t>
            </a:r>
            <a:r>
              <a:rPr lang="en-US" dirty="0"/>
              <a:t> This means also using same time-horizon in NPV for all 5 options.</a:t>
            </a:r>
          </a:p>
          <a:p>
            <a:pPr marL="196821" indent="-196821">
              <a:buFontTx/>
              <a:buAutoNum type="arabicPeriod"/>
            </a:pPr>
            <a:r>
              <a:rPr lang="en-US" dirty="0"/>
              <a:t>Time horizon should be more than 5 years, say 10, b/c o/w you don’t capture the upside of </a:t>
            </a:r>
            <a:r>
              <a:rPr lang="en-US" dirty="0" err="1"/>
              <a:t>greenfield</a:t>
            </a:r>
            <a:r>
              <a:rPr lang="en-US" dirty="0"/>
              <a:t> compared to </a:t>
            </a:r>
            <a:r>
              <a:rPr lang="en-US" dirty="0" err="1"/>
              <a:t>brownfield</a:t>
            </a:r>
            <a:r>
              <a:rPr lang="en-US" dirty="0"/>
              <a:t>. (it will take 5 years for </a:t>
            </a:r>
            <a:r>
              <a:rPr lang="en-US" dirty="0" err="1"/>
              <a:t>brownfield</a:t>
            </a:r>
            <a:r>
              <a:rPr lang="en-US" dirty="0"/>
              <a:t> to be fully utilized!)</a:t>
            </a:r>
          </a:p>
          <a:p>
            <a:pPr marL="196821" indent="-196821">
              <a:buFontTx/>
              <a:buAutoNum type="arabicPeriod"/>
            </a:pPr>
            <a:r>
              <a:rPr lang="en-US" dirty="0"/>
              <a:t>CI is often forgotten…</a:t>
            </a:r>
          </a:p>
          <a:p>
            <a:pPr marL="196821" indent="-196821">
              <a:buFontTx/>
              <a:buAutoNum type="arabicPeriod"/>
            </a:pPr>
            <a:r>
              <a:rPr lang="en-US" i="1" dirty="0"/>
              <a:t>How did you capture risk?</a:t>
            </a:r>
            <a:endParaRPr lang="en-US" dirty="0"/>
          </a:p>
          <a:p>
            <a:pPr marL="1144420" lvl="2" indent="-196821">
              <a:buFontTx/>
              <a:buChar char="•"/>
            </a:pPr>
            <a:r>
              <a:rPr lang="en-US" dirty="0"/>
              <a:t>Disaster scenario: require break-even</a:t>
            </a:r>
          </a:p>
          <a:p>
            <a:pPr marL="1144420" lvl="2" indent="-196821">
              <a:buFontTx/>
              <a:buChar char="•"/>
            </a:pPr>
            <a:r>
              <a:rPr lang="en-US" dirty="0"/>
              <a:t>Maximize </a:t>
            </a:r>
            <a:r>
              <a:rPr lang="en-US" i="1" dirty="0"/>
              <a:t>expected </a:t>
            </a:r>
            <a:r>
              <a:rPr lang="en-US" dirty="0"/>
              <a:t>NPV</a:t>
            </a:r>
          </a:p>
          <a:p>
            <a:pPr marL="1144420" lvl="2" indent="-196821">
              <a:buFontTx/>
              <a:buChar char="•"/>
            </a:pPr>
            <a:r>
              <a:rPr lang="en-US" dirty="0"/>
              <a:t>Consider option values of delaying/better information</a:t>
            </a:r>
            <a:endParaRPr lang="en-US" i="1" dirty="0"/>
          </a:p>
          <a:p>
            <a:pPr marL="196821" indent="-196821"/>
            <a:endParaRPr lang="en-US" dirty="0"/>
          </a:p>
        </p:txBody>
      </p:sp>
    </p:spTree>
    <p:extLst>
      <p:ext uri="{BB962C8B-B14F-4D97-AF65-F5344CB8AC3E}">
        <p14:creationId xmlns:p14="http://schemas.microsoft.com/office/powerpoint/2010/main" val="1557537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tags" Target="../tags/tag5.xml"/><Relationship Id="rId7" Type="http://schemas.openxmlformats.org/officeDocument/2006/relationships/image" Target="../media/image3.emf"/><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1/29/18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93567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1/29/18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8145291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1/29/18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473997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1/29/18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953353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1/29/18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2494274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1/29/18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408034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1/29/18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8223766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1/29/18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844034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1/29/18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450570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1/29/18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35617373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1/29/18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8603903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3090"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4" name="Working Draft Text"/>
          <p:cNvSpPr txBox="1">
            <a:spLocks noChangeArrowheads="1"/>
          </p:cNvSpPr>
          <p:nvPr/>
        </p:nvSpPr>
        <p:spPr bwMode="auto">
          <a:xfrm>
            <a:off x="2693796" y="349866"/>
            <a:ext cx="1032101"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b="1" dirty="0">
                <a:solidFill>
                  <a:srgbClr val="000000"/>
                </a:solidFill>
                <a:latin typeface="Arial"/>
              </a:rPr>
              <a:t>WORKING DRAFT</a:t>
            </a:r>
          </a:p>
        </p:txBody>
      </p:sp>
      <p:sp>
        <p:nvSpPr>
          <p:cNvPr id="5" name="doc id"/>
          <p:cNvSpPr txBox="1">
            <a:spLocks noChangeArrowheads="1"/>
          </p:cNvSpPr>
          <p:nvPr/>
        </p:nvSpPr>
        <p:spPr bwMode="auto">
          <a:xfrm>
            <a:off x="8614312"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r" eaLnBrk="1" hangingPunct="1">
              <a:defRPr/>
            </a:pPr>
            <a:endParaRPr lang="en-US" sz="816" dirty="0">
              <a:solidFill>
                <a:srgbClr val="000000"/>
              </a:solidFill>
              <a:latin typeface="Arial"/>
            </a:endParaRPr>
          </a:p>
        </p:txBody>
      </p:sp>
      <p:sp>
        <p:nvSpPr>
          <p:cNvPr id="6" name="Working Draft"/>
          <p:cNvSpPr txBox="1">
            <a:spLocks noChangeArrowheads="1"/>
          </p:cNvSpPr>
          <p:nvPr/>
        </p:nvSpPr>
        <p:spPr bwMode="auto">
          <a:xfrm>
            <a:off x="2693795" y="508601"/>
            <a:ext cx="291965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a:solidFill>
                  <a:srgbClr val="000000"/>
                </a:solidFill>
                <a:latin typeface="Arial"/>
              </a:rPr>
              <a:t>Last Modified 25.01.2016 17:35 Central Standard Time</a:t>
            </a:r>
            <a:endParaRPr lang="en-US" sz="918" dirty="0">
              <a:solidFill>
                <a:srgbClr val="000000"/>
              </a:solidFill>
              <a:latin typeface="Arial"/>
            </a:endParaRPr>
          </a:p>
        </p:txBody>
      </p:sp>
      <p:sp>
        <p:nvSpPr>
          <p:cNvPr id="7" name="Printed"/>
          <p:cNvSpPr txBox="1">
            <a:spLocks noChangeArrowheads="1"/>
          </p:cNvSpPr>
          <p:nvPr/>
        </p:nvSpPr>
        <p:spPr bwMode="auto">
          <a:xfrm>
            <a:off x="2693796" y="668956"/>
            <a:ext cx="37947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dirty="0">
                <a:solidFill>
                  <a:srgbClr val="000000"/>
                </a:solidFill>
                <a:latin typeface="Arial"/>
              </a:rPr>
              <a:t>Printed</a:t>
            </a:r>
          </a:p>
        </p:txBody>
      </p:sp>
      <p:grpSp>
        <p:nvGrpSpPr>
          <p:cNvPr id="2" name="Title Elements"/>
          <p:cNvGrpSpPr/>
          <p:nvPr userDrawn="1"/>
        </p:nvGrpSpPr>
        <p:grpSpPr>
          <a:xfrm>
            <a:off x="0" y="1"/>
            <a:ext cx="9140761" cy="6859620"/>
            <a:chOff x="0" y="0"/>
            <a:chExt cx="8958264" cy="6723063"/>
          </a:xfrm>
        </p:grpSpPr>
        <p:sp>
          <p:nvSpPr>
            <p:cNvPr id="9" name="Document type" hidden="1"/>
            <p:cNvSpPr txBox="1">
              <a:spLocks noChangeArrowheads="1"/>
            </p:cNvSpPr>
            <p:nvPr/>
          </p:nvSpPr>
          <p:spPr bwMode="auto">
            <a:xfrm>
              <a:off x="2640013" y="4926935"/>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dirty="0">
                  <a:solidFill>
                    <a:srgbClr val="000000"/>
                  </a:solidFill>
                  <a:latin typeface="Arial"/>
                </a:rPr>
                <a:t>Document type</a:t>
              </a:r>
            </a:p>
          </p:txBody>
        </p:sp>
        <p:sp>
          <p:nvSpPr>
            <p:cNvPr id="10" name="Date" hidden="1"/>
            <p:cNvSpPr txBox="1">
              <a:spLocks noChangeArrowheads="1"/>
            </p:cNvSpPr>
            <p:nvPr/>
          </p:nvSpPr>
          <p:spPr bwMode="auto">
            <a:xfrm>
              <a:off x="2640013" y="5199063"/>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dirty="0">
                  <a:solidFill>
                    <a:srgbClr val="000000"/>
                  </a:solidFill>
                  <a:latin typeface="Arial"/>
                </a:rPr>
                <a:t>Date</a:t>
              </a:r>
            </a:p>
          </p:txBody>
        </p:sp>
        <p:sp>
          <p:nvSpPr>
            <p:cNvPr id="11" name="Disclaimer" hidden="1"/>
            <p:cNvSpPr>
              <a:spLocks noChangeArrowheads="1"/>
            </p:cNvSpPr>
            <p:nvPr/>
          </p:nvSpPr>
          <p:spPr bwMode="auto">
            <a:xfrm>
              <a:off x="2640013" y="5889356"/>
              <a:ext cx="5121275" cy="25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defTabSz="821202" eaLnBrk="0" hangingPunct="0"/>
              <a:r>
                <a:rPr lang="en-US" sz="816" dirty="0">
                  <a:solidFill>
                    <a:srgbClr val="000000"/>
                  </a:solidFill>
                  <a:latin typeface="Arial"/>
                </a:rPr>
                <a:t>CONFIDENTIAL AND PROPRIETARY</a:t>
              </a:r>
            </a:p>
            <a:p>
              <a:pPr defTabSz="821202" eaLnBrk="0" hangingPunct="0"/>
              <a:r>
                <a:rPr lang="en-US" sz="816" dirty="0">
                  <a:solidFill>
                    <a:srgbClr val="000000"/>
                  </a:solidFill>
                  <a:latin typeface="Arial"/>
                </a:rPr>
                <a:t>Any use of this material without specific permission of McKinsey &amp; Company is strictly prohibited</a:t>
              </a:r>
            </a:p>
          </p:txBody>
        </p:sp>
        <p:sp>
          <p:nvSpPr>
            <p:cNvPr id="12" name="TitleBottomPlaceholder" hidden="1"/>
            <p:cNvSpPr>
              <a:spLocks noChangeArrowheads="1"/>
            </p:cNvSpPr>
            <p:nvPr/>
          </p:nvSpPr>
          <p:spPr bwMode="auto">
            <a:xfrm>
              <a:off x="0" y="2238375"/>
              <a:ext cx="2193925" cy="4484688"/>
            </a:xfrm>
            <a:prstGeom prst="rect">
              <a:avLst/>
            </a:prstGeom>
            <a:solidFill>
              <a:srgbClr val="0065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sp>
          <p:nvSpPr>
            <p:cNvPr id="13" name="TitleTopPlaceholder" hidden="1"/>
            <p:cNvSpPr>
              <a:spLocks noChangeArrowheads="1"/>
            </p:cNvSpPr>
            <p:nvPr/>
          </p:nvSpPr>
          <p:spPr bwMode="auto">
            <a:xfrm>
              <a:off x="0" y="0"/>
              <a:ext cx="2193925" cy="2238375"/>
            </a:xfrm>
            <a:prstGeom prst="rect">
              <a:avLst/>
            </a:prstGeom>
            <a:solidFill>
              <a:srgbClr val="91A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sp>
          <p:nvSpPr>
            <p:cNvPr id="19" name="Rectangle 18" hidden="1"/>
            <p:cNvSpPr/>
            <p:nvPr/>
          </p:nvSpPr>
          <p:spPr>
            <a:xfrm>
              <a:off x="0" y="0"/>
              <a:ext cx="8958264" cy="6721475"/>
            </a:xfrm>
            <a:prstGeom prst="rect">
              <a:avLst/>
            </a:prstGeom>
            <a:noFill/>
            <a:ln w="3175">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dirty="0">
                <a:solidFill>
                  <a:srgbClr val="000000"/>
                </a:solidFill>
              </a:endParaRPr>
            </a:p>
          </p:txBody>
        </p:sp>
      </p:grpSp>
      <p:grpSp>
        <p:nvGrpSpPr>
          <p:cNvPr id="15" name="TitleBottomBar"/>
          <p:cNvGrpSpPr>
            <a:grpSpLocks/>
          </p:cNvGrpSpPr>
          <p:nvPr/>
        </p:nvGrpSpPr>
        <p:grpSpPr bwMode="auto">
          <a:xfrm>
            <a:off x="2237000" y="6433627"/>
            <a:ext cx="6905379" cy="429233"/>
            <a:chOff x="1382" y="3969"/>
            <a:chExt cx="4263" cy="265"/>
          </a:xfrm>
        </p:grpSpPr>
        <p:sp>
          <p:nvSpPr>
            <p:cNvPr id="16" name="Rectangle 1134"/>
            <p:cNvSpPr>
              <a:spLocks noChangeArrowheads="1"/>
            </p:cNvSpPr>
            <p:nvPr>
              <p:custDataLst>
                <p:tags r:id="rId3"/>
              </p:custDataLst>
            </p:nvPr>
          </p:nvSpPr>
          <p:spPr bwMode="gray">
            <a:xfrm>
              <a:off x="1382" y="3969"/>
              <a:ext cx="4263" cy="265"/>
            </a:xfrm>
            <a:prstGeom prst="rect">
              <a:avLst/>
            </a:prstGeom>
            <a:solidFill>
              <a:srgbClr val="00296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pic>
          <p:nvPicPr>
            <p:cNvPr id="17" name="Picture 119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19" y="4059"/>
              <a:ext cx="1023" cy="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8" name="TitleBottomBarBW" hidden="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20060" y="6574545"/>
            <a:ext cx="1670055" cy="19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Rectangle 1026"/>
          <p:cNvSpPr>
            <a:spLocks noGrp="1" noChangeArrowheads="1"/>
          </p:cNvSpPr>
          <p:nvPr>
            <p:ph type="ctrTitle"/>
          </p:nvPr>
        </p:nvSpPr>
        <p:spPr>
          <a:xfrm>
            <a:off x="2693795" y="2176938"/>
            <a:ext cx="5036084" cy="1004890"/>
          </a:xfrm>
          <a:prstGeom prst="rect">
            <a:avLst/>
          </a:prstGeom>
        </p:spPr>
        <p:txBody>
          <a:bodyPr/>
          <a:lstStyle>
            <a:lvl1pPr>
              <a:defRPr sz="3265" b="0" baseline="0">
                <a:latin typeface="+mj-lt"/>
                <a:ea typeface="+mj-ea"/>
              </a:defRPr>
            </a:lvl1pPr>
          </a:lstStyle>
          <a:p>
            <a:pPr lvl="0"/>
            <a:r>
              <a:rPr lang="en-US" noProof="0"/>
              <a:t>Click to edit Master title style</a:t>
            </a:r>
            <a:endParaRPr lang="en-US" noProof="0" dirty="0"/>
          </a:p>
        </p:txBody>
      </p:sp>
      <p:sp>
        <p:nvSpPr>
          <p:cNvPr id="13315" name="Rectangle 1027"/>
          <p:cNvSpPr>
            <a:spLocks noGrp="1" noChangeArrowheads="1"/>
          </p:cNvSpPr>
          <p:nvPr>
            <p:ph type="subTitle" idx="1"/>
          </p:nvPr>
        </p:nvSpPr>
        <p:spPr>
          <a:xfrm>
            <a:off x="2693795" y="3945699"/>
            <a:ext cx="5036084" cy="219820"/>
          </a:xfrm>
          <a:prstGeom prst="rect">
            <a:avLst/>
          </a:prstGeom>
        </p:spPr>
        <p:txBody>
          <a:bodyPr>
            <a:spAutoFit/>
          </a:bodyPr>
          <a:lstStyle>
            <a:lvl1pPr>
              <a:defRPr sz="1428" baseline="0">
                <a:latin typeface="+mn-lt"/>
                <a:ea typeface="+mn-ea"/>
              </a:defRPr>
            </a:lvl1pPr>
          </a:lstStyle>
          <a:p>
            <a:pPr lvl="0"/>
            <a:r>
              <a:rPr lang="en-US" noProof="0"/>
              <a:t>Click to edit Master subtitle style</a:t>
            </a:r>
            <a:endParaRPr lang="en-US" noProof="0" dirty="0"/>
          </a:p>
        </p:txBody>
      </p:sp>
    </p:spTree>
    <p:extLst>
      <p:ext uri="{BB962C8B-B14F-4D97-AF65-F5344CB8AC3E}">
        <p14:creationId xmlns:p14="http://schemas.microsoft.com/office/powerpoint/2010/main" val="3585087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Slide Number"/>
          <p:cNvSpPr txBox="1">
            <a:spLocks/>
          </p:cNvSpPr>
          <p:nvPr userDrawn="1"/>
        </p:nvSpPr>
        <p:spPr>
          <a:xfrm>
            <a:off x="8719602" y="6564117"/>
            <a:ext cx="161931" cy="160154"/>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1020" smtClean="0">
                <a:solidFill>
                  <a:srgbClr val="000000"/>
                </a:solidFill>
              </a:rPr>
              <a:pPr/>
              <a:t>‹#›</a:t>
            </a:fld>
            <a:endParaRPr lang="en-US" sz="1020" dirty="0">
              <a:solidFill>
                <a:srgbClr val="000000"/>
              </a:solidFill>
            </a:endParaRPr>
          </a:p>
        </p:txBody>
      </p:sp>
      <p:sp>
        <p:nvSpPr>
          <p:cNvPr id="4" name="SlideLogoSeparator"/>
          <p:cNvSpPr>
            <a:spLocks noChangeArrowheads="1"/>
          </p:cNvSpPr>
          <p:nvPr userDrawn="1">
            <p:custDataLst>
              <p:tags r:id="rId1"/>
            </p:custDataLst>
          </p:nvPr>
        </p:nvSpPr>
        <p:spPr bwMode="auto">
          <a:xfrm>
            <a:off x="8590626" y="6534052"/>
            <a:ext cx="40892" cy="186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oAutofit/>
          </a:bodyPr>
          <a:lstStyle/>
          <a:p>
            <a:pPr algn="r" defTabSz="913526"/>
            <a:r>
              <a:rPr lang="en-US" sz="1224" dirty="0">
                <a:solidFill>
                  <a:srgbClr val="000000"/>
                </a:solidFill>
                <a:latin typeface="Arial"/>
              </a:rPr>
              <a:t>|</a:t>
            </a:r>
          </a:p>
        </p:txBody>
      </p:sp>
      <p:sp>
        <p:nvSpPr>
          <p:cNvPr id="2" name="2. Slide Title"/>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4249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heme" Target="../theme/theme3.xml"/><Relationship Id="rId7" Type="http://schemas.openxmlformats.org/officeDocument/2006/relationships/oleObject" Target="../embeddings/oleObject1.bin"/><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85" r:id="rId14"/>
    <p:sldLayoutId id="2147483886"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1/29/18</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309564916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5"/>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2066"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0" y="0"/>
                        <a:ext cx="161984" cy="161974"/>
                      </a:xfrm>
                      <a:prstGeom prst="rect">
                        <a:avLst/>
                      </a:prstGeom>
                    </p:spPr>
                  </p:pic>
                </p:oleObj>
              </mc:Fallback>
            </mc:AlternateContent>
          </a:graphicData>
        </a:graphic>
      </p:graphicFrame>
      <p:sp>
        <p:nvSpPr>
          <p:cNvPr id="1026" name="SlideBottomBar"/>
          <p:cNvSpPr>
            <a:spLocks noChangeArrowheads="1"/>
          </p:cNvSpPr>
          <p:nvPr/>
        </p:nvSpPr>
        <p:spPr bwMode="auto">
          <a:xfrm>
            <a:off x="0" y="6428769"/>
            <a:ext cx="9144000" cy="430852"/>
          </a:xfrm>
          <a:prstGeom prst="rect">
            <a:avLst/>
          </a:prstGeom>
          <a:solidFill>
            <a:srgbClr val="C7DF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dirty="0">
              <a:solidFill>
                <a:srgbClr val="000000"/>
              </a:solidFill>
              <a:latin typeface="Arial"/>
            </a:endParaRPr>
          </a:p>
        </p:txBody>
      </p:sp>
      <p:sp>
        <p:nvSpPr>
          <p:cNvPr id="1033"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16" dirty="0">
              <a:solidFill>
                <a:srgbClr val="000000"/>
              </a:solidFill>
              <a:latin typeface="Arial"/>
            </a:endParaRPr>
          </a:p>
        </p:txBody>
      </p:sp>
      <p:sp>
        <p:nvSpPr>
          <p:cNvPr id="1034" name="Working Draft"/>
          <p:cNvSpPr txBox="1">
            <a:spLocks noChangeArrowheads="1"/>
          </p:cNvSpPr>
          <p:nvPr/>
        </p:nvSpPr>
        <p:spPr bwMode="auto">
          <a:xfrm rot="5400000">
            <a:off x="8098749" y="1979057"/>
            <a:ext cx="194795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a:solidFill>
                  <a:srgbClr val="000000"/>
                </a:solidFill>
                <a:latin typeface="Arial"/>
              </a:rPr>
              <a:t>Last Modified 25.01.2016 17:35 Central Standard Time</a:t>
            </a:r>
            <a:endParaRPr lang="en-US" sz="1632" dirty="0">
              <a:solidFill>
                <a:srgbClr val="000000"/>
              </a:solidFill>
              <a:latin typeface="Arial"/>
            </a:endParaRPr>
          </a:p>
        </p:txBody>
      </p:sp>
      <p:sp>
        <p:nvSpPr>
          <p:cNvPr id="1035" name="Printed"/>
          <p:cNvSpPr txBox="1">
            <a:spLocks noChangeArrowheads="1"/>
          </p:cNvSpPr>
          <p:nvPr/>
        </p:nvSpPr>
        <p:spPr bwMode="auto">
          <a:xfrm rot="5400000">
            <a:off x="8945971" y="4197037"/>
            <a:ext cx="253513"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dirty="0">
                <a:solidFill>
                  <a:srgbClr val="000000"/>
                </a:solidFill>
                <a:latin typeface="Arial"/>
              </a:rPr>
              <a:t>Printed</a:t>
            </a:r>
            <a:endParaRPr lang="en-US" sz="1632" dirty="0">
              <a:solidFill>
                <a:srgbClr val="000000"/>
              </a:solidFill>
              <a:latin typeface="Arial"/>
            </a:endParaRPr>
          </a:p>
        </p:txBody>
      </p:sp>
      <p:sp>
        <p:nvSpPr>
          <p:cNvPr id="19" name="Title Placeholder 2"/>
          <p:cNvSpPr>
            <a:spLocks noGrp="1" noChangeArrowheads="1"/>
          </p:cNvSpPr>
          <p:nvPr>
            <p:ph type="title"/>
          </p:nvPr>
        </p:nvSpPr>
        <p:spPr bwMode="auto">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1. On-page tracker" hidden="1"/>
          <p:cNvSpPr>
            <a:spLocks noChangeArrowheads="1"/>
          </p:cNvSpPr>
          <p:nvPr userDrawn="1"/>
        </p:nvSpPr>
        <p:spPr bwMode="auto">
          <a:xfrm>
            <a:off x="121489" y="27536"/>
            <a:ext cx="894706"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28" dirty="0">
                <a:solidFill>
                  <a:srgbClr val="808080"/>
                </a:solidFill>
                <a:latin typeface="Arial"/>
              </a:rPr>
              <a:t>TRACKER</a:t>
            </a:r>
          </a:p>
        </p:txBody>
      </p:sp>
      <p:sp>
        <p:nvSpPr>
          <p:cNvPr id="11" name="3. Unit of measure" hidden="1"/>
          <p:cNvSpPr txBox="1">
            <a:spLocks noChangeArrowheads="1"/>
          </p:cNvSpPr>
          <p:nvPr userDrawn="1"/>
        </p:nvSpPr>
        <p:spPr bwMode="auto">
          <a:xfrm>
            <a:off x="121488" y="54261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32" dirty="0">
                <a:solidFill>
                  <a:srgbClr val="808080"/>
                </a:solidFill>
                <a:latin typeface="Arial"/>
              </a:rPr>
              <a:t>Unit of measure</a:t>
            </a:r>
          </a:p>
        </p:txBody>
      </p:sp>
      <p:grpSp>
        <p:nvGrpSpPr>
          <p:cNvPr id="12" name="Slide Elements" hidden="1"/>
          <p:cNvGrpSpPr>
            <a:grpSpLocks/>
          </p:cNvGrpSpPr>
          <p:nvPr userDrawn="1"/>
        </p:nvGrpSpPr>
        <p:grpSpPr bwMode="auto">
          <a:xfrm>
            <a:off x="121489" y="6198769"/>
            <a:ext cx="8722840" cy="526418"/>
            <a:chOff x="75" y="3827"/>
            <a:chExt cx="5385" cy="325"/>
          </a:xfrm>
        </p:grpSpPr>
        <p:sp>
          <p:nvSpPr>
            <p:cNvPr id="13" name="4. Footnote"/>
            <p:cNvSpPr txBox="1">
              <a:spLocks noChangeArrowheads="1"/>
            </p:cNvSpPr>
            <p:nvPr/>
          </p:nvSpPr>
          <p:spPr bwMode="auto">
            <a:xfrm>
              <a:off x="75" y="3827"/>
              <a:ext cx="5385"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20" dirty="0">
                  <a:solidFill>
                    <a:srgbClr val="000000"/>
                  </a:solidFill>
                  <a:latin typeface="Arial"/>
                </a:rPr>
                <a:t>1 Footnote</a:t>
              </a:r>
            </a:p>
          </p:txBody>
        </p:sp>
        <p:sp>
          <p:nvSpPr>
            <p:cNvPr id="14" name="5. Source"/>
            <p:cNvSpPr>
              <a:spLocks noChangeArrowheads="1"/>
            </p:cNvSpPr>
            <p:nvPr/>
          </p:nvSpPr>
          <p:spPr bwMode="auto">
            <a:xfrm>
              <a:off x="75" y="4053"/>
              <a:ext cx="4323"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621975" indent="-621975" defTabSz="913526">
                <a:tabLst>
                  <a:tab pos="625214" algn="l"/>
                </a:tabLst>
              </a:pPr>
              <a:r>
                <a:rPr lang="en-US" sz="1020" dirty="0">
                  <a:solidFill>
                    <a:srgbClr val="000000"/>
                  </a:solidFill>
                  <a:latin typeface="Arial"/>
                </a:rPr>
                <a:t>SOURCE: Source</a:t>
              </a:r>
            </a:p>
          </p:txBody>
        </p:sp>
      </p:grpSp>
      <p:grpSp>
        <p:nvGrpSpPr>
          <p:cNvPr id="15" name="ACET" hidden="1"/>
          <p:cNvGrpSpPr>
            <a:grpSpLocks/>
          </p:cNvGrpSpPr>
          <p:nvPr userDrawn="1"/>
        </p:nvGrpSpPr>
        <p:grpSpPr bwMode="auto">
          <a:xfrm>
            <a:off x="1482155" y="1137061"/>
            <a:ext cx="4350892" cy="531276"/>
            <a:chOff x="915" y="702"/>
            <a:chExt cx="2686" cy="328"/>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02"/>
              <a:ext cx="2686" cy="32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32" b="1" dirty="0">
                  <a:solidFill>
                    <a:srgbClr val="000000"/>
                  </a:solidFill>
                  <a:latin typeface="Arial"/>
                </a:rPr>
                <a:t>Title</a:t>
              </a:r>
            </a:p>
            <a:p>
              <a:r>
                <a:rPr lang="en-US" sz="1632" dirty="0">
                  <a:solidFill>
                    <a:srgbClr val="808080"/>
                  </a:solidFill>
                  <a:latin typeface="Arial"/>
                </a:rPr>
                <a:t>Unit of measure</a:t>
              </a:r>
            </a:p>
          </p:txBody>
        </p:sp>
      </p:grpSp>
      <p:sp>
        <p:nvSpPr>
          <p:cNvPr id="20" name="SlideLogoText"/>
          <p:cNvSpPr>
            <a:spLocks noChangeArrowheads="1"/>
          </p:cNvSpPr>
          <p:nvPr userDrawn="1">
            <p:custDataLst>
              <p:tags r:id="rId6"/>
            </p:custDataLst>
          </p:nvPr>
        </p:nvSpPr>
        <p:spPr bwMode="auto">
          <a:xfrm>
            <a:off x="7192379" y="6564117"/>
            <a:ext cx="1310164" cy="160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en-US" sz="1020" dirty="0">
                <a:solidFill>
                  <a:srgbClr val="000000"/>
                </a:solidFill>
                <a:latin typeface="Arial"/>
              </a:rPr>
              <a:t>McKinsey &amp; Company</a:t>
            </a:r>
          </a:p>
        </p:txBody>
      </p:sp>
      <p:sp>
        <p:nvSpPr>
          <p:cNvPr id="3" name="Text Placeholder 2"/>
          <p:cNvSpPr>
            <a:spLocks noGrp="1"/>
          </p:cNvSpPr>
          <p:nvPr>
            <p:ph type="body" idx="1"/>
          </p:nvPr>
        </p:nvSpPr>
        <p:spPr>
          <a:xfrm>
            <a:off x="1482156" y="1991016"/>
            <a:ext cx="4389768" cy="125611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083710"/>
      </p:ext>
    </p:extLst>
  </p:cSld>
  <p:clrMap bg1="lt1" tx1="dk1" bg2="lt2" tx2="dk2" accent1="accent1" accent2="accent2" accent3="accent3" accent4="accent4" accent5="accent5" accent6="accent6" hlink="hlink" folHlink="folHlink"/>
  <p:sldLayoutIdLst>
    <p:sldLayoutId id="2147483900" r:id="rId1"/>
    <p:sldLayoutId id="2147483901" r:id="rId2"/>
  </p:sldLayoutIdLst>
  <p:hf hdr="0" ftr="0" dt="0"/>
  <p:txStyles>
    <p:titleStyle>
      <a:lvl1pPr algn="l" defTabSz="913526" rtl="0" eaLnBrk="1" fontAlgn="base" hangingPunct="1">
        <a:spcBef>
          <a:spcPct val="0"/>
        </a:spcBef>
        <a:spcAft>
          <a:spcPct val="0"/>
        </a:spcAft>
        <a:tabLst>
          <a:tab pos="275353" algn="l"/>
        </a:tabLst>
        <a:defRPr sz="1939" b="1" baseline="0">
          <a:solidFill>
            <a:schemeClr val="tx2"/>
          </a:solidFill>
          <a:latin typeface="+mj-lt"/>
          <a:ea typeface="+mj-ea"/>
          <a:cs typeface="+mj-cs"/>
        </a:defRPr>
      </a:lvl1pPr>
      <a:lvl2pPr algn="l" defTabSz="913526" rtl="0" eaLnBrk="1" fontAlgn="base" hangingPunct="1">
        <a:spcBef>
          <a:spcPct val="0"/>
        </a:spcBef>
        <a:spcAft>
          <a:spcPct val="0"/>
        </a:spcAft>
        <a:defRPr sz="1939" b="1">
          <a:solidFill>
            <a:schemeClr val="tx2"/>
          </a:solidFill>
          <a:latin typeface="Arial" charset="0"/>
        </a:defRPr>
      </a:lvl2pPr>
      <a:lvl3pPr algn="l" defTabSz="913526" rtl="0" eaLnBrk="1" fontAlgn="base" hangingPunct="1">
        <a:spcBef>
          <a:spcPct val="0"/>
        </a:spcBef>
        <a:spcAft>
          <a:spcPct val="0"/>
        </a:spcAft>
        <a:defRPr sz="1939" b="1">
          <a:solidFill>
            <a:schemeClr val="tx2"/>
          </a:solidFill>
          <a:latin typeface="Arial" charset="0"/>
        </a:defRPr>
      </a:lvl3pPr>
      <a:lvl4pPr algn="l" defTabSz="913526" rtl="0" eaLnBrk="1" fontAlgn="base" hangingPunct="1">
        <a:spcBef>
          <a:spcPct val="0"/>
        </a:spcBef>
        <a:spcAft>
          <a:spcPct val="0"/>
        </a:spcAft>
        <a:defRPr sz="1939" b="1">
          <a:solidFill>
            <a:schemeClr val="tx2"/>
          </a:solidFill>
          <a:latin typeface="Arial" charset="0"/>
        </a:defRPr>
      </a:lvl4pPr>
      <a:lvl5pPr algn="l" defTabSz="913526" rtl="0" eaLnBrk="1" fontAlgn="base" hangingPunct="1">
        <a:spcBef>
          <a:spcPct val="0"/>
        </a:spcBef>
        <a:spcAft>
          <a:spcPct val="0"/>
        </a:spcAft>
        <a:defRPr sz="1939" b="1">
          <a:solidFill>
            <a:schemeClr val="tx2"/>
          </a:solidFill>
          <a:latin typeface="Arial" charset="0"/>
        </a:defRPr>
      </a:lvl5pPr>
      <a:lvl6pPr marL="466481" algn="l" defTabSz="913526" rtl="0" eaLnBrk="1" fontAlgn="base" hangingPunct="1">
        <a:spcBef>
          <a:spcPct val="0"/>
        </a:spcBef>
        <a:spcAft>
          <a:spcPct val="0"/>
        </a:spcAft>
        <a:defRPr sz="1939" b="1">
          <a:solidFill>
            <a:schemeClr val="tx2"/>
          </a:solidFill>
          <a:latin typeface="Arial" charset="0"/>
        </a:defRPr>
      </a:lvl6pPr>
      <a:lvl7pPr marL="932962" algn="l" defTabSz="913526" rtl="0" eaLnBrk="1" fontAlgn="base" hangingPunct="1">
        <a:spcBef>
          <a:spcPct val="0"/>
        </a:spcBef>
        <a:spcAft>
          <a:spcPct val="0"/>
        </a:spcAft>
        <a:defRPr sz="1939" b="1">
          <a:solidFill>
            <a:schemeClr val="tx2"/>
          </a:solidFill>
          <a:latin typeface="Arial" charset="0"/>
        </a:defRPr>
      </a:lvl7pPr>
      <a:lvl8pPr marL="1399443" algn="l" defTabSz="913526" rtl="0" eaLnBrk="1" fontAlgn="base" hangingPunct="1">
        <a:spcBef>
          <a:spcPct val="0"/>
        </a:spcBef>
        <a:spcAft>
          <a:spcPct val="0"/>
        </a:spcAft>
        <a:defRPr sz="1939" b="1">
          <a:solidFill>
            <a:schemeClr val="tx2"/>
          </a:solidFill>
          <a:latin typeface="Arial" charset="0"/>
        </a:defRPr>
      </a:lvl8pPr>
      <a:lvl9pPr marL="1865925" algn="l" defTabSz="913526" rtl="0" eaLnBrk="1" fontAlgn="base" hangingPunct="1">
        <a:spcBef>
          <a:spcPct val="0"/>
        </a:spcBef>
        <a:spcAft>
          <a:spcPct val="0"/>
        </a:spcAft>
        <a:defRPr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32"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32"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9pPr>
    </p:bodyStyle>
    <p:otherStyle>
      <a:defPPr>
        <a:defRPr lang="en-US"/>
      </a:defPPr>
      <a:lvl1pPr marL="0" algn="l" defTabSz="932962" rtl="0" eaLnBrk="1" latinLnBrk="0" hangingPunct="1">
        <a:defRPr sz="1837" kern="1200">
          <a:solidFill>
            <a:schemeClr val="tx1"/>
          </a:solidFill>
          <a:latin typeface="+mn-lt"/>
          <a:ea typeface="+mn-ea"/>
          <a:cs typeface="+mn-cs"/>
        </a:defRPr>
      </a:lvl1pPr>
      <a:lvl2pPr marL="466481" algn="l" defTabSz="932962" rtl="0" eaLnBrk="1" latinLnBrk="0" hangingPunct="1">
        <a:defRPr sz="1837" kern="1200">
          <a:solidFill>
            <a:schemeClr val="tx1"/>
          </a:solidFill>
          <a:latin typeface="+mn-lt"/>
          <a:ea typeface="+mn-ea"/>
          <a:cs typeface="+mn-cs"/>
        </a:defRPr>
      </a:lvl2pPr>
      <a:lvl3pPr marL="932962" algn="l" defTabSz="932962" rtl="0" eaLnBrk="1" latinLnBrk="0" hangingPunct="1">
        <a:defRPr sz="1837" kern="1200">
          <a:solidFill>
            <a:schemeClr val="tx1"/>
          </a:solidFill>
          <a:latin typeface="+mn-lt"/>
          <a:ea typeface="+mn-ea"/>
          <a:cs typeface="+mn-cs"/>
        </a:defRPr>
      </a:lvl3pPr>
      <a:lvl4pPr marL="1399443" algn="l" defTabSz="932962" rtl="0" eaLnBrk="1" latinLnBrk="0" hangingPunct="1">
        <a:defRPr sz="1837" kern="1200">
          <a:solidFill>
            <a:schemeClr val="tx1"/>
          </a:solidFill>
          <a:latin typeface="+mn-lt"/>
          <a:ea typeface="+mn-ea"/>
          <a:cs typeface="+mn-cs"/>
        </a:defRPr>
      </a:lvl4pPr>
      <a:lvl5pPr marL="1865925" algn="l" defTabSz="932962" rtl="0" eaLnBrk="1" latinLnBrk="0" hangingPunct="1">
        <a:defRPr sz="1837" kern="1200">
          <a:solidFill>
            <a:schemeClr val="tx1"/>
          </a:solidFill>
          <a:latin typeface="+mn-lt"/>
          <a:ea typeface="+mn-ea"/>
          <a:cs typeface="+mn-cs"/>
        </a:defRPr>
      </a:lvl5pPr>
      <a:lvl6pPr marL="2332406" algn="l" defTabSz="932962" rtl="0" eaLnBrk="1" latinLnBrk="0" hangingPunct="1">
        <a:defRPr sz="1837" kern="1200">
          <a:solidFill>
            <a:schemeClr val="tx1"/>
          </a:solidFill>
          <a:latin typeface="+mn-lt"/>
          <a:ea typeface="+mn-ea"/>
          <a:cs typeface="+mn-cs"/>
        </a:defRPr>
      </a:lvl6pPr>
      <a:lvl7pPr marL="2798887" algn="l" defTabSz="932962" rtl="0" eaLnBrk="1" latinLnBrk="0" hangingPunct="1">
        <a:defRPr sz="1837" kern="1200">
          <a:solidFill>
            <a:schemeClr val="tx1"/>
          </a:solidFill>
          <a:latin typeface="+mn-lt"/>
          <a:ea typeface="+mn-ea"/>
          <a:cs typeface="+mn-cs"/>
        </a:defRPr>
      </a:lvl7pPr>
      <a:lvl8pPr marL="3265368" algn="l" defTabSz="932962" rtl="0" eaLnBrk="1" latinLnBrk="0" hangingPunct="1">
        <a:defRPr sz="1837" kern="1200">
          <a:solidFill>
            <a:schemeClr val="tx1"/>
          </a:solidFill>
          <a:latin typeface="+mn-lt"/>
          <a:ea typeface="+mn-ea"/>
          <a:cs typeface="+mn-cs"/>
        </a:defRPr>
      </a:lvl8pPr>
      <a:lvl9pPr marL="3731849" algn="l" defTabSz="932962" rtl="0" eaLnBrk="1" latinLnBrk="0" hangingPunct="1">
        <a:defRPr sz="18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notesSlide" Target="../notesSlides/notesSlide7.xml"/><Relationship Id="rId5" Type="http://schemas.openxmlformats.org/officeDocument/2006/relationships/tags" Target="../tags/tag13.xml"/><Relationship Id="rId10" Type="http://schemas.openxmlformats.org/officeDocument/2006/relationships/slideLayout" Target="../slideLayouts/slideLayout1.xml"/><Relationship Id="rId4" Type="http://schemas.openxmlformats.org/officeDocument/2006/relationships/tags" Target="../tags/tag12.xml"/><Relationship Id="rId9"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(4)</a:t>
            </a:r>
          </a:p>
          <a:p>
            <a:pPr algn="ctr" eaLnBrk="0" hangingPunct="0">
              <a:spcBef>
                <a:spcPct val="50000"/>
              </a:spcBef>
            </a:pPr>
            <a:r>
              <a:rPr lang="en-US" sz="3600" dirty="0">
                <a:solidFill>
                  <a:srgbClr val="FF3300"/>
                </a:solidFill>
                <a:latin typeface="Garamond" pitchFamily="18" charset="0"/>
              </a:rPr>
              <a:t>Strategic 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a:solidFill>
                  <a:schemeClr val="bg1"/>
                </a:solidFill>
              </a:rPr>
              <a:t>The concept of a capacity strategy</a:t>
            </a:r>
          </a:p>
          <a:p>
            <a:pPr eaLnBrk="1" hangingPunct="1">
              <a:buClr>
                <a:srgbClr val="FF3300"/>
              </a:buClr>
              <a:defRPr/>
            </a:pPr>
            <a:endParaRPr lang="en-US" dirty="0">
              <a:solidFill>
                <a:schemeClr val="bg1"/>
              </a:solidFill>
            </a:endParaRPr>
          </a:p>
          <a:p>
            <a:pPr eaLnBrk="1" hangingPunct="1">
              <a:buClr>
                <a:srgbClr val="FF3300"/>
              </a:buClr>
              <a:defRPr/>
            </a:pPr>
            <a:r>
              <a:rPr lang="en-US" dirty="0">
                <a:solidFill>
                  <a:schemeClr val="bg1"/>
                </a:solidFill>
              </a:rPr>
              <a:t>Capacity strategy models: key elements to capture</a:t>
            </a:r>
          </a:p>
          <a:p>
            <a:pPr eaLnBrk="1" hangingPunct="1">
              <a:buClr>
                <a:srgbClr val="FF3300"/>
              </a:buClr>
              <a:defRPr/>
            </a:pPr>
            <a:endParaRPr lang="en-US" dirty="0">
              <a:solidFill>
                <a:schemeClr val="bg1"/>
              </a:solidFill>
            </a:endParaRPr>
          </a:p>
          <a:p>
            <a:pPr eaLnBrk="1" hangingPunct="1">
              <a:buClr>
                <a:srgbClr val="FF3300"/>
              </a:buClr>
              <a:defRPr/>
            </a:pPr>
            <a:r>
              <a:rPr lang="en-US" dirty="0">
                <a:solidFill>
                  <a:schemeClr val="bg1"/>
                </a:solidFill>
              </a:rPr>
              <a:t>Incorporating risk</a:t>
            </a:r>
          </a:p>
          <a:p>
            <a:pPr eaLnBrk="1" hangingPunct="1">
              <a:buClr>
                <a:srgbClr val="FF3300"/>
              </a:buClr>
              <a:defRPr/>
            </a:pPr>
            <a:endParaRPr lang="en-US" dirty="0">
              <a:solidFill>
                <a:schemeClr val="bg1"/>
              </a:solidFill>
            </a:endParaRPr>
          </a:p>
          <a:p>
            <a:pPr eaLnBrk="1" hangingPunct="1">
              <a:buClr>
                <a:srgbClr val="FF3300"/>
              </a:buClr>
              <a:defRPr/>
            </a:pPr>
            <a:endParaRPr lang="en-US" dirty="0">
              <a:solidFill>
                <a:schemeClr val="bg1"/>
              </a:solidFill>
            </a:endParaRPr>
          </a:p>
          <a:p>
            <a:pPr lvl="2" eaLnBrk="1" hangingPunct="1">
              <a:buClr>
                <a:srgbClr val="FF3300"/>
              </a:buClr>
              <a:buFont typeface="Wingdings" pitchFamily="2" charset="2"/>
              <a:buNone/>
              <a:defRPr/>
            </a:pPr>
            <a:endParaRPr lang="en-US" dirty="0">
              <a:solidFill>
                <a:schemeClr val="bg1"/>
              </a:solidFill>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a:t>Forecasts</a:t>
            </a:r>
          </a:p>
        </p:txBody>
      </p:sp>
      <p:sp>
        <p:nvSpPr>
          <p:cNvPr id="229379" name="Rectangle 3"/>
          <p:cNvSpPr>
            <a:spLocks noGrp="1" noChangeArrowheads="1"/>
          </p:cNvSpPr>
          <p:nvPr>
            <p:ph idx="1"/>
          </p:nvPr>
        </p:nvSpPr>
        <p:spPr>
          <a:xfrm>
            <a:off x="144463" y="1078845"/>
            <a:ext cx="8999537" cy="5562587"/>
          </a:xfrm>
        </p:spPr>
        <p:txBody>
          <a:bodyPr/>
          <a:lstStyle/>
          <a:p>
            <a:pPr marL="381000" indent="-381000" eaLnBrk="1" hangingPunct="1">
              <a:buNone/>
              <a:defRPr/>
            </a:pPr>
            <a:r>
              <a:rPr lang="en-US" sz="1800" dirty="0"/>
              <a:t>Principle: Forecast should include all predictions on the evolution of relevant factors:</a:t>
            </a:r>
          </a:p>
          <a:p>
            <a:pPr lvl="1" eaLnBrk="1" hangingPunct="1">
              <a:defRPr/>
            </a:pPr>
            <a:r>
              <a:rPr lang="en-US" sz="1600" dirty="0"/>
              <a:t>Demand</a:t>
            </a:r>
          </a:p>
          <a:p>
            <a:pPr lvl="1" eaLnBrk="1" hangingPunct="1">
              <a:defRPr/>
            </a:pPr>
            <a:r>
              <a:rPr lang="en-US" sz="1600" dirty="0"/>
              <a:t>Supply</a:t>
            </a:r>
          </a:p>
          <a:p>
            <a:pPr lvl="1" eaLnBrk="1" hangingPunct="1">
              <a:defRPr/>
            </a:pPr>
            <a:r>
              <a:rPr lang="en-US" sz="1600" dirty="0"/>
              <a:t>Technology: </a:t>
            </a:r>
          </a:p>
          <a:p>
            <a:pPr marL="1200150" lvl="2" indent="-342900" eaLnBrk="1" hangingPunct="1">
              <a:defRPr/>
            </a:pPr>
            <a:r>
              <a:rPr lang="en-US" sz="1400" dirty="0"/>
              <a:t>Cost of capacity</a:t>
            </a:r>
          </a:p>
          <a:p>
            <a:pPr marL="1200150" lvl="2" indent="-342900" eaLnBrk="1" hangingPunct="1">
              <a:defRPr/>
            </a:pPr>
            <a:r>
              <a:rPr lang="en-US" sz="1400" dirty="0"/>
              <a:t>Learning and continuous improvement increase capacity (yield)</a:t>
            </a:r>
          </a:p>
          <a:p>
            <a:pPr marL="1200150" lvl="2" indent="-342900" eaLnBrk="1" hangingPunct="1">
              <a:defRPr/>
            </a:pPr>
            <a:r>
              <a:rPr lang="en-US" sz="1400" dirty="0"/>
              <a:t>New technologies</a:t>
            </a:r>
          </a:p>
          <a:p>
            <a:pPr lvl="1" eaLnBrk="1" hangingPunct="1">
              <a:defRPr/>
            </a:pPr>
            <a:r>
              <a:rPr lang="en-US" sz="1600" dirty="0"/>
              <a:t>Strategic Uncertainty: Competition and environment</a:t>
            </a:r>
          </a:p>
          <a:p>
            <a:pPr marL="381000" indent="-381000" eaLnBrk="1" hangingPunct="1">
              <a:buNone/>
            </a:pPr>
            <a:endParaRPr lang="en-US" sz="1800" dirty="0"/>
          </a:p>
          <a:p>
            <a:pPr marL="381000" indent="-381000" eaLnBrk="1" hangingPunct="1">
              <a:buNone/>
            </a:pPr>
            <a:r>
              <a:rPr lang="en-US" sz="1800" dirty="0"/>
              <a:t>Principle: Forecasts should include uncertainty by time bucket.</a:t>
            </a:r>
          </a:p>
          <a:p>
            <a:pPr marL="381000" indent="-381000" eaLnBrk="1" hangingPunct="1">
              <a:buNone/>
            </a:pPr>
            <a:endParaRPr lang="en-US" sz="1800" dirty="0"/>
          </a:p>
          <a:p>
            <a:pPr marL="381000" indent="-381000" eaLnBrk="1" hangingPunct="1">
              <a:buNone/>
            </a:pPr>
            <a:r>
              <a:rPr lang="en-US" sz="1800" dirty="0"/>
              <a:t>Challenges in practice:</a:t>
            </a:r>
          </a:p>
          <a:p>
            <a:pPr marL="381000" indent="-381000" eaLnBrk="1" hangingPunct="1">
              <a:buFont typeface="Wingdings" pitchFamily="2" charset="2"/>
              <a:buAutoNum type="arabicPeriod"/>
            </a:pPr>
            <a:r>
              <a:rPr lang="en-US" sz="1800" dirty="0"/>
              <a:t>Many companies use only point forecasts</a:t>
            </a:r>
          </a:p>
          <a:p>
            <a:pPr marL="381000" indent="-381000" eaLnBrk="1" hangingPunct="1">
              <a:buFont typeface="Wingdings" pitchFamily="2" charset="2"/>
              <a:buAutoNum type="arabicPeriod"/>
            </a:pPr>
            <a:r>
              <a:rPr lang="en-US" sz="1800" dirty="0"/>
              <a:t>Forecasts require cross-functional input and agreement</a:t>
            </a:r>
          </a:p>
          <a:p>
            <a:pPr marL="381000" indent="-381000" eaLnBrk="1" hangingPunct="1">
              <a:buFont typeface="Wingdings" pitchFamily="2" charset="2"/>
              <a:buAutoNum type="arabicPeriod"/>
            </a:pPr>
            <a:r>
              <a:rPr lang="en-US" sz="1800" dirty="0"/>
              <a:t>Most important: forecasts can serve two means:</a:t>
            </a:r>
          </a:p>
          <a:p>
            <a:pPr marL="800100" lvl="1" indent="-342900" eaLnBrk="1" hangingPunct="1">
              <a:buFont typeface="Wingdings" pitchFamily="2" charset="2"/>
              <a:buChar char="§"/>
            </a:pPr>
            <a:r>
              <a:rPr lang="en-US" sz="1600" dirty="0"/>
              <a:t>Goal setting, often connected to incentive systems,</a:t>
            </a:r>
          </a:p>
          <a:p>
            <a:pPr marL="457200" lvl="1" indent="0" eaLnBrk="1" hangingPunct="1">
              <a:buNone/>
            </a:pPr>
            <a:r>
              <a:rPr lang="en-US" sz="1600" dirty="0"/>
              <a:t>budgets and financial reporting</a:t>
            </a:r>
          </a:p>
          <a:p>
            <a:pPr marL="381000" indent="-381000" eaLnBrk="1" hangingPunct="1">
              <a:buNone/>
              <a:defRPr/>
            </a:pPr>
            <a:endParaRPr lang="en-US" sz="1800" dirty="0"/>
          </a:p>
        </p:txBody>
      </p:sp>
      <p:sp>
        <p:nvSpPr>
          <p:cNvPr id="2" name="TextBox 1"/>
          <p:cNvSpPr txBox="1"/>
          <p:nvPr/>
        </p:nvSpPr>
        <p:spPr>
          <a:xfrm>
            <a:off x="6625390" y="3641562"/>
            <a:ext cx="1665136" cy="461665"/>
          </a:xfrm>
          <a:prstGeom prst="rect">
            <a:avLst/>
          </a:prstGeom>
          <a:noFill/>
        </p:spPr>
        <p:txBody>
          <a:bodyPr wrap="none" rtlCol="0">
            <a:spAutoFit/>
          </a:bodyPr>
          <a:lstStyle/>
          <a:p>
            <a:r>
              <a:rPr lang="en-US" b="1">
                <a:latin typeface="Arial Black" charset="0"/>
                <a:ea typeface="Arial Black" charset="0"/>
                <a:cs typeface="Arial Black" charset="0"/>
              </a:rPr>
              <a:t>Forecast</a:t>
            </a:r>
          </a:p>
        </p:txBody>
      </p:sp>
      <p:sp>
        <p:nvSpPr>
          <p:cNvPr id="5" name="TextBox 4"/>
          <p:cNvSpPr txBox="1"/>
          <p:nvPr/>
        </p:nvSpPr>
        <p:spPr>
          <a:xfrm>
            <a:off x="5847345" y="4541726"/>
            <a:ext cx="1569660" cy="769441"/>
          </a:xfrm>
          <a:prstGeom prst="rect">
            <a:avLst/>
          </a:prstGeom>
          <a:noFill/>
        </p:spPr>
        <p:txBody>
          <a:bodyPr wrap="none" rtlCol="0">
            <a:spAutoFit/>
          </a:bodyPr>
          <a:lstStyle/>
          <a:p>
            <a:r>
              <a:rPr lang="en-US" dirty="0">
                <a:solidFill>
                  <a:srgbClr val="7030A0"/>
                </a:solidFill>
                <a:latin typeface="Arial Black" charset="0"/>
                <a:ea typeface="Arial Black" charset="0"/>
                <a:cs typeface="Arial Black" charset="0"/>
              </a:rPr>
              <a:t>desired</a:t>
            </a:r>
          </a:p>
          <a:p>
            <a:r>
              <a:rPr lang="en-US" sz="2000" dirty="0">
                <a:latin typeface="Arial Black" charset="0"/>
                <a:ea typeface="Arial Black" charset="0"/>
                <a:cs typeface="Arial Black" charset="0"/>
              </a:rPr>
              <a:t>outcomes</a:t>
            </a:r>
          </a:p>
        </p:txBody>
      </p:sp>
      <p:sp>
        <p:nvSpPr>
          <p:cNvPr id="6" name="TextBox 5"/>
          <p:cNvSpPr txBox="1"/>
          <p:nvPr/>
        </p:nvSpPr>
        <p:spPr>
          <a:xfrm>
            <a:off x="7604878" y="4541726"/>
            <a:ext cx="1585690" cy="769441"/>
          </a:xfrm>
          <a:prstGeom prst="rect">
            <a:avLst/>
          </a:prstGeom>
          <a:noFill/>
        </p:spPr>
        <p:txBody>
          <a:bodyPr wrap="none" rtlCol="0">
            <a:spAutoFit/>
          </a:bodyPr>
          <a:lstStyle/>
          <a:p>
            <a:r>
              <a:rPr lang="en-US" dirty="0">
                <a:solidFill>
                  <a:srgbClr val="7030A0"/>
                </a:solidFill>
                <a:latin typeface="Arial Black" charset="0"/>
                <a:ea typeface="Arial Black" charset="0"/>
                <a:cs typeface="Arial Black" charset="0"/>
              </a:rPr>
              <a:t>possible</a:t>
            </a:r>
          </a:p>
          <a:p>
            <a:r>
              <a:rPr lang="en-US" sz="2000" dirty="0">
                <a:latin typeface="Arial Black" charset="0"/>
                <a:ea typeface="Arial Black" charset="0"/>
                <a:cs typeface="Arial Black" charset="0"/>
              </a:rPr>
              <a:t>outcomes</a:t>
            </a:r>
          </a:p>
        </p:txBody>
      </p:sp>
      <p:cxnSp>
        <p:nvCxnSpPr>
          <p:cNvPr id="4" name="Straight Arrow Connector 3"/>
          <p:cNvCxnSpPr>
            <a:stCxn id="2" idx="2"/>
          </p:cNvCxnSpPr>
          <p:nvPr/>
        </p:nvCxnSpPr>
        <p:spPr bwMode="auto">
          <a:xfrm flipH="1">
            <a:off x="6625390" y="4103227"/>
            <a:ext cx="832568" cy="43849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p:cNvCxnSpPr>
            <a:endCxn id="6" idx="0"/>
          </p:cNvCxnSpPr>
          <p:nvPr/>
        </p:nvCxnSpPr>
        <p:spPr bwMode="auto">
          <a:xfrm>
            <a:off x="7457958" y="4103227"/>
            <a:ext cx="939765" cy="43849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0" name="TextBox 9"/>
          <p:cNvSpPr txBox="1"/>
          <p:nvPr/>
        </p:nvSpPr>
        <p:spPr>
          <a:xfrm>
            <a:off x="5208828" y="5662498"/>
            <a:ext cx="2502608" cy="830997"/>
          </a:xfrm>
          <a:prstGeom prst="rect">
            <a:avLst/>
          </a:prstGeom>
          <a:noFill/>
        </p:spPr>
        <p:txBody>
          <a:bodyPr wrap="none" rtlCol="0">
            <a:spAutoFit/>
          </a:bodyPr>
          <a:lstStyle/>
          <a:p>
            <a:pPr algn="ctr"/>
            <a:r>
              <a:rPr lang="en-US" dirty="0">
                <a:latin typeface="Arial" charset="0"/>
                <a:ea typeface="Arial" charset="0"/>
                <a:cs typeface="Arial" charset="0"/>
              </a:rPr>
              <a:t>leadership</a:t>
            </a:r>
          </a:p>
          <a:p>
            <a:pPr algn="ctr"/>
            <a:r>
              <a:rPr lang="en-US" dirty="0">
                <a:latin typeface="Arial" charset="0"/>
                <a:ea typeface="Arial" charset="0"/>
                <a:cs typeface="Arial" charset="0"/>
              </a:rPr>
              <a:t>“make it happen”</a:t>
            </a:r>
          </a:p>
        </p:txBody>
      </p:sp>
      <p:sp>
        <p:nvSpPr>
          <p:cNvPr id="13" name="TextBox 12"/>
          <p:cNvSpPr txBox="1"/>
          <p:nvPr/>
        </p:nvSpPr>
        <p:spPr>
          <a:xfrm>
            <a:off x="7887762" y="5662498"/>
            <a:ext cx="1351652" cy="830997"/>
          </a:xfrm>
          <a:prstGeom prst="rect">
            <a:avLst/>
          </a:prstGeom>
          <a:noFill/>
        </p:spPr>
        <p:txBody>
          <a:bodyPr wrap="none" rtlCol="0">
            <a:spAutoFit/>
          </a:bodyPr>
          <a:lstStyle/>
          <a:p>
            <a:pPr algn="ctr"/>
            <a:r>
              <a:rPr lang="en-US" dirty="0">
                <a:latin typeface="Arial" charset="0"/>
                <a:ea typeface="Arial" charset="0"/>
                <a:cs typeface="Arial" charset="0"/>
              </a:rPr>
              <a:t>good</a:t>
            </a:r>
          </a:p>
          <a:p>
            <a:pPr algn="ctr"/>
            <a:r>
              <a:rPr lang="en-US" dirty="0">
                <a:latin typeface="Arial" charset="0"/>
                <a:ea typeface="Arial" charset="0"/>
                <a:cs typeface="Arial" charset="0"/>
              </a:rPr>
              <a:t>planning</a:t>
            </a:r>
          </a:p>
        </p:txBody>
      </p:sp>
      <p:cxnSp>
        <p:nvCxnSpPr>
          <p:cNvPr id="12" name="Straight Arrow Connector 11"/>
          <p:cNvCxnSpPr>
            <a:stCxn id="5" idx="2"/>
            <a:endCxn id="10" idx="0"/>
          </p:cNvCxnSpPr>
          <p:nvPr/>
        </p:nvCxnSpPr>
        <p:spPr bwMode="auto">
          <a:xfrm flipH="1">
            <a:off x="6460132" y="5311167"/>
            <a:ext cx="172043" cy="351331"/>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5" name="Straight Arrow Connector 14"/>
          <p:cNvCxnSpPr>
            <a:stCxn id="6" idx="2"/>
            <a:endCxn id="13" idx="0"/>
          </p:cNvCxnSpPr>
          <p:nvPr/>
        </p:nvCxnSpPr>
        <p:spPr bwMode="auto">
          <a:xfrm>
            <a:off x="8397723" y="5311167"/>
            <a:ext cx="165865" cy="351331"/>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a:t>Financial Analysis of Capacity Strategy </a:t>
            </a:r>
            <a:br>
              <a:rPr lang="en-US" dirty="0"/>
            </a:br>
            <a:r>
              <a:rPr lang="en-US" dirty="0"/>
              <a:t>       Valuation &amp;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sz="2800" dirty="0"/>
              <a:t>Forecasts of demand, supply and margins </a:t>
            </a:r>
          </a:p>
          <a:p>
            <a:pPr marL="457200" indent="-457200" eaLnBrk="1" hangingPunct="1">
              <a:buFontTx/>
              <a:buAutoNum type="arabicPeriod"/>
            </a:pPr>
            <a:r>
              <a:rPr lang="en-US" sz="2800" b="1" dirty="0">
                <a:solidFill>
                  <a:srgbClr val="FF0000"/>
                </a:solidFill>
              </a:rPr>
              <a:t>Distinguish </a:t>
            </a:r>
            <a:r>
              <a:rPr lang="en-US" sz="2800" b="1" i="1" dirty="0">
                <a:solidFill>
                  <a:srgbClr val="FF0000"/>
                </a:solidFill>
              </a:rPr>
              <a:t>demand</a:t>
            </a:r>
            <a:r>
              <a:rPr lang="en-US" sz="2800" b="1" dirty="0">
                <a:solidFill>
                  <a:srgbClr val="FF0000"/>
                </a:solidFill>
              </a:rPr>
              <a:t> from </a:t>
            </a:r>
            <a:r>
              <a:rPr lang="en-US" sz="2800" b="1" i="1" dirty="0">
                <a:solidFill>
                  <a:srgbClr val="FF0000"/>
                </a:solidFill>
              </a:rPr>
              <a:t>output and sales</a:t>
            </a:r>
            <a:r>
              <a:rPr lang="en-US" sz="2800" b="1" dirty="0">
                <a:solidFill>
                  <a:srgbClr val="FF0000"/>
                </a:solidFill>
              </a:rPr>
              <a:t>!</a:t>
            </a:r>
          </a:p>
          <a:p>
            <a:pPr marL="457200" indent="-457200" eaLnBrk="1" hangingPunct="1">
              <a:buFontTx/>
              <a:buAutoNum type="arabicPeriod"/>
            </a:pPr>
            <a:r>
              <a:rPr lang="en-US" sz="2800" dirty="0"/>
              <a:t>Model capacity adjustments + continuous improvements</a:t>
            </a:r>
          </a:p>
          <a:p>
            <a:pPr marL="457200" indent="-457200" eaLnBrk="1" hangingPunct="1">
              <a:buFontTx/>
              <a:buAutoNum type="arabicPeriod"/>
            </a:pPr>
            <a:r>
              <a:rPr lang="en-US" sz="2800" dirty="0"/>
              <a:t>Include plans or options for model changes and future new products</a:t>
            </a:r>
          </a:p>
          <a:p>
            <a:pPr marL="457200" indent="-457200" eaLnBrk="1" hangingPunct="1">
              <a:buFontTx/>
              <a:buAutoNum type="arabicPeriod"/>
            </a:pPr>
            <a:r>
              <a:rPr lang="en-US" sz="2800" dirty="0"/>
              <a:t>Moving baseline: it is often easier to do two separate discounted cash flow analyses: 1. “do not invest” 2. “do invest” find NPV as their difference</a:t>
            </a:r>
          </a:p>
          <a:p>
            <a:pPr marL="457200" indent="-457200" eaLnBrk="1" hangingPunct="1">
              <a:buFontTx/>
              <a:buAutoNum type="arabicPeriod"/>
            </a:pPr>
            <a:r>
              <a:rPr lang="en-US" sz="2800" i="1" dirty="0"/>
              <a:t>Capture risk</a:t>
            </a:r>
            <a:endParaRPr lang="en-US" sz="2800" dirty="0"/>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a:t>Tools to Incorporate risk into analysis:</a:t>
            </a:r>
          </a:p>
        </p:txBody>
      </p:sp>
      <p:sp>
        <p:nvSpPr>
          <p:cNvPr id="229379" name="Rectangle 3"/>
          <p:cNvSpPr>
            <a:spLocks noGrp="1" noChangeArrowheads="1"/>
          </p:cNvSpPr>
          <p:nvPr>
            <p:ph idx="1"/>
          </p:nvPr>
        </p:nvSpPr>
        <p:spPr>
          <a:xfrm>
            <a:off x="144463" y="1035050"/>
            <a:ext cx="8999537" cy="5286375"/>
          </a:xfrm>
        </p:spPr>
        <p:txBody>
          <a:bodyPr/>
          <a:lstStyle/>
          <a:p>
            <a:pPr marL="457200" indent="-457200" eaLnBrk="1" hangingPunct="1">
              <a:buFont typeface="Wingdings" pitchFamily="2" charset="2"/>
              <a:buAutoNum type="arabicPeriod"/>
              <a:defRPr/>
            </a:pPr>
            <a:r>
              <a:rPr lang="en-US" sz="2400" dirty="0"/>
              <a:t>Scenario Analysis (concurrent, discrete)</a:t>
            </a:r>
          </a:p>
          <a:p>
            <a:pPr marL="457200" indent="-457200" eaLnBrk="1" hangingPunct="1">
              <a:buFont typeface="Wingdings" pitchFamily="2" charset="2"/>
              <a:buAutoNum type="arabicPeriod"/>
              <a:defRPr/>
            </a:pPr>
            <a:r>
              <a:rPr lang="en-US" sz="2400" dirty="0"/>
              <a:t>Decision Trees (sequential, discrete)</a:t>
            </a:r>
          </a:p>
          <a:p>
            <a:pPr marL="457200" indent="-457200" eaLnBrk="1" hangingPunct="1">
              <a:buFont typeface="Wingdings" pitchFamily="2" charset="2"/>
              <a:buAutoNum type="arabicPeriod"/>
              <a:defRPr/>
            </a:pPr>
            <a:r>
              <a:rPr lang="en-US" sz="2400" dirty="0"/>
              <a:t>Simulation</a:t>
            </a:r>
          </a:p>
          <a:p>
            <a:pPr marL="457200" indent="-457200" eaLnBrk="1" hangingPunct="1">
              <a:buFont typeface="Wingdings" pitchFamily="2" charset="2"/>
              <a:buAutoNum type="arabicPeriod"/>
              <a:defRPr/>
            </a:pPr>
            <a:endParaRPr lang="en-US" sz="2400" dirty="0"/>
          </a:p>
          <a:p>
            <a:pPr marL="0" indent="0" eaLnBrk="1" hangingPunct="1">
              <a:buNone/>
              <a:defRPr/>
            </a:pPr>
            <a:endParaRPr lang="en-US" sz="2400" dirty="0"/>
          </a:p>
          <a:p>
            <a:pPr marL="0" indent="0" eaLnBrk="1" hangingPunct="1">
              <a:buNone/>
              <a:defRPr/>
            </a:pPr>
            <a:r>
              <a:rPr lang="en-US" sz="2400" dirty="0"/>
              <a:t>Steps for Scenario Analysis:</a:t>
            </a:r>
          </a:p>
          <a:p>
            <a:pPr marL="457200" indent="-457200" eaLnBrk="1" hangingPunct="1">
              <a:buAutoNum type="arabicPeriod"/>
              <a:defRPr/>
            </a:pPr>
            <a:r>
              <a:rPr lang="en-US" sz="2400" dirty="0"/>
              <a:t>Determine the factors you build around</a:t>
            </a:r>
          </a:p>
          <a:p>
            <a:pPr marL="457200" indent="-457200" eaLnBrk="1" hangingPunct="1">
              <a:buAutoNum type="arabicPeriod"/>
              <a:defRPr/>
            </a:pPr>
            <a:r>
              <a:rPr lang="en-US" sz="2400" dirty="0"/>
              <a:t>Determine scenarios</a:t>
            </a:r>
          </a:p>
          <a:p>
            <a:pPr marL="457200" indent="-457200" eaLnBrk="1" hangingPunct="1">
              <a:buFont typeface="Wingdings" pitchFamily="2" charset="2"/>
              <a:buAutoNum type="arabicPeriod"/>
              <a:defRPr/>
            </a:pPr>
            <a:r>
              <a:rPr lang="en-US" sz="2400" dirty="0"/>
              <a:t>Assign probabilities</a:t>
            </a:r>
          </a:p>
          <a:p>
            <a:pPr marL="457200" indent="-457200" eaLnBrk="1" hangingPunct="1">
              <a:buAutoNum type="arabicPeriod"/>
              <a:defRPr/>
            </a:pPr>
            <a:r>
              <a:rPr lang="en-US" sz="2400" dirty="0"/>
              <a:t>Estimate cash flow for each scenario</a:t>
            </a:r>
          </a:p>
          <a:p>
            <a:pPr marL="457200" indent="-457200" eaLnBrk="1" hangingPunct="1">
              <a:buAutoNum type="arabicPeriod"/>
              <a:defRPr/>
            </a:pPr>
            <a:r>
              <a:rPr lang="en-US" sz="2400" dirty="0"/>
              <a:t>Compute Expected NPV</a:t>
            </a:r>
          </a:p>
          <a:p>
            <a:pPr marL="457200" indent="-457200" eaLnBrk="1" hangingPunct="1">
              <a:buAutoNum type="arabicPeriod"/>
              <a:defRPr/>
            </a:pPr>
            <a:endParaRPr lang="en-US" sz="2400" dirty="0"/>
          </a:p>
          <a:p>
            <a:pPr marL="457200" indent="-457200" eaLnBrk="1" hangingPunct="1">
              <a:buAutoNum type="arabicPeriod"/>
              <a:defRPr/>
            </a:pPr>
            <a:endParaRPr lang="en-US" sz="2400" dirty="0"/>
          </a:p>
          <a:p>
            <a:pPr marL="457200" indent="-457200" eaLnBrk="1" hangingPunct="1">
              <a:buFont typeface="Wingdings" pitchFamily="2" charset="2"/>
              <a:buAutoNum type="arabicPeriod"/>
              <a:defRPr/>
            </a:pPr>
            <a:endParaRPr lang="en-US" sz="2400" dirty="0"/>
          </a:p>
        </p:txBody>
      </p:sp>
    </p:spTree>
    <p:custDataLst>
      <p:tags r:id="rId1"/>
    </p:custDataLst>
    <p:extLst>
      <p:ext uri="{BB962C8B-B14F-4D97-AF65-F5344CB8AC3E}">
        <p14:creationId xmlns:p14="http://schemas.microsoft.com/office/powerpoint/2010/main" val="1130747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9379">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937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9379">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93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Scenario Analysis (simple single-stage decision tree)</a:t>
            </a:r>
          </a:p>
        </p:txBody>
      </p:sp>
      <p:sp>
        <p:nvSpPr>
          <p:cNvPr id="6" name="Rectangle 5"/>
          <p:cNvSpPr>
            <a:spLocks noChangeArrowheads="1"/>
          </p:cNvSpPr>
          <p:nvPr/>
        </p:nvSpPr>
        <p:spPr bwMode="auto">
          <a:xfrm>
            <a:off x="1111929" y="2302328"/>
            <a:ext cx="411162" cy="501650"/>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i="1" dirty="0">
                <a:solidFill>
                  <a:schemeClr val="bg1"/>
                </a:solidFill>
                <a:latin typeface="Arial"/>
                <a:cs typeface="Arial"/>
              </a:rPr>
              <a:t>K</a:t>
            </a:r>
          </a:p>
        </p:txBody>
      </p:sp>
      <p:sp>
        <p:nvSpPr>
          <p:cNvPr id="7" name="Text Box 13"/>
          <p:cNvSpPr txBox="1">
            <a:spLocks noChangeArrowheads="1"/>
          </p:cNvSpPr>
          <p:nvPr/>
        </p:nvSpPr>
        <p:spPr bwMode="auto">
          <a:xfrm>
            <a:off x="646791" y="3165928"/>
            <a:ext cx="1341438" cy="52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dirty="0">
                <a:solidFill>
                  <a:schemeClr val="accent2"/>
                </a:solidFill>
                <a:latin typeface="Arial"/>
                <a:cs typeface="Arial"/>
              </a:rPr>
              <a:t>Decide</a:t>
            </a:r>
          </a:p>
          <a:p>
            <a:pPr algn="ctr">
              <a:defRPr/>
            </a:pPr>
            <a:r>
              <a:rPr lang="en-US" sz="1400" b="1" dirty="0">
                <a:solidFill>
                  <a:schemeClr val="accent2"/>
                </a:solidFill>
                <a:latin typeface="Arial"/>
                <a:cs typeface="Arial"/>
              </a:rPr>
              <a:t>Capacity Size</a:t>
            </a:r>
          </a:p>
        </p:txBody>
      </p:sp>
      <p:sp>
        <p:nvSpPr>
          <p:cNvPr id="8" name="Text Box 14"/>
          <p:cNvSpPr txBox="1">
            <a:spLocks noChangeArrowheads="1"/>
          </p:cNvSpPr>
          <p:nvPr/>
        </p:nvSpPr>
        <p:spPr bwMode="auto">
          <a:xfrm>
            <a:off x="5302929" y="1694316"/>
            <a:ext cx="636587" cy="3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1</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9" name="Freeform 31"/>
          <p:cNvSpPr>
            <a:spLocks/>
          </p:cNvSpPr>
          <p:nvPr/>
        </p:nvSpPr>
        <p:spPr bwMode="auto">
          <a:xfrm>
            <a:off x="3212191" y="1840366"/>
            <a:ext cx="1649413" cy="647700"/>
          </a:xfrm>
          <a:custGeom>
            <a:avLst/>
            <a:gdLst>
              <a:gd name="T0" fmla="*/ 0 w 1937"/>
              <a:gd name="T1" fmla="*/ 408 h 408"/>
              <a:gd name="T2" fmla="*/ 209 w 1937"/>
              <a:gd name="T3" fmla="*/ 0 h 408"/>
              <a:gd name="T4" fmla="*/ 1937 w 1937"/>
              <a:gd name="T5" fmla="*/ 0 h 408"/>
            </a:gdLst>
            <a:ahLst/>
            <a:cxnLst>
              <a:cxn ang="0">
                <a:pos x="T0" y="T1"/>
              </a:cxn>
              <a:cxn ang="0">
                <a:pos x="T2" y="T3"/>
              </a:cxn>
              <a:cxn ang="0">
                <a:pos x="T4" y="T5"/>
              </a:cxn>
            </a:cxnLst>
            <a:rect l="0" t="0" r="r" b="b"/>
            <a:pathLst>
              <a:path w="1937" h="408">
                <a:moveTo>
                  <a:pt x="0" y="408"/>
                </a:moveTo>
                <a:lnTo>
                  <a:pt x="209" y="0"/>
                </a:lnTo>
                <a:lnTo>
                  <a:pt x="1937" y="0"/>
                </a:lnTo>
              </a:path>
            </a:pathLst>
          </a:cu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defRPr/>
            </a:pPr>
            <a:endParaRPr lang="en-US" sz="1200">
              <a:solidFill>
                <a:srgbClr val="000000"/>
              </a:solidFill>
              <a:latin typeface="Arial"/>
              <a:cs typeface="Arial"/>
            </a:endParaRPr>
          </a:p>
        </p:txBody>
      </p:sp>
      <p:sp>
        <p:nvSpPr>
          <p:cNvPr id="10" name="Text Box 35"/>
          <p:cNvSpPr txBox="1">
            <a:spLocks noChangeArrowheads="1"/>
          </p:cNvSpPr>
          <p:nvPr/>
        </p:nvSpPr>
        <p:spPr bwMode="auto">
          <a:xfrm>
            <a:off x="3785279" y="1543503"/>
            <a:ext cx="365125" cy="3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1</a:t>
            </a:r>
          </a:p>
        </p:txBody>
      </p:sp>
      <p:sp>
        <p:nvSpPr>
          <p:cNvPr id="11" name="Freeform 38"/>
          <p:cNvSpPr>
            <a:spLocks/>
          </p:cNvSpPr>
          <p:nvPr/>
        </p:nvSpPr>
        <p:spPr bwMode="auto">
          <a:xfrm>
            <a:off x="3212191" y="2575378"/>
            <a:ext cx="1614488" cy="647700"/>
          </a:xfrm>
          <a:custGeom>
            <a:avLst/>
            <a:gdLst>
              <a:gd name="T0" fmla="*/ 0 w 1937"/>
              <a:gd name="T1" fmla="*/ 0 h 408"/>
              <a:gd name="T2" fmla="*/ 209 w 1937"/>
              <a:gd name="T3" fmla="*/ 408 h 408"/>
              <a:gd name="T4" fmla="*/ 1937 w 1937"/>
              <a:gd name="T5" fmla="*/ 408 h 408"/>
            </a:gdLst>
            <a:ahLst/>
            <a:cxnLst>
              <a:cxn ang="0">
                <a:pos x="T0" y="T1"/>
              </a:cxn>
              <a:cxn ang="0">
                <a:pos x="T2" y="T3"/>
              </a:cxn>
              <a:cxn ang="0">
                <a:pos x="T4" y="T5"/>
              </a:cxn>
            </a:cxnLst>
            <a:rect l="0" t="0" r="r" b="b"/>
            <a:pathLst>
              <a:path w="1937" h="408">
                <a:moveTo>
                  <a:pt x="0" y="0"/>
                </a:moveTo>
                <a:lnTo>
                  <a:pt x="209" y="408"/>
                </a:lnTo>
                <a:lnTo>
                  <a:pt x="1937" y="408"/>
                </a:lnTo>
              </a:path>
            </a:pathLst>
          </a:cu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defRPr/>
            </a:pPr>
            <a:endParaRPr lang="en-US" sz="1200">
              <a:solidFill>
                <a:srgbClr val="000000"/>
              </a:solidFill>
              <a:latin typeface="Arial"/>
              <a:cs typeface="Arial"/>
            </a:endParaRPr>
          </a:p>
        </p:txBody>
      </p:sp>
      <p:sp>
        <p:nvSpPr>
          <p:cNvPr id="12" name="Text Box 39"/>
          <p:cNvSpPr txBox="1">
            <a:spLocks noChangeArrowheads="1"/>
          </p:cNvSpPr>
          <p:nvPr/>
        </p:nvSpPr>
        <p:spPr bwMode="auto">
          <a:xfrm>
            <a:off x="4899704" y="1210128"/>
            <a:ext cx="1441450" cy="277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b="1" dirty="0">
                <a:solidFill>
                  <a:srgbClr val="000000"/>
                </a:solidFill>
                <a:latin typeface="Arial"/>
                <a:cs typeface="Arial"/>
              </a:rPr>
              <a:t>Contingent Value</a:t>
            </a:r>
            <a:endParaRPr lang="en-US" sz="1200" b="1" dirty="0">
              <a:solidFill>
                <a:srgbClr val="FF0000"/>
              </a:solidFill>
              <a:latin typeface="Arial"/>
              <a:cs typeface="Arial"/>
            </a:endParaRPr>
          </a:p>
        </p:txBody>
      </p:sp>
      <p:sp>
        <p:nvSpPr>
          <p:cNvPr id="13" name="Oval 7"/>
          <p:cNvSpPr>
            <a:spLocks noChangeArrowheads="1"/>
          </p:cNvSpPr>
          <p:nvPr/>
        </p:nvSpPr>
        <p:spPr bwMode="auto">
          <a:xfrm>
            <a:off x="2769279" y="2302328"/>
            <a:ext cx="515937" cy="517525"/>
          </a:xfrm>
          <a:prstGeom prst="ellipse">
            <a:avLst/>
          </a:prstGeom>
          <a:solidFill>
            <a:srgbClr val="0000FF"/>
          </a:solidFill>
          <a:ln w="9525">
            <a:solidFill>
              <a:schemeClr val="tx1"/>
            </a:solidFill>
            <a:round/>
            <a:headEnd/>
            <a:tailEnd/>
          </a:ln>
        </p:spPr>
        <p:txBody>
          <a:bodyPr wrap="none" anchor="ctr"/>
          <a:lstStyle/>
          <a:p>
            <a:pPr eaLnBrk="1" hangingPunct="1"/>
            <a:r>
              <a:rPr lang="en-US">
                <a:solidFill>
                  <a:schemeClr val="bg1"/>
                </a:solidFill>
                <a:latin typeface="Arial" charset="0"/>
                <a:cs typeface="Arial" charset="0"/>
              </a:rPr>
              <a:t>X</a:t>
            </a:r>
          </a:p>
        </p:txBody>
      </p:sp>
      <p:cxnSp>
        <p:nvCxnSpPr>
          <p:cNvPr id="14" name="Straight Connector 13"/>
          <p:cNvCxnSpPr>
            <a:stCxn id="6" idx="3"/>
            <a:endCxn id="13" idx="2"/>
          </p:cNvCxnSpPr>
          <p:nvPr/>
        </p:nvCxnSpPr>
        <p:spPr bwMode="auto">
          <a:xfrm>
            <a:off x="1523091" y="2553153"/>
            <a:ext cx="1246188" cy="793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sp>
        <p:nvSpPr>
          <p:cNvPr id="15" name="Text Box 13"/>
          <p:cNvSpPr txBox="1">
            <a:spLocks noChangeArrowheads="1"/>
          </p:cNvSpPr>
          <p:nvPr/>
        </p:nvSpPr>
        <p:spPr bwMode="auto">
          <a:xfrm>
            <a:off x="2531154" y="3165928"/>
            <a:ext cx="992187" cy="52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dirty="0">
                <a:solidFill>
                  <a:schemeClr val="accent2"/>
                </a:solidFill>
                <a:latin typeface="Arial"/>
                <a:cs typeface="Arial"/>
              </a:rPr>
              <a:t>Observe</a:t>
            </a:r>
          </a:p>
          <a:p>
            <a:pPr algn="ctr">
              <a:defRPr/>
            </a:pPr>
            <a:r>
              <a:rPr lang="en-US" sz="1400" b="1" dirty="0">
                <a:solidFill>
                  <a:schemeClr val="accent2"/>
                </a:solidFill>
                <a:latin typeface="Arial"/>
                <a:cs typeface="Arial"/>
              </a:rPr>
              <a:t>Unknown</a:t>
            </a:r>
          </a:p>
        </p:txBody>
      </p:sp>
      <p:sp>
        <p:nvSpPr>
          <p:cNvPr id="16" name="Text Box 39"/>
          <p:cNvSpPr txBox="1">
            <a:spLocks noChangeArrowheads="1"/>
          </p:cNvSpPr>
          <p:nvPr/>
        </p:nvSpPr>
        <p:spPr bwMode="auto">
          <a:xfrm>
            <a:off x="3477304" y="1210128"/>
            <a:ext cx="981075" cy="277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b="1" dirty="0">
                <a:solidFill>
                  <a:srgbClr val="000000"/>
                </a:solidFill>
                <a:latin typeface="Arial"/>
                <a:cs typeface="Arial"/>
              </a:rPr>
              <a:t>Probability</a:t>
            </a:r>
            <a:endParaRPr lang="en-US" sz="1200" b="1" dirty="0">
              <a:solidFill>
                <a:srgbClr val="FF0000"/>
              </a:solidFill>
              <a:latin typeface="Arial"/>
              <a:cs typeface="Arial"/>
            </a:endParaRPr>
          </a:p>
        </p:txBody>
      </p:sp>
      <p:cxnSp>
        <p:nvCxnSpPr>
          <p:cNvPr id="17" name="Straight Connector 16"/>
          <p:cNvCxnSpPr>
            <a:stCxn id="13" idx="6"/>
          </p:cNvCxnSpPr>
          <p:nvPr/>
        </p:nvCxnSpPr>
        <p:spPr bwMode="auto">
          <a:xfrm flipV="1">
            <a:off x="3285216" y="2561091"/>
            <a:ext cx="1635125"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cxnSp>
      <p:sp>
        <p:nvSpPr>
          <p:cNvPr id="18" name="Text Box 14"/>
          <p:cNvSpPr txBox="1">
            <a:spLocks noChangeArrowheads="1"/>
          </p:cNvSpPr>
          <p:nvPr/>
        </p:nvSpPr>
        <p:spPr bwMode="auto">
          <a:xfrm>
            <a:off x="5307691" y="2337253"/>
            <a:ext cx="625475" cy="3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2</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19" name="Text Box 35"/>
          <p:cNvSpPr txBox="1">
            <a:spLocks noChangeArrowheads="1"/>
          </p:cNvSpPr>
          <p:nvPr/>
        </p:nvSpPr>
        <p:spPr bwMode="auto">
          <a:xfrm>
            <a:off x="3785279" y="2178503"/>
            <a:ext cx="365125" cy="3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2</a:t>
            </a:r>
          </a:p>
        </p:txBody>
      </p:sp>
      <p:sp>
        <p:nvSpPr>
          <p:cNvPr id="20" name="Text Box 14"/>
          <p:cNvSpPr txBox="1">
            <a:spLocks noChangeArrowheads="1"/>
          </p:cNvSpPr>
          <p:nvPr/>
        </p:nvSpPr>
        <p:spPr bwMode="auto">
          <a:xfrm>
            <a:off x="5307691" y="3073853"/>
            <a:ext cx="625475" cy="3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i="1" dirty="0">
                <a:solidFill>
                  <a:srgbClr val="000000"/>
                </a:solidFill>
                <a:latin typeface="Arial"/>
                <a:cs typeface="Arial"/>
              </a:rPr>
              <a:t>V</a:t>
            </a:r>
            <a:r>
              <a:rPr lang="en-US" sz="1400" baseline="-25000" dirty="0">
                <a:solidFill>
                  <a:srgbClr val="000000"/>
                </a:solidFill>
                <a:latin typeface="Arial"/>
                <a:cs typeface="Arial"/>
              </a:rPr>
              <a:t>3</a:t>
            </a:r>
            <a:r>
              <a:rPr lang="en-US" sz="1400" dirty="0">
                <a:solidFill>
                  <a:srgbClr val="000000"/>
                </a:solidFill>
                <a:latin typeface="Arial"/>
                <a:cs typeface="Arial"/>
              </a:rPr>
              <a:t>(</a:t>
            </a:r>
            <a:r>
              <a:rPr lang="en-US" sz="1400" i="1" dirty="0">
                <a:solidFill>
                  <a:srgbClr val="000000"/>
                </a:solidFill>
                <a:latin typeface="Arial"/>
                <a:cs typeface="Arial"/>
              </a:rPr>
              <a:t>K</a:t>
            </a:r>
            <a:r>
              <a:rPr lang="en-US" sz="1400" dirty="0">
                <a:solidFill>
                  <a:srgbClr val="000000"/>
                </a:solidFill>
                <a:latin typeface="Arial"/>
                <a:cs typeface="Arial"/>
              </a:rPr>
              <a:t>)</a:t>
            </a:r>
          </a:p>
        </p:txBody>
      </p:sp>
      <p:sp>
        <p:nvSpPr>
          <p:cNvPr id="21" name="Text Box 35"/>
          <p:cNvSpPr txBox="1">
            <a:spLocks noChangeArrowheads="1"/>
          </p:cNvSpPr>
          <p:nvPr/>
        </p:nvSpPr>
        <p:spPr bwMode="auto">
          <a:xfrm>
            <a:off x="3785279" y="2915103"/>
            <a:ext cx="365125" cy="307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defRPr/>
            </a:pPr>
            <a:r>
              <a:rPr lang="en-US" sz="1400" i="1" dirty="0">
                <a:solidFill>
                  <a:srgbClr val="000000"/>
                </a:solidFill>
                <a:latin typeface="Arial"/>
                <a:cs typeface="Arial"/>
              </a:rPr>
              <a:t>p</a:t>
            </a:r>
            <a:r>
              <a:rPr lang="en-US" sz="1400" baseline="-25000" dirty="0">
                <a:solidFill>
                  <a:srgbClr val="000000"/>
                </a:solidFill>
                <a:latin typeface="Arial"/>
                <a:cs typeface="Arial"/>
              </a:rPr>
              <a:t>3</a:t>
            </a:r>
          </a:p>
        </p:txBody>
      </p:sp>
    </p:spTree>
    <p:extLst>
      <p:ext uri="{BB962C8B-B14F-4D97-AF65-F5344CB8AC3E}">
        <p14:creationId xmlns:p14="http://schemas.microsoft.com/office/powerpoint/2010/main" val="3513550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Marginal Analysis and Newsvendor Solution</a:t>
            </a:r>
          </a:p>
        </p:txBody>
      </p:sp>
      <p:pic>
        <p:nvPicPr>
          <p:cNvPr id="3" name="Picture 2"/>
          <p:cNvPicPr>
            <a:picLocks noChangeAspect="1"/>
          </p:cNvPicPr>
          <p:nvPr/>
        </p:nvPicPr>
        <p:blipFill>
          <a:blip r:embed="rId2"/>
          <a:stretch>
            <a:fillRect/>
          </a:stretch>
        </p:blipFill>
        <p:spPr>
          <a:xfrm>
            <a:off x="0" y="1727200"/>
            <a:ext cx="9144000" cy="1144522"/>
          </a:xfrm>
          <a:prstGeom prst="rect">
            <a:avLst/>
          </a:prstGeom>
        </p:spPr>
      </p:pic>
    </p:spTree>
    <p:extLst>
      <p:ext uri="{BB962C8B-B14F-4D97-AF65-F5344CB8AC3E}">
        <p14:creationId xmlns:p14="http://schemas.microsoft.com/office/powerpoint/2010/main" val="3522811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a:t>Capacity Strategy: Sizing</a:t>
            </a:r>
            <a:br>
              <a:rPr lang="en-US" dirty="0"/>
            </a:br>
            <a:r>
              <a:rPr lang="en-US" dirty="0"/>
              <a:t>	Summary</a:t>
            </a:r>
          </a:p>
        </p:txBody>
      </p:sp>
      <p:sp>
        <p:nvSpPr>
          <p:cNvPr id="43011" name="Rectangle 3"/>
          <p:cNvSpPr>
            <a:spLocks noGrp="1" noChangeArrowheads="1"/>
          </p:cNvSpPr>
          <p:nvPr>
            <p:ph idx="1"/>
          </p:nvPr>
        </p:nvSpPr>
        <p:spPr/>
        <p:txBody>
          <a:bodyPr/>
          <a:lstStyle/>
          <a:p>
            <a:r>
              <a:rPr lang="en-US" dirty="0"/>
              <a:t>The concept of a capacity strategy</a:t>
            </a:r>
          </a:p>
          <a:p>
            <a:pPr lvl="1"/>
            <a:r>
              <a:rPr lang="en-US" dirty="0"/>
              <a:t>Long range plan of capacity sizing/adjustment over time with decisions on capacity type/technology and location</a:t>
            </a:r>
          </a:p>
          <a:p>
            <a:r>
              <a:rPr lang="en-US" dirty="0"/>
              <a:t>Many factors to include.  Special attention must be devoted to the role of uncertainty and risk</a:t>
            </a:r>
          </a:p>
          <a:p>
            <a:r>
              <a:rPr lang="en-US" dirty="0"/>
              <a:t>Tools to include risk:</a:t>
            </a:r>
          </a:p>
          <a:p>
            <a:pPr marL="857250" lvl="1" indent="-457200" eaLnBrk="1" hangingPunct="1">
              <a:defRPr/>
            </a:pPr>
            <a:r>
              <a:rPr lang="en-US" dirty="0"/>
              <a:t>Scenario Analysis (concurrent, discrete)</a:t>
            </a:r>
          </a:p>
          <a:p>
            <a:pPr marL="857250" lvl="1" indent="-457200" eaLnBrk="1" hangingPunct="1">
              <a:defRPr/>
            </a:pPr>
            <a:r>
              <a:rPr lang="en-US" dirty="0"/>
              <a:t>Decision Trees (sequential, discrete)</a:t>
            </a:r>
          </a:p>
          <a:p>
            <a:pPr marL="857250" lvl="1" indent="-457200" eaLnBrk="1" hangingPunct="1">
              <a:defRPr/>
            </a:pPr>
            <a:r>
              <a:rPr lang="en-US" dirty="0"/>
              <a:t>Simulation</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t>Risk Management and Operational Hedging</a:t>
            </a:r>
          </a:p>
        </p:txBody>
      </p:sp>
      <p:sp>
        <p:nvSpPr>
          <p:cNvPr id="24579" name="Rectangle 5"/>
          <p:cNvSpPr>
            <a:spLocks noGrp="1" noChangeArrowheads="1"/>
          </p:cNvSpPr>
          <p:nvPr>
            <p:ph idx="1"/>
          </p:nvPr>
        </p:nvSpPr>
        <p:spPr/>
        <p:txBody>
          <a:bodyPr/>
          <a:lstStyle/>
          <a:p>
            <a:r>
              <a:rPr lang="en-US" dirty="0"/>
              <a:t>What is risk?  			</a:t>
            </a:r>
            <a:r>
              <a:rPr lang="en-US" i="1" dirty="0"/>
              <a:t>Likelihood  </a:t>
            </a:r>
            <a:r>
              <a:rPr lang="en-US" dirty="0">
                <a:latin typeface="Arial" pitchFamily="34" charset="0"/>
                <a:cs typeface="Arial" pitchFamily="34" charset="0"/>
              </a:rPr>
              <a:t>x</a:t>
            </a:r>
            <a:r>
              <a:rPr lang="en-US" dirty="0"/>
              <a:t> </a:t>
            </a:r>
            <a:r>
              <a:rPr lang="en-US" i="1" dirty="0"/>
              <a:t>Consequences</a:t>
            </a:r>
            <a:endParaRPr lang="en-US" dirty="0"/>
          </a:p>
          <a:p>
            <a:pPr lvl="1"/>
            <a:r>
              <a:rPr lang="en-US" dirty="0"/>
              <a:t>undesirable consequences of uncertainty</a:t>
            </a:r>
          </a:p>
          <a:p>
            <a:pPr lvl="1"/>
            <a:r>
              <a:rPr lang="en-US" dirty="0"/>
              <a:t>Variance</a:t>
            </a:r>
          </a:p>
          <a:p>
            <a:pPr lvl="1"/>
            <a:r>
              <a:rPr lang="en-US" dirty="0"/>
              <a:t>Two types of risk:</a:t>
            </a:r>
          </a:p>
          <a:p>
            <a:pPr lvl="2"/>
            <a:r>
              <a:rPr lang="en-US" dirty="0"/>
              <a:t>Operational risk</a:t>
            </a:r>
          </a:p>
          <a:p>
            <a:pPr lvl="3"/>
            <a:r>
              <a:rPr lang="en-US" dirty="0"/>
              <a:t>the threat that a resource, process, or system will fail to perform as intended</a:t>
            </a:r>
          </a:p>
          <a:p>
            <a:pPr lvl="3"/>
            <a:r>
              <a:rPr lang="en-US" dirty="0"/>
              <a:t>the risk of a mismatch between supply and demand, which reduces expected profit flows</a:t>
            </a:r>
          </a:p>
          <a:p>
            <a:pPr lvl="2"/>
            <a:r>
              <a:rPr lang="en-US" dirty="0"/>
              <a:t>Financial risk is about the undesirable variability of realized profit flows</a:t>
            </a:r>
          </a:p>
          <a:p>
            <a:pPr lvl="2"/>
            <a:endParaRPr lang="en-US" dirty="0"/>
          </a:p>
          <a:p>
            <a:r>
              <a:rPr lang="en-US" dirty="0"/>
              <a:t>What is risk management?	</a:t>
            </a:r>
            <a:r>
              <a:rPr lang="en-US" i="1" dirty="0"/>
              <a:t>Control likelihood or consequences</a:t>
            </a:r>
            <a:endParaRPr lang="en-US" dirty="0"/>
          </a:p>
          <a:p>
            <a:endParaRPr lang="en-US" dirty="0"/>
          </a:p>
          <a:p>
            <a:r>
              <a:rPr lang="en-US" dirty="0"/>
              <a:t>Hedging means mitigating these risks:</a:t>
            </a:r>
          </a:p>
          <a:p>
            <a:pPr lvl="1"/>
            <a:r>
              <a:rPr lang="en-US" dirty="0"/>
              <a:t>Operational hedging are constructions in the operating system to reduce operational risks that may increase expected profits as well as reduce its variance</a:t>
            </a:r>
          </a:p>
          <a:p>
            <a:pPr lvl="1"/>
            <a:r>
              <a:rPr lang="en-US" dirty="0"/>
              <a:t>Financial hedging are constructions with financial instruments to reduce the variance of profits</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t>Capacity Sizing:</a:t>
            </a:r>
            <a:br>
              <a:rPr lang="en-US"/>
            </a:br>
            <a:r>
              <a:rPr lang="en-US"/>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5028184"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30467"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t>Contributions to ROIC increase, 1992-2007 (McKinsey)</a:t>
            </a:r>
          </a:p>
        </p:txBody>
      </p:sp>
      <p:sp>
        <p:nvSpPr>
          <p:cNvPr id="5" name="TextBox 4"/>
          <p:cNvSpPr txBox="1"/>
          <p:nvPr/>
        </p:nvSpPr>
        <p:spPr>
          <a:xfrm>
            <a:off x="814528" y="3960300"/>
            <a:ext cx="873762" cy="461665"/>
          </a:xfrm>
          <a:prstGeom prst="rect">
            <a:avLst/>
          </a:prstGeom>
          <a:noFill/>
          <a:ln>
            <a:solidFill>
              <a:schemeClr val="tx1"/>
            </a:solidFill>
          </a:ln>
        </p:spPr>
        <p:txBody>
          <a:bodyPr wrap="square" rtlCol="0">
            <a:spAutoFit/>
          </a:bodyPr>
          <a:lstStyle/>
          <a:p>
            <a:r>
              <a:rPr lang="en-US" sz="1200" dirty="0">
                <a:latin typeface="Cambria" pitchFamily="18" charset="0"/>
              </a:rPr>
              <a:t>Return Effect</a:t>
            </a:r>
          </a:p>
        </p:txBody>
      </p:sp>
      <p:sp>
        <p:nvSpPr>
          <p:cNvPr id="6" name="TextBox 5"/>
          <p:cNvSpPr txBox="1"/>
          <p:nvPr/>
        </p:nvSpPr>
        <p:spPr>
          <a:xfrm>
            <a:off x="1798599" y="4374327"/>
            <a:ext cx="1056361"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Cost Effect</a:t>
            </a:r>
            <a:endParaRPr lang="en-US" sz="1200" dirty="0">
              <a:latin typeface="Cambria" pitchFamily="18" charset="0"/>
            </a:endParaRPr>
          </a:p>
        </p:txBody>
      </p:sp>
      <p:sp>
        <p:nvSpPr>
          <p:cNvPr id="7" name="TextBox 6"/>
          <p:cNvSpPr txBox="1"/>
          <p:nvPr/>
        </p:nvSpPr>
        <p:spPr>
          <a:xfrm>
            <a:off x="1798599" y="2826466"/>
            <a:ext cx="700761" cy="461665"/>
          </a:xfrm>
          <a:prstGeom prst="rect">
            <a:avLst/>
          </a:prstGeom>
          <a:noFill/>
          <a:ln>
            <a:solidFill>
              <a:schemeClr val="tx1"/>
            </a:solidFill>
          </a:ln>
        </p:spPr>
        <p:txBody>
          <a:bodyPr wrap="square" rtlCol="0">
            <a:spAutoFit/>
          </a:bodyPr>
          <a:lstStyle/>
          <a:p>
            <a:r>
              <a:rPr lang="en-US" sz="1200" dirty="0">
                <a:latin typeface="Cambria" pitchFamily="18" charset="0"/>
              </a:rPr>
              <a:t>Sales Effect</a:t>
            </a:r>
          </a:p>
        </p:txBody>
      </p:sp>
      <p:cxnSp>
        <p:nvCxnSpPr>
          <p:cNvPr id="8" name="Elbow Connector 7"/>
          <p:cNvCxnSpPr>
            <a:stCxn id="6" idx="1"/>
            <a:endCxn id="5" idx="3"/>
          </p:cNvCxnSpPr>
          <p:nvPr/>
        </p:nvCxnSpPr>
        <p:spPr>
          <a:xfrm rot="10800000">
            <a:off x="1688291" y="4191133"/>
            <a:ext cx="110309" cy="3216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3057299"/>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461665"/>
          </a:xfrm>
          <a:prstGeom prst="rect">
            <a:avLst/>
          </a:prstGeom>
          <a:noFill/>
          <a:ln>
            <a:solidFill>
              <a:schemeClr val="tx1"/>
            </a:solidFill>
          </a:ln>
        </p:spPr>
        <p:txBody>
          <a:bodyPr wrap="square" rtlCol="0">
            <a:spAutoFit/>
          </a:bodyPr>
          <a:lstStyle/>
          <a:p>
            <a:r>
              <a:rPr lang="en-US" sz="1200" dirty="0">
                <a:latin typeface="Cambria" pitchFamily="18" charset="0"/>
                <a:sym typeface="Symbol"/>
              </a:rPr>
              <a:t>Price Inc.</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2087151"/>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a:latin typeface="Cambria" pitchFamily="18" charset="0"/>
              </a:rPr>
              <a:t>ROIC</a:t>
            </a:r>
          </a:p>
        </p:txBody>
      </p:sp>
      <p:sp>
        <p:nvSpPr>
          <p:cNvPr id="27" name="TextBox 26"/>
          <p:cNvSpPr txBox="1"/>
          <p:nvPr/>
        </p:nvSpPr>
        <p:spPr>
          <a:xfrm>
            <a:off x="814528" y="5388198"/>
            <a:ext cx="770432" cy="646331"/>
          </a:xfrm>
          <a:prstGeom prst="rect">
            <a:avLst/>
          </a:prstGeom>
          <a:noFill/>
          <a:ln>
            <a:solidFill>
              <a:schemeClr val="tx1"/>
            </a:solidFill>
          </a:ln>
        </p:spPr>
        <p:txBody>
          <a:bodyPr wrap="square" rtlCol="0">
            <a:spAutoFit/>
          </a:bodyPr>
          <a:lstStyle/>
          <a:p>
            <a:r>
              <a:rPr lang="en-US" sz="1200" dirty="0">
                <a:latin typeface="Cambria" pitchFamily="18" charset="0"/>
                <a:sym typeface="Symbol"/>
              </a:rPr>
              <a:t>Invested Capital Effect</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891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191133"/>
            <a:ext cx="118567" cy="628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3873" y="5082150"/>
            <a:ext cx="2404500" cy="276999"/>
          </a:xfrm>
          <a:prstGeom prst="rect">
            <a:avLst/>
          </a:prstGeom>
          <a:noFill/>
          <a:ln>
            <a:solidFill>
              <a:schemeClr val="tx1"/>
            </a:solidFill>
          </a:ln>
        </p:spPr>
        <p:txBody>
          <a:bodyPr wrap="square" rtlCol="0">
            <a:spAutoFit/>
          </a:bodyPr>
          <a:lstStyle/>
          <a:p>
            <a:r>
              <a:rPr lang="en-US" sz="1200" dirty="0">
                <a:latin typeface="Cambria" pitchFamily="18" charset="0"/>
              </a:rPr>
              <a:t>Reduced investment Effect</a:t>
            </a:r>
          </a:p>
        </p:txBody>
      </p:sp>
      <p:sp>
        <p:nvSpPr>
          <p:cNvPr id="31" name="TextBox 30"/>
          <p:cNvSpPr txBox="1"/>
          <p:nvPr/>
        </p:nvSpPr>
        <p:spPr>
          <a:xfrm>
            <a:off x="2447325" y="6055472"/>
            <a:ext cx="2440626"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Increased Capital Efficiency </a:t>
            </a:r>
            <a:endParaRPr lang="en-US" sz="1200" dirty="0">
              <a:latin typeface="Cambria" pitchFamily="18" charset="0"/>
            </a:endParaRPr>
          </a:p>
        </p:txBody>
      </p:sp>
      <p:cxnSp>
        <p:nvCxnSpPr>
          <p:cNvPr id="32" name="Elbow Connector 31"/>
          <p:cNvCxnSpPr>
            <a:stCxn id="27" idx="3"/>
            <a:endCxn id="31" idx="1"/>
          </p:cNvCxnSpPr>
          <p:nvPr/>
        </p:nvCxnSpPr>
        <p:spPr>
          <a:xfrm>
            <a:off x="1584960" y="5711364"/>
            <a:ext cx="862365" cy="4826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220650"/>
            <a:ext cx="898913" cy="49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50182" y="2624314"/>
            <a:ext cx="3809794"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Price increase without product improvement</a:t>
            </a:r>
            <a:endParaRPr lang="en-US" sz="1200" dirty="0">
              <a:latin typeface="Cambria" pitchFamily="18" charset="0"/>
            </a:endParaRPr>
          </a:p>
        </p:txBody>
      </p:sp>
      <p:sp>
        <p:nvSpPr>
          <p:cNvPr id="35" name="TextBox 34"/>
          <p:cNvSpPr txBox="1"/>
          <p:nvPr/>
        </p:nvSpPr>
        <p:spPr>
          <a:xfrm>
            <a:off x="4732967" y="1918222"/>
            <a:ext cx="3527014"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New Product at existing facility</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2087152"/>
            <a:ext cx="1280262" cy="6756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1" y="1554014"/>
            <a:ext cx="277329" cy="5331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447249" y="1323181"/>
            <a:ext cx="1077265" cy="461665"/>
          </a:xfrm>
          <a:prstGeom prst="rect">
            <a:avLst/>
          </a:prstGeom>
          <a:noFill/>
          <a:ln>
            <a:solidFill>
              <a:schemeClr val="tx1"/>
            </a:solidFill>
          </a:ln>
        </p:spPr>
        <p:txBody>
          <a:bodyPr wrap="square" rtlCol="0">
            <a:spAutoFit/>
          </a:bodyPr>
          <a:lstStyle/>
          <a:p>
            <a:r>
              <a:rPr lang="en-US" sz="1200" dirty="0">
                <a:latin typeface="Cambria" pitchFamily="18" charset="0"/>
                <a:sym typeface="Symbol"/>
              </a:rPr>
              <a:t>Product Improvement</a:t>
            </a:r>
            <a:endParaRPr lang="en-US" sz="1200" dirty="0">
              <a:latin typeface="Cambria" pitchFamily="18" charset="0"/>
            </a:endParaRPr>
          </a:p>
        </p:txBody>
      </p:sp>
      <p:sp>
        <p:nvSpPr>
          <p:cNvPr id="48" name="TextBox 47"/>
          <p:cNvSpPr txBox="1"/>
          <p:nvPr/>
        </p:nvSpPr>
        <p:spPr>
          <a:xfrm>
            <a:off x="4595909" y="1090938"/>
            <a:ext cx="3654934"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New Product that requires extra capital investment </a:t>
            </a:r>
            <a:endParaRPr lang="en-US" sz="1200" dirty="0">
              <a:latin typeface="Cambria" pitchFamily="18" charset="0"/>
            </a:endParaRPr>
          </a:p>
        </p:txBody>
      </p:sp>
      <p:cxnSp>
        <p:nvCxnSpPr>
          <p:cNvPr id="49" name="Elbow Connector 48"/>
          <p:cNvCxnSpPr>
            <a:stCxn id="35" idx="1"/>
            <a:endCxn id="47" idx="3"/>
          </p:cNvCxnSpPr>
          <p:nvPr/>
        </p:nvCxnSpPr>
        <p:spPr>
          <a:xfrm rot="10800000">
            <a:off x="4524515" y="1554014"/>
            <a:ext cx="208453" cy="5027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5400000">
            <a:off x="4451752" y="1409843"/>
            <a:ext cx="216933" cy="7140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9" y="3019191"/>
            <a:ext cx="738388" cy="461665"/>
          </a:xfrm>
          <a:prstGeom prst="rect">
            <a:avLst/>
          </a:prstGeom>
          <a:noFill/>
          <a:ln>
            <a:solidFill>
              <a:schemeClr val="tx1"/>
            </a:solidFill>
          </a:ln>
        </p:spPr>
        <p:txBody>
          <a:bodyPr wrap="square" rtlCol="0">
            <a:spAutoFit/>
          </a:bodyPr>
          <a:lstStyle/>
          <a:p>
            <a:r>
              <a:rPr lang="en-US" sz="1200" dirty="0">
                <a:latin typeface="Cambria" pitchFamily="18" charset="0"/>
                <a:sym typeface="Symbol"/>
              </a:rPr>
              <a:t>Output increase</a:t>
            </a:r>
            <a:endParaRPr lang="en-US" sz="1200" dirty="0">
              <a:latin typeface="Cambria" pitchFamily="18" charset="0"/>
            </a:endParaRPr>
          </a:p>
        </p:txBody>
      </p:sp>
      <p:cxnSp>
        <p:nvCxnSpPr>
          <p:cNvPr id="52" name="Elbow Connector 51"/>
          <p:cNvCxnSpPr>
            <a:stCxn id="51" idx="1"/>
            <a:endCxn id="7" idx="3"/>
          </p:cNvCxnSpPr>
          <p:nvPr/>
        </p:nvCxnSpPr>
        <p:spPr>
          <a:xfrm rot="10800000">
            <a:off x="2499361" y="3057300"/>
            <a:ext cx="106449" cy="1927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967467" y="4511149"/>
            <a:ext cx="2322942"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Structural cost reductions</a:t>
            </a:r>
            <a:endParaRPr lang="en-US" sz="1200" dirty="0">
              <a:latin typeface="Cambria" pitchFamily="18" charset="0"/>
            </a:endParaRPr>
          </a:p>
        </p:txBody>
      </p:sp>
      <p:sp>
        <p:nvSpPr>
          <p:cNvPr id="67" name="TextBox 66"/>
          <p:cNvSpPr txBox="1"/>
          <p:nvPr/>
        </p:nvSpPr>
        <p:spPr>
          <a:xfrm>
            <a:off x="2967467" y="4154149"/>
            <a:ext cx="2332078"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Reduction of Operating Cost</a:t>
            </a:r>
            <a:endParaRPr lang="en-US" sz="1200" dirty="0">
              <a:latin typeface="Cambria" pitchFamily="18" charset="0"/>
            </a:endParaRPr>
          </a:p>
        </p:txBody>
      </p:sp>
      <p:cxnSp>
        <p:nvCxnSpPr>
          <p:cNvPr id="68" name="Elbow Connector 67"/>
          <p:cNvCxnSpPr>
            <a:stCxn id="67" idx="1"/>
          </p:cNvCxnSpPr>
          <p:nvPr/>
        </p:nvCxnSpPr>
        <p:spPr>
          <a:xfrm rot="10800000" flipV="1">
            <a:off x="2851521" y="4292649"/>
            <a:ext cx="115946" cy="30092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1"/>
          </p:cNvCxnSpPr>
          <p:nvPr/>
        </p:nvCxnSpPr>
        <p:spPr>
          <a:xfrm rot="10800000">
            <a:off x="2851527" y="4639265"/>
            <a:ext cx="115940" cy="103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515766" y="3764856"/>
            <a:ext cx="2697494"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New or expanded capacity</a:t>
            </a:r>
            <a:endParaRPr lang="en-US" sz="1200" dirty="0">
              <a:latin typeface="Cambria" pitchFamily="18" charset="0"/>
            </a:endParaRPr>
          </a:p>
        </p:txBody>
      </p:sp>
      <p:sp>
        <p:nvSpPr>
          <p:cNvPr id="78" name="TextBox 77"/>
          <p:cNvSpPr txBox="1"/>
          <p:nvPr/>
        </p:nvSpPr>
        <p:spPr>
          <a:xfrm>
            <a:off x="3506628" y="2974096"/>
            <a:ext cx="2688357"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Higher Utilization</a:t>
            </a:r>
            <a:endParaRPr lang="en-US" sz="1200" dirty="0">
              <a:latin typeface="Cambria" pitchFamily="18" charset="0"/>
            </a:endParaRPr>
          </a:p>
        </p:txBody>
      </p:sp>
      <p:cxnSp>
        <p:nvCxnSpPr>
          <p:cNvPr id="79" name="Elbow Connector 78"/>
          <p:cNvCxnSpPr/>
          <p:nvPr/>
        </p:nvCxnSpPr>
        <p:spPr>
          <a:xfrm rot="16200000" flipV="1">
            <a:off x="3098745" y="3477202"/>
            <a:ext cx="635062" cy="18070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78" idx="1"/>
          </p:cNvCxnSpPr>
          <p:nvPr/>
        </p:nvCxnSpPr>
        <p:spPr>
          <a:xfrm rot="10800000" flipV="1">
            <a:off x="3339856" y="3112595"/>
            <a:ext cx="166773" cy="243115"/>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06629" y="3365611"/>
            <a:ext cx="2697494" cy="276999"/>
          </a:xfrm>
          <a:prstGeom prst="rect">
            <a:avLst/>
          </a:prstGeom>
          <a:noFill/>
          <a:ln>
            <a:solidFill>
              <a:schemeClr val="tx1"/>
            </a:solidFill>
          </a:ln>
        </p:spPr>
        <p:txBody>
          <a:bodyPr wrap="square" rtlCol="0">
            <a:spAutoFit/>
          </a:bodyPr>
          <a:lstStyle/>
          <a:p>
            <a:r>
              <a:rPr lang="en-US" sz="1200" dirty="0">
                <a:latin typeface="Cambria" pitchFamily="18" charset="0"/>
                <a:sym typeface="Symbol"/>
              </a:rPr>
              <a:t>Higher Productivity</a:t>
            </a:r>
            <a:endParaRPr lang="en-US" sz="1200" dirty="0">
              <a:latin typeface="Cambria" pitchFamily="18" charset="0"/>
            </a:endParaRPr>
          </a:p>
        </p:txBody>
      </p:sp>
      <p:sp>
        <p:nvSpPr>
          <p:cNvPr id="22557" name="Oval 22556"/>
          <p:cNvSpPr/>
          <p:nvPr/>
        </p:nvSpPr>
        <p:spPr bwMode="auto">
          <a:xfrm>
            <a:off x="0" y="4286605"/>
            <a:ext cx="81869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Optima"/>
                <a:cs typeface="Optima"/>
              </a:rPr>
              <a:t>100%</a:t>
            </a:r>
          </a:p>
        </p:txBody>
      </p:sp>
      <p:sp>
        <p:nvSpPr>
          <p:cNvPr id="126" name="Oval 125"/>
          <p:cNvSpPr/>
          <p:nvPr/>
        </p:nvSpPr>
        <p:spPr bwMode="auto">
          <a:xfrm>
            <a:off x="0" y="4971996"/>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Optima"/>
                <a:cs typeface="Optima"/>
              </a:rPr>
              <a:t>48%</a:t>
            </a:r>
          </a:p>
        </p:txBody>
      </p:sp>
      <p:sp>
        <p:nvSpPr>
          <p:cNvPr id="127" name="Oval 126"/>
          <p:cNvSpPr/>
          <p:nvPr/>
        </p:nvSpPr>
        <p:spPr bwMode="auto">
          <a:xfrm>
            <a:off x="878137" y="4443983"/>
            <a:ext cx="690214"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25</a:t>
            </a:r>
            <a:r>
              <a:rPr kumimoji="0" lang="en-US" sz="1200" b="0" i="0" u="none" strike="noStrike" cap="none" normalizeH="0" baseline="0" dirty="0">
                <a:ln>
                  <a:noFill/>
                </a:ln>
                <a:solidFill>
                  <a:schemeClr val="tx1"/>
                </a:solidFill>
                <a:effectLst/>
                <a:latin typeface="Optima"/>
                <a:cs typeface="Optima"/>
              </a:rPr>
              <a:t>%</a:t>
            </a:r>
          </a:p>
        </p:txBody>
      </p:sp>
      <p:sp>
        <p:nvSpPr>
          <p:cNvPr id="128" name="Oval 127"/>
          <p:cNvSpPr/>
          <p:nvPr/>
        </p:nvSpPr>
        <p:spPr bwMode="auto">
          <a:xfrm>
            <a:off x="810099" y="355446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77</a:t>
            </a:r>
            <a:r>
              <a:rPr kumimoji="0" lang="en-US" sz="1200" b="0" i="0" u="none" strike="noStrike" cap="none" normalizeH="0" baseline="0" dirty="0">
                <a:ln>
                  <a:noFill/>
                </a:ln>
                <a:solidFill>
                  <a:schemeClr val="tx1"/>
                </a:solidFill>
                <a:effectLst/>
                <a:latin typeface="Optima"/>
                <a:cs typeface="Optima"/>
              </a:rPr>
              <a:t>%</a:t>
            </a:r>
          </a:p>
        </p:txBody>
      </p:sp>
      <p:sp>
        <p:nvSpPr>
          <p:cNvPr id="130" name="Oval 129"/>
          <p:cNvSpPr/>
          <p:nvPr/>
        </p:nvSpPr>
        <p:spPr bwMode="auto">
          <a:xfrm>
            <a:off x="810099" y="6042954"/>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23</a:t>
            </a:r>
            <a:r>
              <a:rPr kumimoji="0" lang="en-US" sz="1200" b="0" i="0" u="none" strike="noStrike" cap="none" normalizeH="0" baseline="0" dirty="0">
                <a:ln>
                  <a:noFill/>
                </a:ln>
                <a:solidFill>
                  <a:schemeClr val="tx1"/>
                </a:solidFill>
                <a:effectLst/>
                <a:latin typeface="Optima"/>
                <a:cs typeface="Optima"/>
              </a:rPr>
              <a:t>%</a:t>
            </a:r>
          </a:p>
        </p:txBody>
      </p:sp>
      <p:sp>
        <p:nvSpPr>
          <p:cNvPr id="131" name="Oval 130"/>
          <p:cNvSpPr/>
          <p:nvPr/>
        </p:nvSpPr>
        <p:spPr bwMode="auto">
          <a:xfrm>
            <a:off x="1694591" y="2409105"/>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40</a:t>
            </a:r>
            <a:r>
              <a:rPr kumimoji="0" lang="en-US" sz="1200" b="0" i="0" u="none" strike="noStrike" cap="none" normalizeH="0" baseline="0" dirty="0">
                <a:ln>
                  <a:noFill/>
                </a:ln>
                <a:solidFill>
                  <a:schemeClr val="tx1"/>
                </a:solidFill>
                <a:effectLst/>
                <a:latin typeface="Optima"/>
                <a:cs typeface="Optima"/>
              </a:rPr>
              <a:t>%</a:t>
            </a:r>
          </a:p>
        </p:txBody>
      </p:sp>
      <p:sp>
        <p:nvSpPr>
          <p:cNvPr id="132" name="Oval 131"/>
          <p:cNvSpPr/>
          <p:nvPr/>
        </p:nvSpPr>
        <p:spPr bwMode="auto">
          <a:xfrm>
            <a:off x="1733595" y="3292257"/>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14</a:t>
            </a:r>
            <a:r>
              <a:rPr kumimoji="0" lang="en-US" sz="1200" b="0" i="0" u="none" strike="noStrike" cap="none" normalizeH="0" baseline="0" dirty="0">
                <a:ln>
                  <a:noFill/>
                </a:ln>
                <a:solidFill>
                  <a:schemeClr val="tx1"/>
                </a:solidFill>
                <a:effectLst/>
                <a:latin typeface="Optima"/>
                <a:cs typeface="Optima"/>
              </a:rPr>
              <a:t>%</a:t>
            </a:r>
          </a:p>
        </p:txBody>
      </p:sp>
      <p:sp>
        <p:nvSpPr>
          <p:cNvPr id="133" name="Oval 132"/>
          <p:cNvSpPr/>
          <p:nvPr/>
        </p:nvSpPr>
        <p:spPr bwMode="auto">
          <a:xfrm>
            <a:off x="1881009" y="399037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37</a:t>
            </a:r>
            <a:r>
              <a:rPr kumimoji="0" lang="en-US" sz="1200" b="0" i="0" u="none" strike="noStrike" cap="none" normalizeH="0" baseline="0" dirty="0">
                <a:ln>
                  <a:noFill/>
                </a:ln>
                <a:solidFill>
                  <a:schemeClr val="tx1"/>
                </a:solidFill>
                <a:effectLst/>
                <a:latin typeface="Optima"/>
                <a:cs typeface="Optima"/>
              </a:rPr>
              <a:t>%</a:t>
            </a:r>
          </a:p>
        </p:txBody>
      </p:sp>
      <p:sp>
        <p:nvSpPr>
          <p:cNvPr id="134" name="Oval 133"/>
          <p:cNvSpPr/>
          <p:nvPr/>
        </p:nvSpPr>
        <p:spPr bwMode="auto">
          <a:xfrm>
            <a:off x="1920013" y="466940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11</a:t>
            </a:r>
            <a:r>
              <a:rPr kumimoji="0" lang="en-US" sz="1200" b="0" i="0" u="none" strike="noStrike" cap="none" normalizeH="0" baseline="0" dirty="0">
                <a:ln>
                  <a:noFill/>
                </a:ln>
                <a:solidFill>
                  <a:schemeClr val="tx1"/>
                </a:solidFill>
                <a:effectLst/>
                <a:latin typeface="Optima"/>
                <a:cs typeface="Optima"/>
              </a:rPr>
              <a:t>%</a:t>
            </a:r>
          </a:p>
        </p:txBody>
      </p:sp>
      <p:sp>
        <p:nvSpPr>
          <p:cNvPr id="135" name="Oval 134"/>
          <p:cNvSpPr/>
          <p:nvPr/>
        </p:nvSpPr>
        <p:spPr bwMode="auto">
          <a:xfrm>
            <a:off x="2561388" y="145016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20</a:t>
            </a:r>
            <a:r>
              <a:rPr kumimoji="0" lang="en-US" sz="1200" b="0" i="0" u="none" strike="noStrike" cap="none" normalizeH="0" baseline="0" dirty="0">
                <a:ln>
                  <a:noFill/>
                </a:ln>
                <a:solidFill>
                  <a:schemeClr val="tx1"/>
                </a:solidFill>
                <a:effectLst/>
                <a:latin typeface="Optima"/>
                <a:cs typeface="Optima"/>
              </a:rPr>
              <a:t>%</a:t>
            </a:r>
          </a:p>
        </p:txBody>
      </p:sp>
      <p:sp>
        <p:nvSpPr>
          <p:cNvPr id="136" name="Oval 135"/>
          <p:cNvSpPr/>
          <p:nvPr/>
        </p:nvSpPr>
        <p:spPr bwMode="auto">
          <a:xfrm>
            <a:off x="2543692" y="230918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a:ln>
                  <a:noFill/>
                </a:ln>
                <a:solidFill>
                  <a:schemeClr val="tx1"/>
                </a:solidFill>
                <a:effectLst/>
                <a:latin typeface="Optima"/>
                <a:cs typeface="Optima"/>
              </a:rPr>
              <a:t>%</a:t>
            </a:r>
          </a:p>
        </p:txBody>
      </p:sp>
      <p:sp>
        <p:nvSpPr>
          <p:cNvPr id="137" name="Oval 136"/>
          <p:cNvSpPr/>
          <p:nvPr/>
        </p:nvSpPr>
        <p:spPr bwMode="auto">
          <a:xfrm>
            <a:off x="8252514" y="98880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a:ln>
                  <a:noFill/>
                </a:ln>
                <a:solidFill>
                  <a:schemeClr val="tx1"/>
                </a:solidFill>
                <a:effectLst/>
                <a:latin typeface="Optima"/>
                <a:cs typeface="Optima"/>
              </a:rPr>
              <a:t>%</a:t>
            </a:r>
          </a:p>
        </p:txBody>
      </p:sp>
      <p:sp>
        <p:nvSpPr>
          <p:cNvPr id="138" name="Oval 137"/>
          <p:cNvSpPr/>
          <p:nvPr/>
        </p:nvSpPr>
        <p:spPr bwMode="auto">
          <a:xfrm>
            <a:off x="8281550" y="1874728"/>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3</a:t>
            </a:r>
            <a:r>
              <a:rPr kumimoji="0" lang="en-US" sz="1200" b="0" i="0" u="none" strike="noStrike" cap="none" normalizeH="0" baseline="0" dirty="0">
                <a:ln>
                  <a:noFill/>
                </a:ln>
                <a:solidFill>
                  <a:schemeClr val="tx1"/>
                </a:solidFill>
                <a:effectLst/>
                <a:latin typeface="Optima"/>
                <a:cs typeface="Optima"/>
              </a:rPr>
              <a:t>%</a:t>
            </a:r>
          </a:p>
        </p:txBody>
      </p:sp>
      <p:sp>
        <p:nvSpPr>
          <p:cNvPr id="139" name="Oval 138"/>
          <p:cNvSpPr/>
          <p:nvPr/>
        </p:nvSpPr>
        <p:spPr bwMode="auto">
          <a:xfrm>
            <a:off x="8275195" y="256011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10</a:t>
            </a:r>
            <a:r>
              <a:rPr kumimoji="0" lang="en-US" sz="1200" b="0" i="0" u="none" strike="noStrike" cap="none" normalizeH="0" baseline="0" dirty="0">
                <a:ln>
                  <a:noFill/>
                </a:ln>
                <a:solidFill>
                  <a:schemeClr val="tx1"/>
                </a:solidFill>
                <a:effectLst/>
                <a:latin typeface="Optima"/>
                <a:cs typeface="Optima"/>
              </a:rPr>
              <a:t>%</a:t>
            </a:r>
          </a:p>
        </p:txBody>
      </p:sp>
      <p:sp>
        <p:nvSpPr>
          <p:cNvPr id="140" name="Oval 139"/>
          <p:cNvSpPr/>
          <p:nvPr/>
        </p:nvSpPr>
        <p:spPr bwMode="auto">
          <a:xfrm>
            <a:off x="6222721" y="3342594"/>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11</a:t>
            </a:r>
            <a:r>
              <a:rPr kumimoji="0" lang="en-US" sz="1200" b="0" i="0" u="none" strike="noStrike" cap="none" normalizeH="0" baseline="0" dirty="0">
                <a:ln>
                  <a:noFill/>
                </a:ln>
                <a:solidFill>
                  <a:schemeClr val="tx1"/>
                </a:solidFill>
                <a:effectLst/>
                <a:latin typeface="Optima"/>
                <a:cs typeface="Optima"/>
              </a:rPr>
              <a:t>%</a:t>
            </a:r>
          </a:p>
        </p:txBody>
      </p:sp>
      <p:sp>
        <p:nvSpPr>
          <p:cNvPr id="141" name="Oval 140"/>
          <p:cNvSpPr/>
          <p:nvPr/>
        </p:nvSpPr>
        <p:spPr bwMode="auto">
          <a:xfrm>
            <a:off x="6227706" y="2905302"/>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a:t>
            </a:r>
            <a:r>
              <a:rPr kumimoji="0" lang="en-US" sz="1200" b="0" i="0" u="none" strike="noStrike" cap="none" normalizeH="0" baseline="0" dirty="0">
                <a:ln>
                  <a:noFill/>
                </a:ln>
                <a:solidFill>
                  <a:schemeClr val="tx1"/>
                </a:solidFill>
                <a:effectLst/>
                <a:latin typeface="Optima"/>
                <a:cs typeface="Optima"/>
              </a:rPr>
              <a:t>%</a:t>
            </a:r>
          </a:p>
        </p:txBody>
      </p:sp>
      <p:sp>
        <p:nvSpPr>
          <p:cNvPr id="143" name="Oval 142"/>
          <p:cNvSpPr/>
          <p:nvPr/>
        </p:nvSpPr>
        <p:spPr bwMode="auto">
          <a:xfrm>
            <a:off x="6227704" y="374945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a:ln>
                  <a:noFill/>
                </a:ln>
                <a:solidFill>
                  <a:schemeClr val="tx1"/>
                </a:solidFill>
                <a:effectLst/>
                <a:latin typeface="Optima"/>
                <a:cs typeface="Optima"/>
              </a:rPr>
              <a:t>%</a:t>
            </a:r>
          </a:p>
        </p:txBody>
      </p:sp>
      <p:sp>
        <p:nvSpPr>
          <p:cNvPr id="144" name="Oval 143"/>
          <p:cNvSpPr/>
          <p:nvPr/>
        </p:nvSpPr>
        <p:spPr bwMode="auto">
          <a:xfrm>
            <a:off x="5309195" y="4118706"/>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26</a:t>
            </a:r>
            <a:r>
              <a:rPr kumimoji="0" lang="en-US" sz="1200" b="0" i="0" u="none" strike="noStrike" cap="none" normalizeH="0" baseline="0" dirty="0">
                <a:ln>
                  <a:noFill/>
                </a:ln>
                <a:solidFill>
                  <a:schemeClr val="tx1"/>
                </a:solidFill>
                <a:effectLst/>
                <a:latin typeface="Optima"/>
                <a:cs typeface="Optima"/>
              </a:rPr>
              <a:t>%</a:t>
            </a:r>
          </a:p>
        </p:txBody>
      </p:sp>
      <p:sp>
        <p:nvSpPr>
          <p:cNvPr id="145" name="Oval 144"/>
          <p:cNvSpPr/>
          <p:nvPr/>
        </p:nvSpPr>
        <p:spPr bwMode="auto">
          <a:xfrm>
            <a:off x="5302839" y="450288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11</a:t>
            </a:r>
            <a:r>
              <a:rPr kumimoji="0" lang="en-US" sz="1200" b="0" i="0" u="none" strike="noStrike" cap="none" normalizeH="0" baseline="0" dirty="0">
                <a:ln>
                  <a:noFill/>
                </a:ln>
                <a:solidFill>
                  <a:schemeClr val="tx1"/>
                </a:solidFill>
                <a:effectLst/>
                <a:latin typeface="Optima"/>
                <a:cs typeface="Optima"/>
              </a:rPr>
              <a:t>%</a:t>
            </a:r>
          </a:p>
        </p:txBody>
      </p:sp>
      <p:sp>
        <p:nvSpPr>
          <p:cNvPr id="146" name="Oval 145"/>
          <p:cNvSpPr/>
          <p:nvPr/>
        </p:nvSpPr>
        <p:spPr bwMode="auto">
          <a:xfrm>
            <a:off x="4888257" y="605013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8</a:t>
            </a:r>
            <a:r>
              <a:rPr kumimoji="0" lang="en-US" sz="1200" b="0" i="0" u="none" strike="noStrike" cap="none" normalizeH="0" baseline="0" dirty="0">
                <a:ln>
                  <a:noFill/>
                </a:ln>
                <a:solidFill>
                  <a:schemeClr val="tx1"/>
                </a:solidFill>
                <a:effectLst/>
                <a:latin typeface="Optima"/>
                <a:cs typeface="Optima"/>
              </a:rPr>
              <a:t>%</a:t>
            </a:r>
          </a:p>
        </p:txBody>
      </p:sp>
      <p:sp>
        <p:nvSpPr>
          <p:cNvPr id="147" name="Oval 146"/>
          <p:cNvSpPr/>
          <p:nvPr/>
        </p:nvSpPr>
        <p:spPr bwMode="auto">
          <a:xfrm>
            <a:off x="4893242" y="5057170"/>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15</a:t>
            </a:r>
            <a:r>
              <a:rPr kumimoji="0" lang="en-US" sz="1200" b="0" i="0" u="none" strike="noStrike" cap="none" normalizeH="0" baseline="0" dirty="0">
                <a:ln>
                  <a:noFill/>
                </a:ln>
                <a:solidFill>
                  <a:schemeClr val="tx1"/>
                </a:solidFill>
                <a:effectLst/>
                <a:latin typeface="Optima"/>
                <a:cs typeface="Optima"/>
              </a:rPr>
              <a:t>%</a:t>
            </a:r>
          </a:p>
        </p:txBody>
      </p:sp>
      <p:sp>
        <p:nvSpPr>
          <p:cNvPr id="58" name="Oval 57"/>
          <p:cNvSpPr/>
          <p:nvPr/>
        </p:nvSpPr>
        <p:spPr bwMode="auto">
          <a:xfrm>
            <a:off x="810099" y="5084885"/>
            <a:ext cx="690214"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23</a:t>
            </a:r>
            <a:r>
              <a:rPr kumimoji="0" lang="en-US" sz="1200" b="0" i="0" u="none" strike="noStrike" cap="none" normalizeH="0" baseline="0" dirty="0">
                <a:ln>
                  <a:noFill/>
                </a:ln>
                <a:solidFill>
                  <a:schemeClr val="tx1"/>
                </a:solidFill>
                <a:effectLst/>
                <a:latin typeface="Optima"/>
                <a:cs typeface="Optima"/>
              </a:rPr>
              <a:t>%</a:t>
            </a:r>
          </a:p>
        </p:txBody>
      </p:sp>
      <p:sp>
        <p:nvSpPr>
          <p:cNvPr id="59" name="TextBox 58"/>
          <p:cNvSpPr txBox="1"/>
          <p:nvPr/>
        </p:nvSpPr>
        <p:spPr>
          <a:xfrm>
            <a:off x="5736656" y="5900286"/>
            <a:ext cx="3488455" cy="738664"/>
          </a:xfrm>
          <a:prstGeom prst="rect">
            <a:avLst/>
          </a:prstGeom>
          <a:noFill/>
        </p:spPr>
        <p:txBody>
          <a:bodyPr wrap="none" rtlCol="0">
            <a:spAutoFit/>
          </a:bodyPr>
          <a:lstStyle/>
          <a:p>
            <a:r>
              <a:rPr lang="en-US" sz="1400" dirty="0"/>
              <a:t>Source: </a:t>
            </a:r>
            <a:r>
              <a:rPr lang="en-US" sz="1400" dirty="0" err="1"/>
              <a:t>CapEx</a:t>
            </a:r>
            <a:r>
              <a:rPr lang="en-US" sz="1400" dirty="0"/>
              <a:t> Excellence by Hansen, </a:t>
            </a:r>
            <a:r>
              <a:rPr lang="en-US" sz="1400" dirty="0" err="1"/>
              <a:t>Huhn</a:t>
            </a:r>
            <a:r>
              <a:rPr lang="en-US" sz="1400" dirty="0"/>
              <a:t>, </a:t>
            </a:r>
          </a:p>
          <a:p>
            <a:r>
              <a:rPr lang="en-US" sz="1400" dirty="0" err="1"/>
              <a:t>Legrand</a:t>
            </a:r>
            <a:r>
              <a:rPr lang="en-US" sz="1400" dirty="0"/>
              <a:t>, </a:t>
            </a:r>
            <a:r>
              <a:rPr lang="en-US" sz="1400" dirty="0" err="1"/>
              <a:t>Steiners</a:t>
            </a:r>
            <a:r>
              <a:rPr lang="en-US" sz="1400" dirty="0"/>
              <a:t>, and </a:t>
            </a:r>
            <a:r>
              <a:rPr lang="en-US" sz="1400" dirty="0" err="1"/>
              <a:t>Vahlenkamp</a:t>
            </a:r>
            <a:r>
              <a:rPr lang="en-US" sz="1400" dirty="0"/>
              <a:t>. </a:t>
            </a:r>
          </a:p>
          <a:p>
            <a:r>
              <a:rPr lang="en-US" sz="1400" dirty="0"/>
              <a:t>2009, Wiley.</a:t>
            </a:r>
          </a:p>
        </p:txBody>
      </p:sp>
    </p:spTree>
    <p:extLst>
      <p:ext uri="{BB962C8B-B14F-4D97-AF65-F5344CB8AC3E}">
        <p14:creationId xmlns:p14="http://schemas.microsoft.com/office/powerpoint/2010/main" val="11300495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7"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3" grpId="0" animBg="1"/>
      <p:bldP spid="144" grpId="0" animBg="1"/>
      <p:bldP spid="145" grpId="0" animBg="1"/>
      <p:bldP spid="146" grpId="0" animBg="1"/>
      <p:bldP spid="147" grpId="0" animBg="1"/>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a:solidFill>
                  <a:schemeClr val="bg1"/>
                </a:solidFill>
                <a:latin typeface="Optima"/>
                <a:cs typeface="Optima"/>
              </a:rPr>
              <a:t>Operations strategy</a:t>
            </a:r>
            <a:br>
              <a:rPr lang="en-US" sz="2800" dirty="0">
                <a:solidFill>
                  <a:schemeClr val="bg1"/>
                </a:solidFill>
                <a:latin typeface="Optima"/>
                <a:cs typeface="Optima"/>
              </a:rPr>
            </a:br>
            <a:r>
              <a:rPr lang="en-US" sz="2800" dirty="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212515206"/>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426561"/>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354701"/>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372588"/>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360051"/>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Value</a:t>
            </a: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Capabilities</a:t>
            </a: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Processes</a:t>
            </a:r>
          </a:p>
        </p:txBody>
      </p:sp>
    </p:spTree>
    <p:extLst>
      <p:ext uri="{BB962C8B-B14F-4D97-AF65-F5344CB8AC3E}">
        <p14:creationId xmlns:p14="http://schemas.microsoft.com/office/powerpoint/2010/main" val="2466183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a:t>What is Productivity?</a:t>
            </a:r>
            <a:br>
              <a:rPr lang="en-US"/>
            </a:br>
            <a:r>
              <a:rPr lang="en-US"/>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dirty="0"/>
              <a:t>Principle: Forecasts should include uncertainty by time bucket.</a:t>
            </a:r>
          </a:p>
          <a:p>
            <a:pPr marL="381000" indent="-381000" eaLnBrk="1" hangingPunct="1">
              <a:buFont typeface="Wingdings" pitchFamily="2" charset="2"/>
              <a:buNone/>
            </a:pPr>
            <a:endParaRPr lang="en-US" dirty="0"/>
          </a:p>
          <a:p>
            <a:pPr marL="381000" indent="-381000" eaLnBrk="1" hangingPunct="1">
              <a:buFont typeface="Wingdings" pitchFamily="2" charset="2"/>
              <a:buNone/>
            </a:pPr>
            <a:r>
              <a:rPr lang="en-US" dirty="0"/>
              <a:t>Challenges in practice:</a:t>
            </a:r>
          </a:p>
          <a:p>
            <a:pPr marL="381000" indent="-381000" eaLnBrk="1" hangingPunct="1">
              <a:buFont typeface="Wingdings" pitchFamily="2" charset="2"/>
              <a:buAutoNum type="arabicPeriod"/>
            </a:pPr>
            <a:r>
              <a:rPr lang="en-US" dirty="0"/>
              <a:t>Many companies use only point forecasts</a:t>
            </a:r>
          </a:p>
          <a:p>
            <a:pPr marL="381000" indent="-381000" eaLnBrk="1" hangingPunct="1">
              <a:buFont typeface="Wingdings" pitchFamily="2" charset="2"/>
              <a:buAutoNum type="arabicPeriod"/>
            </a:pPr>
            <a:r>
              <a:rPr lang="en-US" dirty="0"/>
              <a:t>Forecasts require cross-functional input and agreement</a:t>
            </a:r>
          </a:p>
          <a:p>
            <a:pPr marL="381000" indent="-381000" eaLnBrk="1" hangingPunct="1">
              <a:buFont typeface="Wingdings" pitchFamily="2" charset="2"/>
              <a:buAutoNum type="arabicPeriod"/>
            </a:pPr>
            <a:r>
              <a:rPr lang="en-US" dirty="0"/>
              <a:t>Most important: forecasts often serve other means:</a:t>
            </a:r>
          </a:p>
          <a:p>
            <a:pPr marL="800100" lvl="1" indent="-342900" eaLnBrk="1" hangingPunct="1">
              <a:buFont typeface="Wingdings" pitchFamily="2" charset="2"/>
              <a:buChar char="§"/>
            </a:pPr>
            <a:r>
              <a:rPr lang="en-US" dirty="0"/>
              <a:t>Goal setting, often connected to incentive systems</a:t>
            </a:r>
          </a:p>
          <a:p>
            <a:pPr marL="800100" lvl="1" indent="-342900" eaLnBrk="1" hangingPunct="1">
              <a:buFont typeface="Wingdings" pitchFamily="2" charset="2"/>
              <a:buChar char="§"/>
            </a:pPr>
            <a:r>
              <a:rPr lang="en-US" dirty="0"/>
              <a:t>Budgeting and financial reporting</a:t>
            </a:r>
          </a:p>
          <a:p>
            <a:pPr marL="381000" indent="-381000" eaLnBrk="1" hangingPunct="1">
              <a:buFont typeface="Wingdings" pitchFamily="2" charset="2"/>
              <a:buNone/>
            </a:pPr>
            <a:endParaRPr lang="en-US" dirty="0"/>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Some recent capacity announcements</a:t>
            </a:r>
          </a:p>
        </p:txBody>
      </p:sp>
      <p:pic>
        <p:nvPicPr>
          <p:cNvPr id="1026" name="Picture 2"/>
          <p:cNvPicPr>
            <a:picLocks noChangeAspect="1" noChangeArrowheads="1"/>
          </p:cNvPicPr>
          <p:nvPr/>
        </p:nvPicPr>
        <p:blipFill>
          <a:blip r:embed="rId2" cstate="print"/>
          <a:srcRect/>
          <a:stretch>
            <a:fillRect/>
          </a:stretch>
        </p:blipFill>
        <p:spPr bwMode="auto">
          <a:xfrm>
            <a:off x="609600" y="1828800"/>
            <a:ext cx="4305300" cy="762000"/>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990600" y="5141071"/>
            <a:ext cx="2243137" cy="1300259"/>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762000" y="3517049"/>
            <a:ext cx="3700462" cy="890702"/>
          </a:xfrm>
          <a:prstGeom prst="rect">
            <a:avLst/>
          </a:prstGeom>
          <a:noFill/>
          <a:ln w="9525">
            <a:noFill/>
            <a:miter lim="800000"/>
            <a:headEnd/>
            <a:tailEnd/>
          </a:ln>
        </p:spPr>
      </p:pic>
      <p:sp>
        <p:nvSpPr>
          <p:cNvPr id="12" name="Rectangle 11"/>
          <p:cNvSpPr/>
          <p:nvPr/>
        </p:nvSpPr>
        <p:spPr>
          <a:xfrm>
            <a:off x="5105400" y="3500735"/>
            <a:ext cx="3276600" cy="1015663"/>
          </a:xfrm>
          <a:prstGeom prst="rect">
            <a:avLst/>
          </a:prstGeom>
        </p:spPr>
        <p:txBody>
          <a:bodyPr wrap="square">
            <a:spAutoFit/>
          </a:bodyPr>
          <a:lstStyle/>
          <a:p>
            <a:pPr algn="ctr"/>
            <a:r>
              <a:rPr lang="en-US" sz="2000" dirty="0">
                <a:latin typeface="Optima"/>
                <a:cs typeface="Optima"/>
              </a:rPr>
              <a:t>New vaccine factory in Brazil</a:t>
            </a:r>
          </a:p>
          <a:p>
            <a:pPr algn="ctr"/>
            <a:r>
              <a:rPr lang="en-US" sz="2000" dirty="0">
                <a:latin typeface="Optima"/>
                <a:cs typeface="Optima"/>
              </a:rPr>
              <a:t>Cost = $300-$500M</a:t>
            </a:r>
          </a:p>
        </p:txBody>
      </p:sp>
      <p:sp>
        <p:nvSpPr>
          <p:cNvPr id="13" name="Rectangle 12"/>
          <p:cNvSpPr/>
          <p:nvPr/>
        </p:nvSpPr>
        <p:spPr>
          <a:xfrm>
            <a:off x="5029200" y="1450867"/>
            <a:ext cx="3429000" cy="1323439"/>
          </a:xfrm>
          <a:prstGeom prst="rect">
            <a:avLst/>
          </a:prstGeom>
        </p:spPr>
        <p:txBody>
          <a:bodyPr wrap="square">
            <a:spAutoFit/>
          </a:bodyPr>
          <a:lstStyle/>
          <a:p>
            <a:pPr algn="ctr"/>
            <a:r>
              <a:rPr lang="en-US" sz="2000" dirty="0">
                <a:latin typeface="Optima"/>
                <a:cs typeface="Optima"/>
              </a:rPr>
              <a:t>New fabrication plant in Germany and expanding capacity in USA</a:t>
            </a:r>
          </a:p>
          <a:p>
            <a:pPr algn="ctr"/>
            <a:r>
              <a:rPr lang="en-US" sz="2000" dirty="0">
                <a:latin typeface="Optima"/>
                <a:cs typeface="Optima"/>
              </a:rPr>
              <a:t>Cost = $3 billion</a:t>
            </a:r>
          </a:p>
        </p:txBody>
      </p:sp>
      <p:sp>
        <p:nvSpPr>
          <p:cNvPr id="14" name="Rectangle 13"/>
          <p:cNvSpPr/>
          <p:nvPr/>
        </p:nvSpPr>
        <p:spPr>
          <a:xfrm>
            <a:off x="3916022" y="5191036"/>
            <a:ext cx="4389778" cy="1015663"/>
          </a:xfrm>
          <a:prstGeom prst="rect">
            <a:avLst/>
          </a:prstGeom>
        </p:spPr>
        <p:txBody>
          <a:bodyPr wrap="square">
            <a:spAutoFit/>
          </a:bodyPr>
          <a:lstStyle/>
          <a:p>
            <a:pPr algn="ctr"/>
            <a:r>
              <a:rPr lang="en-US" sz="2000" dirty="0">
                <a:latin typeface="Optima"/>
                <a:cs typeface="Optima"/>
              </a:rPr>
              <a:t>Modernize transmission plant in Indiana</a:t>
            </a:r>
          </a:p>
          <a:p>
            <a:pPr algn="ctr"/>
            <a:r>
              <a:rPr lang="en-US" sz="2000" dirty="0">
                <a:latin typeface="Optima"/>
                <a:cs typeface="Optima"/>
              </a:rPr>
              <a:t>Cost = $1.1 billion</a:t>
            </a:r>
          </a:p>
        </p:txBody>
      </p:sp>
      <p:sp>
        <p:nvSpPr>
          <p:cNvPr id="15" name="Rounded Rectangle 14"/>
          <p:cNvSpPr/>
          <p:nvPr/>
        </p:nvSpPr>
        <p:spPr>
          <a:xfrm>
            <a:off x="609600" y="14478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6" name="Rounded Rectangle 15"/>
          <p:cNvSpPr/>
          <p:nvPr/>
        </p:nvSpPr>
        <p:spPr>
          <a:xfrm>
            <a:off x="609600" y="32004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7" name="Rounded Rectangle 16"/>
          <p:cNvSpPr/>
          <p:nvPr/>
        </p:nvSpPr>
        <p:spPr>
          <a:xfrm>
            <a:off x="609600" y="50292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Tree>
    <p:extLst>
      <p:ext uri="{BB962C8B-B14F-4D97-AF65-F5344CB8AC3E}">
        <p14:creationId xmlns:p14="http://schemas.microsoft.com/office/powerpoint/2010/main" val="374999973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Planning Hierarchy</a:t>
            </a:r>
          </a:p>
        </p:txBody>
      </p:sp>
      <p:sp>
        <p:nvSpPr>
          <p:cNvPr id="11" name="Rounded Rectangle 10"/>
          <p:cNvSpPr/>
          <p:nvPr/>
        </p:nvSpPr>
        <p:spPr>
          <a:xfrm>
            <a:off x="3866833" y="1535592"/>
            <a:ext cx="2296331"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Optima"/>
                <a:cs typeface="Optima"/>
              </a:rPr>
              <a:t>Tactical</a:t>
            </a:r>
          </a:p>
          <a:p>
            <a:pPr algn="ctr"/>
            <a:r>
              <a:rPr lang="en-US" sz="1800" dirty="0">
                <a:latin typeface="Optima"/>
                <a:cs typeface="Optima"/>
              </a:rPr>
              <a:t>Capacity Planning</a:t>
            </a:r>
          </a:p>
        </p:txBody>
      </p:sp>
      <p:sp>
        <p:nvSpPr>
          <p:cNvPr id="9" name="Rounded Rectangle 8"/>
          <p:cNvSpPr/>
          <p:nvPr/>
        </p:nvSpPr>
        <p:spPr>
          <a:xfrm>
            <a:off x="6340713" y="1494263"/>
            <a:ext cx="2592154"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Optima"/>
                <a:cs typeface="Optima"/>
              </a:rPr>
              <a:t>Strategic</a:t>
            </a:r>
          </a:p>
          <a:p>
            <a:pPr algn="ctr"/>
            <a:r>
              <a:rPr lang="en-US" sz="1800" dirty="0">
                <a:latin typeface="Optima"/>
                <a:cs typeface="Optima"/>
              </a:rPr>
              <a:t>Capacity Planning</a:t>
            </a:r>
          </a:p>
        </p:txBody>
      </p:sp>
      <p:sp>
        <p:nvSpPr>
          <p:cNvPr id="14" name="Rounded Rectangle 13"/>
          <p:cNvSpPr/>
          <p:nvPr/>
        </p:nvSpPr>
        <p:spPr>
          <a:xfrm>
            <a:off x="1609245" y="1533008"/>
            <a:ext cx="2147518"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Optima"/>
                <a:cs typeface="Optima"/>
              </a:rPr>
              <a:t>Executional</a:t>
            </a:r>
          </a:p>
          <a:p>
            <a:pPr algn="ctr"/>
            <a:r>
              <a:rPr lang="en-US" sz="1800" dirty="0">
                <a:latin typeface="Optima"/>
                <a:cs typeface="Optima"/>
              </a:rPr>
              <a:t>Capacity Planning</a:t>
            </a:r>
          </a:p>
        </p:txBody>
      </p:sp>
      <p:sp>
        <p:nvSpPr>
          <p:cNvPr id="15" name="Rounded Rectangle 14"/>
          <p:cNvSpPr/>
          <p:nvPr/>
        </p:nvSpPr>
        <p:spPr>
          <a:xfrm>
            <a:off x="156308" y="2553311"/>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Optima"/>
                <a:cs typeface="Optima"/>
              </a:rPr>
              <a:t>Time Horizon</a:t>
            </a:r>
          </a:p>
        </p:txBody>
      </p:sp>
      <p:sp>
        <p:nvSpPr>
          <p:cNvPr id="16" name="Rounded Rectangle 15"/>
          <p:cNvSpPr/>
          <p:nvPr/>
        </p:nvSpPr>
        <p:spPr>
          <a:xfrm>
            <a:off x="156308" y="3558118"/>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Optima"/>
                <a:cs typeface="Optima"/>
              </a:rPr>
              <a:t>Planning Buckets</a:t>
            </a:r>
          </a:p>
        </p:txBody>
      </p:sp>
      <p:sp>
        <p:nvSpPr>
          <p:cNvPr id="17" name="Rounded Rectangle 16"/>
          <p:cNvSpPr/>
          <p:nvPr/>
        </p:nvSpPr>
        <p:spPr>
          <a:xfrm>
            <a:off x="195386" y="4555182"/>
            <a:ext cx="1310536" cy="197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Optima"/>
                <a:cs typeface="Optima"/>
              </a:rPr>
              <a:t>Decisions</a:t>
            </a:r>
          </a:p>
        </p:txBody>
      </p:sp>
      <p:sp>
        <p:nvSpPr>
          <p:cNvPr id="18" name="Rounded Rectangle 17"/>
          <p:cNvSpPr/>
          <p:nvPr/>
        </p:nvSpPr>
        <p:spPr>
          <a:xfrm>
            <a:off x="1609245" y="2553311"/>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0-30 days</a:t>
            </a:r>
          </a:p>
        </p:txBody>
      </p:sp>
      <p:sp>
        <p:nvSpPr>
          <p:cNvPr id="19" name="Rounded Rectangle 18"/>
          <p:cNvSpPr/>
          <p:nvPr/>
        </p:nvSpPr>
        <p:spPr>
          <a:xfrm>
            <a:off x="3866833" y="2553311"/>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1-18 months</a:t>
            </a:r>
          </a:p>
        </p:txBody>
      </p:sp>
      <p:sp>
        <p:nvSpPr>
          <p:cNvPr id="20" name="Rounded Rectangle 19"/>
          <p:cNvSpPr/>
          <p:nvPr/>
        </p:nvSpPr>
        <p:spPr>
          <a:xfrm>
            <a:off x="6331966" y="2553311"/>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1-5+ years</a:t>
            </a:r>
          </a:p>
        </p:txBody>
      </p:sp>
      <p:sp>
        <p:nvSpPr>
          <p:cNvPr id="21" name="Rounded Rectangle 20"/>
          <p:cNvSpPr/>
          <p:nvPr/>
        </p:nvSpPr>
        <p:spPr>
          <a:xfrm>
            <a:off x="1609245" y="3558118"/>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Hours or days</a:t>
            </a:r>
          </a:p>
        </p:txBody>
      </p:sp>
      <p:sp>
        <p:nvSpPr>
          <p:cNvPr id="22" name="Rounded Rectangle 21"/>
          <p:cNvSpPr/>
          <p:nvPr/>
        </p:nvSpPr>
        <p:spPr>
          <a:xfrm>
            <a:off x="3866833" y="3558118"/>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Weeks or months</a:t>
            </a:r>
          </a:p>
        </p:txBody>
      </p:sp>
      <p:sp>
        <p:nvSpPr>
          <p:cNvPr id="23" name="Rounded Rectangle 22"/>
          <p:cNvSpPr/>
          <p:nvPr/>
        </p:nvSpPr>
        <p:spPr>
          <a:xfrm>
            <a:off x="6331966" y="3558118"/>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Quarters or years</a:t>
            </a:r>
          </a:p>
        </p:txBody>
      </p:sp>
      <p:sp>
        <p:nvSpPr>
          <p:cNvPr id="24" name="Rounded Rectangle 23"/>
          <p:cNvSpPr/>
          <p:nvPr/>
        </p:nvSpPr>
        <p:spPr>
          <a:xfrm>
            <a:off x="1609245" y="4555182"/>
            <a:ext cx="2162012"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Schedule for existing resources</a:t>
            </a:r>
          </a:p>
        </p:txBody>
      </p:sp>
      <p:sp>
        <p:nvSpPr>
          <p:cNvPr id="25" name="Rounded Rectangle 24"/>
          <p:cNvSpPr/>
          <p:nvPr/>
        </p:nvSpPr>
        <p:spPr>
          <a:xfrm>
            <a:off x="3866833" y="4555182"/>
            <a:ext cx="2311829"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Optimal allocation of existing capacity</a:t>
            </a:r>
          </a:p>
          <a:p>
            <a:pPr algn="ctr"/>
            <a:endParaRPr lang="en-US" sz="1800" dirty="0">
              <a:solidFill>
                <a:schemeClr val="tx1"/>
              </a:solidFill>
              <a:latin typeface="Optima"/>
              <a:cs typeface="Optima"/>
            </a:endParaRPr>
          </a:p>
          <a:p>
            <a:pPr algn="ctr"/>
            <a:r>
              <a:rPr lang="en-US" sz="1800" dirty="0">
                <a:solidFill>
                  <a:schemeClr val="tx1"/>
                </a:solidFill>
                <a:latin typeface="Optima"/>
                <a:cs typeface="Optima"/>
              </a:rPr>
              <a:t>Capacity levels of easy-to-flex resources</a:t>
            </a:r>
          </a:p>
        </p:txBody>
      </p:sp>
      <p:sp>
        <p:nvSpPr>
          <p:cNvPr id="26" name="Rounded Rectangle 25"/>
          <p:cNvSpPr/>
          <p:nvPr/>
        </p:nvSpPr>
        <p:spPr>
          <a:xfrm>
            <a:off x="6331966" y="4555182"/>
            <a:ext cx="2609648"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latin typeface="Optima"/>
                <a:cs typeface="Optima"/>
              </a:rPr>
              <a:t>Capacity expansion (contraction) of hard-to-flex resources</a:t>
            </a:r>
          </a:p>
          <a:p>
            <a:pPr algn="ctr"/>
            <a:endParaRPr lang="en-US" sz="1800" dirty="0">
              <a:solidFill>
                <a:schemeClr val="tx1"/>
              </a:solidFill>
              <a:latin typeface="Optima"/>
              <a:cs typeface="Optima"/>
            </a:endParaRPr>
          </a:p>
          <a:p>
            <a:pPr algn="ctr"/>
            <a:r>
              <a:rPr lang="en-US" sz="1800" dirty="0">
                <a:solidFill>
                  <a:schemeClr val="tx1"/>
                </a:solidFill>
                <a:latin typeface="Optima"/>
                <a:cs typeface="Optima"/>
              </a:rPr>
              <a:t>Capacity technology</a:t>
            </a:r>
          </a:p>
          <a:p>
            <a:pPr algn="ctr"/>
            <a:endParaRPr lang="en-US" sz="1800" dirty="0">
              <a:solidFill>
                <a:schemeClr val="tx1"/>
              </a:solidFill>
              <a:latin typeface="Optima"/>
              <a:cs typeface="Optima"/>
            </a:endParaRPr>
          </a:p>
          <a:p>
            <a:pPr algn="ctr"/>
            <a:r>
              <a:rPr lang="en-US" sz="1800" dirty="0">
                <a:solidFill>
                  <a:schemeClr val="tx1"/>
                </a:solidFill>
                <a:latin typeface="Optima"/>
                <a:cs typeface="Optima"/>
              </a:rPr>
              <a:t>Capacity location</a:t>
            </a:r>
          </a:p>
        </p:txBody>
      </p:sp>
      <p:sp>
        <p:nvSpPr>
          <p:cNvPr id="27" name="Rounded Rectangle 26"/>
          <p:cNvSpPr/>
          <p:nvPr/>
        </p:nvSpPr>
        <p:spPr>
          <a:xfrm>
            <a:off x="6245817" y="1099055"/>
            <a:ext cx="2781946" cy="557939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Optima"/>
              <a:cs typeface="Optima"/>
            </a:endParaRPr>
          </a:p>
        </p:txBody>
      </p:sp>
      <p:sp>
        <p:nvSpPr>
          <p:cNvPr id="28" name="TextBox 27"/>
          <p:cNvSpPr txBox="1"/>
          <p:nvPr/>
        </p:nvSpPr>
        <p:spPr>
          <a:xfrm>
            <a:off x="7073944" y="1099059"/>
            <a:ext cx="1213253" cy="369332"/>
          </a:xfrm>
          <a:prstGeom prst="rect">
            <a:avLst/>
          </a:prstGeom>
          <a:noFill/>
        </p:spPr>
        <p:txBody>
          <a:bodyPr wrap="none" rtlCol="0">
            <a:spAutoFit/>
          </a:bodyPr>
          <a:lstStyle/>
          <a:p>
            <a:r>
              <a:rPr lang="en-US" sz="1800" dirty="0">
                <a:latin typeface="Optima"/>
                <a:cs typeface="Optima"/>
              </a:rPr>
              <a:t>Our Focus</a:t>
            </a:r>
          </a:p>
        </p:txBody>
      </p:sp>
    </p:spTree>
    <p:extLst>
      <p:ext uri="{BB962C8B-B14F-4D97-AF65-F5344CB8AC3E}">
        <p14:creationId xmlns:p14="http://schemas.microsoft.com/office/powerpoint/2010/main" val="382943257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&amp; Investment</a:t>
            </a:r>
          </a:p>
        </p:txBody>
      </p:sp>
      <p:sp>
        <p:nvSpPr>
          <p:cNvPr id="3" name="Content Placeholder 2"/>
          <p:cNvSpPr>
            <a:spLocks noGrp="1"/>
          </p:cNvSpPr>
          <p:nvPr>
            <p:ph idx="1"/>
          </p:nvPr>
        </p:nvSpPr>
        <p:spPr/>
        <p:txBody>
          <a:bodyPr/>
          <a:lstStyle/>
          <a:p>
            <a:r>
              <a:rPr lang="en-US" dirty="0"/>
              <a:t>Capacity = maximal sustainable throughput</a:t>
            </a:r>
          </a:p>
          <a:p>
            <a:pPr lvl="1"/>
            <a:r>
              <a:rPr lang="en-US" dirty="0"/>
              <a:t>Network capacity is limited by bottleneck resource(s)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r>
              <a:rPr lang="en-US" dirty="0"/>
              <a:t>Depends on product mix</a:t>
            </a:r>
          </a:p>
          <a:p>
            <a:pPr lvl="1"/>
            <a:endParaRPr lang="en-US" dirty="0"/>
          </a:p>
          <a:p>
            <a:pPr lvl="1"/>
            <a:endParaRPr lang="en-US" dirty="0"/>
          </a:p>
          <a:p>
            <a:r>
              <a:rPr lang="en-US" dirty="0"/>
              <a:t>Distinguish </a:t>
            </a:r>
          </a:p>
          <a:p>
            <a:pPr lvl="1"/>
            <a:r>
              <a:rPr lang="en-US" dirty="0"/>
              <a:t>Capacity Investment cost (</a:t>
            </a:r>
            <a:r>
              <a:rPr lang="en-US" dirty="0" err="1"/>
              <a:t>CapEx</a:t>
            </a:r>
            <a:r>
              <a:rPr lang="en-US" dirty="0"/>
              <a:t>) </a:t>
            </a:r>
          </a:p>
          <a:p>
            <a:pPr lvl="1"/>
            <a:r>
              <a:rPr lang="en-US" dirty="0"/>
              <a:t>Operating cost (</a:t>
            </a:r>
            <a:r>
              <a:rPr lang="en-US" dirty="0" err="1"/>
              <a:t>OpEx</a:t>
            </a:r>
            <a:r>
              <a:rPr lang="en-US" dirty="0"/>
              <a:t>)</a:t>
            </a:r>
          </a:p>
        </p:txBody>
      </p:sp>
      <p:grpSp>
        <p:nvGrpSpPr>
          <p:cNvPr id="48" name="Group 47"/>
          <p:cNvGrpSpPr/>
          <p:nvPr/>
        </p:nvGrpSpPr>
        <p:grpSpPr>
          <a:xfrm>
            <a:off x="1282700" y="2108200"/>
            <a:ext cx="6718300" cy="1562100"/>
            <a:chOff x="857250" y="1870075"/>
            <a:chExt cx="7518400" cy="1889125"/>
          </a:xfrm>
        </p:grpSpPr>
        <p:cxnSp>
          <p:nvCxnSpPr>
            <p:cNvPr id="26" name="Straight Arrow Connector 25"/>
            <p:cNvCxnSpPr>
              <a:stCxn id="28" idx="3"/>
              <a:endCxn id="33" idx="1"/>
            </p:cNvCxnSpPr>
            <p:nvPr/>
          </p:nvCxnSpPr>
          <p:spPr>
            <a:xfrm>
              <a:off x="6156325" y="2327275"/>
              <a:ext cx="354013"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27" name="Group 27"/>
            <p:cNvGrpSpPr>
              <a:grpSpLocks/>
            </p:cNvGrpSpPr>
            <p:nvPr/>
          </p:nvGrpSpPr>
          <p:grpSpPr bwMode="auto">
            <a:xfrm>
              <a:off x="4506913" y="1870075"/>
              <a:ext cx="1649412" cy="1884363"/>
              <a:chOff x="4506253" y="1869528"/>
              <a:chExt cx="1649412" cy="1884362"/>
            </a:xfrm>
          </p:grpSpPr>
          <p:sp>
            <p:nvSpPr>
              <p:cNvPr id="28" name="Rounded Rectangle 27"/>
              <p:cNvSpPr/>
              <p:nvPr/>
            </p:nvSpPr>
            <p:spPr>
              <a:xfrm>
                <a:off x="4506253" y="1869528"/>
                <a:ext cx="16494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Bottleneck Capacity</a:t>
                </a:r>
              </a:p>
            </p:txBody>
          </p:sp>
          <p:sp>
            <p:nvSpPr>
              <p:cNvPr id="29" name="Frame 28"/>
              <p:cNvSpPr/>
              <p:nvPr/>
            </p:nvSpPr>
            <p:spPr>
              <a:xfrm>
                <a:off x="4642778" y="316016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OEE</a:t>
                </a:r>
              </a:p>
            </p:txBody>
          </p:sp>
          <p:cxnSp>
            <p:nvCxnSpPr>
              <p:cNvPr id="30" name="Straight Arrow Connector 29"/>
              <p:cNvCxnSpPr/>
              <p:nvPr/>
            </p:nvCxnSpPr>
            <p:spPr>
              <a:xfrm flipH="1">
                <a:off x="5331753" y="2783928"/>
                <a:ext cx="0" cy="37623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31" name="Straight Arrow Connector 30"/>
            <p:cNvCxnSpPr>
              <a:stCxn id="39" idx="3"/>
              <a:endCxn id="43" idx="1"/>
            </p:cNvCxnSpPr>
            <p:nvPr/>
          </p:nvCxnSpPr>
          <p:spPr>
            <a:xfrm flipV="1">
              <a:off x="2282825" y="2327275"/>
              <a:ext cx="287338"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32" name="Group 1"/>
            <p:cNvGrpSpPr>
              <a:grpSpLocks/>
            </p:cNvGrpSpPr>
            <p:nvPr/>
          </p:nvGrpSpPr>
          <p:grpSpPr bwMode="auto">
            <a:xfrm>
              <a:off x="6510338" y="1874838"/>
              <a:ext cx="1865312" cy="1884362"/>
              <a:chOff x="6509717" y="1874838"/>
              <a:chExt cx="1865312" cy="1884362"/>
            </a:xfrm>
          </p:grpSpPr>
          <p:sp>
            <p:nvSpPr>
              <p:cNvPr id="33" name="Rounded Rectangle 32"/>
              <p:cNvSpPr/>
              <p:nvPr/>
            </p:nvSpPr>
            <p:spPr>
              <a:xfrm>
                <a:off x="6509717" y="1874838"/>
                <a:ext cx="18653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Maximal sustainable throughput</a:t>
                </a:r>
              </a:p>
            </p:txBody>
          </p:sp>
          <p:sp>
            <p:nvSpPr>
              <p:cNvPr id="34" name="Frame 33"/>
              <p:cNvSpPr/>
              <p:nvPr/>
            </p:nvSpPr>
            <p:spPr>
              <a:xfrm>
                <a:off x="6752604" y="316547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Units/hour</a:t>
                </a:r>
              </a:p>
            </p:txBody>
          </p:sp>
          <p:cxnSp>
            <p:nvCxnSpPr>
              <p:cNvPr id="35" name="Straight Arrow Connector 34"/>
              <p:cNvCxnSpPr/>
              <p:nvPr/>
            </p:nvCxnSpPr>
            <p:spPr>
              <a:xfrm flipH="1">
                <a:off x="7441579" y="2789238"/>
                <a:ext cx="0" cy="3762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36" name="Straight Arrow Connector 35"/>
            <p:cNvCxnSpPr>
              <a:stCxn id="29" idx="1"/>
              <a:endCxn id="44" idx="3"/>
            </p:cNvCxnSpPr>
            <p:nvPr/>
          </p:nvCxnSpPr>
          <p:spPr>
            <a:xfrm flipH="1">
              <a:off x="4084638" y="3457575"/>
              <a:ext cx="558800" cy="0"/>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37" name="Straight Arrow Connector 36"/>
            <p:cNvCxnSpPr>
              <a:stCxn id="44" idx="1"/>
              <a:endCxn id="40" idx="3"/>
            </p:cNvCxnSpPr>
            <p:nvPr/>
          </p:nvCxnSpPr>
          <p:spPr>
            <a:xfrm flipH="1">
              <a:off x="2259013" y="3457575"/>
              <a:ext cx="447675"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nvGrpSpPr>
            <p:cNvPr id="38" name="Group 9"/>
            <p:cNvGrpSpPr>
              <a:grpSpLocks/>
            </p:cNvGrpSpPr>
            <p:nvPr/>
          </p:nvGrpSpPr>
          <p:grpSpPr bwMode="auto">
            <a:xfrm>
              <a:off x="857250" y="1874838"/>
              <a:ext cx="1425575" cy="1884362"/>
              <a:chOff x="796925" y="1874838"/>
              <a:chExt cx="1425575" cy="1884362"/>
            </a:xfrm>
          </p:grpSpPr>
          <p:sp>
            <p:nvSpPr>
              <p:cNvPr id="39" name="Rounded Rectangle 38"/>
              <p:cNvSpPr/>
              <p:nvPr/>
            </p:nvSpPr>
            <p:spPr>
              <a:xfrm>
                <a:off x="796925" y="1874838"/>
                <a:ext cx="1425575"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Annual Capacity</a:t>
                </a:r>
              </a:p>
            </p:txBody>
          </p:sp>
          <p:sp>
            <p:nvSpPr>
              <p:cNvPr id="40" name="Frame 39"/>
              <p:cNvSpPr/>
              <p:nvPr/>
            </p:nvSpPr>
            <p:spPr>
              <a:xfrm>
                <a:off x="820738" y="316547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Units/year</a:t>
                </a:r>
              </a:p>
            </p:txBody>
          </p:sp>
          <p:cxnSp>
            <p:nvCxnSpPr>
              <p:cNvPr id="41" name="Straight Arrow Connector 40"/>
              <p:cNvCxnSpPr/>
              <p:nvPr/>
            </p:nvCxnSpPr>
            <p:spPr>
              <a:xfrm flipV="1">
                <a:off x="1509713" y="2789238"/>
                <a:ext cx="0" cy="376237"/>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grpSp>
          <p:nvGrpSpPr>
            <p:cNvPr id="42" name="Group 8"/>
            <p:cNvGrpSpPr>
              <a:grpSpLocks/>
            </p:cNvGrpSpPr>
            <p:nvPr/>
          </p:nvGrpSpPr>
          <p:grpSpPr bwMode="auto">
            <a:xfrm>
              <a:off x="2570163" y="1870075"/>
              <a:ext cx="1649412" cy="1884363"/>
              <a:chOff x="2737054" y="1869528"/>
              <a:chExt cx="1649412" cy="1884362"/>
            </a:xfrm>
          </p:grpSpPr>
          <p:sp>
            <p:nvSpPr>
              <p:cNvPr id="43" name="Rounded Rectangle 42"/>
              <p:cNvSpPr/>
              <p:nvPr/>
            </p:nvSpPr>
            <p:spPr>
              <a:xfrm>
                <a:off x="2737054" y="1869528"/>
                <a:ext cx="1649412" cy="914400"/>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 lastClr="FFFFFF"/>
                    </a:solidFill>
                    <a:effectLst/>
                    <a:uLnTx/>
                    <a:uFillTx/>
                    <a:latin typeface="Calibri"/>
                    <a:ea typeface="+mn-ea"/>
                    <a:cs typeface="+mn-cs"/>
                  </a:rPr>
                  <a:t>Loading</a:t>
                </a:r>
              </a:p>
            </p:txBody>
          </p:sp>
          <p:sp>
            <p:nvSpPr>
              <p:cNvPr id="44" name="Frame 43"/>
              <p:cNvSpPr/>
              <p:nvPr/>
            </p:nvSpPr>
            <p:spPr>
              <a:xfrm>
                <a:off x="2873579" y="3160165"/>
                <a:ext cx="1377950" cy="593725"/>
              </a:xfrm>
              <a:prstGeom prst="fram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a:ea typeface="+mn-ea"/>
                    <a:cs typeface="+mn-cs"/>
                  </a:rPr>
                  <a:t>TEEP</a:t>
                </a:r>
              </a:p>
            </p:txBody>
          </p:sp>
          <p:cxnSp>
            <p:nvCxnSpPr>
              <p:cNvPr id="45" name="Straight Arrow Connector 44"/>
              <p:cNvCxnSpPr/>
              <p:nvPr/>
            </p:nvCxnSpPr>
            <p:spPr>
              <a:xfrm flipH="1">
                <a:off x="3562554" y="2783928"/>
                <a:ext cx="0" cy="376238"/>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cxnSp>
          <p:nvCxnSpPr>
            <p:cNvPr id="46" name="Straight Arrow Connector 45"/>
            <p:cNvCxnSpPr/>
            <p:nvPr/>
          </p:nvCxnSpPr>
          <p:spPr>
            <a:xfrm flipV="1">
              <a:off x="4225925" y="2354263"/>
              <a:ext cx="287338" cy="4762"/>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cxnSp>
          <p:nvCxnSpPr>
            <p:cNvPr id="47" name="Straight Arrow Connector 46"/>
            <p:cNvCxnSpPr>
              <a:stCxn id="34" idx="1"/>
              <a:endCxn id="29" idx="3"/>
            </p:cNvCxnSpPr>
            <p:nvPr/>
          </p:nvCxnSpPr>
          <p:spPr>
            <a:xfrm flipH="1" flipV="1">
              <a:off x="6021388" y="3457575"/>
              <a:ext cx="731837" cy="4763"/>
            </a:xfrm>
            <a:prstGeom prst="straightConnector1">
              <a:avLst/>
            </a:prstGeom>
            <a:noFill/>
            <a:ln w="25400" cap="flat" cmpd="sng" algn="ctr">
              <a:solidFill>
                <a:srgbClr val="4F81BD"/>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4029450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Factors that Influence Capacity Strategy </a:t>
            </a:r>
          </a:p>
        </p:txBody>
      </p:sp>
      <p:grpSp>
        <p:nvGrpSpPr>
          <p:cNvPr id="26" name="Group 48"/>
          <p:cNvGrpSpPr/>
          <p:nvPr/>
        </p:nvGrpSpPr>
        <p:grpSpPr>
          <a:xfrm>
            <a:off x="1562742" y="1234136"/>
            <a:ext cx="5684008" cy="4897467"/>
            <a:chOff x="1291522" y="1629902"/>
            <a:chExt cx="5684008" cy="4897467"/>
          </a:xfrm>
        </p:grpSpPr>
        <p:sp>
          <p:nvSpPr>
            <p:cNvPr id="27" name="Oval 26"/>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Scale Economies (Capacity &amp; Production)</a:t>
              </a:r>
            </a:p>
          </p:txBody>
        </p:sp>
        <p:sp>
          <p:nvSpPr>
            <p:cNvPr id="28" name="Oval 27"/>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Technology Roadmaps</a:t>
              </a:r>
            </a:p>
          </p:txBody>
        </p:sp>
        <p:sp>
          <p:nvSpPr>
            <p:cNvPr id="29" name="Oval 28"/>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Competitor Actions</a:t>
              </a:r>
            </a:p>
          </p:txBody>
        </p:sp>
        <p:sp>
          <p:nvSpPr>
            <p:cNvPr id="30" name="Oval 29"/>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Customer Stickiness</a:t>
              </a:r>
            </a:p>
          </p:txBody>
        </p:sp>
        <p:sp>
          <p:nvSpPr>
            <p:cNvPr id="31" name="Oval 30"/>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Supply Base</a:t>
              </a:r>
            </a:p>
          </p:txBody>
        </p:sp>
        <p:sp>
          <p:nvSpPr>
            <p:cNvPr id="32" name="Oval 31"/>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Access to Capital</a:t>
              </a:r>
            </a:p>
          </p:txBody>
        </p:sp>
        <p:sp>
          <p:nvSpPr>
            <p:cNvPr id="33" name="Oval 32"/>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Time Value of Money</a:t>
              </a:r>
            </a:p>
          </p:txBody>
        </p:sp>
        <p:sp>
          <p:nvSpPr>
            <p:cNvPr id="34" name="Oval 33"/>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Uncertainty</a:t>
              </a:r>
            </a:p>
          </p:txBody>
        </p:sp>
        <p:sp>
          <p:nvSpPr>
            <p:cNvPr id="35" name="Oval 34"/>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Demand Growth Curve</a:t>
              </a:r>
            </a:p>
          </p:txBody>
        </p:sp>
        <p:sp>
          <p:nvSpPr>
            <p:cNvPr id="36" name="Oval 35"/>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a:ea typeface="+mn-ea"/>
                  <a:cs typeface="+mn-cs"/>
                </a:rPr>
                <a:t>Learning Curves</a:t>
              </a:r>
            </a:p>
          </p:txBody>
        </p:sp>
        <p:cxnSp>
          <p:nvCxnSpPr>
            <p:cNvPr id="37" name="Straight Arrow Connector 36"/>
            <p:cNvCxnSpPr>
              <a:stCxn id="35" idx="4"/>
              <a:endCxn id="38"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38" name="Oval 37"/>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9" name="Straight Arrow Connector 38"/>
            <p:cNvCxnSpPr>
              <a:stCxn id="27" idx="3"/>
              <a:endCxn id="38"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40" name="Straight Arrow Connector 39"/>
            <p:cNvCxnSpPr>
              <a:stCxn id="36" idx="2"/>
              <a:endCxn id="38"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41" name="Straight Arrow Connector 40"/>
            <p:cNvCxnSpPr>
              <a:stCxn id="28" idx="2"/>
              <a:endCxn id="38"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42" name="Straight Arrow Connector 41"/>
            <p:cNvCxnSpPr>
              <a:stCxn id="30" idx="1"/>
              <a:endCxn id="38"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43" name="Straight Arrow Connector 42"/>
            <p:cNvCxnSpPr>
              <a:stCxn id="29" idx="0"/>
              <a:endCxn id="38"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44" name="Straight Arrow Connector 43"/>
            <p:cNvCxnSpPr>
              <a:stCxn id="34" idx="5"/>
              <a:endCxn id="38"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45" name="Straight Arrow Connector 44"/>
            <p:cNvCxnSpPr>
              <a:stCxn id="33" idx="6"/>
              <a:endCxn id="38"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46" name="Straight Arrow Connector 45"/>
            <p:cNvCxnSpPr>
              <a:stCxn id="32" idx="6"/>
              <a:endCxn id="38"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47" name="Straight Arrow Connector 46"/>
            <p:cNvCxnSpPr>
              <a:stCxn id="31" idx="7"/>
              <a:endCxn id="38"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48" name="Oval 47"/>
            <p:cNvSpPr/>
            <p:nvPr/>
          </p:nvSpPr>
          <p:spPr>
            <a:xfrm>
              <a:off x="3122909" y="3200400"/>
              <a:ext cx="2060692" cy="1627321"/>
            </a:xfrm>
            <a:prstGeom prst="ellipse">
              <a:avLst/>
            </a:prstGeom>
            <a:solidFill>
              <a:srgbClr val="00009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FFFFFF"/>
                  </a:solidFill>
                  <a:effectLst/>
                  <a:uLnTx/>
                  <a:uFillTx/>
                  <a:latin typeface="Calibri"/>
                  <a:ea typeface="+mn-ea"/>
                  <a:cs typeface="+mn-cs"/>
                </a:rPr>
                <a:t>Capacity Strategy</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Tesla’s Capacity Shortage: Measurement and Valuation not obvious</a:t>
            </a:r>
          </a:p>
        </p:txBody>
      </p:sp>
      <p:sp>
        <p:nvSpPr>
          <p:cNvPr id="5" name="Content Placeholder 4"/>
          <p:cNvSpPr>
            <a:spLocks noGrp="1"/>
          </p:cNvSpPr>
          <p:nvPr>
            <p:ph idx="1"/>
          </p:nvPr>
        </p:nvSpPr>
        <p:spPr/>
        <p:txBody>
          <a:bodyPr/>
          <a:lstStyle/>
          <a:p>
            <a:r>
              <a:rPr lang="en-US" dirty="0"/>
              <a:t>Continuing shortfall in lithium-ion battery cell supply was the biggest obstacle that prevented Tesla from selling more.</a:t>
            </a:r>
          </a:p>
          <a:p>
            <a:r>
              <a:rPr lang="en-US" dirty="0"/>
              <a:t>CEO Musk: That shortage prompted us to create plans for </a:t>
            </a:r>
            <a:r>
              <a:rPr lang="en-US" dirty="0" err="1"/>
              <a:t>Gigafactories</a:t>
            </a:r>
            <a:r>
              <a:rPr lang="en-US" dirty="0"/>
              <a:t>.</a:t>
            </a:r>
          </a:p>
          <a:p>
            <a:endParaRPr lang="en-US" dirty="0"/>
          </a:p>
          <a:p>
            <a:r>
              <a:rPr lang="en-US" dirty="0"/>
              <a:t>“For us it’s critical to have the first </a:t>
            </a:r>
            <a:r>
              <a:rPr lang="en-US" dirty="0" err="1"/>
              <a:t>gigafactory</a:t>
            </a:r>
            <a:r>
              <a:rPr lang="en-US" dirty="0"/>
              <a:t> ready on time,” said Deepak </a:t>
            </a:r>
            <a:r>
              <a:rPr lang="en-US" dirty="0" err="1"/>
              <a:t>Ahuja</a:t>
            </a:r>
            <a:r>
              <a:rPr lang="en-US" dirty="0"/>
              <a:t>, Tesla’s chief financial officer, during the earnings call. “</a:t>
            </a:r>
            <a:r>
              <a:rPr lang="en-US" dirty="0">
                <a:solidFill>
                  <a:srgbClr val="FF0000"/>
                </a:solidFill>
              </a:rPr>
              <a:t>Every month of delay is far more expensive for us than the incremental cost upfront to kickoff two sites at one time</a:t>
            </a:r>
            <a:r>
              <a:rPr lang="en-US" dirty="0"/>
              <a:t>.”</a:t>
            </a:r>
          </a:p>
        </p:txBody>
      </p:sp>
      <p:sp>
        <p:nvSpPr>
          <p:cNvPr id="6" name="TextBox 5"/>
          <p:cNvSpPr txBox="1"/>
          <p:nvPr/>
        </p:nvSpPr>
        <p:spPr>
          <a:xfrm>
            <a:off x="292100" y="6096000"/>
            <a:ext cx="7011254" cy="307777"/>
          </a:xfrm>
          <a:prstGeom prst="rect">
            <a:avLst/>
          </a:prstGeom>
          <a:noFill/>
        </p:spPr>
        <p:txBody>
          <a:bodyPr wrap="none" rtlCol="0">
            <a:spAutoFit/>
          </a:bodyPr>
          <a:lstStyle/>
          <a:p>
            <a:r>
              <a:rPr lang="en-US" sz="1400" dirty="0"/>
              <a:t>“Tesla makes fast move to build two giant battery factories simultaneously,” Forbes, 5/07/2014</a:t>
            </a:r>
          </a:p>
        </p:txBody>
      </p:sp>
    </p:spTree>
    <p:extLst>
      <p:ext uri="{BB962C8B-B14F-4D97-AF65-F5344CB8AC3E}">
        <p14:creationId xmlns:p14="http://schemas.microsoft.com/office/powerpoint/2010/main" val="769051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a:t>Incorporating risk: why and how</a:t>
            </a:r>
            <a:br>
              <a:rPr lang="en-US" dirty="0"/>
            </a:br>
            <a:r>
              <a:rPr lang="en-US" dirty="0"/>
              <a:t>	4 Levels of </a:t>
            </a:r>
            <a:r>
              <a:rPr lang="en-US" i="1" dirty="0"/>
              <a:t>Residual </a:t>
            </a:r>
            <a:r>
              <a:rPr lang="en-US" dirty="0"/>
              <a:t>Uncertainty </a:t>
            </a:r>
          </a:p>
        </p:txBody>
      </p:sp>
      <p:grpSp>
        <p:nvGrpSpPr>
          <p:cNvPr id="5" name="Group 4"/>
          <p:cNvGrpSpPr/>
          <p:nvPr/>
        </p:nvGrpSpPr>
        <p:grpSpPr>
          <a:xfrm>
            <a:off x="2333625" y="3661599"/>
            <a:ext cx="1839913" cy="2378075"/>
            <a:chOff x="2333625" y="3661599"/>
            <a:chExt cx="1839913" cy="2378075"/>
          </a:xfrm>
        </p:grpSpPr>
        <p:grpSp>
          <p:nvGrpSpPr>
            <p:cNvPr id="30" name="Group 14"/>
            <p:cNvGrpSpPr>
              <a:grpSpLocks/>
            </p:cNvGrpSpPr>
            <p:nvPr/>
          </p:nvGrpSpPr>
          <p:grpSpPr bwMode="auto">
            <a:xfrm>
              <a:off x="2333625" y="4296599"/>
              <a:ext cx="1839913" cy="1743075"/>
              <a:chOff x="5792771" y="3943924"/>
              <a:chExt cx="1839599" cy="1743671"/>
            </a:xfrm>
          </p:grpSpPr>
          <p:cxnSp>
            <p:nvCxnSpPr>
              <p:cNvPr id="31" name="Elbow Connector 30"/>
              <p:cNvCxnSpPr/>
              <p:nvPr/>
            </p:nvCxnSpPr>
            <p:spPr>
              <a:xfrm>
                <a:off x="5792771" y="5061906"/>
                <a:ext cx="807900" cy="403363"/>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hape 8"/>
              <p:cNvCxnSpPr/>
              <p:nvPr/>
            </p:nvCxnSpPr>
            <p:spPr>
              <a:xfrm rot="5400000">
                <a:off x="6175150" y="4537977"/>
                <a:ext cx="558991" cy="492041"/>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hape 8"/>
              <p:cNvCxnSpPr/>
              <p:nvPr/>
            </p:nvCxnSpPr>
            <p:spPr>
              <a:xfrm rot="10800000" flipV="1">
                <a:off x="6713364" y="4202774"/>
                <a:ext cx="547595" cy="309669"/>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hape 8"/>
              <p:cNvCxnSpPr/>
              <p:nvPr/>
            </p:nvCxnSpPr>
            <p:spPr>
              <a:xfrm rot="10800000">
                <a:off x="6713364" y="4520383"/>
                <a:ext cx="530135" cy="292200"/>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229382"/>
              <p:cNvSpPr txBox="1">
                <a:spLocks noChangeArrowheads="1"/>
              </p:cNvSpPr>
              <p:nvPr/>
            </p:nvSpPr>
            <p:spPr bwMode="auto">
              <a:xfrm>
                <a:off x="7319361" y="3943924"/>
                <a:ext cx="31300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1</a:t>
                </a:r>
              </a:p>
            </p:txBody>
          </p:sp>
          <p:sp>
            <p:nvSpPr>
              <p:cNvPr id="36" name="TextBox 40"/>
              <p:cNvSpPr txBox="1">
                <a:spLocks noChangeArrowheads="1"/>
              </p:cNvSpPr>
              <p:nvPr/>
            </p:nvSpPr>
            <p:spPr bwMode="auto">
              <a:xfrm>
                <a:off x="7313007" y="4672872"/>
                <a:ext cx="31300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2</a:t>
                </a:r>
              </a:p>
            </p:txBody>
          </p:sp>
          <p:sp>
            <p:nvSpPr>
              <p:cNvPr id="37" name="TextBox 41"/>
              <p:cNvSpPr txBox="1">
                <a:spLocks noChangeArrowheads="1"/>
              </p:cNvSpPr>
              <p:nvPr/>
            </p:nvSpPr>
            <p:spPr bwMode="auto">
              <a:xfrm>
                <a:off x="6671639" y="5318263"/>
                <a:ext cx="31300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3</a:t>
                </a:r>
              </a:p>
            </p:txBody>
          </p:sp>
        </p:grpSp>
        <p:sp>
          <p:nvSpPr>
            <p:cNvPr id="68" name="TextBox 67"/>
            <p:cNvSpPr txBox="1"/>
            <p:nvPr/>
          </p:nvSpPr>
          <p:spPr>
            <a:xfrm>
              <a:off x="2443163" y="3661599"/>
              <a:ext cx="1649412" cy="584200"/>
            </a:xfrm>
            <a:prstGeom prst="rect">
              <a:avLst/>
            </a:prstGeom>
            <a:noFill/>
          </p:spPr>
          <p:txBody>
            <a:bodyPr wrap="none">
              <a:spAutoFit/>
            </a:bodyPr>
            <a:lstStyle/>
            <a:p>
              <a:pPr algn="ctr">
                <a:defRPr/>
              </a:pPr>
              <a:r>
                <a:rPr lang="en-US" sz="1600" dirty="0">
                  <a:solidFill>
                    <a:srgbClr val="0000FF"/>
                  </a:solidFill>
                  <a:latin typeface="+mn-lt"/>
                </a:rPr>
                <a:t>Level 2</a:t>
              </a:r>
            </a:p>
            <a:p>
              <a:pPr algn="ctr">
                <a:defRPr/>
              </a:pPr>
              <a:r>
                <a:rPr lang="en-US" sz="1600" dirty="0">
                  <a:latin typeface="+mn-lt"/>
                </a:rPr>
                <a:t>Alternate Futures</a:t>
              </a:r>
            </a:p>
          </p:txBody>
        </p:sp>
      </p:grpSp>
      <p:grpSp>
        <p:nvGrpSpPr>
          <p:cNvPr id="3" name="Group 2"/>
          <p:cNvGrpSpPr/>
          <p:nvPr/>
        </p:nvGrpSpPr>
        <p:grpSpPr>
          <a:xfrm>
            <a:off x="57150" y="1135047"/>
            <a:ext cx="2068513" cy="2320925"/>
            <a:chOff x="57150" y="1135047"/>
            <a:chExt cx="2068513" cy="2320925"/>
          </a:xfrm>
        </p:grpSpPr>
        <p:grpSp>
          <p:nvGrpSpPr>
            <p:cNvPr id="38" name="Group 13"/>
            <p:cNvGrpSpPr>
              <a:grpSpLocks/>
            </p:cNvGrpSpPr>
            <p:nvPr/>
          </p:nvGrpSpPr>
          <p:grpSpPr bwMode="auto">
            <a:xfrm>
              <a:off x="268288" y="1827197"/>
              <a:ext cx="1577975" cy="1628775"/>
              <a:chOff x="5728934" y="1148348"/>
              <a:chExt cx="2107811" cy="2175105"/>
            </a:xfrm>
          </p:grpSpPr>
          <p:cxnSp>
            <p:nvCxnSpPr>
              <p:cNvPr id="39" name="Straight Arrow Connector 38"/>
              <p:cNvCxnSpPr/>
              <p:nvPr/>
            </p:nvCxnSpPr>
            <p:spPr bwMode="auto">
              <a:xfrm flipH="1" flipV="1">
                <a:off x="5728934" y="1148348"/>
                <a:ext cx="12723" cy="2175105"/>
              </a:xfrm>
              <a:prstGeom prst="straightConnector1">
                <a:avLst/>
              </a:prstGeom>
              <a:ln>
                <a:solidFill>
                  <a:srgbClr val="000000"/>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0" name="Straight Arrow Connector 39"/>
              <p:cNvCxnSpPr/>
              <p:nvPr/>
            </p:nvCxnSpPr>
            <p:spPr bwMode="auto">
              <a:xfrm flipV="1">
                <a:off x="5745898" y="3310733"/>
                <a:ext cx="2090847" cy="2119"/>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8" name="Straight Connector 47"/>
              <p:cNvCxnSpPr/>
              <p:nvPr/>
            </p:nvCxnSpPr>
            <p:spPr bwMode="auto">
              <a:xfrm flipV="1">
                <a:off x="5741657" y="1894583"/>
                <a:ext cx="1552231" cy="451556"/>
              </a:xfrm>
              <a:prstGeom prst="line">
                <a:avLst/>
              </a:prstGeom>
              <a:ln>
                <a:solidFill>
                  <a:srgbClr val="0000FF"/>
                </a:solidFill>
                <a:headEnd type="none" w="med" len="med"/>
                <a:tailEnd type="triangle" w="med" len="med"/>
              </a:ln>
            </p:spPr>
            <p:style>
              <a:lnRef idx="2">
                <a:schemeClr val="accent2"/>
              </a:lnRef>
              <a:fillRef idx="0">
                <a:schemeClr val="accent2"/>
              </a:fillRef>
              <a:effectRef idx="1">
                <a:schemeClr val="accent2"/>
              </a:effectRef>
              <a:fontRef idx="minor">
                <a:schemeClr val="tx1"/>
              </a:fontRef>
            </p:style>
          </p:cxnSp>
        </p:grpSp>
        <p:sp>
          <p:nvSpPr>
            <p:cNvPr id="66" name="Oval 65"/>
            <p:cNvSpPr/>
            <p:nvPr/>
          </p:nvSpPr>
          <p:spPr>
            <a:xfrm>
              <a:off x="1506538" y="2285984"/>
              <a:ext cx="119062" cy="119063"/>
            </a:xfrm>
            <a:prstGeom prst="ellipse">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TextBox 69"/>
            <p:cNvSpPr txBox="1"/>
            <p:nvPr/>
          </p:nvSpPr>
          <p:spPr>
            <a:xfrm>
              <a:off x="57150" y="1135047"/>
              <a:ext cx="2068513" cy="584200"/>
            </a:xfrm>
            <a:prstGeom prst="rect">
              <a:avLst/>
            </a:prstGeom>
            <a:noFill/>
          </p:spPr>
          <p:txBody>
            <a:bodyPr wrap="none">
              <a:spAutoFit/>
            </a:bodyPr>
            <a:lstStyle/>
            <a:p>
              <a:pPr algn="ctr">
                <a:defRPr/>
              </a:pPr>
              <a:r>
                <a:rPr lang="en-US" sz="1600" dirty="0">
                  <a:solidFill>
                    <a:srgbClr val="0000FF"/>
                  </a:solidFill>
                  <a:latin typeface="+mn-lt"/>
                </a:rPr>
                <a:t>Level 1</a:t>
              </a:r>
            </a:p>
            <a:p>
              <a:pPr algn="ctr">
                <a:defRPr/>
              </a:pPr>
              <a:r>
                <a:rPr lang="en-US" sz="1600" dirty="0">
                  <a:latin typeface="+mn-lt"/>
                </a:rPr>
                <a:t>A Clear-Enough Future</a:t>
              </a:r>
            </a:p>
          </p:txBody>
        </p:sp>
      </p:grpSp>
      <p:grpSp>
        <p:nvGrpSpPr>
          <p:cNvPr id="6" name="Group 5"/>
          <p:cNvGrpSpPr/>
          <p:nvPr/>
        </p:nvGrpSpPr>
        <p:grpSpPr>
          <a:xfrm>
            <a:off x="4605338" y="3661599"/>
            <a:ext cx="1874837" cy="2403475"/>
            <a:chOff x="4605338" y="3661599"/>
            <a:chExt cx="1874837" cy="2403475"/>
          </a:xfrm>
        </p:grpSpPr>
        <p:grpSp>
          <p:nvGrpSpPr>
            <p:cNvPr id="49" name="Group 17"/>
            <p:cNvGrpSpPr>
              <a:grpSpLocks/>
            </p:cNvGrpSpPr>
            <p:nvPr/>
          </p:nvGrpSpPr>
          <p:grpSpPr bwMode="auto">
            <a:xfrm>
              <a:off x="4662488" y="4271199"/>
              <a:ext cx="1817687" cy="1793875"/>
              <a:chOff x="2898413" y="3615297"/>
              <a:chExt cx="2107811" cy="2175105"/>
            </a:xfrm>
          </p:grpSpPr>
          <p:cxnSp>
            <p:nvCxnSpPr>
              <p:cNvPr id="50" name="Straight Arrow Connector 49"/>
              <p:cNvCxnSpPr/>
              <p:nvPr/>
            </p:nvCxnSpPr>
            <p:spPr bwMode="auto">
              <a:xfrm flipH="1" flipV="1">
                <a:off x="2898413" y="3615297"/>
                <a:ext cx="12886" cy="2175105"/>
              </a:xfrm>
              <a:prstGeom prst="straightConnector1">
                <a:avLst/>
              </a:prstGeom>
              <a:ln>
                <a:solidFill>
                  <a:schemeClr val="tx1"/>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flipV="1">
                <a:off x="2914980" y="5776927"/>
                <a:ext cx="2091244" cy="38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2" name="Curved Connector 51"/>
              <p:cNvCxnSpPr/>
              <p:nvPr/>
            </p:nvCxnSpPr>
            <p:spPr bwMode="auto">
              <a:xfrm>
                <a:off x="2916032" y="4286512"/>
                <a:ext cx="1520692" cy="1470617"/>
              </a:xfrm>
              <a:prstGeom prst="straightConnector1">
                <a:avLst/>
              </a:prstGeom>
              <a:ln w="38100" cmpd="sng">
                <a:solidFill>
                  <a:schemeClr val="accent2"/>
                </a:solidFill>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72" name="TextBox 71"/>
            <p:cNvSpPr txBox="1"/>
            <p:nvPr/>
          </p:nvSpPr>
          <p:spPr>
            <a:xfrm>
              <a:off x="4605338" y="3661599"/>
              <a:ext cx="1762125" cy="584200"/>
            </a:xfrm>
            <a:prstGeom prst="rect">
              <a:avLst/>
            </a:prstGeom>
            <a:noFill/>
          </p:spPr>
          <p:txBody>
            <a:bodyPr wrap="none">
              <a:spAutoFit/>
            </a:bodyPr>
            <a:lstStyle/>
            <a:p>
              <a:pPr algn="ctr">
                <a:defRPr/>
              </a:pPr>
              <a:r>
                <a:rPr lang="en-US" sz="1600" dirty="0">
                  <a:solidFill>
                    <a:srgbClr val="0000FF"/>
                  </a:solidFill>
                  <a:latin typeface="+mn-lt"/>
                </a:rPr>
                <a:t>Level 3</a:t>
              </a:r>
            </a:p>
            <a:p>
              <a:pPr algn="ctr">
                <a:defRPr/>
              </a:pPr>
              <a:r>
                <a:rPr lang="en-US" sz="1600" dirty="0">
                  <a:latin typeface="+mn-lt"/>
                </a:rPr>
                <a:t>A Range of Futures</a:t>
              </a:r>
            </a:p>
          </p:txBody>
        </p:sp>
      </p:grpSp>
      <p:grpSp>
        <p:nvGrpSpPr>
          <p:cNvPr id="4" name="Group 3"/>
          <p:cNvGrpSpPr/>
          <p:nvPr/>
        </p:nvGrpSpPr>
        <p:grpSpPr>
          <a:xfrm>
            <a:off x="6967538" y="1135047"/>
            <a:ext cx="1914525" cy="2454275"/>
            <a:chOff x="6967538" y="1135047"/>
            <a:chExt cx="1914525" cy="2454275"/>
          </a:xfrm>
        </p:grpSpPr>
        <p:grpSp>
          <p:nvGrpSpPr>
            <p:cNvPr id="53" name="Group 20"/>
            <p:cNvGrpSpPr>
              <a:grpSpLocks/>
            </p:cNvGrpSpPr>
            <p:nvPr/>
          </p:nvGrpSpPr>
          <p:grpSpPr bwMode="auto">
            <a:xfrm>
              <a:off x="6967538" y="1693847"/>
              <a:ext cx="1914525" cy="1895475"/>
              <a:chOff x="211664" y="4055529"/>
              <a:chExt cx="1913469" cy="1896534"/>
            </a:xfrm>
          </p:grpSpPr>
          <p:cxnSp>
            <p:nvCxnSpPr>
              <p:cNvPr id="54" name="Straight Arrow Connector 53"/>
              <p:cNvCxnSpPr/>
              <p:nvPr/>
            </p:nvCxnSpPr>
            <p:spPr bwMode="auto">
              <a:xfrm>
                <a:off x="1295328" y="5019679"/>
                <a:ext cx="829805" cy="953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5" name="Straight Arrow Connector 54"/>
              <p:cNvCxnSpPr/>
              <p:nvPr/>
            </p:nvCxnSpPr>
            <p:spPr bwMode="auto">
              <a:xfrm flipH="1" flipV="1">
                <a:off x="1160465" y="4055529"/>
                <a:ext cx="11106" cy="791017"/>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6" name="Straight Arrow Connector 55"/>
              <p:cNvCxnSpPr/>
              <p:nvPr/>
            </p:nvCxnSpPr>
            <p:spPr bwMode="auto">
              <a:xfrm flipH="1" flipV="1">
                <a:off x="211664" y="5003795"/>
                <a:ext cx="737780" cy="206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7" name="Straight Arrow Connector 56"/>
              <p:cNvCxnSpPr/>
              <p:nvPr/>
            </p:nvCxnSpPr>
            <p:spPr bwMode="auto">
              <a:xfrm>
                <a:off x="1150946" y="5184872"/>
                <a:ext cx="9520" cy="7671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8" name="Straight Arrow Connector 57"/>
              <p:cNvCxnSpPr/>
              <p:nvPr/>
            </p:nvCxnSpPr>
            <p:spPr bwMode="auto">
              <a:xfrm>
                <a:off x="1303262" y="5170577"/>
                <a:ext cx="526759" cy="503518"/>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9" name="Straight Arrow Connector 58"/>
              <p:cNvCxnSpPr/>
              <p:nvPr/>
            </p:nvCxnSpPr>
            <p:spPr bwMode="auto">
              <a:xfrm flipV="1">
                <a:off x="1296915" y="4333496"/>
                <a:ext cx="533106" cy="5209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1" name="Straight Arrow Connector 60"/>
              <p:cNvCxnSpPr/>
              <p:nvPr/>
            </p:nvCxnSpPr>
            <p:spPr bwMode="auto">
              <a:xfrm flipH="1" flipV="1">
                <a:off x="489323" y="4333496"/>
                <a:ext cx="493441" cy="549582"/>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3" name="Straight Arrow Connector 62"/>
              <p:cNvCxnSpPr/>
              <p:nvPr/>
            </p:nvCxnSpPr>
            <p:spPr bwMode="auto">
              <a:xfrm flipH="1">
                <a:off x="489323" y="5156281"/>
                <a:ext cx="493441" cy="517814"/>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sp>
            <p:nvSpPr>
              <p:cNvPr id="65" name="Oval 64"/>
              <p:cNvSpPr/>
              <p:nvPr/>
            </p:nvSpPr>
            <p:spPr>
              <a:xfrm>
                <a:off x="906605" y="4767126"/>
                <a:ext cx="490266" cy="490811"/>
              </a:xfrm>
              <a:prstGeom prst="ellipse">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a:t>
                </a:r>
              </a:p>
            </p:txBody>
          </p:sp>
        </p:grpSp>
        <p:sp>
          <p:nvSpPr>
            <p:cNvPr id="74" name="TextBox 73"/>
            <p:cNvSpPr txBox="1"/>
            <p:nvPr/>
          </p:nvSpPr>
          <p:spPr>
            <a:xfrm>
              <a:off x="7185025" y="1135047"/>
              <a:ext cx="1462088" cy="584200"/>
            </a:xfrm>
            <a:prstGeom prst="rect">
              <a:avLst/>
            </a:prstGeom>
            <a:noFill/>
          </p:spPr>
          <p:txBody>
            <a:bodyPr wrap="none">
              <a:spAutoFit/>
            </a:bodyPr>
            <a:lstStyle/>
            <a:p>
              <a:pPr algn="ctr">
                <a:defRPr/>
              </a:pPr>
              <a:r>
                <a:rPr lang="en-US" sz="1600" dirty="0">
                  <a:solidFill>
                    <a:srgbClr val="0000FF"/>
                  </a:solidFill>
                  <a:latin typeface="+mn-lt"/>
                </a:rPr>
                <a:t>Level 4</a:t>
              </a:r>
            </a:p>
            <a:p>
              <a:pPr algn="ctr">
                <a:defRPr/>
              </a:pPr>
              <a:r>
                <a:rPr lang="en-US" sz="1600" dirty="0">
                  <a:latin typeface="+mn-lt"/>
                </a:rPr>
                <a:t>True Ambiguity</a:t>
              </a:r>
            </a:p>
          </p:txBody>
        </p:sp>
      </p:grpSp>
      <p:sp>
        <p:nvSpPr>
          <p:cNvPr id="7" name="TextBox 6"/>
          <p:cNvSpPr txBox="1"/>
          <p:nvPr/>
        </p:nvSpPr>
        <p:spPr>
          <a:xfrm>
            <a:off x="13372" y="6644105"/>
            <a:ext cx="5013156" cy="261610"/>
          </a:xfrm>
          <a:prstGeom prst="rect">
            <a:avLst/>
          </a:prstGeom>
          <a:solidFill>
            <a:schemeClr val="bg1"/>
          </a:solidFill>
        </p:spPr>
        <p:txBody>
          <a:bodyPr wrap="square" rtlCol="0">
            <a:spAutoFit/>
          </a:bodyPr>
          <a:lstStyle/>
          <a:p>
            <a:r>
              <a:rPr lang="en-US" sz="1100" dirty="0"/>
              <a:t>Courtney, Kirkland and </a:t>
            </a:r>
            <a:r>
              <a:rPr lang="en-US" sz="1100" dirty="0" err="1"/>
              <a:t>Viguerie</a:t>
            </a:r>
            <a:r>
              <a:rPr lang="en-US" sz="1100" dirty="0"/>
              <a:t>: Strategy Under Uncertainty. HBR Nov-Dec, 1997</a:t>
            </a:r>
          </a:p>
        </p:txBody>
      </p:sp>
      <p:sp>
        <p:nvSpPr>
          <p:cNvPr id="2" name="TextBox 1"/>
          <p:cNvSpPr txBox="1"/>
          <p:nvPr/>
        </p:nvSpPr>
        <p:spPr>
          <a:xfrm>
            <a:off x="3026544" y="1249385"/>
            <a:ext cx="3090911" cy="707886"/>
          </a:xfrm>
          <a:prstGeom prst="rect">
            <a:avLst/>
          </a:prstGeom>
          <a:noFill/>
        </p:spPr>
        <p:txBody>
          <a:bodyPr wrap="none" rtlCol="0">
            <a:spAutoFit/>
          </a:bodyPr>
          <a:lstStyle/>
          <a:p>
            <a:pPr algn="ctr"/>
            <a:r>
              <a:rPr lang="en-US" sz="2000" dirty="0">
                <a:latin typeface="Arial" charset="0"/>
                <a:ea typeface="Arial" charset="0"/>
                <a:cs typeface="Arial" charset="0"/>
              </a:rPr>
              <a:t>after including all the info </a:t>
            </a:r>
          </a:p>
          <a:p>
            <a:pPr algn="ctr"/>
            <a:r>
              <a:rPr lang="en-US" sz="2000" dirty="0">
                <a:latin typeface="Arial" charset="0"/>
                <a:ea typeface="Arial" charset="0"/>
                <a:cs typeface="Arial" charset="0"/>
              </a:rPr>
              <a:t>you COULD obtain</a:t>
            </a:r>
          </a:p>
        </p:txBody>
      </p:sp>
      <p:cxnSp>
        <p:nvCxnSpPr>
          <p:cNvPr id="9" name="Straight Arrow Connector 8"/>
          <p:cNvCxnSpPr/>
          <p:nvPr/>
        </p:nvCxnSpPr>
        <p:spPr bwMode="auto">
          <a:xfrm flipH="1" flipV="1">
            <a:off x="3528218" y="1056284"/>
            <a:ext cx="332259" cy="193101"/>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Tree>
    <p:custDataLst>
      <p:tags r:id="rId1"/>
    </p:custDataLst>
    <p:extLst>
      <p:ext uri="{BB962C8B-B14F-4D97-AF65-F5344CB8AC3E}">
        <p14:creationId xmlns:p14="http://schemas.microsoft.com/office/powerpoint/2010/main" val="967180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dirty="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1.xml><?xml version="1.0" encoding="utf-8"?>
<p:tagLst xmlns:a="http://schemas.openxmlformats.org/drawingml/2006/main" xmlns:r="http://schemas.openxmlformats.org/officeDocument/2006/relationships" xmlns:p="http://schemas.openxmlformats.org/presentationml/2006/main">
  <p:tag name="BAINBULLET" val="True"/>
</p:tagLst>
</file>

<file path=ppt/tags/tag12.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3.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4.xml><?xml version="1.0" encoding="utf-8"?>
<p:tagLst xmlns:a="http://schemas.openxmlformats.org/drawingml/2006/main" xmlns:r="http://schemas.openxmlformats.org/officeDocument/2006/relationships" xmlns:p="http://schemas.openxmlformats.org/presentationml/2006/main">
  <p:tag name="BAINBULLET" val="True"/>
</p:tagLst>
</file>

<file path=ppt/tags/tag15.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6.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7.xml><?xml version="1.0" encoding="utf-8"?>
<p:tagLst xmlns:a="http://schemas.openxmlformats.org/drawingml/2006/main" xmlns:r="http://schemas.openxmlformats.org/officeDocument/2006/relationships" xmlns:p="http://schemas.openxmlformats.org/presentationml/2006/main">
  <p:tag name="BAINBULLET" val="Tru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AME" val="Logo"/>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14RTaAjHyEygaBEjBnBUjg"/>
</p:tagLst>
</file>

<file path=ppt/tags/tag6.xml><?xml version="1.0" encoding="utf-8"?>
<p:tagLst xmlns:a="http://schemas.openxmlformats.org/drawingml/2006/main" xmlns:r="http://schemas.openxmlformats.org/officeDocument/2006/relationships" xmlns:p="http://schemas.openxmlformats.org/presentationml/2006/main">
  <p:tag name="NAME" val="Logo"/>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English (US)">
  <a:themeElements>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Firm Format 1">
        <a:dk1>
          <a:srgbClr val="000000"/>
        </a:dk1>
        <a:lt1>
          <a:srgbClr val="FFFFFF"/>
        </a:lt1>
        <a:dk2>
          <a:srgbClr val="000000"/>
        </a:dk2>
        <a:lt2>
          <a:srgbClr val="FFFFFF"/>
        </a:lt2>
        <a:accent1>
          <a:srgbClr val="EAEAEA"/>
        </a:accent1>
        <a:accent2>
          <a:srgbClr val="D0D0D0"/>
        </a:accent2>
        <a:accent3>
          <a:srgbClr val="909090"/>
        </a:accent3>
        <a:accent4>
          <a:srgbClr val="606060"/>
        </a:accent4>
        <a:accent5>
          <a:srgbClr val="FF6600"/>
        </a:accent5>
        <a:accent6>
          <a:srgbClr val="808080"/>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3">
        <a:dk1>
          <a:srgbClr val="000000"/>
        </a:dk1>
        <a:lt1>
          <a:srgbClr val="FFFFFF"/>
        </a:lt1>
        <a:dk2>
          <a:srgbClr val="002960"/>
        </a:dk2>
        <a:lt2>
          <a:srgbClr val="FFFFFF"/>
        </a:lt2>
        <a:accent1>
          <a:srgbClr val="C7E0FB"/>
        </a:accent1>
        <a:accent2>
          <a:srgbClr val="C7C293"/>
        </a:accent2>
        <a:accent3>
          <a:srgbClr val="50A2A0"/>
        </a:accent3>
        <a:accent4>
          <a:srgbClr val="002960"/>
        </a:accent4>
        <a:accent5>
          <a:srgbClr val="FF6600"/>
        </a:accent5>
        <a:accent6>
          <a:srgbClr val="808080"/>
        </a:accent6>
        <a:hlink>
          <a:srgbClr val="50A2A0"/>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English (US)" id="{EAC5EF4B-70F8-4D10-9379-45E30AADA438}" vid="{22D5582C-07FE-4E2D-BF40-F8817E22A1AE}"/>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8066</TotalTime>
  <Words>5069</Words>
  <Application>Microsoft Macintosh PowerPoint</Application>
  <PresentationFormat>On-screen Show (4:3)</PresentationFormat>
  <Paragraphs>629</Paragraphs>
  <Slides>21</Slides>
  <Notes>17</Notes>
  <HiddenSlides>0</HiddenSlides>
  <MMClips>0</MMClips>
  <ScaleCrop>false</ScaleCrop>
  <HeadingPairs>
    <vt:vector size="8" baseType="variant">
      <vt:variant>
        <vt:lpstr>Fonts Used</vt:lpstr>
      </vt:variant>
      <vt:variant>
        <vt:i4>13</vt:i4>
      </vt:variant>
      <vt:variant>
        <vt:lpstr>Theme</vt:lpstr>
      </vt:variant>
      <vt:variant>
        <vt:i4>3</vt:i4>
      </vt:variant>
      <vt:variant>
        <vt:lpstr>Embedded OLE Servers</vt:lpstr>
      </vt:variant>
      <vt:variant>
        <vt:i4>1</vt:i4>
      </vt:variant>
      <vt:variant>
        <vt:lpstr>Slide Titles</vt:lpstr>
      </vt:variant>
      <vt:variant>
        <vt:i4>21</vt:i4>
      </vt:variant>
    </vt:vector>
  </HeadingPairs>
  <TitlesOfParts>
    <vt:vector size="38" baseType="lpstr">
      <vt:lpstr>ＭＳ Ｐゴシック</vt:lpstr>
      <vt:lpstr>SimSun</vt:lpstr>
      <vt:lpstr>Arial</vt:lpstr>
      <vt:lpstr>Arial Black</vt:lpstr>
      <vt:lpstr>Calibri</vt:lpstr>
      <vt:lpstr>Calibri (Body)</vt:lpstr>
      <vt:lpstr>Cambria</vt:lpstr>
      <vt:lpstr>Garamond</vt:lpstr>
      <vt:lpstr>Optima</vt:lpstr>
      <vt:lpstr>Symbol</vt:lpstr>
      <vt:lpstr>Times New Roman</vt:lpstr>
      <vt:lpstr>Verdana</vt:lpstr>
      <vt:lpstr>Wingdings</vt:lpstr>
      <vt:lpstr>4_Cachon_Slide_Template</vt:lpstr>
      <vt:lpstr>Office Theme</vt:lpstr>
      <vt:lpstr>Firm Format - English (US)</vt:lpstr>
      <vt:lpstr>think-cell Slide</vt:lpstr>
      <vt:lpstr>PowerPoint Presentation</vt:lpstr>
      <vt:lpstr>Operations strategy  &amp; Principle of value maximization</vt:lpstr>
      <vt:lpstr>Some recent capacity announcements</vt:lpstr>
      <vt:lpstr>Capacity Planning Hierarchy</vt:lpstr>
      <vt:lpstr>Capacity &amp; Investment</vt:lpstr>
      <vt:lpstr>Factors that Influence Capacity Strategy </vt:lpstr>
      <vt:lpstr>Tesla’s Capacity Shortage: Measurement and Valuation not obvious</vt:lpstr>
      <vt:lpstr>Incorporating risk: why and how  4 Levels of Residual Uncertainty </vt:lpstr>
      <vt:lpstr>Bain &amp; Company identifies three types of commonly used capacity planning forecasting methods</vt:lpstr>
      <vt:lpstr>Forecasts</vt:lpstr>
      <vt:lpstr>Financial Analysis of Capacity Strategy         Valuation &amp; NPV: Important Operations Elements</vt:lpstr>
      <vt:lpstr>Tools to Incorporate risk into analysis:</vt:lpstr>
      <vt:lpstr>Scenario Analysis (simple single-stage decision tree)</vt:lpstr>
      <vt:lpstr>Marginal Analysis and Newsvendor Solution</vt:lpstr>
      <vt:lpstr>Capacity Strategy: Sizing  Summary</vt:lpstr>
      <vt:lpstr>Risk Management and Operational Hedging</vt:lpstr>
      <vt:lpstr>Capacity as a Real Option: Value and Volatility</vt:lpstr>
      <vt:lpstr>Capacity Sizing:  Volatility &amp; Safety Capacity </vt:lpstr>
      <vt:lpstr>Contributions to ROIC increase, 1992-2007 (McKinsey)</vt:lpstr>
      <vt:lpstr>What is Productivity?  Powertrains per 1000 hours worked</vt:lpstr>
      <vt:lpstr>Forecasting in Practice</vt:lpstr>
    </vt:vector>
  </TitlesOfParts>
  <Company>KGSM</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439</cp:revision>
  <cp:lastPrinted>2018-01-29T22:18:44Z</cp:lastPrinted>
  <dcterms:created xsi:type="dcterms:W3CDTF">1998-09-22T23:11:58Z</dcterms:created>
  <dcterms:modified xsi:type="dcterms:W3CDTF">2018-01-29T22:41:30Z</dcterms:modified>
</cp:coreProperties>
</file>