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7"/>
  </p:notesMasterIdLst>
  <p:handoutMasterIdLst>
    <p:handoutMasterId r:id="rId28"/>
  </p:handoutMasterIdLst>
  <p:sldIdLst>
    <p:sldId id="446" r:id="rId2"/>
    <p:sldId id="460" r:id="rId3"/>
    <p:sldId id="474" r:id="rId4"/>
    <p:sldId id="466" r:id="rId5"/>
    <p:sldId id="465" r:id="rId6"/>
    <p:sldId id="467" r:id="rId7"/>
    <p:sldId id="464" r:id="rId8"/>
    <p:sldId id="468" r:id="rId9"/>
    <p:sldId id="469" r:id="rId10"/>
    <p:sldId id="470" r:id="rId11"/>
    <p:sldId id="471" r:id="rId12"/>
    <p:sldId id="472" r:id="rId13"/>
    <p:sldId id="473" r:id="rId14"/>
    <p:sldId id="461" r:id="rId15"/>
    <p:sldId id="463" r:id="rId16"/>
    <p:sldId id="462" r:id="rId17"/>
    <p:sldId id="448" r:id="rId18"/>
    <p:sldId id="449" r:id="rId19"/>
    <p:sldId id="455" r:id="rId20"/>
    <p:sldId id="451" r:id="rId21"/>
    <p:sldId id="457" r:id="rId22"/>
    <p:sldId id="453" r:id="rId23"/>
    <p:sldId id="459" r:id="rId24"/>
    <p:sldId id="458" r:id="rId25"/>
    <p:sldId id="454" r:id="rId26"/>
  </p:sldIdLst>
  <p:sldSz cx="9144000" cy="6858000" type="screen4x3"/>
  <p:notesSz cx="7010400" cy="92964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815" autoAdjust="0"/>
    <p:restoredTop sz="73290" autoAdjust="0"/>
  </p:normalViewPr>
  <p:slideViewPr>
    <p:cSldViewPr snapToGrid="0">
      <p:cViewPr varScale="1">
        <p:scale>
          <a:sx n="117" d="100"/>
          <a:sy n="117" d="100"/>
        </p:scale>
        <p:origin x="1032" y="176"/>
      </p:cViewPr>
      <p:guideLst>
        <p:guide orient="horz" pos="215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p:scale>
          <a:sx n="150" d="100"/>
          <a:sy n="150" d="100"/>
        </p:scale>
        <p:origin x="2176" y="60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Users/janvanmieghem/Box%20Sync/Teaching/OPNS454/CasesAndExamples/OptimizationViaSimulation/FlexibilityOptimization_Computer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rgbClr val="000000"/>
                </a:solidFill>
                <a:latin typeface="Arial"/>
                <a:ea typeface="Arial"/>
                <a:cs typeface="Arial"/>
              </a:defRPr>
            </a:pPr>
            <a:r>
              <a:rPr lang="en-US"/>
              <a:t>Demand Forecast (scenarios)</a:t>
            </a:r>
          </a:p>
        </c:rich>
      </c:tx>
      <c:layout>
        <c:manualLayout>
          <c:xMode val="edge"/>
          <c:yMode val="edge"/>
          <c:x val="0.31646607729538428"/>
          <c:y val="3.4616499942396219E-2"/>
        </c:manualLayout>
      </c:layout>
      <c:overlay val="0"/>
      <c:spPr>
        <a:noFill/>
        <a:ln w="25400">
          <a:noFill/>
        </a:ln>
      </c:spPr>
    </c:title>
    <c:autoTitleDeleted val="0"/>
    <c:plotArea>
      <c:layout>
        <c:manualLayout>
          <c:layoutTarget val="inner"/>
          <c:xMode val="edge"/>
          <c:yMode val="edge"/>
          <c:x val="0.12447665706951781"/>
          <c:y val="0.12198146668849905"/>
          <c:w val="0.82914112251390681"/>
          <c:h val="0.71479620301216507"/>
        </c:manualLayout>
      </c:layout>
      <c:scatterChart>
        <c:scatterStyle val="lineMarker"/>
        <c:varyColors val="0"/>
        <c:ser>
          <c:idx val="0"/>
          <c:order val="0"/>
          <c:tx>
            <c:strRef>
              <c:f>'Discrete&amp;Optimize'!$D$3</c:f>
              <c:strCache>
                <c:ptCount val="1"/>
                <c:pt idx="0">
                  <c:v>Probability</c:v>
                </c:pt>
              </c:strCache>
            </c:strRef>
          </c:tx>
          <c:spPr>
            <a:ln w="19050">
              <a:noFill/>
            </a:ln>
          </c:spPr>
          <c:marker>
            <c:symbol val="diamond"/>
            <c:size val="8"/>
            <c:spPr>
              <a:solidFill>
                <a:srgbClr val="0000FF"/>
              </a:solidFill>
              <a:ln>
                <a:solidFill>
                  <a:srgbClr val="333399"/>
                </a:solidFill>
                <a:prstDash val="solid"/>
              </a:ln>
            </c:spPr>
          </c:marker>
          <c:xVal>
            <c:numRef>
              <c:f>'Discrete&amp;Optimize'!$B$4:$B$12</c:f>
              <c:numCache>
                <c:formatCode>General</c:formatCode>
                <c:ptCount val="9"/>
                <c:pt idx="0">
                  <c:v>3500</c:v>
                </c:pt>
                <c:pt idx="1">
                  <c:v>4500</c:v>
                </c:pt>
                <c:pt idx="2">
                  <c:v>2000</c:v>
                </c:pt>
              </c:numCache>
            </c:numRef>
          </c:xVal>
          <c:yVal>
            <c:numRef>
              <c:f>'Discrete&amp;Optimize'!$C$4:$C$12</c:f>
              <c:numCache>
                <c:formatCode>General</c:formatCode>
                <c:ptCount val="9"/>
                <c:pt idx="0">
                  <c:v>3500</c:v>
                </c:pt>
                <c:pt idx="1">
                  <c:v>1500</c:v>
                </c:pt>
                <c:pt idx="2">
                  <c:v>3500</c:v>
                </c:pt>
              </c:numCache>
            </c:numRef>
          </c:yVal>
          <c:smooth val="0"/>
          <c:extLst>
            <c:ext xmlns:c16="http://schemas.microsoft.com/office/drawing/2014/chart" uri="{C3380CC4-5D6E-409C-BE32-E72D297353CC}">
              <c16:uniqueId val="{00000000-3DB9-DC42-B603-4A8A41C438DD}"/>
            </c:ext>
          </c:extLst>
        </c:ser>
        <c:dLbls>
          <c:showLegendKey val="0"/>
          <c:showVal val="0"/>
          <c:showCatName val="0"/>
          <c:showSerName val="0"/>
          <c:showPercent val="0"/>
          <c:showBubbleSize val="0"/>
        </c:dLbls>
        <c:axId val="2101302079"/>
        <c:axId val="1"/>
      </c:scatterChart>
      <c:valAx>
        <c:axId val="2101302079"/>
        <c:scaling>
          <c:orientation val="minMax"/>
          <c:max val="7000"/>
        </c:scaling>
        <c:delete val="0"/>
        <c:axPos val="b"/>
        <c:majorGridlines>
          <c:spPr>
            <a:ln w="3175">
              <a:solidFill>
                <a:srgbClr val="000000"/>
              </a:solidFill>
              <a:prstDash val="lgDash"/>
            </a:ln>
          </c:spPr>
        </c:majorGridlines>
        <c:title>
          <c:tx>
            <c:rich>
              <a:bodyPr/>
              <a:lstStyle/>
              <a:p>
                <a:pPr>
                  <a:defRPr sz="1050" b="1" i="0" u="none" strike="noStrike" baseline="0">
                    <a:solidFill>
                      <a:srgbClr val="000000"/>
                    </a:solidFill>
                    <a:latin typeface="Arial"/>
                    <a:ea typeface="Arial"/>
                    <a:cs typeface="Arial"/>
                  </a:defRPr>
                </a:pPr>
                <a:r>
                  <a:rPr lang="en-US"/>
                  <a:t>Laptop demand (000)</a:t>
                </a:r>
              </a:p>
            </c:rich>
          </c:tx>
          <c:layout>
            <c:manualLayout>
              <c:xMode val="edge"/>
              <c:yMode val="edge"/>
              <c:x val="0.42406454357581491"/>
              <c:y val="0.88464388741679212"/>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050" b="0" i="0" u="none" strike="noStrike" baseline="0">
                <a:solidFill>
                  <a:srgbClr val="000000"/>
                </a:solidFill>
                <a:latin typeface="Arial"/>
                <a:ea typeface="Arial"/>
                <a:cs typeface="Arial"/>
              </a:defRPr>
            </a:pPr>
            <a:endParaRPr lang="en-US"/>
          </a:p>
        </c:txPr>
        <c:crossAx val="1"/>
        <c:crosses val="autoZero"/>
        <c:crossBetween val="midCat"/>
        <c:majorUnit val="500"/>
        <c:minorUnit val="500"/>
      </c:valAx>
      <c:valAx>
        <c:axId val="1"/>
        <c:scaling>
          <c:orientation val="minMax"/>
          <c:max val="7000"/>
        </c:scaling>
        <c:delete val="0"/>
        <c:axPos val="l"/>
        <c:majorGridlines>
          <c:spPr>
            <a:ln w="3175">
              <a:solidFill>
                <a:srgbClr val="000000"/>
              </a:solidFill>
              <a:prstDash val="lgDash"/>
            </a:ln>
          </c:spPr>
        </c:majorGridlines>
        <c:title>
          <c:tx>
            <c:rich>
              <a:bodyPr/>
              <a:lstStyle/>
              <a:p>
                <a:pPr>
                  <a:defRPr sz="1050" b="1" i="0" u="none" strike="noStrike" baseline="0">
                    <a:solidFill>
                      <a:srgbClr val="000000"/>
                    </a:solidFill>
                    <a:latin typeface="Arial"/>
                    <a:ea typeface="Arial"/>
                    <a:cs typeface="Arial"/>
                  </a:defRPr>
                </a:pPr>
                <a:r>
                  <a:rPr lang="en-US"/>
                  <a:t>Tablet demand (000)</a:t>
                </a:r>
              </a:p>
            </c:rich>
          </c:tx>
          <c:layout>
            <c:manualLayout>
              <c:xMode val="edge"/>
              <c:yMode val="edge"/>
              <c:x val="2.7427060032266637E-2"/>
              <c:y val="0.27693199953916975"/>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050" b="0" i="0" u="none" strike="noStrike" baseline="0">
                <a:solidFill>
                  <a:srgbClr val="000000"/>
                </a:solidFill>
                <a:latin typeface="Arial"/>
                <a:ea typeface="Arial"/>
                <a:cs typeface="Arial"/>
              </a:defRPr>
            </a:pPr>
            <a:endParaRPr lang="en-US"/>
          </a:p>
        </c:txPr>
        <c:crossAx val="2101302079"/>
        <c:crosses val="autoZero"/>
        <c:crossBetween val="midCat"/>
        <c:majorUnit val="500"/>
      </c:valAx>
      <c:spPr>
        <a:solidFill>
          <a:srgbClr val="FFFFFF"/>
        </a:solidFill>
        <a:ln w="12700">
          <a:solidFill>
            <a:srgbClr val="808080"/>
          </a:solidFill>
          <a:prstDash val="solid"/>
        </a:ln>
      </c:spPr>
    </c:plotArea>
    <c:plotVisOnly val="1"/>
    <c:dispBlanksAs val="gap"/>
    <c:showDLblsOverMax val="0"/>
  </c:chart>
  <c:spPr>
    <a:solidFill>
      <a:schemeClr val="accent6">
        <a:lumMod val="20000"/>
        <a:lumOff val="80000"/>
      </a:schemeClr>
    </a:solidFill>
    <a:ln w="3175">
      <a:solidFill>
        <a:srgbClr val="000000"/>
      </a:solidFill>
      <a:prstDash val="solid"/>
    </a:ln>
  </c:spPr>
  <c:txPr>
    <a:bodyPr/>
    <a:lstStyle/>
    <a:p>
      <a:pPr>
        <a:defRPr sz="105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511867" cy="305884"/>
          </a:xfrm>
          <a:prstGeom prst="rect">
            <a:avLst/>
          </a:prstGeom>
          <a:noFill/>
          <a:ln w="9525">
            <a:noFill/>
            <a:miter lim="800000"/>
            <a:headEnd/>
            <a:tailEnd/>
          </a:ln>
          <a:effectLst/>
        </p:spPr>
        <p:txBody>
          <a:bodyPr vert="horz" wrap="square" lIns="94068" tIns="47036" rIns="94068" bIns="47036" numCol="1" anchor="t" anchorCtr="0" compatLnSpc="1">
            <a:prstTxWarp prst="textNoShape">
              <a:avLst/>
            </a:prstTxWarp>
          </a:bodyPr>
          <a:lstStyle>
            <a:lvl1pPr defTabSz="942720" eaLnBrk="0" hangingPunct="0">
              <a:defRPr sz="800" b="0"/>
            </a:lvl1pPr>
          </a:lstStyle>
          <a:p>
            <a:pPr>
              <a:defRPr/>
            </a:pPr>
            <a:r>
              <a:rPr lang="en-US" dirty="0"/>
              <a:t>Operations Strategy</a:t>
            </a:r>
          </a:p>
        </p:txBody>
      </p:sp>
      <p:sp>
        <p:nvSpPr>
          <p:cNvPr id="28676" name="Rectangle 4"/>
          <p:cNvSpPr>
            <a:spLocks noGrp="1" noChangeArrowheads="1"/>
          </p:cNvSpPr>
          <p:nvPr>
            <p:ph type="ftr" sz="quarter" idx="2"/>
          </p:nvPr>
        </p:nvSpPr>
        <p:spPr bwMode="auto">
          <a:xfrm>
            <a:off x="1" y="8972075"/>
            <a:ext cx="5353646" cy="319717"/>
          </a:xfrm>
          <a:prstGeom prst="rect">
            <a:avLst/>
          </a:prstGeom>
          <a:noFill/>
          <a:ln w="9525">
            <a:noFill/>
            <a:miter lim="800000"/>
            <a:headEnd/>
            <a:tailEnd/>
          </a:ln>
          <a:effectLst/>
        </p:spPr>
        <p:txBody>
          <a:bodyPr vert="horz" wrap="square" lIns="94068" tIns="47036" rIns="94068" bIns="47036" numCol="1" anchor="b" anchorCtr="0" compatLnSpc="1">
            <a:prstTxWarp prst="textNoShape">
              <a:avLst/>
            </a:prstTxWarp>
          </a:bodyPr>
          <a:lstStyle>
            <a:lvl1pPr defTabSz="942720" eaLnBrk="0" hangingPunct="0">
              <a:defRPr sz="800" b="0"/>
            </a:lvl1pPr>
          </a:lstStyle>
          <a:p>
            <a:pPr>
              <a:defRPr/>
            </a:pPr>
            <a:r>
              <a:rPr lang="en-US"/>
              <a:t>© Van Mieghem</a:t>
            </a:r>
          </a:p>
        </p:txBody>
      </p:sp>
    </p:spTree>
    <p:extLst>
      <p:ext uri="{BB962C8B-B14F-4D97-AF65-F5344CB8AC3E}">
        <p14:creationId xmlns:p14="http://schemas.microsoft.com/office/powerpoint/2010/main" val="192780886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
            <a:ext cx="4054409" cy="304346"/>
          </a:xfrm>
          <a:prstGeom prst="rect">
            <a:avLst/>
          </a:prstGeom>
          <a:noFill/>
          <a:ln w="9525">
            <a:noFill/>
            <a:miter lim="800000"/>
            <a:headEnd/>
            <a:tailEnd/>
          </a:ln>
          <a:effectLst/>
        </p:spPr>
        <p:txBody>
          <a:bodyPr vert="horz" wrap="square" lIns="94068" tIns="47036" rIns="94068" bIns="47036" numCol="1" anchor="t" anchorCtr="0" compatLnSpc="1">
            <a:prstTxWarp prst="textNoShape">
              <a:avLst/>
            </a:prstTxWarp>
          </a:bodyPr>
          <a:lstStyle>
            <a:lvl1pPr defTabSz="942720" eaLnBrk="0" hangingPunct="0">
              <a:defRPr sz="900" b="0"/>
            </a:lvl1pPr>
          </a:lstStyle>
          <a:p>
            <a:pPr>
              <a:defRPr/>
            </a:pPr>
            <a:r>
              <a:rPr lang="en-US" dirty="0"/>
              <a:t>Lab Practice and @Risk Tutorial</a:t>
            </a:r>
          </a:p>
        </p:txBody>
      </p:sp>
      <p:sp>
        <p:nvSpPr>
          <p:cNvPr id="45060" name="Rectangle 4"/>
          <p:cNvSpPr>
            <a:spLocks noGrp="1" noRot="1" noChangeAspect="1" noChangeArrowheads="1" noTextEdit="1"/>
          </p:cNvSpPr>
          <p:nvPr>
            <p:ph type="sldImg" idx="2"/>
          </p:nvPr>
        </p:nvSpPr>
        <p:spPr bwMode="auto">
          <a:xfrm>
            <a:off x="1263650" y="361950"/>
            <a:ext cx="4240213" cy="31797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84086" y="3563007"/>
            <a:ext cx="6642232" cy="5488996"/>
          </a:xfrm>
          <a:prstGeom prst="rect">
            <a:avLst/>
          </a:prstGeom>
          <a:noFill/>
          <a:ln w="9525">
            <a:noFill/>
            <a:miter lim="800000"/>
            <a:headEnd/>
            <a:tailEnd/>
          </a:ln>
          <a:effectLst/>
        </p:spPr>
        <p:txBody>
          <a:bodyPr vert="horz" wrap="square" lIns="94068" tIns="47036" rIns="94068" bIns="47036"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108874"/>
            <a:ext cx="4054409" cy="192138"/>
          </a:xfrm>
          <a:prstGeom prst="rect">
            <a:avLst/>
          </a:prstGeom>
          <a:noFill/>
          <a:ln w="9525">
            <a:noFill/>
            <a:miter lim="800000"/>
            <a:headEnd/>
            <a:tailEnd/>
          </a:ln>
          <a:effectLst/>
        </p:spPr>
        <p:txBody>
          <a:bodyPr vert="horz" wrap="square" lIns="94068" tIns="47036" rIns="94068" bIns="47036" numCol="1" anchor="b" anchorCtr="0" compatLnSpc="1">
            <a:prstTxWarp prst="textNoShape">
              <a:avLst/>
            </a:prstTxWarp>
          </a:bodyPr>
          <a:lstStyle>
            <a:lvl1pPr defTabSz="942720"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3973779" y="9108874"/>
            <a:ext cx="3036623" cy="192138"/>
          </a:xfrm>
          <a:prstGeom prst="rect">
            <a:avLst/>
          </a:prstGeom>
          <a:noFill/>
          <a:ln w="9525">
            <a:noFill/>
            <a:miter lim="800000"/>
            <a:headEnd/>
            <a:tailEnd/>
          </a:ln>
          <a:effectLst/>
        </p:spPr>
        <p:txBody>
          <a:bodyPr vert="horz" wrap="square" lIns="94068" tIns="47036" rIns="94068" bIns="47036" numCol="1" anchor="b" anchorCtr="0" compatLnSpc="1">
            <a:prstTxWarp prst="textNoShape">
              <a:avLst/>
            </a:prstTxWarp>
          </a:bodyPr>
          <a:lstStyle>
            <a:lvl1pPr algn="r" defTabSz="942720"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val="164137704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9420"/>
            <a:r>
              <a:rPr lang="en-US" dirty="0"/>
              <a:t>© Van Mieghem</a:t>
            </a:r>
          </a:p>
        </p:txBody>
      </p:sp>
      <p:sp>
        <p:nvSpPr>
          <p:cNvPr id="46084" name="Rectangle 7"/>
          <p:cNvSpPr>
            <a:spLocks noGrp="1" noChangeArrowheads="1"/>
          </p:cNvSpPr>
          <p:nvPr>
            <p:ph type="sldNum" sz="quarter" idx="5"/>
          </p:nvPr>
        </p:nvSpPr>
        <p:spPr>
          <a:noFill/>
        </p:spPr>
        <p:txBody>
          <a:bodyPr/>
          <a:lstStyle/>
          <a:p>
            <a:pPr defTabSz="939420"/>
            <a:fld id="{439EC8D3-E38D-4783-B465-A547F7CB78A3}" type="slidenum">
              <a:rPr lang="en-US" smtClean="0"/>
              <a:pPr defTabSz="939420"/>
              <a:t>1</a:t>
            </a:fld>
            <a:endParaRPr lang="en-US" dirty="0"/>
          </a:p>
        </p:txBody>
      </p:sp>
      <p:sp>
        <p:nvSpPr>
          <p:cNvPr id="29701" name="Notes Placeholder 8"/>
          <p:cNvSpPr>
            <a:spLocks noGrp="1"/>
          </p:cNvSpPr>
          <p:nvPr>
            <p:ph type="body" idx="1"/>
          </p:nvPr>
        </p:nvSpPr>
        <p:spPr>
          <a:ln/>
        </p:spPr>
        <p:txBody>
          <a:bodyPr/>
          <a:lstStyle/>
          <a:p>
            <a:pPr eaLnBrk="1" hangingPunct="1">
              <a:defRPr/>
            </a:pPr>
            <a:endParaRPr lang="en-US" dirty="0">
              <a:latin typeface="Arial" pitchFamily="34" charset="0"/>
            </a:endParaRPr>
          </a:p>
          <a:p>
            <a:pPr eaLnBrk="1" hangingPunct="1">
              <a:defRPr/>
            </a:pPr>
            <a:r>
              <a:rPr lang="en-US" dirty="0">
                <a:latin typeface="Arial" pitchFamily="34" charset="0"/>
              </a:rPr>
              <a:t>This is an optional lab session with two parts:</a:t>
            </a:r>
          </a:p>
          <a:p>
            <a:pPr eaLnBrk="1" hangingPunct="1">
              <a:defRPr/>
            </a:pPr>
            <a:endParaRPr lang="en-US" dirty="0">
              <a:latin typeface="Arial" pitchFamily="34" charset="0"/>
            </a:endParaRPr>
          </a:p>
          <a:p>
            <a:pPr marL="228600" indent="-228600" eaLnBrk="1" hangingPunct="1">
              <a:buAutoNum type="arabicPeriod"/>
              <a:defRPr/>
            </a:pPr>
            <a:r>
              <a:rPr lang="en-US" dirty="0">
                <a:latin typeface="Arial" pitchFamily="34" charset="0"/>
              </a:rPr>
              <a:t>Practice problems</a:t>
            </a:r>
          </a:p>
          <a:p>
            <a:pPr marL="228600" indent="-228600" eaLnBrk="1" hangingPunct="1">
              <a:buAutoNum type="arabicPeriod"/>
              <a:defRPr/>
            </a:pPr>
            <a:r>
              <a:rPr lang="en-US" dirty="0">
                <a:latin typeface="Arial" pitchFamily="34" charset="0"/>
              </a:rPr>
              <a:t>@Risk Tutorial: showcase the basics of using simulation inside an Excel model using the powerful add-in called @Risk.</a:t>
            </a:r>
          </a:p>
          <a:p>
            <a:pPr eaLnBrk="1" hangingPunct="1">
              <a:defRPr/>
            </a:pPr>
            <a:r>
              <a:rPr lang="en-US" dirty="0">
                <a:latin typeface="Arial" pitchFamily="34" charset="0"/>
              </a:rPr>
              <a:t>The goal is to show you some simple techniques that work – there may be better ways of accomplishing the same tasks but our focus is on having a starting point that works.</a:t>
            </a:r>
          </a:p>
          <a:p>
            <a:pPr eaLnBrk="1" hangingPunct="1">
              <a:defRPr/>
            </a:pPr>
            <a:endParaRPr lang="en-US" dirty="0">
              <a:latin typeface="Arial" pitchFamily="34" charset="0"/>
            </a:endParaRPr>
          </a:p>
          <a:p>
            <a:pPr eaLnBrk="1" hangingPunct="1">
              <a:defRPr/>
            </a:pPr>
            <a:endParaRPr lang="en-US" dirty="0">
              <a:latin typeface="Arial" pitchFamily="34" charset="0"/>
            </a:endParaRPr>
          </a:p>
          <a:p>
            <a:pPr eaLnBrk="1" hangingPunct="1">
              <a:defRPr/>
            </a:pPr>
            <a:r>
              <a:rPr lang="en-US" dirty="0">
                <a:latin typeface="Arial" pitchFamily="34" charset="0"/>
              </a:rPr>
              <a:t>Agenda:</a:t>
            </a:r>
          </a:p>
          <a:p>
            <a:pPr marL="230754" indent="-230754" eaLnBrk="1" hangingPunct="1">
              <a:buFontTx/>
              <a:buAutoNum type="arabicPeriod"/>
              <a:defRPr/>
            </a:pPr>
            <a:r>
              <a:rPr lang="en-US" dirty="0">
                <a:latin typeface="Arial" pitchFamily="34" charset="0"/>
              </a:rPr>
              <a:t>Practice problems</a:t>
            </a:r>
          </a:p>
          <a:p>
            <a:pPr marL="230754" indent="-230754" eaLnBrk="1" hangingPunct="1">
              <a:buFontTx/>
              <a:buAutoNum type="arabicPeriod"/>
              <a:defRPr/>
            </a:pPr>
            <a:r>
              <a:rPr lang="en-US" dirty="0">
                <a:latin typeface="Arial" pitchFamily="34" charset="0"/>
              </a:rPr>
              <a:t>General overview of steps to build an @Risk model</a:t>
            </a:r>
          </a:p>
          <a:p>
            <a:pPr marL="230754" indent="-230754" eaLnBrk="1" hangingPunct="1">
              <a:buFontTx/>
              <a:buAutoNum type="arabicPeriod"/>
              <a:defRPr/>
            </a:pPr>
            <a:r>
              <a:rPr lang="en-US" dirty="0">
                <a:latin typeface="Arial" pitchFamily="34" charset="0"/>
              </a:rPr>
              <a:t>Three examples:</a:t>
            </a:r>
          </a:p>
          <a:p>
            <a:pPr marL="692263" lvl="1" indent="-230754" eaLnBrk="1" hangingPunct="1">
              <a:buFontTx/>
              <a:buAutoNum type="arabicPeriod"/>
              <a:defRPr/>
            </a:pPr>
            <a:r>
              <a:rPr lang="en-US" dirty="0">
                <a:latin typeface="Arial" pitchFamily="34" charset="0"/>
              </a:rPr>
              <a:t>Standard Newsvendor model (selling cupcakes)</a:t>
            </a:r>
          </a:p>
          <a:p>
            <a:pPr marL="692263" lvl="1" indent="-230754" eaLnBrk="1" hangingPunct="1">
              <a:buFontTx/>
              <a:buAutoNum type="arabicPeriod"/>
              <a:defRPr/>
            </a:pPr>
            <a:r>
              <a:rPr lang="en-US" dirty="0">
                <a:latin typeface="Arial" pitchFamily="34" charset="0"/>
              </a:rPr>
              <a:t>Newsvendor network (Seagate case)</a:t>
            </a:r>
          </a:p>
          <a:p>
            <a:pPr marL="692263" lvl="1" indent="-230754" eaLnBrk="1" hangingPunct="1">
              <a:buFontTx/>
              <a:buAutoNum type="arabicPeriod"/>
              <a:defRPr/>
            </a:pPr>
            <a:r>
              <a:rPr lang="en-US" dirty="0">
                <a:latin typeface="Arial" pitchFamily="34" charset="0"/>
              </a:rPr>
              <a:t>General Newsvendor network (using solver to solve second stage allocation LP: Seagate part B)</a:t>
            </a:r>
          </a:p>
          <a:p>
            <a:pPr>
              <a:defRPr/>
            </a:pPr>
            <a:endParaRPr lang="en-US" dirty="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546695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dirty="0">
                <a:latin typeface="Arial" pitchFamily="34" charset="0"/>
              </a:rPr>
              <a:t>Key here is to build the model for one demand scenario.</a:t>
            </a:r>
          </a:p>
          <a:p>
            <a:endParaRPr lang="en-US" dirty="0">
              <a:latin typeface="Arial" pitchFamily="34" charset="0"/>
            </a:endParaRPr>
          </a:p>
          <a:p>
            <a:r>
              <a:rPr lang="en-US" dirty="0">
                <a:latin typeface="Arial" pitchFamily="34" charset="0"/>
              </a:rPr>
              <a:t>Then define all scenarios as discrete demand probability distribution in @Risk.</a:t>
            </a:r>
          </a:p>
          <a:p>
            <a:pPr marL="171450" indent="-171450">
              <a:buFont typeface="Arial"/>
              <a:buChar char="•"/>
            </a:pPr>
            <a:r>
              <a:rPr lang="en-US" dirty="0">
                <a:latin typeface="Arial" pitchFamily="34" charset="0"/>
              </a:rPr>
              <a:t>Do this twice:</a:t>
            </a:r>
            <a:r>
              <a:rPr lang="en-US" baseline="0" dirty="0">
                <a:latin typeface="Arial" pitchFamily="34" charset="0"/>
              </a:rPr>
              <a:t> for C demand and for D demand:</a:t>
            </a:r>
          </a:p>
          <a:p>
            <a:pPr marL="628650" lvl="1" indent="-171450">
              <a:buFont typeface="Arial"/>
              <a:buChar char="•"/>
            </a:pPr>
            <a:r>
              <a:rPr lang="de-DE" baseline="0" dirty="0">
                <a:latin typeface="Arial" pitchFamily="34" charset="0"/>
              </a:rPr>
              <a:t>=</a:t>
            </a:r>
            <a:r>
              <a:rPr lang="de-DE" baseline="0" dirty="0" err="1">
                <a:latin typeface="Arial" pitchFamily="34" charset="0"/>
              </a:rPr>
              <a:t>RiskDiscrete</a:t>
            </a:r>
            <a:r>
              <a:rPr lang="de-DE" baseline="0" dirty="0">
                <a:latin typeface="Arial" pitchFamily="34" charset="0"/>
              </a:rPr>
              <a:t>({150,300,450},{0.25,0.5,0.25},</a:t>
            </a:r>
            <a:r>
              <a:rPr lang="de-DE" baseline="0" dirty="0" err="1">
                <a:latin typeface="Arial" pitchFamily="34" charset="0"/>
              </a:rPr>
              <a:t>RiskStatic</a:t>
            </a:r>
            <a:r>
              <a:rPr lang="de-DE" baseline="0" dirty="0">
                <a:latin typeface="Arial" pitchFamily="34" charset="0"/>
              </a:rPr>
              <a:t>(300))</a:t>
            </a:r>
          </a:p>
          <a:p>
            <a:pPr marL="628650" lvl="1" indent="-171450">
              <a:buFont typeface="Arial"/>
              <a:buChar char="•"/>
            </a:pPr>
            <a:r>
              <a:rPr lang="de-DE" baseline="0" dirty="0">
                <a:latin typeface="Arial" pitchFamily="34" charset="0"/>
              </a:rPr>
              <a:t>=</a:t>
            </a:r>
            <a:r>
              <a:rPr lang="de-DE" baseline="0" dirty="0" err="1">
                <a:latin typeface="Arial" pitchFamily="34" charset="0"/>
              </a:rPr>
              <a:t>RiskDiscrete</a:t>
            </a:r>
            <a:r>
              <a:rPr lang="de-DE" baseline="0" dirty="0">
                <a:latin typeface="Arial" pitchFamily="34" charset="0"/>
              </a:rPr>
              <a:t>({350,300,250},{0.25,0.5,0.25},</a:t>
            </a:r>
            <a:r>
              <a:rPr lang="de-DE" baseline="0" dirty="0" err="1">
                <a:latin typeface="Arial" pitchFamily="34" charset="0"/>
              </a:rPr>
              <a:t>RiskStatic</a:t>
            </a:r>
            <a:r>
              <a:rPr lang="de-DE" baseline="0" dirty="0">
                <a:latin typeface="Arial" pitchFamily="34" charset="0"/>
              </a:rPr>
              <a:t>(300))</a:t>
            </a:r>
            <a:endParaRPr lang="en-US" baseline="0" dirty="0">
              <a:latin typeface="Arial" pitchFamily="34" charset="0"/>
            </a:endParaRPr>
          </a:p>
          <a:p>
            <a:pPr marL="171450" indent="-171450">
              <a:buFont typeface="Arial"/>
              <a:buChar char="•"/>
            </a:pPr>
            <a:r>
              <a:rPr lang="en-US" baseline="0" dirty="0">
                <a:latin typeface="Arial" pitchFamily="34" charset="0"/>
              </a:rPr>
              <a:t>Then need to add correlation information:</a:t>
            </a:r>
          </a:p>
          <a:p>
            <a:pPr marL="628650" lvl="1" indent="-171450">
              <a:buFont typeface="Arial"/>
              <a:buChar char="•"/>
            </a:pPr>
            <a:r>
              <a:rPr lang="en-US" baseline="0" dirty="0">
                <a:latin typeface="Arial" pitchFamily="34" charset="0"/>
              </a:rPr>
              <a:t>Select the two cells that have C demand and D demand</a:t>
            </a:r>
          </a:p>
          <a:p>
            <a:pPr marL="628650" lvl="1" indent="-171450">
              <a:buFont typeface="Arial"/>
              <a:buChar char="•"/>
            </a:pPr>
            <a:r>
              <a:rPr lang="en-US" baseline="0" dirty="0">
                <a:latin typeface="Arial" pitchFamily="34" charset="0"/>
              </a:rPr>
              <a:t>Click icon: “Define Correlations”</a:t>
            </a:r>
          </a:p>
          <a:p>
            <a:pPr marL="628650" lvl="1" indent="-171450">
              <a:buFont typeface="Arial"/>
              <a:buChar char="•"/>
            </a:pPr>
            <a:r>
              <a:rPr lang="en-US" baseline="0" dirty="0">
                <a:latin typeface="Arial" pitchFamily="34" charset="0"/>
              </a:rPr>
              <a:t>In the window:</a:t>
            </a:r>
          </a:p>
          <a:p>
            <a:pPr marL="1085850" lvl="2" indent="-171450">
              <a:buFont typeface="Arial"/>
              <a:buChar char="•"/>
            </a:pPr>
            <a:r>
              <a:rPr lang="en-US" baseline="0" dirty="0">
                <a:latin typeface="Arial" pitchFamily="34" charset="0"/>
              </a:rPr>
              <a:t>Give the matrix a name</a:t>
            </a:r>
          </a:p>
          <a:p>
            <a:pPr marL="1085850" lvl="2" indent="-171450">
              <a:buFont typeface="Arial"/>
              <a:buChar char="•"/>
            </a:pPr>
            <a:r>
              <a:rPr lang="en-US" baseline="0" dirty="0">
                <a:latin typeface="Arial" pitchFamily="34" charset="0"/>
              </a:rPr>
              <a:t>Location: click matrix at left and then click top left cell where matrix will be on sheet</a:t>
            </a:r>
          </a:p>
          <a:p>
            <a:pPr marL="1085850" lvl="2" indent="-171450">
              <a:buFont typeface="Arial"/>
              <a:buChar char="•"/>
            </a:pPr>
            <a:r>
              <a:rPr lang="en-US" baseline="0" dirty="0">
                <a:latin typeface="Arial" pitchFamily="34" charset="0"/>
              </a:rPr>
              <a:t>Click OK</a:t>
            </a:r>
          </a:p>
          <a:p>
            <a:pPr marL="1085850" lvl="2" indent="-171450">
              <a:buFont typeface="Arial"/>
              <a:buChar char="•"/>
            </a:pPr>
            <a:r>
              <a:rPr lang="en-US" baseline="0" dirty="0">
                <a:latin typeface="Arial" pitchFamily="34" charset="0"/>
              </a:rPr>
              <a:t>In the matrix, set correlation coefficient at -1. (You can change this to investigate impact of correlation)</a:t>
            </a:r>
          </a:p>
          <a:p>
            <a:pPr marL="914400" lvl="2" indent="0">
              <a:buFont typeface="Arial"/>
              <a:buNone/>
            </a:pPr>
            <a:endParaRPr lang="en-US" baseline="0" dirty="0">
              <a:latin typeface="Arial" pitchFamily="34" charset="0"/>
            </a:endParaRPr>
          </a:p>
          <a:p>
            <a:pPr marL="171450" lvl="0" indent="-171450">
              <a:buFont typeface="Arial"/>
              <a:buChar char="•"/>
            </a:pPr>
            <a:r>
              <a:rPr lang="en-US" baseline="0" dirty="0">
                <a:latin typeface="Arial" pitchFamily="34" charset="0"/>
              </a:rPr>
              <a:t>Add output cell</a:t>
            </a:r>
          </a:p>
          <a:p>
            <a:pPr marL="171450" lvl="0" indent="-171450">
              <a:buFont typeface="Arial"/>
              <a:buChar char="•"/>
            </a:pPr>
            <a:r>
              <a:rPr lang="en-US" baseline="0" dirty="0">
                <a:latin typeface="Arial" pitchFamily="34" charset="0"/>
              </a:rPr>
              <a:t>Simulate</a:t>
            </a:r>
          </a:p>
          <a:p>
            <a:pPr marL="171450" lvl="0" indent="-171450">
              <a:buFont typeface="Arial"/>
              <a:buChar char="•"/>
            </a:pPr>
            <a:endParaRPr lang="en-US" baseline="0" dirty="0">
              <a:latin typeface="Arial" pitchFamily="34" charset="0"/>
            </a:endParaRPr>
          </a:p>
          <a:p>
            <a:pPr marL="628650" lvl="1" indent="-171450">
              <a:buFont typeface="Arial"/>
              <a:buChar char="•"/>
            </a:pPr>
            <a:endParaRPr lang="en-US" dirty="0">
              <a:latin typeface="Arial" pitchFamily="34" charset="0"/>
            </a:endParaRPr>
          </a:p>
          <a:p>
            <a:endParaRPr lang="en-US" dirty="0">
              <a:latin typeface="Arial" pitchFamily="34" charset="0"/>
            </a:endParaRPr>
          </a:p>
          <a:p>
            <a:endParaRPr lang="en-US" dirty="0">
              <a:latin typeface="Arial" pitchFamily="34" charset="0"/>
            </a:endParaRPr>
          </a:p>
        </p:txBody>
      </p:sp>
      <p:sp>
        <p:nvSpPr>
          <p:cNvPr id="23556" name="Slide Number Placeholder 3"/>
          <p:cNvSpPr>
            <a:spLocks noGrp="1"/>
          </p:cNvSpPr>
          <p:nvPr>
            <p:ph type="sldNum" sz="quarter" idx="5"/>
          </p:nvPr>
        </p:nvSpPr>
        <p:spPr>
          <a:noFill/>
        </p:spPr>
        <p:txBody>
          <a:bodyPr/>
          <a:lstStyle/>
          <a:p>
            <a:fld id="{E2D48649-6D41-47B8-8E65-6A100595FC40}" type="slidenum">
              <a:rPr lang="en-US"/>
              <a:pPr/>
              <a:t>20</a:t>
            </a:fld>
            <a:endParaRPr lang="en-US"/>
          </a:p>
        </p:txBody>
      </p:sp>
    </p:spTree>
    <p:extLst>
      <p:ext uri="{BB962C8B-B14F-4D97-AF65-F5344CB8AC3E}">
        <p14:creationId xmlns:p14="http://schemas.microsoft.com/office/powerpoint/2010/main" val="1003617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a:t>
            </a:r>
          </a:p>
          <a:p>
            <a:pPr marL="228600" indent="-228600">
              <a:buAutoNum type="arabicPeriod"/>
            </a:pPr>
            <a:r>
              <a:rPr lang="en-US" dirty="0"/>
              <a:t>Select the two demand</a:t>
            </a:r>
            <a:r>
              <a:rPr lang="en-US" baseline="0" dirty="0"/>
              <a:t> cells</a:t>
            </a:r>
            <a:endParaRPr lang="en-US" dirty="0"/>
          </a:p>
          <a:p>
            <a:pPr marL="228600" indent="-228600">
              <a:buAutoNum type="arabicPeriod"/>
            </a:pPr>
            <a:r>
              <a:rPr lang="en-US" dirty="0"/>
              <a:t>Click “Define correlations”</a:t>
            </a:r>
          </a:p>
          <a:p>
            <a:pPr marL="228600" indent="-228600">
              <a:buAutoNum type="arabicPeriod"/>
            </a:pPr>
            <a:r>
              <a:rPr lang="en-US" dirty="0"/>
              <a:t>A matrix</a:t>
            </a:r>
            <a:r>
              <a:rPr lang="en-US" baseline="0" dirty="0"/>
              <a:t> is displayed which includes a row and column for each demand cell’s distribution</a:t>
            </a:r>
          </a:p>
          <a:p>
            <a:pPr marL="228600" indent="-228600">
              <a:buAutoNum type="arabicPeriod"/>
            </a:pPr>
            <a:r>
              <a:rPr lang="en-US" baseline="0" dirty="0"/>
              <a:t>You can enter the correlation coefficient in the </a:t>
            </a:r>
            <a:r>
              <a:rPr lang="en-US" baseline="0" dirty="0" err="1"/>
              <a:t>offdiagonal</a:t>
            </a:r>
            <a:r>
              <a:rPr lang="en-US" baseline="0" dirty="0"/>
              <a:t>.</a:t>
            </a:r>
            <a:endParaRPr lang="en-US" dirty="0"/>
          </a:p>
          <a:p>
            <a:endParaRPr lang="en-US" dirty="0"/>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21</a:t>
            </a:fld>
            <a:endParaRPr lang="en-US"/>
          </a:p>
        </p:txBody>
      </p:sp>
    </p:spTree>
    <p:extLst>
      <p:ext uri="{BB962C8B-B14F-4D97-AF65-F5344CB8AC3E}">
        <p14:creationId xmlns:p14="http://schemas.microsoft.com/office/powerpoint/2010/main" val="1271803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a:t>The </a:t>
            </a:r>
            <a:r>
              <a:rPr lang="en-US" dirty="0"/>
              <a:t>key here is to first expand the deterministic Excel model by explicitly modeling the two stages of decisions:</a:t>
            </a:r>
          </a:p>
          <a:p>
            <a:pPr>
              <a:buFontTx/>
              <a:buChar char="-"/>
              <a:defRPr/>
            </a:pPr>
            <a:r>
              <a:rPr lang="en-US" dirty="0"/>
              <a:t>Stage 1 = capacities</a:t>
            </a:r>
          </a:p>
          <a:p>
            <a:pPr>
              <a:buFontTx/>
              <a:buChar char="-"/>
              <a:defRPr/>
            </a:pPr>
            <a:r>
              <a:rPr lang="en-US" dirty="0"/>
              <a:t>Stage 2 = production (given capacities set in stage 1)</a:t>
            </a:r>
          </a:p>
          <a:p>
            <a:pPr>
              <a:buFontTx/>
              <a:buChar char="-"/>
              <a:defRPr/>
            </a:pPr>
            <a:endParaRPr lang="en-US" dirty="0"/>
          </a:p>
          <a:p>
            <a:pPr>
              <a:defRPr/>
            </a:pPr>
            <a:r>
              <a:rPr lang="en-US" dirty="0"/>
              <a:t>This is called a two stage stochastic program that is solved by “working backwards”: start by solving stage 2:</a:t>
            </a:r>
          </a:p>
          <a:p>
            <a:pPr>
              <a:buFontTx/>
              <a:buChar char="-"/>
              <a:defRPr/>
            </a:pPr>
            <a:endParaRPr lang="en-US" dirty="0"/>
          </a:p>
          <a:p>
            <a:pPr>
              <a:buFontTx/>
              <a:buChar char="-"/>
              <a:defRPr/>
            </a:pPr>
            <a:endParaRPr lang="en-US" dirty="0"/>
          </a:p>
          <a:p>
            <a:pPr>
              <a:buFont typeface="Wingdings" pitchFamily="2" charset="2"/>
              <a:buChar char="Ø"/>
              <a:defRPr/>
            </a:pPr>
            <a:r>
              <a:rPr lang="en-US" dirty="0"/>
              <a:t>To solve stage 2, build a solver model that maximizes (contingent) operating profit by changing the production (sales) quantities using the appropriate demand and capacity constraints.</a:t>
            </a:r>
          </a:p>
          <a:p>
            <a:pPr marL="692263" lvl="1" indent="-230754">
              <a:buFont typeface="+mj-lt"/>
              <a:buAutoNum type="arabicPeriod"/>
              <a:defRPr/>
            </a:pPr>
            <a:r>
              <a:rPr lang="en-US" dirty="0"/>
              <a:t>Make sure the Solver Add-in is loaded: click “Microsoft office button </a:t>
            </a:r>
            <a:r>
              <a:rPr lang="en-US" dirty="0" err="1"/>
              <a:t>upperleft</a:t>
            </a:r>
            <a:r>
              <a:rPr lang="en-US" dirty="0"/>
              <a:t>”, click Excel Options, click “Add-ins”. In Manage box, click Excel add-ins, click go. In add-ins available, select Solver Add-in and click ok.</a:t>
            </a:r>
          </a:p>
          <a:p>
            <a:pPr marL="692263" lvl="1" indent="-230754">
              <a:buFont typeface="+mj-lt"/>
              <a:buAutoNum type="arabicPeriod"/>
              <a:defRPr/>
            </a:pPr>
            <a:r>
              <a:rPr lang="en-US" dirty="0"/>
              <a:t>Go under “Data” &gt; “Solver” </a:t>
            </a:r>
          </a:p>
          <a:p>
            <a:pPr marL="692263" lvl="1" indent="-230754">
              <a:buFont typeface="+mj-lt"/>
              <a:buAutoNum type="arabicPeriod"/>
              <a:defRPr/>
            </a:pPr>
            <a:r>
              <a:rPr lang="en-US" dirty="0"/>
              <a:t>Set up solver model with the appropriate</a:t>
            </a:r>
            <a:r>
              <a:rPr lang="en-US" baseline="0" dirty="0"/>
              <a:t> demand, capacity, and non-negativity constraints</a:t>
            </a:r>
            <a:endParaRPr lang="en-US" dirty="0"/>
          </a:p>
          <a:p>
            <a:pPr marL="692263" lvl="1" indent="-230754">
              <a:buFont typeface="+mj-lt"/>
              <a:buAutoNum type="arabicPeriod"/>
              <a:defRPr/>
            </a:pPr>
            <a:r>
              <a:rPr lang="en-US" dirty="0"/>
              <a:t>Good idea to Click “Options” and click “Assume Linear Model”; In new Excel: Select Solving</a:t>
            </a:r>
            <a:r>
              <a:rPr lang="en-US" baseline="0" dirty="0"/>
              <a:t> Method: Simplex LP</a:t>
            </a:r>
            <a:endParaRPr lang="en-US" dirty="0"/>
          </a:p>
          <a:p>
            <a:pPr>
              <a:defRPr/>
            </a:pPr>
            <a:endParaRPr lang="en-US" dirty="0"/>
          </a:p>
          <a:p>
            <a:pPr>
              <a:defRPr/>
            </a:pPr>
            <a:r>
              <a:rPr lang="en-US" dirty="0"/>
              <a:t>To evaluate stage 1 expected profit, @Risk now must use solver FOR EACH SIMULATION RUN.</a:t>
            </a:r>
          </a:p>
          <a:p>
            <a:pPr>
              <a:defRPr/>
            </a:pPr>
            <a:r>
              <a:rPr lang="en-US" dirty="0"/>
              <a:t>This requires some added logic and the definition of a macro—see next.</a:t>
            </a:r>
          </a:p>
          <a:p>
            <a:pPr>
              <a:defRPr/>
            </a:pPr>
            <a:endParaRPr lang="en-US" dirty="0"/>
          </a:p>
          <a:p>
            <a:pPr>
              <a:defRPr/>
            </a:pPr>
            <a:endParaRPr lang="en-US" dirty="0"/>
          </a:p>
        </p:txBody>
      </p:sp>
      <p:sp>
        <p:nvSpPr>
          <p:cNvPr id="24580" name="Slide Number Placeholder 3"/>
          <p:cNvSpPr>
            <a:spLocks noGrp="1"/>
          </p:cNvSpPr>
          <p:nvPr>
            <p:ph type="sldNum" sz="quarter" idx="5"/>
          </p:nvPr>
        </p:nvSpPr>
        <p:spPr>
          <a:noFill/>
        </p:spPr>
        <p:txBody>
          <a:bodyPr/>
          <a:lstStyle/>
          <a:p>
            <a:fld id="{17561414-61A6-435E-A2B1-AEEB953A4751}" type="slidenum">
              <a:rPr lang="en-US"/>
              <a:pPr/>
              <a:t>22</a:t>
            </a:fld>
            <a:endParaRPr lang="en-US"/>
          </a:p>
        </p:txBody>
      </p:sp>
    </p:spTree>
    <p:extLst>
      <p:ext uri="{BB962C8B-B14F-4D97-AF65-F5344CB8AC3E}">
        <p14:creationId xmlns:p14="http://schemas.microsoft.com/office/powerpoint/2010/main" val="1275230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idea to add “Total Sales” so it can be added</a:t>
            </a:r>
            <a:r>
              <a:rPr lang="en-US" baseline="0" dirty="0"/>
              <a:t> as test capacity constraint</a:t>
            </a:r>
          </a:p>
          <a:p>
            <a:endParaRPr lang="en-US" baseline="0" dirty="0"/>
          </a:p>
          <a:p>
            <a:r>
              <a:rPr lang="en-US" dirty="0"/>
              <a:t>Notice that we “duplicate” the demand</a:t>
            </a:r>
            <a:r>
              <a:rPr lang="en-US" baseline="0" dirty="0"/>
              <a:t> variables</a:t>
            </a:r>
            <a:r>
              <a:rPr lang="en-US" dirty="0"/>
              <a:t>.  This is needed for the next step (Locking in Solver for @Risk)</a:t>
            </a:r>
          </a:p>
          <a:p>
            <a:pPr marL="171450" indent="-171450">
              <a:buFont typeface="Arial" pitchFamily="34" charset="0"/>
              <a:buChar char="•"/>
            </a:pPr>
            <a:r>
              <a:rPr lang="en-US" sz="1000" b="0" i="0" u="none" strike="noStrike" kern="1200" dirty="0">
                <a:solidFill>
                  <a:schemeClr val="tx1"/>
                </a:solidFill>
                <a:effectLst/>
                <a:latin typeface="Times New Roman" pitchFamily="18" charset="0"/>
                <a:ea typeface="+mn-ea"/>
                <a:cs typeface="+mn-cs"/>
              </a:rPr>
              <a:t>Define the @Risk demands at G13:H13</a:t>
            </a:r>
          </a:p>
          <a:p>
            <a:pPr marL="171450" indent="-171450">
              <a:buFont typeface="Arial" pitchFamily="34" charset="0"/>
              <a:buChar char="•"/>
            </a:pPr>
            <a:r>
              <a:rPr lang="en-US" sz="1000" b="0" i="0" u="none" strike="noStrike" kern="1200" dirty="0">
                <a:solidFill>
                  <a:schemeClr val="tx1"/>
                </a:solidFill>
                <a:effectLst/>
                <a:latin typeface="Times New Roman" pitchFamily="18" charset="0"/>
                <a:ea typeface="+mn-ea"/>
                <a:cs typeface="+mn-cs"/>
              </a:rPr>
              <a:t>The macro that we will write will will copy the demands that @Risk</a:t>
            </a:r>
            <a:r>
              <a:rPr lang="en-US" sz="1000" b="0" i="0" u="none" strike="noStrike" kern="1200" baseline="0" dirty="0">
                <a:solidFill>
                  <a:schemeClr val="tx1"/>
                </a:solidFill>
                <a:effectLst/>
                <a:latin typeface="Times New Roman" pitchFamily="18" charset="0"/>
                <a:ea typeface="+mn-ea"/>
                <a:cs typeface="+mn-cs"/>
              </a:rPr>
              <a:t> generates in G13:H13</a:t>
            </a:r>
            <a:r>
              <a:rPr lang="en-US" sz="1000" b="0" i="0" u="none" strike="noStrike" kern="1200" dirty="0">
                <a:solidFill>
                  <a:schemeClr val="tx1"/>
                </a:solidFill>
                <a:effectLst/>
                <a:latin typeface="Times New Roman" pitchFamily="18" charset="0"/>
                <a:ea typeface="+mn-ea"/>
                <a:cs typeface="+mn-cs"/>
              </a:rPr>
              <a:t> to G9:H9 before calling Solver</a:t>
            </a:r>
            <a:endParaRPr lang="en-US" dirty="0"/>
          </a:p>
          <a:p>
            <a:endParaRPr lang="en-US" dirty="0"/>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23</a:t>
            </a:fld>
            <a:endParaRPr lang="en-US"/>
          </a:p>
        </p:txBody>
      </p:sp>
    </p:spTree>
    <p:extLst>
      <p:ext uri="{BB962C8B-B14F-4D97-AF65-F5344CB8AC3E}">
        <p14:creationId xmlns:p14="http://schemas.microsoft.com/office/powerpoint/2010/main" val="3134007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24</a:t>
            </a:fld>
            <a:endParaRPr lang="en-US"/>
          </a:p>
        </p:txBody>
      </p:sp>
    </p:spTree>
    <p:extLst>
      <p:ext uri="{BB962C8B-B14F-4D97-AF65-F5344CB8AC3E}">
        <p14:creationId xmlns:p14="http://schemas.microsoft.com/office/powerpoint/2010/main" val="416394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marL="230754" marR="0" lvl="2" indent="-230754" algn="l" defTabSz="914400" rtl="0" eaLnBrk="0" fontAlgn="base" latinLnBrk="0" hangingPunct="0">
              <a:lnSpc>
                <a:spcPct val="100000"/>
              </a:lnSpc>
              <a:spcBef>
                <a:spcPct val="30000"/>
              </a:spcBef>
              <a:spcAft>
                <a:spcPct val="0"/>
              </a:spcAft>
              <a:buClrTx/>
              <a:buSzTx/>
              <a:buFontTx/>
              <a:buAutoNum type="arabicPeriod"/>
              <a:tabLst/>
              <a:defRPr/>
            </a:pPr>
            <a:r>
              <a:rPr lang="en-US" dirty="0"/>
              <a:t>Make sure the “Developer tap” is shown: To</a:t>
            </a:r>
            <a:r>
              <a:rPr lang="en-US" baseline="0" dirty="0"/>
              <a:t> </a:t>
            </a:r>
            <a:r>
              <a:rPr lang="en-US" b="1" dirty="0"/>
              <a:t>Show the Developer tab</a:t>
            </a:r>
          </a:p>
          <a:p>
            <a:r>
              <a:rPr lang="en-US" dirty="0"/>
              <a:t>Click the </a:t>
            </a:r>
            <a:r>
              <a:rPr lang="en-US" b="1" dirty="0"/>
              <a:t>File</a:t>
            </a:r>
            <a:r>
              <a:rPr lang="en-US" dirty="0"/>
              <a:t> tab.</a:t>
            </a:r>
          </a:p>
          <a:p>
            <a:r>
              <a:rPr lang="en-US" dirty="0"/>
              <a:t>Click </a:t>
            </a:r>
            <a:r>
              <a:rPr lang="en-US" b="1" dirty="0"/>
              <a:t>Options</a:t>
            </a:r>
            <a:r>
              <a:rPr lang="en-US" dirty="0"/>
              <a:t>.</a:t>
            </a:r>
          </a:p>
          <a:p>
            <a:r>
              <a:rPr lang="en-US" dirty="0"/>
              <a:t>Click </a:t>
            </a:r>
            <a:r>
              <a:rPr lang="en-US" b="1" dirty="0"/>
              <a:t>Customize Ribbon</a:t>
            </a:r>
            <a:r>
              <a:rPr lang="en-US" dirty="0"/>
              <a:t>.</a:t>
            </a:r>
          </a:p>
          <a:p>
            <a:r>
              <a:rPr lang="en-US" dirty="0"/>
              <a:t>Under </a:t>
            </a:r>
            <a:r>
              <a:rPr lang="en-US" b="1" dirty="0"/>
              <a:t>Customize the Ribbon and under Main Tabs</a:t>
            </a:r>
            <a:r>
              <a:rPr lang="en-US" dirty="0"/>
              <a:t>, select the </a:t>
            </a:r>
            <a:r>
              <a:rPr lang="en-US" b="1" dirty="0"/>
              <a:t>Developer</a:t>
            </a:r>
            <a:r>
              <a:rPr lang="en-US" dirty="0"/>
              <a:t> check box.</a:t>
            </a:r>
          </a:p>
          <a:p>
            <a:pPr marL="687954" marR="0" lvl="3" indent="-230754"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687954" marR="0" lvl="3" indent="-230754"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0" indent="0">
              <a:buFontTx/>
              <a:buNone/>
              <a:defRPr/>
            </a:pPr>
            <a:endParaRPr lang="en-US" dirty="0"/>
          </a:p>
          <a:p>
            <a:pPr marL="230754" indent="-230754">
              <a:buFontTx/>
              <a:buAutoNum type="arabicPeriod"/>
              <a:defRPr/>
            </a:pPr>
            <a:r>
              <a:rPr lang="en-US" dirty="0"/>
              <a:t>Create a macro:</a:t>
            </a:r>
          </a:p>
          <a:p>
            <a:pPr marL="692263" lvl="1" indent="-230754">
              <a:buFontTx/>
              <a:buAutoNum type="arabicPeriod"/>
              <a:defRPr/>
            </a:pPr>
            <a:r>
              <a:rPr lang="en-US" dirty="0"/>
              <a:t>Click “Developer” &gt; “Macros”</a:t>
            </a:r>
          </a:p>
          <a:p>
            <a:pPr marL="1149463" lvl="2" indent="-230754">
              <a:buFontTx/>
              <a:buAutoNum type="arabicPeriod"/>
              <a:defRPr/>
            </a:pPr>
            <a:r>
              <a:rPr lang="en-US" dirty="0"/>
              <a:t>Make sure “Developer” is installed (similar to installing an add-in)</a:t>
            </a:r>
          </a:p>
          <a:p>
            <a:pPr marL="692263" lvl="1" indent="-230754">
              <a:buFontTx/>
              <a:buAutoNum type="arabicPeriod"/>
              <a:defRPr/>
            </a:pPr>
            <a:r>
              <a:rPr lang="en-US" dirty="0"/>
              <a:t>Enter Macro name: </a:t>
            </a:r>
            <a:r>
              <a:rPr lang="en-US" dirty="0" err="1">
                <a:latin typeface="Optima" charset="0"/>
              </a:rPr>
              <a:t>PlaceValueAfterSolver</a:t>
            </a:r>
            <a:endParaRPr lang="en-US" dirty="0">
              <a:latin typeface="Optima" charset="0"/>
            </a:endParaRPr>
          </a:p>
          <a:p>
            <a:pPr marL="692263" lvl="1" indent="-230754">
              <a:buFontTx/>
              <a:buAutoNum type="arabicPeriod"/>
              <a:defRPr/>
            </a:pPr>
            <a:r>
              <a:rPr lang="en-US" dirty="0">
                <a:latin typeface="Optima" charset="0"/>
              </a:rPr>
              <a:t>Click “Create”</a:t>
            </a:r>
          </a:p>
          <a:p>
            <a:pPr marL="692263" lvl="1" indent="-230754">
              <a:buFontTx/>
              <a:buAutoNum type="arabicPeriod"/>
              <a:defRPr/>
            </a:pPr>
            <a:r>
              <a:rPr lang="en-US" dirty="0">
                <a:latin typeface="Optima" charset="0"/>
              </a:rPr>
              <a:t>Copy and paste: </a:t>
            </a:r>
          </a:p>
          <a:p>
            <a:pPr>
              <a:buFont typeface="Wingdings 3" pitchFamily="18" charset="2"/>
              <a:buNone/>
              <a:defRPr/>
            </a:pPr>
            <a:r>
              <a:rPr lang="en-US" dirty="0">
                <a:latin typeface="Optima" charset="0"/>
              </a:rPr>
              <a:t>	Range("G9:H9") = Range("G13:H13").Value</a:t>
            </a:r>
          </a:p>
          <a:p>
            <a:pPr>
              <a:buFont typeface="Wingdings 3" pitchFamily="18" charset="2"/>
              <a:buNone/>
              <a:defRPr/>
            </a:pPr>
            <a:r>
              <a:rPr lang="en-US" dirty="0">
                <a:latin typeface="Optima" charset="0"/>
              </a:rPr>
              <a:t>	</a:t>
            </a:r>
            <a:r>
              <a:rPr lang="en-US" dirty="0" err="1">
                <a:latin typeface="Optima" charset="0"/>
              </a:rPr>
              <a:t>Application.Calculate</a:t>
            </a:r>
            <a:endParaRPr lang="en-US" dirty="0">
              <a:latin typeface="Optima" charset="0"/>
            </a:endParaRPr>
          </a:p>
          <a:p>
            <a:pPr>
              <a:buFont typeface="Wingdings 3" pitchFamily="18" charset="2"/>
              <a:buNone/>
              <a:defRPr/>
            </a:pPr>
            <a:r>
              <a:rPr lang="en-US" dirty="0">
                <a:latin typeface="Optima" charset="0"/>
              </a:rPr>
              <a:t>	</a:t>
            </a:r>
            <a:r>
              <a:rPr lang="en-US" dirty="0" err="1">
                <a:latin typeface="Optima" charset="0"/>
              </a:rPr>
              <a:t>Solver.SolverSolve</a:t>
            </a:r>
            <a:r>
              <a:rPr lang="en-US" dirty="0">
                <a:latin typeface="Optima" charset="0"/>
              </a:rPr>
              <a:t> True</a:t>
            </a:r>
          </a:p>
          <a:p>
            <a:pPr>
              <a:buFont typeface="Wingdings 3" pitchFamily="18" charset="2"/>
              <a:buNone/>
              <a:defRPr/>
            </a:pPr>
            <a:endParaRPr lang="en-US" dirty="0">
              <a:latin typeface="Optima" charset="0"/>
            </a:endParaRPr>
          </a:p>
          <a:p>
            <a:pPr>
              <a:buFont typeface="Wingdings 3" pitchFamily="18" charset="2"/>
              <a:buNone/>
              <a:defRPr/>
            </a:pPr>
            <a:r>
              <a:rPr lang="en-US" dirty="0">
                <a:latin typeface="Optima" charset="0"/>
              </a:rPr>
              <a:t>Now STAY in Microsoft Visual Basic window to do step 2:</a:t>
            </a:r>
          </a:p>
          <a:p>
            <a:pPr>
              <a:buFont typeface="Wingdings 3" pitchFamily="18" charset="2"/>
              <a:buNone/>
              <a:defRPr/>
            </a:pPr>
            <a:endParaRPr lang="en-US" dirty="0">
              <a:latin typeface="Optima" charset="0"/>
            </a:endParaRPr>
          </a:p>
          <a:p>
            <a:pPr>
              <a:buFont typeface="Wingdings 3" pitchFamily="18" charset="2"/>
              <a:buNone/>
              <a:defRPr/>
            </a:pPr>
            <a:r>
              <a:rPr lang="en-US" dirty="0">
                <a:latin typeface="Optima" charset="0"/>
              </a:rPr>
              <a:t>2. Reference Solver: </a:t>
            </a:r>
            <a:r>
              <a:rPr lang="en-US" dirty="0"/>
              <a:t>In order to use a macro based on an installed add-in like Solver, you must first make sure that the add-in is installed, then you must set a reference to the add-in in the workbook containing the code that calls the add-</a:t>
            </a:r>
            <a:r>
              <a:rPr lang="en-US" dirty="0" err="1"/>
              <a:t>in's</a:t>
            </a:r>
            <a:r>
              <a:rPr lang="en-US" dirty="0"/>
              <a:t> procedures.</a:t>
            </a:r>
          </a:p>
          <a:p>
            <a:pPr lvl="1">
              <a:buFont typeface="Arial" pitchFamily="34" charset="0"/>
              <a:buChar char="•"/>
              <a:defRPr/>
            </a:pPr>
            <a:r>
              <a:rPr lang="en-US" dirty="0">
                <a:cs typeface="ＭＳ Ｐゴシック" pitchFamily="-65" charset="-128"/>
              </a:rPr>
              <a:t>To </a:t>
            </a:r>
            <a:r>
              <a:rPr lang="en-US" b="1" dirty="0">
                <a:cs typeface="ＭＳ Ｐゴシック" pitchFamily="-65" charset="-128"/>
              </a:rPr>
              <a:t>set a reference to the Solver add-in</a:t>
            </a:r>
            <a:r>
              <a:rPr lang="en-US" dirty="0">
                <a:cs typeface="ＭＳ Ｐゴシック" pitchFamily="-65" charset="-128"/>
              </a:rPr>
              <a:t>, it must first be installed. </a:t>
            </a:r>
          </a:p>
          <a:p>
            <a:pPr lvl="1">
              <a:buFont typeface="Arial" pitchFamily="34" charset="0"/>
              <a:buChar char="•"/>
              <a:defRPr/>
            </a:pPr>
            <a:r>
              <a:rPr lang="en-US" dirty="0">
                <a:cs typeface="ＭＳ Ｐゴシック" pitchFamily="-65" charset="-128"/>
              </a:rPr>
              <a:t>Then on the VB Editor's Tools menu, select References. This lists all open workbooks and installed add-ins, as well as a huge list of resources installed on the host computer. Find the SOLVER add-in in the list, and check the box in front of its name.</a:t>
            </a:r>
          </a:p>
          <a:p>
            <a:pPr lvl="1">
              <a:buFont typeface="Arial" pitchFamily="34" charset="0"/>
              <a:buNone/>
              <a:defRPr/>
            </a:pPr>
            <a:endParaRPr lang="en-US" dirty="0"/>
          </a:p>
          <a:p>
            <a:pPr>
              <a:buFont typeface="Arial" pitchFamily="34" charset="0"/>
              <a:buNone/>
              <a:defRPr/>
            </a:pPr>
            <a:r>
              <a:rPr lang="en-US" dirty="0"/>
              <a:t>Close Visual Basic and Go back to Excel for step 3:</a:t>
            </a:r>
          </a:p>
          <a:p>
            <a:pPr>
              <a:buFont typeface="Arial" pitchFamily="34" charset="0"/>
              <a:buNone/>
              <a:defRPr/>
            </a:pPr>
            <a:endParaRPr lang="en-US" dirty="0"/>
          </a:p>
          <a:p>
            <a:pPr>
              <a:buFont typeface="Arial" pitchFamily="34" charset="0"/>
              <a:buNone/>
              <a:defRPr/>
            </a:pPr>
            <a:r>
              <a:rPr lang="en-US" dirty="0"/>
              <a:t>3. Click @Risk.  Go under “Simulation” and click the lower right icon “Simulation Settings” &gt; “Macros” &gt; check “Before each iteration’s </a:t>
            </a:r>
            <a:r>
              <a:rPr lang="en-US" dirty="0" err="1"/>
              <a:t>Recalc</a:t>
            </a:r>
            <a:r>
              <a:rPr lang="en-US" dirty="0"/>
              <a:t>” and enter the macro name “</a:t>
            </a:r>
            <a:r>
              <a:rPr lang="en-US" dirty="0" err="1"/>
              <a:t>PlaceValueAfterSolver</a:t>
            </a:r>
            <a:r>
              <a:rPr lang="en-US" dirty="0"/>
              <a:t>”</a:t>
            </a:r>
          </a:p>
          <a:p>
            <a:pPr>
              <a:buFont typeface="Arial" pitchFamily="34" charset="0"/>
              <a:buNone/>
              <a:defRPr/>
            </a:pPr>
            <a:endParaRPr lang="en-US" dirty="0"/>
          </a:p>
          <a:p>
            <a:pPr>
              <a:buFont typeface="Arial" pitchFamily="34" charset="0"/>
              <a:buNone/>
              <a:defRPr/>
            </a:pPr>
            <a:r>
              <a:rPr lang="en-US" dirty="0"/>
              <a:t> </a:t>
            </a:r>
          </a:p>
        </p:txBody>
      </p:sp>
      <p:sp>
        <p:nvSpPr>
          <p:cNvPr id="25604" name="Slide Number Placeholder 3"/>
          <p:cNvSpPr>
            <a:spLocks noGrp="1"/>
          </p:cNvSpPr>
          <p:nvPr>
            <p:ph type="sldNum" sz="quarter" idx="5"/>
          </p:nvPr>
        </p:nvSpPr>
        <p:spPr>
          <a:noFill/>
        </p:spPr>
        <p:txBody>
          <a:bodyPr/>
          <a:lstStyle/>
          <a:p>
            <a:fld id="{B57C369A-BD0C-4AAC-BD84-309B6FBCE9CF}" type="slidenum">
              <a:rPr lang="en-US"/>
              <a:pPr/>
              <a:t>25</a:t>
            </a:fld>
            <a:endParaRPr lang="en-US"/>
          </a:p>
        </p:txBody>
      </p:sp>
    </p:spTree>
    <p:extLst>
      <p:ext uri="{BB962C8B-B14F-4D97-AF65-F5344CB8AC3E}">
        <p14:creationId xmlns:p14="http://schemas.microsoft.com/office/powerpoint/2010/main" val="106670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Times New Roman" pitchFamily="18" charset="0"/>
                <a:ea typeface="+mn-ea"/>
                <a:cs typeface="+mn-cs"/>
              </a:rPr>
              <a:t>Notice that 2000 ≤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laptop</a:t>
            </a:r>
            <a:r>
              <a:rPr lang="en-US" sz="1000" kern="1200" dirty="0">
                <a:solidFill>
                  <a:schemeClr val="tx1"/>
                </a:solidFill>
                <a:effectLst/>
                <a:latin typeface="Times New Roman" pitchFamily="18" charset="0"/>
                <a:ea typeface="+mn-ea"/>
                <a:cs typeface="+mn-cs"/>
              </a:rPr>
              <a:t> ≤ 4500, 1500 ≤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tablets</a:t>
            </a:r>
            <a:r>
              <a:rPr lang="en-US" sz="1000" kern="1200" dirty="0">
                <a:solidFill>
                  <a:schemeClr val="tx1"/>
                </a:solidFill>
                <a:effectLst/>
                <a:latin typeface="Times New Roman" pitchFamily="18" charset="0"/>
                <a:ea typeface="+mn-ea"/>
                <a:cs typeface="+mn-cs"/>
              </a:rPr>
              <a:t> ≤ 3500, and 5500 ≤ Q</a:t>
            </a:r>
            <a:r>
              <a:rPr lang="en-US" sz="1000" kern="1200" baseline="-25000" dirty="0">
                <a:solidFill>
                  <a:schemeClr val="tx1"/>
                </a:solidFill>
                <a:effectLst/>
                <a:latin typeface="Times New Roman" pitchFamily="18" charset="0"/>
                <a:ea typeface="+mn-ea"/>
                <a:cs typeface="+mn-cs"/>
              </a:rPr>
              <a:t>CPU</a:t>
            </a:r>
            <a:r>
              <a:rPr lang="en-US" sz="1000" kern="1200" dirty="0">
                <a:solidFill>
                  <a:schemeClr val="tx1"/>
                </a:solidFill>
                <a:effectLst/>
                <a:latin typeface="Times New Roman" pitchFamily="18" charset="0"/>
                <a:ea typeface="+mn-ea"/>
                <a:cs typeface="+mn-cs"/>
              </a:rPr>
              <a:t> ≤ 7000. The question is whether we can increase expected profits by changing laptop and/or decreasing tablet and/or CPU relative to the median demand of Q = (3500, 3500, 7000)?</a:t>
            </a:r>
          </a:p>
          <a:p>
            <a:r>
              <a:rPr lang="en-US" sz="1000" kern="1200" dirty="0">
                <a:solidFill>
                  <a:schemeClr val="tx1"/>
                </a:solidFill>
                <a:effectLst/>
                <a:latin typeface="Times New Roman" pitchFamily="18" charset="0"/>
                <a:ea typeface="+mn-ea"/>
                <a:cs typeface="+mn-cs"/>
              </a:rPr>
              <a:t>Marginal analysis: </a:t>
            </a:r>
          </a:p>
          <a:p>
            <a:r>
              <a:rPr lang="en-US" sz="1000" kern="1200" dirty="0">
                <a:solidFill>
                  <a:schemeClr val="tx1"/>
                </a:solidFill>
                <a:effectLst/>
                <a:latin typeface="Times New Roman" pitchFamily="18" charset="0"/>
                <a:ea typeface="+mn-ea"/>
                <a:cs typeface="+mn-cs"/>
              </a:rPr>
              <a:t>	1. Increasing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laptop</a:t>
            </a:r>
            <a:r>
              <a:rPr lang="en-US" sz="1000" kern="1200" dirty="0">
                <a:solidFill>
                  <a:schemeClr val="tx1"/>
                </a:solidFill>
                <a:effectLst/>
                <a:latin typeface="Times New Roman" pitchFamily="18" charset="0"/>
                <a:ea typeface="+mn-ea"/>
                <a:cs typeface="+mn-cs"/>
              </a:rPr>
              <a:t> by 1: Benefit: 30%*$1300 = $390 &gt; Cost: $200. Thus,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laptop</a:t>
            </a:r>
            <a:r>
              <a:rPr lang="en-US" sz="1000" kern="1200" dirty="0">
                <a:solidFill>
                  <a:schemeClr val="tx1"/>
                </a:solidFill>
                <a:effectLst/>
                <a:latin typeface="Times New Roman" pitchFamily="18" charset="0"/>
                <a:ea typeface="+mn-ea"/>
                <a:cs typeface="+mn-cs"/>
              </a:rPr>
              <a:t> 	= 4500.</a:t>
            </a:r>
          </a:p>
          <a:p>
            <a:r>
              <a:rPr lang="en-US" sz="1000" kern="1200" dirty="0">
                <a:solidFill>
                  <a:schemeClr val="tx1"/>
                </a:solidFill>
                <a:effectLst/>
                <a:latin typeface="Times New Roman" pitchFamily="18" charset="0"/>
                <a:ea typeface="+mn-ea"/>
                <a:cs typeface="+mn-cs"/>
              </a:rPr>
              <a:t>	2. Decreasing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tablet</a:t>
            </a:r>
            <a:r>
              <a:rPr lang="en-US" sz="1000" kern="1200" baseline="-25000" dirty="0">
                <a:solidFill>
                  <a:schemeClr val="tx1"/>
                </a:solidFill>
                <a:effectLst/>
                <a:latin typeface="Times New Roman" pitchFamily="18" charset="0"/>
                <a:ea typeface="+mn-ea"/>
                <a:cs typeface="+mn-cs"/>
              </a:rPr>
              <a:t> </a:t>
            </a:r>
            <a:r>
              <a:rPr lang="en-US" sz="1000" kern="1200" dirty="0">
                <a:solidFill>
                  <a:schemeClr val="tx1"/>
                </a:solidFill>
                <a:effectLst/>
                <a:latin typeface="Times New Roman" pitchFamily="18" charset="0"/>
                <a:ea typeface="+mn-ea"/>
                <a:cs typeface="+mn-cs"/>
              </a:rPr>
              <a:t>by 1: Benefit: 70%*(-$1000) = -$700 &lt; Cost: -$150. Do not decrease.</a:t>
            </a:r>
          </a:p>
          <a:p>
            <a:r>
              <a:rPr lang="en-US" sz="1000" kern="1200" dirty="0">
                <a:solidFill>
                  <a:schemeClr val="tx1"/>
                </a:solidFill>
                <a:effectLst/>
                <a:latin typeface="Times New Roman" pitchFamily="18" charset="0"/>
                <a:ea typeface="+mn-ea"/>
                <a:cs typeface="+mn-cs"/>
              </a:rPr>
              <a:t>3. Decreasing Q</a:t>
            </a:r>
            <a:r>
              <a:rPr lang="en-US" sz="1000" kern="1200" baseline="-25000" dirty="0">
                <a:solidFill>
                  <a:schemeClr val="tx1"/>
                </a:solidFill>
                <a:effectLst/>
                <a:latin typeface="Times New Roman" pitchFamily="18" charset="0"/>
                <a:ea typeface="+mn-ea"/>
                <a:cs typeface="+mn-cs"/>
              </a:rPr>
              <a:t>CPU</a:t>
            </a:r>
            <a:r>
              <a:rPr lang="en-US" sz="1000" kern="1200" dirty="0">
                <a:solidFill>
                  <a:schemeClr val="tx1"/>
                </a:solidFill>
                <a:effectLst/>
                <a:latin typeface="Times New Roman" pitchFamily="18" charset="0"/>
                <a:ea typeface="+mn-ea"/>
                <a:cs typeface="+mn-cs"/>
              </a:rPr>
              <a:t> by 1: Benefit: 50%*(-$1000) = -$500 = Cost: -$500. We are indifferent, expected profit is unchanged for 6000 ≤ Q</a:t>
            </a:r>
            <a:r>
              <a:rPr lang="en-US" sz="1000" kern="1200" baseline="-25000" dirty="0">
                <a:solidFill>
                  <a:schemeClr val="tx1"/>
                </a:solidFill>
                <a:effectLst/>
                <a:latin typeface="Times New Roman" pitchFamily="18" charset="0"/>
                <a:ea typeface="+mn-ea"/>
                <a:cs typeface="+mn-cs"/>
              </a:rPr>
              <a:t>CPU</a:t>
            </a:r>
            <a:r>
              <a:rPr lang="en-US" sz="1000" kern="1200" dirty="0">
                <a:solidFill>
                  <a:schemeClr val="tx1"/>
                </a:solidFill>
                <a:effectLst/>
                <a:latin typeface="Times New Roman" pitchFamily="18" charset="0"/>
                <a:ea typeface="+mn-ea"/>
                <a:cs typeface="+mn-cs"/>
              </a:rPr>
              <a:t> ≤ 7000!</a:t>
            </a:r>
          </a:p>
          <a:p>
            <a:r>
              <a:rPr lang="en-US" sz="1000" kern="1200" dirty="0">
                <a:solidFill>
                  <a:schemeClr val="tx1"/>
                </a:solidFill>
                <a:effectLst/>
                <a:latin typeface="Times New Roman" pitchFamily="18" charset="0"/>
                <a:ea typeface="+mn-ea"/>
                <a:cs typeface="+mn-cs"/>
              </a:rPr>
              <a:t>If you reduce KCPU below 6000, you start losing tablet revenue in both the 50% scenario (as before) and the 30% scenario, so marginal expected revenue reduction is $1000*80% = $800 which is larger than the $500 you save by reduce KCPU by one.)</a:t>
            </a:r>
          </a:p>
          <a:p>
            <a:endParaRPr lang="en-US" sz="1000" kern="1200" dirty="0">
              <a:solidFill>
                <a:schemeClr val="tx1"/>
              </a:solidFill>
              <a:effectLst/>
              <a:latin typeface="Times New Roman" pitchFamily="18" charset="0"/>
              <a:ea typeface="+mn-ea"/>
              <a:cs typeface="+mn-cs"/>
            </a:endParaRPr>
          </a:p>
          <a:p>
            <a:r>
              <a:rPr lang="en-US" sz="1000" kern="1200" dirty="0">
                <a:solidFill>
                  <a:schemeClr val="tx1"/>
                </a:solidFill>
                <a:effectLst/>
                <a:latin typeface="Times New Roman" pitchFamily="18" charset="0"/>
                <a:ea typeface="+mn-ea"/>
                <a:cs typeface="+mn-cs"/>
              </a:rPr>
              <a:t>Solution: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laptop</a:t>
            </a:r>
            <a:r>
              <a:rPr lang="en-US" sz="1000" kern="1200" dirty="0">
                <a:solidFill>
                  <a:schemeClr val="tx1"/>
                </a:solidFill>
                <a:effectLst/>
                <a:latin typeface="Times New Roman" pitchFamily="18" charset="0"/>
                <a:ea typeface="+mn-ea"/>
                <a:cs typeface="+mn-cs"/>
              </a:rPr>
              <a:t> 	= 4500</a:t>
            </a:r>
          </a:p>
          <a:p>
            <a:r>
              <a:rPr lang="en-US" sz="1000" kern="1200" dirty="0">
                <a:solidFill>
                  <a:schemeClr val="tx1"/>
                </a:solidFill>
                <a:effectLst/>
                <a:latin typeface="Times New Roman" pitchFamily="18" charset="0"/>
                <a:ea typeface="+mn-ea"/>
                <a:cs typeface="+mn-cs"/>
              </a:rPr>
              <a:t>	</a:t>
            </a:r>
            <a:r>
              <a:rPr lang="en-US" sz="1000" kern="1200" dirty="0" err="1">
                <a:solidFill>
                  <a:schemeClr val="tx1"/>
                </a:solidFill>
                <a:effectLst/>
                <a:latin typeface="Times New Roman" pitchFamily="18" charset="0"/>
                <a:ea typeface="+mn-ea"/>
                <a:cs typeface="+mn-cs"/>
              </a:rPr>
              <a:t>Q</a:t>
            </a:r>
            <a:r>
              <a:rPr lang="en-US" sz="1000" kern="1200" baseline="-25000" dirty="0" err="1">
                <a:solidFill>
                  <a:schemeClr val="tx1"/>
                </a:solidFill>
                <a:effectLst/>
                <a:latin typeface="Times New Roman" pitchFamily="18" charset="0"/>
                <a:ea typeface="+mn-ea"/>
                <a:cs typeface="+mn-cs"/>
              </a:rPr>
              <a:t>tablet</a:t>
            </a:r>
            <a:r>
              <a:rPr lang="en-US" sz="1000" kern="1200" dirty="0">
                <a:solidFill>
                  <a:schemeClr val="tx1"/>
                </a:solidFill>
                <a:effectLst/>
                <a:latin typeface="Times New Roman" pitchFamily="18" charset="0"/>
                <a:ea typeface="+mn-ea"/>
                <a:cs typeface="+mn-cs"/>
              </a:rPr>
              <a:t> 	= 3500</a:t>
            </a:r>
          </a:p>
          <a:p>
            <a:r>
              <a:rPr lang="en-US" sz="1000" kern="1200" dirty="0">
                <a:solidFill>
                  <a:schemeClr val="tx1"/>
                </a:solidFill>
                <a:effectLst/>
                <a:latin typeface="Times New Roman" pitchFamily="18" charset="0"/>
                <a:ea typeface="+mn-ea"/>
                <a:cs typeface="+mn-cs"/>
              </a:rPr>
              <a:t>	6000 ≤ Q</a:t>
            </a:r>
            <a:r>
              <a:rPr lang="en-US" sz="1000" kern="1200" baseline="-25000" dirty="0">
                <a:solidFill>
                  <a:schemeClr val="tx1"/>
                </a:solidFill>
                <a:effectLst/>
                <a:latin typeface="Times New Roman" pitchFamily="18" charset="0"/>
                <a:ea typeface="+mn-ea"/>
                <a:cs typeface="+mn-cs"/>
              </a:rPr>
              <a:t>CPU</a:t>
            </a:r>
            <a:r>
              <a:rPr lang="en-US" sz="1000" kern="1200" dirty="0">
                <a:solidFill>
                  <a:schemeClr val="tx1"/>
                </a:solidFill>
                <a:effectLst/>
                <a:latin typeface="Times New Roman" pitchFamily="18" charset="0"/>
                <a:ea typeface="+mn-ea"/>
                <a:cs typeface="+mn-cs"/>
              </a:rPr>
              <a:t> ≤ 7000</a:t>
            </a:r>
          </a:p>
          <a:p>
            <a:r>
              <a:rPr lang="en-US" sz="1000" kern="1200" dirty="0">
                <a:solidFill>
                  <a:schemeClr val="tx1"/>
                </a:solidFill>
                <a:effectLst/>
                <a:latin typeface="Times New Roman" pitchFamily="18" charset="0"/>
                <a:ea typeface="+mn-ea"/>
                <a:cs typeface="+mn-cs"/>
              </a:rPr>
              <a:t>Expected value = $2,335,000 + 1000*$190 = $2,525,000 </a:t>
            </a:r>
          </a:p>
          <a:p>
            <a:endParaRPr lang="en-US" dirty="0"/>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a:t>
            </a:fld>
            <a:endParaRPr lang="en-US"/>
          </a:p>
        </p:txBody>
      </p:sp>
    </p:spTree>
    <p:extLst>
      <p:ext uri="{BB962C8B-B14F-4D97-AF65-F5344CB8AC3E}">
        <p14:creationId xmlns:p14="http://schemas.microsoft.com/office/powerpoint/2010/main" val="1188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lnSpc>
                <a:spcPct val="90000"/>
              </a:lnSpc>
            </a:pPr>
            <a:endParaRPr lang="en-US" sz="1100" dirty="0">
              <a:latin typeface="Arial" pitchFamily="34" charset="0"/>
            </a:endParaRPr>
          </a:p>
        </p:txBody>
      </p:sp>
      <p:sp>
        <p:nvSpPr>
          <p:cNvPr id="20484" name="Slide Number Placeholder 3"/>
          <p:cNvSpPr>
            <a:spLocks noGrp="1"/>
          </p:cNvSpPr>
          <p:nvPr>
            <p:ph type="sldNum" sz="quarter" idx="5"/>
          </p:nvPr>
        </p:nvSpPr>
        <p:spPr>
          <a:noFill/>
        </p:spPr>
        <p:txBody>
          <a:bodyPr/>
          <a:lstStyle/>
          <a:p>
            <a:fld id="{3A2F4CAB-C7D5-44E1-828A-A59E63DCB833}" type="slidenum">
              <a:rPr lang="en-US"/>
              <a:pPr/>
              <a:t>7</a:t>
            </a:fld>
            <a:endParaRPr lang="en-US"/>
          </a:p>
        </p:txBody>
      </p:sp>
    </p:spTree>
    <p:extLst>
      <p:ext uri="{BB962C8B-B14F-4D97-AF65-F5344CB8AC3E}">
        <p14:creationId xmlns:p14="http://schemas.microsoft.com/office/powerpoint/2010/main" val="2388119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14</a:t>
            </a:fld>
            <a:endParaRPr lang="en-US"/>
          </a:p>
        </p:txBody>
      </p:sp>
    </p:spTree>
    <p:extLst>
      <p:ext uri="{BB962C8B-B14F-4D97-AF65-F5344CB8AC3E}">
        <p14:creationId xmlns:p14="http://schemas.microsoft.com/office/powerpoint/2010/main" val="1805922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that decreasing the parameter \alpha by 10% has</a:t>
            </a:r>
            <a:r>
              <a:rPr lang="en-US" baseline="0" dirty="0"/>
              <a:t> a big impact:</a:t>
            </a:r>
          </a:p>
          <a:p>
            <a:pPr marL="171450" indent="-171450">
              <a:buFontTx/>
              <a:buChar char="-"/>
            </a:pPr>
            <a:r>
              <a:rPr lang="en-US" baseline="0" dirty="0"/>
              <a:t>It almost reduces </a:t>
            </a:r>
            <a:r>
              <a:rPr lang="en-US" baseline="0" dirty="0" err="1"/>
              <a:t>CapEx</a:t>
            </a:r>
            <a:r>
              <a:rPr lang="en-US" baseline="0" dirty="0"/>
              <a:t> for K = 1000 by half</a:t>
            </a:r>
          </a:p>
          <a:p>
            <a:pPr marL="171450" indent="-171450">
              <a:buFontTx/>
              <a:buChar char="-"/>
            </a:pPr>
            <a:r>
              <a:rPr lang="en-US" baseline="0" dirty="0"/>
              <a:t>It almost cuts Marginal </a:t>
            </a:r>
            <a:r>
              <a:rPr lang="en-US" baseline="0" dirty="0" err="1"/>
              <a:t>CapEx</a:t>
            </a:r>
            <a:r>
              <a:rPr lang="en-US" baseline="0" dirty="0"/>
              <a:t> in half over the range </a:t>
            </a:r>
            <a:r>
              <a:rPr lang="en-US" baseline="0"/>
              <a:t>of interest.</a:t>
            </a:r>
            <a:endParaRPr lang="en-US" dirty="0"/>
          </a:p>
        </p:txBody>
      </p:sp>
      <p:sp>
        <p:nvSpPr>
          <p:cNvPr id="4" name="Header Placeholder 3"/>
          <p:cNvSpPr>
            <a:spLocks noGrp="1"/>
          </p:cNvSpPr>
          <p:nvPr>
            <p:ph type="hdr" sz="quarter" idx="10"/>
          </p:nvPr>
        </p:nvSpPr>
        <p:spPr/>
        <p:txBody>
          <a:bodyPr/>
          <a:lstStyle/>
          <a:p>
            <a:pPr>
              <a:defRPr/>
            </a:pPr>
            <a:r>
              <a:rPr lang="en-US"/>
              <a:t>Lab Practice and @Risk Tutorial</a:t>
            </a:r>
            <a:endParaRPr lang="en-US" dirty="0"/>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588EE2E-55AE-4C3D-BD58-67509B023CC0}" type="slidenum">
              <a:rPr lang="en-US" smtClean="0"/>
              <a:pPr>
                <a:defRPr/>
              </a:pPr>
              <a:t>15</a:t>
            </a:fld>
            <a:endParaRPr lang="en-US"/>
          </a:p>
        </p:txBody>
      </p:sp>
    </p:spTree>
    <p:extLst>
      <p:ext uri="{BB962C8B-B14F-4D97-AF65-F5344CB8AC3E}">
        <p14:creationId xmlns:p14="http://schemas.microsoft.com/office/powerpoint/2010/main" val="576808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pic>
        <p:nvPicPr>
          <p:cNvPr id="8" name="Picture 7"/>
          <p:cNvPicPr>
            <a:picLocks noChangeAspect="1"/>
          </p:cNvPicPr>
          <p:nvPr/>
        </p:nvPicPr>
        <p:blipFill>
          <a:blip r:embed="rId3"/>
          <a:stretch>
            <a:fillRect/>
          </a:stretch>
        </p:blipFill>
        <p:spPr>
          <a:xfrm>
            <a:off x="584200" y="3786448"/>
            <a:ext cx="5585459" cy="5077690"/>
          </a:xfrm>
          <a:prstGeom prst="rect">
            <a:avLst/>
          </a:prstGeom>
        </p:spPr>
      </p:pic>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16</a:t>
            </a:fld>
            <a:endParaRPr lang="en-US"/>
          </a:p>
        </p:txBody>
      </p:sp>
    </p:spTree>
    <p:extLst>
      <p:ext uri="{BB962C8B-B14F-4D97-AF65-F5344CB8AC3E}">
        <p14:creationId xmlns:p14="http://schemas.microsoft.com/office/powerpoint/2010/main" val="1201182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lnSpc>
                <a:spcPct val="90000"/>
              </a:lnSpc>
            </a:pPr>
            <a:r>
              <a:rPr lang="en-US" sz="1100" dirty="0">
                <a:latin typeface="Arial" pitchFamily="34" charset="0"/>
              </a:rPr>
              <a:t>It is important to open Excel not directly, but by</a:t>
            </a:r>
            <a:r>
              <a:rPr lang="en-US" sz="1100" baseline="0" dirty="0">
                <a:latin typeface="Arial" pitchFamily="34" charset="0"/>
              </a:rPr>
              <a:t> clicking/opening @Risk.</a:t>
            </a:r>
          </a:p>
          <a:p>
            <a:pPr eaLnBrk="1" hangingPunct="1">
              <a:lnSpc>
                <a:spcPct val="90000"/>
              </a:lnSpc>
            </a:pPr>
            <a:endParaRPr lang="en-US" sz="1100" baseline="0" dirty="0">
              <a:latin typeface="Arial" pitchFamily="34" charset="0"/>
            </a:endParaRPr>
          </a:p>
          <a:p>
            <a:pPr eaLnBrk="1" hangingPunct="1">
              <a:lnSpc>
                <a:spcPct val="90000"/>
              </a:lnSpc>
            </a:pPr>
            <a:r>
              <a:rPr lang="en-US" sz="1100" baseline="0" dirty="0">
                <a:latin typeface="Arial" pitchFamily="34" charset="0"/>
              </a:rPr>
              <a:t>Start now by opening </a:t>
            </a:r>
            <a:r>
              <a:rPr lang="en-US" sz="1100" baseline="0">
                <a:latin typeface="Arial" pitchFamily="34" charset="0"/>
              </a:rPr>
              <a:t>AtRiskTutorial_StartWithThis</a:t>
            </a:r>
            <a:endParaRPr lang="en-US" sz="1100" dirty="0">
              <a:latin typeface="Arial" pitchFamily="34" charset="0"/>
            </a:endParaRPr>
          </a:p>
        </p:txBody>
      </p:sp>
      <p:sp>
        <p:nvSpPr>
          <p:cNvPr id="20484" name="Slide Number Placeholder 3"/>
          <p:cNvSpPr>
            <a:spLocks noGrp="1"/>
          </p:cNvSpPr>
          <p:nvPr>
            <p:ph type="sldNum" sz="quarter" idx="5"/>
          </p:nvPr>
        </p:nvSpPr>
        <p:spPr>
          <a:noFill/>
        </p:spPr>
        <p:txBody>
          <a:bodyPr/>
          <a:lstStyle/>
          <a:p>
            <a:fld id="{3A2F4CAB-C7D5-44E1-828A-A59E63DCB833}" type="slidenum">
              <a:rPr lang="en-US"/>
              <a:pPr/>
              <a:t>17</a:t>
            </a:fld>
            <a:endParaRPr lang="en-US"/>
          </a:p>
        </p:txBody>
      </p:sp>
    </p:spTree>
    <p:extLst>
      <p:ext uri="{BB962C8B-B14F-4D97-AF65-F5344CB8AC3E}">
        <p14:creationId xmlns:p14="http://schemas.microsoft.com/office/powerpoint/2010/main" val="26864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30754" indent="-230754">
              <a:buFontTx/>
              <a:buAutoNum type="arabicPeriod"/>
              <a:defRPr/>
            </a:pPr>
            <a:r>
              <a:rPr lang="en-US" dirty="0"/>
              <a:t>Build normal deterministic Excel model: parameters, decisions, evaluation model.</a:t>
            </a:r>
          </a:p>
          <a:p>
            <a:pPr marL="692263" lvl="1" indent="-230754">
              <a:buFontTx/>
              <a:buAutoNum type="arabicPeriod"/>
              <a:defRPr/>
            </a:pPr>
            <a:r>
              <a:rPr lang="en-US" dirty="0"/>
              <a:t>Enter values for all parameters (orange</a:t>
            </a:r>
            <a:r>
              <a:rPr lang="en-US" baseline="0" dirty="0"/>
              <a:t> colored cells)</a:t>
            </a:r>
            <a:r>
              <a:rPr lang="en-US" dirty="0"/>
              <a:t> and decisions (blue); the model will then calculate the value.</a:t>
            </a:r>
          </a:p>
          <a:p>
            <a:pPr marL="692263" lvl="1" indent="-230754">
              <a:buFontTx/>
              <a:buAutoNum type="arabicPeriod"/>
              <a:defRPr/>
            </a:pPr>
            <a:r>
              <a:rPr lang="en-US" dirty="0"/>
              <a:t>I find it useful to color-code parameters</a:t>
            </a:r>
            <a:r>
              <a:rPr lang="en-US" baseline="0" dirty="0"/>
              <a:t> and decision cells, </a:t>
            </a:r>
            <a:r>
              <a:rPr lang="en-US" baseline="0"/>
              <a:t>and to </a:t>
            </a:r>
            <a:r>
              <a:rPr lang="en-US"/>
              <a:t>draw </a:t>
            </a:r>
            <a:r>
              <a:rPr lang="en-US" dirty="0"/>
              <a:t>the decision tree, to remind myself of the timing of decisions (and which are contingent)</a:t>
            </a:r>
          </a:p>
          <a:p>
            <a:pPr marL="230754" indent="-230754">
              <a:buFontTx/>
              <a:buAutoNum type="arabicPeriod"/>
              <a:defRPr/>
            </a:pPr>
            <a:r>
              <a:rPr lang="en-US" dirty="0"/>
              <a:t>Determine </a:t>
            </a:r>
            <a:r>
              <a:rPr lang="en-US" dirty="0" err="1"/>
              <a:t>Prob</a:t>
            </a:r>
            <a:r>
              <a:rPr lang="en-US" dirty="0"/>
              <a:t> distribution of demand:</a:t>
            </a:r>
          </a:p>
          <a:p>
            <a:pPr marL="692263" lvl="1" indent="-230754">
              <a:buFontTx/>
              <a:buAutoNum type="arabicPeriod"/>
              <a:defRPr/>
            </a:pPr>
            <a:r>
              <a:rPr lang="en-US" dirty="0"/>
              <a:t>Select cell F9 and click “define distribution”</a:t>
            </a:r>
          </a:p>
          <a:p>
            <a:pPr marL="692263" lvl="1" indent="-230754">
              <a:buFontTx/>
              <a:buAutoNum type="arabicPeriod"/>
              <a:defRPr/>
            </a:pPr>
            <a:r>
              <a:rPr lang="en-US" dirty="0"/>
              <a:t>Click “continuous” tab</a:t>
            </a:r>
          </a:p>
          <a:p>
            <a:pPr marL="692263" lvl="1" indent="-230754">
              <a:buFontTx/>
              <a:buAutoNum type="arabicPeriod"/>
              <a:defRPr/>
            </a:pPr>
            <a:r>
              <a:rPr lang="en-US" dirty="0"/>
              <a:t>Click “normal”</a:t>
            </a:r>
          </a:p>
          <a:p>
            <a:pPr marL="692263" lvl="1" indent="-230754">
              <a:buFontTx/>
              <a:buAutoNum type="arabicPeriod"/>
              <a:defRPr/>
            </a:pPr>
            <a:r>
              <a:rPr lang="en-US" dirty="0"/>
              <a:t>Fill out or link to mean and </a:t>
            </a:r>
            <a:r>
              <a:rPr lang="en-US" dirty="0" err="1"/>
              <a:t>stdev</a:t>
            </a:r>
            <a:r>
              <a:rPr lang="en-US" dirty="0"/>
              <a:t>.</a:t>
            </a:r>
          </a:p>
          <a:p>
            <a:pPr marL="230754" indent="-230754">
              <a:buFontTx/>
              <a:buAutoNum type="arabicPeriod"/>
              <a:defRPr/>
            </a:pPr>
            <a:r>
              <a:rPr lang="en-US" dirty="0"/>
              <a:t>Determine simulation settings: say 1000 iterations, 1 simulation</a:t>
            </a:r>
          </a:p>
          <a:p>
            <a:pPr marL="230754" indent="-230754">
              <a:buFontTx/>
              <a:buAutoNum type="arabicPeriod"/>
              <a:defRPr/>
            </a:pPr>
            <a:r>
              <a:rPr lang="en-US" dirty="0"/>
              <a:t>Determine output cell:</a:t>
            </a:r>
          </a:p>
          <a:p>
            <a:pPr marL="692263" lvl="1" indent="-230754">
              <a:buFontTx/>
              <a:buAutoNum type="arabicPeriod"/>
              <a:defRPr/>
            </a:pPr>
            <a:r>
              <a:rPr lang="en-US" dirty="0"/>
              <a:t>Select cell B15 and click “Add Output”; you can also give it a name like “NPV”</a:t>
            </a:r>
          </a:p>
          <a:p>
            <a:pPr marL="230754" indent="-230754">
              <a:buFontTx/>
              <a:buAutoNum type="arabicPeriod"/>
              <a:defRPr/>
            </a:pPr>
            <a:r>
              <a:rPr lang="en-US" dirty="0"/>
              <a:t>Simulate: to evaluate expected profit</a:t>
            </a:r>
          </a:p>
          <a:p>
            <a:pPr marL="230754" indent="-230754">
              <a:buFontTx/>
              <a:buAutoNum type="arabicPeriod"/>
              <a:defRPr/>
            </a:pPr>
            <a:endParaRPr lang="en-US" dirty="0"/>
          </a:p>
          <a:p>
            <a:pPr marL="230754" indent="-230754">
              <a:buFontTx/>
              <a:buAutoNum type="arabicPeriod"/>
              <a:defRPr/>
            </a:pPr>
            <a:endParaRPr lang="en-US" dirty="0"/>
          </a:p>
          <a:p>
            <a:pPr marL="230754" indent="-230754">
              <a:defRPr/>
            </a:pPr>
            <a:r>
              <a:rPr lang="en-US" dirty="0"/>
              <a:t>NOTE: we focus on evaluating profits [not on optimizing].</a:t>
            </a:r>
          </a:p>
          <a:p>
            <a:pPr marL="230754" indent="-230754">
              <a:defRPr/>
            </a:pPr>
            <a:r>
              <a:rPr lang="en-US" dirty="0"/>
              <a:t>You can evaluate the E(NPV) for several stocking</a:t>
            </a:r>
            <a:r>
              <a:rPr lang="en-US" baseline="0" dirty="0"/>
              <a:t> values.</a:t>
            </a:r>
            <a:r>
              <a:rPr lang="en-US" sz="1000" b="0" i="0" u="none" strike="noStrike" kern="1200" baseline="0" dirty="0">
                <a:solidFill>
                  <a:schemeClr val="tx1"/>
                </a:solidFill>
                <a:latin typeface="Times New Roman" pitchFamily="18" charset="0"/>
                <a:ea typeface="+mn-ea"/>
                <a:cs typeface="+mn-cs"/>
              </a:rPr>
              <a:t>	</a:t>
            </a:r>
          </a:p>
          <a:p>
            <a:pPr marL="230754" indent="-230754">
              <a:defRPr/>
            </a:pPr>
            <a:r>
              <a:rPr lang="en-US" sz="1000" b="0" i="0" u="none" strike="noStrike" kern="1200" baseline="0" dirty="0">
                <a:solidFill>
                  <a:schemeClr val="tx1"/>
                </a:solidFill>
                <a:latin typeface="Times New Roman" pitchFamily="18" charset="0"/>
                <a:ea typeface="+mn-ea"/>
                <a:cs typeface="+mn-cs"/>
              </a:rPr>
              <a:t>You can </a:t>
            </a:r>
            <a:r>
              <a:rPr lang="en-US" dirty="0"/>
              <a:t>verify that the optimal solution is </a:t>
            </a:r>
            <a:r>
              <a:rPr lang="en-US" dirty="0" err="1"/>
              <a:t>norminv</a:t>
            </a:r>
            <a:r>
              <a:rPr lang="en-US" dirty="0"/>
              <a:t>(.8333,</a:t>
            </a:r>
            <a:r>
              <a:rPr lang="en-US" baseline="0" dirty="0"/>
              <a:t> 10, 3) = 12.9</a:t>
            </a:r>
            <a:endParaRPr lang="en-US" dirty="0"/>
          </a:p>
          <a:p>
            <a:pPr marL="692263" lvl="1" indent="-230754">
              <a:buFontTx/>
              <a:buAutoNum type="arabicPeriod"/>
              <a:defRPr/>
            </a:pPr>
            <a:endParaRPr lang="en-US" dirty="0"/>
          </a:p>
          <a:p>
            <a:pPr marL="692263" lvl="1" indent="-230754">
              <a:buFontTx/>
              <a:buAutoNum type="arabicPeriod"/>
              <a:defRPr/>
            </a:pPr>
            <a:endParaRPr lang="en-US" dirty="0"/>
          </a:p>
          <a:p>
            <a:pPr marL="230754" indent="-230754">
              <a:buFontTx/>
              <a:buAutoNum type="arabicPeriod"/>
              <a:defRPr/>
            </a:pPr>
            <a:endParaRPr lang="en-US" dirty="0"/>
          </a:p>
          <a:p>
            <a:pPr marL="230754" indent="-230754">
              <a:buFontTx/>
              <a:buAutoNum type="arabicPeriod"/>
              <a:defRPr/>
            </a:pPr>
            <a:endParaRPr lang="en-US" dirty="0"/>
          </a:p>
          <a:p>
            <a:pPr>
              <a:defRPr/>
            </a:pPr>
            <a:endParaRPr lang="en-US" dirty="0"/>
          </a:p>
          <a:p>
            <a:pPr>
              <a:defRPr/>
            </a:pPr>
            <a:endParaRPr lang="en-US" dirty="0"/>
          </a:p>
        </p:txBody>
      </p:sp>
      <p:sp>
        <p:nvSpPr>
          <p:cNvPr id="21508" name="Slide Number Placeholder 3"/>
          <p:cNvSpPr>
            <a:spLocks noGrp="1"/>
          </p:cNvSpPr>
          <p:nvPr>
            <p:ph type="sldNum" sz="quarter" idx="5"/>
          </p:nvPr>
        </p:nvSpPr>
        <p:spPr>
          <a:noFill/>
        </p:spPr>
        <p:txBody>
          <a:bodyPr/>
          <a:lstStyle/>
          <a:p>
            <a:fld id="{BA2634C5-C38D-4385-AB00-510D8317A5FE}" type="slidenum">
              <a:rPr lang="en-US"/>
              <a:pPr/>
              <a:t>18</a:t>
            </a:fld>
            <a:endParaRPr lang="en-US"/>
          </a:p>
        </p:txBody>
      </p:sp>
    </p:spTree>
    <p:extLst>
      <p:ext uri="{BB962C8B-B14F-4D97-AF65-F5344CB8AC3E}">
        <p14:creationId xmlns:p14="http://schemas.microsoft.com/office/powerpoint/2010/main" val="540203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19</a:t>
            </a:fld>
            <a:endParaRPr lang="en-US"/>
          </a:p>
        </p:txBody>
      </p:sp>
    </p:spTree>
    <p:extLst>
      <p:ext uri="{BB962C8B-B14F-4D97-AF65-F5344CB8AC3E}">
        <p14:creationId xmlns:p14="http://schemas.microsoft.com/office/powerpoint/2010/main" val="1142729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baseline="0" dirty="0">
                <a:solidFill>
                  <a:schemeClr val="accent2"/>
                </a:solidFill>
                <a:latin typeface="Arial" charset="0"/>
              </a:rPr>
              <a:t>Lab Practice &amp; Simulation-Optimization</a:t>
            </a:r>
            <a:endParaRPr lang="en-US" sz="800" b="0" dirty="0">
              <a:solidFill>
                <a:schemeClr val="accent2"/>
              </a:solidFill>
              <a:latin typeface="Arial" charset="0"/>
            </a:endParaRP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Lab Practice and Simulation-Optimization</a:t>
            </a:r>
          </a:p>
        </p:txBody>
      </p:sp>
      <p:sp>
        <p:nvSpPr>
          <p:cNvPr id="6151" name="Rectangle 7"/>
          <p:cNvSpPr>
            <a:spLocks noGrp="1" noChangeArrowheads="1"/>
          </p:cNvSpPr>
          <p:nvPr>
            <p:ph idx="1"/>
          </p:nvPr>
        </p:nvSpPr>
        <p:spPr>
          <a:xfrm>
            <a:off x="457200" y="2339975"/>
            <a:ext cx="8261350" cy="4137025"/>
          </a:xfrm>
        </p:spPr>
        <p:txBody>
          <a:bodyPr/>
          <a:lstStyle/>
          <a:p>
            <a:pPr marL="241653" indent="-241653" eaLnBrk="1" hangingPunct="1">
              <a:buFontTx/>
              <a:buAutoNum type="arabicPeriod"/>
              <a:defRPr/>
            </a:pPr>
            <a:r>
              <a:rPr lang="en-US" dirty="0">
                <a:solidFill>
                  <a:schemeClr val="bg1"/>
                </a:solidFill>
                <a:latin typeface="Arial" pitchFamily="34" charset="0"/>
              </a:rPr>
              <a:t>Capacity Valuation and Optimization: Practice</a:t>
            </a:r>
          </a:p>
          <a:p>
            <a:pPr marL="241653" indent="-241653" eaLnBrk="1" hangingPunct="1">
              <a:buFontTx/>
              <a:buAutoNum type="arabicPeriod"/>
              <a:defRPr/>
            </a:pPr>
            <a:r>
              <a:rPr lang="en-US" dirty="0">
                <a:solidFill>
                  <a:schemeClr val="bg1"/>
                </a:solidFill>
                <a:latin typeface="Arial" pitchFamily="34" charset="0"/>
              </a:rPr>
              <a:t>General overview of steps to build a </a:t>
            </a:r>
            <a:r>
              <a:rPr lang="en-US" i="1" dirty="0">
                <a:solidFill>
                  <a:schemeClr val="bg1"/>
                </a:solidFill>
                <a:latin typeface="Arial" pitchFamily="34" charset="0"/>
              </a:rPr>
              <a:t>simulate &amp; optimize </a:t>
            </a:r>
            <a:r>
              <a:rPr lang="en-US" dirty="0">
                <a:solidFill>
                  <a:schemeClr val="bg1"/>
                </a:solidFill>
                <a:latin typeface="Arial" pitchFamily="34" charset="0"/>
              </a:rPr>
              <a:t>model</a:t>
            </a:r>
          </a:p>
          <a:p>
            <a:pPr eaLnBrk="1" hangingPunct="1">
              <a:buClr>
                <a:srgbClr val="FF3300"/>
              </a:buClr>
              <a:buNone/>
            </a:pPr>
            <a:endParaRPr lang="en-US" dirty="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FE76D-B6FC-5D41-BCAE-528039F5325B}"/>
              </a:ext>
            </a:extLst>
          </p:cNvPr>
          <p:cNvSpPr>
            <a:spLocks noGrp="1"/>
          </p:cNvSpPr>
          <p:nvPr>
            <p:ph type="title"/>
          </p:nvPr>
        </p:nvSpPr>
        <p:spPr/>
        <p:txBody>
          <a:bodyPr/>
          <a:lstStyle/>
          <a:p>
            <a:r>
              <a:rPr lang="en-US" dirty="0"/>
              <a:t>3. Simulate &amp; Optimize</a:t>
            </a:r>
          </a:p>
        </p:txBody>
      </p:sp>
      <p:pic>
        <p:nvPicPr>
          <p:cNvPr id="5" name="Picture 4">
            <a:extLst>
              <a:ext uri="{FF2B5EF4-FFF2-40B4-BE49-F238E27FC236}">
                <a16:creationId xmlns:a16="http://schemas.microsoft.com/office/drawing/2014/main" id="{15996673-6FCC-4648-9EE4-7B6B335D4C78}"/>
              </a:ext>
            </a:extLst>
          </p:cNvPr>
          <p:cNvPicPr>
            <a:picLocks noChangeAspect="1"/>
          </p:cNvPicPr>
          <p:nvPr/>
        </p:nvPicPr>
        <p:blipFill>
          <a:blip r:embed="rId2"/>
          <a:stretch>
            <a:fillRect/>
          </a:stretch>
        </p:blipFill>
        <p:spPr>
          <a:xfrm>
            <a:off x="1930400" y="1069629"/>
            <a:ext cx="7213600" cy="5080000"/>
          </a:xfrm>
          <a:prstGeom prst="rect">
            <a:avLst/>
          </a:prstGeom>
        </p:spPr>
      </p:pic>
    </p:spTree>
    <p:extLst>
      <p:ext uri="{BB962C8B-B14F-4D97-AF65-F5344CB8AC3E}">
        <p14:creationId xmlns:p14="http://schemas.microsoft.com/office/powerpoint/2010/main" val="3477013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AD2F-53FC-6E42-BF32-03857667E3BC}"/>
              </a:ext>
            </a:extLst>
          </p:cNvPr>
          <p:cNvSpPr>
            <a:spLocks noGrp="1"/>
          </p:cNvSpPr>
          <p:nvPr>
            <p:ph type="title"/>
          </p:nvPr>
        </p:nvSpPr>
        <p:spPr/>
        <p:txBody>
          <a:bodyPr/>
          <a:lstStyle/>
          <a:p>
            <a:r>
              <a:rPr lang="en-US" dirty="0"/>
              <a:t>Who needs “coding”?</a:t>
            </a:r>
            <a:br>
              <a:rPr lang="en-US" dirty="0"/>
            </a:br>
            <a:r>
              <a:rPr lang="en-US" dirty="0"/>
              <a:t>	Excel really is a … programming language</a:t>
            </a:r>
          </a:p>
        </p:txBody>
      </p:sp>
      <p:sp>
        <p:nvSpPr>
          <p:cNvPr id="3" name="Content Placeholder 2">
            <a:extLst>
              <a:ext uri="{FF2B5EF4-FFF2-40B4-BE49-F238E27FC236}">
                <a16:creationId xmlns:a16="http://schemas.microsoft.com/office/drawing/2014/main" id="{BA01D05E-146E-524E-AF2A-18BAC2212EC5}"/>
              </a:ext>
            </a:extLst>
          </p:cNvPr>
          <p:cNvSpPr>
            <a:spLocks noGrp="1"/>
          </p:cNvSpPr>
          <p:nvPr>
            <p:ph idx="1"/>
          </p:nvPr>
        </p:nvSpPr>
        <p:spPr/>
        <p:txBody>
          <a:bodyPr/>
          <a:lstStyle/>
          <a:p>
            <a:pPr marL="0" indent="0">
              <a:buNone/>
            </a:pPr>
            <a:r>
              <a:rPr lang="en-US" sz="2800" dirty="0"/>
              <a:t>In 1979, Dan </a:t>
            </a:r>
            <a:r>
              <a:rPr lang="en-US" sz="2800" dirty="0" err="1"/>
              <a:t>Bricklin</a:t>
            </a:r>
            <a:r>
              <a:rPr lang="en-US" sz="2800" dirty="0"/>
              <a:t> and Bob Frankston invented VisiCalc, the first spreadsheet program: </a:t>
            </a:r>
          </a:p>
          <a:p>
            <a:r>
              <a:rPr lang="en-US" sz="2800" i="1" dirty="0"/>
              <a:t>We thought that people were disappointingly slow in understanding what VisiCalc was. </a:t>
            </a:r>
            <a:r>
              <a:rPr lang="en-US" sz="2800" i="1" dirty="0">
                <a:solidFill>
                  <a:srgbClr val="FF0000"/>
                </a:solidFill>
              </a:rPr>
              <a:t>A lot of people still don’t. They don’t see it as a programming language, for example; they don’t understand that aspect. </a:t>
            </a:r>
          </a:p>
          <a:p>
            <a:r>
              <a:rPr lang="en-US" sz="2800" i="1" dirty="0"/>
              <a:t>... Non-programmers are already programming. VisiCalc, as a programming language, is an example of that. Anybody who can master a telephone can certainly program.</a:t>
            </a:r>
            <a:r>
              <a:rPr lang="en-US" sz="2800" dirty="0"/>
              <a:t> </a:t>
            </a:r>
          </a:p>
          <a:p>
            <a:pPr marL="0" indent="0">
              <a:buNone/>
            </a:pPr>
            <a:endParaRPr lang="en-US" sz="2800" dirty="0"/>
          </a:p>
          <a:p>
            <a:pPr marL="0" indent="0">
              <a:buNone/>
            </a:pPr>
            <a:r>
              <a:rPr lang="en-US" sz="1200" dirty="0"/>
              <a:t>Source: Bob Frankston interview in </a:t>
            </a:r>
            <a:r>
              <a:rPr lang="en-US" sz="1200" dirty="0" err="1"/>
              <a:t>Lammers</a:t>
            </a:r>
            <a:r>
              <a:rPr lang="en-US" sz="1200" dirty="0"/>
              <a:t>, S., 1986, </a:t>
            </a:r>
            <a:r>
              <a:rPr lang="en-US" sz="1200" i="1" dirty="0"/>
              <a:t>Programmers at Work: Interviews</a:t>
            </a:r>
            <a:r>
              <a:rPr lang="en-US" sz="1200" dirty="0"/>
              <a:t>, Microsoft Press, pp 156- 157. </a:t>
            </a:r>
          </a:p>
          <a:p>
            <a:endParaRPr lang="en-US" sz="2800" dirty="0"/>
          </a:p>
        </p:txBody>
      </p:sp>
    </p:spTree>
    <p:extLst>
      <p:ext uri="{BB962C8B-B14F-4D97-AF65-F5344CB8AC3E}">
        <p14:creationId xmlns:p14="http://schemas.microsoft.com/office/powerpoint/2010/main" val="3298172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E00F17-7614-9C4E-98DD-9D90F3B72FB4}"/>
              </a:ext>
            </a:extLst>
          </p:cNvPr>
          <p:cNvSpPr>
            <a:spLocks noGrp="1"/>
          </p:cNvSpPr>
          <p:nvPr>
            <p:ph type="title"/>
          </p:nvPr>
        </p:nvSpPr>
        <p:spPr/>
        <p:txBody>
          <a:bodyPr/>
          <a:lstStyle/>
          <a:p>
            <a:r>
              <a:rPr lang="en-US" dirty="0"/>
              <a:t>But which languages are used in practice today?</a:t>
            </a:r>
          </a:p>
        </p:txBody>
      </p:sp>
      <p:sp>
        <p:nvSpPr>
          <p:cNvPr id="5" name="Content Placeholder 4">
            <a:extLst>
              <a:ext uri="{FF2B5EF4-FFF2-40B4-BE49-F238E27FC236}">
                <a16:creationId xmlns:a16="http://schemas.microsoft.com/office/drawing/2014/main" id="{EAC8C652-1FD5-FC43-B188-A2D26EC42114}"/>
              </a:ext>
            </a:extLst>
          </p:cNvPr>
          <p:cNvSpPr>
            <a:spLocks noGrp="1"/>
          </p:cNvSpPr>
          <p:nvPr>
            <p:ph idx="1"/>
          </p:nvPr>
        </p:nvSpPr>
        <p:spPr>
          <a:xfrm>
            <a:off x="5672666" y="1114425"/>
            <a:ext cx="3471333" cy="5419725"/>
          </a:xfrm>
        </p:spPr>
        <p:txBody>
          <a:bodyPr/>
          <a:lstStyle/>
          <a:p>
            <a:pPr marL="0" indent="0">
              <a:buNone/>
            </a:pPr>
            <a:r>
              <a:rPr lang="en-US" dirty="0" err="1"/>
              <a:t>www.kaggle.com</a:t>
            </a:r>
            <a:r>
              <a:rPr lang="en-US" dirty="0"/>
              <a:t>/surveys/2017</a:t>
            </a:r>
          </a:p>
        </p:txBody>
      </p:sp>
      <p:pic>
        <p:nvPicPr>
          <p:cNvPr id="6" name="Picture 5">
            <a:extLst>
              <a:ext uri="{FF2B5EF4-FFF2-40B4-BE49-F238E27FC236}">
                <a16:creationId xmlns:a16="http://schemas.microsoft.com/office/drawing/2014/main" id="{772F52AB-2DDD-E547-99E3-FF55F917F50D}"/>
              </a:ext>
            </a:extLst>
          </p:cNvPr>
          <p:cNvPicPr>
            <a:picLocks noChangeAspect="1"/>
          </p:cNvPicPr>
          <p:nvPr/>
        </p:nvPicPr>
        <p:blipFill>
          <a:blip r:embed="rId2"/>
          <a:stretch>
            <a:fillRect/>
          </a:stretch>
        </p:blipFill>
        <p:spPr>
          <a:xfrm>
            <a:off x="5736" y="1013722"/>
            <a:ext cx="5531464" cy="5844278"/>
          </a:xfrm>
          <a:prstGeom prst="rect">
            <a:avLst/>
          </a:prstGeom>
        </p:spPr>
      </p:pic>
    </p:spTree>
    <p:extLst>
      <p:ext uri="{BB962C8B-B14F-4D97-AF65-F5344CB8AC3E}">
        <p14:creationId xmlns:p14="http://schemas.microsoft.com/office/powerpoint/2010/main" val="4252268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29EAE6-6180-864E-8475-4D5DFF60AEF0}"/>
              </a:ext>
            </a:extLst>
          </p:cNvPr>
          <p:cNvPicPr>
            <a:picLocks noChangeAspect="1"/>
          </p:cNvPicPr>
          <p:nvPr/>
        </p:nvPicPr>
        <p:blipFill>
          <a:blip r:embed="rId2"/>
          <a:stretch>
            <a:fillRect/>
          </a:stretch>
        </p:blipFill>
        <p:spPr>
          <a:xfrm>
            <a:off x="1704321" y="0"/>
            <a:ext cx="7428694" cy="6858000"/>
          </a:xfrm>
          <a:prstGeom prst="rect">
            <a:avLst/>
          </a:prstGeom>
        </p:spPr>
      </p:pic>
    </p:spTree>
    <p:extLst>
      <p:ext uri="{BB962C8B-B14F-4D97-AF65-F5344CB8AC3E}">
        <p14:creationId xmlns:p14="http://schemas.microsoft.com/office/powerpoint/2010/main" val="588494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Dynamic Asset Strategy and Contingent Expansion:</a:t>
            </a:r>
            <a:br>
              <a:rPr lang="en-US" dirty="0"/>
            </a:br>
            <a:r>
              <a:rPr lang="en-US" dirty="0"/>
              <a:t>	Sharp’s Sakai Factory</a:t>
            </a:r>
          </a:p>
        </p:txBody>
      </p:sp>
      <p:sp>
        <p:nvSpPr>
          <p:cNvPr id="5" name="Content Placeholder 4"/>
          <p:cNvSpPr>
            <a:spLocks noGrp="1"/>
          </p:cNvSpPr>
          <p:nvPr>
            <p:ph idx="1"/>
          </p:nvPr>
        </p:nvSpPr>
        <p:spPr/>
        <p:txBody>
          <a:bodyPr/>
          <a:lstStyle/>
          <a:p>
            <a:r>
              <a:rPr lang="en-US" dirty="0"/>
              <a:t>Level-2 forecast for dynamic demand for glass display sheets in future 2 years:</a:t>
            </a:r>
          </a:p>
          <a:p>
            <a:pPr lvl="1"/>
            <a:r>
              <a:rPr lang="en-US" dirty="0"/>
              <a:t>High state </a:t>
            </a:r>
            <a:r>
              <a:rPr lang="en-US" dirty="0" err="1"/>
              <a:t>w.p</a:t>
            </a:r>
            <a:r>
              <a:rPr lang="en-US" dirty="0"/>
              <a:t>. p</a:t>
            </a:r>
            <a:r>
              <a:rPr lang="en-US" baseline="-25000" dirty="0"/>
              <a:t>H</a:t>
            </a:r>
            <a:r>
              <a:rPr lang="en-US" dirty="0"/>
              <a:t> = 80%: D</a:t>
            </a:r>
            <a:r>
              <a:rPr lang="en-US" baseline="-25000" dirty="0"/>
              <a:t>1</a:t>
            </a:r>
            <a:r>
              <a:rPr lang="en-US" dirty="0"/>
              <a:t> = 500,000 sheets; D</a:t>
            </a:r>
            <a:r>
              <a:rPr lang="en-US" baseline="-25000" dirty="0"/>
              <a:t>2</a:t>
            </a:r>
            <a:r>
              <a:rPr lang="en-US" dirty="0"/>
              <a:t> = 2D</a:t>
            </a:r>
            <a:r>
              <a:rPr lang="en-US" baseline="-25000" dirty="0"/>
              <a:t>1</a:t>
            </a:r>
            <a:r>
              <a:rPr lang="en-US" dirty="0"/>
              <a:t> = 1,000,000</a:t>
            </a:r>
          </a:p>
          <a:p>
            <a:pPr lvl="1"/>
            <a:r>
              <a:rPr lang="en-US" dirty="0"/>
              <a:t>Low state </a:t>
            </a:r>
            <a:r>
              <a:rPr lang="en-US" dirty="0" err="1"/>
              <a:t>w.p</a:t>
            </a:r>
            <a:r>
              <a:rPr lang="en-US" dirty="0"/>
              <a:t>. </a:t>
            </a:r>
            <a:r>
              <a:rPr lang="en-US" dirty="0" err="1"/>
              <a:t>p</a:t>
            </a:r>
            <a:r>
              <a:rPr lang="en-US" baseline="-25000" dirty="0" err="1"/>
              <a:t>L</a:t>
            </a:r>
            <a:r>
              <a:rPr lang="en-US" dirty="0"/>
              <a:t> = 20%: D</a:t>
            </a:r>
            <a:r>
              <a:rPr lang="en-US" baseline="-25000" dirty="0"/>
              <a:t>1</a:t>
            </a:r>
            <a:r>
              <a:rPr lang="en-US" dirty="0"/>
              <a:t> = 200,000 sheets; D</a:t>
            </a:r>
            <a:r>
              <a:rPr lang="en-US" baseline="-25000" dirty="0"/>
              <a:t>2</a:t>
            </a:r>
            <a:r>
              <a:rPr lang="en-US" dirty="0"/>
              <a:t> = D</a:t>
            </a:r>
            <a:r>
              <a:rPr lang="en-US" baseline="-25000" dirty="0"/>
              <a:t>1</a:t>
            </a:r>
          </a:p>
          <a:p>
            <a:pPr lvl="1"/>
            <a:endParaRPr lang="en-US" dirty="0"/>
          </a:p>
          <a:p>
            <a:r>
              <a:rPr lang="en-US" dirty="0"/>
              <a:t>Financials:</a:t>
            </a:r>
          </a:p>
          <a:p>
            <a:pPr lvl="1"/>
            <a:r>
              <a:rPr lang="en-US" dirty="0"/>
              <a:t>Scale economies in </a:t>
            </a:r>
            <a:r>
              <a:rPr lang="en-US" dirty="0" err="1"/>
              <a:t>CapEx</a:t>
            </a:r>
            <a:r>
              <a:rPr lang="en-US" dirty="0"/>
              <a:t> with K and C measured in thousands with </a:t>
            </a:r>
            <a:r>
              <a:rPr lang="en-US" dirty="0">
                <a:latin typeface="Symbol" charset="2"/>
                <a:ea typeface="Symbol" charset="2"/>
                <a:cs typeface="Symbol" charset="2"/>
              </a:rPr>
              <a:t>a</a:t>
            </a:r>
            <a:r>
              <a:rPr lang="en-US" dirty="0"/>
              <a:t> = 1</a:t>
            </a:r>
          </a:p>
          <a:p>
            <a:pPr lvl="1"/>
            <a:endParaRPr lang="en-US" dirty="0"/>
          </a:p>
          <a:p>
            <a:pPr lvl="1"/>
            <a:endParaRPr lang="en-US" dirty="0"/>
          </a:p>
          <a:p>
            <a:pPr lvl="1"/>
            <a:r>
              <a:rPr lang="en-US" dirty="0"/>
              <a:t>Operating margin = $20 per sheet</a:t>
            </a:r>
          </a:p>
          <a:p>
            <a:pPr lvl="1"/>
            <a:r>
              <a:rPr lang="en-US" dirty="0"/>
              <a:t>Annual discount rate = 10%</a:t>
            </a:r>
          </a:p>
          <a:p>
            <a:pPr lvl="1"/>
            <a:endParaRPr lang="en-US" dirty="0"/>
          </a:p>
          <a:p>
            <a:pPr marL="457200" indent="-457200">
              <a:buFont typeface="+mj-lt"/>
              <a:buAutoNum type="arabicPeriod"/>
            </a:pPr>
            <a:r>
              <a:rPr lang="en-US" dirty="0"/>
              <a:t>Draw both decision trees</a:t>
            </a:r>
          </a:p>
          <a:p>
            <a:pPr marL="57150" indent="-457200">
              <a:buFont typeface="+mj-lt"/>
              <a:buAutoNum type="arabicPeriod"/>
            </a:pPr>
            <a:r>
              <a:rPr lang="en-US" sz="2200" dirty="0"/>
              <a:t>What is optimal capacity and ENPV under static strategy (</a:t>
            </a:r>
            <a:r>
              <a:rPr lang="en-US" sz="2200" dirty="0">
                <a:latin typeface="Symbol" charset="2"/>
                <a:ea typeface="Symbol" charset="2"/>
                <a:cs typeface="Symbol" charset="2"/>
              </a:rPr>
              <a:t>a</a:t>
            </a:r>
            <a:r>
              <a:rPr lang="en-US" sz="2200" dirty="0"/>
              <a:t> = 1)?</a:t>
            </a:r>
          </a:p>
          <a:p>
            <a:pPr marL="57150" indent="-457200">
              <a:buFont typeface="+mj-lt"/>
              <a:buAutoNum type="arabicPeriod"/>
            </a:pPr>
            <a:r>
              <a:rPr lang="en-US" sz="2200" dirty="0"/>
              <a:t>Is contingent expansion in year 1 optimal (</a:t>
            </a:r>
            <a:r>
              <a:rPr lang="en-US" sz="2200" dirty="0">
                <a:latin typeface="Symbol" charset="2"/>
                <a:ea typeface="Symbol" charset="2"/>
                <a:cs typeface="Symbol" charset="2"/>
              </a:rPr>
              <a:t>a</a:t>
            </a:r>
            <a:r>
              <a:rPr lang="en-US" sz="2200" dirty="0"/>
              <a:t> = 1)?</a:t>
            </a:r>
          </a:p>
          <a:p>
            <a:pPr marL="457200" indent="-457200">
              <a:buFont typeface="+mj-lt"/>
              <a:buAutoNum type="arabicPeriod"/>
            </a:pPr>
            <a:r>
              <a:rPr lang="en-US" dirty="0"/>
              <a:t>What changes with stronger scale economies in </a:t>
            </a:r>
            <a:r>
              <a:rPr lang="en-US" dirty="0" err="1"/>
              <a:t>CapEx</a:t>
            </a:r>
            <a:r>
              <a:rPr lang="en-US" dirty="0"/>
              <a:t> (</a:t>
            </a:r>
            <a:r>
              <a:rPr lang="en-US" dirty="0">
                <a:latin typeface="Symbol" charset="2"/>
                <a:ea typeface="Symbol" charset="2"/>
                <a:cs typeface="Symbol" charset="2"/>
              </a:rPr>
              <a:t>a</a:t>
            </a:r>
            <a:r>
              <a:rPr lang="en-US" dirty="0"/>
              <a:t> = .9 )?</a:t>
            </a:r>
          </a:p>
          <a:p>
            <a:pPr lvl="1"/>
            <a:endParaRPr lang="en-US" dirty="0"/>
          </a:p>
        </p:txBody>
      </p:sp>
      <p:pic>
        <p:nvPicPr>
          <p:cNvPr id="6" name="Picture 5"/>
          <p:cNvPicPr>
            <a:picLocks noChangeAspect="1"/>
          </p:cNvPicPr>
          <p:nvPr/>
        </p:nvPicPr>
        <p:blipFill>
          <a:blip r:embed="rId3"/>
          <a:stretch>
            <a:fillRect/>
          </a:stretch>
        </p:blipFill>
        <p:spPr>
          <a:xfrm>
            <a:off x="3917950" y="3519421"/>
            <a:ext cx="2085285" cy="639208"/>
          </a:xfrm>
          <a:prstGeom prst="rect">
            <a:avLst/>
          </a:prstGeom>
        </p:spPr>
      </p:pic>
    </p:spTree>
    <p:extLst>
      <p:ext uri="{BB962C8B-B14F-4D97-AF65-F5344CB8AC3E}">
        <p14:creationId xmlns:p14="http://schemas.microsoft.com/office/powerpoint/2010/main" val="170318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CapEx</a:t>
            </a:r>
            <a:r>
              <a:rPr lang="en-US" dirty="0"/>
              <a:t> Scale Economies</a:t>
            </a:r>
          </a:p>
        </p:txBody>
      </p:sp>
      <p:pic>
        <p:nvPicPr>
          <p:cNvPr id="3" name="Picture 2"/>
          <p:cNvPicPr>
            <a:picLocks noChangeAspect="1"/>
          </p:cNvPicPr>
          <p:nvPr/>
        </p:nvPicPr>
        <p:blipFill>
          <a:blip r:embed="rId3"/>
          <a:stretch>
            <a:fillRect/>
          </a:stretch>
        </p:blipFill>
        <p:spPr>
          <a:xfrm>
            <a:off x="116078" y="1888490"/>
            <a:ext cx="2761898" cy="2473198"/>
          </a:xfrm>
          <a:prstGeom prst="rect">
            <a:avLst/>
          </a:prstGeom>
        </p:spPr>
      </p:pic>
      <p:pic>
        <p:nvPicPr>
          <p:cNvPr id="4" name="Picture 3"/>
          <p:cNvPicPr>
            <a:picLocks noChangeAspect="1"/>
          </p:cNvPicPr>
          <p:nvPr/>
        </p:nvPicPr>
        <p:blipFill>
          <a:blip r:embed="rId4"/>
          <a:stretch>
            <a:fillRect/>
          </a:stretch>
        </p:blipFill>
        <p:spPr>
          <a:xfrm>
            <a:off x="3633069" y="0"/>
            <a:ext cx="5517173" cy="6858000"/>
          </a:xfrm>
          <a:prstGeom prst="rect">
            <a:avLst/>
          </a:prstGeom>
        </p:spPr>
      </p:pic>
      <p:pic>
        <p:nvPicPr>
          <p:cNvPr id="5" name="Picture 4"/>
          <p:cNvPicPr>
            <a:picLocks noChangeAspect="1"/>
          </p:cNvPicPr>
          <p:nvPr/>
        </p:nvPicPr>
        <p:blipFill>
          <a:blip r:embed="rId5"/>
          <a:stretch>
            <a:fillRect/>
          </a:stretch>
        </p:blipFill>
        <p:spPr>
          <a:xfrm>
            <a:off x="127595" y="1157842"/>
            <a:ext cx="2085285" cy="639208"/>
          </a:xfrm>
          <a:prstGeom prst="rect">
            <a:avLst/>
          </a:prstGeom>
        </p:spPr>
      </p:pic>
      <p:sp>
        <p:nvSpPr>
          <p:cNvPr id="6" name="Rectangle 5"/>
          <p:cNvSpPr/>
          <p:nvPr/>
        </p:nvSpPr>
        <p:spPr>
          <a:xfrm>
            <a:off x="7623400" y="2384352"/>
            <a:ext cx="938077" cy="461665"/>
          </a:xfrm>
          <a:prstGeom prst="rect">
            <a:avLst/>
          </a:prstGeom>
        </p:spPr>
        <p:txBody>
          <a:bodyPr wrap="none">
            <a:spAutoFit/>
          </a:bodyPr>
          <a:lstStyle/>
          <a:p>
            <a:r>
              <a:rPr lang="en-US">
                <a:solidFill>
                  <a:schemeClr val="accent2"/>
                </a:solidFill>
                <a:latin typeface="Symbol" charset="2"/>
                <a:ea typeface="Symbol" charset="2"/>
                <a:cs typeface="Symbol" charset="2"/>
              </a:rPr>
              <a:t>a</a:t>
            </a:r>
            <a:r>
              <a:rPr lang="en-US">
                <a:solidFill>
                  <a:schemeClr val="accent2"/>
                </a:solidFill>
              </a:rPr>
              <a:t> = .9</a:t>
            </a:r>
          </a:p>
        </p:txBody>
      </p:sp>
      <p:sp>
        <p:nvSpPr>
          <p:cNvPr id="7" name="Rectangle 6"/>
          <p:cNvSpPr/>
          <p:nvPr/>
        </p:nvSpPr>
        <p:spPr>
          <a:xfrm>
            <a:off x="7623400" y="5630472"/>
            <a:ext cx="938077" cy="461665"/>
          </a:xfrm>
          <a:prstGeom prst="rect">
            <a:avLst/>
          </a:prstGeom>
        </p:spPr>
        <p:txBody>
          <a:bodyPr wrap="none">
            <a:spAutoFit/>
          </a:bodyPr>
          <a:lstStyle/>
          <a:p>
            <a:r>
              <a:rPr lang="en-US">
                <a:solidFill>
                  <a:schemeClr val="accent2"/>
                </a:solidFill>
                <a:latin typeface="Symbol" charset="2"/>
                <a:ea typeface="Symbol" charset="2"/>
                <a:cs typeface="Symbol" charset="2"/>
              </a:rPr>
              <a:t>a</a:t>
            </a:r>
            <a:r>
              <a:rPr lang="en-US">
                <a:solidFill>
                  <a:schemeClr val="accent2"/>
                </a:solidFill>
              </a:rPr>
              <a:t> = .9</a:t>
            </a:r>
          </a:p>
        </p:txBody>
      </p:sp>
      <p:sp>
        <p:nvSpPr>
          <p:cNvPr id="8" name="Rectangle 7"/>
          <p:cNvSpPr/>
          <p:nvPr/>
        </p:nvSpPr>
        <p:spPr>
          <a:xfrm>
            <a:off x="7623400" y="853857"/>
            <a:ext cx="861133" cy="461665"/>
          </a:xfrm>
          <a:prstGeom prst="rect">
            <a:avLst/>
          </a:prstGeom>
        </p:spPr>
        <p:txBody>
          <a:bodyPr wrap="none">
            <a:spAutoFit/>
          </a:bodyPr>
          <a:lstStyle/>
          <a:p>
            <a:r>
              <a:rPr lang="en-US" dirty="0">
                <a:solidFill>
                  <a:srgbClr val="C00000"/>
                </a:solidFill>
                <a:latin typeface="Symbol" charset="2"/>
                <a:ea typeface="Symbol" charset="2"/>
                <a:cs typeface="Symbol" charset="2"/>
              </a:rPr>
              <a:t>a</a:t>
            </a:r>
            <a:r>
              <a:rPr lang="en-US" dirty="0">
                <a:solidFill>
                  <a:srgbClr val="C00000"/>
                </a:solidFill>
              </a:rPr>
              <a:t> = 1</a:t>
            </a:r>
          </a:p>
        </p:txBody>
      </p:sp>
      <p:sp>
        <p:nvSpPr>
          <p:cNvPr id="9" name="Rectangle 8"/>
          <p:cNvSpPr/>
          <p:nvPr/>
        </p:nvSpPr>
        <p:spPr>
          <a:xfrm>
            <a:off x="7623400" y="4266756"/>
            <a:ext cx="861133" cy="461665"/>
          </a:xfrm>
          <a:prstGeom prst="rect">
            <a:avLst/>
          </a:prstGeom>
        </p:spPr>
        <p:txBody>
          <a:bodyPr wrap="none">
            <a:spAutoFit/>
          </a:bodyPr>
          <a:lstStyle/>
          <a:p>
            <a:r>
              <a:rPr lang="en-US">
                <a:solidFill>
                  <a:srgbClr val="C00000"/>
                </a:solidFill>
                <a:latin typeface="Symbol" charset="2"/>
                <a:ea typeface="Symbol" charset="2"/>
                <a:cs typeface="Symbol" charset="2"/>
              </a:rPr>
              <a:t>a</a:t>
            </a:r>
            <a:r>
              <a:rPr lang="en-US">
                <a:solidFill>
                  <a:srgbClr val="C00000"/>
                </a:solidFill>
              </a:rPr>
              <a:t> = 1</a:t>
            </a:r>
          </a:p>
        </p:txBody>
      </p:sp>
      <p:sp>
        <p:nvSpPr>
          <p:cNvPr id="10" name="TextBox 9"/>
          <p:cNvSpPr txBox="1"/>
          <p:nvPr/>
        </p:nvSpPr>
        <p:spPr>
          <a:xfrm>
            <a:off x="4800600" y="3125089"/>
            <a:ext cx="646331" cy="338554"/>
          </a:xfrm>
          <a:prstGeom prst="rect">
            <a:avLst/>
          </a:prstGeom>
          <a:noFill/>
        </p:spPr>
        <p:txBody>
          <a:bodyPr wrap="none" rtlCol="0">
            <a:spAutoFit/>
          </a:bodyPr>
          <a:lstStyle/>
          <a:p>
            <a:r>
              <a:rPr lang="en-US" sz="1600"/>
              <a:t>2,816</a:t>
            </a:r>
          </a:p>
        </p:txBody>
      </p:sp>
      <p:sp>
        <p:nvSpPr>
          <p:cNvPr id="11" name="TextBox 10"/>
          <p:cNvSpPr txBox="1"/>
          <p:nvPr/>
        </p:nvSpPr>
        <p:spPr>
          <a:xfrm>
            <a:off x="4800600" y="2457577"/>
            <a:ext cx="646331" cy="338554"/>
          </a:xfrm>
          <a:prstGeom prst="rect">
            <a:avLst/>
          </a:prstGeom>
          <a:noFill/>
        </p:spPr>
        <p:txBody>
          <a:bodyPr wrap="none" rtlCol="0">
            <a:spAutoFit/>
          </a:bodyPr>
          <a:lstStyle/>
          <a:p>
            <a:r>
              <a:rPr lang="en-US" sz="1600" dirty="0"/>
              <a:t>4,200</a:t>
            </a:r>
          </a:p>
        </p:txBody>
      </p:sp>
      <p:sp>
        <p:nvSpPr>
          <p:cNvPr id="12" name="TextBox 11"/>
          <p:cNvSpPr txBox="1"/>
          <p:nvPr/>
        </p:nvSpPr>
        <p:spPr>
          <a:xfrm>
            <a:off x="6208776" y="2750185"/>
            <a:ext cx="646331" cy="338554"/>
          </a:xfrm>
          <a:prstGeom prst="rect">
            <a:avLst/>
          </a:prstGeom>
          <a:noFill/>
        </p:spPr>
        <p:txBody>
          <a:bodyPr wrap="none" rtlCol="0">
            <a:spAutoFit/>
          </a:bodyPr>
          <a:lstStyle/>
          <a:p>
            <a:r>
              <a:rPr lang="en-US" sz="1600" dirty="0"/>
              <a:t>6,168</a:t>
            </a:r>
          </a:p>
        </p:txBody>
      </p:sp>
      <p:sp>
        <p:nvSpPr>
          <p:cNvPr id="13" name="TextBox 12"/>
          <p:cNvSpPr txBox="1"/>
          <p:nvPr/>
        </p:nvSpPr>
        <p:spPr>
          <a:xfrm>
            <a:off x="6089904" y="1872361"/>
            <a:ext cx="748923" cy="338554"/>
          </a:xfrm>
          <a:prstGeom prst="rect">
            <a:avLst/>
          </a:prstGeom>
          <a:noFill/>
        </p:spPr>
        <p:txBody>
          <a:bodyPr wrap="none" rtlCol="0">
            <a:spAutoFit/>
          </a:bodyPr>
          <a:lstStyle/>
          <a:p>
            <a:r>
              <a:rPr lang="en-US" sz="1600"/>
              <a:t>10,200</a:t>
            </a:r>
            <a:endParaRPr lang="en-US" sz="1600" dirty="0"/>
          </a:p>
        </p:txBody>
      </p:sp>
      <p:sp>
        <p:nvSpPr>
          <p:cNvPr id="14" name="TextBox 13"/>
          <p:cNvSpPr txBox="1"/>
          <p:nvPr/>
        </p:nvSpPr>
        <p:spPr>
          <a:xfrm>
            <a:off x="8449056" y="2091817"/>
            <a:ext cx="737638" cy="338554"/>
          </a:xfrm>
          <a:prstGeom prst="rect">
            <a:avLst/>
          </a:prstGeom>
          <a:noFill/>
        </p:spPr>
        <p:txBody>
          <a:bodyPr wrap="none" rtlCol="0">
            <a:spAutoFit/>
          </a:bodyPr>
          <a:lstStyle/>
          <a:p>
            <a:r>
              <a:rPr lang="en-US" sz="1600"/>
              <a:t>11,337</a:t>
            </a:r>
            <a:endParaRPr lang="en-US" sz="1600" dirty="0"/>
          </a:p>
        </p:txBody>
      </p:sp>
      <p:sp>
        <p:nvSpPr>
          <p:cNvPr id="15" name="TextBox 14"/>
          <p:cNvSpPr txBox="1"/>
          <p:nvPr/>
        </p:nvSpPr>
        <p:spPr>
          <a:xfrm>
            <a:off x="8421624" y="665353"/>
            <a:ext cx="748923" cy="338554"/>
          </a:xfrm>
          <a:prstGeom prst="rect">
            <a:avLst/>
          </a:prstGeom>
          <a:noFill/>
        </p:spPr>
        <p:txBody>
          <a:bodyPr wrap="none" rtlCol="0">
            <a:spAutoFit/>
          </a:bodyPr>
          <a:lstStyle/>
          <a:p>
            <a:r>
              <a:rPr lang="en-US" sz="1600" dirty="0"/>
              <a:t>20,200</a:t>
            </a:r>
          </a:p>
        </p:txBody>
      </p:sp>
      <p:cxnSp>
        <p:nvCxnSpPr>
          <p:cNvPr id="17" name="Straight Connector 16"/>
          <p:cNvCxnSpPr/>
          <p:nvPr/>
        </p:nvCxnSpPr>
        <p:spPr bwMode="auto">
          <a:xfrm flipH="1" flipV="1">
            <a:off x="5111496" y="2926080"/>
            <a:ext cx="3126" cy="53756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18" name="Straight Connector 17"/>
          <p:cNvCxnSpPr/>
          <p:nvPr/>
        </p:nvCxnSpPr>
        <p:spPr bwMode="auto">
          <a:xfrm flipV="1">
            <a:off x="6531942" y="2210915"/>
            <a:ext cx="0" cy="1243585"/>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0" name="Straight Connector 19"/>
          <p:cNvCxnSpPr/>
          <p:nvPr/>
        </p:nvCxnSpPr>
        <p:spPr bwMode="auto">
          <a:xfrm flipH="1" flipV="1">
            <a:off x="8878824" y="1003907"/>
            <a:ext cx="12270" cy="2423162"/>
          </a:xfrm>
          <a:prstGeom prst="line">
            <a:avLst/>
          </a:prstGeom>
          <a:solidFill>
            <a:schemeClr val="accent1"/>
          </a:solidFill>
          <a:ln w="9525" cap="flat" cmpd="sng" algn="ctr">
            <a:solidFill>
              <a:schemeClr val="tx1"/>
            </a:solidFill>
            <a:prstDash val="dash"/>
            <a:round/>
            <a:headEnd type="none" w="med" len="med"/>
            <a:tailEnd type="none" w="med" len="med"/>
          </a:ln>
          <a:effectLst/>
        </p:spPr>
      </p:cxnSp>
    </p:spTree>
    <p:extLst>
      <p:ext uri="{BB962C8B-B14F-4D97-AF65-F5344CB8AC3E}">
        <p14:creationId xmlns:p14="http://schemas.microsoft.com/office/powerpoint/2010/main" val="429176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1"/>
            <a:r>
              <a:rPr lang="en-US" dirty="0"/>
              <a:t>With scale economies in </a:t>
            </a:r>
            <a:r>
              <a:rPr lang="en-US" dirty="0" err="1"/>
              <a:t>CapEx</a:t>
            </a:r>
            <a:r>
              <a:rPr lang="en-US" dirty="0"/>
              <a:t> (</a:t>
            </a:r>
            <a:r>
              <a:rPr lang="en-US" dirty="0">
                <a:latin typeface="Symbol" charset="2"/>
                <a:ea typeface="Symbol" charset="2"/>
                <a:cs typeface="Symbol" charset="2"/>
              </a:rPr>
              <a:t>a</a:t>
            </a:r>
            <a:r>
              <a:rPr lang="en-US" dirty="0"/>
              <a:t> = .9)</a:t>
            </a:r>
          </a:p>
        </p:txBody>
      </p:sp>
      <p:pic>
        <p:nvPicPr>
          <p:cNvPr id="5" name="Picture 4"/>
          <p:cNvPicPr>
            <a:picLocks noChangeAspect="1"/>
          </p:cNvPicPr>
          <p:nvPr/>
        </p:nvPicPr>
        <p:blipFill>
          <a:blip r:embed="rId3"/>
          <a:stretch>
            <a:fillRect/>
          </a:stretch>
        </p:blipFill>
        <p:spPr>
          <a:xfrm>
            <a:off x="0" y="1034706"/>
            <a:ext cx="9144000" cy="5822252"/>
          </a:xfrm>
          <a:prstGeom prst="rect">
            <a:avLst/>
          </a:prstGeom>
        </p:spPr>
      </p:pic>
    </p:spTree>
    <p:extLst>
      <p:ext uri="{BB962C8B-B14F-4D97-AF65-F5344CB8AC3E}">
        <p14:creationId xmlns:p14="http://schemas.microsoft.com/office/powerpoint/2010/main" val="813433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atin typeface="Optima" charset="0"/>
                <a:cs typeface="Optima" charset="0"/>
              </a:rPr>
              <a:t>Simulating using @Risk:</a:t>
            </a:r>
            <a:br>
              <a:rPr lang="en-US">
                <a:latin typeface="Optima" charset="0"/>
                <a:cs typeface="Optima" charset="0"/>
              </a:rPr>
            </a:br>
            <a:r>
              <a:rPr lang="en-US">
                <a:latin typeface="Optima" charset="0"/>
                <a:cs typeface="Optima" charset="0"/>
              </a:rPr>
              <a:t>	General steps to build the model</a:t>
            </a:r>
          </a:p>
        </p:txBody>
      </p:sp>
      <p:sp>
        <p:nvSpPr>
          <p:cNvPr id="11269" name="Rectangle 3"/>
          <p:cNvSpPr>
            <a:spLocks noGrp="1" noChangeArrowheads="1"/>
          </p:cNvSpPr>
          <p:nvPr>
            <p:ph sz="quarter" idx="1"/>
          </p:nvPr>
        </p:nvSpPr>
        <p:spPr>
          <a:xfrm>
            <a:off x="457200" y="1219200"/>
            <a:ext cx="8229600" cy="4937125"/>
          </a:xfrm>
        </p:spPr>
        <p:txBody>
          <a:bodyPr/>
          <a:lstStyle/>
          <a:p>
            <a:pPr marL="0" indent="0" eaLnBrk="1" hangingPunct="1">
              <a:buNone/>
            </a:pPr>
            <a:r>
              <a:rPr lang="en-US" dirty="0">
                <a:latin typeface="Arial" pitchFamily="34" charset="0"/>
              </a:rPr>
              <a:t>It is important to open Excel not directly, but by clicking/opening @Risk.</a:t>
            </a:r>
          </a:p>
          <a:p>
            <a:pPr marL="0" indent="0" eaLnBrk="1" hangingPunct="1">
              <a:buNone/>
            </a:pPr>
            <a:endParaRPr lang="en-US" dirty="0">
              <a:latin typeface="Optima" charset="0"/>
              <a:cs typeface="Optima" charset="0"/>
            </a:endParaRPr>
          </a:p>
          <a:p>
            <a:pPr eaLnBrk="1" hangingPunct="1"/>
            <a:endParaRPr lang="en-US" dirty="0">
              <a:latin typeface="Optima" charset="0"/>
              <a:cs typeface="Optima" charset="0"/>
            </a:endParaRPr>
          </a:p>
          <a:p>
            <a:pPr eaLnBrk="1" hangingPunct="1"/>
            <a:endParaRPr lang="en-US" dirty="0">
              <a:latin typeface="Optima" charset="0"/>
              <a:cs typeface="Optima" charset="0"/>
            </a:endParaRPr>
          </a:p>
          <a:p>
            <a:pPr eaLnBrk="1" hangingPunct="1"/>
            <a:r>
              <a:rPr lang="en-US" dirty="0">
                <a:latin typeface="Optima" charset="0"/>
                <a:cs typeface="Optima" charset="0"/>
              </a:rPr>
              <a:t>Build basic Excel Model (no uncertainty)</a:t>
            </a:r>
          </a:p>
          <a:p>
            <a:pPr eaLnBrk="1" hangingPunct="1"/>
            <a:r>
              <a:rPr lang="en-US" dirty="0">
                <a:latin typeface="Optima" charset="0"/>
                <a:cs typeface="Optima" charset="0"/>
              </a:rPr>
              <a:t>Determine probability distribution</a:t>
            </a:r>
          </a:p>
          <a:p>
            <a:pPr eaLnBrk="1" hangingPunct="1"/>
            <a:r>
              <a:rPr lang="en-US" dirty="0">
                <a:latin typeface="Optima" charset="0"/>
                <a:cs typeface="Optima" charset="0"/>
              </a:rPr>
              <a:t>Determine simulation settings</a:t>
            </a:r>
          </a:p>
          <a:p>
            <a:pPr eaLnBrk="1" hangingPunct="1"/>
            <a:r>
              <a:rPr lang="en-US" dirty="0">
                <a:latin typeface="Optima" charset="0"/>
                <a:cs typeface="Optima" charset="0"/>
              </a:rPr>
              <a:t>Determine output variables</a:t>
            </a:r>
          </a:p>
          <a:p>
            <a:pPr eaLnBrk="1" hangingPunct="1"/>
            <a:r>
              <a:rPr lang="en-US" dirty="0">
                <a:latin typeface="Optima" charset="0"/>
                <a:cs typeface="Optima" charset="0"/>
              </a:rPr>
              <a:t>Run simulation</a:t>
            </a:r>
          </a:p>
          <a:p>
            <a:pPr eaLnBrk="1" hangingPunct="1"/>
            <a:r>
              <a:rPr lang="en-US" dirty="0">
                <a:latin typeface="Optima" charset="0"/>
                <a:cs typeface="Optima" charset="0"/>
              </a:rPr>
              <a:t>Analyze data</a:t>
            </a:r>
          </a:p>
          <a:p>
            <a:pPr eaLnBrk="1" hangingPunct="1"/>
            <a:endParaRPr lang="en-US" dirty="0">
              <a:latin typeface="Optima" charset="0"/>
              <a:cs typeface="Optima" charset="0"/>
            </a:endParaRPr>
          </a:p>
          <a:p>
            <a:pPr eaLnBrk="1" hangingPunct="1"/>
            <a:endParaRPr lang="en-US" dirty="0">
              <a:latin typeface="Optima" charset="0"/>
              <a:cs typeface="Optima"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latin typeface="Optima" charset="0"/>
                <a:cs typeface="Optima" charset="0"/>
              </a:rPr>
              <a:t>1. Newsvendor Model</a:t>
            </a:r>
          </a:p>
        </p:txBody>
      </p:sp>
      <p:sp>
        <p:nvSpPr>
          <p:cNvPr id="7171" name="Rectangle 3"/>
          <p:cNvSpPr>
            <a:spLocks noGrp="1" noChangeArrowheads="1"/>
          </p:cNvSpPr>
          <p:nvPr>
            <p:ph type="body" idx="1"/>
          </p:nvPr>
        </p:nvSpPr>
        <p:spPr>
          <a:xfrm>
            <a:off x="457200" y="1219200"/>
            <a:ext cx="8229600" cy="4937125"/>
          </a:xfrm>
        </p:spPr>
        <p:txBody>
          <a:bodyPr/>
          <a:lstStyle/>
          <a:p>
            <a:r>
              <a:rPr lang="en-US">
                <a:latin typeface="Optima" charset="0"/>
                <a:cs typeface="Optima" charset="0"/>
              </a:rPr>
              <a:t>Your cupcakes sell for $2.49.</a:t>
            </a:r>
          </a:p>
          <a:p>
            <a:r>
              <a:rPr lang="en-US">
                <a:latin typeface="Optima" charset="0"/>
                <a:cs typeface="Optima" charset="0"/>
              </a:rPr>
              <a:t>Each cupcake costs $1.24 to make.</a:t>
            </a:r>
          </a:p>
          <a:p>
            <a:r>
              <a:rPr lang="en-US">
                <a:latin typeface="Optima" charset="0"/>
                <a:cs typeface="Optima" charset="0"/>
              </a:rPr>
              <a:t>You never sell yesterday</a:t>
            </a:r>
            <a:r>
              <a:rPr lang="ja-JP" altLang="en-US">
                <a:latin typeface="Arial" pitchFamily="34" charset="0"/>
                <a:cs typeface="Optima" charset="0"/>
              </a:rPr>
              <a:t>’</a:t>
            </a:r>
            <a:r>
              <a:rPr lang="en-US" altLang="ja-JP">
                <a:latin typeface="Optima" charset="0"/>
                <a:cs typeface="Optima" charset="0"/>
              </a:rPr>
              <a:t>s cupcakes!</a:t>
            </a:r>
          </a:p>
          <a:p>
            <a:pPr lvl="1"/>
            <a:r>
              <a:rPr lang="en-US">
                <a:latin typeface="Optima" charset="0"/>
                <a:cs typeface="Optima" charset="0"/>
              </a:rPr>
              <a:t>You cut price to 99¢ in the last hour of the day to clear out left over cupcakes. </a:t>
            </a:r>
          </a:p>
          <a:p>
            <a:r>
              <a:rPr lang="en-US" altLang="ja-JP">
                <a:latin typeface="Optima" charset="0"/>
                <a:cs typeface="Optima" charset="0"/>
              </a:rPr>
              <a:t>Demand is normally distributed with mean of 10 and standard deviation of 3</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0" dur="500"/>
                                        <p:tgtEl>
                                          <p:spTgt spid="7171">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171">
                                            <p:txEl>
                                              <p:pRg st="4" end="4"/>
                                            </p:txEl>
                                          </p:spTgt>
                                        </p:tgtEl>
                                        <p:attrNameLst>
                                          <p:attrName>style.visibility</p:attrName>
                                        </p:attrNameLst>
                                      </p:cBhvr>
                                      <p:to>
                                        <p:strVal val="visible"/>
                                      </p:to>
                                    </p:set>
                                    <p:animEffect transition="in" filter="blinds(horizontal)">
                                      <p:cBhvr>
                                        <p:cTn id="25"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creen Shot 2014-02-23 at 11.46.22 AM.png"/>
          <p:cNvPicPr>
            <a:picLocks noChangeAspect="1"/>
          </p:cNvPicPr>
          <p:nvPr/>
        </p:nvPicPr>
        <p:blipFill rotWithShape="1">
          <a:blip r:embed="rId3">
            <a:extLst>
              <a:ext uri="{28A0092B-C50C-407E-A947-70E740481C1C}">
                <a14:useLocalDpi xmlns:a14="http://schemas.microsoft.com/office/drawing/2010/main" val="0"/>
              </a:ext>
            </a:extLst>
          </a:blip>
          <a:srcRect l="1206" t="4229" r="4117" b="33106"/>
          <a:stretch/>
        </p:blipFill>
        <p:spPr>
          <a:xfrm>
            <a:off x="-1" y="867130"/>
            <a:ext cx="9122355" cy="5612524"/>
          </a:xfrm>
          <a:prstGeom prst="rect">
            <a:avLst/>
          </a:prstGeom>
        </p:spPr>
      </p:pic>
    </p:spTree>
    <p:extLst>
      <p:ext uri="{BB962C8B-B14F-4D97-AF65-F5344CB8AC3E}">
        <p14:creationId xmlns:p14="http://schemas.microsoft.com/office/powerpoint/2010/main" val="384350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Asset Portfolio Strategy for Laptops Computers and Tablets </a:t>
            </a:r>
          </a:p>
        </p:txBody>
      </p:sp>
      <p:sp>
        <p:nvSpPr>
          <p:cNvPr id="6" name="Content Placeholder 5"/>
          <p:cNvSpPr>
            <a:spLocks noGrp="1"/>
          </p:cNvSpPr>
          <p:nvPr>
            <p:ph idx="1"/>
          </p:nvPr>
        </p:nvSpPr>
        <p:spPr>
          <a:xfrm>
            <a:off x="0" y="981905"/>
            <a:ext cx="9140826" cy="5419725"/>
          </a:xfrm>
        </p:spPr>
        <p:txBody>
          <a:bodyPr/>
          <a:lstStyle/>
          <a:p>
            <a:pPr marL="0" indent="0">
              <a:buNone/>
            </a:pPr>
            <a:r>
              <a:rPr lang="en-US" dirty="0"/>
              <a:t>PC assembler Dell Computer is introducing two special Christmas products: a tablet and a laptop computer. Demand for computers is notoriously volatile and difficult to forecast with any degree of confidence. Marketing therefore uses three scenarios for projected quantities of laptops and tablets that will be demanded during the season. The first scenario has a likelihood of 30% and shows a demand of 4500 laptops and 1500 tablets, abbreviated as D=(4500,1500). The likely scenario has demands (3500,3500) with 50% likelihood, while the third scenario (20% likelihood) projects demands (2000,3500).</a:t>
            </a:r>
          </a:p>
          <a:p>
            <a:pPr marL="0" indent="0">
              <a:buNone/>
            </a:pPr>
            <a:r>
              <a:rPr lang="en-US" dirty="0"/>
              <a:t>    	Dell must sign sourcing contracts with its suppliers in advance of the season. The two products have different boards, but have a common CPU. Laptops will be priced at $1300, and tablets will sell for $1000. The sourcing cost is $200 for a laptop board, $150 for a tablet board, and $500 for a CPU. Dell will put the CPU in the appropriate board in assemble-to-order fashion. For simplicity, ignore this marginal assembly cost.	</a:t>
            </a:r>
          </a:p>
          <a:p>
            <a:pPr marL="0" indent="0">
              <a:buNone/>
            </a:pPr>
            <a:r>
              <a:rPr lang="en-US" dirty="0"/>
              <a:t>	What is the optimal sourcing contract that Dell should commit to with its suppliers?  That is, what quantities (</a:t>
            </a:r>
            <a:r>
              <a:rPr lang="en-US" i="1" dirty="0" err="1"/>
              <a:t>K</a:t>
            </a:r>
            <a:r>
              <a:rPr lang="en-US" baseline="-25000" dirty="0" err="1"/>
              <a:t>laptop</a:t>
            </a:r>
            <a:r>
              <a:rPr lang="en-US" dirty="0"/>
              <a:t>, </a:t>
            </a:r>
            <a:r>
              <a:rPr lang="en-US" i="1" dirty="0" err="1"/>
              <a:t>K</a:t>
            </a:r>
            <a:r>
              <a:rPr lang="en-US" baseline="-25000" dirty="0" err="1"/>
              <a:t>tablets</a:t>
            </a:r>
            <a:r>
              <a:rPr lang="en-US" dirty="0"/>
              <a:t>, </a:t>
            </a:r>
            <a:r>
              <a:rPr lang="en-US" i="1" dirty="0"/>
              <a:t>K</a:t>
            </a:r>
            <a:r>
              <a:rPr lang="en-US" baseline="-25000" dirty="0"/>
              <a:t>CPU</a:t>
            </a:r>
            <a:r>
              <a:rPr lang="en-US" dirty="0"/>
              <a:t>) should Dell order to maximize its expected firm value? (Assume for simplicity that all leftover components are disposed off at zero cost.)  </a:t>
            </a:r>
          </a:p>
          <a:p>
            <a:pPr marL="0" indent="0">
              <a:buNone/>
            </a:pPr>
            <a:endParaRPr lang="en-US" dirty="0"/>
          </a:p>
        </p:txBody>
      </p:sp>
    </p:spTree>
    <p:extLst>
      <p:ext uri="{BB962C8B-B14F-4D97-AF65-F5344CB8AC3E}">
        <p14:creationId xmlns:p14="http://schemas.microsoft.com/office/powerpoint/2010/main" val="6496526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latin typeface="Optima" charset="0"/>
                <a:cs typeface="Optima" charset="0"/>
              </a:rPr>
              <a:t>2. Seagate Example: Correlated Demands</a:t>
            </a:r>
          </a:p>
        </p:txBody>
      </p:sp>
      <p:sp>
        <p:nvSpPr>
          <p:cNvPr id="50" name="TextBox 49"/>
          <p:cNvSpPr txBox="1"/>
          <p:nvPr/>
        </p:nvSpPr>
        <p:spPr>
          <a:xfrm>
            <a:off x="457200" y="4419600"/>
            <a:ext cx="8305800" cy="1938992"/>
          </a:xfrm>
          <a:prstGeom prst="rect">
            <a:avLst/>
          </a:prstGeom>
          <a:noFill/>
        </p:spPr>
        <p:txBody>
          <a:bodyPr>
            <a:spAutoFit/>
          </a:bodyPr>
          <a:lstStyle/>
          <a:p>
            <a:pPr fontAlgn="auto">
              <a:spcBef>
                <a:spcPts val="0"/>
              </a:spcBef>
              <a:spcAft>
                <a:spcPts val="0"/>
              </a:spcAft>
              <a:defRPr/>
            </a:pPr>
            <a:r>
              <a:rPr lang="en-US" sz="2000" b="0" u="sng" kern="0" dirty="0">
                <a:solidFill>
                  <a:sysClr val="windowText" lastClr="000000"/>
                </a:solidFill>
                <a:latin typeface="Verdana" charset="0"/>
                <a:ea typeface="ＭＳ Ｐゴシック" charset="0"/>
                <a:cs typeface="ＭＳ Ｐゴシック" charset="0"/>
              </a:rPr>
              <a:t>Capacity Costs</a:t>
            </a:r>
          </a:p>
          <a:p>
            <a:pPr fontAlgn="auto">
              <a:spcBef>
                <a:spcPts val="0"/>
              </a:spcBef>
              <a:spcAft>
                <a:spcPts val="0"/>
              </a:spcAft>
              <a:defRPr/>
            </a:pPr>
            <a:r>
              <a:rPr lang="en-US" sz="2000" b="0" kern="0" dirty="0">
                <a:solidFill>
                  <a:sysClr val="windowText" lastClr="000000"/>
                </a:solidFill>
                <a:latin typeface="Verdana" charset="0"/>
                <a:ea typeface="ＭＳ Ｐゴシック" charset="0"/>
                <a:cs typeface="ＭＳ Ｐゴシック" charset="0"/>
              </a:rPr>
              <a:t>Cheetah: $30K per 1K units</a:t>
            </a:r>
          </a:p>
          <a:p>
            <a:pPr fontAlgn="auto">
              <a:spcBef>
                <a:spcPts val="0"/>
              </a:spcBef>
              <a:spcAft>
                <a:spcPts val="0"/>
              </a:spcAft>
              <a:defRPr/>
            </a:pPr>
            <a:r>
              <a:rPr lang="en-US" sz="2000" b="0" kern="0" dirty="0">
                <a:solidFill>
                  <a:sysClr val="windowText" lastClr="000000"/>
                </a:solidFill>
                <a:latin typeface="Verdana" charset="0"/>
                <a:ea typeface="ＭＳ Ｐゴシック" charset="0"/>
                <a:cs typeface="ＭＳ Ｐゴシック" charset="0"/>
              </a:rPr>
              <a:t>Barracuda: $20K per 1K units</a:t>
            </a:r>
          </a:p>
          <a:p>
            <a:pPr fontAlgn="auto">
              <a:spcBef>
                <a:spcPts val="0"/>
              </a:spcBef>
              <a:spcAft>
                <a:spcPts val="0"/>
              </a:spcAft>
              <a:defRPr/>
            </a:pPr>
            <a:r>
              <a:rPr lang="en-US" sz="2000" b="0" kern="0" dirty="0">
                <a:solidFill>
                  <a:sysClr val="windowText" lastClr="000000"/>
                </a:solidFill>
                <a:latin typeface="Verdana" charset="0"/>
                <a:ea typeface="ＭＳ Ｐゴシック" charset="0"/>
                <a:cs typeface="ＭＳ Ｐゴシック" charset="0"/>
              </a:rPr>
              <a:t>Test: $80K per 1k units</a:t>
            </a:r>
          </a:p>
          <a:p>
            <a:pPr algn="ctr" fontAlgn="auto">
              <a:spcBef>
                <a:spcPts val="0"/>
              </a:spcBef>
              <a:spcAft>
                <a:spcPts val="0"/>
              </a:spcAft>
              <a:defRPr/>
            </a:pPr>
            <a:endParaRPr lang="en-US" sz="2000" b="0" kern="0" dirty="0">
              <a:solidFill>
                <a:sysClr val="windowText" lastClr="000000"/>
              </a:solidFill>
              <a:latin typeface="Verdana" charset="0"/>
              <a:ea typeface="ＭＳ Ｐゴシック" charset="0"/>
              <a:cs typeface="ＭＳ Ｐゴシック" charset="0"/>
            </a:endParaRPr>
          </a:p>
          <a:p>
            <a:pPr algn="ctr" fontAlgn="auto">
              <a:spcBef>
                <a:spcPts val="0"/>
              </a:spcBef>
              <a:spcAft>
                <a:spcPts val="0"/>
              </a:spcAft>
              <a:defRPr/>
            </a:pPr>
            <a:endParaRPr lang="en-US" sz="2000" b="0" kern="0" dirty="0">
              <a:solidFill>
                <a:sysClr val="windowText" lastClr="000000"/>
              </a:solidFill>
              <a:latin typeface="Verdana" charset="0"/>
              <a:ea typeface="ＭＳ Ｐゴシック" charset="0"/>
              <a:cs typeface="ＭＳ Ｐゴシック" charset="0"/>
            </a:endParaRPr>
          </a:p>
        </p:txBody>
      </p:sp>
      <p:grpSp>
        <p:nvGrpSpPr>
          <p:cNvPr id="3" name="Group 16"/>
          <p:cNvGrpSpPr>
            <a:grpSpLocks/>
          </p:cNvGrpSpPr>
          <p:nvPr/>
        </p:nvGrpSpPr>
        <p:grpSpPr bwMode="auto">
          <a:xfrm>
            <a:off x="1981200" y="1295400"/>
            <a:ext cx="5105400" cy="2902624"/>
            <a:chOff x="1981200" y="1295408"/>
            <a:chExt cx="5105400" cy="2902390"/>
          </a:xfrm>
        </p:grpSpPr>
        <p:sp>
          <p:nvSpPr>
            <p:cNvPr id="18" name="Rectangle 17"/>
            <p:cNvSpPr/>
            <p:nvPr/>
          </p:nvSpPr>
          <p:spPr>
            <a:xfrm>
              <a:off x="1981200" y="1600183"/>
              <a:ext cx="1371600" cy="609551"/>
            </a:xfrm>
            <a:prstGeom prst="rect">
              <a:avLst/>
            </a:prstGeom>
            <a:solidFill>
              <a:srgbClr val="4F81BD"/>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r>
                <a:rPr lang="en-US" sz="2000" kern="0" dirty="0">
                  <a:solidFill>
                    <a:sysClr val="window" lastClr="FFFFFF"/>
                  </a:solidFill>
                  <a:latin typeface="Calibri"/>
                  <a:ea typeface="+mn-ea"/>
                </a:rPr>
                <a:t>Cheetah Assembly</a:t>
              </a:r>
            </a:p>
          </p:txBody>
        </p:sp>
        <p:sp>
          <p:nvSpPr>
            <p:cNvPr id="19" name="Rectangle 18"/>
            <p:cNvSpPr/>
            <p:nvPr/>
          </p:nvSpPr>
          <p:spPr>
            <a:xfrm>
              <a:off x="1981200" y="3124060"/>
              <a:ext cx="1371600" cy="609551"/>
            </a:xfrm>
            <a:prstGeom prst="rect">
              <a:avLst/>
            </a:prstGeom>
            <a:solidFill>
              <a:srgbClr val="4F81BD"/>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r>
                <a:rPr lang="en-US" sz="2000" kern="0" dirty="0">
                  <a:solidFill>
                    <a:sysClr val="window" lastClr="FFFFFF"/>
                  </a:solidFill>
                  <a:latin typeface="Calibri"/>
                  <a:ea typeface="+mn-ea"/>
                </a:rPr>
                <a:t>Barracuda Assembly</a:t>
              </a:r>
            </a:p>
          </p:txBody>
        </p:sp>
        <p:sp>
          <p:nvSpPr>
            <p:cNvPr id="20" name="Rectangle 19"/>
            <p:cNvSpPr/>
            <p:nvPr/>
          </p:nvSpPr>
          <p:spPr>
            <a:xfrm>
              <a:off x="4114800" y="1574785"/>
              <a:ext cx="1295400" cy="2184224"/>
            </a:xfrm>
            <a:prstGeom prst="rect">
              <a:avLst/>
            </a:prstGeom>
            <a:solidFill>
              <a:srgbClr val="4F81BD"/>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r>
                <a:rPr lang="en-US" sz="2000" kern="0" dirty="0">
                  <a:solidFill>
                    <a:sysClr val="window" lastClr="FFFFFF"/>
                  </a:solidFill>
                  <a:latin typeface="Calibri"/>
                  <a:ea typeface="+mn-ea"/>
                </a:rPr>
                <a:t>Test</a:t>
              </a:r>
            </a:p>
          </p:txBody>
        </p:sp>
        <p:cxnSp>
          <p:nvCxnSpPr>
            <p:cNvPr id="14366" name="Elbow Connector 20"/>
            <p:cNvCxnSpPr>
              <a:cxnSpLocks noChangeShapeType="1"/>
              <a:stCxn id="18" idx="3"/>
            </p:cNvCxnSpPr>
            <p:nvPr/>
          </p:nvCxnSpPr>
          <p:spPr bwMode="auto">
            <a:xfrm flipV="1">
              <a:off x="3352800" y="1902941"/>
              <a:ext cx="731108" cy="2059"/>
            </a:xfrm>
            <a:prstGeom prst="bentConnector3">
              <a:avLst>
                <a:gd name="adj1" fmla="val 50000"/>
              </a:avLst>
            </a:prstGeom>
            <a:noFill/>
            <a:ln w="9525">
              <a:solidFill>
                <a:srgbClr val="4A7EBB"/>
              </a:solidFill>
              <a:miter lim="800000"/>
              <a:headEnd/>
              <a:tailEnd type="arrow" w="med" len="med"/>
            </a:ln>
          </p:spPr>
        </p:cxnSp>
        <p:cxnSp>
          <p:nvCxnSpPr>
            <p:cNvPr id="14367" name="Elbow Connector 21"/>
            <p:cNvCxnSpPr>
              <a:cxnSpLocks noChangeShapeType="1"/>
              <a:stCxn id="19" idx="3"/>
            </p:cNvCxnSpPr>
            <p:nvPr/>
          </p:nvCxnSpPr>
          <p:spPr bwMode="auto">
            <a:xfrm>
              <a:off x="3352800" y="3429000"/>
              <a:ext cx="762000" cy="6178"/>
            </a:xfrm>
            <a:prstGeom prst="bentConnector3">
              <a:avLst>
                <a:gd name="adj1" fmla="val 50000"/>
              </a:avLst>
            </a:prstGeom>
            <a:noFill/>
            <a:ln w="9525">
              <a:solidFill>
                <a:srgbClr val="4A7EBB"/>
              </a:solidFill>
              <a:miter lim="800000"/>
              <a:headEnd/>
              <a:tailEnd type="arrow" w="med" len="med"/>
            </a:ln>
          </p:spPr>
        </p:cxnSp>
        <p:cxnSp>
          <p:nvCxnSpPr>
            <p:cNvPr id="14368" name="Straight Arrow Connector 22"/>
            <p:cNvCxnSpPr>
              <a:cxnSpLocks noChangeShapeType="1"/>
            </p:cNvCxnSpPr>
            <p:nvPr/>
          </p:nvCxnSpPr>
          <p:spPr bwMode="auto">
            <a:xfrm>
              <a:off x="5410200" y="1900914"/>
              <a:ext cx="381000" cy="1588"/>
            </a:xfrm>
            <a:prstGeom prst="straightConnector1">
              <a:avLst/>
            </a:prstGeom>
            <a:noFill/>
            <a:ln w="9525">
              <a:solidFill>
                <a:srgbClr val="4A7EBB"/>
              </a:solidFill>
              <a:round/>
              <a:headEnd/>
              <a:tailEnd type="arrow" w="med" len="med"/>
            </a:ln>
          </p:spPr>
        </p:cxnSp>
        <p:cxnSp>
          <p:nvCxnSpPr>
            <p:cNvPr id="14369" name="Straight Arrow Connector 23"/>
            <p:cNvCxnSpPr>
              <a:cxnSpLocks noChangeShapeType="1"/>
            </p:cNvCxnSpPr>
            <p:nvPr/>
          </p:nvCxnSpPr>
          <p:spPr bwMode="auto">
            <a:xfrm>
              <a:off x="5410200" y="3470154"/>
              <a:ext cx="381000" cy="1588"/>
            </a:xfrm>
            <a:prstGeom prst="straightConnector1">
              <a:avLst/>
            </a:prstGeom>
            <a:noFill/>
            <a:ln w="9525">
              <a:solidFill>
                <a:srgbClr val="4A7EBB"/>
              </a:solidFill>
              <a:round/>
              <a:headEnd/>
              <a:tailEnd type="arrow" w="med" len="med"/>
            </a:ln>
          </p:spPr>
        </p:cxnSp>
        <p:sp>
          <p:nvSpPr>
            <p:cNvPr id="25" name="TextBox 24"/>
            <p:cNvSpPr txBox="1"/>
            <p:nvPr/>
          </p:nvSpPr>
          <p:spPr>
            <a:xfrm>
              <a:off x="4114800" y="3766946"/>
              <a:ext cx="1295400" cy="430852"/>
            </a:xfrm>
            <a:prstGeom prst="rect">
              <a:avLst/>
            </a:prstGeom>
            <a:noFill/>
          </p:spPr>
          <p:txBody>
            <a:bodyPr>
              <a:spAutoFit/>
            </a:bodyPr>
            <a:lstStyle/>
            <a:p>
              <a:pPr algn="ct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shared resource</a:t>
              </a:r>
            </a:p>
          </p:txBody>
        </p:sp>
        <p:sp>
          <p:nvSpPr>
            <p:cNvPr id="26" name="TextBox 25"/>
            <p:cNvSpPr txBox="1"/>
            <p:nvPr/>
          </p:nvSpPr>
          <p:spPr>
            <a:xfrm>
              <a:off x="1981200" y="2209734"/>
              <a:ext cx="1371600" cy="430852"/>
            </a:xfrm>
            <a:prstGeom prst="rect">
              <a:avLst/>
            </a:prstGeom>
            <a:noFill/>
          </p:spPr>
          <p:txBody>
            <a:bodyPr>
              <a:spAutoFit/>
            </a:bodyPr>
            <a:lstStyle/>
            <a:p>
              <a:pPr algn="ct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dedicated resource</a:t>
              </a:r>
            </a:p>
          </p:txBody>
        </p:sp>
        <p:sp>
          <p:nvSpPr>
            <p:cNvPr id="27" name="TextBox 26"/>
            <p:cNvSpPr txBox="1"/>
            <p:nvPr/>
          </p:nvSpPr>
          <p:spPr>
            <a:xfrm>
              <a:off x="1981200" y="3733611"/>
              <a:ext cx="1371600" cy="430852"/>
            </a:xfrm>
            <a:prstGeom prst="rect">
              <a:avLst/>
            </a:prstGeom>
            <a:noFill/>
          </p:spPr>
          <p:txBody>
            <a:bodyPr>
              <a:spAutoFit/>
            </a:bodyPr>
            <a:lstStyle/>
            <a:p>
              <a:pPr algn="ct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dedicated resource</a:t>
              </a:r>
            </a:p>
          </p:txBody>
        </p:sp>
        <p:sp>
          <p:nvSpPr>
            <p:cNvPr id="28" name="TextBox 27"/>
            <p:cNvSpPr txBox="1"/>
            <p:nvPr/>
          </p:nvSpPr>
          <p:spPr>
            <a:xfrm>
              <a:off x="5410200" y="1295408"/>
              <a:ext cx="1600200" cy="430852"/>
            </a:xfrm>
            <a:prstGeom prst="rect">
              <a:avLst/>
            </a:prstGeom>
            <a:noFill/>
          </p:spPr>
          <p:txBody>
            <a:bodyPr>
              <a:spAutoFit/>
            </a:bodyPr>
            <a:lstStyle/>
            <a:p>
              <a:pPr algn="ct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Contribution margins</a:t>
              </a:r>
            </a:p>
          </p:txBody>
        </p:sp>
        <p:sp>
          <p:nvSpPr>
            <p:cNvPr id="29" name="TextBox 28"/>
            <p:cNvSpPr txBox="1"/>
            <p:nvPr/>
          </p:nvSpPr>
          <p:spPr>
            <a:xfrm>
              <a:off x="5791200" y="1760509"/>
              <a:ext cx="1295400" cy="430852"/>
            </a:xfrm>
            <a:prstGeom prst="rect">
              <a:avLst/>
            </a:prstGeom>
            <a:noFill/>
          </p:spPr>
          <p:txBody>
            <a:bodyPr>
              <a:spAutoFit/>
            </a:bodyPr>
            <a:lstStyle/>
            <a:p>
              <a:pP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Cheetah: $400</a:t>
              </a:r>
            </a:p>
          </p:txBody>
        </p:sp>
        <p:sp>
          <p:nvSpPr>
            <p:cNvPr id="30" name="TextBox 29"/>
            <p:cNvSpPr txBox="1"/>
            <p:nvPr/>
          </p:nvSpPr>
          <p:spPr>
            <a:xfrm>
              <a:off x="5791200" y="3330419"/>
              <a:ext cx="1295400" cy="430852"/>
            </a:xfrm>
            <a:prstGeom prst="rect">
              <a:avLst/>
            </a:prstGeom>
            <a:noFill/>
          </p:spPr>
          <p:txBody>
            <a:bodyPr>
              <a:spAutoFit/>
            </a:bodyPr>
            <a:lstStyle/>
            <a:p>
              <a:pPr fontAlgn="auto">
                <a:spcBef>
                  <a:spcPts val="0"/>
                </a:spcBef>
                <a:spcAft>
                  <a:spcPts val="0"/>
                </a:spcAft>
                <a:defRPr/>
              </a:pPr>
              <a:r>
                <a:rPr lang="en-US" sz="1100" kern="0" dirty="0">
                  <a:solidFill>
                    <a:sysClr val="windowText" lastClr="000000"/>
                  </a:solidFill>
                  <a:latin typeface="Verdana" charset="0"/>
                  <a:ea typeface="ＭＳ Ｐゴシック" charset="0"/>
                  <a:cs typeface="ＭＳ Ｐゴシック" charset="0"/>
                </a:rPr>
                <a:t>Barracuda: $300</a:t>
              </a:r>
            </a:p>
          </p:txBody>
        </p:sp>
      </p:grpSp>
      <p:graphicFrame>
        <p:nvGraphicFramePr>
          <p:cNvPr id="2" name="Table 1"/>
          <p:cNvGraphicFramePr>
            <a:graphicFrameLocks noGrp="1"/>
          </p:cNvGraphicFramePr>
          <p:nvPr/>
        </p:nvGraphicFramePr>
        <p:xfrm>
          <a:off x="4648200" y="4572000"/>
          <a:ext cx="4191000" cy="1483360"/>
        </p:xfrm>
        <a:graphic>
          <a:graphicData uri="http://schemas.openxmlformats.org/drawingml/2006/table">
            <a:tbl>
              <a:tblPr firstRow="1" bandRow="1">
                <a:tableStyleId>{5C22544A-7EE6-4342-B048-85BDC9FD1C3A}</a:tableStyleId>
              </a:tblPr>
              <a:tblGrid>
                <a:gridCol w="1397000">
                  <a:extLst>
                    <a:ext uri="{9D8B030D-6E8A-4147-A177-3AD203B41FA5}">
                      <a16:colId xmlns:a16="http://schemas.microsoft.com/office/drawing/2014/main" val="20000"/>
                    </a:ext>
                  </a:extLst>
                </a:gridCol>
                <a:gridCol w="1397000">
                  <a:extLst>
                    <a:ext uri="{9D8B030D-6E8A-4147-A177-3AD203B41FA5}">
                      <a16:colId xmlns:a16="http://schemas.microsoft.com/office/drawing/2014/main" val="20001"/>
                    </a:ext>
                  </a:extLst>
                </a:gridCol>
                <a:gridCol w="1397000">
                  <a:extLst>
                    <a:ext uri="{9D8B030D-6E8A-4147-A177-3AD203B41FA5}">
                      <a16:colId xmlns:a16="http://schemas.microsoft.com/office/drawing/2014/main" val="20002"/>
                    </a:ext>
                  </a:extLst>
                </a:gridCol>
              </a:tblGrid>
              <a:tr h="370840">
                <a:tc>
                  <a:txBody>
                    <a:bodyPr/>
                    <a:lstStyle/>
                    <a:p>
                      <a:r>
                        <a:rPr lang="en-US" dirty="0"/>
                        <a:t>Scenario</a:t>
                      </a:r>
                    </a:p>
                  </a:txBody>
                  <a:tcPr/>
                </a:tc>
                <a:tc>
                  <a:txBody>
                    <a:bodyPr/>
                    <a:lstStyle/>
                    <a:p>
                      <a:r>
                        <a:rPr lang="en-US" dirty="0"/>
                        <a:t>D Cheetah</a:t>
                      </a:r>
                    </a:p>
                  </a:txBody>
                  <a:tcPr/>
                </a:tc>
                <a:tc>
                  <a:txBody>
                    <a:bodyPr/>
                    <a:lstStyle/>
                    <a:p>
                      <a:r>
                        <a:rPr lang="en-US" dirty="0"/>
                        <a:t>D Barra</a:t>
                      </a:r>
                    </a:p>
                  </a:txBody>
                  <a:tcPr/>
                </a:tc>
                <a:extLst>
                  <a:ext uri="{0D108BD9-81ED-4DB2-BD59-A6C34878D82A}">
                    <a16:rowId xmlns:a16="http://schemas.microsoft.com/office/drawing/2014/main" val="10000"/>
                  </a:ext>
                </a:extLst>
              </a:tr>
              <a:tr h="370840">
                <a:tc>
                  <a:txBody>
                    <a:bodyPr/>
                    <a:lstStyle/>
                    <a:p>
                      <a:r>
                        <a:rPr lang="en-US" dirty="0"/>
                        <a:t>Pessimistic</a:t>
                      </a:r>
                    </a:p>
                  </a:txBody>
                  <a:tcPr/>
                </a:tc>
                <a:tc>
                  <a:txBody>
                    <a:bodyPr/>
                    <a:lstStyle/>
                    <a:p>
                      <a:r>
                        <a:rPr lang="en-US" dirty="0"/>
                        <a:t>150</a:t>
                      </a:r>
                    </a:p>
                  </a:txBody>
                  <a:tcPr/>
                </a:tc>
                <a:tc>
                  <a:txBody>
                    <a:bodyPr/>
                    <a:lstStyle/>
                    <a:p>
                      <a:r>
                        <a:rPr lang="en-US" dirty="0"/>
                        <a:t>350</a:t>
                      </a:r>
                    </a:p>
                  </a:txBody>
                  <a:tcPr/>
                </a:tc>
                <a:extLst>
                  <a:ext uri="{0D108BD9-81ED-4DB2-BD59-A6C34878D82A}">
                    <a16:rowId xmlns:a16="http://schemas.microsoft.com/office/drawing/2014/main" val="10001"/>
                  </a:ext>
                </a:extLst>
              </a:tr>
              <a:tr h="370840">
                <a:tc>
                  <a:txBody>
                    <a:bodyPr/>
                    <a:lstStyle/>
                    <a:p>
                      <a:r>
                        <a:rPr lang="en-US" dirty="0"/>
                        <a:t>Likely</a:t>
                      </a:r>
                    </a:p>
                  </a:txBody>
                  <a:tcPr/>
                </a:tc>
                <a:tc>
                  <a:txBody>
                    <a:bodyPr/>
                    <a:lstStyle/>
                    <a:p>
                      <a:r>
                        <a:rPr lang="en-US" dirty="0"/>
                        <a:t>300</a:t>
                      </a:r>
                    </a:p>
                  </a:txBody>
                  <a:tcPr/>
                </a:tc>
                <a:tc>
                  <a:txBody>
                    <a:bodyPr/>
                    <a:lstStyle/>
                    <a:p>
                      <a:r>
                        <a:rPr lang="en-US" dirty="0"/>
                        <a:t>300</a:t>
                      </a:r>
                    </a:p>
                  </a:txBody>
                  <a:tcPr/>
                </a:tc>
                <a:extLst>
                  <a:ext uri="{0D108BD9-81ED-4DB2-BD59-A6C34878D82A}">
                    <a16:rowId xmlns:a16="http://schemas.microsoft.com/office/drawing/2014/main" val="10002"/>
                  </a:ext>
                </a:extLst>
              </a:tr>
              <a:tr h="370840">
                <a:tc>
                  <a:txBody>
                    <a:bodyPr/>
                    <a:lstStyle/>
                    <a:p>
                      <a:r>
                        <a:rPr lang="en-US" dirty="0"/>
                        <a:t>Optimistic</a:t>
                      </a:r>
                    </a:p>
                  </a:txBody>
                  <a:tcPr/>
                </a:tc>
                <a:tc>
                  <a:txBody>
                    <a:bodyPr/>
                    <a:lstStyle/>
                    <a:p>
                      <a:r>
                        <a:rPr lang="en-US" dirty="0"/>
                        <a:t>450</a:t>
                      </a:r>
                    </a:p>
                  </a:txBody>
                  <a:tcPr/>
                </a:tc>
                <a:tc>
                  <a:txBody>
                    <a:bodyPr/>
                    <a:lstStyle/>
                    <a:p>
                      <a:r>
                        <a:rPr lang="en-US" dirty="0"/>
                        <a:t>250</a:t>
                      </a:r>
                    </a:p>
                  </a:txBody>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Microsoft Excel - AtRiskTutorial_JVMPrep_2014"/>
          <p:cNvPicPr>
            <a:picLocks noChangeAspect="1"/>
          </p:cNvPicPr>
          <p:nvPr/>
        </p:nvPicPr>
        <p:blipFill rotWithShape="1">
          <a:blip r:embed="rId3">
            <a:extLst>
              <a:ext uri="{28A0092B-C50C-407E-A947-70E740481C1C}">
                <a14:useLocalDpi xmlns:a14="http://schemas.microsoft.com/office/drawing/2010/main" val="0"/>
              </a:ext>
            </a:extLst>
          </a:blip>
          <a:srcRect t="19028"/>
          <a:stretch/>
        </p:blipFill>
        <p:spPr>
          <a:xfrm>
            <a:off x="0" y="1365956"/>
            <a:ext cx="9233142" cy="5478988"/>
          </a:xfrm>
          <a:prstGeom prst="rect">
            <a:avLst/>
          </a:prstGeom>
        </p:spPr>
      </p:pic>
    </p:spTree>
    <p:extLst>
      <p:ext uri="{BB962C8B-B14F-4D97-AF65-F5344CB8AC3E}">
        <p14:creationId xmlns:p14="http://schemas.microsoft.com/office/powerpoint/2010/main" val="3660649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atin typeface="Optima" charset="0"/>
                <a:cs typeface="Optima" charset="0"/>
              </a:rPr>
              <a:t>Newsvendor Network as Two-Stage Stochastic Program: Seagate Part B</a:t>
            </a:r>
          </a:p>
        </p:txBody>
      </p:sp>
      <p:sp>
        <p:nvSpPr>
          <p:cNvPr id="16387" name="Content Placeholder 2"/>
          <p:cNvSpPr>
            <a:spLocks noGrp="1"/>
          </p:cNvSpPr>
          <p:nvPr>
            <p:ph sz="quarter" idx="1"/>
          </p:nvPr>
        </p:nvSpPr>
        <p:spPr>
          <a:xfrm>
            <a:off x="457200" y="1219200"/>
            <a:ext cx="8229600" cy="4937125"/>
          </a:xfrm>
        </p:spPr>
        <p:txBody>
          <a:bodyPr/>
          <a:lstStyle/>
          <a:p>
            <a:r>
              <a:rPr lang="en-US" dirty="0">
                <a:latin typeface="Optima" charset="0"/>
                <a:cs typeface="Optima" charset="0"/>
              </a:rPr>
              <a:t>What if the margins are stochastic?</a:t>
            </a:r>
          </a:p>
          <a:p>
            <a:endParaRPr lang="en-US" dirty="0">
              <a:latin typeface="Optima" charset="0"/>
              <a:cs typeface="Optima" charset="0"/>
            </a:endParaRPr>
          </a:p>
          <a:p>
            <a:r>
              <a:rPr lang="en-US" dirty="0">
                <a:latin typeface="Optima" charset="0"/>
                <a:cs typeface="Optima" charset="0"/>
              </a:rPr>
              <a:t>Each product may have a margin of 400 or 300 with probability ½</a:t>
            </a:r>
          </a:p>
          <a:p>
            <a:endParaRPr lang="en-US" dirty="0">
              <a:latin typeface="Optima" charset="0"/>
              <a:cs typeface="Optima" charset="0"/>
            </a:endParaRPr>
          </a:p>
          <a:p>
            <a:r>
              <a:rPr lang="en-US" dirty="0">
                <a:latin typeface="Optima" charset="0"/>
                <a:cs typeface="Optima" charset="0"/>
              </a:rPr>
              <a:t>Need to use Solver to determine contingent production and sales</a:t>
            </a:r>
          </a:p>
          <a:p>
            <a:endParaRPr lang="en-US" dirty="0">
              <a:latin typeface="Optima" charset="0"/>
              <a:cs typeface="Optima" charset="0"/>
            </a:endParaRPr>
          </a:p>
          <a:p>
            <a:pPr>
              <a:buFont typeface="Wingdings 3" pitchFamily="18" charset="2"/>
              <a:buNone/>
            </a:pPr>
            <a:endParaRPr lang="en-US" dirty="0">
              <a:latin typeface="Optima" charset="0"/>
              <a:cs typeface="Optima"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Setting up the Production/Allocation Linear Program (Solver)</a:t>
            </a:r>
          </a:p>
        </p:txBody>
      </p:sp>
      <p:pic>
        <p:nvPicPr>
          <p:cNvPr id="6" name="Picture 5" descr="Microsoft Excel - AtRiskTutorial_JVMPrep_2014"/>
          <p:cNvPicPr>
            <a:picLocks noChangeAspect="1"/>
          </p:cNvPicPr>
          <p:nvPr/>
        </p:nvPicPr>
        <p:blipFill rotWithShape="1">
          <a:blip r:embed="rId3">
            <a:extLst>
              <a:ext uri="{28A0092B-C50C-407E-A947-70E740481C1C}">
                <a14:useLocalDpi xmlns:a14="http://schemas.microsoft.com/office/drawing/2010/main" val="0"/>
              </a:ext>
            </a:extLst>
          </a:blip>
          <a:srcRect t="4238"/>
          <a:stretch/>
        </p:blipFill>
        <p:spPr>
          <a:xfrm>
            <a:off x="0" y="1245475"/>
            <a:ext cx="9144000" cy="4569301"/>
          </a:xfrm>
          <a:prstGeom prst="rect">
            <a:avLst/>
          </a:prstGeom>
        </p:spPr>
      </p:pic>
    </p:spTree>
    <p:extLst>
      <p:ext uri="{BB962C8B-B14F-4D97-AF65-F5344CB8AC3E}">
        <p14:creationId xmlns:p14="http://schemas.microsoft.com/office/powerpoint/2010/main" val="3308321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Solver Paramet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721" y="1056715"/>
            <a:ext cx="5468114" cy="5534798"/>
          </a:xfrm>
          <a:prstGeom prst="rect">
            <a:avLst/>
          </a:prstGeom>
        </p:spPr>
      </p:pic>
      <p:sp>
        <p:nvSpPr>
          <p:cNvPr id="5" name="Title 4"/>
          <p:cNvSpPr>
            <a:spLocks noGrp="1"/>
          </p:cNvSpPr>
          <p:nvPr>
            <p:ph type="title"/>
          </p:nvPr>
        </p:nvSpPr>
        <p:spPr/>
        <p:txBody>
          <a:bodyPr/>
          <a:lstStyle/>
          <a:p>
            <a:r>
              <a:rPr lang="en-US" dirty="0"/>
              <a:t>Solver Model</a:t>
            </a:r>
          </a:p>
        </p:txBody>
      </p:sp>
    </p:spTree>
    <p:extLst>
      <p:ext uri="{BB962C8B-B14F-4D97-AF65-F5344CB8AC3E}">
        <p14:creationId xmlns:p14="http://schemas.microsoft.com/office/powerpoint/2010/main" val="506256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atin typeface="Optima" charset="0"/>
                <a:cs typeface="Optima" charset="0"/>
              </a:rPr>
              <a:t>Macro for </a:t>
            </a:r>
            <a:r>
              <a:rPr lang="en-US" altLang="en-US">
                <a:latin typeface="Optima" charset="0"/>
                <a:cs typeface="Optima" charset="0"/>
              </a:rPr>
              <a:t>“</a:t>
            </a:r>
            <a:r>
              <a:rPr lang="en-US">
                <a:latin typeface="Optima" charset="0"/>
                <a:cs typeface="Optima" charset="0"/>
              </a:rPr>
              <a:t>Locking</a:t>
            </a:r>
            <a:r>
              <a:rPr lang="en-US" altLang="en-US">
                <a:latin typeface="Optima" charset="0"/>
                <a:cs typeface="Optima" charset="0"/>
              </a:rPr>
              <a:t>”</a:t>
            </a:r>
            <a:r>
              <a:rPr lang="en-US">
                <a:latin typeface="Optima" charset="0"/>
                <a:cs typeface="Optima" charset="0"/>
              </a:rPr>
              <a:t> @Risk function before using Solver </a:t>
            </a:r>
          </a:p>
        </p:txBody>
      </p:sp>
      <p:sp>
        <p:nvSpPr>
          <p:cNvPr id="17411" name="Content Placeholder 2"/>
          <p:cNvSpPr>
            <a:spLocks noGrp="1"/>
          </p:cNvSpPr>
          <p:nvPr>
            <p:ph sz="quarter" idx="1"/>
          </p:nvPr>
        </p:nvSpPr>
        <p:spPr>
          <a:xfrm>
            <a:off x="457200" y="1219200"/>
            <a:ext cx="8229600" cy="4937125"/>
          </a:xfrm>
        </p:spPr>
        <p:txBody>
          <a:bodyPr/>
          <a:lstStyle/>
          <a:p>
            <a:pPr marL="0" indent="0">
              <a:buFont typeface="Wingdings 3" pitchFamily="18" charset="2"/>
              <a:buNone/>
            </a:pPr>
            <a:r>
              <a:rPr lang="en-US" dirty="0">
                <a:latin typeface="Optima" charset="0"/>
                <a:cs typeface="Optima" charset="0"/>
              </a:rPr>
              <a:t>Sub </a:t>
            </a:r>
            <a:r>
              <a:rPr lang="en-US" dirty="0" err="1">
                <a:latin typeface="Optima" charset="0"/>
                <a:cs typeface="Optima" charset="0"/>
              </a:rPr>
              <a:t>PlaceValueAfterSolver</a:t>
            </a:r>
            <a:r>
              <a:rPr lang="en-US" dirty="0">
                <a:latin typeface="Optima" charset="0"/>
                <a:cs typeface="Optima" charset="0"/>
              </a:rPr>
              <a:t>()</a:t>
            </a:r>
          </a:p>
          <a:p>
            <a:pPr marL="0" indent="0">
              <a:buFont typeface="Wingdings 3" pitchFamily="18" charset="2"/>
              <a:buNone/>
            </a:pPr>
            <a:r>
              <a:rPr lang="en-US" dirty="0">
                <a:latin typeface="Optima" charset="0"/>
                <a:cs typeface="Optima" charset="0"/>
              </a:rPr>
              <a:t>	Range("G9:H9") = Range("G13:H13").Value</a:t>
            </a:r>
          </a:p>
          <a:p>
            <a:pPr marL="0" indent="0">
              <a:buFont typeface="Wingdings 3" pitchFamily="18" charset="2"/>
              <a:buNone/>
            </a:pPr>
            <a:r>
              <a:rPr lang="en-US" dirty="0">
                <a:latin typeface="Optima" charset="0"/>
                <a:cs typeface="Optima" charset="0"/>
              </a:rPr>
              <a:t>	</a:t>
            </a:r>
            <a:r>
              <a:rPr lang="en-US" dirty="0" err="1">
                <a:latin typeface="Optima" charset="0"/>
                <a:cs typeface="Optima" charset="0"/>
              </a:rPr>
              <a:t>Application.Calculate</a:t>
            </a:r>
            <a:endParaRPr lang="en-US" dirty="0">
              <a:latin typeface="Optima" charset="0"/>
              <a:cs typeface="Optima" charset="0"/>
            </a:endParaRPr>
          </a:p>
          <a:p>
            <a:pPr marL="0" indent="0">
              <a:buFont typeface="Wingdings 3" pitchFamily="18" charset="2"/>
              <a:buNone/>
            </a:pPr>
            <a:r>
              <a:rPr lang="en-US" dirty="0">
                <a:latin typeface="Optima" charset="0"/>
                <a:cs typeface="Optima" charset="0"/>
              </a:rPr>
              <a:t>	</a:t>
            </a:r>
            <a:r>
              <a:rPr lang="en-US" dirty="0" err="1">
                <a:latin typeface="Optima" charset="0"/>
                <a:cs typeface="Optima" charset="0"/>
              </a:rPr>
              <a:t>Solver.SolverSolve</a:t>
            </a:r>
            <a:r>
              <a:rPr lang="en-US" dirty="0">
                <a:latin typeface="Optima" charset="0"/>
                <a:cs typeface="Optima" charset="0"/>
              </a:rPr>
              <a:t> True</a:t>
            </a:r>
          </a:p>
          <a:p>
            <a:pPr marL="0" indent="0">
              <a:buFont typeface="Wingdings 3" pitchFamily="18" charset="2"/>
              <a:buNone/>
            </a:pPr>
            <a:r>
              <a:rPr lang="en-US" dirty="0">
                <a:latin typeface="Optima" charset="0"/>
                <a:cs typeface="Optima" charset="0"/>
              </a:rPr>
              <a:t>End Sub</a:t>
            </a:r>
          </a:p>
          <a:p>
            <a:pPr marL="0" indent="0">
              <a:buFont typeface="Wingdings 3" pitchFamily="18" charset="2"/>
              <a:buNone/>
            </a:pPr>
            <a:endParaRPr lang="en-US" dirty="0">
              <a:latin typeface="Optima" charset="0"/>
              <a:cs typeface="Optima" charset="0"/>
            </a:endParaRPr>
          </a:p>
          <a:p>
            <a:pPr marL="0" indent="0">
              <a:buFont typeface="Wingdings 3" pitchFamily="18" charset="2"/>
              <a:buNone/>
            </a:pPr>
            <a:r>
              <a:rPr lang="en-US" dirty="0">
                <a:latin typeface="Optima" charset="0"/>
                <a:cs typeface="Optima" charset="0"/>
              </a:rPr>
              <a:t>Note: Remember to reference Solver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A32504-9C24-DB4F-8E8B-3A038566434D}"/>
              </a:ext>
            </a:extLst>
          </p:cNvPr>
          <p:cNvSpPr>
            <a:spLocks noGrp="1"/>
          </p:cNvSpPr>
          <p:nvPr>
            <p:ph type="title"/>
          </p:nvPr>
        </p:nvSpPr>
        <p:spPr/>
        <p:txBody>
          <a:bodyPr/>
          <a:lstStyle/>
          <a:p>
            <a:r>
              <a:rPr lang="en-US" dirty="0"/>
              <a:t>Data</a:t>
            </a:r>
          </a:p>
        </p:txBody>
      </p:sp>
      <p:graphicFrame>
        <p:nvGraphicFramePr>
          <p:cNvPr id="5" name="Table 4">
            <a:extLst>
              <a:ext uri="{FF2B5EF4-FFF2-40B4-BE49-F238E27FC236}">
                <a16:creationId xmlns:a16="http://schemas.microsoft.com/office/drawing/2014/main" id="{7E9D2AB8-7DE5-6944-8A4F-1932E262B1BD}"/>
              </a:ext>
            </a:extLst>
          </p:cNvPr>
          <p:cNvGraphicFramePr>
            <a:graphicFrameLocks noGrp="1"/>
          </p:cNvGraphicFramePr>
          <p:nvPr>
            <p:extLst>
              <p:ext uri="{D42A27DB-BD31-4B8C-83A1-F6EECF244321}">
                <p14:modId xmlns:p14="http://schemas.microsoft.com/office/powerpoint/2010/main" val="1962376343"/>
              </p:ext>
            </p:extLst>
          </p:nvPr>
        </p:nvGraphicFramePr>
        <p:xfrm>
          <a:off x="1114697" y="1397000"/>
          <a:ext cx="3252651" cy="1483360"/>
        </p:xfrm>
        <a:graphic>
          <a:graphicData uri="http://schemas.openxmlformats.org/drawingml/2006/table">
            <a:tbl>
              <a:tblPr firstRow="1" bandRow="1">
                <a:tableStyleId>{21E4AEA4-8DFA-4A89-87EB-49C32662AFE0}</a:tableStyleId>
              </a:tblPr>
              <a:tblGrid>
                <a:gridCol w="1084217">
                  <a:extLst>
                    <a:ext uri="{9D8B030D-6E8A-4147-A177-3AD203B41FA5}">
                      <a16:colId xmlns:a16="http://schemas.microsoft.com/office/drawing/2014/main" val="2896072428"/>
                    </a:ext>
                  </a:extLst>
                </a:gridCol>
                <a:gridCol w="1084217">
                  <a:extLst>
                    <a:ext uri="{9D8B030D-6E8A-4147-A177-3AD203B41FA5}">
                      <a16:colId xmlns:a16="http://schemas.microsoft.com/office/drawing/2014/main" val="2501871386"/>
                    </a:ext>
                  </a:extLst>
                </a:gridCol>
                <a:gridCol w="1084217">
                  <a:extLst>
                    <a:ext uri="{9D8B030D-6E8A-4147-A177-3AD203B41FA5}">
                      <a16:colId xmlns:a16="http://schemas.microsoft.com/office/drawing/2014/main" val="3804390588"/>
                    </a:ext>
                  </a:extLst>
                </a:gridCol>
              </a:tblGrid>
              <a:tr h="370840">
                <a:tc>
                  <a:txBody>
                    <a:bodyPr/>
                    <a:lstStyle/>
                    <a:p>
                      <a:pPr algn="ctr"/>
                      <a:r>
                        <a:rPr lang="en-US" i="1" baseline="0" dirty="0"/>
                        <a:t>D</a:t>
                      </a:r>
                      <a:r>
                        <a:rPr lang="en-US" i="1" baseline="-25000" dirty="0"/>
                        <a:t>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i="1" baseline="0" dirty="0"/>
                        <a:t>D</a:t>
                      </a:r>
                      <a:r>
                        <a:rPr lang="en-US" i="1" baseline="-25000" dirty="0"/>
                        <a:t>L</a:t>
                      </a:r>
                    </a:p>
                  </a:txBody>
                  <a:tcPr/>
                </a:tc>
                <a:tc>
                  <a:txBody>
                    <a:bodyPr/>
                    <a:lstStyle/>
                    <a:p>
                      <a:pPr algn="ctr"/>
                      <a:r>
                        <a:rPr lang="en-US" i="0" dirty="0" err="1"/>
                        <a:t>Prob</a:t>
                      </a:r>
                      <a:endParaRPr lang="en-US" i="0" dirty="0"/>
                    </a:p>
                  </a:txBody>
                  <a:tcPr/>
                </a:tc>
                <a:extLst>
                  <a:ext uri="{0D108BD9-81ED-4DB2-BD59-A6C34878D82A}">
                    <a16:rowId xmlns:a16="http://schemas.microsoft.com/office/drawing/2014/main" val="510837770"/>
                  </a:ext>
                </a:extLst>
              </a:tr>
              <a:tr h="370840">
                <a:tc>
                  <a:txBody>
                    <a:bodyPr/>
                    <a:lstStyle/>
                    <a:p>
                      <a:pPr algn="ctr"/>
                      <a:r>
                        <a:rPr lang="en-US" dirty="0"/>
                        <a:t>4500</a:t>
                      </a:r>
                    </a:p>
                  </a:txBody>
                  <a:tcPr/>
                </a:tc>
                <a:tc>
                  <a:txBody>
                    <a:bodyPr/>
                    <a:lstStyle/>
                    <a:p>
                      <a:pPr algn="ctr"/>
                      <a:r>
                        <a:rPr lang="en-US" dirty="0"/>
                        <a:t>1500</a:t>
                      </a:r>
                    </a:p>
                  </a:txBody>
                  <a:tcPr/>
                </a:tc>
                <a:tc>
                  <a:txBody>
                    <a:bodyPr/>
                    <a:lstStyle/>
                    <a:p>
                      <a:pPr algn="ctr"/>
                      <a:r>
                        <a:rPr lang="en-US" dirty="0"/>
                        <a:t>30%</a:t>
                      </a:r>
                    </a:p>
                  </a:txBody>
                  <a:tcPr/>
                </a:tc>
                <a:extLst>
                  <a:ext uri="{0D108BD9-81ED-4DB2-BD59-A6C34878D82A}">
                    <a16:rowId xmlns:a16="http://schemas.microsoft.com/office/drawing/2014/main" val="3132532010"/>
                  </a:ext>
                </a:extLst>
              </a:tr>
              <a:tr h="370840">
                <a:tc>
                  <a:txBody>
                    <a:bodyPr/>
                    <a:lstStyle/>
                    <a:p>
                      <a:pPr algn="ctr"/>
                      <a:r>
                        <a:rPr lang="en-US" dirty="0"/>
                        <a:t>3500</a:t>
                      </a:r>
                    </a:p>
                  </a:txBody>
                  <a:tcPr/>
                </a:tc>
                <a:tc>
                  <a:txBody>
                    <a:bodyPr/>
                    <a:lstStyle/>
                    <a:p>
                      <a:pPr algn="ctr"/>
                      <a:r>
                        <a:rPr lang="en-US" dirty="0"/>
                        <a:t>3500</a:t>
                      </a:r>
                    </a:p>
                  </a:txBody>
                  <a:tcPr/>
                </a:tc>
                <a:tc>
                  <a:txBody>
                    <a:bodyPr/>
                    <a:lstStyle/>
                    <a:p>
                      <a:pPr algn="ctr"/>
                      <a:r>
                        <a:rPr lang="en-US" dirty="0"/>
                        <a:t>50%</a:t>
                      </a:r>
                    </a:p>
                  </a:txBody>
                  <a:tcPr/>
                </a:tc>
                <a:extLst>
                  <a:ext uri="{0D108BD9-81ED-4DB2-BD59-A6C34878D82A}">
                    <a16:rowId xmlns:a16="http://schemas.microsoft.com/office/drawing/2014/main" val="1059476685"/>
                  </a:ext>
                </a:extLst>
              </a:tr>
              <a:tr h="370840">
                <a:tc>
                  <a:txBody>
                    <a:bodyPr/>
                    <a:lstStyle/>
                    <a:p>
                      <a:pPr algn="ctr"/>
                      <a:r>
                        <a:rPr lang="en-US" dirty="0"/>
                        <a:t>2000</a:t>
                      </a:r>
                    </a:p>
                  </a:txBody>
                  <a:tcPr/>
                </a:tc>
                <a:tc>
                  <a:txBody>
                    <a:bodyPr/>
                    <a:lstStyle/>
                    <a:p>
                      <a:pPr algn="ctr"/>
                      <a:r>
                        <a:rPr lang="en-US" dirty="0"/>
                        <a:t>3500</a:t>
                      </a:r>
                    </a:p>
                  </a:txBody>
                  <a:tcPr/>
                </a:tc>
                <a:tc>
                  <a:txBody>
                    <a:bodyPr/>
                    <a:lstStyle/>
                    <a:p>
                      <a:pPr algn="ctr"/>
                      <a:r>
                        <a:rPr lang="en-US" dirty="0"/>
                        <a:t>20%</a:t>
                      </a:r>
                    </a:p>
                  </a:txBody>
                  <a:tcPr/>
                </a:tc>
                <a:extLst>
                  <a:ext uri="{0D108BD9-81ED-4DB2-BD59-A6C34878D82A}">
                    <a16:rowId xmlns:a16="http://schemas.microsoft.com/office/drawing/2014/main" val="3487169325"/>
                  </a:ext>
                </a:extLst>
              </a:tr>
            </a:tbl>
          </a:graphicData>
        </a:graphic>
      </p:graphicFrame>
      <p:graphicFrame>
        <p:nvGraphicFramePr>
          <p:cNvPr id="6" name="Table 5">
            <a:extLst>
              <a:ext uri="{FF2B5EF4-FFF2-40B4-BE49-F238E27FC236}">
                <a16:creationId xmlns:a16="http://schemas.microsoft.com/office/drawing/2014/main" id="{068646E7-7A4B-D247-9E6E-D3992FEEBCC5}"/>
              </a:ext>
            </a:extLst>
          </p:cNvPr>
          <p:cNvGraphicFramePr>
            <a:graphicFrameLocks noGrp="1"/>
          </p:cNvGraphicFramePr>
          <p:nvPr>
            <p:extLst>
              <p:ext uri="{D42A27DB-BD31-4B8C-83A1-F6EECF244321}">
                <p14:modId xmlns:p14="http://schemas.microsoft.com/office/powerpoint/2010/main" val="2358901695"/>
              </p:ext>
            </p:extLst>
          </p:nvPr>
        </p:nvGraphicFramePr>
        <p:xfrm>
          <a:off x="1114695" y="3595914"/>
          <a:ext cx="2743202" cy="1752600"/>
        </p:xfrm>
        <a:graphic>
          <a:graphicData uri="http://schemas.openxmlformats.org/drawingml/2006/table">
            <a:tbl>
              <a:tblPr firstRow="1" bandRow="1">
                <a:tableStyleId>{21E4AEA4-8DFA-4A89-87EB-49C32662AFE0}</a:tableStyleId>
              </a:tblPr>
              <a:tblGrid>
                <a:gridCol w="1132116">
                  <a:extLst>
                    <a:ext uri="{9D8B030D-6E8A-4147-A177-3AD203B41FA5}">
                      <a16:colId xmlns:a16="http://schemas.microsoft.com/office/drawing/2014/main" val="2896072428"/>
                    </a:ext>
                  </a:extLst>
                </a:gridCol>
                <a:gridCol w="1611086">
                  <a:extLst>
                    <a:ext uri="{9D8B030D-6E8A-4147-A177-3AD203B41FA5}">
                      <a16:colId xmlns:a16="http://schemas.microsoft.com/office/drawing/2014/main" val="2501871386"/>
                    </a:ext>
                  </a:extLst>
                </a:gridCol>
              </a:tblGrid>
              <a:tr h="370840">
                <a:tc>
                  <a:txBody>
                    <a:bodyPr/>
                    <a:lstStyle/>
                    <a:p>
                      <a:r>
                        <a:rPr lang="en-US" dirty="0"/>
                        <a:t>Capacity</a:t>
                      </a:r>
                    </a:p>
                  </a:txBody>
                  <a:tcPr/>
                </a:tc>
                <a:tc>
                  <a:txBody>
                    <a:bodyPr/>
                    <a:lstStyle/>
                    <a:p>
                      <a:r>
                        <a:rPr lang="en-US" dirty="0"/>
                        <a:t>Marginal Capacity Cost</a:t>
                      </a:r>
                    </a:p>
                  </a:txBody>
                  <a:tcPr/>
                </a:tc>
                <a:extLst>
                  <a:ext uri="{0D108BD9-81ED-4DB2-BD59-A6C34878D82A}">
                    <a16:rowId xmlns:a16="http://schemas.microsoft.com/office/drawing/2014/main" val="510837770"/>
                  </a:ext>
                </a:extLst>
              </a:tr>
              <a:tr h="370840">
                <a:tc>
                  <a:txBody>
                    <a:bodyPr/>
                    <a:lstStyle/>
                    <a:p>
                      <a:r>
                        <a:rPr lang="en-US" i="1" dirty="0"/>
                        <a:t>K</a:t>
                      </a:r>
                      <a:r>
                        <a:rPr lang="en-US" baseline="-25000" dirty="0"/>
                        <a:t>L</a:t>
                      </a:r>
                    </a:p>
                  </a:txBody>
                  <a:tcPr/>
                </a:tc>
                <a:tc>
                  <a:txBody>
                    <a:bodyPr/>
                    <a:lstStyle/>
                    <a:p>
                      <a:pPr algn="r"/>
                      <a:r>
                        <a:rPr lang="en-US" i="1" dirty="0" err="1"/>
                        <a:t>c</a:t>
                      </a:r>
                      <a:r>
                        <a:rPr lang="en-US" baseline="-25000" dirty="0" err="1"/>
                        <a:t>L</a:t>
                      </a:r>
                      <a:r>
                        <a:rPr lang="en-US" dirty="0"/>
                        <a:t> = $200</a:t>
                      </a:r>
                    </a:p>
                  </a:txBody>
                  <a:tcPr/>
                </a:tc>
                <a:extLst>
                  <a:ext uri="{0D108BD9-81ED-4DB2-BD59-A6C34878D82A}">
                    <a16:rowId xmlns:a16="http://schemas.microsoft.com/office/drawing/2014/main" val="3132532010"/>
                  </a:ext>
                </a:extLst>
              </a:tr>
              <a:tr h="370840">
                <a:tc>
                  <a:txBody>
                    <a:bodyPr/>
                    <a:lstStyle/>
                    <a:p>
                      <a:r>
                        <a:rPr lang="en-US" i="1" dirty="0"/>
                        <a:t>K</a:t>
                      </a:r>
                      <a:r>
                        <a:rPr lang="en-US" baseline="-25000" dirty="0"/>
                        <a:t>T</a:t>
                      </a:r>
                    </a:p>
                  </a:txBody>
                  <a:tcPr/>
                </a:tc>
                <a:tc>
                  <a:txBody>
                    <a:bodyPr/>
                    <a:lstStyle/>
                    <a:p>
                      <a:pPr algn="r"/>
                      <a:r>
                        <a:rPr lang="en-US" i="1" dirty="0" err="1"/>
                        <a:t>c</a:t>
                      </a:r>
                      <a:r>
                        <a:rPr lang="en-US" baseline="-25000" dirty="0" err="1"/>
                        <a:t>T</a:t>
                      </a:r>
                      <a:r>
                        <a:rPr lang="en-US" dirty="0"/>
                        <a:t>  = $150</a:t>
                      </a:r>
                    </a:p>
                  </a:txBody>
                  <a:tcPr/>
                </a:tc>
                <a:extLst>
                  <a:ext uri="{0D108BD9-81ED-4DB2-BD59-A6C34878D82A}">
                    <a16:rowId xmlns:a16="http://schemas.microsoft.com/office/drawing/2014/main" val="3487169325"/>
                  </a:ext>
                </a:extLst>
              </a:tr>
              <a:tr h="370840">
                <a:tc>
                  <a:txBody>
                    <a:bodyPr/>
                    <a:lstStyle/>
                    <a:p>
                      <a:r>
                        <a:rPr lang="en-US" i="1" dirty="0"/>
                        <a:t>K</a:t>
                      </a:r>
                      <a:r>
                        <a:rPr lang="en-US" baseline="-25000" dirty="0"/>
                        <a:t>CPU</a:t>
                      </a:r>
                    </a:p>
                  </a:txBody>
                  <a:tcPr/>
                </a:tc>
                <a:tc>
                  <a:txBody>
                    <a:bodyPr/>
                    <a:lstStyle/>
                    <a:p>
                      <a:pPr algn="r"/>
                      <a:r>
                        <a:rPr lang="en-US" i="1" dirty="0" err="1"/>
                        <a:t>c</a:t>
                      </a:r>
                      <a:r>
                        <a:rPr lang="en-US" baseline="-25000" dirty="0" err="1"/>
                        <a:t>CPU</a:t>
                      </a:r>
                      <a:r>
                        <a:rPr lang="en-US" dirty="0"/>
                        <a:t>  = $500</a:t>
                      </a:r>
                    </a:p>
                  </a:txBody>
                  <a:tcPr/>
                </a:tc>
                <a:extLst>
                  <a:ext uri="{0D108BD9-81ED-4DB2-BD59-A6C34878D82A}">
                    <a16:rowId xmlns:a16="http://schemas.microsoft.com/office/drawing/2014/main" val="2432970391"/>
                  </a:ext>
                </a:extLst>
              </a:tr>
            </a:tbl>
          </a:graphicData>
        </a:graphic>
      </p:graphicFrame>
      <p:graphicFrame>
        <p:nvGraphicFramePr>
          <p:cNvPr id="7" name="Table 6">
            <a:extLst>
              <a:ext uri="{FF2B5EF4-FFF2-40B4-BE49-F238E27FC236}">
                <a16:creationId xmlns:a16="http://schemas.microsoft.com/office/drawing/2014/main" id="{86CDA2F7-0708-B340-A02E-20AB3E5DF802}"/>
              </a:ext>
            </a:extLst>
          </p:cNvPr>
          <p:cNvGraphicFramePr>
            <a:graphicFrameLocks noGrp="1"/>
          </p:cNvGraphicFramePr>
          <p:nvPr>
            <p:extLst>
              <p:ext uri="{D42A27DB-BD31-4B8C-83A1-F6EECF244321}">
                <p14:modId xmlns:p14="http://schemas.microsoft.com/office/powerpoint/2010/main" val="2209894742"/>
              </p:ext>
            </p:extLst>
          </p:nvPr>
        </p:nvGraphicFramePr>
        <p:xfrm>
          <a:off x="4828902" y="1397000"/>
          <a:ext cx="1293224" cy="1112520"/>
        </p:xfrm>
        <a:graphic>
          <a:graphicData uri="http://schemas.openxmlformats.org/drawingml/2006/table">
            <a:tbl>
              <a:tblPr firstRow="1" bandRow="1">
                <a:tableStyleId>{21E4AEA4-8DFA-4A89-87EB-49C32662AFE0}</a:tableStyleId>
              </a:tblPr>
              <a:tblGrid>
                <a:gridCol w="1293224">
                  <a:extLst>
                    <a:ext uri="{9D8B030D-6E8A-4147-A177-3AD203B41FA5}">
                      <a16:colId xmlns:a16="http://schemas.microsoft.com/office/drawing/2014/main" val="2896072428"/>
                    </a:ext>
                  </a:extLst>
                </a:gridCol>
              </a:tblGrid>
              <a:tr h="370840">
                <a:tc>
                  <a:txBody>
                    <a:bodyPr/>
                    <a:lstStyle/>
                    <a:p>
                      <a:pPr algn="ctr"/>
                      <a:r>
                        <a:rPr lang="en-US" i="1" baseline="0" dirty="0"/>
                        <a:t>Prices</a:t>
                      </a:r>
                      <a:endParaRPr lang="en-US" i="1" baseline="-25000" dirty="0"/>
                    </a:p>
                  </a:txBody>
                  <a:tcPr/>
                </a:tc>
                <a:extLst>
                  <a:ext uri="{0D108BD9-81ED-4DB2-BD59-A6C34878D82A}">
                    <a16:rowId xmlns:a16="http://schemas.microsoft.com/office/drawing/2014/main" val="510837770"/>
                  </a:ext>
                </a:extLst>
              </a:tr>
              <a:tr h="370840">
                <a:tc>
                  <a:txBody>
                    <a:bodyPr/>
                    <a:lstStyle/>
                    <a:p>
                      <a:pPr algn="r"/>
                      <a:r>
                        <a:rPr lang="en-US" i="1" dirty="0" err="1"/>
                        <a:t>p</a:t>
                      </a:r>
                      <a:r>
                        <a:rPr lang="en-US" baseline="-25000" dirty="0" err="1"/>
                        <a:t>L</a:t>
                      </a:r>
                      <a:r>
                        <a:rPr lang="en-US" dirty="0"/>
                        <a:t> = $1300</a:t>
                      </a:r>
                    </a:p>
                  </a:txBody>
                  <a:tcPr/>
                </a:tc>
                <a:extLst>
                  <a:ext uri="{0D108BD9-81ED-4DB2-BD59-A6C34878D82A}">
                    <a16:rowId xmlns:a16="http://schemas.microsoft.com/office/drawing/2014/main" val="3132532010"/>
                  </a:ext>
                </a:extLst>
              </a:tr>
              <a:tr h="370840">
                <a:tc>
                  <a:txBody>
                    <a:bodyPr/>
                    <a:lstStyle/>
                    <a:p>
                      <a:pPr algn="r"/>
                      <a:r>
                        <a:rPr lang="en-US" i="1" dirty="0" err="1"/>
                        <a:t>p</a:t>
                      </a:r>
                      <a:r>
                        <a:rPr lang="en-US" i="0" baseline="-25000" dirty="0" err="1"/>
                        <a:t>T</a:t>
                      </a:r>
                      <a:r>
                        <a:rPr lang="en-US" dirty="0"/>
                        <a:t> = $1000</a:t>
                      </a:r>
                    </a:p>
                  </a:txBody>
                  <a:tcPr/>
                </a:tc>
                <a:extLst>
                  <a:ext uri="{0D108BD9-81ED-4DB2-BD59-A6C34878D82A}">
                    <a16:rowId xmlns:a16="http://schemas.microsoft.com/office/drawing/2014/main" val="1059476685"/>
                  </a:ext>
                </a:extLst>
              </a:tr>
            </a:tbl>
          </a:graphicData>
        </a:graphic>
      </p:graphicFrame>
    </p:spTree>
    <p:extLst>
      <p:ext uri="{BB962C8B-B14F-4D97-AF65-F5344CB8AC3E}">
        <p14:creationId xmlns:p14="http://schemas.microsoft.com/office/powerpoint/2010/main" val="2859196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55BD11-0686-E14A-971D-DC6FF1EAEE6F}"/>
              </a:ext>
            </a:extLst>
          </p:cNvPr>
          <p:cNvSpPr>
            <a:spLocks noGrp="1"/>
          </p:cNvSpPr>
          <p:nvPr>
            <p:ph type="title"/>
          </p:nvPr>
        </p:nvSpPr>
        <p:spPr/>
        <p:txBody>
          <a:bodyPr/>
          <a:lstStyle/>
          <a:p>
            <a:r>
              <a:rPr lang="en-US" dirty="0"/>
              <a:t>Draw Process, name variables, write constraints</a:t>
            </a:r>
          </a:p>
        </p:txBody>
      </p:sp>
    </p:spTree>
    <p:extLst>
      <p:ext uri="{BB962C8B-B14F-4D97-AF65-F5344CB8AC3E}">
        <p14:creationId xmlns:p14="http://schemas.microsoft.com/office/powerpoint/2010/main" val="1076908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3E3023-F7C4-CB4B-8C40-8EE323D4D2B7}"/>
              </a:ext>
            </a:extLst>
          </p:cNvPr>
          <p:cNvSpPr>
            <a:spLocks noGrp="1"/>
          </p:cNvSpPr>
          <p:nvPr>
            <p:ph type="title"/>
          </p:nvPr>
        </p:nvSpPr>
        <p:spPr/>
        <p:txBody>
          <a:bodyPr/>
          <a:lstStyle/>
          <a:p>
            <a:r>
              <a:rPr lang="en-US" dirty="0"/>
              <a:t>Graph demand forecast and capacity region</a:t>
            </a:r>
          </a:p>
        </p:txBody>
      </p:sp>
      <p:graphicFrame>
        <p:nvGraphicFramePr>
          <p:cNvPr id="6" name="Chart 5">
            <a:extLst>
              <a:ext uri="{FF2B5EF4-FFF2-40B4-BE49-F238E27FC236}">
                <a16:creationId xmlns:a16="http://schemas.microsoft.com/office/drawing/2014/main" id="{AA3B5CEF-07A9-1346-8969-EF357BBD2A20}"/>
              </a:ext>
            </a:extLst>
          </p:cNvPr>
          <p:cNvGraphicFramePr>
            <a:graphicFrameLocks/>
          </p:cNvGraphicFramePr>
          <p:nvPr>
            <p:extLst>
              <p:ext uri="{D42A27DB-BD31-4B8C-83A1-F6EECF244321}">
                <p14:modId xmlns:p14="http://schemas.microsoft.com/office/powerpoint/2010/main" val="1224733885"/>
              </p:ext>
            </p:extLst>
          </p:nvPr>
        </p:nvGraphicFramePr>
        <p:xfrm>
          <a:off x="1016042" y="1092326"/>
          <a:ext cx="7160684" cy="54292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2947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55098-19FE-334D-A61E-85A6B0A79642}"/>
              </a:ext>
            </a:extLst>
          </p:cNvPr>
          <p:cNvSpPr>
            <a:spLocks noGrp="1"/>
          </p:cNvSpPr>
          <p:nvPr>
            <p:ph type="title"/>
          </p:nvPr>
        </p:nvSpPr>
        <p:spPr/>
        <p:txBody>
          <a:bodyPr/>
          <a:lstStyle/>
          <a:p>
            <a:r>
              <a:rPr lang="en-US" dirty="0"/>
              <a:t>Decision tree to 	1) evaluate scenarios and E(NPV)</a:t>
            </a:r>
            <a:br>
              <a:rPr lang="en-US" dirty="0"/>
            </a:br>
            <a:r>
              <a:rPr lang="en-US" dirty="0"/>
              <a:t>			2) optimize via marginal analysis</a:t>
            </a:r>
          </a:p>
        </p:txBody>
      </p:sp>
      <p:graphicFrame>
        <p:nvGraphicFramePr>
          <p:cNvPr id="6" name="Group 51">
            <a:extLst>
              <a:ext uri="{FF2B5EF4-FFF2-40B4-BE49-F238E27FC236}">
                <a16:creationId xmlns:a16="http://schemas.microsoft.com/office/drawing/2014/main" id="{CC9C08F8-2DFD-7948-A212-EB451F613243}"/>
              </a:ext>
            </a:extLst>
          </p:cNvPr>
          <p:cNvGraphicFramePr>
            <a:graphicFrameLocks noGrp="1"/>
          </p:cNvGraphicFramePr>
          <p:nvPr>
            <p:extLst>
              <p:ext uri="{D42A27DB-BD31-4B8C-83A1-F6EECF244321}">
                <p14:modId xmlns:p14="http://schemas.microsoft.com/office/powerpoint/2010/main" val="1926839435"/>
              </p:ext>
            </p:extLst>
          </p:nvPr>
        </p:nvGraphicFramePr>
        <p:xfrm>
          <a:off x="3919197" y="1059533"/>
          <a:ext cx="4451435" cy="3775975"/>
        </p:xfrm>
        <a:graphic>
          <a:graphicData uri="http://schemas.openxmlformats.org/drawingml/2006/table">
            <a:tbl>
              <a:tblPr/>
              <a:tblGrid>
                <a:gridCol w="1334479">
                  <a:extLst>
                    <a:ext uri="{9D8B030D-6E8A-4147-A177-3AD203B41FA5}">
                      <a16:colId xmlns:a16="http://schemas.microsoft.com/office/drawing/2014/main" val="20000"/>
                    </a:ext>
                  </a:extLst>
                </a:gridCol>
                <a:gridCol w="1789263">
                  <a:extLst>
                    <a:ext uri="{9D8B030D-6E8A-4147-A177-3AD203B41FA5}">
                      <a16:colId xmlns:a16="http://schemas.microsoft.com/office/drawing/2014/main" val="20001"/>
                    </a:ext>
                  </a:extLst>
                </a:gridCol>
                <a:gridCol w="1327693">
                  <a:extLst>
                    <a:ext uri="{9D8B030D-6E8A-4147-A177-3AD203B41FA5}">
                      <a16:colId xmlns:a16="http://schemas.microsoft.com/office/drawing/2014/main" val="20002"/>
                    </a:ext>
                  </a:extLst>
                </a:gridCol>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Demand </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L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a:ln>
                            <a:noFill/>
                          </a:ln>
                          <a:solidFill>
                            <a:srgbClr val="FF0000"/>
                          </a:solidFill>
                          <a:effectLst/>
                          <a:latin typeface="Times New Roman" pitchFamily="18" charset="0"/>
                        </a:rPr>
                        <a:t>D</a:t>
                      </a:r>
                      <a:r>
                        <a:rPr kumimoji="0" lang="en-US" sz="1400" b="0" i="0" u="none" strike="noStrike" cap="none" normalizeH="0" baseline="-25000" dirty="0">
                          <a:ln>
                            <a:noFill/>
                          </a:ln>
                          <a:solidFill>
                            <a:srgbClr val="FF0000"/>
                          </a:solidFill>
                          <a:effectLst/>
                          <a:latin typeface="Times New Roman" pitchFamily="18" charset="0"/>
                        </a:rPr>
                        <a:t>T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Units sold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L</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 </a:t>
                      </a:r>
                      <a:r>
                        <a:rPr kumimoji="0" lang="en-US" sz="1400" b="0" i="1" u="none" strike="noStrike" cap="none" normalizeH="0" baseline="0" dirty="0" err="1">
                          <a:ln>
                            <a:noFill/>
                          </a:ln>
                          <a:solidFill>
                            <a:srgbClr val="FF0000"/>
                          </a:solidFill>
                          <a:effectLst/>
                          <a:latin typeface="Times New Roman" pitchFamily="18" charset="0"/>
                        </a:rPr>
                        <a:t>q</a:t>
                      </a:r>
                      <a:r>
                        <a:rPr kumimoji="0" lang="en-US" sz="1400" b="0" i="0" u="none" strike="noStrike" cap="none" normalizeH="0" baseline="-25000" dirty="0" err="1">
                          <a:ln>
                            <a:noFill/>
                          </a:ln>
                          <a:solidFill>
                            <a:srgbClr val="FF0000"/>
                          </a:solidFill>
                          <a:effectLst/>
                          <a:latin typeface="Times New Roman" pitchFamily="18" charset="0"/>
                        </a:rPr>
                        <a:t>T</a:t>
                      </a:r>
                      <a:r>
                        <a:rPr kumimoji="0" lang="en-US" sz="1400" b="0" i="0" u="none" strike="noStrike" cap="none" normalizeH="0" baseline="-25000" dirty="0">
                          <a:ln>
                            <a:noFill/>
                          </a:ln>
                          <a:solidFill>
                            <a:srgbClr val="FF0000"/>
                          </a:solidFill>
                          <a:effectLst/>
                          <a:latin typeface="Times New Roman" pitchFamily="18" charset="0"/>
                        </a:rPr>
                        <a:t> </a:t>
                      </a:r>
                      <a:r>
                        <a:rPr kumimoji="0" lang="en-US" sz="1400" b="0" i="0" u="none" strike="noStrike" cap="none" normalizeH="0" baseline="0" dirty="0">
                          <a:ln>
                            <a:noFill/>
                          </a:ln>
                          <a:solidFill>
                            <a:srgbClr val="FF0000"/>
                          </a:solidFill>
                          <a:effectLst/>
                          <a:latin typeface="Times New Roman" pitchFamily="18" charset="0"/>
                        </a:rPr>
                        <a:t>)</a:t>
                      </a:r>
                      <a:endParaRPr kumimoji="0" lang="en-US" sz="1800" b="0" i="1" u="none" strike="noStrike" cap="none" normalizeH="0" baseline="0" dirty="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dirty="0">
                          <a:ln>
                            <a:noFill/>
                          </a:ln>
                          <a:solidFill>
                            <a:srgbClr val="FF0000"/>
                          </a:solidFill>
                          <a:effectLst/>
                          <a:latin typeface="Times New Roman" pitchFamily="18" charset="0"/>
                        </a:rPr>
                        <a:t>Revenue</a:t>
                      </a:r>
                      <a:endParaRPr kumimoji="0" lang="en-US" sz="1800" b="0" i="0" u="none" strike="noStrike" cap="none" normalizeH="0" baseline="0" dirty="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 </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(4500, 1500)</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(3500, 3500)</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dirty="0">
                          <a:ln>
                            <a:noFill/>
                          </a:ln>
                          <a:solidFill>
                            <a:schemeClr val="tx1"/>
                          </a:solidFill>
                          <a:effectLst/>
                          <a:latin typeface="Times New Roman" pitchFamily="18" charset="0"/>
                        </a:rPr>
                        <a:t>(2000, 3500)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r" defTabSz="881063" rtl="0" eaLnBrk="1" fontAlgn="base" latinLnBrk="0" hangingPunct="1">
                        <a:lnSpc>
                          <a:spcPct val="100000"/>
                        </a:lnSpc>
                        <a:spcBef>
                          <a:spcPct val="20000"/>
                        </a:spcBef>
                        <a:spcAft>
                          <a:spcPct val="0"/>
                        </a:spcAft>
                        <a:buClrTx/>
                        <a:buSzPct val="90000"/>
                        <a:buFont typeface="Wingdings" pitchFamily="2" charset="2"/>
                        <a:buNone/>
                        <a:tabLst/>
                        <a:defRPr/>
                      </a:pPr>
                      <a:r>
                        <a:rPr lang="en-US" sz="1400" b="1" dirty="0"/>
                        <a:t>E</a:t>
                      </a:r>
                      <a:r>
                        <a:rPr lang="en-US" sz="1400" dirty="0"/>
                        <a:t>(Operating Revenue) =</a:t>
                      </a:r>
                    </a:p>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0" u="none" strike="noStrike" cap="none" normalizeH="0" baseline="0" dirty="0">
                        <a:ln>
                          <a:noFill/>
                        </a:ln>
                        <a:solidFill>
                          <a:schemeClr val="tx1"/>
                        </a:solidFill>
                        <a:effectLst/>
                        <a:latin typeface="Times New Roman" pitchFamily="18" charset="0"/>
                      </a:endParaRPr>
                    </a:p>
                  </a:txBody>
                  <a:tcPr marL="91971" marR="91971" marT="45515" marB="45515"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2000" b="1" i="0" u="none" strike="noStrike" cap="none" normalizeH="0" baseline="0" dirty="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7" name="Text Box 28">
            <a:extLst>
              <a:ext uri="{FF2B5EF4-FFF2-40B4-BE49-F238E27FC236}">
                <a16:creationId xmlns:a16="http://schemas.microsoft.com/office/drawing/2014/main" id="{99B56ADB-4DE3-AE4C-A24F-98B6C55DB382}"/>
              </a:ext>
            </a:extLst>
          </p:cNvPr>
          <p:cNvSpPr txBox="1">
            <a:spLocks noChangeArrowheads="1"/>
          </p:cNvSpPr>
          <p:nvPr/>
        </p:nvSpPr>
        <p:spPr bwMode="auto">
          <a:xfrm>
            <a:off x="53906" y="3205129"/>
            <a:ext cx="1758789" cy="1815870"/>
          </a:xfrm>
          <a:prstGeom prst="rect">
            <a:avLst/>
          </a:prstGeom>
          <a:noFill/>
          <a:ln w="9525">
            <a:noFill/>
            <a:miter lim="800000"/>
            <a:headEnd/>
            <a:tailEnd/>
          </a:ln>
        </p:spPr>
        <p:txBody>
          <a:bodyPr wrap="none" lIns="91427" tIns="45714" rIns="91427" bIns="45714">
            <a:spAutoFit/>
          </a:bodyPr>
          <a:lstStyle/>
          <a:p>
            <a:pPr defTabSz="912813" eaLnBrk="0" hangingPunct="0"/>
            <a:r>
              <a:rPr lang="en-US" sz="1600" dirty="0">
                <a:solidFill>
                  <a:srgbClr val="000000"/>
                </a:solidFill>
              </a:rPr>
              <a:t>( </a:t>
            </a:r>
            <a:r>
              <a:rPr lang="en-US" sz="1600" b="0" i="1" dirty="0">
                <a:solidFill>
                  <a:srgbClr val="000000"/>
                </a:solidFill>
              </a:rPr>
              <a:t>K</a:t>
            </a:r>
            <a:r>
              <a:rPr lang="en-US" sz="1600" b="0" baseline="-25000" dirty="0">
                <a:solidFill>
                  <a:srgbClr val="000000"/>
                </a:solidFill>
              </a:rPr>
              <a:t>L </a:t>
            </a:r>
            <a:r>
              <a:rPr lang="en-US" sz="1600" dirty="0">
                <a:solidFill>
                  <a:srgbClr val="000000"/>
                </a:solidFill>
              </a:rPr>
              <a:t>,  </a:t>
            </a:r>
            <a:r>
              <a:rPr lang="en-US" sz="1600" b="0" i="1" dirty="0">
                <a:solidFill>
                  <a:srgbClr val="000000"/>
                </a:solidFill>
              </a:rPr>
              <a:t>K</a:t>
            </a:r>
            <a:r>
              <a:rPr lang="en-US" sz="1600" b="0" baseline="-25000" dirty="0">
                <a:solidFill>
                  <a:srgbClr val="000000"/>
                </a:solidFill>
              </a:rPr>
              <a:t>T </a:t>
            </a:r>
            <a:r>
              <a:rPr lang="en-US" sz="1600" dirty="0">
                <a:solidFill>
                  <a:srgbClr val="000000"/>
                </a:solidFill>
              </a:rPr>
              <a:t>, </a:t>
            </a:r>
            <a:r>
              <a:rPr lang="en-US" sz="1600" b="0" i="1" dirty="0">
                <a:solidFill>
                  <a:srgbClr val="000000"/>
                </a:solidFill>
              </a:rPr>
              <a:t>K</a:t>
            </a:r>
            <a:r>
              <a:rPr lang="en-US" sz="1600" b="0" baseline="-25000" dirty="0">
                <a:solidFill>
                  <a:srgbClr val="000000"/>
                </a:solidFill>
              </a:rPr>
              <a:t>CPU </a:t>
            </a:r>
            <a:r>
              <a:rPr lang="en-US" sz="1600" dirty="0">
                <a:solidFill>
                  <a:srgbClr val="000000"/>
                </a:solidFill>
              </a:rPr>
              <a:t>)</a:t>
            </a:r>
          </a:p>
          <a:p>
            <a:pPr defTabSz="912813" eaLnBrk="0" hangingPunct="0"/>
            <a:r>
              <a:rPr lang="en-US" sz="1600" dirty="0">
                <a:solidFill>
                  <a:srgbClr val="000000"/>
                </a:solidFill>
              </a:rPr>
              <a:t>(3500, 3500, 7000)</a:t>
            </a:r>
          </a:p>
          <a:p>
            <a:pPr defTabSz="912813" eaLnBrk="0" hangingPunct="0"/>
            <a:r>
              <a:rPr lang="en-US" sz="1600" b="0" dirty="0" err="1">
                <a:solidFill>
                  <a:srgbClr val="000000"/>
                </a:solidFill>
              </a:rPr>
              <a:t>CapEx</a:t>
            </a:r>
            <a:r>
              <a:rPr lang="en-US" sz="1600" b="0" dirty="0">
                <a:solidFill>
                  <a:srgbClr val="000000"/>
                </a:solidFill>
              </a:rPr>
              <a:t> =</a:t>
            </a:r>
          </a:p>
          <a:p>
            <a:pPr defTabSz="912813" eaLnBrk="0" hangingPunct="0"/>
            <a:r>
              <a:rPr lang="en-US" sz="1600" b="0" dirty="0">
                <a:solidFill>
                  <a:srgbClr val="000000"/>
                </a:solidFill>
              </a:rPr>
              <a:t>   3500 x $200</a:t>
            </a:r>
          </a:p>
          <a:p>
            <a:pPr defTabSz="912813" eaLnBrk="0" hangingPunct="0"/>
            <a:r>
              <a:rPr lang="en-US" sz="1600" b="0" dirty="0">
                <a:solidFill>
                  <a:srgbClr val="000000"/>
                </a:solidFill>
              </a:rPr>
              <a:t>+ 3500 x $150</a:t>
            </a:r>
          </a:p>
          <a:p>
            <a:pPr defTabSz="912813" eaLnBrk="0" hangingPunct="0"/>
            <a:r>
              <a:rPr lang="en-US" sz="1600" b="0" dirty="0">
                <a:solidFill>
                  <a:srgbClr val="000000"/>
                </a:solidFill>
              </a:rPr>
              <a:t>+ 7000 x $500</a:t>
            </a:r>
          </a:p>
          <a:p>
            <a:pPr defTabSz="912813" eaLnBrk="0" hangingPunct="0"/>
            <a:r>
              <a:rPr lang="en-US" sz="1600" b="0" dirty="0">
                <a:solidFill>
                  <a:srgbClr val="000000"/>
                </a:solidFill>
              </a:rPr>
              <a:t>= $4,725k</a:t>
            </a:r>
          </a:p>
        </p:txBody>
      </p:sp>
      <p:sp>
        <p:nvSpPr>
          <p:cNvPr id="8" name="Oval 29">
            <a:extLst>
              <a:ext uri="{FF2B5EF4-FFF2-40B4-BE49-F238E27FC236}">
                <a16:creationId xmlns:a16="http://schemas.microsoft.com/office/drawing/2014/main" id="{9BAD40C9-859A-504D-89B4-D4E484B81ABC}"/>
              </a:ext>
            </a:extLst>
          </p:cNvPr>
          <p:cNvSpPr>
            <a:spLocks noChangeArrowheads="1"/>
          </p:cNvSpPr>
          <p:nvPr/>
        </p:nvSpPr>
        <p:spPr bwMode="auto">
          <a:xfrm>
            <a:off x="1557427" y="2451509"/>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600" i="1" dirty="0">
                <a:solidFill>
                  <a:srgbClr val="000000"/>
                </a:solidFill>
              </a:rPr>
              <a:t>Observe </a:t>
            </a:r>
          </a:p>
          <a:p>
            <a:pPr algn="ctr" defTabSz="912813" eaLnBrk="0" hangingPunct="0"/>
            <a:r>
              <a:rPr lang="en-US" sz="1600" i="1" dirty="0">
                <a:solidFill>
                  <a:srgbClr val="000000"/>
                </a:solidFill>
              </a:rPr>
              <a:t>demand D</a:t>
            </a:r>
          </a:p>
        </p:txBody>
      </p:sp>
      <p:grpSp>
        <p:nvGrpSpPr>
          <p:cNvPr id="9" name="Group 30">
            <a:extLst>
              <a:ext uri="{FF2B5EF4-FFF2-40B4-BE49-F238E27FC236}">
                <a16:creationId xmlns:a16="http://schemas.microsoft.com/office/drawing/2014/main" id="{7CD08EFD-A6A8-CD4A-9CA9-AC1CA09DC0DD}"/>
              </a:ext>
            </a:extLst>
          </p:cNvPr>
          <p:cNvGrpSpPr>
            <a:grpSpLocks/>
          </p:cNvGrpSpPr>
          <p:nvPr/>
        </p:nvGrpSpPr>
        <p:grpSpPr bwMode="auto">
          <a:xfrm>
            <a:off x="2690902" y="1949859"/>
            <a:ext cx="1222375" cy="1933575"/>
            <a:chOff x="1811" y="1246"/>
            <a:chExt cx="1247" cy="1218"/>
          </a:xfrm>
        </p:grpSpPr>
        <p:sp>
          <p:nvSpPr>
            <p:cNvPr id="10" name="Line 31">
              <a:extLst>
                <a:ext uri="{FF2B5EF4-FFF2-40B4-BE49-F238E27FC236}">
                  <a16:creationId xmlns:a16="http://schemas.microsoft.com/office/drawing/2014/main" id="{E090F716-9754-D14A-98DA-14290E8B336F}"/>
                </a:ext>
              </a:extLst>
            </p:cNvPr>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solidFill>
                  <a:srgbClr val="000000"/>
                </a:solidFill>
              </a:endParaRPr>
            </a:p>
          </p:txBody>
        </p:sp>
        <p:sp>
          <p:nvSpPr>
            <p:cNvPr id="11" name="Freeform 32">
              <a:extLst>
                <a:ext uri="{FF2B5EF4-FFF2-40B4-BE49-F238E27FC236}">
                  <a16:creationId xmlns:a16="http://schemas.microsoft.com/office/drawing/2014/main" id="{5F425A3E-16E0-DA45-A52A-FFD689B495FF}"/>
                </a:ext>
              </a:extLst>
            </p:cNvPr>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sp>
          <p:nvSpPr>
            <p:cNvPr id="12" name="Freeform 33">
              <a:extLst>
                <a:ext uri="{FF2B5EF4-FFF2-40B4-BE49-F238E27FC236}">
                  <a16:creationId xmlns:a16="http://schemas.microsoft.com/office/drawing/2014/main" id="{A2FDE095-BE77-6145-9EFE-3C1EDF19F5C1}"/>
                </a:ext>
              </a:extLst>
            </p:cNvPr>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solidFill>
                  <a:srgbClr val="000000"/>
                </a:solidFill>
              </a:endParaRPr>
            </a:p>
          </p:txBody>
        </p:sp>
      </p:grpSp>
      <p:sp>
        <p:nvSpPr>
          <p:cNvPr id="13" name="Rectangle 34">
            <a:extLst>
              <a:ext uri="{FF2B5EF4-FFF2-40B4-BE49-F238E27FC236}">
                <a16:creationId xmlns:a16="http://schemas.microsoft.com/office/drawing/2014/main" id="{2FA3B3E4-462C-6141-8797-61229E58026B}"/>
              </a:ext>
            </a:extLst>
          </p:cNvPr>
          <p:cNvSpPr>
            <a:spLocks noChangeArrowheads="1"/>
          </p:cNvSpPr>
          <p:nvPr/>
        </p:nvSpPr>
        <p:spPr bwMode="auto">
          <a:xfrm>
            <a:off x="52477" y="2602321"/>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600" i="1" dirty="0">
                <a:solidFill>
                  <a:srgbClr val="000000"/>
                </a:solidFill>
              </a:rPr>
              <a:t>Invest in</a:t>
            </a:r>
          </a:p>
          <a:p>
            <a:pPr algn="ctr" defTabSz="912813" eaLnBrk="0" hangingPunct="0"/>
            <a:r>
              <a:rPr lang="en-US" sz="1600" i="1" dirty="0">
                <a:solidFill>
                  <a:srgbClr val="000000"/>
                </a:solidFill>
              </a:rPr>
              <a:t>capacity K</a:t>
            </a:r>
          </a:p>
        </p:txBody>
      </p:sp>
      <p:sp>
        <p:nvSpPr>
          <p:cNvPr id="14" name="Line 35">
            <a:extLst>
              <a:ext uri="{FF2B5EF4-FFF2-40B4-BE49-F238E27FC236}">
                <a16:creationId xmlns:a16="http://schemas.microsoft.com/office/drawing/2014/main" id="{ABC675D5-39AF-4247-B5EC-87F6773EF689}"/>
              </a:ext>
            </a:extLst>
          </p:cNvPr>
          <p:cNvSpPr>
            <a:spLocks noChangeShapeType="1"/>
          </p:cNvSpPr>
          <p:nvPr/>
        </p:nvSpPr>
        <p:spPr bwMode="auto">
          <a:xfrm>
            <a:off x="1185952" y="2876959"/>
            <a:ext cx="384175" cy="0"/>
          </a:xfrm>
          <a:prstGeom prst="line">
            <a:avLst/>
          </a:prstGeom>
          <a:noFill/>
          <a:ln w="9525">
            <a:solidFill>
              <a:schemeClr val="tx1"/>
            </a:solidFill>
            <a:round/>
            <a:headEnd/>
            <a:tailEnd type="triangle" w="med" len="med"/>
          </a:ln>
        </p:spPr>
        <p:txBody>
          <a:bodyPr lIns="94851" tIns="47425" rIns="94851" bIns="47425"/>
          <a:lstStyle/>
          <a:p>
            <a:endParaRPr lang="en-US">
              <a:solidFill>
                <a:srgbClr val="000000"/>
              </a:solidFill>
            </a:endParaRPr>
          </a:p>
        </p:txBody>
      </p:sp>
      <p:sp>
        <p:nvSpPr>
          <p:cNvPr id="3" name="Rectangle 2">
            <a:extLst>
              <a:ext uri="{FF2B5EF4-FFF2-40B4-BE49-F238E27FC236}">
                <a16:creationId xmlns:a16="http://schemas.microsoft.com/office/drawing/2014/main" id="{24B91C98-A41E-F046-8217-F44D30A06841}"/>
              </a:ext>
            </a:extLst>
          </p:cNvPr>
          <p:cNvSpPr/>
          <p:nvPr/>
        </p:nvSpPr>
        <p:spPr>
          <a:xfrm>
            <a:off x="2165188" y="4792426"/>
            <a:ext cx="1479892" cy="461665"/>
          </a:xfrm>
          <a:prstGeom prst="rect">
            <a:avLst/>
          </a:prstGeom>
        </p:spPr>
        <p:txBody>
          <a:bodyPr wrap="none">
            <a:spAutoFit/>
          </a:bodyPr>
          <a:lstStyle/>
          <a:p>
            <a:pPr lvl="0" algn="r" defTabSz="881063">
              <a:spcBef>
                <a:spcPct val="20000"/>
              </a:spcBef>
              <a:buSzPct val="90000"/>
              <a:defRPr/>
            </a:pPr>
            <a:r>
              <a:rPr lang="en-US" dirty="0"/>
              <a:t>E</a:t>
            </a:r>
            <a:r>
              <a:rPr lang="en-US" b="0" dirty="0"/>
              <a:t>(NPV) </a:t>
            </a:r>
            <a:r>
              <a:rPr lang="en-US" dirty="0"/>
              <a:t>=</a:t>
            </a:r>
          </a:p>
        </p:txBody>
      </p:sp>
      <p:sp>
        <p:nvSpPr>
          <p:cNvPr id="4" name="TextBox 3">
            <a:extLst>
              <a:ext uri="{FF2B5EF4-FFF2-40B4-BE49-F238E27FC236}">
                <a16:creationId xmlns:a16="http://schemas.microsoft.com/office/drawing/2014/main" id="{4EA08E74-5D25-2740-9995-503F7E787F7E}"/>
              </a:ext>
            </a:extLst>
          </p:cNvPr>
          <p:cNvSpPr txBox="1"/>
          <p:nvPr/>
        </p:nvSpPr>
        <p:spPr>
          <a:xfrm>
            <a:off x="3269591" y="1600964"/>
            <a:ext cx="654346" cy="400110"/>
          </a:xfrm>
          <a:prstGeom prst="rect">
            <a:avLst/>
          </a:prstGeom>
          <a:noFill/>
        </p:spPr>
        <p:txBody>
          <a:bodyPr wrap="none" rtlCol="0">
            <a:spAutoFit/>
          </a:bodyPr>
          <a:lstStyle/>
          <a:p>
            <a:r>
              <a:rPr lang="en-US" sz="2000" b="0" dirty="0"/>
              <a:t>30%</a:t>
            </a:r>
          </a:p>
        </p:txBody>
      </p:sp>
      <p:sp>
        <p:nvSpPr>
          <p:cNvPr id="15" name="TextBox 14">
            <a:extLst>
              <a:ext uri="{FF2B5EF4-FFF2-40B4-BE49-F238E27FC236}">
                <a16:creationId xmlns:a16="http://schemas.microsoft.com/office/drawing/2014/main" id="{224C0F09-9119-9744-8D5F-03EAC48B7B26}"/>
              </a:ext>
            </a:extLst>
          </p:cNvPr>
          <p:cNvSpPr txBox="1"/>
          <p:nvPr/>
        </p:nvSpPr>
        <p:spPr>
          <a:xfrm>
            <a:off x="3269591" y="2519700"/>
            <a:ext cx="654346" cy="400110"/>
          </a:xfrm>
          <a:prstGeom prst="rect">
            <a:avLst/>
          </a:prstGeom>
          <a:noFill/>
        </p:spPr>
        <p:txBody>
          <a:bodyPr wrap="none" rtlCol="0">
            <a:spAutoFit/>
          </a:bodyPr>
          <a:lstStyle/>
          <a:p>
            <a:r>
              <a:rPr lang="en-US" sz="2000" b="0" dirty="0"/>
              <a:t>50%</a:t>
            </a:r>
          </a:p>
        </p:txBody>
      </p:sp>
      <p:sp>
        <p:nvSpPr>
          <p:cNvPr id="16" name="TextBox 15">
            <a:extLst>
              <a:ext uri="{FF2B5EF4-FFF2-40B4-BE49-F238E27FC236}">
                <a16:creationId xmlns:a16="http://schemas.microsoft.com/office/drawing/2014/main" id="{43AFC875-7EB5-814A-8495-29B96E9F67EC}"/>
              </a:ext>
            </a:extLst>
          </p:cNvPr>
          <p:cNvSpPr txBox="1"/>
          <p:nvPr/>
        </p:nvSpPr>
        <p:spPr>
          <a:xfrm>
            <a:off x="3269591" y="3438437"/>
            <a:ext cx="654346" cy="400110"/>
          </a:xfrm>
          <a:prstGeom prst="rect">
            <a:avLst/>
          </a:prstGeom>
          <a:noFill/>
        </p:spPr>
        <p:txBody>
          <a:bodyPr wrap="none" rtlCol="0">
            <a:spAutoFit/>
          </a:bodyPr>
          <a:lstStyle/>
          <a:p>
            <a:r>
              <a:rPr lang="en-US" sz="2000" b="0" dirty="0"/>
              <a:t>20%</a:t>
            </a:r>
          </a:p>
        </p:txBody>
      </p:sp>
    </p:spTree>
    <p:extLst>
      <p:ext uri="{BB962C8B-B14F-4D97-AF65-F5344CB8AC3E}">
        <p14:creationId xmlns:p14="http://schemas.microsoft.com/office/powerpoint/2010/main" val="1454406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a:latin typeface="Optima" charset="0"/>
                <a:cs typeface="Optima" charset="0"/>
              </a:rPr>
              <a:t>Simulation &amp; Optimization:</a:t>
            </a:r>
            <a:br>
              <a:rPr lang="en-US" dirty="0">
                <a:latin typeface="Optima" charset="0"/>
                <a:cs typeface="Optima" charset="0"/>
              </a:rPr>
            </a:br>
            <a:r>
              <a:rPr lang="en-US" dirty="0">
                <a:latin typeface="Optima" charset="0"/>
                <a:cs typeface="Optima" charset="0"/>
              </a:rPr>
              <a:t>	General steps to build the model</a:t>
            </a:r>
          </a:p>
        </p:txBody>
      </p:sp>
      <p:sp>
        <p:nvSpPr>
          <p:cNvPr id="11269" name="Rectangle 3"/>
          <p:cNvSpPr>
            <a:spLocks noGrp="1" noChangeArrowheads="1"/>
          </p:cNvSpPr>
          <p:nvPr>
            <p:ph sz="quarter" idx="1"/>
          </p:nvPr>
        </p:nvSpPr>
        <p:spPr>
          <a:xfrm>
            <a:off x="457200" y="1219200"/>
            <a:ext cx="8229600" cy="5262623"/>
          </a:xfrm>
        </p:spPr>
        <p:txBody>
          <a:bodyPr/>
          <a:lstStyle/>
          <a:p>
            <a:pPr eaLnBrk="1" hangingPunct="1"/>
            <a:r>
              <a:rPr lang="en-US" dirty="0">
                <a:latin typeface="Optima" charset="0"/>
                <a:cs typeface="Optima" charset="0"/>
              </a:rPr>
              <a:t>Build basic Excel Model </a:t>
            </a:r>
          </a:p>
          <a:p>
            <a:pPr eaLnBrk="1" hangingPunct="1"/>
            <a:r>
              <a:rPr lang="en-US" dirty="0">
                <a:latin typeface="Optima" charset="0"/>
                <a:cs typeface="Optima" charset="0"/>
              </a:rPr>
              <a:t>It is good modeling practice to separate:</a:t>
            </a:r>
          </a:p>
          <a:p>
            <a:pPr marL="800100" lvl="1" indent="-342900" eaLnBrk="1" hangingPunct="1">
              <a:buFont typeface="+mj-lt"/>
              <a:buAutoNum type="arabicPeriod"/>
            </a:pPr>
            <a:r>
              <a:rPr lang="en-US" dirty="0">
                <a:latin typeface="Optima" charset="0"/>
                <a:cs typeface="Optima" charset="0"/>
              </a:rPr>
              <a:t>Data:</a:t>
            </a:r>
          </a:p>
          <a:p>
            <a:pPr marL="1200150" lvl="2" indent="-342900" eaLnBrk="1" hangingPunct="1"/>
            <a:r>
              <a:rPr lang="en-US" dirty="0">
                <a:latin typeface="Optima" charset="0"/>
                <a:cs typeface="Optima" charset="0"/>
              </a:rPr>
              <a:t>Demand</a:t>
            </a:r>
          </a:p>
          <a:p>
            <a:pPr marL="1200150" lvl="2" indent="-342900" eaLnBrk="1" hangingPunct="1"/>
            <a:r>
              <a:rPr lang="en-US" dirty="0">
                <a:latin typeface="Optima" charset="0"/>
                <a:cs typeface="Optima" charset="0"/>
              </a:rPr>
              <a:t>Operational</a:t>
            </a:r>
          </a:p>
          <a:p>
            <a:pPr marL="1200150" lvl="2" indent="-342900" eaLnBrk="1" hangingPunct="1"/>
            <a:r>
              <a:rPr lang="en-US" dirty="0">
                <a:latin typeface="Optima" charset="0"/>
                <a:cs typeface="Optima" charset="0"/>
              </a:rPr>
              <a:t>Financial</a:t>
            </a:r>
          </a:p>
          <a:p>
            <a:pPr marL="800100" lvl="1" indent="-342900" eaLnBrk="1" hangingPunct="1">
              <a:buFont typeface="+mj-lt"/>
              <a:buAutoNum type="arabicPeriod"/>
            </a:pPr>
            <a:r>
              <a:rPr lang="en-US" dirty="0">
                <a:latin typeface="Optima" charset="0"/>
                <a:cs typeface="Optima" charset="0"/>
              </a:rPr>
              <a:t>Decision variables</a:t>
            </a:r>
          </a:p>
          <a:p>
            <a:pPr marL="800100" lvl="1" indent="-342900" eaLnBrk="1" hangingPunct="1">
              <a:buFont typeface="+mj-lt"/>
              <a:buAutoNum type="arabicPeriod"/>
            </a:pPr>
            <a:r>
              <a:rPr lang="en-US" dirty="0">
                <a:latin typeface="Optima" charset="0"/>
                <a:cs typeface="Optima" charset="0"/>
              </a:rPr>
              <a:t>Operating calculations</a:t>
            </a:r>
          </a:p>
          <a:p>
            <a:pPr marL="800100" lvl="1" indent="-342900" eaLnBrk="1" hangingPunct="1">
              <a:buFont typeface="+mj-lt"/>
              <a:buAutoNum type="arabicPeriod"/>
            </a:pPr>
            <a:r>
              <a:rPr lang="en-US" dirty="0">
                <a:latin typeface="Optima" charset="0"/>
                <a:cs typeface="Optima" charset="0"/>
              </a:rPr>
              <a:t>Objective (output)</a:t>
            </a:r>
          </a:p>
          <a:p>
            <a:pPr eaLnBrk="1" hangingPunct="1"/>
            <a:r>
              <a:rPr lang="en-US" dirty="0">
                <a:latin typeface="Optima" charset="0"/>
                <a:cs typeface="Optima" charset="0"/>
              </a:rPr>
              <a:t>ALWAYS check whether basic model is correct (use corner solutions)</a:t>
            </a:r>
          </a:p>
          <a:p>
            <a:pPr eaLnBrk="1" hangingPunct="1"/>
            <a:r>
              <a:rPr lang="en-US" dirty="0">
                <a:latin typeface="Optima" charset="0"/>
                <a:cs typeface="Optima" charset="0"/>
              </a:rPr>
              <a:t>Run simulation</a:t>
            </a:r>
          </a:p>
          <a:p>
            <a:pPr lvl="1" eaLnBrk="1" hangingPunct="1"/>
            <a:r>
              <a:rPr lang="en-US" dirty="0">
                <a:latin typeface="Optima" charset="0"/>
                <a:cs typeface="Optima" charset="0"/>
              </a:rPr>
              <a:t>ALWAYS provide confidence intervals (i.e., rerun your analysis </a:t>
            </a:r>
            <a:r>
              <a:rPr lang="en-US" i="1" dirty="0">
                <a:latin typeface="Optima" charset="0"/>
                <a:cs typeface="Optima" charset="0"/>
              </a:rPr>
              <a:t>N</a:t>
            </a:r>
            <a:r>
              <a:rPr lang="en-US" dirty="0">
                <a:latin typeface="Optima" charset="0"/>
                <a:cs typeface="Optima" charset="0"/>
              </a:rPr>
              <a:t> times)</a:t>
            </a:r>
          </a:p>
          <a:p>
            <a:pPr eaLnBrk="1" hangingPunct="1"/>
            <a:r>
              <a:rPr lang="en-US" dirty="0">
                <a:latin typeface="Optima" charset="0"/>
                <a:cs typeface="Optima" charset="0"/>
              </a:rPr>
              <a:t>Analyze output</a:t>
            </a:r>
          </a:p>
          <a:p>
            <a:pPr marL="800100" lvl="1" indent="-342900" eaLnBrk="1" hangingPunct="1">
              <a:buFont typeface="+mj-lt"/>
              <a:buAutoNum type="arabicPeriod"/>
            </a:pPr>
            <a:r>
              <a:rPr lang="en-US" dirty="0">
                <a:latin typeface="Optima" charset="0"/>
                <a:cs typeface="Optima" charset="0"/>
              </a:rPr>
              <a:t>ALWAYS check whether solution makes sense</a:t>
            </a:r>
          </a:p>
          <a:p>
            <a:pPr marL="800100" lvl="1" indent="-342900" eaLnBrk="1" hangingPunct="1">
              <a:buFont typeface="+mj-lt"/>
              <a:buAutoNum type="arabicPeriod"/>
            </a:pPr>
            <a:r>
              <a:rPr lang="en-US" dirty="0">
                <a:latin typeface="Optima" charset="0"/>
                <a:cs typeface="Optima" charset="0"/>
              </a:rPr>
              <a:t>Do comparative statics</a:t>
            </a:r>
          </a:p>
          <a:p>
            <a:pPr eaLnBrk="1" hangingPunct="1"/>
            <a:endParaRPr lang="en-US" dirty="0">
              <a:latin typeface="Optima" charset="0"/>
              <a:cs typeface="Optima" charset="0"/>
            </a:endParaRPr>
          </a:p>
          <a:p>
            <a:pPr eaLnBrk="1" hangingPunct="1"/>
            <a:endParaRPr lang="en-US" dirty="0">
              <a:latin typeface="Optima" charset="0"/>
              <a:cs typeface="Optima" charset="0"/>
            </a:endParaRPr>
          </a:p>
        </p:txBody>
      </p:sp>
    </p:spTree>
    <p:extLst>
      <p:ext uri="{BB962C8B-B14F-4D97-AF65-F5344CB8AC3E}">
        <p14:creationId xmlns:p14="http://schemas.microsoft.com/office/powerpoint/2010/main" val="536364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94A8B13B-6280-4C41-8120-D63FA8581A6C}"/>
              </a:ext>
            </a:extLst>
          </p:cNvPr>
          <p:cNvSpPr>
            <a:spLocks noGrp="1"/>
          </p:cNvSpPr>
          <p:nvPr>
            <p:ph type="title"/>
          </p:nvPr>
        </p:nvSpPr>
        <p:spPr/>
        <p:txBody>
          <a:bodyPr/>
          <a:lstStyle/>
          <a:p>
            <a:r>
              <a:rPr lang="en-US" dirty="0"/>
              <a:t>1. Greedy Model &amp; Excel Solver</a:t>
            </a:r>
          </a:p>
        </p:txBody>
      </p:sp>
      <p:pic>
        <p:nvPicPr>
          <p:cNvPr id="2" name="Picture 1">
            <a:extLst>
              <a:ext uri="{FF2B5EF4-FFF2-40B4-BE49-F238E27FC236}">
                <a16:creationId xmlns:a16="http://schemas.microsoft.com/office/drawing/2014/main" id="{200BAD8D-3B2A-4243-982F-BA1D276A0E6C}"/>
              </a:ext>
            </a:extLst>
          </p:cNvPr>
          <p:cNvPicPr>
            <a:picLocks noChangeAspect="1"/>
          </p:cNvPicPr>
          <p:nvPr/>
        </p:nvPicPr>
        <p:blipFill>
          <a:blip r:embed="rId2"/>
          <a:stretch>
            <a:fillRect/>
          </a:stretch>
        </p:blipFill>
        <p:spPr>
          <a:xfrm>
            <a:off x="0" y="1092733"/>
            <a:ext cx="9144000" cy="5202621"/>
          </a:xfrm>
          <a:prstGeom prst="rect">
            <a:avLst/>
          </a:prstGeom>
        </p:spPr>
      </p:pic>
    </p:spTree>
    <p:extLst>
      <p:ext uri="{BB962C8B-B14F-4D97-AF65-F5344CB8AC3E}">
        <p14:creationId xmlns:p14="http://schemas.microsoft.com/office/powerpoint/2010/main" val="2625277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1FFF1-EC0F-A14C-AEFE-8F52E8E50F8F}"/>
              </a:ext>
            </a:extLst>
          </p:cNvPr>
          <p:cNvSpPr>
            <a:spLocks noGrp="1"/>
          </p:cNvSpPr>
          <p:nvPr>
            <p:ph type="title"/>
          </p:nvPr>
        </p:nvSpPr>
        <p:spPr/>
        <p:txBody>
          <a:bodyPr/>
          <a:lstStyle/>
          <a:p>
            <a:r>
              <a:rPr lang="en-US" dirty="0"/>
              <a:t>2. Linear Programming Formulation</a:t>
            </a:r>
          </a:p>
        </p:txBody>
      </p:sp>
      <p:pic>
        <p:nvPicPr>
          <p:cNvPr id="4" name="Picture 3">
            <a:extLst>
              <a:ext uri="{FF2B5EF4-FFF2-40B4-BE49-F238E27FC236}">
                <a16:creationId xmlns:a16="http://schemas.microsoft.com/office/drawing/2014/main" id="{44500C8E-33B0-5C43-97F9-B095E7FC70FA}"/>
              </a:ext>
            </a:extLst>
          </p:cNvPr>
          <p:cNvPicPr>
            <a:picLocks noChangeAspect="1"/>
          </p:cNvPicPr>
          <p:nvPr/>
        </p:nvPicPr>
        <p:blipFill>
          <a:blip r:embed="rId2"/>
          <a:stretch>
            <a:fillRect/>
          </a:stretch>
        </p:blipFill>
        <p:spPr>
          <a:xfrm>
            <a:off x="0" y="1089865"/>
            <a:ext cx="9144000" cy="5128846"/>
          </a:xfrm>
          <a:prstGeom prst="rect">
            <a:avLst/>
          </a:prstGeom>
        </p:spPr>
      </p:pic>
    </p:spTree>
    <p:extLst>
      <p:ext uri="{BB962C8B-B14F-4D97-AF65-F5344CB8AC3E}">
        <p14:creationId xmlns:p14="http://schemas.microsoft.com/office/powerpoint/2010/main" val="562167392"/>
      </p:ext>
    </p:extLst>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13768</TotalTime>
  <Words>1924</Words>
  <Application>Microsoft Macintosh PowerPoint</Application>
  <PresentationFormat>On-screen Show (4:3)</PresentationFormat>
  <Paragraphs>334</Paragraphs>
  <Slides>25</Slides>
  <Notes>15</Notes>
  <HiddenSlides>9</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ＭＳ Ｐゴシック</vt:lpstr>
      <vt:lpstr>Arial</vt:lpstr>
      <vt:lpstr>Calibri</vt:lpstr>
      <vt:lpstr>Garamond</vt:lpstr>
      <vt:lpstr>Optima</vt:lpstr>
      <vt:lpstr>Symbol</vt:lpstr>
      <vt:lpstr>Times New Roman</vt:lpstr>
      <vt:lpstr>Verdana</vt:lpstr>
      <vt:lpstr>Wingdings</vt:lpstr>
      <vt:lpstr>Wingdings 3</vt:lpstr>
      <vt:lpstr>Cachon_Slide_Template</vt:lpstr>
      <vt:lpstr>PowerPoint Presentation</vt:lpstr>
      <vt:lpstr>Asset Portfolio Strategy for Laptops Computers and Tablets </vt:lpstr>
      <vt:lpstr>Data</vt:lpstr>
      <vt:lpstr>Draw Process, name variables, write constraints</vt:lpstr>
      <vt:lpstr>Graph demand forecast and capacity region</vt:lpstr>
      <vt:lpstr>Decision tree to  1) evaluate scenarios and E(NPV)    2) optimize via marginal analysis</vt:lpstr>
      <vt:lpstr>Simulation &amp; Optimization:  General steps to build the model</vt:lpstr>
      <vt:lpstr>1. Greedy Model &amp; Excel Solver</vt:lpstr>
      <vt:lpstr>2. Linear Programming Formulation</vt:lpstr>
      <vt:lpstr>3. Simulate &amp; Optimize</vt:lpstr>
      <vt:lpstr>Who needs “coding”?  Excel really is a … programming language</vt:lpstr>
      <vt:lpstr>But which languages are used in practice today?</vt:lpstr>
      <vt:lpstr>PowerPoint Presentation</vt:lpstr>
      <vt:lpstr>Dynamic Asset Strategy and Contingent Expansion:  Sharp’s Sakai Factory</vt:lpstr>
      <vt:lpstr>CapEx Scale Economies</vt:lpstr>
      <vt:lpstr>With scale economies in CapEx (a = .9)</vt:lpstr>
      <vt:lpstr>Simulating using @Risk:  General steps to build the model</vt:lpstr>
      <vt:lpstr>1. Newsvendor Model</vt:lpstr>
      <vt:lpstr>PowerPoint Presentation</vt:lpstr>
      <vt:lpstr>2. Seagate Example: Correlated Demands</vt:lpstr>
      <vt:lpstr>PowerPoint Presentation</vt:lpstr>
      <vt:lpstr>Newsvendor Network as Two-Stage Stochastic Program: Seagate Part B</vt:lpstr>
      <vt:lpstr>Setting up the Production/Allocation Linear Program (Solver)</vt:lpstr>
      <vt:lpstr>Solver Model</vt:lpstr>
      <vt:lpstr>Macro for “Locking” @Risk function before using Solver </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518</cp:revision>
  <cp:lastPrinted>2018-02-20T19:39:29Z</cp:lastPrinted>
  <dcterms:created xsi:type="dcterms:W3CDTF">1998-09-22T23:11:58Z</dcterms:created>
  <dcterms:modified xsi:type="dcterms:W3CDTF">2018-02-20T19:39:32Z</dcterms:modified>
</cp:coreProperties>
</file>