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81" r:id="rId2"/>
    <p:sldMasterId id="2147483869" r:id="rId3"/>
    <p:sldMasterId id="2147483876" r:id="rId4"/>
  </p:sldMasterIdLst>
  <p:notesMasterIdLst>
    <p:notesMasterId r:id="rId24"/>
  </p:notesMasterIdLst>
  <p:handoutMasterIdLst>
    <p:handoutMasterId r:id="rId25"/>
  </p:handoutMasterIdLst>
  <p:sldIdLst>
    <p:sldId id="275"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2875">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clrMode="gray" frameSlides="1"/>
  <p:clrMru>
    <a:srgbClr val="EAEAEA"/>
    <a:srgbClr val="FFFFCC"/>
    <a:srgbClr val="CCFF99"/>
    <a:srgbClr val="FFCCCC"/>
    <a:srgbClr val="FF0000"/>
    <a:srgbClr val="CCFF66"/>
    <a:srgbClr val="66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85" autoAdjust="0"/>
    <p:restoredTop sz="76436" autoAdjust="0"/>
  </p:normalViewPr>
  <p:slideViewPr>
    <p:cSldViewPr snapToGrid="0">
      <p:cViewPr varScale="1">
        <p:scale>
          <a:sx n="115" d="100"/>
          <a:sy n="115" d="100"/>
        </p:scale>
        <p:origin x="1816" y="192"/>
      </p:cViewPr>
      <p:guideLst>
        <p:guide orient="horz" pos="2381"/>
        <p:guide pos="287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2576" y="-48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2"/>
            <a:ext cx="4028546" cy="2213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dirty="0"/>
              <a:t>Operations Strategy</a:t>
            </a:r>
          </a:p>
        </p:txBody>
      </p:sp>
      <p:sp>
        <p:nvSpPr>
          <p:cNvPr id="28676" name="Rectangle 4"/>
          <p:cNvSpPr>
            <a:spLocks noGrp="1" noChangeArrowheads="1"/>
          </p:cNvSpPr>
          <p:nvPr>
            <p:ph type="ftr" sz="quarter" idx="2"/>
          </p:nvPr>
        </p:nvSpPr>
        <p:spPr bwMode="auto">
          <a:xfrm>
            <a:off x="0" y="9004353"/>
            <a:ext cx="3839898" cy="224417"/>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Tree>
    <p:extLst>
      <p:ext uri="{BB962C8B-B14F-4D97-AF65-F5344CB8AC3E}">
        <p14:creationId xmlns:p14="http://schemas.microsoft.com/office/powerpoint/2010/main" val="2753031857"/>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7670"/>
            <a:ext cx="5335390"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a:t>Operations Strategy</a:t>
            </a:r>
          </a:p>
        </p:txBody>
      </p:sp>
      <p:sp>
        <p:nvSpPr>
          <p:cNvPr id="4099" name="Rectangle 3"/>
          <p:cNvSpPr>
            <a:spLocks noGrp="1" noChangeArrowheads="1"/>
          </p:cNvSpPr>
          <p:nvPr>
            <p:ph type="dt" idx="1"/>
          </p:nvPr>
        </p:nvSpPr>
        <p:spPr bwMode="auto">
          <a:xfrm>
            <a:off x="5502739" y="27670"/>
            <a:ext cx="1507661"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algn="r" defTabSz="922912" eaLnBrk="0" hangingPunct="0">
              <a:defRPr sz="800"/>
            </a:lvl1pPr>
          </a:lstStyle>
          <a:p>
            <a:pPr>
              <a:defRPr/>
            </a:pPr>
            <a:fld id="{2BB63D27-399F-4792-A118-4CC730A89D33}" type="datetime1">
              <a:rPr lang="en-US"/>
              <a:pPr>
                <a:defRPr/>
              </a:pPr>
              <a:t>3/10/18</a:t>
            </a:fld>
            <a:endParaRPr lang="en-US"/>
          </a:p>
        </p:txBody>
      </p:sp>
      <p:sp>
        <p:nvSpPr>
          <p:cNvPr id="79876" name="Rectangle 4"/>
          <p:cNvSpPr>
            <a:spLocks noGrp="1" noRot="1" noChangeAspect="1" noChangeArrowheads="1" noTextEdit="1"/>
          </p:cNvSpPr>
          <p:nvPr>
            <p:ph type="sldImg" idx="2"/>
          </p:nvPr>
        </p:nvSpPr>
        <p:spPr bwMode="auto">
          <a:xfrm>
            <a:off x="254000" y="319088"/>
            <a:ext cx="4645025" cy="3484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31248" y="3870428"/>
            <a:ext cx="6547909" cy="52092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2" y="9124244"/>
            <a:ext cx="4384543"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8" y="9124244"/>
            <a:ext cx="3038144"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algn="r" defTabSz="922912" eaLnBrk="0" hangingPunct="0">
              <a:defRPr sz="800"/>
            </a:lvl1pPr>
          </a:lstStyle>
          <a:p>
            <a:pPr>
              <a:defRPr/>
            </a:pPr>
            <a:fld id="{B19D7C3D-48F7-42AB-8CEF-AD510D4D77B3}" type="slidenum">
              <a:rPr lang="en-US"/>
              <a:pPr>
                <a:defRPr/>
              </a:pPr>
              <a:t>‹#›</a:t>
            </a:fld>
            <a:endParaRPr lang="en-US"/>
          </a:p>
        </p:txBody>
      </p:sp>
    </p:spTree>
    <p:extLst>
      <p:ext uri="{BB962C8B-B14F-4D97-AF65-F5344CB8AC3E}">
        <p14:creationId xmlns:p14="http://schemas.microsoft.com/office/powerpoint/2010/main" val="40153067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Notes Placeholder 8"/>
          <p:cNvSpPr>
            <a:spLocks noGrp="1"/>
          </p:cNvSpPr>
          <p:nvPr>
            <p:ph type="body" idx="1"/>
          </p:nvPr>
        </p:nvSpPr>
        <p:spPr>
          <a:ln/>
        </p:spPr>
        <p:txBody>
          <a:bodyPr/>
          <a:lstStyle/>
          <a:p>
            <a:pPr>
              <a:defRPr/>
            </a:pPr>
            <a:r>
              <a:rPr lang="en-US" baseline="0" dirty="0"/>
              <a:t>New case, inaugural class session on March 9, 2018</a:t>
            </a:r>
          </a:p>
        </p:txBody>
      </p:sp>
      <p:sp>
        <p:nvSpPr>
          <p:cNvPr id="46086" name="Slide Image Placeholder 11"/>
          <p:cNvSpPr>
            <a:spLocks noGrp="1" noRot="1" noChangeAspect="1" noTextEdit="1"/>
          </p:cNvSpPr>
          <p:nvPr>
            <p:ph type="sldImg"/>
          </p:nvPr>
        </p:nvSpPr>
        <p:spPr>
          <a:ln/>
        </p:spPr>
      </p:sp>
      <p:sp>
        <p:nvSpPr>
          <p:cNvPr id="2" name="Header Placeholder 1">
            <a:extLst>
              <a:ext uri="{FF2B5EF4-FFF2-40B4-BE49-F238E27FC236}">
                <a16:creationId xmlns:a16="http://schemas.microsoft.com/office/drawing/2014/main" id="{96CE1D30-CBE8-7E4F-9121-5A3CA3D46109}"/>
              </a:ext>
            </a:extLst>
          </p:cNvPr>
          <p:cNvSpPr>
            <a:spLocks noGrp="1"/>
          </p:cNvSpPr>
          <p:nvPr>
            <p:ph type="hdr" sz="quarter" idx="10"/>
          </p:nvPr>
        </p:nvSpPr>
        <p:spPr/>
        <p:txBody>
          <a:bodyPr/>
          <a:lstStyle/>
          <a:p>
            <a:pPr>
              <a:defRPr/>
            </a:pPr>
            <a:r>
              <a:rPr lang="en-US"/>
              <a:t>Operations Strategy</a:t>
            </a:r>
          </a:p>
        </p:txBody>
      </p:sp>
    </p:spTree>
    <p:extLst>
      <p:ext uri="{BB962C8B-B14F-4D97-AF65-F5344CB8AC3E}">
        <p14:creationId xmlns:p14="http://schemas.microsoft.com/office/powerpoint/2010/main" val="4118443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7.xml"/><Relationship Id="rId1" Type="http://schemas.openxmlformats.org/officeDocument/2006/relationships/vmlDrawing" Target="../drawings/vmlDrawing2.v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tags" Target="../tags/tag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1.xml"/><Relationship Id="rId1"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146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261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able Placeholder 2"/>
          <p:cNvSpPr>
            <a:spLocks noGrp="1"/>
          </p:cNvSpPr>
          <p:nvPr>
            <p:ph type="tbl" idx="1"/>
          </p:nvPr>
        </p:nvSpPr>
        <p:spPr>
          <a:xfrm>
            <a:off x="455613" y="1114425"/>
            <a:ext cx="8229600" cy="5381625"/>
          </a:xfrm>
        </p:spPr>
        <p:txBody>
          <a:bodyPr/>
          <a:lstStyle/>
          <a:p>
            <a:pPr lvl="0"/>
            <a:endParaRPr lang="en-US"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495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25115660"/>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46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61984" cy="161974"/>
                      </a:xfrm>
                      <a:prstGeom prst="rect">
                        <a:avLst/>
                      </a:prstGeom>
                    </p:spPr>
                  </p:pic>
                </p:oleObj>
              </mc:Fallback>
            </mc:AlternateContent>
          </a:graphicData>
        </a:graphic>
      </p:graphicFrame>
      <p:pic>
        <p:nvPicPr>
          <p:cNvPr id="16493" name="Picture 10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53" y="316"/>
            <a:ext cx="9144000" cy="6858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McK Title Elements" hidden="1"/>
          <p:cNvGrpSpPr>
            <a:grpSpLocks/>
          </p:cNvGrpSpPr>
          <p:nvPr/>
        </p:nvGrpSpPr>
        <p:grpSpPr bwMode="auto">
          <a:xfrm>
            <a:off x="3313593" y="5858734"/>
            <a:ext cx="5036085" cy="494023"/>
            <a:chOff x="1663" y="3106"/>
            <a:chExt cx="3109" cy="305"/>
          </a:xfrm>
        </p:grpSpPr>
        <p:sp>
          <p:nvSpPr>
            <p:cNvPr id="9" name="McK Document type"/>
            <p:cNvSpPr txBox="1">
              <a:spLocks noChangeArrowheads="1"/>
            </p:cNvSpPr>
            <p:nvPr/>
          </p:nvSpPr>
          <p:spPr bwMode="auto">
            <a:xfrm>
              <a:off x="1663" y="3106"/>
              <a:ext cx="3109" cy="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000000"/>
                  </a:solidFill>
                  <a:latin typeface="Arial"/>
                  <a:ea typeface="ＭＳ Ｐゴシック"/>
                </a:rPr>
                <a:t>Document type</a:t>
              </a:r>
            </a:p>
          </p:txBody>
        </p:sp>
        <p:sp>
          <p:nvSpPr>
            <p:cNvPr id="10" name="McK Date"/>
            <p:cNvSpPr txBox="1">
              <a:spLocks noChangeArrowheads="1"/>
            </p:cNvSpPr>
            <p:nvPr/>
          </p:nvSpPr>
          <p:spPr bwMode="auto">
            <a:xfrm>
              <a:off x="1663" y="3275"/>
              <a:ext cx="3109" cy="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000000"/>
                  </a:solidFill>
                  <a:latin typeface="Arial"/>
                  <a:ea typeface="ＭＳ Ｐゴシック"/>
                </a:rPr>
                <a:t>Date</a:t>
              </a:r>
            </a:p>
          </p:txBody>
        </p:sp>
      </p:grpSp>
      <p:sp>
        <p:nvSpPr>
          <p:cNvPr id="13314" name="Rectangle 1026"/>
          <p:cNvSpPr>
            <a:spLocks noGrp="1" noChangeArrowheads="1"/>
          </p:cNvSpPr>
          <p:nvPr>
            <p:ph type="ctrTitle"/>
          </p:nvPr>
        </p:nvSpPr>
        <p:spPr bwMode="auto">
          <a:xfrm>
            <a:off x="3313594" y="3066762"/>
            <a:ext cx="5036084" cy="1015663"/>
          </a:xfrm>
          <a:prstGeom prst="rect">
            <a:avLst/>
          </a:prstGeom>
        </p:spPr>
        <p:txBody>
          <a:bodyPr anchor="t" anchorCtr="0"/>
          <a:lstStyle>
            <a:lvl1pPr>
              <a:defRPr sz="3300" b="0" baseline="0">
                <a:latin typeface="+mj-lt"/>
                <a:ea typeface="+mj-ea"/>
              </a:defRPr>
            </a:lvl1pPr>
          </a:lstStyle>
          <a:p>
            <a:pPr lvl="0"/>
            <a:r>
              <a:rPr lang="en-US" noProof="0"/>
              <a:t>Click to edit Master title style</a:t>
            </a:r>
            <a:endParaRPr lang="en-US" noProof="0" dirty="0"/>
          </a:p>
        </p:txBody>
      </p:sp>
      <p:sp>
        <p:nvSpPr>
          <p:cNvPr id="13315" name="Rectangle 1027"/>
          <p:cNvSpPr>
            <a:spLocks noGrp="1" noChangeArrowheads="1"/>
          </p:cNvSpPr>
          <p:nvPr>
            <p:ph type="subTitle" idx="1"/>
          </p:nvPr>
        </p:nvSpPr>
        <p:spPr bwMode="auto">
          <a:xfrm>
            <a:off x="3313594" y="4604060"/>
            <a:ext cx="5036084" cy="219820"/>
          </a:xfrm>
        </p:spPr>
        <p:txBody>
          <a:bodyPr>
            <a:spAutoFit/>
          </a:bodyPr>
          <a:lstStyle>
            <a:lvl1pPr>
              <a:defRPr sz="1400" baseline="0">
                <a:solidFill>
                  <a:schemeClr val="tx2"/>
                </a:solidFill>
                <a:latin typeface="+mj-lt"/>
                <a:ea typeface="+mj-ea"/>
              </a:defRPr>
            </a:lvl1pPr>
          </a:lstStyle>
          <a:p>
            <a:pPr lvl="0"/>
            <a:r>
              <a:rPr lang="en-US" noProof="0"/>
              <a:t>Click to edit Master subtitle style</a:t>
            </a:r>
          </a:p>
        </p:txBody>
      </p:sp>
      <p:sp>
        <p:nvSpPr>
          <p:cNvPr id="11" name="doc id"/>
          <p:cNvSpPr>
            <a:spLocks noChangeArrowheads="1"/>
          </p:cNvSpPr>
          <p:nvPr userDrawn="1"/>
        </p:nvSpPr>
        <p:spPr bwMode="auto">
          <a:xfrm>
            <a:off x="8246609" y="37255"/>
            <a:ext cx="670614" cy="124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FFFFFF"/>
              </a:solidFill>
              <a:latin typeface="Arial"/>
              <a:ea typeface="ＭＳ Ｐゴシック"/>
            </a:endParaRPr>
          </a:p>
        </p:txBody>
      </p:sp>
    </p:spTree>
    <p:extLst>
      <p:ext uri="{BB962C8B-B14F-4D97-AF65-F5344CB8AC3E}">
        <p14:creationId xmlns:p14="http://schemas.microsoft.com/office/powerpoint/2010/main" val="41646065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2"/>
          <p:cNvSpPr>
            <a:spLocks noGrp="1" noChangeArrowheads="1"/>
          </p:cNvSpPr>
          <p:nvPr>
            <p:ph type="title"/>
            <p:custDataLst>
              <p:tags r:id="rId1"/>
            </p:custDataLst>
          </p:nvPr>
        </p:nvSpPr>
        <p:spPr bwMode="auto">
          <a:xfrm>
            <a:off x="229345" y="252639"/>
            <a:ext cx="8685310" cy="3454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5" name="Slide Number"/>
          <p:cNvSpPr txBox="1">
            <a:spLocks/>
          </p:cNvSpPr>
          <p:nvPr userDrawn="1">
            <p:custDataLst>
              <p:tags r:id="rId2"/>
            </p:custDataLst>
          </p:nvPr>
        </p:nvSpPr>
        <p:spPr bwMode="auto">
          <a:xfrm>
            <a:off x="8737488" y="6595029"/>
            <a:ext cx="160294" cy="157014"/>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r"/>
            <a:fld id="{42C328C1-A84F-4A39-A664-DBA00541A8C6}" type="slidenum">
              <a:rPr lang="en-US" smtClean="0">
                <a:solidFill>
                  <a:srgbClr val="000000"/>
                </a:solidFill>
                <a:latin typeface="Arial"/>
                <a:ea typeface="ＭＳ Ｐゴシック"/>
              </a:rPr>
              <a:pPr algn="r"/>
              <a:t>‹#›</a:t>
            </a:fld>
            <a:endParaRPr lang="en-US" dirty="0">
              <a:solidFill>
                <a:srgbClr val="000000"/>
              </a:solidFill>
              <a:latin typeface="Arial"/>
              <a:ea typeface="ＭＳ Ｐゴシック"/>
            </a:endParaRPr>
          </a:p>
        </p:txBody>
      </p:sp>
    </p:spTree>
    <p:extLst>
      <p:ext uri="{BB962C8B-B14F-4D97-AF65-F5344CB8AC3E}">
        <p14:creationId xmlns:p14="http://schemas.microsoft.com/office/powerpoint/2010/main" val="24096519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482155" y="2409532"/>
            <a:ext cx="4389768" cy="1318918"/>
          </a:xfrm>
        </p:spPr>
        <p:txBody>
          <a:bodyPr/>
          <a:lstStyle>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8719603" y="6566446"/>
            <a:ext cx="213009" cy="155496"/>
          </a:xfrm>
          <a:prstGeom prst="rect">
            <a:avLst/>
          </a:prstGeom>
          <a:noFill/>
        </p:spPr>
        <p:txBody>
          <a:bodyPr vert="horz" wrap="none" lIns="0" tIns="0" rIns="0" bIns="0" rtlCol="0">
            <a:noAutofit/>
          </a:bodyPr>
          <a:lstStyle/>
          <a:p>
            <a:fld id="{38BAB1E4-C43A-4502-A855-5FF6FE481EA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C75AC8F-6626-4E3A-AD92-94422E2C5827}"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E7748D70-FAB8-471A-B5AC-597304AB506D}"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7" name="TextBox 6"/>
          <p:cNvSpPr txBox="1"/>
          <p:nvPr userDrawn="1"/>
        </p:nvSpPr>
        <p:spPr>
          <a:xfrm>
            <a:off x="8719603" y="6566446"/>
            <a:ext cx="213009" cy="155496"/>
          </a:xfrm>
          <a:prstGeom prst="rect">
            <a:avLst/>
          </a:prstGeom>
          <a:noFill/>
        </p:spPr>
        <p:txBody>
          <a:bodyPr vert="horz" wrap="none" lIns="0" tIns="0" rIns="0" bIns="0" rtlCol="0">
            <a:noAutofit/>
          </a:bodyPr>
          <a:lstStyle/>
          <a:p>
            <a:fld id="{0F1C7028-888B-4C07-B2ED-2A8DEA789C4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8" name="TextBox 7"/>
          <p:cNvSpPr txBox="1"/>
          <p:nvPr userDrawn="1"/>
        </p:nvSpPr>
        <p:spPr>
          <a:xfrm>
            <a:off x="8719603" y="6566446"/>
            <a:ext cx="213009" cy="155496"/>
          </a:xfrm>
          <a:prstGeom prst="rect">
            <a:avLst/>
          </a:prstGeom>
          <a:noFill/>
        </p:spPr>
        <p:txBody>
          <a:bodyPr vert="horz" wrap="none" lIns="0" tIns="0" rIns="0" bIns="0" rtlCol="0">
            <a:noAutofit/>
          </a:bodyPr>
          <a:lstStyle/>
          <a:p>
            <a:fld id="{5CA32DDC-DACC-4E6E-88C4-B5F7405793E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9" name="TextBox 8"/>
          <p:cNvSpPr txBox="1"/>
          <p:nvPr userDrawn="1"/>
        </p:nvSpPr>
        <p:spPr>
          <a:xfrm>
            <a:off x="8719603" y="6566446"/>
            <a:ext cx="213009" cy="155496"/>
          </a:xfrm>
          <a:prstGeom prst="rect">
            <a:avLst/>
          </a:prstGeom>
          <a:noFill/>
        </p:spPr>
        <p:txBody>
          <a:bodyPr vert="horz" wrap="none" lIns="0" tIns="0" rIns="0" bIns="0" rtlCol="0">
            <a:noAutofit/>
          </a:bodyPr>
          <a:lstStyle/>
          <a:p>
            <a:fld id="{33640DD7-6C53-4BF9-94D6-FC2AEA5891E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0" name="TextBox 9"/>
          <p:cNvSpPr txBox="1"/>
          <p:nvPr userDrawn="1"/>
        </p:nvSpPr>
        <p:spPr>
          <a:xfrm>
            <a:off x="8719603" y="6566446"/>
            <a:ext cx="213009" cy="155496"/>
          </a:xfrm>
          <a:prstGeom prst="rect">
            <a:avLst/>
          </a:prstGeom>
          <a:noFill/>
        </p:spPr>
        <p:txBody>
          <a:bodyPr vert="horz" wrap="none" lIns="0" tIns="0" rIns="0" bIns="0" rtlCol="0">
            <a:noAutofit/>
          </a:bodyPr>
          <a:lstStyle/>
          <a:p>
            <a:fld id="{DDD4D436-63E8-48A5-B5D6-FD1EE005FD79}"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1" name="TextBox 10"/>
          <p:cNvSpPr txBox="1"/>
          <p:nvPr userDrawn="1"/>
        </p:nvSpPr>
        <p:spPr>
          <a:xfrm>
            <a:off x="8719603" y="6566446"/>
            <a:ext cx="213009" cy="155496"/>
          </a:xfrm>
          <a:prstGeom prst="rect">
            <a:avLst/>
          </a:prstGeom>
          <a:noFill/>
        </p:spPr>
        <p:txBody>
          <a:bodyPr vert="horz" wrap="none" lIns="0" tIns="0" rIns="0" bIns="0" rtlCol="0">
            <a:noAutofit/>
          </a:bodyPr>
          <a:lstStyle/>
          <a:p>
            <a:fld id="{99C70949-85E2-46BC-BCFA-3DAFC2DF3073}"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2" name="TextBox 11"/>
          <p:cNvSpPr txBox="1"/>
          <p:nvPr userDrawn="1"/>
        </p:nvSpPr>
        <p:spPr>
          <a:xfrm>
            <a:off x="8719603" y="6566446"/>
            <a:ext cx="213009" cy="155496"/>
          </a:xfrm>
          <a:prstGeom prst="rect">
            <a:avLst/>
          </a:prstGeom>
          <a:noFill/>
        </p:spPr>
        <p:txBody>
          <a:bodyPr vert="horz" wrap="none" lIns="0" tIns="0" rIns="0" bIns="0" rtlCol="0">
            <a:noAutofit/>
          </a:bodyPr>
          <a:lstStyle/>
          <a:p>
            <a:fld id="{66779742-2D9D-4921-95F6-0F7FC8A210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3" name="TextBox 12"/>
          <p:cNvSpPr txBox="1"/>
          <p:nvPr userDrawn="1"/>
        </p:nvSpPr>
        <p:spPr>
          <a:xfrm>
            <a:off x="8719603" y="6566446"/>
            <a:ext cx="213009" cy="155496"/>
          </a:xfrm>
          <a:prstGeom prst="rect">
            <a:avLst/>
          </a:prstGeom>
          <a:noFill/>
        </p:spPr>
        <p:txBody>
          <a:bodyPr vert="horz" wrap="none" lIns="0" tIns="0" rIns="0" bIns="0" rtlCol="0">
            <a:noAutofit/>
          </a:bodyPr>
          <a:lstStyle/>
          <a:p>
            <a:fld id="{5838F1FD-9561-4DCA-9981-C1FADD4A912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4" name="TextBox 13"/>
          <p:cNvSpPr txBox="1"/>
          <p:nvPr userDrawn="1"/>
        </p:nvSpPr>
        <p:spPr>
          <a:xfrm>
            <a:off x="8719603" y="6566446"/>
            <a:ext cx="213009" cy="155496"/>
          </a:xfrm>
          <a:prstGeom prst="rect">
            <a:avLst/>
          </a:prstGeom>
          <a:noFill/>
        </p:spPr>
        <p:txBody>
          <a:bodyPr vert="horz" wrap="none" lIns="0" tIns="0" rIns="0" bIns="0" rtlCol="0">
            <a:noAutofit/>
          </a:bodyPr>
          <a:lstStyle/>
          <a:p>
            <a:fld id="{C60C4258-46B6-4C7A-9C86-B9F49023F03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5" name="TextBox 14"/>
          <p:cNvSpPr txBox="1"/>
          <p:nvPr userDrawn="1"/>
        </p:nvSpPr>
        <p:spPr>
          <a:xfrm>
            <a:off x="8719603" y="6566446"/>
            <a:ext cx="213009" cy="155496"/>
          </a:xfrm>
          <a:prstGeom prst="rect">
            <a:avLst/>
          </a:prstGeom>
          <a:noFill/>
        </p:spPr>
        <p:txBody>
          <a:bodyPr vert="horz" wrap="none" lIns="0" tIns="0" rIns="0" bIns="0" rtlCol="0">
            <a:noAutofit/>
          </a:bodyPr>
          <a:lstStyle/>
          <a:p>
            <a:fld id="{C0FF995F-3AC5-47E3-95EE-BB56C0C7095A}"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6" name="TextBox 15"/>
          <p:cNvSpPr txBox="1"/>
          <p:nvPr userDrawn="1"/>
        </p:nvSpPr>
        <p:spPr>
          <a:xfrm>
            <a:off x="8719603" y="6566446"/>
            <a:ext cx="213009" cy="155496"/>
          </a:xfrm>
          <a:prstGeom prst="rect">
            <a:avLst/>
          </a:prstGeom>
          <a:noFill/>
        </p:spPr>
        <p:txBody>
          <a:bodyPr vert="horz" wrap="none" lIns="0" tIns="0" rIns="0" bIns="0" rtlCol="0">
            <a:noAutofit/>
          </a:bodyPr>
          <a:lstStyle/>
          <a:p>
            <a:fld id="{6E5EE3AF-AE77-46A6-92A0-FDE4EB7B38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7" name="TextBox 16"/>
          <p:cNvSpPr txBox="1"/>
          <p:nvPr userDrawn="1"/>
        </p:nvSpPr>
        <p:spPr>
          <a:xfrm>
            <a:off x="8719603" y="6566446"/>
            <a:ext cx="213009" cy="155496"/>
          </a:xfrm>
          <a:prstGeom prst="rect">
            <a:avLst/>
          </a:prstGeom>
          <a:noFill/>
        </p:spPr>
        <p:txBody>
          <a:bodyPr vert="horz" wrap="none" lIns="0" tIns="0" rIns="0" bIns="0" rtlCol="0">
            <a:noAutofit/>
          </a:bodyPr>
          <a:lstStyle/>
          <a:p>
            <a:fld id="{BFBF5ADE-BDDD-4358-8665-A4268BBDF94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8" name="TextBox 17"/>
          <p:cNvSpPr txBox="1"/>
          <p:nvPr userDrawn="1"/>
        </p:nvSpPr>
        <p:spPr>
          <a:xfrm>
            <a:off x="8719603" y="6566446"/>
            <a:ext cx="213009" cy="155496"/>
          </a:xfrm>
          <a:prstGeom prst="rect">
            <a:avLst/>
          </a:prstGeom>
          <a:noFill/>
        </p:spPr>
        <p:txBody>
          <a:bodyPr vert="horz" wrap="none" lIns="0" tIns="0" rIns="0" bIns="0" rtlCol="0">
            <a:noAutofit/>
          </a:bodyPr>
          <a:lstStyle/>
          <a:p>
            <a:fld id="{36612698-513B-4D3C-B20C-C6FDCF61F78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9" name="TextBox 18"/>
          <p:cNvSpPr txBox="1"/>
          <p:nvPr userDrawn="1"/>
        </p:nvSpPr>
        <p:spPr>
          <a:xfrm>
            <a:off x="8719603" y="6566446"/>
            <a:ext cx="213009" cy="155496"/>
          </a:xfrm>
          <a:prstGeom prst="rect">
            <a:avLst/>
          </a:prstGeom>
          <a:noFill/>
        </p:spPr>
        <p:txBody>
          <a:bodyPr vert="horz" wrap="none" lIns="0" tIns="0" rIns="0" bIns="0" rtlCol="0">
            <a:noAutofit/>
          </a:bodyPr>
          <a:lstStyle/>
          <a:p>
            <a:fld id="{B245FD57-64E5-4DBD-A2E4-61AFFDF88F5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0" name="TextBox 19"/>
          <p:cNvSpPr txBox="1"/>
          <p:nvPr userDrawn="1"/>
        </p:nvSpPr>
        <p:spPr>
          <a:xfrm>
            <a:off x="8719603" y="6566446"/>
            <a:ext cx="213009" cy="155496"/>
          </a:xfrm>
          <a:prstGeom prst="rect">
            <a:avLst/>
          </a:prstGeom>
          <a:noFill/>
        </p:spPr>
        <p:txBody>
          <a:bodyPr vert="horz" wrap="none" lIns="0" tIns="0" rIns="0" bIns="0" rtlCol="0">
            <a:noAutofit/>
          </a:bodyPr>
          <a:lstStyle/>
          <a:p>
            <a:fld id="{FB6E7957-E9D9-4CB4-9329-993DBC5BCA9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1" name="TextBox 20"/>
          <p:cNvSpPr txBox="1"/>
          <p:nvPr userDrawn="1"/>
        </p:nvSpPr>
        <p:spPr>
          <a:xfrm>
            <a:off x="8719603" y="6566446"/>
            <a:ext cx="213009" cy="155496"/>
          </a:xfrm>
          <a:prstGeom prst="rect">
            <a:avLst/>
          </a:prstGeom>
          <a:noFill/>
        </p:spPr>
        <p:txBody>
          <a:bodyPr vert="horz" wrap="none" lIns="0" tIns="0" rIns="0" bIns="0" rtlCol="0">
            <a:noAutofit/>
          </a:bodyPr>
          <a:lstStyle/>
          <a:p>
            <a:fld id="{31EAD833-B521-4A6D-B837-3C84085E9B3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240181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881438"/>
            <a:ext cx="8229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14CFA15-1A1D-4968-8AD6-F7A602CE1CD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FB5A6B34-F1B0-45DC-8EFA-3C93544E42D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40603508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a:t>Click to edit Master title style</a:t>
            </a:r>
          </a:p>
        </p:txBody>
      </p:sp>
      <p:sp>
        <p:nvSpPr>
          <p:cNvPr id="3" name="Table Placeholder 2"/>
          <p:cNvSpPr>
            <a:spLocks noGrp="1"/>
          </p:cNvSpPr>
          <p:nvPr>
            <p:ph type="tbl" idx="1"/>
          </p:nvPr>
        </p:nvSpPr>
        <p:spPr>
          <a:xfrm>
            <a:off x="455613" y="1114426"/>
            <a:ext cx="8229600" cy="251222"/>
          </a:xfrm>
        </p:spPr>
        <p:txBody>
          <a:bodyPr/>
          <a:lstStyle/>
          <a:p>
            <a:pPr lvl="0"/>
            <a:endParaRPr lang="en-US" noProof="0"/>
          </a:p>
        </p:txBody>
      </p:sp>
    </p:spTree>
    <p:extLst>
      <p:ext uri="{BB962C8B-B14F-4D97-AF65-F5344CB8AC3E}">
        <p14:creationId xmlns:p14="http://schemas.microsoft.com/office/powerpoint/2010/main" val="39920778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1256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78768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12">
            <a:extLst>
              <a:ext uri="{FF2B5EF4-FFF2-40B4-BE49-F238E27FC236}">
                <a16:creationId xmlns:a16="http://schemas.microsoft.com/office/drawing/2014/main" id="{76B73BAD-3508-8D48-A370-0C3408A5979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5160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C5D54-C547-C54A-98E8-DFA2CBA6BA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591530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3844557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33215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83540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271692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805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041015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327580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61758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5075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38432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17879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97571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extLst>
      <p:ext uri="{BB962C8B-B14F-4D97-AF65-F5344CB8AC3E}">
        <p14:creationId xmlns:p14="http://schemas.microsoft.com/office/powerpoint/2010/main" val="1658629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vmlDrawing" Target="../drawings/vmlDrawing1.vml"/><Relationship Id="rId13" Type="http://schemas.openxmlformats.org/officeDocument/2006/relationships/tags" Target="../tags/tag5.xml"/><Relationship Id="rId18" Type="http://schemas.openxmlformats.org/officeDocument/2006/relationships/tags" Target="../tags/tag10.xml"/><Relationship Id="rId26" Type="http://schemas.openxmlformats.org/officeDocument/2006/relationships/image" Target="../media/image1.emf"/><Relationship Id="rId3" Type="http://schemas.openxmlformats.org/officeDocument/2006/relationships/slideLayout" Target="../slideLayouts/slideLayout29.xml"/><Relationship Id="rId21" Type="http://schemas.openxmlformats.org/officeDocument/2006/relationships/tags" Target="../tags/tag13.xml"/><Relationship Id="rId7" Type="http://schemas.openxmlformats.org/officeDocument/2006/relationships/theme" Target="../theme/theme3.xml"/><Relationship Id="rId12" Type="http://schemas.openxmlformats.org/officeDocument/2006/relationships/tags" Target="../tags/tag4.xml"/><Relationship Id="rId17" Type="http://schemas.openxmlformats.org/officeDocument/2006/relationships/tags" Target="../tags/tag9.xml"/><Relationship Id="rId25" Type="http://schemas.openxmlformats.org/officeDocument/2006/relationships/oleObject" Target="../embeddings/oleObject1.bin"/><Relationship Id="rId2" Type="http://schemas.openxmlformats.org/officeDocument/2006/relationships/slideLayout" Target="../slideLayouts/slideLayout28.xml"/><Relationship Id="rId16" Type="http://schemas.openxmlformats.org/officeDocument/2006/relationships/tags" Target="../tags/tag8.xml"/><Relationship Id="rId20" Type="http://schemas.openxmlformats.org/officeDocument/2006/relationships/tags" Target="../tags/tag12.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tags" Target="../tags/tag3.xml"/><Relationship Id="rId24" Type="http://schemas.openxmlformats.org/officeDocument/2006/relationships/tags" Target="../tags/tag16.xml"/><Relationship Id="rId5" Type="http://schemas.openxmlformats.org/officeDocument/2006/relationships/slideLayout" Target="../slideLayouts/slideLayout31.xml"/><Relationship Id="rId15" Type="http://schemas.openxmlformats.org/officeDocument/2006/relationships/tags" Target="../tags/tag7.xml"/><Relationship Id="rId23" Type="http://schemas.openxmlformats.org/officeDocument/2006/relationships/tags" Target="../tags/tag15.xml"/><Relationship Id="rId28" Type="http://schemas.openxmlformats.org/officeDocument/2006/relationships/image" Target="../media/image3.png"/><Relationship Id="rId10" Type="http://schemas.openxmlformats.org/officeDocument/2006/relationships/tags" Target="../tags/tag2.xml"/><Relationship Id="rId19" Type="http://schemas.openxmlformats.org/officeDocument/2006/relationships/tags" Target="../tags/tag11.xml"/><Relationship Id="rId4" Type="http://schemas.openxmlformats.org/officeDocument/2006/relationships/slideLayout" Target="../slideLayouts/slideLayout30.xml"/><Relationship Id="rId9" Type="http://schemas.openxmlformats.org/officeDocument/2006/relationships/tags" Target="../tags/tag1.xml"/><Relationship Id="rId14" Type="http://schemas.openxmlformats.org/officeDocument/2006/relationships/tags" Target="../tags/tag6.xml"/><Relationship Id="rId22" Type="http://schemas.openxmlformats.org/officeDocument/2006/relationships/tags" Target="../tags/tag14.xml"/><Relationship Id="rId27"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6" Type="http://schemas.openxmlformats.org/officeDocument/2006/relationships/theme" Target="../theme/theme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chemeClr val="accent2"/>
                </a:solidFill>
                <a:latin typeface="Arial" pitchFamily="34" charset="0"/>
              </a:rPr>
              <a:t>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cs typeface="Arial" pitchFamily="34" charset="0"/>
              </a:rPr>
              <a:t>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extLst>
              <p:ext uri="{D42A27DB-BD31-4B8C-83A1-F6EECF244321}">
                <p14:modId xmlns:p14="http://schemas.microsoft.com/office/powerpoint/2010/main" val="1737735517"/>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439"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0" y="0"/>
                        <a:ext cx="161984" cy="161974"/>
                      </a:xfrm>
                      <a:prstGeom prst="rect">
                        <a:avLst/>
                      </a:prstGeom>
                    </p:spPr>
                  </p:pic>
                </p:oleObj>
              </mc:Fallback>
            </mc:AlternateContent>
          </a:graphicData>
        </a:graphic>
      </p:graphicFrame>
      <p:pic>
        <p:nvPicPr>
          <p:cNvPr id="12448" name="Picture 160"/>
          <p:cNvPicPr>
            <a:picLocks noChangeAspect="1" noChangeArrowheads="1"/>
          </p:cNvPicPr>
          <p:nvPr/>
        </p:nvPicPr>
        <p:blipFill rotWithShape="1">
          <a:blip r:embed="rId27">
            <a:extLst>
              <a:ext uri="{28A0092B-C50C-407E-A947-70E740481C1C}">
                <a14:useLocalDpi xmlns:a14="http://schemas.microsoft.com/office/drawing/2010/main" val="0"/>
              </a:ext>
            </a:extLst>
          </a:blip>
          <a:srcRect r="39889"/>
          <a:stretch/>
        </p:blipFill>
        <p:spPr bwMode="auto">
          <a:xfrm>
            <a:off x="0" y="6422290"/>
            <a:ext cx="5833046" cy="4357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36" name="Rectangle 286"/>
          <p:cNvSpPr>
            <a:spLocks noGrp="1" noChangeArrowheads="1"/>
          </p:cNvSpPr>
          <p:nvPr>
            <p:ph type="body" idx="1"/>
          </p:nvPr>
        </p:nvSpPr>
        <p:spPr bwMode="auto">
          <a:xfrm>
            <a:off x="1482155" y="2409531"/>
            <a:ext cx="4389768" cy="125611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229345" y="252639"/>
            <a:ext cx="8685310" cy="3454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229345" y="27536"/>
            <a:ext cx="876714" cy="219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Arial"/>
                <a:ea typeface="ＭＳ Ｐゴシック"/>
              </a:rPr>
              <a:t>TRACKER</a:t>
            </a:r>
          </a:p>
        </p:txBody>
      </p:sp>
      <p:sp>
        <p:nvSpPr>
          <p:cNvPr id="11" name="McK 3. Unit of measure" hidden="1"/>
          <p:cNvSpPr txBox="1">
            <a:spLocks noChangeArrowheads="1"/>
          </p:cNvSpPr>
          <p:nvPr/>
        </p:nvSpPr>
        <p:spPr bwMode="auto">
          <a:xfrm>
            <a:off x="229345" y="603353"/>
            <a:ext cx="8685310" cy="251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000000"/>
                </a:solidFill>
                <a:latin typeface="Arial"/>
                <a:ea typeface="ＭＳ Ｐゴシック"/>
              </a:rPr>
              <a:t>Unit of measure</a:t>
            </a:r>
          </a:p>
        </p:txBody>
      </p:sp>
      <p:grpSp>
        <p:nvGrpSpPr>
          <p:cNvPr id="12" name="McK Slide Elements" hidden="1"/>
          <p:cNvGrpSpPr>
            <a:grpSpLocks/>
          </p:cNvGrpSpPr>
          <p:nvPr/>
        </p:nvGrpSpPr>
        <p:grpSpPr bwMode="auto">
          <a:xfrm>
            <a:off x="229345" y="5931997"/>
            <a:ext cx="8685310" cy="383880"/>
            <a:chOff x="75" y="3913"/>
            <a:chExt cx="692" cy="237"/>
          </a:xfrm>
        </p:grpSpPr>
        <p:sp>
          <p:nvSpPr>
            <p:cNvPr id="13" name="McK 4. Footnote"/>
            <p:cNvSpPr txBox="1">
              <a:spLocks noChangeArrowheads="1"/>
            </p:cNvSpPr>
            <p:nvPr/>
          </p:nvSpPr>
          <p:spPr bwMode="auto">
            <a:xfrm>
              <a:off x="75" y="3913"/>
              <a:ext cx="692" cy="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b" anchorCtr="0">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00" dirty="0">
                  <a:solidFill>
                    <a:srgbClr val="000000"/>
                  </a:solidFill>
                  <a:latin typeface="Arial"/>
                  <a:ea typeface="ＭＳ Ｐゴシック"/>
                </a:rPr>
                <a:t>1 Footnote</a:t>
              </a:r>
            </a:p>
          </p:txBody>
        </p:sp>
        <p:sp>
          <p:nvSpPr>
            <p:cNvPr id="14" name="McK 5. Source"/>
            <p:cNvSpPr>
              <a:spLocks noChangeArrowheads="1"/>
            </p:cNvSpPr>
            <p:nvPr/>
          </p:nvSpPr>
          <p:spPr bwMode="auto">
            <a:xfrm>
              <a:off x="75" y="4053"/>
              <a:ext cx="692" cy="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b" anchorCtr="0">
              <a:spAutoFit/>
            </a:bodyPr>
            <a:lstStyle/>
            <a:p>
              <a:pPr marL="631693" indent="-631693" defTabSz="913526">
                <a:tabLst>
                  <a:tab pos="634933" algn="l"/>
                </a:tabLst>
              </a:pPr>
              <a:r>
                <a:rPr lang="en-US" sz="1000" dirty="0">
                  <a:solidFill>
                    <a:srgbClr val="000000"/>
                  </a:solidFill>
                  <a:latin typeface="Arial"/>
                  <a:ea typeface="ＭＳ Ｐゴシック"/>
                </a:rPr>
                <a:t>SOURCE: Source</a:t>
              </a:r>
            </a:p>
          </p:txBody>
        </p:sp>
      </p:grpSp>
      <p:grpSp>
        <p:nvGrpSpPr>
          <p:cNvPr id="15" name="ACET" hidden="1"/>
          <p:cNvGrpSpPr>
            <a:grpSpLocks/>
          </p:cNvGrpSpPr>
          <p:nvPr/>
        </p:nvGrpSpPr>
        <p:grpSpPr bwMode="auto">
          <a:xfrm>
            <a:off x="1482155" y="1802027"/>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ea typeface="ＭＳ Ｐゴシック"/>
                </a:rPr>
                <a:t>Title</a:t>
              </a:r>
            </a:p>
            <a:p>
              <a:r>
                <a:rPr lang="en-US" sz="1600" dirty="0">
                  <a:solidFill>
                    <a:srgbClr val="808080"/>
                  </a:solidFill>
                  <a:latin typeface="Arial"/>
                  <a:ea typeface="ＭＳ Ｐゴシック"/>
                </a:rPr>
                <a:t>Unit of measure</a:t>
              </a:r>
            </a:p>
          </p:txBody>
        </p:sp>
      </p:grpSp>
      <p:grpSp>
        <p:nvGrpSpPr>
          <p:cNvPr id="23" name="LegendBoxes" hidden="1"/>
          <p:cNvGrpSpPr>
            <a:grpSpLocks/>
          </p:cNvGrpSpPr>
          <p:nvPr/>
        </p:nvGrpSpPr>
        <p:grpSpPr bwMode="auto">
          <a:xfrm>
            <a:off x="8118638" y="327423"/>
            <a:ext cx="779144" cy="1017201"/>
            <a:chOff x="4936" y="176"/>
            <a:chExt cx="481" cy="628"/>
          </a:xfrm>
        </p:grpSpPr>
        <p:sp>
          <p:nvSpPr>
            <p:cNvPr id="2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3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32" name="LegendLines" hidden="1"/>
          <p:cNvGrpSpPr>
            <a:grpSpLocks/>
          </p:cNvGrpSpPr>
          <p:nvPr/>
        </p:nvGrpSpPr>
        <p:grpSpPr bwMode="auto">
          <a:xfrm>
            <a:off x="7804390" y="327422"/>
            <a:ext cx="1093393" cy="745084"/>
            <a:chOff x="4750" y="176"/>
            <a:chExt cx="675" cy="460"/>
          </a:xfrm>
        </p:grpSpPr>
        <p:sp>
          <p:nvSpPr>
            <p:cNvPr id="3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grpSp>
      <p:grpSp>
        <p:nvGrpSpPr>
          <p:cNvPr id="39" name="McKSticker" hidden="1"/>
          <p:cNvGrpSpPr/>
          <p:nvPr/>
        </p:nvGrpSpPr>
        <p:grpSpPr bwMode="auto">
          <a:xfrm>
            <a:off x="7809153" y="327422"/>
            <a:ext cx="1088629" cy="216680"/>
            <a:chOff x="7673881" y="285750"/>
            <a:chExt cx="1066894" cy="212366"/>
          </a:xfrm>
        </p:grpSpPr>
        <p:sp>
          <p:nvSpPr>
            <p:cNvPr id="40" name="StickerRectangle"/>
            <p:cNvSpPr>
              <a:spLocks noChangeArrowheads="1"/>
            </p:cNvSpPr>
            <p:nvPr/>
          </p:nvSpPr>
          <p:spPr bwMode="auto">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913526">
                <a:buClr>
                  <a:srgbClr val="0988A8"/>
                </a:buClr>
              </a:pPr>
              <a:r>
                <a:rPr lang="en-US" sz="1200" dirty="0">
                  <a:solidFill>
                    <a:srgbClr val="808080"/>
                  </a:solidFill>
                  <a:latin typeface="Arial"/>
                  <a:ea typeface="ＭＳ Ｐゴシック"/>
                </a:rPr>
                <a:t>PRELIMINARY</a:t>
              </a:r>
            </a:p>
          </p:txBody>
        </p:sp>
        <p:cxnSp>
          <p:nvCxnSpPr>
            <p:cNvPr id="41" name="AutoShape 31"/>
            <p:cNvCxnSpPr>
              <a:cxnSpLocks noChangeShapeType="1"/>
              <a:stCxn id="40" idx="2"/>
              <a:endCxn id="40" idx="4"/>
            </p:cNvCxnSpPr>
            <p:nvPr/>
          </p:nvCxnSpPr>
          <p:spPr bwMode="auto">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42" name="AutoShape 32"/>
            <p:cNvCxnSpPr>
              <a:cxnSpLocks noChangeShapeType="1"/>
              <a:stCxn id="40" idx="4"/>
              <a:endCxn id="40" idx="6"/>
            </p:cNvCxnSpPr>
            <p:nvPr/>
          </p:nvCxnSpPr>
          <p:spPr bwMode="auto">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43" name="LegendMoons" hidden="1"/>
          <p:cNvGrpSpPr/>
          <p:nvPr/>
        </p:nvGrpSpPr>
        <p:grpSpPr bwMode="auto">
          <a:xfrm>
            <a:off x="8050435" y="327422"/>
            <a:ext cx="847347" cy="1333054"/>
            <a:chOff x="6655594" y="273840"/>
            <a:chExt cx="830430" cy="1306516"/>
          </a:xfrm>
        </p:grpSpPr>
        <p:grpSp>
          <p:nvGrpSpPr>
            <p:cNvPr id="44" name="MoonLegend1"/>
            <p:cNvGrpSpPr>
              <a:grpSpLocks noChangeAspect="1"/>
            </p:cNvGrpSpPr>
            <p:nvPr>
              <p:custDataLst>
                <p:tags r:id="rId10"/>
              </p:custDataLst>
            </p:nvPr>
          </p:nvGrpSpPr>
          <p:grpSpPr bwMode="auto">
            <a:xfrm>
              <a:off x="6655594" y="273840"/>
              <a:ext cx="209550" cy="209551"/>
              <a:chOff x="4533" y="183"/>
              <a:chExt cx="144" cy="144"/>
            </a:xfrm>
          </p:grpSpPr>
          <p:sp>
            <p:nvSpPr>
              <p:cNvPr id="62" name="Oval 38"/>
              <p:cNvSpPr>
                <a:spLocks noChangeAspect="1" noChangeArrowheads="1"/>
              </p:cNvSpPr>
              <p:nvPr>
                <p:custDataLst>
                  <p:tags r:id="rId23"/>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3" name="Arc 39"/>
              <p:cNvSpPr>
                <a:spLocks noChangeAspect="1"/>
              </p:cNvSpPr>
              <p:nvPr>
                <p:custDataLst>
                  <p:tags r:id="rId24"/>
                </p:custDataLst>
              </p:nvPr>
            </p:nvSpPr>
            <p:spPr bwMode="auto">
              <a:xfrm>
                <a:off x="4533" y="183"/>
                <a:ext cx="144" cy="144"/>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5" name="MoonLegend2"/>
            <p:cNvGrpSpPr>
              <a:grpSpLocks noChangeAspect="1"/>
            </p:cNvGrpSpPr>
            <p:nvPr>
              <p:custDataLst>
                <p:tags r:id="rId11"/>
              </p:custDataLst>
            </p:nvPr>
          </p:nvGrpSpPr>
          <p:grpSpPr bwMode="auto">
            <a:xfrm>
              <a:off x="6655594" y="548081"/>
              <a:ext cx="209550" cy="209551"/>
              <a:chOff x="1694" y="2044"/>
              <a:chExt cx="160" cy="160"/>
            </a:xfrm>
          </p:grpSpPr>
          <p:sp>
            <p:nvSpPr>
              <p:cNvPr id="60" name="Oval 41"/>
              <p:cNvSpPr>
                <a:spLocks noChangeAspect="1" noChangeArrowheads="1"/>
              </p:cNvSpPr>
              <p:nvPr>
                <p:custDataLst>
                  <p:tags r:id="rId21"/>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1" name="Arc 42"/>
              <p:cNvSpPr>
                <a:spLocks noChangeAspect="1"/>
              </p:cNvSpPr>
              <p:nvPr>
                <p:custDataLst>
                  <p:tags r:id="rId22"/>
                </p:custDataLst>
              </p:nvPr>
            </p:nvSpPr>
            <p:spPr bwMode="auto">
              <a:xfrm>
                <a:off x="1694" y="2044"/>
                <a:ext cx="160" cy="160"/>
              </a:xfrm>
              <a:prstGeom prst="arc">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6" name="MoonLegend4"/>
            <p:cNvGrpSpPr>
              <a:grpSpLocks noChangeAspect="1"/>
            </p:cNvGrpSpPr>
            <p:nvPr>
              <p:custDataLst>
                <p:tags r:id="rId12"/>
              </p:custDataLst>
            </p:nvPr>
          </p:nvGrpSpPr>
          <p:grpSpPr bwMode="auto">
            <a:xfrm>
              <a:off x="6655594" y="1096563"/>
              <a:ext cx="209550" cy="209551"/>
              <a:chOff x="4495" y="1198"/>
              <a:chExt cx="160" cy="160"/>
            </a:xfrm>
          </p:grpSpPr>
          <p:sp>
            <p:nvSpPr>
              <p:cNvPr id="58" name="Oval 47"/>
              <p:cNvSpPr>
                <a:spLocks noChangeAspect="1" noChangeArrowheads="1"/>
              </p:cNvSpPr>
              <p:nvPr>
                <p:custDataLst>
                  <p:tags r:id="rId19"/>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9" name="Arc 48"/>
              <p:cNvSpPr>
                <a:spLocks noChangeAspect="1"/>
              </p:cNvSpPr>
              <p:nvPr>
                <p:custDataLst>
                  <p:tags r:id="rId20"/>
                </p:custDataLst>
              </p:nvPr>
            </p:nvSpPr>
            <p:spPr bwMode="auto">
              <a:xfrm>
                <a:off x="4495" y="1198"/>
                <a:ext cx="160" cy="160"/>
              </a:xfrm>
              <a:prstGeom prst="arc">
                <a:avLst>
                  <a:gd name="adj1" fmla="val 16200000"/>
                  <a:gd name="adj2" fmla="val 108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7" name="MoonLegend5"/>
            <p:cNvGrpSpPr>
              <a:grpSpLocks noChangeAspect="1"/>
            </p:cNvGrpSpPr>
            <p:nvPr>
              <p:custDataLst>
                <p:tags r:id="rId13"/>
              </p:custDataLst>
            </p:nvPr>
          </p:nvGrpSpPr>
          <p:grpSpPr bwMode="auto">
            <a:xfrm>
              <a:off x="6655594" y="1370805"/>
              <a:ext cx="209550" cy="209551"/>
              <a:chOff x="4495" y="1440"/>
              <a:chExt cx="160" cy="160"/>
            </a:xfrm>
          </p:grpSpPr>
          <p:sp>
            <p:nvSpPr>
              <p:cNvPr id="56" name="Oval 50"/>
              <p:cNvSpPr>
                <a:spLocks noChangeAspect="1" noChangeArrowheads="1"/>
              </p:cNvSpPr>
              <p:nvPr>
                <p:custDataLst>
                  <p:tags r:id="rId17"/>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7" name="Oval 51"/>
              <p:cNvSpPr>
                <a:spLocks noChangeAspect="1" noChangeArrowheads="1"/>
              </p:cNvSpPr>
              <p:nvPr>
                <p:custDataLst>
                  <p:tags r:id="rId18"/>
                </p:custDataLst>
              </p:nvPr>
            </p:nvSpPr>
            <p:spPr bwMode="auto">
              <a:xfrm>
                <a:off x="4495" y="1440"/>
                <a:ext cx="160" cy="160"/>
              </a:xfrm>
              <a:prstGeom prst="arc">
                <a:avLst>
                  <a:gd name="adj1" fmla="val 16200000"/>
                  <a:gd name="adj2" fmla="val 162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sp>
          <p:nvSpPr>
            <p:cNvPr id="4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4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5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grpSp>
          <p:nvGrpSpPr>
            <p:cNvPr id="53" name="MoonLegend3"/>
            <p:cNvGrpSpPr>
              <a:grpSpLocks noChangeAspect="1"/>
            </p:cNvGrpSpPr>
            <p:nvPr>
              <p:custDataLst>
                <p:tags r:id="rId14"/>
              </p:custDataLst>
            </p:nvPr>
          </p:nvGrpSpPr>
          <p:grpSpPr bwMode="auto">
            <a:xfrm>
              <a:off x="6655594" y="822322"/>
              <a:ext cx="209550" cy="209551"/>
              <a:chOff x="4495" y="1198"/>
              <a:chExt cx="160" cy="160"/>
            </a:xfrm>
          </p:grpSpPr>
          <p:sp>
            <p:nvSpPr>
              <p:cNvPr id="54" name="Oval 47"/>
              <p:cNvSpPr>
                <a:spLocks noChangeAspect="1" noChangeArrowheads="1"/>
              </p:cNvSpPr>
              <p:nvPr>
                <p:custDataLst>
                  <p:tags r:id="rId15"/>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5" name="Arc 48"/>
              <p:cNvSpPr>
                <a:spLocks noChangeAspect="1"/>
              </p:cNvSpPr>
              <p:nvPr>
                <p:custDataLst>
                  <p:tags r:id="rId16"/>
                </p:custDataLst>
              </p:nvPr>
            </p:nvSpPr>
            <p:spPr bwMode="auto">
              <a:xfrm>
                <a:off x="4495" y="1198"/>
                <a:ext cx="160" cy="160"/>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pic>
        <p:nvPicPr>
          <p:cNvPr id="65" name="Picture 64"/>
          <p:cNvPicPr>
            <a:picLocks noChangeAspect="1"/>
          </p:cNvPicPr>
          <p:nvPr/>
        </p:nvPicPr>
        <p:blipFill rotWithShape="1">
          <a:blip r:embed="rId28" cstate="email">
            <a:extLst>
              <a:ext uri="{28A0092B-C50C-407E-A947-70E740481C1C}">
                <a14:useLocalDpi xmlns:a14="http://schemas.microsoft.com/office/drawing/2010/main"/>
              </a:ext>
            </a:extLst>
          </a:blip>
          <a:srcRect l="12015" t="12828" r="68405" b="31230"/>
          <a:stretch/>
        </p:blipFill>
        <p:spPr bwMode="auto">
          <a:xfrm rot="5400000">
            <a:off x="6469667" y="4755351"/>
            <a:ext cx="152200" cy="3836370"/>
          </a:xfrm>
          <a:prstGeom prst="rect">
            <a:avLst/>
          </a:prstGeom>
        </p:spPr>
      </p:pic>
      <p:sp>
        <p:nvSpPr>
          <p:cNvPr id="76"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000000"/>
              </a:solidFill>
              <a:latin typeface="Arial"/>
              <a:ea typeface="ＭＳ Ｐゴシック"/>
            </a:endParaRPr>
          </a:p>
        </p:txBody>
      </p:sp>
    </p:spTree>
    <p:extLst>
      <p:ext uri="{BB962C8B-B14F-4D97-AF65-F5344CB8AC3E}">
        <p14:creationId xmlns:p14="http://schemas.microsoft.com/office/powerpoint/2010/main" val="2406098300"/>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Lst>
  <p:hf hdr="0" ftr="0" dt="0"/>
  <p:txStyles>
    <p:titleStyle>
      <a:lvl1pPr algn="l" defTabSz="913526" rtl="0" eaLnBrk="1" fontAlgn="base" hangingPunct="1">
        <a:spcBef>
          <a:spcPct val="0"/>
        </a:spcBef>
        <a:spcAft>
          <a:spcPct val="0"/>
        </a:spcAft>
        <a:tabLst>
          <a:tab pos="275353" algn="l"/>
        </a:tabLst>
        <a:defRPr sz="22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272114" indent="-270495" algn="l" defTabSz="913526" rtl="0" eaLnBrk="1" fontAlgn="base" hangingPunct="1">
        <a:spcBef>
          <a:spcPct val="0"/>
        </a:spcBef>
        <a:spcAft>
          <a:spcPct val="0"/>
        </a:spcAft>
        <a:buClr>
          <a:schemeClr val="tx2"/>
        </a:buClr>
        <a:buSzPct val="125000"/>
        <a:buFont typeface="Courier New" pitchFamily="49" charset="0"/>
        <a:buChar char="o"/>
        <a:defRPr sz="1600" baseline="0">
          <a:solidFill>
            <a:schemeClr val="tx1"/>
          </a:solidFill>
          <a:latin typeface="+mn-lt"/>
        </a:defRPr>
      </a:lvl2pPr>
      <a:lvl3pPr marL="578243" indent="-293171"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782328" indent="-213804" algn="l" defTabSz="913526" rtl="0" eaLnBrk="1" fontAlgn="base" hangingPunct="1">
        <a:spcBef>
          <a:spcPct val="0"/>
        </a:spcBef>
        <a:spcAft>
          <a:spcPct val="0"/>
        </a:spcAft>
        <a:buClr>
          <a:schemeClr val="tx2"/>
        </a:buClr>
        <a:buSzPct val="70000"/>
        <a:buFont typeface="Courier New" pitchFamily="49" charset="0"/>
        <a:buChar char="o"/>
        <a:defRPr sz="1600" baseline="0">
          <a:solidFill>
            <a:schemeClr val="tx1"/>
          </a:solidFill>
          <a:latin typeface="+mn-lt"/>
        </a:defRPr>
      </a:lvl4pPr>
      <a:lvl5pPr marL="979935" indent="-184649"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7475577"/>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Lst>
  <p:hf sldNum="0" hd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Garamond" pitchFamily="18" charset="0"/>
                <a:ea typeface="+mn-ea"/>
                <a:cs typeface="+mn-cs"/>
              </a:rPr>
              <a:t>Operations Strategy</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3600" b="1" i="0" u="none" strike="noStrike" kern="1200" cap="none" spc="0" normalizeH="0" baseline="0" noProof="0" dirty="0">
                <a:ln>
                  <a:noFill/>
                </a:ln>
                <a:solidFill>
                  <a:srgbClr val="FF3300"/>
                </a:solidFill>
                <a:effectLst/>
                <a:uLnTx/>
                <a:uFillTx/>
                <a:latin typeface="Garamond" pitchFamily="18" charset="0"/>
                <a:ea typeface="+mn-ea"/>
                <a:cs typeface="+mn-cs"/>
              </a:rPr>
              <a:t>Social Enterprise</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a:solidFill>
                  <a:schemeClr val="bg1"/>
                </a:solidFill>
              </a:rPr>
              <a:t>Objective functions for operational scaling</a:t>
            </a:r>
          </a:p>
          <a:p>
            <a:pPr eaLnBrk="1" hangingPunct="1">
              <a:buClr>
                <a:srgbClr val="FF3300"/>
              </a:buClr>
            </a:pPr>
            <a:r>
              <a:rPr lang="en-US" i="1" dirty="0">
                <a:solidFill>
                  <a:schemeClr val="bg1"/>
                </a:solidFill>
              </a:rPr>
              <a:t>Synergies </a:t>
            </a:r>
            <a:r>
              <a:rPr lang="en-US" dirty="0">
                <a:solidFill>
                  <a:schemeClr val="bg1"/>
                </a:solidFill>
              </a:rPr>
              <a:t>between Not-For-Profit (NFP) and For-Profit operations</a:t>
            </a:r>
          </a:p>
          <a:p>
            <a:pPr eaLnBrk="1" hangingPunct="1">
              <a:buClr>
                <a:srgbClr val="FF3300"/>
              </a:buClr>
            </a:pPr>
            <a:endParaRPr lang="en-US" i="1" dirty="0">
              <a:solidFill>
                <a:schemeClr val="bg1"/>
              </a:solidFill>
            </a:endParaRPr>
          </a:p>
          <a:p>
            <a:pPr lvl="1" eaLnBrk="1" hangingPunct="1">
              <a:buClr>
                <a:srgbClr val="FF3300"/>
              </a:buClr>
            </a:pPr>
            <a:r>
              <a:rPr lang="en-US" i="1" dirty="0">
                <a:solidFill>
                  <a:schemeClr val="bg1"/>
                </a:solidFill>
              </a:rPr>
              <a:t>Case: World Bicycle Relief</a:t>
            </a:r>
          </a:p>
          <a:p>
            <a:pPr marL="0" indent="0" eaLnBrk="1" hangingPunct="1">
              <a:buClr>
                <a:srgbClr val="FF3300"/>
              </a:buClr>
              <a:buNone/>
            </a:pPr>
            <a:endParaRPr lang="en-US" dirty="0">
              <a:solidFill>
                <a:schemeClr val="bg1"/>
              </a:solidFill>
            </a:endParaRPr>
          </a:p>
        </p:txBody>
      </p:sp>
    </p:spTree>
    <p:extLst>
      <p:ext uri="{BB962C8B-B14F-4D97-AF65-F5344CB8AC3E}">
        <p14:creationId xmlns:p14="http://schemas.microsoft.com/office/powerpoint/2010/main" val="131404256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645B999-9C37-44F1-AB42-33D8EDF01D07}"/>
              </a:ext>
            </a:extLst>
          </p:cNvPr>
          <p:cNvPicPr>
            <a:picLocks noChangeAspect="1"/>
          </p:cNvPicPr>
          <p:nvPr/>
        </p:nvPicPr>
        <p:blipFill rotWithShape="1">
          <a:blip r:embed="rId2"/>
          <a:srcRect l="9069" t="2818" r="7907" b="2479"/>
          <a:stretch/>
        </p:blipFill>
        <p:spPr>
          <a:xfrm>
            <a:off x="0" y="1454519"/>
            <a:ext cx="9144000" cy="4443933"/>
          </a:xfrm>
          <a:prstGeom prst="rect">
            <a:avLst/>
          </a:prstGeom>
        </p:spPr>
      </p:pic>
      <p:sp>
        <p:nvSpPr>
          <p:cNvPr id="5" name="Title 4">
            <a:extLst>
              <a:ext uri="{FF2B5EF4-FFF2-40B4-BE49-F238E27FC236}">
                <a16:creationId xmlns:a16="http://schemas.microsoft.com/office/drawing/2014/main" id="{1F64E11D-FF37-D348-A5BE-72B205E4A790}"/>
              </a:ext>
            </a:extLst>
          </p:cNvPr>
          <p:cNvSpPr>
            <a:spLocks noGrp="1"/>
          </p:cNvSpPr>
          <p:nvPr>
            <p:ph type="title"/>
          </p:nvPr>
        </p:nvSpPr>
        <p:spPr>
          <a:xfrm>
            <a:off x="0" y="0"/>
            <a:ext cx="9144000" cy="955675"/>
          </a:xfrm>
        </p:spPr>
        <p:txBody>
          <a:bodyPr/>
          <a:lstStyle/>
          <a:p>
            <a:r>
              <a:rPr lang="en-US" sz="2000" dirty="0"/>
              <a:t>Objective 3: Maximizing social impact </a:t>
            </a:r>
            <a:br>
              <a:rPr lang="en-US" sz="2000" dirty="0"/>
            </a:br>
            <a:r>
              <a:rPr lang="en-US" sz="2000" dirty="0"/>
              <a:t>Case: donations have much larger social value (yet similar results for all </a:t>
            </a:r>
            <a:r>
              <a:rPr lang="en-US" sz="2000" dirty="0">
                <a:latin typeface="Symbol" pitchFamily="2" charset="2"/>
              </a:rPr>
              <a:t>a</a:t>
            </a:r>
            <a:r>
              <a:rPr lang="en-US" sz="2000" dirty="0"/>
              <a:t>)</a:t>
            </a:r>
          </a:p>
        </p:txBody>
      </p:sp>
    </p:spTree>
    <p:extLst>
      <p:ext uri="{BB962C8B-B14F-4D97-AF65-F5344CB8AC3E}">
        <p14:creationId xmlns:p14="http://schemas.microsoft.com/office/powerpoint/2010/main" val="465370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5CAF5-3918-B149-BC0B-26FDEE5F1293}"/>
              </a:ext>
            </a:extLst>
          </p:cNvPr>
          <p:cNvSpPr>
            <a:spLocks noGrp="1"/>
          </p:cNvSpPr>
          <p:nvPr>
            <p:ph type="title"/>
          </p:nvPr>
        </p:nvSpPr>
        <p:spPr>
          <a:xfrm>
            <a:off x="0" y="0"/>
            <a:ext cx="9144000" cy="955675"/>
          </a:xfrm>
        </p:spPr>
        <p:txBody>
          <a:bodyPr>
            <a:normAutofit/>
          </a:bodyPr>
          <a:lstStyle/>
          <a:p>
            <a:r>
              <a:rPr lang="en-US" dirty="0"/>
              <a:t>The model allows us to value Social Enterprise</a:t>
            </a:r>
          </a:p>
        </p:txBody>
      </p:sp>
      <p:sp>
        <p:nvSpPr>
          <p:cNvPr id="6" name="Rectangle 5">
            <a:extLst>
              <a:ext uri="{FF2B5EF4-FFF2-40B4-BE49-F238E27FC236}">
                <a16:creationId xmlns:a16="http://schemas.microsoft.com/office/drawing/2014/main" id="{A2FE7BEC-147F-B341-862F-9A0690BD06A9}"/>
              </a:ext>
            </a:extLst>
          </p:cNvPr>
          <p:cNvSpPr/>
          <p:nvPr/>
        </p:nvSpPr>
        <p:spPr>
          <a:xfrm>
            <a:off x="1271911" y="1909155"/>
            <a:ext cx="1547489" cy="3513221"/>
          </a:xfrm>
          <a:prstGeom prst="rect">
            <a:avLst/>
          </a:prstGeom>
          <a:gradFill>
            <a:gsLst>
              <a:gs pos="0">
                <a:srgbClr val="00B0F0"/>
              </a:gs>
              <a:gs pos="59000">
                <a:schemeClr val="accent6">
                  <a:lumMod val="40000"/>
                  <a:lumOff val="60000"/>
                </a:schemeClr>
              </a:gs>
              <a:gs pos="100000">
                <a:schemeClr val="accent6">
                  <a:lumMod val="20000"/>
                  <a:lumOff val="80000"/>
                </a:schemeClr>
              </a:gs>
            </a:gsLst>
          </a:gra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Optimal</a:t>
            </a:r>
          </a:p>
          <a:p>
            <a:pPr algn="ctr"/>
            <a:r>
              <a:rPr lang="en-US" dirty="0"/>
              <a:t>Value</a:t>
            </a:r>
          </a:p>
          <a:p>
            <a:pPr algn="ctr"/>
            <a:endParaRPr lang="en-US" dirty="0"/>
          </a:p>
          <a:p>
            <a:pPr algn="ctr"/>
            <a:r>
              <a:rPr lang="en-US" dirty="0"/>
              <a:t>WBR</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437093B0-602D-D44F-BBB8-FF28BE5C0DE9}"/>
                  </a:ext>
                </a:extLst>
              </p:cNvPr>
              <p:cNvSpPr/>
              <p:nvPr/>
            </p:nvSpPr>
            <p:spPr>
              <a:xfrm>
                <a:off x="4211783" y="2906057"/>
                <a:ext cx="1604628" cy="2516319"/>
              </a:xfrm>
              <a:prstGeom prst="rect">
                <a:avLst/>
              </a:prstGeom>
              <a:gradFill>
                <a:gsLst>
                  <a:gs pos="0">
                    <a:srgbClr val="00B0F0"/>
                  </a:gs>
                  <a:gs pos="80000">
                    <a:schemeClr val="accent6">
                      <a:lumMod val="20000"/>
                      <a:lumOff val="80000"/>
                    </a:schemeClr>
                  </a:gs>
                  <a:gs pos="100000">
                    <a:schemeClr val="accent6">
                      <a:lumMod val="20000"/>
                      <a:lumOff val="80000"/>
                    </a:schemeClr>
                  </a:gs>
                </a:gsLst>
              </a:gra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rgbClr val="FF0000"/>
                    </a:solidFill>
                  </a:rPr>
                  <a:t>Constrained</a:t>
                </a:r>
                <a:r>
                  <a:rPr lang="en-US" dirty="0"/>
                  <a:t> </a:t>
                </a:r>
                <a:r>
                  <a:rPr lang="en-US" sz="2000" dirty="0"/>
                  <a:t>optimal value of WBR without SE</a:t>
                </a:r>
              </a:p>
              <a:p>
                <a:pPr algn="ctr"/>
                <a:endParaRPr lang="en-US" dirty="0"/>
              </a:p>
              <a:p>
                <a:pPr algn="ctr"/>
                <a:r>
                  <a:rPr lang="en-US" sz="2000" dirty="0">
                    <a:solidFill>
                      <a:srgbClr val="FF0000"/>
                    </a:solidFill>
                  </a:rPr>
                  <a:t>(</a:t>
                </a:r>
                <a14:m>
                  <m:oMath xmlns:m="http://schemas.openxmlformats.org/officeDocument/2006/math">
                    <m:r>
                      <a:rPr lang="en-US" sz="2000">
                        <a:solidFill>
                          <a:srgbClr val="FF0000"/>
                        </a:solidFill>
                        <a:latin typeface="Cambria Math" panose="02040503050406030204" pitchFamily="18" charset="0"/>
                      </a:rPr>
                      <m:t> </m:t>
                    </m:r>
                    <m:sSubSup>
                      <m:sSubSupPr>
                        <m:ctrlPr>
                          <a:rPr lang="en-US" sz="2000" i="1">
                            <a:solidFill>
                              <a:srgbClr val="FF0000"/>
                            </a:solidFill>
                            <a:latin typeface="Cambria Math" panose="02040503050406030204" pitchFamily="18" charset="0"/>
                          </a:rPr>
                        </m:ctrlPr>
                      </m:sSubSupPr>
                      <m:e>
                        <m:r>
                          <a:rPr lang="en-US" sz="2000" i="1">
                            <a:solidFill>
                              <a:srgbClr val="FF0000"/>
                            </a:solidFill>
                            <a:latin typeface="Cambria Math" panose="02040503050406030204" pitchFamily="18" charset="0"/>
                          </a:rPr>
                          <m:t>𝑞</m:t>
                        </m:r>
                      </m:e>
                      <m:sub>
                        <m:r>
                          <a:rPr lang="en-US" sz="2000" i="1">
                            <a:solidFill>
                              <a:srgbClr val="FF0000"/>
                            </a:solidFill>
                            <a:latin typeface="Cambria Math" panose="02040503050406030204" pitchFamily="18" charset="0"/>
                          </a:rPr>
                          <m:t>𝑡</m:t>
                        </m:r>
                      </m:sub>
                      <m:sup>
                        <m:r>
                          <a:rPr lang="en-US" sz="2000" i="1">
                            <a:solidFill>
                              <a:srgbClr val="FF0000"/>
                            </a:solidFill>
                            <a:latin typeface="Cambria Math" panose="02040503050406030204" pitchFamily="18" charset="0"/>
                          </a:rPr>
                          <m:t>𝑠</m:t>
                        </m:r>
                      </m:sup>
                    </m:sSubSup>
                    <m:r>
                      <a:rPr lang="en-US" sz="2000" i="1">
                        <a:solidFill>
                          <a:srgbClr val="FF0000"/>
                        </a:solidFill>
                        <a:latin typeface="Cambria Math" panose="02040503050406030204" pitchFamily="18" charset="0"/>
                      </a:rPr>
                      <m:t>=0</m:t>
                    </m:r>
                  </m:oMath>
                </a14:m>
                <a:r>
                  <a:rPr lang="en-US" sz="2000" dirty="0">
                    <a:solidFill>
                      <a:srgbClr val="FF0000"/>
                    </a:solidFill>
                  </a:rPr>
                  <a:t> )</a:t>
                </a:r>
              </a:p>
            </p:txBody>
          </p:sp>
        </mc:Choice>
        <mc:Fallback xmlns="">
          <p:sp>
            <p:nvSpPr>
              <p:cNvPr id="7" name="Rectangle 6">
                <a:extLst>
                  <a:ext uri="{FF2B5EF4-FFF2-40B4-BE49-F238E27FC236}">
                    <a16:creationId xmlns:a16="http://schemas.microsoft.com/office/drawing/2014/main" id="{437093B0-602D-D44F-BBB8-FF28BE5C0DE9}"/>
                  </a:ext>
                </a:extLst>
              </p:cNvPr>
              <p:cNvSpPr>
                <a:spLocks noRot="1" noChangeAspect="1" noMove="1" noResize="1" noEditPoints="1" noAdjustHandles="1" noChangeArrowheads="1" noChangeShapeType="1" noTextEdit="1"/>
              </p:cNvSpPr>
              <p:nvPr/>
            </p:nvSpPr>
            <p:spPr>
              <a:xfrm>
                <a:off x="4211783" y="2906057"/>
                <a:ext cx="1604628" cy="2516319"/>
              </a:xfrm>
              <a:prstGeom prst="rect">
                <a:avLst/>
              </a:prstGeom>
              <a:blipFill>
                <a:blip r:embed="rId2"/>
                <a:stretch>
                  <a:fillRect/>
                </a:stretch>
              </a:blipFill>
              <a:ln>
                <a:solidFill>
                  <a:schemeClr val="accent2"/>
                </a:solidFill>
              </a:ln>
            </p:spPr>
            <p:txBody>
              <a:bodyPr/>
              <a:lstStyle/>
              <a:p>
                <a:r>
                  <a:rPr lang="en-US">
                    <a:noFill/>
                  </a:rPr>
                  <a:t> </a:t>
                </a:r>
              </a:p>
            </p:txBody>
          </p:sp>
        </mc:Fallback>
      </mc:AlternateContent>
      <p:sp>
        <p:nvSpPr>
          <p:cNvPr id="8" name="Rectangle 7">
            <a:extLst>
              <a:ext uri="{FF2B5EF4-FFF2-40B4-BE49-F238E27FC236}">
                <a16:creationId xmlns:a16="http://schemas.microsoft.com/office/drawing/2014/main" id="{3B237630-8F3D-7E4B-81AC-5EAEA4A3A1BA}"/>
              </a:ext>
            </a:extLst>
          </p:cNvPr>
          <p:cNvSpPr/>
          <p:nvPr/>
        </p:nvSpPr>
        <p:spPr>
          <a:xfrm>
            <a:off x="4211784" y="1909155"/>
            <a:ext cx="1604626" cy="996902"/>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Value of SE</a:t>
            </a:r>
          </a:p>
        </p:txBody>
      </p:sp>
      <p:cxnSp>
        <p:nvCxnSpPr>
          <p:cNvPr id="10" name="Straight Connector 9">
            <a:extLst>
              <a:ext uri="{FF2B5EF4-FFF2-40B4-BE49-F238E27FC236}">
                <a16:creationId xmlns:a16="http://schemas.microsoft.com/office/drawing/2014/main" id="{1E80E492-8DC5-0E40-90D6-564492078DF3}"/>
              </a:ext>
            </a:extLst>
          </p:cNvPr>
          <p:cNvCxnSpPr/>
          <p:nvPr/>
        </p:nvCxnSpPr>
        <p:spPr>
          <a:xfrm>
            <a:off x="1175658" y="5436125"/>
            <a:ext cx="4867633"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93DB0DC8-A136-4C4E-B8A4-9900FE60A49E}"/>
              </a:ext>
            </a:extLst>
          </p:cNvPr>
          <p:cNvCxnSpPr/>
          <p:nvPr/>
        </p:nvCxnSpPr>
        <p:spPr>
          <a:xfrm>
            <a:off x="1175658" y="1903424"/>
            <a:ext cx="4867633" cy="0"/>
          </a:xfrm>
          <a:prstGeom prst="line">
            <a:avLst/>
          </a:prstGeom>
          <a:ln>
            <a:solidFill>
              <a:schemeClr val="accent2"/>
            </a:solidFill>
            <a:prstDash val="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59240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normAutofit/>
          </a:bodyPr>
          <a:lstStyle/>
          <a:p>
            <a:r>
              <a:rPr lang="en-US" dirty="0"/>
              <a:t>The Value of social enterprise (BB) to :</a:t>
            </a:r>
            <a:br>
              <a:rPr lang="en-US" dirty="0"/>
            </a:br>
            <a:r>
              <a:rPr lang="en-US" dirty="0"/>
              <a:t>	1. The impact of the “acceleration” parameter </a:t>
            </a:r>
            <a:r>
              <a:rPr lang="en-US" dirty="0">
                <a:latin typeface="Symbol" pitchFamily="2" charset="2"/>
              </a:rPr>
              <a:t>q</a:t>
            </a:r>
            <a:r>
              <a:rPr lang="en-US" dirty="0"/>
              <a:t> </a:t>
            </a:r>
          </a:p>
        </p:txBody>
      </p:sp>
      <p:pic>
        <p:nvPicPr>
          <p:cNvPr id="7" name="Picture 6">
            <a:extLst>
              <a:ext uri="{FF2B5EF4-FFF2-40B4-BE49-F238E27FC236}">
                <a16:creationId xmlns:a16="http://schemas.microsoft.com/office/drawing/2014/main" id="{0FAA1392-00B1-42DA-95EF-8E116530E934}"/>
              </a:ext>
            </a:extLst>
          </p:cNvPr>
          <p:cNvPicPr>
            <a:picLocks noChangeAspect="1"/>
          </p:cNvPicPr>
          <p:nvPr/>
        </p:nvPicPr>
        <p:blipFill rotWithShape="1">
          <a:blip r:embed="rId2"/>
          <a:srcRect l="6280" t="2697" r="8023"/>
          <a:stretch/>
        </p:blipFill>
        <p:spPr>
          <a:xfrm>
            <a:off x="776178" y="1618025"/>
            <a:ext cx="7612911" cy="4119460"/>
          </a:xfrm>
          <a:prstGeom prst="rect">
            <a:avLst/>
          </a:prstGeom>
        </p:spPr>
      </p:pic>
    </p:spTree>
    <p:extLst>
      <p:ext uri="{BB962C8B-B14F-4D97-AF65-F5344CB8AC3E}">
        <p14:creationId xmlns:p14="http://schemas.microsoft.com/office/powerpoint/2010/main" val="4074613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normAutofit fontScale="90000"/>
          </a:bodyPr>
          <a:lstStyle/>
          <a:p>
            <a:r>
              <a:rPr lang="en-US" sz="2400" dirty="0"/>
              <a:t>The Value of social enterprise (BB) to WBR:</a:t>
            </a:r>
            <a:br>
              <a:rPr lang="en-US" sz="2400" dirty="0"/>
            </a:br>
            <a:r>
              <a:rPr lang="en-US" sz="2400" dirty="0"/>
              <a:t>	2. The impact of the retail price </a:t>
            </a:r>
            <a:r>
              <a:rPr lang="en-US" sz="2400" i="1" dirty="0"/>
              <a:t>p </a:t>
            </a:r>
            <a:r>
              <a:rPr lang="en-US" sz="2400" dirty="0"/>
              <a:t> (keeping “accelerator” </a:t>
            </a:r>
            <a:r>
              <a:rPr lang="en-US" sz="2400" dirty="0">
                <a:latin typeface="Symbol" pitchFamily="2" charset="2"/>
              </a:rPr>
              <a:t>q</a:t>
            </a:r>
            <a:r>
              <a:rPr lang="en-US" sz="2400" dirty="0"/>
              <a:t> constant)</a:t>
            </a:r>
          </a:p>
        </p:txBody>
      </p:sp>
      <p:pic>
        <p:nvPicPr>
          <p:cNvPr id="9" name="Picture 8">
            <a:extLst>
              <a:ext uri="{FF2B5EF4-FFF2-40B4-BE49-F238E27FC236}">
                <a16:creationId xmlns:a16="http://schemas.microsoft.com/office/drawing/2014/main" id="{ADA143C2-BE25-43E4-A813-8B5E26DD8BF1}"/>
              </a:ext>
            </a:extLst>
          </p:cNvPr>
          <p:cNvPicPr>
            <a:picLocks noChangeAspect="1"/>
          </p:cNvPicPr>
          <p:nvPr/>
        </p:nvPicPr>
        <p:blipFill rotWithShape="1">
          <a:blip r:embed="rId2"/>
          <a:srcRect l="6976" t="1965" r="7326"/>
          <a:stretch/>
        </p:blipFill>
        <p:spPr>
          <a:xfrm>
            <a:off x="781493" y="1628773"/>
            <a:ext cx="7581014" cy="4133059"/>
          </a:xfrm>
          <a:prstGeom prst="rect">
            <a:avLst/>
          </a:prstGeom>
        </p:spPr>
      </p:pic>
    </p:spTree>
    <p:extLst>
      <p:ext uri="{BB962C8B-B14F-4D97-AF65-F5344CB8AC3E}">
        <p14:creationId xmlns:p14="http://schemas.microsoft.com/office/powerpoint/2010/main" val="1987291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normAutofit/>
          </a:bodyPr>
          <a:lstStyle/>
          <a:p>
            <a:r>
              <a:rPr lang="en-US" dirty="0"/>
              <a:t>The Value of social enterprise (BB) to WBR:</a:t>
            </a:r>
            <a:br>
              <a:rPr lang="en-US" dirty="0"/>
            </a:br>
            <a:r>
              <a:rPr lang="en-US" dirty="0"/>
              <a:t>	3. The impact of donations </a:t>
            </a:r>
            <a:r>
              <a:rPr lang="en-US" dirty="0">
                <a:latin typeface="Symbol" pitchFamily="2" charset="2"/>
              </a:rPr>
              <a:t>d</a:t>
            </a:r>
            <a:endParaRPr lang="en-US" dirty="0"/>
          </a:p>
        </p:txBody>
      </p:sp>
      <p:pic>
        <p:nvPicPr>
          <p:cNvPr id="7" name="Picture 6">
            <a:extLst>
              <a:ext uri="{FF2B5EF4-FFF2-40B4-BE49-F238E27FC236}">
                <a16:creationId xmlns:a16="http://schemas.microsoft.com/office/drawing/2014/main" id="{A558027D-0A1D-4E9C-B0EB-506436A01410}"/>
              </a:ext>
            </a:extLst>
          </p:cNvPr>
          <p:cNvPicPr>
            <a:picLocks noChangeAspect="1"/>
          </p:cNvPicPr>
          <p:nvPr/>
        </p:nvPicPr>
        <p:blipFill rotWithShape="1">
          <a:blip r:embed="rId2"/>
          <a:srcRect l="6861" t="2208" r="8023"/>
          <a:stretch/>
        </p:blipFill>
        <p:spPr>
          <a:xfrm>
            <a:off x="802758" y="1634184"/>
            <a:ext cx="7538484" cy="4127647"/>
          </a:xfrm>
          <a:prstGeom prst="rect">
            <a:avLst/>
          </a:prstGeom>
        </p:spPr>
      </p:pic>
    </p:spTree>
    <p:extLst>
      <p:ext uri="{BB962C8B-B14F-4D97-AF65-F5344CB8AC3E}">
        <p14:creationId xmlns:p14="http://schemas.microsoft.com/office/powerpoint/2010/main" val="1766250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normAutofit/>
          </a:bodyPr>
          <a:lstStyle/>
          <a:p>
            <a:r>
              <a:rPr lang="en-US" dirty="0"/>
              <a:t>The Value of social enterprise (BB) to WBR:</a:t>
            </a:r>
            <a:br>
              <a:rPr lang="en-US" dirty="0"/>
            </a:br>
            <a:r>
              <a:rPr lang="en-US" dirty="0"/>
              <a:t>	4. The impact of market size (cap) </a:t>
            </a:r>
            <a:r>
              <a:rPr lang="en-US" i="1" dirty="0"/>
              <a:t>D </a:t>
            </a:r>
            <a:endParaRPr lang="en-US" dirty="0"/>
          </a:p>
        </p:txBody>
      </p:sp>
      <p:pic>
        <p:nvPicPr>
          <p:cNvPr id="9" name="Picture 8">
            <a:extLst>
              <a:ext uri="{FF2B5EF4-FFF2-40B4-BE49-F238E27FC236}">
                <a16:creationId xmlns:a16="http://schemas.microsoft.com/office/drawing/2014/main" id="{75ED15FF-50E7-4F3C-B101-B1CB7220EFD2}"/>
              </a:ext>
            </a:extLst>
          </p:cNvPr>
          <p:cNvPicPr>
            <a:picLocks noChangeAspect="1"/>
          </p:cNvPicPr>
          <p:nvPr/>
        </p:nvPicPr>
        <p:blipFill rotWithShape="1">
          <a:blip r:embed="rId2"/>
          <a:srcRect l="7210" t="2452" r="8371"/>
          <a:stretch/>
        </p:blipFill>
        <p:spPr>
          <a:xfrm>
            <a:off x="817165" y="1626323"/>
            <a:ext cx="7509671" cy="4135509"/>
          </a:xfrm>
          <a:prstGeom prst="rect">
            <a:avLst/>
          </a:prstGeom>
        </p:spPr>
      </p:pic>
    </p:spTree>
    <p:extLst>
      <p:ext uri="{BB962C8B-B14F-4D97-AF65-F5344CB8AC3E}">
        <p14:creationId xmlns:p14="http://schemas.microsoft.com/office/powerpoint/2010/main" val="2291501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514C4-1925-7742-8A83-70B872182E01}"/>
              </a:ext>
            </a:extLst>
          </p:cNvPr>
          <p:cNvSpPr>
            <a:spLocks noGrp="1"/>
          </p:cNvSpPr>
          <p:nvPr>
            <p:ph type="title"/>
          </p:nvPr>
        </p:nvSpPr>
        <p:spPr>
          <a:xfrm>
            <a:off x="0" y="0"/>
            <a:ext cx="9144000" cy="955675"/>
          </a:xfrm>
        </p:spPr>
        <p:txBody>
          <a:bodyPr/>
          <a:lstStyle/>
          <a:p>
            <a:r>
              <a:rPr lang="en-US" dirty="0"/>
              <a:t>Summary so far</a:t>
            </a:r>
          </a:p>
        </p:txBody>
      </p:sp>
      <p:sp>
        <p:nvSpPr>
          <p:cNvPr id="3" name="Content Placeholder 2">
            <a:extLst>
              <a:ext uri="{FF2B5EF4-FFF2-40B4-BE49-F238E27FC236}">
                <a16:creationId xmlns:a16="http://schemas.microsoft.com/office/drawing/2014/main" id="{FF04D437-6CBB-2541-8970-26655C214FB2}"/>
              </a:ext>
            </a:extLst>
          </p:cNvPr>
          <p:cNvSpPr>
            <a:spLocks noGrp="1"/>
          </p:cNvSpPr>
          <p:nvPr>
            <p:ph idx="1"/>
          </p:nvPr>
        </p:nvSpPr>
        <p:spPr/>
        <p:txBody>
          <a:bodyPr>
            <a:normAutofit/>
          </a:bodyPr>
          <a:lstStyle/>
          <a:p>
            <a:r>
              <a:rPr lang="en-US" dirty="0"/>
              <a:t>Social enterprise can be very valuable to WBR </a:t>
            </a:r>
            <a:r>
              <a:rPr lang="en-US" i="1" dirty="0"/>
              <a:t>depending on </a:t>
            </a:r>
            <a:r>
              <a:rPr lang="en-US" dirty="0"/>
              <a:t>market size and “acceleration” parameter </a:t>
            </a:r>
          </a:p>
          <a:p>
            <a:endParaRPr lang="en-US" dirty="0"/>
          </a:p>
          <a:p>
            <a:r>
              <a:rPr lang="en-US" dirty="0"/>
              <a:t>Challenge: estimate model parameters</a:t>
            </a:r>
          </a:p>
          <a:p>
            <a:endParaRPr lang="en-US" dirty="0"/>
          </a:p>
          <a:p>
            <a:r>
              <a:rPr lang="en-US" dirty="0"/>
              <a:t>Various objectives seem to lead to similar actions: maximizing operating funds (money) allows to maximize social objectives</a:t>
            </a:r>
          </a:p>
          <a:p>
            <a:endParaRPr lang="en-US" dirty="0"/>
          </a:p>
          <a:p>
            <a:r>
              <a:rPr lang="en-US" dirty="0"/>
              <a:t>Increasing impact requires actions other than retail price changes</a:t>
            </a:r>
          </a:p>
        </p:txBody>
      </p:sp>
    </p:spTree>
    <p:extLst>
      <p:ext uri="{BB962C8B-B14F-4D97-AF65-F5344CB8AC3E}">
        <p14:creationId xmlns:p14="http://schemas.microsoft.com/office/powerpoint/2010/main" val="3388853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normAutofit/>
          </a:bodyPr>
          <a:lstStyle/>
          <a:p>
            <a:r>
              <a:rPr lang="en-US" sz="2400" dirty="0"/>
              <a:t>Objective 3: What if we discount the future?  Discount factor </a:t>
            </a:r>
          </a:p>
        </p:txBody>
      </p:sp>
      <p:pic>
        <p:nvPicPr>
          <p:cNvPr id="3" name="Рисунок 5" descr="Изображение выглядит как текст, карта&#10;&#10;Описание создано с очень высокой степенью достоверности">
            <a:extLst>
              <a:ext uri="{FF2B5EF4-FFF2-40B4-BE49-F238E27FC236}">
                <a16:creationId xmlns:a16="http://schemas.microsoft.com/office/drawing/2014/main" id="{3987A8F3-F45A-4562-A94F-76BD3C64346A}"/>
              </a:ext>
            </a:extLst>
          </p:cNvPr>
          <p:cNvPicPr>
            <a:picLocks noChangeAspect="1"/>
          </p:cNvPicPr>
          <p:nvPr/>
        </p:nvPicPr>
        <p:blipFill rotWithShape="1">
          <a:blip r:embed="rId2"/>
          <a:srcRect l="8325" t="2841" r="7266" b="3788"/>
          <a:stretch/>
        </p:blipFill>
        <p:spPr>
          <a:xfrm>
            <a:off x="1" y="1143971"/>
            <a:ext cx="9144000" cy="4842832"/>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5A2C507-932B-7245-B00E-C7FFFC8880AE}"/>
                  </a:ext>
                </a:extLst>
              </p:cNvPr>
              <p:cNvSpPr txBox="1"/>
              <p:nvPr/>
            </p:nvSpPr>
            <p:spPr>
              <a:xfrm>
                <a:off x="7641387" y="314293"/>
                <a:ext cx="1360950" cy="700063"/>
              </a:xfrm>
              <a:prstGeom prst="rect">
                <a:avLst/>
              </a:prstGeom>
              <a:solidFill>
                <a:schemeClr val="accent6">
                  <a:lumMod val="20000"/>
                  <a:lumOff val="80000"/>
                </a:schemeClr>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𝛽</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1+</m:t>
                          </m:r>
                          <m:r>
                            <a:rPr lang="en-US" i="1">
                              <a:latin typeface="Cambria Math" panose="02040503050406030204" pitchFamily="18" charset="0"/>
                            </a:rPr>
                            <m:t>𝑟</m:t>
                          </m:r>
                        </m:den>
                      </m:f>
                    </m:oMath>
                  </m:oMathPara>
                </a14:m>
                <a:endParaRPr lang="en-US" dirty="0"/>
              </a:p>
            </p:txBody>
          </p:sp>
        </mc:Choice>
        <mc:Fallback xmlns="">
          <p:sp>
            <p:nvSpPr>
              <p:cNvPr id="7" name="TextBox 6">
                <a:extLst>
                  <a:ext uri="{FF2B5EF4-FFF2-40B4-BE49-F238E27FC236}">
                    <a16:creationId xmlns:a16="http://schemas.microsoft.com/office/drawing/2014/main" id="{35A2C507-932B-7245-B00E-C7FFFC8880AE}"/>
                  </a:ext>
                </a:extLst>
              </p:cNvPr>
              <p:cNvSpPr txBox="1">
                <a:spLocks noRot="1" noChangeAspect="1" noMove="1" noResize="1" noEditPoints="1" noAdjustHandles="1" noChangeArrowheads="1" noChangeShapeType="1" noTextEdit="1"/>
              </p:cNvSpPr>
              <p:nvPr/>
            </p:nvSpPr>
            <p:spPr>
              <a:xfrm>
                <a:off x="7641387" y="314293"/>
                <a:ext cx="1360950" cy="700063"/>
              </a:xfrm>
              <a:prstGeom prst="rect">
                <a:avLst/>
              </a:prstGeom>
              <a:blipFill>
                <a:blip r:embed="rId3"/>
                <a:stretch>
                  <a:fillRect l="-7407" r="-926" b="-12500"/>
                </a:stretch>
              </a:blipFill>
            </p:spPr>
            <p:txBody>
              <a:bodyPr/>
              <a:lstStyle/>
              <a:p>
                <a:r>
                  <a:rPr lang="en-US">
                    <a:noFill/>
                  </a:rPr>
                  <a:t> </a:t>
                </a:r>
              </a:p>
            </p:txBody>
          </p:sp>
        </mc:Fallback>
      </mc:AlternateContent>
    </p:spTree>
    <p:extLst>
      <p:ext uri="{BB962C8B-B14F-4D97-AF65-F5344CB8AC3E}">
        <p14:creationId xmlns:p14="http://schemas.microsoft.com/office/powerpoint/2010/main" val="2203314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DC391-FB88-A54D-9A42-C0C7074F1E80}"/>
              </a:ext>
            </a:extLst>
          </p:cNvPr>
          <p:cNvSpPr>
            <a:spLocks noGrp="1"/>
          </p:cNvSpPr>
          <p:nvPr>
            <p:ph type="title"/>
          </p:nvPr>
        </p:nvSpPr>
        <p:spPr>
          <a:xfrm>
            <a:off x="0" y="0"/>
            <a:ext cx="9144000" cy="955675"/>
          </a:xfrm>
        </p:spPr>
        <p:txBody>
          <a:bodyPr/>
          <a:lstStyle/>
          <a:p>
            <a:r>
              <a:rPr lang="en-US" dirty="0"/>
              <a:t>World Bicycle Relief:</a:t>
            </a:r>
            <a:br>
              <a:rPr lang="en-US" dirty="0"/>
            </a:br>
            <a:r>
              <a:rPr lang="en-US" dirty="0"/>
              <a:t>Social Enterprise Business Model </a:t>
            </a:r>
          </a:p>
        </p:txBody>
      </p:sp>
      <p:sp>
        <p:nvSpPr>
          <p:cNvPr id="3" name="Content Placeholder 2">
            <a:extLst>
              <a:ext uri="{FF2B5EF4-FFF2-40B4-BE49-F238E27FC236}">
                <a16:creationId xmlns:a16="http://schemas.microsoft.com/office/drawing/2014/main" id="{D2F593F0-903C-1549-9E38-7CF56497DD7A}"/>
              </a:ext>
            </a:extLst>
          </p:cNvPr>
          <p:cNvSpPr>
            <a:spLocks noGrp="1"/>
          </p:cNvSpPr>
          <p:nvPr>
            <p:ph idx="1"/>
          </p:nvPr>
        </p:nvSpPr>
        <p:spPr/>
        <p:txBody>
          <a:bodyPr/>
          <a:lstStyle/>
          <a:p>
            <a:pPr marL="0" indent="0">
              <a:buNone/>
            </a:pPr>
            <a:r>
              <a:rPr lang="en-US" dirty="0"/>
              <a:t>Prepare 5min presentation &amp; upload </a:t>
            </a:r>
            <a:r>
              <a:rPr lang="en-US" dirty="0" err="1"/>
              <a:t>ppt</a:t>
            </a:r>
            <a:r>
              <a:rPr lang="en-US" dirty="0"/>
              <a:t> on Canvas by 10pm Thursday:</a:t>
            </a:r>
          </a:p>
          <a:p>
            <a:endParaRPr lang="en-US" dirty="0"/>
          </a:p>
          <a:p>
            <a:r>
              <a:rPr lang="en-US" dirty="0"/>
              <a:t>From a general strategic perspective, how can a non-profit organization benefit from a for-profit subsidiary? How would you quantify the value that the for-profit subsidiary (= Buffalo Bicycles) generates for WBR?</a:t>
            </a:r>
          </a:p>
          <a:p>
            <a:pPr lvl="1"/>
            <a:r>
              <a:rPr lang="en-US" dirty="0"/>
              <a:t>Qualitative</a:t>
            </a:r>
          </a:p>
          <a:p>
            <a:r>
              <a:rPr lang="en-US" dirty="0"/>
              <a:t>Find optimal planned quantities of bicycles to sell and/or to donate in each year over </a:t>
            </a:r>
            <a:r>
              <a:rPr lang="en-US" i="1" dirty="0"/>
              <a:t>n </a:t>
            </a:r>
            <a:r>
              <a:rPr lang="en-US" dirty="0"/>
              <a:t>years. How would you formulate WBR’s objective(s) and how would you link that to this planning problem? </a:t>
            </a:r>
          </a:p>
          <a:p>
            <a:pPr lvl="1"/>
            <a:r>
              <a:rPr lang="en-US" dirty="0"/>
              <a:t>Use Excel model (which has the constraints) &amp; choose your objective</a:t>
            </a:r>
          </a:p>
          <a:p>
            <a:pPr lvl="1"/>
            <a:r>
              <a:rPr lang="en-US" dirty="0"/>
              <a:t>Investigate impact of some model parameters (sensitivity analysis)</a:t>
            </a:r>
          </a:p>
          <a:p>
            <a:r>
              <a:rPr lang="en-US" dirty="0"/>
              <a:t>Are there other issues that WBR and BB should consider? </a:t>
            </a:r>
          </a:p>
          <a:p>
            <a:pPr marL="0" indent="0">
              <a:buNone/>
            </a:pPr>
            <a:endParaRPr lang="en-US" dirty="0"/>
          </a:p>
        </p:txBody>
      </p:sp>
    </p:spTree>
    <p:extLst>
      <p:ext uri="{BB962C8B-B14F-4D97-AF65-F5344CB8AC3E}">
        <p14:creationId xmlns:p14="http://schemas.microsoft.com/office/powerpoint/2010/main" val="2732058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D7993-A70E-9641-B2E2-A359A54A7D65}"/>
              </a:ext>
            </a:extLst>
          </p:cNvPr>
          <p:cNvSpPr>
            <a:spLocks noGrp="1"/>
          </p:cNvSpPr>
          <p:nvPr>
            <p:ph type="title"/>
          </p:nvPr>
        </p:nvSpPr>
        <p:spPr/>
        <p:txBody>
          <a:bodyPr/>
          <a:lstStyle/>
          <a:p>
            <a:r>
              <a:rPr lang="en-US" dirty="0"/>
              <a:t>WBR</a:t>
            </a:r>
            <a:br>
              <a:rPr lang="en-US" dirty="0"/>
            </a:br>
            <a:r>
              <a:rPr lang="en-US" dirty="0"/>
              <a:t>Business Model</a:t>
            </a:r>
          </a:p>
        </p:txBody>
      </p:sp>
      <p:pic>
        <p:nvPicPr>
          <p:cNvPr id="4" name="Picture 3">
            <a:extLst>
              <a:ext uri="{FF2B5EF4-FFF2-40B4-BE49-F238E27FC236}">
                <a16:creationId xmlns:a16="http://schemas.microsoft.com/office/drawing/2014/main" id="{A5CAFD90-14F5-4648-97B0-653F7A817437}"/>
              </a:ext>
            </a:extLst>
          </p:cNvPr>
          <p:cNvPicPr>
            <a:picLocks noChangeAspect="1"/>
          </p:cNvPicPr>
          <p:nvPr/>
        </p:nvPicPr>
        <p:blipFill>
          <a:blip r:embed="rId2"/>
          <a:stretch>
            <a:fillRect/>
          </a:stretch>
        </p:blipFill>
        <p:spPr>
          <a:xfrm>
            <a:off x="2696548" y="0"/>
            <a:ext cx="5374433" cy="6858000"/>
          </a:xfrm>
          <a:prstGeom prst="rect">
            <a:avLst/>
          </a:prstGeom>
        </p:spPr>
      </p:pic>
    </p:spTree>
    <p:extLst>
      <p:ext uri="{BB962C8B-B14F-4D97-AF65-F5344CB8AC3E}">
        <p14:creationId xmlns:p14="http://schemas.microsoft.com/office/powerpoint/2010/main" val="167056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lstStyle/>
          <a:p>
            <a:r>
              <a:rPr lang="en-US" dirty="0"/>
              <a:t>WBR Business Model</a:t>
            </a:r>
          </a:p>
        </p:txBody>
      </p:sp>
      <p:pic>
        <p:nvPicPr>
          <p:cNvPr id="9" name="Content Placeholder 8">
            <a:extLst>
              <a:ext uri="{FF2B5EF4-FFF2-40B4-BE49-F238E27FC236}">
                <a16:creationId xmlns:a16="http://schemas.microsoft.com/office/drawing/2014/main" id="{A6667666-6D10-5441-9D3A-BB111F379A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38655" y="-449459"/>
            <a:ext cx="5728590" cy="7309921"/>
          </a:xfrm>
        </p:spPr>
      </p:pic>
    </p:spTree>
    <p:extLst>
      <p:ext uri="{BB962C8B-B14F-4D97-AF65-F5344CB8AC3E}">
        <p14:creationId xmlns:p14="http://schemas.microsoft.com/office/powerpoint/2010/main" val="3542486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F0B75-6DCC-8749-BC83-0DC298783037}"/>
              </a:ext>
            </a:extLst>
          </p:cNvPr>
          <p:cNvSpPr>
            <a:spLocks noGrp="1"/>
          </p:cNvSpPr>
          <p:nvPr>
            <p:ph type="title"/>
          </p:nvPr>
        </p:nvSpPr>
        <p:spPr>
          <a:xfrm>
            <a:off x="0" y="0"/>
            <a:ext cx="9144000" cy="955675"/>
          </a:xfrm>
        </p:spPr>
        <p:txBody>
          <a:bodyPr>
            <a:normAutofit/>
          </a:bodyPr>
          <a:lstStyle/>
          <a:p>
            <a:r>
              <a:rPr lang="en-US" dirty="0"/>
              <a:t>The positive feedback loop:</a:t>
            </a:r>
            <a:br>
              <a:rPr lang="en-US" dirty="0"/>
            </a:br>
            <a:r>
              <a:rPr lang="en-US" dirty="0"/>
              <a:t>	A demand model of the acceleration effect</a:t>
            </a:r>
          </a:p>
        </p:txBody>
      </p:sp>
      <p:pic>
        <p:nvPicPr>
          <p:cNvPr id="8" name="Picture 7">
            <a:extLst>
              <a:ext uri="{FF2B5EF4-FFF2-40B4-BE49-F238E27FC236}">
                <a16:creationId xmlns:a16="http://schemas.microsoft.com/office/drawing/2014/main" id="{3C9AED81-AAA9-0042-8AA3-FC68B6595558}"/>
              </a:ext>
            </a:extLst>
          </p:cNvPr>
          <p:cNvPicPr>
            <a:picLocks noChangeAspect="1"/>
          </p:cNvPicPr>
          <p:nvPr/>
        </p:nvPicPr>
        <p:blipFill>
          <a:blip r:embed="rId2"/>
          <a:stretch>
            <a:fillRect/>
          </a:stretch>
        </p:blipFill>
        <p:spPr>
          <a:xfrm>
            <a:off x="1894305" y="2872741"/>
            <a:ext cx="4767752" cy="1647914"/>
          </a:xfrm>
          <a:prstGeom prst="rect">
            <a:avLst/>
          </a:prstGeom>
        </p:spPr>
      </p:pic>
      <p:cxnSp>
        <p:nvCxnSpPr>
          <p:cNvPr id="10" name="Straight Arrow Connector 9">
            <a:extLst>
              <a:ext uri="{FF2B5EF4-FFF2-40B4-BE49-F238E27FC236}">
                <a16:creationId xmlns:a16="http://schemas.microsoft.com/office/drawing/2014/main" id="{97959022-5580-C049-BFC3-C820DE405FBA}"/>
              </a:ext>
            </a:extLst>
          </p:cNvPr>
          <p:cNvCxnSpPr>
            <a:cxnSpLocks/>
          </p:cNvCxnSpPr>
          <p:nvPr/>
        </p:nvCxnSpPr>
        <p:spPr>
          <a:xfrm>
            <a:off x="2766447" y="883403"/>
            <a:ext cx="313637" cy="21189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751496AA-6632-0F40-B4E7-21E926B06040}"/>
              </a:ext>
            </a:extLst>
          </p:cNvPr>
          <p:cNvCxnSpPr>
            <a:cxnSpLocks/>
          </p:cNvCxnSpPr>
          <p:nvPr/>
        </p:nvCxnSpPr>
        <p:spPr>
          <a:xfrm>
            <a:off x="2913681" y="883403"/>
            <a:ext cx="1465815" cy="212578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1971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1A143-7C43-C641-8ACE-E0377635C690}"/>
              </a:ext>
            </a:extLst>
          </p:cNvPr>
          <p:cNvSpPr>
            <a:spLocks noGrp="1"/>
          </p:cNvSpPr>
          <p:nvPr>
            <p:ph type="title"/>
          </p:nvPr>
        </p:nvSpPr>
        <p:spPr>
          <a:xfrm>
            <a:off x="0" y="0"/>
            <a:ext cx="9144000" cy="955675"/>
          </a:xfrm>
        </p:spPr>
        <p:txBody>
          <a:bodyPr/>
          <a:lstStyle/>
          <a:p>
            <a:r>
              <a:rPr lang="en-US" dirty="0"/>
              <a:t>Exponential sales growth</a:t>
            </a:r>
          </a:p>
        </p:txBody>
      </p:sp>
      <p:sp>
        <p:nvSpPr>
          <p:cNvPr id="3" name="Content Placeholder 2">
            <a:extLst>
              <a:ext uri="{FF2B5EF4-FFF2-40B4-BE49-F238E27FC236}">
                <a16:creationId xmlns:a16="http://schemas.microsoft.com/office/drawing/2014/main" id="{6D54E101-FA8B-EC4A-9503-959D5CFF1768}"/>
              </a:ext>
            </a:extLst>
          </p:cNvPr>
          <p:cNvSpPr>
            <a:spLocks noGrp="1"/>
          </p:cNvSpPr>
          <p:nvPr>
            <p:ph idx="1"/>
          </p:nvPr>
        </p:nvSpPr>
        <p:spPr/>
        <p:txBody>
          <a:bodyPr/>
          <a:lstStyle/>
          <a:p>
            <a:r>
              <a:rPr lang="en-US" dirty="0"/>
              <a:t>With sufficient money and market size</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301E294-D4A5-1641-BA61-E3285A799230}"/>
                  </a:ext>
                </a:extLst>
              </p:cNvPr>
              <p:cNvSpPr txBox="1"/>
              <p:nvPr/>
            </p:nvSpPr>
            <p:spPr>
              <a:xfrm>
                <a:off x="1883802" y="2648237"/>
                <a:ext cx="4902009" cy="2881879"/>
              </a:xfrm>
              <a:prstGeom prst="rect">
                <a:avLst/>
              </a:prstGeom>
              <a:solidFill>
                <a:srgbClr val="92D050"/>
              </a:solidFill>
            </p:spPr>
            <p:txBody>
              <a:bodyPr wrap="square" lIns="0" tIns="0" rIns="0" bIns="0" rtlCol="0">
                <a:spAutoFit/>
              </a:bodyPr>
              <a:lstStyle/>
              <a:p>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𝑞</m:t>
                        </m:r>
                      </m:e>
                      <m:sub>
                        <m:r>
                          <a:rPr lang="en-US" sz="3200" i="1">
                            <a:latin typeface="Cambria Math" panose="02040503050406030204" pitchFamily="18" charset="0"/>
                          </a:rPr>
                          <m:t>𝑡</m:t>
                        </m:r>
                      </m:sub>
                      <m:sup>
                        <m:r>
                          <a:rPr lang="en-US" sz="3200" i="1">
                            <a:latin typeface="Cambria Math" panose="02040503050406030204" pitchFamily="18" charset="0"/>
                          </a:rPr>
                          <m:t>𝑠</m:t>
                        </m:r>
                      </m:sup>
                    </m:sSubSup>
                    <m:r>
                      <a:rPr lang="en-US" sz="3200" i="1">
                        <a:latin typeface="Cambria Math" panose="02040503050406030204" pitchFamily="18" charset="0"/>
                      </a:rPr>
                      <m:t>=</m:t>
                    </m:r>
                    <m:sSubSup>
                      <m:sSubSupPr>
                        <m:ctrlPr>
                          <a:rPr lang="en-US" sz="3200" i="1">
                            <a:latin typeface="Cambria Math" panose="02040503050406030204" pitchFamily="18" charset="0"/>
                          </a:rPr>
                        </m:ctrlPr>
                      </m:sSubSupPr>
                      <m:e>
                        <m:r>
                          <a:rPr lang="en-US" sz="3200" i="1">
                            <a:latin typeface="Cambria Math" panose="02040503050406030204" pitchFamily="18" charset="0"/>
                          </a:rPr>
                          <m:t>𝐷</m:t>
                        </m:r>
                      </m:e>
                      <m:sub>
                        <m:r>
                          <a:rPr lang="en-US" sz="3200" i="1">
                            <a:latin typeface="Cambria Math" panose="02040503050406030204" pitchFamily="18" charset="0"/>
                          </a:rPr>
                          <m:t>𝑡</m:t>
                        </m:r>
                      </m:sub>
                      <m:sup>
                        <m:r>
                          <a:rPr lang="en-US" sz="3200" i="1">
                            <a:latin typeface="Cambria Math" panose="02040503050406030204" pitchFamily="18" charset="0"/>
                          </a:rPr>
                          <m:t>𝑠</m:t>
                        </m:r>
                      </m:sup>
                    </m:sSubSup>
                    <m:r>
                      <a:rPr lang="en-US" sz="3200" i="1">
                        <a:latin typeface="Cambria Math" panose="02040503050406030204" pitchFamily="18" charset="0"/>
                      </a:rPr>
                      <m:t>=</m:t>
                    </m:r>
                    <m:r>
                      <a:rPr lang="en-US" sz="3200" i="1">
                        <a:latin typeface="Cambria Math" panose="02040503050406030204" pitchFamily="18" charset="0"/>
                        <a:ea typeface="Cambria Math" panose="02040503050406030204" pitchFamily="18" charset="0"/>
                      </a:rPr>
                      <m:t>𝜃</m:t>
                    </m:r>
                    <m:r>
                      <a:rPr lang="en-US" sz="3200" i="1">
                        <a:latin typeface="Cambria Math" panose="02040503050406030204" pitchFamily="18" charset="0"/>
                        <a:ea typeface="Cambria Math" panose="02040503050406030204" pitchFamily="18" charset="0"/>
                      </a:rPr>
                      <m:t>(</m:t>
                    </m:r>
                    <m:sSubSup>
                      <m:sSubSupPr>
                        <m:ctrlPr>
                          <a:rPr lang="en-US" sz="3200" i="1">
                            <a:latin typeface="Cambria Math" panose="02040503050406030204" pitchFamily="18" charset="0"/>
                          </a:rPr>
                        </m:ctrlPr>
                      </m:sSubSupPr>
                      <m:e>
                        <m:r>
                          <a:rPr lang="en-US" sz="3200" i="1">
                            <a:latin typeface="Cambria Math" panose="02040503050406030204" pitchFamily="18" charset="0"/>
                          </a:rPr>
                          <m:t>𝑞</m:t>
                        </m:r>
                      </m:e>
                      <m:sub>
                        <m:r>
                          <a:rPr lang="en-US" sz="3200" i="1">
                            <a:latin typeface="Cambria Math" panose="02040503050406030204" pitchFamily="18" charset="0"/>
                          </a:rPr>
                          <m:t>𝑡</m:t>
                        </m:r>
                        <m:r>
                          <a:rPr lang="en-US" sz="3200" i="1">
                            <a:latin typeface="Cambria Math" panose="02040503050406030204" pitchFamily="18" charset="0"/>
                          </a:rPr>
                          <m:t>−1</m:t>
                        </m:r>
                      </m:sub>
                      <m:sup>
                        <m:r>
                          <a:rPr lang="en-US" sz="3200" i="1">
                            <a:latin typeface="Cambria Math" panose="02040503050406030204" pitchFamily="18" charset="0"/>
                          </a:rPr>
                          <m:t>𝑠</m:t>
                        </m:r>
                      </m:sup>
                    </m:sSubSup>
                  </m:oMath>
                </a14:m>
                <a:r>
                  <a:rPr lang="en-US" sz="3200" dirty="0">
                    <a:latin typeface="Cambria Math" panose="02040503050406030204" pitchFamily="18" charset="0"/>
                    <a:ea typeface="Cambria Math" panose="02040503050406030204" pitchFamily="18" charset="0"/>
                  </a:rPr>
                  <a:t>+</a:t>
                </a:r>
                <a:r>
                  <a:rPr lang="en-US" sz="3200" dirty="0"/>
                  <a:t>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𝑞</m:t>
                        </m:r>
                      </m:e>
                      <m:sub>
                        <m:r>
                          <a:rPr lang="en-US" sz="3200" i="1">
                            <a:latin typeface="Cambria Math" panose="02040503050406030204" pitchFamily="18" charset="0"/>
                          </a:rPr>
                          <m:t>𝑡</m:t>
                        </m:r>
                        <m:r>
                          <a:rPr lang="en-US" sz="3200" i="1">
                            <a:latin typeface="Cambria Math" panose="02040503050406030204" pitchFamily="18" charset="0"/>
                          </a:rPr>
                          <m:t>−1</m:t>
                        </m:r>
                      </m:sub>
                      <m:sup>
                        <m:r>
                          <a:rPr lang="en-US" sz="3200" i="1">
                            <a:latin typeface="Cambria Math" panose="02040503050406030204" pitchFamily="18" charset="0"/>
                          </a:rPr>
                          <m:t>𝑑</m:t>
                        </m:r>
                      </m:sup>
                    </m:sSubSup>
                  </m:oMath>
                </a14:m>
                <a:r>
                  <a:rPr lang="en-US" sz="3200" dirty="0">
                    <a:latin typeface="Cambria Math" panose="02040503050406030204" pitchFamily="18" charset="0"/>
                    <a:ea typeface="Cambria Math" panose="02040503050406030204" pitchFamily="18" charset="0"/>
                  </a:rPr>
                  <a:t>)</a:t>
                </a:r>
              </a:p>
              <a:p>
                <a:endParaRPr lang="en-US" sz="3200"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3200" i="1">
                          <a:latin typeface="Cambria Math" panose="02040503050406030204" pitchFamily="18" charset="0"/>
                          <a:ea typeface="Cambria Math" panose="02040503050406030204" pitchFamily="18" charset="0"/>
                        </a:rPr>
                        <m:t>⇓</m:t>
                      </m:r>
                    </m:oMath>
                  </m:oMathPara>
                </a14:m>
                <a:endParaRPr lang="en-US" sz="3200" i="1"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𝑞</m:t>
                          </m:r>
                        </m:e>
                        <m:sub>
                          <m:r>
                            <a:rPr lang="en-US" sz="3200" i="1">
                              <a:latin typeface="Cambria Math" panose="02040503050406030204" pitchFamily="18" charset="0"/>
                            </a:rPr>
                            <m:t>𝑡</m:t>
                          </m:r>
                        </m:sub>
                        <m:sup>
                          <m:r>
                            <a:rPr lang="en-US" sz="3200" i="1">
                              <a:latin typeface="Cambria Math" panose="02040503050406030204" pitchFamily="18" charset="0"/>
                            </a:rPr>
                            <m:t>𝑠</m:t>
                          </m:r>
                        </m:sup>
                      </m:sSubSup>
                      <m:r>
                        <a:rPr lang="en-US" sz="3200" i="1">
                          <a:latin typeface="Cambria Math" panose="02040503050406030204" pitchFamily="18" charset="0"/>
                        </a:rPr>
                        <m:t>=</m:t>
                      </m:r>
                      <m:sSup>
                        <m:sSupPr>
                          <m:ctrlPr>
                            <a:rPr lang="en-US" sz="3200" i="1">
                              <a:latin typeface="Cambria Math" panose="02040503050406030204" pitchFamily="18" charset="0"/>
                              <a:ea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𝜃</m:t>
                          </m:r>
                        </m:e>
                        <m:sup>
                          <m:r>
                            <a:rPr lang="en-US" sz="3200" i="1">
                              <a:latin typeface="Cambria Math" panose="02040503050406030204" pitchFamily="18" charset="0"/>
                              <a:ea typeface="Cambria Math" panose="02040503050406030204" pitchFamily="18" charset="0"/>
                            </a:rPr>
                            <m:t>𝑡</m:t>
                          </m:r>
                          <m:r>
                            <a:rPr lang="en-US" sz="3200" i="1">
                              <a:latin typeface="Cambria Math" panose="02040503050406030204" pitchFamily="18" charset="0"/>
                              <a:ea typeface="Cambria Math" panose="02040503050406030204" pitchFamily="18" charset="0"/>
                            </a:rPr>
                            <m:t>−2</m:t>
                          </m:r>
                        </m:sup>
                      </m:sSup>
                      <m:sSubSup>
                        <m:sSubSupPr>
                          <m:ctrlPr>
                            <a:rPr lang="en-US" sz="3200" i="1">
                              <a:latin typeface="Cambria Math" panose="02040503050406030204" pitchFamily="18" charset="0"/>
                            </a:rPr>
                          </m:ctrlPr>
                        </m:sSubSupPr>
                        <m:e>
                          <m:r>
                            <a:rPr lang="en-US" sz="3200" i="1">
                              <a:latin typeface="Cambria Math" panose="02040503050406030204" pitchFamily="18" charset="0"/>
                            </a:rPr>
                            <m:t>𝑞</m:t>
                          </m:r>
                        </m:e>
                        <m:sub>
                          <m:r>
                            <a:rPr lang="en-US" sz="3200" i="1">
                              <a:latin typeface="Cambria Math" panose="02040503050406030204" pitchFamily="18" charset="0"/>
                            </a:rPr>
                            <m:t>2</m:t>
                          </m:r>
                        </m:sub>
                        <m:sup>
                          <m:r>
                            <a:rPr lang="en-US" sz="3200" i="1">
                              <a:latin typeface="Cambria Math" panose="02040503050406030204" pitchFamily="18" charset="0"/>
                            </a:rPr>
                            <m:t>𝑠</m:t>
                          </m:r>
                        </m:sup>
                      </m:sSubSup>
                      <m:r>
                        <a:rPr lang="en-US" sz="3200" i="1">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𝑖</m:t>
                          </m:r>
                          <m:r>
                            <a:rPr lang="en-US" sz="3200" i="1">
                              <a:latin typeface="Cambria Math" panose="02040503050406030204" pitchFamily="18" charset="0"/>
                            </a:rPr>
                            <m:t>=1</m:t>
                          </m:r>
                        </m:sub>
                        <m:sup>
                          <m:r>
                            <a:rPr lang="en-US" sz="3200" i="1">
                              <a:latin typeface="Cambria Math" panose="02040503050406030204" pitchFamily="18" charset="0"/>
                            </a:rPr>
                            <m:t>𝑡</m:t>
                          </m:r>
                          <m:r>
                            <a:rPr lang="en-US" sz="3200" i="1">
                              <a:latin typeface="Cambria Math" panose="02040503050406030204" pitchFamily="18" charset="0"/>
                            </a:rPr>
                            <m:t>−1</m:t>
                          </m:r>
                        </m:sup>
                        <m:e>
                          <m:sSup>
                            <m:sSupPr>
                              <m:ctrlPr>
                                <a:rPr lang="en-US" sz="3200" i="1">
                                  <a:latin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𝜃</m:t>
                              </m:r>
                            </m:e>
                            <m:sup>
                              <m:r>
                                <a:rPr lang="en-US" sz="3200" i="1">
                                  <a:latin typeface="Cambria Math" panose="02040503050406030204" pitchFamily="18" charset="0"/>
                                </a:rPr>
                                <m:t>𝑖</m:t>
                              </m:r>
                            </m:sup>
                          </m:sSup>
                          <m:sSubSup>
                            <m:sSubSupPr>
                              <m:ctrlPr>
                                <a:rPr lang="en-US" sz="3200" i="1">
                                  <a:latin typeface="Cambria Math" panose="02040503050406030204" pitchFamily="18" charset="0"/>
                                </a:rPr>
                              </m:ctrlPr>
                            </m:sSubSupPr>
                            <m:e>
                              <m:r>
                                <a:rPr lang="en-US" sz="3200" i="1">
                                  <a:latin typeface="Cambria Math" panose="02040503050406030204" pitchFamily="18" charset="0"/>
                                </a:rPr>
                                <m:t>𝑞</m:t>
                              </m:r>
                            </m:e>
                            <m:sub>
                              <m:r>
                                <a:rPr lang="en-US" sz="3200" i="1">
                                  <a:latin typeface="Cambria Math" panose="02040503050406030204" pitchFamily="18" charset="0"/>
                                </a:rPr>
                                <m:t>𝑡</m:t>
                              </m:r>
                              <m:r>
                                <a:rPr lang="en-US" sz="3200" i="1">
                                  <a:latin typeface="Cambria Math" panose="02040503050406030204" pitchFamily="18" charset="0"/>
                                </a:rPr>
                                <m:t>−</m:t>
                              </m:r>
                              <m:r>
                                <a:rPr lang="en-US" sz="3200" i="1">
                                  <a:latin typeface="Cambria Math" panose="02040503050406030204" pitchFamily="18" charset="0"/>
                                </a:rPr>
                                <m:t>𝑖</m:t>
                              </m:r>
                            </m:sub>
                            <m:sup>
                              <m:r>
                                <a:rPr lang="en-US" sz="3200" i="1">
                                  <a:latin typeface="Cambria Math" panose="02040503050406030204" pitchFamily="18" charset="0"/>
                                </a:rPr>
                                <m:t>𝑑</m:t>
                              </m:r>
                            </m:sup>
                          </m:sSubSup>
                        </m:e>
                      </m:nary>
                    </m:oMath>
                  </m:oMathPara>
                </a14:m>
                <a:endParaRPr lang="en-US" dirty="0"/>
              </a:p>
            </p:txBody>
          </p:sp>
        </mc:Choice>
        <mc:Fallback xmlns="">
          <p:sp>
            <p:nvSpPr>
              <p:cNvPr id="6" name="TextBox 5">
                <a:extLst>
                  <a:ext uri="{FF2B5EF4-FFF2-40B4-BE49-F238E27FC236}">
                    <a16:creationId xmlns:a16="http://schemas.microsoft.com/office/drawing/2014/main" id="{9301E294-D4A5-1641-BA61-E3285A799230}"/>
                  </a:ext>
                </a:extLst>
              </p:cNvPr>
              <p:cNvSpPr txBox="1">
                <a:spLocks noRot="1" noChangeAspect="1" noMove="1" noResize="1" noEditPoints="1" noAdjustHandles="1" noChangeArrowheads="1" noChangeShapeType="1" noTextEdit="1"/>
              </p:cNvSpPr>
              <p:nvPr/>
            </p:nvSpPr>
            <p:spPr>
              <a:xfrm>
                <a:off x="1883802" y="2648237"/>
                <a:ext cx="4902009" cy="2881879"/>
              </a:xfrm>
              <a:prstGeom prst="rect">
                <a:avLst/>
              </a:prstGeom>
              <a:blipFill>
                <a:blip r:embed="rId2"/>
                <a:stretch>
                  <a:fillRect l="-2584" t="-3524" b="-84581"/>
                </a:stretch>
              </a:blipFill>
            </p:spPr>
            <p:txBody>
              <a:bodyPr/>
              <a:lstStyle/>
              <a:p>
                <a:r>
                  <a:rPr lang="en-US">
                    <a:noFill/>
                  </a:rPr>
                  <a:t> </a:t>
                </a:r>
              </a:p>
            </p:txBody>
          </p:sp>
        </mc:Fallback>
      </mc:AlternateContent>
    </p:spTree>
    <p:extLst>
      <p:ext uri="{BB962C8B-B14F-4D97-AF65-F5344CB8AC3E}">
        <p14:creationId xmlns:p14="http://schemas.microsoft.com/office/powerpoint/2010/main" val="2076900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AFA52-0D6B-5948-94A5-8E2DB861E1A5}"/>
              </a:ext>
            </a:extLst>
          </p:cNvPr>
          <p:cNvSpPr>
            <a:spLocks noGrp="1"/>
          </p:cNvSpPr>
          <p:nvPr>
            <p:ph type="title"/>
          </p:nvPr>
        </p:nvSpPr>
        <p:spPr>
          <a:xfrm>
            <a:off x="0" y="0"/>
            <a:ext cx="9144000" cy="955675"/>
          </a:xfrm>
        </p:spPr>
        <p:txBody>
          <a:bodyPr/>
          <a:lstStyle/>
          <a:p>
            <a:r>
              <a:rPr lang="en-US" dirty="0"/>
              <a:t>Where do we operate?</a:t>
            </a:r>
          </a:p>
        </p:txBody>
      </p:sp>
      <p:pic>
        <p:nvPicPr>
          <p:cNvPr id="6" name="Picture 5">
            <a:extLst>
              <a:ext uri="{FF2B5EF4-FFF2-40B4-BE49-F238E27FC236}">
                <a16:creationId xmlns:a16="http://schemas.microsoft.com/office/drawing/2014/main" id="{88787948-0B90-3641-A402-F3CC731ABDA6}"/>
              </a:ext>
            </a:extLst>
          </p:cNvPr>
          <p:cNvPicPr>
            <a:picLocks noChangeAspect="1"/>
          </p:cNvPicPr>
          <p:nvPr/>
        </p:nvPicPr>
        <p:blipFill>
          <a:blip r:embed="rId2"/>
          <a:stretch>
            <a:fillRect/>
          </a:stretch>
        </p:blipFill>
        <p:spPr>
          <a:xfrm>
            <a:off x="5512268" y="3984664"/>
            <a:ext cx="3631732" cy="2013180"/>
          </a:xfrm>
          <a:prstGeom prst="rect">
            <a:avLst/>
          </a:prstGeom>
        </p:spPr>
      </p:pic>
      <p:pic>
        <p:nvPicPr>
          <p:cNvPr id="7" name="Picture 6">
            <a:extLst>
              <a:ext uri="{FF2B5EF4-FFF2-40B4-BE49-F238E27FC236}">
                <a16:creationId xmlns:a16="http://schemas.microsoft.com/office/drawing/2014/main" id="{52BBC8D8-FA5E-FC49-9A19-65B4C6ED86D5}"/>
              </a:ext>
            </a:extLst>
          </p:cNvPr>
          <p:cNvPicPr>
            <a:picLocks noChangeAspect="1"/>
          </p:cNvPicPr>
          <p:nvPr/>
        </p:nvPicPr>
        <p:blipFill>
          <a:blip r:embed="rId3"/>
          <a:stretch>
            <a:fillRect/>
          </a:stretch>
        </p:blipFill>
        <p:spPr>
          <a:xfrm>
            <a:off x="11808" y="1369325"/>
            <a:ext cx="5495218" cy="5230678"/>
          </a:xfrm>
          <a:prstGeom prst="rect">
            <a:avLst/>
          </a:prstGeom>
        </p:spPr>
      </p:pic>
      <p:sp>
        <p:nvSpPr>
          <p:cNvPr id="8" name="TextBox 7">
            <a:extLst>
              <a:ext uri="{FF2B5EF4-FFF2-40B4-BE49-F238E27FC236}">
                <a16:creationId xmlns:a16="http://schemas.microsoft.com/office/drawing/2014/main" id="{1B4D25F6-19BC-9E4F-91E1-8503DB90408D}"/>
              </a:ext>
            </a:extLst>
          </p:cNvPr>
          <p:cNvSpPr txBox="1"/>
          <p:nvPr/>
        </p:nvSpPr>
        <p:spPr>
          <a:xfrm>
            <a:off x="5507026" y="1"/>
            <a:ext cx="3636974" cy="3477875"/>
          </a:xfrm>
          <a:prstGeom prst="rect">
            <a:avLst/>
          </a:prstGeom>
          <a:solidFill>
            <a:schemeClr val="accent6">
              <a:lumMod val="20000"/>
              <a:lumOff val="80000"/>
            </a:schemeClr>
          </a:solidFill>
        </p:spPr>
        <p:txBody>
          <a:bodyPr wrap="square" rtlCol="0">
            <a:spAutoFit/>
          </a:bodyPr>
          <a:lstStyle/>
          <a:p>
            <a:r>
              <a:rPr lang="en-US" sz="2000" dirty="0"/>
              <a:t>GDP per capita (2016)</a:t>
            </a:r>
          </a:p>
          <a:p>
            <a:r>
              <a:rPr lang="en-US" sz="2000" dirty="0"/>
              <a:t>Zambia		1,178 USD</a:t>
            </a:r>
          </a:p>
          <a:p>
            <a:r>
              <a:rPr lang="en-US" sz="2000" dirty="0"/>
              <a:t>Zimbabwe	1,008 USD</a:t>
            </a:r>
          </a:p>
          <a:p>
            <a:r>
              <a:rPr lang="en-US" sz="2000" dirty="0"/>
              <a:t>Kenya		1,455 USD</a:t>
            </a:r>
          </a:p>
          <a:p>
            <a:r>
              <a:rPr lang="en-US" sz="2000" dirty="0"/>
              <a:t>Malawi	   	   300 USD</a:t>
            </a:r>
          </a:p>
          <a:p>
            <a:endParaRPr lang="en-US" sz="2000" dirty="0"/>
          </a:p>
          <a:p>
            <a:r>
              <a:rPr lang="en-US" sz="2000" dirty="0"/>
              <a:t>USA		57,467 USD</a:t>
            </a:r>
          </a:p>
          <a:p>
            <a:r>
              <a:rPr lang="en-US" sz="2000" dirty="0"/>
              <a:t>Brazil		  8,650 USD</a:t>
            </a:r>
          </a:p>
          <a:p>
            <a:r>
              <a:rPr lang="en-US" sz="2000" dirty="0"/>
              <a:t>Russia		  8,748 USD</a:t>
            </a:r>
          </a:p>
          <a:p>
            <a:r>
              <a:rPr lang="en-US" sz="2000" dirty="0"/>
              <a:t>China		  8,123 USD</a:t>
            </a:r>
          </a:p>
          <a:p>
            <a:r>
              <a:rPr lang="en-US" sz="2000" dirty="0"/>
              <a:t>India		  1,709 USD</a:t>
            </a:r>
          </a:p>
        </p:txBody>
      </p:sp>
    </p:spTree>
    <p:extLst>
      <p:ext uri="{BB962C8B-B14F-4D97-AF65-F5344CB8AC3E}">
        <p14:creationId xmlns:p14="http://schemas.microsoft.com/office/powerpoint/2010/main" val="133193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55675"/>
          </a:xfrm>
        </p:spPr>
        <p:txBody>
          <a:bodyPr/>
          <a:lstStyle/>
          <a:p>
            <a:r>
              <a:rPr lang="en-US" dirty="0"/>
              <a:t>Three objective function formulations </a:t>
            </a:r>
          </a:p>
        </p:txBody>
      </p:sp>
      <p:sp>
        <p:nvSpPr>
          <p:cNvPr id="5" name="Content Placeholder 4">
            <a:extLst>
              <a:ext uri="{FF2B5EF4-FFF2-40B4-BE49-F238E27FC236}">
                <a16:creationId xmlns:a16="http://schemas.microsoft.com/office/drawing/2014/main" id="{6D4EA97E-CEEB-0447-8783-D97C653A22F2}"/>
              </a:ext>
            </a:extLst>
          </p:cNvPr>
          <p:cNvSpPr>
            <a:spLocks noGrp="1"/>
          </p:cNvSpPr>
          <p:nvPr>
            <p:ph idx="1"/>
          </p:nvPr>
        </p:nvSpPr>
        <p:spPr/>
        <p:txBody>
          <a:bodyPr/>
          <a:lstStyle/>
          <a:p>
            <a:pPr marL="457200" indent="-457200">
              <a:buAutoNum type="arabicParenR"/>
            </a:pPr>
            <a:r>
              <a:rPr lang="en-US" dirty="0"/>
              <a:t>Maximize the number of bicycles at the end/in last year;</a:t>
            </a:r>
          </a:p>
          <a:p>
            <a:pPr marL="457200" indent="-457200">
              <a:buAutoNum type="arabicParenR"/>
            </a:pPr>
            <a:endParaRPr lang="en-US" dirty="0"/>
          </a:p>
          <a:p>
            <a:pPr marL="457200" indent="-457200">
              <a:buAutoNum type="arabicParenR"/>
            </a:pPr>
            <a:r>
              <a:rPr lang="en-US" dirty="0"/>
              <a:t>Maximize the total number of bicycles in the field/bicycle-years;</a:t>
            </a:r>
          </a:p>
          <a:p>
            <a:pPr marL="457200" indent="-457200">
              <a:buAutoNum type="arabicParenR"/>
            </a:pPr>
            <a:endParaRPr lang="en-US" dirty="0"/>
          </a:p>
          <a:p>
            <a:pPr marL="457200" indent="-457200">
              <a:buAutoNum type="arabicParenR"/>
            </a:pPr>
            <a:r>
              <a:rPr lang="en-US" dirty="0"/>
              <a:t>Maximize the social impact </a:t>
            </a:r>
          </a:p>
          <a:p>
            <a:pPr marL="857250" lvl="1" indent="-457200"/>
            <a:r>
              <a:rPr lang="en-US" dirty="0"/>
              <a:t>bicycles for donation and sale have different weights</a:t>
            </a:r>
          </a:p>
          <a:p>
            <a:pPr marL="0" indent="0">
              <a:buNone/>
            </a:pPr>
            <a:endParaRPr lang="en-US" dirty="0"/>
          </a:p>
        </p:txBody>
      </p:sp>
    </p:spTree>
    <p:extLst>
      <p:ext uri="{BB962C8B-B14F-4D97-AF65-F5344CB8AC3E}">
        <p14:creationId xmlns:p14="http://schemas.microsoft.com/office/powerpoint/2010/main" val="2764165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A01907-3FBB-8C48-BE38-B31F9924A7E4}"/>
              </a:ext>
            </a:extLst>
          </p:cNvPr>
          <p:cNvSpPr>
            <a:spLocks noGrp="1"/>
          </p:cNvSpPr>
          <p:nvPr>
            <p:ph type="title"/>
          </p:nvPr>
        </p:nvSpPr>
        <p:spPr>
          <a:xfrm>
            <a:off x="0" y="0"/>
            <a:ext cx="9144000" cy="955675"/>
          </a:xfrm>
        </p:spPr>
        <p:txBody>
          <a:bodyPr/>
          <a:lstStyle/>
          <a:p>
            <a:r>
              <a:rPr lang="en-US" dirty="0"/>
              <a:t>Maximizing total bicycle years </a:t>
            </a:r>
            <a:br>
              <a:rPr lang="en-US" dirty="0"/>
            </a:br>
            <a:r>
              <a:rPr lang="en-US" dirty="0"/>
              <a:t>= Maximizing Area under the Inventory curve</a:t>
            </a:r>
          </a:p>
        </p:txBody>
      </p:sp>
      <p:pic>
        <p:nvPicPr>
          <p:cNvPr id="7" name="Content Placeholder 6">
            <a:extLst>
              <a:ext uri="{FF2B5EF4-FFF2-40B4-BE49-F238E27FC236}">
                <a16:creationId xmlns:a16="http://schemas.microsoft.com/office/drawing/2014/main" id="{F634FC63-6DC5-DE4E-B03E-9F3612774E8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8120" b="32832"/>
          <a:stretch/>
        </p:blipFill>
        <p:spPr>
          <a:xfrm>
            <a:off x="872836" y="1029175"/>
            <a:ext cx="7384473" cy="5564312"/>
          </a:xfrm>
        </p:spPr>
      </p:pic>
    </p:spTree>
    <p:extLst>
      <p:ext uri="{BB962C8B-B14F-4D97-AF65-F5344CB8AC3E}">
        <p14:creationId xmlns:p14="http://schemas.microsoft.com/office/powerpoint/2010/main" val="1443276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7">
            <a:extLst>
              <a:ext uri="{FF2B5EF4-FFF2-40B4-BE49-F238E27FC236}">
                <a16:creationId xmlns:a16="http://schemas.microsoft.com/office/drawing/2014/main" id="{0A0D5433-6EE6-42BA-8B29-91C4BD84877A}"/>
              </a:ext>
            </a:extLst>
          </p:cNvPr>
          <p:cNvPicPr>
            <a:picLocks noChangeAspect="1"/>
          </p:cNvPicPr>
          <p:nvPr/>
        </p:nvPicPr>
        <p:blipFill>
          <a:blip r:embed="rId2"/>
          <a:stretch>
            <a:fillRect/>
          </a:stretch>
        </p:blipFill>
        <p:spPr>
          <a:xfrm>
            <a:off x="561974" y="2209801"/>
            <a:ext cx="3106588" cy="2875159"/>
          </a:xfrm>
          <a:prstGeom prst="rect">
            <a:avLst/>
          </a:prstGeom>
        </p:spPr>
      </p:pic>
      <p:pic>
        <p:nvPicPr>
          <p:cNvPr id="7" name="Picture 6">
            <a:extLst>
              <a:ext uri="{FF2B5EF4-FFF2-40B4-BE49-F238E27FC236}">
                <a16:creationId xmlns:a16="http://schemas.microsoft.com/office/drawing/2014/main" id="{F474C2AB-1EF9-47FD-90C2-F934E0B879B6}"/>
              </a:ext>
            </a:extLst>
          </p:cNvPr>
          <p:cNvPicPr>
            <a:picLocks noChangeAspect="1"/>
          </p:cNvPicPr>
          <p:nvPr/>
        </p:nvPicPr>
        <p:blipFill>
          <a:blip r:embed="rId3"/>
          <a:stretch>
            <a:fillRect/>
          </a:stretch>
        </p:blipFill>
        <p:spPr>
          <a:xfrm>
            <a:off x="3668562" y="2209801"/>
            <a:ext cx="4462747" cy="2875159"/>
          </a:xfrm>
          <a:prstGeom prst="rect">
            <a:avLst/>
          </a:prstGeom>
        </p:spPr>
      </p:pic>
      <p:sp>
        <p:nvSpPr>
          <p:cNvPr id="6" name="Title 5">
            <a:extLst>
              <a:ext uri="{FF2B5EF4-FFF2-40B4-BE49-F238E27FC236}">
                <a16:creationId xmlns:a16="http://schemas.microsoft.com/office/drawing/2014/main" id="{5382CA57-DD8F-884A-A79D-C57C140630BD}"/>
              </a:ext>
            </a:extLst>
          </p:cNvPr>
          <p:cNvSpPr>
            <a:spLocks noGrp="1"/>
          </p:cNvSpPr>
          <p:nvPr>
            <p:ph type="title"/>
          </p:nvPr>
        </p:nvSpPr>
        <p:spPr>
          <a:xfrm>
            <a:off x="0" y="0"/>
            <a:ext cx="9144000" cy="955675"/>
          </a:xfrm>
        </p:spPr>
        <p:txBody>
          <a:bodyPr/>
          <a:lstStyle/>
          <a:p>
            <a:r>
              <a:rPr lang="en-US" dirty="0"/>
              <a:t>Math model: </a:t>
            </a:r>
            <a:br>
              <a:rPr lang="en-US" dirty="0"/>
            </a:br>
            <a:r>
              <a:rPr lang="en-US" dirty="0"/>
              <a:t>Maximize the total number of bicycles / bicycle-years</a:t>
            </a:r>
          </a:p>
        </p:txBody>
      </p:sp>
    </p:spTree>
    <p:extLst>
      <p:ext uri="{BB962C8B-B14F-4D97-AF65-F5344CB8AC3E}">
        <p14:creationId xmlns:p14="http://schemas.microsoft.com/office/powerpoint/2010/main" val="2526342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DF7A3A9-3D35-41F0-928B-683D6D070981}"/>
              </a:ext>
            </a:extLst>
          </p:cNvPr>
          <p:cNvPicPr>
            <a:picLocks noChangeAspect="1"/>
          </p:cNvPicPr>
          <p:nvPr/>
        </p:nvPicPr>
        <p:blipFill rotWithShape="1">
          <a:blip r:embed="rId2"/>
          <a:srcRect l="9187" t="3093" r="8255" b="2478"/>
          <a:stretch/>
        </p:blipFill>
        <p:spPr>
          <a:xfrm>
            <a:off x="10106" y="1433945"/>
            <a:ext cx="9133894" cy="4451166"/>
          </a:xfrm>
          <a:prstGeom prst="rect">
            <a:avLst/>
          </a:prstGeom>
        </p:spPr>
      </p:pic>
      <p:sp>
        <p:nvSpPr>
          <p:cNvPr id="6" name="Title 5">
            <a:extLst>
              <a:ext uri="{FF2B5EF4-FFF2-40B4-BE49-F238E27FC236}">
                <a16:creationId xmlns:a16="http://schemas.microsoft.com/office/drawing/2014/main" id="{BD31723F-9511-8F47-8C0C-AA5E1AB46EA9}"/>
              </a:ext>
            </a:extLst>
          </p:cNvPr>
          <p:cNvSpPr>
            <a:spLocks noGrp="1"/>
          </p:cNvSpPr>
          <p:nvPr>
            <p:ph type="title"/>
          </p:nvPr>
        </p:nvSpPr>
        <p:spPr/>
        <p:txBody>
          <a:bodyPr/>
          <a:lstStyle/>
          <a:p>
            <a:r>
              <a:rPr lang="en-US" sz="2000" dirty="0"/>
              <a:t>Objective 2: Maximizing number of bicycles in the field</a:t>
            </a:r>
            <a:br>
              <a:rPr lang="en-US" sz="2000" dirty="0"/>
            </a:br>
            <a:r>
              <a:rPr lang="en-US" sz="2000" dirty="0"/>
              <a:t>Case: Demand is driven by bicycles in the field &amp; recent donations + sales</a:t>
            </a:r>
          </a:p>
        </p:txBody>
      </p:sp>
    </p:spTree>
    <p:extLst>
      <p:ext uri="{BB962C8B-B14F-4D97-AF65-F5344CB8AC3E}">
        <p14:creationId xmlns:p14="http://schemas.microsoft.com/office/powerpoint/2010/main" val="34811606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JP.NxCAIkODDeGTX6hkJ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SV.YjLW40uBW6mFZEIWWQ"/>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1.xml><?xml version="1.0" encoding="utf-8"?>
<p:tagLst xmlns:a="http://schemas.openxmlformats.org/drawingml/2006/main" xmlns:r="http://schemas.openxmlformats.org/officeDocument/2006/relationships" xmlns:p="http://schemas.openxmlformats.org/presentationml/2006/main">
  <p:tag name="NAME" val="McK Disclaimer"/>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ellog_CF_ZZO579">
  <a:themeElements>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17007</TotalTime>
  <Words>411</Words>
  <Application>Microsoft Macintosh PowerPoint</Application>
  <PresentationFormat>On-screen Show (4:3)</PresentationFormat>
  <Paragraphs>72</Paragraphs>
  <Slides>19</Slides>
  <Notes>1</Notes>
  <HiddenSlides>0</HiddenSlides>
  <MMClips>0</MMClips>
  <ScaleCrop>false</ScaleCrop>
  <HeadingPairs>
    <vt:vector size="8" baseType="variant">
      <vt:variant>
        <vt:lpstr>Fonts Used</vt:lpstr>
      </vt:variant>
      <vt:variant>
        <vt:i4>8</vt:i4>
      </vt:variant>
      <vt:variant>
        <vt:lpstr>Theme</vt:lpstr>
      </vt:variant>
      <vt:variant>
        <vt:i4>4</vt:i4>
      </vt:variant>
      <vt:variant>
        <vt:lpstr>Embedded OLE Servers</vt:lpstr>
      </vt:variant>
      <vt:variant>
        <vt:i4>1</vt:i4>
      </vt:variant>
      <vt:variant>
        <vt:lpstr>Slide Titles</vt:lpstr>
      </vt:variant>
      <vt:variant>
        <vt:i4>19</vt:i4>
      </vt:variant>
    </vt:vector>
  </HeadingPairs>
  <TitlesOfParts>
    <vt:vector size="32" baseType="lpstr">
      <vt:lpstr>ＭＳ Ｐゴシック</vt:lpstr>
      <vt:lpstr>Arial</vt:lpstr>
      <vt:lpstr>Cambria Math</vt:lpstr>
      <vt:lpstr>Courier New</vt:lpstr>
      <vt:lpstr>Garamond</vt:lpstr>
      <vt:lpstr>Symbol</vt:lpstr>
      <vt:lpstr>Times New Roman</vt:lpstr>
      <vt:lpstr>Wingdings</vt:lpstr>
      <vt:lpstr>Cachon_Slide_Template</vt:lpstr>
      <vt:lpstr>1_Cachon_Slide_Template</vt:lpstr>
      <vt:lpstr>Kellog_CF_ZZO579</vt:lpstr>
      <vt:lpstr>2_Cachon_Slide_Template</vt:lpstr>
      <vt:lpstr>think-cell Slide</vt:lpstr>
      <vt:lpstr>PowerPoint Presentation</vt:lpstr>
      <vt:lpstr>WBR Business Model</vt:lpstr>
      <vt:lpstr>The positive feedback loop:  A demand model of the acceleration effect</vt:lpstr>
      <vt:lpstr>Exponential sales growth</vt:lpstr>
      <vt:lpstr>Where do we operate?</vt:lpstr>
      <vt:lpstr>Three objective function formulations </vt:lpstr>
      <vt:lpstr>Maximizing total bicycle years  = Maximizing Area under the Inventory curve</vt:lpstr>
      <vt:lpstr>Math model:  Maximize the total number of bicycles / bicycle-years</vt:lpstr>
      <vt:lpstr>Objective 2: Maximizing number of bicycles in the field Case: Demand is driven by bicycles in the field &amp; recent donations + sales</vt:lpstr>
      <vt:lpstr>Objective 3: Maximizing social impact  Case: donations have much larger social value (yet similar results for all a)</vt:lpstr>
      <vt:lpstr>The model allows us to value Social Enterprise</vt:lpstr>
      <vt:lpstr>The Value of social enterprise (BB) to :  1. The impact of the “acceleration” parameter q </vt:lpstr>
      <vt:lpstr>The Value of social enterprise (BB) to WBR:  2. The impact of the retail price p  (keeping “accelerator” q constant)</vt:lpstr>
      <vt:lpstr>The Value of social enterprise (BB) to WBR:  3. The impact of donations d</vt:lpstr>
      <vt:lpstr>The Value of social enterprise (BB) to WBR:  4. The impact of market size (cap) D </vt:lpstr>
      <vt:lpstr>Summary so far</vt:lpstr>
      <vt:lpstr>Objective 3: What if we discount the future?  Discount factor </vt:lpstr>
      <vt:lpstr>World Bicycle Relief: Social Enterprise Business Model </vt:lpstr>
      <vt:lpstr>WBR Business Model</vt:lpstr>
    </vt:vector>
  </TitlesOfParts>
  <Company>KGSM</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A Van Mieghem</cp:lastModifiedBy>
  <cp:revision>506</cp:revision>
  <cp:lastPrinted>2018-03-07T23:17:03Z</cp:lastPrinted>
  <dcterms:created xsi:type="dcterms:W3CDTF">1998-09-22T23:11:58Z</dcterms:created>
  <dcterms:modified xsi:type="dcterms:W3CDTF">2018-03-12T15:01:03Z</dcterms:modified>
</cp:coreProperties>
</file>