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8.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ppt/tags/tag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9.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0.xml" ContentType="application/vnd.openxmlformats-officedocument.presentationml.tags+xml"/>
  <Override PartName="/ppt/notesSlides/notesSlide30.xml" ContentType="application/vnd.openxmlformats-officedocument.presentationml.notesSlide+xml"/>
  <Override PartName="/ppt/tags/tag11.xml" ContentType="application/vnd.openxmlformats-officedocument.presentationml.tags+xml"/>
  <Override PartName="/ppt/notesSlides/notesSlide31.xml" ContentType="application/vnd.openxmlformats-officedocument.presentationml.notesSlide+xml"/>
  <Override PartName="/ppt/tags/tag1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 id="2147483939" r:id="rId4"/>
    <p:sldMasterId id="2147483945" r:id="rId5"/>
  </p:sldMasterIdLst>
  <p:notesMasterIdLst>
    <p:notesMasterId r:id="rId68"/>
  </p:notesMasterIdLst>
  <p:handoutMasterIdLst>
    <p:handoutMasterId r:id="rId69"/>
  </p:handoutMasterIdLst>
  <p:sldIdLst>
    <p:sldId id="448" r:id="rId6"/>
    <p:sldId id="446" r:id="rId7"/>
    <p:sldId id="447" r:id="rId8"/>
    <p:sldId id="458" r:id="rId9"/>
    <p:sldId id="374" r:id="rId10"/>
    <p:sldId id="443" r:id="rId11"/>
    <p:sldId id="435" r:id="rId12"/>
    <p:sldId id="390" r:id="rId13"/>
    <p:sldId id="436" r:id="rId14"/>
    <p:sldId id="376" r:id="rId15"/>
    <p:sldId id="377" r:id="rId16"/>
    <p:sldId id="460" r:id="rId17"/>
    <p:sldId id="388" r:id="rId18"/>
    <p:sldId id="445" r:id="rId19"/>
    <p:sldId id="444" r:id="rId20"/>
    <p:sldId id="393" r:id="rId21"/>
    <p:sldId id="394" r:id="rId22"/>
    <p:sldId id="421" r:id="rId23"/>
    <p:sldId id="422" r:id="rId24"/>
    <p:sldId id="423" r:id="rId25"/>
    <p:sldId id="424" r:id="rId26"/>
    <p:sldId id="425" r:id="rId27"/>
    <p:sldId id="459" r:id="rId28"/>
    <p:sldId id="426" r:id="rId29"/>
    <p:sldId id="430" r:id="rId30"/>
    <p:sldId id="431" r:id="rId31"/>
    <p:sldId id="432" r:id="rId32"/>
    <p:sldId id="389" r:id="rId33"/>
    <p:sldId id="381" r:id="rId34"/>
    <p:sldId id="433" r:id="rId35"/>
    <p:sldId id="437" r:id="rId36"/>
    <p:sldId id="408" r:id="rId37"/>
    <p:sldId id="409" r:id="rId38"/>
    <p:sldId id="438" r:id="rId39"/>
    <p:sldId id="410" r:id="rId40"/>
    <p:sldId id="439" r:id="rId41"/>
    <p:sldId id="440" r:id="rId42"/>
    <p:sldId id="411" r:id="rId43"/>
    <p:sldId id="412" r:id="rId44"/>
    <p:sldId id="413" r:id="rId45"/>
    <p:sldId id="414" r:id="rId46"/>
    <p:sldId id="420" r:id="rId47"/>
    <p:sldId id="441" r:id="rId48"/>
    <p:sldId id="442" r:id="rId49"/>
    <p:sldId id="415" r:id="rId50"/>
    <p:sldId id="416" r:id="rId51"/>
    <p:sldId id="378" r:id="rId52"/>
    <p:sldId id="379" r:id="rId53"/>
    <p:sldId id="380" r:id="rId54"/>
    <p:sldId id="386" r:id="rId55"/>
    <p:sldId id="383" r:id="rId56"/>
    <p:sldId id="384" r:id="rId57"/>
    <p:sldId id="382" r:id="rId58"/>
    <p:sldId id="399" r:id="rId59"/>
    <p:sldId id="427" r:id="rId60"/>
    <p:sldId id="428" r:id="rId61"/>
    <p:sldId id="429" r:id="rId62"/>
    <p:sldId id="396" r:id="rId63"/>
    <p:sldId id="405" r:id="rId64"/>
    <p:sldId id="434" r:id="rId65"/>
    <p:sldId id="375" r:id="rId66"/>
    <p:sldId id="419" r:id="rId67"/>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53">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88" autoAdjust="0"/>
    <p:restoredTop sz="88854" autoAdjust="0"/>
  </p:normalViewPr>
  <p:slideViewPr>
    <p:cSldViewPr snapToGrid="0">
      <p:cViewPr varScale="1">
        <p:scale>
          <a:sx n="95" d="100"/>
          <a:sy n="95" d="100"/>
        </p:scale>
        <p:origin x="1632" y="192"/>
      </p:cViewPr>
      <p:guideLst>
        <p:guide orient="horz" pos="2153"/>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4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Demand Forecast + </a:t>
            </a:r>
            <a:r>
              <a:rPr lang="en-US" baseline="0"/>
              <a:t>Actual Sales to 2001</a:t>
            </a:r>
          </a:p>
        </c:rich>
      </c:tx>
      <c:overlay val="0"/>
    </c:title>
    <c:autoTitleDeleted val="0"/>
    <c:plotArea>
      <c:layout/>
      <c:lineChart>
        <c:grouping val="standard"/>
        <c:varyColors val="0"/>
        <c:ser>
          <c:idx val="0"/>
          <c:order val="0"/>
          <c:tx>
            <c:strRef>
              <c:f>Sheet2!$C$2</c:f>
              <c:strCache>
                <c:ptCount val="1"/>
                <c:pt idx="0">
                  <c:v>Optimistic</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Sheet2!$D$2:$M$2</c:f>
              <c:numCache>
                <c:formatCode>0</c:formatCode>
                <c:ptCount val="10"/>
                <c:pt idx="0">
                  <c:v>157.3775</c:v>
                </c:pt>
                <c:pt idx="1">
                  <c:v>180.98412500000001</c:v>
                </c:pt>
                <c:pt idx="2">
                  <c:v>208.13174375</c:v>
                </c:pt>
                <c:pt idx="3">
                  <c:v>239.35150531250019</c:v>
                </c:pt>
                <c:pt idx="4">
                  <c:v>275.25423110937498</c:v>
                </c:pt>
                <c:pt idx="5">
                  <c:v>316.54236577578132</c:v>
                </c:pt>
                <c:pt idx="6">
                  <c:v>364.02372064214819</c:v>
                </c:pt>
                <c:pt idx="7">
                  <c:v>418.62727873847018</c:v>
                </c:pt>
                <c:pt idx="8">
                  <c:v>481.42137054923933</c:v>
                </c:pt>
                <c:pt idx="9">
                  <c:v>553.63457613162802</c:v>
                </c:pt>
              </c:numCache>
            </c:numRef>
          </c:val>
          <c:smooth val="0"/>
          <c:extLst>
            <c:ext xmlns:c16="http://schemas.microsoft.com/office/drawing/2014/chart" uri="{C3380CC4-5D6E-409C-BE32-E72D297353CC}">
              <c16:uniqueId val="{00000000-E61B-424B-B40D-E04773FE54A4}"/>
            </c:ext>
          </c:extLst>
        </c:ser>
        <c:ser>
          <c:idx val="1"/>
          <c:order val="1"/>
          <c:tx>
            <c:strRef>
              <c:f>Sheet2!$C$3</c:f>
              <c:strCache>
                <c:ptCount val="1"/>
                <c:pt idx="0">
                  <c:v>Expected</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Sheet2!$D$3:$M$3</c:f>
              <c:numCache>
                <c:formatCode>0</c:formatCode>
                <c:ptCount val="10"/>
                <c:pt idx="0">
                  <c:v>150.535</c:v>
                </c:pt>
                <c:pt idx="1">
                  <c:v>165.58850000000001</c:v>
                </c:pt>
                <c:pt idx="2">
                  <c:v>182.14734999999999</c:v>
                </c:pt>
                <c:pt idx="3">
                  <c:v>200.36208500000001</c:v>
                </c:pt>
                <c:pt idx="4">
                  <c:v>220.39829350000031</c:v>
                </c:pt>
                <c:pt idx="5">
                  <c:v>242.43812285000041</c:v>
                </c:pt>
                <c:pt idx="6">
                  <c:v>266.68193513500012</c:v>
                </c:pt>
                <c:pt idx="7">
                  <c:v>293.35012864849921</c:v>
                </c:pt>
                <c:pt idx="8">
                  <c:v>322.6851415133508</c:v>
                </c:pt>
                <c:pt idx="9">
                  <c:v>354.95365566468519</c:v>
                </c:pt>
              </c:numCache>
            </c:numRef>
          </c:val>
          <c:smooth val="0"/>
          <c:extLst>
            <c:ext xmlns:c16="http://schemas.microsoft.com/office/drawing/2014/chart" uri="{C3380CC4-5D6E-409C-BE32-E72D297353CC}">
              <c16:uniqueId val="{00000001-E61B-424B-B40D-E04773FE54A4}"/>
            </c:ext>
          </c:extLst>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Sheet2!$D$4:$M$4</c:f>
              <c:numCache>
                <c:formatCode>0</c:formatCode>
                <c:ptCount val="10"/>
                <c:pt idx="0">
                  <c:v>150.535</c:v>
                </c:pt>
                <c:pt idx="1">
                  <c:v>165.58850000000001</c:v>
                </c:pt>
                <c:pt idx="2">
                  <c:v>182.14734999999999</c:v>
                </c:pt>
                <c:pt idx="3">
                  <c:v>191.2547175</c:v>
                </c:pt>
                <c:pt idx="4">
                  <c:v>191.2547175</c:v>
                </c:pt>
                <c:pt idx="5">
                  <c:v>181.69198162500001</c:v>
                </c:pt>
                <c:pt idx="6">
                  <c:v>163.5227834625</c:v>
                </c:pt>
                <c:pt idx="7">
                  <c:v>155.34664428937501</c:v>
                </c:pt>
                <c:pt idx="8">
                  <c:v>155.34664428937501</c:v>
                </c:pt>
                <c:pt idx="9">
                  <c:v>163.1139765038435</c:v>
                </c:pt>
              </c:numCache>
            </c:numRef>
          </c:val>
          <c:smooth val="0"/>
          <c:extLst>
            <c:ext xmlns:c16="http://schemas.microsoft.com/office/drawing/2014/chart" uri="{C3380CC4-5D6E-409C-BE32-E72D297353CC}">
              <c16:uniqueId val="{00000002-E61B-424B-B40D-E04773FE54A4}"/>
            </c:ext>
          </c:extLst>
        </c:ser>
        <c:ser>
          <c:idx val="3"/>
          <c:order val="3"/>
          <c:tx>
            <c:strRef>
              <c:f>Sheet2!$C$5</c:f>
              <c:strCache>
                <c:ptCount val="1"/>
                <c:pt idx="0">
                  <c:v>Disaster</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Sheet2!$D$5:$M$5</c:f>
              <c:numCache>
                <c:formatCode>0</c:formatCode>
                <c:ptCount val="10"/>
                <c:pt idx="0">
                  <c:v>150.535</c:v>
                </c:pt>
                <c:pt idx="1">
                  <c:v>165.58850000000001</c:v>
                </c:pt>
                <c:pt idx="2">
                  <c:v>115.9119500000002</c:v>
                </c:pt>
                <c:pt idx="3">
                  <c:v>127.503145</c:v>
                </c:pt>
                <c:pt idx="4">
                  <c:v>140.25345949999999</c:v>
                </c:pt>
                <c:pt idx="5">
                  <c:v>154.27880544999999</c:v>
                </c:pt>
                <c:pt idx="6">
                  <c:v>169.7066859949997</c:v>
                </c:pt>
                <c:pt idx="7">
                  <c:v>186.67735459449989</c:v>
                </c:pt>
                <c:pt idx="8">
                  <c:v>205.34509005395009</c:v>
                </c:pt>
                <c:pt idx="9">
                  <c:v>225.87959905934491</c:v>
                </c:pt>
              </c:numCache>
            </c:numRef>
          </c:val>
          <c:smooth val="0"/>
          <c:extLst>
            <c:ext xmlns:c16="http://schemas.microsoft.com/office/drawing/2014/chart" uri="{C3380CC4-5D6E-409C-BE32-E72D297353CC}">
              <c16:uniqueId val="{00000003-E61B-424B-B40D-E04773FE54A4}"/>
            </c:ext>
          </c:extLst>
        </c:ser>
        <c:ser>
          <c:idx val="4"/>
          <c:order val="4"/>
          <c:tx>
            <c:strRef>
              <c:f>Sheet2!$C$6</c:f>
              <c:strCache>
                <c:ptCount val="1"/>
                <c:pt idx="0">
                  <c:v>Actual Sales</c:v>
                </c:pt>
              </c:strCache>
            </c:strRef>
          </c:tx>
          <c:spPr>
            <a:ln w="73025">
              <a:solidFill>
                <a:srgbClr val="FF0000"/>
              </a:solidFill>
            </a:ln>
          </c:spPr>
          <c:marker>
            <c:symbol val="none"/>
          </c:marker>
          <c:dLbls>
            <c:spPr>
              <a:noFill/>
              <a:ln>
                <a:noFill/>
              </a:ln>
              <a:effectLst/>
            </c:spPr>
            <c:txPr>
              <a:bodyPr/>
              <a:lstStyle/>
              <a:p>
                <a:pPr>
                  <a:defRPr sz="2000" b="1" i="0" baseline="0">
                    <a:solidFill>
                      <a:srgbClr val="FF0000"/>
                    </a:solidFill>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Sheet2!$D$6:$M$6</c:f>
              <c:numCache>
                <c:formatCode>General</c:formatCode>
                <c:ptCount val="10"/>
                <c:pt idx="0">
                  <c:v>132</c:v>
                </c:pt>
                <c:pt idx="1">
                  <c:v>151</c:v>
                </c:pt>
                <c:pt idx="2">
                  <c:v>177</c:v>
                </c:pt>
                <c:pt idx="3">
                  <c:v>205</c:v>
                </c:pt>
                <c:pt idx="4">
                  <c:v>234</c:v>
                </c:pt>
              </c:numCache>
            </c:numRef>
          </c:val>
          <c:smooth val="0"/>
          <c:extLst>
            <c:ext xmlns:c16="http://schemas.microsoft.com/office/drawing/2014/chart" uri="{C3380CC4-5D6E-409C-BE32-E72D297353CC}">
              <c16:uniqueId val="{00000004-E61B-424B-B40D-E04773FE54A4}"/>
            </c:ext>
          </c:extLst>
        </c:ser>
        <c:dLbls>
          <c:showLegendKey val="0"/>
          <c:showVal val="0"/>
          <c:showCatName val="0"/>
          <c:showSerName val="0"/>
          <c:showPercent val="0"/>
          <c:showBubbleSize val="0"/>
        </c:dLbls>
        <c:smooth val="0"/>
        <c:axId val="189064848"/>
        <c:axId val="189068064"/>
      </c:lineChart>
      <c:catAx>
        <c:axId val="189064848"/>
        <c:scaling>
          <c:orientation val="minMax"/>
        </c:scaling>
        <c:delete val="0"/>
        <c:axPos val="b"/>
        <c:numFmt formatCode="General" sourceLinked="1"/>
        <c:majorTickMark val="none"/>
        <c:minorTickMark val="none"/>
        <c:tickLblPos val="nextTo"/>
        <c:crossAx val="189068064"/>
        <c:crosses val="autoZero"/>
        <c:auto val="1"/>
        <c:lblAlgn val="ctr"/>
        <c:lblOffset val="100"/>
        <c:noMultiLvlLbl val="0"/>
      </c:catAx>
      <c:valAx>
        <c:axId val="189068064"/>
        <c:scaling>
          <c:orientation val="minMax"/>
          <c:max val="400"/>
          <c:min val="100"/>
        </c:scaling>
        <c:delete val="0"/>
        <c:axPos val="l"/>
        <c:majorGridlines/>
        <c:title>
          <c:tx>
            <c:rich>
              <a:bodyPr/>
              <a:lstStyle/>
              <a:p>
                <a:pPr>
                  <a:defRPr/>
                </a:pPr>
                <a:r>
                  <a:rPr lang="en-US"/>
                  <a:t>Motorcycle units</a:t>
                </a:r>
              </a:p>
            </c:rich>
          </c:tx>
          <c:overlay val="0"/>
        </c:title>
        <c:numFmt formatCode="0" sourceLinked="1"/>
        <c:majorTickMark val="none"/>
        <c:minorTickMark val="none"/>
        <c:tickLblPos val="nextTo"/>
        <c:crossAx val="189064848"/>
        <c:crosses val="autoZero"/>
        <c:crossBetween val="between"/>
      </c:valAx>
      <c:spPr>
        <a:solidFill>
          <a:srgbClr val="FFFFCC"/>
        </a:solidFill>
      </c:spPr>
    </c:plotArea>
    <c:legend>
      <c:legendPos val="r"/>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xVal>
            <c:numRef>
              <c:f>'Actual Shipments'!$B$2:$Y$2</c:f>
              <c:numCache>
                <c:formatCode>General</c:formatCode>
                <c:ptCount val="24"/>
                <c:pt idx="0">
                  <c:v>2009</c:v>
                </c:pt>
                <c:pt idx="1">
                  <c:v>2008</c:v>
                </c:pt>
                <c:pt idx="2">
                  <c:v>2007</c:v>
                </c:pt>
                <c:pt idx="3">
                  <c:v>2006</c:v>
                </c:pt>
                <c:pt idx="4">
                  <c:v>2005</c:v>
                </c:pt>
                <c:pt idx="5">
                  <c:v>2004</c:v>
                </c:pt>
                <c:pt idx="6">
                  <c:v>2003</c:v>
                </c:pt>
                <c:pt idx="7">
                  <c:v>2002</c:v>
                </c:pt>
                <c:pt idx="8">
                  <c:v>2001</c:v>
                </c:pt>
                <c:pt idx="9">
                  <c:v>2000</c:v>
                </c:pt>
                <c:pt idx="10">
                  <c:v>1999</c:v>
                </c:pt>
                <c:pt idx="11">
                  <c:v>1998</c:v>
                </c:pt>
                <c:pt idx="12">
                  <c:v>1997</c:v>
                </c:pt>
                <c:pt idx="13">
                  <c:v>1996</c:v>
                </c:pt>
                <c:pt idx="14">
                  <c:v>1995</c:v>
                </c:pt>
                <c:pt idx="15">
                  <c:v>1994</c:v>
                </c:pt>
                <c:pt idx="16">
                  <c:v>1993</c:v>
                </c:pt>
                <c:pt idx="17">
                  <c:v>1992</c:v>
                </c:pt>
                <c:pt idx="18">
                  <c:v>1991</c:v>
                </c:pt>
                <c:pt idx="19">
                  <c:v>1990</c:v>
                </c:pt>
                <c:pt idx="20">
                  <c:v>1989</c:v>
                </c:pt>
                <c:pt idx="21">
                  <c:v>1988</c:v>
                </c:pt>
                <c:pt idx="22">
                  <c:v>1987</c:v>
                </c:pt>
                <c:pt idx="23">
                  <c:v>1986</c:v>
                </c:pt>
              </c:numCache>
            </c:numRef>
          </c:xVal>
          <c:yVal>
            <c:numRef>
              <c:f>'Actual Shipments'!$B$6:$Y$6</c:f>
              <c:numCache>
                <c:formatCode>#,##0</c:formatCode>
                <c:ptCount val="24"/>
                <c:pt idx="0">
                  <c:v>223023</c:v>
                </c:pt>
                <c:pt idx="1">
                  <c:v>303479</c:v>
                </c:pt>
                <c:pt idx="2">
                  <c:v>330619</c:v>
                </c:pt>
                <c:pt idx="3">
                  <c:v>349196</c:v>
                </c:pt>
                <c:pt idx="4">
                  <c:v>329017</c:v>
                </c:pt>
                <c:pt idx="5">
                  <c:v>317289</c:v>
                </c:pt>
                <c:pt idx="6">
                  <c:v>291147</c:v>
                </c:pt>
                <c:pt idx="7">
                  <c:v>263653</c:v>
                </c:pt>
                <c:pt idx="8">
                  <c:v>234461</c:v>
                </c:pt>
                <c:pt idx="9">
                  <c:v>204592</c:v>
                </c:pt>
                <c:pt idx="10">
                  <c:v>177187</c:v>
                </c:pt>
                <c:pt idx="11">
                  <c:v>150818</c:v>
                </c:pt>
                <c:pt idx="12">
                  <c:v>132285</c:v>
                </c:pt>
                <c:pt idx="13">
                  <c:v>118771</c:v>
                </c:pt>
                <c:pt idx="14">
                  <c:v>105104</c:v>
                </c:pt>
                <c:pt idx="15">
                  <c:v>95811</c:v>
                </c:pt>
                <c:pt idx="16">
                  <c:v>81696</c:v>
                </c:pt>
                <c:pt idx="17">
                  <c:v>76495</c:v>
                </c:pt>
                <c:pt idx="18">
                  <c:v>68626</c:v>
                </c:pt>
                <c:pt idx="19">
                  <c:v>62458</c:v>
                </c:pt>
                <c:pt idx="20">
                  <c:v>58925</c:v>
                </c:pt>
                <c:pt idx="21">
                  <c:v>50517</c:v>
                </c:pt>
                <c:pt idx="22">
                  <c:v>43315</c:v>
                </c:pt>
                <c:pt idx="23">
                  <c:v>36735</c:v>
                </c:pt>
              </c:numCache>
            </c:numRef>
          </c:yVal>
          <c:smooth val="1"/>
          <c:extLst>
            <c:ext xmlns:c16="http://schemas.microsoft.com/office/drawing/2014/chart" uri="{C3380CC4-5D6E-409C-BE32-E72D297353CC}">
              <c16:uniqueId val="{00000000-1E4B-E441-AE66-A2A697B2A40F}"/>
            </c:ext>
          </c:extLst>
        </c:ser>
        <c:dLbls>
          <c:showLegendKey val="0"/>
          <c:showVal val="0"/>
          <c:showCatName val="0"/>
          <c:showSerName val="0"/>
          <c:showPercent val="0"/>
          <c:showBubbleSize val="0"/>
        </c:dLbls>
        <c:axId val="188210320"/>
        <c:axId val="188251296"/>
      </c:scatterChart>
      <c:valAx>
        <c:axId val="188210320"/>
        <c:scaling>
          <c:orientation val="minMax"/>
          <c:max val="2010"/>
          <c:min val="1985"/>
        </c:scaling>
        <c:delete val="0"/>
        <c:axPos val="b"/>
        <c:numFmt formatCode="General" sourceLinked="1"/>
        <c:majorTickMark val="out"/>
        <c:minorTickMark val="none"/>
        <c:tickLblPos val="nextTo"/>
        <c:crossAx val="188251296"/>
        <c:crosses val="autoZero"/>
        <c:crossBetween val="midCat"/>
      </c:valAx>
      <c:valAx>
        <c:axId val="188251296"/>
        <c:scaling>
          <c:orientation val="minMax"/>
        </c:scaling>
        <c:delete val="0"/>
        <c:axPos val="l"/>
        <c:majorGridlines/>
        <c:numFmt formatCode="#,##0" sourceLinked="1"/>
        <c:majorTickMark val="out"/>
        <c:minorTickMark val="none"/>
        <c:tickLblPos val="nextTo"/>
        <c:crossAx val="188210320"/>
        <c:crosses val="autoZero"/>
        <c:crossBetween val="midCat"/>
      </c:valAx>
      <c:spPr>
        <a:solidFill>
          <a:srgbClr val="FFFFCC"/>
        </a:solidFill>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a:solidFill>
                <a:srgbClr val="FF0000"/>
              </a:solidFill>
              <a:latin typeface="Arial"/>
              <a:cs typeface="Arial"/>
            </a:rPr>
            <a:t>Assets</a:t>
          </a: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a:latin typeface="Arial"/>
              <a:cs typeface="Arial"/>
            </a:rPr>
            <a:t>Sizing: What should overall capacity be?</a:t>
          </a: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a:latin typeface="Arial"/>
              <a:cs typeface="Arial"/>
            </a:rPr>
            <a:t>Type: What kind of assets are best? </a:t>
          </a: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a:latin typeface="Arial"/>
              <a:cs typeface="Arial"/>
            </a:rPr>
            <a:t>Timing: When expand or contract capacity?</a:t>
          </a: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a:latin typeface="Arial"/>
              <a:cs typeface="Arial"/>
            </a:rPr>
            <a:t>Location: Where locate assets? </a:t>
          </a: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pt>
    <dgm:pt modelId="{73923B88-FA0D-E446-B111-E3391D8B830D}" type="pres">
      <dgm:prSet presAssocID="{A6050017-4627-1046-91F9-BE61E63E2B87}" presName="rootConnector" presStyleLbl="node1" presStyleIdx="0" presStyleCnt="1"/>
      <dgm:spPr/>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pt>
    <dgm:pt modelId="{F0A8EC69-BB29-F24E-8EEB-C8D77A64F0DD}" type="pres">
      <dgm:prSet presAssocID="{0F9C6387-CD5C-7749-833F-050223EE49AD}" presName="Name13" presStyleLbl="parChTrans1D2" presStyleIdx="1" presStyleCnt="4"/>
      <dgm:spPr/>
    </dgm:pt>
    <dgm:pt modelId="{3A427E2D-A230-1647-8183-F69FAEDA4286}" type="pres">
      <dgm:prSet presAssocID="{8100DE8C-7478-8D4D-B3B6-619586BA7F36}" presName="childText" presStyleLbl="bgAcc1" presStyleIdx="1" presStyleCnt="4" custScaleX="439340">
        <dgm:presLayoutVars>
          <dgm:bulletEnabled val="1"/>
        </dgm:presLayoutVars>
      </dgm:prSet>
      <dgm:spPr/>
    </dgm:pt>
    <dgm:pt modelId="{FF0311D4-0090-8D49-BB17-7957B401B1CB}" type="pres">
      <dgm:prSet presAssocID="{4B9F5014-71E0-EB4C-866C-E60F1A445CE4}" presName="Name13" presStyleLbl="parChTrans1D2" presStyleIdx="2" presStyleCnt="4"/>
      <dgm:spPr/>
    </dgm:pt>
    <dgm:pt modelId="{1FFFC7EC-A81F-AA48-B99B-CA28E75B3E13}" type="pres">
      <dgm:prSet presAssocID="{63D2F082-266F-184D-A49D-358C5183BC8A}" presName="childText" presStyleLbl="bgAcc1" presStyleIdx="2" presStyleCnt="4" custScaleX="422344">
        <dgm:presLayoutVars>
          <dgm:bulletEnabled val="1"/>
        </dgm:presLayoutVars>
      </dgm:prSet>
      <dgm:spPr/>
    </dgm:pt>
    <dgm:pt modelId="{C6218F86-024F-4948-9A71-07873295F8F7}" type="pres">
      <dgm:prSet presAssocID="{74D98060-DF5B-0E42-8AFD-16543B12F129}" presName="Name13" presStyleLbl="parChTrans1D2" presStyleIdx="3" presStyleCnt="4"/>
      <dgm:spPr/>
    </dgm:pt>
    <dgm:pt modelId="{D1854B1F-16F4-2D49-B757-F5D3344522C3}" type="pres">
      <dgm:prSet presAssocID="{57F3D74B-0913-F448-8EB1-4139BD6FBB08}" presName="childText" presStyleLbl="bgAcc1" presStyleIdx="3" presStyleCnt="4" custScaleX="365741">
        <dgm:presLayoutVars>
          <dgm:bulletEnabled val="1"/>
        </dgm:presLayoutVars>
      </dgm:prSet>
      <dgm:spPr/>
    </dgm:pt>
  </dgm:ptLst>
  <dgm:cxnLst>
    <dgm:cxn modelId="{324F3F00-A261-D549-8B5B-D10794403BDF}" srcId="{A6050017-4627-1046-91F9-BE61E63E2B87}" destId="{D44F716C-3FDC-8643-A020-DD3109D26B65}" srcOrd="0" destOrd="0" parTransId="{0B54B403-BB53-A345-8D96-7DE1B368B6C4}" sibTransId="{793CB53A-F848-5444-9756-E50608370217}"/>
    <dgm:cxn modelId="{A74E3A0C-A42D-5D48-B589-C790AE1C5E5F}" type="presOf" srcId="{A6050017-4627-1046-91F9-BE61E63E2B87}" destId="{73923B88-FA0D-E446-B111-E3391D8B830D}" srcOrd="1" destOrd="0" presId="urn:microsoft.com/office/officeart/2005/8/layout/hierarchy3"/>
    <dgm:cxn modelId="{8DAE031A-B6BC-7243-B4EC-124D1D272439}" type="presOf" srcId="{63D2F082-266F-184D-A49D-358C5183BC8A}" destId="{1FFFC7EC-A81F-AA48-B99B-CA28E75B3E13}" srcOrd="0" destOrd="0" presId="urn:microsoft.com/office/officeart/2005/8/layout/hierarchy3"/>
    <dgm:cxn modelId="{F705731D-5471-594C-9ADE-0963F2CE6D6E}" type="presOf" srcId="{4B9F5014-71E0-EB4C-866C-E60F1A445CE4}" destId="{FF0311D4-0090-8D49-BB17-7957B401B1CB}"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72A532-D919-034A-B93E-0D86B92D3A98}" type="presOf" srcId="{0B54B403-BB53-A345-8D96-7DE1B368B6C4}" destId="{A7080424-24AB-FB49-802F-0652DA834566}" srcOrd="0" destOrd="0" presId="urn:microsoft.com/office/officeart/2005/8/layout/hierarchy3"/>
    <dgm:cxn modelId="{6758BE36-C3D5-534B-8855-F11A89545FF7}" type="presOf" srcId="{D44F716C-3FDC-8643-A020-DD3109D26B65}" destId="{E34A735B-C5BC-334C-B04C-4D409F37EE4C}" srcOrd="0" destOrd="0" presId="urn:microsoft.com/office/officeart/2005/8/layout/hierarchy3"/>
    <dgm:cxn modelId="{88F49D4A-22A0-0440-89E4-A278FA8822B2}" type="presOf" srcId="{57F3D74B-0913-F448-8EB1-4139BD6FBB08}" destId="{D1854B1F-16F4-2D49-B757-F5D3344522C3}" srcOrd="0" destOrd="0" presId="urn:microsoft.com/office/officeart/2005/8/layout/hierarchy3"/>
    <dgm:cxn modelId="{5750F65B-2598-4644-BC10-FD3414A531AF}" type="presOf" srcId="{8100DE8C-7478-8D4D-B3B6-619586BA7F36}" destId="{3A427E2D-A230-1647-8183-F69FAEDA4286}" srcOrd="0" destOrd="0" presId="urn:microsoft.com/office/officeart/2005/8/layout/hierarchy3"/>
    <dgm:cxn modelId="{91B46B9A-C48C-5040-B07A-E62DB4F681FD}" type="presOf" srcId="{74D98060-DF5B-0E42-8AFD-16543B12F129}" destId="{C6218F86-024F-4948-9A71-07873295F8F7}" srcOrd="0" destOrd="0" presId="urn:microsoft.com/office/officeart/2005/8/layout/hierarchy3"/>
    <dgm:cxn modelId="{96A2CEA1-D85E-3440-9CCC-08EBAA4B445E}" type="presOf" srcId="{A6050017-4627-1046-91F9-BE61E63E2B87}" destId="{B2A598CA-E01C-EA4D-AF57-58AA130F86B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C489B7BB-A2AD-724A-8AAE-C57196F1029E}" srcId="{A6050017-4627-1046-91F9-BE61E63E2B87}" destId="{63D2F082-266F-184D-A49D-358C5183BC8A}" srcOrd="2" destOrd="0" parTransId="{4B9F5014-71E0-EB4C-866C-E60F1A445CE4}" sibTransId="{1E52988C-8326-6B4A-B547-1FB41DE036D4}"/>
    <dgm:cxn modelId="{65EF8ECC-7BF4-0C4D-A2EC-53726BE341FF}" srcId="{A6050017-4627-1046-91F9-BE61E63E2B87}" destId="{57F3D74B-0913-F448-8EB1-4139BD6FBB08}" srcOrd="3" destOrd="0" parTransId="{74D98060-DF5B-0E42-8AFD-16543B12F129}" sibTransId="{28865DDD-3FF2-A046-897B-421DC78933F9}"/>
    <dgm:cxn modelId="{DB82D1E6-0363-EA4C-8C15-2A24FBAB6EAD}" type="presOf" srcId="{A754A459-373A-914C-A914-4E10C1F4C92F}" destId="{5218F9E1-55F7-FC40-8950-10BC2CAE1DFB}" srcOrd="0" destOrd="0" presId="urn:microsoft.com/office/officeart/2005/8/layout/hierarchy3"/>
    <dgm:cxn modelId="{09A9BDF0-DC45-A243-9C2A-40603B86D8EE}" type="presOf" srcId="{0F9C6387-CD5C-7749-833F-050223EE49AD}" destId="{F0A8EC69-BB29-F24E-8EEB-C8D77A64F0DD}" srcOrd="0" destOrd="0" presId="urn:microsoft.com/office/officeart/2005/8/layout/hierarchy3"/>
    <dgm:cxn modelId="{C02F1406-0BAF-D744-BD3B-267E61E363F0}" type="presParOf" srcId="{5218F9E1-55F7-FC40-8950-10BC2CAE1DFB}" destId="{13BB28D3-3859-6A46-878D-956473BB375A}" srcOrd="0" destOrd="0" presId="urn:microsoft.com/office/officeart/2005/8/layout/hierarchy3"/>
    <dgm:cxn modelId="{47D40420-3653-4E43-A703-2A7F5BCA946A}" type="presParOf" srcId="{13BB28D3-3859-6A46-878D-956473BB375A}" destId="{AA394669-19B6-2A4A-9707-CED23257B1DC}" srcOrd="0" destOrd="0" presId="urn:microsoft.com/office/officeart/2005/8/layout/hierarchy3"/>
    <dgm:cxn modelId="{3311ABA5-AFB3-6143-8F16-551C739B7997}" type="presParOf" srcId="{AA394669-19B6-2A4A-9707-CED23257B1DC}" destId="{B2A598CA-E01C-EA4D-AF57-58AA130F86BB}" srcOrd="0" destOrd="0" presId="urn:microsoft.com/office/officeart/2005/8/layout/hierarchy3"/>
    <dgm:cxn modelId="{F2F858CB-A218-0543-A404-616835CD2242}" type="presParOf" srcId="{AA394669-19B6-2A4A-9707-CED23257B1DC}" destId="{73923B88-FA0D-E446-B111-E3391D8B830D}" srcOrd="1" destOrd="0" presId="urn:microsoft.com/office/officeart/2005/8/layout/hierarchy3"/>
    <dgm:cxn modelId="{F37227E1-844C-F647-9783-7B4A56F395B4}" type="presParOf" srcId="{13BB28D3-3859-6A46-878D-956473BB375A}" destId="{048CFE8E-233E-9C40-B940-5E1A11DB1958}" srcOrd="1" destOrd="0" presId="urn:microsoft.com/office/officeart/2005/8/layout/hierarchy3"/>
    <dgm:cxn modelId="{B5424AFA-7899-E642-8AB9-18FB608147C2}" type="presParOf" srcId="{048CFE8E-233E-9C40-B940-5E1A11DB1958}" destId="{A7080424-24AB-FB49-802F-0652DA834566}" srcOrd="0" destOrd="0" presId="urn:microsoft.com/office/officeart/2005/8/layout/hierarchy3"/>
    <dgm:cxn modelId="{B7B3E041-5F12-DC4F-BFB2-11CE9D062487}" type="presParOf" srcId="{048CFE8E-233E-9C40-B940-5E1A11DB1958}" destId="{E34A735B-C5BC-334C-B04C-4D409F37EE4C}" srcOrd="1" destOrd="0" presId="urn:microsoft.com/office/officeart/2005/8/layout/hierarchy3"/>
    <dgm:cxn modelId="{D59572C5-98CB-684F-9686-A3139D8C8C42}" type="presParOf" srcId="{048CFE8E-233E-9C40-B940-5E1A11DB1958}" destId="{F0A8EC69-BB29-F24E-8EEB-C8D77A64F0DD}" srcOrd="2" destOrd="0" presId="urn:microsoft.com/office/officeart/2005/8/layout/hierarchy3"/>
    <dgm:cxn modelId="{9AE0E095-08D6-054B-B588-01FFB2BFFDCE}" type="presParOf" srcId="{048CFE8E-233E-9C40-B940-5E1A11DB1958}" destId="{3A427E2D-A230-1647-8183-F69FAEDA4286}" srcOrd="3" destOrd="0" presId="urn:microsoft.com/office/officeart/2005/8/layout/hierarchy3"/>
    <dgm:cxn modelId="{DF5D6175-A024-2F40-81B1-772338E9ECF0}" type="presParOf" srcId="{048CFE8E-233E-9C40-B940-5E1A11DB1958}" destId="{FF0311D4-0090-8D49-BB17-7957B401B1CB}" srcOrd="4" destOrd="0" presId="urn:microsoft.com/office/officeart/2005/8/layout/hierarchy3"/>
    <dgm:cxn modelId="{40EDF551-5467-1B4F-A668-A62CA530F632}" type="presParOf" srcId="{048CFE8E-233E-9C40-B940-5E1A11DB1958}" destId="{1FFFC7EC-A81F-AA48-B99B-CA28E75B3E13}" srcOrd="5" destOrd="0" presId="urn:microsoft.com/office/officeart/2005/8/layout/hierarchy3"/>
    <dgm:cxn modelId="{422B57D8-56CE-074D-AFD1-421B3004E753}" type="presParOf" srcId="{048CFE8E-233E-9C40-B940-5E1A11DB1958}" destId="{C6218F86-024F-4948-9A71-07873295F8F7}" srcOrd="6" destOrd="0" presId="urn:microsoft.com/office/officeart/2005/8/layout/hierarchy3"/>
    <dgm:cxn modelId="{47FDE631-A908-AD4F-A5F9-4D8230970E2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pt>
  </dgm:ptLst>
  <dgm:cxnLst>
    <dgm:cxn modelId="{EB9CBF08-0E12-7948-B70A-8C981F65A42F}" type="presOf" srcId="{B21C862C-BCF1-F544-BD07-29CD2C2ABB4C}" destId="{53655511-3EA9-E24B-ADA6-7E53EB5D5B44}" srcOrd="0" destOrd="0" presId="urn:microsoft.com/office/officeart/2005/8/layout/equation1"/>
    <dgm:cxn modelId="{26C48630-CB00-B94C-BAA3-6EF8B1C5CE49}" type="presOf" srcId="{D407CFE4-E8FB-E245-AFDB-410BA6680B55}" destId="{8550BC7D-E478-6C47-BCD8-EB8C32D6A82C}" srcOrd="0" destOrd="0" presId="urn:microsoft.com/office/officeart/2005/8/layout/equation1"/>
    <dgm:cxn modelId="{1116B03F-3ABB-3E48-8570-3E360BC69129}"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A859DD93-D3DB-EE47-AF2C-3AE2A1C64ADE}" srcId="{B21C862C-BCF1-F544-BD07-29CD2C2ABB4C}" destId="{76B5C694-B853-0246-BCA0-5E7F2433D535}" srcOrd="0" destOrd="0" parTransId="{801AEFB9-0C88-9441-96CF-AF5BFC1EBEF5}" sibTransId="{183C4D7A-51E5-9D4A-8722-B033BB650077}"/>
    <dgm:cxn modelId="{9E80DA9B-59B8-2641-9497-C7CBBC5903CC}" type="presOf" srcId="{E5FC7AF9-8C95-6A4C-A8DE-6C8A4D1F9430}" destId="{8C6BBD0A-341D-F448-AE4B-11C0CE9949B8}" srcOrd="0" destOrd="0" presId="urn:microsoft.com/office/officeart/2005/8/layout/equation1"/>
    <dgm:cxn modelId="{1B1DF7A1-CEBA-8041-80E1-987455B3711D}" type="presOf" srcId="{C17C9D10-EE76-7640-A94C-D94C87A3F6C3}" destId="{A9C6362F-FD2C-A44B-8412-4E042722523A}" srcOrd="0" destOrd="0" presId="urn:microsoft.com/office/officeart/2005/8/layout/equation1"/>
    <dgm:cxn modelId="{6302EBC4-85F8-2240-8433-E8458489178A}" type="presOf" srcId="{F32F0913-A3AF-1446-B5C2-B320E756F7AD}" destId="{43B7E150-48FC-BF4A-9779-A59569998339}" srcOrd="0" destOrd="0" presId="urn:microsoft.com/office/officeart/2005/8/layout/equation1"/>
    <dgm:cxn modelId="{D9E738CF-7EE1-3240-9C14-E3FA45EECD98}" type="presOf" srcId="{76B5C694-B853-0246-BCA0-5E7F2433D535}" destId="{0472C170-12DA-B143-AD1C-711D1168B5FF}" srcOrd="0" destOrd="0" presId="urn:microsoft.com/office/officeart/2005/8/layout/equation1"/>
    <dgm:cxn modelId="{CD3171F1-E588-0844-8977-094CA2824EA3}" type="presOf" srcId="{BE52F91F-FC70-D84E-8B56-57DD33F1959A}" destId="{FB9B2694-C9DD-5F41-AEF5-FE06D20734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988536E3-DE95-C04B-A28B-BF6BE7A13359}" type="presParOf" srcId="{53655511-3EA9-E24B-ADA6-7E53EB5D5B44}" destId="{0472C170-12DA-B143-AD1C-711D1168B5FF}" srcOrd="0" destOrd="0" presId="urn:microsoft.com/office/officeart/2005/8/layout/equation1"/>
    <dgm:cxn modelId="{F0D16F62-308C-0849-B5A2-0FBD6CB409AF}" type="presParOf" srcId="{53655511-3EA9-E24B-ADA6-7E53EB5D5B44}" destId="{0A08B234-ABF7-DB43-A58C-B3C0794EAE49}" srcOrd="1" destOrd="0" presId="urn:microsoft.com/office/officeart/2005/8/layout/equation1"/>
    <dgm:cxn modelId="{37698655-EE8A-2742-90FB-2A8C9C619164}" type="presParOf" srcId="{53655511-3EA9-E24B-ADA6-7E53EB5D5B44}" destId="{A2D8B243-9861-CB4C-9DC9-4D3970B797C1}" srcOrd="2" destOrd="0" presId="urn:microsoft.com/office/officeart/2005/8/layout/equation1"/>
    <dgm:cxn modelId="{EE2CC8FE-17A8-F24A-A783-5CA5484D59CC}" type="presParOf" srcId="{53655511-3EA9-E24B-ADA6-7E53EB5D5B44}" destId="{EDB500EE-8294-3F4B-8417-8BE8023C1D35}" srcOrd="3" destOrd="0" presId="urn:microsoft.com/office/officeart/2005/8/layout/equation1"/>
    <dgm:cxn modelId="{5460587B-D324-0448-A185-60ADC679B520}" type="presParOf" srcId="{53655511-3EA9-E24B-ADA6-7E53EB5D5B44}" destId="{A9C6362F-FD2C-A44B-8412-4E042722523A}" srcOrd="4" destOrd="0" presId="urn:microsoft.com/office/officeart/2005/8/layout/equation1"/>
    <dgm:cxn modelId="{195B13E1-F9C1-C849-A5D8-5128825A7049}" type="presParOf" srcId="{53655511-3EA9-E24B-ADA6-7E53EB5D5B44}" destId="{1D85500E-2E82-6A4A-91EE-9AF48FEC6C45}" srcOrd="5" destOrd="0" presId="urn:microsoft.com/office/officeart/2005/8/layout/equation1"/>
    <dgm:cxn modelId="{15EE3A9A-64D9-3547-9D73-4876FF5A045E}" type="presParOf" srcId="{53655511-3EA9-E24B-ADA6-7E53EB5D5B44}" destId="{43B7E150-48FC-BF4A-9779-A59569998339}" srcOrd="6" destOrd="0" presId="urn:microsoft.com/office/officeart/2005/8/layout/equation1"/>
    <dgm:cxn modelId="{E461357E-BFBC-4741-9286-E79A6EFD5863}" type="presParOf" srcId="{53655511-3EA9-E24B-ADA6-7E53EB5D5B44}" destId="{88E048A8-2DA0-7B47-9D5D-4C623211681A}" srcOrd="7" destOrd="0" presId="urn:microsoft.com/office/officeart/2005/8/layout/equation1"/>
    <dgm:cxn modelId="{9FE118A1-6CA3-334D-8FF1-53D0955E153F}" type="presParOf" srcId="{53655511-3EA9-E24B-ADA6-7E53EB5D5B44}" destId="{8C6BBD0A-341D-F448-AE4B-11C0CE9949B8}" srcOrd="8" destOrd="0" presId="urn:microsoft.com/office/officeart/2005/8/layout/equation1"/>
    <dgm:cxn modelId="{41E9A33D-9860-9C46-97F6-F0B582F87232}" type="presParOf" srcId="{53655511-3EA9-E24B-ADA6-7E53EB5D5B44}" destId="{73DEAC19-71FE-434C-B8AB-5F6FDE04D5DA}" srcOrd="9" destOrd="0" presId="urn:microsoft.com/office/officeart/2005/8/layout/equation1"/>
    <dgm:cxn modelId="{50CBF457-AB37-A048-93C5-EF23AC4B0CA1}" type="presParOf" srcId="{53655511-3EA9-E24B-ADA6-7E53EB5D5B44}" destId="{FB9B2694-C9DD-5F41-AEF5-FE06D207342C}" srcOrd="10" destOrd="0" presId="urn:microsoft.com/office/officeart/2005/8/layout/equation1"/>
    <dgm:cxn modelId="{57077F63-0119-AC4F-B9B0-21695E0C8EA5}" type="presParOf" srcId="{53655511-3EA9-E24B-ADA6-7E53EB5D5B44}" destId="{ABE3BCDB-6BFB-044A-9A25-2B53D8273D94}" srcOrd="11" destOrd="0" presId="urn:microsoft.com/office/officeart/2005/8/layout/equation1"/>
    <dgm:cxn modelId="{932B0757-B3A6-E34A-8C1B-D04CD82BC8F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pt>
    <dgm:pt modelId="{8CB75068-601B-7B46-AE0F-1D9DC79E16E0}" type="pres">
      <dgm:prSet presAssocID="{678488E9-F429-764A-BCB8-15B61500D7A9}" presName="triangle1" presStyleLbl="node1" presStyleIdx="0" presStyleCnt="4" custScaleX="162751">
        <dgm:presLayoutVars>
          <dgm:bulletEnabled val="1"/>
        </dgm:presLayoutVars>
      </dgm:prSet>
      <dgm:spPr/>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pt>
    <dgm:pt modelId="{BAD5D478-11BA-D045-A5CB-CADEDE07340F}" type="pres">
      <dgm:prSet presAssocID="{678488E9-F429-764A-BCB8-15B61500D7A9}" presName="triangle3" presStyleLbl="node1" presStyleIdx="2" presStyleCnt="4" custScaleX="162751">
        <dgm:presLayoutVars>
          <dgm:bulletEnabled val="1"/>
        </dgm:presLayoutVars>
      </dgm:prSet>
      <dgm:spPr/>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BE47A653-6933-4708-88A4-4E07DB86C590}" type="presOf" srcId="{A2133739-58CC-5D45-88D0-0B85518225FD}" destId="{D89831E2-8F66-044A-8A21-10BA8F9799CB}" srcOrd="0" destOrd="0" presId="urn:microsoft.com/office/officeart/2005/8/layout/pyramid4"/>
    <dgm:cxn modelId="{82A14775-3C66-4AD2-96F9-666308CE3344}" type="presOf" srcId="{9EAE6792-C656-3F46-9BE5-78EA6FA6DB4C}" destId="{BAD5D478-11BA-D045-A5CB-CADEDE07340F}" srcOrd="0" destOrd="0" presId="urn:microsoft.com/office/officeart/2005/8/layout/pyramid4"/>
    <dgm:cxn modelId="{F0115589-D4E0-42B5-9AEB-2600A18AEF17}" type="presOf" srcId="{678488E9-F429-764A-BCB8-15B61500D7A9}" destId="{8E50B0F8-BD19-1343-8DD1-7758ED02554B}"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D6A11A93-C782-4CB6-BACD-A3F706F6B62A}" type="presOf" srcId="{80187C9A-FEFD-434B-8FAC-5F0A0D851023}" destId="{8CB75068-601B-7B46-AE0F-1D9DC79E16E0}"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8557BDF4-D03F-A842-A79C-14DFA379A074}" srcId="{678488E9-F429-764A-BCB8-15B61500D7A9}" destId="{AA2FB89F-C470-B44E-AC59-C9FA0E2D15F2}" srcOrd="3" destOrd="0" parTransId="{6B116357-C8E2-7C40-B43E-3575E1E3853A}" sibTransId="{5E85DD15-ABDD-5543-9E54-2B23B65CD1E0}"/>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latin typeface="Arial"/>
              <a:cs typeface="Arial"/>
            </a:rPr>
            <a:t>Assets</a:t>
          </a: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Sizing: What should overall capacity be?</a:t>
          </a: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Timing: When expand or contract capacity?</a:t>
          </a: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Type: What kind of assets are best? </a:t>
          </a: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Location: Where locate assets? </a:t>
          </a: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85261" y="2539604"/>
        <a:ext cx="1377743" cy="84653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5: Capacity Timing and Type</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extLst>
      <p:ext uri="{BB962C8B-B14F-4D97-AF65-F5344CB8AC3E}">
        <p14:creationId xmlns:p14="http://schemas.microsoft.com/office/powerpoint/2010/main" val="27649621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2/12/18</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172792888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Qrcode</a:t>
            </a:r>
            <a:endParaRPr lang="en-US" dirty="0"/>
          </a:p>
          <a:p>
            <a:endParaRPr lang="en-US" dirty="0"/>
          </a:p>
          <a:p>
            <a:r>
              <a:rPr lang="en-US" dirty="0"/>
              <a:t>Or send quick email via Canvas to the class section:</a:t>
            </a:r>
          </a:p>
          <a:p>
            <a:endParaRPr lang="en-US" dirty="0"/>
          </a:p>
          <a:p>
            <a:r>
              <a:rPr lang="en-US" dirty="0"/>
              <a:t>Please take a few minutes to give feedback on the course so far by filling </a:t>
            </a:r>
            <a:r>
              <a:rPr lang="en-US" dirty="0" err="1"/>
              <a:t>out:https</a:t>
            </a:r>
            <a:r>
              <a:rPr lang="en-US" dirty="0"/>
              <a:t>://</a:t>
            </a:r>
            <a:r>
              <a:rPr lang="en-US" dirty="0" err="1"/>
              <a:t>goo.gl</a:t>
            </a:r>
            <a:r>
              <a:rPr lang="en-US" dirty="0"/>
              <a:t>/zAS5M1</a:t>
            </a:r>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a:t>
            </a:fld>
            <a:endParaRPr lang="en-US"/>
          </a:p>
        </p:txBody>
      </p:sp>
    </p:spTree>
    <p:extLst>
      <p:ext uri="{BB962C8B-B14F-4D97-AF65-F5344CB8AC3E}">
        <p14:creationId xmlns:p14="http://schemas.microsoft.com/office/powerpoint/2010/main" val="372529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6121376" cy="4320540"/>
          </a:xfrm>
        </p:spPr>
        <p:txBody>
          <a:bodyPr>
            <a:noAutofit/>
          </a:bodyPr>
          <a:lstStyle/>
          <a:p>
            <a:pPr defTabSz="966470"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41617" indent="-241617" defTabSz="966470" eaLnBrk="1" fontAlgn="auto" hangingPunct="1">
              <a:spcBef>
                <a:spcPts val="0"/>
              </a:spcBef>
              <a:spcAft>
                <a:spcPts val="0"/>
              </a:spcAft>
              <a:buFont typeface="Arial" pitchFamily="34" charset="0"/>
              <a:buChar char="•"/>
              <a:defRPr/>
            </a:pPr>
            <a:r>
              <a:rPr lang="en-US" sz="800" dirty="0"/>
              <a:t>New Facility (Greenfield):</a:t>
            </a:r>
          </a:p>
          <a:p>
            <a:pPr lvl="1" indent="-246652" defTabSz="966470"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41617" indent="-241617" defTabSz="966470" eaLnBrk="1" fontAlgn="auto" hangingPunct="1">
              <a:spcBef>
                <a:spcPts val="0"/>
              </a:spcBef>
              <a:spcAft>
                <a:spcPts val="0"/>
              </a:spcAft>
              <a:buFont typeface="Arial" pitchFamily="34" charset="0"/>
              <a:buChar char="•"/>
              <a:defRPr/>
            </a:pPr>
            <a:r>
              <a:rPr lang="en-US" sz="800" dirty="0"/>
              <a:t>Expand existing facility (Brownfield):</a:t>
            </a:r>
          </a:p>
          <a:p>
            <a:pPr marL="478202" lvl="1" indent="-241617">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78202" lvl="1" indent="-241617">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41617" indent="-241617" defTabSz="966470" eaLnBrk="1" fontAlgn="auto" hangingPunct="1">
              <a:spcBef>
                <a:spcPts val="0"/>
              </a:spcBef>
              <a:spcAft>
                <a:spcPts val="0"/>
              </a:spcAft>
              <a:buFont typeface="Arial" pitchFamily="34" charset="0"/>
              <a:buChar char="•"/>
              <a:defRPr/>
            </a:pPr>
            <a:r>
              <a:rPr lang="en-US" sz="800" dirty="0"/>
              <a:t>Improve processes</a:t>
            </a:r>
          </a:p>
          <a:p>
            <a:pPr marL="478202" lvl="1" indent="-241617" defTabSz="966470"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41617" indent="-241617" defTabSz="966470" eaLnBrk="1" fontAlgn="auto" hangingPunct="1">
              <a:spcBef>
                <a:spcPts val="0"/>
              </a:spcBef>
              <a:spcAft>
                <a:spcPts val="0"/>
              </a:spcAft>
              <a:buFont typeface="Arial" pitchFamily="34" charset="0"/>
              <a:buChar char="•"/>
              <a:defRPr/>
            </a:pPr>
            <a:r>
              <a:rPr lang="en-US" sz="800" dirty="0"/>
              <a:t>Outsource some production</a:t>
            </a:r>
          </a:p>
          <a:p>
            <a:pPr marL="478202" lvl="1" indent="-241617" defTabSz="966470"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41617" indent="-241617" defTabSz="966470" eaLnBrk="1" fontAlgn="auto" hangingPunct="1">
              <a:spcBef>
                <a:spcPts val="0"/>
              </a:spcBef>
              <a:spcAft>
                <a:spcPts val="0"/>
              </a:spcAft>
              <a:buFont typeface="Arial" pitchFamily="34" charset="0"/>
              <a:buChar char="•"/>
              <a:defRPr/>
            </a:pPr>
            <a:r>
              <a:rPr lang="en-US" sz="800" dirty="0"/>
              <a:t>Add shift to existing facility</a:t>
            </a:r>
          </a:p>
          <a:p>
            <a:pPr marL="478202" lvl="1" indent="-241617" defTabSz="966470"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defRPr/>
            </a:pPr>
            <a:endParaRPr lang="en-US" sz="800" dirty="0"/>
          </a:p>
          <a:p>
            <a:pPr marL="241617" indent="-241617" defTabSz="966470" eaLnBrk="1" fontAlgn="auto" hangingPunct="1">
              <a:spcBef>
                <a:spcPts val="0"/>
              </a:spcBef>
              <a:spcAft>
                <a:spcPts val="0"/>
              </a:spcAft>
              <a:defRPr/>
            </a:pPr>
            <a:endParaRPr lang="en-US" sz="800" dirty="0"/>
          </a:p>
          <a:p>
            <a:endParaRPr lang="en-US" sz="800" dirty="0"/>
          </a:p>
        </p:txBody>
      </p:sp>
    </p:spTree>
    <p:extLst>
      <p:ext uri="{BB962C8B-B14F-4D97-AF65-F5344CB8AC3E}">
        <p14:creationId xmlns:p14="http://schemas.microsoft.com/office/powerpoint/2010/main" val="1472375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2/12/18</a:t>
            </a:fld>
            <a:endParaRPr lang="en-US">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16</a:t>
            </a:fld>
            <a:endParaRPr lang="en-US">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a:t>You know that HD has a very special customer relationship, which I bet you have discussed in your marketing classes…</a:t>
            </a:r>
          </a:p>
          <a:p>
            <a:endParaRPr lang="en-US" dirty="0"/>
          </a:p>
          <a:p>
            <a:r>
              <a:rPr lang="en-US" dirty="0"/>
              <a:t>The only other company I</a:t>
            </a:r>
            <a:r>
              <a:rPr lang="en-US" baseline="0" dirty="0"/>
              <a:t> know of that </a:t>
            </a:r>
            <a:r>
              <a:rPr lang="en-US" baseline="0" dirty="0" err="1"/>
              <a:t>affectionados</a:t>
            </a:r>
            <a:r>
              <a:rPr lang="en-US" baseline="0" dirty="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a:t>
            </a:r>
            <a:r>
              <a:rPr lang="en-US" dirty="0"/>
              <a:t>"They are the Rolls-Royce of bicycle parts," says Michael </a:t>
            </a:r>
            <a:r>
              <a:rPr lang="en-US" dirty="0" err="1"/>
              <a:t>Gamstetter</a:t>
            </a:r>
            <a:r>
              <a:rPr lang="en-US" dirty="0"/>
              <a:t>, managing editor of Bicycle Retailer and News, a U.S. publication. "I’ve seen people with the company logo tattooed on their body. They talk about </a:t>
            </a:r>
            <a:r>
              <a:rPr lang="en-US" dirty="0" err="1"/>
              <a:t>Campagnolo</a:t>
            </a:r>
            <a:r>
              <a:rPr lang="en-US" dirty="0"/>
              <a:t> like jewelry."</a:t>
            </a:r>
          </a:p>
          <a:p>
            <a:r>
              <a:rPr lang="en-US" baseline="0" dirty="0"/>
              <a:t> “</a:t>
            </a:r>
            <a:endParaRPr lang="en-US" dirty="0"/>
          </a:p>
          <a:p>
            <a:endParaRPr lang="en-US" dirty="0"/>
          </a:p>
          <a:p>
            <a:r>
              <a:rPr lang="en-US" i="1" dirty="0"/>
              <a:t>Joe: what is the key problem in the case?  </a:t>
            </a:r>
            <a:endParaRPr lang="en-US" dirty="0"/>
          </a:p>
          <a:p>
            <a:pPr lvl="1">
              <a:buFontTx/>
              <a:buChar char="•"/>
            </a:pPr>
            <a:r>
              <a:rPr lang="en-US" i="1" dirty="0"/>
              <a:t> </a:t>
            </a:r>
            <a:r>
              <a:rPr lang="en-US" dirty="0"/>
              <a:t> D&gt;S and this may invite competition.  This “problem” however has benefits: all inventory is committed, it’s almost like an ATO strategy, and minimal capacity risk is incurred.</a:t>
            </a:r>
          </a:p>
          <a:p>
            <a:pPr lvl="1">
              <a:buFontTx/>
              <a:buChar char="•"/>
            </a:pPr>
            <a:endParaRPr lang="en-US" i="1" dirty="0"/>
          </a:p>
          <a:p>
            <a:r>
              <a:rPr lang="en-US" i="0" dirty="0"/>
              <a:t>The</a:t>
            </a:r>
            <a:r>
              <a:rPr lang="en-US" i="0" baseline="0" dirty="0"/>
              <a:t> case presents five potential strategies to address the problem, which can conceptually be represented as (next slide).</a:t>
            </a:r>
            <a:endParaRPr lang="en-US" i="0" dirty="0"/>
          </a:p>
          <a:p>
            <a:endParaRPr lang="en-US" i="1" dirty="0"/>
          </a:p>
          <a:p>
            <a:endParaRPr lang="en-US" i="1" dirty="0"/>
          </a:p>
          <a:p>
            <a:endParaRPr lang="en-US" dirty="0"/>
          </a:p>
          <a:p>
            <a:r>
              <a:rPr lang="en-US" dirty="0"/>
              <a:t>In my early years, I showed a short video—no longer because I don’t have time nor need it:</a:t>
            </a:r>
          </a:p>
          <a:p>
            <a:r>
              <a:rPr lang="en-US" dirty="0"/>
              <a:t>To understand HD, we must understand that relationship and the HD culture: a short video will do the trick. </a:t>
            </a:r>
          </a:p>
          <a:p>
            <a:r>
              <a:rPr lang="en-US" dirty="0"/>
              <a:t>Play first 4min.  Interrupt at “They were wrong.” and show next slide and explain H-Y  war and Harley’s reaction (adopt) + </a:t>
            </a:r>
            <a:r>
              <a:rPr lang="en-US" dirty="0" err="1"/>
              <a:t>harley’s</a:t>
            </a:r>
            <a:r>
              <a:rPr lang="en-US" dirty="0"/>
              <a:t> use of T (experience enhancer)</a:t>
            </a:r>
          </a:p>
          <a:p>
            <a:r>
              <a:rPr lang="en-US" dirty="0"/>
              <a:t>Then continue until “action plan for growth”</a:t>
            </a:r>
          </a:p>
        </p:txBody>
      </p:sp>
    </p:spTree>
    <p:extLst>
      <p:ext uri="{BB962C8B-B14F-4D97-AF65-F5344CB8AC3E}">
        <p14:creationId xmlns:p14="http://schemas.microsoft.com/office/powerpoint/2010/main" val="766493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2/12/18</a:t>
            </a:fld>
            <a:endParaRPr lang="en-US">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17</a:t>
            </a:fld>
            <a:endParaRPr lang="en-US">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a:t>What is current problem?  </a:t>
            </a:r>
          </a:p>
          <a:p>
            <a:pPr lvl="1">
              <a:buFontTx/>
              <a:buChar char="•"/>
            </a:pPr>
            <a:r>
              <a:rPr lang="en-US" dirty="0"/>
              <a:t> D&gt;S.  </a:t>
            </a:r>
          </a:p>
          <a:p>
            <a:pPr lvl="1">
              <a:buFontTx/>
              <a:buChar char="•"/>
            </a:pPr>
            <a:r>
              <a:rPr lang="en-US" dirty="0"/>
              <a:t> Nice “problem”.  Other companies with this problem: Lexus (NYT 9/27/2003)</a:t>
            </a:r>
          </a:p>
          <a:p>
            <a:endParaRPr lang="en-US" dirty="0"/>
          </a:p>
          <a:p>
            <a:r>
              <a:rPr lang="en-US" dirty="0"/>
              <a:t>What are the results of D&gt;S?</a:t>
            </a:r>
          </a:p>
          <a:p>
            <a:pPr lvl="1">
              <a:buFontTx/>
              <a:buChar char="-"/>
            </a:pPr>
            <a:r>
              <a:rPr lang="en-US" dirty="0"/>
              <a:t>Min I + MTO</a:t>
            </a:r>
          </a:p>
          <a:p>
            <a:pPr lvl="1">
              <a:buFontTx/>
              <a:buChar char="-"/>
            </a:pPr>
            <a:r>
              <a:rPr lang="en-US" dirty="0"/>
              <a:t>Wait lists (enhances anticipation like expecting your baby, backlog)</a:t>
            </a:r>
          </a:p>
          <a:p>
            <a:pPr lvl="1">
              <a:buFontTx/>
              <a:buChar char="-"/>
            </a:pPr>
            <a:r>
              <a:rPr lang="en-US" dirty="0"/>
              <a:t>No understanding of true demand = hedge against demand volatility</a:t>
            </a:r>
          </a:p>
          <a:p>
            <a:pPr lvl="1">
              <a:buFontTx/>
              <a:buChar char="-"/>
            </a:pPr>
            <a:r>
              <a:rPr lang="en-US" dirty="0"/>
              <a:t>Less learning curve</a:t>
            </a:r>
          </a:p>
          <a:p>
            <a:pPr lvl="1">
              <a:buFontTx/>
              <a:buChar char="-"/>
            </a:pPr>
            <a:r>
              <a:rPr lang="en-US" dirty="0"/>
              <a:t>Strategic: inviting entry, dealer control through allocation!</a:t>
            </a:r>
          </a:p>
          <a:p>
            <a:pPr lvl="1">
              <a:buFontTx/>
              <a:buChar char="-"/>
            </a:pPr>
            <a:endParaRPr lang="en-US" dirty="0"/>
          </a:p>
          <a:p>
            <a:pPr lvl="0">
              <a:buFontTx/>
              <a:buChar char="-"/>
            </a:pPr>
            <a:endParaRPr lang="en-US" dirty="0"/>
          </a:p>
          <a:p>
            <a:pPr lvl="0">
              <a:buFontTx/>
              <a:buChar char="-"/>
            </a:pPr>
            <a:r>
              <a:rPr lang="en-US" dirty="0"/>
              <a:t>The output</a:t>
            </a:r>
            <a:r>
              <a:rPr lang="en-US" baseline="0" dirty="0"/>
              <a:t> strategies are nice examples of “capacity strategies”– next slide</a:t>
            </a:r>
            <a:endParaRPr lang="en-US" dirty="0"/>
          </a:p>
        </p:txBody>
      </p:sp>
    </p:spTree>
    <p:extLst>
      <p:ext uri="{BB962C8B-B14F-4D97-AF65-F5344CB8AC3E}">
        <p14:creationId xmlns:p14="http://schemas.microsoft.com/office/powerpoint/2010/main" val="1851390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a:t>“In the interest of time, I’ve put some stakes in the ground.  Let us discuss row per row.  Joe: which strategy would yield the fastest increase in big bikes?”</a:t>
            </a:r>
          </a:p>
          <a:p>
            <a:pPr>
              <a:defRPr/>
            </a:pPr>
            <a:endParaRPr lang="en-US" dirty="0"/>
          </a:p>
          <a:p>
            <a:pPr>
              <a:defRPr/>
            </a:pPr>
            <a:r>
              <a:rPr lang="en-US" dirty="0"/>
              <a:t>Strategies 1 and 2 provide short-term relief. </a:t>
            </a:r>
          </a:p>
          <a:p>
            <a:pPr>
              <a:buFontTx/>
              <a:buChar char="•"/>
              <a:defRPr/>
            </a:pPr>
            <a:r>
              <a:rPr lang="en-US" dirty="0"/>
              <a:t> If you believe demand will keep increasing, we must expand capacity</a:t>
            </a:r>
            <a:r>
              <a:rPr lang="en-US" baseline="0" dirty="0"/>
              <a:t> and then the </a:t>
            </a:r>
            <a:r>
              <a:rPr lang="en-US" dirty="0"/>
              <a:t>key choice is between the last three (although we may implement some of the first two columns).  </a:t>
            </a:r>
          </a:p>
          <a:p>
            <a:pPr>
              <a:buFontTx/>
              <a:buChar char="•"/>
              <a:defRPr/>
            </a:pPr>
            <a:r>
              <a:rPr lang="en-US" dirty="0"/>
              <a:t> A</a:t>
            </a:r>
            <a:r>
              <a:rPr lang="en-US" baseline="0" dirty="0"/>
              <a:t> key task to solve this case is to evaluate t</a:t>
            </a:r>
            <a:r>
              <a:rPr lang="en-US" dirty="0"/>
              <a:t>he financial attractiveness of the 5</a:t>
            </a:r>
            <a:r>
              <a:rPr lang="en-US" baseline="0" dirty="0"/>
              <a:t> strategies and align that with the qualitative strategic factors.</a:t>
            </a:r>
          </a:p>
          <a:p>
            <a:pPr>
              <a:buFontTx/>
              <a:buChar char="•"/>
              <a:defRPr/>
            </a:pPr>
            <a:endParaRPr lang="en-US" baseline="0" dirty="0"/>
          </a:p>
          <a:p>
            <a:pPr>
              <a:buFontTx/>
              <a:buNone/>
              <a:defRPr/>
            </a:pPr>
            <a:r>
              <a:rPr lang="en-US" baseline="0" dirty="0"/>
              <a:t>Over now to discussion of spreadsheet models:</a:t>
            </a:r>
          </a:p>
          <a:p>
            <a:pPr>
              <a:buFontTx/>
              <a:buNone/>
              <a:defRPr/>
            </a:pPr>
            <a:r>
              <a:rPr lang="en-US" baseline="0" dirty="0"/>
              <a:t>Take first vote and second vote.</a:t>
            </a:r>
          </a:p>
          <a:p>
            <a:pPr>
              <a:buFontTx/>
              <a:buNone/>
              <a:defRPr/>
            </a:pPr>
            <a:r>
              <a:rPr lang="en-US" baseline="0" dirty="0"/>
              <a:t>This will lead in to a discussion of what they did and key role of:</a:t>
            </a:r>
          </a:p>
          <a:p>
            <a:pPr>
              <a:buFontTx/>
              <a:buNone/>
              <a:defRPr/>
            </a:pPr>
            <a:r>
              <a:rPr lang="en-US" baseline="0" dirty="0"/>
              <a:t>FORECASTS &gt; then vote #3.</a:t>
            </a:r>
          </a:p>
          <a:p>
            <a:pPr>
              <a:buFontTx/>
              <a:buNone/>
              <a:defRPr/>
            </a:pPr>
            <a:endParaRPr lang="en-US" baseline="0" dirty="0"/>
          </a:p>
          <a:p>
            <a:pPr>
              <a:buFontTx/>
              <a:buNone/>
              <a:defRPr/>
            </a:pPr>
            <a:r>
              <a:rPr lang="en-US" baseline="0" dirty="0"/>
              <a:t>Also can ask what they would do when I give them actual sales of 5 years, to lead into the key role that there is forecast updating AND continued future decisions.  Hence:</a:t>
            </a:r>
          </a:p>
          <a:p>
            <a:pPr>
              <a:buFontTx/>
              <a:buNone/>
              <a:defRPr/>
            </a:pPr>
            <a:r>
              <a:rPr lang="en-US" baseline="0" dirty="0"/>
              <a:t>REAL OPTIONS discussion.</a:t>
            </a:r>
          </a:p>
          <a:p>
            <a:pPr>
              <a:buFontTx/>
              <a:buNone/>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Then over to slides.</a:t>
            </a:r>
            <a:r>
              <a:rPr lang="en-US" dirty="0"/>
              <a:t> “Let’s now put this into perspective and discuss the key elements to capture in financial valuation of capacity strategies.”  (next slides—plan on having 30min left!)</a:t>
            </a:r>
          </a:p>
          <a:p>
            <a:pPr>
              <a:buFontTx/>
              <a:buNone/>
              <a:defRPr/>
            </a:pPr>
            <a:endParaRPr lang="en-US" dirty="0"/>
          </a:p>
          <a:p>
            <a:pPr>
              <a:buFontTx/>
              <a:buChar char="•"/>
              <a:defRPr/>
            </a:pPr>
            <a:endParaRPr lang="en-US" dirty="0"/>
          </a:p>
          <a:p>
            <a:pPr>
              <a:buFontTx/>
              <a:buChar char="•"/>
              <a:defRPr/>
            </a:pPr>
            <a:endParaRPr lang="en-US" dirty="0"/>
          </a:p>
          <a:p>
            <a:pPr>
              <a:buFontTx/>
              <a:buChar char="•"/>
              <a:defRPr/>
            </a:pPr>
            <a:r>
              <a:rPr lang="en-US" dirty="0"/>
              <a:t> Ask some teams/students to discuss some salient features in their NPV analysis.  Bring out on BB:</a:t>
            </a:r>
          </a:p>
          <a:p>
            <a:pPr marL="228600" indent="-228600">
              <a:buFont typeface="+mj-lt"/>
              <a:buAutoNum type="arabicPeriod"/>
              <a:defRPr/>
            </a:pPr>
            <a:r>
              <a:rPr lang="en-US" dirty="0"/>
              <a:t>Demand uncertainty</a:t>
            </a:r>
          </a:p>
          <a:p>
            <a:pPr marL="228600" indent="-228600">
              <a:buFont typeface="+mj-lt"/>
              <a:buAutoNum type="arabicPeriod"/>
              <a:defRPr/>
            </a:pPr>
            <a:r>
              <a:rPr lang="en-US" dirty="0"/>
              <a:t>Capacity over time</a:t>
            </a:r>
          </a:p>
          <a:p>
            <a:pPr marL="228600" indent="-228600">
              <a:buFont typeface="+mj-lt"/>
              <a:buAutoNum type="arabicPeriod"/>
              <a:defRPr/>
            </a:pPr>
            <a:r>
              <a:rPr lang="en-US" dirty="0"/>
              <a:t>Sales = min(D, capacity)</a:t>
            </a:r>
          </a:p>
          <a:p>
            <a:pPr marL="228600" indent="-228600">
              <a:buFont typeface="+mj-lt"/>
              <a:buAutoNum type="arabicPeriod"/>
              <a:defRPr/>
            </a:pPr>
            <a:r>
              <a:rPr lang="en-US" dirty="0"/>
              <a:t>Mix</a:t>
            </a:r>
          </a:p>
          <a:p>
            <a:pPr marL="228600" indent="-228600">
              <a:buFont typeface="+mj-lt"/>
              <a:buAutoNum type="arabicPeriod"/>
              <a:defRPr/>
            </a:pPr>
            <a:r>
              <a:rPr lang="en-US" dirty="0"/>
              <a:t>Moving baseline</a:t>
            </a:r>
          </a:p>
          <a:p>
            <a:pPr marL="228600" indent="-228600">
              <a:buFont typeface="+mj-lt"/>
              <a:buAutoNum type="arabicPeriod"/>
              <a:defRPr/>
            </a:pPr>
            <a:endParaRPr lang="en-US" dirty="0"/>
          </a:p>
        </p:txBody>
      </p:sp>
      <p:sp>
        <p:nvSpPr>
          <p:cNvPr id="58372" name="Header Placeholder 3"/>
          <p:cNvSpPr>
            <a:spLocks noGrp="1"/>
          </p:cNvSpPr>
          <p:nvPr>
            <p:ph type="hdr" sz="quarter"/>
          </p:nvPr>
        </p:nvSpPr>
        <p:spPr>
          <a:noFill/>
        </p:spPr>
        <p:txBody>
          <a:bodyPr/>
          <a:lstStyle/>
          <a:p>
            <a:pPr defTabSz="974725"/>
            <a:r>
              <a:rPr lang="en-US">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2/12/18</a:t>
            </a:fld>
            <a:endParaRPr lang="en-US">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18</a:t>
            </a:fld>
            <a:endParaRPr lang="en-US">
              <a:solidFill>
                <a:prstClr val="black"/>
              </a:solidFill>
            </a:endParaRPr>
          </a:p>
        </p:txBody>
      </p:sp>
    </p:spTree>
    <p:extLst>
      <p:ext uri="{BB962C8B-B14F-4D97-AF65-F5344CB8AC3E}">
        <p14:creationId xmlns:p14="http://schemas.microsoft.com/office/powerpoint/2010/main" val="1425336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454725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2274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Typos</a:t>
            </a:r>
            <a:r>
              <a:rPr lang="en-US" baseline="0" dirty="0"/>
              <a:t> on their sides 0, 1 and “t” header was written as 2 on table.</a:t>
            </a:r>
          </a:p>
          <a:p>
            <a:endParaRPr lang="en-US" baseline="0" dirty="0"/>
          </a:p>
          <a:p>
            <a:r>
              <a:rPr lang="en-US" baseline="0" dirty="0"/>
              <a:t>Fixed in electronic version on course folder.</a:t>
            </a:r>
            <a:endParaRPr lang="en-US" dirty="0"/>
          </a:p>
        </p:txBody>
      </p:sp>
    </p:spTree>
    <p:extLst>
      <p:ext uri="{BB962C8B-B14F-4D97-AF65-F5344CB8AC3E}">
        <p14:creationId xmlns:p14="http://schemas.microsoft.com/office/powerpoint/2010/main" val="1045797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Constraint</a:t>
            </a:r>
            <a:r>
              <a:rPr lang="en-US" baseline="0" dirty="0"/>
              <a:t> bullets are blank for students.</a:t>
            </a:r>
          </a:p>
          <a:p>
            <a:endParaRPr lang="en-US" baseline="0" dirty="0"/>
          </a:p>
          <a:p>
            <a:r>
              <a:rPr lang="en-US" baseline="0" dirty="0"/>
              <a:t>Most are obvious (from previous slide) but they might not think of the 3</a:t>
            </a:r>
            <a:r>
              <a:rPr lang="en-US" baseline="30000" dirty="0"/>
              <a:t>rd</a:t>
            </a:r>
            <a:r>
              <a:rPr lang="en-US" baseline="0" dirty="0"/>
              <a:t> one.</a:t>
            </a:r>
            <a:endParaRPr lang="en-US" dirty="0"/>
          </a:p>
        </p:txBody>
      </p:sp>
    </p:spTree>
    <p:extLst>
      <p:ext uri="{BB962C8B-B14F-4D97-AF65-F5344CB8AC3E}">
        <p14:creationId xmlns:p14="http://schemas.microsoft.com/office/powerpoint/2010/main" val="1715390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endParaRPr lang="en-US" dirty="0"/>
          </a:p>
          <a:p>
            <a:r>
              <a:rPr lang="en-US" dirty="0"/>
              <a:t>Update: sales peaked at 349k units in 2006, and then started dropping to 223 in 2009</a:t>
            </a:r>
            <a:r>
              <a:rPr lang="en-US" baseline="0" dirty="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26</a:t>
            </a:fld>
            <a:endParaRPr lang="en-US"/>
          </a:p>
        </p:txBody>
      </p:sp>
    </p:spTree>
    <p:extLst>
      <p:ext uri="{BB962C8B-B14F-4D97-AF65-F5344CB8AC3E}">
        <p14:creationId xmlns:p14="http://schemas.microsoft.com/office/powerpoint/2010/main" val="596659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a:t>Ask student</a:t>
            </a:r>
            <a:r>
              <a:rPr lang="en-US" b="1" u="sng" baseline="0" dirty="0"/>
              <a:t> w</a:t>
            </a:r>
            <a:r>
              <a:rPr lang="en-US" b="1" u="sng" dirty="0"/>
              <a:t>hat is</a:t>
            </a:r>
            <a:r>
              <a:rPr lang="en-US" b="1" u="sng" baseline="0" dirty="0"/>
              <a:t> the value of waiting?</a:t>
            </a:r>
            <a:endParaRPr lang="en-US" b="1" u="sng" dirty="0"/>
          </a:p>
          <a:p>
            <a:endParaRPr lang="en-US" b="0" u="sng" dirty="0"/>
          </a:p>
          <a:p>
            <a:r>
              <a:rPr lang="en-US" b="0" u="sng" dirty="0"/>
              <a:t>Solar-Panel Maker to Close a Factory and Delay Expansion </a:t>
            </a:r>
            <a:r>
              <a:rPr lang="en-US" u="sng" dirty="0"/>
              <a:t>3 November 2010 The New York Times</a:t>
            </a:r>
          </a:p>
          <a:p>
            <a:r>
              <a:rPr lang="en-US" dirty="0"/>
              <a:t>(Article 3 weeks after the assigned</a:t>
            </a:r>
            <a:r>
              <a:rPr lang="en-US" baseline="0" dirty="0"/>
              <a:t> article.)</a:t>
            </a:r>
            <a:endParaRPr lang="en-US" dirty="0"/>
          </a:p>
          <a:p>
            <a:endParaRPr lang="en-US" dirty="0"/>
          </a:p>
          <a:p>
            <a:r>
              <a:rPr lang="en-US" dirty="0"/>
              <a:t>Solyndra, a Silicon </a:t>
            </a:r>
            <a:r>
              <a:rPr lang="en-US" b="0" dirty="0"/>
              <a:t>Valley solar-panel maker </a:t>
            </a:r>
            <a:r>
              <a:rPr lang="en-US" dirty="0"/>
              <a:t>that won half a billion dollars in federal aid to build a state-of-the-art robotic factory, plans to announce on Wednesday that it will shut down an older plant and lay off workers.</a:t>
            </a:r>
          </a:p>
          <a:p>
            <a:r>
              <a:rPr lang="en-US" dirty="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a:p>
          <a:p>
            <a:r>
              <a:rPr lang="en-US" b="1" dirty="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a:t>'</a:t>
            </a:r>
            <a:r>
              <a:rPr lang="en-US" b="1" dirty="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a:p>
          <a:p>
            <a:r>
              <a:rPr lang="en-US" b="1" dirty="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a:t> </a:t>
            </a:r>
            <a:r>
              <a:rPr lang="en-US" dirty="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a:p>
          <a:p>
            <a:r>
              <a:rPr lang="en-US" b="1" dirty="0"/>
              <a:t>Mr. Harrison noted that the market had undergone a significant shift since Solyndra filed for the stock offering, with solar module prices plummeting as low-cost Chinese manufacturers like Suntech and Yingli ramped up production.</a:t>
            </a:r>
            <a:r>
              <a:rPr lang="en-US" dirty="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a:p>
          <a:p>
            <a:r>
              <a:rPr lang="en-US" dirty="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a:t>Depending on how the market evolves, Solyndra could reopen Fab 1 or expand its new factory, Mr. Harrison said.</a:t>
            </a:r>
          </a:p>
          <a:p>
            <a:endParaRPr lang="en-US" b="1" dirty="0"/>
          </a:p>
          <a:p>
            <a:r>
              <a:rPr lang="en-US" dirty="0"/>
              <a:t>********************</a:t>
            </a:r>
          </a:p>
          <a:p>
            <a:endParaRPr lang="en-US" dirty="0"/>
          </a:p>
          <a:p>
            <a:r>
              <a:rPr lang="en-US" dirty="0"/>
              <a:t>Optimizing capacity needs</a:t>
            </a:r>
            <a:r>
              <a:rPr lang="en-US" baseline="0" dirty="0"/>
              <a:t> to take into account that decisions can be made dynamically as information evolves -&gt; different approach to static optimization of capacity plan at time 0.</a:t>
            </a:r>
            <a:endParaRPr lang="en-US" dirty="0"/>
          </a:p>
        </p:txBody>
      </p:sp>
    </p:spTree>
    <p:extLst>
      <p:ext uri="{BB962C8B-B14F-4D97-AF65-F5344CB8AC3E}">
        <p14:creationId xmlns:p14="http://schemas.microsoft.com/office/powerpoint/2010/main" val="1461152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5</a:t>
            </a:fld>
            <a:endParaRPr lang="en-US" sz="120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a:solidFill>
                  <a:schemeClr val="tx1"/>
                </a:solidFill>
                <a:latin typeface="Times New Roman" pitchFamily="18" charset="0"/>
                <a:ea typeface="+mn-ea"/>
                <a:cs typeface="+mn-cs"/>
              </a:rPr>
              <a:t>2013: To make sure I cover timing &amp;</a:t>
            </a:r>
            <a:r>
              <a:rPr lang="en-US" sz="1000" kern="1200" baseline="0" dirty="0">
                <a:solidFill>
                  <a:schemeClr val="tx1"/>
                </a:solidFill>
                <a:latin typeface="Times New Roman" pitchFamily="18" charset="0"/>
                <a:ea typeface="+mn-ea"/>
                <a:cs typeface="+mn-cs"/>
              </a:rPr>
              <a:t> dynamic expansion strategies (also for Lilly prep), m</a:t>
            </a:r>
            <a:r>
              <a:rPr lang="en-US" sz="1000" kern="1200" dirty="0">
                <a:solidFill>
                  <a:schemeClr val="tx1"/>
                </a:solidFill>
                <a:latin typeface="Times New Roman" pitchFamily="18" charset="0"/>
                <a:ea typeface="+mn-ea"/>
                <a:cs typeface="+mn-cs"/>
              </a:rPr>
              <a:t>ove risk mgt &amp; OH to the back and hand out as separate slide deck “that goes</a:t>
            </a:r>
            <a:r>
              <a:rPr lang="en-US" sz="1000" kern="1200" baseline="0" dirty="0">
                <a:solidFill>
                  <a:schemeClr val="tx1"/>
                </a:solidFill>
                <a:latin typeface="Times New Roman" pitchFamily="18" charset="0"/>
                <a:ea typeface="+mn-ea"/>
                <a:cs typeface="+mn-cs"/>
              </a:rPr>
              <a:t> throughout the course and we will come back to”.</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2012: Last week we studied capacity strategies and focused on the role of uncertainty in network capacity.</a:t>
            </a:r>
          </a:p>
          <a:p>
            <a:r>
              <a:rPr lang="en-US" sz="1000" kern="1200" dirty="0">
                <a:solidFill>
                  <a:schemeClr val="tx1"/>
                </a:solidFill>
                <a:latin typeface="Times New Roman" pitchFamily="18" charset="0"/>
                <a:ea typeface="+mn-ea"/>
                <a:cs typeface="+mn-cs"/>
              </a:rPr>
              <a:t>Today we summarize</a:t>
            </a:r>
            <a:r>
              <a:rPr lang="en-US" sz="1000" kern="1200" baseline="0" dirty="0">
                <a:solidFill>
                  <a:schemeClr val="tx1"/>
                </a:solidFill>
                <a:latin typeface="Times New Roman" pitchFamily="18" charset="0"/>
                <a:ea typeface="+mn-ea"/>
                <a:cs typeface="+mn-cs"/>
              </a:rPr>
              <a:t> how operational hedging fits into risk management, and then turn our attention to timing.</a:t>
            </a:r>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Timing means that we focus on dynamics</a:t>
            </a:r>
            <a:r>
              <a:rPr lang="en-US" sz="1000" kern="1200" baseline="0" dirty="0">
                <a:solidFill>
                  <a:schemeClr val="tx1"/>
                </a:solidFill>
                <a:latin typeface="Times New Roman" pitchFamily="18" charset="0"/>
                <a:ea typeface="+mn-ea"/>
                <a:cs typeface="+mn-cs"/>
              </a:rPr>
              <a:t> this week.</a:t>
            </a:r>
          </a:p>
          <a:p>
            <a:r>
              <a:rPr lang="en-US" sz="1000" kern="1200" baseline="0" dirty="0">
                <a:solidFill>
                  <a:schemeClr val="tx1"/>
                </a:solidFill>
                <a:latin typeface="Times New Roman" pitchFamily="18" charset="0"/>
                <a:ea typeface="+mn-ea"/>
                <a:cs typeface="+mn-cs"/>
              </a:rPr>
              <a:t>We will use the Harley case as illustration.</a:t>
            </a:r>
          </a:p>
          <a:p>
            <a:endParaRPr lang="en-US" sz="1000" kern="1200" baseline="0" dirty="0">
              <a:solidFill>
                <a:schemeClr val="tx1"/>
              </a:solidFill>
              <a:latin typeface="Times New Roman" pitchFamily="18" charset="0"/>
              <a:ea typeface="+mn-ea"/>
              <a:cs typeface="+mn-cs"/>
            </a:endParaRPr>
          </a:p>
          <a:p>
            <a:pPr marL="0" marR="0">
              <a:spcBef>
                <a:spcPts val="0"/>
              </a:spcBef>
              <a:spcAft>
                <a:spcPts val="0"/>
              </a:spcAft>
            </a:pPr>
            <a:r>
              <a:rPr lang="en-US" sz="1000" dirty="0">
                <a:latin typeface="Calibri"/>
                <a:ea typeface="Times New Roman"/>
              </a:rPr>
              <a:t>Basic plan:</a:t>
            </a:r>
            <a:endParaRPr lang="en-US" sz="1050" dirty="0">
              <a:latin typeface="Times New Roman"/>
              <a:ea typeface="Calibri"/>
            </a:endParaRPr>
          </a:p>
          <a:p>
            <a:pPr marL="0" marR="0" indent="-228600">
              <a:spcBef>
                <a:spcPts val="0"/>
              </a:spcBef>
              <a:spcAft>
                <a:spcPts val="0"/>
              </a:spcAft>
            </a:pPr>
            <a:r>
              <a:rPr lang="en-US" sz="1000" dirty="0">
                <a:latin typeface="Calibri"/>
                <a:ea typeface="Times New Roman"/>
              </a:rPr>
              <a:t>-</a:t>
            </a:r>
            <a:r>
              <a:rPr lang="en-US" sz="500" dirty="0">
                <a:latin typeface="Times New Roman"/>
                <a:ea typeface="Times New Roman"/>
              </a:rPr>
              <a:t>          </a:t>
            </a:r>
            <a:r>
              <a:rPr lang="en-US" sz="1000" dirty="0">
                <a:latin typeface="Calibri"/>
                <a:ea typeface="Times New Roman"/>
              </a:rPr>
              <a:t>Risk mgt and hedging.  Target 30min (but could run longer so focus on risk preferences and OH)</a:t>
            </a:r>
            <a:endParaRPr lang="en-US" sz="1050" dirty="0">
              <a:latin typeface="Times New Roman"/>
              <a:ea typeface="Calibri"/>
            </a:endParaRPr>
          </a:p>
          <a:p>
            <a:pPr marL="0" marR="0" indent="-228600">
              <a:spcBef>
                <a:spcPts val="0"/>
              </a:spcBef>
              <a:spcAft>
                <a:spcPts val="0"/>
              </a:spcAft>
            </a:pPr>
            <a:r>
              <a:rPr lang="en-US" sz="1000" dirty="0">
                <a:latin typeface="Calibri"/>
                <a:ea typeface="Times New Roman"/>
              </a:rPr>
              <a:t>-</a:t>
            </a:r>
            <a:r>
              <a:rPr lang="en-US" sz="500" dirty="0">
                <a:latin typeface="Times New Roman"/>
                <a:ea typeface="Times New Roman"/>
              </a:rPr>
              <a:t>          </a:t>
            </a:r>
            <a:r>
              <a:rPr lang="en-US" sz="1000" dirty="0">
                <a:latin typeface="Calibri"/>
                <a:ea typeface="Times New Roman"/>
              </a:rPr>
              <a:t>Timing: quick discussion of the 5 strategies (so at least I’m sure we cover that)</a:t>
            </a:r>
            <a:endParaRPr lang="en-US" sz="1050" dirty="0">
              <a:latin typeface="Times New Roman"/>
              <a:ea typeface="Calibri"/>
            </a:endParaRPr>
          </a:p>
          <a:p>
            <a:pPr marL="0" marR="0" indent="-228600">
              <a:spcBef>
                <a:spcPts val="0"/>
              </a:spcBef>
              <a:spcAft>
                <a:spcPts val="0"/>
              </a:spcAft>
            </a:pPr>
            <a:r>
              <a:rPr lang="en-US" sz="1000" dirty="0">
                <a:latin typeface="Calibri"/>
                <a:ea typeface="Times New Roman"/>
              </a:rPr>
              <a:t>-</a:t>
            </a:r>
            <a:r>
              <a:rPr lang="en-US" sz="500" dirty="0">
                <a:latin typeface="Times New Roman"/>
                <a:ea typeface="Times New Roman"/>
              </a:rPr>
              <a:t>          </a:t>
            </a:r>
            <a:r>
              <a:rPr lang="en-US" sz="1000" dirty="0">
                <a:latin typeface="Calibri"/>
                <a:ea typeface="Times New Roman"/>
              </a:rPr>
              <a:t>Harley: as example of how to decide</a:t>
            </a:r>
            <a:endParaRPr lang="en-US" sz="1050" dirty="0">
              <a:latin typeface="Times New Roman"/>
              <a:ea typeface="Calibri"/>
            </a:endParaRPr>
          </a:p>
          <a:p>
            <a:pPr marL="0" marR="0" indent="-228600">
              <a:spcBef>
                <a:spcPts val="0"/>
              </a:spcBef>
              <a:spcAft>
                <a:spcPts val="0"/>
              </a:spcAft>
            </a:pPr>
            <a:r>
              <a:rPr lang="en-US" sz="1000" dirty="0">
                <a:latin typeface="Courier New"/>
                <a:ea typeface="Times New Roman"/>
              </a:rPr>
              <a:t>o</a:t>
            </a:r>
            <a:r>
              <a:rPr lang="en-US" sz="500" dirty="0">
                <a:latin typeface="Times New Roman"/>
                <a:ea typeface="Times New Roman"/>
              </a:rPr>
              <a:t>   </a:t>
            </a:r>
            <a:r>
              <a:rPr lang="en-US" sz="1000" dirty="0">
                <a:latin typeface="Calibri"/>
                <a:ea typeface="Times New Roman"/>
              </a:rPr>
              <a:t>Main focus on building the model</a:t>
            </a:r>
            <a:endParaRPr lang="en-US" sz="1050" dirty="0">
              <a:latin typeface="Times New Roman"/>
              <a:ea typeface="Calibri"/>
            </a:endParaRPr>
          </a:p>
          <a:p>
            <a:pPr marL="0" marR="0" indent="-228600">
              <a:spcBef>
                <a:spcPts val="0"/>
              </a:spcBef>
              <a:spcAft>
                <a:spcPts val="0"/>
              </a:spcAft>
            </a:pPr>
            <a:r>
              <a:rPr lang="en-US" sz="1000" dirty="0">
                <a:latin typeface="Courier New"/>
                <a:ea typeface="Times New Roman"/>
              </a:rPr>
              <a:t>o</a:t>
            </a:r>
            <a:r>
              <a:rPr lang="en-US" sz="500" dirty="0">
                <a:latin typeface="Times New Roman"/>
                <a:ea typeface="Times New Roman"/>
              </a:rPr>
              <a:t>   </a:t>
            </a:r>
            <a:r>
              <a:rPr lang="en-US" sz="1000" dirty="0">
                <a:latin typeface="Calibri"/>
                <a:ea typeface="Times New Roman"/>
              </a:rPr>
              <a:t>And incorporating sample path</a:t>
            </a:r>
            <a:endParaRPr lang="en-US" sz="1050" dirty="0">
              <a:latin typeface="Times New Roman"/>
              <a:ea typeface="Calibri"/>
            </a:endParaRPr>
          </a:p>
          <a:p>
            <a:pPr marL="0" marR="0" indent="-228600">
              <a:spcBef>
                <a:spcPts val="0"/>
              </a:spcBef>
              <a:spcAft>
                <a:spcPts val="0"/>
              </a:spcAft>
            </a:pPr>
            <a:r>
              <a:rPr lang="en-US" sz="1000" dirty="0">
                <a:latin typeface="Courier New"/>
                <a:ea typeface="Times New Roman"/>
              </a:rPr>
              <a:t>o</a:t>
            </a:r>
            <a:r>
              <a:rPr lang="en-US" sz="500" dirty="0">
                <a:latin typeface="Times New Roman"/>
                <a:ea typeface="Times New Roman"/>
              </a:rPr>
              <a:t>   </a:t>
            </a:r>
            <a:r>
              <a:rPr lang="en-US" sz="1000" dirty="0">
                <a:latin typeface="Calibri"/>
                <a:ea typeface="Times New Roman"/>
              </a:rPr>
              <a:t>Finish with option value (but I don’t think I’ll have time to say much more)</a:t>
            </a:r>
            <a:endParaRPr lang="en-US" sz="1050" dirty="0">
              <a:latin typeface="Times New Roman"/>
              <a:ea typeface="Calibri"/>
            </a:endParaRPr>
          </a:p>
          <a:p>
            <a:endParaRPr lang="en-US" sz="1000" kern="1200" baseline="0" dirty="0">
              <a:solidFill>
                <a:schemeClr val="tx1"/>
              </a:solidFill>
              <a:latin typeface="Times New Roman" pitchFamily="18" charset="0"/>
              <a:ea typeface="+mn-ea"/>
              <a:cs typeface="+mn-cs"/>
            </a:endParaRPr>
          </a:p>
          <a:p>
            <a:endParaRPr lang="en-US" sz="1000" kern="1200" baseline="0" dirty="0">
              <a:solidFill>
                <a:schemeClr val="tx1"/>
              </a:solidFill>
              <a:latin typeface="Times New Roman" pitchFamily="18" charset="0"/>
              <a:ea typeface="+mn-ea"/>
              <a:cs typeface="+mn-cs"/>
            </a:endParaRPr>
          </a:p>
          <a:p>
            <a:r>
              <a:rPr lang="en-US" sz="1000" kern="1200" baseline="0" dirty="0">
                <a:solidFill>
                  <a:schemeClr val="tx1"/>
                </a:solidFill>
                <a:latin typeface="Times New Roman" pitchFamily="18" charset="0"/>
                <a:ea typeface="+mn-ea"/>
                <a:cs typeface="+mn-cs"/>
              </a:rPr>
              <a:t>2011: </a:t>
            </a:r>
            <a:r>
              <a:rPr lang="en-US" sz="1000" kern="1200" dirty="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a:solidFill>
                  <a:schemeClr val="tx1"/>
                </a:solidFill>
                <a:latin typeface="Times New Roman" pitchFamily="18" charset="0"/>
                <a:ea typeface="+mn-ea"/>
                <a:cs typeface="+mn-cs"/>
              </a:rPr>
              <a:t> starting with clickers 2 votes, </a:t>
            </a:r>
            <a:r>
              <a:rPr lang="en-US" sz="1000" kern="1200" dirty="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a:solidFill>
                  <a:schemeClr val="tx1"/>
                </a:solidFill>
                <a:latin typeface="Times New Roman" pitchFamily="18" charset="0"/>
                <a:ea typeface="+mn-ea"/>
                <a:cs typeface="+mn-cs"/>
              </a:rPr>
              <a:t> </a:t>
            </a:r>
          </a:p>
          <a:p>
            <a:r>
              <a:rPr lang="en-US" sz="1000" kern="1200" dirty="0">
                <a:solidFill>
                  <a:schemeClr val="tx1"/>
                </a:solidFill>
                <a:latin typeface="Times New Roman" pitchFamily="18" charset="0"/>
                <a:ea typeface="+mn-ea"/>
                <a:cs typeface="+mn-cs"/>
              </a:rPr>
              <a:t>The key points I want them to take away are:</a:t>
            </a:r>
          </a:p>
          <a:p>
            <a:pPr lvl="0"/>
            <a:r>
              <a:rPr lang="en-US" sz="1000" kern="1200" dirty="0">
                <a:solidFill>
                  <a:schemeClr val="tx1"/>
                </a:solidFill>
                <a:latin typeface="Times New Roman" pitchFamily="18" charset="0"/>
                <a:ea typeface="+mn-ea"/>
                <a:cs typeface="+mn-cs"/>
              </a:rPr>
              <a:t>How include demand forecast in model?</a:t>
            </a:r>
          </a:p>
          <a:p>
            <a:pPr lvl="0"/>
            <a:r>
              <a:rPr lang="en-US" sz="1000" kern="1200" dirty="0">
                <a:solidFill>
                  <a:schemeClr val="tx1"/>
                </a:solidFill>
                <a:latin typeface="Times New Roman" pitchFamily="18" charset="0"/>
                <a:ea typeface="+mn-ea"/>
                <a:cs typeface="+mn-cs"/>
              </a:rPr>
              <a:t>Realize the option values (and also prep them for Lilly)</a:t>
            </a:r>
          </a:p>
          <a:p>
            <a:pPr lvl="1"/>
            <a:r>
              <a:rPr lang="en-US" sz="1000" kern="1200" dirty="0">
                <a:solidFill>
                  <a:schemeClr val="tx1"/>
                </a:solidFill>
                <a:latin typeface="Times New Roman" pitchFamily="18" charset="0"/>
                <a:ea typeface="+mn-ea"/>
                <a:cs typeface="+mn-cs"/>
              </a:rPr>
              <a:t>Key is what is in the slides: output = max(D, capacity)</a:t>
            </a:r>
          </a:p>
          <a:p>
            <a:pPr lvl="1"/>
            <a:r>
              <a:rPr lang="en-US" sz="1000" kern="1200" dirty="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a:p>
          <a:p>
            <a:pPr lvl="0"/>
            <a:r>
              <a:rPr lang="en-US" sz="1000" kern="1200" dirty="0">
                <a:solidFill>
                  <a:schemeClr val="tx1"/>
                </a:solidFill>
                <a:latin typeface="Times New Roman" pitchFamily="18" charset="0"/>
                <a:ea typeface="+mn-ea"/>
                <a:cs typeface="+mn-cs"/>
              </a:rPr>
              <a:t>Intended take-</a:t>
            </a:r>
            <a:r>
              <a:rPr lang="en-US" sz="1000" kern="1200" dirty="0" err="1">
                <a:solidFill>
                  <a:schemeClr val="tx1"/>
                </a:solidFill>
                <a:latin typeface="Times New Roman" pitchFamily="18" charset="0"/>
                <a:ea typeface="+mn-ea"/>
                <a:cs typeface="+mn-cs"/>
              </a:rPr>
              <a:t>aways</a:t>
            </a:r>
            <a:r>
              <a:rPr lang="en-US" sz="1000" kern="1200" dirty="0">
                <a:solidFill>
                  <a:schemeClr val="tx1"/>
                </a:solidFill>
                <a:latin typeface="Times New Roman" pitchFamily="18" charset="0"/>
                <a:ea typeface="+mn-ea"/>
                <a:cs typeface="+mn-cs"/>
              </a:rPr>
              <a:t>:</a:t>
            </a:r>
          </a:p>
          <a:p>
            <a:pPr marL="685800" lvl="1" indent="-228600">
              <a:buFont typeface="+mj-lt"/>
              <a:buAutoNum type="arabicPeriod"/>
            </a:pPr>
            <a:r>
              <a:rPr lang="en-US" sz="1000" kern="1200" dirty="0">
                <a:solidFill>
                  <a:schemeClr val="tx1"/>
                </a:solidFill>
                <a:latin typeface="Times New Roman" pitchFamily="18" charset="0"/>
                <a:ea typeface="+mn-ea"/>
                <a:cs typeface="+mn-cs"/>
              </a:rPr>
              <a:t>Timing optimization models (the basic deterministic model using </a:t>
            </a:r>
            <a:r>
              <a:rPr lang="en-US" sz="1000" kern="1200" dirty="0" err="1">
                <a:solidFill>
                  <a:schemeClr val="tx1"/>
                </a:solidFill>
                <a:latin typeface="Times New Roman" pitchFamily="18" charset="0"/>
                <a:ea typeface="+mn-ea"/>
                <a:cs typeface="+mn-cs"/>
              </a:rPr>
              <a:t>iPhone</a:t>
            </a:r>
            <a:r>
              <a:rPr lang="en-US" sz="1000" kern="1200" dirty="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a:solidFill>
                  <a:schemeClr val="tx1"/>
                </a:solidFill>
                <a:latin typeface="Times New Roman" pitchFamily="18" charset="0"/>
                <a:ea typeface="+mn-ea"/>
                <a:cs typeface="+mn-cs"/>
              </a:rPr>
              <a:t>Approaches to location analysis</a:t>
            </a:r>
          </a:p>
          <a:p>
            <a:endParaRPr lang="en-US" dirty="0"/>
          </a:p>
          <a:p>
            <a:endParaRPr lang="en-US" dirty="0"/>
          </a:p>
          <a:p>
            <a:r>
              <a:rPr lang="en-US" dirty="0"/>
              <a:t>2007 Oct8 time plan (for 1.5hr day class):</a:t>
            </a:r>
          </a:p>
          <a:p>
            <a:r>
              <a:rPr lang="en-US" dirty="0"/>
              <a:t> 0:00-0:35: capacity timing slides</a:t>
            </a:r>
          </a:p>
          <a:p>
            <a:r>
              <a:rPr lang="en-US" dirty="0"/>
              <a:t> 0:35-1:30: capacity location</a:t>
            </a:r>
          </a:p>
          <a:p>
            <a:endParaRPr lang="en-US" dirty="0"/>
          </a:p>
          <a:p>
            <a:endParaRPr lang="en-US" dirty="0"/>
          </a:p>
          <a:p>
            <a:endParaRPr lang="en-US" dirty="0"/>
          </a:p>
        </p:txBody>
      </p:sp>
      <p:sp>
        <p:nvSpPr>
          <p:cNvPr id="70662"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419611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t>Distinguish between the two types of timing and their key drivers.</a:t>
            </a:r>
          </a:p>
          <a:p>
            <a:endParaRPr lang="en-US"/>
          </a:p>
          <a:p>
            <a:r>
              <a:rPr lang="en-US"/>
              <a:t>- can discuss Mini-Case 4, which is an example of how the simple timing model can be used to time capacity storage additions.</a:t>
            </a:r>
          </a:p>
          <a:p>
            <a:r>
              <a:rPr lang="en-US"/>
              <a:t>- real options: you have seen in decision trees.  Example in Chapter 4 shows how this can be used directly to value timing.  We’ll come back to real options in the context of flexibility later.</a:t>
            </a:r>
          </a:p>
          <a:p>
            <a:endParaRPr lang="en-US"/>
          </a:p>
          <a:p>
            <a:endParaRPr lang="en-US"/>
          </a:p>
        </p:txBody>
      </p:sp>
      <p:sp>
        <p:nvSpPr>
          <p:cNvPr id="77828" name="Header Placeholder 3"/>
          <p:cNvSpPr>
            <a:spLocks noGrp="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29</a:t>
            </a:fld>
            <a:endParaRPr lang="en-US" sz="1200">
              <a:solidFill>
                <a:srgbClr val="000000"/>
              </a:solidFill>
              <a:latin typeface="Arial" pitchFamily="34" charset="0"/>
            </a:endParaRPr>
          </a:p>
        </p:txBody>
      </p:sp>
    </p:spTree>
    <p:extLst>
      <p:ext uri="{BB962C8B-B14F-4D97-AF65-F5344CB8AC3E}">
        <p14:creationId xmlns:p14="http://schemas.microsoft.com/office/powerpoint/2010/main" val="1119454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2/12/18</a:t>
            </a:fld>
            <a:endParaRPr lang="en-US"/>
          </a:p>
        </p:txBody>
      </p:sp>
      <p:sp>
        <p:nvSpPr>
          <p:cNvPr id="68612" name="Rectangle 6"/>
          <p:cNvSpPr>
            <a:spLocks noGrp="1" noChangeArrowheads="1"/>
          </p:cNvSpPr>
          <p:nvPr>
            <p:ph type="ftr" sz="quarter" idx="4"/>
          </p:nvPr>
        </p:nvSpPr>
        <p:spPr>
          <a:noFill/>
        </p:spPr>
        <p:txBody>
          <a:bodyPr/>
          <a:lstStyle/>
          <a:p>
            <a:pPr defTabSz="974725"/>
            <a:r>
              <a:rPr lang="en-US"/>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30</a:t>
            </a:fld>
            <a:endParaRPr lang="en-US"/>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a:solidFill>
                  <a:srgbClr val="FF3300"/>
                </a:solidFill>
              </a:rPr>
              <a:t>Do discuss!</a:t>
            </a:r>
          </a:p>
          <a:p>
            <a:pPr lvl="3">
              <a:buClr>
                <a:srgbClr val="FF3300"/>
              </a:buClr>
            </a:pPr>
            <a:endParaRPr lang="en-US">
              <a:solidFill>
                <a:srgbClr val="FF3300"/>
              </a:solidFill>
            </a:endParaRPr>
          </a:p>
        </p:txBody>
      </p:sp>
    </p:spTree>
    <p:extLst>
      <p:ext uri="{BB962C8B-B14F-4D97-AF65-F5344CB8AC3E}">
        <p14:creationId xmlns:p14="http://schemas.microsoft.com/office/powerpoint/2010/main" val="574138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31</a:t>
            </a:fld>
            <a:endParaRPr lang="en-US"/>
          </a:p>
        </p:txBody>
      </p:sp>
    </p:spTree>
    <p:extLst>
      <p:ext uri="{BB962C8B-B14F-4D97-AF65-F5344CB8AC3E}">
        <p14:creationId xmlns:p14="http://schemas.microsoft.com/office/powerpoint/2010/main" val="3998355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2/12/18</a:t>
            </a:fld>
            <a:endParaRPr lang="en-US" dirty="0"/>
          </a:p>
        </p:txBody>
      </p:sp>
      <p:sp>
        <p:nvSpPr>
          <p:cNvPr id="71684" name="Rectangle 6"/>
          <p:cNvSpPr>
            <a:spLocks noGrp="1" noChangeArrowheads="1"/>
          </p:cNvSpPr>
          <p:nvPr>
            <p:ph type="ftr" sz="quarter" idx="4"/>
          </p:nvPr>
        </p:nvSpPr>
        <p:spPr>
          <a:noFill/>
        </p:spPr>
        <p:txBody>
          <a:bodyPr/>
          <a:lstStyle/>
          <a:p>
            <a:pPr defTabSz="976359"/>
            <a:r>
              <a:rPr lang="en-US" dirty="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a:t> Nobody calls a likelihood of winning $1M a risk …</a:t>
            </a:r>
          </a:p>
          <a:p>
            <a:pPr marL="671316" lvl="1" indent="-196792">
              <a:buFontTx/>
              <a:buChar char="•"/>
              <a:defRPr/>
            </a:pPr>
            <a:r>
              <a:rPr lang="en-US" dirty="0"/>
              <a:t>Undesirable … = hazard x exposure = p x $loss</a:t>
            </a:r>
          </a:p>
          <a:p>
            <a:pPr marL="671316" lvl="1" indent="-196792">
              <a:buFontTx/>
              <a:buChar char="•"/>
              <a:defRPr/>
            </a:pPr>
            <a:r>
              <a:rPr lang="en-US" dirty="0"/>
              <a:t>Other measurements of risk:</a:t>
            </a:r>
          </a:p>
          <a:p>
            <a:pPr marL="1144252" lvl="2" indent="-196792">
              <a:buFontTx/>
              <a:buChar char="•"/>
              <a:defRPr/>
            </a:pPr>
            <a:r>
              <a:rPr lang="en-US" dirty="0"/>
              <a:t>Expected downside loss, </a:t>
            </a:r>
            <a:r>
              <a:rPr lang="en-US" dirty="0" err="1"/>
              <a:t>VaR</a:t>
            </a:r>
            <a:r>
              <a:rPr lang="en-US" dirty="0"/>
              <a:t>, </a:t>
            </a:r>
            <a:r>
              <a:rPr lang="en-US" dirty="0" err="1"/>
              <a:t>semivariances</a:t>
            </a:r>
            <a:r>
              <a:rPr lang="en-US" dirty="0"/>
              <a:t>, …</a:t>
            </a:r>
          </a:p>
          <a:p>
            <a:pPr marL="1144252" lvl="2" indent="-196792">
              <a:buFontTx/>
              <a:buChar char="•"/>
              <a:defRPr/>
            </a:pPr>
            <a:r>
              <a:rPr lang="en-US" dirty="0"/>
              <a:t>Utility.  This boils down to using variance if:</a:t>
            </a:r>
          </a:p>
          <a:p>
            <a:pPr marL="1144252" lvl="2" indent="-196792">
              <a:buFontTx/>
              <a:buAutoNum type="arabicPeriod"/>
              <a:defRPr/>
            </a:pPr>
            <a:r>
              <a:rPr lang="en-US" dirty="0"/>
              <a:t>Exponential utility (downside weighs more than upside)</a:t>
            </a:r>
          </a:p>
          <a:p>
            <a:pPr marL="1144252" lvl="2" indent="-196792">
              <a:buFontTx/>
              <a:buAutoNum type="arabicPeriod"/>
              <a:defRPr/>
            </a:pPr>
            <a:r>
              <a:rPr lang="en-US" dirty="0"/>
              <a:t>Linear technology</a:t>
            </a:r>
          </a:p>
          <a:p>
            <a:pPr marL="1144252" lvl="2" indent="-196792">
              <a:buFontTx/>
              <a:buAutoNum type="arabicPeriod"/>
              <a:defRPr/>
            </a:pPr>
            <a:r>
              <a:rPr lang="en-US" dirty="0"/>
              <a:t>Normal forecast</a:t>
            </a:r>
          </a:p>
          <a:p>
            <a:pPr marL="196792" indent="-196792">
              <a:buFontTx/>
              <a:buChar char="•"/>
              <a:defRPr/>
            </a:pPr>
            <a:endParaRPr lang="en-US" dirty="0"/>
          </a:p>
          <a:p>
            <a:pPr marL="196792" indent="-196792">
              <a:buFontTx/>
              <a:buChar char="•"/>
              <a:defRPr/>
            </a:pPr>
            <a:endParaRPr lang="en-US" dirty="0"/>
          </a:p>
          <a:p>
            <a:pPr marL="196792" indent="-196792">
              <a:buFontTx/>
              <a:buChar char="•"/>
              <a:defRPr/>
            </a:pPr>
            <a:r>
              <a:rPr lang="en-US" dirty="0"/>
              <a:t>What is operational risk:  different interpretations</a:t>
            </a:r>
          </a:p>
          <a:p>
            <a:pPr marL="653925" lvl="1" indent="-196792">
              <a:buFontTx/>
              <a:buChar char="•"/>
              <a:defRPr/>
            </a:pPr>
            <a:r>
              <a:rPr lang="en-US" dirty="0"/>
              <a:t>1.</a:t>
            </a:r>
            <a:r>
              <a:rPr lang="en-US" baseline="0" dirty="0"/>
              <a:t> </a:t>
            </a:r>
            <a:r>
              <a:rPr lang="en-US" dirty="0"/>
              <a:t>Operational Risk is the threat that a resource, process, or system will fail to perform as intended</a:t>
            </a:r>
          </a:p>
          <a:p>
            <a:pPr marL="653925" lvl="1" indent="-196792">
              <a:buFontTx/>
              <a:buChar char="•"/>
              <a:defRPr/>
            </a:pPr>
            <a:r>
              <a:rPr lang="en-US" dirty="0"/>
              <a:t>2. mismatch risk</a:t>
            </a:r>
          </a:p>
          <a:p>
            <a:pPr marL="196792" indent="-196792">
              <a:buFontTx/>
              <a:buChar char="•"/>
              <a:defRPr/>
            </a:pPr>
            <a:endParaRPr lang="en-US" dirty="0"/>
          </a:p>
          <a:p>
            <a:pPr marL="196792" indent="-196792">
              <a:buFontTx/>
              <a:buChar char="•"/>
              <a:defRPr/>
            </a:pPr>
            <a:endParaRPr lang="en-US" dirty="0"/>
          </a:p>
          <a:p>
            <a:pPr marL="196792" indent="-196792">
              <a:buFontTx/>
              <a:buChar char="•"/>
              <a:defRPr/>
            </a:pPr>
            <a:endParaRPr lang="en-US" dirty="0"/>
          </a:p>
          <a:p>
            <a:pPr marL="196792" indent="-196792">
              <a:buFontTx/>
              <a:buChar char="•"/>
              <a:defRPr/>
            </a:pPr>
            <a:r>
              <a:rPr lang="en-US" dirty="0"/>
              <a:t> Differentiate mismatch risk (as in Seagate, which is </a:t>
            </a:r>
            <a:r>
              <a:rPr lang="en-US" i="1" dirty="0"/>
              <a:t>expected profit difference</a:t>
            </a:r>
            <a:r>
              <a:rPr lang="en-US" dirty="0"/>
              <a:t>) from profit variability risk</a:t>
            </a:r>
          </a:p>
          <a:p>
            <a:pPr marL="653858" lvl="1" indent="-196792">
              <a:buFontTx/>
              <a:buChar char="•"/>
              <a:defRPr/>
            </a:pPr>
            <a:r>
              <a:rPr lang="en-US" dirty="0"/>
              <a:t>How do you analyze risk? Easiest is decision trees, otherwise simulation</a:t>
            </a:r>
          </a:p>
          <a:p>
            <a:pPr marL="196792" indent="-196792">
              <a:buFontTx/>
              <a:buChar char="•"/>
              <a:defRPr/>
            </a:pPr>
            <a:endParaRPr lang="en-US" dirty="0"/>
          </a:p>
          <a:p>
            <a:pPr marL="196792" indent="-196792">
              <a:buFontTx/>
              <a:buChar char="•"/>
              <a:defRPr/>
            </a:pPr>
            <a:r>
              <a:rPr lang="en-US" dirty="0"/>
              <a:t>Operational hedging = configure the operational system for speed and flexibility so as to be resilient to risk</a:t>
            </a:r>
          </a:p>
          <a:p>
            <a:pPr marL="653858" lvl="1" indent="-196792">
              <a:buFontTx/>
              <a:buChar char="•"/>
              <a:defRPr/>
            </a:pPr>
            <a:r>
              <a:rPr lang="en-US" dirty="0"/>
              <a:t>Of disruption risk: P&amp;G’s Pringles plant in Jackson, </a:t>
            </a:r>
            <a:r>
              <a:rPr lang="en-US" dirty="0" err="1"/>
              <a:t>Tenessee</a:t>
            </a:r>
            <a:r>
              <a:rPr lang="en-US" dirty="0"/>
              <a:t>, burns down but they quickly re-route production to the Belgian plant</a:t>
            </a:r>
          </a:p>
          <a:p>
            <a:pPr marL="653858" lvl="1" indent="-196792">
              <a:buFontTx/>
              <a:buChar char="•"/>
              <a:defRPr/>
            </a:pPr>
            <a:r>
              <a:rPr lang="en-US" dirty="0"/>
              <a:t>Of normal risk: flexible airline tickets or opaque tickets in Hotwire or Priceline</a:t>
            </a:r>
          </a:p>
          <a:p>
            <a:pPr marL="196792" indent="-196792">
              <a:buFontTx/>
              <a:buChar char="•"/>
              <a:defRPr/>
            </a:pPr>
            <a:r>
              <a:rPr lang="en-US" dirty="0"/>
              <a:t>Financial hedging:</a:t>
            </a:r>
          </a:p>
          <a:p>
            <a:pPr marL="653858" lvl="1" indent="-196792">
              <a:buFontTx/>
              <a:buChar char="•"/>
              <a:defRPr/>
            </a:pPr>
            <a:r>
              <a:rPr lang="en-US" dirty="0"/>
              <a:t>P&amp;G also has property insurance, one financial instrument to mitigate risk</a:t>
            </a:r>
          </a:p>
          <a:p>
            <a:pPr marL="653858" lvl="1" indent="-196792">
              <a:buFontTx/>
              <a:buChar char="•"/>
              <a:defRPr/>
            </a:pPr>
            <a:r>
              <a:rPr lang="en-US" dirty="0"/>
              <a:t>Porsche is very dependent on US sales so it hedges its currency exchange rate risk with futures and other derivatives</a:t>
            </a:r>
          </a:p>
          <a:p>
            <a:pPr marL="653858" lvl="1" indent="-196792">
              <a:buFontTx/>
              <a:buChar char="•"/>
              <a:defRPr/>
            </a:pPr>
            <a:endParaRPr lang="en-US" dirty="0"/>
          </a:p>
          <a:p>
            <a:pPr marL="196792" indent="-196792">
              <a:buFontTx/>
              <a:buChar char="•"/>
              <a:defRPr/>
            </a:pPr>
            <a:r>
              <a:rPr lang="en-US" dirty="0"/>
              <a:t>Rene </a:t>
            </a:r>
            <a:r>
              <a:rPr lang="en-US" dirty="0" err="1"/>
              <a:t>Caldentey</a:t>
            </a:r>
            <a:r>
              <a:rPr lang="en-US" dirty="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a:t>Get more information</a:t>
            </a:r>
          </a:p>
          <a:p>
            <a:pPr marL="671316" lvl="1" indent="-196792">
              <a:buFontTx/>
              <a:buAutoNum type="arabicPeriod"/>
              <a:defRPr/>
            </a:pPr>
            <a:r>
              <a:rPr lang="en-US" dirty="0"/>
              <a:t>Reduce my risk</a:t>
            </a:r>
          </a:p>
          <a:p>
            <a:pPr marL="196792" indent="-196792">
              <a:buFontTx/>
              <a:buChar char="•"/>
              <a:defRPr/>
            </a:pPr>
            <a:endParaRPr lang="en-US" dirty="0"/>
          </a:p>
        </p:txBody>
      </p:sp>
    </p:spTree>
    <p:extLst>
      <p:ext uri="{BB962C8B-B14F-4D97-AF65-F5344CB8AC3E}">
        <p14:creationId xmlns:p14="http://schemas.microsoft.com/office/powerpoint/2010/main" val="756915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2/12/18</a:t>
            </a:fld>
            <a:endParaRPr lang="en-US" dirty="0"/>
          </a:p>
        </p:txBody>
      </p:sp>
      <p:sp>
        <p:nvSpPr>
          <p:cNvPr id="73732" name="Rectangle 6"/>
          <p:cNvSpPr>
            <a:spLocks noGrp="1" noChangeArrowheads="1"/>
          </p:cNvSpPr>
          <p:nvPr>
            <p:ph type="ftr" sz="quarter" idx="4"/>
          </p:nvPr>
        </p:nvSpPr>
        <p:spPr>
          <a:noFill/>
        </p:spPr>
        <p:txBody>
          <a:bodyPr/>
          <a:lstStyle/>
          <a:p>
            <a:pPr defTabSz="976359"/>
            <a:r>
              <a:rPr lang="en-US" dirty="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a:t>In general, RM is a </a:t>
            </a:r>
            <a:r>
              <a:rPr lang="en-US" i="1" dirty="0"/>
              <a:t>process </a:t>
            </a:r>
            <a:r>
              <a:rPr lang="en-US" dirty="0"/>
              <a:t>with four typical steps…</a:t>
            </a:r>
          </a:p>
          <a:p>
            <a:pPr marL="195930" indent="-195930"/>
            <a:endParaRPr lang="en-US" dirty="0"/>
          </a:p>
          <a:p>
            <a:pPr marL="195930" indent="-195930"/>
            <a:r>
              <a:rPr lang="en-US" dirty="0"/>
              <a:t>Challenge of RM is:</a:t>
            </a:r>
          </a:p>
          <a:p>
            <a:pPr marL="195930" indent="-195930">
              <a:buFontTx/>
              <a:buAutoNum type="arabicPeriod"/>
            </a:pPr>
            <a:r>
              <a:rPr lang="en-US" dirty="0"/>
              <a:t>Planning (steps 1 &amp; 2): Identify risks and assess (categorize)</a:t>
            </a:r>
          </a:p>
          <a:p>
            <a:pPr marL="195930" indent="-195930">
              <a:buFontTx/>
              <a:buAutoNum type="arabicPeriod"/>
            </a:pPr>
            <a:r>
              <a:rPr lang="en-US" dirty="0"/>
              <a:t>Tactical (step 3): involves risk detection and recovery</a:t>
            </a:r>
          </a:p>
          <a:p>
            <a:pPr marL="195930" indent="-195930">
              <a:buFontTx/>
              <a:buAutoNum type="arabicPeriod"/>
            </a:pPr>
            <a:r>
              <a:rPr lang="en-US" dirty="0"/>
              <a:t>Strategic (step 4): develop a more resilient operation (through countermeasures and flexibility such that risk is acceptable while cost is acceptable)</a:t>
            </a:r>
          </a:p>
          <a:p>
            <a:pPr marL="195930" indent="-195930">
              <a:buFontTx/>
              <a:buAutoNum type="arabicPeriod"/>
            </a:pPr>
            <a:endParaRPr lang="en-US" dirty="0"/>
          </a:p>
          <a:p>
            <a:pPr marL="195930" indent="-195930"/>
            <a:endParaRPr lang="en-US" dirty="0"/>
          </a:p>
          <a:p>
            <a:pPr marL="195930" indent="-195930"/>
            <a:r>
              <a:rPr lang="en-US" dirty="0"/>
              <a:t>Perhaps illustrate tactical step with Pringles story:</a:t>
            </a:r>
          </a:p>
          <a:p>
            <a:pPr marL="195930" indent="-195930">
              <a:buFontTx/>
              <a:buChar char="•"/>
            </a:pPr>
            <a:r>
              <a:rPr lang="en-US" dirty="0"/>
              <a:t>Risk detection: Sunday May 4, 2003, Jackson TN: 1200 workers heard tornado warning sirens (elevated risk) &amp; evacuated</a:t>
            </a:r>
          </a:p>
          <a:p>
            <a:pPr marL="195930" indent="-195930">
              <a:buFontTx/>
              <a:buChar char="•"/>
            </a:pPr>
            <a:r>
              <a:rPr lang="en-US" dirty="0"/>
              <a:t>18 min later a tornado hit: south end of building destroyed, roof damage, and rain damaged inventory and equipment. &gt; plant down</a:t>
            </a:r>
          </a:p>
          <a:p>
            <a:pPr marL="195930" indent="-195930">
              <a:buFontTx/>
              <a:buChar char="•"/>
            </a:pPr>
            <a:r>
              <a:rPr lang="en-US" dirty="0"/>
              <a:t>Risk recovery: by 3am the contingency team was on it. Belgian </a:t>
            </a:r>
            <a:r>
              <a:rPr lang="en-US" dirty="0" err="1"/>
              <a:t>Mechelen</a:t>
            </a:r>
            <a:r>
              <a:rPr lang="en-US" dirty="0"/>
              <a:t> plant:</a:t>
            </a:r>
          </a:p>
          <a:p>
            <a:pPr marL="670114" lvl="1" indent="-195930">
              <a:buFontTx/>
              <a:buAutoNum type="arabicPeriod"/>
            </a:pPr>
            <a:r>
              <a:rPr lang="en-US" dirty="0"/>
              <a:t>sent employees to help assess damage and reconstruct</a:t>
            </a:r>
          </a:p>
          <a:p>
            <a:pPr marL="670114" lvl="1" indent="-195930">
              <a:buFontTx/>
              <a:buAutoNum type="arabicPeriod"/>
            </a:pPr>
            <a:r>
              <a:rPr lang="en-US" dirty="0"/>
              <a:t>Maxed capacity &amp; rerouted for Latin America and Asia</a:t>
            </a:r>
          </a:p>
          <a:p>
            <a:pPr marL="195930" indent="-195930">
              <a:buFontTx/>
              <a:buChar char="•"/>
            </a:pPr>
            <a:r>
              <a:rPr lang="en-US" dirty="0"/>
              <a:t>May 12: temp roof installed + limited production of most popular flavors resumed.</a:t>
            </a:r>
          </a:p>
        </p:txBody>
      </p:sp>
    </p:spTree>
    <p:extLst>
      <p:ext uri="{BB962C8B-B14F-4D97-AF65-F5344CB8AC3E}">
        <p14:creationId xmlns:p14="http://schemas.microsoft.com/office/powerpoint/2010/main" val="1928763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One of our definitions of operations from core ops.</a:t>
            </a:r>
          </a:p>
          <a:p>
            <a:endParaRPr lang="en-US" sz="1300" dirty="0"/>
          </a:p>
          <a:p>
            <a:pPr defTabSz="966612" eaLnBrk="1" fontAlgn="auto" hangingPunct="1">
              <a:spcBef>
                <a:spcPts val="0"/>
              </a:spcBef>
              <a:spcAft>
                <a:spcPts val="0"/>
              </a:spcAft>
              <a:defRPr/>
            </a:pPr>
            <a:r>
              <a:rPr lang="en-US" dirty="0"/>
              <a:t>Show shipping</a:t>
            </a:r>
            <a:r>
              <a:rPr lang="en-US" baseline="0" dirty="0"/>
              <a:t> incidents to get class off to a lively start: </a:t>
            </a:r>
            <a:r>
              <a:rPr lang="en-US" dirty="0"/>
              <a:t>TransportationFailures.pptx</a:t>
            </a:r>
            <a:r>
              <a:rPr lang="en-US" baseline="0" dirty="0"/>
              <a:t>.</a:t>
            </a:r>
            <a:endParaRPr lang="en-US" dirty="0"/>
          </a:p>
          <a:p>
            <a:pPr defTabSz="966612" eaLnBrk="1" fontAlgn="auto" hangingPunct="1">
              <a:spcBef>
                <a:spcPts val="0"/>
              </a:spcBef>
              <a:spcAft>
                <a:spcPts val="0"/>
              </a:spcAft>
              <a:defRPr/>
            </a:pPr>
            <a:endParaRPr lang="en-US" dirty="0"/>
          </a:p>
          <a:p>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34</a:t>
            </a:fld>
            <a:endParaRPr lang="en-US" dirty="0"/>
          </a:p>
        </p:txBody>
      </p:sp>
    </p:spTree>
    <p:extLst>
      <p:ext uri="{BB962C8B-B14F-4D97-AF65-F5344CB8AC3E}">
        <p14:creationId xmlns:p14="http://schemas.microsoft.com/office/powerpoint/2010/main" val="468963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2/12/18</a:t>
            </a:fld>
            <a:endParaRPr lang="en-US" dirty="0"/>
          </a:p>
        </p:txBody>
      </p:sp>
      <p:sp>
        <p:nvSpPr>
          <p:cNvPr id="74756" name="Rectangle 6"/>
          <p:cNvSpPr>
            <a:spLocks noGrp="1" noChangeArrowheads="1"/>
          </p:cNvSpPr>
          <p:nvPr>
            <p:ph type="ftr" sz="quarter" idx="4"/>
          </p:nvPr>
        </p:nvSpPr>
        <p:spPr>
          <a:noFill/>
        </p:spPr>
        <p:txBody>
          <a:bodyPr/>
          <a:lstStyle/>
          <a:p>
            <a:pPr defTabSz="976359"/>
            <a:r>
              <a:rPr lang="en-US" dirty="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a:t> ask: “what is my customer’s worst nightmare?”</a:t>
            </a:r>
          </a:p>
          <a:p>
            <a:pPr marL="195930" indent="-195930">
              <a:buFontTx/>
              <a:buChar char="•"/>
            </a:pPr>
            <a:endParaRPr lang="en-US" dirty="0"/>
          </a:p>
          <a:p>
            <a:pPr marL="195930" indent="-195930">
              <a:buFontTx/>
              <a:buChar char="•"/>
            </a:pPr>
            <a:r>
              <a:rPr lang="en-US" dirty="0"/>
              <a:t> political risk:</a:t>
            </a:r>
          </a:p>
          <a:p>
            <a:pPr marL="670114" lvl="1" indent="-195930">
              <a:buFontTx/>
              <a:buAutoNum type="arabicPeriod"/>
            </a:pPr>
            <a:r>
              <a:rPr lang="en-US" dirty="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a:t>GM Bochum plant</a:t>
            </a:r>
          </a:p>
        </p:txBody>
      </p:sp>
    </p:spTree>
    <p:extLst>
      <p:ext uri="{BB962C8B-B14F-4D97-AF65-F5344CB8AC3E}">
        <p14:creationId xmlns:p14="http://schemas.microsoft.com/office/powerpoint/2010/main" val="608425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sz="1300" dirty="0"/>
              <a:t>Another definition of operations from core ops: match supply and demand in efficient manner.</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Briefly explain each. (Could add Mix risk on demand side, i.e., which product)</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We have already spent time on quality risk in the course. Today we will consider</a:t>
            </a:r>
          </a:p>
          <a:p>
            <a:pPr marL="241653" indent="-241653" defTabSz="966612" eaLnBrk="1" fontAlgn="auto" hangingPunct="1">
              <a:spcBef>
                <a:spcPts val="0"/>
              </a:spcBef>
              <a:spcAft>
                <a:spcPts val="0"/>
              </a:spcAft>
              <a:buFont typeface="Arial" pitchFamily="34" charset="0"/>
              <a:buChar char="•"/>
              <a:defRPr/>
            </a:pPr>
            <a:r>
              <a:rPr lang="en-US" sz="1300" dirty="0"/>
              <a:t>Demand Volume risk</a:t>
            </a:r>
          </a:p>
          <a:p>
            <a:pPr marL="241653" indent="-241653" defTabSz="966612" eaLnBrk="1" fontAlgn="auto" hangingPunct="1">
              <a:spcBef>
                <a:spcPts val="0"/>
              </a:spcBef>
              <a:spcAft>
                <a:spcPts val="0"/>
              </a:spcAft>
              <a:buFont typeface="Arial" pitchFamily="34" charset="0"/>
              <a:buChar char="•"/>
              <a:defRPr/>
            </a:pPr>
            <a:r>
              <a:rPr lang="en-US" sz="1300" dirty="0"/>
              <a:t>Cost risk (very briefly)</a:t>
            </a:r>
          </a:p>
          <a:p>
            <a:pPr marL="241653" indent="-241653" defTabSz="966612" eaLnBrk="1" fontAlgn="auto" hangingPunct="1">
              <a:spcBef>
                <a:spcPts val="0"/>
              </a:spcBef>
              <a:spcAft>
                <a:spcPts val="0"/>
              </a:spcAft>
              <a:buFont typeface="Arial" pitchFamily="34" charset="0"/>
              <a:buChar char="•"/>
              <a:defRPr/>
            </a:pPr>
            <a:r>
              <a:rPr lang="en-US" sz="1300" dirty="0"/>
              <a:t>Availability Risk (bulk of the session)</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36</a:t>
            </a:fld>
            <a:endParaRPr lang="en-US" dirty="0"/>
          </a:p>
        </p:txBody>
      </p:sp>
    </p:spTree>
    <p:extLst>
      <p:ext uri="{BB962C8B-B14F-4D97-AF65-F5344CB8AC3E}">
        <p14:creationId xmlns:p14="http://schemas.microsoft.com/office/powerpoint/2010/main" val="1639751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Commodity products (agricultural</a:t>
            </a:r>
            <a:r>
              <a:rPr lang="en-US" baseline="0" dirty="0"/>
              <a:t> products, oil, etc.) have established markets and can use traditional financial hedging approaches.</a:t>
            </a:r>
          </a:p>
          <a:p>
            <a:endParaRPr lang="en-US" baseline="0" dirty="0"/>
          </a:p>
          <a:p>
            <a:r>
              <a:rPr lang="en-US" baseline="0" dirty="0"/>
              <a:t>Buy many products are more idiosyncratic and don’t have these kinds of markets. Managing procurement cost risk requires careful consideration of contracts and ability to switch volumes among suppliers or switch “ingredients”. </a:t>
            </a:r>
          </a:p>
        </p:txBody>
      </p:sp>
      <p:sp>
        <p:nvSpPr>
          <p:cNvPr id="4" name="Slide Number Placeholder 3"/>
          <p:cNvSpPr>
            <a:spLocks noGrp="1"/>
          </p:cNvSpPr>
          <p:nvPr>
            <p:ph type="sldNum" sz="quarter" idx="10"/>
          </p:nvPr>
        </p:nvSpPr>
        <p:spPr/>
        <p:txBody>
          <a:bodyPr/>
          <a:lstStyle/>
          <a:p>
            <a:fld id="{17C3E648-BC6C-4447-AE49-48CE751105D7}" type="slidenum">
              <a:rPr lang="en-US" smtClean="0"/>
              <a:pPr/>
              <a:t>37</a:t>
            </a:fld>
            <a:endParaRPr lang="en-US" dirty="0"/>
          </a:p>
        </p:txBody>
      </p:sp>
    </p:spTree>
    <p:extLst>
      <p:ext uri="{BB962C8B-B14F-4D97-AF65-F5344CB8AC3E}">
        <p14:creationId xmlns:p14="http://schemas.microsoft.com/office/powerpoint/2010/main" val="653768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2/12/18</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a:p>
        </p:txBody>
      </p:sp>
    </p:spTree>
    <p:extLst>
      <p:ext uri="{BB962C8B-B14F-4D97-AF65-F5344CB8AC3E}">
        <p14:creationId xmlns:p14="http://schemas.microsoft.com/office/powerpoint/2010/main" val="1356807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600" lvl="0" indent="-228600">
              <a:buFont typeface="+mj-lt"/>
              <a:buNone/>
              <a:defRPr/>
            </a:pPr>
            <a:r>
              <a:rPr lang="en-US" sz="1200" dirty="0"/>
              <a:t>Three capacity strategy options in Harley case: </a:t>
            </a:r>
          </a:p>
          <a:p>
            <a:pPr marL="157163" indent="-157163">
              <a:lnSpc>
                <a:spcPct val="80000"/>
              </a:lnSpc>
            </a:pPr>
            <a:r>
              <a:rPr lang="en-US" sz="1200" i="1" dirty="0"/>
              <a:t>		Size	Timing</a:t>
            </a:r>
          </a:p>
          <a:p>
            <a:pPr marL="157163" indent="-157163">
              <a:lnSpc>
                <a:spcPct val="80000"/>
              </a:lnSpc>
              <a:buFontTx/>
              <a:buAutoNum type="arabicPeriod"/>
            </a:pPr>
            <a:r>
              <a:rPr lang="en-US" sz="1200" dirty="0"/>
              <a:t>Outsource: 150k	10% p.a. (draw linear increase with cap)</a:t>
            </a:r>
          </a:p>
          <a:p>
            <a:pPr marL="157163" indent="-157163">
              <a:lnSpc>
                <a:spcPct val="80000"/>
              </a:lnSpc>
              <a:buFontTx/>
              <a:buAutoNum type="arabicPeriod"/>
            </a:pPr>
            <a:r>
              <a:rPr lang="en-US" sz="1200" dirty="0"/>
              <a:t>Brown:	200k	2 years</a:t>
            </a:r>
          </a:p>
          <a:p>
            <a:pPr marL="157163" indent="-157163">
              <a:lnSpc>
                <a:spcPct val="80000"/>
              </a:lnSpc>
              <a:buFontTx/>
              <a:buAutoNum type="arabicPeriod"/>
            </a:pPr>
            <a:r>
              <a:rPr lang="en-US" sz="1200" dirty="0"/>
              <a:t>Green:	210k	3 years [also must decide on type &amp; location]</a:t>
            </a:r>
          </a:p>
          <a:p>
            <a:pPr marL="157163" indent="-157163">
              <a:lnSpc>
                <a:spcPct val="80000"/>
              </a:lnSpc>
              <a:buFontTx/>
              <a:buAutoNum type="arabicPeriod"/>
            </a:pPr>
            <a:endParaRPr lang="en-US" sz="1200" dirty="0"/>
          </a:p>
          <a:p>
            <a:pPr marL="157163" indent="-157163">
              <a:lnSpc>
                <a:spcPct val="80000"/>
              </a:lnSpc>
            </a:pPr>
            <a:r>
              <a:rPr lang="en-US" sz="1200" dirty="0"/>
              <a:t>The case asks us to assess these three capacity expansion methods to two others.  </a:t>
            </a:r>
            <a:r>
              <a:rPr lang="en-US" sz="1200" i="1" dirty="0"/>
              <a:t>How do you value the small difference between 2 and 3? Need PV of small extra sales slice in  graph above.</a:t>
            </a:r>
          </a:p>
          <a:p>
            <a:pPr marL="157163" indent="-157163">
              <a:lnSpc>
                <a:spcPct val="80000"/>
              </a:lnSpc>
            </a:pPr>
            <a:r>
              <a:rPr lang="en-US" sz="1200" i="0" dirty="0"/>
              <a:t>Note:</a:t>
            </a:r>
            <a:r>
              <a:rPr lang="en-US" sz="1200" i="0" baseline="0" dirty="0"/>
              <a:t> impact of  a) improvement on capacity (see later); b) innovation and NPD (next week in Lilly)</a:t>
            </a:r>
            <a:endParaRPr lang="en-US" sz="1200" i="0" dirty="0"/>
          </a:p>
          <a:p>
            <a:pPr marL="157163" indent="-157163">
              <a:lnSpc>
                <a:spcPct val="80000"/>
              </a:lnSpc>
            </a:pPr>
            <a:endParaRPr lang="en-US" sz="1200" dirty="0"/>
          </a:p>
          <a:p>
            <a:pPr marL="157163" indent="-157163">
              <a:lnSpc>
                <a:spcPct val="80000"/>
              </a:lnSpc>
            </a:pPr>
            <a:r>
              <a:rPr lang="en-US" sz="1200" dirty="0"/>
              <a:t>First we can have a quick qualitative evaluation of the five strategies (next slide)</a:t>
            </a:r>
          </a:p>
          <a:p>
            <a:pPr marL="157163" indent="-157163">
              <a:lnSpc>
                <a:spcPct val="80000"/>
              </a:lnSpc>
            </a:pPr>
            <a:endParaRPr lang="en-US" sz="1200" dirty="0"/>
          </a:p>
          <a:p>
            <a:pPr marL="157163" indent="-157163">
              <a:lnSpc>
                <a:spcPct val="80000"/>
              </a:lnSpc>
            </a:pPr>
            <a:r>
              <a:rPr lang="en-US" sz="1200" dirty="0"/>
              <a:t>OLDER: no longer enough</a:t>
            </a:r>
            <a:r>
              <a:rPr lang="en-US" sz="1200" baseline="0" dirty="0"/>
              <a:t> time for this:</a:t>
            </a:r>
            <a:endParaRPr lang="en-US" sz="1200" dirty="0"/>
          </a:p>
          <a:p>
            <a:pPr marL="157163" indent="-157163">
              <a:lnSpc>
                <a:spcPct val="80000"/>
              </a:lnSpc>
            </a:pPr>
            <a:endParaRPr lang="en-US" sz="1200" dirty="0"/>
          </a:p>
          <a:p>
            <a:pPr>
              <a:buFont typeface="Wingdings" pitchFamily="2" charset="2"/>
              <a:buChar char="Ø"/>
              <a:defRPr/>
            </a:pPr>
            <a:r>
              <a:rPr lang="en-US" sz="1200" dirty="0"/>
              <a:t>Discuss the key trade-offs in each of the four decisions:</a:t>
            </a:r>
          </a:p>
          <a:p>
            <a:pPr lvl="1">
              <a:buFont typeface="Wingdings" pitchFamily="2" charset="2"/>
              <a:buChar char="Ø"/>
              <a:defRPr/>
            </a:pPr>
            <a:r>
              <a:rPr lang="en-US" sz="1200" dirty="0"/>
              <a:t>Sizing: cost of excess capacity vs. cost of capacity shortfall</a:t>
            </a:r>
          </a:p>
          <a:p>
            <a:pPr lvl="1">
              <a:buFont typeface="Wingdings" pitchFamily="2" charset="2"/>
              <a:buChar char="Ø"/>
              <a:defRPr/>
            </a:pPr>
            <a:r>
              <a:rPr lang="en-US" sz="1200" dirty="0"/>
              <a:t>Timing: cost of capacity adjustment vs. continuing cost of excess or shortage</a:t>
            </a:r>
          </a:p>
          <a:p>
            <a:pPr lvl="1">
              <a:buFont typeface="Wingdings" pitchFamily="2" charset="2"/>
              <a:buChar char="Ø"/>
              <a:defRPr/>
            </a:pPr>
            <a:r>
              <a:rPr lang="en-US" sz="1200" dirty="0"/>
              <a:t>Type: labor vs. capital? Dedicated vs. Flexible?</a:t>
            </a:r>
          </a:p>
          <a:p>
            <a:pPr lvl="1">
              <a:buFont typeface="Wingdings" pitchFamily="2" charset="2"/>
              <a:buChar char="Ø"/>
              <a:defRPr/>
            </a:pPr>
            <a:r>
              <a:rPr lang="en-US" sz="1200" dirty="0"/>
              <a:t>Location: centralized vs. distributed (</a:t>
            </a:r>
            <a:r>
              <a:rPr lang="en-US" sz="1200" dirty="0" err="1"/>
              <a:t>EoS</a:t>
            </a:r>
            <a:r>
              <a:rPr lang="en-US" sz="1200" dirty="0"/>
              <a:t> and risk pooling vs. transportation and lead time)</a:t>
            </a:r>
          </a:p>
          <a:p>
            <a:pPr marL="157163" indent="-157163">
              <a:lnSpc>
                <a:spcPct val="80000"/>
              </a:lnSpc>
            </a:pPr>
            <a:endParaRPr lang="en-US" dirty="0"/>
          </a:p>
          <a:p>
            <a:pPr marL="157163" indent="-157163">
              <a:lnSpc>
                <a:spcPct val="80000"/>
              </a:lnSpc>
            </a:pPr>
            <a:r>
              <a:rPr lang="en-US" dirty="0"/>
              <a:t>To focus on operations strategy, let us consider the framework.</a:t>
            </a:r>
          </a:p>
          <a:p>
            <a:pPr marL="157163" indent="-157163">
              <a:lnSpc>
                <a:spcPct val="80000"/>
              </a:lnSpc>
            </a:pPr>
            <a:endParaRPr lang="en-US" dirty="0"/>
          </a:p>
          <a:p>
            <a:pPr marL="157163" indent="-157163">
              <a:lnSpc>
                <a:spcPct val="80000"/>
              </a:lnSpc>
            </a:pPr>
            <a:r>
              <a:rPr lang="en-US" dirty="0"/>
              <a:t>Goal: Grow the company by keeping current customers and expanding into new (Buell!) while staying consistently profitable and keeping into account competition.</a:t>
            </a:r>
          </a:p>
          <a:p>
            <a:pPr marL="157163" indent="-157163">
              <a:lnSpc>
                <a:spcPct val="80000"/>
              </a:lnSpc>
            </a:pPr>
            <a:r>
              <a:rPr lang="en-US" dirty="0"/>
              <a:t>Main financial lever?  Well, clearly: grow revenues. This company has not been known as the DJC-type best-in-class productivity leader!</a:t>
            </a:r>
          </a:p>
          <a:p>
            <a:pPr marL="157163" indent="-157163">
              <a:lnSpc>
                <a:spcPct val="80000"/>
              </a:lnSpc>
            </a:pPr>
            <a:r>
              <a:rPr lang="en-US" dirty="0" err="1"/>
              <a:t>Mkt</a:t>
            </a:r>
            <a:r>
              <a:rPr lang="en-US" dirty="0"/>
              <a:t> view: </a:t>
            </a:r>
          </a:p>
          <a:p>
            <a:pPr marL="631825" lvl="1" indent="-157163">
              <a:lnSpc>
                <a:spcPct val="80000"/>
              </a:lnSpc>
            </a:pPr>
            <a:r>
              <a:rPr lang="en-US" dirty="0"/>
              <a:t>Value prop: Q &amp; V way before P and T!  Main market segment is heavy weight </a:t>
            </a:r>
            <a:r>
              <a:rPr lang="en-US" dirty="0" err="1"/>
              <a:t>tourers</a:t>
            </a:r>
            <a:r>
              <a:rPr lang="en-US" dirty="0"/>
              <a:t> and customs (now also expanding into Buell performance).  This isn’t time-based competition!  </a:t>
            </a:r>
            <a:r>
              <a:rPr lang="en-US" i="1" dirty="0"/>
              <a:t>How long do you like to wait for your baby?</a:t>
            </a:r>
            <a:endParaRPr lang="en-US" dirty="0"/>
          </a:p>
          <a:p>
            <a:pPr marL="631825" lvl="1" indent="-157163">
              <a:lnSpc>
                <a:spcPct val="80000"/>
              </a:lnSpc>
            </a:pPr>
            <a:r>
              <a:rPr lang="en-US" dirty="0"/>
              <a:t>This is the </a:t>
            </a:r>
            <a:r>
              <a:rPr lang="en-US" i="1" dirty="0"/>
              <a:t>customer intimacy </a:t>
            </a:r>
            <a:r>
              <a:rPr lang="en-US" dirty="0"/>
              <a:t>company!  But which functions are mostly supporting this value proposition?</a:t>
            </a:r>
          </a:p>
          <a:p>
            <a:pPr marL="631825" lvl="1" indent="-157163">
              <a:lnSpc>
                <a:spcPct val="80000"/>
              </a:lnSpc>
            </a:pPr>
            <a:r>
              <a:rPr lang="en-US" dirty="0"/>
              <a:t>Not </a:t>
            </a:r>
            <a:r>
              <a:rPr lang="en-US" dirty="0" err="1"/>
              <a:t>mkt</a:t>
            </a:r>
            <a:r>
              <a:rPr lang="en-US" dirty="0"/>
              <a:t>: no formal budget until 1996</a:t>
            </a:r>
          </a:p>
          <a:p>
            <a:pPr marL="631825" lvl="1" indent="-157163">
              <a:lnSpc>
                <a:spcPct val="80000"/>
              </a:lnSpc>
            </a:pPr>
            <a:r>
              <a:rPr lang="en-US" dirty="0"/>
              <a:t>Not finance</a:t>
            </a:r>
          </a:p>
          <a:p>
            <a:pPr marL="157163" indent="-157163">
              <a:lnSpc>
                <a:spcPct val="80000"/>
              </a:lnSpc>
              <a:buClr>
                <a:srgbClr val="FF0000"/>
              </a:buClr>
              <a:buFont typeface="Wingdings" pitchFamily="2" charset="2"/>
              <a:buChar char="Ø"/>
            </a:pPr>
            <a:r>
              <a:rPr lang="en-US" dirty="0"/>
              <a:t> So it must be ops: </a:t>
            </a:r>
            <a:r>
              <a:rPr lang="en-US" i="1" dirty="0"/>
              <a:t>which ops drivers are key?</a:t>
            </a:r>
          </a:p>
          <a:p>
            <a:pPr marL="631825" lvl="1" indent="-157163">
              <a:lnSpc>
                <a:spcPct val="80000"/>
              </a:lnSpc>
            </a:pPr>
            <a:r>
              <a:rPr lang="en-US" dirty="0"/>
              <a:t>Admittedly, not in </a:t>
            </a:r>
            <a:r>
              <a:rPr lang="en-US" dirty="0" err="1"/>
              <a:t>mfg</a:t>
            </a:r>
            <a:r>
              <a:rPr lang="en-US" dirty="0"/>
              <a:t> prowess, but probably in  product design (“styling, sound and feel”) where we want to keep tradition (huge repercussion on our approach to innovation)</a:t>
            </a:r>
          </a:p>
          <a:p>
            <a:pPr marL="157163" indent="-157163">
              <a:lnSpc>
                <a:spcPct val="80000"/>
              </a:lnSpc>
            </a:pPr>
            <a:r>
              <a:rPr lang="en-US" dirty="0"/>
              <a:t>Competition: main competitors?  What’s different with Honda (largest) and BMW (closed similar company to HD as niche player): both have car companies and great </a:t>
            </a:r>
            <a:r>
              <a:rPr lang="en-US" dirty="0" err="1"/>
              <a:t>eng.</a:t>
            </a:r>
            <a:r>
              <a:rPr lang="en-US" dirty="0"/>
              <a:t>  what about new entry threat?</a:t>
            </a:r>
          </a:p>
          <a:p>
            <a:pPr marL="157163" indent="-157163">
              <a:lnSpc>
                <a:spcPct val="80000"/>
              </a:lnSpc>
            </a:pPr>
            <a:endParaRPr lang="en-US" dirty="0"/>
          </a:p>
          <a:p>
            <a:pPr marL="157163" indent="-157163">
              <a:lnSpc>
                <a:spcPct val="80000"/>
              </a:lnSpc>
            </a:pPr>
            <a:r>
              <a:rPr lang="en-US" dirty="0"/>
              <a:t>Related issues:</a:t>
            </a:r>
          </a:p>
          <a:p>
            <a:pPr marL="631825" lvl="1" indent="-157163">
              <a:lnSpc>
                <a:spcPct val="80000"/>
              </a:lnSpc>
              <a:buFontTx/>
              <a:buChar char="•"/>
            </a:pPr>
            <a:r>
              <a:rPr lang="en-US" dirty="0"/>
              <a:t>Our main issue will be capacity strategy, interlaced with outsourcing and facility choice</a:t>
            </a:r>
          </a:p>
          <a:p>
            <a:pPr marL="631825" lvl="1" indent="-157163">
              <a:lnSpc>
                <a:spcPct val="80000"/>
              </a:lnSpc>
              <a:buFontTx/>
              <a:buChar char="•"/>
            </a:pPr>
            <a:r>
              <a:rPr lang="en-US" dirty="0"/>
              <a:t>Supplier relationships will be key for outsourcing</a:t>
            </a:r>
          </a:p>
          <a:p>
            <a:pPr marL="631825" lvl="1" indent="-157163">
              <a:lnSpc>
                <a:spcPct val="80000"/>
              </a:lnSpc>
              <a:buFontTx/>
              <a:buChar char="•"/>
            </a:pPr>
            <a:r>
              <a:rPr lang="en-US" dirty="0"/>
              <a:t>The interesting part is the dealer channel: how does our capacity strategy affect our relationships?  (allocation! With lagging)</a:t>
            </a:r>
          </a:p>
          <a:p>
            <a:pPr marL="631825" lvl="1" indent="-157163">
              <a:lnSpc>
                <a:spcPct val="80000"/>
              </a:lnSpc>
              <a:buFontTx/>
              <a:buChar char="•"/>
            </a:pPr>
            <a:r>
              <a:rPr lang="en-US" dirty="0"/>
              <a:t>Culture: this has been a risk-averse company but very strong labor relationships (will impact choices)</a:t>
            </a:r>
          </a:p>
          <a:p>
            <a:pPr marL="631825" lvl="1" indent="-157163">
              <a:lnSpc>
                <a:spcPct val="80000"/>
              </a:lnSpc>
              <a:buFontTx/>
              <a:buChar char="•"/>
            </a:pPr>
            <a:r>
              <a:rPr lang="en-US" dirty="0"/>
              <a:t>An important side-issue (that we will not consider here but later with Lilly case) is: impact of NPI on capacity needs.  This is one of the embedded options of the greenfield plant.</a:t>
            </a:r>
          </a:p>
          <a:p>
            <a:endParaRPr lang="en-US" dirty="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2/12/18</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8690111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2/12/18</a:t>
            </a:fld>
            <a:endParaRPr lang="en-US" dirty="0"/>
          </a:p>
        </p:txBody>
      </p:sp>
      <p:sp>
        <p:nvSpPr>
          <p:cNvPr id="75780" name="Rectangle 6"/>
          <p:cNvSpPr>
            <a:spLocks noGrp="1" noChangeArrowheads="1"/>
          </p:cNvSpPr>
          <p:nvPr>
            <p:ph type="ftr" sz="quarter" idx="4"/>
          </p:nvPr>
        </p:nvSpPr>
        <p:spPr>
          <a:noFill/>
        </p:spPr>
        <p:txBody>
          <a:bodyPr/>
          <a:lstStyle/>
          <a:p>
            <a:pPr defTabSz="976359"/>
            <a:r>
              <a:rPr lang="en-US" dirty="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a:t>Now assess all your identified risks &amp; prioritize.</a:t>
            </a:r>
          </a:p>
          <a:p>
            <a:pPr marL="195930" indent="-195930"/>
            <a:endParaRPr lang="en-US" dirty="0"/>
          </a:p>
          <a:p>
            <a:pPr marL="195930" indent="-195930"/>
            <a:r>
              <a:rPr lang="en-US" dirty="0"/>
              <a:t>How?  </a:t>
            </a:r>
          </a:p>
          <a:p>
            <a:pPr marL="195930" indent="-195930">
              <a:buFontTx/>
              <a:buChar char="•"/>
            </a:pPr>
            <a:r>
              <a:rPr lang="en-US" dirty="0"/>
              <a:t>According to expected impact = p x loss.</a:t>
            </a:r>
          </a:p>
          <a:p>
            <a:pPr marL="670114" lvl="1" indent="-195930">
              <a:buFontTx/>
              <a:buAutoNum type="arabicPeriod"/>
            </a:pPr>
            <a:r>
              <a:rPr lang="en-US" dirty="0"/>
              <a:t>“</a:t>
            </a:r>
            <a:r>
              <a:rPr lang="en-US" dirty="0">
                <a:solidFill>
                  <a:srgbClr val="FF0000"/>
                </a:solidFill>
              </a:rPr>
              <a:t>nuisances</a:t>
            </a:r>
            <a:r>
              <a:rPr lang="en-US" dirty="0"/>
              <a:t>” = Low – low quadrant </a:t>
            </a:r>
          </a:p>
          <a:p>
            <a:pPr marL="670114" lvl="1" indent="-195930">
              <a:buFontTx/>
              <a:buAutoNum type="arabicPeriod"/>
            </a:pPr>
            <a:r>
              <a:rPr lang="en-US" dirty="0"/>
              <a:t>“</a:t>
            </a:r>
            <a:r>
              <a:rPr lang="en-US" dirty="0">
                <a:solidFill>
                  <a:srgbClr val="FF0000"/>
                </a:solidFill>
              </a:rPr>
              <a:t>typical problems</a:t>
            </a:r>
            <a:r>
              <a:rPr lang="en-US" dirty="0"/>
              <a:t>” = high </a:t>
            </a:r>
            <a:r>
              <a:rPr lang="en-US" dirty="0" err="1"/>
              <a:t>prob</a:t>
            </a:r>
            <a:r>
              <a:rPr lang="en-US" dirty="0"/>
              <a:t> – low impact</a:t>
            </a:r>
          </a:p>
          <a:p>
            <a:pPr marL="670114" lvl="1" indent="-195930">
              <a:buFontTx/>
              <a:buAutoNum type="arabicPeriod"/>
            </a:pPr>
            <a:r>
              <a:rPr lang="en-US" dirty="0"/>
              <a:t>“</a:t>
            </a:r>
            <a:r>
              <a:rPr lang="en-US" dirty="0">
                <a:solidFill>
                  <a:srgbClr val="FF0000"/>
                </a:solidFill>
              </a:rPr>
              <a:t>disruptions</a:t>
            </a:r>
            <a:r>
              <a:rPr lang="en-US" dirty="0"/>
              <a:t>” = low </a:t>
            </a:r>
            <a:r>
              <a:rPr lang="en-US" dirty="0" err="1"/>
              <a:t>prob</a:t>
            </a:r>
            <a:r>
              <a:rPr lang="en-US" dirty="0"/>
              <a:t> – high impact</a:t>
            </a:r>
          </a:p>
          <a:p>
            <a:pPr marL="670114" lvl="1" indent="-195930">
              <a:buFontTx/>
              <a:buAutoNum type="arabicPeriod"/>
            </a:pPr>
            <a:r>
              <a:rPr lang="en-US" dirty="0"/>
              <a:t>Non-existent = high-high</a:t>
            </a:r>
          </a:p>
          <a:p>
            <a:pPr marL="195930" indent="-195930">
              <a:buFontTx/>
              <a:buChar char="•"/>
            </a:pPr>
            <a:r>
              <a:rPr lang="en-US" dirty="0"/>
              <a:t>How define extreme, high, medium, and low risk in matrix?  Well, </a:t>
            </a:r>
            <a:r>
              <a:rPr lang="en-US" dirty="0" err="1"/>
              <a:t>pxloss</a:t>
            </a:r>
            <a:r>
              <a:rPr lang="en-US" dirty="0"/>
              <a:t> = </a:t>
            </a:r>
            <a:r>
              <a:rPr lang="en-US" dirty="0" err="1"/>
              <a:t>cte</a:t>
            </a:r>
            <a:r>
              <a:rPr lang="en-US" dirty="0"/>
              <a:t> so we get hyperbolas!</a:t>
            </a:r>
          </a:p>
        </p:txBody>
      </p:sp>
    </p:spTree>
    <p:extLst>
      <p:ext uri="{BB962C8B-B14F-4D97-AF65-F5344CB8AC3E}">
        <p14:creationId xmlns:p14="http://schemas.microsoft.com/office/powerpoint/2010/main" val="1886792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2/12/18</a:t>
            </a:fld>
            <a:endParaRPr lang="en-US" dirty="0"/>
          </a:p>
        </p:txBody>
      </p:sp>
      <p:sp>
        <p:nvSpPr>
          <p:cNvPr id="76804" name="Rectangle 6"/>
          <p:cNvSpPr>
            <a:spLocks noGrp="1" noChangeArrowheads="1"/>
          </p:cNvSpPr>
          <p:nvPr>
            <p:ph type="ftr" sz="quarter" idx="4"/>
          </p:nvPr>
        </p:nvSpPr>
        <p:spPr>
          <a:noFill/>
        </p:spPr>
        <p:txBody>
          <a:bodyPr/>
          <a:lstStyle/>
          <a:p>
            <a:pPr defTabSz="976359"/>
            <a:r>
              <a:rPr lang="en-US" dirty="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a:t>Key: use both approaches in best balance!</a:t>
            </a:r>
          </a:p>
        </p:txBody>
      </p:sp>
    </p:spTree>
    <p:extLst>
      <p:ext uri="{BB962C8B-B14F-4D97-AF65-F5344CB8AC3E}">
        <p14:creationId xmlns:p14="http://schemas.microsoft.com/office/powerpoint/2010/main" val="1585242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2/12/18</a:t>
            </a:fld>
            <a:endParaRPr lang="en-US" dirty="0"/>
          </a:p>
        </p:txBody>
      </p:sp>
      <p:sp>
        <p:nvSpPr>
          <p:cNvPr id="77828" name="Rectangle 6"/>
          <p:cNvSpPr>
            <a:spLocks noGrp="1" noChangeArrowheads="1"/>
          </p:cNvSpPr>
          <p:nvPr>
            <p:ph type="ftr" sz="quarter" idx="4"/>
          </p:nvPr>
        </p:nvSpPr>
        <p:spPr>
          <a:noFill/>
        </p:spPr>
        <p:txBody>
          <a:bodyPr/>
          <a:lstStyle/>
          <a:p>
            <a:pPr defTabSz="976359"/>
            <a:r>
              <a:rPr lang="en-US" dirty="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a:t>Example of quantitative approach (with qualitative assessment of risk-aversion): Markowitz.</a:t>
            </a:r>
          </a:p>
          <a:p>
            <a:endParaRPr lang="en-US"/>
          </a:p>
          <a:p>
            <a:r>
              <a:rPr lang="en-US"/>
              <a:t>We’ll come back to this in Mini-Case 7.</a:t>
            </a:r>
          </a:p>
        </p:txBody>
      </p:sp>
    </p:spTree>
    <p:extLst>
      <p:ext uri="{BB962C8B-B14F-4D97-AF65-F5344CB8AC3E}">
        <p14:creationId xmlns:p14="http://schemas.microsoft.com/office/powerpoint/2010/main" val="1495430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2/12/18</a:t>
            </a:fld>
            <a:endParaRPr lang="en-US" dirty="0"/>
          </a:p>
        </p:txBody>
      </p:sp>
      <p:sp>
        <p:nvSpPr>
          <p:cNvPr id="66564" name="Rectangle 6"/>
          <p:cNvSpPr>
            <a:spLocks noGrp="1" noChangeArrowheads="1"/>
          </p:cNvSpPr>
          <p:nvPr>
            <p:ph type="ftr" sz="quarter" idx="4"/>
          </p:nvPr>
        </p:nvSpPr>
        <p:spPr>
          <a:noFill/>
        </p:spPr>
        <p:txBody>
          <a:bodyPr/>
          <a:lstStyle/>
          <a:p>
            <a:pPr defTabSz="976502"/>
            <a:r>
              <a:rPr lang="en-US" dirty="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a:t> Optimal capacity portfolio for negative correlations are more efficient</a:t>
            </a:r>
          </a:p>
          <a:p>
            <a:pPr marL="195959" indent="-195959">
              <a:buFontTx/>
              <a:buChar char="•"/>
            </a:pPr>
            <a:r>
              <a:rPr lang="en-US" dirty="0"/>
              <a:t> They achieve this efficiency through higher capacity imbalance</a:t>
            </a:r>
          </a:p>
          <a:p>
            <a:pPr marL="195959" indent="-195959">
              <a:buFontTx/>
              <a:buChar char="•"/>
            </a:pPr>
            <a:r>
              <a:rPr lang="en-US" dirty="0"/>
              <a:t> Optimal degree of imbalance increases in:</a:t>
            </a:r>
          </a:p>
          <a:p>
            <a:pPr marL="670213" lvl="1" indent="-195959">
              <a:buFontTx/>
              <a:buAutoNum type="arabicPeriod"/>
            </a:pPr>
            <a:r>
              <a:rPr lang="en-US" dirty="0"/>
              <a:t>risk aversion, which supports the interpretation of capacity imbalance as one form of operational hedging</a:t>
            </a:r>
          </a:p>
          <a:p>
            <a:pPr marL="670213" lvl="1" indent="-195959">
              <a:buFontTx/>
              <a:buAutoNum type="arabicPeriod"/>
            </a:pPr>
            <a:r>
              <a:rPr lang="en-US" dirty="0"/>
              <a:t>Risk exposure (variance)</a:t>
            </a:r>
          </a:p>
          <a:p>
            <a:pPr marL="195959" indent="-195959">
              <a:buFontTx/>
              <a:buChar char="•"/>
            </a:pPr>
            <a:r>
              <a:rPr lang="en-US" dirty="0"/>
              <a:t>Risk-adjustment of capacity is more important with negative correlation</a:t>
            </a:r>
          </a:p>
          <a:p>
            <a:pPr marL="195959" indent="-195959">
              <a:buFontTx/>
              <a:buChar char="•"/>
            </a:pPr>
            <a:r>
              <a:rPr lang="en-US" dirty="0"/>
              <a:t>Some resource capacities may </a:t>
            </a:r>
            <a:r>
              <a:rPr lang="en-US" i="1" dirty="0"/>
              <a:t>increase </a:t>
            </a:r>
            <a:r>
              <a:rPr lang="en-US" dirty="0"/>
              <a:t>in risk aversion</a:t>
            </a:r>
          </a:p>
        </p:txBody>
      </p:sp>
    </p:spTree>
    <p:extLst>
      <p:ext uri="{BB962C8B-B14F-4D97-AF65-F5344CB8AC3E}">
        <p14:creationId xmlns:p14="http://schemas.microsoft.com/office/powerpoint/2010/main" val="16921328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5513265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Detectability dimension is blank for students. Ask what other dimension might be relevant. Any ex-military or risk-mgt specialists will probably mention detectability very quickly. It may even have already come up during vulnerability map. (It did a couple of times when I taught risk mgt in project management elective at UNC.)</a:t>
            </a:r>
          </a:p>
          <a:p>
            <a:endParaRPr lang="en-US" dirty="0"/>
          </a:p>
          <a:p>
            <a:r>
              <a:rPr lang="en-US" dirty="0"/>
              <a:t>Ask students</a:t>
            </a:r>
            <a:r>
              <a:rPr lang="en-US" baseline="0" dirty="0"/>
              <a:t> what kind of threats might be slow or fast?</a:t>
            </a:r>
          </a:p>
          <a:p>
            <a:endParaRPr lang="en-US" baseline="0" dirty="0"/>
          </a:p>
          <a:p>
            <a:r>
              <a:rPr lang="en-US" baseline="0" dirty="0"/>
              <a:t>Ask what does this matter?</a:t>
            </a:r>
          </a:p>
          <a:p>
            <a:pPr marL="241653" indent="-241653">
              <a:buFont typeface="Arial" pitchFamily="34" charset="0"/>
              <a:buChar char="•"/>
            </a:pPr>
            <a:r>
              <a:rPr lang="en-US" dirty="0"/>
              <a:t>Eaton is working with Open Ratings to create a company-wide monitoring system that will give advance notice of potential supplier instability in time to put safeguards in place. “We are pleased to expand the use of Open Ratings' solution as part of a comprehensive supply chain strategy," said Richard B. Jacobs, vice president of supply chain management at Cleveland-based Eaton. “Open Ratings will help us gain critical visibility and actionable insight into any potential issues before a disruption occurs.“ (From Supply &amp; Demand Chain Executive, February 2006.)</a:t>
            </a:r>
          </a:p>
          <a:p>
            <a:pPr marL="241653" indent="-241653">
              <a:buFont typeface="Arial" pitchFamily="34" charset="0"/>
              <a:buChar char="•"/>
            </a:pPr>
            <a:r>
              <a:rPr lang="en-US" dirty="0"/>
              <a:t>The software toolset uses pattern recognition technology to constantly monitor supplier data to determine if any of UTC's 18,000 suppliers are heading for trouble. In August 2004 the system generated a financial alert based on a recognized pattern of events for a key castings supplier. That partner was immediately identified as being important to a number of product lines, and a system-generated e-mail was sent to the OTL staff warning of a potential bankruptcy ... [and] UTC increased its inventory buffer as an added layer of protection. (From Global Logistic &amp; Supply Chain Strategies, December 2005.) </a:t>
            </a:r>
          </a:p>
          <a:p>
            <a:pPr marL="241653" indent="-241653">
              <a:buFont typeface="Arial" pitchFamily="34" charset="0"/>
              <a:buChar char="•"/>
            </a:pPr>
            <a:r>
              <a:rPr lang="en-US" dirty="0"/>
              <a:t>Note: Dun and Bradstreet purchased OpenRatings.</a:t>
            </a:r>
          </a:p>
          <a:p>
            <a:pPr marL="241653" indent="-241653"/>
            <a:endParaRPr lang="en-US" dirty="0"/>
          </a:p>
          <a:p>
            <a:pPr marL="241653" indent="-241653"/>
            <a:r>
              <a:rPr lang="en-US" dirty="0"/>
              <a:t>How detectable was Genzyme’s disruption?</a:t>
            </a:r>
          </a:p>
          <a:p>
            <a:pPr marL="241653" indent="-241653">
              <a:buFont typeface="Arial" pitchFamily="34" charset="0"/>
              <a:buChar char="•"/>
            </a:pPr>
            <a:r>
              <a:rPr lang="en-US" dirty="0"/>
              <a:t>In a narrow sense it was not very detectable because can only determine when cell culture harvested on day 100 and they did not have test in place for the virus.</a:t>
            </a:r>
          </a:p>
          <a:p>
            <a:pPr marL="241653" indent="-241653">
              <a:buFont typeface="Arial" pitchFamily="34" charset="0"/>
              <a:buChar char="•"/>
            </a:pPr>
            <a:r>
              <a:rPr lang="en-US" dirty="0"/>
              <a:t>In a broader sense, they had significant advance warning of the potential threat because they had recently experienced viral problems in their other plants. (Contamination risk is a serious threat for all biopharma).</a:t>
            </a:r>
          </a:p>
        </p:txBody>
      </p:sp>
      <p:sp>
        <p:nvSpPr>
          <p:cNvPr id="4" name="Slide Number Placeholder 3"/>
          <p:cNvSpPr>
            <a:spLocks noGrp="1"/>
          </p:cNvSpPr>
          <p:nvPr>
            <p:ph type="sldNum" sz="quarter" idx="10"/>
          </p:nvPr>
        </p:nvSpPr>
        <p:spPr/>
        <p:txBody>
          <a:bodyPr/>
          <a:lstStyle/>
          <a:p>
            <a:fld id="{17C3E648-BC6C-4447-AE49-48CE751105D7}" type="slidenum">
              <a:rPr lang="en-US" smtClean="0"/>
              <a:pPr/>
              <a:t>44</a:t>
            </a:fld>
            <a:endParaRPr lang="en-US" dirty="0"/>
          </a:p>
        </p:txBody>
      </p:sp>
    </p:spTree>
    <p:extLst>
      <p:ext uri="{BB962C8B-B14F-4D97-AF65-F5344CB8AC3E}">
        <p14:creationId xmlns:p14="http://schemas.microsoft.com/office/powerpoint/2010/main" val="1900334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2/12/18</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a:p>
        </p:txBody>
      </p:sp>
    </p:spTree>
    <p:extLst>
      <p:ext uri="{BB962C8B-B14F-4D97-AF65-F5344CB8AC3E}">
        <p14:creationId xmlns:p14="http://schemas.microsoft.com/office/powerpoint/2010/main" val="1551328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Give examples:</a:t>
            </a:r>
          </a:p>
          <a:p>
            <a:r>
              <a:rPr lang="en-US" dirty="0"/>
              <a:t>1. Grainger keeps back-up generators in case of power failures</a:t>
            </a:r>
          </a:p>
          <a:p>
            <a:r>
              <a:rPr lang="en-US" dirty="0"/>
              <a:t>2. Amazon has centralized warehouse minimizing safety stock; allocation flexibility (real option)</a:t>
            </a:r>
          </a:p>
          <a:p>
            <a:r>
              <a:rPr lang="en-US" dirty="0"/>
              <a:t>3. Bose BB contracts; insurance</a:t>
            </a:r>
          </a:p>
          <a:p>
            <a:r>
              <a:rPr lang="en-US" dirty="0"/>
              <a:t>4. typical OM</a:t>
            </a:r>
          </a:p>
          <a:p>
            <a:endParaRPr lang="en-US" dirty="0"/>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46</a:t>
            </a:fld>
            <a:endParaRPr lang="en-US"/>
          </a:p>
        </p:txBody>
      </p:sp>
    </p:spTree>
    <p:extLst>
      <p:ext uri="{BB962C8B-B14F-4D97-AF65-F5344CB8AC3E}">
        <p14:creationId xmlns:p14="http://schemas.microsoft.com/office/powerpoint/2010/main" val="5756454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47</a:t>
            </a:fld>
            <a:endParaRPr lang="en-US" sz="120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a:t>(Perhaps show spreadsheet? NO! Before showing this slide, do simple graph and intuition on BB:</a:t>
            </a:r>
          </a:p>
          <a:p>
            <a:endParaRPr lang="en-US"/>
          </a:p>
          <a:p>
            <a:r>
              <a:rPr lang="en-US"/>
              <a:t>To start, what does your intuition tell you on what will happen if</a:t>
            </a:r>
          </a:p>
          <a:p>
            <a:pPr lvl="1"/>
            <a:r>
              <a:rPr lang="en-US"/>
              <a:t>EoS increase?	&gt; bigger chunks and less frequent additions</a:t>
            </a:r>
          </a:p>
          <a:p>
            <a:pPr lvl="1"/>
            <a:r>
              <a:rPr lang="en-US"/>
              <a:t>r decreases?	&gt; same</a:t>
            </a:r>
          </a:p>
          <a:p>
            <a:r>
              <a:rPr lang="en-US"/>
              <a:t>To find NPV maximizing timing, consider a simple model</a:t>
            </a:r>
          </a:p>
          <a:p>
            <a:endParaRPr lang="en-US" sz="900"/>
          </a:p>
          <a:p>
            <a:r>
              <a:rPr lang="en-US" sz="900"/>
              <a:t>Notice: basic model is deterministic &gt; never loose revenue &gt; min PV cost!</a:t>
            </a:r>
          </a:p>
          <a:p>
            <a:endParaRPr lang="en-US" sz="900"/>
          </a:p>
          <a:p>
            <a:r>
              <a:rPr lang="en-US" sz="900"/>
              <a:t>Let us illustrate the model with an example (alpha = .7):</a:t>
            </a:r>
          </a:p>
          <a:p>
            <a:pPr>
              <a:buFontTx/>
              <a:buChar char="•"/>
            </a:pPr>
            <a:r>
              <a:rPr lang="en-US" sz="900"/>
              <a:t>Typical values for alpha are .6 to 1. So, say alpha = .7, then 1/alpha = 1.4 and rt = 0.5.</a:t>
            </a:r>
          </a:p>
          <a:p>
            <a:pPr>
              <a:buFontTx/>
              <a:buChar char="•"/>
            </a:pPr>
            <a:r>
              <a:rPr lang="en-US" sz="900"/>
              <a:t>Optimal time = 0.5/r.  Say r = .1/yr, we get t = 5years. OK</a:t>
            </a:r>
          </a:p>
          <a:p>
            <a:pPr>
              <a:buFontTx/>
              <a:buChar char="•"/>
            </a:pPr>
            <a:r>
              <a:rPr lang="en-US" sz="900"/>
              <a:t>Larger EoS (smaller alpha) means increase timing and size = build bigger today and delay future expansion.</a:t>
            </a:r>
          </a:p>
          <a:p>
            <a:pPr>
              <a:buFontTx/>
              <a:buChar char="•"/>
            </a:pPr>
            <a:r>
              <a:rPr lang="en-US" sz="90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a:p>
          <a:p>
            <a:pPr>
              <a:buFontTx/>
              <a:buChar char="•"/>
            </a:pPr>
            <a:r>
              <a:rPr lang="en-US" sz="900"/>
              <a:t>What about impact of demand growth? </a:t>
            </a:r>
            <a:r>
              <a:rPr lang="en-US" sz="900" i="1"/>
              <a:t>No impact with power capex, but impact with fixed cost.</a:t>
            </a:r>
            <a:endParaRPr lang="en-US" sz="900"/>
          </a:p>
        </p:txBody>
      </p:sp>
    </p:spTree>
    <p:extLst>
      <p:ext uri="{BB962C8B-B14F-4D97-AF65-F5344CB8AC3E}">
        <p14:creationId xmlns:p14="http://schemas.microsoft.com/office/powerpoint/2010/main" val="4586937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48</a:t>
            </a:fld>
            <a:endParaRPr lang="en-US" sz="120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a:t>Let us summarize the impact of key timing drivers: </a:t>
            </a:r>
            <a:r>
              <a:rPr lang="en-US" i="1"/>
              <a:t>answer: first two rows: all upward arrows; last row: depends</a:t>
            </a:r>
            <a:endParaRPr lang="en-US"/>
          </a:p>
          <a:p>
            <a:pPr>
              <a:lnSpc>
                <a:spcPct val="90000"/>
              </a:lnSpc>
            </a:pPr>
            <a:endParaRPr lang="en-US"/>
          </a:p>
          <a:p>
            <a:pPr>
              <a:lnSpc>
                <a:spcPct val="90000"/>
              </a:lnSpc>
              <a:buFontTx/>
              <a:buChar char="-"/>
            </a:pPr>
            <a:r>
              <a:rPr lang="en-US"/>
              <a:t>Easiest: Higher economies of scale leads to higher optimal capacity sizes and less frequent additions</a:t>
            </a:r>
          </a:p>
          <a:p>
            <a:pPr>
              <a:lnSpc>
                <a:spcPct val="90000"/>
              </a:lnSpc>
              <a:buFontTx/>
              <a:buChar char="-"/>
            </a:pPr>
            <a:r>
              <a:rPr lang="en-US"/>
              <a:t>Higher discounting leads to LOWER optimal capacity sizes and more frequent additions. </a:t>
            </a:r>
          </a:p>
          <a:p>
            <a:pPr lvl="1">
              <a:lnSpc>
                <a:spcPct val="90000"/>
              </a:lnSpc>
              <a:buFontTx/>
              <a:buChar char="-"/>
            </a:pPr>
            <a:r>
              <a:rPr lang="en-US"/>
              <a:t>Imagine </a:t>
            </a:r>
            <a:r>
              <a:rPr lang="en-US" i="1"/>
              <a:t>no </a:t>
            </a:r>
            <a:r>
              <a:rPr lang="en-US"/>
              <a:t>discounting.  Then it is perfectly equal to spend a dollar now versus 5 years from now.  Thus, you may as well spend it all today and build infinite capacity (and exploit EoS competely).</a:t>
            </a:r>
          </a:p>
          <a:p>
            <a:pPr lvl="1">
              <a:lnSpc>
                <a:spcPct val="90000"/>
              </a:lnSpc>
              <a:buFontTx/>
              <a:buChar char="-"/>
            </a:pPr>
            <a:r>
              <a:rPr lang="en-US"/>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a:t>Thus: lower discount rates stimulate current investment (but decrease frequency)</a:t>
            </a:r>
          </a:p>
          <a:p>
            <a:pPr>
              <a:lnSpc>
                <a:spcPct val="90000"/>
              </a:lnSpc>
              <a:buFontTx/>
              <a:buChar char="-"/>
            </a:pPr>
            <a:r>
              <a:rPr lang="en-US"/>
              <a:t>Higher demand growth: depends on CapEx function. No impact with power CapEx, but with fixed cost it leads to </a:t>
            </a:r>
            <a:r>
              <a:rPr lang="en-US" b="1"/>
              <a:t>both</a:t>
            </a:r>
            <a:r>
              <a:rPr lang="en-US"/>
              <a:t> higher optimal capacity sizes and </a:t>
            </a:r>
            <a:r>
              <a:rPr lang="en-US" b="1"/>
              <a:t>more frequent additions.</a:t>
            </a:r>
          </a:p>
          <a:p>
            <a:pPr lvl="1">
              <a:lnSpc>
                <a:spcPct val="90000"/>
              </a:lnSpc>
              <a:buFontTx/>
              <a:buChar char="-"/>
            </a:pPr>
            <a:r>
              <a:rPr lang="en-US"/>
              <a:t>The first effect is clear: higher growth allows higher capacity increments</a:t>
            </a:r>
          </a:p>
          <a:p>
            <a:pPr lvl="1">
              <a:lnSpc>
                <a:spcPct val="90000"/>
              </a:lnSpc>
              <a:buFontTx/>
              <a:buChar char="-"/>
            </a:pPr>
            <a:r>
              <a:rPr lang="en-US"/>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a:t> D(k*) = D(gt*) = gD(t*)+(Dg)t*. The book shows that D(t*)&lt;0 if D(g)&gt;0: higher growth means more frequent additions. Whether that means larger or smaller additiona depends on the ratio of D(t*)/D(g).</a:t>
            </a:r>
          </a:p>
          <a:p>
            <a:pPr lvl="1">
              <a:lnSpc>
                <a:spcPct val="90000"/>
              </a:lnSpc>
              <a:buFontTx/>
              <a:buChar char="-"/>
            </a:pPr>
            <a:endParaRPr lang="en-US"/>
          </a:p>
          <a:p>
            <a:pPr>
              <a:lnSpc>
                <a:spcPct val="90000"/>
              </a:lnSpc>
            </a:pPr>
            <a:r>
              <a:rPr lang="en-US"/>
              <a:t>Main missing factors:</a:t>
            </a:r>
          </a:p>
          <a:p>
            <a:pPr>
              <a:lnSpc>
                <a:spcPct val="90000"/>
              </a:lnSpc>
              <a:buFontTx/>
              <a:buChar char="-"/>
            </a:pPr>
            <a:r>
              <a:rPr lang="en-US"/>
              <a:t>Uncertainty in demand. It actually can be shown that when demand has a linear growth with noise (Brownian motion with mean gt and variance s^2 t), the entire analysis goes through </a:t>
            </a:r>
            <a:r>
              <a:rPr lang="en-US" i="1"/>
              <a:t>if </a:t>
            </a:r>
            <a:r>
              <a:rPr lang="en-US"/>
              <a:t>we replace the discount factor </a:t>
            </a:r>
            <a:r>
              <a:rPr lang="en-US" i="1"/>
              <a:t>r </a:t>
            </a:r>
            <a:r>
              <a:rPr lang="en-US"/>
              <a:t>by a </a:t>
            </a:r>
            <a:r>
              <a:rPr lang="en-US" b="1"/>
              <a:t>smaller </a:t>
            </a:r>
            <a:r>
              <a:rPr lang="en-US"/>
              <a:t>“uncertainty-adjusted” discount factor r’.  Given basic insights, demand uncertainty thus leads to </a:t>
            </a:r>
            <a:r>
              <a:rPr lang="en-US" b="1"/>
              <a:t>higher</a:t>
            </a:r>
            <a:r>
              <a:rPr lang="en-US"/>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a:p>
        </p:txBody>
      </p:sp>
    </p:spTree>
    <p:extLst>
      <p:ext uri="{BB962C8B-B14F-4D97-AF65-F5344CB8AC3E}">
        <p14:creationId xmlns:p14="http://schemas.microsoft.com/office/powerpoint/2010/main" val="1947618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kern="1200" dirty="0">
                <a:solidFill>
                  <a:schemeClr val="tx1"/>
                </a:solidFill>
                <a:latin typeface="Times New Roman" pitchFamily="18" charset="0"/>
                <a:ea typeface="+mn-ea"/>
                <a:cs typeface="+mn-cs"/>
              </a:rPr>
              <a:t>I use the </a:t>
            </a:r>
            <a:r>
              <a:rPr lang="en-US" sz="1000" kern="1200" dirty="0" err="1">
                <a:solidFill>
                  <a:schemeClr val="tx1"/>
                </a:solidFill>
                <a:latin typeface="Times New Roman" pitchFamily="18" charset="0"/>
                <a:ea typeface="+mn-ea"/>
                <a:cs typeface="+mn-cs"/>
              </a:rPr>
              <a:t>Facebook</a:t>
            </a:r>
            <a:r>
              <a:rPr lang="en-US" sz="1000" kern="1200" dirty="0">
                <a:solidFill>
                  <a:schemeClr val="tx1"/>
                </a:solidFill>
                <a:latin typeface="Times New Roman" pitchFamily="18" charset="0"/>
                <a:ea typeface="+mn-ea"/>
                <a:cs typeface="+mn-cs"/>
              </a:rPr>
              <a:t> story to setup the idea of timing and say that it's not only manufacturing. </a:t>
            </a:r>
          </a:p>
          <a:p>
            <a:r>
              <a:rPr lang="en-US" sz="1000" kern="1200" dirty="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a:t>OPNS454 Week 5: Capacity Timing and Location</a:t>
            </a:r>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7</a:t>
            </a:fld>
            <a:endParaRPr lang="en-US"/>
          </a:p>
        </p:txBody>
      </p:sp>
    </p:spTree>
    <p:extLst>
      <p:ext uri="{BB962C8B-B14F-4D97-AF65-F5344CB8AC3E}">
        <p14:creationId xmlns:p14="http://schemas.microsoft.com/office/powerpoint/2010/main" val="4332744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49</a:t>
            </a:fld>
            <a:endParaRPr lang="en-US" sz="120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a:t>Information updating can lead to changes in timing and sizing.  This is just an example of an abandonment option, which is one example of real options to model, value, and study strategic capacity timing.  Go next slide.</a:t>
            </a:r>
          </a:p>
          <a:p>
            <a:endParaRPr lang="en-US"/>
          </a:p>
          <a:p>
            <a:r>
              <a:rPr lang="en-US"/>
              <a:t>http://www.prnewswire.com/cgi-bin/micro_stories.pl?ACCT=916306&amp;TICK=LLY&amp;STORY=/www/story/01-11-2007/0004504420&amp;EDATE=Jan+11,+2007</a:t>
            </a:r>
          </a:p>
          <a:p>
            <a:endParaRPr lang="en-US"/>
          </a:p>
          <a:p>
            <a:endParaRPr lang="en-US"/>
          </a:p>
          <a:p>
            <a:r>
              <a:rPr lang="en-US"/>
              <a:t>Friday, January 12, 2007 from: http://seattlepi.nwsource.com/business/299429_lillyshift12.html</a:t>
            </a:r>
            <a:endParaRPr lang="en-US" b="1"/>
          </a:p>
          <a:p>
            <a:r>
              <a:rPr lang="en-US" b="1"/>
              <a:t>Eli Lilly halts construction of insulin plant in Virginia</a:t>
            </a:r>
            <a:endParaRPr lang="en-US"/>
          </a:p>
          <a:p>
            <a:r>
              <a:rPr lang="en-US"/>
              <a:t>By CAROL DRUGA; THE ASSOCIATED PRESS</a:t>
            </a:r>
          </a:p>
          <a:p>
            <a:r>
              <a:rPr lang="en-US"/>
              <a:t>INDIANAPOLIS -- Eli Lilly and Co. said Thursday it will halt construction of an insulin plant in Virginia as part of a shift in the drug maker's focus toward biotech products.</a:t>
            </a:r>
          </a:p>
          <a:p>
            <a:r>
              <a:rPr lang="en-US"/>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a:t>The company also will offer exit packages to 250 of the 1,000 employees at its plant in Lafayette, Ind.</a:t>
            </a:r>
          </a:p>
          <a:p>
            <a:r>
              <a:rPr lang="en-US"/>
              <a:t>"Our commitment to insulin and to diabetes is unchanged and shouldn't be misinterpreted because of this," said Lilly spokesman Phil Belt. "</a:t>
            </a:r>
            <a:r>
              <a:rPr lang="en-US">
                <a:solidFill>
                  <a:schemeClr val="accent2"/>
                </a:solidFill>
              </a:rPr>
              <a:t>The best way to describe it is a reallocation of resources</a:t>
            </a:r>
            <a:r>
              <a:rPr lang="en-US"/>
              <a:t>."</a:t>
            </a:r>
          </a:p>
          <a:p>
            <a:r>
              <a:rPr lang="en-US"/>
              <a:t>Belt said </a:t>
            </a:r>
            <a:r>
              <a:rPr lang="en-US">
                <a:solidFill>
                  <a:schemeClr val="accent2"/>
                </a:solidFill>
              </a:rPr>
              <a:t>added capacity and improvements in other plants, including ones in Italy, Indiana and Puerto Rico, plus long-term expectations for insulin demand, prompted the decision to abandon the Virginia site.</a:t>
            </a:r>
          </a:p>
          <a:p>
            <a:r>
              <a:rPr lang="en-US"/>
              <a:t>Lilly introduced the first commercially available insulin in 1923, and its diabetes portfolio accounts for one-fifth of the company's revenue. Analysts have predicted that figure could more than double in the next four years.</a:t>
            </a:r>
          </a:p>
          <a:p>
            <a:r>
              <a:rPr lang="en-US"/>
              <a:t>Sales of Lilly diabetes products rose 9 percent to $712.4 million in the third quarter of 2006. The company will announce fourth-quarter earnings Jan. 31.</a:t>
            </a:r>
          </a:p>
          <a:p>
            <a:r>
              <a:rPr lang="en-US"/>
              <a:t>Scott Canute, Lilly's president of manufacturing operations, said the company expects worldwide demand for its insulin products to grow, but not at levels projected when plans for the Prince William site were made in 2003.</a:t>
            </a:r>
          </a:p>
          <a:p>
            <a:r>
              <a:rPr lang="en-US"/>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a:t>The buyouts at Tippecanoe Labs in Lafayette will be voluntary, Belt said. Up to 250 people will be offered the exit plans, but no one will be forced to leave if fewer than 250 accept, he said.</a:t>
            </a:r>
          </a:p>
        </p:txBody>
      </p:sp>
    </p:spTree>
    <p:extLst>
      <p:ext uri="{BB962C8B-B14F-4D97-AF65-F5344CB8AC3E}">
        <p14:creationId xmlns:p14="http://schemas.microsoft.com/office/powerpoint/2010/main" val="16801466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a:p>
        </p:txBody>
      </p:sp>
      <p:sp>
        <p:nvSpPr>
          <p:cNvPr id="78852" name="Header Placeholder 3"/>
          <p:cNvSpPr>
            <a:spLocks noGrp="1"/>
          </p:cNvSpPr>
          <p:nvPr>
            <p:ph type="hdr" sz="quarter"/>
          </p:nvPr>
        </p:nvSpPr>
        <p:spPr>
          <a:noFill/>
        </p:spPr>
        <p:txBody>
          <a:bodyPr/>
          <a:lstStyle/>
          <a:p>
            <a:pPr defTabSz="974725"/>
            <a:r>
              <a:rPr lang="en-US"/>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2/12/18</a:t>
            </a:fld>
            <a:endParaRPr lang="en-US"/>
          </a:p>
        </p:txBody>
      </p:sp>
      <p:sp>
        <p:nvSpPr>
          <p:cNvPr id="78854" name="Footer Placeholder 5"/>
          <p:cNvSpPr>
            <a:spLocks noGrp="1"/>
          </p:cNvSpPr>
          <p:nvPr>
            <p:ph type="ftr" sz="quarter" idx="4"/>
          </p:nvPr>
        </p:nvSpPr>
        <p:spPr>
          <a:noFill/>
        </p:spPr>
        <p:txBody>
          <a:bodyPr/>
          <a:lstStyle/>
          <a:p>
            <a:pPr defTabSz="974725"/>
            <a:r>
              <a:rPr lang="en-US"/>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50</a:t>
            </a:fld>
            <a:endParaRPr lang="en-US"/>
          </a:p>
        </p:txBody>
      </p:sp>
    </p:spTree>
    <p:extLst>
      <p:ext uri="{BB962C8B-B14F-4D97-AF65-F5344CB8AC3E}">
        <p14:creationId xmlns:p14="http://schemas.microsoft.com/office/powerpoint/2010/main" val="9624570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a:p>
        </p:txBody>
      </p:sp>
      <p:sp>
        <p:nvSpPr>
          <p:cNvPr id="79876" name="Header Placeholder 3"/>
          <p:cNvSpPr>
            <a:spLocks noGrp="1"/>
          </p:cNvSpPr>
          <p:nvPr>
            <p:ph type="hdr" sz="quarter"/>
          </p:nvPr>
        </p:nvSpPr>
        <p:spPr>
          <a:noFill/>
        </p:spPr>
        <p:txBody>
          <a:bodyPr/>
          <a:lstStyle/>
          <a:p>
            <a:pPr defTabSz="974725"/>
            <a:r>
              <a:rPr lang="en-US"/>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2/12/18</a:t>
            </a:fld>
            <a:endParaRPr lang="en-US"/>
          </a:p>
        </p:txBody>
      </p:sp>
      <p:sp>
        <p:nvSpPr>
          <p:cNvPr id="79878" name="Footer Placeholder 5"/>
          <p:cNvSpPr>
            <a:spLocks noGrp="1"/>
          </p:cNvSpPr>
          <p:nvPr>
            <p:ph type="ftr" sz="quarter" idx="4"/>
          </p:nvPr>
        </p:nvSpPr>
        <p:spPr>
          <a:noFill/>
        </p:spPr>
        <p:txBody>
          <a:bodyPr/>
          <a:lstStyle/>
          <a:p>
            <a:pPr defTabSz="974725"/>
            <a:r>
              <a:rPr lang="en-US"/>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51</a:t>
            </a:fld>
            <a:endParaRPr lang="en-US"/>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extLst>
      <p:ext uri="{BB962C8B-B14F-4D97-AF65-F5344CB8AC3E}">
        <p14:creationId xmlns:p14="http://schemas.microsoft.com/office/powerpoint/2010/main" val="11683731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With low demand:</a:t>
            </a:r>
          </a:p>
          <a:p>
            <a:r>
              <a:rPr lang="en-US" dirty="0"/>
              <a:t>- 30/yr would</a:t>
            </a:r>
            <a:r>
              <a:rPr lang="en-US" baseline="0" dirty="0"/>
              <a:t> be $80x30k/</a:t>
            </a:r>
            <a:r>
              <a:rPr lang="en-US" baseline="0" dirty="0" err="1"/>
              <a:t>yrx</a:t>
            </a:r>
            <a:r>
              <a:rPr lang="en-US" baseline="0" dirty="0"/>
              <a:t>(1/1.25 + … ) = $4.7M &lt; fixed cost of $8M of </a:t>
            </a:r>
            <a:r>
              <a:rPr lang="en-US" baseline="0" dirty="0" err="1"/>
              <a:t>CapEx</a:t>
            </a:r>
            <a:endParaRPr lang="en-US" dirty="0"/>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52</a:t>
            </a:fld>
            <a:endParaRPr lang="en-US"/>
          </a:p>
        </p:txBody>
      </p:sp>
    </p:spTree>
    <p:extLst>
      <p:ext uri="{BB962C8B-B14F-4D97-AF65-F5344CB8AC3E}">
        <p14:creationId xmlns:p14="http://schemas.microsoft.com/office/powerpoint/2010/main" val="257299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53</a:t>
            </a:fld>
            <a:endParaRPr lang="en-US" sz="120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a:t>Which frictions to these actions attack?</a:t>
            </a:r>
          </a:p>
          <a:p>
            <a:pPr marL="234950" indent="-234950">
              <a:buFontTx/>
              <a:buAutoNum type="arabicPeriod"/>
            </a:pPr>
            <a:r>
              <a:rPr lang="en-US" dirty="0"/>
              <a:t>Cut capacity </a:t>
            </a:r>
            <a:r>
              <a:rPr lang="en-US" dirty="0" err="1"/>
              <a:t>leadtime</a:t>
            </a:r>
            <a:endParaRPr lang="en-US" dirty="0"/>
          </a:p>
          <a:p>
            <a:pPr marL="234950" indent="-234950">
              <a:buFontTx/>
              <a:buAutoNum type="arabicPeriod"/>
            </a:pPr>
            <a:r>
              <a:rPr lang="en-US" dirty="0"/>
              <a:t>Reduce lumpiness (and thus also </a:t>
            </a:r>
            <a:r>
              <a:rPr lang="en-US" dirty="0" err="1"/>
              <a:t>leadtime</a:t>
            </a:r>
            <a:r>
              <a:rPr lang="en-US" dirty="0"/>
              <a:t>)</a:t>
            </a:r>
          </a:p>
          <a:p>
            <a:pPr marL="234950" indent="-234950">
              <a:buFontTx/>
              <a:buAutoNum type="arabicPeriod"/>
            </a:pPr>
            <a:r>
              <a:rPr lang="en-US" dirty="0"/>
              <a:t>Reduce irreversibility</a:t>
            </a:r>
          </a:p>
          <a:p>
            <a:pPr marL="234950" indent="-234950">
              <a:buFontTx/>
              <a:buAutoNum type="arabicPeriod"/>
            </a:pPr>
            <a:r>
              <a:rPr lang="en-US" dirty="0"/>
              <a:t>Reduce uncertainty</a:t>
            </a:r>
          </a:p>
          <a:p>
            <a:pPr marL="234950" indent="-234950"/>
            <a:endParaRPr lang="en-US" dirty="0"/>
          </a:p>
          <a:p>
            <a:pPr marL="234950" indent="-234950"/>
            <a:r>
              <a:rPr lang="en-US" i="1" dirty="0"/>
              <a:t>Who’s got experience with any of these actions?</a:t>
            </a:r>
          </a:p>
          <a:p>
            <a:pPr marL="234950" indent="-234950"/>
            <a:endParaRPr lang="en-US" dirty="0"/>
          </a:p>
          <a:p>
            <a:pPr marL="234950" indent="-234950"/>
            <a:r>
              <a:rPr lang="en-US" dirty="0"/>
              <a:t>Project mgt: action 1 decrease critical path; action 2 reduces actual activity times, eliminates activities and reduces rework.</a:t>
            </a:r>
          </a:p>
          <a:p>
            <a:pPr marL="234950" indent="-234950"/>
            <a:endParaRPr lang="en-US" dirty="0"/>
          </a:p>
          <a:p>
            <a:pPr marL="234950" indent="-234950"/>
            <a:r>
              <a:rPr lang="en-US" dirty="0"/>
              <a:t>Use proven “standardized” designs</a:t>
            </a:r>
          </a:p>
          <a:p>
            <a:pPr marL="234950" indent="-234950">
              <a:buFont typeface="Arial" pitchFamily="34" charset="0"/>
              <a:buChar char="•"/>
            </a:pPr>
            <a:r>
              <a:rPr lang="en-US" dirty="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a:t>This is similar to teaching: new faculty are encouraged to follow standard</a:t>
            </a:r>
            <a:r>
              <a:rPr lang="en-US" baseline="0" dirty="0"/>
              <a:t> optimized course </a:t>
            </a:r>
            <a:r>
              <a:rPr lang="en-US" i="1" baseline="0" dirty="0"/>
              <a:t>but </a:t>
            </a:r>
            <a:r>
              <a:rPr lang="en-US" i="0" baseline="0" dirty="0"/>
              <a:t>often they like to try it their way…</a:t>
            </a:r>
            <a:endParaRPr lang="en-US" dirty="0"/>
          </a:p>
          <a:p>
            <a:pPr marL="234950" indent="-234950"/>
            <a:endParaRPr lang="en-US" dirty="0"/>
          </a:p>
          <a:p>
            <a:pPr marL="234950" indent="-234950"/>
            <a:r>
              <a:rPr lang="en-US" dirty="0"/>
              <a:t>Modularize: challenge is to create incremental capacity quickly with little premium to larger chunks = minimize impact of </a:t>
            </a:r>
            <a:r>
              <a:rPr lang="en-US" dirty="0" err="1"/>
              <a:t>EoS</a:t>
            </a:r>
            <a:endParaRPr lang="en-US" dirty="0"/>
          </a:p>
          <a:p>
            <a:pPr marL="234950" indent="-234950">
              <a:buFont typeface="Arial" pitchFamily="34" charset="0"/>
              <a:buChar char="•"/>
            </a:pPr>
            <a:r>
              <a:rPr lang="en-US" dirty="0"/>
              <a:t>one approach may be to commit with a vendor to multiple modules with adjustable future deliveries</a:t>
            </a:r>
          </a:p>
          <a:p>
            <a:pPr marL="234950" indent="-234950"/>
            <a:endParaRPr lang="en-US" dirty="0"/>
          </a:p>
          <a:p>
            <a:pPr marL="234950" indent="-234950"/>
            <a:r>
              <a:rPr lang="en-US" dirty="0"/>
              <a:t>Key: first two actions focus on time, the other two on flexibility</a:t>
            </a:r>
          </a:p>
          <a:p>
            <a:pPr marL="234950" indent="-234950">
              <a:buFont typeface="Arial" pitchFamily="34" charset="0"/>
              <a:buChar char="•"/>
            </a:pPr>
            <a:r>
              <a:rPr lang="en-US" dirty="0"/>
              <a:t>They can be used in combination</a:t>
            </a:r>
          </a:p>
          <a:p>
            <a:pPr marL="711200" lvl="1" indent="-236538">
              <a:buFontTx/>
              <a:buChar char="•"/>
            </a:pPr>
            <a:endParaRPr lang="en-US" dirty="0"/>
          </a:p>
        </p:txBody>
      </p:sp>
    </p:spTree>
    <p:extLst>
      <p:ext uri="{BB962C8B-B14F-4D97-AF65-F5344CB8AC3E}">
        <p14:creationId xmlns:p14="http://schemas.microsoft.com/office/powerpoint/2010/main" val="15427368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a:t>“In the interest of time, I’ve put some stakes in the ground.  Let us discuss row per row.  Joe: which strategy would yield the fastest increase in big bikes?”</a:t>
            </a:r>
          </a:p>
          <a:p>
            <a:pPr>
              <a:defRPr/>
            </a:pPr>
            <a:endParaRPr lang="en-US" dirty="0"/>
          </a:p>
          <a:p>
            <a:pPr>
              <a:defRPr/>
            </a:pPr>
            <a:r>
              <a:rPr lang="en-US" dirty="0"/>
              <a:t>Strategies 1 and 2 provide short-term relief. </a:t>
            </a:r>
          </a:p>
          <a:p>
            <a:pPr>
              <a:buFontTx/>
              <a:buChar char="•"/>
              <a:defRPr/>
            </a:pPr>
            <a:r>
              <a:rPr lang="en-US" dirty="0"/>
              <a:t> If you believe demand will keep increasing, we must expand capacity</a:t>
            </a:r>
            <a:r>
              <a:rPr lang="en-US" baseline="0" dirty="0"/>
              <a:t> and then the </a:t>
            </a:r>
            <a:r>
              <a:rPr lang="en-US" dirty="0"/>
              <a:t>key choice is between the last three (although we may implement some of the first two columns).  </a:t>
            </a:r>
          </a:p>
          <a:p>
            <a:pPr>
              <a:buFontTx/>
              <a:buChar char="•"/>
              <a:defRPr/>
            </a:pPr>
            <a:r>
              <a:rPr lang="en-US" dirty="0"/>
              <a:t> A</a:t>
            </a:r>
            <a:r>
              <a:rPr lang="en-US" baseline="0" dirty="0"/>
              <a:t> key task to solve this case is to evaluate t</a:t>
            </a:r>
            <a:r>
              <a:rPr lang="en-US" dirty="0"/>
              <a:t>he financial attractiveness of the 5</a:t>
            </a:r>
            <a:r>
              <a:rPr lang="en-US" baseline="0" dirty="0"/>
              <a:t> strategies and align that with the qualitative strategic factors.</a:t>
            </a:r>
          </a:p>
          <a:p>
            <a:pPr>
              <a:buFontTx/>
              <a:buChar char="•"/>
              <a:defRPr/>
            </a:pPr>
            <a:endParaRPr lang="en-US" baseline="0" dirty="0"/>
          </a:p>
          <a:p>
            <a:pPr>
              <a:buFontTx/>
              <a:buNone/>
              <a:defRPr/>
            </a:pPr>
            <a:r>
              <a:rPr lang="en-US" baseline="0" dirty="0"/>
              <a:t>Over now to discussion of spreadsheet models:</a:t>
            </a:r>
          </a:p>
          <a:p>
            <a:pPr>
              <a:buFontTx/>
              <a:buNone/>
              <a:defRPr/>
            </a:pPr>
            <a:r>
              <a:rPr lang="en-US" baseline="0" dirty="0"/>
              <a:t>Take first vote and second vote.</a:t>
            </a:r>
          </a:p>
          <a:p>
            <a:pPr>
              <a:buFontTx/>
              <a:buNone/>
              <a:defRPr/>
            </a:pPr>
            <a:r>
              <a:rPr lang="en-US" baseline="0" dirty="0"/>
              <a:t>This will lead in to a discussion of what they did and key role of:</a:t>
            </a:r>
          </a:p>
          <a:p>
            <a:pPr>
              <a:buFontTx/>
              <a:buNone/>
              <a:defRPr/>
            </a:pPr>
            <a:r>
              <a:rPr lang="en-US" baseline="0" dirty="0"/>
              <a:t>FORECASTS &gt; then vote #3.</a:t>
            </a:r>
          </a:p>
          <a:p>
            <a:pPr>
              <a:buFontTx/>
              <a:buNone/>
              <a:defRPr/>
            </a:pPr>
            <a:endParaRPr lang="en-US" baseline="0" dirty="0"/>
          </a:p>
          <a:p>
            <a:pPr>
              <a:buFontTx/>
              <a:buNone/>
              <a:defRPr/>
            </a:pPr>
            <a:r>
              <a:rPr lang="en-US" baseline="0" dirty="0"/>
              <a:t>Also can ask what they would do when I give them actual sales of 5 years, to lead into the key role that there is forecast updating AND continued future decisions.  Hence:</a:t>
            </a:r>
          </a:p>
          <a:p>
            <a:pPr>
              <a:buFontTx/>
              <a:buNone/>
              <a:defRPr/>
            </a:pPr>
            <a:r>
              <a:rPr lang="en-US" baseline="0" dirty="0"/>
              <a:t>REAL OPTIONS discussion.</a:t>
            </a:r>
          </a:p>
          <a:p>
            <a:pPr>
              <a:buFontTx/>
              <a:buNone/>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Then over to slides.</a:t>
            </a:r>
            <a:r>
              <a:rPr lang="en-US" dirty="0"/>
              <a:t> “Let’s now put this into perspective and discuss the key elements to capture in financial valuation of capacity strategies.”  (next slides—plan on having 30min left!)</a:t>
            </a:r>
          </a:p>
          <a:p>
            <a:pPr>
              <a:buFontTx/>
              <a:buNone/>
              <a:defRPr/>
            </a:pPr>
            <a:endParaRPr lang="en-US" dirty="0"/>
          </a:p>
          <a:p>
            <a:pPr>
              <a:buFontTx/>
              <a:buChar char="•"/>
              <a:defRPr/>
            </a:pPr>
            <a:endParaRPr lang="en-US" dirty="0"/>
          </a:p>
          <a:p>
            <a:pPr>
              <a:buFontTx/>
              <a:buChar char="•"/>
              <a:defRPr/>
            </a:pPr>
            <a:endParaRPr lang="en-US" dirty="0"/>
          </a:p>
          <a:p>
            <a:pPr>
              <a:buFontTx/>
              <a:buChar char="•"/>
              <a:defRPr/>
            </a:pPr>
            <a:r>
              <a:rPr lang="en-US" dirty="0"/>
              <a:t> Ask some teams/students to discuss some salient features in their NPV analysis.  Bring out on BB:</a:t>
            </a:r>
          </a:p>
          <a:p>
            <a:pPr marL="228600" indent="-228600">
              <a:buFont typeface="+mj-lt"/>
              <a:buAutoNum type="arabicPeriod"/>
              <a:defRPr/>
            </a:pPr>
            <a:r>
              <a:rPr lang="en-US" dirty="0"/>
              <a:t>Demand uncertainty</a:t>
            </a:r>
          </a:p>
          <a:p>
            <a:pPr marL="228600" indent="-228600">
              <a:buFont typeface="+mj-lt"/>
              <a:buAutoNum type="arabicPeriod"/>
              <a:defRPr/>
            </a:pPr>
            <a:r>
              <a:rPr lang="en-US" dirty="0"/>
              <a:t>Capacity over time</a:t>
            </a:r>
          </a:p>
          <a:p>
            <a:pPr marL="228600" indent="-228600">
              <a:buFont typeface="+mj-lt"/>
              <a:buAutoNum type="arabicPeriod"/>
              <a:defRPr/>
            </a:pPr>
            <a:r>
              <a:rPr lang="en-US" dirty="0"/>
              <a:t>Sales = min(D, capacity)</a:t>
            </a:r>
          </a:p>
          <a:p>
            <a:pPr marL="228600" indent="-228600">
              <a:buFont typeface="+mj-lt"/>
              <a:buAutoNum type="arabicPeriod"/>
              <a:defRPr/>
            </a:pPr>
            <a:r>
              <a:rPr lang="en-US" dirty="0"/>
              <a:t>Mix</a:t>
            </a:r>
          </a:p>
          <a:p>
            <a:pPr marL="228600" indent="-228600">
              <a:buFont typeface="+mj-lt"/>
              <a:buAutoNum type="arabicPeriod"/>
              <a:defRPr/>
            </a:pPr>
            <a:r>
              <a:rPr lang="en-US" dirty="0"/>
              <a:t>Moving baseline</a:t>
            </a:r>
          </a:p>
          <a:p>
            <a:pPr marL="228600" indent="-228600">
              <a:buFont typeface="+mj-lt"/>
              <a:buAutoNum type="arabicPeriod"/>
              <a:defRPr/>
            </a:pPr>
            <a:endParaRPr lang="en-US" dirty="0"/>
          </a:p>
        </p:txBody>
      </p:sp>
      <p:sp>
        <p:nvSpPr>
          <p:cNvPr id="58372" name="Header Placeholder 3"/>
          <p:cNvSpPr>
            <a:spLocks noGrp="1"/>
          </p:cNvSpPr>
          <p:nvPr>
            <p:ph type="hdr" sz="quarter"/>
          </p:nvPr>
        </p:nvSpPr>
        <p:spPr>
          <a:noFill/>
        </p:spPr>
        <p:txBody>
          <a:bodyPr/>
          <a:lstStyle/>
          <a:p>
            <a:pPr defTabSz="974725"/>
            <a:r>
              <a:rPr lang="en-US">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2/12/18</a:t>
            </a:fld>
            <a:endParaRPr lang="en-US">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58</a:t>
            </a:fld>
            <a:endParaRPr lang="en-US">
              <a:solidFill>
                <a:prstClr val="black"/>
              </a:solidFill>
            </a:endParaRPr>
          </a:p>
        </p:txBody>
      </p:sp>
    </p:spTree>
    <p:extLst>
      <p:ext uri="{BB962C8B-B14F-4D97-AF65-F5344CB8AC3E}">
        <p14:creationId xmlns:p14="http://schemas.microsoft.com/office/powerpoint/2010/main" val="606672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a:t>Ask:</a:t>
            </a:r>
          </a:p>
          <a:p>
            <a:r>
              <a:rPr lang="en-US"/>
              <a:t>1. what is a real option?  (contingent decision making &gt; there must be a source of uncertainty and a contingent decision)</a:t>
            </a:r>
          </a:p>
          <a:p>
            <a:r>
              <a:rPr lang="en-US"/>
              <a:t>2. how can you view capacity as a real option? (demand is uncertain, contingent decision is sales/output)</a:t>
            </a:r>
          </a:p>
          <a:p>
            <a:r>
              <a:rPr lang="en-US"/>
              <a:t>3. how represent it? (draw simple decision tree: first demand chance node: D&gt;K?  If no, sales = demand; otherwise sales = capacity)</a:t>
            </a:r>
          </a:p>
          <a:p>
            <a:r>
              <a:rPr lang="en-US"/>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2/12/18</a:t>
            </a:fld>
            <a:endParaRPr lang="en-US">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59</a:t>
            </a:fld>
            <a:endParaRPr lang="en-US">
              <a:solidFill>
                <a:prstClr val="black"/>
              </a:solidFill>
            </a:endParaRPr>
          </a:p>
        </p:txBody>
      </p:sp>
    </p:spTree>
    <p:extLst>
      <p:ext uri="{BB962C8B-B14F-4D97-AF65-F5344CB8AC3E}">
        <p14:creationId xmlns:p14="http://schemas.microsoft.com/office/powerpoint/2010/main" val="17274741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8270690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61</a:t>
            </a:fld>
            <a:endParaRPr lang="en-US" sz="120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a:t>Let’s start by understanding how to decide on timing.  Some of this discussion will be useful for the Lilly case, which we will use to study how type decisions (flex vs. dedicated) interact with timing.</a:t>
            </a:r>
          </a:p>
          <a:p>
            <a:pPr>
              <a:defRPr/>
            </a:pPr>
            <a:endParaRPr lang="en-US" dirty="0"/>
          </a:p>
          <a:p>
            <a:pPr>
              <a:defRPr/>
            </a:pPr>
            <a:endParaRPr lang="en-US" dirty="0"/>
          </a:p>
          <a:p>
            <a:pPr>
              <a:defRPr/>
            </a:pPr>
            <a:r>
              <a:rPr lang="en-US" dirty="0"/>
              <a:t>Ideally, w/o frictions, timing is a non-issue: track/chase demand</a:t>
            </a:r>
          </a:p>
          <a:p>
            <a:pPr marL="685800" lvl="1" indent="-228600">
              <a:buFont typeface="Arial" pitchFamily="34" charset="0"/>
              <a:buChar char="•"/>
              <a:defRPr/>
            </a:pPr>
            <a:r>
              <a:rPr lang="en-US" dirty="0"/>
              <a:t>draw linear demand growth/decline graph and  continuously add/subtract very small chunks of capacity</a:t>
            </a:r>
          </a:p>
          <a:p>
            <a:pPr marL="685800" lvl="1" indent="-228600">
              <a:buFont typeface="Arial" pitchFamily="34" charset="0"/>
              <a:buChar char="•"/>
              <a:defRPr/>
            </a:pPr>
            <a:r>
              <a:rPr lang="en-US" i="1" dirty="0"/>
              <a:t>Why can’t we always track demand?</a:t>
            </a:r>
          </a:p>
          <a:p>
            <a:pPr>
              <a:defRPr/>
            </a:pPr>
            <a:r>
              <a:rPr lang="en-US" dirty="0"/>
              <a:t>In real life, however, there are frictions that complicate decisions:</a:t>
            </a:r>
          </a:p>
          <a:p>
            <a:pPr lvl="1">
              <a:defRPr/>
            </a:pPr>
            <a:r>
              <a:rPr lang="en-US" dirty="0"/>
              <a:t>L	complicates 	fast adjustments</a:t>
            </a:r>
          </a:p>
          <a:p>
            <a:pPr lvl="1">
              <a:defRPr/>
            </a:pPr>
            <a:r>
              <a:rPr lang="en-US" dirty="0"/>
              <a:t>Lumpiness	precise</a:t>
            </a:r>
          </a:p>
          <a:p>
            <a:pPr lvl="1">
              <a:defRPr/>
            </a:pPr>
            <a:r>
              <a:rPr lang="en-US" dirty="0" err="1"/>
              <a:t>EoS</a:t>
            </a:r>
            <a:r>
              <a:rPr lang="en-US" dirty="0"/>
              <a:t>		cheap</a:t>
            </a:r>
          </a:p>
          <a:p>
            <a:pPr lvl="1">
              <a:defRPr/>
            </a:pPr>
            <a:r>
              <a:rPr lang="en-US" dirty="0"/>
              <a:t>Irreversibility	reversible</a:t>
            </a:r>
          </a:p>
          <a:p>
            <a:pPr>
              <a:defRPr/>
            </a:pPr>
            <a:endParaRPr lang="en-US" dirty="0"/>
          </a:p>
          <a:p>
            <a:pPr>
              <a:defRPr/>
            </a:pPr>
            <a:r>
              <a:rPr lang="en-US" dirty="0"/>
              <a:t>The result is that capacity dynamics will either lead or lag demand changes…</a:t>
            </a:r>
          </a:p>
        </p:txBody>
      </p:sp>
    </p:spTree>
    <p:extLst>
      <p:ext uri="{BB962C8B-B14F-4D97-AF65-F5344CB8AC3E}">
        <p14:creationId xmlns:p14="http://schemas.microsoft.com/office/powerpoint/2010/main" val="6807876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a:t>Note that optimal portfolio</a:t>
            </a:r>
            <a:r>
              <a:rPr lang="en-US" baseline="0" dirty="0"/>
              <a:t> does better on all columns/criteria</a:t>
            </a:r>
            <a:endParaRPr lang="en-US" dirty="0"/>
          </a:p>
        </p:txBody>
      </p:sp>
      <p:sp>
        <p:nvSpPr>
          <p:cNvPr id="65540" name="Header Placeholder 3"/>
          <p:cNvSpPr>
            <a:spLocks noGrp="1"/>
          </p:cNvSpPr>
          <p:nvPr>
            <p:ph type="hdr" sz="quarter"/>
          </p:nvPr>
        </p:nvSpPr>
        <p:spPr>
          <a:noFill/>
        </p:spPr>
        <p:txBody>
          <a:bodyPr/>
          <a:lstStyle/>
          <a:p>
            <a:pPr defTabSz="976502"/>
            <a:r>
              <a:rPr lang="en-US" dirty="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2/12/18</a:t>
            </a:fld>
            <a:endParaRPr lang="en-US" dirty="0"/>
          </a:p>
        </p:txBody>
      </p:sp>
      <p:sp>
        <p:nvSpPr>
          <p:cNvPr id="65542" name="Footer Placeholder 5"/>
          <p:cNvSpPr>
            <a:spLocks noGrp="1"/>
          </p:cNvSpPr>
          <p:nvPr>
            <p:ph type="ftr" sz="quarter" idx="4"/>
          </p:nvPr>
        </p:nvSpPr>
        <p:spPr>
          <a:noFill/>
        </p:spPr>
        <p:txBody>
          <a:bodyPr/>
          <a:lstStyle/>
          <a:p>
            <a:pPr defTabSz="976502"/>
            <a:r>
              <a:rPr lang="en-US" dirty="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62</a:t>
            </a:fld>
            <a:endParaRPr lang="en-US" dirty="0"/>
          </a:p>
        </p:txBody>
      </p:sp>
    </p:spTree>
    <p:extLst>
      <p:ext uri="{BB962C8B-B14F-4D97-AF65-F5344CB8AC3E}">
        <p14:creationId xmlns:p14="http://schemas.microsoft.com/office/powerpoint/2010/main" val="205481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2011: use this example to:</a:t>
            </a:r>
          </a:p>
          <a:p>
            <a:pPr marL="228600" indent="-228600">
              <a:buAutoNum type="arabicPeriod"/>
            </a:pPr>
            <a:r>
              <a:rPr lang="en-US" dirty="0"/>
              <a:t>Introduce timing decisions &amp; frictions</a:t>
            </a:r>
          </a:p>
          <a:p>
            <a:pPr marL="228600" indent="-228600">
              <a:buAutoNum type="arabicPeriod"/>
            </a:pPr>
            <a:r>
              <a:rPr lang="en-US" dirty="0"/>
              <a:t>Introduce</a:t>
            </a:r>
            <a:r>
              <a:rPr lang="en-US" baseline="0" dirty="0"/>
              <a:t> the basic timing model</a:t>
            </a:r>
          </a:p>
          <a:p>
            <a:pPr marL="228600" indent="-228600"/>
            <a:endParaRPr lang="en-US" dirty="0"/>
          </a:p>
          <a:p>
            <a:pPr>
              <a:defRPr/>
            </a:pPr>
            <a:r>
              <a:rPr lang="en-US" dirty="0"/>
              <a:t>A. Ideally, w/o frictions, timing is a non-issue: track/chase demand</a:t>
            </a:r>
          </a:p>
          <a:p>
            <a:pPr marL="685800" lvl="1" indent="-228600">
              <a:buFont typeface="Arial" pitchFamily="34" charset="0"/>
              <a:buChar char="•"/>
              <a:defRPr/>
            </a:pPr>
            <a:r>
              <a:rPr lang="en-US" dirty="0"/>
              <a:t>draw linear demand growth/decline graph and  continuously add/subtract very small chunks of capacity</a:t>
            </a:r>
          </a:p>
          <a:p>
            <a:pPr marL="685800" lvl="1" indent="-228600">
              <a:buFont typeface="Arial" pitchFamily="34" charset="0"/>
              <a:buChar char="•"/>
              <a:defRPr/>
            </a:pPr>
            <a:r>
              <a:rPr lang="en-US" i="1" dirty="0"/>
              <a:t>Why can’t we always track demand?</a:t>
            </a:r>
          </a:p>
          <a:p>
            <a:pPr>
              <a:defRPr/>
            </a:pPr>
            <a:r>
              <a:rPr lang="en-US" dirty="0"/>
              <a:t>In real life, however, there are frictions that complicate decisions:</a:t>
            </a:r>
          </a:p>
          <a:p>
            <a:pPr marL="685800" lvl="1" indent="-228600">
              <a:buFont typeface="+mj-lt"/>
              <a:buAutoNum type="arabicPeriod"/>
              <a:defRPr/>
            </a:pPr>
            <a:r>
              <a:rPr lang="en-US" dirty="0"/>
              <a:t>L	complicates 	fast adjustments</a:t>
            </a:r>
          </a:p>
          <a:p>
            <a:pPr marL="685800" lvl="1" indent="-228600">
              <a:buFont typeface="+mj-lt"/>
              <a:buAutoNum type="arabicPeriod"/>
              <a:defRPr/>
            </a:pPr>
            <a:r>
              <a:rPr lang="en-US" dirty="0"/>
              <a:t>Lumpiness	precise</a:t>
            </a:r>
          </a:p>
          <a:p>
            <a:pPr marL="685800" lvl="1" indent="-228600">
              <a:buFont typeface="+mj-lt"/>
              <a:buAutoNum type="arabicPeriod"/>
              <a:defRPr/>
            </a:pPr>
            <a:r>
              <a:rPr lang="en-US" dirty="0" err="1"/>
              <a:t>EoS</a:t>
            </a:r>
            <a:r>
              <a:rPr lang="en-US" dirty="0"/>
              <a:t>		cheap</a:t>
            </a:r>
          </a:p>
          <a:p>
            <a:pPr marL="685800" lvl="1" indent="-228600">
              <a:buFont typeface="+mj-lt"/>
              <a:buAutoNum type="arabicPeriod"/>
              <a:defRPr/>
            </a:pPr>
            <a:r>
              <a:rPr lang="en-US" dirty="0"/>
              <a:t>Irreversibility	reversible</a:t>
            </a:r>
          </a:p>
          <a:p>
            <a:pPr marL="228600" indent="-228600">
              <a:buFont typeface="+mj-lt"/>
              <a:buAutoNum type="arabicPeriod"/>
            </a:pPr>
            <a:endParaRPr lang="en-US" dirty="0"/>
          </a:p>
          <a:p>
            <a:pPr marL="228600" indent="-228600">
              <a:buFont typeface="+mj-lt"/>
              <a:buNone/>
            </a:pPr>
            <a:r>
              <a:rPr lang="en-US" dirty="0"/>
              <a:t>B. Let us first focus on the role of </a:t>
            </a:r>
            <a:r>
              <a:rPr lang="en-US" dirty="0" err="1"/>
              <a:t>EoS</a:t>
            </a:r>
            <a:r>
              <a:rPr lang="en-US" dirty="0"/>
              <a:t>: assume there is a fixed cost component</a:t>
            </a:r>
            <a:r>
              <a:rPr lang="en-US" baseline="0" dirty="0"/>
              <a:t> to adding capacity (in addition to a variable cost).  </a:t>
            </a:r>
            <a:r>
              <a:rPr lang="en-US" i="1" baseline="0" dirty="0"/>
              <a:t>What effect will this have?</a:t>
            </a:r>
          </a:p>
          <a:p>
            <a:pPr marL="228600" indent="-228600">
              <a:buFont typeface="Arial" pitchFamily="34" charset="0"/>
              <a:buChar char="•"/>
            </a:pPr>
            <a:r>
              <a:rPr lang="en-US" i="0" baseline="0" dirty="0"/>
              <a:t>Only build “large enough” additions.</a:t>
            </a:r>
          </a:p>
          <a:p>
            <a:pPr marL="228600" indent="-228600">
              <a:buFont typeface="Arial" pitchFamily="34" charset="0"/>
              <a:buChar char="•"/>
            </a:pPr>
            <a:r>
              <a:rPr lang="en-US" i="0" baseline="0" dirty="0"/>
              <a:t>Benefit is: </a:t>
            </a:r>
            <a:r>
              <a:rPr lang="en-US" i="0" baseline="0" dirty="0" err="1"/>
              <a:t>EoS</a:t>
            </a:r>
            <a:r>
              <a:rPr lang="en-US" i="0" baseline="0" dirty="0"/>
              <a:t>  AND larger chunks = larger timing = more discounting</a:t>
            </a:r>
          </a:p>
          <a:p>
            <a:pPr marL="228600" indent="-228600">
              <a:buFont typeface="Arial" pitchFamily="34" charset="0"/>
              <a:buChar char="•"/>
            </a:pPr>
            <a:r>
              <a:rPr lang="en-US" i="0" baseline="0" dirty="0"/>
              <a:t>Clear one-to-one relationship between sizing and timing</a:t>
            </a:r>
          </a:p>
          <a:p>
            <a:pPr marL="228600" indent="-228600">
              <a:buFont typeface="Arial" pitchFamily="34" charset="0"/>
              <a:buChar char="•"/>
            </a:pPr>
            <a:endParaRPr lang="en-US" i="0" baseline="0" dirty="0"/>
          </a:p>
          <a:p>
            <a:pPr marL="228600" indent="-228600">
              <a:buFont typeface="Arial" pitchFamily="34" charset="0"/>
              <a:buNone/>
            </a:pPr>
            <a:r>
              <a:rPr lang="en-US" i="0" baseline="0" dirty="0"/>
              <a:t>C. Basic model: clearly needs a DCF analysis, which we can easily model in a spreadsheet. </a:t>
            </a:r>
          </a:p>
          <a:p>
            <a:pPr marL="228600" indent="-228600">
              <a:buFont typeface="Arial" pitchFamily="34" charset="0"/>
              <a:buChar char="•"/>
            </a:pPr>
            <a:r>
              <a:rPr lang="en-US" i="0" baseline="0" dirty="0"/>
              <a:t>show spreadsheet.  Explain how continuous discounting allows continuous timing model.</a:t>
            </a:r>
          </a:p>
          <a:p>
            <a:pPr marL="228600" indent="-228600">
              <a:buFont typeface="Arial" pitchFamily="34" charset="0"/>
              <a:buChar char="•"/>
            </a:pPr>
            <a:r>
              <a:rPr lang="en-US" i="0" baseline="0" dirty="0"/>
              <a:t>Do comparative statics: </a:t>
            </a:r>
            <a:r>
              <a:rPr lang="en-US" b="1" dirty="0">
                <a:solidFill>
                  <a:srgbClr val="FF0000"/>
                </a:solidFill>
                <a:latin typeface="Times New Roman"/>
              </a:rPr>
              <a:t>Driver change:  </a:t>
            </a:r>
            <a:r>
              <a:rPr lang="en-US" dirty="0">
                <a:latin typeface="Times New Roman"/>
              </a:rPr>
              <a:t>Impact on capacity size </a:t>
            </a:r>
            <a:r>
              <a:rPr lang="en-US" i="1" dirty="0">
                <a:latin typeface="Times New Roman"/>
              </a:rPr>
              <a:t>k</a:t>
            </a:r>
            <a:r>
              <a:rPr lang="en-US" i="1" baseline="30000" dirty="0">
                <a:latin typeface="Times New Roman"/>
              </a:rPr>
              <a:t>*</a:t>
            </a:r>
            <a:r>
              <a:rPr lang="en-US" i="1" dirty="0">
                <a:latin typeface="Times New Roman"/>
              </a:rPr>
              <a:t> </a:t>
            </a:r>
            <a:r>
              <a:rPr lang="en-US" dirty="0">
                <a:latin typeface="Times New Roman"/>
              </a:rPr>
              <a:t>and timing </a:t>
            </a:r>
            <a:r>
              <a:rPr lang="en-US" i="1" dirty="0">
                <a:latin typeface="Times New Roman"/>
              </a:rPr>
              <a:t>t</a:t>
            </a:r>
            <a:r>
              <a:rPr lang="en-US" i="1" baseline="30000" dirty="0">
                <a:latin typeface="Times New Roman"/>
              </a:rPr>
              <a:t>*</a:t>
            </a:r>
            <a:r>
              <a:rPr lang="en-US" i="1" dirty="0">
                <a:latin typeface="Times New Roman"/>
              </a:rPr>
              <a:t>  </a:t>
            </a:r>
            <a:r>
              <a:rPr lang="en-US" dirty="0">
                <a:latin typeface="Times New Roman"/>
              </a:rPr>
              <a:t>Impact on PV(cost)</a:t>
            </a:r>
            <a:r>
              <a:rPr lang="en-US" i="1" dirty="0">
                <a:latin typeface="Times New Roman"/>
              </a:rPr>
              <a:t> </a:t>
            </a:r>
            <a:endParaRPr lang="en-US" dirty="0">
              <a:latin typeface="Arial"/>
            </a:endParaRPr>
          </a:p>
          <a:p>
            <a:pPr eaLnBrk="1" hangingPunct="1">
              <a:spcBef>
                <a:spcPts val="432"/>
              </a:spcBef>
              <a:spcAft>
                <a:spcPts val="0"/>
              </a:spcAft>
            </a:pPr>
            <a:r>
              <a:rPr lang="en-US" dirty="0">
                <a:latin typeface="Times New Roman"/>
                <a:cs typeface="Times New Roman"/>
              </a:rPr>
              <a:t>Greater demand growth (from 2 to 3):		reduces	increases</a:t>
            </a:r>
            <a:endParaRPr lang="en-US" dirty="0">
              <a:latin typeface="Arial"/>
            </a:endParaRPr>
          </a:p>
          <a:p>
            <a:pPr eaLnBrk="1" hangingPunct="1">
              <a:spcBef>
                <a:spcPts val="432"/>
              </a:spcBef>
              <a:spcAft>
                <a:spcPts val="0"/>
              </a:spcAft>
            </a:pPr>
            <a:r>
              <a:rPr lang="en-US" dirty="0">
                <a:latin typeface="Times New Roman"/>
                <a:cs typeface="Times New Roman"/>
              </a:rPr>
              <a:t>Greater scale economies (fixed cost from 2.5 to 3.5):	increases	</a:t>
            </a:r>
            <a:r>
              <a:rPr lang="en-US" dirty="0" err="1">
                <a:latin typeface="Times New Roman"/>
                <a:cs typeface="Times New Roman"/>
              </a:rPr>
              <a:t>increases</a:t>
            </a:r>
            <a:endParaRPr lang="en-US" i="1" dirty="0">
              <a:latin typeface="Times New Roman"/>
              <a:cs typeface="Times New Roman"/>
            </a:endParaRPr>
          </a:p>
          <a:p>
            <a:pPr eaLnBrk="1" hangingPunct="1">
              <a:spcBef>
                <a:spcPts val="432"/>
              </a:spcBef>
              <a:spcAft>
                <a:spcPts val="0"/>
              </a:spcAft>
            </a:pPr>
            <a:r>
              <a:rPr lang="en-US" dirty="0">
                <a:latin typeface="Times New Roman"/>
                <a:cs typeface="Times New Roman"/>
              </a:rPr>
              <a:t>Smaller discount rate (from 20% to 10%):	increases 	</a:t>
            </a:r>
            <a:r>
              <a:rPr lang="en-US" dirty="0" err="1">
                <a:latin typeface="Times New Roman"/>
                <a:cs typeface="Times New Roman"/>
              </a:rPr>
              <a:t>increases</a:t>
            </a:r>
            <a:endParaRPr lang="en-US" dirty="0">
              <a:latin typeface="Times New Roman"/>
              <a:cs typeface="Times New Roman"/>
            </a:endParaRPr>
          </a:p>
          <a:p>
            <a:pPr eaLnBrk="1" hangingPunct="1">
              <a:spcBef>
                <a:spcPts val="432"/>
              </a:spcBef>
              <a:spcAft>
                <a:spcPts val="0"/>
              </a:spcAft>
            </a:pPr>
            <a:r>
              <a:rPr lang="en-US" dirty="0">
                <a:latin typeface="Times New Roman"/>
                <a:cs typeface="Times New Roman"/>
              </a:rPr>
              <a:t>(effects two and three are robust; the first one depends on the </a:t>
            </a:r>
            <a:r>
              <a:rPr lang="en-US" dirty="0" err="1">
                <a:latin typeface="Times New Roman"/>
                <a:cs typeface="Times New Roman"/>
              </a:rPr>
              <a:t>CapEx</a:t>
            </a:r>
            <a:r>
              <a:rPr lang="en-US" dirty="0">
                <a:latin typeface="Times New Roman"/>
                <a:cs typeface="Times New Roman"/>
              </a:rPr>
              <a:t> cost structure: it is unaffected with Power function.)</a:t>
            </a:r>
          </a:p>
          <a:p>
            <a:pPr eaLnBrk="1" hangingPunct="1">
              <a:spcBef>
                <a:spcPts val="432"/>
              </a:spcBef>
              <a:spcAft>
                <a:spcPts val="0"/>
              </a:spcAft>
            </a:pPr>
            <a:endParaRPr lang="en-US" dirty="0">
              <a:latin typeface="Times New Roman"/>
              <a:cs typeface="Times New Roman"/>
            </a:endParaRPr>
          </a:p>
          <a:p>
            <a:pPr eaLnBrk="1" hangingPunct="1">
              <a:spcBef>
                <a:spcPts val="432"/>
              </a:spcBef>
              <a:spcAft>
                <a:spcPts val="0"/>
              </a:spcAft>
            </a:pPr>
            <a:r>
              <a:rPr lang="en-US" dirty="0">
                <a:latin typeface="Times New Roman"/>
                <a:cs typeface="Times New Roman"/>
              </a:rPr>
              <a:t>OK, let’s now summarize and generalize our findings… (next few slides)</a:t>
            </a:r>
            <a:endParaRPr lang="en-US" dirty="0">
              <a:latin typeface="Arial"/>
            </a:endParaRPr>
          </a:p>
          <a:p>
            <a:pPr eaLnBrk="1" hangingPunct="1">
              <a:spcBef>
                <a:spcPts val="432"/>
              </a:spcBef>
              <a:spcAft>
                <a:spcPts val="0"/>
              </a:spcAft>
            </a:pPr>
            <a:endParaRPr lang="en-US" dirty="0">
              <a:latin typeface="Times New Roman"/>
            </a:endParaRPr>
          </a:p>
          <a:p>
            <a:pPr eaLnBrk="1" hangingPunct="1">
              <a:spcBef>
                <a:spcPts val="432"/>
              </a:spcBef>
              <a:spcAft>
                <a:spcPts val="0"/>
              </a:spcAft>
            </a:pPr>
            <a:endParaRPr lang="en-US" dirty="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a:t>OPNS454 Week 5: Capacity Timing and Location</a:t>
            </a:r>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8</a:t>
            </a:fld>
            <a:endParaRPr lang="en-US"/>
          </a:p>
        </p:txBody>
      </p:sp>
    </p:spTree>
    <p:extLst>
      <p:ext uri="{BB962C8B-B14F-4D97-AF65-F5344CB8AC3E}">
        <p14:creationId xmlns:p14="http://schemas.microsoft.com/office/powerpoint/2010/main" val="2074168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2/12/18</a:t>
            </a:fld>
            <a:endParaRPr lang="en-US"/>
          </a:p>
        </p:txBody>
      </p:sp>
      <p:sp>
        <p:nvSpPr>
          <p:cNvPr id="52228" name="Rectangle 6"/>
          <p:cNvSpPr>
            <a:spLocks noGrp="1" noChangeArrowheads="1"/>
          </p:cNvSpPr>
          <p:nvPr>
            <p:ph type="ftr" sz="quarter" idx="4"/>
          </p:nvPr>
        </p:nvSpPr>
        <p:spPr>
          <a:noFill/>
        </p:spPr>
        <p:txBody>
          <a:bodyPr/>
          <a:lstStyle/>
          <a:p>
            <a:pPr defTabSz="974725"/>
            <a:r>
              <a:rPr lang="en-US"/>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9</a:t>
            </a:fld>
            <a:endParaRPr lang="en-US"/>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dirty="0"/>
              <a:t>Ask for an example of each.</a:t>
            </a:r>
          </a:p>
          <a:p>
            <a:r>
              <a:rPr lang="en-US" dirty="0"/>
              <a:t>1.  soft: it isn’t a hard constraint; typically, MC increases strongly beyond  the number that we call capacity.</a:t>
            </a:r>
          </a:p>
          <a:p>
            <a:r>
              <a:rPr lang="en-US" dirty="0"/>
              <a:t>2. hard to define precisely: recall ACC! Does 600units/</a:t>
            </a:r>
            <a:r>
              <a:rPr lang="en-US" dirty="0" err="1"/>
              <a:t>yr</a:t>
            </a:r>
            <a:r>
              <a:rPr lang="en-US" dirty="0"/>
              <a:t> assume 250 days operating or 365?</a:t>
            </a:r>
          </a:p>
          <a:p>
            <a:pPr lvl="1">
              <a:buFontTx/>
              <a:buChar char="•"/>
            </a:pPr>
            <a:r>
              <a:rPr lang="en-US" dirty="0"/>
              <a:t>Service capacity, expediting, working “110%”</a:t>
            </a:r>
          </a:p>
          <a:p>
            <a:pPr lvl="1">
              <a:buFontTx/>
              <a:buChar char="•"/>
            </a:pPr>
            <a:r>
              <a:rPr lang="en-US" dirty="0"/>
              <a:t>Everything: downtime, mix, inventory, …</a:t>
            </a:r>
          </a:p>
          <a:p>
            <a:pPr lvl="1">
              <a:buFontTx/>
              <a:buChar char="•"/>
            </a:pPr>
            <a:r>
              <a:rPr lang="en-US" dirty="0"/>
              <a:t>Time &amp; scale: typically consider years in which case year-to-year inventory build up is small and ok to ignore; this is not the case for capacity adjustments on small time scale (seasons, months, days).</a:t>
            </a:r>
          </a:p>
          <a:p>
            <a:pPr>
              <a:buFontTx/>
              <a:buChar char="•"/>
            </a:pPr>
            <a:endParaRPr lang="en-US" dirty="0"/>
          </a:p>
          <a:p>
            <a:r>
              <a:rPr lang="en-US" dirty="0"/>
              <a:t>3. </a:t>
            </a:r>
            <a:r>
              <a:rPr lang="en-US" dirty="0" err="1"/>
              <a:t>Leadtime</a:t>
            </a:r>
            <a:r>
              <a:rPr lang="en-US" dirty="0"/>
              <a:t>: </a:t>
            </a:r>
          </a:p>
          <a:p>
            <a:pPr lvl="1">
              <a:buFontTx/>
              <a:buChar char="•"/>
            </a:pPr>
            <a:r>
              <a:rPr lang="en-US" dirty="0"/>
              <a:t> the Harley case is fairly optimistic with two years. </a:t>
            </a:r>
          </a:p>
          <a:p>
            <a:pPr lvl="1">
              <a:buFontTx/>
              <a:buChar char="•"/>
            </a:pPr>
            <a:r>
              <a:rPr lang="en-US" dirty="0"/>
              <a:t> MB already decided in the late 1990s to plan for R-class and to expand Alabama plant capacity, but the first GST vehicle just came on the market in Sep 2005, or 6 years later!</a:t>
            </a:r>
          </a:p>
          <a:p>
            <a:pPr>
              <a:buFontTx/>
              <a:buChar char="•"/>
            </a:pPr>
            <a:r>
              <a:rPr lang="en-US" dirty="0"/>
              <a:t>Lumpy: machines &gt; integer problem v. continuous</a:t>
            </a:r>
          </a:p>
          <a:p>
            <a:pPr>
              <a:buFontTx/>
              <a:buChar char="•"/>
            </a:pPr>
            <a:endParaRPr lang="en-US" dirty="0"/>
          </a:p>
          <a:p>
            <a:pPr>
              <a:buFontTx/>
              <a:buChar char="•"/>
            </a:pPr>
            <a:r>
              <a:rPr lang="en-US" dirty="0"/>
              <a:t>Irreversible = can’t recoup investment fully. New &gt; used; cost to lay off (</a:t>
            </a:r>
            <a:r>
              <a:rPr lang="en-US" dirty="0" err="1"/>
              <a:t>Eurosclerosis</a:t>
            </a:r>
            <a:r>
              <a:rPr lang="en-US" dirty="0"/>
              <a:t>).</a:t>
            </a:r>
          </a:p>
          <a:p>
            <a:pPr>
              <a:buFontTx/>
              <a:buChar char="•"/>
            </a:pPr>
            <a:endParaRPr lang="en-US" dirty="0"/>
          </a:p>
          <a:p>
            <a:pPr>
              <a:buFontTx/>
              <a:buNone/>
            </a:pPr>
            <a:r>
              <a:rPr lang="en-US" dirty="0"/>
              <a:t>4. Scale economies: huge container ships: https://</a:t>
            </a:r>
            <a:r>
              <a:rPr lang="en-US" dirty="0" err="1"/>
              <a:t>www.youtube.com</a:t>
            </a:r>
            <a:r>
              <a:rPr lang="en-US" dirty="0"/>
              <a:t>/</a:t>
            </a:r>
            <a:r>
              <a:rPr lang="en-US" dirty="0" err="1"/>
              <a:t>watch?v</a:t>
            </a:r>
            <a:r>
              <a:rPr lang="en-US"/>
              <a:t>=FN3VFgG922A	</a:t>
            </a:r>
            <a:endParaRPr lang="en-US" dirty="0"/>
          </a:p>
        </p:txBody>
      </p:sp>
    </p:spTree>
    <p:extLst>
      <p:ext uri="{BB962C8B-B14F-4D97-AF65-F5344CB8AC3E}">
        <p14:creationId xmlns:p14="http://schemas.microsoft.com/office/powerpoint/2010/main" val="443584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10</a:t>
            </a:fld>
            <a:endParaRPr lang="en-US" sz="120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a:t>Leading (e.g., ACC)</a:t>
            </a:r>
          </a:p>
          <a:p>
            <a:pPr marL="228600" indent="-228600">
              <a:buFont typeface="+mj-lt"/>
              <a:buAutoNum type="arabicPeriod"/>
            </a:pPr>
            <a:r>
              <a:rPr lang="en-US" dirty="0"/>
              <a:t>Good service: abundant capacity = good response times, risk of loosing customers to competition is small</a:t>
            </a:r>
          </a:p>
          <a:p>
            <a:pPr marL="228600" indent="-228600">
              <a:buFont typeface="+mj-lt"/>
              <a:buAutoNum type="arabicPeriod"/>
            </a:pPr>
            <a:r>
              <a:rPr lang="en-US" dirty="0"/>
              <a:t>No shortages: No lost-sales or dissatisfied customers, which could invite entry of competitors. Can exploit “up-side” of forecast</a:t>
            </a:r>
          </a:p>
          <a:p>
            <a:pPr marL="228600" indent="-228600">
              <a:buFont typeface="+mj-lt"/>
              <a:buAutoNum type="arabicPeriod"/>
            </a:pPr>
            <a:r>
              <a:rPr lang="en-US" dirty="0"/>
              <a:t>Aids market development.</a:t>
            </a:r>
          </a:p>
          <a:p>
            <a:pPr marL="228600" indent="-228600">
              <a:buFont typeface="+mj-lt"/>
              <a:buAutoNum type="arabicPeriod"/>
            </a:pPr>
            <a:r>
              <a:rPr lang="en-US" dirty="0"/>
              <a:t>Competitive barrier to entry</a:t>
            </a:r>
          </a:p>
          <a:p>
            <a:pPr marL="228600" indent="-228600">
              <a:buFont typeface="+mj-lt"/>
              <a:buAutoNum type="arabicPeriod"/>
            </a:pPr>
            <a:r>
              <a:rPr lang="en-US" dirty="0"/>
              <a:t>Not sensitive to start-up problems with new capacity</a:t>
            </a:r>
          </a:p>
          <a:p>
            <a:endParaRPr lang="en-US" dirty="0"/>
          </a:p>
          <a:p>
            <a:r>
              <a:rPr lang="en-US" dirty="0"/>
              <a:t>Lagging (e.g., DJC and Harley)</a:t>
            </a:r>
          </a:p>
          <a:p>
            <a:pPr marL="228600" indent="-228600">
              <a:buFont typeface="+mj-lt"/>
              <a:buAutoNum type="arabicPeriod"/>
            </a:pPr>
            <a:r>
              <a:rPr lang="en-US" dirty="0"/>
              <a:t>High cost efficiency: No under-utilization</a:t>
            </a:r>
          </a:p>
          <a:p>
            <a:pPr marL="228600" indent="-228600">
              <a:buFont typeface="+mj-lt"/>
              <a:buAutoNum type="arabicPeriod"/>
            </a:pPr>
            <a:r>
              <a:rPr lang="en-US" dirty="0"/>
              <a:t>Eliminate capacity-overage risk</a:t>
            </a:r>
          </a:p>
          <a:p>
            <a:pPr marL="228600" indent="-228600">
              <a:buFont typeface="+mj-lt"/>
              <a:buAutoNum type="arabicPeriod"/>
            </a:pPr>
            <a:r>
              <a:rPr lang="en-US" dirty="0"/>
              <a:t>Option value of waiting</a:t>
            </a:r>
          </a:p>
          <a:p>
            <a:pPr marL="228600" indent="-228600">
              <a:buFont typeface="+mj-lt"/>
              <a:buAutoNum type="arabicPeriod"/>
            </a:pPr>
            <a:r>
              <a:rPr lang="en-US" dirty="0"/>
              <a:t>Delays capital expense </a:t>
            </a:r>
          </a:p>
          <a:p>
            <a:pPr marL="228600" indent="-228600">
              <a:buFont typeface="+mj-lt"/>
              <a:buAutoNum type="arabicPeriod"/>
            </a:pPr>
            <a:r>
              <a:rPr lang="en-US" dirty="0"/>
              <a:t>Less dependent on accurate forecasting, but difficult to measure excess demand if there is no waiting list</a:t>
            </a:r>
          </a:p>
          <a:p>
            <a:pPr marL="228600" indent="-228600">
              <a:buFont typeface="+mj-lt"/>
              <a:buAutoNum type="arabicPeriod"/>
            </a:pPr>
            <a:r>
              <a:rPr lang="en-US" dirty="0"/>
              <a:t>New and cheaper technology may be available in future</a:t>
            </a:r>
          </a:p>
          <a:p>
            <a:pPr marL="228600" indent="-228600">
              <a:buFont typeface="+mj-lt"/>
              <a:buAutoNum type="arabicPeriod"/>
            </a:pPr>
            <a:r>
              <a:rPr lang="en-US" dirty="0"/>
              <a:t>Gives control of retailers through allocation: if they want bikes, they better be nice and not price-gauge.</a:t>
            </a:r>
          </a:p>
          <a:p>
            <a:endParaRPr lang="en-US" dirty="0"/>
          </a:p>
          <a:p>
            <a:r>
              <a:rPr lang="en-US" dirty="0"/>
              <a:t>With uncertainty and frictions, perfect leading is hard. The other extreme is perfect lagging.</a:t>
            </a:r>
          </a:p>
          <a:p>
            <a:r>
              <a:rPr lang="en-US" dirty="0"/>
              <a:t>Recall: discrete (chunky, infrequent) = new plants/additions	vs. continuous (small, frequent) = CI, outsourcing</a:t>
            </a:r>
          </a:p>
          <a:p>
            <a:endParaRPr lang="en-US" dirty="0"/>
          </a:p>
          <a:p>
            <a:r>
              <a:rPr lang="en-US" dirty="0"/>
              <a:t>Decisions + driving factors:</a:t>
            </a:r>
          </a:p>
          <a:p>
            <a:pPr>
              <a:buFont typeface="Arial" pitchFamily="34" charset="0"/>
              <a:buChar char="•"/>
            </a:pPr>
            <a:r>
              <a:rPr lang="en-US" dirty="0"/>
              <a:t>Size .  Drivers: </a:t>
            </a:r>
            <a:r>
              <a:rPr lang="en-US" dirty="0" err="1"/>
              <a:t>EoS</a:t>
            </a:r>
            <a:r>
              <a:rPr lang="en-US" dirty="0"/>
              <a:t>, discount factor (=cost of excess cap), option value NPD, capacity shortage (underage) cost</a:t>
            </a:r>
          </a:p>
          <a:p>
            <a:pPr>
              <a:buFont typeface="Arial" pitchFamily="34" charset="0"/>
              <a:buChar char="•"/>
            </a:pPr>
            <a:r>
              <a:rPr lang="en-US" dirty="0"/>
              <a:t>Timing: drivers: </a:t>
            </a:r>
            <a:r>
              <a:rPr lang="en-US" dirty="0" err="1"/>
              <a:t>leadtime</a:t>
            </a:r>
            <a:r>
              <a:rPr lang="en-US" dirty="0"/>
              <a:t>, growth-rate</a:t>
            </a:r>
          </a:p>
          <a:p>
            <a:endParaRPr lang="en-US" dirty="0"/>
          </a:p>
          <a:p>
            <a:endParaRPr lang="en-US" dirty="0"/>
          </a:p>
          <a:p>
            <a:endParaRPr lang="en-US" dirty="0"/>
          </a:p>
        </p:txBody>
      </p:sp>
    </p:spTree>
    <p:extLst>
      <p:ext uri="{BB962C8B-B14F-4D97-AF65-F5344CB8AC3E}">
        <p14:creationId xmlns:p14="http://schemas.microsoft.com/office/powerpoint/2010/main" val="1412919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2/12/18</a:t>
            </a:fld>
            <a:endParaRPr lang="en-US" sz="120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11</a:t>
            </a:fld>
            <a:endParaRPr lang="en-US" sz="120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a:t>If not done already, this is a good point to introduce the capacity-inventory-waiting triangle: companies must choose a strategic position in the triangle.  With uncertainty, there typically is either some inventory or waiting.</a:t>
            </a:r>
          </a:p>
          <a:p>
            <a:endParaRPr lang="en-US" dirty="0"/>
          </a:p>
          <a:p>
            <a:r>
              <a:rPr lang="en-US" dirty="0"/>
              <a:t>Advantages smoothing:</a:t>
            </a:r>
          </a:p>
          <a:p>
            <a:pPr>
              <a:buFontTx/>
              <a:buChar char="-"/>
            </a:pPr>
            <a:r>
              <a:rPr lang="en-US" dirty="0"/>
              <a:t>Increases average capacity utilization</a:t>
            </a:r>
          </a:p>
          <a:p>
            <a:pPr>
              <a:buFontTx/>
              <a:buChar char="-"/>
            </a:pPr>
            <a:r>
              <a:rPr lang="en-US" dirty="0"/>
              <a:t>Delays capacity expansions</a:t>
            </a:r>
          </a:p>
          <a:p>
            <a:endParaRPr lang="en-US" dirty="0"/>
          </a:p>
          <a:p>
            <a:r>
              <a:rPr lang="en-US" dirty="0"/>
              <a:t>Note the similarity between two:</a:t>
            </a:r>
          </a:p>
          <a:p>
            <a:pPr>
              <a:buFontTx/>
              <a:buChar char="-"/>
            </a:pPr>
            <a:r>
              <a:rPr lang="en-US" dirty="0"/>
              <a:t>Inventory smoothing pre-builds (using excess capacity) to later fill the shortage</a:t>
            </a:r>
          </a:p>
          <a:p>
            <a:pPr>
              <a:buFontTx/>
              <a:buChar char="-"/>
            </a:pPr>
            <a:r>
              <a:rPr lang="en-US" dirty="0"/>
              <a:t>Backorders take up the shortage, and fill later with excess capacity</a:t>
            </a:r>
          </a:p>
          <a:p>
            <a:endParaRPr lang="en-US" dirty="0"/>
          </a:p>
          <a:p>
            <a:r>
              <a:rPr lang="en-US" dirty="0"/>
              <a:t>See the Koss example in chapter 3: trading off capacity with inventory. </a:t>
            </a:r>
          </a:p>
        </p:txBody>
      </p:sp>
    </p:spTree>
    <p:extLst>
      <p:ext uri="{BB962C8B-B14F-4D97-AF65-F5344CB8AC3E}">
        <p14:creationId xmlns:p14="http://schemas.microsoft.com/office/powerpoint/2010/main" val="59077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Van Mieghem text (p84): “In practice alpha is virtually always</a:t>
            </a:r>
            <a:r>
              <a:rPr lang="en-US" baseline="0" dirty="0"/>
              <a:t> between .6 and 1.”</a:t>
            </a:r>
            <a:endParaRPr lang="en-US" dirty="0"/>
          </a:p>
        </p:txBody>
      </p:sp>
    </p:spTree>
    <p:extLst>
      <p:ext uri="{BB962C8B-B14F-4D97-AF65-F5344CB8AC3E}">
        <p14:creationId xmlns:p14="http://schemas.microsoft.com/office/powerpoint/2010/main" val="786148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464175"/>
          </a:xfrm>
        </p:spPr>
        <p:txBody>
          <a:bodyPr/>
          <a:lstStyle/>
          <a:p>
            <a:pPr lvl="0"/>
            <a:endParaRPr lang="en-US"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16363"/>
            <a:ext cx="8229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2/12/18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2/12/18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2/12/18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b="1">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eaLnBrk="0" hangingPunct="0"/>
            <a:r>
              <a:rPr lang="en-US" sz="800">
                <a:solidFill>
                  <a:srgbClr val="3333CC"/>
                </a:solidFill>
                <a:latin typeface="Arial" charset="0"/>
                <a:ea typeface="MS PGothic" charset="0"/>
                <a:cs typeface="MS PGothic" charset="0"/>
              </a:rPr>
              <a:t>Slide </a:t>
            </a:r>
            <a:fld id="{22FD9412-139E-0C4F-A8DA-EE754ABF8707}" type="slidenum">
              <a:rPr lang="en-US" sz="800" smtClean="0">
                <a:solidFill>
                  <a:srgbClr val="3333CC"/>
                </a:solidFill>
                <a:latin typeface="Arial" charset="0"/>
                <a:ea typeface="MS PGothic" charset="0"/>
                <a:cs typeface="MS PGothic" charset="0"/>
              </a:rPr>
              <a:pPr eaLnBrk="0" hangingPunct="0"/>
              <a:t>‹#›</a:t>
            </a:fld>
            <a:endParaRPr lang="en-US" sz="80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algn="r" eaLnBrk="0" hangingPunct="0"/>
            <a:r>
              <a:rPr lang="en-US" sz="80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7072414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74683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13617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8328152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77936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C5B967E-D44D-4B9E-A972-65D452CF8717}"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874636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38727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5425493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46734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1880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88776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8579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390049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15726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33513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03483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20121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86371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69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4.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heme" Target="../theme/theme5.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2/12/18</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b="1">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eaLnBrk="0" hangingPunct="0"/>
            <a:r>
              <a:rPr lang="en-US" sz="800">
                <a:solidFill>
                  <a:srgbClr val="3333CC"/>
                </a:solidFill>
                <a:latin typeface="Optima" charset="0"/>
                <a:ea typeface="MS PGothic" charset="0"/>
                <a:cs typeface="MS PGothic" charset="0"/>
              </a:rPr>
              <a:t>Slide </a:t>
            </a:r>
            <a:fld id="{BFCE4155-B4C0-D247-9E13-9A09AA24D5B4}" type="slidenum">
              <a:rPr lang="en-US" sz="800" smtClean="0">
                <a:solidFill>
                  <a:srgbClr val="3333CC"/>
                </a:solidFill>
                <a:latin typeface="Optima" charset="0"/>
                <a:ea typeface="MS PGothic" charset="0"/>
                <a:cs typeface="MS PGothic" charset="0"/>
              </a:rPr>
              <a:pPr eaLnBrk="0" hangingPunct="0"/>
              <a:t>‹#›</a:t>
            </a:fld>
            <a:endParaRPr lang="en-US" sz="80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algn="r" eaLnBrk="0" hangingPunct="0"/>
            <a:r>
              <a:rPr lang="en-US" sz="800" dirty="0">
                <a:solidFill>
                  <a:srgbClr val="3333CC"/>
                </a:solidFill>
                <a:latin typeface="Optima" charset="0"/>
                <a:ea typeface="MS PGothic" charset="0"/>
                <a:cs typeface="MS PGothic" charset="0"/>
              </a:rPr>
              <a:t>© Van Mieghem</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b="1">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FAA26D3D-D897-4be2-8F04-BA451C77F1D7}">
              <ma14:placeholderFlag xmlns:ma14="http://schemas.microsoft.com/office/mac/drawingml/2011/main" xmlns="" val="1"/>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7430468"/>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E367DFB-32D6-41ED-971C-1BAB9B16C720}"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6608937"/>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w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2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chart" Target="../charts/chart1.xml"/><Relationship Id="rId4" Type="http://schemas.openxmlformats.org/officeDocument/2006/relationships/image" Target="../media/image13.emf"/></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16.wmf"/><Relationship Id="rId4" Type="http://schemas.openxmlformats.org/officeDocument/2006/relationships/oleObject" Target="../embeddings/oleObject4.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hyperlink" Target="http://washington.bizjournals.com/washington/stories/2007/01/08/daily41.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8.emf"/><Relationship Id="rId2" Type="http://schemas.openxmlformats.org/officeDocument/2006/relationships/tags" Target="../tags/tag13.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slideLayout" Target="../slideLayouts/slideLayout15.xml"/><Relationship Id="rId4" Type="http://schemas.openxmlformats.org/officeDocument/2006/relationships/tags" Target="../tags/tag15.xml"/></Relationships>
</file>

<file path=ppt/slides/_rels/slide56.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19.emf"/><Relationship Id="rId2" Type="http://schemas.openxmlformats.org/officeDocument/2006/relationships/tags" Target="../tags/tag16.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slideLayout" Target="../slideLayouts/slideLayout15.xml"/><Relationship Id="rId4" Type="http://schemas.openxmlformats.org/officeDocument/2006/relationships/tags" Target="../tags/tag18.xml"/></Relationships>
</file>

<file path=ppt/slides/_rels/slide57.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20.emf"/><Relationship Id="rId2" Type="http://schemas.openxmlformats.org/officeDocument/2006/relationships/tags" Target="../tags/tag19.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slideLayout" Target="../slideLayouts/slideLayout15.xml"/><Relationship Id="rId4" Type="http://schemas.openxmlformats.org/officeDocument/2006/relationships/tags" Target="../tags/tag2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en.wikipedia.org/wiki/Faceboo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43855" y="226743"/>
            <a:ext cx="7772400" cy="1470025"/>
          </a:xfrm>
        </p:spPr>
        <p:txBody>
          <a:bodyPr/>
          <a:lstStyle/>
          <a:p>
            <a:r>
              <a:rPr lang="en-US" dirty="0"/>
              <a:t>Take 5 min to fill out </a:t>
            </a:r>
            <a:br>
              <a:rPr lang="en-US" dirty="0"/>
            </a:br>
            <a:r>
              <a:rPr lang="en-US" b="1" dirty="0"/>
              <a:t>MID-TERM COMMENTS AND SUGGESTIONS</a:t>
            </a:r>
            <a:endParaRPr lang="en-US" dirty="0"/>
          </a:p>
        </p:txBody>
      </p:sp>
      <p:sp>
        <p:nvSpPr>
          <p:cNvPr id="3" name="Subtitle 2"/>
          <p:cNvSpPr>
            <a:spLocks noGrp="1"/>
          </p:cNvSpPr>
          <p:nvPr>
            <p:ph type="subTitle" idx="1"/>
          </p:nvPr>
        </p:nvSpPr>
        <p:spPr>
          <a:xfrm>
            <a:off x="8970" y="2091051"/>
            <a:ext cx="4210986" cy="4189032"/>
          </a:xfrm>
        </p:spPr>
        <p:txBody>
          <a:bodyPr/>
          <a:lstStyle/>
          <a:p>
            <a:r>
              <a:rPr lang="en-US" sz="8000" dirty="0">
                <a:latin typeface="Arial" panose="020B0604020202020204" pitchFamily="34" charset="0"/>
                <a:cs typeface="Arial" panose="020B0604020202020204" pitchFamily="34" charset="0"/>
              </a:rPr>
              <a:t>https://</a:t>
            </a:r>
          </a:p>
          <a:p>
            <a:r>
              <a:rPr lang="en-US" sz="8000" dirty="0" err="1">
                <a:latin typeface="Arial" panose="020B0604020202020204" pitchFamily="34" charset="0"/>
                <a:cs typeface="Arial" panose="020B0604020202020204" pitchFamily="34" charset="0"/>
              </a:rPr>
              <a:t>goo.gl</a:t>
            </a:r>
            <a:r>
              <a:rPr lang="en-US" sz="8000" dirty="0">
                <a:latin typeface="Arial" panose="020B0604020202020204" pitchFamily="34" charset="0"/>
                <a:cs typeface="Arial" panose="020B0604020202020204" pitchFamily="34" charset="0"/>
              </a:rPr>
              <a:t>/</a:t>
            </a:r>
          </a:p>
          <a:p>
            <a:r>
              <a:rPr lang="en-US" sz="8000" dirty="0">
                <a:latin typeface="Arial" panose="020B0604020202020204" pitchFamily="34" charset="0"/>
                <a:cs typeface="Arial" panose="020B0604020202020204" pitchFamily="34" charset="0"/>
              </a:rPr>
              <a:t>zAS5M1</a:t>
            </a:r>
            <a:endParaRPr lang="en-US" sz="28700" b="1"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48DD11F-58CC-664C-A532-5F6EBD9FD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9956" y="1933956"/>
            <a:ext cx="4924044" cy="4924044"/>
          </a:xfrm>
          <a:prstGeom prst="rect">
            <a:avLst/>
          </a:prstGeom>
        </p:spPr>
      </p:pic>
    </p:spTree>
    <p:extLst>
      <p:ext uri="{BB962C8B-B14F-4D97-AF65-F5344CB8AC3E}">
        <p14:creationId xmlns:p14="http://schemas.microsoft.com/office/powerpoint/2010/main" val="3563716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a:latin typeface="Albertus Extra Bold"/>
              </a:rPr>
              <a:t>Capacity Timing Strategies</a:t>
            </a:r>
            <a:br>
              <a:rPr lang="en-US"/>
            </a:br>
            <a:r>
              <a:rPr lang="en-US"/>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extLst>
                    <a:ext uri="{9D8B030D-6E8A-4147-A177-3AD203B41FA5}">
                      <a16:colId xmlns:a16="http://schemas.microsoft.com/office/drawing/2014/main" val="20000"/>
                    </a:ext>
                  </a:extLst>
                </a:gridCol>
                <a:gridCol w="4124325">
                  <a:extLst>
                    <a:ext uri="{9D8B030D-6E8A-4147-A177-3AD203B41FA5}">
                      <a16:colId xmlns:a16="http://schemas.microsoft.com/office/drawing/2014/main" val="20001"/>
                    </a:ext>
                  </a:extLst>
                </a:gridCol>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a:latin typeface="Albertus Extra Bold"/>
              </a:rPr>
              <a:t>Capacity Timing Strategies</a:t>
            </a:r>
            <a:r>
              <a:rPr lang="en-US" sz="2400"/>
              <a:t> </a:t>
            </a:r>
            <a:br>
              <a:rPr lang="en-US" sz="2400"/>
            </a:br>
            <a:r>
              <a:rPr lang="en-US" sz="240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a:t>Two types of smoothing: inventory or backorders</a:t>
            </a:r>
          </a:p>
          <a:p>
            <a:pPr eaLnBrk="1" hangingPunct="1"/>
            <a:r>
              <a:rPr lang="en-US"/>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C0C0D-574F-7E41-8B78-3301865D7DD8}"/>
              </a:ext>
            </a:extLst>
          </p:cNvPr>
          <p:cNvSpPr>
            <a:spLocks noGrp="1"/>
          </p:cNvSpPr>
          <p:nvPr>
            <p:ph type="title"/>
          </p:nvPr>
        </p:nvSpPr>
        <p:spPr/>
        <p:txBody>
          <a:bodyPr/>
          <a:lstStyle/>
          <a:p>
            <a:r>
              <a:rPr lang="en-US" dirty="0"/>
              <a:t>Scale economies…</a:t>
            </a:r>
          </a:p>
        </p:txBody>
      </p:sp>
      <p:pic>
        <p:nvPicPr>
          <p:cNvPr id="3" name="20150126-Meet the enormous boats that carry your stuff.MP4">
            <a:hlinkClick r:id="" action="ppaction://media"/>
            <a:extLst>
              <a:ext uri="{FF2B5EF4-FFF2-40B4-BE49-F238E27FC236}">
                <a16:creationId xmlns:a16="http://schemas.microsoft.com/office/drawing/2014/main" id="{0D68EDB2-1519-6940-BE1A-C613BA9EA8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050197"/>
            <a:ext cx="9144000" cy="5143500"/>
          </a:xfrm>
          <a:prstGeom prst="rect">
            <a:avLst/>
          </a:prstGeom>
        </p:spPr>
      </p:pic>
    </p:spTree>
    <p:extLst>
      <p:ext uri="{BB962C8B-B14F-4D97-AF65-F5344CB8AC3E}">
        <p14:creationId xmlns:p14="http://schemas.microsoft.com/office/powerpoint/2010/main" val="306437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82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Scale Economies in Capacity Expansion</a:t>
            </a:r>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a:t>Capacity, </a:t>
            </a:r>
            <a:r>
              <a:rPr lang="en-US" sz="1400" i="1" dirty="0"/>
              <a:t>K</a:t>
            </a:r>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a:t>CapEx C(</a:t>
            </a:r>
            <a:r>
              <a:rPr lang="en-US" sz="1400" i="1" dirty="0"/>
              <a:t>K</a:t>
            </a:r>
            <a:r>
              <a:rPr lang="en-US" sz="1400" dirty="0"/>
              <a:t>)</a:t>
            </a:r>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Constant Marginal Cost</a:t>
            </a: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a:t>Scale economies result from fixed cost being spread over more units</a:t>
            </a:r>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a:t>Capacity, </a:t>
            </a:r>
            <a:r>
              <a:rPr lang="en-US" sz="1400" i="1" dirty="0"/>
              <a:t>K</a:t>
            </a:r>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a:t>CapEx C(</a:t>
            </a:r>
            <a:r>
              <a:rPr lang="en-US" sz="1400" i="1" dirty="0"/>
              <a:t>K</a:t>
            </a:r>
            <a:r>
              <a:rPr lang="en-US" sz="1400" dirty="0"/>
              <a:t>)</a:t>
            </a:r>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Decreasing Marginal Cost</a:t>
            </a: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a:t>Scale economies result from spreading of fixed cost and volume discounts, installation learning, etc., </a:t>
            </a:r>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mc:AlternateContent xmlns:mc="http://schemas.openxmlformats.org/markup-compatibility/2006">
              <mc:Choice xmlns:v="urn:schemas-microsoft-com:vml" Requires="v">
                <p:oleObj spid="_x0000_s109661" name="Equation" r:id="rId4" imgW="1091880" imgH="215640" progId="Equation.3">
                  <p:embed/>
                </p:oleObj>
              </mc:Choice>
              <mc:Fallback>
                <p:oleObj name="Equation" r:id="rId4" imgW="1091880" imgH="215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013" y="2151375"/>
                        <a:ext cx="1092200" cy="21590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mc:AlternateContent xmlns:mc="http://schemas.openxmlformats.org/markup-compatibility/2006">
              <mc:Choice xmlns:v="urn:schemas-microsoft-com:vml" Requires="v">
                <p:oleObj spid="_x0000_s109662" name="Equation" r:id="rId6" imgW="1231560" imgH="419040" progId="Equation.3">
                  <p:embed/>
                </p:oleObj>
              </mc:Choice>
              <mc:Fallback>
                <p:oleObj name="Equation" r:id="rId6" imgW="1231560" imgH="4190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6796" y="2049775"/>
                        <a:ext cx="1231900" cy="41910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a:t>Note: CapEx = Capital Expenditure, i.e., total cost of installing the capacity.</a:t>
            </a:r>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a:t>α</a:t>
            </a:r>
            <a:r>
              <a:rPr lang="en-US" sz="1000" dirty="0"/>
              <a:t> is the scale term.</a:t>
            </a:r>
          </a:p>
          <a:p>
            <a:pPr algn="ctr"/>
            <a:r>
              <a:rPr lang="en-US" sz="1000" dirty="0"/>
              <a:t> 0 &lt; </a:t>
            </a:r>
            <a:r>
              <a:rPr lang="el-GR" sz="1000" dirty="0"/>
              <a:t>α</a:t>
            </a:r>
            <a:r>
              <a:rPr lang="en-US" sz="1000" dirty="0"/>
              <a:t> &lt;= 1. Lower </a:t>
            </a:r>
            <a:r>
              <a:rPr lang="el-GR" sz="1000" dirty="0"/>
              <a:t>α</a:t>
            </a:r>
            <a:r>
              <a:rPr lang="en-US" sz="1000" dirty="0"/>
              <a:t> indicates larger economies of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a:t>
            </a:r>
            <a:r>
              <a:rPr lang="en-US"/>
              <a:t>Capacity Expansion </a:t>
            </a:r>
            <a:endParaRPr lang="en-US" dirty="0"/>
          </a:p>
        </p:txBody>
      </p:sp>
      <p:sp>
        <p:nvSpPr>
          <p:cNvPr id="6" name="Oval 5"/>
          <p:cNvSpPr/>
          <p:nvPr/>
        </p:nvSpPr>
        <p:spPr>
          <a:xfrm>
            <a:off x="1557063"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Add shift to existing facility </a:t>
            </a:r>
          </a:p>
        </p:txBody>
      </p:sp>
      <p:sp>
        <p:nvSpPr>
          <p:cNvPr id="8" name="Oval 7"/>
          <p:cNvSpPr/>
          <p:nvPr/>
        </p:nvSpPr>
        <p:spPr>
          <a:xfrm>
            <a:off x="5948251" y="26280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Extend Existing Facility (Brownfield)</a:t>
            </a:r>
          </a:p>
        </p:txBody>
      </p:sp>
      <p:sp>
        <p:nvSpPr>
          <p:cNvPr id="9" name="Oval 8"/>
          <p:cNvSpPr/>
          <p:nvPr/>
        </p:nvSpPr>
        <p:spPr>
          <a:xfrm>
            <a:off x="3731992" y="115057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New Facility (Greenfield)</a:t>
            </a:r>
          </a:p>
        </p:txBody>
      </p:sp>
      <p:sp>
        <p:nvSpPr>
          <p:cNvPr id="10" name="Oval 9"/>
          <p:cNvSpPr/>
          <p:nvPr/>
        </p:nvSpPr>
        <p:spPr>
          <a:xfrm>
            <a:off x="2406887"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Outsource (some) Production </a:t>
            </a:r>
          </a:p>
        </p:txBody>
      </p:sp>
      <p:sp>
        <p:nvSpPr>
          <p:cNvPr id="11" name="Oval 10"/>
          <p:cNvSpPr/>
          <p:nvPr/>
        </p:nvSpPr>
        <p:spPr>
          <a:xfrm>
            <a:off x="5173334" y="499028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Improve Processes</a:t>
            </a:r>
          </a:p>
        </p:txBody>
      </p:sp>
      <p:sp>
        <p:nvSpPr>
          <p:cNvPr id="28" name="Oval 27"/>
          <p:cNvSpPr/>
          <p:nvPr/>
        </p:nvSpPr>
        <p:spPr>
          <a:xfrm>
            <a:off x="4523694" y="391444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937343" y="328159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603065" y="338039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3220549" y="338039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376470" y="417015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581377" y="422182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628666" y="304653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Optima"/>
                <a:cs typeface="Optima"/>
              </a:rPr>
              <a:t>How to Increase Capacity?</a:t>
            </a:r>
          </a:p>
        </p:txBody>
      </p:sp>
    </p:spTree>
    <p:extLst>
      <p:ext uri="{BB962C8B-B14F-4D97-AF65-F5344CB8AC3E}">
        <p14:creationId xmlns:p14="http://schemas.microsoft.com/office/powerpoint/2010/main" val="1306521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144280"/>
            <a:ext cx="7620000" cy="5372100"/>
          </a:xfrm>
          <a:prstGeom prst="rect">
            <a:avLst/>
          </a:prstGeom>
        </p:spPr>
      </p:pic>
      <p:sp>
        <p:nvSpPr>
          <p:cNvPr id="5" name="Title 4"/>
          <p:cNvSpPr>
            <a:spLocks noGrp="1"/>
          </p:cNvSpPr>
          <p:nvPr>
            <p:ph type="title"/>
          </p:nvPr>
        </p:nvSpPr>
        <p:spPr>
          <a:prstGeom prst="rect">
            <a:avLst/>
          </a:prstGeom>
        </p:spPr>
        <p:txBody>
          <a:bodyPr>
            <a:spAutoFit/>
          </a:bodyPr>
          <a:lstStyle/>
          <a:p>
            <a:r>
              <a:rPr lang="en-US" b="1" dirty="0"/>
              <a:t>William Harley and Arthur Davidson (1914)</a:t>
            </a:r>
            <a:endParaRPr lang="en-US" dirty="0"/>
          </a:p>
        </p:txBody>
      </p:sp>
    </p:spTree>
    <p:extLst>
      <p:ext uri="{BB962C8B-B14F-4D97-AF65-F5344CB8AC3E}">
        <p14:creationId xmlns:p14="http://schemas.microsoft.com/office/powerpoint/2010/main" val="2858288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mc:AlternateContent xmlns:mc="http://schemas.openxmlformats.org/markup-compatibility/2006">
              <mc:Choice xmlns:v="urn:schemas-microsoft-com:vml" Requires="v">
                <p:oleObj spid="_x0000_s256052" name="Document" r:id="rId4" imgW="4128120" imgH="4011120" progId="Word.Document.8">
                  <p:embed/>
                </p:oleObj>
              </mc:Choice>
              <mc:Fallback>
                <p:oleObj name="Document" r:id="rId4" imgW="4128120" imgH="4011120"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663" y="1447800"/>
                        <a:ext cx="5138737" cy="49926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a:t>Harley-Davidson Case</a:t>
            </a:r>
            <a:br>
              <a:rPr lang="en-US" sz="2400"/>
            </a:br>
            <a:r>
              <a:rPr lang="en-US" sz="2400"/>
              <a:t>	</a:t>
            </a:r>
            <a:r>
              <a:rPr lang="en-US" sz="2400" i="1"/>
              <a:t>When was the last time you felt this strongly about anything?</a:t>
            </a:r>
          </a:p>
        </p:txBody>
      </p:sp>
      <p:pic>
        <p:nvPicPr>
          <p:cNvPr id="256003" name="Picture 3"/>
          <p:cNvPicPr>
            <a:picLocks noChangeAspect="1" noChangeArrowheads="1"/>
          </p:cNvPicPr>
          <p:nvPr/>
        </p:nvPicPr>
        <p:blipFill>
          <a:blip r:embed="rId6"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a:t>Harley’s problem: Match Demand with Supply:</a:t>
            </a:r>
            <a:br>
              <a:rPr lang="en-US"/>
            </a:br>
            <a:r>
              <a:rPr lang="en-US"/>
              <a:t>	</a:t>
            </a:r>
            <a:r>
              <a:rPr lang="en-US" i="1"/>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a:t>Harley-Davidson analysis: qualitative strategic fit of options:</a:t>
            </a:r>
            <a:br>
              <a:rPr lang="en-US" sz="2400"/>
            </a:br>
            <a:r>
              <a:rPr lang="en-US" sz="2400"/>
              <a:t>	</a:t>
            </a:r>
            <a:r>
              <a:rPr lang="en-US" sz="2400" i="1"/>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8"/>
        </p:xfrm>
        <a:graphic>
          <a:graphicData uri="http://schemas.openxmlformats.org/drawingml/2006/table">
            <a:tbl>
              <a:tblPr/>
              <a:tblGrid>
                <a:gridCol w="19050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 Reminder on Present Value Calculations</a:t>
            </a:r>
          </a:p>
        </p:txBody>
      </p:sp>
      <p:sp>
        <p:nvSpPr>
          <p:cNvPr id="19" name="TextBox 18"/>
          <p:cNvSpPr txBox="1"/>
          <p:nvPr/>
        </p:nvSpPr>
        <p:spPr>
          <a:xfrm>
            <a:off x="2643807" y="1544063"/>
            <a:ext cx="3894015" cy="461665"/>
          </a:xfrm>
          <a:prstGeom prst="rect">
            <a:avLst/>
          </a:prstGeom>
          <a:noFill/>
        </p:spPr>
        <p:txBody>
          <a:bodyPr wrap="none" rtlCol="0">
            <a:spAutoFit/>
          </a:bodyPr>
          <a:lstStyle/>
          <a:p>
            <a:r>
              <a:rPr lang="en-US" dirty="0">
                <a:latin typeface="Optima"/>
                <a:cs typeface="Optima"/>
              </a:rPr>
              <a:t>Rate of return </a:t>
            </a:r>
            <a:r>
              <a:rPr lang="en-US" i="1" dirty="0">
                <a:latin typeface="Optima"/>
                <a:cs typeface="Optima"/>
              </a:rPr>
              <a:t>per period</a:t>
            </a:r>
            <a:r>
              <a:rPr lang="en-US" dirty="0">
                <a:latin typeface="Optima"/>
                <a:cs typeface="Optima"/>
              </a:rPr>
              <a:t> = r</a:t>
            </a:r>
          </a:p>
        </p:txBody>
      </p:sp>
      <p:sp>
        <p:nvSpPr>
          <p:cNvPr id="20" name="TextBox 19"/>
          <p:cNvSpPr txBox="1"/>
          <p:nvPr/>
        </p:nvSpPr>
        <p:spPr>
          <a:xfrm>
            <a:off x="1520356" y="2461516"/>
            <a:ext cx="6199532" cy="461665"/>
          </a:xfrm>
          <a:prstGeom prst="rect">
            <a:avLst/>
          </a:prstGeom>
          <a:noFill/>
        </p:spPr>
        <p:txBody>
          <a:bodyPr wrap="none" rtlCol="0">
            <a:spAutoFit/>
          </a:bodyPr>
          <a:lstStyle/>
          <a:p>
            <a:r>
              <a:rPr lang="en-US" dirty="0">
                <a:latin typeface="Optima"/>
                <a:cs typeface="Optima"/>
              </a:rPr>
              <a:t>$X in period </a:t>
            </a:r>
            <a:r>
              <a:rPr lang="en-US" i="1" dirty="0">
                <a:latin typeface="Optima"/>
                <a:cs typeface="Optima"/>
              </a:rPr>
              <a:t>t</a:t>
            </a:r>
            <a:r>
              <a:rPr lang="en-US" dirty="0">
                <a:latin typeface="Optima"/>
                <a:cs typeface="Optima"/>
              </a:rPr>
              <a:t> is worth  $X/(1+r)</a:t>
            </a:r>
            <a:r>
              <a:rPr lang="en-US" i="1" baseline="30000" dirty="0">
                <a:latin typeface="Optima"/>
                <a:cs typeface="Optima"/>
              </a:rPr>
              <a:t>t</a:t>
            </a:r>
            <a:r>
              <a:rPr lang="en-US" dirty="0">
                <a:latin typeface="Optima"/>
                <a:cs typeface="Optima"/>
              </a:rPr>
              <a:t> in period 0</a:t>
            </a:r>
          </a:p>
        </p:txBody>
      </p:sp>
      <p:sp>
        <p:nvSpPr>
          <p:cNvPr id="34" name="TextBox 33"/>
          <p:cNvSpPr txBox="1"/>
          <p:nvPr/>
        </p:nvSpPr>
        <p:spPr>
          <a:xfrm>
            <a:off x="924696" y="5440778"/>
            <a:ext cx="7340417" cy="830997"/>
          </a:xfrm>
          <a:prstGeom prst="rect">
            <a:avLst/>
          </a:prstGeom>
          <a:noFill/>
        </p:spPr>
        <p:txBody>
          <a:bodyPr wrap="square" rtlCol="0">
            <a:spAutoFit/>
          </a:bodyPr>
          <a:lstStyle/>
          <a:p>
            <a:r>
              <a:rPr lang="en-US" dirty="0">
                <a:latin typeface="Optima"/>
                <a:cs typeface="Optima"/>
              </a:rPr>
              <a:t>Present Value (PV) of cash flow </a:t>
            </a:r>
          </a:p>
          <a:p>
            <a:r>
              <a:rPr lang="en-US" dirty="0">
                <a:latin typeface="Optima"/>
                <a:cs typeface="Optima"/>
              </a:rPr>
              <a:t>	= V</a:t>
            </a:r>
            <a:r>
              <a:rPr lang="en-US" baseline="-25000" dirty="0">
                <a:latin typeface="Optima"/>
                <a:cs typeface="Optima"/>
              </a:rPr>
              <a:t>0 </a:t>
            </a:r>
            <a:r>
              <a:rPr lang="en-US" dirty="0">
                <a:latin typeface="Optima"/>
                <a:cs typeface="Optima"/>
              </a:rPr>
              <a:t>+ V</a:t>
            </a:r>
            <a:r>
              <a:rPr lang="en-US" baseline="-25000" dirty="0">
                <a:latin typeface="Optima"/>
                <a:cs typeface="Optima"/>
              </a:rPr>
              <a:t>1</a:t>
            </a:r>
            <a:r>
              <a:rPr lang="en-US" dirty="0">
                <a:latin typeface="Optima"/>
                <a:cs typeface="Optima"/>
              </a:rPr>
              <a:t>/(1+r) + … + </a:t>
            </a:r>
            <a:r>
              <a:rPr lang="en-US" dirty="0" err="1">
                <a:latin typeface="Optima"/>
                <a:cs typeface="Optima"/>
              </a:rPr>
              <a:t>V</a:t>
            </a:r>
            <a:r>
              <a:rPr lang="en-US" baseline="-25000" dirty="0" err="1">
                <a:latin typeface="Optima"/>
                <a:cs typeface="Optima"/>
              </a:rPr>
              <a:t>t</a:t>
            </a:r>
            <a:r>
              <a:rPr lang="en-US" baseline="-25000" dirty="0">
                <a:latin typeface="Optima"/>
                <a:cs typeface="Optima"/>
              </a:rPr>
              <a:t> </a:t>
            </a:r>
            <a:r>
              <a:rPr lang="en-US" dirty="0">
                <a:latin typeface="Optima"/>
                <a:cs typeface="Optima"/>
              </a:rPr>
              <a:t>/(1+r)</a:t>
            </a:r>
            <a:r>
              <a:rPr lang="en-US" baseline="30000" dirty="0">
                <a:latin typeface="Optima"/>
                <a:cs typeface="Optima"/>
              </a:rPr>
              <a:t>t</a:t>
            </a:r>
            <a:r>
              <a:rPr lang="en-US" dirty="0">
                <a:latin typeface="Optima"/>
                <a:cs typeface="Optima"/>
              </a:rPr>
              <a:t>  + … + V</a:t>
            </a:r>
            <a:r>
              <a:rPr lang="en-US" baseline="-25000" dirty="0">
                <a:latin typeface="Optima"/>
                <a:cs typeface="Optima"/>
              </a:rPr>
              <a:t>T</a:t>
            </a:r>
            <a:r>
              <a:rPr lang="en-US" dirty="0">
                <a:latin typeface="Optima"/>
                <a:cs typeface="Optima"/>
              </a:rPr>
              <a:t>/(1+r)</a:t>
            </a:r>
            <a:r>
              <a:rPr lang="en-US" baseline="30000" dirty="0">
                <a:latin typeface="Optima"/>
                <a:cs typeface="Optima"/>
              </a:rPr>
              <a:t>T</a:t>
            </a: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0</a:t>
              </a: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Time Period</a:t>
              </a: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Discount factor</a:t>
              </a: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Cash</a:t>
              </a: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0</a:t>
              </a: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a:t>
              </a: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1</a:t>
              </a: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a:t>
              </a: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1/(1+r)</a:t>
              </a:r>
              <a:r>
                <a:rPr lang="en-US" sz="1400" baseline="30000" dirty="0">
                  <a:solidFill>
                    <a:schemeClr val="tx1"/>
                  </a:solidFill>
                  <a:latin typeface="Optima"/>
                  <a:cs typeface="Optima"/>
                </a:rPr>
                <a:t>t</a:t>
              </a: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t</a:t>
              </a: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a:t>
              </a: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1/(1+r)</a:t>
              </a:r>
              <a:r>
                <a:rPr lang="en-US" sz="1400" baseline="30000" dirty="0">
                  <a:solidFill>
                    <a:schemeClr val="tx1"/>
                  </a:solidFill>
                  <a:latin typeface="Optima"/>
                  <a:cs typeface="Optima"/>
                </a:rPr>
                <a:t>T</a:t>
              </a: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T</a:t>
              </a: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Discounted Cash</a:t>
              </a: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0</a:t>
              </a: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1</a:t>
              </a:r>
              <a:r>
                <a:rPr lang="en-US" sz="1400" dirty="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t</a:t>
              </a:r>
              <a:r>
                <a:rPr lang="en-US" sz="1400" dirty="0">
                  <a:solidFill>
                    <a:schemeClr val="tx1"/>
                  </a:solidFill>
                  <a:latin typeface="Optima"/>
                  <a:cs typeface="Optima"/>
                </a:rPr>
                <a:t>/(1+r)</a:t>
              </a:r>
              <a:r>
                <a:rPr lang="en-US" sz="1400" baseline="30000" dirty="0">
                  <a:solidFill>
                    <a:schemeClr val="tx1"/>
                  </a:solidFill>
                  <a:latin typeface="Optima"/>
                  <a:cs typeface="Optima"/>
                </a:rPr>
                <a:t>t</a:t>
              </a: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V</a:t>
              </a:r>
              <a:r>
                <a:rPr lang="en-US" sz="1400" baseline="-25000" dirty="0">
                  <a:solidFill>
                    <a:schemeClr val="tx1"/>
                  </a:solidFill>
                  <a:latin typeface="Optima"/>
                  <a:cs typeface="Optima"/>
                </a:rPr>
                <a:t>T</a:t>
              </a:r>
              <a:r>
                <a:rPr lang="en-US" sz="1400" dirty="0">
                  <a:solidFill>
                    <a:schemeClr val="tx1"/>
                  </a:solidFill>
                  <a:latin typeface="Optima"/>
                  <a:cs typeface="Optima"/>
                </a:rPr>
                <a:t>/(1+r)</a:t>
              </a:r>
              <a:r>
                <a:rPr lang="en-US" sz="1400" baseline="30000" dirty="0">
                  <a:solidFill>
                    <a:schemeClr val="tx1"/>
                  </a:solidFill>
                  <a:latin typeface="Optima"/>
                  <a:cs typeface="Optima"/>
                </a:rPr>
                <a:t>T</a:t>
              </a: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9148658" cy="246221"/>
          </a:xfrm>
          <a:prstGeom prst="rect">
            <a:avLst/>
          </a:prstGeom>
          <a:noFill/>
        </p:spPr>
        <p:txBody>
          <a:bodyPr wrap="none" rtlCol="0">
            <a:spAutoFit/>
          </a:bodyPr>
          <a:lstStyle/>
          <a:p>
            <a:r>
              <a:rPr lang="en-US" sz="1000" dirty="0"/>
              <a:t>Note: Remember to adjust the discount factor to the length of the time bucket in your model (when periods are not years then the discount rate </a:t>
            </a:r>
            <a:r>
              <a:rPr lang="en-US" sz="1000" i="1" dirty="0"/>
              <a:t>r</a:t>
            </a:r>
            <a:r>
              <a:rPr lang="en-US" sz="1000" dirty="0"/>
              <a:t> is not the annual discount rate).</a:t>
            </a:r>
          </a:p>
        </p:txBody>
      </p:sp>
    </p:spTree>
    <p:extLst>
      <p:ext uri="{BB962C8B-B14F-4D97-AF65-F5344CB8AC3E}">
        <p14:creationId xmlns:p14="http://schemas.microsoft.com/office/powerpoint/2010/main" val="2517913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Flexibility</a:t>
            </a:r>
          </a:p>
        </p:txBody>
      </p:sp>
      <p:sp>
        <p:nvSpPr>
          <p:cNvPr id="3" name="Content Placeholder 2"/>
          <p:cNvSpPr>
            <a:spLocks noGrp="1"/>
          </p:cNvSpPr>
          <p:nvPr>
            <p:ph idx="1"/>
          </p:nvPr>
        </p:nvSpPr>
        <p:spPr/>
        <p:txBody>
          <a:bodyPr/>
          <a:lstStyle/>
          <a:p>
            <a:r>
              <a:rPr lang="en-US" dirty="0"/>
              <a:t>= one asset can perform multiple tasks</a:t>
            </a:r>
          </a:p>
          <a:p>
            <a:endParaRPr lang="en-US" dirty="0"/>
          </a:p>
          <a:p>
            <a:r>
              <a:rPr lang="en-US" dirty="0"/>
              <a:t>a 3D printer deposits fluid or powdered materials in thin, successive layers 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516678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the NPV of a Capacity Plan</a:t>
            </a:r>
          </a:p>
        </p:txBody>
      </p:sp>
      <p:sp>
        <p:nvSpPr>
          <p:cNvPr id="8" name="Rectangle 7"/>
          <p:cNvSpPr/>
          <p:nvPr/>
        </p:nvSpPr>
        <p:spPr>
          <a:xfrm>
            <a:off x="193165" y="2084825"/>
            <a:ext cx="1574605" cy="55506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Capacity Plan</a:t>
            </a:r>
          </a:p>
        </p:txBody>
      </p:sp>
      <p:sp>
        <p:nvSpPr>
          <p:cNvPr id="9" name="Rectangle 8"/>
          <p:cNvSpPr/>
          <p:nvPr/>
        </p:nvSpPr>
        <p:spPr>
          <a:xfrm>
            <a:off x="193166" y="3331453"/>
            <a:ext cx="1574605" cy="1119097"/>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Sales </a:t>
            </a:r>
            <a:r>
              <a:rPr lang="en-US" sz="1600">
                <a:latin typeface="Optima"/>
                <a:cs typeface="Optima"/>
              </a:rPr>
              <a:t>and Production </a:t>
            </a:r>
            <a:r>
              <a:rPr lang="en-US" sz="1600" dirty="0">
                <a:latin typeface="Optima"/>
                <a:cs typeface="Optima"/>
              </a:rPr>
              <a:t>Plan </a:t>
            </a: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921193" y="2500323"/>
            <a:ext cx="748923" cy="584776"/>
          </a:xfrm>
          <a:prstGeom prst="rect">
            <a:avLst/>
          </a:prstGeom>
          <a:noFill/>
        </p:spPr>
        <p:txBody>
          <a:bodyPr wrap="none" rtlCol="0">
            <a:spAutoFit/>
          </a:bodyPr>
          <a:lstStyle/>
          <a:p>
            <a:pPr algn="ctr"/>
            <a:r>
              <a:rPr lang="en-US" sz="1600" dirty="0">
                <a:solidFill>
                  <a:schemeClr val="accent2"/>
                </a:solidFill>
                <a:latin typeface="Optima"/>
                <a:cs typeface="Optima"/>
              </a:rPr>
              <a:t>PV of</a:t>
            </a:r>
          </a:p>
          <a:p>
            <a:pPr algn="ctr"/>
            <a:r>
              <a:rPr lang="en-US" sz="1600" dirty="0" err="1">
                <a:solidFill>
                  <a:schemeClr val="accent2"/>
                </a:solidFill>
                <a:latin typeface="Optima"/>
                <a:cs typeface="Optima"/>
              </a:rPr>
              <a:t>CapEx</a:t>
            </a:r>
            <a:r>
              <a:rPr lang="en-US" sz="1600" dirty="0">
                <a:solidFill>
                  <a:schemeClr val="accent2"/>
                </a:solidFill>
                <a:latin typeface="Optima"/>
                <a:cs typeface="Optima"/>
              </a:rPr>
              <a:t> </a:t>
            </a: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a:solidFill>
                  <a:schemeClr val="accent2"/>
                </a:solidFill>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47727"/>
            <a:ext cx="1211717" cy="1077218"/>
          </a:xfrm>
          <a:prstGeom prst="rect">
            <a:avLst/>
          </a:prstGeom>
          <a:noFill/>
        </p:spPr>
        <p:txBody>
          <a:bodyPr wrap="square" rtlCol="0">
            <a:spAutoFit/>
          </a:bodyPr>
          <a:lstStyle/>
          <a:p>
            <a:pPr algn="ctr"/>
            <a:r>
              <a:rPr lang="en-US" sz="1600" b="1" dirty="0">
                <a:solidFill>
                  <a:srgbClr val="3333CC"/>
                </a:solidFill>
                <a:latin typeface="Optima"/>
                <a:cs typeface="Optima"/>
              </a:rPr>
              <a:t>NPV</a:t>
            </a:r>
          </a:p>
          <a:p>
            <a:pPr algn="ctr"/>
            <a:r>
              <a:rPr lang="en-US" sz="1600" b="1" dirty="0">
                <a:solidFill>
                  <a:srgbClr val="3333CC"/>
                </a:solidFill>
                <a:latin typeface="Optima"/>
                <a:cs typeface="Optima"/>
              </a:rPr>
              <a:t>=</a:t>
            </a:r>
          </a:p>
          <a:p>
            <a:pPr algn="ctr"/>
            <a:r>
              <a:rPr lang="en-US" sz="1600" b="1" dirty="0">
                <a:solidFill>
                  <a:srgbClr val="3333CC"/>
                </a:solidFill>
                <a:latin typeface="Optima"/>
                <a:cs typeface="Optima"/>
              </a:rPr>
              <a:t>PV(Profit)-PV(</a:t>
            </a:r>
            <a:r>
              <a:rPr lang="en-US" sz="1600" b="1" dirty="0" err="1">
                <a:solidFill>
                  <a:srgbClr val="3333CC"/>
                </a:solidFill>
                <a:latin typeface="Optima"/>
                <a:cs typeface="Optima"/>
              </a:rPr>
              <a:t>CapEx</a:t>
            </a:r>
            <a:r>
              <a:rPr lang="en-US" sz="1600" b="1" dirty="0">
                <a:solidFill>
                  <a:srgbClr val="3333CC"/>
                </a:solidFill>
                <a:latin typeface="Optima"/>
                <a:cs typeface="Optima"/>
              </a:rPr>
              <a:t>)</a:t>
            </a: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0</a:t>
            </a: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K</a:t>
            </a:r>
            <a:r>
              <a:rPr lang="en-US" sz="1400" baseline="-25000" dirty="0">
                <a:solidFill>
                  <a:schemeClr val="tx1"/>
                </a:solidFill>
                <a:latin typeface="Optima"/>
                <a:cs typeface="Optima"/>
              </a:rPr>
              <a:t>0</a:t>
            </a: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Time Period</a:t>
            </a: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Capacity Added</a:t>
            </a: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Capacity Cost</a:t>
            </a: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C(K</a:t>
            </a:r>
            <a:r>
              <a:rPr lang="en-US" sz="1400" baseline="-25000" dirty="0">
                <a:solidFill>
                  <a:schemeClr val="tx1"/>
                </a:solidFill>
                <a:latin typeface="Optima"/>
                <a:cs typeface="Optima"/>
              </a:rPr>
              <a:t>0</a:t>
            </a:r>
            <a:r>
              <a:rPr lang="en-US" sz="1400" dirty="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a:t>
            </a: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K</a:t>
            </a:r>
            <a:r>
              <a:rPr lang="en-US" sz="1400" baseline="-25000" dirty="0">
                <a:solidFill>
                  <a:schemeClr val="tx1"/>
                </a:solidFill>
                <a:latin typeface="Optima"/>
                <a:cs typeface="Optima"/>
              </a:rPr>
              <a:t>1</a:t>
            </a: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C(K</a:t>
            </a:r>
            <a:r>
              <a:rPr lang="en-US" sz="1400" baseline="-25000" dirty="0">
                <a:solidFill>
                  <a:schemeClr val="tx1"/>
                </a:solidFill>
                <a:latin typeface="Optima"/>
                <a:cs typeface="Optima"/>
              </a:rPr>
              <a:t>1</a:t>
            </a:r>
            <a:r>
              <a:rPr lang="en-US" sz="1400" dirty="0">
                <a:solidFill>
                  <a:schemeClr val="tx1"/>
                </a:solidFill>
                <a:latin typeface="Optima"/>
                <a:cs typeface="Optima"/>
              </a:rPr>
              <a:t>)</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K</a:t>
            </a:r>
            <a:r>
              <a:rPr lang="en-US" sz="1400" baseline="-25000" dirty="0">
                <a:solidFill>
                  <a:schemeClr val="tx1"/>
                </a:solidFill>
                <a:latin typeface="Optima"/>
                <a:cs typeface="Optima"/>
              </a:rPr>
              <a:t>t</a:t>
            </a: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C(K</a:t>
            </a:r>
            <a:r>
              <a:rPr lang="en-US" sz="1400" baseline="-25000" dirty="0">
                <a:solidFill>
                  <a:schemeClr val="tx1"/>
                </a:solidFill>
                <a:latin typeface="Optima"/>
                <a:cs typeface="Optima"/>
              </a:rPr>
              <a:t>t</a:t>
            </a:r>
            <a:r>
              <a:rPr lang="en-US" sz="1400" dirty="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K</a:t>
            </a:r>
            <a:r>
              <a:rPr lang="en-US" sz="1400" baseline="-25000" dirty="0">
                <a:solidFill>
                  <a:schemeClr val="tx1"/>
                </a:solidFill>
                <a:latin typeface="Optima"/>
                <a:cs typeface="Optima"/>
              </a:rPr>
              <a:t>T</a:t>
            </a: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C(K</a:t>
            </a:r>
            <a:r>
              <a:rPr lang="en-US" sz="1400" baseline="-25000" dirty="0">
                <a:solidFill>
                  <a:schemeClr val="tx1"/>
                </a:solidFill>
                <a:latin typeface="Optima"/>
                <a:cs typeface="Optima"/>
              </a:rPr>
              <a:t>T</a:t>
            </a:r>
            <a:r>
              <a:rPr lang="en-US" sz="1400" dirty="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0</a:t>
            </a: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0</a:t>
            </a: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Time Period</a:t>
            </a: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Production units</a:t>
            </a: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Inventory at end</a:t>
            </a: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0</a:t>
            </a: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Sales units</a:t>
            </a: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Production Cost</a:t>
            </a: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Inventory Cost</a:t>
            </a: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Sales Revenue</a:t>
            </a: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0</a:t>
            </a: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m</a:t>
            </a:r>
            <a:r>
              <a:rPr lang="en-US" sz="1400" baseline="-25000" dirty="0">
                <a:solidFill>
                  <a:schemeClr val="tx1"/>
                </a:solidFill>
                <a:latin typeface="Optima"/>
                <a:cs typeface="Optima"/>
              </a:rPr>
              <a:t>0</a:t>
            </a:r>
            <a:r>
              <a:rPr lang="en-US" sz="1400" dirty="0">
                <a:solidFill>
                  <a:schemeClr val="tx1"/>
                </a:solidFill>
                <a:latin typeface="Optima"/>
                <a:cs typeface="Optima"/>
              </a:rPr>
              <a:t>P</a:t>
            </a:r>
            <a:r>
              <a:rPr lang="en-US" sz="1400" baseline="-25000" dirty="0">
                <a:solidFill>
                  <a:schemeClr val="tx1"/>
                </a:solidFill>
                <a:latin typeface="Optima"/>
                <a:cs typeface="Optima"/>
              </a:rPr>
              <a:t>0</a:t>
            </a: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h</a:t>
            </a:r>
            <a:r>
              <a:rPr lang="en-US" sz="1400" baseline="-25000" dirty="0">
                <a:solidFill>
                  <a:schemeClr val="tx1"/>
                </a:solidFill>
                <a:latin typeface="Optima"/>
                <a:cs typeface="Optima"/>
              </a:rPr>
              <a:t>0</a:t>
            </a:r>
            <a:r>
              <a:rPr lang="en-US" sz="1400" dirty="0">
                <a:solidFill>
                  <a:schemeClr val="tx1"/>
                </a:solidFill>
                <a:latin typeface="Optima"/>
                <a:cs typeface="Optima"/>
              </a:rPr>
              <a:t>I</a:t>
            </a:r>
            <a:r>
              <a:rPr lang="en-US" sz="1400" baseline="-25000" dirty="0">
                <a:solidFill>
                  <a:schemeClr val="tx1"/>
                </a:solidFill>
                <a:latin typeface="Optima"/>
                <a:cs typeface="Optima"/>
              </a:rPr>
              <a:t>0</a:t>
            </a: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r</a:t>
            </a:r>
            <a:r>
              <a:rPr lang="en-US" sz="1400" baseline="-25000" dirty="0">
                <a:solidFill>
                  <a:schemeClr val="tx1"/>
                </a:solidFill>
                <a:latin typeface="Optima"/>
                <a:cs typeface="Optima"/>
              </a:rPr>
              <a:t>0</a:t>
            </a:r>
            <a:r>
              <a:rPr lang="en-US" sz="1400" dirty="0">
                <a:solidFill>
                  <a:schemeClr val="tx1"/>
                </a:solidFill>
                <a:latin typeface="Optima"/>
                <a:cs typeface="Optima"/>
              </a:rPr>
              <a:t>S</a:t>
            </a:r>
            <a:r>
              <a:rPr lang="en-US" sz="1400" baseline="-25000" dirty="0">
                <a:solidFill>
                  <a:schemeClr val="tx1"/>
                </a:solidFill>
                <a:latin typeface="Optima"/>
                <a:cs typeface="Optima"/>
              </a:rPr>
              <a:t>0</a:t>
            </a: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a:t>
            </a: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1</a:t>
            </a: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1</a:t>
            </a: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1</a:t>
            </a: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m</a:t>
            </a:r>
            <a:r>
              <a:rPr lang="en-US" sz="1400" baseline="-25000" dirty="0">
                <a:solidFill>
                  <a:schemeClr val="tx1"/>
                </a:solidFill>
                <a:latin typeface="Optima"/>
                <a:cs typeface="Optima"/>
              </a:rPr>
              <a:t>1</a:t>
            </a:r>
            <a:r>
              <a:rPr lang="en-US" sz="1400" dirty="0">
                <a:solidFill>
                  <a:schemeClr val="tx1"/>
                </a:solidFill>
                <a:latin typeface="Optima"/>
                <a:cs typeface="Optima"/>
              </a:rPr>
              <a:t>P</a:t>
            </a:r>
            <a:r>
              <a:rPr lang="en-US" sz="1400" baseline="-25000" dirty="0">
                <a:solidFill>
                  <a:schemeClr val="tx1"/>
                </a:solidFill>
                <a:latin typeface="Optima"/>
                <a:cs typeface="Optima"/>
              </a:rPr>
              <a:t>1</a:t>
            </a: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h</a:t>
            </a:r>
            <a:r>
              <a:rPr lang="en-US" sz="1400" baseline="-25000" dirty="0">
                <a:solidFill>
                  <a:schemeClr val="tx1"/>
                </a:solidFill>
                <a:latin typeface="Optima"/>
                <a:cs typeface="Optima"/>
              </a:rPr>
              <a:t>1</a:t>
            </a:r>
            <a:r>
              <a:rPr lang="en-US" sz="1400" dirty="0">
                <a:solidFill>
                  <a:schemeClr val="tx1"/>
                </a:solidFill>
                <a:latin typeface="Optima"/>
                <a:cs typeface="Optima"/>
              </a:rPr>
              <a:t>I</a:t>
            </a:r>
            <a:r>
              <a:rPr lang="en-US" sz="1400" baseline="-25000" dirty="0">
                <a:solidFill>
                  <a:schemeClr val="tx1"/>
                </a:solidFill>
                <a:latin typeface="Optima"/>
                <a:cs typeface="Optima"/>
              </a:rPr>
              <a:t>1</a:t>
            </a: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r</a:t>
            </a:r>
            <a:r>
              <a:rPr lang="en-US" sz="1400" baseline="-25000" dirty="0">
                <a:solidFill>
                  <a:schemeClr val="tx1"/>
                </a:solidFill>
                <a:latin typeface="Optima"/>
                <a:cs typeface="Optima"/>
              </a:rPr>
              <a:t>1</a:t>
            </a:r>
            <a:r>
              <a:rPr lang="en-US" sz="1400" dirty="0">
                <a:solidFill>
                  <a:schemeClr val="tx1"/>
                </a:solidFill>
                <a:latin typeface="Optima"/>
                <a:cs typeface="Optima"/>
              </a:rPr>
              <a:t>S</a:t>
            </a:r>
            <a:r>
              <a:rPr lang="en-US" sz="1400" baseline="-25000" dirty="0">
                <a:solidFill>
                  <a:schemeClr val="tx1"/>
                </a:solidFill>
                <a:latin typeface="Optima"/>
                <a:cs typeface="Optima"/>
              </a:rPr>
              <a:t>1</a:t>
            </a: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m</a:t>
            </a:r>
            <a:r>
              <a:rPr lang="en-US" sz="1400" baseline="-25000" dirty="0">
                <a:solidFill>
                  <a:schemeClr val="tx1"/>
                </a:solidFill>
                <a:latin typeface="Optima"/>
                <a:cs typeface="Optima"/>
              </a:rPr>
              <a:t>t</a:t>
            </a: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h</a:t>
            </a:r>
            <a:r>
              <a:rPr lang="en-US" sz="1400" baseline="-25000" dirty="0">
                <a:solidFill>
                  <a:schemeClr val="tx1"/>
                </a:solidFill>
                <a:latin typeface="Optima"/>
                <a:cs typeface="Optima"/>
              </a:rPr>
              <a:t>t</a:t>
            </a: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r</a:t>
            </a:r>
            <a:r>
              <a:rPr lang="en-US" sz="1400" baseline="-25000" dirty="0">
                <a:solidFill>
                  <a:schemeClr val="tx1"/>
                </a:solidFill>
                <a:latin typeface="Optima"/>
                <a:cs typeface="Optima"/>
              </a:rPr>
              <a:t>t</a:t>
            </a: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m</a:t>
            </a:r>
            <a:r>
              <a:rPr lang="en-US" sz="1400" baseline="-25000" dirty="0">
                <a:solidFill>
                  <a:schemeClr val="tx1"/>
                </a:solidFill>
                <a:latin typeface="Optima"/>
                <a:cs typeface="Optima"/>
              </a:rPr>
              <a:t>T</a:t>
            </a: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h</a:t>
            </a:r>
            <a:r>
              <a:rPr lang="en-US" sz="1400" baseline="-25000" dirty="0">
                <a:solidFill>
                  <a:schemeClr val="tx1"/>
                </a:solidFill>
                <a:latin typeface="Optima"/>
                <a:cs typeface="Optima"/>
              </a:rPr>
              <a:t>T</a:t>
            </a: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r</a:t>
            </a:r>
            <a:r>
              <a:rPr lang="en-US" sz="1400" baseline="-25000" dirty="0">
                <a:solidFill>
                  <a:schemeClr val="tx1"/>
                </a:solidFill>
                <a:latin typeface="Optima"/>
                <a:cs typeface="Optima"/>
              </a:rPr>
              <a:t>T</a:t>
            </a: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a:latin typeface="Optima"/>
                <a:cs typeface="Optima"/>
              </a:rPr>
              <a:t>m</a:t>
            </a:r>
            <a:r>
              <a:rPr lang="en-US" sz="1400" baseline="-25000" dirty="0">
                <a:latin typeface="Optima"/>
                <a:cs typeface="Optima"/>
              </a:rPr>
              <a:t>t</a:t>
            </a:r>
            <a:r>
              <a:rPr lang="en-US" sz="1400" dirty="0">
                <a:latin typeface="Optima"/>
                <a:cs typeface="Optima"/>
              </a:rPr>
              <a:t> = per-unit production cost in period t</a:t>
            </a:r>
          </a:p>
          <a:p>
            <a:r>
              <a:rPr lang="en-US" sz="1400" dirty="0">
                <a:latin typeface="Optima"/>
                <a:cs typeface="Optima"/>
              </a:rPr>
              <a:t>h</a:t>
            </a:r>
            <a:r>
              <a:rPr lang="en-US" sz="1400" baseline="-25000" dirty="0">
                <a:latin typeface="Optima"/>
                <a:cs typeface="Optima"/>
              </a:rPr>
              <a:t>t</a:t>
            </a:r>
            <a:r>
              <a:rPr lang="en-US" sz="1400" dirty="0">
                <a:latin typeface="Optima"/>
                <a:cs typeface="Optima"/>
              </a:rPr>
              <a:t> = per-unit inventory cost in period t</a:t>
            </a:r>
          </a:p>
          <a:p>
            <a:r>
              <a:rPr lang="en-US" sz="1400" dirty="0">
                <a:latin typeface="Optima"/>
                <a:cs typeface="Optima"/>
              </a:rPr>
              <a:t>r</a:t>
            </a:r>
            <a:r>
              <a:rPr lang="en-US" sz="1400" baseline="-25000" dirty="0">
                <a:latin typeface="Optima"/>
                <a:cs typeface="Optima"/>
              </a:rPr>
              <a:t>t</a:t>
            </a:r>
            <a:r>
              <a:rPr lang="en-US" sz="1400" dirty="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a:latin typeface="Optima"/>
                <a:cs typeface="Optima"/>
              </a:rPr>
              <a:t>* When including taxes, include depreciation of </a:t>
            </a:r>
            <a:r>
              <a:rPr lang="en-US" sz="1400" dirty="0" err="1">
                <a:latin typeface="Optima"/>
                <a:cs typeface="Optima"/>
              </a:rPr>
              <a:t>CapEx</a:t>
            </a:r>
            <a:r>
              <a:rPr lang="en-US" sz="1400" dirty="0">
                <a:latin typeface="Optima"/>
                <a:cs typeface="Optima"/>
              </a:rPr>
              <a:t> into operating profit to realize tax shield in NOPAT </a:t>
            </a:r>
          </a:p>
        </p:txBody>
      </p:sp>
    </p:spTree>
    <p:extLst>
      <p:ext uri="{BB962C8B-B14F-4D97-AF65-F5344CB8AC3E}">
        <p14:creationId xmlns:p14="http://schemas.microsoft.com/office/powerpoint/2010/main" val="177512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to Determine Sales and Production Plan </a:t>
            </a:r>
          </a:p>
        </p:txBody>
      </p:sp>
      <p:sp>
        <p:nvSpPr>
          <p:cNvPr id="5" name="Rectangle 4"/>
          <p:cNvSpPr/>
          <p:nvPr/>
        </p:nvSpPr>
        <p:spPr>
          <a:xfrm>
            <a:off x="2882180" y="1669327"/>
            <a:ext cx="1574605"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Capacity Plan</a:t>
            </a:r>
          </a:p>
        </p:txBody>
      </p:sp>
      <p:sp>
        <p:nvSpPr>
          <p:cNvPr id="6" name="Rectangle 5"/>
          <p:cNvSpPr/>
          <p:nvPr/>
        </p:nvSpPr>
        <p:spPr>
          <a:xfrm>
            <a:off x="1384385" y="1669327"/>
            <a:ext cx="999750"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Current Capacity</a:t>
            </a: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TK</a:t>
            </a:r>
            <a:r>
              <a:rPr lang="en-US" sz="1400" baseline="-25000" dirty="0">
                <a:solidFill>
                  <a:schemeClr val="tx1"/>
                </a:solidFill>
                <a:latin typeface="Optima"/>
                <a:cs typeface="Optima"/>
              </a:rPr>
              <a:t>0</a:t>
            </a: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TK</a:t>
            </a:r>
            <a:r>
              <a:rPr lang="en-US" sz="1400" baseline="-25000" dirty="0">
                <a:solidFill>
                  <a:schemeClr val="tx1"/>
                </a:solidFill>
                <a:latin typeface="Optima"/>
                <a:cs typeface="Optima"/>
              </a:rPr>
              <a:t>1</a:t>
            </a: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TK</a:t>
            </a:r>
            <a:r>
              <a:rPr lang="en-US" sz="1400" baseline="-25000" dirty="0">
                <a:solidFill>
                  <a:schemeClr val="tx1"/>
                </a:solidFill>
                <a:latin typeface="Optima"/>
                <a:cs typeface="Optima"/>
              </a:rPr>
              <a:t>t</a:t>
            </a: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TK</a:t>
            </a:r>
            <a:r>
              <a:rPr lang="en-US" sz="1400" baseline="-25000" dirty="0">
                <a:solidFill>
                  <a:schemeClr val="tx1"/>
                </a:solidFill>
                <a:latin typeface="Optima"/>
                <a:cs typeface="Optima"/>
              </a:rPr>
              <a:t>T</a:t>
            </a:r>
          </a:p>
        </p:txBody>
      </p:sp>
      <p:sp>
        <p:nvSpPr>
          <p:cNvPr id="18" name="Rectangle 17"/>
          <p:cNvSpPr/>
          <p:nvPr/>
        </p:nvSpPr>
        <p:spPr>
          <a:xfrm>
            <a:off x="1284938" y="2629647"/>
            <a:ext cx="3470668" cy="30008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Total Capacity (TK) in each period</a:t>
            </a:r>
          </a:p>
        </p:txBody>
      </p:sp>
      <p:sp>
        <p:nvSpPr>
          <p:cNvPr id="19" name="Rectangle 18"/>
          <p:cNvSpPr/>
          <p:nvPr/>
        </p:nvSpPr>
        <p:spPr>
          <a:xfrm>
            <a:off x="5224885" y="2629647"/>
            <a:ext cx="3097350" cy="279666"/>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Demand in each period</a:t>
            </a: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a:t>
            </a:r>
            <a:r>
              <a:rPr lang="en-US" sz="1400" baseline="-25000" dirty="0">
                <a:solidFill>
                  <a:schemeClr val="tx1"/>
                </a:solidFill>
                <a:latin typeface="Optima"/>
                <a:cs typeface="Optima"/>
              </a:rPr>
              <a:t>0</a:t>
            </a: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a:t>
            </a:r>
            <a:r>
              <a:rPr lang="en-US" sz="1400" baseline="-25000" dirty="0">
                <a:solidFill>
                  <a:schemeClr val="tx1"/>
                </a:solidFill>
                <a:latin typeface="Optima"/>
                <a:cs typeface="Optima"/>
              </a:rPr>
              <a:t>1</a:t>
            </a: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a:t>
            </a:r>
            <a:r>
              <a:rPr lang="en-US" sz="1400" baseline="-25000" dirty="0">
                <a:solidFill>
                  <a:schemeClr val="tx1"/>
                </a:solidFill>
                <a:latin typeface="Optima"/>
                <a:cs typeface="Optima"/>
              </a:rPr>
              <a:t>t</a:t>
            </a: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D</a:t>
            </a:r>
            <a:r>
              <a:rPr lang="en-US" sz="1400" baseline="-25000" dirty="0">
                <a:solidFill>
                  <a:schemeClr val="tx1"/>
                </a:solidFill>
                <a:latin typeface="Optima"/>
                <a:cs typeface="Optima"/>
              </a:rPr>
              <a:t>T</a:t>
            </a:r>
          </a:p>
        </p:txBody>
      </p:sp>
      <p:sp>
        <p:nvSpPr>
          <p:cNvPr id="24" name="Rectangle 23"/>
          <p:cNvSpPr/>
          <p:nvPr/>
        </p:nvSpPr>
        <p:spPr>
          <a:xfrm>
            <a:off x="501071" y="4882777"/>
            <a:ext cx="1574605" cy="1119097"/>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Optima"/>
                <a:cs typeface="Optima"/>
              </a:rPr>
              <a:t>Sales and Production and Plan </a:t>
            </a: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0</a:t>
            </a: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0</a:t>
            </a: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Time Period</a:t>
            </a: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Production units</a:t>
            </a: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Inventory at end</a:t>
            </a: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0</a:t>
            </a: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Sales units</a:t>
            </a: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0</a:t>
            </a: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1</a:t>
            </a: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1</a:t>
            </a: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1</a:t>
            </a: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1</a:t>
            </a: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Optima"/>
                <a:cs typeface="Optima"/>
              </a:rPr>
              <a:t>T</a:t>
            </a: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P</a:t>
            </a:r>
            <a:r>
              <a:rPr lang="en-US" sz="1400" baseline="-25000" dirty="0">
                <a:solidFill>
                  <a:schemeClr val="tx1"/>
                </a:solidFill>
                <a:latin typeface="Optima"/>
                <a:cs typeface="Optima"/>
              </a:rPr>
              <a:t>T</a:t>
            </a: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I</a:t>
            </a:r>
            <a:r>
              <a:rPr lang="en-US" sz="1400" baseline="-25000" dirty="0">
                <a:solidFill>
                  <a:schemeClr val="tx1"/>
                </a:solidFill>
                <a:latin typeface="Optima"/>
                <a:cs typeface="Optima"/>
              </a:rPr>
              <a:t>T</a:t>
            </a: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S</a:t>
            </a:r>
            <a:r>
              <a:rPr lang="en-US" sz="1400" baseline="-25000" dirty="0">
                <a:solidFill>
                  <a:schemeClr val="tx1"/>
                </a:solidFill>
                <a:latin typeface="Optima"/>
                <a:cs typeface="Optima"/>
              </a:rPr>
              <a:t>T</a:t>
            </a: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a:latin typeface="Optima"/>
                <a:cs typeface="Optima"/>
              </a:rPr>
              <a:t>Constrains production</a:t>
            </a:r>
          </a:p>
          <a:p>
            <a:pPr algn="ctr"/>
            <a:r>
              <a:rPr lang="en-US" dirty="0" err="1">
                <a:latin typeface="Optima"/>
                <a:cs typeface="Optima"/>
              </a:rPr>
              <a:t>P</a:t>
            </a:r>
            <a:r>
              <a:rPr lang="en-US" baseline="-25000" dirty="0" err="1">
                <a:latin typeface="Optima"/>
                <a:cs typeface="Optima"/>
              </a:rPr>
              <a:t>t</a:t>
            </a:r>
            <a:r>
              <a:rPr lang="en-US" dirty="0">
                <a:latin typeface="Optima"/>
                <a:cs typeface="Optima"/>
              </a:rPr>
              <a:t>  ≤  </a:t>
            </a:r>
            <a:r>
              <a:rPr lang="en-US" dirty="0" err="1">
                <a:latin typeface="Optima"/>
                <a:cs typeface="Optima"/>
              </a:rPr>
              <a:t>TK</a:t>
            </a:r>
            <a:r>
              <a:rPr lang="en-US" baseline="-25000" dirty="0" err="1">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a:latin typeface="Optima"/>
                <a:cs typeface="Optima"/>
              </a:rPr>
              <a:t>Constrains sales</a:t>
            </a:r>
          </a:p>
          <a:p>
            <a:pPr algn="ctr"/>
            <a:r>
              <a:rPr lang="en-US" dirty="0">
                <a:latin typeface="Optima"/>
                <a:cs typeface="Optima"/>
              </a:rPr>
              <a:t>S</a:t>
            </a:r>
            <a:r>
              <a:rPr lang="en-US" baseline="-25000" dirty="0">
                <a:latin typeface="Optima"/>
                <a:cs typeface="Optima"/>
              </a:rPr>
              <a:t>t</a:t>
            </a:r>
            <a:r>
              <a:rPr lang="en-US" dirty="0">
                <a:latin typeface="Optima"/>
                <a:cs typeface="Optima"/>
              </a:rPr>
              <a:t> ≤ D</a:t>
            </a:r>
            <a:r>
              <a:rPr lang="en-US" baseline="-25000" dirty="0">
                <a:latin typeface="Optima"/>
                <a:cs typeface="Optima"/>
              </a:rPr>
              <a:t>t</a:t>
            </a: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323439"/>
          </a:xfrm>
          <a:prstGeom prst="rect">
            <a:avLst/>
          </a:prstGeom>
          <a:noFill/>
        </p:spPr>
        <p:txBody>
          <a:bodyPr wrap="square" rtlCol="0">
            <a:spAutoFit/>
          </a:bodyPr>
          <a:lstStyle/>
          <a:p>
            <a:pPr algn="ctr"/>
            <a:r>
              <a:rPr lang="en-US" sz="1600" dirty="0">
                <a:latin typeface="Optima"/>
                <a:cs typeface="Optima"/>
              </a:rPr>
              <a:t>Can optimize Production and Sales to maximize PV of operating profit</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a:latin typeface="Optima"/>
                <a:cs typeface="Optima"/>
              </a:rPr>
              <a:t>Inventory Balance</a:t>
            </a:r>
          </a:p>
          <a:p>
            <a:pPr algn="ctr"/>
            <a:r>
              <a:rPr lang="en-US" sz="1400" dirty="0">
                <a:latin typeface="Optima"/>
                <a:cs typeface="Optima"/>
              </a:rPr>
              <a:t>Inventory at end t = Inventory at end t-1 + Production in t – Sales in t</a:t>
            </a:r>
          </a:p>
        </p:txBody>
      </p:sp>
    </p:spTree>
    <p:extLst>
      <p:ext uri="{BB962C8B-B14F-4D97-AF65-F5344CB8AC3E}">
        <p14:creationId xmlns:p14="http://schemas.microsoft.com/office/powerpoint/2010/main" val="414607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Sales and Production Plan Optimization</a:t>
            </a:r>
          </a:p>
        </p:txBody>
      </p:sp>
      <p:sp>
        <p:nvSpPr>
          <p:cNvPr id="5" name="Rounded Rectangle 4"/>
          <p:cNvSpPr/>
          <p:nvPr/>
        </p:nvSpPr>
        <p:spPr>
          <a:xfrm>
            <a:off x="838349" y="1508750"/>
            <a:ext cx="1818658" cy="707618"/>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Optima"/>
                <a:cs typeface="Optima"/>
              </a:rPr>
              <a:t>Objective</a:t>
            </a:r>
          </a:p>
        </p:txBody>
      </p:sp>
      <p:sp>
        <p:nvSpPr>
          <p:cNvPr id="6" name="TextBox 5"/>
          <p:cNvSpPr txBox="1"/>
          <p:nvPr/>
        </p:nvSpPr>
        <p:spPr>
          <a:xfrm>
            <a:off x="2810626" y="1693282"/>
            <a:ext cx="2953004" cy="338554"/>
          </a:xfrm>
          <a:prstGeom prst="rect">
            <a:avLst/>
          </a:prstGeom>
          <a:noFill/>
        </p:spPr>
        <p:txBody>
          <a:bodyPr wrap="none" rtlCol="0">
            <a:spAutoFit/>
          </a:bodyPr>
          <a:lstStyle/>
          <a:p>
            <a:r>
              <a:rPr lang="en-US" sz="1600" dirty="0">
                <a:latin typeface="Optima"/>
                <a:cs typeface="Optima"/>
              </a:rPr>
              <a:t>Maximize: PV(Operating Profit)</a:t>
            </a:r>
          </a:p>
        </p:txBody>
      </p:sp>
      <p:sp>
        <p:nvSpPr>
          <p:cNvPr id="7" name="Rounded Rectangle 6"/>
          <p:cNvSpPr/>
          <p:nvPr/>
        </p:nvSpPr>
        <p:spPr>
          <a:xfrm>
            <a:off x="838349" y="3697834"/>
            <a:ext cx="1818658" cy="2663047"/>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Optima"/>
                <a:cs typeface="Optima"/>
              </a:rPr>
              <a:t>Constraints</a:t>
            </a:r>
          </a:p>
        </p:txBody>
      </p:sp>
      <p:sp>
        <p:nvSpPr>
          <p:cNvPr id="8" name="TextBox 7"/>
          <p:cNvSpPr txBox="1"/>
          <p:nvPr/>
        </p:nvSpPr>
        <p:spPr>
          <a:xfrm>
            <a:off x="2810626" y="3697835"/>
            <a:ext cx="6307076" cy="2800766"/>
          </a:xfrm>
          <a:prstGeom prst="rect">
            <a:avLst/>
          </a:prstGeom>
          <a:noFill/>
        </p:spPr>
        <p:txBody>
          <a:bodyPr wrap="none" rtlCol="0">
            <a:spAutoFit/>
          </a:bodyPr>
          <a:lstStyle/>
          <a:p>
            <a:r>
              <a:rPr lang="en-US" sz="1600" dirty="0">
                <a:latin typeface="Optima"/>
                <a:cs typeface="Optima"/>
              </a:rPr>
              <a:t>Sales in </a:t>
            </a:r>
            <a:r>
              <a:rPr lang="en-US" sz="1600" i="1" dirty="0">
                <a:latin typeface="Optima"/>
                <a:cs typeface="Optima"/>
              </a:rPr>
              <a:t>t</a:t>
            </a:r>
            <a:r>
              <a:rPr lang="en-US" sz="1600" dirty="0">
                <a:latin typeface="Optima"/>
                <a:cs typeface="Optima"/>
              </a:rPr>
              <a:t> ≤ Demand in </a:t>
            </a:r>
            <a:r>
              <a:rPr lang="en-US" sz="1600" i="1" dirty="0">
                <a:latin typeface="Optima"/>
                <a:cs typeface="Optima"/>
              </a:rPr>
              <a:t>t</a:t>
            </a:r>
          </a:p>
          <a:p>
            <a:endParaRPr lang="en-US" sz="1600" dirty="0">
              <a:latin typeface="Optima"/>
              <a:cs typeface="Optima"/>
            </a:endParaRPr>
          </a:p>
          <a:p>
            <a:r>
              <a:rPr lang="en-US" sz="1600" dirty="0">
                <a:latin typeface="Optima"/>
                <a:cs typeface="Optima"/>
              </a:rPr>
              <a:t>Production in </a:t>
            </a:r>
            <a:r>
              <a:rPr lang="en-US" sz="1600" i="1" dirty="0">
                <a:latin typeface="Optima"/>
                <a:cs typeface="Optima"/>
              </a:rPr>
              <a:t>t</a:t>
            </a:r>
            <a:r>
              <a:rPr lang="en-US" sz="1600" dirty="0">
                <a:latin typeface="Optima"/>
                <a:cs typeface="Optima"/>
              </a:rPr>
              <a:t> ≤ Total Capacity in </a:t>
            </a:r>
            <a:r>
              <a:rPr lang="en-US" sz="1600" i="1" dirty="0">
                <a:latin typeface="Optima"/>
                <a:cs typeface="Optima"/>
              </a:rPr>
              <a:t>t</a:t>
            </a:r>
          </a:p>
          <a:p>
            <a:endParaRPr lang="en-US" sz="1600" dirty="0">
              <a:latin typeface="Optima"/>
              <a:cs typeface="Optima"/>
            </a:endParaRPr>
          </a:p>
          <a:p>
            <a:r>
              <a:rPr lang="en-US" sz="1600" dirty="0">
                <a:latin typeface="Optima"/>
                <a:cs typeface="Optima"/>
              </a:rPr>
              <a:t>Inventory at end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r>
              <a:rPr lang="en-US" sz="1600" dirty="0">
                <a:latin typeface="Optima"/>
                <a:cs typeface="Optima"/>
              </a:rPr>
              <a:t> – Sales in </a:t>
            </a:r>
            <a:r>
              <a:rPr lang="en-US" sz="1600" i="1" dirty="0">
                <a:latin typeface="Optima"/>
                <a:cs typeface="Optima"/>
              </a:rPr>
              <a:t>t</a:t>
            </a:r>
          </a:p>
          <a:p>
            <a:endParaRPr lang="en-US" sz="1600" dirty="0">
              <a:latin typeface="Optima"/>
              <a:cs typeface="Optima"/>
            </a:endParaRPr>
          </a:p>
          <a:p>
            <a:r>
              <a:rPr lang="en-US" sz="1600" dirty="0">
                <a:latin typeface="Optima"/>
                <a:cs typeface="Optima"/>
              </a:rPr>
              <a:t>Sales in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p>
          <a:p>
            <a:endParaRPr lang="en-US" sz="1600" dirty="0">
              <a:latin typeface="Optima"/>
              <a:cs typeface="Optima"/>
            </a:endParaRPr>
          </a:p>
          <a:p>
            <a:r>
              <a:rPr lang="en-US" sz="1600" dirty="0">
                <a:latin typeface="Optima"/>
                <a:cs typeface="Optima"/>
              </a:rPr>
              <a:t>Sales in </a:t>
            </a:r>
            <a:r>
              <a:rPr lang="en-US" sz="1600" i="1" dirty="0">
                <a:latin typeface="Optima"/>
                <a:cs typeface="Optima"/>
              </a:rPr>
              <a:t>t</a:t>
            </a:r>
            <a:r>
              <a:rPr lang="en-US" sz="1600" dirty="0">
                <a:latin typeface="Optima"/>
                <a:cs typeface="Optima"/>
              </a:rPr>
              <a:t> ≥ 0</a:t>
            </a:r>
          </a:p>
          <a:p>
            <a:endParaRPr lang="en-US" sz="1600" dirty="0">
              <a:latin typeface="Optima"/>
              <a:cs typeface="Optima"/>
            </a:endParaRPr>
          </a:p>
          <a:p>
            <a:r>
              <a:rPr lang="en-US" sz="1600" dirty="0">
                <a:latin typeface="Optima"/>
                <a:cs typeface="Optima"/>
              </a:rPr>
              <a:t>Production in </a:t>
            </a:r>
            <a:r>
              <a:rPr lang="en-US" sz="1600" i="1" dirty="0">
                <a:latin typeface="Optima"/>
                <a:cs typeface="Optima"/>
              </a:rPr>
              <a:t>t</a:t>
            </a:r>
            <a:r>
              <a:rPr lang="en-US" sz="1600" dirty="0">
                <a:latin typeface="Optima"/>
                <a:cs typeface="Optima"/>
              </a:rPr>
              <a:t> ≥ 0</a:t>
            </a:r>
          </a:p>
        </p:txBody>
      </p:sp>
      <p:sp>
        <p:nvSpPr>
          <p:cNvPr id="9" name="Rounded Rectangle 8"/>
          <p:cNvSpPr/>
          <p:nvPr/>
        </p:nvSpPr>
        <p:spPr>
          <a:xfrm>
            <a:off x="838349" y="2522985"/>
            <a:ext cx="1818658" cy="829802"/>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Optima"/>
                <a:cs typeface="Optima"/>
              </a:rPr>
              <a:t>Decision Variables</a:t>
            </a:r>
          </a:p>
        </p:txBody>
      </p:sp>
      <p:sp>
        <p:nvSpPr>
          <p:cNvPr id="10" name="TextBox 9"/>
          <p:cNvSpPr txBox="1"/>
          <p:nvPr/>
        </p:nvSpPr>
        <p:spPr>
          <a:xfrm>
            <a:off x="2810626" y="2522388"/>
            <a:ext cx="4136647" cy="830997"/>
          </a:xfrm>
          <a:prstGeom prst="rect">
            <a:avLst/>
          </a:prstGeom>
          <a:noFill/>
        </p:spPr>
        <p:txBody>
          <a:bodyPr wrap="none" rtlCol="0">
            <a:spAutoFit/>
          </a:bodyPr>
          <a:lstStyle/>
          <a:p>
            <a:r>
              <a:rPr lang="en-US" sz="1600" dirty="0">
                <a:latin typeface="Optima"/>
                <a:cs typeface="Optima"/>
              </a:rPr>
              <a:t>Sales (units) in each period </a:t>
            </a:r>
            <a:r>
              <a:rPr lang="en-US" sz="1600" i="1" dirty="0">
                <a:latin typeface="Optima"/>
                <a:cs typeface="Optima"/>
              </a:rPr>
              <a:t>t</a:t>
            </a:r>
            <a:r>
              <a:rPr lang="en-US" sz="1600" dirty="0">
                <a:latin typeface="Optima"/>
                <a:cs typeface="Optima"/>
              </a:rPr>
              <a:t> = 1, …, </a:t>
            </a:r>
            <a:r>
              <a:rPr lang="en-US" sz="1600" i="1" dirty="0">
                <a:latin typeface="Optima"/>
                <a:cs typeface="Optima"/>
              </a:rPr>
              <a:t>T</a:t>
            </a:r>
          </a:p>
          <a:p>
            <a:endParaRPr lang="en-US" sz="1600" dirty="0">
              <a:latin typeface="Optima"/>
              <a:cs typeface="Optima"/>
            </a:endParaRPr>
          </a:p>
          <a:p>
            <a:r>
              <a:rPr lang="en-US" sz="1600" dirty="0">
                <a:latin typeface="Optima"/>
                <a:cs typeface="Optima"/>
              </a:rPr>
              <a:t>Production (units) in each period </a:t>
            </a:r>
            <a:r>
              <a:rPr lang="en-US" sz="1600" i="1" dirty="0">
                <a:latin typeface="Optima"/>
                <a:cs typeface="Optima"/>
              </a:rPr>
              <a:t>t</a:t>
            </a:r>
            <a:r>
              <a:rPr lang="en-US" sz="1600" dirty="0">
                <a:latin typeface="Optima"/>
                <a:cs typeface="Optima"/>
              </a:rPr>
              <a:t> = 1, …, </a:t>
            </a:r>
            <a:r>
              <a:rPr lang="en-US" sz="1600" i="1" dirty="0">
                <a:latin typeface="Optima"/>
                <a:cs typeface="Optima"/>
              </a:rPr>
              <a:t>T</a:t>
            </a:r>
          </a:p>
        </p:txBody>
      </p:sp>
    </p:spTree>
    <p:extLst>
      <p:ext uri="{BB962C8B-B14F-4D97-AF65-F5344CB8AC3E}">
        <p14:creationId xmlns:p14="http://schemas.microsoft.com/office/powerpoint/2010/main" val="234947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C2FFB-322C-614E-B743-B76D6AC74A36}"/>
              </a:ext>
            </a:extLst>
          </p:cNvPr>
          <p:cNvSpPr>
            <a:spLocks noGrp="1"/>
          </p:cNvSpPr>
          <p:nvPr>
            <p:ph type="title"/>
          </p:nvPr>
        </p:nvSpPr>
        <p:spPr/>
        <p:txBody>
          <a:bodyPr/>
          <a:lstStyle/>
          <a:p>
            <a:r>
              <a:rPr lang="en-US" dirty="0" err="1"/>
              <a:t>PharmaFlex</a:t>
            </a:r>
            <a:r>
              <a:rPr lang="en-US" dirty="0"/>
              <a:t> </a:t>
            </a:r>
          </a:p>
        </p:txBody>
      </p:sp>
      <p:sp>
        <p:nvSpPr>
          <p:cNvPr id="3" name="Content Placeholder 2">
            <a:extLst>
              <a:ext uri="{FF2B5EF4-FFF2-40B4-BE49-F238E27FC236}">
                <a16:creationId xmlns:a16="http://schemas.microsoft.com/office/drawing/2014/main" id="{72E1D813-B841-9248-A4AD-D9C5C3D17B4F}"/>
              </a:ext>
            </a:extLst>
          </p:cNvPr>
          <p:cNvSpPr>
            <a:spLocks noGrp="1"/>
          </p:cNvSpPr>
          <p:nvPr>
            <p:ph idx="1"/>
          </p:nvPr>
        </p:nvSpPr>
        <p:spPr/>
        <p:txBody>
          <a:bodyPr/>
          <a:lstStyle/>
          <a:p>
            <a:pPr fontAlgn="ctr"/>
            <a:r>
              <a:rPr lang="en-US" dirty="0"/>
              <a:t>Capacities for option 1 and 2 are given--you need to decide on type of capacity to max E(NPV)</a:t>
            </a:r>
          </a:p>
          <a:p>
            <a:pPr fontAlgn="ctr"/>
            <a:r>
              <a:rPr lang="en-US" dirty="0"/>
              <a:t>Technical risk, but assume level 1 demand</a:t>
            </a:r>
          </a:p>
          <a:p>
            <a:pPr lvl="1" fontAlgn="ctr"/>
            <a:r>
              <a:rPr lang="en-US" dirty="0"/>
              <a:t>Seagate = commercial risk</a:t>
            </a:r>
          </a:p>
          <a:p>
            <a:pPr lvl="1" fontAlgn="ctr"/>
            <a:r>
              <a:rPr lang="en-US" dirty="0" err="1"/>
              <a:t>PharmFlex</a:t>
            </a:r>
            <a:r>
              <a:rPr lang="en-US" dirty="0"/>
              <a:t> = technical risk</a:t>
            </a:r>
          </a:p>
          <a:p>
            <a:pPr lvl="1" fontAlgn="ctr"/>
            <a:r>
              <a:rPr lang="en-US" dirty="0"/>
              <a:t>Analytical case = both (D and yield)</a:t>
            </a:r>
          </a:p>
          <a:p>
            <a:pPr fontAlgn="ctr"/>
            <a:r>
              <a:rPr lang="en-US" dirty="0"/>
              <a:t>Come to class with tool or be prepared to tell me your strategy if I tell you at beginning of class a specific risk profile</a:t>
            </a:r>
          </a:p>
          <a:p>
            <a:pPr marL="457200" lvl="1" indent="0" fontAlgn="ctr">
              <a:buNone/>
            </a:pPr>
            <a:r>
              <a:rPr lang="en-US"/>
              <a:t>E.g., Gamma </a:t>
            </a:r>
            <a:r>
              <a:rPr lang="en-US" dirty="0"/>
              <a:t>= Lo risk; Delta = Lo risk; Iota = Hi risk</a:t>
            </a:r>
          </a:p>
          <a:p>
            <a:endParaRPr lang="en-US" dirty="0"/>
          </a:p>
        </p:txBody>
      </p:sp>
    </p:spTree>
    <p:extLst>
      <p:ext uri="{BB962C8B-B14F-4D97-AF65-F5344CB8AC3E}">
        <p14:creationId xmlns:p14="http://schemas.microsoft.com/office/powerpoint/2010/main" val="684795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a:t>What’s the best option?</a:t>
            </a:r>
          </a:p>
        </p:txBody>
      </p:sp>
      <p:graphicFrame>
        <p:nvGraphicFramePr>
          <p:cNvPr id="5" name="Table 4"/>
          <p:cNvGraphicFramePr>
            <a:graphicFrameLocks noGrp="1"/>
          </p:cNvGraphicFramePr>
          <p:nvPr>
            <p:extLst>
              <p:ext uri="{D42A27DB-BD31-4B8C-83A1-F6EECF244321}">
                <p14:modId xmlns:p14="http://schemas.microsoft.com/office/powerpoint/2010/main" val="3320169572"/>
              </p:ext>
            </p:extLst>
          </p:nvPr>
        </p:nvGraphicFramePr>
        <p:xfrm>
          <a:off x="445155" y="1933949"/>
          <a:ext cx="7787432" cy="2194560"/>
        </p:xfrm>
        <a:graphic>
          <a:graphicData uri="http://schemas.openxmlformats.org/drawingml/2006/table">
            <a:tbl>
              <a:tblPr/>
              <a:tblGrid>
                <a:gridCol w="1930492">
                  <a:extLst>
                    <a:ext uri="{9D8B030D-6E8A-4147-A177-3AD203B41FA5}">
                      <a16:colId xmlns:a16="http://schemas.microsoft.com/office/drawing/2014/main" val="20000"/>
                    </a:ext>
                  </a:extLst>
                </a:gridCol>
                <a:gridCol w="1030941">
                  <a:extLst>
                    <a:ext uri="{9D8B030D-6E8A-4147-A177-3AD203B41FA5}">
                      <a16:colId xmlns:a16="http://schemas.microsoft.com/office/drawing/2014/main" val="20001"/>
                    </a:ext>
                  </a:extLst>
                </a:gridCol>
                <a:gridCol w="1284941">
                  <a:extLst>
                    <a:ext uri="{9D8B030D-6E8A-4147-A177-3AD203B41FA5}">
                      <a16:colId xmlns:a16="http://schemas.microsoft.com/office/drawing/2014/main" val="20002"/>
                    </a:ext>
                  </a:extLst>
                </a:gridCol>
                <a:gridCol w="1564924">
                  <a:extLst>
                    <a:ext uri="{9D8B030D-6E8A-4147-A177-3AD203B41FA5}">
                      <a16:colId xmlns:a16="http://schemas.microsoft.com/office/drawing/2014/main" val="20003"/>
                    </a:ext>
                  </a:extLst>
                </a:gridCol>
                <a:gridCol w="1053938">
                  <a:extLst>
                    <a:ext uri="{9D8B030D-6E8A-4147-A177-3AD203B41FA5}">
                      <a16:colId xmlns:a16="http://schemas.microsoft.com/office/drawing/2014/main" val="20004"/>
                    </a:ext>
                  </a:extLst>
                </a:gridCol>
                <a:gridCol w="922196">
                  <a:extLst>
                    <a:ext uri="{9D8B030D-6E8A-4147-A177-3AD203B41FA5}">
                      <a16:colId xmlns:a16="http://schemas.microsoft.com/office/drawing/2014/main" val="20005"/>
                    </a:ext>
                  </a:extLst>
                </a:gridCol>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Brown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53913">
                <a:tc>
                  <a:txBody>
                    <a:bodyPr/>
                    <a:lstStyle/>
                    <a:p>
                      <a:pPr algn="l" fontAlgn="b"/>
                      <a:r>
                        <a:rPr lang="en-US" sz="2400" b="0" i="0" u="none" strike="noStrike" dirty="0">
                          <a:effectLst/>
                          <a:latin typeface="Optima"/>
                          <a:cs typeface="Optima"/>
                        </a:rPr>
                        <a:t>NPV</a:t>
                      </a:r>
                    </a:p>
                    <a:p>
                      <a:pPr algn="l" fontAlgn="b"/>
                      <a:r>
                        <a:rPr lang="en-US" sz="2400" b="0" i="0" u="none" strike="noStrike" dirty="0">
                          <a:effectLst/>
                          <a:latin typeface="Optima"/>
                          <a:cs typeface="Optima"/>
                        </a:rPr>
                        <a:t>(compared to doing nothing)</a:t>
                      </a:r>
                    </a:p>
                    <a:p>
                      <a:pPr algn="l" fontAlgn="b"/>
                      <a:r>
                        <a:rPr lang="en-US" sz="2400" b="0" i="0" u="none" strike="noStrike" dirty="0">
                          <a:effectLst/>
                          <a:latin typeface="Optima"/>
                          <a:cs typeface="Optima"/>
                        </a:rPr>
                        <a:t>In $M</a:t>
                      </a: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a:effectLst/>
                          <a:latin typeface="Optima"/>
                          <a:cs typeface="Optima"/>
                        </a:rPr>
                        <a:t>137</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a:effectLst/>
                          <a:latin typeface="Optima"/>
                          <a:cs typeface="Optima"/>
                        </a:rPr>
                        <a:t>149</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a:effectLst/>
                          <a:latin typeface="Optima"/>
                          <a:cs typeface="Optima"/>
                        </a:rPr>
                        <a:t>124</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bl>
          </a:graphicData>
        </a:graphic>
      </p:graphicFrame>
    </p:spTree>
    <p:custDataLst>
      <p:tags r:id="rId1"/>
    </p:custDataLst>
    <p:extLst>
      <p:ext uri="{BB962C8B-B14F-4D97-AF65-F5344CB8AC3E}">
        <p14:creationId xmlns:p14="http://schemas.microsoft.com/office/powerpoint/2010/main" val="155688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Forecasting using multiple sample paths and E(NPV)</a:t>
            </a:r>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updating:</a:t>
            </a:r>
            <a:br>
              <a:rPr lang="en-US" dirty="0"/>
            </a:br>
            <a:r>
              <a:rPr lang="en-US" dirty="0"/>
              <a:t>	using historic sales</a:t>
            </a:r>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it realistic to incorporate “disaster scenarios” into capacity planning models?</a:t>
            </a:r>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Option Value of Waiting</a:t>
            </a:r>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a:t>Existing capacity</a:t>
              </a:r>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a:t>Time</a:t>
              </a:r>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a:t>Demand Scenario 1</a:t>
              </a:r>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a:t>Year 0</a:t>
              </a:r>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a:t>Demand Scenario 2</a:t>
              </a:r>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a:t>Demand Scenario 3</a:t>
              </a:r>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a:t>Demand Scenario 4</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a:latin typeface="Albertus Extra Bold"/>
              </a:rPr>
              <a:t>Capacity Timing: Valuation and Optimization</a:t>
            </a:r>
            <a:r>
              <a:rPr lang="en-US"/>
              <a:t> </a:t>
            </a:r>
            <a:br>
              <a:rPr lang="en-US"/>
            </a:br>
            <a:r>
              <a:rPr lang="en-US"/>
              <a:t>	</a:t>
            </a:r>
          </a:p>
        </p:txBody>
      </p:sp>
      <p:sp>
        <p:nvSpPr>
          <p:cNvPr id="31747" name="Content Placeholder 2"/>
          <p:cNvSpPr>
            <a:spLocks noGrp="1"/>
          </p:cNvSpPr>
          <p:nvPr>
            <p:ph idx="1"/>
          </p:nvPr>
        </p:nvSpPr>
        <p:spPr/>
        <p:txBody>
          <a:bodyPr/>
          <a:lstStyle/>
          <a:p>
            <a:pPr eaLnBrk="1" hangingPunct="1"/>
            <a:r>
              <a:rPr lang="en-US" dirty="0"/>
              <a:t>Strategic timing: </a:t>
            </a:r>
          </a:p>
          <a:p>
            <a:pPr lvl="1" eaLnBrk="1" hangingPunct="1"/>
            <a:r>
              <a:rPr lang="en-US" dirty="0"/>
              <a:t>captures key capacity investment drivers (</a:t>
            </a:r>
            <a:r>
              <a:rPr lang="en-US" dirty="0" err="1"/>
              <a:t>EoS</a:t>
            </a:r>
            <a:r>
              <a:rPr lang="en-US" dirty="0"/>
              <a:t> and uncertainty) over longer time frames</a:t>
            </a:r>
          </a:p>
          <a:p>
            <a:pPr lvl="1" eaLnBrk="1" hangingPunct="1"/>
            <a:r>
              <a:rPr lang="en-US" dirty="0"/>
              <a:t>often suppresses tactics such as inventory carry-over </a:t>
            </a:r>
          </a:p>
          <a:p>
            <a:pPr lvl="1" eaLnBrk="1" hangingPunct="1"/>
            <a:r>
              <a:rPr lang="en-US" dirty="0"/>
              <a:t>Tools:</a:t>
            </a:r>
          </a:p>
          <a:p>
            <a:pPr lvl="2" eaLnBrk="1" hangingPunct="1"/>
            <a:r>
              <a:rPr lang="en-US" dirty="0"/>
              <a:t>Maximize NPV models (the simple timing model and Mini-case 4)</a:t>
            </a:r>
          </a:p>
          <a:p>
            <a:pPr lvl="2" eaLnBrk="1" hangingPunct="1"/>
            <a:r>
              <a:rPr lang="en-US" dirty="0"/>
              <a:t>Basic timing model (</a:t>
            </a:r>
            <a:r>
              <a:rPr lang="en-US" dirty="0" err="1"/>
              <a:t>ch</a:t>
            </a:r>
            <a:r>
              <a:rPr lang="en-US" dirty="0"/>
              <a:t> 4)</a:t>
            </a:r>
          </a:p>
          <a:p>
            <a:pPr lvl="2" eaLnBrk="1" hangingPunct="1"/>
            <a:r>
              <a:rPr lang="en-US" dirty="0"/>
              <a:t>Real options: option value of waiting (example </a:t>
            </a:r>
            <a:r>
              <a:rPr lang="en-US" dirty="0" err="1"/>
              <a:t>ch</a:t>
            </a:r>
            <a:r>
              <a:rPr lang="en-US" dirty="0"/>
              <a:t> 4)</a:t>
            </a:r>
          </a:p>
          <a:p>
            <a:pPr eaLnBrk="1" hangingPunct="1"/>
            <a:endParaRPr lang="en-US" dirty="0"/>
          </a:p>
          <a:p>
            <a:pPr eaLnBrk="1" hangingPunct="1"/>
            <a:r>
              <a:rPr lang="en-US" dirty="0"/>
              <a:t>Tactical timing: </a:t>
            </a:r>
          </a:p>
          <a:p>
            <a:pPr lvl="1" eaLnBrk="1" hangingPunct="1"/>
            <a:r>
              <a:rPr lang="en-US" dirty="0"/>
              <a:t>captures key adjustment tactics (capacity-inventory-waiting triangle) over shorter time frames</a:t>
            </a:r>
          </a:p>
          <a:p>
            <a:pPr lvl="1" eaLnBrk="1" hangingPunct="1"/>
            <a:r>
              <a:rPr lang="en-US" dirty="0"/>
              <a:t>Often suppresses </a:t>
            </a:r>
            <a:r>
              <a:rPr lang="en-US" dirty="0" err="1"/>
              <a:t>EoS</a:t>
            </a:r>
            <a:r>
              <a:rPr lang="en-US" dirty="0"/>
              <a:t> or uncertainty</a:t>
            </a:r>
          </a:p>
          <a:p>
            <a:pPr lvl="1" eaLnBrk="1" hangingPunct="1"/>
            <a:r>
              <a:rPr lang="en-US" dirty="0"/>
              <a:t>Tools:</a:t>
            </a:r>
          </a:p>
          <a:p>
            <a:pPr lvl="2" eaLnBrk="1" hangingPunct="1"/>
            <a:r>
              <a:rPr lang="en-US" dirty="0"/>
              <a:t>Capacity-inventory buildup models (example </a:t>
            </a:r>
            <a:r>
              <a:rPr lang="en-US" dirty="0" err="1"/>
              <a:t>ch</a:t>
            </a:r>
            <a:r>
              <a:rPr lang="en-US" dirty="0"/>
              <a:t> 3 and Mini-case 3)</a:t>
            </a:r>
          </a:p>
          <a:p>
            <a:pPr lvl="2" eaLnBrk="1" hangingPunct="1"/>
            <a:r>
              <a:rPr lang="en-US" dirty="0"/>
              <a:t>Capacity-waiting queuing models (example </a:t>
            </a:r>
            <a:r>
              <a:rPr lang="en-US" dirty="0" err="1"/>
              <a:t>ch</a:t>
            </a:r>
            <a:r>
              <a:rPr lang="en-US" dirty="0"/>
              <a:t> 3)</a:t>
            </a:r>
          </a:p>
          <a:p>
            <a:pPr lvl="2" eaLnBrk="1" hangingPunct="1"/>
            <a:r>
              <a:rPr lang="en-US" dirty="0"/>
              <a:t>Aggregate planning linear programming (example </a:t>
            </a:r>
            <a:r>
              <a:rPr lang="en-US" dirty="0" err="1"/>
              <a:t>ch</a:t>
            </a:r>
            <a:r>
              <a:rPr lang="en-US" dirty="0"/>
              <a:t> 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Network Flexibility</a:t>
            </a:r>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b="1">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c. Resource Sharing</a:t>
            </a:r>
          </a:p>
          <a:p>
            <a:pPr algn="ctr" eaLnBrk="0" hangingPunct="0">
              <a:defRPr/>
            </a:pPr>
            <a:r>
              <a:rPr lang="en-US" sz="1400" b="1" dirty="0">
                <a:solidFill>
                  <a:srgbClr val="000000"/>
                </a:solidFill>
                <a:latin typeface="Times New Roman" charset="0"/>
              </a:rPr>
              <a:t>= Asset Flexibility</a:t>
            </a: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a:solidFill>
                  <a:srgbClr val="FFFFFF"/>
                </a:solidFill>
                <a:latin typeface="Times New Roman" charset="0"/>
              </a:rPr>
              <a:t>K</a:t>
            </a:r>
            <a:r>
              <a:rPr lang="en-US" sz="1300" b="1" baseline="-25000" dirty="0">
                <a:solidFill>
                  <a:srgbClr val="FFFFFF"/>
                </a:solidFill>
                <a:latin typeface="Times New Roman" charset="0"/>
              </a:rPr>
              <a:t>F</a:t>
            </a:r>
            <a:endParaRPr lang="en-US" sz="2000" b="1"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b="1">
              <a:solidFill>
                <a:srgbClr val="FFFFFF"/>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a:t>
            </a:r>
          </a:p>
          <a:p>
            <a:pPr algn="ctr" eaLnBrk="0" hangingPunct="0"/>
            <a:r>
              <a:rPr lang="en-US" sz="1300" b="1" i="1" dirty="0">
                <a:solidFill>
                  <a:srgbClr val="FFFFFF"/>
                </a:solidFill>
                <a:latin typeface="Times New Roman" charset="0"/>
              </a:rPr>
              <a:t>K</a:t>
            </a:r>
            <a:r>
              <a:rPr lang="en-US" sz="1300" b="1" baseline="-25000" dirty="0">
                <a:solidFill>
                  <a:srgbClr val="FFFFFF"/>
                </a:solidFill>
                <a:latin typeface="Times New Roman" charset="0"/>
              </a:rPr>
              <a:t>F</a:t>
            </a:r>
            <a:endParaRPr lang="en-US" sz="2000" b="1"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eaLnBrk="0" hangingPunct="0"/>
            <a:r>
              <a:rPr lang="en-US" sz="1300" b="1">
                <a:solidFill>
                  <a:srgbClr val="000000"/>
                </a:solidFill>
                <a:latin typeface="Times New Roman" charset="0"/>
              </a:rPr>
              <a:t>Dedicated</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2</a:t>
            </a:r>
            <a:endParaRPr lang="en-US" sz="2000" b="1">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solidFill>
                  <a:srgbClr val="000000"/>
                </a:solidFill>
                <a:latin typeface="Times New Roman" charset="0"/>
              </a:rPr>
              <a:t>d. Transshipment</a:t>
            </a:r>
          </a:p>
          <a:p>
            <a:pPr algn="ctr" eaLnBrk="0" hangingPunct="0">
              <a:defRPr/>
            </a:pPr>
            <a:r>
              <a:rPr lang="en-US" sz="1400" b="1">
                <a:solidFill>
                  <a:srgbClr val="000000"/>
                </a:solidFill>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Transship</a:t>
            </a:r>
            <a:endParaRPr lang="en-US" sz="2000" b="1">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endParaRPr lang="en-US" b="1">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000000"/>
                </a:solidFill>
                <a:latin typeface="Times New Roman" charset="0"/>
              </a:rPr>
              <a:t>Common</a:t>
            </a:r>
          </a:p>
          <a:p>
            <a:pPr algn="ctr" eaLnBrk="0" hangingPunct="0"/>
            <a:r>
              <a:rPr lang="en-US" sz="1300" b="1" i="1">
                <a:solidFill>
                  <a:srgbClr val="000000"/>
                </a:solidFill>
                <a:latin typeface="Times New Roman" charset="0"/>
              </a:rPr>
              <a:t>K</a:t>
            </a:r>
            <a:r>
              <a:rPr lang="en-US" sz="1300" b="1" baseline="-25000">
                <a:solidFill>
                  <a:srgbClr val="000000"/>
                </a:solidFill>
                <a:latin typeface="Times New Roman" charset="0"/>
              </a:rPr>
              <a:t>1</a:t>
            </a:r>
            <a:endParaRPr lang="en-US" sz="2000" b="1">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2</a:t>
            </a:r>
            <a:endParaRPr lang="en-US" sz="1300" b="1">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b="1">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a:solidFill>
                  <a:srgbClr val="FFFFFF"/>
                </a:solidFill>
                <a:latin typeface="Times New Roman" charset="0"/>
              </a:rPr>
              <a:t>Flexible</a:t>
            </a:r>
          </a:p>
          <a:p>
            <a:pPr algn="ctr" eaLnBrk="0" hangingPunct="0"/>
            <a:r>
              <a:rPr lang="en-US" sz="1300" b="1" i="1">
                <a:solidFill>
                  <a:srgbClr val="FFFFFF"/>
                </a:solidFill>
                <a:latin typeface="Times New Roman" charset="0"/>
              </a:rPr>
              <a:t>K</a:t>
            </a:r>
            <a:r>
              <a:rPr lang="en-US" sz="1300" b="1" baseline="-25000">
                <a:solidFill>
                  <a:srgbClr val="FFFFFF"/>
                </a:solidFill>
                <a:latin typeface="Times New Roman" charset="0"/>
              </a:rPr>
              <a:t>F</a:t>
            </a:r>
            <a:endParaRPr lang="en-US" sz="2000" b="1">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solidFill>
                  <a:srgbClr val="000000"/>
                </a:solidFill>
                <a:latin typeface="Times New Roman" charset="0"/>
              </a:rPr>
              <a:t>f. Postponement</a:t>
            </a:r>
          </a:p>
          <a:p>
            <a:pPr algn="ctr" eaLnBrk="0" hangingPunct="0">
              <a:defRPr/>
            </a:pPr>
            <a:r>
              <a:rPr lang="en-US" sz="1400" b="1" dirty="0">
                <a:solidFill>
                  <a:srgbClr val="000000"/>
                </a:solidFill>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b="1">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solidFill>
                  <a:srgbClr val="000000"/>
                </a:solidFill>
                <a:latin typeface="Times New Roman" charset="0"/>
              </a:rPr>
              <a:t>e. Hybrid 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000000"/>
                </a:solidFill>
                <a:latin typeface="Times New Roman" charset="0"/>
              </a:rPr>
              <a:t>Dedicated </a:t>
            </a:r>
            <a:r>
              <a:rPr lang="en-US" sz="1300" b="1" i="1" dirty="0">
                <a:solidFill>
                  <a:srgbClr val="000000"/>
                </a:solidFill>
                <a:latin typeface="Times New Roman" charset="0"/>
              </a:rPr>
              <a:t>K</a:t>
            </a:r>
            <a:r>
              <a:rPr lang="en-US" sz="1300" b="1" baseline="-25000" dirty="0">
                <a:solidFill>
                  <a:srgbClr val="000000"/>
                </a:solidFill>
                <a:latin typeface="Times New Roman" charset="0"/>
              </a:rPr>
              <a:t>1</a:t>
            </a:r>
            <a:endParaRPr lang="en-US" sz="2000" b="1"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b="1">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FFFFFF"/>
                </a:solidFill>
                <a:latin typeface="Times New Roman" charset="0"/>
              </a:rPr>
              <a:t>Flexible </a:t>
            </a:r>
            <a:r>
              <a:rPr lang="en-US" sz="1300" b="1" i="1" dirty="0">
                <a:solidFill>
                  <a:srgbClr val="FFFFFF"/>
                </a:solidFill>
                <a:latin typeface="Times New Roman" charset="0"/>
              </a:rPr>
              <a:t>K</a:t>
            </a:r>
            <a:r>
              <a:rPr lang="en-US" sz="1300" b="1" baseline="-25000" dirty="0">
                <a:solidFill>
                  <a:srgbClr val="FFFFFF"/>
                </a:solidFill>
                <a:latin typeface="Times New Roman" charset="0"/>
              </a:rPr>
              <a:t>F</a:t>
            </a:r>
            <a:endParaRPr lang="en-US" sz="2000" b="1"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b="1">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0" hangingPunct="0"/>
            <a:r>
              <a:rPr lang="en-US" sz="1300" b="1" i="1">
                <a:solidFill>
                  <a:srgbClr val="000000"/>
                </a:solidFill>
                <a:latin typeface="Times New Roman" charset="0"/>
              </a:rPr>
              <a:t>D</a:t>
            </a:r>
            <a:r>
              <a:rPr lang="en-US" sz="1300" b="1" baseline="-25000">
                <a:solidFill>
                  <a:srgbClr val="000000"/>
                </a:solidFill>
                <a:latin typeface="Times New Roman" charset="0"/>
              </a:rPr>
              <a:t>1</a:t>
            </a:r>
            <a:endParaRPr lang="en-US" sz="1300" b="1">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b="1">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300" b="1" dirty="0">
                <a:solidFill>
                  <a:srgbClr val="000000"/>
                </a:solidFill>
                <a:latin typeface="Times New Roman" charset="0"/>
              </a:rPr>
              <a:t>Dedicated </a:t>
            </a:r>
            <a:r>
              <a:rPr lang="en-US" sz="1300" b="1" i="1" dirty="0">
                <a:solidFill>
                  <a:srgbClr val="000000"/>
                </a:solidFill>
                <a:latin typeface="Times New Roman" charset="0"/>
              </a:rPr>
              <a:t>K</a:t>
            </a:r>
            <a:r>
              <a:rPr lang="en-US" sz="1300" b="1" baseline="-25000" dirty="0">
                <a:solidFill>
                  <a:srgbClr val="000000"/>
                </a:solidFill>
                <a:latin typeface="Times New Roman" charset="0"/>
              </a:rPr>
              <a:t>1</a:t>
            </a:r>
            <a:endParaRPr lang="en-US" sz="2000" b="1"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4272772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a:t>Learning Points: </a:t>
            </a:r>
            <a:br>
              <a:rPr lang="en-US" dirty="0"/>
            </a:br>
            <a:r>
              <a:rPr lang="en-US" dirty="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a:t>Can expand capacity in variety of ways</a:t>
            </a:r>
          </a:p>
          <a:p>
            <a:pPr lvl="1"/>
            <a:r>
              <a:rPr lang="en-US" dirty="0"/>
              <a:t>Don’t always have to build a new facility</a:t>
            </a:r>
          </a:p>
          <a:p>
            <a:pPr marL="0" indent="0" eaLnBrk="1" hangingPunct="1">
              <a:buNone/>
              <a:defRPr/>
            </a:pPr>
            <a:endParaRPr lang="en-US" dirty="0"/>
          </a:p>
          <a:p>
            <a:r>
              <a:rPr lang="en-US" dirty="0"/>
              <a:t>Categorizing expansion strategies</a:t>
            </a:r>
          </a:p>
          <a:p>
            <a:pPr lvl="1"/>
            <a:r>
              <a:rPr lang="en-US" dirty="0"/>
              <a:t>Chasing, leading, lagging, hybrid (inventory-smoothing)</a:t>
            </a:r>
          </a:p>
          <a:p>
            <a:pPr lvl="1"/>
            <a:r>
              <a:rPr lang="en-US" dirty="0"/>
              <a:t>Capacity frictions typically prevent chasing</a:t>
            </a:r>
          </a:p>
          <a:p>
            <a:pPr lvl="1"/>
            <a:r>
              <a:rPr lang="en-US" dirty="0"/>
              <a:t>Sizing and Timing interact (frequent-small or infrequent-big)</a:t>
            </a:r>
          </a:p>
          <a:p>
            <a:endParaRPr lang="en-US" dirty="0"/>
          </a:p>
          <a:p>
            <a:r>
              <a:rPr lang="en-US" dirty="0"/>
              <a:t>Main Drivers of Capacity Strategy</a:t>
            </a:r>
          </a:p>
          <a:p>
            <a:pPr marL="857250" lvl="1" indent="-457200" eaLnBrk="1" hangingPunct="1">
              <a:buFont typeface="+mj-lt"/>
              <a:buAutoNum type="arabicPeriod"/>
              <a:defRPr/>
            </a:pPr>
            <a:r>
              <a:rPr lang="en-US" dirty="0"/>
              <a:t>Modeling risk (strategic, commercial and technical)</a:t>
            </a:r>
          </a:p>
          <a:p>
            <a:pPr marL="857250" lvl="1" indent="-457200" eaLnBrk="1" hangingPunct="1">
              <a:buFont typeface="+mj-lt"/>
              <a:buAutoNum type="arabicPeriod"/>
              <a:defRPr/>
            </a:pPr>
            <a:endParaRPr lang="en-US" dirty="0"/>
          </a:p>
          <a:p>
            <a:pPr marL="857250" lvl="1" indent="-457200" eaLnBrk="1" hangingPunct="1">
              <a:buFont typeface="+mj-lt"/>
              <a:buAutoNum type="arabicPeriod"/>
              <a:defRPr/>
            </a:pPr>
            <a:r>
              <a:rPr lang="en-US" sz="1800" dirty="0"/>
              <a:t>Modeling (economies of) scale </a:t>
            </a:r>
          </a:p>
          <a:p>
            <a:pPr marL="857250" lvl="1" indent="-457200" eaLnBrk="1" hangingPunct="1">
              <a:buFont typeface="+mj-lt"/>
              <a:buAutoNum type="arabicPeriod"/>
              <a:defRPr/>
            </a:pPr>
            <a:endParaRPr lang="en-US" sz="1800" dirty="0"/>
          </a:p>
          <a:p>
            <a:pPr marL="857250" lvl="1" indent="-457200" eaLnBrk="1" hangingPunct="1">
              <a:buFont typeface="+mj-lt"/>
              <a:buAutoNum type="arabicPeriod"/>
              <a:defRPr/>
            </a:pPr>
            <a:r>
              <a:rPr lang="en-US" dirty="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Management</a:t>
            </a:r>
          </a:p>
        </p:txBody>
      </p:sp>
    </p:spTree>
    <p:extLst>
      <p:ext uri="{BB962C8B-B14F-4D97-AF65-F5344CB8AC3E}">
        <p14:creationId xmlns:p14="http://schemas.microsoft.com/office/powerpoint/2010/main" val="1989517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t>Risk Management and Operational Hedging</a:t>
            </a:r>
          </a:p>
        </p:txBody>
      </p:sp>
      <p:sp>
        <p:nvSpPr>
          <p:cNvPr id="24579" name="Rectangle 5"/>
          <p:cNvSpPr>
            <a:spLocks noGrp="1" noChangeArrowheads="1"/>
          </p:cNvSpPr>
          <p:nvPr>
            <p:ph idx="1"/>
          </p:nvPr>
        </p:nvSpPr>
        <p:spPr/>
        <p:txBody>
          <a:bodyPr/>
          <a:lstStyle/>
          <a:p>
            <a:r>
              <a:rPr lang="en-US" dirty="0"/>
              <a:t>What is risk?  			</a:t>
            </a:r>
            <a:r>
              <a:rPr lang="en-US" i="1" dirty="0"/>
              <a:t>Likelihood  </a:t>
            </a:r>
            <a:r>
              <a:rPr lang="en-US" dirty="0">
                <a:latin typeface="Arial" pitchFamily="34" charset="0"/>
                <a:cs typeface="Arial" pitchFamily="34" charset="0"/>
              </a:rPr>
              <a:t>x</a:t>
            </a:r>
            <a:r>
              <a:rPr lang="en-US" dirty="0"/>
              <a:t> </a:t>
            </a:r>
            <a:r>
              <a:rPr lang="en-US" i="1" dirty="0"/>
              <a:t>Consequences</a:t>
            </a:r>
            <a:endParaRPr lang="en-US" dirty="0"/>
          </a:p>
          <a:p>
            <a:pPr lvl="1"/>
            <a:r>
              <a:rPr lang="en-US" dirty="0"/>
              <a:t>undesirable consequences of uncertainty</a:t>
            </a:r>
          </a:p>
          <a:p>
            <a:pPr lvl="1"/>
            <a:r>
              <a:rPr lang="en-US" dirty="0"/>
              <a:t>Variance</a:t>
            </a:r>
          </a:p>
          <a:p>
            <a:pPr lvl="1"/>
            <a:r>
              <a:rPr lang="en-US" dirty="0"/>
              <a:t>Two types of risk:</a:t>
            </a:r>
          </a:p>
          <a:p>
            <a:pPr lvl="2"/>
            <a:r>
              <a:rPr lang="en-US" dirty="0"/>
              <a:t>Operational risk</a:t>
            </a:r>
          </a:p>
          <a:p>
            <a:pPr lvl="3"/>
            <a:r>
              <a:rPr lang="en-US" dirty="0"/>
              <a:t>the threat that a resource, process, or system will fail to perform as intended</a:t>
            </a:r>
          </a:p>
          <a:p>
            <a:pPr lvl="3"/>
            <a:r>
              <a:rPr lang="en-US" dirty="0"/>
              <a:t>the risk of a mismatch between supply and demand, which reduces expected profit flows</a:t>
            </a:r>
          </a:p>
          <a:p>
            <a:pPr lvl="2"/>
            <a:r>
              <a:rPr lang="en-US" dirty="0"/>
              <a:t>Financial risk is about the undesirable variability of realized profit flows</a:t>
            </a:r>
          </a:p>
          <a:p>
            <a:pPr lvl="2"/>
            <a:endParaRPr lang="en-US" dirty="0"/>
          </a:p>
          <a:p>
            <a:r>
              <a:rPr lang="en-US" dirty="0"/>
              <a:t>What is risk management?	</a:t>
            </a:r>
            <a:r>
              <a:rPr lang="en-US" i="1" dirty="0"/>
              <a:t>Control likelihood or consequences</a:t>
            </a:r>
            <a:endParaRPr lang="en-US" dirty="0"/>
          </a:p>
          <a:p>
            <a:endParaRPr lang="en-US" dirty="0"/>
          </a:p>
          <a:p>
            <a:r>
              <a:rPr lang="en-US" dirty="0"/>
              <a:t>Hedging means mitigating these risks:</a:t>
            </a:r>
          </a:p>
          <a:p>
            <a:pPr lvl="1"/>
            <a:r>
              <a:rPr lang="en-US" dirty="0"/>
              <a:t>Operational hedging are constructions in the operating system to reduce operational risks that may increase expected profits as well as reduce its variance</a:t>
            </a:r>
          </a:p>
          <a:p>
            <a:pPr lvl="1"/>
            <a:r>
              <a:rPr lang="en-US" dirty="0"/>
              <a:t>Financial hedging are constructions with financial instruments to reduce the variance of profits</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Categorize the risks</a:t>
            </a: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Measure exposure to risk</a:t>
            </a: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Operational Risk: one perspective</a:t>
            </a:r>
            <a:endParaRPr lang="en-US" sz="2700" dirty="0"/>
          </a:p>
        </p:txBody>
      </p:sp>
      <p:sp>
        <p:nvSpPr>
          <p:cNvPr id="6" name="Rounded Rectangle 5"/>
          <p:cNvSpPr/>
          <p:nvPr/>
        </p:nvSpPr>
        <p:spPr>
          <a:xfrm>
            <a:off x="2267534" y="2286000"/>
            <a:ext cx="4696299" cy="2444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Operations is the design and management of the resources, processes, and systems involved in acquiring supply, transforming inputs into outputs, and fulfilling customer demand.</a:t>
            </a:r>
          </a:p>
        </p:txBody>
      </p:sp>
      <p:sp>
        <p:nvSpPr>
          <p:cNvPr id="7" name="Right Arrow 6"/>
          <p:cNvSpPr/>
          <p:nvPr/>
        </p:nvSpPr>
        <p:spPr>
          <a:xfrm>
            <a:off x="616285"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7202188"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06223" y="1885441"/>
            <a:ext cx="954428" cy="400110"/>
          </a:xfrm>
          <a:prstGeom prst="rect">
            <a:avLst/>
          </a:prstGeom>
          <a:noFill/>
        </p:spPr>
        <p:txBody>
          <a:bodyPr wrap="none" rtlCol="0">
            <a:spAutoFit/>
          </a:bodyPr>
          <a:lstStyle/>
          <a:p>
            <a:r>
              <a:rPr lang="en-US" sz="2000" dirty="0"/>
              <a:t>INPUTS</a:t>
            </a:r>
          </a:p>
        </p:txBody>
      </p:sp>
      <p:sp>
        <p:nvSpPr>
          <p:cNvPr id="11" name="TextBox 10"/>
          <p:cNvSpPr txBox="1"/>
          <p:nvPr/>
        </p:nvSpPr>
        <p:spPr>
          <a:xfrm>
            <a:off x="1074648" y="4835669"/>
            <a:ext cx="7091916" cy="830997"/>
          </a:xfrm>
          <a:prstGeom prst="rect">
            <a:avLst/>
          </a:prstGeom>
          <a:noFill/>
        </p:spPr>
        <p:txBody>
          <a:bodyPr wrap="square" rtlCol="0">
            <a:spAutoFit/>
          </a:bodyPr>
          <a:lstStyle/>
          <a:p>
            <a:pPr algn="ctr"/>
            <a:r>
              <a:rPr lang="en-US" sz="2400" dirty="0"/>
              <a:t>Operational Risk is the threat that a resource, process, or system will fail to perform as intended.</a:t>
            </a:r>
          </a:p>
        </p:txBody>
      </p:sp>
      <p:sp>
        <p:nvSpPr>
          <p:cNvPr id="15" name="TextBox 14"/>
          <p:cNvSpPr txBox="1"/>
          <p:nvPr/>
        </p:nvSpPr>
        <p:spPr>
          <a:xfrm>
            <a:off x="7225152" y="1885441"/>
            <a:ext cx="1185261" cy="400110"/>
          </a:xfrm>
          <a:prstGeom prst="rect">
            <a:avLst/>
          </a:prstGeom>
          <a:noFill/>
        </p:spPr>
        <p:txBody>
          <a:bodyPr wrap="none" rtlCol="0">
            <a:spAutoFit/>
          </a:bodyPr>
          <a:lstStyle/>
          <a:p>
            <a:r>
              <a:rPr lang="en-US" sz="2000" dirty="0"/>
              <a:t>OUTPUTS</a:t>
            </a:r>
          </a:p>
        </p:txBody>
      </p:sp>
      <p:sp>
        <p:nvSpPr>
          <p:cNvPr id="16" name="TextBox 15"/>
          <p:cNvSpPr txBox="1"/>
          <p:nvPr/>
        </p:nvSpPr>
        <p:spPr>
          <a:xfrm>
            <a:off x="3733600" y="1885441"/>
            <a:ext cx="2180533" cy="400110"/>
          </a:xfrm>
          <a:prstGeom prst="rect">
            <a:avLst/>
          </a:prstGeom>
          <a:noFill/>
        </p:spPr>
        <p:txBody>
          <a:bodyPr wrap="none" rtlCol="0">
            <a:spAutoFit/>
          </a:bodyPr>
          <a:lstStyle/>
          <a:p>
            <a:r>
              <a:rPr lang="en-US" sz="2000" dirty="0"/>
              <a:t>TRANSFORMATION</a:t>
            </a:r>
          </a:p>
        </p:txBody>
      </p:sp>
    </p:spTree>
    <p:extLst>
      <p:ext uri="{BB962C8B-B14F-4D97-AF65-F5344CB8AC3E}">
        <p14:creationId xmlns:p14="http://schemas.microsoft.com/office/powerpoint/2010/main" val="1116081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atin typeface="Albertus Extra Bold" pitchFamily="34" charset="0"/>
              </a:rPr>
              <a:t>Risk Management:</a:t>
            </a:r>
            <a:br>
              <a:rPr lang="en-US">
                <a:latin typeface="Albertus Extra Bold" pitchFamily="34" charset="0"/>
              </a:rPr>
            </a:br>
            <a:r>
              <a:rPr lang="en-US">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a:t>Operational risks from the activity view:</a:t>
            </a:r>
          </a:p>
          <a:p>
            <a:endParaRPr lang="en-US" dirty="0"/>
          </a:p>
          <a:p>
            <a:endParaRPr lang="en-US" dirty="0"/>
          </a:p>
          <a:p>
            <a:endParaRPr lang="en-US" dirty="0"/>
          </a:p>
          <a:p>
            <a:endParaRPr lang="en-US" dirty="0"/>
          </a:p>
          <a:p>
            <a:r>
              <a:rPr lang="en-US" dirty="0"/>
              <a:t>Operational risks from the resource view:</a:t>
            </a:r>
          </a:p>
          <a:p>
            <a:pPr lvl="1"/>
            <a:r>
              <a:rPr lang="en-US" dirty="0"/>
              <a:t>Tangible assets: PPE asset risks, people risks</a:t>
            </a:r>
          </a:p>
          <a:p>
            <a:pPr lvl="1"/>
            <a:r>
              <a:rPr lang="en-US" dirty="0"/>
              <a:t>Intangible assets: cultural risks, policy risks, IP risks, …</a:t>
            </a:r>
          </a:p>
          <a:p>
            <a:pPr lvl="1"/>
            <a:endParaRPr lang="en-US" dirty="0"/>
          </a:p>
          <a:p>
            <a:r>
              <a:rPr lang="en-US" dirty="0"/>
              <a:t>Environmental and background risks: </a:t>
            </a:r>
          </a:p>
          <a:p>
            <a:pPr lvl="1"/>
            <a:r>
              <a:rPr lang="en-US" dirty="0"/>
              <a:t>Competitive risks</a:t>
            </a:r>
          </a:p>
          <a:p>
            <a:pPr lvl="1"/>
            <a:r>
              <a:rPr lang="en-US" dirty="0"/>
              <a:t>Natural risks</a:t>
            </a:r>
          </a:p>
          <a:p>
            <a:pPr lvl="1"/>
            <a:r>
              <a:rPr lang="en-US" dirty="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Operational Risk: A Broader Perspective</a:t>
            </a:r>
            <a:endParaRPr lang="en-US" sz="2700" dirty="0"/>
          </a:p>
        </p:txBody>
      </p:sp>
      <p:sp>
        <p:nvSpPr>
          <p:cNvPr id="4" name="Right Arrow 3"/>
          <p:cNvSpPr/>
          <p:nvPr/>
        </p:nvSpPr>
        <p:spPr>
          <a:xfrm>
            <a:off x="808310"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a:t>
            </a:r>
          </a:p>
          <a:p>
            <a:pPr algn="ctr"/>
            <a:r>
              <a:rPr lang="en-US" sz="1200" dirty="0"/>
              <a:t>(external and internal production and distribution)</a:t>
            </a:r>
          </a:p>
        </p:txBody>
      </p:sp>
      <p:sp>
        <p:nvSpPr>
          <p:cNvPr id="5" name="Right Arrow 4"/>
          <p:cNvSpPr/>
          <p:nvPr/>
        </p:nvSpPr>
        <p:spPr>
          <a:xfrm flipH="1">
            <a:off x="5839365"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Demand</a:t>
            </a:r>
          </a:p>
        </p:txBody>
      </p:sp>
      <p:sp>
        <p:nvSpPr>
          <p:cNvPr id="6" name="TextBox 5"/>
          <p:cNvSpPr txBox="1"/>
          <p:nvPr/>
        </p:nvSpPr>
        <p:spPr>
          <a:xfrm>
            <a:off x="3304635" y="2044810"/>
            <a:ext cx="2534730" cy="830997"/>
          </a:xfrm>
          <a:prstGeom prst="rect">
            <a:avLst/>
          </a:prstGeom>
          <a:noFill/>
        </p:spPr>
        <p:txBody>
          <a:bodyPr wrap="square" rtlCol="0">
            <a:spAutoFit/>
          </a:bodyPr>
          <a:lstStyle/>
          <a:p>
            <a:pPr algn="ctr"/>
            <a:r>
              <a:rPr lang="en-US" sz="1600" u="sng" dirty="0"/>
              <a:t>Operations Mandate</a:t>
            </a:r>
          </a:p>
          <a:p>
            <a:pPr algn="ctr"/>
            <a:r>
              <a:rPr lang="en-US" sz="1600" dirty="0"/>
              <a:t>Match Supply and Demand in efficient manner</a:t>
            </a:r>
          </a:p>
        </p:txBody>
      </p:sp>
      <p:sp>
        <p:nvSpPr>
          <p:cNvPr id="7" name="Up Arrow Callout 6"/>
          <p:cNvSpPr/>
          <p:nvPr/>
        </p:nvSpPr>
        <p:spPr>
          <a:xfrm>
            <a:off x="3398684" y="2825436"/>
            <a:ext cx="2419515" cy="2847240"/>
          </a:xfrm>
          <a:prstGeom prst="up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u="sng" dirty="0"/>
              <a:t>Operational Risks </a:t>
            </a:r>
            <a:r>
              <a:rPr lang="en-US" dirty="0"/>
              <a:t>= Significant threats to cost-effective supply-demand balance</a:t>
            </a:r>
          </a:p>
        </p:txBody>
      </p:sp>
      <p:sp>
        <p:nvSpPr>
          <p:cNvPr id="8" name="TextBox 7"/>
          <p:cNvSpPr txBox="1"/>
          <p:nvPr/>
        </p:nvSpPr>
        <p:spPr>
          <a:xfrm>
            <a:off x="704442" y="3582620"/>
            <a:ext cx="2287806" cy="1938992"/>
          </a:xfrm>
          <a:prstGeom prst="rect">
            <a:avLst/>
          </a:prstGeom>
          <a:noFill/>
        </p:spPr>
        <p:txBody>
          <a:bodyPr wrap="none" rtlCol="0">
            <a:spAutoFit/>
          </a:bodyPr>
          <a:lstStyle/>
          <a:p>
            <a:pPr algn="ctr"/>
            <a:endParaRPr lang="en-US" dirty="0"/>
          </a:p>
          <a:p>
            <a:pPr algn="ctr"/>
            <a:r>
              <a:rPr lang="en-US" dirty="0"/>
              <a:t>Cost Risk</a:t>
            </a:r>
          </a:p>
          <a:p>
            <a:pPr algn="ctr"/>
            <a:r>
              <a:rPr lang="en-US" dirty="0"/>
              <a:t>Availability Risk</a:t>
            </a:r>
          </a:p>
          <a:p>
            <a:pPr algn="ctr"/>
            <a:r>
              <a:rPr lang="en-US" dirty="0"/>
              <a:t>Delay Risk</a:t>
            </a:r>
          </a:p>
          <a:p>
            <a:pPr algn="ctr"/>
            <a:r>
              <a:rPr lang="en-US" dirty="0"/>
              <a:t>Quality Risk</a:t>
            </a:r>
          </a:p>
        </p:txBody>
      </p:sp>
      <p:sp>
        <p:nvSpPr>
          <p:cNvPr id="9" name="TextBox 8"/>
          <p:cNvSpPr txBox="1"/>
          <p:nvPr/>
        </p:nvSpPr>
        <p:spPr>
          <a:xfrm>
            <a:off x="6403410" y="3721119"/>
            <a:ext cx="1919967" cy="1569660"/>
          </a:xfrm>
          <a:prstGeom prst="rect">
            <a:avLst/>
          </a:prstGeom>
          <a:noFill/>
        </p:spPr>
        <p:txBody>
          <a:bodyPr wrap="none" rtlCol="0">
            <a:spAutoFit/>
          </a:bodyPr>
          <a:lstStyle/>
          <a:p>
            <a:pPr algn="ctr"/>
            <a:endParaRPr lang="en-US" dirty="0"/>
          </a:p>
          <a:p>
            <a:pPr algn="ctr"/>
            <a:r>
              <a:rPr lang="en-US" dirty="0"/>
              <a:t>Volume Risk</a:t>
            </a:r>
          </a:p>
          <a:p>
            <a:pPr algn="ctr"/>
            <a:r>
              <a:rPr lang="en-US" dirty="0"/>
              <a:t>Timing Risk</a:t>
            </a:r>
          </a:p>
          <a:p>
            <a:pPr algn="ctr"/>
            <a:r>
              <a:rPr lang="en-US" dirty="0"/>
              <a:t>Location Risk</a:t>
            </a:r>
          </a:p>
        </p:txBody>
      </p:sp>
      <p:sp>
        <p:nvSpPr>
          <p:cNvPr id="10" name="Curved Up Arrow 9"/>
          <p:cNvSpPr/>
          <p:nvPr/>
        </p:nvSpPr>
        <p:spPr>
          <a:xfrm>
            <a:off x="1238250" y="5736167"/>
            <a:ext cx="2990832" cy="687916"/>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1" name="Curved Up Arrow 10"/>
          <p:cNvSpPr/>
          <p:nvPr/>
        </p:nvSpPr>
        <p:spPr>
          <a:xfrm flipH="1">
            <a:off x="5175250" y="5689118"/>
            <a:ext cx="3205732" cy="652885"/>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713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Risk at Hewlett Packard</a:t>
            </a:r>
          </a:p>
        </p:txBody>
      </p:sp>
      <p:pic>
        <p:nvPicPr>
          <p:cNvPr id="50178" name="Picture 2"/>
          <p:cNvPicPr>
            <a:picLocks noChangeAspect="1" noChangeArrowheads="1"/>
          </p:cNvPicPr>
          <p:nvPr/>
        </p:nvPicPr>
        <p:blipFill>
          <a:blip r:embed="rId3" cstate="print"/>
          <a:srcRect/>
          <a:stretch>
            <a:fillRect/>
          </a:stretch>
        </p:blipFill>
        <p:spPr bwMode="auto">
          <a:xfrm>
            <a:off x="1653220" y="1969610"/>
            <a:ext cx="6031927" cy="3795023"/>
          </a:xfrm>
          <a:prstGeom prst="rect">
            <a:avLst/>
          </a:prstGeom>
          <a:noFill/>
          <a:ln w="9525">
            <a:noFill/>
            <a:miter lim="800000"/>
            <a:headEnd/>
            <a:tailEnd/>
          </a:ln>
        </p:spPr>
      </p:pic>
      <p:sp>
        <p:nvSpPr>
          <p:cNvPr id="6" name="TextBox 5"/>
          <p:cNvSpPr txBox="1"/>
          <p:nvPr/>
        </p:nvSpPr>
        <p:spPr>
          <a:xfrm>
            <a:off x="1805" y="6351516"/>
            <a:ext cx="8639296" cy="276999"/>
          </a:xfrm>
          <a:prstGeom prst="rect">
            <a:avLst/>
          </a:prstGeom>
          <a:noFill/>
        </p:spPr>
        <p:txBody>
          <a:bodyPr wrap="square" rtlCol="0">
            <a:spAutoFit/>
          </a:bodyPr>
          <a:lstStyle/>
          <a:p>
            <a:r>
              <a:rPr lang="en-US" sz="1200" dirty="0"/>
              <a:t>Source: Nagali et al. Procurement Risk Management (PRM) at Hewlett-Packard Company. Interfaces 38(1). 2008.</a:t>
            </a:r>
          </a:p>
        </p:txBody>
      </p:sp>
    </p:spTree>
    <p:extLst>
      <p:ext uri="{BB962C8B-B14F-4D97-AF65-F5344CB8AC3E}">
        <p14:creationId xmlns:p14="http://schemas.microsoft.com/office/powerpoint/2010/main" val="1642240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a:latin typeface="Optima" pitchFamily="1" charset="0"/>
              </a:rPr>
              <a:t>Risk Management:</a:t>
            </a:r>
            <a:br>
              <a:rPr lang="en-US">
                <a:latin typeface="Optima" pitchFamily="1" charset="0"/>
              </a:rPr>
            </a:br>
            <a:r>
              <a:rPr lang="en-US">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a:latin typeface="+mj-lt"/>
              </a:rPr>
              <a:t>Market vs. firm specific risk</a:t>
            </a:r>
          </a:p>
          <a:p>
            <a:r>
              <a:rPr lang="en-US" sz="2400" dirty="0">
                <a:latin typeface="+mj-lt"/>
              </a:rPr>
              <a:t>Operating vs. financial risk</a:t>
            </a:r>
          </a:p>
          <a:p>
            <a:r>
              <a:rPr lang="en-US" sz="2400" dirty="0">
                <a:latin typeface="+mj-lt"/>
              </a:rPr>
              <a:t>Continuous vs. event risk</a:t>
            </a:r>
          </a:p>
          <a:p>
            <a:r>
              <a:rPr lang="en-US" sz="2400" dirty="0">
                <a:latin typeface="+mj-lt"/>
              </a:rPr>
              <a:t>Catastrophic vs. smaller risk</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a:t>Risk Management:</a:t>
            </a:r>
            <a:br>
              <a:rPr lang="en-US" dirty="0"/>
            </a:br>
            <a:r>
              <a:rPr lang="en-US" dirty="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extLst>
                    <a:ext uri="{9D8B030D-6E8A-4147-A177-3AD203B41FA5}">
                      <a16:colId xmlns:a16="http://schemas.microsoft.com/office/drawing/2014/main" val="20000"/>
                    </a:ext>
                  </a:extLst>
                </a:gridCol>
                <a:gridCol w="3054350">
                  <a:extLst>
                    <a:ext uri="{9D8B030D-6E8A-4147-A177-3AD203B41FA5}">
                      <a16:colId xmlns:a16="http://schemas.microsoft.com/office/drawing/2014/main" val="20001"/>
                    </a:ext>
                  </a:extLst>
                </a:gridCol>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0001"/>
                  </a:ext>
                </a:extLst>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FEF61-B470-EA46-9B98-350DB1BDDB46}"/>
              </a:ext>
            </a:extLst>
          </p:cNvPr>
          <p:cNvSpPr>
            <a:spLocks noGrp="1"/>
          </p:cNvSpPr>
          <p:nvPr>
            <p:ph type="title"/>
          </p:nvPr>
        </p:nvSpPr>
        <p:spPr/>
        <p:txBody>
          <a:bodyPr/>
          <a:lstStyle/>
          <a:p>
            <a:r>
              <a:rPr lang="en-US" dirty="0"/>
              <a:t>Operational Hedging</a:t>
            </a:r>
          </a:p>
        </p:txBody>
      </p:sp>
      <p:sp>
        <p:nvSpPr>
          <p:cNvPr id="3" name="Content Placeholder 2">
            <a:extLst>
              <a:ext uri="{FF2B5EF4-FFF2-40B4-BE49-F238E27FC236}">
                <a16:creationId xmlns:a16="http://schemas.microsoft.com/office/drawing/2014/main" id="{0ACE4BA7-B873-3540-BDC2-1A0F19F04DE6}"/>
              </a:ext>
            </a:extLst>
          </p:cNvPr>
          <p:cNvSpPr>
            <a:spLocks noGrp="1"/>
          </p:cNvSpPr>
          <p:nvPr>
            <p:ph idx="1"/>
          </p:nvPr>
        </p:nvSpPr>
        <p:spPr/>
        <p:txBody>
          <a:bodyPr/>
          <a:lstStyle/>
          <a:p>
            <a:r>
              <a:rPr lang="en-US" dirty="0"/>
              <a:t>Operational Hedging (OH) = mitigating risk using operational instruments</a:t>
            </a:r>
          </a:p>
          <a:p>
            <a:pPr lvl="1"/>
            <a:r>
              <a:rPr lang="en-US" dirty="0"/>
              <a:t>Operational hedging are constructions in the operating system to reduce operational risks that may increase expected profit as well as reduce its variance</a:t>
            </a:r>
          </a:p>
          <a:p>
            <a:pPr lvl="1"/>
            <a:r>
              <a:rPr lang="en-US" dirty="0"/>
              <a:t>Financial hedging are constructions with financial instruments to reduce the variance of profits</a:t>
            </a:r>
          </a:p>
          <a:p>
            <a:endParaRPr lang="en-US" dirty="0"/>
          </a:p>
          <a:p>
            <a:r>
              <a:rPr lang="en-US" dirty="0"/>
              <a:t>Four OH strategies:</a:t>
            </a:r>
          </a:p>
          <a:p>
            <a:pPr marL="800100" lvl="1" indent="-342900">
              <a:buFont typeface="+mj-lt"/>
              <a:buAutoNum type="arabicPeriod"/>
            </a:pPr>
            <a:r>
              <a:rPr lang="en-US" dirty="0"/>
              <a:t>Reserves and Redundancy (“just in case”)</a:t>
            </a:r>
          </a:p>
          <a:p>
            <a:pPr marL="800100" lvl="1" indent="-342900">
              <a:buFont typeface="+mj-lt"/>
              <a:buAutoNum type="arabicPeriod"/>
            </a:pPr>
            <a:r>
              <a:rPr lang="en-US" dirty="0"/>
              <a:t>Pooling risks (serving multiple risks from one asset or network)</a:t>
            </a:r>
          </a:p>
          <a:p>
            <a:pPr marL="1200150" lvl="2" indent="-342900"/>
            <a:r>
              <a:rPr lang="en-US" dirty="0"/>
              <a:t>Flexibility provides </a:t>
            </a:r>
            <a:r>
              <a:rPr lang="en-US" i="1" dirty="0"/>
              <a:t>real options </a:t>
            </a:r>
            <a:r>
              <a:rPr lang="en-US" dirty="0"/>
              <a:t>that allow contingent or dynamic pooling of heterogeneous risks</a:t>
            </a:r>
          </a:p>
          <a:p>
            <a:pPr marL="800100" lvl="1" indent="-342900">
              <a:buFont typeface="+mj-lt"/>
              <a:buAutoNum type="arabicPeriod"/>
            </a:pPr>
            <a:r>
              <a:rPr lang="en-US" dirty="0"/>
              <a:t>Risk sharing and transfer with partners, alliances, ecosystem</a:t>
            </a:r>
          </a:p>
          <a:p>
            <a:pPr marL="800100" lvl="1" indent="-342900">
              <a:buFont typeface="+mj-lt"/>
              <a:buAutoNum type="arabicPeriod"/>
            </a:pPr>
            <a:r>
              <a:rPr lang="en-US" dirty="0"/>
              <a:t>Reducing or eliminating root causes of risk (variance reduction)</a:t>
            </a:r>
          </a:p>
        </p:txBody>
      </p:sp>
    </p:spTree>
    <p:extLst>
      <p:ext uri="{BB962C8B-B14F-4D97-AF65-F5344CB8AC3E}">
        <p14:creationId xmlns:p14="http://schemas.microsoft.com/office/powerpoint/2010/main" val="17777820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latin typeface="Albertus Extra Bold" pitchFamily="34" charset="0"/>
              </a:rPr>
              <a:t>Risk Management:</a:t>
            </a:r>
            <a:br>
              <a:rPr lang="en-US" dirty="0">
                <a:latin typeface="Albertus Extra Bold" pitchFamily="34" charset="0"/>
              </a:rPr>
            </a:br>
            <a:r>
              <a:rPr lang="en-US" dirty="0">
                <a:latin typeface="Albertus Extra Bold" pitchFamily="34" charset="0"/>
              </a:rPr>
              <a:t>	Step 3: </a:t>
            </a:r>
            <a:r>
              <a:rPr lang="en-US" dirty="0"/>
              <a:t>How value risk: quant or </a:t>
            </a:r>
            <a:r>
              <a:rPr lang="en-US" dirty="0" err="1"/>
              <a:t>qual</a:t>
            </a:r>
            <a:r>
              <a:rPr lang="en-US" dirty="0"/>
              <a:t>?</a:t>
            </a:r>
          </a:p>
        </p:txBody>
      </p:sp>
      <p:sp>
        <p:nvSpPr>
          <p:cNvPr id="488451" name="Rectangle 3"/>
          <p:cNvSpPr>
            <a:spLocks noGrp="1" noChangeArrowheads="1"/>
          </p:cNvSpPr>
          <p:nvPr>
            <p:ph idx="1"/>
          </p:nvPr>
        </p:nvSpPr>
        <p:spPr/>
        <p:txBody>
          <a:bodyPr/>
          <a:lstStyle/>
          <a:p>
            <a:pPr>
              <a:buFont typeface="Wingdings" pitchFamily="2" charset="2"/>
              <a:buNone/>
            </a:pPr>
            <a:r>
              <a:rPr lang="en-US" i="1"/>
              <a:t>Not everything that counts should be counted,</a:t>
            </a:r>
          </a:p>
          <a:p>
            <a:pPr>
              <a:buFont typeface="Wingdings" pitchFamily="2" charset="2"/>
              <a:buNone/>
            </a:pPr>
            <a:r>
              <a:rPr lang="en-US" i="1"/>
              <a:t>	and not everything that can be counted counts</a:t>
            </a:r>
            <a:r>
              <a:rPr lang="en-US"/>
              <a:t>.—A. Einstein</a:t>
            </a:r>
          </a:p>
          <a:p>
            <a:pPr>
              <a:buFont typeface="Wingdings" pitchFamily="2" charset="2"/>
              <a:buNone/>
            </a:pPr>
            <a:endParaRPr lang="en-US"/>
          </a:p>
          <a:p>
            <a:pPr>
              <a:buFont typeface="Wingdings" pitchFamily="2" charset="2"/>
              <a:buNone/>
            </a:pPr>
            <a:r>
              <a:rPr lang="en-US"/>
              <a:t>Cisco:</a:t>
            </a:r>
          </a:p>
          <a:p>
            <a:pPr>
              <a:buFont typeface="Wingdings" pitchFamily="2" charset="2"/>
              <a:buNone/>
            </a:pPr>
            <a:endParaRPr lang="en-US"/>
          </a:p>
          <a:p>
            <a:pPr>
              <a:buFont typeface="Wingdings" pitchFamily="2" charset="2"/>
              <a:buNone/>
            </a:pPr>
            <a:r>
              <a:rPr lang="en-US" b="1">
                <a:solidFill>
                  <a:schemeClr val="accent2"/>
                </a:solidFill>
              </a:rPr>
              <a:t>Analytically precise				directionally correct</a:t>
            </a:r>
            <a:endParaRPr lang="en-US"/>
          </a:p>
          <a:p>
            <a:pPr>
              <a:buFont typeface="Wingdings" pitchFamily="2" charset="2"/>
              <a:buNone/>
            </a:pPr>
            <a:endParaRPr lang="en-US"/>
          </a:p>
          <a:p>
            <a:pPr>
              <a:buFont typeface="Wingdings" pitchFamily="2" charset="2"/>
              <a:buNone/>
            </a:pPr>
            <a:endParaRPr lang="en-US"/>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a:latin typeface="Albertus Extra Bold" pitchFamily="34" charset="0"/>
              </a:rPr>
              <a:t>Risk Management:</a:t>
            </a:r>
            <a:br>
              <a:rPr lang="en-US" dirty="0">
                <a:latin typeface="Albertus Extra Bold" pitchFamily="34" charset="0"/>
              </a:rPr>
            </a:br>
            <a:r>
              <a:rPr lang="en-US" dirty="0">
                <a:latin typeface="Albertus Extra Bold" pitchFamily="34" charset="0"/>
              </a:rPr>
              <a:t>	Step 3: </a:t>
            </a:r>
            <a:r>
              <a:rPr lang="en-US" dirty="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a:latin typeface="Albertus Extra Bold" pitchFamily="34" charset="0"/>
              </a:rPr>
              <a:t>Mean-Variance Analysis </a:t>
            </a:r>
            <a:r>
              <a:rPr lang="en-US">
                <a:latin typeface="Albertus Extra Bold" pitchFamily="34" charset="0"/>
              </a:rPr>
              <a:t>of Operational Hedging</a:t>
            </a:r>
            <a:r>
              <a:rPr lang="en-US"/>
              <a:t>:</a:t>
            </a:r>
            <a:br>
              <a:rPr lang="en-US"/>
            </a:br>
            <a:r>
              <a:rPr lang="en-US"/>
              <a:t>Example via Capacity Portfolio Imbalance in Seagate</a:t>
            </a:r>
            <a:endParaRPr lang="en-US" sz="2000"/>
          </a:p>
        </p:txBody>
      </p:sp>
      <p:sp>
        <p:nvSpPr>
          <p:cNvPr id="19460" name="Rectangle 1040"/>
          <p:cNvSpPr>
            <a:spLocks noGrp="1" noChangeArrowheads="1"/>
          </p:cNvSpPr>
          <p:nvPr>
            <p:ph idx="1"/>
          </p:nvPr>
        </p:nvSpPr>
        <p:spPr>
          <a:xfrm>
            <a:off x="6046788" y="1114425"/>
            <a:ext cx="3097212" cy="5419725"/>
          </a:xfrm>
        </p:spPr>
        <p:txBody>
          <a:bodyPr/>
          <a:lstStyle/>
          <a:p>
            <a:r>
              <a:rPr lang="en-US" sz="1800"/>
              <a:t>For whom is </a:t>
            </a:r>
            <a:r>
              <a:rPr lang="en-US" sz="1600" i="1"/>
              <a:t>K</a:t>
            </a:r>
            <a:r>
              <a:rPr lang="en-US" sz="1600" i="1" baseline="30000"/>
              <a:t>*</a:t>
            </a:r>
            <a:r>
              <a:rPr lang="en-US" sz="1800" i="1"/>
              <a:t> </a:t>
            </a:r>
            <a:r>
              <a:rPr lang="en-US" sz="1800"/>
              <a:t>optimal?</a:t>
            </a:r>
          </a:p>
          <a:p>
            <a:endParaRPr lang="en-US" sz="1800"/>
          </a:p>
          <a:p>
            <a:r>
              <a:rPr lang="en-US" sz="1800"/>
              <a:t>Reduce risk:</a:t>
            </a:r>
          </a:p>
          <a:p>
            <a:pPr lvl="1"/>
            <a:r>
              <a:rPr lang="en-US" sz="1600"/>
              <a:t>What is the </a:t>
            </a:r>
            <a:r>
              <a:rPr lang="en-US" sz="1600" i="1"/>
              <a:t>optimal</a:t>
            </a:r>
            <a:r>
              <a:rPr lang="en-US" sz="1600"/>
              <a:t> risk-reducing capacity portfolio?</a:t>
            </a:r>
          </a:p>
          <a:p>
            <a:pPr lvl="1"/>
            <a:endParaRPr lang="en-US" sz="1600"/>
          </a:p>
          <a:p>
            <a:pPr lvl="1"/>
            <a:endParaRPr lang="en-US" sz="1600"/>
          </a:p>
          <a:p>
            <a:pPr lvl="1"/>
            <a:endParaRPr lang="en-US" sz="1600"/>
          </a:p>
          <a:p>
            <a:pPr lvl="1"/>
            <a:r>
              <a:rPr lang="en-US" sz="160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p:txBody>
          <a:bodyPr/>
          <a:lstStyle/>
          <a:p>
            <a:pPr eaLnBrk="1" hangingPunct="1"/>
            <a:r>
              <a:rPr lang="en-US" sz="2400" dirty="0">
                <a:latin typeface="Albertus Extra Bold" pitchFamily="34" charset="0"/>
              </a:rPr>
              <a:t>Assessing Risk</a:t>
            </a:r>
            <a:endParaRPr lang="en-US" sz="2400" dirty="0">
              <a:solidFill>
                <a:schemeClr val="accent1"/>
              </a:solidFill>
              <a:latin typeface="Georgia" charset="0"/>
              <a:ea typeface="ＭＳ Ｐゴシック" charset="0"/>
              <a:cs typeface="ＭＳ Ｐゴシック" charset="0"/>
            </a:endParaRPr>
          </a:p>
        </p:txBody>
      </p:sp>
      <p:sp>
        <p:nvSpPr>
          <p:cNvPr id="32771" name="Content Placeholder 2"/>
          <p:cNvSpPr>
            <a:spLocks noGrp="1"/>
          </p:cNvSpPr>
          <p:nvPr>
            <p:ph sz="quarter" idx="4294967295"/>
          </p:nvPr>
        </p:nvSpPr>
        <p:spPr>
          <a:xfrm>
            <a:off x="304800" y="1266825"/>
            <a:ext cx="8504238" cy="4876800"/>
          </a:xfrm>
        </p:spPr>
        <p:txBody>
          <a:bodyPr/>
          <a:lstStyle/>
          <a:p>
            <a:pPr marL="0" indent="0">
              <a:defRPr/>
            </a:pPr>
            <a:r>
              <a:rPr lang="en-US" sz="2400" dirty="0">
                <a:solidFill>
                  <a:srgbClr val="002060"/>
                </a:solidFill>
                <a:latin typeface="Optima"/>
                <a:ea typeface="ＭＳ Ｐゴシック" charset="0"/>
                <a:cs typeface="Optima"/>
              </a:rPr>
              <a:t>People are innately bad at uncertainty assessment</a:t>
            </a:r>
          </a:p>
          <a:p>
            <a:pPr lvl="2">
              <a:buFont typeface="Arial"/>
              <a:buChar char="•"/>
              <a:defRPr/>
            </a:pPr>
            <a:r>
              <a:rPr lang="en-US" sz="2200" dirty="0">
                <a:solidFill>
                  <a:srgbClr val="002060"/>
                </a:solidFill>
                <a:latin typeface="Optima"/>
                <a:ea typeface="ＭＳ Ｐゴシック" charset="0"/>
                <a:cs typeface="Optima"/>
              </a:rPr>
              <a:t>Overconfidence</a:t>
            </a:r>
          </a:p>
          <a:p>
            <a:pPr lvl="2">
              <a:buFont typeface="Arial"/>
              <a:buChar char="•"/>
              <a:defRPr/>
            </a:pPr>
            <a:r>
              <a:rPr lang="en-US" sz="2200" dirty="0">
                <a:solidFill>
                  <a:srgbClr val="002060"/>
                </a:solidFill>
                <a:latin typeface="Optima"/>
                <a:ea typeface="ＭＳ Ｐゴシック" charset="0"/>
                <a:cs typeface="Optima"/>
              </a:rPr>
              <a:t>Availability bias</a:t>
            </a:r>
          </a:p>
          <a:p>
            <a:pPr lvl="2">
              <a:buFont typeface="Arial"/>
              <a:buChar char="•"/>
              <a:defRPr/>
            </a:pPr>
            <a:r>
              <a:rPr lang="en-US" sz="2200" dirty="0">
                <a:solidFill>
                  <a:srgbClr val="002060"/>
                </a:solidFill>
                <a:latin typeface="Optima"/>
                <a:ea typeface="ＭＳ Ｐゴシック" charset="0"/>
                <a:cs typeface="Optima"/>
              </a:rPr>
              <a:t>Confirmation bias</a:t>
            </a:r>
          </a:p>
          <a:p>
            <a:pPr lvl="2">
              <a:buFont typeface="Arial"/>
              <a:buChar char="•"/>
              <a:defRPr/>
            </a:pPr>
            <a:r>
              <a:rPr lang="en-US" sz="2200" dirty="0">
                <a:solidFill>
                  <a:srgbClr val="002060"/>
                </a:solidFill>
                <a:latin typeface="Optima"/>
                <a:ea typeface="ＭＳ Ｐゴシック" charset="0"/>
                <a:cs typeface="Optima"/>
              </a:rPr>
              <a:t>Perception of randomness</a:t>
            </a:r>
          </a:p>
          <a:p>
            <a:pPr marL="0" indent="0">
              <a:defRPr/>
            </a:pPr>
            <a:endParaRPr lang="en-US" sz="2400" dirty="0">
              <a:solidFill>
                <a:srgbClr val="002060"/>
              </a:solidFill>
              <a:latin typeface="Optima"/>
              <a:ea typeface="ＭＳ Ｐゴシック" charset="0"/>
              <a:cs typeface="Optima"/>
            </a:endParaRPr>
          </a:p>
          <a:p>
            <a:pPr marL="0" indent="0">
              <a:defRPr/>
            </a:pPr>
            <a:r>
              <a:rPr lang="en-US" sz="2400" dirty="0">
                <a:solidFill>
                  <a:srgbClr val="002060"/>
                </a:solidFill>
                <a:latin typeface="Optima"/>
                <a:ea typeface="ＭＳ Ｐゴシック" charset="0"/>
                <a:cs typeface="Optima"/>
              </a:rPr>
              <a:t>Normative tools of probability improve ability to make reliable assessments of uncertainty:</a:t>
            </a:r>
          </a:p>
          <a:p>
            <a:pPr lvl="2">
              <a:buFont typeface="Arial"/>
              <a:buChar char="•"/>
              <a:defRPr/>
            </a:pPr>
            <a:r>
              <a:rPr lang="en-US" sz="2200" dirty="0">
                <a:solidFill>
                  <a:srgbClr val="002060"/>
                </a:solidFill>
                <a:latin typeface="Optima"/>
                <a:ea typeface="ＭＳ Ｐゴシック" charset="0"/>
                <a:cs typeface="Optima"/>
              </a:rPr>
              <a:t>What’s the experiment?</a:t>
            </a:r>
          </a:p>
          <a:p>
            <a:pPr lvl="2">
              <a:buFont typeface="Arial"/>
              <a:buChar char="•"/>
              <a:defRPr/>
            </a:pPr>
            <a:r>
              <a:rPr lang="en-US" sz="2200" dirty="0">
                <a:solidFill>
                  <a:srgbClr val="002060"/>
                </a:solidFill>
                <a:latin typeface="Optima"/>
                <a:ea typeface="ＭＳ Ｐゴシック" charset="0"/>
                <a:cs typeface="Optima"/>
              </a:rPr>
              <a:t>Recalibrate</a:t>
            </a:r>
          </a:p>
          <a:p>
            <a:pPr lvl="2">
              <a:buFont typeface="Arial"/>
              <a:buChar char="•"/>
              <a:defRPr/>
            </a:pPr>
            <a:r>
              <a:rPr lang="en-US" sz="2200" dirty="0">
                <a:solidFill>
                  <a:srgbClr val="002060"/>
                </a:solidFill>
                <a:latin typeface="Optima"/>
                <a:ea typeface="ＭＳ Ｐゴシック" charset="0"/>
                <a:cs typeface="Optima"/>
              </a:rPr>
              <a:t>Prospective hindsight.</a:t>
            </a:r>
          </a:p>
          <a:p>
            <a:pPr lvl="2">
              <a:buFont typeface="Arial"/>
              <a:buChar char="•"/>
              <a:defRPr/>
            </a:pPr>
            <a:r>
              <a:rPr lang="en-US" sz="2200" dirty="0">
                <a:solidFill>
                  <a:srgbClr val="002060"/>
                </a:solidFill>
                <a:latin typeface="Optima"/>
                <a:ea typeface="ＭＳ Ｐゴシック" charset="0"/>
                <a:cs typeface="Optima"/>
              </a:rPr>
              <a:t>Disconfirming evidence</a:t>
            </a:r>
          </a:p>
          <a:p>
            <a:pPr>
              <a:buFont typeface="Arial"/>
              <a:buChar char="•"/>
              <a:defRPr/>
            </a:pPr>
            <a:endParaRPr lang="en-US" sz="2400" dirty="0">
              <a:solidFill>
                <a:srgbClr val="002060"/>
              </a:solidFill>
              <a:latin typeface="Optima"/>
              <a:ea typeface="ＭＳ Ｐゴシック" charset="0"/>
              <a:cs typeface="Optima"/>
            </a:endParaRPr>
          </a:p>
          <a:p>
            <a:pPr marL="0" indent="0">
              <a:defRPr/>
            </a:pPr>
            <a:endParaRPr lang="en-US" sz="2400" dirty="0">
              <a:solidFill>
                <a:srgbClr val="002060"/>
              </a:solidFill>
              <a:latin typeface="Optima"/>
              <a:ea typeface="ＭＳ Ｐゴシック" charset="0"/>
              <a:cs typeface="Optima"/>
            </a:endParaRPr>
          </a:p>
        </p:txBody>
      </p:sp>
    </p:spTree>
    <p:extLst>
      <p:ext uri="{BB962C8B-B14F-4D97-AF65-F5344CB8AC3E}">
        <p14:creationId xmlns:p14="http://schemas.microsoft.com/office/powerpoint/2010/main" val="12165382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Threat Assessment</a:t>
            </a:r>
            <a:br>
              <a:rPr lang="en-US" dirty="0"/>
            </a:br>
            <a:r>
              <a:rPr lang="en-US" sz="3100" dirty="0"/>
              <a:t>Another Crucial Dimension</a:t>
            </a:r>
          </a:p>
        </p:txBody>
      </p:sp>
      <p:cxnSp>
        <p:nvCxnSpPr>
          <p:cNvPr id="6" name="Straight Arrow Connector 5"/>
          <p:cNvCxnSpPr/>
          <p:nvPr/>
        </p:nvCxnSpPr>
        <p:spPr>
          <a:xfrm rot="16200000" flipV="1">
            <a:off x="809502" y="3728484"/>
            <a:ext cx="376289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90951" y="5608345"/>
            <a:ext cx="422375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90951" y="2959988"/>
            <a:ext cx="2802769" cy="26483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14705" y="5425267"/>
            <a:ext cx="1228960" cy="369332"/>
          </a:xfrm>
          <a:prstGeom prst="rect">
            <a:avLst/>
          </a:prstGeom>
          <a:noFill/>
        </p:spPr>
        <p:txBody>
          <a:bodyPr wrap="square" rtlCol="0">
            <a:spAutoFit/>
          </a:bodyPr>
          <a:lstStyle/>
          <a:p>
            <a:r>
              <a:rPr lang="en-US" dirty="0"/>
              <a:t>Impact</a:t>
            </a:r>
          </a:p>
        </p:txBody>
      </p:sp>
      <p:sp>
        <p:nvSpPr>
          <p:cNvPr id="15" name="TextBox 14"/>
          <p:cNvSpPr txBox="1"/>
          <p:nvPr/>
        </p:nvSpPr>
        <p:spPr>
          <a:xfrm>
            <a:off x="889000" y="1847036"/>
            <a:ext cx="1647535" cy="461665"/>
          </a:xfrm>
          <a:prstGeom prst="rect">
            <a:avLst/>
          </a:prstGeom>
          <a:noFill/>
        </p:spPr>
        <p:txBody>
          <a:bodyPr wrap="square" rtlCol="0">
            <a:spAutoFit/>
          </a:bodyPr>
          <a:lstStyle/>
          <a:p>
            <a:r>
              <a:rPr lang="en-US" dirty="0"/>
              <a:t>Probability</a:t>
            </a:r>
          </a:p>
        </p:txBody>
      </p:sp>
      <p:sp>
        <p:nvSpPr>
          <p:cNvPr id="17" name="Rounded Rectangle 16"/>
          <p:cNvSpPr/>
          <p:nvPr/>
        </p:nvSpPr>
        <p:spPr>
          <a:xfrm>
            <a:off x="5575051" y="2507280"/>
            <a:ext cx="1958655" cy="65288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Detectability</a:t>
            </a:r>
          </a:p>
        </p:txBody>
      </p:sp>
      <p:sp>
        <p:nvSpPr>
          <p:cNvPr id="18" name="TextBox 17"/>
          <p:cNvSpPr txBox="1"/>
          <p:nvPr/>
        </p:nvSpPr>
        <p:spPr>
          <a:xfrm>
            <a:off x="5570530" y="3352190"/>
            <a:ext cx="1967697" cy="923330"/>
          </a:xfrm>
          <a:prstGeom prst="rect">
            <a:avLst/>
          </a:prstGeom>
          <a:noFill/>
        </p:spPr>
        <p:txBody>
          <a:bodyPr wrap="square" rtlCol="0">
            <a:spAutoFit/>
          </a:bodyPr>
          <a:lstStyle/>
          <a:p>
            <a:pPr algn="ctr"/>
            <a:r>
              <a:rPr lang="en-US" dirty="0"/>
              <a:t>Slowly-evolving or rapidly-evolving threat?</a:t>
            </a:r>
          </a:p>
        </p:txBody>
      </p:sp>
    </p:spTree>
    <p:extLst>
      <p:ext uri="{BB962C8B-B14F-4D97-AF65-F5344CB8AC3E}">
        <p14:creationId xmlns:p14="http://schemas.microsoft.com/office/powerpoint/2010/main" val="71291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br>
              <a:rPr lang="en-US" dirty="0">
                <a:latin typeface="Optima" pitchFamily="1" charset="0"/>
              </a:rPr>
            </a:br>
            <a:r>
              <a:rPr lang="en-US" dirty="0">
                <a:latin typeface="Optima" pitchFamily="1" charset="0"/>
              </a:rPr>
              <a:t>Risk Management </a:t>
            </a:r>
            <a:br>
              <a:rPr lang="en-US" dirty="0">
                <a:latin typeface="Optima" pitchFamily="1" charset="0"/>
              </a:rPr>
            </a:br>
            <a:r>
              <a:rPr lang="en-US" dirty="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a:latin typeface="+mj-lt"/>
              </a:rPr>
              <a:t>What Should we do about risk?</a:t>
            </a:r>
            <a:endParaRPr lang="en-US" sz="2400" dirty="0">
              <a:latin typeface="+mj-lt"/>
              <a:ea typeface="ＭＳ Ｐゴシック" charset="0"/>
            </a:endParaRPr>
          </a:p>
          <a:p>
            <a:pPr>
              <a:buFont typeface="Wingdings" charset="0"/>
              <a:buChar char="§"/>
              <a:defRPr/>
            </a:pPr>
            <a:r>
              <a:rPr lang="en-US" sz="2400" dirty="0">
                <a:ea typeface="ＭＳ Ｐゴシック" charset="0"/>
              </a:rPr>
              <a:t>Do nothing: pass to investors</a:t>
            </a:r>
          </a:p>
          <a:p>
            <a:pPr>
              <a:buFont typeface="Wingdings" charset="0"/>
              <a:buChar char="§"/>
              <a:defRPr/>
            </a:pPr>
            <a:r>
              <a:rPr lang="en-US" sz="2400" dirty="0">
                <a:ea typeface="ＭＳ Ｐゴシック" charset="0"/>
              </a:rPr>
              <a:t>Protect against risks</a:t>
            </a:r>
          </a:p>
          <a:p>
            <a:pPr>
              <a:buFont typeface="Wingdings" charset="0"/>
              <a:buChar char="§"/>
              <a:defRPr/>
            </a:pPr>
            <a:r>
              <a:rPr lang="en-US" sz="2400" dirty="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a:ea typeface="ＭＳ Ｐゴシック" charset="0"/>
              </a:rPr>
              <a:t>Key Questions:</a:t>
            </a:r>
          </a:p>
          <a:p>
            <a:pPr>
              <a:buFont typeface="Wingdings" charset="0"/>
              <a:buChar char="§"/>
              <a:defRPr/>
            </a:pPr>
            <a:r>
              <a:rPr lang="en-US" sz="2400" dirty="0">
                <a:ea typeface="ＭＳ Ｐゴシック" charset="0"/>
              </a:rPr>
              <a:t>What is the cost of hedging the risk?</a:t>
            </a:r>
          </a:p>
          <a:p>
            <a:pPr>
              <a:buFont typeface="Wingdings" charset="0"/>
              <a:buChar char="§"/>
              <a:defRPr/>
            </a:pPr>
            <a:r>
              <a:rPr lang="en-US" sz="2400" dirty="0">
                <a:ea typeface="ＭＳ Ｐゴシック" charset="0"/>
              </a:rPr>
              <a:t>Is there significant benefit in terms of higher cash flows or lower discount rate?</a:t>
            </a:r>
          </a:p>
          <a:p>
            <a:pPr>
              <a:buFont typeface="Wingdings" charset="0"/>
              <a:buChar char="§"/>
              <a:defRPr/>
            </a:pPr>
            <a:r>
              <a:rPr lang="en-US" sz="2400" dirty="0">
                <a:ea typeface="ＭＳ Ｐゴシック" charset="0"/>
              </a:rPr>
              <a:t>Can investors hedge at lower costs?</a:t>
            </a:r>
          </a:p>
          <a:p>
            <a:pPr>
              <a:buFont typeface="Wingdings" charset="0"/>
              <a:buChar char="§"/>
              <a:defRPr/>
            </a:pPr>
            <a:r>
              <a:rPr lang="en-US" sz="2400" dirty="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Albertus Extra Bold" pitchFamily="34" charset="0"/>
              </a:rPr>
              <a:t>Risk Management:</a:t>
            </a:r>
            <a:br>
              <a:rPr lang="en-US" dirty="0">
                <a:latin typeface="Albertus Extra Bold" pitchFamily="34" charset="0"/>
              </a:rPr>
            </a:br>
            <a:r>
              <a:rPr lang="en-US" dirty="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a:t>Four generic operational hedging strategies:</a:t>
            </a:r>
          </a:p>
          <a:p>
            <a:pPr marL="381000" indent="-381000">
              <a:buNone/>
            </a:pPr>
            <a:endParaRPr lang="en-US" dirty="0"/>
          </a:p>
          <a:p>
            <a:pPr marL="381000" indent="-381000">
              <a:buFontTx/>
              <a:buAutoNum type="arabicPeriod"/>
            </a:pPr>
            <a:r>
              <a:rPr lang="en-US" dirty="0"/>
              <a:t>Reserves &amp; Redundancy</a:t>
            </a:r>
          </a:p>
          <a:p>
            <a:pPr marL="381000" indent="-381000">
              <a:buFontTx/>
              <a:buAutoNum type="arabicPeriod"/>
            </a:pPr>
            <a:endParaRPr lang="en-US" dirty="0"/>
          </a:p>
          <a:p>
            <a:pPr marL="381000" indent="-381000">
              <a:buFontTx/>
              <a:buAutoNum type="arabicPeriod"/>
            </a:pPr>
            <a:endParaRPr lang="en-US" dirty="0"/>
          </a:p>
          <a:p>
            <a:pPr marL="381000" indent="-381000">
              <a:buFontTx/>
              <a:buAutoNum type="arabicPeriod"/>
            </a:pPr>
            <a:r>
              <a:rPr lang="en-US" dirty="0"/>
              <a:t>Diversification &amp; Pooling</a:t>
            </a:r>
          </a:p>
          <a:p>
            <a:pPr marL="381000" indent="-381000">
              <a:buFontTx/>
              <a:buAutoNum type="arabicPeriod"/>
            </a:pPr>
            <a:endParaRPr lang="en-US" dirty="0"/>
          </a:p>
          <a:p>
            <a:pPr marL="381000" indent="-381000">
              <a:buFontTx/>
              <a:buAutoNum type="arabicPeriod"/>
            </a:pPr>
            <a:endParaRPr lang="en-US" dirty="0"/>
          </a:p>
          <a:p>
            <a:pPr marL="381000" indent="-381000">
              <a:buFontTx/>
              <a:buAutoNum type="arabicPeriod"/>
            </a:pPr>
            <a:r>
              <a:rPr lang="en-US" dirty="0"/>
              <a:t>Risk-Sharing &amp; Transfer</a:t>
            </a:r>
          </a:p>
          <a:p>
            <a:pPr marL="381000" indent="-381000">
              <a:buFontTx/>
              <a:buAutoNum type="arabicPeriod"/>
            </a:pPr>
            <a:endParaRPr lang="en-US" dirty="0"/>
          </a:p>
          <a:p>
            <a:pPr marL="381000" indent="-381000">
              <a:buFontTx/>
              <a:buAutoNum type="arabicPeriod"/>
            </a:pPr>
            <a:endParaRPr lang="en-US" dirty="0"/>
          </a:p>
          <a:p>
            <a:pPr marL="381000" indent="-381000">
              <a:buFontTx/>
              <a:buAutoNum type="arabicPeriod"/>
            </a:pPr>
            <a:r>
              <a:rPr lang="en-US" dirty="0"/>
              <a:t>Reducing or eliminating root causes of risk</a:t>
            </a:r>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a:latin typeface="Albertus Extra Bold"/>
              </a:rPr>
              <a:t>Capacity Timing Optimization</a:t>
            </a:r>
            <a:r>
              <a:rPr lang="en-US" dirty="0"/>
              <a:t> </a:t>
            </a:r>
            <a:br>
              <a:rPr lang="en-US" dirty="0"/>
            </a:br>
            <a:r>
              <a:rPr lang="en-US" dirty="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a:t>Basic Timing Model:</a:t>
            </a:r>
          </a:p>
          <a:p>
            <a:pPr lvl="1" eaLnBrk="1" hangingPunct="1"/>
            <a:r>
              <a:rPr lang="en-US" sz="1600"/>
              <a:t>Linear demand growth: </a:t>
            </a:r>
            <a:r>
              <a:rPr lang="en-US" sz="1600" i="1"/>
              <a:t>D = gt</a:t>
            </a:r>
          </a:p>
          <a:p>
            <a:pPr lvl="1" eaLnBrk="1" hangingPunct="1"/>
            <a:r>
              <a:rPr lang="en-US" sz="1600"/>
              <a:t>CapEx cost function: </a:t>
            </a:r>
            <a:r>
              <a:rPr lang="en-US" sz="1600" i="1"/>
              <a:t>C</a:t>
            </a:r>
            <a:r>
              <a:rPr lang="en-US" sz="1600"/>
              <a:t>(</a:t>
            </a:r>
            <a:r>
              <a:rPr lang="en-US" sz="1600" i="1"/>
              <a:t>k</a:t>
            </a:r>
            <a:r>
              <a:rPr lang="en-US" sz="1600"/>
              <a:t>)</a:t>
            </a:r>
            <a:endParaRPr lang="en-US" sz="1600" i="1"/>
          </a:p>
          <a:p>
            <a:pPr lvl="1" eaLnBrk="1" hangingPunct="1"/>
            <a:r>
              <a:rPr lang="en-US" sz="1600"/>
              <a:t>Continuous-time discount rate </a:t>
            </a:r>
            <a:r>
              <a:rPr lang="en-US" sz="1600" i="1"/>
              <a:t>r</a:t>
            </a:r>
          </a:p>
          <a:p>
            <a:pPr eaLnBrk="1" hangingPunct="1"/>
            <a:endParaRPr lang="en-US" sz="1800"/>
          </a:p>
          <a:p>
            <a:pPr eaLnBrk="1" hangingPunct="1"/>
            <a:r>
              <a:rPr lang="en-US" sz="1800"/>
              <a:t>Decision variable: timing </a:t>
            </a:r>
            <a:r>
              <a:rPr lang="en-US" sz="1800" i="1"/>
              <a:t>t </a:t>
            </a:r>
            <a:r>
              <a:rPr lang="en-US" sz="1800"/>
              <a:t>(size </a:t>
            </a:r>
            <a:r>
              <a:rPr lang="en-US" sz="1800" i="1"/>
              <a:t>k </a:t>
            </a:r>
            <a:r>
              <a:rPr lang="en-US" sz="1800"/>
              <a:t>= </a:t>
            </a:r>
            <a:r>
              <a:rPr lang="en-US" sz="1800" i="1"/>
              <a:t>gt</a:t>
            </a:r>
            <a:r>
              <a:rPr lang="en-US" sz="1800"/>
              <a:t>) </a:t>
            </a:r>
          </a:p>
          <a:p>
            <a:pPr eaLnBrk="1" hangingPunct="1"/>
            <a:endParaRPr lang="en-US" sz="1800"/>
          </a:p>
          <a:p>
            <a:pPr eaLnBrk="1" hangingPunct="1"/>
            <a:r>
              <a:rPr lang="en-US" sz="1800"/>
              <a:t>PV(</a:t>
            </a:r>
            <a:r>
              <a:rPr lang="en-US" sz="1800" i="1"/>
              <a:t>t</a:t>
            </a:r>
            <a:r>
              <a:rPr lang="en-US" sz="1800"/>
              <a:t>) = </a:t>
            </a:r>
          </a:p>
          <a:p>
            <a:pPr eaLnBrk="1" hangingPunct="1"/>
            <a:endParaRPr lang="en-US" sz="1800"/>
          </a:p>
          <a:p>
            <a:pPr eaLnBrk="1" hangingPunct="1"/>
            <a:endParaRPr lang="en-US" sz="1800"/>
          </a:p>
          <a:p>
            <a:pPr eaLnBrk="1" hangingPunct="1"/>
            <a:r>
              <a:rPr lang="en-US" sz="1800"/>
              <a:t>Optimal timing condition for power CapEx </a:t>
            </a:r>
            <a:r>
              <a:rPr lang="en-US" sz="1800" i="1"/>
              <a:t>C(k)= c</a:t>
            </a:r>
            <a:r>
              <a:rPr lang="en-US" sz="1800" i="1" baseline="-25000"/>
              <a:t>K</a:t>
            </a:r>
            <a:r>
              <a:rPr lang="en-US" sz="1800" i="1"/>
              <a:t> K</a:t>
            </a:r>
            <a:r>
              <a:rPr lang="en-US" sz="1800" i="1" baseline="30000">
                <a:latin typeface="Symbol" pitchFamily="18" charset="2"/>
              </a:rPr>
              <a:t>a</a:t>
            </a:r>
            <a:r>
              <a:rPr lang="en-US" sz="1800" i="1"/>
              <a:t> / </a:t>
            </a:r>
            <a:r>
              <a:rPr lang="en-US" sz="1800" i="1">
                <a:latin typeface="Symbol" pitchFamily="18" charset="2"/>
              </a:rPr>
              <a:t>a</a:t>
            </a:r>
            <a:r>
              <a:rPr lang="en-US" sz="1800" i="1"/>
              <a:t> :</a:t>
            </a:r>
            <a:endParaRPr lang="en-US" sz="1800">
              <a:cs typeface="Times New Roman" pitchFamily="18" charset="0"/>
            </a:endParaRPr>
          </a:p>
        </p:txBody>
      </p:sp>
      <p:graphicFrame>
        <p:nvGraphicFramePr>
          <p:cNvPr id="2050" name="Object 33"/>
          <p:cNvGraphicFramePr>
            <a:graphicFrameLocks noGrp="1" noChangeAspect="1"/>
          </p:cNvGraphicFramePr>
          <p:nvPr>
            <p:ph sz="quarter" idx="2"/>
          </p:nvPr>
        </p:nvGraphicFramePr>
        <p:xfrm>
          <a:off x="1682750" y="3209925"/>
          <a:ext cx="2117725" cy="698500"/>
        </p:xfrm>
        <a:graphic>
          <a:graphicData uri="http://schemas.openxmlformats.org/presentationml/2006/ole">
            <mc:AlternateContent xmlns:mc="http://schemas.openxmlformats.org/markup-compatibility/2006">
              <mc:Choice xmlns:v="urn:schemas-microsoft-com:vml" Requires="v">
                <p:oleObj spid="_x0000_s2100" name="Equation" r:id="rId4" imgW="1346040" imgH="431640" progId="Equation.3">
                  <p:embed/>
                </p:oleObj>
              </mc:Choice>
              <mc:Fallback>
                <p:oleObj name="Equation" r:id="rId4" imgW="1346040" imgH="431640" progId="Equation.3">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3209925"/>
                        <a:ext cx="2117725" cy="69850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a:latin typeface="Albertus Extra Bold"/>
              </a:rPr>
              <a:t>Capacity Timing Optimization: Drivers</a:t>
            </a:r>
            <a:r>
              <a:rPr lang="en-US" dirty="0"/>
              <a:t> </a:t>
            </a:r>
            <a:br>
              <a:rPr lang="en-US" dirty="0"/>
            </a:br>
            <a:r>
              <a:rPr lang="en-US" dirty="0"/>
              <a:t>	Insights from basic timing model</a:t>
            </a:r>
          </a:p>
        </p:txBody>
      </p:sp>
      <p:sp>
        <p:nvSpPr>
          <p:cNvPr id="29699" name="Rectangle 3"/>
          <p:cNvSpPr>
            <a:spLocks noGrp="1" noChangeArrowheads="1"/>
          </p:cNvSpPr>
          <p:nvPr>
            <p:ph type="body" idx="1"/>
          </p:nvPr>
        </p:nvSpPr>
        <p:spPr/>
        <p:txBody>
          <a:bodyPr/>
          <a:lstStyle/>
          <a:p>
            <a:pPr eaLnBrk="1" hangingPunct="1"/>
            <a:r>
              <a:rPr lang="en-US"/>
              <a:t>Timing driver insights from the basic timing model:</a:t>
            </a:r>
          </a:p>
          <a:p>
            <a:pPr eaLnBrk="1" hangingPunct="1"/>
            <a:endParaRPr lang="en-US"/>
          </a:p>
          <a:p>
            <a:pPr eaLnBrk="1" hangingPunct="1"/>
            <a:endParaRPr lang="en-US"/>
          </a:p>
          <a:p>
            <a:pPr eaLnBrk="1" hangingPunct="1"/>
            <a:endParaRPr lang="en-US"/>
          </a:p>
          <a:p>
            <a:pPr eaLnBrk="1" hangingPunct="1"/>
            <a:endParaRPr lang="en-US"/>
          </a:p>
          <a:p>
            <a:pPr eaLnBrk="1" hangingPunct="1"/>
            <a:endParaRPr lang="en-US"/>
          </a:p>
          <a:p>
            <a:pPr eaLnBrk="1" hangingPunct="1"/>
            <a:endParaRPr lang="en-US"/>
          </a:p>
          <a:p>
            <a:pPr eaLnBrk="1" hangingPunct="1"/>
            <a:r>
              <a:rPr lang="en-US"/>
              <a:t>Other timing drivers that are not covered in the basic model:</a:t>
            </a:r>
          </a:p>
          <a:p>
            <a:pPr eaLnBrk="1" hangingPunct="1"/>
            <a:endParaRPr lang="en-US"/>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extLst>
                    <a:ext uri="{9D8B030D-6E8A-4147-A177-3AD203B41FA5}">
                      <a16:colId xmlns:a16="http://schemas.microsoft.com/office/drawing/2014/main" val="20000"/>
                    </a:ext>
                  </a:extLst>
                </a:gridCol>
                <a:gridCol w="3165475">
                  <a:extLst>
                    <a:ext uri="{9D8B030D-6E8A-4147-A177-3AD203B41FA5}">
                      <a16:colId xmlns:a16="http://schemas.microsoft.com/office/drawing/2014/main" val="20001"/>
                    </a:ext>
                  </a:extLst>
                </a:gridCol>
                <a:gridCol w="2138363">
                  <a:extLst>
                    <a:ext uri="{9D8B030D-6E8A-4147-A177-3AD203B41FA5}">
                      <a16:colId xmlns:a16="http://schemas.microsoft.com/office/drawing/2014/main" val="20002"/>
                    </a:ext>
                  </a:extLst>
                </a:gridCol>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Impact on capacity size </a:t>
                      </a:r>
                      <a:r>
                        <a:rPr kumimoji="0" lang="en-US" sz="1800" b="0" i="1" u="none" strike="noStrike" cap="none" normalizeH="0" baseline="0">
                          <a:ln>
                            <a:noFill/>
                          </a:ln>
                          <a:solidFill>
                            <a:schemeClr val="tx1"/>
                          </a:solidFill>
                          <a:effectLst/>
                          <a:latin typeface="Times New Roman" pitchFamily="18" charset="0"/>
                        </a:rPr>
                        <a:t>k</a:t>
                      </a:r>
                      <a:r>
                        <a:rPr kumimoji="0" lang="en-US" sz="1800" b="0" i="1" u="none" strike="noStrike" cap="none" normalizeH="0" baseline="30000">
                          <a:ln>
                            <a:noFill/>
                          </a:ln>
                          <a:solidFill>
                            <a:schemeClr val="tx1"/>
                          </a:solidFill>
                          <a:effectLst/>
                          <a:latin typeface="Times New Roman" pitchFamily="18" charset="0"/>
                        </a:rPr>
                        <a:t>*</a:t>
                      </a:r>
                      <a:r>
                        <a:rPr kumimoji="0" lang="en-US" sz="1800" b="0" i="1" u="none" strike="noStrike" cap="none" normalizeH="0" baseline="0">
                          <a:ln>
                            <a:noFill/>
                          </a:ln>
                          <a:solidFill>
                            <a:schemeClr val="tx1"/>
                          </a:solidFill>
                          <a:effectLst/>
                          <a:latin typeface="Times New Roman" pitchFamily="18" charset="0"/>
                        </a:rPr>
                        <a:t> </a:t>
                      </a:r>
                      <a:r>
                        <a:rPr kumimoji="0" lang="en-US" sz="1800" b="0" i="0" u="none" strike="noStrike" cap="none" normalizeH="0" baseline="0">
                          <a:ln>
                            <a:noFill/>
                          </a:ln>
                          <a:solidFill>
                            <a:schemeClr val="tx1"/>
                          </a:solidFill>
                          <a:effectLst/>
                          <a:latin typeface="Times New Roman" pitchFamily="18" charset="0"/>
                        </a:rPr>
                        <a:t>and timing </a:t>
                      </a:r>
                      <a:r>
                        <a:rPr kumimoji="0" lang="en-US" sz="1800" b="0" i="1" u="none" strike="noStrike" cap="none" normalizeH="0" baseline="0">
                          <a:ln>
                            <a:noFill/>
                          </a:ln>
                          <a:solidFill>
                            <a:schemeClr val="tx1"/>
                          </a:solidFill>
                          <a:effectLst/>
                          <a:latin typeface="Times New Roman" pitchFamily="18" charset="0"/>
                        </a:rPr>
                        <a:t>t</a:t>
                      </a:r>
                      <a:r>
                        <a:rPr kumimoji="0" lang="en-US" sz="1800" b="0" i="1" u="none" strike="noStrike" cap="none" normalizeH="0" baseline="30000">
                          <a:ln>
                            <a:noFill/>
                          </a:ln>
                          <a:solidFill>
                            <a:schemeClr val="tx1"/>
                          </a:solidFill>
                          <a:effectLst/>
                          <a:latin typeface="Times New Roman" pitchFamily="18" charset="0"/>
                        </a:rPr>
                        <a:t>*</a:t>
                      </a:r>
                      <a:r>
                        <a:rPr kumimoji="0" lang="en-US" sz="1800" b="0" i="1" u="none" strike="noStrike" cap="none" normalizeH="0" baseline="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Impact on PV(cost)</a:t>
                      </a:r>
                      <a:r>
                        <a:rPr kumimoji="0" lang="en-US" sz="1800" b="0" i="1" u="none" strike="noStrike" cap="none" normalizeH="0" baseline="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a:ln>
                            <a:noFill/>
                          </a:ln>
                          <a:solidFill>
                            <a:schemeClr val="tx1"/>
                          </a:solidFill>
                          <a:effectLst/>
                          <a:latin typeface="Symbol" pitchFamily="18" charset="2"/>
                          <a:cs typeface="Times New Roman" pitchFamily="18" charset="0"/>
                        </a:rPr>
                        <a:t>a </a:t>
                      </a:r>
                      <a:r>
                        <a:rPr kumimoji="0" lang="en-US" sz="1800" b="0" i="0" u="none" strike="noStrike" cap="none" normalizeH="0" baseline="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a:latin typeface="Albertus Extra Bold"/>
              </a:rPr>
              <a:t>Capacity Timing &amp; Abandonment Options</a:t>
            </a:r>
            <a:br>
              <a:rPr lang="en-US"/>
            </a:br>
            <a:r>
              <a:rPr lang="en-US"/>
              <a:t>	</a:t>
            </a:r>
            <a:r>
              <a:rPr lang="en-US" sz="2400"/>
              <a:t>Eli Lilly cancels manufacturing project in Prince William</a:t>
            </a:r>
            <a:endParaRPr lang="en-US"/>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a:t>Pharmaceutical giant Eli Lilly </a:t>
            </a:r>
            <a:r>
              <a:rPr lang="en-US" sz="1600">
                <a:solidFill>
                  <a:srgbClr val="FF0000"/>
                </a:solidFill>
              </a:rPr>
              <a:t>has abandoned a $325 million development </a:t>
            </a:r>
            <a:r>
              <a:rPr lang="en-US" sz="1600"/>
              <a:t>in Prince William County, VA, </a:t>
            </a:r>
            <a:r>
              <a:rPr lang="en-US" sz="1600">
                <a:solidFill>
                  <a:srgbClr val="FF0000"/>
                </a:solidFill>
              </a:rPr>
              <a:t>citing lack of demand for its insulin products</a:t>
            </a:r>
            <a:r>
              <a:rPr lang="en-US" sz="160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a:t>The decision to shut down the project is a "difficult announcement" and "part of a broader restructuring of our manufacturing operations," says company spokesman Ed Sagebiel. </a:t>
            </a:r>
            <a:r>
              <a:rPr lang="en-US" sz="1600">
                <a:solidFill>
                  <a:srgbClr val="FF0000"/>
                </a:solidFill>
              </a:rPr>
              <a:t>The current demand for Eli Lilly's insulin products can be met at existing sites and a facility being built in Italy</a:t>
            </a:r>
            <a:r>
              <a:rPr lang="en-US" sz="1600"/>
              <a:t>, company officials say. Construction at the Prince William site will stop immediately. </a:t>
            </a:r>
          </a:p>
          <a:p>
            <a:pPr marL="0" indent="227013" eaLnBrk="1" hangingPunct="1">
              <a:buFont typeface="Wingdings" pitchFamily="2" charset="2"/>
              <a:buNone/>
            </a:pPr>
            <a:r>
              <a:rPr lang="en-US" sz="1600"/>
              <a:t>…</a:t>
            </a:r>
          </a:p>
          <a:p>
            <a:pPr marL="0" indent="227013" eaLnBrk="1" hangingPunct="1">
              <a:buFont typeface="Wingdings" pitchFamily="2" charset="2"/>
              <a:buNone/>
            </a:pPr>
            <a:r>
              <a:rPr lang="en-US" sz="160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a:t>The company (NYSE: LLY) received more than $4 million in local and state incentives to purchase and develop the property, and those funds must be returned. </a:t>
            </a:r>
            <a:br>
              <a:rPr lang="en-US" sz="1600"/>
            </a:br>
            <a:endParaRPr lang="en-US" sz="1200" i="1"/>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invalidUrl="http://www.bizjournals.com/search/bin/search?t=washington&amp;am=washington&amp;q=&quot;Joe Coombs and Neil Adler&quot;&amp;f=byline&amp;am=120_days&amp;r=20"/>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Timing and Expansion</a:t>
            </a: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a:solidFill>
                  <a:schemeClr val="bg1"/>
                </a:solidFill>
              </a:rPr>
              <a:t>Five different timing strategies</a:t>
            </a:r>
          </a:p>
          <a:p>
            <a:pPr eaLnBrk="1" hangingPunct="1">
              <a:buClr>
                <a:srgbClr val="FF3300"/>
              </a:buClr>
            </a:pPr>
            <a:r>
              <a:rPr lang="en-US" dirty="0">
                <a:solidFill>
                  <a:schemeClr val="bg1"/>
                </a:solidFill>
              </a:rPr>
              <a:t>Timing optimization models &amp; key drivers</a:t>
            </a:r>
          </a:p>
          <a:p>
            <a:pPr eaLnBrk="1" hangingPunct="1">
              <a:buClr>
                <a:srgbClr val="FF3300"/>
              </a:buClr>
              <a:defRPr/>
            </a:pPr>
            <a:r>
              <a:rPr lang="en-US" dirty="0">
                <a:solidFill>
                  <a:schemeClr val="bg1"/>
                </a:solidFill>
              </a:rPr>
              <a:t>View and value capacity as a real option </a:t>
            </a:r>
          </a:p>
          <a:p>
            <a:pPr lvl="2" eaLnBrk="1" hangingPunct="1">
              <a:buClr>
                <a:srgbClr val="FF3300"/>
              </a:buClr>
              <a:buNone/>
              <a:defRPr/>
            </a:pPr>
            <a:endParaRPr lang="en-US" dirty="0">
              <a:solidFill>
                <a:schemeClr val="bg1"/>
              </a:solidFill>
            </a:endParaRPr>
          </a:p>
          <a:p>
            <a:pPr lvl="2" eaLnBrk="1" hangingPunct="1">
              <a:buClr>
                <a:srgbClr val="FF3300"/>
              </a:buClr>
              <a:defRPr/>
            </a:pPr>
            <a:r>
              <a:rPr lang="en-US" b="1" dirty="0">
                <a:solidFill>
                  <a:schemeClr val="bg1"/>
                </a:solidFill>
              </a:rPr>
              <a:t>Case: </a:t>
            </a:r>
            <a:r>
              <a:rPr lang="en-US" i="1" dirty="0">
                <a:solidFill>
                  <a:schemeClr val="bg1"/>
                </a:solidFill>
              </a:rPr>
              <a:t>Harley-Davidson</a:t>
            </a:r>
          </a:p>
          <a:p>
            <a:pPr lvl="1" eaLnBrk="1" hangingPunct="1">
              <a:buClr>
                <a:srgbClr val="FF3300"/>
              </a:buClr>
            </a:pPr>
            <a:endParaRPr lang="en-US" dirty="0">
              <a:solidFill>
                <a:schemeClr val="bg1"/>
              </a:solidFill>
            </a:endParaRPr>
          </a:p>
          <a:p>
            <a:pPr eaLnBrk="1" hangingPunct="1">
              <a:buClr>
                <a:srgbClr val="FF3300"/>
              </a:buClr>
            </a:pPr>
            <a:endParaRPr lang="en-US" dirty="0">
              <a:solidFill>
                <a:schemeClr val="bg1"/>
              </a:solidFill>
            </a:endParaRPr>
          </a:p>
          <a:p>
            <a:pPr eaLnBrk="1" hangingPunct="1">
              <a:buClr>
                <a:srgbClr val="FF3300"/>
              </a:buClr>
            </a:pPr>
            <a:endParaRPr lang="en-US" dirty="0">
              <a:solidFill>
                <a:schemeClr val="bg1"/>
              </a:solidFill>
            </a:endParaRPr>
          </a:p>
          <a:p>
            <a:pPr eaLnBrk="1" hangingPunct="1">
              <a:buClr>
                <a:srgbClr val="FF3300"/>
              </a:buClr>
            </a:pPr>
            <a:r>
              <a:rPr lang="en-US" dirty="0">
                <a:solidFill>
                  <a:schemeClr val="bg1"/>
                </a:solidFill>
              </a:rPr>
              <a:t>Risk management and operational hedging</a:t>
            </a:r>
          </a:p>
          <a:p>
            <a:pPr lvl="1" eaLnBrk="1" hangingPunct="1">
              <a:buClr>
                <a:srgbClr val="FF3300"/>
              </a:buClr>
            </a:pPr>
            <a:endParaRPr lang="en-US" dirty="0">
              <a:solidFill>
                <a:schemeClr val="bg1"/>
              </a:solidFill>
            </a:endParaRPr>
          </a:p>
          <a:p>
            <a:pPr eaLnBrk="1" hangingPunct="1">
              <a:buClr>
                <a:srgbClr val="FF3300"/>
              </a:buClr>
            </a:pPr>
            <a:endParaRPr lang="en-US" dirty="0">
              <a:solidFill>
                <a:schemeClr val="bg1"/>
              </a:solidFill>
            </a:endParaRPr>
          </a:p>
          <a:p>
            <a:pPr eaLnBrk="1" hangingPunct="1">
              <a:buClr>
                <a:srgbClr val="FF3300"/>
              </a:buClr>
            </a:pPr>
            <a:endParaRPr lang="en-US" dirty="0">
              <a:solidFill>
                <a:schemeClr val="bg1"/>
              </a:solidFill>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t>Real Option Valuation:</a:t>
            </a:r>
            <a:br>
              <a:rPr lang="en-US"/>
            </a:br>
            <a:r>
              <a:rPr lang="en-US"/>
              <a:t>	Acer Example 4.2 (p. 131)</a:t>
            </a:r>
          </a:p>
        </p:txBody>
      </p:sp>
      <p:sp>
        <p:nvSpPr>
          <p:cNvPr id="32771" name="Content Placeholder 2"/>
          <p:cNvSpPr>
            <a:spLocks noGrp="1"/>
          </p:cNvSpPr>
          <p:nvPr>
            <p:ph idx="1"/>
          </p:nvPr>
        </p:nvSpPr>
        <p:spPr/>
        <p:txBody>
          <a:bodyPr/>
          <a:lstStyle/>
          <a:p>
            <a:r>
              <a:rPr lang="en-US" sz="1800"/>
              <a:t>Should Acer expand now, or should it wait an additional year before expanding into the emerging markets?</a:t>
            </a:r>
          </a:p>
          <a:p>
            <a:pPr lvl="1"/>
            <a:r>
              <a:rPr lang="en-US" sz="160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t>Real Options:</a:t>
            </a:r>
            <a:br>
              <a:rPr lang="en-US"/>
            </a:br>
            <a:r>
              <a:rPr lang="en-US"/>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t>Real Options:</a:t>
            </a:r>
            <a:br>
              <a:rPr lang="en-US"/>
            </a:br>
            <a:r>
              <a:rPr lang="en-US"/>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a:latin typeface="Albertus Extra Bold"/>
              </a:rPr>
              <a:t>Capacity Timing and Adjustment</a:t>
            </a:r>
            <a:br>
              <a:rPr lang="en-US" dirty="0"/>
            </a:br>
            <a:r>
              <a:rPr lang="en-US" dirty="0"/>
              <a:t>	</a:t>
            </a:r>
            <a:r>
              <a:rPr lang="en-US" i="1" dirty="0"/>
              <a:t>Guidelines for speed and flexibility</a:t>
            </a:r>
            <a:endParaRPr lang="en-US" dirty="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a:t>Streamline project management</a:t>
            </a:r>
          </a:p>
          <a:p>
            <a:pPr marL="800100" lvl="1" indent="-342900" eaLnBrk="1" hangingPunct="1">
              <a:defRPr/>
            </a:pPr>
            <a:r>
              <a:rPr lang="en-US" sz="2000" dirty="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a:t>Use design/build partners</a:t>
            </a:r>
          </a:p>
          <a:p>
            <a:pPr marL="800100" lvl="1" indent="-342900" eaLnBrk="1" hangingPunct="1">
              <a:defRPr/>
            </a:pPr>
            <a:r>
              <a:rPr lang="en-US" sz="2000" dirty="0"/>
              <a:t>Eliminate activities and reduce activity times and rework</a:t>
            </a:r>
          </a:p>
          <a:p>
            <a:pPr marL="1219200" lvl="2" indent="-304800" eaLnBrk="1" hangingPunct="1">
              <a:buClr>
                <a:srgbClr val="FF0000"/>
              </a:buClr>
              <a:buFont typeface="Wingdings" pitchFamily="2" charset="2"/>
              <a:buChar char="Ø"/>
              <a:defRPr/>
            </a:pPr>
            <a:r>
              <a:rPr lang="en-US" sz="1800" dirty="0"/>
              <a:t>Use standard designs or re-use previous designs</a:t>
            </a:r>
          </a:p>
          <a:p>
            <a:pPr marL="381000" indent="-381000" eaLnBrk="1" hangingPunct="1">
              <a:buFont typeface="Wingdings" pitchFamily="2" charset="2"/>
              <a:buAutoNum type="arabicPeriod"/>
              <a:defRPr/>
            </a:pPr>
            <a:r>
              <a:rPr lang="en-US" sz="2400" dirty="0"/>
              <a:t>Plan for Uncertainty</a:t>
            </a:r>
          </a:p>
          <a:p>
            <a:pPr marL="781050" lvl="1" indent="-381000" eaLnBrk="1" hangingPunct="1">
              <a:buFont typeface="Wingdings" pitchFamily="2" charset="2"/>
              <a:buAutoNum type="arabicPeriod"/>
              <a:defRPr/>
            </a:pPr>
            <a:r>
              <a:rPr lang="en-US" sz="2200" dirty="0"/>
              <a:t>Modularize capacity and construction</a:t>
            </a:r>
          </a:p>
          <a:p>
            <a:pPr marL="781050" lvl="1" indent="-381000" eaLnBrk="1" hangingPunct="1">
              <a:buFont typeface="Wingdings" pitchFamily="2" charset="2"/>
              <a:buAutoNum type="arabicPeriod"/>
              <a:defRPr/>
            </a:pPr>
            <a:r>
              <a:rPr lang="en-US" sz="2200" dirty="0"/>
              <a:t>Increase adjustment flexibility</a:t>
            </a:r>
          </a:p>
          <a:p>
            <a:pPr marL="1200150" lvl="2" indent="-342900" eaLnBrk="1" hangingPunct="1">
              <a:buFont typeface="Wingdings" pitchFamily="2" charset="2"/>
              <a:buChar char="§"/>
              <a:defRPr/>
            </a:pPr>
            <a:r>
              <a:rPr lang="en-US" dirty="0"/>
              <a:t>Reduce chunks, investment (commitment) or increase resale</a:t>
            </a:r>
          </a:p>
          <a:p>
            <a:pPr marL="781050" lvl="1" indent="-381000" eaLnBrk="1" hangingPunct="1">
              <a:buFont typeface="Wingdings" pitchFamily="2" charset="2"/>
              <a:buAutoNum type="arabicPeriod"/>
              <a:defRPr/>
            </a:pPr>
            <a:r>
              <a:rPr lang="en-US" sz="2200" dirty="0"/>
              <a:t>Adapt and postpone capacity</a:t>
            </a:r>
          </a:p>
          <a:p>
            <a:pPr marL="1200150" lvl="2" indent="-342900" eaLnBrk="1" hangingPunct="1">
              <a:buFont typeface="Wingdings" pitchFamily="2" charset="2"/>
              <a:buChar char="§"/>
              <a:defRPr/>
            </a:pPr>
            <a:r>
              <a:rPr lang="en-US" dirty="0"/>
              <a:t>Keep initial scope simple</a:t>
            </a:r>
          </a:p>
          <a:p>
            <a:pPr marL="1200150" lvl="2" indent="-342900" eaLnBrk="1" hangingPunct="1">
              <a:buFont typeface="Wingdings" pitchFamily="2" charset="2"/>
              <a:buChar char="§"/>
              <a:defRPr/>
            </a:pPr>
            <a:r>
              <a:rPr lang="en-US" dirty="0"/>
              <a:t>Include options for adjustment later</a:t>
            </a:r>
          </a:p>
          <a:p>
            <a:pPr marL="1676400" lvl="3" indent="-304800" eaLnBrk="1" hangingPunct="1">
              <a:buClr>
                <a:srgbClr val="FF0000"/>
              </a:buClr>
              <a:buFont typeface="Wingdings" pitchFamily="2" charset="2"/>
              <a:buChar char="Ø"/>
              <a:defRPr/>
            </a:pPr>
            <a:r>
              <a:rPr lang="en-US" dirty="0"/>
              <a:t>Use adaptable, flexible, or “smart” capacity</a:t>
            </a:r>
          </a:p>
          <a:p>
            <a:pPr marL="381000" indent="-381000" eaLnBrk="1" hangingPunct="1">
              <a:defRPr/>
            </a:pPr>
            <a:endParaRPr lang="en-US" sz="2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Our decision model used</a:t>
            </a:r>
          </a:p>
        </p:txBody>
      </p:sp>
      <p:sp>
        <p:nvSpPr>
          <p:cNvPr id="5" name="Content Placeholder 4"/>
          <p:cNvSpPr>
            <a:spLocks noGrp="1"/>
          </p:cNvSpPr>
          <p:nvPr>
            <p:ph idx="1"/>
          </p:nvPr>
        </p:nvSpPr>
        <p:spPr/>
        <p:txBody>
          <a:bodyPr/>
          <a:lstStyle/>
          <a:p>
            <a:pPr marL="457200" indent="-457200">
              <a:buFont typeface="+mj-lt"/>
              <a:buAutoNum type="arabicPeriod"/>
            </a:pPr>
            <a:r>
              <a:rPr lang="en-US" dirty="0"/>
              <a:t>A single demand path as forecast</a:t>
            </a:r>
          </a:p>
          <a:p>
            <a:pPr>
              <a:buNone/>
            </a:pPr>
            <a:endParaRPr lang="en-US" dirty="0"/>
          </a:p>
          <a:p>
            <a:pPr>
              <a:buNone/>
            </a:pPr>
            <a:r>
              <a:rPr lang="en-US" dirty="0"/>
              <a:t>Multiple demand paths (including a “disaster scenario”) with</a:t>
            </a:r>
          </a:p>
          <a:p>
            <a:pPr marL="457200" indent="-457200">
              <a:buFont typeface="+mj-lt"/>
              <a:buAutoNum type="arabicPeriod" startAt="2"/>
            </a:pPr>
            <a:r>
              <a:rPr lang="en-US" dirty="0"/>
              <a:t>a group discussion leading to the recommended strategy</a:t>
            </a:r>
          </a:p>
          <a:p>
            <a:pPr marL="457200" indent="-457200">
              <a:buFont typeface="+mj-lt"/>
              <a:buAutoNum type="arabicPeriod" startAt="2"/>
            </a:pPr>
            <a:r>
              <a:rPr lang="en-US" dirty="0"/>
              <a:t>a formal calculation of  E(NPV)  by attributing a probability to each demand path</a:t>
            </a:r>
          </a:p>
          <a:p>
            <a:pPr marL="457200" indent="-457200">
              <a:buFont typeface="+mj-lt"/>
              <a:buAutoNum type="arabicPeriod" startAt="2"/>
            </a:pPr>
            <a:r>
              <a:rPr lang="en-US" dirty="0"/>
              <a:t>a formal calculation of  E(NPV)  by attributing a probability to each demand path, with sensitivity analysis on the probabilities</a:t>
            </a:r>
          </a:p>
          <a:p>
            <a:pPr marL="457200" indent="-457200">
              <a:buFont typeface="+mj-lt"/>
              <a:buAutoNum type="arabicPeriod" startAt="2"/>
            </a:pPr>
            <a:endParaRPr lang="en-US" dirty="0"/>
          </a:p>
          <a:p>
            <a:pPr marL="457200" indent="-457200">
              <a:buFont typeface="+mj-lt"/>
              <a:buAutoNum type="arabicPeriod" startAt="2"/>
            </a:pPr>
            <a:r>
              <a:rPr lang="en-US" dirty="0"/>
              <a:t>A different approach (none of the above)</a:t>
            </a:r>
          </a:p>
          <a:p>
            <a:endParaRPr lang="en-US" dirty="0"/>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a:t>What is the recommendation of your model?</a:t>
            </a:r>
          </a:p>
        </p:txBody>
      </p:sp>
      <p:graphicFrame>
        <p:nvGraphicFramePr>
          <p:cNvPr id="4" name="TPChart"/>
          <p:cNvGraphicFramePr>
            <a:graphicFrameLocks noChangeAspect="1"/>
          </p:cNvGraphicFramePr>
          <p:nvPr>
            <p:custDataLst>
              <p:tags r:id="rId3"/>
            </p:custDataLst>
          </p:nvPr>
        </p:nvGraphicFramePr>
        <p:xfrm>
          <a:off x="122238" y="1473200"/>
          <a:ext cx="9153525" cy="3152775"/>
        </p:xfrm>
        <a:graphic>
          <a:graphicData uri="http://schemas.openxmlformats.org/presentationml/2006/ole">
            <mc:AlternateContent xmlns:mc="http://schemas.openxmlformats.org/markup-compatibility/2006">
              <mc:Choice xmlns:v="urn:schemas-microsoft-com:vml" Requires="v">
                <p:oleObj spid="_x0000_s257076" name="Chart" r:id="rId6" imgW="9144135" imgH="3152843" progId="MSGraph.Chart.8">
                  <p:embed followColorScheme="full"/>
                </p:oleObj>
              </mc:Choice>
              <mc:Fallback>
                <p:oleObj name="Chart" r:id="rId6" imgW="9144135" imgH="3152843"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238" y="1473200"/>
                        <a:ext cx="9153525" cy="3152775"/>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a:t>Price increase</a:t>
            </a:r>
          </a:p>
          <a:p>
            <a:pPr marL="457200" indent="-457200">
              <a:spcAft>
                <a:spcPts val="0"/>
              </a:spcAft>
              <a:buFont typeface="+mj-lt"/>
              <a:buAutoNum type="arabicPeriod"/>
            </a:pPr>
            <a:r>
              <a:rPr lang="en-US" sz="3200" dirty="0"/>
              <a:t>Mix change</a:t>
            </a:r>
          </a:p>
          <a:p>
            <a:pPr marL="457200" indent="-457200">
              <a:spcAft>
                <a:spcPts val="0"/>
              </a:spcAft>
              <a:buFont typeface="+mj-lt"/>
              <a:buAutoNum type="arabicPeriod"/>
            </a:pPr>
            <a:r>
              <a:rPr lang="en-US" sz="3200" dirty="0"/>
              <a:t>Outsource</a:t>
            </a:r>
          </a:p>
          <a:p>
            <a:pPr marL="457200" indent="-457200">
              <a:spcAft>
                <a:spcPts val="0"/>
              </a:spcAft>
              <a:buFont typeface="+mj-lt"/>
              <a:buAutoNum type="arabicPeriod"/>
            </a:pPr>
            <a:r>
              <a:rPr lang="en-US" sz="3200" dirty="0"/>
              <a:t>Brownfield</a:t>
            </a:r>
          </a:p>
          <a:p>
            <a:pPr marL="457200" indent="-457200">
              <a:spcAft>
                <a:spcPts val="0"/>
              </a:spcAft>
              <a:buFont typeface="+mj-lt"/>
              <a:buAutoNum type="arabicPeriod"/>
            </a:pPr>
            <a:r>
              <a:rPr lang="en-US" sz="3200" dirty="0"/>
              <a:t>Greenfield</a:t>
            </a:r>
          </a:p>
        </p:txBody>
      </p:sp>
    </p:spTree>
    <p:custDataLst>
      <p:tags r:id="rId2"/>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a:t>How confident are you in the recommendation of your model?</a:t>
            </a:r>
          </a:p>
        </p:txBody>
      </p:sp>
      <p:graphicFrame>
        <p:nvGraphicFramePr>
          <p:cNvPr id="4" name="TPChart"/>
          <p:cNvGraphicFramePr>
            <a:graphicFrameLocks noChangeAspect="1"/>
          </p:cNvGraphicFramePr>
          <p:nvPr>
            <p:custDataLst>
              <p:tags r:id="rId3"/>
            </p:custDataLst>
          </p:nvPr>
        </p:nvGraphicFramePr>
        <p:xfrm>
          <a:off x="127000" y="1473200"/>
          <a:ext cx="9144000" cy="3771900"/>
        </p:xfrm>
        <a:graphic>
          <a:graphicData uri="http://schemas.openxmlformats.org/presentationml/2006/ole">
            <mc:AlternateContent xmlns:mc="http://schemas.openxmlformats.org/markup-compatibility/2006">
              <mc:Choice xmlns:v="urn:schemas-microsoft-com:vml" Requires="v">
                <p:oleObj spid="_x0000_s258100" name="Chart" r:id="rId6" imgW="9144135" imgH="3771900" progId="MSGraph.Chart.8">
                  <p:embed followColorScheme="full"/>
                </p:oleObj>
              </mc:Choice>
              <mc:Fallback>
                <p:oleObj name="Chart" r:id="rId6" imgW="9144135" imgH="37719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00" y="1473200"/>
                        <a:ext cx="9144000" cy="377190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a:t>Very confident</a:t>
            </a:r>
          </a:p>
          <a:p>
            <a:pPr marL="457200" indent="-457200">
              <a:spcAft>
                <a:spcPts val="0"/>
              </a:spcAft>
              <a:buFont typeface="+mj-lt"/>
              <a:buAutoNum type="arabicPeriod"/>
            </a:pPr>
            <a:r>
              <a:rPr lang="en-US" sz="3200" dirty="0"/>
              <a:t>Somewhat confident</a:t>
            </a:r>
          </a:p>
          <a:p>
            <a:pPr marL="457200" indent="-457200">
              <a:spcAft>
                <a:spcPts val="0"/>
              </a:spcAft>
              <a:buFont typeface="+mj-lt"/>
              <a:buAutoNum type="arabicPeriod"/>
            </a:pPr>
            <a:r>
              <a:rPr lang="en-US" sz="3200" dirty="0"/>
              <a:t>Close to indifferent between two strategies</a:t>
            </a:r>
          </a:p>
          <a:p>
            <a:pPr marL="457200" indent="-457200">
              <a:spcAft>
                <a:spcPts val="0"/>
              </a:spcAft>
              <a:buFont typeface="+mj-lt"/>
              <a:buAutoNum type="arabicPeriod"/>
            </a:pPr>
            <a:r>
              <a:rPr lang="en-US" sz="3200" dirty="0"/>
              <a:t>Close to indifferent among three strategies</a:t>
            </a:r>
          </a:p>
          <a:p>
            <a:pPr marL="457200" indent="-457200">
              <a:spcAft>
                <a:spcPts val="0"/>
              </a:spcAft>
              <a:buFont typeface="+mj-lt"/>
              <a:buAutoNum type="arabicPeriod"/>
            </a:pPr>
            <a:r>
              <a:rPr lang="en-US" sz="3200" dirty="0"/>
              <a:t>Close to indifferent among four strategies</a:t>
            </a:r>
          </a:p>
          <a:p>
            <a:pPr marL="457200" indent="-457200">
              <a:spcAft>
                <a:spcPts val="0"/>
              </a:spcAft>
              <a:buFont typeface="+mj-lt"/>
              <a:buAutoNum type="arabicPeriod"/>
            </a:pPr>
            <a:r>
              <a:rPr lang="en-US" sz="3200" dirty="0"/>
              <a:t>Close to indifferent among all strategies</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a:t>Your decision model used:</a:t>
            </a:r>
          </a:p>
        </p:txBody>
      </p:sp>
      <p:graphicFrame>
        <p:nvGraphicFramePr>
          <p:cNvPr id="4" name="TPChart"/>
          <p:cNvGraphicFramePr>
            <a:graphicFrameLocks noChangeAspect="1"/>
          </p:cNvGraphicFramePr>
          <p:nvPr>
            <p:custDataLst>
              <p:tags r:id="rId3"/>
            </p:custDataLst>
          </p:nvPr>
        </p:nvGraphicFramePr>
        <p:xfrm>
          <a:off x="5511968" y="1617786"/>
          <a:ext cx="3568531" cy="5176714"/>
        </p:xfrm>
        <a:graphic>
          <a:graphicData uri="http://schemas.openxmlformats.org/presentationml/2006/ole">
            <mc:AlternateContent xmlns:mc="http://schemas.openxmlformats.org/markup-compatibility/2006">
              <mc:Choice xmlns:v="urn:schemas-microsoft-com:vml" Requires="v">
                <p:oleObj spid="_x0000_s259124" name="Chart" r:id="rId6" imgW="4571932" imgH="5143500" progId="MSGraph.Chart.8">
                  <p:embed followColorScheme="full"/>
                </p:oleObj>
              </mc:Choice>
              <mc:Fallback>
                <p:oleObj name="Chart" r:id="rId6" imgW="4571932" imgH="51435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1968" y="1617786"/>
                        <a:ext cx="3568531" cy="5176714"/>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a:t>A single demand path as forecast</a:t>
            </a:r>
            <a:br>
              <a:rPr lang="en-US" dirty="0"/>
            </a:br>
            <a:br>
              <a:rPr lang="en-US" dirty="0"/>
            </a:br>
            <a:endParaRPr lang="en-US" dirty="0"/>
          </a:p>
          <a:p>
            <a:pPr marL="457200" indent="-457200">
              <a:spcAft>
                <a:spcPts val="0"/>
              </a:spcAft>
              <a:buFont typeface="+mj-lt"/>
              <a:buAutoNum type="arabicPeriod" startAt="2"/>
            </a:pPr>
            <a:r>
              <a:rPr lang="en-US" dirty="0"/>
              <a:t>a group discussion leading to the recommended strategy</a:t>
            </a:r>
          </a:p>
          <a:p>
            <a:pPr marL="457200" indent="-457200">
              <a:spcAft>
                <a:spcPts val="0"/>
              </a:spcAft>
              <a:buFont typeface="+mj-lt"/>
              <a:buAutoNum type="arabicPeriod" startAt="2"/>
            </a:pPr>
            <a:r>
              <a:rPr lang="en-US" dirty="0"/>
              <a:t>a formal calculation of  E(NPV)  by attributing a probability to each demand path</a:t>
            </a:r>
          </a:p>
          <a:p>
            <a:pPr marL="457200" indent="-457200">
              <a:spcAft>
                <a:spcPts val="0"/>
              </a:spcAft>
              <a:buFont typeface="+mj-lt"/>
              <a:buAutoNum type="arabicPeriod" startAt="2"/>
            </a:pPr>
            <a:r>
              <a:rPr lang="en-US" dirty="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a:t>Multiple demand paths (including a “disaster scenario”) with</a:t>
            </a:r>
          </a:p>
          <a:p>
            <a:endParaRPr lang="en-US" sz="20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a:t>Harley-Davidson analysis: qualitative strategic fit of options:</a:t>
            </a:r>
            <a:br>
              <a:rPr lang="en-US" sz="2400"/>
            </a:br>
            <a:r>
              <a:rPr lang="en-US" sz="2400"/>
              <a:t>	</a:t>
            </a:r>
            <a:r>
              <a:rPr lang="en-US" sz="2400" i="1"/>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40"/>
        </p:xfrm>
        <a:graphic>
          <a:graphicData uri="http://schemas.openxmlformats.org/drawingml/2006/table">
            <a:tbl>
              <a:tblPr/>
              <a:tblGrid>
                <a:gridCol w="19050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2. Distinguish demand from sales/output:</a:t>
            </a:r>
            <a:br>
              <a:rPr lang="en-US"/>
            </a:br>
            <a:r>
              <a:rPr lang="en-US"/>
              <a:t>	View Capacity as a Real Option</a:t>
            </a:r>
          </a:p>
        </p:txBody>
      </p:sp>
      <p:sp>
        <p:nvSpPr>
          <p:cNvPr id="18435" name="Content Placeholder 2"/>
          <p:cNvSpPr>
            <a:spLocks noGrp="1"/>
          </p:cNvSpPr>
          <p:nvPr>
            <p:ph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a:solidFill>
                  <a:schemeClr val="bg1"/>
                </a:solidFill>
                <a:latin typeface="Optima"/>
                <a:cs typeface="Optima"/>
              </a:rPr>
              <a:t>Capacity Timing and Expansion</a:t>
            </a:r>
          </a:p>
        </p:txBody>
      </p:sp>
      <p:graphicFrame>
        <p:nvGraphicFramePr>
          <p:cNvPr id="14" name="Diagram 13"/>
          <p:cNvGraphicFramePr/>
          <p:nvPr>
            <p:extLst>
              <p:ext uri="{D42A27DB-BD31-4B8C-83A1-F6EECF244321}">
                <p14:modId xmlns:p14="http://schemas.microsoft.com/office/powerpoint/2010/main" val="1336108597"/>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399188"/>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27328"/>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45215"/>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32678"/>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Value</a:t>
            </a: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Capabilities</a:t>
            </a: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Processes</a:t>
            </a:r>
          </a:p>
        </p:txBody>
      </p:sp>
    </p:spTree>
    <p:extLst>
      <p:ext uri="{BB962C8B-B14F-4D97-AF65-F5344CB8AC3E}">
        <p14:creationId xmlns:p14="http://schemas.microsoft.com/office/powerpoint/2010/main" val="4022566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 the Demand Curve is a Forecast</a:t>
            </a:r>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a:t>Existing capacity</a:t>
              </a:r>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a:t>Time</a:t>
              </a:r>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a:t>Forecast of future demand</a:t>
              </a:r>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a:t>Year 0</a:t>
              </a:r>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a:t>Existing capacity</a:t>
              </a:r>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a:t>Time</a:t>
              </a:r>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a:t>Demand Scenario 1</a:t>
              </a:r>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a:t>Year 0</a:t>
              </a:r>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a:t>Demand Scenario 2</a:t>
              </a:r>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a:t>Demand Scenario 3</a:t>
              </a:r>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a:t>Demand Scenario 4</a:t>
              </a:r>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a:t>In last session we discussed the pitfall of sales-plan (single-point) driven capacity planning</a:t>
            </a:r>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a:t>And concluded that capacity planning needs to explicitly account for forecast uncertainty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atin typeface="Arial Black" pitchFamily="34" charset="0"/>
              </a:rPr>
              <a:t>Seagate Technology</a:t>
            </a:r>
            <a:r>
              <a:rPr lang="en-US">
                <a:solidFill>
                  <a:schemeClr val="tx2"/>
                </a:solidFill>
              </a:rPr>
              <a:t>:</a:t>
            </a:r>
            <a:br>
              <a:rPr lang="en-US">
                <a:solidFill>
                  <a:schemeClr val="tx2"/>
                </a:solidFill>
              </a:rPr>
            </a:br>
            <a:r>
              <a:rPr lang="en-US">
                <a:solidFill>
                  <a:schemeClr val="tx2"/>
                </a:solidFill>
              </a:rPr>
              <a:t>	Excel formulation and Mean-Variances </a:t>
            </a:r>
            <a:endParaRPr lang="en-US"/>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Facebook Expansion</a:t>
            </a:r>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extLst>
                    <a:ext uri="{9D8B030D-6E8A-4147-A177-3AD203B41FA5}">
                      <a16:colId xmlns:a16="http://schemas.microsoft.com/office/drawing/2014/main" val="20000"/>
                    </a:ext>
                  </a:extLst>
                </a:gridCol>
                <a:gridCol w="762802">
                  <a:extLst>
                    <a:ext uri="{9D8B030D-6E8A-4147-A177-3AD203B41FA5}">
                      <a16:colId xmlns:a16="http://schemas.microsoft.com/office/drawing/2014/main" val="20001"/>
                    </a:ext>
                  </a:extLst>
                </a:gridCol>
                <a:gridCol w="762802">
                  <a:extLst>
                    <a:ext uri="{9D8B030D-6E8A-4147-A177-3AD203B41FA5}">
                      <a16:colId xmlns:a16="http://schemas.microsoft.com/office/drawing/2014/main" val="20002"/>
                    </a:ext>
                  </a:extLst>
                </a:gridCol>
                <a:gridCol w="762802">
                  <a:extLst>
                    <a:ext uri="{9D8B030D-6E8A-4147-A177-3AD203B41FA5}">
                      <a16:colId xmlns:a16="http://schemas.microsoft.com/office/drawing/2014/main" val="20003"/>
                    </a:ext>
                  </a:extLst>
                </a:gridCol>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03658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Apple iPhone Quarterly Sales </a:t>
            </a:r>
            <a:r>
              <a:rPr lang="en-US" sz="2400" dirty="0"/>
              <a:t>2007-2015 in million units</a:t>
            </a:r>
          </a:p>
        </p:txBody>
      </p:sp>
      <p:sp>
        <p:nvSpPr>
          <p:cNvPr id="93" name="TextBox 92"/>
          <p:cNvSpPr txBox="1"/>
          <p:nvPr/>
        </p:nvSpPr>
        <p:spPr>
          <a:xfrm>
            <a:off x="251791" y="6301406"/>
            <a:ext cx="5856992" cy="261610"/>
          </a:xfrm>
          <a:prstGeom prst="rect">
            <a:avLst/>
          </a:prstGeom>
          <a:noFill/>
        </p:spPr>
        <p:txBody>
          <a:bodyPr wrap="none" rtlCol="0">
            <a:spAutoFit/>
          </a:bodyPr>
          <a:lstStyle/>
          <a:p>
            <a:r>
              <a:rPr lang="en-US" sz="1100" dirty="0"/>
              <a:t>Source: http://</a:t>
            </a:r>
            <a:r>
              <a:rPr lang="en-US" sz="1100" dirty="0" err="1"/>
              <a:t>www.statista.com</a:t>
            </a:r>
            <a:r>
              <a:rPr lang="en-US" sz="1100" dirty="0"/>
              <a:t>/statistics/263401/global-apple-iphone-sales-since-3rd-quarter-2007/</a:t>
            </a:r>
          </a:p>
        </p:txBody>
      </p:sp>
      <p:sp>
        <p:nvSpPr>
          <p:cNvPr id="94" name="TextBox 93"/>
          <p:cNvSpPr txBox="1"/>
          <p:nvPr/>
        </p:nvSpPr>
        <p:spPr>
          <a:xfrm>
            <a:off x="2564296" y="5797827"/>
            <a:ext cx="4630093" cy="338554"/>
          </a:xfrm>
          <a:prstGeom prst="rect">
            <a:avLst/>
          </a:prstGeom>
          <a:noFill/>
        </p:spPr>
        <p:txBody>
          <a:bodyPr wrap="none" rtlCol="0">
            <a:spAutoFit/>
          </a:bodyPr>
          <a:lstStyle/>
          <a:p>
            <a:r>
              <a:rPr lang="en-US" sz="1600" dirty="0"/>
              <a:t>Linear annual growth ≈ 1.86 x 4 = 7.4 million units/</a:t>
            </a:r>
            <a:r>
              <a:rPr lang="en-US" sz="1600" dirty="0" err="1"/>
              <a:t>yr</a:t>
            </a:r>
            <a:endParaRPr lang="en-US" sz="1600" dirty="0"/>
          </a:p>
        </p:txBody>
      </p:sp>
      <p:pic>
        <p:nvPicPr>
          <p:cNvPr id="3" name="Picture 2"/>
          <p:cNvPicPr>
            <a:picLocks noChangeAspect="1"/>
          </p:cNvPicPr>
          <p:nvPr/>
        </p:nvPicPr>
        <p:blipFill>
          <a:blip r:embed="rId3"/>
          <a:stretch>
            <a:fillRect/>
          </a:stretch>
        </p:blipFill>
        <p:spPr>
          <a:xfrm>
            <a:off x="876300" y="990600"/>
            <a:ext cx="7378700" cy="4864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a:t>Capacity frictions: </a:t>
            </a:r>
          </a:p>
          <a:p>
            <a:pPr marL="0" indent="0" eaLnBrk="1" hangingPunct="1">
              <a:buNone/>
            </a:pPr>
            <a:endParaRPr lang="en-US" sz="2400" dirty="0"/>
          </a:p>
          <a:p>
            <a:pPr eaLnBrk="1" hangingPunct="1">
              <a:buFont typeface="Wingdings" charset="2"/>
              <a:buChar char="Ø"/>
            </a:pPr>
            <a:r>
              <a:rPr lang="en-US" sz="2400" dirty="0"/>
              <a:t>Lead times </a:t>
            </a:r>
          </a:p>
          <a:p>
            <a:pPr eaLnBrk="1" hangingPunct="1">
              <a:buFont typeface="Wingdings" charset="2"/>
              <a:buChar char="Ø"/>
            </a:pPr>
            <a:r>
              <a:rPr lang="en-US" sz="2400" dirty="0"/>
              <a:t>Lumpiness</a:t>
            </a:r>
          </a:p>
          <a:p>
            <a:pPr eaLnBrk="1" hangingPunct="1">
              <a:buFont typeface="Wingdings" charset="2"/>
              <a:buChar char="Ø"/>
            </a:pPr>
            <a:r>
              <a:rPr lang="en-US" sz="2400" dirty="0"/>
              <a:t>Irreversibility</a:t>
            </a:r>
          </a:p>
          <a:p>
            <a:pPr eaLnBrk="1" hangingPunct="1">
              <a:buFont typeface="Wingdings" charset="2"/>
              <a:buChar char="Ø"/>
            </a:pPr>
            <a:r>
              <a:rPr lang="en-US" sz="2400" dirty="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a:p>
          <a:p>
            <a:pPr marL="0" indent="0" eaLnBrk="1" hangingPunct="1">
              <a:buNone/>
            </a:pPr>
            <a:endParaRPr lang="en-US" sz="2400" dirty="0"/>
          </a:p>
        </p:txBody>
      </p:sp>
    </p:spTree>
    <p:custDataLst>
      <p:tags r:id="rId1"/>
    </p:custDataLst>
    <p:extLst>
      <p:ext uri="{BB962C8B-B14F-4D97-AF65-F5344CB8AC3E}">
        <p14:creationId xmlns:p14="http://schemas.microsoft.com/office/powerpoint/2010/main" val="311942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4.xml><?xml version="1.0" encoding="utf-8"?>
<p:tagLst xmlns:a="http://schemas.openxmlformats.org/drawingml/2006/main" xmlns:r="http://schemas.openxmlformats.org/officeDocument/2006/relationships" xmlns:p="http://schemas.openxmlformats.org/presentationml/2006/main">
  <p:tag name="CHARTTYPE" val="3"/>
</p:tagLst>
</file>

<file path=ppt/tags/tag15.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16.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7.xml><?xml version="1.0" encoding="utf-8"?>
<p:tagLst xmlns:a="http://schemas.openxmlformats.org/drawingml/2006/main" xmlns:r="http://schemas.openxmlformats.org/officeDocument/2006/relationships" xmlns:p="http://schemas.openxmlformats.org/presentationml/2006/main">
  <p:tag name="CHARTTYPE" val="3"/>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9.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2.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20.xml><?xml version="1.0" encoding="utf-8"?>
<p:tagLst xmlns:a="http://schemas.openxmlformats.org/drawingml/2006/main" xmlns:r="http://schemas.openxmlformats.org/officeDocument/2006/relationships" xmlns:p="http://schemas.openxmlformats.org/presentationml/2006/main">
  <p:tag name="CHARTTYPE" val="0"/>
</p:tagLst>
</file>

<file path=ppt/tags/tag21.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8357</TotalTime>
  <Words>9659</Words>
  <Application>Microsoft Macintosh PowerPoint</Application>
  <PresentationFormat>On-screen Show (4:3)</PresentationFormat>
  <Paragraphs>1453</Paragraphs>
  <Slides>62</Slides>
  <Notes>49</Notes>
  <HiddenSlides>3</HiddenSlides>
  <MMClips>1</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3</vt:i4>
      </vt:variant>
      <vt:variant>
        <vt:lpstr>Slide Titles</vt:lpstr>
      </vt:variant>
      <vt:variant>
        <vt:i4>62</vt:i4>
      </vt:variant>
    </vt:vector>
  </HeadingPairs>
  <TitlesOfParts>
    <vt:vector size="85" baseType="lpstr">
      <vt:lpstr>ＭＳ Ｐゴシック</vt:lpstr>
      <vt:lpstr>ＭＳ Ｐゴシック</vt:lpstr>
      <vt:lpstr>Albertus Extra Bold</vt:lpstr>
      <vt:lpstr>Arial</vt:lpstr>
      <vt:lpstr>Arial Black</vt:lpstr>
      <vt:lpstr>Calibri</vt:lpstr>
      <vt:lpstr>Calibri (Body)</vt:lpstr>
      <vt:lpstr>Courier New</vt:lpstr>
      <vt:lpstr>Garamond</vt:lpstr>
      <vt:lpstr>Georgia</vt:lpstr>
      <vt:lpstr>Helvetica</vt:lpstr>
      <vt:lpstr>Optima</vt:lpstr>
      <vt:lpstr>Symbol</vt:lpstr>
      <vt:lpstr>Times New Roman</vt:lpstr>
      <vt:lpstr>Wingdings</vt:lpstr>
      <vt:lpstr>4_Cachon_Slide_Template</vt:lpstr>
      <vt:lpstr>5_Cachon_Slide_Template</vt:lpstr>
      <vt:lpstr>1_Office Theme</vt:lpstr>
      <vt:lpstr>1_Cachon_Slide_Template</vt:lpstr>
      <vt:lpstr>Cachon_Slide_Template</vt:lpstr>
      <vt:lpstr>Equation</vt:lpstr>
      <vt:lpstr>Document</vt:lpstr>
      <vt:lpstr>Chart</vt:lpstr>
      <vt:lpstr>Take 5 min to fill out  MID-TERM COMMENTS AND SUGGESTIONS</vt:lpstr>
      <vt:lpstr>Asset Flexibility</vt:lpstr>
      <vt:lpstr>Network Flexibility</vt:lpstr>
      <vt:lpstr>Operational Hedging</vt:lpstr>
      <vt:lpstr>PowerPoint Presentation</vt:lpstr>
      <vt:lpstr>Capacity Timing and Expansion</vt:lpstr>
      <vt:lpstr>Facebook Expansion</vt:lpstr>
      <vt:lpstr>Global Apple iPhone Quarterly Sales 2007-2015 in million units</vt:lpstr>
      <vt:lpstr>Challenges for Capacity Strategy</vt:lpstr>
      <vt:lpstr>Capacity Timing Strategies  Leading, Chasing, and Lagging Timing Strategies</vt:lpstr>
      <vt:lpstr>Capacity Timing Strategies   Hybrid timing strategy between lead and lag: Smoothing</vt:lpstr>
      <vt:lpstr>Scale economies…</vt:lpstr>
      <vt:lpstr>Scale Economies in Capacity Expansion</vt:lpstr>
      <vt:lpstr>Approaches to Capacity Expansion </vt:lpstr>
      <vt:lpstr>William Harley and Arthur Davidson (1914)</vt:lpstr>
      <vt:lpstr>Harley-Davidson Case  When was the last time you felt this strongly about anything?</vt:lpstr>
      <vt:lpstr>Harley’s problem: Match Demand with Supply:  Conceptual Representation of Choices</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PharmaFlex </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Valuation and Optimization   </vt:lpstr>
      <vt:lpstr>Learning Points:   Capacity Sizing and Timing</vt:lpstr>
      <vt:lpstr>Risk Management</vt:lpstr>
      <vt:lpstr>Risk Management and Operational Hedging</vt:lpstr>
      <vt:lpstr>Risk Management: a four step process</vt:lpstr>
      <vt:lpstr>Operational Risk: one perspective</vt:lpstr>
      <vt:lpstr>Risk Management:  Step 1: identify the risks</vt:lpstr>
      <vt:lpstr>Operational Risk: A Broader Perspective</vt:lpstr>
      <vt:lpstr>Cost Risk at Hewlett Packard</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Mean-Variance Analysis of Operational Hedging: Example via Capacity Portfolio Imbalance in Seagate</vt:lpstr>
      <vt:lpstr>Assessing Risk</vt:lpstr>
      <vt:lpstr>Threat Assessment Another Crucial Dimension</vt:lpstr>
      <vt:lpstr> Risk Management   Step 4: strategic risk mitigation</vt:lpstr>
      <vt:lpstr>Risk Management:  Step 4: strategic risk mitigation</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PowerPoint Presentation</vt:lpstr>
      <vt:lpstr>Seagate Technology:  Excel formulation and Mean-Variances </vt:lpstr>
    </vt:vector>
  </TitlesOfParts>
  <Company>KGSM</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450</cp:revision>
  <cp:lastPrinted>2018-01-30T21:56:31Z</cp:lastPrinted>
  <dcterms:created xsi:type="dcterms:W3CDTF">1998-09-22T23:11:58Z</dcterms:created>
  <dcterms:modified xsi:type="dcterms:W3CDTF">2018-02-12T22:01:07Z</dcterms:modified>
</cp:coreProperties>
</file>