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charts/chart1.xml" ContentType="application/vnd.openxmlformats-officedocument.drawingml.chart+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charts/chart2.xml" ContentType="application/vnd.openxmlformats-officedocument.drawingml.chart+xml"/>
  <Override PartName="/ppt/charts/style1.xml" ContentType="application/vnd.ms-office.chartstyle+xml"/>
  <Override PartName="/ppt/charts/colors1.xml" ContentType="application/vnd.ms-office.chartcolorstyle+xml"/>
  <Override PartName="/ppt/drawings/drawing1.xml" ContentType="application/vnd.openxmlformats-officedocument.drawingml.chartshapes+xml"/>
  <Override PartName="/ppt/notesSlides/notesSlide16.xml" ContentType="application/vnd.openxmlformats-officedocument.presentationml.notesSlide+xml"/>
  <Override PartName="/ppt/charts/chart3.xml" ContentType="application/vnd.openxmlformats-officedocument.drawingml.chart+xml"/>
  <Override PartName="/ppt/theme/themeOverride1.xml" ContentType="application/vnd.openxmlformats-officedocument.themeOverride+xml"/>
  <Override PartName="/ppt/charts/chart4.xml" ContentType="application/vnd.openxmlformats-officedocument.drawingml.chart+xml"/>
  <Override PartName="/ppt/theme/themeOverride2.xml" ContentType="application/vnd.openxmlformats-officedocument.themeOverr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9" r:id="rId1"/>
  </p:sldMasterIdLst>
  <p:notesMasterIdLst>
    <p:notesMasterId r:id="rId29"/>
  </p:notesMasterIdLst>
  <p:handoutMasterIdLst>
    <p:handoutMasterId r:id="rId30"/>
  </p:handoutMasterIdLst>
  <p:sldIdLst>
    <p:sldId id="563" r:id="rId2"/>
    <p:sldId id="551" r:id="rId3"/>
    <p:sldId id="575" r:id="rId4"/>
    <p:sldId id="585" r:id="rId5"/>
    <p:sldId id="580" r:id="rId6"/>
    <p:sldId id="564" r:id="rId7"/>
    <p:sldId id="565" r:id="rId8"/>
    <p:sldId id="566" r:id="rId9"/>
    <p:sldId id="567" r:id="rId10"/>
    <p:sldId id="579" r:id="rId11"/>
    <p:sldId id="568" r:id="rId12"/>
    <p:sldId id="569" r:id="rId13"/>
    <p:sldId id="570" r:id="rId14"/>
    <p:sldId id="573" r:id="rId15"/>
    <p:sldId id="576" r:id="rId16"/>
    <p:sldId id="589" r:id="rId17"/>
    <p:sldId id="574" r:id="rId18"/>
    <p:sldId id="578" r:id="rId19"/>
    <p:sldId id="588" r:id="rId20"/>
    <p:sldId id="552" r:id="rId21"/>
    <p:sldId id="586" r:id="rId22"/>
    <p:sldId id="572" r:id="rId23"/>
    <p:sldId id="581" r:id="rId24"/>
    <p:sldId id="582" r:id="rId25"/>
    <p:sldId id="571" r:id="rId26"/>
    <p:sldId id="577" r:id="rId27"/>
    <p:sldId id="587" r:id="rId28"/>
  </p:sldIdLst>
  <p:sldSz cx="9144000" cy="6858000" type="screen4x3"/>
  <p:notesSz cx="7010400" cy="9296400"/>
  <p:defaultTextStyle>
    <a:defPPr>
      <a:defRPr lang="en-US"/>
    </a:defPPr>
    <a:lvl1pPr algn="l" rtl="0" fontAlgn="base">
      <a:spcBef>
        <a:spcPct val="0"/>
      </a:spcBef>
      <a:spcAft>
        <a:spcPct val="0"/>
      </a:spcAft>
      <a:defRPr sz="2400" kern="1200">
        <a:solidFill>
          <a:schemeClr val="tx1"/>
        </a:solidFill>
        <a:latin typeface="Times New Roman" pitchFamily="18" charset="0"/>
        <a:ea typeface="+mn-ea"/>
        <a:cs typeface="+mn-cs"/>
      </a:defRPr>
    </a:lvl1pPr>
    <a:lvl2pPr marL="457200" algn="l" rtl="0" fontAlgn="base">
      <a:spcBef>
        <a:spcPct val="0"/>
      </a:spcBef>
      <a:spcAft>
        <a:spcPct val="0"/>
      </a:spcAft>
      <a:defRPr sz="2400" kern="1200">
        <a:solidFill>
          <a:schemeClr val="tx1"/>
        </a:solidFill>
        <a:latin typeface="Times New Roman" pitchFamily="18" charset="0"/>
        <a:ea typeface="+mn-ea"/>
        <a:cs typeface="+mn-cs"/>
      </a:defRPr>
    </a:lvl2pPr>
    <a:lvl3pPr marL="914400" algn="l" rtl="0" fontAlgn="base">
      <a:spcBef>
        <a:spcPct val="0"/>
      </a:spcBef>
      <a:spcAft>
        <a:spcPct val="0"/>
      </a:spcAft>
      <a:defRPr sz="2400" kern="1200">
        <a:solidFill>
          <a:schemeClr val="tx1"/>
        </a:solidFill>
        <a:latin typeface="Times New Roman" pitchFamily="18" charset="0"/>
        <a:ea typeface="+mn-ea"/>
        <a:cs typeface="+mn-cs"/>
      </a:defRPr>
    </a:lvl3pPr>
    <a:lvl4pPr marL="1371600" algn="l" rtl="0" fontAlgn="base">
      <a:spcBef>
        <a:spcPct val="0"/>
      </a:spcBef>
      <a:spcAft>
        <a:spcPct val="0"/>
      </a:spcAft>
      <a:defRPr sz="2400" kern="1200">
        <a:solidFill>
          <a:schemeClr val="tx1"/>
        </a:solidFill>
        <a:latin typeface="Times New Roman" pitchFamily="18" charset="0"/>
        <a:ea typeface="+mn-ea"/>
        <a:cs typeface="+mn-cs"/>
      </a:defRPr>
    </a:lvl4pPr>
    <a:lvl5pPr marL="1828800" algn="l" rtl="0" fontAlgn="base">
      <a:spcBef>
        <a:spcPct val="0"/>
      </a:spcBef>
      <a:spcAft>
        <a:spcPct val="0"/>
      </a:spcAft>
      <a:defRPr sz="2400" kern="1200">
        <a:solidFill>
          <a:schemeClr val="tx1"/>
        </a:solidFill>
        <a:latin typeface="Times New Roman" pitchFamily="18" charset="0"/>
        <a:ea typeface="+mn-ea"/>
        <a:cs typeface="+mn-cs"/>
      </a:defRPr>
    </a:lvl5pPr>
    <a:lvl6pPr marL="2286000" algn="l" defTabSz="914400" rtl="0" eaLnBrk="1" latinLnBrk="0" hangingPunct="1">
      <a:defRPr sz="2400" kern="1200">
        <a:solidFill>
          <a:schemeClr val="tx1"/>
        </a:solidFill>
        <a:latin typeface="Times New Roman" pitchFamily="18" charset="0"/>
        <a:ea typeface="+mn-ea"/>
        <a:cs typeface="+mn-cs"/>
      </a:defRPr>
    </a:lvl6pPr>
    <a:lvl7pPr marL="2743200" algn="l" defTabSz="914400" rtl="0" eaLnBrk="1" latinLnBrk="0" hangingPunct="1">
      <a:defRPr sz="2400" kern="1200">
        <a:solidFill>
          <a:schemeClr val="tx1"/>
        </a:solidFill>
        <a:latin typeface="Times New Roman" pitchFamily="18" charset="0"/>
        <a:ea typeface="+mn-ea"/>
        <a:cs typeface="+mn-cs"/>
      </a:defRPr>
    </a:lvl7pPr>
    <a:lvl8pPr marL="3200400" algn="l" defTabSz="914400" rtl="0" eaLnBrk="1" latinLnBrk="0" hangingPunct="1">
      <a:defRPr sz="2400" kern="1200">
        <a:solidFill>
          <a:schemeClr val="tx1"/>
        </a:solidFill>
        <a:latin typeface="Times New Roman" pitchFamily="18" charset="0"/>
        <a:ea typeface="+mn-ea"/>
        <a:cs typeface="+mn-cs"/>
      </a:defRPr>
    </a:lvl8pPr>
    <a:lvl9pPr marL="3657600" algn="l" defTabSz="914400" rtl="0" eaLnBrk="1" latinLnBrk="0" hangingPunct="1">
      <a:defRPr sz="2400" kern="1200">
        <a:solidFill>
          <a:schemeClr val="tx1"/>
        </a:solidFill>
        <a:latin typeface="Times New Roman" pitchFamily="18" charset="0"/>
        <a:ea typeface="+mn-ea"/>
        <a:cs typeface="+mn-cs"/>
      </a:defRPr>
    </a:lvl9pPr>
  </p:defaultTextStyle>
  <p:extLst>
    <p:ext uri="{EFAFB233-063F-42B5-8137-9DF3F51BA10A}">
      <p15:sldGuideLst xmlns:p15="http://schemas.microsoft.com/office/powerpoint/2012/main">
        <p15:guide id="1" orient="horz" pos="2057">
          <p15:clr>
            <a:srgbClr val="A4A3A4"/>
          </p15:clr>
        </p15:guide>
        <p15:guide id="2" pos="3169">
          <p15:clr>
            <a:srgbClr val="A4A3A4"/>
          </p15:clr>
        </p15:guide>
      </p15:sldGuideLst>
    </p:ext>
    <p:ext uri="{2D200454-40CA-4A62-9FC3-DE9A4176ACB9}">
      <p15:notesGuideLst xmlns:p15="http://schemas.microsoft.com/office/powerpoint/2012/main">
        <p15:guide id="1" orient="horz" pos="2928">
          <p15:clr>
            <a:srgbClr val="A4A3A4"/>
          </p15:clr>
        </p15:guide>
        <p15:guide id="2" pos="2208">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clrMode="gray"/>
  <p:clrMru>
    <a:srgbClr val="CCFF66"/>
    <a:srgbClr val="CCFFCC"/>
    <a:srgbClr val="FFFF00"/>
    <a:srgbClr val="EAEAEA"/>
    <a:srgbClr val="FFCC99"/>
    <a:srgbClr val="FFFFCC"/>
    <a:srgbClr val="FF3300"/>
    <a:srgbClr val="F8F8F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34702" autoAdjust="0"/>
    <p:restoredTop sz="93731" autoAdjust="0"/>
  </p:normalViewPr>
  <p:slideViewPr>
    <p:cSldViewPr snapToGrid="0">
      <p:cViewPr varScale="1">
        <p:scale>
          <a:sx n="82" d="100"/>
          <a:sy n="82" d="100"/>
        </p:scale>
        <p:origin x="184" y="584"/>
      </p:cViewPr>
      <p:guideLst>
        <p:guide orient="horz" pos="2057"/>
        <p:guide pos="3169"/>
      </p:guideLst>
    </p:cSldViewPr>
  </p:slideViewPr>
  <p:outlineViewPr>
    <p:cViewPr>
      <p:scale>
        <a:sx n="33" d="100"/>
        <a:sy n="33" d="100"/>
      </p:scale>
      <p:origin x="0" y="0"/>
    </p:cViewPr>
  </p:outlineViewPr>
  <p:notesTextViewPr>
    <p:cViewPr>
      <p:scale>
        <a:sx n="100" d="100"/>
        <a:sy n="100" d="100"/>
      </p:scale>
      <p:origin x="0" y="0"/>
    </p:cViewPr>
  </p:notesTextViewPr>
  <p:sorterViewPr>
    <p:cViewPr varScale="1">
      <p:scale>
        <a:sx n="100" d="100"/>
        <a:sy n="100" d="100"/>
      </p:scale>
      <p:origin x="0" y="0"/>
    </p:cViewPr>
  </p:sorterViewPr>
  <p:notesViewPr>
    <p:cSldViewPr snapToGrid="0">
      <p:cViewPr varScale="1">
        <p:scale>
          <a:sx n="159" d="100"/>
          <a:sy n="159" d="100"/>
        </p:scale>
        <p:origin x="2456" y="192"/>
      </p:cViewPr>
      <p:guideLst>
        <p:guide orient="horz" pos="2928"/>
        <p:guide pos="2208"/>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handoutMaster" Target="handoutMasters/handoutMaster1.xml"/><Relationship Id="rId35" Type="http://schemas.microsoft.com/office/2016/11/relationships/changesInfo" Target="changesInfos/changesInfo1.xml"/><Relationship Id="rId8" Type="http://schemas.openxmlformats.org/officeDocument/2006/relationships/slide" Target="slides/slide7.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Jan Van Mieghem" userId="bb2ecca73950fc2e" providerId="LiveId" clId="{D0067E28-4A60-B245-AB6E-5DB94CBCA5B3}"/>
    <pc:docChg chg="custSel addSld modSld sldOrd modMainMaster modHandout">
      <pc:chgData name="Jan Van Mieghem" userId="bb2ecca73950fc2e" providerId="LiveId" clId="{D0067E28-4A60-B245-AB6E-5DB94CBCA5B3}" dt="2018-05-23T14:27:42.122" v="898" actId="207"/>
      <pc:docMkLst>
        <pc:docMk/>
      </pc:docMkLst>
      <pc:sldChg chg="modSp modNotesTx">
        <pc:chgData name="Jan Van Mieghem" userId="bb2ecca73950fc2e" providerId="LiveId" clId="{D0067E28-4A60-B245-AB6E-5DB94CBCA5B3}" dt="2018-05-22T19:12:34.816" v="202" actId="5793"/>
        <pc:sldMkLst>
          <pc:docMk/>
          <pc:sldMk cId="907541953" sldId="579"/>
        </pc:sldMkLst>
        <pc:spChg chg="mod">
          <ac:chgData name="Jan Van Mieghem" userId="bb2ecca73950fc2e" providerId="LiveId" clId="{D0067E28-4A60-B245-AB6E-5DB94CBCA5B3}" dt="2018-05-22T19:11:32.283" v="41" actId="20577"/>
          <ac:spMkLst>
            <pc:docMk/>
            <pc:sldMk cId="907541953" sldId="579"/>
            <ac:spMk id="2" creationId="{00000000-0000-0000-0000-000000000000}"/>
          </ac:spMkLst>
        </pc:spChg>
        <pc:spChg chg="mod">
          <ac:chgData name="Jan Van Mieghem" userId="bb2ecca73950fc2e" providerId="LiveId" clId="{D0067E28-4A60-B245-AB6E-5DB94CBCA5B3}" dt="2018-05-22T19:11:57.634" v="65" actId="14100"/>
          <ac:spMkLst>
            <pc:docMk/>
            <pc:sldMk cId="907541953" sldId="579"/>
            <ac:spMk id="10" creationId="{E220EF18-03D7-0245-A7FA-EEBE5966A74A}"/>
          </ac:spMkLst>
        </pc:spChg>
        <pc:spChg chg="mod">
          <ac:chgData name="Jan Van Mieghem" userId="bb2ecca73950fc2e" providerId="LiveId" clId="{D0067E28-4A60-B245-AB6E-5DB94CBCA5B3}" dt="2018-05-22T19:11:39.128" v="48" actId="20577"/>
          <ac:spMkLst>
            <pc:docMk/>
            <pc:sldMk cId="907541953" sldId="579"/>
            <ac:spMk id="13" creationId="{00000000-0000-0000-0000-000000000000}"/>
          </ac:spMkLst>
        </pc:spChg>
      </pc:sldChg>
      <pc:sldChg chg="modSp modAnim">
        <pc:chgData name="Jan Van Mieghem" userId="bb2ecca73950fc2e" providerId="LiveId" clId="{D0067E28-4A60-B245-AB6E-5DB94CBCA5B3}" dt="2018-05-23T13:20:33.484" v="680"/>
        <pc:sldMkLst>
          <pc:docMk/>
          <pc:sldMk cId="1674880521" sldId="580"/>
        </pc:sldMkLst>
        <pc:spChg chg="mod">
          <ac:chgData name="Jan Van Mieghem" userId="bb2ecca73950fc2e" providerId="LiveId" clId="{D0067E28-4A60-B245-AB6E-5DB94CBCA5B3}" dt="2018-05-23T13:19:27.919" v="676" actId="12"/>
          <ac:spMkLst>
            <pc:docMk/>
            <pc:sldMk cId="1674880521" sldId="580"/>
            <ac:spMk id="3" creationId="{00000000-0000-0000-0000-000000000000}"/>
          </ac:spMkLst>
        </pc:spChg>
      </pc:sldChg>
      <pc:sldChg chg="modTransition">
        <pc:chgData name="Jan Van Mieghem" userId="bb2ecca73950fc2e" providerId="LiveId" clId="{D0067E28-4A60-B245-AB6E-5DB94CBCA5B3}" dt="2018-05-23T13:19:00.377" v="674"/>
        <pc:sldMkLst>
          <pc:docMk/>
          <pc:sldMk cId="1079533285" sldId="585"/>
        </pc:sldMkLst>
      </pc:sldChg>
      <pc:sldChg chg="modSp add ord">
        <pc:chgData name="Jan Van Mieghem" userId="bb2ecca73950fc2e" providerId="LiveId" clId="{D0067E28-4A60-B245-AB6E-5DB94CBCA5B3}" dt="2018-05-22T19:23:57.779" v="673"/>
        <pc:sldMkLst>
          <pc:docMk/>
          <pc:sldMk cId="2680482968" sldId="588"/>
        </pc:sldMkLst>
        <pc:spChg chg="mod">
          <ac:chgData name="Jan Van Mieghem" userId="bb2ecca73950fc2e" providerId="LiveId" clId="{D0067E28-4A60-B245-AB6E-5DB94CBCA5B3}" dt="2018-05-22T19:15:17.767" v="253" actId="20577"/>
          <ac:spMkLst>
            <pc:docMk/>
            <pc:sldMk cId="2680482968" sldId="588"/>
            <ac:spMk id="2" creationId="{F6CF6201-CC14-004F-B12F-DFA3EE2F215A}"/>
          </ac:spMkLst>
        </pc:spChg>
        <pc:spChg chg="mod">
          <ac:chgData name="Jan Van Mieghem" userId="bb2ecca73950fc2e" providerId="LiveId" clId="{D0067E28-4A60-B245-AB6E-5DB94CBCA5B3}" dt="2018-05-22T19:18:29.129" v="588" actId="6549"/>
          <ac:spMkLst>
            <pc:docMk/>
            <pc:sldMk cId="2680482968" sldId="588"/>
            <ac:spMk id="3" creationId="{60315528-81E8-2147-9216-8A36C11CECC1}"/>
          </ac:spMkLst>
        </pc:spChg>
      </pc:sldChg>
      <pc:sldChg chg="addSp modSp add">
        <pc:chgData name="Jan Van Mieghem" userId="bb2ecca73950fc2e" providerId="LiveId" clId="{D0067E28-4A60-B245-AB6E-5DB94CBCA5B3}" dt="2018-05-23T14:27:42.122" v="898" actId="207"/>
        <pc:sldMkLst>
          <pc:docMk/>
          <pc:sldMk cId="1604776162" sldId="589"/>
        </pc:sldMkLst>
        <pc:spChg chg="mod">
          <ac:chgData name="Jan Van Mieghem" userId="bb2ecca73950fc2e" providerId="LiveId" clId="{D0067E28-4A60-B245-AB6E-5DB94CBCA5B3}" dt="2018-05-23T14:18:58.801" v="682"/>
          <ac:spMkLst>
            <pc:docMk/>
            <pc:sldMk cId="1604776162" sldId="589"/>
            <ac:spMk id="2" creationId="{D752079C-DDB6-0448-98B1-1E35A092234A}"/>
          </ac:spMkLst>
        </pc:spChg>
        <pc:spChg chg="add mod">
          <ac:chgData name="Jan Van Mieghem" userId="bb2ecca73950fc2e" providerId="LiveId" clId="{D0067E28-4A60-B245-AB6E-5DB94CBCA5B3}" dt="2018-05-23T14:26:43.771" v="885" actId="1036"/>
          <ac:spMkLst>
            <pc:docMk/>
            <pc:sldMk cId="1604776162" sldId="589"/>
            <ac:spMk id="3" creationId="{E5547CEB-BBAC-5E46-8FBB-6974A4F5692F}"/>
          </ac:spMkLst>
        </pc:spChg>
        <pc:spChg chg="add mod">
          <ac:chgData name="Jan Van Mieghem" userId="bb2ecca73950fc2e" providerId="LiveId" clId="{D0067E28-4A60-B245-AB6E-5DB94CBCA5B3}" dt="2018-05-23T14:27:32.433" v="897" actId="207"/>
          <ac:spMkLst>
            <pc:docMk/>
            <pc:sldMk cId="1604776162" sldId="589"/>
            <ac:spMk id="4" creationId="{A2408C0F-E3B1-E941-ACCC-5FD8D0B5C8A9}"/>
          </ac:spMkLst>
        </pc:spChg>
        <pc:spChg chg="add mod">
          <ac:chgData name="Jan Van Mieghem" userId="bb2ecca73950fc2e" providerId="LiveId" clId="{D0067E28-4A60-B245-AB6E-5DB94CBCA5B3}" dt="2018-05-23T14:27:42.122" v="898" actId="207"/>
          <ac:spMkLst>
            <pc:docMk/>
            <pc:sldMk cId="1604776162" sldId="589"/>
            <ac:spMk id="5" creationId="{4C600721-25F8-C54F-99F0-B49B33FE0BED}"/>
          </ac:spMkLst>
        </pc:spChg>
        <pc:cxnChg chg="add mod">
          <ac:chgData name="Jan Van Mieghem" userId="bb2ecca73950fc2e" providerId="LiveId" clId="{D0067E28-4A60-B245-AB6E-5DB94CBCA5B3}" dt="2018-05-23T14:26:56.776" v="887" actId="14100"/>
          <ac:cxnSpMkLst>
            <pc:docMk/>
            <pc:sldMk cId="1604776162" sldId="589"/>
            <ac:cxnSpMk id="7" creationId="{A877A65C-38E7-054A-90DB-D749DD7F4B0F}"/>
          </ac:cxnSpMkLst>
        </pc:cxnChg>
        <pc:cxnChg chg="add mod">
          <ac:chgData name="Jan Van Mieghem" userId="bb2ecca73950fc2e" providerId="LiveId" clId="{D0067E28-4A60-B245-AB6E-5DB94CBCA5B3}" dt="2018-05-23T14:27:20.835" v="896" actId="14100"/>
          <ac:cxnSpMkLst>
            <pc:docMk/>
            <pc:sldMk cId="1604776162" sldId="589"/>
            <ac:cxnSpMk id="8" creationId="{3B1C8033-3FAE-C241-ADC2-340ED182F0AC}"/>
          </ac:cxnSpMkLst>
        </pc:cxnChg>
      </pc:sldChg>
      <pc:sldMasterChg chg="delSp modSp delSldLayout modSldLayout">
        <pc:chgData name="Jan Van Mieghem" userId="bb2ecca73950fc2e" providerId="LiveId" clId="{D0067E28-4A60-B245-AB6E-5DB94CBCA5B3}" dt="2018-05-22T19:22:51.818" v="672" actId="2696"/>
        <pc:sldMasterMkLst>
          <pc:docMk/>
          <pc:sldMasterMk cId="0" sldId="2147483649"/>
        </pc:sldMasterMkLst>
        <pc:spChg chg="del mod">
          <ac:chgData name="Jan Van Mieghem" userId="bb2ecca73950fc2e" providerId="LiveId" clId="{D0067E28-4A60-B245-AB6E-5DB94CBCA5B3}" dt="2018-05-22T19:21:35.054" v="664"/>
          <ac:spMkLst>
            <pc:docMk/>
            <pc:sldMasterMk cId="0" sldId="2147483649"/>
            <ac:spMk id="371716" creationId="{00000000-0000-0000-0000-000000000000}"/>
          </ac:spMkLst>
        </pc:spChg>
        <pc:sldLayoutChg chg="del">
          <pc:chgData name="Jan Van Mieghem" userId="bb2ecca73950fc2e" providerId="LiveId" clId="{D0067E28-4A60-B245-AB6E-5DB94CBCA5B3}" dt="2018-05-22T19:21:58.215" v="666" actId="2696"/>
          <pc:sldLayoutMkLst>
            <pc:docMk/>
            <pc:sldMasterMk cId="0" sldId="2147483649"/>
            <pc:sldLayoutMk cId="0" sldId="2147483967"/>
          </pc:sldLayoutMkLst>
        </pc:sldLayoutChg>
        <pc:sldLayoutChg chg="del">
          <pc:chgData name="Jan Van Mieghem" userId="bb2ecca73950fc2e" providerId="LiveId" clId="{D0067E28-4A60-B245-AB6E-5DB94CBCA5B3}" dt="2018-05-22T19:22:51.818" v="672" actId="2696"/>
          <pc:sldLayoutMkLst>
            <pc:docMk/>
            <pc:sldMasterMk cId="0" sldId="2147483649"/>
            <pc:sldLayoutMk cId="0" sldId="2147483971"/>
          </pc:sldLayoutMkLst>
        </pc:sldLayoutChg>
        <pc:sldLayoutChg chg="del">
          <pc:chgData name="Jan Van Mieghem" userId="bb2ecca73950fc2e" providerId="LiveId" clId="{D0067E28-4A60-B245-AB6E-5DB94CBCA5B3}" dt="2018-05-22T19:22:47.611" v="670" actId="2696"/>
          <pc:sldLayoutMkLst>
            <pc:docMk/>
            <pc:sldMasterMk cId="0" sldId="2147483649"/>
            <pc:sldLayoutMk cId="0" sldId="2147483972"/>
          </pc:sldLayoutMkLst>
        </pc:sldLayoutChg>
        <pc:sldLayoutChg chg="del">
          <pc:chgData name="Jan Van Mieghem" userId="bb2ecca73950fc2e" providerId="LiveId" clId="{D0067E28-4A60-B245-AB6E-5DB94CBCA5B3}" dt="2018-05-22T19:22:49.557" v="671" actId="2696"/>
          <pc:sldLayoutMkLst>
            <pc:docMk/>
            <pc:sldMasterMk cId="0" sldId="2147483649"/>
            <pc:sldLayoutMk cId="0" sldId="2147483973"/>
          </pc:sldLayoutMkLst>
        </pc:sldLayoutChg>
        <pc:sldLayoutChg chg="del">
          <pc:chgData name="Jan Van Mieghem" userId="bb2ecca73950fc2e" providerId="LiveId" clId="{D0067E28-4A60-B245-AB6E-5DB94CBCA5B3}" dt="2018-05-22T19:22:12.431" v="667" actId="2696"/>
          <pc:sldLayoutMkLst>
            <pc:docMk/>
            <pc:sldMasterMk cId="0" sldId="2147483649"/>
            <pc:sldLayoutMk cId="0" sldId="2147483976"/>
          </pc:sldLayoutMkLst>
        </pc:sldLayoutChg>
        <pc:sldLayoutChg chg="addSp delSp modSp">
          <pc:chgData name="Jan Van Mieghem" userId="bb2ecca73950fc2e" providerId="LiveId" clId="{D0067E28-4A60-B245-AB6E-5DB94CBCA5B3}" dt="2018-05-22T19:19:59.022" v="600"/>
          <pc:sldLayoutMkLst>
            <pc:docMk/>
            <pc:sldMasterMk cId="0" sldId="2147483649"/>
            <pc:sldLayoutMk cId="0" sldId="2147483978"/>
          </pc:sldLayoutMkLst>
          <pc:spChg chg="add del mod">
            <ac:chgData name="Jan Van Mieghem" userId="bb2ecca73950fc2e" providerId="LiveId" clId="{D0067E28-4A60-B245-AB6E-5DB94CBCA5B3}" dt="2018-05-22T19:19:10.923" v="592"/>
            <ac:spMkLst>
              <pc:docMk/>
              <pc:sldMasterMk cId="0" sldId="2147483649"/>
              <pc:sldLayoutMk cId="0" sldId="2147483978"/>
              <ac:spMk id="5" creationId="{D71BAA18-77F4-0340-8335-02643FFEE294}"/>
            </ac:spMkLst>
          </pc:spChg>
          <pc:spChg chg="add del mod">
            <ac:chgData name="Jan Van Mieghem" userId="bb2ecca73950fc2e" providerId="LiveId" clId="{D0067E28-4A60-B245-AB6E-5DB94CBCA5B3}" dt="2018-05-22T19:19:12.721" v="594"/>
            <ac:spMkLst>
              <pc:docMk/>
              <pc:sldMasterMk cId="0" sldId="2147483649"/>
              <pc:sldLayoutMk cId="0" sldId="2147483978"/>
              <ac:spMk id="6" creationId="{22249210-0627-584C-8C1A-77C96B9193B2}"/>
            </ac:spMkLst>
          </pc:spChg>
          <pc:spChg chg="add del mod">
            <ac:chgData name="Jan Van Mieghem" userId="bb2ecca73950fc2e" providerId="LiveId" clId="{D0067E28-4A60-B245-AB6E-5DB94CBCA5B3}" dt="2018-05-22T19:19:33.335" v="597"/>
            <ac:spMkLst>
              <pc:docMk/>
              <pc:sldMasterMk cId="0" sldId="2147483649"/>
              <pc:sldLayoutMk cId="0" sldId="2147483978"/>
              <ac:spMk id="7" creationId="{0B67BBEF-EF9F-644B-A881-008F8F5EFB67}"/>
            </ac:spMkLst>
          </pc:spChg>
          <pc:spChg chg="add del mod">
            <ac:chgData name="Jan Van Mieghem" userId="bb2ecca73950fc2e" providerId="LiveId" clId="{D0067E28-4A60-B245-AB6E-5DB94CBCA5B3}" dt="2018-05-22T19:19:59.022" v="600"/>
            <ac:spMkLst>
              <pc:docMk/>
              <pc:sldMasterMk cId="0" sldId="2147483649"/>
              <pc:sldLayoutMk cId="0" sldId="2147483978"/>
              <ac:spMk id="8" creationId="{0C242C47-4560-B34D-A75B-3FACE47BD307}"/>
            </ac:spMkLst>
          </pc:spChg>
        </pc:sldLayoutChg>
        <pc:sldLayoutChg chg="del">
          <pc:chgData name="Jan Van Mieghem" userId="bb2ecca73950fc2e" providerId="LiveId" clId="{D0067E28-4A60-B245-AB6E-5DB94CBCA5B3}" dt="2018-05-22T19:22:37.901" v="669" actId="2696"/>
          <pc:sldLayoutMkLst>
            <pc:docMk/>
            <pc:sldMasterMk cId="0" sldId="2147483649"/>
            <pc:sldLayoutMk cId="0" sldId="2147483980"/>
          </pc:sldLayoutMkLst>
        </pc:sldLayoutChg>
        <pc:sldLayoutChg chg="delSp">
          <pc:chgData name="Jan Van Mieghem" userId="bb2ecca73950fc2e" providerId="LiveId" clId="{D0067E28-4A60-B245-AB6E-5DB94CBCA5B3}" dt="2018-05-22T19:21:48.323" v="665" actId="478"/>
          <pc:sldLayoutMkLst>
            <pc:docMk/>
            <pc:sldMasterMk cId="0" sldId="2147483649"/>
            <pc:sldLayoutMk cId="0" sldId="2147483981"/>
          </pc:sldLayoutMkLst>
          <pc:spChg chg="del">
            <ac:chgData name="Jan Van Mieghem" userId="bb2ecca73950fc2e" providerId="LiveId" clId="{D0067E28-4A60-B245-AB6E-5DB94CBCA5B3}" dt="2018-05-22T19:21:48.323" v="665" actId="478"/>
            <ac:spMkLst>
              <pc:docMk/>
              <pc:sldMasterMk cId="0" sldId="2147483649"/>
              <pc:sldLayoutMk cId="0" sldId="2147483981"/>
              <ac:spMk id="6" creationId="{00000000-0000-0000-0000-000000000000}"/>
            </ac:spMkLst>
          </pc:spChg>
        </pc:sldLayoutChg>
        <pc:sldLayoutChg chg="del">
          <pc:chgData name="Jan Van Mieghem" userId="bb2ecca73950fc2e" providerId="LiveId" clId="{D0067E28-4A60-B245-AB6E-5DB94CBCA5B3}" dt="2018-05-22T19:22:36.157" v="668" actId="2696"/>
          <pc:sldLayoutMkLst>
            <pc:docMk/>
            <pc:sldMasterMk cId="0" sldId="2147483649"/>
            <pc:sldLayoutMk cId="0" sldId="2147483994"/>
          </pc:sldLayoutMkLst>
        </pc:sldLayoutChg>
      </pc:sldMasterChg>
    </pc:docChg>
  </pc:docChgLst>
</pc:chgInfo>
</file>

<file path=ppt/charts/_rels/chart1.xml.rels><?xml version="1.0" encoding="UTF-8" standalone="yes"?>
<Relationships xmlns="http://schemas.openxmlformats.org/package/2006/relationships"><Relationship Id="rId1" Type="http://schemas.openxmlformats.org/officeDocument/2006/relationships/oleObject" Target="Macintosh%20HD:Users:gadallon:Dropbox:Teaching:Neuvotella%20SimCase%20Version:Neuvotella_Should%20Cost_Solution%20Set_021412_1900%20old.xlsx" TargetMode="External"/></Relationships>
</file>

<file path=ppt/charts/_rels/chart2.xml.rels><?xml version="1.0" encoding="UTF-8" standalone="yes"?>
<Relationships xmlns="http://schemas.openxmlformats.org/package/2006/relationships"><Relationship Id="rId3" Type="http://schemas.openxmlformats.org/officeDocument/2006/relationships/oleObject" Target="file:////Users/janvanmieghem/Documents/OneDrive/3MyTeach/454/Analysis/Neuvotella_%20AnswerKey_ShouldCost_Feb2013_vF_JVM2015.xlsx" TargetMode="External"/><Relationship Id="rId2" Type="http://schemas.microsoft.com/office/2011/relationships/chartColorStyle" Target="colors1.xml"/><Relationship Id="rId1" Type="http://schemas.microsoft.com/office/2011/relationships/chartStyle" Target="style1.xml"/><Relationship Id="rId4" Type="http://schemas.openxmlformats.org/officeDocument/2006/relationships/chartUserShapes" Target="../drawings/drawing1.xml"/></Relationships>
</file>

<file path=ppt/charts/_rels/chart3.xml.rels><?xml version="1.0" encoding="UTF-8" standalone="yes"?>
<Relationships xmlns="http://schemas.openxmlformats.org/package/2006/relationships"><Relationship Id="rId2" Type="http://schemas.openxmlformats.org/officeDocument/2006/relationships/oleObject" Target="Macintosh%20HD:Users:janvanmieghem:Documents:OneDrive:3MyTeach:454:1_454_2015Winter:2015_Neuvotella_SCoutcomes.xlsx" TargetMode="External"/><Relationship Id="rId1" Type="http://schemas.openxmlformats.org/officeDocument/2006/relationships/themeOverride" Target="../theme/themeOverride1.xml"/></Relationships>
</file>

<file path=ppt/charts/_rels/chart4.xml.rels><?xml version="1.0" encoding="UTF-8" standalone="yes"?>
<Relationships xmlns="http://schemas.openxmlformats.org/package/2006/relationships"><Relationship Id="rId2" Type="http://schemas.openxmlformats.org/officeDocument/2006/relationships/oleObject" Target="Macintosh%20HD:Users:janvanmieghem:Documents:OneDrive:3MyTeach:454:1_454_2015Winter:2015_Neuvotella_SCoutcomes.xlsx" TargetMode="External"/><Relationship Id="rId1" Type="http://schemas.openxmlformats.org/officeDocument/2006/relationships/themeOverride" Target="../theme/themeOverride2.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a:pPr>
            <a:r>
              <a:rPr lang="en-US"/>
              <a:t>TRATE Net Profits vs. Neuvotella Should Cost</a:t>
            </a:r>
          </a:p>
        </c:rich>
      </c:tx>
      <c:overlay val="1"/>
    </c:title>
    <c:autoTitleDeleted val="0"/>
    <c:plotArea>
      <c:layout>
        <c:manualLayout>
          <c:layoutTarget val="inner"/>
          <c:xMode val="edge"/>
          <c:yMode val="edge"/>
          <c:x val="8.1139204455976999E-2"/>
          <c:y val="0.15507047764464901"/>
          <c:w val="0.88575659294323095"/>
          <c:h val="0.63211933702985001"/>
        </c:manualLayout>
      </c:layout>
      <c:lineChart>
        <c:grouping val="standard"/>
        <c:varyColors val="0"/>
        <c:ser>
          <c:idx val="0"/>
          <c:order val="0"/>
          <c:tx>
            <c:v>Actual Spend</c:v>
          </c:tx>
          <c:spPr>
            <a:ln>
              <a:solidFill>
                <a:srgbClr val="FF0000"/>
              </a:solidFill>
            </a:ln>
          </c:spPr>
          <c:marker>
            <c:symbol val="none"/>
          </c:marker>
          <c:dLbls>
            <c:dLbl>
              <c:idx val="0"/>
              <c:tx>
                <c:strRef>
                  <c:f>'3. Negotiation'!$D$16</c:f>
                  <c:strCache>
                    <c:ptCount val="1"/>
                    <c:pt idx="0">
                      <c:v>10%</c:v>
                    </c:pt>
                  </c:strCache>
                </c:strRef>
              </c:tx>
              <c:dLblPos val="t"/>
              <c:showLegendKey val="0"/>
              <c:showVal val="1"/>
              <c:showCatName val="0"/>
              <c:showSerName val="0"/>
              <c:showPercent val="0"/>
              <c:showBubbleSize val="0"/>
              <c:extLst>
                <c:ext xmlns:c15="http://schemas.microsoft.com/office/drawing/2012/chart" uri="{CE6537A1-D6FC-4f65-9D91-7224C49458BB}">
                  <c15:dlblFieldTable>
                    <c15:dlblFTEntry>
                      <c15:txfldGUID>{3C0E10C1-539B-D241-808D-DAEB9A9972A4}</c15:txfldGUID>
                      <c15:f>'3. Negotiation'!$D$16</c15:f>
                      <c15:dlblFieldTableCache>
                        <c:ptCount val="1"/>
                        <c:pt idx="0">
                          <c:v>10%</c:v>
                        </c:pt>
                      </c15:dlblFieldTableCache>
                    </c15:dlblFTEntry>
                  </c15:dlblFieldTable>
                  <c15:showDataLabelsRange val="0"/>
                </c:ext>
                <c:ext xmlns:c16="http://schemas.microsoft.com/office/drawing/2014/chart" uri="{C3380CC4-5D6E-409C-BE32-E72D297353CC}">
                  <c16:uniqueId val="{00000000-E0B5-FC49-9B8D-37105264C50A}"/>
                </c:ext>
              </c:extLst>
            </c:dLbl>
            <c:dLbl>
              <c:idx val="1"/>
              <c:tx>
                <c:strRef>
                  <c:f>'3. Negotiation'!$E$16</c:f>
                  <c:strCache>
                    <c:ptCount val="1"/>
                    <c:pt idx="0">
                      <c:v>8%</c:v>
                    </c:pt>
                  </c:strCache>
                </c:strRef>
              </c:tx>
              <c:dLblPos val="t"/>
              <c:showLegendKey val="0"/>
              <c:showVal val="1"/>
              <c:showCatName val="0"/>
              <c:showSerName val="0"/>
              <c:showPercent val="0"/>
              <c:showBubbleSize val="0"/>
              <c:extLst>
                <c:ext xmlns:c15="http://schemas.microsoft.com/office/drawing/2012/chart" uri="{CE6537A1-D6FC-4f65-9D91-7224C49458BB}">
                  <c15:dlblFieldTable>
                    <c15:dlblFTEntry>
                      <c15:txfldGUID>{714514BA-2C54-6F45-935A-21481DACD31D}</c15:txfldGUID>
                      <c15:f>'3. Negotiation'!$E$16</c15:f>
                      <c15:dlblFieldTableCache>
                        <c:ptCount val="1"/>
                        <c:pt idx="0">
                          <c:v>8%</c:v>
                        </c:pt>
                      </c15:dlblFieldTableCache>
                    </c15:dlblFTEntry>
                  </c15:dlblFieldTable>
                  <c15:showDataLabelsRange val="0"/>
                </c:ext>
                <c:ext xmlns:c16="http://schemas.microsoft.com/office/drawing/2014/chart" uri="{C3380CC4-5D6E-409C-BE32-E72D297353CC}">
                  <c16:uniqueId val="{00000001-E0B5-FC49-9B8D-37105264C50A}"/>
                </c:ext>
              </c:extLst>
            </c:dLbl>
            <c:dLbl>
              <c:idx val="2"/>
              <c:tx>
                <c:strRef>
                  <c:f>'3. Negotiation'!$F$16</c:f>
                  <c:strCache>
                    <c:ptCount val="1"/>
                    <c:pt idx="0">
                      <c:v>18%</c:v>
                    </c:pt>
                  </c:strCache>
                </c:strRef>
              </c:tx>
              <c:dLblPos val="t"/>
              <c:showLegendKey val="0"/>
              <c:showVal val="1"/>
              <c:showCatName val="0"/>
              <c:showSerName val="0"/>
              <c:showPercent val="0"/>
              <c:showBubbleSize val="0"/>
              <c:extLst>
                <c:ext xmlns:c15="http://schemas.microsoft.com/office/drawing/2012/chart" uri="{CE6537A1-D6FC-4f65-9D91-7224C49458BB}">
                  <c15:dlblFieldTable>
                    <c15:dlblFTEntry>
                      <c15:txfldGUID>{832B92DB-684D-7845-82C2-54B996AF8B8D}</c15:txfldGUID>
                      <c15:f>'3. Negotiation'!$F$16</c15:f>
                      <c15:dlblFieldTableCache>
                        <c:ptCount val="1"/>
                        <c:pt idx="0">
                          <c:v>18%</c:v>
                        </c:pt>
                      </c15:dlblFieldTableCache>
                    </c15:dlblFTEntry>
                  </c15:dlblFieldTable>
                  <c15:showDataLabelsRange val="0"/>
                </c:ext>
                <c:ext xmlns:c16="http://schemas.microsoft.com/office/drawing/2014/chart" uri="{C3380CC4-5D6E-409C-BE32-E72D297353CC}">
                  <c16:uniqueId val="{00000002-E0B5-FC49-9B8D-37105264C50A}"/>
                </c:ext>
              </c:extLst>
            </c:dLbl>
            <c:dLbl>
              <c:idx val="3"/>
              <c:tx>
                <c:strRef>
                  <c:f>'3. Negotiation'!$G$16</c:f>
                  <c:strCache>
                    <c:ptCount val="1"/>
                    <c:pt idx="0">
                      <c:v>8%</c:v>
                    </c:pt>
                  </c:strCache>
                </c:strRef>
              </c:tx>
              <c:dLblPos val="t"/>
              <c:showLegendKey val="0"/>
              <c:showVal val="1"/>
              <c:showCatName val="0"/>
              <c:showSerName val="0"/>
              <c:showPercent val="0"/>
              <c:showBubbleSize val="0"/>
              <c:extLst>
                <c:ext xmlns:c15="http://schemas.microsoft.com/office/drawing/2012/chart" uri="{CE6537A1-D6FC-4f65-9D91-7224C49458BB}">
                  <c15:dlblFieldTable>
                    <c15:dlblFTEntry>
                      <c15:txfldGUID>{51BA17C0-F5FF-B746-9AA4-228E25B625C2}</c15:txfldGUID>
                      <c15:f>'3. Negotiation'!$G$16</c15:f>
                      <c15:dlblFieldTableCache>
                        <c:ptCount val="1"/>
                        <c:pt idx="0">
                          <c:v>8%</c:v>
                        </c:pt>
                      </c15:dlblFieldTableCache>
                    </c15:dlblFTEntry>
                  </c15:dlblFieldTable>
                  <c15:showDataLabelsRange val="0"/>
                </c:ext>
                <c:ext xmlns:c16="http://schemas.microsoft.com/office/drawing/2014/chart" uri="{C3380CC4-5D6E-409C-BE32-E72D297353CC}">
                  <c16:uniqueId val="{00000003-E0B5-FC49-9B8D-37105264C50A}"/>
                </c:ext>
              </c:extLst>
            </c:dLbl>
            <c:dLbl>
              <c:idx val="4"/>
              <c:tx>
                <c:strRef>
                  <c:f>'3. Negotiation'!$H$16</c:f>
                  <c:strCache>
                    <c:ptCount val="1"/>
                    <c:pt idx="0">
                      <c:v>6%</c:v>
                    </c:pt>
                  </c:strCache>
                </c:strRef>
              </c:tx>
              <c:dLblPos val="t"/>
              <c:showLegendKey val="0"/>
              <c:showVal val="1"/>
              <c:showCatName val="0"/>
              <c:showSerName val="0"/>
              <c:showPercent val="0"/>
              <c:showBubbleSize val="0"/>
              <c:extLst>
                <c:ext xmlns:c15="http://schemas.microsoft.com/office/drawing/2012/chart" uri="{CE6537A1-D6FC-4f65-9D91-7224C49458BB}">
                  <c15:dlblFieldTable>
                    <c15:dlblFTEntry>
                      <c15:txfldGUID>{557F178B-332D-084B-9A89-CEB1CD0B7438}</c15:txfldGUID>
                      <c15:f>'3. Negotiation'!$H$16</c15:f>
                      <c15:dlblFieldTableCache>
                        <c:ptCount val="1"/>
                        <c:pt idx="0">
                          <c:v>6%</c:v>
                        </c:pt>
                      </c15:dlblFieldTableCache>
                    </c15:dlblFTEntry>
                  </c15:dlblFieldTable>
                  <c15:showDataLabelsRange val="0"/>
                </c:ext>
                <c:ext xmlns:c16="http://schemas.microsoft.com/office/drawing/2014/chart" uri="{C3380CC4-5D6E-409C-BE32-E72D297353CC}">
                  <c16:uniqueId val="{00000004-E0B5-FC49-9B8D-37105264C50A}"/>
                </c:ext>
              </c:extLst>
            </c:dLbl>
            <c:dLbl>
              <c:idx val="5"/>
              <c:tx>
                <c:strRef>
                  <c:f>'3. Negotiation'!$I$16</c:f>
                  <c:strCache>
                    <c:ptCount val="1"/>
                    <c:pt idx="0">
                      <c:v>48%</c:v>
                    </c:pt>
                  </c:strCache>
                </c:strRef>
              </c:tx>
              <c:dLblPos val="t"/>
              <c:showLegendKey val="0"/>
              <c:showVal val="1"/>
              <c:showCatName val="0"/>
              <c:showSerName val="0"/>
              <c:showPercent val="0"/>
              <c:showBubbleSize val="0"/>
              <c:extLst>
                <c:ext xmlns:c15="http://schemas.microsoft.com/office/drawing/2012/chart" uri="{CE6537A1-D6FC-4f65-9D91-7224C49458BB}">
                  <c15:dlblFieldTable>
                    <c15:dlblFTEntry>
                      <c15:txfldGUID>{F3A5F2F1-BDE5-4A42-B61B-6C9B3166AA1C}</c15:txfldGUID>
                      <c15:f>'3. Negotiation'!$I$16</c15:f>
                      <c15:dlblFieldTableCache>
                        <c:ptCount val="1"/>
                        <c:pt idx="0">
                          <c:v>48%</c:v>
                        </c:pt>
                      </c15:dlblFieldTableCache>
                    </c15:dlblFTEntry>
                  </c15:dlblFieldTable>
                  <c15:showDataLabelsRange val="0"/>
                </c:ext>
                <c:ext xmlns:c16="http://schemas.microsoft.com/office/drawing/2014/chart" uri="{C3380CC4-5D6E-409C-BE32-E72D297353CC}">
                  <c16:uniqueId val="{00000005-E0B5-FC49-9B8D-37105264C50A}"/>
                </c:ext>
              </c:extLst>
            </c:dLbl>
            <c:dLbl>
              <c:idx val="6"/>
              <c:tx>
                <c:strRef>
                  <c:f>'3. Negotiation'!$J$16</c:f>
                  <c:strCache>
                    <c:ptCount val="1"/>
                    <c:pt idx="0">
                      <c:v>48%</c:v>
                    </c:pt>
                  </c:strCache>
                </c:strRef>
              </c:tx>
              <c:dLblPos val="t"/>
              <c:showLegendKey val="0"/>
              <c:showVal val="1"/>
              <c:showCatName val="0"/>
              <c:showSerName val="0"/>
              <c:showPercent val="0"/>
              <c:showBubbleSize val="0"/>
              <c:extLst>
                <c:ext xmlns:c15="http://schemas.microsoft.com/office/drawing/2012/chart" uri="{CE6537A1-D6FC-4f65-9D91-7224C49458BB}">
                  <c15:dlblFieldTable>
                    <c15:dlblFTEntry>
                      <c15:txfldGUID>{35050158-D829-3341-81E7-A7F6A2C9C67B}</c15:txfldGUID>
                      <c15:f>'3. Negotiation'!$J$16</c15:f>
                      <c15:dlblFieldTableCache>
                        <c:ptCount val="1"/>
                        <c:pt idx="0">
                          <c:v>48%</c:v>
                        </c:pt>
                      </c15:dlblFieldTableCache>
                    </c15:dlblFTEntry>
                  </c15:dlblFieldTable>
                  <c15:showDataLabelsRange val="0"/>
                </c:ext>
                <c:ext xmlns:c16="http://schemas.microsoft.com/office/drawing/2014/chart" uri="{C3380CC4-5D6E-409C-BE32-E72D297353CC}">
                  <c16:uniqueId val="{00000006-E0B5-FC49-9B8D-37105264C50A}"/>
                </c:ext>
              </c:extLst>
            </c:dLbl>
            <c:dLbl>
              <c:idx val="7"/>
              <c:tx>
                <c:strRef>
                  <c:f>'3. Negotiation'!$K$16</c:f>
                  <c:strCache>
                    <c:ptCount val="1"/>
                    <c:pt idx="0">
                      <c:v>48%</c:v>
                    </c:pt>
                  </c:strCache>
                </c:strRef>
              </c:tx>
              <c:dLblPos val="t"/>
              <c:showLegendKey val="0"/>
              <c:showVal val="1"/>
              <c:showCatName val="0"/>
              <c:showSerName val="0"/>
              <c:showPercent val="0"/>
              <c:showBubbleSize val="0"/>
              <c:extLst>
                <c:ext xmlns:c15="http://schemas.microsoft.com/office/drawing/2012/chart" uri="{CE6537A1-D6FC-4f65-9D91-7224C49458BB}">
                  <c15:dlblFieldTable>
                    <c15:dlblFTEntry>
                      <c15:txfldGUID>{4355832A-D369-524B-93B7-5EEBF4BE73AE}</c15:txfldGUID>
                      <c15:f>'3. Negotiation'!$K$16</c15:f>
                      <c15:dlblFieldTableCache>
                        <c:ptCount val="1"/>
                        <c:pt idx="0">
                          <c:v>48%</c:v>
                        </c:pt>
                      </c15:dlblFieldTableCache>
                    </c15:dlblFTEntry>
                  </c15:dlblFieldTable>
                  <c15:showDataLabelsRange val="0"/>
                </c:ext>
                <c:ext xmlns:c16="http://schemas.microsoft.com/office/drawing/2014/chart" uri="{C3380CC4-5D6E-409C-BE32-E72D297353CC}">
                  <c16:uniqueId val="{00000007-E0B5-FC49-9B8D-37105264C50A}"/>
                </c:ext>
              </c:extLst>
            </c:dLbl>
            <c:spPr>
              <a:noFill/>
              <a:ln>
                <a:noFill/>
              </a:ln>
              <a:effectLst/>
            </c:spPr>
            <c:dLblPos val="t"/>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numRef>
              <c:f>'3. Negotiation'!$D$8:$K$8</c:f>
              <c:numCache>
                <c:formatCode>General</c:formatCode>
                <c:ptCount val="8"/>
                <c:pt idx="0">
                  <c:v>2007</c:v>
                </c:pt>
                <c:pt idx="1">
                  <c:v>2008</c:v>
                </c:pt>
                <c:pt idx="2">
                  <c:v>2009</c:v>
                </c:pt>
                <c:pt idx="3">
                  <c:v>2010</c:v>
                </c:pt>
                <c:pt idx="4">
                  <c:v>2011</c:v>
                </c:pt>
                <c:pt idx="5">
                  <c:v>2012</c:v>
                </c:pt>
                <c:pt idx="6">
                  <c:v>2013</c:v>
                </c:pt>
                <c:pt idx="7">
                  <c:v>2014</c:v>
                </c:pt>
              </c:numCache>
            </c:numRef>
          </c:cat>
          <c:val>
            <c:numRef>
              <c:f>'3. Negotiation'!$D$9:$K$9</c:f>
              <c:numCache>
                <c:formatCode>_("$"* #,##0_);_("$"* \(#,##0\);_("$"* "-"??_);_(@_)</c:formatCode>
                <c:ptCount val="8"/>
                <c:pt idx="0">
                  <c:v>2153973.8416911</c:v>
                </c:pt>
                <c:pt idx="1">
                  <c:v>3714900.45520085</c:v>
                </c:pt>
                <c:pt idx="2">
                  <c:v>3573944.10620753</c:v>
                </c:pt>
                <c:pt idx="3">
                  <c:v>3857141.1342857098</c:v>
                </c:pt>
                <c:pt idx="4">
                  <c:v>3889750.4455514601</c:v>
                </c:pt>
                <c:pt idx="5">
                  <c:v>5137426.7984665399</c:v>
                </c:pt>
                <c:pt idx="6">
                  <c:v>5384485.0759658301</c:v>
                </c:pt>
                <c:pt idx="7">
                  <c:v>5079723.2206661701</c:v>
                </c:pt>
              </c:numCache>
            </c:numRef>
          </c:val>
          <c:smooth val="0"/>
          <c:extLst>
            <c:ext xmlns:c16="http://schemas.microsoft.com/office/drawing/2014/chart" uri="{C3380CC4-5D6E-409C-BE32-E72D297353CC}">
              <c16:uniqueId val="{00000008-E0B5-FC49-9B8D-37105264C50A}"/>
            </c:ext>
          </c:extLst>
        </c:ser>
        <c:ser>
          <c:idx val="1"/>
          <c:order val="1"/>
          <c:tx>
            <c:v>Should Cost @ TRATE Mark-Up = 0%</c:v>
          </c:tx>
          <c:spPr>
            <a:ln>
              <a:solidFill>
                <a:schemeClr val="accent5"/>
              </a:solidFill>
            </a:ln>
          </c:spPr>
          <c:marker>
            <c:symbol val="none"/>
          </c:marker>
          <c:cat>
            <c:numRef>
              <c:f>'3. Negotiation'!$D$8:$K$8</c:f>
              <c:numCache>
                <c:formatCode>General</c:formatCode>
                <c:ptCount val="8"/>
                <c:pt idx="0">
                  <c:v>2007</c:v>
                </c:pt>
                <c:pt idx="1">
                  <c:v>2008</c:v>
                </c:pt>
                <c:pt idx="2">
                  <c:v>2009</c:v>
                </c:pt>
                <c:pt idx="3">
                  <c:v>2010</c:v>
                </c:pt>
                <c:pt idx="4">
                  <c:v>2011</c:v>
                </c:pt>
                <c:pt idx="5">
                  <c:v>2012</c:v>
                </c:pt>
                <c:pt idx="6">
                  <c:v>2013</c:v>
                </c:pt>
                <c:pt idx="7">
                  <c:v>2014</c:v>
                </c:pt>
              </c:numCache>
            </c:numRef>
          </c:cat>
          <c:val>
            <c:numRef>
              <c:f>'3. Negotiation'!$D$10:$K$10</c:f>
              <c:numCache>
                <c:formatCode>_("$"* #,##0_);_("$"* \(#,##0\);_("$"* "-"??_);_(@_)</c:formatCode>
                <c:ptCount val="8"/>
                <c:pt idx="0">
                  <c:v>1953368.9468867599</c:v>
                </c:pt>
                <c:pt idx="1">
                  <c:v>3429120.8428602498</c:v>
                </c:pt>
                <c:pt idx="2">
                  <c:v>3033996.9399393401</c:v>
                </c:pt>
                <c:pt idx="3">
                  <c:v>3562487.77423704</c:v>
                </c:pt>
                <c:pt idx="4">
                  <c:v>3670448.4197765002</c:v>
                </c:pt>
                <c:pt idx="5">
                  <c:v>3462701.0392171498</c:v>
                </c:pt>
                <c:pt idx="6">
                  <c:v>3629221.9431255702</c:v>
                </c:pt>
                <c:pt idx="7">
                  <c:v>3423807.9811446699</c:v>
                </c:pt>
              </c:numCache>
            </c:numRef>
          </c:val>
          <c:smooth val="0"/>
          <c:extLst>
            <c:ext xmlns:c16="http://schemas.microsoft.com/office/drawing/2014/chart" uri="{C3380CC4-5D6E-409C-BE32-E72D297353CC}">
              <c16:uniqueId val="{00000009-E0B5-FC49-9B8D-37105264C50A}"/>
            </c:ext>
          </c:extLst>
        </c:ser>
        <c:ser>
          <c:idx val="2"/>
          <c:order val="2"/>
          <c:tx>
            <c:v>Should Cost @ TRATE  Mark-Up = 10%</c:v>
          </c:tx>
          <c:spPr>
            <a:ln>
              <a:solidFill>
                <a:schemeClr val="accent1"/>
              </a:solidFill>
            </a:ln>
          </c:spPr>
          <c:marker>
            <c:symbol val="none"/>
          </c:marker>
          <c:cat>
            <c:numRef>
              <c:f>'3. Negotiation'!$D$8:$K$8</c:f>
              <c:numCache>
                <c:formatCode>General</c:formatCode>
                <c:ptCount val="8"/>
                <c:pt idx="0">
                  <c:v>2007</c:v>
                </c:pt>
                <c:pt idx="1">
                  <c:v>2008</c:v>
                </c:pt>
                <c:pt idx="2">
                  <c:v>2009</c:v>
                </c:pt>
                <c:pt idx="3">
                  <c:v>2010</c:v>
                </c:pt>
                <c:pt idx="4">
                  <c:v>2011</c:v>
                </c:pt>
                <c:pt idx="5">
                  <c:v>2012</c:v>
                </c:pt>
                <c:pt idx="6">
                  <c:v>2013</c:v>
                </c:pt>
                <c:pt idx="7">
                  <c:v>2014</c:v>
                </c:pt>
              </c:numCache>
            </c:numRef>
          </c:cat>
          <c:val>
            <c:numRef>
              <c:f>'3. Negotiation'!$D$11:$K$11</c:f>
              <c:numCache>
                <c:formatCode>_("$"* #,##0_);_("$"* \(#,##0\);_("$"* "-"??_);_(@_)</c:formatCode>
                <c:ptCount val="8"/>
                <c:pt idx="0">
                  <c:v>2148705.8415754298</c:v>
                </c:pt>
                <c:pt idx="1">
                  <c:v>3772032.9271462699</c:v>
                </c:pt>
                <c:pt idx="2">
                  <c:v>3337396.6339332699</c:v>
                </c:pt>
                <c:pt idx="3">
                  <c:v>3918736.5516607501</c:v>
                </c:pt>
                <c:pt idx="4">
                  <c:v>4037493.26175415</c:v>
                </c:pt>
                <c:pt idx="5">
                  <c:v>3808971.1431388701</c:v>
                </c:pt>
                <c:pt idx="6">
                  <c:v>3992144.1374381301</c:v>
                </c:pt>
                <c:pt idx="7">
                  <c:v>3766188.7792591299</c:v>
                </c:pt>
              </c:numCache>
            </c:numRef>
          </c:val>
          <c:smooth val="0"/>
          <c:extLst>
            <c:ext xmlns:c16="http://schemas.microsoft.com/office/drawing/2014/chart" uri="{C3380CC4-5D6E-409C-BE32-E72D297353CC}">
              <c16:uniqueId val="{0000000A-E0B5-FC49-9B8D-37105264C50A}"/>
            </c:ext>
          </c:extLst>
        </c:ser>
        <c:ser>
          <c:idx val="3"/>
          <c:order val="3"/>
          <c:tx>
            <c:v>Should Cost @ TRATE Mark-Up = 25%</c:v>
          </c:tx>
          <c:spPr>
            <a:ln>
              <a:solidFill>
                <a:schemeClr val="tx2"/>
              </a:solidFill>
            </a:ln>
          </c:spPr>
          <c:marker>
            <c:symbol val="none"/>
          </c:marker>
          <c:cat>
            <c:numRef>
              <c:f>'3. Negotiation'!$D$8:$K$8</c:f>
              <c:numCache>
                <c:formatCode>General</c:formatCode>
                <c:ptCount val="8"/>
                <c:pt idx="0">
                  <c:v>2007</c:v>
                </c:pt>
                <c:pt idx="1">
                  <c:v>2008</c:v>
                </c:pt>
                <c:pt idx="2">
                  <c:v>2009</c:v>
                </c:pt>
                <c:pt idx="3">
                  <c:v>2010</c:v>
                </c:pt>
                <c:pt idx="4">
                  <c:v>2011</c:v>
                </c:pt>
                <c:pt idx="5">
                  <c:v>2012</c:v>
                </c:pt>
                <c:pt idx="6">
                  <c:v>2013</c:v>
                </c:pt>
                <c:pt idx="7">
                  <c:v>2014</c:v>
                </c:pt>
              </c:numCache>
            </c:numRef>
          </c:cat>
          <c:val>
            <c:numRef>
              <c:f>'3. Negotiation'!$D$12:$K$12</c:f>
              <c:numCache>
                <c:formatCode>_("$"* #,##0_);_("$"* \(#,##0\);_("$"* "-"??_);_(@_)</c:formatCode>
                <c:ptCount val="8"/>
                <c:pt idx="0">
                  <c:v>2441711.18360845</c:v>
                </c:pt>
                <c:pt idx="1">
                  <c:v>4286401.0535753099</c:v>
                </c:pt>
                <c:pt idx="2">
                  <c:v>3792496.1749241701</c:v>
                </c:pt>
                <c:pt idx="3">
                  <c:v>4453109.7177962996</c:v>
                </c:pt>
                <c:pt idx="4">
                  <c:v>4588060.5247206297</c:v>
                </c:pt>
                <c:pt idx="5">
                  <c:v>4328376.2990214396</c:v>
                </c:pt>
                <c:pt idx="6">
                  <c:v>4536527.4289069697</c:v>
                </c:pt>
                <c:pt idx="7">
                  <c:v>4279759.9764308296</c:v>
                </c:pt>
              </c:numCache>
            </c:numRef>
          </c:val>
          <c:smooth val="0"/>
          <c:extLst>
            <c:ext xmlns:c16="http://schemas.microsoft.com/office/drawing/2014/chart" uri="{C3380CC4-5D6E-409C-BE32-E72D297353CC}">
              <c16:uniqueId val="{0000000B-E0B5-FC49-9B8D-37105264C50A}"/>
            </c:ext>
          </c:extLst>
        </c:ser>
        <c:dLbls>
          <c:showLegendKey val="0"/>
          <c:showVal val="0"/>
          <c:showCatName val="0"/>
          <c:showSerName val="0"/>
          <c:showPercent val="0"/>
          <c:showBubbleSize val="0"/>
        </c:dLbls>
        <c:smooth val="0"/>
        <c:axId val="552834432"/>
        <c:axId val="552836992"/>
      </c:lineChart>
      <c:catAx>
        <c:axId val="552834432"/>
        <c:scaling>
          <c:orientation val="minMax"/>
        </c:scaling>
        <c:delete val="0"/>
        <c:axPos val="b"/>
        <c:numFmt formatCode="General" sourceLinked="1"/>
        <c:majorTickMark val="none"/>
        <c:minorTickMark val="none"/>
        <c:tickLblPos val="nextTo"/>
        <c:crossAx val="552836992"/>
        <c:crosses val="autoZero"/>
        <c:auto val="1"/>
        <c:lblAlgn val="ctr"/>
        <c:lblOffset val="100"/>
        <c:noMultiLvlLbl val="0"/>
      </c:catAx>
      <c:valAx>
        <c:axId val="552836992"/>
        <c:scaling>
          <c:orientation val="minMax"/>
          <c:max val="6000001"/>
          <c:min val="1000001"/>
        </c:scaling>
        <c:delete val="0"/>
        <c:axPos val="l"/>
        <c:numFmt formatCode="_(&quot;$&quot;* #,##0_);_(&quot;$&quot;* \(#,##0\);_(&quot;$&quot;* &quot;-&quot;??_);_(@_)" sourceLinked="1"/>
        <c:majorTickMark val="none"/>
        <c:minorTickMark val="none"/>
        <c:tickLblPos val="nextTo"/>
        <c:spPr>
          <a:ln w="9525">
            <a:noFill/>
          </a:ln>
        </c:spPr>
        <c:crossAx val="552834432"/>
        <c:crosses val="autoZero"/>
        <c:crossBetween val="between"/>
        <c:dispUnits>
          <c:builtInUnit val="millions"/>
          <c:dispUnitsLbl>
            <c:layout>
              <c:manualLayout>
                <c:xMode val="edge"/>
                <c:yMode val="edge"/>
                <c:x val="1.9457540570170899E-2"/>
                <c:y val="0.39735058644471799"/>
              </c:manualLayout>
            </c:layout>
            <c:tx>
              <c:rich>
                <a:bodyPr/>
                <a:lstStyle/>
                <a:p>
                  <a:pPr>
                    <a:defRPr/>
                  </a:pPr>
                  <a:r>
                    <a:rPr lang="en-US"/>
                    <a:t> $MM USD</a:t>
                  </a:r>
                </a:p>
              </c:rich>
            </c:tx>
          </c:dispUnitsLbl>
        </c:dispUnits>
      </c:valAx>
      <c:spPr>
        <a:ln>
          <a:solidFill>
            <a:schemeClr val="tx1"/>
          </a:solidFill>
        </a:ln>
      </c:spPr>
    </c:plotArea>
    <c:legend>
      <c:legendPos val="b"/>
      <c:layout>
        <c:manualLayout>
          <c:xMode val="edge"/>
          <c:yMode val="edge"/>
          <c:x val="8.8301164482943298E-2"/>
          <c:y val="0.85898300197659105"/>
          <c:w val="0.83316555511729096"/>
          <c:h val="0.120210781715759"/>
        </c:manualLayout>
      </c:layout>
      <c:overlay val="0"/>
    </c:legend>
    <c:plotVisOnly val="1"/>
    <c:dispBlanksAs val="gap"/>
    <c:showDLblsOverMax val="0"/>
  </c:chart>
  <c:txPr>
    <a:bodyPr/>
    <a:lstStyle/>
    <a:p>
      <a:pPr>
        <a:defRPr>
          <a:latin typeface="Optima"/>
          <a:cs typeface="Optima"/>
        </a:defRPr>
      </a:pPr>
      <a:endParaRPr lang="en-US"/>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layout>
        <c:manualLayout>
          <c:xMode val="edge"/>
          <c:yMode val="edge"/>
          <c:x val="0.65086466601417703"/>
          <c:y val="0.36364795742230099"/>
        </c:manualLayout>
      </c:layout>
      <c:overlay val="0"/>
      <c:spPr>
        <a:noFill/>
        <a:ln>
          <a:noFill/>
        </a:ln>
        <a:effectLst/>
      </c:spPr>
      <c:txPr>
        <a:bodyPr rot="0" spcFirstLastPara="1" vertOverflow="ellipsis" vert="horz" wrap="square" anchor="ctr" anchorCtr="1"/>
        <a:lstStyle/>
        <a:p>
          <a:pPr>
            <a:defRPr sz="1400" b="0" i="0" u="none" strike="noStrike" kern="1200" spc="0" baseline="0">
              <a:solidFill>
                <a:srgbClr val="00B050"/>
              </a:solidFill>
              <a:latin typeface="+mn-lt"/>
              <a:ea typeface="+mn-ea"/>
              <a:cs typeface="+mn-cs"/>
            </a:defRPr>
          </a:pPr>
          <a:endParaRPr lang="en-US"/>
        </a:p>
      </c:txPr>
    </c:title>
    <c:autoTitleDeleted val="0"/>
    <c:plotArea>
      <c:layout/>
      <c:scatterChart>
        <c:scatterStyle val="smoothMarker"/>
        <c:varyColors val="0"/>
        <c:ser>
          <c:idx val="0"/>
          <c:order val="0"/>
          <c:tx>
            <c:strRef>
              <c:f>'2. Scenarios'!$AA$54</c:f>
              <c:strCache>
                <c:ptCount val="1"/>
                <c:pt idx="0">
                  <c:v>Trate Profit</c:v>
                </c:pt>
              </c:strCache>
            </c:strRef>
          </c:tx>
          <c:spPr>
            <a:ln w="31750" cap="rnd">
              <a:solidFill>
                <a:srgbClr val="00B050"/>
              </a:solidFill>
              <a:round/>
            </a:ln>
            <a:effectLst/>
          </c:spPr>
          <c:marker>
            <c:symbol val="circle"/>
            <c:size val="9"/>
            <c:spPr>
              <a:solidFill>
                <a:schemeClr val="bg1"/>
              </a:solidFill>
              <a:ln w="12700">
                <a:solidFill>
                  <a:srgbClr val="00B050"/>
                </a:solidFill>
              </a:ln>
              <a:effectLst/>
            </c:spPr>
          </c:marker>
          <c:xVal>
            <c:numRef>
              <c:f>'2. Scenarios'!$Z$55:$Z$58</c:f>
              <c:numCache>
                <c:formatCode>0%</c:formatCode>
                <c:ptCount val="4"/>
                <c:pt idx="0" formatCode="General">
                  <c:v>0</c:v>
                </c:pt>
                <c:pt idx="1">
                  <c:v>0.15925909145682299</c:v>
                </c:pt>
                <c:pt idx="2" formatCode="General">
                  <c:v>0.3</c:v>
                </c:pt>
                <c:pt idx="3">
                  <c:v>0.36047277642346098</c:v>
                </c:pt>
              </c:numCache>
            </c:numRef>
          </c:xVal>
          <c:yVal>
            <c:numRef>
              <c:f>'2. Scenarios'!$AA$55:$AA$58</c:f>
              <c:numCache>
                <c:formatCode>_("$"* #,##0_);_("$"* \(#,##0\);_("$"* "-"??_);_(@_)</c:formatCode>
                <c:ptCount val="4"/>
                <c:pt idx="0">
                  <c:v>0</c:v>
                </c:pt>
                <c:pt idx="1">
                  <c:v>1674725.7592493901</c:v>
                </c:pt>
                <c:pt idx="2">
                  <c:v>3154719.28904622</c:v>
                </c:pt>
                <c:pt idx="3">
                  <c:v>3790634.73653046</c:v>
                </c:pt>
              </c:numCache>
            </c:numRef>
          </c:yVal>
          <c:smooth val="1"/>
          <c:extLst>
            <c:ext xmlns:c16="http://schemas.microsoft.com/office/drawing/2014/chart" uri="{C3380CC4-5D6E-409C-BE32-E72D297353CC}">
              <c16:uniqueId val="{00000000-1C7B-4E44-942D-4654F5F7E684}"/>
            </c:ext>
          </c:extLst>
        </c:ser>
        <c:dLbls>
          <c:showLegendKey val="0"/>
          <c:showVal val="0"/>
          <c:showCatName val="0"/>
          <c:showSerName val="0"/>
          <c:showPercent val="0"/>
          <c:showBubbleSize val="0"/>
        </c:dLbls>
        <c:axId val="552865168"/>
        <c:axId val="552867648"/>
      </c:scatterChart>
      <c:valAx>
        <c:axId val="552865168"/>
        <c:scaling>
          <c:orientation val="minMax"/>
        </c:scaling>
        <c:delete val="0"/>
        <c:axPos val="b"/>
        <c:majorGridlines>
          <c:spPr>
            <a:ln w="9525" cap="flat" cmpd="sng" algn="ctr">
              <a:solidFill>
                <a:schemeClr val="tx1">
                  <a:lumMod val="15000"/>
                  <a:lumOff val="85000"/>
                </a:schemeClr>
              </a:solidFill>
              <a:round/>
            </a:ln>
            <a:effectLst/>
          </c:spPr>
        </c:majorGridlines>
        <c:numFmt formatCode="0%" sourceLinked="0"/>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1100" b="0" i="0" u="none" strike="noStrike" kern="1200" baseline="0">
                <a:solidFill>
                  <a:schemeClr val="tx1"/>
                </a:solidFill>
                <a:latin typeface="+mn-lt"/>
                <a:ea typeface="+mn-ea"/>
                <a:cs typeface="+mn-cs"/>
              </a:defRPr>
            </a:pPr>
            <a:endParaRPr lang="en-US"/>
          </a:p>
        </c:txPr>
        <c:crossAx val="552867648"/>
        <c:crosses val="autoZero"/>
        <c:crossBetween val="midCat"/>
      </c:valAx>
      <c:valAx>
        <c:axId val="552867648"/>
        <c:scaling>
          <c:orientation val="minMax"/>
          <c:max val="4000000"/>
          <c:min val="-1000000"/>
        </c:scaling>
        <c:delete val="0"/>
        <c:axPos val="l"/>
        <c:majorGridlines>
          <c:spPr>
            <a:ln w="9525" cap="flat" cmpd="sng" algn="ctr">
              <a:solidFill>
                <a:schemeClr val="tx1">
                  <a:lumMod val="15000"/>
                  <a:lumOff val="85000"/>
                </a:schemeClr>
              </a:solidFill>
              <a:round/>
            </a:ln>
            <a:effectLst/>
          </c:spPr>
        </c:majorGridlines>
        <c:numFmt formatCode="_(&quot;$&quot;* #,##0_);_(&quot;$&quot;* \(#,##0\);_(&quot;$&quot;* &quot;-&quot;??_);_(@_)"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1200" b="0" i="0" u="none" strike="noStrike" kern="1200" baseline="0">
                <a:solidFill>
                  <a:schemeClr val="tx1"/>
                </a:solidFill>
                <a:latin typeface="+mn-lt"/>
                <a:ea typeface="+mn-ea"/>
                <a:cs typeface="+mn-cs"/>
              </a:defRPr>
            </a:pPr>
            <a:endParaRPr lang="en-US"/>
          </a:p>
        </c:txPr>
        <c:crossAx val="552865168"/>
        <c:crosses val="autoZero"/>
        <c:crossBetween val="midCat"/>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userShapes r:id="rId4"/>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18"/>
    </mc:Choice>
    <mc:Fallback>
      <c:style val="18"/>
    </mc:Fallback>
  </mc:AlternateContent>
  <c:clrMapOvr bg1="lt1" tx1="dk1" bg2="lt2" tx2="dk2" accent1="accent1" accent2="accent2" accent3="accent3" accent4="accent4" accent5="accent5" accent6="accent6" hlink="hlink" folHlink="folHlink"/>
  <c:chart>
    <c:title>
      <c:tx>
        <c:rich>
          <a:bodyPr/>
          <a:lstStyle/>
          <a:p>
            <a:pPr>
              <a:defRPr/>
            </a:pPr>
            <a:r>
              <a:rPr lang="en-US"/>
              <a:t>Supply Chain</a:t>
            </a:r>
            <a:r>
              <a:rPr lang="en-US" baseline="0"/>
              <a:t> Surplus</a:t>
            </a:r>
          </a:p>
          <a:p>
            <a:pPr>
              <a:defRPr/>
            </a:pPr>
            <a:r>
              <a:rPr lang="en-US" baseline="0"/>
              <a:t>Negotiated Splits</a:t>
            </a:r>
            <a:endParaRPr lang="en-US"/>
          </a:p>
        </c:rich>
      </c:tx>
      <c:overlay val="0"/>
    </c:title>
    <c:autoTitleDeleted val="0"/>
    <c:plotArea>
      <c:layout>
        <c:manualLayout>
          <c:layoutTarget val="inner"/>
          <c:xMode val="edge"/>
          <c:yMode val="edge"/>
          <c:x val="0.114230159134409"/>
          <c:y val="0.180562225884732"/>
          <c:w val="0.79832703225774804"/>
          <c:h val="0.71908974160966599"/>
        </c:manualLayout>
      </c:layout>
      <c:barChart>
        <c:barDir val="col"/>
        <c:grouping val="stacked"/>
        <c:varyColors val="0"/>
        <c:ser>
          <c:idx val="0"/>
          <c:order val="0"/>
          <c:tx>
            <c:strRef>
              <c:f>Sheet1!$B$15</c:f>
              <c:strCache>
                <c:ptCount val="1"/>
                <c:pt idx="0">
                  <c:v>Seller</c:v>
                </c:pt>
              </c:strCache>
            </c:strRef>
          </c:tx>
          <c:invertIfNegative val="0"/>
          <c:cat>
            <c:strRef>
              <c:f>Sheet1!$A$16:$A$21</c:f>
              <c:strCache>
                <c:ptCount val="6"/>
                <c:pt idx="0">
                  <c:v>Groups 62-7&amp;8</c:v>
                </c:pt>
                <c:pt idx="1">
                  <c:v>Groups 62-1&amp;2</c:v>
                </c:pt>
                <c:pt idx="2">
                  <c:v>Groups 62-9A&amp;9B</c:v>
                </c:pt>
                <c:pt idx="3">
                  <c:v>Groups 62-10&amp;12</c:v>
                </c:pt>
                <c:pt idx="4">
                  <c:v>Groups 62-5&amp;6</c:v>
                </c:pt>
                <c:pt idx="5">
                  <c:v>Groups 62-3&amp;4</c:v>
                </c:pt>
              </c:strCache>
            </c:strRef>
          </c:cat>
          <c:val>
            <c:numRef>
              <c:f>Sheet1!$B$16:$B$21</c:f>
              <c:numCache>
                <c:formatCode>General</c:formatCode>
                <c:ptCount val="6"/>
                <c:pt idx="0">
                  <c:v>1314</c:v>
                </c:pt>
                <c:pt idx="1">
                  <c:v>1818</c:v>
                </c:pt>
                <c:pt idx="2">
                  <c:v>1952</c:v>
                </c:pt>
                <c:pt idx="3">
                  <c:v>2197</c:v>
                </c:pt>
                <c:pt idx="4">
                  <c:v>2287</c:v>
                </c:pt>
                <c:pt idx="5">
                  <c:v>3023</c:v>
                </c:pt>
              </c:numCache>
            </c:numRef>
          </c:val>
          <c:extLst>
            <c:ext xmlns:c16="http://schemas.microsoft.com/office/drawing/2014/chart" uri="{C3380CC4-5D6E-409C-BE32-E72D297353CC}">
              <c16:uniqueId val="{00000000-6194-C240-BCC8-614FB858A362}"/>
            </c:ext>
          </c:extLst>
        </c:ser>
        <c:ser>
          <c:idx val="1"/>
          <c:order val="1"/>
          <c:tx>
            <c:strRef>
              <c:f>Sheet1!$C$15</c:f>
              <c:strCache>
                <c:ptCount val="1"/>
                <c:pt idx="0">
                  <c:v>Buyer</c:v>
                </c:pt>
              </c:strCache>
            </c:strRef>
          </c:tx>
          <c:spPr>
            <a:solidFill>
              <a:schemeClr val="accent6"/>
            </a:solidFill>
          </c:spPr>
          <c:invertIfNegative val="0"/>
          <c:cat>
            <c:strRef>
              <c:f>Sheet1!$A$16:$A$21</c:f>
              <c:strCache>
                <c:ptCount val="6"/>
                <c:pt idx="0">
                  <c:v>Groups 62-7&amp;8</c:v>
                </c:pt>
                <c:pt idx="1">
                  <c:v>Groups 62-1&amp;2</c:v>
                </c:pt>
                <c:pt idx="2">
                  <c:v>Groups 62-9A&amp;9B</c:v>
                </c:pt>
                <c:pt idx="3">
                  <c:v>Groups 62-10&amp;12</c:v>
                </c:pt>
                <c:pt idx="4">
                  <c:v>Groups 62-5&amp;6</c:v>
                </c:pt>
                <c:pt idx="5">
                  <c:v>Groups 62-3&amp;4</c:v>
                </c:pt>
              </c:strCache>
            </c:strRef>
          </c:cat>
          <c:val>
            <c:numRef>
              <c:f>Sheet1!$C$16:$C$21</c:f>
              <c:numCache>
                <c:formatCode>General</c:formatCode>
                <c:ptCount val="6"/>
                <c:pt idx="0">
                  <c:v>1801</c:v>
                </c:pt>
                <c:pt idx="1">
                  <c:v>1285</c:v>
                </c:pt>
                <c:pt idx="2">
                  <c:v>1077</c:v>
                </c:pt>
                <c:pt idx="3">
                  <c:v>957</c:v>
                </c:pt>
                <c:pt idx="4">
                  <c:v>191</c:v>
                </c:pt>
                <c:pt idx="5">
                  <c:v>93</c:v>
                </c:pt>
              </c:numCache>
            </c:numRef>
          </c:val>
          <c:extLst>
            <c:ext xmlns:c16="http://schemas.microsoft.com/office/drawing/2014/chart" uri="{C3380CC4-5D6E-409C-BE32-E72D297353CC}">
              <c16:uniqueId val="{00000001-6194-C240-BCC8-614FB858A362}"/>
            </c:ext>
          </c:extLst>
        </c:ser>
        <c:dLbls>
          <c:showLegendKey val="0"/>
          <c:showVal val="0"/>
          <c:showCatName val="0"/>
          <c:showSerName val="0"/>
          <c:showPercent val="0"/>
          <c:showBubbleSize val="0"/>
        </c:dLbls>
        <c:gapWidth val="150"/>
        <c:overlap val="100"/>
        <c:axId val="550323920"/>
        <c:axId val="550326400"/>
      </c:barChart>
      <c:catAx>
        <c:axId val="550323920"/>
        <c:scaling>
          <c:orientation val="minMax"/>
        </c:scaling>
        <c:delete val="0"/>
        <c:axPos val="b"/>
        <c:numFmt formatCode="General" sourceLinked="0"/>
        <c:majorTickMark val="out"/>
        <c:minorTickMark val="none"/>
        <c:tickLblPos val="nextTo"/>
        <c:crossAx val="550326400"/>
        <c:crosses val="autoZero"/>
        <c:auto val="1"/>
        <c:lblAlgn val="ctr"/>
        <c:lblOffset val="100"/>
        <c:noMultiLvlLbl val="0"/>
      </c:catAx>
      <c:valAx>
        <c:axId val="550326400"/>
        <c:scaling>
          <c:orientation val="minMax"/>
        </c:scaling>
        <c:delete val="0"/>
        <c:axPos val="l"/>
        <c:majorGridlines/>
        <c:title>
          <c:tx>
            <c:rich>
              <a:bodyPr rot="0" vert="horz"/>
              <a:lstStyle/>
              <a:p>
                <a:pPr>
                  <a:defRPr/>
                </a:pPr>
                <a:r>
                  <a:rPr lang="en-US"/>
                  <a:t>$ (000)</a:t>
                </a:r>
              </a:p>
            </c:rich>
          </c:tx>
          <c:layout>
            <c:manualLayout>
              <c:xMode val="edge"/>
              <c:yMode val="edge"/>
              <c:x val="6.3461538461538403E-2"/>
              <c:y val="0.12752319098798801"/>
            </c:manualLayout>
          </c:layout>
          <c:overlay val="0"/>
        </c:title>
        <c:numFmt formatCode="General" sourceLinked="1"/>
        <c:majorTickMark val="out"/>
        <c:minorTickMark val="none"/>
        <c:tickLblPos val="nextTo"/>
        <c:crossAx val="550323920"/>
        <c:crosses val="autoZero"/>
        <c:crossBetween val="between"/>
      </c:valAx>
    </c:plotArea>
    <c:legend>
      <c:legendPos val="r"/>
      <c:layout>
        <c:manualLayout>
          <c:xMode val="edge"/>
          <c:yMode val="edge"/>
          <c:x val="0.72608982445022796"/>
          <c:y val="5.40142217294994E-2"/>
          <c:w val="9.8953139900554293E-2"/>
          <c:h val="0.107923081642713"/>
        </c:manualLayout>
      </c:layout>
      <c:overlay val="0"/>
    </c:legend>
    <c:plotVisOnly val="1"/>
    <c:dispBlanksAs val="gap"/>
    <c:showDLblsOverMax val="0"/>
  </c:chart>
  <c:externalData r:id="rId2">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18"/>
    </mc:Choice>
    <mc:Fallback>
      <c:style val="18"/>
    </mc:Fallback>
  </mc:AlternateContent>
  <c:clrMapOvr bg1="lt1" tx1="dk1" bg2="lt2" tx2="dk2" accent1="accent1" accent2="accent2" accent3="accent3" accent4="accent4" accent5="accent5" accent6="accent6" hlink="hlink" folHlink="folHlink"/>
  <c:chart>
    <c:title>
      <c:tx>
        <c:rich>
          <a:bodyPr/>
          <a:lstStyle/>
          <a:p>
            <a:pPr>
              <a:defRPr/>
            </a:pPr>
            <a:r>
              <a:rPr lang="en-US"/>
              <a:t>Seller's Bargaining Power</a:t>
            </a:r>
          </a:p>
        </c:rich>
      </c:tx>
      <c:overlay val="0"/>
    </c:title>
    <c:autoTitleDeleted val="0"/>
    <c:plotArea>
      <c:layout/>
      <c:lineChart>
        <c:grouping val="standard"/>
        <c:varyColors val="0"/>
        <c:ser>
          <c:idx val="0"/>
          <c:order val="0"/>
          <c:tx>
            <c:strRef>
              <c:f>Sheet1!$D$15</c:f>
              <c:strCache>
                <c:ptCount val="1"/>
                <c:pt idx="0">
                  <c:v>Bargaining Power</c:v>
                </c:pt>
              </c:strCache>
            </c:strRef>
          </c:tx>
          <c:dLbls>
            <c:spPr>
              <a:noFill/>
              <a:ln>
                <a:noFill/>
              </a:ln>
              <a:effectLst/>
            </c:sp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Sheet1!$A$16:$A$21</c:f>
              <c:strCache>
                <c:ptCount val="6"/>
                <c:pt idx="0">
                  <c:v>Groups 62-7&amp;8</c:v>
                </c:pt>
                <c:pt idx="1">
                  <c:v>Groups 62-1&amp;2</c:v>
                </c:pt>
                <c:pt idx="2">
                  <c:v>Groups 62-9A&amp;9B</c:v>
                </c:pt>
                <c:pt idx="3">
                  <c:v>Groups 62-10&amp;12</c:v>
                </c:pt>
                <c:pt idx="4">
                  <c:v>Groups 62-5&amp;6</c:v>
                </c:pt>
                <c:pt idx="5">
                  <c:v>Groups 62-3&amp;4</c:v>
                </c:pt>
              </c:strCache>
            </c:strRef>
          </c:cat>
          <c:val>
            <c:numRef>
              <c:f>Sheet1!$D$16:$D$21</c:f>
              <c:numCache>
                <c:formatCode>0.00</c:formatCode>
                <c:ptCount val="6"/>
                <c:pt idx="0">
                  <c:v>-0.19066666666666701</c:v>
                </c:pt>
                <c:pt idx="1">
                  <c:v>0.14533333333333301</c:v>
                </c:pt>
                <c:pt idx="2">
                  <c:v>0.234666666666667</c:v>
                </c:pt>
                <c:pt idx="3">
                  <c:v>0.39800000000000002</c:v>
                </c:pt>
                <c:pt idx="4">
                  <c:v>0.45800000000000002</c:v>
                </c:pt>
                <c:pt idx="5">
                  <c:v>0.94866666666666699</c:v>
                </c:pt>
              </c:numCache>
            </c:numRef>
          </c:val>
          <c:smooth val="0"/>
          <c:extLst>
            <c:ext xmlns:c16="http://schemas.microsoft.com/office/drawing/2014/chart" uri="{C3380CC4-5D6E-409C-BE32-E72D297353CC}">
              <c16:uniqueId val="{00000000-427A-5C43-93DA-349BA65E4D00}"/>
            </c:ext>
          </c:extLst>
        </c:ser>
        <c:dLbls>
          <c:showLegendKey val="0"/>
          <c:showVal val="0"/>
          <c:showCatName val="0"/>
          <c:showSerName val="0"/>
          <c:showPercent val="0"/>
          <c:showBubbleSize val="0"/>
        </c:dLbls>
        <c:marker val="1"/>
        <c:smooth val="0"/>
        <c:axId val="550343888"/>
        <c:axId val="550346368"/>
      </c:lineChart>
      <c:catAx>
        <c:axId val="550343888"/>
        <c:scaling>
          <c:orientation val="minMax"/>
        </c:scaling>
        <c:delete val="0"/>
        <c:axPos val="b"/>
        <c:numFmt formatCode="General" sourceLinked="0"/>
        <c:majorTickMark val="out"/>
        <c:minorTickMark val="none"/>
        <c:tickLblPos val="nextTo"/>
        <c:crossAx val="550346368"/>
        <c:crosses val="autoZero"/>
        <c:auto val="1"/>
        <c:lblAlgn val="ctr"/>
        <c:lblOffset val="100"/>
        <c:noMultiLvlLbl val="0"/>
      </c:catAx>
      <c:valAx>
        <c:axId val="550346368"/>
        <c:scaling>
          <c:orientation val="minMax"/>
          <c:max val="1"/>
        </c:scaling>
        <c:delete val="0"/>
        <c:axPos val="l"/>
        <c:majorGridlines/>
        <c:numFmt formatCode="0.00" sourceLinked="1"/>
        <c:majorTickMark val="out"/>
        <c:minorTickMark val="none"/>
        <c:tickLblPos val="nextTo"/>
        <c:crossAx val="550343888"/>
        <c:crosses val="autoZero"/>
        <c:crossBetween val="between"/>
      </c:valAx>
      <c:spPr>
        <a:solidFill>
          <a:schemeClr val="accent6">
            <a:lumMod val="20000"/>
            <a:lumOff val="80000"/>
          </a:schemeClr>
        </a:solidFill>
      </c:spPr>
    </c:plotArea>
    <c:plotVisOnly val="1"/>
    <c:dispBlanksAs val="gap"/>
    <c:showDLblsOverMax val="0"/>
  </c:chart>
  <c:externalData r:id="rId2">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40">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19050"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valueAxis>
  <cs:wall>
    <cs:lnRef idx="0"/>
    <cs:fillRef idx="0"/>
    <cs:effectRef idx="0"/>
    <cs:fontRef idx="minor">
      <a:schemeClr val="tx1"/>
    </cs:fontRef>
    <cs:spPr>
      <a:noFill/>
      <a:ln>
        <a:noFill/>
      </a:ln>
    </cs:spPr>
  </cs:wall>
</cs:chartStyle>
</file>

<file path=ppt/drawings/drawing1.xml><?xml version="1.0" encoding="utf-8"?>
<c:userShapes xmlns:c="http://schemas.openxmlformats.org/drawingml/2006/chart">
  <cdr:relSizeAnchor xmlns:cdr="http://schemas.openxmlformats.org/drawingml/2006/chartDrawing">
    <cdr:from>
      <cdr:x>0.12201</cdr:x>
      <cdr:y>0.25039</cdr:y>
    </cdr:from>
    <cdr:to>
      <cdr:x>0.87643</cdr:x>
      <cdr:y>0.89762</cdr:y>
    </cdr:to>
    <cdr:cxnSp macro="">
      <cdr:nvCxnSpPr>
        <cdr:cNvPr id="3" name="Straight Connector 2">
          <a:extLst xmlns:a="http://schemas.openxmlformats.org/drawingml/2006/main">
            <a:ext uri="{FF2B5EF4-FFF2-40B4-BE49-F238E27FC236}">
              <a16:creationId xmlns:a16="http://schemas.microsoft.com/office/drawing/2014/main" id="{DE66EB5C-BD42-DA4C-A928-31CB3FC91B0C}"/>
            </a:ext>
          </a:extLst>
        </cdr:cNvPr>
        <cdr:cNvCxnSpPr/>
      </cdr:nvCxnSpPr>
      <cdr:spPr bwMode="auto">
        <a:xfrm xmlns:a="http://schemas.openxmlformats.org/drawingml/2006/main">
          <a:off x="1035190" y="1232995"/>
          <a:ext cx="6400800" cy="3187148"/>
        </a:xfrm>
        <a:prstGeom xmlns:a="http://schemas.openxmlformats.org/drawingml/2006/main" prst="line">
          <a:avLst/>
        </a:prstGeom>
        <a:solidFill xmlns:a="http://schemas.openxmlformats.org/drawingml/2006/main">
          <a:schemeClr val="accent1"/>
        </a:solidFill>
        <a:ln xmlns:a="http://schemas.openxmlformats.org/drawingml/2006/main" w="25400" cap="flat" cmpd="sng" algn="ctr">
          <a:solidFill>
            <a:schemeClr val="accent6"/>
          </a:solidFill>
          <a:prstDash val="solid"/>
          <a:round/>
          <a:headEnd type="none" w="med" len="med"/>
          <a:tailEnd type="none" w="med" len="med"/>
        </a:ln>
        <a:effectLst xmlns:a="http://schemas.openxmlformats.org/drawingml/2006/main"/>
      </cdr:spPr>
    </cdr:cxnSp>
  </cdr:relSizeAnchor>
  <cdr:relSizeAnchor xmlns:cdr="http://schemas.openxmlformats.org/drawingml/2006/chartDrawing">
    <cdr:from>
      <cdr:x>0.12123</cdr:x>
      <cdr:y>0.24905</cdr:y>
    </cdr:from>
    <cdr:to>
      <cdr:x>0.88189</cdr:x>
      <cdr:y>0.24905</cdr:y>
    </cdr:to>
    <cdr:cxnSp macro="">
      <cdr:nvCxnSpPr>
        <cdr:cNvPr id="7" name="Straight Connector 6">
          <a:extLst xmlns:a="http://schemas.openxmlformats.org/drawingml/2006/main">
            <a:ext uri="{FF2B5EF4-FFF2-40B4-BE49-F238E27FC236}">
              <a16:creationId xmlns:a16="http://schemas.microsoft.com/office/drawing/2014/main" id="{B7FA9DB0-CFAB-1E4B-9BE6-2A4AF7D02B64}"/>
            </a:ext>
          </a:extLst>
        </cdr:cNvPr>
        <cdr:cNvCxnSpPr/>
      </cdr:nvCxnSpPr>
      <cdr:spPr bwMode="auto">
        <a:xfrm xmlns:a="http://schemas.openxmlformats.org/drawingml/2006/main" flipH="1">
          <a:off x="1028564" y="1226369"/>
          <a:ext cx="6453809" cy="0"/>
        </a:xfrm>
        <a:prstGeom xmlns:a="http://schemas.openxmlformats.org/drawingml/2006/main" prst="line">
          <a:avLst/>
        </a:prstGeom>
        <a:solidFill xmlns:a="http://schemas.openxmlformats.org/drawingml/2006/main">
          <a:schemeClr val="accent1"/>
        </a:solidFill>
        <a:ln xmlns:a="http://schemas.openxmlformats.org/drawingml/2006/main" w="22225" cap="flat" cmpd="sng" algn="ctr">
          <a:solidFill>
            <a:srgbClr val="FF0000"/>
          </a:solidFill>
          <a:prstDash val="dash"/>
          <a:round/>
          <a:headEnd type="none" w="med" len="med"/>
          <a:tailEnd type="none" w="med" len="med"/>
        </a:ln>
        <a:effectLst xmlns:a="http://schemas.openxmlformats.org/drawingml/2006/main"/>
      </cdr:spPr>
    </cdr:cxnSp>
  </cdr:relSizeAnchor>
</c:userShape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8674" name="Rectangle 2"/>
          <p:cNvSpPr>
            <a:spLocks noGrp="1" noChangeArrowheads="1"/>
          </p:cNvSpPr>
          <p:nvPr>
            <p:ph type="hdr" sz="quarter"/>
          </p:nvPr>
        </p:nvSpPr>
        <p:spPr bwMode="auto">
          <a:xfrm>
            <a:off x="1" y="2"/>
            <a:ext cx="5460141" cy="307421"/>
          </a:xfrm>
          <a:prstGeom prst="rect">
            <a:avLst/>
          </a:prstGeom>
          <a:noFill/>
          <a:ln w="9525">
            <a:noFill/>
            <a:miter lim="800000"/>
            <a:headEnd/>
            <a:tailEnd/>
          </a:ln>
          <a:effectLst/>
        </p:spPr>
        <p:txBody>
          <a:bodyPr vert="horz" wrap="square" lIns="93123" tIns="46563" rIns="93123" bIns="46563" numCol="1" anchor="t" anchorCtr="0" compatLnSpc="1">
            <a:prstTxWarp prst="textNoShape">
              <a:avLst/>
            </a:prstTxWarp>
          </a:bodyPr>
          <a:lstStyle>
            <a:lvl1pPr defTabSz="931610" eaLnBrk="0" hangingPunct="0">
              <a:defRPr sz="900"/>
            </a:lvl1pPr>
          </a:lstStyle>
          <a:p>
            <a:pPr>
              <a:defRPr/>
            </a:pPr>
            <a:endParaRPr lang="en-US" dirty="0"/>
          </a:p>
        </p:txBody>
      </p:sp>
      <p:sp>
        <p:nvSpPr>
          <p:cNvPr id="28676" name="Rectangle 4"/>
          <p:cNvSpPr>
            <a:spLocks noGrp="1" noChangeArrowheads="1"/>
          </p:cNvSpPr>
          <p:nvPr>
            <p:ph type="ftr" sz="quarter" idx="2"/>
          </p:nvPr>
        </p:nvSpPr>
        <p:spPr bwMode="auto">
          <a:xfrm>
            <a:off x="1" y="8972075"/>
            <a:ext cx="5743112" cy="319717"/>
          </a:xfrm>
          <a:prstGeom prst="rect">
            <a:avLst/>
          </a:prstGeom>
          <a:noFill/>
          <a:ln w="9525">
            <a:noFill/>
            <a:miter lim="800000"/>
            <a:headEnd/>
            <a:tailEnd/>
          </a:ln>
          <a:effectLst/>
        </p:spPr>
        <p:txBody>
          <a:bodyPr vert="horz" wrap="square" lIns="93123" tIns="46563" rIns="93123" bIns="46563" numCol="1" anchor="b" anchorCtr="0" compatLnSpc="1">
            <a:prstTxWarp prst="textNoShape">
              <a:avLst/>
            </a:prstTxWarp>
          </a:bodyPr>
          <a:lstStyle>
            <a:lvl1pPr defTabSz="931610" eaLnBrk="0" hangingPunct="0">
              <a:defRPr sz="900"/>
            </a:lvl1pPr>
          </a:lstStyle>
          <a:p>
            <a:pPr>
              <a:defRPr/>
            </a:pPr>
            <a:r>
              <a:rPr lang="en-US" dirty="0"/>
              <a:t>© Professor Van Mieghem</a:t>
            </a:r>
          </a:p>
        </p:txBody>
      </p:sp>
    </p:spTree>
    <p:extLst>
      <p:ext uri="{BB962C8B-B14F-4D97-AF65-F5344CB8AC3E}">
        <p14:creationId xmlns:p14="http://schemas.microsoft.com/office/powerpoint/2010/main" val="2532153822"/>
      </p:ext>
    </p:extLst>
  </p:cSld>
  <p:clrMap bg1="lt1" tx1="dk1" bg2="lt2" tx2="dk2" accent1="accent1" accent2="accent2" accent3="accent3" accent4="accent4" accent5="accent5" accent6="accent6" hlink="hlink" folHlink="folHlink"/>
  <p:hf sldNum="0"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1" y="0"/>
            <a:ext cx="3038145" cy="227491"/>
          </a:xfrm>
          <a:prstGeom prst="rect">
            <a:avLst/>
          </a:prstGeom>
          <a:noFill/>
          <a:ln w="9525">
            <a:noFill/>
            <a:miter lim="800000"/>
            <a:headEnd/>
            <a:tailEnd/>
          </a:ln>
          <a:effectLst/>
        </p:spPr>
        <p:txBody>
          <a:bodyPr vert="horz" wrap="square" lIns="93123" tIns="46563" rIns="93123" bIns="46563" numCol="1" anchor="t" anchorCtr="0" compatLnSpc="1">
            <a:prstTxWarp prst="textNoShape">
              <a:avLst/>
            </a:prstTxWarp>
          </a:bodyPr>
          <a:lstStyle>
            <a:lvl1pPr defTabSz="931610" eaLnBrk="0" hangingPunct="0">
              <a:defRPr sz="800"/>
            </a:lvl1pPr>
          </a:lstStyle>
          <a:p>
            <a:pPr>
              <a:defRPr/>
            </a:pPr>
            <a:endParaRPr lang="en-US"/>
          </a:p>
        </p:txBody>
      </p:sp>
      <p:sp>
        <p:nvSpPr>
          <p:cNvPr id="4099" name="Rectangle 3"/>
          <p:cNvSpPr>
            <a:spLocks noGrp="1" noChangeArrowheads="1"/>
          </p:cNvSpPr>
          <p:nvPr>
            <p:ph type="dt" idx="1"/>
          </p:nvPr>
        </p:nvSpPr>
        <p:spPr bwMode="auto">
          <a:xfrm>
            <a:off x="3972259" y="0"/>
            <a:ext cx="3038144" cy="227491"/>
          </a:xfrm>
          <a:prstGeom prst="rect">
            <a:avLst/>
          </a:prstGeom>
          <a:noFill/>
          <a:ln w="9525">
            <a:noFill/>
            <a:miter lim="800000"/>
            <a:headEnd/>
            <a:tailEnd/>
          </a:ln>
          <a:effectLst/>
        </p:spPr>
        <p:txBody>
          <a:bodyPr vert="horz" wrap="square" lIns="93123" tIns="46563" rIns="93123" bIns="46563" numCol="1" anchor="t" anchorCtr="0" compatLnSpc="1">
            <a:prstTxWarp prst="textNoShape">
              <a:avLst/>
            </a:prstTxWarp>
          </a:bodyPr>
          <a:lstStyle>
            <a:lvl1pPr algn="r" defTabSz="931610" eaLnBrk="0" hangingPunct="0">
              <a:defRPr sz="800"/>
            </a:lvl1pPr>
          </a:lstStyle>
          <a:p>
            <a:pPr>
              <a:defRPr/>
            </a:pPr>
            <a:fld id="{6EA467AB-386F-A245-AC83-D139F2DFC6B5}" type="datetime1">
              <a:rPr lang="en-US" smtClean="0"/>
              <a:t>5/22/18</a:t>
            </a:fld>
            <a:endParaRPr lang="en-US"/>
          </a:p>
        </p:txBody>
      </p:sp>
      <p:sp>
        <p:nvSpPr>
          <p:cNvPr id="34820" name="Rectangle 4"/>
          <p:cNvSpPr>
            <a:spLocks noGrp="1" noRot="1" noChangeAspect="1" noChangeArrowheads="1" noTextEdit="1"/>
          </p:cNvSpPr>
          <p:nvPr>
            <p:ph type="sldImg" idx="2"/>
          </p:nvPr>
        </p:nvSpPr>
        <p:spPr bwMode="auto">
          <a:xfrm>
            <a:off x="293688" y="319088"/>
            <a:ext cx="4648200" cy="3486150"/>
          </a:xfrm>
          <a:prstGeom prst="rect">
            <a:avLst/>
          </a:prstGeom>
          <a:noFill/>
          <a:ln w="9525">
            <a:solidFill>
              <a:srgbClr val="000000"/>
            </a:solidFill>
            <a:miter lim="800000"/>
            <a:headEnd/>
            <a:tailEnd/>
          </a:ln>
        </p:spPr>
      </p:sp>
      <p:sp>
        <p:nvSpPr>
          <p:cNvPr id="4101" name="Rectangle 5"/>
          <p:cNvSpPr>
            <a:spLocks noGrp="1" noChangeArrowheads="1"/>
          </p:cNvSpPr>
          <p:nvPr>
            <p:ph type="body" sz="quarter" idx="3"/>
          </p:nvPr>
        </p:nvSpPr>
        <p:spPr bwMode="auto">
          <a:xfrm>
            <a:off x="251026" y="3895020"/>
            <a:ext cx="6508353" cy="5080126"/>
          </a:xfrm>
          <a:prstGeom prst="rect">
            <a:avLst/>
          </a:prstGeom>
          <a:noFill/>
          <a:ln w="9525">
            <a:noFill/>
            <a:miter lim="800000"/>
            <a:headEnd/>
            <a:tailEnd/>
          </a:ln>
          <a:effectLst/>
        </p:spPr>
        <p:txBody>
          <a:bodyPr vert="horz" wrap="square" lIns="93123" tIns="46563" rIns="93123" bIns="46563"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4102" name="Rectangle 6"/>
          <p:cNvSpPr>
            <a:spLocks noGrp="1" noChangeArrowheads="1"/>
          </p:cNvSpPr>
          <p:nvPr>
            <p:ph type="ftr" sz="quarter" idx="4"/>
          </p:nvPr>
        </p:nvSpPr>
        <p:spPr bwMode="auto">
          <a:xfrm>
            <a:off x="1" y="9050466"/>
            <a:ext cx="3038145" cy="245937"/>
          </a:xfrm>
          <a:prstGeom prst="rect">
            <a:avLst/>
          </a:prstGeom>
          <a:noFill/>
          <a:ln w="9525">
            <a:noFill/>
            <a:miter lim="800000"/>
            <a:headEnd/>
            <a:tailEnd/>
          </a:ln>
          <a:effectLst/>
        </p:spPr>
        <p:txBody>
          <a:bodyPr vert="horz" wrap="square" lIns="93123" tIns="46563" rIns="93123" bIns="46563" numCol="1" anchor="b" anchorCtr="0" compatLnSpc="1">
            <a:prstTxWarp prst="textNoShape">
              <a:avLst/>
            </a:prstTxWarp>
          </a:bodyPr>
          <a:lstStyle>
            <a:lvl1pPr defTabSz="931610" eaLnBrk="0" hangingPunct="0">
              <a:defRPr sz="800"/>
            </a:lvl1pPr>
          </a:lstStyle>
          <a:p>
            <a:pPr>
              <a:defRPr/>
            </a:pPr>
            <a:r>
              <a:rPr lang="en-US"/>
              <a:t>Operations Strategy   © Van Mieghem</a:t>
            </a:r>
          </a:p>
        </p:txBody>
      </p:sp>
      <p:sp>
        <p:nvSpPr>
          <p:cNvPr id="4103" name="Rectangle 7"/>
          <p:cNvSpPr>
            <a:spLocks noGrp="1" noChangeArrowheads="1"/>
          </p:cNvSpPr>
          <p:nvPr>
            <p:ph type="sldNum" sz="quarter" idx="5"/>
          </p:nvPr>
        </p:nvSpPr>
        <p:spPr bwMode="auto">
          <a:xfrm>
            <a:off x="3972259" y="9050466"/>
            <a:ext cx="3038144" cy="245937"/>
          </a:xfrm>
          <a:prstGeom prst="rect">
            <a:avLst/>
          </a:prstGeom>
          <a:noFill/>
          <a:ln w="9525">
            <a:noFill/>
            <a:miter lim="800000"/>
            <a:headEnd/>
            <a:tailEnd/>
          </a:ln>
          <a:effectLst/>
        </p:spPr>
        <p:txBody>
          <a:bodyPr vert="horz" wrap="square" lIns="93123" tIns="46563" rIns="93123" bIns="46563" numCol="1" anchor="b" anchorCtr="0" compatLnSpc="1">
            <a:prstTxWarp prst="textNoShape">
              <a:avLst/>
            </a:prstTxWarp>
          </a:bodyPr>
          <a:lstStyle>
            <a:lvl1pPr algn="r" defTabSz="931610" eaLnBrk="0" hangingPunct="0">
              <a:defRPr sz="800"/>
            </a:lvl1pPr>
          </a:lstStyle>
          <a:p>
            <a:pPr>
              <a:defRPr/>
            </a:pPr>
            <a:fld id="{5B8AE1A4-7F09-45E4-A651-E4D9F1245998}" type="slidenum">
              <a:rPr lang="en-US"/>
              <a:pPr>
                <a:defRPr/>
              </a:pPr>
              <a:t>‹#›</a:t>
            </a:fld>
            <a:endParaRPr lang="en-US"/>
          </a:p>
        </p:txBody>
      </p:sp>
    </p:spTree>
    <p:extLst>
      <p:ext uri="{BB962C8B-B14F-4D97-AF65-F5344CB8AC3E}">
        <p14:creationId xmlns:p14="http://schemas.microsoft.com/office/powerpoint/2010/main" val="2627415561"/>
      </p:ext>
    </p:extLst>
  </p:cSld>
  <p:clrMap bg1="lt1" tx1="dk1" bg2="lt2" tx2="dk2" accent1="accent1" accent2="accent2" accent3="accent3" accent4="accent4" accent5="accent5" accent6="accent6" hlink="hlink" folHlink="folHlink"/>
  <p:hf sldNum="0" hdr="0" dt="0"/>
  <p:notesStyle>
    <a:lvl1pPr algn="l" rtl="0" eaLnBrk="0" fontAlgn="base" hangingPunct="0">
      <a:spcBef>
        <a:spcPct val="30000"/>
      </a:spcBef>
      <a:spcAft>
        <a:spcPct val="0"/>
      </a:spcAft>
      <a:defRPr sz="10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0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0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0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0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8" Type="http://schemas.openxmlformats.org/officeDocument/2006/relationships/hyperlink" Target="https://urldefense.proofpoint.com/v2/url?u=https-3A__en.wikipedia.org_wiki_Superl-25C3-25B3pez&amp;d=DwMFAw&amp;c=yHlS04HhBraes5BQ9ueu5zKhE7rtNXt_d012z2PA6ws&amp;r=wCM6FZiyZ78WSb4uzOqN1TrjJI_MARPeSnSdZyiCfFg&amp;m=GkqBsZPLdZxnrRPnqk8y6-DUYm_HAbEqvgOc1R26tw0&amp;s=kZYAYQpESpYeM3G5xOz2nMaqk7_3Sm6XFd2ZWleQap8&amp;e=" TargetMode="External"/><Relationship Id="rId3" Type="http://schemas.openxmlformats.org/officeDocument/2006/relationships/hyperlink" Target="https://urldefense.proofpoint.com/v2/url?u=http-3A__autoweek.com_article_car-2Dnews_where-2Dare-2Dthey-2Dnow-2Dshadow-2Dfigures&amp;d=DwMFAw&amp;c=yHlS04HhBraes5BQ9ueu5zKhE7rtNXt_d012z2PA6ws&amp;r=wCM6FZiyZ78WSb4uzOqN1TrjJI_MARPeSnSdZyiCfFg&amp;m=GkqBsZPLdZxnrRPnqk8y6-DUYm_HAbEqvgOc1R26tw0&amp;s=B5I2hilyqXHOQqu7WFCu5uB59xLEQk7xhVO_Uiht_dA&amp;e=" TargetMode="External"/><Relationship Id="rId7" Type="http://schemas.openxmlformats.org/officeDocument/2006/relationships/hyperlink" Target="https://urldefense.proofpoint.com/v2/url?u=http-3A__articles.latimes.com_1996-2D11-2D30_business_fi-2D4213-5F1-5Ftop-2Dexecutives&amp;d=DwMFAw&amp;c=yHlS04HhBraes5BQ9ueu5zKhE7rtNXt_d012z2PA6ws&amp;r=wCM6FZiyZ78WSb4uzOqN1TrjJI_MARPeSnSdZyiCfFg&amp;m=GkqBsZPLdZxnrRPnqk8y6-DUYm_HAbEqvgOc1R26tw0&amp;s=8ajt4kTrOUMuzjv0SZUej6a0sCuV7JgE9PiYjbDqaAA&amp;e=" TargetMode="External"/><Relationship Id="rId2" Type="http://schemas.openxmlformats.org/officeDocument/2006/relationships/slide" Target="../slides/slide20.xml"/><Relationship Id="rId1" Type="http://schemas.openxmlformats.org/officeDocument/2006/relationships/notesMaster" Target="../notesMasters/notesMaster1.xml"/><Relationship Id="rId6" Type="http://schemas.openxmlformats.org/officeDocument/2006/relationships/hyperlink" Target="https://urldefense.proofpoint.com/v2/url?u=http-3A__www.lopezdearriortua.com_eng_fundadores.html&amp;d=DwMFAw&amp;c=yHlS04HhBraes5BQ9ueu5zKhE7rtNXt_d012z2PA6ws&amp;r=wCM6FZiyZ78WSb4uzOqN1TrjJI_MARPeSnSdZyiCfFg&amp;m=GkqBsZPLdZxnrRPnqk8y6-DUYm_HAbEqvgOc1R26tw0&amp;s=xmkHkB9QKMs6KPQM_TCE4RaM5bhmNBrZQceW3FP-DAI&amp;e=" TargetMode="External"/><Relationship Id="rId5" Type="http://schemas.openxmlformats.org/officeDocument/2006/relationships/hyperlink" Target="mailto:jose.anguis@kellogg.northwestern.edu" TargetMode="External"/><Relationship Id="rId4" Type="http://schemas.openxmlformats.org/officeDocument/2006/relationships/hyperlink" Target="https://urldefense.proofpoint.com/v2/url?u=https-3A__www.forbes.com_sites_jimcamp_2012_12_20_3-2Dtips-2Don-2Dhow-2Dto-2Dnegotiate-2Dwith-2Dthe-2Dtiger_-23788e4b282618&amp;d=DwMFAw&amp;c=yHlS04HhBraes5BQ9ueu5zKhE7rtNXt_d012z2PA6ws&amp;r=wCM6FZiyZ78WSb4uzOqN1TrjJI_MARPeSnSdZyiCfFg&amp;m=GkqBsZPLdZxnrRPnqk8y6-DUYm_HAbEqvgOc1R26tw0&amp;s=1qkYcHF93NiZvBQAKzDNRKHx7EDGpVJmC9lKrl866-Y&amp;e=" TargetMode="Externa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www.us.coloplast.com/" TargetMode="External"/><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ea typeface="ＭＳ Ｐゴシック" charset="-128"/>
                <a:cs typeface="ＭＳ Ｐゴシック" charset="-128"/>
              </a:rPr>
              <a:t>I can do 6 paired-</a:t>
            </a:r>
            <a:r>
              <a:rPr lang="en-US" b="1" baseline="0" dirty="0">
                <a:ea typeface="ＭＳ Ｐゴシック" charset="-128"/>
                <a:cs typeface="ＭＳ Ｐゴシック" charset="-128"/>
              </a:rPr>
              <a:t>negotiations in one room; 2018: will try 6 in 1120 [I do have 2110 as overflow]</a:t>
            </a:r>
          </a:p>
          <a:p>
            <a:r>
              <a:rPr lang="en-US" b="1" dirty="0">
                <a:ea typeface="ＭＳ Ｐゴシック" charset="-128"/>
                <a:cs typeface="ＭＳ Ｐゴシック" charset="-128"/>
              </a:rPr>
              <a:t>Use two rooms for large classes</a:t>
            </a:r>
            <a:endParaRPr lang="en-US" dirty="0"/>
          </a:p>
        </p:txBody>
      </p:sp>
      <p:sp>
        <p:nvSpPr>
          <p:cNvPr id="6" name="Footer Placeholder 5"/>
          <p:cNvSpPr>
            <a:spLocks noGrp="1"/>
          </p:cNvSpPr>
          <p:nvPr>
            <p:ph type="ftr" sz="quarter" idx="12"/>
          </p:nvPr>
        </p:nvSpPr>
        <p:spPr/>
        <p:txBody>
          <a:bodyPr/>
          <a:lstStyle/>
          <a:p>
            <a:pPr>
              <a:defRPr/>
            </a:pPr>
            <a:r>
              <a:rPr lang="en-US"/>
              <a:t>Operations Strategy   © Van Mieghem</a:t>
            </a:r>
          </a:p>
        </p:txBody>
      </p:sp>
    </p:spTree>
    <p:extLst>
      <p:ext uri="{BB962C8B-B14F-4D97-AF65-F5344CB8AC3E}">
        <p14:creationId xmlns:p14="http://schemas.microsoft.com/office/powerpoint/2010/main" val="77097093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SC surplus could be called SC profit.</a:t>
            </a:r>
          </a:p>
          <a:p>
            <a:r>
              <a:rPr lang="en-US" dirty="0"/>
              <a:t>Total SC value = SC profit + customer surplus.  I guess it’s ok to call SC profit = SC surplus…</a:t>
            </a:r>
          </a:p>
        </p:txBody>
      </p:sp>
      <p:sp>
        <p:nvSpPr>
          <p:cNvPr id="4" name="Footer Placeholder 3"/>
          <p:cNvSpPr>
            <a:spLocks noGrp="1"/>
          </p:cNvSpPr>
          <p:nvPr>
            <p:ph type="ftr" sz="quarter" idx="10"/>
          </p:nvPr>
        </p:nvSpPr>
        <p:spPr/>
        <p:txBody>
          <a:bodyPr/>
          <a:lstStyle/>
          <a:p>
            <a:pPr>
              <a:defRPr/>
            </a:pPr>
            <a:r>
              <a:rPr lang="en-US"/>
              <a:t>Operations Strategy   © Van Mieghem</a:t>
            </a:r>
          </a:p>
        </p:txBody>
      </p:sp>
    </p:spTree>
    <p:extLst>
      <p:ext uri="{BB962C8B-B14F-4D97-AF65-F5344CB8AC3E}">
        <p14:creationId xmlns:p14="http://schemas.microsoft.com/office/powerpoint/2010/main" val="162874307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Footer Placeholder 3"/>
          <p:cNvSpPr>
            <a:spLocks noGrp="1"/>
          </p:cNvSpPr>
          <p:nvPr>
            <p:ph type="ftr" sz="quarter" idx="10"/>
          </p:nvPr>
        </p:nvSpPr>
        <p:spPr/>
        <p:txBody>
          <a:bodyPr/>
          <a:lstStyle/>
          <a:p>
            <a:pPr>
              <a:defRPr/>
            </a:pPr>
            <a:r>
              <a:rPr lang="en-US"/>
              <a:t>Operations Strategy   © Van Mieghem</a:t>
            </a:r>
          </a:p>
        </p:txBody>
      </p:sp>
    </p:spTree>
    <p:extLst>
      <p:ext uri="{BB962C8B-B14F-4D97-AF65-F5344CB8AC3E}">
        <p14:creationId xmlns:p14="http://schemas.microsoft.com/office/powerpoint/2010/main" val="170242406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Just to remind everyone how it works…</a:t>
            </a:r>
          </a:p>
        </p:txBody>
      </p:sp>
      <p:sp>
        <p:nvSpPr>
          <p:cNvPr id="6" name="Footer Placeholder 5"/>
          <p:cNvSpPr>
            <a:spLocks noGrp="1"/>
          </p:cNvSpPr>
          <p:nvPr>
            <p:ph type="ftr" sz="quarter" idx="12"/>
          </p:nvPr>
        </p:nvSpPr>
        <p:spPr/>
        <p:txBody>
          <a:bodyPr/>
          <a:lstStyle/>
          <a:p>
            <a:pPr>
              <a:defRPr/>
            </a:pPr>
            <a:r>
              <a:rPr lang="en-US"/>
              <a:t>Operations Strategy   © Van Mieghem</a:t>
            </a:r>
          </a:p>
        </p:txBody>
      </p:sp>
    </p:spTree>
    <p:extLst>
      <p:ext uri="{BB962C8B-B14F-4D97-AF65-F5344CB8AC3E}">
        <p14:creationId xmlns:p14="http://schemas.microsoft.com/office/powerpoint/2010/main" val="18327350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Go back, and reconstruct up to the prices up to 2011</a:t>
            </a:r>
            <a:r>
              <a:rPr lang="en-US" baseline="0" dirty="0"/>
              <a:t> + then project 2012-2014:</a:t>
            </a:r>
          </a:p>
          <a:p>
            <a:endParaRPr lang="en-US" baseline="0" dirty="0"/>
          </a:p>
          <a:p>
            <a:pPr marL="171450" indent="-171450">
              <a:buFontTx/>
              <a:buChar char="-"/>
            </a:pPr>
            <a:r>
              <a:rPr lang="en-US" baseline="0" dirty="0"/>
              <a:t>What was their Margin? &gt; Point: </a:t>
            </a:r>
            <a:r>
              <a:rPr lang="en-US" baseline="0" dirty="0" err="1"/>
              <a:t>Trate</a:t>
            </a:r>
            <a:r>
              <a:rPr lang="en-US" baseline="0" dirty="0"/>
              <a:t> was losing on Healer A, but making large margins on B (highest volume) and C.  </a:t>
            </a:r>
          </a:p>
          <a:p>
            <a:pPr marL="171450" indent="-171450">
              <a:buFontTx/>
              <a:buChar char="-"/>
            </a:pPr>
            <a:r>
              <a:rPr lang="en-US" baseline="0" dirty="0"/>
              <a:t>In total, there were no losses in the past; it’s not about recouping.</a:t>
            </a:r>
          </a:p>
          <a:p>
            <a:pPr marL="171450" indent="-171450">
              <a:buFontTx/>
              <a:buChar char="-"/>
            </a:pPr>
            <a:r>
              <a:rPr lang="en-US" baseline="0" dirty="0"/>
              <a:t>If we accept the wholesale price increase, what will be their margin?</a:t>
            </a:r>
          </a:p>
          <a:p>
            <a:pPr marL="171450" indent="-171450">
              <a:buFontTx/>
              <a:buChar char="-"/>
            </a:pPr>
            <a:endParaRPr lang="en-US" baseline="0" dirty="0"/>
          </a:p>
          <a:p>
            <a:pPr marL="0" indent="0">
              <a:buFontTx/>
              <a:buNone/>
            </a:pPr>
            <a:r>
              <a:rPr lang="en-US" baseline="0" dirty="0"/>
              <a:t>(The only lines that really matter are red and green; the black is what claimed.)</a:t>
            </a:r>
            <a:endParaRPr lang="en-US" dirty="0"/>
          </a:p>
        </p:txBody>
      </p:sp>
      <p:sp>
        <p:nvSpPr>
          <p:cNvPr id="6" name="Footer Placeholder 5"/>
          <p:cNvSpPr>
            <a:spLocks noGrp="1"/>
          </p:cNvSpPr>
          <p:nvPr>
            <p:ph type="ftr" sz="quarter" idx="12"/>
          </p:nvPr>
        </p:nvSpPr>
        <p:spPr/>
        <p:txBody>
          <a:bodyPr/>
          <a:lstStyle/>
          <a:p>
            <a:pPr>
              <a:defRPr/>
            </a:pPr>
            <a:r>
              <a:rPr lang="en-US"/>
              <a:t>Operations Strategy   © Van Mieghem</a:t>
            </a:r>
          </a:p>
        </p:txBody>
      </p:sp>
    </p:spTree>
    <p:extLst>
      <p:ext uri="{BB962C8B-B14F-4D97-AF65-F5344CB8AC3E}">
        <p14:creationId xmlns:p14="http://schemas.microsoft.com/office/powerpoint/2010/main" val="246703919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We</a:t>
            </a:r>
            <a:r>
              <a:rPr lang="en-US" baseline="0" dirty="0"/>
              <a:t> spend most of the time on this slide.  This is to try to establish:</a:t>
            </a:r>
          </a:p>
          <a:p>
            <a:pPr marL="228600" indent="-228600">
              <a:buAutoNum type="arabicPeriod"/>
            </a:pPr>
            <a:r>
              <a:rPr lang="en-US" baseline="0" dirty="0"/>
              <a:t>You want to understand your BATNA and the other side’s BATNA.</a:t>
            </a:r>
          </a:p>
          <a:p>
            <a:pPr marL="228600" indent="-228600">
              <a:buAutoNum type="arabicPeriod"/>
            </a:pPr>
            <a:r>
              <a:rPr lang="en-US" baseline="0" dirty="0"/>
              <a:t>This slide also tries to answer: If the only leverage you have “I don’t extend the contract for one year” (if that is your BATNA) and what if you extend to 3 years (another BATNA).</a:t>
            </a:r>
          </a:p>
          <a:p>
            <a:pPr marL="0" indent="0">
              <a:buNone/>
            </a:pPr>
            <a:r>
              <a:rPr lang="en-US" baseline="0" dirty="0"/>
              <a:t>In a sense, there are two reservation (BATNA) levels: yours and theirs.</a:t>
            </a:r>
          </a:p>
          <a:p>
            <a:pPr marL="0" indent="0">
              <a:buNone/>
            </a:pPr>
            <a:endParaRPr lang="en-US" baseline="0" dirty="0"/>
          </a:p>
          <a:p>
            <a:pPr marL="0" indent="0">
              <a:buNone/>
            </a:pPr>
            <a:r>
              <a:rPr lang="en-US" baseline="0" dirty="0"/>
              <a:t>A: If you take actual prices now and only go for one year (2012), then T is guaranteed $1.6M and N loses $.6M (and would then go out of business). SCS = $1M.</a:t>
            </a:r>
          </a:p>
          <a:p>
            <a:pPr marL="0" indent="0">
              <a:buNone/>
            </a:pPr>
            <a:endParaRPr lang="en-US" baseline="0" dirty="0"/>
          </a:p>
          <a:p>
            <a:pPr marL="0" indent="0">
              <a:buNone/>
            </a:pPr>
            <a:r>
              <a:rPr lang="en-US" baseline="0" dirty="0"/>
              <a:t>B: If you extend contract for 3 years, the total pie goes up by a factor of 3 to $3.1M and the markup that T needs to make same $1.6M is 16% = this is </a:t>
            </a:r>
            <a:r>
              <a:rPr lang="en-US" baseline="0" dirty="0" err="1"/>
              <a:t>Trate’s</a:t>
            </a:r>
            <a:r>
              <a:rPr lang="en-US" baseline="0" dirty="0"/>
              <a:t> reservation value.  So they should never agree to anything below that.  For </a:t>
            </a:r>
            <a:r>
              <a:rPr lang="en-US" baseline="0" dirty="0" err="1"/>
              <a:t>Neuvotella</a:t>
            </a:r>
            <a:r>
              <a:rPr lang="en-US" baseline="0" dirty="0"/>
              <a:t>, the numbers were such that if they accept anything above 30% they would lose on every product.  So N should not agree to any higher increase (one can argue that to survive the three years they cannot incur losses): its reservation value is 30%.</a:t>
            </a:r>
          </a:p>
          <a:p>
            <a:pPr marL="0" indent="0">
              <a:buNone/>
            </a:pPr>
            <a:r>
              <a:rPr lang="en-US" baseline="0" dirty="0"/>
              <a:t>So, the Zone of Possible Agreements = ZOPA  is 16% (markup above should cost! Not above previous prices!!!) to 30%.</a:t>
            </a:r>
          </a:p>
          <a:p>
            <a:pPr marL="0" indent="0">
              <a:buNone/>
            </a:pPr>
            <a:endParaRPr lang="en-US" baseline="0" dirty="0"/>
          </a:p>
          <a:p>
            <a:pPr marL="0" indent="0">
              <a:buNone/>
            </a:pPr>
            <a:r>
              <a:rPr lang="en-US" baseline="0" dirty="0"/>
              <a:t>So </a:t>
            </a:r>
            <a:r>
              <a:rPr lang="en-US" baseline="0" dirty="0" err="1"/>
              <a:t>Neuvotella’s</a:t>
            </a:r>
            <a:r>
              <a:rPr lang="en-US" baseline="0" dirty="0"/>
              <a:t> task is to change the negotiation away from increase from last price, to increase above should-cost!!!!!!!!!</a:t>
            </a:r>
          </a:p>
          <a:p>
            <a:pPr marL="0" indent="0">
              <a:buNone/>
            </a:pPr>
            <a:endParaRPr lang="en-US" baseline="0" dirty="0"/>
          </a:p>
          <a:p>
            <a:pPr marL="0" indent="0">
              <a:buNone/>
            </a:pPr>
            <a:r>
              <a:rPr lang="en-US" baseline="0" dirty="0"/>
              <a:t>Then discuss the actual division of surplus: why?  Typical factors:</a:t>
            </a:r>
          </a:p>
          <a:p>
            <a:pPr marL="228600" indent="-228600">
              <a:buAutoNum type="arabicPeriod"/>
            </a:pPr>
            <a:r>
              <a:rPr lang="en-US" baseline="0" dirty="0"/>
              <a:t>Preparation</a:t>
            </a:r>
          </a:p>
          <a:p>
            <a:pPr marL="228600" indent="-228600">
              <a:buAutoNum type="arabicPeriod"/>
            </a:pPr>
            <a:r>
              <a:rPr lang="en-US" baseline="0" dirty="0"/>
              <a:t>Nash Bargaining solution: </a:t>
            </a:r>
          </a:p>
          <a:p>
            <a:pPr marL="685800" lvl="1" indent="-228600">
              <a:buAutoNum type="arabicPeriod"/>
            </a:pPr>
            <a:r>
              <a:rPr lang="en-US" baseline="0" dirty="0" err="1"/>
              <a:t>Trat</a:t>
            </a:r>
            <a:r>
              <a:rPr lang="en-US" baseline="0" dirty="0"/>
              <a:t> is guaranteed to get $1.6, and could get up to $3.1.  So there is $1.5M to divide.</a:t>
            </a:r>
          </a:p>
          <a:p>
            <a:pPr marL="685800" lvl="1" indent="-228600">
              <a:buAutoNum type="arabicPeriod"/>
            </a:pPr>
            <a:r>
              <a:rPr lang="en-US" baseline="0" dirty="0"/>
              <a:t>The division depends on the Nash bargaining power of each party’s.</a:t>
            </a:r>
          </a:p>
          <a:p>
            <a:pPr marL="685800" lvl="1" indent="-228600">
              <a:buAutoNum type="arabicPeriod"/>
            </a:pPr>
            <a:r>
              <a:rPr lang="en-US" baseline="0" dirty="0"/>
              <a:t>We can use this to elicit each party’s bargaining power (theta) &gt; this is driven by attitude and preparation.</a:t>
            </a:r>
          </a:p>
          <a:p>
            <a:pPr marL="457200" lvl="1" indent="0">
              <a:buNone/>
            </a:pPr>
            <a:endParaRPr lang="en-US" baseline="0" dirty="0"/>
          </a:p>
          <a:p>
            <a:pPr marL="628650" lvl="1" indent="-171450">
              <a:buFont typeface="Wingdings" charset="0"/>
              <a:buChar char="Ø"/>
            </a:pPr>
            <a:r>
              <a:rPr lang="en-US" baseline="0" dirty="0"/>
              <a:t>Can you find this back in </a:t>
            </a:r>
            <a:r>
              <a:rPr lang="en-US" baseline="0" dirty="0" err="1"/>
              <a:t>SimClass</a:t>
            </a:r>
            <a:r>
              <a:rPr lang="en-US" baseline="0" dirty="0"/>
              <a:t> data?</a:t>
            </a:r>
          </a:p>
          <a:p>
            <a:pPr marL="628650" lvl="1" indent="-171450">
              <a:buFont typeface="Wingdings" charset="0"/>
              <a:buChar char="Ø"/>
            </a:pPr>
            <a:r>
              <a:rPr lang="en-US" baseline="0" dirty="0"/>
              <a:t>Look at teams with worst and best </a:t>
            </a:r>
            <a:r>
              <a:rPr lang="en-US" baseline="0" dirty="0" err="1"/>
              <a:t>Neuvotella</a:t>
            </a:r>
            <a:r>
              <a:rPr lang="en-US" baseline="0" dirty="0"/>
              <a:t> (ex post negotiation), then go back to verify whether the best team also had the lowest acceptable price increase (in-advance).  This was the case for </a:t>
            </a:r>
            <a:r>
              <a:rPr lang="en-US" baseline="0" dirty="0" err="1"/>
              <a:t>Margareth</a:t>
            </a:r>
            <a:r>
              <a:rPr lang="en-US" baseline="0" dirty="0"/>
              <a:t>.</a:t>
            </a:r>
          </a:p>
          <a:p>
            <a:endParaRPr lang="en-US" dirty="0"/>
          </a:p>
        </p:txBody>
      </p:sp>
      <p:sp>
        <p:nvSpPr>
          <p:cNvPr id="4" name="Footer Placeholder 3"/>
          <p:cNvSpPr>
            <a:spLocks noGrp="1"/>
          </p:cNvSpPr>
          <p:nvPr>
            <p:ph type="ftr" sz="quarter" idx="10"/>
          </p:nvPr>
        </p:nvSpPr>
        <p:spPr/>
        <p:txBody>
          <a:bodyPr/>
          <a:lstStyle/>
          <a:p>
            <a:pPr>
              <a:defRPr/>
            </a:pPr>
            <a:r>
              <a:rPr lang="en-US"/>
              <a:t>Operations Strategy   © Van Mieghem</a:t>
            </a:r>
          </a:p>
        </p:txBody>
      </p:sp>
    </p:spTree>
    <p:extLst>
      <p:ext uri="{BB962C8B-B14F-4D97-AF65-F5344CB8AC3E}">
        <p14:creationId xmlns:p14="http://schemas.microsoft.com/office/powerpoint/2010/main" val="265798301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Footer Placeholder 3"/>
          <p:cNvSpPr>
            <a:spLocks noGrp="1"/>
          </p:cNvSpPr>
          <p:nvPr>
            <p:ph type="ftr" sz="quarter" idx="10"/>
          </p:nvPr>
        </p:nvSpPr>
        <p:spPr/>
        <p:txBody>
          <a:bodyPr/>
          <a:lstStyle/>
          <a:p>
            <a:pPr>
              <a:defRPr/>
            </a:pPr>
            <a:r>
              <a:rPr lang="en-US"/>
              <a:t>Operations Strategy   © Van Mieghem</a:t>
            </a:r>
          </a:p>
        </p:txBody>
      </p:sp>
    </p:spTree>
    <p:extLst>
      <p:ext uri="{BB962C8B-B14F-4D97-AF65-F5344CB8AC3E}">
        <p14:creationId xmlns:p14="http://schemas.microsoft.com/office/powerpoint/2010/main" val="9883831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Footer Placeholder 3"/>
          <p:cNvSpPr>
            <a:spLocks noGrp="1"/>
          </p:cNvSpPr>
          <p:nvPr>
            <p:ph type="ftr" sz="quarter" idx="10"/>
          </p:nvPr>
        </p:nvSpPr>
        <p:spPr/>
        <p:txBody>
          <a:bodyPr/>
          <a:lstStyle/>
          <a:p>
            <a:pPr>
              <a:defRPr/>
            </a:pPr>
            <a:r>
              <a:rPr lang="en-US"/>
              <a:t>Operations Strategy   © Van Mieghem</a:t>
            </a:r>
          </a:p>
        </p:txBody>
      </p:sp>
    </p:spTree>
    <p:extLst>
      <p:ext uri="{BB962C8B-B14F-4D97-AF65-F5344CB8AC3E}">
        <p14:creationId xmlns:p14="http://schemas.microsoft.com/office/powerpoint/2010/main" val="54733657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a:defRPr/>
            </a:pPr>
            <a:r>
              <a:rPr lang="en-US"/>
              <a:t>Operations Strategy   © Van Mieghem</a:t>
            </a:r>
          </a:p>
        </p:txBody>
      </p:sp>
    </p:spTree>
    <p:extLst>
      <p:ext uri="{BB962C8B-B14F-4D97-AF65-F5344CB8AC3E}">
        <p14:creationId xmlns:p14="http://schemas.microsoft.com/office/powerpoint/2010/main" val="136332426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4" name="Rectangle 6"/>
          <p:cNvSpPr>
            <a:spLocks noGrp="1" noChangeArrowheads="1"/>
          </p:cNvSpPr>
          <p:nvPr>
            <p:ph type="ftr" sz="quarter" idx="4"/>
          </p:nvPr>
        </p:nvSpPr>
        <p:spPr>
          <a:noFill/>
        </p:spPr>
        <p:txBody>
          <a:bodyPr/>
          <a:lstStyle/>
          <a:p>
            <a:pPr defTabSz="942364"/>
            <a:r>
              <a:rPr lang="en-US"/>
              <a:t>Operations Strategy   © Van Mieghem</a:t>
            </a:r>
            <a:endParaRPr lang="en-US" dirty="0"/>
          </a:p>
        </p:txBody>
      </p:sp>
      <p:sp>
        <p:nvSpPr>
          <p:cNvPr id="56326" name="Rectangle 2"/>
          <p:cNvSpPr>
            <a:spLocks noGrp="1" noRot="1" noChangeAspect="1" noChangeArrowheads="1" noTextEdit="1"/>
          </p:cNvSpPr>
          <p:nvPr>
            <p:ph type="sldImg"/>
          </p:nvPr>
        </p:nvSpPr>
        <p:spPr>
          <a:ln/>
        </p:spPr>
      </p:sp>
      <p:sp>
        <p:nvSpPr>
          <p:cNvPr id="56327" name="Rectangle 3"/>
          <p:cNvSpPr>
            <a:spLocks noGrp="1" noChangeArrowheads="1"/>
          </p:cNvSpPr>
          <p:nvPr>
            <p:ph type="body" idx="1"/>
          </p:nvPr>
        </p:nvSpPr>
        <p:spPr>
          <a:noFill/>
          <a:ln/>
        </p:spPr>
        <p:txBody>
          <a:bodyPr/>
          <a:lstStyle/>
          <a:p>
            <a:pPr marL="189697" indent="-189697"/>
            <a:r>
              <a:rPr lang="en-US" dirty="0"/>
              <a:t>Examples:</a:t>
            </a:r>
          </a:p>
          <a:p>
            <a:pPr marL="189697" indent="-189697">
              <a:buFontTx/>
              <a:buAutoNum type="arabicPeriod"/>
            </a:pPr>
            <a:r>
              <a:rPr lang="en-US" dirty="0"/>
              <a:t>unleveraged purchasing: buying office supplies</a:t>
            </a:r>
          </a:p>
          <a:p>
            <a:pPr marL="189697" indent="-189697">
              <a:buFontTx/>
              <a:buAutoNum type="arabicPeriod"/>
            </a:pPr>
            <a:r>
              <a:rPr lang="en-US" dirty="0"/>
              <a:t>Darwinian rivalry: Lopez at GM</a:t>
            </a:r>
          </a:p>
          <a:p>
            <a:pPr marL="189697" indent="-189697">
              <a:buFontTx/>
              <a:buAutoNum type="arabicPeriod"/>
            </a:pPr>
            <a:r>
              <a:rPr lang="en-US" dirty="0"/>
              <a:t>trust-based partnership: Kellogg w/partner schools; Nissan before the arrival of Carlos </a:t>
            </a:r>
            <a:r>
              <a:rPr lang="en-US" dirty="0" err="1"/>
              <a:t>Ghosn</a:t>
            </a:r>
            <a:r>
              <a:rPr lang="en-US" dirty="0"/>
              <a:t>. (there was fear of upsetting a supplier/partner.); JVM with Bertsimas (v. Prentice Hall)</a:t>
            </a:r>
          </a:p>
          <a:p>
            <a:pPr marL="189697" indent="-189697">
              <a:buFontTx/>
              <a:buAutoNum type="arabicPeriod"/>
            </a:pPr>
            <a:r>
              <a:rPr lang="en-US" dirty="0"/>
              <a:t>balanced sourcing: Sun</a:t>
            </a:r>
          </a:p>
          <a:p>
            <a:pPr marL="0" indent="0">
              <a:buFontTx/>
              <a:buNone/>
            </a:pPr>
            <a:endParaRPr lang="en-US" dirty="0"/>
          </a:p>
          <a:p>
            <a:pPr marL="189697" indent="-189697">
              <a:buFontTx/>
              <a:buAutoNum type="arabicPeriod"/>
            </a:pPr>
            <a:endParaRPr lang="en-US" dirty="0"/>
          </a:p>
          <a:p>
            <a:pPr marL="189697" indent="-189697"/>
            <a:r>
              <a:rPr lang="en-US" dirty="0"/>
              <a:t>How do we get to balanced sourcing?  </a:t>
            </a:r>
          </a:p>
          <a:p>
            <a:pPr marL="189697" indent="-189697">
              <a:buFontTx/>
              <a:buChar char="•"/>
            </a:pPr>
            <a:r>
              <a:rPr lang="en-US" dirty="0"/>
              <a:t>This clearly presumes good make/buy decision analysis (framework), but then predominantly is about good SRM, a relatively new term.</a:t>
            </a:r>
          </a:p>
          <a:p>
            <a:pPr marL="189697" indent="-189697">
              <a:buFontTx/>
              <a:buChar char="•"/>
            </a:pPr>
            <a:r>
              <a:rPr lang="en-US" dirty="0"/>
              <a:t>Some actions are summarized on my old “relationship” slide: Supply partnerships require</a:t>
            </a:r>
          </a:p>
          <a:p>
            <a:pPr marL="647110" lvl="1" indent="-189697">
              <a:buFontTx/>
              <a:buChar char="•"/>
            </a:pPr>
            <a:r>
              <a:rPr lang="en-US" dirty="0"/>
              <a:t>Closeness (intimacy) &amp; trust</a:t>
            </a:r>
          </a:p>
          <a:p>
            <a:pPr marL="647110" lvl="1" indent="-189697">
              <a:buFontTx/>
              <a:buChar char="•"/>
            </a:pPr>
            <a:r>
              <a:rPr lang="en-US" dirty="0"/>
              <a:t>Long term expectations (but not necessarily permanent)</a:t>
            </a:r>
          </a:p>
          <a:p>
            <a:pPr marL="647110" lvl="1" indent="-189697">
              <a:buFontTx/>
              <a:buChar char="•"/>
            </a:pPr>
            <a:r>
              <a:rPr lang="en-US" dirty="0"/>
              <a:t>Joint learning, problem solving, and coordination of activities (Need information transparency)</a:t>
            </a:r>
          </a:p>
          <a:p>
            <a:pPr marL="647110" lvl="1" indent="-189697">
              <a:buFontTx/>
              <a:buChar char="•"/>
            </a:pPr>
            <a:r>
              <a:rPr lang="en-US" dirty="0"/>
              <a:t>Share gains</a:t>
            </a:r>
          </a:p>
          <a:p>
            <a:pPr marL="647110" lvl="1" indent="-189697">
              <a:buFontTx/>
              <a:buChar char="•"/>
            </a:pPr>
            <a:r>
              <a:rPr lang="en-US" b="1" dirty="0"/>
              <a:t>FEW </a:t>
            </a:r>
            <a:r>
              <a:rPr lang="en-US" dirty="0"/>
              <a:t>relationships: To maintain intimacy; </a:t>
            </a:r>
            <a:r>
              <a:rPr lang="en-US" b="1" dirty="0"/>
              <a:t>Not </a:t>
            </a:r>
            <a:r>
              <a:rPr lang="en-US" dirty="0"/>
              <a:t>necessarily </a:t>
            </a:r>
            <a:r>
              <a:rPr lang="en-US" i="1" dirty="0"/>
              <a:t>single sourcing </a:t>
            </a:r>
            <a:r>
              <a:rPr lang="en-US" dirty="0"/>
              <a:t>by buyer or </a:t>
            </a:r>
            <a:r>
              <a:rPr lang="en-US" i="1" dirty="0"/>
              <a:t>exclusivity </a:t>
            </a:r>
            <a:r>
              <a:rPr lang="en-US" dirty="0"/>
              <a:t>by supplier</a:t>
            </a:r>
          </a:p>
          <a:p>
            <a:pPr marL="647110" lvl="1" indent="-189697">
              <a:buFontTx/>
              <a:buChar char="•"/>
            </a:pPr>
            <a:r>
              <a:rPr lang="en-US" b="1" dirty="0"/>
              <a:t>DEDICATED </a:t>
            </a:r>
            <a:r>
              <a:rPr lang="en-US" dirty="0"/>
              <a:t>assets (asset specificity): To demonstrate commitment to partnership</a:t>
            </a:r>
          </a:p>
          <a:p>
            <a:pPr marL="647110" lvl="1" indent="-189697">
              <a:buFontTx/>
              <a:buChar char="•"/>
            </a:pPr>
            <a:endParaRPr lang="en-US" dirty="0"/>
          </a:p>
          <a:p>
            <a:pPr marL="213" lvl="0" indent="0">
              <a:buFontTx/>
              <a:buNone/>
            </a:pPr>
            <a:endParaRPr lang="en-US" dirty="0"/>
          </a:p>
          <a:p>
            <a:pPr marL="213" lvl="0" indent="0">
              <a:buFontTx/>
              <a:buNone/>
            </a:pPr>
            <a:r>
              <a:rPr lang="en-US"/>
              <a:t>On “Super Lopez”</a:t>
            </a:r>
            <a:endParaRPr lang="en-US" dirty="0"/>
          </a:p>
          <a:p>
            <a:r>
              <a:rPr lang="en-US" sz="1000" b="1" kern="1200" dirty="0">
                <a:solidFill>
                  <a:schemeClr val="tx1"/>
                </a:solidFill>
                <a:effectLst/>
                <a:latin typeface="Times New Roman" pitchFamily="18" charset="0"/>
                <a:ea typeface="+mn-ea"/>
                <a:cs typeface="+mn-cs"/>
              </a:rPr>
              <a:t>José: very interesting; thanks for the update. This one talks about the car accident you mentioned and, indeed, while there were legal settlements, there’s no jail time.</a:t>
            </a:r>
            <a:endParaRPr lang="en-US" sz="1000" kern="1200" dirty="0">
              <a:solidFill>
                <a:schemeClr val="tx1"/>
              </a:solidFill>
              <a:effectLst/>
              <a:latin typeface="Times New Roman" pitchFamily="18" charset="0"/>
              <a:ea typeface="+mn-ea"/>
              <a:cs typeface="+mn-cs"/>
            </a:endParaRPr>
          </a:p>
          <a:p>
            <a:br>
              <a:rPr lang="en-US" sz="1000" b="0" i="0" kern="1200" dirty="0">
                <a:solidFill>
                  <a:schemeClr val="tx1"/>
                </a:solidFill>
                <a:effectLst/>
                <a:latin typeface="Times New Roman" pitchFamily="18" charset="0"/>
                <a:ea typeface="+mn-ea"/>
                <a:cs typeface="+mn-cs"/>
              </a:rPr>
            </a:br>
            <a:endParaRPr lang="en-US" sz="1000" b="0" i="0" kern="1200" dirty="0">
              <a:solidFill>
                <a:schemeClr val="tx1"/>
              </a:solidFill>
              <a:effectLst/>
              <a:latin typeface="Times New Roman" pitchFamily="18" charset="0"/>
              <a:ea typeface="+mn-ea"/>
              <a:cs typeface="+mn-cs"/>
            </a:endParaRPr>
          </a:p>
          <a:p>
            <a:r>
              <a:rPr lang="en-US" sz="1000" b="0" i="0" u="sng" kern="1200" dirty="0">
                <a:solidFill>
                  <a:schemeClr val="tx1"/>
                </a:solidFill>
                <a:effectLst/>
                <a:latin typeface="Times New Roman" pitchFamily="18" charset="0"/>
                <a:ea typeface="+mn-ea"/>
                <a:cs typeface="+mn-cs"/>
                <a:hlinkClick r:id="rId3"/>
              </a:rPr>
              <a:t>http://autoweek.com/article/car-news/where-are-they-now-shadow-figures</a:t>
            </a:r>
            <a:br>
              <a:rPr lang="en-US" sz="1000" b="0" i="0" kern="1200" dirty="0">
                <a:solidFill>
                  <a:schemeClr val="tx1"/>
                </a:solidFill>
                <a:effectLst/>
                <a:latin typeface="Times New Roman" pitchFamily="18" charset="0"/>
                <a:ea typeface="+mn-ea"/>
                <a:cs typeface="+mn-cs"/>
              </a:rPr>
            </a:br>
            <a:endParaRPr lang="en-US" sz="1000" b="0" i="0" kern="1200" dirty="0">
              <a:solidFill>
                <a:schemeClr val="tx1"/>
              </a:solidFill>
              <a:effectLst/>
              <a:latin typeface="Times New Roman" pitchFamily="18" charset="0"/>
              <a:ea typeface="+mn-ea"/>
              <a:cs typeface="+mn-cs"/>
            </a:endParaRPr>
          </a:p>
          <a:p>
            <a:r>
              <a:rPr lang="en-US" sz="1000" b="0" i="0" kern="1200" dirty="0">
                <a:solidFill>
                  <a:schemeClr val="tx1"/>
                </a:solidFill>
                <a:effectLst/>
                <a:latin typeface="Times New Roman" pitchFamily="18" charset="0"/>
                <a:ea typeface="+mn-ea"/>
                <a:cs typeface="+mn-cs"/>
              </a:rPr>
              <a:t>This one describes his “bait-and-switch” methods:</a:t>
            </a:r>
          </a:p>
          <a:p>
            <a:br>
              <a:rPr lang="en-US" sz="1000" b="0" i="0" kern="1200" dirty="0">
                <a:solidFill>
                  <a:schemeClr val="tx1"/>
                </a:solidFill>
                <a:effectLst/>
                <a:latin typeface="Times New Roman" pitchFamily="18" charset="0"/>
                <a:ea typeface="+mn-ea"/>
                <a:cs typeface="+mn-cs"/>
              </a:rPr>
            </a:br>
            <a:endParaRPr lang="en-US" sz="1000" b="0" i="0" kern="1200" dirty="0">
              <a:solidFill>
                <a:schemeClr val="tx1"/>
              </a:solidFill>
              <a:effectLst/>
              <a:latin typeface="Times New Roman" pitchFamily="18" charset="0"/>
              <a:ea typeface="+mn-ea"/>
              <a:cs typeface="+mn-cs"/>
            </a:endParaRPr>
          </a:p>
          <a:p>
            <a:r>
              <a:rPr lang="en-US" sz="1000" b="0" i="0" u="sng" kern="1200" dirty="0">
                <a:solidFill>
                  <a:schemeClr val="tx1"/>
                </a:solidFill>
                <a:effectLst/>
                <a:latin typeface="Times New Roman" pitchFamily="18" charset="0"/>
                <a:ea typeface="+mn-ea"/>
                <a:cs typeface="+mn-cs"/>
                <a:hlinkClick r:id="rId4"/>
              </a:rPr>
              <a:t>https://www.forbes.com/sites/jimcamp/2012/12/20/3-tips-on-how-to-negotiate-with-the-tiger/#788e4b282618</a:t>
            </a:r>
            <a:br>
              <a:rPr lang="en-US" sz="1000" b="0" i="0" kern="1200" dirty="0">
                <a:solidFill>
                  <a:schemeClr val="tx1"/>
                </a:solidFill>
                <a:effectLst/>
                <a:latin typeface="Times New Roman" pitchFamily="18" charset="0"/>
                <a:ea typeface="+mn-ea"/>
                <a:cs typeface="+mn-cs"/>
              </a:rPr>
            </a:br>
            <a:br>
              <a:rPr lang="en-US" sz="1000" b="0" i="0" kern="1200" dirty="0">
                <a:solidFill>
                  <a:schemeClr val="tx1"/>
                </a:solidFill>
                <a:effectLst/>
                <a:latin typeface="Times New Roman" pitchFamily="18" charset="0"/>
                <a:ea typeface="+mn-ea"/>
                <a:cs typeface="+mn-cs"/>
              </a:rPr>
            </a:br>
            <a:r>
              <a:rPr lang="en-US" sz="1000" b="0" i="0" kern="1200" dirty="0">
                <a:solidFill>
                  <a:schemeClr val="tx1"/>
                </a:solidFill>
                <a:effectLst/>
                <a:latin typeface="Times New Roman" pitchFamily="18" charset="0"/>
                <a:ea typeface="+mn-ea"/>
                <a:cs typeface="+mn-cs"/>
              </a:rPr>
              <a:t>@</a:t>
            </a:r>
            <a:r>
              <a:rPr lang="en-US" sz="1000" b="0" i="0" kern="1200" dirty="0" err="1">
                <a:solidFill>
                  <a:schemeClr val="tx1"/>
                </a:solidFill>
                <a:effectLst/>
                <a:latin typeface="Times New Roman" pitchFamily="18" charset="0"/>
                <a:ea typeface="+mn-ea"/>
                <a:cs typeface="+mn-cs"/>
              </a:rPr>
              <a:t>JanVanMieghem</a:t>
            </a:r>
            <a:r>
              <a:rPr lang="en-US" sz="1000" b="0" i="0" kern="1200" dirty="0">
                <a:solidFill>
                  <a:schemeClr val="tx1"/>
                </a:solidFill>
                <a:effectLst/>
                <a:latin typeface="Times New Roman" pitchFamily="18" charset="0"/>
                <a:ea typeface="+mn-ea"/>
                <a:cs typeface="+mn-cs"/>
              </a:rPr>
              <a:t> -- Sent from mobile device &gt; apologies for brevity.</a:t>
            </a:r>
          </a:p>
          <a:p>
            <a:br>
              <a:rPr lang="en-US" sz="1000" b="0" i="0" kern="1200" dirty="0">
                <a:solidFill>
                  <a:schemeClr val="tx1"/>
                </a:solidFill>
                <a:effectLst/>
                <a:latin typeface="Times New Roman" pitchFamily="18" charset="0"/>
                <a:ea typeface="+mn-ea"/>
                <a:cs typeface="+mn-cs"/>
              </a:rPr>
            </a:br>
            <a:r>
              <a:rPr lang="en-US" sz="1000" b="0" i="0" kern="1200" dirty="0">
                <a:solidFill>
                  <a:schemeClr val="tx1"/>
                </a:solidFill>
                <a:effectLst/>
                <a:latin typeface="Times New Roman" pitchFamily="18" charset="0"/>
                <a:ea typeface="+mn-ea"/>
                <a:cs typeface="+mn-cs"/>
              </a:rPr>
              <a:t>On Mar 6, 2018, at 12:20 PM, Jose Javier </a:t>
            </a:r>
            <a:r>
              <a:rPr lang="en-US" sz="1000" b="0" i="0" kern="1200" dirty="0" err="1">
                <a:solidFill>
                  <a:schemeClr val="tx1"/>
                </a:solidFill>
                <a:effectLst/>
                <a:latin typeface="Times New Roman" pitchFamily="18" charset="0"/>
                <a:ea typeface="+mn-ea"/>
                <a:cs typeface="+mn-cs"/>
              </a:rPr>
              <a:t>Anguis</a:t>
            </a:r>
            <a:r>
              <a:rPr lang="en-US" sz="1000" b="0" i="0" kern="1200" dirty="0">
                <a:solidFill>
                  <a:schemeClr val="tx1"/>
                </a:solidFill>
                <a:effectLst/>
                <a:latin typeface="Times New Roman" pitchFamily="18" charset="0"/>
                <a:ea typeface="+mn-ea"/>
                <a:cs typeface="+mn-cs"/>
              </a:rPr>
              <a:t> </a:t>
            </a:r>
            <a:r>
              <a:rPr lang="en-US" sz="1000" b="0" i="0" kern="1200" dirty="0" err="1">
                <a:solidFill>
                  <a:schemeClr val="tx1"/>
                </a:solidFill>
                <a:effectLst/>
                <a:latin typeface="Times New Roman" pitchFamily="18" charset="0"/>
                <a:ea typeface="+mn-ea"/>
                <a:cs typeface="+mn-cs"/>
              </a:rPr>
              <a:t>Horno</a:t>
            </a:r>
            <a:r>
              <a:rPr lang="en-US" sz="1000" b="0" i="0" kern="1200" dirty="0">
                <a:solidFill>
                  <a:schemeClr val="tx1"/>
                </a:solidFill>
                <a:effectLst/>
                <a:latin typeface="Times New Roman" pitchFamily="18" charset="0"/>
                <a:ea typeface="+mn-ea"/>
                <a:cs typeface="+mn-cs"/>
              </a:rPr>
              <a:t> &lt;</a:t>
            </a:r>
            <a:r>
              <a:rPr lang="en-US" sz="1000" b="0" i="0" u="sng" kern="1200" dirty="0">
                <a:solidFill>
                  <a:schemeClr val="tx1"/>
                </a:solidFill>
                <a:effectLst/>
                <a:latin typeface="Times New Roman" pitchFamily="18" charset="0"/>
                <a:ea typeface="+mn-ea"/>
                <a:cs typeface="+mn-cs"/>
                <a:hlinkClick r:id="rId5"/>
              </a:rPr>
              <a:t>jose.anguis@kellogg.northwestern.edu</a:t>
            </a:r>
            <a:r>
              <a:rPr lang="en-US" sz="1000" b="0" i="0" kern="1200" dirty="0">
                <a:solidFill>
                  <a:schemeClr val="tx1"/>
                </a:solidFill>
                <a:effectLst/>
                <a:latin typeface="Times New Roman" pitchFamily="18" charset="0"/>
                <a:ea typeface="+mn-ea"/>
                <a:cs typeface="+mn-cs"/>
              </a:rPr>
              <a:t>&gt; wrote:</a:t>
            </a:r>
            <a:br>
              <a:rPr lang="en-US" sz="1000" b="0" i="0" kern="1200" dirty="0">
                <a:solidFill>
                  <a:schemeClr val="tx1"/>
                </a:solidFill>
                <a:effectLst/>
                <a:latin typeface="Times New Roman" pitchFamily="18" charset="0"/>
                <a:ea typeface="+mn-ea"/>
                <a:cs typeface="+mn-cs"/>
              </a:rPr>
            </a:br>
            <a:br>
              <a:rPr lang="en-US" sz="1000" b="0" i="0" kern="1200" dirty="0">
                <a:solidFill>
                  <a:schemeClr val="tx1"/>
                </a:solidFill>
                <a:effectLst/>
                <a:latin typeface="Times New Roman" pitchFamily="18" charset="0"/>
                <a:ea typeface="+mn-ea"/>
                <a:cs typeface="+mn-cs"/>
              </a:rPr>
            </a:br>
            <a:endParaRPr lang="en-US" sz="1000" b="0" i="0" kern="1200" dirty="0">
              <a:solidFill>
                <a:schemeClr val="tx1"/>
              </a:solidFill>
              <a:effectLst/>
              <a:latin typeface="Times New Roman" pitchFamily="18" charset="0"/>
              <a:ea typeface="+mn-ea"/>
              <a:cs typeface="+mn-cs"/>
            </a:endParaRPr>
          </a:p>
          <a:p>
            <a:r>
              <a:rPr lang="en-US" sz="1000" b="0" i="0" kern="1200" dirty="0">
                <a:solidFill>
                  <a:schemeClr val="tx1"/>
                </a:solidFill>
                <a:effectLst/>
                <a:latin typeface="Times New Roman" pitchFamily="18" charset="0"/>
                <a:ea typeface="+mn-ea"/>
                <a:cs typeface="+mn-cs"/>
              </a:rPr>
              <a:t>What he does today:</a:t>
            </a:r>
          </a:p>
          <a:p>
            <a:r>
              <a:rPr lang="en-US" sz="1000" b="0" i="0" u="sng" kern="1200" dirty="0">
                <a:solidFill>
                  <a:schemeClr val="tx1"/>
                </a:solidFill>
                <a:effectLst/>
                <a:latin typeface="Times New Roman" pitchFamily="18" charset="0"/>
                <a:ea typeface="+mn-ea"/>
                <a:cs typeface="+mn-cs"/>
                <a:hlinkClick r:id="rId6"/>
              </a:rPr>
              <a:t>http://www.lopezdearriortua.com/eng/fundadores.html</a:t>
            </a:r>
            <a:endParaRPr lang="en-US" sz="1000" b="0" i="0" kern="1200" dirty="0">
              <a:solidFill>
                <a:schemeClr val="tx1"/>
              </a:solidFill>
              <a:effectLst/>
              <a:latin typeface="Times New Roman" pitchFamily="18" charset="0"/>
              <a:ea typeface="+mn-ea"/>
              <a:cs typeface="+mn-cs"/>
            </a:endParaRPr>
          </a:p>
          <a:p>
            <a:r>
              <a:rPr lang="en-US" sz="1000" b="0" i="0" kern="1200" dirty="0">
                <a:solidFill>
                  <a:schemeClr val="tx1"/>
                </a:solidFill>
                <a:effectLst/>
                <a:latin typeface="Times New Roman" pitchFamily="18" charset="0"/>
                <a:ea typeface="+mn-ea"/>
                <a:cs typeface="+mn-cs"/>
              </a:rPr>
              <a:t> </a:t>
            </a:r>
          </a:p>
          <a:p>
            <a:r>
              <a:rPr lang="en-US" sz="1000" b="0" i="0" kern="1200" dirty="0">
                <a:solidFill>
                  <a:schemeClr val="tx1"/>
                </a:solidFill>
                <a:effectLst/>
                <a:latin typeface="Times New Roman" pitchFamily="18" charset="0"/>
                <a:ea typeface="+mn-ea"/>
                <a:cs typeface="+mn-cs"/>
              </a:rPr>
              <a:t>Article about him after the scandal but before his car accident :</a:t>
            </a:r>
          </a:p>
          <a:p>
            <a:r>
              <a:rPr lang="en-US" sz="1000" b="0" i="0" u="sng" kern="1200" dirty="0">
                <a:solidFill>
                  <a:schemeClr val="tx1"/>
                </a:solidFill>
                <a:effectLst/>
                <a:latin typeface="Times New Roman" pitchFamily="18" charset="0"/>
                <a:ea typeface="+mn-ea"/>
                <a:cs typeface="+mn-cs"/>
                <a:hlinkClick r:id="rId7"/>
              </a:rPr>
              <a:t>http://articles.latimes.com/1996-11-30/business/fi-4213_1_top-executives</a:t>
            </a:r>
            <a:endParaRPr lang="en-US" sz="1000" b="0" i="0" kern="1200" dirty="0">
              <a:solidFill>
                <a:schemeClr val="tx1"/>
              </a:solidFill>
              <a:effectLst/>
              <a:latin typeface="Times New Roman" pitchFamily="18" charset="0"/>
              <a:ea typeface="+mn-ea"/>
              <a:cs typeface="+mn-cs"/>
            </a:endParaRPr>
          </a:p>
          <a:p>
            <a:r>
              <a:rPr lang="en-US" sz="1000" b="0" i="0" kern="1200" dirty="0">
                <a:solidFill>
                  <a:schemeClr val="tx1"/>
                </a:solidFill>
                <a:effectLst/>
                <a:latin typeface="Times New Roman" pitchFamily="18" charset="0"/>
                <a:ea typeface="+mn-ea"/>
                <a:cs typeface="+mn-cs"/>
              </a:rPr>
              <a:t> </a:t>
            </a:r>
          </a:p>
          <a:p>
            <a:r>
              <a:rPr lang="en-US" sz="1000" b="0" i="0" kern="1200" dirty="0">
                <a:solidFill>
                  <a:schemeClr val="tx1"/>
                </a:solidFill>
                <a:effectLst/>
                <a:latin typeface="Times New Roman" pitchFamily="18" charset="0"/>
                <a:ea typeface="+mn-ea"/>
                <a:cs typeface="+mn-cs"/>
              </a:rPr>
              <a:t>Why we call him Super </a:t>
            </a:r>
            <a:r>
              <a:rPr lang="en-US" sz="1000" b="0" i="0" kern="1200" dirty="0" err="1">
                <a:solidFill>
                  <a:schemeClr val="tx1"/>
                </a:solidFill>
                <a:effectLst/>
                <a:latin typeface="Times New Roman" pitchFamily="18" charset="0"/>
                <a:ea typeface="+mn-ea"/>
                <a:cs typeface="+mn-cs"/>
              </a:rPr>
              <a:t>López</a:t>
            </a:r>
            <a:r>
              <a:rPr lang="en-US" sz="1000" b="0" i="0" kern="1200" dirty="0">
                <a:solidFill>
                  <a:schemeClr val="tx1"/>
                </a:solidFill>
                <a:effectLst/>
                <a:latin typeface="Times New Roman" pitchFamily="18" charset="0"/>
                <a:ea typeface="+mn-ea"/>
                <a:cs typeface="+mn-cs"/>
              </a:rPr>
              <a:t> (a very famous comic character):</a:t>
            </a:r>
          </a:p>
          <a:p>
            <a:r>
              <a:rPr lang="en-US" sz="1000" b="0" i="0" u="sng" kern="1200" dirty="0">
                <a:solidFill>
                  <a:schemeClr val="tx1"/>
                </a:solidFill>
                <a:effectLst/>
                <a:latin typeface="Times New Roman" pitchFamily="18" charset="0"/>
                <a:ea typeface="+mn-ea"/>
                <a:cs typeface="+mn-cs"/>
                <a:hlinkClick r:id="rId8"/>
              </a:rPr>
              <a:t>https://en.wikipedia.org/wiki/Superl%C3%B3pez</a:t>
            </a:r>
            <a:endParaRPr lang="en-US" sz="1000" b="0" i="0" kern="1200" dirty="0">
              <a:solidFill>
                <a:schemeClr val="tx1"/>
              </a:solidFill>
              <a:effectLst/>
              <a:latin typeface="Times New Roman" pitchFamily="18" charset="0"/>
              <a:ea typeface="+mn-ea"/>
              <a:cs typeface="+mn-cs"/>
            </a:endParaRPr>
          </a:p>
          <a:p>
            <a:pPr marL="213" lvl="0" indent="0">
              <a:buFontTx/>
              <a:buNone/>
            </a:pPr>
            <a:endParaRPr lang="en-US" dirty="0"/>
          </a:p>
        </p:txBody>
      </p:sp>
    </p:spTree>
    <p:extLst>
      <p:ext uri="{BB962C8B-B14F-4D97-AF65-F5344CB8AC3E}">
        <p14:creationId xmlns:p14="http://schemas.microsoft.com/office/powerpoint/2010/main" val="65025115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From a student:</a:t>
            </a:r>
          </a:p>
          <a:p>
            <a:endParaRPr lang="en-US" dirty="0"/>
          </a:p>
          <a:p>
            <a:r>
              <a:rPr lang="en-US" sz="1000" kern="1200" dirty="0">
                <a:solidFill>
                  <a:schemeClr val="tx1"/>
                </a:solidFill>
                <a:effectLst/>
                <a:latin typeface="Times New Roman" pitchFamily="18" charset="0"/>
                <a:ea typeface="+mn-ea"/>
                <a:cs typeface="+mn-cs"/>
              </a:rPr>
              <a:t>So here was the rough story:</a:t>
            </a:r>
          </a:p>
          <a:p>
            <a:r>
              <a:rPr lang="en-US" sz="1000" kern="1200" dirty="0">
                <a:solidFill>
                  <a:schemeClr val="tx1"/>
                </a:solidFill>
                <a:effectLst/>
                <a:latin typeface="Times New Roman" pitchFamily="18" charset="0"/>
                <a:ea typeface="+mn-ea"/>
                <a:cs typeface="+mn-cs"/>
              </a:rPr>
              <a:t> </a:t>
            </a:r>
          </a:p>
          <a:p>
            <a:r>
              <a:rPr lang="en-US" sz="1000" kern="1200" dirty="0">
                <a:solidFill>
                  <a:schemeClr val="tx1"/>
                </a:solidFill>
                <a:effectLst/>
                <a:latin typeface="Times New Roman" pitchFamily="18" charset="0"/>
                <a:ea typeface="+mn-ea"/>
                <a:cs typeface="+mn-cs"/>
              </a:rPr>
              <a:t>Saran Wrap was a product that Dow made in  house which used the PVDC resin called SARAN.  This product line was sold to SC Johnson who now owns Saran wrap but no longer used the base material SARAN (PVDC Resin) and instead replaced it with a lower cost commodity resin that could be sourced from multiple suppliers (LDPE = Low Density Polyethylene). </a:t>
            </a:r>
          </a:p>
          <a:p>
            <a:r>
              <a:rPr lang="en-US" sz="1000" kern="1200" dirty="0">
                <a:solidFill>
                  <a:schemeClr val="tx1"/>
                </a:solidFill>
                <a:effectLst/>
                <a:latin typeface="Times New Roman" pitchFamily="18" charset="0"/>
                <a:ea typeface="+mn-ea"/>
                <a:cs typeface="+mn-cs"/>
              </a:rPr>
              <a:t> </a:t>
            </a:r>
          </a:p>
          <a:p>
            <a:r>
              <a:rPr lang="en-US" sz="1000" kern="1200" dirty="0">
                <a:solidFill>
                  <a:schemeClr val="tx1"/>
                </a:solidFill>
                <a:effectLst/>
                <a:latin typeface="Times New Roman" pitchFamily="18" charset="0"/>
                <a:ea typeface="+mn-ea"/>
                <a:cs typeface="+mn-cs"/>
              </a:rPr>
              <a:t>This made Dow’s cost position extremely difficult on the base resin and thus forced it to push significant price increases to all users of film which used the base resin SARAN.   Dow had to aggressively push price increases to all other customers as well as dual-source their medical customers on two different types of SARAN resin, one which was lower cost to make and potentially sustainable to supply long-term and one that was from an older technology and higher cost.  Additionally, Hollister was probably the most sensitive customer to any changes we’d made to the film production line…something as small as a chill roll which provides the finish on the film (matte finish/gloss finish)…if it was changed, this would require a requalification.</a:t>
            </a:r>
          </a:p>
          <a:p>
            <a:r>
              <a:rPr lang="en-US" sz="1000" kern="1200" dirty="0">
                <a:solidFill>
                  <a:schemeClr val="tx1"/>
                </a:solidFill>
                <a:effectLst/>
                <a:latin typeface="Times New Roman" pitchFamily="18" charset="0"/>
                <a:ea typeface="+mn-ea"/>
                <a:cs typeface="+mn-cs"/>
              </a:rPr>
              <a:t> </a:t>
            </a:r>
          </a:p>
          <a:p>
            <a:r>
              <a:rPr lang="en-US" sz="1000" kern="1200" dirty="0">
                <a:solidFill>
                  <a:schemeClr val="tx1"/>
                </a:solidFill>
                <a:effectLst/>
                <a:latin typeface="Times New Roman" pitchFamily="18" charset="0"/>
                <a:ea typeface="+mn-ea"/>
                <a:cs typeface="+mn-cs"/>
              </a:rPr>
              <a:t>Anytime a customer is that sensitive to change in the plastics industry, the price of products escalates significantly cause of the potential issues of scrap and returns.  </a:t>
            </a:r>
          </a:p>
          <a:p>
            <a:r>
              <a:rPr lang="en-US" sz="1000" kern="1200" dirty="0">
                <a:solidFill>
                  <a:schemeClr val="tx1"/>
                </a:solidFill>
                <a:effectLst/>
                <a:latin typeface="Times New Roman" pitchFamily="18" charset="0"/>
                <a:ea typeface="+mn-ea"/>
                <a:cs typeface="+mn-cs"/>
              </a:rPr>
              <a:t> </a:t>
            </a:r>
          </a:p>
          <a:p>
            <a:r>
              <a:rPr lang="en-US" sz="1000" kern="1200" dirty="0">
                <a:solidFill>
                  <a:schemeClr val="tx1"/>
                </a:solidFill>
                <a:effectLst/>
                <a:latin typeface="Times New Roman" pitchFamily="18" charset="0"/>
                <a:ea typeface="+mn-ea"/>
                <a:cs typeface="+mn-cs"/>
              </a:rPr>
              <a:t>After Hollister negotiated the price increase and qualified the new base resins, I believe they began to qualify other producers of SARAN based films such as Sealed Air, Bemis, and Berry Plastics.  I believe they still source most films from former Dow plant still but the fact that they were able to qualify a secondary source provided significantly more leverage than the threat of producing in house which was well outside their capability for a specialty film. </a:t>
            </a:r>
          </a:p>
          <a:p>
            <a:r>
              <a:rPr lang="en-US" sz="1000" kern="1200" dirty="0">
                <a:solidFill>
                  <a:schemeClr val="tx1"/>
                </a:solidFill>
                <a:effectLst/>
                <a:latin typeface="Times New Roman" pitchFamily="18" charset="0"/>
                <a:ea typeface="+mn-ea"/>
                <a:cs typeface="+mn-cs"/>
              </a:rPr>
              <a:t> </a:t>
            </a:r>
          </a:p>
          <a:p>
            <a:r>
              <a:rPr lang="en-US" sz="1000" kern="1200" dirty="0">
                <a:solidFill>
                  <a:schemeClr val="tx1"/>
                </a:solidFill>
                <a:effectLst/>
                <a:latin typeface="Times New Roman" pitchFamily="18" charset="0"/>
                <a:ea typeface="+mn-ea"/>
                <a:cs typeface="+mn-cs"/>
              </a:rPr>
              <a:t>Dow’s poor cost position on these specialty films was very real and thus, they ended up selling the entire business unit to </a:t>
            </a:r>
            <a:r>
              <a:rPr lang="en-US" sz="1000" kern="1200" dirty="0" err="1">
                <a:solidFill>
                  <a:schemeClr val="tx1"/>
                </a:solidFill>
                <a:effectLst/>
                <a:latin typeface="Times New Roman" pitchFamily="18" charset="0"/>
                <a:ea typeface="+mn-ea"/>
                <a:cs typeface="+mn-cs"/>
              </a:rPr>
              <a:t>Valfilm</a:t>
            </a:r>
            <a:r>
              <a:rPr lang="en-US" sz="1000" kern="1200" dirty="0">
                <a:solidFill>
                  <a:schemeClr val="tx1"/>
                </a:solidFill>
                <a:effectLst/>
                <a:latin typeface="Times New Roman" pitchFamily="18" charset="0"/>
                <a:ea typeface="+mn-ea"/>
                <a:cs typeface="+mn-cs"/>
              </a:rPr>
              <a:t> – a Brazilian supplier of specialty films who was looking to invest in the US.  I believe this relationship still exists between </a:t>
            </a:r>
            <a:r>
              <a:rPr lang="en-US" sz="1000" kern="1200" dirty="0" err="1">
                <a:solidFill>
                  <a:schemeClr val="tx1"/>
                </a:solidFill>
                <a:effectLst/>
                <a:latin typeface="Times New Roman" pitchFamily="18" charset="0"/>
                <a:ea typeface="+mn-ea"/>
                <a:cs typeface="+mn-cs"/>
              </a:rPr>
              <a:t>Valfilm</a:t>
            </a:r>
            <a:r>
              <a:rPr lang="en-US" sz="1000" kern="1200" dirty="0">
                <a:solidFill>
                  <a:schemeClr val="tx1"/>
                </a:solidFill>
                <a:effectLst/>
                <a:latin typeface="Times New Roman" pitchFamily="18" charset="0"/>
                <a:ea typeface="+mn-ea"/>
                <a:cs typeface="+mn-cs"/>
              </a:rPr>
              <a:t> and Hollister. </a:t>
            </a:r>
          </a:p>
          <a:p>
            <a:endParaRPr lang="en-US" dirty="0"/>
          </a:p>
        </p:txBody>
      </p:sp>
      <p:sp>
        <p:nvSpPr>
          <p:cNvPr id="4" name="Footer Placeholder 3"/>
          <p:cNvSpPr>
            <a:spLocks noGrp="1"/>
          </p:cNvSpPr>
          <p:nvPr>
            <p:ph type="ftr" sz="quarter" idx="10"/>
          </p:nvPr>
        </p:nvSpPr>
        <p:spPr/>
        <p:txBody>
          <a:bodyPr/>
          <a:lstStyle/>
          <a:p>
            <a:pPr>
              <a:defRPr/>
            </a:pPr>
            <a:r>
              <a:rPr lang="en-US"/>
              <a:t>Operations Strategy   © Van Mieghem</a:t>
            </a:r>
          </a:p>
        </p:txBody>
      </p:sp>
    </p:spTree>
    <p:extLst>
      <p:ext uri="{BB962C8B-B14F-4D97-AF65-F5344CB8AC3E}">
        <p14:creationId xmlns:p14="http://schemas.microsoft.com/office/powerpoint/2010/main" val="42309385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3" name="Rectangle 6"/>
          <p:cNvSpPr>
            <a:spLocks noGrp="1" noChangeArrowheads="1"/>
          </p:cNvSpPr>
          <p:nvPr>
            <p:ph type="ftr" sz="quarter" idx="4"/>
          </p:nvPr>
        </p:nvSpPr>
        <p:spPr>
          <a:noFill/>
        </p:spPr>
        <p:txBody>
          <a:bodyPr/>
          <a:lstStyle/>
          <a:p>
            <a:pPr defTabSz="930397"/>
            <a:r>
              <a:rPr lang="en-US">
                <a:solidFill>
                  <a:prstClr val="black"/>
                </a:solidFill>
              </a:rPr>
              <a:t>Operations Strategy   © Van Mieghem</a:t>
            </a:r>
            <a:endParaRPr lang="en-US" dirty="0">
              <a:solidFill>
                <a:prstClr val="black"/>
              </a:solidFill>
            </a:endParaRPr>
          </a:p>
        </p:txBody>
      </p:sp>
      <p:sp>
        <p:nvSpPr>
          <p:cNvPr id="29701" name="Notes Placeholder 8"/>
          <p:cNvSpPr>
            <a:spLocks noGrp="1"/>
          </p:cNvSpPr>
          <p:nvPr>
            <p:ph type="body" idx="1"/>
          </p:nvPr>
        </p:nvSpPr>
        <p:spPr>
          <a:ln/>
        </p:spPr>
        <p:txBody>
          <a:bodyPr/>
          <a:lstStyle/>
          <a:p>
            <a:pPr>
              <a:defRPr/>
            </a:pPr>
            <a:r>
              <a:rPr lang="en-US" dirty="0"/>
              <a:t>2017 </a:t>
            </a:r>
          </a:p>
          <a:p>
            <a:pPr>
              <a:defRPr/>
            </a:pPr>
            <a:r>
              <a:rPr lang="en-US" dirty="0"/>
              <a:t>Week 9A: Feb 28, 2017: Negotiation </a:t>
            </a:r>
            <a:r>
              <a:rPr lang="en-US" dirty="0" err="1"/>
              <a:t>Neuvotella</a:t>
            </a:r>
            <a:endParaRPr lang="en-US" dirty="0"/>
          </a:p>
          <a:p>
            <a:pPr>
              <a:defRPr/>
            </a:pPr>
            <a:r>
              <a:rPr lang="en-US" dirty="0"/>
              <a:t>Week 9B: Mar 3, 2017: </a:t>
            </a:r>
          </a:p>
          <a:p>
            <a:pPr lvl="0">
              <a:buFont typeface="Arial" pitchFamily="34" charset="0"/>
              <a:buChar char="•"/>
            </a:pPr>
            <a:r>
              <a:rPr lang="en-US" baseline="0" dirty="0"/>
              <a:t>Capstone Part II: debrief and insights.</a:t>
            </a:r>
          </a:p>
          <a:p>
            <a:pPr lvl="0">
              <a:buFont typeface="Arial" pitchFamily="34" charset="0"/>
              <a:buChar char="•"/>
            </a:pPr>
            <a:r>
              <a:rPr lang="en-US" baseline="0" dirty="0"/>
              <a:t>Outsourcing &amp; Modularity (</a:t>
            </a:r>
            <a:r>
              <a:rPr lang="en-US" baseline="0" dirty="0" err="1"/>
              <a:t>Solarbacks</a:t>
            </a:r>
            <a:r>
              <a:rPr lang="en-US" baseline="0" dirty="0"/>
              <a:t>)</a:t>
            </a:r>
          </a:p>
          <a:p>
            <a:pPr>
              <a:defRPr/>
            </a:pPr>
            <a:endParaRPr lang="en-US" dirty="0"/>
          </a:p>
          <a:p>
            <a:pPr>
              <a:defRPr/>
            </a:pPr>
            <a:endParaRPr lang="en-US" dirty="0"/>
          </a:p>
          <a:p>
            <a:pPr>
              <a:defRPr/>
            </a:pPr>
            <a:r>
              <a:rPr lang="en-US" dirty="0"/>
              <a:t>2015 Week 8B: Feb 27, 2015  (1.5hr day class): </a:t>
            </a:r>
          </a:p>
          <a:p>
            <a:pPr marL="171450" indent="-171450">
              <a:buFont typeface="Arial"/>
              <a:buChar char="•"/>
              <a:defRPr/>
            </a:pPr>
            <a:r>
              <a:rPr lang="en-US" dirty="0"/>
              <a:t>Negotiating: </a:t>
            </a:r>
            <a:r>
              <a:rPr lang="en-US" dirty="0" err="1"/>
              <a:t>Neuvotella</a:t>
            </a:r>
            <a:endParaRPr lang="en-US" dirty="0"/>
          </a:p>
          <a:p>
            <a:pPr marL="171450" indent="-171450">
              <a:buFont typeface="Arial"/>
              <a:buChar char="•"/>
              <a:defRPr/>
            </a:pPr>
            <a:endParaRPr lang="en-US" dirty="0"/>
          </a:p>
          <a:p>
            <a:pPr>
              <a:defRPr/>
            </a:pPr>
            <a:r>
              <a:rPr lang="en-US" dirty="0"/>
              <a:t>9A: March 3 (1.5 </a:t>
            </a:r>
            <a:r>
              <a:rPr lang="en-US" dirty="0" err="1"/>
              <a:t>hr</a:t>
            </a:r>
            <a:r>
              <a:rPr lang="en-US" dirty="0"/>
              <a:t> day class):</a:t>
            </a:r>
          </a:p>
          <a:p>
            <a:pPr lvl="0">
              <a:buFont typeface="Arial" pitchFamily="34" charset="0"/>
              <a:buChar char="•"/>
            </a:pPr>
            <a:r>
              <a:rPr lang="en-US" baseline="0" dirty="0"/>
              <a:t>Capstone Part II: debrief and insights.</a:t>
            </a:r>
          </a:p>
          <a:p>
            <a:pPr lvl="0">
              <a:buFont typeface="Arial" pitchFamily="34" charset="0"/>
              <a:buChar char="•"/>
            </a:pPr>
            <a:r>
              <a:rPr lang="en-US" baseline="0" dirty="0"/>
              <a:t>TCO (</a:t>
            </a:r>
            <a:r>
              <a:rPr lang="en-US" baseline="0" dirty="0" err="1"/>
              <a:t>GenPower</a:t>
            </a:r>
            <a:r>
              <a:rPr lang="en-US" baseline="0" dirty="0"/>
              <a:t>) and/or Contracts (Bose)</a:t>
            </a:r>
          </a:p>
          <a:p>
            <a:pPr>
              <a:defRPr/>
            </a:pPr>
            <a:endParaRPr lang="en-US" dirty="0"/>
          </a:p>
          <a:p>
            <a:pPr>
              <a:defRPr/>
            </a:pPr>
            <a:endParaRPr lang="en-US" dirty="0"/>
          </a:p>
          <a:p>
            <a:pPr>
              <a:defRPr/>
            </a:pPr>
            <a:r>
              <a:rPr lang="en-US" dirty="0"/>
              <a:t>2014 Week 9A: March 4 (1.5hr day class): </a:t>
            </a:r>
          </a:p>
          <a:p>
            <a:pPr marL="171450" indent="-171450">
              <a:buFont typeface="Arial"/>
              <a:buChar char="•"/>
              <a:defRPr/>
            </a:pPr>
            <a:r>
              <a:rPr lang="en-US" dirty="0"/>
              <a:t>Negotiating: </a:t>
            </a:r>
            <a:r>
              <a:rPr lang="en-US" dirty="0" err="1"/>
              <a:t>Neuvotella</a:t>
            </a:r>
            <a:endParaRPr lang="en-US" dirty="0"/>
          </a:p>
          <a:p>
            <a:pPr marL="171450" indent="-171450">
              <a:buFont typeface="Arial"/>
              <a:buChar char="•"/>
              <a:defRPr/>
            </a:pPr>
            <a:endParaRPr lang="en-US" dirty="0"/>
          </a:p>
          <a:p>
            <a:pPr>
              <a:defRPr/>
            </a:pPr>
            <a:r>
              <a:rPr lang="en-US" dirty="0"/>
              <a:t>9B: March 7 (1.5 </a:t>
            </a:r>
            <a:r>
              <a:rPr lang="en-US" dirty="0" err="1"/>
              <a:t>hr</a:t>
            </a:r>
            <a:r>
              <a:rPr lang="en-US" dirty="0"/>
              <a:t> day class):</a:t>
            </a:r>
          </a:p>
          <a:p>
            <a:pPr lvl="0">
              <a:buFont typeface="Arial" pitchFamily="34" charset="0"/>
              <a:buChar char="•"/>
            </a:pPr>
            <a:r>
              <a:rPr lang="en-US" baseline="0" dirty="0"/>
              <a:t>Wichita: linking sourcing to modularity to comp positioning</a:t>
            </a:r>
          </a:p>
          <a:p>
            <a:pPr lvl="0">
              <a:buFont typeface="Arial" pitchFamily="34" charset="0"/>
              <a:buChar char="•"/>
            </a:pPr>
            <a:r>
              <a:rPr lang="en-US" baseline="0" dirty="0"/>
              <a:t>Capstone Part I: debrief and insights.</a:t>
            </a:r>
          </a:p>
          <a:p>
            <a:pPr lvl="0">
              <a:buFont typeface="Arial" pitchFamily="34" charset="0"/>
              <a:buChar char="•"/>
            </a:pPr>
            <a:r>
              <a:rPr lang="en-US" baseline="0" dirty="0"/>
              <a:t>Acquisition &amp; Turnaround: MGP case</a:t>
            </a:r>
          </a:p>
        </p:txBody>
      </p:sp>
      <p:sp>
        <p:nvSpPr>
          <p:cNvPr id="46086" name="Slide Image Placeholder 11"/>
          <p:cNvSpPr>
            <a:spLocks noGrp="1" noRot="1" noChangeAspect="1" noTextEdit="1"/>
          </p:cNvSpPr>
          <p:nvPr>
            <p:ph type="sldImg"/>
          </p:nvPr>
        </p:nvSpPr>
        <p:spPr>
          <a:ln/>
        </p:spPr>
      </p:sp>
    </p:spTree>
    <p:extLst>
      <p:ext uri="{BB962C8B-B14F-4D97-AF65-F5344CB8AC3E}">
        <p14:creationId xmlns:p14="http://schemas.microsoft.com/office/powerpoint/2010/main" val="91535449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Footer Placeholder 3"/>
          <p:cNvSpPr>
            <a:spLocks noGrp="1"/>
          </p:cNvSpPr>
          <p:nvPr>
            <p:ph type="ftr" sz="quarter" idx="10"/>
          </p:nvPr>
        </p:nvSpPr>
        <p:spPr/>
        <p:txBody>
          <a:bodyPr/>
          <a:lstStyle/>
          <a:p>
            <a:pPr>
              <a:defRPr/>
            </a:pPr>
            <a:r>
              <a:rPr lang="en-US"/>
              <a:t>Operations Strategy   © Van Mieghem</a:t>
            </a:r>
          </a:p>
        </p:txBody>
      </p:sp>
    </p:spTree>
    <p:extLst>
      <p:ext uri="{BB962C8B-B14F-4D97-AF65-F5344CB8AC3E}">
        <p14:creationId xmlns:p14="http://schemas.microsoft.com/office/powerpoint/2010/main" val="171666508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We</a:t>
            </a:r>
            <a:r>
              <a:rPr lang="en-US" baseline="0" dirty="0"/>
              <a:t> spend most of the time on this slide.</a:t>
            </a:r>
          </a:p>
          <a:p>
            <a:endParaRPr lang="en-US" baseline="0" dirty="0"/>
          </a:p>
          <a:p>
            <a:r>
              <a:rPr lang="en-US" baseline="0" dirty="0"/>
              <a:t>This is to try to establish:</a:t>
            </a:r>
          </a:p>
          <a:p>
            <a:pPr marL="228600" indent="-228600">
              <a:buAutoNum type="arabicPeriod"/>
            </a:pPr>
            <a:r>
              <a:rPr lang="en-US" baseline="0" dirty="0"/>
              <a:t>You want to understand your BATNA and the other side’s BATNA.</a:t>
            </a:r>
          </a:p>
          <a:p>
            <a:pPr marL="228600" indent="-228600">
              <a:buAutoNum type="arabicPeriod"/>
            </a:pPr>
            <a:r>
              <a:rPr lang="en-US" baseline="0" dirty="0"/>
              <a:t>This slide also tries to answer: If the only leverage you have “I don’t extend the contract for one year” (if that is your BATNA) and what if you extend to 3 years (another BATNA).</a:t>
            </a:r>
          </a:p>
          <a:p>
            <a:pPr marL="228600" indent="-228600">
              <a:buAutoNum type="arabicPeriod"/>
            </a:pPr>
            <a:endParaRPr lang="en-US" baseline="0" dirty="0"/>
          </a:p>
          <a:p>
            <a:pPr marL="0" indent="0">
              <a:buNone/>
            </a:pPr>
            <a:r>
              <a:rPr lang="en-US" baseline="0" dirty="0"/>
              <a:t>In a sense, there are two reservation levels: yours and theirs.</a:t>
            </a:r>
          </a:p>
          <a:p>
            <a:pPr marL="0" indent="0">
              <a:buNone/>
            </a:pPr>
            <a:endParaRPr lang="en-US" baseline="0" dirty="0"/>
          </a:p>
          <a:p>
            <a:pPr marL="0" indent="0">
              <a:buNone/>
            </a:pPr>
            <a:r>
              <a:rPr lang="en-US" baseline="0" dirty="0"/>
              <a:t>If you take actual prices now and only go for one year (2012), then T is guaranteed $1.6M and N looses $.6M (and would then go out of business).</a:t>
            </a:r>
          </a:p>
          <a:p>
            <a:pPr marL="0" indent="0">
              <a:buNone/>
            </a:pPr>
            <a:r>
              <a:rPr lang="en-US" baseline="0" dirty="0"/>
              <a:t>If you extend contract for 3 years, the total pie goes up by a factor of 3 and the markup that T needs to make same $1.6M is 16% = this is </a:t>
            </a:r>
            <a:r>
              <a:rPr lang="en-US" baseline="0" dirty="0" err="1"/>
              <a:t>Trate’s</a:t>
            </a:r>
            <a:r>
              <a:rPr lang="en-US" baseline="0" dirty="0"/>
              <a:t> reservation value.  So they should never agree to anything below that.</a:t>
            </a:r>
          </a:p>
          <a:p>
            <a:pPr marL="0" indent="0">
              <a:buNone/>
            </a:pPr>
            <a:endParaRPr lang="en-US" baseline="0" dirty="0"/>
          </a:p>
          <a:p>
            <a:pPr marL="0" indent="0">
              <a:buNone/>
            </a:pPr>
            <a:endParaRPr lang="en-US" baseline="0" dirty="0"/>
          </a:p>
          <a:p>
            <a:pPr marL="0" indent="0">
              <a:buNone/>
            </a:pPr>
            <a:r>
              <a:rPr lang="en-US" baseline="0" dirty="0"/>
              <a:t>For </a:t>
            </a:r>
            <a:r>
              <a:rPr lang="en-US" baseline="0" dirty="0" err="1"/>
              <a:t>Neuvotella</a:t>
            </a:r>
            <a:r>
              <a:rPr lang="en-US" baseline="0" dirty="0"/>
              <a:t>, the numbers were such that if they accept anything above 30% they would loose on every product.  So they should not agree to anything above 30%.</a:t>
            </a:r>
          </a:p>
          <a:p>
            <a:pPr marL="0" indent="0">
              <a:buNone/>
            </a:pPr>
            <a:endParaRPr lang="en-US" baseline="0" dirty="0"/>
          </a:p>
          <a:p>
            <a:pPr marL="0" indent="0">
              <a:buNone/>
            </a:pPr>
            <a:r>
              <a:rPr lang="en-US" baseline="0" dirty="0"/>
              <a:t>So, the negotiation zone is 16% (markup above should cost! Not above previous prices!!!) to 30%.</a:t>
            </a:r>
          </a:p>
          <a:p>
            <a:pPr marL="0" indent="0">
              <a:buNone/>
            </a:pPr>
            <a:endParaRPr lang="en-US" baseline="0" dirty="0"/>
          </a:p>
          <a:p>
            <a:pPr marL="0" indent="0">
              <a:buNone/>
            </a:pPr>
            <a:r>
              <a:rPr lang="en-US" baseline="0" dirty="0"/>
              <a:t>So </a:t>
            </a:r>
            <a:r>
              <a:rPr lang="en-US" baseline="0" dirty="0" err="1"/>
              <a:t>Neuvotella’s</a:t>
            </a:r>
            <a:r>
              <a:rPr lang="en-US" baseline="0" dirty="0"/>
              <a:t> task is to change the negotiation away from increase from last price, to increase above should-cost!!!!!!!!!</a:t>
            </a:r>
          </a:p>
          <a:p>
            <a:pPr marL="0" indent="0">
              <a:buNone/>
            </a:pPr>
            <a:endParaRPr lang="en-US" baseline="0" dirty="0"/>
          </a:p>
          <a:p>
            <a:pPr marL="0" indent="0">
              <a:buNone/>
            </a:pPr>
            <a:endParaRPr lang="en-US" baseline="0" dirty="0"/>
          </a:p>
          <a:p>
            <a:pPr marL="0" indent="0">
              <a:buNone/>
            </a:pPr>
            <a:r>
              <a:rPr lang="en-US" baseline="0" dirty="0"/>
              <a:t>Then discuss the actual division of surplus: why?  Typical factors:</a:t>
            </a:r>
          </a:p>
          <a:p>
            <a:pPr marL="228600" indent="-228600">
              <a:buAutoNum type="arabicPeriod"/>
            </a:pPr>
            <a:r>
              <a:rPr lang="en-US" baseline="0" dirty="0"/>
              <a:t>Preparation</a:t>
            </a:r>
          </a:p>
          <a:p>
            <a:pPr marL="228600" indent="-228600">
              <a:buAutoNum type="arabicPeriod"/>
            </a:pPr>
            <a:r>
              <a:rPr lang="en-US" baseline="0" dirty="0"/>
              <a:t>Nash Bargaining solution: </a:t>
            </a:r>
          </a:p>
          <a:p>
            <a:pPr marL="685800" lvl="1" indent="-228600">
              <a:buAutoNum type="arabicPeriod"/>
            </a:pPr>
            <a:r>
              <a:rPr lang="en-US" baseline="0" dirty="0"/>
              <a:t>You are guaranteed to get $1.6, and could get up to $3.1.  So there is $1.5M to divide.</a:t>
            </a:r>
          </a:p>
          <a:p>
            <a:pPr marL="685800" lvl="1" indent="-228600">
              <a:buAutoNum type="arabicPeriod"/>
            </a:pPr>
            <a:r>
              <a:rPr lang="en-US" baseline="0" dirty="0"/>
              <a:t>The division depends on the Nash bargaining power of each party’s.</a:t>
            </a:r>
          </a:p>
          <a:p>
            <a:pPr marL="685800" lvl="1" indent="-228600">
              <a:buAutoNum type="arabicPeriod"/>
            </a:pPr>
            <a:r>
              <a:rPr lang="en-US" baseline="0" dirty="0"/>
              <a:t>We can use this to elicit each party’s bargaining power (theta) &gt; this is driven by attitude and preparation.</a:t>
            </a:r>
          </a:p>
          <a:p>
            <a:pPr marL="457200" lvl="1" indent="0">
              <a:buNone/>
            </a:pPr>
            <a:endParaRPr lang="en-US" baseline="0" dirty="0"/>
          </a:p>
          <a:p>
            <a:pPr marL="628650" lvl="1" indent="-171450">
              <a:buFont typeface="Wingdings" charset="0"/>
              <a:buChar char="Ø"/>
            </a:pPr>
            <a:r>
              <a:rPr lang="en-US" baseline="0" dirty="0"/>
              <a:t>Can you find this back in </a:t>
            </a:r>
            <a:r>
              <a:rPr lang="en-US" baseline="0" dirty="0" err="1"/>
              <a:t>SimClass</a:t>
            </a:r>
            <a:r>
              <a:rPr lang="en-US" baseline="0" dirty="0"/>
              <a:t> data?</a:t>
            </a:r>
          </a:p>
          <a:p>
            <a:pPr marL="628650" lvl="1" indent="-171450">
              <a:buFont typeface="Wingdings" charset="0"/>
              <a:buChar char="Ø"/>
            </a:pPr>
            <a:r>
              <a:rPr lang="en-US" baseline="0" dirty="0"/>
              <a:t>Look at teams with worst and best </a:t>
            </a:r>
            <a:r>
              <a:rPr lang="en-US" baseline="0" dirty="0" err="1"/>
              <a:t>Neuvotella</a:t>
            </a:r>
            <a:r>
              <a:rPr lang="en-US" baseline="0" dirty="0"/>
              <a:t> (ex post negotiation), then go back to verify whether the best team also had the lowest acceptable price increase (in-advance).  This was the case for </a:t>
            </a:r>
            <a:r>
              <a:rPr lang="en-US" baseline="0" dirty="0" err="1"/>
              <a:t>Margareth</a:t>
            </a:r>
            <a:r>
              <a:rPr lang="en-US" baseline="0" dirty="0"/>
              <a:t>.</a:t>
            </a:r>
          </a:p>
          <a:p>
            <a:pPr marL="628650" lvl="1" indent="-171450">
              <a:buFont typeface="Wingdings" charset="0"/>
              <a:buChar char="Ø"/>
            </a:pPr>
            <a:endParaRPr lang="en-US" baseline="0" dirty="0"/>
          </a:p>
          <a:p>
            <a:pPr marL="0" indent="0">
              <a:buNone/>
            </a:pPr>
            <a:endParaRPr lang="en-US" dirty="0"/>
          </a:p>
        </p:txBody>
      </p:sp>
      <p:sp>
        <p:nvSpPr>
          <p:cNvPr id="6" name="Footer Placeholder 5"/>
          <p:cNvSpPr>
            <a:spLocks noGrp="1"/>
          </p:cNvSpPr>
          <p:nvPr>
            <p:ph type="ftr" sz="quarter" idx="12"/>
          </p:nvPr>
        </p:nvSpPr>
        <p:spPr/>
        <p:txBody>
          <a:bodyPr/>
          <a:lstStyle/>
          <a:p>
            <a:pPr>
              <a:defRPr/>
            </a:pPr>
            <a:r>
              <a:rPr lang="en-US"/>
              <a:t>Operations Strategy   © Van Mieghem</a:t>
            </a:r>
          </a:p>
        </p:txBody>
      </p:sp>
    </p:spTree>
    <p:extLst>
      <p:ext uri="{BB962C8B-B14F-4D97-AF65-F5344CB8AC3E}">
        <p14:creationId xmlns:p14="http://schemas.microsoft.com/office/powerpoint/2010/main" val="43304147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Major manufacturers include:</a:t>
            </a:r>
          </a:p>
          <a:p>
            <a:r>
              <a:rPr lang="en-US" dirty="0">
                <a:hlinkClick r:id="rId3"/>
              </a:rPr>
              <a:t>Coloplast Corp.</a:t>
            </a:r>
            <a:br>
              <a:rPr lang="en-US" dirty="0"/>
            </a:br>
            <a:r>
              <a:rPr lang="en-US" dirty="0"/>
              <a:t>1601 West River Road</a:t>
            </a:r>
            <a:br>
              <a:rPr lang="en-US" dirty="0"/>
            </a:br>
            <a:r>
              <a:rPr lang="en-US" dirty="0"/>
              <a:t>Minneapolis, MN 55411</a:t>
            </a:r>
            <a:br>
              <a:rPr lang="en-US" dirty="0"/>
            </a:br>
            <a:r>
              <a:rPr lang="en-US" dirty="0"/>
              <a:t>800-533-0464</a:t>
            </a:r>
            <a:br>
              <a:rPr lang="en-US" dirty="0"/>
            </a:br>
            <a:r>
              <a:rPr lang="en-US" dirty="0"/>
              <a:t>Full product line: </a:t>
            </a:r>
            <a:r>
              <a:rPr lang="en-US" dirty="0" err="1"/>
              <a:t>SenSura</a:t>
            </a:r>
            <a:r>
              <a:rPr lang="en-US" dirty="0"/>
              <a:t>, </a:t>
            </a:r>
            <a:r>
              <a:rPr lang="en-US" dirty="0" err="1"/>
              <a:t>Assura</a:t>
            </a:r>
            <a:r>
              <a:rPr lang="en-US" dirty="0"/>
              <a:t>, </a:t>
            </a:r>
            <a:r>
              <a:rPr lang="en-US" dirty="0" err="1"/>
              <a:t>ColoKids</a:t>
            </a:r>
            <a:r>
              <a:rPr lang="en-US" dirty="0"/>
              <a:t>, and full line of accessories.</a:t>
            </a:r>
          </a:p>
          <a:p>
            <a:endParaRPr lang="en-US" dirty="0"/>
          </a:p>
          <a:p>
            <a:endParaRPr lang="en-US" dirty="0"/>
          </a:p>
        </p:txBody>
      </p:sp>
      <p:sp>
        <p:nvSpPr>
          <p:cNvPr id="4" name="Footer Placeholder 3"/>
          <p:cNvSpPr>
            <a:spLocks noGrp="1"/>
          </p:cNvSpPr>
          <p:nvPr>
            <p:ph type="ftr" sz="quarter" idx="10"/>
          </p:nvPr>
        </p:nvSpPr>
        <p:spPr/>
        <p:txBody>
          <a:bodyPr/>
          <a:lstStyle/>
          <a:p>
            <a:pPr>
              <a:defRPr/>
            </a:pPr>
            <a:r>
              <a:rPr lang="en-US"/>
              <a:t>Operations Strategy   © Van Mieghem</a:t>
            </a:r>
          </a:p>
        </p:txBody>
      </p:sp>
    </p:spTree>
    <p:extLst>
      <p:ext uri="{BB962C8B-B14F-4D97-AF65-F5344CB8AC3E}">
        <p14:creationId xmlns:p14="http://schemas.microsoft.com/office/powerpoint/2010/main" val="6090319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ea typeface="ＭＳ Ｐゴシック" charset="-128"/>
                <a:cs typeface="ＭＳ Ｐゴシック" charset="-128"/>
              </a:rPr>
              <a:t>I can do 6 paired-</a:t>
            </a:r>
            <a:r>
              <a:rPr lang="en-US" b="1" baseline="0" dirty="0">
                <a:ea typeface="ＭＳ Ｐゴシック" charset="-128"/>
                <a:cs typeface="ＭＳ Ｐゴシック" charset="-128"/>
              </a:rPr>
              <a:t>negotiations in one room; 2018: will try 6 in 1120 [I do have 2110 as overflow]</a:t>
            </a:r>
          </a:p>
          <a:p>
            <a:r>
              <a:rPr lang="en-US" b="1" dirty="0">
                <a:ea typeface="ＭＳ Ｐゴシック" charset="-128"/>
                <a:cs typeface="ＭＳ Ｐゴシック" charset="-128"/>
              </a:rPr>
              <a:t>Use two rooms for large classes</a:t>
            </a:r>
            <a:endParaRPr lang="en-US" dirty="0"/>
          </a:p>
        </p:txBody>
      </p:sp>
      <p:sp>
        <p:nvSpPr>
          <p:cNvPr id="6" name="Footer Placeholder 5"/>
          <p:cNvSpPr>
            <a:spLocks noGrp="1"/>
          </p:cNvSpPr>
          <p:nvPr>
            <p:ph type="ftr" sz="quarter" idx="12"/>
          </p:nvPr>
        </p:nvSpPr>
        <p:spPr/>
        <p:txBody>
          <a:bodyPr/>
          <a:lstStyle/>
          <a:p>
            <a:pPr>
              <a:defRPr/>
            </a:pPr>
            <a:r>
              <a:rPr lang="en-US"/>
              <a:t>Operations Strategy   © Van Mieghem</a:t>
            </a:r>
          </a:p>
        </p:txBody>
      </p:sp>
    </p:spTree>
    <p:extLst>
      <p:ext uri="{BB962C8B-B14F-4D97-AF65-F5344CB8AC3E}">
        <p14:creationId xmlns:p14="http://schemas.microsoft.com/office/powerpoint/2010/main" val="399818317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ea typeface="ＭＳ Ｐゴシック" charset="-128"/>
                <a:cs typeface="ＭＳ Ｐゴシック" charset="-128"/>
              </a:rPr>
              <a:t>I can do 8,</a:t>
            </a:r>
            <a:r>
              <a:rPr lang="en-US" b="1" baseline="0" dirty="0">
                <a:ea typeface="ＭＳ Ｐゴシック" charset="-128"/>
                <a:cs typeface="ＭＳ Ｐゴシック" charset="-128"/>
              </a:rPr>
              <a:t> up to 10 groups, 5 </a:t>
            </a:r>
            <a:r>
              <a:rPr lang="en-US" b="1" baseline="0" dirty="0" err="1">
                <a:ea typeface="ＭＳ Ｐゴシック" charset="-128"/>
                <a:cs typeface="ＭＳ Ｐゴシック" charset="-128"/>
              </a:rPr>
              <a:t>negotations</a:t>
            </a:r>
            <a:r>
              <a:rPr lang="en-US" b="1" baseline="0" dirty="0">
                <a:ea typeface="ＭＳ Ｐゴシック" charset="-128"/>
                <a:cs typeface="ＭＳ Ｐゴシック" charset="-128"/>
              </a:rPr>
              <a:t> in one room</a:t>
            </a:r>
          </a:p>
          <a:p>
            <a:r>
              <a:rPr lang="en-US" b="1" dirty="0">
                <a:ea typeface="ＭＳ Ｐゴシック" charset="-128"/>
                <a:cs typeface="ＭＳ Ｐゴシック" charset="-128"/>
              </a:rPr>
              <a:t>Use two rooms for large classes</a:t>
            </a:r>
            <a:endParaRPr lang="en-US" dirty="0"/>
          </a:p>
        </p:txBody>
      </p:sp>
      <p:sp>
        <p:nvSpPr>
          <p:cNvPr id="6" name="Footer Placeholder 5"/>
          <p:cNvSpPr>
            <a:spLocks noGrp="1"/>
          </p:cNvSpPr>
          <p:nvPr>
            <p:ph type="ftr" sz="quarter" idx="12"/>
          </p:nvPr>
        </p:nvSpPr>
        <p:spPr/>
        <p:txBody>
          <a:bodyPr/>
          <a:lstStyle/>
          <a:p>
            <a:pPr>
              <a:defRPr/>
            </a:pPr>
            <a:r>
              <a:rPr lang="en-US"/>
              <a:t>Operations Strategy   © Van Mieghem</a:t>
            </a:r>
          </a:p>
        </p:txBody>
      </p:sp>
    </p:spTree>
    <p:extLst>
      <p:ext uri="{BB962C8B-B14F-4D97-AF65-F5344CB8AC3E}">
        <p14:creationId xmlns:p14="http://schemas.microsoft.com/office/powerpoint/2010/main" val="50127157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Footer Placeholder 5"/>
          <p:cNvSpPr>
            <a:spLocks noGrp="1"/>
          </p:cNvSpPr>
          <p:nvPr>
            <p:ph type="ftr" sz="quarter" idx="12"/>
          </p:nvPr>
        </p:nvSpPr>
        <p:spPr/>
        <p:txBody>
          <a:bodyPr/>
          <a:lstStyle/>
          <a:p>
            <a:pPr>
              <a:defRPr/>
            </a:pPr>
            <a:r>
              <a:rPr lang="en-US"/>
              <a:t>Operations Strategy   © Van Mieghem</a:t>
            </a:r>
          </a:p>
        </p:txBody>
      </p:sp>
    </p:spTree>
    <p:extLst>
      <p:ext uri="{BB962C8B-B14F-4D97-AF65-F5344CB8AC3E}">
        <p14:creationId xmlns:p14="http://schemas.microsoft.com/office/powerpoint/2010/main" val="123729427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Footer Placeholder 3"/>
          <p:cNvSpPr>
            <a:spLocks noGrp="1"/>
          </p:cNvSpPr>
          <p:nvPr>
            <p:ph type="ftr" sz="quarter" idx="10"/>
          </p:nvPr>
        </p:nvSpPr>
        <p:spPr/>
        <p:txBody>
          <a:bodyPr/>
          <a:lstStyle/>
          <a:p>
            <a:pPr>
              <a:defRPr/>
            </a:pPr>
            <a:r>
              <a:rPr lang="en-US"/>
              <a:t>Operations Strategy   © Van Mieghem</a:t>
            </a:r>
          </a:p>
        </p:txBody>
      </p:sp>
    </p:spTree>
    <p:extLst>
      <p:ext uri="{BB962C8B-B14F-4D97-AF65-F5344CB8AC3E}">
        <p14:creationId xmlns:p14="http://schemas.microsoft.com/office/powerpoint/2010/main" val="68497098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Footer Placeholder 3"/>
          <p:cNvSpPr>
            <a:spLocks noGrp="1"/>
          </p:cNvSpPr>
          <p:nvPr>
            <p:ph type="ftr" sz="quarter" idx="10"/>
          </p:nvPr>
        </p:nvSpPr>
        <p:spPr/>
        <p:txBody>
          <a:bodyPr/>
          <a:lstStyle/>
          <a:p>
            <a:pPr>
              <a:defRPr/>
            </a:pPr>
            <a:r>
              <a:rPr lang="en-US"/>
              <a:t>Operations Strategy   © Van Mieghem</a:t>
            </a:r>
          </a:p>
        </p:txBody>
      </p:sp>
    </p:spTree>
    <p:extLst>
      <p:ext uri="{BB962C8B-B14F-4D97-AF65-F5344CB8AC3E}">
        <p14:creationId xmlns:p14="http://schemas.microsoft.com/office/powerpoint/2010/main" val="179492974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Footer Placeholder 3"/>
          <p:cNvSpPr>
            <a:spLocks noGrp="1"/>
          </p:cNvSpPr>
          <p:nvPr>
            <p:ph type="ftr" sz="quarter" idx="10"/>
          </p:nvPr>
        </p:nvSpPr>
        <p:spPr/>
        <p:txBody>
          <a:bodyPr/>
          <a:lstStyle/>
          <a:p>
            <a:pPr>
              <a:defRPr/>
            </a:pPr>
            <a:r>
              <a:rPr lang="en-US"/>
              <a:t>Operations Strategy   © Van Mieghem</a:t>
            </a:r>
          </a:p>
        </p:txBody>
      </p:sp>
    </p:spTree>
    <p:extLst>
      <p:ext uri="{BB962C8B-B14F-4D97-AF65-F5344CB8AC3E}">
        <p14:creationId xmlns:p14="http://schemas.microsoft.com/office/powerpoint/2010/main" val="168146842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Line 8"/>
          <p:cNvSpPr>
            <a:spLocks noChangeShapeType="1"/>
          </p:cNvSpPr>
          <p:nvPr userDrawn="1"/>
        </p:nvSpPr>
        <p:spPr bwMode="auto">
          <a:xfrm>
            <a:off x="0" y="6683375"/>
            <a:ext cx="9156700" cy="0"/>
          </a:xfrm>
          <a:prstGeom prst="line">
            <a:avLst/>
          </a:prstGeom>
          <a:noFill/>
          <a:ln w="12700">
            <a:solidFill>
              <a:schemeClr val="tx1"/>
            </a:solidFill>
            <a:round/>
            <a:headEnd type="none" w="sm" len="sm"/>
            <a:tailEnd type="none" w="sm" len="sm"/>
          </a:ln>
          <a:effectLst/>
        </p:spPr>
        <p:txBody>
          <a:bodyPr wrap="none" anchor="ctr"/>
          <a:lstStyle/>
          <a:p>
            <a:pPr>
              <a:defRPr/>
            </a:pPr>
            <a:endParaRPr lang="en-US"/>
          </a:p>
        </p:txBody>
      </p:sp>
      <p:sp>
        <p:nvSpPr>
          <p:cNvPr id="5" name="Rectangle 9"/>
          <p:cNvSpPr>
            <a:spLocks noChangeArrowheads="1"/>
          </p:cNvSpPr>
          <p:nvPr userDrawn="1"/>
        </p:nvSpPr>
        <p:spPr bwMode="auto">
          <a:xfrm>
            <a:off x="4310063" y="6667500"/>
            <a:ext cx="701675" cy="214313"/>
          </a:xfrm>
          <a:prstGeom prst="rect">
            <a:avLst/>
          </a:prstGeom>
          <a:noFill/>
          <a:ln w="9525">
            <a:noFill/>
            <a:miter lim="800000"/>
            <a:headEnd/>
            <a:tailEnd/>
          </a:ln>
          <a:effectLst/>
        </p:spPr>
        <p:txBody>
          <a:bodyPr lIns="92075" tIns="46038" rIns="92075" bIns="46038">
            <a:spAutoFit/>
          </a:bodyPr>
          <a:lstStyle/>
          <a:p>
            <a:pPr eaLnBrk="0" hangingPunct="0">
              <a:defRPr/>
            </a:pPr>
            <a:r>
              <a:rPr lang="en-US" sz="800">
                <a:solidFill>
                  <a:schemeClr val="accent2"/>
                </a:solidFill>
                <a:latin typeface="Arial" pitchFamily="34" charset="0"/>
              </a:rPr>
              <a:t>Slide </a:t>
            </a:r>
            <a:fld id="{43293E56-D745-440A-9355-DF2B0AC1BB3C}" type="slidenum">
              <a:rPr lang="en-US" sz="800">
                <a:solidFill>
                  <a:schemeClr val="accent2"/>
                </a:solidFill>
                <a:latin typeface="Arial" pitchFamily="34" charset="0"/>
              </a:rPr>
              <a:pPr eaLnBrk="0" hangingPunct="0">
                <a:defRPr/>
              </a:pPr>
              <a:t>‹#›</a:t>
            </a:fld>
            <a:endParaRPr lang="en-US" sz="800">
              <a:solidFill>
                <a:schemeClr val="accent2"/>
              </a:solidFill>
              <a:latin typeface="Arial" pitchFamily="34" charset="0"/>
            </a:endParaRPr>
          </a:p>
        </p:txBody>
      </p:sp>
      <p:sp>
        <p:nvSpPr>
          <p:cNvPr id="7" name="Rectangle 11"/>
          <p:cNvSpPr>
            <a:spLocks noChangeArrowheads="1"/>
          </p:cNvSpPr>
          <p:nvPr userDrawn="1"/>
        </p:nvSpPr>
        <p:spPr bwMode="auto">
          <a:xfrm>
            <a:off x="7273925" y="6667500"/>
            <a:ext cx="1838325" cy="214313"/>
          </a:xfrm>
          <a:prstGeom prst="rect">
            <a:avLst/>
          </a:prstGeom>
          <a:noFill/>
          <a:ln w="9525">
            <a:noFill/>
            <a:miter lim="800000"/>
            <a:headEnd/>
            <a:tailEnd/>
          </a:ln>
          <a:effectLst/>
        </p:spPr>
        <p:txBody>
          <a:bodyPr lIns="92075" tIns="46038" rIns="92075" bIns="46038">
            <a:spAutoFit/>
          </a:bodyPr>
          <a:lstStyle/>
          <a:p>
            <a:pPr algn="r" eaLnBrk="0" hangingPunct="0">
              <a:defRPr/>
            </a:pPr>
            <a:r>
              <a:rPr lang="en-US" sz="800" dirty="0">
                <a:solidFill>
                  <a:schemeClr val="accent2"/>
                </a:solidFill>
                <a:latin typeface="Arial" pitchFamily="34" charset="0"/>
                <a:cs typeface="Arial" pitchFamily="34" charset="0"/>
              </a:rPr>
              <a:t>© Van Mieghem</a:t>
            </a:r>
          </a:p>
        </p:txBody>
      </p:sp>
      <p:sp>
        <p:nvSpPr>
          <p:cNvPr id="372742" name="Rectangle 6"/>
          <p:cNvSpPr>
            <a:spLocks noGrp="1" noChangeArrowheads="1"/>
          </p:cNvSpPr>
          <p:nvPr>
            <p:ph type="ctrTitle"/>
          </p:nvPr>
        </p:nvSpPr>
        <p:spPr>
          <a:xfrm>
            <a:off x="685800" y="1622425"/>
            <a:ext cx="7772400" cy="1470025"/>
          </a:xfrm>
          <a:noFill/>
        </p:spPr>
        <p:txBody>
          <a:bodyPr/>
          <a:lstStyle>
            <a:lvl1pPr algn="ctr">
              <a:defRPr sz="3200"/>
            </a:lvl1pPr>
          </a:lstStyle>
          <a:p>
            <a:r>
              <a:rPr lang="en-US"/>
              <a:t>Click to edit Master title style</a:t>
            </a:r>
          </a:p>
        </p:txBody>
      </p:sp>
      <p:sp>
        <p:nvSpPr>
          <p:cNvPr id="372743" name="Rectangle 7"/>
          <p:cNvSpPr>
            <a:spLocks noGrp="1" noChangeArrowheads="1"/>
          </p:cNvSpPr>
          <p:nvPr>
            <p:ph type="subTitle" idx="1"/>
          </p:nvPr>
        </p:nvSpPr>
        <p:spPr>
          <a:xfrm>
            <a:off x="1371600" y="3378200"/>
            <a:ext cx="6400800" cy="1752600"/>
          </a:xfrm>
        </p:spPr>
        <p:txBody>
          <a:bodyPr/>
          <a:lstStyle>
            <a:lvl1pPr marL="0" indent="0" algn="ctr">
              <a:buFont typeface="Wingdings" pitchFamily="2" charset="2"/>
              <a:buNone/>
              <a:defRPr/>
            </a:lvl1pPr>
          </a:lstStyle>
          <a:p>
            <a:r>
              <a:rPr lang="en-US"/>
              <a:t>Click to edit Master subtitle style</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xAndChart" preserve="1">
  <p:cSld name="Title, Text and Char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a:t>Click to edit Master title style</a:t>
            </a:r>
          </a:p>
        </p:txBody>
      </p:sp>
      <p:sp>
        <p:nvSpPr>
          <p:cNvPr id="3" name="Text Placeholder 2"/>
          <p:cNvSpPr>
            <a:spLocks noGrp="1"/>
          </p:cNvSpPr>
          <p:nvPr>
            <p:ph type="body" sz="half" idx="1"/>
          </p:nvPr>
        </p:nvSpPr>
        <p:spPr>
          <a:xfrm>
            <a:off x="455613" y="1114425"/>
            <a:ext cx="4038600" cy="54530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hart Placeholder 3"/>
          <p:cNvSpPr>
            <a:spLocks noGrp="1"/>
          </p:cNvSpPr>
          <p:nvPr>
            <p:ph type="chart" sz="half" idx="2"/>
          </p:nvPr>
        </p:nvSpPr>
        <p:spPr>
          <a:xfrm>
            <a:off x="4646613" y="1114425"/>
            <a:ext cx="4038600" cy="5453063"/>
          </a:xfrm>
        </p:spPr>
        <p:txBody>
          <a:bodyPr/>
          <a:lstStyle/>
          <a:p>
            <a:pPr lvl="0"/>
            <a:endParaRPr lang="en-US" noProof="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xOverObj" preserve="1">
  <p:cSld name="Title and Text over Conten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dirty="0"/>
              <a:t>Click to edit Master title style</a:t>
            </a:r>
          </a:p>
        </p:txBody>
      </p:sp>
      <p:sp>
        <p:nvSpPr>
          <p:cNvPr id="3" name="Text Placeholder 2"/>
          <p:cNvSpPr>
            <a:spLocks noGrp="1"/>
          </p:cNvSpPr>
          <p:nvPr>
            <p:ph type="body" sz="half" idx="1"/>
          </p:nvPr>
        </p:nvSpPr>
        <p:spPr>
          <a:xfrm>
            <a:off x="455613" y="1114425"/>
            <a:ext cx="8229600" cy="2649538"/>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455613" y="3916363"/>
            <a:ext cx="8229600" cy="26511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woObjOverTx" preserve="1">
  <p:cSld name="Title and 2 Content over Tex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a:t>Click to edit Master title style</a:t>
            </a:r>
          </a:p>
        </p:txBody>
      </p:sp>
      <p:sp>
        <p:nvSpPr>
          <p:cNvPr id="3" name="Content Placeholder 2"/>
          <p:cNvSpPr>
            <a:spLocks noGrp="1"/>
          </p:cNvSpPr>
          <p:nvPr>
            <p:ph sz="quarter" idx="1"/>
          </p:nvPr>
        </p:nvSpPr>
        <p:spPr>
          <a:xfrm>
            <a:off x="455613" y="1114425"/>
            <a:ext cx="4038600" cy="26495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quarter" idx="2"/>
          </p:nvPr>
        </p:nvSpPr>
        <p:spPr>
          <a:xfrm>
            <a:off x="4646613" y="1114425"/>
            <a:ext cx="4038600" cy="26495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half" idx="3"/>
          </p:nvPr>
        </p:nvSpPr>
        <p:spPr>
          <a:xfrm>
            <a:off x="455613" y="3916363"/>
            <a:ext cx="8229600" cy="26511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5613" y="1114425"/>
            <a:ext cx="4038600" cy="54530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6613" y="1114425"/>
            <a:ext cx="4038600" cy="54530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OverTx" preserve="1">
  <p:cSld name="Title and Content over Tex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a:t>Click to edit Master title style</a:t>
            </a:r>
          </a:p>
        </p:txBody>
      </p:sp>
      <p:sp>
        <p:nvSpPr>
          <p:cNvPr id="3" name="Content Placeholder 2"/>
          <p:cNvSpPr>
            <a:spLocks noGrp="1"/>
          </p:cNvSpPr>
          <p:nvPr>
            <p:ph sz="half" idx="1"/>
          </p:nvPr>
        </p:nvSpPr>
        <p:spPr>
          <a:xfrm>
            <a:off x="455613" y="1114425"/>
            <a:ext cx="8229600" cy="26495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5613" y="3916363"/>
            <a:ext cx="8229600" cy="26511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xAndTwoObj" preserve="1">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a:t>Click to edit Master title style</a:t>
            </a:r>
          </a:p>
        </p:txBody>
      </p:sp>
      <p:sp>
        <p:nvSpPr>
          <p:cNvPr id="3" name="Text Placeholder 2"/>
          <p:cNvSpPr>
            <a:spLocks noGrp="1"/>
          </p:cNvSpPr>
          <p:nvPr>
            <p:ph type="body" sz="half" idx="1"/>
          </p:nvPr>
        </p:nvSpPr>
        <p:spPr>
          <a:xfrm>
            <a:off x="455613" y="1114425"/>
            <a:ext cx="4038600" cy="54530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quarter" idx="2"/>
          </p:nvPr>
        </p:nvSpPr>
        <p:spPr>
          <a:xfrm>
            <a:off x="4646613" y="1114425"/>
            <a:ext cx="4038600" cy="26495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Content Placeholder 4"/>
          <p:cNvSpPr>
            <a:spLocks noGrp="1"/>
          </p:cNvSpPr>
          <p:nvPr>
            <p:ph sz="quarter" idx="3"/>
          </p:nvPr>
        </p:nvSpPr>
        <p:spPr>
          <a:xfrm>
            <a:off x="4646613" y="3916363"/>
            <a:ext cx="4038600" cy="26511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EAEAEA"/>
        </a:solidFill>
        <a:effectLst/>
      </p:bgPr>
    </p:bg>
    <p:spTree>
      <p:nvGrpSpPr>
        <p:cNvPr id="1" name=""/>
        <p:cNvGrpSpPr/>
        <p:nvPr/>
      </p:nvGrpSpPr>
      <p:grpSpPr>
        <a:xfrm>
          <a:off x="0" y="0"/>
          <a:ext cx="0" cy="0"/>
          <a:chOff x="0" y="0"/>
          <a:chExt cx="0" cy="0"/>
        </a:xfrm>
      </p:grpSpPr>
      <p:sp>
        <p:nvSpPr>
          <p:cNvPr id="371714" name="Line 2"/>
          <p:cNvSpPr>
            <a:spLocks noChangeShapeType="1"/>
          </p:cNvSpPr>
          <p:nvPr/>
        </p:nvSpPr>
        <p:spPr bwMode="auto">
          <a:xfrm>
            <a:off x="0" y="6683375"/>
            <a:ext cx="9156700" cy="0"/>
          </a:xfrm>
          <a:prstGeom prst="line">
            <a:avLst/>
          </a:prstGeom>
          <a:noFill/>
          <a:ln w="12700">
            <a:solidFill>
              <a:schemeClr val="tx1"/>
            </a:solidFill>
            <a:round/>
            <a:headEnd type="none" w="sm" len="sm"/>
            <a:tailEnd type="none" w="sm" len="sm"/>
          </a:ln>
          <a:effectLst/>
        </p:spPr>
        <p:txBody>
          <a:bodyPr wrap="none" anchor="ctr"/>
          <a:lstStyle/>
          <a:p>
            <a:pPr>
              <a:defRPr/>
            </a:pPr>
            <a:endParaRPr lang="en-US"/>
          </a:p>
        </p:txBody>
      </p:sp>
      <p:sp>
        <p:nvSpPr>
          <p:cNvPr id="371715" name="Rectangle 3"/>
          <p:cNvSpPr>
            <a:spLocks noChangeArrowheads="1"/>
          </p:cNvSpPr>
          <p:nvPr/>
        </p:nvSpPr>
        <p:spPr bwMode="auto">
          <a:xfrm>
            <a:off x="4310063" y="6667500"/>
            <a:ext cx="701675" cy="214313"/>
          </a:xfrm>
          <a:prstGeom prst="rect">
            <a:avLst/>
          </a:prstGeom>
          <a:noFill/>
          <a:ln w="9525">
            <a:noFill/>
            <a:miter lim="800000"/>
            <a:headEnd/>
            <a:tailEnd/>
          </a:ln>
          <a:effectLst/>
        </p:spPr>
        <p:txBody>
          <a:bodyPr lIns="92075" tIns="46038" rIns="92075" bIns="46038">
            <a:spAutoFit/>
          </a:bodyPr>
          <a:lstStyle/>
          <a:p>
            <a:pPr eaLnBrk="0" hangingPunct="0">
              <a:defRPr/>
            </a:pPr>
            <a:r>
              <a:rPr lang="en-US" sz="800">
                <a:solidFill>
                  <a:schemeClr val="accent2"/>
                </a:solidFill>
                <a:latin typeface="Arial" pitchFamily="34" charset="0"/>
              </a:rPr>
              <a:t>Slide </a:t>
            </a:r>
            <a:fld id="{7EE6F149-268C-4C65-B9D7-23C7949CE424}" type="slidenum">
              <a:rPr lang="en-US" sz="800">
                <a:solidFill>
                  <a:schemeClr val="accent2"/>
                </a:solidFill>
                <a:latin typeface="Arial" pitchFamily="34" charset="0"/>
              </a:rPr>
              <a:pPr eaLnBrk="0" hangingPunct="0">
                <a:defRPr/>
              </a:pPr>
              <a:t>‹#›</a:t>
            </a:fld>
            <a:endParaRPr lang="en-US" sz="800">
              <a:solidFill>
                <a:schemeClr val="accent2"/>
              </a:solidFill>
              <a:latin typeface="Arial" pitchFamily="34" charset="0"/>
            </a:endParaRPr>
          </a:p>
        </p:txBody>
      </p:sp>
      <p:sp>
        <p:nvSpPr>
          <p:cNvPr id="371717" name="Rectangle 5"/>
          <p:cNvSpPr>
            <a:spLocks noChangeArrowheads="1"/>
          </p:cNvSpPr>
          <p:nvPr/>
        </p:nvSpPr>
        <p:spPr bwMode="auto">
          <a:xfrm>
            <a:off x="7273925" y="6667500"/>
            <a:ext cx="1838325" cy="214313"/>
          </a:xfrm>
          <a:prstGeom prst="rect">
            <a:avLst/>
          </a:prstGeom>
          <a:noFill/>
          <a:ln w="9525">
            <a:noFill/>
            <a:miter lim="800000"/>
            <a:headEnd/>
            <a:tailEnd/>
          </a:ln>
          <a:effectLst/>
        </p:spPr>
        <p:txBody>
          <a:bodyPr lIns="92075" tIns="46038" rIns="92075" bIns="46038">
            <a:spAutoFit/>
          </a:bodyPr>
          <a:lstStyle/>
          <a:p>
            <a:pPr algn="r" eaLnBrk="0" hangingPunct="0">
              <a:defRPr/>
            </a:pPr>
            <a:r>
              <a:rPr lang="en-US" sz="800" dirty="0">
                <a:solidFill>
                  <a:schemeClr val="accent2"/>
                </a:solidFill>
                <a:latin typeface="Arial" pitchFamily="34" charset="0"/>
                <a:cs typeface="Arial" pitchFamily="34" charset="0"/>
              </a:rPr>
              <a:t>© Van Mieghem</a:t>
            </a:r>
          </a:p>
        </p:txBody>
      </p:sp>
      <p:sp>
        <p:nvSpPr>
          <p:cNvPr id="1030" name="Rectangle 7"/>
          <p:cNvSpPr>
            <a:spLocks noGrp="1" noChangeArrowheads="1"/>
          </p:cNvSpPr>
          <p:nvPr>
            <p:ph type="title"/>
          </p:nvPr>
        </p:nvSpPr>
        <p:spPr bwMode="auto">
          <a:xfrm>
            <a:off x="0" y="7938"/>
            <a:ext cx="9144000" cy="955675"/>
          </a:xfrm>
          <a:prstGeom prst="rect">
            <a:avLst/>
          </a:prstGeom>
          <a:solidFill>
            <a:srgbClr val="FFFFCC"/>
          </a:solidFill>
          <a:ln w="9525">
            <a:noFill/>
            <a:miter lim="800000"/>
            <a:headEnd/>
            <a:tailEnd/>
          </a:ln>
        </p:spPr>
        <p:txBody>
          <a:bodyPr vert="horz" wrap="square" lIns="92075" tIns="46038" rIns="92075" bIns="46038" numCol="1" anchor="b" anchorCtr="0" compatLnSpc="1">
            <a:prstTxWarp prst="textNoShape">
              <a:avLst/>
            </a:prstTxWarp>
          </a:bodyPr>
          <a:lstStyle/>
          <a:p>
            <a:pPr lvl="0"/>
            <a:r>
              <a:rPr lang="en-US"/>
              <a:t>Click to edit Master title style</a:t>
            </a:r>
          </a:p>
        </p:txBody>
      </p:sp>
      <p:sp>
        <p:nvSpPr>
          <p:cNvPr id="1031" name="Rectangle 8"/>
          <p:cNvSpPr>
            <a:spLocks noGrp="1" noChangeArrowheads="1"/>
          </p:cNvSpPr>
          <p:nvPr>
            <p:ph type="body" idx="1"/>
          </p:nvPr>
        </p:nvSpPr>
        <p:spPr bwMode="auto">
          <a:xfrm>
            <a:off x="455613" y="1114425"/>
            <a:ext cx="8229600" cy="5453063"/>
          </a:xfrm>
          <a:prstGeom prst="rect">
            <a:avLst/>
          </a:prstGeom>
          <a:noFill/>
          <a:ln w="9525">
            <a:noFill/>
            <a:miter lim="800000"/>
            <a:headEnd/>
            <a:tailEnd/>
          </a:ln>
        </p:spPr>
        <p:txBody>
          <a:bodyPr vert="horz" wrap="square" lIns="92075" tIns="46038" rIns="92075" bIns="46038"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 bg1="lt1" tx1="dk1" bg2="lt2" tx2="dk2" accent1="accent1" accent2="accent2" accent3="accent3" accent4="accent4" accent5="accent5" accent6="accent6" hlink="hlink" folHlink="folHlink"/>
  <p:sldLayoutIdLst>
    <p:sldLayoutId id="2147483981" r:id="rId1"/>
    <p:sldLayoutId id="2147483964" r:id="rId2"/>
    <p:sldLayoutId id="2147483965" r:id="rId3"/>
    <p:sldLayoutId id="2147483966" r:id="rId4"/>
    <p:sldLayoutId id="2147483968" r:id="rId5"/>
    <p:sldLayoutId id="2147483969" r:id="rId6"/>
    <p:sldLayoutId id="2147483970" r:id="rId7"/>
    <p:sldLayoutId id="2147483974" r:id="rId8"/>
    <p:sldLayoutId id="2147483975" r:id="rId9"/>
    <p:sldLayoutId id="2147483977" r:id="rId10"/>
    <p:sldLayoutId id="2147483978" r:id="rId11"/>
    <p:sldLayoutId id="2147483979" r:id="rId12"/>
  </p:sldLayoutIdLst>
  <p:hf sldNum="0" hdr="0" ftr="0" dt="0"/>
  <p:txStyles>
    <p:titleStyle>
      <a:lvl1pPr algn="l" rtl="0" eaLnBrk="0" fontAlgn="base" hangingPunct="0">
        <a:spcBef>
          <a:spcPct val="0"/>
        </a:spcBef>
        <a:spcAft>
          <a:spcPct val="0"/>
        </a:spcAft>
        <a:defRPr sz="2800">
          <a:solidFill>
            <a:schemeClr val="accent2"/>
          </a:solidFill>
          <a:latin typeface="+mj-lt"/>
          <a:ea typeface="+mj-ea"/>
          <a:cs typeface="+mj-cs"/>
        </a:defRPr>
      </a:lvl1pPr>
      <a:lvl2pPr algn="l" rtl="0" eaLnBrk="0" fontAlgn="base" hangingPunct="0">
        <a:spcBef>
          <a:spcPct val="0"/>
        </a:spcBef>
        <a:spcAft>
          <a:spcPct val="0"/>
        </a:spcAft>
        <a:defRPr sz="2800">
          <a:solidFill>
            <a:schemeClr val="accent2"/>
          </a:solidFill>
          <a:latin typeface="Times New Roman" pitchFamily="18" charset="0"/>
        </a:defRPr>
      </a:lvl2pPr>
      <a:lvl3pPr algn="l" rtl="0" eaLnBrk="0" fontAlgn="base" hangingPunct="0">
        <a:spcBef>
          <a:spcPct val="0"/>
        </a:spcBef>
        <a:spcAft>
          <a:spcPct val="0"/>
        </a:spcAft>
        <a:defRPr sz="2800">
          <a:solidFill>
            <a:schemeClr val="accent2"/>
          </a:solidFill>
          <a:latin typeface="Times New Roman" pitchFamily="18" charset="0"/>
        </a:defRPr>
      </a:lvl3pPr>
      <a:lvl4pPr algn="l" rtl="0" eaLnBrk="0" fontAlgn="base" hangingPunct="0">
        <a:spcBef>
          <a:spcPct val="0"/>
        </a:spcBef>
        <a:spcAft>
          <a:spcPct val="0"/>
        </a:spcAft>
        <a:defRPr sz="2800">
          <a:solidFill>
            <a:schemeClr val="accent2"/>
          </a:solidFill>
          <a:latin typeface="Times New Roman" pitchFamily="18" charset="0"/>
        </a:defRPr>
      </a:lvl4pPr>
      <a:lvl5pPr algn="l" rtl="0" eaLnBrk="0" fontAlgn="base" hangingPunct="0">
        <a:spcBef>
          <a:spcPct val="0"/>
        </a:spcBef>
        <a:spcAft>
          <a:spcPct val="0"/>
        </a:spcAft>
        <a:defRPr sz="2800">
          <a:solidFill>
            <a:schemeClr val="accent2"/>
          </a:solidFill>
          <a:latin typeface="Times New Roman" pitchFamily="18" charset="0"/>
        </a:defRPr>
      </a:lvl5pPr>
      <a:lvl6pPr marL="457200" algn="l" rtl="0" fontAlgn="base">
        <a:spcBef>
          <a:spcPct val="0"/>
        </a:spcBef>
        <a:spcAft>
          <a:spcPct val="0"/>
        </a:spcAft>
        <a:defRPr sz="2800">
          <a:solidFill>
            <a:schemeClr val="accent2"/>
          </a:solidFill>
          <a:latin typeface="Times New Roman" pitchFamily="18" charset="0"/>
        </a:defRPr>
      </a:lvl6pPr>
      <a:lvl7pPr marL="914400" algn="l" rtl="0" fontAlgn="base">
        <a:spcBef>
          <a:spcPct val="0"/>
        </a:spcBef>
        <a:spcAft>
          <a:spcPct val="0"/>
        </a:spcAft>
        <a:defRPr sz="2800">
          <a:solidFill>
            <a:schemeClr val="accent2"/>
          </a:solidFill>
          <a:latin typeface="Times New Roman" pitchFamily="18" charset="0"/>
        </a:defRPr>
      </a:lvl7pPr>
      <a:lvl8pPr marL="1371600" algn="l" rtl="0" fontAlgn="base">
        <a:spcBef>
          <a:spcPct val="0"/>
        </a:spcBef>
        <a:spcAft>
          <a:spcPct val="0"/>
        </a:spcAft>
        <a:defRPr sz="2800">
          <a:solidFill>
            <a:schemeClr val="accent2"/>
          </a:solidFill>
          <a:latin typeface="Times New Roman" pitchFamily="18" charset="0"/>
        </a:defRPr>
      </a:lvl8pPr>
      <a:lvl9pPr marL="1828800" algn="l" rtl="0" fontAlgn="base">
        <a:spcBef>
          <a:spcPct val="0"/>
        </a:spcBef>
        <a:spcAft>
          <a:spcPct val="0"/>
        </a:spcAft>
        <a:defRPr sz="2800">
          <a:solidFill>
            <a:schemeClr val="accent2"/>
          </a:solidFill>
          <a:latin typeface="Times New Roman" pitchFamily="18" charset="0"/>
        </a:defRPr>
      </a:lvl9pPr>
    </p:titleStyle>
    <p:bodyStyle>
      <a:lvl1pPr marL="342900" indent="-342900" algn="l" rtl="0" eaLnBrk="0" fontAlgn="base" hangingPunct="0">
        <a:spcBef>
          <a:spcPct val="20000"/>
        </a:spcBef>
        <a:spcAft>
          <a:spcPct val="0"/>
        </a:spcAft>
        <a:buSzPct val="90000"/>
        <a:buFont typeface="Wingdings" pitchFamily="2" charset="2"/>
        <a:buChar char="§"/>
        <a:defRPr sz="2000">
          <a:solidFill>
            <a:schemeClr val="tx1"/>
          </a:solidFill>
          <a:latin typeface="+mn-lt"/>
          <a:ea typeface="+mn-ea"/>
          <a:cs typeface="+mn-cs"/>
        </a:defRPr>
      </a:lvl1pPr>
      <a:lvl2pPr marL="742950" indent="-285750" algn="l" rtl="0" eaLnBrk="0" fontAlgn="base" hangingPunct="0">
        <a:spcBef>
          <a:spcPct val="20000"/>
        </a:spcBef>
        <a:spcAft>
          <a:spcPct val="0"/>
        </a:spcAft>
        <a:buSzPct val="85000"/>
        <a:buChar char="–"/>
        <a:defRPr>
          <a:solidFill>
            <a:schemeClr val="tx1"/>
          </a:solidFill>
          <a:latin typeface="+mn-lt"/>
        </a:defRPr>
      </a:lvl2pPr>
      <a:lvl3pPr marL="1143000" indent="-228600" algn="l" rtl="0" eaLnBrk="0" fontAlgn="base" hangingPunct="0">
        <a:spcBef>
          <a:spcPct val="20000"/>
        </a:spcBef>
        <a:spcAft>
          <a:spcPct val="0"/>
        </a:spcAft>
        <a:buSzPct val="50000"/>
        <a:buFont typeface="Wingdings" pitchFamily="2" charset="2"/>
        <a:buChar char="q"/>
        <a:defRPr sz="1600">
          <a:solidFill>
            <a:schemeClr val="tx1"/>
          </a:solidFill>
          <a:latin typeface="+mn-lt"/>
        </a:defRPr>
      </a:lvl3pPr>
      <a:lvl4pPr marL="1600200" indent="-228600" algn="l" rtl="0" eaLnBrk="0" fontAlgn="base" hangingPunct="0">
        <a:spcBef>
          <a:spcPct val="20000"/>
        </a:spcBef>
        <a:spcAft>
          <a:spcPct val="0"/>
        </a:spcAft>
        <a:buChar char="•"/>
        <a:defRPr sz="1400">
          <a:solidFill>
            <a:schemeClr val="tx1"/>
          </a:solidFill>
          <a:latin typeface="+mn-lt"/>
        </a:defRPr>
      </a:lvl4pPr>
      <a:lvl5pPr marL="2057400" indent="-228600" algn="l" rtl="0" eaLnBrk="0" fontAlgn="base" hangingPunct="0">
        <a:spcBef>
          <a:spcPct val="20000"/>
        </a:spcBef>
        <a:spcAft>
          <a:spcPct val="0"/>
        </a:spcAft>
        <a:buFont typeface="Times New Roman" pitchFamily="18" charset="0"/>
        <a:buChar char="−"/>
        <a:defRPr sz="1400">
          <a:solidFill>
            <a:schemeClr val="tx1"/>
          </a:solidFill>
          <a:latin typeface="+mn-lt"/>
        </a:defRPr>
      </a:lvl5pPr>
      <a:lvl6pPr marL="2514600" indent="-228600" algn="l" rtl="0" fontAlgn="base">
        <a:spcBef>
          <a:spcPct val="20000"/>
        </a:spcBef>
        <a:spcAft>
          <a:spcPct val="0"/>
        </a:spcAft>
        <a:buFont typeface="Times New Roman" pitchFamily="18" charset="0"/>
        <a:buChar char="−"/>
        <a:defRPr sz="1400">
          <a:solidFill>
            <a:schemeClr val="tx1"/>
          </a:solidFill>
          <a:latin typeface="+mn-lt"/>
        </a:defRPr>
      </a:lvl6pPr>
      <a:lvl7pPr marL="2971800" indent="-228600" algn="l" rtl="0" fontAlgn="base">
        <a:spcBef>
          <a:spcPct val="20000"/>
        </a:spcBef>
        <a:spcAft>
          <a:spcPct val="0"/>
        </a:spcAft>
        <a:buFont typeface="Times New Roman" pitchFamily="18" charset="0"/>
        <a:buChar char="−"/>
        <a:defRPr sz="1400">
          <a:solidFill>
            <a:schemeClr val="tx1"/>
          </a:solidFill>
          <a:latin typeface="+mn-lt"/>
        </a:defRPr>
      </a:lvl7pPr>
      <a:lvl8pPr marL="3429000" indent="-228600" algn="l" rtl="0" fontAlgn="base">
        <a:spcBef>
          <a:spcPct val="20000"/>
        </a:spcBef>
        <a:spcAft>
          <a:spcPct val="0"/>
        </a:spcAft>
        <a:buFont typeface="Times New Roman" pitchFamily="18" charset="0"/>
        <a:buChar char="−"/>
        <a:defRPr sz="1400">
          <a:solidFill>
            <a:schemeClr val="tx1"/>
          </a:solidFill>
          <a:latin typeface="+mn-lt"/>
        </a:defRPr>
      </a:lvl8pPr>
      <a:lvl9pPr marL="3886200" indent="-228600" algn="l" rtl="0" fontAlgn="base">
        <a:spcBef>
          <a:spcPct val="20000"/>
        </a:spcBef>
        <a:spcAft>
          <a:spcPct val="0"/>
        </a:spcAft>
        <a:buFont typeface="Times New Roman" pitchFamily="18" charset="0"/>
        <a:buChar char="−"/>
        <a:defRPr sz="14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1.xml"/><Relationship Id="rId1" Type="http://schemas.openxmlformats.org/officeDocument/2006/relationships/slideLayout" Target="../slideLayouts/slideLayout11.xml"/></Relationships>
</file>

<file path=ppt/slides/_rels/slide12.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notesSlide" Target="../notesSlides/notesSlide12.xml"/><Relationship Id="rId1" Type="http://schemas.openxmlformats.org/officeDocument/2006/relationships/slideLayout" Target="../slideLayouts/slideLayout11.xml"/></Relationships>
</file>

<file path=ppt/slides/_rels/slide13.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3.xml"/><Relationship Id="rId1" Type="http://schemas.openxmlformats.org/officeDocument/2006/relationships/slideLayout" Target="../slideLayouts/slideLayout11.xml"/><Relationship Id="rId4" Type="http://schemas.openxmlformats.org/officeDocument/2006/relationships/image" Target="../media/image10.png"/></Relationships>
</file>

<file path=ppt/slides/_rels/slide14.xml.rels><?xml version="1.0" encoding="UTF-8" standalone="yes"?>
<Relationships xmlns="http://schemas.openxmlformats.org/package/2006/relationships"><Relationship Id="rId3" Type="http://schemas.openxmlformats.org/officeDocument/2006/relationships/image" Target="../media/image11.emf"/><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15.xml"/><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16.xml"/><Relationship Id="rId1" Type="http://schemas.openxmlformats.org/officeDocument/2006/relationships/slideLayout" Target="../slideLayouts/slideLayout5.xml"/><Relationship Id="rId4" Type="http://schemas.openxmlformats.org/officeDocument/2006/relationships/chart" Target="../charts/chart4.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1.xml"/></Relationships>
</file>

<file path=ppt/slides/_rels/slide26.xml.rels><?xml version="1.0" encoding="UTF-8" standalone="yes"?>
<Relationships xmlns="http://schemas.openxmlformats.org/package/2006/relationships"><Relationship Id="rId3" Type="http://schemas.openxmlformats.org/officeDocument/2006/relationships/image" Target="../media/image14.emf"/><Relationship Id="rId2" Type="http://schemas.openxmlformats.org/officeDocument/2006/relationships/image" Target="../media/image13.emf"/><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2" Type="http://schemas.openxmlformats.org/officeDocument/2006/relationships/hyperlink" Target="http://cglink.me/r377384"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11.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1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1.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11.xml"/></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7.xml"/><Relationship Id="rId1" Type="http://schemas.openxmlformats.org/officeDocument/2006/relationships/slideLayout" Target="../slideLayouts/slideLayout11.xml"/></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8.xml"/><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Negotiation Case: </a:t>
            </a:r>
            <a:r>
              <a:rPr lang="en-US" dirty="0" err="1"/>
              <a:t>Neuvotella-Trate</a:t>
            </a:r>
            <a:endParaRPr lang="en-US" dirty="0"/>
          </a:p>
        </p:txBody>
      </p:sp>
      <p:sp>
        <p:nvSpPr>
          <p:cNvPr id="3" name="Text Placeholder 2"/>
          <p:cNvSpPr>
            <a:spLocks noGrp="1"/>
          </p:cNvSpPr>
          <p:nvPr>
            <p:ph type="body" sz="half" idx="1"/>
          </p:nvPr>
        </p:nvSpPr>
        <p:spPr>
          <a:xfrm>
            <a:off x="455613" y="1114425"/>
            <a:ext cx="2973388" cy="5273675"/>
          </a:xfrm>
        </p:spPr>
        <p:txBody>
          <a:bodyPr/>
          <a:lstStyle/>
          <a:p>
            <a:pPr marL="0" indent="0">
              <a:buNone/>
            </a:pPr>
            <a:r>
              <a:rPr lang="en-US" b="1" dirty="0"/>
              <a:t>25min	</a:t>
            </a:r>
            <a:r>
              <a:rPr lang="en-US" dirty="0"/>
              <a:t>Negotiation in Pairs</a:t>
            </a:r>
          </a:p>
          <a:p>
            <a:pPr marL="0" indent="0">
              <a:buNone/>
            </a:pPr>
            <a:r>
              <a:rPr lang="en-US" dirty="0"/>
              <a:t>	</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r>
              <a:rPr lang="en-US" b="1" dirty="0"/>
              <a:t>10min	</a:t>
            </a:r>
            <a:r>
              <a:rPr lang="en-US" dirty="0"/>
              <a:t>Submit answers to Post-Negotiation questions:</a:t>
            </a:r>
          </a:p>
          <a:p>
            <a:pPr marL="0" indent="0">
              <a:buNone/>
            </a:pPr>
            <a:r>
              <a:rPr lang="en-US" dirty="0"/>
              <a:t>	 https://</a:t>
            </a:r>
            <a:r>
              <a:rPr lang="en-US" dirty="0" err="1"/>
              <a:t>goo.gl</a:t>
            </a:r>
            <a:r>
              <a:rPr lang="en-US" dirty="0"/>
              <a:t>/4WTh9f</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r>
              <a:rPr lang="en-US" dirty="0"/>
              <a:t> </a:t>
            </a:r>
          </a:p>
          <a:p>
            <a:pPr marL="0" indent="0">
              <a:buNone/>
            </a:pPr>
            <a:endParaRPr lang="en-US" dirty="0"/>
          </a:p>
        </p:txBody>
      </p:sp>
      <p:graphicFrame>
        <p:nvGraphicFramePr>
          <p:cNvPr id="5" name="Table 4">
            <a:extLst>
              <a:ext uri="{FF2B5EF4-FFF2-40B4-BE49-F238E27FC236}">
                <a16:creationId xmlns:a16="http://schemas.microsoft.com/office/drawing/2014/main" id="{5E1B3BE5-1091-6D43-B463-44DD7A55DC54}"/>
              </a:ext>
            </a:extLst>
          </p:cNvPr>
          <p:cNvGraphicFramePr>
            <a:graphicFrameLocks noGrp="1"/>
          </p:cNvGraphicFramePr>
          <p:nvPr>
            <p:extLst>
              <p:ext uri="{D42A27DB-BD31-4B8C-83A1-F6EECF244321}">
                <p14:modId xmlns:p14="http://schemas.microsoft.com/office/powerpoint/2010/main" val="3903095214"/>
              </p:ext>
            </p:extLst>
          </p:nvPr>
        </p:nvGraphicFramePr>
        <p:xfrm>
          <a:off x="1" y="2037834"/>
          <a:ext cx="4020668" cy="2415540"/>
        </p:xfrm>
        <a:graphic>
          <a:graphicData uri="http://schemas.openxmlformats.org/drawingml/2006/table">
            <a:tbl>
              <a:tblPr>
                <a:tableStyleId>{5C22544A-7EE6-4342-B048-85BDC9FD1C3A}</a:tableStyleId>
              </a:tblPr>
              <a:tblGrid>
                <a:gridCol w="632011">
                  <a:extLst>
                    <a:ext uri="{9D8B030D-6E8A-4147-A177-3AD203B41FA5}">
                      <a16:colId xmlns:a16="http://schemas.microsoft.com/office/drawing/2014/main" val="2778671365"/>
                    </a:ext>
                  </a:extLst>
                </a:gridCol>
                <a:gridCol w="1008529">
                  <a:extLst>
                    <a:ext uri="{9D8B030D-6E8A-4147-A177-3AD203B41FA5}">
                      <a16:colId xmlns:a16="http://schemas.microsoft.com/office/drawing/2014/main" val="2509751467"/>
                    </a:ext>
                  </a:extLst>
                </a:gridCol>
                <a:gridCol w="1640541">
                  <a:extLst>
                    <a:ext uri="{9D8B030D-6E8A-4147-A177-3AD203B41FA5}">
                      <a16:colId xmlns:a16="http://schemas.microsoft.com/office/drawing/2014/main" val="1661596784"/>
                    </a:ext>
                  </a:extLst>
                </a:gridCol>
                <a:gridCol w="739587">
                  <a:extLst>
                    <a:ext uri="{9D8B030D-6E8A-4147-A177-3AD203B41FA5}">
                      <a16:colId xmlns:a16="http://schemas.microsoft.com/office/drawing/2014/main" val="1688716302"/>
                    </a:ext>
                  </a:extLst>
                </a:gridCol>
              </a:tblGrid>
              <a:tr h="266700">
                <a:tc>
                  <a:txBody>
                    <a:bodyPr/>
                    <a:lstStyle/>
                    <a:p>
                      <a:pPr algn="l" fontAlgn="b"/>
                      <a:r>
                        <a:rPr lang="en-US" sz="2400" u="none" strike="noStrike" dirty="0">
                          <a:effectLst/>
                        </a:rPr>
                        <a:t>S61</a:t>
                      </a:r>
                    </a:p>
                    <a:p>
                      <a:pPr algn="l" fontAlgn="b"/>
                      <a:endParaRPr lang="en-US" sz="2400" b="1" i="0" u="none" strike="noStrike" dirty="0">
                        <a:solidFill>
                          <a:srgbClr val="0070C0"/>
                        </a:solidFill>
                        <a:effectLst/>
                        <a:latin typeface="Calibri" panose="020F0502020204030204" pitchFamily="34" charset="0"/>
                      </a:endParaRPr>
                    </a:p>
                  </a:txBody>
                  <a:tcPr marL="9525" marR="9525" marT="9525" marB="0" anchor="b"/>
                </a:tc>
                <a:tc>
                  <a:txBody>
                    <a:bodyPr/>
                    <a:lstStyle/>
                    <a:p>
                      <a:pPr algn="l" fontAlgn="b"/>
                      <a:r>
                        <a:rPr lang="en-US" sz="2400" u="none" strike="noStrike" dirty="0">
                          <a:effectLst/>
                        </a:rPr>
                        <a:t>Seller </a:t>
                      </a:r>
                    </a:p>
                    <a:p>
                      <a:pPr algn="l" fontAlgn="b"/>
                      <a:r>
                        <a:rPr lang="en-US" sz="2400" u="none" strike="noStrike" dirty="0">
                          <a:effectLst/>
                        </a:rPr>
                        <a:t>(</a:t>
                      </a:r>
                      <a:r>
                        <a:rPr lang="en-US" sz="2400" u="none" strike="noStrike" dirty="0" err="1">
                          <a:effectLst/>
                        </a:rPr>
                        <a:t>Trate</a:t>
                      </a:r>
                      <a:r>
                        <a:rPr lang="en-US" sz="2400" u="none" strike="noStrike" dirty="0">
                          <a:effectLst/>
                        </a:rPr>
                        <a:t>)</a:t>
                      </a:r>
                      <a:endParaRPr lang="en-US" sz="2400" b="1" i="0" u="none" strike="noStrike" dirty="0">
                        <a:solidFill>
                          <a:srgbClr val="0070C0"/>
                        </a:solidFill>
                        <a:effectLst/>
                        <a:latin typeface="Calibri" panose="020F0502020204030204" pitchFamily="34" charset="0"/>
                      </a:endParaRPr>
                    </a:p>
                  </a:txBody>
                  <a:tcPr marL="9525" marR="9525" marT="9525" marB="0" anchor="b"/>
                </a:tc>
                <a:tc>
                  <a:txBody>
                    <a:bodyPr/>
                    <a:lstStyle/>
                    <a:p>
                      <a:pPr algn="l" fontAlgn="b"/>
                      <a:r>
                        <a:rPr lang="en-US" sz="2400" u="none" strike="noStrike" dirty="0">
                          <a:effectLst/>
                        </a:rPr>
                        <a:t>Buyer </a:t>
                      </a:r>
                    </a:p>
                    <a:p>
                      <a:pPr algn="l" fontAlgn="b"/>
                      <a:r>
                        <a:rPr lang="en-US" sz="2400" u="none" strike="noStrike" dirty="0">
                          <a:effectLst/>
                        </a:rPr>
                        <a:t>(</a:t>
                      </a:r>
                      <a:r>
                        <a:rPr lang="en-US" sz="2400" u="none" strike="noStrike" dirty="0" err="1">
                          <a:effectLst/>
                        </a:rPr>
                        <a:t>Neuvotella</a:t>
                      </a:r>
                      <a:r>
                        <a:rPr lang="en-US" sz="2400" u="none" strike="noStrike" dirty="0">
                          <a:effectLst/>
                        </a:rPr>
                        <a:t>)</a:t>
                      </a:r>
                      <a:endParaRPr lang="en-US" sz="2400" b="1" i="0" u="none" strike="noStrike" dirty="0">
                        <a:solidFill>
                          <a:srgbClr val="0070C0"/>
                        </a:solidFill>
                        <a:effectLst/>
                        <a:latin typeface="Calibri" panose="020F0502020204030204" pitchFamily="34" charset="0"/>
                      </a:endParaRPr>
                    </a:p>
                  </a:txBody>
                  <a:tcPr marL="9525" marR="9525" marT="9525" marB="0" anchor="b"/>
                </a:tc>
                <a:tc>
                  <a:txBody>
                    <a:bodyPr/>
                    <a:lstStyle/>
                    <a:p>
                      <a:pPr algn="l" fontAlgn="b"/>
                      <a:r>
                        <a:rPr lang="en-US" sz="1800" b="0" i="0" u="none" strike="noStrike" dirty="0">
                          <a:solidFill>
                            <a:srgbClr val="000000"/>
                          </a:solidFill>
                          <a:effectLst/>
                          <a:latin typeface="Calibri" panose="020F0502020204030204" pitchFamily="34" charset="0"/>
                        </a:rPr>
                        <a:t>Where</a:t>
                      </a:r>
                    </a:p>
                  </a:txBody>
                  <a:tcPr marL="9525" marR="9525" marT="9525" marB="0" anchor="b"/>
                </a:tc>
                <a:extLst>
                  <a:ext uri="{0D108BD9-81ED-4DB2-BD59-A6C34878D82A}">
                    <a16:rowId xmlns:a16="http://schemas.microsoft.com/office/drawing/2014/main" val="1553497162"/>
                  </a:ext>
                </a:extLst>
              </a:tr>
              <a:tr h="219850">
                <a:tc>
                  <a:txBody>
                    <a:bodyPr/>
                    <a:lstStyle/>
                    <a:p>
                      <a:pPr algn="l" fontAlgn="b"/>
                      <a:r>
                        <a:rPr lang="en-US" sz="1800" u="none" strike="noStrike">
                          <a:effectLst/>
                        </a:rPr>
                        <a:t>Pair A</a:t>
                      </a:r>
                      <a:endParaRPr lang="en-US" sz="18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US" sz="1800" u="none" strike="noStrike" dirty="0">
                          <a:effectLst/>
                        </a:rPr>
                        <a:t>Group 1</a:t>
                      </a:r>
                      <a:endParaRPr lang="en-US" sz="1800" b="0" i="0" u="none" strike="noStrike" dirty="0">
                        <a:solidFill>
                          <a:srgbClr val="000000"/>
                        </a:solidFill>
                        <a:effectLst/>
                        <a:latin typeface="Calibri" panose="020F0502020204030204" pitchFamily="34" charset="0"/>
                      </a:endParaRPr>
                    </a:p>
                  </a:txBody>
                  <a:tcPr marL="9525" marR="9525" marT="9525" marB="0" anchor="b"/>
                </a:tc>
                <a:tc>
                  <a:txBody>
                    <a:bodyPr/>
                    <a:lstStyle/>
                    <a:p>
                      <a:pPr algn="l" fontAlgn="b"/>
                      <a:r>
                        <a:rPr lang="en-US" sz="1800" u="none" strike="noStrike" dirty="0">
                          <a:effectLst/>
                        </a:rPr>
                        <a:t>Group 2</a:t>
                      </a:r>
                      <a:endParaRPr lang="en-US" sz="1800" b="0" i="0" u="none" strike="noStrike" dirty="0">
                        <a:solidFill>
                          <a:srgbClr val="000000"/>
                        </a:solidFill>
                        <a:effectLst/>
                        <a:latin typeface="Calibri" panose="020F0502020204030204" pitchFamily="34" charset="0"/>
                      </a:endParaRPr>
                    </a:p>
                  </a:txBody>
                  <a:tcPr marL="9525" marR="9525" marT="9525" marB="0" anchor="b"/>
                </a:tc>
                <a:tc>
                  <a:txBody>
                    <a:bodyPr/>
                    <a:lstStyle/>
                    <a:p>
                      <a:pPr algn="l" fontAlgn="b"/>
                      <a:r>
                        <a:rPr lang="en-US" sz="1800" b="0" i="0" u="none" strike="noStrike" dirty="0">
                          <a:solidFill>
                            <a:srgbClr val="000000"/>
                          </a:solidFill>
                          <a:effectLst/>
                          <a:latin typeface="Calibri" panose="020F0502020204030204" pitchFamily="34" charset="0"/>
                        </a:rPr>
                        <a:t>Front left</a:t>
                      </a:r>
                    </a:p>
                  </a:txBody>
                  <a:tcPr marL="9525" marR="9525" marT="9525" marB="0" anchor="b"/>
                </a:tc>
                <a:extLst>
                  <a:ext uri="{0D108BD9-81ED-4DB2-BD59-A6C34878D82A}">
                    <a16:rowId xmlns:a16="http://schemas.microsoft.com/office/drawing/2014/main" val="197541079"/>
                  </a:ext>
                </a:extLst>
              </a:tr>
              <a:tr h="195124">
                <a:tc>
                  <a:txBody>
                    <a:bodyPr/>
                    <a:lstStyle/>
                    <a:p>
                      <a:pPr algn="l" fontAlgn="b"/>
                      <a:r>
                        <a:rPr lang="en-US" sz="1800" u="none" strike="noStrike">
                          <a:effectLst/>
                        </a:rPr>
                        <a:t>Pair B</a:t>
                      </a:r>
                      <a:endParaRPr lang="en-US" sz="18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US" sz="1800" u="none" strike="noStrike" dirty="0">
                          <a:effectLst/>
                        </a:rPr>
                        <a:t>Group 3</a:t>
                      </a:r>
                      <a:endParaRPr lang="en-US" sz="1800" b="0" i="0" u="none" strike="noStrike" dirty="0">
                        <a:solidFill>
                          <a:srgbClr val="000000"/>
                        </a:solidFill>
                        <a:effectLst/>
                        <a:latin typeface="Calibri" panose="020F0502020204030204" pitchFamily="34" charset="0"/>
                      </a:endParaRPr>
                    </a:p>
                  </a:txBody>
                  <a:tcPr marL="9525" marR="9525" marT="9525" marB="0" anchor="b"/>
                </a:tc>
                <a:tc>
                  <a:txBody>
                    <a:bodyPr/>
                    <a:lstStyle/>
                    <a:p>
                      <a:pPr algn="l" fontAlgn="b"/>
                      <a:r>
                        <a:rPr lang="en-US" sz="1800" u="none" strike="noStrike" dirty="0">
                          <a:effectLst/>
                        </a:rPr>
                        <a:t>Group 4</a:t>
                      </a:r>
                      <a:endParaRPr lang="en-US" sz="1800" b="0" i="0" u="none" strike="noStrike" dirty="0">
                        <a:solidFill>
                          <a:srgbClr val="000000"/>
                        </a:solidFill>
                        <a:effectLst/>
                        <a:latin typeface="Calibri" panose="020F0502020204030204" pitchFamily="34" charset="0"/>
                      </a:endParaRPr>
                    </a:p>
                  </a:txBody>
                  <a:tcPr marL="9525" marR="9525" marT="9525" marB="0" anchor="b"/>
                </a:tc>
                <a:tc>
                  <a:txBody>
                    <a:bodyPr/>
                    <a:lstStyle/>
                    <a:p>
                      <a:pPr algn="l" fontAlgn="b"/>
                      <a:r>
                        <a:rPr lang="en-US" sz="1800" b="0" i="0" u="none" strike="noStrike" dirty="0">
                          <a:solidFill>
                            <a:srgbClr val="000000"/>
                          </a:solidFill>
                          <a:effectLst/>
                          <a:latin typeface="Calibri" panose="020F0502020204030204" pitchFamily="34" charset="0"/>
                        </a:rPr>
                        <a:t>Front middle</a:t>
                      </a:r>
                    </a:p>
                  </a:txBody>
                  <a:tcPr marL="9525" marR="9525" marT="9525" marB="0" anchor="b"/>
                </a:tc>
                <a:extLst>
                  <a:ext uri="{0D108BD9-81ED-4DB2-BD59-A6C34878D82A}">
                    <a16:rowId xmlns:a16="http://schemas.microsoft.com/office/drawing/2014/main" val="2047840221"/>
                  </a:ext>
                </a:extLst>
              </a:tr>
              <a:tr h="0">
                <a:tc>
                  <a:txBody>
                    <a:bodyPr/>
                    <a:lstStyle/>
                    <a:p>
                      <a:pPr algn="l" fontAlgn="b"/>
                      <a:r>
                        <a:rPr lang="en-US" sz="1800" u="none" strike="noStrike">
                          <a:effectLst/>
                        </a:rPr>
                        <a:t>Pair C</a:t>
                      </a:r>
                      <a:endParaRPr lang="en-US" sz="18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US" sz="1800" u="none" strike="noStrike" dirty="0">
                          <a:effectLst/>
                        </a:rPr>
                        <a:t>Group 5</a:t>
                      </a:r>
                      <a:endParaRPr lang="en-US" sz="1800" b="0" i="0" u="none" strike="noStrike" dirty="0">
                        <a:solidFill>
                          <a:srgbClr val="000000"/>
                        </a:solidFill>
                        <a:effectLst/>
                        <a:latin typeface="Calibri" panose="020F0502020204030204" pitchFamily="34" charset="0"/>
                      </a:endParaRPr>
                    </a:p>
                  </a:txBody>
                  <a:tcPr marL="9525" marR="9525" marT="9525" marB="0" anchor="b"/>
                </a:tc>
                <a:tc>
                  <a:txBody>
                    <a:bodyPr/>
                    <a:lstStyle/>
                    <a:p>
                      <a:pPr algn="l" fontAlgn="b"/>
                      <a:r>
                        <a:rPr lang="en-US" sz="1800" u="none" strike="noStrike">
                          <a:effectLst/>
                        </a:rPr>
                        <a:t>Group 6</a:t>
                      </a:r>
                      <a:endParaRPr lang="en-US" sz="18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US" sz="1800" u="none" strike="noStrike" dirty="0">
                          <a:effectLst/>
                        </a:rPr>
                        <a:t>Front right</a:t>
                      </a:r>
                    </a:p>
                  </a:txBody>
                  <a:tcPr marL="9525" marR="9525" marT="9525" marB="0" anchor="b"/>
                </a:tc>
                <a:extLst>
                  <a:ext uri="{0D108BD9-81ED-4DB2-BD59-A6C34878D82A}">
                    <a16:rowId xmlns:a16="http://schemas.microsoft.com/office/drawing/2014/main" val="526296125"/>
                  </a:ext>
                </a:extLst>
              </a:tr>
            </a:tbl>
          </a:graphicData>
        </a:graphic>
      </p:graphicFrame>
      <p:pic>
        <p:nvPicPr>
          <p:cNvPr id="8" name="Picture 7">
            <a:extLst>
              <a:ext uri="{FF2B5EF4-FFF2-40B4-BE49-F238E27FC236}">
                <a16:creationId xmlns:a16="http://schemas.microsoft.com/office/drawing/2014/main" id="{7BC88502-1659-1B4A-9C96-F2D1637628BF}"/>
              </a:ext>
            </a:extLst>
          </p:cNvPr>
          <p:cNvPicPr>
            <a:picLocks noChangeAspect="1"/>
          </p:cNvPicPr>
          <p:nvPr/>
        </p:nvPicPr>
        <p:blipFill>
          <a:blip r:embed="rId3"/>
          <a:stretch>
            <a:fillRect/>
          </a:stretch>
        </p:blipFill>
        <p:spPr>
          <a:xfrm>
            <a:off x="4020668" y="1257300"/>
            <a:ext cx="5715000" cy="5600700"/>
          </a:xfrm>
          <a:prstGeom prst="rect">
            <a:avLst/>
          </a:prstGeom>
        </p:spPr>
      </p:pic>
    </p:spTree>
    <p:extLst>
      <p:ext uri="{BB962C8B-B14F-4D97-AF65-F5344CB8AC3E}">
        <p14:creationId xmlns:p14="http://schemas.microsoft.com/office/powerpoint/2010/main" val="258061429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Supply Chain Surplus</a:t>
            </a:r>
          </a:p>
        </p:txBody>
      </p:sp>
      <p:sp>
        <p:nvSpPr>
          <p:cNvPr id="3" name="Rectangle 2"/>
          <p:cNvSpPr/>
          <p:nvPr/>
        </p:nvSpPr>
        <p:spPr bwMode="auto">
          <a:xfrm>
            <a:off x="921773" y="1747684"/>
            <a:ext cx="1607573" cy="796413"/>
          </a:xfrm>
          <a:prstGeom prst="rect">
            <a:avLst/>
          </a:prstGeom>
          <a:solidFill>
            <a:schemeClr val="accent6">
              <a:lumMod val="20000"/>
              <a:lumOff val="80000"/>
            </a:schemeClr>
          </a:solidFill>
          <a:ln w="9525" cap="flat" cmpd="sng" algn="ctr">
            <a:solidFill>
              <a:schemeClr val="tx1"/>
            </a:solidFill>
            <a:prstDash val="solid"/>
            <a:round/>
            <a:headEnd type="none" w="med" len="med"/>
            <a:tailEnd type="none" w="med" len="med"/>
          </a:ln>
          <a:effectLst/>
        </p:spPr>
        <p:txBody>
          <a:bodyPr vert="horz" wrap="none" lIns="91440" tIns="45720" rIns="91440" bIns="45720" numCol="1" rtlCol="0" anchor="t"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dirty="0">
                <a:ln>
                  <a:noFill/>
                </a:ln>
                <a:solidFill>
                  <a:schemeClr val="tx1"/>
                </a:solidFill>
                <a:effectLst/>
                <a:latin typeface="Arial" charset="0"/>
                <a:ea typeface="Arial" charset="0"/>
                <a:cs typeface="Arial" charset="0"/>
              </a:rPr>
              <a:t>Supplier</a:t>
            </a:r>
          </a:p>
          <a:p>
            <a:pPr marL="0" marR="0" indent="0" algn="ctr" defTabSz="914400" rtl="0" eaLnBrk="1" fontAlgn="base" latinLnBrk="0" hangingPunct="1">
              <a:lnSpc>
                <a:spcPct val="100000"/>
              </a:lnSpc>
              <a:spcBef>
                <a:spcPct val="0"/>
              </a:spcBef>
              <a:spcAft>
                <a:spcPct val="0"/>
              </a:spcAft>
              <a:buClrTx/>
              <a:buSzTx/>
              <a:buFontTx/>
              <a:buNone/>
              <a:tabLst/>
            </a:pPr>
            <a:r>
              <a:rPr lang="en-US" sz="2000" i="1" dirty="0">
                <a:latin typeface="Arial" charset="0"/>
                <a:ea typeface="Arial" charset="0"/>
                <a:cs typeface="Arial" charset="0"/>
              </a:rPr>
              <a:t>cost c</a:t>
            </a:r>
            <a:endParaRPr kumimoji="0" lang="en-US" sz="2000" b="0" i="1" u="none" strike="noStrike" cap="none" normalizeH="0" baseline="0" dirty="0">
              <a:ln>
                <a:noFill/>
              </a:ln>
              <a:solidFill>
                <a:schemeClr val="tx1"/>
              </a:solidFill>
              <a:effectLst/>
              <a:latin typeface="Arial" charset="0"/>
              <a:ea typeface="Arial" charset="0"/>
              <a:cs typeface="Arial" charset="0"/>
            </a:endParaRPr>
          </a:p>
        </p:txBody>
      </p:sp>
      <p:sp>
        <p:nvSpPr>
          <p:cNvPr id="4" name="Rectangle 3"/>
          <p:cNvSpPr/>
          <p:nvPr/>
        </p:nvSpPr>
        <p:spPr bwMode="auto">
          <a:xfrm>
            <a:off x="921773" y="3967316"/>
            <a:ext cx="1607573" cy="796413"/>
          </a:xfrm>
          <a:prstGeom prst="rect">
            <a:avLst/>
          </a:prstGeom>
          <a:solidFill>
            <a:schemeClr val="accent6">
              <a:lumMod val="20000"/>
              <a:lumOff val="80000"/>
            </a:schemeClr>
          </a:solidFill>
          <a:ln w="9525" cap="flat" cmpd="sng" algn="ctr">
            <a:solidFill>
              <a:schemeClr val="tx1"/>
            </a:solidFill>
            <a:prstDash val="solid"/>
            <a:round/>
            <a:headEnd type="none" w="med" len="med"/>
            <a:tailEnd type="none" w="med" len="med"/>
          </a:ln>
          <a:effectLst/>
        </p:spPr>
        <p:txBody>
          <a:bodyPr vert="horz" wrap="none" lIns="91440" tIns="45720" rIns="91440" bIns="45720" numCol="1" rtlCol="0" anchor="t"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dirty="0">
                <a:ln>
                  <a:noFill/>
                </a:ln>
                <a:solidFill>
                  <a:schemeClr val="tx1"/>
                </a:solidFill>
                <a:effectLst/>
                <a:latin typeface="Arial" charset="0"/>
                <a:ea typeface="Arial" charset="0"/>
                <a:cs typeface="Arial" charset="0"/>
              </a:rPr>
              <a:t>Retailer</a:t>
            </a:r>
          </a:p>
          <a:p>
            <a:pPr marL="0" marR="0" indent="0" algn="ctr" defTabSz="914400" rtl="0" eaLnBrk="1" fontAlgn="base" latinLnBrk="0" hangingPunct="1">
              <a:lnSpc>
                <a:spcPct val="100000"/>
              </a:lnSpc>
              <a:spcBef>
                <a:spcPct val="0"/>
              </a:spcBef>
              <a:spcAft>
                <a:spcPct val="0"/>
              </a:spcAft>
              <a:buClrTx/>
              <a:buSzTx/>
              <a:buFontTx/>
              <a:buNone/>
              <a:tabLst/>
            </a:pPr>
            <a:r>
              <a:rPr lang="en-US" sz="2000" i="1" dirty="0">
                <a:latin typeface="Arial" charset="0"/>
                <a:ea typeface="Arial" charset="0"/>
                <a:cs typeface="Arial" charset="0"/>
              </a:rPr>
              <a:t>retail price p</a:t>
            </a:r>
            <a:endParaRPr kumimoji="0" lang="en-US" sz="2000" b="0" i="1" u="none" strike="noStrike" cap="none" normalizeH="0" baseline="0" dirty="0">
              <a:ln>
                <a:noFill/>
              </a:ln>
              <a:solidFill>
                <a:schemeClr val="tx1"/>
              </a:solidFill>
              <a:effectLst/>
              <a:latin typeface="Arial" charset="0"/>
              <a:ea typeface="Arial" charset="0"/>
              <a:cs typeface="Arial" charset="0"/>
            </a:endParaRPr>
          </a:p>
        </p:txBody>
      </p:sp>
      <p:cxnSp>
        <p:nvCxnSpPr>
          <p:cNvPr id="6" name="Straight Arrow Connector 5"/>
          <p:cNvCxnSpPr>
            <a:stCxn id="3" idx="2"/>
            <a:endCxn id="4" idx="0"/>
          </p:cNvCxnSpPr>
          <p:nvPr/>
        </p:nvCxnSpPr>
        <p:spPr bwMode="auto">
          <a:xfrm>
            <a:off x="1725560" y="2544097"/>
            <a:ext cx="0" cy="1423219"/>
          </a:xfrm>
          <a:prstGeom prst="straightConnector1">
            <a:avLst/>
          </a:prstGeom>
          <a:solidFill>
            <a:schemeClr val="accent1"/>
          </a:solidFill>
          <a:ln w="9525" cap="flat" cmpd="sng" algn="ctr">
            <a:solidFill>
              <a:schemeClr val="tx1"/>
            </a:solidFill>
            <a:prstDash val="dash"/>
            <a:round/>
            <a:headEnd type="none" w="med" len="med"/>
            <a:tailEnd type="triangle"/>
          </a:ln>
          <a:effectLst/>
        </p:spPr>
      </p:cxnSp>
      <p:cxnSp>
        <p:nvCxnSpPr>
          <p:cNvPr id="8" name="Straight Arrow Connector 7"/>
          <p:cNvCxnSpPr>
            <a:stCxn id="4" idx="2"/>
          </p:cNvCxnSpPr>
          <p:nvPr/>
        </p:nvCxnSpPr>
        <p:spPr bwMode="auto">
          <a:xfrm flipH="1">
            <a:off x="1710811" y="4763729"/>
            <a:ext cx="14749" cy="663677"/>
          </a:xfrm>
          <a:prstGeom prst="straightConnector1">
            <a:avLst/>
          </a:prstGeom>
          <a:solidFill>
            <a:schemeClr val="accent1"/>
          </a:solidFill>
          <a:ln w="9525" cap="flat" cmpd="sng" algn="ctr">
            <a:solidFill>
              <a:schemeClr val="tx1"/>
            </a:solidFill>
            <a:prstDash val="dash"/>
            <a:round/>
            <a:headEnd type="none" w="med" len="med"/>
            <a:tailEnd type="triangle"/>
          </a:ln>
          <a:effectLst/>
        </p:spPr>
      </p:cxnSp>
      <p:sp>
        <p:nvSpPr>
          <p:cNvPr id="11" name="TextBox 10"/>
          <p:cNvSpPr txBox="1"/>
          <p:nvPr/>
        </p:nvSpPr>
        <p:spPr>
          <a:xfrm>
            <a:off x="123609" y="2757953"/>
            <a:ext cx="1611340" cy="1015663"/>
          </a:xfrm>
          <a:prstGeom prst="rect">
            <a:avLst/>
          </a:prstGeom>
          <a:noFill/>
        </p:spPr>
        <p:txBody>
          <a:bodyPr wrap="none" rtlCol="0">
            <a:spAutoFit/>
          </a:bodyPr>
          <a:lstStyle/>
          <a:p>
            <a:pPr algn="ctr"/>
            <a:r>
              <a:rPr lang="en-US" sz="2000" i="1" dirty="0">
                <a:latin typeface="Arial" charset="0"/>
                <a:ea typeface="Arial" charset="0"/>
                <a:cs typeface="Arial" charset="0"/>
              </a:rPr>
              <a:t>quantity Q</a:t>
            </a:r>
          </a:p>
          <a:p>
            <a:pPr algn="ctr"/>
            <a:r>
              <a:rPr lang="en-US" sz="2000" i="1" dirty="0">
                <a:latin typeface="Arial" charset="0"/>
                <a:ea typeface="Arial" charset="0"/>
                <a:cs typeface="Arial" charset="0"/>
              </a:rPr>
              <a:t>at wholesale</a:t>
            </a:r>
          </a:p>
          <a:p>
            <a:pPr algn="ctr"/>
            <a:r>
              <a:rPr lang="en-US" sz="2000" i="1" dirty="0">
                <a:latin typeface="Arial" charset="0"/>
                <a:ea typeface="Arial" charset="0"/>
                <a:cs typeface="Arial" charset="0"/>
              </a:rPr>
              <a:t>price w</a:t>
            </a:r>
          </a:p>
        </p:txBody>
      </p:sp>
      <p:sp>
        <p:nvSpPr>
          <p:cNvPr id="5" name="TextBox 4"/>
          <p:cNvSpPr txBox="1"/>
          <p:nvPr/>
        </p:nvSpPr>
        <p:spPr>
          <a:xfrm>
            <a:off x="3620729" y="1873045"/>
            <a:ext cx="3467616" cy="461665"/>
          </a:xfrm>
          <a:prstGeom prst="rect">
            <a:avLst/>
          </a:prstGeom>
          <a:noFill/>
        </p:spPr>
        <p:txBody>
          <a:bodyPr wrap="none" rtlCol="0">
            <a:spAutoFit/>
          </a:bodyPr>
          <a:lstStyle/>
          <a:p>
            <a:r>
              <a:rPr lang="en-US"/>
              <a:t>Supplier profit = (</a:t>
            </a:r>
            <a:r>
              <a:rPr lang="en-US" i="1"/>
              <a:t>w – c</a:t>
            </a:r>
            <a:r>
              <a:rPr lang="en-US"/>
              <a:t>) </a:t>
            </a:r>
            <a:r>
              <a:rPr lang="en-US" i="1"/>
              <a:t>Q</a:t>
            </a:r>
            <a:endParaRPr lang="en-US"/>
          </a:p>
        </p:txBody>
      </p:sp>
      <p:sp>
        <p:nvSpPr>
          <p:cNvPr id="12" name="TextBox 11"/>
          <p:cNvSpPr txBox="1"/>
          <p:nvPr/>
        </p:nvSpPr>
        <p:spPr>
          <a:xfrm>
            <a:off x="3620729" y="4134689"/>
            <a:ext cx="3414717" cy="461665"/>
          </a:xfrm>
          <a:prstGeom prst="rect">
            <a:avLst/>
          </a:prstGeom>
          <a:noFill/>
        </p:spPr>
        <p:txBody>
          <a:bodyPr wrap="none" rtlCol="0">
            <a:spAutoFit/>
          </a:bodyPr>
          <a:lstStyle/>
          <a:p>
            <a:r>
              <a:rPr lang="en-US" dirty="0"/>
              <a:t>Retailer profit = (</a:t>
            </a:r>
            <a:r>
              <a:rPr lang="en-US" i="1" dirty="0"/>
              <a:t>p – w</a:t>
            </a:r>
            <a:r>
              <a:rPr lang="en-US" dirty="0"/>
              <a:t>) </a:t>
            </a:r>
            <a:r>
              <a:rPr lang="en-US" i="1" dirty="0"/>
              <a:t>Q</a:t>
            </a:r>
            <a:endParaRPr lang="en-US" dirty="0"/>
          </a:p>
        </p:txBody>
      </p:sp>
      <p:sp>
        <p:nvSpPr>
          <p:cNvPr id="7" name="Plus 6"/>
          <p:cNvSpPr/>
          <p:nvPr/>
        </p:nvSpPr>
        <p:spPr bwMode="auto">
          <a:xfrm>
            <a:off x="4741608" y="2986548"/>
            <a:ext cx="567812" cy="560438"/>
          </a:xfrm>
          <a:prstGeom prst="mathPlus">
            <a:avLst/>
          </a:prstGeom>
          <a:solidFill>
            <a:schemeClr val="accent2"/>
          </a:solidFill>
          <a:ln w="9525" cap="flat" cmpd="sng" algn="ctr">
            <a:solidFill>
              <a:schemeClr val="tx1"/>
            </a:solidFill>
            <a:prstDash val="solid"/>
            <a:round/>
            <a:headEnd type="none" w="med" len="med"/>
            <a:tailEnd type="none" w="med" len="med"/>
          </a:ln>
          <a:effectLst/>
        </p:spPr>
        <p:txBody>
          <a:bodyPr vert="horz" wrap="none" lIns="91440" tIns="45720" rIns="91440" bIns="45720" numCol="1" rtlCol="0" anchor="t" anchorCtr="0" compatLnSpc="1">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Times New Roman" pitchFamily="18" charset="0"/>
            </a:endParaRPr>
          </a:p>
        </p:txBody>
      </p:sp>
      <p:sp>
        <p:nvSpPr>
          <p:cNvPr id="9" name="Equal 8"/>
          <p:cNvSpPr/>
          <p:nvPr/>
        </p:nvSpPr>
        <p:spPr bwMode="auto">
          <a:xfrm>
            <a:off x="4800602" y="4925961"/>
            <a:ext cx="449826" cy="390832"/>
          </a:xfrm>
          <a:prstGeom prst="mathEqual">
            <a:avLst/>
          </a:prstGeom>
          <a:solidFill>
            <a:schemeClr val="accent2"/>
          </a:solidFill>
          <a:ln w="9525" cap="flat" cmpd="sng" algn="ctr">
            <a:solidFill>
              <a:schemeClr val="tx1"/>
            </a:solidFill>
            <a:prstDash val="solid"/>
            <a:round/>
            <a:headEnd type="none" w="med" len="med"/>
            <a:tailEnd type="none" w="med" len="med"/>
          </a:ln>
          <a:effectLst/>
        </p:spPr>
        <p:txBody>
          <a:bodyPr vert="horz" wrap="none" lIns="91440" tIns="45720" rIns="91440" bIns="45720" numCol="1" rtlCol="0" anchor="t" anchorCtr="0" compatLnSpc="1">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Times New Roman" pitchFamily="18" charset="0"/>
            </a:endParaRPr>
          </a:p>
        </p:txBody>
      </p:sp>
      <p:sp>
        <p:nvSpPr>
          <p:cNvPr id="13" name="TextBox 12"/>
          <p:cNvSpPr txBox="1"/>
          <p:nvPr/>
        </p:nvSpPr>
        <p:spPr>
          <a:xfrm>
            <a:off x="3620729" y="5771760"/>
            <a:ext cx="2957861" cy="461665"/>
          </a:xfrm>
          <a:prstGeom prst="rect">
            <a:avLst/>
          </a:prstGeom>
          <a:noFill/>
        </p:spPr>
        <p:txBody>
          <a:bodyPr wrap="none" rtlCol="0">
            <a:spAutoFit/>
          </a:bodyPr>
          <a:lstStyle/>
          <a:p>
            <a:r>
              <a:rPr lang="en-US" dirty="0"/>
              <a:t>SC surplus = (</a:t>
            </a:r>
            <a:r>
              <a:rPr lang="en-US" i="1" dirty="0"/>
              <a:t>p – c</a:t>
            </a:r>
            <a:r>
              <a:rPr lang="en-US" dirty="0"/>
              <a:t>) </a:t>
            </a:r>
            <a:r>
              <a:rPr lang="en-US" i="1" dirty="0"/>
              <a:t>Q</a:t>
            </a:r>
            <a:endParaRPr lang="en-US" dirty="0"/>
          </a:p>
        </p:txBody>
      </p:sp>
      <p:sp>
        <p:nvSpPr>
          <p:cNvPr id="10" name="Rectangle 9">
            <a:extLst>
              <a:ext uri="{FF2B5EF4-FFF2-40B4-BE49-F238E27FC236}">
                <a16:creationId xmlns:a16="http://schemas.microsoft.com/office/drawing/2014/main" id="{E220EF18-03D7-0245-A7FA-EEBE5966A74A}"/>
              </a:ext>
            </a:extLst>
          </p:cNvPr>
          <p:cNvSpPr/>
          <p:nvPr/>
        </p:nvSpPr>
        <p:spPr bwMode="auto">
          <a:xfrm>
            <a:off x="6629400" y="5656005"/>
            <a:ext cx="2532397" cy="1200329"/>
          </a:xfrm>
          <a:prstGeom prst="rect">
            <a:avLst/>
          </a:prstGeom>
          <a:solidFill>
            <a:schemeClr val="accent1"/>
          </a:solidFill>
          <a:ln w="9525" cap="flat" cmpd="sng" algn="ctr">
            <a:solidFill>
              <a:schemeClr val="tx1"/>
            </a:solid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pPr>
            <a:r>
              <a:rPr lang="en-US" dirty="0"/>
              <a:t>What is SC surplus</a:t>
            </a:r>
          </a:p>
          <a:p>
            <a:pPr marL="0" marR="0" indent="0" algn="l" defTabSz="914400" rtl="0" eaLnBrk="1" fontAlgn="base" latinLnBrk="0" hangingPunct="1">
              <a:lnSpc>
                <a:spcPct val="100000"/>
              </a:lnSpc>
              <a:spcBef>
                <a:spcPct val="0"/>
              </a:spcBef>
              <a:spcAft>
                <a:spcPct val="0"/>
              </a:spcAft>
              <a:buClrTx/>
              <a:buSzTx/>
              <a:buFontTx/>
              <a:buNone/>
              <a:tabLst/>
            </a:pPr>
            <a:r>
              <a:rPr lang="en-US" dirty="0"/>
              <a:t>f</a:t>
            </a:r>
            <a:r>
              <a:rPr kumimoji="0" lang="en-US" sz="2400" b="0" i="0" u="none" strike="noStrike" cap="none" normalizeH="0" baseline="0" dirty="0">
                <a:ln>
                  <a:noFill/>
                </a:ln>
                <a:solidFill>
                  <a:schemeClr val="tx1"/>
                </a:solidFill>
                <a:effectLst/>
                <a:latin typeface="Times New Roman" pitchFamily="18" charset="0"/>
              </a:rPr>
              <a:t>or our negotiation?</a:t>
            </a:r>
          </a:p>
        </p:txBody>
      </p:sp>
    </p:spTree>
    <p:extLst>
      <p:ext uri="{BB962C8B-B14F-4D97-AF65-F5344CB8AC3E}">
        <p14:creationId xmlns:p14="http://schemas.microsoft.com/office/powerpoint/2010/main" val="9075419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reen Shot 2013-11-18 at 9.55.46 P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693438"/>
            <a:ext cx="9144000" cy="2245324"/>
          </a:xfrm>
          <a:prstGeom prst="rect">
            <a:avLst/>
          </a:prstGeom>
        </p:spPr>
      </p:pic>
    </p:spTree>
    <p:extLst>
      <p:ext uri="{BB962C8B-B14F-4D97-AF65-F5344CB8AC3E}">
        <p14:creationId xmlns:p14="http://schemas.microsoft.com/office/powerpoint/2010/main" val="339336724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Supplier Economics: </a:t>
            </a:r>
            <a:br>
              <a:rPr lang="en-US" dirty="0"/>
            </a:br>
            <a:r>
              <a:rPr lang="en-US" dirty="0"/>
              <a:t>	Should- Cost Model</a:t>
            </a:r>
          </a:p>
        </p:txBody>
      </p:sp>
      <p:sp>
        <p:nvSpPr>
          <p:cNvPr id="6" name="TextBox 5"/>
          <p:cNvSpPr txBox="1"/>
          <p:nvPr/>
        </p:nvSpPr>
        <p:spPr>
          <a:xfrm>
            <a:off x="6070600" y="5178659"/>
            <a:ext cx="3073400" cy="1046440"/>
          </a:xfrm>
          <a:prstGeom prst="rect">
            <a:avLst/>
          </a:prstGeom>
          <a:noFill/>
        </p:spPr>
        <p:txBody>
          <a:bodyPr wrap="square" rtlCol="0">
            <a:spAutoFit/>
          </a:bodyPr>
          <a:lstStyle/>
          <a:p>
            <a:r>
              <a:rPr lang="en-US" sz="1200" dirty="0">
                <a:latin typeface="Arial" charset="0"/>
                <a:ea typeface="Arial" charset="0"/>
                <a:cs typeface="Arial" charset="0"/>
              </a:rPr>
              <a:t>Total </a:t>
            </a:r>
            <a:r>
              <a:rPr lang="en-US" sz="1400" b="1" dirty="0">
                <a:solidFill>
                  <a:schemeClr val="accent2"/>
                </a:solidFill>
                <a:latin typeface="Arial" charset="0"/>
                <a:ea typeface="Arial" charset="0"/>
                <a:cs typeface="Arial" charset="0"/>
              </a:rPr>
              <a:t>should-cost</a:t>
            </a:r>
            <a:r>
              <a:rPr lang="en-US" sz="1200" dirty="0">
                <a:latin typeface="Arial" charset="0"/>
                <a:ea typeface="Arial" charset="0"/>
                <a:cs typeface="Arial" charset="0"/>
              </a:rPr>
              <a:t> per kg: Sum of raw materials (with waste), processing, logistics, overheads </a:t>
            </a:r>
          </a:p>
          <a:p>
            <a:endParaRPr lang="en-US" dirty="0">
              <a:latin typeface="Arial" charset="0"/>
              <a:ea typeface="Arial" charset="0"/>
              <a:cs typeface="Arial" charset="0"/>
            </a:endParaRPr>
          </a:p>
        </p:txBody>
      </p:sp>
      <p:pic>
        <p:nvPicPr>
          <p:cNvPr id="8" name="Picture 7"/>
          <p:cNvPicPr>
            <a:picLocks noChangeAspect="1"/>
          </p:cNvPicPr>
          <p:nvPr/>
        </p:nvPicPr>
        <p:blipFill>
          <a:blip r:embed="rId3"/>
          <a:stretch>
            <a:fillRect/>
          </a:stretch>
        </p:blipFill>
        <p:spPr>
          <a:xfrm>
            <a:off x="0" y="2098745"/>
            <a:ext cx="9144000" cy="2660509"/>
          </a:xfrm>
          <a:prstGeom prst="rect">
            <a:avLst/>
          </a:prstGeom>
        </p:spPr>
      </p:pic>
    </p:spTree>
    <p:extLst>
      <p:ext uri="{BB962C8B-B14F-4D97-AF65-F5344CB8AC3E}">
        <p14:creationId xmlns:p14="http://schemas.microsoft.com/office/powerpoint/2010/main" val="289824978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Supplier Economics: </a:t>
            </a:r>
            <a:br>
              <a:rPr lang="en-US" dirty="0"/>
            </a:br>
            <a:r>
              <a:rPr lang="en-US" dirty="0"/>
              <a:t>	Should-Cost Model Output </a:t>
            </a:r>
          </a:p>
        </p:txBody>
      </p:sp>
      <p:graphicFrame>
        <p:nvGraphicFramePr>
          <p:cNvPr id="7" name="Chart 6"/>
          <p:cNvGraphicFramePr>
            <a:graphicFrameLocks/>
          </p:cNvGraphicFramePr>
          <p:nvPr>
            <p:extLst>
              <p:ext uri="{D42A27DB-BD31-4B8C-83A1-F6EECF244321}">
                <p14:modId xmlns:p14="http://schemas.microsoft.com/office/powerpoint/2010/main" val="2829409355"/>
              </p:ext>
            </p:extLst>
          </p:nvPr>
        </p:nvGraphicFramePr>
        <p:xfrm>
          <a:off x="555626" y="1423191"/>
          <a:ext cx="8372474" cy="3529809"/>
        </p:xfrm>
        <a:graphic>
          <a:graphicData uri="http://schemas.openxmlformats.org/drawingml/2006/chart">
            <c:chart xmlns:c="http://schemas.openxmlformats.org/drawingml/2006/chart" xmlns:r="http://schemas.openxmlformats.org/officeDocument/2006/relationships" r:id="rId3"/>
          </a:graphicData>
        </a:graphic>
      </p:graphicFrame>
      <p:pic>
        <p:nvPicPr>
          <p:cNvPr id="8" name="Picture 7" descr="Screen Shot 2013-11-18 at 10.51.33 PM.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6200" y="5143500"/>
            <a:ext cx="9067800" cy="1219200"/>
          </a:xfrm>
          <a:prstGeom prst="rect">
            <a:avLst/>
          </a:prstGeom>
        </p:spPr>
      </p:pic>
    </p:spTree>
    <p:extLst>
      <p:ext uri="{BB962C8B-B14F-4D97-AF65-F5344CB8AC3E}">
        <p14:creationId xmlns:p14="http://schemas.microsoft.com/office/powerpoint/2010/main" val="198396843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a:t>1. A Long Term Contract increases the Supply Chain Surplus </a:t>
            </a:r>
          </a:p>
        </p:txBody>
      </p:sp>
      <p:pic>
        <p:nvPicPr>
          <p:cNvPr id="6" name="Picture 5"/>
          <p:cNvPicPr>
            <a:picLocks noChangeAspect="1"/>
          </p:cNvPicPr>
          <p:nvPr/>
        </p:nvPicPr>
        <p:blipFill>
          <a:blip r:embed="rId3"/>
          <a:stretch>
            <a:fillRect/>
          </a:stretch>
        </p:blipFill>
        <p:spPr>
          <a:xfrm>
            <a:off x="132097" y="951270"/>
            <a:ext cx="8304618" cy="5914104"/>
          </a:xfrm>
          <a:prstGeom prst="rect">
            <a:avLst/>
          </a:prstGeom>
          <a:solidFill>
            <a:schemeClr val="bg1">
              <a:lumMod val="95000"/>
            </a:schemeClr>
          </a:solidFill>
        </p:spPr>
      </p:pic>
    </p:spTree>
    <p:extLst>
      <p:ext uri="{BB962C8B-B14F-4D97-AF65-F5344CB8AC3E}">
        <p14:creationId xmlns:p14="http://schemas.microsoft.com/office/powerpoint/2010/main" val="368070314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Nash Bargaining Solution for 3-year contract negotiation </a:t>
            </a:r>
          </a:p>
        </p:txBody>
      </p:sp>
      <p:graphicFrame>
        <p:nvGraphicFramePr>
          <p:cNvPr id="4" name="Chart 3"/>
          <p:cNvGraphicFramePr>
            <a:graphicFrameLocks/>
          </p:cNvGraphicFramePr>
          <p:nvPr>
            <p:extLst>
              <p:ext uri="{D42A27DB-BD31-4B8C-83A1-F6EECF244321}">
                <p14:modId xmlns:p14="http://schemas.microsoft.com/office/powerpoint/2010/main" val="1133261170"/>
              </p:ext>
            </p:extLst>
          </p:nvPr>
        </p:nvGraphicFramePr>
        <p:xfrm>
          <a:off x="329784" y="966866"/>
          <a:ext cx="8484432" cy="4924268"/>
        </p:xfrm>
        <a:graphic>
          <a:graphicData uri="http://schemas.openxmlformats.org/drawingml/2006/chart">
            <c:chart xmlns:c="http://schemas.openxmlformats.org/drawingml/2006/chart" xmlns:r="http://schemas.openxmlformats.org/officeDocument/2006/relationships" r:id="rId3"/>
          </a:graphicData>
        </a:graphic>
      </p:graphicFrame>
      <p:sp>
        <p:nvSpPr>
          <p:cNvPr id="6" name="Oval 5"/>
          <p:cNvSpPr>
            <a:spLocks noChangeAspect="1"/>
          </p:cNvSpPr>
          <p:nvPr/>
        </p:nvSpPr>
        <p:spPr bwMode="auto">
          <a:xfrm>
            <a:off x="1311965" y="2142297"/>
            <a:ext cx="109728" cy="109728"/>
          </a:xfrm>
          <a:prstGeom prst="ellipse">
            <a:avLst/>
          </a:prstGeom>
          <a:solidFill>
            <a:schemeClr val="bg1"/>
          </a:solidFill>
          <a:ln w="12700" cap="flat" cmpd="sng" algn="ctr">
            <a:solidFill>
              <a:schemeClr val="accent2"/>
            </a:solidFill>
            <a:prstDash val="solid"/>
            <a:round/>
            <a:headEnd type="none" w="med" len="med"/>
            <a:tailEnd type="none" w="med" len="med"/>
          </a:ln>
          <a:effectLst/>
        </p:spPr>
        <p:txBody>
          <a:bodyPr vert="horz" wrap="none" lIns="91440" tIns="45720" rIns="91440" bIns="45720" numCol="1" rtlCol="0" anchor="t" anchorCtr="0" compatLnSpc="1">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Times New Roman" pitchFamily="18" charset="0"/>
            </a:endParaRPr>
          </a:p>
        </p:txBody>
      </p:sp>
      <p:sp>
        <p:nvSpPr>
          <p:cNvPr id="7" name="Oval 6"/>
          <p:cNvSpPr>
            <a:spLocks noChangeAspect="1"/>
          </p:cNvSpPr>
          <p:nvPr/>
        </p:nvSpPr>
        <p:spPr bwMode="auto">
          <a:xfrm>
            <a:off x="4161183" y="3566905"/>
            <a:ext cx="109728" cy="109728"/>
          </a:xfrm>
          <a:prstGeom prst="ellipse">
            <a:avLst/>
          </a:prstGeom>
          <a:solidFill>
            <a:schemeClr val="bg1"/>
          </a:solidFill>
          <a:ln w="12700" cap="flat" cmpd="sng" algn="ctr">
            <a:solidFill>
              <a:schemeClr val="accent2"/>
            </a:solidFill>
            <a:prstDash val="solid"/>
            <a:round/>
            <a:headEnd type="none" w="med" len="med"/>
            <a:tailEnd type="none" w="med" len="med"/>
          </a:ln>
          <a:effectLst/>
        </p:spPr>
        <p:txBody>
          <a:bodyPr vert="horz" wrap="none" lIns="91440" tIns="45720" rIns="91440" bIns="45720" numCol="1" rtlCol="0" anchor="t" anchorCtr="0" compatLnSpc="1">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Times New Roman" pitchFamily="18" charset="0"/>
            </a:endParaRPr>
          </a:p>
        </p:txBody>
      </p:sp>
      <p:sp>
        <p:nvSpPr>
          <p:cNvPr id="8" name="Oval 7"/>
          <p:cNvSpPr>
            <a:spLocks noChangeAspect="1"/>
          </p:cNvSpPr>
          <p:nvPr/>
        </p:nvSpPr>
        <p:spPr bwMode="auto">
          <a:xfrm>
            <a:off x="6685722" y="4819236"/>
            <a:ext cx="109728" cy="109728"/>
          </a:xfrm>
          <a:prstGeom prst="ellipse">
            <a:avLst/>
          </a:prstGeom>
          <a:solidFill>
            <a:schemeClr val="bg1"/>
          </a:solidFill>
          <a:ln w="12700" cap="flat" cmpd="sng" algn="ctr">
            <a:solidFill>
              <a:schemeClr val="accent2"/>
            </a:solidFill>
            <a:prstDash val="solid"/>
            <a:round/>
            <a:headEnd type="none" w="med" len="med"/>
            <a:tailEnd type="none" w="med" len="med"/>
          </a:ln>
          <a:effectLst/>
        </p:spPr>
        <p:txBody>
          <a:bodyPr vert="horz" wrap="none" lIns="91440" tIns="45720" rIns="91440" bIns="45720" numCol="1" rtlCol="0" anchor="t" anchorCtr="0" compatLnSpc="1">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Times New Roman" pitchFamily="18" charset="0"/>
            </a:endParaRPr>
          </a:p>
        </p:txBody>
      </p:sp>
      <p:sp>
        <p:nvSpPr>
          <p:cNvPr id="9" name="Oval 8"/>
          <p:cNvSpPr>
            <a:spLocks noChangeAspect="1"/>
          </p:cNvSpPr>
          <p:nvPr/>
        </p:nvSpPr>
        <p:spPr bwMode="auto">
          <a:xfrm>
            <a:off x="7706139" y="5322818"/>
            <a:ext cx="109728" cy="109728"/>
          </a:xfrm>
          <a:prstGeom prst="ellipse">
            <a:avLst/>
          </a:prstGeom>
          <a:solidFill>
            <a:schemeClr val="bg1"/>
          </a:solidFill>
          <a:ln w="12700" cap="flat" cmpd="sng" algn="ctr">
            <a:solidFill>
              <a:schemeClr val="accent2"/>
            </a:solidFill>
            <a:prstDash val="solid"/>
            <a:round/>
            <a:headEnd type="none" w="med" len="med"/>
            <a:tailEnd type="none" w="med" len="med"/>
          </a:ln>
          <a:effectLst/>
        </p:spPr>
        <p:txBody>
          <a:bodyPr vert="horz" wrap="none" lIns="91440" tIns="45720" rIns="91440" bIns="45720" numCol="1" rtlCol="0" anchor="t" anchorCtr="0" compatLnSpc="1">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Times New Roman" pitchFamily="18" charset="0"/>
            </a:endParaRPr>
          </a:p>
        </p:txBody>
      </p:sp>
      <p:sp>
        <p:nvSpPr>
          <p:cNvPr id="11" name="TextBox 10"/>
          <p:cNvSpPr txBox="1"/>
          <p:nvPr/>
        </p:nvSpPr>
        <p:spPr>
          <a:xfrm>
            <a:off x="5830955" y="4134678"/>
            <a:ext cx="1425390" cy="307777"/>
          </a:xfrm>
          <a:prstGeom prst="rect">
            <a:avLst/>
          </a:prstGeom>
          <a:noFill/>
        </p:spPr>
        <p:txBody>
          <a:bodyPr wrap="none" rtlCol="0">
            <a:spAutoFit/>
          </a:bodyPr>
          <a:lstStyle/>
          <a:p>
            <a:r>
              <a:rPr lang="en-US" sz="1400" dirty="0" err="1">
                <a:solidFill>
                  <a:schemeClr val="accent2"/>
                </a:solidFill>
              </a:rPr>
              <a:t>Neuvotella</a:t>
            </a:r>
            <a:r>
              <a:rPr lang="en-US" sz="1400" dirty="0">
                <a:solidFill>
                  <a:schemeClr val="accent2"/>
                </a:solidFill>
              </a:rPr>
              <a:t> Profit</a:t>
            </a:r>
          </a:p>
        </p:txBody>
      </p:sp>
      <p:sp>
        <p:nvSpPr>
          <p:cNvPr id="12" name="TextBox 11"/>
          <p:cNvSpPr txBox="1"/>
          <p:nvPr/>
        </p:nvSpPr>
        <p:spPr>
          <a:xfrm>
            <a:off x="3503352" y="1834520"/>
            <a:ext cx="2605200" cy="307777"/>
          </a:xfrm>
          <a:prstGeom prst="rect">
            <a:avLst/>
          </a:prstGeom>
          <a:noFill/>
        </p:spPr>
        <p:txBody>
          <a:bodyPr wrap="none" rtlCol="0">
            <a:spAutoFit/>
          </a:bodyPr>
          <a:lstStyle/>
          <a:p>
            <a:r>
              <a:rPr lang="en-US" sz="1400" dirty="0">
                <a:solidFill>
                  <a:srgbClr val="FF0000"/>
                </a:solidFill>
              </a:rPr>
              <a:t>Supply Chain Surplus = $3.155M</a:t>
            </a:r>
          </a:p>
        </p:txBody>
      </p:sp>
      <p:sp>
        <p:nvSpPr>
          <p:cNvPr id="13" name="TextBox 12"/>
          <p:cNvSpPr txBox="1"/>
          <p:nvPr/>
        </p:nvSpPr>
        <p:spPr>
          <a:xfrm>
            <a:off x="3877598" y="3116176"/>
            <a:ext cx="667170" cy="276999"/>
          </a:xfrm>
          <a:prstGeom prst="rect">
            <a:avLst/>
          </a:prstGeom>
          <a:noFill/>
        </p:spPr>
        <p:txBody>
          <a:bodyPr wrap="none" rtlCol="0">
            <a:spAutoFit/>
          </a:bodyPr>
          <a:lstStyle/>
          <a:p>
            <a:r>
              <a:rPr lang="en-US" sz="1200" dirty="0"/>
              <a:t>1.675M</a:t>
            </a:r>
          </a:p>
        </p:txBody>
      </p:sp>
      <p:sp>
        <p:nvSpPr>
          <p:cNvPr id="14" name="TextBox 13"/>
          <p:cNvSpPr txBox="1"/>
          <p:nvPr/>
        </p:nvSpPr>
        <p:spPr>
          <a:xfrm>
            <a:off x="3877598" y="3739716"/>
            <a:ext cx="667170" cy="276999"/>
          </a:xfrm>
          <a:prstGeom prst="rect">
            <a:avLst/>
          </a:prstGeom>
          <a:noFill/>
        </p:spPr>
        <p:txBody>
          <a:bodyPr wrap="none" rtlCol="0">
            <a:spAutoFit/>
          </a:bodyPr>
          <a:lstStyle/>
          <a:p>
            <a:r>
              <a:rPr lang="en-US" sz="1200" dirty="0"/>
              <a:t>1.480M</a:t>
            </a:r>
          </a:p>
        </p:txBody>
      </p:sp>
      <p:sp>
        <p:nvSpPr>
          <p:cNvPr id="15" name="TextBox 14"/>
          <p:cNvSpPr txBox="1"/>
          <p:nvPr/>
        </p:nvSpPr>
        <p:spPr>
          <a:xfrm>
            <a:off x="7482282" y="5489003"/>
            <a:ext cx="641522" cy="276999"/>
          </a:xfrm>
          <a:prstGeom prst="rect">
            <a:avLst/>
          </a:prstGeom>
          <a:noFill/>
        </p:spPr>
        <p:txBody>
          <a:bodyPr wrap="none" rtlCol="0">
            <a:spAutoFit/>
          </a:bodyPr>
          <a:lstStyle/>
          <a:p>
            <a:r>
              <a:rPr lang="en-US" sz="1200"/>
              <a:t>-.636M</a:t>
            </a:r>
            <a:endParaRPr lang="en-US" sz="1200" dirty="0"/>
          </a:p>
        </p:txBody>
      </p:sp>
      <p:sp>
        <p:nvSpPr>
          <p:cNvPr id="16" name="TextBox 15"/>
          <p:cNvSpPr txBox="1"/>
          <p:nvPr/>
        </p:nvSpPr>
        <p:spPr>
          <a:xfrm>
            <a:off x="7478142" y="1307942"/>
            <a:ext cx="667170" cy="276999"/>
          </a:xfrm>
          <a:prstGeom prst="rect">
            <a:avLst/>
          </a:prstGeom>
          <a:noFill/>
        </p:spPr>
        <p:txBody>
          <a:bodyPr wrap="none" rtlCol="0">
            <a:spAutoFit/>
          </a:bodyPr>
          <a:lstStyle/>
          <a:p>
            <a:r>
              <a:rPr lang="en-US" sz="1200"/>
              <a:t>3.791M</a:t>
            </a:r>
            <a:endParaRPr lang="en-US" sz="1200" dirty="0"/>
          </a:p>
        </p:txBody>
      </p:sp>
      <p:sp>
        <p:nvSpPr>
          <p:cNvPr id="17" name="TextBox 16"/>
          <p:cNvSpPr txBox="1"/>
          <p:nvPr/>
        </p:nvSpPr>
        <p:spPr>
          <a:xfrm>
            <a:off x="3783496" y="5097534"/>
            <a:ext cx="1733167" cy="276999"/>
          </a:xfrm>
          <a:prstGeom prst="rect">
            <a:avLst/>
          </a:prstGeom>
          <a:noFill/>
        </p:spPr>
        <p:txBody>
          <a:bodyPr wrap="none" rtlCol="0">
            <a:spAutoFit/>
          </a:bodyPr>
          <a:lstStyle/>
          <a:p>
            <a:r>
              <a:rPr lang="en-US" sz="1200" dirty="0"/>
              <a:t>Markup </a:t>
            </a:r>
            <a:r>
              <a:rPr lang="en-US" sz="1200"/>
              <a:t>over should-cost</a:t>
            </a:r>
          </a:p>
        </p:txBody>
      </p:sp>
    </p:spTree>
    <p:extLst>
      <p:ext uri="{BB962C8B-B14F-4D97-AF65-F5344CB8AC3E}">
        <p14:creationId xmlns:p14="http://schemas.microsoft.com/office/powerpoint/2010/main" val="169478070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52079C-DDB6-0448-98B1-1E35A092234A}"/>
              </a:ext>
            </a:extLst>
          </p:cNvPr>
          <p:cNvSpPr>
            <a:spLocks noGrp="1"/>
          </p:cNvSpPr>
          <p:nvPr>
            <p:ph type="title"/>
          </p:nvPr>
        </p:nvSpPr>
        <p:spPr/>
        <p:txBody>
          <a:bodyPr/>
          <a:lstStyle/>
          <a:p>
            <a:r>
              <a:rPr lang="en-US" dirty="0"/>
              <a:t>Supply Chain Surplus and Nash Bargaining Power</a:t>
            </a:r>
          </a:p>
        </p:txBody>
      </p:sp>
      <p:sp>
        <p:nvSpPr>
          <p:cNvPr id="3" name="Content Placeholder 2">
            <a:extLst>
              <a:ext uri="{FF2B5EF4-FFF2-40B4-BE49-F238E27FC236}">
                <a16:creationId xmlns:a16="http://schemas.microsoft.com/office/drawing/2014/main" id="{E5547CEB-BBAC-5E46-8FBB-6974A4F5692F}"/>
              </a:ext>
            </a:extLst>
          </p:cNvPr>
          <p:cNvSpPr>
            <a:spLocks noGrp="1"/>
          </p:cNvSpPr>
          <p:nvPr>
            <p:ph idx="1"/>
          </p:nvPr>
        </p:nvSpPr>
        <p:spPr>
          <a:xfrm>
            <a:off x="457200" y="2892800"/>
            <a:ext cx="8229600" cy="1768260"/>
          </a:xfrm>
        </p:spPr>
        <p:txBody>
          <a:bodyPr/>
          <a:lstStyle/>
          <a:p>
            <a:pPr marL="0" indent="0">
              <a:buNone/>
            </a:pPr>
            <a:r>
              <a:rPr lang="en-US" sz="3600" dirty="0"/>
              <a:t>Seller profit = 1.6	+ 	</a:t>
            </a:r>
            <a:r>
              <a:rPr lang="en-US" sz="3600" dirty="0">
                <a:latin typeface="Symbol" pitchFamily="2" charset="2"/>
              </a:rPr>
              <a:t>q</a:t>
            </a:r>
            <a:r>
              <a:rPr lang="en-US" sz="3600" dirty="0"/>
              <a:t>   </a:t>
            </a:r>
            <a:r>
              <a:rPr lang="en-US" sz="3600" dirty="0">
                <a:latin typeface="Arial" panose="020B0604020202020204" pitchFamily="34" charset="0"/>
                <a:cs typeface="Arial" panose="020B0604020202020204" pitchFamily="34" charset="0"/>
              </a:rPr>
              <a:t>x</a:t>
            </a:r>
            <a:r>
              <a:rPr lang="en-US" sz="3600" dirty="0"/>
              <a:t>	(SCS – 1.6)</a:t>
            </a:r>
          </a:p>
          <a:p>
            <a:pPr marL="0" indent="0">
              <a:buNone/>
            </a:pPr>
            <a:r>
              <a:rPr lang="en-US" sz="3600" dirty="0"/>
              <a:t>Buyer profit =    0	+ (1- </a:t>
            </a:r>
            <a:r>
              <a:rPr lang="en-US" sz="3600" dirty="0">
                <a:latin typeface="Symbol" pitchFamily="2" charset="2"/>
              </a:rPr>
              <a:t>q</a:t>
            </a:r>
            <a:r>
              <a:rPr lang="en-US" sz="3600" dirty="0"/>
              <a:t>) </a:t>
            </a:r>
            <a:r>
              <a:rPr lang="en-US" sz="3600" dirty="0">
                <a:latin typeface="Arial" panose="020B0604020202020204" pitchFamily="34" charset="0"/>
                <a:cs typeface="Arial" panose="020B0604020202020204" pitchFamily="34" charset="0"/>
              </a:rPr>
              <a:t>x </a:t>
            </a:r>
            <a:r>
              <a:rPr lang="en-US" sz="3600" dirty="0"/>
              <a:t>(SCS – 1.6)</a:t>
            </a:r>
          </a:p>
          <a:p>
            <a:endParaRPr lang="en-US" sz="3600" dirty="0"/>
          </a:p>
        </p:txBody>
      </p:sp>
      <p:sp>
        <p:nvSpPr>
          <p:cNvPr id="4" name="TextBox 3">
            <a:extLst>
              <a:ext uri="{FF2B5EF4-FFF2-40B4-BE49-F238E27FC236}">
                <a16:creationId xmlns:a16="http://schemas.microsoft.com/office/drawing/2014/main" id="{A2408C0F-E3B1-E941-ACCC-5FD8D0B5C8A9}"/>
              </a:ext>
            </a:extLst>
          </p:cNvPr>
          <p:cNvSpPr txBox="1"/>
          <p:nvPr/>
        </p:nvSpPr>
        <p:spPr>
          <a:xfrm>
            <a:off x="2619214" y="1441653"/>
            <a:ext cx="1019831" cy="523220"/>
          </a:xfrm>
          <a:prstGeom prst="rect">
            <a:avLst/>
          </a:prstGeom>
          <a:noFill/>
        </p:spPr>
        <p:txBody>
          <a:bodyPr wrap="none" rtlCol="0">
            <a:spAutoFit/>
          </a:bodyPr>
          <a:lstStyle/>
          <a:p>
            <a:r>
              <a:rPr lang="en-US" sz="2800" dirty="0" err="1">
                <a:solidFill>
                  <a:schemeClr val="accent2"/>
                </a:solidFill>
              </a:rPr>
              <a:t>Batna</a:t>
            </a:r>
            <a:endParaRPr lang="en-US" sz="2800" dirty="0">
              <a:solidFill>
                <a:schemeClr val="accent2"/>
              </a:solidFill>
            </a:endParaRPr>
          </a:p>
        </p:txBody>
      </p:sp>
      <p:sp>
        <p:nvSpPr>
          <p:cNvPr id="5" name="TextBox 4">
            <a:extLst>
              <a:ext uri="{FF2B5EF4-FFF2-40B4-BE49-F238E27FC236}">
                <a16:creationId xmlns:a16="http://schemas.microsoft.com/office/drawing/2014/main" id="{4C600721-25F8-C54F-99F0-B49B33FE0BED}"/>
              </a:ext>
            </a:extLst>
          </p:cNvPr>
          <p:cNvSpPr txBox="1"/>
          <p:nvPr/>
        </p:nvSpPr>
        <p:spPr>
          <a:xfrm>
            <a:off x="4759977" y="1441652"/>
            <a:ext cx="3969227" cy="954107"/>
          </a:xfrm>
          <a:prstGeom prst="rect">
            <a:avLst/>
          </a:prstGeom>
          <a:noFill/>
        </p:spPr>
        <p:txBody>
          <a:bodyPr wrap="none" rtlCol="0">
            <a:spAutoFit/>
          </a:bodyPr>
          <a:lstStyle/>
          <a:p>
            <a:pPr algn="ctr"/>
            <a:r>
              <a:rPr lang="en-US" sz="2800" dirty="0"/>
              <a:t>Seller’s </a:t>
            </a:r>
            <a:r>
              <a:rPr lang="en-US" sz="2800" dirty="0">
                <a:solidFill>
                  <a:schemeClr val="accent2"/>
                </a:solidFill>
              </a:rPr>
              <a:t>bargaining power </a:t>
            </a:r>
          </a:p>
          <a:p>
            <a:pPr algn="ctr"/>
            <a:r>
              <a:rPr lang="en-US" sz="2800" dirty="0">
                <a:solidFill>
                  <a:schemeClr val="accent2"/>
                </a:solidFill>
                <a:latin typeface="Symbol" pitchFamily="2" charset="2"/>
              </a:rPr>
              <a:t>q</a:t>
            </a:r>
            <a:r>
              <a:rPr lang="en-US" sz="2800" dirty="0"/>
              <a:t> is in [0, 1]</a:t>
            </a:r>
          </a:p>
        </p:txBody>
      </p:sp>
      <p:cxnSp>
        <p:nvCxnSpPr>
          <p:cNvPr id="7" name="Straight Arrow Connector 6">
            <a:extLst>
              <a:ext uri="{FF2B5EF4-FFF2-40B4-BE49-F238E27FC236}">
                <a16:creationId xmlns:a16="http://schemas.microsoft.com/office/drawing/2014/main" id="{A877A65C-38E7-054A-90DB-D749DD7F4B0F}"/>
              </a:ext>
            </a:extLst>
          </p:cNvPr>
          <p:cNvCxnSpPr>
            <a:cxnSpLocks/>
            <a:stCxn id="4" idx="2"/>
          </p:cNvCxnSpPr>
          <p:nvPr/>
        </p:nvCxnSpPr>
        <p:spPr bwMode="auto">
          <a:xfrm>
            <a:off x="3129130" y="1964873"/>
            <a:ext cx="373487" cy="927927"/>
          </a:xfrm>
          <a:prstGeom prst="straightConnector1">
            <a:avLst/>
          </a:prstGeom>
          <a:solidFill>
            <a:schemeClr val="accent1"/>
          </a:solidFill>
          <a:ln w="9525" cap="flat" cmpd="sng" algn="ctr">
            <a:solidFill>
              <a:schemeClr val="tx1"/>
            </a:solidFill>
            <a:prstDash val="dash"/>
            <a:round/>
            <a:headEnd type="none" w="med" len="med"/>
            <a:tailEnd type="triangle"/>
          </a:ln>
          <a:effectLst/>
        </p:spPr>
      </p:cxnSp>
      <p:cxnSp>
        <p:nvCxnSpPr>
          <p:cNvPr id="8" name="Straight Arrow Connector 7">
            <a:extLst>
              <a:ext uri="{FF2B5EF4-FFF2-40B4-BE49-F238E27FC236}">
                <a16:creationId xmlns:a16="http://schemas.microsoft.com/office/drawing/2014/main" id="{3B1C8033-3FAE-C241-ADC2-340ED182F0AC}"/>
              </a:ext>
            </a:extLst>
          </p:cNvPr>
          <p:cNvCxnSpPr>
            <a:cxnSpLocks/>
          </p:cNvCxnSpPr>
          <p:nvPr/>
        </p:nvCxnSpPr>
        <p:spPr bwMode="auto">
          <a:xfrm flipH="1">
            <a:off x="5395873" y="2428836"/>
            <a:ext cx="462486" cy="463964"/>
          </a:xfrm>
          <a:prstGeom prst="straightConnector1">
            <a:avLst/>
          </a:prstGeom>
          <a:solidFill>
            <a:schemeClr val="accent1"/>
          </a:solidFill>
          <a:ln w="9525" cap="flat" cmpd="sng" algn="ctr">
            <a:solidFill>
              <a:schemeClr val="tx1"/>
            </a:solidFill>
            <a:prstDash val="dash"/>
            <a:round/>
            <a:headEnd type="none" w="med" len="med"/>
            <a:tailEnd type="triangle"/>
          </a:ln>
          <a:effectLst/>
        </p:spPr>
      </p:cxnSp>
    </p:spTree>
    <p:extLst>
      <p:ext uri="{BB962C8B-B14F-4D97-AF65-F5344CB8AC3E}">
        <p14:creationId xmlns:p14="http://schemas.microsoft.com/office/powerpoint/2010/main" val="160477616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lstStyle/>
          <a:p>
            <a:r>
              <a:rPr lang="en-US" dirty="0"/>
              <a:t>Supply Chain Surplus and Nash Bargaining Power</a:t>
            </a:r>
          </a:p>
        </p:txBody>
      </p:sp>
      <p:graphicFrame>
        <p:nvGraphicFramePr>
          <p:cNvPr id="6" name="Chart 5"/>
          <p:cNvGraphicFramePr>
            <a:graphicFrameLocks/>
          </p:cNvGraphicFramePr>
          <p:nvPr>
            <p:extLst>
              <p:ext uri="{D42A27DB-BD31-4B8C-83A1-F6EECF244321}">
                <p14:modId xmlns:p14="http://schemas.microsoft.com/office/powerpoint/2010/main" val="309795618"/>
              </p:ext>
            </p:extLst>
          </p:nvPr>
        </p:nvGraphicFramePr>
        <p:xfrm>
          <a:off x="1" y="1254125"/>
          <a:ext cx="5030787" cy="4726570"/>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8" name="Chart 7"/>
          <p:cNvGraphicFramePr>
            <a:graphicFrameLocks/>
          </p:cNvGraphicFramePr>
          <p:nvPr>
            <p:extLst>
              <p:ext uri="{D42A27DB-BD31-4B8C-83A1-F6EECF244321}">
                <p14:modId xmlns:p14="http://schemas.microsoft.com/office/powerpoint/2010/main" val="1672268325"/>
              </p:ext>
            </p:extLst>
          </p:nvPr>
        </p:nvGraphicFramePr>
        <p:xfrm>
          <a:off x="4816467" y="1461038"/>
          <a:ext cx="4423121" cy="4601584"/>
        </p:xfrm>
        <a:graphic>
          <a:graphicData uri="http://schemas.openxmlformats.org/drawingml/2006/chart">
            <c:chart xmlns:c="http://schemas.openxmlformats.org/drawingml/2006/chart" xmlns:r="http://schemas.openxmlformats.org/officeDocument/2006/relationships" r:id="rId4"/>
          </a:graphicData>
        </a:graphic>
      </p:graphicFrame>
    </p:spTree>
    <p:extLst>
      <p:ext uri="{BB962C8B-B14F-4D97-AF65-F5344CB8AC3E}">
        <p14:creationId xmlns:p14="http://schemas.microsoft.com/office/powerpoint/2010/main" val="37989879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2. Forecast Uncertainty leads to retailer overage &amp; underage risk: consider Risk Sharing Contracts</a:t>
            </a:r>
          </a:p>
        </p:txBody>
      </p:sp>
      <p:sp>
        <p:nvSpPr>
          <p:cNvPr id="3" name="Rectangle 2"/>
          <p:cNvSpPr/>
          <p:nvPr/>
        </p:nvSpPr>
        <p:spPr bwMode="auto">
          <a:xfrm>
            <a:off x="862781" y="1268362"/>
            <a:ext cx="1607573" cy="796413"/>
          </a:xfrm>
          <a:prstGeom prst="rect">
            <a:avLst/>
          </a:prstGeom>
          <a:solidFill>
            <a:schemeClr val="accent6">
              <a:lumMod val="20000"/>
              <a:lumOff val="80000"/>
            </a:schemeClr>
          </a:solidFill>
          <a:ln w="9525" cap="flat" cmpd="sng" algn="ctr">
            <a:solidFill>
              <a:schemeClr val="tx1"/>
            </a:solidFill>
            <a:prstDash val="solid"/>
            <a:round/>
            <a:headEnd type="none" w="med" len="med"/>
            <a:tailEnd type="none" w="med" len="med"/>
          </a:ln>
          <a:effectLst/>
        </p:spPr>
        <p:txBody>
          <a:bodyPr vert="horz" wrap="none" lIns="91440" tIns="45720" rIns="91440" bIns="45720" numCol="1" rtlCol="0" anchor="t"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dirty="0">
                <a:ln>
                  <a:noFill/>
                </a:ln>
                <a:solidFill>
                  <a:schemeClr val="tx1"/>
                </a:solidFill>
                <a:effectLst/>
                <a:latin typeface="Arial" charset="0"/>
                <a:ea typeface="Arial" charset="0"/>
                <a:cs typeface="Arial" charset="0"/>
              </a:rPr>
              <a:t>Supplier</a:t>
            </a:r>
          </a:p>
          <a:p>
            <a:pPr marL="0" marR="0" indent="0" algn="ctr" defTabSz="914400" rtl="0" eaLnBrk="1" fontAlgn="base" latinLnBrk="0" hangingPunct="1">
              <a:lnSpc>
                <a:spcPct val="100000"/>
              </a:lnSpc>
              <a:spcBef>
                <a:spcPct val="0"/>
              </a:spcBef>
              <a:spcAft>
                <a:spcPct val="0"/>
              </a:spcAft>
              <a:buClrTx/>
              <a:buSzTx/>
              <a:buFontTx/>
              <a:buNone/>
              <a:tabLst/>
            </a:pPr>
            <a:r>
              <a:rPr lang="en-US" sz="2000" i="1" dirty="0">
                <a:latin typeface="Arial" charset="0"/>
                <a:ea typeface="Arial" charset="0"/>
                <a:cs typeface="Arial" charset="0"/>
              </a:rPr>
              <a:t>cost c</a:t>
            </a:r>
            <a:endParaRPr kumimoji="0" lang="en-US" sz="2000" b="0" i="1" u="none" strike="noStrike" cap="none" normalizeH="0" baseline="0" dirty="0">
              <a:ln>
                <a:noFill/>
              </a:ln>
              <a:solidFill>
                <a:schemeClr val="tx1"/>
              </a:solidFill>
              <a:effectLst/>
              <a:latin typeface="Arial" charset="0"/>
              <a:ea typeface="Arial" charset="0"/>
              <a:cs typeface="Arial" charset="0"/>
            </a:endParaRPr>
          </a:p>
        </p:txBody>
      </p:sp>
      <p:sp>
        <p:nvSpPr>
          <p:cNvPr id="4" name="Rectangle 3"/>
          <p:cNvSpPr/>
          <p:nvPr/>
        </p:nvSpPr>
        <p:spPr bwMode="auto">
          <a:xfrm>
            <a:off x="862781" y="3487994"/>
            <a:ext cx="1607573" cy="796413"/>
          </a:xfrm>
          <a:prstGeom prst="rect">
            <a:avLst/>
          </a:prstGeom>
          <a:solidFill>
            <a:schemeClr val="accent6">
              <a:lumMod val="20000"/>
              <a:lumOff val="80000"/>
            </a:schemeClr>
          </a:solidFill>
          <a:ln w="9525" cap="flat" cmpd="sng" algn="ctr">
            <a:solidFill>
              <a:schemeClr val="tx1"/>
            </a:solidFill>
            <a:prstDash val="solid"/>
            <a:round/>
            <a:headEnd type="none" w="med" len="med"/>
            <a:tailEnd type="none" w="med" len="med"/>
          </a:ln>
          <a:effectLst/>
        </p:spPr>
        <p:txBody>
          <a:bodyPr vert="horz" wrap="none" lIns="91440" tIns="45720" rIns="91440" bIns="45720" numCol="1" rtlCol="0" anchor="t"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dirty="0">
                <a:ln>
                  <a:noFill/>
                </a:ln>
                <a:solidFill>
                  <a:schemeClr val="tx1"/>
                </a:solidFill>
                <a:effectLst/>
                <a:latin typeface="Arial" charset="0"/>
                <a:ea typeface="Arial" charset="0"/>
                <a:cs typeface="Arial" charset="0"/>
              </a:rPr>
              <a:t>Retailer</a:t>
            </a:r>
          </a:p>
          <a:p>
            <a:pPr marL="0" marR="0" indent="0" algn="ctr" defTabSz="914400" rtl="0" eaLnBrk="1" fontAlgn="base" latinLnBrk="0" hangingPunct="1">
              <a:lnSpc>
                <a:spcPct val="100000"/>
              </a:lnSpc>
              <a:spcBef>
                <a:spcPct val="0"/>
              </a:spcBef>
              <a:spcAft>
                <a:spcPct val="0"/>
              </a:spcAft>
              <a:buClrTx/>
              <a:buSzTx/>
              <a:buFontTx/>
              <a:buNone/>
              <a:tabLst/>
            </a:pPr>
            <a:r>
              <a:rPr lang="en-US" sz="2000" i="1" dirty="0">
                <a:latin typeface="Arial" charset="0"/>
                <a:ea typeface="Arial" charset="0"/>
                <a:cs typeface="Arial" charset="0"/>
              </a:rPr>
              <a:t>retail price p</a:t>
            </a:r>
            <a:endParaRPr kumimoji="0" lang="en-US" sz="2000" b="0" i="1" u="none" strike="noStrike" cap="none" normalizeH="0" baseline="0" dirty="0">
              <a:ln>
                <a:noFill/>
              </a:ln>
              <a:solidFill>
                <a:schemeClr val="tx1"/>
              </a:solidFill>
              <a:effectLst/>
              <a:latin typeface="Arial" charset="0"/>
              <a:ea typeface="Arial" charset="0"/>
              <a:cs typeface="Arial" charset="0"/>
            </a:endParaRPr>
          </a:p>
        </p:txBody>
      </p:sp>
      <p:cxnSp>
        <p:nvCxnSpPr>
          <p:cNvPr id="6" name="Straight Arrow Connector 5"/>
          <p:cNvCxnSpPr>
            <a:stCxn id="3" idx="2"/>
            <a:endCxn id="4" idx="0"/>
          </p:cNvCxnSpPr>
          <p:nvPr/>
        </p:nvCxnSpPr>
        <p:spPr bwMode="auto">
          <a:xfrm>
            <a:off x="1666568" y="2064775"/>
            <a:ext cx="0" cy="1423219"/>
          </a:xfrm>
          <a:prstGeom prst="straightConnector1">
            <a:avLst/>
          </a:prstGeom>
          <a:solidFill>
            <a:schemeClr val="accent1"/>
          </a:solidFill>
          <a:ln w="9525" cap="flat" cmpd="sng" algn="ctr">
            <a:solidFill>
              <a:schemeClr val="tx1"/>
            </a:solidFill>
            <a:prstDash val="dash"/>
            <a:round/>
            <a:headEnd type="none" w="med" len="med"/>
            <a:tailEnd type="triangle"/>
          </a:ln>
          <a:effectLst/>
        </p:spPr>
      </p:cxnSp>
      <p:cxnSp>
        <p:nvCxnSpPr>
          <p:cNvPr id="8" name="Straight Arrow Connector 7"/>
          <p:cNvCxnSpPr>
            <a:stCxn id="4" idx="2"/>
          </p:cNvCxnSpPr>
          <p:nvPr/>
        </p:nvCxnSpPr>
        <p:spPr bwMode="auto">
          <a:xfrm flipH="1">
            <a:off x="1651819" y="4284407"/>
            <a:ext cx="14749" cy="663677"/>
          </a:xfrm>
          <a:prstGeom prst="straightConnector1">
            <a:avLst/>
          </a:prstGeom>
          <a:solidFill>
            <a:schemeClr val="accent1"/>
          </a:solidFill>
          <a:ln w="9525" cap="flat" cmpd="sng" algn="ctr">
            <a:solidFill>
              <a:schemeClr val="tx1"/>
            </a:solidFill>
            <a:prstDash val="dash"/>
            <a:round/>
            <a:headEnd type="none" w="med" len="med"/>
            <a:tailEnd type="triangle"/>
          </a:ln>
          <a:effectLst/>
        </p:spPr>
      </p:cxnSp>
      <p:sp>
        <p:nvSpPr>
          <p:cNvPr id="10" name="Oval 9"/>
          <p:cNvSpPr/>
          <p:nvPr/>
        </p:nvSpPr>
        <p:spPr bwMode="auto">
          <a:xfrm>
            <a:off x="796415" y="4948085"/>
            <a:ext cx="1688690" cy="1460090"/>
          </a:xfrm>
          <a:prstGeom prst="ellipse">
            <a:avLst/>
          </a:prstGeom>
          <a:solidFill>
            <a:srgbClr val="CCFF66"/>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2000" dirty="0"/>
              <a:t>demand</a:t>
            </a:r>
          </a:p>
          <a:p>
            <a:pPr marL="0" marR="0" indent="0" algn="ctr"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dirty="0">
                <a:ln>
                  <a:noFill/>
                </a:ln>
                <a:solidFill>
                  <a:schemeClr val="tx1"/>
                </a:solidFill>
                <a:effectLst/>
              </a:rPr>
              <a:t>forecast</a:t>
            </a:r>
            <a:r>
              <a:rPr kumimoji="0" lang="en-US" sz="2000" b="0" i="0" u="none" strike="noStrike" cap="none" normalizeH="0" dirty="0">
                <a:ln>
                  <a:noFill/>
                </a:ln>
                <a:solidFill>
                  <a:schemeClr val="tx1"/>
                </a:solidFill>
                <a:effectLst/>
              </a:rPr>
              <a:t> </a:t>
            </a:r>
          </a:p>
          <a:p>
            <a:pPr marL="0" marR="0" indent="0" algn="ctr"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dirty="0">
                <a:ln>
                  <a:noFill/>
                </a:ln>
                <a:solidFill>
                  <a:schemeClr val="tx1"/>
                </a:solidFill>
                <a:effectLst/>
              </a:rPr>
              <a:t>d + </a:t>
            </a:r>
            <a:r>
              <a:rPr kumimoji="0" lang="en-US" sz="2000" b="0" i="0" u="none" strike="noStrike" cap="none" normalizeH="0" dirty="0">
                <a:ln>
                  <a:noFill/>
                </a:ln>
                <a:solidFill>
                  <a:schemeClr val="tx1"/>
                </a:solidFill>
                <a:effectLst/>
                <a:latin typeface="Symbol" charset="2"/>
                <a:ea typeface="Symbol" charset="2"/>
                <a:cs typeface="Symbol" charset="2"/>
              </a:rPr>
              <a:t>e</a:t>
            </a:r>
            <a:endParaRPr kumimoji="0" lang="en-US" sz="2000" b="0" i="0" u="none" strike="noStrike" cap="none" normalizeH="0" baseline="0" dirty="0">
              <a:ln>
                <a:noFill/>
              </a:ln>
              <a:solidFill>
                <a:schemeClr val="tx1"/>
              </a:solidFill>
              <a:effectLst/>
              <a:latin typeface="Symbol" charset="2"/>
              <a:ea typeface="Symbol" charset="2"/>
              <a:cs typeface="Symbol" charset="2"/>
            </a:endParaRPr>
          </a:p>
        </p:txBody>
      </p:sp>
      <p:sp>
        <p:nvSpPr>
          <p:cNvPr id="11" name="TextBox 10"/>
          <p:cNvSpPr txBox="1"/>
          <p:nvPr/>
        </p:nvSpPr>
        <p:spPr>
          <a:xfrm>
            <a:off x="346590" y="2492480"/>
            <a:ext cx="1327608" cy="707886"/>
          </a:xfrm>
          <a:prstGeom prst="rect">
            <a:avLst/>
          </a:prstGeom>
          <a:noFill/>
        </p:spPr>
        <p:txBody>
          <a:bodyPr wrap="none" rtlCol="0">
            <a:spAutoFit/>
          </a:bodyPr>
          <a:lstStyle/>
          <a:p>
            <a:pPr algn="ctr"/>
            <a:r>
              <a:rPr lang="en-US" sz="2000" i="1" dirty="0">
                <a:latin typeface="Arial" charset="0"/>
                <a:ea typeface="Arial" charset="0"/>
                <a:cs typeface="Arial" charset="0"/>
              </a:rPr>
              <a:t>wholesale</a:t>
            </a:r>
          </a:p>
          <a:p>
            <a:pPr algn="ctr"/>
            <a:r>
              <a:rPr lang="en-US" sz="2000" i="1" dirty="0">
                <a:latin typeface="Arial" charset="0"/>
                <a:ea typeface="Arial" charset="0"/>
                <a:cs typeface="Arial" charset="0"/>
              </a:rPr>
              <a:t>price w</a:t>
            </a:r>
          </a:p>
        </p:txBody>
      </p:sp>
    </p:spTree>
    <p:extLst>
      <p:ext uri="{BB962C8B-B14F-4D97-AF65-F5344CB8AC3E}">
        <p14:creationId xmlns:p14="http://schemas.microsoft.com/office/powerpoint/2010/main" val="172673720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CF6201-CC14-004F-B12F-DFA3EE2F215A}"/>
              </a:ext>
            </a:extLst>
          </p:cNvPr>
          <p:cNvSpPr>
            <a:spLocks noGrp="1"/>
          </p:cNvSpPr>
          <p:nvPr>
            <p:ph type="title"/>
          </p:nvPr>
        </p:nvSpPr>
        <p:spPr/>
        <p:txBody>
          <a:bodyPr/>
          <a:lstStyle/>
          <a:p>
            <a:r>
              <a:rPr lang="en-US" dirty="0" err="1"/>
              <a:t>Neuvotella</a:t>
            </a:r>
            <a:r>
              <a:rPr lang="en-US" dirty="0"/>
              <a:t> take-away’s</a:t>
            </a:r>
          </a:p>
        </p:txBody>
      </p:sp>
      <p:sp>
        <p:nvSpPr>
          <p:cNvPr id="3" name="Content Placeholder 2">
            <a:extLst>
              <a:ext uri="{FF2B5EF4-FFF2-40B4-BE49-F238E27FC236}">
                <a16:creationId xmlns:a16="http://schemas.microsoft.com/office/drawing/2014/main" id="{60315528-81E8-2147-9216-8A36C11CECC1}"/>
              </a:ext>
            </a:extLst>
          </p:cNvPr>
          <p:cNvSpPr>
            <a:spLocks noGrp="1"/>
          </p:cNvSpPr>
          <p:nvPr>
            <p:ph idx="1"/>
          </p:nvPr>
        </p:nvSpPr>
        <p:spPr/>
        <p:txBody>
          <a:bodyPr/>
          <a:lstStyle/>
          <a:p>
            <a:r>
              <a:rPr lang="en-US" dirty="0"/>
              <a:t>What is the size of the pie?  Supply chain surplus = “value from sourcing”</a:t>
            </a:r>
          </a:p>
          <a:p>
            <a:endParaRPr lang="en-US" dirty="0"/>
          </a:p>
          <a:p>
            <a:r>
              <a:rPr lang="en-US" dirty="0"/>
              <a:t>Increasing the size of the pie = “increasing value” [e.g., long term contracts]</a:t>
            </a:r>
          </a:p>
          <a:p>
            <a:endParaRPr lang="en-US" dirty="0"/>
          </a:p>
          <a:p>
            <a:r>
              <a:rPr lang="en-US" dirty="0"/>
              <a:t>The power of knowing “should-cost” of the supplier</a:t>
            </a:r>
          </a:p>
          <a:p>
            <a:pPr lvl="1"/>
            <a:r>
              <a:rPr lang="en-US" dirty="0"/>
              <a:t>During preparation &amp; actual negotiation</a:t>
            </a:r>
          </a:p>
          <a:p>
            <a:pPr lvl="1"/>
            <a:r>
              <a:rPr lang="en-US" dirty="0"/>
              <a:t>To evaluate ex-post bargaining power</a:t>
            </a:r>
          </a:p>
        </p:txBody>
      </p:sp>
    </p:spTree>
    <p:extLst>
      <p:ext uri="{BB962C8B-B14F-4D97-AF65-F5344CB8AC3E}">
        <p14:creationId xmlns:p14="http://schemas.microsoft.com/office/powerpoint/2010/main" val="268048296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6146" name="Rectangle 2"/>
          <p:cNvSpPr>
            <a:spLocks noChangeArrowheads="1"/>
          </p:cNvSpPr>
          <p:nvPr/>
        </p:nvSpPr>
        <p:spPr bwMode="auto">
          <a:xfrm>
            <a:off x="685800" y="6248400"/>
            <a:ext cx="1905000" cy="457200"/>
          </a:xfrm>
          <a:prstGeom prst="rect">
            <a:avLst/>
          </a:prstGeom>
          <a:noFill/>
          <a:ln w="9525">
            <a:noFill/>
            <a:miter lim="800000"/>
            <a:headEnd/>
            <a:tailEnd/>
          </a:ln>
        </p:spPr>
        <p:txBody>
          <a:bodyPr wrap="none" anchor="ctr"/>
          <a:lstStyle/>
          <a:p>
            <a:endParaRPr lang="en-US" b="1">
              <a:solidFill>
                <a:srgbClr val="000000"/>
              </a:solidFill>
            </a:endParaRPr>
          </a:p>
        </p:txBody>
      </p:sp>
      <p:sp>
        <p:nvSpPr>
          <p:cNvPr id="6147" name="Rectangle 3"/>
          <p:cNvSpPr>
            <a:spLocks noChangeArrowheads="1"/>
          </p:cNvSpPr>
          <p:nvPr/>
        </p:nvSpPr>
        <p:spPr bwMode="auto">
          <a:xfrm>
            <a:off x="3124200" y="6248400"/>
            <a:ext cx="2895600" cy="457200"/>
          </a:xfrm>
          <a:prstGeom prst="rect">
            <a:avLst/>
          </a:prstGeom>
          <a:noFill/>
          <a:ln w="9525">
            <a:noFill/>
            <a:miter lim="800000"/>
            <a:headEnd/>
            <a:tailEnd/>
          </a:ln>
        </p:spPr>
        <p:txBody>
          <a:bodyPr wrap="none" anchor="ctr"/>
          <a:lstStyle/>
          <a:p>
            <a:endParaRPr lang="en-US" b="1">
              <a:solidFill>
                <a:srgbClr val="000000"/>
              </a:solidFill>
            </a:endParaRPr>
          </a:p>
        </p:txBody>
      </p:sp>
      <p:sp>
        <p:nvSpPr>
          <p:cNvPr id="6148" name="Rectangle 4"/>
          <p:cNvSpPr>
            <a:spLocks noChangeArrowheads="1"/>
          </p:cNvSpPr>
          <p:nvPr/>
        </p:nvSpPr>
        <p:spPr bwMode="auto">
          <a:xfrm>
            <a:off x="685800" y="6248400"/>
            <a:ext cx="1905000" cy="457200"/>
          </a:xfrm>
          <a:prstGeom prst="rect">
            <a:avLst/>
          </a:prstGeom>
          <a:noFill/>
          <a:ln w="9525">
            <a:noFill/>
            <a:miter lim="800000"/>
            <a:headEnd/>
            <a:tailEnd/>
          </a:ln>
        </p:spPr>
        <p:txBody>
          <a:bodyPr wrap="none" anchor="ctr"/>
          <a:lstStyle/>
          <a:p>
            <a:endParaRPr lang="en-US" b="1">
              <a:solidFill>
                <a:srgbClr val="000000"/>
              </a:solidFill>
            </a:endParaRPr>
          </a:p>
        </p:txBody>
      </p:sp>
      <p:sp>
        <p:nvSpPr>
          <p:cNvPr id="6149" name="Rectangle 5"/>
          <p:cNvSpPr>
            <a:spLocks noChangeArrowheads="1"/>
          </p:cNvSpPr>
          <p:nvPr/>
        </p:nvSpPr>
        <p:spPr bwMode="auto">
          <a:xfrm>
            <a:off x="3124200" y="6248400"/>
            <a:ext cx="2895600" cy="457200"/>
          </a:xfrm>
          <a:prstGeom prst="rect">
            <a:avLst/>
          </a:prstGeom>
          <a:noFill/>
          <a:ln w="9525">
            <a:noFill/>
            <a:miter lim="800000"/>
            <a:headEnd/>
            <a:tailEnd/>
          </a:ln>
        </p:spPr>
        <p:txBody>
          <a:bodyPr wrap="none" anchor="ctr"/>
          <a:lstStyle/>
          <a:p>
            <a:endParaRPr lang="en-US" b="1">
              <a:solidFill>
                <a:srgbClr val="000000"/>
              </a:solidFill>
            </a:endParaRPr>
          </a:p>
        </p:txBody>
      </p:sp>
      <p:sp>
        <p:nvSpPr>
          <p:cNvPr id="6150" name="Rectangle 6"/>
          <p:cNvSpPr>
            <a:spLocks noChangeArrowheads="1"/>
          </p:cNvSpPr>
          <p:nvPr/>
        </p:nvSpPr>
        <p:spPr bwMode="auto">
          <a:xfrm>
            <a:off x="0" y="0"/>
            <a:ext cx="9144000" cy="1477963"/>
          </a:xfrm>
          <a:prstGeom prst="rect">
            <a:avLst/>
          </a:prstGeom>
          <a:noFill/>
          <a:ln w="9525">
            <a:noFill/>
            <a:miter lim="800000"/>
            <a:headEnd/>
            <a:tailEnd/>
          </a:ln>
        </p:spPr>
        <p:txBody>
          <a:bodyPr lIns="92075" tIns="46038" rIns="92075" bIns="46038">
            <a:spAutoFit/>
          </a:bodyPr>
          <a:lstStyle/>
          <a:p>
            <a:pPr eaLnBrk="0" hangingPunct="0">
              <a:spcBef>
                <a:spcPct val="50000"/>
              </a:spcBef>
            </a:pPr>
            <a:r>
              <a:rPr lang="en-US" sz="3600" b="1" dirty="0">
                <a:solidFill>
                  <a:srgbClr val="FFFFFF"/>
                </a:solidFill>
                <a:latin typeface="Garamond" pitchFamily="18" charset="0"/>
              </a:rPr>
              <a:t>Operations Strategy</a:t>
            </a:r>
          </a:p>
          <a:p>
            <a:pPr algn="ctr" eaLnBrk="0" hangingPunct="0">
              <a:spcBef>
                <a:spcPct val="50000"/>
              </a:spcBef>
            </a:pPr>
            <a:r>
              <a:rPr lang="en-US" sz="3600" b="1" dirty="0">
                <a:solidFill>
                  <a:srgbClr val="FF3300"/>
                </a:solidFill>
                <a:latin typeface="Garamond" pitchFamily="18" charset="0"/>
              </a:rPr>
              <a:t>Strategic Sourcing</a:t>
            </a:r>
          </a:p>
        </p:txBody>
      </p:sp>
      <p:sp>
        <p:nvSpPr>
          <p:cNvPr id="6151" name="Rectangle 7"/>
          <p:cNvSpPr>
            <a:spLocks noGrp="1" noChangeArrowheads="1"/>
          </p:cNvSpPr>
          <p:nvPr>
            <p:ph idx="1"/>
          </p:nvPr>
        </p:nvSpPr>
        <p:spPr>
          <a:xfrm>
            <a:off x="457200" y="2339975"/>
            <a:ext cx="8261350" cy="4137025"/>
          </a:xfrm>
        </p:spPr>
        <p:txBody>
          <a:bodyPr/>
          <a:lstStyle/>
          <a:p>
            <a:pPr eaLnBrk="1" hangingPunct="1">
              <a:buClr>
                <a:srgbClr val="FF3300"/>
              </a:buClr>
            </a:pPr>
            <a:r>
              <a:rPr lang="en-US" dirty="0">
                <a:solidFill>
                  <a:schemeClr val="bg1"/>
                </a:solidFill>
              </a:rPr>
              <a:t>Tools and hallmarks of world class approaches: </a:t>
            </a:r>
          </a:p>
          <a:p>
            <a:pPr marL="800100" lvl="1" indent="-342900" eaLnBrk="1" hangingPunct="1">
              <a:buClr>
                <a:srgbClr val="FF3300"/>
              </a:buClr>
              <a:buFont typeface="+mj-lt"/>
              <a:buAutoNum type="arabicPeriod"/>
            </a:pPr>
            <a:r>
              <a:rPr lang="en-US" dirty="0">
                <a:solidFill>
                  <a:schemeClr val="bg1"/>
                </a:solidFill>
              </a:rPr>
              <a:t>Multi-sourcing: </a:t>
            </a:r>
            <a:r>
              <a:rPr lang="en-US" i="1" dirty="0">
                <a:solidFill>
                  <a:schemeClr val="bg1"/>
                </a:solidFill>
              </a:rPr>
              <a:t>Mexico-China</a:t>
            </a:r>
            <a:endParaRPr lang="en-US" dirty="0">
              <a:solidFill>
                <a:schemeClr val="bg1"/>
              </a:solidFill>
            </a:endParaRPr>
          </a:p>
          <a:p>
            <a:pPr marL="800100" lvl="1" indent="-342900" eaLnBrk="1" hangingPunct="1">
              <a:buClr>
                <a:srgbClr val="FF3300"/>
              </a:buClr>
              <a:buFont typeface="+mj-lt"/>
              <a:buAutoNum type="arabicPeriod"/>
            </a:pPr>
            <a:r>
              <a:rPr lang="en-US" dirty="0">
                <a:solidFill>
                  <a:schemeClr val="bg1"/>
                </a:solidFill>
              </a:rPr>
              <a:t>Total cost of ownership (TCO) &amp; Supplier economics: </a:t>
            </a:r>
            <a:r>
              <a:rPr lang="en-US" i="1" dirty="0" err="1">
                <a:solidFill>
                  <a:schemeClr val="bg1"/>
                </a:solidFill>
              </a:rPr>
              <a:t>Neuvotella</a:t>
            </a:r>
            <a:endParaRPr lang="en-US" i="1" dirty="0">
              <a:solidFill>
                <a:schemeClr val="bg1"/>
              </a:solidFill>
            </a:endParaRPr>
          </a:p>
          <a:p>
            <a:pPr marL="800100" lvl="1" indent="-342900" eaLnBrk="1" hangingPunct="1">
              <a:buClr>
                <a:srgbClr val="FF3300"/>
              </a:buClr>
              <a:buFont typeface="+mj-lt"/>
              <a:buAutoNum type="arabicPeriod"/>
            </a:pPr>
            <a:r>
              <a:rPr lang="en-US" dirty="0">
                <a:solidFill>
                  <a:schemeClr val="bg1"/>
                </a:solidFill>
              </a:rPr>
              <a:t>Negotiating &amp; Contracting: </a:t>
            </a:r>
            <a:r>
              <a:rPr lang="en-US" i="1" dirty="0" err="1">
                <a:solidFill>
                  <a:schemeClr val="bg1"/>
                </a:solidFill>
              </a:rPr>
              <a:t>Neuvotella</a:t>
            </a:r>
            <a:endParaRPr lang="en-US" i="1" dirty="0">
              <a:solidFill>
                <a:schemeClr val="bg1"/>
              </a:solidFill>
            </a:endParaRPr>
          </a:p>
          <a:p>
            <a:pPr marL="0" indent="0" eaLnBrk="1" hangingPunct="1">
              <a:buClr>
                <a:srgbClr val="FF3300"/>
              </a:buClr>
              <a:buNone/>
            </a:pPr>
            <a:endParaRPr lang="en-US" dirty="0">
              <a:solidFill>
                <a:schemeClr val="bg1"/>
              </a:solidFill>
            </a:endParaRPr>
          </a:p>
        </p:txBody>
      </p:sp>
    </p:spTree>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6386" name="Rectangle 136"/>
          <p:cNvSpPr>
            <a:spLocks noGrp="1" noChangeArrowheads="1"/>
          </p:cNvSpPr>
          <p:nvPr>
            <p:ph type="title"/>
          </p:nvPr>
        </p:nvSpPr>
        <p:spPr>
          <a:xfrm>
            <a:off x="381000" y="7938"/>
            <a:ext cx="8763000" cy="955675"/>
          </a:xfrm>
          <a:noFill/>
        </p:spPr>
        <p:txBody>
          <a:bodyPr/>
          <a:lstStyle/>
          <a:p>
            <a:pPr eaLnBrk="1" hangingPunct="1"/>
            <a:r>
              <a:rPr lang="en-US" b="1" dirty="0">
                <a:latin typeface="Albertus Extra Bold"/>
              </a:rPr>
              <a:t>Negotiating &amp; Balanced Sourcing</a:t>
            </a:r>
            <a:br>
              <a:rPr lang="en-US" dirty="0"/>
            </a:br>
            <a:r>
              <a:rPr lang="en-US" dirty="0"/>
              <a:t>Negotiating the parameters of the outsourcing relationship</a:t>
            </a:r>
          </a:p>
        </p:txBody>
      </p:sp>
      <p:graphicFrame>
        <p:nvGraphicFramePr>
          <p:cNvPr id="333988" name="Group 164"/>
          <p:cNvGraphicFramePr>
            <a:graphicFrameLocks noGrp="1"/>
          </p:cNvGraphicFramePr>
          <p:nvPr>
            <p:ph sz="half" idx="2"/>
          </p:nvPr>
        </p:nvGraphicFramePr>
        <p:xfrm>
          <a:off x="1265238" y="1624013"/>
          <a:ext cx="7527925" cy="3632264"/>
        </p:xfrm>
        <a:graphic>
          <a:graphicData uri="http://schemas.openxmlformats.org/drawingml/2006/table">
            <a:tbl>
              <a:tblPr/>
              <a:tblGrid>
                <a:gridCol w="3811587">
                  <a:extLst>
                    <a:ext uri="{9D8B030D-6E8A-4147-A177-3AD203B41FA5}">
                      <a16:colId xmlns:a16="http://schemas.microsoft.com/office/drawing/2014/main" val="20000"/>
                    </a:ext>
                  </a:extLst>
                </a:gridCol>
                <a:gridCol w="3716338">
                  <a:extLst>
                    <a:ext uri="{9D8B030D-6E8A-4147-A177-3AD203B41FA5}">
                      <a16:colId xmlns:a16="http://schemas.microsoft.com/office/drawing/2014/main" val="20001"/>
                    </a:ext>
                  </a:extLst>
                </a:gridCol>
              </a:tblGrid>
              <a:tr h="361950">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600" b="1" i="0" u="none" strike="noStrike" cap="none" normalizeH="0" baseline="0">
                          <a:ln>
                            <a:noFill/>
                          </a:ln>
                          <a:solidFill>
                            <a:schemeClr val="tx1"/>
                          </a:solidFill>
                          <a:effectLst/>
                          <a:latin typeface="Arial" charset="0"/>
                        </a:rPr>
                        <a:t>Trust-based partnerships</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66">
                        <a:alpha val="50000"/>
                      </a:srgbClr>
                    </a:solid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600" b="1" i="0" u="none" strike="noStrike" cap="none" normalizeH="0" baseline="0">
                          <a:ln>
                            <a:noFill/>
                          </a:ln>
                          <a:solidFill>
                            <a:schemeClr val="tx1"/>
                          </a:solidFill>
                          <a:effectLst/>
                          <a:latin typeface="Arial" charset="0"/>
                        </a:rPr>
                        <a:t>Balanced Sourcing</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66">
                        <a:alpha val="50000"/>
                      </a:srgbClr>
                    </a:solidFill>
                  </a:tcPr>
                </a:tc>
                <a:extLst>
                  <a:ext uri="{0D108BD9-81ED-4DB2-BD59-A6C34878D82A}">
                    <a16:rowId xmlns:a16="http://schemas.microsoft.com/office/drawing/2014/main" val="10000"/>
                  </a:ext>
                </a:extLst>
              </a:tr>
              <a:tr h="1279525">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Char char="§"/>
                        <a:tabLst/>
                      </a:pPr>
                      <a:r>
                        <a:rPr kumimoji="0" lang="en-US" sz="1600" b="0" i="0" u="none" strike="noStrike" cap="none" normalizeH="0" baseline="0">
                          <a:ln>
                            <a:noFill/>
                          </a:ln>
                          <a:solidFill>
                            <a:schemeClr val="tx1"/>
                          </a:solidFill>
                          <a:effectLst/>
                          <a:latin typeface="Arial" charset="0"/>
                        </a:rPr>
                        <a:t>  May not provide clear incentive to drive improvement</a:t>
                      </a:r>
                    </a:p>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Char char="§"/>
                        <a:tabLst/>
                      </a:pPr>
                      <a:r>
                        <a:rPr kumimoji="0" lang="en-US" sz="1600" b="0" i="0" u="none" strike="noStrike" cap="none" normalizeH="0" baseline="0">
                          <a:ln>
                            <a:noFill/>
                          </a:ln>
                          <a:solidFill>
                            <a:schemeClr val="tx1"/>
                          </a:solidFill>
                          <a:effectLst/>
                          <a:latin typeface="Arial" charset="0"/>
                        </a:rPr>
                        <a:t>  Assumes supplier goal congruence</a:t>
                      </a:r>
                    </a:p>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Char char="§"/>
                        <a:tabLst/>
                      </a:pPr>
                      <a:r>
                        <a:rPr kumimoji="0" lang="en-US" sz="1600" b="0" i="0" u="none" strike="noStrike" cap="none" normalizeH="0" baseline="0">
                          <a:ln>
                            <a:noFill/>
                          </a:ln>
                          <a:solidFill>
                            <a:schemeClr val="tx1"/>
                          </a:solidFill>
                          <a:effectLst/>
                          <a:latin typeface="Arial" charset="0"/>
                        </a:rPr>
                        <a:t>  Supplier may capture all value creation</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AEAEA">
                        <a:alpha val="50000"/>
                      </a:srgbClr>
                    </a:solid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Char char="§"/>
                        <a:tabLst/>
                      </a:pPr>
                      <a:r>
                        <a:rPr kumimoji="0" lang="en-US" sz="1600" b="0" i="0" u="none" strike="noStrike" cap="none" normalizeH="0" baseline="0">
                          <a:ln>
                            <a:noFill/>
                          </a:ln>
                          <a:solidFill>
                            <a:schemeClr val="tx1"/>
                          </a:solidFill>
                          <a:effectLst/>
                          <a:latin typeface="Arial" charset="0"/>
                        </a:rPr>
                        <a:t>  Fully leverages supplier capabilities</a:t>
                      </a:r>
                    </a:p>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Char char="§"/>
                        <a:tabLst/>
                      </a:pPr>
                      <a:r>
                        <a:rPr kumimoji="0" lang="en-US" sz="1600" b="0" i="0" u="none" strike="noStrike" cap="none" normalizeH="0" baseline="0">
                          <a:ln>
                            <a:noFill/>
                          </a:ln>
                          <a:solidFill>
                            <a:schemeClr val="tx1"/>
                          </a:solidFill>
                          <a:effectLst/>
                          <a:latin typeface="Arial" charset="0"/>
                        </a:rPr>
                        <a:t>  Drives improvement at both customer and supplier</a:t>
                      </a:r>
                    </a:p>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Char char="§"/>
                        <a:tabLst/>
                      </a:pPr>
                      <a:r>
                        <a:rPr kumimoji="0" lang="en-US" sz="1600" b="0" i="0" u="none" strike="noStrike" cap="none" normalizeH="0" baseline="0">
                          <a:ln>
                            <a:noFill/>
                          </a:ln>
                          <a:solidFill>
                            <a:schemeClr val="tx1"/>
                          </a:solidFill>
                          <a:effectLst/>
                          <a:latin typeface="Arial" charset="0"/>
                        </a:rPr>
                        <a:t>  Requires significant customer capability</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AEAEA">
                        <a:alpha val="50000"/>
                      </a:srgbClr>
                    </a:solidFill>
                  </a:tcPr>
                </a:tc>
                <a:extLst>
                  <a:ext uri="{0D108BD9-81ED-4DB2-BD59-A6C34878D82A}">
                    <a16:rowId xmlns:a16="http://schemas.microsoft.com/office/drawing/2014/main" val="10001"/>
                  </a:ext>
                </a:extLst>
              </a:tr>
              <a:tr h="361950">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600" b="1" i="0" u="none" strike="noStrike" cap="none" normalizeH="0" baseline="0">
                          <a:ln>
                            <a:noFill/>
                          </a:ln>
                          <a:solidFill>
                            <a:schemeClr val="tx1"/>
                          </a:solidFill>
                          <a:effectLst/>
                          <a:latin typeface="Arial" charset="0"/>
                        </a:rPr>
                        <a:t>Unleveraged Purchasing</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66">
                        <a:alpha val="50000"/>
                      </a:srgbClr>
                    </a:solid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600" b="1" i="0" u="none" strike="noStrike" cap="none" normalizeH="0" baseline="0">
                          <a:ln>
                            <a:noFill/>
                          </a:ln>
                          <a:solidFill>
                            <a:schemeClr val="tx1"/>
                          </a:solidFill>
                          <a:effectLst/>
                          <a:latin typeface="Arial" charset="0"/>
                        </a:rPr>
                        <a:t>Darwinian Rivalry</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66">
                        <a:alpha val="50000"/>
                      </a:srgbClr>
                    </a:solidFill>
                  </a:tcPr>
                </a:tc>
                <a:extLst>
                  <a:ext uri="{0D108BD9-81ED-4DB2-BD59-A6C34878D82A}">
                    <a16:rowId xmlns:a16="http://schemas.microsoft.com/office/drawing/2014/main" val="10002"/>
                  </a:ext>
                </a:extLst>
              </a:tr>
              <a:tr h="1500188">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Char char="§"/>
                        <a:tabLst/>
                      </a:pPr>
                      <a:r>
                        <a:rPr kumimoji="0" lang="en-US" sz="1600" b="0" i="0" u="none" strike="noStrike" cap="none" normalizeH="0" baseline="0">
                          <a:ln>
                            <a:noFill/>
                          </a:ln>
                          <a:solidFill>
                            <a:schemeClr val="tx1"/>
                          </a:solidFill>
                          <a:effectLst/>
                          <a:latin typeface="Arial" charset="0"/>
                        </a:rPr>
                        <a:t>  Typifies the clerical mentality of traditional purchasing</a:t>
                      </a:r>
                    </a:p>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Char char="§"/>
                        <a:tabLst/>
                      </a:pPr>
                      <a:r>
                        <a:rPr kumimoji="0" lang="en-US" sz="1600" b="0" i="0" u="none" strike="noStrike" cap="none" normalizeH="0" baseline="0">
                          <a:ln>
                            <a:noFill/>
                          </a:ln>
                          <a:solidFill>
                            <a:schemeClr val="tx1"/>
                          </a:solidFill>
                          <a:effectLst/>
                          <a:latin typeface="Arial" charset="0"/>
                        </a:rPr>
                        <a:t> Focuses on price rather than total cost</a:t>
                      </a:r>
                    </a:p>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Char char="§"/>
                        <a:tabLst/>
                      </a:pPr>
                      <a:r>
                        <a:rPr kumimoji="0" lang="en-US" sz="1600" b="0" i="0" u="none" strike="noStrike" cap="none" normalizeH="0" baseline="0">
                          <a:ln>
                            <a:noFill/>
                          </a:ln>
                          <a:solidFill>
                            <a:schemeClr val="tx1"/>
                          </a:solidFill>
                          <a:effectLst/>
                          <a:latin typeface="Arial" charset="0"/>
                        </a:rPr>
                        <a:t>  Leaves lots of money on the table</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EAEAEA">
                        <a:alpha val="50000"/>
                      </a:srgbClr>
                    </a:solid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Char char="§"/>
                        <a:tabLst/>
                      </a:pPr>
                      <a:r>
                        <a:rPr kumimoji="0" lang="en-US" sz="1600" b="0" i="0" u="none" strike="noStrike" cap="none" normalizeH="0" baseline="0">
                          <a:ln>
                            <a:noFill/>
                          </a:ln>
                          <a:solidFill>
                            <a:schemeClr val="tx1"/>
                          </a:solidFill>
                          <a:effectLst/>
                          <a:latin typeface="Arial" charset="0"/>
                        </a:rPr>
                        <a:t>  Requires significant purchasing clout</a:t>
                      </a:r>
                    </a:p>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Char char="§"/>
                        <a:tabLst/>
                      </a:pPr>
                      <a:r>
                        <a:rPr kumimoji="0" lang="en-US" sz="1600" b="0" i="0" u="none" strike="noStrike" cap="none" normalizeH="0" baseline="0">
                          <a:ln>
                            <a:noFill/>
                          </a:ln>
                          <a:solidFill>
                            <a:schemeClr val="tx1"/>
                          </a:solidFill>
                          <a:effectLst/>
                          <a:latin typeface="Arial" charset="0"/>
                        </a:rPr>
                        <a:t>  Eliminates supplier lethargy but may instill resentment</a:t>
                      </a:r>
                    </a:p>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Char char="§"/>
                        <a:tabLst/>
                      </a:pPr>
                      <a:r>
                        <a:rPr kumimoji="0" lang="en-US" sz="1600" b="0" i="0" u="none" strike="noStrike" cap="none" normalizeH="0" baseline="0">
                          <a:ln>
                            <a:noFill/>
                          </a:ln>
                          <a:solidFill>
                            <a:schemeClr val="tx1"/>
                          </a:solidFill>
                          <a:effectLst/>
                          <a:latin typeface="Arial" charset="0"/>
                        </a:rPr>
                        <a:t>  Does not drive synergistic improvement</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EAEAEA">
                        <a:alpha val="50000"/>
                      </a:srgbClr>
                    </a:solidFill>
                  </a:tcPr>
                </a:tc>
                <a:extLst>
                  <a:ext uri="{0D108BD9-81ED-4DB2-BD59-A6C34878D82A}">
                    <a16:rowId xmlns:a16="http://schemas.microsoft.com/office/drawing/2014/main" val="10003"/>
                  </a:ext>
                </a:extLst>
              </a:tr>
            </a:tbl>
          </a:graphicData>
        </a:graphic>
      </p:graphicFrame>
      <p:sp>
        <p:nvSpPr>
          <p:cNvPr id="16404" name="Text Box 183"/>
          <p:cNvSpPr txBox="1">
            <a:spLocks noChangeArrowheads="1"/>
          </p:cNvSpPr>
          <p:nvPr/>
        </p:nvSpPr>
        <p:spPr bwMode="auto">
          <a:xfrm>
            <a:off x="3257550" y="5410200"/>
            <a:ext cx="3598863" cy="336550"/>
          </a:xfrm>
          <a:prstGeom prst="rect">
            <a:avLst/>
          </a:prstGeom>
          <a:noFill/>
          <a:ln w="9525" algn="ctr">
            <a:noFill/>
            <a:prstDash val="dash"/>
            <a:miter lim="800000"/>
            <a:headEnd/>
            <a:tailEnd/>
          </a:ln>
        </p:spPr>
        <p:txBody>
          <a:bodyPr wrap="none">
            <a:spAutoFit/>
          </a:bodyPr>
          <a:lstStyle/>
          <a:p>
            <a:r>
              <a:rPr lang="en-US" sz="1600">
                <a:latin typeface="Arial" pitchFamily="34" charset="0"/>
              </a:rPr>
              <a:t>Commitment to competitive pricing</a:t>
            </a:r>
          </a:p>
        </p:txBody>
      </p:sp>
      <p:sp>
        <p:nvSpPr>
          <p:cNvPr id="16405" name="Text Box 184"/>
          <p:cNvSpPr txBox="1">
            <a:spLocks noChangeArrowheads="1"/>
          </p:cNvSpPr>
          <p:nvPr/>
        </p:nvSpPr>
        <p:spPr bwMode="auto">
          <a:xfrm>
            <a:off x="2190750" y="5403850"/>
            <a:ext cx="487363" cy="336550"/>
          </a:xfrm>
          <a:prstGeom prst="rect">
            <a:avLst/>
          </a:prstGeom>
          <a:noFill/>
          <a:ln w="9525" algn="ctr">
            <a:noFill/>
            <a:prstDash val="dash"/>
            <a:miter lim="800000"/>
            <a:headEnd/>
            <a:tailEnd/>
          </a:ln>
        </p:spPr>
        <p:txBody>
          <a:bodyPr wrap="none">
            <a:spAutoFit/>
          </a:bodyPr>
          <a:lstStyle/>
          <a:p>
            <a:r>
              <a:rPr lang="en-US" sz="1600" b="0">
                <a:latin typeface="Arial" pitchFamily="34" charset="0"/>
              </a:rPr>
              <a:t>low</a:t>
            </a:r>
          </a:p>
        </p:txBody>
      </p:sp>
      <p:sp>
        <p:nvSpPr>
          <p:cNvPr id="16406" name="Text Box 185"/>
          <p:cNvSpPr txBox="1">
            <a:spLocks noChangeArrowheads="1"/>
          </p:cNvSpPr>
          <p:nvPr/>
        </p:nvSpPr>
        <p:spPr bwMode="auto">
          <a:xfrm>
            <a:off x="7064375" y="5403850"/>
            <a:ext cx="566738" cy="336550"/>
          </a:xfrm>
          <a:prstGeom prst="rect">
            <a:avLst/>
          </a:prstGeom>
          <a:noFill/>
          <a:ln w="9525" algn="ctr">
            <a:noFill/>
            <a:prstDash val="dash"/>
            <a:miter lim="800000"/>
            <a:headEnd/>
            <a:tailEnd/>
          </a:ln>
        </p:spPr>
        <p:txBody>
          <a:bodyPr wrap="none">
            <a:spAutoFit/>
          </a:bodyPr>
          <a:lstStyle/>
          <a:p>
            <a:r>
              <a:rPr lang="en-US" sz="1600" b="0">
                <a:latin typeface="Arial" pitchFamily="34" charset="0"/>
              </a:rPr>
              <a:t>high</a:t>
            </a:r>
          </a:p>
        </p:txBody>
      </p:sp>
      <p:sp>
        <p:nvSpPr>
          <p:cNvPr id="16407" name="Text Box 186"/>
          <p:cNvSpPr txBox="1">
            <a:spLocks noChangeArrowheads="1"/>
          </p:cNvSpPr>
          <p:nvPr/>
        </p:nvSpPr>
        <p:spPr bwMode="auto">
          <a:xfrm rot="-5400000">
            <a:off x="-1476375" y="3490913"/>
            <a:ext cx="4083050" cy="336550"/>
          </a:xfrm>
          <a:prstGeom prst="rect">
            <a:avLst/>
          </a:prstGeom>
          <a:noFill/>
          <a:ln w="9525" algn="ctr">
            <a:noFill/>
            <a:prstDash val="dash"/>
            <a:miter lim="800000"/>
            <a:headEnd/>
            <a:tailEnd/>
          </a:ln>
        </p:spPr>
        <p:txBody>
          <a:bodyPr wrap="none">
            <a:spAutoFit/>
          </a:bodyPr>
          <a:lstStyle/>
          <a:p>
            <a:r>
              <a:rPr lang="en-US" sz="1600">
                <a:latin typeface="Arial" pitchFamily="34" charset="0"/>
              </a:rPr>
              <a:t>Commitment to cooperative relationship</a:t>
            </a:r>
          </a:p>
        </p:txBody>
      </p:sp>
      <p:sp>
        <p:nvSpPr>
          <p:cNvPr id="16408" name="Text Box 187"/>
          <p:cNvSpPr txBox="1">
            <a:spLocks noChangeArrowheads="1"/>
          </p:cNvSpPr>
          <p:nvPr/>
        </p:nvSpPr>
        <p:spPr bwMode="auto">
          <a:xfrm>
            <a:off x="696913" y="4887913"/>
            <a:ext cx="487362" cy="336550"/>
          </a:xfrm>
          <a:prstGeom prst="rect">
            <a:avLst/>
          </a:prstGeom>
          <a:noFill/>
          <a:ln w="9525" algn="ctr">
            <a:noFill/>
            <a:prstDash val="dash"/>
            <a:miter lim="800000"/>
            <a:headEnd/>
            <a:tailEnd/>
          </a:ln>
        </p:spPr>
        <p:txBody>
          <a:bodyPr wrap="none">
            <a:spAutoFit/>
          </a:bodyPr>
          <a:lstStyle/>
          <a:p>
            <a:r>
              <a:rPr lang="en-US" sz="1600" b="0">
                <a:latin typeface="Arial" pitchFamily="34" charset="0"/>
              </a:rPr>
              <a:t>low</a:t>
            </a:r>
          </a:p>
        </p:txBody>
      </p:sp>
      <p:sp>
        <p:nvSpPr>
          <p:cNvPr id="16409" name="Text Box 188"/>
          <p:cNvSpPr txBox="1">
            <a:spLocks noChangeArrowheads="1"/>
          </p:cNvSpPr>
          <p:nvPr/>
        </p:nvSpPr>
        <p:spPr bwMode="auto">
          <a:xfrm>
            <a:off x="690563" y="1662113"/>
            <a:ext cx="566737" cy="336550"/>
          </a:xfrm>
          <a:prstGeom prst="rect">
            <a:avLst/>
          </a:prstGeom>
          <a:noFill/>
          <a:ln w="9525" algn="ctr">
            <a:noFill/>
            <a:prstDash val="dash"/>
            <a:miter lim="800000"/>
            <a:headEnd/>
            <a:tailEnd/>
          </a:ln>
        </p:spPr>
        <p:txBody>
          <a:bodyPr wrap="none">
            <a:spAutoFit/>
          </a:bodyPr>
          <a:lstStyle/>
          <a:p>
            <a:r>
              <a:rPr lang="en-US" sz="1600" b="0">
                <a:latin typeface="Arial" pitchFamily="34" charset="0"/>
              </a:rPr>
              <a:t>high</a:t>
            </a:r>
          </a:p>
        </p:txBody>
      </p:sp>
      <p:sp>
        <p:nvSpPr>
          <p:cNvPr id="2" name="TextBox 1">
            <a:extLst>
              <a:ext uri="{FF2B5EF4-FFF2-40B4-BE49-F238E27FC236}">
                <a16:creationId xmlns:a16="http://schemas.microsoft.com/office/drawing/2014/main" id="{1244CDE3-46D8-6C48-BE78-5791D1385EA8}"/>
              </a:ext>
            </a:extLst>
          </p:cNvPr>
          <p:cNvSpPr txBox="1"/>
          <p:nvPr/>
        </p:nvSpPr>
        <p:spPr>
          <a:xfrm>
            <a:off x="380419" y="6184413"/>
            <a:ext cx="5238604" cy="369332"/>
          </a:xfrm>
          <a:prstGeom prst="rect">
            <a:avLst/>
          </a:prstGeom>
          <a:noFill/>
        </p:spPr>
        <p:txBody>
          <a:bodyPr wrap="square" rtlCol="0">
            <a:spAutoFit/>
          </a:bodyPr>
          <a:lstStyle/>
          <a:p>
            <a:r>
              <a:rPr lang="en-US" sz="1800" dirty="0"/>
              <a:t>Source: </a:t>
            </a:r>
            <a:r>
              <a:rPr lang="en-US" sz="1800" dirty="0" err="1"/>
              <a:t>Laseter</a:t>
            </a:r>
            <a:r>
              <a:rPr lang="en-US" sz="1800" dirty="0"/>
              <a:t> T.M., </a:t>
            </a:r>
            <a:r>
              <a:rPr lang="en-US" sz="1800" i="1" dirty="0"/>
              <a:t>Balanced Sourcing </a:t>
            </a:r>
            <a:r>
              <a:rPr lang="en-US" sz="1800" dirty="0"/>
              <a:t>(p. 4)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333988"/>
                                        </p:tgtEl>
                                        <p:attrNameLst>
                                          <p:attrName>style.visibility</p:attrName>
                                        </p:attrNameLst>
                                      </p:cBhvr>
                                      <p:to>
                                        <p:strVal val="visible"/>
                                      </p:to>
                                    </p:set>
                                    <p:anim calcmode="lin" valueType="num">
                                      <p:cBhvr additive="base">
                                        <p:cTn id="7" dur="500" fill="hold"/>
                                        <p:tgtEl>
                                          <p:spTgt spid="333988"/>
                                        </p:tgtEl>
                                        <p:attrNameLst>
                                          <p:attrName>ppt_x</p:attrName>
                                        </p:attrNameLst>
                                      </p:cBhvr>
                                      <p:tavLst>
                                        <p:tav tm="0">
                                          <p:val>
                                            <p:strVal val="0-#ppt_w/2"/>
                                          </p:val>
                                        </p:tav>
                                        <p:tav tm="100000">
                                          <p:val>
                                            <p:strVal val="#ppt_x"/>
                                          </p:val>
                                        </p:tav>
                                      </p:tavLst>
                                    </p:anim>
                                    <p:anim calcmode="lin" valueType="num">
                                      <p:cBhvr additive="base">
                                        <p:cTn id="8" dur="500" fill="hold"/>
                                        <p:tgtEl>
                                          <p:spTgt spid="33398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8860AD-E52F-364B-814E-A5E6B1635D72}"/>
              </a:ext>
            </a:extLst>
          </p:cNvPr>
          <p:cNvSpPr>
            <a:spLocks noGrp="1"/>
          </p:cNvSpPr>
          <p:nvPr>
            <p:ph type="title"/>
          </p:nvPr>
        </p:nvSpPr>
        <p:spPr/>
        <p:txBody>
          <a:bodyPr/>
          <a:lstStyle/>
          <a:p>
            <a:r>
              <a:rPr lang="en-US" dirty="0"/>
              <a:t>Ex-post…</a:t>
            </a:r>
          </a:p>
        </p:txBody>
      </p:sp>
      <p:sp>
        <p:nvSpPr>
          <p:cNvPr id="3" name="Text Placeholder 2">
            <a:extLst>
              <a:ext uri="{FF2B5EF4-FFF2-40B4-BE49-F238E27FC236}">
                <a16:creationId xmlns:a16="http://schemas.microsoft.com/office/drawing/2014/main" id="{C1A4B486-D1AD-BC40-8D79-312B3E6CCDB4}"/>
              </a:ext>
            </a:extLst>
          </p:cNvPr>
          <p:cNvSpPr>
            <a:spLocks noGrp="1"/>
          </p:cNvSpPr>
          <p:nvPr>
            <p:ph type="body" sz="half" idx="1"/>
          </p:nvPr>
        </p:nvSpPr>
        <p:spPr/>
        <p:txBody>
          <a:bodyPr/>
          <a:lstStyle/>
          <a:p>
            <a:r>
              <a:rPr lang="en-US" dirty="0"/>
              <a:t>We at Dow went through a real problem in 2011: we had built this new plant to make film that was used in Saran wrap. Saran Wrap was a product that Dow made in  house which used the PVDC (</a:t>
            </a:r>
            <a:r>
              <a:rPr lang="en-US" dirty="0" err="1"/>
              <a:t>Polyvinylidene</a:t>
            </a:r>
            <a:r>
              <a:rPr lang="en-US" dirty="0"/>
              <a:t> chloride) resin called SARAN.  This product line was sold to SC Johnson who now owns Saran wrap but no longer used the base material SARAN (PVDC Resin) and instead replaced it with a lower cost commodity resin that could be sourced from multiple suppliers (LDPE = Low Density Polyethylene).</a:t>
            </a:r>
          </a:p>
          <a:p>
            <a:endParaRPr lang="en-US" dirty="0"/>
          </a:p>
          <a:p>
            <a:r>
              <a:rPr lang="en-US" dirty="0"/>
              <a:t>This made Dow’s cost position extremely difficult on the base resin-- we could only run that plant at 10% capacity---and thus forced it to push significant price increases to all users of film which used the base resin SARAN. </a:t>
            </a:r>
          </a:p>
          <a:p>
            <a:endParaRPr lang="en-US" dirty="0"/>
          </a:p>
          <a:p>
            <a:r>
              <a:rPr lang="en-US" dirty="0"/>
              <a:t>So we really were trying to recoup as much as possible from those 10% customers.  Hollister was one.  At first they were pretty bad at negotiations, but then got much better.</a:t>
            </a:r>
          </a:p>
          <a:p>
            <a:endParaRPr lang="en-US" dirty="0"/>
          </a:p>
        </p:txBody>
      </p:sp>
    </p:spTree>
    <p:extLst>
      <p:ext uri="{BB962C8B-B14F-4D97-AF65-F5344CB8AC3E}">
        <p14:creationId xmlns:p14="http://schemas.microsoft.com/office/powerpoint/2010/main" val="270669450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Strategic Sourcing Recommendations</a:t>
            </a:r>
          </a:p>
        </p:txBody>
      </p:sp>
      <p:sp>
        <p:nvSpPr>
          <p:cNvPr id="3" name="Content Placeholder 2"/>
          <p:cNvSpPr>
            <a:spLocks noGrp="1"/>
          </p:cNvSpPr>
          <p:nvPr>
            <p:ph idx="1"/>
          </p:nvPr>
        </p:nvSpPr>
        <p:spPr/>
        <p:txBody>
          <a:bodyPr/>
          <a:lstStyle/>
          <a:p>
            <a:r>
              <a:rPr lang="en-US" dirty="0"/>
              <a:t>Develop TLC and should-costing (</a:t>
            </a:r>
            <a:r>
              <a:rPr lang="en-US" i="1" dirty="0"/>
              <a:t>supplier economics</a:t>
            </a:r>
            <a:r>
              <a:rPr lang="en-US" dirty="0"/>
              <a:t>) models</a:t>
            </a:r>
          </a:p>
          <a:p>
            <a:pPr lvl="1"/>
            <a:r>
              <a:rPr lang="en-US" dirty="0"/>
              <a:t>use it for planning and score-carting</a:t>
            </a:r>
          </a:p>
          <a:p>
            <a:pPr lvl="1"/>
            <a:r>
              <a:rPr lang="en-US" dirty="0"/>
              <a:t>use it during negotiations</a:t>
            </a:r>
          </a:p>
          <a:p>
            <a:pPr lvl="1"/>
            <a:endParaRPr lang="en-US" dirty="0"/>
          </a:p>
          <a:p>
            <a:r>
              <a:rPr lang="en-US" dirty="0"/>
              <a:t>Upgrade category and commodity management capabilities and talent</a:t>
            </a:r>
          </a:p>
          <a:p>
            <a:pPr lvl="1"/>
            <a:r>
              <a:rPr lang="en-US" dirty="0"/>
              <a:t>invest in full-time supply market analysts for key commodities or inputs</a:t>
            </a:r>
          </a:p>
          <a:p>
            <a:pPr lvl="1"/>
            <a:endParaRPr lang="en-US" dirty="0"/>
          </a:p>
          <a:p>
            <a:endParaRPr lang="en-US" dirty="0"/>
          </a:p>
          <a:p>
            <a:r>
              <a:rPr lang="en-US" dirty="0"/>
              <a:t>Collaboratively maximize </a:t>
            </a:r>
            <a:r>
              <a:rPr lang="en-US" i="1" dirty="0"/>
              <a:t>supply chain surplus</a:t>
            </a:r>
          </a:p>
          <a:p>
            <a:pPr lvl="1"/>
            <a:r>
              <a:rPr lang="en-US" dirty="0"/>
              <a:t>use operational risk sharing contracts (and consider multi-sourcing)</a:t>
            </a:r>
          </a:p>
          <a:p>
            <a:pPr lvl="1"/>
            <a:r>
              <a:rPr lang="en-US" dirty="0"/>
              <a:t>build SRM capabilities with supplier scorecards and negotiation skills</a:t>
            </a:r>
          </a:p>
          <a:p>
            <a:endParaRPr lang="en-US" dirty="0"/>
          </a:p>
        </p:txBody>
      </p:sp>
    </p:spTree>
    <p:extLst>
      <p:ext uri="{BB962C8B-B14F-4D97-AF65-F5344CB8AC3E}">
        <p14:creationId xmlns:p14="http://schemas.microsoft.com/office/powerpoint/2010/main" val="240692462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2DC391-FB88-A54D-9A42-C0C7074F1E80}"/>
              </a:ext>
            </a:extLst>
          </p:cNvPr>
          <p:cNvSpPr>
            <a:spLocks noGrp="1"/>
          </p:cNvSpPr>
          <p:nvPr>
            <p:ph type="title"/>
          </p:nvPr>
        </p:nvSpPr>
        <p:spPr>
          <a:xfrm>
            <a:off x="0" y="0"/>
            <a:ext cx="9144000" cy="955675"/>
          </a:xfrm>
        </p:spPr>
        <p:txBody>
          <a:bodyPr/>
          <a:lstStyle/>
          <a:p>
            <a:r>
              <a:rPr lang="en-US" dirty="0"/>
              <a:t>World Bicycle Relief:</a:t>
            </a:r>
            <a:br>
              <a:rPr lang="en-US" dirty="0"/>
            </a:br>
            <a:r>
              <a:rPr lang="en-US" dirty="0"/>
              <a:t>Social Enterprise Business Model </a:t>
            </a:r>
          </a:p>
        </p:txBody>
      </p:sp>
      <p:sp>
        <p:nvSpPr>
          <p:cNvPr id="3" name="Content Placeholder 2">
            <a:extLst>
              <a:ext uri="{FF2B5EF4-FFF2-40B4-BE49-F238E27FC236}">
                <a16:creationId xmlns:a16="http://schemas.microsoft.com/office/drawing/2014/main" id="{D2F593F0-903C-1549-9E38-7CF56497DD7A}"/>
              </a:ext>
            </a:extLst>
          </p:cNvPr>
          <p:cNvSpPr>
            <a:spLocks noGrp="1"/>
          </p:cNvSpPr>
          <p:nvPr>
            <p:ph idx="1"/>
          </p:nvPr>
        </p:nvSpPr>
        <p:spPr/>
        <p:txBody>
          <a:bodyPr/>
          <a:lstStyle/>
          <a:p>
            <a:pPr marL="0" indent="0">
              <a:buNone/>
            </a:pPr>
            <a:r>
              <a:rPr lang="en-US" dirty="0"/>
              <a:t>Prepare 5min presentation &amp; upload </a:t>
            </a:r>
            <a:r>
              <a:rPr lang="en-US" dirty="0" err="1"/>
              <a:t>ppt</a:t>
            </a:r>
            <a:r>
              <a:rPr lang="en-US" dirty="0"/>
              <a:t> on Canvas by 10pm Thursday:</a:t>
            </a:r>
          </a:p>
          <a:p>
            <a:endParaRPr lang="en-US" dirty="0"/>
          </a:p>
          <a:p>
            <a:r>
              <a:rPr lang="en-US" dirty="0"/>
              <a:t>From a general strategic perspective, how can a non-profit organization benefit from a for-profit subsidiary? How would you quantify the value that the for-profit subsidiary (= Buffalo Bicycles) generates for WBR?</a:t>
            </a:r>
          </a:p>
          <a:p>
            <a:pPr lvl="1"/>
            <a:r>
              <a:rPr lang="en-US" dirty="0"/>
              <a:t>Qualitative</a:t>
            </a:r>
          </a:p>
          <a:p>
            <a:r>
              <a:rPr lang="en-US" dirty="0"/>
              <a:t>Find optimal planned quantities of bicycles to sell and/or to donate in each year over </a:t>
            </a:r>
            <a:r>
              <a:rPr lang="en-US" i="1" dirty="0"/>
              <a:t>n </a:t>
            </a:r>
            <a:r>
              <a:rPr lang="en-US" dirty="0"/>
              <a:t>years. How would you formulate WBR’s objective(s) and how would you link that to this planning problem? </a:t>
            </a:r>
          </a:p>
          <a:p>
            <a:pPr lvl="1"/>
            <a:r>
              <a:rPr lang="en-US" dirty="0"/>
              <a:t>Use Excel model (which has the constraints) &amp; choose your objective</a:t>
            </a:r>
          </a:p>
          <a:p>
            <a:pPr lvl="1"/>
            <a:r>
              <a:rPr lang="en-US" dirty="0"/>
              <a:t>Investigate impact of some model parameters (sensitivity analysis)</a:t>
            </a:r>
          </a:p>
          <a:p>
            <a:r>
              <a:rPr lang="en-US" dirty="0"/>
              <a:t>Are there other issues that WBR and BB should consider? </a:t>
            </a:r>
          </a:p>
          <a:p>
            <a:pPr marL="0" indent="0">
              <a:buNone/>
            </a:pPr>
            <a:endParaRPr lang="en-US" dirty="0"/>
          </a:p>
        </p:txBody>
      </p:sp>
    </p:spTree>
    <p:extLst>
      <p:ext uri="{BB962C8B-B14F-4D97-AF65-F5344CB8AC3E}">
        <p14:creationId xmlns:p14="http://schemas.microsoft.com/office/powerpoint/2010/main" val="148421791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AD7993-A70E-9641-B2E2-A359A54A7D65}"/>
              </a:ext>
            </a:extLst>
          </p:cNvPr>
          <p:cNvSpPr>
            <a:spLocks noGrp="1"/>
          </p:cNvSpPr>
          <p:nvPr>
            <p:ph type="title"/>
          </p:nvPr>
        </p:nvSpPr>
        <p:spPr/>
        <p:txBody>
          <a:bodyPr/>
          <a:lstStyle/>
          <a:p>
            <a:r>
              <a:rPr lang="en-US" dirty="0"/>
              <a:t>WBR</a:t>
            </a:r>
            <a:br>
              <a:rPr lang="en-US" dirty="0"/>
            </a:br>
            <a:r>
              <a:rPr lang="en-US" dirty="0"/>
              <a:t>Business Model</a:t>
            </a:r>
          </a:p>
        </p:txBody>
      </p:sp>
      <p:pic>
        <p:nvPicPr>
          <p:cNvPr id="4" name="Picture 3">
            <a:extLst>
              <a:ext uri="{FF2B5EF4-FFF2-40B4-BE49-F238E27FC236}">
                <a16:creationId xmlns:a16="http://schemas.microsoft.com/office/drawing/2014/main" id="{A5CAFD90-14F5-4648-97B0-653F7A817437}"/>
              </a:ext>
            </a:extLst>
          </p:cNvPr>
          <p:cNvPicPr>
            <a:picLocks noChangeAspect="1"/>
          </p:cNvPicPr>
          <p:nvPr/>
        </p:nvPicPr>
        <p:blipFill>
          <a:blip r:embed="rId2"/>
          <a:stretch>
            <a:fillRect/>
          </a:stretch>
        </p:blipFill>
        <p:spPr>
          <a:xfrm>
            <a:off x="2696548" y="0"/>
            <a:ext cx="5374433" cy="6858000"/>
          </a:xfrm>
          <a:prstGeom prst="rect">
            <a:avLst/>
          </a:prstGeom>
        </p:spPr>
      </p:pic>
    </p:spTree>
    <p:extLst>
      <p:ext uri="{BB962C8B-B14F-4D97-AF65-F5344CB8AC3E}">
        <p14:creationId xmlns:p14="http://schemas.microsoft.com/office/powerpoint/2010/main" val="247189050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9" name="Oval 8"/>
          <p:cNvSpPr/>
          <p:nvPr/>
        </p:nvSpPr>
        <p:spPr bwMode="auto">
          <a:xfrm>
            <a:off x="4660900" y="4572000"/>
            <a:ext cx="1270000" cy="406400"/>
          </a:xfrm>
          <a:prstGeom prst="ellipse">
            <a:avLst/>
          </a:prstGeom>
          <a:solidFill>
            <a:schemeClr val="accent1"/>
          </a:solidFill>
          <a:ln w="9525" cap="flat" cmpd="sng" algn="ctr">
            <a:solidFill>
              <a:schemeClr val="tx1"/>
            </a:solidFill>
            <a:prstDash val="dash"/>
            <a:round/>
            <a:headEnd type="none" w="med" len="med"/>
            <a:tailEnd type="none" w="med" len="med"/>
          </a:ln>
          <a:effectLst/>
        </p:spPr>
        <p:txBody>
          <a:bodyPr vert="horz" wrap="none" lIns="91440" tIns="45720" rIns="91440" bIns="45720" numCol="1" rtlCol="0" anchor="t" anchorCtr="0" compatLnSpc="1">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1" i="0" u="none" strike="noStrike" cap="none" normalizeH="0" baseline="0">
              <a:ln>
                <a:noFill/>
              </a:ln>
              <a:solidFill>
                <a:schemeClr val="tx1"/>
              </a:solidFill>
              <a:effectLst/>
              <a:latin typeface="Times New Roman" pitchFamily="18" charset="0"/>
            </a:endParaRPr>
          </a:p>
        </p:txBody>
      </p:sp>
      <p:sp>
        <p:nvSpPr>
          <p:cNvPr id="6" name="Oval 5"/>
          <p:cNvSpPr/>
          <p:nvPr/>
        </p:nvSpPr>
        <p:spPr bwMode="auto">
          <a:xfrm>
            <a:off x="8001000" y="3213100"/>
            <a:ext cx="1270000" cy="406400"/>
          </a:xfrm>
          <a:prstGeom prst="ellipse">
            <a:avLst/>
          </a:prstGeom>
          <a:solidFill>
            <a:schemeClr val="accent1"/>
          </a:solidFill>
          <a:ln w="9525" cap="flat" cmpd="sng" algn="ctr">
            <a:solidFill>
              <a:schemeClr val="tx1"/>
            </a:solidFill>
            <a:prstDash val="dash"/>
            <a:round/>
            <a:headEnd type="none" w="med" len="med"/>
            <a:tailEnd type="none" w="med" len="med"/>
          </a:ln>
          <a:effectLst/>
        </p:spPr>
        <p:txBody>
          <a:bodyPr vert="horz" wrap="none" lIns="91440" tIns="45720" rIns="91440" bIns="45720" numCol="1" rtlCol="0" anchor="t" anchorCtr="0" compatLnSpc="1">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1" i="0" u="none" strike="noStrike" cap="none" normalizeH="0" baseline="0">
              <a:ln>
                <a:noFill/>
              </a:ln>
              <a:solidFill>
                <a:schemeClr val="tx1"/>
              </a:solidFill>
              <a:effectLst/>
              <a:latin typeface="Times New Roman" pitchFamily="18" charset="0"/>
            </a:endParaRPr>
          </a:p>
        </p:txBody>
      </p:sp>
      <p:sp>
        <p:nvSpPr>
          <p:cNvPr id="2" name="Title 1"/>
          <p:cNvSpPr>
            <a:spLocks noGrp="1"/>
          </p:cNvSpPr>
          <p:nvPr>
            <p:ph type="title"/>
          </p:nvPr>
        </p:nvSpPr>
        <p:spPr/>
        <p:txBody>
          <a:bodyPr/>
          <a:lstStyle/>
          <a:p>
            <a:r>
              <a:rPr lang="en-US" dirty="0"/>
              <a:t>Long Term Contract and Supply Chain Surplus </a:t>
            </a:r>
          </a:p>
        </p:txBody>
      </p:sp>
      <p:graphicFrame>
        <p:nvGraphicFramePr>
          <p:cNvPr id="5" name="Table 4"/>
          <p:cNvGraphicFramePr>
            <a:graphicFrameLocks noGrp="1"/>
          </p:cNvGraphicFramePr>
          <p:nvPr>
            <p:extLst>
              <p:ext uri="{D42A27DB-BD31-4B8C-83A1-F6EECF244321}">
                <p14:modId xmlns:p14="http://schemas.microsoft.com/office/powerpoint/2010/main" val="1487639435"/>
              </p:ext>
            </p:extLst>
          </p:nvPr>
        </p:nvGraphicFramePr>
        <p:xfrm>
          <a:off x="144078" y="1296800"/>
          <a:ext cx="8662986" cy="4630444"/>
        </p:xfrm>
        <a:graphic>
          <a:graphicData uri="http://schemas.openxmlformats.org/drawingml/2006/table">
            <a:tbl>
              <a:tblPr/>
              <a:tblGrid>
                <a:gridCol w="1843087">
                  <a:extLst>
                    <a:ext uri="{9D8B030D-6E8A-4147-A177-3AD203B41FA5}">
                      <a16:colId xmlns:a16="http://schemas.microsoft.com/office/drawing/2014/main" val="20000"/>
                    </a:ext>
                  </a:extLst>
                </a:gridCol>
                <a:gridCol w="1968500">
                  <a:extLst>
                    <a:ext uri="{9D8B030D-6E8A-4147-A177-3AD203B41FA5}">
                      <a16:colId xmlns:a16="http://schemas.microsoft.com/office/drawing/2014/main" val="20001"/>
                    </a:ext>
                  </a:extLst>
                </a:gridCol>
                <a:gridCol w="1524000">
                  <a:extLst>
                    <a:ext uri="{9D8B030D-6E8A-4147-A177-3AD203B41FA5}">
                      <a16:colId xmlns:a16="http://schemas.microsoft.com/office/drawing/2014/main" val="20002"/>
                    </a:ext>
                  </a:extLst>
                </a:gridCol>
                <a:gridCol w="1333500">
                  <a:extLst>
                    <a:ext uri="{9D8B030D-6E8A-4147-A177-3AD203B41FA5}">
                      <a16:colId xmlns:a16="http://schemas.microsoft.com/office/drawing/2014/main" val="20003"/>
                    </a:ext>
                  </a:extLst>
                </a:gridCol>
                <a:gridCol w="961578">
                  <a:extLst>
                    <a:ext uri="{9D8B030D-6E8A-4147-A177-3AD203B41FA5}">
                      <a16:colId xmlns:a16="http://schemas.microsoft.com/office/drawing/2014/main" val="20004"/>
                    </a:ext>
                  </a:extLst>
                </a:gridCol>
                <a:gridCol w="1032321">
                  <a:extLst>
                    <a:ext uri="{9D8B030D-6E8A-4147-A177-3AD203B41FA5}">
                      <a16:colId xmlns:a16="http://schemas.microsoft.com/office/drawing/2014/main" val="20005"/>
                    </a:ext>
                  </a:extLst>
                </a:gridCol>
              </a:tblGrid>
              <a:tr h="332736">
                <a:tc>
                  <a:txBody>
                    <a:bodyPr/>
                    <a:lstStyle/>
                    <a:p>
                      <a:pPr algn="l" fontAlgn="b"/>
                      <a:endParaRPr lang="en-US" sz="1400" b="0" i="0" u="none" strike="noStrike" dirty="0">
                        <a:solidFill>
                          <a:srgbClr val="000000"/>
                        </a:solidFill>
                        <a:effectLst/>
                        <a:latin typeface="Calibri"/>
                      </a:endParaRPr>
                    </a:p>
                  </a:txBody>
                  <a:tcPr marL="0" marR="0" marT="0" marB="0">
                    <a:lnL>
                      <a:noFill/>
                    </a:lnL>
                    <a:lnR w="12700" cap="flat" cmpd="sng" algn="ctr">
                      <a:solidFill>
                        <a:srgbClr val="FFFFFF"/>
                      </a:solidFill>
                      <a:prstDash val="solid"/>
                      <a:round/>
                      <a:headEnd type="none" w="med" len="med"/>
                      <a:tailEnd type="none" w="med" len="med"/>
                    </a:lnR>
                    <a:lnT>
                      <a:noFill/>
                    </a:lnT>
                    <a:lnB w="6350" cap="flat" cmpd="sng" algn="ctr">
                      <a:solidFill>
                        <a:srgbClr val="BFBFBF"/>
                      </a:solidFill>
                      <a:prstDash val="solid"/>
                      <a:round/>
                      <a:headEnd type="none" w="med" len="med"/>
                      <a:tailEnd type="none" w="med" len="med"/>
                    </a:lnB>
                  </a:tcPr>
                </a:tc>
                <a:tc>
                  <a:txBody>
                    <a:bodyPr/>
                    <a:lstStyle/>
                    <a:p>
                      <a:pPr algn="ctr" fontAlgn="ctr"/>
                      <a:r>
                        <a:rPr lang="en-US" sz="1400" b="1" i="0" u="none" strike="noStrike" dirty="0">
                          <a:solidFill>
                            <a:srgbClr val="FFFFFF"/>
                          </a:solidFill>
                          <a:effectLst/>
                          <a:latin typeface="Calibri"/>
                        </a:rPr>
                        <a:t>Mark – Up</a:t>
                      </a:r>
                    </a:p>
                    <a:p>
                      <a:pPr algn="ctr" fontAlgn="ctr"/>
                      <a:r>
                        <a:rPr lang="en-US" sz="1400" b="1" i="0" u="none" strike="noStrike" dirty="0">
                          <a:solidFill>
                            <a:srgbClr val="FFFFFF"/>
                          </a:solidFill>
                          <a:effectLst/>
                          <a:latin typeface="Calibri"/>
                        </a:rPr>
                        <a:t>(above should-cost)</a:t>
                      </a:r>
                    </a:p>
                  </a:txBody>
                  <a:tcPr marL="0" marR="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BFBFBF"/>
                      </a:solidFill>
                      <a:prstDash val="solid"/>
                      <a:round/>
                      <a:headEnd type="none" w="med" len="med"/>
                      <a:tailEnd type="none" w="med" len="med"/>
                    </a:lnB>
                    <a:solidFill>
                      <a:srgbClr val="003399"/>
                    </a:solidFill>
                  </a:tcPr>
                </a:tc>
                <a:tc>
                  <a:txBody>
                    <a:bodyPr/>
                    <a:lstStyle/>
                    <a:p>
                      <a:pPr algn="ctr" fontAlgn="ctr"/>
                      <a:r>
                        <a:rPr lang="en-US" sz="1400" b="1" i="0" u="none" strike="noStrike">
                          <a:solidFill>
                            <a:srgbClr val="FFFFFF"/>
                          </a:solidFill>
                          <a:effectLst/>
                          <a:latin typeface="Calibri"/>
                        </a:rPr>
                        <a:t>2012</a:t>
                      </a:r>
                    </a:p>
                  </a:txBody>
                  <a:tcPr marL="0" marR="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BFBFBF"/>
                      </a:solidFill>
                      <a:prstDash val="solid"/>
                      <a:round/>
                      <a:headEnd type="none" w="med" len="med"/>
                      <a:tailEnd type="none" w="med" len="med"/>
                    </a:lnB>
                    <a:solidFill>
                      <a:srgbClr val="B1A0C7"/>
                    </a:solidFill>
                  </a:tcPr>
                </a:tc>
                <a:tc>
                  <a:txBody>
                    <a:bodyPr/>
                    <a:lstStyle/>
                    <a:p>
                      <a:pPr algn="ctr" fontAlgn="ctr"/>
                      <a:r>
                        <a:rPr lang="en-US" sz="1400" b="1" i="0" u="none" strike="noStrike">
                          <a:solidFill>
                            <a:srgbClr val="FFFFFF"/>
                          </a:solidFill>
                          <a:effectLst/>
                          <a:latin typeface="Calibri"/>
                        </a:rPr>
                        <a:t>2013</a:t>
                      </a:r>
                    </a:p>
                  </a:txBody>
                  <a:tcPr marL="0" marR="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BFBFBF"/>
                      </a:solidFill>
                      <a:prstDash val="solid"/>
                      <a:round/>
                      <a:headEnd type="none" w="med" len="med"/>
                      <a:tailEnd type="none" w="med" len="med"/>
                    </a:lnB>
                    <a:solidFill>
                      <a:srgbClr val="B1A0C7"/>
                    </a:solidFill>
                  </a:tcPr>
                </a:tc>
                <a:tc>
                  <a:txBody>
                    <a:bodyPr/>
                    <a:lstStyle/>
                    <a:p>
                      <a:pPr algn="ctr" fontAlgn="ctr"/>
                      <a:r>
                        <a:rPr lang="en-US" sz="1400" b="1" i="0" u="none" strike="noStrike">
                          <a:solidFill>
                            <a:srgbClr val="FFFFFF"/>
                          </a:solidFill>
                          <a:effectLst/>
                          <a:latin typeface="Calibri"/>
                        </a:rPr>
                        <a:t>2014</a:t>
                      </a:r>
                    </a:p>
                  </a:txBody>
                  <a:tcPr marL="0" marR="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BFBFBF"/>
                      </a:solidFill>
                      <a:prstDash val="solid"/>
                      <a:round/>
                      <a:headEnd type="none" w="med" len="med"/>
                      <a:tailEnd type="none" w="med" len="med"/>
                    </a:lnB>
                    <a:solidFill>
                      <a:srgbClr val="B1A0C7"/>
                    </a:solidFill>
                  </a:tcPr>
                </a:tc>
                <a:tc>
                  <a:txBody>
                    <a:bodyPr/>
                    <a:lstStyle/>
                    <a:p>
                      <a:pPr algn="ctr" fontAlgn="ctr"/>
                      <a:r>
                        <a:rPr lang="en-US" sz="1400" b="1" i="0" u="none" strike="noStrike">
                          <a:solidFill>
                            <a:srgbClr val="000000"/>
                          </a:solidFill>
                          <a:effectLst/>
                          <a:latin typeface="Calibri"/>
                        </a:rPr>
                        <a:t>Total Over 2012-2014</a:t>
                      </a:r>
                    </a:p>
                  </a:txBody>
                  <a:tcPr marL="0" marR="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a:noFill/>
                    </a:lnB>
                    <a:solidFill>
                      <a:srgbClr val="FF0000"/>
                    </a:solidFill>
                  </a:tcPr>
                </a:tc>
                <a:extLst>
                  <a:ext uri="{0D108BD9-81ED-4DB2-BD59-A6C34878D82A}">
                    <a16:rowId xmlns:a16="http://schemas.microsoft.com/office/drawing/2014/main" val="10000"/>
                  </a:ext>
                </a:extLst>
              </a:tr>
              <a:tr h="295765">
                <a:tc>
                  <a:txBody>
                    <a:bodyPr/>
                    <a:lstStyle/>
                    <a:p>
                      <a:pPr algn="ctr" fontAlgn="b"/>
                      <a:r>
                        <a:rPr lang="en-US" sz="1400" b="1" i="0" u="none" strike="noStrike" dirty="0" err="1">
                          <a:solidFill>
                            <a:srgbClr val="000000"/>
                          </a:solidFill>
                          <a:effectLst/>
                          <a:latin typeface="Calibri"/>
                        </a:rPr>
                        <a:t>Neuvotella</a:t>
                      </a:r>
                      <a:r>
                        <a:rPr lang="en-US" sz="1400" b="1" i="0" u="none" strike="noStrike" dirty="0">
                          <a:solidFill>
                            <a:srgbClr val="000000"/>
                          </a:solidFill>
                          <a:effectLst/>
                          <a:latin typeface="Calibri"/>
                        </a:rPr>
                        <a:t> Actual Spend (initial suggested price)</a:t>
                      </a:r>
                    </a:p>
                  </a:txBody>
                  <a:tcPr marL="0" marR="0" marT="0" marB="0" anchor="b">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solidFill>
                      <a:srgbClr val="EEECE1"/>
                    </a:solidFill>
                  </a:tcPr>
                </a:tc>
                <a:tc>
                  <a:txBody>
                    <a:bodyPr/>
                    <a:lstStyle/>
                    <a:p>
                      <a:pPr algn="ctr" fontAlgn="b"/>
                      <a:r>
                        <a:rPr lang="en-US" sz="1400" b="0" i="0" u="none" strike="noStrike">
                          <a:solidFill>
                            <a:srgbClr val="000000"/>
                          </a:solidFill>
                          <a:effectLst/>
                          <a:latin typeface="Calibri"/>
                        </a:rPr>
                        <a:t> </a:t>
                      </a:r>
                    </a:p>
                  </a:txBody>
                  <a:tcPr marL="0" marR="0" marT="0" marB="0" anchor="b">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400" b="0" i="0" u="none" strike="noStrike">
                          <a:solidFill>
                            <a:srgbClr val="000000"/>
                          </a:solidFill>
                          <a:effectLst/>
                          <a:latin typeface="Calibri"/>
                        </a:rPr>
                        <a:t> $5,137,427 </a:t>
                      </a:r>
                    </a:p>
                  </a:txBody>
                  <a:tcPr marL="0" marR="0" marT="0" marB="0" anchor="b">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400" b="0" i="0" u="none" strike="noStrike">
                          <a:solidFill>
                            <a:srgbClr val="000000"/>
                          </a:solidFill>
                          <a:effectLst/>
                          <a:latin typeface="Calibri"/>
                        </a:rPr>
                        <a:t> $5,384,485 </a:t>
                      </a:r>
                    </a:p>
                  </a:txBody>
                  <a:tcPr marL="0" marR="0" marT="0" marB="0" anchor="b">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400" b="0" i="0" u="none" strike="noStrike">
                          <a:solidFill>
                            <a:srgbClr val="000000"/>
                          </a:solidFill>
                          <a:effectLst/>
                          <a:latin typeface="Calibri"/>
                        </a:rPr>
                        <a:t> $5,079,723 </a:t>
                      </a:r>
                    </a:p>
                  </a:txBody>
                  <a:tcPr marL="0" marR="0" marT="0" marB="0" anchor="b">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400" b="0" i="0" u="none" strike="noStrike">
                          <a:solidFill>
                            <a:srgbClr val="000000"/>
                          </a:solidFill>
                          <a:effectLst/>
                          <a:latin typeface="Calibri"/>
                        </a:rPr>
                        <a:t> $15,601,635 </a:t>
                      </a:r>
                    </a:p>
                  </a:txBody>
                  <a:tcPr marL="0" marR="0" marT="0" marB="0" anchor="b">
                    <a:lnL w="6350" cap="flat" cmpd="sng" algn="ctr">
                      <a:solidFill>
                        <a:srgbClr val="BFBFBF"/>
                      </a:solidFill>
                      <a:prstDash val="solid"/>
                      <a:round/>
                      <a:headEnd type="none" w="med" len="med"/>
                      <a:tailEnd type="none" w="med" len="med"/>
                    </a:lnL>
                    <a:lnR>
                      <a:noFill/>
                    </a:lnR>
                    <a:lnT>
                      <a:noFill/>
                    </a:lnT>
                    <a:lnB>
                      <a:noFill/>
                    </a:lnB>
                  </a:tcPr>
                </a:tc>
                <a:extLst>
                  <a:ext uri="{0D108BD9-81ED-4DB2-BD59-A6C34878D82A}">
                    <a16:rowId xmlns:a16="http://schemas.microsoft.com/office/drawing/2014/main" val="10001"/>
                  </a:ext>
                </a:extLst>
              </a:tr>
              <a:tr h="343364">
                <a:tc rowSpan="4">
                  <a:txBody>
                    <a:bodyPr/>
                    <a:lstStyle/>
                    <a:p>
                      <a:pPr algn="ctr" fontAlgn="ctr"/>
                      <a:r>
                        <a:rPr lang="en-US" sz="1400" b="1" i="0" u="none" strike="noStrike" dirty="0">
                          <a:solidFill>
                            <a:srgbClr val="000000"/>
                          </a:solidFill>
                          <a:effectLst/>
                          <a:latin typeface="Calibri"/>
                        </a:rPr>
                        <a:t>TRATE Net Profit</a:t>
                      </a:r>
                    </a:p>
                  </a:txBody>
                  <a:tcPr marL="0" marR="0" marT="0" marB="0" anchor="ctr">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solidFill>
                      <a:srgbClr val="EEECE1"/>
                    </a:solidFill>
                  </a:tcPr>
                </a:tc>
                <a:tc>
                  <a:txBody>
                    <a:bodyPr/>
                    <a:lstStyle/>
                    <a:p>
                      <a:pPr algn="ctr" fontAlgn="b"/>
                      <a:r>
                        <a:rPr lang="en-US" sz="1400" b="0" i="0" u="none" strike="noStrike" dirty="0">
                          <a:solidFill>
                            <a:srgbClr val="000000"/>
                          </a:solidFill>
                          <a:effectLst/>
                          <a:latin typeface="Calibri"/>
                        </a:rPr>
                        <a:t>0%</a:t>
                      </a:r>
                    </a:p>
                  </a:txBody>
                  <a:tcPr marL="0" marR="0" marT="0" marB="0" anchor="b">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BFBFBF"/>
                      </a:solidFill>
                      <a:prstDash val="solid"/>
                      <a:round/>
                      <a:headEnd type="none" w="med" len="med"/>
                      <a:tailEnd type="none" w="med" len="med"/>
                    </a:lnB>
                    <a:solidFill>
                      <a:srgbClr val="BFBFBF"/>
                    </a:solidFill>
                  </a:tcPr>
                </a:tc>
                <a:tc>
                  <a:txBody>
                    <a:bodyPr/>
                    <a:lstStyle/>
                    <a:p>
                      <a:pPr algn="r" fontAlgn="b"/>
                      <a:r>
                        <a:rPr lang="en-US" sz="1400" b="0" i="0" u="none" strike="noStrike">
                          <a:solidFill>
                            <a:srgbClr val="000000"/>
                          </a:solidFill>
                          <a:effectLst/>
                          <a:latin typeface="Calibri"/>
                        </a:rPr>
                        <a:t> $-   </a:t>
                      </a:r>
                    </a:p>
                  </a:txBody>
                  <a:tcPr marL="0" marR="0" marT="0" marB="0" anchor="b">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BFBFBF"/>
                      </a:solidFill>
                      <a:prstDash val="solid"/>
                      <a:round/>
                      <a:headEnd type="none" w="med" len="med"/>
                      <a:tailEnd type="none" w="med" len="med"/>
                    </a:lnB>
                  </a:tcPr>
                </a:tc>
                <a:tc>
                  <a:txBody>
                    <a:bodyPr/>
                    <a:lstStyle/>
                    <a:p>
                      <a:pPr algn="r" fontAlgn="b"/>
                      <a:r>
                        <a:rPr lang="en-US" sz="1400" b="0" i="0" u="none" strike="noStrike">
                          <a:solidFill>
                            <a:srgbClr val="000000"/>
                          </a:solidFill>
                          <a:effectLst/>
                          <a:latin typeface="Calibri"/>
                        </a:rPr>
                        <a:t> $-   </a:t>
                      </a:r>
                    </a:p>
                  </a:txBody>
                  <a:tcPr marL="0" marR="0" marT="0" marB="0" anchor="b">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BFBFBF"/>
                      </a:solidFill>
                      <a:prstDash val="solid"/>
                      <a:round/>
                      <a:headEnd type="none" w="med" len="med"/>
                      <a:tailEnd type="none" w="med" len="med"/>
                    </a:lnB>
                  </a:tcPr>
                </a:tc>
                <a:tc>
                  <a:txBody>
                    <a:bodyPr/>
                    <a:lstStyle/>
                    <a:p>
                      <a:pPr algn="r" fontAlgn="b"/>
                      <a:r>
                        <a:rPr lang="en-US" sz="1400" b="0" i="0" u="none" strike="noStrike">
                          <a:solidFill>
                            <a:srgbClr val="000000"/>
                          </a:solidFill>
                          <a:effectLst/>
                          <a:latin typeface="Calibri"/>
                        </a:rPr>
                        <a:t> $-   </a:t>
                      </a:r>
                    </a:p>
                  </a:txBody>
                  <a:tcPr marL="0" marR="0" marT="0" marB="0" anchor="b">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BFBFBF"/>
                      </a:solidFill>
                      <a:prstDash val="solid"/>
                      <a:round/>
                      <a:headEnd type="none" w="med" len="med"/>
                      <a:tailEnd type="none" w="med" len="med"/>
                    </a:lnB>
                  </a:tcPr>
                </a:tc>
                <a:tc>
                  <a:txBody>
                    <a:bodyPr/>
                    <a:lstStyle/>
                    <a:p>
                      <a:pPr algn="r" fontAlgn="b"/>
                      <a:r>
                        <a:rPr lang="en-US" sz="1400" b="0" i="0" u="none" strike="noStrike">
                          <a:solidFill>
                            <a:srgbClr val="000000"/>
                          </a:solidFill>
                          <a:effectLst/>
                          <a:latin typeface="Calibri"/>
                        </a:rPr>
                        <a:t> $-   </a:t>
                      </a:r>
                    </a:p>
                  </a:txBody>
                  <a:tcPr marL="0" marR="0" marT="0" marB="0" anchor="b">
                    <a:lnL w="6350" cap="flat" cmpd="sng" algn="ctr">
                      <a:solidFill>
                        <a:srgbClr val="BFBFBF"/>
                      </a:solidFill>
                      <a:prstDash val="solid"/>
                      <a:round/>
                      <a:headEnd type="none" w="med" len="med"/>
                      <a:tailEnd type="none" w="med" len="med"/>
                    </a:lnL>
                    <a:lnR>
                      <a:noFill/>
                    </a:lnR>
                    <a:lnT>
                      <a:noFill/>
                    </a:lnT>
                    <a:lnB>
                      <a:noFill/>
                    </a:lnB>
                  </a:tcPr>
                </a:tc>
                <a:extLst>
                  <a:ext uri="{0D108BD9-81ED-4DB2-BD59-A6C34878D82A}">
                    <a16:rowId xmlns:a16="http://schemas.microsoft.com/office/drawing/2014/main" val="10002"/>
                  </a:ext>
                </a:extLst>
              </a:tr>
              <a:tr h="343364">
                <a:tc vMerge="1">
                  <a:txBody>
                    <a:bodyPr/>
                    <a:lstStyle/>
                    <a:p>
                      <a:endParaRPr lang="en-US"/>
                    </a:p>
                  </a:txBody>
                  <a:tcPr/>
                </a:tc>
                <a:tc>
                  <a:txBody>
                    <a:bodyPr/>
                    <a:lstStyle/>
                    <a:p>
                      <a:pPr algn="ctr" fontAlgn="b"/>
                      <a:r>
                        <a:rPr lang="en-US" sz="1400" b="0" i="0" u="none" strike="noStrike" dirty="0">
                          <a:solidFill>
                            <a:srgbClr val="000000"/>
                          </a:solidFill>
                          <a:effectLst/>
                          <a:latin typeface="Calibri"/>
                        </a:rPr>
                        <a:t>10%</a:t>
                      </a:r>
                    </a:p>
                  </a:txBody>
                  <a:tcPr marL="0" marR="0" marT="0" marB="0" anchor="b">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solidFill>
                      <a:srgbClr val="BFBFBF"/>
                    </a:solidFill>
                  </a:tcPr>
                </a:tc>
                <a:tc>
                  <a:txBody>
                    <a:bodyPr/>
                    <a:lstStyle/>
                    <a:p>
                      <a:pPr algn="r" fontAlgn="b"/>
                      <a:r>
                        <a:rPr lang="en-US" sz="1400" b="0" i="0" u="none" strike="noStrike">
                          <a:solidFill>
                            <a:srgbClr val="000000"/>
                          </a:solidFill>
                          <a:effectLst/>
                          <a:latin typeface="Calibri"/>
                        </a:rPr>
                        <a:t> $346,270 </a:t>
                      </a:r>
                    </a:p>
                  </a:txBody>
                  <a:tcPr marL="0" marR="0" marT="0" marB="0" anchor="b">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tcPr>
                </a:tc>
                <a:tc>
                  <a:txBody>
                    <a:bodyPr/>
                    <a:lstStyle/>
                    <a:p>
                      <a:pPr algn="r" fontAlgn="b"/>
                      <a:r>
                        <a:rPr lang="en-US" sz="1400" b="0" i="0" u="none" strike="noStrike">
                          <a:solidFill>
                            <a:srgbClr val="000000"/>
                          </a:solidFill>
                          <a:effectLst/>
                          <a:latin typeface="Calibri"/>
                        </a:rPr>
                        <a:t> $362,922 </a:t>
                      </a:r>
                    </a:p>
                  </a:txBody>
                  <a:tcPr marL="0" marR="0" marT="0" marB="0" anchor="b">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tcPr>
                </a:tc>
                <a:tc>
                  <a:txBody>
                    <a:bodyPr/>
                    <a:lstStyle/>
                    <a:p>
                      <a:pPr algn="r" fontAlgn="b"/>
                      <a:r>
                        <a:rPr lang="en-US" sz="1400" b="0" i="0" u="none" strike="noStrike">
                          <a:solidFill>
                            <a:srgbClr val="000000"/>
                          </a:solidFill>
                          <a:effectLst/>
                          <a:latin typeface="Calibri"/>
                        </a:rPr>
                        <a:t> $342,381 </a:t>
                      </a:r>
                    </a:p>
                  </a:txBody>
                  <a:tcPr marL="0" marR="0" marT="0" marB="0" anchor="b">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tcPr>
                </a:tc>
                <a:tc>
                  <a:txBody>
                    <a:bodyPr/>
                    <a:lstStyle/>
                    <a:p>
                      <a:pPr algn="r" fontAlgn="b"/>
                      <a:r>
                        <a:rPr lang="en-US" sz="1400" b="0" i="0" u="none" strike="noStrike">
                          <a:solidFill>
                            <a:srgbClr val="000000"/>
                          </a:solidFill>
                          <a:effectLst/>
                          <a:latin typeface="Calibri"/>
                        </a:rPr>
                        <a:t> $1,051,573 </a:t>
                      </a:r>
                    </a:p>
                  </a:txBody>
                  <a:tcPr marL="0" marR="0" marT="0" marB="0" anchor="b">
                    <a:lnL w="6350" cap="flat" cmpd="sng" algn="ctr">
                      <a:solidFill>
                        <a:srgbClr val="BFBFBF"/>
                      </a:solidFill>
                      <a:prstDash val="solid"/>
                      <a:round/>
                      <a:headEnd type="none" w="med" len="med"/>
                      <a:tailEnd type="none" w="med" len="med"/>
                    </a:lnL>
                    <a:lnR>
                      <a:noFill/>
                    </a:lnR>
                    <a:lnT>
                      <a:noFill/>
                    </a:lnT>
                    <a:lnB>
                      <a:noFill/>
                    </a:lnB>
                  </a:tcPr>
                </a:tc>
                <a:extLst>
                  <a:ext uri="{0D108BD9-81ED-4DB2-BD59-A6C34878D82A}">
                    <a16:rowId xmlns:a16="http://schemas.microsoft.com/office/drawing/2014/main" val="10003"/>
                  </a:ext>
                </a:extLst>
              </a:tr>
              <a:tr h="343364">
                <a:tc vMerge="1">
                  <a:txBody>
                    <a:bodyPr/>
                    <a:lstStyle/>
                    <a:p>
                      <a:endParaRPr lang="en-US"/>
                    </a:p>
                  </a:txBody>
                  <a:tcPr/>
                </a:tc>
                <a:tc>
                  <a:txBody>
                    <a:bodyPr/>
                    <a:lstStyle/>
                    <a:p>
                      <a:pPr algn="ctr" fontAlgn="b"/>
                      <a:r>
                        <a:rPr lang="en-US" sz="1400" b="1" i="0" u="none" strike="noStrike" dirty="0">
                          <a:solidFill>
                            <a:srgbClr val="000000"/>
                          </a:solidFill>
                          <a:effectLst/>
                          <a:latin typeface="Calibri"/>
                        </a:rPr>
                        <a:t>16%</a:t>
                      </a:r>
                    </a:p>
                  </a:txBody>
                  <a:tcPr marL="0" marR="0" marT="0" marB="0" anchor="b">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solidFill>
                      <a:srgbClr val="BFBFBF"/>
                    </a:solidFill>
                  </a:tcPr>
                </a:tc>
                <a:tc>
                  <a:txBody>
                    <a:bodyPr/>
                    <a:lstStyle/>
                    <a:p>
                      <a:pPr algn="r" fontAlgn="b"/>
                      <a:r>
                        <a:rPr lang="en-US" sz="1400" b="1" i="0" u="none" strike="noStrike" dirty="0">
                          <a:solidFill>
                            <a:srgbClr val="000000"/>
                          </a:solidFill>
                          <a:effectLst/>
                          <a:latin typeface="Calibri"/>
                        </a:rPr>
                        <a:t> $554,032 </a:t>
                      </a:r>
                    </a:p>
                  </a:txBody>
                  <a:tcPr marL="0" marR="0" marT="0" marB="0" anchor="b">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tcPr>
                </a:tc>
                <a:tc>
                  <a:txBody>
                    <a:bodyPr/>
                    <a:lstStyle/>
                    <a:p>
                      <a:pPr algn="r" fontAlgn="b"/>
                      <a:r>
                        <a:rPr lang="en-US" sz="1400" b="1" i="0" u="none" strike="noStrike" dirty="0">
                          <a:solidFill>
                            <a:srgbClr val="000000"/>
                          </a:solidFill>
                          <a:effectLst/>
                          <a:latin typeface="Calibri"/>
                        </a:rPr>
                        <a:t> $580,676 </a:t>
                      </a:r>
                    </a:p>
                  </a:txBody>
                  <a:tcPr marL="0" marR="0" marT="0" marB="0" anchor="b">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tcPr>
                </a:tc>
                <a:tc>
                  <a:txBody>
                    <a:bodyPr/>
                    <a:lstStyle/>
                    <a:p>
                      <a:pPr algn="r" fontAlgn="b"/>
                      <a:r>
                        <a:rPr lang="en-US" sz="1400" b="1" i="0" u="none" strike="noStrike" dirty="0">
                          <a:solidFill>
                            <a:srgbClr val="000000"/>
                          </a:solidFill>
                          <a:effectLst/>
                          <a:latin typeface="Calibri"/>
                        </a:rPr>
                        <a:t> $547,809 </a:t>
                      </a:r>
                    </a:p>
                  </a:txBody>
                  <a:tcPr marL="0" marR="0" marT="0" marB="0" anchor="b">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tcPr>
                </a:tc>
                <a:tc>
                  <a:txBody>
                    <a:bodyPr/>
                    <a:lstStyle/>
                    <a:p>
                      <a:pPr algn="r" fontAlgn="b"/>
                      <a:r>
                        <a:rPr lang="en-US" sz="1400" b="1" i="0" u="none" strike="noStrike" dirty="0">
                          <a:solidFill>
                            <a:srgbClr val="000000"/>
                          </a:solidFill>
                          <a:effectLst/>
                          <a:latin typeface="Calibri"/>
                        </a:rPr>
                        <a:t> $1,682,517 </a:t>
                      </a:r>
                    </a:p>
                  </a:txBody>
                  <a:tcPr marL="0" marR="0" marT="0" marB="0" anchor="b">
                    <a:lnL w="6350" cap="flat" cmpd="sng" algn="ctr">
                      <a:solidFill>
                        <a:srgbClr val="BFBFBF"/>
                      </a:solidFill>
                      <a:prstDash val="solid"/>
                      <a:round/>
                      <a:headEnd type="none" w="med" len="med"/>
                      <a:tailEnd type="none" w="med" len="med"/>
                    </a:lnL>
                    <a:lnR>
                      <a:noFill/>
                    </a:lnR>
                    <a:lnT>
                      <a:noFill/>
                    </a:lnT>
                    <a:lnB>
                      <a:noFill/>
                    </a:lnB>
                  </a:tcPr>
                </a:tc>
                <a:extLst>
                  <a:ext uri="{0D108BD9-81ED-4DB2-BD59-A6C34878D82A}">
                    <a16:rowId xmlns:a16="http://schemas.microsoft.com/office/drawing/2014/main" val="10004"/>
                  </a:ext>
                </a:extLst>
              </a:tr>
              <a:tr h="343364">
                <a:tc vMerge="1">
                  <a:txBody>
                    <a:bodyPr/>
                    <a:lstStyle/>
                    <a:p>
                      <a:endParaRPr lang="en-US"/>
                    </a:p>
                  </a:txBody>
                  <a:tcPr/>
                </a:tc>
                <a:tc>
                  <a:txBody>
                    <a:bodyPr/>
                    <a:lstStyle/>
                    <a:p>
                      <a:pPr algn="ctr" fontAlgn="b"/>
                      <a:r>
                        <a:rPr lang="en-US" sz="1400" b="0" i="0" u="none" strike="noStrike" dirty="0">
                          <a:solidFill>
                            <a:srgbClr val="000000"/>
                          </a:solidFill>
                          <a:effectLst/>
                          <a:latin typeface="Calibri"/>
                        </a:rPr>
                        <a:t>Initial Suggested Price</a:t>
                      </a:r>
                    </a:p>
                  </a:txBody>
                  <a:tcPr marL="0" marR="0" marT="0" marB="0" anchor="b">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FBFBF"/>
                    </a:solidFill>
                  </a:tcPr>
                </a:tc>
                <a:tc>
                  <a:txBody>
                    <a:bodyPr/>
                    <a:lstStyle/>
                    <a:p>
                      <a:pPr algn="r" fontAlgn="b"/>
                      <a:r>
                        <a:rPr lang="en-US" sz="1400" b="0" i="0" u="none" strike="noStrike">
                          <a:solidFill>
                            <a:srgbClr val="000000"/>
                          </a:solidFill>
                          <a:effectLst/>
                          <a:latin typeface="Arial"/>
                        </a:rPr>
                        <a:t> $1,674,726 </a:t>
                      </a:r>
                    </a:p>
                  </a:txBody>
                  <a:tcPr marL="0" marR="0" marT="0" marB="0" anchor="b">
                    <a:lnL w="6350" cap="flat" cmpd="sng" algn="ctr">
                      <a:solidFill>
                        <a:srgbClr val="BFBFBF"/>
                      </a:solidFill>
                      <a:prstDash val="solid"/>
                      <a:round/>
                      <a:headEnd type="none" w="med" len="med"/>
                      <a:tailEnd type="none" w="med" len="med"/>
                    </a:lnL>
                    <a:lnR>
                      <a:noFill/>
                    </a:lnR>
                    <a:lnT w="6350" cap="flat" cmpd="sng" algn="ctr">
                      <a:solidFill>
                        <a:srgbClr val="BFBFBF"/>
                      </a:solidFill>
                      <a:prstDash val="solid"/>
                      <a:round/>
                      <a:headEnd type="none" w="med" len="med"/>
                      <a:tailEnd type="none" w="med" len="med"/>
                    </a:lnT>
                    <a:lnB>
                      <a:noFill/>
                    </a:lnB>
                  </a:tcPr>
                </a:tc>
                <a:tc>
                  <a:txBody>
                    <a:bodyPr/>
                    <a:lstStyle/>
                    <a:p>
                      <a:pPr algn="r" fontAlgn="b"/>
                      <a:r>
                        <a:rPr lang="en-US" sz="1400" b="0" i="0" u="none" strike="noStrike">
                          <a:solidFill>
                            <a:srgbClr val="000000"/>
                          </a:solidFill>
                          <a:effectLst/>
                          <a:latin typeface="Arial"/>
                        </a:rPr>
                        <a:t> $-   </a:t>
                      </a:r>
                    </a:p>
                  </a:txBody>
                  <a:tcPr marL="0" marR="0" marT="0" marB="0" anchor="b">
                    <a:lnL>
                      <a:noFill/>
                    </a:lnL>
                    <a:lnR>
                      <a:noFill/>
                    </a:lnR>
                    <a:lnT w="6350" cap="flat" cmpd="sng" algn="ctr">
                      <a:solidFill>
                        <a:srgbClr val="BFBFBF"/>
                      </a:solidFill>
                      <a:prstDash val="solid"/>
                      <a:round/>
                      <a:headEnd type="none" w="med" len="med"/>
                      <a:tailEnd type="none" w="med" len="med"/>
                    </a:lnT>
                    <a:lnB>
                      <a:noFill/>
                    </a:lnB>
                  </a:tcPr>
                </a:tc>
                <a:tc>
                  <a:txBody>
                    <a:bodyPr/>
                    <a:lstStyle/>
                    <a:p>
                      <a:pPr algn="r" fontAlgn="b"/>
                      <a:r>
                        <a:rPr lang="en-US" sz="1400" b="0" i="0" u="none" strike="noStrike">
                          <a:solidFill>
                            <a:srgbClr val="000000"/>
                          </a:solidFill>
                          <a:effectLst/>
                          <a:latin typeface="Arial"/>
                        </a:rPr>
                        <a:t> $-   </a:t>
                      </a:r>
                    </a:p>
                  </a:txBody>
                  <a:tcPr marL="0" marR="0" marT="0" marB="0" anchor="b">
                    <a:lnL>
                      <a:noFill/>
                    </a:lnL>
                    <a:lnR>
                      <a:noFill/>
                    </a:lnR>
                    <a:lnT w="6350" cap="flat" cmpd="sng" algn="ctr">
                      <a:solidFill>
                        <a:srgbClr val="BFBFBF"/>
                      </a:solidFill>
                      <a:prstDash val="solid"/>
                      <a:round/>
                      <a:headEnd type="none" w="med" len="med"/>
                      <a:tailEnd type="none" w="med" len="med"/>
                    </a:lnT>
                    <a:lnB>
                      <a:noFill/>
                    </a:lnB>
                  </a:tcPr>
                </a:tc>
                <a:tc>
                  <a:txBody>
                    <a:bodyPr/>
                    <a:lstStyle/>
                    <a:p>
                      <a:pPr algn="r" fontAlgn="b"/>
                      <a:r>
                        <a:rPr lang="en-US" sz="1400" b="0" i="0" u="none" strike="noStrike">
                          <a:solidFill>
                            <a:srgbClr val="000000"/>
                          </a:solidFill>
                          <a:effectLst/>
                          <a:latin typeface="Calibri"/>
                        </a:rPr>
                        <a:t> $1,674,726 </a:t>
                      </a:r>
                    </a:p>
                  </a:txBody>
                  <a:tcPr marL="0" marR="0" marT="0" marB="0" anchor="b">
                    <a:lnL>
                      <a:noFill/>
                    </a:lnL>
                    <a:lnR>
                      <a:noFill/>
                    </a:lnR>
                    <a:lnT>
                      <a:noFill/>
                    </a:lnT>
                    <a:lnB>
                      <a:noFill/>
                    </a:lnB>
                  </a:tcPr>
                </a:tc>
                <a:extLst>
                  <a:ext uri="{0D108BD9-81ED-4DB2-BD59-A6C34878D82A}">
                    <a16:rowId xmlns:a16="http://schemas.microsoft.com/office/drawing/2014/main" val="10005"/>
                  </a:ext>
                </a:extLst>
              </a:tr>
              <a:tr h="343364">
                <a:tc>
                  <a:txBody>
                    <a:bodyPr/>
                    <a:lstStyle/>
                    <a:p>
                      <a:pPr algn="ctr" fontAlgn="ctr"/>
                      <a:r>
                        <a:rPr lang="en-US" sz="1400" b="1" i="0" u="none" strike="noStrike">
                          <a:solidFill>
                            <a:srgbClr val="000000"/>
                          </a:solidFill>
                          <a:effectLst/>
                          <a:latin typeface="Calibri"/>
                        </a:rPr>
                        <a:t> </a:t>
                      </a:r>
                    </a:p>
                  </a:txBody>
                  <a:tcPr marL="0" marR="0" marT="0" marB="0" anchor="ctr">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a:noFill/>
                    </a:lnB>
                    <a:solidFill>
                      <a:srgbClr val="EEECE1"/>
                    </a:solidFill>
                  </a:tcPr>
                </a:tc>
                <a:tc>
                  <a:txBody>
                    <a:bodyPr/>
                    <a:lstStyle/>
                    <a:p>
                      <a:pPr algn="ctr" fontAlgn="b"/>
                      <a:r>
                        <a:rPr lang="en-US" sz="1400" b="0" i="0" u="none" strike="noStrike">
                          <a:solidFill>
                            <a:srgbClr val="000000"/>
                          </a:solidFill>
                          <a:effectLst/>
                          <a:latin typeface="Calibri"/>
                        </a:rPr>
                        <a:t>0%</a:t>
                      </a:r>
                    </a:p>
                  </a:txBody>
                  <a:tcPr marL="0" marR="0" marT="0" marB="0" anchor="b">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BFBFBF"/>
                    </a:solidFill>
                  </a:tcPr>
                </a:tc>
                <a:tc>
                  <a:txBody>
                    <a:bodyPr/>
                    <a:lstStyle/>
                    <a:p>
                      <a:pPr algn="r" fontAlgn="b"/>
                      <a:r>
                        <a:rPr lang="en-US" sz="1400" b="0" i="0" u="none" strike="noStrike">
                          <a:solidFill>
                            <a:srgbClr val="000000"/>
                          </a:solidFill>
                          <a:effectLst/>
                          <a:latin typeface="Calibri"/>
                        </a:rPr>
                        <a:t> $1,038,810 </a:t>
                      </a:r>
                    </a:p>
                  </a:txBody>
                  <a:tcPr marL="0" marR="0" marT="0" marB="0" anchor="b">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a:noFill/>
                    </a:lnT>
                    <a:lnB w="6350" cap="flat" cmpd="sng" algn="ctr">
                      <a:solidFill>
                        <a:srgbClr val="BFBFBF"/>
                      </a:solidFill>
                      <a:prstDash val="solid"/>
                      <a:round/>
                      <a:headEnd type="none" w="med" len="med"/>
                      <a:tailEnd type="none" w="med" len="med"/>
                    </a:lnB>
                  </a:tcPr>
                </a:tc>
                <a:tc>
                  <a:txBody>
                    <a:bodyPr/>
                    <a:lstStyle/>
                    <a:p>
                      <a:pPr algn="r" fontAlgn="b"/>
                      <a:r>
                        <a:rPr lang="en-US" sz="1400" b="0" i="0" u="none" strike="noStrike" dirty="0">
                          <a:solidFill>
                            <a:srgbClr val="000000"/>
                          </a:solidFill>
                          <a:effectLst/>
                          <a:latin typeface="Calibri"/>
                        </a:rPr>
                        <a:t> $1,088,767 </a:t>
                      </a:r>
                    </a:p>
                  </a:txBody>
                  <a:tcPr marL="0" marR="0" marT="0" marB="0" anchor="b">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a:noFill/>
                    </a:lnT>
                    <a:lnB w="6350" cap="flat" cmpd="sng" algn="ctr">
                      <a:solidFill>
                        <a:srgbClr val="BFBFBF"/>
                      </a:solidFill>
                      <a:prstDash val="solid"/>
                      <a:round/>
                      <a:headEnd type="none" w="med" len="med"/>
                      <a:tailEnd type="none" w="med" len="med"/>
                    </a:lnB>
                  </a:tcPr>
                </a:tc>
                <a:tc>
                  <a:txBody>
                    <a:bodyPr/>
                    <a:lstStyle/>
                    <a:p>
                      <a:pPr algn="r" fontAlgn="b"/>
                      <a:r>
                        <a:rPr lang="en-US" sz="1400" b="0" i="0" u="none" strike="noStrike">
                          <a:solidFill>
                            <a:srgbClr val="000000"/>
                          </a:solidFill>
                          <a:effectLst/>
                          <a:latin typeface="Calibri"/>
                        </a:rPr>
                        <a:t> $1,027,142 </a:t>
                      </a:r>
                    </a:p>
                  </a:txBody>
                  <a:tcPr marL="0" marR="0" marT="0" marB="0" anchor="b">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a:noFill/>
                    </a:lnT>
                    <a:lnB w="6350" cap="flat" cmpd="sng" algn="ctr">
                      <a:solidFill>
                        <a:srgbClr val="BFBFBF"/>
                      </a:solidFill>
                      <a:prstDash val="solid"/>
                      <a:round/>
                      <a:headEnd type="none" w="med" len="med"/>
                      <a:tailEnd type="none" w="med" len="med"/>
                    </a:lnB>
                  </a:tcPr>
                </a:tc>
                <a:tc>
                  <a:txBody>
                    <a:bodyPr/>
                    <a:lstStyle/>
                    <a:p>
                      <a:pPr algn="r" fontAlgn="b"/>
                      <a:r>
                        <a:rPr lang="en-US" sz="1400" b="0" i="0" u="none" strike="noStrike">
                          <a:solidFill>
                            <a:srgbClr val="000000"/>
                          </a:solidFill>
                          <a:effectLst/>
                          <a:latin typeface="Calibri"/>
                        </a:rPr>
                        <a:t> $3,154,719 </a:t>
                      </a:r>
                    </a:p>
                  </a:txBody>
                  <a:tcPr marL="0" marR="0" marT="0" marB="0" anchor="b">
                    <a:lnL w="6350" cap="flat" cmpd="sng" algn="ctr">
                      <a:solidFill>
                        <a:srgbClr val="BFBFBF"/>
                      </a:solidFill>
                      <a:prstDash val="solid"/>
                      <a:round/>
                      <a:headEnd type="none" w="med" len="med"/>
                      <a:tailEnd type="none" w="med" len="med"/>
                    </a:lnL>
                    <a:lnR>
                      <a:noFill/>
                    </a:lnR>
                    <a:lnT>
                      <a:noFill/>
                    </a:lnT>
                    <a:lnB>
                      <a:noFill/>
                    </a:lnB>
                  </a:tcPr>
                </a:tc>
                <a:extLst>
                  <a:ext uri="{0D108BD9-81ED-4DB2-BD59-A6C34878D82A}">
                    <a16:rowId xmlns:a16="http://schemas.microsoft.com/office/drawing/2014/main" val="10006"/>
                  </a:ext>
                </a:extLst>
              </a:tr>
              <a:tr h="343364">
                <a:tc>
                  <a:txBody>
                    <a:bodyPr/>
                    <a:lstStyle/>
                    <a:p>
                      <a:pPr algn="ctr" fontAlgn="ctr"/>
                      <a:r>
                        <a:rPr lang="en-US" sz="1400" b="1" i="0" u="none" strike="noStrike">
                          <a:solidFill>
                            <a:srgbClr val="000000"/>
                          </a:solidFill>
                          <a:effectLst/>
                          <a:latin typeface="Calibri"/>
                        </a:rPr>
                        <a:t>Neuvotella Profit</a:t>
                      </a:r>
                    </a:p>
                  </a:txBody>
                  <a:tcPr marL="0" marR="0" marT="0" marB="0" anchor="ctr">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a:noFill/>
                    </a:lnT>
                    <a:lnB>
                      <a:noFill/>
                    </a:lnB>
                    <a:solidFill>
                      <a:srgbClr val="EEECE1"/>
                    </a:solidFill>
                  </a:tcPr>
                </a:tc>
                <a:tc>
                  <a:txBody>
                    <a:bodyPr/>
                    <a:lstStyle/>
                    <a:p>
                      <a:pPr algn="ctr" fontAlgn="b"/>
                      <a:r>
                        <a:rPr lang="en-US" sz="1400" b="0" i="0" u="none" strike="noStrike">
                          <a:solidFill>
                            <a:srgbClr val="000000"/>
                          </a:solidFill>
                          <a:effectLst/>
                          <a:latin typeface="Calibri"/>
                        </a:rPr>
                        <a:t>10%</a:t>
                      </a:r>
                    </a:p>
                  </a:txBody>
                  <a:tcPr marL="0" marR="0" marT="0" marB="0" anchor="b">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a:noFill/>
                    </a:lnT>
                    <a:lnB>
                      <a:noFill/>
                    </a:lnB>
                    <a:solidFill>
                      <a:srgbClr val="BFBFBF"/>
                    </a:solidFill>
                  </a:tcPr>
                </a:tc>
                <a:tc>
                  <a:txBody>
                    <a:bodyPr/>
                    <a:lstStyle/>
                    <a:p>
                      <a:pPr algn="r" fontAlgn="b"/>
                      <a:r>
                        <a:rPr lang="en-US" sz="1400" b="0" i="0" u="none" strike="noStrike">
                          <a:solidFill>
                            <a:srgbClr val="000000"/>
                          </a:solidFill>
                          <a:effectLst/>
                          <a:latin typeface="Calibri"/>
                        </a:rPr>
                        <a:t> $692,540 </a:t>
                      </a:r>
                    </a:p>
                  </a:txBody>
                  <a:tcPr marL="0" marR="0" marT="0" marB="0" anchor="b">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tcPr>
                </a:tc>
                <a:tc>
                  <a:txBody>
                    <a:bodyPr/>
                    <a:lstStyle/>
                    <a:p>
                      <a:pPr algn="r" fontAlgn="b"/>
                      <a:r>
                        <a:rPr lang="en-US" sz="1400" b="0" i="0" u="none" strike="noStrike" dirty="0">
                          <a:solidFill>
                            <a:srgbClr val="000000"/>
                          </a:solidFill>
                          <a:effectLst/>
                          <a:latin typeface="Calibri"/>
                        </a:rPr>
                        <a:t> $725,844 </a:t>
                      </a:r>
                    </a:p>
                  </a:txBody>
                  <a:tcPr marL="0" marR="0" marT="0" marB="0" anchor="b">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tcPr>
                </a:tc>
                <a:tc>
                  <a:txBody>
                    <a:bodyPr/>
                    <a:lstStyle/>
                    <a:p>
                      <a:pPr algn="r" fontAlgn="b"/>
                      <a:r>
                        <a:rPr lang="en-US" sz="1400" b="0" i="0" u="none" strike="noStrike" dirty="0">
                          <a:solidFill>
                            <a:srgbClr val="000000"/>
                          </a:solidFill>
                          <a:effectLst/>
                          <a:latin typeface="Calibri"/>
                        </a:rPr>
                        <a:t> $684,762 </a:t>
                      </a:r>
                    </a:p>
                  </a:txBody>
                  <a:tcPr marL="0" marR="0" marT="0" marB="0" anchor="b">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tcPr>
                </a:tc>
                <a:tc>
                  <a:txBody>
                    <a:bodyPr/>
                    <a:lstStyle/>
                    <a:p>
                      <a:pPr algn="r" fontAlgn="b"/>
                      <a:r>
                        <a:rPr lang="en-US" sz="1400" b="0" i="0" u="none" strike="noStrike">
                          <a:solidFill>
                            <a:srgbClr val="000000"/>
                          </a:solidFill>
                          <a:effectLst/>
                          <a:latin typeface="Calibri"/>
                        </a:rPr>
                        <a:t> $2,103,146 </a:t>
                      </a:r>
                    </a:p>
                  </a:txBody>
                  <a:tcPr marL="0" marR="0" marT="0" marB="0" anchor="b">
                    <a:lnL w="6350" cap="flat" cmpd="sng" algn="ctr">
                      <a:solidFill>
                        <a:srgbClr val="BFBFBF"/>
                      </a:solidFill>
                      <a:prstDash val="solid"/>
                      <a:round/>
                      <a:headEnd type="none" w="med" len="med"/>
                      <a:tailEnd type="none" w="med" len="med"/>
                    </a:lnL>
                    <a:lnR>
                      <a:noFill/>
                    </a:lnR>
                    <a:lnT>
                      <a:noFill/>
                    </a:lnT>
                    <a:lnB>
                      <a:noFill/>
                    </a:lnB>
                  </a:tcPr>
                </a:tc>
                <a:extLst>
                  <a:ext uri="{0D108BD9-81ED-4DB2-BD59-A6C34878D82A}">
                    <a16:rowId xmlns:a16="http://schemas.microsoft.com/office/drawing/2014/main" val="10007"/>
                  </a:ext>
                </a:extLst>
              </a:tr>
              <a:tr h="343364">
                <a:tc>
                  <a:txBody>
                    <a:bodyPr/>
                    <a:lstStyle/>
                    <a:p>
                      <a:pPr algn="ctr" fontAlgn="ctr"/>
                      <a:r>
                        <a:rPr lang="en-US" sz="1400" b="1" i="0" u="none" strike="noStrike">
                          <a:solidFill>
                            <a:srgbClr val="000000"/>
                          </a:solidFill>
                          <a:effectLst/>
                          <a:latin typeface="Calibri"/>
                        </a:rPr>
                        <a:t> </a:t>
                      </a:r>
                    </a:p>
                  </a:txBody>
                  <a:tcPr marL="0" marR="0" marT="0" marB="0" anchor="ctr">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a:noFill/>
                    </a:lnT>
                    <a:lnB>
                      <a:noFill/>
                    </a:lnB>
                    <a:solidFill>
                      <a:srgbClr val="EEECE1"/>
                    </a:solidFill>
                  </a:tcPr>
                </a:tc>
                <a:tc>
                  <a:txBody>
                    <a:bodyPr/>
                    <a:lstStyle/>
                    <a:p>
                      <a:pPr algn="ctr" fontAlgn="b"/>
                      <a:r>
                        <a:rPr lang="en-US" sz="1400" b="1" i="0" u="none" strike="noStrike" dirty="0">
                          <a:solidFill>
                            <a:srgbClr val="000000"/>
                          </a:solidFill>
                          <a:effectLst/>
                          <a:latin typeface="Calibri"/>
                        </a:rPr>
                        <a:t>16%</a:t>
                      </a:r>
                    </a:p>
                  </a:txBody>
                  <a:tcPr marL="0" marR="0" marT="0" marB="0" anchor="b">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a:noFill/>
                    </a:lnT>
                    <a:lnB>
                      <a:noFill/>
                    </a:lnB>
                    <a:solidFill>
                      <a:srgbClr val="BFBFBF"/>
                    </a:solidFill>
                  </a:tcPr>
                </a:tc>
                <a:tc>
                  <a:txBody>
                    <a:bodyPr/>
                    <a:lstStyle/>
                    <a:p>
                      <a:pPr algn="r" fontAlgn="b"/>
                      <a:r>
                        <a:rPr lang="en-US" sz="1400" b="1" i="0" u="none" strike="noStrike">
                          <a:solidFill>
                            <a:srgbClr val="000000"/>
                          </a:solidFill>
                          <a:effectLst/>
                          <a:latin typeface="Calibri"/>
                        </a:rPr>
                        <a:t> $484,778 </a:t>
                      </a:r>
                    </a:p>
                  </a:txBody>
                  <a:tcPr marL="0" marR="0" marT="0" marB="0" anchor="b">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tcPr>
                </a:tc>
                <a:tc>
                  <a:txBody>
                    <a:bodyPr/>
                    <a:lstStyle/>
                    <a:p>
                      <a:pPr algn="r" fontAlgn="b"/>
                      <a:r>
                        <a:rPr lang="en-US" sz="1400" b="1" i="0" u="none" strike="noStrike" dirty="0">
                          <a:solidFill>
                            <a:srgbClr val="000000"/>
                          </a:solidFill>
                          <a:effectLst/>
                          <a:latin typeface="Calibri"/>
                        </a:rPr>
                        <a:t> $508,091 </a:t>
                      </a:r>
                    </a:p>
                  </a:txBody>
                  <a:tcPr marL="0" marR="0" marT="0" marB="0" anchor="b">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tcPr>
                </a:tc>
                <a:tc>
                  <a:txBody>
                    <a:bodyPr/>
                    <a:lstStyle/>
                    <a:p>
                      <a:pPr algn="r" fontAlgn="b"/>
                      <a:r>
                        <a:rPr lang="en-US" sz="1400" b="1" i="0" u="none" strike="noStrike" dirty="0">
                          <a:solidFill>
                            <a:srgbClr val="000000"/>
                          </a:solidFill>
                          <a:effectLst/>
                          <a:latin typeface="Calibri"/>
                        </a:rPr>
                        <a:t> $479,333 </a:t>
                      </a:r>
                    </a:p>
                  </a:txBody>
                  <a:tcPr marL="0" marR="0" marT="0" marB="0" anchor="b">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tcPr>
                </a:tc>
                <a:tc>
                  <a:txBody>
                    <a:bodyPr/>
                    <a:lstStyle/>
                    <a:p>
                      <a:pPr algn="r" fontAlgn="b"/>
                      <a:r>
                        <a:rPr lang="en-US" sz="1400" b="1" i="0" u="none" strike="noStrike" dirty="0">
                          <a:solidFill>
                            <a:srgbClr val="000000"/>
                          </a:solidFill>
                          <a:effectLst/>
                          <a:latin typeface="Calibri"/>
                        </a:rPr>
                        <a:t> $1,472,202 </a:t>
                      </a:r>
                    </a:p>
                  </a:txBody>
                  <a:tcPr marL="0" marR="0" marT="0" marB="0" anchor="b">
                    <a:lnL w="6350" cap="flat" cmpd="sng" algn="ctr">
                      <a:solidFill>
                        <a:srgbClr val="BFBFBF"/>
                      </a:solidFill>
                      <a:prstDash val="solid"/>
                      <a:round/>
                      <a:headEnd type="none" w="med" len="med"/>
                      <a:tailEnd type="none" w="med" len="med"/>
                    </a:lnL>
                    <a:lnR>
                      <a:noFill/>
                    </a:lnR>
                    <a:lnT>
                      <a:noFill/>
                    </a:lnT>
                    <a:lnB>
                      <a:noFill/>
                    </a:lnB>
                  </a:tcPr>
                </a:tc>
                <a:extLst>
                  <a:ext uri="{0D108BD9-81ED-4DB2-BD59-A6C34878D82A}">
                    <a16:rowId xmlns:a16="http://schemas.microsoft.com/office/drawing/2014/main" val="10008"/>
                  </a:ext>
                </a:extLst>
              </a:tr>
              <a:tr h="343364">
                <a:tc>
                  <a:txBody>
                    <a:bodyPr/>
                    <a:lstStyle/>
                    <a:p>
                      <a:pPr algn="ctr" fontAlgn="ctr"/>
                      <a:r>
                        <a:rPr lang="en-US" sz="1400" b="1" i="0" u="none" strike="noStrike">
                          <a:solidFill>
                            <a:srgbClr val="000000"/>
                          </a:solidFill>
                          <a:effectLst/>
                          <a:latin typeface="Calibri"/>
                        </a:rPr>
                        <a:t> </a:t>
                      </a:r>
                    </a:p>
                  </a:txBody>
                  <a:tcPr marL="0" marR="0" marT="0" marB="0" anchor="ctr">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a:noFill/>
                    </a:lnT>
                    <a:lnB w="6350" cap="flat" cmpd="sng" algn="ctr">
                      <a:solidFill>
                        <a:srgbClr val="BFBFBF"/>
                      </a:solidFill>
                      <a:prstDash val="solid"/>
                      <a:round/>
                      <a:headEnd type="none" w="med" len="med"/>
                      <a:tailEnd type="none" w="med" len="med"/>
                    </a:lnB>
                    <a:solidFill>
                      <a:srgbClr val="EEECE1"/>
                    </a:solidFill>
                  </a:tcPr>
                </a:tc>
                <a:tc>
                  <a:txBody>
                    <a:bodyPr/>
                    <a:lstStyle/>
                    <a:p>
                      <a:pPr algn="ctr" fontAlgn="b"/>
                      <a:r>
                        <a:rPr lang="en-US" sz="1400" b="0" i="0" u="none" strike="noStrike" dirty="0">
                          <a:solidFill>
                            <a:srgbClr val="000000"/>
                          </a:solidFill>
                          <a:effectLst/>
                          <a:latin typeface="Calibri"/>
                        </a:rPr>
                        <a:t>Initial Suggested Price</a:t>
                      </a:r>
                    </a:p>
                  </a:txBody>
                  <a:tcPr marL="0" marR="0" marT="0" marB="0" anchor="b">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a:noFill/>
                    </a:lnT>
                    <a:lnB>
                      <a:noFill/>
                    </a:lnB>
                    <a:solidFill>
                      <a:srgbClr val="BFBFBF"/>
                    </a:solidFill>
                  </a:tcPr>
                </a:tc>
                <a:tc>
                  <a:txBody>
                    <a:bodyPr/>
                    <a:lstStyle/>
                    <a:p>
                      <a:pPr algn="r" fontAlgn="b"/>
                      <a:r>
                        <a:rPr lang="en-US" sz="1400" b="0" i="0" u="none" strike="noStrike" dirty="0">
                          <a:solidFill>
                            <a:srgbClr val="000000"/>
                          </a:solidFill>
                          <a:effectLst/>
                          <a:latin typeface="Calibri"/>
                        </a:rPr>
                        <a:t> $(635,915)</a:t>
                      </a:r>
                    </a:p>
                  </a:txBody>
                  <a:tcPr marL="0" marR="0" marT="0" marB="0" anchor="b">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tcPr>
                </a:tc>
                <a:tc>
                  <a:txBody>
                    <a:bodyPr/>
                    <a:lstStyle/>
                    <a:p>
                      <a:pPr algn="r" fontAlgn="b"/>
                      <a:r>
                        <a:rPr lang="en-US" sz="1400" b="0" i="0" u="none" strike="noStrike" dirty="0">
                          <a:solidFill>
                            <a:srgbClr val="000000"/>
                          </a:solidFill>
                          <a:effectLst/>
                          <a:latin typeface="Calibri"/>
                        </a:rPr>
                        <a:t> </a:t>
                      </a:r>
                    </a:p>
                  </a:txBody>
                  <a:tcPr marL="0" marR="0" marT="0" marB="0" anchor="b">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tcPr>
                </a:tc>
                <a:tc>
                  <a:txBody>
                    <a:bodyPr/>
                    <a:lstStyle/>
                    <a:p>
                      <a:pPr algn="r" fontAlgn="b"/>
                      <a:r>
                        <a:rPr lang="en-US" sz="1400" b="0" i="0" u="none" strike="noStrike" dirty="0">
                          <a:solidFill>
                            <a:srgbClr val="000000"/>
                          </a:solidFill>
                          <a:effectLst/>
                          <a:latin typeface="Calibri"/>
                        </a:rPr>
                        <a:t>   </a:t>
                      </a:r>
                    </a:p>
                  </a:txBody>
                  <a:tcPr marL="0" marR="0" marT="0" marB="0" anchor="b">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tcPr>
                </a:tc>
                <a:tc>
                  <a:txBody>
                    <a:bodyPr/>
                    <a:lstStyle/>
                    <a:p>
                      <a:pPr algn="r" fontAlgn="b"/>
                      <a:r>
                        <a:rPr lang="en-US" sz="1400" b="0" i="0" u="none" strike="noStrike" dirty="0">
                          <a:solidFill>
                            <a:srgbClr val="000000"/>
                          </a:solidFill>
                          <a:effectLst/>
                          <a:latin typeface="Calibri"/>
                        </a:rPr>
                        <a:t> $ (635,915)</a:t>
                      </a:r>
                    </a:p>
                  </a:txBody>
                  <a:tcPr marL="0" marR="0" marT="0" marB="0" anchor="b">
                    <a:lnL w="6350" cap="flat" cmpd="sng" algn="ctr">
                      <a:solidFill>
                        <a:srgbClr val="BFBFBF"/>
                      </a:solidFill>
                      <a:prstDash val="solid"/>
                      <a:round/>
                      <a:headEnd type="none" w="med" len="med"/>
                      <a:tailEnd type="none" w="med" len="med"/>
                    </a:lnL>
                    <a:lnR>
                      <a:noFill/>
                    </a:lnR>
                    <a:lnT>
                      <a:noFill/>
                    </a:lnT>
                    <a:lnB>
                      <a:noFill/>
                    </a:lnB>
                  </a:tcPr>
                </a:tc>
                <a:extLst>
                  <a:ext uri="{0D108BD9-81ED-4DB2-BD59-A6C34878D82A}">
                    <a16:rowId xmlns:a16="http://schemas.microsoft.com/office/drawing/2014/main" val="10009"/>
                  </a:ext>
                </a:extLst>
              </a:tr>
              <a:tr h="343364">
                <a:tc rowSpan="3">
                  <a:txBody>
                    <a:bodyPr/>
                    <a:lstStyle/>
                    <a:p>
                      <a:pPr algn="ctr" fontAlgn="ctr"/>
                      <a:r>
                        <a:rPr lang="en-US" sz="1400" b="1" i="0" u="none" strike="noStrike">
                          <a:solidFill>
                            <a:srgbClr val="000000"/>
                          </a:solidFill>
                          <a:effectLst/>
                          <a:latin typeface="Calibri"/>
                        </a:rPr>
                        <a:t>Supply Chain Surplus</a:t>
                      </a:r>
                    </a:p>
                  </a:txBody>
                  <a:tcPr marL="0" marR="0" marT="0" marB="0" anchor="ctr">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solidFill>
                      <a:srgbClr val="EEECE1"/>
                    </a:solidFill>
                  </a:tcPr>
                </a:tc>
                <a:tc>
                  <a:txBody>
                    <a:bodyPr/>
                    <a:lstStyle/>
                    <a:p>
                      <a:pPr algn="ctr" fontAlgn="b"/>
                      <a:r>
                        <a:rPr lang="en-US" sz="1400" b="0" i="0" u="none" strike="noStrike">
                          <a:solidFill>
                            <a:srgbClr val="000000"/>
                          </a:solidFill>
                          <a:effectLst/>
                          <a:latin typeface="Calibri"/>
                        </a:rPr>
                        <a:t>0%</a:t>
                      </a:r>
                    </a:p>
                  </a:txBody>
                  <a:tcPr marL="0" marR="0" marT="0" marB="0" anchor="b">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a:noFill/>
                    </a:lnT>
                    <a:lnB w="6350" cap="flat" cmpd="sng" algn="ctr">
                      <a:solidFill>
                        <a:srgbClr val="BFBFBF"/>
                      </a:solidFill>
                      <a:prstDash val="solid"/>
                      <a:round/>
                      <a:headEnd type="none" w="med" len="med"/>
                      <a:tailEnd type="none" w="med" len="med"/>
                    </a:lnB>
                    <a:solidFill>
                      <a:srgbClr val="BFBFBF"/>
                    </a:solidFill>
                  </a:tcPr>
                </a:tc>
                <a:tc>
                  <a:txBody>
                    <a:bodyPr/>
                    <a:lstStyle/>
                    <a:p>
                      <a:pPr algn="ctr" fontAlgn="b"/>
                      <a:r>
                        <a:rPr lang="en-US" sz="1400" b="0" i="0" u="none" strike="noStrike">
                          <a:solidFill>
                            <a:srgbClr val="000000"/>
                          </a:solidFill>
                          <a:effectLst/>
                          <a:latin typeface="Calibri"/>
                        </a:rPr>
                        <a:t> $1,038,810 </a:t>
                      </a:r>
                    </a:p>
                  </a:txBody>
                  <a:tcPr marL="0" marR="0" marT="0" marB="0" anchor="b">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tcPr>
                </a:tc>
                <a:tc>
                  <a:txBody>
                    <a:bodyPr/>
                    <a:lstStyle/>
                    <a:p>
                      <a:pPr algn="ctr" fontAlgn="b"/>
                      <a:r>
                        <a:rPr lang="en-US" sz="1400" b="0" i="0" u="none" strike="noStrike">
                          <a:solidFill>
                            <a:srgbClr val="000000"/>
                          </a:solidFill>
                          <a:effectLst/>
                          <a:latin typeface="Calibri"/>
                        </a:rPr>
                        <a:t> $1,088,767 </a:t>
                      </a:r>
                    </a:p>
                  </a:txBody>
                  <a:tcPr marL="0" marR="0" marT="0" marB="0" anchor="b">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tcPr>
                </a:tc>
                <a:tc>
                  <a:txBody>
                    <a:bodyPr/>
                    <a:lstStyle/>
                    <a:p>
                      <a:pPr algn="ctr" fontAlgn="b"/>
                      <a:r>
                        <a:rPr lang="en-US" sz="1400" b="0" i="0" u="none" strike="noStrike">
                          <a:solidFill>
                            <a:srgbClr val="000000"/>
                          </a:solidFill>
                          <a:effectLst/>
                          <a:latin typeface="Calibri"/>
                        </a:rPr>
                        <a:t> $1,027,142 </a:t>
                      </a:r>
                    </a:p>
                  </a:txBody>
                  <a:tcPr marL="0" marR="0" marT="0" marB="0" anchor="b">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tcPr>
                </a:tc>
                <a:tc>
                  <a:txBody>
                    <a:bodyPr/>
                    <a:lstStyle/>
                    <a:p>
                      <a:pPr algn="r" fontAlgn="b"/>
                      <a:r>
                        <a:rPr lang="en-US" sz="1400" b="0" i="0" u="none" strike="noStrike" dirty="0">
                          <a:solidFill>
                            <a:srgbClr val="000000"/>
                          </a:solidFill>
                          <a:effectLst/>
                          <a:latin typeface="Calibri"/>
                        </a:rPr>
                        <a:t> $3,154,719 </a:t>
                      </a:r>
                    </a:p>
                  </a:txBody>
                  <a:tcPr marL="0" marR="0" marT="0" marB="0" anchor="b">
                    <a:lnL w="6350" cap="flat" cmpd="sng" algn="ctr">
                      <a:solidFill>
                        <a:srgbClr val="BFBFBF"/>
                      </a:solidFill>
                      <a:prstDash val="solid"/>
                      <a:round/>
                      <a:headEnd type="none" w="med" len="med"/>
                      <a:tailEnd type="none" w="med" len="med"/>
                    </a:lnL>
                    <a:lnR>
                      <a:noFill/>
                    </a:lnR>
                    <a:lnT>
                      <a:noFill/>
                    </a:lnT>
                    <a:lnB>
                      <a:noFill/>
                    </a:lnB>
                  </a:tcPr>
                </a:tc>
                <a:extLst>
                  <a:ext uri="{0D108BD9-81ED-4DB2-BD59-A6C34878D82A}">
                    <a16:rowId xmlns:a16="http://schemas.microsoft.com/office/drawing/2014/main" val="10010"/>
                  </a:ext>
                </a:extLst>
              </a:tr>
              <a:tr h="343364">
                <a:tc vMerge="1">
                  <a:txBody>
                    <a:bodyPr/>
                    <a:lstStyle/>
                    <a:p>
                      <a:endParaRPr lang="en-US"/>
                    </a:p>
                  </a:txBody>
                  <a:tcPr/>
                </a:tc>
                <a:tc>
                  <a:txBody>
                    <a:bodyPr/>
                    <a:lstStyle/>
                    <a:p>
                      <a:pPr algn="ctr" fontAlgn="b"/>
                      <a:r>
                        <a:rPr lang="en-US" sz="1400" b="0" i="0" u="none" strike="noStrike" dirty="0">
                          <a:solidFill>
                            <a:srgbClr val="000000"/>
                          </a:solidFill>
                          <a:effectLst/>
                          <a:latin typeface="Calibri"/>
                        </a:rPr>
                        <a:t>10%</a:t>
                      </a:r>
                    </a:p>
                  </a:txBody>
                  <a:tcPr marL="0" marR="0" marT="0" marB="0" anchor="b">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solidFill>
                      <a:srgbClr val="BFBFBF"/>
                    </a:solidFill>
                  </a:tcPr>
                </a:tc>
                <a:tc>
                  <a:txBody>
                    <a:bodyPr/>
                    <a:lstStyle/>
                    <a:p>
                      <a:pPr algn="ctr" fontAlgn="b"/>
                      <a:r>
                        <a:rPr lang="en-US" sz="1400" b="0" i="0" u="none" strike="noStrike">
                          <a:solidFill>
                            <a:srgbClr val="000000"/>
                          </a:solidFill>
                          <a:effectLst/>
                          <a:latin typeface="Calibri"/>
                        </a:rPr>
                        <a:t> $1,038,810 </a:t>
                      </a:r>
                    </a:p>
                  </a:txBody>
                  <a:tcPr marL="0" marR="0" marT="0" marB="0" anchor="b">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tcPr>
                </a:tc>
                <a:tc>
                  <a:txBody>
                    <a:bodyPr/>
                    <a:lstStyle/>
                    <a:p>
                      <a:pPr algn="ctr" fontAlgn="b"/>
                      <a:r>
                        <a:rPr lang="en-US" sz="1400" b="0" i="0" u="none" strike="noStrike">
                          <a:solidFill>
                            <a:srgbClr val="000000"/>
                          </a:solidFill>
                          <a:effectLst/>
                          <a:latin typeface="Calibri"/>
                        </a:rPr>
                        <a:t> $1,088,767 </a:t>
                      </a:r>
                    </a:p>
                  </a:txBody>
                  <a:tcPr marL="0" marR="0" marT="0" marB="0" anchor="b">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tcPr>
                </a:tc>
                <a:tc>
                  <a:txBody>
                    <a:bodyPr/>
                    <a:lstStyle/>
                    <a:p>
                      <a:pPr algn="ctr" fontAlgn="b"/>
                      <a:r>
                        <a:rPr lang="en-US" sz="1400" b="0" i="0" u="none" strike="noStrike">
                          <a:solidFill>
                            <a:srgbClr val="000000"/>
                          </a:solidFill>
                          <a:effectLst/>
                          <a:latin typeface="Calibri"/>
                        </a:rPr>
                        <a:t> $1,027,142 </a:t>
                      </a:r>
                    </a:p>
                  </a:txBody>
                  <a:tcPr marL="0" marR="0" marT="0" marB="0" anchor="b">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tcPr>
                </a:tc>
                <a:tc>
                  <a:txBody>
                    <a:bodyPr/>
                    <a:lstStyle/>
                    <a:p>
                      <a:pPr algn="r" fontAlgn="b"/>
                      <a:r>
                        <a:rPr lang="en-US" sz="1400" b="0" i="0" u="none" strike="noStrike" dirty="0">
                          <a:solidFill>
                            <a:srgbClr val="000000"/>
                          </a:solidFill>
                          <a:effectLst/>
                          <a:latin typeface="Calibri"/>
                        </a:rPr>
                        <a:t> $3,154,719 </a:t>
                      </a:r>
                    </a:p>
                  </a:txBody>
                  <a:tcPr marL="0" marR="0" marT="0" marB="0" anchor="b">
                    <a:lnL w="6350" cap="flat" cmpd="sng" algn="ctr">
                      <a:solidFill>
                        <a:srgbClr val="BFBFBF"/>
                      </a:solidFill>
                      <a:prstDash val="solid"/>
                      <a:round/>
                      <a:headEnd type="none" w="med" len="med"/>
                      <a:tailEnd type="none" w="med" len="med"/>
                    </a:lnL>
                    <a:lnR>
                      <a:noFill/>
                    </a:lnR>
                    <a:lnT>
                      <a:noFill/>
                    </a:lnT>
                    <a:lnB>
                      <a:noFill/>
                    </a:lnB>
                  </a:tcPr>
                </a:tc>
                <a:extLst>
                  <a:ext uri="{0D108BD9-81ED-4DB2-BD59-A6C34878D82A}">
                    <a16:rowId xmlns:a16="http://schemas.microsoft.com/office/drawing/2014/main" val="10011"/>
                  </a:ext>
                </a:extLst>
              </a:tr>
              <a:tr h="343364">
                <a:tc vMerge="1">
                  <a:txBody>
                    <a:bodyPr/>
                    <a:lstStyle/>
                    <a:p>
                      <a:endParaRPr lang="en-US"/>
                    </a:p>
                  </a:txBody>
                  <a:tcPr/>
                </a:tc>
                <a:tc>
                  <a:txBody>
                    <a:bodyPr/>
                    <a:lstStyle/>
                    <a:p>
                      <a:pPr algn="ctr" fontAlgn="b"/>
                      <a:r>
                        <a:rPr lang="en-US" sz="1400" b="0" i="0" u="none" strike="noStrike">
                          <a:solidFill>
                            <a:srgbClr val="000000"/>
                          </a:solidFill>
                          <a:effectLst/>
                          <a:latin typeface="Calibri"/>
                        </a:rPr>
                        <a:t>Initial Suggested Price</a:t>
                      </a:r>
                    </a:p>
                  </a:txBody>
                  <a:tcPr marL="0" marR="0" marT="0" marB="0" anchor="b">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FBFBF"/>
                    </a:solidFill>
                  </a:tcPr>
                </a:tc>
                <a:tc>
                  <a:txBody>
                    <a:bodyPr/>
                    <a:lstStyle/>
                    <a:p>
                      <a:pPr algn="ctr" fontAlgn="b"/>
                      <a:r>
                        <a:rPr lang="en-US" sz="1400" b="0" i="0" u="none" strike="noStrike">
                          <a:solidFill>
                            <a:srgbClr val="000000"/>
                          </a:solidFill>
                          <a:effectLst/>
                          <a:latin typeface="Calibri"/>
                        </a:rPr>
                        <a:t> $1,038,810 </a:t>
                      </a:r>
                    </a:p>
                  </a:txBody>
                  <a:tcPr marL="0" marR="0" marT="0" marB="0" anchor="b">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tcPr>
                </a:tc>
                <a:tc>
                  <a:txBody>
                    <a:bodyPr/>
                    <a:lstStyle/>
                    <a:p>
                      <a:pPr algn="ctr" fontAlgn="b"/>
                      <a:r>
                        <a:rPr lang="en-US" sz="1400" b="0" i="0" u="none" strike="noStrike">
                          <a:solidFill>
                            <a:srgbClr val="000000"/>
                          </a:solidFill>
                          <a:effectLst/>
                          <a:latin typeface="Calibri"/>
                        </a:rPr>
                        <a:t> $-   </a:t>
                      </a:r>
                    </a:p>
                  </a:txBody>
                  <a:tcPr marL="0" marR="0" marT="0" marB="0" anchor="b">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tcPr>
                </a:tc>
                <a:tc>
                  <a:txBody>
                    <a:bodyPr/>
                    <a:lstStyle/>
                    <a:p>
                      <a:pPr algn="ctr" fontAlgn="b"/>
                      <a:r>
                        <a:rPr lang="en-US" sz="1400" b="0" i="0" u="none" strike="noStrike">
                          <a:solidFill>
                            <a:srgbClr val="000000"/>
                          </a:solidFill>
                          <a:effectLst/>
                          <a:latin typeface="Calibri"/>
                        </a:rPr>
                        <a:t> $-   </a:t>
                      </a:r>
                    </a:p>
                  </a:txBody>
                  <a:tcPr marL="0" marR="0" marT="0" marB="0" anchor="b">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tcPr>
                </a:tc>
                <a:tc>
                  <a:txBody>
                    <a:bodyPr/>
                    <a:lstStyle/>
                    <a:p>
                      <a:pPr algn="r" fontAlgn="b"/>
                      <a:r>
                        <a:rPr lang="en-US" sz="1400" b="0" i="0" u="none" strike="noStrike" dirty="0">
                          <a:solidFill>
                            <a:srgbClr val="000000"/>
                          </a:solidFill>
                          <a:effectLst/>
                          <a:latin typeface="Calibri"/>
                        </a:rPr>
                        <a:t> $1,038,810 </a:t>
                      </a:r>
                    </a:p>
                  </a:txBody>
                  <a:tcPr marL="0" marR="0" marT="0" marB="0" anchor="b">
                    <a:lnL w="6350" cap="flat" cmpd="sng" algn="ctr">
                      <a:solidFill>
                        <a:srgbClr val="BFBFBF"/>
                      </a:solidFill>
                      <a:prstDash val="solid"/>
                      <a:round/>
                      <a:headEnd type="none" w="med" len="med"/>
                      <a:tailEnd type="none" w="med" len="med"/>
                    </a:lnL>
                    <a:lnR>
                      <a:noFill/>
                    </a:lnR>
                    <a:lnT>
                      <a:noFill/>
                    </a:lnT>
                    <a:lnB>
                      <a:noFill/>
                    </a:lnB>
                  </a:tcPr>
                </a:tc>
                <a:extLst>
                  <a:ext uri="{0D108BD9-81ED-4DB2-BD59-A6C34878D82A}">
                    <a16:rowId xmlns:a16="http://schemas.microsoft.com/office/drawing/2014/main" val="10012"/>
                  </a:ext>
                </a:extLst>
              </a:tr>
            </a:tbl>
          </a:graphicData>
        </a:graphic>
      </p:graphicFrame>
    </p:spTree>
    <p:extLst>
      <p:ext uri="{BB962C8B-B14F-4D97-AF65-F5344CB8AC3E}">
        <p14:creationId xmlns:p14="http://schemas.microsoft.com/office/powerpoint/2010/main" val="281129386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Negotiation Pairs</a:t>
            </a:r>
          </a:p>
        </p:txBody>
      </p:sp>
      <p:pic>
        <p:nvPicPr>
          <p:cNvPr id="7" name="Picture 6"/>
          <p:cNvPicPr>
            <a:picLocks noChangeAspect="1"/>
          </p:cNvPicPr>
          <p:nvPr/>
        </p:nvPicPr>
        <p:blipFill>
          <a:blip r:embed="rId2"/>
          <a:stretch>
            <a:fillRect/>
          </a:stretch>
        </p:blipFill>
        <p:spPr>
          <a:xfrm>
            <a:off x="-16937" y="1120877"/>
            <a:ext cx="9177874" cy="1814052"/>
          </a:xfrm>
          <a:prstGeom prst="rect">
            <a:avLst/>
          </a:prstGeom>
        </p:spPr>
      </p:pic>
      <p:pic>
        <p:nvPicPr>
          <p:cNvPr id="8" name="Picture 7"/>
          <p:cNvPicPr>
            <a:picLocks noChangeAspect="1"/>
          </p:cNvPicPr>
          <p:nvPr/>
        </p:nvPicPr>
        <p:blipFill>
          <a:blip r:embed="rId3"/>
          <a:stretch>
            <a:fillRect/>
          </a:stretch>
        </p:blipFill>
        <p:spPr>
          <a:xfrm>
            <a:off x="-16932" y="3598608"/>
            <a:ext cx="9177864" cy="1814050"/>
          </a:xfrm>
          <a:prstGeom prst="rect">
            <a:avLst/>
          </a:prstGeom>
        </p:spPr>
      </p:pic>
    </p:spTree>
    <p:extLst>
      <p:ext uri="{BB962C8B-B14F-4D97-AF65-F5344CB8AC3E}">
        <p14:creationId xmlns:p14="http://schemas.microsoft.com/office/powerpoint/2010/main" val="100614843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B38BD0-0D8C-0F42-90C3-3B000D1C0F1B}"/>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60C32326-BE7C-2347-B498-1B94F0DC9D27}"/>
              </a:ext>
            </a:extLst>
          </p:cNvPr>
          <p:cNvSpPr>
            <a:spLocks noGrp="1"/>
          </p:cNvSpPr>
          <p:nvPr>
            <p:ph idx="1"/>
          </p:nvPr>
        </p:nvSpPr>
        <p:spPr/>
        <p:txBody>
          <a:bodyPr/>
          <a:lstStyle/>
          <a:p>
            <a:r>
              <a:rPr lang="en-US" dirty="0"/>
              <a:t>   The OMC club is hosting next week. The lunch and learn is on March 9</a:t>
            </a:r>
            <a:r>
              <a:rPr lang="en-US" baseline="30000" dirty="0"/>
              <a:t>th</a:t>
            </a:r>
            <a:r>
              <a:rPr lang="en-US" dirty="0"/>
              <a:t> and hosted by a partner in EY’s Supply Chain practice. The topic is on sourcing strategy and how companies are currently thinking about disruptors in this area.</a:t>
            </a:r>
          </a:p>
          <a:p>
            <a:pPr marL="0" indent="0">
              <a:buNone/>
            </a:pPr>
            <a:r>
              <a:rPr lang="en-US" dirty="0"/>
              <a:t> </a:t>
            </a:r>
          </a:p>
          <a:p>
            <a:r>
              <a:rPr lang="en-US" u="sng" dirty="0">
                <a:hlinkClick r:id="rId2"/>
              </a:rPr>
              <a:t>http://cglink.me/r377384</a:t>
            </a:r>
            <a:endParaRPr lang="en-US" dirty="0"/>
          </a:p>
          <a:p>
            <a:endParaRPr lang="en-US" dirty="0"/>
          </a:p>
        </p:txBody>
      </p:sp>
    </p:spTree>
    <p:extLst>
      <p:ext uri="{BB962C8B-B14F-4D97-AF65-F5344CB8AC3E}">
        <p14:creationId xmlns:p14="http://schemas.microsoft.com/office/powerpoint/2010/main" val="190976089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Ostomy bags</a:t>
            </a:r>
          </a:p>
        </p:txBody>
      </p:sp>
      <p:sp>
        <p:nvSpPr>
          <p:cNvPr id="3" name="Text Placeholder 2"/>
          <p:cNvSpPr>
            <a:spLocks noGrp="1"/>
          </p:cNvSpPr>
          <p:nvPr>
            <p:ph type="body" sz="half" idx="1"/>
          </p:nvPr>
        </p:nvSpPr>
        <p:spPr/>
        <p:txBody>
          <a:bodyPr/>
          <a:lstStyle/>
          <a:p>
            <a:r>
              <a:rPr lang="en-US" dirty="0"/>
              <a:t>An ostomy is a surgical procedure for the diversion of bowel (or bladder).</a:t>
            </a:r>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r>
              <a:rPr lang="en-US" dirty="0"/>
              <a:t>Remember: People (not “organizations”) negotiate</a:t>
            </a:r>
          </a:p>
        </p:txBody>
      </p:sp>
      <p:pic>
        <p:nvPicPr>
          <p:cNvPr id="1028" name="Picture 4" descr="http://www.180medical.com/uploads/images/Blog/Ostomy/examples_of_ostomy_pouches.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51820" y="1909050"/>
            <a:ext cx="5863662" cy="298368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302110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Negotiation Case: </a:t>
            </a:r>
            <a:r>
              <a:rPr lang="en-US" dirty="0" err="1"/>
              <a:t>Neuvotella-Trate</a:t>
            </a:r>
            <a:endParaRPr lang="en-US" dirty="0"/>
          </a:p>
        </p:txBody>
      </p:sp>
      <p:sp>
        <p:nvSpPr>
          <p:cNvPr id="3" name="Text Placeholder 2"/>
          <p:cNvSpPr>
            <a:spLocks noGrp="1"/>
          </p:cNvSpPr>
          <p:nvPr>
            <p:ph type="body" sz="half" idx="1"/>
          </p:nvPr>
        </p:nvSpPr>
        <p:spPr>
          <a:xfrm>
            <a:off x="455613" y="1302683"/>
            <a:ext cx="3470928" cy="5273675"/>
          </a:xfrm>
        </p:spPr>
        <p:txBody>
          <a:bodyPr/>
          <a:lstStyle/>
          <a:p>
            <a:pPr marL="0" indent="0">
              <a:buNone/>
            </a:pPr>
            <a:r>
              <a:rPr lang="en-US" b="1" dirty="0"/>
              <a:t>25min	</a:t>
            </a:r>
            <a:r>
              <a:rPr lang="en-US" dirty="0"/>
              <a:t>Negotiation in Pairs</a:t>
            </a:r>
          </a:p>
          <a:p>
            <a:pPr marL="0" indent="0">
              <a:buNone/>
            </a:pPr>
            <a:r>
              <a:rPr lang="en-US" dirty="0"/>
              <a:t>	</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r>
              <a:rPr lang="en-US" b="1" dirty="0"/>
              <a:t>10min	</a:t>
            </a:r>
            <a:r>
              <a:rPr lang="en-US" dirty="0"/>
              <a:t>Submit answers to Post-Negotiation questions:</a:t>
            </a:r>
          </a:p>
          <a:p>
            <a:pPr marL="0" indent="0">
              <a:buNone/>
            </a:pPr>
            <a:r>
              <a:rPr lang="en-US" dirty="0"/>
              <a:t>	 https://</a:t>
            </a:r>
            <a:r>
              <a:rPr lang="en-US" dirty="0" err="1"/>
              <a:t>goo.gl</a:t>
            </a:r>
            <a:r>
              <a:rPr lang="en-US" dirty="0"/>
              <a:t>/4WTh9f</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r>
              <a:rPr lang="en-US" dirty="0"/>
              <a:t> </a:t>
            </a:r>
          </a:p>
          <a:p>
            <a:pPr marL="0" indent="0">
              <a:buNone/>
            </a:pPr>
            <a:endParaRPr lang="en-US" dirty="0"/>
          </a:p>
        </p:txBody>
      </p:sp>
      <p:graphicFrame>
        <p:nvGraphicFramePr>
          <p:cNvPr id="5" name="Table 4">
            <a:extLst>
              <a:ext uri="{FF2B5EF4-FFF2-40B4-BE49-F238E27FC236}">
                <a16:creationId xmlns:a16="http://schemas.microsoft.com/office/drawing/2014/main" id="{5E1B3BE5-1091-6D43-B463-44DD7A55DC54}"/>
              </a:ext>
            </a:extLst>
          </p:cNvPr>
          <p:cNvGraphicFramePr>
            <a:graphicFrameLocks noGrp="1"/>
          </p:cNvGraphicFramePr>
          <p:nvPr>
            <p:extLst>
              <p:ext uri="{D42A27DB-BD31-4B8C-83A1-F6EECF244321}">
                <p14:modId xmlns:p14="http://schemas.microsoft.com/office/powerpoint/2010/main" val="3636931120"/>
              </p:ext>
            </p:extLst>
          </p:nvPr>
        </p:nvGraphicFramePr>
        <p:xfrm>
          <a:off x="121024" y="2037834"/>
          <a:ext cx="5459505" cy="2444115"/>
        </p:xfrm>
        <a:graphic>
          <a:graphicData uri="http://schemas.openxmlformats.org/drawingml/2006/table">
            <a:tbl>
              <a:tblPr>
                <a:tableStyleId>{5C22544A-7EE6-4342-B048-85BDC9FD1C3A}</a:tableStyleId>
              </a:tblPr>
              <a:tblGrid>
                <a:gridCol w="858183">
                  <a:extLst>
                    <a:ext uri="{9D8B030D-6E8A-4147-A177-3AD203B41FA5}">
                      <a16:colId xmlns:a16="http://schemas.microsoft.com/office/drawing/2014/main" val="2778671365"/>
                    </a:ext>
                  </a:extLst>
                </a:gridCol>
                <a:gridCol w="1369442">
                  <a:extLst>
                    <a:ext uri="{9D8B030D-6E8A-4147-A177-3AD203B41FA5}">
                      <a16:colId xmlns:a16="http://schemas.microsoft.com/office/drawing/2014/main" val="2509751467"/>
                    </a:ext>
                  </a:extLst>
                </a:gridCol>
                <a:gridCol w="1685468">
                  <a:extLst>
                    <a:ext uri="{9D8B030D-6E8A-4147-A177-3AD203B41FA5}">
                      <a16:colId xmlns:a16="http://schemas.microsoft.com/office/drawing/2014/main" val="1661596784"/>
                    </a:ext>
                  </a:extLst>
                </a:gridCol>
                <a:gridCol w="1546412">
                  <a:extLst>
                    <a:ext uri="{9D8B030D-6E8A-4147-A177-3AD203B41FA5}">
                      <a16:colId xmlns:a16="http://schemas.microsoft.com/office/drawing/2014/main" val="1688716302"/>
                    </a:ext>
                  </a:extLst>
                </a:gridCol>
              </a:tblGrid>
              <a:tr h="266700">
                <a:tc>
                  <a:txBody>
                    <a:bodyPr/>
                    <a:lstStyle/>
                    <a:p>
                      <a:pPr algn="l" fontAlgn="b"/>
                      <a:r>
                        <a:rPr lang="en-US" sz="2400" u="none" strike="noStrike" dirty="0">
                          <a:effectLst/>
                        </a:rPr>
                        <a:t>S62</a:t>
                      </a:r>
                    </a:p>
                    <a:p>
                      <a:pPr algn="l" fontAlgn="b"/>
                      <a:endParaRPr lang="en-US" sz="2400" b="1" i="0" u="none" strike="noStrike" dirty="0">
                        <a:solidFill>
                          <a:srgbClr val="0070C0"/>
                        </a:solidFill>
                        <a:effectLst/>
                        <a:latin typeface="Calibri" panose="020F0502020204030204" pitchFamily="34" charset="0"/>
                      </a:endParaRPr>
                    </a:p>
                  </a:txBody>
                  <a:tcPr marL="9525" marR="9525" marT="9525" marB="0" anchor="b"/>
                </a:tc>
                <a:tc>
                  <a:txBody>
                    <a:bodyPr/>
                    <a:lstStyle/>
                    <a:p>
                      <a:pPr algn="l" fontAlgn="b"/>
                      <a:r>
                        <a:rPr lang="en-US" sz="2400" u="none" strike="noStrike" dirty="0">
                          <a:effectLst/>
                        </a:rPr>
                        <a:t>Seller </a:t>
                      </a:r>
                    </a:p>
                    <a:p>
                      <a:pPr algn="l" fontAlgn="b"/>
                      <a:r>
                        <a:rPr lang="en-US" sz="2400" u="none" strike="noStrike" dirty="0">
                          <a:effectLst/>
                        </a:rPr>
                        <a:t>(</a:t>
                      </a:r>
                      <a:r>
                        <a:rPr lang="en-US" sz="2400" u="none" strike="noStrike" dirty="0" err="1">
                          <a:effectLst/>
                        </a:rPr>
                        <a:t>Trate</a:t>
                      </a:r>
                      <a:r>
                        <a:rPr lang="en-US" sz="2400" u="none" strike="noStrike" dirty="0">
                          <a:effectLst/>
                        </a:rPr>
                        <a:t>)</a:t>
                      </a:r>
                      <a:endParaRPr lang="en-US" sz="2400" b="1" i="0" u="none" strike="noStrike" dirty="0">
                        <a:solidFill>
                          <a:srgbClr val="0070C0"/>
                        </a:solidFill>
                        <a:effectLst/>
                        <a:latin typeface="Calibri" panose="020F0502020204030204" pitchFamily="34" charset="0"/>
                      </a:endParaRPr>
                    </a:p>
                  </a:txBody>
                  <a:tcPr marL="9525" marR="9525" marT="9525" marB="0" anchor="b"/>
                </a:tc>
                <a:tc>
                  <a:txBody>
                    <a:bodyPr/>
                    <a:lstStyle/>
                    <a:p>
                      <a:pPr algn="l" fontAlgn="b"/>
                      <a:r>
                        <a:rPr lang="en-US" sz="2400" u="none" strike="noStrike" dirty="0">
                          <a:effectLst/>
                        </a:rPr>
                        <a:t>Buyer </a:t>
                      </a:r>
                    </a:p>
                    <a:p>
                      <a:pPr algn="l" fontAlgn="b"/>
                      <a:r>
                        <a:rPr lang="en-US" sz="2400" u="none" strike="noStrike" dirty="0">
                          <a:effectLst/>
                        </a:rPr>
                        <a:t>(</a:t>
                      </a:r>
                      <a:r>
                        <a:rPr lang="en-US" sz="2400" u="none" strike="noStrike" dirty="0" err="1">
                          <a:effectLst/>
                        </a:rPr>
                        <a:t>Neuvotella</a:t>
                      </a:r>
                      <a:r>
                        <a:rPr lang="en-US" sz="2400" u="none" strike="noStrike" dirty="0">
                          <a:effectLst/>
                        </a:rPr>
                        <a:t>)</a:t>
                      </a:r>
                      <a:endParaRPr lang="en-US" sz="2400" b="1" i="0" u="none" strike="noStrike" dirty="0">
                        <a:solidFill>
                          <a:srgbClr val="0070C0"/>
                        </a:solidFill>
                        <a:effectLst/>
                        <a:latin typeface="Calibri" panose="020F0502020204030204" pitchFamily="34" charset="0"/>
                      </a:endParaRPr>
                    </a:p>
                  </a:txBody>
                  <a:tcPr marL="9525" marR="9525" marT="9525" marB="0" anchor="b"/>
                </a:tc>
                <a:tc>
                  <a:txBody>
                    <a:bodyPr/>
                    <a:lstStyle/>
                    <a:p>
                      <a:pPr algn="l" fontAlgn="b"/>
                      <a:r>
                        <a:rPr lang="en-US" sz="1800" b="0" i="0" u="none" strike="noStrike" dirty="0">
                          <a:solidFill>
                            <a:srgbClr val="000000"/>
                          </a:solidFill>
                          <a:effectLst/>
                          <a:latin typeface="Calibri" panose="020F0502020204030204" pitchFamily="34" charset="0"/>
                        </a:rPr>
                        <a:t>Where?</a:t>
                      </a:r>
                    </a:p>
                  </a:txBody>
                  <a:tcPr marL="9525" marR="9525" marT="9525" marB="0" anchor="b"/>
                </a:tc>
                <a:extLst>
                  <a:ext uri="{0D108BD9-81ED-4DB2-BD59-A6C34878D82A}">
                    <a16:rowId xmlns:a16="http://schemas.microsoft.com/office/drawing/2014/main" val="1553497162"/>
                  </a:ext>
                </a:extLst>
              </a:tr>
              <a:tr h="219850">
                <a:tc>
                  <a:txBody>
                    <a:bodyPr/>
                    <a:lstStyle/>
                    <a:p>
                      <a:pPr algn="l" fontAlgn="b"/>
                      <a:r>
                        <a:rPr lang="en-US" sz="1800" u="none" strike="noStrike">
                          <a:effectLst/>
                        </a:rPr>
                        <a:t>Pair A</a:t>
                      </a:r>
                      <a:endParaRPr lang="en-US" sz="18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US" sz="1800" u="none" strike="noStrike" dirty="0">
                          <a:effectLst/>
                        </a:rPr>
                        <a:t>Group 1</a:t>
                      </a:r>
                      <a:endParaRPr lang="en-US" sz="1800" b="0" i="0" u="none" strike="noStrike" dirty="0">
                        <a:solidFill>
                          <a:srgbClr val="000000"/>
                        </a:solidFill>
                        <a:effectLst/>
                        <a:latin typeface="Calibri" panose="020F0502020204030204" pitchFamily="34" charset="0"/>
                      </a:endParaRPr>
                    </a:p>
                  </a:txBody>
                  <a:tcPr marL="9525" marR="9525" marT="9525" marB="0" anchor="b"/>
                </a:tc>
                <a:tc>
                  <a:txBody>
                    <a:bodyPr/>
                    <a:lstStyle/>
                    <a:p>
                      <a:pPr algn="l" fontAlgn="b"/>
                      <a:r>
                        <a:rPr lang="en-US" sz="1800" u="none" strike="noStrike" dirty="0">
                          <a:effectLst/>
                        </a:rPr>
                        <a:t>Group 2</a:t>
                      </a:r>
                      <a:endParaRPr lang="en-US" sz="1800" b="0" i="0" u="none" strike="noStrike" dirty="0">
                        <a:solidFill>
                          <a:srgbClr val="000000"/>
                        </a:solidFill>
                        <a:effectLst/>
                        <a:latin typeface="Calibri" panose="020F0502020204030204" pitchFamily="34" charset="0"/>
                      </a:endParaRPr>
                    </a:p>
                  </a:txBody>
                  <a:tcPr marL="9525" marR="9525" marT="9525" marB="0" anchor="b"/>
                </a:tc>
                <a:tc>
                  <a:txBody>
                    <a:bodyPr/>
                    <a:lstStyle/>
                    <a:p>
                      <a:pPr algn="l" fontAlgn="b"/>
                      <a:r>
                        <a:rPr lang="en-US" sz="1800" b="0" i="0" u="none" strike="noStrike" dirty="0">
                          <a:solidFill>
                            <a:srgbClr val="000000"/>
                          </a:solidFill>
                          <a:effectLst/>
                          <a:latin typeface="Calibri" panose="020F0502020204030204" pitchFamily="34" charset="0"/>
                        </a:rPr>
                        <a:t>Front left</a:t>
                      </a:r>
                    </a:p>
                  </a:txBody>
                  <a:tcPr marL="9525" marR="9525" marT="9525" marB="0" anchor="b"/>
                </a:tc>
                <a:extLst>
                  <a:ext uri="{0D108BD9-81ED-4DB2-BD59-A6C34878D82A}">
                    <a16:rowId xmlns:a16="http://schemas.microsoft.com/office/drawing/2014/main" val="197541079"/>
                  </a:ext>
                </a:extLst>
              </a:tr>
              <a:tr h="195124">
                <a:tc>
                  <a:txBody>
                    <a:bodyPr/>
                    <a:lstStyle/>
                    <a:p>
                      <a:pPr algn="l" fontAlgn="b"/>
                      <a:r>
                        <a:rPr lang="en-US" sz="1800" u="none" strike="noStrike">
                          <a:effectLst/>
                        </a:rPr>
                        <a:t>Pair B</a:t>
                      </a:r>
                      <a:endParaRPr lang="en-US" sz="18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US" sz="1800" u="none" strike="noStrike" dirty="0">
                          <a:effectLst/>
                        </a:rPr>
                        <a:t>Group 3</a:t>
                      </a:r>
                      <a:endParaRPr lang="en-US" sz="1800" b="0" i="0" u="none" strike="noStrike" dirty="0">
                        <a:solidFill>
                          <a:srgbClr val="000000"/>
                        </a:solidFill>
                        <a:effectLst/>
                        <a:latin typeface="Calibri" panose="020F0502020204030204" pitchFamily="34" charset="0"/>
                      </a:endParaRPr>
                    </a:p>
                  </a:txBody>
                  <a:tcPr marL="9525" marR="9525" marT="9525" marB="0" anchor="b"/>
                </a:tc>
                <a:tc>
                  <a:txBody>
                    <a:bodyPr/>
                    <a:lstStyle/>
                    <a:p>
                      <a:pPr algn="l" fontAlgn="b"/>
                      <a:r>
                        <a:rPr lang="en-US" sz="1800" u="none" strike="noStrike" dirty="0">
                          <a:effectLst/>
                        </a:rPr>
                        <a:t>Group 4</a:t>
                      </a:r>
                      <a:endParaRPr lang="en-US" sz="1800" b="0" i="0" u="none" strike="noStrike" dirty="0">
                        <a:solidFill>
                          <a:srgbClr val="000000"/>
                        </a:solidFill>
                        <a:effectLst/>
                        <a:latin typeface="Calibri" panose="020F0502020204030204" pitchFamily="34" charset="0"/>
                      </a:endParaRPr>
                    </a:p>
                  </a:txBody>
                  <a:tcPr marL="9525" marR="9525" marT="9525" marB="0" anchor="b"/>
                </a:tc>
                <a:tc>
                  <a:txBody>
                    <a:bodyPr/>
                    <a:lstStyle/>
                    <a:p>
                      <a:pPr algn="l" fontAlgn="b"/>
                      <a:r>
                        <a:rPr lang="en-US" sz="1800" b="0" i="0" u="none" strike="noStrike" dirty="0">
                          <a:solidFill>
                            <a:srgbClr val="000000"/>
                          </a:solidFill>
                          <a:effectLst/>
                          <a:latin typeface="Calibri" panose="020F0502020204030204" pitchFamily="34" charset="0"/>
                        </a:rPr>
                        <a:t>Front middle</a:t>
                      </a:r>
                    </a:p>
                  </a:txBody>
                  <a:tcPr marL="9525" marR="9525" marT="9525" marB="0" anchor="b"/>
                </a:tc>
                <a:extLst>
                  <a:ext uri="{0D108BD9-81ED-4DB2-BD59-A6C34878D82A}">
                    <a16:rowId xmlns:a16="http://schemas.microsoft.com/office/drawing/2014/main" val="2047840221"/>
                  </a:ext>
                </a:extLst>
              </a:tr>
              <a:tr h="203200">
                <a:tc>
                  <a:txBody>
                    <a:bodyPr/>
                    <a:lstStyle/>
                    <a:p>
                      <a:pPr algn="l" fontAlgn="b"/>
                      <a:r>
                        <a:rPr lang="en-US" sz="1800" u="none" strike="noStrike">
                          <a:effectLst/>
                        </a:rPr>
                        <a:t>Pair C</a:t>
                      </a:r>
                      <a:endParaRPr lang="en-US" sz="18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US" sz="1800" u="none" strike="noStrike" dirty="0">
                          <a:effectLst/>
                        </a:rPr>
                        <a:t>Group 5</a:t>
                      </a:r>
                      <a:endParaRPr lang="en-US" sz="1800" b="0" i="0" u="none" strike="noStrike" dirty="0">
                        <a:solidFill>
                          <a:srgbClr val="000000"/>
                        </a:solidFill>
                        <a:effectLst/>
                        <a:latin typeface="Calibri" panose="020F0502020204030204" pitchFamily="34" charset="0"/>
                      </a:endParaRPr>
                    </a:p>
                  </a:txBody>
                  <a:tcPr marL="9525" marR="9525" marT="9525" marB="0" anchor="b"/>
                </a:tc>
                <a:tc>
                  <a:txBody>
                    <a:bodyPr/>
                    <a:lstStyle/>
                    <a:p>
                      <a:pPr algn="l" fontAlgn="b"/>
                      <a:r>
                        <a:rPr lang="en-US" sz="1800" u="none" strike="noStrike">
                          <a:effectLst/>
                        </a:rPr>
                        <a:t>Group 6</a:t>
                      </a:r>
                      <a:endParaRPr lang="en-US" sz="18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US" sz="1800" u="none" strike="noStrike" dirty="0">
                          <a:effectLst/>
                        </a:rPr>
                        <a:t>Front right</a:t>
                      </a:r>
                    </a:p>
                  </a:txBody>
                  <a:tcPr marL="9525" marR="9525" marT="9525" marB="0" anchor="b"/>
                </a:tc>
                <a:extLst>
                  <a:ext uri="{0D108BD9-81ED-4DB2-BD59-A6C34878D82A}">
                    <a16:rowId xmlns:a16="http://schemas.microsoft.com/office/drawing/2014/main" val="526296125"/>
                  </a:ext>
                </a:extLst>
              </a:tr>
              <a:tr h="203200">
                <a:tc>
                  <a:txBody>
                    <a:bodyPr/>
                    <a:lstStyle/>
                    <a:p>
                      <a:pPr algn="l" fontAlgn="b"/>
                      <a:r>
                        <a:rPr lang="en-US" sz="1800" u="none" strike="noStrike" dirty="0">
                          <a:effectLst/>
                        </a:rPr>
                        <a:t>Pair D</a:t>
                      </a:r>
                      <a:endParaRPr lang="en-US" sz="1800" b="0" i="0" u="none" strike="noStrike" dirty="0">
                        <a:solidFill>
                          <a:srgbClr val="000000"/>
                        </a:solidFill>
                        <a:effectLst/>
                        <a:latin typeface="Calibri" panose="020F0502020204030204" pitchFamily="34" charset="0"/>
                      </a:endParaRPr>
                    </a:p>
                  </a:txBody>
                  <a:tcPr marL="9525" marR="9525" marT="9525" marB="0" anchor="b"/>
                </a:tc>
                <a:tc>
                  <a:txBody>
                    <a:bodyPr/>
                    <a:lstStyle/>
                    <a:p>
                      <a:pPr algn="l" fontAlgn="b"/>
                      <a:r>
                        <a:rPr lang="en-US" sz="1800" u="none" strike="noStrike" dirty="0">
                          <a:effectLst/>
                        </a:rPr>
                        <a:t>Group 7</a:t>
                      </a:r>
                      <a:endParaRPr lang="en-US" sz="1800" b="0" i="0" u="none" strike="noStrike" dirty="0">
                        <a:solidFill>
                          <a:srgbClr val="000000"/>
                        </a:solidFill>
                        <a:effectLst/>
                        <a:latin typeface="Calibri" panose="020F0502020204030204" pitchFamily="34" charset="0"/>
                      </a:endParaRPr>
                    </a:p>
                  </a:txBody>
                  <a:tcPr marL="9525" marR="9525" marT="9525" marB="0" anchor="b"/>
                </a:tc>
                <a:tc>
                  <a:txBody>
                    <a:bodyPr/>
                    <a:lstStyle/>
                    <a:p>
                      <a:pPr algn="l" fontAlgn="b"/>
                      <a:r>
                        <a:rPr lang="en-US" sz="1800" u="none" strike="noStrike" dirty="0">
                          <a:effectLst/>
                        </a:rPr>
                        <a:t>Group 8</a:t>
                      </a:r>
                      <a:endParaRPr lang="en-US" sz="1800" b="0" i="0" u="none" strike="noStrike" dirty="0">
                        <a:solidFill>
                          <a:srgbClr val="000000"/>
                        </a:solidFill>
                        <a:effectLst/>
                        <a:latin typeface="Calibri" panose="020F0502020204030204" pitchFamily="34" charset="0"/>
                      </a:endParaRPr>
                    </a:p>
                  </a:txBody>
                  <a:tcPr marL="9525" marR="9525" marT="9525" marB="0" anchor="b"/>
                </a:tc>
                <a:tc>
                  <a:txBody>
                    <a:bodyPr/>
                    <a:lstStyle/>
                    <a:p>
                      <a:pPr algn="l" fontAlgn="b"/>
                      <a:r>
                        <a:rPr lang="en-US" sz="1800" b="0" i="0" u="none" strike="noStrike" dirty="0">
                          <a:solidFill>
                            <a:srgbClr val="000000"/>
                          </a:solidFill>
                          <a:effectLst/>
                          <a:latin typeface="Calibri" panose="020F0502020204030204" pitchFamily="34" charset="0"/>
                        </a:rPr>
                        <a:t>Back right</a:t>
                      </a:r>
                    </a:p>
                  </a:txBody>
                  <a:tcPr marL="9525" marR="9525" marT="9525" marB="0" anchor="b"/>
                </a:tc>
                <a:extLst>
                  <a:ext uri="{0D108BD9-81ED-4DB2-BD59-A6C34878D82A}">
                    <a16:rowId xmlns:a16="http://schemas.microsoft.com/office/drawing/2014/main" val="538185158"/>
                  </a:ext>
                </a:extLst>
              </a:tr>
              <a:tr h="203200">
                <a:tc>
                  <a:txBody>
                    <a:bodyPr/>
                    <a:lstStyle/>
                    <a:p>
                      <a:pPr algn="l" fontAlgn="b"/>
                      <a:r>
                        <a:rPr lang="en-US" sz="1800" u="none" strike="noStrike" dirty="0">
                          <a:effectLst/>
                        </a:rPr>
                        <a:t>Pair E</a:t>
                      </a:r>
                      <a:endParaRPr lang="en-US" sz="1800" b="0" i="0" u="none" strike="noStrike" dirty="0">
                        <a:solidFill>
                          <a:srgbClr val="000000"/>
                        </a:solidFill>
                        <a:effectLst/>
                        <a:latin typeface="Calibri" panose="020F0502020204030204" pitchFamily="34" charset="0"/>
                      </a:endParaRPr>
                    </a:p>
                  </a:txBody>
                  <a:tcPr marL="9525" marR="9525" marT="9525" marB="0" anchor="b"/>
                </a:tc>
                <a:tc>
                  <a:txBody>
                    <a:bodyPr/>
                    <a:lstStyle/>
                    <a:p>
                      <a:pPr algn="l" fontAlgn="b"/>
                      <a:r>
                        <a:rPr lang="en-US" sz="1800" u="none" strike="noStrike" dirty="0">
                          <a:effectLst/>
                        </a:rPr>
                        <a:t>Group 9</a:t>
                      </a:r>
                      <a:endParaRPr lang="en-US" sz="1800" b="0" i="0" u="none" strike="noStrike" dirty="0">
                        <a:solidFill>
                          <a:srgbClr val="000000"/>
                        </a:solidFill>
                        <a:effectLst/>
                        <a:latin typeface="Calibri" panose="020F0502020204030204" pitchFamily="34" charset="0"/>
                      </a:endParaRPr>
                    </a:p>
                  </a:txBody>
                  <a:tcPr marL="9525" marR="9525" marT="9525" marB="0" anchor="b"/>
                </a:tc>
                <a:tc>
                  <a:txBody>
                    <a:bodyPr/>
                    <a:lstStyle/>
                    <a:p>
                      <a:pPr algn="l" fontAlgn="b"/>
                      <a:r>
                        <a:rPr lang="en-US" sz="1800" u="none" strike="noStrike" dirty="0">
                          <a:effectLst/>
                        </a:rPr>
                        <a:t>Group 10</a:t>
                      </a:r>
                      <a:endParaRPr lang="en-US" sz="1800" b="0" i="0" u="none" strike="noStrike" dirty="0">
                        <a:solidFill>
                          <a:srgbClr val="000000"/>
                        </a:solidFill>
                        <a:effectLst/>
                        <a:latin typeface="Calibri" panose="020F0502020204030204" pitchFamily="34" charset="0"/>
                      </a:endParaRPr>
                    </a:p>
                  </a:txBody>
                  <a:tcPr marL="9525" marR="9525" marT="9525" marB="0" anchor="b"/>
                </a:tc>
                <a:tc>
                  <a:txBody>
                    <a:bodyPr/>
                    <a:lstStyle/>
                    <a:p>
                      <a:pPr algn="l" fontAlgn="b"/>
                      <a:r>
                        <a:rPr lang="en-US" sz="1800" b="0" i="0" u="none" strike="noStrike" kern="1200" dirty="0">
                          <a:solidFill>
                            <a:schemeClr val="dk1"/>
                          </a:solidFill>
                          <a:effectLst/>
                          <a:latin typeface="+mn-lt"/>
                          <a:ea typeface="+mn-ea"/>
                          <a:cs typeface="+mn-cs"/>
                        </a:rPr>
                        <a:t>Back middle</a:t>
                      </a:r>
                      <a:endParaRPr lang="en-US" sz="1800" b="0" i="0" u="none" strike="noStrike" dirty="0">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656666470"/>
                  </a:ext>
                </a:extLst>
              </a:tr>
              <a:tr h="203200">
                <a:tc>
                  <a:txBody>
                    <a:bodyPr/>
                    <a:lstStyle/>
                    <a:p>
                      <a:pPr algn="l" fontAlgn="b"/>
                      <a:r>
                        <a:rPr lang="en-US" sz="1800" u="none" strike="noStrike" dirty="0">
                          <a:effectLst/>
                        </a:rPr>
                        <a:t>Pair F</a:t>
                      </a:r>
                      <a:endParaRPr lang="en-US" sz="1800" b="0" i="0" u="none" strike="noStrike" dirty="0">
                        <a:solidFill>
                          <a:srgbClr val="000000"/>
                        </a:solidFill>
                        <a:effectLst/>
                        <a:latin typeface="Calibri" panose="020F0502020204030204" pitchFamily="34" charset="0"/>
                      </a:endParaRPr>
                    </a:p>
                  </a:txBody>
                  <a:tcPr marL="9525" marR="9525" marT="9525" marB="0" anchor="b"/>
                </a:tc>
                <a:tc>
                  <a:txBody>
                    <a:bodyPr/>
                    <a:lstStyle/>
                    <a:p>
                      <a:pPr algn="l" fontAlgn="b"/>
                      <a:r>
                        <a:rPr lang="en-US" sz="1800" u="none" strike="noStrike" dirty="0">
                          <a:effectLst/>
                        </a:rPr>
                        <a:t>Group 11</a:t>
                      </a:r>
                      <a:endParaRPr lang="en-US" sz="1800" b="0" i="0" u="none" strike="noStrike" dirty="0">
                        <a:solidFill>
                          <a:srgbClr val="000000"/>
                        </a:solidFill>
                        <a:effectLst/>
                        <a:latin typeface="Calibri" panose="020F0502020204030204" pitchFamily="34" charset="0"/>
                      </a:endParaRPr>
                    </a:p>
                  </a:txBody>
                  <a:tcPr marL="9525" marR="9525" marT="9525" marB="0" anchor="b"/>
                </a:tc>
                <a:tc>
                  <a:txBody>
                    <a:bodyPr/>
                    <a:lstStyle/>
                    <a:p>
                      <a:pPr algn="l" fontAlgn="b"/>
                      <a:r>
                        <a:rPr lang="en-US" sz="1800" u="none" strike="noStrike" dirty="0">
                          <a:effectLst/>
                        </a:rPr>
                        <a:t>Group 12</a:t>
                      </a:r>
                      <a:endParaRPr lang="en-US" sz="1800" b="0" i="0" u="none" strike="noStrike" dirty="0">
                        <a:solidFill>
                          <a:srgbClr val="000000"/>
                        </a:solidFill>
                        <a:effectLst/>
                        <a:latin typeface="Calibri" panose="020F0502020204030204" pitchFamily="34" charset="0"/>
                      </a:endParaRPr>
                    </a:p>
                  </a:txBody>
                  <a:tcPr marL="9525" marR="9525" marT="9525" marB="0" anchor="b"/>
                </a:tc>
                <a:tc>
                  <a:txBody>
                    <a:bodyPr/>
                    <a:lstStyle/>
                    <a:p>
                      <a:pPr algn="l" fontAlgn="b"/>
                      <a:r>
                        <a:rPr lang="en-US" sz="1800" b="0" i="0" u="none" strike="noStrike" kern="1200" dirty="0">
                          <a:solidFill>
                            <a:schemeClr val="dk1"/>
                          </a:solidFill>
                          <a:effectLst/>
                          <a:latin typeface="+mn-lt"/>
                          <a:ea typeface="+mn-ea"/>
                          <a:cs typeface="+mn-cs"/>
                        </a:rPr>
                        <a:t>Back left</a:t>
                      </a:r>
                      <a:endParaRPr lang="en-US" sz="1800" u="none" strike="noStrike" dirty="0">
                        <a:effectLst/>
                      </a:endParaRPr>
                    </a:p>
                  </a:txBody>
                  <a:tcPr marL="9525" marR="9525" marT="9525" marB="0" anchor="b"/>
                </a:tc>
                <a:extLst>
                  <a:ext uri="{0D108BD9-81ED-4DB2-BD59-A6C34878D82A}">
                    <a16:rowId xmlns:a16="http://schemas.microsoft.com/office/drawing/2014/main" val="660637477"/>
                  </a:ext>
                </a:extLst>
              </a:tr>
            </a:tbl>
          </a:graphicData>
        </a:graphic>
      </p:graphicFrame>
      <p:pic>
        <p:nvPicPr>
          <p:cNvPr id="4" name="Picture 3">
            <a:extLst>
              <a:ext uri="{FF2B5EF4-FFF2-40B4-BE49-F238E27FC236}">
                <a16:creationId xmlns:a16="http://schemas.microsoft.com/office/drawing/2014/main" id="{912924C8-1EBD-754B-BA42-802E53F5B56A}"/>
              </a:ext>
            </a:extLst>
          </p:cNvPr>
          <p:cNvPicPr>
            <a:picLocks noChangeAspect="1"/>
          </p:cNvPicPr>
          <p:nvPr/>
        </p:nvPicPr>
        <p:blipFill>
          <a:blip r:embed="rId3"/>
          <a:stretch>
            <a:fillRect/>
          </a:stretch>
        </p:blipFill>
        <p:spPr>
          <a:xfrm>
            <a:off x="5751324" y="0"/>
            <a:ext cx="3392676" cy="6858000"/>
          </a:xfrm>
          <a:prstGeom prst="rect">
            <a:avLst/>
          </a:prstGeom>
        </p:spPr>
      </p:pic>
    </p:spTree>
    <p:extLst>
      <p:ext uri="{BB962C8B-B14F-4D97-AF65-F5344CB8AC3E}">
        <p14:creationId xmlns:p14="http://schemas.microsoft.com/office/powerpoint/2010/main" val="107953328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Negotiation Case: </a:t>
            </a:r>
            <a:r>
              <a:rPr lang="en-US" dirty="0" err="1"/>
              <a:t>Neuvotella-Trate</a:t>
            </a:r>
            <a:endParaRPr lang="en-US" dirty="0"/>
          </a:p>
        </p:txBody>
      </p:sp>
      <p:sp>
        <p:nvSpPr>
          <p:cNvPr id="3" name="Text Placeholder 2"/>
          <p:cNvSpPr>
            <a:spLocks noGrp="1"/>
          </p:cNvSpPr>
          <p:nvPr>
            <p:ph type="body" sz="half" idx="1"/>
          </p:nvPr>
        </p:nvSpPr>
        <p:spPr>
          <a:xfrm>
            <a:off x="0" y="1114425"/>
            <a:ext cx="9144000" cy="5273675"/>
          </a:xfrm>
        </p:spPr>
        <p:txBody>
          <a:bodyPr/>
          <a:lstStyle/>
          <a:p>
            <a:r>
              <a:rPr lang="en-US" b="1" dirty="0"/>
              <a:t>	25min	</a:t>
            </a:r>
            <a:r>
              <a:rPr lang="en-US" dirty="0"/>
              <a:t>Negotiation in Pairs</a:t>
            </a:r>
          </a:p>
          <a:p>
            <a:pPr marL="0" indent="0">
              <a:buNone/>
            </a:pPr>
            <a:r>
              <a:rPr lang="en-US" dirty="0"/>
              <a:t>	</a:t>
            </a:r>
          </a:p>
          <a:p>
            <a:pPr marL="0" indent="0">
              <a:buNone/>
            </a:pPr>
            <a:endParaRPr lang="en-US" dirty="0"/>
          </a:p>
          <a:p>
            <a:r>
              <a:rPr lang="en-US" b="1" dirty="0"/>
              <a:t>	10min	Each team (seller &amp; buyer): </a:t>
            </a:r>
            <a:r>
              <a:rPr lang="en-US" dirty="0"/>
              <a:t>Submit answers to Post-Negotiation questions:</a:t>
            </a:r>
          </a:p>
          <a:p>
            <a:pPr marL="0" indent="0">
              <a:buNone/>
            </a:pPr>
            <a:r>
              <a:rPr lang="en-US" dirty="0"/>
              <a:t>	 </a:t>
            </a:r>
            <a:r>
              <a:rPr lang="en-US" sz="5400" dirty="0"/>
              <a:t>https://</a:t>
            </a:r>
            <a:r>
              <a:rPr lang="en-US" sz="8800" dirty="0" err="1"/>
              <a:t>goo.gl</a:t>
            </a:r>
            <a:r>
              <a:rPr lang="en-US" sz="8800" dirty="0"/>
              <a:t>/4WTh9f</a:t>
            </a:r>
            <a:endParaRPr lang="en-US" sz="2800"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r>
              <a:rPr lang="en-US" dirty="0"/>
              <a:t> </a:t>
            </a:r>
          </a:p>
          <a:p>
            <a:pPr marL="0" indent="0">
              <a:buNone/>
            </a:pPr>
            <a:endParaRPr lang="en-US" dirty="0"/>
          </a:p>
        </p:txBody>
      </p:sp>
      <p:sp>
        <p:nvSpPr>
          <p:cNvPr id="4" name="TextBox 3"/>
          <p:cNvSpPr txBox="1"/>
          <p:nvPr/>
        </p:nvSpPr>
        <p:spPr>
          <a:xfrm>
            <a:off x="-1208868" y="2619214"/>
            <a:ext cx="184731" cy="461665"/>
          </a:xfrm>
          <a:prstGeom prst="rect">
            <a:avLst/>
          </a:prstGeom>
          <a:noFill/>
        </p:spPr>
        <p:txBody>
          <a:bodyPr wrap="none" rtlCol="0">
            <a:spAutoFit/>
          </a:bodyPr>
          <a:lstStyle/>
          <a:p>
            <a:endParaRPr lang="en-US"/>
          </a:p>
        </p:txBody>
      </p:sp>
    </p:spTree>
    <p:extLst>
      <p:ext uri="{BB962C8B-B14F-4D97-AF65-F5344CB8AC3E}">
        <p14:creationId xmlns:p14="http://schemas.microsoft.com/office/powerpoint/2010/main" val="16748805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real situation</a:t>
            </a:r>
          </a:p>
        </p:txBody>
      </p:sp>
      <p:pic>
        <p:nvPicPr>
          <p:cNvPr id="5" name="Picture 4" descr="Screen Shot 2013-11-18 at 9.33.16 PM.png"/>
          <p:cNvPicPr>
            <a:picLocks noChangeAspect="1"/>
          </p:cNvPicPr>
          <p:nvPr/>
        </p:nvPicPr>
        <p:blipFill rotWithShape="1">
          <a:blip r:embed="rId3">
            <a:extLst>
              <a:ext uri="{28A0092B-C50C-407E-A947-70E740481C1C}">
                <a14:useLocalDpi xmlns:a14="http://schemas.microsoft.com/office/drawing/2010/main" val="0"/>
              </a:ext>
            </a:extLst>
          </a:blip>
          <a:srcRect t="8853" b="-104"/>
          <a:stretch/>
        </p:blipFill>
        <p:spPr>
          <a:xfrm>
            <a:off x="0" y="1015147"/>
            <a:ext cx="9144000" cy="4745736"/>
          </a:xfrm>
          <a:prstGeom prst="rect">
            <a:avLst/>
          </a:prstGeom>
        </p:spPr>
      </p:pic>
    </p:spTree>
    <p:extLst>
      <p:ext uri="{BB962C8B-B14F-4D97-AF65-F5344CB8AC3E}">
        <p14:creationId xmlns:p14="http://schemas.microsoft.com/office/powerpoint/2010/main" val="206848016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Screen Shot 2013-11-18 at 9.37.31 P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5733274" cy="6629399"/>
          </a:xfrm>
          <a:prstGeom prst="rect">
            <a:avLst/>
          </a:prstGeom>
        </p:spPr>
      </p:pic>
      <p:sp>
        <p:nvSpPr>
          <p:cNvPr id="2" name="Line Callout 2 1"/>
          <p:cNvSpPr/>
          <p:nvPr/>
        </p:nvSpPr>
        <p:spPr bwMode="auto">
          <a:xfrm>
            <a:off x="5965721" y="5656009"/>
            <a:ext cx="2505814" cy="369332"/>
          </a:xfrm>
          <a:prstGeom prst="borderCallout2">
            <a:avLst/>
          </a:prstGeom>
          <a:solidFill>
            <a:srgbClr val="CCFFCC"/>
          </a:solidFill>
          <a:ln w="9525" cap="flat" cmpd="sng" algn="ctr">
            <a:solidFill>
              <a:schemeClr val="tx1"/>
            </a:solidFill>
            <a:prstDash val="solid"/>
            <a:round/>
            <a:headEnd type="none" w="med" len="med"/>
            <a:tailEnd type="none" w="med" len="med"/>
          </a:ln>
          <a:effectLst/>
        </p:spPr>
        <p:txBody>
          <a:bodyPr vert="horz" wrap="none" lIns="91440" tIns="45720" rIns="91440" bIns="45720" numCol="1" rtlCol="0" anchor="t" anchorCtr="0" compatLnSpc="1">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pPr>
            <a:r>
              <a:rPr lang="en-US" sz="1800">
                <a:latin typeface="Arial" charset="0"/>
                <a:ea typeface="Arial" charset="0"/>
                <a:cs typeface="Arial" charset="0"/>
              </a:rPr>
              <a:t>How is retail price set?</a:t>
            </a:r>
            <a:endParaRPr kumimoji="0" lang="en-US" sz="1800" b="0" i="0" u="none" strike="noStrike" cap="none" normalizeH="0" baseline="0">
              <a:ln>
                <a:noFill/>
              </a:ln>
              <a:solidFill>
                <a:schemeClr val="tx1"/>
              </a:solidFill>
              <a:effectLst/>
              <a:latin typeface="Arial" charset="0"/>
              <a:ea typeface="Arial" charset="0"/>
              <a:cs typeface="Arial" charset="0"/>
            </a:endParaRPr>
          </a:p>
        </p:txBody>
      </p:sp>
    </p:spTree>
    <p:extLst>
      <p:ext uri="{BB962C8B-B14F-4D97-AF65-F5344CB8AC3E}">
        <p14:creationId xmlns:p14="http://schemas.microsoft.com/office/powerpoint/2010/main" val="369420782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reen Shot 2013-11-18 at 9.43.48 P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975323"/>
            <a:ext cx="9144000" cy="4612389"/>
          </a:xfrm>
          <a:prstGeom prst="rect">
            <a:avLst/>
          </a:prstGeom>
        </p:spPr>
      </p:pic>
      <p:sp>
        <p:nvSpPr>
          <p:cNvPr id="3" name="Title 2"/>
          <p:cNvSpPr>
            <a:spLocks noGrp="1"/>
          </p:cNvSpPr>
          <p:nvPr>
            <p:ph type="title"/>
          </p:nvPr>
        </p:nvSpPr>
        <p:spPr/>
        <p:txBody>
          <a:bodyPr/>
          <a:lstStyle/>
          <a:p>
            <a:r>
              <a:rPr lang="en-US" dirty="0"/>
              <a:t>Instead of distributing a fixed-pie</a:t>
            </a:r>
            <a:r>
              <a:rPr lang="is-IS" dirty="0"/>
              <a:t>…</a:t>
            </a:r>
            <a:br>
              <a:rPr lang="is-IS" dirty="0"/>
            </a:br>
            <a:endParaRPr lang="en-US" dirty="0"/>
          </a:p>
        </p:txBody>
      </p:sp>
    </p:spTree>
    <p:extLst>
      <p:ext uri="{BB962C8B-B14F-4D97-AF65-F5344CB8AC3E}">
        <p14:creationId xmlns:p14="http://schemas.microsoft.com/office/powerpoint/2010/main" val="410284638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Screen Shot 2013-11-18 at 9.50.41 P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87" y="977075"/>
            <a:ext cx="9144000" cy="4313499"/>
          </a:xfrm>
          <a:prstGeom prst="rect">
            <a:avLst/>
          </a:prstGeom>
        </p:spPr>
      </p:pic>
      <p:sp>
        <p:nvSpPr>
          <p:cNvPr id="2" name="Title 1"/>
          <p:cNvSpPr>
            <a:spLocks noGrp="1"/>
          </p:cNvSpPr>
          <p:nvPr>
            <p:ph type="title"/>
          </p:nvPr>
        </p:nvSpPr>
        <p:spPr/>
        <p:txBody>
          <a:bodyPr/>
          <a:lstStyle/>
          <a:p>
            <a:pPr algn="r"/>
            <a:r>
              <a:rPr lang="en-US" dirty="0"/>
              <a:t>increase the size of the pie = the “supply chain surplus”</a:t>
            </a:r>
          </a:p>
        </p:txBody>
      </p:sp>
      <p:sp>
        <p:nvSpPr>
          <p:cNvPr id="4" name="Content Placeholder 3"/>
          <p:cNvSpPr>
            <a:spLocks noGrp="1"/>
          </p:cNvSpPr>
          <p:nvPr>
            <p:ph idx="1"/>
          </p:nvPr>
        </p:nvSpPr>
        <p:spPr>
          <a:xfrm>
            <a:off x="455613" y="5304036"/>
            <a:ext cx="8229600" cy="1263452"/>
          </a:xfrm>
        </p:spPr>
        <p:txBody>
          <a:bodyPr/>
          <a:lstStyle/>
          <a:p>
            <a:r>
              <a:rPr lang="en-US" dirty="0"/>
              <a:t>Which dimensions (aside from wholesale price) did you negotiate on?</a:t>
            </a:r>
          </a:p>
        </p:txBody>
      </p:sp>
    </p:spTree>
    <p:extLst>
      <p:ext uri="{BB962C8B-B14F-4D97-AF65-F5344CB8AC3E}">
        <p14:creationId xmlns:p14="http://schemas.microsoft.com/office/powerpoint/2010/main" val="3271582485"/>
      </p:ext>
    </p:extLst>
  </p:cSld>
  <p:clrMapOvr>
    <a:masterClrMapping/>
  </p:clrMapOvr>
</p:sld>
</file>

<file path=ppt/theme/theme1.xml><?xml version="1.0" encoding="utf-8"?>
<a:theme xmlns:a="http://schemas.openxmlformats.org/drawingml/2006/main" name="Cachon_Slide_Template">
  <a:themeElements>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Cachon_Slide_Template">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Cachon_Slide_Template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Cachon_Slide_Template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Cachon_Slide_Template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Cachon_Slide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Cachon_Slide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Cachon_Slide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mbria"/>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2.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mbria"/>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docProps/app.xml><?xml version="1.0" encoding="utf-8"?>
<Properties xmlns="http://schemas.openxmlformats.org/officeDocument/2006/extended-properties" xmlns:vt="http://schemas.openxmlformats.org/officeDocument/2006/docPropsVTypes">
  <Template/>
  <TotalTime>27983</TotalTime>
  <Words>2440</Words>
  <Application>Microsoft Macintosh PowerPoint</Application>
  <PresentationFormat>On-screen Show (4:3)</PresentationFormat>
  <Paragraphs>466</Paragraphs>
  <Slides>27</Slides>
  <Notes>21</Notes>
  <HiddenSlides>4</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27</vt:i4>
      </vt:variant>
    </vt:vector>
  </HeadingPairs>
  <TitlesOfParts>
    <vt:vector size="37" baseType="lpstr">
      <vt:lpstr>ＭＳ Ｐゴシック</vt:lpstr>
      <vt:lpstr>Albertus Extra Bold</vt:lpstr>
      <vt:lpstr>Arial</vt:lpstr>
      <vt:lpstr>Calibri</vt:lpstr>
      <vt:lpstr>Garamond</vt:lpstr>
      <vt:lpstr>Optima</vt:lpstr>
      <vt:lpstr>Symbol</vt:lpstr>
      <vt:lpstr>Times New Roman</vt:lpstr>
      <vt:lpstr>Wingdings</vt:lpstr>
      <vt:lpstr>Cachon_Slide_Template</vt:lpstr>
      <vt:lpstr>Negotiation Case: Neuvotella-Trate</vt:lpstr>
      <vt:lpstr>PowerPoint Presentation</vt:lpstr>
      <vt:lpstr>Ostomy bags</vt:lpstr>
      <vt:lpstr>Negotiation Case: Neuvotella-Trate</vt:lpstr>
      <vt:lpstr>Negotiation Case: Neuvotella-Trate</vt:lpstr>
      <vt:lpstr>The real situation</vt:lpstr>
      <vt:lpstr>PowerPoint Presentation</vt:lpstr>
      <vt:lpstr>Instead of distributing a fixed-pie… </vt:lpstr>
      <vt:lpstr>increase the size of the pie = the “supply chain surplus”</vt:lpstr>
      <vt:lpstr>Supply Chain Surplus</vt:lpstr>
      <vt:lpstr>PowerPoint Presentation</vt:lpstr>
      <vt:lpstr>Supplier Economics:   Should- Cost Model</vt:lpstr>
      <vt:lpstr>Supplier Economics:   Should-Cost Model Output </vt:lpstr>
      <vt:lpstr>1. A Long Term Contract increases the Supply Chain Surplus </vt:lpstr>
      <vt:lpstr>Nash Bargaining Solution for 3-year contract negotiation </vt:lpstr>
      <vt:lpstr>Supply Chain Surplus and Nash Bargaining Power</vt:lpstr>
      <vt:lpstr>Supply Chain Surplus and Nash Bargaining Power</vt:lpstr>
      <vt:lpstr>2. Forecast Uncertainty leads to retailer overage &amp; underage risk: consider Risk Sharing Contracts</vt:lpstr>
      <vt:lpstr>Neuvotella take-away’s</vt:lpstr>
      <vt:lpstr>Negotiating &amp; Balanced Sourcing Negotiating the parameters of the outsourcing relationship</vt:lpstr>
      <vt:lpstr>Ex-post…</vt:lpstr>
      <vt:lpstr>Strategic Sourcing Recommendations</vt:lpstr>
      <vt:lpstr>World Bicycle Relief: Social Enterprise Business Model </vt:lpstr>
      <vt:lpstr>WBR Business Model</vt:lpstr>
      <vt:lpstr>Long Term Contract and Supply Chain Surplus </vt:lpstr>
      <vt:lpstr>Negotiation Pairs</vt:lpstr>
      <vt:lpstr>PowerPoint Presentation</vt:lpstr>
    </vt:vector>
  </TitlesOfParts>
  <Company>KGSM</Company>
  <LinksUpToDate>false</LinksUpToDate>
  <SharedDoc>false</SharedDoc>
  <HyperlinksChanged>false</HyperlinksChanged>
  <AppVersion>16.0013</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Sun Microsystems</dc:title>
  <dc:creator>Jan Van Mieghem</dc:creator>
  <cp:lastModifiedBy>Jan A Van Mieghem</cp:lastModifiedBy>
  <cp:revision>717</cp:revision>
  <cp:lastPrinted>2018-03-02T22:28:53Z</cp:lastPrinted>
  <dcterms:created xsi:type="dcterms:W3CDTF">1998-09-22T23:11:58Z</dcterms:created>
  <dcterms:modified xsi:type="dcterms:W3CDTF">2018-05-23T14:27:46Z</dcterms:modified>
</cp:coreProperties>
</file>