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20" r:id="rId2"/>
    <p:sldMasterId id="2147484032" r:id="rId3"/>
    <p:sldMasterId id="2147484048" r:id="rId4"/>
    <p:sldMasterId id="2147484054" r:id="rId5"/>
    <p:sldMasterId id="2147484067" r:id="rId6"/>
  </p:sldMasterIdLst>
  <p:notesMasterIdLst>
    <p:notesMasterId r:id="rId63"/>
  </p:notesMasterIdLst>
  <p:handoutMasterIdLst>
    <p:handoutMasterId r:id="rId64"/>
  </p:handoutMasterIdLst>
  <p:sldIdLst>
    <p:sldId id="551" r:id="rId7"/>
    <p:sldId id="552" r:id="rId8"/>
    <p:sldId id="553" r:id="rId9"/>
    <p:sldId id="554" r:id="rId10"/>
    <p:sldId id="555" r:id="rId11"/>
    <p:sldId id="556" r:id="rId12"/>
    <p:sldId id="557" r:id="rId13"/>
    <p:sldId id="558" r:id="rId14"/>
    <p:sldId id="482" r:id="rId15"/>
    <p:sldId id="489" r:id="rId16"/>
    <p:sldId id="487" r:id="rId17"/>
    <p:sldId id="496" r:id="rId18"/>
    <p:sldId id="491" r:id="rId19"/>
    <p:sldId id="545" r:id="rId20"/>
    <p:sldId id="493" r:id="rId21"/>
    <p:sldId id="451" r:id="rId22"/>
    <p:sldId id="452" r:id="rId23"/>
    <p:sldId id="497" r:id="rId24"/>
    <p:sldId id="498" r:id="rId25"/>
    <p:sldId id="456" r:id="rId26"/>
    <p:sldId id="457" r:id="rId27"/>
    <p:sldId id="560" r:id="rId28"/>
    <p:sldId id="485" r:id="rId29"/>
    <p:sldId id="559" r:id="rId30"/>
    <p:sldId id="467" r:id="rId31"/>
    <p:sldId id="458" r:id="rId32"/>
    <p:sldId id="450" r:id="rId33"/>
    <p:sldId id="483" r:id="rId34"/>
    <p:sldId id="504" r:id="rId35"/>
    <p:sldId id="512" r:id="rId36"/>
    <p:sldId id="513" r:id="rId37"/>
    <p:sldId id="508" r:id="rId38"/>
    <p:sldId id="505" r:id="rId39"/>
    <p:sldId id="495" r:id="rId40"/>
    <p:sldId id="510" r:id="rId41"/>
    <p:sldId id="507" r:id="rId42"/>
    <p:sldId id="516" r:id="rId43"/>
    <p:sldId id="517" r:id="rId44"/>
    <p:sldId id="531" r:id="rId45"/>
    <p:sldId id="532" r:id="rId46"/>
    <p:sldId id="533" r:id="rId47"/>
    <p:sldId id="534" r:id="rId48"/>
    <p:sldId id="538" r:id="rId49"/>
    <p:sldId id="539" r:id="rId50"/>
    <p:sldId id="540" r:id="rId51"/>
    <p:sldId id="541" r:id="rId52"/>
    <p:sldId id="542" r:id="rId53"/>
    <p:sldId id="543" r:id="rId54"/>
    <p:sldId id="544" r:id="rId55"/>
    <p:sldId id="449" r:id="rId56"/>
    <p:sldId id="500" r:id="rId57"/>
    <p:sldId id="501" r:id="rId58"/>
    <p:sldId id="502" r:id="rId59"/>
    <p:sldId id="514" r:id="rId60"/>
    <p:sldId id="515" r:id="rId61"/>
    <p:sldId id="511" r:id="rId62"/>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1944" userDrawn="1">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clrMru>
    <a:srgbClr val="FFFF00"/>
    <a:srgbClr val="FFFFFF"/>
    <a:srgbClr val="FFFFCC"/>
    <a:srgbClr val="FF3300"/>
    <a:srgbClr val="FFCC99"/>
    <a:srgbClr val="EAEAEA"/>
    <a:srgbClr val="CCFFCC"/>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68" autoAdjust="0"/>
    <p:restoredTop sz="90892" autoAdjust="0"/>
  </p:normalViewPr>
  <p:slideViewPr>
    <p:cSldViewPr snapToGrid="0">
      <p:cViewPr varScale="1">
        <p:scale>
          <a:sx n="170" d="100"/>
          <a:sy n="170" d="100"/>
        </p:scale>
        <p:origin x="1392" y="176"/>
      </p:cViewPr>
      <p:guideLst>
        <p:guide orient="horz" pos="1944"/>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p:scale>
          <a:sx n="100" d="100"/>
          <a:sy n="100" d="100"/>
        </p:scale>
        <p:origin x="6464" y="152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_rels/viewProps.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slide" Target="slides/slide21.xml"/><Relationship Id="rId1"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44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800" b="0"/>
            </a:lvl1pPr>
          </a:lstStyle>
          <a:p>
            <a:pPr>
              <a:defRPr/>
            </a:pPr>
            <a:r>
              <a:rPr lang="en-US" dirty="0"/>
              <a:t>Operations Strategy/Network Capacity Investment &amp; Operational Hedging</a:t>
            </a:r>
          </a:p>
        </p:txBody>
      </p:sp>
      <p:sp>
        <p:nvSpPr>
          <p:cNvPr id="28676" name="Rectangle 4"/>
          <p:cNvSpPr>
            <a:spLocks noGrp="1" noChangeArrowheads="1"/>
          </p:cNvSpPr>
          <p:nvPr>
            <p:ph type="ftr" sz="quarter" idx="2"/>
          </p:nvPr>
        </p:nvSpPr>
        <p:spPr bwMode="auto">
          <a:xfrm>
            <a:off x="0" y="9266732"/>
            <a:ext cx="5585791"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800" b="0"/>
            </a:lvl1pPr>
          </a:lstStyle>
          <a:p>
            <a:pPr>
              <a:defRPr/>
            </a:pPr>
            <a:r>
              <a:rPr lang="en-US"/>
              <a:t>© Van Mieghem</a:t>
            </a:r>
          </a:p>
        </p:txBody>
      </p:sp>
      <p:sp>
        <p:nvSpPr>
          <p:cNvPr id="28677" name="Rectangle 5"/>
          <p:cNvSpPr>
            <a:spLocks noGrp="1" noChangeArrowheads="1"/>
          </p:cNvSpPr>
          <p:nvPr>
            <p:ph type="sldNum" sz="quarter" idx="3"/>
          </p:nvPr>
        </p:nvSpPr>
        <p:spPr bwMode="auto">
          <a:xfrm>
            <a:off x="5774635" y="9266732"/>
            <a:ext cx="1540565"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800" b="0"/>
            </a:lvl1pPr>
          </a:lstStyle>
          <a:p>
            <a:pPr>
              <a:defRPr/>
            </a:pPr>
            <a:fld id="{055787A8-9796-4122-B9FF-45A4ACEAEF04}" type="slidenum">
              <a:rPr lang="en-US"/>
              <a:pPr>
                <a:defRPr/>
              </a:pPr>
              <a:t>‹#›</a:t>
            </a:fld>
            <a:endParaRPr lang="en-US"/>
          </a:p>
        </p:txBody>
      </p:sp>
    </p:spTree>
    <p:extLst>
      <p:ext uri="{BB962C8B-B14F-4D97-AF65-F5344CB8AC3E}">
        <p14:creationId xmlns:p14="http://schemas.microsoft.com/office/powerpoint/2010/main" val="23666865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757"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900" b="0"/>
            </a:lvl1pPr>
          </a:lstStyle>
          <a:p>
            <a:pPr>
              <a:defRPr/>
            </a:pPr>
            <a:r>
              <a:rPr lang="en-US"/>
              <a:t>Operations Strategy/Risk Mitigation &amp; Operational Hedging</a:t>
            </a:r>
          </a:p>
        </p:txBody>
      </p:sp>
      <p:sp>
        <p:nvSpPr>
          <p:cNvPr id="4099" name="Rectangle 3"/>
          <p:cNvSpPr>
            <a:spLocks noGrp="1" noChangeArrowheads="1"/>
          </p:cNvSpPr>
          <p:nvPr>
            <p:ph type="dt" idx="1"/>
          </p:nvPr>
        </p:nvSpPr>
        <p:spPr bwMode="auto">
          <a:xfrm>
            <a:off x="4146275" y="0"/>
            <a:ext cx="3168926"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900" b="0"/>
            </a:lvl1pPr>
          </a:lstStyle>
          <a:p>
            <a:pPr>
              <a:defRPr/>
            </a:pPr>
            <a:fld id="{98F252DD-7A3C-42B8-B607-A093B42B798D}" type="datetime1">
              <a:rPr lang="en-US"/>
              <a:pPr>
                <a:defRPr/>
              </a:pPr>
              <a:t>1/30/18</a:t>
            </a:fld>
            <a:endParaRPr lang="en-US"/>
          </a:p>
        </p:txBody>
      </p:sp>
      <p:sp>
        <p:nvSpPr>
          <p:cNvPr id="51204"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157" y="3679149"/>
            <a:ext cx="6930887" cy="5669561"/>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9407733"/>
            <a:ext cx="4230757"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275" y="9407733"/>
            <a:ext cx="3168926"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900" b="0"/>
            </a:lvl1pPr>
          </a:lstStyle>
          <a:p>
            <a:pPr>
              <a:defRPr/>
            </a:pPr>
            <a:fld id="{65EAD4F3-F885-4B1E-B657-1438B9F8BD66}" type="slidenum">
              <a:rPr lang="en-US"/>
              <a:pPr>
                <a:defRPr/>
              </a:pPr>
              <a:t>‹#›</a:t>
            </a:fld>
            <a:endParaRPr lang="en-US"/>
          </a:p>
        </p:txBody>
      </p:sp>
    </p:spTree>
    <p:extLst>
      <p:ext uri="{BB962C8B-B14F-4D97-AF65-F5344CB8AC3E}">
        <p14:creationId xmlns:p14="http://schemas.microsoft.com/office/powerpoint/2010/main" val="48119079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a:solidFill>
                  <a:prstClr val="black"/>
                </a:solidFill>
              </a:rPr>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a:solidFill>
                  <a:prstClr val="black"/>
                </a:solidFill>
              </a:rPr>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solidFill>
                  <a:prstClr val="black"/>
                </a:solidFill>
              </a:rPr>
              <a:pPr defTabSz="974582"/>
              <a:t>1</a:t>
            </a:fld>
            <a:endParaRPr lang="en-US" dirty="0">
              <a:solidFill>
                <a:prstClr val="black"/>
              </a:solidFill>
            </a:endParaRPr>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fontScale="70000" lnSpcReduction="20000"/>
          </a:bodyPr>
          <a:lstStyle/>
          <a:p>
            <a:r>
              <a:rPr lang="en-US" dirty="0"/>
              <a:t>2012:  Last class we learned</a:t>
            </a:r>
            <a:r>
              <a:rPr lang="en-US" baseline="0" dirty="0"/>
              <a:t> what a capacity strategy is and that, among the many elements to capture in its analysis, incorporating risk is key. </a:t>
            </a:r>
          </a:p>
          <a:p>
            <a:r>
              <a:rPr lang="en-US" baseline="0" dirty="0"/>
              <a:t>Yet this is typically not well understood by practicing managers.  But to make good capacity decisions, especially those involving the important competency of flexibility, you must know how to incorporate risk in a </a:t>
            </a:r>
            <a:r>
              <a:rPr lang="en-US" i="1" baseline="0" dirty="0"/>
              <a:t>network of assets</a:t>
            </a:r>
            <a:r>
              <a:rPr lang="en-US" baseline="0" dirty="0"/>
              <a:t>.  Otherwise you miss real option value.  This is the key message of today and we will illustrate it using a simple (Seagate) case.</a:t>
            </a:r>
          </a:p>
          <a:p>
            <a:endParaRPr lang="en-US" baseline="0" dirty="0"/>
          </a:p>
          <a:p>
            <a:r>
              <a:rPr lang="en-US" dirty="0"/>
              <a:t>The key question today: How can I use the entire OS to hedge against risk?</a:t>
            </a:r>
          </a:p>
          <a:p>
            <a:r>
              <a:rPr lang="en-US" dirty="0"/>
              <a:t>During</a:t>
            </a:r>
            <a:r>
              <a:rPr lang="en-US" baseline="0" dirty="0"/>
              <a:t> that process, we will introduce a powerful tool to answer this question.</a:t>
            </a:r>
          </a:p>
          <a:p>
            <a:endParaRPr lang="en-US" baseline="0" dirty="0"/>
          </a:p>
          <a:p>
            <a:r>
              <a:rPr lang="en-US" baseline="0" dirty="0"/>
              <a:t>We will use the blackboard to build the story but I also have a set of slides as a backup.</a:t>
            </a:r>
            <a:endParaRPr lang="en-US" dirty="0"/>
          </a:p>
          <a:p>
            <a:pPr lvl="0"/>
            <a:endParaRPr lang="en-US" dirty="0"/>
          </a:p>
          <a:p>
            <a:pPr>
              <a:defRPr/>
            </a:pPr>
            <a:r>
              <a:rPr lang="en-US" dirty="0"/>
              <a:t>Plan for Winter 2011 90min class:</a:t>
            </a:r>
          </a:p>
          <a:p>
            <a:pPr>
              <a:defRPr/>
            </a:pPr>
            <a:endParaRPr lang="en-US" dirty="0"/>
          </a:p>
          <a:p>
            <a:pPr>
              <a:defRPr/>
            </a:pPr>
            <a:r>
              <a:rPr lang="en-US" dirty="0"/>
              <a:t>Today’s class is about how operations strategy can help with risk management.  We’ll discuss two settings: 1) hedging with capacity (today), 2) hedging with contracting (next class)</a:t>
            </a:r>
          </a:p>
          <a:p>
            <a:pPr>
              <a:defRPr/>
            </a:pPr>
            <a:endParaRPr lang="en-US" dirty="0"/>
          </a:p>
          <a:p>
            <a:r>
              <a:rPr lang="en-US" sz="1000" kern="1200" dirty="0">
                <a:solidFill>
                  <a:schemeClr val="tx1"/>
                </a:solidFill>
                <a:latin typeface="Times New Roman" pitchFamily="18" charset="0"/>
                <a:ea typeface="+mn-ea"/>
                <a:cs typeface="+mn-cs"/>
              </a:rPr>
              <a:t>I'm going to start the class by handing out the two annual excerpts you give below to drive the questions to:</a:t>
            </a:r>
          </a:p>
          <a:p>
            <a:r>
              <a:rPr lang="en-US" sz="1000" kern="1200" dirty="0">
                <a:solidFill>
                  <a:schemeClr val="tx1"/>
                </a:solidFill>
                <a:latin typeface="Times New Roman" pitchFamily="18" charset="0"/>
                <a:ea typeface="+mn-ea"/>
                <a:cs typeface="+mn-cs"/>
              </a:rPr>
              <a:t>1. what kind of risks are key in this industry?  (&gt; we shall focus on great demand volatility for product variety with short PLC)</a:t>
            </a:r>
          </a:p>
          <a:p>
            <a:r>
              <a:rPr lang="en-US" sz="1000" kern="1200" dirty="0">
                <a:solidFill>
                  <a:schemeClr val="tx1"/>
                </a:solidFill>
                <a:latin typeface="Times New Roman" pitchFamily="18" charset="0"/>
                <a:ea typeface="+mn-ea"/>
                <a:cs typeface="+mn-cs"/>
              </a:rPr>
              <a:t>2. how does VI or outsourcing impact risk? (&gt; VI more susceptible to this demand risk, hence Seagate case)</a:t>
            </a:r>
          </a:p>
          <a:p>
            <a:r>
              <a:rPr lang="en-US" sz="1000" kern="1200" dirty="0">
                <a:solidFill>
                  <a:schemeClr val="tx1"/>
                </a:solidFill>
                <a:latin typeface="Times New Roman" pitchFamily="18" charset="0"/>
                <a:ea typeface="+mn-ea"/>
                <a:cs typeface="+mn-cs"/>
              </a:rPr>
              <a:t>Then into the case: let students discuss what they did.</a:t>
            </a:r>
          </a:p>
          <a:p>
            <a:r>
              <a:rPr lang="en-US" sz="1000" kern="1200" dirty="0">
                <a:solidFill>
                  <a:schemeClr val="tx1"/>
                </a:solidFill>
                <a:latin typeface="Times New Roman" pitchFamily="18" charset="0"/>
                <a:ea typeface="+mn-ea"/>
                <a:cs typeface="+mn-cs"/>
              </a:rPr>
              <a:t>Then over the slide deck to:</a:t>
            </a:r>
          </a:p>
          <a:p>
            <a:r>
              <a:rPr lang="en-US" sz="1000" kern="1200" dirty="0">
                <a:solidFill>
                  <a:schemeClr val="tx1"/>
                </a:solidFill>
                <a:latin typeface="Times New Roman" pitchFamily="18" charset="0"/>
                <a:ea typeface="+mn-ea"/>
                <a:cs typeface="+mn-cs"/>
              </a:rPr>
              <a:t>1. value some simpler strategies that give good insights and bounds</a:t>
            </a:r>
          </a:p>
          <a:p>
            <a:r>
              <a:rPr lang="en-US" sz="1000" kern="1200" dirty="0">
                <a:solidFill>
                  <a:schemeClr val="tx1"/>
                </a:solidFill>
                <a:latin typeface="Times New Roman" pitchFamily="18" charset="0"/>
                <a:ea typeface="+mn-ea"/>
                <a:cs typeface="+mn-cs"/>
              </a:rPr>
              <a:t>2. marginal newsvendor network analysis, first reminding them of the single-dimension case.</a:t>
            </a:r>
          </a:p>
          <a:p>
            <a:pPr marL="228567" indent="-228567">
              <a:buFont typeface="+mj-lt"/>
              <a:buNone/>
              <a:defRPr/>
            </a:pPr>
            <a:endParaRPr lang="en-US" dirty="0"/>
          </a:p>
          <a:p>
            <a:pPr>
              <a:defRPr/>
            </a:pPr>
            <a:endParaRPr lang="en-US" dirty="0"/>
          </a:p>
          <a:p>
            <a:pPr>
              <a:defRPr/>
            </a:pPr>
            <a:r>
              <a:rPr lang="en-US" dirty="0"/>
              <a:t>Plan for Nov 1, 2007 class:</a:t>
            </a:r>
          </a:p>
          <a:p>
            <a:pPr>
              <a:defRPr/>
            </a:pPr>
            <a:r>
              <a:rPr lang="en-US" dirty="0"/>
              <a:t>1:30-2:00: open discussion on Seagate on blackboard (no slides)</a:t>
            </a:r>
          </a:p>
          <a:p>
            <a:pPr>
              <a:defRPr/>
            </a:pPr>
            <a:r>
              <a:rPr lang="en-US" dirty="0"/>
              <a:t>2:00-3:00: go over slides</a:t>
            </a:r>
          </a:p>
          <a:p>
            <a:pPr>
              <a:defRPr/>
            </a:pPr>
            <a:endParaRPr lang="en-US" dirty="0"/>
          </a:p>
          <a:p>
            <a:pPr>
              <a:defRPr/>
            </a:pPr>
            <a:r>
              <a:rPr lang="en-US" dirty="0"/>
              <a:t>Show next framework slide</a:t>
            </a:r>
            <a:r>
              <a:rPr lang="en-US" i="1" dirty="0"/>
              <a:t>: What is the strategic problem in the Seagate case and how does that relate to our framework:?</a:t>
            </a:r>
          </a:p>
          <a:p>
            <a:pPr lvl="1">
              <a:buFont typeface="Arial" pitchFamily="34" charset="0"/>
              <a:buChar char="•"/>
              <a:defRPr/>
            </a:pPr>
            <a:r>
              <a:rPr lang="en-US" dirty="0"/>
              <a:t> Seagate is introducing two new, substitutable products and must decide on a capacity portfolio that maximizes value while mitigating the commercial demand risk. (see more next slide)</a:t>
            </a:r>
          </a:p>
          <a:p>
            <a:pPr lvl="1">
              <a:buFont typeface="Arial" pitchFamily="34" charset="0"/>
              <a:buChar char="•"/>
              <a:defRPr/>
            </a:pPr>
            <a:r>
              <a:rPr lang="en-US" dirty="0"/>
              <a:t> Stress sizing/timing/location: must size 3 capacities </a:t>
            </a:r>
            <a:r>
              <a:rPr lang="en-US" i="1" dirty="0"/>
              <a:t>before </a:t>
            </a:r>
            <a:r>
              <a:rPr lang="en-US" dirty="0"/>
              <a:t>observing actual demand (leading capacity strategy = investment under uncertainty, which is what makes this hard)</a:t>
            </a:r>
          </a:p>
          <a:p>
            <a:pPr lvl="1">
              <a:defRPr/>
            </a:pPr>
            <a:endParaRPr lang="en-US" dirty="0"/>
          </a:p>
          <a:p>
            <a:pPr>
              <a:defRPr/>
            </a:pPr>
            <a:r>
              <a:rPr lang="en-US" i="1" dirty="0"/>
              <a:t>What analysis did you do and what is your recommendation? (have discussion in words—no numbers at this point; keep everyone engaged!)</a:t>
            </a:r>
          </a:p>
          <a:p>
            <a:pPr lvl="1">
              <a:buFont typeface="Arial" pitchFamily="34" charset="0"/>
              <a:buChar char="•"/>
              <a:defRPr/>
            </a:pPr>
            <a:r>
              <a:rPr lang="en-US" dirty="0"/>
              <a:t>On BB: There are four simplifying approximations/boundary solutions:</a:t>
            </a:r>
          </a:p>
          <a:p>
            <a:pPr lvl="1">
              <a:buFont typeface="Arial" pitchFamily="34" charset="0"/>
              <a:buChar char="•"/>
              <a:defRPr/>
            </a:pPr>
            <a:endParaRPr lang="en-US" dirty="0"/>
          </a:p>
          <a:p>
            <a:pPr marL="228567" indent="-228567">
              <a:buFont typeface="+mj-lt"/>
              <a:buAutoNum type="arabicPeriod"/>
              <a:defRPr/>
            </a:pPr>
            <a:r>
              <a:rPr lang="en-US" dirty="0"/>
              <a:t>No forecast errors (this neglects uncertainty): assume demand = (300, 300) with probability one. This leads to the current CAR (see later in slides)</a:t>
            </a:r>
          </a:p>
          <a:p>
            <a:pPr marL="228567" indent="-228567">
              <a:buFont typeface="+mj-lt"/>
              <a:buAutoNum type="arabicPeriod"/>
              <a:defRPr/>
            </a:pPr>
            <a:r>
              <a:rPr lang="en-US" dirty="0"/>
              <a:t>Lagging strategy (neglects </a:t>
            </a:r>
            <a:r>
              <a:rPr lang="en-US" dirty="0" err="1"/>
              <a:t>leadtimes</a:t>
            </a:r>
            <a:r>
              <a:rPr lang="en-US" dirty="0"/>
              <a:t> and uncertainty): picks state-depend capacities. Given the cost </a:t>
            </a:r>
            <a:r>
              <a:rPr lang="en-US" dirty="0" err="1"/>
              <a:t>linearities</a:t>
            </a:r>
            <a:r>
              <a:rPr lang="en-US" dirty="0"/>
              <a:t>, this leads to the same expected value as no forecast errors and no mismatch risk, yet do have value variability (see later).</a:t>
            </a:r>
          </a:p>
          <a:p>
            <a:pPr marL="228567" indent="-228567">
              <a:buFont typeface="+mj-lt"/>
              <a:buAutoNum type="arabicPeriod"/>
              <a:defRPr/>
            </a:pPr>
            <a:r>
              <a:rPr lang="en-US" dirty="0"/>
              <a:t>Two separate  product-dedicated systems (this neglects that test is shared resource and undervalues value of capacity). Here we can use simple 1D newsboy, which also leads to the current CAR (see later).</a:t>
            </a:r>
          </a:p>
          <a:p>
            <a:pPr marL="228567" indent="-228567">
              <a:buFont typeface="+mj-lt"/>
              <a:buAutoNum type="arabicPeriod"/>
              <a:defRPr/>
            </a:pPr>
            <a:r>
              <a:rPr lang="en-US" dirty="0"/>
              <a:t>One fully product-flexible system (this neglects that FA is product-specific and any product mix trade-offs). Here you reduce everything to a single 1D newsboy and look at the total demand distribution.</a:t>
            </a:r>
          </a:p>
          <a:p>
            <a:pPr marL="685700" lvl="1" indent="-228567">
              <a:buFont typeface="Arial" pitchFamily="34" charset="0"/>
              <a:buChar char="•"/>
              <a:defRPr/>
            </a:pPr>
            <a:endParaRPr lang="en-US" dirty="0"/>
          </a:p>
          <a:p>
            <a:pPr marL="685700" lvl="1" indent="-228567">
              <a:buFont typeface="Arial" pitchFamily="34" charset="0"/>
              <a:buChar char="•"/>
              <a:defRPr/>
            </a:pPr>
            <a:r>
              <a:rPr lang="en-US" dirty="0"/>
              <a:t>Let’s now look at some slides to capture the reality of the problem… </a:t>
            </a:r>
          </a:p>
          <a:p>
            <a:pPr lvl="0"/>
            <a:endParaRPr lang="en-US" dirty="0"/>
          </a:p>
          <a:p>
            <a:pPr marL="196821" indent="-196821">
              <a:defRPr/>
            </a:pPr>
            <a:endParaRPr lang="en-US" dirty="0"/>
          </a:p>
          <a:p>
            <a:pPr>
              <a:defRPr/>
            </a:pPr>
            <a:endParaRPr lang="en-US" dirty="0"/>
          </a:p>
        </p:txBody>
      </p:sp>
    </p:spTree>
    <p:extLst>
      <p:ext uri="{BB962C8B-B14F-4D97-AF65-F5344CB8AC3E}">
        <p14:creationId xmlns:p14="http://schemas.microsoft.com/office/powerpoint/2010/main" val="1208632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59396" name="Rectangle 6"/>
          <p:cNvSpPr>
            <a:spLocks noGrp="1" noChangeArrowheads="1"/>
          </p:cNvSpPr>
          <p:nvPr>
            <p:ph type="ftr" sz="quarter" idx="4"/>
          </p:nvPr>
        </p:nvSpPr>
        <p:spPr>
          <a:noFill/>
        </p:spPr>
        <p:txBody>
          <a:bodyPr/>
          <a:lstStyle/>
          <a:p>
            <a:pPr defTabSz="976502"/>
            <a:r>
              <a:rPr lang="en-US" dirty="0"/>
              <a:t>© J.A. Van Mieghem</a:t>
            </a:r>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xfrm>
            <a:off x="374374" y="3898848"/>
            <a:ext cx="6566452" cy="5335093"/>
          </a:xfrm>
          <a:noFill/>
          <a:ln/>
        </p:spPr>
        <p:txBody>
          <a:bodyPr/>
          <a:lstStyle/>
          <a:p>
            <a:pPr marL="195959" indent="-195959">
              <a:lnSpc>
                <a:spcPct val="80000"/>
              </a:lnSpc>
            </a:pPr>
            <a:r>
              <a:rPr lang="en-US" sz="900" dirty="0"/>
              <a:t>Let us know get to the heart of the case: how to decide network capacity under uncertainty.</a:t>
            </a:r>
          </a:p>
          <a:p>
            <a:pPr marL="195959" indent="-195959">
              <a:lnSpc>
                <a:spcPct val="80000"/>
              </a:lnSpc>
              <a:buFontTx/>
              <a:buChar char="•"/>
            </a:pPr>
            <a:endParaRPr lang="en-US" sz="900" dirty="0"/>
          </a:p>
          <a:p>
            <a:pPr marL="195959" indent="-195959">
              <a:lnSpc>
                <a:spcPct val="80000"/>
              </a:lnSpc>
              <a:buFontTx/>
              <a:buChar char="•"/>
            </a:pPr>
            <a:r>
              <a:rPr lang="en-US" sz="900" dirty="0"/>
              <a:t>Operations has some suggestions on how to plan capacity under demand uncertainty</a:t>
            </a:r>
          </a:p>
          <a:p>
            <a:pPr marL="195959" indent="-195959">
              <a:lnSpc>
                <a:spcPct val="80000"/>
              </a:lnSpc>
              <a:buFontTx/>
              <a:buChar char="•"/>
            </a:pPr>
            <a:endParaRPr lang="en-US" sz="900" dirty="0"/>
          </a:p>
          <a:p>
            <a:pPr marL="195959" indent="-195959">
              <a:lnSpc>
                <a:spcPct val="80000"/>
              </a:lnSpc>
              <a:buFontTx/>
              <a:buChar char="•"/>
            </a:pPr>
            <a:r>
              <a:rPr lang="en-US" sz="900" dirty="0"/>
              <a:t>Inherent in capacity planning is the balancing of two opposing risks: </a:t>
            </a:r>
          </a:p>
          <a:p>
            <a:pPr marL="670213" lvl="1" indent="-195959">
              <a:lnSpc>
                <a:spcPct val="80000"/>
              </a:lnSpc>
              <a:buFontTx/>
              <a:buAutoNum type="arabicPeriod"/>
            </a:pPr>
            <a:r>
              <a:rPr lang="en-US" sz="900" dirty="0"/>
              <a:t>Excess capacity (overage) means that assets are underutilized, resulting in higher total unit costs</a:t>
            </a:r>
          </a:p>
          <a:p>
            <a:pPr marL="670213" lvl="1" indent="-195959">
              <a:lnSpc>
                <a:spcPct val="80000"/>
              </a:lnSpc>
              <a:buFontTx/>
              <a:buAutoNum type="arabicPeriod"/>
            </a:pPr>
            <a:r>
              <a:rPr lang="en-US" sz="900" dirty="0"/>
              <a:t>Excess demand (underage) means that potential sales are lost/penalized, resulting in lower than achievable revenue.</a:t>
            </a:r>
          </a:p>
          <a:p>
            <a:pPr marL="670213" lvl="1" indent="-195959">
              <a:lnSpc>
                <a:spcPct val="80000"/>
              </a:lnSpc>
            </a:pPr>
            <a:r>
              <a:rPr lang="en-US" sz="900" dirty="0"/>
              <a:t>Reminder: To value this properly, recall the basic 1D newsboy model: at optimality balance two risks: Co*SL = Cu*(1-SL) or the optimal balance is SL*=Cu/(</a:t>
            </a:r>
            <a:r>
              <a:rPr lang="en-US" sz="900" dirty="0" err="1"/>
              <a:t>Cu+Co</a:t>
            </a:r>
            <a:r>
              <a:rPr lang="en-US" sz="900" dirty="0"/>
              <a:t>)</a:t>
            </a:r>
          </a:p>
          <a:p>
            <a:pPr marL="670213" lvl="1" indent="-195959">
              <a:lnSpc>
                <a:spcPct val="80000"/>
              </a:lnSpc>
            </a:pPr>
            <a:r>
              <a:rPr lang="en-US" sz="900" dirty="0"/>
              <a:t>	With discrete scenarios: increase investment as long as Co*SL &lt; Cu*(1-SL) </a:t>
            </a:r>
          </a:p>
          <a:p>
            <a:pPr marL="195959" indent="-195959">
              <a:lnSpc>
                <a:spcPct val="80000"/>
              </a:lnSpc>
              <a:buFontTx/>
              <a:buChar char="•"/>
            </a:pPr>
            <a:endParaRPr lang="en-US" sz="900" dirty="0"/>
          </a:p>
          <a:p>
            <a:pPr marL="195959" indent="-195959">
              <a:lnSpc>
                <a:spcPct val="80000"/>
              </a:lnSpc>
              <a:buFontTx/>
              <a:buChar char="•"/>
            </a:pPr>
            <a:r>
              <a:rPr lang="en-US" sz="900" dirty="0"/>
              <a:t>1D: recall net value contributions: (300 – 20 – 80) = $200 and (400 – 30 – 80) = $290.</a:t>
            </a:r>
          </a:p>
          <a:p>
            <a:pPr marL="195959" indent="-195959">
              <a:lnSpc>
                <a:spcPct val="80000"/>
              </a:lnSpc>
              <a:buFontTx/>
              <a:buChar char="•"/>
            </a:pPr>
            <a:r>
              <a:rPr lang="en-US" sz="900" dirty="0"/>
              <a:t>Note that 1D analysis would give: capacity for Cheetah and </a:t>
            </a:r>
            <a:r>
              <a:rPr lang="en-US" sz="900" dirty="0" err="1"/>
              <a:t>Barra</a:t>
            </a:r>
            <a:r>
              <a:rPr lang="en-US" sz="900" dirty="0"/>
              <a:t> = 300. Assuming you go for that, you could then do a 1D for test:</a:t>
            </a:r>
          </a:p>
          <a:p>
            <a:pPr marL="670213" lvl="1" indent="-195959">
              <a:lnSpc>
                <a:spcPct val="80000"/>
              </a:lnSpc>
              <a:buFontTx/>
              <a:buChar char="•"/>
            </a:pPr>
            <a:r>
              <a:rPr lang="en-US" sz="900" dirty="0"/>
              <a:t>Co = $80; Cu is either $300 (if test is a BN and we loose out of lowest margin product, </a:t>
            </a:r>
            <a:r>
              <a:rPr lang="en-US" sz="900" dirty="0" err="1"/>
              <a:t>Barra</a:t>
            </a:r>
            <a:r>
              <a:rPr lang="en-US" sz="900" dirty="0"/>
              <a:t>) or $400-$300 = $100 (if we could have sold another Cheetah instead of </a:t>
            </a:r>
            <a:r>
              <a:rPr lang="en-US" sz="900" dirty="0" err="1"/>
              <a:t>Barra</a:t>
            </a:r>
            <a:r>
              <a:rPr lang="en-US" sz="900" dirty="0"/>
              <a:t>), so that SL = 100/180, which would give test = 600.</a:t>
            </a:r>
          </a:p>
          <a:p>
            <a:pPr marL="670213" lvl="1" indent="-195959">
              <a:lnSpc>
                <a:spcPct val="80000"/>
              </a:lnSpc>
              <a:buFontTx/>
              <a:buChar char="•"/>
            </a:pPr>
            <a:r>
              <a:rPr lang="en-US" sz="900" dirty="0"/>
              <a:t>If total demand &gt; 600, one more unit of test capacity gains nothing if we keep </a:t>
            </a:r>
            <a:r>
              <a:rPr lang="en-US" sz="900" dirty="0" err="1"/>
              <a:t>Barra</a:t>
            </a:r>
            <a:r>
              <a:rPr lang="en-US" sz="900" dirty="0"/>
              <a:t> and Cheetah FA at 300.</a:t>
            </a:r>
          </a:p>
          <a:p>
            <a:pPr marL="670213" lvl="1" indent="-195959">
              <a:lnSpc>
                <a:spcPct val="80000"/>
              </a:lnSpc>
              <a:buFontTx/>
              <a:buChar char="•"/>
            </a:pPr>
            <a:r>
              <a:rPr lang="en-US" sz="900" dirty="0"/>
              <a:t>Thus: you would stay with the base plan</a:t>
            </a:r>
          </a:p>
          <a:p>
            <a:pPr marL="670213" lvl="1" indent="-195959">
              <a:lnSpc>
                <a:spcPct val="80000"/>
              </a:lnSpc>
              <a:buFontTx/>
              <a:buChar char="•"/>
            </a:pPr>
            <a:r>
              <a:rPr lang="en-US" sz="900" dirty="0"/>
              <a:t>The point is, however, that the 1D for test doesn’t work well so we need network analysis to capture stuff well.</a:t>
            </a:r>
          </a:p>
          <a:p>
            <a:pPr marL="670213" lvl="1" indent="-195959">
              <a:lnSpc>
                <a:spcPct val="80000"/>
              </a:lnSpc>
              <a:buFontTx/>
              <a:buChar char="•"/>
            </a:pPr>
            <a:endParaRPr lang="en-US" sz="900" dirty="0"/>
          </a:p>
          <a:p>
            <a:pPr marL="195959" indent="-195959">
              <a:lnSpc>
                <a:spcPct val="80000"/>
              </a:lnSpc>
              <a:buFontTx/>
              <a:buChar char="•"/>
            </a:pPr>
            <a:r>
              <a:rPr lang="en-US" sz="900" dirty="0"/>
              <a:t>1D undervalues capacity because it does not capture network effects (switching options and moving BN) nor multi-product effects (correlation, rev max and substitution)</a:t>
            </a:r>
          </a:p>
          <a:p>
            <a:pPr marL="670213" lvl="1" indent="-195959">
              <a:lnSpc>
                <a:spcPct val="80000"/>
              </a:lnSpc>
              <a:buFontTx/>
              <a:buChar char="•"/>
            </a:pPr>
            <a:r>
              <a:rPr lang="en-US" sz="900" dirty="0">
                <a:solidFill>
                  <a:srgbClr val="FF0000"/>
                </a:solidFill>
              </a:rPr>
              <a:t>Notice that optimal capacity IS NOT in the combinatorial array of (150,300,450)x(350,300,250)</a:t>
            </a:r>
          </a:p>
          <a:p>
            <a:pPr marL="670213" lvl="1" indent="-195959">
              <a:lnSpc>
                <a:spcPct val="80000"/>
              </a:lnSpc>
              <a:buFontTx/>
              <a:buChar char="•"/>
            </a:pPr>
            <a:r>
              <a:rPr lang="en-US" sz="900" dirty="0">
                <a:solidFill>
                  <a:srgbClr val="FF0000"/>
                </a:solidFill>
              </a:rPr>
              <a:t>The remaining slides illustrate how to do the network analysis</a:t>
            </a:r>
          </a:p>
          <a:p>
            <a:pPr marL="195959" indent="-195959">
              <a:lnSpc>
                <a:spcPct val="80000"/>
              </a:lnSpc>
              <a:buFontTx/>
              <a:buChar char="•"/>
            </a:pPr>
            <a:endParaRPr lang="en-US" sz="900" dirty="0">
              <a:solidFill>
                <a:srgbClr val="FF0000"/>
              </a:solidFill>
            </a:endParaRPr>
          </a:p>
          <a:p>
            <a:pPr marL="195959" indent="-195959">
              <a:lnSpc>
                <a:spcPct val="80000"/>
              </a:lnSpc>
              <a:buFontTx/>
              <a:buChar char="•"/>
            </a:pPr>
            <a:r>
              <a:rPr lang="en-US" sz="900" b="1" i="1" dirty="0"/>
              <a:t>Only if I have time: </a:t>
            </a:r>
            <a:r>
              <a:rPr lang="en-US" sz="900" b="1" dirty="0"/>
              <a:t>How to value flexible final assembly?</a:t>
            </a:r>
          </a:p>
          <a:p>
            <a:pPr marL="195959" indent="-195959">
              <a:lnSpc>
                <a:spcPct val="80000"/>
              </a:lnSpc>
              <a:buFontTx/>
              <a:buChar char="•"/>
            </a:pPr>
            <a:r>
              <a:rPr lang="en-US" sz="900" dirty="0"/>
              <a:t>Say you </a:t>
            </a:r>
            <a:r>
              <a:rPr lang="en-US" sz="900" dirty="0" err="1"/>
              <a:t>redesing</a:t>
            </a:r>
            <a:r>
              <a:rPr lang="en-US" sz="900" dirty="0"/>
              <a:t> for flexible FA line at cost </a:t>
            </a:r>
            <a:r>
              <a:rPr lang="en-US" sz="900" dirty="0" err="1"/>
              <a:t>cf</a:t>
            </a:r>
            <a:r>
              <a:rPr lang="en-US" sz="900" dirty="0"/>
              <a:t> &gt; max(20,30). Then clearly, </a:t>
            </a:r>
            <a:r>
              <a:rPr lang="en-US" sz="900" dirty="0" err="1"/>
              <a:t>Kf</a:t>
            </a:r>
            <a:r>
              <a:rPr lang="en-US" sz="900" dirty="0"/>
              <a:t> = Kt and we can use 1D </a:t>
            </a:r>
            <a:r>
              <a:rPr lang="en-US" sz="900" i="1" dirty="0"/>
              <a:t>but based on total demand forecast:</a:t>
            </a:r>
            <a:endParaRPr lang="en-US" sz="900" dirty="0"/>
          </a:p>
          <a:p>
            <a:pPr marL="670213" lvl="1" indent="-195959">
              <a:lnSpc>
                <a:spcPct val="80000"/>
              </a:lnSpc>
              <a:buFontTx/>
              <a:buChar char="•"/>
            </a:pPr>
            <a:r>
              <a:rPr lang="en-US" sz="900" dirty="0"/>
              <a:t>Forecast: D+=500 </a:t>
            </a:r>
            <a:r>
              <a:rPr lang="en-US" sz="900" dirty="0" err="1"/>
              <a:t>w.p</a:t>
            </a:r>
            <a:r>
              <a:rPr lang="en-US" sz="900" dirty="0"/>
              <a:t>. 25%; 600 </a:t>
            </a:r>
            <a:r>
              <a:rPr lang="en-US" sz="900" dirty="0" err="1"/>
              <a:t>w.p</a:t>
            </a:r>
            <a:r>
              <a:rPr lang="en-US" sz="900" dirty="0"/>
              <a:t>. 50%; 700 </a:t>
            </a:r>
            <a:r>
              <a:rPr lang="en-US" sz="900" dirty="0" err="1"/>
              <a:t>w.p</a:t>
            </a:r>
            <a:r>
              <a:rPr lang="en-US" sz="900" dirty="0"/>
              <a:t>. 25%.</a:t>
            </a:r>
          </a:p>
          <a:p>
            <a:pPr marL="670213" lvl="1" indent="-195959">
              <a:lnSpc>
                <a:spcPct val="80000"/>
              </a:lnSpc>
              <a:buFontTx/>
              <a:buChar char="•"/>
            </a:pPr>
            <a:r>
              <a:rPr lang="en-US" sz="900" dirty="0"/>
              <a:t>Co = $80 + </a:t>
            </a:r>
            <a:r>
              <a:rPr lang="en-US" sz="900" dirty="0" err="1"/>
              <a:t>cf</a:t>
            </a:r>
            <a:r>
              <a:rPr lang="en-US" sz="900" dirty="0"/>
              <a:t>; </a:t>
            </a:r>
          </a:p>
          <a:p>
            <a:pPr marL="670213" lvl="1" indent="-195959">
              <a:lnSpc>
                <a:spcPct val="80000"/>
              </a:lnSpc>
              <a:buFontTx/>
              <a:buChar char="•"/>
            </a:pPr>
            <a:r>
              <a:rPr lang="en-US" sz="900" dirty="0"/>
              <a:t>But Cu = the value of an extra unit, which is mix dependent. As we increase capacity, we can produce more but at the same time </a:t>
            </a:r>
            <a:r>
              <a:rPr lang="en-US" sz="900" dirty="0" err="1"/>
              <a:t>Barra</a:t>
            </a:r>
            <a:r>
              <a:rPr lang="en-US" sz="900" dirty="0"/>
              <a:t> demand (and thus sales) decreases while Cheetah increases. If we add 100 units, we get 150 more Cheetah, but 50 less </a:t>
            </a:r>
            <a:r>
              <a:rPr lang="en-US" sz="900" dirty="0" err="1"/>
              <a:t>Barra</a:t>
            </a:r>
            <a:r>
              <a:rPr lang="en-US" sz="900" dirty="0"/>
              <a:t>. Thus, marginal value = (150*$400-50*$300)/100= $600-$150= $450. Thus, Cu = 450-(80+cf)=370 – cf.</a:t>
            </a:r>
          </a:p>
          <a:p>
            <a:pPr marL="670213" lvl="1" indent="-195959">
              <a:lnSpc>
                <a:spcPct val="80000"/>
              </a:lnSpc>
              <a:buClr>
                <a:srgbClr val="FF0000"/>
              </a:buClr>
              <a:buFont typeface="Wingdings" pitchFamily="2" charset="2"/>
              <a:buChar char="Ø"/>
            </a:pPr>
            <a:r>
              <a:rPr lang="en-US" sz="900" dirty="0"/>
              <a:t> Note that we needed correlation knowledge to figure this out!</a:t>
            </a:r>
          </a:p>
          <a:p>
            <a:pPr marL="670213" lvl="1" indent="-195959">
              <a:lnSpc>
                <a:spcPct val="80000"/>
              </a:lnSpc>
              <a:buFontTx/>
              <a:buChar char="•"/>
            </a:pPr>
            <a:r>
              <a:rPr lang="en-US" sz="900" dirty="0"/>
              <a:t>SL = (370-cf)/(370+80)=(370-cf)/450.</a:t>
            </a:r>
          </a:p>
          <a:p>
            <a:pPr marL="670213" lvl="1" indent="-195959">
              <a:lnSpc>
                <a:spcPct val="80000"/>
              </a:lnSpc>
              <a:buFontTx/>
              <a:buChar char="•"/>
            </a:pPr>
            <a:r>
              <a:rPr lang="en-US" sz="900" dirty="0"/>
              <a:t>Given </a:t>
            </a:r>
            <a:r>
              <a:rPr lang="en-US" sz="900" dirty="0" err="1"/>
              <a:t>cf</a:t>
            </a:r>
            <a:r>
              <a:rPr lang="en-US" sz="900" dirty="0"/>
              <a:t> bounds, SL &lt; (370-30)/450 = 75.5%.  Thus, most likely, SL &lt; 75 and </a:t>
            </a:r>
            <a:r>
              <a:rPr lang="en-US" sz="900" dirty="0" err="1"/>
              <a:t>Kf</a:t>
            </a:r>
            <a:r>
              <a:rPr lang="en-US" sz="900" dirty="0"/>
              <a:t> &lt; 700.</a:t>
            </a:r>
          </a:p>
          <a:p>
            <a:pPr marL="670213" lvl="1" indent="-195959">
              <a:lnSpc>
                <a:spcPct val="80000"/>
              </a:lnSpc>
              <a:buFontTx/>
              <a:buChar char="•"/>
            </a:pPr>
            <a:r>
              <a:rPr lang="en-US" sz="900" dirty="0"/>
              <a:t>Could now evaluate expected value and establish for which </a:t>
            </a:r>
            <a:r>
              <a:rPr lang="en-US" sz="900" dirty="0" err="1"/>
              <a:t>cf’s</a:t>
            </a:r>
            <a:r>
              <a:rPr lang="en-US" sz="900" dirty="0"/>
              <a:t> the flex line is worthwhile</a:t>
            </a:r>
          </a:p>
        </p:txBody>
      </p:sp>
    </p:spTree>
    <p:extLst>
      <p:ext uri="{BB962C8B-B14F-4D97-AF65-F5344CB8AC3E}">
        <p14:creationId xmlns:p14="http://schemas.microsoft.com/office/powerpoint/2010/main" val="669562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60420" name="Rectangle 6"/>
          <p:cNvSpPr>
            <a:spLocks noGrp="1" noChangeArrowheads="1"/>
          </p:cNvSpPr>
          <p:nvPr>
            <p:ph type="ftr" sz="quarter" idx="4"/>
          </p:nvPr>
        </p:nvSpPr>
        <p:spPr>
          <a:noFill/>
        </p:spPr>
        <p:txBody>
          <a:bodyPr/>
          <a:lstStyle/>
          <a:p>
            <a:pPr defTabSz="976502"/>
            <a:r>
              <a:rPr lang="en-US" dirty="0"/>
              <a:t>© J.A. Van Mieghem</a:t>
            </a:r>
          </a:p>
        </p:txBody>
      </p:sp>
      <p:sp>
        <p:nvSpPr>
          <p:cNvPr id="60421" name="Rectangle 2"/>
          <p:cNvSpPr>
            <a:spLocks noGrp="1" noRot="1" noChangeAspect="1" noChangeArrowheads="1" noTextEdit="1"/>
          </p:cNvSpPr>
          <p:nvPr>
            <p:ph type="sldImg"/>
          </p:nvPr>
        </p:nvSpPr>
        <p:spPr>
          <a:ln/>
        </p:spPr>
      </p:sp>
      <p:sp>
        <p:nvSpPr>
          <p:cNvPr id="60422" name="Rectangle 3"/>
          <p:cNvSpPr>
            <a:spLocks noGrp="1" noChangeArrowheads="1"/>
          </p:cNvSpPr>
          <p:nvPr>
            <p:ph type="body" idx="1"/>
          </p:nvPr>
        </p:nvSpPr>
        <p:spPr>
          <a:noFill/>
          <a:ln/>
        </p:spPr>
        <p:txBody>
          <a:bodyPr/>
          <a:lstStyle/>
          <a:p>
            <a:endParaRPr lang="en-US"/>
          </a:p>
          <a:p>
            <a:r>
              <a:rPr lang="en-US"/>
              <a:t>What we are doing here is building the resource capacity constraints.</a:t>
            </a:r>
          </a:p>
          <a:p>
            <a:r>
              <a:rPr lang="en-US"/>
              <a:t>This is a building block for LP!</a:t>
            </a:r>
          </a:p>
          <a:p>
            <a:endParaRPr lang="en-US"/>
          </a:p>
          <a:p>
            <a:endParaRPr lang="en-US"/>
          </a:p>
        </p:txBody>
      </p:sp>
      <p:graphicFrame>
        <p:nvGraphicFramePr>
          <p:cNvPr id="465924" name="Group 4"/>
          <p:cNvGraphicFramePr>
            <a:graphicFrameLocks noGrp="1"/>
          </p:cNvGraphicFramePr>
          <p:nvPr/>
        </p:nvGraphicFramePr>
        <p:xfrm>
          <a:off x="197127" y="4946521"/>
          <a:ext cx="5670549" cy="1682845"/>
        </p:xfrm>
        <a:graphic>
          <a:graphicData uri="http://schemas.openxmlformats.org/drawingml/2006/table">
            <a:tbl>
              <a:tblPr/>
              <a:tblGrid>
                <a:gridCol w="1841500">
                  <a:extLst>
                    <a:ext uri="{9D8B030D-6E8A-4147-A177-3AD203B41FA5}">
                      <a16:colId xmlns:a16="http://schemas.microsoft.com/office/drawing/2014/main" val="20000"/>
                    </a:ext>
                  </a:extLst>
                </a:gridCol>
                <a:gridCol w="995832">
                  <a:extLst>
                    <a:ext uri="{9D8B030D-6E8A-4147-A177-3AD203B41FA5}">
                      <a16:colId xmlns:a16="http://schemas.microsoft.com/office/drawing/2014/main" val="20001"/>
                    </a:ext>
                  </a:extLst>
                </a:gridCol>
                <a:gridCol w="1416609">
                  <a:extLst>
                    <a:ext uri="{9D8B030D-6E8A-4147-A177-3AD203B41FA5}">
                      <a16:colId xmlns:a16="http://schemas.microsoft.com/office/drawing/2014/main" val="20002"/>
                    </a:ext>
                  </a:extLst>
                </a:gridCol>
                <a:gridCol w="1416608">
                  <a:extLst>
                    <a:ext uri="{9D8B030D-6E8A-4147-A177-3AD203B41FA5}">
                      <a16:colId xmlns:a16="http://schemas.microsoft.com/office/drawing/2014/main" val="20003"/>
                    </a:ext>
                  </a:extLst>
                </a:gridCol>
              </a:tblGrid>
              <a:tr h="295646">
                <a:tc rowSpan="2">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a:ln>
                            <a:noFill/>
                          </a:ln>
                          <a:solidFill>
                            <a:srgbClr val="FF0000"/>
                          </a:solidFill>
                          <a:effectLst/>
                          <a:latin typeface="Times New Roman" pitchFamily="18" charset="0"/>
                        </a:rPr>
                        <a:t>Resource</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a:ln>
                            <a:noFill/>
                          </a:ln>
                          <a:solidFill>
                            <a:srgbClr val="FF0000"/>
                          </a:solidFill>
                          <a:effectLst/>
                          <a:latin typeface="Times New Roman" pitchFamily="18" charset="0"/>
                        </a:rPr>
                        <a:t>Required capacity</a:t>
                      </a:r>
                      <a:r>
                        <a:rPr kumimoji="0" lang="en-US" sz="1300" b="0" i="0" u="none" strike="noStrike" cap="none" normalizeH="0" baseline="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5646">
                <a:tc vMerge="1">
                  <a:txBody>
                    <a:bodyPr/>
                    <a:lstStyle/>
                    <a:p>
                      <a:endParaRPr lang="en-US"/>
                    </a:p>
                  </a:txBody>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a:ln>
                            <a:noFill/>
                          </a:ln>
                          <a:solidFill>
                            <a:schemeClr val="tx1"/>
                          </a:solidFill>
                          <a:effectLst/>
                          <a:latin typeface="Times New Roman" pitchFamily="18" charset="0"/>
                        </a:rPr>
                        <a:t>Product C</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a:ln>
                            <a:noFill/>
                          </a:ln>
                          <a:solidFill>
                            <a:schemeClr val="tx1"/>
                          </a:solidFill>
                          <a:effectLst/>
                          <a:latin typeface="Times New Roman" pitchFamily="18" charset="0"/>
                        </a:rPr>
                        <a:t>Product B</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a:ln>
                            <a:noFill/>
                          </a:ln>
                          <a:solidFill>
                            <a:schemeClr val="tx1"/>
                          </a:solidFill>
                          <a:effectLst/>
                          <a:latin typeface="Times New Roman" pitchFamily="18" charset="0"/>
                        </a:rPr>
                        <a:t>Total</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a:ln>
                            <a:noFill/>
                          </a:ln>
                          <a:solidFill>
                            <a:schemeClr val="tx1"/>
                          </a:solidFill>
                          <a:effectLst/>
                          <a:latin typeface="Times New Roman" pitchFamily="18" charset="0"/>
                        </a:rPr>
                        <a:t>Final Assembly </a:t>
                      </a:r>
                      <a:r>
                        <a:rPr kumimoji="0" lang="en-US" sz="1300" b="0" i="0" u="none" strike="noStrike" cap="none" normalizeH="0" baseline="0" dirty="0" err="1">
                          <a:ln>
                            <a:noFill/>
                          </a:ln>
                          <a:solidFill>
                            <a:schemeClr val="tx1"/>
                          </a:solidFill>
                          <a:effectLst/>
                          <a:latin typeface="Times New Roman" pitchFamily="18" charset="0"/>
                        </a:rPr>
                        <a:t>Barra</a:t>
                      </a:r>
                      <a:endParaRPr kumimoji="0" lang="en-US" sz="13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a:ln>
                            <a:noFill/>
                          </a:ln>
                          <a:solidFill>
                            <a:schemeClr val="tx1"/>
                          </a:solidFill>
                          <a:effectLst/>
                          <a:latin typeface="Times New Roman" pitchFamily="18" charset="0"/>
                        </a:rPr>
                        <a:t>250 &lt;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00261">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a:ln>
                            <a:noFill/>
                          </a:ln>
                          <a:solidFill>
                            <a:schemeClr val="tx1"/>
                          </a:solidFill>
                          <a:effectLst/>
                          <a:latin typeface="Times New Roman" pitchFamily="18" charset="0"/>
                        </a:rPr>
                        <a:t>Final Assembly  Cheetah</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a:ln>
                            <a:noFill/>
                          </a:ln>
                          <a:solidFill>
                            <a:schemeClr val="tx1"/>
                          </a:solidFill>
                          <a:effectLst/>
                          <a:latin typeface="Times New Roman" pitchFamily="18" charset="0"/>
                        </a:rPr>
                        <a:t>450 &gt;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a:ln>
                            <a:noFill/>
                          </a:ln>
                          <a:solidFill>
                            <a:schemeClr val="tx1"/>
                          </a:solidFill>
                          <a:effectLst/>
                          <a:latin typeface="Times New Roman" pitchFamily="18" charset="0"/>
                        </a:rPr>
                        <a:t>Shared test</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a:ln>
                            <a:noFill/>
                          </a:ln>
                          <a:solidFill>
                            <a:schemeClr val="tx1"/>
                          </a:solidFill>
                          <a:effectLst/>
                          <a:latin typeface="Times New Roman" pitchFamily="18" charset="0"/>
                        </a:rPr>
                        <a:t>700 &gt; 600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25366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481" indent="-235481"/>
            <a:r>
              <a:rPr lang="en-US" dirty="0"/>
              <a:t>Utilization: simultaneously fully utilized for sales plan. </a:t>
            </a:r>
            <a:r>
              <a:rPr lang="en-US" i="1" dirty="0"/>
              <a:t>This is also called </a:t>
            </a:r>
            <a:r>
              <a:rPr lang="en-US" b="1" i="1" dirty="0"/>
              <a:t>balanced capacity </a:t>
            </a:r>
            <a:r>
              <a:rPr lang="en-US" i="1" dirty="0"/>
              <a:t>and means that constraints cross in 1 point.</a:t>
            </a:r>
            <a:endParaRPr lang="en-US" dirty="0"/>
          </a:p>
          <a:p>
            <a:pPr marL="235481" indent="-235481"/>
            <a:endParaRPr lang="en-US" dirty="0"/>
          </a:p>
          <a:p>
            <a:pPr marL="235481" indent="-235481"/>
            <a:r>
              <a:rPr lang="en-US" b="1" dirty="0"/>
              <a:t>Problems: </a:t>
            </a:r>
            <a:r>
              <a:rPr lang="en-US" dirty="0"/>
              <a:t>Have a discussion on</a:t>
            </a:r>
          </a:p>
          <a:p>
            <a:pPr marL="235481" indent="-235481">
              <a:buFontTx/>
              <a:buChar char="•"/>
            </a:pPr>
            <a:r>
              <a:rPr lang="en-US" dirty="0"/>
              <a:t>Shortages: “penalty costs of capacity shortage”.  This suggest we should build more capacity, but how much? Full coverage? Bring out the idea of “base customers” vs. “tail customers” so that total coverage may be overshooting.</a:t>
            </a:r>
          </a:p>
          <a:p>
            <a:pPr marL="235481" indent="-235481">
              <a:buFontTx/>
              <a:buChar char="•"/>
            </a:pPr>
            <a:r>
              <a:rPr lang="en-US" dirty="0"/>
              <a:t>No switching option: need to build excess capacity upstream so test can move</a:t>
            </a:r>
          </a:p>
          <a:p>
            <a:pPr marL="235481" indent="-235481">
              <a:buFontTx/>
              <a:buChar char="•"/>
            </a:pPr>
            <a:r>
              <a:rPr lang="en-US" dirty="0"/>
              <a:t>Utilizations fully utilized at expected scenario = balanced capacity </a:t>
            </a:r>
          </a:p>
          <a:p>
            <a:pPr marL="235481" indent="-235481"/>
            <a:endParaRPr lang="en-US" dirty="0"/>
          </a:p>
          <a:p>
            <a:pPr marL="235481" indent="-235481"/>
            <a:r>
              <a:rPr lang="en-US" dirty="0"/>
              <a:t>So, how do we find the optimal balance?  We must financially optimize </a:t>
            </a:r>
            <a:r>
              <a:rPr lang="en-US" dirty="0" err="1"/>
              <a:t>eNPV</a:t>
            </a:r>
            <a:r>
              <a:rPr lang="en-US" dirty="0"/>
              <a:t>.</a:t>
            </a:r>
          </a:p>
          <a:p>
            <a:pPr marL="235481" indent="-235481">
              <a:buFontTx/>
              <a:buChar char="•"/>
            </a:pPr>
            <a:endParaRPr lang="en-US" dirty="0"/>
          </a:p>
          <a:p>
            <a:pPr marL="235481" indent="-235481"/>
            <a:r>
              <a:rPr lang="en-US" dirty="0"/>
              <a:t>On BB, evaluate (using real option) the cases:</a:t>
            </a:r>
          </a:p>
          <a:p>
            <a:pPr marL="235481" indent="-235481">
              <a:buFontTx/>
              <a:buAutoNum type="arabicPeriod"/>
            </a:pPr>
            <a:r>
              <a:rPr lang="en-US" dirty="0"/>
              <a:t>Base-case = Sales-plan driven. </a:t>
            </a:r>
          </a:p>
          <a:p>
            <a:pPr marL="709734" lvl="1" indent="-235481">
              <a:buFontTx/>
              <a:buChar char="•"/>
            </a:pPr>
            <a:r>
              <a:rPr lang="en-US" dirty="0" err="1"/>
              <a:t>CapEx</a:t>
            </a:r>
            <a:r>
              <a:rPr lang="en-US" dirty="0"/>
              <a:t> = 40+300*$30+300*$20+600*$80=40+9+6+48=103M</a:t>
            </a:r>
          </a:p>
          <a:p>
            <a:pPr marL="709734" lvl="1" indent="-235481">
              <a:buFontTx/>
              <a:buChar char="•"/>
            </a:pPr>
            <a:r>
              <a:rPr lang="en-US" dirty="0" err="1"/>
              <a:t>eOpProfit</a:t>
            </a:r>
            <a:r>
              <a:rPr lang="en-US" dirty="0"/>
              <a:t> = ; V = 88.25M; ROI = 88%</a:t>
            </a:r>
          </a:p>
          <a:p>
            <a:pPr marL="709734" lvl="1" indent="-235481">
              <a:buFontTx/>
              <a:buChar char="•"/>
            </a:pPr>
            <a:r>
              <a:rPr lang="en-US" dirty="0"/>
              <a:t>E(mismatch cost) = 107 – 88.25 = $18.75M</a:t>
            </a:r>
          </a:p>
          <a:p>
            <a:pPr marL="235481" indent="-235481">
              <a:buFontTx/>
              <a:buAutoNum type="arabicPeriod"/>
            </a:pPr>
            <a:r>
              <a:rPr lang="en-US" dirty="0"/>
              <a:t>Full-coverage</a:t>
            </a:r>
          </a:p>
          <a:p>
            <a:pPr marL="709734" lvl="1" indent="-235481">
              <a:buFontTx/>
              <a:buChar char="•"/>
            </a:pPr>
            <a:r>
              <a:rPr lang="en-US" dirty="0" err="1"/>
              <a:t>CapEx</a:t>
            </a:r>
            <a:r>
              <a:rPr lang="en-US" dirty="0"/>
              <a:t> = 103+150*30+50*20+100*80=+13.5=$116.5M</a:t>
            </a:r>
          </a:p>
          <a:p>
            <a:pPr marL="709734" lvl="1" indent="-235481">
              <a:buFontTx/>
              <a:buChar char="•"/>
            </a:pPr>
            <a:r>
              <a:rPr lang="en-US" dirty="0" err="1"/>
              <a:t>eOpProfit</a:t>
            </a:r>
            <a:r>
              <a:rPr lang="en-US" dirty="0"/>
              <a:t> = same as full info = 210M; V = 93.5; ROI = 80.5%</a:t>
            </a:r>
          </a:p>
          <a:p>
            <a:pPr marL="709734" lvl="1" indent="-235481">
              <a:buFontTx/>
              <a:buChar char="•"/>
            </a:pPr>
            <a:r>
              <a:rPr lang="en-US" dirty="0"/>
              <a:t>Good: mismatch cost is reduced by $5.25M but ROI is too low suggesting we went “too far”</a:t>
            </a:r>
          </a:p>
          <a:p>
            <a:pPr marL="709734" lvl="1" indent="-235481">
              <a:buFontTx/>
              <a:buChar char="•"/>
            </a:pPr>
            <a:r>
              <a:rPr lang="en-US" dirty="0"/>
              <a:t>Thus: we need</a:t>
            </a:r>
          </a:p>
          <a:p>
            <a:pPr marL="235481" indent="-235481">
              <a:buFontTx/>
              <a:buAutoNum type="arabicPeriod"/>
            </a:pPr>
            <a:r>
              <a:rPr lang="en-US" dirty="0"/>
              <a:t>Marginal: Add Cheetah</a:t>
            </a:r>
          </a:p>
          <a:p>
            <a:pPr marL="709734" lvl="1" indent="-235481">
              <a:buFontTx/>
              <a:buChar char="•"/>
            </a:pPr>
            <a:r>
              <a:rPr lang="en-US" dirty="0" err="1"/>
              <a:t>CapEx</a:t>
            </a:r>
            <a:r>
              <a:rPr lang="en-US" dirty="0"/>
              <a:t> = $30</a:t>
            </a:r>
          </a:p>
          <a:p>
            <a:pPr marL="709734" lvl="1" indent="-235481">
              <a:buFontTx/>
              <a:buChar char="•"/>
            </a:pPr>
            <a:r>
              <a:rPr lang="en-US" dirty="0" err="1"/>
              <a:t>eOpProfit</a:t>
            </a:r>
            <a:r>
              <a:rPr lang="en-US" dirty="0"/>
              <a:t> = 25%*$400 = $100; V = $70; ROI = 233%</a:t>
            </a:r>
          </a:p>
          <a:p>
            <a:pPr marL="709734" lvl="1" indent="-235481">
              <a:buFontTx/>
              <a:buChar char="•"/>
            </a:pPr>
            <a:r>
              <a:rPr lang="en-US" i="1" dirty="0"/>
              <a:t>Great. How far do we increase Cheetah FA?</a:t>
            </a:r>
          </a:p>
          <a:p>
            <a:endParaRPr lang="en-US" dirty="0"/>
          </a:p>
        </p:txBody>
      </p:sp>
      <p:sp>
        <p:nvSpPr>
          <p:cNvPr id="4" name="Header Placeholder 3"/>
          <p:cNvSpPr>
            <a:spLocks noGrp="1"/>
          </p:cNvSpPr>
          <p:nvPr>
            <p:ph type="hdr" sz="quarter" idx="10"/>
          </p:nvPr>
        </p:nvSpPr>
        <p:spPr/>
        <p:txBody>
          <a:bodyPr/>
          <a:lstStyle/>
          <a:p>
            <a:pPr>
              <a:defRPr/>
            </a:pPr>
            <a:r>
              <a:rPr lang="en-US"/>
              <a:t>Operations Strategy/Risk Mitigation &amp; Operational Hedging</a:t>
            </a:r>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18</a:t>
            </a:fld>
            <a:endParaRPr lang="en-US"/>
          </a:p>
        </p:txBody>
      </p:sp>
    </p:spTree>
    <p:extLst>
      <p:ext uri="{BB962C8B-B14F-4D97-AF65-F5344CB8AC3E}">
        <p14:creationId xmlns:p14="http://schemas.microsoft.com/office/powerpoint/2010/main" val="1533879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63492" name="Rectangle 6"/>
          <p:cNvSpPr>
            <a:spLocks noGrp="1" noChangeArrowheads="1"/>
          </p:cNvSpPr>
          <p:nvPr>
            <p:ph type="ftr" sz="quarter" idx="4"/>
          </p:nvPr>
        </p:nvSpPr>
        <p:spPr>
          <a:noFill/>
        </p:spPr>
        <p:txBody>
          <a:bodyPr/>
          <a:lstStyle/>
          <a:p>
            <a:pPr defTabSz="976502"/>
            <a:r>
              <a:rPr lang="en-US" dirty="0"/>
              <a:t>© J.A. Van Mieghem</a:t>
            </a:r>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marL="235481" indent="-235481"/>
            <a:r>
              <a:rPr lang="en-US" dirty="0"/>
              <a:t>Explain (obviously) but end by big insight of NN analysis:</a:t>
            </a:r>
          </a:p>
          <a:p>
            <a:pPr marL="235481" indent="-235481"/>
            <a:endParaRPr lang="en-US" dirty="0"/>
          </a:p>
          <a:p>
            <a:pPr marL="235481" indent="-235481"/>
            <a:r>
              <a:rPr lang="en-US" dirty="0"/>
              <a:t>For optimal plan: the tree would give: E pi = $94.5 with ROI  = 94.5/105.5 = 89.5%</a:t>
            </a:r>
          </a:p>
          <a:p>
            <a:pPr marL="709734" lvl="1" indent="-235481">
              <a:buFontTx/>
              <a:buChar char="•"/>
            </a:pPr>
            <a:r>
              <a:rPr lang="en-US" dirty="0"/>
              <a:t>so that true cost of uncertainty (value of perfect info) = 107 – 94.5 = $12.5M</a:t>
            </a:r>
          </a:p>
          <a:p>
            <a:pPr marL="235481" indent="-235481"/>
            <a:endParaRPr lang="en-US" dirty="0"/>
          </a:p>
          <a:p>
            <a:pPr marL="235481" indent="-235481"/>
            <a:r>
              <a:rPr lang="en-US" dirty="0" err="1"/>
              <a:t>BN_i</a:t>
            </a:r>
            <a:r>
              <a:rPr lang="en-US" dirty="0"/>
              <a:t> probability </a:t>
            </a:r>
            <a:r>
              <a:rPr lang="en-US" u="sng" dirty="0"/>
              <a:t>&lt; </a:t>
            </a:r>
            <a:r>
              <a:rPr lang="en-US" dirty="0" err="1"/>
              <a:t>ci</a:t>
            </a:r>
            <a:r>
              <a:rPr lang="en-US" dirty="0"/>
              <a:t>/</a:t>
            </a:r>
            <a:r>
              <a:rPr lang="en-US" dirty="0" err="1"/>
              <a:t>MVi</a:t>
            </a:r>
            <a:endParaRPr lang="en-US" dirty="0"/>
          </a:p>
          <a:p>
            <a:pPr marL="235481" indent="-235481"/>
            <a:endParaRPr lang="en-US" dirty="0"/>
          </a:p>
          <a:p>
            <a:pPr marL="235481" indent="-235481"/>
            <a:r>
              <a:rPr lang="en-US" b="1" dirty="0">
                <a:solidFill>
                  <a:srgbClr val="FF0000"/>
                </a:solidFill>
              </a:rPr>
              <a:t>Insight: How much and where do I put safety capacity strategically?</a:t>
            </a:r>
          </a:p>
          <a:p>
            <a:pPr marL="235481" indent="-235481"/>
            <a:r>
              <a:rPr lang="en-US" dirty="0"/>
              <a:t>So, where should I strategically put safety capacity and how much?</a:t>
            </a:r>
          </a:p>
          <a:p>
            <a:pPr marL="235481" indent="-235481"/>
            <a:endParaRPr lang="en-US" dirty="0"/>
          </a:p>
          <a:p>
            <a:pPr marL="235481" indent="-235481">
              <a:buFontTx/>
              <a:buAutoNum type="arabicPeriod"/>
            </a:pPr>
            <a:r>
              <a:rPr lang="en-US" dirty="0"/>
              <a:t>Where?</a:t>
            </a:r>
          </a:p>
          <a:p>
            <a:pPr marL="709734" lvl="1" indent="-235481">
              <a:buFontTx/>
              <a:buChar char="•"/>
            </a:pPr>
            <a:r>
              <a:rPr lang="en-US" dirty="0"/>
              <a:t>small </a:t>
            </a:r>
            <a:r>
              <a:rPr lang="en-US" dirty="0" err="1"/>
              <a:t>ci</a:t>
            </a:r>
            <a:r>
              <a:rPr lang="en-US" dirty="0"/>
              <a:t> = cheap assets</a:t>
            </a:r>
          </a:p>
          <a:p>
            <a:pPr marL="709734" lvl="1" indent="-235481">
              <a:buFontTx/>
              <a:buChar char="•"/>
            </a:pPr>
            <a:r>
              <a:rPr lang="en-US" dirty="0"/>
              <a:t>With large </a:t>
            </a:r>
            <a:r>
              <a:rPr lang="en-US" dirty="0" err="1"/>
              <a:t>MVi</a:t>
            </a:r>
            <a:r>
              <a:rPr lang="en-US" dirty="0"/>
              <a:t>: subject to little substitution so you get full bang for the buck = dedicated assets (not shared ones)</a:t>
            </a:r>
          </a:p>
          <a:p>
            <a:pPr marL="235481" indent="-235481">
              <a:buFontTx/>
              <a:buAutoNum type="arabicPeriod"/>
            </a:pPr>
            <a:r>
              <a:rPr lang="en-US" dirty="0"/>
              <a:t>How much?</a:t>
            </a:r>
          </a:p>
          <a:p>
            <a:pPr marL="709734" lvl="1" indent="-235481">
              <a:buFontTx/>
              <a:buChar char="•"/>
            </a:pPr>
            <a:r>
              <a:rPr lang="en-US" dirty="0"/>
              <a:t>Related to critical </a:t>
            </a:r>
            <a:r>
              <a:rPr lang="en-US" dirty="0" err="1"/>
              <a:t>fractile</a:t>
            </a:r>
            <a:r>
              <a:rPr lang="en-US" dirty="0"/>
              <a:t>: much in cheap, dedicated.</a:t>
            </a:r>
          </a:p>
          <a:p>
            <a:pPr marL="709734" lvl="1" indent="-235481">
              <a:buFontTx/>
              <a:buChar char="•"/>
            </a:pPr>
            <a:r>
              <a:rPr lang="en-US" dirty="0"/>
              <a:t>Times sigma: little in shared.</a:t>
            </a:r>
          </a:p>
        </p:txBody>
      </p:sp>
    </p:spTree>
    <p:extLst>
      <p:ext uri="{BB962C8B-B14F-4D97-AF65-F5344CB8AC3E}">
        <p14:creationId xmlns:p14="http://schemas.microsoft.com/office/powerpoint/2010/main" val="15158645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64516" name="Rectangle 6"/>
          <p:cNvSpPr>
            <a:spLocks noGrp="1" noChangeArrowheads="1"/>
          </p:cNvSpPr>
          <p:nvPr>
            <p:ph type="ftr" sz="quarter" idx="4"/>
          </p:nvPr>
        </p:nvSpPr>
        <p:spPr>
          <a:noFill/>
        </p:spPr>
        <p:txBody>
          <a:bodyPr/>
          <a:lstStyle/>
          <a:p>
            <a:pPr defTabSz="976502"/>
            <a:r>
              <a:rPr lang="en-US" dirty="0"/>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a:t>Use this slide to bring out the “insights:”</a:t>
            </a:r>
          </a:p>
          <a:p>
            <a:pPr marL="235481" indent="-235481"/>
            <a:endParaRPr lang="en-US" dirty="0"/>
          </a:p>
          <a:p>
            <a:pPr marL="235481" indent="-235481">
              <a:buFontTx/>
              <a:buChar char="•"/>
            </a:pPr>
            <a:r>
              <a:rPr lang="en-US" dirty="0"/>
              <a:t>Utilization: never simultaneously fully utilized. </a:t>
            </a:r>
            <a:r>
              <a:rPr lang="en-US" i="1" dirty="0"/>
              <a:t>This is also called </a:t>
            </a:r>
            <a:r>
              <a:rPr lang="en-US" b="1" i="1" dirty="0"/>
              <a:t>unbalanced capacity </a:t>
            </a:r>
            <a:r>
              <a:rPr lang="en-US" i="1" dirty="0"/>
              <a:t>and means that constraints do not cross in 1 point.</a:t>
            </a:r>
            <a:endParaRPr lang="en-US" dirty="0"/>
          </a:p>
          <a:p>
            <a:pPr marL="235481" indent="-235481">
              <a:buFontTx/>
              <a:buChar char="•"/>
            </a:pPr>
            <a:r>
              <a:rPr lang="en-US" dirty="0"/>
              <a:t>True value of perfect info = $107M - $94.5M= $12.5M</a:t>
            </a:r>
          </a:p>
          <a:p>
            <a:pPr marL="235481" indent="-235481">
              <a:buFontTx/>
              <a:buChar char="•"/>
            </a:pPr>
            <a:endParaRPr lang="en-US" dirty="0"/>
          </a:p>
          <a:p>
            <a:pPr marL="235481" indent="-235481"/>
            <a:r>
              <a:rPr lang="en-US" b="1" dirty="0">
                <a:solidFill>
                  <a:srgbClr val="FF3300"/>
                </a:solidFill>
              </a:rPr>
              <a:t>A. This is hedging in that:</a:t>
            </a:r>
          </a:p>
          <a:p>
            <a:pPr marL="235481" indent="-235481">
              <a:buFontTx/>
              <a:buAutoNum type="arabicPeriod"/>
            </a:pPr>
            <a:r>
              <a:rPr lang="en-US" dirty="0"/>
              <a:t>We have mitigated the impact of uncertainty (smallest expected mismatch cost AND smaller profit variance)</a:t>
            </a:r>
          </a:p>
          <a:p>
            <a:pPr marL="235481" indent="-235481">
              <a:buFontTx/>
              <a:buAutoNum type="arabicPeriod"/>
            </a:pPr>
            <a:r>
              <a:rPr lang="en-US" dirty="0"/>
              <a:t>We are hedging our bets by betting both on B and C (and not just on one sales plan or possible realization)</a:t>
            </a:r>
          </a:p>
          <a:p>
            <a:pPr marL="235481" indent="-235481">
              <a:buFontTx/>
              <a:buAutoNum type="arabicPeriod"/>
            </a:pPr>
            <a:r>
              <a:rPr lang="en-US" dirty="0"/>
              <a:t>We are patently unbalanced</a:t>
            </a:r>
          </a:p>
          <a:p>
            <a:pPr marL="235481" indent="-235481">
              <a:buFontTx/>
              <a:buAutoNum type="arabicPeriod"/>
            </a:pPr>
            <a:r>
              <a:rPr lang="en-US" dirty="0"/>
              <a:t>We have imbedded switching option to respond to uncertainty.</a:t>
            </a:r>
          </a:p>
          <a:p>
            <a:pPr marL="235481" indent="-235481"/>
            <a:endParaRPr lang="en-US" dirty="0"/>
          </a:p>
          <a:p>
            <a:pPr marL="235481" indent="-235481"/>
            <a:r>
              <a:rPr lang="en-US" b="1" dirty="0">
                <a:solidFill>
                  <a:srgbClr val="FF3300"/>
                </a:solidFill>
              </a:rPr>
              <a:t>B. Recall the value of network analysis: we have captured:</a:t>
            </a:r>
          </a:p>
          <a:p>
            <a:pPr marL="235481" indent="-235481">
              <a:buFontTx/>
              <a:buAutoNum type="arabicPeriod"/>
            </a:pPr>
            <a:r>
              <a:rPr lang="en-US" dirty="0"/>
              <a:t>(moving) BN</a:t>
            </a:r>
          </a:p>
          <a:p>
            <a:pPr marL="235481" indent="-235481">
              <a:buFontTx/>
              <a:buAutoNum type="arabicPeriod"/>
            </a:pPr>
            <a:r>
              <a:rPr lang="en-US" dirty="0"/>
              <a:t>Correlation</a:t>
            </a:r>
          </a:p>
          <a:p>
            <a:pPr marL="235481" indent="-235481">
              <a:buFontTx/>
              <a:buAutoNum type="arabicPeriod"/>
            </a:pPr>
            <a:r>
              <a:rPr lang="en-US" dirty="0"/>
              <a:t>Real options: rev max and substitution</a:t>
            </a:r>
          </a:p>
          <a:p>
            <a:pPr marL="235481" indent="-235481"/>
            <a:r>
              <a:rPr lang="en-US" dirty="0"/>
              <a:t>Our NN result justifies investing in excess capacity (which our 1D valuation did not!)</a:t>
            </a:r>
          </a:p>
          <a:p>
            <a:pPr marL="235481" indent="-235481"/>
            <a:endParaRPr lang="en-US" dirty="0"/>
          </a:p>
          <a:p>
            <a:pPr marL="235481" indent="-235481"/>
            <a:r>
              <a:rPr lang="en-US" b="1" dirty="0">
                <a:solidFill>
                  <a:srgbClr val="FF3300"/>
                </a:solidFill>
              </a:rPr>
              <a:t>C. Why did you get different results in Excel?</a:t>
            </a:r>
          </a:p>
          <a:p>
            <a:pPr marL="235481" indent="-235481">
              <a:buFontTx/>
              <a:buAutoNum type="arabicPeriod"/>
            </a:pPr>
            <a:r>
              <a:rPr lang="en-US" dirty="0"/>
              <a:t>You captured shortages</a:t>
            </a:r>
          </a:p>
          <a:p>
            <a:pPr marL="235481" indent="-235481">
              <a:buFontTx/>
              <a:buAutoNum type="arabicPeriod"/>
            </a:pPr>
            <a:r>
              <a:rPr lang="en-US" dirty="0"/>
              <a:t>You used 1D newsboys</a:t>
            </a:r>
          </a:p>
          <a:p>
            <a:pPr marL="235481" indent="-235481">
              <a:buFontTx/>
              <a:buAutoNum type="arabicPeriod"/>
            </a:pPr>
            <a:r>
              <a:rPr lang="en-US" dirty="0"/>
              <a:t>You did not prioritize highest margin product</a:t>
            </a:r>
          </a:p>
          <a:p>
            <a:pPr marL="235481" indent="-235481">
              <a:buFontTx/>
              <a:buAutoNum type="arabicPeriod"/>
            </a:pPr>
            <a:r>
              <a:rPr lang="en-US" dirty="0"/>
              <a:t>You were mathematically smart by coding x = min (K, D) but got an NLP.  For solver best to have 9 variables (like aggregate planning LP in book)</a:t>
            </a:r>
          </a:p>
        </p:txBody>
      </p:sp>
    </p:spTree>
    <p:extLst>
      <p:ext uri="{BB962C8B-B14F-4D97-AF65-F5344CB8AC3E}">
        <p14:creationId xmlns:p14="http://schemas.microsoft.com/office/powerpoint/2010/main" val="1537525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a:t>Note that optimal portfolio</a:t>
            </a:r>
            <a:r>
              <a:rPr lang="en-US" baseline="0" dirty="0"/>
              <a:t> does better on all columns/criteria</a:t>
            </a:r>
            <a:endParaRPr lang="en-US" dirty="0"/>
          </a:p>
        </p:txBody>
      </p:sp>
      <p:sp>
        <p:nvSpPr>
          <p:cNvPr id="65540" name="Header Placeholder 3"/>
          <p:cNvSpPr>
            <a:spLocks noGrp="1"/>
          </p:cNvSpPr>
          <p:nvPr>
            <p:ph type="hdr" sz="quarter"/>
          </p:nvPr>
        </p:nvSpPr>
        <p:spPr>
          <a:noFill/>
        </p:spPr>
        <p:txBody>
          <a:bodyPr/>
          <a:lstStyle/>
          <a:p>
            <a:pPr defTabSz="976502"/>
            <a:r>
              <a:rPr lang="en-US" dirty="0"/>
              <a:t>Operations Strategy/Risk Mitigation &amp; Operational Hedging</a:t>
            </a:r>
          </a:p>
        </p:txBody>
      </p:sp>
      <p:sp>
        <p:nvSpPr>
          <p:cNvPr id="65542" name="Footer Placeholder 5"/>
          <p:cNvSpPr>
            <a:spLocks noGrp="1"/>
          </p:cNvSpPr>
          <p:nvPr>
            <p:ph type="ftr" sz="quarter" idx="4"/>
          </p:nvPr>
        </p:nvSpPr>
        <p:spPr>
          <a:noFill/>
        </p:spPr>
        <p:txBody>
          <a:bodyPr/>
          <a:lstStyle/>
          <a:p>
            <a:pPr defTabSz="976502"/>
            <a:r>
              <a:rPr lang="en-US" dirty="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23</a:t>
            </a:fld>
            <a:endParaRPr lang="en-US" dirty="0"/>
          </a:p>
        </p:txBody>
      </p:sp>
    </p:spTree>
    <p:extLst>
      <p:ext uri="{BB962C8B-B14F-4D97-AF65-F5344CB8AC3E}">
        <p14:creationId xmlns:p14="http://schemas.microsoft.com/office/powerpoint/2010/main" val="517211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bwMode="auto">
          <a:xfrm>
            <a:off x="1131888" y="687388"/>
            <a:ext cx="4670425" cy="3502025"/>
          </a:xfrm>
          <a:prstGeom prst="rect">
            <a:avLst/>
          </a:prstGeom>
          <a:noFill/>
          <a:ln w="12700">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9219" name="Rectangle 3"/>
          <p:cNvSpPr>
            <a:spLocks noGrp="1" noChangeArrowheads="1"/>
          </p:cNvSpPr>
          <p:nvPr>
            <p:ph type="body" idx="1"/>
          </p:nvPr>
        </p:nvSpPr>
        <p:spPr bwMode="auto">
          <a:xfrm>
            <a:off x="914400" y="4419600"/>
            <a:ext cx="5105400" cy="41910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lIns="92075" tIns="46038" rIns="92075" bIns="46038"/>
          <a:lstStyle/>
          <a:p>
            <a:endParaRPr lang="x-none" altLang="x-none"/>
          </a:p>
        </p:txBody>
      </p:sp>
    </p:spTree>
    <p:extLst>
      <p:ext uri="{BB962C8B-B14F-4D97-AF65-F5344CB8AC3E}">
        <p14:creationId xmlns:p14="http://schemas.microsoft.com/office/powerpoint/2010/main" val="1420204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66564" name="Rectangle 6"/>
          <p:cNvSpPr>
            <a:spLocks noGrp="1" noChangeArrowheads="1"/>
          </p:cNvSpPr>
          <p:nvPr>
            <p:ph type="ftr" sz="quarter" idx="4"/>
          </p:nvPr>
        </p:nvSpPr>
        <p:spPr>
          <a:noFill/>
        </p:spPr>
        <p:txBody>
          <a:bodyPr/>
          <a:lstStyle/>
          <a:p>
            <a:pPr defTabSz="976502"/>
            <a:r>
              <a:rPr lang="en-US" dirty="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a:t> Optimal capacity portfolio for negative correlations are more efficient</a:t>
            </a:r>
          </a:p>
          <a:p>
            <a:pPr marL="195959" indent="-195959">
              <a:buFontTx/>
              <a:buChar char="•"/>
            </a:pPr>
            <a:r>
              <a:rPr lang="en-US" dirty="0"/>
              <a:t> They achieve this efficiency through higher capacity imbalance</a:t>
            </a:r>
          </a:p>
          <a:p>
            <a:pPr marL="195959" indent="-195959">
              <a:buFontTx/>
              <a:buChar char="•"/>
            </a:pPr>
            <a:r>
              <a:rPr lang="en-US" dirty="0"/>
              <a:t> Optimal degree of imbalance increases in:</a:t>
            </a:r>
          </a:p>
          <a:p>
            <a:pPr marL="670213" lvl="1" indent="-195959">
              <a:buFontTx/>
              <a:buAutoNum type="arabicPeriod"/>
            </a:pPr>
            <a:r>
              <a:rPr lang="en-US" dirty="0"/>
              <a:t>risk aversion, which supports the interpretation of capacity imbalance as one form of operational hedging</a:t>
            </a:r>
          </a:p>
          <a:p>
            <a:pPr marL="670213" lvl="1" indent="-195959">
              <a:buFontTx/>
              <a:buAutoNum type="arabicPeriod"/>
            </a:pPr>
            <a:r>
              <a:rPr lang="en-US" dirty="0"/>
              <a:t>Risk exposure (variance)</a:t>
            </a:r>
          </a:p>
          <a:p>
            <a:pPr marL="195959" indent="-195959">
              <a:buFontTx/>
              <a:buChar char="•"/>
            </a:pPr>
            <a:r>
              <a:rPr lang="en-US" dirty="0"/>
              <a:t>Risk-adjustment of capacity is more important with negative correlation</a:t>
            </a:r>
          </a:p>
          <a:p>
            <a:pPr marL="195959" indent="-195959">
              <a:buFontTx/>
              <a:buChar char="•"/>
            </a:pPr>
            <a:r>
              <a:rPr lang="en-US" dirty="0"/>
              <a:t>Some resource capacities may </a:t>
            </a:r>
            <a:r>
              <a:rPr lang="en-US" i="1" dirty="0"/>
              <a:t>increase </a:t>
            </a:r>
            <a:r>
              <a:rPr lang="en-US" dirty="0"/>
              <a:t>in risk aversion</a:t>
            </a:r>
          </a:p>
        </p:txBody>
      </p:sp>
    </p:spTree>
    <p:extLst>
      <p:ext uri="{BB962C8B-B14F-4D97-AF65-F5344CB8AC3E}">
        <p14:creationId xmlns:p14="http://schemas.microsoft.com/office/powerpoint/2010/main" val="1902991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67588" name="Rectangle 6"/>
          <p:cNvSpPr>
            <a:spLocks noGrp="1" noChangeArrowheads="1"/>
          </p:cNvSpPr>
          <p:nvPr>
            <p:ph type="ftr" sz="quarter" idx="4"/>
          </p:nvPr>
        </p:nvSpPr>
        <p:spPr>
          <a:noFill/>
        </p:spPr>
        <p:txBody>
          <a:bodyPr/>
          <a:lstStyle/>
          <a:p>
            <a:pPr defTabSz="976502"/>
            <a:r>
              <a:rPr lang="en-US" dirty="0"/>
              <a:t>© J.A. Van Mieghem</a:t>
            </a:r>
          </a:p>
        </p:txBody>
      </p:sp>
      <p:sp>
        <p:nvSpPr>
          <p:cNvPr id="67589" name="Rectangle 2"/>
          <p:cNvSpPr>
            <a:spLocks noGrp="1" noRot="1" noChangeAspect="1" noChangeArrowheads="1" noTextEdit="1"/>
          </p:cNvSpPr>
          <p:nvPr>
            <p:ph type="sldImg"/>
          </p:nvPr>
        </p:nvSpPr>
        <p:spPr>
          <a:ln/>
        </p:spPr>
      </p:sp>
      <p:sp>
        <p:nvSpPr>
          <p:cNvPr id="67590" name="Rectangle 3"/>
          <p:cNvSpPr>
            <a:spLocks noGrp="1" noChangeArrowheads="1"/>
          </p:cNvSpPr>
          <p:nvPr>
            <p:ph type="body" idx="1"/>
          </p:nvPr>
        </p:nvSpPr>
        <p:spPr>
          <a:noFill/>
          <a:ln/>
        </p:spPr>
        <p:txBody>
          <a:bodyPr/>
          <a:lstStyle/>
          <a:p>
            <a:pPr marL="235481" indent="-235481">
              <a:buFontTx/>
              <a:buChar char="•"/>
            </a:pPr>
            <a:r>
              <a:rPr lang="en-US" dirty="0"/>
              <a:t>How explain to senior mgt never all used?  </a:t>
            </a:r>
          </a:p>
          <a:p>
            <a:pPr marL="709734" lvl="1" indent="-235481">
              <a:buFontTx/>
              <a:buAutoNum type="arabicPeriod"/>
            </a:pPr>
            <a:r>
              <a:rPr lang="en-US" i="1" dirty="0"/>
              <a:t>We cannot do capacity planning for each product independently. (recall optimal is not part of combinatorial array!)</a:t>
            </a:r>
          </a:p>
          <a:p>
            <a:pPr marL="709734" lvl="1" indent="-235481">
              <a:buFontTx/>
              <a:buAutoNum type="arabicPeriod"/>
            </a:pPr>
            <a:r>
              <a:rPr lang="en-US" i="1" dirty="0"/>
              <a:t>We must look at the portfolio of products and assets</a:t>
            </a:r>
          </a:p>
          <a:p>
            <a:pPr marL="709734" lvl="1" indent="-235481">
              <a:buFontTx/>
              <a:buAutoNum type="arabicPeriod"/>
            </a:pPr>
            <a:r>
              <a:rPr lang="en-US" i="1" dirty="0"/>
              <a:t>And add reserves strategically to have switching options and insurance.</a:t>
            </a:r>
          </a:p>
          <a:p>
            <a:pPr marL="235481" indent="-235481">
              <a:buFontTx/>
              <a:buChar char="•"/>
            </a:pPr>
            <a:r>
              <a:rPr lang="en-US" dirty="0"/>
              <a:t>Never!</a:t>
            </a:r>
          </a:p>
          <a:p>
            <a:pPr marL="709734" lvl="1" indent="-235481">
              <a:buFontTx/>
              <a:buAutoNum type="arabicPeriod"/>
            </a:pPr>
            <a:r>
              <a:rPr lang="en-US" dirty="0"/>
              <a:t>Must change planning and capture all possible outcomes and likelihoods</a:t>
            </a:r>
          </a:p>
          <a:p>
            <a:pPr marL="709734" lvl="1" indent="-235481">
              <a:buFontTx/>
              <a:buAutoNum type="arabicPeriod"/>
            </a:pPr>
            <a:r>
              <a:rPr lang="en-US" dirty="0"/>
              <a:t>incorporate both the optimists (</a:t>
            </a:r>
            <a:r>
              <a:rPr lang="en-US" dirty="0" err="1"/>
              <a:t>mkt</a:t>
            </a:r>
            <a:r>
              <a:rPr lang="en-US" dirty="0"/>
              <a:t> &amp; sales) and pessimists</a:t>
            </a:r>
          </a:p>
          <a:p>
            <a:pPr marL="709734" lvl="1" indent="-235481">
              <a:buFontTx/>
              <a:buAutoNum type="arabicPeriod"/>
            </a:pPr>
            <a:r>
              <a:rPr lang="en-US" dirty="0"/>
              <a:t>Corporate wide means + correlations</a:t>
            </a:r>
          </a:p>
          <a:p>
            <a:pPr marL="709734" lvl="1" indent="-235481">
              <a:buFontTx/>
              <a:buAutoNum type="arabicPeriod"/>
            </a:pPr>
            <a:r>
              <a:rPr lang="en-US" dirty="0"/>
              <a:t>Optimize</a:t>
            </a:r>
          </a:p>
          <a:p>
            <a:pPr marL="235481" indent="-235481">
              <a:buFontTx/>
              <a:buChar char="•"/>
            </a:pPr>
            <a:r>
              <a:rPr lang="en-US" dirty="0"/>
              <a:t>NN gives value-maximizing compromise between rev &amp; costs.</a:t>
            </a:r>
          </a:p>
          <a:p>
            <a:pPr marL="235481" indent="-235481"/>
            <a:endParaRPr lang="en-US" dirty="0"/>
          </a:p>
          <a:p>
            <a:pPr marL="235481" indent="-235481"/>
            <a:r>
              <a:rPr lang="en-US" dirty="0"/>
              <a:t>Why don’t we see this more in practice?</a:t>
            </a:r>
          </a:p>
          <a:p>
            <a:pPr marL="235481" indent="-235481">
              <a:buFontTx/>
              <a:buChar char="•"/>
            </a:pPr>
            <a:r>
              <a:rPr lang="en-US" dirty="0"/>
              <a:t>Just getting all data (K and A) and keeping it updated is huge work</a:t>
            </a:r>
          </a:p>
          <a:p>
            <a:pPr marL="235481" indent="-235481">
              <a:buFontTx/>
              <a:buChar char="•"/>
            </a:pPr>
            <a:r>
              <a:rPr lang="en-US" dirty="0"/>
              <a:t>Incremental returns of optimization are often only a few percentages, and may not outweigh the cost for small firms</a:t>
            </a:r>
          </a:p>
          <a:p>
            <a:pPr marL="235481" indent="-235481">
              <a:buFontTx/>
              <a:buChar char="•"/>
            </a:pPr>
            <a:endParaRPr lang="en-US" dirty="0"/>
          </a:p>
          <a:p>
            <a:pPr>
              <a:lnSpc>
                <a:spcPct val="90000"/>
              </a:lnSpc>
            </a:pPr>
            <a:r>
              <a:rPr lang="en-US" sz="1700" dirty="0"/>
              <a:t>Implementation of optimal capacity portfolio planning and hedging</a:t>
            </a:r>
          </a:p>
          <a:p>
            <a:pPr lvl="2">
              <a:lnSpc>
                <a:spcPct val="90000"/>
              </a:lnSpc>
            </a:pPr>
            <a:r>
              <a:rPr lang="en-US" sz="1200" u="sng" dirty="0"/>
              <a:t>Organizational</a:t>
            </a:r>
            <a:r>
              <a:rPr lang="en-US" sz="1200" dirty="0"/>
              <a:t>: </a:t>
            </a:r>
            <a:r>
              <a:rPr lang="en-US" sz="1200" i="1" dirty="0"/>
              <a:t>to implement the optimal operational capacity hedge, the capacity planning process must incorporate uncertainty and must be done corporate-wide.  Moreover, incentives must be modified to allow for excess capacity. </a:t>
            </a:r>
          </a:p>
          <a:p>
            <a:pPr lvl="2">
              <a:lnSpc>
                <a:spcPct val="90000"/>
              </a:lnSpc>
            </a:pPr>
            <a:r>
              <a:rPr lang="en-US" sz="1200" u="sng" dirty="0"/>
              <a:t>Systems:</a:t>
            </a:r>
            <a:r>
              <a:rPr lang="en-US" sz="1200" dirty="0"/>
              <a:t> </a:t>
            </a:r>
            <a:r>
              <a:rPr lang="en-US" sz="1200" i="1" dirty="0"/>
              <a:t>IT must support a planning process that aggregates corporate-wide demand (means and covariance matrix), corporate capacities, and then optimizes value using a newsvendor network.  (Substantial change to current status.)</a:t>
            </a:r>
            <a:endParaRPr lang="en-US" sz="1200" dirty="0"/>
          </a:p>
          <a:p>
            <a:pPr marL="235481" indent="-235481"/>
            <a:endParaRPr lang="en-US" dirty="0"/>
          </a:p>
          <a:p>
            <a:pPr marL="235481" indent="-235481"/>
            <a:endParaRPr lang="en-US" dirty="0"/>
          </a:p>
        </p:txBody>
      </p:sp>
    </p:spTree>
    <p:extLst>
      <p:ext uri="{BB962C8B-B14F-4D97-AF65-F5344CB8AC3E}">
        <p14:creationId xmlns:p14="http://schemas.microsoft.com/office/powerpoint/2010/main" val="11003369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55300" name="Rectangle 6"/>
          <p:cNvSpPr>
            <a:spLocks noGrp="1" noChangeArrowheads="1"/>
          </p:cNvSpPr>
          <p:nvPr>
            <p:ph type="ftr" sz="quarter" idx="4"/>
          </p:nvPr>
        </p:nvSpPr>
        <p:spPr>
          <a:noFill/>
        </p:spPr>
        <p:txBody>
          <a:bodyPr/>
          <a:lstStyle/>
          <a:p>
            <a:pPr defTabSz="976502"/>
            <a:r>
              <a:rPr lang="en-US" dirty="0"/>
              <a:t>© J.A. Van Mieghem</a:t>
            </a:r>
          </a:p>
        </p:txBody>
      </p:sp>
      <p:sp>
        <p:nvSpPr>
          <p:cNvPr id="55301" name="Rectangle 2"/>
          <p:cNvSpPr>
            <a:spLocks noGrp="1" noRot="1" noChangeAspect="1" noChangeArrowheads="1" noTextEdit="1"/>
          </p:cNvSpPr>
          <p:nvPr>
            <p:ph type="sldImg"/>
          </p:nvPr>
        </p:nvSpPr>
        <p:spPr>
          <a:ln/>
        </p:spPr>
      </p:sp>
      <p:sp>
        <p:nvSpPr>
          <p:cNvPr id="55302" name="Rectangle 3"/>
          <p:cNvSpPr>
            <a:spLocks noGrp="1" noChangeArrowheads="1"/>
          </p:cNvSpPr>
          <p:nvPr>
            <p:ph type="body" idx="1"/>
          </p:nvPr>
        </p:nvSpPr>
        <p:spPr>
          <a:noFill/>
          <a:ln/>
        </p:spPr>
        <p:txBody>
          <a:bodyPr/>
          <a:lstStyle/>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latin typeface="Times New Roman" pitchFamily="18" charset="0"/>
                <a:ea typeface="+mn-ea"/>
                <a:cs typeface="+mn-cs"/>
              </a:rPr>
              <a:t>Brian Tomlin: When discussing the features of the optimal capacity portfolio (unbalanced etc.), I asked the students how a COO would react to these features and how would you explain them. After class, a student came up and told me he worked for BCG this past summer and capacity planning under uncertainty was a big part of it. It was a medical device company and they were using sales-driven capacity planning. The COO was a lawyer and BCG had a hard time convincing him of using forecasts etc. I thought this was interesting for two reasons: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latin typeface="Times New Roman" pitchFamily="18" charset="0"/>
                <a:ea typeface="+mn-ea"/>
                <a:cs typeface="+mn-cs"/>
              </a:rPr>
              <a:t>	(</a:t>
            </a:r>
            <a:r>
              <a:rPr lang="en-US" sz="1000" kern="1200" dirty="0" err="1">
                <a:solidFill>
                  <a:schemeClr val="tx1"/>
                </a:solidFill>
                <a:latin typeface="Times New Roman" pitchFamily="18" charset="0"/>
                <a:ea typeface="+mn-ea"/>
                <a:cs typeface="+mn-cs"/>
              </a:rPr>
              <a:t>i</a:t>
            </a:r>
            <a:r>
              <a:rPr lang="en-US" sz="1000" kern="1200" dirty="0">
                <a:solidFill>
                  <a:schemeClr val="tx1"/>
                </a:solidFill>
                <a:latin typeface="Times New Roman" pitchFamily="18" charset="0"/>
                <a:ea typeface="+mn-ea"/>
                <a:cs typeface="+mn-cs"/>
              </a:rPr>
              <a:t>) shows sales-driven still happens. Not surprising to us but maybe to students.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latin typeface="Times New Roman" pitchFamily="18" charset="0"/>
                <a:ea typeface="+mn-ea"/>
                <a:cs typeface="+mn-cs"/>
              </a:rPr>
              <a:t>	(ii) strategy consulting companies like BCG do projects on this stuff. That's a big deal for our students.</a:t>
            </a:r>
          </a:p>
          <a:p>
            <a:pPr marL="235481" indent="-235481"/>
            <a:endParaRPr lang="en-US" dirty="0"/>
          </a:p>
          <a:p>
            <a:pPr marL="235481" indent="-235481"/>
            <a:endParaRPr lang="en-US" dirty="0"/>
          </a:p>
          <a:p>
            <a:pPr marL="235481" indent="-235481"/>
            <a:endParaRPr lang="en-US" dirty="0"/>
          </a:p>
          <a:p>
            <a:pPr marL="235481" indent="-235481"/>
            <a:endParaRPr lang="en-US" dirty="0"/>
          </a:p>
          <a:p>
            <a:pPr marL="235481" indent="-235481"/>
            <a:endParaRPr lang="en-US" dirty="0"/>
          </a:p>
          <a:p>
            <a:pPr marL="235481" indent="-235481"/>
            <a:r>
              <a:rPr lang="en-US" dirty="0"/>
              <a:t>EMPHASIZE: the Seagate case is about LEADING capacity strategy: all done before seeing actual demand/sales.  Companies may simplify this problem by assuming a deterministic sales plan (like Seagate does), but we want to study how we should incorporate demand risk into this process!</a:t>
            </a:r>
          </a:p>
          <a:p>
            <a:pPr marL="235481" indent="-235481"/>
            <a:endParaRPr lang="en-US" dirty="0"/>
          </a:p>
          <a:p>
            <a:pPr marL="235481" indent="-235481"/>
            <a:endParaRPr lang="en-US" dirty="0"/>
          </a:p>
          <a:p>
            <a:pPr marL="235481" indent="-235481"/>
            <a:r>
              <a:rPr lang="en-US" dirty="0"/>
              <a:t>Before delving into the specific capacity problem, let’s review how Seagate makes planning decisions, as that will be relevant to understand incentives and implementation.</a:t>
            </a:r>
          </a:p>
          <a:p>
            <a:pPr marL="235481" indent="-235481"/>
            <a:endParaRPr lang="en-US" dirty="0"/>
          </a:p>
          <a:p>
            <a:pPr marL="235481" indent="-235481">
              <a:buFontTx/>
              <a:buChar char="•"/>
            </a:pPr>
            <a:r>
              <a:rPr lang="en-US" dirty="0"/>
              <a:t>Discuss MPS + CRP and define terminology</a:t>
            </a:r>
          </a:p>
          <a:p>
            <a:pPr marL="235481" indent="-235481">
              <a:buFontTx/>
              <a:buChar char="•"/>
            </a:pPr>
            <a:r>
              <a:rPr lang="en-US" dirty="0"/>
              <a:t>Perhaps introduce notation: demand </a:t>
            </a:r>
            <a:r>
              <a:rPr lang="en-US" i="1" dirty="0"/>
              <a:t>D, </a:t>
            </a:r>
            <a:r>
              <a:rPr lang="en-US" dirty="0"/>
              <a:t>MPS = production plan </a:t>
            </a:r>
            <a:r>
              <a:rPr lang="en-US" i="1" dirty="0"/>
              <a:t>x</a:t>
            </a:r>
            <a:r>
              <a:rPr lang="en-US" dirty="0"/>
              <a:t>, capacity vector </a:t>
            </a:r>
            <a:r>
              <a:rPr lang="en-US" i="1" dirty="0"/>
              <a:t>K</a:t>
            </a:r>
            <a:endParaRPr lang="en-US" dirty="0"/>
          </a:p>
          <a:p>
            <a:pPr marL="235481" indent="-235481">
              <a:buFontTx/>
              <a:buChar char="•"/>
            </a:pPr>
            <a:r>
              <a:rPr lang="en-US" dirty="0"/>
              <a:t>Stress that:</a:t>
            </a:r>
          </a:p>
          <a:p>
            <a:pPr marL="709734" lvl="1" indent="-235481">
              <a:buFontTx/>
              <a:buAutoNum type="arabicPeriod"/>
            </a:pPr>
            <a:r>
              <a:rPr lang="en-US" dirty="0"/>
              <a:t>This CRP is sales-plan driven</a:t>
            </a:r>
          </a:p>
          <a:p>
            <a:pPr marL="709734" lvl="1" indent="-235481">
              <a:buFontTx/>
              <a:buAutoNum type="arabicPeriod"/>
            </a:pPr>
            <a:r>
              <a:rPr lang="en-US" dirty="0"/>
              <a:t> In fast-moving industries one frequently does CRP + it’s important (high demand risk exposure + impact of risk due to VI)</a:t>
            </a:r>
          </a:p>
          <a:p>
            <a:pPr marL="709734" lvl="1" indent="-235481">
              <a:buFontTx/>
              <a:buAutoNum type="arabicPeriod"/>
            </a:pPr>
            <a:endParaRPr lang="en-US" dirty="0"/>
          </a:p>
          <a:p>
            <a:pPr marL="235481" indent="-235481">
              <a:buFontTx/>
              <a:buChar char="•"/>
            </a:pPr>
            <a:r>
              <a:rPr lang="en-US" dirty="0"/>
              <a:t>Optional: </a:t>
            </a:r>
            <a:r>
              <a:rPr lang="en-US" i="1" dirty="0"/>
              <a:t>The hard-drive industry is unique. Why?</a:t>
            </a:r>
          </a:p>
          <a:p>
            <a:pPr marL="235481" indent="-235481">
              <a:buFontTx/>
              <a:buAutoNum type="arabicPeriod"/>
            </a:pPr>
            <a:r>
              <a:rPr lang="en-US" dirty="0"/>
              <a:t>Astonishing technological learning (faster than Moore) and precision (it’s like flying a Boeing 747 1 foot above ground!)</a:t>
            </a:r>
          </a:p>
          <a:p>
            <a:pPr marL="235481" indent="-235481">
              <a:buFontTx/>
              <a:buAutoNum type="arabicPeriod"/>
            </a:pPr>
            <a:r>
              <a:rPr lang="en-US" dirty="0"/>
              <a:t>No-one owns design IP &gt; ruthless competition</a:t>
            </a:r>
          </a:p>
          <a:p>
            <a:pPr marL="235481" indent="-235481">
              <a:buFontTx/>
              <a:buAutoNum type="arabicPeriod"/>
            </a:pPr>
            <a:r>
              <a:rPr lang="en-US" dirty="0"/>
              <a:t>Flight to low-cost countries</a:t>
            </a:r>
          </a:p>
          <a:p>
            <a:pPr marL="235481" indent="-235481">
              <a:buFontTx/>
              <a:buAutoNum type="arabicPeriod"/>
            </a:pPr>
            <a:r>
              <a:rPr lang="en-US" dirty="0"/>
              <a:t>HDD industry keeps renewing itself: now its consumer markets (“bring the HD from the computer into the living room and your palm” according to Hitachi)</a:t>
            </a:r>
          </a:p>
        </p:txBody>
      </p:sp>
    </p:spTree>
    <p:extLst>
      <p:ext uri="{BB962C8B-B14F-4D97-AF65-F5344CB8AC3E}">
        <p14:creationId xmlns:p14="http://schemas.microsoft.com/office/powerpoint/2010/main" val="1381030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a:solidFill>
                  <a:srgbClr val="000000"/>
                </a:solidFill>
              </a:rPr>
              <a:t>Operations Strategy/Risk Mitigation &amp; Operational Hedging</a:t>
            </a:r>
          </a:p>
        </p:txBody>
      </p:sp>
      <p:sp>
        <p:nvSpPr>
          <p:cNvPr id="64516" name="Rectangle 6"/>
          <p:cNvSpPr>
            <a:spLocks noGrp="1" noChangeArrowheads="1"/>
          </p:cNvSpPr>
          <p:nvPr>
            <p:ph type="ftr" sz="quarter" idx="4"/>
          </p:nvPr>
        </p:nvSpPr>
        <p:spPr>
          <a:noFill/>
        </p:spPr>
        <p:txBody>
          <a:bodyPr/>
          <a:lstStyle/>
          <a:p>
            <a:pPr defTabSz="976502"/>
            <a:r>
              <a:rPr lang="en-US" dirty="0">
                <a:solidFill>
                  <a:srgbClr val="000000"/>
                </a:solidFill>
              </a:rPr>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endParaRPr lang="en-US" dirty="0"/>
          </a:p>
        </p:txBody>
      </p:sp>
    </p:spTree>
    <p:extLst>
      <p:ext uri="{BB962C8B-B14F-4D97-AF65-F5344CB8AC3E}">
        <p14:creationId xmlns:p14="http://schemas.microsoft.com/office/powerpoint/2010/main" val="759512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68612" name="Rectangle 6"/>
          <p:cNvSpPr>
            <a:spLocks noGrp="1" noChangeArrowheads="1"/>
          </p:cNvSpPr>
          <p:nvPr>
            <p:ph type="ftr" sz="quarter" idx="4"/>
          </p:nvPr>
        </p:nvSpPr>
        <p:spPr>
          <a:noFill/>
        </p:spPr>
        <p:txBody>
          <a:bodyPr/>
          <a:lstStyle/>
          <a:p>
            <a:pPr defTabSz="976502"/>
            <a:r>
              <a:rPr lang="en-US" dirty="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a:t>Notes:</a:t>
            </a:r>
          </a:p>
        </p:txBody>
      </p:sp>
    </p:spTree>
    <p:extLst>
      <p:ext uri="{BB962C8B-B14F-4D97-AF65-F5344CB8AC3E}">
        <p14:creationId xmlns:p14="http://schemas.microsoft.com/office/powerpoint/2010/main" val="984171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68612" name="Rectangle 6"/>
          <p:cNvSpPr>
            <a:spLocks noGrp="1" noChangeArrowheads="1"/>
          </p:cNvSpPr>
          <p:nvPr>
            <p:ph type="ftr" sz="quarter" idx="4"/>
          </p:nvPr>
        </p:nvSpPr>
        <p:spPr>
          <a:noFill/>
        </p:spPr>
        <p:txBody>
          <a:bodyPr/>
          <a:lstStyle/>
          <a:p>
            <a:pPr defTabSz="976502"/>
            <a:r>
              <a:rPr lang="en-US" dirty="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a:t>Notes:</a:t>
            </a:r>
          </a:p>
        </p:txBody>
      </p:sp>
    </p:spTree>
    <p:extLst>
      <p:ext uri="{BB962C8B-B14F-4D97-AF65-F5344CB8AC3E}">
        <p14:creationId xmlns:p14="http://schemas.microsoft.com/office/powerpoint/2010/main" val="10594018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r>
              <a:rPr lang="en-US" sz="800" b="0">
                <a:solidFill>
                  <a:prstClr val="black"/>
                </a:solidFill>
              </a:rPr>
              <a:t>OPNS454 Week 5: Capacity Types and Flexibility</a:t>
            </a:r>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r>
              <a:rPr lang="en-US" sz="800" b="0">
                <a:solidFill>
                  <a:prstClr val="black"/>
                </a:solidFill>
              </a:rPr>
              <a:t>© Van Mieghem</a:t>
            </a:r>
          </a:p>
        </p:txBody>
      </p:sp>
      <p:sp>
        <p:nvSpPr>
          <p:cNvPr id="1024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C0770E3A-A9E0-4A48-9115-1F1523ECD401}" type="slidenum">
              <a:rPr lang="en-US" sz="800" b="0">
                <a:solidFill>
                  <a:prstClr val="black"/>
                </a:solidFill>
              </a:rPr>
              <a:pPr/>
              <a:t>32</a:t>
            </a:fld>
            <a:endParaRPr lang="en-US" sz="800" b="0">
              <a:solidFill>
                <a:prstClr val="black"/>
              </a:solidFill>
            </a:endParaRPr>
          </a:p>
        </p:txBody>
      </p:sp>
      <p:sp>
        <p:nvSpPr>
          <p:cNvPr id="10245"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1024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atin typeface="Times New Roman" charset="0"/>
                <a:ea typeface="MS PGothic" charset="0"/>
              </a:rPr>
              <a:t>Ask students to explain the obstacles (given that they have read Upton).</a:t>
            </a:r>
          </a:p>
          <a:p>
            <a:endParaRPr lang="en-US" b="1">
              <a:latin typeface="Times New Roman" charset="0"/>
              <a:ea typeface="MS PGothic" charset="0"/>
            </a:endParaRPr>
          </a:p>
          <a:p>
            <a:r>
              <a:rPr lang="en-US" b="1">
                <a:latin typeface="Times New Roman" charset="0"/>
                <a:ea typeface="MS PGothic" charset="0"/>
              </a:rPr>
              <a:t>Obstacles:</a:t>
            </a:r>
          </a:p>
          <a:p>
            <a:pPr>
              <a:buFontTx/>
              <a:buChar char="•"/>
            </a:pPr>
            <a:r>
              <a:rPr lang="en-US">
                <a:latin typeface="Times New Roman" charset="0"/>
                <a:ea typeface="MS PGothic" charset="0"/>
              </a:rPr>
              <a:t>Competition: HP cartridges should not be common!</a:t>
            </a:r>
          </a:p>
          <a:p>
            <a:pPr>
              <a:buFontTx/>
              <a:buChar char="•"/>
            </a:pPr>
            <a:r>
              <a:rPr lang="en-US">
                <a:latin typeface="Times New Roman" charset="0"/>
                <a:ea typeface="MS PGothic" charset="0"/>
              </a:rPr>
              <a:t>Customer perception: Jaguar X-type is not a real Jag…</a:t>
            </a:r>
          </a:p>
          <a:p>
            <a:endParaRPr lang="en-US">
              <a:latin typeface="Times New Roman" charset="0"/>
              <a:ea typeface="MS PGothic" charset="0"/>
            </a:endParaRPr>
          </a:p>
        </p:txBody>
      </p:sp>
    </p:spTree>
    <p:extLst>
      <p:ext uri="{BB962C8B-B14F-4D97-AF65-F5344CB8AC3E}">
        <p14:creationId xmlns:p14="http://schemas.microsoft.com/office/powerpoint/2010/main" val="17211200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Cost:</a:t>
            </a:r>
          </a:p>
          <a:p>
            <a:pPr marL="228600" indent="-228600">
              <a:buAutoNum type="arabicPeriod"/>
            </a:pPr>
            <a:r>
              <a:rPr lang="en-US" baseline="0" dirty="0"/>
              <a:t>Clearly transportation</a:t>
            </a:r>
          </a:p>
          <a:p>
            <a:pPr marL="228600" indent="-228600">
              <a:buAutoNum type="arabicPeriod"/>
            </a:pPr>
            <a:endParaRPr lang="en-US" baseline="0" dirty="0"/>
          </a:p>
          <a:p>
            <a:pPr marL="228600" indent="-228600">
              <a:buAutoNum type="arabicPeriod"/>
            </a:pPr>
            <a:r>
              <a:rPr lang="en-US" baseline="0" dirty="0"/>
              <a:t>But a key reason to have 1 set in each plant is:</a:t>
            </a:r>
          </a:p>
          <a:p>
            <a:pPr marL="685800" lvl="1" indent="-228600">
              <a:buAutoNum type="arabicPeriod"/>
            </a:pPr>
            <a:r>
              <a:rPr lang="en-US" baseline="0" dirty="0"/>
              <a:t>Risk of breakdown/stoppage: if I have 2 sets, one breakdown allows me to re-allocate to “up plant”.  With one set, I must outsource stamping at a cost of about $80/unit (versus $3 internally!)</a:t>
            </a:r>
          </a:p>
          <a:p>
            <a:pPr marL="685800" lvl="1" indent="-228600">
              <a:buAutoNum type="arabicPeriod"/>
            </a:pPr>
            <a:r>
              <a:rPr lang="en-US" baseline="0" dirty="0"/>
              <a:t>Risk of labor issues</a:t>
            </a:r>
          </a:p>
          <a:p>
            <a:pPr marL="685800" lvl="1" indent="-228600">
              <a:buAutoNum type="arabicPeriod"/>
            </a:pPr>
            <a:r>
              <a:rPr lang="en-US" baseline="0" dirty="0"/>
              <a:t>Etc.</a:t>
            </a:r>
          </a:p>
          <a:p>
            <a:pPr marL="685800" lvl="1" indent="-228600">
              <a:buAutoNum type="arabicPeriod"/>
            </a:pPr>
            <a:endParaRPr lang="en-US" baseline="0" dirty="0"/>
          </a:p>
          <a:p>
            <a:pPr marL="228600" lvl="0" indent="-228600">
              <a:buNone/>
            </a:pPr>
            <a:r>
              <a:rPr lang="en-US" baseline="0" dirty="0"/>
              <a:t>Note that this is even before taking into account demand volatility!  </a:t>
            </a:r>
          </a:p>
          <a:p>
            <a:pPr marL="228600" lvl="0" indent="-228600">
              <a:buNone/>
            </a:pPr>
            <a:r>
              <a:rPr lang="en-US" baseline="0" dirty="0"/>
              <a:t>Our approach can be used to put a value on this (yet there is less interconnectivity here)</a:t>
            </a:r>
            <a:endParaRPr lang="en-US" dirty="0"/>
          </a:p>
        </p:txBody>
      </p:sp>
      <p:sp>
        <p:nvSpPr>
          <p:cNvPr id="4" name="Header Placeholder 3"/>
          <p:cNvSpPr>
            <a:spLocks noGrp="1"/>
          </p:cNvSpPr>
          <p:nvPr>
            <p:ph type="hdr" sz="quarter" idx="10"/>
          </p:nvPr>
        </p:nvSpPr>
        <p:spPr/>
        <p:txBody>
          <a:bodyPr/>
          <a:lstStyle/>
          <a:p>
            <a:pPr>
              <a:defRPr/>
            </a:pPr>
            <a:r>
              <a:rPr lang="en-US"/>
              <a:t>Operations Strategy/Risk Mitigation &amp; Operational Hedging</a:t>
            </a:r>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33</a:t>
            </a:fld>
            <a:endParaRPr lang="en-US"/>
          </a:p>
        </p:txBody>
      </p:sp>
    </p:spTree>
    <p:extLst>
      <p:ext uri="{BB962C8B-B14F-4D97-AF65-F5344CB8AC3E}">
        <p14:creationId xmlns:p14="http://schemas.microsoft.com/office/powerpoint/2010/main" val="580126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Operations Strategy/Risk Mitigation &amp; Operational Hedging</a:t>
            </a:r>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35</a:t>
            </a:fld>
            <a:endParaRPr lang="en-US"/>
          </a:p>
        </p:txBody>
      </p:sp>
    </p:spTree>
    <p:extLst>
      <p:ext uri="{BB962C8B-B14F-4D97-AF65-F5344CB8AC3E}">
        <p14:creationId xmlns:p14="http://schemas.microsoft.com/office/powerpoint/2010/main" val="8709991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a:ln/>
        </p:spPr>
      </p:sp>
      <p:sp>
        <p:nvSpPr>
          <p:cNvPr id="819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atin typeface="Times New Roman" charset="0"/>
                <a:ea typeface="MS PGothic" charset="0"/>
              </a:rPr>
              <a:t>Give examples where mix flex is more important than volume flex?</a:t>
            </a:r>
          </a:p>
          <a:p>
            <a:endParaRPr lang="en-US">
              <a:latin typeface="Times New Roman" charset="0"/>
              <a:ea typeface="MS PGothic" charset="0"/>
            </a:endParaRPr>
          </a:p>
          <a:p>
            <a:pPr>
              <a:buFontTx/>
              <a:buChar char="-"/>
            </a:pPr>
            <a:r>
              <a:rPr lang="en-US">
                <a:latin typeface="Times New Roman" charset="0"/>
                <a:ea typeface="MS PGothic" charset="0"/>
              </a:rPr>
              <a:t>Whenever the aggregate category volume is fairly stable, but choice within category hard to predict.  Fashion products, cars (different engine sizes, different tech: electric/hybrid/conventional),…</a:t>
            </a:r>
          </a:p>
          <a:p>
            <a:pPr>
              <a:buFontTx/>
              <a:buChar char="-"/>
            </a:pPr>
            <a:r>
              <a:rPr lang="en-US">
                <a:latin typeface="Times New Roman" charset="0"/>
                <a:ea typeface="MS PGothic" charset="0"/>
              </a:rPr>
              <a:t>Volume flex is for seasonal or NPI.</a:t>
            </a:r>
          </a:p>
          <a:p>
            <a:pPr>
              <a:buFontTx/>
              <a:buChar char="-"/>
            </a:pPr>
            <a:endParaRPr lang="en-US">
              <a:latin typeface="Times New Roman" charset="0"/>
              <a:ea typeface="MS PGothic" charset="0"/>
            </a:endParaRPr>
          </a:p>
          <a:p>
            <a:pPr>
              <a:buFontTx/>
              <a:buChar char="-"/>
            </a:pPr>
            <a:endParaRPr lang="en-US">
              <a:latin typeface="Times New Roman" charset="0"/>
              <a:ea typeface="MS PGothic" charset="0"/>
            </a:endParaRPr>
          </a:p>
          <a:p>
            <a:r>
              <a:rPr lang="en-US">
                <a:latin typeface="Times New Roman" charset="0"/>
                <a:ea typeface="MS PGothic" charset="0"/>
              </a:rPr>
              <a:t>What does it take?  (Info from my interactions at MBC April 28, 2010)</a:t>
            </a:r>
          </a:p>
          <a:p>
            <a:pPr>
              <a:buFontTx/>
              <a:buChar char="-"/>
            </a:pPr>
            <a:r>
              <a:rPr lang="en-US">
                <a:latin typeface="Times New Roman" charset="0"/>
                <a:ea typeface="MS PGothic" charset="0"/>
              </a:rPr>
              <a:t>Volume flex: Harley aims for 30 to 50% volume change flex.  Lower months = base demand = core FT workforce; Peaks require contingent workforce.</a:t>
            </a:r>
          </a:p>
          <a:p>
            <a:pPr>
              <a:buFontTx/>
              <a:buChar char="-"/>
            </a:pPr>
            <a:r>
              <a:rPr lang="en-US">
                <a:latin typeface="Times New Roman" charset="0"/>
                <a:ea typeface="MS PGothic" charset="0"/>
              </a:rPr>
              <a:t>Mix flex: uses common designs.  Lester Charles (2000MMM) worked on a JV project with Porsche to have a flexible line for power-train assembly.  (Typically Harley has dedicated lines.)</a:t>
            </a:r>
          </a:p>
        </p:txBody>
      </p:sp>
      <p:sp>
        <p:nvSpPr>
          <p:cNvPr id="81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1C0486CC-06CD-C345-B1DC-DC07A93B604F}" type="slidenum">
              <a:rPr lang="en-US" sz="800" b="0">
                <a:solidFill>
                  <a:srgbClr val="000000"/>
                </a:solidFill>
              </a:rPr>
              <a:pPr/>
              <a:t>36</a:t>
            </a:fld>
            <a:endParaRPr lang="en-US" sz="800" b="0">
              <a:solidFill>
                <a:srgbClr val="000000"/>
              </a:solidFill>
            </a:endParaRPr>
          </a:p>
        </p:txBody>
      </p:sp>
    </p:spTree>
    <p:extLst>
      <p:ext uri="{BB962C8B-B14F-4D97-AF65-F5344CB8AC3E}">
        <p14:creationId xmlns:p14="http://schemas.microsoft.com/office/powerpoint/2010/main" val="979228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7"/>
          <p:cNvSpPr>
            <a:spLocks noGrp="1" noChangeArrowheads="1"/>
          </p:cNvSpPr>
          <p:nvPr>
            <p:ph type="sldNum" sz="quarter" idx="5"/>
          </p:nvPr>
        </p:nvSpPr>
        <p:spPr>
          <a:noFill/>
        </p:spPr>
        <p:txBody>
          <a:bodyPr/>
          <a:lstStyle/>
          <a:p>
            <a:fld id="{FF119D78-3D31-4AF9-8C50-699B19C41090}" type="slidenum">
              <a:rPr lang="en-US" smtClean="0"/>
              <a:pPr/>
              <a:t>37</a:t>
            </a:fld>
            <a:endParaRPr lang="en-US"/>
          </a:p>
        </p:txBody>
      </p:sp>
      <p:sp>
        <p:nvSpPr>
          <p:cNvPr id="30724" name="Rectangle 2"/>
          <p:cNvSpPr>
            <a:spLocks noGrp="1" noRot="1" noChangeAspect="1" noChangeArrowheads="1" noTextEdit="1"/>
          </p:cNvSpPr>
          <p:nvPr>
            <p:ph type="sldImg"/>
          </p:nvPr>
        </p:nvSpPr>
        <p:spPr>
          <a:ln/>
        </p:spPr>
      </p:sp>
      <p:sp>
        <p:nvSpPr>
          <p:cNvPr id="30725" name="Rectangle 3"/>
          <p:cNvSpPr>
            <a:spLocks noGrp="1" noChangeArrowheads="1"/>
          </p:cNvSpPr>
          <p:nvPr>
            <p:ph type="body" idx="1"/>
          </p:nvPr>
        </p:nvSpPr>
        <p:spPr>
          <a:noFill/>
          <a:ln/>
        </p:spPr>
        <p:txBody>
          <a:bodyPr/>
          <a:lstStyle/>
          <a:p>
            <a:r>
              <a:rPr lang="en-US" sz="700" dirty="0">
                <a:latin typeface="Times New Roman" charset="0"/>
              </a:rPr>
              <a:t>I like to share with you a recent stream of my research agenda with </a:t>
            </a:r>
            <a:r>
              <a:rPr lang="en-US" sz="700" dirty="0" err="1">
                <a:latin typeface="Times New Roman" charset="0"/>
              </a:rPr>
              <a:t>Itai</a:t>
            </a:r>
            <a:r>
              <a:rPr lang="en-US" sz="700" dirty="0">
                <a:latin typeface="Times New Roman" charset="0"/>
              </a:rPr>
              <a:t> </a:t>
            </a:r>
            <a:r>
              <a:rPr lang="en-US" sz="700" dirty="0" err="1">
                <a:latin typeface="Times New Roman" charset="0"/>
              </a:rPr>
              <a:t>Gurvich</a:t>
            </a:r>
            <a:r>
              <a:rPr lang="en-US" sz="700" dirty="0">
                <a:latin typeface="Times New Roman" charset="0"/>
              </a:rPr>
              <a:t> that centers on Collaboration.  The word collaboration</a:t>
            </a:r>
            <a:r>
              <a:rPr lang="en-US" sz="700" baseline="0" dirty="0">
                <a:latin typeface="Times New Roman" charset="0"/>
              </a:rPr>
              <a:t> means people working together, which is what happens in most processes,</a:t>
            </a:r>
          </a:p>
          <a:p>
            <a:r>
              <a:rPr lang="en-US" sz="700" baseline="0" dirty="0">
                <a:latin typeface="Times New Roman" charset="0"/>
              </a:rPr>
              <a:t>But we consider a specific form of collaboration in an ACTIVITY: this is </a:t>
            </a:r>
            <a:r>
              <a:rPr lang="en-US" sz="700" baseline="0" dirty="0" err="1">
                <a:latin typeface="Times New Roman" charset="0"/>
              </a:rPr>
              <a:t>simultaenous</a:t>
            </a:r>
            <a:r>
              <a:rPr lang="en-US" sz="700" baseline="0" dirty="0">
                <a:latin typeface="Times New Roman" charset="0"/>
              </a:rPr>
              <a:t> collaboration where several people must work simultaneously to perform an activity, which we call a collaborative activity. </a:t>
            </a:r>
          </a:p>
          <a:p>
            <a:endParaRPr lang="en-US" sz="700" baseline="0" dirty="0">
              <a:latin typeface="Times New Roman" charset="0"/>
            </a:endParaRPr>
          </a:p>
          <a:p>
            <a:r>
              <a:rPr lang="en-US" sz="700" baseline="0" dirty="0">
                <a:latin typeface="Times New Roman" charset="0"/>
              </a:rPr>
              <a:t>[SHOW NEXT HOSPITAL SLIDE].  The </a:t>
            </a:r>
            <a:r>
              <a:rPr lang="en-US" sz="700" baseline="0" dirty="0" err="1">
                <a:latin typeface="Times New Roman" charset="0"/>
              </a:rPr>
              <a:t>syncrhonicity</a:t>
            </a:r>
            <a:r>
              <a:rPr lang="en-US" sz="700" baseline="0" dirty="0">
                <a:latin typeface="Times New Roman" charset="0"/>
              </a:rPr>
              <a:t> requirements will form an important feature of our findings.</a:t>
            </a:r>
          </a:p>
          <a:p>
            <a:endParaRPr lang="en-US" sz="700" baseline="0" dirty="0">
              <a:latin typeface="Times New Roman" charset="0"/>
            </a:endParaRPr>
          </a:p>
          <a:p>
            <a:r>
              <a:rPr lang="en-US" sz="700" baseline="0" dirty="0">
                <a:latin typeface="Times New Roman" charset="0"/>
              </a:rPr>
              <a:t>[Then show MAN </a:t>
            </a:r>
            <a:r>
              <a:rPr lang="en-US" sz="700" baseline="0" dirty="0" err="1">
                <a:latin typeface="Times New Roman" charset="0"/>
              </a:rPr>
              <a:t>vs</a:t>
            </a:r>
            <a:r>
              <a:rPr lang="en-US" sz="700" baseline="0" dirty="0">
                <a:latin typeface="Times New Roman" charset="0"/>
              </a:rPr>
              <a:t> MACHINE]: While collaborative activities can share both human and capital resources, a central feature of our theory concerns the indivisibility of resources: it is helpful to think of people who cannot be split into fractional servers as opposed to some machines (like computers) that can perform several activities in parallel.</a:t>
            </a:r>
          </a:p>
          <a:p>
            <a:r>
              <a:rPr lang="en-US" sz="700" baseline="0" dirty="0">
                <a:latin typeface="Times New Roman" charset="0"/>
              </a:rPr>
              <a:t>So, in a certain sense, you can think of this as a story of man versus machine: aside from obvious psychology and behavioral aspects, we study whether and when the impact of man versus machine on basic process analysis and control.</a:t>
            </a:r>
          </a:p>
          <a:p>
            <a:r>
              <a:rPr lang="en-US" sz="700" baseline="0" dirty="0">
                <a:latin typeface="Times New Roman" charset="0"/>
              </a:rPr>
              <a:t> </a:t>
            </a:r>
            <a:endParaRPr lang="en-US" sz="700" dirty="0">
              <a:latin typeface="Times New Roman" charset="0"/>
            </a:endParaRPr>
          </a:p>
          <a:p>
            <a:r>
              <a:rPr lang="en-US" sz="700" dirty="0">
                <a:latin typeface="Times New Roman" charset="0"/>
              </a:rPr>
              <a:t>First part is about first order process analysis. Second part about control and optimization but I think the first part is really important and motivated much of the questions. </a:t>
            </a:r>
          </a:p>
          <a:p>
            <a:pPr defTabSz="912937">
              <a:defRPr/>
            </a:pPr>
            <a:r>
              <a:rPr lang="en-US" sz="700" dirty="0">
                <a:latin typeface="Times New Roman" charset="0"/>
              </a:rPr>
              <a:t>It has an empirical part that our student presented yesterday. There is limited amount I can say so my objective is mainly show that there are subtleties here and interesting things. </a:t>
            </a:r>
            <a:endParaRPr lang="en-US" sz="700" baseline="0" dirty="0">
              <a:latin typeface="Times New Roman" charset="0"/>
            </a:endParaRPr>
          </a:p>
          <a:p>
            <a:pPr defTabSz="912937">
              <a:defRPr/>
            </a:pPr>
            <a:endParaRPr lang="en-US" sz="700" dirty="0">
              <a:latin typeface="Times New Roman" charset="0"/>
            </a:endParaRPr>
          </a:p>
          <a:p>
            <a:pPr defTabSz="912937">
              <a:defRPr/>
            </a:pPr>
            <a:r>
              <a:rPr lang="en-US" sz="700" dirty="0">
                <a:latin typeface="Times New Roman" charset="0"/>
              </a:rPr>
              <a:t>At UC Irvine, this took 1hr10min and I skipped the slides past the tradeoff in S-policy between switching</a:t>
            </a:r>
            <a:r>
              <a:rPr lang="en-US" sz="700" baseline="0" dirty="0">
                <a:latin typeface="Times New Roman" charset="0"/>
              </a:rPr>
              <a:t> and coordination idleness.</a:t>
            </a:r>
          </a:p>
          <a:p>
            <a:pPr defTabSz="912937">
              <a:defRPr/>
            </a:pPr>
            <a:r>
              <a:rPr lang="en-US" sz="700" baseline="0" dirty="0">
                <a:latin typeface="Times New Roman" charset="0"/>
              </a:rPr>
              <a:t>For MIT, I will not show Lu’s slide, nor Pizza </a:t>
            </a:r>
            <a:r>
              <a:rPr lang="en-US" sz="700" baseline="0" dirty="0" err="1">
                <a:latin typeface="Times New Roman" charset="0"/>
              </a:rPr>
              <a:t>Pazza</a:t>
            </a:r>
            <a:r>
              <a:rPr lang="en-US" sz="700" baseline="0" dirty="0">
                <a:latin typeface="Times New Roman" charset="0"/>
              </a:rPr>
              <a:t> or lit review (save 3 slides), and go quicker through the first part “review what </a:t>
            </a:r>
            <a:r>
              <a:rPr lang="en-US" sz="700" baseline="0" dirty="0" err="1">
                <a:latin typeface="Times New Roman" charset="0"/>
              </a:rPr>
              <a:t>Itai</a:t>
            </a:r>
            <a:r>
              <a:rPr lang="en-US" sz="700" baseline="0" dirty="0">
                <a:latin typeface="Times New Roman" charset="0"/>
              </a:rPr>
              <a:t> told you during his seminar so we can connect to paper 2”.</a:t>
            </a:r>
          </a:p>
          <a:p>
            <a:pPr defTabSz="912937">
              <a:defRPr/>
            </a:pPr>
            <a:r>
              <a:rPr lang="en-US" sz="700" baseline="0" dirty="0">
                <a:latin typeface="Times New Roman" charset="0"/>
              </a:rPr>
              <a:t>Good talk—with good questions—but ran out of time: Got to slide 38 in 1hr7min (ran over 7min) then jumped to end &gt;&gt; NEED TO REMOVE SOME MATERIAL.  TWICE IN A ROW: FINISH AT S-policy TRADEOFF.  Perhaps jump from their to conclusion slide.</a:t>
            </a:r>
          </a:p>
          <a:p>
            <a:pPr defTabSz="912937">
              <a:defRPr/>
            </a:pPr>
            <a:r>
              <a:rPr lang="en-US" sz="1000" kern="1200" dirty="0">
                <a:solidFill>
                  <a:schemeClr val="tx1"/>
                </a:solidFill>
                <a:latin typeface="Times New Roman" pitchFamily="18" charset="0"/>
                <a:ea typeface="ＭＳ Ｐゴシック" charset="-128"/>
                <a:cs typeface="ＭＳ Ｐゴシック" charset="-128"/>
              </a:rPr>
              <a:t>The first paper message is definitely easier to deliver and has bigger punch.  </a:t>
            </a:r>
            <a:r>
              <a:rPr lang="en-US" sz="1000" kern="1200">
                <a:solidFill>
                  <a:schemeClr val="tx1"/>
                </a:solidFill>
                <a:latin typeface="Times New Roman" pitchFamily="18" charset="0"/>
                <a:ea typeface="ＭＳ Ｐゴシック" charset="-128"/>
                <a:cs typeface="ＭＳ Ｐゴシック" charset="-128"/>
              </a:rPr>
              <a:t>Perhaps two papers combined is a little too much content?</a:t>
            </a:r>
            <a:endParaRPr lang="en-US" sz="700" dirty="0">
              <a:latin typeface="Times New Roman" charset="0"/>
            </a:endParaRPr>
          </a:p>
        </p:txBody>
      </p:sp>
    </p:spTree>
    <p:extLst>
      <p:ext uri="{BB962C8B-B14F-4D97-AF65-F5344CB8AC3E}">
        <p14:creationId xmlns:p14="http://schemas.microsoft.com/office/powerpoint/2010/main" val="16076403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Distinguish between broad notion of collaboration [people working together in a process]</a:t>
            </a:r>
            <a:r>
              <a:rPr lang="en-US" baseline="0" dirty="0"/>
              <a:t> and what we mean specifically working together for one activity:</a:t>
            </a:r>
          </a:p>
          <a:p>
            <a:endParaRPr lang="en-US" baseline="0" dirty="0"/>
          </a:p>
          <a:p>
            <a:r>
              <a:rPr lang="en-US" baseline="0" dirty="0"/>
              <a:t>Executing a “collaborative activity” requires the simultaneous presence of multiple resource types.</a:t>
            </a:r>
          </a:p>
          <a:p>
            <a:endParaRPr lang="en-US" baseline="0" dirty="0"/>
          </a:p>
          <a:p>
            <a:r>
              <a:rPr lang="en-US" baseline="0" dirty="0"/>
              <a:t>Equally important: at least one of those collaborating resources also does some other activities (either specialized, or collaborations with another set of resources).</a:t>
            </a:r>
          </a:p>
          <a:p>
            <a:endParaRPr lang="en-US" baseline="0" dirty="0"/>
          </a:p>
          <a:p>
            <a:r>
              <a:rPr lang="en-US" baseline="0" dirty="0"/>
              <a:t>Surprisingly, while collaboration is a pervasive phenomenon in modern economies, it has not received much analytical attention in our field.</a:t>
            </a:r>
          </a:p>
          <a:p>
            <a:endParaRPr lang="en-US" baseline="0" dirty="0"/>
          </a:p>
          <a:p>
            <a:r>
              <a:rPr lang="en-US" sz="2400" b="1" dirty="0">
                <a:latin typeface="Times New Roman" charset="0"/>
              </a:rPr>
              <a:t>This research initiative has several parts:</a:t>
            </a:r>
          </a:p>
          <a:p>
            <a:r>
              <a:rPr lang="en-US" sz="2400" b="1" dirty="0">
                <a:latin typeface="Times New Roman" charset="0"/>
              </a:rPr>
              <a:t>Paper 1 = which network architectures allow full bottleneck utilization so that network capacity = BN capacity?</a:t>
            </a:r>
          </a:p>
          <a:p>
            <a:r>
              <a:rPr lang="en-US" sz="2400" b="1" dirty="0">
                <a:latin typeface="Times New Roman" charset="0"/>
              </a:rPr>
              <a:t>Paper 2 = how dynamically control?</a:t>
            </a:r>
          </a:p>
          <a:p>
            <a:r>
              <a:rPr lang="en-US" sz="2400" b="1" dirty="0">
                <a:latin typeface="Times New Roman" charset="0"/>
              </a:rPr>
              <a:t>Paper 3 = empirical study (see next)</a:t>
            </a:r>
          </a:p>
          <a:p>
            <a:endParaRPr lang="en-US" sz="2400" b="1" dirty="0"/>
          </a:p>
        </p:txBody>
      </p:sp>
      <p:sp>
        <p:nvSpPr>
          <p:cNvPr id="5" name="Slide Number Placeholder 4"/>
          <p:cNvSpPr>
            <a:spLocks noGrp="1"/>
          </p:cNvSpPr>
          <p:nvPr>
            <p:ph type="sldNum" sz="quarter" idx="11"/>
          </p:nvPr>
        </p:nvSpPr>
        <p:spPr/>
        <p:txBody>
          <a:bodyPr/>
          <a:lstStyle/>
          <a:p>
            <a:pPr>
              <a:defRPr/>
            </a:pPr>
            <a:fld id="{4C066F22-779E-4027-942E-F58BD80334F5}" type="slidenum">
              <a:rPr lang="en-US" smtClean="0"/>
              <a:pPr>
                <a:defRPr/>
              </a:pPr>
              <a:t>38</a:t>
            </a:fld>
            <a:endParaRPr lang="en-US"/>
          </a:p>
        </p:txBody>
      </p:sp>
    </p:spTree>
    <p:extLst>
      <p:ext uri="{BB962C8B-B14F-4D97-AF65-F5344CB8AC3E}">
        <p14:creationId xmlns:p14="http://schemas.microsoft.com/office/powerpoint/2010/main" val="12345542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noRot="1" noChangeAspect="1"/>
          </p:cNvSpPr>
          <p:nvPr>
            <p:ph type="sldImg"/>
          </p:nvPr>
        </p:nvSpPr>
        <p:spPr>
          <a:prstGeom prst="rect">
            <a:avLst/>
          </a:prstGeom>
        </p:spPr>
        <p:txBody>
          <a:bodyPr/>
          <a:lstStyle/>
          <a:p>
            <a:endParaRPr/>
          </a:p>
        </p:txBody>
      </p:sp>
      <p:sp>
        <p:nvSpPr>
          <p:cNvPr id="142" name="Shape 142"/>
          <p:cNvSpPr>
            <a:spLocks noGrp="1"/>
          </p:cNvSpPr>
          <p:nvPr>
            <p:ph type="body" sz="quarter" idx="1"/>
          </p:nvPr>
        </p:nvSpPr>
        <p:spPr>
          <a:prstGeom prst="rect">
            <a:avLst/>
          </a:prstGeom>
        </p:spPr>
        <p:txBody>
          <a:bodyPr/>
          <a:lstStyle/>
          <a:p>
            <a:pPr>
              <a:defRPr sz="1600"/>
            </a:pPr>
            <a:r>
              <a:t>We chose to study hospitalists because their work involves a great extent and a huge variety of collaboration. Hospitalists are all Medical Doctors, and their responsibility includes: gather information, making diagnoses, instruct medical orders and updates all above progresses in patient’s medical charts. During which time, they frequently communicate with other people on the patient’s team. </a:t>
            </a:r>
          </a:p>
          <a:p>
            <a:pPr>
              <a:defRPr sz="1600"/>
            </a:pPr>
            <a:r>
              <a:t>Take one patient from our data for example, I’ll describe the data later on, now let’s focus on the key message. For this patient A, we use a black node to represent him. A hospitalist takes care of him for 4 days, during which time, we observe the hospitalist communicating with 17 different people. Each of the colorful nodes is one individual person, she or he might be a physician, a nurse, or with other titles. We call these people as collaborators, because they collaborate with the hospitalist through communication. The thickness of the edge between each collaborator and Patient A indicates the communication frequency between the hospitalist and this person about Patient A. </a:t>
            </a:r>
          </a:p>
          <a:p>
            <a:pPr>
              <a:defRPr sz="1600"/>
            </a:pPr>
            <a:endParaRPr/>
          </a:p>
          <a:p>
            <a:pPr>
              <a:defRPr sz="1600"/>
            </a:pPr>
            <a:r>
              <a:t>Notice these two people are connected to the patient with very thick edges, it means the hospitalist talks frequently with these two people.</a:t>
            </a:r>
          </a:p>
          <a:p>
            <a:pPr>
              <a:defRPr sz="1600"/>
            </a:pPr>
            <a:endParaRPr/>
          </a:p>
          <a:p>
            <a:pPr>
              <a:defRPr sz="1600"/>
            </a:pPr>
            <a:r>
              <a:t>This is only a collaboration network for one patient. Our study covers a much richer and detailed network. </a:t>
            </a:r>
          </a:p>
        </p:txBody>
      </p:sp>
    </p:spTree>
    <p:extLst>
      <p:ext uri="{BB962C8B-B14F-4D97-AF65-F5344CB8AC3E}">
        <p14:creationId xmlns:p14="http://schemas.microsoft.com/office/powerpoint/2010/main" val="3871124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noRot="1" noChangeAspect="1"/>
          </p:cNvSpPr>
          <p:nvPr>
            <p:ph type="sldImg"/>
          </p:nvPr>
        </p:nvSpPr>
        <p:spPr>
          <a:prstGeom prst="rect">
            <a:avLst/>
          </a:prstGeom>
        </p:spPr>
        <p:txBody>
          <a:bodyPr/>
          <a:lstStyle/>
          <a:p>
            <a:endParaRPr/>
          </a:p>
        </p:txBody>
      </p:sp>
      <p:sp>
        <p:nvSpPr>
          <p:cNvPr id="171" name="Shape 171"/>
          <p:cNvSpPr>
            <a:spLocks noGrp="1"/>
          </p:cNvSpPr>
          <p:nvPr>
            <p:ph type="body" sz="quarter" idx="1"/>
          </p:nvPr>
        </p:nvSpPr>
        <p:spPr>
          <a:prstGeom prst="rect">
            <a:avLst/>
          </a:prstGeom>
        </p:spPr>
        <p:txBody>
          <a:bodyPr/>
          <a:lstStyle/>
          <a:p>
            <a:pPr>
              <a:defRPr sz="1800"/>
            </a:pPr>
            <a:r>
              <a:t>In this study, we shadowed four hospitalists—the pictures are the four hospitalists. The red nodes represent four of them. We shadowed them for 17 days, during which time,  we observed a big communication network. </a:t>
            </a:r>
          </a:p>
          <a:p>
            <a:pPr>
              <a:defRPr sz="1800"/>
            </a:pPr>
            <a:endParaRPr/>
          </a:p>
          <a:p>
            <a:pPr>
              <a:defRPr sz="1800"/>
            </a:pPr>
            <a:r>
              <a:t>The black nodes are patients. For each red node which is a hospitalist, she or he is closely surrounded by multiple patients, these are the patients that they took care of during our observational period. In total there are 107 patients involved. </a:t>
            </a:r>
          </a:p>
          <a:p>
            <a:pPr>
              <a:defRPr sz="1800"/>
            </a:pPr>
            <a:endParaRPr/>
          </a:p>
          <a:p>
            <a:pPr>
              <a:defRPr sz="1800"/>
            </a:pPr>
            <a:r>
              <a:t>The rest colorful nodes represent about 300 collaborators with different titles that we observed communicating with the hospitalist. A node is connected to the patient node if the hospitalist who took care of this patient communicates with this person about this patient. Again, the thickness of the edge represents how frequent the communication is. </a:t>
            </a:r>
          </a:p>
          <a:p>
            <a:pPr>
              <a:defRPr sz="1800"/>
            </a:pPr>
            <a:endParaRPr/>
          </a:p>
          <a:p>
            <a:pPr>
              <a:defRPr sz="1800"/>
            </a:pPr>
            <a:r>
              <a:t>Given this big and complex network, it will be very interesting to ask the question, how does it affect each hospitalist?</a:t>
            </a:r>
          </a:p>
        </p:txBody>
      </p:sp>
    </p:spTree>
    <p:extLst>
      <p:ext uri="{BB962C8B-B14F-4D97-AF65-F5344CB8AC3E}">
        <p14:creationId xmlns:p14="http://schemas.microsoft.com/office/powerpoint/2010/main" val="1218095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a:p>
        </p:txBody>
      </p:sp>
      <p:sp>
        <p:nvSpPr>
          <p:cNvPr id="57348" name="Header Placeholder 3"/>
          <p:cNvSpPr>
            <a:spLocks noGrp="1"/>
          </p:cNvSpPr>
          <p:nvPr>
            <p:ph type="hdr" sz="quarter"/>
          </p:nvPr>
        </p:nvSpPr>
        <p:spPr>
          <a:noFill/>
        </p:spPr>
        <p:txBody>
          <a:bodyPr/>
          <a:lstStyle/>
          <a:p>
            <a:pPr defTabSz="976502"/>
            <a:r>
              <a:rPr lang="en-US" dirty="0">
                <a:solidFill>
                  <a:srgbClr val="000000"/>
                </a:solidFill>
              </a:rPr>
              <a:t>Operations Strategy/Risk Mitigation &amp; Operational Hedging</a:t>
            </a:r>
          </a:p>
        </p:txBody>
      </p:sp>
      <p:sp>
        <p:nvSpPr>
          <p:cNvPr id="57350" name="Footer Placeholder 5"/>
          <p:cNvSpPr>
            <a:spLocks noGrp="1"/>
          </p:cNvSpPr>
          <p:nvPr>
            <p:ph type="ftr" sz="quarter" idx="4"/>
          </p:nvPr>
        </p:nvSpPr>
        <p:spPr>
          <a:noFill/>
        </p:spPr>
        <p:txBody>
          <a:bodyPr/>
          <a:lstStyle/>
          <a:p>
            <a:pPr defTabSz="976502"/>
            <a:r>
              <a:rPr lang="en-US" dirty="0">
                <a:solidFill>
                  <a:srgbClr val="000000"/>
                </a:solidFill>
              </a:rPr>
              <a:t>© Van Mieghem</a:t>
            </a:r>
          </a:p>
        </p:txBody>
      </p:sp>
      <p:sp>
        <p:nvSpPr>
          <p:cNvPr id="57351" name="Slide Number Placeholder 6"/>
          <p:cNvSpPr>
            <a:spLocks noGrp="1"/>
          </p:cNvSpPr>
          <p:nvPr>
            <p:ph type="sldNum" sz="quarter" idx="5"/>
          </p:nvPr>
        </p:nvSpPr>
        <p:spPr>
          <a:noFill/>
        </p:spPr>
        <p:txBody>
          <a:bodyPr/>
          <a:lstStyle/>
          <a:p>
            <a:pPr defTabSz="976502"/>
            <a:fld id="{A99FFDC2-E245-4ABF-A066-F6281A85F9A9}" type="slidenum">
              <a:rPr lang="en-US" smtClean="0">
                <a:solidFill>
                  <a:srgbClr val="000000"/>
                </a:solidFill>
              </a:rPr>
              <a:pPr defTabSz="976502"/>
              <a:t>4</a:t>
            </a:fld>
            <a:endParaRPr lang="en-US" dirty="0">
              <a:solidFill>
                <a:srgbClr val="000000"/>
              </a:solidFill>
            </a:endParaRPr>
          </a:p>
        </p:txBody>
      </p:sp>
    </p:spTree>
    <p:extLst>
      <p:ext uri="{BB962C8B-B14F-4D97-AF65-F5344CB8AC3E}">
        <p14:creationId xmlns:p14="http://schemas.microsoft.com/office/powerpoint/2010/main" val="16339647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Healthcare</a:t>
            </a:r>
            <a:r>
              <a:rPr lang="en-US" baseline="0" dirty="0"/>
              <a:t> serves as a good motivation here. MANY resource touch the file of a patient during a patient stay so there is that sense of collaboration. Then, there is the physical collaboration – things that are done simultaneously by multiple </a:t>
            </a:r>
            <a:r>
              <a:rPr lang="en-US" baseline="0" dirty="0" err="1"/>
              <a:t>reosurces</a:t>
            </a:r>
            <a:r>
              <a:rPr lang="en-US" baseline="0" dirty="0"/>
              <a:t> – like consultation. When the hospitalist who is a generalist taking care of patients directly consults with specialists depending on the patients condition. It is important to understand what type of collaboration I have. </a:t>
            </a:r>
          </a:p>
          <a:p>
            <a:endParaRPr lang="en-US" baseline="0" dirty="0"/>
          </a:p>
          <a:p>
            <a:pPr lvl="0">
              <a:defRPr sz="1800"/>
            </a:pPr>
            <a:r>
              <a:rPr lang="en-US" sz="1000" dirty="0"/>
              <a:t>Our observation shows that hospitalists are indeed the hub of the collaborative healthcare team network. Take one hospitalist that I observed for example, this is the network of people I observed interacting with this hospitalist regarding with one of her patients during 4 observed days. It is equivalently saying that this is the observed team of this patient. During these 4 days, the hospitalist talks to 14 people when performing her care to this patient, and consequently, these 14 people are involved in the patient’s care team. </a:t>
            </a:r>
          </a:p>
          <a:p>
            <a:pPr lvl="0">
              <a:defRPr sz="1800"/>
            </a:pPr>
            <a:r>
              <a:rPr lang="en-US" sz="1000" dirty="0"/>
              <a:t>Besides this observed team from our observational data, we also construct the entire care team of this patient using the data extracted from the electronic medical record.</a:t>
            </a:r>
          </a:p>
          <a:p>
            <a:endParaRPr lang="en-US" dirty="0"/>
          </a:p>
        </p:txBody>
      </p:sp>
      <p:sp>
        <p:nvSpPr>
          <p:cNvPr id="5" name="Slide Number Placeholder 4"/>
          <p:cNvSpPr>
            <a:spLocks noGrp="1"/>
          </p:cNvSpPr>
          <p:nvPr>
            <p:ph type="sldNum" sz="quarter" idx="11"/>
          </p:nvPr>
        </p:nvSpPr>
        <p:spPr/>
        <p:txBody>
          <a:bodyPr/>
          <a:lstStyle/>
          <a:p>
            <a:pPr>
              <a:defRPr/>
            </a:pPr>
            <a:fld id="{4C066F22-779E-4027-942E-F58BD80334F5}" type="slidenum">
              <a:rPr lang="en-US" smtClean="0"/>
              <a:pPr>
                <a:defRPr/>
              </a:pPr>
              <a:t>41</a:t>
            </a:fld>
            <a:endParaRPr lang="en-US"/>
          </a:p>
        </p:txBody>
      </p:sp>
    </p:spTree>
    <p:extLst>
      <p:ext uri="{BB962C8B-B14F-4D97-AF65-F5344CB8AC3E}">
        <p14:creationId xmlns:p14="http://schemas.microsoft.com/office/powerpoint/2010/main" val="747091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noRot="1" noChangeAspect="1"/>
          </p:cNvSpPr>
          <p:nvPr>
            <p:ph type="sldImg"/>
          </p:nvPr>
        </p:nvSpPr>
        <p:spPr>
          <a:prstGeom prst="rect">
            <a:avLst/>
          </a:prstGeom>
        </p:spPr>
        <p:txBody>
          <a:bodyPr/>
          <a:lstStyle/>
          <a:p>
            <a:endParaRPr/>
          </a:p>
        </p:txBody>
      </p:sp>
      <p:sp>
        <p:nvSpPr>
          <p:cNvPr id="125" name="Shape 125"/>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20608527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Shape 248"/>
          <p:cNvSpPr>
            <a:spLocks noGrp="1" noRot="1" noChangeAspect="1"/>
          </p:cNvSpPr>
          <p:nvPr>
            <p:ph type="sldImg"/>
          </p:nvPr>
        </p:nvSpPr>
        <p:spPr>
          <a:prstGeom prst="rect">
            <a:avLst/>
          </a:prstGeom>
        </p:spPr>
        <p:txBody>
          <a:bodyPr/>
          <a:lstStyle/>
          <a:p>
            <a:endParaRPr/>
          </a:p>
        </p:txBody>
      </p:sp>
      <p:sp>
        <p:nvSpPr>
          <p:cNvPr id="249" name="Shape 249"/>
          <p:cNvSpPr>
            <a:spLocks noGrp="1"/>
          </p:cNvSpPr>
          <p:nvPr>
            <p:ph type="body" sz="quarter" idx="1"/>
          </p:nvPr>
        </p:nvSpPr>
        <p:spPr>
          <a:prstGeom prst="rect">
            <a:avLst/>
          </a:prstGeom>
        </p:spPr>
        <p:txBody>
          <a:bodyPr/>
          <a:lstStyle/>
          <a:p>
            <a:r>
              <a:t>Explain each colored block is the average episode documenting time</a:t>
            </a:r>
          </a:p>
        </p:txBody>
      </p:sp>
    </p:spTree>
    <p:extLst>
      <p:ext uri="{BB962C8B-B14F-4D97-AF65-F5344CB8AC3E}">
        <p14:creationId xmlns:p14="http://schemas.microsoft.com/office/powerpoint/2010/main" val="2193982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Operations Strategy/Risk Mitigation &amp; Operational Hedging</a:t>
            </a:r>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47</a:t>
            </a:fld>
            <a:endParaRPr lang="en-US"/>
          </a:p>
        </p:txBody>
      </p:sp>
    </p:spTree>
    <p:extLst>
      <p:ext uri="{BB962C8B-B14F-4D97-AF65-F5344CB8AC3E}">
        <p14:creationId xmlns:p14="http://schemas.microsoft.com/office/powerpoint/2010/main" val="19284720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6502"/>
            <a:r>
              <a:rPr lang="en-US" dirty="0"/>
              <a:t>Operations Strategy/Risk Mitigation &amp; Operational Hedging</a:t>
            </a:r>
          </a:p>
        </p:txBody>
      </p:sp>
      <p:sp>
        <p:nvSpPr>
          <p:cNvPr id="54276" name="Rectangle 6"/>
          <p:cNvSpPr>
            <a:spLocks noGrp="1" noChangeArrowheads="1"/>
          </p:cNvSpPr>
          <p:nvPr>
            <p:ph type="ftr" sz="quarter" idx="4"/>
          </p:nvPr>
        </p:nvSpPr>
        <p:spPr>
          <a:noFill/>
        </p:spPr>
        <p:txBody>
          <a:bodyPr/>
          <a:lstStyle/>
          <a:p>
            <a:pPr defTabSz="976502"/>
            <a:r>
              <a:rPr lang="en-US" dirty="0"/>
              <a:t>© J.A. Van Mieghem</a:t>
            </a:r>
          </a:p>
        </p:txBody>
      </p:sp>
      <p:sp>
        <p:nvSpPr>
          <p:cNvPr id="54277" name="Rectangle 2"/>
          <p:cNvSpPr>
            <a:spLocks noGrp="1" noRot="1" noChangeAspect="1" noChangeArrowheads="1" noTextEdit="1"/>
          </p:cNvSpPr>
          <p:nvPr>
            <p:ph type="sldImg"/>
          </p:nvPr>
        </p:nvSpPr>
        <p:spPr>
          <a:ln/>
        </p:spPr>
      </p:sp>
      <p:sp>
        <p:nvSpPr>
          <p:cNvPr id="54278" name="Rectangle 3"/>
          <p:cNvSpPr>
            <a:spLocks noGrp="1" noChangeArrowheads="1"/>
          </p:cNvSpPr>
          <p:nvPr>
            <p:ph type="body" idx="1"/>
          </p:nvPr>
        </p:nvSpPr>
        <p:spPr>
          <a:noFill/>
          <a:ln/>
        </p:spPr>
        <p:txBody>
          <a:bodyPr/>
          <a:lstStyle/>
          <a:p>
            <a:r>
              <a:rPr lang="en-US" dirty="0">
                <a:solidFill>
                  <a:srgbClr val="FF0000"/>
                </a:solidFill>
              </a:rPr>
              <a:t>Strategy &amp; Operations: Vertical integration: </a:t>
            </a:r>
            <a:r>
              <a:rPr lang="en-US" i="1" dirty="0">
                <a:solidFill>
                  <a:srgbClr val="FF0000"/>
                </a:solidFill>
              </a:rPr>
              <a:t>impact on risk</a:t>
            </a:r>
          </a:p>
          <a:p>
            <a:endParaRPr lang="en-US" dirty="0">
              <a:solidFill>
                <a:srgbClr val="FF0000"/>
              </a:solidFill>
            </a:endParaRPr>
          </a:p>
          <a:p>
            <a:r>
              <a:rPr lang="en-US" dirty="0"/>
              <a:t>Contrast:</a:t>
            </a:r>
          </a:p>
          <a:p>
            <a:pPr>
              <a:buFontTx/>
              <a:buChar char="•"/>
            </a:pPr>
            <a:r>
              <a:rPr lang="en-US" dirty="0"/>
              <a:t> Seagate: 110k employees, $8.9B sales &gt; VI</a:t>
            </a:r>
          </a:p>
          <a:p>
            <a:pPr>
              <a:buFontTx/>
              <a:buChar char="•"/>
            </a:pPr>
            <a:r>
              <a:rPr lang="en-US" dirty="0"/>
              <a:t> Quantum: 6k, $5.4B sales &gt; leveraged </a:t>
            </a:r>
            <a:r>
              <a:rPr lang="en-US" dirty="0" err="1"/>
              <a:t>mfgr</a:t>
            </a:r>
            <a:r>
              <a:rPr lang="en-US" dirty="0"/>
              <a:t> (like Sun): Matsushita is its mfg partner</a:t>
            </a:r>
          </a:p>
          <a:p>
            <a:pPr>
              <a:buFontTx/>
              <a:buChar char="•"/>
            </a:pPr>
            <a:endParaRPr lang="en-US" dirty="0"/>
          </a:p>
          <a:p>
            <a:r>
              <a:rPr lang="en-US" dirty="0"/>
              <a:t>Note that the impact of demand risk on profit variability is higher with VI (draw diagrams)</a:t>
            </a:r>
          </a:p>
          <a:p>
            <a:endParaRPr lang="en-US" dirty="0"/>
          </a:p>
          <a:p>
            <a:pPr>
              <a:lnSpc>
                <a:spcPct val="90000"/>
              </a:lnSpc>
            </a:pPr>
            <a:r>
              <a:rPr lang="en-US" sz="1700" dirty="0"/>
              <a:t>Strategy &amp; Operations:</a:t>
            </a:r>
          </a:p>
          <a:p>
            <a:pPr lvl="2">
              <a:lnSpc>
                <a:spcPct val="90000"/>
              </a:lnSpc>
            </a:pPr>
            <a:r>
              <a:rPr lang="en-US" sz="1200" dirty="0"/>
              <a:t>Vertical integration: </a:t>
            </a:r>
            <a:r>
              <a:rPr lang="en-US" sz="1200" i="1" dirty="0"/>
              <a:t>increases impact of demand uncertainty on profit risk</a:t>
            </a:r>
          </a:p>
          <a:p>
            <a:pPr lvl="2">
              <a:lnSpc>
                <a:spcPct val="90000"/>
              </a:lnSpc>
            </a:pPr>
            <a:r>
              <a:rPr lang="en-US" sz="1200" dirty="0"/>
              <a:t>R&amp;D and Plant location strategies: </a:t>
            </a:r>
            <a:r>
              <a:rPr lang="en-US" sz="1200" i="1" dirty="0"/>
              <a:t>chasing the low-cost dollar may lead to country-hopping, thereby increasing the lead time and communication problems between design &amp; mfg.</a:t>
            </a:r>
          </a:p>
          <a:p>
            <a:endParaRPr lang="en-US" dirty="0"/>
          </a:p>
          <a:p>
            <a:endParaRPr lang="en-US" dirty="0"/>
          </a:p>
          <a:p>
            <a:endParaRPr lang="en-US" dirty="0"/>
          </a:p>
        </p:txBody>
      </p:sp>
      <p:cxnSp>
        <p:nvCxnSpPr>
          <p:cNvPr id="8" name="Straight Arrow Connector 7"/>
          <p:cNvCxnSpPr/>
          <p:nvPr/>
        </p:nvCxnSpPr>
        <p:spPr>
          <a:xfrm flipV="1">
            <a:off x="1399762" y="7828849"/>
            <a:ext cx="4706178" cy="9837"/>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82205" y="6529496"/>
            <a:ext cx="2600325" cy="165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281" name="TextBox 10"/>
          <p:cNvSpPr txBox="1">
            <a:spLocks noChangeArrowheads="1"/>
          </p:cNvSpPr>
          <p:nvPr/>
        </p:nvSpPr>
        <p:spPr bwMode="auto">
          <a:xfrm>
            <a:off x="5400261" y="8163316"/>
            <a:ext cx="801757" cy="337747"/>
          </a:xfrm>
          <a:prstGeom prst="rect">
            <a:avLst/>
          </a:prstGeom>
          <a:noFill/>
          <a:ln w="9525">
            <a:noFill/>
            <a:miter lim="800000"/>
            <a:headEnd/>
            <a:tailEnd/>
          </a:ln>
        </p:spPr>
        <p:txBody>
          <a:bodyPr wrap="none" lIns="91427" tIns="45714" rIns="91427" bIns="45714">
            <a:spAutoFit/>
          </a:bodyPr>
          <a:lstStyle/>
          <a:p>
            <a:r>
              <a:rPr lang="en-US" sz="1600" b="0" dirty="0"/>
              <a:t>volume</a:t>
            </a:r>
          </a:p>
        </p:txBody>
      </p:sp>
      <p:cxnSp>
        <p:nvCxnSpPr>
          <p:cNvPr id="13" name="Straight Connector 12"/>
          <p:cNvCxnSpPr/>
          <p:nvPr/>
        </p:nvCxnSpPr>
        <p:spPr>
          <a:xfrm flipV="1">
            <a:off x="1399762" y="5105557"/>
            <a:ext cx="4162839" cy="2733129"/>
          </a:xfrm>
          <a:prstGeom prst="line">
            <a:avLst/>
          </a:prstGeom>
        </p:spPr>
        <p:style>
          <a:lnRef idx="1">
            <a:schemeClr val="accent1"/>
          </a:lnRef>
          <a:fillRef idx="0">
            <a:schemeClr val="accent1"/>
          </a:fillRef>
          <a:effectRef idx="0">
            <a:schemeClr val="accent1"/>
          </a:effectRef>
          <a:fontRef idx="minor">
            <a:schemeClr val="tx1"/>
          </a:fontRef>
        </p:style>
      </p:cxnSp>
      <p:sp>
        <p:nvSpPr>
          <p:cNvPr id="54283" name="TextBox 13"/>
          <p:cNvSpPr txBox="1">
            <a:spLocks noChangeArrowheads="1"/>
          </p:cNvSpPr>
          <p:nvPr/>
        </p:nvSpPr>
        <p:spPr bwMode="auto">
          <a:xfrm>
            <a:off x="5247861" y="5200651"/>
            <a:ext cx="834887" cy="337747"/>
          </a:xfrm>
          <a:prstGeom prst="rect">
            <a:avLst/>
          </a:prstGeom>
          <a:noFill/>
          <a:ln w="9525">
            <a:noFill/>
            <a:miter lim="800000"/>
            <a:headEnd/>
            <a:tailEnd/>
          </a:ln>
        </p:spPr>
        <p:txBody>
          <a:bodyPr wrap="none" lIns="91427" tIns="45714" rIns="91427" bIns="45714">
            <a:spAutoFit/>
          </a:bodyPr>
          <a:lstStyle/>
          <a:p>
            <a:r>
              <a:rPr lang="en-US" sz="1600" b="0" dirty="0">
                <a:solidFill>
                  <a:schemeClr val="accent1"/>
                </a:solidFill>
              </a:rPr>
              <a:t>revenue</a:t>
            </a:r>
          </a:p>
        </p:txBody>
      </p:sp>
      <p:cxnSp>
        <p:nvCxnSpPr>
          <p:cNvPr id="16" name="Straight Connector 15"/>
          <p:cNvCxnSpPr/>
          <p:nvPr/>
        </p:nvCxnSpPr>
        <p:spPr>
          <a:xfrm flipV="1">
            <a:off x="1371600" y="5763016"/>
            <a:ext cx="4010440" cy="1847771"/>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5" name="TextBox 16"/>
          <p:cNvSpPr txBox="1">
            <a:spLocks noChangeArrowheads="1"/>
          </p:cNvSpPr>
          <p:nvPr/>
        </p:nvSpPr>
        <p:spPr bwMode="auto">
          <a:xfrm>
            <a:off x="5247861" y="5972879"/>
            <a:ext cx="1585664" cy="584763"/>
          </a:xfrm>
          <a:prstGeom prst="rect">
            <a:avLst/>
          </a:prstGeom>
          <a:noFill/>
          <a:ln w="9525">
            <a:noFill/>
            <a:miter lim="800000"/>
            <a:headEnd/>
            <a:tailEnd/>
          </a:ln>
        </p:spPr>
        <p:txBody>
          <a:bodyPr wrap="none" lIns="91427" tIns="45714" rIns="91427" bIns="45714">
            <a:spAutoFit/>
          </a:bodyPr>
          <a:lstStyle/>
          <a:p>
            <a:r>
              <a:rPr lang="en-US" sz="1600" b="0" dirty="0"/>
              <a:t>Quantum</a:t>
            </a:r>
          </a:p>
          <a:p>
            <a:r>
              <a:rPr lang="en-US" sz="1600" b="0" dirty="0"/>
              <a:t>(outsources mfg)</a:t>
            </a:r>
          </a:p>
        </p:txBody>
      </p:sp>
      <p:cxnSp>
        <p:nvCxnSpPr>
          <p:cNvPr id="18" name="Straight Connector 17"/>
          <p:cNvCxnSpPr/>
          <p:nvPr/>
        </p:nvCxnSpPr>
        <p:spPr>
          <a:xfrm flipV="1">
            <a:off x="1371600" y="5876144"/>
            <a:ext cx="4181061" cy="277084"/>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7" name="TextBox 18"/>
          <p:cNvSpPr txBox="1">
            <a:spLocks noChangeArrowheads="1"/>
          </p:cNvSpPr>
          <p:nvPr/>
        </p:nvSpPr>
        <p:spPr bwMode="auto">
          <a:xfrm>
            <a:off x="1505779" y="5505607"/>
            <a:ext cx="1885426" cy="584763"/>
          </a:xfrm>
          <a:prstGeom prst="rect">
            <a:avLst/>
          </a:prstGeom>
          <a:noFill/>
          <a:ln w="9525">
            <a:noFill/>
            <a:miter lim="800000"/>
            <a:headEnd/>
            <a:tailEnd/>
          </a:ln>
        </p:spPr>
        <p:txBody>
          <a:bodyPr wrap="none" lIns="91427" tIns="45714" rIns="91427" bIns="45714">
            <a:spAutoFit/>
          </a:bodyPr>
          <a:lstStyle/>
          <a:p>
            <a:r>
              <a:rPr lang="en-US" sz="1600" b="0" dirty="0"/>
              <a:t>Seagate</a:t>
            </a:r>
          </a:p>
          <a:p>
            <a:r>
              <a:rPr lang="en-US" sz="1600" b="0" dirty="0"/>
              <a:t>(vertical integration)</a:t>
            </a:r>
          </a:p>
        </p:txBody>
      </p:sp>
      <p:sp>
        <p:nvSpPr>
          <p:cNvPr id="54288" name="TextBox 20"/>
          <p:cNvSpPr txBox="1">
            <a:spLocks noChangeArrowheads="1"/>
          </p:cNvSpPr>
          <p:nvPr/>
        </p:nvSpPr>
        <p:spPr bwMode="auto">
          <a:xfrm>
            <a:off x="1505779" y="6181101"/>
            <a:ext cx="515178" cy="339387"/>
          </a:xfrm>
          <a:prstGeom prst="rect">
            <a:avLst/>
          </a:prstGeom>
          <a:noFill/>
          <a:ln w="9525">
            <a:noFill/>
            <a:miter lim="800000"/>
            <a:headEnd/>
            <a:tailEnd/>
          </a:ln>
        </p:spPr>
        <p:txBody>
          <a:bodyPr wrap="none" lIns="91427" tIns="45714" rIns="91427" bIns="45714">
            <a:spAutoFit/>
          </a:bodyPr>
          <a:lstStyle/>
          <a:p>
            <a:r>
              <a:rPr lang="en-US" sz="1600" b="0" dirty="0">
                <a:solidFill>
                  <a:srgbClr val="FF0000"/>
                </a:solidFill>
              </a:rPr>
              <a:t>cost</a:t>
            </a:r>
          </a:p>
        </p:txBody>
      </p:sp>
    </p:spTree>
    <p:extLst>
      <p:ext uri="{BB962C8B-B14F-4D97-AF65-F5344CB8AC3E}">
        <p14:creationId xmlns:p14="http://schemas.microsoft.com/office/powerpoint/2010/main" val="6176559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a:t>January 2012:</a:t>
            </a:r>
          </a:p>
          <a:p>
            <a:r>
              <a:rPr lang="en-US" dirty="0"/>
              <a:t>Welcome to Ops </a:t>
            </a:r>
            <a:r>
              <a:rPr lang="en-US" dirty="0" err="1"/>
              <a:t>Strat</a:t>
            </a:r>
            <a:r>
              <a:rPr lang="en-US" dirty="0"/>
              <a:t>!  My name is JVM and I’ll be your instructor.  </a:t>
            </a:r>
          </a:p>
          <a:p>
            <a:r>
              <a:rPr lang="en-US" dirty="0"/>
              <a:t>The agenda for today is (next slide)</a:t>
            </a:r>
          </a:p>
        </p:txBody>
      </p:sp>
      <p:sp>
        <p:nvSpPr>
          <p:cNvPr id="4" name="Header Placeholder 3"/>
          <p:cNvSpPr>
            <a:spLocks noGrp="1"/>
          </p:cNvSpPr>
          <p:nvPr>
            <p:ph type="hdr" sz="quarter"/>
          </p:nvPr>
        </p:nvSpPr>
        <p:spPr/>
        <p:txBody>
          <a:bodyPr/>
          <a:lstStyle/>
          <a:p>
            <a:pPr>
              <a:defRPr/>
            </a:pPr>
            <a:r>
              <a:rPr lang="en-US">
                <a:solidFill>
                  <a:prstClr val="black"/>
                </a:solidFill>
              </a:rPr>
              <a:t>Operations Strategy Week #1: Concept &amp; Framework</a:t>
            </a:r>
          </a:p>
        </p:txBody>
      </p:sp>
      <p:sp>
        <p:nvSpPr>
          <p:cNvPr id="6" name="Footer Placeholder 5"/>
          <p:cNvSpPr>
            <a:spLocks noGrp="1"/>
          </p:cNvSpPr>
          <p:nvPr>
            <p:ph type="ftr" sz="quarter" idx="4"/>
          </p:nvPr>
        </p:nvSpPr>
        <p:spPr/>
        <p:txBody>
          <a:bodyPr/>
          <a:lstStyle/>
          <a:p>
            <a:pPr>
              <a:defRPr/>
            </a:pPr>
            <a:r>
              <a:rPr lang="en-US">
                <a:solidFill>
                  <a:prstClr val="black"/>
                </a:solidFill>
              </a:rPr>
              <a:t>© Van Mieghem</a:t>
            </a:r>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solidFill>
                  <a:prstClr val="black"/>
                </a:solidFill>
              </a:rPr>
              <a:pPr>
                <a:defRPr/>
              </a:pPr>
              <a:t>54</a:t>
            </a:fld>
            <a:endParaRPr lang="en-US">
              <a:solidFill>
                <a:prstClr val="black"/>
              </a:solidFill>
            </a:endParaRPr>
          </a:p>
        </p:txBody>
      </p:sp>
    </p:spTree>
    <p:extLst>
      <p:ext uri="{BB962C8B-B14F-4D97-AF65-F5344CB8AC3E}">
        <p14:creationId xmlns:p14="http://schemas.microsoft.com/office/powerpoint/2010/main" val="15649710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solidFill>
                  <a:prstClr val="black"/>
                </a:solidFill>
              </a:rPr>
              <a:t>OPNS454 Week10: Course Summary</a:t>
            </a:r>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solidFill>
                  <a:prstClr val="black"/>
                </a:solidFill>
              </a:rPr>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882751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p:txBody>
          <a:bodyPr/>
          <a:lstStyle/>
          <a:p>
            <a:pPr defTabSz="976502">
              <a:defRPr/>
            </a:pPr>
            <a:r>
              <a:rPr lang="en-US" dirty="0"/>
              <a:t>Operations Strategy/Risk Mitigation &amp; Operational Hedging</a:t>
            </a: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95263" indent="-195263"/>
            <a:r>
              <a:rPr lang="en-US">
                <a:latin typeface="Times New Roman" charset="0"/>
                <a:ea typeface="ＭＳ Ｐゴシック" charset="0"/>
                <a:cs typeface="ＭＳ Ｐゴシック" charset="0"/>
              </a:rPr>
              <a:t>The impact of uncertainty: 2 benchmarks:</a:t>
            </a:r>
          </a:p>
          <a:p>
            <a:pPr marL="195263" indent="-195263"/>
            <a:r>
              <a:rPr lang="en-US">
                <a:latin typeface="Times New Roman" charset="0"/>
                <a:ea typeface="ＭＳ Ｐゴシック" charset="0"/>
                <a:cs typeface="ＭＳ Ｐゴシック" charset="0"/>
              </a:rPr>
              <a:t>1. assume unbiased forecast with no forecast errors: demand is certain to be the expected demand: no mismatch and no value variability = deterministic problem</a:t>
            </a:r>
          </a:p>
          <a:p>
            <a:pPr marL="195263" indent="-195263"/>
            <a:r>
              <a:rPr lang="en-US">
                <a:latin typeface="Times New Roman" charset="0"/>
                <a:ea typeface="ＭＳ Ｐゴシック" charset="0"/>
                <a:cs typeface="ＭＳ Ｐゴシック" charset="0"/>
              </a:rPr>
              <a:t>2. allow lagging/contingent choice (still with forecast errors): no mismatch but still value variability</a:t>
            </a:r>
          </a:p>
          <a:p>
            <a:pPr marL="195263" indent="-195263"/>
            <a:endParaRPr lang="en-US">
              <a:latin typeface="Times New Roman" charset="0"/>
              <a:ea typeface="ＭＳ Ｐゴシック" charset="0"/>
              <a:cs typeface="ＭＳ Ｐゴシック" charset="0"/>
            </a:endParaRPr>
          </a:p>
          <a:p>
            <a:pPr marL="195263" indent="-195263"/>
            <a:r>
              <a:rPr lang="en-US">
                <a:latin typeface="Times New Roman" charset="0"/>
                <a:ea typeface="ＭＳ Ｐゴシック" charset="0"/>
                <a:cs typeface="ＭＳ Ｐゴシック" charset="0"/>
              </a:rPr>
              <a:t>As in Lilly, first deterministic solution:</a:t>
            </a:r>
          </a:p>
          <a:p>
            <a:pPr marL="195263" indent="-195263">
              <a:buFontTx/>
              <a:buChar char="•"/>
            </a:pPr>
            <a:r>
              <a:rPr lang="en-US">
                <a:latin typeface="Times New Roman" charset="0"/>
                <a:ea typeface="ＭＳ Ｐゴシック" charset="0"/>
                <a:cs typeface="ＭＳ Ｐゴシック" charset="0"/>
              </a:rPr>
              <a:t> D = (300,300) then set K = (300, 300, 600) at CapEx = $20 x 300k + $30 x 300k + $80 x 600k + 40M = $103M</a:t>
            </a:r>
          </a:p>
          <a:p>
            <a:pPr marL="195263" indent="-195263">
              <a:buFontTx/>
              <a:buChar char="•"/>
            </a:pPr>
            <a:r>
              <a:rPr lang="en-US">
                <a:latin typeface="Times New Roman" charset="0"/>
                <a:ea typeface="ＭＳ Ｐゴシック" charset="0"/>
                <a:cs typeface="ＭＳ Ｐゴシック" charset="0"/>
              </a:rPr>
              <a:t> op profit = $300 x 300k + $400 x 300k = $210 M</a:t>
            </a:r>
          </a:p>
          <a:p>
            <a:pPr marL="195263" indent="-195263">
              <a:buFontTx/>
              <a:buChar char="•"/>
            </a:pPr>
            <a:r>
              <a:rPr lang="en-US">
                <a:latin typeface="Times New Roman" charset="0"/>
                <a:ea typeface="ＭＳ Ｐゴシック" charset="0"/>
                <a:cs typeface="ＭＳ Ｐゴシック" charset="0"/>
              </a:rPr>
              <a:t> NPV = $210M - $103M = $107M</a:t>
            </a:r>
          </a:p>
          <a:p>
            <a:pPr marL="195263" indent="-195263">
              <a:buFontTx/>
              <a:buChar char="•"/>
            </a:pPr>
            <a:r>
              <a:rPr lang="en-US">
                <a:latin typeface="Times New Roman" charset="0"/>
                <a:ea typeface="ＭＳ Ｐゴシック" charset="0"/>
                <a:cs typeface="ＭＳ Ｐゴシック" charset="0"/>
              </a:rPr>
              <a:t> ROI = 107/103 = 104%</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r>
              <a:rPr lang="en-US">
                <a:latin typeface="Times New Roman" charset="0"/>
                <a:ea typeface="ＭＳ Ｐゴシック" charset="0"/>
                <a:cs typeface="ＭＳ Ｐゴシック" charset="0"/>
              </a:rPr>
              <a:t> </a:t>
            </a:r>
            <a:r>
              <a:rPr lang="en-US" b="1">
                <a:latin typeface="Times New Roman" charset="0"/>
                <a:ea typeface="ＭＳ Ｐゴシック" charset="0"/>
                <a:cs typeface="ＭＳ Ｐゴシック" charset="0"/>
              </a:rPr>
              <a:t>note </a:t>
            </a:r>
            <a:r>
              <a:rPr lang="en-US">
                <a:latin typeface="Times New Roman" charset="0"/>
                <a:ea typeface="ＭＳ Ｐゴシック" charset="0"/>
                <a:cs typeface="ＭＳ Ｐゴシック" charset="0"/>
              </a:rPr>
              <a:t>: this is the same as the </a:t>
            </a:r>
            <a:r>
              <a:rPr lang="en-US" i="1">
                <a:latin typeface="Times New Roman" charset="0"/>
                <a:ea typeface="ＭＳ Ｐゴシック" charset="0"/>
                <a:cs typeface="ＭＳ Ｐゴシック" charset="0"/>
              </a:rPr>
              <a:t>full-information value </a:t>
            </a:r>
            <a:r>
              <a:rPr lang="en-US">
                <a:latin typeface="Times New Roman" charset="0"/>
                <a:ea typeface="ＭＳ Ｐゴシック" charset="0"/>
                <a:cs typeface="ＭＳ Ｐゴシック" charset="0"/>
              </a:rPr>
              <a:t>when one can postpone capacity investment (because all investment and op profit are linear in demand, so that in expectation we get the above profit)</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r>
              <a:rPr lang="en-US">
                <a:latin typeface="Times New Roman" charset="0"/>
                <a:ea typeface="ＭＳ Ｐゴシック" charset="0"/>
                <a:cs typeface="ＭＳ Ｐゴシック" charset="0"/>
              </a:rPr>
              <a:t> Real option = contingent production and switching.  Just like with Lilly, we can value this with a tree:</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637043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err="1"/>
              <a:t>CapEx</a:t>
            </a:r>
            <a:r>
              <a:rPr lang="en-US" dirty="0"/>
              <a:t>:</a:t>
            </a:r>
          </a:p>
          <a:p>
            <a:r>
              <a:rPr lang="en-US" dirty="0"/>
              <a:t>1. 1.5*3 + 3.5*2 + 5*8 +40 = 91.5M</a:t>
            </a:r>
          </a:p>
          <a:p>
            <a:r>
              <a:rPr lang="en-US" dirty="0"/>
              <a:t>2. 3*3 + 3*2 + 6*8 +40 = 103M</a:t>
            </a:r>
          </a:p>
          <a:p>
            <a:r>
              <a:rPr lang="en-US" dirty="0"/>
              <a:t>3. 4.5*3+2.5*2+7*8 + 40 = 114.5M</a:t>
            </a:r>
          </a:p>
          <a:p>
            <a:r>
              <a:rPr lang="en-US" dirty="0"/>
              <a:t>E(</a:t>
            </a:r>
            <a:r>
              <a:rPr lang="en-US" dirty="0" err="1"/>
              <a:t>CapEx</a:t>
            </a:r>
            <a:r>
              <a:rPr lang="en-US" dirty="0"/>
              <a:t>) = 103</a:t>
            </a:r>
          </a:p>
          <a:p>
            <a:endParaRPr lang="en-US" dirty="0"/>
          </a:p>
          <a:p>
            <a:r>
              <a:rPr lang="en-US" dirty="0"/>
              <a:t>Op Profit:</a:t>
            </a:r>
          </a:p>
          <a:p>
            <a:r>
              <a:rPr lang="en-US" dirty="0"/>
              <a:t>1. 15*4 + 35*3 = 165</a:t>
            </a:r>
          </a:p>
          <a:p>
            <a:r>
              <a:rPr lang="en-US" dirty="0"/>
              <a:t>2. 30*4 + 30*3 = 210</a:t>
            </a:r>
          </a:p>
          <a:p>
            <a:r>
              <a:rPr lang="en-US" dirty="0"/>
              <a:t>3. 45*4 + 25*3 = 255</a:t>
            </a:r>
          </a:p>
          <a:p>
            <a:r>
              <a:rPr lang="en-US" dirty="0"/>
              <a:t>E(Op Profit) = 210</a:t>
            </a:r>
          </a:p>
          <a:p>
            <a:endParaRPr lang="en-US" dirty="0"/>
          </a:p>
        </p:txBody>
      </p:sp>
      <p:sp>
        <p:nvSpPr>
          <p:cNvPr id="58372" name="Header Placeholder 3"/>
          <p:cNvSpPr>
            <a:spLocks noGrp="1"/>
          </p:cNvSpPr>
          <p:nvPr>
            <p:ph type="hdr" sz="quarter"/>
          </p:nvPr>
        </p:nvSpPr>
        <p:spPr>
          <a:noFill/>
        </p:spPr>
        <p:txBody>
          <a:bodyPr/>
          <a:lstStyle/>
          <a:p>
            <a:pPr defTabSz="976502"/>
            <a:r>
              <a:rPr lang="en-US" dirty="0">
                <a:solidFill>
                  <a:srgbClr val="000000"/>
                </a:solidFill>
              </a:rPr>
              <a:t>Operations Strategy/Risk Mitigation &amp; Operational Hedging</a:t>
            </a:r>
          </a:p>
        </p:txBody>
      </p:sp>
      <p:sp>
        <p:nvSpPr>
          <p:cNvPr id="58374" name="Footer Placeholder 5"/>
          <p:cNvSpPr>
            <a:spLocks noGrp="1"/>
          </p:cNvSpPr>
          <p:nvPr>
            <p:ph type="ftr" sz="quarter" idx="4"/>
          </p:nvPr>
        </p:nvSpPr>
        <p:spPr>
          <a:noFill/>
        </p:spPr>
        <p:txBody>
          <a:bodyPr/>
          <a:lstStyle/>
          <a:p>
            <a:pPr defTabSz="976502"/>
            <a:r>
              <a:rPr lang="en-US" dirty="0">
                <a:solidFill>
                  <a:srgbClr val="000000"/>
                </a:solidFill>
              </a:rPr>
              <a:t>© Van Mieghem</a:t>
            </a:r>
          </a:p>
        </p:txBody>
      </p:sp>
      <p:sp>
        <p:nvSpPr>
          <p:cNvPr id="58375" name="Slide Number Placeholder 6"/>
          <p:cNvSpPr>
            <a:spLocks noGrp="1"/>
          </p:cNvSpPr>
          <p:nvPr>
            <p:ph type="sldNum" sz="quarter" idx="5"/>
          </p:nvPr>
        </p:nvSpPr>
        <p:spPr>
          <a:noFill/>
        </p:spPr>
        <p:txBody>
          <a:bodyPr/>
          <a:lstStyle/>
          <a:p>
            <a:pPr defTabSz="976502"/>
            <a:fld id="{0C8F85F9-DF39-4407-BF6B-40B69E81A2FE}" type="slidenum">
              <a:rPr lang="en-US" smtClean="0">
                <a:solidFill>
                  <a:srgbClr val="000000"/>
                </a:solidFill>
              </a:rPr>
              <a:pPr defTabSz="976502"/>
              <a:t>5</a:t>
            </a:fld>
            <a:endParaRPr lang="en-US" dirty="0">
              <a:solidFill>
                <a:srgbClr val="000000"/>
              </a:solidFill>
            </a:endParaRPr>
          </a:p>
        </p:txBody>
      </p:sp>
    </p:spTree>
    <p:extLst>
      <p:ext uri="{BB962C8B-B14F-4D97-AF65-F5344CB8AC3E}">
        <p14:creationId xmlns:p14="http://schemas.microsoft.com/office/powerpoint/2010/main" val="483334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Another</a:t>
            </a:r>
            <a:r>
              <a:rPr lang="en-US" baseline="0" dirty="0"/>
              <a:t> interpretation:</a:t>
            </a:r>
          </a:p>
          <a:p>
            <a:r>
              <a:rPr lang="en-US" baseline="0" dirty="0"/>
              <a:t>Separate complexity into product focus cells</a:t>
            </a:r>
          </a:p>
          <a:p>
            <a:endParaRPr lang="en-US" baseline="0" dirty="0"/>
          </a:p>
          <a:p>
            <a:r>
              <a:rPr lang="en-US" baseline="0" dirty="0"/>
              <a:t>A: If we keep the original capacity proposal, total ENPV = same as before = 88.25</a:t>
            </a:r>
          </a:p>
          <a:p>
            <a:endParaRPr lang="en-US" baseline="0" dirty="0"/>
          </a:p>
          <a:p>
            <a:r>
              <a:rPr lang="en-US" baseline="0" dirty="0"/>
              <a:t>B: But it this capacity proposal optimal FOR separate product lines?  Do the usual one-dimensional marginal analysis (or newsboy) to confirm: YES.</a:t>
            </a:r>
          </a:p>
          <a:p>
            <a:endParaRPr lang="en-US" baseline="0" dirty="0"/>
          </a:p>
          <a:p>
            <a:r>
              <a:rPr lang="en-US" baseline="0" dirty="0"/>
              <a:t>Why is this a lower bound?  [we miss the value of asset sharing/flexibility]</a:t>
            </a:r>
            <a:endParaRPr lang="en-US" dirty="0"/>
          </a:p>
        </p:txBody>
      </p:sp>
      <p:sp>
        <p:nvSpPr>
          <p:cNvPr id="4" name="Header Placeholder 3"/>
          <p:cNvSpPr>
            <a:spLocks noGrp="1"/>
          </p:cNvSpPr>
          <p:nvPr>
            <p:ph type="hdr" sz="quarter" idx="10"/>
          </p:nvPr>
        </p:nvSpPr>
        <p:spPr/>
        <p:txBody>
          <a:bodyPr/>
          <a:lstStyle/>
          <a:p>
            <a:pPr>
              <a:defRPr/>
            </a:pPr>
            <a:endParaRPr lang="en-US">
              <a:solidFill>
                <a:srgbClr val="000000"/>
              </a:solidFill>
            </a:endParaRPr>
          </a:p>
        </p:txBody>
      </p:sp>
      <p:sp>
        <p:nvSpPr>
          <p:cNvPr id="5" name="Date Placeholder 4"/>
          <p:cNvSpPr>
            <a:spLocks noGrp="1"/>
          </p:cNvSpPr>
          <p:nvPr>
            <p:ph type="dt" idx="11"/>
          </p:nvPr>
        </p:nvSpPr>
        <p:spPr/>
        <p:txBody>
          <a:bodyPr/>
          <a:lstStyle/>
          <a:p>
            <a:pPr>
              <a:defRPr/>
            </a:pPr>
            <a:fld id="{98F252DD-7A3C-42B8-B607-A093B42B798D}" type="datetime1">
              <a:rPr lang="en-US" smtClean="0">
                <a:solidFill>
                  <a:srgbClr val="000000"/>
                </a:solidFill>
              </a:rPr>
              <a:pPr>
                <a:defRPr/>
              </a:pPr>
              <a:t>1/30/18</a:t>
            </a:fld>
            <a:endParaRPr lang="en-US">
              <a:solidFill>
                <a:srgbClr val="000000"/>
              </a:solidFill>
            </a:endParaRPr>
          </a:p>
        </p:txBody>
      </p:sp>
      <p:sp>
        <p:nvSpPr>
          <p:cNvPr id="6" name="Footer Placeholder 5"/>
          <p:cNvSpPr>
            <a:spLocks noGrp="1"/>
          </p:cNvSpPr>
          <p:nvPr>
            <p:ph type="ftr" sz="quarter" idx="12"/>
          </p:nvPr>
        </p:nvSpPr>
        <p:spPr/>
        <p:txBody>
          <a:bodyPr/>
          <a:lstStyle/>
          <a:p>
            <a:pPr>
              <a:defRPr/>
            </a:pPr>
            <a:r>
              <a:rPr lang="en-US">
                <a:solidFill>
                  <a:srgbClr val="000000"/>
                </a:solidFill>
              </a:rPr>
              <a:t>J.A. Van Mieghem</a:t>
            </a:r>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solidFill>
                  <a:srgbClr val="000000"/>
                </a:solidFill>
              </a:rPr>
              <a:pPr>
                <a:defRPr/>
              </a:pPr>
              <a:t>6</a:t>
            </a:fld>
            <a:endParaRPr lang="en-US">
              <a:solidFill>
                <a:srgbClr val="000000"/>
              </a:solidFill>
            </a:endParaRPr>
          </a:p>
        </p:txBody>
      </p:sp>
    </p:spTree>
    <p:extLst>
      <p:ext uri="{BB962C8B-B14F-4D97-AF65-F5344CB8AC3E}">
        <p14:creationId xmlns:p14="http://schemas.microsoft.com/office/powerpoint/2010/main" val="119105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a:p>
        </p:txBody>
      </p:sp>
      <p:sp>
        <p:nvSpPr>
          <p:cNvPr id="57348" name="Header Placeholder 3"/>
          <p:cNvSpPr>
            <a:spLocks noGrp="1"/>
          </p:cNvSpPr>
          <p:nvPr>
            <p:ph type="hdr" sz="quarter"/>
          </p:nvPr>
        </p:nvSpPr>
        <p:spPr>
          <a:noFill/>
        </p:spPr>
        <p:txBody>
          <a:bodyPr/>
          <a:lstStyle/>
          <a:p>
            <a:pPr defTabSz="976502"/>
            <a:r>
              <a:rPr lang="en-US" dirty="0"/>
              <a:t>Operations Strategy/Risk Mitigation &amp; Operational Hedging</a:t>
            </a:r>
          </a:p>
        </p:txBody>
      </p:sp>
      <p:sp>
        <p:nvSpPr>
          <p:cNvPr id="57350" name="Footer Placeholder 5"/>
          <p:cNvSpPr>
            <a:spLocks noGrp="1"/>
          </p:cNvSpPr>
          <p:nvPr>
            <p:ph type="ftr" sz="quarter" idx="4"/>
          </p:nvPr>
        </p:nvSpPr>
        <p:spPr>
          <a:noFill/>
        </p:spPr>
        <p:txBody>
          <a:bodyPr/>
          <a:lstStyle/>
          <a:p>
            <a:pPr defTabSz="976502"/>
            <a:r>
              <a:rPr lang="en-US" dirty="0"/>
              <a:t>© Van Mieghem</a:t>
            </a:r>
          </a:p>
        </p:txBody>
      </p:sp>
      <p:sp>
        <p:nvSpPr>
          <p:cNvPr id="57351" name="Slide Number Placeholder 6"/>
          <p:cNvSpPr>
            <a:spLocks noGrp="1"/>
          </p:cNvSpPr>
          <p:nvPr>
            <p:ph type="sldNum" sz="quarter" idx="5"/>
          </p:nvPr>
        </p:nvSpPr>
        <p:spPr>
          <a:noFill/>
        </p:spPr>
        <p:txBody>
          <a:bodyPr/>
          <a:lstStyle/>
          <a:p>
            <a:pPr defTabSz="976502"/>
            <a:fld id="{A99FFDC2-E245-4ABF-A066-F6281A85F9A9}" type="slidenum">
              <a:rPr lang="en-US" smtClean="0"/>
              <a:pPr defTabSz="976502"/>
              <a:t>9</a:t>
            </a:fld>
            <a:endParaRPr lang="en-US" dirty="0"/>
          </a:p>
        </p:txBody>
      </p:sp>
    </p:spTree>
    <p:extLst>
      <p:ext uri="{BB962C8B-B14F-4D97-AF65-F5344CB8AC3E}">
        <p14:creationId xmlns:p14="http://schemas.microsoft.com/office/powerpoint/2010/main" val="259417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err="1"/>
              <a:t>CapEx</a:t>
            </a:r>
            <a:r>
              <a:rPr lang="en-US" dirty="0"/>
              <a:t>:</a:t>
            </a:r>
          </a:p>
          <a:p>
            <a:r>
              <a:rPr lang="en-US" dirty="0"/>
              <a:t>1. 1.5*3 + 3.5*2 + 5*8 +40 = 91.5M</a:t>
            </a:r>
          </a:p>
          <a:p>
            <a:r>
              <a:rPr lang="en-US" dirty="0"/>
              <a:t>2. 3*3 + 3*2 + 6*8 +40 = 103M</a:t>
            </a:r>
          </a:p>
          <a:p>
            <a:r>
              <a:rPr lang="en-US" dirty="0"/>
              <a:t>3. 4.5*3+2.5*2+7*8 + 40 = 114.5M</a:t>
            </a:r>
          </a:p>
          <a:p>
            <a:endParaRPr lang="en-US" dirty="0"/>
          </a:p>
          <a:p>
            <a:r>
              <a:rPr lang="en-US" dirty="0"/>
              <a:t>Op Profit:</a:t>
            </a:r>
          </a:p>
          <a:p>
            <a:r>
              <a:rPr lang="en-US" dirty="0"/>
              <a:t>1. 15*4 + 35*3 = 165</a:t>
            </a:r>
          </a:p>
          <a:p>
            <a:r>
              <a:rPr lang="en-US" dirty="0"/>
              <a:t>2. 30*4 + 30*3 = 210</a:t>
            </a:r>
          </a:p>
          <a:p>
            <a:r>
              <a:rPr lang="en-US" dirty="0"/>
              <a:t>3. 45*4 + 25*3 = 255</a:t>
            </a:r>
          </a:p>
          <a:p>
            <a:endParaRPr lang="en-US" dirty="0"/>
          </a:p>
        </p:txBody>
      </p:sp>
      <p:sp>
        <p:nvSpPr>
          <p:cNvPr id="58372" name="Header Placeholder 3"/>
          <p:cNvSpPr>
            <a:spLocks noGrp="1"/>
          </p:cNvSpPr>
          <p:nvPr>
            <p:ph type="hdr" sz="quarter"/>
          </p:nvPr>
        </p:nvSpPr>
        <p:spPr>
          <a:noFill/>
        </p:spPr>
        <p:txBody>
          <a:bodyPr/>
          <a:lstStyle/>
          <a:p>
            <a:pPr defTabSz="976502"/>
            <a:r>
              <a:rPr lang="en-US" dirty="0"/>
              <a:t>Operations Strategy/Risk Mitigation &amp; Operational Hedging</a:t>
            </a:r>
          </a:p>
        </p:txBody>
      </p:sp>
      <p:sp>
        <p:nvSpPr>
          <p:cNvPr id="58374" name="Footer Placeholder 5"/>
          <p:cNvSpPr>
            <a:spLocks noGrp="1"/>
          </p:cNvSpPr>
          <p:nvPr>
            <p:ph type="ftr" sz="quarter" idx="4"/>
          </p:nvPr>
        </p:nvSpPr>
        <p:spPr>
          <a:noFill/>
        </p:spPr>
        <p:txBody>
          <a:bodyPr/>
          <a:lstStyle/>
          <a:p>
            <a:pPr defTabSz="976502"/>
            <a:r>
              <a:rPr lang="en-US" dirty="0"/>
              <a:t>© Van Mieghem</a:t>
            </a:r>
          </a:p>
        </p:txBody>
      </p:sp>
      <p:sp>
        <p:nvSpPr>
          <p:cNvPr id="58375" name="Slide Number Placeholder 6"/>
          <p:cNvSpPr>
            <a:spLocks noGrp="1"/>
          </p:cNvSpPr>
          <p:nvPr>
            <p:ph type="sldNum" sz="quarter" idx="5"/>
          </p:nvPr>
        </p:nvSpPr>
        <p:spPr>
          <a:noFill/>
        </p:spPr>
        <p:txBody>
          <a:bodyPr/>
          <a:lstStyle/>
          <a:p>
            <a:pPr defTabSz="976502"/>
            <a:fld id="{0C8F85F9-DF39-4407-BF6B-40B69E81A2FE}" type="slidenum">
              <a:rPr lang="en-US" smtClean="0"/>
              <a:pPr defTabSz="976502"/>
              <a:t>11</a:t>
            </a:fld>
            <a:endParaRPr lang="en-US" dirty="0"/>
          </a:p>
        </p:txBody>
      </p:sp>
    </p:spTree>
    <p:extLst>
      <p:ext uri="{BB962C8B-B14F-4D97-AF65-F5344CB8AC3E}">
        <p14:creationId xmlns:p14="http://schemas.microsoft.com/office/powerpoint/2010/main" val="7971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r>
              <a:rPr lang="en-US" dirty="0"/>
              <a:t>We start seeing the differences between proposed</a:t>
            </a:r>
            <a:r>
              <a:rPr lang="en-US" baseline="0" dirty="0"/>
              <a:t> leading and lagging plan</a:t>
            </a:r>
            <a:endParaRPr lang="en-US" dirty="0"/>
          </a:p>
          <a:p>
            <a:endParaRPr lang="en-US" dirty="0"/>
          </a:p>
          <a:p>
            <a:r>
              <a:rPr lang="en-US" dirty="0"/>
              <a:t>Surely</a:t>
            </a:r>
            <a:r>
              <a:rPr lang="en-US" baseline="0" dirty="0"/>
              <a:t> we should find a compromise.  Key is how to size for uncertainty.</a:t>
            </a:r>
          </a:p>
          <a:p>
            <a:r>
              <a:rPr lang="en-US" baseline="0" dirty="0"/>
              <a:t>&gt; let’s simplify first, remind ourselves of the basics, and then generalize</a:t>
            </a:r>
            <a:endParaRPr lang="en-US" dirty="0"/>
          </a:p>
        </p:txBody>
      </p:sp>
      <p:sp>
        <p:nvSpPr>
          <p:cNvPr id="4" name="Header Placeholder 3"/>
          <p:cNvSpPr>
            <a:spLocks noGrp="1"/>
          </p:cNvSpPr>
          <p:nvPr>
            <p:ph type="hdr" sz="quarter" idx="10"/>
          </p:nvPr>
        </p:nvSpPr>
        <p:spPr/>
        <p:txBody>
          <a:bodyPr/>
          <a:lstStyle/>
          <a:p>
            <a:pPr>
              <a:defRPr/>
            </a:pPr>
            <a:r>
              <a:rPr lang="en-US"/>
              <a:t>Operations Strategy/Risk Mitigation &amp; Operational Hedging</a:t>
            </a:r>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12</a:t>
            </a:fld>
            <a:endParaRPr lang="en-US"/>
          </a:p>
        </p:txBody>
      </p:sp>
    </p:spTree>
    <p:extLst>
      <p:ext uri="{BB962C8B-B14F-4D97-AF65-F5344CB8AC3E}">
        <p14:creationId xmlns:p14="http://schemas.microsoft.com/office/powerpoint/2010/main" val="838157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Another</a:t>
            </a:r>
            <a:r>
              <a:rPr lang="en-US" baseline="0" dirty="0"/>
              <a:t> interpretation:</a:t>
            </a:r>
          </a:p>
          <a:p>
            <a:r>
              <a:rPr lang="en-US" baseline="0" dirty="0"/>
              <a:t>Separate complexity into product focus cells</a:t>
            </a:r>
            <a:endParaRPr lang="en-US" dirty="0"/>
          </a:p>
        </p:txBody>
      </p:sp>
      <p:sp>
        <p:nvSpPr>
          <p:cNvPr id="4" name="Header Placeholder 3"/>
          <p:cNvSpPr>
            <a:spLocks noGrp="1"/>
          </p:cNvSpPr>
          <p:nvPr>
            <p:ph type="hdr" sz="quarter" idx="10"/>
          </p:nvPr>
        </p:nvSpPr>
        <p:spPr/>
        <p:txBody>
          <a:bodyPr/>
          <a:lstStyle/>
          <a:p>
            <a:pPr>
              <a:defRPr/>
            </a:pP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1/30/18</a:t>
            </a:fld>
            <a:endParaRPr lang="en-US"/>
          </a:p>
        </p:txBody>
      </p:sp>
      <p:sp>
        <p:nvSpPr>
          <p:cNvPr id="6" name="Footer Placeholder 5"/>
          <p:cNvSpPr>
            <a:spLocks noGrp="1"/>
          </p:cNvSpPr>
          <p:nvPr>
            <p:ph type="ftr" sz="quarter" idx="12"/>
          </p:nvPr>
        </p:nvSpPr>
        <p:spPr/>
        <p:txBody>
          <a:bodyPr/>
          <a:lstStyle/>
          <a:p>
            <a:pPr>
              <a:defRPr/>
            </a:pPr>
            <a:r>
              <a:rPr lang="en-US"/>
              <a:t>J.A. Van Mieghem</a:t>
            </a:r>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14</a:t>
            </a:fld>
            <a:endParaRPr lang="en-US"/>
          </a:p>
        </p:txBody>
      </p:sp>
    </p:spTree>
    <p:extLst>
      <p:ext uri="{BB962C8B-B14F-4D97-AF65-F5344CB8AC3E}">
        <p14:creationId xmlns:p14="http://schemas.microsoft.com/office/powerpoint/2010/main" val="1133429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C5B967E-D44D-4B9E-A972-65D452CF8717}"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xfrm>
            <a:off x="4408837" y="6505278"/>
            <a:ext cx="293350" cy="297389"/>
          </a:xfrm>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814273346"/>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smtClean="0"/>
              <a:pPr>
                <a:defRPr/>
              </a:pPr>
              <a:t>1/30/18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smtClean="0"/>
              <a:pPr>
                <a:defRPr/>
              </a:pPr>
              <a:t>1/30/18</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smtClean="0"/>
              <a:pPr>
                <a:defRPr/>
              </a:pPr>
              <a:t>1/30/18</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smtClean="0"/>
              <a:pPr>
                <a:defRPr/>
              </a:pPr>
              <a:t>1/30/18</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smtClean="0"/>
              <a:pPr>
                <a:defRPr/>
              </a:pPr>
              <a:t>1/30/18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smtClean="0"/>
              <a:pPr>
                <a:defRPr/>
              </a:pPr>
              <a:t>1/30/18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8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08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endParaRPr lang="en-US">
              <a:solidFill>
                <a:srgbClr val="000000"/>
              </a:solidFill>
              <a:latin typeface="Times New Roman" charset="0"/>
              <a:ea typeface="MS PGothic" charset="0"/>
              <a:cs typeface="MS PGothic" charset="0"/>
            </a:endParaRPr>
          </a:p>
        </p:txBody>
      </p:sp>
      <p:sp>
        <p:nvSpPr>
          <p:cNvPr id="5" name="Rectangle 3"/>
          <p:cNvSpPr>
            <a:spLocks noChangeArrowheads="1"/>
          </p:cNvSpPr>
          <p:nvPr/>
        </p:nvSpPr>
        <p:spPr bwMode="auto">
          <a:xfrm>
            <a:off x="4310063" y="6619875"/>
            <a:ext cx="70167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b="0">
                <a:solidFill>
                  <a:srgbClr val="3333CC"/>
                </a:solidFill>
                <a:latin typeface="Arial" charset="0"/>
                <a:ea typeface="MS PGothic" charset="0"/>
                <a:cs typeface="MS PGothic" charset="0"/>
              </a:rPr>
              <a:t>Slide </a:t>
            </a:r>
            <a:fld id="{22FD9412-139E-0C4F-A8DA-EE754ABF8707}" type="slidenum">
              <a:rPr lang="en-US" sz="800" b="0" smtClean="0">
                <a:solidFill>
                  <a:srgbClr val="3333CC"/>
                </a:solidFill>
                <a:latin typeface="Arial" charset="0"/>
                <a:ea typeface="MS PGothic" charset="0"/>
                <a:cs typeface="MS PGothic" charset="0"/>
              </a:rPr>
              <a:pPr eaLnBrk="0" hangingPunct="0"/>
              <a:t>‹#›</a:t>
            </a:fld>
            <a:endParaRPr lang="en-US" sz="800" b="0">
              <a:solidFill>
                <a:srgbClr val="3333CC"/>
              </a:solidFill>
              <a:latin typeface="Arial" charset="0"/>
              <a:ea typeface="MS PGothic" charset="0"/>
              <a:cs typeface="MS PGothic" charset="0"/>
            </a:endParaRPr>
          </a:p>
        </p:txBody>
      </p:sp>
      <p:sp>
        <p:nvSpPr>
          <p:cNvPr id="6" name="Rectangle 10"/>
          <p:cNvSpPr>
            <a:spLocks noChangeArrowheads="1"/>
          </p:cNvSpPr>
          <p:nvPr/>
        </p:nvSpPr>
        <p:spPr bwMode="auto">
          <a:xfrm>
            <a:off x="7273925" y="6619875"/>
            <a:ext cx="183832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b="0">
                <a:solidFill>
                  <a:srgbClr val="3333CC"/>
                </a:solidFill>
                <a:latin typeface="Arial" charset="0"/>
                <a:ea typeface="MS PGothic"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b="0">
                <a:solidFill>
                  <a:srgbClr val="3333CC"/>
                </a:solidFill>
                <a:latin typeface="Arial" charset="0"/>
                <a:ea typeface="MS PGothic" charset="0"/>
                <a:cs typeface="MS PGothic"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2383269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22893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38223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325033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88744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6540855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58475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089905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07267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132556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42485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10075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099460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729939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96040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75432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64046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512790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15142030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009123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smtClean="0"/>
              <a:pPr>
                <a:defRPr/>
              </a:pPr>
              <a:t>1/30/18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204518352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smtClean="0"/>
              <a:pPr>
                <a:defRPr/>
              </a:pPr>
              <a:t>1/30/18</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31898495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smtClean="0"/>
              <a:pPr>
                <a:defRPr/>
              </a:pPr>
              <a:t>1/30/18</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7174165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smtClean="0"/>
              <a:pPr>
                <a:defRPr/>
              </a:pPr>
              <a:t>1/30/18</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11823946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smtClean="0"/>
              <a:pPr>
                <a:defRPr/>
              </a:pPr>
              <a:t>1/30/18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11938107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smtClean="0"/>
              <a:pPr>
                <a:defRPr/>
              </a:pPr>
              <a:t>1/30/18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8711496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17526351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smtClean="0"/>
              <a:pPr>
                <a:defRPr/>
              </a:pPr>
              <a:t>1/30/18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410196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theme" Target="../theme/theme3.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theme" Target="../theme/theme4.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DE367DFB-32D6-41ED-971C-1BAB9B16C720}"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19"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 id="2147484017" r:id="rId13"/>
    <p:sldLayoutId id="2147484018" r:id="rId14"/>
    <p:sldLayoutId id="2147484079"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smtClean="0">
                <a:cs typeface="Arial" pitchFamily="34" charset="0"/>
              </a:rPr>
              <a:pPr/>
              <a:t>1/30/18</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rPr>
              <a:t>Slide </a:t>
            </a:r>
            <a:fld id="{E4D7B7CC-BA5D-4967-A5E0-3BA1776CC6A5}" type="slidenum">
              <a:rPr lang="en-US" sz="800" b="0">
                <a:solidFill>
                  <a:srgbClr val="3333CC"/>
                </a:solidFill>
                <a:latin typeface="Arial" charset="0"/>
              </a:rPr>
              <a:pPr eaLnBrk="0" hangingPunct="0">
                <a:defRPr/>
              </a:pPr>
              <a:t>‹#›</a:t>
            </a:fld>
            <a:endParaRPr lang="en-US" sz="800" b="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rgbClr val="3333CC"/>
                </a:solidFill>
                <a:latin typeface="Arial" charset="0"/>
              </a:rPr>
              <a:t>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 id="2147484047"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endParaRPr lang="en-US">
              <a:solidFill>
                <a:srgbClr val="000000"/>
              </a:solidFill>
              <a:latin typeface="Times New Roman" charset="0"/>
              <a:ea typeface="MS PGothic" charset="0"/>
              <a:cs typeface="MS PGothic" charset="0"/>
            </a:endParaRPr>
          </a:p>
        </p:txBody>
      </p:sp>
      <p:sp>
        <p:nvSpPr>
          <p:cNvPr id="1027" name="Rectangle 3"/>
          <p:cNvSpPr>
            <a:spLocks noChangeArrowheads="1"/>
          </p:cNvSpPr>
          <p:nvPr/>
        </p:nvSpPr>
        <p:spPr bwMode="auto">
          <a:xfrm>
            <a:off x="4310063" y="6638925"/>
            <a:ext cx="70167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b="0">
                <a:solidFill>
                  <a:srgbClr val="3333CC"/>
                </a:solidFill>
                <a:latin typeface="Optima" charset="0"/>
                <a:ea typeface="MS PGothic" charset="0"/>
                <a:cs typeface="MS PGothic" charset="0"/>
              </a:rPr>
              <a:t>Slide </a:t>
            </a:r>
            <a:fld id="{BFCE4155-B4C0-D247-9E13-9A09AA24D5B4}" type="slidenum">
              <a:rPr lang="en-US" sz="800" b="0" smtClean="0">
                <a:solidFill>
                  <a:srgbClr val="3333CC"/>
                </a:solidFill>
                <a:latin typeface="Optima" charset="0"/>
                <a:ea typeface="MS PGothic" charset="0"/>
                <a:cs typeface="MS PGothic" charset="0"/>
              </a:rPr>
              <a:pPr eaLnBrk="0" hangingPunct="0"/>
              <a:t>‹#›</a:t>
            </a:fld>
            <a:endParaRPr lang="en-US" sz="800" b="0">
              <a:solidFill>
                <a:srgbClr val="3333CC"/>
              </a:solidFill>
              <a:latin typeface="Optima" charset="0"/>
              <a:ea typeface="MS PGothic" charset="0"/>
              <a:cs typeface="MS PGothic" charset="0"/>
            </a:endParaRPr>
          </a:p>
        </p:txBody>
      </p:sp>
      <p:sp>
        <p:nvSpPr>
          <p:cNvPr id="1028" name="Rectangle 4"/>
          <p:cNvSpPr>
            <a:spLocks noChangeArrowheads="1"/>
          </p:cNvSpPr>
          <p:nvPr/>
        </p:nvSpPr>
        <p:spPr bwMode="auto">
          <a:xfrm>
            <a:off x="33338" y="6638925"/>
            <a:ext cx="3644900"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b="0">
                <a:solidFill>
                  <a:srgbClr val="3333CC"/>
                </a:solidFill>
                <a:latin typeface="Optima" charset="0"/>
                <a:ea typeface="MS PGothic" charset="0"/>
                <a:cs typeface="MS PGothic" charset="0"/>
              </a:rPr>
              <a:t>Operations Strategy/Risk Management &amp; Operational Hedging</a:t>
            </a:r>
          </a:p>
        </p:txBody>
      </p:sp>
      <p:sp>
        <p:nvSpPr>
          <p:cNvPr id="1029" name="Rectangle 5"/>
          <p:cNvSpPr>
            <a:spLocks noChangeArrowheads="1"/>
          </p:cNvSpPr>
          <p:nvPr/>
        </p:nvSpPr>
        <p:spPr bwMode="auto">
          <a:xfrm>
            <a:off x="7273925" y="6638925"/>
            <a:ext cx="1838325" cy="214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b="0">
                <a:solidFill>
                  <a:srgbClr val="3333CC"/>
                </a:solidFill>
                <a:latin typeface="Optima" charset="0"/>
                <a:ea typeface="MS PGothic" charset="0"/>
                <a:cs typeface="MS PGothic" charset="0"/>
              </a:rPr>
              <a:t>© Allon</a:t>
            </a:r>
          </a:p>
        </p:txBody>
      </p:sp>
      <p:sp>
        <p:nvSpPr>
          <p:cNvPr id="103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wrap="none" anchor="ctr"/>
          <a:lstStyle/>
          <a:p>
            <a:endParaRPr lang="en-US">
              <a:solidFill>
                <a:srgbClr val="000000"/>
              </a:solidFill>
              <a:latin typeface="Times New Roman" charset="0"/>
              <a:ea typeface="MS PGothic" charset="0"/>
              <a:cs typeface="MS PGothic" charset="0"/>
            </a:endParaRPr>
          </a:p>
        </p:txBody>
      </p:sp>
      <p:sp>
        <p:nvSpPr>
          <p:cNvPr id="1031" name="Rectangle 7"/>
          <p:cNvSpPr>
            <a:spLocks noGrp="1" noChangeArrowheads="1"/>
          </p:cNvSpPr>
          <p:nvPr>
            <p:ph type="title"/>
          </p:nvPr>
        </p:nvSpPr>
        <p:spPr bwMode="auto">
          <a:xfrm>
            <a:off x="0" y="7938"/>
            <a:ext cx="9144000" cy="955675"/>
          </a:xfrm>
          <a:prstGeom prst="rect">
            <a:avLst/>
          </a:prstGeom>
          <a:solidFill>
            <a:srgbClr val="FFFFCC"/>
          </a:solidFill>
          <a:ln>
            <a:noFill/>
          </a:ln>
          <a:extLst>
            <a:ext uri="{FAA26D3D-D897-4be2-8F04-BA451C77F1D7}">
              <ma14:placeholderFlag xmlns:ma14="http://schemas.microsoft.com/office/mac/drawingml/2011/main" xmlns="" val="1"/>
            </a:ext>
            <a:ext uri="{91240B29-F687-4f45-9708-019B960494DF}">
              <a14:hiddenLine xmlns="" xmlns:a14="http://schemas.microsoft.com/office/drawing/2010/main" w="9525">
                <a:solidFill>
                  <a:srgbClr val="000000"/>
                </a:solidFill>
                <a:miter lim="800000"/>
                <a:headEnd/>
                <a:tailEnd/>
              </a14:hiddenLine>
            </a:ext>
          </a:extLst>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2" name="Rectangle 8"/>
          <p:cNvSpPr>
            <a:spLocks noGrp="1" noChangeArrowheads="1"/>
          </p:cNvSpPr>
          <p:nvPr>
            <p:ph type="body" idx="1"/>
          </p:nvPr>
        </p:nvSpPr>
        <p:spPr bwMode="auto">
          <a:xfrm>
            <a:off x="455613" y="1114425"/>
            <a:ext cx="8229600" cy="541972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5170439"/>
      </p:ext>
    </p:extLst>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Lst>
  <p:txStyles>
    <p:titleStyle>
      <a:lvl1pPr algn="l" rtl="0" eaLnBrk="0" fontAlgn="base" hangingPunct="0">
        <a:spcBef>
          <a:spcPct val="0"/>
        </a:spcBef>
        <a:spcAft>
          <a:spcPct val="0"/>
        </a:spcAft>
        <a:defRPr sz="2800">
          <a:solidFill>
            <a:schemeClr val="accent2"/>
          </a:solidFill>
          <a:latin typeface="Optima"/>
          <a:ea typeface="MS PGothic" pitchFamily="34" charset="-128"/>
          <a:cs typeface="Optima"/>
        </a:defRPr>
      </a:lvl1pPr>
      <a:lvl2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2pPr>
      <a:lvl3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3pPr>
      <a:lvl4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4pPr>
      <a:lvl5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charset="0"/>
        <a:buChar char="§"/>
        <a:defRPr sz="2000">
          <a:solidFill>
            <a:schemeClr val="tx1"/>
          </a:solidFill>
          <a:latin typeface="Optima"/>
          <a:ea typeface="MS PGothic" pitchFamily="34" charset="-128"/>
          <a:cs typeface="Optima"/>
        </a:defRPr>
      </a:lvl1pPr>
      <a:lvl2pPr marL="742950" indent="-285750" algn="l" rtl="0" eaLnBrk="0" fontAlgn="base" hangingPunct="0">
        <a:spcBef>
          <a:spcPct val="20000"/>
        </a:spcBef>
        <a:spcAft>
          <a:spcPct val="0"/>
        </a:spcAft>
        <a:buSzPct val="85000"/>
        <a:buChar char="–"/>
        <a:defRPr>
          <a:solidFill>
            <a:schemeClr val="tx1"/>
          </a:solidFill>
          <a:latin typeface="Optima"/>
          <a:ea typeface="MS PGothic" pitchFamily="34" charset="-128"/>
          <a:cs typeface="Optima"/>
        </a:defRPr>
      </a:lvl2pPr>
      <a:lvl3pPr marL="1143000" indent="-228600" algn="l" rtl="0" eaLnBrk="0" fontAlgn="base" hangingPunct="0">
        <a:spcBef>
          <a:spcPct val="20000"/>
        </a:spcBef>
        <a:spcAft>
          <a:spcPct val="0"/>
        </a:spcAft>
        <a:buSzPct val="50000"/>
        <a:buFont typeface="Wingdings" charset="0"/>
        <a:buChar char="q"/>
        <a:defRPr sz="1600">
          <a:solidFill>
            <a:schemeClr val="tx1"/>
          </a:solidFill>
          <a:latin typeface="Optima"/>
          <a:ea typeface="MS PGothic" pitchFamily="34" charset="-128"/>
          <a:cs typeface="Optima"/>
        </a:defRPr>
      </a:lvl3pPr>
      <a:lvl4pPr marL="1600200" indent="-228600" algn="l" rtl="0" eaLnBrk="0" fontAlgn="base" hangingPunct="0">
        <a:spcBef>
          <a:spcPct val="20000"/>
        </a:spcBef>
        <a:spcAft>
          <a:spcPct val="0"/>
        </a:spcAft>
        <a:buChar char="•"/>
        <a:defRPr sz="1400">
          <a:solidFill>
            <a:schemeClr val="tx1"/>
          </a:solidFill>
          <a:latin typeface="Optima"/>
          <a:ea typeface="MS PGothic" pitchFamily="34" charset="-128"/>
          <a:cs typeface="Optima"/>
        </a:defRPr>
      </a:lvl4pPr>
      <a:lvl5pPr marL="2057400" indent="-228600" algn="l" rtl="0" eaLnBrk="0" fontAlgn="base" hangingPunct="0">
        <a:spcBef>
          <a:spcPct val="20000"/>
        </a:spcBef>
        <a:spcAft>
          <a:spcPct val="0"/>
        </a:spcAft>
        <a:buFont typeface="Times New Roman" charset="0"/>
        <a:buChar char="−"/>
        <a:defRPr sz="1400">
          <a:solidFill>
            <a:schemeClr val="tx1"/>
          </a:solidFill>
          <a:latin typeface="Optima"/>
          <a:ea typeface="MS PGothic" pitchFamily="34" charset="-128"/>
          <a:cs typeface="Optima"/>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b="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cs typeface="Arial" pitchFamily="34" charset="0"/>
              </a:rPr>
              <a:t>Slide </a:t>
            </a:r>
            <a:fld id="{1F9BBF32-5465-418D-A795-32376668CDA1}" type="slidenum">
              <a:rPr lang="en-US" sz="800" b="0">
                <a:solidFill>
                  <a:srgbClr val="3333CC"/>
                </a:solidFill>
                <a:latin typeface="Arial" charset="0"/>
                <a:cs typeface="Arial" pitchFamily="34" charset="0"/>
              </a:rPr>
              <a:pPr eaLnBrk="0" hangingPunct="0">
                <a:defRPr/>
              </a:pPr>
              <a:t>‹#›</a:t>
            </a:fld>
            <a:endParaRPr lang="en-US" sz="800" b="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60416989"/>
      </p:ext>
    </p:extLst>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b="0" smtClean="0">
                <a:cs typeface="Arial" pitchFamily="34" charset="0"/>
              </a:rPr>
              <a:pPr/>
              <a:t>1/30/18</a:t>
            </a:fld>
            <a:endParaRPr lang="en-US" b="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b="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b="0">
                <a:cs typeface="Arial" pitchFamily="34" charset="0"/>
              </a:rPr>
              <a:pPr/>
              <a:t>‹#›</a:t>
            </a:fld>
            <a:endParaRPr lang="en-US" b="0">
              <a:cs typeface="Arial" pitchFamily="34" charset="0"/>
            </a:endParaRPr>
          </a:p>
        </p:txBody>
      </p:sp>
    </p:spTree>
    <p:extLst>
      <p:ext uri="{BB962C8B-B14F-4D97-AF65-F5344CB8AC3E}">
        <p14:creationId xmlns:p14="http://schemas.microsoft.com/office/powerpoint/2010/main" val="926996750"/>
      </p:ext>
    </p:extLst>
  </p:cSld>
  <p:clrMap bg1="lt1" tx1="dk1" bg2="lt2" tx2="dk2" accent1="accent1" accent2="accent2" accent3="accent3" accent4="accent4" accent5="accent5" accent6="accent6" hlink="hlink" folHlink="folHlink"/>
  <p:sldLayoutIdLst>
    <p:sldLayoutId id="2147484068" r:id="rId1"/>
    <p:sldLayoutId id="2147484069" r:id="rId2"/>
    <p:sldLayoutId id="2147484070" r:id="rId3"/>
    <p:sldLayoutId id="2147484071" r:id="rId4"/>
    <p:sldLayoutId id="2147484072" r:id="rId5"/>
    <p:sldLayoutId id="2147484073" r:id="rId6"/>
    <p:sldLayoutId id="2147484074" r:id="rId7"/>
    <p:sldLayoutId id="2147484075" r:id="rId8"/>
    <p:sldLayoutId id="2147484076" r:id="rId9"/>
    <p:sldLayoutId id="2147484077" r:id="rId10"/>
    <p:sldLayoutId id="214748407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goo.gl/ZKYkXm"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17.emf"/></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15.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3" Type="http://schemas.openxmlformats.org/officeDocument/2006/relationships/hyperlink" Target="http://topics.nytimes.com/top/news/business/companies/bayerische_motoren_werke_ag/index.html?inline=nyt-org" TargetMode="External"/><Relationship Id="rId2" Type="http://schemas.openxmlformats.org/officeDocument/2006/relationships/hyperlink" Target="http://topics.nytimes.com/top/reference/timestopics/people/e/jack_ewing/index.html?inline=nyt-per" TargetMode="External"/><Relationship Id="rId1" Type="http://schemas.openxmlformats.org/officeDocument/2006/relationships/slideLayout" Target="../slideLayouts/slideLayout22.xml"/><Relationship Id="rId4" Type="http://schemas.openxmlformats.org/officeDocument/2006/relationships/image" Target="../media/image24.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0" dirty="0">
                <a:solidFill>
                  <a:srgbClr val="FFFFFF"/>
                </a:solidFill>
                <a:latin typeface="Garamond" pitchFamily="18" charset="0"/>
              </a:rPr>
              <a:t>Operations Strategy (4)</a:t>
            </a:r>
          </a:p>
          <a:p>
            <a:pPr algn="ctr" eaLnBrk="0" hangingPunct="0">
              <a:spcBef>
                <a:spcPct val="50000"/>
              </a:spcBef>
            </a:pPr>
            <a:r>
              <a:rPr lang="en-US" sz="3600" b="0" dirty="0">
                <a:solidFill>
                  <a:srgbClr val="FF3300"/>
                </a:solidFill>
                <a:latin typeface="Garamond" pitchFamily="18" charset="0"/>
              </a:rPr>
              <a:t>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a:solidFill>
                  <a:schemeClr val="bg1"/>
                </a:solidFill>
              </a:rPr>
              <a:t>The concept of a capacity strategy</a:t>
            </a:r>
          </a:p>
          <a:p>
            <a:pPr eaLnBrk="1" hangingPunct="1">
              <a:buClr>
                <a:srgbClr val="FF3300"/>
              </a:buClr>
              <a:defRPr/>
            </a:pPr>
            <a:endParaRPr lang="en-US" dirty="0">
              <a:solidFill>
                <a:schemeClr val="bg1"/>
              </a:solidFill>
            </a:endParaRPr>
          </a:p>
          <a:p>
            <a:pPr eaLnBrk="1" hangingPunct="1">
              <a:buClr>
                <a:srgbClr val="FF3300"/>
              </a:buClr>
              <a:defRPr/>
            </a:pPr>
            <a:r>
              <a:rPr lang="en-US" dirty="0">
                <a:solidFill>
                  <a:schemeClr val="bg1"/>
                </a:solidFill>
              </a:rPr>
              <a:t>Capacity strategy models: key elements to capture</a:t>
            </a:r>
          </a:p>
          <a:p>
            <a:pPr eaLnBrk="1" hangingPunct="1">
              <a:buClr>
                <a:srgbClr val="FF3300"/>
              </a:buClr>
              <a:defRPr/>
            </a:pPr>
            <a:endParaRPr lang="en-US" dirty="0">
              <a:solidFill>
                <a:schemeClr val="bg1"/>
              </a:solidFill>
            </a:endParaRPr>
          </a:p>
          <a:p>
            <a:pPr eaLnBrk="1" hangingPunct="1">
              <a:buClr>
                <a:srgbClr val="FF3300"/>
              </a:buClr>
              <a:defRPr/>
            </a:pPr>
            <a:r>
              <a:rPr lang="en-US" dirty="0">
                <a:solidFill>
                  <a:schemeClr val="bg1"/>
                </a:solidFill>
              </a:rPr>
              <a:t>Incorporating risk</a:t>
            </a:r>
          </a:p>
          <a:p>
            <a:pPr lvl="1" eaLnBrk="1" hangingPunct="1">
              <a:buClr>
                <a:srgbClr val="FF3300"/>
              </a:buClr>
              <a:defRPr/>
            </a:pPr>
            <a:endParaRPr lang="en-US" dirty="0">
              <a:solidFill>
                <a:schemeClr val="bg1"/>
              </a:solidFill>
            </a:endParaRPr>
          </a:p>
          <a:p>
            <a:pPr eaLnBrk="1" hangingPunct="1">
              <a:buClr>
                <a:srgbClr val="FF3300"/>
              </a:buClr>
            </a:pPr>
            <a:r>
              <a:rPr lang="en-US" dirty="0">
                <a:solidFill>
                  <a:schemeClr val="bg1"/>
                </a:solidFill>
              </a:rPr>
              <a:t>Network capacity and the value of flexibility as operational hedge</a:t>
            </a:r>
          </a:p>
          <a:p>
            <a:pPr eaLnBrk="1" hangingPunct="1">
              <a:buClr>
                <a:srgbClr val="FF3300"/>
              </a:buClr>
            </a:pPr>
            <a:endParaRPr lang="en-US" dirty="0">
              <a:solidFill>
                <a:schemeClr val="bg1"/>
              </a:solidFill>
            </a:endParaRPr>
          </a:p>
          <a:p>
            <a:pPr lvl="2" eaLnBrk="1" hangingPunct="1">
              <a:buClr>
                <a:srgbClr val="FF3300"/>
              </a:buClr>
            </a:pPr>
            <a:r>
              <a:rPr lang="en-US" b="1" dirty="0">
                <a:solidFill>
                  <a:schemeClr val="bg1"/>
                </a:solidFill>
              </a:rPr>
              <a:t>Case: </a:t>
            </a:r>
          </a:p>
          <a:p>
            <a:pPr lvl="3" eaLnBrk="1" hangingPunct="1">
              <a:buClr>
                <a:srgbClr val="FF3300"/>
              </a:buClr>
            </a:pPr>
            <a:r>
              <a:rPr lang="en-US" i="1" dirty="0">
                <a:solidFill>
                  <a:schemeClr val="bg1"/>
                </a:solidFill>
              </a:rPr>
              <a:t>Seagate Technology</a:t>
            </a:r>
          </a:p>
          <a:p>
            <a:pPr eaLnBrk="1" hangingPunct="1">
              <a:buClr>
                <a:srgbClr val="FF3300"/>
              </a:buClr>
              <a:defRPr/>
            </a:pPr>
            <a:endParaRPr lang="en-US" dirty="0">
              <a:solidFill>
                <a:schemeClr val="bg1"/>
              </a:solidFill>
            </a:endParaRPr>
          </a:p>
          <a:p>
            <a:pPr eaLnBrk="1" hangingPunct="1">
              <a:buClr>
                <a:srgbClr val="FF3300"/>
              </a:buClr>
              <a:defRPr/>
            </a:pPr>
            <a:endParaRPr lang="en-US" dirty="0">
              <a:solidFill>
                <a:schemeClr val="bg1"/>
              </a:solidFill>
            </a:endParaRPr>
          </a:p>
          <a:p>
            <a:pPr eaLnBrk="1" hangingPunct="1">
              <a:buClr>
                <a:srgbClr val="FF3300"/>
              </a:buClr>
              <a:defRPr/>
            </a:pPr>
            <a:endParaRPr lang="en-US" dirty="0">
              <a:solidFill>
                <a:schemeClr val="bg1"/>
              </a:solidFill>
            </a:endParaRPr>
          </a:p>
          <a:p>
            <a:pPr lvl="2" eaLnBrk="1" hangingPunct="1">
              <a:buClr>
                <a:srgbClr val="FF3300"/>
              </a:buClr>
              <a:buFont typeface="Wingdings" pitchFamily="2" charset="2"/>
              <a:buNone/>
              <a:defRPr/>
            </a:pPr>
            <a:endParaRPr lang="en-US" dirty="0">
              <a:solidFill>
                <a:schemeClr val="bg1"/>
              </a:solidFill>
            </a:endParaRPr>
          </a:p>
        </p:txBody>
      </p:sp>
    </p:spTree>
    <p:custDataLst>
      <p:tags r:id="rId1"/>
    </p:custDataLst>
    <p:extLst>
      <p:ext uri="{BB962C8B-B14F-4D97-AF65-F5344CB8AC3E}">
        <p14:creationId xmlns:p14="http://schemas.microsoft.com/office/powerpoint/2010/main" val="112345361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Benchmark 1 = Capacity Postponement: Imagine we could build capacity after demand scenario is revealed?</a:t>
            </a:r>
          </a:p>
        </p:txBody>
      </p:sp>
      <p:sp>
        <p:nvSpPr>
          <p:cNvPr id="55" name="Rectangle 54"/>
          <p:cNvSpPr/>
          <p:nvPr/>
        </p:nvSpPr>
        <p:spPr>
          <a:xfrm>
            <a:off x="2819400" y="123169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Build Capacity</a:t>
            </a:r>
          </a:p>
        </p:txBody>
      </p:sp>
      <p:sp>
        <p:nvSpPr>
          <p:cNvPr id="56" name="Rectangle 55"/>
          <p:cNvSpPr/>
          <p:nvPr/>
        </p:nvSpPr>
        <p:spPr>
          <a:xfrm>
            <a:off x="6781800" y="12126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Produce and Sell</a:t>
            </a:r>
          </a:p>
        </p:txBody>
      </p:sp>
      <p:sp>
        <p:nvSpPr>
          <p:cNvPr id="57" name="Oval 56"/>
          <p:cNvSpPr/>
          <p:nvPr/>
        </p:nvSpPr>
        <p:spPr>
          <a:xfrm>
            <a:off x="4724400" y="10983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Observe Actual Demand</a:t>
            </a:r>
          </a:p>
        </p:txBody>
      </p:sp>
      <p:sp>
        <p:nvSpPr>
          <p:cNvPr id="58" name="Oval 57"/>
          <p:cNvSpPr/>
          <p:nvPr/>
        </p:nvSpPr>
        <p:spPr>
          <a:xfrm>
            <a:off x="838200" y="12507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Demand Forecast</a:t>
            </a:r>
          </a:p>
        </p:txBody>
      </p:sp>
      <p:cxnSp>
        <p:nvCxnSpPr>
          <p:cNvPr id="59" name="Straight Arrow Connector 58"/>
          <p:cNvCxnSpPr/>
          <p:nvPr/>
        </p:nvCxnSpPr>
        <p:spPr>
          <a:xfrm>
            <a:off x="22860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0" name="Straight Arrow Connector 59"/>
          <p:cNvCxnSpPr/>
          <p:nvPr/>
        </p:nvCxnSpPr>
        <p:spPr>
          <a:xfrm>
            <a:off x="4267200" y="166904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1" name="Straight Arrow Connector 60"/>
          <p:cNvCxnSpPr/>
          <p:nvPr/>
        </p:nvCxnSpPr>
        <p:spPr>
          <a:xfrm>
            <a:off x="62484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62" name="TextBox 61"/>
          <p:cNvSpPr txBox="1"/>
          <p:nvPr/>
        </p:nvSpPr>
        <p:spPr>
          <a:xfrm>
            <a:off x="2819400" y="216514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Based on forecast</a:t>
            </a:r>
          </a:p>
        </p:txBody>
      </p:sp>
      <p:sp>
        <p:nvSpPr>
          <p:cNvPr id="63" name="TextBox 62"/>
          <p:cNvSpPr txBox="1"/>
          <p:nvPr/>
        </p:nvSpPr>
        <p:spPr>
          <a:xfrm>
            <a:off x="6629400" y="21651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Based on actual demand</a:t>
            </a:r>
          </a:p>
        </p:txBody>
      </p:sp>
      <p:sp>
        <p:nvSpPr>
          <p:cNvPr id="64" name="Down Arrow 63"/>
          <p:cNvSpPr/>
          <p:nvPr/>
        </p:nvSpPr>
        <p:spPr>
          <a:xfrm>
            <a:off x="4038600" y="2622340"/>
            <a:ext cx="1219200" cy="7620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5" name="Rectangle 64"/>
          <p:cNvSpPr/>
          <p:nvPr/>
        </p:nvSpPr>
        <p:spPr>
          <a:xfrm>
            <a:off x="4800600" y="367009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Build Capacity</a:t>
            </a:r>
          </a:p>
        </p:txBody>
      </p:sp>
      <p:sp>
        <p:nvSpPr>
          <p:cNvPr id="66" name="Rectangle 65"/>
          <p:cNvSpPr/>
          <p:nvPr/>
        </p:nvSpPr>
        <p:spPr>
          <a:xfrm>
            <a:off x="6781800" y="36510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Produce and Sell</a:t>
            </a:r>
          </a:p>
        </p:txBody>
      </p:sp>
      <p:sp>
        <p:nvSpPr>
          <p:cNvPr id="67" name="Oval 66"/>
          <p:cNvSpPr/>
          <p:nvPr/>
        </p:nvSpPr>
        <p:spPr>
          <a:xfrm>
            <a:off x="2819400" y="35367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Observe Actual Demand</a:t>
            </a:r>
          </a:p>
        </p:txBody>
      </p:sp>
      <p:sp>
        <p:nvSpPr>
          <p:cNvPr id="68" name="Oval 67"/>
          <p:cNvSpPr/>
          <p:nvPr/>
        </p:nvSpPr>
        <p:spPr>
          <a:xfrm>
            <a:off x="838200" y="36891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Demand Forecast</a:t>
            </a:r>
          </a:p>
        </p:txBody>
      </p:sp>
      <p:cxnSp>
        <p:nvCxnSpPr>
          <p:cNvPr id="69" name="Straight Arrow Connector 68"/>
          <p:cNvCxnSpPr/>
          <p:nvPr/>
        </p:nvCxnSpPr>
        <p:spPr>
          <a:xfrm>
            <a:off x="22860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70" name="Straight Arrow Connector 69"/>
          <p:cNvCxnSpPr>
            <a:stCxn id="67" idx="6"/>
          </p:cNvCxnSpPr>
          <p:nvPr/>
        </p:nvCxnSpPr>
        <p:spPr>
          <a:xfrm>
            <a:off x="4343400" y="4108240"/>
            <a:ext cx="457200" cy="397"/>
          </a:xfrm>
          <a:prstGeom prst="straightConnector1">
            <a:avLst/>
          </a:prstGeom>
          <a:noFill/>
          <a:ln w="12700" cap="flat" cmpd="sng" algn="ctr">
            <a:solidFill>
              <a:srgbClr val="4F81BD">
                <a:shade val="95000"/>
                <a:satMod val="105000"/>
              </a:srgbClr>
            </a:solidFill>
            <a:prstDash val="solid"/>
            <a:tailEnd type="arrow"/>
          </a:ln>
          <a:effectLst/>
        </p:spPr>
      </p:cxnSp>
      <p:cxnSp>
        <p:nvCxnSpPr>
          <p:cNvPr id="71" name="Straight Arrow Connector 70"/>
          <p:cNvCxnSpPr/>
          <p:nvPr/>
        </p:nvCxnSpPr>
        <p:spPr>
          <a:xfrm>
            <a:off x="62484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72" name="TextBox 71"/>
          <p:cNvSpPr txBox="1"/>
          <p:nvPr/>
        </p:nvSpPr>
        <p:spPr>
          <a:xfrm>
            <a:off x="5715000" y="49083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Based on actual demand</a:t>
            </a:r>
          </a:p>
        </p:txBody>
      </p:sp>
      <p:sp>
        <p:nvSpPr>
          <p:cNvPr id="73" name="Right Brace 72"/>
          <p:cNvSpPr/>
          <p:nvPr/>
        </p:nvSpPr>
        <p:spPr>
          <a:xfrm rot="5400000">
            <a:off x="6553200" y="292714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74" name="TextBox 73"/>
          <p:cNvSpPr txBox="1"/>
          <p:nvPr/>
        </p:nvSpPr>
        <p:spPr>
          <a:xfrm>
            <a:off x="1556650" y="5289340"/>
            <a:ext cx="6372258"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kern="0" dirty="0">
                <a:solidFill>
                  <a:sysClr val="windowText" lastClr="000000"/>
                </a:solidFill>
              </a:rPr>
              <a:t>Postponement allows </a:t>
            </a:r>
            <a:r>
              <a:rPr kumimoji="0" lang="en-US" sz="1800" b="1" i="0" u="none" strike="noStrike" kern="0" cap="none" spc="0" normalizeH="0" baseline="0" noProof="0" dirty="0">
                <a:ln>
                  <a:noFill/>
                </a:ln>
                <a:solidFill>
                  <a:sysClr val="windowText" lastClr="000000"/>
                </a:solidFill>
                <a:effectLst/>
                <a:uLnTx/>
                <a:uFillTx/>
              </a:rPr>
              <a:t>setting capacity to exactly match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Cheetah Assembly = Cheetah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Barracuda Assembly = Barracuda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Test = Cheetah Demand + Barracuda Demand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62" grpId="0"/>
      <p:bldP spid="63" grpId="0"/>
      <p:bldP spid="64" grpId="0" animBg="1"/>
      <p:bldP spid="65" grpId="0" animBg="1"/>
      <p:bldP spid="66" grpId="0" animBg="1"/>
      <p:bldP spid="67" grpId="0" animBg="1"/>
      <p:bldP spid="68" grpId="0" animBg="1"/>
      <p:bldP spid="72" grpId="0"/>
      <p:bldP spid="73" grpId="0" animBg="1"/>
      <p:bldP spid="7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Valuation of network capacity under uncertainty:</a:t>
            </a:r>
            <a:br>
              <a:rPr lang="en-US" dirty="0"/>
            </a:br>
            <a:r>
              <a:rPr lang="en-US" dirty="0"/>
              <a:t>	A Lagging Strategy yields Upper Bound</a:t>
            </a:r>
          </a:p>
        </p:txBody>
      </p:sp>
      <p:sp>
        <p:nvSpPr>
          <p:cNvPr id="11267" name="Content Placeholder 2"/>
          <p:cNvSpPr>
            <a:spLocks noGrp="1"/>
          </p:cNvSpPr>
          <p:nvPr>
            <p:ph idx="1"/>
          </p:nvPr>
        </p:nvSpPr>
        <p:spPr>
          <a:xfrm>
            <a:off x="455613" y="4776788"/>
            <a:ext cx="8229600" cy="1757362"/>
          </a:xfrm>
        </p:spPr>
        <p:txBody>
          <a:bodyPr/>
          <a:lstStyle/>
          <a:p>
            <a:r>
              <a:rPr lang="en-US" dirty="0"/>
              <a:t>E(NPV) = $107M</a:t>
            </a:r>
          </a:p>
          <a:p>
            <a:pPr lvl="1"/>
            <a:r>
              <a:rPr lang="en-US" dirty="0"/>
              <a:t>E(mismatch cost) = $0M</a:t>
            </a:r>
          </a:p>
          <a:p>
            <a:pPr lvl="1"/>
            <a:r>
              <a:rPr lang="en-US" dirty="0"/>
              <a:t>E(value variability) = st.dev of value = $23.68M</a:t>
            </a:r>
          </a:p>
          <a:p>
            <a:r>
              <a:rPr lang="en-US" dirty="0"/>
              <a:t>Building capacity in advance (which Seagate must) “costs” $18.75M!</a:t>
            </a:r>
          </a:p>
        </p:txBody>
      </p:sp>
      <p:sp>
        <p:nvSpPr>
          <p:cNvPr id="11268" name="Text Box 4"/>
          <p:cNvSpPr txBox="1">
            <a:spLocks noChangeArrowheads="1"/>
          </p:cNvSpPr>
          <p:nvPr/>
        </p:nvSpPr>
        <p:spPr bwMode="auto">
          <a:xfrm>
            <a:off x="1355725" y="1876425"/>
            <a:ext cx="765016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Pessimistic 25%:   (150, 350)	                 (150,350,500) costs $91.5M       (150, 350)        $165M                 $73.5M	        -$33.5M</a:t>
            </a:r>
          </a:p>
        </p:txBody>
      </p:sp>
      <p:sp>
        <p:nvSpPr>
          <p:cNvPr id="11269" name="Text Box 5"/>
          <p:cNvSpPr txBox="1">
            <a:spLocks noChangeArrowheads="1"/>
          </p:cNvSpPr>
          <p:nvPr/>
        </p:nvSpPr>
        <p:spPr bwMode="auto">
          <a:xfrm>
            <a:off x="1352550" y="2820988"/>
            <a:ext cx="7521575" cy="246062"/>
          </a:xfrm>
          <a:prstGeom prst="rect">
            <a:avLst/>
          </a:prstGeom>
          <a:noFill/>
          <a:ln w="9525">
            <a:noFill/>
            <a:miter lim="800000"/>
            <a:headEnd/>
            <a:tailEnd/>
          </a:ln>
        </p:spPr>
        <p:txBody>
          <a:bodyPr lIns="91427" tIns="45714" rIns="91427" bIns="45714">
            <a:spAutoFit/>
          </a:bodyPr>
          <a:lstStyle/>
          <a:p>
            <a:pPr defTabSz="912813" eaLnBrk="0" hangingPunct="0"/>
            <a:r>
              <a:rPr lang="en-US" sz="1000"/>
              <a:t>Most likely 50%:   (300, 300)	                 (300,300,600) costs $103M        (300,300)	        $210M	         $107M                  $0</a:t>
            </a:r>
          </a:p>
        </p:txBody>
      </p:sp>
      <p:sp>
        <p:nvSpPr>
          <p:cNvPr id="11270" name="Text Box 6"/>
          <p:cNvSpPr txBox="1">
            <a:spLocks noChangeArrowheads="1"/>
          </p:cNvSpPr>
          <p:nvPr/>
        </p:nvSpPr>
        <p:spPr bwMode="auto">
          <a:xfrm>
            <a:off x="1454150" y="3790950"/>
            <a:ext cx="744061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Optimistic 25%:	  (450, 250)                         (450,250,700) costs $114.5M    (450, 250)       $255M                $140.5M                 $33.5M</a:t>
            </a:r>
          </a:p>
        </p:txBody>
      </p:sp>
      <p:graphicFrame>
        <p:nvGraphicFramePr>
          <p:cNvPr id="8" name="Group 51"/>
          <p:cNvGraphicFramePr>
            <a:graphicFrameLocks noGrp="1"/>
          </p:cNvGraphicFramePr>
          <p:nvPr/>
        </p:nvGraphicFramePr>
        <p:xfrm>
          <a:off x="2300288" y="1098550"/>
          <a:ext cx="6747132" cy="3665515"/>
        </p:xfrm>
        <a:graphic>
          <a:graphicData uri="http://schemas.openxmlformats.org/drawingml/2006/table">
            <a:tbl>
              <a:tblPr/>
              <a:tblGrid>
                <a:gridCol w="782719">
                  <a:extLst>
                    <a:ext uri="{9D8B030D-6E8A-4147-A177-3AD203B41FA5}">
                      <a16:colId xmlns:a16="http://schemas.microsoft.com/office/drawing/2014/main" val="20000"/>
                    </a:ext>
                  </a:extLst>
                </a:gridCol>
                <a:gridCol w="2205843">
                  <a:extLst>
                    <a:ext uri="{9D8B030D-6E8A-4147-A177-3AD203B41FA5}">
                      <a16:colId xmlns:a16="http://schemas.microsoft.com/office/drawing/2014/main" val="20001"/>
                    </a:ext>
                  </a:extLst>
                </a:gridCol>
                <a:gridCol w="754256">
                  <a:extLst>
                    <a:ext uri="{9D8B030D-6E8A-4147-A177-3AD203B41FA5}">
                      <a16:colId xmlns:a16="http://schemas.microsoft.com/office/drawing/2014/main" val="20002"/>
                    </a:ext>
                  </a:extLst>
                </a:gridCol>
                <a:gridCol w="869627">
                  <a:extLst>
                    <a:ext uri="{9D8B030D-6E8A-4147-A177-3AD203B41FA5}">
                      <a16:colId xmlns:a16="http://schemas.microsoft.com/office/drawing/2014/main" val="20003"/>
                    </a:ext>
                  </a:extLst>
                </a:gridCol>
                <a:gridCol w="869627">
                  <a:extLst>
                    <a:ext uri="{9D8B030D-6E8A-4147-A177-3AD203B41FA5}">
                      <a16:colId xmlns:a16="http://schemas.microsoft.com/office/drawing/2014/main" val="20004"/>
                    </a:ext>
                  </a:extLst>
                </a:gridCol>
                <a:gridCol w="1265060">
                  <a:extLst>
                    <a:ext uri="{9D8B030D-6E8A-4147-A177-3AD203B41FA5}">
                      <a16:colId xmlns:a16="http://schemas.microsoft.com/office/drawing/2014/main" val="20005"/>
                    </a:ext>
                  </a:extLst>
                </a:gridCol>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Demand </a:t>
                      </a:r>
                      <a:r>
                        <a:rPr kumimoji="0" lang="en-US" sz="1100" b="0" i="1" u="none" strike="noStrike" cap="none" normalizeH="0" baseline="0" dirty="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a:ln>
                            <a:noFill/>
                          </a:ln>
                          <a:solidFill>
                            <a:srgbClr val="FF0000"/>
                          </a:solidFill>
                          <a:effectLst/>
                          <a:latin typeface="Times New Roman" pitchFamily="18" charset="0"/>
                        </a:rPr>
                        <a:t>Capacity</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a:ln>
                            <a:noFill/>
                          </a:ln>
                          <a:solidFill>
                            <a:srgbClr val="FF0000"/>
                          </a:solidFill>
                          <a:effectLst/>
                          <a:latin typeface="Times New Roman" pitchFamily="18" charset="0"/>
                        </a:rPr>
                        <a:t>And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err="1">
                          <a:ln>
                            <a:noFill/>
                          </a:ln>
                          <a:solidFill>
                            <a:srgbClr val="FF0000"/>
                          </a:solidFill>
                          <a:effectLst/>
                          <a:latin typeface="Times New Roman" pitchFamily="18" charset="0"/>
                        </a:rPr>
                        <a:t>CapEx</a:t>
                      </a:r>
                      <a:endParaRPr kumimoji="0" lang="en-US" sz="11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Sales</a:t>
                      </a:r>
                      <a:endParaRPr kumimoji="0" lang="en-US" sz="11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profit</a:t>
                      </a:r>
                      <a:endParaRPr kumimoji="0" lang="en-US" sz="1100" b="0" i="0" u="none" strike="noStrike" cap="none" normalizeH="0" baseline="0" dirty="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0" u="none" strike="noStrike" cap="none" normalizeH="0" baseline="0" dirty="0">
                          <a:ln>
                            <a:noFill/>
                          </a:ln>
                          <a:solidFill>
                            <a:srgbClr val="FF0000"/>
                          </a:solidFill>
                          <a:effectLst/>
                          <a:latin typeface="+mj-lt"/>
                        </a:rPr>
                        <a:t>Value</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Value deviation from mean</a:t>
                      </a:r>
                      <a:endParaRPr kumimoji="0" lang="en-US" sz="1100" b="0" i="0" u="none" strike="noStrike" cap="none" normalizeH="0" baseline="0" dirty="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a:ln>
                            <a:noFill/>
                          </a:ln>
                          <a:solidFill>
                            <a:schemeClr val="tx1"/>
                          </a:solidFill>
                          <a:effectLst/>
                          <a:latin typeface="Times New Roman" pitchFamily="18" charset="0"/>
                        </a:rPr>
                        <a:t>$107M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a:ln>
                            <a:noFill/>
                          </a:ln>
                          <a:solidFill>
                            <a:schemeClr val="tx1"/>
                          </a:solidFill>
                          <a:effectLst/>
                          <a:latin typeface="Times New Roman" pitchFamily="18" charset="0"/>
                        </a:rPr>
                        <a:t>$23.68M = </a:t>
                      </a:r>
                      <a:r>
                        <a:rPr kumimoji="0" lang="en-US" sz="1000" b="0" i="0" u="none" strike="noStrike" cap="none" normalizeH="0" baseline="0" dirty="0" err="1">
                          <a:ln>
                            <a:noFill/>
                          </a:ln>
                          <a:solidFill>
                            <a:schemeClr val="tx1"/>
                          </a:solidFill>
                          <a:effectLst/>
                          <a:latin typeface="Times New Roman" pitchFamily="18" charset="0"/>
                        </a:rPr>
                        <a:t>sqrt</a:t>
                      </a:r>
                      <a:r>
                        <a:rPr kumimoji="0" lang="en-US" sz="1000" b="0" i="0" u="none" strike="noStrike" cap="none" normalizeH="0" baseline="0" dirty="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1301" name="Oval 29"/>
          <p:cNvSpPr>
            <a:spLocks noChangeArrowheads="1"/>
          </p:cNvSpPr>
          <p:nvPr/>
        </p:nvSpPr>
        <p:spPr bwMode="auto">
          <a:xfrm>
            <a:off x="31750" y="2608263"/>
            <a:ext cx="1157288"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sp>
        <p:nvSpPr>
          <p:cNvPr id="11302" name="Line 31"/>
          <p:cNvSpPr>
            <a:spLocks noChangeShapeType="1"/>
          </p:cNvSpPr>
          <p:nvPr/>
        </p:nvSpPr>
        <p:spPr bwMode="auto">
          <a:xfrm>
            <a:off x="1169988" y="3071813"/>
            <a:ext cx="2335212" cy="3175"/>
          </a:xfrm>
          <a:prstGeom prst="line">
            <a:avLst/>
          </a:prstGeom>
          <a:noFill/>
          <a:ln w="9525">
            <a:solidFill>
              <a:schemeClr val="tx1"/>
            </a:solidFill>
            <a:round/>
            <a:headEnd/>
            <a:tailEnd/>
          </a:ln>
        </p:spPr>
        <p:txBody>
          <a:bodyPr/>
          <a:lstStyle/>
          <a:p>
            <a:endParaRPr lang="en-US"/>
          </a:p>
        </p:txBody>
      </p:sp>
      <p:sp>
        <p:nvSpPr>
          <p:cNvPr id="11303" name="Freeform 32"/>
          <p:cNvSpPr>
            <a:spLocks/>
          </p:cNvSpPr>
          <p:nvPr/>
        </p:nvSpPr>
        <p:spPr bwMode="auto">
          <a:xfrm flipV="1">
            <a:off x="1165225" y="3074988"/>
            <a:ext cx="2359025" cy="965200"/>
          </a:xfrm>
          <a:custGeom>
            <a:avLst/>
            <a:gdLst>
              <a:gd name="T0" fmla="*/ 0 w 3494"/>
              <a:gd name="T1" fmla="*/ 965200 h 868"/>
              <a:gd name="T2" fmla="*/ 612583 w 3494"/>
              <a:gd name="T3" fmla="*/ 0 h 868"/>
              <a:gd name="T4" fmla="*/ 2359829 w 3494"/>
              <a:gd name="T5" fmla="*/ 0 h 868"/>
              <a:gd name="T6" fmla="*/ 0 60000 65536"/>
              <a:gd name="T7" fmla="*/ 0 60000 65536"/>
              <a:gd name="T8" fmla="*/ 0 60000 65536"/>
              <a:gd name="T9" fmla="*/ 0 w 3494"/>
              <a:gd name="T10" fmla="*/ 0 h 868"/>
              <a:gd name="T11" fmla="*/ 3494 w 3494"/>
              <a:gd name="T12" fmla="*/ 868 h 868"/>
            </a:gdLst>
            <a:ahLst/>
            <a:cxnLst>
              <a:cxn ang="T6">
                <a:pos x="T0" y="T1"/>
              </a:cxn>
              <a:cxn ang="T7">
                <a:pos x="T2" y="T3"/>
              </a:cxn>
              <a:cxn ang="T8">
                <a:pos x="T4" y="T5"/>
              </a:cxn>
            </a:cxnLst>
            <a:rect l="T9" t="T10" r="T11" b="T12"/>
            <a:pathLst>
              <a:path w="3494" h="868">
                <a:moveTo>
                  <a:pt x="0" y="868"/>
                </a:moveTo>
                <a:lnTo>
                  <a:pt x="907" y="0"/>
                </a:lnTo>
                <a:lnTo>
                  <a:pt x="3494" y="0"/>
                </a:lnTo>
              </a:path>
            </a:pathLst>
          </a:custGeom>
          <a:noFill/>
          <a:ln w="9525">
            <a:solidFill>
              <a:schemeClr val="tx1"/>
            </a:solidFill>
            <a:round/>
            <a:headEnd/>
            <a:tailEnd/>
          </a:ln>
        </p:spPr>
        <p:txBody>
          <a:bodyPr/>
          <a:lstStyle/>
          <a:p>
            <a:endParaRPr lang="en-US"/>
          </a:p>
        </p:txBody>
      </p:sp>
      <p:sp>
        <p:nvSpPr>
          <p:cNvPr id="11304" name="Freeform 33"/>
          <p:cNvSpPr>
            <a:spLocks/>
          </p:cNvSpPr>
          <p:nvPr/>
        </p:nvSpPr>
        <p:spPr bwMode="auto">
          <a:xfrm>
            <a:off x="1165225" y="2106613"/>
            <a:ext cx="2297113" cy="965200"/>
          </a:xfrm>
          <a:custGeom>
            <a:avLst/>
            <a:gdLst>
              <a:gd name="T0" fmla="*/ 0 w 3401"/>
              <a:gd name="T1" fmla="*/ 965200 h 868"/>
              <a:gd name="T2" fmla="*/ 612583 w 3401"/>
              <a:gd name="T3" fmla="*/ 0 h 868"/>
              <a:gd name="T4" fmla="*/ 2297018 w 3401"/>
              <a:gd name="T5" fmla="*/ 0 h 868"/>
              <a:gd name="T6" fmla="*/ 0 60000 65536"/>
              <a:gd name="T7" fmla="*/ 0 60000 65536"/>
              <a:gd name="T8" fmla="*/ 0 60000 65536"/>
              <a:gd name="T9" fmla="*/ 0 w 3401"/>
              <a:gd name="T10" fmla="*/ 0 h 868"/>
              <a:gd name="T11" fmla="*/ 3401 w 3401"/>
              <a:gd name="T12" fmla="*/ 868 h 868"/>
            </a:gdLst>
            <a:ahLst/>
            <a:cxnLst>
              <a:cxn ang="T6">
                <a:pos x="T0" y="T1"/>
              </a:cxn>
              <a:cxn ang="T7">
                <a:pos x="T2" y="T3"/>
              </a:cxn>
              <a:cxn ang="T8">
                <a:pos x="T4" y="T5"/>
              </a:cxn>
            </a:cxnLst>
            <a:rect l="T9" t="T10" r="T11" b="T12"/>
            <a:pathLst>
              <a:path w="3401" h="868">
                <a:moveTo>
                  <a:pt x="0" y="868"/>
                </a:moveTo>
                <a:lnTo>
                  <a:pt x="907" y="0"/>
                </a:lnTo>
                <a:lnTo>
                  <a:pt x="3401" y="0"/>
                </a:lnTo>
              </a:path>
            </a:pathLst>
          </a:custGeom>
          <a:noFill/>
          <a:ln w="9525">
            <a:solidFill>
              <a:schemeClr val="tx1"/>
            </a:solidFill>
            <a:round/>
            <a:headEnd/>
            <a:tailEnd/>
          </a:ln>
        </p:spPr>
        <p:txBody>
          <a:bodyPr/>
          <a:lstStyle/>
          <a:p>
            <a:endParaRPr lang="en-US"/>
          </a:p>
        </p:txBody>
      </p:sp>
      <p:sp>
        <p:nvSpPr>
          <p:cNvPr id="11305" name="Rectangle 34"/>
          <p:cNvSpPr>
            <a:spLocks noChangeArrowheads="1"/>
          </p:cNvSpPr>
          <p:nvPr/>
        </p:nvSpPr>
        <p:spPr bwMode="auto">
          <a:xfrm>
            <a:off x="3200400" y="185102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6" name="Rectangle 34"/>
          <p:cNvSpPr>
            <a:spLocks noChangeArrowheads="1"/>
          </p:cNvSpPr>
          <p:nvPr/>
        </p:nvSpPr>
        <p:spPr bwMode="auto">
          <a:xfrm>
            <a:off x="3200400" y="2786063"/>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7" name="Rectangle 34"/>
          <p:cNvSpPr>
            <a:spLocks noChangeArrowheads="1"/>
          </p:cNvSpPr>
          <p:nvPr/>
        </p:nvSpPr>
        <p:spPr bwMode="auto">
          <a:xfrm>
            <a:off x="3200400" y="374967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Comparing Leading and Lagging Strategies</a:t>
            </a:r>
          </a:p>
        </p:txBody>
      </p:sp>
      <p:grpSp>
        <p:nvGrpSpPr>
          <p:cNvPr id="75" name="Group 74"/>
          <p:cNvGrpSpPr/>
          <p:nvPr/>
        </p:nvGrpSpPr>
        <p:grpSpPr>
          <a:xfrm>
            <a:off x="685800" y="4569023"/>
            <a:ext cx="7772833" cy="1374577"/>
            <a:chOff x="838200" y="1371600"/>
            <a:chExt cx="7772833" cy="1374577"/>
          </a:xfrm>
        </p:grpSpPr>
        <p:sp>
          <p:nvSpPr>
            <p:cNvPr id="76" name="Rectangle 75"/>
            <p:cNvSpPr/>
            <p:nvPr/>
          </p:nvSpPr>
          <p:spPr>
            <a:xfrm>
              <a:off x="2819400" y="150495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Build Capacity</a:t>
              </a:r>
            </a:p>
          </p:txBody>
        </p:sp>
        <p:sp>
          <p:nvSpPr>
            <p:cNvPr id="77" name="Rectangle 76"/>
            <p:cNvSpPr/>
            <p:nvPr/>
          </p:nvSpPr>
          <p:spPr>
            <a:xfrm>
              <a:off x="6781800" y="14859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Produce and Sell</a:t>
              </a:r>
            </a:p>
          </p:txBody>
        </p:sp>
        <p:sp>
          <p:nvSpPr>
            <p:cNvPr id="78" name="Oval 77"/>
            <p:cNvSpPr/>
            <p:nvPr/>
          </p:nvSpPr>
          <p:spPr>
            <a:xfrm>
              <a:off x="4724400" y="13716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Observe Actual Demand</a:t>
              </a:r>
            </a:p>
          </p:txBody>
        </p:sp>
        <p:sp>
          <p:nvSpPr>
            <p:cNvPr id="79" name="Oval 78"/>
            <p:cNvSpPr/>
            <p:nvPr/>
          </p:nvSpPr>
          <p:spPr>
            <a:xfrm>
              <a:off x="838200" y="15240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Demand Forecast</a:t>
              </a:r>
            </a:p>
          </p:txBody>
        </p:sp>
        <p:cxnSp>
          <p:nvCxnSpPr>
            <p:cNvPr id="80" name="Straight Arrow Connector 79"/>
            <p:cNvCxnSpPr/>
            <p:nvPr/>
          </p:nvCxnSpPr>
          <p:spPr>
            <a:xfrm>
              <a:off x="22860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1" name="Straight Arrow Connector 80"/>
            <p:cNvCxnSpPr/>
            <p:nvPr/>
          </p:nvCxnSpPr>
          <p:spPr>
            <a:xfrm>
              <a:off x="4267200" y="194230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2" name="Straight Arrow Connector 81"/>
            <p:cNvCxnSpPr/>
            <p:nvPr/>
          </p:nvCxnSpPr>
          <p:spPr>
            <a:xfrm>
              <a:off x="62484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83" name="TextBox 82"/>
            <p:cNvSpPr txBox="1"/>
            <p:nvPr/>
          </p:nvSpPr>
          <p:spPr>
            <a:xfrm>
              <a:off x="2819400" y="243840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Based on forecast</a:t>
              </a:r>
            </a:p>
          </p:txBody>
        </p:sp>
        <p:sp>
          <p:nvSpPr>
            <p:cNvPr id="84" name="TextBox 83"/>
            <p:cNvSpPr txBox="1"/>
            <p:nvPr/>
          </p:nvSpPr>
          <p:spPr>
            <a:xfrm>
              <a:off x="6629400" y="243840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Based on actual demand</a:t>
              </a:r>
            </a:p>
          </p:txBody>
        </p:sp>
      </p:grpSp>
      <p:sp>
        <p:nvSpPr>
          <p:cNvPr id="85" name="Down Arrow 84"/>
          <p:cNvSpPr/>
          <p:nvPr/>
        </p:nvSpPr>
        <p:spPr>
          <a:xfrm>
            <a:off x="4038600" y="3810000"/>
            <a:ext cx="990600" cy="3048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86" name="Group 85"/>
          <p:cNvGrpSpPr/>
          <p:nvPr/>
        </p:nvGrpSpPr>
        <p:grpSpPr>
          <a:xfrm>
            <a:off x="685800" y="1749623"/>
            <a:ext cx="7764874" cy="1679377"/>
            <a:chOff x="838200" y="3810000"/>
            <a:chExt cx="7764874" cy="1679377"/>
          </a:xfrm>
        </p:grpSpPr>
        <p:sp>
          <p:nvSpPr>
            <p:cNvPr id="87" name="Rectangle 86"/>
            <p:cNvSpPr/>
            <p:nvPr/>
          </p:nvSpPr>
          <p:spPr>
            <a:xfrm>
              <a:off x="4800600" y="394335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Build Capacity</a:t>
              </a:r>
            </a:p>
          </p:txBody>
        </p:sp>
        <p:sp>
          <p:nvSpPr>
            <p:cNvPr id="88" name="Rectangle 87"/>
            <p:cNvSpPr/>
            <p:nvPr/>
          </p:nvSpPr>
          <p:spPr>
            <a:xfrm>
              <a:off x="6781800" y="39243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Produce and Sell</a:t>
              </a:r>
            </a:p>
          </p:txBody>
        </p:sp>
        <p:sp>
          <p:nvSpPr>
            <p:cNvPr id="89" name="Oval 88"/>
            <p:cNvSpPr/>
            <p:nvPr/>
          </p:nvSpPr>
          <p:spPr>
            <a:xfrm>
              <a:off x="2819400" y="38100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Observe Actual Demand</a:t>
              </a:r>
            </a:p>
          </p:txBody>
        </p:sp>
        <p:sp>
          <p:nvSpPr>
            <p:cNvPr id="90" name="Oval 89"/>
            <p:cNvSpPr/>
            <p:nvPr/>
          </p:nvSpPr>
          <p:spPr>
            <a:xfrm>
              <a:off x="838200" y="39624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Demand Forecast</a:t>
              </a:r>
            </a:p>
          </p:txBody>
        </p:sp>
        <p:cxnSp>
          <p:nvCxnSpPr>
            <p:cNvPr id="91" name="Straight Arrow Connector 90"/>
            <p:cNvCxnSpPr/>
            <p:nvPr/>
          </p:nvCxnSpPr>
          <p:spPr>
            <a:xfrm>
              <a:off x="22860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2" name="Straight Arrow Connector 91"/>
            <p:cNvCxnSpPr/>
            <p:nvPr/>
          </p:nvCxnSpPr>
          <p:spPr>
            <a:xfrm>
              <a:off x="42672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3" name="Straight Arrow Connector 92"/>
            <p:cNvCxnSpPr/>
            <p:nvPr/>
          </p:nvCxnSpPr>
          <p:spPr>
            <a:xfrm>
              <a:off x="62484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94" name="TextBox 93"/>
            <p:cNvSpPr txBox="1"/>
            <p:nvPr/>
          </p:nvSpPr>
          <p:spPr>
            <a:xfrm>
              <a:off x="4808574" y="5181600"/>
              <a:ext cx="379450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Based on actual demand =&gt; CAPACITY = DEMAND</a:t>
              </a:r>
            </a:p>
          </p:txBody>
        </p:sp>
        <p:sp>
          <p:nvSpPr>
            <p:cNvPr id="95" name="Right Brace 94"/>
            <p:cNvSpPr/>
            <p:nvPr/>
          </p:nvSpPr>
          <p:spPr>
            <a:xfrm rot="5400000">
              <a:off x="6553200" y="320040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
        <p:nvSpPr>
          <p:cNvPr id="96" name="Rounded Rectangle 95"/>
          <p:cNvSpPr/>
          <p:nvPr/>
        </p:nvSpPr>
        <p:spPr>
          <a:xfrm>
            <a:off x="457200" y="12954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7" name="TextBox 96"/>
          <p:cNvSpPr txBox="1"/>
          <p:nvPr/>
        </p:nvSpPr>
        <p:spPr>
          <a:xfrm>
            <a:off x="2667000" y="1295400"/>
            <a:ext cx="3941272"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rPr>
              <a:t>Build Capacity </a:t>
            </a:r>
            <a:r>
              <a:rPr kumimoji="0" lang="en-US" sz="1800" b="1" i="0" u="sng" strike="noStrike" kern="0" cap="none" spc="0" normalizeH="0" baseline="0" noProof="0" dirty="0">
                <a:ln>
                  <a:noFill/>
                </a:ln>
                <a:solidFill>
                  <a:sysClr val="windowText" lastClr="000000"/>
                </a:solidFill>
                <a:effectLst/>
                <a:uLnTx/>
                <a:uFillTx/>
              </a:rPr>
              <a:t>After</a:t>
            </a:r>
            <a:r>
              <a:rPr kumimoji="0" lang="en-US" sz="1800" b="1" i="0" u="none" strike="noStrike" kern="0" cap="none" spc="0" normalizeH="0" baseline="0" noProof="0" dirty="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Rounded Rectangle 97"/>
          <p:cNvSpPr/>
          <p:nvPr/>
        </p:nvSpPr>
        <p:spPr>
          <a:xfrm>
            <a:off x="457200" y="41910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9" name="TextBox 98"/>
          <p:cNvSpPr txBox="1"/>
          <p:nvPr/>
        </p:nvSpPr>
        <p:spPr>
          <a:xfrm>
            <a:off x="2510684" y="4191000"/>
            <a:ext cx="4101507"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rPr>
              <a:t>Build Capacity </a:t>
            </a:r>
            <a:r>
              <a:rPr kumimoji="0" lang="en-US" sz="1800" b="1" i="0" u="sng" strike="noStrike" kern="0" cap="none" spc="0" normalizeH="0" baseline="0" noProof="0" dirty="0">
                <a:ln>
                  <a:noFill/>
                </a:ln>
                <a:solidFill>
                  <a:sysClr val="windowText" lastClr="000000"/>
                </a:solidFill>
                <a:effectLst/>
                <a:uLnTx/>
                <a:uFillTx/>
              </a:rPr>
              <a:t>Before</a:t>
            </a:r>
            <a:r>
              <a:rPr kumimoji="0" lang="en-US" sz="1800" b="1" i="0" u="none" strike="noStrike" kern="0" cap="none" spc="0" normalizeH="0" baseline="0" noProof="0" dirty="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Rectangle 99"/>
          <p:cNvSpPr/>
          <p:nvPr/>
        </p:nvSpPr>
        <p:spPr>
          <a:xfrm>
            <a:off x="1905000" y="3429000"/>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But Long Build Time Forces Seagate to Build Before</a:t>
            </a:r>
          </a:p>
        </p:txBody>
      </p:sp>
      <p:sp>
        <p:nvSpPr>
          <p:cNvPr id="101" name="Rectangle 100"/>
          <p:cNvSpPr/>
          <p:nvPr/>
        </p:nvSpPr>
        <p:spPr>
          <a:xfrm>
            <a:off x="3124200" y="5943600"/>
            <a:ext cx="4572000" cy="33855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Costly MISMATCHES in capacity and demand</a:t>
            </a:r>
          </a:p>
        </p:txBody>
      </p:sp>
      <p:sp>
        <p:nvSpPr>
          <p:cNvPr id="102" name="Bent Arrow 101"/>
          <p:cNvSpPr/>
          <p:nvPr/>
        </p:nvSpPr>
        <p:spPr>
          <a:xfrm flipV="1">
            <a:off x="2971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3" name="Bent Arrow 102"/>
          <p:cNvSpPr/>
          <p:nvPr/>
        </p:nvSpPr>
        <p:spPr>
          <a:xfrm flipH="1" flipV="1">
            <a:off x="7543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4" name="Rectangle 103"/>
          <p:cNvSpPr/>
          <p:nvPr/>
        </p:nvSpPr>
        <p:spPr>
          <a:xfrm>
            <a:off x="685800" y="6309359"/>
            <a:ext cx="7696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Demand Uncertainty a Critical Issue in Capacity Planning for Most Companies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8" grpId="0" animBg="1"/>
      <p:bldP spid="99" grpId="0"/>
      <p:bldP spid="100" grpId="0"/>
      <p:bldP spid="101" grpId="0"/>
      <p:bldP spid="102" grpId="0" animBg="1"/>
      <p:bldP spid="103" grpId="0" animBg="1"/>
      <p:bldP spid="10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Determining the Best (Optimal) Capacity</a:t>
            </a:r>
          </a:p>
        </p:txBody>
      </p:sp>
      <p:sp>
        <p:nvSpPr>
          <p:cNvPr id="34" name="Rectangle 33"/>
          <p:cNvSpPr/>
          <p:nvPr/>
        </p:nvSpPr>
        <p:spPr>
          <a:xfrm>
            <a:off x="1676400" y="1315534"/>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Build Capacity</a:t>
            </a:r>
          </a:p>
        </p:txBody>
      </p:sp>
      <p:sp>
        <p:nvSpPr>
          <p:cNvPr id="35" name="Rectangle 34"/>
          <p:cNvSpPr/>
          <p:nvPr/>
        </p:nvSpPr>
        <p:spPr>
          <a:xfrm>
            <a:off x="5638800" y="1296484"/>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Produce and Sell</a:t>
            </a:r>
          </a:p>
        </p:txBody>
      </p:sp>
      <p:sp>
        <p:nvSpPr>
          <p:cNvPr id="36" name="Oval 35"/>
          <p:cNvSpPr/>
          <p:nvPr/>
        </p:nvSpPr>
        <p:spPr>
          <a:xfrm>
            <a:off x="3581400" y="1182184"/>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Observe Actual Demand</a:t>
            </a:r>
          </a:p>
        </p:txBody>
      </p:sp>
      <p:cxnSp>
        <p:nvCxnSpPr>
          <p:cNvPr id="37" name="Straight Arrow Connector 36"/>
          <p:cNvCxnSpPr/>
          <p:nvPr/>
        </p:nvCxnSpPr>
        <p:spPr>
          <a:xfrm>
            <a:off x="3124200" y="1752890"/>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38" name="Straight Arrow Connector 37"/>
          <p:cNvCxnSpPr/>
          <p:nvPr/>
        </p:nvCxnSpPr>
        <p:spPr>
          <a:xfrm>
            <a:off x="5105400" y="1752890"/>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39" name="TextBox 38"/>
          <p:cNvSpPr txBox="1"/>
          <p:nvPr/>
        </p:nvSpPr>
        <p:spPr>
          <a:xfrm>
            <a:off x="1676400" y="2248984"/>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Based on forecast</a:t>
            </a:r>
          </a:p>
        </p:txBody>
      </p:sp>
      <p:sp>
        <p:nvSpPr>
          <p:cNvPr id="40" name="TextBox 39"/>
          <p:cNvSpPr txBox="1"/>
          <p:nvPr/>
        </p:nvSpPr>
        <p:spPr>
          <a:xfrm>
            <a:off x="5486400" y="2248984"/>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Based on actual demand</a:t>
            </a:r>
          </a:p>
        </p:txBody>
      </p:sp>
      <p:sp>
        <p:nvSpPr>
          <p:cNvPr id="41" name="TextBox 40"/>
          <p:cNvSpPr txBox="1"/>
          <p:nvPr/>
        </p:nvSpPr>
        <p:spPr>
          <a:xfrm>
            <a:off x="685800" y="2858584"/>
            <a:ext cx="2590800"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sysClr val="windowText" lastClr="000000"/>
                </a:solidFill>
                <a:effectLst/>
                <a:uLnTx/>
                <a:uFillTx/>
              </a:rPr>
              <a:t>Outcome A: Demand =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No 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Sales = Demand</a:t>
            </a:r>
          </a:p>
        </p:txBody>
      </p:sp>
      <p:sp>
        <p:nvSpPr>
          <p:cNvPr id="42" name="TextBox 41"/>
          <p:cNvSpPr txBox="1"/>
          <p:nvPr/>
        </p:nvSpPr>
        <p:spPr>
          <a:xfrm>
            <a:off x="3359331" y="2858584"/>
            <a:ext cx="2806338"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sysClr val="windowText" lastClr="000000"/>
                </a:solidFill>
                <a:effectLst/>
                <a:uLnTx/>
                <a:uFillTx/>
              </a:rPr>
              <a:t>Outcome B: Demand &lt;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Sales =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You wish you had invested in less capacity!</a:t>
            </a:r>
          </a:p>
        </p:txBody>
      </p:sp>
      <p:sp>
        <p:nvSpPr>
          <p:cNvPr id="43" name="TextBox 42"/>
          <p:cNvSpPr txBox="1"/>
          <p:nvPr/>
        </p:nvSpPr>
        <p:spPr>
          <a:xfrm>
            <a:off x="6096000" y="2858584"/>
            <a:ext cx="3048000"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sysClr val="windowText" lastClr="000000"/>
                </a:solidFill>
                <a:effectLst/>
                <a:uLnTx/>
                <a:uFillTx/>
              </a:rPr>
              <a:t>Outcome C: Demand &gt;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Sales = Capacity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You wish you had invested in more capacity!</a:t>
            </a:r>
          </a:p>
        </p:txBody>
      </p:sp>
      <p:sp>
        <p:nvSpPr>
          <p:cNvPr id="44" name="Cloud Callout 43"/>
          <p:cNvSpPr/>
          <p:nvPr/>
        </p:nvSpPr>
        <p:spPr>
          <a:xfrm>
            <a:off x="3733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a:ln>
                  <a:noFill/>
                </a:ln>
                <a:solidFill>
                  <a:sysClr val="window" lastClr="FFFFFF"/>
                </a:solidFill>
                <a:effectLst/>
                <a:uLnTx/>
                <a:uFillTx/>
                <a:latin typeface="Calibri"/>
                <a:ea typeface="+mn-ea"/>
                <a:cs typeface="+mn-cs"/>
              </a:rPr>
              <a:t>overage</a:t>
            </a: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 cost</a:t>
            </a:r>
          </a:p>
        </p:txBody>
      </p:sp>
      <p:sp>
        <p:nvSpPr>
          <p:cNvPr id="45" name="Cloud Callout 44"/>
          <p:cNvSpPr/>
          <p:nvPr/>
        </p:nvSpPr>
        <p:spPr>
          <a:xfrm>
            <a:off x="6400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a:ln>
                  <a:noFill/>
                </a:ln>
                <a:solidFill>
                  <a:sysClr val="window" lastClr="FFFFFF"/>
                </a:solidFill>
                <a:effectLst/>
                <a:uLnTx/>
                <a:uFillTx/>
                <a:latin typeface="Calibri"/>
                <a:ea typeface="+mn-ea"/>
                <a:cs typeface="+mn-cs"/>
              </a:rPr>
              <a:t>underage</a:t>
            </a: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 cost</a:t>
            </a:r>
          </a:p>
        </p:txBody>
      </p:sp>
      <p:sp>
        <p:nvSpPr>
          <p:cNvPr id="46" name="Rounded Rectangle 45"/>
          <p:cNvSpPr/>
          <p:nvPr/>
        </p:nvSpPr>
        <p:spPr>
          <a:xfrm>
            <a:off x="3810000" y="5601784"/>
            <a:ext cx="3429000" cy="609600"/>
          </a:xfrm>
          <a:prstGeom prst="roundRec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Canonical Newsvendor Model!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animBg="1"/>
      <p:bldP spid="45" grpId="0" animBg="1"/>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Benchmark 2: </a:t>
            </a:r>
            <a:r>
              <a:rPr lang="en-US" sz="2800" dirty="0"/>
              <a:t>Reduce variety or complexity: </a:t>
            </a:r>
            <a:br>
              <a:rPr lang="en-US" sz="2800" dirty="0"/>
            </a:br>
            <a:r>
              <a:rPr lang="en-US" sz="2800" dirty="0"/>
              <a:t>	Single Product or Dedicated Test</a:t>
            </a:r>
            <a:endParaRPr lang="en-US" dirty="0"/>
          </a:p>
        </p:txBody>
      </p:sp>
      <p:grpSp>
        <p:nvGrpSpPr>
          <p:cNvPr id="3" name="Group 43"/>
          <p:cNvGrpSpPr/>
          <p:nvPr/>
        </p:nvGrpSpPr>
        <p:grpSpPr>
          <a:xfrm>
            <a:off x="3633808" y="1823565"/>
            <a:ext cx="5257800" cy="1333500"/>
            <a:chOff x="2057400" y="2170331"/>
            <a:chExt cx="5257800" cy="1333500"/>
          </a:xfrm>
        </p:grpSpPr>
        <p:sp>
          <p:nvSpPr>
            <p:cNvPr id="45" name="Rectangle 44"/>
            <p:cNvSpPr/>
            <p:nvPr/>
          </p:nvSpPr>
          <p:spPr>
            <a:xfrm>
              <a:off x="2057400" y="2779931"/>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Cheetah Assembly</a:t>
              </a:r>
            </a:p>
          </p:txBody>
        </p:sp>
        <p:sp>
          <p:nvSpPr>
            <p:cNvPr id="46" name="Rectangle 45"/>
            <p:cNvSpPr/>
            <p:nvPr/>
          </p:nvSpPr>
          <p:spPr>
            <a:xfrm>
              <a:off x="4191000" y="2665631"/>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Test</a:t>
              </a:r>
            </a:p>
          </p:txBody>
        </p:sp>
        <p:cxnSp>
          <p:nvCxnSpPr>
            <p:cNvPr id="47" name="Elbow Connector 46"/>
            <p:cNvCxnSpPr>
              <a:stCxn id="45" idx="3"/>
              <a:endCxn id="46" idx="1"/>
            </p:cNvCxnSpPr>
            <p:nvPr/>
          </p:nvCxnSpPr>
          <p:spPr>
            <a:xfrm>
              <a:off x="3429000" y="3084731"/>
              <a:ext cx="762000" cy="158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8" name="Straight Arrow Connector 47"/>
            <p:cNvCxnSpPr>
              <a:stCxn id="46" idx="3"/>
            </p:cNvCxnSpPr>
            <p:nvPr/>
          </p:nvCxnSpPr>
          <p:spPr>
            <a:xfrm>
              <a:off x="5486400" y="3084731"/>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9" name="TextBox 48"/>
            <p:cNvSpPr txBox="1"/>
            <p:nvPr/>
          </p:nvSpPr>
          <p:spPr>
            <a:xfrm>
              <a:off x="20574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Capacity cost = 30K per 1K units </a:t>
              </a:r>
            </a:p>
          </p:txBody>
        </p:sp>
        <p:sp>
          <p:nvSpPr>
            <p:cNvPr id="50" name="TextBox 49"/>
            <p:cNvSpPr txBox="1"/>
            <p:nvPr/>
          </p:nvSpPr>
          <p:spPr>
            <a:xfrm>
              <a:off x="41148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Capacity cost = 80K per 1K units </a:t>
              </a:r>
            </a:p>
          </p:txBody>
        </p:sp>
        <p:sp>
          <p:nvSpPr>
            <p:cNvPr id="51" name="TextBox 50"/>
            <p:cNvSpPr txBox="1"/>
            <p:nvPr/>
          </p:nvSpPr>
          <p:spPr>
            <a:xfrm>
              <a:off x="6019800" y="2743200"/>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$400</a:t>
              </a:r>
            </a:p>
          </p:txBody>
        </p:sp>
      </p:grpSp>
      <p:grpSp>
        <p:nvGrpSpPr>
          <p:cNvPr id="4" name="Group 51"/>
          <p:cNvGrpSpPr/>
          <p:nvPr/>
        </p:nvGrpSpPr>
        <p:grpSpPr>
          <a:xfrm>
            <a:off x="4308630" y="4490565"/>
            <a:ext cx="3554278" cy="1333500"/>
            <a:chOff x="2541722" y="4724400"/>
            <a:chExt cx="3554278" cy="1333500"/>
          </a:xfrm>
        </p:grpSpPr>
        <p:sp>
          <p:nvSpPr>
            <p:cNvPr id="53" name="Rectangle 52"/>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Resource</a:t>
              </a:r>
            </a:p>
          </p:txBody>
        </p:sp>
        <p:cxnSp>
          <p:nvCxnSpPr>
            <p:cNvPr id="54" name="Straight Arrow Connector 53"/>
            <p:cNvCxnSpPr>
              <a:stCxn id="53"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55" name="TextBox 54"/>
            <p:cNvSpPr txBox="1"/>
            <p:nvPr/>
          </p:nvSpPr>
          <p:spPr>
            <a:xfrm>
              <a:off x="2541722" y="4724400"/>
              <a:ext cx="214784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Capacity cost = 30K+80K=110K per 1K units </a:t>
              </a:r>
            </a:p>
          </p:txBody>
        </p:sp>
        <p:sp>
          <p:nvSpPr>
            <p:cNvPr id="56" name="TextBox 55"/>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$400</a:t>
              </a:r>
            </a:p>
          </p:txBody>
        </p:sp>
      </p:grpSp>
      <p:sp>
        <p:nvSpPr>
          <p:cNvPr id="57" name="Rectangle 56"/>
          <p:cNvSpPr/>
          <p:nvPr/>
        </p:nvSpPr>
        <p:spPr>
          <a:xfrm>
            <a:off x="3557608" y="1290165"/>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Imagine Seagate only sold the Cheetah drive</a:t>
            </a:r>
          </a:p>
        </p:txBody>
      </p:sp>
      <p:sp>
        <p:nvSpPr>
          <p:cNvPr id="58" name="Rectangle 57"/>
          <p:cNvSpPr/>
          <p:nvPr/>
        </p:nvSpPr>
        <p:spPr>
          <a:xfrm>
            <a:off x="3557608" y="3347565"/>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Would set Assembly Capacity = Test Capacity </a:t>
            </a:r>
          </a:p>
        </p:txBody>
      </p:sp>
      <p:sp>
        <p:nvSpPr>
          <p:cNvPr id="59" name="Rectangle 58"/>
          <p:cNvSpPr/>
          <p:nvPr/>
        </p:nvSpPr>
        <p:spPr>
          <a:xfrm>
            <a:off x="3290908" y="4033365"/>
            <a:ext cx="59436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Two-resource problem equivalent to a one-resource problem</a:t>
            </a:r>
          </a:p>
        </p:txBody>
      </p:sp>
      <p:sp>
        <p:nvSpPr>
          <p:cNvPr id="60" name="Rectangle 59"/>
          <p:cNvSpPr/>
          <p:nvPr/>
        </p:nvSpPr>
        <p:spPr>
          <a:xfrm>
            <a:off x="3290908" y="5938365"/>
            <a:ext cx="5943600"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Determine optimal capacity, K*</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Set Assembly and Test Capacities equal to this K* </a:t>
            </a:r>
          </a:p>
        </p:txBody>
      </p:sp>
      <p:sp>
        <p:nvSpPr>
          <p:cNvPr id="61" name="Down Arrow 60"/>
          <p:cNvSpPr/>
          <p:nvPr/>
        </p:nvSpPr>
        <p:spPr>
          <a:xfrm>
            <a:off x="6110308" y="3728565"/>
            <a:ext cx="304800" cy="304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Rectangle 20"/>
          <p:cNvSpPr/>
          <p:nvPr/>
        </p:nvSpPr>
        <p:spPr>
          <a:xfrm>
            <a:off x="84554" y="1592762"/>
            <a:ext cx="958826" cy="426145"/>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Cheetah Assembly</a:t>
            </a:r>
          </a:p>
        </p:txBody>
      </p:sp>
      <p:sp>
        <p:nvSpPr>
          <p:cNvPr id="22" name="Rectangle 21"/>
          <p:cNvSpPr/>
          <p:nvPr/>
        </p:nvSpPr>
        <p:spPr>
          <a:xfrm>
            <a:off x="84554" y="2658125"/>
            <a:ext cx="958826" cy="426145"/>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Barracuda Assembly</a:t>
            </a:r>
          </a:p>
        </p:txBody>
      </p:sp>
      <p:sp>
        <p:nvSpPr>
          <p:cNvPr id="23" name="Rectangle 22"/>
          <p:cNvSpPr/>
          <p:nvPr/>
        </p:nvSpPr>
        <p:spPr>
          <a:xfrm>
            <a:off x="1576061" y="2650524"/>
            <a:ext cx="905558" cy="451022"/>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Test</a:t>
            </a:r>
          </a:p>
        </p:txBody>
      </p:sp>
      <p:cxnSp>
        <p:nvCxnSpPr>
          <p:cNvPr id="24" name="Elbow Connector 23"/>
          <p:cNvCxnSpPr>
            <a:stCxn id="21" idx="3"/>
          </p:cNvCxnSpPr>
          <p:nvPr/>
        </p:nvCxnSpPr>
        <p:spPr>
          <a:xfrm flipV="1">
            <a:off x="1043380" y="1804396"/>
            <a:ext cx="511086" cy="143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5" name="Elbow Connector 24"/>
          <p:cNvCxnSpPr>
            <a:stCxn id="22" idx="3"/>
          </p:cNvCxnSpPr>
          <p:nvPr/>
        </p:nvCxnSpPr>
        <p:spPr>
          <a:xfrm>
            <a:off x="1043380" y="2871197"/>
            <a:ext cx="532681" cy="431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6" name="Straight Arrow Connector 25"/>
          <p:cNvCxnSpPr/>
          <p:nvPr/>
        </p:nvCxnSpPr>
        <p:spPr>
          <a:xfrm>
            <a:off x="2481619" y="1802979"/>
            <a:ext cx="266341" cy="1110"/>
          </a:xfrm>
          <a:prstGeom prst="straightConnector1">
            <a:avLst/>
          </a:prstGeom>
          <a:noFill/>
          <a:ln w="9525" cap="flat" cmpd="sng" algn="ctr">
            <a:solidFill>
              <a:srgbClr val="4F81BD">
                <a:shade val="95000"/>
                <a:satMod val="105000"/>
              </a:srgbClr>
            </a:solidFill>
            <a:prstDash val="solid"/>
            <a:tailEnd type="arrow"/>
          </a:ln>
          <a:effectLst/>
        </p:spPr>
      </p:cxnSp>
      <p:cxnSp>
        <p:nvCxnSpPr>
          <p:cNvPr id="27" name="Straight Arrow Connector 26"/>
          <p:cNvCxnSpPr/>
          <p:nvPr/>
        </p:nvCxnSpPr>
        <p:spPr>
          <a:xfrm>
            <a:off x="2481619" y="2899966"/>
            <a:ext cx="266341" cy="1110"/>
          </a:xfrm>
          <a:prstGeom prst="straightConnector1">
            <a:avLst/>
          </a:prstGeom>
          <a:noFill/>
          <a:ln w="9525" cap="flat" cmpd="sng" algn="ctr">
            <a:solidFill>
              <a:srgbClr val="4F81BD">
                <a:shade val="95000"/>
                <a:satMod val="105000"/>
              </a:srgbClr>
            </a:solidFill>
            <a:prstDash val="solid"/>
            <a:tailEnd type="arrow"/>
          </a:ln>
          <a:effectLst/>
        </p:spPr>
      </p:cxnSp>
      <p:sp>
        <p:nvSpPr>
          <p:cNvPr id="30" name="Rectangle 29"/>
          <p:cNvSpPr/>
          <p:nvPr/>
        </p:nvSpPr>
        <p:spPr>
          <a:xfrm>
            <a:off x="1576061" y="1600200"/>
            <a:ext cx="905558" cy="451022"/>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Test</a:t>
            </a:r>
          </a:p>
        </p:txBody>
      </p:sp>
      <p:sp>
        <p:nvSpPr>
          <p:cNvPr id="5" name="Slide Number Placeholder 4"/>
          <p:cNvSpPr>
            <a:spLocks noGrp="1"/>
          </p:cNvSpPr>
          <p:nvPr>
            <p:ph type="sldNum" sz="quarter" idx="4294967295"/>
          </p:nvPr>
        </p:nvSpPr>
        <p:spPr>
          <a:xfrm>
            <a:off x="7010400" y="6613525"/>
            <a:ext cx="2133600" cy="244475"/>
          </a:xfrm>
          <a:prstGeom prst="rect">
            <a:avLst/>
          </a:prstGeom>
        </p:spPr>
        <p:txBody>
          <a:bodyPr/>
          <a:lstStyle/>
          <a:p>
            <a:pPr algn="r" rtl="0" fontAlgn="base">
              <a:spcBef>
                <a:spcPct val="0"/>
              </a:spcBef>
              <a:spcAft>
                <a:spcPct val="0"/>
              </a:spcAft>
            </a:pPr>
            <a:r>
              <a:rPr lang="en-US" sz="900" kern="1200">
                <a:solidFill>
                  <a:srgbClr val="000000"/>
                </a:solidFill>
                <a:latin typeface="Times New Roman" pitchFamily="18" charset="0"/>
                <a:ea typeface="+mn-ea"/>
                <a:cs typeface="+mn-cs"/>
              </a:rPr>
              <a:t>Slide </a:t>
            </a:r>
            <a:fld id="{0FA71C1E-2753-4A43-8C9B-4769F58448A3}" type="slidenum">
              <a:rPr lang="en-US" sz="900" kern="1200" smtClean="0">
                <a:solidFill>
                  <a:srgbClr val="000000"/>
                </a:solidFill>
                <a:latin typeface="Times New Roman" pitchFamily="18" charset="0"/>
                <a:ea typeface="+mn-ea"/>
                <a:cs typeface="+mn-cs"/>
              </a:rPr>
              <a:pPr algn="r" rtl="0" fontAlgn="base">
                <a:spcBef>
                  <a:spcPct val="0"/>
                </a:spcBef>
                <a:spcAft>
                  <a:spcPct val="0"/>
                </a:spcAft>
              </a:pPr>
              <a:t>14</a:t>
            </a:fld>
            <a:endParaRPr lang="en-US" sz="900" kern="1200" dirty="0">
              <a:solidFill>
                <a:srgbClr val="000000"/>
              </a:solidFill>
              <a:latin typeface="Times New Roman" pitchFamily="18" charset="0"/>
              <a:ea typeface="+mn-ea"/>
              <a:cs typeface="+mn-cs"/>
            </a:endParaRPr>
          </a:p>
        </p:txBody>
      </p:sp>
    </p:spTree>
    <p:extLst>
      <p:ext uri="{BB962C8B-B14F-4D97-AF65-F5344CB8AC3E}">
        <p14:creationId xmlns:p14="http://schemas.microsoft.com/office/powerpoint/2010/main" val="93907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Determining the Optimal Capacity for a single resource:</a:t>
            </a:r>
            <a:br>
              <a:rPr lang="en-US" dirty="0"/>
            </a:br>
            <a:r>
              <a:rPr lang="en-US" dirty="0"/>
              <a:t>	Marginal Analysis for 1D Cheetah Problem</a:t>
            </a:r>
          </a:p>
        </p:txBody>
      </p:sp>
      <p:sp>
        <p:nvSpPr>
          <p:cNvPr id="83" name="Text Placeholder 82"/>
          <p:cNvSpPr>
            <a:spLocks noGrp="1"/>
          </p:cNvSpPr>
          <p:nvPr>
            <p:ph type="body" sz="half" idx="2"/>
          </p:nvPr>
        </p:nvSpPr>
        <p:spPr>
          <a:xfrm>
            <a:off x="455613" y="3500846"/>
            <a:ext cx="8229600" cy="3033304"/>
          </a:xfrm>
        </p:spPr>
        <p:txBody>
          <a:bodyPr/>
          <a:lstStyle/>
          <a:p>
            <a:r>
              <a:rPr lang="en-US" dirty="0"/>
              <a:t>Should we invest one more unit above 150?</a:t>
            </a:r>
          </a:p>
          <a:p>
            <a:pPr lvl="1"/>
            <a:r>
              <a:rPr lang="en-US" dirty="0"/>
              <a:t>Marginal value = .5*$400 + .25*$400 = .75*$400 = Pr(shortage)*$400</a:t>
            </a:r>
          </a:p>
          <a:p>
            <a:pPr lvl="1"/>
            <a:r>
              <a:rPr lang="en-US" dirty="0"/>
              <a:t>Marginal cost = $110</a:t>
            </a:r>
          </a:p>
          <a:p>
            <a:r>
              <a:rPr lang="en-US" dirty="0"/>
              <a:t>Add to investment as long as Pr(shortage) &gt; 110/400 = .275 </a:t>
            </a:r>
          </a:p>
          <a:p>
            <a:pPr lvl="1">
              <a:buNone/>
            </a:pPr>
            <a:r>
              <a:rPr lang="en-US" dirty="0"/>
              <a:t>= as long as service level &lt;</a:t>
            </a:r>
          </a:p>
          <a:p>
            <a:pPr lvl="1">
              <a:buNone/>
            </a:pPr>
            <a:r>
              <a:rPr lang="en-US" dirty="0"/>
              <a:t>= 1D newsvendor model</a:t>
            </a:r>
          </a:p>
          <a:p>
            <a:pPr>
              <a:buFont typeface="Wingdings" pitchFamily="2" charset="2"/>
              <a:buChar char="Ø"/>
            </a:pPr>
            <a:r>
              <a:rPr lang="en-US" dirty="0"/>
              <a:t>K* = 300 so set </a:t>
            </a:r>
            <a:r>
              <a:rPr lang="en-US" dirty="0">
                <a:solidFill>
                  <a:sysClr val="windowText" lastClr="000000"/>
                </a:solidFill>
              </a:rPr>
              <a:t>capacities of Cheetah Assembly and Test both at 300</a:t>
            </a:r>
          </a:p>
          <a:p>
            <a:pPr>
              <a:buFont typeface="Wingdings" pitchFamily="2" charset="2"/>
              <a:buChar char="Ø"/>
            </a:pPr>
            <a:r>
              <a:rPr lang="en-US" dirty="0">
                <a:solidFill>
                  <a:sysClr val="windowText" lastClr="000000"/>
                </a:solidFill>
              </a:rPr>
              <a:t>With single product, optimal safety capacity = 0!</a:t>
            </a:r>
          </a:p>
          <a:p>
            <a:pPr lvl="1">
              <a:buFont typeface="Arial" pitchFamily="34" charset="0"/>
              <a:buChar char="•"/>
            </a:pPr>
            <a:r>
              <a:rPr lang="en-US" dirty="0">
                <a:solidFill>
                  <a:sysClr val="windowText" lastClr="000000"/>
                </a:solidFill>
              </a:rPr>
              <a:t>Same for single Barracuda product.</a:t>
            </a:r>
          </a:p>
          <a:p>
            <a:pPr>
              <a:buFont typeface="Wingdings" pitchFamily="2" charset="2"/>
              <a:buChar char="Ø"/>
            </a:pPr>
            <a:endParaRPr lang="en-US" dirty="0">
              <a:solidFill>
                <a:sysClr val="windowText" lastClr="000000"/>
              </a:solidFill>
            </a:endParaRPr>
          </a:p>
          <a:p>
            <a:pPr>
              <a:buFont typeface="Wingdings" pitchFamily="2" charset="2"/>
              <a:buChar char="Ø"/>
            </a:pPr>
            <a:endParaRPr lang="en-US" dirty="0"/>
          </a:p>
        </p:txBody>
      </p:sp>
      <p:grpSp>
        <p:nvGrpSpPr>
          <p:cNvPr id="58" name="Group 57"/>
          <p:cNvGrpSpPr/>
          <p:nvPr/>
        </p:nvGrpSpPr>
        <p:grpSpPr>
          <a:xfrm>
            <a:off x="1447800" y="1338940"/>
            <a:ext cx="3200400" cy="1333500"/>
            <a:chOff x="2895600" y="4724400"/>
            <a:chExt cx="3200400" cy="1333500"/>
          </a:xfrm>
        </p:grpSpPr>
        <p:sp>
          <p:nvSpPr>
            <p:cNvPr id="59" name="Rectangle 58"/>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Resource</a:t>
              </a:r>
            </a:p>
          </p:txBody>
        </p:sp>
        <p:cxnSp>
          <p:nvCxnSpPr>
            <p:cNvPr id="60" name="Straight Arrow Connector 59"/>
            <p:cNvCxnSpPr>
              <a:stCxn id="59"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61" name="TextBox 60"/>
            <p:cNvSpPr txBox="1"/>
            <p:nvPr/>
          </p:nvSpPr>
          <p:spPr>
            <a:xfrm>
              <a:off x="2895600" y="4724400"/>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Capacity cost = $110 per  unit </a:t>
              </a:r>
            </a:p>
          </p:txBody>
        </p:sp>
        <p:sp>
          <p:nvSpPr>
            <p:cNvPr id="62" name="TextBox 61"/>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$400</a:t>
              </a:r>
            </a:p>
          </p:txBody>
        </p:sp>
      </p:grpSp>
      <p:graphicFrame>
        <p:nvGraphicFramePr>
          <p:cNvPr id="65" name="Object 3"/>
          <p:cNvGraphicFramePr>
            <a:graphicFrameLocks noChangeAspect="1"/>
          </p:cNvGraphicFramePr>
          <p:nvPr/>
        </p:nvGraphicFramePr>
        <p:xfrm>
          <a:off x="3590104" y="4855033"/>
          <a:ext cx="2071687" cy="533400"/>
        </p:xfrm>
        <a:graphic>
          <a:graphicData uri="http://schemas.openxmlformats.org/presentationml/2006/ole">
            <mc:AlternateContent xmlns:mc="http://schemas.openxmlformats.org/markup-compatibility/2006">
              <mc:Choice xmlns:v="urn:schemas-microsoft-com:vml" Requires="v">
                <p:oleObj spid="_x0000_s89175" name="Equation" r:id="rId3" imgW="1676160" imgH="431640" progId="Equation.3">
                  <p:embed/>
                </p:oleObj>
              </mc:Choice>
              <mc:Fallback>
                <p:oleObj name="Equation" r:id="rId3" imgW="1676160" imgH="431640" progId="Equation.3">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0104" y="4855033"/>
                        <a:ext cx="2071687" cy="53340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graphicFrame>
        <p:nvGraphicFramePr>
          <p:cNvPr id="66" name="Object 4"/>
          <p:cNvGraphicFramePr>
            <a:graphicFrameLocks noChangeAspect="1"/>
          </p:cNvGraphicFramePr>
          <p:nvPr/>
        </p:nvGraphicFramePr>
        <p:xfrm>
          <a:off x="5658391" y="4855033"/>
          <a:ext cx="1914525" cy="487363"/>
        </p:xfrm>
        <a:graphic>
          <a:graphicData uri="http://schemas.openxmlformats.org/presentationml/2006/ole">
            <mc:AlternateContent xmlns:mc="http://schemas.openxmlformats.org/markup-compatibility/2006">
              <mc:Choice xmlns:v="urn:schemas-microsoft-com:vml" Requires="v">
                <p:oleObj spid="_x0000_s89176" name="Equation" r:id="rId5" imgW="1549080" imgH="393480" progId="Equation.3">
                  <p:embed/>
                </p:oleObj>
              </mc:Choice>
              <mc:Fallback>
                <p:oleObj name="Equation" r:id="rId5" imgW="1549080" imgH="39348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8391" y="4855033"/>
                        <a:ext cx="1914525" cy="487363"/>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67" name="TextBox 66"/>
          <p:cNvSpPr txBox="1"/>
          <p:nvPr/>
        </p:nvSpPr>
        <p:spPr>
          <a:xfrm>
            <a:off x="5257800" y="1186540"/>
            <a:ext cx="214417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Demand Distribution</a:t>
            </a:r>
          </a:p>
        </p:txBody>
      </p:sp>
      <p:sp>
        <p:nvSpPr>
          <p:cNvPr id="68" name="TextBox 67"/>
          <p:cNvSpPr txBox="1"/>
          <p:nvPr/>
        </p:nvSpPr>
        <p:spPr>
          <a:xfrm>
            <a:off x="58674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0.25</a:t>
            </a:r>
          </a:p>
        </p:txBody>
      </p:sp>
      <p:sp>
        <p:nvSpPr>
          <p:cNvPr id="69" name="TextBox 68"/>
          <p:cNvSpPr txBox="1"/>
          <p:nvPr/>
        </p:nvSpPr>
        <p:spPr>
          <a:xfrm>
            <a:off x="68580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0.25</a:t>
            </a:r>
          </a:p>
        </p:txBody>
      </p:sp>
      <p:sp>
        <p:nvSpPr>
          <p:cNvPr id="70" name="TextBox 69"/>
          <p:cNvSpPr txBox="1"/>
          <p:nvPr/>
        </p:nvSpPr>
        <p:spPr>
          <a:xfrm>
            <a:off x="48768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150</a:t>
            </a:r>
          </a:p>
        </p:txBody>
      </p:sp>
      <p:sp>
        <p:nvSpPr>
          <p:cNvPr id="71" name="TextBox 70"/>
          <p:cNvSpPr txBox="1"/>
          <p:nvPr/>
        </p:nvSpPr>
        <p:spPr>
          <a:xfrm>
            <a:off x="58674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0.50</a:t>
            </a:r>
          </a:p>
        </p:txBody>
      </p:sp>
      <p:sp>
        <p:nvSpPr>
          <p:cNvPr id="72" name="TextBox 71"/>
          <p:cNvSpPr txBox="1"/>
          <p:nvPr/>
        </p:nvSpPr>
        <p:spPr>
          <a:xfrm>
            <a:off x="68580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0.75</a:t>
            </a:r>
          </a:p>
        </p:txBody>
      </p:sp>
      <p:sp>
        <p:nvSpPr>
          <p:cNvPr id="73" name="TextBox 72"/>
          <p:cNvSpPr txBox="1"/>
          <p:nvPr/>
        </p:nvSpPr>
        <p:spPr>
          <a:xfrm>
            <a:off x="48768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300</a:t>
            </a:r>
          </a:p>
        </p:txBody>
      </p:sp>
      <p:sp>
        <p:nvSpPr>
          <p:cNvPr id="74" name="TextBox 73"/>
          <p:cNvSpPr txBox="1"/>
          <p:nvPr/>
        </p:nvSpPr>
        <p:spPr>
          <a:xfrm>
            <a:off x="58674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0.25</a:t>
            </a:r>
          </a:p>
        </p:txBody>
      </p:sp>
      <p:sp>
        <p:nvSpPr>
          <p:cNvPr id="75" name="TextBox 74"/>
          <p:cNvSpPr txBox="1"/>
          <p:nvPr/>
        </p:nvSpPr>
        <p:spPr>
          <a:xfrm>
            <a:off x="68580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1.0</a:t>
            </a:r>
          </a:p>
        </p:txBody>
      </p:sp>
      <p:sp>
        <p:nvSpPr>
          <p:cNvPr id="76" name="TextBox 75"/>
          <p:cNvSpPr txBox="1"/>
          <p:nvPr/>
        </p:nvSpPr>
        <p:spPr>
          <a:xfrm>
            <a:off x="48768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450</a:t>
            </a:r>
          </a:p>
        </p:txBody>
      </p:sp>
      <p:sp>
        <p:nvSpPr>
          <p:cNvPr id="77" name="TextBox 76"/>
          <p:cNvSpPr txBox="1"/>
          <p:nvPr/>
        </p:nvSpPr>
        <p:spPr>
          <a:xfrm>
            <a:off x="58674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Probability</a:t>
            </a:r>
          </a:p>
        </p:txBody>
      </p:sp>
      <p:sp>
        <p:nvSpPr>
          <p:cNvPr id="78" name="TextBox 77"/>
          <p:cNvSpPr txBox="1"/>
          <p:nvPr/>
        </p:nvSpPr>
        <p:spPr>
          <a:xfrm>
            <a:off x="68580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Cumulative Probability</a:t>
            </a:r>
          </a:p>
        </p:txBody>
      </p:sp>
      <p:sp>
        <p:nvSpPr>
          <p:cNvPr id="79" name="TextBox 78"/>
          <p:cNvSpPr txBox="1"/>
          <p:nvPr/>
        </p:nvSpPr>
        <p:spPr>
          <a:xfrm>
            <a:off x="48768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Demand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latin typeface="Arial Black" pitchFamily="34" charset="0"/>
              </a:rPr>
              <a:t>The real problem is more complicated</a:t>
            </a:r>
            <a:br>
              <a:rPr lang="en-US" dirty="0"/>
            </a:br>
            <a:r>
              <a:rPr lang="en-US" dirty="0"/>
              <a:t>	Necessity and Value of Network Analysis</a:t>
            </a:r>
          </a:p>
        </p:txBody>
      </p:sp>
      <p:sp>
        <p:nvSpPr>
          <p:cNvPr id="12291" name="Rectangle 3"/>
          <p:cNvSpPr>
            <a:spLocks noGrp="1" noChangeArrowheads="1"/>
          </p:cNvSpPr>
          <p:nvPr>
            <p:ph idx="1"/>
          </p:nvPr>
        </p:nvSpPr>
        <p:spPr>
          <a:xfrm>
            <a:off x="455613" y="3905794"/>
            <a:ext cx="8229600" cy="2628356"/>
          </a:xfrm>
        </p:spPr>
        <p:txBody>
          <a:bodyPr/>
          <a:lstStyle/>
          <a:p>
            <a:endParaRPr lang="en-US" dirty="0"/>
          </a:p>
          <a:p>
            <a:endParaRPr lang="en-US" dirty="0"/>
          </a:p>
          <a:p>
            <a:pPr>
              <a:buClr>
                <a:srgbClr val="FF3300"/>
              </a:buClr>
              <a:buFont typeface="Wingdings" pitchFamily="2" charset="2"/>
              <a:buChar char="Ø"/>
            </a:pPr>
            <a:r>
              <a:rPr lang="en-US" dirty="0"/>
              <a:t>Network analysis is needed to capture:</a:t>
            </a:r>
          </a:p>
          <a:p>
            <a:pPr lvl="1"/>
            <a:r>
              <a:rPr lang="en-US" dirty="0"/>
              <a:t>(shifting) bottlenecks in a multi-resource network</a:t>
            </a:r>
          </a:p>
          <a:p>
            <a:pPr lvl="1"/>
            <a:r>
              <a:rPr lang="en-US" dirty="0"/>
              <a:t>correlated demands</a:t>
            </a:r>
          </a:p>
          <a:p>
            <a:pPr lvl="1"/>
            <a:r>
              <a:rPr lang="en-US" dirty="0"/>
              <a:t>operational flexibility (substitution, rev. max) and hedging</a:t>
            </a:r>
          </a:p>
        </p:txBody>
      </p:sp>
      <p:sp>
        <p:nvSpPr>
          <p:cNvPr id="32" name="TextBox 31"/>
          <p:cNvSpPr txBox="1"/>
          <p:nvPr/>
        </p:nvSpPr>
        <p:spPr>
          <a:xfrm>
            <a:off x="3352800" y="3923201"/>
            <a:ext cx="33528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We need an “holistic” approach because Test is a shared resource</a:t>
            </a:r>
          </a:p>
        </p:txBody>
      </p:sp>
      <p:sp>
        <p:nvSpPr>
          <p:cNvPr id="33" name="Down Arrow 32"/>
          <p:cNvSpPr/>
          <p:nvPr/>
        </p:nvSpPr>
        <p:spPr>
          <a:xfrm>
            <a:off x="4572000" y="3161201"/>
            <a:ext cx="609600" cy="685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34" name="Group 33"/>
          <p:cNvGrpSpPr/>
          <p:nvPr/>
        </p:nvGrpSpPr>
        <p:grpSpPr>
          <a:xfrm>
            <a:off x="2554354" y="944226"/>
            <a:ext cx="4412974" cy="2005218"/>
            <a:chOff x="1981200" y="1379539"/>
            <a:chExt cx="5181600" cy="2665197"/>
          </a:xfrm>
        </p:grpSpPr>
        <p:sp>
          <p:nvSpPr>
            <p:cNvPr id="35" name="Rectangle 34"/>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Cheetah Assembly</a:t>
              </a:r>
            </a:p>
          </p:txBody>
        </p:sp>
        <p:sp>
          <p:nvSpPr>
            <p:cNvPr id="36" name="Rectangle 35"/>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Barracuda Assembly</a:t>
              </a:r>
            </a:p>
          </p:txBody>
        </p:sp>
        <p:sp>
          <p:nvSpPr>
            <p:cNvPr id="37" name="Rectangle 36"/>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Test</a:t>
              </a:r>
            </a:p>
          </p:txBody>
        </p:sp>
        <p:cxnSp>
          <p:nvCxnSpPr>
            <p:cNvPr id="38" name="Elbow Connector 37"/>
            <p:cNvCxnSpPr>
              <a:stCxn id="35"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39" name="Elbow Connector 38"/>
            <p:cNvCxnSpPr>
              <a:stCxn id="36"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0" name="Straight Arrow Connector 39"/>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41" name="Straight Arrow Connector 40"/>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2" name="TextBox 41"/>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shared resource</a:t>
              </a:r>
            </a:p>
          </p:txBody>
        </p:sp>
        <p:sp>
          <p:nvSpPr>
            <p:cNvPr id="43" name="TextBox 42"/>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dedicated resource</a:t>
              </a:r>
            </a:p>
          </p:txBody>
        </p:sp>
        <p:sp>
          <p:nvSpPr>
            <p:cNvPr id="44" name="TextBox 43"/>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dedicated resource</a:t>
              </a:r>
            </a:p>
          </p:txBody>
        </p:sp>
        <p:sp>
          <p:nvSpPr>
            <p:cNvPr id="45" name="TextBox 44"/>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Contribution margins</a:t>
              </a:r>
            </a:p>
          </p:txBody>
        </p:sp>
        <p:sp>
          <p:nvSpPr>
            <p:cNvPr id="46" name="TextBox 45"/>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Cheetah: $400</a:t>
              </a:r>
            </a:p>
          </p:txBody>
        </p:sp>
        <p:sp>
          <p:nvSpPr>
            <p:cNvPr id="47" name="TextBox 46"/>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Barracuda: $300</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t>Capacity for a Multi-Resource Network</a:t>
            </a:r>
          </a:p>
        </p:txBody>
      </p:sp>
      <p:sp>
        <p:nvSpPr>
          <p:cNvPr id="13315" name="Rectangle 3"/>
          <p:cNvSpPr>
            <a:spLocks noGrp="1" noChangeArrowheads="1"/>
          </p:cNvSpPr>
          <p:nvPr>
            <p:ph type="body" sz="half" idx="4294967295"/>
          </p:nvPr>
        </p:nvSpPr>
        <p:spPr>
          <a:xfrm>
            <a:off x="-1" y="1097281"/>
            <a:ext cx="9144001" cy="927462"/>
          </a:xfrm>
        </p:spPr>
        <p:txBody>
          <a:bodyPr/>
          <a:lstStyle/>
          <a:p>
            <a:r>
              <a:rPr lang="en-US" sz="1700" dirty="0"/>
              <a:t>If we have multiple resources, we have multiple constraints and capacity is multi-dimensional! </a:t>
            </a:r>
          </a:p>
          <a:p>
            <a:r>
              <a:rPr lang="en-US" sz="1700" dirty="0"/>
              <a:t>A given capacity portfolio (vector), constrains later production decisions:</a:t>
            </a:r>
          </a:p>
          <a:p>
            <a:endParaRPr lang="en-US" sz="1700" dirty="0"/>
          </a:p>
          <a:p>
            <a:endParaRPr lang="en-US" sz="1700" dirty="0"/>
          </a:p>
          <a:p>
            <a:endParaRPr lang="en-US" sz="1700" dirty="0"/>
          </a:p>
          <a:p>
            <a:endParaRPr lang="en-US" sz="1700" dirty="0"/>
          </a:p>
          <a:p>
            <a:endParaRPr lang="en-US" sz="1700" dirty="0"/>
          </a:p>
          <a:p>
            <a:endParaRPr lang="en-US" sz="1700" dirty="0"/>
          </a:p>
          <a:p>
            <a:endParaRPr lang="en-US" sz="1700" dirty="0"/>
          </a:p>
          <a:p>
            <a:endParaRPr lang="en-US" sz="1700" dirty="0"/>
          </a:p>
          <a:p>
            <a:endParaRPr lang="en-US" sz="1700" dirty="0"/>
          </a:p>
          <a:p>
            <a:endParaRPr lang="en-US" sz="1700" dirty="0"/>
          </a:p>
          <a:p>
            <a:endParaRPr lang="en-US" sz="1700" dirty="0"/>
          </a:p>
          <a:p>
            <a:endParaRPr lang="en-US" sz="1700" dirty="0"/>
          </a:p>
          <a:p>
            <a:endParaRPr lang="en-US" sz="1700" dirty="0"/>
          </a:p>
          <a:p>
            <a:endParaRPr lang="en-US" sz="1700" dirty="0"/>
          </a:p>
          <a:p>
            <a:pPr>
              <a:buNone/>
            </a:pPr>
            <a:endParaRPr lang="en-US" sz="1700" dirty="0"/>
          </a:p>
          <a:p>
            <a:endParaRPr lang="en-US" sz="1700" dirty="0"/>
          </a:p>
          <a:p>
            <a:endParaRPr lang="en-US" sz="1700" dirty="0"/>
          </a:p>
          <a:p>
            <a:endParaRPr lang="en-US" sz="1700" dirty="0"/>
          </a:p>
          <a:p>
            <a:endParaRPr lang="en-US" sz="1700" dirty="0"/>
          </a:p>
          <a:p>
            <a:endParaRPr lang="en-US" sz="1700" dirty="0"/>
          </a:p>
          <a:p>
            <a:endParaRPr lang="en-US" sz="1700" dirty="0"/>
          </a:p>
          <a:p>
            <a:pPr lvl="1">
              <a:buFontTx/>
              <a:buNone/>
            </a:pPr>
            <a:endParaRPr lang="en-US" sz="1700" dirty="0"/>
          </a:p>
          <a:p>
            <a:pPr lvl="1"/>
            <a:endParaRPr lang="en-US" sz="1700" dirty="0"/>
          </a:p>
          <a:p>
            <a:pPr lvl="1"/>
            <a:endParaRPr lang="en-US" sz="1700" dirty="0"/>
          </a:p>
          <a:p>
            <a:pPr lvl="1"/>
            <a:endParaRPr lang="en-US" sz="1700" dirty="0"/>
          </a:p>
          <a:p>
            <a:pPr lvl="1"/>
            <a:endParaRPr lang="en-US" sz="1700" dirty="0"/>
          </a:p>
          <a:p>
            <a:pPr lvl="1"/>
            <a:endParaRPr lang="en-US" sz="1700" dirty="0"/>
          </a:p>
          <a:p>
            <a:endParaRPr lang="en-US" sz="1700" dirty="0"/>
          </a:p>
          <a:p>
            <a:endParaRPr lang="en-US" sz="1700" dirty="0"/>
          </a:p>
        </p:txBody>
      </p:sp>
      <p:sp>
        <p:nvSpPr>
          <p:cNvPr id="71" name="Rectangle 70"/>
          <p:cNvSpPr/>
          <p:nvPr/>
        </p:nvSpPr>
        <p:spPr>
          <a:xfrm>
            <a:off x="685807" y="2365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Cheetah Assembly</a:t>
            </a:r>
          </a:p>
        </p:txBody>
      </p:sp>
      <p:sp>
        <p:nvSpPr>
          <p:cNvPr id="72" name="Rectangle 71"/>
          <p:cNvSpPr/>
          <p:nvPr/>
        </p:nvSpPr>
        <p:spPr>
          <a:xfrm>
            <a:off x="685807" y="3889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Barracuda Assembly</a:t>
            </a:r>
          </a:p>
        </p:txBody>
      </p:sp>
      <p:sp>
        <p:nvSpPr>
          <p:cNvPr id="73" name="Rectangle 72"/>
          <p:cNvSpPr/>
          <p:nvPr/>
        </p:nvSpPr>
        <p:spPr>
          <a:xfrm>
            <a:off x="2819407" y="3013353"/>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Test</a:t>
            </a:r>
          </a:p>
        </p:txBody>
      </p:sp>
      <p:cxnSp>
        <p:nvCxnSpPr>
          <p:cNvPr id="74" name="Elbow Connector 73"/>
          <p:cNvCxnSpPr>
            <a:stCxn id="71" idx="3"/>
            <a:endCxn id="73" idx="1"/>
          </p:cNvCxnSpPr>
          <p:nvPr/>
        </p:nvCxnSpPr>
        <p:spPr>
          <a:xfrm>
            <a:off x="2057407" y="2670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75" name="Elbow Connector 74"/>
          <p:cNvCxnSpPr>
            <a:stCxn id="72" idx="3"/>
            <a:endCxn id="73" idx="1"/>
          </p:cNvCxnSpPr>
          <p:nvPr/>
        </p:nvCxnSpPr>
        <p:spPr>
          <a:xfrm flipV="1">
            <a:off x="2057407" y="3432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sp>
        <p:nvSpPr>
          <p:cNvPr id="76" name="TextBox 75"/>
          <p:cNvSpPr txBox="1"/>
          <p:nvPr/>
        </p:nvSpPr>
        <p:spPr>
          <a:xfrm>
            <a:off x="2819407" y="3841254"/>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shared resource</a:t>
            </a:r>
          </a:p>
        </p:txBody>
      </p:sp>
      <p:sp>
        <p:nvSpPr>
          <p:cNvPr id="77" name="TextBox 76"/>
          <p:cNvSpPr txBox="1"/>
          <p:nvPr/>
        </p:nvSpPr>
        <p:spPr>
          <a:xfrm>
            <a:off x="685807" y="2975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dedicated resource</a:t>
            </a:r>
          </a:p>
        </p:txBody>
      </p:sp>
      <p:sp>
        <p:nvSpPr>
          <p:cNvPr id="78" name="TextBox 77"/>
          <p:cNvSpPr txBox="1"/>
          <p:nvPr/>
        </p:nvSpPr>
        <p:spPr>
          <a:xfrm>
            <a:off x="690973" y="4499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rPr>
              <a:t>dedicated resource</a:t>
            </a:r>
          </a:p>
        </p:txBody>
      </p:sp>
      <p:sp>
        <p:nvSpPr>
          <p:cNvPr id="79" name="TextBox 78"/>
          <p:cNvSpPr txBox="1"/>
          <p:nvPr/>
        </p:nvSpPr>
        <p:spPr>
          <a:xfrm>
            <a:off x="2805200" y="2634936"/>
            <a:ext cx="151195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Capacity = K</a:t>
            </a:r>
            <a:r>
              <a:rPr kumimoji="0" lang="en-US" sz="1800" b="0" i="0" u="none" strike="noStrike" kern="0" cap="none" spc="0" normalizeH="0" baseline="-25000" noProof="0" dirty="0">
                <a:ln>
                  <a:noFill/>
                </a:ln>
                <a:solidFill>
                  <a:sysClr val="windowText" lastClr="000000"/>
                </a:solidFill>
                <a:effectLst/>
                <a:uLnTx/>
                <a:uFillTx/>
              </a:rPr>
              <a:t>T</a:t>
            </a:r>
          </a:p>
        </p:txBody>
      </p:sp>
      <p:sp>
        <p:nvSpPr>
          <p:cNvPr id="80" name="TextBox 79"/>
          <p:cNvSpPr txBox="1"/>
          <p:nvPr/>
        </p:nvSpPr>
        <p:spPr>
          <a:xfrm>
            <a:off x="640604" y="1973675"/>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Capacity = K</a:t>
            </a:r>
            <a:r>
              <a:rPr kumimoji="0" lang="en-US" sz="1800" b="0" i="0" u="none" strike="noStrike" kern="0" cap="none" spc="0" normalizeH="0" baseline="-25000" noProof="0" dirty="0">
                <a:ln>
                  <a:noFill/>
                </a:ln>
                <a:solidFill>
                  <a:sysClr val="windowText" lastClr="000000"/>
                </a:solidFill>
                <a:effectLst/>
                <a:uLnTx/>
                <a:uFillTx/>
              </a:rPr>
              <a:t>C</a:t>
            </a:r>
          </a:p>
        </p:txBody>
      </p:sp>
      <p:sp>
        <p:nvSpPr>
          <p:cNvPr id="81" name="TextBox 80"/>
          <p:cNvSpPr txBox="1"/>
          <p:nvPr/>
        </p:nvSpPr>
        <p:spPr>
          <a:xfrm>
            <a:off x="653519" y="3520922"/>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Capacity = K</a:t>
            </a:r>
            <a:r>
              <a:rPr kumimoji="0" lang="en-US" sz="1800" b="0" i="0" u="none" strike="noStrike" kern="0" cap="none" spc="0" normalizeH="0" baseline="-25000" noProof="0" dirty="0">
                <a:ln>
                  <a:noFill/>
                </a:ln>
                <a:solidFill>
                  <a:sysClr val="windowText" lastClr="000000"/>
                </a:solidFill>
                <a:effectLst/>
                <a:uLnTx/>
                <a:uFillTx/>
              </a:rPr>
              <a:t>B</a:t>
            </a:r>
          </a:p>
        </p:txBody>
      </p:sp>
      <p:sp>
        <p:nvSpPr>
          <p:cNvPr id="82" name="TextBox 81"/>
          <p:cNvSpPr txBox="1"/>
          <p:nvPr/>
        </p:nvSpPr>
        <p:spPr>
          <a:xfrm>
            <a:off x="5066654" y="2671100"/>
            <a:ext cx="3837122" cy="175432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Cheetah </a:t>
            </a:r>
            <a:r>
              <a:rPr lang="en-US" sz="1800" b="0" kern="0" dirty="0">
                <a:solidFill>
                  <a:sysClr val="windowText" lastClr="000000"/>
                </a:solidFill>
              </a:rPr>
              <a:t>Production </a:t>
            </a:r>
            <a:r>
              <a:rPr lang="en-US" sz="1800" b="0" kern="0" dirty="0" err="1">
                <a:solidFill>
                  <a:sysClr val="windowText" lastClr="000000"/>
                </a:solidFill>
              </a:rPr>
              <a:t>x</a:t>
            </a:r>
            <a:r>
              <a:rPr lang="en-US" sz="1800" b="0" kern="0" baseline="-25000" dirty="0" err="1">
                <a:solidFill>
                  <a:sysClr val="windowText" lastClr="000000"/>
                </a:solidFill>
              </a:rPr>
              <a:t>C</a:t>
            </a:r>
            <a:r>
              <a:rPr lang="en-US" sz="1800" b="0" kern="0" baseline="-25000" dirty="0">
                <a:solidFill>
                  <a:sysClr val="windowText" lastClr="000000"/>
                </a:solidFill>
              </a:rPr>
              <a:t> </a:t>
            </a:r>
            <a:r>
              <a:rPr kumimoji="0" lang="en-US" sz="1800" b="0" i="0" u="sng" strike="noStrike" kern="0" cap="none" spc="0" normalizeH="0" baseline="0" noProof="0" dirty="0">
                <a:ln>
                  <a:noFill/>
                </a:ln>
                <a:solidFill>
                  <a:sysClr val="windowText" lastClr="000000"/>
                </a:solidFill>
                <a:effectLst/>
                <a:uLnTx/>
                <a:uFillTx/>
              </a:rPr>
              <a:t>&lt;</a:t>
            </a:r>
            <a:r>
              <a:rPr kumimoji="0" lang="en-US" sz="1800" b="0" i="0" u="none" strike="noStrike" kern="0" cap="none" spc="0" normalizeH="0" baseline="0" noProof="0" dirty="0">
                <a:ln>
                  <a:noFill/>
                </a:ln>
                <a:solidFill>
                  <a:sysClr val="windowText" lastClr="000000"/>
                </a:solidFill>
                <a:effectLst/>
                <a:uLnTx/>
                <a:uFillTx/>
              </a:rPr>
              <a:t> K</a:t>
            </a:r>
            <a:r>
              <a:rPr kumimoji="0" lang="en-US" sz="1800" b="0" i="0" u="none" strike="noStrike" kern="0" cap="none" spc="0" normalizeH="0" baseline="-25000" noProof="0" dirty="0">
                <a:ln>
                  <a:noFill/>
                </a:ln>
                <a:solidFill>
                  <a:sysClr val="windowText" lastClr="000000"/>
                </a:solidFill>
                <a:effectLst/>
                <a:uLnTx/>
                <a:uFillTx/>
              </a:rPr>
              <a:t>C</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Barracuda Production </a:t>
            </a:r>
            <a:r>
              <a:rPr lang="en-US" sz="1800" b="0" kern="0" dirty="0" err="1">
                <a:solidFill>
                  <a:sysClr val="windowText" lastClr="000000"/>
                </a:solidFill>
              </a:rPr>
              <a:t>x</a:t>
            </a:r>
            <a:r>
              <a:rPr lang="en-US" sz="1800" b="0" kern="0" baseline="-25000" dirty="0" err="1">
                <a:solidFill>
                  <a:sysClr val="windowText" lastClr="000000"/>
                </a:solidFill>
              </a:rPr>
              <a:t>B</a:t>
            </a:r>
            <a:r>
              <a:rPr lang="en-US" sz="1800" b="0" kern="0" baseline="-25000" dirty="0">
                <a:solidFill>
                  <a:sysClr val="windowText" lastClr="000000"/>
                </a:solidFill>
              </a:rPr>
              <a:t> </a:t>
            </a:r>
            <a:r>
              <a:rPr kumimoji="0" lang="en-US" sz="1800" b="0" i="0" u="sng" strike="noStrike" kern="0" cap="none" spc="0" normalizeH="0" baseline="0" noProof="0" dirty="0">
                <a:ln>
                  <a:noFill/>
                </a:ln>
                <a:solidFill>
                  <a:sysClr val="windowText" lastClr="000000"/>
                </a:solidFill>
                <a:effectLst/>
                <a:uLnTx/>
                <a:uFillTx/>
              </a:rPr>
              <a:t>&lt;</a:t>
            </a:r>
            <a:r>
              <a:rPr kumimoji="0" lang="en-US" sz="1800" b="0" i="0" u="none" strike="noStrike" kern="0" cap="none" spc="0" normalizeH="0" baseline="0" noProof="0" dirty="0">
                <a:ln>
                  <a:noFill/>
                </a:ln>
                <a:solidFill>
                  <a:sysClr val="windowText" lastClr="000000"/>
                </a:solidFill>
                <a:effectLst/>
                <a:uLnTx/>
                <a:uFillTx/>
              </a:rPr>
              <a:t> K</a:t>
            </a:r>
            <a:r>
              <a:rPr kumimoji="0" lang="en-US" sz="1800" b="0" i="0" u="none" strike="noStrike" kern="0" cap="none" spc="0" normalizeH="0" baseline="-25000" noProof="0" dirty="0">
                <a:ln>
                  <a:noFill/>
                </a:ln>
                <a:solidFill>
                  <a:sysClr val="windowText" lastClr="000000"/>
                </a:solidFill>
                <a:effectLst/>
                <a:uLnTx/>
                <a:uFillTx/>
              </a:rPr>
              <a:t>B</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Cheetah + Barracuda Production </a:t>
            </a:r>
          </a:p>
          <a:p>
            <a:pPr marL="0" marR="0" lvl="0" indent="0" defTabSz="914400" eaLnBrk="1" fontAlgn="auto" latinLnBrk="0" hangingPunct="1">
              <a:lnSpc>
                <a:spcPct val="100000"/>
              </a:lnSpc>
              <a:spcBef>
                <a:spcPts val="0"/>
              </a:spcBef>
              <a:spcAft>
                <a:spcPts val="0"/>
              </a:spcAft>
              <a:buClrTx/>
              <a:buSzTx/>
              <a:buFontTx/>
              <a:buNone/>
              <a:tabLst/>
              <a:defRPr/>
            </a:pPr>
            <a:r>
              <a:rPr lang="en-US" sz="1800" b="0" kern="0" dirty="0" err="1">
                <a:solidFill>
                  <a:sysClr val="windowText" lastClr="000000"/>
                </a:solidFill>
              </a:rPr>
              <a:t>x</a:t>
            </a:r>
            <a:r>
              <a:rPr lang="en-US" sz="1800" b="0" kern="0" baseline="-25000" dirty="0" err="1">
                <a:solidFill>
                  <a:sysClr val="windowText" lastClr="000000"/>
                </a:solidFill>
              </a:rPr>
              <a:t>B</a:t>
            </a:r>
            <a:r>
              <a:rPr lang="en-US" sz="1800" b="0" kern="0" baseline="-25000" dirty="0">
                <a:solidFill>
                  <a:sysClr val="windowText" lastClr="000000"/>
                </a:solidFill>
              </a:rPr>
              <a:t>  </a:t>
            </a:r>
            <a:r>
              <a:rPr kumimoji="0" lang="en-US" sz="1800" b="0" i="0" u="none" strike="noStrike" kern="0" cap="none" spc="0" normalizeH="0" baseline="0" noProof="0" dirty="0">
                <a:ln>
                  <a:noFill/>
                </a:ln>
                <a:solidFill>
                  <a:sysClr val="windowText" lastClr="000000"/>
                </a:solidFill>
                <a:effectLst/>
                <a:uLnTx/>
                <a:uFillTx/>
              </a:rPr>
              <a:t>+ </a:t>
            </a:r>
            <a:r>
              <a:rPr lang="en-US" sz="1800" b="0" kern="0" dirty="0" err="1">
                <a:solidFill>
                  <a:sysClr val="windowText" lastClr="000000"/>
                </a:solidFill>
              </a:rPr>
              <a:t>x</a:t>
            </a:r>
            <a:r>
              <a:rPr lang="en-US" sz="1800" b="0" kern="0" baseline="-25000" dirty="0" err="1">
                <a:solidFill>
                  <a:sysClr val="windowText" lastClr="000000"/>
                </a:solidFill>
              </a:rPr>
              <a:t>C</a:t>
            </a:r>
            <a:r>
              <a:rPr lang="en-US" sz="1800" b="0" kern="0" baseline="-25000" dirty="0">
                <a:solidFill>
                  <a:sysClr val="windowText" lastClr="000000"/>
                </a:solidFill>
              </a:rPr>
              <a:t>  </a:t>
            </a:r>
            <a:r>
              <a:rPr kumimoji="0" lang="en-US" sz="1800" b="0" i="0" u="sng" strike="noStrike" kern="0" cap="none" spc="0" normalizeH="0" baseline="0" noProof="0" dirty="0">
                <a:ln>
                  <a:noFill/>
                </a:ln>
                <a:solidFill>
                  <a:sysClr val="windowText" lastClr="000000"/>
                </a:solidFill>
                <a:effectLst/>
                <a:uLnTx/>
                <a:uFillTx/>
              </a:rPr>
              <a:t>&lt;</a:t>
            </a:r>
            <a:r>
              <a:rPr kumimoji="0" lang="en-US" sz="1800" b="0" i="0" u="none" strike="noStrike" kern="0" cap="none" spc="0" normalizeH="0" baseline="0" noProof="0" dirty="0">
                <a:ln>
                  <a:noFill/>
                </a:ln>
                <a:solidFill>
                  <a:sysClr val="windowText" lastClr="000000"/>
                </a:solidFill>
                <a:effectLst/>
                <a:uLnTx/>
                <a:uFillTx/>
              </a:rPr>
              <a:t> K</a:t>
            </a:r>
            <a:r>
              <a:rPr kumimoji="0" lang="en-US" sz="1800" b="0" i="0" u="none" strike="noStrike" kern="0" cap="none" spc="0" normalizeH="0" baseline="-25000" noProof="0" dirty="0">
                <a:ln>
                  <a:noFill/>
                </a:ln>
                <a:solidFill>
                  <a:sysClr val="windowText" lastClr="000000"/>
                </a:solidFill>
                <a:effectLst/>
                <a:uLnTx/>
                <a:uFillTx/>
              </a:rPr>
              <a:t>T</a:t>
            </a:r>
          </a:p>
        </p:txBody>
      </p:sp>
      <p:sp>
        <p:nvSpPr>
          <p:cNvPr id="83" name="Right Arrow 82"/>
          <p:cNvSpPr/>
          <p:nvPr/>
        </p:nvSpPr>
        <p:spPr>
          <a:xfrm>
            <a:off x="4471261" y="3169628"/>
            <a:ext cx="464949" cy="457200"/>
          </a:xfrm>
          <a:prstGeom prst="righ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4" name="TextBox 83"/>
          <p:cNvSpPr txBox="1"/>
          <p:nvPr/>
        </p:nvSpPr>
        <p:spPr>
          <a:xfrm>
            <a:off x="612181" y="5287730"/>
            <a:ext cx="8152109"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Don’t forget: we also don’t want to produce more than demand in any given scenario</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5" name="TextBox 84"/>
          <p:cNvSpPr txBox="1"/>
          <p:nvPr/>
        </p:nvSpPr>
        <p:spPr>
          <a:xfrm>
            <a:off x="1084881" y="5974821"/>
            <a:ext cx="6881247"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If Test is the bottleneck, how should we allocate its capacity between Cheetah and Barracuda? </a:t>
            </a:r>
            <a:endParaRPr kumimoji="0" lang="en-US" sz="1800" b="0" i="0" u="none" strike="noStrike" kern="0" cap="none" spc="0" normalizeH="0" baseline="-2500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animBg="1"/>
      <p:bldP spid="84" grpId="0"/>
      <p:bldP spid="8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Rectangle 924"/>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a:t>Proposed Capacity Plan</a:t>
            </a:r>
          </a:p>
        </p:txBody>
      </p:sp>
      <p:sp>
        <p:nvSpPr>
          <p:cNvPr id="629" name="Rectangle 628"/>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630" name="Group 629"/>
          <p:cNvGrpSpPr/>
          <p:nvPr/>
        </p:nvGrpSpPr>
        <p:grpSpPr>
          <a:xfrm>
            <a:off x="1373335" y="1903495"/>
            <a:ext cx="4221500" cy="3942905"/>
            <a:chOff x="2193940" y="1931205"/>
            <a:chExt cx="4221500" cy="3942905"/>
          </a:xfrm>
        </p:grpSpPr>
        <p:sp>
          <p:nvSpPr>
            <p:cNvPr id="631" name="Rectangle 630"/>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2" name="Rectangle 631"/>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6" name="Rectangle 875"/>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7" name="Rectangle 876"/>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8" name="Rectangle 877"/>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9" name="Rectangle 878"/>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0" name="Rectangle 879"/>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1" name="Rectangle 880"/>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2" name="Rectangle 881"/>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3" name="Rectangle 882"/>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4" name="Rectangle 883"/>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5" name="Rectangle 884"/>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6" name="Rectangle 885"/>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7" name="Rectangle 886"/>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0</a:t>
              </a:r>
            </a:p>
          </p:txBody>
        </p:sp>
        <p:sp>
          <p:nvSpPr>
            <p:cNvPr id="888" name="Rectangle 887"/>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100</a:t>
              </a:r>
            </a:p>
          </p:txBody>
        </p:sp>
        <p:sp>
          <p:nvSpPr>
            <p:cNvPr id="889" name="Rectangle 888"/>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200</a:t>
              </a:r>
            </a:p>
          </p:txBody>
        </p:sp>
        <p:sp>
          <p:nvSpPr>
            <p:cNvPr id="890" name="Rectangle 889"/>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300</a:t>
              </a:r>
            </a:p>
          </p:txBody>
        </p:sp>
        <p:sp>
          <p:nvSpPr>
            <p:cNvPr id="891" name="Rectangle 890"/>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400</a:t>
              </a:r>
            </a:p>
          </p:txBody>
        </p:sp>
        <p:sp>
          <p:nvSpPr>
            <p:cNvPr id="892" name="Rectangle 891"/>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500</a:t>
              </a:r>
            </a:p>
          </p:txBody>
        </p:sp>
        <p:sp>
          <p:nvSpPr>
            <p:cNvPr id="893" name="Rectangle 892"/>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600</a:t>
              </a:r>
            </a:p>
          </p:txBody>
        </p:sp>
        <p:sp>
          <p:nvSpPr>
            <p:cNvPr id="894" name="Rectangle 893"/>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700</a:t>
              </a:r>
            </a:p>
          </p:txBody>
        </p:sp>
        <p:sp>
          <p:nvSpPr>
            <p:cNvPr id="895" name="Rectangle 894"/>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800</a:t>
              </a:r>
            </a:p>
          </p:txBody>
        </p:sp>
        <p:sp>
          <p:nvSpPr>
            <p:cNvPr id="896" name="Rectangle 895"/>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100</a:t>
              </a:r>
            </a:p>
          </p:txBody>
        </p:sp>
        <p:sp>
          <p:nvSpPr>
            <p:cNvPr id="897" name="Rectangle 896"/>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200</a:t>
              </a:r>
            </a:p>
          </p:txBody>
        </p:sp>
        <p:sp>
          <p:nvSpPr>
            <p:cNvPr id="898" name="Rectangle 897"/>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300</a:t>
              </a:r>
            </a:p>
          </p:txBody>
        </p:sp>
        <p:sp>
          <p:nvSpPr>
            <p:cNvPr id="899" name="Rectangle 898"/>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400</a:t>
              </a:r>
            </a:p>
          </p:txBody>
        </p:sp>
        <p:sp>
          <p:nvSpPr>
            <p:cNvPr id="900" name="Rectangle 899"/>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500</a:t>
              </a:r>
            </a:p>
          </p:txBody>
        </p:sp>
        <p:sp>
          <p:nvSpPr>
            <p:cNvPr id="901" name="Rectangle 900"/>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600</a:t>
              </a:r>
            </a:p>
          </p:txBody>
        </p:sp>
        <p:sp>
          <p:nvSpPr>
            <p:cNvPr id="902" name="Rectangle 901"/>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700</a:t>
              </a:r>
            </a:p>
          </p:txBody>
        </p:sp>
        <p:sp>
          <p:nvSpPr>
            <p:cNvPr id="903" name="Rectangle 902"/>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800</a:t>
              </a:r>
            </a:p>
          </p:txBody>
        </p:sp>
      </p:grpSp>
      <p:cxnSp>
        <p:nvCxnSpPr>
          <p:cNvPr id="904" name="Straight Connector 903"/>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905" name="Straight Connector 904"/>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906" name="Straight Connector 905"/>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907" name="TextBox 906"/>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in 1000 units</a:t>
            </a:r>
          </a:p>
        </p:txBody>
      </p:sp>
      <p:sp>
        <p:nvSpPr>
          <p:cNvPr id="908" name="TextBox 907"/>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Capacity</a:t>
            </a:r>
          </a:p>
        </p:txBody>
      </p:sp>
      <p:sp>
        <p:nvSpPr>
          <p:cNvPr id="909" name="TextBox 908"/>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in 1000 units</a:t>
            </a:r>
          </a:p>
        </p:txBody>
      </p:sp>
      <p:sp>
        <p:nvSpPr>
          <p:cNvPr id="910" name="TextBox 909"/>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Capacity</a:t>
            </a:r>
          </a:p>
        </p:txBody>
      </p:sp>
      <p:sp>
        <p:nvSpPr>
          <p:cNvPr id="911" name="TextBox 910"/>
          <p:cNvSpPr txBox="1"/>
          <p:nvPr/>
        </p:nvSpPr>
        <p:spPr>
          <a:xfrm>
            <a:off x="6695264" y="3085210"/>
            <a:ext cx="2312934" cy="1200329"/>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Note: bottleneck depends on the demand scenario</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(“shifting” bottleneck) </a:t>
            </a:r>
          </a:p>
        </p:txBody>
      </p:sp>
      <p:sp>
        <p:nvSpPr>
          <p:cNvPr id="912" name="TextBox 911"/>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Capacity</a:t>
            </a:r>
          </a:p>
        </p:txBody>
      </p:sp>
      <p:sp>
        <p:nvSpPr>
          <p:cNvPr id="913" name="Oval 912"/>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4" name="Oval 913"/>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5" name="Oval 914"/>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6" name="TextBox 915"/>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(0.25)</a:t>
            </a:r>
          </a:p>
        </p:txBody>
      </p:sp>
      <p:sp>
        <p:nvSpPr>
          <p:cNvPr id="917" name="TextBox 916"/>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(0.25)</a:t>
            </a:r>
          </a:p>
        </p:txBody>
      </p:sp>
      <p:sp>
        <p:nvSpPr>
          <p:cNvPr id="918" name="TextBox 917"/>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(0.5)</a:t>
            </a:r>
          </a:p>
        </p:txBody>
      </p:sp>
      <p:sp>
        <p:nvSpPr>
          <p:cNvPr id="919" name="Oval 918"/>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20" name="Oval 919"/>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21" name="Straight Arrow Connector 920"/>
          <p:cNvCxnSpPr>
            <a:stCxn id="915" idx="2"/>
            <a:endCxn id="920"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22" name="Straight Arrow Connector 921"/>
          <p:cNvCxnSpPr>
            <a:stCxn id="914" idx="4"/>
            <a:endCxn id="919"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23" name="TextBox 922"/>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Feasible Production</a:t>
            </a:r>
          </a:p>
        </p:txBody>
      </p:sp>
      <p:sp>
        <p:nvSpPr>
          <p:cNvPr id="924" name="TextBox 923"/>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Capacity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908" grpId="0"/>
      <p:bldP spid="910" grpId="0"/>
      <p:bldP spid="911" grpId="0"/>
      <p:bldP spid="912" grpId="0"/>
      <p:bldP spid="913" grpId="0" animBg="1"/>
      <p:bldP spid="914" grpId="0" animBg="1"/>
      <p:bldP spid="915" grpId="0" animBg="1"/>
      <p:bldP spid="916" grpId="0" animBg="1"/>
      <p:bldP spid="917" grpId="0" animBg="1"/>
      <p:bldP spid="918" grpId="0" animBg="1"/>
      <p:bldP spid="919" grpId="0" animBg="1"/>
      <p:bldP spid="920" grpId="0" animBg="1"/>
      <p:bldP spid="923" grpId="0"/>
      <p:bldP spid="9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Newsvendor Networks:</a:t>
            </a:r>
            <a:br>
              <a:rPr lang="en-US" dirty="0"/>
            </a:br>
            <a:r>
              <a:rPr lang="en-US" dirty="0"/>
              <a:t>	Marginal Analysis for Barracuda Assembly</a:t>
            </a:r>
          </a:p>
        </p:txBody>
      </p:sp>
      <p:grpSp>
        <p:nvGrpSpPr>
          <p:cNvPr id="912" name="Group 911"/>
          <p:cNvGrpSpPr/>
          <p:nvPr/>
        </p:nvGrpSpPr>
        <p:grpSpPr>
          <a:xfrm>
            <a:off x="99301" y="1230722"/>
            <a:ext cx="6418883" cy="5232903"/>
            <a:chOff x="99301" y="1230722"/>
            <a:chExt cx="6418883" cy="5232903"/>
          </a:xfrm>
        </p:grpSpPr>
        <p:sp>
          <p:nvSpPr>
            <p:cNvPr id="337" name="Rectangle 336"/>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Times New Roman" pitchFamily="18" charset="0"/>
              </a:endParaRPr>
            </a:p>
          </p:txBody>
        </p:sp>
        <p:sp>
          <p:nvSpPr>
            <p:cNvPr id="340" name="Rectangle 339"/>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341" name="Group 340"/>
            <p:cNvGrpSpPr/>
            <p:nvPr/>
          </p:nvGrpSpPr>
          <p:grpSpPr>
            <a:xfrm>
              <a:off x="1373335" y="1903495"/>
              <a:ext cx="4221500" cy="3942905"/>
              <a:chOff x="2193940" y="1931205"/>
              <a:chExt cx="4221500" cy="3942905"/>
            </a:xfrm>
          </p:grpSpPr>
          <p:sp>
            <p:nvSpPr>
              <p:cNvPr id="342" name="Rectangle 341"/>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5" name="Rectangle 344"/>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6" name="Rectangle 345"/>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8" name="Rectangle 347"/>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1" name="Rectangle 350"/>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2" name="Rectangle 351"/>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3" name="Rectangle 352"/>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4" name="Rectangle 353"/>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5" name="Rectangle 354"/>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6" name="Rectangle 355"/>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7" name="Rectangle 356"/>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8" name="Rectangle 357"/>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0" name="Rectangle 359"/>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5" name="Rectangle 364"/>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0</a:t>
                </a:r>
              </a:p>
            </p:txBody>
          </p:sp>
          <p:sp>
            <p:nvSpPr>
              <p:cNvPr id="876" name="Rectangle 875"/>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100</a:t>
                </a:r>
              </a:p>
            </p:txBody>
          </p:sp>
          <p:sp>
            <p:nvSpPr>
              <p:cNvPr id="877" name="Rectangle 876"/>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200</a:t>
                </a:r>
              </a:p>
            </p:txBody>
          </p:sp>
          <p:sp>
            <p:nvSpPr>
              <p:cNvPr id="878" name="Rectangle 877"/>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300</a:t>
                </a:r>
              </a:p>
            </p:txBody>
          </p:sp>
          <p:sp>
            <p:nvSpPr>
              <p:cNvPr id="879" name="Rectangle 878"/>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400</a:t>
                </a:r>
              </a:p>
            </p:txBody>
          </p:sp>
          <p:sp>
            <p:nvSpPr>
              <p:cNvPr id="880" name="Rectangle 879"/>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500</a:t>
                </a:r>
              </a:p>
            </p:txBody>
          </p:sp>
          <p:sp>
            <p:nvSpPr>
              <p:cNvPr id="881" name="Rectangle 880"/>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600</a:t>
                </a:r>
              </a:p>
            </p:txBody>
          </p:sp>
          <p:sp>
            <p:nvSpPr>
              <p:cNvPr id="882" name="Rectangle 881"/>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700</a:t>
                </a:r>
              </a:p>
            </p:txBody>
          </p:sp>
          <p:sp>
            <p:nvSpPr>
              <p:cNvPr id="883" name="Rectangle 882"/>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800</a:t>
                </a:r>
              </a:p>
            </p:txBody>
          </p:sp>
          <p:sp>
            <p:nvSpPr>
              <p:cNvPr id="884" name="Rectangle 883"/>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100</a:t>
                </a:r>
              </a:p>
            </p:txBody>
          </p:sp>
          <p:sp>
            <p:nvSpPr>
              <p:cNvPr id="885" name="Rectangle 884"/>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200</a:t>
                </a:r>
              </a:p>
            </p:txBody>
          </p:sp>
          <p:sp>
            <p:nvSpPr>
              <p:cNvPr id="886" name="Rectangle 885"/>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300</a:t>
                </a:r>
              </a:p>
            </p:txBody>
          </p:sp>
          <p:sp>
            <p:nvSpPr>
              <p:cNvPr id="887" name="Rectangle 886"/>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400</a:t>
                </a:r>
              </a:p>
            </p:txBody>
          </p:sp>
          <p:sp>
            <p:nvSpPr>
              <p:cNvPr id="888" name="Rectangle 887"/>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500</a:t>
                </a:r>
              </a:p>
            </p:txBody>
          </p:sp>
          <p:sp>
            <p:nvSpPr>
              <p:cNvPr id="889" name="Rectangle 888"/>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600</a:t>
                </a:r>
              </a:p>
            </p:txBody>
          </p:sp>
          <p:sp>
            <p:nvSpPr>
              <p:cNvPr id="890" name="Rectangle 889"/>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700</a:t>
                </a:r>
              </a:p>
            </p:txBody>
          </p:sp>
          <p:sp>
            <p:nvSpPr>
              <p:cNvPr id="891" name="Rectangle 890"/>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800</a:t>
                </a:r>
              </a:p>
            </p:txBody>
          </p:sp>
        </p:grpSp>
        <p:cxnSp>
          <p:nvCxnSpPr>
            <p:cNvPr id="892" name="Straight Connector 891"/>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893" name="Straight Connector 892"/>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894" name="Straight Connector 893"/>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895" name="TextBox 894"/>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in 1000 units</a:t>
              </a:r>
            </a:p>
          </p:txBody>
        </p:sp>
        <p:sp>
          <p:nvSpPr>
            <p:cNvPr id="896" name="TextBox 895"/>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Capacity</a:t>
              </a:r>
            </a:p>
          </p:txBody>
        </p:sp>
        <p:sp>
          <p:nvSpPr>
            <p:cNvPr id="897" name="TextBox 896"/>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in 1000 units</a:t>
              </a:r>
            </a:p>
          </p:txBody>
        </p:sp>
        <p:sp>
          <p:nvSpPr>
            <p:cNvPr id="898" name="TextBox 897"/>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Capacity</a:t>
              </a:r>
            </a:p>
          </p:txBody>
        </p:sp>
        <p:sp>
          <p:nvSpPr>
            <p:cNvPr id="899" name="TextBox 898"/>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Capacity</a:t>
              </a:r>
            </a:p>
          </p:txBody>
        </p:sp>
        <p:sp>
          <p:nvSpPr>
            <p:cNvPr id="900" name="Oval 899"/>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1" name="Oval 900"/>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2" name="Oval 901"/>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3" name="TextBox 902"/>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(0.25)</a:t>
              </a:r>
            </a:p>
          </p:txBody>
        </p:sp>
        <p:sp>
          <p:nvSpPr>
            <p:cNvPr id="904" name="TextBox 903"/>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(0.25)</a:t>
              </a:r>
            </a:p>
          </p:txBody>
        </p:sp>
        <p:sp>
          <p:nvSpPr>
            <p:cNvPr id="905" name="TextBox 904"/>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(0.5)</a:t>
              </a:r>
            </a:p>
          </p:txBody>
        </p:sp>
        <p:sp>
          <p:nvSpPr>
            <p:cNvPr id="906" name="Oval 905"/>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7" name="Oval 906"/>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08" name="Straight Arrow Connector 907"/>
            <p:cNvCxnSpPr>
              <a:stCxn id="902" idx="2"/>
              <a:endCxn id="907"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09" name="Straight Arrow Connector 908"/>
            <p:cNvCxnSpPr>
              <a:stCxn id="901" idx="4"/>
              <a:endCxn id="906"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10" name="TextBox 909"/>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Feasible Production</a:t>
              </a:r>
            </a:p>
          </p:txBody>
        </p:sp>
        <p:sp>
          <p:nvSpPr>
            <p:cNvPr id="911" name="TextBox 910"/>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Capacity</a:t>
              </a:r>
            </a:p>
          </p:txBody>
        </p:sp>
      </p:grpSp>
      <p:sp>
        <p:nvSpPr>
          <p:cNvPr id="316" name="TextBox 315"/>
          <p:cNvSpPr txBox="1"/>
          <p:nvPr/>
        </p:nvSpPr>
        <p:spPr>
          <a:xfrm>
            <a:off x="6082311" y="1638703"/>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sysClr val="windowText" lastClr="000000"/>
                </a:solidFill>
                <a:effectLst/>
                <a:uLnTx/>
                <a:uFillTx/>
                <a:latin typeface="Calibri" pitchFamily="34" charset="0"/>
                <a:cs typeface="Calibri" pitchFamily="34" charset="0"/>
              </a:rPr>
              <a:t>Increase Capacity from 300 to 301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a:solidFill>
                  <a:sysClr val="windowText" lastClr="000000"/>
                </a:solidFill>
                <a:latin typeface="Calibri" pitchFamily="34" charset="0"/>
                <a:cs typeface="Calibri" pitchFamily="34" charset="0"/>
              </a:rPr>
              <a:t>MV</a:t>
            </a: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a:solidFill>
                  <a:sysClr val="windowText" lastClr="000000"/>
                </a:solidFill>
                <a:latin typeface="Calibri" pitchFamily="34" charset="0"/>
                <a:cs typeface="Calibri" pitchFamily="34" charset="0"/>
              </a:rPr>
              <a:t>MC</a:t>
            </a: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 = 20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Marginal profit = 75-20=55 positive </a:t>
            </a:r>
          </a:p>
        </p:txBody>
      </p:sp>
      <p:sp>
        <p:nvSpPr>
          <p:cNvPr id="317" name="TextBox 316"/>
          <p:cNvSpPr txBox="1"/>
          <p:nvPr/>
        </p:nvSpPr>
        <p:spPr>
          <a:xfrm>
            <a:off x="6020318" y="3193700"/>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sysClr val="windowText" lastClr="000000"/>
                </a:solidFill>
                <a:effectLst/>
                <a:uLnTx/>
                <a:uFillTx/>
                <a:latin typeface="Calibri" pitchFamily="34" charset="0"/>
                <a:cs typeface="Calibri" pitchFamily="34" charset="0"/>
              </a:rPr>
              <a:t>Increase Capacity from 349 to 350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a:solidFill>
                  <a:sysClr val="windowText" lastClr="000000"/>
                </a:solidFill>
                <a:latin typeface="Calibri" pitchFamily="34" charset="0"/>
                <a:cs typeface="Calibri" pitchFamily="34" charset="0"/>
              </a:rPr>
              <a:t>MV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a:solidFill>
                  <a:sysClr val="windowText" lastClr="000000"/>
                </a:solidFill>
                <a:latin typeface="Calibri" pitchFamily="34" charset="0"/>
                <a:cs typeface="Calibri" pitchFamily="34" charset="0"/>
              </a:rPr>
              <a:t>Marginal profit = 75-20=55 positive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8" name="TextBox 317"/>
          <p:cNvSpPr txBox="1"/>
          <p:nvPr/>
        </p:nvSpPr>
        <p:spPr>
          <a:xfrm>
            <a:off x="6082311" y="4523971"/>
            <a:ext cx="3107410"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sysClr val="windowText" lastClr="000000"/>
                </a:solidFill>
                <a:effectLst/>
                <a:uLnTx/>
                <a:uFillTx/>
                <a:latin typeface="Calibri" pitchFamily="34" charset="0"/>
                <a:cs typeface="Calibri" pitchFamily="34" charset="0"/>
              </a:rPr>
              <a:t>Increase Capacity from 350 to 351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rPr>
              <a:t>Sell 0 more Barracuda in all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a:solidFill>
                  <a:sysClr val="windowText" lastClr="000000"/>
                </a:solidFill>
                <a:latin typeface="Calibri" pitchFamily="34" charset="0"/>
                <a:cs typeface="Calibri" pitchFamily="34" charset="0"/>
              </a:rPr>
              <a:t>MV = 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a:solidFill>
                  <a:sysClr val="windowText" lastClr="000000"/>
                </a:solidFill>
                <a:latin typeface="Calibri" pitchFamily="34" charset="0"/>
                <a:cs typeface="Calibri" pitchFamily="34" charset="0"/>
              </a:rPr>
              <a:t>Marginal profit = -20 negative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20" name="Oval 319"/>
          <p:cNvSpPr/>
          <p:nvPr/>
        </p:nvSpPr>
        <p:spPr>
          <a:xfrm>
            <a:off x="7471974" y="2823281"/>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0" name="Oval 329"/>
          <p:cNvSpPr/>
          <p:nvPr/>
        </p:nvSpPr>
        <p:spPr>
          <a:xfrm>
            <a:off x="7477140" y="2960183"/>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2" name="Oval 331"/>
          <p:cNvSpPr/>
          <p:nvPr/>
        </p:nvSpPr>
        <p:spPr>
          <a:xfrm>
            <a:off x="7477140" y="3084170"/>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p:bldP spid="317" grpId="0"/>
      <p:bldP spid="318" grpId="0"/>
      <p:bldP spid="320" grpId="0" animBg="1"/>
      <p:bldP spid="330" grpId="0" animBg="1"/>
      <p:bldP spid="3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Seagate Assembly and Test Operations</a:t>
            </a:r>
          </a:p>
        </p:txBody>
      </p:sp>
      <p:sp>
        <p:nvSpPr>
          <p:cNvPr id="50" name="TextBox 49"/>
          <p:cNvSpPr txBox="1"/>
          <p:nvPr/>
        </p:nvSpPr>
        <p:spPr>
          <a:xfrm>
            <a:off x="533400" y="4267200"/>
            <a:ext cx="8305800" cy="2308324"/>
          </a:xfrm>
          <a:prstGeom prst="rect">
            <a:avLst/>
          </a:prstGeom>
          <a:noFill/>
        </p:spPr>
        <p:txBody>
          <a:bodyPr wrap="square" rtlCol="0">
            <a:spAutoFit/>
          </a:bodyPr>
          <a:lstStyle/>
          <a:p>
            <a:pPr fontAlgn="auto">
              <a:spcBef>
                <a:spcPts val="0"/>
              </a:spcBef>
              <a:spcAft>
                <a:spcPts val="0"/>
              </a:spcAft>
              <a:defRPr/>
            </a:pPr>
            <a:r>
              <a:rPr lang="en-US" sz="1800" b="0" kern="0" dirty="0">
                <a:solidFill>
                  <a:sysClr val="windowText" lastClr="000000"/>
                </a:solidFill>
              </a:rPr>
              <a:t>Proposed </a:t>
            </a:r>
            <a:r>
              <a:rPr lang="en-US" sz="1800" b="0" kern="0">
                <a:solidFill>
                  <a:sysClr val="windowText" lastClr="000000"/>
                </a:solidFill>
              </a:rPr>
              <a:t>capacity plan:</a:t>
            </a:r>
          </a:p>
          <a:p>
            <a:pPr fontAlgn="auto">
              <a:spcBef>
                <a:spcPts val="0"/>
              </a:spcBef>
              <a:spcAft>
                <a:spcPts val="0"/>
              </a:spcAft>
              <a:defRPr/>
            </a:pPr>
            <a:endParaRPr lang="en-US" sz="1800" b="0" kern="0" dirty="0">
              <a:solidFill>
                <a:sysClr val="windowText" lastClr="000000"/>
              </a:solidFill>
            </a:endParaRPr>
          </a:p>
          <a:p>
            <a:pPr marL="285750" indent="-285750" fontAlgn="auto">
              <a:spcBef>
                <a:spcPts val="0"/>
              </a:spcBef>
              <a:spcAft>
                <a:spcPts val="0"/>
              </a:spcAft>
              <a:buFont typeface="Arial" charset="0"/>
              <a:buChar char="•"/>
              <a:defRPr/>
            </a:pPr>
            <a:r>
              <a:rPr lang="en-US" sz="1800" b="0" kern="0" dirty="0">
                <a:solidFill>
                  <a:sysClr val="windowText" lastClr="000000"/>
                </a:solidFill>
              </a:rPr>
              <a:t>Cheetah Assembly: 	</a:t>
            </a:r>
            <a:r>
              <a:rPr lang="en-US" sz="1800" b="0" i="1" dirty="0">
                <a:solidFill>
                  <a:srgbClr val="000000"/>
                </a:solidFill>
              </a:rPr>
              <a:t>K</a:t>
            </a:r>
            <a:r>
              <a:rPr lang="en-US" sz="1800" b="0" baseline="-25000" dirty="0">
                <a:solidFill>
                  <a:srgbClr val="000000"/>
                </a:solidFill>
              </a:rPr>
              <a:t>C </a:t>
            </a:r>
            <a:r>
              <a:rPr lang="en-US" sz="1800" dirty="0">
                <a:solidFill>
                  <a:srgbClr val="000000"/>
                </a:solidFill>
              </a:rPr>
              <a:t> = </a:t>
            </a:r>
            <a:r>
              <a:rPr lang="en-US" sz="1800" b="0" kern="0" dirty="0">
                <a:solidFill>
                  <a:sysClr val="windowText" lastClr="000000"/>
                </a:solidFill>
              </a:rPr>
              <a:t> 300k units/</a:t>
            </a:r>
            <a:r>
              <a:rPr lang="en-US" sz="1800" b="0" kern="0" dirty="0" err="1">
                <a:solidFill>
                  <a:sysClr val="windowText" lastClr="000000"/>
                </a:solidFill>
              </a:rPr>
              <a:t>yr</a:t>
            </a:r>
            <a:r>
              <a:rPr lang="en-US" sz="1800" b="0" kern="0" dirty="0">
                <a:solidFill>
                  <a:sysClr val="windowText" lastClr="000000"/>
                </a:solidFill>
              </a:rPr>
              <a:t>		@ $30K per 1k units</a:t>
            </a:r>
          </a:p>
          <a:p>
            <a:pPr marL="285750" indent="-285750" fontAlgn="auto">
              <a:spcBef>
                <a:spcPts val="0"/>
              </a:spcBef>
              <a:spcAft>
                <a:spcPts val="0"/>
              </a:spcAft>
              <a:buFont typeface="Arial" charset="0"/>
              <a:buChar char="•"/>
              <a:defRPr/>
            </a:pPr>
            <a:r>
              <a:rPr lang="en-US" sz="1800" b="0" kern="0" dirty="0">
                <a:solidFill>
                  <a:sysClr val="windowText" lastClr="000000"/>
                </a:solidFill>
              </a:rPr>
              <a:t>Barracuda Assembly:	</a:t>
            </a:r>
            <a:r>
              <a:rPr lang="en-US" sz="1800" b="0" i="1" dirty="0">
                <a:solidFill>
                  <a:srgbClr val="000000"/>
                </a:solidFill>
              </a:rPr>
              <a:t> K</a:t>
            </a:r>
            <a:r>
              <a:rPr lang="en-US" sz="1800" b="0" baseline="-25000" dirty="0">
                <a:solidFill>
                  <a:srgbClr val="000000"/>
                </a:solidFill>
              </a:rPr>
              <a:t>B </a:t>
            </a:r>
            <a:r>
              <a:rPr lang="en-US" sz="1800" dirty="0">
                <a:solidFill>
                  <a:srgbClr val="000000"/>
                </a:solidFill>
              </a:rPr>
              <a:t> = </a:t>
            </a:r>
            <a:r>
              <a:rPr lang="en-US" sz="1800" b="0" kern="0" dirty="0">
                <a:solidFill>
                  <a:sysClr val="windowText" lastClr="000000"/>
                </a:solidFill>
              </a:rPr>
              <a:t>300k units/</a:t>
            </a:r>
            <a:r>
              <a:rPr lang="en-US" sz="1800" b="0" kern="0" dirty="0" err="1">
                <a:solidFill>
                  <a:sysClr val="windowText" lastClr="000000"/>
                </a:solidFill>
              </a:rPr>
              <a:t>yr</a:t>
            </a:r>
            <a:r>
              <a:rPr lang="en-US" sz="1800" b="0" kern="0" dirty="0">
                <a:solidFill>
                  <a:sysClr val="windowText" lastClr="000000"/>
                </a:solidFill>
              </a:rPr>
              <a:t>		@ $20K per 1k units</a:t>
            </a:r>
          </a:p>
          <a:p>
            <a:pPr marL="285750" indent="-285750" fontAlgn="auto">
              <a:spcBef>
                <a:spcPts val="0"/>
              </a:spcBef>
              <a:spcAft>
                <a:spcPts val="0"/>
              </a:spcAft>
              <a:buFont typeface="Arial" charset="0"/>
              <a:buChar char="•"/>
              <a:defRPr/>
            </a:pPr>
            <a:r>
              <a:rPr lang="en-US" sz="1800" b="0" kern="0" dirty="0">
                <a:solidFill>
                  <a:sysClr val="windowText" lastClr="000000"/>
                </a:solidFill>
              </a:rPr>
              <a:t>Test: 			</a:t>
            </a:r>
            <a:r>
              <a:rPr lang="en-US" sz="1800" b="0" i="1" dirty="0">
                <a:solidFill>
                  <a:srgbClr val="000000"/>
                </a:solidFill>
              </a:rPr>
              <a:t> K</a:t>
            </a:r>
            <a:r>
              <a:rPr lang="en-US" sz="1800" b="0" baseline="-25000" dirty="0">
                <a:solidFill>
                  <a:srgbClr val="000000"/>
                </a:solidFill>
              </a:rPr>
              <a:t>T </a:t>
            </a:r>
            <a:r>
              <a:rPr lang="en-US" sz="1800" dirty="0">
                <a:solidFill>
                  <a:srgbClr val="000000"/>
                </a:solidFill>
              </a:rPr>
              <a:t> = </a:t>
            </a:r>
            <a:r>
              <a:rPr lang="en-US" sz="1800" b="0" kern="0" dirty="0">
                <a:solidFill>
                  <a:sysClr val="windowText" lastClr="000000"/>
                </a:solidFill>
              </a:rPr>
              <a:t>600k units/</a:t>
            </a:r>
            <a:r>
              <a:rPr lang="en-US" sz="1800" b="0" kern="0" dirty="0" err="1">
                <a:solidFill>
                  <a:sysClr val="windowText" lastClr="000000"/>
                </a:solidFill>
              </a:rPr>
              <a:t>yr</a:t>
            </a:r>
            <a:r>
              <a:rPr lang="en-US" sz="1800" b="0" kern="0" dirty="0">
                <a:solidFill>
                  <a:sysClr val="windowText" lastClr="000000"/>
                </a:solidFill>
              </a:rPr>
              <a:t>		@ $80K per 1k units</a:t>
            </a:r>
          </a:p>
          <a:p>
            <a:pPr algn="ctr" fontAlgn="auto">
              <a:spcBef>
                <a:spcPts val="0"/>
              </a:spcBef>
              <a:spcAft>
                <a:spcPts val="0"/>
              </a:spcAft>
              <a:defRPr/>
            </a:pPr>
            <a:endParaRPr lang="en-US" sz="1800" b="0" kern="0" dirty="0">
              <a:solidFill>
                <a:sysClr val="windowText" lastClr="000000"/>
              </a:solidFill>
            </a:endParaRPr>
          </a:p>
          <a:p>
            <a:pPr algn="ctr" fontAlgn="auto">
              <a:spcBef>
                <a:spcPts val="0"/>
              </a:spcBef>
              <a:spcAft>
                <a:spcPts val="0"/>
              </a:spcAft>
              <a:defRPr/>
            </a:pPr>
            <a:r>
              <a:rPr lang="en-US" sz="1800" b="0" kern="0" dirty="0" err="1">
                <a:solidFill>
                  <a:sysClr val="windowText" lastClr="000000"/>
                </a:solidFill>
              </a:rPr>
              <a:t>CapEx</a:t>
            </a:r>
            <a:r>
              <a:rPr lang="en-US" sz="1800" b="0" kern="0" dirty="0">
                <a:solidFill>
                  <a:sysClr val="windowText" lastClr="000000"/>
                </a:solidFill>
              </a:rPr>
              <a:t> = $40M (fixed)+9M (C </a:t>
            </a:r>
            <a:r>
              <a:rPr lang="en-US" sz="1800" b="0" kern="0" dirty="0" err="1">
                <a:solidFill>
                  <a:sysClr val="windowText" lastClr="000000"/>
                </a:solidFill>
              </a:rPr>
              <a:t>Assy</a:t>
            </a:r>
            <a:r>
              <a:rPr lang="en-US" sz="1800" b="0" kern="0" dirty="0">
                <a:solidFill>
                  <a:sysClr val="windowText" lastClr="000000"/>
                </a:solidFill>
              </a:rPr>
              <a:t>) + 6M (B </a:t>
            </a:r>
            <a:r>
              <a:rPr lang="en-US" sz="1800" b="0" kern="0" dirty="0" err="1">
                <a:solidFill>
                  <a:sysClr val="windowText" lastClr="000000"/>
                </a:solidFill>
              </a:rPr>
              <a:t>Assy</a:t>
            </a:r>
            <a:r>
              <a:rPr lang="en-US" sz="1800" b="0" kern="0" dirty="0">
                <a:solidFill>
                  <a:sysClr val="windowText" lastClr="000000"/>
                </a:solidFill>
              </a:rPr>
              <a:t>) + $48M (Test) = $103M</a:t>
            </a:r>
          </a:p>
          <a:p>
            <a:pPr algn="ctr" fontAlgn="auto">
              <a:spcBef>
                <a:spcPts val="0"/>
              </a:spcBef>
              <a:spcAft>
                <a:spcPts val="0"/>
              </a:spcAft>
              <a:defRPr/>
            </a:pPr>
            <a:endParaRPr lang="en-US" sz="1800" b="0" kern="0" dirty="0">
              <a:solidFill>
                <a:sysClr val="windowText" lastClr="000000"/>
              </a:solidFill>
            </a:endParaRPr>
          </a:p>
        </p:txBody>
      </p:sp>
      <p:grpSp>
        <p:nvGrpSpPr>
          <p:cNvPr id="17" name="Group 16"/>
          <p:cNvGrpSpPr/>
          <p:nvPr/>
        </p:nvGrpSpPr>
        <p:grpSpPr>
          <a:xfrm>
            <a:off x="1981199" y="1122360"/>
            <a:ext cx="5391151" cy="2922376"/>
            <a:chOff x="1981200" y="1122360"/>
            <a:chExt cx="5329916" cy="2922376"/>
          </a:xfrm>
        </p:grpSpPr>
        <p:sp>
          <p:nvSpPr>
            <p:cNvPr id="18" name="Rectangle 17"/>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lang="en-US" sz="1800" b="0" kern="0" dirty="0">
                  <a:solidFill>
                    <a:sysClr val="window" lastClr="FFFFFF"/>
                  </a:solidFill>
                  <a:latin typeface="Calibri"/>
                </a:rPr>
                <a:t>Cheetah Assembly</a:t>
              </a:r>
            </a:p>
          </p:txBody>
        </p:sp>
        <p:sp>
          <p:nvSpPr>
            <p:cNvPr id="19" name="Rectangle 18"/>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lang="en-US" sz="1800" b="0" kern="0" dirty="0">
                  <a:solidFill>
                    <a:sysClr val="window" lastClr="FFFFFF"/>
                  </a:solidFill>
                  <a:latin typeface="Calibri"/>
                </a:rPr>
                <a:t>Barracuda Assembly</a:t>
              </a:r>
            </a:p>
          </p:txBody>
        </p:sp>
        <p:sp>
          <p:nvSpPr>
            <p:cNvPr id="20" name="Rectangle 19"/>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lang="en-US" sz="1800" b="0" kern="0" dirty="0">
                  <a:solidFill>
                    <a:sysClr val="window" lastClr="FFFFFF"/>
                  </a:solidFill>
                  <a:latin typeface="Calibri"/>
                </a:rPr>
                <a:t>Test</a:t>
              </a:r>
            </a:p>
          </p:txBody>
        </p:sp>
        <p:cxnSp>
          <p:nvCxnSpPr>
            <p:cNvPr id="21" name="Elbow Connector 20"/>
            <p:cNvCxnSpPr>
              <a:stCxn id="18"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2" name="Elbow Connector 21"/>
            <p:cNvCxnSpPr>
              <a:stCxn id="19"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3" name="Straight Arrow Connector 22"/>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24" name="Straight Arrow Connector 23"/>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25" name="TextBox 24"/>
            <p:cNvSpPr txBox="1"/>
            <p:nvPr/>
          </p:nvSpPr>
          <p:spPr>
            <a:xfrm>
              <a:off x="4114800" y="3767737"/>
              <a:ext cx="1295400" cy="276999"/>
            </a:xfrm>
            <a:prstGeom prst="rect">
              <a:avLst/>
            </a:prstGeom>
            <a:noFill/>
          </p:spPr>
          <p:txBody>
            <a:bodyPr wrap="square" rtlCol="0">
              <a:spAutoFit/>
            </a:bodyPr>
            <a:lstStyle/>
            <a:p>
              <a:pPr algn="ctr" fontAlgn="auto">
                <a:spcBef>
                  <a:spcPts val="0"/>
                </a:spcBef>
                <a:spcAft>
                  <a:spcPts val="0"/>
                </a:spcAft>
                <a:defRPr/>
              </a:pPr>
              <a:r>
                <a:rPr lang="en-US" sz="1200" b="0" kern="0" dirty="0">
                  <a:solidFill>
                    <a:sysClr val="windowText" lastClr="000000"/>
                  </a:solidFill>
                </a:rPr>
                <a:t>shared resource</a:t>
              </a:r>
            </a:p>
          </p:txBody>
        </p:sp>
        <p:sp>
          <p:nvSpPr>
            <p:cNvPr id="26" name="TextBox 25"/>
            <p:cNvSpPr txBox="1"/>
            <p:nvPr/>
          </p:nvSpPr>
          <p:spPr>
            <a:xfrm>
              <a:off x="1981200" y="2209800"/>
              <a:ext cx="1371600" cy="276999"/>
            </a:xfrm>
            <a:prstGeom prst="rect">
              <a:avLst/>
            </a:prstGeom>
            <a:noFill/>
          </p:spPr>
          <p:txBody>
            <a:bodyPr wrap="square" rtlCol="0">
              <a:spAutoFit/>
            </a:bodyPr>
            <a:lstStyle/>
            <a:p>
              <a:pPr algn="ctr" fontAlgn="auto">
                <a:spcBef>
                  <a:spcPts val="0"/>
                </a:spcBef>
                <a:spcAft>
                  <a:spcPts val="0"/>
                </a:spcAft>
                <a:defRPr/>
              </a:pPr>
              <a:r>
                <a:rPr lang="en-US" sz="1200" b="0" kern="0" dirty="0">
                  <a:solidFill>
                    <a:sysClr val="windowText" lastClr="000000"/>
                  </a:solidFill>
                </a:rPr>
                <a:t>dedicated resource</a:t>
              </a:r>
            </a:p>
          </p:txBody>
        </p:sp>
        <p:sp>
          <p:nvSpPr>
            <p:cNvPr id="27" name="TextBox 26"/>
            <p:cNvSpPr txBox="1"/>
            <p:nvPr/>
          </p:nvSpPr>
          <p:spPr>
            <a:xfrm>
              <a:off x="1981200" y="3733800"/>
              <a:ext cx="1371600" cy="276999"/>
            </a:xfrm>
            <a:prstGeom prst="rect">
              <a:avLst/>
            </a:prstGeom>
            <a:noFill/>
          </p:spPr>
          <p:txBody>
            <a:bodyPr wrap="square" rtlCol="0">
              <a:spAutoFit/>
            </a:bodyPr>
            <a:lstStyle/>
            <a:p>
              <a:pPr algn="ctr" fontAlgn="auto">
                <a:spcBef>
                  <a:spcPts val="0"/>
                </a:spcBef>
                <a:spcAft>
                  <a:spcPts val="0"/>
                </a:spcAft>
                <a:defRPr/>
              </a:pPr>
              <a:r>
                <a:rPr lang="en-US" sz="1200" b="0" kern="0" dirty="0">
                  <a:solidFill>
                    <a:sysClr val="windowText" lastClr="000000"/>
                  </a:solidFill>
                </a:rPr>
                <a:t>dedicated resource</a:t>
              </a:r>
            </a:p>
          </p:txBody>
        </p:sp>
        <p:sp>
          <p:nvSpPr>
            <p:cNvPr id="28" name="TextBox 27"/>
            <p:cNvSpPr txBox="1"/>
            <p:nvPr/>
          </p:nvSpPr>
          <p:spPr>
            <a:xfrm>
              <a:off x="5562600" y="1122360"/>
              <a:ext cx="1600200" cy="584775"/>
            </a:xfrm>
            <a:prstGeom prst="rect">
              <a:avLst/>
            </a:prstGeom>
            <a:noFill/>
          </p:spPr>
          <p:txBody>
            <a:bodyPr wrap="square" rtlCol="0">
              <a:spAutoFit/>
            </a:bodyPr>
            <a:lstStyle/>
            <a:p>
              <a:pPr algn="ctr" fontAlgn="auto">
                <a:spcBef>
                  <a:spcPts val="0"/>
                </a:spcBef>
                <a:spcAft>
                  <a:spcPts val="0"/>
                </a:spcAft>
                <a:defRPr/>
              </a:pPr>
              <a:r>
                <a:rPr lang="en-US" sz="1600" b="0" kern="0" dirty="0">
                  <a:solidFill>
                    <a:sysClr val="windowText" lastClr="000000"/>
                  </a:solidFill>
                </a:rPr>
                <a:t>Unit contribution margins</a:t>
              </a:r>
            </a:p>
          </p:txBody>
        </p:sp>
        <p:sp>
          <p:nvSpPr>
            <p:cNvPr id="29" name="TextBox 28"/>
            <p:cNvSpPr txBox="1"/>
            <p:nvPr/>
          </p:nvSpPr>
          <p:spPr>
            <a:xfrm>
              <a:off x="5791200" y="1760539"/>
              <a:ext cx="1519916" cy="338554"/>
            </a:xfrm>
            <a:prstGeom prst="rect">
              <a:avLst/>
            </a:prstGeom>
            <a:noFill/>
          </p:spPr>
          <p:txBody>
            <a:bodyPr wrap="square" rtlCol="0">
              <a:spAutoFit/>
            </a:bodyPr>
            <a:lstStyle/>
            <a:p>
              <a:pPr fontAlgn="auto">
                <a:spcBef>
                  <a:spcPts val="0"/>
                </a:spcBef>
                <a:spcAft>
                  <a:spcPts val="0"/>
                </a:spcAft>
                <a:defRPr/>
              </a:pPr>
              <a:r>
                <a:rPr lang="en-US" sz="1600" b="0" kern="0" dirty="0">
                  <a:solidFill>
                    <a:sysClr val="windowText" lastClr="000000"/>
                  </a:solidFill>
                </a:rPr>
                <a:t>Cheetah: $400</a:t>
              </a:r>
            </a:p>
          </p:txBody>
        </p:sp>
        <p:sp>
          <p:nvSpPr>
            <p:cNvPr id="30" name="TextBox 29"/>
            <p:cNvSpPr txBox="1"/>
            <p:nvPr/>
          </p:nvSpPr>
          <p:spPr>
            <a:xfrm>
              <a:off x="5791200" y="3329779"/>
              <a:ext cx="1519916" cy="338554"/>
            </a:xfrm>
            <a:prstGeom prst="rect">
              <a:avLst/>
            </a:prstGeom>
            <a:noFill/>
          </p:spPr>
          <p:txBody>
            <a:bodyPr wrap="square" rtlCol="0">
              <a:spAutoFit/>
            </a:bodyPr>
            <a:lstStyle/>
            <a:p>
              <a:pPr fontAlgn="auto">
                <a:spcBef>
                  <a:spcPts val="0"/>
                </a:spcBef>
                <a:spcAft>
                  <a:spcPts val="0"/>
                </a:spcAft>
                <a:defRPr/>
              </a:pPr>
              <a:r>
                <a:rPr lang="en-US" sz="1600" b="0" kern="0" dirty="0">
                  <a:solidFill>
                    <a:sysClr val="windowText" lastClr="000000"/>
                  </a:solidFill>
                </a:rPr>
                <a:t>Barracuda: $300</a:t>
              </a:r>
            </a:p>
          </p:txBody>
        </p:sp>
      </p:grpSp>
    </p:spTree>
    <p:extLst>
      <p:ext uri="{BB962C8B-B14F-4D97-AF65-F5344CB8AC3E}">
        <p14:creationId xmlns:p14="http://schemas.microsoft.com/office/powerpoint/2010/main" val="43793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a:t>N</a:t>
            </a:r>
            <a:r>
              <a:rPr lang="en-US" sz="2400" i="1"/>
              <a:t>ewsvendor network analysis:</a:t>
            </a:r>
            <a:br>
              <a:rPr lang="en-US" sz="2400" i="1"/>
            </a:br>
            <a:r>
              <a:rPr lang="en-US" sz="2400" i="1"/>
              <a:t>	Marginal analysis of value of capacity in a network</a:t>
            </a:r>
            <a:endParaRPr lang="en-US"/>
          </a:p>
        </p:txBody>
      </p:sp>
      <p:sp>
        <p:nvSpPr>
          <p:cNvPr id="16387" name="Rectangle 3"/>
          <p:cNvSpPr>
            <a:spLocks noGrp="1" noChangeArrowheads="1"/>
          </p:cNvSpPr>
          <p:nvPr>
            <p:ph idx="1"/>
          </p:nvPr>
        </p:nvSpPr>
        <p:spPr/>
        <p:txBody>
          <a:bodyPr/>
          <a:lstStyle/>
          <a:p>
            <a:r>
              <a:rPr lang="en-US" sz="1600" dirty="0"/>
              <a:t>Adding one unit of Barracuda final assembly capacity increases expected operating profit by 25%*$300 = $75 &gt; </a:t>
            </a:r>
            <a:r>
              <a:rPr lang="en-US" sz="1600" dirty="0" err="1"/>
              <a:t>CapEx</a:t>
            </a:r>
            <a:r>
              <a:rPr lang="en-US" sz="1600" dirty="0"/>
              <a:t> of $20, as long as </a:t>
            </a:r>
            <a:r>
              <a:rPr lang="en-US" sz="1600" i="1" dirty="0"/>
              <a:t>K</a:t>
            </a:r>
            <a:r>
              <a:rPr lang="en-US" sz="1600" i="1" baseline="-25000" dirty="0"/>
              <a:t>b</a:t>
            </a:r>
            <a:r>
              <a:rPr lang="en-US" sz="1600" dirty="0"/>
              <a:t> &lt; 350.  Marginal value is negative beyond 350.</a:t>
            </a:r>
          </a:p>
          <a:p>
            <a:r>
              <a:rPr lang="en-US" sz="1600" dirty="0"/>
              <a:t>Similarly, adding one unit of Cheetah final assembly capacity has expected marginal value of 25%*$400 - $30 = $70, as long as </a:t>
            </a:r>
            <a:r>
              <a:rPr lang="en-US" sz="1600" i="1" dirty="0" err="1"/>
              <a:t>K</a:t>
            </a:r>
            <a:r>
              <a:rPr lang="en-US" sz="1600" i="1" baseline="-25000" dirty="0" err="1"/>
              <a:t>c</a:t>
            </a:r>
            <a:r>
              <a:rPr lang="en-US" sz="1600" dirty="0"/>
              <a:t> &lt; 350.  But if we increase </a:t>
            </a:r>
            <a:r>
              <a:rPr lang="en-US" sz="1600" i="1" dirty="0" err="1"/>
              <a:t>K</a:t>
            </a:r>
            <a:r>
              <a:rPr lang="en-US" sz="1600" i="1" baseline="-25000" dirty="0" err="1"/>
              <a:t>c</a:t>
            </a:r>
            <a:r>
              <a:rPr lang="en-US" sz="1600" dirty="0"/>
              <a:t> beyond 350:</a:t>
            </a:r>
          </a:p>
          <a:p>
            <a:pPr lvl="1"/>
            <a:r>
              <a:rPr lang="en-US" sz="1400" dirty="0"/>
              <a:t>test is constraining us and the marginal value of an additional cheetah capacity unit is that we can make one more Cheetah drive </a:t>
            </a:r>
            <a:r>
              <a:rPr lang="en-US" sz="1400" i="1" dirty="0"/>
              <a:t>but one less </a:t>
            </a:r>
            <a:r>
              <a:rPr lang="en-US" sz="1400" i="1" dirty="0" err="1"/>
              <a:t>Barra</a:t>
            </a:r>
            <a:r>
              <a:rPr lang="en-US" sz="1400" i="1" dirty="0"/>
              <a:t> drive </a:t>
            </a:r>
            <a:r>
              <a:rPr lang="en-US" sz="1400" dirty="0"/>
              <a:t>(due to test constraint).  The expected marginal value is 25%*($400-$300) = $25 &lt; </a:t>
            </a:r>
            <a:r>
              <a:rPr lang="en-US" sz="1400" dirty="0" err="1"/>
              <a:t>CapEx</a:t>
            </a:r>
            <a:r>
              <a:rPr lang="en-US" sz="1400" dirty="0"/>
              <a:t> of $30, which is </a:t>
            </a:r>
            <a:r>
              <a:rPr lang="en-US" sz="1400" i="1" dirty="0"/>
              <a:t>suboptimal</a:t>
            </a:r>
            <a:r>
              <a:rPr lang="en-US" sz="1400" dirty="0"/>
              <a:t>.</a:t>
            </a:r>
          </a:p>
          <a:p>
            <a:pPr lvl="1"/>
            <a:r>
              <a:rPr lang="en-US" sz="1400" dirty="0"/>
              <a:t>Increasing both cheetah and test capacity is also suboptimal: marginal value = 25%*$400 = $100 &lt; $30+$80</a:t>
            </a:r>
          </a:p>
          <a:p>
            <a:endParaRPr lang="en-US" sz="1800" dirty="0"/>
          </a:p>
          <a:p>
            <a:pPr>
              <a:buClr>
                <a:srgbClr val="FF0000"/>
              </a:buClr>
              <a:buFont typeface="Wingdings" pitchFamily="2" charset="2"/>
              <a:buChar char="Ø"/>
            </a:pPr>
            <a:r>
              <a:rPr lang="en-US" sz="1800" dirty="0"/>
              <a:t>Sizing of a capacity portfolio starting guideline:</a:t>
            </a:r>
          </a:p>
          <a:p>
            <a:pPr>
              <a:buClr>
                <a:srgbClr val="FF0000"/>
              </a:buClr>
              <a:buFont typeface="Wingdings" pitchFamily="2" charset="2"/>
              <a:buChar char="Ø"/>
            </a:pPr>
            <a:endParaRPr lang="en-US" sz="1800" dirty="0"/>
          </a:p>
          <a:p>
            <a:pPr>
              <a:buClr>
                <a:srgbClr val="FF0000"/>
              </a:buClr>
              <a:buFont typeface="Wingdings" pitchFamily="2" charset="2"/>
              <a:buChar char="Ø"/>
            </a:pPr>
            <a:endParaRPr lang="en-US" sz="1800" dirty="0"/>
          </a:p>
          <a:p>
            <a:pPr>
              <a:buClr>
                <a:srgbClr val="FF0000"/>
              </a:buClr>
              <a:buFont typeface="Wingdings" pitchFamily="2" charset="2"/>
              <a:buChar char="Ø"/>
            </a:pPr>
            <a:endParaRPr lang="en-US" sz="1800" dirty="0"/>
          </a:p>
          <a:p>
            <a:pPr>
              <a:buClr>
                <a:srgbClr val="FF0000"/>
              </a:buClr>
              <a:buFont typeface="Wingdings" pitchFamily="2" charset="2"/>
              <a:buChar char="Ø"/>
            </a:pPr>
            <a:r>
              <a:rPr lang="en-US" sz="1800" dirty="0"/>
              <a:t>Maximize value using marginal analysis of overage versus underage!</a:t>
            </a:r>
          </a:p>
        </p:txBody>
      </p:sp>
      <p:sp>
        <p:nvSpPr>
          <p:cNvPr id="16388" name="Text Box 73"/>
          <p:cNvSpPr txBox="1">
            <a:spLocks noChangeArrowheads="1"/>
          </p:cNvSpPr>
          <p:nvPr/>
        </p:nvSpPr>
        <p:spPr bwMode="auto">
          <a:xfrm>
            <a:off x="5402615" y="3950675"/>
            <a:ext cx="3219450" cy="1320800"/>
          </a:xfrm>
          <a:prstGeom prst="rect">
            <a:avLst/>
          </a:prstGeom>
          <a:solidFill>
            <a:srgbClr val="FFFFCC"/>
          </a:solidFill>
          <a:ln w="9525" algn="ctr">
            <a:solidFill>
              <a:schemeClr val="tx1"/>
            </a:solidFill>
            <a:miter lim="800000"/>
            <a:headEnd/>
            <a:tailEnd/>
          </a:ln>
        </p:spPr>
        <p:txBody>
          <a:bodyPr>
            <a:spAutoFit/>
          </a:bodyPr>
          <a:lstStyle/>
          <a:p>
            <a:r>
              <a:rPr lang="en-US" sz="2000" b="0"/>
              <a:t>P(resource </a:t>
            </a:r>
            <a:r>
              <a:rPr lang="en-US" sz="2000" b="0" i="1"/>
              <a:t>i </a:t>
            </a:r>
            <a:r>
              <a:rPr lang="en-US" sz="2000" b="0"/>
              <a:t>is bottleneck) </a:t>
            </a:r>
            <a:r>
              <a:rPr lang="en-US" sz="2000" b="0">
                <a:cs typeface="Times New Roman" pitchFamily="18" charset="0"/>
              </a:rPr>
              <a:t>≈</a:t>
            </a:r>
            <a:r>
              <a:rPr lang="en-US" sz="2000" b="0"/>
              <a:t> </a:t>
            </a:r>
          </a:p>
          <a:p>
            <a:r>
              <a:rPr lang="en-US" sz="2000" b="0" u="sng"/>
              <a:t>Marginal cost of capacity </a:t>
            </a:r>
            <a:r>
              <a:rPr lang="en-US" sz="2000" b="0" i="1" u="sng"/>
              <a:t>i</a:t>
            </a:r>
          </a:p>
          <a:p>
            <a:r>
              <a:rPr lang="en-US" sz="2000" b="0"/>
              <a:t>Marginal return of capacity </a:t>
            </a:r>
            <a:r>
              <a:rPr lang="en-US" sz="2000" b="0" i="1"/>
              <a:t>i</a:t>
            </a:r>
            <a:endParaRPr lang="en-US" sz="2000" b="0"/>
          </a:p>
          <a:p>
            <a:endParaRPr lang="en-US" sz="2000" b="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9863" y="1239838"/>
            <a:ext cx="4940300" cy="4303712"/>
            <a:chOff x="366" y="167"/>
            <a:chExt cx="5023" cy="4034"/>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a:p>
          </p:txBody>
        </p:sp>
        <p:sp>
          <p:nvSpPr>
            <p:cNvPr id="17438" name="Rectangle 22"/>
            <p:cNvSpPr>
              <a:spLocks noChangeArrowheads="1"/>
            </p:cNvSpPr>
            <p:nvPr/>
          </p:nvSpPr>
          <p:spPr bwMode="auto">
            <a:xfrm>
              <a:off x="578" y="3874"/>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39" name="Rectangle 23"/>
            <p:cNvSpPr>
              <a:spLocks noChangeArrowheads="1"/>
            </p:cNvSpPr>
            <p:nvPr/>
          </p:nvSpPr>
          <p:spPr bwMode="auto">
            <a:xfrm>
              <a:off x="1219"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40" name="Rectangle 24"/>
            <p:cNvSpPr>
              <a:spLocks noChangeArrowheads="1"/>
            </p:cNvSpPr>
            <p:nvPr/>
          </p:nvSpPr>
          <p:spPr bwMode="auto">
            <a:xfrm>
              <a:off x="1840"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41" name="Rectangle 25"/>
            <p:cNvSpPr>
              <a:spLocks noChangeArrowheads="1"/>
            </p:cNvSpPr>
            <p:nvPr/>
          </p:nvSpPr>
          <p:spPr bwMode="auto">
            <a:xfrm>
              <a:off x="2491"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42" name="Rectangle 26"/>
            <p:cNvSpPr>
              <a:spLocks noChangeArrowheads="1"/>
            </p:cNvSpPr>
            <p:nvPr/>
          </p:nvSpPr>
          <p:spPr bwMode="auto">
            <a:xfrm>
              <a:off x="311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43" name="Rectangle 27"/>
            <p:cNvSpPr>
              <a:spLocks noChangeArrowheads="1"/>
            </p:cNvSpPr>
            <p:nvPr/>
          </p:nvSpPr>
          <p:spPr bwMode="auto">
            <a:xfrm>
              <a:off x="3759"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44" name="Rectangle 28"/>
            <p:cNvSpPr>
              <a:spLocks noChangeArrowheads="1"/>
            </p:cNvSpPr>
            <p:nvPr/>
          </p:nvSpPr>
          <p:spPr bwMode="auto">
            <a:xfrm>
              <a:off x="438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45" name="Rectangle 29"/>
            <p:cNvSpPr>
              <a:spLocks noChangeArrowheads="1"/>
            </p:cNvSpPr>
            <p:nvPr/>
          </p:nvSpPr>
          <p:spPr bwMode="auto">
            <a:xfrm>
              <a:off x="5043"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sp>
          <p:nvSpPr>
            <p:cNvPr id="17446" name="Rectangle 30"/>
            <p:cNvSpPr>
              <a:spLocks noChangeArrowheads="1"/>
            </p:cNvSpPr>
            <p:nvPr/>
          </p:nvSpPr>
          <p:spPr bwMode="auto">
            <a:xfrm>
              <a:off x="389" y="167"/>
              <a:ext cx="877"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Barracuda </a:t>
              </a:r>
              <a:endParaRPr lang="en-US" sz="1400"/>
            </a:p>
          </p:txBody>
        </p:sp>
        <p:sp>
          <p:nvSpPr>
            <p:cNvPr id="17447" name="Rectangle 31"/>
            <p:cNvSpPr>
              <a:spLocks noChangeArrowheads="1"/>
            </p:cNvSpPr>
            <p:nvPr/>
          </p:nvSpPr>
          <p:spPr bwMode="auto">
            <a:xfrm>
              <a:off x="1311" y="22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48" name="Rectangle 32"/>
            <p:cNvSpPr>
              <a:spLocks noChangeArrowheads="1"/>
            </p:cNvSpPr>
            <p:nvPr/>
          </p:nvSpPr>
          <p:spPr bwMode="auto">
            <a:xfrm>
              <a:off x="4074" y="4017"/>
              <a:ext cx="708"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Cheetah </a:t>
              </a:r>
              <a:endParaRPr lang="en-US" sz="1400"/>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a:p>
          </p:txBody>
        </p:sp>
        <p:grpSp>
          <p:nvGrpSpPr>
            <p:cNvPr id="17462" name="Group 46"/>
            <p:cNvGrpSpPr>
              <a:grpSpLocks/>
            </p:cNvGrpSpPr>
            <p:nvPr/>
          </p:nvGrpSpPr>
          <p:grpSpPr bwMode="auto">
            <a:xfrm>
              <a:off x="366" y="515"/>
              <a:ext cx="225" cy="3273"/>
              <a:chOff x="366" y="515"/>
              <a:chExt cx="225" cy="3273"/>
            </a:xfrm>
          </p:grpSpPr>
          <p:sp>
            <p:nvSpPr>
              <p:cNvPr id="17465" name="Rectangle 47"/>
              <p:cNvSpPr>
                <a:spLocks noChangeArrowheads="1"/>
              </p:cNvSpPr>
              <p:nvPr/>
            </p:nvSpPr>
            <p:spPr bwMode="auto">
              <a:xfrm>
                <a:off x="531" y="3670"/>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66" name="Rectangle 48"/>
              <p:cNvSpPr>
                <a:spLocks noChangeArrowheads="1"/>
              </p:cNvSpPr>
              <p:nvPr/>
            </p:nvSpPr>
            <p:spPr bwMode="auto">
              <a:xfrm>
                <a:off x="366" y="3216"/>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67" name="Rectangle 49"/>
              <p:cNvSpPr>
                <a:spLocks noChangeArrowheads="1"/>
              </p:cNvSpPr>
              <p:nvPr/>
            </p:nvSpPr>
            <p:spPr bwMode="auto">
              <a:xfrm>
                <a:off x="366" y="2762"/>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68" name="Rectangle 50"/>
              <p:cNvSpPr>
                <a:spLocks noChangeArrowheads="1"/>
              </p:cNvSpPr>
              <p:nvPr/>
            </p:nvSpPr>
            <p:spPr bwMode="auto">
              <a:xfrm>
                <a:off x="366" y="2308"/>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69" name="Rectangle 51"/>
              <p:cNvSpPr>
                <a:spLocks noChangeArrowheads="1"/>
              </p:cNvSpPr>
              <p:nvPr/>
            </p:nvSpPr>
            <p:spPr bwMode="auto">
              <a:xfrm>
                <a:off x="366" y="1869"/>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70" name="Rectangle 52"/>
              <p:cNvSpPr>
                <a:spLocks noChangeArrowheads="1"/>
              </p:cNvSpPr>
              <p:nvPr/>
            </p:nvSpPr>
            <p:spPr bwMode="auto">
              <a:xfrm>
                <a:off x="366" y="14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71" name="Rectangle 53"/>
              <p:cNvSpPr>
                <a:spLocks noChangeArrowheads="1"/>
              </p:cNvSpPr>
              <p:nvPr/>
            </p:nvSpPr>
            <p:spPr bwMode="auto">
              <a:xfrm>
                <a:off x="366" y="961"/>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72" name="Rectangle 54"/>
              <p:cNvSpPr>
                <a:spLocks noChangeArrowheads="1"/>
              </p:cNvSpPr>
              <p:nvPr/>
            </p:nvSpPr>
            <p:spPr bwMode="auto">
              <a:xfrm>
                <a:off x="366" y="5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a:p>
          </p:txBody>
        </p:sp>
      </p:grpSp>
      <p:sp>
        <p:nvSpPr>
          <p:cNvPr id="17411" name="AutoShape 57"/>
          <p:cNvSpPr>
            <a:spLocks noChangeArrowheads="1"/>
          </p:cNvSpPr>
          <p:nvPr/>
        </p:nvSpPr>
        <p:spPr bwMode="auto">
          <a:xfrm>
            <a:off x="533400" y="2586038"/>
            <a:ext cx="1090613" cy="473075"/>
          </a:xfrm>
          <a:prstGeom prst="wedgeRoundRectCallout">
            <a:avLst>
              <a:gd name="adj1" fmla="val 27440"/>
              <a:gd name="adj2" fmla="val 92616"/>
              <a:gd name="adj3" fmla="val 16667"/>
            </a:avLst>
          </a:prstGeom>
          <a:solidFill>
            <a:srgbClr val="FFFFCC"/>
          </a:solidFill>
          <a:ln w="9525">
            <a:solidFill>
              <a:schemeClr val="tx1"/>
            </a:solidFill>
            <a:miter lim="800000"/>
            <a:headEnd/>
            <a:tailEnd/>
          </a:ln>
        </p:spPr>
        <p:txBody>
          <a:bodyPr/>
          <a:lstStyle/>
          <a:p>
            <a:pPr algn="ctr" eaLnBrk="0" hangingPunct="0"/>
            <a:r>
              <a:rPr lang="en-US" sz="1400" b="0"/>
              <a:t>Pessimistic</a:t>
            </a:r>
          </a:p>
          <a:p>
            <a:pPr algn="ctr" eaLnBrk="0" hangingPunct="0"/>
            <a:r>
              <a:rPr lang="en-US" sz="1400" b="0"/>
              <a:t>25%</a:t>
            </a:r>
          </a:p>
        </p:txBody>
      </p:sp>
      <p:sp>
        <p:nvSpPr>
          <p:cNvPr id="17412" name="AutoShape 58"/>
          <p:cNvSpPr>
            <a:spLocks noChangeArrowheads="1"/>
          </p:cNvSpPr>
          <p:nvPr/>
        </p:nvSpPr>
        <p:spPr bwMode="auto">
          <a:xfrm>
            <a:off x="2378075" y="2814638"/>
            <a:ext cx="1090613" cy="473075"/>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b="0"/>
              <a:t>Expected</a:t>
            </a:r>
          </a:p>
          <a:p>
            <a:pPr algn="ctr" eaLnBrk="0" hangingPunct="0"/>
            <a:r>
              <a:rPr lang="en-US" sz="1400" b="0"/>
              <a:t>50%</a:t>
            </a:r>
          </a:p>
        </p:txBody>
      </p:sp>
      <p:sp>
        <p:nvSpPr>
          <p:cNvPr id="17413" name="AutoShape 59"/>
          <p:cNvSpPr>
            <a:spLocks noChangeArrowheads="1"/>
          </p:cNvSpPr>
          <p:nvPr/>
        </p:nvSpPr>
        <p:spPr bwMode="auto">
          <a:xfrm>
            <a:off x="3594100" y="3873500"/>
            <a:ext cx="1090613" cy="473075"/>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b="0"/>
              <a:t>Optimistic</a:t>
            </a:r>
          </a:p>
          <a:p>
            <a:pPr algn="ctr" eaLnBrk="0" hangingPunct="0"/>
            <a:r>
              <a:rPr lang="en-US" sz="1400" b="0"/>
              <a:t>25%</a:t>
            </a:r>
          </a:p>
        </p:txBody>
      </p:sp>
      <p:sp>
        <p:nvSpPr>
          <p:cNvPr id="17414" name="Freeform 63"/>
          <p:cNvSpPr>
            <a:spLocks/>
          </p:cNvSpPr>
          <p:nvPr/>
        </p:nvSpPr>
        <p:spPr bwMode="auto">
          <a:xfrm>
            <a:off x="449263" y="3363913"/>
            <a:ext cx="2187575" cy="1717675"/>
          </a:xfrm>
          <a:custGeom>
            <a:avLst/>
            <a:gdLst>
              <a:gd name="T0" fmla="*/ 0 w 1468"/>
              <a:gd name="T1" fmla="*/ 2147483647 h 1158"/>
              <a:gd name="T2" fmla="*/ 0 w 1468"/>
              <a:gd name="T3" fmla="*/ 0 h 1158"/>
              <a:gd name="T4" fmla="*/ 2147483647 w 1468"/>
              <a:gd name="T5" fmla="*/ 0 h 1158"/>
              <a:gd name="T6" fmla="*/ 2147483647 w 1468"/>
              <a:gd name="T7" fmla="*/ 2147483647 h 1158"/>
              <a:gd name="T8" fmla="*/ 2147483647 w 1468"/>
              <a:gd name="T9" fmla="*/ 2147483647 h 1158"/>
              <a:gd name="T10" fmla="*/ 0 60000 65536"/>
              <a:gd name="T11" fmla="*/ 0 60000 65536"/>
              <a:gd name="T12" fmla="*/ 0 60000 65536"/>
              <a:gd name="T13" fmla="*/ 0 60000 65536"/>
              <a:gd name="T14" fmla="*/ 0 60000 65536"/>
              <a:gd name="T15" fmla="*/ 0 w 1468"/>
              <a:gd name="T16" fmla="*/ 0 h 1158"/>
              <a:gd name="T17" fmla="*/ 1468 w 1468"/>
              <a:gd name="T18" fmla="*/ 1158 h 1158"/>
            </a:gdLst>
            <a:ahLst/>
            <a:cxnLst>
              <a:cxn ang="T10">
                <a:pos x="T0" y="T1"/>
              </a:cxn>
              <a:cxn ang="T11">
                <a:pos x="T2" y="T3"/>
              </a:cxn>
              <a:cxn ang="T12">
                <a:pos x="T4" y="T5"/>
              </a:cxn>
              <a:cxn ang="T13">
                <a:pos x="T6" y="T7"/>
              </a:cxn>
              <a:cxn ang="T14">
                <a:pos x="T8" y="T9"/>
              </a:cxn>
            </a:cxnLst>
            <a:rect l="T15" t="T16" r="T17" b="T18"/>
            <a:pathLst>
              <a:path w="1468" h="1158">
                <a:moveTo>
                  <a:pt x="0" y="1158"/>
                </a:moveTo>
                <a:lnTo>
                  <a:pt x="0" y="0"/>
                </a:lnTo>
                <a:lnTo>
                  <a:pt x="1058" y="0"/>
                </a:lnTo>
                <a:lnTo>
                  <a:pt x="1468" y="338"/>
                </a:lnTo>
                <a:lnTo>
                  <a:pt x="1468" y="1158"/>
                </a:lnTo>
              </a:path>
            </a:pathLst>
          </a:custGeom>
          <a:solidFill>
            <a:srgbClr val="99FF66"/>
          </a:solidFill>
          <a:ln w="9525">
            <a:solidFill>
              <a:schemeClr val="tx1"/>
            </a:solidFill>
            <a:round/>
            <a:headEnd/>
            <a:tailEnd/>
          </a:ln>
        </p:spPr>
        <p:txBody>
          <a:bodyPr/>
          <a:lstStyle/>
          <a:p>
            <a:endParaRPr lang="en-US"/>
          </a:p>
        </p:txBody>
      </p:sp>
      <p:sp>
        <p:nvSpPr>
          <p:cNvPr id="17415" name="Rectangle 64"/>
          <p:cNvSpPr>
            <a:spLocks noGrp="1" noChangeArrowheads="1"/>
          </p:cNvSpPr>
          <p:nvPr>
            <p:ph type="title"/>
          </p:nvPr>
        </p:nvSpPr>
        <p:spPr/>
        <p:txBody>
          <a:bodyPr/>
          <a:lstStyle/>
          <a:p>
            <a:r>
              <a:rPr lang="en-US" dirty="0">
                <a:latin typeface="Arial Black" pitchFamily="34" charset="0"/>
              </a:rPr>
              <a:t>Operational Capacity Hedge</a:t>
            </a:r>
            <a:r>
              <a:rPr lang="en-US" dirty="0">
                <a:solidFill>
                  <a:schemeClr val="tx2"/>
                </a:solidFill>
              </a:rPr>
              <a:t>:</a:t>
            </a:r>
            <a:r>
              <a:rPr lang="en-US" i="1" dirty="0">
                <a:solidFill>
                  <a:schemeClr val="tx2"/>
                </a:solidFill>
              </a:rPr>
              <a:t> </a:t>
            </a:r>
            <a:br>
              <a:rPr lang="en-US" i="1" dirty="0">
                <a:solidFill>
                  <a:schemeClr val="tx2"/>
                </a:solidFill>
              </a:rPr>
            </a:br>
            <a:r>
              <a:rPr lang="en-US" i="1" dirty="0">
                <a:solidFill>
                  <a:schemeClr val="tx2"/>
                </a:solidFill>
              </a:rPr>
              <a:t>K = </a:t>
            </a:r>
            <a:r>
              <a:rPr lang="en-US" dirty="0">
                <a:solidFill>
                  <a:schemeClr val="tx2"/>
                </a:solidFill>
              </a:rPr>
              <a:t>(350, 350, 600)</a:t>
            </a:r>
          </a:p>
        </p:txBody>
      </p:sp>
      <p:sp>
        <p:nvSpPr>
          <p:cNvPr id="17416" name="Rectangle 62"/>
          <p:cNvSpPr>
            <a:spLocks noGrp="1" noChangeArrowheads="1"/>
          </p:cNvSpPr>
          <p:nvPr>
            <p:ph idx="1"/>
          </p:nvPr>
        </p:nvSpPr>
        <p:spPr>
          <a:xfrm>
            <a:off x="5216525" y="1114425"/>
            <a:ext cx="3927475" cy="5419725"/>
          </a:xfrm>
        </p:spPr>
        <p:txBody>
          <a:bodyPr/>
          <a:lstStyle/>
          <a:p>
            <a:r>
              <a:rPr lang="en-US" sz="1600" dirty="0"/>
              <a:t>What is utilization of the three capacities?</a:t>
            </a:r>
          </a:p>
          <a:p>
            <a:pPr lvl="1"/>
            <a:r>
              <a:rPr lang="en-US" sz="1400" dirty="0"/>
              <a:t>Safety capacity in each scenario</a:t>
            </a:r>
          </a:p>
          <a:p>
            <a:pPr lvl="1"/>
            <a:r>
              <a:rPr lang="en-US" sz="1400" dirty="0"/>
              <a:t>More upstream capacity than downstream &gt; </a:t>
            </a:r>
            <a:r>
              <a:rPr lang="en-US" sz="1400" i="1" dirty="0"/>
              <a:t>patently unbalanced capacity portfolio</a:t>
            </a:r>
            <a:endParaRPr lang="en-US" sz="1400" dirty="0"/>
          </a:p>
          <a:p>
            <a:pPr>
              <a:buFont typeface="Symbol" pitchFamily="18" charset="2"/>
              <a:buNone/>
            </a:pPr>
            <a:endParaRPr lang="en-US" sz="1600" dirty="0"/>
          </a:p>
          <a:p>
            <a:r>
              <a:rPr lang="en-US" sz="1600" dirty="0"/>
              <a:t>In what sense is this capacity plan an “operational hedge?”</a:t>
            </a:r>
          </a:p>
          <a:p>
            <a:pPr>
              <a:buFont typeface="Times New Roman" pitchFamily="18" charset="0"/>
              <a:buAutoNum type="arabicPeriod"/>
            </a:pPr>
            <a:r>
              <a:rPr lang="en-US" sz="1600" dirty="0"/>
              <a:t>Upstream excess capacity illustrates one of the operational hedging strategies: capacity reserves mitigate demand risk</a:t>
            </a:r>
          </a:p>
          <a:p>
            <a:pPr>
              <a:buFont typeface="Times New Roman" pitchFamily="18" charset="0"/>
              <a:buAutoNum type="arabicPeriod"/>
            </a:pPr>
            <a:r>
              <a:rPr lang="en-US" sz="1600" dirty="0"/>
              <a:t>Less excess capacity is needed in testing, which illustrates another OH strategy: pooling mitigates demand risk</a:t>
            </a:r>
          </a:p>
          <a:p>
            <a:pPr>
              <a:buFont typeface="Times New Roman" pitchFamily="18" charset="0"/>
              <a:buAutoNum type="arabicPeriod"/>
            </a:pPr>
            <a:r>
              <a:rPr lang="en-US" sz="1600" dirty="0"/>
              <a:t>To exercise the switching real option embedded in test, we need upstream capacity imbalance</a:t>
            </a:r>
          </a:p>
        </p:txBody>
      </p:sp>
      <p:sp>
        <p:nvSpPr>
          <p:cNvPr id="17417" name="Line 65"/>
          <p:cNvSpPr>
            <a:spLocks noChangeShapeType="1"/>
          </p:cNvSpPr>
          <p:nvPr/>
        </p:nvSpPr>
        <p:spPr bwMode="auto">
          <a:xfrm flipH="1" flipV="1">
            <a:off x="454025" y="2171700"/>
            <a:ext cx="3756025" cy="2897188"/>
          </a:xfrm>
          <a:prstGeom prst="line">
            <a:avLst/>
          </a:prstGeom>
          <a:noFill/>
          <a:ln w="9525">
            <a:solidFill>
              <a:schemeClr val="tx1"/>
            </a:solidFill>
            <a:prstDash val="dash"/>
            <a:round/>
            <a:headEnd/>
            <a:tailEnd/>
          </a:ln>
        </p:spPr>
        <p:txBody>
          <a:bodyPr>
            <a:spAutoFit/>
          </a:bodyPr>
          <a:lstStyle/>
          <a:p>
            <a:endParaRPr lang="en-US"/>
          </a:p>
        </p:txBody>
      </p:sp>
      <p:sp>
        <p:nvSpPr>
          <p:cNvPr id="17418" name="Rectangle 60"/>
          <p:cNvSpPr>
            <a:spLocks noChangeArrowheads="1"/>
          </p:cNvSpPr>
          <p:nvPr/>
        </p:nvSpPr>
        <p:spPr bwMode="auto">
          <a:xfrm>
            <a:off x="444500" y="3609975"/>
            <a:ext cx="1881188" cy="1471613"/>
          </a:xfrm>
          <a:prstGeom prst="rect">
            <a:avLst/>
          </a:prstGeom>
          <a:solidFill>
            <a:srgbClr val="FFFFFF"/>
          </a:solidFill>
          <a:ln w="9525">
            <a:solidFill>
              <a:schemeClr val="tx1"/>
            </a:solidFill>
            <a:miter lim="800000"/>
            <a:headEnd/>
            <a:tailEnd/>
          </a:ln>
        </p:spPr>
        <p:txBody>
          <a:bodyPr anchor="ctr"/>
          <a:lstStyle/>
          <a:p>
            <a:pPr algn="ctr"/>
            <a:r>
              <a:rPr lang="en-US" sz="1800" b="0"/>
              <a:t>Original capacity proposal</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E4F03-0C7E-7943-8E94-16F1BFAF7FB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1E3FBF5-E6F4-2349-8712-4762F429DC67}"/>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0500438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atin typeface="Arial Black" pitchFamily="34" charset="0"/>
              </a:rPr>
              <a:t>Seagate Technology</a:t>
            </a:r>
            <a:r>
              <a:rPr lang="en-US">
                <a:solidFill>
                  <a:schemeClr val="tx2"/>
                </a:solidFill>
              </a:rPr>
              <a:t>:</a:t>
            </a:r>
            <a:br>
              <a:rPr lang="en-US">
                <a:solidFill>
                  <a:schemeClr val="tx2"/>
                </a:solidFill>
              </a:rPr>
            </a:br>
            <a:r>
              <a:rPr lang="en-US">
                <a:solidFill>
                  <a:schemeClr val="tx2"/>
                </a:solidFill>
              </a:rPr>
              <a:t>	Excel formulation and Mean-Variances </a:t>
            </a:r>
            <a:endParaRPr lang="en-US"/>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0" name="Text Box 28"/>
          <p:cNvSpPr txBox="1">
            <a:spLocks noChangeArrowheads="1"/>
          </p:cNvSpPr>
          <p:nvPr/>
        </p:nvSpPr>
        <p:spPr bwMode="auto">
          <a:xfrm>
            <a:off x="212725" y="6497638"/>
            <a:ext cx="6588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r>
              <a:rPr lang="en-US" altLang="x-none" sz="1600">
                <a:solidFill>
                  <a:srgbClr val="000000"/>
                </a:solidFill>
                <a:latin typeface="Times New Roman" charset="0"/>
              </a:rPr>
              <a:t>Fig. 3</a:t>
            </a:r>
          </a:p>
        </p:txBody>
      </p:sp>
      <p:grpSp>
        <p:nvGrpSpPr>
          <p:cNvPr id="8225" name="Group 33"/>
          <p:cNvGrpSpPr>
            <a:grpSpLocks/>
          </p:cNvGrpSpPr>
          <p:nvPr/>
        </p:nvGrpSpPr>
        <p:grpSpPr bwMode="auto">
          <a:xfrm>
            <a:off x="1169989" y="331788"/>
            <a:ext cx="6560848" cy="5126903"/>
            <a:chOff x="737" y="209"/>
            <a:chExt cx="4293" cy="3754"/>
          </a:xfrm>
        </p:grpSpPr>
        <p:sp>
          <p:nvSpPr>
            <p:cNvPr id="8194" name="Freeform 2" descr="Divot"/>
            <p:cNvSpPr>
              <a:spLocks/>
            </p:cNvSpPr>
            <p:nvPr/>
          </p:nvSpPr>
          <p:spPr bwMode="auto">
            <a:xfrm>
              <a:off x="2942" y="2616"/>
              <a:ext cx="1045" cy="756"/>
            </a:xfrm>
            <a:custGeom>
              <a:avLst/>
              <a:gdLst>
                <a:gd name="T0" fmla="*/ 0 w 1045"/>
                <a:gd name="T1" fmla="*/ 0 h 756"/>
                <a:gd name="T2" fmla="*/ 1044 w 1045"/>
                <a:gd name="T3" fmla="*/ 0 h 756"/>
                <a:gd name="T4" fmla="*/ 756 w 1045"/>
                <a:gd name="T5" fmla="*/ 287 h 756"/>
                <a:gd name="T6" fmla="*/ 576 w 1045"/>
                <a:gd name="T7" fmla="*/ 432 h 756"/>
                <a:gd name="T8" fmla="*/ 432 w 1045"/>
                <a:gd name="T9" fmla="*/ 504 h 756"/>
                <a:gd name="T10" fmla="*/ 252 w 1045"/>
                <a:gd name="T11" fmla="*/ 611 h 756"/>
                <a:gd name="T12" fmla="*/ 109 w 1045"/>
                <a:gd name="T13" fmla="*/ 720 h 756"/>
                <a:gd name="T14" fmla="*/ 0 w 1045"/>
                <a:gd name="T15" fmla="*/ 755 h 756"/>
                <a:gd name="T16" fmla="*/ 0 w 1045"/>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5" h="756">
                  <a:moveTo>
                    <a:pt x="0" y="0"/>
                  </a:moveTo>
                  <a:lnTo>
                    <a:pt x="1044" y="0"/>
                  </a:lnTo>
                  <a:lnTo>
                    <a:pt x="756" y="287"/>
                  </a:lnTo>
                  <a:lnTo>
                    <a:pt x="576" y="432"/>
                  </a:lnTo>
                  <a:lnTo>
                    <a:pt x="432" y="504"/>
                  </a:lnTo>
                  <a:lnTo>
                    <a:pt x="252" y="611"/>
                  </a:lnTo>
                  <a:lnTo>
                    <a:pt x="109" y="720"/>
                  </a:lnTo>
                  <a:lnTo>
                    <a:pt x="0" y="755"/>
                  </a:lnTo>
                  <a:lnTo>
                    <a:pt x="0" y="0"/>
                  </a:lnTo>
                </a:path>
              </a:pathLst>
            </a:custGeom>
            <a:pattFill prst="divot">
              <a:fgClr>
                <a:srgbClr val="BFE0FF"/>
              </a:fgClr>
              <a:bgClr>
                <a:srgbClr val="FFFFFF"/>
              </a:bgClr>
            </a:patt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a:solidFill>
                  <a:srgbClr val="000000"/>
                </a:solidFill>
                <a:latin typeface="Times New Roman" charset="0"/>
              </a:endParaRPr>
            </a:p>
          </p:txBody>
        </p:sp>
        <p:sp>
          <p:nvSpPr>
            <p:cNvPr id="8195" name="Freeform 3" descr="Small confetti"/>
            <p:cNvSpPr>
              <a:spLocks/>
            </p:cNvSpPr>
            <p:nvPr/>
          </p:nvSpPr>
          <p:spPr bwMode="auto">
            <a:xfrm>
              <a:off x="2942" y="997"/>
              <a:ext cx="1513" cy="1620"/>
            </a:xfrm>
            <a:custGeom>
              <a:avLst/>
              <a:gdLst>
                <a:gd name="T0" fmla="*/ 0 w 1513"/>
                <a:gd name="T1" fmla="*/ 1619 h 1620"/>
                <a:gd name="T2" fmla="*/ 0 w 1513"/>
                <a:gd name="T3" fmla="*/ 107 h 1620"/>
                <a:gd name="T4" fmla="*/ 180 w 1513"/>
                <a:gd name="T5" fmla="*/ 72 h 1620"/>
                <a:gd name="T6" fmla="*/ 324 w 1513"/>
                <a:gd name="T7" fmla="*/ 35 h 1620"/>
                <a:gd name="T8" fmla="*/ 503 w 1513"/>
                <a:gd name="T9" fmla="*/ 0 h 1620"/>
                <a:gd name="T10" fmla="*/ 828 w 1513"/>
                <a:gd name="T11" fmla="*/ 0 h 1620"/>
                <a:gd name="T12" fmla="*/ 971 w 1513"/>
                <a:gd name="T13" fmla="*/ 35 h 1620"/>
                <a:gd name="T14" fmla="*/ 1080 w 1513"/>
                <a:gd name="T15" fmla="*/ 72 h 1620"/>
                <a:gd name="T16" fmla="*/ 1223 w 1513"/>
                <a:gd name="T17" fmla="*/ 143 h 1620"/>
                <a:gd name="T18" fmla="*/ 1332 w 1513"/>
                <a:gd name="T19" fmla="*/ 215 h 1620"/>
                <a:gd name="T20" fmla="*/ 1404 w 1513"/>
                <a:gd name="T21" fmla="*/ 287 h 1620"/>
                <a:gd name="T22" fmla="*/ 1439 w 1513"/>
                <a:gd name="T23" fmla="*/ 359 h 1620"/>
                <a:gd name="T24" fmla="*/ 1476 w 1513"/>
                <a:gd name="T25" fmla="*/ 467 h 1620"/>
                <a:gd name="T26" fmla="*/ 1512 w 1513"/>
                <a:gd name="T27" fmla="*/ 611 h 1620"/>
                <a:gd name="T28" fmla="*/ 1512 w 1513"/>
                <a:gd name="T29" fmla="*/ 720 h 1620"/>
                <a:gd name="T30" fmla="*/ 1476 w 1513"/>
                <a:gd name="T31" fmla="*/ 863 h 1620"/>
                <a:gd name="T32" fmla="*/ 1439 w 1513"/>
                <a:gd name="T33" fmla="*/ 1007 h 1620"/>
                <a:gd name="T34" fmla="*/ 1404 w 1513"/>
                <a:gd name="T35" fmla="*/ 1115 h 1620"/>
                <a:gd name="T36" fmla="*/ 1367 w 1513"/>
                <a:gd name="T37" fmla="*/ 1187 h 1620"/>
                <a:gd name="T38" fmla="*/ 1260 w 1513"/>
                <a:gd name="T39" fmla="*/ 1331 h 1620"/>
                <a:gd name="T40" fmla="*/ 1188 w 1513"/>
                <a:gd name="T41" fmla="*/ 1438 h 1620"/>
                <a:gd name="T42" fmla="*/ 1116 w 1513"/>
                <a:gd name="T43" fmla="*/ 1547 h 1620"/>
                <a:gd name="T44" fmla="*/ 1044 w 1513"/>
                <a:gd name="T45" fmla="*/ 1619 h 1620"/>
                <a:gd name="T46" fmla="*/ 0 w 1513"/>
                <a:gd name="T47" fmla="*/ 1619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3" h="1620">
                  <a:moveTo>
                    <a:pt x="0" y="1619"/>
                  </a:moveTo>
                  <a:lnTo>
                    <a:pt x="0" y="107"/>
                  </a:lnTo>
                  <a:lnTo>
                    <a:pt x="180" y="72"/>
                  </a:lnTo>
                  <a:lnTo>
                    <a:pt x="324" y="35"/>
                  </a:lnTo>
                  <a:lnTo>
                    <a:pt x="503" y="0"/>
                  </a:lnTo>
                  <a:lnTo>
                    <a:pt x="828" y="0"/>
                  </a:lnTo>
                  <a:lnTo>
                    <a:pt x="971" y="35"/>
                  </a:lnTo>
                  <a:lnTo>
                    <a:pt x="1080" y="72"/>
                  </a:lnTo>
                  <a:lnTo>
                    <a:pt x="1223" y="143"/>
                  </a:lnTo>
                  <a:lnTo>
                    <a:pt x="1332" y="215"/>
                  </a:lnTo>
                  <a:lnTo>
                    <a:pt x="1404" y="287"/>
                  </a:lnTo>
                  <a:lnTo>
                    <a:pt x="1439" y="359"/>
                  </a:lnTo>
                  <a:lnTo>
                    <a:pt x="1476" y="467"/>
                  </a:lnTo>
                  <a:lnTo>
                    <a:pt x="1512" y="611"/>
                  </a:lnTo>
                  <a:lnTo>
                    <a:pt x="1512" y="720"/>
                  </a:lnTo>
                  <a:lnTo>
                    <a:pt x="1476" y="863"/>
                  </a:lnTo>
                  <a:lnTo>
                    <a:pt x="1439" y="1007"/>
                  </a:lnTo>
                  <a:lnTo>
                    <a:pt x="1404" y="1115"/>
                  </a:lnTo>
                  <a:lnTo>
                    <a:pt x="1367" y="1187"/>
                  </a:lnTo>
                  <a:lnTo>
                    <a:pt x="1260" y="1331"/>
                  </a:lnTo>
                  <a:lnTo>
                    <a:pt x="1188" y="1438"/>
                  </a:lnTo>
                  <a:lnTo>
                    <a:pt x="1116" y="1547"/>
                  </a:lnTo>
                  <a:lnTo>
                    <a:pt x="1044" y="1619"/>
                  </a:lnTo>
                  <a:lnTo>
                    <a:pt x="0" y="1619"/>
                  </a:lnTo>
                </a:path>
              </a:pathLst>
            </a:custGeom>
            <a:pattFill prst="smConfetti">
              <a:fgClr>
                <a:srgbClr val="FF8888"/>
              </a:fgClr>
              <a:bgClr>
                <a:srgbClr val="FFFFFF"/>
              </a:bgClr>
            </a:patt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a:solidFill>
                  <a:srgbClr val="000000"/>
                </a:solidFill>
                <a:latin typeface="Times New Roman" charset="0"/>
              </a:endParaRPr>
            </a:p>
          </p:txBody>
        </p:sp>
        <p:sp>
          <p:nvSpPr>
            <p:cNvPr id="8196" name="Freeform 4" descr="Small confetti"/>
            <p:cNvSpPr>
              <a:spLocks/>
            </p:cNvSpPr>
            <p:nvPr/>
          </p:nvSpPr>
          <p:spPr bwMode="auto">
            <a:xfrm>
              <a:off x="2402" y="1104"/>
              <a:ext cx="541" cy="1513"/>
            </a:xfrm>
            <a:custGeom>
              <a:avLst/>
              <a:gdLst>
                <a:gd name="T0" fmla="*/ 0 w 541"/>
                <a:gd name="T1" fmla="*/ 1044 h 1513"/>
                <a:gd name="T2" fmla="*/ 0 w 541"/>
                <a:gd name="T3" fmla="*/ 252 h 1513"/>
                <a:gd name="T4" fmla="*/ 216 w 541"/>
                <a:gd name="T5" fmla="*/ 145 h 1513"/>
                <a:gd name="T6" fmla="*/ 432 w 541"/>
                <a:gd name="T7" fmla="*/ 36 h 1513"/>
                <a:gd name="T8" fmla="*/ 540 w 541"/>
                <a:gd name="T9" fmla="*/ 0 h 1513"/>
                <a:gd name="T10" fmla="*/ 540 w 541"/>
                <a:gd name="T11" fmla="*/ 1512 h 1513"/>
                <a:gd name="T12" fmla="*/ 0 w 541"/>
                <a:gd name="T13" fmla="*/ 1044 h 1513"/>
              </a:gdLst>
              <a:ahLst/>
              <a:cxnLst>
                <a:cxn ang="0">
                  <a:pos x="T0" y="T1"/>
                </a:cxn>
                <a:cxn ang="0">
                  <a:pos x="T2" y="T3"/>
                </a:cxn>
                <a:cxn ang="0">
                  <a:pos x="T4" y="T5"/>
                </a:cxn>
                <a:cxn ang="0">
                  <a:pos x="T6" y="T7"/>
                </a:cxn>
                <a:cxn ang="0">
                  <a:pos x="T8" y="T9"/>
                </a:cxn>
                <a:cxn ang="0">
                  <a:pos x="T10" y="T11"/>
                </a:cxn>
                <a:cxn ang="0">
                  <a:pos x="T12" y="T13"/>
                </a:cxn>
              </a:cxnLst>
              <a:rect l="0" t="0" r="r" b="b"/>
              <a:pathLst>
                <a:path w="541" h="1513">
                  <a:moveTo>
                    <a:pt x="0" y="1044"/>
                  </a:moveTo>
                  <a:lnTo>
                    <a:pt x="0" y="252"/>
                  </a:lnTo>
                  <a:lnTo>
                    <a:pt x="216" y="145"/>
                  </a:lnTo>
                  <a:lnTo>
                    <a:pt x="432" y="36"/>
                  </a:lnTo>
                  <a:lnTo>
                    <a:pt x="540" y="0"/>
                  </a:lnTo>
                  <a:lnTo>
                    <a:pt x="540" y="1512"/>
                  </a:lnTo>
                  <a:lnTo>
                    <a:pt x="0" y="1044"/>
                  </a:lnTo>
                </a:path>
              </a:pathLst>
            </a:custGeom>
            <a:pattFill prst="smConfetti">
              <a:fgClr>
                <a:srgbClr val="DDDDDD"/>
              </a:fgClr>
              <a:bgClr>
                <a:srgbClr val="FFFFFF"/>
              </a:bgClr>
            </a:patt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a:solidFill>
                  <a:srgbClr val="000000"/>
                </a:solidFill>
                <a:latin typeface="Times New Roman" charset="0"/>
              </a:endParaRPr>
            </a:p>
          </p:txBody>
        </p:sp>
        <p:sp>
          <p:nvSpPr>
            <p:cNvPr id="8197" name="Freeform 5" descr="Dotted diamond"/>
            <p:cNvSpPr>
              <a:spLocks/>
            </p:cNvSpPr>
            <p:nvPr/>
          </p:nvSpPr>
          <p:spPr bwMode="auto">
            <a:xfrm>
              <a:off x="1502" y="1356"/>
              <a:ext cx="901" cy="757"/>
            </a:xfrm>
            <a:custGeom>
              <a:avLst/>
              <a:gdLst>
                <a:gd name="T0" fmla="*/ 0 w 901"/>
                <a:gd name="T1" fmla="*/ 756 h 757"/>
                <a:gd name="T2" fmla="*/ 109 w 901"/>
                <a:gd name="T3" fmla="*/ 612 h 757"/>
                <a:gd name="T4" fmla="*/ 324 w 901"/>
                <a:gd name="T5" fmla="*/ 396 h 757"/>
                <a:gd name="T6" fmla="*/ 540 w 901"/>
                <a:gd name="T7" fmla="*/ 216 h 757"/>
                <a:gd name="T8" fmla="*/ 757 w 901"/>
                <a:gd name="T9" fmla="*/ 72 h 757"/>
                <a:gd name="T10" fmla="*/ 900 w 901"/>
                <a:gd name="T11" fmla="*/ 0 h 757"/>
                <a:gd name="T12" fmla="*/ 900 w 901"/>
                <a:gd name="T13" fmla="*/ 756 h 757"/>
                <a:gd name="T14" fmla="*/ 0 w 901"/>
                <a:gd name="T15" fmla="*/ 756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1" h="757">
                  <a:moveTo>
                    <a:pt x="0" y="756"/>
                  </a:moveTo>
                  <a:lnTo>
                    <a:pt x="109" y="612"/>
                  </a:lnTo>
                  <a:lnTo>
                    <a:pt x="324" y="396"/>
                  </a:lnTo>
                  <a:lnTo>
                    <a:pt x="540" y="216"/>
                  </a:lnTo>
                  <a:lnTo>
                    <a:pt x="757" y="72"/>
                  </a:lnTo>
                  <a:lnTo>
                    <a:pt x="900" y="0"/>
                  </a:lnTo>
                  <a:lnTo>
                    <a:pt x="900" y="756"/>
                  </a:lnTo>
                  <a:lnTo>
                    <a:pt x="0" y="756"/>
                  </a:lnTo>
                </a:path>
              </a:pathLst>
            </a:custGeom>
            <a:pattFill prst="dotDmnd">
              <a:fgClr>
                <a:srgbClr val="FFFF69"/>
              </a:fgClr>
              <a:bgClr>
                <a:srgbClr val="FFFFFF"/>
              </a:bgClr>
            </a:patt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a:solidFill>
                  <a:srgbClr val="000000"/>
                </a:solidFill>
                <a:latin typeface="Times New Roman" charset="0"/>
              </a:endParaRPr>
            </a:p>
          </p:txBody>
        </p:sp>
        <p:sp>
          <p:nvSpPr>
            <p:cNvPr id="8198" name="Line 6"/>
            <p:cNvSpPr>
              <a:spLocks noChangeShapeType="1"/>
            </p:cNvSpPr>
            <p:nvPr/>
          </p:nvSpPr>
          <p:spPr bwMode="auto">
            <a:xfrm flipV="1">
              <a:off x="999" y="242"/>
              <a:ext cx="0" cy="345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a:solidFill>
                  <a:srgbClr val="000000"/>
                </a:solidFill>
                <a:latin typeface="Times New Roman" charset="0"/>
              </a:endParaRPr>
            </a:p>
          </p:txBody>
        </p:sp>
        <p:sp>
          <p:nvSpPr>
            <p:cNvPr id="8199" name="Freeform 7"/>
            <p:cNvSpPr>
              <a:spLocks/>
            </p:cNvSpPr>
            <p:nvPr/>
          </p:nvSpPr>
          <p:spPr bwMode="auto">
            <a:xfrm>
              <a:off x="972" y="241"/>
              <a:ext cx="54" cy="55"/>
            </a:xfrm>
            <a:custGeom>
              <a:avLst/>
              <a:gdLst>
                <a:gd name="T0" fmla="*/ 0 w 54"/>
                <a:gd name="T1" fmla="*/ 54 h 55"/>
                <a:gd name="T2" fmla="*/ 27 w 54"/>
                <a:gd name="T3" fmla="*/ 0 h 55"/>
                <a:gd name="T4" fmla="*/ 53 w 54"/>
                <a:gd name="T5" fmla="*/ 54 h 55"/>
                <a:gd name="T6" fmla="*/ 27 w 54"/>
                <a:gd name="T7" fmla="*/ 26 h 55"/>
                <a:gd name="T8" fmla="*/ 0 w 54"/>
                <a:gd name="T9" fmla="*/ 54 h 55"/>
              </a:gdLst>
              <a:ahLst/>
              <a:cxnLst>
                <a:cxn ang="0">
                  <a:pos x="T0" y="T1"/>
                </a:cxn>
                <a:cxn ang="0">
                  <a:pos x="T2" y="T3"/>
                </a:cxn>
                <a:cxn ang="0">
                  <a:pos x="T4" y="T5"/>
                </a:cxn>
                <a:cxn ang="0">
                  <a:pos x="T6" y="T7"/>
                </a:cxn>
                <a:cxn ang="0">
                  <a:pos x="T8" y="T9"/>
                </a:cxn>
              </a:cxnLst>
              <a:rect l="0" t="0" r="r" b="b"/>
              <a:pathLst>
                <a:path w="54" h="55">
                  <a:moveTo>
                    <a:pt x="0" y="54"/>
                  </a:moveTo>
                  <a:lnTo>
                    <a:pt x="27" y="0"/>
                  </a:lnTo>
                  <a:lnTo>
                    <a:pt x="53" y="54"/>
                  </a:lnTo>
                  <a:lnTo>
                    <a:pt x="27" y="26"/>
                  </a:lnTo>
                  <a:lnTo>
                    <a:pt x="0" y="54"/>
                  </a:lnTo>
                </a:path>
              </a:pathLst>
            </a:custGeom>
            <a:solidFill>
              <a:srgbClr val="00000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a:solidFill>
                  <a:srgbClr val="000000"/>
                </a:solidFill>
                <a:latin typeface="Times New Roman" charset="0"/>
              </a:endParaRPr>
            </a:p>
          </p:txBody>
        </p:sp>
        <p:sp>
          <p:nvSpPr>
            <p:cNvPr id="8200" name="Line 8"/>
            <p:cNvSpPr>
              <a:spLocks noChangeShapeType="1"/>
            </p:cNvSpPr>
            <p:nvPr/>
          </p:nvSpPr>
          <p:spPr bwMode="auto">
            <a:xfrm>
              <a:off x="1000" y="3695"/>
              <a:ext cx="4029"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a:solidFill>
                  <a:srgbClr val="000000"/>
                </a:solidFill>
                <a:latin typeface="Times New Roman" charset="0"/>
              </a:endParaRPr>
            </a:p>
          </p:txBody>
        </p:sp>
        <p:sp>
          <p:nvSpPr>
            <p:cNvPr id="8201" name="Freeform 9"/>
            <p:cNvSpPr>
              <a:spLocks/>
            </p:cNvSpPr>
            <p:nvPr/>
          </p:nvSpPr>
          <p:spPr bwMode="auto">
            <a:xfrm>
              <a:off x="4976" y="3669"/>
              <a:ext cx="54" cy="54"/>
            </a:xfrm>
            <a:custGeom>
              <a:avLst/>
              <a:gdLst>
                <a:gd name="T0" fmla="*/ 0 w 54"/>
                <a:gd name="T1" fmla="*/ 0 h 54"/>
                <a:gd name="T2" fmla="*/ 53 w 54"/>
                <a:gd name="T3" fmla="*/ 26 h 54"/>
                <a:gd name="T4" fmla="*/ 0 w 54"/>
                <a:gd name="T5" fmla="*/ 53 h 54"/>
                <a:gd name="T6" fmla="*/ 27 w 54"/>
                <a:gd name="T7" fmla="*/ 26 h 54"/>
                <a:gd name="T8" fmla="*/ 0 w 54"/>
                <a:gd name="T9" fmla="*/ 0 h 54"/>
              </a:gdLst>
              <a:ahLst/>
              <a:cxnLst>
                <a:cxn ang="0">
                  <a:pos x="T0" y="T1"/>
                </a:cxn>
                <a:cxn ang="0">
                  <a:pos x="T2" y="T3"/>
                </a:cxn>
                <a:cxn ang="0">
                  <a:pos x="T4" y="T5"/>
                </a:cxn>
                <a:cxn ang="0">
                  <a:pos x="T6" y="T7"/>
                </a:cxn>
                <a:cxn ang="0">
                  <a:pos x="T8" y="T9"/>
                </a:cxn>
              </a:cxnLst>
              <a:rect l="0" t="0" r="r" b="b"/>
              <a:pathLst>
                <a:path w="54" h="54">
                  <a:moveTo>
                    <a:pt x="0" y="0"/>
                  </a:moveTo>
                  <a:lnTo>
                    <a:pt x="53" y="26"/>
                  </a:lnTo>
                  <a:lnTo>
                    <a:pt x="0" y="53"/>
                  </a:lnTo>
                  <a:lnTo>
                    <a:pt x="27" y="26"/>
                  </a:lnTo>
                  <a:lnTo>
                    <a:pt x="0" y="0"/>
                  </a:lnTo>
                </a:path>
              </a:pathLst>
            </a:custGeom>
            <a:solidFill>
              <a:srgbClr val="000000"/>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a:solidFill>
                  <a:srgbClr val="000000"/>
                </a:solidFill>
                <a:latin typeface="Times New Roman" charset="0"/>
              </a:endParaRPr>
            </a:p>
          </p:txBody>
        </p:sp>
        <p:sp>
          <p:nvSpPr>
            <p:cNvPr id="8202" name="Line 10"/>
            <p:cNvSpPr>
              <a:spLocks noChangeShapeType="1"/>
            </p:cNvSpPr>
            <p:nvPr/>
          </p:nvSpPr>
          <p:spPr bwMode="auto">
            <a:xfrm flipV="1">
              <a:off x="2942" y="240"/>
              <a:ext cx="0" cy="345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a:solidFill>
                  <a:srgbClr val="000000"/>
                </a:solidFill>
                <a:latin typeface="Times New Roman" charset="0"/>
              </a:endParaRPr>
            </a:p>
          </p:txBody>
        </p:sp>
        <p:sp>
          <p:nvSpPr>
            <p:cNvPr id="8203" name="Line 11"/>
            <p:cNvSpPr>
              <a:spLocks noChangeShapeType="1"/>
            </p:cNvSpPr>
            <p:nvPr/>
          </p:nvSpPr>
          <p:spPr bwMode="auto">
            <a:xfrm flipH="1" flipV="1">
              <a:off x="999" y="816"/>
              <a:ext cx="3094" cy="2878"/>
            </a:xfrm>
            <a:prstGeom prst="line">
              <a:avLst/>
            </a:prstGeom>
            <a:noFill/>
            <a:ln w="12700">
              <a:solidFill>
                <a:srgbClr val="000000"/>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a:solidFill>
                  <a:srgbClr val="000000"/>
                </a:solidFill>
                <a:latin typeface="Times New Roman" charset="0"/>
              </a:endParaRPr>
            </a:p>
          </p:txBody>
        </p:sp>
        <p:sp>
          <p:nvSpPr>
            <p:cNvPr id="8204" name="Freeform 12"/>
            <p:cNvSpPr>
              <a:spLocks/>
            </p:cNvSpPr>
            <p:nvPr/>
          </p:nvSpPr>
          <p:spPr bwMode="auto">
            <a:xfrm>
              <a:off x="999" y="277"/>
              <a:ext cx="1404" cy="1836"/>
            </a:xfrm>
            <a:custGeom>
              <a:avLst/>
              <a:gdLst>
                <a:gd name="T0" fmla="*/ 0 w 1404"/>
                <a:gd name="T1" fmla="*/ 1835 h 1836"/>
                <a:gd name="T2" fmla="*/ 1403 w 1404"/>
                <a:gd name="T3" fmla="*/ 1835 h 1836"/>
                <a:gd name="T4" fmla="*/ 1403 w 1404"/>
                <a:gd name="T5" fmla="*/ 0 h 1836"/>
              </a:gdLst>
              <a:ahLst/>
              <a:cxnLst>
                <a:cxn ang="0">
                  <a:pos x="T0" y="T1"/>
                </a:cxn>
                <a:cxn ang="0">
                  <a:pos x="T2" y="T3"/>
                </a:cxn>
                <a:cxn ang="0">
                  <a:pos x="T4" y="T5"/>
                </a:cxn>
              </a:cxnLst>
              <a:rect l="0" t="0" r="r" b="b"/>
              <a:pathLst>
                <a:path w="1404" h="1836">
                  <a:moveTo>
                    <a:pt x="0" y="1835"/>
                  </a:moveTo>
                  <a:lnTo>
                    <a:pt x="1403" y="1835"/>
                  </a:lnTo>
                  <a:lnTo>
                    <a:pt x="1403" y="0"/>
                  </a:lnTo>
                </a:path>
              </a:pathLst>
            </a:custGeom>
            <a:noFill/>
            <a:ln w="12700"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a:solidFill>
                  <a:srgbClr val="000000"/>
                </a:solidFill>
                <a:latin typeface="Times New Roman" charset="0"/>
              </a:endParaRPr>
            </a:p>
          </p:txBody>
        </p:sp>
        <p:sp>
          <p:nvSpPr>
            <p:cNvPr id="8205" name="Line 13"/>
            <p:cNvSpPr>
              <a:spLocks noChangeShapeType="1"/>
            </p:cNvSpPr>
            <p:nvPr/>
          </p:nvSpPr>
          <p:spPr bwMode="auto">
            <a:xfrm>
              <a:off x="2943" y="2616"/>
              <a:ext cx="2086"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a:solidFill>
                  <a:srgbClr val="000000"/>
                </a:solidFill>
                <a:latin typeface="Times New Roman" charset="0"/>
              </a:endParaRPr>
            </a:p>
          </p:txBody>
        </p:sp>
        <p:sp>
          <p:nvSpPr>
            <p:cNvPr id="8207" name="Freeform 15"/>
            <p:cNvSpPr>
              <a:spLocks/>
            </p:cNvSpPr>
            <p:nvPr/>
          </p:nvSpPr>
          <p:spPr bwMode="auto">
            <a:xfrm>
              <a:off x="1130" y="980"/>
              <a:ext cx="3338" cy="2636"/>
            </a:xfrm>
            <a:custGeom>
              <a:avLst/>
              <a:gdLst>
                <a:gd name="T0" fmla="*/ 236 w 3338"/>
                <a:gd name="T1" fmla="*/ 2460 h 2636"/>
                <a:gd name="T2" fmla="*/ 488 w 3338"/>
                <a:gd name="T3" fmla="*/ 2586 h 2636"/>
                <a:gd name="T4" fmla="*/ 804 w 3338"/>
                <a:gd name="T5" fmla="*/ 2635 h 2636"/>
                <a:gd name="T6" fmla="*/ 1167 w 3338"/>
                <a:gd name="T7" fmla="*/ 2608 h 2636"/>
                <a:gd name="T8" fmla="*/ 1561 w 3338"/>
                <a:gd name="T9" fmla="*/ 2507 h 2636"/>
                <a:gd name="T10" fmla="*/ 1970 w 3338"/>
                <a:gd name="T11" fmla="*/ 2333 h 2636"/>
                <a:gd name="T12" fmla="*/ 2295 w 3338"/>
                <a:gd name="T13" fmla="*/ 2142 h 2636"/>
                <a:gd name="T14" fmla="*/ 2658 w 3338"/>
                <a:gd name="T15" fmla="*/ 1862 h 2636"/>
                <a:gd name="T16" fmla="*/ 2951 w 3338"/>
                <a:gd name="T17" fmla="*/ 1558 h 2636"/>
                <a:gd name="T18" fmla="*/ 3168 w 3338"/>
                <a:gd name="T19" fmla="*/ 1244 h 2636"/>
                <a:gd name="T20" fmla="*/ 3299 w 3338"/>
                <a:gd name="T21" fmla="*/ 932 h 2636"/>
                <a:gd name="T22" fmla="*/ 3336 w 3338"/>
                <a:gd name="T23" fmla="*/ 640 h 2636"/>
                <a:gd name="T24" fmla="*/ 3271 w 3338"/>
                <a:gd name="T25" fmla="*/ 380 h 2636"/>
                <a:gd name="T26" fmla="*/ 3143 w 3338"/>
                <a:gd name="T27" fmla="*/ 210 h 2636"/>
                <a:gd name="T28" fmla="*/ 2906 w 3338"/>
                <a:gd name="T29" fmla="*/ 69 h 2636"/>
                <a:gd name="T30" fmla="*/ 2601 w 3338"/>
                <a:gd name="T31" fmla="*/ 5 h 2636"/>
                <a:gd name="T32" fmla="*/ 2246 w 3338"/>
                <a:gd name="T33" fmla="*/ 17 h 2636"/>
                <a:gd name="T34" fmla="*/ 1856 w 3338"/>
                <a:gd name="T35" fmla="*/ 102 h 2636"/>
                <a:gd name="T36" fmla="*/ 1449 w 3338"/>
                <a:gd name="T37" fmla="*/ 262 h 2636"/>
                <a:gd name="T38" fmla="*/ 1121 w 3338"/>
                <a:gd name="T39" fmla="*/ 442 h 2636"/>
                <a:gd name="T40" fmla="*/ 746 w 3338"/>
                <a:gd name="T41" fmla="*/ 715 h 2636"/>
                <a:gd name="T42" fmla="*/ 438 w 3338"/>
                <a:gd name="T43" fmla="*/ 1015 h 2636"/>
                <a:gd name="T44" fmla="*/ 206 w 3338"/>
                <a:gd name="T45" fmla="*/ 1329 h 2636"/>
                <a:gd name="T46" fmla="*/ 58 w 3338"/>
                <a:gd name="T47" fmla="*/ 1642 h 2636"/>
                <a:gd name="T48" fmla="*/ 0 w 3338"/>
                <a:gd name="T49" fmla="*/ 1940 h 2636"/>
                <a:gd name="T50" fmla="*/ 45 w 3338"/>
                <a:gd name="T51" fmla="*/ 2208 h 2636"/>
                <a:gd name="T52" fmla="*/ 114 w 3338"/>
                <a:gd name="T53" fmla="*/ 2290 h 2636"/>
                <a:gd name="T54" fmla="*/ 31 w 3338"/>
                <a:gd name="T55" fmla="*/ 2049 h 2636"/>
                <a:gd name="T56" fmla="*/ 47 w 3338"/>
                <a:gd name="T57" fmla="*/ 1769 h 2636"/>
                <a:gd name="T58" fmla="*/ 159 w 3338"/>
                <a:gd name="T59" fmla="*/ 1466 h 2636"/>
                <a:gd name="T60" fmla="*/ 356 w 3338"/>
                <a:gd name="T61" fmla="*/ 1155 h 2636"/>
                <a:gd name="T62" fmla="*/ 632 w 3338"/>
                <a:gd name="T63" fmla="*/ 851 h 2636"/>
                <a:gd name="T64" fmla="*/ 978 w 3338"/>
                <a:gd name="T65" fmla="*/ 567 h 2636"/>
                <a:gd name="T66" fmla="*/ 1297 w 3338"/>
                <a:gd name="T67" fmla="*/ 368 h 2636"/>
                <a:gd name="T68" fmla="*/ 1704 w 3338"/>
                <a:gd name="T69" fmla="*/ 181 h 2636"/>
                <a:gd name="T70" fmla="*/ 2099 w 3338"/>
                <a:gd name="T71" fmla="*/ 67 h 2636"/>
                <a:gd name="T72" fmla="*/ 2465 w 3338"/>
                <a:gd name="T73" fmla="*/ 25 h 2636"/>
                <a:gd name="T74" fmla="*/ 2785 w 3338"/>
                <a:gd name="T75" fmla="*/ 59 h 2636"/>
                <a:gd name="T76" fmla="*/ 3044 w 3338"/>
                <a:gd name="T77" fmla="*/ 166 h 2636"/>
                <a:gd name="T78" fmla="*/ 3224 w 3338"/>
                <a:gd name="T79" fmla="*/ 347 h 2636"/>
                <a:gd name="T80" fmla="*/ 3299 w 3338"/>
                <a:gd name="T81" fmla="*/ 536 h 2636"/>
                <a:gd name="T82" fmla="*/ 3301 w 3338"/>
                <a:gd name="T83" fmla="*/ 808 h 2636"/>
                <a:gd name="T84" fmla="*/ 3208 w 3338"/>
                <a:gd name="T85" fmla="*/ 1108 h 2636"/>
                <a:gd name="T86" fmla="*/ 3027 w 3338"/>
                <a:gd name="T87" fmla="*/ 1418 h 2636"/>
                <a:gd name="T88" fmla="*/ 2766 w 3338"/>
                <a:gd name="T89" fmla="*/ 1725 h 2636"/>
                <a:gd name="T90" fmla="*/ 2433 w 3338"/>
                <a:gd name="T91" fmla="*/ 2013 h 2636"/>
                <a:gd name="T92" fmla="*/ 2121 w 3338"/>
                <a:gd name="T93" fmla="*/ 2221 h 2636"/>
                <a:gd name="T94" fmla="*/ 1714 w 3338"/>
                <a:gd name="T95" fmla="*/ 2423 h 2636"/>
                <a:gd name="T96" fmla="*/ 1316 w 3338"/>
                <a:gd name="T97" fmla="*/ 2552 h 2636"/>
                <a:gd name="T98" fmla="*/ 943 w 3338"/>
                <a:gd name="T99" fmla="*/ 2608 h 2636"/>
                <a:gd name="T100" fmla="*/ 612 w 3338"/>
                <a:gd name="T101" fmla="*/ 2590 h 2636"/>
                <a:gd name="T102" fmla="*/ 340 w 3338"/>
                <a:gd name="T103" fmla="*/ 2498 h 2636"/>
                <a:gd name="T104" fmla="*/ 143 w 3338"/>
                <a:gd name="T105" fmla="*/ 2332 h 2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38" h="2636">
                  <a:moveTo>
                    <a:pt x="93" y="2304"/>
                  </a:moveTo>
                  <a:lnTo>
                    <a:pt x="123" y="2347"/>
                  </a:lnTo>
                  <a:lnTo>
                    <a:pt x="158" y="2388"/>
                  </a:lnTo>
                  <a:lnTo>
                    <a:pt x="195" y="2426"/>
                  </a:lnTo>
                  <a:lnTo>
                    <a:pt x="236" y="2460"/>
                  </a:lnTo>
                  <a:lnTo>
                    <a:pt x="280" y="2492"/>
                  </a:lnTo>
                  <a:lnTo>
                    <a:pt x="328" y="2520"/>
                  </a:lnTo>
                  <a:lnTo>
                    <a:pt x="379" y="2545"/>
                  </a:lnTo>
                  <a:lnTo>
                    <a:pt x="432" y="2567"/>
                  </a:lnTo>
                  <a:lnTo>
                    <a:pt x="488" y="2586"/>
                  </a:lnTo>
                  <a:lnTo>
                    <a:pt x="547" y="2602"/>
                  </a:lnTo>
                  <a:lnTo>
                    <a:pt x="607" y="2614"/>
                  </a:lnTo>
                  <a:lnTo>
                    <a:pt x="670" y="2624"/>
                  </a:lnTo>
                  <a:lnTo>
                    <a:pt x="737" y="2631"/>
                  </a:lnTo>
                  <a:lnTo>
                    <a:pt x="804" y="2635"/>
                  </a:lnTo>
                  <a:lnTo>
                    <a:pt x="874" y="2635"/>
                  </a:lnTo>
                  <a:lnTo>
                    <a:pt x="945" y="2633"/>
                  </a:lnTo>
                  <a:lnTo>
                    <a:pt x="1017" y="2627"/>
                  </a:lnTo>
                  <a:lnTo>
                    <a:pt x="1091" y="2619"/>
                  </a:lnTo>
                  <a:lnTo>
                    <a:pt x="1167" y="2608"/>
                  </a:lnTo>
                  <a:lnTo>
                    <a:pt x="1244" y="2593"/>
                  </a:lnTo>
                  <a:lnTo>
                    <a:pt x="1321" y="2576"/>
                  </a:lnTo>
                  <a:lnTo>
                    <a:pt x="1401" y="2556"/>
                  </a:lnTo>
                  <a:lnTo>
                    <a:pt x="1480" y="2533"/>
                  </a:lnTo>
                  <a:lnTo>
                    <a:pt x="1561" y="2507"/>
                  </a:lnTo>
                  <a:lnTo>
                    <a:pt x="1643" y="2478"/>
                  </a:lnTo>
                  <a:lnTo>
                    <a:pt x="1724" y="2446"/>
                  </a:lnTo>
                  <a:lnTo>
                    <a:pt x="1805" y="2411"/>
                  </a:lnTo>
                  <a:lnTo>
                    <a:pt x="1888" y="2374"/>
                  </a:lnTo>
                  <a:lnTo>
                    <a:pt x="1970" y="2333"/>
                  </a:lnTo>
                  <a:lnTo>
                    <a:pt x="2052" y="2289"/>
                  </a:lnTo>
                  <a:lnTo>
                    <a:pt x="2133" y="2242"/>
                  </a:lnTo>
                  <a:lnTo>
                    <a:pt x="2215" y="2194"/>
                  </a:lnTo>
                  <a:lnTo>
                    <a:pt x="2216" y="2194"/>
                  </a:lnTo>
                  <a:lnTo>
                    <a:pt x="2295" y="2142"/>
                  </a:lnTo>
                  <a:lnTo>
                    <a:pt x="2373" y="2088"/>
                  </a:lnTo>
                  <a:lnTo>
                    <a:pt x="2448" y="2033"/>
                  </a:lnTo>
                  <a:lnTo>
                    <a:pt x="2521" y="1978"/>
                  </a:lnTo>
                  <a:lnTo>
                    <a:pt x="2591" y="1920"/>
                  </a:lnTo>
                  <a:lnTo>
                    <a:pt x="2658" y="1862"/>
                  </a:lnTo>
                  <a:lnTo>
                    <a:pt x="2722" y="1802"/>
                  </a:lnTo>
                  <a:lnTo>
                    <a:pt x="2784" y="1743"/>
                  </a:lnTo>
                  <a:lnTo>
                    <a:pt x="2843" y="1682"/>
                  </a:lnTo>
                  <a:lnTo>
                    <a:pt x="2898" y="1620"/>
                  </a:lnTo>
                  <a:lnTo>
                    <a:pt x="2951" y="1558"/>
                  </a:lnTo>
                  <a:lnTo>
                    <a:pt x="3001" y="1496"/>
                  </a:lnTo>
                  <a:lnTo>
                    <a:pt x="3048" y="1432"/>
                  </a:lnTo>
                  <a:lnTo>
                    <a:pt x="3091" y="1369"/>
                  </a:lnTo>
                  <a:lnTo>
                    <a:pt x="3131" y="1306"/>
                  </a:lnTo>
                  <a:lnTo>
                    <a:pt x="3168" y="1244"/>
                  </a:lnTo>
                  <a:lnTo>
                    <a:pt x="3201" y="1180"/>
                  </a:lnTo>
                  <a:lnTo>
                    <a:pt x="3231" y="1117"/>
                  </a:lnTo>
                  <a:lnTo>
                    <a:pt x="3258" y="1055"/>
                  </a:lnTo>
                  <a:lnTo>
                    <a:pt x="3280" y="993"/>
                  </a:lnTo>
                  <a:lnTo>
                    <a:pt x="3299" y="932"/>
                  </a:lnTo>
                  <a:lnTo>
                    <a:pt x="3314" y="872"/>
                  </a:lnTo>
                  <a:lnTo>
                    <a:pt x="3326" y="812"/>
                  </a:lnTo>
                  <a:lnTo>
                    <a:pt x="3334" y="754"/>
                  </a:lnTo>
                  <a:lnTo>
                    <a:pt x="3337" y="696"/>
                  </a:lnTo>
                  <a:lnTo>
                    <a:pt x="3336" y="640"/>
                  </a:lnTo>
                  <a:lnTo>
                    <a:pt x="3332" y="585"/>
                  </a:lnTo>
                  <a:lnTo>
                    <a:pt x="3323" y="530"/>
                  </a:lnTo>
                  <a:lnTo>
                    <a:pt x="3311" y="479"/>
                  </a:lnTo>
                  <a:lnTo>
                    <a:pt x="3293" y="429"/>
                  </a:lnTo>
                  <a:lnTo>
                    <a:pt x="3271" y="380"/>
                  </a:lnTo>
                  <a:lnTo>
                    <a:pt x="3245" y="334"/>
                  </a:lnTo>
                  <a:lnTo>
                    <a:pt x="3244" y="333"/>
                  </a:lnTo>
                  <a:lnTo>
                    <a:pt x="3215" y="290"/>
                  </a:lnTo>
                  <a:lnTo>
                    <a:pt x="3180" y="249"/>
                  </a:lnTo>
                  <a:lnTo>
                    <a:pt x="3143" y="210"/>
                  </a:lnTo>
                  <a:lnTo>
                    <a:pt x="3102" y="177"/>
                  </a:lnTo>
                  <a:lnTo>
                    <a:pt x="3057" y="145"/>
                  </a:lnTo>
                  <a:lnTo>
                    <a:pt x="3010" y="116"/>
                  </a:lnTo>
                  <a:lnTo>
                    <a:pt x="2959" y="91"/>
                  </a:lnTo>
                  <a:lnTo>
                    <a:pt x="2906" y="69"/>
                  </a:lnTo>
                  <a:lnTo>
                    <a:pt x="2849" y="50"/>
                  </a:lnTo>
                  <a:lnTo>
                    <a:pt x="2791" y="35"/>
                  </a:lnTo>
                  <a:lnTo>
                    <a:pt x="2731" y="21"/>
                  </a:lnTo>
                  <a:lnTo>
                    <a:pt x="2667" y="12"/>
                  </a:lnTo>
                  <a:lnTo>
                    <a:pt x="2601" y="5"/>
                  </a:lnTo>
                  <a:lnTo>
                    <a:pt x="2534" y="1"/>
                  </a:lnTo>
                  <a:lnTo>
                    <a:pt x="2464" y="0"/>
                  </a:lnTo>
                  <a:lnTo>
                    <a:pt x="2393" y="3"/>
                  </a:lnTo>
                  <a:lnTo>
                    <a:pt x="2320" y="8"/>
                  </a:lnTo>
                  <a:lnTo>
                    <a:pt x="2246" y="17"/>
                  </a:lnTo>
                  <a:lnTo>
                    <a:pt x="2170" y="27"/>
                  </a:lnTo>
                  <a:lnTo>
                    <a:pt x="2093" y="42"/>
                  </a:lnTo>
                  <a:lnTo>
                    <a:pt x="2015" y="59"/>
                  </a:lnTo>
                  <a:lnTo>
                    <a:pt x="1936" y="79"/>
                  </a:lnTo>
                  <a:lnTo>
                    <a:pt x="1856" y="102"/>
                  </a:lnTo>
                  <a:lnTo>
                    <a:pt x="1776" y="128"/>
                  </a:lnTo>
                  <a:lnTo>
                    <a:pt x="1694" y="158"/>
                  </a:lnTo>
                  <a:lnTo>
                    <a:pt x="1613" y="189"/>
                  </a:lnTo>
                  <a:lnTo>
                    <a:pt x="1531" y="225"/>
                  </a:lnTo>
                  <a:lnTo>
                    <a:pt x="1449" y="262"/>
                  </a:lnTo>
                  <a:lnTo>
                    <a:pt x="1367" y="302"/>
                  </a:lnTo>
                  <a:lnTo>
                    <a:pt x="1285" y="346"/>
                  </a:lnTo>
                  <a:lnTo>
                    <a:pt x="1203" y="392"/>
                  </a:lnTo>
                  <a:lnTo>
                    <a:pt x="1122" y="441"/>
                  </a:lnTo>
                  <a:lnTo>
                    <a:pt x="1121" y="442"/>
                  </a:lnTo>
                  <a:lnTo>
                    <a:pt x="1041" y="493"/>
                  </a:lnTo>
                  <a:lnTo>
                    <a:pt x="964" y="547"/>
                  </a:lnTo>
                  <a:lnTo>
                    <a:pt x="889" y="601"/>
                  </a:lnTo>
                  <a:lnTo>
                    <a:pt x="816" y="657"/>
                  </a:lnTo>
                  <a:lnTo>
                    <a:pt x="746" y="715"/>
                  </a:lnTo>
                  <a:lnTo>
                    <a:pt x="679" y="773"/>
                  </a:lnTo>
                  <a:lnTo>
                    <a:pt x="615" y="832"/>
                  </a:lnTo>
                  <a:lnTo>
                    <a:pt x="553" y="893"/>
                  </a:lnTo>
                  <a:lnTo>
                    <a:pt x="494" y="953"/>
                  </a:lnTo>
                  <a:lnTo>
                    <a:pt x="438" y="1015"/>
                  </a:lnTo>
                  <a:lnTo>
                    <a:pt x="386" y="1077"/>
                  </a:lnTo>
                  <a:lnTo>
                    <a:pt x="336" y="1140"/>
                  </a:lnTo>
                  <a:lnTo>
                    <a:pt x="290" y="1202"/>
                  </a:lnTo>
                  <a:lnTo>
                    <a:pt x="246" y="1266"/>
                  </a:lnTo>
                  <a:lnTo>
                    <a:pt x="206" y="1329"/>
                  </a:lnTo>
                  <a:lnTo>
                    <a:pt x="169" y="1392"/>
                  </a:lnTo>
                  <a:lnTo>
                    <a:pt x="136" y="1455"/>
                  </a:lnTo>
                  <a:lnTo>
                    <a:pt x="107" y="1518"/>
                  </a:lnTo>
                  <a:lnTo>
                    <a:pt x="80" y="1580"/>
                  </a:lnTo>
                  <a:lnTo>
                    <a:pt x="58" y="1642"/>
                  </a:lnTo>
                  <a:lnTo>
                    <a:pt x="39" y="1703"/>
                  </a:lnTo>
                  <a:lnTo>
                    <a:pt x="23" y="1764"/>
                  </a:lnTo>
                  <a:lnTo>
                    <a:pt x="12" y="1824"/>
                  </a:lnTo>
                  <a:lnTo>
                    <a:pt x="4" y="1882"/>
                  </a:lnTo>
                  <a:lnTo>
                    <a:pt x="0" y="1940"/>
                  </a:lnTo>
                  <a:lnTo>
                    <a:pt x="1" y="1996"/>
                  </a:lnTo>
                  <a:lnTo>
                    <a:pt x="6" y="2052"/>
                  </a:lnTo>
                  <a:lnTo>
                    <a:pt x="15" y="2105"/>
                  </a:lnTo>
                  <a:lnTo>
                    <a:pt x="27" y="2157"/>
                  </a:lnTo>
                  <a:lnTo>
                    <a:pt x="45" y="2208"/>
                  </a:lnTo>
                  <a:lnTo>
                    <a:pt x="66" y="2257"/>
                  </a:lnTo>
                  <a:lnTo>
                    <a:pt x="92" y="2303"/>
                  </a:lnTo>
                  <a:lnTo>
                    <a:pt x="93" y="2304"/>
                  </a:lnTo>
                  <a:lnTo>
                    <a:pt x="113" y="2289"/>
                  </a:lnTo>
                  <a:lnTo>
                    <a:pt x="114" y="2290"/>
                  </a:lnTo>
                  <a:lnTo>
                    <a:pt x="89" y="2245"/>
                  </a:lnTo>
                  <a:lnTo>
                    <a:pt x="68" y="2198"/>
                  </a:lnTo>
                  <a:lnTo>
                    <a:pt x="51" y="2150"/>
                  </a:lnTo>
                  <a:lnTo>
                    <a:pt x="39" y="2101"/>
                  </a:lnTo>
                  <a:lnTo>
                    <a:pt x="31" y="2049"/>
                  </a:lnTo>
                  <a:lnTo>
                    <a:pt x="26" y="1995"/>
                  </a:lnTo>
                  <a:lnTo>
                    <a:pt x="25" y="1941"/>
                  </a:lnTo>
                  <a:lnTo>
                    <a:pt x="29" y="1885"/>
                  </a:lnTo>
                  <a:lnTo>
                    <a:pt x="37" y="1827"/>
                  </a:lnTo>
                  <a:lnTo>
                    <a:pt x="47" y="1769"/>
                  </a:lnTo>
                  <a:lnTo>
                    <a:pt x="63" y="1710"/>
                  </a:lnTo>
                  <a:lnTo>
                    <a:pt x="81" y="1650"/>
                  </a:lnTo>
                  <a:lnTo>
                    <a:pt x="104" y="1590"/>
                  </a:lnTo>
                  <a:lnTo>
                    <a:pt x="130" y="1528"/>
                  </a:lnTo>
                  <a:lnTo>
                    <a:pt x="159" y="1466"/>
                  </a:lnTo>
                  <a:lnTo>
                    <a:pt x="191" y="1405"/>
                  </a:lnTo>
                  <a:lnTo>
                    <a:pt x="228" y="1342"/>
                  </a:lnTo>
                  <a:lnTo>
                    <a:pt x="267" y="1279"/>
                  </a:lnTo>
                  <a:lnTo>
                    <a:pt x="310" y="1217"/>
                  </a:lnTo>
                  <a:lnTo>
                    <a:pt x="356" y="1155"/>
                  </a:lnTo>
                  <a:lnTo>
                    <a:pt x="405" y="1093"/>
                  </a:lnTo>
                  <a:lnTo>
                    <a:pt x="458" y="1032"/>
                  </a:lnTo>
                  <a:lnTo>
                    <a:pt x="512" y="970"/>
                  </a:lnTo>
                  <a:lnTo>
                    <a:pt x="571" y="910"/>
                  </a:lnTo>
                  <a:lnTo>
                    <a:pt x="632" y="851"/>
                  </a:lnTo>
                  <a:lnTo>
                    <a:pt x="696" y="791"/>
                  </a:lnTo>
                  <a:lnTo>
                    <a:pt x="762" y="734"/>
                  </a:lnTo>
                  <a:lnTo>
                    <a:pt x="831" y="677"/>
                  </a:lnTo>
                  <a:lnTo>
                    <a:pt x="903" y="622"/>
                  </a:lnTo>
                  <a:lnTo>
                    <a:pt x="978" y="567"/>
                  </a:lnTo>
                  <a:lnTo>
                    <a:pt x="1056" y="514"/>
                  </a:lnTo>
                  <a:lnTo>
                    <a:pt x="1135" y="463"/>
                  </a:lnTo>
                  <a:lnTo>
                    <a:pt x="1134" y="463"/>
                  </a:lnTo>
                  <a:lnTo>
                    <a:pt x="1216" y="414"/>
                  </a:lnTo>
                  <a:lnTo>
                    <a:pt x="1297" y="368"/>
                  </a:lnTo>
                  <a:lnTo>
                    <a:pt x="1379" y="324"/>
                  </a:lnTo>
                  <a:lnTo>
                    <a:pt x="1460" y="285"/>
                  </a:lnTo>
                  <a:lnTo>
                    <a:pt x="1541" y="247"/>
                  </a:lnTo>
                  <a:lnTo>
                    <a:pt x="1622" y="212"/>
                  </a:lnTo>
                  <a:lnTo>
                    <a:pt x="1704" y="181"/>
                  </a:lnTo>
                  <a:lnTo>
                    <a:pt x="1784" y="152"/>
                  </a:lnTo>
                  <a:lnTo>
                    <a:pt x="1864" y="126"/>
                  </a:lnTo>
                  <a:lnTo>
                    <a:pt x="1943" y="104"/>
                  </a:lnTo>
                  <a:lnTo>
                    <a:pt x="2021" y="84"/>
                  </a:lnTo>
                  <a:lnTo>
                    <a:pt x="2099" y="67"/>
                  </a:lnTo>
                  <a:lnTo>
                    <a:pt x="2175" y="52"/>
                  </a:lnTo>
                  <a:lnTo>
                    <a:pt x="2249" y="42"/>
                  </a:lnTo>
                  <a:lnTo>
                    <a:pt x="2322" y="33"/>
                  </a:lnTo>
                  <a:lnTo>
                    <a:pt x="2394" y="28"/>
                  </a:lnTo>
                  <a:lnTo>
                    <a:pt x="2465" y="25"/>
                  </a:lnTo>
                  <a:lnTo>
                    <a:pt x="2533" y="26"/>
                  </a:lnTo>
                  <a:lnTo>
                    <a:pt x="2599" y="30"/>
                  </a:lnTo>
                  <a:lnTo>
                    <a:pt x="2663" y="37"/>
                  </a:lnTo>
                  <a:lnTo>
                    <a:pt x="2726" y="46"/>
                  </a:lnTo>
                  <a:lnTo>
                    <a:pt x="2785" y="59"/>
                  </a:lnTo>
                  <a:lnTo>
                    <a:pt x="2843" y="74"/>
                  </a:lnTo>
                  <a:lnTo>
                    <a:pt x="2897" y="92"/>
                  </a:lnTo>
                  <a:lnTo>
                    <a:pt x="2949" y="114"/>
                  </a:lnTo>
                  <a:lnTo>
                    <a:pt x="2998" y="138"/>
                  </a:lnTo>
                  <a:lnTo>
                    <a:pt x="3044" y="166"/>
                  </a:lnTo>
                  <a:lnTo>
                    <a:pt x="3086" y="196"/>
                  </a:lnTo>
                  <a:lnTo>
                    <a:pt x="3126" y="229"/>
                  </a:lnTo>
                  <a:lnTo>
                    <a:pt x="3162" y="266"/>
                  </a:lnTo>
                  <a:lnTo>
                    <a:pt x="3195" y="305"/>
                  </a:lnTo>
                  <a:lnTo>
                    <a:pt x="3224" y="347"/>
                  </a:lnTo>
                  <a:lnTo>
                    <a:pt x="3223" y="346"/>
                  </a:lnTo>
                  <a:lnTo>
                    <a:pt x="3249" y="391"/>
                  </a:lnTo>
                  <a:lnTo>
                    <a:pt x="3269" y="437"/>
                  </a:lnTo>
                  <a:lnTo>
                    <a:pt x="3287" y="486"/>
                  </a:lnTo>
                  <a:lnTo>
                    <a:pt x="3299" y="536"/>
                  </a:lnTo>
                  <a:lnTo>
                    <a:pt x="3307" y="588"/>
                  </a:lnTo>
                  <a:lnTo>
                    <a:pt x="3312" y="641"/>
                  </a:lnTo>
                  <a:lnTo>
                    <a:pt x="3312" y="695"/>
                  </a:lnTo>
                  <a:lnTo>
                    <a:pt x="3309" y="751"/>
                  </a:lnTo>
                  <a:lnTo>
                    <a:pt x="3301" y="808"/>
                  </a:lnTo>
                  <a:lnTo>
                    <a:pt x="3289" y="866"/>
                  </a:lnTo>
                  <a:lnTo>
                    <a:pt x="3275" y="925"/>
                  </a:lnTo>
                  <a:lnTo>
                    <a:pt x="3257" y="986"/>
                  </a:lnTo>
                  <a:lnTo>
                    <a:pt x="3234" y="1046"/>
                  </a:lnTo>
                  <a:lnTo>
                    <a:pt x="3208" y="1108"/>
                  </a:lnTo>
                  <a:lnTo>
                    <a:pt x="3179" y="1169"/>
                  </a:lnTo>
                  <a:lnTo>
                    <a:pt x="3146" y="1231"/>
                  </a:lnTo>
                  <a:lnTo>
                    <a:pt x="3110" y="1293"/>
                  </a:lnTo>
                  <a:lnTo>
                    <a:pt x="3070" y="1356"/>
                  </a:lnTo>
                  <a:lnTo>
                    <a:pt x="3027" y="1418"/>
                  </a:lnTo>
                  <a:lnTo>
                    <a:pt x="2982" y="1480"/>
                  </a:lnTo>
                  <a:lnTo>
                    <a:pt x="2932" y="1542"/>
                  </a:lnTo>
                  <a:lnTo>
                    <a:pt x="2880" y="1603"/>
                  </a:lnTo>
                  <a:lnTo>
                    <a:pt x="2825" y="1664"/>
                  </a:lnTo>
                  <a:lnTo>
                    <a:pt x="2766" y="1725"/>
                  </a:lnTo>
                  <a:lnTo>
                    <a:pt x="2705" y="1784"/>
                  </a:lnTo>
                  <a:lnTo>
                    <a:pt x="2641" y="1844"/>
                  </a:lnTo>
                  <a:lnTo>
                    <a:pt x="2574" y="1901"/>
                  </a:lnTo>
                  <a:lnTo>
                    <a:pt x="2505" y="1958"/>
                  </a:lnTo>
                  <a:lnTo>
                    <a:pt x="2433" y="2013"/>
                  </a:lnTo>
                  <a:lnTo>
                    <a:pt x="2359" y="2068"/>
                  </a:lnTo>
                  <a:lnTo>
                    <a:pt x="2281" y="2121"/>
                  </a:lnTo>
                  <a:lnTo>
                    <a:pt x="2201" y="2172"/>
                  </a:lnTo>
                  <a:lnTo>
                    <a:pt x="2202" y="2172"/>
                  </a:lnTo>
                  <a:lnTo>
                    <a:pt x="2121" y="2221"/>
                  </a:lnTo>
                  <a:lnTo>
                    <a:pt x="2040" y="2267"/>
                  </a:lnTo>
                  <a:lnTo>
                    <a:pt x="1959" y="2311"/>
                  </a:lnTo>
                  <a:lnTo>
                    <a:pt x="1876" y="2351"/>
                  </a:lnTo>
                  <a:lnTo>
                    <a:pt x="1796" y="2388"/>
                  </a:lnTo>
                  <a:lnTo>
                    <a:pt x="1714" y="2423"/>
                  </a:lnTo>
                  <a:lnTo>
                    <a:pt x="1633" y="2454"/>
                  </a:lnTo>
                  <a:lnTo>
                    <a:pt x="1553" y="2483"/>
                  </a:lnTo>
                  <a:lnTo>
                    <a:pt x="1473" y="2509"/>
                  </a:lnTo>
                  <a:lnTo>
                    <a:pt x="1394" y="2532"/>
                  </a:lnTo>
                  <a:lnTo>
                    <a:pt x="1316" y="2552"/>
                  </a:lnTo>
                  <a:lnTo>
                    <a:pt x="1239" y="2569"/>
                  </a:lnTo>
                  <a:lnTo>
                    <a:pt x="1163" y="2583"/>
                  </a:lnTo>
                  <a:lnTo>
                    <a:pt x="1088" y="2594"/>
                  </a:lnTo>
                  <a:lnTo>
                    <a:pt x="1015" y="2603"/>
                  </a:lnTo>
                  <a:lnTo>
                    <a:pt x="943" y="2608"/>
                  </a:lnTo>
                  <a:lnTo>
                    <a:pt x="873" y="2611"/>
                  </a:lnTo>
                  <a:lnTo>
                    <a:pt x="805" y="2610"/>
                  </a:lnTo>
                  <a:lnTo>
                    <a:pt x="738" y="2606"/>
                  </a:lnTo>
                  <a:lnTo>
                    <a:pt x="674" y="2599"/>
                  </a:lnTo>
                  <a:lnTo>
                    <a:pt x="612" y="2590"/>
                  </a:lnTo>
                  <a:lnTo>
                    <a:pt x="553" y="2578"/>
                  </a:lnTo>
                  <a:lnTo>
                    <a:pt x="495" y="2562"/>
                  </a:lnTo>
                  <a:lnTo>
                    <a:pt x="440" y="2543"/>
                  </a:lnTo>
                  <a:lnTo>
                    <a:pt x="389" y="2522"/>
                  </a:lnTo>
                  <a:lnTo>
                    <a:pt x="340" y="2498"/>
                  </a:lnTo>
                  <a:lnTo>
                    <a:pt x="294" y="2471"/>
                  </a:lnTo>
                  <a:lnTo>
                    <a:pt x="251" y="2441"/>
                  </a:lnTo>
                  <a:lnTo>
                    <a:pt x="212" y="2407"/>
                  </a:lnTo>
                  <a:lnTo>
                    <a:pt x="176" y="2371"/>
                  </a:lnTo>
                  <a:lnTo>
                    <a:pt x="143" y="2332"/>
                  </a:lnTo>
                  <a:lnTo>
                    <a:pt x="113" y="2289"/>
                  </a:lnTo>
                  <a:lnTo>
                    <a:pt x="93" y="230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endParaRPr lang="en-US">
                <a:solidFill>
                  <a:srgbClr val="000000"/>
                </a:solidFill>
                <a:latin typeface="Times New Roman" charset="0"/>
              </a:endParaRPr>
            </a:p>
          </p:txBody>
        </p:sp>
        <p:sp>
          <p:nvSpPr>
            <p:cNvPr id="8208" name="Rectangle 16"/>
            <p:cNvSpPr>
              <a:spLocks noChangeArrowheads="1"/>
            </p:cNvSpPr>
            <p:nvPr/>
          </p:nvSpPr>
          <p:spPr bwMode="auto">
            <a:xfrm>
              <a:off x="2044" y="15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a:solidFill>
                    <a:srgbClr val="000000"/>
                  </a:solidFill>
                  <a:latin typeface="Symbol" charset="2"/>
                </a:rPr>
                <a:t>W</a:t>
              </a:r>
              <a:r>
                <a:rPr lang="en-US" altLang="x-none" baseline="-25000">
                  <a:solidFill>
                    <a:srgbClr val="000000"/>
                  </a:solidFill>
                  <a:latin typeface="Times New Roman" charset="0"/>
                </a:rPr>
                <a:t>1</a:t>
              </a:r>
            </a:p>
          </p:txBody>
        </p:sp>
        <p:sp>
          <p:nvSpPr>
            <p:cNvPr id="8209" name="Rectangle 17"/>
            <p:cNvSpPr>
              <a:spLocks noChangeArrowheads="1"/>
            </p:cNvSpPr>
            <p:nvPr/>
          </p:nvSpPr>
          <p:spPr bwMode="auto">
            <a:xfrm>
              <a:off x="2476" y="15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a:solidFill>
                    <a:srgbClr val="000000"/>
                  </a:solidFill>
                  <a:latin typeface="Symbol" charset="2"/>
                </a:rPr>
                <a:t>W</a:t>
              </a:r>
              <a:r>
                <a:rPr lang="en-US" altLang="x-none" baseline="-25000">
                  <a:solidFill>
                    <a:srgbClr val="000000"/>
                  </a:solidFill>
                  <a:latin typeface="Times New Roman" charset="0"/>
                </a:rPr>
                <a:t>2</a:t>
              </a:r>
            </a:p>
          </p:txBody>
        </p:sp>
        <p:sp>
          <p:nvSpPr>
            <p:cNvPr id="8210" name="Rectangle 18"/>
            <p:cNvSpPr>
              <a:spLocks noChangeArrowheads="1"/>
            </p:cNvSpPr>
            <p:nvPr/>
          </p:nvSpPr>
          <p:spPr bwMode="auto">
            <a:xfrm>
              <a:off x="3532" y="15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a:solidFill>
                    <a:srgbClr val="000000"/>
                  </a:solidFill>
                  <a:latin typeface="Symbol" charset="2"/>
                </a:rPr>
                <a:t>W</a:t>
              </a:r>
              <a:r>
                <a:rPr lang="en-US" altLang="x-none" baseline="-25000">
                  <a:solidFill>
                    <a:srgbClr val="000000"/>
                  </a:solidFill>
                  <a:latin typeface="Times New Roman" charset="0"/>
                </a:rPr>
                <a:t>3</a:t>
              </a:r>
            </a:p>
          </p:txBody>
        </p:sp>
        <p:sp>
          <p:nvSpPr>
            <p:cNvPr id="8211" name="Rectangle 19"/>
            <p:cNvSpPr>
              <a:spLocks noChangeArrowheads="1"/>
            </p:cNvSpPr>
            <p:nvPr/>
          </p:nvSpPr>
          <p:spPr bwMode="auto">
            <a:xfrm>
              <a:off x="3244" y="27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a:solidFill>
                    <a:srgbClr val="000000"/>
                  </a:solidFill>
                  <a:latin typeface="Symbol" charset="2"/>
                </a:rPr>
                <a:t>W</a:t>
              </a:r>
              <a:r>
                <a:rPr lang="en-US" altLang="x-none" baseline="-25000">
                  <a:solidFill>
                    <a:srgbClr val="000000"/>
                  </a:solidFill>
                  <a:latin typeface="Times New Roman" charset="0"/>
                </a:rPr>
                <a:t>4</a:t>
              </a:r>
            </a:p>
          </p:txBody>
        </p:sp>
        <p:sp>
          <p:nvSpPr>
            <p:cNvPr id="8212" name="Rectangle 20"/>
            <p:cNvSpPr>
              <a:spLocks noChangeArrowheads="1"/>
            </p:cNvSpPr>
            <p:nvPr/>
          </p:nvSpPr>
          <p:spPr bwMode="auto">
            <a:xfrm>
              <a:off x="1516" y="2743"/>
              <a:ext cx="3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a:solidFill>
                    <a:srgbClr val="000000"/>
                  </a:solidFill>
                  <a:latin typeface="Symbol" charset="2"/>
                </a:rPr>
                <a:t>W</a:t>
              </a:r>
              <a:r>
                <a:rPr lang="en-US" altLang="x-none" baseline="-25000">
                  <a:solidFill>
                    <a:srgbClr val="000000"/>
                  </a:solidFill>
                  <a:latin typeface="Times New Roman" charset="0"/>
                </a:rPr>
                <a:t>0</a:t>
              </a:r>
            </a:p>
          </p:txBody>
        </p:sp>
        <p:sp>
          <p:nvSpPr>
            <p:cNvPr id="8213" name="Rectangle 21"/>
            <p:cNvSpPr>
              <a:spLocks noChangeArrowheads="1"/>
            </p:cNvSpPr>
            <p:nvPr/>
          </p:nvSpPr>
          <p:spPr bwMode="auto">
            <a:xfrm>
              <a:off x="2813" y="3713"/>
              <a:ext cx="26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dirty="0" err="1">
                  <a:solidFill>
                    <a:srgbClr val="000000"/>
                  </a:solidFill>
                  <a:latin typeface="Times New Roman" charset="0"/>
                </a:rPr>
                <a:t>K</a:t>
              </a:r>
              <a:r>
                <a:rPr lang="en-US" altLang="x-none" sz="2000" i="1" baseline="-25000" dirty="0" err="1">
                  <a:solidFill>
                    <a:srgbClr val="000000"/>
                  </a:solidFill>
                  <a:latin typeface="Times New Roman" charset="0"/>
                </a:rPr>
                <a:t>x</a:t>
              </a:r>
              <a:endParaRPr lang="en-US" altLang="x-none" sz="2000" i="1" baseline="-25000" dirty="0">
                <a:solidFill>
                  <a:srgbClr val="000000"/>
                </a:solidFill>
                <a:latin typeface="Times New Roman" charset="0"/>
              </a:endParaRPr>
            </a:p>
          </p:txBody>
        </p:sp>
        <p:sp>
          <p:nvSpPr>
            <p:cNvPr id="8214" name="Rectangle 22"/>
            <p:cNvSpPr>
              <a:spLocks noChangeArrowheads="1"/>
            </p:cNvSpPr>
            <p:nvPr/>
          </p:nvSpPr>
          <p:spPr bwMode="auto">
            <a:xfrm>
              <a:off x="3869" y="3713"/>
              <a:ext cx="45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a:solidFill>
                    <a:srgbClr val="000000"/>
                  </a:solidFill>
                  <a:latin typeface="Symbol" charset="2"/>
                </a:rPr>
                <a:t>g </a:t>
              </a:r>
              <a:r>
                <a:rPr lang="en-US" altLang="x-none" sz="2000" baseline="30000">
                  <a:solidFill>
                    <a:srgbClr val="000000"/>
                  </a:solidFill>
                  <a:latin typeface="Times New Roman" charset="0"/>
                </a:rPr>
                <a:t>-1</a:t>
              </a:r>
              <a:r>
                <a:rPr lang="en-US" altLang="x-none" sz="2000" i="1">
                  <a:solidFill>
                    <a:srgbClr val="000000"/>
                  </a:solidFill>
                  <a:latin typeface="Times New Roman" charset="0"/>
                </a:rPr>
                <a:t>K</a:t>
              </a:r>
              <a:r>
                <a:rPr lang="en-US" altLang="x-none" sz="2000" i="1" baseline="-25000">
                  <a:solidFill>
                    <a:srgbClr val="000000"/>
                  </a:solidFill>
                  <a:latin typeface="Times New Roman" charset="0"/>
                </a:rPr>
                <a:t>z</a:t>
              </a:r>
            </a:p>
          </p:txBody>
        </p:sp>
        <p:sp>
          <p:nvSpPr>
            <p:cNvPr id="8215" name="Rectangle 23"/>
            <p:cNvSpPr>
              <a:spLocks noChangeArrowheads="1"/>
            </p:cNvSpPr>
            <p:nvPr/>
          </p:nvSpPr>
          <p:spPr bwMode="auto">
            <a:xfrm>
              <a:off x="4733" y="3713"/>
              <a:ext cx="27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a:solidFill>
                    <a:srgbClr val="000000"/>
                  </a:solidFill>
                  <a:latin typeface="Times New Roman" charset="0"/>
                </a:rPr>
                <a:t>D</a:t>
              </a:r>
              <a:r>
                <a:rPr lang="en-US" altLang="x-none" sz="2000" i="1" baseline="-25000">
                  <a:solidFill>
                    <a:srgbClr val="000000"/>
                  </a:solidFill>
                  <a:latin typeface="Times New Roman" charset="0"/>
                </a:rPr>
                <a:t>x</a:t>
              </a:r>
            </a:p>
          </p:txBody>
        </p:sp>
        <p:sp>
          <p:nvSpPr>
            <p:cNvPr id="8216" name="Rectangle 24"/>
            <p:cNvSpPr>
              <a:spLocks noChangeArrowheads="1"/>
            </p:cNvSpPr>
            <p:nvPr/>
          </p:nvSpPr>
          <p:spPr bwMode="auto">
            <a:xfrm>
              <a:off x="737" y="641"/>
              <a:ext cx="26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a:solidFill>
                    <a:srgbClr val="000000"/>
                  </a:solidFill>
                  <a:latin typeface="Times New Roman" charset="0"/>
                </a:rPr>
                <a:t>K</a:t>
              </a:r>
              <a:r>
                <a:rPr lang="en-US" altLang="x-none" sz="2000" i="1" baseline="-25000">
                  <a:solidFill>
                    <a:srgbClr val="000000"/>
                  </a:solidFill>
                  <a:latin typeface="Times New Roman" charset="0"/>
                </a:rPr>
                <a:t>z</a:t>
              </a:r>
            </a:p>
          </p:txBody>
        </p:sp>
        <p:sp>
          <p:nvSpPr>
            <p:cNvPr id="8217" name="Rectangle 25"/>
            <p:cNvSpPr>
              <a:spLocks noChangeArrowheads="1"/>
            </p:cNvSpPr>
            <p:nvPr/>
          </p:nvSpPr>
          <p:spPr bwMode="auto">
            <a:xfrm>
              <a:off x="737" y="1985"/>
              <a:ext cx="31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p>
              <a:pPr eaLnBrk="0" hangingPunct="0"/>
              <a:r>
                <a:rPr lang="en-US" altLang="x-none" sz="2000" i="1">
                  <a:solidFill>
                    <a:srgbClr val="000000"/>
                  </a:solidFill>
                  <a:latin typeface="Times New Roman" charset="0"/>
                </a:rPr>
                <a:t>K</a:t>
              </a:r>
              <a:r>
                <a:rPr lang="en-US" altLang="x-none" sz="2000" i="1" baseline="-25000">
                  <a:solidFill>
                    <a:srgbClr val="000000"/>
                  </a:solidFill>
                  <a:latin typeface="Times New Roman" charset="0"/>
                </a:rPr>
                <a:t>y</a:t>
              </a:r>
            </a:p>
          </p:txBody>
        </p:sp>
        <p:sp>
          <p:nvSpPr>
            <p:cNvPr id="8218" name="Rectangle 26"/>
            <p:cNvSpPr>
              <a:spLocks noChangeArrowheads="1"/>
            </p:cNvSpPr>
            <p:nvPr/>
          </p:nvSpPr>
          <p:spPr bwMode="auto">
            <a:xfrm>
              <a:off x="737" y="209"/>
              <a:ext cx="27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p>
              <a:pPr eaLnBrk="0" hangingPunct="0"/>
              <a:r>
                <a:rPr lang="en-US" altLang="x-none" sz="2000" i="1">
                  <a:solidFill>
                    <a:srgbClr val="000000"/>
                  </a:solidFill>
                  <a:latin typeface="Times New Roman" charset="0"/>
                </a:rPr>
                <a:t>D</a:t>
              </a:r>
              <a:r>
                <a:rPr lang="en-US" altLang="x-none" sz="2000" i="1" baseline="-25000">
                  <a:solidFill>
                    <a:srgbClr val="000000"/>
                  </a:solidFill>
                  <a:latin typeface="Times New Roman" charset="0"/>
                </a:rPr>
                <a:t>y</a:t>
              </a:r>
            </a:p>
          </p:txBody>
        </p:sp>
        <p:sp>
          <p:nvSpPr>
            <p:cNvPr id="8224" name="Freeform 32"/>
            <p:cNvSpPr>
              <a:spLocks/>
            </p:cNvSpPr>
            <p:nvPr/>
          </p:nvSpPr>
          <p:spPr bwMode="auto">
            <a:xfrm>
              <a:off x="1008" y="2112"/>
              <a:ext cx="1920" cy="1584"/>
            </a:xfrm>
            <a:custGeom>
              <a:avLst/>
              <a:gdLst>
                <a:gd name="T0" fmla="*/ 0 w 1920"/>
                <a:gd name="T1" fmla="*/ 0 h 1584"/>
                <a:gd name="T2" fmla="*/ 1392 w 1920"/>
                <a:gd name="T3" fmla="*/ 0 h 1584"/>
                <a:gd name="T4" fmla="*/ 1920 w 1920"/>
                <a:gd name="T5" fmla="*/ 528 h 1584"/>
                <a:gd name="T6" fmla="*/ 1920 w 1920"/>
                <a:gd name="T7" fmla="*/ 1584 h 1584"/>
              </a:gdLst>
              <a:ahLst/>
              <a:cxnLst>
                <a:cxn ang="0">
                  <a:pos x="T0" y="T1"/>
                </a:cxn>
                <a:cxn ang="0">
                  <a:pos x="T2" y="T3"/>
                </a:cxn>
                <a:cxn ang="0">
                  <a:pos x="T4" y="T5"/>
                </a:cxn>
                <a:cxn ang="0">
                  <a:pos x="T6" y="T7"/>
                </a:cxn>
              </a:cxnLst>
              <a:rect l="0" t="0" r="r" b="b"/>
              <a:pathLst>
                <a:path w="1920" h="1584">
                  <a:moveTo>
                    <a:pt x="0" y="0"/>
                  </a:moveTo>
                  <a:lnTo>
                    <a:pt x="1392" y="0"/>
                  </a:lnTo>
                  <a:lnTo>
                    <a:pt x="1920" y="528"/>
                  </a:lnTo>
                  <a:lnTo>
                    <a:pt x="1920" y="1584"/>
                  </a:lnTo>
                </a:path>
              </a:pathLst>
            </a:custGeom>
            <a:noFill/>
            <a:ln w="57150" cap="flat" cmpd="sng">
              <a:solidFill>
                <a:schemeClr val="accent2"/>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0" hangingPunct="0"/>
              <a:endParaRPr lang="en-US">
                <a:solidFill>
                  <a:srgbClr val="000000"/>
                </a:solidFill>
                <a:latin typeface="Times New Roman" charset="0"/>
              </a:endParaRPr>
            </a:p>
          </p:txBody>
        </p:sp>
      </p:grpSp>
      <p:pic>
        <p:nvPicPr>
          <p:cNvPr id="2" name="Picture 1"/>
          <p:cNvPicPr>
            <a:picLocks noChangeAspect="1"/>
          </p:cNvPicPr>
          <p:nvPr/>
        </p:nvPicPr>
        <p:blipFill>
          <a:blip r:embed="rId3"/>
          <a:stretch>
            <a:fillRect/>
          </a:stretch>
        </p:blipFill>
        <p:spPr>
          <a:xfrm>
            <a:off x="-23778" y="5578874"/>
            <a:ext cx="9144000" cy="1296537"/>
          </a:xfrm>
          <a:prstGeom prst="rect">
            <a:avLst/>
          </a:prstGeom>
        </p:spPr>
      </p:pic>
      <p:sp>
        <p:nvSpPr>
          <p:cNvPr id="3" name="Title 2"/>
          <p:cNvSpPr>
            <a:spLocks noGrp="1"/>
          </p:cNvSpPr>
          <p:nvPr>
            <p:ph type="title"/>
          </p:nvPr>
        </p:nvSpPr>
        <p:spPr/>
        <p:txBody>
          <a:bodyPr/>
          <a:lstStyle/>
          <a:p>
            <a:r>
              <a:rPr lang="en-US" dirty="0"/>
              <a:t>Newsvendor Networks = multi-dimensional newsvendor model</a:t>
            </a:r>
          </a:p>
        </p:txBody>
      </p:sp>
      <p:sp>
        <p:nvSpPr>
          <p:cNvPr id="4" name="TextBox 3"/>
          <p:cNvSpPr txBox="1"/>
          <p:nvPr/>
        </p:nvSpPr>
        <p:spPr>
          <a:xfrm>
            <a:off x="-4092" y="5250730"/>
            <a:ext cx="4021550" cy="369332"/>
          </a:xfrm>
          <a:prstGeom prst="rect">
            <a:avLst/>
          </a:prstGeom>
          <a:noFill/>
        </p:spPr>
        <p:txBody>
          <a:bodyPr wrap="none" rtlCol="0">
            <a:spAutoFit/>
          </a:bodyPr>
          <a:lstStyle/>
          <a:p>
            <a:r>
              <a:rPr lang="en-US" sz="1800" dirty="0"/>
              <a:t>Harrison and Van Mieghem (1997) show:</a:t>
            </a:r>
          </a:p>
        </p:txBody>
      </p:sp>
    </p:spTree>
    <p:extLst>
      <p:ext uri="{BB962C8B-B14F-4D97-AF65-F5344CB8AC3E}">
        <p14:creationId xmlns:p14="http://schemas.microsoft.com/office/powerpoint/2010/main" val="7663068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a:latin typeface="Albertus Extra Bold" pitchFamily="34" charset="0"/>
              </a:rPr>
              <a:t>Mean-Variance Analysis </a:t>
            </a:r>
            <a:r>
              <a:rPr lang="en-US">
                <a:latin typeface="Albertus Extra Bold" pitchFamily="34" charset="0"/>
              </a:rPr>
              <a:t>of Operational Hedging</a:t>
            </a:r>
            <a:r>
              <a:rPr lang="en-US"/>
              <a:t>:</a:t>
            </a:r>
            <a:br>
              <a:rPr lang="en-US"/>
            </a:br>
            <a:r>
              <a:rPr lang="en-US"/>
              <a:t>Example via Capacity Portfolio Imbalance in Seagate</a:t>
            </a:r>
            <a:endParaRPr lang="en-US" sz="2000"/>
          </a:p>
        </p:txBody>
      </p:sp>
      <p:sp>
        <p:nvSpPr>
          <p:cNvPr id="19460" name="Rectangle 1040"/>
          <p:cNvSpPr>
            <a:spLocks noGrp="1" noChangeArrowheads="1"/>
          </p:cNvSpPr>
          <p:nvPr>
            <p:ph idx="1"/>
          </p:nvPr>
        </p:nvSpPr>
        <p:spPr>
          <a:xfrm>
            <a:off x="6046788" y="1114425"/>
            <a:ext cx="3097212" cy="5419725"/>
          </a:xfrm>
        </p:spPr>
        <p:txBody>
          <a:bodyPr/>
          <a:lstStyle/>
          <a:p>
            <a:r>
              <a:rPr lang="en-US" sz="1800"/>
              <a:t>For whom is </a:t>
            </a:r>
            <a:r>
              <a:rPr lang="en-US" sz="1600" i="1"/>
              <a:t>K</a:t>
            </a:r>
            <a:r>
              <a:rPr lang="en-US" sz="1600" i="1" baseline="30000"/>
              <a:t>*</a:t>
            </a:r>
            <a:r>
              <a:rPr lang="en-US" sz="1800" i="1"/>
              <a:t> </a:t>
            </a:r>
            <a:r>
              <a:rPr lang="en-US" sz="1800"/>
              <a:t>optimal?</a:t>
            </a:r>
          </a:p>
          <a:p>
            <a:endParaRPr lang="en-US" sz="1800"/>
          </a:p>
          <a:p>
            <a:r>
              <a:rPr lang="en-US" sz="1800"/>
              <a:t>Reduce risk:</a:t>
            </a:r>
          </a:p>
          <a:p>
            <a:pPr lvl="1"/>
            <a:r>
              <a:rPr lang="en-US" sz="1600"/>
              <a:t>What is the </a:t>
            </a:r>
            <a:r>
              <a:rPr lang="en-US" sz="1600" i="1"/>
              <a:t>optimal</a:t>
            </a:r>
            <a:r>
              <a:rPr lang="en-US" sz="1600"/>
              <a:t> risk-reducing capacity portfolio?</a:t>
            </a:r>
          </a:p>
          <a:p>
            <a:pPr lvl="1"/>
            <a:endParaRPr lang="en-US" sz="1600"/>
          </a:p>
          <a:p>
            <a:pPr lvl="1"/>
            <a:endParaRPr lang="en-US" sz="1600"/>
          </a:p>
          <a:p>
            <a:pPr lvl="1"/>
            <a:endParaRPr lang="en-US" sz="1600"/>
          </a:p>
          <a:p>
            <a:pPr lvl="1"/>
            <a:r>
              <a:rPr lang="en-US" sz="160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b="1">
                <a:solidFill>
                  <a:srgbClr val="FF0000"/>
                </a:solidFill>
              </a:rPr>
              <a:t>Optimal</a:t>
            </a:r>
            <a:r>
              <a:rPr lang="en-US"/>
              <a:t> </a:t>
            </a:r>
            <a:r>
              <a:rPr lang="en-US" i="1"/>
              <a:t>Capacity Portfolio Investment</a:t>
            </a:r>
            <a:r>
              <a:rPr lang="en-US"/>
              <a:t>:</a:t>
            </a:r>
            <a:br>
              <a:rPr lang="en-US"/>
            </a:br>
            <a:r>
              <a:rPr lang="en-US"/>
              <a:t>	Implementation Challenges</a:t>
            </a:r>
          </a:p>
        </p:txBody>
      </p:sp>
      <p:sp>
        <p:nvSpPr>
          <p:cNvPr id="20483" name="Rectangle 3"/>
          <p:cNvSpPr>
            <a:spLocks noGrp="1" noChangeArrowheads="1"/>
          </p:cNvSpPr>
          <p:nvPr>
            <p:ph idx="1"/>
          </p:nvPr>
        </p:nvSpPr>
        <p:spPr/>
        <p:txBody>
          <a:bodyPr/>
          <a:lstStyle/>
          <a:p>
            <a:r>
              <a:rPr lang="en-US" sz="1800"/>
              <a:t>The optimally installed capacity will </a:t>
            </a:r>
            <a:r>
              <a:rPr lang="en-US" sz="1800" i="1"/>
              <a:t>never </a:t>
            </a:r>
            <a:r>
              <a:rPr lang="en-US" sz="1800"/>
              <a:t>be all used </a:t>
            </a:r>
            <a:r>
              <a:rPr lang="en-US" sz="1800" i="1"/>
              <a:t>simultaneously</a:t>
            </a:r>
            <a:endParaRPr lang="en-US" sz="1800"/>
          </a:p>
          <a:p>
            <a:endParaRPr lang="en-US" sz="1800"/>
          </a:p>
          <a:p>
            <a:pPr lvl="1"/>
            <a:endParaRPr lang="en-US" sz="1600"/>
          </a:p>
          <a:p>
            <a:r>
              <a:rPr lang="en-US" sz="1800"/>
              <a:t>The current sales-plan driven capacity planning practice will </a:t>
            </a:r>
            <a:r>
              <a:rPr lang="en-US" sz="1800" i="1"/>
              <a:t>never </a:t>
            </a:r>
            <a:r>
              <a:rPr lang="en-US" sz="1800"/>
              <a:t>lead to the optimal capacity vector</a:t>
            </a:r>
          </a:p>
          <a:p>
            <a:endParaRPr lang="en-US" sz="1800"/>
          </a:p>
          <a:p>
            <a:endParaRPr lang="en-US" sz="1800"/>
          </a:p>
          <a:p>
            <a:r>
              <a:rPr lang="en-US" sz="1800"/>
              <a:t>Which organizational changes are needed so the optimal capacity vector is chosen?</a:t>
            </a:r>
          </a:p>
          <a:p>
            <a:pPr lvl="1"/>
            <a:r>
              <a:rPr lang="en-US" sz="1600"/>
              <a:t>Incentives: mktg-sales v. finance-ops</a:t>
            </a:r>
          </a:p>
          <a:p>
            <a:pPr lvl="1"/>
            <a:r>
              <a:rPr lang="en-US" sz="1600"/>
              <a:t>Demand &amp; sales planning &amp; forecasting</a:t>
            </a:r>
          </a:p>
          <a:p>
            <a:pPr lvl="1"/>
            <a:r>
              <a:rPr lang="en-US" sz="1600"/>
              <a:t>Integration and coordination (ERP)  </a:t>
            </a:r>
          </a:p>
          <a:p>
            <a:endParaRPr lang="en-US" sz="1800"/>
          </a:p>
          <a:p>
            <a:endParaRPr lang="en-US" sz="1800"/>
          </a:p>
          <a:p>
            <a:endParaRPr lang="en-US" sz="1800"/>
          </a:p>
          <a:p>
            <a:pPr>
              <a:buFont typeface="Wingdings" pitchFamily="2" charset="2"/>
              <a:buNone/>
            </a:pPr>
            <a:endParaRPr lang="en-US" sz="18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3864375" y="1527688"/>
            <a:ext cx="4897438" cy="4700587"/>
            <a:chOff x="1200" y="207"/>
            <a:chExt cx="3085" cy="2961"/>
          </a:xfrm>
        </p:grpSpPr>
        <p:sp>
          <p:nvSpPr>
            <p:cNvPr id="8197" name="Line 3"/>
            <p:cNvSpPr>
              <a:spLocks noChangeShapeType="1"/>
            </p:cNvSpPr>
            <p:nvPr/>
          </p:nvSpPr>
          <p:spPr bwMode="auto">
            <a:xfrm flipH="1">
              <a:off x="2074" y="1302"/>
              <a:ext cx="657" cy="1"/>
            </a:xfrm>
            <a:prstGeom prst="line">
              <a:avLst/>
            </a:prstGeom>
            <a:noFill/>
            <a:ln w="12700">
              <a:solidFill>
                <a:schemeClr val="tx1"/>
              </a:solidFill>
              <a:round/>
              <a:headEnd/>
              <a:tailEnd/>
            </a:ln>
          </p:spPr>
          <p:txBody>
            <a:bodyPr/>
            <a:lstStyle/>
            <a:p>
              <a:endParaRPr lang="en-US"/>
            </a:p>
          </p:txBody>
        </p:sp>
        <p:sp>
          <p:nvSpPr>
            <p:cNvPr id="8198" name="Line 4"/>
            <p:cNvSpPr>
              <a:spLocks noChangeShapeType="1"/>
            </p:cNvSpPr>
            <p:nvPr/>
          </p:nvSpPr>
          <p:spPr bwMode="auto">
            <a:xfrm>
              <a:off x="2074" y="1302"/>
              <a:ext cx="0" cy="426"/>
            </a:xfrm>
            <a:prstGeom prst="line">
              <a:avLst/>
            </a:prstGeom>
            <a:noFill/>
            <a:ln w="12700">
              <a:solidFill>
                <a:schemeClr val="tx1"/>
              </a:solidFill>
              <a:round/>
              <a:headEnd/>
              <a:tailEnd/>
            </a:ln>
          </p:spPr>
          <p:txBody>
            <a:bodyPr/>
            <a:lstStyle/>
            <a:p>
              <a:endParaRPr lang="en-US"/>
            </a:p>
          </p:txBody>
        </p:sp>
        <p:sp>
          <p:nvSpPr>
            <p:cNvPr id="8199" name="Line 5"/>
            <p:cNvSpPr>
              <a:spLocks noChangeShapeType="1"/>
            </p:cNvSpPr>
            <p:nvPr/>
          </p:nvSpPr>
          <p:spPr bwMode="auto">
            <a:xfrm>
              <a:off x="3004" y="1302"/>
              <a:ext cx="588" cy="1"/>
            </a:xfrm>
            <a:prstGeom prst="line">
              <a:avLst/>
            </a:prstGeom>
            <a:noFill/>
            <a:ln w="12700">
              <a:solidFill>
                <a:srgbClr val="000000"/>
              </a:solidFill>
              <a:round/>
              <a:headEnd/>
              <a:tailEnd/>
            </a:ln>
          </p:spPr>
          <p:txBody>
            <a:bodyPr/>
            <a:lstStyle/>
            <a:p>
              <a:endParaRPr lang="en-US"/>
            </a:p>
          </p:txBody>
        </p:sp>
        <p:sp>
          <p:nvSpPr>
            <p:cNvPr id="8200" name="Line 6"/>
            <p:cNvSpPr>
              <a:spLocks noChangeShapeType="1"/>
            </p:cNvSpPr>
            <p:nvPr/>
          </p:nvSpPr>
          <p:spPr bwMode="auto">
            <a:xfrm>
              <a:off x="3592" y="1302"/>
              <a:ext cx="0" cy="378"/>
            </a:xfrm>
            <a:prstGeom prst="line">
              <a:avLst/>
            </a:prstGeom>
            <a:noFill/>
            <a:ln w="12700">
              <a:solidFill>
                <a:srgbClr val="000000"/>
              </a:solidFill>
              <a:round/>
              <a:headEnd/>
              <a:tailEnd/>
            </a:ln>
          </p:spPr>
          <p:txBody>
            <a:bodyPr/>
            <a:lstStyle/>
            <a:p>
              <a:endParaRPr lang="en-US"/>
            </a:p>
          </p:txBody>
        </p:sp>
        <p:sp>
          <p:nvSpPr>
            <p:cNvPr id="8201" name="Line 7"/>
            <p:cNvSpPr>
              <a:spLocks noChangeShapeType="1"/>
            </p:cNvSpPr>
            <p:nvPr/>
          </p:nvSpPr>
          <p:spPr bwMode="auto">
            <a:xfrm>
              <a:off x="1567" y="1379"/>
              <a:ext cx="1" cy="1"/>
            </a:xfrm>
            <a:prstGeom prst="line">
              <a:avLst/>
            </a:prstGeom>
            <a:noFill/>
            <a:ln w="12700">
              <a:solidFill>
                <a:schemeClr val="tx1"/>
              </a:solidFill>
              <a:round/>
              <a:headEnd/>
              <a:tailEnd/>
            </a:ln>
          </p:spPr>
          <p:txBody>
            <a:bodyPr/>
            <a:lstStyle/>
            <a:p>
              <a:endParaRPr lang="en-US"/>
            </a:p>
          </p:txBody>
        </p:sp>
        <p:sp>
          <p:nvSpPr>
            <p:cNvPr id="8202" name="Freeform 8"/>
            <p:cNvSpPr>
              <a:spLocks/>
            </p:cNvSpPr>
            <p:nvPr/>
          </p:nvSpPr>
          <p:spPr bwMode="auto">
            <a:xfrm>
              <a:off x="2208" y="485"/>
              <a:ext cx="353" cy="1243"/>
            </a:xfrm>
            <a:custGeom>
              <a:avLst/>
              <a:gdLst>
                <a:gd name="T0" fmla="*/ 0 w 487"/>
                <a:gd name="T1" fmla="*/ 7 h 2079"/>
                <a:gd name="T2" fmla="*/ 1 w 487"/>
                <a:gd name="T3" fmla="*/ 7 h 2079"/>
                <a:gd name="T4" fmla="*/ 1 w 487"/>
                <a:gd name="T5" fmla="*/ 7 h 2079"/>
                <a:gd name="T6" fmla="*/ 1 w 487"/>
                <a:gd name="T7" fmla="*/ 6 h 2079"/>
                <a:gd name="T8" fmla="*/ 1 w 487"/>
                <a:gd name="T9" fmla="*/ 6 h 2079"/>
                <a:gd name="T10" fmla="*/ 1 w 487"/>
                <a:gd name="T11" fmla="*/ 6 h 2079"/>
                <a:gd name="T12" fmla="*/ 1 w 487"/>
                <a:gd name="T13" fmla="*/ 5 h 2079"/>
                <a:gd name="T14" fmla="*/ 1 w 487"/>
                <a:gd name="T15" fmla="*/ 5 h 2079"/>
                <a:gd name="T16" fmla="*/ 1 w 487"/>
                <a:gd name="T17" fmla="*/ 5 h 2079"/>
                <a:gd name="T18" fmla="*/ 2 w 487"/>
                <a:gd name="T19" fmla="*/ 4 h 2079"/>
                <a:gd name="T20" fmla="*/ 2 w 487"/>
                <a:gd name="T21" fmla="*/ 4 h 2079"/>
                <a:gd name="T22" fmla="*/ 3 w 487"/>
                <a:gd name="T23" fmla="*/ 4 h 2079"/>
                <a:gd name="T24" fmla="*/ 3 w 487"/>
                <a:gd name="T25" fmla="*/ 3 h 2079"/>
                <a:gd name="T26" fmla="*/ 4 w 487"/>
                <a:gd name="T27" fmla="*/ 3 h 2079"/>
                <a:gd name="T28" fmla="*/ 4 w 487"/>
                <a:gd name="T29" fmla="*/ 3 h 2079"/>
                <a:gd name="T30" fmla="*/ 5 w 487"/>
                <a:gd name="T31" fmla="*/ 2 h 2079"/>
                <a:gd name="T32" fmla="*/ 5 w 487"/>
                <a:gd name="T33" fmla="*/ 2 h 2079"/>
                <a:gd name="T34" fmla="*/ 5 w 487"/>
                <a:gd name="T35" fmla="*/ 2 h 2079"/>
                <a:gd name="T36" fmla="*/ 7 w 487"/>
                <a:gd name="T37" fmla="*/ 2 h 2079"/>
                <a:gd name="T38" fmla="*/ 7 w 487"/>
                <a:gd name="T39" fmla="*/ 1 h 2079"/>
                <a:gd name="T40" fmla="*/ 7 w 487"/>
                <a:gd name="T41" fmla="*/ 1 h 2079"/>
                <a:gd name="T42" fmla="*/ 9 w 487"/>
                <a:gd name="T43" fmla="*/ 1 h 2079"/>
                <a:gd name="T44" fmla="*/ 9 w 487"/>
                <a:gd name="T45" fmla="*/ 1 h 2079"/>
                <a:gd name="T46" fmla="*/ 10 w 487"/>
                <a:gd name="T47" fmla="*/ 1 h 2079"/>
                <a:gd name="T48" fmla="*/ 10 w 487"/>
                <a:gd name="T49" fmla="*/ 1 h 2079"/>
                <a:gd name="T50" fmla="*/ 12 w 487"/>
                <a:gd name="T51" fmla="*/ 1 h 2079"/>
                <a:gd name="T52" fmla="*/ 12 w 487"/>
                <a:gd name="T53" fmla="*/ 1 h 2079"/>
                <a:gd name="T54" fmla="*/ 12 w 487"/>
                <a:gd name="T55" fmla="*/ 1 h 2079"/>
                <a:gd name="T56" fmla="*/ 14 w 487"/>
                <a:gd name="T57" fmla="*/ 1 h 2079"/>
                <a:gd name="T58" fmla="*/ 14 w 487"/>
                <a:gd name="T59" fmla="*/ 0 h 20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87"/>
                <a:gd name="T91" fmla="*/ 0 h 2079"/>
                <a:gd name="T92" fmla="*/ 487 w 487"/>
                <a:gd name="T93" fmla="*/ 2079 h 20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87" h="2079">
                  <a:moveTo>
                    <a:pt x="0" y="2079"/>
                  </a:moveTo>
                  <a:lnTo>
                    <a:pt x="2" y="1975"/>
                  </a:lnTo>
                  <a:lnTo>
                    <a:pt x="3" y="1871"/>
                  </a:lnTo>
                  <a:lnTo>
                    <a:pt x="8" y="1768"/>
                  </a:lnTo>
                  <a:lnTo>
                    <a:pt x="13" y="1667"/>
                  </a:lnTo>
                  <a:lnTo>
                    <a:pt x="19" y="1567"/>
                  </a:lnTo>
                  <a:lnTo>
                    <a:pt x="29" y="1468"/>
                  </a:lnTo>
                  <a:lnTo>
                    <a:pt x="38" y="1371"/>
                  </a:lnTo>
                  <a:lnTo>
                    <a:pt x="48" y="1277"/>
                  </a:lnTo>
                  <a:lnTo>
                    <a:pt x="60" y="1185"/>
                  </a:lnTo>
                  <a:lnTo>
                    <a:pt x="74" y="1093"/>
                  </a:lnTo>
                  <a:lnTo>
                    <a:pt x="89" y="1006"/>
                  </a:lnTo>
                  <a:lnTo>
                    <a:pt x="104" y="921"/>
                  </a:lnTo>
                  <a:lnTo>
                    <a:pt x="120" y="837"/>
                  </a:lnTo>
                  <a:lnTo>
                    <a:pt x="138" y="757"/>
                  </a:lnTo>
                  <a:lnTo>
                    <a:pt x="157" y="681"/>
                  </a:lnTo>
                  <a:lnTo>
                    <a:pt x="176" y="607"/>
                  </a:lnTo>
                  <a:lnTo>
                    <a:pt x="196" y="536"/>
                  </a:lnTo>
                  <a:lnTo>
                    <a:pt x="217" y="468"/>
                  </a:lnTo>
                  <a:lnTo>
                    <a:pt x="239" y="405"/>
                  </a:lnTo>
                  <a:lnTo>
                    <a:pt x="261" y="345"/>
                  </a:lnTo>
                  <a:lnTo>
                    <a:pt x="284" y="289"/>
                  </a:lnTo>
                  <a:lnTo>
                    <a:pt x="308" y="237"/>
                  </a:lnTo>
                  <a:lnTo>
                    <a:pt x="332" y="190"/>
                  </a:lnTo>
                  <a:lnTo>
                    <a:pt x="357" y="146"/>
                  </a:lnTo>
                  <a:lnTo>
                    <a:pt x="382" y="108"/>
                  </a:lnTo>
                  <a:lnTo>
                    <a:pt x="408" y="73"/>
                  </a:lnTo>
                  <a:lnTo>
                    <a:pt x="434" y="44"/>
                  </a:lnTo>
                  <a:lnTo>
                    <a:pt x="460" y="19"/>
                  </a:lnTo>
                  <a:lnTo>
                    <a:pt x="487" y="0"/>
                  </a:lnTo>
                </a:path>
              </a:pathLst>
            </a:custGeom>
            <a:noFill/>
            <a:ln w="0">
              <a:solidFill>
                <a:srgbClr val="FF0000"/>
              </a:solidFill>
              <a:prstDash val="sysDot"/>
              <a:round/>
              <a:headEnd/>
              <a:tailEnd/>
            </a:ln>
          </p:spPr>
          <p:txBody>
            <a:bodyPr/>
            <a:lstStyle/>
            <a:p>
              <a:endParaRPr lang="en-US" b="0"/>
            </a:p>
          </p:txBody>
        </p:sp>
        <p:sp>
          <p:nvSpPr>
            <p:cNvPr id="8203" name="Line 9"/>
            <p:cNvSpPr>
              <a:spLocks noChangeShapeType="1"/>
            </p:cNvSpPr>
            <p:nvPr/>
          </p:nvSpPr>
          <p:spPr bwMode="auto">
            <a:xfrm flipV="1">
              <a:off x="2561" y="474"/>
              <a:ext cx="20" cy="11"/>
            </a:xfrm>
            <a:prstGeom prst="line">
              <a:avLst/>
            </a:prstGeom>
            <a:noFill/>
            <a:ln w="0">
              <a:solidFill>
                <a:srgbClr val="00FF00"/>
              </a:solidFill>
              <a:prstDash val="sysDot"/>
              <a:round/>
              <a:headEnd/>
              <a:tailEnd/>
            </a:ln>
          </p:spPr>
          <p:txBody>
            <a:bodyPr/>
            <a:lstStyle/>
            <a:p>
              <a:endParaRPr lang="en-US"/>
            </a:p>
          </p:txBody>
        </p:sp>
        <p:sp>
          <p:nvSpPr>
            <p:cNvPr id="8204" name="Freeform 10"/>
            <p:cNvSpPr>
              <a:spLocks/>
            </p:cNvSpPr>
            <p:nvPr/>
          </p:nvSpPr>
          <p:spPr bwMode="auto">
            <a:xfrm>
              <a:off x="2572" y="446"/>
              <a:ext cx="69" cy="60"/>
            </a:xfrm>
            <a:custGeom>
              <a:avLst/>
              <a:gdLst>
                <a:gd name="T0" fmla="*/ 69 w 69"/>
                <a:gd name="T1" fmla="*/ 14 h 60"/>
                <a:gd name="T2" fmla="*/ 15 w 69"/>
                <a:gd name="T3" fmla="*/ 60 h 60"/>
                <a:gd name="T4" fmla="*/ 0 w 69"/>
                <a:gd name="T5" fmla="*/ 0 h 60"/>
                <a:gd name="T6" fmla="*/ 69 w 69"/>
                <a:gd name="T7" fmla="*/ 14 h 60"/>
                <a:gd name="T8" fmla="*/ 0 60000 65536"/>
                <a:gd name="T9" fmla="*/ 0 60000 65536"/>
                <a:gd name="T10" fmla="*/ 0 60000 65536"/>
                <a:gd name="T11" fmla="*/ 0 60000 65536"/>
                <a:gd name="T12" fmla="*/ 0 w 69"/>
                <a:gd name="T13" fmla="*/ 0 h 60"/>
                <a:gd name="T14" fmla="*/ 69 w 69"/>
                <a:gd name="T15" fmla="*/ 60 h 60"/>
              </a:gdLst>
              <a:ahLst/>
              <a:cxnLst>
                <a:cxn ang="T8">
                  <a:pos x="T0" y="T1"/>
                </a:cxn>
                <a:cxn ang="T9">
                  <a:pos x="T2" y="T3"/>
                </a:cxn>
                <a:cxn ang="T10">
                  <a:pos x="T4" y="T5"/>
                </a:cxn>
                <a:cxn ang="T11">
                  <a:pos x="T6" y="T7"/>
                </a:cxn>
              </a:cxnLst>
              <a:rect l="T12" t="T13" r="T14" b="T15"/>
              <a:pathLst>
                <a:path w="69" h="60">
                  <a:moveTo>
                    <a:pt x="69" y="14"/>
                  </a:moveTo>
                  <a:lnTo>
                    <a:pt x="15" y="60"/>
                  </a:lnTo>
                  <a:lnTo>
                    <a:pt x="0" y="0"/>
                  </a:lnTo>
                  <a:lnTo>
                    <a:pt x="69" y="14"/>
                  </a:lnTo>
                  <a:close/>
                </a:path>
              </a:pathLst>
            </a:custGeom>
            <a:solidFill>
              <a:srgbClr val="FF0000"/>
            </a:solidFill>
            <a:ln w="0">
              <a:solidFill>
                <a:srgbClr val="FF0000"/>
              </a:solidFill>
              <a:round/>
              <a:headEnd/>
              <a:tailEnd/>
            </a:ln>
          </p:spPr>
          <p:txBody>
            <a:bodyPr/>
            <a:lstStyle/>
            <a:p>
              <a:endParaRPr lang="en-US" b="0"/>
            </a:p>
          </p:txBody>
        </p:sp>
        <p:sp>
          <p:nvSpPr>
            <p:cNvPr id="8205" name="Freeform 11"/>
            <p:cNvSpPr>
              <a:spLocks/>
            </p:cNvSpPr>
            <p:nvPr/>
          </p:nvSpPr>
          <p:spPr bwMode="auto">
            <a:xfrm>
              <a:off x="1554" y="632"/>
              <a:ext cx="380" cy="1096"/>
            </a:xfrm>
            <a:custGeom>
              <a:avLst/>
              <a:gdLst>
                <a:gd name="T0" fmla="*/ 380 w 380"/>
                <a:gd name="T1" fmla="*/ 3 h 1932"/>
                <a:gd name="T2" fmla="*/ 379 w 380"/>
                <a:gd name="T3" fmla="*/ 3 h 1932"/>
                <a:gd name="T4" fmla="*/ 375 w 380"/>
                <a:gd name="T5" fmla="*/ 3 h 1932"/>
                <a:gd name="T6" fmla="*/ 371 w 380"/>
                <a:gd name="T7" fmla="*/ 3 h 1932"/>
                <a:gd name="T8" fmla="*/ 364 w 380"/>
                <a:gd name="T9" fmla="*/ 3 h 1932"/>
                <a:gd name="T10" fmla="*/ 355 w 380"/>
                <a:gd name="T11" fmla="*/ 3 h 1932"/>
                <a:gd name="T12" fmla="*/ 345 w 380"/>
                <a:gd name="T13" fmla="*/ 3 h 1932"/>
                <a:gd name="T14" fmla="*/ 333 w 380"/>
                <a:gd name="T15" fmla="*/ 3 h 1932"/>
                <a:gd name="T16" fmla="*/ 320 w 380"/>
                <a:gd name="T17" fmla="*/ 3 h 1932"/>
                <a:gd name="T18" fmla="*/ 306 w 380"/>
                <a:gd name="T19" fmla="*/ 3 h 1932"/>
                <a:gd name="T20" fmla="*/ 292 w 380"/>
                <a:gd name="T21" fmla="*/ 2 h 1932"/>
                <a:gd name="T22" fmla="*/ 276 w 380"/>
                <a:gd name="T23" fmla="*/ 2 h 1932"/>
                <a:gd name="T24" fmla="*/ 259 w 380"/>
                <a:gd name="T25" fmla="*/ 2 h 1932"/>
                <a:gd name="T26" fmla="*/ 243 w 380"/>
                <a:gd name="T27" fmla="*/ 2 h 1932"/>
                <a:gd name="T28" fmla="*/ 225 w 380"/>
                <a:gd name="T29" fmla="*/ 2 h 1932"/>
                <a:gd name="T30" fmla="*/ 206 w 380"/>
                <a:gd name="T31" fmla="*/ 2 h 1932"/>
                <a:gd name="T32" fmla="*/ 189 w 380"/>
                <a:gd name="T33" fmla="*/ 2 h 1932"/>
                <a:gd name="T34" fmla="*/ 172 w 380"/>
                <a:gd name="T35" fmla="*/ 2 h 1932"/>
                <a:gd name="T36" fmla="*/ 153 w 380"/>
                <a:gd name="T37" fmla="*/ 2 h 1932"/>
                <a:gd name="T38" fmla="*/ 135 w 380"/>
                <a:gd name="T39" fmla="*/ 2 h 1932"/>
                <a:gd name="T40" fmla="*/ 120 w 380"/>
                <a:gd name="T41" fmla="*/ 2 h 1932"/>
                <a:gd name="T42" fmla="*/ 102 w 380"/>
                <a:gd name="T43" fmla="*/ 1 h 1932"/>
                <a:gd name="T44" fmla="*/ 86 w 380"/>
                <a:gd name="T45" fmla="*/ 1 h 1932"/>
                <a:gd name="T46" fmla="*/ 72 w 380"/>
                <a:gd name="T47" fmla="*/ 1 h 1932"/>
                <a:gd name="T48" fmla="*/ 58 w 380"/>
                <a:gd name="T49" fmla="*/ 1 h 1932"/>
                <a:gd name="T50" fmla="*/ 45 w 380"/>
                <a:gd name="T51" fmla="*/ 1 h 1932"/>
                <a:gd name="T52" fmla="*/ 33 w 380"/>
                <a:gd name="T53" fmla="*/ 1 h 1932"/>
                <a:gd name="T54" fmla="*/ 23 w 380"/>
                <a:gd name="T55" fmla="*/ 1 h 1932"/>
                <a:gd name="T56" fmla="*/ 14 w 380"/>
                <a:gd name="T57" fmla="*/ 1 h 1932"/>
                <a:gd name="T58" fmla="*/ 8 w 380"/>
                <a:gd name="T59" fmla="*/ 1 h 1932"/>
                <a:gd name="T60" fmla="*/ 3 w 380"/>
                <a:gd name="T61" fmla="*/ 1 h 1932"/>
                <a:gd name="T62" fmla="*/ 0 w 380"/>
                <a:gd name="T63" fmla="*/ 0 h 19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0"/>
                <a:gd name="T97" fmla="*/ 0 h 1932"/>
                <a:gd name="T98" fmla="*/ 380 w 380"/>
                <a:gd name="T99" fmla="*/ 1932 h 193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0" h="1932">
                  <a:moveTo>
                    <a:pt x="380" y="1932"/>
                  </a:moveTo>
                  <a:lnTo>
                    <a:pt x="379" y="1840"/>
                  </a:lnTo>
                  <a:lnTo>
                    <a:pt x="375" y="1755"/>
                  </a:lnTo>
                  <a:lnTo>
                    <a:pt x="371" y="1673"/>
                  </a:lnTo>
                  <a:lnTo>
                    <a:pt x="364" y="1597"/>
                  </a:lnTo>
                  <a:lnTo>
                    <a:pt x="355" y="1526"/>
                  </a:lnTo>
                  <a:lnTo>
                    <a:pt x="345" y="1458"/>
                  </a:lnTo>
                  <a:lnTo>
                    <a:pt x="333" y="1393"/>
                  </a:lnTo>
                  <a:lnTo>
                    <a:pt x="320" y="1333"/>
                  </a:lnTo>
                  <a:lnTo>
                    <a:pt x="306" y="1277"/>
                  </a:lnTo>
                  <a:lnTo>
                    <a:pt x="292" y="1221"/>
                  </a:lnTo>
                  <a:lnTo>
                    <a:pt x="276" y="1168"/>
                  </a:lnTo>
                  <a:lnTo>
                    <a:pt x="259" y="1117"/>
                  </a:lnTo>
                  <a:lnTo>
                    <a:pt x="243" y="1066"/>
                  </a:lnTo>
                  <a:lnTo>
                    <a:pt x="225" y="1019"/>
                  </a:lnTo>
                  <a:lnTo>
                    <a:pt x="206" y="970"/>
                  </a:lnTo>
                  <a:lnTo>
                    <a:pt x="189" y="923"/>
                  </a:lnTo>
                  <a:lnTo>
                    <a:pt x="172" y="875"/>
                  </a:lnTo>
                  <a:lnTo>
                    <a:pt x="153" y="828"/>
                  </a:lnTo>
                  <a:lnTo>
                    <a:pt x="135" y="779"/>
                  </a:lnTo>
                  <a:lnTo>
                    <a:pt x="120" y="730"/>
                  </a:lnTo>
                  <a:lnTo>
                    <a:pt x="102" y="678"/>
                  </a:lnTo>
                  <a:lnTo>
                    <a:pt x="86" y="626"/>
                  </a:lnTo>
                  <a:lnTo>
                    <a:pt x="72" y="569"/>
                  </a:lnTo>
                  <a:lnTo>
                    <a:pt x="58" y="512"/>
                  </a:lnTo>
                  <a:lnTo>
                    <a:pt x="45" y="450"/>
                  </a:lnTo>
                  <a:lnTo>
                    <a:pt x="33" y="386"/>
                  </a:lnTo>
                  <a:lnTo>
                    <a:pt x="23" y="318"/>
                  </a:lnTo>
                  <a:lnTo>
                    <a:pt x="14" y="245"/>
                  </a:lnTo>
                  <a:lnTo>
                    <a:pt x="8" y="169"/>
                  </a:lnTo>
                  <a:lnTo>
                    <a:pt x="3" y="87"/>
                  </a:lnTo>
                  <a:lnTo>
                    <a:pt x="0" y="0"/>
                  </a:lnTo>
                </a:path>
              </a:pathLst>
            </a:custGeom>
            <a:noFill/>
            <a:ln w="0">
              <a:solidFill>
                <a:srgbClr val="FF0000"/>
              </a:solidFill>
              <a:prstDash val="sysDot"/>
              <a:round/>
              <a:headEnd/>
              <a:tailEnd/>
            </a:ln>
          </p:spPr>
          <p:txBody>
            <a:bodyPr/>
            <a:lstStyle/>
            <a:p>
              <a:endParaRPr lang="en-US" b="0"/>
            </a:p>
          </p:txBody>
        </p:sp>
        <p:sp>
          <p:nvSpPr>
            <p:cNvPr id="8206" name="Freeform 12"/>
            <p:cNvSpPr>
              <a:spLocks/>
            </p:cNvSpPr>
            <p:nvPr/>
          </p:nvSpPr>
          <p:spPr bwMode="auto">
            <a:xfrm>
              <a:off x="1536" y="541"/>
              <a:ext cx="63" cy="63"/>
            </a:xfrm>
            <a:custGeom>
              <a:avLst/>
              <a:gdLst>
                <a:gd name="T0" fmla="*/ 30 w 63"/>
                <a:gd name="T1" fmla="*/ 0 h 63"/>
                <a:gd name="T2" fmla="*/ 63 w 63"/>
                <a:gd name="T3" fmla="*/ 63 h 63"/>
                <a:gd name="T4" fmla="*/ 0 w 63"/>
                <a:gd name="T5" fmla="*/ 63 h 63"/>
                <a:gd name="T6" fmla="*/ 30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0" y="0"/>
                  </a:moveTo>
                  <a:lnTo>
                    <a:pt x="63" y="63"/>
                  </a:lnTo>
                  <a:lnTo>
                    <a:pt x="0" y="63"/>
                  </a:lnTo>
                  <a:lnTo>
                    <a:pt x="30" y="0"/>
                  </a:lnTo>
                  <a:close/>
                </a:path>
              </a:pathLst>
            </a:custGeom>
            <a:solidFill>
              <a:srgbClr val="FF0000"/>
            </a:solidFill>
            <a:ln w="0">
              <a:solidFill>
                <a:srgbClr val="FF0000"/>
              </a:solidFill>
              <a:round/>
              <a:headEnd/>
              <a:tailEnd/>
            </a:ln>
          </p:spPr>
          <p:txBody>
            <a:bodyPr/>
            <a:lstStyle/>
            <a:p>
              <a:endParaRPr lang="en-US" b="0"/>
            </a:p>
          </p:txBody>
        </p:sp>
        <p:sp>
          <p:nvSpPr>
            <p:cNvPr id="8207" name="Line 13"/>
            <p:cNvSpPr>
              <a:spLocks noChangeShapeType="1"/>
            </p:cNvSpPr>
            <p:nvPr/>
          </p:nvSpPr>
          <p:spPr bwMode="auto">
            <a:xfrm>
              <a:off x="3767" y="386"/>
              <a:ext cx="1" cy="1"/>
            </a:xfrm>
            <a:prstGeom prst="line">
              <a:avLst/>
            </a:prstGeom>
            <a:noFill/>
            <a:ln w="12700">
              <a:solidFill>
                <a:srgbClr val="000000"/>
              </a:solidFill>
              <a:round/>
              <a:headEnd/>
              <a:tailEnd/>
            </a:ln>
          </p:spPr>
          <p:txBody>
            <a:bodyPr/>
            <a:lstStyle/>
            <a:p>
              <a:endParaRPr lang="en-US"/>
            </a:p>
          </p:txBody>
        </p:sp>
        <p:sp>
          <p:nvSpPr>
            <p:cNvPr id="8208" name="Line 14"/>
            <p:cNvSpPr>
              <a:spLocks noChangeShapeType="1"/>
            </p:cNvSpPr>
            <p:nvPr/>
          </p:nvSpPr>
          <p:spPr bwMode="auto">
            <a:xfrm flipH="1">
              <a:off x="3767" y="386"/>
              <a:ext cx="141" cy="1"/>
            </a:xfrm>
            <a:prstGeom prst="line">
              <a:avLst/>
            </a:prstGeom>
            <a:noFill/>
            <a:ln w="12700">
              <a:solidFill>
                <a:srgbClr val="000000"/>
              </a:solidFill>
              <a:round/>
              <a:headEnd/>
              <a:tailEnd/>
            </a:ln>
          </p:spPr>
          <p:txBody>
            <a:bodyPr/>
            <a:lstStyle/>
            <a:p>
              <a:endParaRPr lang="en-US"/>
            </a:p>
          </p:txBody>
        </p:sp>
        <p:sp>
          <p:nvSpPr>
            <p:cNvPr id="8209" name="Line 15"/>
            <p:cNvSpPr>
              <a:spLocks noChangeShapeType="1"/>
            </p:cNvSpPr>
            <p:nvPr/>
          </p:nvSpPr>
          <p:spPr bwMode="auto">
            <a:xfrm>
              <a:off x="3767" y="386"/>
              <a:ext cx="32" cy="1"/>
            </a:xfrm>
            <a:prstGeom prst="line">
              <a:avLst/>
            </a:prstGeom>
            <a:noFill/>
            <a:ln w="12700">
              <a:solidFill>
                <a:srgbClr val="000000"/>
              </a:solidFill>
              <a:round/>
              <a:headEnd/>
              <a:tailEnd/>
            </a:ln>
          </p:spPr>
          <p:txBody>
            <a:bodyPr/>
            <a:lstStyle/>
            <a:p>
              <a:endParaRPr lang="en-US"/>
            </a:p>
          </p:txBody>
        </p:sp>
        <p:sp>
          <p:nvSpPr>
            <p:cNvPr id="8210" name="Freeform 16"/>
            <p:cNvSpPr>
              <a:spLocks/>
            </p:cNvSpPr>
            <p:nvPr/>
          </p:nvSpPr>
          <p:spPr bwMode="auto">
            <a:xfrm>
              <a:off x="3736" y="354"/>
              <a:ext cx="63" cy="63"/>
            </a:xfrm>
            <a:custGeom>
              <a:avLst/>
              <a:gdLst>
                <a:gd name="T0" fmla="*/ 0 w 63"/>
                <a:gd name="T1" fmla="*/ 32 h 63"/>
                <a:gd name="T2" fmla="*/ 63 w 63"/>
                <a:gd name="T3" fmla="*/ 0 h 63"/>
                <a:gd name="T4" fmla="*/ 63 w 63"/>
                <a:gd name="T5" fmla="*/ 63 h 63"/>
                <a:gd name="T6" fmla="*/ 0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2"/>
                  </a:moveTo>
                  <a:lnTo>
                    <a:pt x="63" y="0"/>
                  </a:lnTo>
                  <a:lnTo>
                    <a:pt x="63" y="63"/>
                  </a:lnTo>
                  <a:lnTo>
                    <a:pt x="0" y="32"/>
                  </a:lnTo>
                  <a:close/>
                </a:path>
              </a:pathLst>
            </a:custGeom>
            <a:solidFill>
              <a:srgbClr val="000000"/>
            </a:solidFill>
            <a:ln w="0">
              <a:solidFill>
                <a:srgbClr val="000000"/>
              </a:solidFill>
              <a:round/>
              <a:headEnd/>
              <a:tailEnd/>
            </a:ln>
          </p:spPr>
          <p:txBody>
            <a:bodyPr/>
            <a:lstStyle/>
            <a:p>
              <a:endParaRPr lang="en-US" b="0"/>
            </a:p>
          </p:txBody>
        </p:sp>
        <p:sp>
          <p:nvSpPr>
            <p:cNvPr id="8211" name="Line 17"/>
            <p:cNvSpPr>
              <a:spLocks noChangeShapeType="1"/>
            </p:cNvSpPr>
            <p:nvPr/>
          </p:nvSpPr>
          <p:spPr bwMode="auto">
            <a:xfrm>
              <a:off x="2867" y="1032"/>
              <a:ext cx="1" cy="1"/>
            </a:xfrm>
            <a:prstGeom prst="line">
              <a:avLst/>
            </a:prstGeom>
            <a:noFill/>
            <a:ln w="12700">
              <a:solidFill>
                <a:srgbClr val="000000"/>
              </a:solidFill>
              <a:round/>
              <a:headEnd/>
              <a:tailEnd/>
            </a:ln>
          </p:spPr>
          <p:txBody>
            <a:bodyPr/>
            <a:lstStyle/>
            <a:p>
              <a:endParaRPr lang="en-US"/>
            </a:p>
          </p:txBody>
        </p:sp>
        <p:sp>
          <p:nvSpPr>
            <p:cNvPr id="8212" name="Line 18"/>
            <p:cNvSpPr>
              <a:spLocks noChangeShapeType="1"/>
            </p:cNvSpPr>
            <p:nvPr/>
          </p:nvSpPr>
          <p:spPr bwMode="auto">
            <a:xfrm>
              <a:off x="2867" y="1011"/>
              <a:ext cx="1" cy="21"/>
            </a:xfrm>
            <a:prstGeom prst="line">
              <a:avLst/>
            </a:prstGeom>
            <a:noFill/>
            <a:ln w="12700">
              <a:solidFill>
                <a:srgbClr val="000000"/>
              </a:solidFill>
              <a:round/>
              <a:headEnd/>
              <a:tailEnd/>
            </a:ln>
          </p:spPr>
          <p:txBody>
            <a:bodyPr/>
            <a:lstStyle/>
            <a:p>
              <a:endParaRPr lang="en-US"/>
            </a:p>
          </p:txBody>
        </p:sp>
        <p:sp>
          <p:nvSpPr>
            <p:cNvPr id="8213" name="Line 19"/>
            <p:cNvSpPr>
              <a:spLocks noChangeShapeType="1"/>
            </p:cNvSpPr>
            <p:nvPr/>
          </p:nvSpPr>
          <p:spPr bwMode="auto">
            <a:xfrm>
              <a:off x="2867" y="1032"/>
              <a:ext cx="1" cy="46"/>
            </a:xfrm>
            <a:prstGeom prst="line">
              <a:avLst/>
            </a:prstGeom>
            <a:noFill/>
            <a:ln w="12700">
              <a:solidFill>
                <a:srgbClr val="000000"/>
              </a:solidFill>
              <a:round/>
              <a:headEnd/>
              <a:tailEnd/>
            </a:ln>
          </p:spPr>
          <p:txBody>
            <a:bodyPr/>
            <a:lstStyle/>
            <a:p>
              <a:endParaRPr lang="en-US"/>
            </a:p>
          </p:txBody>
        </p:sp>
        <p:sp>
          <p:nvSpPr>
            <p:cNvPr id="8214" name="Freeform 20"/>
            <p:cNvSpPr>
              <a:spLocks/>
            </p:cNvSpPr>
            <p:nvPr/>
          </p:nvSpPr>
          <p:spPr bwMode="auto">
            <a:xfrm>
              <a:off x="2835" y="1076"/>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15" name="Line 21"/>
            <p:cNvSpPr>
              <a:spLocks noChangeShapeType="1"/>
            </p:cNvSpPr>
            <p:nvPr/>
          </p:nvSpPr>
          <p:spPr bwMode="auto">
            <a:xfrm>
              <a:off x="3129" y="387"/>
              <a:ext cx="1" cy="1"/>
            </a:xfrm>
            <a:prstGeom prst="line">
              <a:avLst/>
            </a:prstGeom>
            <a:noFill/>
            <a:ln w="12700">
              <a:solidFill>
                <a:srgbClr val="000000"/>
              </a:solidFill>
              <a:round/>
              <a:headEnd/>
              <a:tailEnd/>
            </a:ln>
          </p:spPr>
          <p:txBody>
            <a:bodyPr/>
            <a:lstStyle/>
            <a:p>
              <a:endParaRPr lang="en-US"/>
            </a:p>
          </p:txBody>
        </p:sp>
        <p:sp>
          <p:nvSpPr>
            <p:cNvPr id="8216" name="Line 22"/>
            <p:cNvSpPr>
              <a:spLocks noChangeShapeType="1"/>
            </p:cNvSpPr>
            <p:nvPr/>
          </p:nvSpPr>
          <p:spPr bwMode="auto">
            <a:xfrm flipH="1">
              <a:off x="3129" y="387"/>
              <a:ext cx="319" cy="1"/>
            </a:xfrm>
            <a:prstGeom prst="line">
              <a:avLst/>
            </a:prstGeom>
            <a:noFill/>
            <a:ln w="12700">
              <a:solidFill>
                <a:srgbClr val="000000"/>
              </a:solidFill>
              <a:round/>
              <a:headEnd/>
              <a:tailEnd/>
            </a:ln>
          </p:spPr>
          <p:txBody>
            <a:bodyPr/>
            <a:lstStyle/>
            <a:p>
              <a:endParaRPr lang="en-US"/>
            </a:p>
          </p:txBody>
        </p:sp>
        <p:sp>
          <p:nvSpPr>
            <p:cNvPr id="8217" name="Line 23"/>
            <p:cNvSpPr>
              <a:spLocks noChangeShapeType="1"/>
            </p:cNvSpPr>
            <p:nvPr/>
          </p:nvSpPr>
          <p:spPr bwMode="auto">
            <a:xfrm>
              <a:off x="3129" y="387"/>
              <a:ext cx="18" cy="1"/>
            </a:xfrm>
            <a:prstGeom prst="line">
              <a:avLst/>
            </a:prstGeom>
            <a:noFill/>
            <a:ln w="12700">
              <a:solidFill>
                <a:srgbClr val="000000"/>
              </a:solidFill>
              <a:round/>
              <a:headEnd/>
              <a:tailEnd/>
            </a:ln>
          </p:spPr>
          <p:txBody>
            <a:bodyPr/>
            <a:lstStyle/>
            <a:p>
              <a:endParaRPr lang="en-US"/>
            </a:p>
          </p:txBody>
        </p:sp>
        <p:sp>
          <p:nvSpPr>
            <p:cNvPr id="8218" name="Freeform 24"/>
            <p:cNvSpPr>
              <a:spLocks/>
            </p:cNvSpPr>
            <p:nvPr/>
          </p:nvSpPr>
          <p:spPr bwMode="auto">
            <a:xfrm>
              <a:off x="3085" y="356"/>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19" name="Line 25"/>
            <p:cNvSpPr>
              <a:spLocks noChangeShapeType="1"/>
            </p:cNvSpPr>
            <p:nvPr/>
          </p:nvSpPr>
          <p:spPr bwMode="auto">
            <a:xfrm>
              <a:off x="2867" y="638"/>
              <a:ext cx="1" cy="1"/>
            </a:xfrm>
            <a:prstGeom prst="line">
              <a:avLst/>
            </a:prstGeom>
            <a:noFill/>
            <a:ln w="12700">
              <a:solidFill>
                <a:srgbClr val="000000"/>
              </a:solidFill>
              <a:round/>
              <a:headEnd/>
              <a:tailEnd/>
            </a:ln>
          </p:spPr>
          <p:txBody>
            <a:bodyPr/>
            <a:lstStyle/>
            <a:p>
              <a:endParaRPr lang="en-US"/>
            </a:p>
          </p:txBody>
        </p:sp>
        <p:sp>
          <p:nvSpPr>
            <p:cNvPr id="8220" name="Line 26"/>
            <p:cNvSpPr>
              <a:spLocks noChangeShapeType="1"/>
            </p:cNvSpPr>
            <p:nvPr/>
          </p:nvSpPr>
          <p:spPr bwMode="auto">
            <a:xfrm>
              <a:off x="2867" y="512"/>
              <a:ext cx="1" cy="126"/>
            </a:xfrm>
            <a:prstGeom prst="line">
              <a:avLst/>
            </a:prstGeom>
            <a:noFill/>
            <a:ln w="12700">
              <a:solidFill>
                <a:srgbClr val="000000"/>
              </a:solidFill>
              <a:round/>
              <a:headEnd/>
              <a:tailEnd/>
            </a:ln>
          </p:spPr>
          <p:txBody>
            <a:bodyPr/>
            <a:lstStyle/>
            <a:p>
              <a:endParaRPr lang="en-US"/>
            </a:p>
          </p:txBody>
        </p:sp>
        <p:sp>
          <p:nvSpPr>
            <p:cNvPr id="8221" name="Line 27"/>
            <p:cNvSpPr>
              <a:spLocks noChangeShapeType="1"/>
            </p:cNvSpPr>
            <p:nvPr/>
          </p:nvSpPr>
          <p:spPr bwMode="auto">
            <a:xfrm>
              <a:off x="2867" y="638"/>
              <a:ext cx="1" cy="4"/>
            </a:xfrm>
            <a:prstGeom prst="line">
              <a:avLst/>
            </a:prstGeom>
            <a:noFill/>
            <a:ln w="12700">
              <a:solidFill>
                <a:srgbClr val="000000"/>
              </a:solidFill>
              <a:round/>
              <a:headEnd/>
              <a:tailEnd/>
            </a:ln>
          </p:spPr>
          <p:txBody>
            <a:bodyPr/>
            <a:lstStyle/>
            <a:p>
              <a:endParaRPr lang="en-US"/>
            </a:p>
          </p:txBody>
        </p:sp>
        <p:sp>
          <p:nvSpPr>
            <p:cNvPr id="8222" name="Freeform 28"/>
            <p:cNvSpPr>
              <a:spLocks/>
            </p:cNvSpPr>
            <p:nvPr/>
          </p:nvSpPr>
          <p:spPr bwMode="auto">
            <a:xfrm>
              <a:off x="2835" y="640"/>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23" name="Line 29"/>
            <p:cNvSpPr>
              <a:spLocks noChangeShapeType="1"/>
            </p:cNvSpPr>
            <p:nvPr/>
          </p:nvSpPr>
          <p:spPr bwMode="auto">
            <a:xfrm>
              <a:off x="2219" y="375"/>
              <a:ext cx="1" cy="1"/>
            </a:xfrm>
            <a:prstGeom prst="line">
              <a:avLst/>
            </a:prstGeom>
            <a:noFill/>
            <a:ln w="12700">
              <a:solidFill>
                <a:srgbClr val="000000"/>
              </a:solidFill>
              <a:round/>
              <a:headEnd/>
              <a:tailEnd/>
            </a:ln>
          </p:spPr>
          <p:txBody>
            <a:bodyPr/>
            <a:lstStyle/>
            <a:p>
              <a:endParaRPr lang="en-US"/>
            </a:p>
          </p:txBody>
        </p:sp>
        <p:sp>
          <p:nvSpPr>
            <p:cNvPr id="8224" name="Line 30"/>
            <p:cNvSpPr>
              <a:spLocks noChangeShapeType="1"/>
            </p:cNvSpPr>
            <p:nvPr/>
          </p:nvSpPr>
          <p:spPr bwMode="auto">
            <a:xfrm>
              <a:off x="1820" y="375"/>
              <a:ext cx="399" cy="1"/>
            </a:xfrm>
            <a:prstGeom prst="line">
              <a:avLst/>
            </a:prstGeom>
            <a:noFill/>
            <a:ln w="12700">
              <a:solidFill>
                <a:srgbClr val="000000"/>
              </a:solidFill>
              <a:round/>
              <a:headEnd/>
              <a:tailEnd/>
            </a:ln>
          </p:spPr>
          <p:txBody>
            <a:bodyPr/>
            <a:lstStyle/>
            <a:p>
              <a:endParaRPr lang="en-US"/>
            </a:p>
          </p:txBody>
        </p:sp>
        <p:sp>
          <p:nvSpPr>
            <p:cNvPr id="8225" name="Line 31"/>
            <p:cNvSpPr>
              <a:spLocks noChangeShapeType="1"/>
            </p:cNvSpPr>
            <p:nvPr/>
          </p:nvSpPr>
          <p:spPr bwMode="auto">
            <a:xfrm>
              <a:off x="2219" y="375"/>
              <a:ext cx="370" cy="1"/>
            </a:xfrm>
            <a:prstGeom prst="line">
              <a:avLst/>
            </a:prstGeom>
            <a:noFill/>
            <a:ln w="12700">
              <a:solidFill>
                <a:srgbClr val="000000"/>
              </a:solidFill>
              <a:round/>
              <a:headEnd/>
              <a:tailEnd/>
            </a:ln>
          </p:spPr>
          <p:txBody>
            <a:bodyPr/>
            <a:lstStyle/>
            <a:p>
              <a:endParaRPr lang="en-US"/>
            </a:p>
          </p:txBody>
        </p:sp>
        <p:sp>
          <p:nvSpPr>
            <p:cNvPr id="8226" name="Freeform 32"/>
            <p:cNvSpPr>
              <a:spLocks/>
            </p:cNvSpPr>
            <p:nvPr/>
          </p:nvSpPr>
          <p:spPr bwMode="auto">
            <a:xfrm>
              <a:off x="2586" y="343"/>
              <a:ext cx="63" cy="63"/>
            </a:xfrm>
            <a:custGeom>
              <a:avLst/>
              <a:gdLst>
                <a:gd name="T0" fmla="*/ 63 w 63"/>
                <a:gd name="T1" fmla="*/ 32 h 63"/>
                <a:gd name="T2" fmla="*/ 0 w 63"/>
                <a:gd name="T3" fmla="*/ 63 h 63"/>
                <a:gd name="T4" fmla="*/ 0 w 63"/>
                <a:gd name="T5" fmla="*/ 0 h 63"/>
                <a:gd name="T6" fmla="*/ 63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63" y="32"/>
                  </a:moveTo>
                  <a:lnTo>
                    <a:pt x="0" y="63"/>
                  </a:lnTo>
                  <a:lnTo>
                    <a:pt x="0" y="0"/>
                  </a:lnTo>
                  <a:lnTo>
                    <a:pt x="63" y="32"/>
                  </a:lnTo>
                  <a:close/>
                </a:path>
              </a:pathLst>
            </a:custGeom>
            <a:solidFill>
              <a:srgbClr val="000000"/>
            </a:solidFill>
            <a:ln w="0">
              <a:solidFill>
                <a:srgbClr val="000000"/>
              </a:solidFill>
              <a:round/>
              <a:headEnd/>
              <a:tailEnd/>
            </a:ln>
          </p:spPr>
          <p:txBody>
            <a:bodyPr/>
            <a:lstStyle/>
            <a:p>
              <a:endParaRPr lang="en-US" b="0"/>
            </a:p>
          </p:txBody>
        </p:sp>
        <p:sp>
          <p:nvSpPr>
            <p:cNvPr id="8227" name="AutoShape 33"/>
            <p:cNvSpPr>
              <a:spLocks noChangeArrowheads="1"/>
            </p:cNvSpPr>
            <p:nvPr/>
          </p:nvSpPr>
          <p:spPr bwMode="auto">
            <a:xfrm>
              <a:off x="1200" y="207"/>
              <a:ext cx="622" cy="337"/>
            </a:xfrm>
            <a:prstGeom prst="roundRect">
              <a:avLst>
                <a:gd name="adj" fmla="val 15023"/>
              </a:avLst>
            </a:prstGeom>
            <a:solidFill>
              <a:srgbClr val="FFFFFF"/>
            </a:solidFill>
            <a:ln w="0">
              <a:solidFill>
                <a:srgbClr val="000000"/>
              </a:solidFill>
              <a:round/>
              <a:headEnd/>
              <a:tailEnd/>
            </a:ln>
          </p:spPr>
          <p:txBody>
            <a:bodyPr/>
            <a:lstStyle/>
            <a:p>
              <a:endParaRPr lang="en-US" b="0"/>
            </a:p>
          </p:txBody>
        </p:sp>
        <p:sp>
          <p:nvSpPr>
            <p:cNvPr id="8228" name="Rectangle 34"/>
            <p:cNvSpPr>
              <a:spLocks noChangeArrowheads="1"/>
            </p:cNvSpPr>
            <p:nvPr/>
          </p:nvSpPr>
          <p:spPr bwMode="auto">
            <a:xfrm>
              <a:off x="1249" y="270"/>
              <a:ext cx="549" cy="262"/>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Resource Planning</a:t>
              </a:r>
            </a:p>
            <a:p>
              <a:pPr algn="ctr" eaLnBrk="0" hangingPunct="0"/>
              <a:r>
                <a:rPr lang="en-US" sz="900" b="0">
                  <a:solidFill>
                    <a:srgbClr val="000000"/>
                  </a:solidFill>
                </a:rPr>
                <a:t>&amp;</a:t>
              </a:r>
            </a:p>
            <a:p>
              <a:pPr algn="ctr" eaLnBrk="0" hangingPunct="0"/>
              <a:r>
                <a:rPr lang="en-US" sz="900" b="0">
                  <a:solidFill>
                    <a:srgbClr val="000000"/>
                  </a:solidFill>
                </a:rPr>
                <a:t>Capital Budgeting </a:t>
              </a:r>
              <a:endParaRPr lang="en-US" b="0"/>
            </a:p>
          </p:txBody>
        </p:sp>
        <p:sp>
          <p:nvSpPr>
            <p:cNvPr id="8229" name="Rectangle 35"/>
            <p:cNvSpPr>
              <a:spLocks noChangeArrowheads="1"/>
            </p:cNvSpPr>
            <p:nvPr/>
          </p:nvSpPr>
          <p:spPr bwMode="auto">
            <a:xfrm>
              <a:off x="2649" y="261"/>
              <a:ext cx="436" cy="251"/>
            </a:xfrm>
            <a:prstGeom prst="rect">
              <a:avLst/>
            </a:prstGeom>
            <a:solidFill>
              <a:srgbClr val="FFFFFF"/>
            </a:solidFill>
            <a:ln w="0">
              <a:solidFill>
                <a:srgbClr val="000000"/>
              </a:solidFill>
              <a:miter lim="800000"/>
              <a:headEnd/>
              <a:tailEnd/>
            </a:ln>
          </p:spPr>
          <p:txBody>
            <a:bodyPr/>
            <a:lstStyle/>
            <a:p>
              <a:endParaRPr lang="en-US" b="0"/>
            </a:p>
          </p:txBody>
        </p:sp>
        <p:sp>
          <p:nvSpPr>
            <p:cNvPr id="8230" name="Rectangle 36"/>
            <p:cNvSpPr>
              <a:spLocks noChangeArrowheads="1"/>
            </p:cNvSpPr>
            <p:nvPr/>
          </p:nvSpPr>
          <p:spPr bwMode="auto">
            <a:xfrm>
              <a:off x="2718" y="308"/>
              <a:ext cx="309"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Prod &amp;Inv</a:t>
              </a:r>
            </a:p>
            <a:p>
              <a:pPr algn="ctr" eaLnBrk="0" hangingPunct="0"/>
              <a:r>
                <a:rPr lang="en-US" sz="900" b="0">
                  <a:solidFill>
                    <a:srgbClr val="000000"/>
                  </a:solidFill>
                </a:rPr>
                <a:t>Planning </a:t>
              </a:r>
              <a:endParaRPr lang="en-US" b="0"/>
            </a:p>
          </p:txBody>
        </p:sp>
        <p:sp>
          <p:nvSpPr>
            <p:cNvPr id="8231" name="Rectangle 37"/>
            <p:cNvSpPr>
              <a:spLocks noChangeArrowheads="1"/>
            </p:cNvSpPr>
            <p:nvPr/>
          </p:nvSpPr>
          <p:spPr bwMode="auto">
            <a:xfrm>
              <a:off x="2635" y="703"/>
              <a:ext cx="464" cy="308"/>
            </a:xfrm>
            <a:prstGeom prst="rect">
              <a:avLst/>
            </a:prstGeom>
            <a:solidFill>
              <a:srgbClr val="FFFFFF"/>
            </a:solidFill>
            <a:ln w="0">
              <a:solidFill>
                <a:srgbClr val="000000"/>
              </a:solidFill>
              <a:miter lim="800000"/>
              <a:headEnd/>
              <a:tailEnd/>
            </a:ln>
          </p:spPr>
          <p:txBody>
            <a:bodyPr/>
            <a:lstStyle/>
            <a:p>
              <a:endParaRPr lang="en-US" b="0"/>
            </a:p>
          </p:txBody>
        </p:sp>
        <p:sp>
          <p:nvSpPr>
            <p:cNvPr id="8232" name="Rectangle 38"/>
            <p:cNvSpPr>
              <a:spLocks noChangeArrowheads="1"/>
            </p:cNvSpPr>
            <p:nvPr/>
          </p:nvSpPr>
          <p:spPr bwMode="auto">
            <a:xfrm>
              <a:off x="2700" y="736"/>
              <a:ext cx="324" cy="262"/>
            </a:xfrm>
            <a:prstGeom prst="rect">
              <a:avLst/>
            </a:prstGeom>
            <a:noFill/>
            <a:ln w="9525">
              <a:noFill/>
              <a:miter lim="800000"/>
              <a:headEnd/>
              <a:tailEnd/>
            </a:ln>
          </p:spPr>
          <p:txBody>
            <a:bodyPr lIns="0" tIns="0" rIns="0" bIns="0">
              <a:spAutoFit/>
            </a:bodyPr>
            <a:lstStyle/>
            <a:p>
              <a:pPr algn="ctr" eaLnBrk="0" hangingPunct="0"/>
              <a:r>
                <a:rPr lang="en-US" sz="900" b="0">
                  <a:solidFill>
                    <a:srgbClr val="000000"/>
                  </a:solidFill>
                </a:rPr>
                <a:t>Master</a:t>
              </a:r>
            </a:p>
            <a:p>
              <a:pPr algn="ctr" eaLnBrk="0" hangingPunct="0"/>
              <a:r>
                <a:rPr lang="en-US" sz="900" b="0">
                  <a:solidFill>
                    <a:srgbClr val="000000"/>
                  </a:solidFill>
                </a:rPr>
                <a:t>Production</a:t>
              </a:r>
            </a:p>
            <a:p>
              <a:pPr algn="ctr" eaLnBrk="0" hangingPunct="0"/>
              <a:r>
                <a:rPr lang="en-US" sz="900" b="0">
                  <a:solidFill>
                    <a:srgbClr val="000000"/>
                  </a:solidFill>
                </a:rPr>
                <a:t>Scheduling</a:t>
              </a:r>
              <a:endParaRPr lang="en-US" b="0"/>
            </a:p>
          </p:txBody>
        </p:sp>
        <p:sp>
          <p:nvSpPr>
            <p:cNvPr id="8233" name="AutoShape 39"/>
            <p:cNvSpPr>
              <a:spLocks noChangeArrowheads="1"/>
            </p:cNvSpPr>
            <p:nvPr/>
          </p:nvSpPr>
          <p:spPr bwMode="auto">
            <a:xfrm>
              <a:off x="3908" y="261"/>
              <a:ext cx="377" cy="249"/>
            </a:xfrm>
            <a:prstGeom prst="roundRect">
              <a:avLst>
                <a:gd name="adj" fmla="val 14875"/>
              </a:avLst>
            </a:prstGeom>
            <a:solidFill>
              <a:srgbClr val="FFFFFF"/>
            </a:solidFill>
            <a:ln w="0">
              <a:solidFill>
                <a:srgbClr val="000000"/>
              </a:solidFill>
              <a:round/>
              <a:headEnd/>
              <a:tailEnd/>
            </a:ln>
          </p:spPr>
          <p:txBody>
            <a:bodyPr/>
            <a:lstStyle/>
            <a:p>
              <a:endParaRPr lang="en-US" b="0"/>
            </a:p>
          </p:txBody>
        </p:sp>
        <p:sp>
          <p:nvSpPr>
            <p:cNvPr id="8234" name="Rectangle 40"/>
            <p:cNvSpPr>
              <a:spLocks noChangeArrowheads="1"/>
            </p:cNvSpPr>
            <p:nvPr/>
          </p:nvSpPr>
          <p:spPr bwMode="auto">
            <a:xfrm>
              <a:off x="4021" y="394"/>
              <a:ext cx="14" cy="68"/>
            </a:xfrm>
            <a:prstGeom prst="rect">
              <a:avLst/>
            </a:prstGeom>
            <a:noFill/>
            <a:ln w="9525">
              <a:noFill/>
              <a:miter lim="800000"/>
              <a:headEnd/>
              <a:tailEnd/>
            </a:ln>
          </p:spPr>
          <p:txBody>
            <a:bodyPr wrap="none" lIns="0" tIns="0" rIns="0" bIns="0">
              <a:spAutoFit/>
            </a:bodyPr>
            <a:lstStyle/>
            <a:p>
              <a:pPr eaLnBrk="0" hangingPunct="0"/>
              <a:r>
                <a:rPr lang="en-US" sz="700" b="0">
                  <a:solidFill>
                    <a:srgbClr val="000000"/>
                  </a:solidFill>
                </a:rPr>
                <a:t> </a:t>
              </a:r>
              <a:endParaRPr lang="en-US" b="0"/>
            </a:p>
          </p:txBody>
        </p:sp>
        <p:sp>
          <p:nvSpPr>
            <p:cNvPr id="8235" name="Freeform 41"/>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close/>
                </a:path>
              </a:pathLst>
            </a:custGeom>
            <a:solidFill>
              <a:srgbClr val="FFFFFF"/>
            </a:solidFill>
            <a:ln w="0">
              <a:solidFill>
                <a:srgbClr val="000000"/>
              </a:solidFill>
              <a:round/>
              <a:headEnd/>
              <a:tailEnd/>
            </a:ln>
          </p:spPr>
          <p:txBody>
            <a:bodyPr/>
            <a:lstStyle/>
            <a:p>
              <a:endParaRPr lang="en-US" b="0"/>
            </a:p>
          </p:txBody>
        </p:sp>
        <p:sp>
          <p:nvSpPr>
            <p:cNvPr id="8236" name="Freeform 42"/>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path>
              </a:pathLst>
            </a:custGeom>
            <a:noFill/>
            <a:ln w="0">
              <a:solidFill>
                <a:srgbClr val="000000"/>
              </a:solidFill>
              <a:round/>
              <a:headEnd/>
              <a:tailEnd/>
            </a:ln>
          </p:spPr>
          <p:txBody>
            <a:bodyPr/>
            <a:lstStyle/>
            <a:p>
              <a:endParaRPr lang="en-US" b="0"/>
            </a:p>
          </p:txBody>
        </p:sp>
        <p:sp>
          <p:nvSpPr>
            <p:cNvPr id="8237" name="Freeform 43"/>
            <p:cNvSpPr>
              <a:spLocks/>
            </p:cNvSpPr>
            <p:nvPr/>
          </p:nvSpPr>
          <p:spPr bwMode="auto">
            <a:xfrm>
              <a:off x="2731" y="1190"/>
              <a:ext cx="273" cy="52"/>
            </a:xfrm>
            <a:custGeom>
              <a:avLst/>
              <a:gdLst>
                <a:gd name="T0" fmla="*/ 0 w 273"/>
                <a:gd name="T1" fmla="*/ 0 h 52"/>
                <a:gd name="T2" fmla="*/ 0 w 273"/>
                <a:gd name="T3" fmla="*/ 1 h 52"/>
                <a:gd name="T4" fmla="*/ 0 w 273"/>
                <a:gd name="T5" fmla="*/ 4 h 52"/>
                <a:gd name="T6" fmla="*/ 2 w 273"/>
                <a:gd name="T7" fmla="*/ 6 h 52"/>
                <a:gd name="T8" fmla="*/ 2 w 273"/>
                <a:gd name="T9" fmla="*/ 9 h 52"/>
                <a:gd name="T10" fmla="*/ 3 w 273"/>
                <a:gd name="T11" fmla="*/ 12 h 52"/>
                <a:gd name="T12" fmla="*/ 5 w 273"/>
                <a:gd name="T13" fmla="*/ 14 h 52"/>
                <a:gd name="T14" fmla="*/ 8 w 273"/>
                <a:gd name="T15" fmla="*/ 17 h 52"/>
                <a:gd name="T16" fmla="*/ 11 w 273"/>
                <a:gd name="T17" fmla="*/ 19 h 52"/>
                <a:gd name="T18" fmla="*/ 13 w 273"/>
                <a:gd name="T19" fmla="*/ 20 h 52"/>
                <a:gd name="T20" fmla="*/ 16 w 273"/>
                <a:gd name="T21" fmla="*/ 22 h 52"/>
                <a:gd name="T22" fmla="*/ 19 w 273"/>
                <a:gd name="T23" fmla="*/ 27 h 52"/>
                <a:gd name="T24" fmla="*/ 22 w 273"/>
                <a:gd name="T25" fmla="*/ 28 h 52"/>
                <a:gd name="T26" fmla="*/ 27 w 273"/>
                <a:gd name="T27" fmla="*/ 30 h 52"/>
                <a:gd name="T28" fmla="*/ 30 w 273"/>
                <a:gd name="T29" fmla="*/ 31 h 52"/>
                <a:gd name="T30" fmla="*/ 35 w 273"/>
                <a:gd name="T31" fmla="*/ 33 h 52"/>
                <a:gd name="T32" fmla="*/ 40 w 273"/>
                <a:gd name="T33" fmla="*/ 35 h 52"/>
                <a:gd name="T34" fmla="*/ 44 w 273"/>
                <a:gd name="T35" fmla="*/ 38 h 52"/>
                <a:gd name="T36" fmla="*/ 49 w 273"/>
                <a:gd name="T37" fmla="*/ 39 h 52"/>
                <a:gd name="T38" fmla="*/ 54 w 273"/>
                <a:gd name="T39" fmla="*/ 41 h 52"/>
                <a:gd name="T40" fmla="*/ 60 w 273"/>
                <a:gd name="T41" fmla="*/ 42 h 52"/>
                <a:gd name="T42" fmla="*/ 65 w 273"/>
                <a:gd name="T43" fmla="*/ 44 h 52"/>
                <a:gd name="T44" fmla="*/ 71 w 273"/>
                <a:gd name="T45" fmla="*/ 44 h 52"/>
                <a:gd name="T46" fmla="*/ 78 w 273"/>
                <a:gd name="T47" fmla="*/ 46 h 52"/>
                <a:gd name="T48" fmla="*/ 82 w 273"/>
                <a:gd name="T49" fmla="*/ 47 h 52"/>
                <a:gd name="T50" fmla="*/ 89 w 273"/>
                <a:gd name="T51" fmla="*/ 47 h 52"/>
                <a:gd name="T52" fmla="*/ 95 w 273"/>
                <a:gd name="T53" fmla="*/ 50 h 52"/>
                <a:gd name="T54" fmla="*/ 108 w 273"/>
                <a:gd name="T55" fmla="*/ 50 h 52"/>
                <a:gd name="T56" fmla="*/ 115 w 273"/>
                <a:gd name="T57" fmla="*/ 52 h 52"/>
                <a:gd name="T58" fmla="*/ 157 w 273"/>
                <a:gd name="T59" fmla="*/ 52 h 52"/>
                <a:gd name="T60" fmla="*/ 163 w 273"/>
                <a:gd name="T61" fmla="*/ 50 h 52"/>
                <a:gd name="T62" fmla="*/ 175 w 273"/>
                <a:gd name="T63" fmla="*/ 50 h 52"/>
                <a:gd name="T64" fmla="*/ 183 w 273"/>
                <a:gd name="T65" fmla="*/ 47 h 52"/>
                <a:gd name="T66" fmla="*/ 190 w 273"/>
                <a:gd name="T67" fmla="*/ 47 h 52"/>
                <a:gd name="T68" fmla="*/ 194 w 273"/>
                <a:gd name="T69" fmla="*/ 46 h 52"/>
                <a:gd name="T70" fmla="*/ 201 w 273"/>
                <a:gd name="T71" fmla="*/ 44 h 52"/>
                <a:gd name="T72" fmla="*/ 205 w 273"/>
                <a:gd name="T73" fmla="*/ 44 h 52"/>
                <a:gd name="T74" fmla="*/ 212 w 273"/>
                <a:gd name="T75" fmla="*/ 42 h 52"/>
                <a:gd name="T76" fmla="*/ 217 w 273"/>
                <a:gd name="T77" fmla="*/ 41 h 52"/>
                <a:gd name="T78" fmla="*/ 223 w 273"/>
                <a:gd name="T79" fmla="*/ 39 h 52"/>
                <a:gd name="T80" fmla="*/ 228 w 273"/>
                <a:gd name="T81" fmla="*/ 38 h 52"/>
                <a:gd name="T82" fmla="*/ 232 w 273"/>
                <a:gd name="T83" fmla="*/ 35 h 52"/>
                <a:gd name="T84" fmla="*/ 237 w 273"/>
                <a:gd name="T85" fmla="*/ 33 h 52"/>
                <a:gd name="T86" fmla="*/ 242 w 273"/>
                <a:gd name="T87" fmla="*/ 31 h 52"/>
                <a:gd name="T88" fmla="*/ 245 w 273"/>
                <a:gd name="T89" fmla="*/ 30 h 52"/>
                <a:gd name="T90" fmla="*/ 250 w 273"/>
                <a:gd name="T91" fmla="*/ 28 h 52"/>
                <a:gd name="T92" fmla="*/ 253 w 273"/>
                <a:gd name="T93" fmla="*/ 27 h 52"/>
                <a:gd name="T94" fmla="*/ 256 w 273"/>
                <a:gd name="T95" fmla="*/ 22 h 52"/>
                <a:gd name="T96" fmla="*/ 259 w 273"/>
                <a:gd name="T97" fmla="*/ 20 h 52"/>
                <a:gd name="T98" fmla="*/ 261 w 273"/>
                <a:gd name="T99" fmla="*/ 19 h 52"/>
                <a:gd name="T100" fmla="*/ 264 w 273"/>
                <a:gd name="T101" fmla="*/ 17 h 52"/>
                <a:gd name="T102" fmla="*/ 267 w 273"/>
                <a:gd name="T103" fmla="*/ 14 h 52"/>
                <a:gd name="T104" fmla="*/ 269 w 273"/>
                <a:gd name="T105" fmla="*/ 12 h 52"/>
                <a:gd name="T106" fmla="*/ 270 w 273"/>
                <a:gd name="T107" fmla="*/ 9 h 52"/>
                <a:gd name="T108" fmla="*/ 270 w 273"/>
                <a:gd name="T109" fmla="*/ 6 h 52"/>
                <a:gd name="T110" fmla="*/ 272 w 273"/>
                <a:gd name="T111" fmla="*/ 4 h 52"/>
                <a:gd name="T112" fmla="*/ 273 w 273"/>
                <a:gd name="T113" fmla="*/ 1 h 52"/>
                <a:gd name="T114" fmla="*/ 273 w 273"/>
                <a:gd name="T115" fmla="*/ 0 h 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3"/>
                <a:gd name="T175" fmla="*/ 0 h 52"/>
                <a:gd name="T176" fmla="*/ 273 w 273"/>
                <a:gd name="T177" fmla="*/ 52 h 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3" h="52">
                  <a:moveTo>
                    <a:pt x="0" y="0"/>
                  </a:moveTo>
                  <a:lnTo>
                    <a:pt x="0" y="1"/>
                  </a:lnTo>
                  <a:lnTo>
                    <a:pt x="0" y="4"/>
                  </a:lnTo>
                  <a:lnTo>
                    <a:pt x="2" y="6"/>
                  </a:lnTo>
                  <a:lnTo>
                    <a:pt x="2" y="9"/>
                  </a:lnTo>
                  <a:lnTo>
                    <a:pt x="3" y="12"/>
                  </a:lnTo>
                  <a:lnTo>
                    <a:pt x="5" y="14"/>
                  </a:lnTo>
                  <a:lnTo>
                    <a:pt x="8" y="17"/>
                  </a:lnTo>
                  <a:lnTo>
                    <a:pt x="11" y="19"/>
                  </a:lnTo>
                  <a:lnTo>
                    <a:pt x="13" y="20"/>
                  </a:lnTo>
                  <a:lnTo>
                    <a:pt x="16" y="22"/>
                  </a:lnTo>
                  <a:lnTo>
                    <a:pt x="19" y="27"/>
                  </a:lnTo>
                  <a:lnTo>
                    <a:pt x="22" y="28"/>
                  </a:lnTo>
                  <a:lnTo>
                    <a:pt x="27" y="30"/>
                  </a:lnTo>
                  <a:lnTo>
                    <a:pt x="30" y="31"/>
                  </a:lnTo>
                  <a:lnTo>
                    <a:pt x="35" y="33"/>
                  </a:lnTo>
                  <a:lnTo>
                    <a:pt x="40" y="35"/>
                  </a:lnTo>
                  <a:lnTo>
                    <a:pt x="44" y="38"/>
                  </a:lnTo>
                  <a:lnTo>
                    <a:pt x="49" y="39"/>
                  </a:lnTo>
                  <a:lnTo>
                    <a:pt x="54" y="41"/>
                  </a:lnTo>
                  <a:lnTo>
                    <a:pt x="60" y="42"/>
                  </a:lnTo>
                  <a:lnTo>
                    <a:pt x="65" y="44"/>
                  </a:lnTo>
                  <a:lnTo>
                    <a:pt x="71" y="44"/>
                  </a:lnTo>
                  <a:lnTo>
                    <a:pt x="78" y="46"/>
                  </a:lnTo>
                  <a:lnTo>
                    <a:pt x="82" y="47"/>
                  </a:lnTo>
                  <a:lnTo>
                    <a:pt x="89" y="47"/>
                  </a:lnTo>
                  <a:lnTo>
                    <a:pt x="95" y="50"/>
                  </a:lnTo>
                  <a:lnTo>
                    <a:pt x="108" y="50"/>
                  </a:lnTo>
                  <a:lnTo>
                    <a:pt x="115" y="52"/>
                  </a:lnTo>
                  <a:lnTo>
                    <a:pt x="157" y="52"/>
                  </a:lnTo>
                  <a:lnTo>
                    <a:pt x="163" y="50"/>
                  </a:lnTo>
                  <a:lnTo>
                    <a:pt x="175" y="50"/>
                  </a:lnTo>
                  <a:lnTo>
                    <a:pt x="183" y="47"/>
                  </a:lnTo>
                  <a:lnTo>
                    <a:pt x="190" y="47"/>
                  </a:lnTo>
                  <a:lnTo>
                    <a:pt x="194" y="46"/>
                  </a:lnTo>
                  <a:lnTo>
                    <a:pt x="201" y="44"/>
                  </a:lnTo>
                  <a:lnTo>
                    <a:pt x="205" y="44"/>
                  </a:lnTo>
                  <a:lnTo>
                    <a:pt x="212" y="42"/>
                  </a:lnTo>
                  <a:lnTo>
                    <a:pt x="217" y="41"/>
                  </a:lnTo>
                  <a:lnTo>
                    <a:pt x="223" y="39"/>
                  </a:lnTo>
                  <a:lnTo>
                    <a:pt x="228" y="38"/>
                  </a:lnTo>
                  <a:lnTo>
                    <a:pt x="232" y="35"/>
                  </a:lnTo>
                  <a:lnTo>
                    <a:pt x="237" y="33"/>
                  </a:lnTo>
                  <a:lnTo>
                    <a:pt x="242" y="31"/>
                  </a:lnTo>
                  <a:lnTo>
                    <a:pt x="245" y="30"/>
                  </a:lnTo>
                  <a:lnTo>
                    <a:pt x="250" y="28"/>
                  </a:lnTo>
                  <a:lnTo>
                    <a:pt x="253" y="27"/>
                  </a:lnTo>
                  <a:lnTo>
                    <a:pt x="256" y="22"/>
                  </a:lnTo>
                  <a:lnTo>
                    <a:pt x="259" y="20"/>
                  </a:lnTo>
                  <a:lnTo>
                    <a:pt x="261" y="19"/>
                  </a:lnTo>
                  <a:lnTo>
                    <a:pt x="264" y="17"/>
                  </a:lnTo>
                  <a:lnTo>
                    <a:pt x="267" y="14"/>
                  </a:lnTo>
                  <a:lnTo>
                    <a:pt x="269" y="12"/>
                  </a:lnTo>
                  <a:lnTo>
                    <a:pt x="270" y="9"/>
                  </a:lnTo>
                  <a:lnTo>
                    <a:pt x="270" y="6"/>
                  </a:lnTo>
                  <a:lnTo>
                    <a:pt x="272" y="4"/>
                  </a:lnTo>
                  <a:lnTo>
                    <a:pt x="273" y="1"/>
                  </a:lnTo>
                  <a:lnTo>
                    <a:pt x="273" y="0"/>
                  </a:lnTo>
                </a:path>
              </a:pathLst>
            </a:custGeom>
            <a:noFill/>
            <a:ln w="0">
              <a:solidFill>
                <a:srgbClr val="000000"/>
              </a:solidFill>
              <a:round/>
              <a:headEnd/>
              <a:tailEnd/>
            </a:ln>
          </p:spPr>
          <p:txBody>
            <a:bodyPr/>
            <a:lstStyle/>
            <a:p>
              <a:endParaRPr lang="en-US" b="0"/>
            </a:p>
          </p:txBody>
        </p:sp>
        <p:sp>
          <p:nvSpPr>
            <p:cNvPr id="8238" name="Rectangle 44"/>
            <p:cNvSpPr>
              <a:spLocks noChangeArrowheads="1"/>
            </p:cNvSpPr>
            <p:nvPr/>
          </p:nvSpPr>
          <p:spPr bwMode="auto">
            <a:xfrm>
              <a:off x="2773" y="1306"/>
              <a:ext cx="193" cy="116"/>
            </a:xfrm>
            <a:prstGeom prst="rect">
              <a:avLst/>
            </a:prstGeom>
            <a:noFill/>
            <a:ln w="9525">
              <a:noFill/>
              <a:miter lim="800000"/>
              <a:headEnd/>
              <a:tailEnd/>
            </a:ln>
          </p:spPr>
          <p:txBody>
            <a:bodyPr wrap="none" lIns="0" tIns="0" rIns="0" bIns="0">
              <a:spAutoFit/>
            </a:bodyPr>
            <a:lstStyle/>
            <a:p>
              <a:pPr algn="ctr" eaLnBrk="0" hangingPunct="0"/>
              <a:r>
                <a:rPr lang="en-US" sz="1200" b="0"/>
                <a:t>MPS</a:t>
              </a:r>
              <a:endParaRPr lang="en-US" sz="3200" b="0"/>
            </a:p>
          </p:txBody>
        </p:sp>
        <p:sp>
          <p:nvSpPr>
            <p:cNvPr id="8239" name="Freeform 45"/>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close/>
                </a:path>
              </a:pathLst>
            </a:custGeom>
            <a:solidFill>
              <a:srgbClr val="FFFFFF"/>
            </a:solidFill>
            <a:ln w="0">
              <a:solidFill>
                <a:srgbClr val="000000"/>
              </a:solidFill>
              <a:round/>
              <a:headEnd/>
              <a:tailEnd/>
            </a:ln>
          </p:spPr>
          <p:txBody>
            <a:bodyPr/>
            <a:lstStyle/>
            <a:p>
              <a:endParaRPr lang="en-US" b="0"/>
            </a:p>
          </p:txBody>
        </p:sp>
        <p:sp>
          <p:nvSpPr>
            <p:cNvPr id="8240" name="Freeform 46"/>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path>
              </a:pathLst>
            </a:custGeom>
            <a:noFill/>
            <a:ln w="0">
              <a:solidFill>
                <a:srgbClr val="000000"/>
              </a:solidFill>
              <a:round/>
              <a:headEnd/>
              <a:tailEnd/>
            </a:ln>
          </p:spPr>
          <p:txBody>
            <a:bodyPr/>
            <a:lstStyle/>
            <a:p>
              <a:endParaRPr lang="en-US" b="0"/>
            </a:p>
          </p:txBody>
        </p:sp>
        <p:sp>
          <p:nvSpPr>
            <p:cNvPr id="8241" name="Freeform 47"/>
            <p:cNvSpPr>
              <a:spLocks/>
            </p:cNvSpPr>
            <p:nvPr/>
          </p:nvSpPr>
          <p:spPr bwMode="auto">
            <a:xfrm>
              <a:off x="3448" y="280"/>
              <a:ext cx="288" cy="50"/>
            </a:xfrm>
            <a:custGeom>
              <a:avLst/>
              <a:gdLst>
                <a:gd name="T0" fmla="*/ 0 w 288"/>
                <a:gd name="T1" fmla="*/ 0 h 50"/>
                <a:gd name="T2" fmla="*/ 0 w 288"/>
                <a:gd name="T3" fmla="*/ 1 h 50"/>
                <a:gd name="T4" fmla="*/ 0 w 288"/>
                <a:gd name="T5" fmla="*/ 5 h 50"/>
                <a:gd name="T6" fmla="*/ 2 w 288"/>
                <a:gd name="T7" fmla="*/ 8 h 50"/>
                <a:gd name="T8" fmla="*/ 3 w 288"/>
                <a:gd name="T9" fmla="*/ 11 h 50"/>
                <a:gd name="T10" fmla="*/ 3 w 288"/>
                <a:gd name="T11" fmla="*/ 12 h 50"/>
                <a:gd name="T12" fmla="*/ 6 w 288"/>
                <a:gd name="T13" fmla="*/ 14 h 50"/>
                <a:gd name="T14" fmla="*/ 8 w 288"/>
                <a:gd name="T15" fmla="*/ 17 h 50"/>
                <a:gd name="T16" fmla="*/ 11 w 288"/>
                <a:gd name="T17" fmla="*/ 19 h 50"/>
                <a:gd name="T18" fmla="*/ 13 w 288"/>
                <a:gd name="T19" fmla="*/ 20 h 50"/>
                <a:gd name="T20" fmla="*/ 16 w 288"/>
                <a:gd name="T21" fmla="*/ 22 h 50"/>
                <a:gd name="T22" fmla="*/ 21 w 288"/>
                <a:gd name="T23" fmla="*/ 27 h 50"/>
                <a:gd name="T24" fmla="*/ 24 w 288"/>
                <a:gd name="T25" fmla="*/ 28 h 50"/>
                <a:gd name="T26" fmla="*/ 29 w 288"/>
                <a:gd name="T27" fmla="*/ 30 h 50"/>
                <a:gd name="T28" fmla="*/ 32 w 288"/>
                <a:gd name="T29" fmla="*/ 31 h 50"/>
                <a:gd name="T30" fmla="*/ 36 w 288"/>
                <a:gd name="T31" fmla="*/ 33 h 50"/>
                <a:gd name="T32" fmla="*/ 41 w 288"/>
                <a:gd name="T33" fmla="*/ 35 h 50"/>
                <a:gd name="T34" fmla="*/ 46 w 288"/>
                <a:gd name="T35" fmla="*/ 36 h 50"/>
                <a:gd name="T36" fmla="*/ 51 w 288"/>
                <a:gd name="T37" fmla="*/ 38 h 50"/>
                <a:gd name="T38" fmla="*/ 57 w 288"/>
                <a:gd name="T39" fmla="*/ 39 h 50"/>
                <a:gd name="T40" fmla="*/ 63 w 288"/>
                <a:gd name="T41" fmla="*/ 41 h 50"/>
                <a:gd name="T42" fmla="*/ 68 w 288"/>
                <a:gd name="T43" fmla="*/ 44 h 50"/>
                <a:gd name="T44" fmla="*/ 74 w 288"/>
                <a:gd name="T45" fmla="*/ 44 h 50"/>
                <a:gd name="T46" fmla="*/ 81 w 288"/>
                <a:gd name="T47" fmla="*/ 46 h 50"/>
                <a:gd name="T48" fmla="*/ 87 w 288"/>
                <a:gd name="T49" fmla="*/ 47 h 50"/>
                <a:gd name="T50" fmla="*/ 93 w 288"/>
                <a:gd name="T51" fmla="*/ 47 h 50"/>
                <a:gd name="T52" fmla="*/ 100 w 288"/>
                <a:gd name="T53" fmla="*/ 49 h 50"/>
                <a:gd name="T54" fmla="*/ 114 w 288"/>
                <a:gd name="T55" fmla="*/ 49 h 50"/>
                <a:gd name="T56" fmla="*/ 122 w 288"/>
                <a:gd name="T57" fmla="*/ 50 h 50"/>
                <a:gd name="T58" fmla="*/ 164 w 288"/>
                <a:gd name="T59" fmla="*/ 50 h 50"/>
                <a:gd name="T60" fmla="*/ 171 w 288"/>
                <a:gd name="T61" fmla="*/ 49 h 50"/>
                <a:gd name="T62" fmla="*/ 185 w 288"/>
                <a:gd name="T63" fmla="*/ 49 h 50"/>
                <a:gd name="T64" fmla="*/ 193 w 288"/>
                <a:gd name="T65" fmla="*/ 47 h 50"/>
                <a:gd name="T66" fmla="*/ 199 w 288"/>
                <a:gd name="T67" fmla="*/ 47 h 50"/>
                <a:gd name="T68" fmla="*/ 205 w 288"/>
                <a:gd name="T69" fmla="*/ 46 h 50"/>
                <a:gd name="T70" fmla="*/ 212 w 288"/>
                <a:gd name="T71" fmla="*/ 44 h 50"/>
                <a:gd name="T72" fmla="*/ 217 w 288"/>
                <a:gd name="T73" fmla="*/ 44 h 50"/>
                <a:gd name="T74" fmla="*/ 223 w 288"/>
                <a:gd name="T75" fmla="*/ 41 h 50"/>
                <a:gd name="T76" fmla="*/ 229 w 288"/>
                <a:gd name="T77" fmla="*/ 39 h 50"/>
                <a:gd name="T78" fmla="*/ 234 w 288"/>
                <a:gd name="T79" fmla="*/ 38 h 50"/>
                <a:gd name="T80" fmla="*/ 239 w 288"/>
                <a:gd name="T81" fmla="*/ 36 h 50"/>
                <a:gd name="T82" fmla="*/ 245 w 288"/>
                <a:gd name="T83" fmla="*/ 35 h 50"/>
                <a:gd name="T84" fmla="*/ 250 w 288"/>
                <a:gd name="T85" fmla="*/ 33 h 50"/>
                <a:gd name="T86" fmla="*/ 254 w 288"/>
                <a:gd name="T87" fmla="*/ 31 h 50"/>
                <a:gd name="T88" fmla="*/ 258 w 288"/>
                <a:gd name="T89" fmla="*/ 30 h 50"/>
                <a:gd name="T90" fmla="*/ 262 w 288"/>
                <a:gd name="T91" fmla="*/ 28 h 50"/>
                <a:gd name="T92" fmla="*/ 265 w 288"/>
                <a:gd name="T93" fmla="*/ 27 h 50"/>
                <a:gd name="T94" fmla="*/ 270 w 288"/>
                <a:gd name="T95" fmla="*/ 22 h 50"/>
                <a:gd name="T96" fmla="*/ 273 w 288"/>
                <a:gd name="T97" fmla="*/ 20 h 50"/>
                <a:gd name="T98" fmla="*/ 275 w 288"/>
                <a:gd name="T99" fmla="*/ 19 h 50"/>
                <a:gd name="T100" fmla="*/ 278 w 288"/>
                <a:gd name="T101" fmla="*/ 17 h 50"/>
                <a:gd name="T102" fmla="*/ 280 w 288"/>
                <a:gd name="T103" fmla="*/ 14 h 50"/>
                <a:gd name="T104" fmla="*/ 283 w 288"/>
                <a:gd name="T105" fmla="*/ 12 h 50"/>
                <a:gd name="T106" fmla="*/ 283 w 288"/>
                <a:gd name="T107" fmla="*/ 11 h 50"/>
                <a:gd name="T108" fmla="*/ 284 w 288"/>
                <a:gd name="T109" fmla="*/ 8 h 50"/>
                <a:gd name="T110" fmla="*/ 286 w 288"/>
                <a:gd name="T111" fmla="*/ 5 h 50"/>
                <a:gd name="T112" fmla="*/ 288 w 288"/>
                <a:gd name="T113" fmla="*/ 1 h 50"/>
                <a:gd name="T114" fmla="*/ 288 w 288"/>
                <a:gd name="T115" fmla="*/ 0 h 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8"/>
                <a:gd name="T175" fmla="*/ 0 h 50"/>
                <a:gd name="T176" fmla="*/ 288 w 288"/>
                <a:gd name="T177" fmla="*/ 50 h 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8" h="50">
                  <a:moveTo>
                    <a:pt x="0" y="0"/>
                  </a:moveTo>
                  <a:lnTo>
                    <a:pt x="0" y="1"/>
                  </a:lnTo>
                  <a:lnTo>
                    <a:pt x="0" y="5"/>
                  </a:lnTo>
                  <a:lnTo>
                    <a:pt x="2" y="8"/>
                  </a:lnTo>
                  <a:lnTo>
                    <a:pt x="3" y="11"/>
                  </a:lnTo>
                  <a:lnTo>
                    <a:pt x="3" y="12"/>
                  </a:lnTo>
                  <a:lnTo>
                    <a:pt x="6" y="14"/>
                  </a:lnTo>
                  <a:lnTo>
                    <a:pt x="8" y="17"/>
                  </a:lnTo>
                  <a:lnTo>
                    <a:pt x="11" y="19"/>
                  </a:lnTo>
                  <a:lnTo>
                    <a:pt x="13" y="20"/>
                  </a:lnTo>
                  <a:lnTo>
                    <a:pt x="16" y="22"/>
                  </a:lnTo>
                  <a:lnTo>
                    <a:pt x="21" y="27"/>
                  </a:lnTo>
                  <a:lnTo>
                    <a:pt x="24" y="28"/>
                  </a:lnTo>
                  <a:lnTo>
                    <a:pt x="29" y="30"/>
                  </a:lnTo>
                  <a:lnTo>
                    <a:pt x="32" y="31"/>
                  </a:lnTo>
                  <a:lnTo>
                    <a:pt x="36" y="33"/>
                  </a:lnTo>
                  <a:lnTo>
                    <a:pt x="41" y="35"/>
                  </a:lnTo>
                  <a:lnTo>
                    <a:pt x="46" y="36"/>
                  </a:lnTo>
                  <a:lnTo>
                    <a:pt x="51" y="38"/>
                  </a:lnTo>
                  <a:lnTo>
                    <a:pt x="57" y="39"/>
                  </a:lnTo>
                  <a:lnTo>
                    <a:pt x="63" y="41"/>
                  </a:lnTo>
                  <a:lnTo>
                    <a:pt x="68" y="44"/>
                  </a:lnTo>
                  <a:lnTo>
                    <a:pt x="74" y="44"/>
                  </a:lnTo>
                  <a:lnTo>
                    <a:pt x="81" y="46"/>
                  </a:lnTo>
                  <a:lnTo>
                    <a:pt x="87" y="47"/>
                  </a:lnTo>
                  <a:lnTo>
                    <a:pt x="93" y="47"/>
                  </a:lnTo>
                  <a:lnTo>
                    <a:pt x="100" y="49"/>
                  </a:lnTo>
                  <a:lnTo>
                    <a:pt x="114" y="49"/>
                  </a:lnTo>
                  <a:lnTo>
                    <a:pt x="122" y="50"/>
                  </a:lnTo>
                  <a:lnTo>
                    <a:pt x="164" y="50"/>
                  </a:lnTo>
                  <a:lnTo>
                    <a:pt x="171" y="49"/>
                  </a:lnTo>
                  <a:lnTo>
                    <a:pt x="185" y="49"/>
                  </a:lnTo>
                  <a:lnTo>
                    <a:pt x="193" y="47"/>
                  </a:lnTo>
                  <a:lnTo>
                    <a:pt x="199" y="47"/>
                  </a:lnTo>
                  <a:lnTo>
                    <a:pt x="205" y="46"/>
                  </a:lnTo>
                  <a:lnTo>
                    <a:pt x="212" y="44"/>
                  </a:lnTo>
                  <a:lnTo>
                    <a:pt x="217" y="44"/>
                  </a:lnTo>
                  <a:lnTo>
                    <a:pt x="223" y="41"/>
                  </a:lnTo>
                  <a:lnTo>
                    <a:pt x="229" y="39"/>
                  </a:lnTo>
                  <a:lnTo>
                    <a:pt x="234" y="38"/>
                  </a:lnTo>
                  <a:lnTo>
                    <a:pt x="239" y="36"/>
                  </a:lnTo>
                  <a:lnTo>
                    <a:pt x="245" y="35"/>
                  </a:lnTo>
                  <a:lnTo>
                    <a:pt x="250" y="33"/>
                  </a:lnTo>
                  <a:lnTo>
                    <a:pt x="254" y="31"/>
                  </a:lnTo>
                  <a:lnTo>
                    <a:pt x="258" y="30"/>
                  </a:lnTo>
                  <a:lnTo>
                    <a:pt x="262" y="28"/>
                  </a:lnTo>
                  <a:lnTo>
                    <a:pt x="265" y="27"/>
                  </a:lnTo>
                  <a:lnTo>
                    <a:pt x="270" y="22"/>
                  </a:lnTo>
                  <a:lnTo>
                    <a:pt x="273" y="20"/>
                  </a:lnTo>
                  <a:lnTo>
                    <a:pt x="275" y="19"/>
                  </a:lnTo>
                  <a:lnTo>
                    <a:pt x="278" y="17"/>
                  </a:lnTo>
                  <a:lnTo>
                    <a:pt x="280" y="14"/>
                  </a:lnTo>
                  <a:lnTo>
                    <a:pt x="283" y="12"/>
                  </a:lnTo>
                  <a:lnTo>
                    <a:pt x="283" y="11"/>
                  </a:lnTo>
                  <a:lnTo>
                    <a:pt x="284" y="8"/>
                  </a:lnTo>
                  <a:lnTo>
                    <a:pt x="286" y="5"/>
                  </a:lnTo>
                  <a:lnTo>
                    <a:pt x="288" y="1"/>
                  </a:lnTo>
                  <a:lnTo>
                    <a:pt x="288" y="0"/>
                  </a:lnTo>
                </a:path>
              </a:pathLst>
            </a:custGeom>
            <a:noFill/>
            <a:ln w="0">
              <a:solidFill>
                <a:srgbClr val="000000"/>
              </a:solidFill>
              <a:round/>
              <a:headEnd/>
              <a:tailEnd/>
            </a:ln>
          </p:spPr>
          <p:txBody>
            <a:bodyPr/>
            <a:lstStyle/>
            <a:p>
              <a:endParaRPr lang="en-US" b="0"/>
            </a:p>
          </p:txBody>
        </p:sp>
        <p:sp>
          <p:nvSpPr>
            <p:cNvPr id="8242" name="Rectangle 48"/>
            <p:cNvSpPr>
              <a:spLocks noChangeArrowheads="1"/>
            </p:cNvSpPr>
            <p:nvPr/>
          </p:nvSpPr>
          <p:spPr bwMode="auto">
            <a:xfrm>
              <a:off x="3504" y="336"/>
              <a:ext cx="153"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Sales</a:t>
              </a:r>
            </a:p>
            <a:p>
              <a:pPr algn="ctr" eaLnBrk="0" hangingPunct="0"/>
              <a:r>
                <a:rPr lang="en-US" sz="900" b="0">
                  <a:solidFill>
                    <a:srgbClr val="000000"/>
                  </a:solidFill>
                </a:rPr>
                <a:t>Plan </a:t>
              </a:r>
              <a:endParaRPr lang="en-US" b="0"/>
            </a:p>
          </p:txBody>
        </p:sp>
        <p:sp>
          <p:nvSpPr>
            <p:cNvPr id="8243" name="Line 49"/>
            <p:cNvSpPr>
              <a:spLocks noChangeShapeType="1"/>
            </p:cNvSpPr>
            <p:nvPr/>
          </p:nvSpPr>
          <p:spPr bwMode="auto">
            <a:xfrm>
              <a:off x="2903" y="2675"/>
              <a:ext cx="1" cy="63"/>
            </a:xfrm>
            <a:prstGeom prst="line">
              <a:avLst/>
            </a:prstGeom>
            <a:noFill/>
            <a:ln w="12700">
              <a:solidFill>
                <a:srgbClr val="000000"/>
              </a:solidFill>
              <a:round/>
              <a:headEnd/>
              <a:tailEnd/>
            </a:ln>
          </p:spPr>
          <p:txBody>
            <a:bodyPr/>
            <a:lstStyle/>
            <a:p>
              <a:endParaRPr lang="en-US"/>
            </a:p>
          </p:txBody>
        </p:sp>
        <p:sp>
          <p:nvSpPr>
            <p:cNvPr id="8244" name="Freeform 50"/>
            <p:cNvSpPr>
              <a:spLocks/>
            </p:cNvSpPr>
            <p:nvPr/>
          </p:nvSpPr>
          <p:spPr bwMode="auto">
            <a:xfrm>
              <a:off x="2872" y="2738"/>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45" name="Freeform 51"/>
            <p:cNvSpPr>
              <a:spLocks/>
            </p:cNvSpPr>
            <p:nvPr/>
          </p:nvSpPr>
          <p:spPr bwMode="auto">
            <a:xfrm>
              <a:off x="2043" y="1683"/>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chemeClr val="tx1"/>
            </a:solidFill>
            <a:ln w="0">
              <a:solidFill>
                <a:schemeClr val="tx1"/>
              </a:solidFill>
              <a:round/>
              <a:headEnd/>
              <a:tailEnd/>
            </a:ln>
          </p:spPr>
          <p:txBody>
            <a:bodyPr/>
            <a:lstStyle/>
            <a:p>
              <a:endParaRPr lang="en-US" b="0"/>
            </a:p>
          </p:txBody>
        </p:sp>
        <p:sp>
          <p:nvSpPr>
            <p:cNvPr id="8246" name="Freeform 52"/>
            <p:cNvSpPr>
              <a:spLocks/>
            </p:cNvSpPr>
            <p:nvPr/>
          </p:nvSpPr>
          <p:spPr bwMode="auto">
            <a:xfrm>
              <a:off x="3560" y="1678"/>
              <a:ext cx="63" cy="63"/>
            </a:xfrm>
            <a:custGeom>
              <a:avLst/>
              <a:gdLst>
                <a:gd name="T0" fmla="*/ 32 w 63"/>
                <a:gd name="T1" fmla="*/ 63 h 63"/>
                <a:gd name="T2" fmla="*/ 0 w 63"/>
                <a:gd name="T3" fmla="*/ 0 h 63"/>
                <a:gd name="T4" fmla="*/ 63 w 63"/>
                <a:gd name="T5" fmla="*/ 0 h 63"/>
                <a:gd name="T6" fmla="*/ 32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63"/>
                  </a:moveTo>
                  <a:lnTo>
                    <a:pt x="0" y="0"/>
                  </a:lnTo>
                  <a:lnTo>
                    <a:pt x="63"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47" name="Line 53"/>
            <p:cNvSpPr>
              <a:spLocks noChangeShapeType="1"/>
            </p:cNvSpPr>
            <p:nvPr/>
          </p:nvSpPr>
          <p:spPr bwMode="auto">
            <a:xfrm>
              <a:off x="2074" y="2169"/>
              <a:ext cx="829" cy="1"/>
            </a:xfrm>
            <a:prstGeom prst="line">
              <a:avLst/>
            </a:prstGeom>
            <a:noFill/>
            <a:ln w="12700">
              <a:solidFill>
                <a:schemeClr val="tx1"/>
              </a:solidFill>
              <a:round/>
              <a:headEnd/>
              <a:tailEnd/>
            </a:ln>
          </p:spPr>
          <p:txBody>
            <a:bodyPr/>
            <a:lstStyle/>
            <a:p>
              <a:endParaRPr lang="en-US"/>
            </a:p>
          </p:txBody>
        </p:sp>
        <p:sp>
          <p:nvSpPr>
            <p:cNvPr id="8248" name="Line 54"/>
            <p:cNvSpPr>
              <a:spLocks noChangeShapeType="1"/>
            </p:cNvSpPr>
            <p:nvPr/>
          </p:nvSpPr>
          <p:spPr bwMode="auto">
            <a:xfrm>
              <a:off x="2074" y="1871"/>
              <a:ext cx="1" cy="298"/>
            </a:xfrm>
            <a:prstGeom prst="line">
              <a:avLst/>
            </a:prstGeom>
            <a:noFill/>
            <a:ln w="12700">
              <a:solidFill>
                <a:schemeClr val="tx1"/>
              </a:solidFill>
              <a:round/>
              <a:headEnd/>
              <a:tailEnd/>
            </a:ln>
          </p:spPr>
          <p:txBody>
            <a:bodyPr/>
            <a:lstStyle/>
            <a:p>
              <a:endParaRPr lang="en-US"/>
            </a:p>
          </p:txBody>
        </p:sp>
        <p:sp>
          <p:nvSpPr>
            <p:cNvPr id="8249" name="Line 55"/>
            <p:cNvSpPr>
              <a:spLocks noChangeShapeType="1"/>
            </p:cNvSpPr>
            <p:nvPr/>
          </p:nvSpPr>
          <p:spPr bwMode="auto">
            <a:xfrm>
              <a:off x="2903" y="2169"/>
              <a:ext cx="1" cy="75"/>
            </a:xfrm>
            <a:prstGeom prst="line">
              <a:avLst/>
            </a:prstGeom>
            <a:noFill/>
            <a:ln w="12700">
              <a:solidFill>
                <a:srgbClr val="0000FF"/>
              </a:solidFill>
              <a:round/>
              <a:headEnd/>
              <a:tailEnd/>
            </a:ln>
          </p:spPr>
          <p:txBody>
            <a:bodyPr/>
            <a:lstStyle/>
            <a:p>
              <a:endParaRPr lang="en-US"/>
            </a:p>
          </p:txBody>
        </p:sp>
        <p:sp>
          <p:nvSpPr>
            <p:cNvPr id="8250" name="Freeform 56"/>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FF"/>
            </a:solidFill>
            <a:ln w="0">
              <a:solidFill>
                <a:srgbClr val="0000FF"/>
              </a:solidFill>
              <a:round/>
              <a:headEnd/>
              <a:tailEnd/>
            </a:ln>
          </p:spPr>
          <p:txBody>
            <a:bodyPr/>
            <a:lstStyle/>
            <a:p>
              <a:endParaRPr lang="en-US" b="0"/>
            </a:p>
          </p:txBody>
        </p:sp>
        <p:sp>
          <p:nvSpPr>
            <p:cNvPr id="8251" name="Line 57"/>
            <p:cNvSpPr>
              <a:spLocks noChangeShapeType="1"/>
            </p:cNvSpPr>
            <p:nvPr/>
          </p:nvSpPr>
          <p:spPr bwMode="auto">
            <a:xfrm flipH="1">
              <a:off x="2903" y="2169"/>
              <a:ext cx="689" cy="1"/>
            </a:xfrm>
            <a:prstGeom prst="line">
              <a:avLst/>
            </a:prstGeom>
            <a:noFill/>
            <a:ln w="12700">
              <a:solidFill>
                <a:srgbClr val="000000"/>
              </a:solidFill>
              <a:round/>
              <a:headEnd/>
              <a:tailEnd/>
            </a:ln>
          </p:spPr>
          <p:txBody>
            <a:bodyPr/>
            <a:lstStyle/>
            <a:p>
              <a:endParaRPr lang="en-US"/>
            </a:p>
          </p:txBody>
        </p:sp>
        <p:sp>
          <p:nvSpPr>
            <p:cNvPr id="8252" name="Line 58"/>
            <p:cNvSpPr>
              <a:spLocks noChangeShapeType="1"/>
            </p:cNvSpPr>
            <p:nvPr/>
          </p:nvSpPr>
          <p:spPr bwMode="auto">
            <a:xfrm>
              <a:off x="3592" y="2005"/>
              <a:ext cx="1" cy="164"/>
            </a:xfrm>
            <a:prstGeom prst="line">
              <a:avLst/>
            </a:prstGeom>
            <a:noFill/>
            <a:ln w="12700">
              <a:solidFill>
                <a:srgbClr val="000000"/>
              </a:solidFill>
              <a:round/>
              <a:headEnd/>
              <a:tailEnd/>
            </a:ln>
          </p:spPr>
          <p:txBody>
            <a:bodyPr/>
            <a:lstStyle/>
            <a:p>
              <a:endParaRPr lang="en-US"/>
            </a:p>
          </p:txBody>
        </p:sp>
        <p:sp>
          <p:nvSpPr>
            <p:cNvPr id="8253" name="Line 59"/>
            <p:cNvSpPr>
              <a:spLocks noChangeShapeType="1"/>
            </p:cNvSpPr>
            <p:nvPr/>
          </p:nvSpPr>
          <p:spPr bwMode="auto">
            <a:xfrm>
              <a:off x="2903" y="2169"/>
              <a:ext cx="1" cy="75"/>
            </a:xfrm>
            <a:prstGeom prst="line">
              <a:avLst/>
            </a:prstGeom>
            <a:noFill/>
            <a:ln w="12700">
              <a:solidFill>
                <a:srgbClr val="000000"/>
              </a:solidFill>
              <a:round/>
              <a:headEnd/>
              <a:tailEnd/>
            </a:ln>
          </p:spPr>
          <p:txBody>
            <a:bodyPr/>
            <a:lstStyle/>
            <a:p>
              <a:endParaRPr lang="en-US"/>
            </a:p>
          </p:txBody>
        </p:sp>
        <p:sp>
          <p:nvSpPr>
            <p:cNvPr id="8254" name="Freeform 60"/>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55" name="Line 61"/>
            <p:cNvSpPr>
              <a:spLocks noChangeShapeType="1"/>
            </p:cNvSpPr>
            <p:nvPr/>
          </p:nvSpPr>
          <p:spPr bwMode="auto">
            <a:xfrm flipV="1">
              <a:off x="2074" y="1642"/>
              <a:ext cx="2" cy="104"/>
            </a:xfrm>
            <a:prstGeom prst="line">
              <a:avLst/>
            </a:prstGeom>
            <a:noFill/>
            <a:ln w="0">
              <a:solidFill>
                <a:schemeClr val="tx1"/>
              </a:solidFill>
              <a:prstDash val="sysDot"/>
              <a:round/>
              <a:headEnd/>
              <a:tailEnd/>
            </a:ln>
          </p:spPr>
          <p:txBody>
            <a:bodyPr/>
            <a:lstStyle/>
            <a:p>
              <a:endParaRPr lang="en-US"/>
            </a:p>
          </p:txBody>
        </p:sp>
        <p:sp>
          <p:nvSpPr>
            <p:cNvPr id="8256" name="Line 62"/>
            <p:cNvSpPr>
              <a:spLocks noChangeShapeType="1"/>
            </p:cNvSpPr>
            <p:nvPr/>
          </p:nvSpPr>
          <p:spPr bwMode="auto">
            <a:xfrm flipH="1" flipV="1">
              <a:off x="2073" y="1654"/>
              <a:ext cx="1" cy="92"/>
            </a:xfrm>
            <a:prstGeom prst="line">
              <a:avLst/>
            </a:prstGeom>
            <a:noFill/>
            <a:ln w="0">
              <a:solidFill>
                <a:schemeClr val="tx1"/>
              </a:solidFill>
              <a:prstDash val="sysDot"/>
              <a:round/>
              <a:headEnd/>
              <a:tailEnd/>
            </a:ln>
          </p:spPr>
          <p:txBody>
            <a:bodyPr/>
            <a:lstStyle/>
            <a:p>
              <a:endParaRPr lang="en-US"/>
            </a:p>
          </p:txBody>
        </p:sp>
        <p:sp>
          <p:nvSpPr>
            <p:cNvPr id="8257" name="Line 63"/>
            <p:cNvSpPr>
              <a:spLocks noChangeShapeType="1"/>
            </p:cNvSpPr>
            <p:nvPr/>
          </p:nvSpPr>
          <p:spPr bwMode="auto">
            <a:xfrm>
              <a:off x="3156" y="2985"/>
              <a:ext cx="940" cy="1"/>
            </a:xfrm>
            <a:prstGeom prst="line">
              <a:avLst/>
            </a:prstGeom>
            <a:noFill/>
            <a:ln w="12700">
              <a:solidFill>
                <a:srgbClr val="000000"/>
              </a:solidFill>
              <a:round/>
              <a:headEnd/>
              <a:tailEnd/>
            </a:ln>
          </p:spPr>
          <p:txBody>
            <a:bodyPr/>
            <a:lstStyle/>
            <a:p>
              <a:endParaRPr lang="en-US"/>
            </a:p>
          </p:txBody>
        </p:sp>
        <p:sp>
          <p:nvSpPr>
            <p:cNvPr id="8258" name="Line 64"/>
            <p:cNvSpPr>
              <a:spLocks noChangeShapeType="1"/>
            </p:cNvSpPr>
            <p:nvPr/>
          </p:nvSpPr>
          <p:spPr bwMode="auto">
            <a:xfrm flipV="1">
              <a:off x="4096" y="2113"/>
              <a:ext cx="1" cy="872"/>
            </a:xfrm>
            <a:prstGeom prst="line">
              <a:avLst/>
            </a:prstGeom>
            <a:noFill/>
            <a:ln w="12700">
              <a:solidFill>
                <a:srgbClr val="000000"/>
              </a:solidFill>
              <a:round/>
              <a:headEnd/>
              <a:tailEnd/>
            </a:ln>
          </p:spPr>
          <p:txBody>
            <a:bodyPr/>
            <a:lstStyle/>
            <a:p>
              <a:endParaRPr lang="en-US"/>
            </a:p>
          </p:txBody>
        </p:sp>
        <p:sp>
          <p:nvSpPr>
            <p:cNvPr id="8259" name="Freeform 65"/>
            <p:cNvSpPr>
              <a:spLocks/>
            </p:cNvSpPr>
            <p:nvPr/>
          </p:nvSpPr>
          <p:spPr bwMode="auto">
            <a:xfrm>
              <a:off x="4064" y="2057"/>
              <a:ext cx="63" cy="63"/>
            </a:xfrm>
            <a:custGeom>
              <a:avLst/>
              <a:gdLst>
                <a:gd name="T0" fmla="*/ 32 w 63"/>
                <a:gd name="T1" fmla="*/ 0 h 63"/>
                <a:gd name="T2" fmla="*/ 63 w 63"/>
                <a:gd name="T3" fmla="*/ 63 h 63"/>
                <a:gd name="T4" fmla="*/ 0 w 63"/>
                <a:gd name="T5" fmla="*/ 63 h 63"/>
                <a:gd name="T6" fmla="*/ 32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0"/>
                  </a:moveTo>
                  <a:lnTo>
                    <a:pt x="63" y="63"/>
                  </a:lnTo>
                  <a:lnTo>
                    <a:pt x="0" y="63"/>
                  </a:lnTo>
                  <a:lnTo>
                    <a:pt x="32" y="0"/>
                  </a:lnTo>
                  <a:close/>
                </a:path>
              </a:pathLst>
            </a:custGeom>
            <a:solidFill>
              <a:srgbClr val="000000"/>
            </a:solidFill>
            <a:ln w="0">
              <a:solidFill>
                <a:srgbClr val="000000"/>
              </a:solidFill>
              <a:round/>
              <a:headEnd/>
              <a:tailEnd/>
            </a:ln>
          </p:spPr>
          <p:txBody>
            <a:bodyPr/>
            <a:lstStyle/>
            <a:p>
              <a:endParaRPr lang="en-US" b="0"/>
            </a:p>
          </p:txBody>
        </p:sp>
        <p:sp>
          <p:nvSpPr>
            <p:cNvPr id="8260" name="Line 66"/>
            <p:cNvSpPr>
              <a:spLocks noChangeShapeType="1"/>
            </p:cNvSpPr>
            <p:nvPr/>
          </p:nvSpPr>
          <p:spPr bwMode="auto">
            <a:xfrm>
              <a:off x="3843" y="1872"/>
              <a:ext cx="1" cy="1"/>
            </a:xfrm>
            <a:prstGeom prst="line">
              <a:avLst/>
            </a:prstGeom>
            <a:noFill/>
            <a:ln w="12700">
              <a:solidFill>
                <a:srgbClr val="000000"/>
              </a:solidFill>
              <a:round/>
              <a:headEnd/>
              <a:tailEnd/>
            </a:ln>
          </p:spPr>
          <p:txBody>
            <a:bodyPr/>
            <a:lstStyle/>
            <a:p>
              <a:endParaRPr lang="en-US"/>
            </a:p>
          </p:txBody>
        </p:sp>
        <p:sp>
          <p:nvSpPr>
            <p:cNvPr id="8261" name="Line 67"/>
            <p:cNvSpPr>
              <a:spLocks noChangeShapeType="1"/>
            </p:cNvSpPr>
            <p:nvPr/>
          </p:nvSpPr>
          <p:spPr bwMode="auto">
            <a:xfrm flipH="1">
              <a:off x="3843" y="1872"/>
              <a:ext cx="122" cy="1"/>
            </a:xfrm>
            <a:prstGeom prst="line">
              <a:avLst/>
            </a:prstGeom>
            <a:noFill/>
            <a:ln w="12700">
              <a:solidFill>
                <a:srgbClr val="000000"/>
              </a:solidFill>
              <a:round/>
              <a:headEnd/>
              <a:tailEnd/>
            </a:ln>
          </p:spPr>
          <p:txBody>
            <a:bodyPr/>
            <a:lstStyle/>
            <a:p>
              <a:endParaRPr lang="en-US"/>
            </a:p>
          </p:txBody>
        </p:sp>
        <p:sp>
          <p:nvSpPr>
            <p:cNvPr id="8262" name="Line 68"/>
            <p:cNvSpPr>
              <a:spLocks noChangeShapeType="1"/>
            </p:cNvSpPr>
            <p:nvPr/>
          </p:nvSpPr>
          <p:spPr bwMode="auto">
            <a:xfrm>
              <a:off x="3843" y="1872"/>
              <a:ext cx="8" cy="1"/>
            </a:xfrm>
            <a:prstGeom prst="line">
              <a:avLst/>
            </a:prstGeom>
            <a:noFill/>
            <a:ln w="12700">
              <a:solidFill>
                <a:srgbClr val="000000"/>
              </a:solidFill>
              <a:round/>
              <a:headEnd/>
              <a:tailEnd/>
            </a:ln>
          </p:spPr>
          <p:txBody>
            <a:bodyPr/>
            <a:lstStyle/>
            <a:p>
              <a:endParaRPr lang="en-US"/>
            </a:p>
          </p:txBody>
        </p:sp>
        <p:sp>
          <p:nvSpPr>
            <p:cNvPr id="8263" name="Freeform 69"/>
            <p:cNvSpPr>
              <a:spLocks/>
            </p:cNvSpPr>
            <p:nvPr/>
          </p:nvSpPr>
          <p:spPr bwMode="auto">
            <a:xfrm>
              <a:off x="3789" y="1841"/>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64" name="Line 70"/>
            <p:cNvSpPr>
              <a:spLocks noChangeShapeType="1"/>
            </p:cNvSpPr>
            <p:nvPr/>
          </p:nvSpPr>
          <p:spPr bwMode="auto">
            <a:xfrm flipV="1">
              <a:off x="2074" y="1653"/>
              <a:ext cx="5" cy="93"/>
            </a:xfrm>
            <a:prstGeom prst="line">
              <a:avLst/>
            </a:prstGeom>
            <a:noFill/>
            <a:ln w="0">
              <a:solidFill>
                <a:schemeClr val="tx1"/>
              </a:solidFill>
              <a:prstDash val="sysDot"/>
              <a:round/>
              <a:headEnd/>
              <a:tailEnd/>
            </a:ln>
          </p:spPr>
          <p:txBody>
            <a:bodyPr/>
            <a:lstStyle/>
            <a:p>
              <a:endParaRPr lang="en-US"/>
            </a:p>
          </p:txBody>
        </p:sp>
        <p:sp>
          <p:nvSpPr>
            <p:cNvPr id="8265" name="Rectangle 71"/>
            <p:cNvSpPr>
              <a:spLocks noChangeArrowheads="1"/>
            </p:cNvSpPr>
            <p:nvPr/>
          </p:nvSpPr>
          <p:spPr bwMode="auto">
            <a:xfrm>
              <a:off x="1889" y="1746"/>
              <a:ext cx="372" cy="253"/>
            </a:xfrm>
            <a:prstGeom prst="rect">
              <a:avLst/>
            </a:prstGeom>
            <a:solidFill>
              <a:srgbClr val="FFFFFF"/>
            </a:solidFill>
            <a:ln w="0">
              <a:solidFill>
                <a:schemeClr val="tx1"/>
              </a:solidFill>
              <a:miter lim="800000"/>
              <a:headEnd/>
              <a:tailEnd/>
            </a:ln>
          </p:spPr>
          <p:txBody>
            <a:bodyPr/>
            <a:lstStyle/>
            <a:p>
              <a:endParaRPr lang="en-US" b="0"/>
            </a:p>
          </p:txBody>
        </p:sp>
        <p:sp>
          <p:nvSpPr>
            <p:cNvPr id="8266" name="Rectangle 72"/>
            <p:cNvSpPr>
              <a:spLocks noChangeArrowheads="1"/>
            </p:cNvSpPr>
            <p:nvPr/>
          </p:nvSpPr>
          <p:spPr bwMode="auto">
            <a:xfrm>
              <a:off x="1934" y="1790"/>
              <a:ext cx="261" cy="165"/>
            </a:xfrm>
            <a:prstGeom prst="rect">
              <a:avLst/>
            </a:prstGeom>
            <a:noFill/>
            <a:ln w="9525">
              <a:noFill/>
              <a:miter lim="800000"/>
              <a:headEnd/>
              <a:tailEnd/>
            </a:ln>
          </p:spPr>
          <p:txBody>
            <a:bodyPr wrap="none" lIns="0" tIns="0" rIns="0" bIns="0">
              <a:spAutoFit/>
            </a:bodyPr>
            <a:lstStyle/>
            <a:p>
              <a:pPr eaLnBrk="0" hangingPunct="0"/>
              <a:r>
                <a:rPr lang="en-US" sz="1700" b="0"/>
                <a:t>CRP</a:t>
              </a:r>
              <a:endParaRPr lang="en-US" b="0"/>
            </a:p>
          </p:txBody>
        </p:sp>
        <p:sp>
          <p:nvSpPr>
            <p:cNvPr id="8267" name="Freeform 73"/>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close/>
                </a:path>
              </a:pathLst>
            </a:custGeom>
            <a:solidFill>
              <a:srgbClr val="FFFFFF"/>
            </a:solidFill>
            <a:ln w="0">
              <a:solidFill>
                <a:srgbClr val="000000"/>
              </a:solidFill>
              <a:round/>
              <a:headEnd/>
              <a:tailEnd/>
            </a:ln>
          </p:spPr>
          <p:txBody>
            <a:bodyPr/>
            <a:lstStyle/>
            <a:p>
              <a:endParaRPr lang="en-US" b="0"/>
            </a:p>
          </p:txBody>
        </p:sp>
        <p:sp>
          <p:nvSpPr>
            <p:cNvPr id="8268" name="Freeform 74"/>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path>
              </a:pathLst>
            </a:custGeom>
            <a:noFill/>
            <a:ln w="0">
              <a:solidFill>
                <a:srgbClr val="000000"/>
              </a:solidFill>
              <a:round/>
              <a:headEnd/>
              <a:tailEnd/>
            </a:ln>
          </p:spPr>
          <p:txBody>
            <a:bodyPr/>
            <a:lstStyle/>
            <a:p>
              <a:endParaRPr lang="en-US" b="0"/>
            </a:p>
          </p:txBody>
        </p:sp>
        <p:sp>
          <p:nvSpPr>
            <p:cNvPr id="8269" name="Freeform 75"/>
            <p:cNvSpPr>
              <a:spLocks/>
            </p:cNvSpPr>
            <p:nvPr/>
          </p:nvSpPr>
          <p:spPr bwMode="auto">
            <a:xfrm>
              <a:off x="3965" y="1745"/>
              <a:ext cx="263" cy="60"/>
            </a:xfrm>
            <a:custGeom>
              <a:avLst/>
              <a:gdLst>
                <a:gd name="T0" fmla="*/ 0 w 263"/>
                <a:gd name="T1" fmla="*/ 0 h 60"/>
                <a:gd name="T2" fmla="*/ 0 w 263"/>
                <a:gd name="T3" fmla="*/ 1 h 60"/>
                <a:gd name="T4" fmla="*/ 0 w 263"/>
                <a:gd name="T5" fmla="*/ 6 h 60"/>
                <a:gd name="T6" fmla="*/ 1 w 263"/>
                <a:gd name="T7" fmla="*/ 7 h 60"/>
                <a:gd name="T8" fmla="*/ 1 w 263"/>
                <a:gd name="T9" fmla="*/ 12 h 60"/>
                <a:gd name="T10" fmla="*/ 3 w 263"/>
                <a:gd name="T11" fmla="*/ 14 h 60"/>
                <a:gd name="T12" fmla="*/ 4 w 263"/>
                <a:gd name="T13" fmla="*/ 15 h 60"/>
                <a:gd name="T14" fmla="*/ 6 w 263"/>
                <a:gd name="T15" fmla="*/ 20 h 60"/>
                <a:gd name="T16" fmla="*/ 9 w 263"/>
                <a:gd name="T17" fmla="*/ 22 h 60"/>
                <a:gd name="T18" fmla="*/ 12 w 263"/>
                <a:gd name="T19" fmla="*/ 25 h 60"/>
                <a:gd name="T20" fmla="*/ 14 w 263"/>
                <a:gd name="T21" fmla="*/ 26 h 60"/>
                <a:gd name="T22" fmla="*/ 19 w 263"/>
                <a:gd name="T23" fmla="*/ 30 h 60"/>
                <a:gd name="T24" fmla="*/ 22 w 263"/>
                <a:gd name="T25" fmla="*/ 33 h 60"/>
                <a:gd name="T26" fmla="*/ 25 w 263"/>
                <a:gd name="T27" fmla="*/ 34 h 60"/>
                <a:gd name="T28" fmla="*/ 30 w 263"/>
                <a:gd name="T29" fmla="*/ 36 h 60"/>
                <a:gd name="T30" fmla="*/ 33 w 263"/>
                <a:gd name="T31" fmla="*/ 39 h 60"/>
                <a:gd name="T32" fmla="*/ 37 w 263"/>
                <a:gd name="T33" fmla="*/ 41 h 60"/>
                <a:gd name="T34" fmla="*/ 42 w 263"/>
                <a:gd name="T35" fmla="*/ 42 h 60"/>
                <a:gd name="T36" fmla="*/ 47 w 263"/>
                <a:gd name="T37" fmla="*/ 45 h 60"/>
                <a:gd name="T38" fmla="*/ 52 w 263"/>
                <a:gd name="T39" fmla="*/ 47 h 60"/>
                <a:gd name="T40" fmla="*/ 56 w 263"/>
                <a:gd name="T41" fmla="*/ 48 h 60"/>
                <a:gd name="T42" fmla="*/ 63 w 263"/>
                <a:gd name="T43" fmla="*/ 50 h 60"/>
                <a:gd name="T44" fmla="*/ 67 w 263"/>
                <a:gd name="T45" fmla="*/ 50 h 60"/>
                <a:gd name="T46" fmla="*/ 74 w 263"/>
                <a:gd name="T47" fmla="*/ 53 h 60"/>
                <a:gd name="T48" fmla="*/ 80 w 263"/>
                <a:gd name="T49" fmla="*/ 55 h 60"/>
                <a:gd name="T50" fmla="*/ 85 w 263"/>
                <a:gd name="T51" fmla="*/ 55 h 60"/>
                <a:gd name="T52" fmla="*/ 91 w 263"/>
                <a:gd name="T53" fmla="*/ 56 h 60"/>
                <a:gd name="T54" fmla="*/ 104 w 263"/>
                <a:gd name="T55" fmla="*/ 56 h 60"/>
                <a:gd name="T56" fmla="*/ 110 w 263"/>
                <a:gd name="T57" fmla="*/ 60 h 60"/>
                <a:gd name="T58" fmla="*/ 151 w 263"/>
                <a:gd name="T59" fmla="*/ 60 h 60"/>
                <a:gd name="T60" fmla="*/ 156 w 263"/>
                <a:gd name="T61" fmla="*/ 56 h 60"/>
                <a:gd name="T62" fmla="*/ 169 w 263"/>
                <a:gd name="T63" fmla="*/ 56 h 60"/>
                <a:gd name="T64" fmla="*/ 176 w 263"/>
                <a:gd name="T65" fmla="*/ 55 h 60"/>
                <a:gd name="T66" fmla="*/ 181 w 263"/>
                <a:gd name="T67" fmla="*/ 55 h 60"/>
                <a:gd name="T68" fmla="*/ 187 w 263"/>
                <a:gd name="T69" fmla="*/ 53 h 60"/>
                <a:gd name="T70" fmla="*/ 194 w 263"/>
                <a:gd name="T71" fmla="*/ 50 h 60"/>
                <a:gd name="T72" fmla="*/ 199 w 263"/>
                <a:gd name="T73" fmla="*/ 50 h 60"/>
                <a:gd name="T74" fmla="*/ 205 w 263"/>
                <a:gd name="T75" fmla="*/ 48 h 60"/>
                <a:gd name="T76" fmla="*/ 210 w 263"/>
                <a:gd name="T77" fmla="*/ 47 h 60"/>
                <a:gd name="T78" fmla="*/ 214 w 263"/>
                <a:gd name="T79" fmla="*/ 45 h 60"/>
                <a:gd name="T80" fmla="*/ 219 w 263"/>
                <a:gd name="T81" fmla="*/ 42 h 60"/>
                <a:gd name="T82" fmla="*/ 224 w 263"/>
                <a:gd name="T83" fmla="*/ 41 h 60"/>
                <a:gd name="T84" fmla="*/ 229 w 263"/>
                <a:gd name="T85" fmla="*/ 39 h 60"/>
                <a:gd name="T86" fmla="*/ 232 w 263"/>
                <a:gd name="T87" fmla="*/ 36 h 60"/>
                <a:gd name="T88" fmla="*/ 236 w 263"/>
                <a:gd name="T89" fmla="*/ 34 h 60"/>
                <a:gd name="T90" fmla="*/ 240 w 263"/>
                <a:gd name="T91" fmla="*/ 33 h 60"/>
                <a:gd name="T92" fmla="*/ 243 w 263"/>
                <a:gd name="T93" fmla="*/ 30 h 60"/>
                <a:gd name="T94" fmla="*/ 247 w 263"/>
                <a:gd name="T95" fmla="*/ 26 h 60"/>
                <a:gd name="T96" fmla="*/ 249 w 263"/>
                <a:gd name="T97" fmla="*/ 25 h 60"/>
                <a:gd name="T98" fmla="*/ 252 w 263"/>
                <a:gd name="T99" fmla="*/ 22 h 60"/>
                <a:gd name="T100" fmla="*/ 255 w 263"/>
                <a:gd name="T101" fmla="*/ 20 h 60"/>
                <a:gd name="T102" fmla="*/ 257 w 263"/>
                <a:gd name="T103" fmla="*/ 15 h 60"/>
                <a:gd name="T104" fmla="*/ 259 w 263"/>
                <a:gd name="T105" fmla="*/ 14 h 60"/>
                <a:gd name="T106" fmla="*/ 260 w 263"/>
                <a:gd name="T107" fmla="*/ 12 h 60"/>
                <a:gd name="T108" fmla="*/ 260 w 263"/>
                <a:gd name="T109" fmla="*/ 7 h 60"/>
                <a:gd name="T110" fmla="*/ 262 w 263"/>
                <a:gd name="T111" fmla="*/ 6 h 60"/>
                <a:gd name="T112" fmla="*/ 263 w 263"/>
                <a:gd name="T113" fmla="*/ 1 h 60"/>
                <a:gd name="T114" fmla="*/ 263 w 263"/>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3"/>
                <a:gd name="T175" fmla="*/ 0 h 60"/>
                <a:gd name="T176" fmla="*/ 263 w 263"/>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3" h="60">
                  <a:moveTo>
                    <a:pt x="0" y="0"/>
                  </a:moveTo>
                  <a:lnTo>
                    <a:pt x="0" y="1"/>
                  </a:lnTo>
                  <a:lnTo>
                    <a:pt x="0" y="6"/>
                  </a:lnTo>
                  <a:lnTo>
                    <a:pt x="1" y="7"/>
                  </a:lnTo>
                  <a:lnTo>
                    <a:pt x="1" y="12"/>
                  </a:lnTo>
                  <a:lnTo>
                    <a:pt x="3" y="14"/>
                  </a:lnTo>
                  <a:lnTo>
                    <a:pt x="4" y="15"/>
                  </a:lnTo>
                  <a:lnTo>
                    <a:pt x="6" y="20"/>
                  </a:lnTo>
                  <a:lnTo>
                    <a:pt x="9" y="22"/>
                  </a:lnTo>
                  <a:lnTo>
                    <a:pt x="12" y="25"/>
                  </a:lnTo>
                  <a:lnTo>
                    <a:pt x="14" y="26"/>
                  </a:lnTo>
                  <a:lnTo>
                    <a:pt x="19" y="30"/>
                  </a:lnTo>
                  <a:lnTo>
                    <a:pt x="22" y="33"/>
                  </a:lnTo>
                  <a:lnTo>
                    <a:pt x="25" y="34"/>
                  </a:lnTo>
                  <a:lnTo>
                    <a:pt x="30" y="36"/>
                  </a:lnTo>
                  <a:lnTo>
                    <a:pt x="33" y="39"/>
                  </a:lnTo>
                  <a:lnTo>
                    <a:pt x="37" y="41"/>
                  </a:lnTo>
                  <a:lnTo>
                    <a:pt x="42" y="42"/>
                  </a:lnTo>
                  <a:lnTo>
                    <a:pt x="47" y="45"/>
                  </a:lnTo>
                  <a:lnTo>
                    <a:pt x="52" y="47"/>
                  </a:lnTo>
                  <a:lnTo>
                    <a:pt x="56" y="48"/>
                  </a:lnTo>
                  <a:lnTo>
                    <a:pt x="63" y="50"/>
                  </a:lnTo>
                  <a:lnTo>
                    <a:pt x="67" y="50"/>
                  </a:lnTo>
                  <a:lnTo>
                    <a:pt x="74" y="53"/>
                  </a:lnTo>
                  <a:lnTo>
                    <a:pt x="80" y="55"/>
                  </a:lnTo>
                  <a:lnTo>
                    <a:pt x="85" y="55"/>
                  </a:lnTo>
                  <a:lnTo>
                    <a:pt x="91" y="56"/>
                  </a:lnTo>
                  <a:lnTo>
                    <a:pt x="104" y="56"/>
                  </a:lnTo>
                  <a:lnTo>
                    <a:pt x="110" y="60"/>
                  </a:lnTo>
                  <a:lnTo>
                    <a:pt x="151" y="60"/>
                  </a:lnTo>
                  <a:lnTo>
                    <a:pt x="156" y="56"/>
                  </a:lnTo>
                  <a:lnTo>
                    <a:pt x="169" y="56"/>
                  </a:lnTo>
                  <a:lnTo>
                    <a:pt x="176" y="55"/>
                  </a:lnTo>
                  <a:lnTo>
                    <a:pt x="181" y="55"/>
                  </a:lnTo>
                  <a:lnTo>
                    <a:pt x="187" y="53"/>
                  </a:lnTo>
                  <a:lnTo>
                    <a:pt x="194" y="50"/>
                  </a:lnTo>
                  <a:lnTo>
                    <a:pt x="199" y="50"/>
                  </a:lnTo>
                  <a:lnTo>
                    <a:pt x="205" y="48"/>
                  </a:lnTo>
                  <a:lnTo>
                    <a:pt x="210" y="47"/>
                  </a:lnTo>
                  <a:lnTo>
                    <a:pt x="214" y="45"/>
                  </a:lnTo>
                  <a:lnTo>
                    <a:pt x="219" y="42"/>
                  </a:lnTo>
                  <a:lnTo>
                    <a:pt x="224" y="41"/>
                  </a:lnTo>
                  <a:lnTo>
                    <a:pt x="229" y="39"/>
                  </a:lnTo>
                  <a:lnTo>
                    <a:pt x="232" y="36"/>
                  </a:lnTo>
                  <a:lnTo>
                    <a:pt x="236" y="34"/>
                  </a:lnTo>
                  <a:lnTo>
                    <a:pt x="240" y="33"/>
                  </a:lnTo>
                  <a:lnTo>
                    <a:pt x="243" y="30"/>
                  </a:lnTo>
                  <a:lnTo>
                    <a:pt x="247" y="26"/>
                  </a:lnTo>
                  <a:lnTo>
                    <a:pt x="249" y="25"/>
                  </a:lnTo>
                  <a:lnTo>
                    <a:pt x="252" y="22"/>
                  </a:lnTo>
                  <a:lnTo>
                    <a:pt x="255" y="20"/>
                  </a:lnTo>
                  <a:lnTo>
                    <a:pt x="257" y="15"/>
                  </a:lnTo>
                  <a:lnTo>
                    <a:pt x="259" y="14"/>
                  </a:lnTo>
                  <a:lnTo>
                    <a:pt x="260" y="12"/>
                  </a:lnTo>
                  <a:lnTo>
                    <a:pt x="260" y="7"/>
                  </a:lnTo>
                  <a:lnTo>
                    <a:pt x="262" y="6"/>
                  </a:lnTo>
                  <a:lnTo>
                    <a:pt x="263" y="1"/>
                  </a:lnTo>
                  <a:lnTo>
                    <a:pt x="263" y="0"/>
                  </a:lnTo>
                </a:path>
              </a:pathLst>
            </a:custGeom>
            <a:noFill/>
            <a:ln w="0">
              <a:solidFill>
                <a:srgbClr val="000000"/>
              </a:solidFill>
              <a:round/>
              <a:headEnd/>
              <a:tailEnd/>
            </a:ln>
          </p:spPr>
          <p:txBody>
            <a:bodyPr/>
            <a:lstStyle/>
            <a:p>
              <a:endParaRPr lang="en-US" b="0"/>
            </a:p>
          </p:txBody>
        </p:sp>
        <p:sp>
          <p:nvSpPr>
            <p:cNvPr id="8270" name="Rectangle 76"/>
            <p:cNvSpPr>
              <a:spLocks noChangeArrowheads="1"/>
            </p:cNvSpPr>
            <p:nvPr/>
          </p:nvSpPr>
          <p:spPr bwMode="auto">
            <a:xfrm>
              <a:off x="4023" y="1819"/>
              <a:ext cx="141"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Mat</a:t>
              </a:r>
              <a:endParaRPr lang="en-US" b="0"/>
            </a:p>
          </p:txBody>
        </p:sp>
        <p:sp>
          <p:nvSpPr>
            <p:cNvPr id="8271" name="Rectangle 77"/>
            <p:cNvSpPr>
              <a:spLocks noChangeArrowheads="1"/>
            </p:cNvSpPr>
            <p:nvPr/>
          </p:nvSpPr>
          <p:spPr bwMode="auto">
            <a:xfrm>
              <a:off x="4023" y="1917"/>
              <a:ext cx="157"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INV</a:t>
              </a:r>
              <a:endParaRPr lang="en-US" b="0"/>
            </a:p>
          </p:txBody>
        </p:sp>
        <p:sp>
          <p:nvSpPr>
            <p:cNvPr id="8272" name="Rectangle 78"/>
            <p:cNvSpPr>
              <a:spLocks noChangeArrowheads="1"/>
            </p:cNvSpPr>
            <p:nvPr/>
          </p:nvSpPr>
          <p:spPr bwMode="auto">
            <a:xfrm>
              <a:off x="3394" y="1741"/>
              <a:ext cx="395" cy="264"/>
            </a:xfrm>
            <a:prstGeom prst="rect">
              <a:avLst/>
            </a:prstGeom>
            <a:solidFill>
              <a:srgbClr val="FFFFFF"/>
            </a:solidFill>
            <a:ln w="0">
              <a:solidFill>
                <a:srgbClr val="000000"/>
              </a:solidFill>
              <a:miter lim="800000"/>
              <a:headEnd/>
              <a:tailEnd/>
            </a:ln>
          </p:spPr>
          <p:txBody>
            <a:bodyPr/>
            <a:lstStyle/>
            <a:p>
              <a:endParaRPr lang="en-US" b="0"/>
            </a:p>
          </p:txBody>
        </p:sp>
        <p:sp>
          <p:nvSpPr>
            <p:cNvPr id="8273" name="Rectangle 79"/>
            <p:cNvSpPr>
              <a:spLocks noChangeArrowheads="1"/>
            </p:cNvSpPr>
            <p:nvPr/>
          </p:nvSpPr>
          <p:spPr bwMode="auto">
            <a:xfrm>
              <a:off x="3434" y="1790"/>
              <a:ext cx="291" cy="165"/>
            </a:xfrm>
            <a:prstGeom prst="rect">
              <a:avLst/>
            </a:prstGeom>
            <a:noFill/>
            <a:ln w="9525">
              <a:noFill/>
              <a:miter lim="800000"/>
              <a:headEnd/>
              <a:tailEnd/>
            </a:ln>
          </p:spPr>
          <p:txBody>
            <a:bodyPr wrap="none" lIns="0" tIns="0" rIns="0" bIns="0">
              <a:spAutoFit/>
            </a:bodyPr>
            <a:lstStyle/>
            <a:p>
              <a:pPr eaLnBrk="0" hangingPunct="0"/>
              <a:r>
                <a:rPr lang="en-US" sz="1700" b="0">
                  <a:solidFill>
                    <a:srgbClr val="000000"/>
                  </a:solidFill>
                </a:rPr>
                <a:t>MRP</a:t>
              </a:r>
              <a:endParaRPr lang="en-US" b="0"/>
            </a:p>
          </p:txBody>
        </p:sp>
        <p:sp>
          <p:nvSpPr>
            <p:cNvPr id="8274" name="Freeform 80"/>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close/>
                </a:path>
              </a:pathLst>
            </a:custGeom>
            <a:solidFill>
              <a:srgbClr val="FFFFFF"/>
            </a:solidFill>
            <a:ln w="0">
              <a:solidFill>
                <a:srgbClr val="000000"/>
              </a:solidFill>
              <a:round/>
              <a:headEnd/>
              <a:tailEnd/>
            </a:ln>
          </p:spPr>
          <p:txBody>
            <a:bodyPr/>
            <a:lstStyle/>
            <a:p>
              <a:endParaRPr lang="en-US" b="0"/>
            </a:p>
          </p:txBody>
        </p:sp>
        <p:sp>
          <p:nvSpPr>
            <p:cNvPr id="8275" name="Freeform 81"/>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path>
              </a:pathLst>
            </a:custGeom>
            <a:noFill/>
            <a:ln w="0">
              <a:solidFill>
                <a:srgbClr val="000000"/>
              </a:solidFill>
              <a:round/>
              <a:headEnd/>
              <a:tailEnd/>
            </a:ln>
          </p:spPr>
          <p:txBody>
            <a:bodyPr/>
            <a:lstStyle/>
            <a:p>
              <a:endParaRPr lang="en-US" b="0"/>
            </a:p>
          </p:txBody>
        </p:sp>
        <p:sp>
          <p:nvSpPr>
            <p:cNvPr id="8276" name="Freeform 82"/>
            <p:cNvSpPr>
              <a:spLocks/>
            </p:cNvSpPr>
            <p:nvPr/>
          </p:nvSpPr>
          <p:spPr bwMode="auto">
            <a:xfrm>
              <a:off x="2689" y="2362"/>
              <a:ext cx="431" cy="60"/>
            </a:xfrm>
            <a:custGeom>
              <a:avLst/>
              <a:gdLst>
                <a:gd name="T0" fmla="*/ 0 w 431"/>
                <a:gd name="T1" fmla="*/ 0 h 60"/>
                <a:gd name="T2" fmla="*/ 0 w 431"/>
                <a:gd name="T3" fmla="*/ 2 h 60"/>
                <a:gd name="T4" fmla="*/ 1 w 431"/>
                <a:gd name="T5" fmla="*/ 6 h 60"/>
                <a:gd name="T6" fmla="*/ 3 w 431"/>
                <a:gd name="T7" fmla="*/ 8 h 60"/>
                <a:gd name="T8" fmla="*/ 4 w 431"/>
                <a:gd name="T9" fmla="*/ 13 h 60"/>
                <a:gd name="T10" fmla="*/ 6 w 431"/>
                <a:gd name="T11" fmla="*/ 14 h 60"/>
                <a:gd name="T12" fmla="*/ 9 w 431"/>
                <a:gd name="T13" fmla="*/ 16 h 60"/>
                <a:gd name="T14" fmla="*/ 12 w 431"/>
                <a:gd name="T15" fmla="*/ 21 h 60"/>
                <a:gd name="T16" fmla="*/ 17 w 431"/>
                <a:gd name="T17" fmla="*/ 22 h 60"/>
                <a:gd name="T18" fmla="*/ 20 w 431"/>
                <a:gd name="T19" fmla="*/ 25 h 60"/>
                <a:gd name="T20" fmla="*/ 25 w 431"/>
                <a:gd name="T21" fmla="*/ 27 h 60"/>
                <a:gd name="T22" fmla="*/ 31 w 431"/>
                <a:gd name="T23" fmla="*/ 30 h 60"/>
                <a:gd name="T24" fmla="*/ 36 w 431"/>
                <a:gd name="T25" fmla="*/ 33 h 60"/>
                <a:gd name="T26" fmla="*/ 42 w 431"/>
                <a:gd name="T27" fmla="*/ 35 h 60"/>
                <a:gd name="T28" fmla="*/ 48 w 431"/>
                <a:gd name="T29" fmla="*/ 37 h 60"/>
                <a:gd name="T30" fmla="*/ 55 w 431"/>
                <a:gd name="T31" fmla="*/ 40 h 60"/>
                <a:gd name="T32" fmla="*/ 63 w 431"/>
                <a:gd name="T33" fmla="*/ 41 h 60"/>
                <a:gd name="T34" fmla="*/ 69 w 431"/>
                <a:gd name="T35" fmla="*/ 43 h 60"/>
                <a:gd name="T36" fmla="*/ 77 w 431"/>
                <a:gd name="T37" fmla="*/ 46 h 60"/>
                <a:gd name="T38" fmla="*/ 85 w 431"/>
                <a:gd name="T39" fmla="*/ 48 h 60"/>
                <a:gd name="T40" fmla="*/ 94 w 431"/>
                <a:gd name="T41" fmla="*/ 49 h 60"/>
                <a:gd name="T42" fmla="*/ 102 w 431"/>
                <a:gd name="T43" fmla="*/ 51 h 60"/>
                <a:gd name="T44" fmla="*/ 112 w 431"/>
                <a:gd name="T45" fmla="*/ 51 h 60"/>
                <a:gd name="T46" fmla="*/ 121 w 431"/>
                <a:gd name="T47" fmla="*/ 54 h 60"/>
                <a:gd name="T48" fmla="*/ 131 w 431"/>
                <a:gd name="T49" fmla="*/ 55 h 60"/>
                <a:gd name="T50" fmla="*/ 140 w 431"/>
                <a:gd name="T51" fmla="*/ 55 h 60"/>
                <a:gd name="T52" fmla="*/ 150 w 431"/>
                <a:gd name="T53" fmla="*/ 57 h 60"/>
                <a:gd name="T54" fmla="*/ 170 w 431"/>
                <a:gd name="T55" fmla="*/ 57 h 60"/>
                <a:gd name="T56" fmla="*/ 181 w 431"/>
                <a:gd name="T57" fmla="*/ 60 h 60"/>
                <a:gd name="T58" fmla="*/ 247 w 431"/>
                <a:gd name="T59" fmla="*/ 60 h 60"/>
                <a:gd name="T60" fmla="*/ 257 w 431"/>
                <a:gd name="T61" fmla="*/ 57 h 60"/>
                <a:gd name="T62" fmla="*/ 277 w 431"/>
                <a:gd name="T63" fmla="*/ 57 h 60"/>
                <a:gd name="T64" fmla="*/ 289 w 431"/>
                <a:gd name="T65" fmla="*/ 55 h 60"/>
                <a:gd name="T66" fmla="*/ 298 w 431"/>
                <a:gd name="T67" fmla="*/ 55 h 60"/>
                <a:gd name="T68" fmla="*/ 307 w 431"/>
                <a:gd name="T69" fmla="*/ 54 h 60"/>
                <a:gd name="T70" fmla="*/ 317 w 431"/>
                <a:gd name="T71" fmla="*/ 51 h 60"/>
                <a:gd name="T72" fmla="*/ 325 w 431"/>
                <a:gd name="T73" fmla="*/ 51 h 60"/>
                <a:gd name="T74" fmla="*/ 334 w 431"/>
                <a:gd name="T75" fmla="*/ 49 h 60"/>
                <a:gd name="T76" fmla="*/ 342 w 431"/>
                <a:gd name="T77" fmla="*/ 48 h 60"/>
                <a:gd name="T78" fmla="*/ 350 w 431"/>
                <a:gd name="T79" fmla="*/ 46 h 60"/>
                <a:gd name="T80" fmla="*/ 358 w 431"/>
                <a:gd name="T81" fmla="*/ 43 h 60"/>
                <a:gd name="T82" fmla="*/ 366 w 431"/>
                <a:gd name="T83" fmla="*/ 41 h 60"/>
                <a:gd name="T84" fmla="*/ 374 w 431"/>
                <a:gd name="T85" fmla="*/ 40 h 60"/>
                <a:gd name="T86" fmla="*/ 380 w 431"/>
                <a:gd name="T87" fmla="*/ 37 h 60"/>
                <a:gd name="T88" fmla="*/ 386 w 431"/>
                <a:gd name="T89" fmla="*/ 35 h 60"/>
                <a:gd name="T90" fmla="*/ 393 w 431"/>
                <a:gd name="T91" fmla="*/ 33 h 60"/>
                <a:gd name="T92" fmla="*/ 397 w 431"/>
                <a:gd name="T93" fmla="*/ 30 h 60"/>
                <a:gd name="T94" fmla="*/ 404 w 431"/>
                <a:gd name="T95" fmla="*/ 27 h 60"/>
                <a:gd name="T96" fmla="*/ 409 w 431"/>
                <a:gd name="T97" fmla="*/ 25 h 60"/>
                <a:gd name="T98" fmla="*/ 412 w 431"/>
                <a:gd name="T99" fmla="*/ 22 h 60"/>
                <a:gd name="T100" fmla="*/ 416 w 431"/>
                <a:gd name="T101" fmla="*/ 21 h 60"/>
                <a:gd name="T102" fmla="*/ 420 w 431"/>
                <a:gd name="T103" fmla="*/ 16 h 60"/>
                <a:gd name="T104" fmla="*/ 423 w 431"/>
                <a:gd name="T105" fmla="*/ 14 h 60"/>
                <a:gd name="T106" fmla="*/ 424 w 431"/>
                <a:gd name="T107" fmla="*/ 13 h 60"/>
                <a:gd name="T108" fmla="*/ 426 w 431"/>
                <a:gd name="T109" fmla="*/ 8 h 60"/>
                <a:gd name="T110" fmla="*/ 428 w 431"/>
                <a:gd name="T111" fmla="*/ 6 h 60"/>
                <a:gd name="T112" fmla="*/ 431 w 431"/>
                <a:gd name="T113" fmla="*/ 2 h 60"/>
                <a:gd name="T114" fmla="*/ 431 w 431"/>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1"/>
                <a:gd name="T175" fmla="*/ 0 h 60"/>
                <a:gd name="T176" fmla="*/ 431 w 431"/>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1" h="60">
                  <a:moveTo>
                    <a:pt x="0" y="0"/>
                  </a:moveTo>
                  <a:lnTo>
                    <a:pt x="0" y="2"/>
                  </a:lnTo>
                  <a:lnTo>
                    <a:pt x="1" y="6"/>
                  </a:lnTo>
                  <a:lnTo>
                    <a:pt x="3" y="8"/>
                  </a:lnTo>
                  <a:lnTo>
                    <a:pt x="4" y="13"/>
                  </a:lnTo>
                  <a:lnTo>
                    <a:pt x="6" y="14"/>
                  </a:lnTo>
                  <a:lnTo>
                    <a:pt x="9" y="16"/>
                  </a:lnTo>
                  <a:lnTo>
                    <a:pt x="12" y="21"/>
                  </a:lnTo>
                  <a:lnTo>
                    <a:pt x="17" y="22"/>
                  </a:lnTo>
                  <a:lnTo>
                    <a:pt x="20" y="25"/>
                  </a:lnTo>
                  <a:lnTo>
                    <a:pt x="25" y="27"/>
                  </a:lnTo>
                  <a:lnTo>
                    <a:pt x="31" y="30"/>
                  </a:lnTo>
                  <a:lnTo>
                    <a:pt x="36" y="33"/>
                  </a:lnTo>
                  <a:lnTo>
                    <a:pt x="42" y="35"/>
                  </a:lnTo>
                  <a:lnTo>
                    <a:pt x="48" y="37"/>
                  </a:lnTo>
                  <a:lnTo>
                    <a:pt x="55" y="40"/>
                  </a:lnTo>
                  <a:lnTo>
                    <a:pt x="63" y="41"/>
                  </a:lnTo>
                  <a:lnTo>
                    <a:pt x="69" y="43"/>
                  </a:lnTo>
                  <a:lnTo>
                    <a:pt x="77" y="46"/>
                  </a:lnTo>
                  <a:lnTo>
                    <a:pt x="85" y="48"/>
                  </a:lnTo>
                  <a:lnTo>
                    <a:pt x="94" y="49"/>
                  </a:lnTo>
                  <a:lnTo>
                    <a:pt x="102" y="51"/>
                  </a:lnTo>
                  <a:lnTo>
                    <a:pt x="112" y="51"/>
                  </a:lnTo>
                  <a:lnTo>
                    <a:pt x="121" y="54"/>
                  </a:lnTo>
                  <a:lnTo>
                    <a:pt x="131" y="55"/>
                  </a:lnTo>
                  <a:lnTo>
                    <a:pt x="140" y="55"/>
                  </a:lnTo>
                  <a:lnTo>
                    <a:pt x="150" y="57"/>
                  </a:lnTo>
                  <a:lnTo>
                    <a:pt x="170" y="57"/>
                  </a:lnTo>
                  <a:lnTo>
                    <a:pt x="181" y="60"/>
                  </a:lnTo>
                  <a:lnTo>
                    <a:pt x="247" y="60"/>
                  </a:lnTo>
                  <a:lnTo>
                    <a:pt x="257" y="57"/>
                  </a:lnTo>
                  <a:lnTo>
                    <a:pt x="277" y="57"/>
                  </a:lnTo>
                  <a:lnTo>
                    <a:pt x="289" y="55"/>
                  </a:lnTo>
                  <a:lnTo>
                    <a:pt x="298" y="55"/>
                  </a:lnTo>
                  <a:lnTo>
                    <a:pt x="307" y="54"/>
                  </a:lnTo>
                  <a:lnTo>
                    <a:pt x="317" y="51"/>
                  </a:lnTo>
                  <a:lnTo>
                    <a:pt x="325" y="51"/>
                  </a:lnTo>
                  <a:lnTo>
                    <a:pt x="334" y="49"/>
                  </a:lnTo>
                  <a:lnTo>
                    <a:pt x="342" y="48"/>
                  </a:lnTo>
                  <a:lnTo>
                    <a:pt x="350" y="46"/>
                  </a:lnTo>
                  <a:lnTo>
                    <a:pt x="358" y="43"/>
                  </a:lnTo>
                  <a:lnTo>
                    <a:pt x="366" y="41"/>
                  </a:lnTo>
                  <a:lnTo>
                    <a:pt x="374" y="40"/>
                  </a:lnTo>
                  <a:lnTo>
                    <a:pt x="380" y="37"/>
                  </a:lnTo>
                  <a:lnTo>
                    <a:pt x="386" y="35"/>
                  </a:lnTo>
                  <a:lnTo>
                    <a:pt x="393" y="33"/>
                  </a:lnTo>
                  <a:lnTo>
                    <a:pt x="397" y="30"/>
                  </a:lnTo>
                  <a:lnTo>
                    <a:pt x="404" y="27"/>
                  </a:lnTo>
                  <a:lnTo>
                    <a:pt x="409" y="25"/>
                  </a:lnTo>
                  <a:lnTo>
                    <a:pt x="412" y="22"/>
                  </a:lnTo>
                  <a:lnTo>
                    <a:pt x="416" y="21"/>
                  </a:lnTo>
                  <a:lnTo>
                    <a:pt x="420" y="16"/>
                  </a:lnTo>
                  <a:lnTo>
                    <a:pt x="423" y="14"/>
                  </a:lnTo>
                  <a:lnTo>
                    <a:pt x="424" y="13"/>
                  </a:lnTo>
                  <a:lnTo>
                    <a:pt x="426" y="8"/>
                  </a:lnTo>
                  <a:lnTo>
                    <a:pt x="428" y="6"/>
                  </a:lnTo>
                  <a:lnTo>
                    <a:pt x="431" y="2"/>
                  </a:lnTo>
                  <a:lnTo>
                    <a:pt x="431" y="0"/>
                  </a:lnTo>
                </a:path>
              </a:pathLst>
            </a:custGeom>
            <a:noFill/>
            <a:ln w="0">
              <a:solidFill>
                <a:srgbClr val="000000"/>
              </a:solidFill>
              <a:round/>
              <a:headEnd/>
              <a:tailEnd/>
            </a:ln>
          </p:spPr>
          <p:txBody>
            <a:bodyPr/>
            <a:lstStyle/>
            <a:p>
              <a:endParaRPr lang="en-US" b="0"/>
            </a:p>
          </p:txBody>
        </p:sp>
        <p:sp>
          <p:nvSpPr>
            <p:cNvPr id="8277" name="Rectangle 83"/>
            <p:cNvSpPr>
              <a:spLocks noChangeArrowheads="1"/>
            </p:cNvSpPr>
            <p:nvPr/>
          </p:nvSpPr>
          <p:spPr bwMode="auto">
            <a:xfrm>
              <a:off x="2736" y="2444"/>
              <a:ext cx="366"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CRP &amp;MRP</a:t>
              </a:r>
            </a:p>
            <a:p>
              <a:pPr algn="ctr" eaLnBrk="0" hangingPunct="0"/>
              <a:r>
                <a:rPr lang="en-US" sz="900" b="0">
                  <a:solidFill>
                    <a:srgbClr val="000000"/>
                  </a:solidFill>
                </a:rPr>
                <a:t>Records</a:t>
              </a:r>
              <a:endParaRPr lang="en-US" b="0"/>
            </a:p>
          </p:txBody>
        </p:sp>
        <p:sp>
          <p:nvSpPr>
            <p:cNvPr id="8278" name="Rectangle 84"/>
            <p:cNvSpPr>
              <a:spLocks noChangeArrowheads="1"/>
            </p:cNvSpPr>
            <p:nvPr/>
          </p:nvSpPr>
          <p:spPr bwMode="auto">
            <a:xfrm>
              <a:off x="2652" y="2801"/>
              <a:ext cx="504" cy="367"/>
            </a:xfrm>
            <a:prstGeom prst="rect">
              <a:avLst/>
            </a:prstGeom>
            <a:solidFill>
              <a:srgbClr val="FFFFFF"/>
            </a:solidFill>
            <a:ln w="0">
              <a:solidFill>
                <a:srgbClr val="000000"/>
              </a:solidFill>
              <a:miter lim="800000"/>
              <a:headEnd/>
              <a:tailEnd/>
            </a:ln>
          </p:spPr>
          <p:txBody>
            <a:bodyPr/>
            <a:lstStyle/>
            <a:p>
              <a:endParaRPr lang="en-US" b="0"/>
            </a:p>
          </p:txBody>
        </p:sp>
        <p:sp>
          <p:nvSpPr>
            <p:cNvPr id="8279" name="Rectangle 85"/>
            <p:cNvSpPr>
              <a:spLocks noChangeArrowheads="1"/>
            </p:cNvSpPr>
            <p:nvPr/>
          </p:nvSpPr>
          <p:spPr bwMode="auto">
            <a:xfrm>
              <a:off x="2676" y="2900"/>
              <a:ext cx="497"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Shop-floor &amp;</a:t>
              </a:r>
            </a:p>
            <a:p>
              <a:pPr algn="ctr" eaLnBrk="0" hangingPunct="0"/>
              <a:r>
                <a:rPr lang="en-US" sz="900" b="0">
                  <a:solidFill>
                    <a:srgbClr val="000000"/>
                  </a:solidFill>
                </a:rPr>
                <a:t>Vendor Systems </a:t>
              </a:r>
              <a:endParaRPr lang="en-US" b="0"/>
            </a:p>
          </p:txBody>
        </p:sp>
        <p:sp>
          <p:nvSpPr>
            <p:cNvPr id="8280" name="Rectangle 86"/>
            <p:cNvSpPr>
              <a:spLocks noChangeArrowheads="1"/>
            </p:cNvSpPr>
            <p:nvPr/>
          </p:nvSpPr>
          <p:spPr bwMode="auto">
            <a:xfrm>
              <a:off x="1680" y="912"/>
              <a:ext cx="496" cy="310"/>
            </a:xfrm>
            <a:prstGeom prst="rect">
              <a:avLst/>
            </a:prstGeom>
            <a:noFill/>
            <a:ln w="9525">
              <a:noFill/>
              <a:miter lim="800000"/>
              <a:headEnd/>
              <a:tailEnd/>
            </a:ln>
          </p:spPr>
          <p:txBody>
            <a:bodyPr wrap="none" lIns="0" tIns="0" rIns="0" bIns="0">
              <a:spAutoFit/>
            </a:bodyPr>
            <a:lstStyle/>
            <a:p>
              <a:pPr eaLnBrk="0" hangingPunct="0"/>
              <a:r>
                <a:rPr lang="en-US" sz="1600" b="0">
                  <a:solidFill>
                    <a:srgbClr val="FF0000"/>
                  </a:solidFill>
                </a:rPr>
                <a:t>Informal</a:t>
              </a:r>
            </a:p>
            <a:p>
              <a:pPr eaLnBrk="0" hangingPunct="0"/>
              <a:r>
                <a:rPr lang="en-US" sz="1600" b="0">
                  <a:solidFill>
                    <a:srgbClr val="FF0000"/>
                  </a:solidFill>
                </a:rPr>
                <a:t>Feedback</a:t>
              </a:r>
              <a:endParaRPr lang="en-US" b="0">
                <a:solidFill>
                  <a:srgbClr val="FF0000"/>
                </a:solidFill>
              </a:endParaRPr>
            </a:p>
          </p:txBody>
        </p:sp>
        <p:sp>
          <p:nvSpPr>
            <p:cNvPr id="8281" name="Line 87"/>
            <p:cNvSpPr>
              <a:spLocks noChangeShapeType="1"/>
            </p:cNvSpPr>
            <p:nvPr/>
          </p:nvSpPr>
          <p:spPr bwMode="auto">
            <a:xfrm flipV="1">
              <a:off x="4080" y="864"/>
              <a:ext cx="0" cy="816"/>
            </a:xfrm>
            <a:prstGeom prst="line">
              <a:avLst/>
            </a:prstGeom>
            <a:noFill/>
            <a:ln w="9525">
              <a:solidFill>
                <a:schemeClr val="tx1"/>
              </a:solidFill>
              <a:round/>
              <a:headEnd/>
              <a:tailEnd/>
            </a:ln>
          </p:spPr>
          <p:txBody>
            <a:bodyPr wrap="none" anchor="ctr"/>
            <a:lstStyle/>
            <a:p>
              <a:endParaRPr lang="en-US"/>
            </a:p>
          </p:txBody>
        </p:sp>
        <p:sp>
          <p:nvSpPr>
            <p:cNvPr id="8282" name="Line 88"/>
            <p:cNvSpPr>
              <a:spLocks noChangeShapeType="1"/>
            </p:cNvSpPr>
            <p:nvPr/>
          </p:nvSpPr>
          <p:spPr bwMode="auto">
            <a:xfrm flipH="1">
              <a:off x="3120" y="864"/>
              <a:ext cx="960" cy="0"/>
            </a:xfrm>
            <a:prstGeom prst="line">
              <a:avLst/>
            </a:prstGeom>
            <a:noFill/>
            <a:ln w="9525">
              <a:solidFill>
                <a:schemeClr val="tx1"/>
              </a:solidFill>
              <a:round/>
              <a:headEnd/>
              <a:tailEnd type="triangle" w="med" len="med"/>
            </a:ln>
          </p:spPr>
          <p:txBody>
            <a:bodyPr wrap="none" anchor="ctr"/>
            <a:lstStyle/>
            <a:p>
              <a:endParaRPr lang="en-US"/>
            </a:p>
          </p:txBody>
        </p:sp>
        <p:sp>
          <p:nvSpPr>
            <p:cNvPr id="8283" name="Rectangle 89"/>
            <p:cNvSpPr>
              <a:spLocks noChangeArrowheads="1"/>
            </p:cNvSpPr>
            <p:nvPr/>
          </p:nvSpPr>
          <p:spPr bwMode="auto">
            <a:xfrm>
              <a:off x="3998" y="308"/>
              <a:ext cx="265"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Demand </a:t>
              </a:r>
            </a:p>
            <a:p>
              <a:pPr algn="ctr" eaLnBrk="0" hangingPunct="0"/>
              <a:r>
                <a:rPr lang="en-US" sz="900" b="0">
                  <a:solidFill>
                    <a:srgbClr val="000000"/>
                  </a:solidFill>
                </a:rPr>
                <a:t>forecast </a:t>
              </a:r>
              <a:endParaRPr lang="en-US" b="0"/>
            </a:p>
          </p:txBody>
        </p:sp>
      </p:grpSp>
      <p:sp>
        <p:nvSpPr>
          <p:cNvPr id="8195" name="Rectangle 90"/>
          <p:cNvSpPr>
            <a:spLocks noGrp="1" noChangeArrowheads="1"/>
          </p:cNvSpPr>
          <p:nvPr>
            <p:ph type="title"/>
          </p:nvPr>
        </p:nvSpPr>
        <p:spPr/>
        <p:txBody>
          <a:bodyPr/>
          <a:lstStyle/>
          <a:p>
            <a:r>
              <a:rPr lang="en-US" dirty="0"/>
              <a:t>Demand, Production, and Capacity Planning: </a:t>
            </a:r>
            <a:br>
              <a:rPr lang="en-US" dirty="0"/>
            </a:br>
            <a:r>
              <a:rPr lang="en-US" dirty="0"/>
              <a:t>	</a:t>
            </a:r>
            <a:r>
              <a:rPr lang="en-US" i="1" dirty="0"/>
              <a:t>Pitfalls of Sales-Plan driven investments</a:t>
            </a:r>
          </a:p>
        </p:txBody>
      </p:sp>
      <p:sp>
        <p:nvSpPr>
          <p:cNvPr id="8196" name="AutoShape 91"/>
          <p:cNvSpPr>
            <a:spLocks/>
          </p:cNvSpPr>
          <p:nvPr/>
        </p:nvSpPr>
        <p:spPr bwMode="auto">
          <a:xfrm>
            <a:off x="2397525" y="4621725"/>
            <a:ext cx="1885950" cy="852488"/>
          </a:xfrm>
          <a:prstGeom prst="borderCallout1">
            <a:avLst>
              <a:gd name="adj1" fmla="val 13407"/>
              <a:gd name="adj2" fmla="val 104042"/>
              <a:gd name="adj3" fmla="val -50278"/>
              <a:gd name="adj4" fmla="val 134343"/>
            </a:avLst>
          </a:prstGeom>
          <a:solidFill>
            <a:srgbClr val="FFFFCC"/>
          </a:solidFill>
          <a:ln w="9525" algn="ctr">
            <a:solidFill>
              <a:schemeClr val="tx1"/>
            </a:solidFill>
            <a:prstDash val="dash"/>
            <a:miter lim="800000"/>
            <a:headEnd/>
            <a:tailEnd/>
          </a:ln>
        </p:spPr>
        <p:txBody>
          <a:bodyPr/>
          <a:lstStyle/>
          <a:p>
            <a:pPr algn="ctr"/>
            <a:r>
              <a:rPr lang="en-US" sz="1600" b="0"/>
              <a:t>CRP = How much capacity is required to produce MPS?</a:t>
            </a:r>
          </a:p>
        </p:txBody>
      </p:sp>
      <p:sp>
        <p:nvSpPr>
          <p:cNvPr id="94" name="TextBox 93"/>
          <p:cNvSpPr txBox="1"/>
          <p:nvPr/>
        </p:nvSpPr>
        <p:spPr>
          <a:xfrm>
            <a:off x="308758" y="1413164"/>
            <a:ext cx="3455720" cy="1569660"/>
          </a:xfrm>
          <a:prstGeom prst="rect">
            <a:avLst/>
          </a:prstGeom>
          <a:noFill/>
        </p:spPr>
        <p:txBody>
          <a:bodyPr wrap="square" rtlCol="0">
            <a:spAutoFit/>
          </a:bodyPr>
          <a:lstStyle/>
          <a:p>
            <a:r>
              <a:rPr lang="en-US" dirty="0"/>
              <a:t>Still happens:</a:t>
            </a:r>
          </a:p>
          <a:p>
            <a:pPr>
              <a:buFontTx/>
              <a:buChar char="-"/>
            </a:pPr>
            <a:r>
              <a:rPr lang="en-US" dirty="0"/>
              <a:t> Tech</a:t>
            </a:r>
          </a:p>
          <a:p>
            <a:pPr>
              <a:buFontTx/>
              <a:buChar char="-"/>
            </a:pPr>
            <a:r>
              <a:rPr lang="en-US" dirty="0"/>
              <a:t> Medical devices</a:t>
            </a:r>
          </a:p>
          <a:p>
            <a:pPr>
              <a:buFontTx/>
              <a:buChar char="-"/>
            </a:pPr>
            <a:r>
              <a:rPr lang="en-US" dirty="0"/>
              <a:t> Automotive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a:t>Learning Points from Seagate Case:</a:t>
            </a:r>
            <a:br>
              <a:rPr lang="en-US"/>
            </a:br>
            <a:r>
              <a:rPr lang="en-US"/>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pPr>
            <a:r>
              <a:rPr lang="en-US" sz="1800" dirty="0"/>
              <a:t>Capacity portfolio investment </a:t>
            </a:r>
            <a:r>
              <a:rPr lang="en-US" sz="1800" i="1" dirty="0"/>
              <a:t>is simultaneous investment in multiple resource types.  </a:t>
            </a:r>
            <a:r>
              <a:rPr lang="en-US" sz="1800" dirty="0"/>
              <a:t>The basic question is to determine the capacity for </a:t>
            </a:r>
            <a:r>
              <a:rPr lang="en-US" sz="1800" b="1" dirty="0"/>
              <a:t>each</a:t>
            </a:r>
            <a:r>
              <a:rPr lang="en-US" sz="1800" dirty="0"/>
              <a:t> resource type.</a:t>
            </a:r>
          </a:p>
          <a:p>
            <a:pPr>
              <a:lnSpc>
                <a:spcPct val="90000"/>
              </a:lnSpc>
            </a:pPr>
            <a:endParaRPr lang="en-US" sz="1800" dirty="0"/>
          </a:p>
          <a:p>
            <a:r>
              <a:rPr lang="en-US" sz="1800" dirty="0"/>
              <a:t>Don’t do sales-plan driven capacity planning</a:t>
            </a:r>
          </a:p>
          <a:p>
            <a:pPr lvl="1"/>
            <a:r>
              <a:rPr lang="en-US" dirty="0"/>
              <a:t>i.e., don’t build capacity for one single demand scenario</a:t>
            </a:r>
          </a:p>
          <a:p>
            <a:pPr>
              <a:lnSpc>
                <a:spcPct val="90000"/>
              </a:lnSpc>
            </a:pPr>
            <a:endParaRPr lang="en-US" sz="1800" dirty="0"/>
          </a:p>
          <a:p>
            <a:r>
              <a:rPr lang="en-US" sz="1800" dirty="0"/>
              <a:t>Explicitly capture forecast uncertainty</a:t>
            </a:r>
          </a:p>
          <a:p>
            <a:pPr lvl="1"/>
            <a:r>
              <a:rPr lang="en-US" dirty="0"/>
              <a:t>Agree on a demand forecast, i.e., set of scenarios, capturing correlation</a:t>
            </a:r>
          </a:p>
          <a:p>
            <a:pPr lvl="1"/>
            <a:r>
              <a:rPr lang="en-US" dirty="0"/>
              <a:t>Build capacity based on the forecast.</a:t>
            </a:r>
          </a:p>
          <a:p>
            <a:pPr lvl="1"/>
            <a:r>
              <a:rPr lang="en-US" dirty="0"/>
              <a:t>Use newsvendor logic to balance underage and overage consequences.</a:t>
            </a:r>
          </a:p>
          <a:p>
            <a:endParaRPr lang="en-US" sz="1800" dirty="0"/>
          </a:p>
          <a:p>
            <a:r>
              <a:rPr lang="en-US" sz="1800" dirty="0"/>
              <a:t>Use a portfolio approach</a:t>
            </a:r>
          </a:p>
          <a:p>
            <a:pPr lvl="1"/>
            <a:r>
              <a:rPr lang="en-US" dirty="0"/>
              <a:t>Best capacity for resource X depends on capacity choice for resource Y.</a:t>
            </a:r>
          </a:p>
          <a:p>
            <a:pPr lvl="1"/>
            <a:r>
              <a:rPr lang="en-US" dirty="0"/>
              <a:t>Network model captures moving bottlenecks and operational flexibility</a:t>
            </a:r>
          </a:p>
          <a:p>
            <a:pPr>
              <a:lnSpc>
                <a:spcPct val="90000"/>
              </a:lnSpc>
            </a:pPr>
            <a:endParaRPr lang="en-US" sz="1800" i="1"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a:t>Learning Points from Seagate Case:</a:t>
            </a:r>
            <a:br>
              <a:rPr lang="en-US"/>
            </a:br>
            <a:r>
              <a:rPr lang="en-US"/>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buNone/>
            </a:pPr>
            <a:endParaRPr lang="en-US" sz="1800" i="1" dirty="0"/>
          </a:p>
          <a:p>
            <a:pPr>
              <a:lnSpc>
                <a:spcPct val="90000"/>
              </a:lnSpc>
            </a:pPr>
            <a:r>
              <a:rPr lang="en-US" sz="1800" b="1" i="1" dirty="0"/>
              <a:t>Tailor operational hedges to specific risks:</a:t>
            </a:r>
          </a:p>
          <a:p>
            <a:pPr lvl="1">
              <a:lnSpc>
                <a:spcPct val="90000"/>
              </a:lnSpc>
              <a:buFont typeface="Times New Roman" pitchFamily="18" charset="0"/>
              <a:buAutoNum type="arabicPeriod"/>
            </a:pPr>
            <a:r>
              <a:rPr lang="en-US" dirty="0"/>
              <a:t>Adding different amounts of reserves (“insurance” or safety capacity) to different resources.</a:t>
            </a:r>
          </a:p>
          <a:p>
            <a:pPr lvl="1">
              <a:lnSpc>
                <a:spcPct val="90000"/>
              </a:lnSpc>
              <a:buFont typeface="Times New Roman" pitchFamily="18" charset="0"/>
              <a:buAutoNum type="arabicPeriod"/>
            </a:pPr>
            <a:r>
              <a:rPr lang="en-US" dirty="0"/>
              <a:t>Flexible resources pool demand risk and need less safety capacity. This also enables them to exercise their real switching option to maximize profits.</a:t>
            </a:r>
          </a:p>
          <a:p>
            <a:pPr lvl="1">
              <a:lnSpc>
                <a:spcPct val="90000"/>
              </a:lnSpc>
              <a:buFont typeface="Times New Roman" pitchFamily="18" charset="0"/>
              <a:buAutoNum type="arabicPeriod"/>
            </a:pPr>
            <a:endParaRPr lang="en-US" dirty="0"/>
          </a:p>
          <a:p>
            <a:pPr>
              <a:lnSpc>
                <a:spcPct val="90000"/>
              </a:lnSpc>
            </a:pPr>
            <a:r>
              <a:rPr lang="en-US" sz="1800" dirty="0"/>
              <a:t>The above mitigate operational risk: they reduce the expected mismatch cost and thus </a:t>
            </a:r>
            <a:r>
              <a:rPr lang="en-US" sz="1800" i="1" dirty="0"/>
              <a:t>add </a:t>
            </a:r>
            <a:r>
              <a:rPr lang="en-US" sz="1800" dirty="0"/>
              <a:t>value.  </a:t>
            </a:r>
          </a:p>
          <a:p>
            <a:pPr>
              <a:lnSpc>
                <a:spcPct val="90000"/>
              </a:lnSpc>
            </a:pPr>
            <a:endParaRPr lang="en-US" sz="1800" dirty="0"/>
          </a:p>
          <a:p>
            <a:pPr>
              <a:lnSpc>
                <a:spcPct val="90000"/>
              </a:lnSpc>
            </a:pPr>
            <a:r>
              <a:rPr lang="en-US" sz="1800" dirty="0"/>
              <a:t>They also mitigate financial risk: profit variability is reduced.  Risk-averse managers can reduce this further by “walking down the efficient mean-variance frontier.”</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8099" y="1283931"/>
            <a:ext cx="8863012" cy="5342099"/>
            <a:chOff x="365" y="337"/>
            <a:chExt cx="5024" cy="3880"/>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a:solidFill>
                  <a:srgbClr val="000000"/>
                </a:solidFill>
              </a:endParaRPr>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38" name="Rectangle 22"/>
            <p:cNvSpPr>
              <a:spLocks noChangeArrowheads="1"/>
            </p:cNvSpPr>
            <p:nvPr/>
          </p:nvSpPr>
          <p:spPr bwMode="auto">
            <a:xfrm>
              <a:off x="598" y="3874"/>
              <a:ext cx="48"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0</a:t>
              </a:r>
              <a:endParaRPr lang="en-US">
                <a:solidFill>
                  <a:srgbClr val="000000"/>
                </a:solidFill>
              </a:endParaRPr>
            </a:p>
          </p:txBody>
        </p:sp>
        <p:sp>
          <p:nvSpPr>
            <p:cNvPr id="17439" name="Rectangle 23"/>
            <p:cNvSpPr>
              <a:spLocks noChangeArrowheads="1"/>
            </p:cNvSpPr>
            <p:nvPr/>
          </p:nvSpPr>
          <p:spPr bwMode="auto">
            <a:xfrm>
              <a:off x="1239"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100</a:t>
              </a:r>
              <a:endParaRPr lang="en-US">
                <a:solidFill>
                  <a:srgbClr val="000000"/>
                </a:solidFill>
              </a:endParaRPr>
            </a:p>
          </p:txBody>
        </p:sp>
        <p:sp>
          <p:nvSpPr>
            <p:cNvPr id="17440" name="Rectangle 24"/>
            <p:cNvSpPr>
              <a:spLocks noChangeArrowheads="1"/>
            </p:cNvSpPr>
            <p:nvPr/>
          </p:nvSpPr>
          <p:spPr bwMode="auto">
            <a:xfrm>
              <a:off x="1860"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200</a:t>
              </a:r>
              <a:endParaRPr lang="en-US">
                <a:solidFill>
                  <a:srgbClr val="000000"/>
                </a:solidFill>
              </a:endParaRPr>
            </a:p>
          </p:txBody>
        </p:sp>
        <p:sp>
          <p:nvSpPr>
            <p:cNvPr id="17441" name="Rectangle 25"/>
            <p:cNvSpPr>
              <a:spLocks noChangeArrowheads="1"/>
            </p:cNvSpPr>
            <p:nvPr/>
          </p:nvSpPr>
          <p:spPr bwMode="auto">
            <a:xfrm>
              <a:off x="2511"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300</a:t>
              </a:r>
              <a:endParaRPr lang="en-US">
                <a:solidFill>
                  <a:srgbClr val="000000"/>
                </a:solidFill>
              </a:endParaRPr>
            </a:p>
          </p:txBody>
        </p:sp>
        <p:sp>
          <p:nvSpPr>
            <p:cNvPr id="17442" name="Rectangle 26"/>
            <p:cNvSpPr>
              <a:spLocks noChangeArrowheads="1"/>
            </p:cNvSpPr>
            <p:nvPr/>
          </p:nvSpPr>
          <p:spPr bwMode="auto">
            <a:xfrm>
              <a:off x="3137"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400</a:t>
              </a:r>
              <a:endParaRPr lang="en-US">
                <a:solidFill>
                  <a:srgbClr val="000000"/>
                </a:solidFill>
              </a:endParaRPr>
            </a:p>
          </p:txBody>
        </p:sp>
        <p:sp>
          <p:nvSpPr>
            <p:cNvPr id="17443" name="Rectangle 27"/>
            <p:cNvSpPr>
              <a:spLocks noChangeArrowheads="1"/>
            </p:cNvSpPr>
            <p:nvPr/>
          </p:nvSpPr>
          <p:spPr bwMode="auto">
            <a:xfrm>
              <a:off x="3759"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500</a:t>
              </a:r>
              <a:endParaRPr lang="en-US">
                <a:solidFill>
                  <a:srgbClr val="000000"/>
                </a:solidFill>
              </a:endParaRPr>
            </a:p>
          </p:txBody>
        </p:sp>
        <p:sp>
          <p:nvSpPr>
            <p:cNvPr id="17444" name="Rectangle 28"/>
            <p:cNvSpPr>
              <a:spLocks noChangeArrowheads="1"/>
            </p:cNvSpPr>
            <p:nvPr/>
          </p:nvSpPr>
          <p:spPr bwMode="auto">
            <a:xfrm>
              <a:off x="4387"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600</a:t>
              </a:r>
              <a:endParaRPr lang="en-US">
                <a:solidFill>
                  <a:srgbClr val="000000"/>
                </a:solidFill>
              </a:endParaRPr>
            </a:p>
          </p:txBody>
        </p:sp>
        <p:sp>
          <p:nvSpPr>
            <p:cNvPr id="17445" name="Rectangle 29"/>
            <p:cNvSpPr>
              <a:spLocks noChangeArrowheads="1"/>
            </p:cNvSpPr>
            <p:nvPr/>
          </p:nvSpPr>
          <p:spPr bwMode="auto">
            <a:xfrm>
              <a:off x="5043" y="3874"/>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700</a:t>
              </a:r>
              <a:endParaRPr lang="en-US">
                <a:solidFill>
                  <a:srgbClr val="000000"/>
                </a:solidFill>
              </a:endParaRPr>
            </a:p>
          </p:txBody>
        </p:sp>
        <p:sp>
          <p:nvSpPr>
            <p:cNvPr id="17446" name="Rectangle 30"/>
            <p:cNvSpPr>
              <a:spLocks noChangeArrowheads="1"/>
            </p:cNvSpPr>
            <p:nvPr/>
          </p:nvSpPr>
          <p:spPr bwMode="auto">
            <a:xfrm>
              <a:off x="365" y="337"/>
              <a:ext cx="877"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Barracuda </a:t>
              </a:r>
              <a:endParaRPr lang="en-US" sz="1400">
                <a:solidFill>
                  <a:srgbClr val="000000"/>
                </a:solidFill>
              </a:endParaRPr>
            </a:p>
          </p:txBody>
        </p:sp>
        <p:sp>
          <p:nvSpPr>
            <p:cNvPr id="17447" name="Rectangle 31"/>
            <p:cNvSpPr>
              <a:spLocks noChangeArrowheads="1"/>
            </p:cNvSpPr>
            <p:nvPr/>
          </p:nvSpPr>
          <p:spPr bwMode="auto">
            <a:xfrm>
              <a:off x="925" y="367"/>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solidFill>
                  <a:srgbClr val="000000"/>
                </a:solidFill>
              </a:endParaRPr>
            </a:p>
          </p:txBody>
        </p:sp>
        <p:sp>
          <p:nvSpPr>
            <p:cNvPr id="17448" name="Rectangle 32"/>
            <p:cNvSpPr>
              <a:spLocks noChangeArrowheads="1"/>
            </p:cNvSpPr>
            <p:nvPr/>
          </p:nvSpPr>
          <p:spPr bwMode="auto">
            <a:xfrm>
              <a:off x="4374" y="4033"/>
              <a:ext cx="708"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Cheetah </a:t>
              </a:r>
              <a:endParaRPr lang="en-US" sz="1400">
                <a:solidFill>
                  <a:srgbClr val="000000"/>
                </a:solidFill>
              </a:endParaRPr>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solidFill>
                  <a:srgbClr val="000000"/>
                </a:solidFill>
              </a:endParaRPr>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solidFill>
                  <a:srgbClr val="000000"/>
                </a:solidFill>
              </a:endParaRPr>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solidFill>
                  <a:srgbClr val="000000"/>
                </a:solidFill>
              </a:endParaRPr>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a:solidFill>
                  <a:srgbClr val="000000"/>
                </a:solidFill>
              </a:endParaRPr>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a:solidFill>
                  <a:srgbClr val="000000"/>
                </a:solidFill>
              </a:endParaRPr>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a:solidFill>
                  <a:srgbClr val="000000"/>
                </a:solidFill>
              </a:endParaRPr>
            </a:p>
          </p:txBody>
        </p:sp>
        <p:grpSp>
          <p:nvGrpSpPr>
            <p:cNvPr id="17462" name="Group 46"/>
            <p:cNvGrpSpPr>
              <a:grpSpLocks/>
            </p:cNvGrpSpPr>
            <p:nvPr/>
          </p:nvGrpSpPr>
          <p:grpSpPr bwMode="auto">
            <a:xfrm>
              <a:off x="386" y="515"/>
              <a:ext cx="213" cy="3289"/>
              <a:chOff x="386" y="515"/>
              <a:chExt cx="213" cy="3289"/>
            </a:xfrm>
          </p:grpSpPr>
          <p:sp>
            <p:nvSpPr>
              <p:cNvPr id="17465" name="Rectangle 47"/>
              <p:cNvSpPr>
                <a:spLocks noChangeArrowheads="1"/>
              </p:cNvSpPr>
              <p:nvPr/>
            </p:nvSpPr>
            <p:spPr bwMode="auto">
              <a:xfrm>
                <a:off x="551" y="3670"/>
                <a:ext cx="48"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0</a:t>
                </a:r>
                <a:endParaRPr lang="en-US">
                  <a:solidFill>
                    <a:srgbClr val="000000"/>
                  </a:solidFill>
                </a:endParaRPr>
              </a:p>
            </p:txBody>
          </p:sp>
          <p:sp>
            <p:nvSpPr>
              <p:cNvPr id="17466" name="Rectangle 48"/>
              <p:cNvSpPr>
                <a:spLocks noChangeArrowheads="1"/>
              </p:cNvSpPr>
              <p:nvPr/>
            </p:nvSpPr>
            <p:spPr bwMode="auto">
              <a:xfrm>
                <a:off x="386" y="3216"/>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100</a:t>
                </a:r>
                <a:endParaRPr lang="en-US">
                  <a:solidFill>
                    <a:srgbClr val="000000"/>
                  </a:solidFill>
                </a:endParaRPr>
              </a:p>
            </p:txBody>
          </p:sp>
          <p:sp>
            <p:nvSpPr>
              <p:cNvPr id="17467" name="Rectangle 49"/>
              <p:cNvSpPr>
                <a:spLocks noChangeArrowheads="1"/>
              </p:cNvSpPr>
              <p:nvPr/>
            </p:nvSpPr>
            <p:spPr bwMode="auto">
              <a:xfrm>
                <a:off x="386" y="2762"/>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200</a:t>
                </a:r>
                <a:endParaRPr lang="en-US">
                  <a:solidFill>
                    <a:srgbClr val="000000"/>
                  </a:solidFill>
                </a:endParaRPr>
              </a:p>
            </p:txBody>
          </p:sp>
          <p:sp>
            <p:nvSpPr>
              <p:cNvPr id="17468" name="Rectangle 50"/>
              <p:cNvSpPr>
                <a:spLocks noChangeArrowheads="1"/>
              </p:cNvSpPr>
              <p:nvPr/>
            </p:nvSpPr>
            <p:spPr bwMode="auto">
              <a:xfrm>
                <a:off x="386" y="2308"/>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300</a:t>
                </a:r>
                <a:endParaRPr lang="en-US">
                  <a:solidFill>
                    <a:srgbClr val="000000"/>
                  </a:solidFill>
                </a:endParaRPr>
              </a:p>
            </p:txBody>
          </p:sp>
          <p:sp>
            <p:nvSpPr>
              <p:cNvPr id="17469" name="Rectangle 51"/>
              <p:cNvSpPr>
                <a:spLocks noChangeArrowheads="1"/>
              </p:cNvSpPr>
              <p:nvPr/>
            </p:nvSpPr>
            <p:spPr bwMode="auto">
              <a:xfrm>
                <a:off x="386" y="1869"/>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400</a:t>
                </a:r>
                <a:endParaRPr lang="en-US">
                  <a:solidFill>
                    <a:srgbClr val="000000"/>
                  </a:solidFill>
                </a:endParaRPr>
              </a:p>
            </p:txBody>
          </p:sp>
          <p:sp>
            <p:nvSpPr>
              <p:cNvPr id="17470" name="Rectangle 52"/>
              <p:cNvSpPr>
                <a:spLocks noChangeArrowheads="1"/>
              </p:cNvSpPr>
              <p:nvPr/>
            </p:nvSpPr>
            <p:spPr bwMode="auto">
              <a:xfrm>
                <a:off x="386" y="1415"/>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500</a:t>
                </a:r>
                <a:endParaRPr lang="en-US">
                  <a:solidFill>
                    <a:srgbClr val="000000"/>
                  </a:solidFill>
                </a:endParaRPr>
              </a:p>
            </p:txBody>
          </p:sp>
          <p:sp>
            <p:nvSpPr>
              <p:cNvPr id="17471" name="Rectangle 53"/>
              <p:cNvSpPr>
                <a:spLocks noChangeArrowheads="1"/>
              </p:cNvSpPr>
              <p:nvPr/>
            </p:nvSpPr>
            <p:spPr bwMode="auto">
              <a:xfrm>
                <a:off x="386" y="961"/>
                <a:ext cx="144" cy="134"/>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charset="0"/>
                  </a:rPr>
                  <a:t>600</a:t>
                </a:r>
                <a:endParaRPr lang="en-US">
                  <a:solidFill>
                    <a:srgbClr val="000000"/>
                  </a:solidFill>
                </a:endParaRPr>
              </a:p>
            </p:txBody>
          </p:sp>
          <p:sp>
            <p:nvSpPr>
              <p:cNvPr id="17472" name="Rectangle 54"/>
              <p:cNvSpPr>
                <a:spLocks noChangeArrowheads="1"/>
              </p:cNvSpPr>
              <p:nvPr/>
            </p:nvSpPr>
            <p:spPr bwMode="auto">
              <a:xfrm>
                <a:off x="386" y="515"/>
                <a:ext cx="144" cy="134"/>
              </a:xfrm>
              <a:prstGeom prst="rect">
                <a:avLst/>
              </a:prstGeom>
              <a:noFill/>
              <a:ln w="9525">
                <a:noFill/>
                <a:miter lim="800000"/>
                <a:headEnd/>
                <a:tailEnd/>
              </a:ln>
            </p:spPr>
            <p:txBody>
              <a:bodyPr wrap="none" lIns="0" tIns="0" rIns="0" bIns="0">
                <a:spAutoFit/>
              </a:bodyPr>
              <a:lstStyle/>
              <a:p>
                <a:pPr eaLnBrk="0" hangingPunct="0"/>
                <a:r>
                  <a:rPr lang="en-US" sz="1200" dirty="0">
                    <a:solidFill>
                      <a:srgbClr val="000000"/>
                    </a:solidFill>
                    <a:latin typeface="Arial" charset="0"/>
                  </a:rPr>
                  <a:t>700</a:t>
                </a:r>
                <a:endParaRPr lang="en-US" dirty="0">
                  <a:solidFill>
                    <a:srgbClr val="000000"/>
                  </a:solidFill>
                </a:endParaRPr>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a:solidFill>
                  <a:srgbClr val="000000"/>
                </a:solidFill>
              </a:endParaRPr>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a:solidFill>
                  <a:srgbClr val="000000"/>
                </a:solidFill>
              </a:endParaRPr>
            </a:p>
          </p:txBody>
        </p:sp>
      </p:grpSp>
      <p:sp>
        <p:nvSpPr>
          <p:cNvPr id="17411" name="AutoShape 57"/>
          <p:cNvSpPr>
            <a:spLocks noChangeArrowheads="1"/>
          </p:cNvSpPr>
          <p:nvPr/>
        </p:nvSpPr>
        <p:spPr bwMode="auto">
          <a:xfrm>
            <a:off x="888840" y="3008638"/>
            <a:ext cx="1141290" cy="610524"/>
          </a:xfrm>
          <a:prstGeom prst="wedgeRoundRectCallout">
            <a:avLst>
              <a:gd name="adj1" fmla="val 67005"/>
              <a:gd name="adj2" fmla="val 63031"/>
              <a:gd name="adj3" fmla="val 16667"/>
            </a:avLst>
          </a:prstGeom>
          <a:solidFill>
            <a:srgbClr val="FFFFCC"/>
          </a:solidFill>
          <a:ln w="9525">
            <a:solidFill>
              <a:schemeClr val="tx1"/>
            </a:solidFill>
            <a:miter lim="800000"/>
            <a:headEnd/>
            <a:tailEnd/>
          </a:ln>
        </p:spPr>
        <p:txBody>
          <a:bodyPr/>
          <a:lstStyle/>
          <a:p>
            <a:pPr algn="ctr" eaLnBrk="0" hangingPunct="0"/>
            <a:r>
              <a:rPr lang="en-US" sz="1400" b="0">
                <a:solidFill>
                  <a:srgbClr val="000000"/>
                </a:solidFill>
              </a:rPr>
              <a:t>Pessimistic</a:t>
            </a:r>
          </a:p>
          <a:p>
            <a:pPr algn="ctr" eaLnBrk="0" hangingPunct="0"/>
            <a:r>
              <a:rPr lang="en-US" sz="1400" b="0">
                <a:solidFill>
                  <a:srgbClr val="000000"/>
                </a:solidFill>
              </a:rPr>
              <a:t>25%</a:t>
            </a:r>
          </a:p>
        </p:txBody>
      </p:sp>
      <p:sp>
        <p:nvSpPr>
          <p:cNvPr id="17412" name="AutoShape 58"/>
          <p:cNvSpPr>
            <a:spLocks noChangeArrowheads="1"/>
          </p:cNvSpPr>
          <p:nvPr/>
        </p:nvSpPr>
        <p:spPr bwMode="auto">
          <a:xfrm>
            <a:off x="4207866" y="3003784"/>
            <a:ext cx="1036032" cy="610524"/>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b="0">
                <a:solidFill>
                  <a:srgbClr val="000000"/>
                </a:solidFill>
              </a:rPr>
              <a:t>Expected</a:t>
            </a:r>
          </a:p>
          <a:p>
            <a:pPr algn="ctr" eaLnBrk="0" hangingPunct="0"/>
            <a:r>
              <a:rPr lang="en-US" sz="1400" b="0">
                <a:solidFill>
                  <a:srgbClr val="000000"/>
                </a:solidFill>
              </a:rPr>
              <a:t>50%</a:t>
            </a:r>
          </a:p>
        </p:txBody>
      </p:sp>
      <p:sp>
        <p:nvSpPr>
          <p:cNvPr id="17413" name="AutoShape 59"/>
          <p:cNvSpPr>
            <a:spLocks noChangeArrowheads="1"/>
          </p:cNvSpPr>
          <p:nvPr/>
        </p:nvSpPr>
        <p:spPr bwMode="auto">
          <a:xfrm>
            <a:off x="6136267" y="4398712"/>
            <a:ext cx="1081362" cy="610524"/>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b="0">
                <a:solidFill>
                  <a:srgbClr val="000000"/>
                </a:solidFill>
              </a:rPr>
              <a:t>Optimistic</a:t>
            </a:r>
          </a:p>
          <a:p>
            <a:pPr algn="ctr" eaLnBrk="0" hangingPunct="0"/>
            <a:r>
              <a:rPr lang="en-US" sz="1400" b="0">
                <a:solidFill>
                  <a:srgbClr val="000000"/>
                </a:solidFill>
              </a:rPr>
              <a:t>25%</a:t>
            </a:r>
          </a:p>
        </p:txBody>
      </p:sp>
      <p:sp>
        <p:nvSpPr>
          <p:cNvPr id="17415" name="Rectangle 64"/>
          <p:cNvSpPr>
            <a:spLocks noGrp="1" noChangeArrowheads="1"/>
          </p:cNvSpPr>
          <p:nvPr>
            <p:ph type="title"/>
          </p:nvPr>
        </p:nvSpPr>
        <p:spPr/>
        <p:txBody>
          <a:bodyPr/>
          <a:lstStyle/>
          <a:p>
            <a:r>
              <a:rPr lang="en-US" dirty="0">
                <a:latin typeface="Arial Black" pitchFamily="34" charset="0"/>
              </a:rPr>
              <a:t>Demand Forecast and Capacity Region</a:t>
            </a:r>
            <a:endParaRPr lang="en-US" dirty="0">
              <a:solidFill>
                <a:schemeClr val="tx2"/>
              </a:solidFill>
            </a:endParaRPr>
          </a:p>
        </p:txBody>
      </p:sp>
      <p:sp>
        <p:nvSpPr>
          <p:cNvPr id="17417" name="Line 65"/>
          <p:cNvSpPr>
            <a:spLocks noChangeShapeType="1"/>
          </p:cNvSpPr>
          <p:nvPr/>
        </p:nvSpPr>
        <p:spPr bwMode="auto">
          <a:xfrm flipH="1" flipV="1">
            <a:off x="668515" y="2235727"/>
            <a:ext cx="6737054" cy="3738950"/>
          </a:xfrm>
          <a:prstGeom prst="line">
            <a:avLst/>
          </a:prstGeom>
          <a:noFill/>
          <a:ln w="9525">
            <a:solidFill>
              <a:schemeClr val="tx1"/>
            </a:solidFill>
            <a:prstDash val="dash"/>
            <a:round/>
            <a:headEnd/>
            <a:tailEnd/>
          </a:ln>
        </p:spPr>
        <p:txBody>
          <a:bodyPr wrap="square">
            <a:spAutoFit/>
          </a:bodyPr>
          <a:lstStyle/>
          <a:p>
            <a:endParaRPr lang="en-US">
              <a:solidFill>
                <a:srgbClr val="000000"/>
              </a:solidFill>
            </a:endParaRPr>
          </a:p>
        </p:txBody>
      </p:sp>
    </p:spTree>
    <p:extLst>
      <p:ext uri="{BB962C8B-B14F-4D97-AF65-F5344CB8AC3E}">
        <p14:creationId xmlns:p14="http://schemas.microsoft.com/office/powerpoint/2010/main" val="10016590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Flexibility</a:t>
            </a:r>
          </a:p>
        </p:txBody>
      </p:sp>
      <p:sp>
        <p:nvSpPr>
          <p:cNvPr id="3" name="Content Placeholder 2"/>
          <p:cNvSpPr>
            <a:spLocks noGrp="1"/>
          </p:cNvSpPr>
          <p:nvPr>
            <p:ph idx="1"/>
          </p:nvPr>
        </p:nvSpPr>
        <p:spPr/>
        <p:txBody>
          <a:bodyPr/>
          <a:lstStyle/>
          <a:p>
            <a:r>
              <a:rPr lang="en-US" dirty="0"/>
              <a:t>= one asset can perform multiple tasks</a:t>
            </a:r>
          </a:p>
          <a:p>
            <a:endParaRPr lang="en-US" dirty="0"/>
          </a:p>
          <a:p>
            <a:r>
              <a:rPr lang="en-US" dirty="0"/>
              <a:t>a 3D printer deposits fluid or powdered materials in thin, successive layers that ultimately create three-dimensional solid objects. </a:t>
            </a:r>
          </a:p>
          <a:p>
            <a:endParaRPr lang="en-US" dirty="0"/>
          </a:p>
        </p:txBody>
      </p:sp>
      <p:pic>
        <p:nvPicPr>
          <p:cNvPr id="4" name="Picture 3"/>
          <p:cNvPicPr>
            <a:picLocks noChangeAspect="1"/>
          </p:cNvPicPr>
          <p:nvPr/>
        </p:nvPicPr>
        <p:blipFill>
          <a:blip r:embed="rId2"/>
          <a:stretch>
            <a:fillRect/>
          </a:stretch>
        </p:blipFill>
        <p:spPr>
          <a:xfrm>
            <a:off x="2761232" y="2606253"/>
            <a:ext cx="6382768" cy="4251747"/>
          </a:xfrm>
          <a:prstGeom prst="rect">
            <a:avLst/>
          </a:prstGeom>
        </p:spPr>
      </p:pic>
    </p:spTree>
    <p:extLst>
      <p:ext uri="{BB962C8B-B14F-4D97-AF65-F5344CB8AC3E}">
        <p14:creationId xmlns:p14="http://schemas.microsoft.com/office/powerpoint/2010/main" val="38254020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Network Flexibility</a:t>
            </a:r>
          </a:p>
        </p:txBody>
      </p:sp>
      <p:sp>
        <p:nvSpPr>
          <p:cNvPr id="5" name="Rectangle 77"/>
          <p:cNvSpPr>
            <a:spLocks noChangeArrowheads="1"/>
          </p:cNvSpPr>
          <p:nvPr/>
        </p:nvSpPr>
        <p:spPr bwMode="auto">
          <a:xfrm>
            <a:off x="910144" y="1613627"/>
            <a:ext cx="7289800" cy="4187825"/>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a:defRPr/>
            </a:pPr>
            <a:endParaRPr lang="en-US">
              <a:solidFill>
                <a:srgbClr val="000000"/>
              </a:solidFill>
            </a:endParaRPr>
          </a:p>
        </p:txBody>
      </p:sp>
      <p:sp>
        <p:nvSpPr>
          <p:cNvPr id="6" name="Text Box 15"/>
          <p:cNvSpPr txBox="1">
            <a:spLocks noChangeArrowheads="1"/>
          </p:cNvSpPr>
          <p:nvPr/>
        </p:nvSpPr>
        <p:spPr bwMode="auto">
          <a:xfrm>
            <a:off x="940307" y="1627915"/>
            <a:ext cx="1864613"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latin typeface="Times New Roman" charset="0"/>
              </a:rPr>
              <a:t>a. Dedicated Network</a:t>
            </a:r>
          </a:p>
        </p:txBody>
      </p:sp>
      <p:sp>
        <p:nvSpPr>
          <p:cNvPr id="7" name="Line 23"/>
          <p:cNvSpPr>
            <a:spLocks noChangeShapeType="1"/>
          </p:cNvSpPr>
          <p:nvPr/>
        </p:nvSpPr>
        <p:spPr bwMode="auto">
          <a:xfrm>
            <a:off x="6771194" y="2489927"/>
            <a:ext cx="1036638" cy="9525"/>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8" name="Line 24"/>
          <p:cNvSpPr>
            <a:spLocks noChangeShapeType="1"/>
          </p:cNvSpPr>
          <p:nvPr/>
        </p:nvSpPr>
        <p:spPr bwMode="auto">
          <a:xfrm>
            <a:off x="6777543" y="3175727"/>
            <a:ext cx="1025525" cy="3175"/>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9" name="Text Box 25"/>
          <p:cNvSpPr txBox="1">
            <a:spLocks noChangeArrowheads="1"/>
          </p:cNvSpPr>
          <p:nvPr/>
        </p:nvSpPr>
        <p:spPr bwMode="auto">
          <a:xfrm>
            <a:off x="6224606" y="1627915"/>
            <a:ext cx="1712303"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latin typeface="Times New Roman" charset="0"/>
              </a:rPr>
              <a:t>c. Resource Sharing</a:t>
            </a:r>
          </a:p>
          <a:p>
            <a:pPr algn="ctr" eaLnBrk="0" hangingPunct="0">
              <a:defRPr/>
            </a:pPr>
            <a:r>
              <a:rPr lang="en-US" sz="1400" b="1" dirty="0">
                <a:latin typeface="Times New Roman" charset="0"/>
              </a:rPr>
              <a:t>= Asset Flexibility</a:t>
            </a:r>
          </a:p>
        </p:txBody>
      </p:sp>
      <p:sp>
        <p:nvSpPr>
          <p:cNvPr id="10" name="Rectangle 26"/>
          <p:cNvSpPr>
            <a:spLocks noChangeAspect="1" noChangeArrowheads="1"/>
          </p:cNvSpPr>
          <p:nvPr/>
        </p:nvSpPr>
        <p:spPr bwMode="auto">
          <a:xfrm>
            <a:off x="7885619" y="2375627"/>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11" name="Rectangle 27"/>
          <p:cNvSpPr>
            <a:spLocks noChangeAspect="1" noChangeArrowheads="1"/>
          </p:cNvSpPr>
          <p:nvPr/>
        </p:nvSpPr>
        <p:spPr bwMode="auto">
          <a:xfrm>
            <a:off x="7885619" y="3083652"/>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12" name="Freeform 28"/>
          <p:cNvSpPr>
            <a:spLocks noChangeAspect="1"/>
          </p:cNvSpPr>
          <p:nvPr/>
        </p:nvSpPr>
        <p:spPr bwMode="auto">
          <a:xfrm>
            <a:off x="6694994" y="22089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a:solidFill>
                <a:srgbClr val="000000"/>
              </a:solidFill>
            </a:endParaRPr>
          </a:p>
        </p:txBody>
      </p:sp>
      <p:sp>
        <p:nvSpPr>
          <p:cNvPr id="13" name="Rectangle 29"/>
          <p:cNvSpPr>
            <a:spLocks noChangeAspect="1" noChangeArrowheads="1"/>
          </p:cNvSpPr>
          <p:nvPr/>
        </p:nvSpPr>
        <p:spPr bwMode="auto">
          <a:xfrm>
            <a:off x="6807707" y="2634390"/>
            <a:ext cx="5413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a:solidFill>
                  <a:srgbClr val="FFFFFF"/>
                </a:solidFill>
                <a:latin typeface="Times New Roman" charset="0"/>
              </a:rPr>
              <a:t>Flexible</a:t>
            </a:r>
          </a:p>
          <a:p>
            <a:pPr algn="ctr" eaLnBrk="0" hangingPunct="0"/>
            <a:r>
              <a:rPr lang="en-US" sz="1300" i="1" dirty="0">
                <a:solidFill>
                  <a:srgbClr val="FFFFFF"/>
                </a:solidFill>
                <a:latin typeface="Times New Roman" charset="0"/>
              </a:rPr>
              <a:t>K</a:t>
            </a:r>
            <a:r>
              <a:rPr lang="en-US" sz="1300" baseline="-25000" dirty="0">
                <a:solidFill>
                  <a:srgbClr val="FFFFFF"/>
                </a:solidFill>
                <a:latin typeface="Times New Roman" charset="0"/>
              </a:rPr>
              <a:t>F</a:t>
            </a:r>
            <a:endParaRPr lang="en-US" sz="2000" dirty="0">
              <a:solidFill>
                <a:srgbClr val="FFFFFF"/>
              </a:solidFill>
              <a:latin typeface="Times New Roman" charset="0"/>
            </a:endParaRPr>
          </a:p>
        </p:txBody>
      </p:sp>
      <p:sp>
        <p:nvSpPr>
          <p:cNvPr id="14" name="Line 30"/>
          <p:cNvSpPr>
            <a:spLocks noChangeShapeType="1"/>
          </p:cNvSpPr>
          <p:nvPr/>
        </p:nvSpPr>
        <p:spPr bwMode="auto">
          <a:xfrm flipV="1">
            <a:off x="1399094" y="2501039"/>
            <a:ext cx="106838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15" name="Line 31"/>
          <p:cNvSpPr>
            <a:spLocks noChangeShapeType="1"/>
          </p:cNvSpPr>
          <p:nvPr/>
        </p:nvSpPr>
        <p:spPr bwMode="auto">
          <a:xfrm flipV="1">
            <a:off x="1424493" y="3180489"/>
            <a:ext cx="1038225" cy="793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16" name="Rectangle 32"/>
          <p:cNvSpPr>
            <a:spLocks noChangeAspect="1" noChangeArrowheads="1"/>
          </p:cNvSpPr>
          <p:nvPr/>
        </p:nvSpPr>
        <p:spPr bwMode="auto">
          <a:xfrm>
            <a:off x="2545269" y="237721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17" name="Rectangle 33"/>
          <p:cNvSpPr>
            <a:spLocks noChangeAspect="1" noChangeArrowheads="1"/>
          </p:cNvSpPr>
          <p:nvPr/>
        </p:nvSpPr>
        <p:spPr bwMode="auto">
          <a:xfrm>
            <a:off x="2545269" y="3085240"/>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18" name="Freeform 34"/>
          <p:cNvSpPr>
            <a:spLocks noChangeAspect="1"/>
          </p:cNvSpPr>
          <p:nvPr/>
        </p:nvSpPr>
        <p:spPr bwMode="auto">
          <a:xfrm>
            <a:off x="1356232" y="21930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19" name="Freeform 10"/>
          <p:cNvSpPr>
            <a:spLocks noChangeAspect="1"/>
          </p:cNvSpPr>
          <p:nvPr/>
        </p:nvSpPr>
        <p:spPr bwMode="auto">
          <a:xfrm>
            <a:off x="1356232" y="286299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20" name="Rectangle 6"/>
          <p:cNvSpPr>
            <a:spLocks noChangeAspect="1" noChangeArrowheads="1"/>
          </p:cNvSpPr>
          <p:nvPr/>
        </p:nvSpPr>
        <p:spPr bwMode="auto">
          <a:xfrm>
            <a:off x="1414969" y="2294665"/>
            <a:ext cx="6683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000000"/>
                </a:solidFill>
                <a:latin typeface="Times New Roman" charset="0"/>
              </a:rPr>
              <a:t>Dedicated</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1</a:t>
            </a:r>
            <a:endParaRPr lang="en-US" sz="2000">
              <a:solidFill>
                <a:srgbClr val="000000"/>
              </a:solidFill>
              <a:latin typeface="Times New Roman" charset="0"/>
            </a:endParaRPr>
          </a:p>
        </p:txBody>
      </p:sp>
      <p:sp>
        <p:nvSpPr>
          <p:cNvPr id="21" name="Rectangle 11"/>
          <p:cNvSpPr>
            <a:spLocks noChangeAspect="1" noChangeArrowheads="1"/>
          </p:cNvSpPr>
          <p:nvPr/>
        </p:nvSpPr>
        <p:spPr bwMode="auto">
          <a:xfrm>
            <a:off x="1359407" y="2977290"/>
            <a:ext cx="8048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a:solidFill>
                  <a:srgbClr val="000000"/>
                </a:solidFill>
                <a:latin typeface="Times New Roman" charset="0"/>
              </a:rPr>
              <a:t>Dedicated</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2</a:t>
            </a:r>
            <a:endParaRPr lang="en-US" sz="2000">
              <a:solidFill>
                <a:srgbClr val="000000"/>
              </a:solidFill>
              <a:latin typeface="Times New Roman" charset="0"/>
            </a:endParaRPr>
          </a:p>
        </p:txBody>
      </p:sp>
      <p:sp>
        <p:nvSpPr>
          <p:cNvPr id="22" name="Line 36"/>
          <p:cNvSpPr>
            <a:spLocks noChangeShapeType="1"/>
          </p:cNvSpPr>
          <p:nvPr/>
        </p:nvSpPr>
        <p:spPr bwMode="auto">
          <a:xfrm>
            <a:off x="3589844" y="2496277"/>
            <a:ext cx="1100138" cy="7938"/>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23" name="Line 37"/>
          <p:cNvSpPr>
            <a:spLocks noChangeShapeType="1"/>
          </p:cNvSpPr>
          <p:nvPr/>
        </p:nvSpPr>
        <p:spPr bwMode="auto">
          <a:xfrm>
            <a:off x="3634293" y="3169377"/>
            <a:ext cx="1050925" cy="14288"/>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24" name="Rectangle 38"/>
          <p:cNvSpPr>
            <a:spLocks noChangeAspect="1" noChangeArrowheads="1"/>
          </p:cNvSpPr>
          <p:nvPr/>
        </p:nvSpPr>
        <p:spPr bwMode="auto">
          <a:xfrm>
            <a:off x="4767769" y="2380390"/>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25" name="Rectangle 39"/>
          <p:cNvSpPr>
            <a:spLocks noChangeAspect="1" noChangeArrowheads="1"/>
          </p:cNvSpPr>
          <p:nvPr/>
        </p:nvSpPr>
        <p:spPr bwMode="auto">
          <a:xfrm>
            <a:off x="4767769" y="308841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26" name="Freeform 40"/>
          <p:cNvSpPr>
            <a:spLocks noChangeAspect="1"/>
          </p:cNvSpPr>
          <p:nvPr/>
        </p:nvSpPr>
        <p:spPr bwMode="auto">
          <a:xfrm>
            <a:off x="3578732" y="2196240"/>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chemeClr val="accent2"/>
          </a:solidFill>
          <a:ln w="9525">
            <a:solidFill>
              <a:schemeClr val="tx1"/>
            </a:solidFill>
            <a:round/>
            <a:headEnd/>
            <a:tailEnd/>
          </a:ln>
        </p:spPr>
        <p:txBody>
          <a:bodyPr/>
          <a:lstStyle/>
          <a:p>
            <a:endParaRPr lang="en-US">
              <a:solidFill>
                <a:schemeClr val="bg1"/>
              </a:solidFill>
            </a:endParaRPr>
          </a:p>
        </p:txBody>
      </p:sp>
      <p:sp>
        <p:nvSpPr>
          <p:cNvPr id="27" name="Freeform 41"/>
          <p:cNvSpPr>
            <a:spLocks noChangeAspect="1"/>
          </p:cNvSpPr>
          <p:nvPr/>
        </p:nvSpPr>
        <p:spPr bwMode="auto">
          <a:xfrm>
            <a:off x="3578732" y="28661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28" name="Rectangle 42"/>
          <p:cNvSpPr>
            <a:spLocks noChangeAspect="1" noChangeArrowheads="1"/>
          </p:cNvSpPr>
          <p:nvPr/>
        </p:nvSpPr>
        <p:spPr bwMode="auto">
          <a:xfrm>
            <a:off x="3693032" y="2297840"/>
            <a:ext cx="5413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a:solidFill>
                  <a:srgbClr val="FFFFFF"/>
                </a:solidFill>
                <a:latin typeface="Times New Roman" charset="0"/>
              </a:rPr>
              <a:t>Flexible</a:t>
            </a:r>
          </a:p>
          <a:p>
            <a:pPr algn="ctr" eaLnBrk="0" hangingPunct="0"/>
            <a:r>
              <a:rPr lang="en-US" sz="1300" i="1" dirty="0">
                <a:solidFill>
                  <a:srgbClr val="FFFFFF"/>
                </a:solidFill>
                <a:latin typeface="Times New Roman" charset="0"/>
              </a:rPr>
              <a:t>K</a:t>
            </a:r>
            <a:r>
              <a:rPr lang="en-US" sz="1300" baseline="-25000" dirty="0">
                <a:solidFill>
                  <a:srgbClr val="FFFFFF"/>
                </a:solidFill>
                <a:latin typeface="Times New Roman" charset="0"/>
              </a:rPr>
              <a:t>F</a:t>
            </a:r>
            <a:endParaRPr lang="en-US" sz="2000" dirty="0">
              <a:solidFill>
                <a:srgbClr val="FFFFFF"/>
              </a:solidFill>
              <a:latin typeface="Times New Roman" charset="0"/>
            </a:endParaRPr>
          </a:p>
        </p:txBody>
      </p:sp>
      <p:sp>
        <p:nvSpPr>
          <p:cNvPr id="29" name="Rectangle 43"/>
          <p:cNvSpPr>
            <a:spLocks noChangeAspect="1" noChangeArrowheads="1"/>
          </p:cNvSpPr>
          <p:nvPr/>
        </p:nvSpPr>
        <p:spPr bwMode="auto">
          <a:xfrm>
            <a:off x="3581907" y="2972527"/>
            <a:ext cx="8048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sz="1300">
                <a:solidFill>
                  <a:srgbClr val="000000"/>
                </a:solidFill>
                <a:latin typeface="Times New Roman" charset="0"/>
              </a:rPr>
              <a:t>Dedicated</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2</a:t>
            </a:r>
            <a:endParaRPr lang="en-US" sz="2000">
              <a:solidFill>
                <a:srgbClr val="000000"/>
              </a:solidFill>
              <a:latin typeface="Times New Roman" charset="0"/>
            </a:endParaRPr>
          </a:p>
        </p:txBody>
      </p:sp>
      <p:sp>
        <p:nvSpPr>
          <p:cNvPr id="30" name="Line 44"/>
          <p:cNvSpPr>
            <a:spLocks noChangeShapeType="1"/>
          </p:cNvSpPr>
          <p:nvPr/>
        </p:nvSpPr>
        <p:spPr bwMode="auto">
          <a:xfrm>
            <a:off x="4361369" y="2499452"/>
            <a:ext cx="330200" cy="492125"/>
          </a:xfrm>
          <a:prstGeom prst="line">
            <a:avLst/>
          </a:prstGeom>
          <a:noFill/>
          <a:ln w="9525">
            <a:solidFill>
              <a:schemeClr val="tx1"/>
            </a:solidFill>
            <a:prstDash val="dash"/>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a:solidFill>
                <a:srgbClr val="000000"/>
              </a:solidFill>
            </a:endParaRPr>
          </a:p>
        </p:txBody>
      </p:sp>
      <p:sp>
        <p:nvSpPr>
          <p:cNvPr id="31" name="Text Box 45"/>
          <p:cNvSpPr txBox="1">
            <a:spLocks noChangeArrowheads="1"/>
          </p:cNvSpPr>
          <p:nvPr/>
        </p:nvSpPr>
        <p:spPr bwMode="auto">
          <a:xfrm>
            <a:off x="2969222" y="1627915"/>
            <a:ext cx="2082621"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latin typeface="Times New Roman" charset="0"/>
              </a:rPr>
              <a:t>b. Resource Substitution</a:t>
            </a:r>
          </a:p>
        </p:txBody>
      </p:sp>
      <p:sp>
        <p:nvSpPr>
          <p:cNvPr id="32" name="Text Box 46"/>
          <p:cNvSpPr txBox="1">
            <a:spLocks noChangeArrowheads="1"/>
          </p:cNvSpPr>
          <p:nvPr/>
        </p:nvSpPr>
        <p:spPr bwMode="auto">
          <a:xfrm>
            <a:off x="982334" y="5196615"/>
            <a:ext cx="1655847"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a:latin typeface="Times New Roman" charset="0"/>
              </a:rPr>
              <a:t>d. Transshipment</a:t>
            </a:r>
          </a:p>
          <a:p>
            <a:pPr algn="ctr" eaLnBrk="0" hangingPunct="0">
              <a:defRPr/>
            </a:pPr>
            <a:r>
              <a:rPr lang="en-US" sz="1400" b="1">
                <a:latin typeface="Times New Roman" charset="0"/>
              </a:rPr>
              <a:t>(Dynamic Routing)</a:t>
            </a:r>
          </a:p>
        </p:txBody>
      </p:sp>
      <p:sp>
        <p:nvSpPr>
          <p:cNvPr id="33" name="Line 47"/>
          <p:cNvSpPr>
            <a:spLocks noChangeShapeType="1"/>
          </p:cNvSpPr>
          <p:nvPr/>
        </p:nvSpPr>
        <p:spPr bwMode="auto">
          <a:xfrm flipV="1">
            <a:off x="1367344" y="4177439"/>
            <a:ext cx="98583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34" name="Line 48"/>
          <p:cNvSpPr>
            <a:spLocks noChangeShapeType="1"/>
          </p:cNvSpPr>
          <p:nvPr/>
        </p:nvSpPr>
        <p:spPr bwMode="auto">
          <a:xfrm flipV="1">
            <a:off x="1367343" y="4856889"/>
            <a:ext cx="981075"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35" name="Rectangle 49"/>
          <p:cNvSpPr>
            <a:spLocks noChangeAspect="1" noChangeArrowheads="1"/>
          </p:cNvSpPr>
          <p:nvPr/>
        </p:nvSpPr>
        <p:spPr bwMode="auto">
          <a:xfrm>
            <a:off x="2430969" y="405361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36" name="Rectangle 50"/>
          <p:cNvSpPr>
            <a:spLocks noChangeAspect="1" noChangeArrowheads="1"/>
          </p:cNvSpPr>
          <p:nvPr/>
        </p:nvSpPr>
        <p:spPr bwMode="auto">
          <a:xfrm>
            <a:off x="2430969" y="4761640"/>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37" name="Freeform 51"/>
          <p:cNvSpPr>
            <a:spLocks noChangeAspect="1"/>
          </p:cNvSpPr>
          <p:nvPr/>
        </p:nvSpPr>
        <p:spPr bwMode="auto">
          <a:xfrm>
            <a:off x="1380044" y="4306027"/>
            <a:ext cx="787400" cy="409575"/>
          </a:xfrm>
          <a:custGeom>
            <a:avLst/>
            <a:gdLst>
              <a:gd name="T0" fmla="*/ 37763 w 980"/>
              <a:gd name="T1" fmla="*/ 1941 h 422"/>
              <a:gd name="T2" fmla="*/ 28925 w 980"/>
              <a:gd name="T3" fmla="*/ 2912 h 422"/>
              <a:gd name="T4" fmla="*/ 25711 w 980"/>
              <a:gd name="T5" fmla="*/ 5823 h 422"/>
              <a:gd name="T6" fmla="*/ 21694 w 980"/>
              <a:gd name="T7" fmla="*/ 7764 h 422"/>
              <a:gd name="T8" fmla="*/ 19283 w 980"/>
              <a:gd name="T9" fmla="*/ 10676 h 422"/>
              <a:gd name="T10" fmla="*/ 13659 w 980"/>
              <a:gd name="T11" fmla="*/ 14558 h 422"/>
              <a:gd name="T12" fmla="*/ 12052 w 980"/>
              <a:gd name="T13" fmla="*/ 17470 h 422"/>
              <a:gd name="T14" fmla="*/ 7231 w 980"/>
              <a:gd name="T15" fmla="*/ 23293 h 422"/>
              <a:gd name="T16" fmla="*/ 6428 w 980"/>
              <a:gd name="T17" fmla="*/ 27176 h 422"/>
              <a:gd name="T18" fmla="*/ 4017 w 980"/>
              <a:gd name="T19" fmla="*/ 30087 h 422"/>
              <a:gd name="T20" fmla="*/ 2410 w 980"/>
              <a:gd name="T21" fmla="*/ 37852 h 422"/>
              <a:gd name="T22" fmla="*/ 0 w 980"/>
              <a:gd name="T23" fmla="*/ 44646 h 422"/>
              <a:gd name="T24" fmla="*/ 1607 w 980"/>
              <a:gd name="T25" fmla="*/ 364929 h 422"/>
              <a:gd name="T26" fmla="*/ 2410 w 980"/>
              <a:gd name="T27" fmla="*/ 374635 h 422"/>
              <a:gd name="T28" fmla="*/ 4821 w 980"/>
              <a:gd name="T29" fmla="*/ 379488 h 422"/>
              <a:gd name="T30" fmla="*/ 6428 w 980"/>
              <a:gd name="T31" fmla="*/ 383370 h 422"/>
              <a:gd name="T32" fmla="*/ 8838 w 980"/>
              <a:gd name="T33" fmla="*/ 386282 h 422"/>
              <a:gd name="T34" fmla="*/ 12052 w 980"/>
              <a:gd name="T35" fmla="*/ 393076 h 422"/>
              <a:gd name="T36" fmla="*/ 14462 w 980"/>
              <a:gd name="T37" fmla="*/ 395017 h 422"/>
              <a:gd name="T38" fmla="*/ 19283 w 980"/>
              <a:gd name="T39" fmla="*/ 400840 h 422"/>
              <a:gd name="T40" fmla="*/ 23301 w 980"/>
              <a:gd name="T41" fmla="*/ 401811 h 422"/>
              <a:gd name="T42" fmla="*/ 25711 w 980"/>
              <a:gd name="T43" fmla="*/ 404722 h 422"/>
              <a:gd name="T44" fmla="*/ 31335 w 980"/>
              <a:gd name="T45" fmla="*/ 406663 h 422"/>
              <a:gd name="T46" fmla="*/ 37763 w 980"/>
              <a:gd name="T47" fmla="*/ 409575 h 422"/>
              <a:gd name="T48" fmla="*/ 750440 w 980"/>
              <a:gd name="T49" fmla="*/ 407634 h 422"/>
              <a:gd name="T50" fmla="*/ 758475 w 980"/>
              <a:gd name="T51" fmla="*/ 406663 h 422"/>
              <a:gd name="T52" fmla="*/ 762492 w 980"/>
              <a:gd name="T53" fmla="*/ 403752 h 422"/>
              <a:gd name="T54" fmla="*/ 765706 w 980"/>
              <a:gd name="T55" fmla="*/ 401811 h 422"/>
              <a:gd name="T56" fmla="*/ 768117 w 980"/>
              <a:gd name="T57" fmla="*/ 398899 h 422"/>
              <a:gd name="T58" fmla="*/ 773741 w 980"/>
              <a:gd name="T59" fmla="*/ 395017 h 422"/>
              <a:gd name="T60" fmla="*/ 775348 w 980"/>
              <a:gd name="T61" fmla="*/ 392105 h 422"/>
              <a:gd name="T62" fmla="*/ 780169 w 980"/>
              <a:gd name="T63" fmla="*/ 386282 h 422"/>
              <a:gd name="T64" fmla="*/ 780972 w 980"/>
              <a:gd name="T65" fmla="*/ 381429 h 422"/>
              <a:gd name="T66" fmla="*/ 783383 w 980"/>
              <a:gd name="T67" fmla="*/ 379488 h 422"/>
              <a:gd name="T68" fmla="*/ 784990 w 980"/>
              <a:gd name="T69" fmla="*/ 371723 h 422"/>
              <a:gd name="T70" fmla="*/ 787400 w 980"/>
              <a:gd name="T71" fmla="*/ 364929 h 422"/>
              <a:gd name="T72" fmla="*/ 785793 w 980"/>
              <a:gd name="T73" fmla="*/ 44646 h 422"/>
              <a:gd name="T74" fmla="*/ 784990 w 980"/>
              <a:gd name="T75" fmla="*/ 34940 h 422"/>
              <a:gd name="T76" fmla="*/ 782579 w 980"/>
              <a:gd name="T77" fmla="*/ 30087 h 422"/>
              <a:gd name="T78" fmla="*/ 780972 w 980"/>
              <a:gd name="T79" fmla="*/ 26205 h 422"/>
              <a:gd name="T80" fmla="*/ 778562 w 980"/>
              <a:gd name="T81" fmla="*/ 23293 h 422"/>
              <a:gd name="T82" fmla="*/ 775348 w 980"/>
              <a:gd name="T83" fmla="*/ 16499 h 422"/>
              <a:gd name="T84" fmla="*/ 772938 w 980"/>
              <a:gd name="T85" fmla="*/ 14558 h 422"/>
              <a:gd name="T86" fmla="*/ 768117 w 980"/>
              <a:gd name="T87" fmla="*/ 8735 h 422"/>
              <a:gd name="T88" fmla="*/ 764903 w 980"/>
              <a:gd name="T89" fmla="*/ 7764 h 422"/>
              <a:gd name="T90" fmla="*/ 762492 w 980"/>
              <a:gd name="T91" fmla="*/ 4853 h 422"/>
              <a:gd name="T92" fmla="*/ 756065 w 980"/>
              <a:gd name="T93" fmla="*/ 2912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38" name="Rectangle 53"/>
          <p:cNvSpPr>
            <a:spLocks noChangeAspect="1" noChangeArrowheads="1"/>
          </p:cNvSpPr>
          <p:nvPr/>
        </p:nvSpPr>
        <p:spPr bwMode="auto">
          <a:xfrm>
            <a:off x="1441957" y="4404452"/>
            <a:ext cx="650875"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000000"/>
                </a:solidFill>
                <a:latin typeface="Times New Roman" charset="0"/>
              </a:rPr>
              <a:t>Transship</a:t>
            </a:r>
            <a:endParaRPr lang="en-US" sz="2000">
              <a:solidFill>
                <a:srgbClr val="000000"/>
              </a:solidFill>
              <a:latin typeface="Times New Roman" charset="0"/>
            </a:endParaRPr>
          </a:p>
        </p:txBody>
      </p:sp>
      <p:sp>
        <p:nvSpPr>
          <p:cNvPr id="39" name="Line 56"/>
          <p:cNvSpPr>
            <a:spLocks noChangeShapeType="1"/>
          </p:cNvSpPr>
          <p:nvPr/>
        </p:nvSpPr>
        <p:spPr bwMode="auto">
          <a:xfrm>
            <a:off x="2189669" y="4185377"/>
            <a:ext cx="9525" cy="654050"/>
          </a:xfrm>
          <a:prstGeom prst="line">
            <a:avLst/>
          </a:prstGeom>
          <a:noFill/>
          <a:ln w="9525">
            <a:solidFill>
              <a:schemeClr val="tx1"/>
            </a:solidFill>
            <a:prstDash val="dash"/>
            <a:round/>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a:solidFill>
                <a:srgbClr val="000000"/>
              </a:solidFill>
            </a:endParaRPr>
          </a:p>
        </p:txBody>
      </p:sp>
      <p:sp>
        <p:nvSpPr>
          <p:cNvPr id="40" name="Line 65"/>
          <p:cNvSpPr>
            <a:spLocks noChangeShapeType="1"/>
          </p:cNvSpPr>
          <p:nvPr/>
        </p:nvSpPr>
        <p:spPr bwMode="auto">
          <a:xfrm>
            <a:off x="5545644" y="4490177"/>
            <a:ext cx="1152525" cy="4763"/>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41" name="Freeform 67"/>
          <p:cNvSpPr>
            <a:spLocks noChangeAspect="1"/>
          </p:cNvSpPr>
          <p:nvPr/>
        </p:nvSpPr>
        <p:spPr bwMode="auto">
          <a:xfrm>
            <a:off x="5498019" y="4186965"/>
            <a:ext cx="787400" cy="598487"/>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42" name="Rectangle 68"/>
          <p:cNvSpPr>
            <a:spLocks noChangeAspect="1" noChangeArrowheads="1"/>
          </p:cNvSpPr>
          <p:nvPr/>
        </p:nvSpPr>
        <p:spPr bwMode="auto">
          <a:xfrm>
            <a:off x="5575807" y="4296502"/>
            <a:ext cx="6143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000000"/>
                </a:solidFill>
                <a:latin typeface="Times New Roman" charset="0"/>
              </a:rPr>
              <a:t>Common</a:t>
            </a:r>
          </a:p>
          <a:p>
            <a:pPr algn="ctr" eaLnBrk="0" hangingPunct="0"/>
            <a:r>
              <a:rPr lang="en-US" sz="1300" i="1">
                <a:solidFill>
                  <a:srgbClr val="000000"/>
                </a:solidFill>
                <a:latin typeface="Times New Roman" charset="0"/>
              </a:rPr>
              <a:t>K</a:t>
            </a:r>
            <a:r>
              <a:rPr lang="en-US" sz="1300" baseline="-25000">
                <a:solidFill>
                  <a:srgbClr val="000000"/>
                </a:solidFill>
                <a:latin typeface="Times New Roman" charset="0"/>
              </a:rPr>
              <a:t>1</a:t>
            </a:r>
            <a:endParaRPr lang="en-US" sz="2000">
              <a:solidFill>
                <a:srgbClr val="000000"/>
              </a:solidFill>
              <a:latin typeface="Times New Roman" charset="0"/>
            </a:endParaRPr>
          </a:p>
        </p:txBody>
      </p:sp>
      <p:sp>
        <p:nvSpPr>
          <p:cNvPr id="43" name="Freeform 69"/>
          <p:cNvSpPr>
            <a:spLocks/>
          </p:cNvSpPr>
          <p:nvPr/>
        </p:nvSpPr>
        <p:spPr bwMode="auto">
          <a:xfrm>
            <a:off x="6694994" y="4172677"/>
            <a:ext cx="1112838" cy="311150"/>
          </a:xfrm>
          <a:custGeom>
            <a:avLst/>
            <a:gdLst>
              <a:gd name="T0" fmla="*/ 0 w 701"/>
              <a:gd name="T1" fmla="*/ 196 h 196"/>
              <a:gd name="T2" fmla="*/ 120 w 701"/>
              <a:gd name="T3" fmla="*/ 0 h 196"/>
              <a:gd name="T4" fmla="*/ 701 w 701"/>
              <a:gd name="T5" fmla="*/ 2 h 196"/>
            </a:gdLst>
            <a:ahLst/>
            <a:cxnLst>
              <a:cxn ang="0">
                <a:pos x="T0" y="T1"/>
              </a:cxn>
              <a:cxn ang="0">
                <a:pos x="T2" y="T3"/>
              </a:cxn>
              <a:cxn ang="0">
                <a:pos x="T4" y="T5"/>
              </a:cxn>
            </a:cxnLst>
            <a:rect l="0" t="0" r="r" b="b"/>
            <a:pathLst>
              <a:path w="701" h="196">
                <a:moveTo>
                  <a:pt x="0" y="196"/>
                </a:moveTo>
                <a:lnTo>
                  <a:pt x="120" y="0"/>
                </a:lnTo>
                <a:lnTo>
                  <a:pt x="701" y="2"/>
                </a:lnTo>
              </a:path>
            </a:pathLst>
          </a:custGeom>
          <a:noFill/>
          <a:ln w="12700">
            <a:solidFill>
              <a:schemeClr val="tx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44" name="Freeform 70"/>
          <p:cNvSpPr>
            <a:spLocks/>
          </p:cNvSpPr>
          <p:nvPr/>
        </p:nvSpPr>
        <p:spPr bwMode="auto">
          <a:xfrm>
            <a:off x="6688644" y="4502877"/>
            <a:ext cx="1114425" cy="352425"/>
          </a:xfrm>
          <a:custGeom>
            <a:avLst/>
            <a:gdLst>
              <a:gd name="T0" fmla="*/ 0 w 702"/>
              <a:gd name="T1" fmla="*/ 0 h 222"/>
              <a:gd name="T2" fmla="*/ 120 w 702"/>
              <a:gd name="T3" fmla="*/ 220 h 222"/>
              <a:gd name="T4" fmla="*/ 702 w 702"/>
              <a:gd name="T5" fmla="*/ 222 h 222"/>
            </a:gdLst>
            <a:ahLst/>
            <a:cxnLst>
              <a:cxn ang="0">
                <a:pos x="T0" y="T1"/>
              </a:cxn>
              <a:cxn ang="0">
                <a:pos x="T2" y="T3"/>
              </a:cxn>
              <a:cxn ang="0">
                <a:pos x="T4" y="T5"/>
              </a:cxn>
            </a:cxnLst>
            <a:rect l="0" t="0" r="r" b="b"/>
            <a:pathLst>
              <a:path w="702" h="222">
                <a:moveTo>
                  <a:pt x="0" y="0"/>
                </a:moveTo>
                <a:lnTo>
                  <a:pt x="120" y="220"/>
                </a:lnTo>
                <a:lnTo>
                  <a:pt x="702" y="222"/>
                </a:lnTo>
              </a:path>
            </a:pathLst>
          </a:custGeom>
          <a:noFill/>
          <a:ln w="12700">
            <a:solidFill>
              <a:schemeClr val="tx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45" name="Rectangle 72"/>
          <p:cNvSpPr>
            <a:spLocks noChangeAspect="1" noChangeArrowheads="1"/>
          </p:cNvSpPr>
          <p:nvPr/>
        </p:nvSpPr>
        <p:spPr bwMode="auto">
          <a:xfrm>
            <a:off x="7885619" y="4052027"/>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46" name="Rectangle 73"/>
          <p:cNvSpPr>
            <a:spLocks noChangeAspect="1" noChangeArrowheads="1"/>
          </p:cNvSpPr>
          <p:nvPr/>
        </p:nvSpPr>
        <p:spPr bwMode="auto">
          <a:xfrm>
            <a:off x="7885619" y="4760052"/>
            <a:ext cx="177800"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2</a:t>
            </a:r>
            <a:endParaRPr lang="en-US" sz="1300">
              <a:solidFill>
                <a:srgbClr val="000000"/>
              </a:solidFill>
              <a:latin typeface="Times New Roman" charset="0"/>
            </a:endParaRPr>
          </a:p>
        </p:txBody>
      </p:sp>
      <p:sp>
        <p:nvSpPr>
          <p:cNvPr id="47" name="Freeform 74"/>
          <p:cNvSpPr>
            <a:spLocks noChangeAspect="1"/>
          </p:cNvSpPr>
          <p:nvPr/>
        </p:nvSpPr>
        <p:spPr bwMode="auto">
          <a:xfrm>
            <a:off x="6694994" y="3885340"/>
            <a:ext cx="765175" cy="1247775"/>
          </a:xfrm>
          <a:custGeom>
            <a:avLst/>
            <a:gdLst>
              <a:gd name="T0" fmla="*/ 35953 w 979"/>
              <a:gd name="T1" fmla="*/ 5942 h 420"/>
              <a:gd name="T2" fmla="*/ 27356 w 979"/>
              <a:gd name="T3" fmla="*/ 8913 h 420"/>
              <a:gd name="T4" fmla="*/ 24229 w 979"/>
              <a:gd name="T5" fmla="*/ 17825 h 420"/>
              <a:gd name="T6" fmla="*/ 21103 w 979"/>
              <a:gd name="T7" fmla="*/ 23767 h 420"/>
              <a:gd name="T8" fmla="*/ 18758 w 979"/>
              <a:gd name="T9" fmla="*/ 32680 h 420"/>
              <a:gd name="T10" fmla="*/ 12505 w 979"/>
              <a:gd name="T11" fmla="*/ 44563 h 420"/>
              <a:gd name="T12" fmla="*/ 11724 w 979"/>
              <a:gd name="T13" fmla="*/ 53476 h 420"/>
              <a:gd name="T14" fmla="*/ 7034 w 979"/>
              <a:gd name="T15" fmla="*/ 71301 h 420"/>
              <a:gd name="T16" fmla="*/ 5471 w 979"/>
              <a:gd name="T17" fmla="*/ 83185 h 420"/>
              <a:gd name="T18" fmla="*/ 3126 w 979"/>
              <a:gd name="T19" fmla="*/ 92098 h 420"/>
              <a:gd name="T20" fmla="*/ 2345 w 979"/>
              <a:gd name="T21" fmla="*/ 115865 h 420"/>
              <a:gd name="T22" fmla="*/ 0 w 979"/>
              <a:gd name="T23" fmla="*/ 136661 h 420"/>
              <a:gd name="T24" fmla="*/ 782 w 979"/>
              <a:gd name="T25" fmla="*/ 1111114 h 420"/>
              <a:gd name="T26" fmla="*/ 2345 w 979"/>
              <a:gd name="T27" fmla="*/ 1143794 h 420"/>
              <a:gd name="T28" fmla="*/ 4690 w 979"/>
              <a:gd name="T29" fmla="*/ 1155677 h 420"/>
              <a:gd name="T30" fmla="*/ 5471 w 979"/>
              <a:gd name="T31" fmla="*/ 1167561 h 420"/>
              <a:gd name="T32" fmla="*/ 7816 w 979"/>
              <a:gd name="T33" fmla="*/ 1176474 h 420"/>
              <a:gd name="T34" fmla="*/ 11724 w 979"/>
              <a:gd name="T35" fmla="*/ 1200241 h 420"/>
              <a:gd name="T36" fmla="*/ 14069 w 979"/>
              <a:gd name="T37" fmla="*/ 1203212 h 420"/>
              <a:gd name="T38" fmla="*/ 18758 w 979"/>
              <a:gd name="T39" fmla="*/ 1221037 h 420"/>
              <a:gd name="T40" fmla="*/ 21884 w 979"/>
              <a:gd name="T41" fmla="*/ 1226979 h 420"/>
              <a:gd name="T42" fmla="*/ 24229 w 979"/>
              <a:gd name="T43" fmla="*/ 1235891 h 420"/>
              <a:gd name="T44" fmla="*/ 29700 w 979"/>
              <a:gd name="T45" fmla="*/ 1238862 h 420"/>
              <a:gd name="T46" fmla="*/ 35953 w 979"/>
              <a:gd name="T47" fmla="*/ 1247775 h 420"/>
              <a:gd name="T48" fmla="*/ 729222 w 979"/>
              <a:gd name="T49" fmla="*/ 1244804 h 420"/>
              <a:gd name="T50" fmla="*/ 737038 w 979"/>
              <a:gd name="T51" fmla="*/ 1238862 h 420"/>
              <a:gd name="T52" fmla="*/ 740946 w 979"/>
              <a:gd name="T53" fmla="*/ 1229950 h 420"/>
              <a:gd name="T54" fmla="*/ 744072 w 979"/>
              <a:gd name="T55" fmla="*/ 1226979 h 420"/>
              <a:gd name="T56" fmla="*/ 746417 w 979"/>
              <a:gd name="T57" fmla="*/ 1218066 h 420"/>
              <a:gd name="T58" fmla="*/ 752670 w 979"/>
              <a:gd name="T59" fmla="*/ 1203212 h 420"/>
              <a:gd name="T60" fmla="*/ 753451 w 979"/>
              <a:gd name="T61" fmla="*/ 1194299 h 420"/>
              <a:gd name="T62" fmla="*/ 758141 w 979"/>
              <a:gd name="T63" fmla="*/ 1176474 h 420"/>
              <a:gd name="T64" fmla="*/ 759704 w 979"/>
              <a:gd name="T65" fmla="*/ 1164590 h 420"/>
              <a:gd name="T66" fmla="*/ 762049 w 979"/>
              <a:gd name="T67" fmla="*/ 1155677 h 420"/>
              <a:gd name="T68" fmla="*/ 762830 w 979"/>
              <a:gd name="T69" fmla="*/ 1134881 h 420"/>
              <a:gd name="T70" fmla="*/ 765175 w 979"/>
              <a:gd name="T71" fmla="*/ 1111114 h 420"/>
              <a:gd name="T72" fmla="*/ 764393 w 979"/>
              <a:gd name="T73" fmla="*/ 136661 h 420"/>
              <a:gd name="T74" fmla="*/ 762830 w 979"/>
              <a:gd name="T75" fmla="*/ 106952 h 420"/>
              <a:gd name="T76" fmla="*/ 760485 w 979"/>
              <a:gd name="T77" fmla="*/ 92098 h 420"/>
              <a:gd name="T78" fmla="*/ 759704 w 979"/>
              <a:gd name="T79" fmla="*/ 80214 h 420"/>
              <a:gd name="T80" fmla="*/ 757359 w 979"/>
              <a:gd name="T81" fmla="*/ 71301 h 420"/>
              <a:gd name="T82" fmla="*/ 753451 w 979"/>
              <a:gd name="T83" fmla="*/ 50505 h 420"/>
              <a:gd name="T84" fmla="*/ 751106 w 979"/>
              <a:gd name="T85" fmla="*/ 44563 h 420"/>
              <a:gd name="T86" fmla="*/ 746417 w 979"/>
              <a:gd name="T87" fmla="*/ 26738 h 420"/>
              <a:gd name="T88" fmla="*/ 743291 w 979"/>
              <a:gd name="T89" fmla="*/ 23767 h 420"/>
              <a:gd name="T90" fmla="*/ 740946 w 979"/>
              <a:gd name="T91" fmla="*/ 14854 h 420"/>
              <a:gd name="T92" fmla="*/ 734693 w 979"/>
              <a:gd name="T93" fmla="*/ 8913 h 420"/>
              <a:gd name="T94" fmla="*/ 729222 w 979"/>
              <a:gd name="T95" fmla="*/ 0 h 4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79" h="420">
                <a:moveTo>
                  <a:pt x="55" y="0"/>
                </a:moveTo>
                <a:lnTo>
                  <a:pt x="46" y="0"/>
                </a:lnTo>
                <a:lnTo>
                  <a:pt x="46" y="2"/>
                </a:lnTo>
                <a:lnTo>
                  <a:pt x="40" y="2"/>
                </a:lnTo>
                <a:lnTo>
                  <a:pt x="38" y="3"/>
                </a:lnTo>
                <a:lnTo>
                  <a:pt x="35" y="3"/>
                </a:lnTo>
                <a:lnTo>
                  <a:pt x="34" y="5"/>
                </a:lnTo>
                <a:lnTo>
                  <a:pt x="31" y="5"/>
                </a:lnTo>
                <a:lnTo>
                  <a:pt x="31" y="6"/>
                </a:lnTo>
                <a:lnTo>
                  <a:pt x="29" y="6"/>
                </a:lnTo>
                <a:lnTo>
                  <a:pt x="28" y="8"/>
                </a:lnTo>
                <a:lnTo>
                  <a:pt x="27" y="8"/>
                </a:lnTo>
                <a:lnTo>
                  <a:pt x="25" y="9"/>
                </a:lnTo>
                <a:lnTo>
                  <a:pt x="24" y="9"/>
                </a:lnTo>
                <a:lnTo>
                  <a:pt x="24" y="11"/>
                </a:lnTo>
                <a:lnTo>
                  <a:pt x="22" y="11"/>
                </a:lnTo>
                <a:lnTo>
                  <a:pt x="18" y="15"/>
                </a:lnTo>
                <a:lnTo>
                  <a:pt x="16" y="15"/>
                </a:lnTo>
                <a:lnTo>
                  <a:pt x="16" y="17"/>
                </a:lnTo>
                <a:lnTo>
                  <a:pt x="15" y="17"/>
                </a:lnTo>
                <a:lnTo>
                  <a:pt x="15" y="18"/>
                </a:lnTo>
                <a:lnTo>
                  <a:pt x="10" y="23"/>
                </a:lnTo>
                <a:lnTo>
                  <a:pt x="10" y="24"/>
                </a:lnTo>
                <a:lnTo>
                  <a:pt x="9" y="24"/>
                </a:lnTo>
                <a:lnTo>
                  <a:pt x="9" y="25"/>
                </a:lnTo>
                <a:lnTo>
                  <a:pt x="7" y="27"/>
                </a:lnTo>
                <a:lnTo>
                  <a:pt x="7" y="28"/>
                </a:lnTo>
                <a:lnTo>
                  <a:pt x="6" y="30"/>
                </a:lnTo>
                <a:lnTo>
                  <a:pt x="6" y="31"/>
                </a:lnTo>
                <a:lnTo>
                  <a:pt x="4" y="31"/>
                </a:lnTo>
                <a:lnTo>
                  <a:pt x="4" y="34"/>
                </a:lnTo>
                <a:lnTo>
                  <a:pt x="3" y="36"/>
                </a:lnTo>
                <a:lnTo>
                  <a:pt x="3" y="39"/>
                </a:lnTo>
                <a:lnTo>
                  <a:pt x="1" y="40"/>
                </a:lnTo>
                <a:lnTo>
                  <a:pt x="1" y="46"/>
                </a:lnTo>
                <a:lnTo>
                  <a:pt x="0" y="46"/>
                </a:lnTo>
                <a:lnTo>
                  <a:pt x="0" y="55"/>
                </a:lnTo>
                <a:lnTo>
                  <a:pt x="0" y="374"/>
                </a:lnTo>
                <a:lnTo>
                  <a:pt x="1" y="374"/>
                </a:lnTo>
                <a:lnTo>
                  <a:pt x="1" y="380"/>
                </a:lnTo>
                <a:lnTo>
                  <a:pt x="3" y="382"/>
                </a:lnTo>
                <a:lnTo>
                  <a:pt x="3" y="385"/>
                </a:lnTo>
                <a:lnTo>
                  <a:pt x="4" y="386"/>
                </a:lnTo>
                <a:lnTo>
                  <a:pt x="4" y="389"/>
                </a:lnTo>
                <a:lnTo>
                  <a:pt x="6" y="389"/>
                </a:lnTo>
                <a:lnTo>
                  <a:pt x="6" y="390"/>
                </a:lnTo>
                <a:lnTo>
                  <a:pt x="7" y="392"/>
                </a:lnTo>
                <a:lnTo>
                  <a:pt x="7" y="393"/>
                </a:lnTo>
                <a:lnTo>
                  <a:pt x="9" y="395"/>
                </a:lnTo>
                <a:lnTo>
                  <a:pt x="9" y="396"/>
                </a:lnTo>
                <a:lnTo>
                  <a:pt x="10" y="396"/>
                </a:lnTo>
                <a:lnTo>
                  <a:pt x="10" y="398"/>
                </a:lnTo>
                <a:lnTo>
                  <a:pt x="15" y="402"/>
                </a:lnTo>
                <a:lnTo>
                  <a:pt x="15" y="404"/>
                </a:lnTo>
                <a:lnTo>
                  <a:pt x="16" y="404"/>
                </a:lnTo>
                <a:lnTo>
                  <a:pt x="16" y="405"/>
                </a:lnTo>
                <a:lnTo>
                  <a:pt x="18" y="405"/>
                </a:lnTo>
                <a:lnTo>
                  <a:pt x="22" y="410"/>
                </a:lnTo>
                <a:lnTo>
                  <a:pt x="24" y="410"/>
                </a:lnTo>
                <a:lnTo>
                  <a:pt x="24" y="411"/>
                </a:lnTo>
                <a:lnTo>
                  <a:pt x="25" y="411"/>
                </a:lnTo>
                <a:lnTo>
                  <a:pt x="27" y="413"/>
                </a:lnTo>
                <a:lnTo>
                  <a:pt x="28" y="413"/>
                </a:lnTo>
                <a:lnTo>
                  <a:pt x="29" y="414"/>
                </a:lnTo>
                <a:lnTo>
                  <a:pt x="31" y="414"/>
                </a:lnTo>
                <a:lnTo>
                  <a:pt x="31" y="416"/>
                </a:lnTo>
                <a:lnTo>
                  <a:pt x="34" y="416"/>
                </a:lnTo>
                <a:lnTo>
                  <a:pt x="35" y="417"/>
                </a:lnTo>
                <a:lnTo>
                  <a:pt x="38" y="417"/>
                </a:lnTo>
                <a:lnTo>
                  <a:pt x="40" y="419"/>
                </a:lnTo>
                <a:lnTo>
                  <a:pt x="46" y="419"/>
                </a:lnTo>
                <a:lnTo>
                  <a:pt x="46" y="420"/>
                </a:lnTo>
                <a:lnTo>
                  <a:pt x="55" y="420"/>
                </a:lnTo>
                <a:lnTo>
                  <a:pt x="933" y="420"/>
                </a:lnTo>
                <a:lnTo>
                  <a:pt x="933" y="419"/>
                </a:lnTo>
                <a:lnTo>
                  <a:pt x="939" y="419"/>
                </a:lnTo>
                <a:lnTo>
                  <a:pt x="940" y="417"/>
                </a:lnTo>
                <a:lnTo>
                  <a:pt x="943" y="417"/>
                </a:lnTo>
                <a:lnTo>
                  <a:pt x="945" y="416"/>
                </a:lnTo>
                <a:lnTo>
                  <a:pt x="948" y="416"/>
                </a:lnTo>
                <a:lnTo>
                  <a:pt x="948" y="414"/>
                </a:lnTo>
                <a:lnTo>
                  <a:pt x="949" y="414"/>
                </a:lnTo>
                <a:lnTo>
                  <a:pt x="951" y="413"/>
                </a:lnTo>
                <a:lnTo>
                  <a:pt x="952" y="413"/>
                </a:lnTo>
                <a:lnTo>
                  <a:pt x="954" y="411"/>
                </a:lnTo>
                <a:lnTo>
                  <a:pt x="955" y="411"/>
                </a:lnTo>
                <a:lnTo>
                  <a:pt x="955" y="410"/>
                </a:lnTo>
                <a:lnTo>
                  <a:pt x="957" y="410"/>
                </a:lnTo>
                <a:lnTo>
                  <a:pt x="961" y="405"/>
                </a:lnTo>
                <a:lnTo>
                  <a:pt x="963" y="405"/>
                </a:lnTo>
                <a:lnTo>
                  <a:pt x="963" y="404"/>
                </a:lnTo>
                <a:lnTo>
                  <a:pt x="964" y="404"/>
                </a:lnTo>
                <a:lnTo>
                  <a:pt x="964" y="402"/>
                </a:lnTo>
                <a:lnTo>
                  <a:pt x="969" y="398"/>
                </a:lnTo>
                <a:lnTo>
                  <a:pt x="969" y="396"/>
                </a:lnTo>
                <a:lnTo>
                  <a:pt x="970" y="396"/>
                </a:lnTo>
                <a:lnTo>
                  <a:pt x="970" y="395"/>
                </a:lnTo>
                <a:lnTo>
                  <a:pt x="972" y="393"/>
                </a:lnTo>
                <a:lnTo>
                  <a:pt x="972" y="392"/>
                </a:lnTo>
                <a:lnTo>
                  <a:pt x="973" y="390"/>
                </a:lnTo>
                <a:lnTo>
                  <a:pt x="973" y="389"/>
                </a:lnTo>
                <a:lnTo>
                  <a:pt x="975" y="389"/>
                </a:lnTo>
                <a:lnTo>
                  <a:pt x="975" y="386"/>
                </a:lnTo>
                <a:lnTo>
                  <a:pt x="976" y="385"/>
                </a:lnTo>
                <a:lnTo>
                  <a:pt x="976" y="382"/>
                </a:lnTo>
                <a:lnTo>
                  <a:pt x="978" y="380"/>
                </a:lnTo>
                <a:lnTo>
                  <a:pt x="978" y="374"/>
                </a:lnTo>
                <a:lnTo>
                  <a:pt x="979" y="374"/>
                </a:lnTo>
                <a:lnTo>
                  <a:pt x="979" y="365"/>
                </a:lnTo>
                <a:lnTo>
                  <a:pt x="979" y="46"/>
                </a:lnTo>
                <a:lnTo>
                  <a:pt x="978" y="46"/>
                </a:lnTo>
                <a:lnTo>
                  <a:pt x="978" y="40"/>
                </a:lnTo>
                <a:lnTo>
                  <a:pt x="976" y="39"/>
                </a:lnTo>
                <a:lnTo>
                  <a:pt x="976" y="36"/>
                </a:lnTo>
                <a:lnTo>
                  <a:pt x="975" y="34"/>
                </a:lnTo>
                <a:lnTo>
                  <a:pt x="975" y="31"/>
                </a:lnTo>
                <a:lnTo>
                  <a:pt x="973" y="31"/>
                </a:lnTo>
                <a:lnTo>
                  <a:pt x="973" y="30"/>
                </a:lnTo>
                <a:lnTo>
                  <a:pt x="972" y="28"/>
                </a:lnTo>
                <a:lnTo>
                  <a:pt x="972" y="27"/>
                </a:lnTo>
                <a:lnTo>
                  <a:pt x="970" y="25"/>
                </a:lnTo>
                <a:lnTo>
                  <a:pt x="970" y="24"/>
                </a:lnTo>
                <a:lnTo>
                  <a:pt x="969" y="24"/>
                </a:lnTo>
                <a:lnTo>
                  <a:pt x="969" y="23"/>
                </a:lnTo>
                <a:lnTo>
                  <a:pt x="964" y="18"/>
                </a:lnTo>
                <a:lnTo>
                  <a:pt x="964" y="17"/>
                </a:lnTo>
                <a:lnTo>
                  <a:pt x="963" y="17"/>
                </a:lnTo>
                <a:lnTo>
                  <a:pt x="963" y="15"/>
                </a:lnTo>
                <a:lnTo>
                  <a:pt x="961" y="15"/>
                </a:lnTo>
                <a:lnTo>
                  <a:pt x="957" y="11"/>
                </a:lnTo>
                <a:lnTo>
                  <a:pt x="955" y="11"/>
                </a:lnTo>
                <a:lnTo>
                  <a:pt x="955" y="9"/>
                </a:lnTo>
                <a:lnTo>
                  <a:pt x="954" y="9"/>
                </a:lnTo>
                <a:lnTo>
                  <a:pt x="952" y="8"/>
                </a:lnTo>
                <a:lnTo>
                  <a:pt x="951" y="8"/>
                </a:lnTo>
                <a:lnTo>
                  <a:pt x="949" y="6"/>
                </a:lnTo>
                <a:lnTo>
                  <a:pt x="948" y="6"/>
                </a:lnTo>
                <a:lnTo>
                  <a:pt x="948" y="5"/>
                </a:lnTo>
                <a:lnTo>
                  <a:pt x="945" y="5"/>
                </a:lnTo>
                <a:lnTo>
                  <a:pt x="943" y="3"/>
                </a:lnTo>
                <a:lnTo>
                  <a:pt x="940" y="3"/>
                </a:lnTo>
                <a:lnTo>
                  <a:pt x="939" y="2"/>
                </a:lnTo>
                <a:lnTo>
                  <a:pt x="933" y="2"/>
                </a:lnTo>
                <a:lnTo>
                  <a:pt x="933" y="0"/>
                </a:lnTo>
                <a:lnTo>
                  <a:pt x="55" y="0"/>
                </a:lnTo>
                <a:close/>
              </a:path>
            </a:pathLst>
          </a:custGeom>
          <a:solidFill>
            <a:srgbClr val="3333CC"/>
          </a:solidFill>
          <a:ln w="9525" cap="flat">
            <a:solidFill>
              <a:schemeClr val="tx1"/>
            </a:solidFill>
            <a:prstDash val="solid"/>
            <a:round/>
            <a:headEnd/>
            <a:tailEnd/>
          </a:ln>
        </p:spPr>
        <p:txBody>
          <a:bodyPr/>
          <a:lstStyle/>
          <a:p>
            <a:endParaRPr lang="en-US">
              <a:solidFill>
                <a:srgbClr val="000000"/>
              </a:solidFill>
            </a:endParaRPr>
          </a:p>
        </p:txBody>
      </p:sp>
      <p:sp>
        <p:nvSpPr>
          <p:cNvPr id="48" name="Rectangle 75"/>
          <p:cNvSpPr>
            <a:spLocks noChangeAspect="1" noChangeArrowheads="1"/>
          </p:cNvSpPr>
          <p:nvPr/>
        </p:nvSpPr>
        <p:spPr bwMode="auto">
          <a:xfrm>
            <a:off x="6850569" y="4310790"/>
            <a:ext cx="5413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a:solidFill>
                  <a:srgbClr val="FFFFFF"/>
                </a:solidFill>
                <a:latin typeface="Times New Roman" charset="0"/>
              </a:rPr>
              <a:t>Flexible</a:t>
            </a:r>
          </a:p>
          <a:p>
            <a:pPr algn="ctr" eaLnBrk="0" hangingPunct="0"/>
            <a:r>
              <a:rPr lang="en-US" sz="1300" i="1">
                <a:solidFill>
                  <a:srgbClr val="FFFFFF"/>
                </a:solidFill>
                <a:latin typeface="Times New Roman" charset="0"/>
              </a:rPr>
              <a:t>K</a:t>
            </a:r>
            <a:r>
              <a:rPr lang="en-US" sz="1300" baseline="-25000">
                <a:solidFill>
                  <a:srgbClr val="FFFFFF"/>
                </a:solidFill>
                <a:latin typeface="Times New Roman" charset="0"/>
              </a:rPr>
              <a:t>F</a:t>
            </a:r>
            <a:endParaRPr lang="en-US" sz="2000">
              <a:solidFill>
                <a:srgbClr val="FFFFFF"/>
              </a:solidFill>
              <a:latin typeface="Times New Roman" charset="0"/>
            </a:endParaRPr>
          </a:p>
        </p:txBody>
      </p:sp>
      <p:sp>
        <p:nvSpPr>
          <p:cNvPr id="49" name="Text Box 76"/>
          <p:cNvSpPr txBox="1">
            <a:spLocks noChangeArrowheads="1"/>
          </p:cNvSpPr>
          <p:nvPr/>
        </p:nvSpPr>
        <p:spPr bwMode="auto">
          <a:xfrm>
            <a:off x="5564982" y="5196615"/>
            <a:ext cx="2071112"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defRPr/>
            </a:pPr>
            <a:r>
              <a:rPr lang="en-US" sz="1400" b="1" dirty="0">
                <a:latin typeface="Times New Roman" charset="0"/>
              </a:rPr>
              <a:t>f. Postponement</a:t>
            </a:r>
          </a:p>
          <a:p>
            <a:pPr algn="ctr" eaLnBrk="0" hangingPunct="0">
              <a:defRPr/>
            </a:pPr>
            <a:r>
              <a:rPr lang="en-US" sz="1400" b="1" dirty="0">
                <a:latin typeface="Times New Roman" charset="0"/>
              </a:rPr>
              <a:t>(Delayed differentiation)</a:t>
            </a:r>
          </a:p>
        </p:txBody>
      </p:sp>
      <p:sp>
        <p:nvSpPr>
          <p:cNvPr id="50" name="Line 78"/>
          <p:cNvSpPr>
            <a:spLocks noChangeShapeType="1"/>
          </p:cNvSpPr>
          <p:nvPr/>
        </p:nvSpPr>
        <p:spPr bwMode="auto">
          <a:xfrm flipV="1">
            <a:off x="903794" y="3582125"/>
            <a:ext cx="7302500" cy="19051"/>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a:solidFill>
                <a:srgbClr val="000000"/>
              </a:solidFill>
            </a:endParaRPr>
          </a:p>
        </p:txBody>
      </p:sp>
      <p:sp>
        <p:nvSpPr>
          <p:cNvPr id="51" name="Line 79"/>
          <p:cNvSpPr>
            <a:spLocks noChangeShapeType="1"/>
          </p:cNvSpPr>
          <p:nvPr/>
        </p:nvSpPr>
        <p:spPr bwMode="auto">
          <a:xfrm>
            <a:off x="5247194" y="1613627"/>
            <a:ext cx="4763" cy="4187825"/>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a:solidFill>
                <a:srgbClr val="000000"/>
              </a:solidFill>
            </a:endParaRPr>
          </a:p>
        </p:txBody>
      </p:sp>
      <p:sp>
        <p:nvSpPr>
          <p:cNvPr id="52" name="Line 80"/>
          <p:cNvSpPr>
            <a:spLocks noChangeShapeType="1"/>
          </p:cNvSpPr>
          <p:nvPr/>
        </p:nvSpPr>
        <p:spPr bwMode="auto">
          <a:xfrm>
            <a:off x="2921506" y="1602515"/>
            <a:ext cx="1587" cy="4195762"/>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endParaRPr lang="en-US">
              <a:solidFill>
                <a:srgbClr val="000000"/>
              </a:solidFill>
            </a:endParaRPr>
          </a:p>
        </p:txBody>
      </p:sp>
      <p:sp>
        <p:nvSpPr>
          <p:cNvPr id="53" name="Freeform 87"/>
          <p:cNvSpPr>
            <a:spLocks/>
          </p:cNvSpPr>
          <p:nvPr/>
        </p:nvSpPr>
        <p:spPr bwMode="auto">
          <a:xfrm>
            <a:off x="6694994" y="4174265"/>
            <a:ext cx="760413" cy="311150"/>
          </a:xfrm>
          <a:custGeom>
            <a:avLst/>
            <a:gdLst>
              <a:gd name="T0" fmla="*/ 0 w 479"/>
              <a:gd name="T1" fmla="*/ 196 h 196"/>
              <a:gd name="T2" fmla="*/ 120 w 479"/>
              <a:gd name="T3" fmla="*/ 0 h 196"/>
              <a:gd name="T4" fmla="*/ 479 w 479"/>
              <a:gd name="T5" fmla="*/ 0 h 196"/>
            </a:gdLst>
            <a:ahLst/>
            <a:cxnLst>
              <a:cxn ang="0">
                <a:pos x="T0" y="T1"/>
              </a:cxn>
              <a:cxn ang="0">
                <a:pos x="T2" y="T3"/>
              </a:cxn>
              <a:cxn ang="0">
                <a:pos x="T4" y="T5"/>
              </a:cxn>
            </a:cxnLst>
            <a:rect l="0" t="0" r="r" b="b"/>
            <a:pathLst>
              <a:path w="479" h="196">
                <a:moveTo>
                  <a:pt x="0" y="196"/>
                </a:moveTo>
                <a:lnTo>
                  <a:pt x="120" y="0"/>
                </a:lnTo>
                <a:lnTo>
                  <a:pt x="479" y="0"/>
                </a:lnTo>
              </a:path>
            </a:pathLst>
          </a:custGeom>
          <a:noFill/>
          <a:ln w="12700">
            <a:solidFill>
              <a:schemeClr val="bg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54" name="Freeform 88"/>
          <p:cNvSpPr>
            <a:spLocks/>
          </p:cNvSpPr>
          <p:nvPr/>
        </p:nvSpPr>
        <p:spPr bwMode="auto">
          <a:xfrm>
            <a:off x="6688644" y="4504465"/>
            <a:ext cx="766763" cy="350837"/>
          </a:xfrm>
          <a:custGeom>
            <a:avLst/>
            <a:gdLst>
              <a:gd name="T0" fmla="*/ 0 w 483"/>
              <a:gd name="T1" fmla="*/ 0 h 221"/>
              <a:gd name="T2" fmla="*/ 120 w 483"/>
              <a:gd name="T3" fmla="*/ 220 h 221"/>
              <a:gd name="T4" fmla="*/ 483 w 483"/>
              <a:gd name="T5" fmla="*/ 221 h 221"/>
            </a:gdLst>
            <a:ahLst/>
            <a:cxnLst>
              <a:cxn ang="0">
                <a:pos x="T0" y="T1"/>
              </a:cxn>
              <a:cxn ang="0">
                <a:pos x="T2" y="T3"/>
              </a:cxn>
              <a:cxn ang="0">
                <a:pos x="T4" y="T5"/>
              </a:cxn>
            </a:cxnLst>
            <a:rect l="0" t="0" r="r" b="b"/>
            <a:pathLst>
              <a:path w="483" h="221">
                <a:moveTo>
                  <a:pt x="0" y="0"/>
                </a:moveTo>
                <a:lnTo>
                  <a:pt x="120" y="220"/>
                </a:lnTo>
                <a:lnTo>
                  <a:pt x="483" y="221"/>
                </a:lnTo>
              </a:path>
            </a:pathLst>
          </a:custGeom>
          <a:noFill/>
          <a:ln w="12700">
            <a:solidFill>
              <a:schemeClr val="bg1"/>
            </a:solidFill>
            <a:round/>
            <a:headEnd type="none" w="sm" len="sm"/>
            <a:tailEnd type="triangle" w="sm" len="sm"/>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55" name="Text Box 15"/>
          <p:cNvSpPr txBox="1">
            <a:spLocks noChangeArrowheads="1"/>
          </p:cNvSpPr>
          <p:nvPr/>
        </p:nvSpPr>
        <p:spPr bwMode="auto">
          <a:xfrm>
            <a:off x="3159489" y="5365367"/>
            <a:ext cx="1646605" cy="3077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defRPr/>
            </a:pPr>
            <a:r>
              <a:rPr lang="en-US" sz="1400" b="1" dirty="0">
                <a:latin typeface="Times New Roman" charset="0"/>
              </a:rPr>
              <a:t>e. Hybrid Network</a:t>
            </a:r>
          </a:p>
        </p:txBody>
      </p:sp>
      <p:sp>
        <p:nvSpPr>
          <p:cNvPr id="56" name="Line 30"/>
          <p:cNvSpPr>
            <a:spLocks noChangeShapeType="1"/>
          </p:cNvSpPr>
          <p:nvPr/>
        </p:nvSpPr>
        <p:spPr bwMode="auto">
          <a:xfrm flipV="1">
            <a:off x="3662726" y="3961780"/>
            <a:ext cx="106838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57" name="Rectangle 32"/>
          <p:cNvSpPr>
            <a:spLocks noChangeAspect="1" noChangeArrowheads="1"/>
          </p:cNvSpPr>
          <p:nvPr/>
        </p:nvSpPr>
        <p:spPr bwMode="auto">
          <a:xfrm>
            <a:off x="4808901" y="3863355"/>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58" name="Freeform 34"/>
          <p:cNvSpPr>
            <a:spLocks noChangeAspect="1"/>
          </p:cNvSpPr>
          <p:nvPr/>
        </p:nvSpPr>
        <p:spPr bwMode="auto">
          <a:xfrm>
            <a:off x="3361244" y="3739768"/>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59" name="Rectangle 6"/>
          <p:cNvSpPr>
            <a:spLocks noChangeAspect="1" noChangeArrowheads="1"/>
          </p:cNvSpPr>
          <p:nvPr/>
        </p:nvSpPr>
        <p:spPr bwMode="auto">
          <a:xfrm>
            <a:off x="3443342" y="3862546"/>
            <a:ext cx="884858"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a:solidFill>
                  <a:srgbClr val="000000"/>
                </a:solidFill>
                <a:latin typeface="Times New Roman" charset="0"/>
              </a:rPr>
              <a:t>Dedicated </a:t>
            </a:r>
            <a:r>
              <a:rPr lang="en-US" sz="1300" i="1" dirty="0">
                <a:solidFill>
                  <a:srgbClr val="000000"/>
                </a:solidFill>
                <a:latin typeface="Times New Roman" charset="0"/>
              </a:rPr>
              <a:t>K</a:t>
            </a:r>
            <a:r>
              <a:rPr lang="en-US" sz="1300" baseline="-25000" dirty="0">
                <a:solidFill>
                  <a:srgbClr val="000000"/>
                </a:solidFill>
                <a:latin typeface="Times New Roman" charset="0"/>
              </a:rPr>
              <a:t>1</a:t>
            </a:r>
            <a:endParaRPr lang="en-US" sz="2000" dirty="0">
              <a:solidFill>
                <a:srgbClr val="000000"/>
              </a:solidFill>
              <a:latin typeface="Times New Roman" charset="0"/>
            </a:endParaRPr>
          </a:p>
        </p:txBody>
      </p:sp>
      <p:sp>
        <p:nvSpPr>
          <p:cNvPr id="60" name="Freeform 34"/>
          <p:cNvSpPr>
            <a:spLocks noChangeAspect="1"/>
          </p:cNvSpPr>
          <p:nvPr/>
        </p:nvSpPr>
        <p:spPr bwMode="auto">
          <a:xfrm>
            <a:off x="3361244" y="4248632"/>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3333CC"/>
          </a:solidFill>
          <a:ln w="9525">
            <a:solidFill>
              <a:schemeClr val="tx1"/>
            </a:solidFill>
            <a:round/>
            <a:headEnd/>
            <a:tailEnd/>
          </a:ln>
        </p:spPr>
        <p:txBody>
          <a:bodyPr/>
          <a:lstStyle/>
          <a:p>
            <a:endParaRPr lang="en-US">
              <a:solidFill>
                <a:srgbClr val="000000"/>
              </a:solidFill>
            </a:endParaRPr>
          </a:p>
        </p:txBody>
      </p:sp>
      <p:sp>
        <p:nvSpPr>
          <p:cNvPr id="61" name="Rectangle 6"/>
          <p:cNvSpPr>
            <a:spLocks noChangeAspect="1" noChangeArrowheads="1"/>
          </p:cNvSpPr>
          <p:nvPr/>
        </p:nvSpPr>
        <p:spPr bwMode="auto">
          <a:xfrm>
            <a:off x="3501051" y="4371410"/>
            <a:ext cx="769441"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a:solidFill>
                  <a:srgbClr val="FFFFFF"/>
                </a:solidFill>
                <a:latin typeface="Times New Roman" charset="0"/>
              </a:rPr>
              <a:t>Flexible </a:t>
            </a:r>
            <a:r>
              <a:rPr lang="en-US" sz="1300" i="1" dirty="0">
                <a:solidFill>
                  <a:srgbClr val="FFFFFF"/>
                </a:solidFill>
                <a:latin typeface="Times New Roman" charset="0"/>
              </a:rPr>
              <a:t>K</a:t>
            </a:r>
            <a:r>
              <a:rPr lang="en-US" sz="1300" baseline="-25000" dirty="0">
                <a:solidFill>
                  <a:srgbClr val="FFFFFF"/>
                </a:solidFill>
                <a:latin typeface="Times New Roman" charset="0"/>
              </a:rPr>
              <a:t>F</a:t>
            </a:r>
            <a:endParaRPr lang="en-US" sz="2000" dirty="0">
              <a:solidFill>
                <a:srgbClr val="FFFFFF"/>
              </a:solidFill>
              <a:latin typeface="Times New Roman" charset="0"/>
            </a:endParaRPr>
          </a:p>
        </p:txBody>
      </p:sp>
      <p:sp>
        <p:nvSpPr>
          <p:cNvPr id="62" name="Line 30"/>
          <p:cNvSpPr>
            <a:spLocks noChangeShapeType="1"/>
          </p:cNvSpPr>
          <p:nvPr/>
        </p:nvSpPr>
        <p:spPr bwMode="auto">
          <a:xfrm flipV="1">
            <a:off x="3662726" y="4965699"/>
            <a:ext cx="1068388" cy="1587"/>
          </a:xfrm>
          <a:prstGeom prst="line">
            <a:avLst/>
          </a:prstGeom>
          <a:noFill/>
          <a:ln w="12700">
            <a:solidFill>
              <a:schemeClr val="tx1"/>
            </a:solidFill>
            <a:round/>
            <a:headEnd type="none" w="sm" len="sm"/>
            <a:tailEnd type="triangle" w="sm" len="sm"/>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sp>
        <p:nvSpPr>
          <p:cNvPr id="63" name="Rectangle 32"/>
          <p:cNvSpPr>
            <a:spLocks noChangeAspect="1" noChangeArrowheads="1"/>
          </p:cNvSpPr>
          <p:nvPr/>
        </p:nvSpPr>
        <p:spPr bwMode="auto">
          <a:xfrm>
            <a:off x="4808901" y="4867274"/>
            <a:ext cx="177800" cy="198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300" i="1">
                <a:solidFill>
                  <a:srgbClr val="000000"/>
                </a:solidFill>
                <a:latin typeface="Times New Roman" charset="0"/>
              </a:rPr>
              <a:t>D</a:t>
            </a:r>
            <a:r>
              <a:rPr lang="en-US" sz="1300" baseline="-25000">
                <a:solidFill>
                  <a:srgbClr val="000000"/>
                </a:solidFill>
                <a:latin typeface="Times New Roman" charset="0"/>
              </a:rPr>
              <a:t>1</a:t>
            </a:r>
            <a:endParaRPr lang="en-US" sz="1300">
              <a:solidFill>
                <a:srgbClr val="000000"/>
              </a:solidFill>
              <a:latin typeface="Times New Roman" charset="0"/>
            </a:endParaRPr>
          </a:p>
        </p:txBody>
      </p:sp>
      <p:sp>
        <p:nvSpPr>
          <p:cNvPr id="64" name="Freeform 34"/>
          <p:cNvSpPr>
            <a:spLocks noChangeAspect="1"/>
          </p:cNvSpPr>
          <p:nvPr/>
        </p:nvSpPr>
        <p:spPr bwMode="auto">
          <a:xfrm>
            <a:off x="3361244" y="4743687"/>
            <a:ext cx="1046020" cy="445610"/>
          </a:xfrm>
          <a:custGeom>
            <a:avLst/>
            <a:gdLst>
              <a:gd name="T0" fmla="*/ 37763 w 980"/>
              <a:gd name="T1" fmla="*/ 2836 h 422"/>
              <a:gd name="T2" fmla="*/ 28925 w 980"/>
              <a:gd name="T3" fmla="*/ 4255 h 422"/>
              <a:gd name="T4" fmla="*/ 25711 w 980"/>
              <a:gd name="T5" fmla="*/ 8509 h 422"/>
              <a:gd name="T6" fmla="*/ 21694 w 980"/>
              <a:gd name="T7" fmla="*/ 11346 h 422"/>
              <a:gd name="T8" fmla="*/ 19283 w 980"/>
              <a:gd name="T9" fmla="*/ 15600 h 422"/>
              <a:gd name="T10" fmla="*/ 13659 w 980"/>
              <a:gd name="T11" fmla="*/ 21273 h 422"/>
              <a:gd name="T12" fmla="*/ 12052 w 980"/>
              <a:gd name="T13" fmla="*/ 25528 h 422"/>
              <a:gd name="T14" fmla="*/ 7231 w 980"/>
              <a:gd name="T15" fmla="*/ 34037 h 422"/>
              <a:gd name="T16" fmla="*/ 6428 w 980"/>
              <a:gd name="T17" fmla="*/ 39710 h 422"/>
              <a:gd name="T18" fmla="*/ 4017 w 980"/>
              <a:gd name="T19" fmla="*/ 43965 h 422"/>
              <a:gd name="T20" fmla="*/ 2410 w 980"/>
              <a:gd name="T21" fmla="*/ 55310 h 422"/>
              <a:gd name="T22" fmla="*/ 0 w 980"/>
              <a:gd name="T23" fmla="*/ 65238 h 422"/>
              <a:gd name="T24" fmla="*/ 1607 w 980"/>
              <a:gd name="T25" fmla="*/ 533249 h 422"/>
              <a:gd name="T26" fmla="*/ 2410 w 980"/>
              <a:gd name="T27" fmla="*/ 547431 h 422"/>
              <a:gd name="T28" fmla="*/ 4821 w 980"/>
              <a:gd name="T29" fmla="*/ 554522 h 422"/>
              <a:gd name="T30" fmla="*/ 6428 w 980"/>
              <a:gd name="T31" fmla="*/ 560195 h 422"/>
              <a:gd name="T32" fmla="*/ 8838 w 980"/>
              <a:gd name="T33" fmla="*/ 564450 h 422"/>
              <a:gd name="T34" fmla="*/ 12052 w 980"/>
              <a:gd name="T35" fmla="*/ 574377 h 422"/>
              <a:gd name="T36" fmla="*/ 14462 w 980"/>
              <a:gd name="T37" fmla="*/ 577214 h 422"/>
              <a:gd name="T38" fmla="*/ 19283 w 980"/>
              <a:gd name="T39" fmla="*/ 585723 h 422"/>
              <a:gd name="T40" fmla="*/ 23301 w 980"/>
              <a:gd name="T41" fmla="*/ 587141 h 422"/>
              <a:gd name="T42" fmla="*/ 25711 w 980"/>
              <a:gd name="T43" fmla="*/ 591396 h 422"/>
              <a:gd name="T44" fmla="*/ 31335 w 980"/>
              <a:gd name="T45" fmla="*/ 594232 h 422"/>
              <a:gd name="T46" fmla="*/ 37763 w 980"/>
              <a:gd name="T47" fmla="*/ 598487 h 422"/>
              <a:gd name="T48" fmla="*/ 750440 w 980"/>
              <a:gd name="T49" fmla="*/ 595651 h 422"/>
              <a:gd name="T50" fmla="*/ 758475 w 980"/>
              <a:gd name="T51" fmla="*/ 594232 h 422"/>
              <a:gd name="T52" fmla="*/ 762492 w 980"/>
              <a:gd name="T53" fmla="*/ 589978 h 422"/>
              <a:gd name="T54" fmla="*/ 765706 w 980"/>
              <a:gd name="T55" fmla="*/ 587141 h 422"/>
              <a:gd name="T56" fmla="*/ 768117 w 980"/>
              <a:gd name="T57" fmla="*/ 582887 h 422"/>
              <a:gd name="T58" fmla="*/ 773741 w 980"/>
              <a:gd name="T59" fmla="*/ 577214 h 422"/>
              <a:gd name="T60" fmla="*/ 775348 w 980"/>
              <a:gd name="T61" fmla="*/ 572959 h 422"/>
              <a:gd name="T62" fmla="*/ 780169 w 980"/>
              <a:gd name="T63" fmla="*/ 564450 h 422"/>
              <a:gd name="T64" fmla="*/ 780972 w 980"/>
              <a:gd name="T65" fmla="*/ 557359 h 422"/>
              <a:gd name="T66" fmla="*/ 783383 w 980"/>
              <a:gd name="T67" fmla="*/ 554522 h 422"/>
              <a:gd name="T68" fmla="*/ 784990 w 980"/>
              <a:gd name="T69" fmla="*/ 543177 h 422"/>
              <a:gd name="T70" fmla="*/ 787400 w 980"/>
              <a:gd name="T71" fmla="*/ 533249 h 422"/>
              <a:gd name="T72" fmla="*/ 785793 w 980"/>
              <a:gd name="T73" fmla="*/ 65238 h 422"/>
              <a:gd name="T74" fmla="*/ 784990 w 980"/>
              <a:gd name="T75" fmla="*/ 51056 h 422"/>
              <a:gd name="T76" fmla="*/ 782579 w 980"/>
              <a:gd name="T77" fmla="*/ 43965 h 422"/>
              <a:gd name="T78" fmla="*/ 780972 w 980"/>
              <a:gd name="T79" fmla="*/ 38292 h 422"/>
              <a:gd name="T80" fmla="*/ 778562 w 980"/>
              <a:gd name="T81" fmla="*/ 34037 h 422"/>
              <a:gd name="T82" fmla="*/ 775348 w 980"/>
              <a:gd name="T83" fmla="*/ 24110 h 422"/>
              <a:gd name="T84" fmla="*/ 772938 w 980"/>
              <a:gd name="T85" fmla="*/ 21273 h 422"/>
              <a:gd name="T86" fmla="*/ 768117 w 980"/>
              <a:gd name="T87" fmla="*/ 12764 h 422"/>
              <a:gd name="T88" fmla="*/ 764903 w 980"/>
              <a:gd name="T89" fmla="*/ 11346 h 422"/>
              <a:gd name="T90" fmla="*/ 762492 w 980"/>
              <a:gd name="T91" fmla="*/ 7091 h 422"/>
              <a:gd name="T92" fmla="*/ 756065 w 980"/>
              <a:gd name="T93" fmla="*/ 4255 h 422"/>
              <a:gd name="T94" fmla="*/ 750440 w 980"/>
              <a:gd name="T95" fmla="*/ 0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80" h="422">
                <a:moveTo>
                  <a:pt x="55" y="0"/>
                </a:moveTo>
                <a:lnTo>
                  <a:pt x="47" y="0"/>
                </a:lnTo>
                <a:lnTo>
                  <a:pt x="47" y="2"/>
                </a:lnTo>
                <a:lnTo>
                  <a:pt x="41" y="2"/>
                </a:lnTo>
                <a:lnTo>
                  <a:pt x="39" y="3"/>
                </a:lnTo>
                <a:lnTo>
                  <a:pt x="36" y="3"/>
                </a:lnTo>
                <a:lnTo>
                  <a:pt x="35" y="5"/>
                </a:lnTo>
                <a:lnTo>
                  <a:pt x="32" y="5"/>
                </a:lnTo>
                <a:lnTo>
                  <a:pt x="32" y="6"/>
                </a:lnTo>
                <a:lnTo>
                  <a:pt x="30" y="6"/>
                </a:lnTo>
                <a:lnTo>
                  <a:pt x="29" y="8"/>
                </a:lnTo>
                <a:lnTo>
                  <a:pt x="27" y="8"/>
                </a:lnTo>
                <a:lnTo>
                  <a:pt x="26" y="9"/>
                </a:lnTo>
                <a:lnTo>
                  <a:pt x="24" y="9"/>
                </a:lnTo>
                <a:lnTo>
                  <a:pt x="24" y="11"/>
                </a:lnTo>
                <a:lnTo>
                  <a:pt x="23" y="11"/>
                </a:lnTo>
                <a:lnTo>
                  <a:pt x="18" y="15"/>
                </a:lnTo>
                <a:lnTo>
                  <a:pt x="17" y="15"/>
                </a:lnTo>
                <a:lnTo>
                  <a:pt x="17" y="17"/>
                </a:lnTo>
                <a:lnTo>
                  <a:pt x="15" y="17"/>
                </a:lnTo>
                <a:lnTo>
                  <a:pt x="15" y="18"/>
                </a:lnTo>
                <a:lnTo>
                  <a:pt x="11" y="23"/>
                </a:lnTo>
                <a:lnTo>
                  <a:pt x="11" y="24"/>
                </a:lnTo>
                <a:lnTo>
                  <a:pt x="9" y="24"/>
                </a:lnTo>
                <a:lnTo>
                  <a:pt x="9" y="26"/>
                </a:lnTo>
                <a:lnTo>
                  <a:pt x="8" y="27"/>
                </a:lnTo>
                <a:lnTo>
                  <a:pt x="8" y="28"/>
                </a:lnTo>
                <a:lnTo>
                  <a:pt x="6" y="30"/>
                </a:lnTo>
                <a:lnTo>
                  <a:pt x="6" y="31"/>
                </a:lnTo>
                <a:lnTo>
                  <a:pt x="5" y="31"/>
                </a:lnTo>
                <a:lnTo>
                  <a:pt x="5" y="34"/>
                </a:lnTo>
                <a:lnTo>
                  <a:pt x="3" y="36"/>
                </a:lnTo>
                <a:lnTo>
                  <a:pt x="3" y="39"/>
                </a:lnTo>
                <a:lnTo>
                  <a:pt x="2" y="40"/>
                </a:lnTo>
                <a:lnTo>
                  <a:pt x="2" y="46"/>
                </a:lnTo>
                <a:lnTo>
                  <a:pt x="0" y="46"/>
                </a:lnTo>
                <a:lnTo>
                  <a:pt x="0" y="55"/>
                </a:lnTo>
                <a:lnTo>
                  <a:pt x="0" y="376"/>
                </a:lnTo>
                <a:lnTo>
                  <a:pt x="2" y="376"/>
                </a:lnTo>
                <a:lnTo>
                  <a:pt x="2" y="382"/>
                </a:lnTo>
                <a:lnTo>
                  <a:pt x="3" y="383"/>
                </a:lnTo>
                <a:lnTo>
                  <a:pt x="3" y="386"/>
                </a:lnTo>
                <a:lnTo>
                  <a:pt x="5" y="388"/>
                </a:lnTo>
                <a:lnTo>
                  <a:pt x="5" y="391"/>
                </a:lnTo>
                <a:lnTo>
                  <a:pt x="6" y="391"/>
                </a:lnTo>
                <a:lnTo>
                  <a:pt x="6" y="392"/>
                </a:lnTo>
                <a:lnTo>
                  <a:pt x="8" y="393"/>
                </a:lnTo>
                <a:lnTo>
                  <a:pt x="8" y="395"/>
                </a:lnTo>
                <a:lnTo>
                  <a:pt x="9" y="396"/>
                </a:lnTo>
                <a:lnTo>
                  <a:pt x="9" y="398"/>
                </a:lnTo>
                <a:lnTo>
                  <a:pt x="11" y="398"/>
                </a:lnTo>
                <a:lnTo>
                  <a:pt x="11" y="399"/>
                </a:lnTo>
                <a:lnTo>
                  <a:pt x="15" y="404"/>
                </a:lnTo>
                <a:lnTo>
                  <a:pt x="15" y="405"/>
                </a:lnTo>
                <a:lnTo>
                  <a:pt x="17" y="405"/>
                </a:lnTo>
                <a:lnTo>
                  <a:pt x="17" y="407"/>
                </a:lnTo>
                <a:lnTo>
                  <a:pt x="18" y="407"/>
                </a:lnTo>
                <a:lnTo>
                  <a:pt x="23" y="411"/>
                </a:lnTo>
                <a:lnTo>
                  <a:pt x="24" y="411"/>
                </a:lnTo>
                <a:lnTo>
                  <a:pt x="24" y="413"/>
                </a:lnTo>
                <a:lnTo>
                  <a:pt x="26" y="413"/>
                </a:lnTo>
                <a:lnTo>
                  <a:pt x="27" y="414"/>
                </a:lnTo>
                <a:lnTo>
                  <a:pt x="29" y="414"/>
                </a:lnTo>
                <a:lnTo>
                  <a:pt x="30" y="416"/>
                </a:lnTo>
                <a:lnTo>
                  <a:pt x="32" y="416"/>
                </a:lnTo>
                <a:lnTo>
                  <a:pt x="32" y="417"/>
                </a:lnTo>
                <a:lnTo>
                  <a:pt x="35" y="417"/>
                </a:lnTo>
                <a:lnTo>
                  <a:pt x="36" y="419"/>
                </a:lnTo>
                <a:lnTo>
                  <a:pt x="39" y="419"/>
                </a:lnTo>
                <a:lnTo>
                  <a:pt x="41" y="420"/>
                </a:lnTo>
                <a:lnTo>
                  <a:pt x="47" y="420"/>
                </a:lnTo>
                <a:lnTo>
                  <a:pt x="47" y="422"/>
                </a:lnTo>
                <a:lnTo>
                  <a:pt x="55" y="422"/>
                </a:lnTo>
                <a:lnTo>
                  <a:pt x="934" y="422"/>
                </a:lnTo>
                <a:lnTo>
                  <a:pt x="934" y="420"/>
                </a:lnTo>
                <a:lnTo>
                  <a:pt x="940" y="420"/>
                </a:lnTo>
                <a:lnTo>
                  <a:pt x="941" y="419"/>
                </a:lnTo>
                <a:lnTo>
                  <a:pt x="944" y="419"/>
                </a:lnTo>
                <a:lnTo>
                  <a:pt x="946" y="417"/>
                </a:lnTo>
                <a:lnTo>
                  <a:pt x="949" y="417"/>
                </a:lnTo>
                <a:lnTo>
                  <a:pt x="949" y="416"/>
                </a:lnTo>
                <a:lnTo>
                  <a:pt x="950" y="416"/>
                </a:lnTo>
                <a:lnTo>
                  <a:pt x="952" y="414"/>
                </a:lnTo>
                <a:lnTo>
                  <a:pt x="953" y="414"/>
                </a:lnTo>
                <a:lnTo>
                  <a:pt x="955" y="413"/>
                </a:lnTo>
                <a:lnTo>
                  <a:pt x="956" y="413"/>
                </a:lnTo>
                <a:lnTo>
                  <a:pt x="956" y="411"/>
                </a:lnTo>
                <a:lnTo>
                  <a:pt x="957" y="411"/>
                </a:lnTo>
                <a:lnTo>
                  <a:pt x="962" y="407"/>
                </a:lnTo>
                <a:lnTo>
                  <a:pt x="963" y="407"/>
                </a:lnTo>
                <a:lnTo>
                  <a:pt x="963" y="405"/>
                </a:lnTo>
                <a:lnTo>
                  <a:pt x="965" y="405"/>
                </a:lnTo>
                <a:lnTo>
                  <a:pt x="965" y="404"/>
                </a:lnTo>
                <a:lnTo>
                  <a:pt x="969" y="399"/>
                </a:lnTo>
                <a:lnTo>
                  <a:pt x="969" y="398"/>
                </a:lnTo>
                <a:lnTo>
                  <a:pt x="971" y="398"/>
                </a:lnTo>
                <a:lnTo>
                  <a:pt x="971" y="396"/>
                </a:lnTo>
                <a:lnTo>
                  <a:pt x="972" y="395"/>
                </a:lnTo>
                <a:lnTo>
                  <a:pt x="972" y="393"/>
                </a:lnTo>
                <a:lnTo>
                  <a:pt x="974" y="392"/>
                </a:lnTo>
                <a:lnTo>
                  <a:pt x="974" y="391"/>
                </a:lnTo>
                <a:lnTo>
                  <a:pt x="975" y="391"/>
                </a:lnTo>
                <a:lnTo>
                  <a:pt x="975" y="388"/>
                </a:lnTo>
                <a:lnTo>
                  <a:pt x="977" y="386"/>
                </a:lnTo>
                <a:lnTo>
                  <a:pt x="977" y="383"/>
                </a:lnTo>
                <a:lnTo>
                  <a:pt x="978" y="382"/>
                </a:lnTo>
                <a:lnTo>
                  <a:pt x="978" y="376"/>
                </a:lnTo>
                <a:lnTo>
                  <a:pt x="980" y="376"/>
                </a:lnTo>
                <a:lnTo>
                  <a:pt x="980" y="367"/>
                </a:lnTo>
                <a:lnTo>
                  <a:pt x="980" y="46"/>
                </a:lnTo>
                <a:lnTo>
                  <a:pt x="978" y="46"/>
                </a:lnTo>
                <a:lnTo>
                  <a:pt x="978" y="40"/>
                </a:lnTo>
                <a:lnTo>
                  <a:pt x="977" y="39"/>
                </a:lnTo>
                <a:lnTo>
                  <a:pt x="977" y="36"/>
                </a:lnTo>
                <a:lnTo>
                  <a:pt x="975" y="34"/>
                </a:lnTo>
                <a:lnTo>
                  <a:pt x="975" y="31"/>
                </a:lnTo>
                <a:lnTo>
                  <a:pt x="974" y="31"/>
                </a:lnTo>
                <a:lnTo>
                  <a:pt x="974" y="30"/>
                </a:lnTo>
                <a:lnTo>
                  <a:pt x="972" y="28"/>
                </a:lnTo>
                <a:lnTo>
                  <a:pt x="972" y="27"/>
                </a:lnTo>
                <a:lnTo>
                  <a:pt x="971" y="26"/>
                </a:lnTo>
                <a:lnTo>
                  <a:pt x="971" y="24"/>
                </a:lnTo>
                <a:lnTo>
                  <a:pt x="969" y="24"/>
                </a:lnTo>
                <a:lnTo>
                  <a:pt x="969" y="23"/>
                </a:lnTo>
                <a:lnTo>
                  <a:pt x="965" y="18"/>
                </a:lnTo>
                <a:lnTo>
                  <a:pt x="965" y="17"/>
                </a:lnTo>
                <a:lnTo>
                  <a:pt x="963" y="17"/>
                </a:lnTo>
                <a:lnTo>
                  <a:pt x="963" y="15"/>
                </a:lnTo>
                <a:lnTo>
                  <a:pt x="962" y="15"/>
                </a:lnTo>
                <a:lnTo>
                  <a:pt x="957" y="11"/>
                </a:lnTo>
                <a:lnTo>
                  <a:pt x="956" y="11"/>
                </a:lnTo>
                <a:lnTo>
                  <a:pt x="956" y="9"/>
                </a:lnTo>
                <a:lnTo>
                  <a:pt x="955" y="9"/>
                </a:lnTo>
                <a:lnTo>
                  <a:pt x="953" y="8"/>
                </a:lnTo>
                <a:lnTo>
                  <a:pt x="952" y="8"/>
                </a:lnTo>
                <a:lnTo>
                  <a:pt x="950" y="6"/>
                </a:lnTo>
                <a:lnTo>
                  <a:pt x="949" y="6"/>
                </a:lnTo>
                <a:lnTo>
                  <a:pt x="949" y="5"/>
                </a:lnTo>
                <a:lnTo>
                  <a:pt x="946" y="5"/>
                </a:lnTo>
                <a:lnTo>
                  <a:pt x="944" y="3"/>
                </a:lnTo>
                <a:lnTo>
                  <a:pt x="941" y="3"/>
                </a:lnTo>
                <a:lnTo>
                  <a:pt x="940" y="2"/>
                </a:lnTo>
                <a:lnTo>
                  <a:pt x="934" y="2"/>
                </a:lnTo>
                <a:lnTo>
                  <a:pt x="934" y="0"/>
                </a:lnTo>
                <a:lnTo>
                  <a:pt x="55" y="0"/>
                </a:lnTo>
                <a:close/>
              </a:path>
            </a:pathLst>
          </a:custGeom>
          <a:solidFill>
            <a:srgbClr val="66CCFF"/>
          </a:solidFill>
          <a:ln w="9525">
            <a:solidFill>
              <a:schemeClr val="tx1"/>
            </a:solidFill>
            <a:round/>
            <a:headEnd/>
            <a:tailEnd/>
          </a:ln>
        </p:spPr>
        <p:txBody>
          <a:bodyPr/>
          <a:lstStyle/>
          <a:p>
            <a:endParaRPr lang="en-US">
              <a:solidFill>
                <a:srgbClr val="000000"/>
              </a:solidFill>
            </a:endParaRPr>
          </a:p>
        </p:txBody>
      </p:sp>
      <p:sp>
        <p:nvSpPr>
          <p:cNvPr id="65" name="Rectangle 6"/>
          <p:cNvSpPr>
            <a:spLocks noChangeAspect="1" noChangeArrowheads="1"/>
          </p:cNvSpPr>
          <p:nvPr/>
        </p:nvSpPr>
        <p:spPr bwMode="auto">
          <a:xfrm>
            <a:off x="3443342" y="4866465"/>
            <a:ext cx="884858"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300" dirty="0">
                <a:solidFill>
                  <a:srgbClr val="000000"/>
                </a:solidFill>
                <a:latin typeface="Times New Roman" charset="0"/>
              </a:rPr>
              <a:t>Dedicated </a:t>
            </a:r>
            <a:r>
              <a:rPr lang="en-US" sz="1300" i="1" dirty="0">
                <a:solidFill>
                  <a:srgbClr val="000000"/>
                </a:solidFill>
                <a:latin typeface="Times New Roman" charset="0"/>
              </a:rPr>
              <a:t>K</a:t>
            </a:r>
            <a:r>
              <a:rPr lang="en-US" sz="1300" baseline="-25000" dirty="0">
                <a:solidFill>
                  <a:srgbClr val="000000"/>
                </a:solidFill>
                <a:latin typeface="Times New Roman" charset="0"/>
              </a:rPr>
              <a:t>1</a:t>
            </a:r>
            <a:endParaRPr lang="en-US" sz="2000" dirty="0">
              <a:solidFill>
                <a:srgbClr val="000000"/>
              </a:solidFill>
              <a:latin typeface="Times New Roman" charset="0"/>
            </a:endParaRPr>
          </a:p>
        </p:txBody>
      </p:sp>
      <p:cxnSp>
        <p:nvCxnSpPr>
          <p:cNvPr id="66" name="Straight Arrow Connector 65"/>
          <p:cNvCxnSpPr/>
          <p:nvPr/>
        </p:nvCxnSpPr>
        <p:spPr bwMode="auto">
          <a:xfrm>
            <a:off x="4389944" y="4458427"/>
            <a:ext cx="3238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cxnSp>
        <p:nvCxnSpPr>
          <p:cNvPr id="67" name="Straight Arrow Connector 66"/>
          <p:cNvCxnSpPr/>
          <p:nvPr/>
        </p:nvCxnSpPr>
        <p:spPr bwMode="auto">
          <a:xfrm flipV="1">
            <a:off x="4415344" y="4039327"/>
            <a:ext cx="298450" cy="431800"/>
          </a:xfrm>
          <a:prstGeom prst="straightConnector1">
            <a:avLst/>
          </a:prstGeom>
          <a:solidFill>
            <a:schemeClr val="accent1"/>
          </a:solidFill>
          <a:ln w="9525" cap="flat" cmpd="sng" algn="ctr">
            <a:solidFill>
              <a:schemeClr val="tx1"/>
            </a:solidFill>
            <a:prstDash val="dash"/>
            <a:round/>
            <a:headEnd type="none" w="med" len="med"/>
            <a:tailEnd type="triangle"/>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25132584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7" name="Rectangle 1026"/>
          <p:cNvSpPr>
            <a:spLocks noGrp="1" noChangeArrowheads="1"/>
          </p:cNvSpPr>
          <p:nvPr>
            <p:ph type="title"/>
          </p:nvPr>
        </p:nvSpPr>
        <p:spPr/>
        <p:txBody>
          <a:bodyPr/>
          <a:lstStyle/>
          <a:p>
            <a:r>
              <a:rPr lang="en-US">
                <a:latin typeface="Optima" charset="0"/>
                <a:ea typeface="MS PGothic" charset="0"/>
              </a:rPr>
              <a:t>Obstacles to achieving flexibility</a:t>
            </a:r>
          </a:p>
        </p:txBody>
      </p:sp>
      <p:sp>
        <p:nvSpPr>
          <p:cNvPr id="258051" name="Rectangle 1027"/>
          <p:cNvSpPr>
            <a:spLocks noGrp="1" noChangeArrowheads="1"/>
          </p:cNvSpPr>
          <p:nvPr>
            <p:ph type="body" idx="1"/>
          </p:nvPr>
        </p:nvSpPr>
        <p:spPr/>
        <p:txBody>
          <a:bodyPr/>
          <a:lstStyle/>
          <a:p>
            <a:pPr marL="381000" indent="-381000"/>
            <a:r>
              <a:rPr lang="en-US">
                <a:latin typeface="Optima" charset="0"/>
                <a:ea typeface="MS PGothic" charset="0"/>
              </a:rPr>
              <a:t>Flexibility costs more but its benefits are difficult to measure, value and convey</a:t>
            </a:r>
          </a:p>
          <a:p>
            <a:pPr marL="381000" indent="-381000"/>
            <a:r>
              <a:rPr lang="en-US">
                <a:latin typeface="Optima" charset="0"/>
                <a:ea typeface="MS PGothic" charset="0"/>
              </a:rPr>
              <a:t>Competition and customer perception may preclude using flexibility</a:t>
            </a:r>
          </a:p>
          <a:p>
            <a:pPr marL="381000" indent="-381000"/>
            <a:r>
              <a:rPr lang="en-US">
                <a:latin typeface="Optima" charset="0"/>
                <a:ea typeface="MS PGothic" charset="0"/>
              </a:rPr>
              <a:t>It is often unclear which features of a process must be changed to enhance its flexibility:</a:t>
            </a:r>
          </a:p>
          <a:p>
            <a:pPr marL="800100" lvl="1" indent="-342900"/>
            <a:r>
              <a:rPr lang="en-US" sz="2000">
                <a:latin typeface="Optima" charset="0"/>
                <a:ea typeface="MS PGothic" charset="0"/>
              </a:rPr>
              <a:t>Flexibility is driven more by people and management than by process structure (policies/procedures/culture)</a:t>
            </a:r>
          </a:p>
          <a:p>
            <a:pPr marL="381000" indent="-381000"/>
            <a:endParaRPr lang="en-US">
              <a:latin typeface="Optima" charset="0"/>
              <a:ea typeface="MS PGothic" charset="0"/>
            </a:endParaRPr>
          </a:p>
        </p:txBody>
      </p:sp>
    </p:spTree>
    <p:extLst>
      <p:ext uri="{BB962C8B-B14F-4D97-AF65-F5344CB8AC3E}">
        <p14:creationId xmlns:p14="http://schemas.microsoft.com/office/powerpoint/2010/main" val="11899161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80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5805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5805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580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1"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GM Chevy</a:t>
            </a:r>
          </a:p>
        </p:txBody>
      </p:sp>
      <p:sp>
        <p:nvSpPr>
          <p:cNvPr id="3" name="Content Placeholder 2"/>
          <p:cNvSpPr>
            <a:spLocks noGrp="1"/>
          </p:cNvSpPr>
          <p:nvPr>
            <p:ph idx="1"/>
          </p:nvPr>
        </p:nvSpPr>
        <p:spPr/>
        <p:txBody>
          <a:bodyPr/>
          <a:lstStyle/>
          <a:p>
            <a:r>
              <a:rPr lang="en-US" dirty="0"/>
              <a:t>2 assembly plants:</a:t>
            </a:r>
          </a:p>
          <a:p>
            <a:pPr lvl="1"/>
            <a:r>
              <a:rPr lang="en-US" dirty="0"/>
              <a:t>Arlington, TX: 75,000 units/yr</a:t>
            </a:r>
          </a:p>
          <a:p>
            <a:pPr lvl="1"/>
            <a:r>
              <a:rPr lang="en-US" dirty="0"/>
              <a:t>Fairfax, KS: 200,000 units/yr</a:t>
            </a:r>
          </a:p>
          <a:p>
            <a:r>
              <a:rPr lang="en-US" dirty="0"/>
              <a:t>2 stamping plants:</a:t>
            </a:r>
          </a:p>
          <a:p>
            <a:pPr lvl="1"/>
            <a:r>
              <a:rPr lang="en-US" dirty="0"/>
              <a:t>Pontiac, MI</a:t>
            </a:r>
          </a:p>
          <a:p>
            <a:pPr lvl="1"/>
            <a:r>
              <a:rPr lang="en-US" dirty="0"/>
              <a:t>Fairfax, KS [contiguous, same location as assembly]</a:t>
            </a:r>
          </a:p>
          <a:p>
            <a:pPr lvl="1"/>
            <a:endParaRPr lang="en-US" dirty="0"/>
          </a:p>
          <a:p>
            <a:r>
              <a:rPr lang="en-US" dirty="0"/>
              <a:t>A die-set (for stamping hood, roof, etc) costs about $30 to $50M</a:t>
            </a:r>
          </a:p>
          <a:p>
            <a:endParaRPr lang="en-US" dirty="0"/>
          </a:p>
          <a:p>
            <a:r>
              <a:rPr lang="en-US" dirty="0"/>
              <a:t>Should we have one die-set in each plant, or 1 set in Fairfax (and ship to Arlington)?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a:t>
            </a:r>
          </a:p>
        </p:txBody>
      </p:sp>
      <p:sp>
        <p:nvSpPr>
          <p:cNvPr id="3" name="Content Placeholder 2"/>
          <p:cNvSpPr>
            <a:spLocks noGrp="1"/>
          </p:cNvSpPr>
          <p:nvPr>
            <p:ph idx="1"/>
          </p:nvPr>
        </p:nvSpPr>
        <p:spPr/>
        <p:txBody>
          <a:bodyPr/>
          <a:lstStyle/>
          <a:p>
            <a:r>
              <a:rPr lang="en-US" dirty="0"/>
              <a:t>Value proposed capacity plan</a:t>
            </a:r>
          </a:p>
          <a:p>
            <a:r>
              <a:rPr lang="en-US" dirty="0"/>
              <a:t>Consider other simple capacity investments</a:t>
            </a:r>
          </a:p>
          <a:p>
            <a:pPr lvl="1"/>
            <a:r>
              <a:rPr lang="en-US" dirty="0"/>
              <a:t>Give bounds on value</a:t>
            </a:r>
          </a:p>
          <a:p>
            <a:pPr lvl="1"/>
            <a:r>
              <a:rPr lang="en-US" dirty="0"/>
              <a:t>Build intuition</a:t>
            </a:r>
          </a:p>
          <a:p>
            <a:r>
              <a:rPr lang="en-US" dirty="0"/>
              <a:t>Towards an value-maximizing investment</a:t>
            </a:r>
          </a:p>
          <a:p>
            <a:r>
              <a:rPr lang="en-US" dirty="0"/>
              <a:t>Strengths and weaknesses</a:t>
            </a:r>
          </a:p>
          <a:p>
            <a:pPr lvl="1"/>
            <a:endParaRPr lang="en-US" dirty="0"/>
          </a:p>
          <a:p>
            <a:pPr lvl="1"/>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3675"/>
            <a:ext cx="7772400" cy="1470025"/>
          </a:xfrm>
        </p:spPr>
        <p:txBody>
          <a:bodyPr/>
          <a:lstStyle/>
          <a:p>
            <a:r>
              <a:rPr lang="en-US" dirty="0"/>
              <a:t>Please take 5 min to fill out </a:t>
            </a:r>
            <a:br>
              <a:rPr lang="en-US" dirty="0"/>
            </a:br>
            <a:r>
              <a:rPr lang="en-US" b="1" dirty="0"/>
              <a:t>MID-TERM COMMENTS AND SUGGESTIONS</a:t>
            </a:r>
            <a:endParaRPr lang="en-US" dirty="0"/>
          </a:p>
        </p:txBody>
      </p:sp>
      <p:sp>
        <p:nvSpPr>
          <p:cNvPr id="3" name="Subtitle 2"/>
          <p:cNvSpPr>
            <a:spLocks noGrp="1"/>
          </p:cNvSpPr>
          <p:nvPr>
            <p:ph type="subTitle" idx="1"/>
          </p:nvPr>
        </p:nvSpPr>
        <p:spPr>
          <a:xfrm>
            <a:off x="8970" y="4133200"/>
            <a:ext cx="4210986" cy="1752600"/>
          </a:xfrm>
        </p:spPr>
        <p:txBody>
          <a:bodyPr/>
          <a:lstStyle/>
          <a:p>
            <a:r>
              <a:rPr lang="en-US" sz="5400" b="1" dirty="0">
                <a:hlinkClick r:id="rId3"/>
              </a:rPr>
              <a:t>http://goo.gl/ZKYkXm</a:t>
            </a:r>
            <a:endParaRPr lang="en-US" sz="5400" b="1" dirty="0"/>
          </a:p>
        </p:txBody>
      </p:sp>
      <p:pic>
        <p:nvPicPr>
          <p:cNvPr id="4" name="Picture 3" descr="qr-20140129025159.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1343" y="2684630"/>
            <a:ext cx="3897751" cy="3897751"/>
          </a:xfrm>
          <a:prstGeom prst="rect">
            <a:avLst/>
          </a:prstGeom>
        </p:spPr>
      </p:pic>
    </p:spTree>
    <p:extLst>
      <p:ext uri="{BB962C8B-B14F-4D97-AF65-F5344CB8AC3E}">
        <p14:creationId xmlns:p14="http://schemas.microsoft.com/office/powerpoint/2010/main" val="8417180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p:txBody>
          <a:bodyPr/>
          <a:lstStyle/>
          <a:p>
            <a:r>
              <a:rPr lang="en-US">
                <a:latin typeface="Optima" charset="0"/>
                <a:ea typeface="MS PGothic" charset="0"/>
              </a:rPr>
              <a:t>Common Categories of Flexibility</a:t>
            </a:r>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Mix Flexibility</a:t>
            </a:r>
          </a:p>
        </p:txBody>
      </p:sp>
      <p:sp>
        <p:nvSpPr>
          <p:cNvPr id="7173" name="TextBox 17"/>
          <p:cNvSpPr txBox="1">
            <a:spLocks noChangeArrowheads="1"/>
          </p:cNvSpPr>
          <p:nvPr/>
        </p:nvSpPr>
        <p:spPr bwMode="auto">
          <a:xfrm>
            <a:off x="2667000" y="1981200"/>
            <a:ext cx="59436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MS PGothic" charset="0"/>
                <a:cs typeface="MS PGothic" charset="0"/>
              </a:defRPr>
            </a:lvl1pPr>
            <a:lvl2pPr marL="742950" indent="-285750" eaLnBrk="0" hangingPunct="0">
              <a:defRPr sz="2400" b="1">
                <a:solidFill>
                  <a:schemeClr val="tx1"/>
                </a:solidFill>
                <a:latin typeface="Times New Roman" charset="0"/>
                <a:ea typeface="MS PGothic" charset="0"/>
                <a:cs typeface="MS PGothic" charset="0"/>
              </a:defRPr>
            </a:lvl2pPr>
            <a:lvl3pPr marL="1143000" indent="-228600" eaLnBrk="0" hangingPunct="0">
              <a:defRPr sz="2400" b="1">
                <a:solidFill>
                  <a:schemeClr val="tx1"/>
                </a:solidFill>
                <a:latin typeface="Times New Roman" charset="0"/>
                <a:ea typeface="MS PGothic" charset="0"/>
                <a:cs typeface="MS PGothic" charset="0"/>
              </a:defRPr>
            </a:lvl3pPr>
            <a:lvl4pPr marL="1600200" indent="-228600" eaLnBrk="0" hangingPunct="0">
              <a:defRPr sz="2400" b="1">
                <a:solidFill>
                  <a:schemeClr val="tx1"/>
                </a:solidFill>
                <a:latin typeface="Times New Roman" charset="0"/>
                <a:ea typeface="MS PGothic" charset="0"/>
                <a:cs typeface="MS PGothic" charset="0"/>
              </a:defRPr>
            </a:lvl4pPr>
            <a:lvl5pPr marL="2057400" indent="-228600" eaLnBrk="0" hangingPunct="0">
              <a:defRPr sz="2400" b="1">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pPr eaLnBrk="1" hangingPunct="1"/>
            <a:r>
              <a:rPr lang="en-US" sz="1800">
                <a:solidFill>
                  <a:srgbClr val="000000"/>
                </a:solidFill>
              </a:rPr>
              <a:t>The ability to produce multiple products. This may refer to “simultaneous” production, e.g., different models produced at the same time on the same assembly line, or to the ability to easily switch production from one product to another.</a:t>
            </a: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Volume Flexibility</a:t>
            </a: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New Product Flexibility</a:t>
            </a:r>
          </a:p>
        </p:txBody>
      </p:sp>
      <p:sp>
        <p:nvSpPr>
          <p:cNvPr id="21" name="TextBox 20"/>
          <p:cNvSpPr txBox="1"/>
          <p:nvPr/>
        </p:nvSpPr>
        <p:spPr>
          <a:xfrm>
            <a:off x="2667000" y="3719513"/>
            <a:ext cx="5943600" cy="923925"/>
          </a:xfrm>
          <a:prstGeom prst="rect">
            <a:avLst/>
          </a:prstGeom>
          <a:noFill/>
        </p:spPr>
        <p:txBody>
          <a:bodyPr>
            <a:spAutoFit/>
          </a:bodyPr>
          <a:lstStyle/>
          <a:p>
            <a:pPr fontAlgn="auto">
              <a:spcBef>
                <a:spcPts val="0"/>
              </a:spcBef>
              <a:spcAft>
                <a:spcPts val="0"/>
              </a:spcAft>
              <a:defRPr/>
            </a:pPr>
            <a:r>
              <a:rPr lang="en-US" sz="1800" kern="0" dirty="0">
                <a:solidFill>
                  <a:sysClr val="windowText" lastClr="000000"/>
                </a:solidFill>
                <a:latin typeface="Times New Roman" charset="0"/>
                <a:ea typeface="ＭＳ Ｐゴシック" charset="0"/>
                <a:cs typeface="ＭＳ Ｐゴシック" charset="0"/>
              </a:rPr>
              <a:t>The ability to increase or decrease the production rate of a particular product (without a significant increase in cost or decrease in performance)</a:t>
            </a:r>
          </a:p>
        </p:txBody>
      </p:sp>
      <p:sp>
        <p:nvSpPr>
          <p:cNvPr id="22" name="TextBox 21"/>
          <p:cNvSpPr txBox="1"/>
          <p:nvPr/>
        </p:nvSpPr>
        <p:spPr>
          <a:xfrm>
            <a:off x="2667000" y="5459413"/>
            <a:ext cx="6096000" cy="646112"/>
          </a:xfrm>
          <a:prstGeom prst="rect">
            <a:avLst/>
          </a:prstGeom>
          <a:noFill/>
        </p:spPr>
        <p:txBody>
          <a:bodyPr>
            <a:spAutoFit/>
          </a:bodyPr>
          <a:lstStyle/>
          <a:p>
            <a:pPr fontAlgn="auto">
              <a:spcBef>
                <a:spcPts val="0"/>
              </a:spcBef>
              <a:spcAft>
                <a:spcPts val="0"/>
              </a:spcAft>
              <a:defRPr/>
            </a:pPr>
            <a:r>
              <a:rPr lang="en-US" sz="1800" kern="0" dirty="0">
                <a:solidFill>
                  <a:sysClr val="windowText" lastClr="000000"/>
                </a:solidFill>
                <a:latin typeface="Times New Roman" charset="0"/>
                <a:ea typeface="ＭＳ Ｐゴシック" charset="0"/>
                <a:cs typeface="ＭＳ Ｐゴシック" charset="0"/>
              </a:rPr>
              <a:t>The ability to introduce new products into the operating system (sourcing, production and distribution)</a:t>
            </a:r>
          </a:p>
        </p:txBody>
      </p:sp>
      <p:sp>
        <p:nvSpPr>
          <p:cNvPr id="7182" name="Rectangle 22"/>
          <p:cNvSpPr>
            <a:spLocks noChangeArrowheads="1"/>
          </p:cNvSpPr>
          <p:nvPr/>
        </p:nvSpPr>
        <p:spPr bwMode="auto">
          <a:xfrm>
            <a:off x="625475" y="1193800"/>
            <a:ext cx="696595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81000" indent="-381000">
              <a:buFont typeface="Wingdings" charset="0"/>
              <a:buNone/>
            </a:pPr>
            <a:r>
              <a:rPr lang="en-US" sz="1800">
                <a:solidFill>
                  <a:srgbClr val="000000"/>
                </a:solidFill>
                <a:latin typeface="Times New Roman" charset="0"/>
                <a:ea typeface="MS PGothic" charset="0"/>
                <a:cs typeface="MS PGothic" charset="0"/>
              </a:rPr>
              <a:t>“</a:t>
            </a:r>
            <a:r>
              <a:rPr lang="en-US" altLang="ja-JP" sz="1800" i="1">
                <a:solidFill>
                  <a:srgbClr val="000000"/>
                </a:solidFill>
                <a:latin typeface="Times New Roman" charset="0"/>
                <a:ea typeface="MS PGothic" charset="0"/>
                <a:cs typeface="MS PGothic" charset="0"/>
              </a:rPr>
              <a:t>Flexibility measures the ability to adapt or change.</a:t>
            </a:r>
            <a:r>
              <a:rPr lang="en-US" sz="1800" i="1">
                <a:solidFill>
                  <a:srgbClr val="000000"/>
                </a:solidFill>
                <a:latin typeface="Times New Roman" charset="0"/>
                <a:ea typeface="MS PGothic" charset="0"/>
                <a:cs typeface="MS PGothic" charset="0"/>
              </a:rPr>
              <a:t>”</a:t>
            </a:r>
            <a:r>
              <a:rPr lang="en-US" altLang="ja-JP" sz="1800" i="1">
                <a:solidFill>
                  <a:srgbClr val="000000"/>
                </a:solidFill>
                <a:latin typeface="Times New Roman" charset="0"/>
                <a:ea typeface="MS PGothic" charset="0"/>
                <a:cs typeface="MS PGothic" charset="0"/>
              </a:rPr>
              <a:t>  </a:t>
            </a:r>
            <a:r>
              <a:rPr lang="en-US" altLang="ja-JP" sz="1800">
                <a:solidFill>
                  <a:srgbClr val="000000"/>
                </a:solidFill>
                <a:latin typeface="Times New Roman" charset="0"/>
                <a:ea typeface="MS PGothic" charset="0"/>
                <a:cs typeface="MS PGothic" charset="0"/>
              </a:rPr>
              <a:t>(Upton)</a:t>
            </a:r>
            <a:endParaRPr lang="en-US" sz="1800" i="1">
              <a:solidFill>
                <a:srgbClr val="000000"/>
              </a:solidFill>
              <a:latin typeface="Times New Roman" charset="0"/>
              <a:ea typeface="MS PGothic" charset="0"/>
              <a:cs typeface="MS PGothic" charset="0"/>
            </a:endParaRPr>
          </a:p>
        </p:txBody>
      </p:sp>
    </p:spTree>
    <p:extLst>
      <p:ext uri="{BB962C8B-B14F-4D97-AF65-F5344CB8AC3E}">
        <p14:creationId xmlns:p14="http://schemas.microsoft.com/office/powerpoint/2010/main" val="31546155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3"/>
          <p:cNvSpPr>
            <a:spLocks noChangeArrowheads="1"/>
          </p:cNvSpPr>
          <p:nvPr/>
        </p:nvSpPr>
        <p:spPr bwMode="auto">
          <a:xfrm>
            <a:off x="775705" y="1013988"/>
            <a:ext cx="7598378" cy="4842025"/>
          </a:xfrm>
          <a:prstGeom prst="rect">
            <a:avLst/>
          </a:prstGeom>
          <a:noFill/>
          <a:ln w="9525">
            <a:noFill/>
            <a:miter lim="800000"/>
            <a:headEnd/>
            <a:tailEnd/>
          </a:ln>
        </p:spPr>
        <p:txBody>
          <a:bodyPr lIns="92075" tIns="46038" rIns="92075" bIns="46038" anchor="b"/>
          <a:lstStyle/>
          <a:p>
            <a:pPr algn="ctr"/>
            <a:r>
              <a:rPr lang="en-US" sz="4400" b="1" dirty="0">
                <a:solidFill>
                  <a:schemeClr val="accent2"/>
                </a:solidFill>
                <a:latin typeface="Calibri" pitchFamily="34" charset="0"/>
                <a:cs typeface="Arial" pitchFamily="34" charset="0"/>
              </a:rPr>
              <a:t>Collaboration and Multitasking </a:t>
            </a:r>
            <a:r>
              <a:rPr lang="en-US" sz="4400" b="1">
                <a:solidFill>
                  <a:schemeClr val="accent2"/>
                </a:solidFill>
                <a:latin typeface="Calibri" pitchFamily="34" charset="0"/>
                <a:cs typeface="Arial" pitchFamily="34" charset="0"/>
              </a:rPr>
              <a:t>in </a:t>
            </a:r>
            <a:r>
              <a:rPr lang="en-US" sz="4400">
                <a:solidFill>
                  <a:schemeClr val="accent2"/>
                </a:solidFill>
                <a:latin typeface="Calibri" pitchFamily="34" charset="0"/>
                <a:cs typeface="Arial" pitchFamily="34" charset="0"/>
              </a:rPr>
              <a:t>Human </a:t>
            </a:r>
            <a:r>
              <a:rPr lang="en-US" sz="4400" b="1">
                <a:solidFill>
                  <a:schemeClr val="accent2"/>
                </a:solidFill>
                <a:latin typeface="Calibri" pitchFamily="34" charset="0"/>
                <a:cs typeface="Arial" pitchFamily="34" charset="0"/>
              </a:rPr>
              <a:t>Networks</a:t>
            </a:r>
            <a:endParaRPr lang="en-US" sz="4400" b="1" dirty="0">
              <a:solidFill>
                <a:schemeClr val="accent2"/>
              </a:solidFill>
              <a:latin typeface="Calibri" pitchFamily="34" charset="0"/>
              <a:cs typeface="Arial" pitchFamily="34" charset="0"/>
            </a:endParaRPr>
          </a:p>
          <a:p>
            <a:pPr algn="ctr"/>
            <a:endParaRPr lang="en-US" sz="4400" b="1" dirty="0">
              <a:solidFill>
                <a:schemeClr val="accent2"/>
              </a:solidFill>
              <a:latin typeface="Calibri" pitchFamily="34" charset="0"/>
              <a:cs typeface="Arial" pitchFamily="34" charset="0"/>
            </a:endParaRPr>
          </a:p>
          <a:p>
            <a:pPr algn="ctr"/>
            <a:endParaRPr lang="en-US" sz="2800" dirty="0">
              <a:solidFill>
                <a:schemeClr val="accent2"/>
              </a:solidFill>
              <a:latin typeface="Calibri" pitchFamily="34" charset="0"/>
              <a:cs typeface="Arial" pitchFamily="34" charset="0"/>
            </a:endParaRPr>
          </a:p>
          <a:p>
            <a:pPr algn="ctr"/>
            <a:endParaRPr lang="en-US" sz="2800" dirty="0">
              <a:solidFill>
                <a:schemeClr val="accent2"/>
              </a:solidFill>
              <a:latin typeface="Calibri" pitchFamily="34" charset="0"/>
              <a:cs typeface="Arial" pitchFamily="34" charset="0"/>
            </a:endParaRPr>
          </a:p>
          <a:p>
            <a:pPr algn="ctr"/>
            <a:endParaRPr lang="en-US" sz="2800" dirty="0">
              <a:solidFill>
                <a:schemeClr val="accent2"/>
              </a:solidFill>
              <a:latin typeface="Calibri" pitchFamily="34" charset="0"/>
              <a:cs typeface="Arial" pitchFamily="34" charset="0"/>
            </a:endParaRPr>
          </a:p>
          <a:p>
            <a:pPr algn="r"/>
            <a:br>
              <a:rPr lang="en-US" sz="2800" dirty="0">
                <a:solidFill>
                  <a:schemeClr val="accent2"/>
                </a:solidFill>
                <a:latin typeface="Calibri" pitchFamily="34" charset="0"/>
                <a:cs typeface="Arial" pitchFamily="34" charset="0"/>
              </a:rPr>
            </a:br>
            <a:r>
              <a:rPr lang="en-US" sz="1800" dirty="0" err="1">
                <a:solidFill>
                  <a:schemeClr val="accent2"/>
                </a:solidFill>
                <a:latin typeface="Calibri" pitchFamily="34" charset="0"/>
                <a:cs typeface="Arial" pitchFamily="34" charset="0"/>
              </a:rPr>
              <a:t>Itai</a:t>
            </a:r>
            <a:r>
              <a:rPr lang="en-US" sz="1800" dirty="0">
                <a:solidFill>
                  <a:schemeClr val="accent2"/>
                </a:solidFill>
                <a:latin typeface="Calibri" pitchFamily="34" charset="0"/>
                <a:cs typeface="Arial" pitchFamily="34" charset="0"/>
              </a:rPr>
              <a:t> </a:t>
            </a:r>
            <a:r>
              <a:rPr lang="en-US" sz="1800" dirty="0" err="1">
                <a:solidFill>
                  <a:schemeClr val="accent2"/>
                </a:solidFill>
                <a:latin typeface="Calibri" pitchFamily="34" charset="0"/>
                <a:cs typeface="Arial" pitchFamily="34" charset="0"/>
              </a:rPr>
              <a:t>Gurvich</a:t>
            </a:r>
            <a:r>
              <a:rPr lang="en-US" sz="1800" dirty="0">
                <a:solidFill>
                  <a:schemeClr val="accent2"/>
                </a:solidFill>
                <a:latin typeface="Calibri" pitchFamily="34" charset="0"/>
                <a:cs typeface="Arial" pitchFamily="34" charset="0"/>
              </a:rPr>
              <a:t> &amp; Jan Van Mieghem</a:t>
            </a:r>
          </a:p>
          <a:p>
            <a:pPr algn="r"/>
            <a:r>
              <a:rPr lang="en-US" sz="1800" i="1" dirty="0">
                <a:solidFill>
                  <a:schemeClr val="accent2"/>
                </a:solidFill>
                <a:latin typeface="Calibri" pitchFamily="34" charset="0"/>
                <a:cs typeface="Arial" pitchFamily="34" charset="0"/>
              </a:rPr>
              <a:t>Kellogg School of Management</a:t>
            </a:r>
          </a:p>
          <a:p>
            <a:pPr algn="r"/>
            <a:r>
              <a:rPr lang="en-US" sz="1800" i="1" dirty="0">
                <a:solidFill>
                  <a:schemeClr val="accent2"/>
                </a:solidFill>
                <a:latin typeface="Calibri" pitchFamily="34" charset="0"/>
                <a:cs typeface="Arial" pitchFamily="34" charset="0"/>
              </a:rPr>
              <a:t>Northwestern University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Content Placeholder 27"/>
          <p:cNvSpPr txBox="1">
            <a:spLocks/>
          </p:cNvSpPr>
          <p:nvPr/>
        </p:nvSpPr>
        <p:spPr bwMode="auto">
          <a:xfrm>
            <a:off x="494801" y="5564777"/>
            <a:ext cx="8229600" cy="1541417"/>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charset="2"/>
              <a:buChar char="§"/>
              <a:tabLst/>
              <a:defRPr/>
            </a:pPr>
            <a:endParaRPr kumimoji="0" lang="en-US" sz="2000" b="0" i="0" u="none" strike="noStrike" kern="0" cap="none" spc="0" normalizeH="0" baseline="0" noProof="0" dirty="0">
              <a:ln>
                <a:noFill/>
              </a:ln>
              <a:solidFill>
                <a:schemeClr val="tx1"/>
              </a:solidFill>
              <a:effectLst/>
              <a:uLnTx/>
              <a:uFillTx/>
              <a:latin typeface="Calibri" pitchFamily="34" charset="0"/>
              <a:cs typeface="Arial" pitchFamily="34" charset="0"/>
            </a:endParaRPr>
          </a:p>
        </p:txBody>
      </p:sp>
      <p:sp>
        <p:nvSpPr>
          <p:cNvPr id="4" name="Rectangle 3"/>
          <p:cNvSpPr/>
          <p:nvPr/>
        </p:nvSpPr>
        <p:spPr>
          <a:xfrm>
            <a:off x="675563" y="5131764"/>
            <a:ext cx="7594979" cy="830997"/>
          </a:xfrm>
          <a:prstGeom prst="rect">
            <a:avLst/>
          </a:prstGeom>
        </p:spPr>
        <p:txBody>
          <a:bodyPr wrap="square">
            <a:spAutoFit/>
          </a:bodyPr>
          <a:lstStyle/>
          <a:p>
            <a:pPr algn="r" eaLnBrk="1" hangingPunct="1"/>
            <a:r>
              <a:rPr lang="en-US" sz="2800" b="1" dirty="0">
                <a:solidFill>
                  <a:schemeClr val="accent2"/>
                </a:solidFill>
                <a:latin typeface="Arial Black" pitchFamily="34" charset="0"/>
              </a:rPr>
              <a:t>Simultaneous Collaboration</a:t>
            </a:r>
          </a:p>
          <a:p>
            <a:pPr algn="r" eaLnBrk="1" hangingPunct="1"/>
            <a:r>
              <a:rPr lang="en-US" sz="2000" dirty="0">
                <a:solidFill>
                  <a:schemeClr val="accent2"/>
                </a:solidFill>
                <a:latin typeface="Arial" pitchFamily="34" charset="0"/>
                <a:cs typeface="Arial" pitchFamily="34" charset="0"/>
              </a:rPr>
              <a:t>as a process requirement</a:t>
            </a:r>
          </a:p>
        </p:txBody>
      </p:sp>
      <p:pic>
        <p:nvPicPr>
          <p:cNvPr id="456706" name="Picture 2" descr="http://1.bp.blogspot.com/-3BF5oTKnv94/Tfs8ONQAQqI/AAAAAAAAADY/_qQN-kprywo/s1600/critical-care.jpg"/>
          <p:cNvPicPr>
            <a:picLocks noChangeAspect="1" noChangeArrowheads="1"/>
          </p:cNvPicPr>
          <p:nvPr/>
        </p:nvPicPr>
        <p:blipFill>
          <a:blip r:embed="rId3" cstate="print"/>
          <a:srcRect/>
          <a:stretch>
            <a:fillRect/>
          </a:stretch>
        </p:blipFill>
        <p:spPr bwMode="auto">
          <a:xfrm>
            <a:off x="0" y="0"/>
            <a:ext cx="6315075" cy="4410076"/>
          </a:xfrm>
          <a:prstGeom prst="rect">
            <a:avLst/>
          </a:prstGeom>
          <a:noFill/>
        </p:spPr>
      </p:pic>
    </p:spTree>
    <p:extLst>
      <p:ext uri="{BB962C8B-B14F-4D97-AF65-F5344CB8AC3E}">
        <p14:creationId xmlns:p14="http://schemas.microsoft.com/office/powerpoint/2010/main" val="6105736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31" name="Group 131"/>
          <p:cNvGrpSpPr/>
          <p:nvPr/>
        </p:nvGrpSpPr>
        <p:grpSpPr>
          <a:xfrm>
            <a:off x="84882" y="1742823"/>
            <a:ext cx="7314402" cy="5017582"/>
            <a:chOff x="-1" y="0"/>
            <a:chExt cx="10402704" cy="7136114"/>
          </a:xfrm>
        </p:grpSpPr>
        <p:grpSp>
          <p:nvGrpSpPr>
            <p:cNvPr id="129" name="Group 129"/>
            <p:cNvGrpSpPr/>
            <p:nvPr/>
          </p:nvGrpSpPr>
          <p:grpSpPr>
            <a:xfrm>
              <a:off x="-1" y="0"/>
              <a:ext cx="10402704" cy="7136114"/>
              <a:chOff x="-246465" y="106277"/>
              <a:chExt cx="10402703" cy="7136112"/>
            </a:xfrm>
          </p:grpSpPr>
          <p:grpSp>
            <p:nvGrpSpPr>
              <p:cNvPr id="127" name="Group 127"/>
              <p:cNvGrpSpPr/>
              <p:nvPr/>
            </p:nvGrpSpPr>
            <p:grpSpPr>
              <a:xfrm>
                <a:off x="-227858" y="106277"/>
                <a:ext cx="10384096" cy="7136112"/>
                <a:chOff x="0" y="0"/>
                <a:chExt cx="10384094" cy="7136111"/>
              </a:xfrm>
            </p:grpSpPr>
            <p:pic>
              <p:nvPicPr>
                <p:cNvPr id="125" name="obs_oneenc_18.pdf"/>
                <p:cNvPicPr>
                  <a:picLocks noChangeAspect="1"/>
                </p:cNvPicPr>
                <p:nvPr/>
              </p:nvPicPr>
              <p:blipFill>
                <a:blip r:embed="rId3">
                  <a:extLst/>
                </a:blip>
                <a:srcRect t="14354" b="16419"/>
                <a:stretch>
                  <a:fillRect/>
                </a:stretch>
              </p:blipFill>
              <p:spPr>
                <a:xfrm>
                  <a:off x="3491705" y="0"/>
                  <a:ext cx="6892390" cy="6752067"/>
                </a:xfrm>
                <a:prstGeom prst="rect">
                  <a:avLst/>
                </a:prstGeom>
                <a:ln w="12700" cap="flat">
                  <a:noFill/>
                  <a:miter lim="400000"/>
                </a:ln>
                <a:effectLst/>
              </p:spPr>
            </p:pic>
            <p:pic>
              <p:nvPicPr>
                <p:cNvPr id="126" name="pasted-image.png"/>
                <p:cNvPicPr>
                  <a:picLocks noChangeAspect="1"/>
                </p:cNvPicPr>
                <p:nvPr/>
              </p:nvPicPr>
              <p:blipFill>
                <a:blip r:embed="rId4">
                  <a:extLst/>
                </a:blip>
                <a:srcRect t="10104" r="42428"/>
                <a:stretch>
                  <a:fillRect/>
                </a:stretch>
              </p:blipFill>
              <p:spPr>
                <a:xfrm>
                  <a:off x="0" y="3594985"/>
                  <a:ext cx="2079747" cy="3541127"/>
                </a:xfrm>
                <a:prstGeom prst="rect">
                  <a:avLst/>
                </a:prstGeom>
                <a:ln w="12700" cap="flat">
                  <a:noFill/>
                  <a:miter lim="400000"/>
                </a:ln>
                <a:effectLst/>
              </p:spPr>
            </p:pic>
          </p:grpSp>
          <p:sp>
            <p:nvSpPr>
              <p:cNvPr id="128" name="Shape 128"/>
              <p:cNvSpPr/>
              <p:nvPr/>
            </p:nvSpPr>
            <p:spPr>
              <a:xfrm>
                <a:off x="-246465" y="965900"/>
                <a:ext cx="5097297" cy="121031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gn="l">
                  <a:defRPr sz="2400"/>
                </a:lvl1pPr>
              </a:lstStyle>
              <a:p>
                <a:r>
                  <a:rPr sz="1687" b="0"/>
                  <a:t>The hospitalist communicates with 17 different people about Patient A during 4 days.</a:t>
                </a:r>
              </a:p>
            </p:txBody>
          </p:sp>
        </p:grpSp>
        <p:sp>
          <p:nvSpPr>
            <p:cNvPr id="130" name="Shape 130"/>
            <p:cNvSpPr/>
            <p:nvPr/>
          </p:nvSpPr>
          <p:spPr>
            <a:xfrm>
              <a:off x="593097" y="3211600"/>
              <a:ext cx="1352849" cy="3796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defRPr sz="1800" u="sng">
                  <a:latin typeface="Al Nile"/>
                  <a:ea typeface="Al Nile"/>
                  <a:cs typeface="Al Nile"/>
                  <a:sym typeface="Al Nile"/>
                </a:defRPr>
              </a:lvl1pPr>
            </a:lstStyle>
            <a:p>
              <a:r>
                <a:rPr sz="1266"/>
                <a:t>Collaborators</a:t>
              </a:r>
            </a:p>
          </p:txBody>
        </p:sp>
      </p:grpSp>
      <p:sp>
        <p:nvSpPr>
          <p:cNvPr id="3" name="Title 2"/>
          <p:cNvSpPr>
            <a:spLocks noGrp="1"/>
          </p:cNvSpPr>
          <p:nvPr>
            <p:ph type="title"/>
          </p:nvPr>
        </p:nvSpPr>
        <p:spPr/>
        <p:txBody>
          <a:bodyPr/>
          <a:lstStyle/>
          <a:p>
            <a:r>
              <a:rPr lang="en-US" dirty="0">
                <a:solidFill>
                  <a:schemeClr val="tx1"/>
                </a:solidFill>
              </a:rPr>
              <a:t>Task Switching and Productivity in Collaborative Work: A Field Study of Hospitalists (Lu Wang et al.)</a:t>
            </a:r>
            <a:endParaRPr lang="en-US" dirty="0"/>
          </a:p>
        </p:txBody>
      </p:sp>
      <p:sp>
        <p:nvSpPr>
          <p:cNvPr id="134" name="Shape 134"/>
          <p:cNvSpPr/>
          <p:nvPr/>
        </p:nvSpPr>
        <p:spPr>
          <a:xfrm>
            <a:off x="251130" y="1098224"/>
            <a:ext cx="8641740" cy="67819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defRPr sz="2800"/>
            </a:lvl1pPr>
          </a:lstStyle>
          <a:p>
            <a:r>
              <a:rPr lang="en-US" sz="1969" b="0" dirty="0"/>
              <a:t>H</a:t>
            </a:r>
            <a:r>
              <a:rPr sz="1969" b="0" dirty="0"/>
              <a:t>ospitalist</a:t>
            </a:r>
            <a:r>
              <a:rPr lang="en-US" sz="1969" b="0" dirty="0"/>
              <a:t>s</a:t>
            </a:r>
            <a:r>
              <a:rPr sz="1969" b="0" dirty="0"/>
              <a:t> </a:t>
            </a:r>
            <a:r>
              <a:rPr lang="en-US" sz="1969" b="0" dirty="0"/>
              <a:t>are medical doctors who </a:t>
            </a:r>
            <a:r>
              <a:rPr sz="1969" b="0" dirty="0"/>
              <a:t>gather information, make diagnoses, instruct medical orders, and update all progresses in each patient’s medical chart</a:t>
            </a:r>
          </a:p>
        </p:txBody>
      </p:sp>
      <p:grpSp>
        <p:nvGrpSpPr>
          <p:cNvPr id="137" name="Group 137"/>
          <p:cNvGrpSpPr/>
          <p:nvPr/>
        </p:nvGrpSpPr>
        <p:grpSpPr>
          <a:xfrm>
            <a:off x="5251017" y="2605504"/>
            <a:ext cx="1359940" cy="640958"/>
            <a:chOff x="0" y="-967"/>
            <a:chExt cx="1934136" cy="911582"/>
          </a:xfrm>
        </p:grpSpPr>
        <p:sp>
          <p:nvSpPr>
            <p:cNvPr id="135" name="Shape 135"/>
            <p:cNvSpPr/>
            <p:nvPr/>
          </p:nvSpPr>
          <p:spPr>
            <a:xfrm>
              <a:off x="0" y="542314"/>
              <a:ext cx="371510" cy="368301"/>
            </a:xfrm>
            <a:prstGeom prst="ellipse">
              <a:avLst/>
            </a:prstGeom>
            <a:solidFill>
              <a:srgbClr val="0000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sp>
          <p:nvSpPr>
            <p:cNvPr id="136" name="Shape 136"/>
            <p:cNvSpPr/>
            <p:nvPr/>
          </p:nvSpPr>
          <p:spPr>
            <a:xfrm>
              <a:off x="513439" y="-967"/>
              <a:ext cx="1420697" cy="4718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defRPr sz="2400" b="1">
                  <a:latin typeface="Helvetica"/>
                  <a:ea typeface="Helvetica"/>
                  <a:cs typeface="Helvetica"/>
                  <a:sym typeface="Helvetica"/>
                </a:defRPr>
              </a:lvl1pPr>
            </a:lstStyle>
            <a:p>
              <a:r>
                <a:rPr sz="1687"/>
                <a:t>Patient A</a:t>
              </a:r>
            </a:p>
          </p:txBody>
        </p:sp>
      </p:grpSp>
      <p:grpSp>
        <p:nvGrpSpPr>
          <p:cNvPr id="140" name="Group 140"/>
          <p:cNvGrpSpPr/>
          <p:nvPr/>
        </p:nvGrpSpPr>
        <p:grpSpPr>
          <a:xfrm>
            <a:off x="94247" y="3629416"/>
            <a:ext cx="956368" cy="296014"/>
            <a:chOff x="0" y="0"/>
            <a:chExt cx="1360168" cy="420997"/>
          </a:xfrm>
        </p:grpSpPr>
        <p:sp>
          <p:nvSpPr>
            <p:cNvPr id="138" name="Shape 138"/>
            <p:cNvSpPr/>
            <p:nvPr/>
          </p:nvSpPr>
          <p:spPr>
            <a:xfrm>
              <a:off x="594054" y="20723"/>
              <a:ext cx="766114" cy="3796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defRPr sz="1800">
                  <a:latin typeface="Al Nile"/>
                  <a:ea typeface="Al Nile"/>
                  <a:cs typeface="Al Nile"/>
                  <a:sym typeface="Al Nile"/>
                </a:defRPr>
              </a:lvl1pPr>
            </a:lstStyle>
            <a:p>
              <a:r>
                <a:rPr sz="1266"/>
                <a:t>Patient</a:t>
              </a:r>
            </a:p>
          </p:txBody>
        </p:sp>
        <p:pic>
          <p:nvPicPr>
            <p:cNvPr id="139" name="pasted-image.tiff"/>
            <p:cNvPicPr>
              <a:picLocks noChangeAspect="1"/>
            </p:cNvPicPr>
            <p:nvPr/>
          </p:nvPicPr>
          <p:blipFill>
            <a:blip r:embed="rId4">
              <a:extLst/>
            </a:blip>
            <a:srcRect r="83223" b="89312"/>
            <a:stretch>
              <a:fillRect/>
            </a:stretch>
          </p:blipFill>
          <p:spPr>
            <a:xfrm>
              <a:off x="0" y="0"/>
              <a:ext cx="606060" cy="420997"/>
            </a:xfrm>
            <a:prstGeom prst="rect">
              <a:avLst/>
            </a:prstGeom>
            <a:ln w="12700" cap="flat">
              <a:noFill/>
              <a:miter lim="400000"/>
            </a:ln>
            <a:effectLst/>
          </p:spPr>
        </p:pic>
      </p:grpSp>
    </p:spTree>
    <p:extLst>
      <p:ext uri="{BB962C8B-B14F-4D97-AF65-F5344CB8AC3E}">
        <p14:creationId xmlns:p14="http://schemas.microsoft.com/office/powerpoint/2010/main" val="1090567028"/>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3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14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p:tmAbs val="0"/>
                                  </p:iterate>
                                  <p:childTnLst>
                                    <p:set>
                                      <p:cBhvr>
                                        <p:cTn id="13" fill="hold"/>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advAuto="0"/>
      <p:bldP spid="137" grpId="0" animBg="1" advAuto="0"/>
      <p:bldP spid="140" grpId="0"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a:t>Valuation of capacity under uncertainty:</a:t>
            </a:r>
            <a:br>
              <a:rPr lang="en-US" dirty="0"/>
            </a:br>
            <a:r>
              <a:rPr lang="en-US" dirty="0"/>
              <a:t>	The proposed capacity plan = (300, 300, 600)</a:t>
            </a:r>
          </a:p>
        </p:txBody>
      </p:sp>
      <p:sp>
        <p:nvSpPr>
          <p:cNvPr id="10243" name="Content Placeholder 2"/>
          <p:cNvSpPr>
            <a:spLocks noGrp="1"/>
          </p:cNvSpPr>
          <p:nvPr>
            <p:ph idx="1"/>
          </p:nvPr>
        </p:nvSpPr>
        <p:spPr>
          <a:xfrm>
            <a:off x="455613" y="4972404"/>
            <a:ext cx="8229600" cy="1561746"/>
          </a:xfrm>
        </p:spPr>
        <p:txBody>
          <a:bodyPr/>
          <a:lstStyle/>
          <a:p>
            <a:r>
              <a:rPr lang="en-US" dirty="0"/>
              <a:t>E(NPV) =</a:t>
            </a:r>
          </a:p>
        </p:txBody>
      </p:sp>
      <p:sp>
        <p:nvSpPr>
          <p:cNvPr id="10244" name="Text Box 4"/>
          <p:cNvSpPr txBox="1">
            <a:spLocks noChangeArrowheads="1"/>
          </p:cNvSpPr>
          <p:nvPr/>
        </p:nvSpPr>
        <p:spPr bwMode="auto">
          <a:xfrm>
            <a:off x="2770540" y="1876425"/>
            <a:ext cx="2367930" cy="307764"/>
          </a:xfrm>
          <a:prstGeom prst="rect">
            <a:avLst/>
          </a:prstGeom>
          <a:noFill/>
          <a:ln w="9525">
            <a:noFill/>
            <a:miter lim="800000"/>
            <a:headEnd/>
            <a:tailEnd/>
          </a:ln>
        </p:spPr>
        <p:txBody>
          <a:bodyPr wrap="none" lIns="91427" tIns="45714" rIns="91427" bIns="45714">
            <a:spAutoFit/>
          </a:bodyPr>
          <a:lstStyle/>
          <a:p>
            <a:pPr defTabSz="912813" eaLnBrk="0" hangingPunct="0"/>
            <a:r>
              <a:rPr lang="en-US" sz="1400" b="0" dirty="0">
                <a:solidFill>
                  <a:srgbClr val="000000"/>
                </a:solidFill>
              </a:rPr>
              <a:t>Pessimistic 25%:   (150, 350)</a:t>
            </a:r>
          </a:p>
        </p:txBody>
      </p:sp>
      <p:sp>
        <p:nvSpPr>
          <p:cNvPr id="10245" name="Text Box 5"/>
          <p:cNvSpPr txBox="1">
            <a:spLocks noChangeArrowheads="1"/>
          </p:cNvSpPr>
          <p:nvPr/>
        </p:nvSpPr>
        <p:spPr bwMode="auto">
          <a:xfrm>
            <a:off x="2883430" y="2820988"/>
            <a:ext cx="2202821" cy="307764"/>
          </a:xfrm>
          <a:prstGeom prst="rect">
            <a:avLst/>
          </a:prstGeom>
          <a:noFill/>
          <a:ln w="9525">
            <a:noFill/>
            <a:miter lim="800000"/>
            <a:headEnd/>
            <a:tailEnd/>
          </a:ln>
        </p:spPr>
        <p:txBody>
          <a:bodyPr wrap="none" lIns="91427" tIns="45714" rIns="91427" bIns="45714">
            <a:spAutoFit/>
          </a:bodyPr>
          <a:lstStyle/>
          <a:p>
            <a:pPr defTabSz="912813" eaLnBrk="0" hangingPunct="0"/>
            <a:r>
              <a:rPr lang="en-US" sz="1400" b="0" dirty="0">
                <a:solidFill>
                  <a:srgbClr val="000000"/>
                </a:solidFill>
              </a:rPr>
              <a:t>Expected 50%:    (300, 300)</a:t>
            </a:r>
          </a:p>
        </p:txBody>
      </p:sp>
      <p:sp>
        <p:nvSpPr>
          <p:cNvPr id="10246" name="Text Box 6"/>
          <p:cNvSpPr txBox="1">
            <a:spLocks noChangeArrowheads="1"/>
          </p:cNvSpPr>
          <p:nvPr/>
        </p:nvSpPr>
        <p:spPr bwMode="auto">
          <a:xfrm>
            <a:off x="2821163" y="3790950"/>
            <a:ext cx="2382357" cy="307764"/>
          </a:xfrm>
          <a:prstGeom prst="rect">
            <a:avLst/>
          </a:prstGeom>
          <a:noFill/>
          <a:ln w="9525">
            <a:noFill/>
            <a:miter lim="800000"/>
            <a:headEnd/>
            <a:tailEnd/>
          </a:ln>
        </p:spPr>
        <p:txBody>
          <a:bodyPr wrap="none" lIns="91427" tIns="45714" rIns="91427" bIns="45714">
            <a:spAutoFit/>
          </a:bodyPr>
          <a:lstStyle/>
          <a:p>
            <a:pPr defTabSz="912813" eaLnBrk="0" hangingPunct="0"/>
            <a:r>
              <a:rPr lang="en-US" sz="1400" b="0" dirty="0">
                <a:solidFill>
                  <a:srgbClr val="000000"/>
                </a:solidFill>
              </a:rPr>
              <a:t>Optimistic 25%:      (450, 250)</a:t>
            </a:r>
          </a:p>
        </p:txBody>
      </p:sp>
      <p:graphicFrame>
        <p:nvGraphicFramePr>
          <p:cNvPr id="8" name="Group 51"/>
          <p:cNvGraphicFramePr>
            <a:graphicFrameLocks noGrp="1"/>
          </p:cNvGraphicFramePr>
          <p:nvPr>
            <p:extLst/>
          </p:nvPr>
        </p:nvGraphicFramePr>
        <p:xfrm>
          <a:off x="4128208" y="1216287"/>
          <a:ext cx="4451435" cy="3565413"/>
        </p:xfrm>
        <a:graphic>
          <a:graphicData uri="http://schemas.openxmlformats.org/drawingml/2006/table">
            <a:tbl>
              <a:tblPr/>
              <a:tblGrid>
                <a:gridCol w="1334479">
                  <a:extLst>
                    <a:ext uri="{9D8B030D-6E8A-4147-A177-3AD203B41FA5}">
                      <a16:colId xmlns:a16="http://schemas.microsoft.com/office/drawing/2014/main" val="20000"/>
                    </a:ext>
                  </a:extLst>
                </a:gridCol>
                <a:gridCol w="1789263">
                  <a:extLst>
                    <a:ext uri="{9D8B030D-6E8A-4147-A177-3AD203B41FA5}">
                      <a16:colId xmlns:a16="http://schemas.microsoft.com/office/drawing/2014/main" val="20001"/>
                    </a:ext>
                  </a:extLst>
                </a:gridCol>
                <a:gridCol w="1327693">
                  <a:extLst>
                    <a:ext uri="{9D8B030D-6E8A-4147-A177-3AD203B41FA5}">
                      <a16:colId xmlns:a16="http://schemas.microsoft.com/office/drawing/2014/main" val="20002"/>
                    </a:ext>
                  </a:extLst>
                </a:gridCol>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Demand </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a:ln>
                            <a:noFill/>
                          </a:ln>
                          <a:solidFill>
                            <a:srgbClr val="FF0000"/>
                          </a:solidFill>
                          <a:effectLst/>
                          <a:latin typeface="Times New Roman" pitchFamily="18" charset="0"/>
                        </a:rPr>
                        <a:t>D</a:t>
                      </a:r>
                      <a:r>
                        <a:rPr kumimoji="0" lang="en-US" sz="1400" b="0" i="0" u="none" strike="noStrike" cap="none" normalizeH="0" baseline="-25000" dirty="0">
                          <a:ln>
                            <a:noFill/>
                          </a:ln>
                          <a:solidFill>
                            <a:srgbClr val="FF0000"/>
                          </a:solidFill>
                          <a:effectLst/>
                          <a:latin typeface="Times New Roman" pitchFamily="18" charset="0"/>
                        </a:rPr>
                        <a:t>C </a:t>
                      </a: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a:ln>
                            <a:noFill/>
                          </a:ln>
                          <a:solidFill>
                            <a:srgbClr val="FF0000"/>
                          </a:solidFill>
                          <a:effectLst/>
                          <a:latin typeface="Times New Roman" pitchFamily="18" charset="0"/>
                        </a:rPr>
                        <a:t>D</a:t>
                      </a:r>
                      <a:r>
                        <a:rPr kumimoji="0" lang="en-US" sz="1400" b="0" i="0" u="none" strike="noStrike" cap="none" normalizeH="0" baseline="-25000" dirty="0">
                          <a:ln>
                            <a:noFill/>
                          </a:ln>
                          <a:solidFill>
                            <a:srgbClr val="FF0000"/>
                          </a:solidFill>
                          <a:effectLst/>
                          <a:latin typeface="Times New Roman" pitchFamily="18" charset="0"/>
                        </a:rPr>
                        <a:t>B </a:t>
                      </a:r>
                      <a:r>
                        <a:rPr kumimoji="0" lang="en-US" sz="1400" b="0" i="0" u="none" strike="noStrike" cap="none" normalizeH="0" baseline="0" dirty="0">
                          <a:ln>
                            <a:noFill/>
                          </a:ln>
                          <a:solidFill>
                            <a:srgbClr val="FF0000"/>
                          </a:solidFill>
                          <a:effectLst/>
                          <a:latin typeface="Times New Roman" pitchFamily="18" charset="0"/>
                        </a:rPr>
                        <a:t>)</a:t>
                      </a:r>
                      <a:endParaRPr kumimoji="0" lang="en-US" sz="18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Units produced/sold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err="1">
                          <a:ln>
                            <a:noFill/>
                          </a:ln>
                          <a:solidFill>
                            <a:srgbClr val="FF0000"/>
                          </a:solidFill>
                          <a:effectLst/>
                          <a:latin typeface="Times New Roman" pitchFamily="18" charset="0"/>
                        </a:rPr>
                        <a:t>q</a:t>
                      </a:r>
                      <a:r>
                        <a:rPr kumimoji="0" lang="en-US" sz="1400" b="0" i="0" u="none" strike="noStrike" cap="none" normalizeH="0" baseline="-25000" dirty="0" err="1">
                          <a:ln>
                            <a:noFill/>
                          </a:ln>
                          <a:solidFill>
                            <a:srgbClr val="FF0000"/>
                          </a:solidFill>
                          <a:effectLst/>
                          <a:latin typeface="Times New Roman" pitchFamily="18" charset="0"/>
                        </a:rPr>
                        <a:t>C</a:t>
                      </a:r>
                      <a:r>
                        <a:rPr kumimoji="0" lang="en-US" sz="1400" b="0" i="0" u="none" strike="noStrike" cap="none" normalizeH="0" baseline="-25000" dirty="0">
                          <a:ln>
                            <a:noFill/>
                          </a:ln>
                          <a:solidFill>
                            <a:srgbClr val="FF0000"/>
                          </a:solidFill>
                          <a:effectLst/>
                          <a:latin typeface="Times New Roman" pitchFamily="18" charset="0"/>
                        </a:rPr>
                        <a:t> </a:t>
                      </a: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err="1">
                          <a:ln>
                            <a:noFill/>
                          </a:ln>
                          <a:solidFill>
                            <a:srgbClr val="FF0000"/>
                          </a:solidFill>
                          <a:effectLst/>
                          <a:latin typeface="Times New Roman" pitchFamily="18" charset="0"/>
                        </a:rPr>
                        <a:t>q</a:t>
                      </a:r>
                      <a:r>
                        <a:rPr kumimoji="0" lang="en-US" sz="1400" b="0" i="0" u="none" strike="noStrike" cap="none" normalizeH="0" baseline="-25000" dirty="0" err="1">
                          <a:ln>
                            <a:noFill/>
                          </a:ln>
                          <a:solidFill>
                            <a:srgbClr val="FF0000"/>
                          </a:solidFill>
                          <a:effectLst/>
                          <a:latin typeface="Times New Roman" pitchFamily="18" charset="0"/>
                        </a:rPr>
                        <a:t>B</a:t>
                      </a:r>
                      <a:r>
                        <a:rPr kumimoji="0" lang="en-US" sz="1400" b="0" i="0" u="none" strike="noStrike" cap="none" normalizeH="0" baseline="-25000" dirty="0">
                          <a:ln>
                            <a:noFill/>
                          </a:ln>
                          <a:solidFill>
                            <a:srgbClr val="FF0000"/>
                          </a:solidFill>
                          <a:effectLst/>
                          <a:latin typeface="Times New Roman" pitchFamily="18" charset="0"/>
                        </a:rPr>
                        <a:t> </a:t>
                      </a:r>
                      <a:r>
                        <a:rPr kumimoji="0" lang="en-US" sz="1400" b="0" i="0" u="none" strike="noStrike" cap="none" normalizeH="0" baseline="0" dirty="0">
                          <a:ln>
                            <a:noFill/>
                          </a:ln>
                          <a:solidFill>
                            <a:srgbClr val="FF0000"/>
                          </a:solidFill>
                          <a:effectLst/>
                          <a:latin typeface="Times New Roman" pitchFamily="18" charset="0"/>
                        </a:rPr>
                        <a:t>)</a:t>
                      </a:r>
                      <a:endParaRPr kumimoji="0" lang="en-US" sz="18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profit</a:t>
                      </a:r>
                      <a:endParaRPr kumimoji="0" lang="en-US" sz="1800" b="0" i="0" u="none" strike="noStrike" cap="none" normalizeH="0" baseline="0" dirty="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r" defTabSz="881063" rtl="0" eaLnBrk="1" fontAlgn="base" latinLnBrk="0" hangingPunct="1">
                        <a:lnSpc>
                          <a:spcPct val="100000"/>
                        </a:lnSpc>
                        <a:spcBef>
                          <a:spcPct val="20000"/>
                        </a:spcBef>
                        <a:spcAft>
                          <a:spcPct val="0"/>
                        </a:spcAft>
                        <a:buClrTx/>
                        <a:buSzPct val="90000"/>
                        <a:buFont typeface="Wingdings" pitchFamily="2" charset="2"/>
                        <a:buNone/>
                        <a:tabLst/>
                        <a:defRPr/>
                      </a:pPr>
                      <a:r>
                        <a:rPr lang="en-US" sz="1400" dirty="0"/>
                        <a:t>E(Operating profit) =</a:t>
                      </a: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txBody>
                  <a:tcPr marL="91971" marR="91971" marT="45515" marB="4551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2000" b="1"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0273" name="Text Box 28"/>
          <p:cNvSpPr txBox="1">
            <a:spLocks noChangeArrowheads="1"/>
          </p:cNvSpPr>
          <p:nvPr/>
        </p:nvSpPr>
        <p:spPr bwMode="auto">
          <a:xfrm>
            <a:off x="-7057" y="3327047"/>
            <a:ext cx="1451012" cy="830985"/>
          </a:xfrm>
          <a:prstGeom prst="rect">
            <a:avLst/>
          </a:prstGeom>
          <a:noFill/>
          <a:ln w="9525">
            <a:noFill/>
            <a:miter lim="800000"/>
            <a:headEnd/>
            <a:tailEnd/>
          </a:ln>
        </p:spPr>
        <p:txBody>
          <a:bodyPr wrap="none" lIns="91427" tIns="45714" rIns="91427" bIns="45714">
            <a:spAutoFit/>
          </a:bodyPr>
          <a:lstStyle/>
          <a:p>
            <a:pPr defTabSz="912813" eaLnBrk="0" hangingPunct="0"/>
            <a:r>
              <a:rPr lang="en-US" sz="1600" dirty="0">
                <a:solidFill>
                  <a:srgbClr val="000000"/>
                </a:solidFill>
              </a:rPr>
              <a:t>( </a:t>
            </a:r>
            <a:r>
              <a:rPr lang="en-US" sz="1600" b="0" i="1" dirty="0">
                <a:solidFill>
                  <a:srgbClr val="000000"/>
                </a:solidFill>
              </a:rPr>
              <a:t>K</a:t>
            </a:r>
            <a:r>
              <a:rPr lang="en-US" sz="1600" b="0" baseline="-25000" dirty="0">
                <a:solidFill>
                  <a:srgbClr val="000000"/>
                </a:solidFill>
              </a:rPr>
              <a:t>C </a:t>
            </a:r>
            <a:r>
              <a:rPr lang="en-US" sz="1600" dirty="0">
                <a:solidFill>
                  <a:srgbClr val="000000"/>
                </a:solidFill>
              </a:rPr>
              <a:t>,  </a:t>
            </a:r>
            <a:r>
              <a:rPr lang="en-US" sz="1600" b="0" i="1" dirty="0">
                <a:solidFill>
                  <a:srgbClr val="000000"/>
                </a:solidFill>
              </a:rPr>
              <a:t>K</a:t>
            </a:r>
            <a:r>
              <a:rPr lang="en-US" sz="1600" b="0" baseline="-25000" dirty="0">
                <a:solidFill>
                  <a:srgbClr val="000000"/>
                </a:solidFill>
              </a:rPr>
              <a:t>B </a:t>
            </a:r>
            <a:r>
              <a:rPr lang="en-US" sz="1600" dirty="0">
                <a:solidFill>
                  <a:srgbClr val="000000"/>
                </a:solidFill>
              </a:rPr>
              <a:t>, </a:t>
            </a:r>
            <a:r>
              <a:rPr lang="en-US" sz="1600" b="0" i="1" dirty="0">
                <a:solidFill>
                  <a:srgbClr val="000000"/>
                </a:solidFill>
              </a:rPr>
              <a:t>K</a:t>
            </a:r>
            <a:r>
              <a:rPr lang="en-US" sz="1600" b="0" baseline="-25000" dirty="0">
                <a:solidFill>
                  <a:srgbClr val="000000"/>
                </a:solidFill>
              </a:rPr>
              <a:t>T  </a:t>
            </a:r>
            <a:r>
              <a:rPr lang="en-US" sz="1600" dirty="0">
                <a:solidFill>
                  <a:srgbClr val="000000"/>
                </a:solidFill>
              </a:rPr>
              <a:t>)</a:t>
            </a:r>
          </a:p>
          <a:p>
            <a:pPr defTabSz="912813" eaLnBrk="0" hangingPunct="0"/>
            <a:r>
              <a:rPr lang="en-US" sz="1600" dirty="0">
                <a:solidFill>
                  <a:srgbClr val="000000"/>
                </a:solidFill>
              </a:rPr>
              <a:t>(300, 300, 600)</a:t>
            </a:r>
          </a:p>
          <a:p>
            <a:pPr defTabSz="912813" eaLnBrk="0" hangingPunct="0"/>
            <a:r>
              <a:rPr lang="en-US" sz="1600" b="0" dirty="0" err="1">
                <a:solidFill>
                  <a:srgbClr val="000000"/>
                </a:solidFill>
              </a:rPr>
              <a:t>CapEx</a:t>
            </a:r>
            <a:r>
              <a:rPr lang="en-US" sz="1600" b="0" dirty="0">
                <a:solidFill>
                  <a:srgbClr val="000000"/>
                </a:solidFill>
              </a:rPr>
              <a:t> =</a:t>
            </a:r>
          </a:p>
        </p:txBody>
      </p:sp>
      <p:sp>
        <p:nvSpPr>
          <p:cNvPr id="10274" name="Oval 29"/>
          <p:cNvSpPr>
            <a:spLocks noChangeArrowheads="1"/>
          </p:cNvSpPr>
          <p:nvPr/>
        </p:nvSpPr>
        <p:spPr bwMode="auto">
          <a:xfrm>
            <a:off x="1592263" y="260826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600" i="1" dirty="0">
                <a:solidFill>
                  <a:srgbClr val="000000"/>
                </a:solidFill>
              </a:rPr>
              <a:t>Observe </a:t>
            </a:r>
          </a:p>
          <a:p>
            <a:pPr algn="ctr" defTabSz="912813" eaLnBrk="0" hangingPunct="0"/>
            <a:r>
              <a:rPr lang="en-US" sz="1600" i="1" dirty="0">
                <a:solidFill>
                  <a:srgbClr val="000000"/>
                </a:solidFill>
              </a:rPr>
              <a:t>demand D</a:t>
            </a:r>
          </a:p>
        </p:txBody>
      </p:sp>
      <p:grpSp>
        <p:nvGrpSpPr>
          <p:cNvPr id="10275" name="Group 30"/>
          <p:cNvGrpSpPr>
            <a:grpSpLocks/>
          </p:cNvGrpSpPr>
          <p:nvPr/>
        </p:nvGrpSpPr>
        <p:grpSpPr bwMode="auto">
          <a:xfrm>
            <a:off x="2725738" y="2106613"/>
            <a:ext cx="1222375" cy="1933575"/>
            <a:chOff x="1811" y="1246"/>
            <a:chExt cx="1247" cy="1218"/>
          </a:xfrm>
        </p:grpSpPr>
        <p:sp>
          <p:nvSpPr>
            <p:cNvPr id="1027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solidFill>
                  <a:srgbClr val="000000"/>
                </a:solidFill>
              </a:endParaRPr>
            </a:p>
          </p:txBody>
        </p:sp>
        <p:sp>
          <p:nvSpPr>
            <p:cNvPr id="1027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solidFill>
                  <a:srgbClr val="000000"/>
                </a:solidFill>
              </a:endParaRPr>
            </a:p>
          </p:txBody>
        </p:sp>
        <p:sp>
          <p:nvSpPr>
            <p:cNvPr id="1028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solidFill>
                  <a:srgbClr val="000000"/>
                </a:solidFill>
              </a:endParaRPr>
            </a:p>
          </p:txBody>
        </p:sp>
      </p:grpSp>
      <p:sp>
        <p:nvSpPr>
          <p:cNvPr id="10276" name="Rectangle 34"/>
          <p:cNvSpPr>
            <a:spLocks noChangeArrowheads="1"/>
          </p:cNvSpPr>
          <p:nvPr/>
        </p:nvSpPr>
        <p:spPr bwMode="auto">
          <a:xfrm>
            <a:off x="87313" y="275907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600" i="1" dirty="0">
                <a:solidFill>
                  <a:srgbClr val="000000"/>
                </a:solidFill>
              </a:rPr>
              <a:t>Invest in</a:t>
            </a:r>
          </a:p>
          <a:p>
            <a:pPr algn="ctr" defTabSz="912813" eaLnBrk="0" hangingPunct="0"/>
            <a:r>
              <a:rPr lang="en-US" sz="1600" i="1" dirty="0">
                <a:solidFill>
                  <a:srgbClr val="000000"/>
                </a:solidFill>
              </a:rPr>
              <a:t>capacity K</a:t>
            </a:r>
          </a:p>
        </p:txBody>
      </p:sp>
      <p:sp>
        <p:nvSpPr>
          <p:cNvPr id="10277" name="Line 35"/>
          <p:cNvSpPr>
            <a:spLocks noChangeShapeType="1"/>
          </p:cNvSpPr>
          <p:nvPr/>
        </p:nvSpPr>
        <p:spPr bwMode="auto">
          <a:xfrm>
            <a:off x="1220788" y="3033713"/>
            <a:ext cx="384175" cy="0"/>
          </a:xfrm>
          <a:prstGeom prst="line">
            <a:avLst/>
          </a:prstGeom>
          <a:noFill/>
          <a:ln w="9525">
            <a:solidFill>
              <a:schemeClr val="tx1"/>
            </a:solidFill>
            <a:round/>
            <a:headEnd/>
            <a:tailEnd type="triangle" w="med" len="med"/>
          </a:ln>
        </p:spPr>
        <p:txBody>
          <a:bodyPr lIns="94851" tIns="47425" rIns="94851" bIns="47425"/>
          <a:lstStyle/>
          <a:p>
            <a:endParaRPr lang="en-US">
              <a:solidFill>
                <a:srgbClr val="000000"/>
              </a:solidFill>
            </a:endParaRPr>
          </a:p>
        </p:txBody>
      </p:sp>
    </p:spTree>
    <p:extLst>
      <p:ext uri="{BB962C8B-B14F-4D97-AF65-F5344CB8AC3E}">
        <p14:creationId xmlns:p14="http://schemas.microsoft.com/office/powerpoint/2010/main" val="4852519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52" name="Group 152"/>
          <p:cNvGrpSpPr/>
          <p:nvPr/>
        </p:nvGrpSpPr>
        <p:grpSpPr>
          <a:xfrm>
            <a:off x="91458" y="705482"/>
            <a:ext cx="9055067" cy="6127460"/>
            <a:chOff x="0" y="0"/>
            <a:chExt cx="12878316" cy="8714608"/>
          </a:xfrm>
        </p:grpSpPr>
        <p:pic>
          <p:nvPicPr>
            <p:cNvPr id="144" name="obs_enc_51.pdf"/>
            <p:cNvPicPr>
              <a:picLocks noChangeAspect="1"/>
            </p:cNvPicPr>
            <p:nvPr/>
          </p:nvPicPr>
          <p:blipFill>
            <a:blip r:embed="rId3">
              <a:extLst/>
            </a:blip>
            <a:srcRect t="18581" r="2303" b="19667"/>
            <a:stretch>
              <a:fillRect/>
            </a:stretch>
          </p:blipFill>
          <p:spPr>
            <a:xfrm>
              <a:off x="3135530" y="0"/>
              <a:ext cx="9742786" cy="8714608"/>
            </a:xfrm>
            <a:prstGeom prst="rect">
              <a:avLst/>
            </a:prstGeom>
            <a:ln w="12700" cap="flat">
              <a:noFill/>
              <a:miter lim="400000"/>
            </a:ln>
            <a:effectLst/>
          </p:spPr>
        </p:pic>
        <p:grpSp>
          <p:nvGrpSpPr>
            <p:cNvPr id="147" name="Group 147"/>
            <p:cNvGrpSpPr/>
            <p:nvPr/>
          </p:nvGrpSpPr>
          <p:grpSpPr>
            <a:xfrm>
              <a:off x="2179" y="4635401"/>
              <a:ext cx="1360168" cy="420998"/>
              <a:chOff x="0" y="0"/>
              <a:chExt cx="1360167" cy="420997"/>
            </a:xfrm>
          </p:grpSpPr>
          <p:sp>
            <p:nvSpPr>
              <p:cNvPr id="145" name="Shape 145"/>
              <p:cNvSpPr/>
              <p:nvPr/>
            </p:nvSpPr>
            <p:spPr>
              <a:xfrm>
                <a:off x="594054" y="20723"/>
                <a:ext cx="766113" cy="3796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defRPr sz="1800">
                    <a:latin typeface="Al Nile"/>
                    <a:ea typeface="Al Nile"/>
                    <a:cs typeface="Al Nile"/>
                    <a:sym typeface="Al Nile"/>
                  </a:defRPr>
                </a:lvl1pPr>
              </a:lstStyle>
              <a:p>
                <a:r>
                  <a:rPr sz="1266"/>
                  <a:t>Patient</a:t>
                </a:r>
              </a:p>
            </p:txBody>
          </p:sp>
          <p:pic>
            <p:nvPicPr>
              <p:cNvPr id="146" name="pasted-image.tiff"/>
              <p:cNvPicPr>
                <a:picLocks noChangeAspect="1"/>
              </p:cNvPicPr>
              <p:nvPr/>
            </p:nvPicPr>
            <p:blipFill>
              <a:blip r:embed="rId4">
                <a:extLst/>
              </a:blip>
              <a:srcRect r="83223" b="89312"/>
              <a:stretch>
                <a:fillRect/>
              </a:stretch>
            </p:blipFill>
            <p:spPr>
              <a:xfrm>
                <a:off x="0" y="0"/>
                <a:ext cx="606060" cy="420997"/>
              </a:xfrm>
              <a:prstGeom prst="rect">
                <a:avLst/>
              </a:prstGeom>
              <a:ln w="12700" cap="flat">
                <a:noFill/>
                <a:miter lim="400000"/>
              </a:ln>
              <a:effectLst/>
            </p:spPr>
          </p:pic>
        </p:grpSp>
        <p:grpSp>
          <p:nvGrpSpPr>
            <p:cNvPr id="151" name="Group 151"/>
            <p:cNvGrpSpPr/>
            <p:nvPr/>
          </p:nvGrpSpPr>
          <p:grpSpPr>
            <a:xfrm>
              <a:off x="0" y="5017129"/>
              <a:ext cx="2089004" cy="3583272"/>
              <a:chOff x="0" y="-5668"/>
              <a:chExt cx="2089003" cy="3583271"/>
            </a:xfrm>
          </p:grpSpPr>
          <p:pic>
            <p:nvPicPr>
              <p:cNvPr id="148" name="pasted-image.tiff"/>
              <p:cNvPicPr>
                <a:picLocks noChangeAspect="1"/>
              </p:cNvPicPr>
              <p:nvPr/>
            </p:nvPicPr>
            <p:blipFill>
              <a:blip r:embed="rId4">
                <a:extLst/>
              </a:blip>
              <a:srcRect t="10104" r="42428" b="19474"/>
              <a:stretch>
                <a:fillRect/>
              </a:stretch>
            </p:blipFill>
            <p:spPr>
              <a:xfrm>
                <a:off x="9255" y="377718"/>
                <a:ext cx="2079748" cy="2774012"/>
              </a:xfrm>
              <a:prstGeom prst="rect">
                <a:avLst/>
              </a:prstGeom>
              <a:ln w="12700" cap="flat">
                <a:noFill/>
                <a:miter lim="400000"/>
              </a:ln>
              <a:effectLst/>
            </p:spPr>
          </p:pic>
          <p:sp>
            <p:nvSpPr>
              <p:cNvPr id="149" name="Shape 149"/>
              <p:cNvSpPr/>
              <p:nvPr/>
            </p:nvSpPr>
            <p:spPr>
              <a:xfrm>
                <a:off x="583745" y="-5668"/>
                <a:ext cx="1352848" cy="3796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defRPr sz="1800" u="sng">
                    <a:latin typeface="Al Nile"/>
                    <a:ea typeface="Al Nile"/>
                    <a:cs typeface="Al Nile"/>
                    <a:sym typeface="Al Nile"/>
                  </a:defRPr>
                </a:lvl1pPr>
              </a:lstStyle>
              <a:p>
                <a:r>
                  <a:rPr sz="1266"/>
                  <a:t>Collaborators</a:t>
                </a:r>
              </a:p>
            </p:txBody>
          </p:sp>
          <p:pic>
            <p:nvPicPr>
              <p:cNvPr id="150" name="pasted-image.tiff"/>
              <p:cNvPicPr>
                <a:picLocks noChangeAspect="1"/>
              </p:cNvPicPr>
              <p:nvPr/>
            </p:nvPicPr>
            <p:blipFill>
              <a:blip r:embed="rId4">
                <a:extLst/>
              </a:blip>
              <a:srcRect t="88962" r="42428"/>
              <a:stretch>
                <a:fillRect/>
              </a:stretch>
            </p:blipFill>
            <p:spPr>
              <a:xfrm>
                <a:off x="0" y="3142827"/>
                <a:ext cx="2079747" cy="434776"/>
              </a:xfrm>
              <a:prstGeom prst="rect">
                <a:avLst/>
              </a:prstGeom>
              <a:ln w="12700" cap="flat">
                <a:noFill/>
                <a:miter lim="400000"/>
              </a:ln>
              <a:effectLst/>
            </p:spPr>
          </p:pic>
        </p:grpSp>
      </p:grpSp>
      <p:sp>
        <p:nvSpPr>
          <p:cNvPr id="153" name="Shape 153"/>
          <p:cNvSpPr/>
          <p:nvPr/>
        </p:nvSpPr>
        <p:spPr>
          <a:xfrm>
            <a:off x="2263346" y="150358"/>
            <a:ext cx="6918233" cy="39671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defRPr sz="3000" b="1">
                <a:latin typeface="Helvetica"/>
                <a:ea typeface="Helvetica"/>
                <a:cs typeface="Helvetica"/>
                <a:sym typeface="Helvetica"/>
              </a:defRPr>
            </a:lvl1pPr>
          </a:lstStyle>
          <a:p>
            <a:r>
              <a:rPr sz="2109" dirty="0"/>
              <a:t>Observed Network</a:t>
            </a:r>
            <a:r>
              <a:rPr lang="en-US" sz="2109" dirty="0"/>
              <a:t> of </a:t>
            </a:r>
            <a:r>
              <a:rPr lang="en-US" sz="2109" dirty="0">
                <a:solidFill>
                  <a:schemeClr val="accent2"/>
                </a:solidFill>
              </a:rPr>
              <a:t>Simultaneous</a:t>
            </a:r>
            <a:r>
              <a:rPr lang="en-US" sz="2109" dirty="0"/>
              <a:t> Collaborators</a:t>
            </a:r>
            <a:endParaRPr sz="2109" dirty="0"/>
          </a:p>
        </p:txBody>
      </p:sp>
      <p:grpSp>
        <p:nvGrpSpPr>
          <p:cNvPr id="167" name="Group 167"/>
          <p:cNvGrpSpPr/>
          <p:nvPr/>
        </p:nvGrpSpPr>
        <p:grpSpPr>
          <a:xfrm>
            <a:off x="51334" y="593808"/>
            <a:ext cx="7518914" cy="4813450"/>
            <a:chOff x="139700" y="748221"/>
            <a:chExt cx="10693564" cy="6845794"/>
          </a:xfrm>
        </p:grpSpPr>
        <p:grpSp>
          <p:nvGrpSpPr>
            <p:cNvPr id="161" name="Group 161"/>
            <p:cNvGrpSpPr/>
            <p:nvPr/>
          </p:nvGrpSpPr>
          <p:grpSpPr>
            <a:xfrm>
              <a:off x="139700" y="748221"/>
              <a:ext cx="4049821" cy="3396694"/>
              <a:chOff x="193144" y="374110"/>
              <a:chExt cx="4049820" cy="3396693"/>
            </a:xfrm>
          </p:grpSpPr>
          <p:grpSp>
            <p:nvGrpSpPr>
              <p:cNvPr id="159" name="Group 159"/>
              <p:cNvGrpSpPr/>
              <p:nvPr/>
            </p:nvGrpSpPr>
            <p:grpSpPr>
              <a:xfrm>
                <a:off x="985963" y="374110"/>
                <a:ext cx="2656689" cy="2931754"/>
                <a:chOff x="822127" y="816407"/>
                <a:chExt cx="2656688" cy="2931752"/>
              </a:xfrm>
            </p:grpSpPr>
            <p:pic>
              <p:nvPicPr>
                <p:cNvPr id="155" name="pasted-image.png"/>
                <p:cNvPicPr>
                  <a:picLocks noChangeAspect="1"/>
                </p:cNvPicPr>
                <p:nvPr/>
              </p:nvPicPr>
              <p:blipFill>
                <a:blip r:embed="rId5">
                  <a:extLst/>
                </a:blip>
                <a:srcRect/>
                <a:stretch>
                  <a:fillRect/>
                </a:stretch>
              </p:blipFill>
              <p:spPr>
                <a:xfrm>
                  <a:off x="881569" y="816407"/>
                  <a:ext cx="1076971" cy="1488177"/>
                </a:xfrm>
                <a:prstGeom prst="rect">
                  <a:avLst/>
                </a:prstGeom>
                <a:ln w="12700" cap="flat">
                  <a:noFill/>
                  <a:miter lim="400000"/>
                </a:ln>
                <a:effectLst/>
              </p:spPr>
            </p:pic>
            <p:pic>
              <p:nvPicPr>
                <p:cNvPr id="156" name="pasted-image.png"/>
                <p:cNvPicPr>
                  <a:picLocks noChangeAspect="1"/>
                </p:cNvPicPr>
                <p:nvPr/>
              </p:nvPicPr>
              <p:blipFill>
                <a:blip r:embed="rId6">
                  <a:extLst/>
                </a:blip>
                <a:stretch>
                  <a:fillRect/>
                </a:stretch>
              </p:blipFill>
              <p:spPr>
                <a:xfrm>
                  <a:off x="2435879" y="853260"/>
                  <a:ext cx="1042937" cy="1414484"/>
                </a:xfrm>
                <a:prstGeom prst="rect">
                  <a:avLst/>
                </a:prstGeom>
                <a:ln w="12700" cap="flat">
                  <a:noFill/>
                  <a:miter lim="400000"/>
                </a:ln>
                <a:effectLst/>
              </p:spPr>
            </p:pic>
            <p:pic>
              <p:nvPicPr>
                <p:cNvPr id="157" name="pasted-image.png"/>
                <p:cNvPicPr>
                  <a:picLocks noChangeAspect="1"/>
                </p:cNvPicPr>
                <p:nvPr/>
              </p:nvPicPr>
              <p:blipFill>
                <a:blip r:embed="rId7">
                  <a:extLst/>
                </a:blip>
                <a:stretch>
                  <a:fillRect/>
                </a:stretch>
              </p:blipFill>
              <p:spPr>
                <a:xfrm>
                  <a:off x="2448609" y="2322296"/>
                  <a:ext cx="1017477" cy="1399840"/>
                </a:xfrm>
                <a:prstGeom prst="rect">
                  <a:avLst/>
                </a:prstGeom>
                <a:ln w="12700" cap="flat">
                  <a:noFill/>
                  <a:miter lim="400000"/>
                </a:ln>
                <a:effectLst/>
              </p:spPr>
            </p:pic>
            <p:pic>
              <p:nvPicPr>
                <p:cNvPr id="158" name="pasted-image.png"/>
                <p:cNvPicPr>
                  <a:picLocks noChangeAspect="1"/>
                </p:cNvPicPr>
                <p:nvPr/>
              </p:nvPicPr>
              <p:blipFill>
                <a:blip r:embed="rId8">
                  <a:extLst/>
                </a:blip>
                <a:stretch>
                  <a:fillRect/>
                </a:stretch>
              </p:blipFill>
              <p:spPr>
                <a:xfrm>
                  <a:off x="822127" y="2296272"/>
                  <a:ext cx="1195672" cy="1451888"/>
                </a:xfrm>
                <a:prstGeom prst="rect">
                  <a:avLst/>
                </a:prstGeom>
                <a:ln w="12700" cap="flat">
                  <a:noFill/>
                  <a:miter lim="400000"/>
                </a:ln>
                <a:effectLst/>
              </p:spPr>
            </p:pic>
          </p:grpSp>
          <p:sp>
            <p:nvSpPr>
              <p:cNvPr id="160" name="Shape 160"/>
              <p:cNvSpPr/>
              <p:nvPr/>
            </p:nvSpPr>
            <p:spPr>
              <a:xfrm>
                <a:off x="193144" y="3329610"/>
                <a:ext cx="4049820" cy="4411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defRPr sz="2200" b="1">
                    <a:latin typeface="Helvetica"/>
                    <a:ea typeface="Helvetica"/>
                    <a:cs typeface="Helvetica"/>
                    <a:sym typeface="Helvetica"/>
                  </a:defRPr>
                </a:lvl1pPr>
              </a:lstStyle>
              <a:p>
                <a:r>
                  <a:rPr sz="1547"/>
                  <a:t>4 Hospitalists Over 17 Days</a:t>
                </a:r>
              </a:p>
            </p:txBody>
          </p:sp>
        </p:grpSp>
        <p:sp>
          <p:nvSpPr>
            <p:cNvPr id="162" name="Shape 162"/>
            <p:cNvSpPr/>
            <p:nvPr/>
          </p:nvSpPr>
          <p:spPr>
            <a:xfrm>
              <a:off x="6896089" y="7356994"/>
              <a:ext cx="267189" cy="237021"/>
            </a:xfrm>
            <a:prstGeom prst="ellipse">
              <a:avLst/>
            </a:prstGeom>
            <a:solidFill>
              <a:srgbClr val="FF26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sp>
          <p:nvSpPr>
            <p:cNvPr id="163" name="Shape 163"/>
            <p:cNvSpPr/>
            <p:nvPr/>
          </p:nvSpPr>
          <p:spPr>
            <a:xfrm>
              <a:off x="7076533" y="5112020"/>
              <a:ext cx="292101" cy="292101"/>
            </a:xfrm>
            <a:prstGeom prst="ellipse">
              <a:avLst/>
            </a:prstGeom>
            <a:solidFill>
              <a:srgbClr val="FF26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sp>
          <p:nvSpPr>
            <p:cNvPr id="164" name="Shape 164"/>
            <p:cNvSpPr/>
            <p:nvPr/>
          </p:nvSpPr>
          <p:spPr>
            <a:xfrm>
              <a:off x="7925033" y="3368467"/>
              <a:ext cx="190501" cy="190501"/>
            </a:xfrm>
            <a:prstGeom prst="ellipse">
              <a:avLst/>
            </a:prstGeom>
            <a:solidFill>
              <a:srgbClr val="FF26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sp>
          <p:nvSpPr>
            <p:cNvPr id="165" name="Shape 165"/>
            <p:cNvSpPr/>
            <p:nvPr/>
          </p:nvSpPr>
          <p:spPr>
            <a:xfrm>
              <a:off x="10579263" y="3749989"/>
              <a:ext cx="254001" cy="254001"/>
            </a:xfrm>
            <a:prstGeom prst="ellipse">
              <a:avLst/>
            </a:prstGeom>
            <a:solidFill>
              <a:srgbClr val="FF2600"/>
            </a:solidFill>
            <a:ln w="12700" cap="flat">
              <a:noFill/>
              <a:miter lim="400000"/>
            </a:ln>
            <a:effectLst>
              <a:outerShdw dir="5400000" rotWithShape="0">
                <a:srgbClr val="000000">
                  <a:alpha val="0"/>
                </a:srgbClr>
              </a:outerShdw>
            </a:effectLst>
          </p:spPr>
          <p:txBody>
            <a:bodyPr wrap="square" lIns="35719" tIns="35719" rIns="35719" bIns="35719" numCol="1" anchor="ctr">
              <a:noAutofit/>
            </a:bodyPr>
            <a:lstStyle/>
            <a:p>
              <a:pPr>
                <a:defRPr sz="2400">
                  <a:solidFill>
                    <a:srgbClr val="FFFFFF"/>
                  </a:solidFill>
                </a:defRPr>
              </a:pPr>
              <a:endParaRPr sz="1687"/>
            </a:p>
          </p:txBody>
        </p:sp>
        <p:pic>
          <p:nvPicPr>
            <p:cNvPr id="166" name="pasted-image.tiff"/>
            <p:cNvPicPr>
              <a:picLocks noChangeAspect="1"/>
            </p:cNvPicPr>
            <p:nvPr/>
          </p:nvPicPr>
          <p:blipFill>
            <a:blip r:embed="rId4">
              <a:extLst/>
            </a:blip>
            <a:srcRect t="79974" r="42428" b="10104"/>
            <a:stretch>
              <a:fillRect/>
            </a:stretch>
          </p:blipFill>
          <p:spPr>
            <a:xfrm>
              <a:off x="197564" y="5183190"/>
              <a:ext cx="2079748" cy="390830"/>
            </a:xfrm>
            <a:prstGeom prst="rect">
              <a:avLst/>
            </a:prstGeom>
            <a:ln w="12700" cap="flat">
              <a:noFill/>
              <a:miter lim="400000"/>
            </a:ln>
            <a:effectLst/>
          </p:spPr>
        </p:pic>
      </p:grpSp>
      <p:sp>
        <p:nvSpPr>
          <p:cNvPr id="168" name="Shape 168"/>
          <p:cNvSpPr/>
          <p:nvPr/>
        </p:nvSpPr>
        <p:spPr>
          <a:xfrm>
            <a:off x="121842" y="3070894"/>
            <a:ext cx="1784408" cy="310214"/>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defRPr sz="2200" b="1">
                <a:latin typeface="Helvetica"/>
                <a:ea typeface="Helvetica"/>
                <a:cs typeface="Helvetica"/>
                <a:sym typeface="Helvetica"/>
              </a:defRPr>
            </a:lvl1pPr>
          </a:lstStyle>
          <a:p>
            <a:r>
              <a:rPr sz="1547"/>
              <a:t>107 patients</a:t>
            </a:r>
          </a:p>
        </p:txBody>
      </p:sp>
      <p:sp>
        <p:nvSpPr>
          <p:cNvPr id="169" name="Shape 169"/>
          <p:cNvSpPr/>
          <p:nvPr/>
        </p:nvSpPr>
        <p:spPr>
          <a:xfrm>
            <a:off x="133634" y="3442995"/>
            <a:ext cx="1716817" cy="31021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defRPr sz="2200" b="1">
                <a:latin typeface="Helvetica"/>
                <a:ea typeface="Helvetica"/>
                <a:cs typeface="Helvetica"/>
                <a:sym typeface="Helvetica"/>
              </a:defRPr>
            </a:lvl1pPr>
          </a:lstStyle>
          <a:p>
            <a:r>
              <a:rPr sz="1547"/>
              <a:t>301 collaborators</a:t>
            </a:r>
          </a:p>
        </p:txBody>
      </p:sp>
    </p:spTree>
    <p:extLst>
      <p:ext uri="{BB962C8B-B14F-4D97-AF65-F5344CB8AC3E}">
        <p14:creationId xmlns:p14="http://schemas.microsoft.com/office/powerpoint/2010/main" val="1470997194"/>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1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advAuto="0"/>
      <p:bldP spid="168" grpId="0" animBg="1" advAuto="0"/>
      <p:bldP spid="169" grpId="0" animBg="1" advAuto="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ingle patient_OBS.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7432"/>
            <a:ext cx="9144000" cy="6858000"/>
          </a:xfrm>
          <a:prstGeom prst="rect">
            <a:avLst/>
          </a:prstGeom>
        </p:spPr>
      </p:pic>
      <p:pic>
        <p:nvPicPr>
          <p:cNvPr id="6" name="Picture 5" descr="single patient_EHR+OBS.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81000" y="7938"/>
            <a:ext cx="8305800" cy="1283451"/>
          </a:xfrm>
        </p:spPr>
        <p:txBody>
          <a:bodyPr/>
          <a:lstStyle/>
          <a:p>
            <a:pPr lvl="1"/>
            <a:r>
              <a:rPr lang="en-US" dirty="0">
                <a:solidFill>
                  <a:schemeClr val="tx1"/>
                </a:solidFill>
              </a:rPr>
              <a:t>Merging simultaneous and process collaborators: </a:t>
            </a:r>
            <a:br>
              <a:rPr lang="en-US">
                <a:solidFill>
                  <a:schemeClr val="tx1"/>
                </a:solidFill>
              </a:rPr>
            </a:br>
            <a:r>
              <a:rPr lang="en-US">
                <a:solidFill>
                  <a:schemeClr val="tx1"/>
                </a:solidFill>
              </a:rPr>
              <a:t>Observational (small</a:t>
            </a:r>
            <a:r>
              <a:rPr lang="en-US" dirty="0">
                <a:solidFill>
                  <a:schemeClr val="tx1"/>
                </a:solidFill>
              </a:rPr>
              <a:t>) </a:t>
            </a:r>
            <a:r>
              <a:rPr lang="en-US">
                <a:solidFill>
                  <a:schemeClr val="tx1"/>
                </a:solidFill>
              </a:rPr>
              <a:t>data + </a:t>
            </a:r>
            <a:r>
              <a:rPr lang="en-US" dirty="0">
                <a:solidFill>
                  <a:schemeClr val="tx1"/>
                </a:solidFill>
              </a:rPr>
              <a:t>electronic health records (big) data</a:t>
            </a:r>
          </a:p>
        </p:txBody>
      </p:sp>
      <p:sp>
        <p:nvSpPr>
          <p:cNvPr id="3" name="TextBox 2"/>
          <p:cNvSpPr txBox="1"/>
          <p:nvPr/>
        </p:nvSpPr>
        <p:spPr>
          <a:xfrm>
            <a:off x="72190" y="1997240"/>
            <a:ext cx="1957136" cy="584775"/>
          </a:xfrm>
          <a:prstGeom prst="rect">
            <a:avLst/>
          </a:prstGeom>
          <a:solidFill>
            <a:schemeClr val="accent2">
              <a:lumMod val="20000"/>
              <a:lumOff val="80000"/>
            </a:schemeClr>
          </a:solidFill>
        </p:spPr>
        <p:txBody>
          <a:bodyPr wrap="square" rtlCol="0">
            <a:spAutoFit/>
          </a:bodyPr>
          <a:lstStyle/>
          <a:p>
            <a:r>
              <a:rPr lang="en-US" sz="1600" dirty="0">
                <a:latin typeface="Arial" charset="0"/>
                <a:ea typeface="Arial" charset="0"/>
                <a:cs typeface="Arial" charset="0"/>
              </a:rPr>
              <a:t>Care </a:t>
            </a:r>
            <a:r>
              <a:rPr lang="en-US" sz="1600">
                <a:latin typeface="Arial" charset="0"/>
                <a:ea typeface="Arial" charset="0"/>
                <a:cs typeface="Arial" charset="0"/>
              </a:rPr>
              <a:t>team for</a:t>
            </a:r>
          </a:p>
          <a:p>
            <a:r>
              <a:rPr lang="en-US" sz="1600" dirty="0">
                <a:latin typeface="Arial" charset="0"/>
                <a:ea typeface="Arial" charset="0"/>
                <a:cs typeface="Arial" charset="0"/>
              </a:rPr>
              <a:t>ONE given patient</a:t>
            </a:r>
          </a:p>
        </p:txBody>
      </p:sp>
    </p:spTree>
    <p:extLst>
      <p:ext uri="{BB962C8B-B14F-4D97-AF65-F5344CB8AC3E}">
        <p14:creationId xmlns:p14="http://schemas.microsoft.com/office/powerpoint/2010/main" val="156237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19" name="jan_0.pdf"/>
          <p:cNvPicPr>
            <a:picLocks noChangeAspect="1"/>
          </p:cNvPicPr>
          <p:nvPr/>
        </p:nvPicPr>
        <p:blipFill>
          <a:blip r:embed="rId3">
            <a:extLst/>
          </a:blip>
          <a:srcRect t="17484" b="15334"/>
          <a:stretch>
            <a:fillRect/>
          </a:stretch>
        </p:blipFill>
        <p:spPr>
          <a:xfrm>
            <a:off x="3377375" y="2312789"/>
            <a:ext cx="2282012" cy="2169513"/>
          </a:xfrm>
          <a:prstGeom prst="rect">
            <a:avLst/>
          </a:prstGeom>
          <a:ln w="12700">
            <a:miter lim="400000"/>
          </a:ln>
        </p:spPr>
      </p:pic>
      <p:grpSp>
        <p:nvGrpSpPr>
          <p:cNvPr id="122" name="Group 122"/>
          <p:cNvGrpSpPr/>
          <p:nvPr/>
        </p:nvGrpSpPr>
        <p:grpSpPr>
          <a:xfrm>
            <a:off x="853086" y="-67768"/>
            <a:ext cx="8235963" cy="6857989"/>
            <a:chOff x="0" y="0"/>
            <a:chExt cx="11713367" cy="9753583"/>
          </a:xfrm>
        </p:grpSpPr>
        <p:pic>
          <p:nvPicPr>
            <p:cNvPr id="120" name="jan_1.pdf"/>
            <p:cNvPicPr>
              <a:picLocks noChangeAspect="1"/>
            </p:cNvPicPr>
            <p:nvPr/>
          </p:nvPicPr>
          <p:blipFill>
            <a:blip r:embed="rId4">
              <a:extLst/>
            </a:blip>
            <a:srcRect t="15631" b="14270"/>
            <a:stretch>
              <a:fillRect/>
            </a:stretch>
          </p:blipFill>
          <p:spPr>
            <a:xfrm>
              <a:off x="0" y="0"/>
              <a:ext cx="9832427" cy="9753583"/>
            </a:xfrm>
            <a:prstGeom prst="rect">
              <a:avLst/>
            </a:prstGeom>
            <a:ln w="12700" cap="flat">
              <a:noFill/>
              <a:miter lim="400000"/>
            </a:ln>
            <a:effectLst/>
          </p:spPr>
        </p:pic>
        <p:sp>
          <p:nvSpPr>
            <p:cNvPr id="121" name="Shape 121"/>
            <p:cNvSpPr/>
            <p:nvPr/>
          </p:nvSpPr>
          <p:spPr>
            <a:xfrm>
              <a:off x="7766987" y="1128852"/>
              <a:ext cx="3946380" cy="4411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defRPr sz="2200" b="1">
                  <a:latin typeface="Helvetica"/>
                  <a:ea typeface="Helvetica"/>
                  <a:cs typeface="Helvetica"/>
                  <a:sym typeface="Helvetica"/>
                </a:defRPr>
              </a:lvl1pPr>
            </a:lstStyle>
            <a:p>
              <a:pPr defTabSz="410751" fontAlgn="auto" hangingPunct="0">
                <a:spcBef>
                  <a:spcPts val="0"/>
                </a:spcBef>
                <a:spcAft>
                  <a:spcPts val="0"/>
                </a:spcAft>
              </a:pPr>
              <a:r>
                <a:rPr sz="1547" kern="0" dirty="0">
                  <a:solidFill>
                    <a:srgbClr val="000000"/>
                  </a:solidFill>
                </a:rPr>
                <a:t>1745 </a:t>
              </a:r>
              <a:r>
                <a:rPr lang="en-US" sz="1547" kern="0" dirty="0">
                  <a:solidFill>
                    <a:srgbClr val="000000"/>
                  </a:solidFill>
                </a:rPr>
                <a:t>EH</a:t>
              </a:r>
              <a:r>
                <a:rPr sz="1547" kern="0" dirty="0">
                  <a:solidFill>
                    <a:srgbClr val="000000"/>
                  </a:solidFill>
                </a:rPr>
                <a:t>R</a:t>
              </a:r>
              <a:r>
                <a:rPr lang="en-US" sz="1547" kern="0" dirty="0">
                  <a:solidFill>
                    <a:srgbClr val="000000"/>
                  </a:solidFill>
                </a:rPr>
                <a:t>-only</a:t>
              </a:r>
              <a:r>
                <a:rPr sz="1547" kern="0" dirty="0">
                  <a:solidFill>
                    <a:srgbClr val="000000"/>
                  </a:solidFill>
                </a:rPr>
                <a:t> collaborators</a:t>
              </a:r>
            </a:p>
          </p:txBody>
        </p:sp>
      </p:grpSp>
      <p:sp>
        <p:nvSpPr>
          <p:cNvPr id="123" name="Shape 123"/>
          <p:cNvSpPr/>
          <p:nvPr/>
        </p:nvSpPr>
        <p:spPr>
          <a:xfrm>
            <a:off x="6326156" y="225916"/>
            <a:ext cx="2656176" cy="54829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defTabSz="410751" fontAlgn="auto" hangingPunct="0">
              <a:spcBef>
                <a:spcPts val="0"/>
              </a:spcBef>
              <a:spcAft>
                <a:spcPts val="0"/>
              </a:spcAft>
              <a:defRPr sz="2200" b="1">
                <a:latin typeface="Helvetica"/>
                <a:ea typeface="Helvetica"/>
                <a:cs typeface="Helvetica"/>
                <a:sym typeface="Helvetica"/>
              </a:defRPr>
            </a:pPr>
            <a:r>
              <a:rPr sz="1547" b="1" kern="0">
                <a:solidFill>
                  <a:srgbClr val="000000"/>
                </a:solidFill>
                <a:latin typeface="Helvetica"/>
                <a:ea typeface="Helvetica"/>
                <a:cs typeface="Helvetica"/>
                <a:sym typeface="Helvetica"/>
              </a:rPr>
              <a:t>107 patients</a:t>
            </a:r>
          </a:p>
          <a:p>
            <a:pPr defTabSz="410751" fontAlgn="auto" hangingPunct="0">
              <a:spcBef>
                <a:spcPts val="0"/>
              </a:spcBef>
              <a:spcAft>
                <a:spcPts val="0"/>
              </a:spcAft>
              <a:defRPr sz="2200" b="1">
                <a:latin typeface="Helvetica"/>
                <a:ea typeface="Helvetica"/>
                <a:cs typeface="Helvetica"/>
                <a:sym typeface="Helvetica"/>
              </a:defRPr>
            </a:pPr>
            <a:r>
              <a:rPr sz="1547" b="1" kern="0">
                <a:solidFill>
                  <a:srgbClr val="000000"/>
                </a:solidFill>
                <a:latin typeface="Helvetica"/>
                <a:ea typeface="Helvetica"/>
                <a:cs typeface="Helvetica"/>
                <a:sym typeface="Helvetica"/>
              </a:rPr>
              <a:t>301 observed collaborators</a:t>
            </a:r>
          </a:p>
        </p:txBody>
      </p:sp>
      <p:sp>
        <p:nvSpPr>
          <p:cNvPr id="7" name="Shape 121"/>
          <p:cNvSpPr/>
          <p:nvPr/>
        </p:nvSpPr>
        <p:spPr>
          <a:xfrm>
            <a:off x="6338314" y="1014713"/>
            <a:ext cx="2524730" cy="3102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defRPr sz="2200" b="1">
                <a:latin typeface="Helvetica"/>
                <a:ea typeface="Helvetica"/>
                <a:cs typeface="Helvetica"/>
                <a:sym typeface="Helvetica"/>
              </a:defRPr>
            </a:lvl1pPr>
          </a:lstStyle>
          <a:p>
            <a:pPr defTabSz="410751" fontAlgn="auto" hangingPunct="0">
              <a:spcBef>
                <a:spcPts val="0"/>
              </a:spcBef>
              <a:spcAft>
                <a:spcPts val="0"/>
              </a:spcAft>
            </a:pPr>
            <a:r>
              <a:rPr lang="en-US" sz="1547" kern="0" dirty="0">
                <a:solidFill>
                  <a:srgbClr val="000000"/>
                </a:solidFill>
              </a:rPr>
              <a:t>= </a:t>
            </a:r>
            <a:r>
              <a:rPr sz="1547" kern="0" dirty="0">
                <a:solidFill>
                  <a:srgbClr val="000000"/>
                </a:solidFill>
              </a:rPr>
              <a:t> </a:t>
            </a:r>
            <a:r>
              <a:rPr lang="en-US" sz="1547" kern="0" dirty="0">
                <a:solidFill>
                  <a:srgbClr val="000000"/>
                </a:solidFill>
              </a:rPr>
              <a:t>2046 total</a:t>
            </a:r>
            <a:r>
              <a:rPr sz="1547" kern="0" dirty="0">
                <a:solidFill>
                  <a:srgbClr val="000000"/>
                </a:solidFill>
              </a:rPr>
              <a:t> collaborators</a:t>
            </a:r>
          </a:p>
        </p:txBody>
      </p:sp>
      <p:graphicFrame>
        <p:nvGraphicFramePr>
          <p:cNvPr id="8" name="Table 7"/>
          <p:cNvGraphicFramePr>
            <a:graphicFrameLocks noGrp="1"/>
          </p:cNvGraphicFramePr>
          <p:nvPr>
            <p:extLst>
              <p:ext uri="{D42A27DB-BD31-4B8C-83A1-F6EECF244321}">
                <p14:modId xmlns:p14="http://schemas.microsoft.com/office/powerpoint/2010/main" val="871449495"/>
              </p:ext>
            </p:extLst>
          </p:nvPr>
        </p:nvGraphicFramePr>
        <p:xfrm>
          <a:off x="939096" y="5750266"/>
          <a:ext cx="8169731" cy="1112520"/>
        </p:xfrm>
        <a:graphic>
          <a:graphicData uri="http://schemas.openxmlformats.org/drawingml/2006/table">
            <a:tbl>
              <a:tblPr firstRow="1" bandRow="1">
                <a:tableStyleId>{2D5ABB26-0587-4C30-8999-92F81FD0307C}</a:tableStyleId>
              </a:tblPr>
              <a:tblGrid>
                <a:gridCol w="3089731">
                  <a:extLst>
                    <a:ext uri="{9D8B030D-6E8A-4147-A177-3AD203B41FA5}">
                      <a16:colId xmlns:a16="http://schemas.microsoft.com/office/drawing/2014/main" val="20000"/>
                    </a:ext>
                  </a:extLst>
                </a:gridCol>
                <a:gridCol w="1016000">
                  <a:extLst>
                    <a:ext uri="{9D8B030D-6E8A-4147-A177-3AD203B41FA5}">
                      <a16:colId xmlns:a16="http://schemas.microsoft.com/office/drawing/2014/main" val="20001"/>
                    </a:ext>
                  </a:extLst>
                </a:gridCol>
                <a:gridCol w="1258875">
                  <a:extLst>
                    <a:ext uri="{9D8B030D-6E8A-4147-A177-3AD203B41FA5}">
                      <a16:colId xmlns:a16="http://schemas.microsoft.com/office/drawing/2014/main" val="20002"/>
                    </a:ext>
                  </a:extLst>
                </a:gridCol>
                <a:gridCol w="947810">
                  <a:extLst>
                    <a:ext uri="{9D8B030D-6E8A-4147-A177-3AD203B41FA5}">
                      <a16:colId xmlns:a16="http://schemas.microsoft.com/office/drawing/2014/main" val="20003"/>
                    </a:ext>
                  </a:extLst>
                </a:gridCol>
                <a:gridCol w="1061548">
                  <a:extLst>
                    <a:ext uri="{9D8B030D-6E8A-4147-A177-3AD203B41FA5}">
                      <a16:colId xmlns:a16="http://schemas.microsoft.com/office/drawing/2014/main" val="20004"/>
                    </a:ext>
                  </a:extLst>
                </a:gridCol>
                <a:gridCol w="795767">
                  <a:extLst>
                    <a:ext uri="{9D8B030D-6E8A-4147-A177-3AD203B41FA5}">
                      <a16:colId xmlns:a16="http://schemas.microsoft.com/office/drawing/2014/main" val="20005"/>
                    </a:ext>
                  </a:extLst>
                </a:gridCol>
              </a:tblGrid>
              <a:tr h="370840">
                <a:tc>
                  <a:txBody>
                    <a:bodyPr/>
                    <a:lstStyle/>
                    <a:p>
                      <a:endParaRPr lang="en-US" sz="1800" dirty="0"/>
                    </a:p>
                  </a:txBody>
                  <a:tcPr>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a:t>Min</a:t>
                      </a:r>
                    </a:p>
                  </a:txBody>
                  <a:tcPr>
                    <a:lnL w="12700" cap="flat" cmpd="sng" algn="ctr">
                      <a:solidFill>
                        <a:scrgbClr r="0" g="0" b="0"/>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a:t>Median</a:t>
                      </a:r>
                    </a:p>
                  </a:txBody>
                  <a:tcPr>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a:t>Mean</a:t>
                      </a:r>
                    </a:p>
                  </a:txBody>
                  <a:tcPr>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a:t>Max</a:t>
                      </a:r>
                    </a:p>
                  </a:txBody>
                  <a:tcPr>
                    <a:lnB w="12700" cap="flat" cmpd="sng" algn="ctr">
                      <a:solidFill>
                        <a:scrgbClr r="0" g="0" b="0"/>
                      </a:solidFill>
                      <a:prstDash val="solid"/>
                      <a:round/>
                      <a:headEnd type="none" w="med" len="med"/>
                      <a:tailEnd type="none" w="med" len="med"/>
                    </a:lnB>
                    <a:solidFill>
                      <a:schemeClr val="accent1">
                        <a:lumMod val="20000"/>
                        <a:lumOff val="80000"/>
                      </a:schemeClr>
                    </a:solidFill>
                  </a:tcPr>
                </a:tc>
                <a:tc>
                  <a:txBody>
                    <a:bodyPr/>
                    <a:lstStyle/>
                    <a:p>
                      <a:pPr algn="ctr"/>
                      <a:r>
                        <a:rPr lang="en-US" sz="1800" b="1" dirty="0"/>
                        <a:t>SD</a:t>
                      </a:r>
                    </a:p>
                  </a:txBody>
                  <a:tcPr>
                    <a:lnB w="12700" cap="flat" cmpd="sng" algn="ctr">
                      <a:solidFill>
                        <a:scrgbClr r="0" g="0" b="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370840">
                <a:tc>
                  <a:txBody>
                    <a:bodyPr/>
                    <a:lstStyle/>
                    <a:p>
                      <a:r>
                        <a:rPr lang="en-US" sz="1800" b="1" dirty="0"/>
                        <a:t>Total team size per patient</a:t>
                      </a:r>
                    </a:p>
                  </a:txBody>
                  <a:tcPr>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a:t>24</a:t>
                      </a: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a:t>62</a:t>
                      </a:r>
                    </a:p>
                  </a:txBody>
                  <a:tcPr>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a:solidFill>
                            <a:srgbClr val="FF0000"/>
                          </a:solidFill>
                        </a:rPr>
                        <a:t>85</a:t>
                      </a:r>
                    </a:p>
                  </a:txBody>
                  <a:tcPr>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a:solidFill>
                            <a:srgbClr val="FF0000"/>
                          </a:solidFill>
                        </a:rPr>
                        <a:t>337</a:t>
                      </a:r>
                    </a:p>
                  </a:txBody>
                  <a:tcPr>
                    <a:lnT w="12700" cap="flat" cmpd="sng" algn="ctr">
                      <a:solidFill>
                        <a:scrgbClr r="0" g="0" b="0"/>
                      </a:solidFill>
                      <a:prstDash val="solid"/>
                      <a:round/>
                      <a:headEnd type="none" w="med" len="med"/>
                      <a:tailEnd type="none" w="med" len="med"/>
                    </a:lnT>
                    <a:solidFill>
                      <a:schemeClr val="accent1">
                        <a:lumMod val="20000"/>
                        <a:lumOff val="80000"/>
                      </a:schemeClr>
                    </a:solidFill>
                  </a:tcPr>
                </a:tc>
                <a:tc>
                  <a:txBody>
                    <a:bodyPr/>
                    <a:lstStyle/>
                    <a:p>
                      <a:pPr algn="ctr"/>
                      <a:r>
                        <a:rPr lang="en-US" sz="1800" dirty="0">
                          <a:solidFill>
                            <a:srgbClr val="FF0000"/>
                          </a:solidFill>
                        </a:rPr>
                        <a:t>62</a:t>
                      </a:r>
                    </a:p>
                  </a:txBody>
                  <a:tcPr>
                    <a:lnT w="12700" cap="flat" cmpd="sng" algn="ctr">
                      <a:solidFill>
                        <a:scrgbClr r="0" g="0" b="0"/>
                      </a:solidFill>
                      <a:prstDash val="solid"/>
                      <a:round/>
                      <a:headEnd type="none" w="med" len="med"/>
                      <a:tailEnd type="none" w="med" len="med"/>
                    </a:lnT>
                    <a:solidFill>
                      <a:schemeClr val="accent1">
                        <a:lumMod val="20000"/>
                        <a:lumOff val="80000"/>
                      </a:schemeClr>
                    </a:solidFill>
                  </a:tcPr>
                </a:tc>
                <a:extLst>
                  <a:ext uri="{0D108BD9-81ED-4DB2-BD59-A6C34878D82A}">
                    <a16:rowId xmlns:a16="http://schemas.microsoft.com/office/drawing/2014/main" val="10001"/>
                  </a:ext>
                </a:extLst>
              </a:tr>
              <a:tr h="370840">
                <a:tc>
                  <a:txBody>
                    <a:bodyPr/>
                    <a:lstStyle/>
                    <a:p>
                      <a:r>
                        <a:rPr lang="en-US" sz="1800" b="1" dirty="0"/>
                        <a:t>LOS per patient</a:t>
                      </a:r>
                    </a:p>
                  </a:txBody>
                  <a:tcPr>
                    <a:lnR w="12700" cap="flat" cmpd="sng" algn="ctr">
                      <a:solidFill>
                        <a:scrgbClr r="0" g="0" b="0"/>
                      </a:solidFill>
                      <a:prstDash val="solid"/>
                      <a:round/>
                      <a:headEnd type="none" w="med" len="med"/>
                      <a:tailEnd type="none" w="med" len="med"/>
                    </a:lnR>
                    <a:solidFill>
                      <a:schemeClr val="accent1">
                        <a:lumMod val="20000"/>
                        <a:lumOff val="80000"/>
                      </a:schemeClr>
                    </a:solidFill>
                  </a:tcPr>
                </a:tc>
                <a:tc>
                  <a:txBody>
                    <a:bodyPr/>
                    <a:lstStyle/>
                    <a:p>
                      <a:pPr algn="ctr"/>
                      <a:r>
                        <a:rPr lang="en-US" sz="1800" dirty="0"/>
                        <a:t>1</a:t>
                      </a:r>
                    </a:p>
                  </a:txBody>
                  <a:tcPr>
                    <a:lnL w="12700" cap="flat" cmpd="sng" algn="ctr">
                      <a:solidFill>
                        <a:scrgbClr r="0" g="0" b="0"/>
                      </a:solidFill>
                      <a:prstDash val="solid"/>
                      <a:round/>
                      <a:headEnd type="none" w="med" len="med"/>
                      <a:tailEnd type="none" w="med" len="med"/>
                    </a:lnL>
                    <a:solidFill>
                      <a:schemeClr val="accent1">
                        <a:lumMod val="20000"/>
                        <a:lumOff val="80000"/>
                      </a:schemeClr>
                    </a:solidFill>
                  </a:tcPr>
                </a:tc>
                <a:tc>
                  <a:txBody>
                    <a:bodyPr/>
                    <a:lstStyle/>
                    <a:p>
                      <a:pPr algn="ctr"/>
                      <a:r>
                        <a:rPr lang="en-US" sz="1800" dirty="0"/>
                        <a:t>5</a:t>
                      </a:r>
                    </a:p>
                  </a:txBody>
                  <a:tcPr>
                    <a:solidFill>
                      <a:schemeClr val="accent1">
                        <a:lumMod val="20000"/>
                        <a:lumOff val="80000"/>
                      </a:schemeClr>
                    </a:solidFill>
                  </a:tcPr>
                </a:tc>
                <a:tc>
                  <a:txBody>
                    <a:bodyPr/>
                    <a:lstStyle/>
                    <a:p>
                      <a:pPr algn="ctr"/>
                      <a:r>
                        <a:rPr lang="en-US" sz="1800" dirty="0"/>
                        <a:t>7</a:t>
                      </a:r>
                    </a:p>
                  </a:txBody>
                  <a:tcPr>
                    <a:solidFill>
                      <a:schemeClr val="accent1">
                        <a:lumMod val="20000"/>
                        <a:lumOff val="80000"/>
                      </a:schemeClr>
                    </a:solidFill>
                  </a:tcPr>
                </a:tc>
                <a:tc>
                  <a:txBody>
                    <a:bodyPr/>
                    <a:lstStyle/>
                    <a:p>
                      <a:pPr algn="ctr"/>
                      <a:r>
                        <a:rPr lang="en-US" sz="1800" dirty="0"/>
                        <a:t>34</a:t>
                      </a:r>
                    </a:p>
                  </a:txBody>
                  <a:tcPr>
                    <a:solidFill>
                      <a:schemeClr val="accent1">
                        <a:lumMod val="20000"/>
                        <a:lumOff val="80000"/>
                      </a:schemeClr>
                    </a:solidFill>
                  </a:tcPr>
                </a:tc>
                <a:tc>
                  <a:txBody>
                    <a:bodyPr/>
                    <a:lstStyle/>
                    <a:p>
                      <a:pPr algn="ctr"/>
                      <a:r>
                        <a:rPr lang="en-US" sz="1800" dirty="0"/>
                        <a:t>7</a:t>
                      </a:r>
                    </a:p>
                  </a:txBody>
                  <a:tcPr>
                    <a:solidFill>
                      <a:schemeClr val="accent1">
                        <a:lumMod val="20000"/>
                        <a:lumOff val="8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46444907"/>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advAuto="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1" name="Shape 231"/>
          <p:cNvSpPr>
            <a:spLocks noGrp="1"/>
          </p:cNvSpPr>
          <p:nvPr>
            <p:ph type="title" idx="4294967295"/>
          </p:nvPr>
        </p:nvSpPr>
        <p:spPr>
          <a:xfrm>
            <a:off x="58590" y="2189299"/>
            <a:ext cx="9026821" cy="1413475"/>
          </a:xfrm>
          <a:prstGeom prst="rect">
            <a:avLst/>
          </a:prstGeom>
        </p:spPr>
        <p:txBody>
          <a:bodyPr/>
          <a:lstStyle/>
          <a:p>
            <a:pPr defTabSz="260380">
              <a:defRPr sz="3240" b="1">
                <a:latin typeface="Helvetica"/>
                <a:ea typeface="Helvetica"/>
                <a:cs typeface="Helvetica"/>
                <a:sym typeface="Helvetica"/>
              </a:defRPr>
            </a:pPr>
            <a:r>
              <a:rPr dirty="0"/>
              <a:t>Research Question: </a:t>
            </a:r>
          </a:p>
          <a:p>
            <a:pPr defTabSz="260380">
              <a:defRPr sz="3240" b="1">
                <a:latin typeface="Helvetica"/>
                <a:ea typeface="Helvetica"/>
                <a:cs typeface="Helvetica"/>
                <a:sym typeface="Helvetica"/>
              </a:defRPr>
            </a:pPr>
            <a:endParaRPr dirty="0"/>
          </a:p>
          <a:p>
            <a:pPr defTabSz="260380">
              <a:defRPr sz="2916"/>
            </a:pPr>
            <a:r>
              <a:rPr dirty="0"/>
              <a:t>How does collaboration-induced task switching affect hospitalist productivity?</a:t>
            </a:r>
          </a:p>
        </p:txBody>
      </p:sp>
    </p:spTree>
    <p:extLst>
      <p:ext uri="{BB962C8B-B14F-4D97-AF65-F5344CB8AC3E}">
        <p14:creationId xmlns:p14="http://schemas.microsoft.com/office/powerpoint/2010/main" val="445307291"/>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4" name="Shape 234"/>
          <p:cNvSpPr/>
          <p:nvPr/>
        </p:nvSpPr>
        <p:spPr>
          <a:xfrm rot="16200000">
            <a:off x="-1103255" y="3284762"/>
            <a:ext cx="3303790" cy="28847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000" b="1">
                <a:latin typeface="Helvetica"/>
                <a:ea typeface="Helvetica"/>
                <a:cs typeface="Helvetica"/>
                <a:sym typeface="Helvetica"/>
              </a:defRPr>
            </a:lvl1pPr>
          </a:lstStyle>
          <a:p>
            <a:r>
              <a:rPr sz="1406"/>
              <a:t># of episodes resulting from switches</a:t>
            </a:r>
          </a:p>
        </p:txBody>
      </p:sp>
      <p:sp>
        <p:nvSpPr>
          <p:cNvPr id="235" name="Shape 235"/>
          <p:cNvSpPr/>
          <p:nvPr/>
        </p:nvSpPr>
        <p:spPr>
          <a:xfrm>
            <a:off x="2949989" y="6181260"/>
            <a:ext cx="3699667" cy="288477"/>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000" b="1">
                <a:latin typeface="Helvetica"/>
                <a:ea typeface="Helvetica"/>
                <a:cs typeface="Helvetica"/>
                <a:sym typeface="Helvetica"/>
              </a:defRPr>
            </a:lvl1pPr>
          </a:lstStyle>
          <a:p>
            <a:r>
              <a:rPr sz="1406"/>
              <a:t>Average case documenting time (minutes)</a:t>
            </a:r>
          </a:p>
        </p:txBody>
      </p:sp>
      <p:sp>
        <p:nvSpPr>
          <p:cNvPr id="236" name="Shape 236"/>
          <p:cNvSpPr>
            <a:spLocks noGrp="1"/>
          </p:cNvSpPr>
          <p:nvPr>
            <p:ph type="title" idx="4294967295"/>
          </p:nvPr>
        </p:nvSpPr>
        <p:spPr>
          <a:xfrm>
            <a:off x="84425" y="3572"/>
            <a:ext cx="8975151" cy="819578"/>
          </a:xfrm>
          <a:prstGeom prst="rect">
            <a:avLst/>
          </a:prstGeom>
        </p:spPr>
        <p:txBody>
          <a:bodyPr/>
          <a:lstStyle>
            <a:lvl1pPr defTabSz="457200">
              <a:defRPr sz="3100" b="1">
                <a:latin typeface="Helvetica"/>
                <a:ea typeface="Helvetica"/>
                <a:cs typeface="Helvetica"/>
                <a:sym typeface="Helvetica"/>
              </a:defRPr>
            </a:lvl1pPr>
          </a:lstStyle>
          <a:p>
            <a:r>
              <a:rPr sz="2400">
                <a:solidFill>
                  <a:schemeClr val="tx1"/>
                </a:solidFill>
              </a:rPr>
              <a:t>Switches Partition Case Documenting Time into Multiple Episodes</a:t>
            </a:r>
          </a:p>
        </p:txBody>
      </p:sp>
      <p:pic>
        <p:nvPicPr>
          <p:cNvPr id="237" name="write_8_new.pdf"/>
          <p:cNvPicPr>
            <a:picLocks noChangeAspect="1"/>
          </p:cNvPicPr>
          <p:nvPr/>
        </p:nvPicPr>
        <p:blipFill>
          <a:blip r:embed="rId3">
            <a:extLst/>
          </a:blip>
          <a:srcRect l="3319" t="9011" b="4144"/>
          <a:stretch>
            <a:fillRect/>
          </a:stretch>
        </p:blipFill>
        <p:spPr>
          <a:xfrm>
            <a:off x="750626" y="712282"/>
            <a:ext cx="8065138" cy="5433440"/>
          </a:xfrm>
          <a:prstGeom prst="rect">
            <a:avLst/>
          </a:prstGeom>
          <a:ln w="12700">
            <a:miter lim="400000"/>
          </a:ln>
        </p:spPr>
      </p:pic>
      <p:pic>
        <p:nvPicPr>
          <p:cNvPr id="241" name="Picture 240"/>
          <p:cNvPicPr>
            <a:picLocks/>
          </p:cNvPicPr>
          <p:nvPr/>
        </p:nvPicPr>
        <p:blipFill>
          <a:blip r:embed="rId4">
            <a:extLst/>
          </a:blip>
          <a:stretch>
            <a:fillRect/>
          </a:stretch>
        </p:blipFill>
        <p:spPr>
          <a:xfrm rot="18900000">
            <a:off x="3693761" y="3361093"/>
            <a:ext cx="5724784" cy="257939"/>
          </a:xfrm>
          <a:prstGeom prst="rect">
            <a:avLst/>
          </a:prstGeom>
        </p:spPr>
      </p:pic>
      <p:sp>
        <p:nvSpPr>
          <p:cNvPr id="243" name="Shape 243"/>
          <p:cNvSpPr/>
          <p:nvPr/>
        </p:nvSpPr>
        <p:spPr>
          <a:xfrm>
            <a:off x="1518941" y="4757690"/>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xmlns=""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a:t>Episode 1</a:t>
            </a:r>
          </a:p>
        </p:txBody>
      </p:sp>
      <p:sp>
        <p:nvSpPr>
          <p:cNvPr id="244" name="Shape 244"/>
          <p:cNvSpPr/>
          <p:nvPr/>
        </p:nvSpPr>
        <p:spPr>
          <a:xfrm>
            <a:off x="3019361" y="4757690"/>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xmlns=""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a:t>Episode 2</a:t>
            </a:r>
          </a:p>
        </p:txBody>
      </p:sp>
      <p:sp>
        <p:nvSpPr>
          <p:cNvPr id="245" name="Shape 245"/>
          <p:cNvSpPr/>
          <p:nvPr/>
        </p:nvSpPr>
        <p:spPr>
          <a:xfrm>
            <a:off x="1355882" y="4114214"/>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xmlns=""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a:t>Episode 1</a:t>
            </a:r>
          </a:p>
        </p:txBody>
      </p:sp>
      <p:sp>
        <p:nvSpPr>
          <p:cNvPr id="246" name="Shape 246"/>
          <p:cNvSpPr/>
          <p:nvPr/>
        </p:nvSpPr>
        <p:spPr>
          <a:xfrm>
            <a:off x="2555676" y="4114214"/>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xmlns=""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dirty="0"/>
              <a:t>Episode 2</a:t>
            </a:r>
          </a:p>
        </p:txBody>
      </p:sp>
      <p:sp>
        <p:nvSpPr>
          <p:cNvPr id="247" name="Shape 247"/>
          <p:cNvSpPr/>
          <p:nvPr/>
        </p:nvSpPr>
        <p:spPr>
          <a:xfrm>
            <a:off x="3887754" y="4114214"/>
            <a:ext cx="886378" cy="267891"/>
          </a:xfrm>
          <a:prstGeom prst="rect">
            <a:avLst/>
          </a:prstGeom>
          <a:ln w="12700">
            <a:miter lim="400000"/>
          </a:ln>
          <a:effectLst>
            <a:outerShdw dir="5400000" rotWithShape="0">
              <a:srgbClr val="000000">
                <a:alpha val="0"/>
              </a:srgbClr>
            </a:outerShdw>
          </a:effectLst>
          <a:extLst>
            <a:ext uri="{C572A759-6A51-4108-AA02-DFA0A04FC94B}">
              <ma14:wrappingTextBoxFlag xmlns:ma14="http://schemas.microsoft.com/office/mac/drawingml/2011/main" xmlns="" val="1"/>
            </a:ext>
          </a:extLst>
        </p:spPr>
        <p:txBody>
          <a:bodyPr lIns="35719" tIns="35719" rIns="35719" bIns="35719" anchor="ctr"/>
          <a:lstStyle>
            <a:lvl1pPr>
              <a:defRPr sz="1800" b="1">
                <a:solidFill>
                  <a:srgbClr val="FFFFFF"/>
                </a:solidFill>
                <a:latin typeface="Helvetica"/>
                <a:ea typeface="Helvetica"/>
                <a:cs typeface="Helvetica"/>
                <a:sym typeface="Helvetica"/>
              </a:defRPr>
            </a:lvl1pPr>
          </a:lstStyle>
          <a:p>
            <a:r>
              <a:rPr sz="1266"/>
              <a:t>Episode 3</a:t>
            </a:r>
          </a:p>
        </p:txBody>
      </p:sp>
    </p:spTree>
    <p:extLst>
      <p:ext uri="{BB962C8B-B14F-4D97-AF65-F5344CB8AC3E}">
        <p14:creationId xmlns:p14="http://schemas.microsoft.com/office/powerpoint/2010/main" val="299130042"/>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animBg="1" advAuto="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7" name="Shape 297"/>
          <p:cNvSpPr/>
          <p:nvPr/>
        </p:nvSpPr>
        <p:spPr>
          <a:xfrm>
            <a:off x="168059" y="1555508"/>
            <a:ext cx="3146695" cy="342659"/>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500"/>
            </a:lvl1pPr>
          </a:lstStyle>
          <a:p>
            <a:r>
              <a:rPr lang="en-US" sz="1758" dirty="0"/>
              <a:t>Hospitalist workload</a:t>
            </a:r>
            <a:r>
              <a:rPr sz="1758" dirty="0"/>
              <a:t> per patient</a:t>
            </a:r>
            <a:r>
              <a:rPr lang="en-US" sz="1758" dirty="0"/>
              <a:t> =</a:t>
            </a:r>
            <a:endParaRPr sz="1758" dirty="0"/>
          </a:p>
        </p:txBody>
      </p:sp>
      <p:sp>
        <p:nvSpPr>
          <p:cNvPr id="298" name="Shape 298"/>
          <p:cNvSpPr/>
          <p:nvPr/>
        </p:nvSpPr>
        <p:spPr>
          <a:xfrm>
            <a:off x="433213" y="1983503"/>
            <a:ext cx="8409019" cy="349135"/>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defRPr sz="2200"/>
            </a:lvl1pPr>
          </a:lstStyle>
          <a:p>
            <a:r>
              <a:rPr sz="1800"/>
              <a:t>Reviewing chart time + Visiting patient time + Updating medical chart time</a:t>
            </a:r>
          </a:p>
        </p:txBody>
      </p:sp>
      <p:grpSp>
        <p:nvGrpSpPr>
          <p:cNvPr id="304" name="Group 304"/>
          <p:cNvGrpSpPr/>
          <p:nvPr/>
        </p:nvGrpSpPr>
        <p:grpSpPr>
          <a:xfrm>
            <a:off x="3395955" y="2569413"/>
            <a:ext cx="4542793" cy="1025804"/>
            <a:chOff x="-1" y="0"/>
            <a:chExt cx="6460860" cy="1458919"/>
          </a:xfrm>
        </p:grpSpPr>
        <p:sp>
          <p:nvSpPr>
            <p:cNvPr id="299" name="Shape 299"/>
            <p:cNvSpPr/>
            <p:nvPr/>
          </p:nvSpPr>
          <p:spPr>
            <a:xfrm>
              <a:off x="-1" y="733283"/>
              <a:ext cx="2954656" cy="44119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defRPr sz="2200"/>
              </a:lvl1pPr>
            </a:lstStyle>
            <a:p>
              <a:r>
                <a:rPr sz="1547"/>
                <a:t>Base documentation load</a:t>
              </a:r>
            </a:p>
          </p:txBody>
        </p:sp>
        <p:sp>
          <p:nvSpPr>
            <p:cNvPr id="300" name="Shape 300"/>
            <p:cNvSpPr/>
            <p:nvPr/>
          </p:nvSpPr>
          <p:spPr>
            <a:xfrm>
              <a:off x="3982687" y="679127"/>
              <a:ext cx="2478172" cy="7797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p>
              <a:pPr>
                <a:defRPr sz="2200"/>
              </a:pPr>
              <a:r>
                <a:rPr sz="1547"/>
                <a:t>Communication </a:t>
              </a:r>
            </a:p>
            <a:p>
              <a:pPr>
                <a:defRPr sz="2200"/>
              </a:pPr>
              <a:r>
                <a:rPr sz="1547"/>
                <a:t>(with task switching)</a:t>
              </a:r>
            </a:p>
          </p:txBody>
        </p:sp>
        <p:sp>
          <p:nvSpPr>
            <p:cNvPr id="301" name="Shape 301"/>
            <p:cNvSpPr/>
            <p:nvPr/>
          </p:nvSpPr>
          <p:spPr>
            <a:xfrm>
              <a:off x="3485170" y="710210"/>
              <a:ext cx="282699" cy="4873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defRPr sz="2500"/>
              </a:lvl1pPr>
            </a:lstStyle>
            <a:p>
              <a:r>
                <a:rPr sz="1758"/>
                <a:t>+</a:t>
              </a:r>
            </a:p>
          </p:txBody>
        </p:sp>
        <p:sp>
          <p:nvSpPr>
            <p:cNvPr id="302" name="Shape 302"/>
            <p:cNvSpPr/>
            <p:nvPr/>
          </p:nvSpPr>
          <p:spPr>
            <a:xfrm flipV="1">
              <a:off x="2793461" y="1579"/>
              <a:ext cx="667426" cy="593232"/>
            </a:xfrm>
            <a:prstGeom prst="line">
              <a:avLst/>
            </a:prstGeom>
            <a:noFill/>
            <a:ln w="25400" cap="flat">
              <a:solidFill>
                <a:srgbClr val="000000"/>
              </a:solidFill>
              <a:prstDash val="solid"/>
              <a:miter lim="400000"/>
            </a:ln>
            <a:effectLst/>
          </p:spPr>
          <p:txBody>
            <a:bodyPr wrap="square" lIns="35719" tIns="35719" rIns="35719" bIns="35719" numCol="1" anchor="ctr">
              <a:noAutofit/>
            </a:bodyPr>
            <a:lstStyle/>
            <a:p>
              <a:pPr>
                <a:defRPr sz="2400"/>
              </a:pPr>
              <a:endParaRPr sz="1687"/>
            </a:p>
          </p:txBody>
        </p:sp>
        <p:sp>
          <p:nvSpPr>
            <p:cNvPr id="303" name="Shape 303"/>
            <p:cNvSpPr/>
            <p:nvPr/>
          </p:nvSpPr>
          <p:spPr>
            <a:xfrm flipH="1" flipV="1">
              <a:off x="4173506" y="0"/>
              <a:ext cx="603574" cy="603573"/>
            </a:xfrm>
            <a:prstGeom prst="line">
              <a:avLst/>
            </a:prstGeom>
            <a:noFill/>
            <a:ln w="25400" cap="flat">
              <a:solidFill>
                <a:srgbClr val="000000"/>
              </a:solidFill>
              <a:prstDash val="solid"/>
              <a:miter lim="400000"/>
            </a:ln>
            <a:effectLst/>
          </p:spPr>
          <p:txBody>
            <a:bodyPr wrap="square" lIns="35719" tIns="35719" rIns="35719" bIns="35719" numCol="1" anchor="ctr">
              <a:noAutofit/>
            </a:bodyPr>
            <a:lstStyle/>
            <a:p>
              <a:pPr>
                <a:defRPr sz="2400"/>
              </a:pPr>
              <a:endParaRPr sz="1687"/>
            </a:p>
          </p:txBody>
        </p:sp>
      </p:grpSp>
      <p:sp>
        <p:nvSpPr>
          <p:cNvPr id="315" name="Shape 315"/>
          <p:cNvSpPr>
            <a:spLocks noGrp="1"/>
          </p:cNvSpPr>
          <p:nvPr>
            <p:ph type="title"/>
          </p:nvPr>
        </p:nvSpPr>
        <p:spPr>
          <a:prstGeom prst="rect">
            <a:avLst/>
          </a:prstGeom>
        </p:spPr>
        <p:txBody>
          <a:bodyPr>
            <a:noAutofit/>
          </a:bodyPr>
          <a:lstStyle>
            <a:lvl1pPr defTabSz="457200">
              <a:lnSpc>
                <a:spcPct val="120000"/>
              </a:lnSpc>
              <a:defRPr sz="4300" b="1">
                <a:latin typeface="Helvetica"/>
                <a:ea typeface="Helvetica"/>
                <a:cs typeface="Helvetica"/>
                <a:sym typeface="Helvetica"/>
              </a:defRPr>
            </a:lvl1pPr>
          </a:lstStyle>
          <a:p>
            <a:r>
              <a:rPr sz="2400" dirty="0">
                <a:solidFill>
                  <a:schemeClr val="tx1"/>
                </a:solidFill>
              </a:rPr>
              <a:t>Key </a:t>
            </a:r>
            <a:r>
              <a:rPr lang="en-US" sz="2400">
                <a:solidFill>
                  <a:schemeClr val="tx1"/>
                </a:solidFill>
              </a:rPr>
              <a:t>Result: Collaboration-driven task switching reduces productivity by 20% </a:t>
            </a:r>
            <a:endParaRPr sz="2400" dirty="0">
              <a:solidFill>
                <a:schemeClr val="tx1"/>
              </a:solidFill>
            </a:endParaRPr>
          </a:p>
        </p:txBody>
      </p:sp>
      <p:sp>
        <p:nvSpPr>
          <p:cNvPr id="306" name="Shape 306"/>
          <p:cNvSpPr/>
          <p:nvPr/>
        </p:nvSpPr>
        <p:spPr>
          <a:xfrm>
            <a:off x="382140" y="2445986"/>
            <a:ext cx="2721900" cy="54829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a:defRPr sz="2200" b="1">
                <a:solidFill>
                  <a:srgbClr val="0433FF"/>
                </a:solidFill>
                <a:latin typeface="Helvetica"/>
                <a:ea typeface="Helvetica"/>
                <a:cs typeface="Helvetica"/>
                <a:sym typeface="Helvetica"/>
              </a:defRPr>
            </a:pPr>
            <a:r>
              <a:rPr sz="1547" dirty="0"/>
              <a:t>Observed average </a:t>
            </a:r>
            <a:r>
              <a:rPr lang="en-US" sz="1547" dirty="0"/>
              <a:t>workload</a:t>
            </a:r>
            <a:endParaRPr sz="1547" dirty="0"/>
          </a:p>
          <a:p>
            <a:pPr algn="l">
              <a:defRPr sz="2200" b="1">
                <a:solidFill>
                  <a:srgbClr val="0433FF"/>
                </a:solidFill>
                <a:latin typeface="Helvetica"/>
                <a:ea typeface="Helvetica"/>
                <a:cs typeface="Helvetica"/>
                <a:sym typeface="Helvetica"/>
              </a:defRPr>
            </a:pPr>
            <a:r>
              <a:rPr sz="1547" dirty="0"/>
              <a:t>= 26 minutes</a:t>
            </a:r>
          </a:p>
        </p:txBody>
      </p:sp>
      <p:sp>
        <p:nvSpPr>
          <p:cNvPr id="307" name="Shape 307"/>
          <p:cNvSpPr/>
          <p:nvPr/>
        </p:nvSpPr>
        <p:spPr>
          <a:xfrm>
            <a:off x="2285136" y="4970168"/>
            <a:ext cx="1402861" cy="5519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noAutofit/>
          </a:bodyPr>
          <a:lstStyle/>
          <a:p>
            <a:pPr algn="l">
              <a:defRPr sz="2200" b="1">
                <a:solidFill>
                  <a:srgbClr val="FF2600"/>
                </a:solidFill>
                <a:latin typeface="Helvetica"/>
                <a:ea typeface="Helvetica"/>
                <a:cs typeface="Helvetica"/>
                <a:sym typeface="Helvetica"/>
              </a:defRPr>
            </a:pPr>
            <a:r>
              <a:rPr sz="1547" dirty="0"/>
              <a:t>5 minutes</a:t>
            </a:r>
          </a:p>
          <a:p>
            <a:pPr algn="l">
              <a:defRPr sz="1500">
                <a:solidFill>
                  <a:srgbClr val="FF2600"/>
                </a:solidFill>
              </a:defRPr>
            </a:pPr>
            <a:r>
              <a:rPr sz="1055" dirty="0"/>
              <a:t>= 50% of writing time</a:t>
            </a:r>
          </a:p>
        </p:txBody>
      </p:sp>
      <p:grpSp>
        <p:nvGrpSpPr>
          <p:cNvPr id="314" name="Group 314"/>
          <p:cNvGrpSpPr/>
          <p:nvPr/>
        </p:nvGrpSpPr>
        <p:grpSpPr>
          <a:xfrm>
            <a:off x="326816" y="3577239"/>
            <a:ext cx="3763386" cy="1184677"/>
            <a:chOff x="-1" y="151972"/>
            <a:chExt cx="5352370" cy="1684871"/>
          </a:xfrm>
        </p:grpSpPr>
        <p:sp>
          <p:nvSpPr>
            <p:cNvPr id="310" name="Shape 310"/>
            <p:cNvSpPr/>
            <p:nvPr/>
          </p:nvSpPr>
          <p:spPr>
            <a:xfrm>
              <a:off x="-1" y="671457"/>
              <a:ext cx="5141008" cy="11183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p>
              <a:pPr>
                <a:defRPr sz="2200" b="1">
                  <a:solidFill>
                    <a:srgbClr val="0433FF"/>
                  </a:solidFill>
                  <a:latin typeface="Helvetica"/>
                  <a:ea typeface="Helvetica"/>
                  <a:cs typeface="Helvetica"/>
                  <a:sym typeface="Helvetica"/>
                </a:defRPr>
              </a:pPr>
              <a:r>
                <a:rPr sz="1547"/>
                <a:t>Observed average documenting time </a:t>
              </a:r>
            </a:p>
            <a:p>
              <a:pPr algn="l">
                <a:defRPr sz="2200" b="1">
                  <a:solidFill>
                    <a:srgbClr val="0433FF"/>
                  </a:solidFill>
                  <a:latin typeface="Helvetica"/>
                  <a:ea typeface="Helvetica"/>
                  <a:cs typeface="Helvetica"/>
                  <a:sym typeface="Helvetica"/>
                </a:defRPr>
              </a:pPr>
              <a:r>
                <a:rPr sz="1547"/>
                <a:t>= 11 minutes</a:t>
              </a:r>
            </a:p>
            <a:p>
              <a:pPr algn="l">
                <a:defRPr sz="2200">
                  <a:solidFill>
                    <a:srgbClr val="0433FF"/>
                  </a:solidFill>
                </a:defRPr>
              </a:pPr>
              <a:r>
                <a:rPr sz="1547"/>
                <a:t>= 42% of processing time</a:t>
              </a:r>
            </a:p>
          </p:txBody>
        </p:sp>
        <p:sp>
          <p:nvSpPr>
            <p:cNvPr id="311" name="Shape 311"/>
            <p:cNvSpPr/>
            <p:nvPr/>
          </p:nvSpPr>
          <p:spPr>
            <a:xfrm flipV="1">
              <a:off x="4529631" y="151972"/>
              <a:ext cx="822738" cy="462216"/>
            </a:xfrm>
            <a:prstGeom prst="line">
              <a:avLst/>
            </a:prstGeom>
            <a:noFill/>
            <a:ln w="25400" cap="flat">
              <a:solidFill>
                <a:srgbClr val="0433FF"/>
              </a:solidFill>
              <a:prstDash val="solid"/>
              <a:miter lim="400000"/>
              <a:tailEnd type="triangle" w="med" len="med"/>
            </a:ln>
            <a:effectLst/>
          </p:spPr>
          <p:txBody>
            <a:bodyPr wrap="square" lIns="35719" tIns="35719" rIns="35719" bIns="35719" numCol="1" anchor="ctr">
              <a:noAutofit/>
            </a:bodyPr>
            <a:lstStyle/>
            <a:p>
              <a:pPr>
                <a:defRPr sz="2400"/>
              </a:pPr>
              <a:endParaRPr sz="1687"/>
            </a:p>
          </p:txBody>
        </p:sp>
        <p:sp>
          <p:nvSpPr>
            <p:cNvPr id="313" name="Shape 313"/>
            <p:cNvSpPr/>
            <p:nvPr/>
          </p:nvSpPr>
          <p:spPr>
            <a:xfrm>
              <a:off x="4499078" y="1078536"/>
              <a:ext cx="758308" cy="758307"/>
            </a:xfrm>
            <a:prstGeom prst="line">
              <a:avLst/>
            </a:prstGeom>
            <a:noFill/>
            <a:ln w="25400" cap="flat">
              <a:solidFill>
                <a:srgbClr val="FF2600"/>
              </a:solidFill>
              <a:prstDash val="solid"/>
              <a:miter lim="400000"/>
              <a:tailEnd type="triangle" w="med" len="med"/>
            </a:ln>
            <a:effectLst/>
          </p:spPr>
          <p:txBody>
            <a:bodyPr wrap="square" lIns="35719" tIns="35719" rIns="35719" bIns="35719" numCol="1" anchor="ctr">
              <a:noAutofit/>
            </a:bodyPr>
            <a:lstStyle/>
            <a:p>
              <a:pPr>
                <a:defRPr sz="2400"/>
              </a:pPr>
              <a:endParaRPr sz="1687"/>
            </a:p>
          </p:txBody>
        </p:sp>
      </p:grpSp>
      <p:grpSp>
        <p:nvGrpSpPr>
          <p:cNvPr id="321" name="Group 321"/>
          <p:cNvGrpSpPr/>
          <p:nvPr/>
        </p:nvGrpSpPr>
        <p:grpSpPr>
          <a:xfrm>
            <a:off x="3594753" y="3591992"/>
            <a:ext cx="5447843" cy="1753090"/>
            <a:chOff x="0" y="0"/>
            <a:chExt cx="7748042" cy="2493281"/>
          </a:xfrm>
        </p:grpSpPr>
        <p:sp>
          <p:nvSpPr>
            <p:cNvPr id="316" name="Shape 316"/>
            <p:cNvSpPr/>
            <p:nvPr/>
          </p:nvSpPr>
          <p:spPr>
            <a:xfrm flipV="1">
              <a:off x="2766478" y="0"/>
              <a:ext cx="1412829" cy="1698071"/>
            </a:xfrm>
            <a:prstGeom prst="line">
              <a:avLst/>
            </a:prstGeom>
            <a:noFill/>
            <a:ln w="25400" cap="flat">
              <a:solidFill>
                <a:srgbClr val="000000"/>
              </a:solidFill>
              <a:prstDash val="solid"/>
              <a:miter lim="400000"/>
            </a:ln>
            <a:effectLst/>
          </p:spPr>
          <p:txBody>
            <a:bodyPr wrap="square" lIns="35719" tIns="35719" rIns="35719" bIns="35719" numCol="1" anchor="ctr">
              <a:noAutofit/>
            </a:bodyPr>
            <a:lstStyle/>
            <a:p>
              <a:pPr>
                <a:defRPr sz="2400"/>
              </a:pPr>
              <a:endParaRPr sz="1687"/>
            </a:p>
          </p:txBody>
        </p:sp>
        <p:sp>
          <p:nvSpPr>
            <p:cNvPr id="317" name="Shape 317"/>
            <p:cNvSpPr/>
            <p:nvPr/>
          </p:nvSpPr>
          <p:spPr>
            <a:xfrm>
              <a:off x="4749782" y="1713489"/>
              <a:ext cx="2998260" cy="7797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defRPr sz="2200"/>
              </a:lvl1pPr>
            </a:lstStyle>
            <a:p>
              <a:r>
                <a:rPr sz="1547"/>
                <a:t>Actual communication time</a:t>
              </a:r>
            </a:p>
          </p:txBody>
        </p:sp>
        <p:sp>
          <p:nvSpPr>
            <p:cNvPr id="318" name="Shape 318"/>
            <p:cNvSpPr/>
            <p:nvPr/>
          </p:nvSpPr>
          <p:spPr>
            <a:xfrm flipH="1" flipV="1">
              <a:off x="4719067" y="21623"/>
              <a:ext cx="1380983" cy="1695351"/>
            </a:xfrm>
            <a:prstGeom prst="line">
              <a:avLst/>
            </a:prstGeom>
            <a:noFill/>
            <a:ln w="25400" cap="flat">
              <a:solidFill>
                <a:srgbClr val="000000"/>
              </a:solidFill>
              <a:prstDash val="solid"/>
              <a:miter lim="400000"/>
            </a:ln>
            <a:effectLst/>
          </p:spPr>
          <p:txBody>
            <a:bodyPr wrap="square" lIns="35719" tIns="35719" rIns="35719" bIns="35719" numCol="1" anchor="ctr">
              <a:noAutofit/>
            </a:bodyPr>
            <a:lstStyle/>
            <a:p>
              <a:pPr>
                <a:defRPr sz="2400"/>
              </a:pPr>
              <a:endParaRPr sz="1687"/>
            </a:p>
          </p:txBody>
        </p:sp>
        <p:sp>
          <p:nvSpPr>
            <p:cNvPr id="319" name="Shape 319"/>
            <p:cNvSpPr/>
            <p:nvPr/>
          </p:nvSpPr>
          <p:spPr>
            <a:xfrm>
              <a:off x="4320254" y="1656517"/>
              <a:ext cx="282699" cy="4873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defRPr sz="2500"/>
              </a:lvl1pPr>
            </a:lstStyle>
            <a:p>
              <a:r>
                <a:rPr sz="1758"/>
                <a:t>+</a:t>
              </a:r>
            </a:p>
          </p:txBody>
        </p:sp>
        <p:sp>
          <p:nvSpPr>
            <p:cNvPr id="320" name="Shape 320"/>
            <p:cNvSpPr/>
            <p:nvPr/>
          </p:nvSpPr>
          <p:spPr>
            <a:xfrm>
              <a:off x="0" y="1686404"/>
              <a:ext cx="4214578" cy="7797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defRPr sz="2200">
                  <a:solidFill>
                    <a:srgbClr val="FF2600"/>
                  </a:solidFill>
                </a:defRPr>
              </a:lvl1pPr>
            </a:lstStyle>
            <a:p>
              <a:r>
                <a:rPr sz="1547"/>
                <a:t>Additional documenting time: setup time</a:t>
              </a:r>
            </a:p>
          </p:txBody>
        </p:sp>
      </p:grpSp>
    </p:spTree>
    <p:extLst>
      <p:ext uri="{BB962C8B-B14F-4D97-AF65-F5344CB8AC3E}">
        <p14:creationId xmlns:p14="http://schemas.microsoft.com/office/powerpoint/2010/main" val="1419935147"/>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 name="Group 1"/>
          <p:cNvGrpSpPr/>
          <p:nvPr/>
        </p:nvGrpSpPr>
        <p:grpSpPr>
          <a:xfrm>
            <a:off x="2942830" y="1288903"/>
            <a:ext cx="6201170" cy="5386504"/>
            <a:chOff x="-3024521" y="1510616"/>
            <a:chExt cx="8819442" cy="7660806"/>
          </a:xfrm>
        </p:grpSpPr>
        <p:grpSp>
          <p:nvGrpSpPr>
            <p:cNvPr id="8" name="Group 7"/>
            <p:cNvGrpSpPr/>
            <p:nvPr/>
          </p:nvGrpSpPr>
          <p:grpSpPr>
            <a:xfrm>
              <a:off x="-3024521" y="1510616"/>
              <a:ext cx="8819442" cy="7660806"/>
              <a:chOff x="1847352" y="1151658"/>
              <a:chExt cx="6201170" cy="5386504"/>
            </a:xfrm>
          </p:grpSpPr>
          <p:pic>
            <p:nvPicPr>
              <p:cNvPr id="3" name="Picture 2" descr="0904_survival1.pdf"/>
              <p:cNvPicPr>
                <a:picLocks noChangeAspect="1"/>
              </p:cNvPicPr>
              <p:nvPr/>
            </p:nvPicPr>
            <p:blipFill rotWithShape="1">
              <a:blip r:embed="rId2">
                <a:extLst>
                  <a:ext uri="{28A0092B-C50C-407E-A947-70E740481C1C}">
                    <a14:useLocalDpi xmlns:a14="http://schemas.microsoft.com/office/drawing/2010/main" val="0"/>
                  </a:ext>
                </a:extLst>
              </a:blip>
              <a:srcRect l="6805" t="11360" b="8747"/>
              <a:stretch/>
            </p:blipFill>
            <p:spPr>
              <a:xfrm>
                <a:off x="2083295" y="1184307"/>
                <a:ext cx="5965227" cy="5113812"/>
              </a:xfrm>
              <a:prstGeom prst="rect">
                <a:avLst/>
              </a:prstGeom>
            </p:spPr>
          </p:pic>
          <p:sp>
            <p:nvSpPr>
              <p:cNvPr id="4" name="Shape 189"/>
              <p:cNvSpPr/>
              <p:nvPr/>
            </p:nvSpPr>
            <p:spPr>
              <a:xfrm rot="16200000">
                <a:off x="1442209" y="3306243"/>
                <a:ext cx="1055802" cy="245515"/>
              </a:xfrm>
              <a:prstGeom prst="rect">
                <a:avLst/>
              </a:prstGeom>
              <a:noFill/>
              <a:ln w="12700">
                <a:miter lim="400000"/>
              </a:ln>
              <a:extLst>
                <a:ext uri="{C572A759-6A51-4108-AA02-DFA0A04FC94B}">
                  <ma14:wrappingTextBoxFlag xmlns:ma14="http://schemas.microsoft.com/office/mac/drawingml/2011/main" xmlns="" val="1"/>
                </a:ext>
              </a:extLst>
            </p:spPr>
            <p:txBody>
              <a:bodyPr wrap="none" lIns="25114" tIns="25114" rIns="25114" bIns="25114" anchor="ctr">
                <a:spAutoFit/>
              </a:bodyPr>
              <a:lstStyle>
                <a:lvl1pPr>
                  <a:defRPr sz="2000" b="1">
                    <a:latin typeface="Helvetica"/>
                    <a:ea typeface="Helvetica"/>
                    <a:cs typeface="Helvetica"/>
                    <a:sym typeface="Helvetica"/>
                  </a:defRPr>
                </a:lvl1pPr>
              </a:lstStyle>
              <a:p>
                <a:pPr lvl="0">
                  <a:defRPr sz="1800" b="0"/>
                </a:pPr>
                <a:r>
                  <a:rPr lang="en-US" sz="1266" dirty="0">
                    <a:latin typeface="Times New Roman"/>
                    <a:cs typeface="Times New Roman"/>
                  </a:rPr>
                  <a:t>Tail probability</a:t>
                </a:r>
                <a:endParaRPr sz="1266" dirty="0">
                  <a:latin typeface="Times New Roman"/>
                  <a:cs typeface="Times New Roman"/>
                </a:endParaRPr>
              </a:p>
            </p:txBody>
          </p:sp>
          <p:sp>
            <p:nvSpPr>
              <p:cNvPr id="5" name="Shape 190"/>
              <p:cNvSpPr/>
              <p:nvPr/>
            </p:nvSpPr>
            <p:spPr>
              <a:xfrm>
                <a:off x="3735548" y="6292647"/>
                <a:ext cx="3042600" cy="245515"/>
              </a:xfrm>
              <a:prstGeom prst="rect">
                <a:avLst/>
              </a:prstGeom>
              <a:ln w="12700">
                <a:miter lim="400000"/>
              </a:ln>
              <a:extLst>
                <a:ext uri="{C572A759-6A51-4108-AA02-DFA0A04FC94B}">
                  <ma14:wrappingTextBoxFlag xmlns:ma14="http://schemas.microsoft.com/office/mac/drawingml/2011/main" xmlns="" val="1"/>
                </a:ext>
              </a:extLst>
            </p:spPr>
            <p:txBody>
              <a:bodyPr wrap="square" lIns="25114" tIns="25114" rIns="25114" bIns="25114" anchor="ctr">
                <a:spAutoFit/>
              </a:bodyPr>
              <a:lstStyle>
                <a:lvl1pPr>
                  <a:defRPr sz="2000" b="1">
                    <a:latin typeface="Helvetica"/>
                    <a:ea typeface="Helvetica"/>
                    <a:cs typeface="Helvetica"/>
                    <a:sym typeface="Helvetica"/>
                  </a:defRPr>
                </a:lvl1pPr>
              </a:lstStyle>
              <a:p>
                <a:pPr lvl="0">
                  <a:defRPr sz="1800" b="0"/>
                </a:pPr>
                <a:r>
                  <a:rPr lang="en-US" sz="1266" dirty="0">
                    <a:latin typeface="Times New Roman"/>
                    <a:cs typeface="Times New Roman"/>
                  </a:rPr>
                  <a:t>Documenting </a:t>
                </a:r>
                <a:r>
                  <a:rPr sz="1266" dirty="0">
                    <a:latin typeface="Times New Roman"/>
                    <a:cs typeface="Times New Roman"/>
                  </a:rPr>
                  <a:t>time of a case (minutes)</a:t>
                </a:r>
              </a:p>
            </p:txBody>
          </p:sp>
          <p:sp>
            <p:nvSpPr>
              <p:cNvPr id="7" name="TextBox 6"/>
              <p:cNvSpPr txBox="1"/>
              <p:nvPr/>
            </p:nvSpPr>
            <p:spPr>
              <a:xfrm>
                <a:off x="3319469" y="1151658"/>
                <a:ext cx="3762377" cy="525016"/>
              </a:xfrm>
              <a:prstGeom prst="rect">
                <a:avLst/>
              </a:prstGeom>
              <a:noFill/>
            </p:spPr>
            <p:txBody>
              <a:bodyPr wrap="none" rtlCol="0">
                <a:spAutoFit/>
              </a:bodyPr>
              <a:lstStyle/>
              <a:p>
                <a:pPr lvl="0"/>
                <a:r>
                  <a:rPr lang="en-US" sz="1406" b="1" dirty="0">
                    <a:latin typeface="Times New Roman"/>
                    <a:cs typeface="Times New Roman"/>
                  </a:rPr>
                  <a:t>Tail probability of case documenting time:</a:t>
                </a:r>
              </a:p>
              <a:p>
                <a:pPr lvl="0"/>
                <a:r>
                  <a:rPr lang="en-US" sz="1406" b="1" dirty="0">
                    <a:latin typeface="Times New Roman"/>
                    <a:cs typeface="Times New Roman"/>
                  </a:rPr>
                  <a:t>under different switching-frequency scenarios </a:t>
                </a:r>
              </a:p>
            </p:txBody>
          </p:sp>
        </p:grpSp>
        <p:cxnSp>
          <p:nvCxnSpPr>
            <p:cNvPr id="16" name="Straight Arrow Connector 15"/>
            <p:cNvCxnSpPr/>
            <p:nvPr/>
          </p:nvCxnSpPr>
          <p:spPr>
            <a:xfrm flipV="1">
              <a:off x="-1621622" y="4382337"/>
              <a:ext cx="286771" cy="235156"/>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255070" y="4547113"/>
              <a:ext cx="1449000" cy="654399"/>
            </a:xfrm>
            <a:prstGeom prst="rect">
              <a:avLst/>
            </a:prstGeom>
            <a:noFill/>
          </p:spPr>
          <p:txBody>
            <a:bodyPr wrap="square" lIns="91439" tIns="45719" rIns="91439" bIns="45719" rtlCol="0">
              <a:spAutoFit/>
            </a:bodyPr>
            <a:lstStyle/>
            <a:p>
              <a:r>
                <a:rPr lang="en-US" sz="1195" dirty="0">
                  <a:solidFill>
                    <a:srgbClr val="008000"/>
                  </a:solidFill>
                  <a:latin typeface="Times New Roman"/>
                  <a:cs typeface="Times New Roman"/>
                </a:rPr>
                <a:t>No case has any switch</a:t>
              </a:r>
            </a:p>
          </p:txBody>
        </p:sp>
        <p:sp>
          <p:nvSpPr>
            <p:cNvPr id="19" name="TextBox 18"/>
            <p:cNvSpPr txBox="1"/>
            <p:nvPr/>
          </p:nvSpPr>
          <p:spPr>
            <a:xfrm>
              <a:off x="1366213" y="2210870"/>
              <a:ext cx="3560071" cy="1977519"/>
            </a:xfrm>
            <a:prstGeom prst="rect">
              <a:avLst/>
            </a:prstGeom>
            <a:solidFill>
              <a:srgbClr val="FFFFFF"/>
            </a:solidFill>
          </p:spPr>
          <p:txBody>
            <a:bodyPr wrap="square" lIns="91439" tIns="45719" rIns="91439" bIns="45719" rtlCol="0">
              <a:spAutoFit/>
            </a:bodyPr>
            <a:lstStyle/>
            <a:p>
              <a:endParaRPr lang="en-US" sz="1687" dirty="0"/>
            </a:p>
            <a:p>
              <a:endParaRPr lang="en-US" sz="1687" dirty="0"/>
            </a:p>
            <a:p>
              <a:endParaRPr lang="en-US" sz="1687" dirty="0"/>
            </a:p>
            <a:p>
              <a:endParaRPr lang="en-US" sz="1687" dirty="0"/>
            </a:p>
            <a:p>
              <a:endParaRPr lang="en-US" sz="1687" dirty="0"/>
            </a:p>
          </p:txBody>
        </p:sp>
        <p:cxnSp>
          <p:nvCxnSpPr>
            <p:cNvPr id="20" name="Straight Arrow Connector 19"/>
            <p:cNvCxnSpPr/>
            <p:nvPr/>
          </p:nvCxnSpPr>
          <p:spPr>
            <a:xfrm flipV="1">
              <a:off x="-299127" y="5594178"/>
              <a:ext cx="299127" cy="264828"/>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061206" y="5789885"/>
              <a:ext cx="2260726" cy="654399"/>
            </a:xfrm>
            <a:prstGeom prst="rect">
              <a:avLst/>
            </a:prstGeom>
            <a:noFill/>
          </p:spPr>
          <p:txBody>
            <a:bodyPr wrap="square" lIns="91439" tIns="45719" rIns="91439" bIns="45719" rtlCol="0">
              <a:spAutoFit/>
            </a:bodyPr>
            <a:lstStyle/>
            <a:p>
              <a:pPr algn="r"/>
              <a:r>
                <a:rPr lang="en-US" sz="1195" dirty="0">
                  <a:solidFill>
                    <a:srgbClr val="0000FF"/>
                  </a:solidFill>
                  <a:latin typeface="Times New Roman"/>
                  <a:cs typeface="Times New Roman"/>
                </a:rPr>
                <a:t>All cases have 1 to 3 switches</a:t>
              </a:r>
            </a:p>
          </p:txBody>
        </p:sp>
        <p:cxnSp>
          <p:nvCxnSpPr>
            <p:cNvPr id="24" name="Straight Arrow Connector 23"/>
            <p:cNvCxnSpPr/>
            <p:nvPr/>
          </p:nvCxnSpPr>
          <p:spPr>
            <a:xfrm flipH="1">
              <a:off x="642475" y="6301623"/>
              <a:ext cx="408242" cy="289701"/>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642474" y="5687303"/>
              <a:ext cx="2685875" cy="654399"/>
            </a:xfrm>
            <a:prstGeom prst="rect">
              <a:avLst/>
            </a:prstGeom>
            <a:noFill/>
          </p:spPr>
          <p:txBody>
            <a:bodyPr wrap="square" lIns="91439" tIns="45719" rIns="91439" bIns="45719" rtlCol="0">
              <a:spAutoFit/>
            </a:bodyPr>
            <a:lstStyle/>
            <a:p>
              <a:r>
                <a:rPr lang="en-US" sz="1195" dirty="0">
                  <a:latin typeface="Times New Roman"/>
                  <a:cs typeface="Times New Roman"/>
                </a:rPr>
                <a:t>All cases have switches as observed in the data</a:t>
              </a:r>
            </a:p>
          </p:txBody>
        </p:sp>
        <p:cxnSp>
          <p:nvCxnSpPr>
            <p:cNvPr id="28" name="Straight Arrow Connector 27"/>
            <p:cNvCxnSpPr/>
            <p:nvPr/>
          </p:nvCxnSpPr>
          <p:spPr>
            <a:xfrm flipH="1">
              <a:off x="1985413" y="6987534"/>
              <a:ext cx="408242" cy="28970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1915038" y="6619384"/>
              <a:ext cx="3401267" cy="392856"/>
            </a:xfrm>
            <a:prstGeom prst="rect">
              <a:avLst/>
            </a:prstGeom>
            <a:noFill/>
          </p:spPr>
          <p:txBody>
            <a:bodyPr wrap="square" lIns="91439" tIns="45719" rIns="91439" bIns="45719" rtlCol="0">
              <a:spAutoFit/>
            </a:bodyPr>
            <a:lstStyle/>
            <a:p>
              <a:r>
                <a:rPr lang="en-US" sz="1195" dirty="0">
                  <a:solidFill>
                    <a:srgbClr val="FF0000"/>
                  </a:solidFill>
                  <a:latin typeface="Times New Roman"/>
                  <a:cs typeface="Times New Roman"/>
                </a:rPr>
                <a:t>All cases have more than 3 switches</a:t>
              </a:r>
            </a:p>
          </p:txBody>
        </p:sp>
      </p:grpSp>
      <p:sp>
        <p:nvSpPr>
          <p:cNvPr id="31" name="Shape 345"/>
          <p:cNvSpPr txBox="1">
            <a:spLocks/>
          </p:cNvSpPr>
          <p:nvPr/>
        </p:nvSpPr>
        <p:spPr>
          <a:xfrm>
            <a:off x="17919" y="3571"/>
            <a:ext cx="9108163" cy="92118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noAutofit/>
          </a:bodyPr>
          <a:lstStyle>
            <a:lvl1pPr marL="0" marR="0" indent="0" algn="ctr" defTabSz="457200" rtl="0" latinLnBrk="0">
              <a:lnSpc>
                <a:spcPct val="100000"/>
              </a:lnSpc>
              <a:spcBef>
                <a:spcPts val="0"/>
              </a:spcBef>
              <a:spcAft>
                <a:spcPts val="0"/>
              </a:spcAft>
              <a:buClrTx/>
              <a:buSzTx/>
              <a:buFontTx/>
              <a:buNone/>
              <a:tabLst/>
              <a:defRPr sz="4000" b="1" i="0" u="none" strike="noStrike" cap="none" spc="0" baseline="0">
                <a:ln>
                  <a:noFill/>
                </a:ln>
                <a:solidFill>
                  <a:srgbClr val="000000"/>
                </a:solidFill>
                <a:uFillTx/>
                <a:latin typeface="Helvetica"/>
                <a:ea typeface="Helvetica"/>
                <a:cs typeface="Helvetica"/>
                <a:sym typeface="Helvetica"/>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algn="l"/>
            <a:r>
              <a:rPr lang="en-US" sz="2800" dirty="0"/>
              <a:t>Result 1: More collaboration-driven switches reduce productivity </a:t>
            </a:r>
          </a:p>
        </p:txBody>
      </p:sp>
    </p:spTree>
    <p:extLst>
      <p:ext uri="{BB962C8B-B14F-4D97-AF65-F5344CB8AC3E}">
        <p14:creationId xmlns:p14="http://schemas.microsoft.com/office/powerpoint/2010/main" val="14471870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 name="Group 1"/>
          <p:cNvGrpSpPr/>
          <p:nvPr/>
        </p:nvGrpSpPr>
        <p:grpSpPr>
          <a:xfrm>
            <a:off x="2703993" y="1374207"/>
            <a:ext cx="6155534" cy="5370350"/>
            <a:chOff x="6433265" y="1557050"/>
            <a:chExt cx="8754537" cy="7637831"/>
          </a:xfrm>
        </p:grpSpPr>
        <p:grpSp>
          <p:nvGrpSpPr>
            <p:cNvPr id="13" name="Group 12"/>
            <p:cNvGrpSpPr/>
            <p:nvPr/>
          </p:nvGrpSpPr>
          <p:grpSpPr>
            <a:xfrm>
              <a:off x="6433265" y="1557050"/>
              <a:ext cx="8754537" cy="7637831"/>
              <a:chOff x="4523390" y="1127791"/>
              <a:chExt cx="6155534" cy="5370350"/>
            </a:xfrm>
          </p:grpSpPr>
          <p:pic>
            <p:nvPicPr>
              <p:cNvPr id="9" name="Picture 8" descr="0904_survival2.pdf"/>
              <p:cNvPicPr>
                <a:picLocks noChangeAspect="1"/>
              </p:cNvPicPr>
              <p:nvPr/>
            </p:nvPicPr>
            <p:blipFill rotWithShape="1">
              <a:blip r:embed="rId3">
                <a:extLst>
                  <a:ext uri="{28A0092B-C50C-407E-A947-70E740481C1C}">
                    <a14:useLocalDpi xmlns:a14="http://schemas.microsoft.com/office/drawing/2010/main" val="0"/>
                  </a:ext>
                </a:extLst>
              </a:blip>
              <a:srcRect l="6011" t="10962" b="8680"/>
              <a:stretch/>
            </p:blipFill>
            <p:spPr>
              <a:xfrm>
                <a:off x="4697699" y="1127791"/>
                <a:ext cx="5981225" cy="5113812"/>
              </a:xfrm>
              <a:prstGeom prst="rect">
                <a:avLst/>
              </a:prstGeom>
            </p:spPr>
          </p:pic>
          <p:sp>
            <p:nvSpPr>
              <p:cNvPr id="11" name="Shape 189"/>
              <p:cNvSpPr/>
              <p:nvPr/>
            </p:nvSpPr>
            <p:spPr>
              <a:xfrm rot="16200000">
                <a:off x="4118247" y="3249727"/>
                <a:ext cx="1055802" cy="245515"/>
              </a:xfrm>
              <a:prstGeom prst="rect">
                <a:avLst/>
              </a:prstGeom>
              <a:noFill/>
              <a:ln w="12700">
                <a:miter lim="400000"/>
              </a:ln>
              <a:extLst>
                <a:ext uri="{C572A759-6A51-4108-AA02-DFA0A04FC94B}">
                  <ma14:wrappingTextBoxFlag xmlns:ma14="http://schemas.microsoft.com/office/mac/drawingml/2011/main" xmlns="" val="1"/>
                </a:ext>
              </a:extLst>
            </p:spPr>
            <p:txBody>
              <a:bodyPr wrap="none" lIns="25114" tIns="25114" rIns="25114" bIns="25114" anchor="ctr">
                <a:spAutoFit/>
              </a:bodyPr>
              <a:lstStyle>
                <a:lvl1pPr>
                  <a:defRPr sz="2000" b="1">
                    <a:latin typeface="Helvetica"/>
                    <a:ea typeface="Helvetica"/>
                    <a:cs typeface="Helvetica"/>
                    <a:sym typeface="Helvetica"/>
                  </a:defRPr>
                </a:lvl1pPr>
              </a:lstStyle>
              <a:p>
                <a:pPr lvl="0">
                  <a:defRPr sz="1800" b="0"/>
                </a:pPr>
                <a:r>
                  <a:rPr lang="en-US" sz="1266" dirty="0">
                    <a:latin typeface="Times New Roman"/>
                    <a:cs typeface="Times New Roman"/>
                  </a:rPr>
                  <a:t>Tail probability</a:t>
                </a:r>
                <a:endParaRPr sz="1266" dirty="0">
                  <a:latin typeface="Times New Roman"/>
                  <a:cs typeface="Times New Roman"/>
                </a:endParaRPr>
              </a:p>
            </p:txBody>
          </p:sp>
          <p:sp>
            <p:nvSpPr>
              <p:cNvPr id="12" name="Shape 190"/>
              <p:cNvSpPr/>
              <p:nvPr/>
            </p:nvSpPr>
            <p:spPr>
              <a:xfrm>
                <a:off x="6515123" y="6252626"/>
                <a:ext cx="3042600" cy="245515"/>
              </a:xfrm>
              <a:prstGeom prst="rect">
                <a:avLst/>
              </a:prstGeom>
              <a:ln w="12700">
                <a:miter lim="400000"/>
              </a:ln>
              <a:extLst>
                <a:ext uri="{C572A759-6A51-4108-AA02-DFA0A04FC94B}">
                  <ma14:wrappingTextBoxFlag xmlns:ma14="http://schemas.microsoft.com/office/mac/drawingml/2011/main" xmlns="" val="1"/>
                </a:ext>
              </a:extLst>
            </p:spPr>
            <p:txBody>
              <a:bodyPr wrap="square" lIns="25114" tIns="25114" rIns="25114" bIns="25114" anchor="ctr">
                <a:spAutoFit/>
              </a:bodyPr>
              <a:lstStyle>
                <a:lvl1pPr>
                  <a:defRPr sz="2000" b="1">
                    <a:latin typeface="Helvetica"/>
                    <a:ea typeface="Helvetica"/>
                    <a:cs typeface="Helvetica"/>
                    <a:sym typeface="Helvetica"/>
                  </a:defRPr>
                </a:lvl1pPr>
              </a:lstStyle>
              <a:p>
                <a:pPr lvl="0">
                  <a:defRPr sz="1800" b="0"/>
                </a:pPr>
                <a:r>
                  <a:rPr lang="en-US" sz="1266" dirty="0">
                    <a:latin typeface="Times New Roman"/>
                    <a:cs typeface="Times New Roman"/>
                  </a:rPr>
                  <a:t>Documenting </a:t>
                </a:r>
                <a:r>
                  <a:rPr sz="1266" dirty="0">
                    <a:latin typeface="Times New Roman"/>
                    <a:cs typeface="Times New Roman"/>
                  </a:rPr>
                  <a:t>time of a case (minutes)</a:t>
                </a:r>
              </a:p>
            </p:txBody>
          </p:sp>
        </p:grpSp>
        <p:sp>
          <p:nvSpPr>
            <p:cNvPr id="14" name="TextBox 13"/>
            <p:cNvSpPr txBox="1"/>
            <p:nvPr/>
          </p:nvSpPr>
          <p:spPr>
            <a:xfrm>
              <a:off x="9089986" y="1663264"/>
              <a:ext cx="4880924" cy="746687"/>
            </a:xfrm>
            <a:prstGeom prst="rect">
              <a:avLst/>
            </a:prstGeom>
            <a:noFill/>
          </p:spPr>
          <p:txBody>
            <a:bodyPr wrap="none" lIns="91439" tIns="45719" rIns="91439" bIns="45719" rtlCol="0">
              <a:spAutoFit/>
            </a:bodyPr>
            <a:lstStyle/>
            <a:p>
              <a:pPr lvl="0"/>
              <a:r>
                <a:rPr lang="en-US" sz="1406" b="1" dirty="0">
                  <a:latin typeface="Times New Roman"/>
                  <a:cs typeface="Times New Roman"/>
                </a:rPr>
                <a:t>Tail probability of case documenting time:</a:t>
              </a:r>
            </a:p>
            <a:p>
              <a:pPr lvl="0"/>
              <a:r>
                <a:rPr lang="en-US" sz="1406" b="1" dirty="0">
                  <a:latin typeface="Times New Roman"/>
                  <a:cs typeface="Times New Roman"/>
                </a:rPr>
                <a:t>under different switching-type scenarios </a:t>
              </a:r>
            </a:p>
          </p:txBody>
        </p:sp>
        <p:cxnSp>
          <p:nvCxnSpPr>
            <p:cNvPr id="38" name="Straight Arrow Connector 37"/>
            <p:cNvCxnSpPr/>
            <p:nvPr/>
          </p:nvCxnSpPr>
          <p:spPr>
            <a:xfrm flipV="1">
              <a:off x="8795470" y="6469934"/>
              <a:ext cx="753300" cy="586180"/>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7294200" y="6987535"/>
              <a:ext cx="2792951" cy="915939"/>
            </a:xfrm>
            <a:prstGeom prst="rect">
              <a:avLst/>
            </a:prstGeom>
            <a:noFill/>
          </p:spPr>
          <p:txBody>
            <a:bodyPr wrap="square" lIns="91439" tIns="45719" rIns="91439" bIns="45719" rtlCol="0">
              <a:spAutoFit/>
            </a:bodyPr>
            <a:lstStyle/>
            <a:p>
              <a:r>
                <a:rPr lang="en-US" sz="1195" dirty="0">
                  <a:solidFill>
                    <a:srgbClr val="008000"/>
                  </a:solidFill>
                  <a:latin typeface="Times New Roman"/>
                  <a:cs typeface="Times New Roman"/>
                </a:rPr>
                <a:t>All cases’ switches are conducted by the hospitalist to reach out</a:t>
              </a:r>
            </a:p>
          </p:txBody>
        </p:sp>
        <p:sp>
          <p:nvSpPr>
            <p:cNvPr id="40" name="TextBox 39"/>
            <p:cNvSpPr txBox="1"/>
            <p:nvPr/>
          </p:nvSpPr>
          <p:spPr>
            <a:xfrm>
              <a:off x="10637935" y="2541691"/>
              <a:ext cx="3560071" cy="1977519"/>
            </a:xfrm>
            <a:prstGeom prst="rect">
              <a:avLst/>
            </a:prstGeom>
            <a:solidFill>
              <a:srgbClr val="FFFFFF"/>
            </a:solidFill>
          </p:spPr>
          <p:txBody>
            <a:bodyPr wrap="square" lIns="91439" tIns="45719" rIns="91439" bIns="45719" rtlCol="0">
              <a:spAutoFit/>
            </a:bodyPr>
            <a:lstStyle/>
            <a:p>
              <a:endParaRPr lang="en-US" sz="1687" dirty="0"/>
            </a:p>
            <a:p>
              <a:endParaRPr lang="en-US" sz="1687" dirty="0"/>
            </a:p>
            <a:p>
              <a:endParaRPr lang="en-US" sz="1687" dirty="0"/>
            </a:p>
            <a:p>
              <a:endParaRPr lang="en-US" sz="1687" dirty="0"/>
            </a:p>
            <a:p>
              <a:endParaRPr lang="en-US" sz="1687" dirty="0"/>
            </a:p>
          </p:txBody>
        </p:sp>
        <p:cxnSp>
          <p:nvCxnSpPr>
            <p:cNvPr id="43" name="Straight Arrow Connector 42"/>
            <p:cNvCxnSpPr/>
            <p:nvPr/>
          </p:nvCxnSpPr>
          <p:spPr>
            <a:xfrm flipH="1">
              <a:off x="9344649" y="4547113"/>
              <a:ext cx="408242" cy="289701"/>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9294996" y="3890524"/>
              <a:ext cx="2685875" cy="654399"/>
            </a:xfrm>
            <a:prstGeom prst="rect">
              <a:avLst/>
            </a:prstGeom>
            <a:noFill/>
          </p:spPr>
          <p:txBody>
            <a:bodyPr wrap="square" lIns="91439" tIns="45719" rIns="91439" bIns="45719" rtlCol="0">
              <a:spAutoFit/>
            </a:bodyPr>
            <a:lstStyle/>
            <a:p>
              <a:r>
                <a:rPr lang="en-US" sz="1195" dirty="0">
                  <a:latin typeface="Times New Roman"/>
                  <a:cs typeface="Times New Roman"/>
                </a:rPr>
                <a:t>All cases have switches as observed in the data</a:t>
              </a:r>
            </a:p>
          </p:txBody>
        </p:sp>
        <p:cxnSp>
          <p:nvCxnSpPr>
            <p:cNvPr id="45" name="Straight Arrow Connector 44"/>
            <p:cNvCxnSpPr/>
            <p:nvPr/>
          </p:nvCxnSpPr>
          <p:spPr>
            <a:xfrm flipH="1">
              <a:off x="11071234" y="6343892"/>
              <a:ext cx="408242" cy="28970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10867112" y="5687303"/>
              <a:ext cx="3401267" cy="654399"/>
            </a:xfrm>
            <a:prstGeom prst="rect">
              <a:avLst/>
            </a:prstGeom>
            <a:noFill/>
          </p:spPr>
          <p:txBody>
            <a:bodyPr wrap="square" lIns="91439" tIns="45719" rIns="91439" bIns="45719" rtlCol="0">
              <a:spAutoFit/>
            </a:bodyPr>
            <a:lstStyle/>
            <a:p>
              <a:r>
                <a:rPr lang="en-US" sz="1195" dirty="0">
                  <a:solidFill>
                    <a:srgbClr val="FF0000"/>
                  </a:solidFill>
                  <a:latin typeface="Times New Roman"/>
                  <a:cs typeface="Times New Roman"/>
                </a:rPr>
                <a:t>All cases’ switches are conducted to respond to other people</a:t>
              </a:r>
            </a:p>
          </p:txBody>
        </p:sp>
      </p:grpSp>
      <p:sp>
        <p:nvSpPr>
          <p:cNvPr id="16" name="Shape 345"/>
          <p:cNvSpPr txBox="1">
            <a:spLocks/>
          </p:cNvSpPr>
          <p:nvPr/>
        </p:nvSpPr>
        <p:spPr>
          <a:xfrm>
            <a:off x="17919" y="3571"/>
            <a:ext cx="9108163" cy="92118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normAutofit lnSpcReduction="10000"/>
          </a:bodyPr>
          <a:lstStyle>
            <a:lvl1pPr marL="0" marR="0" indent="0" algn="ctr" defTabSz="457200" rtl="0" latinLnBrk="0">
              <a:lnSpc>
                <a:spcPct val="100000"/>
              </a:lnSpc>
              <a:spcBef>
                <a:spcPts val="0"/>
              </a:spcBef>
              <a:spcAft>
                <a:spcPts val="0"/>
              </a:spcAft>
              <a:buClrTx/>
              <a:buSzTx/>
              <a:buFontTx/>
              <a:buNone/>
              <a:tabLst/>
              <a:defRPr sz="4000" b="1" i="0" u="none" strike="noStrike" cap="none" spc="0" baseline="0">
                <a:ln>
                  <a:noFill/>
                </a:ln>
                <a:solidFill>
                  <a:srgbClr val="000000"/>
                </a:solidFill>
                <a:uFillTx/>
                <a:latin typeface="Helvetica"/>
                <a:ea typeface="Helvetica"/>
                <a:cs typeface="Helvetica"/>
                <a:sym typeface="Helvetica"/>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algn="l"/>
            <a:r>
              <a:rPr lang="en-US" sz="2812" dirty="0"/>
              <a:t>Result 2: Who initiates the task switch matters: responding to collaborators is worse</a:t>
            </a:r>
            <a:endParaRPr lang="en-US" sz="3200" dirty="0"/>
          </a:p>
        </p:txBody>
      </p:sp>
    </p:spTree>
    <p:extLst>
      <p:ext uri="{BB962C8B-B14F-4D97-AF65-F5344CB8AC3E}">
        <p14:creationId xmlns:p14="http://schemas.microsoft.com/office/powerpoint/2010/main" val="4725096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360" name="Table 360"/>
          <p:cNvGraphicFramePr/>
          <p:nvPr>
            <p:extLst>
              <p:ext uri="{D42A27DB-BD31-4B8C-83A1-F6EECF244321}">
                <p14:modId xmlns:p14="http://schemas.microsoft.com/office/powerpoint/2010/main" val="701150345"/>
              </p:ext>
            </p:extLst>
          </p:nvPr>
        </p:nvGraphicFramePr>
        <p:xfrm>
          <a:off x="449380" y="1270283"/>
          <a:ext cx="8527854" cy="3726417"/>
        </p:xfrm>
        <a:graphic>
          <a:graphicData uri="http://schemas.openxmlformats.org/drawingml/2006/table">
            <a:tbl>
              <a:tblPr/>
              <a:tblGrid>
                <a:gridCol w="4464844">
                  <a:extLst>
                    <a:ext uri="{9D8B030D-6E8A-4147-A177-3AD203B41FA5}">
                      <a16:colId xmlns:a16="http://schemas.microsoft.com/office/drawing/2014/main" val="20000"/>
                    </a:ext>
                  </a:extLst>
                </a:gridCol>
                <a:gridCol w="580430">
                  <a:extLst>
                    <a:ext uri="{9D8B030D-6E8A-4147-A177-3AD203B41FA5}">
                      <a16:colId xmlns:a16="http://schemas.microsoft.com/office/drawing/2014/main" val="20001"/>
                    </a:ext>
                  </a:extLst>
                </a:gridCol>
                <a:gridCol w="580430">
                  <a:extLst>
                    <a:ext uri="{9D8B030D-6E8A-4147-A177-3AD203B41FA5}">
                      <a16:colId xmlns:a16="http://schemas.microsoft.com/office/drawing/2014/main" val="20002"/>
                    </a:ext>
                  </a:extLst>
                </a:gridCol>
                <a:gridCol w="580430">
                  <a:extLst>
                    <a:ext uri="{9D8B030D-6E8A-4147-A177-3AD203B41FA5}">
                      <a16:colId xmlns:a16="http://schemas.microsoft.com/office/drawing/2014/main" val="20003"/>
                    </a:ext>
                  </a:extLst>
                </a:gridCol>
                <a:gridCol w="580430">
                  <a:extLst>
                    <a:ext uri="{9D8B030D-6E8A-4147-A177-3AD203B41FA5}">
                      <a16:colId xmlns:a16="http://schemas.microsoft.com/office/drawing/2014/main" val="20004"/>
                    </a:ext>
                  </a:extLst>
                </a:gridCol>
                <a:gridCol w="580430">
                  <a:extLst>
                    <a:ext uri="{9D8B030D-6E8A-4147-A177-3AD203B41FA5}">
                      <a16:colId xmlns:a16="http://schemas.microsoft.com/office/drawing/2014/main" val="20005"/>
                    </a:ext>
                  </a:extLst>
                </a:gridCol>
                <a:gridCol w="580430">
                  <a:extLst>
                    <a:ext uri="{9D8B030D-6E8A-4147-A177-3AD203B41FA5}">
                      <a16:colId xmlns:a16="http://schemas.microsoft.com/office/drawing/2014/main" val="20006"/>
                    </a:ext>
                  </a:extLst>
                </a:gridCol>
                <a:gridCol w="580430">
                  <a:extLst>
                    <a:ext uri="{9D8B030D-6E8A-4147-A177-3AD203B41FA5}">
                      <a16:colId xmlns:a16="http://schemas.microsoft.com/office/drawing/2014/main" val="20007"/>
                    </a:ext>
                  </a:extLst>
                </a:gridCol>
              </a:tblGrid>
              <a:tr h="530345">
                <a:tc>
                  <a:txBody>
                    <a:bodyPr/>
                    <a:lstStyle/>
                    <a:p>
                      <a:pPr defTabSz="914400"/>
                      <a:r>
                        <a:rPr sz="2000"/>
                        <a:t>Observed documenting time (minutes)</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r>
                        <a:rPr sz="2000"/>
                        <a:t>11</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0"/>
                  </a:ext>
                </a:extLst>
              </a:tr>
              <a:tr h="371475">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1"/>
                  </a:ext>
                </a:extLst>
              </a:tr>
              <a:tr h="371475">
                <a:tc>
                  <a:txBody>
                    <a:bodyPr/>
                    <a:lstStyle/>
                    <a:p>
                      <a:pPr defTabSz="914400"/>
                      <a:r>
                        <a:rPr sz="2000" b="1">
                          <a:latin typeface="Helvetica"/>
                          <a:ea typeface="Helvetica"/>
                          <a:cs typeface="Helvetica"/>
                          <a:sym typeface="Helvetica"/>
                        </a:rPr>
                        <a:t>Case level</a:t>
                      </a:r>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2"/>
                  </a:ext>
                </a:extLst>
              </a:tr>
              <a:tr h="371475">
                <a:tc>
                  <a:txBody>
                    <a:bodyPr/>
                    <a:lstStyle/>
                    <a:p>
                      <a:pPr defTabSz="914400"/>
                      <a:r>
                        <a:rPr sz="2000"/>
                        <a:t>Estimated setup time (minutes)</a:t>
                      </a:r>
                    </a:p>
                  </a:txBody>
                  <a:tcPr marL="35719" marR="35719" marT="35719" marB="35719" anchor="ctr" horzOverflow="overflow">
                    <a:lnL w="0">
                      <a:miter lim="400000"/>
                    </a:lnL>
                    <a:lnR w="0">
                      <a:miter lim="400000"/>
                    </a:lnR>
                    <a:lnT w="38100">
                      <a:solidFill>
                        <a:srgbClr val="000000"/>
                      </a:solidFill>
                      <a:miter lim="400000"/>
                    </a:lnT>
                    <a:lnB w="0">
                      <a:miter lim="400000"/>
                    </a:lnB>
                    <a:noFill/>
                  </a:tcPr>
                </a:tc>
                <a:tc>
                  <a:txBody>
                    <a:bodyPr/>
                    <a:lstStyle/>
                    <a:p>
                      <a:pPr defTabSz="914400"/>
                      <a:r>
                        <a:rPr sz="2000">
                          <a:solidFill>
                            <a:srgbClr val="FF2600"/>
                          </a:solidFill>
                        </a:rPr>
                        <a:t>5.11</a:t>
                      </a:r>
                    </a:p>
                  </a:txBody>
                  <a:tcPr marL="35719" marR="35719" marT="35719" marB="35719" anchor="ctr" horzOverflow="overflow">
                    <a:lnL w="0">
                      <a:miter lim="400000"/>
                    </a:lnL>
                    <a:lnR w="0">
                      <a:miter lim="400000"/>
                    </a:lnR>
                    <a:lnT w="38100">
                      <a:solidFill>
                        <a:srgbClr val="000000"/>
                      </a:solidFill>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3"/>
                  </a:ext>
                </a:extLst>
              </a:tr>
              <a:tr h="371475">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4"/>
                  </a:ext>
                </a:extLst>
              </a:tr>
              <a:tr h="371475">
                <a:tc>
                  <a:txBody>
                    <a:bodyPr/>
                    <a:lstStyle/>
                    <a:p>
                      <a:pPr defTabSz="914400"/>
                      <a:r>
                        <a:rPr sz="2000" b="1">
                          <a:latin typeface="Helvetica"/>
                          <a:ea typeface="Helvetica"/>
                          <a:cs typeface="Helvetica"/>
                          <a:sym typeface="Helvetica"/>
                        </a:rPr>
                        <a:t>Episode level</a:t>
                      </a:r>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tc>
                  <a:txBody>
                    <a:bodyPr/>
                    <a:lstStyle/>
                    <a:p>
                      <a:pPr defTabSz="914400">
                        <a:defRPr sz="2800" b="1">
                          <a:latin typeface="Helvetica"/>
                          <a:ea typeface="Helvetica"/>
                          <a:cs typeface="Helvetica"/>
                          <a:sym typeface="Helvetica"/>
                        </a:defRPr>
                      </a:pPr>
                      <a:endParaRPr sz="2000"/>
                    </a:p>
                  </a:txBody>
                  <a:tcPr marL="35719" marR="35719" marT="35719" marB="35719" anchor="ctr" horzOverflow="overflow">
                    <a:lnL w="0">
                      <a:miter lim="400000"/>
                    </a:lnL>
                    <a:lnR w="0">
                      <a:miter lim="400000"/>
                    </a:lnR>
                    <a:lnT w="0">
                      <a:miter lim="400000"/>
                    </a:lnT>
                    <a:lnB w="38100">
                      <a:solidFill>
                        <a:srgbClr val="000000"/>
                      </a:solidFill>
                      <a:miter lim="400000"/>
                    </a:lnB>
                    <a:noFill/>
                  </a:tcPr>
                </a:tc>
                <a:extLst>
                  <a:ext uri="{0D108BD9-81ED-4DB2-BD59-A6C34878D82A}">
                    <a16:rowId xmlns:a16="http://schemas.microsoft.com/office/drawing/2014/main" val="10005"/>
                  </a:ext>
                </a:extLst>
              </a:tr>
              <a:tr h="438294">
                <a:tc>
                  <a:txBody>
                    <a:bodyPr/>
                    <a:lstStyle/>
                    <a:p>
                      <a:pPr defTabSz="914400"/>
                      <a:r>
                        <a:rPr sz="2000" dirty="0"/>
                        <a:t>Episode index</a:t>
                      </a:r>
                    </a:p>
                  </a:txBody>
                  <a:tcPr marL="35719" marR="35719" marT="35719" marB="35719" anchor="ctr" horzOverflow="overflow">
                    <a:lnL w="0">
                      <a:miter lim="400000"/>
                    </a:lnL>
                    <a:lnR w="0">
                      <a:miter lim="400000"/>
                    </a:lnR>
                    <a:lnT w="38100">
                      <a:solidFill>
                        <a:srgbClr val="000000"/>
                      </a:solidFill>
                      <a:miter lim="400000"/>
                    </a:lnT>
                    <a:lnB w="0">
                      <a:miter lim="400000"/>
                    </a:lnB>
                    <a:noFill/>
                  </a:tcPr>
                </a:tc>
                <a:tc>
                  <a:txBody>
                    <a:bodyPr/>
                    <a:lstStyle/>
                    <a:p>
                      <a:pPr defTabSz="914400"/>
                      <a:r>
                        <a:rPr sz="2000"/>
                        <a:t>2</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3</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4</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5</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6</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7</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tc>
                  <a:txBody>
                    <a:bodyPr/>
                    <a:lstStyle/>
                    <a:p>
                      <a:pPr defTabSz="914400"/>
                      <a:r>
                        <a:rPr sz="2000"/>
                        <a:t>8</a:t>
                      </a:r>
                    </a:p>
                  </a:txBody>
                  <a:tcPr marL="35719" marR="35719" marT="35719" marB="35719" anchor="ctr" horzOverflow="overflow">
                    <a:lnL w="0">
                      <a:miter lim="400000"/>
                    </a:lnL>
                    <a:lnR w="0">
                      <a:miter lim="400000"/>
                    </a:lnR>
                    <a:lnT w="38100">
                      <a:solidFill>
                        <a:srgbClr val="000000"/>
                      </a:solidFill>
                      <a:miter lim="400000"/>
                    </a:lnT>
                    <a:lnB w="12700">
                      <a:solidFill>
                        <a:schemeClr val="accent1">
                          <a:hueOff val="47394"/>
                          <a:satOff val="-25753"/>
                          <a:lumOff val="-7544"/>
                        </a:schemeClr>
                      </a:solidFill>
                      <a:miter lim="400000"/>
                    </a:lnB>
                    <a:noFill/>
                  </a:tcPr>
                </a:tc>
                <a:extLst>
                  <a:ext uri="{0D108BD9-81ED-4DB2-BD59-A6C34878D82A}">
                    <a16:rowId xmlns:a16="http://schemas.microsoft.com/office/drawing/2014/main" val="10006"/>
                  </a:ext>
                </a:extLst>
              </a:tr>
              <a:tr h="438294">
                <a:tc>
                  <a:txBody>
                    <a:bodyPr/>
                    <a:lstStyle/>
                    <a:p>
                      <a:pPr defTabSz="914400"/>
                      <a:r>
                        <a:rPr sz="2000"/>
                        <a:t>Estimated setup time (minutes)</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r>
                        <a:rPr sz="2000"/>
                        <a:t>1.61</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1.84</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2.46</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1.79</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2.12</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1.57</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tc>
                  <a:txBody>
                    <a:bodyPr/>
                    <a:lstStyle/>
                    <a:p>
                      <a:pPr defTabSz="914400"/>
                      <a:r>
                        <a:rPr sz="2000"/>
                        <a:t>1.39</a:t>
                      </a:r>
                    </a:p>
                  </a:txBody>
                  <a:tcPr marL="35719" marR="35719" marT="35719" marB="35719" anchor="ctr" horzOverflow="overflow">
                    <a:lnL w="0">
                      <a:miter lim="400000"/>
                    </a:lnL>
                    <a:lnR w="0">
                      <a:miter lim="400000"/>
                    </a:lnR>
                    <a:lnT w="12700">
                      <a:solidFill>
                        <a:schemeClr val="accent1">
                          <a:hueOff val="47394"/>
                          <a:satOff val="-25753"/>
                          <a:lumOff val="-7544"/>
                        </a:schemeClr>
                      </a:solidFill>
                      <a:miter lim="400000"/>
                    </a:lnT>
                    <a:lnB w="0">
                      <a:miter lim="400000"/>
                    </a:lnB>
                    <a:noFill/>
                  </a:tcPr>
                </a:tc>
                <a:extLst>
                  <a:ext uri="{0D108BD9-81ED-4DB2-BD59-A6C34878D82A}">
                    <a16:rowId xmlns:a16="http://schemas.microsoft.com/office/drawing/2014/main" val="10007"/>
                  </a:ext>
                </a:extLst>
              </a:tr>
              <a:tr h="438294">
                <a:tc>
                  <a:txBody>
                    <a:bodyPr/>
                    <a:lstStyle/>
                    <a:p>
                      <a:pPr defTabSz="914400"/>
                      <a:r>
                        <a:rPr sz="2000"/>
                        <a:t>Aggregated over episodes</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r>
                        <a:rPr sz="2000">
                          <a:solidFill>
                            <a:srgbClr val="FF2600"/>
                          </a:solidFill>
                        </a:rPr>
                        <a:t>5.6</a:t>
                      </a:r>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a:p>
                  </a:txBody>
                  <a:tcPr marL="35719" marR="35719" marT="35719" marB="35719" anchor="ctr" horzOverflow="overflow">
                    <a:lnL w="0">
                      <a:miter lim="400000"/>
                    </a:lnL>
                    <a:lnR w="0">
                      <a:miter lim="400000"/>
                    </a:lnR>
                    <a:lnT w="0">
                      <a:miter lim="400000"/>
                    </a:lnT>
                    <a:lnB w="0">
                      <a:miter lim="400000"/>
                    </a:lnB>
                    <a:noFill/>
                  </a:tcPr>
                </a:tc>
                <a:tc>
                  <a:txBody>
                    <a:bodyPr/>
                    <a:lstStyle/>
                    <a:p>
                      <a:pPr defTabSz="914400">
                        <a:defRPr sz="2800"/>
                      </a:pPr>
                      <a:endParaRPr sz="2000" dirty="0"/>
                    </a:p>
                  </a:txBody>
                  <a:tcPr marL="35719" marR="35719" marT="35719" marB="35719"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8"/>
                  </a:ext>
                </a:extLst>
              </a:tr>
            </a:tbl>
          </a:graphicData>
        </a:graphic>
      </p:graphicFrame>
      <p:sp>
        <p:nvSpPr>
          <p:cNvPr id="361" name="Shape 361"/>
          <p:cNvSpPr>
            <a:spLocks noGrp="1"/>
          </p:cNvSpPr>
          <p:nvPr>
            <p:ph type="title" idx="4294967295"/>
          </p:nvPr>
        </p:nvSpPr>
        <p:spPr>
          <a:xfrm>
            <a:off x="17919" y="97517"/>
            <a:ext cx="9108163" cy="899161"/>
          </a:xfrm>
          <a:prstGeom prst="rect">
            <a:avLst/>
          </a:prstGeom>
        </p:spPr>
        <p:txBody>
          <a:bodyPr/>
          <a:lstStyle/>
          <a:p>
            <a:pPr defTabSz="305384">
              <a:defRPr sz="3800" b="1">
                <a:latin typeface="Helvetica"/>
                <a:ea typeface="Helvetica"/>
                <a:cs typeface="Helvetica"/>
                <a:sym typeface="Helvetica"/>
              </a:defRPr>
            </a:pPr>
            <a:r>
              <a:rPr sz="2400" dirty="0">
                <a:solidFill>
                  <a:schemeClr val="tx1"/>
                </a:solidFill>
              </a:rPr>
              <a:t>Result </a:t>
            </a:r>
            <a:r>
              <a:rPr lang="en-US" sz="2400" dirty="0">
                <a:solidFill>
                  <a:schemeClr val="tx1"/>
                </a:solidFill>
              </a:rPr>
              <a:t>3:</a:t>
            </a:r>
            <a:r>
              <a:rPr sz="2400" dirty="0">
                <a:solidFill>
                  <a:schemeClr val="tx1"/>
                </a:solidFill>
              </a:rPr>
              <a:t> Task Switching Introduces a Setup Time of 5 Minutes</a:t>
            </a:r>
          </a:p>
        </p:txBody>
      </p:sp>
      <p:grpSp>
        <p:nvGrpSpPr>
          <p:cNvPr id="366" name="Group 366"/>
          <p:cNvGrpSpPr/>
          <p:nvPr/>
        </p:nvGrpSpPr>
        <p:grpSpPr>
          <a:xfrm>
            <a:off x="5661393" y="2071666"/>
            <a:ext cx="3447023" cy="2141620"/>
            <a:chOff x="130185" y="0"/>
            <a:chExt cx="4902431" cy="3045858"/>
          </a:xfrm>
        </p:grpSpPr>
        <p:sp>
          <p:nvSpPr>
            <p:cNvPr id="363" name="Shape 363"/>
            <p:cNvSpPr/>
            <p:nvPr/>
          </p:nvSpPr>
          <p:spPr>
            <a:xfrm>
              <a:off x="1316169" y="-1"/>
              <a:ext cx="3716449" cy="5935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noAutofit/>
            </a:bodyPr>
            <a:lstStyle>
              <a:lvl1pPr>
                <a:defRPr sz="3200">
                  <a:solidFill>
                    <a:srgbClr val="FF2600"/>
                  </a:solidFill>
                </a:defRPr>
              </a:lvl1pPr>
            </a:lstStyle>
            <a:p>
              <a:r>
                <a:rPr sz="2250"/>
                <a:t>t-test: p-value=0.39</a:t>
              </a:r>
            </a:p>
          </p:txBody>
        </p:sp>
        <p:sp>
          <p:nvSpPr>
            <p:cNvPr id="364" name="Shape 364"/>
            <p:cNvSpPr/>
            <p:nvPr/>
          </p:nvSpPr>
          <p:spPr>
            <a:xfrm flipH="1" flipV="1">
              <a:off x="130185" y="296791"/>
              <a:ext cx="972516" cy="1"/>
            </a:xfrm>
            <a:prstGeom prst="line">
              <a:avLst/>
            </a:prstGeom>
            <a:noFill/>
            <a:ln w="25400" cap="flat">
              <a:solidFill>
                <a:srgbClr val="FF2600"/>
              </a:solidFill>
              <a:prstDash val="solid"/>
              <a:miter lim="400000"/>
              <a:tailEnd type="stealth" w="med" len="med"/>
            </a:ln>
            <a:effectLst/>
          </p:spPr>
          <p:txBody>
            <a:bodyPr wrap="square" lIns="35719" tIns="35719" rIns="35719" bIns="35719" numCol="1" anchor="ctr">
              <a:noAutofit/>
            </a:bodyPr>
            <a:lstStyle/>
            <a:p>
              <a:pPr>
                <a:defRPr sz="2400"/>
              </a:pPr>
              <a:endParaRPr sz="1687"/>
            </a:p>
          </p:txBody>
        </p:sp>
        <p:sp>
          <p:nvSpPr>
            <p:cNvPr id="365" name="Shape 365"/>
            <p:cNvSpPr/>
            <p:nvPr/>
          </p:nvSpPr>
          <p:spPr>
            <a:xfrm flipH="1">
              <a:off x="182253" y="425831"/>
              <a:ext cx="1049488" cy="2620028"/>
            </a:xfrm>
            <a:prstGeom prst="line">
              <a:avLst/>
            </a:prstGeom>
            <a:noFill/>
            <a:ln w="25400" cap="flat">
              <a:solidFill>
                <a:srgbClr val="FF2600"/>
              </a:solidFill>
              <a:prstDash val="solid"/>
              <a:miter lim="400000"/>
              <a:tailEnd type="stealth" w="med" len="med"/>
            </a:ln>
            <a:effectLst/>
          </p:spPr>
          <p:txBody>
            <a:bodyPr wrap="square" lIns="35719" tIns="35719" rIns="35719" bIns="35719" numCol="1" anchor="ctr">
              <a:noAutofit/>
            </a:bodyPr>
            <a:lstStyle/>
            <a:p>
              <a:pPr>
                <a:defRPr sz="2400"/>
              </a:pPr>
              <a:endParaRPr sz="1687"/>
            </a:p>
          </p:txBody>
        </p:sp>
      </p:grpSp>
    </p:spTree>
    <p:extLst>
      <p:ext uri="{BB962C8B-B14F-4D97-AF65-F5344CB8AC3E}">
        <p14:creationId xmlns:p14="http://schemas.microsoft.com/office/powerpoint/2010/main" val="7497606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 grpId="0" animBg="1" advAuto="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68" name="Shape 368"/>
          <p:cNvSpPr>
            <a:spLocks noGrp="1"/>
          </p:cNvSpPr>
          <p:nvPr>
            <p:ph type="title" idx="4294967295"/>
          </p:nvPr>
        </p:nvSpPr>
        <p:spPr>
          <a:xfrm>
            <a:off x="17919" y="3571"/>
            <a:ext cx="9108163" cy="652775"/>
          </a:xfrm>
          <a:prstGeom prst="rect">
            <a:avLst/>
          </a:prstGeom>
        </p:spPr>
        <p:txBody>
          <a:bodyPr/>
          <a:lstStyle>
            <a:lvl1pPr defTabSz="457200">
              <a:defRPr sz="3300" b="1">
                <a:latin typeface="Helvetica"/>
                <a:ea typeface="Helvetica"/>
                <a:cs typeface="Helvetica"/>
                <a:sym typeface="Helvetica"/>
              </a:defRPr>
            </a:lvl1pPr>
          </a:lstStyle>
          <a:p>
            <a:r>
              <a:rPr>
                <a:solidFill>
                  <a:schemeClr val="tx1"/>
                </a:solidFill>
              </a:rPr>
              <a:t>Managerial Implications</a:t>
            </a:r>
          </a:p>
        </p:txBody>
      </p:sp>
      <p:sp>
        <p:nvSpPr>
          <p:cNvPr id="369" name="Shape 369"/>
          <p:cNvSpPr/>
          <p:nvPr/>
        </p:nvSpPr>
        <p:spPr>
          <a:xfrm>
            <a:off x="317561" y="1184936"/>
            <a:ext cx="8824200" cy="63472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defRPr sz="2600"/>
            </a:pPr>
            <a:r>
              <a:rPr sz="1828"/>
              <a:t>1. </a:t>
            </a:r>
            <a:r>
              <a:rPr sz="1828" b="1" u="sng">
                <a:latin typeface="Helvetica"/>
                <a:ea typeface="Helvetica"/>
                <a:cs typeface="Helvetica"/>
                <a:sym typeface="Helvetica"/>
              </a:rPr>
              <a:t>Minimize</a:t>
            </a:r>
            <a:r>
              <a:rPr sz="1828"/>
              <a:t> the possibility of switches </a:t>
            </a:r>
          </a:p>
          <a:p>
            <a:pPr algn="l">
              <a:defRPr sz="2600"/>
            </a:pPr>
            <a:r>
              <a:rPr sz="1828"/>
              <a:t>try finish documenting as much as possible before reaching out</a:t>
            </a:r>
          </a:p>
        </p:txBody>
      </p:sp>
      <p:sp>
        <p:nvSpPr>
          <p:cNvPr id="370" name="Shape 370"/>
          <p:cNvSpPr/>
          <p:nvPr/>
        </p:nvSpPr>
        <p:spPr>
          <a:xfrm>
            <a:off x="317561" y="2298779"/>
            <a:ext cx="7016195" cy="63472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defRPr sz="2600"/>
            </a:pPr>
            <a:r>
              <a:rPr sz="1828"/>
              <a:t>2. </a:t>
            </a:r>
            <a:r>
              <a:rPr sz="1828" b="1" u="sng">
                <a:latin typeface="Helvetica"/>
                <a:ea typeface="Helvetica"/>
                <a:cs typeface="Helvetica"/>
                <a:sym typeface="Helvetica"/>
              </a:rPr>
              <a:t>Synchronize</a:t>
            </a:r>
            <a:r>
              <a:rPr sz="1828"/>
              <a:t> the availability of collaborators</a:t>
            </a:r>
          </a:p>
          <a:p>
            <a:pPr algn="l">
              <a:defRPr sz="2600" i="1"/>
            </a:pPr>
            <a:r>
              <a:rPr sz="1828"/>
              <a:t>a fixed forum (time and location) for physicians to communicate</a:t>
            </a:r>
          </a:p>
        </p:txBody>
      </p:sp>
      <p:sp>
        <p:nvSpPr>
          <p:cNvPr id="371" name="Shape 371"/>
          <p:cNvSpPr/>
          <p:nvPr/>
        </p:nvSpPr>
        <p:spPr>
          <a:xfrm>
            <a:off x="260854" y="3466845"/>
            <a:ext cx="7387265" cy="63472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defRPr sz="2600"/>
            </a:pPr>
            <a:r>
              <a:rPr sz="1828"/>
              <a:t>3. </a:t>
            </a:r>
            <a:r>
              <a:rPr sz="1828" b="1" u="sng">
                <a:latin typeface="Helvetica"/>
                <a:ea typeface="Helvetica"/>
                <a:cs typeface="Helvetica"/>
                <a:sym typeface="Helvetica"/>
              </a:rPr>
              <a:t>Consolidate</a:t>
            </a:r>
            <a:r>
              <a:rPr sz="1828"/>
              <a:t> information sharing among collaborator pairs:</a:t>
            </a:r>
          </a:p>
          <a:p>
            <a:pPr algn="l">
              <a:defRPr sz="2600" i="1"/>
            </a:pPr>
            <a:r>
              <a:rPr sz="1828"/>
              <a:t>reduce the communication frequency within each pair</a:t>
            </a:r>
          </a:p>
        </p:txBody>
      </p:sp>
      <p:sp>
        <p:nvSpPr>
          <p:cNvPr id="372" name="Shape 372"/>
          <p:cNvSpPr/>
          <p:nvPr/>
        </p:nvSpPr>
        <p:spPr>
          <a:xfrm>
            <a:off x="177510" y="4518824"/>
            <a:ext cx="8405543" cy="634726"/>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defRPr sz="2600"/>
            </a:pPr>
            <a:r>
              <a:rPr sz="1828"/>
              <a:t>4. </a:t>
            </a:r>
            <a:r>
              <a:rPr sz="1828" b="1" u="sng">
                <a:latin typeface="Helvetica"/>
                <a:ea typeface="Helvetica"/>
                <a:cs typeface="Helvetica"/>
                <a:sym typeface="Helvetica"/>
              </a:rPr>
              <a:t>Standardize</a:t>
            </a:r>
            <a:r>
              <a:rPr sz="1828"/>
              <a:t> documentation work to reduce the cognitive cost from switches:</a:t>
            </a:r>
          </a:p>
          <a:p>
            <a:pPr algn="l">
              <a:defRPr sz="2600" i="1"/>
            </a:pPr>
            <a:r>
              <a:rPr sz="1828"/>
              <a:t>a form, a checklist</a:t>
            </a:r>
          </a:p>
        </p:txBody>
      </p:sp>
    </p:spTree>
    <p:extLst>
      <p:ext uri="{BB962C8B-B14F-4D97-AF65-F5344CB8AC3E}">
        <p14:creationId xmlns:p14="http://schemas.microsoft.com/office/powerpoint/2010/main" val="169734092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Upper Bound = Capacity Postponement: Imagine we could build capacity after demand scenario is revealed?</a:t>
            </a:r>
          </a:p>
        </p:txBody>
      </p:sp>
      <p:sp>
        <p:nvSpPr>
          <p:cNvPr id="11267" name="Content Placeholder 2"/>
          <p:cNvSpPr>
            <a:spLocks noGrp="1"/>
          </p:cNvSpPr>
          <p:nvPr>
            <p:ph idx="1"/>
          </p:nvPr>
        </p:nvSpPr>
        <p:spPr>
          <a:xfrm>
            <a:off x="455613" y="4904522"/>
            <a:ext cx="8229600" cy="1629627"/>
          </a:xfrm>
        </p:spPr>
        <p:txBody>
          <a:bodyPr/>
          <a:lstStyle/>
          <a:p>
            <a:pPr marL="0" indent="0">
              <a:buNone/>
            </a:pPr>
            <a:r>
              <a:rPr lang="en-US" dirty="0"/>
              <a:t>E(NPV) = </a:t>
            </a:r>
          </a:p>
        </p:txBody>
      </p:sp>
      <p:sp>
        <p:nvSpPr>
          <p:cNvPr id="11268" name="Text Box 4"/>
          <p:cNvSpPr txBox="1">
            <a:spLocks noChangeArrowheads="1"/>
          </p:cNvSpPr>
          <p:nvPr/>
        </p:nvSpPr>
        <p:spPr bwMode="auto">
          <a:xfrm>
            <a:off x="1355725" y="1876425"/>
            <a:ext cx="7650163" cy="246063"/>
          </a:xfrm>
          <a:prstGeom prst="rect">
            <a:avLst/>
          </a:prstGeom>
          <a:noFill/>
          <a:ln w="9525">
            <a:noFill/>
            <a:miter lim="800000"/>
            <a:headEnd/>
            <a:tailEnd/>
          </a:ln>
        </p:spPr>
        <p:txBody>
          <a:bodyPr lIns="91427" tIns="45714" rIns="91427" bIns="45714">
            <a:spAutoFit/>
          </a:bodyPr>
          <a:lstStyle/>
          <a:p>
            <a:pPr defTabSz="912813" eaLnBrk="0" hangingPunct="0"/>
            <a:r>
              <a:rPr lang="en-US" sz="1000" dirty="0">
                <a:solidFill>
                  <a:srgbClr val="000000"/>
                </a:solidFill>
              </a:rPr>
              <a:t>Pessimistic 25%:   (150, 350)	                 </a:t>
            </a:r>
          </a:p>
        </p:txBody>
      </p:sp>
      <p:sp>
        <p:nvSpPr>
          <p:cNvPr id="11269" name="Text Box 5"/>
          <p:cNvSpPr txBox="1">
            <a:spLocks noChangeArrowheads="1"/>
          </p:cNvSpPr>
          <p:nvPr/>
        </p:nvSpPr>
        <p:spPr bwMode="auto">
          <a:xfrm>
            <a:off x="1352550" y="2820988"/>
            <a:ext cx="7521575" cy="246062"/>
          </a:xfrm>
          <a:prstGeom prst="rect">
            <a:avLst/>
          </a:prstGeom>
          <a:noFill/>
          <a:ln w="9525">
            <a:noFill/>
            <a:miter lim="800000"/>
            <a:headEnd/>
            <a:tailEnd/>
          </a:ln>
        </p:spPr>
        <p:txBody>
          <a:bodyPr lIns="91427" tIns="45714" rIns="91427" bIns="45714">
            <a:spAutoFit/>
          </a:bodyPr>
          <a:lstStyle/>
          <a:p>
            <a:pPr defTabSz="912813" eaLnBrk="0" hangingPunct="0"/>
            <a:r>
              <a:rPr lang="en-US" sz="1000" dirty="0">
                <a:solidFill>
                  <a:srgbClr val="000000"/>
                </a:solidFill>
              </a:rPr>
              <a:t>Most likely 50%:   (300, 300)	                 </a:t>
            </a:r>
          </a:p>
        </p:txBody>
      </p:sp>
      <p:sp>
        <p:nvSpPr>
          <p:cNvPr id="11270" name="Text Box 6"/>
          <p:cNvSpPr txBox="1">
            <a:spLocks noChangeArrowheads="1"/>
          </p:cNvSpPr>
          <p:nvPr/>
        </p:nvSpPr>
        <p:spPr bwMode="auto">
          <a:xfrm>
            <a:off x="1454150" y="3790950"/>
            <a:ext cx="7440613" cy="246063"/>
          </a:xfrm>
          <a:prstGeom prst="rect">
            <a:avLst/>
          </a:prstGeom>
          <a:noFill/>
          <a:ln w="9525">
            <a:noFill/>
            <a:miter lim="800000"/>
            <a:headEnd/>
            <a:tailEnd/>
          </a:ln>
        </p:spPr>
        <p:txBody>
          <a:bodyPr lIns="91427" tIns="45714" rIns="91427" bIns="45714">
            <a:spAutoFit/>
          </a:bodyPr>
          <a:lstStyle/>
          <a:p>
            <a:pPr defTabSz="912813" eaLnBrk="0" hangingPunct="0"/>
            <a:r>
              <a:rPr lang="en-US" sz="1000" dirty="0">
                <a:solidFill>
                  <a:srgbClr val="000000"/>
                </a:solidFill>
              </a:rPr>
              <a:t>Optimistic 25%:	  (450, 250)                         </a:t>
            </a:r>
          </a:p>
        </p:txBody>
      </p:sp>
      <p:graphicFrame>
        <p:nvGraphicFramePr>
          <p:cNvPr id="8" name="Group 51"/>
          <p:cNvGraphicFramePr>
            <a:graphicFrameLocks noGrp="1"/>
          </p:cNvGraphicFramePr>
          <p:nvPr/>
        </p:nvGraphicFramePr>
        <p:xfrm>
          <a:off x="2180366" y="1083560"/>
          <a:ext cx="6825521" cy="3820963"/>
        </p:xfrm>
        <a:graphic>
          <a:graphicData uri="http://schemas.openxmlformats.org/drawingml/2006/table">
            <a:tbl>
              <a:tblPr/>
              <a:tblGrid>
                <a:gridCol w="974533">
                  <a:extLst>
                    <a:ext uri="{9D8B030D-6E8A-4147-A177-3AD203B41FA5}">
                      <a16:colId xmlns:a16="http://schemas.microsoft.com/office/drawing/2014/main" val="20000"/>
                    </a:ext>
                  </a:extLst>
                </a:gridCol>
                <a:gridCol w="2746412">
                  <a:extLst>
                    <a:ext uri="{9D8B030D-6E8A-4147-A177-3AD203B41FA5}">
                      <a16:colId xmlns:a16="http://schemas.microsoft.com/office/drawing/2014/main" val="20001"/>
                    </a:ext>
                  </a:extLst>
                </a:gridCol>
                <a:gridCol w="1271798">
                  <a:extLst>
                    <a:ext uri="{9D8B030D-6E8A-4147-A177-3AD203B41FA5}">
                      <a16:colId xmlns:a16="http://schemas.microsoft.com/office/drawing/2014/main" val="20002"/>
                    </a:ext>
                  </a:extLst>
                </a:gridCol>
                <a:gridCol w="1015587">
                  <a:extLst>
                    <a:ext uri="{9D8B030D-6E8A-4147-A177-3AD203B41FA5}">
                      <a16:colId xmlns:a16="http://schemas.microsoft.com/office/drawing/2014/main" val="20003"/>
                    </a:ext>
                  </a:extLst>
                </a:gridCol>
                <a:gridCol w="817191">
                  <a:extLst>
                    <a:ext uri="{9D8B030D-6E8A-4147-A177-3AD203B41FA5}">
                      <a16:colId xmlns:a16="http://schemas.microsoft.com/office/drawing/2014/main" val="20004"/>
                    </a:ext>
                  </a:extLst>
                </a:gridCol>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Demand </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a:ln>
                            <a:noFill/>
                          </a:ln>
                          <a:solidFill>
                            <a:srgbClr val="FF0000"/>
                          </a:solidFill>
                          <a:effectLst/>
                          <a:latin typeface="Times New Roman" pitchFamily="18" charset="0"/>
                        </a:rPr>
                        <a:t>D</a:t>
                      </a:r>
                      <a:r>
                        <a:rPr kumimoji="0" lang="en-US" sz="1400" b="0" i="0" u="none" strike="noStrike" cap="none" normalizeH="0" baseline="-25000" dirty="0">
                          <a:ln>
                            <a:noFill/>
                          </a:ln>
                          <a:solidFill>
                            <a:srgbClr val="FF0000"/>
                          </a:solidFill>
                          <a:effectLst/>
                          <a:latin typeface="Times New Roman" pitchFamily="18" charset="0"/>
                        </a:rPr>
                        <a:t>C </a:t>
                      </a: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a:ln>
                            <a:noFill/>
                          </a:ln>
                          <a:solidFill>
                            <a:srgbClr val="FF0000"/>
                          </a:solidFill>
                          <a:effectLst/>
                          <a:latin typeface="Times New Roman" pitchFamily="18" charset="0"/>
                        </a:rPr>
                        <a:t>D</a:t>
                      </a:r>
                      <a:r>
                        <a:rPr kumimoji="0" lang="en-US" sz="1400" b="0" i="0" u="none" strike="noStrike" cap="none" normalizeH="0" baseline="-25000" dirty="0">
                          <a:ln>
                            <a:noFill/>
                          </a:ln>
                          <a:solidFill>
                            <a:srgbClr val="FF0000"/>
                          </a:solidFill>
                          <a:effectLst/>
                          <a:latin typeface="Times New Roman" pitchFamily="18" charset="0"/>
                        </a:rPr>
                        <a:t>B </a:t>
                      </a:r>
                      <a:r>
                        <a:rPr kumimoji="0" lang="en-US" sz="1400" b="0" i="0" u="none" strike="noStrike" cap="none" normalizeH="0" baseline="0" dirty="0">
                          <a:ln>
                            <a:noFill/>
                          </a:ln>
                          <a:solidFill>
                            <a:srgbClr val="FF0000"/>
                          </a:solidFill>
                          <a:effectLst/>
                          <a:latin typeface="Times New Roman" pitchFamily="18" charset="0"/>
                        </a:rPr>
                        <a:t>)</a:t>
                      </a:r>
                      <a:endParaRPr kumimoji="0" lang="en-US" sz="1800" b="0" i="1" u="none" strike="noStrike" cap="none" normalizeH="0" baseline="0" dirty="0">
                        <a:ln>
                          <a:noFill/>
                        </a:ln>
                        <a:solidFill>
                          <a:srgbClr val="FF0000"/>
                        </a:solidFill>
                        <a:effectLst/>
                        <a:latin typeface="Times New Roman" pitchFamily="18" charset="0"/>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Capacity        </a:t>
                      </a:r>
                      <a:r>
                        <a:rPr kumimoji="0" lang="en-US" sz="1400" b="0" i="1" u="none" strike="noStrike" cap="none" normalizeH="0" baseline="0" dirty="0" err="1">
                          <a:ln>
                            <a:noFill/>
                          </a:ln>
                          <a:solidFill>
                            <a:srgbClr val="FF0000"/>
                          </a:solidFill>
                          <a:effectLst/>
                          <a:latin typeface="Times New Roman" pitchFamily="18" charset="0"/>
                        </a:rPr>
                        <a:t>CapEx</a:t>
                      </a:r>
                      <a:endParaRPr kumimoji="0" lang="en-US" sz="14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dirty="0">
                          <a:ln>
                            <a:noFill/>
                          </a:ln>
                          <a:solidFill>
                            <a:srgbClr val="FF0000"/>
                          </a:solidFill>
                          <a:effectLst/>
                          <a:latin typeface="Times New Roman" pitchFamily="18" charset="0"/>
                        </a:rPr>
                        <a:t>Units produced/sold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cap="none" normalizeH="0" baseline="0" dirty="0">
                          <a:ln>
                            <a:noFill/>
                          </a:ln>
                          <a:solidFill>
                            <a:srgbClr val="FF0000"/>
                          </a:solidFill>
                          <a:effectLst/>
                          <a:latin typeface="Times New Roman" pitchFamily="18" charset="0"/>
                        </a:rPr>
                        <a:t>( </a:t>
                      </a:r>
                      <a:r>
                        <a:rPr kumimoji="0" lang="en-US" sz="1200" b="0" i="1" u="none" strike="noStrike" cap="none" normalizeH="0" baseline="0" dirty="0" err="1">
                          <a:ln>
                            <a:noFill/>
                          </a:ln>
                          <a:solidFill>
                            <a:srgbClr val="FF0000"/>
                          </a:solidFill>
                          <a:effectLst/>
                          <a:latin typeface="Times New Roman" pitchFamily="18" charset="0"/>
                        </a:rPr>
                        <a:t>q</a:t>
                      </a:r>
                      <a:r>
                        <a:rPr kumimoji="0" lang="en-US" sz="1200" b="0" i="0" u="none" strike="noStrike" cap="none" normalizeH="0" baseline="-25000" dirty="0" err="1">
                          <a:ln>
                            <a:noFill/>
                          </a:ln>
                          <a:solidFill>
                            <a:srgbClr val="FF0000"/>
                          </a:solidFill>
                          <a:effectLst/>
                          <a:latin typeface="Times New Roman" pitchFamily="18" charset="0"/>
                        </a:rPr>
                        <a:t>C</a:t>
                      </a:r>
                      <a:r>
                        <a:rPr kumimoji="0" lang="en-US" sz="1200" b="0" i="0" u="none" strike="noStrike" cap="none" normalizeH="0" baseline="-25000" dirty="0">
                          <a:ln>
                            <a:noFill/>
                          </a:ln>
                          <a:solidFill>
                            <a:srgbClr val="FF0000"/>
                          </a:solidFill>
                          <a:effectLst/>
                          <a:latin typeface="Times New Roman" pitchFamily="18" charset="0"/>
                        </a:rPr>
                        <a:t> </a:t>
                      </a:r>
                      <a:r>
                        <a:rPr kumimoji="0" lang="en-US" sz="1200" b="0" i="0" u="none" strike="noStrike" cap="none" normalizeH="0" baseline="0" dirty="0">
                          <a:ln>
                            <a:noFill/>
                          </a:ln>
                          <a:solidFill>
                            <a:srgbClr val="FF0000"/>
                          </a:solidFill>
                          <a:effectLst/>
                          <a:latin typeface="Times New Roman" pitchFamily="18" charset="0"/>
                        </a:rPr>
                        <a:t>, </a:t>
                      </a:r>
                      <a:r>
                        <a:rPr kumimoji="0" lang="en-US" sz="1200" b="0" i="1" u="none" strike="noStrike" cap="none" normalizeH="0" baseline="0" dirty="0" err="1">
                          <a:ln>
                            <a:noFill/>
                          </a:ln>
                          <a:solidFill>
                            <a:srgbClr val="FF0000"/>
                          </a:solidFill>
                          <a:effectLst/>
                          <a:latin typeface="Times New Roman" pitchFamily="18" charset="0"/>
                        </a:rPr>
                        <a:t>q</a:t>
                      </a:r>
                      <a:r>
                        <a:rPr kumimoji="0" lang="en-US" sz="1200" b="0" i="0" u="none" strike="noStrike" cap="none" normalizeH="0" baseline="-25000" dirty="0" err="1">
                          <a:ln>
                            <a:noFill/>
                          </a:ln>
                          <a:solidFill>
                            <a:srgbClr val="FF0000"/>
                          </a:solidFill>
                          <a:effectLst/>
                          <a:latin typeface="Times New Roman" pitchFamily="18" charset="0"/>
                        </a:rPr>
                        <a:t>B</a:t>
                      </a:r>
                      <a:r>
                        <a:rPr kumimoji="0" lang="en-US" sz="1200" b="0" i="0" u="none" strike="noStrike" cap="none" normalizeH="0" baseline="-25000" dirty="0">
                          <a:ln>
                            <a:noFill/>
                          </a:ln>
                          <a:solidFill>
                            <a:srgbClr val="FF0000"/>
                          </a:solidFill>
                          <a:effectLst/>
                          <a:latin typeface="Times New Roman" pitchFamily="18" charset="0"/>
                        </a:rPr>
                        <a:t> </a:t>
                      </a:r>
                      <a:r>
                        <a:rPr kumimoji="0" lang="en-US" sz="1200" b="0" i="0" u="none" strike="noStrike" cap="none" normalizeH="0" baseline="0" dirty="0">
                          <a:ln>
                            <a:noFill/>
                          </a:ln>
                          <a:solidFill>
                            <a:srgbClr val="FF0000"/>
                          </a:solidFill>
                          <a:effectLst/>
                          <a:latin typeface="Times New Roman" pitchFamily="18" charset="0"/>
                        </a:rPr>
                        <a:t>)</a:t>
                      </a:r>
                      <a:endParaRPr kumimoji="0" lang="en-US" sz="16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a:ln>
                            <a:noFill/>
                          </a:ln>
                          <a:solidFill>
                            <a:srgbClr val="FF0000"/>
                          </a:solidFill>
                          <a:effectLst/>
                          <a:latin typeface="Times New Roman" pitchFamily="18" charset="0"/>
                        </a:rPr>
                        <a:t>profit</a:t>
                      </a:r>
                      <a:endParaRPr kumimoji="0" lang="en-US" sz="1400" b="0" i="0" u="none" strike="noStrike" cap="none" normalizeH="0" baseline="0" dirty="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rgbClr val="FF0000"/>
                          </a:solidFill>
                          <a:effectLst/>
                          <a:latin typeface="+mj-lt"/>
                        </a:rPr>
                        <a:t>Value</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1301" name="Oval 29"/>
          <p:cNvSpPr>
            <a:spLocks noChangeArrowheads="1"/>
          </p:cNvSpPr>
          <p:nvPr/>
        </p:nvSpPr>
        <p:spPr bwMode="auto">
          <a:xfrm>
            <a:off x="31750" y="2608263"/>
            <a:ext cx="1157288"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solidFill>
                  <a:srgbClr val="000000"/>
                </a:solidFill>
              </a:rPr>
              <a:t>Market has </a:t>
            </a:r>
          </a:p>
          <a:p>
            <a:pPr algn="ctr" defTabSz="912813" eaLnBrk="0" hangingPunct="0"/>
            <a:r>
              <a:rPr lang="en-US" sz="1000" i="1">
                <a:solidFill>
                  <a:srgbClr val="000000"/>
                </a:solidFill>
              </a:rPr>
              <a:t>demand D</a:t>
            </a:r>
          </a:p>
        </p:txBody>
      </p:sp>
      <p:sp>
        <p:nvSpPr>
          <p:cNvPr id="11302" name="Line 31"/>
          <p:cNvSpPr>
            <a:spLocks noChangeShapeType="1"/>
          </p:cNvSpPr>
          <p:nvPr/>
        </p:nvSpPr>
        <p:spPr bwMode="auto">
          <a:xfrm>
            <a:off x="1169988" y="3071813"/>
            <a:ext cx="2335212" cy="3175"/>
          </a:xfrm>
          <a:prstGeom prst="line">
            <a:avLst/>
          </a:prstGeom>
          <a:noFill/>
          <a:ln w="9525">
            <a:solidFill>
              <a:schemeClr val="tx1"/>
            </a:solidFill>
            <a:round/>
            <a:headEnd/>
            <a:tailEnd/>
          </a:ln>
        </p:spPr>
        <p:txBody>
          <a:bodyPr/>
          <a:lstStyle/>
          <a:p>
            <a:endParaRPr lang="en-US">
              <a:solidFill>
                <a:srgbClr val="000000"/>
              </a:solidFill>
            </a:endParaRPr>
          </a:p>
        </p:txBody>
      </p:sp>
      <p:sp>
        <p:nvSpPr>
          <p:cNvPr id="11303" name="Freeform 32"/>
          <p:cNvSpPr>
            <a:spLocks/>
          </p:cNvSpPr>
          <p:nvPr/>
        </p:nvSpPr>
        <p:spPr bwMode="auto">
          <a:xfrm flipV="1">
            <a:off x="1165225" y="3074988"/>
            <a:ext cx="2359025" cy="965200"/>
          </a:xfrm>
          <a:custGeom>
            <a:avLst/>
            <a:gdLst>
              <a:gd name="T0" fmla="*/ 0 w 3494"/>
              <a:gd name="T1" fmla="*/ 965200 h 868"/>
              <a:gd name="T2" fmla="*/ 612583 w 3494"/>
              <a:gd name="T3" fmla="*/ 0 h 868"/>
              <a:gd name="T4" fmla="*/ 2359829 w 3494"/>
              <a:gd name="T5" fmla="*/ 0 h 868"/>
              <a:gd name="T6" fmla="*/ 0 60000 65536"/>
              <a:gd name="T7" fmla="*/ 0 60000 65536"/>
              <a:gd name="T8" fmla="*/ 0 60000 65536"/>
              <a:gd name="T9" fmla="*/ 0 w 3494"/>
              <a:gd name="T10" fmla="*/ 0 h 868"/>
              <a:gd name="T11" fmla="*/ 3494 w 3494"/>
              <a:gd name="T12" fmla="*/ 868 h 868"/>
            </a:gdLst>
            <a:ahLst/>
            <a:cxnLst>
              <a:cxn ang="T6">
                <a:pos x="T0" y="T1"/>
              </a:cxn>
              <a:cxn ang="T7">
                <a:pos x="T2" y="T3"/>
              </a:cxn>
              <a:cxn ang="T8">
                <a:pos x="T4" y="T5"/>
              </a:cxn>
            </a:cxnLst>
            <a:rect l="T9" t="T10" r="T11" b="T12"/>
            <a:pathLst>
              <a:path w="3494" h="868">
                <a:moveTo>
                  <a:pt x="0" y="868"/>
                </a:moveTo>
                <a:lnTo>
                  <a:pt x="907" y="0"/>
                </a:lnTo>
                <a:lnTo>
                  <a:pt x="3494" y="0"/>
                </a:lnTo>
              </a:path>
            </a:pathLst>
          </a:custGeom>
          <a:noFill/>
          <a:ln w="9525">
            <a:solidFill>
              <a:schemeClr val="tx1"/>
            </a:solidFill>
            <a:round/>
            <a:headEnd/>
            <a:tailEnd/>
          </a:ln>
        </p:spPr>
        <p:txBody>
          <a:bodyPr/>
          <a:lstStyle/>
          <a:p>
            <a:endParaRPr lang="en-US">
              <a:solidFill>
                <a:srgbClr val="000000"/>
              </a:solidFill>
            </a:endParaRPr>
          </a:p>
        </p:txBody>
      </p:sp>
      <p:sp>
        <p:nvSpPr>
          <p:cNvPr id="11304" name="Freeform 33"/>
          <p:cNvSpPr>
            <a:spLocks/>
          </p:cNvSpPr>
          <p:nvPr/>
        </p:nvSpPr>
        <p:spPr bwMode="auto">
          <a:xfrm>
            <a:off x="1165225" y="2106613"/>
            <a:ext cx="2297113" cy="965200"/>
          </a:xfrm>
          <a:custGeom>
            <a:avLst/>
            <a:gdLst>
              <a:gd name="T0" fmla="*/ 0 w 3401"/>
              <a:gd name="T1" fmla="*/ 965200 h 868"/>
              <a:gd name="T2" fmla="*/ 612583 w 3401"/>
              <a:gd name="T3" fmla="*/ 0 h 868"/>
              <a:gd name="T4" fmla="*/ 2297018 w 3401"/>
              <a:gd name="T5" fmla="*/ 0 h 868"/>
              <a:gd name="T6" fmla="*/ 0 60000 65536"/>
              <a:gd name="T7" fmla="*/ 0 60000 65536"/>
              <a:gd name="T8" fmla="*/ 0 60000 65536"/>
              <a:gd name="T9" fmla="*/ 0 w 3401"/>
              <a:gd name="T10" fmla="*/ 0 h 868"/>
              <a:gd name="T11" fmla="*/ 3401 w 3401"/>
              <a:gd name="T12" fmla="*/ 868 h 868"/>
            </a:gdLst>
            <a:ahLst/>
            <a:cxnLst>
              <a:cxn ang="T6">
                <a:pos x="T0" y="T1"/>
              </a:cxn>
              <a:cxn ang="T7">
                <a:pos x="T2" y="T3"/>
              </a:cxn>
              <a:cxn ang="T8">
                <a:pos x="T4" y="T5"/>
              </a:cxn>
            </a:cxnLst>
            <a:rect l="T9" t="T10" r="T11" b="T12"/>
            <a:pathLst>
              <a:path w="3401" h="868">
                <a:moveTo>
                  <a:pt x="0" y="868"/>
                </a:moveTo>
                <a:lnTo>
                  <a:pt x="907" y="0"/>
                </a:lnTo>
                <a:lnTo>
                  <a:pt x="3401" y="0"/>
                </a:lnTo>
              </a:path>
            </a:pathLst>
          </a:custGeom>
          <a:noFill/>
          <a:ln w="9525">
            <a:solidFill>
              <a:schemeClr val="tx1"/>
            </a:solidFill>
            <a:round/>
            <a:headEnd/>
            <a:tailEnd/>
          </a:ln>
        </p:spPr>
        <p:txBody>
          <a:bodyPr/>
          <a:lstStyle/>
          <a:p>
            <a:endParaRPr lang="en-US">
              <a:solidFill>
                <a:srgbClr val="000000"/>
              </a:solidFill>
            </a:endParaRPr>
          </a:p>
        </p:txBody>
      </p:sp>
      <p:sp>
        <p:nvSpPr>
          <p:cNvPr id="11305" name="Rectangle 34"/>
          <p:cNvSpPr>
            <a:spLocks noChangeArrowheads="1"/>
          </p:cNvSpPr>
          <p:nvPr/>
        </p:nvSpPr>
        <p:spPr bwMode="auto">
          <a:xfrm>
            <a:off x="3200400" y="185102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dirty="0">
                <a:solidFill>
                  <a:srgbClr val="000000"/>
                </a:solidFill>
              </a:rPr>
              <a:t>Invest in</a:t>
            </a:r>
          </a:p>
          <a:p>
            <a:pPr algn="ctr" defTabSz="912813" eaLnBrk="0" hangingPunct="0"/>
            <a:r>
              <a:rPr lang="en-US" sz="1000" i="1" dirty="0">
                <a:solidFill>
                  <a:srgbClr val="000000"/>
                </a:solidFill>
              </a:rPr>
              <a:t>capacity K</a:t>
            </a:r>
          </a:p>
        </p:txBody>
      </p:sp>
      <p:sp>
        <p:nvSpPr>
          <p:cNvPr id="11306" name="Rectangle 34"/>
          <p:cNvSpPr>
            <a:spLocks noChangeArrowheads="1"/>
          </p:cNvSpPr>
          <p:nvPr/>
        </p:nvSpPr>
        <p:spPr bwMode="auto">
          <a:xfrm>
            <a:off x="3200400" y="2786063"/>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solidFill>
                  <a:srgbClr val="000000"/>
                </a:solidFill>
              </a:rPr>
              <a:t>Invest in</a:t>
            </a:r>
          </a:p>
          <a:p>
            <a:pPr algn="ctr" defTabSz="912813" eaLnBrk="0" hangingPunct="0"/>
            <a:r>
              <a:rPr lang="en-US" sz="1000" i="1">
                <a:solidFill>
                  <a:srgbClr val="000000"/>
                </a:solidFill>
              </a:rPr>
              <a:t>capacity K</a:t>
            </a:r>
          </a:p>
        </p:txBody>
      </p:sp>
      <p:sp>
        <p:nvSpPr>
          <p:cNvPr id="11307" name="Rectangle 34"/>
          <p:cNvSpPr>
            <a:spLocks noChangeArrowheads="1"/>
          </p:cNvSpPr>
          <p:nvPr/>
        </p:nvSpPr>
        <p:spPr bwMode="auto">
          <a:xfrm>
            <a:off x="3200400" y="374967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solidFill>
                  <a:srgbClr val="000000"/>
                </a:solidFill>
              </a:rPr>
              <a:t>Invest in</a:t>
            </a:r>
          </a:p>
          <a:p>
            <a:pPr algn="ctr" defTabSz="912813" eaLnBrk="0" hangingPunct="0"/>
            <a:r>
              <a:rPr lang="en-US" sz="1000" i="1">
                <a:solidFill>
                  <a:srgbClr val="000000"/>
                </a:solidFill>
              </a:rPr>
              <a:t>capacity K</a:t>
            </a:r>
          </a:p>
        </p:txBody>
      </p:sp>
    </p:spTree>
    <p:extLst>
      <p:ext uri="{BB962C8B-B14F-4D97-AF65-F5344CB8AC3E}">
        <p14:creationId xmlns:p14="http://schemas.microsoft.com/office/powerpoint/2010/main" val="243056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latin typeface="Arial Black" pitchFamily="34" charset="0"/>
              </a:rPr>
              <a:t>Seagate Technology</a:t>
            </a:r>
            <a:r>
              <a:rPr lang="en-US"/>
              <a:t>:</a:t>
            </a:r>
            <a:br>
              <a:rPr lang="en-US"/>
            </a:br>
            <a:r>
              <a:rPr lang="en-US"/>
              <a:t>     </a:t>
            </a:r>
            <a:r>
              <a:rPr lang="en-US" i="1"/>
              <a:t>Vertical Integration and impact on risk</a:t>
            </a:r>
            <a:endParaRPr lang="en-US"/>
          </a:p>
        </p:txBody>
      </p:sp>
      <p:sp>
        <p:nvSpPr>
          <p:cNvPr id="299011" name="Rectangle 3"/>
          <p:cNvSpPr>
            <a:spLocks noGrp="1" noChangeArrowheads="1"/>
          </p:cNvSpPr>
          <p:nvPr>
            <p:ph idx="1"/>
          </p:nvPr>
        </p:nvSpPr>
        <p:spPr/>
        <p:txBody>
          <a:bodyPr/>
          <a:lstStyle/>
          <a:p>
            <a:r>
              <a:rPr lang="en-US"/>
              <a:t>Seagate:	110,000 employees and $8.9 b in sales</a:t>
            </a:r>
          </a:p>
          <a:p>
            <a:r>
              <a:rPr lang="en-US"/>
              <a:t>Quantum:	6,000 employees and $5.4 b in sales  </a:t>
            </a:r>
          </a:p>
          <a:p>
            <a:endParaRPr lang="en-US"/>
          </a:p>
          <a:p>
            <a:pPr>
              <a:buClr>
                <a:srgbClr val="FF3300"/>
              </a:buClr>
              <a:buFont typeface="Wingdings" pitchFamily="2" charset="2"/>
              <a:buChar char="Ø"/>
            </a:pPr>
            <a:r>
              <a:rPr lang="en-US"/>
              <a:t>Under which strategy is the impact of demand uncertainty on profit variability (risk) higher?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9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9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9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0" y="0"/>
            <a:ext cx="9144000" cy="6124754"/>
          </a:xfrm>
          <a:prstGeom prst="rect">
            <a:avLst/>
          </a:prstGeom>
          <a:noFill/>
        </p:spPr>
        <p:txBody>
          <a:bodyPr wrap="square" rtlCol="0">
            <a:spAutoFit/>
          </a:bodyPr>
          <a:lstStyle/>
          <a:p>
            <a:r>
              <a:rPr lang="en-US" sz="1400" b="0" dirty="0"/>
              <a:t>Seagate (excerpts recent annual report):</a:t>
            </a:r>
          </a:p>
          <a:p>
            <a:r>
              <a:rPr lang="en-US" sz="1400" b="0" dirty="0"/>
              <a:t> </a:t>
            </a:r>
          </a:p>
          <a:p>
            <a:r>
              <a:rPr lang="en-US" sz="1400" b="0" dirty="0"/>
              <a:t> </a:t>
            </a:r>
          </a:p>
          <a:p>
            <a:r>
              <a:rPr lang="en-US" sz="1400" b="0" dirty="0"/>
              <a:t>Disk drive manufacturers are distinguished by their level of vertical integration, which is the degree to which they control the design and manufacture of the technology used in their products and by whether they are captive, producing disk drives for their own computer systems, or independent, producing disk drives as a stand-alone product</a:t>
            </a:r>
          </a:p>
          <a:p>
            <a:r>
              <a:rPr lang="en-US" sz="1400" b="0" dirty="0"/>
              <a:t> </a:t>
            </a:r>
          </a:p>
          <a:p>
            <a:r>
              <a:rPr lang="en-US" sz="1400" b="0" dirty="0"/>
              <a:t> Vertically integrated hard drive manufacturers design and produce their own read/write heads and recording media, which are critical technologies for disk drives. This integrated approach enables manufacturers to lower costs and to improve the functionality of components so that they work together efficiently. In contrast, manufacturers that are not integrated purchase most of their components from third-party suppliers, upon whom they depend for key elements of their technological innovation and differentiation. This can limit their ability to coordinate technology roadmaps and optimize the component design process for manufacturing efficiency and product reliability while making them reliant on the technology investment decisions of their suppliers.</a:t>
            </a:r>
          </a:p>
          <a:p>
            <a:r>
              <a:rPr lang="en-US" sz="1400" b="0" dirty="0"/>
              <a:t> </a:t>
            </a:r>
          </a:p>
          <a:p>
            <a:r>
              <a:rPr lang="en-US" sz="1400" b="0" dirty="0"/>
              <a:t>Independent manufacturers can enjoy a competitive advantage over captive manufacturers in working with OEMs because they do not compete with OEMs for computer system sales. We believe the competitive dynamics of the disk drive industry favor vertically integrated, independent manufacturers with the scale to make substantial technology investments and apply them across a broad product portfolio and set of customers.</a:t>
            </a:r>
          </a:p>
          <a:p>
            <a:r>
              <a:rPr lang="en-US" sz="1400" b="0" dirty="0"/>
              <a:t> </a:t>
            </a:r>
          </a:p>
          <a:p>
            <a:r>
              <a:rPr lang="en-US" sz="1400" b="0" dirty="0"/>
              <a:t>We pursue a vertically integrated business strategy based on the ownership of critical component technologies, allowing us to maintain control over our product roadmap and component cost, quality and availability. </a:t>
            </a:r>
            <a:r>
              <a:rPr lang="en-US" sz="1400" dirty="0">
                <a:solidFill>
                  <a:srgbClr val="FF0000"/>
                </a:solidFill>
              </a:rPr>
              <a:t>We believe that because of our vertical design and manufacturing strategy, we are well suited to meet the challenges posed by the close interdependence of components for disk drives. Our manufacturing efficiency and flexibility are critical elements of our integrated business strategy</a:t>
            </a:r>
            <a:r>
              <a:rPr lang="en-US" sz="1400" b="0" dirty="0"/>
              <a:t>. We continuously seek to improve our manufacturing efficiency. </a:t>
            </a:r>
            <a:r>
              <a:rPr lang="en-US" sz="1400" dirty="0">
                <a:solidFill>
                  <a:srgbClr val="FF0000"/>
                </a:solidFill>
              </a:rPr>
              <a:t>A vertically integrated model, however, tends to have less flexibility when demand moderates because it exposes us to higher unit costs as capacity utilization is not optimized.</a:t>
            </a:r>
          </a:p>
          <a:p>
            <a:endParaRPr lang="en-US" sz="1400" b="0" dirty="0"/>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0" y="0"/>
            <a:ext cx="9144000" cy="6340197"/>
          </a:xfrm>
          <a:prstGeom prst="rect">
            <a:avLst/>
          </a:prstGeom>
          <a:noFill/>
        </p:spPr>
        <p:txBody>
          <a:bodyPr wrap="square" rtlCol="0">
            <a:spAutoFit/>
          </a:bodyPr>
          <a:lstStyle/>
          <a:p>
            <a:r>
              <a:rPr lang="en-US" sz="1400" b="0" dirty="0"/>
              <a:t>Western Digital</a:t>
            </a:r>
          </a:p>
          <a:p>
            <a:r>
              <a:rPr lang="en-US" sz="1400" b="0" dirty="0"/>
              <a:t> </a:t>
            </a:r>
          </a:p>
          <a:p>
            <a:r>
              <a:rPr lang="en-US" sz="1400" dirty="0">
                <a:solidFill>
                  <a:srgbClr val="FF0000"/>
                </a:solidFill>
              </a:rPr>
              <a:t>Our prices and margins are subject to declines due to unpredictable end-user demand and oversupply of hard drives</a:t>
            </a:r>
            <a:r>
              <a:rPr lang="en-US" sz="1400" b="0" dirty="0"/>
              <a:t>.</a:t>
            </a:r>
          </a:p>
          <a:p>
            <a:r>
              <a:rPr lang="en-US" sz="1400" b="0" dirty="0"/>
              <a:t> </a:t>
            </a:r>
          </a:p>
          <a:p>
            <a:r>
              <a:rPr lang="en-US" sz="1400" b="0" dirty="0"/>
              <a:t>Demand for our hard drives depends on the demand for systems manufactured by our customers and on storage upgrades to existing systems. </a:t>
            </a:r>
            <a:r>
              <a:rPr lang="en-US" sz="1400" dirty="0">
                <a:solidFill>
                  <a:srgbClr val="FF0000"/>
                </a:solidFill>
              </a:rPr>
              <a:t>The demand for systems has been volatile in the past and often has had an exaggerated effect on the demand for hard drives in any given period. </a:t>
            </a:r>
            <a:r>
              <a:rPr lang="en-US" sz="1400" b="0" dirty="0"/>
              <a:t>As a result, the hard drive market has experienced periods of excess capacity which can lead to liquidation of excess inventories and intense price competition. If intense price competition occurs, we may be forced to lower prices sooner and more than expected, which could result in lower revenue and gross margins.</a:t>
            </a:r>
          </a:p>
          <a:p>
            <a:r>
              <a:rPr lang="en-US" sz="1400" b="0" dirty="0"/>
              <a:t> </a:t>
            </a:r>
          </a:p>
          <a:p>
            <a:r>
              <a:rPr lang="en-US" sz="1400" b="0" dirty="0"/>
              <a:t>Our failure to accurately forecast market and customer demand for our products could adversely affect our business and financial results or operating efficiencies.</a:t>
            </a:r>
          </a:p>
          <a:p>
            <a:r>
              <a:rPr lang="en-US" sz="1400" b="0" dirty="0"/>
              <a:t>The data storage industry faces difficulties in accurately forecasting market and customer demand for its products. </a:t>
            </a:r>
            <a:r>
              <a:rPr lang="en-US" sz="1400" dirty="0">
                <a:solidFill>
                  <a:srgbClr val="FF0000"/>
                </a:solidFill>
              </a:rPr>
              <a:t>Accurately forecasting demand has become increasingly difficult for us, our customers and our suppliers </a:t>
            </a:r>
            <a:r>
              <a:rPr lang="en-US" sz="1400" b="0" dirty="0"/>
              <a:t>in light of the volatility in global economic conditions. The variety and volume of products we manufacture is based in part on these forecasts. </a:t>
            </a:r>
            <a:r>
              <a:rPr lang="en-US" sz="1400" b="0" i="1" dirty="0"/>
              <a:t>If our forecasts exceed actual market demand, or if market demand decreases significantly from our forecasts, then we could experience periods of product oversupply and price decreases, which could impact our financial performance. If our forecasts do not meet actual market demand, or if market demand increases significantly beyond our forecasts or beyond our ability to add manufacturing capacity, then we may not be able to satisfy customer product needs, which could result in a loss of market share if our competitors are able to meet customer demands</a:t>
            </a:r>
            <a:r>
              <a:rPr lang="en-US" sz="1400" b="0" dirty="0"/>
              <a:t>.</a:t>
            </a:r>
          </a:p>
          <a:p>
            <a:r>
              <a:rPr lang="en-US" sz="1400" b="0" dirty="0"/>
              <a:t> </a:t>
            </a:r>
          </a:p>
          <a:p>
            <a:r>
              <a:rPr lang="en-US" sz="1400" b="0" dirty="0"/>
              <a:t>Although we receive forecasts from our customers, </a:t>
            </a:r>
            <a:r>
              <a:rPr lang="en-US" sz="1400" dirty="0">
                <a:solidFill>
                  <a:srgbClr val="FF0000"/>
                </a:solidFill>
              </a:rPr>
              <a:t>they are not generally obligated to purchase the forecasted amounts</a:t>
            </a:r>
            <a:r>
              <a:rPr lang="en-US" sz="1400" b="0" dirty="0"/>
              <a:t>. Sales volumes in the distribution and retail channels are volatile and harder to predict than sales to our OEM or ODM customers.  Failure by certain suppliers to effectively and efficiently develop and manufacture components, technology or production equipment for our products may adversely affect our operations.</a:t>
            </a:r>
          </a:p>
          <a:p>
            <a:r>
              <a:rPr lang="en-US" sz="1400" b="0" dirty="0"/>
              <a:t> </a:t>
            </a:r>
          </a:p>
          <a:p>
            <a:r>
              <a:rPr lang="en-US" sz="1400" b="0" dirty="0"/>
              <a:t>Contractual commitments with component suppliers may result in us paying increased charges and cash advances for such components or may cause us to have inadequate or excess component inventory.</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0" y="0"/>
            <a:ext cx="7290907" cy="2308324"/>
          </a:xfrm>
          <a:prstGeom prst="rect">
            <a:avLst/>
          </a:prstGeom>
          <a:noFill/>
        </p:spPr>
        <p:txBody>
          <a:bodyPr wrap="none" rtlCol="0">
            <a:spAutoFit/>
          </a:bodyPr>
          <a:lstStyle/>
          <a:p>
            <a:r>
              <a:rPr lang="en-US" dirty="0"/>
              <a:t>BMW to Create Sub-Brand for Battery-Powered Cars</a:t>
            </a:r>
          </a:p>
          <a:p>
            <a:r>
              <a:rPr lang="en-US" b="0" dirty="0"/>
              <a:t>By </a:t>
            </a:r>
            <a:r>
              <a:rPr lang="en-US" b="0" dirty="0">
                <a:hlinkClick r:id="rId2" tooltip="More Articles by Jack Ewing"/>
              </a:rPr>
              <a:t>JACK EWING</a:t>
            </a:r>
            <a:endParaRPr lang="en-US" b="0" dirty="0"/>
          </a:p>
          <a:p>
            <a:r>
              <a:rPr lang="en-US" b="0" dirty="0"/>
              <a:t>Published: February 21, 2011</a:t>
            </a:r>
          </a:p>
          <a:p>
            <a:endParaRPr lang="en-US" dirty="0"/>
          </a:p>
          <a:p>
            <a:endParaRPr lang="en-US" dirty="0"/>
          </a:p>
          <a:p>
            <a:endParaRPr lang="en-US" dirty="0"/>
          </a:p>
        </p:txBody>
      </p:sp>
      <p:sp>
        <p:nvSpPr>
          <p:cNvPr id="7" name="TextBox 6"/>
          <p:cNvSpPr txBox="1"/>
          <p:nvPr/>
        </p:nvSpPr>
        <p:spPr>
          <a:xfrm>
            <a:off x="0" y="1471614"/>
            <a:ext cx="7800975" cy="1938992"/>
          </a:xfrm>
          <a:prstGeom prst="rect">
            <a:avLst/>
          </a:prstGeom>
          <a:noFill/>
        </p:spPr>
        <p:txBody>
          <a:bodyPr wrap="square" rtlCol="0">
            <a:spAutoFit/>
          </a:bodyPr>
          <a:lstStyle/>
          <a:p>
            <a:r>
              <a:rPr lang="en-US" b="0" dirty="0"/>
              <a:t>FRANKFURT — </a:t>
            </a:r>
            <a:r>
              <a:rPr lang="en-US" b="0" u="sng" dirty="0">
                <a:hlinkClick r:id="rId3" tooltip="More articles about BMW."/>
              </a:rPr>
              <a:t>BMW</a:t>
            </a:r>
            <a:r>
              <a:rPr lang="en-US" b="0" dirty="0"/>
              <a:t>, the German luxury car builder, said on Monday that it would create a sub-brand known as BMW </a:t>
            </a:r>
            <a:r>
              <a:rPr lang="en-US" b="0" dirty="0" err="1"/>
              <a:t>i</a:t>
            </a:r>
            <a:r>
              <a:rPr lang="en-US" b="0" dirty="0"/>
              <a:t> to market a line of battery-powered cars starting in 2013, and gave the most complete picture yet of how the </a:t>
            </a:r>
            <a:r>
              <a:rPr lang="en-US" dirty="0">
                <a:solidFill>
                  <a:srgbClr val="FF0000"/>
                </a:solidFill>
              </a:rPr>
              <a:t>vehicles made of carbon fiber and aluminum</a:t>
            </a:r>
            <a:r>
              <a:rPr lang="en-US" b="0" dirty="0"/>
              <a:t> would look.</a:t>
            </a:r>
            <a:endParaRPr lang="en-US" dirty="0"/>
          </a:p>
        </p:txBody>
      </p:sp>
      <p:pic>
        <p:nvPicPr>
          <p:cNvPr id="139269" name="Picture 5" descr="http://graphics8.nytimes.com/images/2011/02/22/business/22bmw_2/22bmw_2-popup.jpg"/>
          <p:cNvPicPr>
            <a:picLocks noChangeAspect="1" noChangeArrowheads="1"/>
          </p:cNvPicPr>
          <p:nvPr/>
        </p:nvPicPr>
        <p:blipFill>
          <a:blip r:embed="rId4" cstate="print"/>
          <a:srcRect/>
          <a:stretch>
            <a:fillRect/>
          </a:stretch>
        </p:blipFill>
        <p:spPr bwMode="auto">
          <a:xfrm>
            <a:off x="2952750" y="3362325"/>
            <a:ext cx="6191250" cy="3495675"/>
          </a:xfrm>
          <a:prstGeom prst="rect">
            <a:avLst/>
          </a:prstGeom>
          <a:noFill/>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a:solidFill>
                  <a:srgbClr val="FF0000"/>
                </a:solidFill>
                <a:effectLst>
                  <a:outerShdw blurRad="38100" dist="38100" dir="2700000" algn="tl">
                    <a:srgbClr val="000000">
                      <a:alpha val="43137"/>
                    </a:srgbClr>
                  </a:outerShdw>
                </a:effectLst>
              </a:rPr>
              <a:t>Strategic Decisions In Operations</a:t>
            </a: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a:solidFill>
                  <a:schemeClr val="bg1"/>
                </a:solidFill>
              </a:rPr>
              <a:t>Building and Evaluating the Firm’s Operating System</a:t>
            </a:r>
          </a:p>
          <a:p>
            <a:pPr>
              <a:defRPr/>
            </a:pPr>
            <a:endParaRPr lang="en-US" b="1" cap="small" dirty="0">
              <a:solidFill>
                <a:schemeClr val="bg1"/>
              </a:solidFill>
            </a:endParaRPr>
          </a:p>
          <a:p>
            <a:pPr>
              <a:defRPr/>
            </a:pPr>
            <a:r>
              <a:rPr lang="en-US" sz="1400" cap="small" dirty="0">
                <a:solidFill>
                  <a:schemeClr val="bg1"/>
                </a:solidFill>
              </a:rPr>
              <a:t>Jan Van Mieghem</a:t>
            </a:r>
          </a:p>
          <a:p>
            <a:pPr>
              <a:defRPr/>
            </a:pPr>
            <a:endParaRPr lang="en-US" dirty="0">
              <a:solidFill>
                <a:schemeClr val="bg1"/>
              </a:solidFill>
            </a:endParaRPr>
          </a:p>
        </p:txBody>
      </p:sp>
    </p:spTree>
    <p:extLst>
      <p:ext uri="{BB962C8B-B14F-4D97-AF65-F5344CB8AC3E}">
        <p14:creationId xmlns:p14="http://schemas.microsoft.com/office/powerpoint/2010/main" val="38915768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dirty="0">
                <a:solidFill>
                  <a:prstClr val="black"/>
                </a:solidFill>
                <a:latin typeface="Optima"/>
                <a:ea typeface="ＭＳ 明朝"/>
                <a:cs typeface="Optima"/>
              </a:rPr>
              <a:t>Is the Operating System </a:t>
            </a:r>
            <a:r>
              <a:rPr lang="en-US" sz="1200" dirty="0">
                <a:solidFill>
                  <a:prstClr val="black"/>
                </a:solidFill>
                <a:latin typeface="Optima"/>
                <a:ea typeface="ＭＳ 明朝"/>
                <a:cs typeface="Optima"/>
              </a:rPr>
              <a:t>aligned </a:t>
            </a:r>
            <a:r>
              <a:rPr lang="en-US" sz="1200" b="0" dirty="0">
                <a:solidFill>
                  <a:prstClr val="black"/>
                </a:solidFill>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dirty="0">
                <a:solidFill>
                  <a:prstClr val="black"/>
                </a:solidFill>
                <a:latin typeface="Optima"/>
                <a:ea typeface="ＭＳ 明朝"/>
                <a:cs typeface="Optima"/>
              </a:rPr>
              <a:t>Is the current OS maximizing shareholders’ </a:t>
            </a:r>
            <a:r>
              <a:rPr lang="en-US" sz="1200" dirty="0">
                <a:solidFill>
                  <a:prstClr val="black"/>
                </a:solidFill>
                <a:latin typeface="Optima"/>
                <a:ea typeface="ＭＳ 明朝"/>
                <a:cs typeface="Optima"/>
              </a:rPr>
              <a:t>value</a:t>
            </a:r>
            <a:r>
              <a:rPr lang="en-US" sz="1200" b="0" dirty="0">
                <a:solidFill>
                  <a:prstClr val="black"/>
                </a:solidFill>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a:solidFill>
                  <a:prstClr val="black"/>
                </a:solidFill>
                <a:latin typeface="Optima"/>
                <a:ea typeface="ＭＳ 明朝"/>
                <a:cs typeface="Optima"/>
              </a:rPr>
              <a:t>Is the current position </a:t>
            </a:r>
            <a:r>
              <a:rPr lang="en-US" sz="1200">
                <a:solidFill>
                  <a:prstClr val="black"/>
                </a:solidFill>
                <a:latin typeface="Optima"/>
                <a:ea typeface="ＭＳ 明朝"/>
                <a:cs typeface="Optima"/>
              </a:rPr>
              <a:t>defensible</a:t>
            </a:r>
            <a:r>
              <a:rPr lang="en-US" sz="1200" b="0">
                <a:solidFill>
                  <a:prstClr val="black"/>
                </a:solidFill>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0" dirty="0">
                <a:solidFill>
                  <a:prstClr val="black"/>
                </a:solidFill>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0" dirty="0">
                <a:solidFill>
                  <a:prstClr val="black"/>
                </a:solidFill>
                <a:latin typeface="Optima"/>
                <a:ea typeface="ＭＳ 明朝"/>
                <a:cs typeface="Optima"/>
              </a:rPr>
              <a:t>Financial statements</a:t>
            </a:r>
          </a:p>
          <a:p>
            <a:pPr>
              <a:spcBef>
                <a:spcPts val="0"/>
              </a:spcBef>
              <a:spcAft>
                <a:spcPts val="0"/>
              </a:spcAft>
              <a:defRPr/>
            </a:pPr>
            <a:r>
              <a:rPr lang="en-US" sz="1200" b="0" dirty="0">
                <a:solidFill>
                  <a:prstClr val="black"/>
                </a:solidFill>
                <a:latin typeface="Optima"/>
                <a:ea typeface="ＭＳ 明朝"/>
                <a:cs typeface="Optima"/>
              </a:rPr>
              <a:t>Industry comparable</a:t>
            </a:r>
          </a:p>
          <a:p>
            <a:pPr>
              <a:spcBef>
                <a:spcPts val="0"/>
              </a:spcBef>
              <a:spcAft>
                <a:spcPts val="0"/>
              </a:spcAft>
              <a:defRPr/>
            </a:pPr>
            <a:r>
              <a:rPr lang="en-US" sz="1200" b="0" dirty="0">
                <a:solidFill>
                  <a:prstClr val="black"/>
                </a:solidFill>
                <a:latin typeface="Optima"/>
                <a:ea typeface="ＭＳ 明朝"/>
                <a:cs typeface="Optima"/>
              </a:rPr>
              <a:t> </a:t>
            </a:r>
          </a:p>
          <a:p>
            <a:pPr>
              <a:spcBef>
                <a:spcPts val="0"/>
              </a:spcBef>
              <a:spcAft>
                <a:spcPts val="0"/>
              </a:spcAft>
              <a:defRPr/>
            </a:pPr>
            <a:r>
              <a:rPr lang="en-US" sz="1200" b="0" dirty="0">
                <a:solidFill>
                  <a:prstClr val="black"/>
                </a:solidFill>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0" dirty="0">
                <a:solidFill>
                  <a:prstClr val="black"/>
                </a:solidFill>
                <a:latin typeface="Optima"/>
                <a:ea typeface="ＭＳ 明朝"/>
                <a:cs typeface="Optima"/>
              </a:rPr>
              <a:t>Competitive intelligence</a:t>
            </a:r>
          </a:p>
          <a:p>
            <a:pPr>
              <a:spcBef>
                <a:spcPts val="0"/>
              </a:spcBef>
              <a:spcAft>
                <a:spcPts val="0"/>
              </a:spcAft>
              <a:defRPr/>
            </a:pPr>
            <a:r>
              <a:rPr lang="en-US" sz="1200" b="0" dirty="0">
                <a:solidFill>
                  <a:prstClr val="black"/>
                </a:solidFill>
                <a:latin typeface="Optima"/>
                <a:ea typeface="ＭＳ 明朝"/>
                <a:cs typeface="Optima"/>
              </a:rPr>
              <a:t>Cost data</a:t>
            </a:r>
          </a:p>
          <a:p>
            <a:pPr>
              <a:spcBef>
                <a:spcPts val="0"/>
              </a:spcBef>
              <a:spcAft>
                <a:spcPts val="0"/>
              </a:spcAft>
              <a:defRPr/>
            </a:pPr>
            <a:r>
              <a:rPr lang="en-US" sz="1200" b="0" dirty="0">
                <a:solidFill>
                  <a:prstClr val="black"/>
                </a:solidFill>
                <a:latin typeface="Optima"/>
                <a:ea typeface="ＭＳ 明朝"/>
                <a:cs typeface="Optima"/>
              </a:rPr>
              <a:t> </a:t>
            </a:r>
          </a:p>
          <a:p>
            <a:pPr>
              <a:spcBef>
                <a:spcPts val="0"/>
              </a:spcBef>
              <a:spcAft>
                <a:spcPts val="0"/>
              </a:spcAft>
              <a:defRPr/>
            </a:pPr>
            <a:r>
              <a:rPr lang="en-US" sz="1200" b="0" dirty="0">
                <a:solidFill>
                  <a:prstClr val="black"/>
                </a:solidFill>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b="0" dirty="0">
                <a:solidFill>
                  <a:prstClr val="black"/>
                </a:solidFill>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Optima"/>
                <a:ea typeface="ＭＳ 明朝"/>
                <a:cs typeface="Times New Roman"/>
              </a:rPr>
              <a:t>Risk</a:t>
            </a:r>
            <a:r>
              <a:rPr lang="en-US" sz="1200" b="0" dirty="0">
                <a:solidFill>
                  <a:prstClr val="black"/>
                </a:solidFill>
                <a:latin typeface="Optima"/>
                <a:ea typeface="ＭＳ 明朝"/>
                <a:cs typeface="Times New Roman"/>
              </a:rPr>
              <a:t> Assessment</a:t>
            </a:r>
          </a:p>
          <a:p>
            <a:pPr>
              <a:spcBef>
                <a:spcPts val="0"/>
              </a:spcBef>
              <a:spcAft>
                <a:spcPts val="0"/>
              </a:spcAft>
              <a:defRPr/>
            </a:pPr>
            <a:r>
              <a:rPr lang="en-US" sz="1200" b="0" dirty="0">
                <a:solidFill>
                  <a:prstClr val="black"/>
                </a:solidFill>
                <a:latin typeface="Optima"/>
                <a:ea typeface="ＭＳ 明朝"/>
                <a:cs typeface="Times New Roman"/>
              </a:rPr>
              <a:t>Cost, sales and technology forecast</a:t>
            </a:r>
          </a:p>
          <a:p>
            <a:pPr>
              <a:spcBef>
                <a:spcPts val="0"/>
              </a:spcBef>
              <a:spcAft>
                <a:spcPts val="0"/>
              </a:spcAft>
              <a:defRPr/>
            </a:pPr>
            <a:r>
              <a:rPr lang="en-US" sz="1200" b="0" dirty="0">
                <a:solidFill>
                  <a:prstClr val="black"/>
                </a:solidFill>
                <a:latin typeface="Optima"/>
                <a:ea typeface="ＭＳ 明朝"/>
                <a:cs typeface="Times New Roman"/>
              </a:rPr>
              <a:t>Supplier base info</a:t>
            </a:r>
          </a:p>
          <a:p>
            <a:pPr>
              <a:spcBef>
                <a:spcPts val="0"/>
              </a:spcBef>
              <a:spcAft>
                <a:spcPts val="0"/>
              </a:spcAft>
              <a:defRPr/>
            </a:pPr>
            <a:r>
              <a:rPr lang="en-US" sz="1200" b="0" dirty="0">
                <a:solidFill>
                  <a:prstClr val="black"/>
                </a:solidFill>
                <a:latin typeface="Optima"/>
                <a:ea typeface="ＭＳ 明朝"/>
                <a:cs typeface="Times New Roman"/>
              </a:rPr>
              <a:t>Logistical costs</a:t>
            </a:r>
          </a:p>
          <a:p>
            <a:pPr>
              <a:spcBef>
                <a:spcPts val="0"/>
              </a:spcBef>
              <a:spcAft>
                <a:spcPts val="0"/>
              </a:spcAft>
              <a:defRPr/>
            </a:pPr>
            <a:r>
              <a:rPr lang="en-US" sz="1200" b="0" dirty="0">
                <a:solidFill>
                  <a:prstClr val="black"/>
                </a:solidFill>
                <a:latin typeface="Optima"/>
                <a:ea typeface="ＭＳ 明朝"/>
                <a:cs typeface="Times New Roman"/>
              </a:rPr>
              <a:t> </a:t>
            </a:r>
          </a:p>
          <a:p>
            <a:pPr>
              <a:spcBef>
                <a:spcPts val="0"/>
              </a:spcBef>
              <a:spcAft>
                <a:spcPts val="0"/>
              </a:spcAft>
              <a:defRPr/>
            </a:pPr>
            <a:r>
              <a:rPr lang="en-US" sz="1200" b="0" dirty="0">
                <a:solidFill>
                  <a:prstClr val="black"/>
                </a:solidFill>
                <a:latin typeface="Optima"/>
                <a:ea typeface="ＭＳ 明朝"/>
                <a:cs typeface="Times New Roman"/>
              </a:rPr>
              <a:t> </a:t>
            </a:r>
          </a:p>
          <a:p>
            <a:pPr>
              <a:spcBef>
                <a:spcPts val="0"/>
              </a:spcBef>
              <a:spcAft>
                <a:spcPts val="0"/>
              </a:spcAft>
              <a:defRPr/>
            </a:pPr>
            <a:r>
              <a:rPr lang="en-US" sz="1200" b="0" dirty="0">
                <a:solidFill>
                  <a:prstClr val="black"/>
                </a:solidFill>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solidFill>
                  <a:prstClr val="black"/>
                </a:solidFill>
                <a:latin typeface="Calibri"/>
                <a:ea typeface="ＭＳ 明朝"/>
                <a:cs typeface="Times New Roman"/>
              </a:rPr>
              <a:t>Invest</a:t>
            </a:r>
            <a:endParaRPr lang="en-US" sz="1200" b="0" dirty="0">
              <a:solidFill>
                <a:prstClr val="black"/>
              </a:solidFill>
              <a:latin typeface="Calibri"/>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dirty="0">
                <a:solidFill>
                  <a:prstClr val="black"/>
                </a:solidFill>
                <a:latin typeface="Calibri"/>
                <a:ea typeface="ＭＳ 明朝"/>
                <a:cs typeface="Times New Roman"/>
              </a:rPr>
              <a:t>Source</a:t>
            </a:r>
            <a:endParaRPr lang="en-US" sz="1200" b="0" dirty="0">
              <a:solidFill>
                <a:prstClr val="black"/>
              </a:solidFill>
              <a:latin typeface="Calibri"/>
              <a:ea typeface="ＭＳ 明朝"/>
              <a:cs typeface="Times New Roman"/>
            </a:endParaRPr>
          </a:p>
        </p:txBody>
      </p:sp>
    </p:spTree>
    <p:extLst>
      <p:ext uri="{BB962C8B-B14F-4D97-AF65-F5344CB8AC3E}">
        <p14:creationId xmlns:p14="http://schemas.microsoft.com/office/powerpoint/2010/main" val="9712696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p:txBody>
          <a:bodyPr/>
          <a:lstStyle/>
          <a:p>
            <a:r>
              <a:rPr lang="en-US" sz="2400" dirty="0">
                <a:latin typeface="Optima" charset="0"/>
                <a:ea typeface="ＭＳ Ｐゴシック" charset="0"/>
                <a:cs typeface="ＭＳ Ｐゴシック" charset="0"/>
              </a:rPr>
              <a:t>Benchmark: Capacity Postponement = Full Information</a:t>
            </a:r>
          </a:p>
        </p:txBody>
      </p:sp>
      <p:sp>
        <p:nvSpPr>
          <p:cNvPr id="40963" name="Rectangle 3"/>
          <p:cNvSpPr>
            <a:spLocks noGrp="1" noChangeArrowheads="1"/>
          </p:cNvSpPr>
          <p:nvPr>
            <p:ph idx="1"/>
          </p:nvPr>
        </p:nvSpPr>
        <p:spPr/>
        <p:txBody>
          <a:bodyPr/>
          <a:lstStyle/>
          <a:p>
            <a:pPr>
              <a:defRPr/>
            </a:pPr>
            <a:r>
              <a:rPr lang="en-US" dirty="0"/>
              <a:t>“What if” capacity is built once demand is known?</a:t>
            </a:r>
          </a:p>
          <a:p>
            <a:pPr>
              <a:defRPr/>
            </a:pPr>
            <a:r>
              <a:rPr lang="en-US" dirty="0"/>
              <a:t>Capacity plan is perfect match to demand</a:t>
            </a:r>
          </a:p>
          <a:p>
            <a:pPr lvl="1">
              <a:defRPr/>
            </a:pPr>
            <a:r>
              <a:rPr lang="en-US" dirty="0"/>
              <a:t>Off course, capacity is state dependent: there are 3 possible capacity plans</a:t>
            </a:r>
          </a:p>
          <a:p>
            <a:pPr>
              <a:defRPr/>
            </a:pPr>
            <a:r>
              <a:rPr lang="en-US" dirty="0"/>
              <a:t>No mismatches &gt; Easy valuation</a:t>
            </a:r>
          </a:p>
          <a:p>
            <a:pPr lvl="1">
              <a:defRPr/>
            </a:pPr>
            <a:r>
              <a:rPr lang="en-US" dirty="0"/>
              <a:t>E(Operating profit) = $300 x 300k + $400 x 300k = $210 M</a:t>
            </a:r>
          </a:p>
          <a:p>
            <a:pPr lvl="1">
              <a:defRPr/>
            </a:pPr>
            <a:r>
              <a:rPr lang="en-US" dirty="0"/>
              <a:t>E(</a:t>
            </a:r>
            <a:r>
              <a:rPr lang="en-US" dirty="0" err="1"/>
              <a:t>CapEx</a:t>
            </a:r>
            <a:r>
              <a:rPr lang="en-US" dirty="0"/>
              <a:t>) = $103M</a:t>
            </a:r>
          </a:p>
          <a:p>
            <a:pPr lvl="1">
              <a:defRPr/>
            </a:pPr>
            <a:r>
              <a:rPr lang="en-US" dirty="0"/>
              <a:t>E(NPV) = $210M - $103M = $107M</a:t>
            </a:r>
          </a:p>
          <a:p>
            <a:pPr lvl="1">
              <a:defRPr/>
            </a:pPr>
            <a:r>
              <a:rPr lang="en-US" dirty="0"/>
              <a:t>ROI = 107/103 = 104%</a:t>
            </a:r>
          </a:p>
          <a:p>
            <a:pPr lvl="1">
              <a:defRPr/>
            </a:pPr>
            <a:endParaRPr lang="en-US" dirty="0"/>
          </a:p>
          <a:p>
            <a:pPr marL="457200" lvl="1" indent="0">
              <a:buFontTx/>
              <a:buNone/>
              <a:defRPr/>
            </a:pPr>
            <a:endParaRPr lang="en-US" dirty="0"/>
          </a:p>
          <a:p>
            <a:pPr>
              <a:defRPr/>
            </a:pPr>
            <a:r>
              <a:rPr lang="en-US" dirty="0"/>
              <a:t>What is the impact of uncertainty?</a:t>
            </a:r>
          </a:p>
          <a:p>
            <a:pPr>
              <a:defRPr/>
            </a:pPr>
            <a:endParaRPr lang="en-US" dirty="0"/>
          </a:p>
          <a:p>
            <a:pPr marL="0" indent="0">
              <a:buFont typeface="Wingdings" charset="0"/>
              <a:buNone/>
              <a:defRPr/>
            </a:pPr>
            <a:endParaRPr lang="en-US" dirty="0"/>
          </a:p>
        </p:txBody>
      </p:sp>
    </p:spTree>
    <p:extLst>
      <p:ext uri="{BB962C8B-B14F-4D97-AF65-F5344CB8AC3E}">
        <p14:creationId xmlns:p14="http://schemas.microsoft.com/office/powerpoint/2010/main" val="4154706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Lower Bound = </a:t>
            </a:r>
            <a:r>
              <a:rPr lang="en-US" sz="2800" dirty="0"/>
              <a:t>Reduce variety or complexity: </a:t>
            </a:r>
            <a:br>
              <a:rPr lang="en-US" sz="2800" dirty="0"/>
            </a:br>
            <a:r>
              <a:rPr lang="en-US" sz="2800" dirty="0"/>
              <a:t>	Single Product or Dedicated Test</a:t>
            </a:r>
            <a:endParaRPr lang="en-US" dirty="0"/>
          </a:p>
        </p:txBody>
      </p:sp>
      <p:sp>
        <p:nvSpPr>
          <p:cNvPr id="21" name="Rectangle 20"/>
          <p:cNvSpPr/>
          <p:nvPr/>
        </p:nvSpPr>
        <p:spPr>
          <a:xfrm>
            <a:off x="103604" y="1230812"/>
            <a:ext cx="958826" cy="426145"/>
          </a:xfrm>
          <a:prstGeom prst="rect">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lang="en-US" sz="1400" b="0" kern="0" dirty="0">
                <a:solidFill>
                  <a:sysClr val="window" lastClr="FFFFFF"/>
                </a:solidFill>
                <a:latin typeface="Calibri"/>
              </a:rPr>
              <a:t>Cheetah Assembly</a:t>
            </a:r>
          </a:p>
        </p:txBody>
      </p:sp>
      <p:sp>
        <p:nvSpPr>
          <p:cNvPr id="22" name="Rectangle 21"/>
          <p:cNvSpPr/>
          <p:nvPr/>
        </p:nvSpPr>
        <p:spPr>
          <a:xfrm>
            <a:off x="103604" y="2296175"/>
            <a:ext cx="958826" cy="426145"/>
          </a:xfrm>
          <a:prstGeom prst="rect">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lang="en-US" sz="1400" b="0" kern="0" dirty="0">
                <a:solidFill>
                  <a:sysClr val="window" lastClr="FFFFFF"/>
                </a:solidFill>
                <a:latin typeface="Calibri"/>
              </a:rPr>
              <a:t>Barracuda Assembly</a:t>
            </a:r>
          </a:p>
        </p:txBody>
      </p:sp>
      <p:sp>
        <p:nvSpPr>
          <p:cNvPr id="23" name="Rectangle 22"/>
          <p:cNvSpPr/>
          <p:nvPr/>
        </p:nvSpPr>
        <p:spPr>
          <a:xfrm>
            <a:off x="1595111" y="2288574"/>
            <a:ext cx="958826" cy="435576"/>
          </a:xfrm>
          <a:prstGeom prst="rect">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lang="en-US" sz="1400" b="0" kern="0">
                <a:solidFill>
                  <a:sysClr val="window" lastClr="FFFFFF"/>
                </a:solidFill>
                <a:latin typeface="Calibri"/>
              </a:rPr>
              <a:t>Barracuda</a:t>
            </a:r>
          </a:p>
          <a:p>
            <a:pPr algn="ctr" fontAlgn="auto">
              <a:spcBef>
                <a:spcPts val="0"/>
              </a:spcBef>
              <a:spcAft>
                <a:spcPts val="0"/>
              </a:spcAft>
              <a:defRPr/>
            </a:pPr>
            <a:r>
              <a:rPr lang="en-US" sz="1400" b="0" kern="0" dirty="0">
                <a:solidFill>
                  <a:sysClr val="window" lastClr="FFFFFF"/>
                </a:solidFill>
                <a:latin typeface="Calibri"/>
              </a:rPr>
              <a:t>Test</a:t>
            </a:r>
          </a:p>
        </p:txBody>
      </p:sp>
      <p:cxnSp>
        <p:nvCxnSpPr>
          <p:cNvPr id="24" name="Elbow Connector 23"/>
          <p:cNvCxnSpPr>
            <a:stCxn id="21" idx="3"/>
          </p:cNvCxnSpPr>
          <p:nvPr/>
        </p:nvCxnSpPr>
        <p:spPr>
          <a:xfrm flipV="1">
            <a:off x="1062430" y="1442446"/>
            <a:ext cx="511086" cy="143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5" name="Elbow Connector 24"/>
          <p:cNvCxnSpPr>
            <a:stCxn id="22" idx="3"/>
          </p:cNvCxnSpPr>
          <p:nvPr/>
        </p:nvCxnSpPr>
        <p:spPr>
          <a:xfrm>
            <a:off x="1062430" y="2509247"/>
            <a:ext cx="532681" cy="431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6" name="Straight Arrow Connector 25"/>
          <p:cNvCxnSpPr/>
          <p:nvPr/>
        </p:nvCxnSpPr>
        <p:spPr>
          <a:xfrm>
            <a:off x="2500669" y="1441029"/>
            <a:ext cx="266341" cy="1110"/>
          </a:xfrm>
          <a:prstGeom prst="straightConnector1">
            <a:avLst/>
          </a:prstGeom>
          <a:noFill/>
          <a:ln w="9525" cap="flat" cmpd="sng" algn="ctr">
            <a:solidFill>
              <a:srgbClr val="4F81BD">
                <a:shade val="95000"/>
                <a:satMod val="105000"/>
              </a:srgbClr>
            </a:solidFill>
            <a:prstDash val="solid"/>
            <a:tailEnd type="arrow"/>
          </a:ln>
          <a:effectLst/>
        </p:spPr>
      </p:cxnSp>
      <p:cxnSp>
        <p:nvCxnSpPr>
          <p:cNvPr id="27" name="Straight Arrow Connector 26"/>
          <p:cNvCxnSpPr/>
          <p:nvPr/>
        </p:nvCxnSpPr>
        <p:spPr>
          <a:xfrm>
            <a:off x="2500669" y="2538016"/>
            <a:ext cx="266341" cy="1110"/>
          </a:xfrm>
          <a:prstGeom prst="straightConnector1">
            <a:avLst/>
          </a:prstGeom>
          <a:noFill/>
          <a:ln w="9525" cap="flat" cmpd="sng" algn="ctr">
            <a:solidFill>
              <a:srgbClr val="4F81BD">
                <a:shade val="95000"/>
                <a:satMod val="105000"/>
              </a:srgbClr>
            </a:solidFill>
            <a:prstDash val="solid"/>
            <a:tailEnd type="arrow"/>
          </a:ln>
          <a:effectLst/>
        </p:spPr>
      </p:cxnSp>
      <p:sp>
        <p:nvSpPr>
          <p:cNvPr id="30" name="Rectangle 29"/>
          <p:cNvSpPr/>
          <p:nvPr/>
        </p:nvSpPr>
        <p:spPr>
          <a:xfrm>
            <a:off x="1595111" y="1238250"/>
            <a:ext cx="958826" cy="435576"/>
          </a:xfrm>
          <a:prstGeom prst="rect">
            <a:avLst/>
          </a:prstGeom>
          <a:solidFill>
            <a:srgbClr val="4F81BD"/>
          </a:solidFill>
          <a:ln w="25400" cap="flat" cmpd="sng" algn="ctr">
            <a:solidFill>
              <a:srgbClr val="4F81BD">
                <a:shade val="50000"/>
              </a:srgbClr>
            </a:solidFill>
            <a:prstDash val="solid"/>
          </a:ln>
          <a:effectLst/>
        </p:spPr>
        <p:txBody>
          <a:bodyPr rtlCol="0" anchor="ctr"/>
          <a:lstStyle/>
          <a:p>
            <a:pPr algn="ctr" fontAlgn="auto">
              <a:spcBef>
                <a:spcPts val="0"/>
              </a:spcBef>
              <a:spcAft>
                <a:spcPts val="0"/>
              </a:spcAft>
              <a:defRPr/>
            </a:pPr>
            <a:r>
              <a:rPr lang="en-US" sz="1400" b="0" kern="0" dirty="0">
                <a:solidFill>
                  <a:sysClr val="window" lastClr="FFFFFF"/>
                </a:solidFill>
                <a:latin typeface="Calibri"/>
              </a:rPr>
              <a:t>Cheetah</a:t>
            </a:r>
          </a:p>
          <a:p>
            <a:pPr algn="ctr" fontAlgn="auto">
              <a:spcBef>
                <a:spcPts val="0"/>
              </a:spcBef>
              <a:spcAft>
                <a:spcPts val="0"/>
              </a:spcAft>
              <a:defRPr/>
            </a:pPr>
            <a:r>
              <a:rPr lang="en-US" sz="1400" b="0" kern="0" dirty="0">
                <a:solidFill>
                  <a:sysClr val="window" lastClr="FFFFFF"/>
                </a:solidFill>
                <a:latin typeface="Calibri"/>
              </a:rPr>
              <a:t>Test</a:t>
            </a:r>
          </a:p>
        </p:txBody>
      </p:sp>
      <p:sp>
        <p:nvSpPr>
          <p:cNvPr id="31" name="Text Box 4"/>
          <p:cNvSpPr txBox="1">
            <a:spLocks noChangeArrowheads="1"/>
          </p:cNvSpPr>
          <p:nvPr/>
        </p:nvSpPr>
        <p:spPr bwMode="auto">
          <a:xfrm>
            <a:off x="3170590" y="2619375"/>
            <a:ext cx="2367930" cy="307764"/>
          </a:xfrm>
          <a:prstGeom prst="rect">
            <a:avLst/>
          </a:prstGeom>
          <a:noFill/>
          <a:ln w="9525">
            <a:noFill/>
            <a:miter lim="800000"/>
            <a:headEnd/>
            <a:tailEnd/>
          </a:ln>
        </p:spPr>
        <p:txBody>
          <a:bodyPr wrap="none" lIns="91427" tIns="45714" rIns="91427" bIns="45714">
            <a:spAutoFit/>
          </a:bodyPr>
          <a:lstStyle/>
          <a:p>
            <a:pPr defTabSz="912813" eaLnBrk="0" hangingPunct="0"/>
            <a:r>
              <a:rPr lang="en-US" sz="1400" b="0" dirty="0">
                <a:solidFill>
                  <a:srgbClr val="000000"/>
                </a:solidFill>
              </a:rPr>
              <a:t>Pessimistic 25%:   (150, 350)</a:t>
            </a:r>
          </a:p>
        </p:txBody>
      </p:sp>
      <p:sp>
        <p:nvSpPr>
          <p:cNvPr id="32" name="Text Box 5"/>
          <p:cNvSpPr txBox="1">
            <a:spLocks noChangeArrowheads="1"/>
          </p:cNvSpPr>
          <p:nvPr/>
        </p:nvSpPr>
        <p:spPr bwMode="auto">
          <a:xfrm>
            <a:off x="3283480" y="3563938"/>
            <a:ext cx="2202821" cy="307764"/>
          </a:xfrm>
          <a:prstGeom prst="rect">
            <a:avLst/>
          </a:prstGeom>
          <a:noFill/>
          <a:ln w="9525">
            <a:noFill/>
            <a:miter lim="800000"/>
            <a:headEnd/>
            <a:tailEnd/>
          </a:ln>
        </p:spPr>
        <p:txBody>
          <a:bodyPr wrap="none" lIns="91427" tIns="45714" rIns="91427" bIns="45714">
            <a:spAutoFit/>
          </a:bodyPr>
          <a:lstStyle/>
          <a:p>
            <a:pPr defTabSz="912813" eaLnBrk="0" hangingPunct="0"/>
            <a:r>
              <a:rPr lang="en-US" sz="1400" b="0" dirty="0">
                <a:solidFill>
                  <a:srgbClr val="000000"/>
                </a:solidFill>
              </a:rPr>
              <a:t>Expected 50%:    (300, 300)</a:t>
            </a:r>
          </a:p>
        </p:txBody>
      </p:sp>
      <p:sp>
        <p:nvSpPr>
          <p:cNvPr id="33" name="Text Box 6"/>
          <p:cNvSpPr txBox="1">
            <a:spLocks noChangeArrowheads="1"/>
          </p:cNvSpPr>
          <p:nvPr/>
        </p:nvSpPr>
        <p:spPr bwMode="auto">
          <a:xfrm>
            <a:off x="3221213" y="4533900"/>
            <a:ext cx="2382357" cy="307764"/>
          </a:xfrm>
          <a:prstGeom prst="rect">
            <a:avLst/>
          </a:prstGeom>
          <a:noFill/>
          <a:ln w="9525">
            <a:noFill/>
            <a:miter lim="800000"/>
            <a:headEnd/>
            <a:tailEnd/>
          </a:ln>
        </p:spPr>
        <p:txBody>
          <a:bodyPr wrap="none" lIns="91427" tIns="45714" rIns="91427" bIns="45714">
            <a:spAutoFit/>
          </a:bodyPr>
          <a:lstStyle/>
          <a:p>
            <a:pPr defTabSz="912813" eaLnBrk="0" hangingPunct="0"/>
            <a:r>
              <a:rPr lang="en-US" sz="1400" b="0" dirty="0">
                <a:solidFill>
                  <a:srgbClr val="000000"/>
                </a:solidFill>
              </a:rPr>
              <a:t>Optimistic 25%:      (450, 250)</a:t>
            </a:r>
          </a:p>
        </p:txBody>
      </p:sp>
      <p:graphicFrame>
        <p:nvGraphicFramePr>
          <p:cNvPr id="34" name="Group 51"/>
          <p:cNvGraphicFramePr>
            <a:graphicFrameLocks noGrp="1"/>
          </p:cNvGraphicFramePr>
          <p:nvPr>
            <p:extLst/>
          </p:nvPr>
        </p:nvGraphicFramePr>
        <p:xfrm>
          <a:off x="4528258" y="1959237"/>
          <a:ext cx="4451435" cy="3565413"/>
        </p:xfrm>
        <a:graphic>
          <a:graphicData uri="http://schemas.openxmlformats.org/drawingml/2006/table">
            <a:tbl>
              <a:tblPr/>
              <a:tblGrid>
                <a:gridCol w="1334479">
                  <a:extLst>
                    <a:ext uri="{9D8B030D-6E8A-4147-A177-3AD203B41FA5}">
                      <a16:colId xmlns:a16="http://schemas.microsoft.com/office/drawing/2014/main" val="20000"/>
                    </a:ext>
                  </a:extLst>
                </a:gridCol>
                <a:gridCol w="1789263">
                  <a:extLst>
                    <a:ext uri="{9D8B030D-6E8A-4147-A177-3AD203B41FA5}">
                      <a16:colId xmlns:a16="http://schemas.microsoft.com/office/drawing/2014/main" val="20001"/>
                    </a:ext>
                  </a:extLst>
                </a:gridCol>
                <a:gridCol w="1327693">
                  <a:extLst>
                    <a:ext uri="{9D8B030D-6E8A-4147-A177-3AD203B41FA5}">
                      <a16:colId xmlns:a16="http://schemas.microsoft.com/office/drawing/2014/main" val="20002"/>
                    </a:ext>
                  </a:extLst>
                </a:gridCol>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Demand </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a:ln>
                            <a:noFill/>
                          </a:ln>
                          <a:solidFill>
                            <a:srgbClr val="FF0000"/>
                          </a:solidFill>
                          <a:effectLst/>
                          <a:latin typeface="Times New Roman" pitchFamily="18" charset="0"/>
                        </a:rPr>
                        <a:t>D</a:t>
                      </a:r>
                      <a:r>
                        <a:rPr kumimoji="0" lang="en-US" sz="1400" b="0" i="0" u="none" strike="noStrike" cap="none" normalizeH="0" baseline="-25000" dirty="0">
                          <a:ln>
                            <a:noFill/>
                          </a:ln>
                          <a:solidFill>
                            <a:srgbClr val="FF0000"/>
                          </a:solidFill>
                          <a:effectLst/>
                          <a:latin typeface="Times New Roman" pitchFamily="18" charset="0"/>
                        </a:rPr>
                        <a:t>C </a:t>
                      </a: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a:ln>
                            <a:noFill/>
                          </a:ln>
                          <a:solidFill>
                            <a:srgbClr val="FF0000"/>
                          </a:solidFill>
                          <a:effectLst/>
                          <a:latin typeface="Times New Roman" pitchFamily="18" charset="0"/>
                        </a:rPr>
                        <a:t>D</a:t>
                      </a:r>
                      <a:r>
                        <a:rPr kumimoji="0" lang="en-US" sz="1400" b="0" i="0" u="none" strike="noStrike" cap="none" normalizeH="0" baseline="-25000" dirty="0">
                          <a:ln>
                            <a:noFill/>
                          </a:ln>
                          <a:solidFill>
                            <a:srgbClr val="FF0000"/>
                          </a:solidFill>
                          <a:effectLst/>
                          <a:latin typeface="Times New Roman" pitchFamily="18" charset="0"/>
                        </a:rPr>
                        <a:t>B </a:t>
                      </a:r>
                      <a:r>
                        <a:rPr kumimoji="0" lang="en-US" sz="1400" b="0" i="0" u="none" strike="noStrike" cap="none" normalizeH="0" baseline="0" dirty="0">
                          <a:ln>
                            <a:noFill/>
                          </a:ln>
                          <a:solidFill>
                            <a:srgbClr val="FF0000"/>
                          </a:solidFill>
                          <a:effectLst/>
                          <a:latin typeface="Times New Roman" pitchFamily="18" charset="0"/>
                        </a:rPr>
                        <a:t>)</a:t>
                      </a:r>
                      <a:endParaRPr kumimoji="0" lang="en-US" sz="18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Units produced/sold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err="1">
                          <a:ln>
                            <a:noFill/>
                          </a:ln>
                          <a:solidFill>
                            <a:srgbClr val="FF0000"/>
                          </a:solidFill>
                          <a:effectLst/>
                          <a:latin typeface="Times New Roman" pitchFamily="18" charset="0"/>
                        </a:rPr>
                        <a:t>q</a:t>
                      </a:r>
                      <a:r>
                        <a:rPr kumimoji="0" lang="en-US" sz="1400" b="0" i="0" u="none" strike="noStrike" cap="none" normalizeH="0" baseline="-25000" dirty="0" err="1">
                          <a:ln>
                            <a:noFill/>
                          </a:ln>
                          <a:solidFill>
                            <a:srgbClr val="FF0000"/>
                          </a:solidFill>
                          <a:effectLst/>
                          <a:latin typeface="Times New Roman" pitchFamily="18" charset="0"/>
                        </a:rPr>
                        <a:t>C</a:t>
                      </a:r>
                      <a:r>
                        <a:rPr kumimoji="0" lang="en-US" sz="1400" b="0" i="0" u="none" strike="noStrike" cap="none" normalizeH="0" baseline="-25000" dirty="0">
                          <a:ln>
                            <a:noFill/>
                          </a:ln>
                          <a:solidFill>
                            <a:srgbClr val="FF0000"/>
                          </a:solidFill>
                          <a:effectLst/>
                          <a:latin typeface="Times New Roman" pitchFamily="18" charset="0"/>
                        </a:rPr>
                        <a:t> </a:t>
                      </a: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err="1">
                          <a:ln>
                            <a:noFill/>
                          </a:ln>
                          <a:solidFill>
                            <a:srgbClr val="FF0000"/>
                          </a:solidFill>
                          <a:effectLst/>
                          <a:latin typeface="Times New Roman" pitchFamily="18" charset="0"/>
                        </a:rPr>
                        <a:t>q</a:t>
                      </a:r>
                      <a:r>
                        <a:rPr kumimoji="0" lang="en-US" sz="1400" b="0" i="0" u="none" strike="noStrike" cap="none" normalizeH="0" baseline="-25000" dirty="0" err="1">
                          <a:ln>
                            <a:noFill/>
                          </a:ln>
                          <a:solidFill>
                            <a:srgbClr val="FF0000"/>
                          </a:solidFill>
                          <a:effectLst/>
                          <a:latin typeface="Times New Roman" pitchFamily="18" charset="0"/>
                        </a:rPr>
                        <a:t>B</a:t>
                      </a:r>
                      <a:r>
                        <a:rPr kumimoji="0" lang="en-US" sz="1400" b="0" i="0" u="none" strike="noStrike" cap="none" normalizeH="0" baseline="-25000" dirty="0">
                          <a:ln>
                            <a:noFill/>
                          </a:ln>
                          <a:solidFill>
                            <a:srgbClr val="FF0000"/>
                          </a:solidFill>
                          <a:effectLst/>
                          <a:latin typeface="Times New Roman" pitchFamily="18" charset="0"/>
                        </a:rPr>
                        <a:t> </a:t>
                      </a:r>
                      <a:r>
                        <a:rPr kumimoji="0" lang="en-US" sz="1400" b="0" i="0" u="none" strike="noStrike" cap="none" normalizeH="0" baseline="0" dirty="0">
                          <a:ln>
                            <a:noFill/>
                          </a:ln>
                          <a:solidFill>
                            <a:srgbClr val="FF0000"/>
                          </a:solidFill>
                          <a:effectLst/>
                          <a:latin typeface="Times New Roman" pitchFamily="18" charset="0"/>
                        </a:rPr>
                        <a:t>)</a:t>
                      </a:r>
                      <a:endParaRPr kumimoji="0" lang="en-US" sz="18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profit</a:t>
                      </a:r>
                      <a:endParaRPr kumimoji="0" lang="en-US" sz="1800" b="0" i="0" u="none" strike="noStrike" cap="none" normalizeH="0" baseline="0" dirty="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r" defTabSz="881063" rtl="0" eaLnBrk="1" fontAlgn="base" latinLnBrk="0" hangingPunct="1">
                        <a:lnSpc>
                          <a:spcPct val="100000"/>
                        </a:lnSpc>
                        <a:spcBef>
                          <a:spcPct val="20000"/>
                        </a:spcBef>
                        <a:spcAft>
                          <a:spcPct val="0"/>
                        </a:spcAft>
                        <a:buClrTx/>
                        <a:buSzPct val="90000"/>
                        <a:buFont typeface="Wingdings" pitchFamily="2" charset="2"/>
                        <a:buNone/>
                        <a:tabLst/>
                        <a:defRPr/>
                      </a:pPr>
                      <a:r>
                        <a:rPr lang="en-US" sz="1400" dirty="0"/>
                        <a:t>E(Operating profit) =</a:t>
                      </a: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txBody>
                  <a:tcPr marL="91971" marR="91971" marT="45515" marB="4551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2000" b="1"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5" name="Text Box 28"/>
          <p:cNvSpPr txBox="1">
            <a:spLocks noChangeArrowheads="1"/>
          </p:cNvSpPr>
          <p:nvPr/>
        </p:nvSpPr>
        <p:spPr bwMode="auto">
          <a:xfrm>
            <a:off x="88193" y="4069997"/>
            <a:ext cx="2178775" cy="830985"/>
          </a:xfrm>
          <a:prstGeom prst="rect">
            <a:avLst/>
          </a:prstGeom>
          <a:noFill/>
          <a:ln w="9525">
            <a:noFill/>
            <a:miter lim="800000"/>
            <a:headEnd/>
            <a:tailEnd/>
          </a:ln>
        </p:spPr>
        <p:txBody>
          <a:bodyPr wrap="none" lIns="91427" tIns="45714" rIns="91427" bIns="45714">
            <a:spAutoFit/>
          </a:bodyPr>
          <a:lstStyle/>
          <a:p>
            <a:pPr defTabSz="912813" eaLnBrk="0" hangingPunct="0"/>
            <a:r>
              <a:rPr lang="en-US" sz="1600" dirty="0">
                <a:solidFill>
                  <a:srgbClr val="000000"/>
                </a:solidFill>
              </a:rPr>
              <a:t>( </a:t>
            </a:r>
            <a:r>
              <a:rPr lang="en-US" sz="1600" b="0" i="1" dirty="0">
                <a:solidFill>
                  <a:srgbClr val="000000"/>
                </a:solidFill>
              </a:rPr>
              <a:t>K</a:t>
            </a:r>
            <a:r>
              <a:rPr lang="en-US" sz="1600" b="0" baseline="-25000" dirty="0">
                <a:solidFill>
                  <a:srgbClr val="000000"/>
                </a:solidFill>
              </a:rPr>
              <a:t>C </a:t>
            </a:r>
            <a:r>
              <a:rPr lang="en-US" sz="1600" dirty="0">
                <a:solidFill>
                  <a:srgbClr val="000000"/>
                </a:solidFill>
              </a:rPr>
              <a:t> = </a:t>
            </a:r>
            <a:r>
              <a:rPr lang="en-US" sz="1600" b="0" i="1" dirty="0">
                <a:solidFill>
                  <a:srgbClr val="000000"/>
                </a:solidFill>
              </a:rPr>
              <a:t>K</a:t>
            </a:r>
            <a:r>
              <a:rPr lang="en-US" sz="1600" b="0" baseline="-25000" dirty="0">
                <a:solidFill>
                  <a:srgbClr val="000000"/>
                </a:solidFill>
              </a:rPr>
              <a:t>TC</a:t>
            </a:r>
            <a:r>
              <a:rPr lang="en-US" sz="1600" dirty="0">
                <a:solidFill>
                  <a:srgbClr val="000000"/>
                </a:solidFill>
              </a:rPr>
              <a:t> , </a:t>
            </a:r>
            <a:r>
              <a:rPr lang="en-US" sz="1600" b="0" i="1" dirty="0">
                <a:solidFill>
                  <a:srgbClr val="000000"/>
                </a:solidFill>
              </a:rPr>
              <a:t>K</a:t>
            </a:r>
            <a:r>
              <a:rPr lang="en-US" sz="1600" b="0" baseline="-25000" dirty="0">
                <a:solidFill>
                  <a:srgbClr val="000000"/>
                </a:solidFill>
              </a:rPr>
              <a:t>B </a:t>
            </a:r>
            <a:r>
              <a:rPr lang="en-US" sz="1600" dirty="0">
                <a:solidFill>
                  <a:srgbClr val="000000"/>
                </a:solidFill>
              </a:rPr>
              <a:t> = </a:t>
            </a:r>
            <a:r>
              <a:rPr lang="en-US" sz="1600" b="0" i="1" dirty="0">
                <a:solidFill>
                  <a:srgbClr val="000000"/>
                </a:solidFill>
              </a:rPr>
              <a:t>K</a:t>
            </a:r>
            <a:r>
              <a:rPr lang="en-US" sz="1600" b="0" baseline="-25000" dirty="0">
                <a:solidFill>
                  <a:srgbClr val="000000"/>
                </a:solidFill>
              </a:rPr>
              <a:t>TB  </a:t>
            </a:r>
            <a:r>
              <a:rPr lang="en-US" sz="1600" dirty="0">
                <a:solidFill>
                  <a:srgbClr val="000000"/>
                </a:solidFill>
              </a:rPr>
              <a:t>)</a:t>
            </a:r>
          </a:p>
          <a:p>
            <a:pPr defTabSz="912813" eaLnBrk="0" hangingPunct="0"/>
            <a:r>
              <a:rPr lang="en-US" sz="1600" dirty="0">
                <a:solidFill>
                  <a:srgbClr val="000000"/>
                </a:solidFill>
              </a:rPr>
              <a:t>(     300      ,       300     )</a:t>
            </a:r>
          </a:p>
          <a:p>
            <a:pPr defTabSz="912813" eaLnBrk="0" hangingPunct="0"/>
            <a:r>
              <a:rPr lang="en-US" sz="1600" b="0" dirty="0" err="1">
                <a:solidFill>
                  <a:srgbClr val="000000"/>
                </a:solidFill>
              </a:rPr>
              <a:t>CapEx</a:t>
            </a:r>
            <a:r>
              <a:rPr lang="en-US" sz="1600" b="0" dirty="0">
                <a:solidFill>
                  <a:srgbClr val="000000"/>
                </a:solidFill>
              </a:rPr>
              <a:t> =</a:t>
            </a:r>
          </a:p>
        </p:txBody>
      </p:sp>
      <p:sp>
        <p:nvSpPr>
          <p:cNvPr id="36" name="Oval 29"/>
          <p:cNvSpPr>
            <a:spLocks noChangeArrowheads="1"/>
          </p:cNvSpPr>
          <p:nvPr/>
        </p:nvSpPr>
        <p:spPr bwMode="auto">
          <a:xfrm>
            <a:off x="1992313" y="335121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600" i="1" dirty="0">
                <a:solidFill>
                  <a:srgbClr val="000000"/>
                </a:solidFill>
              </a:rPr>
              <a:t>Observe </a:t>
            </a:r>
          </a:p>
          <a:p>
            <a:pPr algn="ctr" defTabSz="912813" eaLnBrk="0" hangingPunct="0"/>
            <a:r>
              <a:rPr lang="en-US" sz="1600" i="1" dirty="0">
                <a:solidFill>
                  <a:srgbClr val="000000"/>
                </a:solidFill>
              </a:rPr>
              <a:t>demand D</a:t>
            </a:r>
          </a:p>
        </p:txBody>
      </p:sp>
      <p:grpSp>
        <p:nvGrpSpPr>
          <p:cNvPr id="37" name="Group 30"/>
          <p:cNvGrpSpPr>
            <a:grpSpLocks/>
          </p:cNvGrpSpPr>
          <p:nvPr/>
        </p:nvGrpSpPr>
        <p:grpSpPr bwMode="auto">
          <a:xfrm>
            <a:off x="3125788" y="2849563"/>
            <a:ext cx="1222375" cy="1933575"/>
            <a:chOff x="1811" y="1246"/>
            <a:chExt cx="1247" cy="1218"/>
          </a:xfrm>
        </p:grpSpPr>
        <p:sp>
          <p:nvSpPr>
            <p:cNvPr id="3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solidFill>
                  <a:srgbClr val="000000"/>
                </a:solidFill>
              </a:endParaRPr>
            </a:p>
          </p:txBody>
        </p:sp>
        <p:sp>
          <p:nvSpPr>
            <p:cNvPr id="3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solidFill>
                  <a:srgbClr val="000000"/>
                </a:solidFill>
              </a:endParaRPr>
            </a:p>
          </p:txBody>
        </p:sp>
        <p:sp>
          <p:nvSpPr>
            <p:cNvPr id="4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solidFill>
                  <a:srgbClr val="000000"/>
                </a:solidFill>
              </a:endParaRPr>
            </a:p>
          </p:txBody>
        </p:sp>
      </p:grpSp>
      <p:sp>
        <p:nvSpPr>
          <p:cNvPr id="41" name="Rectangle 34"/>
          <p:cNvSpPr>
            <a:spLocks noChangeArrowheads="1"/>
          </p:cNvSpPr>
          <p:nvPr/>
        </p:nvSpPr>
        <p:spPr bwMode="auto">
          <a:xfrm>
            <a:off x="487363" y="350202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600" i="1" dirty="0">
                <a:solidFill>
                  <a:srgbClr val="000000"/>
                </a:solidFill>
              </a:rPr>
              <a:t>Invest in</a:t>
            </a:r>
          </a:p>
          <a:p>
            <a:pPr algn="ctr" defTabSz="912813" eaLnBrk="0" hangingPunct="0"/>
            <a:r>
              <a:rPr lang="en-US" sz="1600" i="1" dirty="0">
                <a:solidFill>
                  <a:srgbClr val="000000"/>
                </a:solidFill>
              </a:rPr>
              <a:t>capacity K</a:t>
            </a:r>
          </a:p>
        </p:txBody>
      </p:sp>
      <p:sp>
        <p:nvSpPr>
          <p:cNvPr id="42" name="Line 35"/>
          <p:cNvSpPr>
            <a:spLocks noChangeShapeType="1"/>
          </p:cNvSpPr>
          <p:nvPr/>
        </p:nvSpPr>
        <p:spPr bwMode="auto">
          <a:xfrm>
            <a:off x="1620838" y="3776663"/>
            <a:ext cx="384175" cy="0"/>
          </a:xfrm>
          <a:prstGeom prst="line">
            <a:avLst/>
          </a:prstGeom>
          <a:noFill/>
          <a:ln w="9525">
            <a:solidFill>
              <a:schemeClr val="tx1"/>
            </a:solidFill>
            <a:round/>
            <a:headEnd/>
            <a:tailEnd type="triangle" w="med" len="med"/>
          </a:ln>
        </p:spPr>
        <p:txBody>
          <a:bodyPr lIns="94851" tIns="47425" rIns="94851" bIns="47425"/>
          <a:lstStyle/>
          <a:p>
            <a:endParaRPr lang="en-US">
              <a:solidFill>
                <a:srgbClr val="000000"/>
              </a:solidFill>
            </a:endParaRPr>
          </a:p>
        </p:txBody>
      </p:sp>
    </p:spTree>
    <p:extLst>
      <p:ext uri="{BB962C8B-B14F-4D97-AF65-F5344CB8AC3E}">
        <p14:creationId xmlns:p14="http://schemas.microsoft.com/office/powerpoint/2010/main" val="1622981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Imagine we want to maximize revenues </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55379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Imagine we want to maximize value </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712276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a:t>Valuation of network capacity under uncertainty</a:t>
            </a:r>
            <a:br>
              <a:rPr lang="en-US" dirty="0"/>
            </a:br>
            <a:endParaRPr lang="en-US" dirty="0"/>
          </a:p>
        </p:txBody>
      </p:sp>
      <p:sp>
        <p:nvSpPr>
          <p:cNvPr id="10243" name="Content Placeholder 2"/>
          <p:cNvSpPr>
            <a:spLocks noGrp="1"/>
          </p:cNvSpPr>
          <p:nvPr>
            <p:ph idx="1"/>
          </p:nvPr>
        </p:nvSpPr>
        <p:spPr>
          <a:xfrm>
            <a:off x="455613" y="4776788"/>
            <a:ext cx="8229600" cy="1757362"/>
          </a:xfrm>
        </p:spPr>
        <p:txBody>
          <a:bodyPr/>
          <a:lstStyle/>
          <a:p>
            <a:r>
              <a:rPr lang="en-US" dirty="0"/>
              <a:t>E(NPV) = $191.25M - $103M = $88.25M</a:t>
            </a:r>
          </a:p>
          <a:p>
            <a:pPr lvl="1"/>
            <a:r>
              <a:rPr lang="en-US" dirty="0"/>
              <a:t>E(mismatch cost) = $18.75M = $107M - $88.25M</a:t>
            </a:r>
          </a:p>
          <a:p>
            <a:pPr lvl="1"/>
            <a:r>
              <a:rPr lang="en-US" dirty="0"/>
              <a:t>E(profit variability) = st.dev of operating profits = $24.59M</a:t>
            </a:r>
          </a:p>
        </p:txBody>
      </p:sp>
      <p:sp>
        <p:nvSpPr>
          <p:cNvPr id="10244" name="Text Box 4"/>
          <p:cNvSpPr txBox="1">
            <a:spLocks noChangeArrowheads="1"/>
          </p:cNvSpPr>
          <p:nvPr/>
        </p:nvSpPr>
        <p:spPr bwMode="auto">
          <a:xfrm>
            <a:off x="2849563" y="1876425"/>
            <a:ext cx="62357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Pessimistic 25%:   (150, 350)            (150, 300)                    (0, -50) = - $15M	$150M                 -$41.25M</a:t>
            </a:r>
          </a:p>
        </p:txBody>
      </p:sp>
      <p:sp>
        <p:nvSpPr>
          <p:cNvPr id="10245" name="Text Box 5"/>
          <p:cNvSpPr txBox="1">
            <a:spLocks noChangeArrowheads="1"/>
          </p:cNvSpPr>
          <p:nvPr/>
        </p:nvSpPr>
        <p:spPr bwMode="auto">
          <a:xfrm>
            <a:off x="2849563" y="2820988"/>
            <a:ext cx="6192837" cy="246062"/>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Most likely 50%:    (300, 300)           (300, 300)                    (0, 0 ) = $0	$210M                 $18.75M</a:t>
            </a:r>
          </a:p>
        </p:txBody>
      </p:sp>
      <p:sp>
        <p:nvSpPr>
          <p:cNvPr id="10246" name="Text Box 6"/>
          <p:cNvSpPr txBox="1">
            <a:spLocks noChangeArrowheads="1"/>
          </p:cNvSpPr>
          <p:nvPr/>
        </p:nvSpPr>
        <p:spPr bwMode="auto">
          <a:xfrm>
            <a:off x="2911475" y="3790950"/>
            <a:ext cx="61595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Optimistic 25%:	  (450, 250)            (300, 250)                   (-150,0) = -$60M	$195M                $3.75M</a:t>
            </a:r>
          </a:p>
        </p:txBody>
      </p:sp>
      <p:graphicFrame>
        <p:nvGraphicFramePr>
          <p:cNvPr id="8" name="Group 51"/>
          <p:cNvGraphicFramePr>
            <a:graphicFrameLocks noGrp="1"/>
          </p:cNvGraphicFramePr>
          <p:nvPr/>
        </p:nvGraphicFramePr>
        <p:xfrm>
          <a:off x="3879850" y="1098550"/>
          <a:ext cx="5071097" cy="3738917"/>
        </p:xfrm>
        <a:graphic>
          <a:graphicData uri="http://schemas.openxmlformats.org/drawingml/2006/table">
            <a:tbl>
              <a:tblPr/>
              <a:tblGrid>
                <a:gridCol w="864539">
                  <a:extLst>
                    <a:ext uri="{9D8B030D-6E8A-4147-A177-3AD203B41FA5}">
                      <a16:colId xmlns:a16="http://schemas.microsoft.com/office/drawing/2014/main" val="20000"/>
                    </a:ext>
                  </a:extLst>
                </a:gridCol>
                <a:gridCol w="1159170">
                  <a:extLst>
                    <a:ext uri="{9D8B030D-6E8A-4147-A177-3AD203B41FA5}">
                      <a16:colId xmlns:a16="http://schemas.microsoft.com/office/drawing/2014/main" val="20001"/>
                    </a:ext>
                  </a:extLst>
                </a:gridCol>
                <a:gridCol w="1159170">
                  <a:extLst>
                    <a:ext uri="{9D8B030D-6E8A-4147-A177-3AD203B41FA5}">
                      <a16:colId xmlns:a16="http://schemas.microsoft.com/office/drawing/2014/main" val="20002"/>
                    </a:ext>
                  </a:extLst>
                </a:gridCol>
                <a:gridCol w="860143">
                  <a:extLst>
                    <a:ext uri="{9D8B030D-6E8A-4147-A177-3AD203B41FA5}">
                      <a16:colId xmlns:a16="http://schemas.microsoft.com/office/drawing/2014/main" val="20003"/>
                    </a:ext>
                  </a:extLst>
                </a:gridCol>
                <a:gridCol w="1028075">
                  <a:extLst>
                    <a:ext uri="{9D8B030D-6E8A-4147-A177-3AD203B41FA5}">
                      <a16:colId xmlns:a16="http://schemas.microsoft.com/office/drawing/2014/main" val="20004"/>
                    </a:ext>
                  </a:extLst>
                </a:gridCol>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Demand </a:t>
                      </a:r>
                      <a:r>
                        <a:rPr kumimoji="0" lang="en-US" sz="1100" b="0" i="1" u="none" strike="noStrike" cap="none" normalizeH="0" baseline="0" dirty="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Sales</a:t>
                      </a:r>
                      <a:endParaRPr kumimoji="0" lang="en-US" sz="11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a:ln>
                            <a:noFill/>
                          </a:ln>
                          <a:solidFill>
                            <a:srgbClr val="FF0000"/>
                          </a:solidFill>
                          <a:effectLst/>
                          <a:latin typeface="Times New Roman" pitchFamily="18" charset="0"/>
                        </a:rPr>
                        <a:t>Mismatch units and cost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profit</a:t>
                      </a:r>
                      <a:endParaRPr kumimoji="0" lang="en-US" sz="1100" b="0" i="0" u="none" strike="noStrike" cap="none" normalizeH="0" baseline="0" dirty="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a:ln>
                            <a:noFill/>
                          </a:ln>
                          <a:solidFill>
                            <a:srgbClr val="FF0000"/>
                          </a:solidFill>
                          <a:effectLst/>
                          <a:latin typeface="Times New Roman" pitchFamily="18" charset="0"/>
                        </a:rPr>
                        <a:t>Profit deviation from mean</a:t>
                      </a:r>
                      <a:endParaRPr kumimoji="0" lang="en-US" sz="1100" b="0" i="0" u="none" strike="noStrike" cap="none" normalizeH="0" baseline="0" dirty="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a:ln>
                            <a:noFill/>
                          </a:ln>
                          <a:solidFill>
                            <a:schemeClr val="tx1"/>
                          </a:solidFill>
                          <a:effectLst/>
                          <a:latin typeface="Times New Roman" pitchFamily="18" charset="0"/>
                        </a:rPr>
                        <a:t>-$18.75M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a:ln>
                            <a:noFill/>
                          </a:ln>
                          <a:solidFill>
                            <a:schemeClr val="tx1"/>
                          </a:solidFill>
                          <a:effectLst/>
                          <a:latin typeface="Times New Roman" pitchFamily="18" charset="0"/>
                        </a:rPr>
                        <a:t> $191.25M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a:ln>
                            <a:noFill/>
                          </a:ln>
                          <a:solidFill>
                            <a:schemeClr val="tx1"/>
                          </a:solidFill>
                          <a:effectLst/>
                          <a:latin typeface="Times New Roman" pitchFamily="18" charset="0"/>
                        </a:rPr>
                        <a:t>$24.59M = </a:t>
                      </a:r>
                      <a:r>
                        <a:rPr kumimoji="0" lang="en-US" sz="1000" b="0" i="0" u="none" strike="noStrike" cap="none" normalizeH="0" baseline="0" dirty="0" err="1">
                          <a:ln>
                            <a:noFill/>
                          </a:ln>
                          <a:solidFill>
                            <a:schemeClr val="tx1"/>
                          </a:solidFill>
                          <a:effectLst/>
                          <a:latin typeface="Times New Roman" pitchFamily="18" charset="0"/>
                        </a:rPr>
                        <a:t>sqrt</a:t>
                      </a:r>
                      <a:r>
                        <a:rPr kumimoji="0" lang="en-US" sz="1000" b="0" i="0" u="none" strike="noStrike" cap="none" normalizeH="0" baseline="0" dirty="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0273" name="Text Box 28"/>
          <p:cNvSpPr txBox="1">
            <a:spLocks noChangeArrowheads="1"/>
          </p:cNvSpPr>
          <p:nvPr/>
        </p:nvSpPr>
        <p:spPr bwMode="auto">
          <a:xfrm>
            <a:off x="139700" y="3349625"/>
            <a:ext cx="1076325" cy="400050"/>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(300, 300, 600)</a:t>
            </a:r>
          </a:p>
          <a:p>
            <a:pPr defTabSz="912813" eaLnBrk="0" hangingPunct="0"/>
            <a:r>
              <a:rPr lang="en-US" sz="1000" b="0"/>
              <a:t>CapEx = $103M</a:t>
            </a:r>
          </a:p>
        </p:txBody>
      </p:sp>
      <p:sp>
        <p:nvSpPr>
          <p:cNvPr id="10274" name="Oval 29"/>
          <p:cNvSpPr>
            <a:spLocks noChangeArrowheads="1"/>
          </p:cNvSpPr>
          <p:nvPr/>
        </p:nvSpPr>
        <p:spPr bwMode="auto">
          <a:xfrm>
            <a:off x="1592263" y="260826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grpSp>
        <p:nvGrpSpPr>
          <p:cNvPr id="10275" name="Group 30"/>
          <p:cNvGrpSpPr>
            <a:grpSpLocks/>
          </p:cNvGrpSpPr>
          <p:nvPr/>
        </p:nvGrpSpPr>
        <p:grpSpPr bwMode="auto">
          <a:xfrm>
            <a:off x="2725738" y="2106613"/>
            <a:ext cx="1222375" cy="1933575"/>
            <a:chOff x="1811" y="1246"/>
            <a:chExt cx="1247" cy="1218"/>
          </a:xfrm>
        </p:grpSpPr>
        <p:sp>
          <p:nvSpPr>
            <p:cNvPr id="1027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p>
          </p:txBody>
        </p:sp>
        <p:sp>
          <p:nvSpPr>
            <p:cNvPr id="1027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sp>
          <p:nvSpPr>
            <p:cNvPr id="1028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grpSp>
      <p:sp>
        <p:nvSpPr>
          <p:cNvPr id="10276" name="Rectangle 34"/>
          <p:cNvSpPr>
            <a:spLocks noChangeArrowheads="1"/>
          </p:cNvSpPr>
          <p:nvPr/>
        </p:nvSpPr>
        <p:spPr bwMode="auto">
          <a:xfrm>
            <a:off x="87313" y="275907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0277" name="Line 35"/>
          <p:cNvSpPr>
            <a:spLocks noChangeShapeType="1"/>
          </p:cNvSpPr>
          <p:nvPr/>
        </p:nvSpPr>
        <p:spPr bwMode="auto">
          <a:xfrm>
            <a:off x="1220788" y="3033713"/>
            <a:ext cx="384175" cy="0"/>
          </a:xfrm>
          <a:prstGeom prst="line">
            <a:avLst/>
          </a:prstGeom>
          <a:noFill/>
          <a:ln w="9525">
            <a:solidFill>
              <a:schemeClr val="tx1"/>
            </a:solidFill>
            <a:round/>
            <a:headEnd/>
            <a:tailEnd type="triangle" w="med" len="med"/>
          </a:ln>
        </p:spPr>
        <p:txBody>
          <a:bodyPr lIns="94851" tIns="47425" rIns="94851" bIns="47425"/>
          <a:lstStyle/>
          <a:p>
            <a:endParaRPr 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11247</TotalTime>
  <Words>7673</Words>
  <Application>Microsoft Macintosh PowerPoint</Application>
  <PresentationFormat>On-screen Show (4:3)</PresentationFormat>
  <Paragraphs>1306</Paragraphs>
  <Slides>56</Slides>
  <Notes>37</Notes>
  <HiddenSlides>4</HiddenSlides>
  <MMClips>0</MMClips>
  <ScaleCrop>false</ScaleCrop>
  <HeadingPairs>
    <vt:vector size="8" baseType="variant">
      <vt:variant>
        <vt:lpstr>Fonts Used</vt:lpstr>
      </vt:variant>
      <vt:variant>
        <vt:i4>14</vt:i4>
      </vt:variant>
      <vt:variant>
        <vt:lpstr>Theme</vt:lpstr>
      </vt:variant>
      <vt:variant>
        <vt:i4>6</vt:i4>
      </vt:variant>
      <vt:variant>
        <vt:lpstr>Embedded OLE Servers</vt:lpstr>
      </vt:variant>
      <vt:variant>
        <vt:i4>1</vt:i4>
      </vt:variant>
      <vt:variant>
        <vt:lpstr>Slide Titles</vt:lpstr>
      </vt:variant>
      <vt:variant>
        <vt:i4>56</vt:i4>
      </vt:variant>
    </vt:vector>
  </HeadingPairs>
  <TitlesOfParts>
    <vt:vector size="77" baseType="lpstr">
      <vt:lpstr>ＭＳ 明朝</vt:lpstr>
      <vt:lpstr>MS PGothic</vt:lpstr>
      <vt:lpstr>MS PGothic</vt:lpstr>
      <vt:lpstr>Al Nile</vt:lpstr>
      <vt:lpstr>Albertus Extra Bold</vt:lpstr>
      <vt:lpstr>Arial</vt:lpstr>
      <vt:lpstr>Arial Black</vt:lpstr>
      <vt:lpstr>Calibri</vt:lpstr>
      <vt:lpstr>Garamond</vt:lpstr>
      <vt:lpstr>Helvetica</vt:lpstr>
      <vt:lpstr>Optima</vt:lpstr>
      <vt:lpstr>Symbol</vt:lpstr>
      <vt:lpstr>Times New Roman</vt:lpstr>
      <vt:lpstr>Wingdings</vt:lpstr>
      <vt:lpstr>Cachon_Slide_Template</vt:lpstr>
      <vt:lpstr>1_Office Theme</vt:lpstr>
      <vt:lpstr>4_Cachon_Slide_Template</vt:lpstr>
      <vt:lpstr>1_Cachon_Slide_Template</vt:lpstr>
      <vt:lpstr>2_Cachon_Slide_Template</vt:lpstr>
      <vt:lpstr>Office Theme</vt:lpstr>
      <vt:lpstr>Equation</vt:lpstr>
      <vt:lpstr>PowerPoint Presentation</vt:lpstr>
      <vt:lpstr>Seagate Assembly and Test Operations</vt:lpstr>
      <vt:lpstr>Demand Forecast and Capacity Region</vt:lpstr>
      <vt:lpstr>Valuation of capacity under uncertainty:  The proposed capacity plan = (300, 300, 600)</vt:lpstr>
      <vt:lpstr>Upper Bound = Capacity Postponement: Imagine we could build capacity after demand scenario is revealed?</vt:lpstr>
      <vt:lpstr>Lower Bound = Reduce variety or complexity:   Single Product or Dedicated Test</vt:lpstr>
      <vt:lpstr>Imagine we want to maximize revenues </vt:lpstr>
      <vt:lpstr>Imagine we want to maximize value </vt:lpstr>
      <vt:lpstr>Valuation of network capacity under uncertainty </vt:lpstr>
      <vt:lpstr>Benchmark 1 = Capacity Postponement: Imagine we could build capacity after demand scenario is revealed?</vt:lpstr>
      <vt:lpstr>Valuation of network capacity under uncertainty:  A Lagging Strategy yields Upper Bound</vt:lpstr>
      <vt:lpstr>Comparing Leading and Lagging Strategies</vt:lpstr>
      <vt:lpstr>Determining the Best (Optimal) Capacity</vt:lpstr>
      <vt:lpstr>Benchmark 2: Reduce variety or complexity:   Single Product or Dedicated Test</vt:lpstr>
      <vt:lpstr>Determining the Optimal Capacity for a single resource:  Marginal Analysis for 1D Cheetah Problem</vt:lpstr>
      <vt:lpstr>The real problem is more complicated  Necessity and Value of Network Analysis</vt:lpstr>
      <vt:lpstr>Capacity for a Multi-Resource Network</vt:lpstr>
      <vt:lpstr>Proposed Capacity Plan</vt:lpstr>
      <vt:lpstr>Newsvendor Networks:  Marginal Analysis for Barracuda Assembly</vt:lpstr>
      <vt:lpstr>Newsvendor network analysis:  Marginal analysis of value of capacity in a network</vt:lpstr>
      <vt:lpstr>Operational Capacity Hedge:  K = (350, 350, 600)</vt:lpstr>
      <vt:lpstr>PowerPoint Presentation</vt:lpstr>
      <vt:lpstr>Seagate Technology:  Excel formulation and Mean-Variances </vt:lpstr>
      <vt:lpstr>Newsvendor Networks = multi-dimensional newsvendor model</vt:lpstr>
      <vt:lpstr>Mean-Variance Analysis of Operational Hedging: Example via Capacity Portfolio Imbalance in Seagate</vt:lpstr>
      <vt:lpstr>Optimal Capacity Portfolio Investment:  Implementation Challenges</vt:lpstr>
      <vt:lpstr>Demand, Production, and Capacity Planning:   Pitfalls of Sales-Plan driven investments</vt:lpstr>
      <vt:lpstr>Learning Points from Seagate Case:  Operational hedging through capacity portfolios</vt:lpstr>
      <vt:lpstr>Learning Points from Seagate Case:  Operational hedging through capacity portfolios</vt:lpstr>
      <vt:lpstr>Asset Flexibility</vt:lpstr>
      <vt:lpstr>Network Flexibility</vt:lpstr>
      <vt:lpstr>Obstacles to achieving flexibility</vt:lpstr>
      <vt:lpstr>GM Chevy</vt:lpstr>
      <vt:lpstr>Approach</vt:lpstr>
      <vt:lpstr>Please take 5 min to fill out  MID-TERM COMMENTS AND SUGGESTIONS</vt:lpstr>
      <vt:lpstr>Common Categories of Flexibility</vt:lpstr>
      <vt:lpstr>PowerPoint Presentation</vt:lpstr>
      <vt:lpstr>PowerPoint Presentation</vt:lpstr>
      <vt:lpstr>Task Switching and Productivity in Collaborative Work: A Field Study of Hospitalists (Lu Wang et al.)</vt:lpstr>
      <vt:lpstr>PowerPoint Presentation</vt:lpstr>
      <vt:lpstr>Merging simultaneous and process collaborators:  Observational (small) data + electronic health records (big) data</vt:lpstr>
      <vt:lpstr>PowerPoint Presentation</vt:lpstr>
      <vt:lpstr>Research Question:   How does collaboration-induced task switching affect hospitalist productivity?</vt:lpstr>
      <vt:lpstr>Switches Partition Case Documenting Time into Multiple Episodes</vt:lpstr>
      <vt:lpstr>Key Result: Collaboration-driven task switching reduces productivity by 20% </vt:lpstr>
      <vt:lpstr>PowerPoint Presentation</vt:lpstr>
      <vt:lpstr>PowerPoint Presentation</vt:lpstr>
      <vt:lpstr>Result 3: Task Switching Introduces a Setup Time of 5 Minutes</vt:lpstr>
      <vt:lpstr>Managerial Implications</vt:lpstr>
      <vt:lpstr>Seagate Technology:      Vertical Integration and impact on risk</vt:lpstr>
      <vt:lpstr>PowerPoint Presentation</vt:lpstr>
      <vt:lpstr>PowerPoint Presentation</vt:lpstr>
      <vt:lpstr>PowerPoint Presentation</vt:lpstr>
      <vt:lpstr>Strategic Decisions In Operations</vt:lpstr>
      <vt:lpstr>Operating System Design Roadmap  </vt:lpstr>
      <vt:lpstr>Benchmark: Capacity Postponement = Full Information</vt:lpstr>
    </vt:vector>
  </TitlesOfParts>
  <Company>KGSM</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522</cp:revision>
  <cp:lastPrinted>2018-01-30T20:59:56Z</cp:lastPrinted>
  <dcterms:created xsi:type="dcterms:W3CDTF">1998-09-22T23:11:58Z</dcterms:created>
  <dcterms:modified xsi:type="dcterms:W3CDTF">2018-01-30T21:56:44Z</dcterms:modified>
</cp:coreProperties>
</file>