
<file path=[Content_Types].xml><?xml version="1.0" encoding="utf-8"?>
<Types xmlns="http://schemas.openxmlformats.org/package/2006/content-types">
  <Default Extension="xml" ContentType="application/xml"/>
  <Default Extension="jpeg" ContentType="image/jpeg"/>
  <Default Extension="png" ContentType="image/png"/>
  <Default Extension="rels" ContentType="application/vnd.openxmlformats-package.relationships+xml"/>
  <Default Extension="emf" ContentType="image/x-emf"/>
  <Default Extension="wmf" ContentType="image/x-w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3.xml" ContentType="application/vnd.openxmlformats-officedocument.theme+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4.xml" ContentType="application/vnd.openxmlformats-officedocument.theme+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charts/chart1.xml" ContentType="application/vnd.openxmlformats-officedocument.drawingml.chart+xml"/>
  <Override PartName="/ppt/notesSlides/notesSlide39.xml" ContentType="application/vnd.openxmlformats-officedocument.presentationml.notesSlide+xml"/>
  <Override PartName="/ppt/charts/chart2.xml" ContentType="application/vnd.openxmlformats-officedocument.drawingml.chart+xml"/>
  <Override PartName="/ppt/notesSlides/notesSlide40.xml" ContentType="application/vnd.openxmlformats-officedocument.presentationml.notesSlide+xml"/>
  <Override PartName="/ppt/charts/chart3.xml" ContentType="application/vnd.openxmlformats-officedocument.drawingml.chart+xml"/>
  <Override PartName="/ppt/notesSlides/notesSlide41.xml" ContentType="application/vnd.openxmlformats-officedocument.presentationml.notesSlide+xml"/>
  <Override PartName="/ppt/charts/chart4.xml" ContentType="application/vnd.openxmlformats-officedocument.drawingml.chart+xml"/>
  <Override PartName="/ppt/notesSlides/notesSlide42.xml" ContentType="application/vnd.openxmlformats-officedocument.presentationml.notesSlide+xml"/>
  <Override PartName="/ppt/charts/chart5.xml" ContentType="application/vnd.openxmlformats-officedocument.drawingml.chart+xml"/>
  <Override PartName="/ppt/notesSlides/notesSlide43.xml" ContentType="application/vnd.openxmlformats-officedocument.presentationml.notesSlide+xml"/>
  <Override PartName="/ppt/charts/chart6.xml" ContentType="application/vnd.openxmlformats-officedocument.drawingml.chart+xml"/>
  <Override PartName="/ppt/theme/themeOverride1.xml" ContentType="application/vnd.openxmlformats-officedocument.themeOverride+xml"/>
  <Override PartName="/ppt/notesSlides/notesSlide44.xml" ContentType="application/vnd.openxmlformats-officedocument.presentationml.notesSlide+xml"/>
  <Override PartName="/ppt/charts/chart7.xml" ContentType="application/vnd.openxmlformats-officedocument.drawingml.chart+xml"/>
  <Override PartName="/ppt/theme/themeOverride2.xml" ContentType="application/vnd.openxmlformats-officedocument.themeOverr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 id="2147484010" r:id="rId2"/>
    <p:sldMasterId id="2147484025" r:id="rId3"/>
    <p:sldMasterId id="2147484037" r:id="rId4"/>
    <p:sldMasterId id="2147484052" r:id="rId5"/>
  </p:sldMasterIdLst>
  <p:notesMasterIdLst>
    <p:notesMasterId r:id="rId67"/>
  </p:notesMasterIdLst>
  <p:handoutMasterIdLst>
    <p:handoutMasterId r:id="rId68"/>
  </p:handoutMasterIdLst>
  <p:sldIdLst>
    <p:sldId id="540" r:id="rId6"/>
    <p:sldId id="559" r:id="rId7"/>
    <p:sldId id="576" r:id="rId8"/>
    <p:sldId id="560" r:id="rId9"/>
    <p:sldId id="577" r:id="rId10"/>
    <p:sldId id="661" r:id="rId11"/>
    <p:sldId id="662" r:id="rId12"/>
    <p:sldId id="663" r:id="rId13"/>
    <p:sldId id="664" r:id="rId14"/>
    <p:sldId id="598" r:id="rId15"/>
    <p:sldId id="543" r:id="rId16"/>
    <p:sldId id="562" r:id="rId17"/>
    <p:sldId id="638" r:id="rId18"/>
    <p:sldId id="545" r:id="rId19"/>
    <p:sldId id="648" r:id="rId20"/>
    <p:sldId id="644" r:id="rId21"/>
    <p:sldId id="646" r:id="rId22"/>
    <p:sldId id="639" r:id="rId23"/>
    <p:sldId id="656" r:id="rId24"/>
    <p:sldId id="550" r:id="rId25"/>
    <p:sldId id="633" r:id="rId26"/>
    <p:sldId id="649" r:id="rId27"/>
    <p:sldId id="650" r:id="rId28"/>
    <p:sldId id="651" r:id="rId29"/>
    <p:sldId id="652" r:id="rId30"/>
    <p:sldId id="653" r:id="rId31"/>
    <p:sldId id="654" r:id="rId32"/>
    <p:sldId id="655" r:id="rId33"/>
    <p:sldId id="621" r:id="rId34"/>
    <p:sldId id="623" r:id="rId35"/>
    <p:sldId id="625" r:id="rId36"/>
    <p:sldId id="622" r:id="rId37"/>
    <p:sldId id="626" r:id="rId38"/>
    <p:sldId id="624" r:id="rId39"/>
    <p:sldId id="549" r:id="rId40"/>
    <p:sldId id="612" r:id="rId41"/>
    <p:sldId id="613" r:id="rId42"/>
    <p:sldId id="541" r:id="rId43"/>
    <p:sldId id="557" r:id="rId44"/>
    <p:sldId id="558" r:id="rId45"/>
    <p:sldId id="574" r:id="rId46"/>
    <p:sldId id="575" r:id="rId47"/>
    <p:sldId id="614" r:id="rId48"/>
    <p:sldId id="615" r:id="rId49"/>
    <p:sldId id="616" r:id="rId50"/>
    <p:sldId id="617" r:id="rId51"/>
    <p:sldId id="618" r:id="rId52"/>
    <p:sldId id="619" r:id="rId53"/>
    <p:sldId id="620" r:id="rId54"/>
    <p:sldId id="634" r:id="rId55"/>
    <p:sldId id="635" r:id="rId56"/>
    <p:sldId id="636" r:id="rId57"/>
    <p:sldId id="637" r:id="rId58"/>
    <p:sldId id="657" r:id="rId59"/>
    <p:sldId id="658" r:id="rId60"/>
    <p:sldId id="659" r:id="rId61"/>
    <p:sldId id="660" r:id="rId62"/>
    <p:sldId id="640" r:id="rId63"/>
    <p:sldId id="641" r:id="rId64"/>
    <p:sldId id="642" r:id="rId65"/>
    <p:sldId id="643" r:id="rId66"/>
  </p:sldIdLst>
  <p:sldSz cx="9144000" cy="6858000" type="screen4x3"/>
  <p:notesSz cx="7010400" cy="9296400"/>
  <p:defaultTextStyle>
    <a:defPPr>
      <a:defRPr lang="en-US"/>
    </a:defPPr>
    <a:lvl1pPr algn="l" rtl="0" fontAlgn="base">
      <a:spcBef>
        <a:spcPct val="0"/>
      </a:spcBef>
      <a:spcAft>
        <a:spcPct val="0"/>
      </a:spcAft>
      <a:defRPr sz="2400" kern="1200">
        <a:solidFill>
          <a:schemeClr val="tx1"/>
        </a:solidFill>
        <a:latin typeface="Times New Roman" pitchFamily="18" charset="0"/>
        <a:ea typeface="+mn-ea"/>
        <a:cs typeface="+mn-cs"/>
      </a:defRPr>
    </a:lvl1pPr>
    <a:lvl2pPr marL="457200" algn="l" rtl="0" fontAlgn="base">
      <a:spcBef>
        <a:spcPct val="0"/>
      </a:spcBef>
      <a:spcAft>
        <a:spcPct val="0"/>
      </a:spcAft>
      <a:defRPr sz="2400" kern="1200">
        <a:solidFill>
          <a:schemeClr val="tx1"/>
        </a:solidFill>
        <a:latin typeface="Times New Roman" pitchFamily="18" charset="0"/>
        <a:ea typeface="+mn-ea"/>
        <a:cs typeface="+mn-cs"/>
      </a:defRPr>
    </a:lvl2pPr>
    <a:lvl3pPr marL="914400" algn="l" rtl="0" fontAlgn="base">
      <a:spcBef>
        <a:spcPct val="0"/>
      </a:spcBef>
      <a:spcAft>
        <a:spcPct val="0"/>
      </a:spcAft>
      <a:defRPr sz="2400" kern="1200">
        <a:solidFill>
          <a:schemeClr val="tx1"/>
        </a:solidFill>
        <a:latin typeface="Times New Roman" pitchFamily="18" charset="0"/>
        <a:ea typeface="+mn-ea"/>
        <a:cs typeface="+mn-cs"/>
      </a:defRPr>
    </a:lvl3pPr>
    <a:lvl4pPr marL="1371600" algn="l" rtl="0" fontAlgn="base">
      <a:spcBef>
        <a:spcPct val="0"/>
      </a:spcBef>
      <a:spcAft>
        <a:spcPct val="0"/>
      </a:spcAft>
      <a:defRPr sz="2400" kern="1200">
        <a:solidFill>
          <a:schemeClr val="tx1"/>
        </a:solidFill>
        <a:latin typeface="Times New Roman" pitchFamily="18" charset="0"/>
        <a:ea typeface="+mn-ea"/>
        <a:cs typeface="+mn-cs"/>
      </a:defRPr>
    </a:lvl4pPr>
    <a:lvl5pPr marL="1828800" algn="l" rtl="0" fontAlgn="base">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extLst>
    <p:ext uri="{EFAFB233-063F-42B5-8137-9DF3F51BA10A}">
      <p15:sldGuideLst xmlns:p15="http://schemas.microsoft.com/office/powerpoint/2012/main">
        <p15:guide id="1" orient="horz" pos="2064" userDrawn="1">
          <p15:clr>
            <a:srgbClr val="A4A3A4"/>
          </p15:clr>
        </p15:guide>
        <p15:guide id="2" pos="3169">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notes" clrMode="gray"/>
  <p:clrMru>
    <a:srgbClr val="CCFF66"/>
    <a:srgbClr val="FFFF00"/>
    <a:srgbClr val="EAEAEA"/>
    <a:srgbClr val="CCFFCC"/>
    <a:srgbClr val="FFCC99"/>
    <a:srgbClr val="FFFFCC"/>
    <a:srgbClr val="FF3300"/>
    <a:srgbClr val="F8F8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vertBarState="minimized">
    <p:restoredLeft sz="22753" autoAdjust="0"/>
    <p:restoredTop sz="68484" autoAdjust="0"/>
  </p:normalViewPr>
  <p:slideViewPr>
    <p:cSldViewPr snapToGrid="0">
      <p:cViewPr varScale="1">
        <p:scale>
          <a:sx n="129" d="100"/>
          <a:sy n="129" d="100"/>
        </p:scale>
        <p:origin x="1896" y="200"/>
      </p:cViewPr>
      <p:guideLst>
        <p:guide orient="horz" pos="2064"/>
        <p:guide pos="3169"/>
      </p:guideLst>
    </p:cSldViewPr>
  </p:slideViewPr>
  <p:outlineViewPr>
    <p:cViewPr>
      <p:scale>
        <a:sx n="33" d="100"/>
        <a:sy n="33" d="100"/>
      </p:scale>
      <p:origin x="0" y="0"/>
    </p:cViewPr>
    <p:sldLst>
      <p:sld r:id="rId1" collapse="1"/>
    </p:sldLst>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81" d="100"/>
          <a:sy n="81" d="100"/>
        </p:scale>
        <p:origin x="3328" y="168"/>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4" Type="http://schemas.openxmlformats.org/officeDocument/2006/relationships/slide" Target="slides/slide9.xml"/><Relationship Id="rId15" Type="http://schemas.openxmlformats.org/officeDocument/2006/relationships/slide" Target="slides/slide10.xml"/><Relationship Id="rId16" Type="http://schemas.openxmlformats.org/officeDocument/2006/relationships/slide" Target="slides/slide11.xml"/><Relationship Id="rId17" Type="http://schemas.openxmlformats.org/officeDocument/2006/relationships/slide" Target="slides/slide12.xml"/><Relationship Id="rId18" Type="http://schemas.openxmlformats.org/officeDocument/2006/relationships/slide" Target="slides/slide13.xml"/><Relationship Id="rId19" Type="http://schemas.openxmlformats.org/officeDocument/2006/relationships/slide" Target="slides/slide14.xml"/><Relationship Id="rId63" Type="http://schemas.openxmlformats.org/officeDocument/2006/relationships/slide" Target="slides/slide58.xml"/><Relationship Id="rId64" Type="http://schemas.openxmlformats.org/officeDocument/2006/relationships/slide" Target="slides/slide59.xml"/><Relationship Id="rId65" Type="http://schemas.openxmlformats.org/officeDocument/2006/relationships/slide" Target="slides/slide60.xml"/><Relationship Id="rId66" Type="http://schemas.openxmlformats.org/officeDocument/2006/relationships/slide" Target="slides/slide61.xml"/><Relationship Id="rId67" Type="http://schemas.openxmlformats.org/officeDocument/2006/relationships/notesMaster" Target="notesMasters/notesMaster1.xml"/><Relationship Id="rId68" Type="http://schemas.openxmlformats.org/officeDocument/2006/relationships/handoutMaster" Target="handoutMasters/handoutMaster1.xml"/><Relationship Id="rId69" Type="http://schemas.openxmlformats.org/officeDocument/2006/relationships/presProps" Target="presProps.xml"/><Relationship Id="rId50" Type="http://schemas.openxmlformats.org/officeDocument/2006/relationships/slide" Target="slides/slide45.xml"/><Relationship Id="rId51" Type="http://schemas.openxmlformats.org/officeDocument/2006/relationships/slide" Target="slides/slide46.xml"/><Relationship Id="rId52" Type="http://schemas.openxmlformats.org/officeDocument/2006/relationships/slide" Target="slides/slide47.xml"/><Relationship Id="rId53" Type="http://schemas.openxmlformats.org/officeDocument/2006/relationships/slide" Target="slides/slide48.xml"/><Relationship Id="rId54" Type="http://schemas.openxmlformats.org/officeDocument/2006/relationships/slide" Target="slides/slide49.xml"/><Relationship Id="rId55" Type="http://schemas.openxmlformats.org/officeDocument/2006/relationships/slide" Target="slides/slide50.xml"/><Relationship Id="rId56" Type="http://schemas.openxmlformats.org/officeDocument/2006/relationships/slide" Target="slides/slide51.xml"/><Relationship Id="rId57" Type="http://schemas.openxmlformats.org/officeDocument/2006/relationships/slide" Target="slides/slide52.xml"/><Relationship Id="rId58" Type="http://schemas.openxmlformats.org/officeDocument/2006/relationships/slide" Target="slides/slide53.xml"/><Relationship Id="rId59" Type="http://schemas.openxmlformats.org/officeDocument/2006/relationships/slide" Target="slides/slide54.xml"/><Relationship Id="rId40" Type="http://schemas.openxmlformats.org/officeDocument/2006/relationships/slide" Target="slides/slide35.xml"/><Relationship Id="rId41" Type="http://schemas.openxmlformats.org/officeDocument/2006/relationships/slide" Target="slides/slide36.xml"/><Relationship Id="rId42" Type="http://schemas.openxmlformats.org/officeDocument/2006/relationships/slide" Target="slides/slide37.xml"/><Relationship Id="rId43" Type="http://schemas.openxmlformats.org/officeDocument/2006/relationships/slide" Target="slides/slide38.xml"/><Relationship Id="rId44" Type="http://schemas.openxmlformats.org/officeDocument/2006/relationships/slide" Target="slides/slide39.xml"/><Relationship Id="rId45" Type="http://schemas.openxmlformats.org/officeDocument/2006/relationships/slide" Target="slides/slide40.xml"/><Relationship Id="rId46" Type="http://schemas.openxmlformats.org/officeDocument/2006/relationships/slide" Target="slides/slide41.xml"/><Relationship Id="rId47" Type="http://schemas.openxmlformats.org/officeDocument/2006/relationships/slide" Target="slides/slide42.xml"/><Relationship Id="rId48" Type="http://schemas.openxmlformats.org/officeDocument/2006/relationships/slide" Target="slides/slide43.xml"/><Relationship Id="rId49" Type="http://schemas.openxmlformats.org/officeDocument/2006/relationships/slide" Target="slides/slide44.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Master" Target="slideMasters/slideMaster4.xml"/><Relationship Id="rId5" Type="http://schemas.openxmlformats.org/officeDocument/2006/relationships/slideMaster" Target="slideMasters/slideMaster5.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9" Type="http://schemas.openxmlformats.org/officeDocument/2006/relationships/slide" Target="slides/slide4.xml"/><Relationship Id="rId30" Type="http://schemas.openxmlformats.org/officeDocument/2006/relationships/slide" Target="slides/slide25.xml"/><Relationship Id="rId31" Type="http://schemas.openxmlformats.org/officeDocument/2006/relationships/slide" Target="slides/slide26.xml"/><Relationship Id="rId32" Type="http://schemas.openxmlformats.org/officeDocument/2006/relationships/slide" Target="slides/slide27.xml"/><Relationship Id="rId33" Type="http://schemas.openxmlformats.org/officeDocument/2006/relationships/slide" Target="slides/slide28.xml"/><Relationship Id="rId34" Type="http://schemas.openxmlformats.org/officeDocument/2006/relationships/slide" Target="slides/slide29.xml"/><Relationship Id="rId35" Type="http://schemas.openxmlformats.org/officeDocument/2006/relationships/slide" Target="slides/slide30.xml"/><Relationship Id="rId36" Type="http://schemas.openxmlformats.org/officeDocument/2006/relationships/slide" Target="slides/slide31.xml"/><Relationship Id="rId37" Type="http://schemas.openxmlformats.org/officeDocument/2006/relationships/slide" Target="slides/slide32.xml"/><Relationship Id="rId38" Type="http://schemas.openxmlformats.org/officeDocument/2006/relationships/slide" Target="slides/slide33.xml"/><Relationship Id="rId39" Type="http://schemas.openxmlformats.org/officeDocument/2006/relationships/slide" Target="slides/slide34.xml"/><Relationship Id="rId70" Type="http://schemas.openxmlformats.org/officeDocument/2006/relationships/viewProps" Target="viewProps.xml"/><Relationship Id="rId71" Type="http://schemas.openxmlformats.org/officeDocument/2006/relationships/theme" Target="theme/theme1.xml"/><Relationship Id="rId72" Type="http://schemas.openxmlformats.org/officeDocument/2006/relationships/tableStyles" Target="tableStyles.xml"/><Relationship Id="rId20" Type="http://schemas.openxmlformats.org/officeDocument/2006/relationships/slide" Target="slides/slide15.xml"/><Relationship Id="rId21" Type="http://schemas.openxmlformats.org/officeDocument/2006/relationships/slide" Target="slides/slide16.xml"/><Relationship Id="rId22" Type="http://schemas.openxmlformats.org/officeDocument/2006/relationships/slide" Target="slides/slide17.xml"/><Relationship Id="rId23" Type="http://schemas.openxmlformats.org/officeDocument/2006/relationships/slide" Target="slides/slide18.xml"/><Relationship Id="rId24" Type="http://schemas.openxmlformats.org/officeDocument/2006/relationships/slide" Target="slides/slide19.xml"/><Relationship Id="rId25" Type="http://schemas.openxmlformats.org/officeDocument/2006/relationships/slide" Target="slides/slide20.xml"/><Relationship Id="rId26" Type="http://schemas.openxmlformats.org/officeDocument/2006/relationships/slide" Target="slides/slide21.xml"/><Relationship Id="rId27" Type="http://schemas.openxmlformats.org/officeDocument/2006/relationships/slide" Target="slides/slide22.xml"/><Relationship Id="rId28" Type="http://schemas.openxmlformats.org/officeDocument/2006/relationships/slide" Target="slides/slide23.xml"/><Relationship Id="rId29" Type="http://schemas.openxmlformats.org/officeDocument/2006/relationships/slide" Target="slides/slide24.xml"/><Relationship Id="rId60" Type="http://schemas.openxmlformats.org/officeDocument/2006/relationships/slide" Target="slides/slide55.xml"/><Relationship Id="rId61" Type="http://schemas.openxmlformats.org/officeDocument/2006/relationships/slide" Target="slides/slide56.xml"/><Relationship Id="rId62" Type="http://schemas.openxmlformats.org/officeDocument/2006/relationships/slide" Target="slides/slide57.xml"/><Relationship Id="rId10" Type="http://schemas.openxmlformats.org/officeDocument/2006/relationships/slide" Target="slides/slide5.xml"/><Relationship Id="rId11" Type="http://schemas.openxmlformats.org/officeDocument/2006/relationships/slide" Target="slides/slide6.xml"/><Relationship Id="rId12" Type="http://schemas.openxmlformats.org/officeDocument/2006/relationships/slide" Target="slides/slide7.xml"/></Relationships>
</file>

<file path=ppt/_rels/viewProps.xml.rels><?xml version="1.0" encoding="UTF-8" standalone="yes"?>
<Relationships xmlns="http://schemas.openxmlformats.org/package/2006/relationships"><Relationship Id="rId1" Type="http://schemas.openxmlformats.org/officeDocument/2006/relationships/slide" Target="slides/slide23.xml"/></Relationships>
</file>

<file path=ppt/charts/_rels/chart1.xml.rels><?xml version="1.0" encoding="UTF-8" standalone="yes"?>
<Relationships xmlns="http://schemas.openxmlformats.org/package/2006/relationships"><Relationship Id="rId1" Type="http://schemas.openxmlformats.org/officeDocument/2006/relationships/oleObject" Target="file:////C:\Users\mjv617\AppData\Local\Microsoft\Windows\Temporary%20Internet%20Files\Content.Outlook\BP5DT9J1\Capstone_Student_Result.xls"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Macintosh%20HD:Users:gadallon:Library:Mail%20Downloads:Capstone%20Case.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Macintosh%20HD:Users:gadallon:Library:Mail%20Downloads:Capstone%20Case.xlsx" TargetMode="External"/></Relationships>
</file>

<file path=ppt/charts/_rels/chart4.xml.rels><?xml version="1.0" encoding="UTF-8" standalone="yes"?>
<Relationships xmlns="http://schemas.openxmlformats.org/package/2006/relationships"><Relationship Id="rId1" Type="http://schemas.openxmlformats.org/officeDocument/2006/relationships/oleObject" Target="file:////C:\Users\mjv617\SkyDrive\3MyTeach\454\1_454-2013-Winter\Capstone_PartI_Student_Result.xlsx" TargetMode="External"/></Relationships>
</file>

<file path=ppt/charts/_rels/chart5.xml.rels><?xml version="1.0" encoding="UTF-8" standalone="yes"?>
<Relationships xmlns="http://schemas.openxmlformats.org/package/2006/relationships"><Relationship Id="rId1" Type="http://schemas.openxmlformats.org/officeDocument/2006/relationships/oleObject" Target="file:////C:\Users\mjv617\SkyDrive\3MyTeach\454\1_454-2013-Winter\Capstone_PartI_Student_Result.xlsx" TargetMode="External"/></Relationships>
</file>

<file path=ppt/charts/_rels/chart6.xml.rels><?xml version="1.0" encoding="UTF-8" standalone="yes"?>
<Relationships xmlns="http://schemas.openxmlformats.org/package/2006/relationships"><Relationship Id="rId1" Type="http://schemas.openxmlformats.org/officeDocument/2006/relationships/themeOverride" Target="../theme/themeOverride1.xml"/><Relationship Id="rId2" Type="http://schemas.openxmlformats.org/officeDocument/2006/relationships/oleObject" Target="Macintosh%20HD:Users:janvanmieghem:Documents:OneDrive:3MyTeach:454:0_454-2014-Winter-Slides:2014%20Winter_Integrative_Stage1_Student_Result.xlsx" TargetMode="External"/></Relationships>
</file>

<file path=ppt/charts/_rels/chart7.xml.rels><?xml version="1.0" encoding="UTF-8" standalone="yes"?>
<Relationships xmlns="http://schemas.openxmlformats.org/package/2006/relationships"><Relationship Id="rId1" Type="http://schemas.openxmlformats.org/officeDocument/2006/relationships/themeOverride" Target="../theme/themeOverride2.xml"/><Relationship Id="rId2" Type="http://schemas.openxmlformats.org/officeDocument/2006/relationships/oleObject" Target="Macintosh%20HD:Users:janvanmieghem:Documents:OneDrive:3MyTeach:454:0_454-2014-Winter-Slides:2014%20Winter_Integrative_Stage1_Student_Result.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800" b="1" i="0" u="none" strike="noStrike" baseline="0">
                <a:solidFill>
                  <a:srgbClr val="000000"/>
                </a:solidFill>
                <a:latin typeface="Calibri"/>
                <a:ea typeface="Calibri"/>
                <a:cs typeface="Calibri"/>
              </a:defRPr>
            </a:pPr>
            <a:r>
              <a:rPr lang="en-US"/>
              <a:t>Integrative Case: E (NPV)</a:t>
            </a:r>
          </a:p>
        </c:rich>
      </c:tx>
      <c:overlay val="0"/>
    </c:title>
    <c:autoTitleDeleted val="0"/>
    <c:plotArea>
      <c:layout/>
      <c:barChart>
        <c:barDir val="bar"/>
        <c:grouping val="clustered"/>
        <c:varyColors val="0"/>
        <c:ser>
          <c:idx val="0"/>
          <c:order val="0"/>
          <c:tx>
            <c:v>E (NPV)</c:v>
          </c:tx>
          <c:invertIfNegative val="0"/>
          <c:dLbls>
            <c:numFmt formatCode="#,##0.000" sourceLinked="0"/>
            <c:spPr>
              <a:noFill/>
              <a:ln>
                <a:noFill/>
              </a:ln>
              <a:effectLst/>
            </c:spPr>
            <c:txPr>
              <a:bodyPr/>
              <a:lstStyle/>
              <a:p>
                <a:pPr>
                  <a:defRPr sz="1000" b="0" i="0" u="none" strike="noStrike" baseline="0">
                    <a:solidFill>
                      <a:srgbClr val="000000"/>
                    </a:solidFill>
                    <a:latin typeface="Calibri"/>
                    <a:ea typeface="Calibri"/>
                    <a:cs typeface="Calibri"/>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'Student Performance'!$N$2:$N$16</c:f>
              <c:strCache>
                <c:ptCount val="15"/>
                <c:pt idx="0">
                  <c:v>13 (Dave, Florian, Kartik, Lars, Sid) Calgary</c:v>
                </c:pt>
                <c:pt idx="1">
                  <c:v>16 (Katheron, Mauricio, Michelle, Rach) Frankfurt</c:v>
                </c:pt>
                <c:pt idx="2">
                  <c:v>11 (Aditya, Amanda, Hannah, Justin, Melissa) Athens</c:v>
                </c:pt>
                <c:pt idx="3">
                  <c:v>24 (Christos, Hiro, Patrick, Shu) Dubuque</c:v>
                </c:pt>
                <c:pt idx="4">
                  <c:v>22 (Dong Won, Harry, Jihoon) Brussels</c:v>
                </c:pt>
                <c:pt idx="5">
                  <c:v>28 (KC, Jitendra, Tao) Honolulu</c:v>
                </c:pt>
                <c:pt idx="6">
                  <c:v>14(Aaron, Erik, Piero, Santiago) Dubuque</c:v>
                </c:pt>
                <c:pt idx="7">
                  <c:v>23 (Koh, Laurie, Matt, Richard, Bob) Calgary</c:v>
                </c:pt>
                <c:pt idx="8">
                  <c:v>12 (David, Elodie, Aaron, Hayes, Talon) Brussels</c:v>
                </c:pt>
                <c:pt idx="9">
                  <c:v>25 (Betsy, Charlie, Guy, Michael, Rahul) Edmonton</c:v>
                </c:pt>
                <c:pt idx="10">
                  <c:v>27 (Dorian, Jose, Melina, Rafael, Ricardo) Glasgow</c:v>
                </c:pt>
                <c:pt idx="11">
                  <c:v>26 (Adam, Brett, Dan, Heath, Nikki) Frankfurt</c:v>
                </c:pt>
                <c:pt idx="12">
                  <c:v>15 (Erich, Joao, Saurabh, Spencer, Susan) Edmonton</c:v>
                </c:pt>
                <c:pt idx="13">
                  <c:v>17 (Adam, Adan, Harsh, Robert) Glasgow</c:v>
                </c:pt>
                <c:pt idx="14">
                  <c:v>21 (Hendrik, Jackie, Joe, Nathan) Athens</c:v>
                </c:pt>
              </c:strCache>
            </c:strRef>
          </c:cat>
          <c:val>
            <c:numRef>
              <c:f>'Student Performance'!$O$2:$O$16</c:f>
              <c:numCache>
                <c:formatCode>_("$"* #,##0_);_("$"* \(#,##0\);_("$"* "-"??_);_(@_)</c:formatCode>
                <c:ptCount val="15"/>
                <c:pt idx="0">
                  <c:v>1.3256E7</c:v>
                </c:pt>
                <c:pt idx="1">
                  <c:v>1.34732E7</c:v>
                </c:pt>
                <c:pt idx="2">
                  <c:v>1.35488E7</c:v>
                </c:pt>
                <c:pt idx="3">
                  <c:v>1.36984E7</c:v>
                </c:pt>
                <c:pt idx="4">
                  <c:v>1.37324E7</c:v>
                </c:pt>
                <c:pt idx="5">
                  <c:v>1.38644E7</c:v>
                </c:pt>
                <c:pt idx="6">
                  <c:v>1.39144E7</c:v>
                </c:pt>
                <c:pt idx="7">
                  <c:v>1.4026E7</c:v>
                </c:pt>
                <c:pt idx="8">
                  <c:v>1.40808E7</c:v>
                </c:pt>
                <c:pt idx="9">
                  <c:v>1.41356E7</c:v>
                </c:pt>
                <c:pt idx="10">
                  <c:v>1.41452E7</c:v>
                </c:pt>
                <c:pt idx="11">
                  <c:v>1.4146E7</c:v>
                </c:pt>
                <c:pt idx="12">
                  <c:v>1.41468E7</c:v>
                </c:pt>
                <c:pt idx="13">
                  <c:v>1.41496E7</c:v>
                </c:pt>
                <c:pt idx="14">
                  <c:v>1.41552E7</c:v>
                </c:pt>
              </c:numCache>
            </c:numRef>
          </c:val>
        </c:ser>
        <c:dLbls>
          <c:showLegendKey val="0"/>
          <c:showVal val="0"/>
          <c:showCatName val="0"/>
          <c:showSerName val="0"/>
          <c:showPercent val="0"/>
          <c:showBubbleSize val="0"/>
        </c:dLbls>
        <c:gapWidth val="150"/>
        <c:axId val="1196451504"/>
        <c:axId val="1195309056"/>
      </c:barChart>
      <c:catAx>
        <c:axId val="1196451504"/>
        <c:scaling>
          <c:orientation val="minMax"/>
        </c:scaling>
        <c:delete val="0"/>
        <c:axPos val="l"/>
        <c:numFmt formatCode="General" sourceLinked="1"/>
        <c:majorTickMark val="out"/>
        <c:minorTickMark val="none"/>
        <c:tickLblPos val="nextTo"/>
        <c:txPr>
          <a:bodyPr rot="0" vert="horz"/>
          <a:lstStyle/>
          <a:p>
            <a:pPr>
              <a:defRPr sz="1000" b="0" i="0" u="none" strike="noStrike" baseline="0">
                <a:solidFill>
                  <a:srgbClr val="000000"/>
                </a:solidFill>
                <a:latin typeface="Calibri"/>
                <a:ea typeface="Calibri"/>
                <a:cs typeface="Calibri"/>
              </a:defRPr>
            </a:pPr>
            <a:endParaRPr lang="en-US"/>
          </a:p>
        </c:txPr>
        <c:crossAx val="1195309056"/>
        <c:crosses val="autoZero"/>
        <c:auto val="1"/>
        <c:lblAlgn val="ctr"/>
        <c:lblOffset val="100"/>
        <c:noMultiLvlLbl val="0"/>
      </c:catAx>
      <c:valAx>
        <c:axId val="1195309056"/>
        <c:scaling>
          <c:orientation val="minMax"/>
          <c:max val="1.42E7"/>
          <c:min val="1.32E7"/>
        </c:scaling>
        <c:delete val="0"/>
        <c:axPos val="b"/>
        <c:majorGridlines/>
        <c:numFmt formatCode="#,##0.00" sourceLinked="0"/>
        <c:majorTickMark val="out"/>
        <c:minorTickMark val="none"/>
        <c:tickLblPos val="nextTo"/>
        <c:txPr>
          <a:bodyPr rot="0" vert="horz"/>
          <a:lstStyle/>
          <a:p>
            <a:pPr>
              <a:defRPr sz="1000" b="0" i="0" u="none" strike="noStrike" baseline="0">
                <a:solidFill>
                  <a:srgbClr val="000000"/>
                </a:solidFill>
                <a:latin typeface="Calibri"/>
                <a:ea typeface="Calibri"/>
                <a:cs typeface="Calibri"/>
              </a:defRPr>
            </a:pPr>
            <a:endParaRPr lang="en-US"/>
          </a:p>
        </c:txPr>
        <c:crossAx val="1196451504"/>
        <c:crosses val="autoZero"/>
        <c:crossBetween val="between"/>
        <c:dispUnits>
          <c:builtInUnit val="millions"/>
          <c:dispUnitsLbl/>
        </c:dispUnits>
      </c:valAx>
    </c:plotArea>
    <c:plotVisOnly val="1"/>
    <c:dispBlanksAs val="gap"/>
    <c:showDLblsOverMax val="0"/>
  </c:chart>
  <c:txPr>
    <a:bodyPr/>
    <a:lstStyle/>
    <a:p>
      <a:pPr>
        <a:defRPr sz="1000" b="0" i="0" u="none" strike="noStrike" baseline="0">
          <a:solidFill>
            <a:srgbClr val="000000"/>
          </a:solidFill>
          <a:latin typeface="Calibri"/>
          <a:ea typeface="Calibri"/>
          <a:cs typeface="Calibri"/>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6"/>
    </mc:Choice>
    <mc:Fallback>
      <c:style val="16"/>
    </mc:Fallback>
  </mc:AlternateContent>
  <c:chart>
    <c:title>
      <c:tx>
        <c:rich>
          <a:bodyPr/>
          <a:lstStyle/>
          <a:p>
            <a:pPr>
              <a:defRPr/>
            </a:pPr>
            <a:r>
              <a:rPr lang="en-US"/>
              <a:t>Net Profit (All teams)</a:t>
            </a:r>
          </a:p>
        </c:rich>
      </c:tx>
      <c:overlay val="0"/>
    </c:title>
    <c:autoTitleDeleted val="0"/>
    <c:view3D>
      <c:rotX val="15"/>
      <c:rotY val="20"/>
      <c:rAngAx val="1"/>
    </c:view3D>
    <c:floor>
      <c:thickness val="0"/>
    </c:floor>
    <c:sideWall>
      <c:thickness val="0"/>
    </c:sideWall>
    <c:backWall>
      <c:thickness val="0"/>
    </c:backWall>
    <c:plotArea>
      <c:layout/>
      <c:bar3DChart>
        <c:barDir val="bar"/>
        <c:grouping val="clustered"/>
        <c:varyColors val="0"/>
        <c:ser>
          <c:idx val="0"/>
          <c:order val="0"/>
          <c:tx>
            <c:strRef>
              <c:f>summary!$F$1</c:f>
              <c:strCache>
                <c:ptCount val="1"/>
                <c:pt idx="0">
                  <c:v>Net Profit</c:v>
                </c:pt>
              </c:strCache>
            </c:strRef>
          </c:tx>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summary!$E$2:$E$20</c:f>
              <c:strCache>
                <c:ptCount val="19"/>
                <c:pt idx="0">
                  <c:v>Hong</c:v>
                </c:pt>
                <c:pt idx="1">
                  <c:v>Iyer</c:v>
                </c:pt>
                <c:pt idx="2">
                  <c:v>Berkley</c:v>
                </c:pt>
                <c:pt idx="3">
                  <c:v>Iyer(2)</c:v>
                </c:pt>
                <c:pt idx="4">
                  <c:v>Schwoelk </c:v>
                </c:pt>
                <c:pt idx="5">
                  <c:v>Faria</c:v>
                </c:pt>
                <c:pt idx="6">
                  <c:v>Chenault</c:v>
                </c:pt>
                <c:pt idx="7">
                  <c:v>Schmidt</c:v>
                </c:pt>
                <c:pt idx="8">
                  <c:v>Schelpfeffer</c:v>
                </c:pt>
                <c:pt idx="9">
                  <c:v>Lu</c:v>
                </c:pt>
                <c:pt idx="10">
                  <c:v>Chatterjee</c:v>
                </c:pt>
                <c:pt idx="11">
                  <c:v>Chen</c:v>
                </c:pt>
                <c:pt idx="12">
                  <c:v>Grossmann</c:v>
                </c:pt>
                <c:pt idx="13">
                  <c:v>Hlinka</c:v>
                </c:pt>
                <c:pt idx="14">
                  <c:v>Tsai</c:v>
                </c:pt>
                <c:pt idx="15">
                  <c:v>Wolfe</c:v>
                </c:pt>
                <c:pt idx="16">
                  <c:v>French</c:v>
                </c:pt>
                <c:pt idx="17">
                  <c:v>Weinberger</c:v>
                </c:pt>
                <c:pt idx="18">
                  <c:v>Zakarian</c:v>
                </c:pt>
              </c:strCache>
            </c:strRef>
          </c:cat>
          <c:val>
            <c:numRef>
              <c:f>summary!$F$2:$F$20</c:f>
              <c:numCache>
                <c:formatCode>_("$"* #,##0_);_("$"* \(#,##0\);_("$"* "-"??_);_(@_)</c:formatCode>
                <c:ptCount val="19"/>
                <c:pt idx="0">
                  <c:v>6.17628E6</c:v>
                </c:pt>
                <c:pt idx="1">
                  <c:v>6.26265E6</c:v>
                </c:pt>
                <c:pt idx="2">
                  <c:v>8.39229E6</c:v>
                </c:pt>
                <c:pt idx="3">
                  <c:v>1.29567E7</c:v>
                </c:pt>
                <c:pt idx="4">
                  <c:v>1.348178E7</c:v>
                </c:pt>
                <c:pt idx="5">
                  <c:v>1.349484E7</c:v>
                </c:pt>
                <c:pt idx="6">
                  <c:v>1.355468E7</c:v>
                </c:pt>
                <c:pt idx="7">
                  <c:v>1.35845E7</c:v>
                </c:pt>
                <c:pt idx="8">
                  <c:v>1.361448E7</c:v>
                </c:pt>
                <c:pt idx="9">
                  <c:v>1.362683E7</c:v>
                </c:pt>
                <c:pt idx="10">
                  <c:v>1.367818E7</c:v>
                </c:pt>
                <c:pt idx="11">
                  <c:v>1.370087E7</c:v>
                </c:pt>
                <c:pt idx="12">
                  <c:v>1.370422E7</c:v>
                </c:pt>
                <c:pt idx="13">
                  <c:v>1.3704665E7</c:v>
                </c:pt>
                <c:pt idx="14">
                  <c:v>1.3754099999564E7</c:v>
                </c:pt>
                <c:pt idx="15">
                  <c:v>1.38024656499978E7</c:v>
                </c:pt>
                <c:pt idx="16">
                  <c:v>1.384228E7</c:v>
                </c:pt>
                <c:pt idx="17">
                  <c:v>1.38940958662136E7</c:v>
                </c:pt>
                <c:pt idx="18">
                  <c:v>1.411197E7</c:v>
                </c:pt>
              </c:numCache>
            </c:numRef>
          </c:val>
        </c:ser>
        <c:dLbls>
          <c:showLegendKey val="0"/>
          <c:showVal val="1"/>
          <c:showCatName val="0"/>
          <c:showSerName val="0"/>
          <c:showPercent val="0"/>
          <c:showBubbleSize val="0"/>
        </c:dLbls>
        <c:gapWidth val="150"/>
        <c:shape val="box"/>
        <c:axId val="1195413824"/>
        <c:axId val="1188216832"/>
        <c:axId val="0"/>
      </c:bar3DChart>
      <c:catAx>
        <c:axId val="1195413824"/>
        <c:scaling>
          <c:orientation val="minMax"/>
        </c:scaling>
        <c:delete val="0"/>
        <c:axPos val="l"/>
        <c:numFmt formatCode="General" sourceLinked="0"/>
        <c:majorTickMark val="none"/>
        <c:minorTickMark val="none"/>
        <c:tickLblPos val="nextTo"/>
        <c:crossAx val="1188216832"/>
        <c:crosses val="autoZero"/>
        <c:auto val="1"/>
        <c:lblAlgn val="ctr"/>
        <c:lblOffset val="100"/>
        <c:noMultiLvlLbl val="0"/>
      </c:catAx>
      <c:valAx>
        <c:axId val="1188216832"/>
        <c:scaling>
          <c:orientation val="minMax"/>
        </c:scaling>
        <c:delete val="1"/>
        <c:axPos val="b"/>
        <c:numFmt formatCode="_(&quot;$&quot;* #,##0_);_(&quot;$&quot;* \(#,##0\);_(&quot;$&quot;* &quot;-&quot;??_);_(@_)" sourceLinked="1"/>
        <c:majorTickMark val="none"/>
        <c:minorTickMark val="none"/>
        <c:tickLblPos val="none"/>
        <c:crossAx val="1195413824"/>
        <c:crosses val="autoZero"/>
        <c:crossBetween val="between"/>
      </c:valAx>
    </c:plotArea>
    <c:plotVisOnly val="1"/>
    <c:dispBlanksAs val="gap"/>
    <c:showDLblsOverMax val="0"/>
  </c:chart>
  <c:txPr>
    <a:bodyPr/>
    <a:lstStyle/>
    <a:p>
      <a:pPr>
        <a:defRPr>
          <a:latin typeface="Optima"/>
          <a:cs typeface="Optima"/>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title>
      <c:tx>
        <c:rich>
          <a:bodyPr/>
          <a:lstStyle/>
          <a:p>
            <a:pPr>
              <a:defRPr/>
            </a:pPr>
            <a:r>
              <a:rPr lang="en-US" dirty="0" smtClean="0"/>
              <a:t>Net Profit (Top 15 teams)</a:t>
            </a:r>
            <a:endParaRPr lang="en-US" dirty="0"/>
          </a:p>
        </c:rich>
      </c:tx>
      <c:overlay val="0"/>
    </c:title>
    <c:autoTitleDeleted val="0"/>
    <c:view3D>
      <c:rotX val="15"/>
      <c:rotY val="20"/>
      <c:rAngAx val="1"/>
    </c:view3D>
    <c:floor>
      <c:thickness val="0"/>
    </c:floor>
    <c:sideWall>
      <c:thickness val="0"/>
    </c:sideWall>
    <c:backWall>
      <c:thickness val="0"/>
    </c:backWall>
    <c:plotArea>
      <c:layout/>
      <c:bar3DChart>
        <c:barDir val="bar"/>
        <c:grouping val="clustered"/>
        <c:varyColors val="0"/>
        <c:ser>
          <c:idx val="0"/>
          <c:order val="0"/>
          <c:invertIfNegative val="0"/>
          <c:dLbls>
            <c:spPr>
              <a:noFill/>
              <a:ln>
                <a:noFill/>
              </a:ln>
              <a:effectLst/>
            </c:spPr>
            <c:txPr>
              <a:bodyPr/>
              <a:lstStyle/>
              <a:p>
                <a:pPr>
                  <a:defRPr>
                    <a:latin typeface="Optima"/>
                    <a:cs typeface="Optima"/>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summary!$E$6:$E$20</c:f>
              <c:strCache>
                <c:ptCount val="15"/>
                <c:pt idx="0">
                  <c:v>Schwoelk </c:v>
                </c:pt>
                <c:pt idx="1">
                  <c:v>Faria</c:v>
                </c:pt>
                <c:pt idx="2">
                  <c:v>Chenault</c:v>
                </c:pt>
                <c:pt idx="3">
                  <c:v>Schmidt</c:v>
                </c:pt>
                <c:pt idx="4">
                  <c:v>Schelpfeffer</c:v>
                </c:pt>
                <c:pt idx="5">
                  <c:v>Lu</c:v>
                </c:pt>
                <c:pt idx="6">
                  <c:v>Chatterjee</c:v>
                </c:pt>
                <c:pt idx="7">
                  <c:v>Chen</c:v>
                </c:pt>
                <c:pt idx="8">
                  <c:v>Grossmann</c:v>
                </c:pt>
                <c:pt idx="9">
                  <c:v>Hlinka</c:v>
                </c:pt>
                <c:pt idx="10">
                  <c:v>Tsai</c:v>
                </c:pt>
                <c:pt idx="11">
                  <c:v>Wolfe</c:v>
                </c:pt>
                <c:pt idx="12">
                  <c:v>French</c:v>
                </c:pt>
                <c:pt idx="13">
                  <c:v>Weinberger</c:v>
                </c:pt>
                <c:pt idx="14">
                  <c:v>Zakarian</c:v>
                </c:pt>
              </c:strCache>
            </c:strRef>
          </c:cat>
          <c:val>
            <c:numRef>
              <c:f>summary!$F$6:$F$20</c:f>
              <c:numCache>
                <c:formatCode>_("$"* #,##0_);_("$"* \(#,##0\);_("$"* "-"??_);_(@_)</c:formatCode>
                <c:ptCount val="15"/>
                <c:pt idx="0">
                  <c:v>1.348178E7</c:v>
                </c:pt>
                <c:pt idx="1">
                  <c:v>1.349484E7</c:v>
                </c:pt>
                <c:pt idx="2">
                  <c:v>1.355468E7</c:v>
                </c:pt>
                <c:pt idx="3">
                  <c:v>1.35845E7</c:v>
                </c:pt>
                <c:pt idx="4">
                  <c:v>1.361448E7</c:v>
                </c:pt>
                <c:pt idx="5">
                  <c:v>1.362683E7</c:v>
                </c:pt>
                <c:pt idx="6">
                  <c:v>1.367818E7</c:v>
                </c:pt>
                <c:pt idx="7">
                  <c:v>1.370087E7</c:v>
                </c:pt>
                <c:pt idx="8">
                  <c:v>1.370422E7</c:v>
                </c:pt>
                <c:pt idx="9">
                  <c:v>1.3704665E7</c:v>
                </c:pt>
                <c:pt idx="10">
                  <c:v>1.3754099999564E7</c:v>
                </c:pt>
                <c:pt idx="11">
                  <c:v>1.38024656499978E7</c:v>
                </c:pt>
                <c:pt idx="12">
                  <c:v>1.384228E7</c:v>
                </c:pt>
                <c:pt idx="13">
                  <c:v>1.38940958662136E7</c:v>
                </c:pt>
                <c:pt idx="14">
                  <c:v>1.411197E7</c:v>
                </c:pt>
              </c:numCache>
            </c:numRef>
          </c:val>
        </c:ser>
        <c:dLbls>
          <c:showLegendKey val="0"/>
          <c:showVal val="1"/>
          <c:showCatName val="0"/>
          <c:showSerName val="0"/>
          <c:showPercent val="0"/>
          <c:showBubbleSize val="0"/>
        </c:dLbls>
        <c:gapWidth val="150"/>
        <c:shape val="box"/>
        <c:axId val="1195603920"/>
        <c:axId val="1189785744"/>
        <c:axId val="0"/>
      </c:bar3DChart>
      <c:catAx>
        <c:axId val="1195603920"/>
        <c:scaling>
          <c:orientation val="minMax"/>
        </c:scaling>
        <c:delete val="0"/>
        <c:axPos val="l"/>
        <c:numFmt formatCode="General" sourceLinked="0"/>
        <c:majorTickMark val="none"/>
        <c:minorTickMark val="none"/>
        <c:tickLblPos val="nextTo"/>
        <c:txPr>
          <a:bodyPr/>
          <a:lstStyle/>
          <a:p>
            <a:pPr>
              <a:defRPr>
                <a:latin typeface="Optima"/>
                <a:cs typeface="Optima"/>
              </a:defRPr>
            </a:pPr>
            <a:endParaRPr lang="en-US"/>
          </a:p>
        </c:txPr>
        <c:crossAx val="1189785744"/>
        <c:crosses val="autoZero"/>
        <c:auto val="1"/>
        <c:lblAlgn val="ctr"/>
        <c:lblOffset val="100"/>
        <c:noMultiLvlLbl val="0"/>
      </c:catAx>
      <c:valAx>
        <c:axId val="1189785744"/>
        <c:scaling>
          <c:orientation val="minMax"/>
        </c:scaling>
        <c:delete val="1"/>
        <c:axPos val="b"/>
        <c:numFmt formatCode="_(&quot;$&quot;* #,##0_);_(&quot;$&quot;* \(#,##0\);_(&quot;$&quot;* &quot;-&quot;??_);_(@_)" sourceLinked="1"/>
        <c:majorTickMark val="none"/>
        <c:minorTickMark val="none"/>
        <c:tickLblPos val="none"/>
        <c:crossAx val="1195603920"/>
        <c:crosses val="autoZero"/>
        <c:crossBetween val="between"/>
      </c:valAx>
    </c:plotArea>
    <c:plotVisOnly val="1"/>
    <c:dispBlanksAs val="gap"/>
    <c:showDLblsOverMax val="0"/>
  </c:chart>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a:t>Integrative Case I: "best" NPV of given demand sample</a:t>
            </a:r>
          </a:p>
        </c:rich>
      </c:tx>
      <c:overlay val="0"/>
    </c:title>
    <c:autoTitleDeleted val="0"/>
    <c:plotArea>
      <c:layout/>
      <c:barChart>
        <c:barDir val="bar"/>
        <c:grouping val="clustered"/>
        <c:varyColors val="0"/>
        <c:ser>
          <c:idx val="0"/>
          <c:order val="0"/>
          <c:tx>
            <c:v>Actual NPV given demand</c:v>
          </c:tx>
          <c:invertIfNegative val="0"/>
          <c:dLbls>
            <c:dLbl>
              <c:idx val="1"/>
              <c:numFmt formatCode="#,##0.000" sourceLinked="0"/>
              <c:spPr>
                <a:solidFill>
                  <a:srgbClr val="FFFF00"/>
                </a:solidFill>
              </c:spPr>
              <c:txPr>
                <a:bodyPr/>
                <a:lstStyle/>
                <a:p>
                  <a:pPr>
                    <a:defRPr/>
                  </a:pPr>
                  <a:endParaRPr lang="en-US"/>
                </a:p>
              </c:txPr>
              <c:showLegendKey val="0"/>
              <c:showVal val="1"/>
              <c:showCatName val="0"/>
              <c:showSerName val="0"/>
              <c:showPercent val="0"/>
              <c:showBubbleSize val="0"/>
            </c:dLbl>
            <c:dLbl>
              <c:idx val="2"/>
              <c:numFmt formatCode="#,##0.000" sourceLinked="0"/>
              <c:spPr>
                <a:solidFill>
                  <a:srgbClr val="FFFF00"/>
                </a:solidFill>
              </c:spPr>
              <c:txPr>
                <a:bodyPr/>
                <a:lstStyle/>
                <a:p>
                  <a:pPr>
                    <a:defRPr/>
                  </a:pPr>
                  <a:endParaRPr lang="en-US"/>
                </a:p>
              </c:txPr>
              <c:showLegendKey val="0"/>
              <c:showVal val="1"/>
              <c:showCatName val="0"/>
              <c:showSerName val="0"/>
              <c:showPercent val="0"/>
              <c:showBubbleSize val="0"/>
            </c:dLbl>
            <c:numFmt formatCode="#,##0.000" sourceLinked="0"/>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'Student Performance'!$P$2:$P$16</c:f>
              <c:strCache>
                <c:ptCount val="15"/>
                <c:pt idx="0">
                  <c:v>22 (Dong Won, Harry, Jihoon)</c:v>
                </c:pt>
                <c:pt idx="1">
                  <c:v>13 (Dave, Florian, Kartik, Lars, Sid) </c:v>
                </c:pt>
                <c:pt idx="2">
                  <c:v>11 (Aditya, Amanda, Hannah, Justin, Melissa) </c:v>
                </c:pt>
                <c:pt idx="3">
                  <c:v>12 (David, Elodie, Aaron, Hayes, Talon)</c:v>
                </c:pt>
                <c:pt idx="4">
                  <c:v>16 (Katheron, Mauricio, Michelle, Rach)</c:v>
                </c:pt>
                <c:pt idx="5">
                  <c:v>14(Aaron, Erik, Piero, Santiago)</c:v>
                </c:pt>
                <c:pt idx="6">
                  <c:v>28 (KC, Jitendra, Tao)</c:v>
                </c:pt>
                <c:pt idx="7">
                  <c:v>25 (Betsy, Charlie, Guy, Michael, Rahul) </c:v>
                </c:pt>
                <c:pt idx="8">
                  <c:v>27 (Dorian, Jose, Melina, Rafael, Ricardo) </c:v>
                </c:pt>
                <c:pt idx="9">
                  <c:v>26 (Adam, Brett, Dan, Heath, Nikki) </c:v>
                </c:pt>
                <c:pt idx="10">
                  <c:v>17 (Adam, Adan, Harsh, Robert) </c:v>
                </c:pt>
                <c:pt idx="11">
                  <c:v>15 (Erich, Joao, Saurabh, Spencer, Susan) </c:v>
                </c:pt>
                <c:pt idx="12">
                  <c:v>21 (Hendrik, Jackie, Joe, Nathan) </c:v>
                </c:pt>
                <c:pt idx="13">
                  <c:v>24 (Christos, Hiro, Patrick, Shu)</c:v>
                </c:pt>
                <c:pt idx="14">
                  <c:v>23 (Koh, Laurie, Matt, Richard, Bob)</c:v>
                </c:pt>
              </c:strCache>
            </c:strRef>
          </c:cat>
          <c:val>
            <c:numRef>
              <c:f>'Student Performance'!$Q$2:$Q$16</c:f>
              <c:numCache>
                <c:formatCode>_("$"* #,##0_);_("$"* \(#,##0\);_("$"* "-"_);_(@_)</c:formatCode>
                <c:ptCount val="15"/>
                <c:pt idx="0">
                  <c:v>1.16984E7</c:v>
                </c:pt>
                <c:pt idx="1">
                  <c:v>1.33988E7</c:v>
                </c:pt>
                <c:pt idx="2">
                  <c:v>1.35816E7</c:v>
                </c:pt>
                <c:pt idx="3">
                  <c:v>1.38752E7</c:v>
                </c:pt>
                <c:pt idx="4">
                  <c:v>1.40488E7</c:v>
                </c:pt>
                <c:pt idx="5">
                  <c:v>1.4154E7</c:v>
                </c:pt>
                <c:pt idx="6">
                  <c:v>1.41984E7</c:v>
                </c:pt>
                <c:pt idx="7">
                  <c:v>1.4218E7</c:v>
                </c:pt>
                <c:pt idx="8">
                  <c:v>1.424E7</c:v>
                </c:pt>
                <c:pt idx="9">
                  <c:v>1.42476E7</c:v>
                </c:pt>
                <c:pt idx="10">
                  <c:v>1.42544E7</c:v>
                </c:pt>
                <c:pt idx="11">
                  <c:v>1.426E7</c:v>
                </c:pt>
                <c:pt idx="12">
                  <c:v>1.44488E7</c:v>
                </c:pt>
                <c:pt idx="13">
                  <c:v>1.4456E7</c:v>
                </c:pt>
                <c:pt idx="14">
                  <c:v>1.45364E7</c:v>
                </c:pt>
              </c:numCache>
            </c:numRef>
          </c:val>
        </c:ser>
        <c:dLbls>
          <c:showLegendKey val="0"/>
          <c:showVal val="0"/>
          <c:showCatName val="0"/>
          <c:showSerName val="0"/>
          <c:showPercent val="0"/>
          <c:showBubbleSize val="0"/>
        </c:dLbls>
        <c:gapWidth val="150"/>
        <c:axId val="1194627408"/>
        <c:axId val="1194620848"/>
      </c:barChart>
      <c:catAx>
        <c:axId val="1194627408"/>
        <c:scaling>
          <c:orientation val="minMax"/>
        </c:scaling>
        <c:delete val="0"/>
        <c:axPos val="l"/>
        <c:numFmt formatCode="General" sourceLinked="1"/>
        <c:majorTickMark val="out"/>
        <c:minorTickMark val="none"/>
        <c:tickLblPos val="nextTo"/>
        <c:txPr>
          <a:bodyPr rot="0" vert="horz"/>
          <a:lstStyle/>
          <a:p>
            <a:pPr>
              <a:defRPr/>
            </a:pPr>
            <a:endParaRPr lang="en-US"/>
          </a:p>
        </c:txPr>
        <c:crossAx val="1194620848"/>
        <c:crosses val="autoZero"/>
        <c:auto val="1"/>
        <c:lblAlgn val="ctr"/>
        <c:lblOffset val="100"/>
        <c:noMultiLvlLbl val="0"/>
      </c:catAx>
      <c:valAx>
        <c:axId val="1194620848"/>
        <c:scaling>
          <c:orientation val="minMax"/>
          <c:max val="1.46E7"/>
          <c:min val="1.1E7"/>
        </c:scaling>
        <c:delete val="0"/>
        <c:axPos val="b"/>
        <c:majorGridlines/>
        <c:numFmt formatCode="#,##0.0" sourceLinked="0"/>
        <c:majorTickMark val="out"/>
        <c:minorTickMark val="none"/>
        <c:tickLblPos val="nextTo"/>
        <c:txPr>
          <a:bodyPr rot="0" vert="horz"/>
          <a:lstStyle/>
          <a:p>
            <a:pPr>
              <a:defRPr/>
            </a:pPr>
            <a:endParaRPr lang="en-US"/>
          </a:p>
        </c:txPr>
        <c:crossAx val="1194627408"/>
        <c:crosses val="autoZero"/>
        <c:crossBetween val="between"/>
        <c:dispUnits>
          <c:builtInUnit val="millions"/>
          <c:dispUnitsLbl>
            <c:txPr>
              <a:bodyPr rot="0" vert="horz"/>
              <a:lstStyle/>
              <a:p>
                <a:pPr>
                  <a:defRPr/>
                </a:pPr>
                <a:endParaRPr lang="en-US"/>
              </a:p>
            </c:txPr>
          </c:dispUnitsLbl>
        </c:dispUnits>
      </c:valAx>
    </c:plotArea>
    <c:plotVisOnly val="1"/>
    <c:dispBlanksAs val="gap"/>
    <c:showDLblsOverMax val="0"/>
  </c:chart>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800" b="1" i="0" u="none" strike="noStrike" baseline="0">
                <a:solidFill>
                  <a:srgbClr val="000000"/>
                </a:solidFill>
                <a:latin typeface="Calibri"/>
                <a:ea typeface="Calibri"/>
                <a:cs typeface="Calibri"/>
              </a:defRPr>
            </a:pPr>
            <a:r>
              <a:rPr lang="en-US"/>
              <a:t>Integrative Case I: E (NPV)</a:t>
            </a:r>
          </a:p>
        </c:rich>
      </c:tx>
      <c:overlay val="0"/>
    </c:title>
    <c:autoTitleDeleted val="0"/>
    <c:plotArea>
      <c:layout/>
      <c:barChart>
        <c:barDir val="bar"/>
        <c:grouping val="clustered"/>
        <c:varyColors val="0"/>
        <c:ser>
          <c:idx val="0"/>
          <c:order val="0"/>
          <c:tx>
            <c:v>E (NPV)</c:v>
          </c:tx>
          <c:invertIfNegative val="0"/>
          <c:dLbls>
            <c:numFmt formatCode="#,##0.000" sourceLinked="0"/>
            <c:spPr>
              <a:noFill/>
              <a:ln>
                <a:noFill/>
              </a:ln>
              <a:effectLst/>
            </c:spPr>
            <c:txPr>
              <a:bodyPr/>
              <a:lstStyle/>
              <a:p>
                <a:pPr>
                  <a:defRPr sz="1000" b="0" i="0" u="none" strike="noStrike" baseline="0">
                    <a:solidFill>
                      <a:srgbClr val="000000"/>
                    </a:solidFill>
                    <a:latin typeface="Calibri"/>
                    <a:ea typeface="Calibri"/>
                    <a:cs typeface="Calibri"/>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'Student Performance'!$N$2:$N$16</c:f>
              <c:strCache>
                <c:ptCount val="15"/>
                <c:pt idx="0">
                  <c:v>13 (Dave, Florian, Kartik, Lars, Sid)</c:v>
                </c:pt>
                <c:pt idx="1">
                  <c:v>16 (Katheron, Mauricio, Michelle, Rach)</c:v>
                </c:pt>
                <c:pt idx="2">
                  <c:v>11 (Aditya, Amanda, Hannah, Justin, Melissa)</c:v>
                </c:pt>
                <c:pt idx="3">
                  <c:v>24 (Christos, Hiro, Patrick, Shu)</c:v>
                </c:pt>
                <c:pt idx="4">
                  <c:v>22 (Dong Won, Harry, Jihoon)</c:v>
                </c:pt>
                <c:pt idx="5">
                  <c:v>28 (KC, Jitendra, Tao)</c:v>
                </c:pt>
                <c:pt idx="6">
                  <c:v>14(Aaron, Erik, Piero, Santiago)</c:v>
                </c:pt>
                <c:pt idx="7">
                  <c:v>23 (Koh, Laurie, Matt, Richard, Bob)</c:v>
                </c:pt>
                <c:pt idx="8">
                  <c:v>12 (David, Elodie, Aaron, Hayes, Talon)</c:v>
                </c:pt>
                <c:pt idx="9">
                  <c:v>25 (Betsy, Charlie, Guy, Michael, Rahul)</c:v>
                </c:pt>
                <c:pt idx="10">
                  <c:v>27 (Dorian, Jose, Melina, Rafael, Ricardo)</c:v>
                </c:pt>
                <c:pt idx="11">
                  <c:v>26 (Adam, Brett, Dan, Heath, Nikki)</c:v>
                </c:pt>
                <c:pt idx="12">
                  <c:v>15 (Erich, Joao, Saurabh, Spencer, Susan)</c:v>
                </c:pt>
                <c:pt idx="13">
                  <c:v>17 (Adam, Adan, Harsh, Robert)</c:v>
                </c:pt>
                <c:pt idx="14">
                  <c:v>21 (Hendrik, Jackie, Joe, Nathan)</c:v>
                </c:pt>
              </c:strCache>
            </c:strRef>
          </c:cat>
          <c:val>
            <c:numRef>
              <c:f>'Student Performance'!$O$2:$O$16</c:f>
              <c:numCache>
                <c:formatCode>_("$"* #,##0_);_("$"* \(#,##0\);_("$"* "-"??_);_(@_)</c:formatCode>
                <c:ptCount val="15"/>
                <c:pt idx="0">
                  <c:v>1.3256E7</c:v>
                </c:pt>
                <c:pt idx="1">
                  <c:v>1.34732E7</c:v>
                </c:pt>
                <c:pt idx="2">
                  <c:v>1.35488E7</c:v>
                </c:pt>
                <c:pt idx="3">
                  <c:v>1.36984E7</c:v>
                </c:pt>
                <c:pt idx="4">
                  <c:v>1.37324E7</c:v>
                </c:pt>
                <c:pt idx="5">
                  <c:v>1.38644E7</c:v>
                </c:pt>
                <c:pt idx="6">
                  <c:v>1.39144E7</c:v>
                </c:pt>
                <c:pt idx="7">
                  <c:v>1.4026E7</c:v>
                </c:pt>
                <c:pt idx="8">
                  <c:v>1.40808E7</c:v>
                </c:pt>
                <c:pt idx="9">
                  <c:v>1.41356E7</c:v>
                </c:pt>
                <c:pt idx="10">
                  <c:v>1.41452E7</c:v>
                </c:pt>
                <c:pt idx="11">
                  <c:v>1.4146E7</c:v>
                </c:pt>
                <c:pt idx="12">
                  <c:v>1.41468E7</c:v>
                </c:pt>
                <c:pt idx="13">
                  <c:v>1.41496E7</c:v>
                </c:pt>
                <c:pt idx="14">
                  <c:v>1.41552E7</c:v>
                </c:pt>
              </c:numCache>
            </c:numRef>
          </c:val>
        </c:ser>
        <c:dLbls>
          <c:showLegendKey val="0"/>
          <c:showVal val="0"/>
          <c:showCatName val="0"/>
          <c:showSerName val="0"/>
          <c:showPercent val="0"/>
          <c:showBubbleSize val="0"/>
        </c:dLbls>
        <c:gapWidth val="150"/>
        <c:axId val="1178018832"/>
        <c:axId val="1198829216"/>
      </c:barChart>
      <c:catAx>
        <c:axId val="1178018832"/>
        <c:scaling>
          <c:orientation val="minMax"/>
        </c:scaling>
        <c:delete val="0"/>
        <c:axPos val="l"/>
        <c:numFmt formatCode="General" sourceLinked="1"/>
        <c:majorTickMark val="out"/>
        <c:minorTickMark val="none"/>
        <c:tickLblPos val="nextTo"/>
        <c:txPr>
          <a:bodyPr rot="0" vert="horz"/>
          <a:lstStyle/>
          <a:p>
            <a:pPr>
              <a:defRPr sz="1000" b="0" i="0" u="none" strike="noStrike" baseline="0">
                <a:solidFill>
                  <a:srgbClr val="000000"/>
                </a:solidFill>
                <a:latin typeface="Calibri"/>
                <a:ea typeface="Calibri"/>
                <a:cs typeface="Calibri"/>
              </a:defRPr>
            </a:pPr>
            <a:endParaRPr lang="en-US"/>
          </a:p>
        </c:txPr>
        <c:crossAx val="1198829216"/>
        <c:crosses val="autoZero"/>
        <c:auto val="1"/>
        <c:lblAlgn val="ctr"/>
        <c:lblOffset val="100"/>
        <c:noMultiLvlLbl val="0"/>
      </c:catAx>
      <c:valAx>
        <c:axId val="1198829216"/>
        <c:scaling>
          <c:orientation val="minMax"/>
          <c:max val="1.42E7"/>
          <c:min val="1.28E7"/>
        </c:scaling>
        <c:delete val="0"/>
        <c:axPos val="b"/>
        <c:majorGridlines/>
        <c:numFmt formatCode="#,##0.0" sourceLinked="0"/>
        <c:majorTickMark val="out"/>
        <c:minorTickMark val="none"/>
        <c:tickLblPos val="nextTo"/>
        <c:txPr>
          <a:bodyPr rot="0" vert="horz"/>
          <a:lstStyle/>
          <a:p>
            <a:pPr>
              <a:defRPr sz="1000" b="0" i="0" u="none" strike="noStrike" baseline="0">
                <a:solidFill>
                  <a:srgbClr val="000000"/>
                </a:solidFill>
                <a:latin typeface="Calibri"/>
                <a:ea typeface="Calibri"/>
                <a:cs typeface="Calibri"/>
              </a:defRPr>
            </a:pPr>
            <a:endParaRPr lang="en-US"/>
          </a:p>
        </c:txPr>
        <c:crossAx val="1178018832"/>
        <c:crosses val="autoZero"/>
        <c:crossBetween val="between"/>
        <c:dispUnits>
          <c:builtInUnit val="millions"/>
          <c:dispUnitsLbl>
            <c:txPr>
              <a:bodyPr rot="0" vert="horz"/>
              <a:lstStyle/>
              <a:p>
                <a:pPr algn="ctr">
                  <a:defRPr sz="1000" b="0" i="0" u="none" strike="noStrike" baseline="0">
                    <a:solidFill>
                      <a:srgbClr val="000000"/>
                    </a:solidFill>
                    <a:latin typeface="Calibri"/>
                    <a:ea typeface="Calibri"/>
                    <a:cs typeface="Calibri"/>
                  </a:defRPr>
                </a:pPr>
                <a:endParaRPr lang="en-US"/>
              </a:p>
            </c:txPr>
          </c:dispUnitsLbl>
        </c:dispUnits>
      </c:valAx>
    </c:plotArea>
    <c:plotVisOnly val="1"/>
    <c:dispBlanksAs val="gap"/>
    <c:showDLblsOverMax val="0"/>
  </c:chart>
  <c:txPr>
    <a:bodyPr/>
    <a:lstStyle/>
    <a:p>
      <a:pPr>
        <a:defRPr sz="1000" b="0" i="0" u="none" strike="noStrike" baseline="0">
          <a:solidFill>
            <a:srgbClr val="000000"/>
          </a:solidFill>
          <a:latin typeface="Calibri"/>
          <a:ea typeface="Calibri"/>
          <a:cs typeface="Calibri"/>
        </a:defRPr>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a:pPr>
            <a:r>
              <a:rPr lang="en-US"/>
              <a:t>Section 61</a:t>
            </a:r>
            <a:r>
              <a:rPr lang="en-US" baseline="0"/>
              <a:t> </a:t>
            </a:r>
            <a:r>
              <a:rPr lang="en-US"/>
              <a:t>Integrative Case: NPV given realized</a:t>
            </a:r>
            <a:r>
              <a:rPr lang="en-US" baseline="0"/>
              <a:t> demand</a:t>
            </a:r>
            <a:r>
              <a:rPr lang="en-US"/>
              <a:t>)</a:t>
            </a:r>
          </a:p>
        </c:rich>
      </c:tx>
      <c:overlay val="0"/>
    </c:title>
    <c:autoTitleDeleted val="0"/>
    <c:plotArea>
      <c:layout/>
      <c:barChart>
        <c:barDir val="bar"/>
        <c:grouping val="clustered"/>
        <c:varyColors val="0"/>
        <c:ser>
          <c:idx val="0"/>
          <c:order val="0"/>
          <c:tx>
            <c:strRef>
              <c:f>'Section 61'!$P$1</c:f>
              <c:strCache>
                <c:ptCount val="1"/>
                <c:pt idx="0">
                  <c:v>NPV based on your allocation</c:v>
                </c:pt>
              </c:strCache>
            </c:strRef>
          </c:tx>
          <c:invertIfNegative val="0"/>
          <c:dLbls>
            <c:numFmt formatCode="#,##0.00" sourceLinked="0"/>
            <c:spPr>
              <a:noFill/>
              <a:ln>
                <a:noFill/>
              </a:ln>
              <a:effectLst/>
            </c:spPr>
            <c:txPr>
              <a:bodyPr/>
              <a:lstStyle/>
              <a:p>
                <a:pPr>
                  <a:defRPr>
                    <a:solidFill>
                      <a:srgbClr val="000090"/>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'Section 61'!$O$2:$O$9</c:f>
              <c:strCache>
                <c:ptCount val="8"/>
                <c:pt idx="0">
                  <c:v>Group 4</c:v>
                </c:pt>
                <c:pt idx="1">
                  <c:v>Group 7</c:v>
                </c:pt>
                <c:pt idx="2">
                  <c:v>Group 1</c:v>
                </c:pt>
                <c:pt idx="3">
                  <c:v>Group 6</c:v>
                </c:pt>
                <c:pt idx="4">
                  <c:v>Group 8</c:v>
                </c:pt>
                <c:pt idx="5">
                  <c:v>Group 2</c:v>
                </c:pt>
                <c:pt idx="6">
                  <c:v>Group 5</c:v>
                </c:pt>
                <c:pt idx="7">
                  <c:v>Group 3</c:v>
                </c:pt>
              </c:strCache>
            </c:strRef>
          </c:cat>
          <c:val>
            <c:numRef>
              <c:f>'Section 61'!$P$2:$P$9</c:f>
              <c:numCache>
                <c:formatCode>_("$"* #,##0_);_("$"* \(#,##0\);_("$"* "-"_);_(@_)</c:formatCode>
                <c:ptCount val="8"/>
                <c:pt idx="0">
                  <c:v>1.3569E7</c:v>
                </c:pt>
                <c:pt idx="1">
                  <c:v>1.3726E7</c:v>
                </c:pt>
                <c:pt idx="2">
                  <c:v>1.378E7</c:v>
                </c:pt>
                <c:pt idx="3">
                  <c:v>1.381E7</c:v>
                </c:pt>
                <c:pt idx="4">
                  <c:v>1.3818E7</c:v>
                </c:pt>
                <c:pt idx="5">
                  <c:v>1.3824E7</c:v>
                </c:pt>
                <c:pt idx="6">
                  <c:v>1.3825E7</c:v>
                </c:pt>
                <c:pt idx="7">
                  <c:v>1.394E7</c:v>
                </c:pt>
              </c:numCache>
            </c:numRef>
          </c:val>
        </c:ser>
        <c:ser>
          <c:idx val="1"/>
          <c:order val="1"/>
          <c:tx>
            <c:strRef>
              <c:f>'Section 61'!$Q$1</c:f>
              <c:strCache>
                <c:ptCount val="1"/>
                <c:pt idx="0">
                  <c:v>NPV based on our allocation</c:v>
                </c:pt>
              </c:strCache>
            </c:strRef>
          </c:tx>
          <c:invertIfNegative val="0"/>
          <c:dLbls>
            <c:numFmt formatCode="#,##0.00" sourceLinked="0"/>
            <c:spPr>
              <a:noFill/>
              <a:ln>
                <a:noFill/>
              </a:ln>
              <a:effectLst/>
            </c:spPr>
            <c:txPr>
              <a:bodyPr/>
              <a:lstStyle/>
              <a:p>
                <a:pPr>
                  <a:defRPr>
                    <a:solidFill>
                      <a:srgbClr val="800000"/>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'Section 61'!$O$2:$O$9</c:f>
              <c:strCache>
                <c:ptCount val="8"/>
                <c:pt idx="0">
                  <c:v>Group 4</c:v>
                </c:pt>
                <c:pt idx="1">
                  <c:v>Group 7</c:v>
                </c:pt>
                <c:pt idx="2">
                  <c:v>Group 1</c:v>
                </c:pt>
                <c:pt idx="3">
                  <c:v>Group 6</c:v>
                </c:pt>
                <c:pt idx="4">
                  <c:v>Group 8</c:v>
                </c:pt>
                <c:pt idx="5">
                  <c:v>Group 2</c:v>
                </c:pt>
                <c:pt idx="6">
                  <c:v>Group 5</c:v>
                </c:pt>
                <c:pt idx="7">
                  <c:v>Group 3</c:v>
                </c:pt>
              </c:strCache>
            </c:strRef>
          </c:cat>
          <c:val>
            <c:numRef>
              <c:f>'Section 61'!$Q$2:$Q$9</c:f>
              <c:numCache>
                <c:formatCode>"$"#,##0</c:formatCode>
                <c:ptCount val="8"/>
                <c:pt idx="0">
                  <c:v>1.3567E7</c:v>
                </c:pt>
                <c:pt idx="1">
                  <c:v>1.3748E7</c:v>
                </c:pt>
                <c:pt idx="2">
                  <c:v>1.378E7</c:v>
                </c:pt>
                <c:pt idx="3">
                  <c:v>1.381E7</c:v>
                </c:pt>
                <c:pt idx="4">
                  <c:v>1.3817E7</c:v>
                </c:pt>
                <c:pt idx="5">
                  <c:v>1.3822E7</c:v>
                </c:pt>
                <c:pt idx="6">
                  <c:v>1.3824E7</c:v>
                </c:pt>
                <c:pt idx="7">
                  <c:v>1.3825E7</c:v>
                </c:pt>
              </c:numCache>
            </c:numRef>
          </c:val>
        </c:ser>
        <c:dLbls>
          <c:showLegendKey val="0"/>
          <c:showVal val="0"/>
          <c:showCatName val="0"/>
          <c:showSerName val="0"/>
          <c:showPercent val="0"/>
          <c:showBubbleSize val="0"/>
        </c:dLbls>
        <c:gapWidth val="150"/>
        <c:axId val="1197082176"/>
        <c:axId val="1197085648"/>
      </c:barChart>
      <c:catAx>
        <c:axId val="1197082176"/>
        <c:scaling>
          <c:orientation val="minMax"/>
        </c:scaling>
        <c:delete val="0"/>
        <c:axPos val="l"/>
        <c:numFmt formatCode="General" sourceLinked="1"/>
        <c:majorTickMark val="out"/>
        <c:minorTickMark val="none"/>
        <c:tickLblPos val="nextTo"/>
        <c:txPr>
          <a:bodyPr rot="0" vert="horz"/>
          <a:lstStyle/>
          <a:p>
            <a:pPr>
              <a:defRPr/>
            </a:pPr>
            <a:endParaRPr lang="en-US"/>
          </a:p>
        </c:txPr>
        <c:crossAx val="1197085648"/>
        <c:crosses val="autoZero"/>
        <c:auto val="1"/>
        <c:lblAlgn val="ctr"/>
        <c:lblOffset val="100"/>
        <c:noMultiLvlLbl val="0"/>
      </c:catAx>
      <c:valAx>
        <c:axId val="1197085648"/>
        <c:scaling>
          <c:orientation val="minMax"/>
          <c:max val="1.4E7"/>
          <c:min val="1.3E7"/>
        </c:scaling>
        <c:delete val="0"/>
        <c:axPos val="b"/>
        <c:majorGridlines/>
        <c:numFmt formatCode="#,##0.0" sourceLinked="0"/>
        <c:majorTickMark val="out"/>
        <c:minorTickMark val="none"/>
        <c:tickLblPos val="nextTo"/>
        <c:txPr>
          <a:bodyPr rot="0" vert="horz"/>
          <a:lstStyle/>
          <a:p>
            <a:pPr>
              <a:defRPr/>
            </a:pPr>
            <a:endParaRPr lang="en-US"/>
          </a:p>
        </c:txPr>
        <c:crossAx val="1197082176"/>
        <c:crosses val="autoZero"/>
        <c:crossBetween val="between"/>
        <c:dispUnits>
          <c:builtInUnit val="millions"/>
          <c:dispUnitsLbl>
            <c:txPr>
              <a:bodyPr rot="0" vert="horz"/>
              <a:lstStyle/>
              <a:p>
                <a:pPr>
                  <a:defRPr/>
                </a:pPr>
                <a:endParaRPr lang="en-US"/>
              </a:p>
            </c:txPr>
          </c:dispUnitsLbl>
        </c:dispUnits>
      </c:valAx>
    </c:plotArea>
    <c:legend>
      <c:legendPos val="b"/>
      <c:layout>
        <c:manualLayout>
          <c:xMode val="edge"/>
          <c:yMode val="edge"/>
          <c:x val="0.172057871637354"/>
          <c:y val="0.895450287739037"/>
          <c:w val="0.558241013579498"/>
          <c:h val="0.0831491147714464"/>
        </c:manualLayout>
      </c:layout>
      <c:overlay val="0"/>
      <c:txPr>
        <a:bodyPr/>
        <a:lstStyle/>
        <a:p>
          <a:pPr>
            <a:defRPr sz="1200"/>
          </a:pPr>
          <a:endParaRPr lang="en-US"/>
        </a:p>
      </c:txPr>
    </c:legend>
    <c:plotVisOnly val="1"/>
    <c:dispBlanksAs val="gap"/>
    <c:showDLblsOverMax val="0"/>
  </c:chart>
  <c:externalData r:id="rId2">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a:pPr>
            <a:r>
              <a:rPr lang="en-US"/>
              <a:t>Section 62 Integrative Case: NPV given realized</a:t>
            </a:r>
            <a:r>
              <a:rPr lang="en-US" baseline="0"/>
              <a:t> demand</a:t>
            </a:r>
            <a:endParaRPr lang="en-US"/>
          </a:p>
        </c:rich>
      </c:tx>
      <c:overlay val="0"/>
    </c:title>
    <c:autoTitleDeleted val="0"/>
    <c:plotArea>
      <c:layout/>
      <c:barChart>
        <c:barDir val="bar"/>
        <c:grouping val="clustered"/>
        <c:varyColors val="0"/>
        <c:ser>
          <c:idx val="0"/>
          <c:order val="0"/>
          <c:tx>
            <c:strRef>
              <c:f>'Section 62'!$P$1</c:f>
              <c:strCache>
                <c:ptCount val="1"/>
                <c:pt idx="0">
                  <c:v>NPV based on your allocation</c:v>
                </c:pt>
              </c:strCache>
            </c:strRef>
          </c:tx>
          <c:invertIfNegative val="0"/>
          <c:dLbls>
            <c:numFmt formatCode="#,##0.00" sourceLinked="0"/>
            <c:spPr>
              <a:noFill/>
              <a:ln>
                <a:noFill/>
              </a:ln>
              <a:effectLst/>
            </c:spPr>
            <c:txPr>
              <a:bodyPr/>
              <a:lstStyle/>
              <a:p>
                <a:pPr>
                  <a:defRPr>
                    <a:solidFill>
                      <a:srgbClr val="000090"/>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'Section 62'!$O$2:$O$10</c:f>
              <c:strCache>
                <c:ptCount val="9"/>
                <c:pt idx="0">
                  <c:v>Group 3</c:v>
                </c:pt>
                <c:pt idx="1">
                  <c:v>Group 1</c:v>
                </c:pt>
                <c:pt idx="2">
                  <c:v>Group 6</c:v>
                </c:pt>
                <c:pt idx="3">
                  <c:v>Group 8</c:v>
                </c:pt>
                <c:pt idx="4">
                  <c:v>Group 7</c:v>
                </c:pt>
                <c:pt idx="5">
                  <c:v>Group 5</c:v>
                </c:pt>
                <c:pt idx="6">
                  <c:v>Group 4</c:v>
                </c:pt>
                <c:pt idx="7">
                  <c:v>Group 9</c:v>
                </c:pt>
                <c:pt idx="8">
                  <c:v>Group 2</c:v>
                </c:pt>
              </c:strCache>
            </c:strRef>
          </c:cat>
          <c:val>
            <c:numRef>
              <c:f>'Section 62'!$P$2:$P$10</c:f>
              <c:numCache>
                <c:formatCode>"$"#,##0</c:formatCode>
                <c:ptCount val="9"/>
                <c:pt idx="0">
                  <c:v>1.4007E7</c:v>
                </c:pt>
                <c:pt idx="1">
                  <c:v>1.3704E7</c:v>
                </c:pt>
                <c:pt idx="2">
                  <c:v>1.3723E7</c:v>
                </c:pt>
                <c:pt idx="3">
                  <c:v>1.3699E7</c:v>
                </c:pt>
                <c:pt idx="4">
                  <c:v>1.3771E7</c:v>
                </c:pt>
                <c:pt idx="5">
                  <c:v>1.379E7</c:v>
                </c:pt>
                <c:pt idx="6">
                  <c:v>1.383E7</c:v>
                </c:pt>
                <c:pt idx="7">
                  <c:v>1.3848E7</c:v>
                </c:pt>
                <c:pt idx="8">
                  <c:v>1.3857E7</c:v>
                </c:pt>
              </c:numCache>
            </c:numRef>
          </c:val>
        </c:ser>
        <c:ser>
          <c:idx val="1"/>
          <c:order val="1"/>
          <c:tx>
            <c:strRef>
              <c:f>'Section 62'!$Q$1</c:f>
              <c:strCache>
                <c:ptCount val="1"/>
                <c:pt idx="0">
                  <c:v>NPV based on our allocation</c:v>
                </c:pt>
              </c:strCache>
            </c:strRef>
          </c:tx>
          <c:invertIfNegative val="0"/>
          <c:dLbls>
            <c:numFmt formatCode="#,##0.00" sourceLinked="0"/>
            <c:spPr>
              <a:noFill/>
              <a:ln>
                <a:noFill/>
              </a:ln>
            </c:spPr>
            <c:txPr>
              <a:bodyPr/>
              <a:lstStyle/>
              <a:p>
                <a:pPr>
                  <a:defRPr>
                    <a:solidFill>
                      <a:srgbClr val="800000"/>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'Section 62'!$O$2:$O$10</c:f>
              <c:strCache>
                <c:ptCount val="9"/>
                <c:pt idx="0">
                  <c:v>Group 3</c:v>
                </c:pt>
                <c:pt idx="1">
                  <c:v>Group 1</c:v>
                </c:pt>
                <c:pt idx="2">
                  <c:v>Group 6</c:v>
                </c:pt>
                <c:pt idx="3">
                  <c:v>Group 8</c:v>
                </c:pt>
                <c:pt idx="4">
                  <c:v>Group 7</c:v>
                </c:pt>
                <c:pt idx="5">
                  <c:v>Group 5</c:v>
                </c:pt>
                <c:pt idx="6">
                  <c:v>Group 4</c:v>
                </c:pt>
                <c:pt idx="7">
                  <c:v>Group 9</c:v>
                </c:pt>
                <c:pt idx="8">
                  <c:v>Group 2</c:v>
                </c:pt>
              </c:strCache>
            </c:strRef>
          </c:cat>
          <c:val>
            <c:numRef>
              <c:f>'Section 62'!$Q$2:$Q$10</c:f>
              <c:numCache>
                <c:formatCode>"$"#,##0</c:formatCode>
                <c:ptCount val="9"/>
                <c:pt idx="0">
                  <c:v>1.3417E7</c:v>
                </c:pt>
                <c:pt idx="1">
                  <c:v>1.3706E7</c:v>
                </c:pt>
                <c:pt idx="2">
                  <c:v>1.3721E7</c:v>
                </c:pt>
                <c:pt idx="3">
                  <c:v>1.3743E7</c:v>
                </c:pt>
                <c:pt idx="4">
                  <c:v>1.3783E7</c:v>
                </c:pt>
                <c:pt idx="5">
                  <c:v>1.3789E7</c:v>
                </c:pt>
                <c:pt idx="6">
                  <c:v>1.3829E7</c:v>
                </c:pt>
                <c:pt idx="7">
                  <c:v>1.3847E7</c:v>
                </c:pt>
                <c:pt idx="8">
                  <c:v>1.3856E7</c:v>
                </c:pt>
              </c:numCache>
            </c:numRef>
          </c:val>
        </c:ser>
        <c:dLbls>
          <c:showLegendKey val="0"/>
          <c:showVal val="0"/>
          <c:showCatName val="0"/>
          <c:showSerName val="0"/>
          <c:showPercent val="0"/>
          <c:showBubbleSize val="0"/>
        </c:dLbls>
        <c:gapWidth val="150"/>
        <c:axId val="1195978368"/>
        <c:axId val="1187647952"/>
      </c:barChart>
      <c:catAx>
        <c:axId val="1195978368"/>
        <c:scaling>
          <c:orientation val="minMax"/>
        </c:scaling>
        <c:delete val="0"/>
        <c:axPos val="l"/>
        <c:numFmt formatCode="General" sourceLinked="1"/>
        <c:majorTickMark val="out"/>
        <c:minorTickMark val="none"/>
        <c:tickLblPos val="nextTo"/>
        <c:txPr>
          <a:bodyPr rot="0" vert="horz"/>
          <a:lstStyle/>
          <a:p>
            <a:pPr>
              <a:defRPr/>
            </a:pPr>
            <a:endParaRPr lang="en-US"/>
          </a:p>
        </c:txPr>
        <c:crossAx val="1187647952"/>
        <c:crosses val="autoZero"/>
        <c:auto val="1"/>
        <c:lblAlgn val="ctr"/>
        <c:lblOffset val="100"/>
        <c:noMultiLvlLbl val="0"/>
      </c:catAx>
      <c:valAx>
        <c:axId val="1187647952"/>
        <c:scaling>
          <c:orientation val="minMax"/>
          <c:max val="1.4E7"/>
          <c:min val="1.3E7"/>
        </c:scaling>
        <c:delete val="0"/>
        <c:axPos val="b"/>
        <c:majorGridlines/>
        <c:numFmt formatCode="#,##0.0" sourceLinked="0"/>
        <c:majorTickMark val="out"/>
        <c:minorTickMark val="none"/>
        <c:tickLblPos val="nextTo"/>
        <c:txPr>
          <a:bodyPr rot="0" vert="horz"/>
          <a:lstStyle/>
          <a:p>
            <a:pPr>
              <a:defRPr/>
            </a:pPr>
            <a:endParaRPr lang="en-US"/>
          </a:p>
        </c:txPr>
        <c:crossAx val="1195978368"/>
        <c:crosses val="autoZero"/>
        <c:crossBetween val="between"/>
        <c:dispUnits>
          <c:builtInUnit val="millions"/>
          <c:dispUnitsLbl>
            <c:txPr>
              <a:bodyPr rot="0" vert="horz"/>
              <a:lstStyle/>
              <a:p>
                <a:pPr>
                  <a:defRPr/>
                </a:pPr>
                <a:endParaRPr lang="en-US"/>
              </a:p>
            </c:txPr>
          </c:dispUnitsLbl>
        </c:dispUnits>
      </c:valAx>
    </c:plotArea>
    <c:legend>
      <c:legendPos val="b"/>
      <c:layout>
        <c:manualLayout>
          <c:xMode val="edge"/>
          <c:yMode val="edge"/>
          <c:x val="0.182158883077346"/>
          <c:y val="0.917728335526106"/>
          <c:w val="0.576759534552816"/>
          <c:h val="0.0673413147025297"/>
        </c:manualLayout>
      </c:layout>
      <c:overlay val="0"/>
      <c:txPr>
        <a:bodyPr/>
        <a:lstStyle/>
        <a:p>
          <a:pPr>
            <a:defRPr sz="1200"/>
          </a:pPr>
          <a:endParaRPr lang="en-US"/>
        </a:p>
      </c:txPr>
    </c:legend>
    <c:plotVisOnly val="1"/>
    <c:dispBlanksAs val="gap"/>
    <c:showDLblsOverMax val="0"/>
  </c:chart>
  <c:externalData r:id="rId2">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21C862C-BCF1-F544-BD07-29CD2C2ABB4C}" type="doc">
      <dgm:prSet loTypeId="urn:microsoft.com/office/officeart/2005/8/layout/equation1" loCatId="relationship" qsTypeId="urn:microsoft.com/office/officeart/2005/8/quickstyle/simple4" qsCatId="simple" csTypeId="urn:microsoft.com/office/officeart/2005/8/colors/accent1_2" csCatId="accent1" phldr="1"/>
      <dgm:spPr/>
      <dgm:t>
        <a:bodyPr/>
        <a:lstStyle/>
        <a:p>
          <a:endParaRPr lang="en-US"/>
        </a:p>
      </dgm:t>
    </dgm:pt>
    <dgm:pt modelId="{76B5C694-B853-0246-BCA0-5E7F2433D535}">
      <dgm:prSet phldrT="[Text]"/>
      <dgm:spPr>
        <a:xfrm>
          <a:off x="152423" y="284593"/>
          <a:ext cx="1320031" cy="1320031"/>
        </a:xfrm>
        <a:gradFill rotWithShape="0">
          <a:gsLst>
            <a:gs pos="0">
              <a:srgbClr val="4F81BD">
                <a:hueOff val="0"/>
                <a:satOff val="0"/>
                <a:lumOff val="0"/>
                <a:alphaOff val="0"/>
                <a:tint val="100000"/>
                <a:shade val="100000"/>
                <a:satMod val="130000"/>
              </a:srgbClr>
            </a:gs>
            <a:gs pos="100000">
              <a:srgbClr val="4F81BD">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gm:spPr>
      <dgm:t>
        <a:bodyPr vert="horz"/>
        <a:lstStyle/>
        <a:p>
          <a:endParaRPr lang="en-US" b="1"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gm:t>
    </dgm:pt>
    <dgm:pt modelId="{801AEFB9-0C88-9441-96CF-AF5BFC1EBEF5}" type="parTrans" cxnId="{A859DD93-D3DB-EE47-AF2C-3AE2A1C64ADE}">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83C4D7A-51E5-9D4A-8722-B033BB650077}" type="sibTrans" cxnId="{A859DD93-D3DB-EE47-AF2C-3AE2A1C64ADE}">
      <dgm:prSet/>
      <dgm:spPr>
        <a:xfrm>
          <a:off x="6098104" y="561799"/>
          <a:ext cx="765618" cy="765618"/>
        </a:xfrm>
        <a:gradFill rotWithShape="0">
          <a:gsLst>
            <a:gs pos="0">
              <a:srgbClr val="4F81BD">
                <a:tint val="60000"/>
                <a:hueOff val="0"/>
                <a:satOff val="0"/>
                <a:lumOff val="0"/>
                <a:alphaOff val="0"/>
                <a:tint val="100000"/>
                <a:shade val="100000"/>
                <a:satMod val="130000"/>
              </a:srgbClr>
            </a:gs>
            <a:gs pos="100000">
              <a:srgbClr val="4F81BD">
                <a:tint val="60000"/>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gm:spPr>
      <dgm:t>
        <a:bodyPr/>
        <a:lstStyle/>
        <a:p>
          <a:endParaRPr lang="en-US" b="1" cap="none" spc="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gm:t>
    </dgm:pt>
    <dgm:pt modelId="{C17C9D10-EE76-7640-A94C-D94C87A3F6C3}">
      <dgm:prSet phldrT="[Text]"/>
      <dgm:spPr>
        <a:xfrm>
          <a:off x="2245709" y="284593"/>
          <a:ext cx="1320031" cy="1320031"/>
        </a:xfrm>
        <a:gradFill rotWithShape="0">
          <a:gsLst>
            <a:gs pos="0">
              <a:srgbClr val="4F81BD">
                <a:hueOff val="0"/>
                <a:satOff val="0"/>
                <a:lumOff val="0"/>
                <a:alphaOff val="0"/>
                <a:tint val="100000"/>
                <a:shade val="100000"/>
                <a:satMod val="130000"/>
              </a:srgbClr>
            </a:gs>
            <a:gs pos="100000">
              <a:srgbClr val="4F81BD">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gm:spPr>
      <dgm:t>
        <a:bodyPr/>
        <a:lstStyle/>
        <a:p>
          <a:endParaRPr lang="en-US" b="1"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gm:t>
    </dgm:pt>
    <dgm:pt modelId="{0560CC31-E729-BD4E-BD8F-5B96B33D1674}" type="parTrans" cxnId="{AA640E64-E9A5-E341-8408-98C2F50914F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F32F0913-A3AF-1446-B5C2-B320E756F7AD}" type="sibTrans" cxnId="{AA640E64-E9A5-E341-8408-98C2F50914F5}">
      <dgm:prSet/>
      <dgm:spPr>
        <a:xfrm rot="2341075">
          <a:off x="3512894" y="561799"/>
          <a:ext cx="765618" cy="765618"/>
        </a:xfrm>
        <a:gradFill rotWithShape="0">
          <a:gsLst>
            <a:gs pos="0">
              <a:srgbClr val="4F81BD">
                <a:tint val="60000"/>
                <a:hueOff val="0"/>
                <a:satOff val="0"/>
                <a:lumOff val="0"/>
                <a:alphaOff val="0"/>
                <a:tint val="100000"/>
                <a:shade val="100000"/>
                <a:satMod val="130000"/>
              </a:srgbClr>
            </a:gs>
            <a:gs pos="100000">
              <a:srgbClr val="4F81BD">
                <a:tint val="60000"/>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gm:spPr>
      <dgm:t>
        <a:bodyPr/>
        <a:lstStyle/>
        <a:p>
          <a:endParaRPr lang="en-US" b="1"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gm:t>
    </dgm:pt>
    <dgm:pt modelId="{E5FC7AF9-8C95-6A4C-A8DE-6C8A4D1F9430}">
      <dgm:prSet phldrT="[Text]"/>
      <dgm:spPr>
        <a:xfrm>
          <a:off x="4604795" y="284593"/>
          <a:ext cx="1320031" cy="1320031"/>
        </a:xfrm>
        <a:gradFill rotWithShape="0">
          <a:gsLst>
            <a:gs pos="0">
              <a:srgbClr val="4F81BD">
                <a:hueOff val="0"/>
                <a:satOff val="0"/>
                <a:lumOff val="0"/>
                <a:alphaOff val="0"/>
                <a:tint val="100000"/>
                <a:shade val="100000"/>
                <a:satMod val="130000"/>
              </a:srgbClr>
            </a:gs>
            <a:gs pos="100000">
              <a:srgbClr val="4F81BD">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gm:spPr>
      <dgm:t>
        <a:bodyPr/>
        <a:lstStyle/>
        <a:p>
          <a:endParaRPr lang="en-US" b="1"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gm:t>
    </dgm:pt>
    <dgm:pt modelId="{1FF14CF8-FA66-DD4F-BD02-AA4C3EB046A1}" type="parTrans" cxnId="{AFD42568-06C3-F849-9EF8-D35DE34E836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BE52F91F-FC70-D84E-8B56-57DD33F1959A}" type="sibTrans" cxnId="{AFD42568-06C3-F849-9EF8-D35DE34E8365}">
      <dgm:prSet/>
      <dgm:spPr>
        <a:xfrm>
          <a:off x="1430993" y="561799"/>
          <a:ext cx="765618" cy="765618"/>
        </a:xfrm>
        <a:gradFill rotWithShape="0">
          <a:gsLst>
            <a:gs pos="0">
              <a:srgbClr val="4F81BD">
                <a:tint val="60000"/>
                <a:hueOff val="0"/>
                <a:satOff val="0"/>
                <a:lumOff val="0"/>
                <a:alphaOff val="0"/>
                <a:tint val="100000"/>
                <a:shade val="100000"/>
                <a:satMod val="130000"/>
              </a:srgbClr>
            </a:gs>
            <a:gs pos="100000">
              <a:srgbClr val="4F81BD">
                <a:tint val="60000"/>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gm:spPr>
      <dgm:t>
        <a:bodyPr/>
        <a:lstStyle/>
        <a:p>
          <a:endParaRPr lang="en-US" b="1" cap="none" spc="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gm:t>
    </dgm:pt>
    <dgm:pt modelId="{D407CFE4-E8FB-E245-AFDB-410BA6680B55}">
      <dgm:prSet/>
      <dgm:spPr>
        <a:xfrm>
          <a:off x="6904817" y="284593"/>
          <a:ext cx="1320031" cy="1320031"/>
        </a:xfrm>
        <a:gradFill rotWithShape="0">
          <a:gsLst>
            <a:gs pos="0">
              <a:srgbClr val="4F81BD">
                <a:hueOff val="0"/>
                <a:satOff val="0"/>
                <a:lumOff val="0"/>
                <a:alphaOff val="0"/>
                <a:tint val="100000"/>
                <a:shade val="100000"/>
                <a:satMod val="130000"/>
              </a:srgbClr>
            </a:gs>
            <a:gs pos="100000">
              <a:srgbClr val="4F81BD">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gm:spPr>
      <dgm:t>
        <a:bodyPr/>
        <a:lstStyle/>
        <a:p>
          <a:endParaRPr lang="en-US" b="1"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gm:t>
    </dgm:pt>
    <dgm:pt modelId="{63A5B640-28A9-4245-A4B1-847B36561837}" type="parTrans" cxnId="{D3DE44FA-10E7-F046-86D1-CADEC74FA151}">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9E24F64D-6F4B-104E-AFE9-474A52F929E9}" type="sibTrans" cxnId="{D3DE44FA-10E7-F046-86D1-CADEC74FA151}">
      <dgm:prSet custAng="2341075" custLinFactX="135792" custLinFactY="-78789" custLinFactNeighborX="200000" custLinFactNeighborY="-100000"/>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53655511-3EA9-E24B-ADA6-7E53EB5D5B44}" type="pres">
      <dgm:prSet presAssocID="{B21C862C-BCF1-F544-BD07-29CD2C2ABB4C}" presName="linearFlow" presStyleCnt="0">
        <dgm:presLayoutVars>
          <dgm:dir/>
          <dgm:resizeHandles val="exact"/>
        </dgm:presLayoutVars>
      </dgm:prSet>
      <dgm:spPr/>
      <dgm:t>
        <a:bodyPr/>
        <a:lstStyle/>
        <a:p>
          <a:endParaRPr lang="en-US"/>
        </a:p>
      </dgm:t>
    </dgm:pt>
    <dgm:pt modelId="{0472C170-12DA-B143-AD1C-711D1168B5FF}" type="pres">
      <dgm:prSet presAssocID="{76B5C694-B853-0246-BCA0-5E7F2433D535}" presName="node" presStyleLbl="node1" presStyleIdx="0" presStyleCnt="4" custLinFactX="3067" custLinFactNeighborX="100000">
        <dgm:presLayoutVars>
          <dgm:bulletEnabled val="1"/>
        </dgm:presLayoutVars>
      </dgm:prSet>
      <dgm:spPr>
        <a:prstGeom prst="ellipse">
          <a:avLst/>
        </a:prstGeom>
      </dgm:spPr>
      <dgm:t>
        <a:bodyPr/>
        <a:lstStyle/>
        <a:p>
          <a:endParaRPr lang="en-US"/>
        </a:p>
      </dgm:t>
    </dgm:pt>
    <dgm:pt modelId="{0A08B234-ABF7-DB43-A58C-B3C0794EAE49}" type="pres">
      <dgm:prSet presAssocID="{183C4D7A-51E5-9D4A-8722-B033BB650077}" presName="spacerL" presStyleCnt="0"/>
      <dgm:spPr/>
    </dgm:pt>
    <dgm:pt modelId="{A2D8B243-9861-CB4C-9DC9-4D3970B797C1}" type="pres">
      <dgm:prSet presAssocID="{183C4D7A-51E5-9D4A-8722-B033BB650077}" presName="sibTrans" presStyleLbl="sibTrans2D1" presStyleIdx="0" presStyleCnt="3" custLinFactX="525460" custLinFactNeighborX="600000" custLinFactNeighborY="0"/>
      <dgm:spPr>
        <a:prstGeom prst="mathPlus">
          <a:avLst/>
        </a:prstGeom>
      </dgm:spPr>
      <dgm:t>
        <a:bodyPr/>
        <a:lstStyle/>
        <a:p>
          <a:endParaRPr lang="en-US"/>
        </a:p>
      </dgm:t>
    </dgm:pt>
    <dgm:pt modelId="{EDB500EE-8294-3F4B-8417-8BE8023C1D35}" type="pres">
      <dgm:prSet presAssocID="{183C4D7A-51E5-9D4A-8722-B033BB650077}" presName="spacerR" presStyleCnt="0"/>
      <dgm:spPr/>
    </dgm:pt>
    <dgm:pt modelId="{A9C6362F-FD2C-A44B-8412-4E042722523A}" type="pres">
      <dgm:prSet presAssocID="{C17C9D10-EE76-7640-A94C-D94C87A3F6C3}" presName="node" presStyleLbl="node1" presStyleIdx="1" presStyleCnt="4" custLinFactNeighborX="-55104">
        <dgm:presLayoutVars>
          <dgm:bulletEnabled val="1"/>
        </dgm:presLayoutVars>
      </dgm:prSet>
      <dgm:spPr>
        <a:prstGeom prst="ellipse">
          <a:avLst/>
        </a:prstGeom>
      </dgm:spPr>
      <dgm:t>
        <a:bodyPr/>
        <a:lstStyle/>
        <a:p>
          <a:endParaRPr lang="en-US"/>
        </a:p>
      </dgm:t>
    </dgm:pt>
    <dgm:pt modelId="{1D85500E-2E82-6A4A-91EE-9AF48FEC6C45}" type="pres">
      <dgm:prSet presAssocID="{F32F0913-A3AF-1446-B5C2-B320E756F7AD}" presName="spacerL" presStyleCnt="0"/>
      <dgm:spPr/>
    </dgm:pt>
    <dgm:pt modelId="{43B7E150-48FC-BF4A-9779-A59569998339}" type="pres">
      <dgm:prSet presAssocID="{F32F0913-A3AF-1446-B5C2-B320E756F7AD}" presName="sibTrans" presStyleLbl="sibTrans2D1" presStyleIdx="1" presStyleCnt="3" custAng="2341075" custLinFactX="-14617" custLinFactNeighborX="-100000"/>
      <dgm:spPr>
        <a:prstGeom prst="mathPlus">
          <a:avLst/>
        </a:prstGeom>
      </dgm:spPr>
      <dgm:t>
        <a:bodyPr/>
        <a:lstStyle/>
        <a:p>
          <a:endParaRPr lang="en-US"/>
        </a:p>
      </dgm:t>
    </dgm:pt>
    <dgm:pt modelId="{88E048A8-2DA0-7B47-9D5D-4C623211681A}" type="pres">
      <dgm:prSet presAssocID="{F32F0913-A3AF-1446-B5C2-B320E756F7AD}" presName="spacerR" presStyleCnt="0"/>
      <dgm:spPr/>
    </dgm:pt>
    <dgm:pt modelId="{8C6BBD0A-341D-F448-AE4B-11C0CE9949B8}" type="pres">
      <dgm:prSet presAssocID="{E5FC7AF9-8C95-6A4C-A8DE-6C8A4D1F9430}" presName="node" presStyleLbl="node1" presStyleIdx="2" presStyleCnt="4">
        <dgm:presLayoutVars>
          <dgm:bulletEnabled val="1"/>
        </dgm:presLayoutVars>
      </dgm:prSet>
      <dgm:spPr>
        <a:prstGeom prst="ellipse">
          <a:avLst/>
        </a:prstGeom>
      </dgm:spPr>
      <dgm:t>
        <a:bodyPr/>
        <a:lstStyle/>
        <a:p>
          <a:endParaRPr lang="en-US"/>
        </a:p>
      </dgm:t>
    </dgm:pt>
    <dgm:pt modelId="{73DEAC19-71FE-434C-B8AB-5F6FDE04D5DA}" type="pres">
      <dgm:prSet presAssocID="{BE52F91F-FC70-D84E-8B56-57DD33F1959A}" presName="spacerL" presStyleCnt="0"/>
      <dgm:spPr/>
    </dgm:pt>
    <dgm:pt modelId="{FB9B2694-C9DD-5F41-AEF5-FE06D207342C}" type="pres">
      <dgm:prSet presAssocID="{BE52F91F-FC70-D84E-8B56-57DD33F1959A}" presName="sibTrans" presStyleLbl="sibTrans2D1" presStyleIdx="2" presStyleCnt="3" custLinFactX="-516955" custLinFactNeighborX="-600000" custLinFactNeighborY="0"/>
      <dgm:spPr>
        <a:prstGeom prst="mathEqual">
          <a:avLst/>
        </a:prstGeom>
      </dgm:spPr>
      <dgm:t>
        <a:bodyPr/>
        <a:lstStyle/>
        <a:p>
          <a:endParaRPr lang="en-US"/>
        </a:p>
      </dgm:t>
    </dgm:pt>
    <dgm:pt modelId="{ABE3BCDB-6BFB-044A-9A25-2B53D8273D94}" type="pres">
      <dgm:prSet presAssocID="{BE52F91F-FC70-D84E-8B56-57DD33F1959A}" presName="spacerR" presStyleCnt="0"/>
      <dgm:spPr/>
    </dgm:pt>
    <dgm:pt modelId="{8550BC7D-E478-6C47-BCD8-EB8C32D6A82C}" type="pres">
      <dgm:prSet presAssocID="{D407CFE4-E8FB-E245-AFDB-410BA6680B55}" presName="node" presStyleLbl="node1" presStyleIdx="3" presStyleCnt="4">
        <dgm:presLayoutVars>
          <dgm:bulletEnabled val="1"/>
        </dgm:presLayoutVars>
      </dgm:prSet>
      <dgm:spPr>
        <a:prstGeom prst="ellipse">
          <a:avLst/>
        </a:prstGeom>
      </dgm:spPr>
      <dgm:t>
        <a:bodyPr/>
        <a:lstStyle/>
        <a:p>
          <a:endParaRPr lang="en-US"/>
        </a:p>
      </dgm:t>
    </dgm:pt>
  </dgm:ptLst>
  <dgm:cxnLst>
    <dgm:cxn modelId="{AA640E64-E9A5-E341-8408-98C2F50914F5}" srcId="{B21C862C-BCF1-F544-BD07-29CD2C2ABB4C}" destId="{C17C9D10-EE76-7640-A94C-D94C87A3F6C3}" srcOrd="1" destOrd="0" parTransId="{0560CC31-E729-BD4E-BD8F-5B96B33D1674}" sibTransId="{F32F0913-A3AF-1446-B5C2-B320E756F7AD}"/>
    <dgm:cxn modelId="{D3DE44FA-10E7-F046-86D1-CADEC74FA151}" srcId="{B21C862C-BCF1-F544-BD07-29CD2C2ABB4C}" destId="{D407CFE4-E8FB-E245-AFDB-410BA6680B55}" srcOrd="3" destOrd="0" parTransId="{63A5B640-28A9-4245-A4B1-847B36561837}" sibTransId="{9E24F64D-6F4B-104E-AFE9-474A52F929E9}"/>
    <dgm:cxn modelId="{9F30CF02-ED9A-9F4B-9045-DB410323272F}" type="presOf" srcId="{B21C862C-BCF1-F544-BD07-29CD2C2ABB4C}" destId="{53655511-3EA9-E24B-ADA6-7E53EB5D5B44}" srcOrd="0" destOrd="0" presId="urn:microsoft.com/office/officeart/2005/8/layout/equation1"/>
    <dgm:cxn modelId="{658EE15B-D26C-7046-8837-271208394CEA}" type="presOf" srcId="{C17C9D10-EE76-7640-A94C-D94C87A3F6C3}" destId="{A9C6362F-FD2C-A44B-8412-4E042722523A}" srcOrd="0" destOrd="0" presId="urn:microsoft.com/office/officeart/2005/8/layout/equation1"/>
    <dgm:cxn modelId="{AEEF3B4B-2B0C-0441-A380-D17779CEDF32}" type="presOf" srcId="{183C4D7A-51E5-9D4A-8722-B033BB650077}" destId="{A2D8B243-9861-CB4C-9DC9-4D3970B797C1}" srcOrd="0" destOrd="0" presId="urn:microsoft.com/office/officeart/2005/8/layout/equation1"/>
    <dgm:cxn modelId="{2889C2DF-9212-9F4E-A6D0-CE80397D1892}" type="presOf" srcId="{F32F0913-A3AF-1446-B5C2-B320E756F7AD}" destId="{43B7E150-48FC-BF4A-9779-A59569998339}" srcOrd="0" destOrd="0" presId="urn:microsoft.com/office/officeart/2005/8/layout/equation1"/>
    <dgm:cxn modelId="{70BC1153-CD54-834E-AD3F-718BCCB7DD5B}" type="presOf" srcId="{76B5C694-B853-0246-BCA0-5E7F2433D535}" destId="{0472C170-12DA-B143-AD1C-711D1168B5FF}" srcOrd="0" destOrd="0" presId="urn:microsoft.com/office/officeart/2005/8/layout/equation1"/>
    <dgm:cxn modelId="{A859DD93-D3DB-EE47-AF2C-3AE2A1C64ADE}" srcId="{B21C862C-BCF1-F544-BD07-29CD2C2ABB4C}" destId="{76B5C694-B853-0246-BCA0-5E7F2433D535}" srcOrd="0" destOrd="0" parTransId="{801AEFB9-0C88-9441-96CF-AF5BFC1EBEF5}" sibTransId="{183C4D7A-51E5-9D4A-8722-B033BB650077}"/>
    <dgm:cxn modelId="{6B92696B-1E12-0D4C-B28E-818A4D186D63}" type="presOf" srcId="{BE52F91F-FC70-D84E-8B56-57DD33F1959A}" destId="{FB9B2694-C9DD-5F41-AEF5-FE06D207342C}" srcOrd="0" destOrd="0" presId="urn:microsoft.com/office/officeart/2005/8/layout/equation1"/>
    <dgm:cxn modelId="{AFD42568-06C3-F849-9EF8-D35DE34E8365}" srcId="{B21C862C-BCF1-F544-BD07-29CD2C2ABB4C}" destId="{E5FC7AF9-8C95-6A4C-A8DE-6C8A4D1F9430}" srcOrd="2" destOrd="0" parTransId="{1FF14CF8-FA66-DD4F-BD02-AA4C3EB046A1}" sibTransId="{BE52F91F-FC70-D84E-8B56-57DD33F1959A}"/>
    <dgm:cxn modelId="{4C925BB4-A0F5-0B45-ADB3-8147D201A611}" type="presOf" srcId="{E5FC7AF9-8C95-6A4C-A8DE-6C8A4D1F9430}" destId="{8C6BBD0A-341D-F448-AE4B-11C0CE9949B8}" srcOrd="0" destOrd="0" presId="urn:microsoft.com/office/officeart/2005/8/layout/equation1"/>
    <dgm:cxn modelId="{C2DCE8EB-A40F-EE49-98A9-F49654FA3854}" type="presOf" srcId="{D407CFE4-E8FB-E245-AFDB-410BA6680B55}" destId="{8550BC7D-E478-6C47-BCD8-EB8C32D6A82C}" srcOrd="0" destOrd="0" presId="urn:microsoft.com/office/officeart/2005/8/layout/equation1"/>
    <dgm:cxn modelId="{A3329FEC-EF14-224E-ADC7-85A1F065CEC9}" type="presParOf" srcId="{53655511-3EA9-E24B-ADA6-7E53EB5D5B44}" destId="{0472C170-12DA-B143-AD1C-711D1168B5FF}" srcOrd="0" destOrd="0" presId="urn:microsoft.com/office/officeart/2005/8/layout/equation1"/>
    <dgm:cxn modelId="{8266C9FA-AA5A-1942-870E-62E2E7D82C8A}" type="presParOf" srcId="{53655511-3EA9-E24B-ADA6-7E53EB5D5B44}" destId="{0A08B234-ABF7-DB43-A58C-B3C0794EAE49}" srcOrd="1" destOrd="0" presId="urn:microsoft.com/office/officeart/2005/8/layout/equation1"/>
    <dgm:cxn modelId="{EBF752FA-1F71-3947-9318-095CBEAF0393}" type="presParOf" srcId="{53655511-3EA9-E24B-ADA6-7E53EB5D5B44}" destId="{A2D8B243-9861-CB4C-9DC9-4D3970B797C1}" srcOrd="2" destOrd="0" presId="urn:microsoft.com/office/officeart/2005/8/layout/equation1"/>
    <dgm:cxn modelId="{A3E5666C-6D7F-2649-B693-01627DB2B2E0}" type="presParOf" srcId="{53655511-3EA9-E24B-ADA6-7E53EB5D5B44}" destId="{EDB500EE-8294-3F4B-8417-8BE8023C1D35}" srcOrd="3" destOrd="0" presId="urn:microsoft.com/office/officeart/2005/8/layout/equation1"/>
    <dgm:cxn modelId="{45E88ED5-42AD-A04D-A3A6-0BA69D7EF66F}" type="presParOf" srcId="{53655511-3EA9-E24B-ADA6-7E53EB5D5B44}" destId="{A9C6362F-FD2C-A44B-8412-4E042722523A}" srcOrd="4" destOrd="0" presId="urn:microsoft.com/office/officeart/2005/8/layout/equation1"/>
    <dgm:cxn modelId="{2C08DE11-3954-8F45-96E3-E7CA81535271}" type="presParOf" srcId="{53655511-3EA9-E24B-ADA6-7E53EB5D5B44}" destId="{1D85500E-2E82-6A4A-91EE-9AF48FEC6C45}" srcOrd="5" destOrd="0" presId="urn:microsoft.com/office/officeart/2005/8/layout/equation1"/>
    <dgm:cxn modelId="{7FC0C263-AACD-1B4E-82E3-116B47890908}" type="presParOf" srcId="{53655511-3EA9-E24B-ADA6-7E53EB5D5B44}" destId="{43B7E150-48FC-BF4A-9779-A59569998339}" srcOrd="6" destOrd="0" presId="urn:microsoft.com/office/officeart/2005/8/layout/equation1"/>
    <dgm:cxn modelId="{E58E34F7-B2E0-084C-B603-5CF60D6F9390}" type="presParOf" srcId="{53655511-3EA9-E24B-ADA6-7E53EB5D5B44}" destId="{88E048A8-2DA0-7B47-9D5D-4C623211681A}" srcOrd="7" destOrd="0" presId="urn:microsoft.com/office/officeart/2005/8/layout/equation1"/>
    <dgm:cxn modelId="{3E2920AB-A69E-FC42-92B6-5EC67C19DF62}" type="presParOf" srcId="{53655511-3EA9-E24B-ADA6-7E53EB5D5B44}" destId="{8C6BBD0A-341D-F448-AE4B-11C0CE9949B8}" srcOrd="8" destOrd="0" presId="urn:microsoft.com/office/officeart/2005/8/layout/equation1"/>
    <dgm:cxn modelId="{791389B0-E9A4-5647-9226-AE6B273B0ACC}" type="presParOf" srcId="{53655511-3EA9-E24B-ADA6-7E53EB5D5B44}" destId="{73DEAC19-71FE-434C-B8AB-5F6FDE04D5DA}" srcOrd="9" destOrd="0" presId="urn:microsoft.com/office/officeart/2005/8/layout/equation1"/>
    <dgm:cxn modelId="{BBD42BBA-1E5E-6C44-820A-57F0F6270B06}" type="presParOf" srcId="{53655511-3EA9-E24B-ADA6-7E53EB5D5B44}" destId="{FB9B2694-C9DD-5F41-AEF5-FE06D207342C}" srcOrd="10" destOrd="0" presId="urn:microsoft.com/office/officeart/2005/8/layout/equation1"/>
    <dgm:cxn modelId="{3B008862-D2F2-304B-93C9-A560CC06F96A}" type="presParOf" srcId="{53655511-3EA9-E24B-ADA6-7E53EB5D5B44}" destId="{ABE3BCDB-6BFB-044A-9A25-2B53D8273D94}" srcOrd="11" destOrd="0" presId="urn:microsoft.com/office/officeart/2005/8/layout/equation1"/>
    <dgm:cxn modelId="{7EDF559F-36C4-8048-B7DC-8D9AD1F1122F}" type="presParOf" srcId="{53655511-3EA9-E24B-ADA6-7E53EB5D5B44}" destId="{8550BC7D-E478-6C47-BCD8-EB8C32D6A82C}" srcOrd="12" destOrd="0" presId="urn:microsoft.com/office/officeart/2005/8/layout/equati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72C170-12DA-B143-AD1C-711D1168B5FF}">
      <dsp:nvSpPr>
        <dsp:cNvPr id="0" name=""/>
        <dsp:cNvSpPr/>
      </dsp:nvSpPr>
      <dsp:spPr>
        <a:xfrm>
          <a:off x="152423" y="284593"/>
          <a:ext cx="1320031" cy="1320031"/>
        </a:xfrm>
        <a:prstGeom prst="ellipse">
          <a:avLst/>
        </a:prstGeom>
        <a:gradFill rotWithShape="0">
          <a:gsLst>
            <a:gs pos="0">
              <a:srgbClr val="4F81BD">
                <a:hueOff val="0"/>
                <a:satOff val="0"/>
                <a:lumOff val="0"/>
                <a:alphaOff val="0"/>
                <a:tint val="100000"/>
                <a:shade val="100000"/>
                <a:satMod val="130000"/>
              </a:srgbClr>
            </a:gs>
            <a:gs pos="100000">
              <a:srgbClr val="4F81BD">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sp:txBody>
      <dsp:txXfrm>
        <a:off x="345737" y="477907"/>
        <a:ext cx="933403" cy="933403"/>
      </dsp:txXfrm>
    </dsp:sp>
    <dsp:sp modelId="{A2D8B243-9861-CB4C-9DC9-4D3970B797C1}">
      <dsp:nvSpPr>
        <dsp:cNvPr id="0" name=""/>
        <dsp:cNvSpPr/>
      </dsp:nvSpPr>
      <dsp:spPr>
        <a:xfrm>
          <a:off x="6098104" y="561799"/>
          <a:ext cx="765618" cy="765618"/>
        </a:xfrm>
        <a:prstGeom prst="mathPlus">
          <a:avLst/>
        </a:prstGeom>
        <a:gradFill rotWithShape="0">
          <a:gsLst>
            <a:gs pos="0">
              <a:srgbClr val="4F81BD">
                <a:tint val="60000"/>
                <a:hueOff val="0"/>
                <a:satOff val="0"/>
                <a:lumOff val="0"/>
                <a:alphaOff val="0"/>
                <a:tint val="100000"/>
                <a:shade val="100000"/>
                <a:satMod val="130000"/>
              </a:srgbClr>
            </a:gs>
            <a:gs pos="100000">
              <a:srgbClr val="4F81BD">
                <a:tint val="60000"/>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b="1" kern="1200" cap="none" spc="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sp:txBody>
      <dsp:txXfrm>
        <a:off x="6199587" y="854571"/>
        <a:ext cx="562652" cy="180074"/>
      </dsp:txXfrm>
    </dsp:sp>
    <dsp:sp modelId="{A9C6362F-FD2C-A44B-8412-4E042722523A}">
      <dsp:nvSpPr>
        <dsp:cNvPr id="0" name=""/>
        <dsp:cNvSpPr/>
      </dsp:nvSpPr>
      <dsp:spPr>
        <a:xfrm>
          <a:off x="2245709" y="284593"/>
          <a:ext cx="1320031" cy="1320031"/>
        </a:xfrm>
        <a:prstGeom prst="ellipse">
          <a:avLst/>
        </a:prstGeom>
        <a:gradFill rotWithShape="0">
          <a:gsLst>
            <a:gs pos="0">
              <a:srgbClr val="4F81BD">
                <a:hueOff val="0"/>
                <a:satOff val="0"/>
                <a:lumOff val="0"/>
                <a:alphaOff val="0"/>
                <a:tint val="100000"/>
                <a:shade val="100000"/>
                <a:satMod val="130000"/>
              </a:srgbClr>
            </a:gs>
            <a:gs pos="100000">
              <a:srgbClr val="4F81BD">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sp:txBody>
      <dsp:txXfrm>
        <a:off x="2439023" y="477907"/>
        <a:ext cx="933403" cy="933403"/>
      </dsp:txXfrm>
    </dsp:sp>
    <dsp:sp modelId="{43B7E150-48FC-BF4A-9779-A59569998339}">
      <dsp:nvSpPr>
        <dsp:cNvPr id="0" name=""/>
        <dsp:cNvSpPr/>
      </dsp:nvSpPr>
      <dsp:spPr>
        <a:xfrm rot="2341075">
          <a:off x="3512894" y="561799"/>
          <a:ext cx="765618" cy="765618"/>
        </a:xfrm>
        <a:prstGeom prst="mathPlus">
          <a:avLst/>
        </a:prstGeom>
        <a:gradFill rotWithShape="0">
          <a:gsLst>
            <a:gs pos="0">
              <a:srgbClr val="4F81BD">
                <a:tint val="60000"/>
                <a:hueOff val="0"/>
                <a:satOff val="0"/>
                <a:lumOff val="0"/>
                <a:alphaOff val="0"/>
                <a:tint val="100000"/>
                <a:shade val="100000"/>
                <a:satMod val="130000"/>
              </a:srgbClr>
            </a:gs>
            <a:gs pos="100000">
              <a:srgbClr val="4F81BD">
                <a:tint val="60000"/>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b="1" kern="1200"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sp:txBody>
      <dsp:txXfrm>
        <a:off x="3614377" y="854571"/>
        <a:ext cx="562652" cy="180074"/>
      </dsp:txXfrm>
    </dsp:sp>
    <dsp:sp modelId="{8C6BBD0A-341D-F448-AE4B-11C0CE9949B8}">
      <dsp:nvSpPr>
        <dsp:cNvPr id="0" name=""/>
        <dsp:cNvSpPr/>
      </dsp:nvSpPr>
      <dsp:spPr>
        <a:xfrm>
          <a:off x="4604795" y="284593"/>
          <a:ext cx="1320031" cy="1320031"/>
        </a:xfrm>
        <a:prstGeom prst="ellipse">
          <a:avLst/>
        </a:prstGeom>
        <a:gradFill rotWithShape="0">
          <a:gsLst>
            <a:gs pos="0">
              <a:srgbClr val="4F81BD">
                <a:hueOff val="0"/>
                <a:satOff val="0"/>
                <a:lumOff val="0"/>
                <a:alphaOff val="0"/>
                <a:tint val="100000"/>
                <a:shade val="100000"/>
                <a:satMod val="130000"/>
              </a:srgbClr>
            </a:gs>
            <a:gs pos="100000">
              <a:srgbClr val="4F81BD">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sp:txBody>
      <dsp:txXfrm>
        <a:off x="4798109" y="477907"/>
        <a:ext cx="933403" cy="933403"/>
      </dsp:txXfrm>
    </dsp:sp>
    <dsp:sp modelId="{FB9B2694-C9DD-5F41-AEF5-FE06D207342C}">
      <dsp:nvSpPr>
        <dsp:cNvPr id="0" name=""/>
        <dsp:cNvSpPr/>
      </dsp:nvSpPr>
      <dsp:spPr>
        <a:xfrm>
          <a:off x="1430993" y="561799"/>
          <a:ext cx="765618" cy="765618"/>
        </a:xfrm>
        <a:prstGeom prst="mathEqual">
          <a:avLst/>
        </a:prstGeom>
        <a:gradFill rotWithShape="0">
          <a:gsLst>
            <a:gs pos="0">
              <a:srgbClr val="4F81BD">
                <a:tint val="60000"/>
                <a:hueOff val="0"/>
                <a:satOff val="0"/>
                <a:lumOff val="0"/>
                <a:alphaOff val="0"/>
                <a:tint val="100000"/>
                <a:shade val="100000"/>
                <a:satMod val="130000"/>
              </a:srgbClr>
            </a:gs>
            <a:gs pos="100000">
              <a:srgbClr val="4F81BD">
                <a:tint val="60000"/>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1422400">
            <a:lnSpc>
              <a:spcPct val="90000"/>
            </a:lnSpc>
            <a:spcBef>
              <a:spcPct val="0"/>
            </a:spcBef>
            <a:spcAft>
              <a:spcPct val="35000"/>
            </a:spcAft>
          </a:pPr>
          <a:endParaRPr lang="en-US" sz="3200" b="1" kern="1200" cap="none" spc="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sp:txBody>
      <dsp:txXfrm>
        <a:off x="1532476" y="719516"/>
        <a:ext cx="562652" cy="450184"/>
      </dsp:txXfrm>
    </dsp:sp>
    <dsp:sp modelId="{8550BC7D-E478-6C47-BCD8-EB8C32D6A82C}">
      <dsp:nvSpPr>
        <dsp:cNvPr id="0" name=""/>
        <dsp:cNvSpPr/>
      </dsp:nvSpPr>
      <dsp:spPr>
        <a:xfrm>
          <a:off x="6904817" y="284593"/>
          <a:ext cx="1320031" cy="1320031"/>
        </a:xfrm>
        <a:prstGeom prst="ellipse">
          <a:avLst/>
        </a:prstGeom>
        <a:gradFill rotWithShape="0">
          <a:gsLst>
            <a:gs pos="0">
              <a:srgbClr val="4F81BD">
                <a:hueOff val="0"/>
                <a:satOff val="0"/>
                <a:lumOff val="0"/>
                <a:alphaOff val="0"/>
                <a:tint val="100000"/>
                <a:shade val="100000"/>
                <a:satMod val="130000"/>
              </a:srgbClr>
            </a:gs>
            <a:gs pos="100000">
              <a:srgbClr val="4F81BD">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sp:txBody>
      <dsp:txXfrm>
        <a:off x="7098131" y="477907"/>
        <a:ext cx="933403" cy="933403"/>
      </dsp:txXfrm>
    </dsp:sp>
  </dsp:spTree>
</dsp:drawing>
</file>

<file path=ppt/diagrams/layout1.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1" y="2"/>
            <a:ext cx="5460141" cy="307421"/>
          </a:xfrm>
          <a:prstGeom prst="rect">
            <a:avLst/>
          </a:prstGeom>
          <a:noFill/>
          <a:ln w="9525">
            <a:noFill/>
            <a:miter lim="800000"/>
            <a:headEnd/>
            <a:tailEnd/>
          </a:ln>
          <a:effectLst/>
        </p:spPr>
        <p:txBody>
          <a:bodyPr vert="horz" wrap="square" lIns="93123" tIns="46563" rIns="93123" bIns="46563" numCol="1" anchor="t" anchorCtr="0" compatLnSpc="1">
            <a:prstTxWarp prst="textNoShape">
              <a:avLst/>
            </a:prstTxWarp>
          </a:bodyPr>
          <a:lstStyle>
            <a:lvl1pPr defTabSz="931610" eaLnBrk="0" hangingPunct="0">
              <a:defRPr sz="900"/>
            </a:lvl1pPr>
          </a:lstStyle>
          <a:p>
            <a:pPr>
              <a:defRPr/>
            </a:pPr>
            <a:endParaRPr lang="en-US" dirty="0"/>
          </a:p>
        </p:txBody>
      </p:sp>
      <p:sp>
        <p:nvSpPr>
          <p:cNvPr id="28676" name="Rectangle 4"/>
          <p:cNvSpPr>
            <a:spLocks noGrp="1" noChangeArrowheads="1"/>
          </p:cNvSpPr>
          <p:nvPr>
            <p:ph type="ftr" sz="quarter" idx="2"/>
          </p:nvPr>
        </p:nvSpPr>
        <p:spPr bwMode="auto">
          <a:xfrm>
            <a:off x="1" y="8972075"/>
            <a:ext cx="5743112" cy="319717"/>
          </a:xfrm>
          <a:prstGeom prst="rect">
            <a:avLst/>
          </a:prstGeom>
          <a:noFill/>
          <a:ln w="9525">
            <a:noFill/>
            <a:miter lim="800000"/>
            <a:headEnd/>
            <a:tailEnd/>
          </a:ln>
          <a:effectLst/>
        </p:spPr>
        <p:txBody>
          <a:bodyPr vert="horz" wrap="square" lIns="93123" tIns="46563" rIns="93123" bIns="46563" numCol="1" anchor="b" anchorCtr="0" compatLnSpc="1">
            <a:prstTxWarp prst="textNoShape">
              <a:avLst/>
            </a:prstTxWarp>
          </a:bodyPr>
          <a:lstStyle>
            <a:lvl1pPr defTabSz="931610" eaLnBrk="0" hangingPunct="0">
              <a:defRPr sz="900"/>
            </a:lvl1pPr>
          </a:lstStyle>
          <a:p>
            <a:pPr>
              <a:defRPr/>
            </a:pPr>
            <a:r>
              <a:rPr lang="en-US" smtClean="0"/>
              <a:t>Operations Strategy   © Van Mieghem</a:t>
            </a:r>
            <a:endParaRPr lang="en-US"/>
          </a:p>
        </p:txBody>
      </p:sp>
    </p:spTree>
    <p:extLst>
      <p:ext uri="{BB962C8B-B14F-4D97-AF65-F5344CB8AC3E}">
        <p14:creationId xmlns:p14="http://schemas.microsoft.com/office/powerpoint/2010/main" val="2532153822"/>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1" y="0"/>
            <a:ext cx="3038145" cy="227491"/>
          </a:xfrm>
          <a:prstGeom prst="rect">
            <a:avLst/>
          </a:prstGeom>
          <a:noFill/>
          <a:ln w="9525">
            <a:noFill/>
            <a:miter lim="800000"/>
            <a:headEnd/>
            <a:tailEnd/>
          </a:ln>
          <a:effectLst/>
        </p:spPr>
        <p:txBody>
          <a:bodyPr vert="horz" wrap="square" lIns="93123" tIns="46563" rIns="93123" bIns="46563" numCol="1" anchor="t" anchorCtr="0" compatLnSpc="1">
            <a:prstTxWarp prst="textNoShape">
              <a:avLst/>
            </a:prstTxWarp>
          </a:bodyPr>
          <a:lstStyle>
            <a:lvl1pPr defTabSz="931610" eaLnBrk="0" hangingPunct="0">
              <a:defRPr sz="800"/>
            </a:lvl1pPr>
          </a:lstStyle>
          <a:p>
            <a:pPr>
              <a:defRPr/>
            </a:pPr>
            <a:endParaRPr lang="en-US"/>
          </a:p>
        </p:txBody>
      </p:sp>
      <p:sp>
        <p:nvSpPr>
          <p:cNvPr id="4099" name="Rectangle 3"/>
          <p:cNvSpPr>
            <a:spLocks noGrp="1" noChangeArrowheads="1"/>
          </p:cNvSpPr>
          <p:nvPr>
            <p:ph type="dt" idx="1"/>
          </p:nvPr>
        </p:nvSpPr>
        <p:spPr bwMode="auto">
          <a:xfrm>
            <a:off x="3972259" y="0"/>
            <a:ext cx="3038144" cy="227491"/>
          </a:xfrm>
          <a:prstGeom prst="rect">
            <a:avLst/>
          </a:prstGeom>
          <a:noFill/>
          <a:ln w="9525">
            <a:noFill/>
            <a:miter lim="800000"/>
            <a:headEnd/>
            <a:tailEnd/>
          </a:ln>
          <a:effectLst/>
        </p:spPr>
        <p:txBody>
          <a:bodyPr vert="horz" wrap="square" lIns="93123" tIns="46563" rIns="93123" bIns="46563" numCol="1" anchor="t" anchorCtr="0" compatLnSpc="1">
            <a:prstTxWarp prst="textNoShape">
              <a:avLst/>
            </a:prstTxWarp>
          </a:bodyPr>
          <a:lstStyle>
            <a:lvl1pPr algn="r" defTabSz="931610" eaLnBrk="0" hangingPunct="0">
              <a:defRPr sz="800"/>
            </a:lvl1pPr>
          </a:lstStyle>
          <a:p>
            <a:pPr>
              <a:defRPr/>
            </a:pPr>
            <a:fld id="{4B921685-E29F-C94D-8C17-24DE737D9A09}" type="datetime1">
              <a:rPr lang="en-US" smtClean="0"/>
              <a:t>3/1/17</a:t>
            </a:fld>
            <a:endParaRPr lang="en-US"/>
          </a:p>
        </p:txBody>
      </p:sp>
      <p:sp>
        <p:nvSpPr>
          <p:cNvPr id="34820" name="Rectangle 4"/>
          <p:cNvSpPr>
            <a:spLocks noGrp="1" noRot="1" noChangeAspect="1" noChangeArrowheads="1" noTextEdit="1"/>
          </p:cNvSpPr>
          <p:nvPr>
            <p:ph type="sldImg" idx="2"/>
          </p:nvPr>
        </p:nvSpPr>
        <p:spPr bwMode="auto">
          <a:xfrm>
            <a:off x="293688" y="319088"/>
            <a:ext cx="4648200" cy="3486150"/>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251026" y="3895020"/>
            <a:ext cx="6508353" cy="5080126"/>
          </a:xfrm>
          <a:prstGeom prst="rect">
            <a:avLst/>
          </a:prstGeom>
          <a:noFill/>
          <a:ln w="9525">
            <a:noFill/>
            <a:miter lim="800000"/>
            <a:headEnd/>
            <a:tailEnd/>
          </a:ln>
          <a:effectLst/>
        </p:spPr>
        <p:txBody>
          <a:bodyPr vert="horz" wrap="square" lIns="93123" tIns="46563" rIns="93123" bIns="46563"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1" y="9050466"/>
            <a:ext cx="3038145" cy="245937"/>
          </a:xfrm>
          <a:prstGeom prst="rect">
            <a:avLst/>
          </a:prstGeom>
          <a:noFill/>
          <a:ln w="9525">
            <a:noFill/>
            <a:miter lim="800000"/>
            <a:headEnd/>
            <a:tailEnd/>
          </a:ln>
          <a:effectLst/>
        </p:spPr>
        <p:txBody>
          <a:bodyPr vert="horz" wrap="square" lIns="93123" tIns="46563" rIns="93123" bIns="46563" numCol="1" anchor="b" anchorCtr="0" compatLnSpc="1">
            <a:prstTxWarp prst="textNoShape">
              <a:avLst/>
            </a:prstTxWarp>
          </a:bodyPr>
          <a:lstStyle>
            <a:lvl1pPr defTabSz="931610" eaLnBrk="0" hangingPunct="0">
              <a:defRPr sz="800"/>
            </a:lvl1pPr>
          </a:lstStyle>
          <a:p>
            <a:pPr>
              <a:defRPr/>
            </a:pPr>
            <a:r>
              <a:rPr lang="en-US" smtClean="0"/>
              <a:t>Operations Strategy   © Van Mieghem</a:t>
            </a:r>
            <a:endParaRPr lang="en-US"/>
          </a:p>
        </p:txBody>
      </p:sp>
      <p:sp>
        <p:nvSpPr>
          <p:cNvPr id="4103" name="Rectangle 7"/>
          <p:cNvSpPr>
            <a:spLocks noGrp="1" noChangeArrowheads="1"/>
          </p:cNvSpPr>
          <p:nvPr>
            <p:ph type="sldNum" sz="quarter" idx="5"/>
          </p:nvPr>
        </p:nvSpPr>
        <p:spPr bwMode="auto">
          <a:xfrm>
            <a:off x="3972259" y="9050466"/>
            <a:ext cx="3038144" cy="245937"/>
          </a:xfrm>
          <a:prstGeom prst="rect">
            <a:avLst/>
          </a:prstGeom>
          <a:noFill/>
          <a:ln w="9525">
            <a:noFill/>
            <a:miter lim="800000"/>
            <a:headEnd/>
            <a:tailEnd/>
          </a:ln>
          <a:effectLst/>
        </p:spPr>
        <p:txBody>
          <a:bodyPr vert="horz" wrap="square" lIns="93123" tIns="46563" rIns="93123" bIns="46563" numCol="1" anchor="b" anchorCtr="0" compatLnSpc="1">
            <a:prstTxWarp prst="textNoShape">
              <a:avLst/>
            </a:prstTxWarp>
          </a:bodyPr>
          <a:lstStyle>
            <a:lvl1pPr algn="r" defTabSz="931610" eaLnBrk="0" hangingPunct="0">
              <a:defRPr sz="800"/>
            </a:lvl1pPr>
          </a:lstStyle>
          <a:p>
            <a:pPr>
              <a:defRPr/>
            </a:pPr>
            <a:fld id="{5B8AE1A4-7F09-45E4-A651-E4D9F1245998}" type="slidenum">
              <a:rPr lang="en-US"/>
              <a:pPr>
                <a:defRPr/>
              </a:pPr>
              <a:t>‹#›</a:t>
            </a:fld>
            <a:endParaRPr lang="en-US"/>
          </a:p>
        </p:txBody>
      </p:sp>
    </p:spTree>
    <p:extLst>
      <p:ext uri="{BB962C8B-B14F-4D97-AF65-F5344CB8AC3E}">
        <p14:creationId xmlns:p14="http://schemas.microsoft.com/office/powerpoint/2010/main" val="2627415561"/>
      </p:ext>
    </p:extLst>
  </p:cSld>
  <p:clrMap bg1="lt1" tx1="dk1" bg2="lt2" tx2="dk2" accent1="accent1" accent2="accent2" accent3="accent3" accent4="accent4" accent5="accent5" accent6="accent6" hlink="hlink" folHlink="folHlink"/>
  <p:hf sldNum="0" hdr="0" dt="0"/>
  <p:notesStyle>
    <a:lvl1pPr algn="l" rtl="0" eaLnBrk="0" fontAlgn="base" hangingPunct="0">
      <a:spcBef>
        <a:spcPct val="30000"/>
      </a:spcBef>
      <a:spcAft>
        <a:spcPct val="0"/>
      </a:spcAft>
      <a:defRPr sz="10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0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0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0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0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a:defRPr/>
            </a:pPr>
            <a:r>
              <a:rPr lang="en-US" smtClean="0"/>
              <a:t>Operations Strategy   © Van Mieghem</a:t>
            </a:r>
            <a:endParaRPr lang="en-US"/>
          </a:p>
        </p:txBody>
      </p:sp>
    </p:spTree>
    <p:extLst>
      <p:ext uri="{BB962C8B-B14F-4D97-AF65-F5344CB8AC3E}">
        <p14:creationId xmlns:p14="http://schemas.microsoft.com/office/powerpoint/2010/main" val="41562672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14286"/>
            <a:r>
              <a:rPr lang="en-US" baseline="0" dirty="0" smtClean="0"/>
              <a:t>First good start is a deterministic analysis, which suggests:</a:t>
            </a:r>
          </a:p>
          <a:p>
            <a:pPr marL="218290" indent="-218290" defTabSz="914286">
              <a:buAutoNum type="arabicPeriod"/>
            </a:pPr>
            <a:r>
              <a:rPr lang="en-US" baseline="0" dirty="0" smtClean="0"/>
              <a:t>A dedicated network.</a:t>
            </a:r>
          </a:p>
          <a:p>
            <a:pPr marL="218290" indent="-218290" defTabSz="914286">
              <a:buAutoNum type="arabicPeriod"/>
            </a:pPr>
            <a:r>
              <a:rPr lang="en-US" baseline="0" dirty="0" smtClean="0"/>
              <a:t>Vietnam is worse to supply US, Brazil and R, but better for I C.</a:t>
            </a:r>
          </a:p>
          <a:p>
            <a:pPr marL="218290" indent="-218290" defTabSz="914286">
              <a:buAutoNum type="arabicPeriod"/>
            </a:pPr>
            <a:r>
              <a:rPr lang="en-US" baseline="0" dirty="0" smtClean="0"/>
              <a:t>Evaluation shows both are close.</a:t>
            </a:r>
          </a:p>
          <a:p>
            <a:pPr marL="218290" indent="-218290" defTabSz="914286">
              <a:buAutoNum type="arabicPeriod"/>
            </a:pPr>
            <a:r>
              <a:rPr lang="en-US" baseline="0" dirty="0" smtClean="0"/>
              <a:t>The top matrix also suggests which plants may supply which markets, if we add flexibility (or go with fewer plants):</a:t>
            </a:r>
          </a:p>
          <a:p>
            <a:pPr marL="675490" lvl="1" indent="-218290" defTabSz="914286">
              <a:buAutoNum type="arabicPeriod"/>
            </a:pPr>
            <a:r>
              <a:rPr lang="en-US" baseline="0" dirty="0" smtClean="0"/>
              <a:t>US best supplied from US, then C</a:t>
            </a:r>
          </a:p>
          <a:p>
            <a:pPr marL="675490" lvl="1" indent="-218290" defTabSz="914286">
              <a:buAutoNum type="arabicPeriod"/>
            </a:pPr>
            <a:r>
              <a:rPr lang="en-US" baseline="0" dirty="0" smtClean="0"/>
              <a:t>B best from B, then C</a:t>
            </a:r>
          </a:p>
          <a:p>
            <a:pPr marL="675490" lvl="1" indent="-218290" defTabSz="914286">
              <a:buAutoNum type="arabicPeriod"/>
            </a:pPr>
            <a:r>
              <a:rPr lang="en-US" baseline="0" dirty="0" smtClean="0"/>
              <a:t>R best from R then C</a:t>
            </a:r>
          </a:p>
          <a:p>
            <a:pPr marL="675490" lvl="1" indent="-218290" defTabSz="914286">
              <a:buAutoNum type="arabicPeriod"/>
            </a:pPr>
            <a:r>
              <a:rPr lang="en-US" baseline="0" dirty="0" smtClean="0"/>
              <a:t>I best from I then C</a:t>
            </a:r>
          </a:p>
          <a:p>
            <a:pPr marL="675490" lvl="1" indent="-218290" defTabSz="914286">
              <a:buAutoNum type="arabicPeriod"/>
            </a:pPr>
            <a:r>
              <a:rPr lang="en-US" baseline="0" dirty="0" smtClean="0"/>
              <a:t>C best from C then R = I.</a:t>
            </a:r>
          </a:p>
          <a:p>
            <a:pPr marL="675490" lvl="1" indent="-218290" defTabSz="914286">
              <a:buAutoNum type="arabicPeriod"/>
            </a:pPr>
            <a:r>
              <a:rPr lang="en-US" baseline="0" dirty="0" smtClean="0"/>
              <a:t>In other words: C is second best for all countries, so one plant in C supplying all is a candidate, as well as flexible routes given above.</a:t>
            </a:r>
          </a:p>
          <a:p>
            <a:pPr marL="457200" lvl="1" indent="0" defTabSz="914286">
              <a:buNone/>
            </a:pPr>
            <a:endParaRPr lang="en-US" baseline="0" dirty="0" smtClean="0"/>
          </a:p>
          <a:p>
            <a:pPr marL="218290" indent="-218290" defTabSz="914286">
              <a:buAutoNum type="arabicPeriod"/>
            </a:pPr>
            <a:endParaRPr lang="en-US" baseline="0" dirty="0" smtClean="0"/>
          </a:p>
          <a:p>
            <a:pPr marL="218290" indent="-218290" defTabSz="914286"/>
            <a:r>
              <a:rPr lang="en-US" baseline="0" dirty="0" smtClean="0"/>
              <a:t>What are we missing? </a:t>
            </a:r>
          </a:p>
          <a:p>
            <a:pPr marL="218290" indent="-218290" defTabSz="914286"/>
            <a:r>
              <a:rPr lang="en-US" baseline="0" dirty="0" smtClean="0"/>
              <a:t>1. volatility: Shortage costs &gt; invest in safety capacity</a:t>
            </a:r>
          </a:p>
          <a:p>
            <a:pPr marL="218290" indent="-218290" defTabSz="914286"/>
            <a:endParaRPr lang="en-US" baseline="0" dirty="0" smtClean="0"/>
          </a:p>
          <a:p>
            <a:pPr marL="218290" indent="-218290" defTabSz="914286"/>
            <a:r>
              <a:rPr lang="en-US" baseline="0" dirty="0" smtClean="0"/>
              <a:t>But the deterministic values do serve as an upper bound (because uncertainty only bring mismatches and losses) + gives a lot of insight into which networks become candidates.  </a:t>
            </a:r>
          </a:p>
          <a:p>
            <a:pPr marL="218290" indent="-218290" defTabSz="914286"/>
            <a:r>
              <a:rPr lang="en-US" baseline="0" dirty="0" smtClean="0"/>
              <a:t>THIS SHOULD ALWAYS BE YOUR FIRST STEP IN THE ANALYSIS.</a:t>
            </a:r>
          </a:p>
          <a:p>
            <a:pPr marL="218290" indent="-218290" defTabSz="914286"/>
            <a:endParaRPr lang="en-US" baseline="0" dirty="0" smtClean="0"/>
          </a:p>
          <a:p>
            <a:pPr marL="218290" indent="-218290" defTabSz="914286"/>
            <a:r>
              <a:rPr lang="en-US" baseline="0" dirty="0" smtClean="0"/>
              <a:t>Indeed, see next.</a:t>
            </a:r>
          </a:p>
          <a:p>
            <a:pPr defTabSz="914286"/>
            <a:endParaRPr lang="en-US" baseline="0" dirty="0" smtClean="0"/>
          </a:p>
          <a:p>
            <a:endParaRPr lang="en-US" baseline="0" dirty="0" smtClean="0"/>
          </a:p>
          <a:p>
            <a:endParaRPr lang="en-US" dirty="0"/>
          </a:p>
        </p:txBody>
      </p:sp>
      <p:sp>
        <p:nvSpPr>
          <p:cNvPr id="6" name="Footer Placeholder 5"/>
          <p:cNvSpPr>
            <a:spLocks noGrp="1"/>
          </p:cNvSpPr>
          <p:nvPr>
            <p:ph type="ftr" sz="quarter" idx="12"/>
          </p:nvPr>
        </p:nvSpPr>
        <p:spPr/>
        <p:txBody>
          <a:bodyPr/>
          <a:lstStyle/>
          <a:p>
            <a:pPr>
              <a:defRPr/>
            </a:pPr>
            <a:r>
              <a:rPr lang="en-US" smtClean="0"/>
              <a:t>Operations Strategy   © Van Mieghem</a:t>
            </a:r>
            <a:endParaRPr lang="en-US"/>
          </a:p>
        </p:txBody>
      </p:sp>
    </p:spTree>
    <p:extLst>
      <p:ext uri="{BB962C8B-B14F-4D97-AF65-F5344CB8AC3E}">
        <p14:creationId xmlns:p14="http://schemas.microsoft.com/office/powerpoint/2010/main" val="16395117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Everyone</a:t>
            </a:r>
            <a:r>
              <a:rPr lang="en-US" baseline="0" dirty="0" smtClean="0"/>
              <a:t> should have done this.  It also shows that you should not have suggested anything with a lower E(NPV) than $14M!</a:t>
            </a:r>
            <a:endParaRPr lang="en-US" dirty="0" smtClean="0"/>
          </a:p>
          <a:p>
            <a:endParaRPr lang="en-US" dirty="0" smtClean="0"/>
          </a:p>
          <a:p>
            <a:r>
              <a:rPr lang="en-US" sz="1000" kern="1200" dirty="0" smtClean="0">
                <a:solidFill>
                  <a:schemeClr val="tx1"/>
                </a:solidFill>
                <a:latin typeface="Times New Roman" pitchFamily="18" charset="0"/>
                <a:ea typeface="+mn-ea"/>
                <a:cs typeface="+mn-cs"/>
              </a:rPr>
              <a:t>Worthwhile to show in detail: </a:t>
            </a:r>
          </a:p>
          <a:p>
            <a:pPr lvl="0"/>
            <a:r>
              <a:rPr lang="en-US" sz="1000" kern="1200" dirty="0" smtClean="0">
                <a:solidFill>
                  <a:schemeClr val="tx1"/>
                </a:solidFill>
                <a:latin typeface="Times New Roman" pitchFamily="18" charset="0"/>
                <a:ea typeface="+mn-ea"/>
                <a:cs typeface="+mn-cs"/>
              </a:rPr>
              <a:t>Unit operating margin = price $2100 – production cost $100 – transportation cost $100 = $1900</a:t>
            </a:r>
          </a:p>
          <a:p>
            <a:pPr lvl="0"/>
            <a:r>
              <a:rPr lang="en-US" sz="1000" kern="1200" dirty="0" smtClean="0">
                <a:solidFill>
                  <a:schemeClr val="tx1"/>
                </a:solidFill>
                <a:latin typeface="Times New Roman" pitchFamily="18" charset="0"/>
                <a:ea typeface="+mn-ea"/>
                <a:cs typeface="+mn-cs"/>
              </a:rPr>
              <a:t>On a quarterly basis:</a:t>
            </a:r>
          </a:p>
          <a:p>
            <a:pPr lvl="1"/>
            <a:r>
              <a:rPr lang="en-US" sz="1000" kern="1200" dirty="0" smtClean="0">
                <a:solidFill>
                  <a:schemeClr val="tx1"/>
                </a:solidFill>
                <a:latin typeface="Times New Roman" pitchFamily="18" charset="0"/>
                <a:ea typeface="+mn-ea"/>
                <a:cs typeface="+mn-cs"/>
              </a:rPr>
              <a:t>Demand = normal(500, 60)</a:t>
            </a:r>
          </a:p>
          <a:p>
            <a:pPr lvl="1"/>
            <a:r>
              <a:rPr lang="en-US" sz="1000" kern="1200" dirty="0" smtClean="0">
                <a:solidFill>
                  <a:schemeClr val="tx1"/>
                </a:solidFill>
                <a:latin typeface="Times New Roman" pitchFamily="18" charset="0"/>
                <a:ea typeface="+mn-ea"/>
                <a:cs typeface="+mn-cs"/>
              </a:rPr>
              <a:t>Marginal capacity cost = $460/4 = $115</a:t>
            </a:r>
          </a:p>
          <a:p>
            <a:pPr lvl="0"/>
            <a:r>
              <a:rPr lang="en-US" sz="1000" kern="1200" dirty="0" smtClean="0">
                <a:solidFill>
                  <a:schemeClr val="tx1"/>
                </a:solidFill>
                <a:latin typeface="Times New Roman" pitchFamily="18" charset="0"/>
                <a:ea typeface="+mn-ea"/>
                <a:cs typeface="+mn-cs"/>
              </a:rPr>
              <a:t>Marginal analysis to invest in one additional unit of capacity:</a:t>
            </a:r>
          </a:p>
          <a:p>
            <a:pPr lvl="1"/>
            <a:r>
              <a:rPr lang="en-US" sz="1000" kern="1200" dirty="0" smtClean="0">
                <a:solidFill>
                  <a:schemeClr val="tx1"/>
                </a:solidFill>
                <a:latin typeface="Times New Roman" pitchFamily="18" charset="0"/>
                <a:ea typeface="+mn-ea"/>
                <a:cs typeface="+mn-cs"/>
              </a:rPr>
              <a:t>MC = $115</a:t>
            </a:r>
          </a:p>
          <a:p>
            <a:pPr lvl="1"/>
            <a:r>
              <a:rPr lang="en-US" sz="1000" kern="1200" dirty="0" smtClean="0">
                <a:solidFill>
                  <a:schemeClr val="tx1"/>
                </a:solidFill>
                <a:latin typeface="Times New Roman" pitchFamily="18" charset="0"/>
                <a:ea typeface="+mn-ea"/>
                <a:cs typeface="+mn-cs"/>
              </a:rPr>
              <a:t>MB = $1900*P(D&gt;K)</a:t>
            </a:r>
          </a:p>
          <a:p>
            <a:pPr lvl="1"/>
            <a:r>
              <a:rPr lang="en-US" sz="1000" kern="1200" dirty="0" smtClean="0">
                <a:solidFill>
                  <a:schemeClr val="tx1"/>
                </a:solidFill>
                <a:latin typeface="Times New Roman" pitchFamily="18" charset="0"/>
                <a:ea typeface="+mn-ea"/>
                <a:cs typeface="+mn-cs"/>
              </a:rPr>
              <a:t>Optimal shortage probability: P(D&gt;K) = $115/$1900 = 0.06</a:t>
            </a:r>
          </a:p>
          <a:p>
            <a:pPr lvl="1"/>
            <a:r>
              <a:rPr lang="en-US" sz="1000" kern="1200" dirty="0" smtClean="0">
                <a:solidFill>
                  <a:schemeClr val="tx1"/>
                </a:solidFill>
                <a:latin typeface="Times New Roman" pitchFamily="18" charset="0"/>
                <a:ea typeface="+mn-ea"/>
                <a:cs typeface="+mn-cs"/>
              </a:rPr>
              <a:t>Thus optimal service probability: P(D&lt;=K) = 1 – 0.06 = 0.94.  Thus z = </a:t>
            </a:r>
            <a:r>
              <a:rPr lang="en-US" sz="1000" kern="1200" dirty="0" err="1" smtClean="0">
                <a:solidFill>
                  <a:schemeClr val="tx1"/>
                </a:solidFill>
                <a:latin typeface="Times New Roman" pitchFamily="18" charset="0"/>
                <a:ea typeface="+mn-ea"/>
                <a:cs typeface="+mn-cs"/>
              </a:rPr>
              <a:t>normsinv</a:t>
            </a:r>
            <a:r>
              <a:rPr lang="en-US" sz="1000" kern="1200" dirty="0" smtClean="0">
                <a:solidFill>
                  <a:schemeClr val="tx1"/>
                </a:solidFill>
                <a:latin typeface="Times New Roman" pitchFamily="18" charset="0"/>
                <a:ea typeface="+mn-ea"/>
                <a:cs typeface="+mn-cs"/>
              </a:rPr>
              <a:t>(.94)=</a:t>
            </a:r>
          </a:p>
          <a:p>
            <a:pPr lvl="1"/>
            <a:r>
              <a:rPr lang="en-US" sz="1000" kern="1200" dirty="0" smtClean="0">
                <a:solidFill>
                  <a:schemeClr val="tx1"/>
                </a:solidFill>
                <a:latin typeface="Times New Roman" pitchFamily="18" charset="0"/>
                <a:ea typeface="+mn-ea"/>
                <a:cs typeface="+mn-cs"/>
              </a:rPr>
              <a:t>K = </a:t>
            </a:r>
            <a:r>
              <a:rPr lang="en-US" sz="1000" kern="1200" dirty="0" err="1" smtClean="0">
                <a:solidFill>
                  <a:schemeClr val="tx1"/>
                </a:solidFill>
                <a:latin typeface="Times New Roman" pitchFamily="18" charset="0"/>
                <a:ea typeface="+mn-ea"/>
                <a:cs typeface="+mn-cs"/>
              </a:rPr>
              <a:t>normsinv</a:t>
            </a:r>
            <a:r>
              <a:rPr lang="en-US" sz="1000" kern="1200" dirty="0" smtClean="0">
                <a:solidFill>
                  <a:schemeClr val="tx1"/>
                </a:solidFill>
                <a:latin typeface="Times New Roman" pitchFamily="18" charset="0"/>
                <a:ea typeface="+mn-ea"/>
                <a:cs typeface="+mn-cs"/>
              </a:rPr>
              <a:t>(.94,500,60) = 593</a:t>
            </a:r>
          </a:p>
          <a:p>
            <a:pPr lvl="1"/>
            <a:endParaRPr lang="en-US" sz="1000" kern="1200" dirty="0" smtClean="0">
              <a:solidFill>
                <a:schemeClr val="tx1"/>
              </a:solidFill>
              <a:latin typeface="Times New Roman" pitchFamily="18" charset="0"/>
              <a:ea typeface="+mn-ea"/>
              <a:cs typeface="+mn-cs"/>
            </a:endParaRPr>
          </a:p>
          <a:p>
            <a:endParaRPr lang="en-US" dirty="0" smtClean="0"/>
          </a:p>
          <a:p>
            <a:pPr defTabSz="914286"/>
            <a:r>
              <a:rPr lang="en-US" baseline="0" dirty="0" smtClean="0"/>
              <a:t>E(NPV) can be evaluated analytically: using the optimal newsboy with sales price p and inventory cost c:  V* = (p-c)mu – sigma * p*phi(z*), where phi(.) = standard normal density.</a:t>
            </a:r>
          </a:p>
          <a:p>
            <a:pPr defTabSz="914286"/>
            <a:r>
              <a:rPr lang="en-US" sz="1000" b="0" i="0" u="none" strike="noStrike" kern="1200" dirty="0" smtClean="0">
                <a:solidFill>
                  <a:schemeClr val="tx1"/>
                </a:solidFill>
                <a:latin typeface="Times New Roman" pitchFamily="18" charset="0"/>
                <a:ea typeface="+mn-ea"/>
                <a:cs typeface="+mn-cs"/>
              </a:rPr>
              <a:t>z = </a:t>
            </a:r>
            <a:r>
              <a:rPr lang="en-US" sz="1000" b="0" i="0" u="none" strike="noStrike" kern="1200" dirty="0" err="1" smtClean="0">
                <a:solidFill>
                  <a:schemeClr val="tx1"/>
                </a:solidFill>
                <a:latin typeface="Times New Roman" pitchFamily="18" charset="0"/>
                <a:ea typeface="+mn-ea"/>
                <a:cs typeface="+mn-cs"/>
              </a:rPr>
              <a:t>normsinv</a:t>
            </a:r>
            <a:r>
              <a:rPr lang="en-US" sz="1000" b="0" i="0" u="none" strike="noStrike" kern="1200" dirty="0" smtClean="0">
                <a:solidFill>
                  <a:schemeClr val="tx1"/>
                </a:solidFill>
                <a:latin typeface="Times New Roman" pitchFamily="18" charset="0"/>
                <a:ea typeface="+mn-ea"/>
                <a:cs typeface="+mn-cs"/>
              </a:rPr>
              <a:t>(.94) =</a:t>
            </a:r>
            <a:r>
              <a:rPr lang="en-US" dirty="0" smtClean="0"/>
              <a:t> 1.55</a:t>
            </a:r>
          </a:p>
          <a:p>
            <a:pPr defTabSz="914286"/>
            <a:r>
              <a:rPr lang="en-US" sz="1000" b="0" i="0" u="none" strike="noStrike" kern="1200" dirty="0" smtClean="0">
                <a:solidFill>
                  <a:schemeClr val="tx1"/>
                </a:solidFill>
                <a:latin typeface="Times New Roman" pitchFamily="18" charset="0"/>
                <a:ea typeface="+mn-ea"/>
                <a:cs typeface="+mn-cs"/>
              </a:rPr>
              <a:t>V* = (p-c)mu – sigma * p*phi(z*) =</a:t>
            </a:r>
            <a:r>
              <a:rPr lang="en-US" dirty="0" smtClean="0"/>
              <a:t> $</a:t>
            </a:r>
            <a:r>
              <a:rPr lang="en-US" sz="1000" b="0" i="0" u="none" strike="noStrike" kern="1200" dirty="0" smtClean="0">
                <a:solidFill>
                  <a:schemeClr val="tx1"/>
                </a:solidFill>
                <a:latin typeface="Times New Roman" pitchFamily="18" charset="0"/>
                <a:ea typeface="+mn-ea"/>
                <a:cs typeface="+mn-cs"/>
              </a:rPr>
              <a:t>878,826.8278</a:t>
            </a:r>
            <a:r>
              <a:rPr lang="en-US" dirty="0" smtClean="0"/>
              <a:t> </a:t>
            </a:r>
          </a:p>
          <a:p>
            <a:pPr defTabSz="914286"/>
            <a:r>
              <a:rPr lang="en-US" sz="1000" b="0" i="0" u="none" strike="noStrike" kern="1200" dirty="0" smtClean="0">
                <a:solidFill>
                  <a:schemeClr val="tx1"/>
                </a:solidFill>
                <a:latin typeface="Times New Roman" pitchFamily="18" charset="0"/>
                <a:ea typeface="+mn-ea"/>
                <a:cs typeface="+mn-cs"/>
              </a:rPr>
              <a:t>For 4 x 4 quarters:</a:t>
            </a:r>
            <a:r>
              <a:rPr lang="en-US" dirty="0" smtClean="0"/>
              <a:t> </a:t>
            </a:r>
            <a:r>
              <a:rPr lang="en-US" sz="1000" b="0" i="0" u="none" strike="noStrike" kern="1200" dirty="0" smtClean="0">
                <a:solidFill>
                  <a:schemeClr val="tx1"/>
                </a:solidFill>
                <a:latin typeface="Times New Roman" pitchFamily="18" charset="0"/>
                <a:ea typeface="+mn-ea"/>
                <a:cs typeface="+mn-cs"/>
              </a:rPr>
              <a:t> $  14,061,229.24 Subtract fixed capacity cost of 4x8000</a:t>
            </a:r>
            <a:r>
              <a:rPr lang="en-US" dirty="0" smtClean="0"/>
              <a:t> </a:t>
            </a:r>
            <a:r>
              <a:rPr lang="en-US" sz="1000" b="0" i="0" u="none" strike="noStrike" kern="1200" dirty="0" smtClean="0">
                <a:solidFill>
                  <a:schemeClr val="tx1"/>
                </a:solidFill>
                <a:latin typeface="Times New Roman" pitchFamily="18" charset="0"/>
                <a:ea typeface="+mn-ea"/>
                <a:cs typeface="+mn-cs"/>
              </a:rPr>
              <a:t> $        14,029,229 </a:t>
            </a:r>
            <a:endParaRPr lang="en-US" baseline="0" dirty="0" smtClean="0"/>
          </a:p>
          <a:p>
            <a:pPr defTabSz="914286"/>
            <a:endParaRPr lang="en-US" baseline="0" dirty="0" smtClean="0"/>
          </a:p>
          <a:p>
            <a:pPr defTabSz="914286"/>
            <a:endParaRPr lang="en-US" baseline="0" dirty="0" smtClean="0"/>
          </a:p>
          <a:p>
            <a:endParaRPr lang="en-US" baseline="0" dirty="0" smtClean="0"/>
          </a:p>
          <a:p>
            <a:endParaRPr lang="en-US" dirty="0"/>
          </a:p>
        </p:txBody>
      </p:sp>
      <p:sp>
        <p:nvSpPr>
          <p:cNvPr id="6" name="Footer Placeholder 5"/>
          <p:cNvSpPr>
            <a:spLocks noGrp="1"/>
          </p:cNvSpPr>
          <p:nvPr>
            <p:ph type="ftr" sz="quarter" idx="12"/>
          </p:nvPr>
        </p:nvSpPr>
        <p:spPr/>
        <p:txBody>
          <a:bodyPr/>
          <a:lstStyle/>
          <a:p>
            <a:pPr>
              <a:defRPr/>
            </a:pPr>
            <a:r>
              <a:rPr lang="en-US" smtClean="0"/>
              <a:t>Operations Strategy   © Van Mieghem</a:t>
            </a:r>
            <a:endParaRPr lang="en-US"/>
          </a:p>
        </p:txBody>
      </p:sp>
    </p:spTree>
    <p:extLst>
      <p:ext uri="{BB962C8B-B14F-4D97-AF65-F5344CB8AC3E}">
        <p14:creationId xmlns:p14="http://schemas.microsoft.com/office/powerpoint/2010/main" val="9117445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a:defRPr/>
            </a:pPr>
            <a:r>
              <a:rPr lang="en-US" smtClean="0"/>
              <a:t>Operations Strategy   © Van Mieghem</a:t>
            </a:r>
            <a:endParaRPr lang="en-US"/>
          </a:p>
        </p:txBody>
      </p:sp>
    </p:spTree>
    <p:extLst>
      <p:ext uri="{BB962C8B-B14F-4D97-AF65-F5344CB8AC3E}">
        <p14:creationId xmlns:p14="http://schemas.microsoft.com/office/powerpoint/2010/main" val="22538897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a:defRPr/>
            </a:pPr>
            <a:r>
              <a:rPr lang="en-US" smtClean="0"/>
              <a:t>Operations Strategy   © Van Mieghem</a:t>
            </a:r>
            <a:endParaRPr lang="en-US"/>
          </a:p>
        </p:txBody>
      </p:sp>
    </p:spTree>
    <p:extLst>
      <p:ext uri="{BB962C8B-B14F-4D97-AF65-F5344CB8AC3E}">
        <p14:creationId xmlns:p14="http://schemas.microsoft.com/office/powerpoint/2010/main" val="10580642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Ess</a:t>
            </a:r>
            <a:endParaRPr lang="en-US" dirty="0"/>
          </a:p>
        </p:txBody>
      </p:sp>
      <p:sp>
        <p:nvSpPr>
          <p:cNvPr id="6" name="Footer Placeholder 5"/>
          <p:cNvSpPr>
            <a:spLocks noGrp="1"/>
          </p:cNvSpPr>
          <p:nvPr>
            <p:ph type="ftr" sz="quarter" idx="12"/>
          </p:nvPr>
        </p:nvSpPr>
        <p:spPr/>
        <p:txBody>
          <a:bodyPr/>
          <a:lstStyle/>
          <a:p>
            <a:pPr>
              <a:defRPr/>
            </a:pPr>
            <a:r>
              <a:rPr lang="en-US" smtClean="0"/>
              <a:t>Operations Strategy   © Van Mieghem</a:t>
            </a:r>
            <a:endParaRPr lang="en-US"/>
          </a:p>
        </p:txBody>
      </p:sp>
    </p:spTree>
    <p:extLst>
      <p:ext uri="{BB962C8B-B14F-4D97-AF65-F5344CB8AC3E}">
        <p14:creationId xmlns:p14="http://schemas.microsoft.com/office/powerpoint/2010/main" val="7568776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dirty="0" smtClean="0"/>
              <a:t>= -4*1000+1400*(4*(1-NORMDIST(</a:t>
            </a:r>
            <a:r>
              <a:rPr lang="pt-BR" dirty="0" err="1" smtClean="0"/>
              <a:t>kc</a:t>
            </a:r>
            <a:r>
              <a:rPr lang="pt-BR" dirty="0" smtClean="0"/>
              <a:t>, 50, 20,TRUE))+4*(1-NORMDIST(</a:t>
            </a:r>
            <a:r>
              <a:rPr lang="pt-BR" dirty="0" err="1" smtClean="0"/>
              <a:t>kc</a:t>
            </a:r>
            <a:r>
              <a:rPr lang="pt-BR" dirty="0" smtClean="0"/>
              <a:t>, 50*1.4, 20,TRUE))+4*(1-NORMDIST(</a:t>
            </a:r>
            <a:r>
              <a:rPr lang="pt-BR" dirty="0" err="1" smtClean="0"/>
              <a:t>kc</a:t>
            </a:r>
            <a:r>
              <a:rPr lang="pt-BR" dirty="0" smtClean="0"/>
              <a:t>, 50*1.4*1.4, 20,TRUE))+4*(1-NORMDIST(</a:t>
            </a:r>
            <a:r>
              <a:rPr lang="pt-BR" dirty="0" err="1" smtClean="0"/>
              <a:t>kc</a:t>
            </a:r>
            <a:r>
              <a:rPr lang="pt-BR" dirty="0" smtClean="0"/>
              <a:t>, 50*1.4*1.4*1.4, 20,TRUE)))</a:t>
            </a:r>
            <a:endParaRPr lang="en-US" dirty="0"/>
          </a:p>
        </p:txBody>
      </p:sp>
      <p:sp>
        <p:nvSpPr>
          <p:cNvPr id="4" name="Footer Placeholder 3"/>
          <p:cNvSpPr>
            <a:spLocks noGrp="1"/>
          </p:cNvSpPr>
          <p:nvPr>
            <p:ph type="ftr" sz="quarter" idx="10"/>
          </p:nvPr>
        </p:nvSpPr>
        <p:spPr/>
        <p:txBody>
          <a:bodyPr/>
          <a:lstStyle/>
          <a:p>
            <a:pPr>
              <a:defRPr/>
            </a:pPr>
            <a:r>
              <a:rPr lang="en-US" smtClean="0"/>
              <a:t>Operations Strategy   © Van Mieghem</a:t>
            </a:r>
            <a:endParaRPr lang="en-US"/>
          </a:p>
        </p:txBody>
      </p:sp>
    </p:spTree>
    <p:extLst>
      <p:ext uri="{BB962C8B-B14F-4D97-AF65-F5344CB8AC3E}">
        <p14:creationId xmlns:p14="http://schemas.microsoft.com/office/powerpoint/2010/main" val="187667301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a:defRPr/>
            </a:pPr>
            <a:r>
              <a:rPr lang="en-US" smtClean="0"/>
              <a:t>Operations Strategy   © Van Mieghem</a:t>
            </a:r>
            <a:endParaRPr lang="en-US"/>
          </a:p>
        </p:txBody>
      </p:sp>
    </p:spTree>
    <p:extLst>
      <p:ext uri="{BB962C8B-B14F-4D97-AF65-F5344CB8AC3E}">
        <p14:creationId xmlns:p14="http://schemas.microsoft.com/office/powerpoint/2010/main" val="45170541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zh-CN" dirty="0" smtClean="0"/>
              <a:t>4997</a:t>
            </a:r>
            <a:endParaRPr lang="en-US" dirty="0"/>
          </a:p>
        </p:txBody>
      </p:sp>
      <p:sp>
        <p:nvSpPr>
          <p:cNvPr id="4" name="Footer Placeholder 3"/>
          <p:cNvSpPr>
            <a:spLocks noGrp="1"/>
          </p:cNvSpPr>
          <p:nvPr>
            <p:ph type="ftr" sz="quarter" idx="10"/>
          </p:nvPr>
        </p:nvSpPr>
        <p:spPr/>
        <p:txBody>
          <a:bodyPr/>
          <a:lstStyle/>
          <a:p>
            <a:pPr>
              <a:defRPr/>
            </a:pPr>
            <a:r>
              <a:rPr lang="en-US" smtClean="0"/>
              <a:t>Operations Strategy   © Van Mieghem</a:t>
            </a:r>
            <a:endParaRPr lang="en-US"/>
          </a:p>
        </p:txBody>
      </p:sp>
    </p:spTree>
    <p:extLst>
      <p:ext uri="{BB962C8B-B14F-4D97-AF65-F5344CB8AC3E}">
        <p14:creationId xmlns:p14="http://schemas.microsoft.com/office/powerpoint/2010/main" val="152326041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Compared to dedicated network:</a:t>
            </a:r>
            <a:r>
              <a:rPr lang="en-US" baseline="0" dirty="0" smtClean="0"/>
              <a:t> </a:t>
            </a:r>
          </a:p>
          <a:p>
            <a:r>
              <a:rPr lang="en-US" dirty="0" smtClean="0"/>
              <a:t>Capacities</a:t>
            </a:r>
            <a:r>
              <a:rPr lang="en-US" baseline="0" dirty="0" smtClean="0"/>
              <a:t> now serve two markets (hence more demand and capacities could increase compared to dedicated) but each market is now served by two capacities (hence capacities could decrease).</a:t>
            </a:r>
          </a:p>
          <a:p>
            <a:r>
              <a:rPr lang="en-US" baseline="0" dirty="0" smtClean="0"/>
              <a:t>It is not obvious (to me) which effect dominates.  -- depends on the strength of pooling [</a:t>
            </a:r>
            <a:r>
              <a:rPr lang="en-US" baseline="0" dirty="0" smtClean="0">
                <a:solidFill>
                  <a:srgbClr val="FF0000"/>
                </a:solidFill>
              </a:rPr>
              <a:t>this would decrease with correlation!]</a:t>
            </a:r>
            <a:endParaRPr lang="en-US" baseline="0" dirty="0" smtClean="0"/>
          </a:p>
          <a:p>
            <a:r>
              <a:rPr lang="en-US" baseline="0" dirty="0" smtClean="0"/>
              <a:t>It turns out: China capacity remains, the others decrease:</a:t>
            </a:r>
          </a:p>
          <a:p>
            <a:endParaRPr lang="en-US" baseline="0" dirty="0" smtClean="0"/>
          </a:p>
          <a:p>
            <a:r>
              <a:rPr lang="en-US" baseline="0" dirty="0" smtClean="0"/>
              <a:t>Compared to dedicated solution:</a:t>
            </a:r>
          </a:p>
          <a:p>
            <a:r>
              <a:rPr lang="en-US" dirty="0" err="1" smtClean="0"/>
              <a:t>CapEx</a:t>
            </a:r>
            <a:r>
              <a:rPr lang="en-US" dirty="0" smtClean="0"/>
              <a:t> decreases to </a:t>
            </a:r>
            <a:r>
              <a:rPr lang="en-US" sz="1000" dirty="0" smtClean="0"/>
              <a:t>$3240 K</a:t>
            </a:r>
            <a:r>
              <a:rPr lang="en-US" dirty="0" smtClean="0"/>
              <a:t>; </a:t>
            </a:r>
          </a:p>
          <a:p>
            <a:r>
              <a:rPr lang="en-US" dirty="0" smtClean="0"/>
              <a:t>Sales and operating profit increase to </a:t>
            </a:r>
            <a:r>
              <a:rPr lang="en-US" sz="1000" dirty="0" smtClean="0"/>
              <a:t>17530 K</a:t>
            </a:r>
            <a:r>
              <a:rPr lang="en-US" dirty="0" smtClean="0"/>
              <a:t>; </a:t>
            </a:r>
          </a:p>
          <a:p>
            <a:r>
              <a:rPr lang="en-US" dirty="0" smtClean="0"/>
              <a:t>so E(NPV) is up</a:t>
            </a:r>
            <a:r>
              <a:rPr lang="en-US" baseline="0" dirty="0" smtClean="0"/>
              <a:t> to </a:t>
            </a:r>
            <a:r>
              <a:rPr lang="en-US" sz="1000" dirty="0" smtClean="0"/>
              <a:t>$14290 K.</a:t>
            </a:r>
          </a:p>
          <a:p>
            <a:endParaRPr lang="en-US" sz="1000" dirty="0" smtClean="0"/>
          </a:p>
          <a:p>
            <a:endParaRPr lang="en-US" sz="1000" dirty="0" smtClean="0"/>
          </a:p>
          <a:p>
            <a:r>
              <a:rPr lang="en-US" sz="1000" dirty="0" smtClean="0"/>
              <a:t>NOTICE: Even for a chained network (given </a:t>
            </a:r>
            <a:r>
              <a:rPr lang="en-US" sz="1000" dirty="0" err="1" smtClean="0"/>
              <a:t>asymetric</a:t>
            </a:r>
            <a:r>
              <a:rPr lang="en-US" sz="1000" dirty="0" smtClean="0"/>
              <a:t> demands and financials), there are 4 (US to 4 others) x 3 (2</a:t>
            </a:r>
            <a:r>
              <a:rPr lang="en-US" sz="1000" baseline="30000" dirty="0" smtClean="0"/>
              <a:t>nd</a:t>
            </a:r>
            <a:r>
              <a:rPr lang="en-US" sz="1000" dirty="0" smtClean="0"/>
              <a:t> US</a:t>
            </a:r>
            <a:r>
              <a:rPr lang="en-US" sz="1000" baseline="0" dirty="0" smtClean="0"/>
              <a:t> mkt to 3 remaining) x 2 = 24 chained networks!</a:t>
            </a:r>
          </a:p>
          <a:p>
            <a:r>
              <a:rPr lang="en-US" sz="1000" baseline="0" dirty="0" smtClean="0"/>
              <a:t>Not directly clear which one is better, but often use the deterministic information is a good start.</a:t>
            </a:r>
            <a:endParaRPr lang="en-US" sz="1000" dirty="0" smtClean="0"/>
          </a:p>
          <a:p>
            <a:endParaRPr lang="en-US" sz="1000" dirty="0" smtClean="0"/>
          </a:p>
          <a:p>
            <a:r>
              <a:rPr lang="en-US" sz="1000" dirty="0" smtClean="0"/>
              <a:t>Lu:</a:t>
            </a:r>
          </a:p>
          <a:p>
            <a:r>
              <a:rPr lang="en-US" sz="1000" kern="1200" dirty="0" smtClean="0">
                <a:solidFill>
                  <a:schemeClr val="tx1"/>
                </a:solidFill>
                <a:latin typeface="Times New Roman" pitchFamily="18" charset="0"/>
                <a:ea typeface="+mn-ea"/>
                <a:cs typeface="+mn-cs"/>
              </a:rPr>
              <a:t>I tried several configurations for chaining and chose the one that generates the highest. </a:t>
            </a:r>
          </a:p>
          <a:p>
            <a:r>
              <a:rPr lang="en-US" sz="1000" kern="1200" dirty="0" smtClean="0">
                <a:solidFill>
                  <a:schemeClr val="tx1"/>
                </a:solidFill>
                <a:latin typeface="Times New Roman" pitchFamily="18" charset="0"/>
                <a:ea typeface="+mn-ea"/>
                <a:cs typeface="+mn-cs"/>
              </a:rPr>
              <a:t>All but China's capacity decreases, so it seems that "being served by 2" decreases capacity. Possible explanation:</a:t>
            </a:r>
          </a:p>
          <a:p>
            <a:r>
              <a:rPr lang="en-US" sz="1000" kern="1200" dirty="0" smtClean="0">
                <a:solidFill>
                  <a:schemeClr val="tx1"/>
                </a:solidFill>
                <a:latin typeface="Times New Roman" pitchFamily="18" charset="0"/>
                <a:ea typeface="+mn-ea"/>
                <a:cs typeface="+mn-cs"/>
              </a:rPr>
              <a:t>Since only when there's excess capacity</a:t>
            </a:r>
            <a:r>
              <a:rPr lang="en-US" sz="1000" i="1" kern="1200" dirty="0" smtClean="0">
                <a:solidFill>
                  <a:schemeClr val="tx1"/>
                </a:solidFill>
                <a:latin typeface="Times New Roman" pitchFamily="18" charset="0"/>
                <a:ea typeface="+mn-ea"/>
                <a:cs typeface="+mn-cs"/>
              </a:rPr>
              <a:t> and </a:t>
            </a:r>
            <a:r>
              <a:rPr lang="en-US" sz="1000" i="0" kern="1200" dirty="0" smtClean="0">
                <a:solidFill>
                  <a:schemeClr val="tx1"/>
                </a:solidFill>
                <a:latin typeface="Times New Roman" pitchFamily="18" charset="0"/>
                <a:ea typeface="+mn-ea"/>
                <a:cs typeface="+mn-cs"/>
              </a:rPr>
              <a:t>excess demand in 2nd market, the country will serve the 2nd market, the optimality thus mainly depends on its own market: The optimal capacity won't increase too much due to serving 2 markets. </a:t>
            </a:r>
            <a:endParaRPr lang="en-US" dirty="0"/>
          </a:p>
        </p:txBody>
      </p:sp>
      <p:sp>
        <p:nvSpPr>
          <p:cNvPr id="4" name="Footer Placeholder 3"/>
          <p:cNvSpPr>
            <a:spLocks noGrp="1"/>
          </p:cNvSpPr>
          <p:nvPr>
            <p:ph type="ftr" sz="quarter" idx="10"/>
          </p:nvPr>
        </p:nvSpPr>
        <p:spPr/>
        <p:txBody>
          <a:bodyPr/>
          <a:lstStyle/>
          <a:p>
            <a:pPr>
              <a:defRPr/>
            </a:pPr>
            <a:r>
              <a:rPr lang="en-US" smtClean="0"/>
              <a:t>Operations Strategy   © Van Mieghem</a:t>
            </a:r>
            <a:endParaRPr lang="en-US"/>
          </a:p>
        </p:txBody>
      </p:sp>
    </p:spTree>
    <p:extLst>
      <p:ext uri="{BB962C8B-B14F-4D97-AF65-F5344CB8AC3E}">
        <p14:creationId xmlns:p14="http://schemas.microsoft.com/office/powerpoint/2010/main" val="214724123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Key: discuss</a:t>
            </a:r>
            <a:r>
              <a:rPr lang="en-US" baseline="0" dirty="0" smtClean="0"/>
              <a:t> trade-off Chaining v Full Flex</a:t>
            </a:r>
            <a:endParaRPr lang="en-US" dirty="0" smtClean="0"/>
          </a:p>
          <a:p>
            <a:endParaRPr lang="en-US" dirty="0" smtClean="0"/>
          </a:p>
          <a:p>
            <a:r>
              <a:rPr lang="en-US" dirty="0" smtClean="0"/>
              <a:t>23 June 2015: Better solution found by </a:t>
            </a:r>
            <a:r>
              <a:rPr lang="en-US" dirty="0" err="1" smtClean="0"/>
              <a:t>Marat.Salikhov@insead.edu</a:t>
            </a:r>
            <a:r>
              <a:rPr lang="en-US" dirty="0" smtClean="0"/>
              <a:t> using </a:t>
            </a:r>
          </a:p>
          <a:p>
            <a:endParaRPr lang="en-US" dirty="0" smtClean="0"/>
          </a:p>
          <a:p>
            <a:r>
              <a:rPr lang="en-US" sz="1000" kern="1200" dirty="0" smtClean="0">
                <a:solidFill>
                  <a:schemeClr val="tx1"/>
                </a:solidFill>
                <a:latin typeface="Times New Roman" pitchFamily="18" charset="0"/>
                <a:ea typeface="+mn-ea"/>
                <a:cs typeface="+mn-cs"/>
              </a:rPr>
              <a:t>Here is the complete description of this configuration</a:t>
            </a:r>
            <a:endParaRPr lang="en-US" dirty="0" smtClean="0"/>
          </a:p>
          <a:p>
            <a:endParaRPr lang="en-US" dirty="0" smtClean="0"/>
          </a:p>
          <a:p>
            <a:r>
              <a:rPr lang="en-US" sz="1000" kern="1200" dirty="0" smtClean="0">
                <a:solidFill>
                  <a:schemeClr val="tx1"/>
                </a:solidFill>
                <a:latin typeface="Times New Roman" pitchFamily="18" charset="0"/>
                <a:ea typeface="+mn-ea"/>
                <a:cs typeface="+mn-cs"/>
              </a:rPr>
              <a:t>E[NPV] = $14.324M with a standard deviation of 8619, which agrees with the other two's results.</a:t>
            </a:r>
          </a:p>
          <a:p>
            <a:r>
              <a:rPr lang="en-US" sz="1000" kern="1200" dirty="0" smtClean="0">
                <a:solidFill>
                  <a:schemeClr val="tx1"/>
                </a:solidFill>
                <a:latin typeface="Times New Roman" pitchFamily="18" charset="0"/>
                <a:ea typeface="+mn-ea"/>
                <a:cs typeface="+mn-cs"/>
              </a:rPr>
              <a:t>Also, my capacity optimization yields the same result as Marat's given the network. So this network is actually better than the chaining network, in the sense of E[NPV].</a:t>
            </a:r>
            <a:endParaRPr lang="en-US" dirty="0" smtClean="0"/>
          </a:p>
          <a:p>
            <a:r>
              <a:rPr lang="en-US" dirty="0" smtClean="0"/>
              <a:t>Capacities:</a:t>
            </a:r>
            <a:endParaRPr lang="en-US" sz="1000" b="0" kern="1200" dirty="0" smtClean="0">
              <a:solidFill>
                <a:schemeClr val="tx1"/>
              </a:solidFill>
              <a:latin typeface="Times New Roman" pitchFamily="18" charset="0"/>
              <a:ea typeface="+mn-ea"/>
              <a:cs typeface="+mn-cs"/>
            </a:endParaRPr>
          </a:p>
          <a:p>
            <a:endParaRPr lang="en-US" sz="1000" b="0" kern="1200" dirty="0" smtClean="0">
              <a:solidFill>
                <a:schemeClr val="tx1"/>
              </a:solidFill>
              <a:latin typeface="Times New Roman" pitchFamily="18" charset="0"/>
              <a:ea typeface="+mn-ea"/>
              <a:cs typeface="+mn-cs"/>
            </a:endParaRPr>
          </a:p>
          <a:p>
            <a:r>
              <a:rPr lang="en-US" sz="1000" b="0" kern="1200" dirty="0" smtClean="0">
                <a:solidFill>
                  <a:schemeClr val="tx1"/>
                </a:solidFill>
                <a:latin typeface="Times New Roman" pitchFamily="18" charset="0"/>
                <a:ea typeface="+mn-ea"/>
                <a:cs typeface="+mn-cs"/>
              </a:rPr>
              <a:t>USA: 207</a:t>
            </a:r>
          </a:p>
          <a:p>
            <a:r>
              <a:rPr lang="it-IT" sz="1000" b="0" kern="1200" dirty="0" smtClean="0">
                <a:solidFill>
                  <a:schemeClr val="tx1"/>
                </a:solidFill>
                <a:latin typeface="Times New Roman" pitchFamily="18" charset="0"/>
                <a:ea typeface="+mn-ea"/>
                <a:cs typeface="+mn-cs"/>
              </a:rPr>
              <a:t>Brazil: 113</a:t>
            </a:r>
          </a:p>
          <a:p>
            <a:r>
              <a:rPr lang="it-IT" sz="1000" b="0" kern="1200" dirty="0" smtClean="0">
                <a:solidFill>
                  <a:schemeClr val="tx1"/>
                </a:solidFill>
                <a:latin typeface="Times New Roman" pitchFamily="18" charset="0"/>
                <a:ea typeface="+mn-ea"/>
                <a:cs typeface="+mn-cs"/>
              </a:rPr>
              <a:t>Russia: no </a:t>
            </a:r>
            <a:r>
              <a:rPr lang="it-IT" sz="1000" b="0" kern="1200" dirty="0" err="1" smtClean="0">
                <a:solidFill>
                  <a:schemeClr val="tx1"/>
                </a:solidFill>
                <a:latin typeface="Times New Roman" pitchFamily="18" charset="0"/>
                <a:ea typeface="+mn-ea"/>
                <a:cs typeface="+mn-cs"/>
              </a:rPr>
              <a:t>plant</a:t>
            </a:r>
            <a:endParaRPr lang="it-IT" sz="1000" b="0" kern="1200" dirty="0" smtClean="0">
              <a:solidFill>
                <a:schemeClr val="tx1"/>
              </a:solidFill>
              <a:latin typeface="Times New Roman" pitchFamily="18" charset="0"/>
              <a:ea typeface="+mn-ea"/>
              <a:cs typeface="+mn-cs"/>
            </a:endParaRPr>
          </a:p>
          <a:p>
            <a:r>
              <a:rPr lang="it-IT" sz="1000" b="0" kern="1200" dirty="0" smtClean="0">
                <a:solidFill>
                  <a:schemeClr val="tx1"/>
                </a:solidFill>
                <a:latin typeface="Times New Roman" pitchFamily="18" charset="0"/>
                <a:ea typeface="+mn-ea"/>
                <a:cs typeface="+mn-cs"/>
              </a:rPr>
              <a:t>India: 91</a:t>
            </a:r>
          </a:p>
          <a:p>
            <a:r>
              <a:rPr lang="it-IT" sz="1000" b="0" kern="1200" dirty="0" smtClean="0">
                <a:solidFill>
                  <a:schemeClr val="tx1"/>
                </a:solidFill>
                <a:latin typeface="Times New Roman" pitchFamily="18" charset="0"/>
                <a:ea typeface="+mn-ea"/>
                <a:cs typeface="+mn-cs"/>
              </a:rPr>
              <a:t>China: 152</a:t>
            </a:r>
          </a:p>
          <a:p>
            <a:endParaRPr lang="en-US" dirty="0" smtClean="0"/>
          </a:p>
          <a:p>
            <a:r>
              <a:rPr lang="en-US" sz="1000" kern="1200" dirty="0" smtClean="0">
                <a:solidFill>
                  <a:schemeClr val="tx1"/>
                </a:solidFill>
                <a:latin typeface="Times New Roman" pitchFamily="18" charset="0"/>
                <a:ea typeface="+mn-ea"/>
                <a:cs typeface="+mn-cs"/>
              </a:rPr>
              <a:t>USA -&gt; USA</a:t>
            </a:r>
          </a:p>
          <a:p>
            <a:r>
              <a:rPr lang="en-US" sz="1000" kern="1200" dirty="0" smtClean="0">
                <a:solidFill>
                  <a:schemeClr val="tx1"/>
                </a:solidFill>
                <a:latin typeface="Times New Roman" pitchFamily="18" charset="0"/>
                <a:ea typeface="+mn-ea"/>
                <a:cs typeface="+mn-cs"/>
              </a:rPr>
              <a:t>Brazil -&gt; Brazil</a:t>
            </a:r>
          </a:p>
          <a:p>
            <a:r>
              <a:rPr lang="en-US" sz="1000" kern="1200" dirty="0" smtClean="0">
                <a:solidFill>
                  <a:schemeClr val="tx1"/>
                </a:solidFill>
                <a:latin typeface="Times New Roman" pitchFamily="18" charset="0"/>
                <a:ea typeface="+mn-ea"/>
                <a:cs typeface="+mn-cs"/>
              </a:rPr>
              <a:t>India -&gt; India</a:t>
            </a:r>
          </a:p>
          <a:p>
            <a:r>
              <a:rPr lang="en-US" sz="1000" kern="1200" dirty="0" smtClean="0">
                <a:solidFill>
                  <a:schemeClr val="tx1"/>
                </a:solidFill>
                <a:latin typeface="Times New Roman" pitchFamily="18" charset="0"/>
                <a:ea typeface="+mn-ea"/>
                <a:cs typeface="+mn-cs"/>
              </a:rPr>
              <a:t>China -&gt; China</a:t>
            </a:r>
          </a:p>
          <a:p>
            <a:r>
              <a:rPr lang="en-US" sz="1000" kern="1200" dirty="0" smtClean="0">
                <a:solidFill>
                  <a:schemeClr val="tx1"/>
                </a:solidFill>
                <a:latin typeface="Times New Roman" pitchFamily="18" charset="0"/>
                <a:ea typeface="+mn-ea"/>
                <a:cs typeface="+mn-cs"/>
              </a:rPr>
              <a:t>USA -&gt; Brazil</a:t>
            </a:r>
          </a:p>
          <a:p>
            <a:r>
              <a:rPr lang="en-US" sz="1000" kern="1200" dirty="0" smtClean="0">
                <a:solidFill>
                  <a:schemeClr val="tx1"/>
                </a:solidFill>
                <a:latin typeface="Times New Roman" pitchFamily="18" charset="0"/>
                <a:ea typeface="+mn-ea"/>
                <a:cs typeface="+mn-cs"/>
              </a:rPr>
              <a:t>Brazil -&gt; Russia</a:t>
            </a:r>
          </a:p>
          <a:p>
            <a:r>
              <a:rPr lang="en-US" sz="1000" kern="1200" dirty="0" smtClean="0">
                <a:solidFill>
                  <a:schemeClr val="tx1"/>
                </a:solidFill>
                <a:latin typeface="Times New Roman" pitchFamily="18" charset="0"/>
                <a:ea typeface="+mn-ea"/>
                <a:cs typeface="+mn-cs"/>
              </a:rPr>
              <a:t>India -&gt; USA</a:t>
            </a:r>
          </a:p>
          <a:p>
            <a:r>
              <a:rPr lang="en-US" sz="1000" kern="1200" dirty="0" smtClean="0">
                <a:solidFill>
                  <a:schemeClr val="tx1"/>
                </a:solidFill>
                <a:latin typeface="Times New Roman" pitchFamily="18" charset="0"/>
                <a:ea typeface="+mn-ea"/>
                <a:cs typeface="+mn-cs"/>
              </a:rPr>
              <a:t>China -&gt; Russia</a:t>
            </a:r>
            <a:endParaRPr lang="en-US" dirty="0"/>
          </a:p>
        </p:txBody>
      </p:sp>
      <p:sp>
        <p:nvSpPr>
          <p:cNvPr id="4" name="Footer Placeholder 3"/>
          <p:cNvSpPr>
            <a:spLocks noGrp="1"/>
          </p:cNvSpPr>
          <p:nvPr>
            <p:ph type="ftr" sz="quarter" idx="10"/>
          </p:nvPr>
        </p:nvSpPr>
        <p:spPr/>
        <p:txBody>
          <a:bodyPr/>
          <a:lstStyle/>
          <a:p>
            <a:pPr>
              <a:defRPr/>
            </a:pPr>
            <a:r>
              <a:rPr lang="en-US" smtClean="0"/>
              <a:t>Operations Strategy   © Van Mieghem</a:t>
            </a:r>
            <a:endParaRPr lang="en-US"/>
          </a:p>
        </p:txBody>
      </p:sp>
    </p:spTree>
    <p:extLst>
      <p:ext uri="{BB962C8B-B14F-4D97-AF65-F5344CB8AC3E}">
        <p14:creationId xmlns:p14="http://schemas.microsoft.com/office/powerpoint/2010/main" val="3909442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First discuss a little the nature of the chose</a:t>
            </a:r>
            <a:r>
              <a:rPr lang="en-US" baseline="0" dirty="0" smtClean="0"/>
              <a:t>n network configurations:</a:t>
            </a:r>
          </a:p>
          <a:p>
            <a:pPr marL="218290" indent="-218290">
              <a:buAutoNum type="arabicPeriod"/>
            </a:pPr>
            <a:r>
              <a:rPr lang="en-US" baseline="0" dirty="0" smtClean="0"/>
              <a:t>Every team invested in China.</a:t>
            </a:r>
          </a:p>
          <a:p>
            <a:pPr marL="218290" indent="-218290">
              <a:buAutoNum type="arabicPeriod"/>
            </a:pPr>
            <a:r>
              <a:rPr lang="en-US" baseline="0" dirty="0" smtClean="0"/>
              <a:t>Every team invested in at least two plants: about 1/3 in two plants; 1/3 in three; and the rest in more.</a:t>
            </a:r>
          </a:p>
          <a:p>
            <a:pPr marL="654870" lvl="1" indent="-218290">
              <a:buAutoNum type="arabicPeriod"/>
            </a:pPr>
            <a:r>
              <a:rPr lang="en-US" baseline="0" dirty="0" smtClean="0"/>
              <a:t>11 out of 15 teams invested in India.</a:t>
            </a:r>
            <a:endParaRPr lang="en-US" dirty="0" smtClean="0"/>
          </a:p>
          <a:p>
            <a:endParaRPr lang="en-US" dirty="0" smtClean="0"/>
          </a:p>
          <a:p>
            <a:endParaRPr lang="en-US" dirty="0" smtClean="0"/>
          </a:p>
          <a:p>
            <a:r>
              <a:rPr lang="en-US" dirty="0" smtClean="0"/>
              <a:t>Note:</a:t>
            </a:r>
          </a:p>
          <a:p>
            <a:pPr marL="218290" indent="-218290">
              <a:buAutoNum type="arabicPeriod"/>
            </a:pPr>
            <a:r>
              <a:rPr lang="en-US" dirty="0" smtClean="0"/>
              <a:t>The winner for this sample is</a:t>
            </a:r>
            <a:r>
              <a:rPr lang="en-US" baseline="0" dirty="0" smtClean="0"/>
              <a:t> group 23.  </a:t>
            </a:r>
            <a:r>
              <a:rPr lang="en-US" i="1" baseline="0" dirty="0" smtClean="0"/>
              <a:t>Ask what their network was (China (475)  -&gt; U,B,C. India (145)  -&gt; I,R) and why.</a:t>
            </a:r>
          </a:p>
          <a:p>
            <a:pPr marL="218290" indent="-218290">
              <a:buAutoNum type="arabicPeriod"/>
            </a:pPr>
            <a:r>
              <a:rPr lang="en-US" i="1" baseline="0" dirty="0" smtClean="0"/>
              <a:t>Also ask group 2.  I know that group 3 is chaining.</a:t>
            </a:r>
            <a:endParaRPr lang="en-US" dirty="0" smtClean="0"/>
          </a:p>
          <a:p>
            <a:pPr marL="218290" indent="-218290">
              <a:buAutoNum type="arabicPeriod"/>
            </a:pPr>
            <a:r>
              <a:rPr lang="en-US" dirty="0" smtClean="0"/>
              <a:t>Only two groups either</a:t>
            </a:r>
            <a:r>
              <a:rPr lang="en-US" baseline="0" dirty="0" smtClean="0"/>
              <a:t> did optimal allocations (i.e., using an LP) for their given capacity portfolio, or calculate profits correctly. All other groups were 2 to 6% off.  </a:t>
            </a:r>
            <a:r>
              <a:rPr lang="en-US" i="1" baseline="0" dirty="0" smtClean="0"/>
              <a:t>Why?</a:t>
            </a:r>
          </a:p>
          <a:p>
            <a:pPr lvl="1"/>
            <a:r>
              <a:rPr lang="en-US" dirty="0" smtClean="0"/>
              <a:t>Potential reason for the difference: the allocation rule (which may not be the optimal one). I looked at their ways of allocating production, there are basically 3 strategies: </a:t>
            </a:r>
          </a:p>
          <a:p>
            <a:pPr lvl="1"/>
            <a:r>
              <a:rPr lang="en-US" dirty="0" smtClean="0"/>
              <a:t>(1) Based on the capacity cost in each plant, assign priority to the one with the lower cost</a:t>
            </a:r>
          </a:p>
          <a:p>
            <a:pPr lvl="1"/>
            <a:r>
              <a:rPr lang="en-US" dirty="0" smtClean="0"/>
              <a:t>(2) Based on the margin contribution to the revenue in each quarter, assign priority to the one with the largest contribution</a:t>
            </a:r>
          </a:p>
          <a:p>
            <a:pPr lvl="1"/>
            <a:r>
              <a:rPr lang="en-US" dirty="0" smtClean="0"/>
              <a:t>(3) Based on nothing.. which means for example, U.S. serves U,B,R. Then the priority will be U,B,R with no reason.</a:t>
            </a:r>
          </a:p>
          <a:p>
            <a:pPr marL="654870" lvl="1" indent="-218290">
              <a:buAutoNum type="arabicPeriod"/>
            </a:pPr>
            <a:endParaRPr lang="en-US" baseline="0" dirty="0" smtClean="0"/>
          </a:p>
          <a:p>
            <a:pPr marL="218290" indent="-218290">
              <a:buAutoNum type="arabicPeriod"/>
            </a:pPr>
            <a:r>
              <a:rPr lang="en-US" baseline="0" dirty="0" smtClean="0"/>
              <a:t>This is for the given demand sample.  So this raises the question: which networks got lucky, which didn’t?  </a:t>
            </a:r>
          </a:p>
          <a:p>
            <a:pPr marL="654870" lvl="1" indent="-218290">
              <a:buAutoNum type="arabicPeriod"/>
            </a:pPr>
            <a:r>
              <a:rPr lang="en-US" baseline="0" dirty="0" smtClean="0"/>
              <a:t>It turns out groups 23 and 24 got very lucky.  22 got unlucky.  The rest was pretty representative.</a:t>
            </a:r>
          </a:p>
          <a:p>
            <a:pPr marL="654870" lvl="1" indent="-218290">
              <a:buAutoNum type="arabicPeriod"/>
            </a:pPr>
            <a:r>
              <a:rPr lang="en-US" baseline="0" dirty="0" smtClean="0"/>
              <a:t>Remember: to make decisions when you are facing uncertainty, you always run the risk ex-post that you got a “bad” or “good” sample.  You don’t want to base decisions focusing on either one; rather, you want to take a robust approach.  A risk-neutral firm should maximize E(NPV) &gt; next slide.</a:t>
            </a:r>
            <a:endParaRPr lang="en-US" dirty="0"/>
          </a:p>
        </p:txBody>
      </p:sp>
      <p:sp>
        <p:nvSpPr>
          <p:cNvPr id="6" name="Footer Placeholder 5"/>
          <p:cNvSpPr>
            <a:spLocks noGrp="1"/>
          </p:cNvSpPr>
          <p:nvPr>
            <p:ph type="ftr" sz="quarter" idx="12"/>
          </p:nvPr>
        </p:nvSpPr>
        <p:spPr/>
        <p:txBody>
          <a:bodyPr/>
          <a:lstStyle/>
          <a:p>
            <a:pPr>
              <a:defRPr/>
            </a:pPr>
            <a:r>
              <a:rPr lang="en-US" smtClean="0"/>
              <a:t>Operations Strategy   © Van Mieghem</a:t>
            </a:r>
            <a:endParaRPr lang="en-US"/>
          </a:p>
        </p:txBody>
      </p:sp>
    </p:spTree>
    <p:extLst>
      <p:ext uri="{BB962C8B-B14F-4D97-AF65-F5344CB8AC3E}">
        <p14:creationId xmlns:p14="http://schemas.microsoft.com/office/powerpoint/2010/main" val="2564722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a:defRPr/>
            </a:pPr>
            <a:r>
              <a:rPr lang="en-US" smtClean="0"/>
              <a:t>Operations Strategy   © Van Mieghem</a:t>
            </a:r>
            <a:endParaRPr lang="en-US"/>
          </a:p>
        </p:txBody>
      </p:sp>
    </p:spTree>
    <p:extLst>
      <p:ext uri="{BB962C8B-B14F-4D97-AF65-F5344CB8AC3E}">
        <p14:creationId xmlns:p14="http://schemas.microsoft.com/office/powerpoint/2010/main" val="313485581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hdr" sz="quarter"/>
          </p:nvPr>
        </p:nvSpPr>
        <p:spPr>
          <a:noFill/>
        </p:spPr>
        <p:txBody>
          <a:bodyPr/>
          <a:lstStyle/>
          <a:p>
            <a:pPr defTabSz="983789"/>
            <a:r>
              <a:rPr lang="en-US" dirty="0" smtClean="0">
                <a:solidFill>
                  <a:srgbClr val="000000"/>
                </a:solidFill>
              </a:rPr>
              <a:t>Operations Strategy/Sourcing &amp; Contracting</a:t>
            </a:r>
          </a:p>
        </p:txBody>
      </p:sp>
      <p:sp>
        <p:nvSpPr>
          <p:cNvPr id="46083" name="Rectangle 6"/>
          <p:cNvSpPr>
            <a:spLocks noGrp="1" noChangeArrowheads="1"/>
          </p:cNvSpPr>
          <p:nvPr>
            <p:ph type="ftr" sz="quarter" idx="4"/>
          </p:nvPr>
        </p:nvSpPr>
        <p:spPr>
          <a:noFill/>
        </p:spPr>
        <p:txBody>
          <a:bodyPr/>
          <a:lstStyle/>
          <a:p>
            <a:pPr defTabSz="983789"/>
            <a:r>
              <a:rPr lang="en-US" dirty="0" smtClean="0">
                <a:solidFill>
                  <a:srgbClr val="000000"/>
                </a:solidFill>
              </a:rPr>
              <a:t>© Van Mieghem</a:t>
            </a:r>
          </a:p>
        </p:txBody>
      </p:sp>
      <p:sp>
        <p:nvSpPr>
          <p:cNvPr id="46084" name="Rectangle 7"/>
          <p:cNvSpPr>
            <a:spLocks noGrp="1" noChangeArrowheads="1"/>
          </p:cNvSpPr>
          <p:nvPr>
            <p:ph type="sldNum" sz="quarter" idx="5"/>
          </p:nvPr>
        </p:nvSpPr>
        <p:spPr>
          <a:noFill/>
        </p:spPr>
        <p:txBody>
          <a:bodyPr/>
          <a:lstStyle/>
          <a:p>
            <a:pPr defTabSz="983789"/>
            <a:fld id="{439EC8D3-E38D-4783-B465-A547F7CB78A3}" type="slidenum">
              <a:rPr lang="en-US" smtClean="0">
                <a:solidFill>
                  <a:srgbClr val="000000"/>
                </a:solidFill>
              </a:rPr>
              <a:pPr defTabSz="983789"/>
              <a:t>21</a:t>
            </a:fld>
            <a:endParaRPr lang="en-US" dirty="0" smtClean="0">
              <a:solidFill>
                <a:srgbClr val="000000"/>
              </a:solidFill>
            </a:endParaRPr>
          </a:p>
        </p:txBody>
      </p:sp>
      <p:sp>
        <p:nvSpPr>
          <p:cNvPr id="29701" name="Notes Placeholder 8"/>
          <p:cNvSpPr>
            <a:spLocks noGrp="1"/>
          </p:cNvSpPr>
          <p:nvPr>
            <p:ph type="body" idx="1"/>
          </p:nvPr>
        </p:nvSpPr>
        <p:spPr>
          <a:ln/>
        </p:spPr>
        <p:txBody>
          <a:bodyPr/>
          <a:lstStyle/>
          <a:p>
            <a:pPr>
              <a:defRPr/>
            </a:pPr>
            <a:r>
              <a:rPr lang="en-US" dirty="0" smtClean="0"/>
              <a:t>2011 Feb 14 executed plan (1.5hr day class):</a:t>
            </a:r>
          </a:p>
          <a:p>
            <a:pPr marL="230726" indent="-230726">
              <a:buAutoNum type="arabicPeriod"/>
              <a:defRPr/>
            </a:pPr>
            <a:r>
              <a:rPr lang="en-US" dirty="0" smtClean="0"/>
              <a:t>20min: What makes sourcing “strategic”? (student discussion)  Why are we discussing this in ops? The importance of SRM.</a:t>
            </a:r>
          </a:p>
          <a:p>
            <a:pPr marL="230726" indent="-230726">
              <a:buAutoNum type="arabicPeriod"/>
              <a:defRPr/>
            </a:pPr>
            <a:r>
              <a:rPr lang="en-US" dirty="0" smtClean="0"/>
              <a:t>40-60min: Boeing</a:t>
            </a:r>
          </a:p>
          <a:p>
            <a:pPr marL="692178" lvl="1" indent="-230726">
              <a:buAutoNum type="arabicPeriod"/>
              <a:defRPr/>
            </a:pPr>
            <a:r>
              <a:rPr lang="en-US" dirty="0" smtClean="0"/>
              <a:t>Why did Boeing outsource the</a:t>
            </a:r>
            <a:r>
              <a:rPr lang="en-US" baseline="0" dirty="0" smtClean="0"/>
              <a:t> design and mfg of the 787?</a:t>
            </a:r>
          </a:p>
          <a:p>
            <a:pPr marL="692178" lvl="1" indent="-230726">
              <a:buAutoNum type="arabicPeriod"/>
              <a:defRPr/>
            </a:pPr>
            <a:r>
              <a:rPr lang="en-US" baseline="0" dirty="0" smtClean="0"/>
              <a:t>Why did they run into problems?</a:t>
            </a:r>
          </a:p>
          <a:p>
            <a:pPr marL="692178" lvl="1" indent="-230726">
              <a:buAutoNum type="arabicPeriod"/>
              <a:defRPr/>
            </a:pPr>
            <a:r>
              <a:rPr lang="en-US" baseline="0" dirty="0" smtClean="0"/>
              <a:t>How do it in the future? How can ops help?</a:t>
            </a:r>
          </a:p>
          <a:p>
            <a:pPr marL="230726" indent="-230726">
              <a:buAutoNum type="arabicPeriod"/>
              <a:defRPr/>
            </a:pPr>
            <a:r>
              <a:rPr lang="en-US" baseline="0" dirty="0" smtClean="0"/>
              <a:t>20min: Putting our discussion in a framework + the role of architecture/relationships/TCO.</a:t>
            </a:r>
          </a:p>
          <a:p>
            <a:pPr marL="230726" indent="-230726">
              <a:defRPr/>
            </a:pPr>
            <a:r>
              <a:rPr lang="en-US" baseline="0" dirty="0" smtClean="0"/>
              <a:t>This worked well.  I could only introduce TCO in last few minutes, which is OK given next class.</a:t>
            </a:r>
            <a:endParaRPr lang="en-US" dirty="0" smtClean="0"/>
          </a:p>
          <a:p>
            <a:pPr>
              <a:defRPr/>
            </a:pPr>
            <a:endParaRPr lang="en-US" dirty="0" smtClean="0"/>
          </a:p>
          <a:p>
            <a:pPr>
              <a:defRPr/>
            </a:pPr>
            <a:r>
              <a:rPr lang="en-US" dirty="0" smtClean="0"/>
              <a:t>2007 Oct 25 time plan (for 1.5hr day class):</a:t>
            </a:r>
          </a:p>
          <a:p>
            <a:pPr>
              <a:defRPr/>
            </a:pPr>
            <a:endParaRPr lang="en-US" dirty="0" smtClean="0"/>
          </a:p>
          <a:p>
            <a:pPr>
              <a:defRPr/>
            </a:pPr>
            <a:r>
              <a:rPr lang="en-US" dirty="0" smtClean="0"/>
              <a:t>In the past years, I used to start with contracting, then ½ hr discussion on Sun as an example, and then went through the theory.  This time, contracting is moved to risk mgt next week, and I’ll try to execute everything on these slides.  This is mostly a qualitative class where student interaction is important (and natural—I always have several students with strategic sourcing experience, some even have been global commodity managers).</a:t>
            </a:r>
          </a:p>
          <a:p>
            <a:pPr marL="692077" lvl="1" indent="-230693">
              <a:defRPr/>
            </a:pPr>
            <a:endParaRPr lang="en-US" dirty="0" smtClean="0"/>
          </a:p>
          <a:p>
            <a:pPr marL="692077" lvl="1" indent="-230693">
              <a:defRPr/>
            </a:pPr>
            <a:endParaRPr lang="en-US" dirty="0" smtClean="0"/>
          </a:p>
          <a:p>
            <a:pPr marL="692077" lvl="1" indent="-230693">
              <a:defRPr/>
            </a:pPr>
            <a:r>
              <a:rPr lang="en-US" dirty="0" smtClean="0"/>
              <a:t>Identify a student with sourcing experience and ask:</a:t>
            </a:r>
          </a:p>
          <a:p>
            <a:pPr marL="692077" lvl="1" indent="-230693">
              <a:defRPr/>
            </a:pPr>
            <a:endParaRPr lang="en-US" dirty="0" smtClean="0"/>
          </a:p>
          <a:p>
            <a:pPr marL="692077" lvl="1" indent="-230693">
              <a:defRPr/>
            </a:pPr>
            <a:r>
              <a:rPr lang="en-US" i="1" dirty="0" smtClean="0"/>
              <a:t>In your experience, what activities fall under sourcing and what makes it strategic?  How did you make strategic sourcing decisions?</a:t>
            </a:r>
          </a:p>
          <a:p>
            <a:pPr marL="692077" lvl="1" indent="-230693">
              <a:defRPr/>
            </a:pPr>
            <a:endParaRPr lang="en-US" i="1" dirty="0" smtClean="0"/>
          </a:p>
          <a:p>
            <a:pPr>
              <a:defRPr/>
            </a:pPr>
            <a:r>
              <a:rPr lang="en-US" dirty="0" smtClean="0"/>
              <a:t>To put “strategic” in perspective: consider GM: </a:t>
            </a:r>
          </a:p>
          <a:p>
            <a:pPr lvl="1">
              <a:buFont typeface="Arial" pitchFamily="34" charset="0"/>
              <a:buChar char="•"/>
              <a:defRPr/>
            </a:pPr>
            <a:r>
              <a:rPr lang="en-US" dirty="0" smtClean="0"/>
              <a:t>  in 1992,  there were rumors that GM would file for bankruptcy: its cost per car was $1,800 more than Ford’s. </a:t>
            </a:r>
          </a:p>
          <a:p>
            <a:pPr lvl="1">
              <a:buFont typeface="Arial" pitchFamily="34" charset="0"/>
              <a:buChar char="•"/>
              <a:defRPr/>
            </a:pPr>
            <a:r>
              <a:rPr lang="en-US" dirty="0" smtClean="0"/>
              <a:t> A key reason: GM was most highly VI: 65% of GM’s parts were made by its huge Automotive Components Group (later spun off as Delphi, who ironically is under bankruptcy protection now!) v. 45% of Ford parts were </a:t>
            </a:r>
            <a:r>
              <a:rPr lang="en-US" dirty="0" err="1" smtClean="0"/>
              <a:t>inhouse</a:t>
            </a:r>
            <a:r>
              <a:rPr lang="en-US" dirty="0" smtClean="0"/>
              <a:t> v. 35% of Chrysler.</a:t>
            </a:r>
          </a:p>
          <a:p>
            <a:pPr lvl="1">
              <a:buFont typeface="Arial" pitchFamily="34" charset="0"/>
              <a:buChar char="•"/>
              <a:defRPr/>
            </a:pPr>
            <a:r>
              <a:rPr lang="en-US" dirty="0" smtClean="0"/>
              <a:t> Its North American Operations (NOA) annual purchasing budget was over $50B; purchasing accounted for 65% of the cost of making a GM car. </a:t>
            </a:r>
          </a:p>
          <a:p>
            <a:pPr lvl="1">
              <a:buFont typeface="Arial" pitchFamily="34" charset="0"/>
              <a:buChar char="•"/>
              <a:defRPr/>
            </a:pPr>
            <a:r>
              <a:rPr lang="en-US" dirty="0" smtClean="0"/>
              <a:t> April 92: </a:t>
            </a:r>
            <a:r>
              <a:rPr lang="en-US" dirty="0" err="1" smtClean="0"/>
              <a:t>Stempel</a:t>
            </a:r>
            <a:r>
              <a:rPr lang="en-US" dirty="0" smtClean="0"/>
              <a:t> was moving too slowly and Jack Smith became CEO. He needed quick cost cutting and brought with him Ignacio Lopez (PhD in IE), who has successfully reorganized sourcing for GM Europe. At the time, NAO was completely decentralized and almost </a:t>
            </a:r>
            <a:r>
              <a:rPr lang="en-US" dirty="0" err="1" smtClean="0"/>
              <a:t>clearical</a:t>
            </a:r>
            <a:r>
              <a:rPr lang="en-US" dirty="0" smtClean="0"/>
              <a:t>.  Lopez brought two changes from Europe:</a:t>
            </a:r>
          </a:p>
          <a:p>
            <a:pPr marL="1153630" lvl="2" indent="-230726">
              <a:buFont typeface="+mj-lt"/>
              <a:buAutoNum type="arabicPeriod"/>
              <a:defRPr/>
            </a:pPr>
            <a:r>
              <a:rPr lang="en-US" dirty="0" smtClean="0"/>
              <a:t>Global sourcing, completely centralized in WW Purchasing. Many good ideas (e.g., now suppliers could bid from anywhere and for global GM business), but some taken too far: They embarked on a ruthless re-bidding of each contract asking 10 bids per part.  (As long as quotes came in to far apart, “they hadn’t discovered the true cost yet” and kept asking for re-bidding.)</a:t>
            </a:r>
          </a:p>
          <a:p>
            <a:pPr marL="1153630" lvl="2" indent="-230726">
              <a:buFont typeface="+mj-lt"/>
              <a:buAutoNum type="arabicPeriod"/>
              <a:defRPr/>
            </a:pPr>
            <a:r>
              <a:rPr lang="en-US" dirty="0" smtClean="0"/>
              <a:t>Advanced purchasing: for parts and systems under development, lifetime contracts.</a:t>
            </a:r>
          </a:p>
          <a:p>
            <a:pPr marL="692178" lvl="1" indent="-230726">
              <a:buFont typeface="Arial" pitchFamily="34" charset="0"/>
              <a:buChar char="•"/>
              <a:defRPr/>
            </a:pPr>
            <a:r>
              <a:rPr lang="en-US" dirty="0" smtClean="0"/>
              <a:t>Result: Lopez’s target was to cut costs by $5B/yr = $100M/wk!  He achieved $4B but abruptly left in March 1993.</a:t>
            </a:r>
          </a:p>
          <a:p>
            <a:pPr marL="692178" lvl="1" indent="-230726">
              <a:buFont typeface="Arial" pitchFamily="34" charset="0"/>
              <a:buChar char="•"/>
              <a:defRPr/>
            </a:pPr>
            <a:r>
              <a:rPr lang="en-US" dirty="0" smtClean="0"/>
              <a:t>Then GM’s CFO, Rick Wagoner, took over WWP and later became CEO.</a:t>
            </a:r>
          </a:p>
          <a:p>
            <a:pPr>
              <a:defRPr/>
            </a:pPr>
            <a:endParaRPr lang="en-US" dirty="0" smtClean="0"/>
          </a:p>
          <a:p>
            <a:pPr>
              <a:defRPr/>
            </a:pPr>
            <a:endParaRPr lang="en-US" dirty="0" smtClean="0"/>
          </a:p>
        </p:txBody>
      </p:sp>
      <p:sp>
        <p:nvSpPr>
          <p:cNvPr id="46086" name="Slide Image Placeholder 11"/>
          <p:cNvSpPr>
            <a:spLocks noGrp="1" noRot="1" noChangeAspect="1" noTextEdit="1"/>
          </p:cNvSpPr>
          <p:nvPr>
            <p:ph type="sldImg"/>
          </p:nvPr>
        </p:nvSpPr>
        <p:spPr>
          <a:ln/>
        </p:spPr>
      </p:sp>
    </p:spTree>
    <p:extLst>
      <p:ext uri="{BB962C8B-B14F-4D97-AF65-F5344CB8AC3E}">
        <p14:creationId xmlns:p14="http://schemas.microsoft.com/office/powerpoint/2010/main" val="156195573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hdr" sz="quarter"/>
          </p:nvPr>
        </p:nvSpPr>
        <p:spPr>
          <a:noFill/>
        </p:spPr>
        <p:txBody>
          <a:bodyPr/>
          <a:lstStyle/>
          <a:p>
            <a:pPr defTabSz="986994"/>
            <a:r>
              <a:rPr lang="en-US" dirty="0" smtClean="0">
                <a:solidFill>
                  <a:srgbClr val="000000"/>
                </a:solidFill>
              </a:rPr>
              <a:t>Operations Strategy/Sourcing &amp; Contracting</a:t>
            </a:r>
          </a:p>
        </p:txBody>
      </p:sp>
      <p:sp>
        <p:nvSpPr>
          <p:cNvPr id="47107" name="Rectangle 3"/>
          <p:cNvSpPr>
            <a:spLocks noGrp="1" noChangeArrowheads="1"/>
          </p:cNvSpPr>
          <p:nvPr>
            <p:ph type="dt" sz="quarter" idx="1"/>
          </p:nvPr>
        </p:nvSpPr>
        <p:spPr>
          <a:noFill/>
        </p:spPr>
        <p:txBody>
          <a:bodyPr/>
          <a:lstStyle/>
          <a:p>
            <a:pPr defTabSz="986994"/>
            <a:fld id="{0410CF32-B2F3-4188-9C90-03C580BC1F4F}" type="datetime1">
              <a:rPr lang="en-US" smtClean="0">
                <a:solidFill>
                  <a:srgbClr val="000000"/>
                </a:solidFill>
              </a:rPr>
              <a:pPr defTabSz="986994"/>
              <a:t>3/1/17</a:t>
            </a:fld>
            <a:endParaRPr lang="en-US" dirty="0" smtClean="0">
              <a:solidFill>
                <a:srgbClr val="000000"/>
              </a:solidFill>
            </a:endParaRPr>
          </a:p>
        </p:txBody>
      </p:sp>
      <p:sp>
        <p:nvSpPr>
          <p:cNvPr id="47108" name="Rectangle 6"/>
          <p:cNvSpPr>
            <a:spLocks noGrp="1" noChangeArrowheads="1"/>
          </p:cNvSpPr>
          <p:nvPr>
            <p:ph type="ftr" sz="quarter" idx="4"/>
          </p:nvPr>
        </p:nvSpPr>
        <p:spPr>
          <a:noFill/>
        </p:spPr>
        <p:txBody>
          <a:bodyPr/>
          <a:lstStyle/>
          <a:p>
            <a:pPr defTabSz="986994"/>
            <a:r>
              <a:rPr lang="en-US" dirty="0" smtClean="0">
                <a:solidFill>
                  <a:srgbClr val="000000"/>
                </a:solidFill>
              </a:rPr>
              <a:t>© Van Mieghem</a:t>
            </a:r>
          </a:p>
        </p:txBody>
      </p:sp>
      <p:sp>
        <p:nvSpPr>
          <p:cNvPr id="47109" name="Rectangle 7"/>
          <p:cNvSpPr>
            <a:spLocks noGrp="1" noChangeArrowheads="1"/>
          </p:cNvSpPr>
          <p:nvPr>
            <p:ph type="sldNum" sz="quarter" idx="5"/>
          </p:nvPr>
        </p:nvSpPr>
        <p:spPr>
          <a:noFill/>
        </p:spPr>
        <p:txBody>
          <a:bodyPr/>
          <a:lstStyle/>
          <a:p>
            <a:pPr defTabSz="986994"/>
            <a:fld id="{23334214-DA5A-4C53-AE55-E35FF9ADC95B}" type="slidenum">
              <a:rPr lang="en-US" smtClean="0">
                <a:solidFill>
                  <a:srgbClr val="000000"/>
                </a:solidFill>
              </a:rPr>
              <a:pPr defTabSz="986994"/>
              <a:t>22</a:t>
            </a:fld>
            <a:endParaRPr lang="en-US" dirty="0" smtClean="0">
              <a:solidFill>
                <a:srgbClr val="000000"/>
              </a:solidFill>
            </a:endParaRPr>
          </a:p>
        </p:txBody>
      </p:sp>
      <p:sp>
        <p:nvSpPr>
          <p:cNvPr id="47110" name="Rectangle 2"/>
          <p:cNvSpPr>
            <a:spLocks noGrp="1" noRot="1" noChangeAspect="1" noChangeArrowheads="1" noTextEdit="1"/>
          </p:cNvSpPr>
          <p:nvPr>
            <p:ph type="sldImg"/>
          </p:nvPr>
        </p:nvSpPr>
        <p:spPr>
          <a:ln/>
        </p:spPr>
      </p:sp>
      <p:sp>
        <p:nvSpPr>
          <p:cNvPr id="54279" name="Rectangle 3"/>
          <p:cNvSpPr>
            <a:spLocks noGrp="1" noChangeArrowheads="1"/>
          </p:cNvSpPr>
          <p:nvPr>
            <p:ph type="body" idx="1"/>
          </p:nvPr>
        </p:nvSpPr>
        <p:spPr>
          <a:ln/>
        </p:spPr>
        <p:txBody>
          <a:bodyPr/>
          <a:lstStyle/>
          <a:p>
            <a:pPr marL="198681" indent="-198681">
              <a:buFontTx/>
              <a:buChar char="•"/>
              <a:defRPr/>
            </a:pPr>
            <a:r>
              <a:rPr lang="en-US" sz="900" dirty="0" smtClean="0"/>
              <a:t>Strategic sourcing = Key decision in processing network design at highest level: where to draw the boundaries between us (= internal processing network) and them. </a:t>
            </a:r>
          </a:p>
          <a:p>
            <a:pPr marL="677757" lvl="1" indent="-198681">
              <a:buFontTx/>
              <a:buChar char="•"/>
              <a:defRPr/>
            </a:pPr>
            <a:r>
              <a:rPr lang="en-US" sz="900" dirty="0" smtClean="0"/>
              <a:t>What defines “us”?</a:t>
            </a:r>
          </a:p>
          <a:p>
            <a:pPr marL="677757" lvl="1" indent="-198681">
              <a:buFontTx/>
              <a:buChar char="•"/>
              <a:defRPr/>
            </a:pPr>
            <a:r>
              <a:rPr lang="en-US" sz="900" dirty="0" smtClean="0"/>
              <a:t>Us = typically means we control = we have decision rights = typically through asset ownership.</a:t>
            </a:r>
          </a:p>
          <a:p>
            <a:pPr marL="1155232" lvl="2" indent="-198681">
              <a:buFontTx/>
              <a:buChar char="•"/>
              <a:defRPr/>
            </a:pPr>
            <a:r>
              <a:rPr lang="en-US" sz="900" dirty="0" smtClean="0"/>
              <a:t>Measure of degree of VI = value-added internally/total value of item</a:t>
            </a:r>
          </a:p>
          <a:p>
            <a:pPr marL="1155232" lvl="2" indent="-198681">
              <a:buFontTx/>
              <a:buChar char="•"/>
              <a:defRPr/>
            </a:pPr>
            <a:r>
              <a:rPr lang="en-US" sz="900" dirty="0" smtClean="0"/>
              <a:t>Sun uses the term “leveraged company” as the opposite of VI.  Its metric = revenues/employee.</a:t>
            </a:r>
          </a:p>
          <a:p>
            <a:pPr marL="198681" indent="-198681">
              <a:buFontTx/>
              <a:buChar char="•"/>
              <a:defRPr/>
            </a:pPr>
            <a:r>
              <a:rPr lang="en-US" sz="900" dirty="0" smtClean="0"/>
              <a:t>We will stress (the theory of)</a:t>
            </a:r>
          </a:p>
          <a:p>
            <a:pPr marL="677757" lvl="1" indent="-198681">
              <a:buFontTx/>
              <a:buAutoNum type="arabicPeriod"/>
              <a:defRPr/>
            </a:pPr>
            <a:r>
              <a:rPr lang="en-US" sz="900" dirty="0" smtClean="0"/>
              <a:t>Make or buy: when?</a:t>
            </a:r>
          </a:p>
          <a:p>
            <a:pPr marL="677757" lvl="1" indent="-198681">
              <a:buFontTx/>
              <a:buAutoNum type="arabicPeriod"/>
              <a:defRPr/>
            </a:pPr>
            <a:r>
              <a:rPr lang="en-US" sz="900" dirty="0" smtClean="0"/>
              <a:t>Deciding on the relationship: SRM</a:t>
            </a:r>
          </a:p>
          <a:p>
            <a:pPr marL="677757" lvl="1" indent="-198681">
              <a:buFontTx/>
              <a:buAutoNum type="arabicPeriod"/>
              <a:defRPr/>
            </a:pPr>
            <a:r>
              <a:rPr lang="en-US" sz="900" dirty="0" smtClean="0"/>
              <a:t>How do other ops </a:t>
            </a:r>
            <a:r>
              <a:rPr lang="en-US" sz="900" dirty="0" err="1" smtClean="0"/>
              <a:t>strat</a:t>
            </a:r>
            <a:r>
              <a:rPr lang="en-US" sz="900" dirty="0" smtClean="0"/>
              <a:t> drivers (tech, location, type) influence the sourcing strategy</a:t>
            </a:r>
          </a:p>
          <a:p>
            <a:pPr marL="198681" indent="-198681">
              <a:buFontTx/>
              <a:buChar char="•"/>
              <a:defRPr/>
            </a:pPr>
            <a:r>
              <a:rPr lang="en-US" sz="900" dirty="0" smtClean="0"/>
              <a:t>What makes sourcing “strategic?”</a:t>
            </a:r>
          </a:p>
          <a:p>
            <a:pPr marL="677757" lvl="1" indent="-198681">
              <a:buFontTx/>
              <a:buAutoNum type="arabicPeriod"/>
              <a:defRPr/>
            </a:pPr>
            <a:r>
              <a:rPr lang="en-US" sz="900" dirty="0" smtClean="0"/>
              <a:t>it supports the goal of the company and maximizes NPV: is sourcing key for innovation and flexibility (Sun) or cost (GM)?</a:t>
            </a:r>
          </a:p>
          <a:p>
            <a:pPr marL="677757" lvl="1" indent="-198681">
              <a:buFontTx/>
              <a:buAutoNum type="arabicPeriod"/>
              <a:defRPr/>
            </a:pPr>
            <a:r>
              <a:rPr lang="en-US" sz="900" dirty="0" smtClean="0"/>
              <a:t> This means that it is analogous to a business strategy: makes a case for creating competitive advantage that will deliver superior returns in NPV terms (meaning not just in the short term, but also in the long term). It thus goes well beyond how many organizations approach sourcing strategies (as little more than a plan to “rationalize the supply base” and “form long-term supplier relationships)</a:t>
            </a:r>
          </a:p>
          <a:p>
            <a:pPr marL="677757" lvl="1" indent="-198681">
              <a:buFontTx/>
              <a:buAutoNum type="arabicPeriod"/>
              <a:defRPr/>
            </a:pPr>
            <a:r>
              <a:rPr lang="en-US" sz="900" dirty="0" smtClean="0"/>
              <a:t> Good sourcing strategies optimize the risk-reward tradeoff. That means that your sourcing strategy depends on each product’s reward and risk level. Examples: A supplier portfolio approach (HP, Benetton)</a:t>
            </a:r>
          </a:p>
          <a:p>
            <a:pPr marL="677757" lvl="1" indent="-198681">
              <a:buFontTx/>
              <a:buAutoNum type="arabicPeriod"/>
              <a:defRPr/>
            </a:pPr>
            <a:r>
              <a:rPr lang="en-US" sz="900" dirty="0" smtClean="0"/>
              <a:t> it is broad in scope (global, long-term, and not clerical purchasing) and follows from a well-thought-out analysis.</a:t>
            </a:r>
          </a:p>
          <a:p>
            <a:pPr marL="1139209" lvl="2" indent="-198681">
              <a:buFont typeface="Arial" pitchFamily="34" charset="0"/>
              <a:buChar char="•"/>
              <a:defRPr/>
            </a:pPr>
            <a:r>
              <a:rPr lang="en-US" sz="900" dirty="0" smtClean="0"/>
              <a:t>The word “global” in GCM has two meanings: (</a:t>
            </a:r>
            <a:r>
              <a:rPr lang="en-US" sz="900" dirty="0" err="1" smtClean="0"/>
              <a:t>i</a:t>
            </a:r>
            <a:r>
              <a:rPr lang="en-US" sz="900" dirty="0" smtClean="0"/>
              <a:t>) this manager (of a team) makes sourcing decisions for the entire (global) operations = centralized sourcing and (ii) the suppliers can be anywhere in the world (instead of clerical local purchasing restricted to people in your area, or country whose language you speak). </a:t>
            </a:r>
          </a:p>
          <a:p>
            <a:pPr marL="1139209" lvl="2" indent="-198681">
              <a:buFont typeface="Arial" pitchFamily="34" charset="0"/>
              <a:buChar char="•"/>
              <a:defRPr/>
            </a:pPr>
            <a:r>
              <a:rPr lang="en-US" sz="900" dirty="0" smtClean="0"/>
              <a:t>Sun’s hierarchy: GCM (selects supplier), plant CM (bring supplier into Sun), tactical buyers and schedulers execute PO’s.</a:t>
            </a:r>
          </a:p>
          <a:p>
            <a:pPr marL="198681" indent="-198681">
              <a:defRPr/>
            </a:pPr>
            <a:r>
              <a:rPr lang="en-US" sz="900" dirty="0" smtClean="0"/>
              <a:t>“Two main factors distinguish the best firms from the rest (</a:t>
            </a:r>
            <a:r>
              <a:rPr lang="en-US" sz="900" dirty="0" err="1" smtClean="0"/>
              <a:t>Laseter</a:t>
            </a:r>
            <a:r>
              <a:rPr lang="en-US" sz="900" dirty="0" smtClean="0"/>
              <a:t> p. 10):</a:t>
            </a:r>
          </a:p>
          <a:p>
            <a:pPr marL="677757" lvl="1" indent="-198681">
              <a:buFontTx/>
              <a:buAutoNum type="arabicPeriod"/>
              <a:defRPr/>
            </a:pPr>
            <a:r>
              <a:rPr lang="en-US" sz="900" dirty="0" smtClean="0"/>
              <a:t>Leading companies demand multifunctional involvement to ensure a broad perspective and buy-in [to the sourcing strategy]</a:t>
            </a:r>
          </a:p>
          <a:p>
            <a:pPr marL="677757" lvl="1" indent="-198681">
              <a:buFontTx/>
              <a:buAutoNum type="arabicPeriod"/>
              <a:defRPr/>
            </a:pPr>
            <a:r>
              <a:rPr lang="en-US" sz="900" dirty="0" smtClean="0"/>
              <a:t>The best companies also display a depth of analytic rigor. (Their plans reflect a level of understanding that often exceeds the suppliers’. Example: Toyota)</a:t>
            </a:r>
          </a:p>
          <a:p>
            <a:pPr marL="198681" indent="-198681">
              <a:buFontTx/>
              <a:buChar char="•"/>
              <a:defRPr/>
            </a:pPr>
            <a:r>
              <a:rPr lang="en-US" sz="900" dirty="0" smtClean="0"/>
              <a:t>What is CRM? Similarities SRM &amp; CRM:</a:t>
            </a:r>
          </a:p>
          <a:p>
            <a:pPr marL="677757" lvl="1" indent="-198681">
              <a:buFontTx/>
              <a:buChar char="•"/>
              <a:defRPr/>
            </a:pPr>
            <a:r>
              <a:rPr lang="en-US" sz="900" dirty="0" smtClean="0"/>
              <a:t>Both recognize that the stream of interactions constitutes a relationship that provides more information in its entirety</a:t>
            </a:r>
          </a:p>
          <a:p>
            <a:pPr marL="677757" lvl="1" indent="-198681">
              <a:buFontTx/>
              <a:buChar char="•"/>
              <a:defRPr/>
            </a:pPr>
            <a:r>
              <a:rPr lang="en-US" sz="900" dirty="0" smtClean="0"/>
              <a:t>That information allows better management</a:t>
            </a:r>
          </a:p>
          <a:p>
            <a:pPr marL="198681" indent="-198681">
              <a:buFontTx/>
              <a:buChar char="•"/>
              <a:defRPr/>
            </a:pPr>
            <a:r>
              <a:rPr lang="en-US" sz="900" dirty="0" smtClean="0"/>
              <a:t>Differences:</a:t>
            </a:r>
          </a:p>
          <a:p>
            <a:pPr marL="677757" lvl="1" indent="-198681">
              <a:buFontTx/>
              <a:buChar char="•"/>
              <a:defRPr/>
            </a:pPr>
            <a:r>
              <a:rPr lang="en-US" sz="900" dirty="0" smtClean="0"/>
              <a:t>CRM: best customer is one who pays a lot of high margin stuff, </a:t>
            </a:r>
            <a:r>
              <a:rPr lang="en-US" sz="900" b="1" dirty="0" smtClean="0"/>
              <a:t>but </a:t>
            </a:r>
            <a:r>
              <a:rPr lang="en-US" sz="900" dirty="0" smtClean="0"/>
              <a:t>having large suppliers at lowest cost is not necessarily the best outcome.</a:t>
            </a:r>
          </a:p>
          <a:p>
            <a:pPr marL="677757" lvl="1" indent="-198681">
              <a:buFontTx/>
              <a:buChar char="•"/>
              <a:defRPr/>
            </a:pPr>
            <a:r>
              <a:rPr lang="en-US" sz="900" dirty="0" smtClean="0"/>
              <a:t>CRM: clearly strongly IT driven (360degree view of customer) and now IT companies start doing same for SRM, but instead of dealing with many individuals, we are dealing with few, very large suppliers where the </a:t>
            </a:r>
            <a:r>
              <a:rPr lang="en-US" sz="900" b="1" dirty="0" smtClean="0"/>
              <a:t>relationship</a:t>
            </a:r>
            <a:r>
              <a:rPr lang="en-US" sz="900" dirty="0" smtClean="0"/>
              <a:t> becomes key</a:t>
            </a:r>
          </a:p>
        </p:txBody>
      </p:sp>
    </p:spTree>
    <p:extLst>
      <p:ext uri="{BB962C8B-B14F-4D97-AF65-F5344CB8AC3E}">
        <p14:creationId xmlns:p14="http://schemas.microsoft.com/office/powerpoint/2010/main" val="49451646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hdr" sz="quarter"/>
          </p:nvPr>
        </p:nvSpPr>
        <p:spPr>
          <a:noFill/>
        </p:spPr>
        <p:txBody>
          <a:bodyPr/>
          <a:lstStyle/>
          <a:p>
            <a:pPr defTabSz="986994"/>
            <a:r>
              <a:rPr lang="en-US" dirty="0" smtClean="0">
                <a:solidFill>
                  <a:srgbClr val="000000"/>
                </a:solidFill>
              </a:rPr>
              <a:t>Operations Strategy/Sourcing &amp; Contracting</a:t>
            </a:r>
          </a:p>
        </p:txBody>
      </p:sp>
      <p:sp>
        <p:nvSpPr>
          <p:cNvPr id="49155" name="Rectangle 3"/>
          <p:cNvSpPr>
            <a:spLocks noGrp="1" noChangeArrowheads="1"/>
          </p:cNvSpPr>
          <p:nvPr>
            <p:ph type="dt" sz="quarter" idx="1"/>
          </p:nvPr>
        </p:nvSpPr>
        <p:spPr>
          <a:noFill/>
        </p:spPr>
        <p:txBody>
          <a:bodyPr/>
          <a:lstStyle/>
          <a:p>
            <a:pPr defTabSz="986994"/>
            <a:fld id="{792FCF50-A4EB-4AAE-9A68-2774F12A0897}" type="datetime1">
              <a:rPr lang="en-US" smtClean="0">
                <a:solidFill>
                  <a:srgbClr val="000000"/>
                </a:solidFill>
              </a:rPr>
              <a:pPr defTabSz="986994"/>
              <a:t>3/1/17</a:t>
            </a:fld>
            <a:endParaRPr lang="en-US" dirty="0" smtClean="0">
              <a:solidFill>
                <a:srgbClr val="000000"/>
              </a:solidFill>
            </a:endParaRPr>
          </a:p>
        </p:txBody>
      </p:sp>
      <p:sp>
        <p:nvSpPr>
          <p:cNvPr id="49156" name="Rectangle 6"/>
          <p:cNvSpPr>
            <a:spLocks noGrp="1" noChangeArrowheads="1"/>
          </p:cNvSpPr>
          <p:nvPr>
            <p:ph type="ftr" sz="quarter" idx="4"/>
          </p:nvPr>
        </p:nvSpPr>
        <p:spPr>
          <a:noFill/>
        </p:spPr>
        <p:txBody>
          <a:bodyPr/>
          <a:lstStyle/>
          <a:p>
            <a:pPr defTabSz="986994"/>
            <a:r>
              <a:rPr lang="en-US" dirty="0" smtClean="0">
                <a:solidFill>
                  <a:srgbClr val="000000"/>
                </a:solidFill>
              </a:rPr>
              <a:t>© Van Mieghem</a:t>
            </a:r>
          </a:p>
        </p:txBody>
      </p:sp>
      <p:sp>
        <p:nvSpPr>
          <p:cNvPr id="49157" name="Rectangle 7"/>
          <p:cNvSpPr>
            <a:spLocks noGrp="1" noChangeArrowheads="1"/>
          </p:cNvSpPr>
          <p:nvPr>
            <p:ph type="sldNum" sz="quarter" idx="5"/>
          </p:nvPr>
        </p:nvSpPr>
        <p:spPr>
          <a:noFill/>
        </p:spPr>
        <p:txBody>
          <a:bodyPr/>
          <a:lstStyle/>
          <a:p>
            <a:pPr defTabSz="986994"/>
            <a:fld id="{E0C35306-D903-4BE4-AF2E-B307E6F66EFA}" type="slidenum">
              <a:rPr lang="en-US" smtClean="0">
                <a:solidFill>
                  <a:srgbClr val="000000"/>
                </a:solidFill>
              </a:rPr>
              <a:pPr defTabSz="986994"/>
              <a:t>23</a:t>
            </a:fld>
            <a:endParaRPr lang="en-US" dirty="0" smtClean="0">
              <a:solidFill>
                <a:srgbClr val="000000"/>
              </a:solidFill>
            </a:endParaRPr>
          </a:p>
        </p:txBody>
      </p:sp>
      <p:sp>
        <p:nvSpPr>
          <p:cNvPr id="49158" name="Rectangle 2"/>
          <p:cNvSpPr>
            <a:spLocks noGrp="1" noRot="1" noChangeAspect="1" noChangeArrowheads="1" noTextEdit="1"/>
          </p:cNvSpPr>
          <p:nvPr>
            <p:ph type="sldImg"/>
          </p:nvPr>
        </p:nvSpPr>
        <p:spPr>
          <a:xfrm>
            <a:off x="1339850" y="373063"/>
            <a:ext cx="4378325" cy="3284537"/>
          </a:xfrm>
          <a:ln/>
        </p:spPr>
      </p:sp>
      <p:sp>
        <p:nvSpPr>
          <p:cNvPr id="49159" name="Rectangle 3"/>
          <p:cNvSpPr>
            <a:spLocks noGrp="1" noChangeArrowheads="1"/>
          </p:cNvSpPr>
          <p:nvPr>
            <p:ph type="body" idx="1"/>
          </p:nvPr>
        </p:nvSpPr>
        <p:spPr>
          <a:noFill/>
          <a:ln/>
        </p:spPr>
        <p:txBody>
          <a:bodyPr/>
          <a:lstStyle/>
          <a:p>
            <a:pPr marL="198681" indent="-198681"/>
            <a:r>
              <a:rPr lang="en-US" dirty="0" smtClean="0"/>
              <a:t>Say price is $100, then cost is $85, out of which .85%*$85= $72.25 is purchasing.</a:t>
            </a:r>
          </a:p>
          <a:p>
            <a:pPr marL="198681" indent="-198681"/>
            <a:r>
              <a:rPr lang="en-US" dirty="0" smtClean="0"/>
              <a:t>Reduce purchasing by 10% means an additional $7.225 is going to the bottom line.</a:t>
            </a:r>
          </a:p>
          <a:p>
            <a:pPr marL="198681" indent="-198681"/>
            <a:r>
              <a:rPr lang="en-US" dirty="0" smtClean="0"/>
              <a:t>Hence, margin becomes $15 + $7.225 = $22.225Add 8.5 to margin: 23.5, which is a 56% increase. NI will increase even more.</a:t>
            </a:r>
          </a:p>
          <a:p>
            <a:pPr marL="198681" indent="-198681"/>
            <a:endParaRPr lang="en-US" dirty="0" smtClean="0"/>
          </a:p>
          <a:p>
            <a:pPr marL="198681" indent="-198681"/>
            <a:r>
              <a:rPr lang="en-US" dirty="0" smtClean="0"/>
              <a:t>Note: </a:t>
            </a:r>
          </a:p>
          <a:p>
            <a:pPr marL="198681" indent="-198681">
              <a:buFontTx/>
              <a:buAutoNum type="arabicPeriod"/>
            </a:pPr>
            <a:r>
              <a:rPr lang="en-US" dirty="0" smtClean="0"/>
              <a:t>most sourcing in hi tech. Why? [We will see how this relates later to product design &amp; modularity + contracting.] Hi Tech (like Sun) are at the forefront of new sourcing strategies.</a:t>
            </a:r>
          </a:p>
          <a:p>
            <a:pPr marL="198681" indent="-198681">
              <a:buFontTx/>
              <a:buAutoNum type="arabicPeriod"/>
            </a:pPr>
            <a:r>
              <a:rPr lang="en-US" dirty="0" smtClean="0"/>
              <a:t>Service is only 10-40%, but what is the trend? [Increase! We will discuss later what type of services are likely candidates for outsourcing.]</a:t>
            </a:r>
          </a:p>
          <a:p>
            <a:pPr marL="198681" indent="-198681">
              <a:buFontTx/>
              <a:buAutoNum type="arabicPeriod"/>
            </a:pPr>
            <a:endParaRPr lang="en-US" dirty="0" smtClean="0"/>
          </a:p>
          <a:p>
            <a:pPr marL="198681" indent="-198681"/>
            <a:r>
              <a:rPr lang="en-US" dirty="0" smtClean="0"/>
              <a:t>If well practiced, it can also drive innovation, quality, flexibility or responsiveness</a:t>
            </a:r>
          </a:p>
          <a:p>
            <a:pPr marL="198681" indent="-198681"/>
            <a:r>
              <a:rPr lang="en-US" dirty="0" smtClean="0"/>
              <a:t>Examples of sourcing driving innovation: (</a:t>
            </a:r>
            <a:r>
              <a:rPr lang="en-US" dirty="0" err="1" smtClean="0"/>
              <a:t>McK</a:t>
            </a:r>
            <a:r>
              <a:rPr lang="en-US" dirty="0" smtClean="0"/>
              <a:t> Oct 2007):</a:t>
            </a:r>
          </a:p>
          <a:p>
            <a:pPr marL="198681" indent="-198681">
              <a:buFontTx/>
              <a:buChar char="•"/>
            </a:pPr>
            <a:r>
              <a:rPr lang="en-US" dirty="0" smtClean="0"/>
              <a:t>P&amp;G has an ambitious target to source a high percentage of its products from outside the company.  Its purchasers nurtured the development of the popular </a:t>
            </a:r>
            <a:r>
              <a:rPr lang="en-US" i="1" dirty="0" err="1" smtClean="0"/>
              <a:t>SpinBrush</a:t>
            </a:r>
            <a:r>
              <a:rPr lang="en-US" dirty="0" smtClean="0"/>
              <a:t>—brought to P&amp;G by outside inventors who had earlier invented a battery-operated, spinning lollipop.</a:t>
            </a:r>
          </a:p>
          <a:p>
            <a:pPr marL="198681" indent="-198681">
              <a:buFontTx/>
              <a:buChar char="•"/>
            </a:pPr>
            <a:r>
              <a:rPr lang="en-US" dirty="0" smtClean="0"/>
              <a:t>Apple used its supply base to outsource much of the development of the iPod HW and SW. Even the idea for the device was brought to Apple by an outside entrepreneur, Tony </a:t>
            </a:r>
            <a:r>
              <a:rPr lang="en-US" dirty="0" err="1" smtClean="0"/>
              <a:t>Fadell</a:t>
            </a:r>
            <a:r>
              <a:rPr lang="en-US" dirty="0" smtClean="0"/>
              <a:t>.</a:t>
            </a:r>
          </a:p>
          <a:p>
            <a:pPr marL="198681" indent="-198681">
              <a:buFontTx/>
              <a:buChar char="•"/>
            </a:pPr>
            <a:r>
              <a:rPr lang="en-US" dirty="0" smtClean="0"/>
              <a:t>Sun called their (when I interviewed Sun in 1992) supply relationships a “marriage of convenience”: Sun Microsystems needed its suppliers’ products and technology to remain “leading edge”, and the suppliers needed Sun to bring their new technologies to market.  Once the suppliers got down the learning curve, “Sun got out”.  Hence, negotiating cost cuts was never that key for Sun b/c short PLC; key was time to market and flexibility.</a:t>
            </a:r>
          </a:p>
        </p:txBody>
      </p:sp>
    </p:spTree>
    <p:extLst>
      <p:ext uri="{BB962C8B-B14F-4D97-AF65-F5344CB8AC3E}">
        <p14:creationId xmlns:p14="http://schemas.microsoft.com/office/powerpoint/2010/main" val="57886078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hdr" sz="quarter"/>
          </p:nvPr>
        </p:nvSpPr>
        <p:spPr>
          <a:noFill/>
        </p:spPr>
        <p:txBody>
          <a:bodyPr/>
          <a:lstStyle/>
          <a:p>
            <a:pPr defTabSz="986994"/>
            <a:r>
              <a:rPr lang="en-US" dirty="0" smtClean="0">
                <a:solidFill>
                  <a:srgbClr val="000000"/>
                </a:solidFill>
              </a:rPr>
              <a:t>Operations Strategy/Sourcing &amp; Contracting</a:t>
            </a:r>
          </a:p>
        </p:txBody>
      </p:sp>
      <p:sp>
        <p:nvSpPr>
          <p:cNvPr id="48131" name="Rectangle 3"/>
          <p:cNvSpPr>
            <a:spLocks noGrp="1" noChangeArrowheads="1"/>
          </p:cNvSpPr>
          <p:nvPr>
            <p:ph type="dt" sz="quarter" idx="1"/>
          </p:nvPr>
        </p:nvSpPr>
        <p:spPr>
          <a:noFill/>
        </p:spPr>
        <p:txBody>
          <a:bodyPr/>
          <a:lstStyle/>
          <a:p>
            <a:pPr defTabSz="986994"/>
            <a:fld id="{99C10426-0091-4593-8EC1-D8B18ABAD48B}" type="datetime1">
              <a:rPr lang="en-US" smtClean="0">
                <a:solidFill>
                  <a:srgbClr val="000000"/>
                </a:solidFill>
              </a:rPr>
              <a:pPr defTabSz="986994"/>
              <a:t>3/1/17</a:t>
            </a:fld>
            <a:endParaRPr lang="en-US" dirty="0" smtClean="0">
              <a:solidFill>
                <a:srgbClr val="000000"/>
              </a:solidFill>
            </a:endParaRPr>
          </a:p>
        </p:txBody>
      </p:sp>
      <p:sp>
        <p:nvSpPr>
          <p:cNvPr id="48132" name="Rectangle 6"/>
          <p:cNvSpPr>
            <a:spLocks noGrp="1" noChangeArrowheads="1"/>
          </p:cNvSpPr>
          <p:nvPr>
            <p:ph type="ftr" sz="quarter" idx="4"/>
          </p:nvPr>
        </p:nvSpPr>
        <p:spPr>
          <a:noFill/>
        </p:spPr>
        <p:txBody>
          <a:bodyPr/>
          <a:lstStyle/>
          <a:p>
            <a:pPr defTabSz="986994"/>
            <a:r>
              <a:rPr lang="en-US" dirty="0" smtClean="0">
                <a:solidFill>
                  <a:srgbClr val="000000"/>
                </a:solidFill>
              </a:rPr>
              <a:t>© Van Mieghem</a:t>
            </a:r>
          </a:p>
        </p:txBody>
      </p:sp>
      <p:sp>
        <p:nvSpPr>
          <p:cNvPr id="48133" name="Rectangle 7"/>
          <p:cNvSpPr>
            <a:spLocks noGrp="1" noChangeArrowheads="1"/>
          </p:cNvSpPr>
          <p:nvPr>
            <p:ph type="sldNum" sz="quarter" idx="5"/>
          </p:nvPr>
        </p:nvSpPr>
        <p:spPr>
          <a:noFill/>
        </p:spPr>
        <p:txBody>
          <a:bodyPr/>
          <a:lstStyle/>
          <a:p>
            <a:pPr defTabSz="986994"/>
            <a:fld id="{516FD394-EEFB-412E-B584-12D77686E25C}" type="slidenum">
              <a:rPr lang="en-US" smtClean="0">
                <a:solidFill>
                  <a:srgbClr val="000000"/>
                </a:solidFill>
              </a:rPr>
              <a:pPr defTabSz="986994"/>
              <a:t>24</a:t>
            </a:fld>
            <a:endParaRPr lang="en-US" dirty="0" smtClean="0">
              <a:solidFill>
                <a:srgbClr val="000000"/>
              </a:solidFill>
            </a:endParaRPr>
          </a:p>
        </p:txBody>
      </p:sp>
      <p:sp>
        <p:nvSpPr>
          <p:cNvPr id="48134" name="Rectangle 2"/>
          <p:cNvSpPr>
            <a:spLocks noGrp="1" noRot="1" noChangeAspect="1" noChangeArrowheads="1" noTextEdit="1"/>
          </p:cNvSpPr>
          <p:nvPr>
            <p:ph type="sldImg"/>
          </p:nvPr>
        </p:nvSpPr>
        <p:spPr>
          <a:xfrm>
            <a:off x="1339850" y="373063"/>
            <a:ext cx="4378325" cy="3284537"/>
          </a:xfrm>
          <a:ln/>
        </p:spPr>
      </p:sp>
      <p:sp>
        <p:nvSpPr>
          <p:cNvPr id="48135" name="Rectangle 3"/>
          <p:cNvSpPr>
            <a:spLocks noGrp="1" noChangeArrowheads="1"/>
          </p:cNvSpPr>
          <p:nvPr>
            <p:ph type="body" idx="1"/>
          </p:nvPr>
        </p:nvSpPr>
        <p:spPr>
          <a:noFill/>
          <a:ln/>
        </p:spPr>
        <p:txBody>
          <a:bodyPr/>
          <a:lstStyle/>
          <a:p>
            <a:r>
              <a:rPr lang="en-US" smtClean="0"/>
              <a:t>To the casual observer, offshoring may be synonymous with offshore outsourcing.  In truth, offshore outsourcing is only one side of offshoring.  A company may offshore but maintain captive offshore operations.  At the same time, a company may outsource in cheaper domestic locations, or outsource “near-shore,” as an intermediate step between captive production and fully offshore outsourcing.</a:t>
            </a:r>
          </a:p>
          <a:p>
            <a:endParaRPr lang="en-US" smtClean="0"/>
          </a:p>
          <a:p>
            <a:r>
              <a:rPr lang="en-US" smtClean="0"/>
              <a:t>Outsourcing is about the type of relationship: </a:t>
            </a:r>
            <a:r>
              <a:rPr lang="en-US" i="1" smtClean="0"/>
              <a:t>who </a:t>
            </a:r>
            <a:r>
              <a:rPr lang="en-US" smtClean="0"/>
              <a:t>performs the activities/process (and owns the resources/assets)</a:t>
            </a:r>
          </a:p>
          <a:p>
            <a:r>
              <a:rPr lang="en-US" smtClean="0"/>
              <a:t>Offshoring is one driver of the capacity portfolio: </a:t>
            </a:r>
            <a:r>
              <a:rPr lang="en-US" i="1" smtClean="0"/>
              <a:t>where </a:t>
            </a:r>
            <a:r>
              <a:rPr lang="en-US" smtClean="0"/>
              <a:t>perform the activities = location.  It means relocating activities to serve customers in one country to another country. (“performing work for customers in one country using assets located in a different country.”)</a:t>
            </a:r>
          </a:p>
          <a:p>
            <a:endParaRPr lang="en-US" smtClean="0"/>
          </a:p>
          <a:p>
            <a:r>
              <a:rPr lang="en-US" smtClean="0"/>
              <a:t>Examples in services:</a:t>
            </a:r>
          </a:p>
          <a:p>
            <a:r>
              <a:rPr lang="en-US" smtClean="0"/>
              <a:t>- local, captive = traditional. Also typical for those service jobs that require physical proximity to the customer. (Lawn service, physical examination, etc.)</a:t>
            </a:r>
          </a:p>
          <a:p>
            <a:r>
              <a:rPr lang="en-US" smtClean="0"/>
              <a:t>- local, outsource = consulting or anytime you use the services of a local firm</a:t>
            </a:r>
          </a:p>
          <a:p>
            <a:r>
              <a:rPr lang="en-US" smtClean="0"/>
              <a:t>- remote, captive = GE, American Express, British Airways have captive call centers in India. (The Economist 2003) The workers in India handle calls from the US, but are employees of the American firm.</a:t>
            </a:r>
          </a:p>
          <a:p>
            <a:r>
              <a:rPr lang="en-US" smtClean="0"/>
              <a:t>- remote, outsource = software coding and service from India; Mass General outsourcing X-Ray to Indian Radiologists (see ch06 ).</a:t>
            </a:r>
          </a:p>
          <a:p>
            <a:endParaRPr lang="en-US" smtClean="0"/>
          </a:p>
          <a:p>
            <a:r>
              <a:rPr lang="en-US" smtClean="0"/>
              <a:t>If India has a comparative advantage in radiology and the services of radiologists can be transferred over Internet or fibre optics, fewer radiologists would be employed in the US. But American healthcare services will become cheaper and doctors will specialise in other skills. </a:t>
            </a:r>
          </a:p>
          <a:p>
            <a:endParaRPr lang="en-US" smtClean="0"/>
          </a:p>
          <a:p>
            <a:r>
              <a:rPr lang="en-US" smtClean="0"/>
              <a:t>Outsourced offshoring is very similar to trading and applies equally to goods as services:</a:t>
            </a:r>
          </a:p>
          <a:p>
            <a:r>
              <a:rPr lang="en-US" smtClean="0"/>
              <a:t>“services trade, says the council, is the increased use of offshore outsourcing in which a company relocates labour-intensive service industry functions in another country.”</a:t>
            </a:r>
          </a:p>
        </p:txBody>
      </p:sp>
    </p:spTree>
    <p:extLst>
      <p:ext uri="{BB962C8B-B14F-4D97-AF65-F5344CB8AC3E}">
        <p14:creationId xmlns:p14="http://schemas.microsoft.com/office/powerpoint/2010/main" val="177783311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a:ln/>
        </p:spPr>
      </p:sp>
      <p:sp>
        <p:nvSpPr>
          <p:cNvPr id="50179" name="Notes Placeholder 2"/>
          <p:cNvSpPr>
            <a:spLocks noGrp="1"/>
          </p:cNvSpPr>
          <p:nvPr>
            <p:ph type="body" idx="1"/>
          </p:nvPr>
        </p:nvSpPr>
        <p:spPr>
          <a:noFill/>
          <a:ln/>
        </p:spPr>
        <p:txBody>
          <a:bodyPr/>
          <a:lstStyle/>
          <a:p>
            <a:r>
              <a:rPr lang="en-US" smtClean="0"/>
              <a:t>This is an excellent area for MBAs!  Talent and know-how of the entire repercussions of sourcing!</a:t>
            </a:r>
          </a:p>
        </p:txBody>
      </p:sp>
      <p:sp>
        <p:nvSpPr>
          <p:cNvPr id="50180" name="Header Placeholder 3"/>
          <p:cNvSpPr>
            <a:spLocks noGrp="1"/>
          </p:cNvSpPr>
          <p:nvPr>
            <p:ph type="hdr" sz="quarter"/>
          </p:nvPr>
        </p:nvSpPr>
        <p:spPr>
          <a:noFill/>
        </p:spPr>
        <p:txBody>
          <a:bodyPr/>
          <a:lstStyle/>
          <a:p>
            <a:pPr defTabSz="986994"/>
            <a:r>
              <a:rPr lang="en-US" dirty="0" smtClean="0">
                <a:solidFill>
                  <a:srgbClr val="000000"/>
                </a:solidFill>
              </a:rPr>
              <a:t>Operations Strategy/Sourcing &amp; Contracting</a:t>
            </a:r>
          </a:p>
        </p:txBody>
      </p:sp>
      <p:sp>
        <p:nvSpPr>
          <p:cNvPr id="50181" name="Date Placeholder 4"/>
          <p:cNvSpPr>
            <a:spLocks noGrp="1"/>
          </p:cNvSpPr>
          <p:nvPr>
            <p:ph type="dt" sz="quarter" idx="1"/>
          </p:nvPr>
        </p:nvSpPr>
        <p:spPr>
          <a:noFill/>
        </p:spPr>
        <p:txBody>
          <a:bodyPr/>
          <a:lstStyle/>
          <a:p>
            <a:pPr defTabSz="986994"/>
            <a:fld id="{9C979AA9-6D11-439C-AFCB-2E94EB30347A}" type="datetime1">
              <a:rPr lang="en-US" smtClean="0">
                <a:solidFill>
                  <a:srgbClr val="000000"/>
                </a:solidFill>
              </a:rPr>
              <a:pPr defTabSz="986994"/>
              <a:t>3/1/17</a:t>
            </a:fld>
            <a:endParaRPr lang="en-US" dirty="0" smtClean="0">
              <a:solidFill>
                <a:srgbClr val="000000"/>
              </a:solidFill>
            </a:endParaRPr>
          </a:p>
        </p:txBody>
      </p:sp>
      <p:sp>
        <p:nvSpPr>
          <p:cNvPr id="50182" name="Footer Placeholder 5"/>
          <p:cNvSpPr>
            <a:spLocks noGrp="1"/>
          </p:cNvSpPr>
          <p:nvPr>
            <p:ph type="ftr" sz="quarter" idx="4"/>
          </p:nvPr>
        </p:nvSpPr>
        <p:spPr>
          <a:noFill/>
        </p:spPr>
        <p:txBody>
          <a:bodyPr/>
          <a:lstStyle/>
          <a:p>
            <a:pPr defTabSz="986994"/>
            <a:r>
              <a:rPr lang="en-US" dirty="0" smtClean="0">
                <a:solidFill>
                  <a:srgbClr val="000000"/>
                </a:solidFill>
              </a:rPr>
              <a:t>© Van Mieghem</a:t>
            </a:r>
          </a:p>
        </p:txBody>
      </p:sp>
      <p:sp>
        <p:nvSpPr>
          <p:cNvPr id="50183" name="Slide Number Placeholder 6"/>
          <p:cNvSpPr>
            <a:spLocks noGrp="1"/>
          </p:cNvSpPr>
          <p:nvPr>
            <p:ph type="sldNum" sz="quarter" idx="5"/>
          </p:nvPr>
        </p:nvSpPr>
        <p:spPr>
          <a:noFill/>
        </p:spPr>
        <p:txBody>
          <a:bodyPr/>
          <a:lstStyle/>
          <a:p>
            <a:pPr defTabSz="986994"/>
            <a:fld id="{CA094132-F5FD-4C4A-869D-C14EF78D8F0F}" type="slidenum">
              <a:rPr lang="en-US" smtClean="0">
                <a:solidFill>
                  <a:srgbClr val="000000"/>
                </a:solidFill>
              </a:rPr>
              <a:pPr defTabSz="986994"/>
              <a:t>25</a:t>
            </a:fld>
            <a:endParaRPr lang="en-US" dirty="0" smtClean="0">
              <a:solidFill>
                <a:srgbClr val="000000"/>
              </a:solidFill>
            </a:endParaRPr>
          </a:p>
        </p:txBody>
      </p:sp>
    </p:spTree>
    <p:extLst>
      <p:ext uri="{BB962C8B-B14F-4D97-AF65-F5344CB8AC3E}">
        <p14:creationId xmlns:p14="http://schemas.microsoft.com/office/powerpoint/2010/main" val="51574384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a:ln/>
        </p:spPr>
      </p:sp>
      <p:sp>
        <p:nvSpPr>
          <p:cNvPr id="51203" name="Notes Placeholder 2"/>
          <p:cNvSpPr>
            <a:spLocks noGrp="1"/>
          </p:cNvSpPr>
          <p:nvPr>
            <p:ph type="body" idx="1"/>
          </p:nvPr>
        </p:nvSpPr>
        <p:spPr>
          <a:noFill/>
          <a:ln/>
        </p:spPr>
        <p:txBody>
          <a:bodyPr/>
          <a:lstStyle/>
          <a:p>
            <a:r>
              <a:rPr lang="en-US" smtClean="0"/>
              <a:t>Only 1/3 of the value of strategic sourcing comes from purchasing/negotiations; most comes from collaboration with design, engineering, operations, and mkt!</a:t>
            </a:r>
          </a:p>
        </p:txBody>
      </p:sp>
      <p:sp>
        <p:nvSpPr>
          <p:cNvPr id="51204" name="Header Placeholder 3"/>
          <p:cNvSpPr>
            <a:spLocks noGrp="1"/>
          </p:cNvSpPr>
          <p:nvPr>
            <p:ph type="hdr" sz="quarter"/>
          </p:nvPr>
        </p:nvSpPr>
        <p:spPr>
          <a:noFill/>
        </p:spPr>
        <p:txBody>
          <a:bodyPr/>
          <a:lstStyle/>
          <a:p>
            <a:pPr defTabSz="986994"/>
            <a:r>
              <a:rPr lang="en-US" dirty="0" smtClean="0">
                <a:solidFill>
                  <a:srgbClr val="000000"/>
                </a:solidFill>
              </a:rPr>
              <a:t>Operations Strategy/Sourcing &amp; Contracting</a:t>
            </a:r>
          </a:p>
        </p:txBody>
      </p:sp>
      <p:sp>
        <p:nvSpPr>
          <p:cNvPr id="51205" name="Date Placeholder 4"/>
          <p:cNvSpPr>
            <a:spLocks noGrp="1"/>
          </p:cNvSpPr>
          <p:nvPr>
            <p:ph type="dt" sz="quarter" idx="1"/>
          </p:nvPr>
        </p:nvSpPr>
        <p:spPr>
          <a:noFill/>
        </p:spPr>
        <p:txBody>
          <a:bodyPr/>
          <a:lstStyle/>
          <a:p>
            <a:pPr defTabSz="986994"/>
            <a:fld id="{8B4B7E9C-ABB2-4D1E-91CF-0BCD742396DD}" type="datetime1">
              <a:rPr lang="en-US" smtClean="0">
                <a:solidFill>
                  <a:srgbClr val="000000"/>
                </a:solidFill>
              </a:rPr>
              <a:pPr defTabSz="986994"/>
              <a:t>3/1/17</a:t>
            </a:fld>
            <a:endParaRPr lang="en-US" dirty="0" smtClean="0">
              <a:solidFill>
                <a:srgbClr val="000000"/>
              </a:solidFill>
            </a:endParaRPr>
          </a:p>
        </p:txBody>
      </p:sp>
      <p:sp>
        <p:nvSpPr>
          <p:cNvPr id="51206" name="Footer Placeholder 5"/>
          <p:cNvSpPr>
            <a:spLocks noGrp="1"/>
          </p:cNvSpPr>
          <p:nvPr>
            <p:ph type="ftr" sz="quarter" idx="4"/>
          </p:nvPr>
        </p:nvSpPr>
        <p:spPr>
          <a:noFill/>
        </p:spPr>
        <p:txBody>
          <a:bodyPr/>
          <a:lstStyle/>
          <a:p>
            <a:pPr defTabSz="986994"/>
            <a:r>
              <a:rPr lang="en-US" dirty="0" smtClean="0">
                <a:solidFill>
                  <a:srgbClr val="000000"/>
                </a:solidFill>
              </a:rPr>
              <a:t>© Van Mieghem</a:t>
            </a:r>
          </a:p>
        </p:txBody>
      </p:sp>
      <p:sp>
        <p:nvSpPr>
          <p:cNvPr id="51207" name="Slide Number Placeholder 6"/>
          <p:cNvSpPr>
            <a:spLocks noGrp="1"/>
          </p:cNvSpPr>
          <p:nvPr>
            <p:ph type="sldNum" sz="quarter" idx="5"/>
          </p:nvPr>
        </p:nvSpPr>
        <p:spPr>
          <a:noFill/>
        </p:spPr>
        <p:txBody>
          <a:bodyPr/>
          <a:lstStyle/>
          <a:p>
            <a:pPr defTabSz="986994"/>
            <a:fld id="{8857A694-6783-44F5-BCAA-0F3F39AE42CD}" type="slidenum">
              <a:rPr lang="en-US" smtClean="0">
                <a:solidFill>
                  <a:srgbClr val="000000"/>
                </a:solidFill>
              </a:rPr>
              <a:pPr defTabSz="986994"/>
              <a:t>26</a:t>
            </a:fld>
            <a:endParaRPr lang="en-US" dirty="0" smtClean="0">
              <a:solidFill>
                <a:srgbClr val="000000"/>
              </a:solidFill>
            </a:endParaRPr>
          </a:p>
        </p:txBody>
      </p:sp>
    </p:spTree>
    <p:extLst>
      <p:ext uri="{BB962C8B-B14F-4D97-AF65-F5344CB8AC3E}">
        <p14:creationId xmlns:p14="http://schemas.microsoft.com/office/powerpoint/2010/main" val="76595671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a:ln/>
        </p:spPr>
      </p:sp>
      <p:sp>
        <p:nvSpPr>
          <p:cNvPr id="52227" name="Notes Placeholder 2"/>
          <p:cNvSpPr>
            <a:spLocks noGrp="1"/>
          </p:cNvSpPr>
          <p:nvPr>
            <p:ph type="body" idx="1"/>
          </p:nvPr>
        </p:nvSpPr>
        <p:spPr>
          <a:noFill/>
          <a:ln/>
        </p:spPr>
        <p:txBody>
          <a:bodyPr/>
          <a:lstStyle/>
          <a:p>
            <a:r>
              <a:rPr lang="en-US" smtClean="0"/>
              <a:t>Sourcing affects what we do and not do (processes) and hence what we need, how much, when and where (resources)!</a:t>
            </a:r>
          </a:p>
          <a:p>
            <a:endParaRPr lang="en-US" smtClean="0"/>
          </a:p>
          <a:p>
            <a:r>
              <a:rPr lang="en-US" smtClean="0"/>
              <a:t>Key is to align with business strategy.  Let’s first look at some examples and then propose a framework and look at some tools to help sourcing.</a:t>
            </a:r>
          </a:p>
        </p:txBody>
      </p:sp>
      <p:sp>
        <p:nvSpPr>
          <p:cNvPr id="52228" name="Header Placeholder 3"/>
          <p:cNvSpPr>
            <a:spLocks noGrp="1"/>
          </p:cNvSpPr>
          <p:nvPr>
            <p:ph type="hdr" sz="quarter"/>
          </p:nvPr>
        </p:nvSpPr>
        <p:spPr>
          <a:noFill/>
        </p:spPr>
        <p:txBody>
          <a:bodyPr/>
          <a:lstStyle/>
          <a:p>
            <a:pPr defTabSz="986994"/>
            <a:r>
              <a:rPr lang="en-US" dirty="0" smtClean="0">
                <a:solidFill>
                  <a:srgbClr val="000000"/>
                </a:solidFill>
              </a:rPr>
              <a:t>Operations Strategy/Sourcing &amp; Contracting</a:t>
            </a:r>
          </a:p>
        </p:txBody>
      </p:sp>
      <p:sp>
        <p:nvSpPr>
          <p:cNvPr id="52229" name="Date Placeholder 4"/>
          <p:cNvSpPr>
            <a:spLocks noGrp="1"/>
          </p:cNvSpPr>
          <p:nvPr>
            <p:ph type="dt" sz="quarter" idx="1"/>
          </p:nvPr>
        </p:nvSpPr>
        <p:spPr>
          <a:noFill/>
        </p:spPr>
        <p:txBody>
          <a:bodyPr/>
          <a:lstStyle/>
          <a:p>
            <a:pPr defTabSz="986994"/>
            <a:fld id="{28E36314-ECD2-40DD-8DBB-999C8A3B5F6E}" type="datetime1">
              <a:rPr lang="en-US" smtClean="0">
                <a:solidFill>
                  <a:srgbClr val="000000"/>
                </a:solidFill>
              </a:rPr>
              <a:pPr defTabSz="986994"/>
              <a:t>3/1/17</a:t>
            </a:fld>
            <a:endParaRPr lang="en-US" dirty="0" smtClean="0">
              <a:solidFill>
                <a:srgbClr val="000000"/>
              </a:solidFill>
            </a:endParaRPr>
          </a:p>
        </p:txBody>
      </p:sp>
      <p:sp>
        <p:nvSpPr>
          <p:cNvPr id="52230" name="Footer Placeholder 5"/>
          <p:cNvSpPr>
            <a:spLocks noGrp="1"/>
          </p:cNvSpPr>
          <p:nvPr>
            <p:ph type="ftr" sz="quarter" idx="4"/>
          </p:nvPr>
        </p:nvSpPr>
        <p:spPr>
          <a:noFill/>
        </p:spPr>
        <p:txBody>
          <a:bodyPr/>
          <a:lstStyle/>
          <a:p>
            <a:pPr defTabSz="986994"/>
            <a:r>
              <a:rPr lang="en-US" dirty="0" smtClean="0">
                <a:solidFill>
                  <a:srgbClr val="000000"/>
                </a:solidFill>
              </a:rPr>
              <a:t>© Van Mieghem</a:t>
            </a:r>
          </a:p>
        </p:txBody>
      </p:sp>
      <p:sp>
        <p:nvSpPr>
          <p:cNvPr id="52231" name="Slide Number Placeholder 6"/>
          <p:cNvSpPr>
            <a:spLocks noGrp="1"/>
          </p:cNvSpPr>
          <p:nvPr>
            <p:ph type="sldNum" sz="quarter" idx="5"/>
          </p:nvPr>
        </p:nvSpPr>
        <p:spPr>
          <a:noFill/>
        </p:spPr>
        <p:txBody>
          <a:bodyPr/>
          <a:lstStyle/>
          <a:p>
            <a:pPr defTabSz="986994"/>
            <a:fld id="{AE36D8B8-3742-4B86-BD7C-8465E559190A}" type="slidenum">
              <a:rPr lang="en-US" smtClean="0">
                <a:solidFill>
                  <a:srgbClr val="000000"/>
                </a:solidFill>
              </a:rPr>
              <a:pPr defTabSz="986994"/>
              <a:t>27</a:t>
            </a:fld>
            <a:endParaRPr lang="en-US" dirty="0" smtClean="0">
              <a:solidFill>
                <a:srgbClr val="000000"/>
              </a:solidFill>
            </a:endParaRPr>
          </a:p>
        </p:txBody>
      </p:sp>
    </p:spTree>
    <p:extLst>
      <p:ext uri="{BB962C8B-B14F-4D97-AF65-F5344CB8AC3E}">
        <p14:creationId xmlns:p14="http://schemas.microsoft.com/office/powerpoint/2010/main" val="135432498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hdr" sz="quarter"/>
          </p:nvPr>
        </p:nvSpPr>
        <p:spPr>
          <a:noFill/>
        </p:spPr>
        <p:txBody>
          <a:bodyPr/>
          <a:lstStyle/>
          <a:p>
            <a:pPr defTabSz="986994"/>
            <a:r>
              <a:rPr lang="en-US" dirty="0" smtClean="0">
                <a:solidFill>
                  <a:srgbClr val="000000"/>
                </a:solidFill>
              </a:rPr>
              <a:t>Operations Strategy/Sourcing &amp; Contracting</a:t>
            </a:r>
          </a:p>
        </p:txBody>
      </p:sp>
      <p:sp>
        <p:nvSpPr>
          <p:cNvPr id="57347" name="Rectangle 3"/>
          <p:cNvSpPr>
            <a:spLocks noGrp="1" noChangeArrowheads="1"/>
          </p:cNvSpPr>
          <p:nvPr>
            <p:ph type="dt" sz="quarter" idx="1"/>
          </p:nvPr>
        </p:nvSpPr>
        <p:spPr>
          <a:noFill/>
        </p:spPr>
        <p:txBody>
          <a:bodyPr/>
          <a:lstStyle/>
          <a:p>
            <a:pPr defTabSz="986994"/>
            <a:fld id="{CB83C9C3-DC88-40C4-B303-3D161A65EDFF}" type="datetime1">
              <a:rPr lang="en-US" smtClean="0">
                <a:solidFill>
                  <a:srgbClr val="000000"/>
                </a:solidFill>
              </a:rPr>
              <a:pPr defTabSz="986994"/>
              <a:t>3/1/17</a:t>
            </a:fld>
            <a:endParaRPr lang="en-US" dirty="0" smtClean="0">
              <a:solidFill>
                <a:srgbClr val="000000"/>
              </a:solidFill>
            </a:endParaRPr>
          </a:p>
        </p:txBody>
      </p:sp>
      <p:sp>
        <p:nvSpPr>
          <p:cNvPr id="57348" name="Rectangle 6"/>
          <p:cNvSpPr>
            <a:spLocks noGrp="1" noChangeArrowheads="1"/>
          </p:cNvSpPr>
          <p:nvPr>
            <p:ph type="ftr" sz="quarter" idx="4"/>
          </p:nvPr>
        </p:nvSpPr>
        <p:spPr>
          <a:noFill/>
        </p:spPr>
        <p:txBody>
          <a:bodyPr/>
          <a:lstStyle/>
          <a:p>
            <a:pPr defTabSz="986994"/>
            <a:r>
              <a:rPr lang="en-US" dirty="0" smtClean="0">
                <a:solidFill>
                  <a:srgbClr val="000000"/>
                </a:solidFill>
              </a:rPr>
              <a:t>© Van Mieghem</a:t>
            </a:r>
          </a:p>
        </p:txBody>
      </p:sp>
      <p:sp>
        <p:nvSpPr>
          <p:cNvPr id="57349" name="Rectangle 7"/>
          <p:cNvSpPr>
            <a:spLocks noGrp="1" noChangeArrowheads="1"/>
          </p:cNvSpPr>
          <p:nvPr>
            <p:ph type="sldNum" sz="quarter" idx="5"/>
          </p:nvPr>
        </p:nvSpPr>
        <p:spPr>
          <a:noFill/>
        </p:spPr>
        <p:txBody>
          <a:bodyPr/>
          <a:lstStyle/>
          <a:p>
            <a:pPr defTabSz="986994"/>
            <a:fld id="{E56CE3B7-08B8-4046-9F45-1B43D545E19A}" type="slidenum">
              <a:rPr lang="en-US" smtClean="0">
                <a:solidFill>
                  <a:srgbClr val="000000"/>
                </a:solidFill>
              </a:rPr>
              <a:pPr defTabSz="986994"/>
              <a:t>28</a:t>
            </a:fld>
            <a:endParaRPr lang="en-US" dirty="0" smtClean="0">
              <a:solidFill>
                <a:srgbClr val="000000"/>
              </a:solidFill>
            </a:endParaRPr>
          </a:p>
        </p:txBody>
      </p:sp>
      <p:sp>
        <p:nvSpPr>
          <p:cNvPr id="57350" name="Rectangle 2"/>
          <p:cNvSpPr>
            <a:spLocks noGrp="1" noRot="1" noChangeAspect="1" noChangeArrowheads="1" noTextEdit="1"/>
          </p:cNvSpPr>
          <p:nvPr>
            <p:ph type="sldImg"/>
          </p:nvPr>
        </p:nvSpPr>
        <p:spPr>
          <a:xfrm>
            <a:off x="1339850" y="373063"/>
            <a:ext cx="4378325" cy="3284537"/>
          </a:xfrm>
          <a:ln/>
        </p:spPr>
      </p:sp>
      <p:sp>
        <p:nvSpPr>
          <p:cNvPr id="57351" name="Rectangle 3"/>
          <p:cNvSpPr>
            <a:spLocks noGrp="1" noChangeArrowheads="1"/>
          </p:cNvSpPr>
          <p:nvPr>
            <p:ph type="body" idx="1"/>
          </p:nvPr>
        </p:nvSpPr>
        <p:spPr>
          <a:noFill/>
          <a:ln/>
        </p:spPr>
        <p:txBody>
          <a:bodyPr/>
          <a:lstStyle/>
          <a:p>
            <a:pPr marL="198681" indent="-198681">
              <a:lnSpc>
                <a:spcPct val="80000"/>
              </a:lnSpc>
            </a:pPr>
            <a:r>
              <a:rPr lang="en-US" sz="900" b="1" dirty="0" smtClean="0"/>
              <a:t>Notice </a:t>
            </a:r>
            <a:r>
              <a:rPr lang="en-US" sz="900" dirty="0" smtClean="0"/>
              <a:t>that this goes further than comparing transaction costs with cost savings.</a:t>
            </a:r>
          </a:p>
          <a:p>
            <a:pPr marL="198681" indent="-198681">
              <a:lnSpc>
                <a:spcPct val="80000"/>
              </a:lnSpc>
            </a:pPr>
            <a:r>
              <a:rPr lang="en-US" sz="900" dirty="0" smtClean="0"/>
              <a:t>Steps 1 &amp; 2 are “make-or-break” criteria. Steps 3 applies principle of alignment. Step 4 is economics. 3-5 are “tailored sourcing steps”</a:t>
            </a:r>
          </a:p>
          <a:p>
            <a:pPr marL="198681" indent="-198681">
              <a:lnSpc>
                <a:spcPct val="80000"/>
              </a:lnSpc>
            </a:pPr>
            <a:endParaRPr lang="en-US" sz="900" b="1" dirty="0" smtClean="0"/>
          </a:p>
          <a:p>
            <a:pPr marL="198681" indent="-198681">
              <a:lnSpc>
                <a:spcPct val="80000"/>
              </a:lnSpc>
            </a:pPr>
            <a:r>
              <a:rPr lang="en-US" sz="900" dirty="0" smtClean="0"/>
              <a:t>0. Define the unit of activity:</a:t>
            </a:r>
          </a:p>
          <a:p>
            <a:pPr marL="677757" lvl="1" indent="-198681">
              <a:lnSpc>
                <a:spcPct val="80000"/>
              </a:lnSpc>
              <a:buFont typeface="Wingdings" pitchFamily="2" charset="2"/>
              <a:buChar char="§"/>
            </a:pPr>
            <a:r>
              <a:rPr lang="en-US" sz="900" dirty="0" smtClean="0"/>
              <a:t>What is the scope?</a:t>
            </a:r>
          </a:p>
          <a:p>
            <a:pPr marL="677757" lvl="1" indent="-198681">
              <a:lnSpc>
                <a:spcPct val="80000"/>
              </a:lnSpc>
              <a:buFont typeface="Wingdings" pitchFamily="2" charset="2"/>
              <a:buChar char="§"/>
            </a:pPr>
            <a:r>
              <a:rPr lang="en-US" sz="900" dirty="0" smtClean="0"/>
              <a:t>What are we looking for: just “hours” (hands or people, or machines) or “knowledge” (“value-added”?)</a:t>
            </a:r>
          </a:p>
          <a:p>
            <a:pPr marL="677757" lvl="1" indent="-198681">
              <a:lnSpc>
                <a:spcPct val="80000"/>
              </a:lnSpc>
              <a:buFont typeface="Wingdings" pitchFamily="2" charset="2"/>
              <a:buChar char="§"/>
            </a:pPr>
            <a:r>
              <a:rPr lang="en-US" sz="900" dirty="0" smtClean="0"/>
              <a:t>E.g., if we are thinking about outsourcing a call centers for an airline, we must think about more about call center operations than about flying airplanes.</a:t>
            </a:r>
          </a:p>
          <a:p>
            <a:pPr marL="198681" indent="-198681">
              <a:lnSpc>
                <a:spcPct val="80000"/>
              </a:lnSpc>
              <a:buFont typeface="Wingdings" pitchFamily="2" charset="2"/>
              <a:buAutoNum type="arabicPeriod"/>
            </a:pPr>
            <a:r>
              <a:rPr lang="en-US" sz="900" dirty="0" smtClean="0"/>
              <a:t>Feasible:</a:t>
            </a:r>
          </a:p>
          <a:p>
            <a:pPr marL="677757" lvl="1" indent="-198681">
              <a:lnSpc>
                <a:spcPct val="80000"/>
              </a:lnSpc>
              <a:buFont typeface="Wingdings" pitchFamily="2" charset="2"/>
              <a:buChar char="§"/>
            </a:pPr>
            <a:r>
              <a:rPr lang="en-US" sz="900" dirty="0" smtClean="0"/>
              <a:t>Supply market considerations: Is a good supply base available? (financially stable, innovative, </a:t>
            </a:r>
            <a:r>
              <a:rPr lang="en-US" sz="900" i="1" dirty="0" smtClean="0"/>
              <a:t>c </a:t>
            </a:r>
            <a:r>
              <a:rPr lang="en-US" sz="900" dirty="0" smtClean="0"/>
              <a:t>or </a:t>
            </a:r>
            <a:r>
              <a:rPr lang="en-US" sz="900" i="1" dirty="0" smtClean="0"/>
              <a:t>Q </a:t>
            </a:r>
            <a:r>
              <a:rPr lang="en-US" sz="900" dirty="0" smtClean="0"/>
              <a:t>advantage) </a:t>
            </a:r>
          </a:p>
          <a:p>
            <a:pPr marL="1155232" lvl="2" indent="-198681">
              <a:lnSpc>
                <a:spcPct val="80000"/>
              </a:lnSpc>
              <a:buFont typeface="Wingdings" pitchFamily="2" charset="2"/>
              <a:buChar char="§"/>
            </a:pPr>
            <a:r>
              <a:rPr lang="en-US" sz="900" i="1" dirty="0" smtClean="0"/>
              <a:t>Example: Harley </a:t>
            </a:r>
            <a:r>
              <a:rPr lang="en-US" sz="900" dirty="0" smtClean="0"/>
              <a:t>outsourcing of chrome plating not possible due to lack of supply at necessary jewelry quality and volume</a:t>
            </a:r>
          </a:p>
          <a:p>
            <a:pPr marL="677757" lvl="1" indent="-198681">
              <a:lnSpc>
                <a:spcPct val="80000"/>
              </a:lnSpc>
              <a:buFont typeface="Wingdings" pitchFamily="2" charset="2"/>
              <a:buChar char="§"/>
            </a:pPr>
            <a:r>
              <a:rPr lang="en-US" sz="900" dirty="0" smtClean="0"/>
              <a:t>Politically viable: governmental factors + non-market customer response</a:t>
            </a:r>
          </a:p>
          <a:p>
            <a:pPr marL="1155232" lvl="2" indent="-198681">
              <a:lnSpc>
                <a:spcPct val="80000"/>
              </a:lnSpc>
              <a:buFont typeface="Wingdings" pitchFamily="2" charset="2"/>
              <a:buChar char="§"/>
            </a:pPr>
            <a:r>
              <a:rPr lang="en-US" sz="900" i="1" dirty="0" smtClean="0"/>
              <a:t>Example: DOD contractors </a:t>
            </a:r>
            <a:r>
              <a:rPr lang="en-US" sz="900" dirty="0" smtClean="0"/>
              <a:t>are under stringent requirements; sometimes prevent </a:t>
            </a:r>
            <a:r>
              <a:rPr lang="en-US" sz="900" dirty="0" err="1" smtClean="0"/>
              <a:t>offshoring</a:t>
            </a:r>
            <a:r>
              <a:rPr lang="en-US" sz="900" dirty="0" smtClean="0"/>
              <a:t>. </a:t>
            </a:r>
            <a:r>
              <a:rPr lang="en-US" sz="900" dirty="0" err="1" smtClean="0"/>
              <a:t>Pharma</a:t>
            </a:r>
            <a:r>
              <a:rPr lang="en-US" sz="900" dirty="0" smtClean="0"/>
              <a:t> Q regulations etc.</a:t>
            </a:r>
          </a:p>
          <a:p>
            <a:pPr marL="1155232" lvl="2" indent="-198681">
              <a:lnSpc>
                <a:spcPct val="80000"/>
              </a:lnSpc>
              <a:buFont typeface="Wingdings" pitchFamily="2" charset="2"/>
              <a:buChar char="§"/>
            </a:pPr>
            <a:r>
              <a:rPr lang="en-US" sz="900" i="1" dirty="0" smtClean="0"/>
              <a:t>Customer response: </a:t>
            </a:r>
            <a:r>
              <a:rPr lang="en-US" sz="900" dirty="0" smtClean="0"/>
              <a:t>Harley manufacturing in Brazil (only assembly of American-made parts); Nike and customer revolt against Asian sweatshops</a:t>
            </a:r>
            <a:endParaRPr lang="en-US" sz="900" i="1" dirty="0" smtClean="0"/>
          </a:p>
          <a:p>
            <a:pPr marL="198681" indent="-198681">
              <a:lnSpc>
                <a:spcPct val="80000"/>
              </a:lnSpc>
              <a:buFont typeface="Wingdings" pitchFamily="2" charset="2"/>
              <a:buAutoNum type="arabicPeriod"/>
            </a:pPr>
            <a:r>
              <a:rPr lang="en-US" sz="900" dirty="0" smtClean="0"/>
              <a:t>Necessary: do we have financial and operational means/capabilities?</a:t>
            </a:r>
          </a:p>
          <a:p>
            <a:pPr marL="677757" lvl="1" indent="-198681">
              <a:lnSpc>
                <a:spcPct val="80000"/>
              </a:lnSpc>
              <a:buFont typeface="Wingdings" pitchFamily="2" charset="2"/>
              <a:buChar char="§"/>
            </a:pPr>
            <a:r>
              <a:rPr lang="en-US" sz="900" dirty="0" smtClean="0"/>
              <a:t>Should Sun </a:t>
            </a:r>
            <a:r>
              <a:rPr lang="en-US" sz="900" dirty="0" err="1" smtClean="0"/>
              <a:t>insource</a:t>
            </a:r>
            <a:r>
              <a:rPr lang="en-US" sz="900" dirty="0" smtClean="0"/>
              <a:t> IC manufacturing? </a:t>
            </a:r>
          </a:p>
          <a:p>
            <a:pPr marL="677757" lvl="1" indent="-198681">
              <a:lnSpc>
                <a:spcPct val="80000"/>
              </a:lnSpc>
              <a:buFont typeface="Wingdings" pitchFamily="2" charset="2"/>
              <a:buChar char="§"/>
            </a:pPr>
            <a:r>
              <a:rPr lang="en-US" sz="900" dirty="0" smtClean="0"/>
              <a:t>Should family company Cortina get into manufacturing and employ 8000 people (on top of current 100)?</a:t>
            </a:r>
          </a:p>
          <a:p>
            <a:pPr marL="198681" indent="-198681">
              <a:lnSpc>
                <a:spcPct val="80000"/>
              </a:lnSpc>
              <a:buFont typeface="Wingdings" pitchFamily="2" charset="2"/>
              <a:buAutoNum type="arabicPeriod"/>
            </a:pPr>
            <a:r>
              <a:rPr lang="en-US" sz="900" dirty="0" smtClean="0"/>
              <a:t>Strategic priority and risk assessment</a:t>
            </a:r>
          </a:p>
          <a:p>
            <a:pPr marL="677757" lvl="1" indent="-198681">
              <a:lnSpc>
                <a:spcPct val="80000"/>
              </a:lnSpc>
              <a:buFont typeface="Wingdings" pitchFamily="2" charset="2"/>
              <a:buChar char="§"/>
            </a:pPr>
            <a:r>
              <a:rPr lang="en-US" sz="900" dirty="0" smtClean="0"/>
              <a:t>Is this activity “core”? </a:t>
            </a:r>
          </a:p>
          <a:p>
            <a:pPr marL="1155232" lvl="2" indent="-198681">
              <a:lnSpc>
                <a:spcPct val="80000"/>
              </a:lnSpc>
              <a:buFont typeface="Wingdings" pitchFamily="2" charset="2"/>
              <a:buChar char="§"/>
            </a:pPr>
            <a:r>
              <a:rPr lang="en-US" sz="900" dirty="0" smtClean="0"/>
              <a:t>is it critical to our business, does it help to differentiate us, does it provide competitive advantage?</a:t>
            </a:r>
          </a:p>
          <a:p>
            <a:pPr marL="677757" lvl="1" indent="-198681">
              <a:lnSpc>
                <a:spcPct val="80000"/>
              </a:lnSpc>
              <a:buFont typeface="Wingdings" pitchFamily="2" charset="2"/>
              <a:buChar char="§"/>
            </a:pPr>
            <a:r>
              <a:rPr lang="en-US" sz="900" dirty="0" smtClean="0"/>
              <a:t>Is outsourcing it risky?</a:t>
            </a:r>
          </a:p>
          <a:p>
            <a:pPr marL="1155232" lvl="2" indent="-198681">
              <a:lnSpc>
                <a:spcPct val="80000"/>
              </a:lnSpc>
              <a:buFont typeface="Wingdings" pitchFamily="2" charset="2"/>
              <a:buChar char="§"/>
            </a:pPr>
            <a:r>
              <a:rPr lang="en-US" sz="900" dirty="0" smtClean="0"/>
              <a:t>What is potential customer impact? Risk of supplier competing in other parts of our processing network? Could it hurt our production? </a:t>
            </a:r>
          </a:p>
          <a:p>
            <a:pPr marL="198681" indent="-198681">
              <a:lnSpc>
                <a:spcPct val="80000"/>
              </a:lnSpc>
              <a:buFont typeface="Wingdings" pitchFamily="2" charset="2"/>
              <a:buAutoNum type="arabicPeriod"/>
            </a:pPr>
            <a:r>
              <a:rPr lang="en-US" sz="900" dirty="0" smtClean="0"/>
              <a:t>Is it desirable?</a:t>
            </a:r>
          </a:p>
          <a:p>
            <a:pPr marL="677757" lvl="1" indent="-198681">
              <a:lnSpc>
                <a:spcPct val="80000"/>
              </a:lnSpc>
              <a:buFont typeface="Wingdings" pitchFamily="2" charset="2"/>
              <a:buChar char="§"/>
            </a:pPr>
            <a:r>
              <a:rPr lang="en-US" sz="900" dirty="0" smtClean="0"/>
              <a:t>Better = strategic fit with our value proposition: do we need </a:t>
            </a:r>
            <a:r>
              <a:rPr lang="en-US" sz="900" i="1" dirty="0" smtClean="0"/>
              <a:t>c-Q-T-Flex</a:t>
            </a:r>
            <a:r>
              <a:rPr lang="en-US" sz="900" dirty="0" smtClean="0"/>
              <a:t>, innovation, people</a:t>
            </a:r>
          </a:p>
          <a:p>
            <a:pPr marL="677757" lvl="1" indent="-198681">
              <a:lnSpc>
                <a:spcPct val="80000"/>
              </a:lnSpc>
              <a:buFont typeface="Wingdings" pitchFamily="2" charset="2"/>
              <a:buChar char="§"/>
            </a:pPr>
            <a:r>
              <a:rPr lang="en-US" sz="900" dirty="0" smtClean="0"/>
              <a:t>Economic evaluation: is it more cost-effective to outsource? Complete long-term assessment: TCO + NPV of long-term cost</a:t>
            </a:r>
          </a:p>
          <a:p>
            <a:pPr marL="198681" indent="-198681">
              <a:lnSpc>
                <a:spcPct val="80000"/>
              </a:lnSpc>
              <a:buFont typeface="Wingdings" pitchFamily="2" charset="2"/>
              <a:buAutoNum type="arabicPeriod"/>
            </a:pPr>
            <a:r>
              <a:rPr lang="en-US" sz="900" dirty="0" smtClean="0"/>
              <a:t>Do we have the ability to manage suppliers and ongoing risk?</a:t>
            </a:r>
          </a:p>
          <a:p>
            <a:pPr marL="677757" lvl="1" indent="-198681">
              <a:lnSpc>
                <a:spcPct val="80000"/>
              </a:lnSpc>
              <a:buFont typeface="Wingdings" pitchFamily="2" charset="2"/>
              <a:buChar char="§"/>
            </a:pPr>
            <a:r>
              <a:rPr lang="en-US" sz="900" dirty="0" smtClean="0"/>
              <a:t>Can we contract? </a:t>
            </a:r>
            <a:r>
              <a:rPr lang="en-US" sz="900" b="1" dirty="0" smtClean="0">
                <a:solidFill>
                  <a:srgbClr val="FF3300"/>
                </a:solidFill>
              </a:rPr>
              <a:t>We’ll come back at this soon with architectural complexity</a:t>
            </a:r>
          </a:p>
          <a:p>
            <a:pPr marL="677757" lvl="1" indent="-198681">
              <a:lnSpc>
                <a:spcPct val="80000"/>
              </a:lnSpc>
              <a:buFont typeface="Wingdings" pitchFamily="2" charset="2"/>
              <a:buChar char="§"/>
            </a:pPr>
            <a:r>
              <a:rPr lang="en-US" sz="900" dirty="0" smtClean="0"/>
              <a:t>Coordinate incentives? </a:t>
            </a:r>
            <a:r>
              <a:rPr lang="en-US" sz="900" b="1" dirty="0" smtClean="0">
                <a:solidFill>
                  <a:srgbClr val="FF3300"/>
                </a:solidFill>
              </a:rPr>
              <a:t>This is SRM and balanced sourcing, next slide</a:t>
            </a:r>
            <a:r>
              <a:rPr lang="en-US" sz="900" dirty="0" smtClean="0">
                <a:solidFill>
                  <a:srgbClr val="FF3300"/>
                </a:solidFill>
              </a:rPr>
              <a:t>.</a:t>
            </a:r>
            <a:r>
              <a:rPr lang="en-US" sz="900" dirty="0" smtClean="0"/>
              <a:t> (Example: Sun’s scorecard)</a:t>
            </a:r>
          </a:p>
          <a:p>
            <a:pPr marL="198681" indent="-198681">
              <a:lnSpc>
                <a:spcPct val="80000"/>
              </a:lnSpc>
            </a:pPr>
            <a:endParaRPr lang="en-US" sz="900" dirty="0" smtClean="0"/>
          </a:p>
        </p:txBody>
      </p:sp>
    </p:spTree>
    <p:extLst>
      <p:ext uri="{BB962C8B-B14F-4D97-AF65-F5344CB8AC3E}">
        <p14:creationId xmlns:p14="http://schemas.microsoft.com/office/powerpoint/2010/main" val="46600905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a:ln/>
        </p:spPr>
      </p:sp>
      <p:sp>
        <p:nvSpPr>
          <p:cNvPr id="66563" name="Notes Placeholder 2"/>
          <p:cNvSpPr>
            <a:spLocks noGrp="1"/>
          </p:cNvSpPr>
          <p:nvPr>
            <p:ph type="body" idx="1"/>
          </p:nvPr>
        </p:nvSpPr>
        <p:spPr>
          <a:noFill/>
          <a:ln/>
        </p:spPr>
        <p:txBody>
          <a:bodyPr/>
          <a:lstStyle/>
          <a:p>
            <a:endParaRPr lang="en-US" smtClean="0"/>
          </a:p>
        </p:txBody>
      </p:sp>
      <p:sp>
        <p:nvSpPr>
          <p:cNvPr id="66564" name="Header Placeholder 3"/>
          <p:cNvSpPr>
            <a:spLocks noGrp="1"/>
          </p:cNvSpPr>
          <p:nvPr>
            <p:ph type="hdr" sz="quarter"/>
          </p:nvPr>
        </p:nvSpPr>
        <p:spPr>
          <a:noFill/>
        </p:spPr>
        <p:txBody>
          <a:bodyPr/>
          <a:lstStyle/>
          <a:p>
            <a:pPr defTabSz="986994"/>
            <a:r>
              <a:rPr lang="en-US" dirty="0" smtClean="0">
                <a:solidFill>
                  <a:srgbClr val="000000"/>
                </a:solidFill>
              </a:rPr>
              <a:t>Operations Strategy/Sourcing &amp; Contracting</a:t>
            </a:r>
          </a:p>
        </p:txBody>
      </p:sp>
      <p:sp>
        <p:nvSpPr>
          <p:cNvPr id="66565" name="Date Placeholder 4"/>
          <p:cNvSpPr>
            <a:spLocks noGrp="1"/>
          </p:cNvSpPr>
          <p:nvPr>
            <p:ph type="dt" sz="quarter" idx="1"/>
          </p:nvPr>
        </p:nvSpPr>
        <p:spPr>
          <a:noFill/>
        </p:spPr>
        <p:txBody>
          <a:bodyPr/>
          <a:lstStyle/>
          <a:p>
            <a:pPr defTabSz="986994"/>
            <a:fld id="{4E32691A-F52E-440D-8E30-2FCFE7E8D1E6}" type="datetime1">
              <a:rPr lang="en-US" smtClean="0">
                <a:solidFill>
                  <a:srgbClr val="000000"/>
                </a:solidFill>
              </a:rPr>
              <a:pPr defTabSz="986994"/>
              <a:t>3/1/17</a:t>
            </a:fld>
            <a:endParaRPr lang="en-US" dirty="0" smtClean="0">
              <a:solidFill>
                <a:srgbClr val="000000"/>
              </a:solidFill>
            </a:endParaRPr>
          </a:p>
        </p:txBody>
      </p:sp>
      <p:sp>
        <p:nvSpPr>
          <p:cNvPr id="66566" name="Footer Placeholder 5"/>
          <p:cNvSpPr>
            <a:spLocks noGrp="1"/>
          </p:cNvSpPr>
          <p:nvPr>
            <p:ph type="ftr" sz="quarter" idx="4"/>
          </p:nvPr>
        </p:nvSpPr>
        <p:spPr>
          <a:noFill/>
        </p:spPr>
        <p:txBody>
          <a:bodyPr/>
          <a:lstStyle/>
          <a:p>
            <a:pPr defTabSz="986994"/>
            <a:r>
              <a:rPr lang="en-US" dirty="0" smtClean="0">
                <a:solidFill>
                  <a:srgbClr val="000000"/>
                </a:solidFill>
              </a:rPr>
              <a:t>© Van Mieghem</a:t>
            </a:r>
          </a:p>
        </p:txBody>
      </p:sp>
      <p:sp>
        <p:nvSpPr>
          <p:cNvPr id="66567" name="Slide Number Placeholder 6"/>
          <p:cNvSpPr>
            <a:spLocks noGrp="1"/>
          </p:cNvSpPr>
          <p:nvPr>
            <p:ph type="sldNum" sz="quarter" idx="5"/>
          </p:nvPr>
        </p:nvSpPr>
        <p:spPr>
          <a:noFill/>
        </p:spPr>
        <p:txBody>
          <a:bodyPr/>
          <a:lstStyle/>
          <a:p>
            <a:pPr defTabSz="986994"/>
            <a:fld id="{BF093066-8D35-4221-B1B3-26106A681B56}" type="slidenum">
              <a:rPr lang="en-US" smtClean="0">
                <a:solidFill>
                  <a:srgbClr val="000000"/>
                </a:solidFill>
              </a:rPr>
              <a:pPr defTabSz="986994"/>
              <a:t>29</a:t>
            </a:fld>
            <a:endParaRPr lang="en-US" dirty="0" smtClean="0">
              <a:solidFill>
                <a:srgbClr val="000000"/>
              </a:solidFill>
            </a:endParaRPr>
          </a:p>
        </p:txBody>
      </p:sp>
    </p:spTree>
    <p:extLst>
      <p:ext uri="{BB962C8B-B14F-4D97-AF65-F5344CB8AC3E}">
        <p14:creationId xmlns:p14="http://schemas.microsoft.com/office/powerpoint/2010/main" val="18455736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6" name="Footer Placeholder 5"/>
          <p:cNvSpPr>
            <a:spLocks noGrp="1"/>
          </p:cNvSpPr>
          <p:nvPr>
            <p:ph type="ftr" sz="quarter" idx="12"/>
          </p:nvPr>
        </p:nvSpPr>
        <p:spPr/>
        <p:txBody>
          <a:bodyPr/>
          <a:lstStyle/>
          <a:p>
            <a:pPr>
              <a:defRPr/>
            </a:pPr>
            <a:r>
              <a:rPr lang="en-US" smtClean="0"/>
              <a:t>Operations Strategy   © Van Mieghem</a:t>
            </a:r>
            <a:endParaRPr lang="en-US"/>
          </a:p>
        </p:txBody>
      </p:sp>
    </p:spTree>
    <p:extLst>
      <p:ext uri="{BB962C8B-B14F-4D97-AF65-F5344CB8AC3E}">
        <p14:creationId xmlns:p14="http://schemas.microsoft.com/office/powerpoint/2010/main" val="52984639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709A6B62-2B59-4CB1-92AB-8762E4A966A7}" type="slidenum">
              <a:rPr lang="en-US">
                <a:solidFill>
                  <a:prstClr val="black"/>
                </a:solidFill>
              </a:rPr>
              <a:pPr/>
              <a:t>30</a:t>
            </a:fld>
            <a:endParaRPr lang="en-US">
              <a:solidFill>
                <a:prstClr val="black"/>
              </a:solidFill>
            </a:endParaRPr>
          </a:p>
        </p:txBody>
      </p:sp>
      <p:sp>
        <p:nvSpPr>
          <p:cNvPr id="43011" name="Rectangle 2"/>
          <p:cNvSpPr>
            <a:spLocks noGrp="1" noRot="1" noChangeAspect="1" noChangeArrowheads="1" noTextEdit="1"/>
          </p:cNvSpPr>
          <p:nvPr>
            <p:ph type="sldImg"/>
          </p:nvPr>
        </p:nvSpPr>
        <p:spPr>
          <a:xfrm>
            <a:off x="1257300" y="722313"/>
            <a:ext cx="4800600" cy="3600450"/>
          </a:xfrm>
          <a:ln/>
        </p:spPr>
      </p:sp>
      <p:sp>
        <p:nvSpPr>
          <p:cNvPr id="43012" name="Rectangle 3"/>
          <p:cNvSpPr>
            <a:spLocks noGrp="1" noChangeArrowheads="1"/>
          </p:cNvSpPr>
          <p:nvPr>
            <p:ph type="body" idx="1"/>
          </p:nvPr>
        </p:nvSpPr>
        <p:spPr>
          <a:xfrm>
            <a:off x="731839" y="4560890"/>
            <a:ext cx="5851524" cy="4318000"/>
          </a:xfrm>
          <a:noFill/>
          <a:ln/>
        </p:spPr>
        <p:txBody>
          <a:bodyPr/>
          <a:lstStyle/>
          <a:p>
            <a:pPr eaLnBrk="1" hangingPunct="1"/>
            <a:r>
              <a:rPr lang="en-US" dirty="0" smtClean="0">
                <a:latin typeface="Arial" pitchFamily="34" charset="0"/>
              </a:rPr>
              <a:t>Slide</a:t>
            </a:r>
            <a:r>
              <a:rPr lang="en-US" baseline="0" dirty="0" smtClean="0">
                <a:latin typeface="Arial" pitchFamily="34" charset="0"/>
              </a:rPr>
              <a:t> from Don Rosenfeld (and I believe from Boeing): “</a:t>
            </a:r>
            <a:r>
              <a:rPr lang="en-US" dirty="0" smtClean="0">
                <a:latin typeface="Arial" pitchFamily="34" charset="0"/>
              </a:rPr>
              <a:t>This is another way to look at where our structures partners are contributing to the program. One thing to note – this concept of partnering with experts to build airplane structure dates back to the earliest days of the 747 program. Boeing has done business in this manner for many decades and knows how to manage such a global and complex effort.”</a:t>
            </a:r>
          </a:p>
          <a:p>
            <a:pPr eaLnBrk="1" hangingPunct="1"/>
            <a:endParaRPr lang="en-US" dirty="0" smtClean="0">
              <a:latin typeface="Arial" pitchFamily="34" charset="0"/>
            </a:endParaRPr>
          </a:p>
          <a:p>
            <a:r>
              <a:rPr lang="en-US" dirty="0" smtClean="0"/>
              <a:t>JVM 2011 Feb: The Boeing case went very well this week—led to a very lively discussion.</a:t>
            </a:r>
          </a:p>
          <a:p>
            <a:r>
              <a:rPr lang="en-US" dirty="0" smtClean="0"/>
              <a:t>I centered on three questions:</a:t>
            </a:r>
          </a:p>
          <a:p>
            <a:pPr defTabSz="922903">
              <a:defRPr/>
            </a:pPr>
            <a:r>
              <a:rPr lang="en-US" dirty="0" smtClean="0"/>
              <a:t>1.       </a:t>
            </a:r>
            <a:r>
              <a:rPr lang="en-US" i="1" dirty="0" smtClean="0">
                <a:latin typeface="Arial" pitchFamily="34" charset="0"/>
              </a:rPr>
              <a:t>Why did Boeing decide to outsource so many</a:t>
            </a:r>
            <a:r>
              <a:rPr lang="en-US" i="1" baseline="0" dirty="0" smtClean="0">
                <a:latin typeface="Arial" pitchFamily="34" charset="0"/>
              </a:rPr>
              <a:t> activities of the 787?</a:t>
            </a:r>
          </a:p>
          <a:p>
            <a:pPr eaLnBrk="1" hangingPunct="1">
              <a:buFontTx/>
              <a:buChar char="-"/>
            </a:pPr>
            <a:r>
              <a:rPr lang="en-US" i="0" baseline="0" dirty="0" smtClean="0">
                <a:latin typeface="Arial" pitchFamily="34" charset="0"/>
              </a:rPr>
              <a:t>Link to the previous slide –</a:t>
            </a:r>
          </a:p>
          <a:p>
            <a:pPr eaLnBrk="1" hangingPunct="1">
              <a:buFontTx/>
              <a:buChar char="-"/>
            </a:pPr>
            <a:r>
              <a:rPr lang="en-US" i="0" baseline="0" dirty="0" smtClean="0">
                <a:latin typeface="Arial" pitchFamily="34" charset="0"/>
              </a:rPr>
              <a:t>Also build up a list of typical factors to consider (next slide)</a:t>
            </a:r>
          </a:p>
          <a:p>
            <a:endParaRPr lang="en-US" dirty="0" smtClean="0"/>
          </a:p>
          <a:p>
            <a:r>
              <a:rPr lang="en-US" dirty="0" smtClean="0"/>
              <a:t>2.       Why did things didn’t go as planned?</a:t>
            </a:r>
          </a:p>
          <a:p>
            <a:r>
              <a:rPr lang="en-US" dirty="0" smtClean="0"/>
              <a:t>3.       What would you do in the future?  How can ops help?</a:t>
            </a:r>
          </a:p>
          <a:p>
            <a:r>
              <a:rPr lang="en-US" dirty="0" smtClean="0"/>
              <a:t>a.       (Bring out supplier relationship mgt - SRM, role of product architecture and </a:t>
            </a:r>
            <a:r>
              <a:rPr lang="en-US" dirty="0" err="1" smtClean="0"/>
              <a:t>contractability</a:t>
            </a:r>
            <a:r>
              <a:rPr lang="en-US" dirty="0" smtClean="0"/>
              <a:t>, etc.)</a:t>
            </a:r>
          </a:p>
          <a:p>
            <a:r>
              <a:rPr lang="en-US" dirty="0" smtClean="0"/>
              <a:t>b.      It seems clear that the future (just like bicycles) will move to carbon, so why didn’t they invest in this technology?  (I ask myself the question for cars—only Audi seems serious about Aluminum.) </a:t>
            </a:r>
          </a:p>
          <a:p>
            <a:r>
              <a:rPr lang="en-US" dirty="0" smtClean="0"/>
              <a:t>We seemed to converge around the fact that the change in strategy is perhaps a good one but that it just takes time –the 787 is the price you pay for learning.</a:t>
            </a:r>
          </a:p>
          <a:p>
            <a:r>
              <a:rPr lang="en-US" dirty="0" smtClean="0"/>
              <a:t>What is troubling is that they had no risk management, that they’re so much behind compared to SRM in the electronics industry, and that they so screwed up.</a:t>
            </a:r>
          </a:p>
          <a:p>
            <a:r>
              <a:rPr lang="en-US" dirty="0" smtClean="0"/>
              <a:t>But then we related this to incentives and contracting: I was told that supposedly suppliers are only getting paid when planes are sold/delivered.  Great for Boeing to “spread the </a:t>
            </a:r>
            <a:r>
              <a:rPr lang="en-US" dirty="0" err="1" smtClean="0"/>
              <a:t>CapEx</a:t>
            </a:r>
            <a:r>
              <a:rPr lang="en-US" dirty="0" smtClean="0"/>
              <a:t> and risk of NPD” but imagine the impact of changes (due to integral design) on suppliers who had done everything right; what about the moral hazard that Boeing has little incentive to really drive this; what about the inefficiency of allocating risk to smaller risk-averse parties (instead of larger risk neutral Boeing)?</a:t>
            </a:r>
          </a:p>
          <a:p>
            <a:r>
              <a:rPr lang="en-US" dirty="0" smtClean="0"/>
              <a:t> </a:t>
            </a:r>
          </a:p>
          <a:p>
            <a:r>
              <a:rPr lang="en-US" dirty="0" smtClean="0"/>
              <a:t>Anyway, good discussion relating to the main tools that I stress for sourcing: 1. SRM 2. Contracting 3. Multi-sourcing.</a:t>
            </a:r>
          </a:p>
          <a:p>
            <a:pPr eaLnBrk="1" hangingPunct="1"/>
            <a:endParaRPr lang="en-US" dirty="0" smtClean="0">
              <a:latin typeface="Arial" pitchFamily="34" charset="0"/>
            </a:endParaRPr>
          </a:p>
          <a:p>
            <a:pPr eaLnBrk="1" hangingPunct="1"/>
            <a:endParaRPr lang="en-US" dirty="0" smtClean="0">
              <a:latin typeface="Arial" pitchFamily="34" charset="0"/>
            </a:endParaRPr>
          </a:p>
          <a:p>
            <a:pPr eaLnBrk="1" hangingPunct="1"/>
            <a:r>
              <a:rPr lang="en-US" i="1" dirty="0" smtClean="0">
                <a:latin typeface="Arial" pitchFamily="34" charset="0"/>
              </a:rPr>
              <a:t>How</a:t>
            </a:r>
            <a:r>
              <a:rPr lang="en-US" i="1" baseline="0" dirty="0" smtClean="0">
                <a:latin typeface="Arial" pitchFamily="34" charset="0"/>
              </a:rPr>
              <a:t> would you re-design the sourcing strategy?</a:t>
            </a:r>
            <a:endParaRPr lang="en-US" i="1" dirty="0" smtClean="0">
              <a:latin typeface="Arial" pitchFamily="34" charset="0"/>
            </a:endParaRPr>
          </a:p>
        </p:txBody>
      </p:sp>
    </p:spTree>
    <p:extLst>
      <p:ext uri="{BB962C8B-B14F-4D97-AF65-F5344CB8AC3E}">
        <p14:creationId xmlns:p14="http://schemas.microsoft.com/office/powerpoint/2010/main" val="118790882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hdr" sz="quarter"/>
          </p:nvPr>
        </p:nvSpPr>
        <p:spPr>
          <a:noFill/>
        </p:spPr>
        <p:txBody>
          <a:bodyPr/>
          <a:lstStyle/>
          <a:p>
            <a:pPr defTabSz="986994"/>
            <a:r>
              <a:rPr lang="en-US" dirty="0" smtClean="0">
                <a:solidFill>
                  <a:srgbClr val="000000"/>
                </a:solidFill>
              </a:rPr>
              <a:t>Operations Strategy/Sourcing &amp; Contracting</a:t>
            </a:r>
          </a:p>
        </p:txBody>
      </p:sp>
      <p:sp>
        <p:nvSpPr>
          <p:cNvPr id="55299" name="Rectangle 3"/>
          <p:cNvSpPr>
            <a:spLocks noGrp="1" noChangeArrowheads="1"/>
          </p:cNvSpPr>
          <p:nvPr>
            <p:ph type="dt" sz="quarter" idx="1"/>
          </p:nvPr>
        </p:nvSpPr>
        <p:spPr>
          <a:noFill/>
        </p:spPr>
        <p:txBody>
          <a:bodyPr/>
          <a:lstStyle/>
          <a:p>
            <a:pPr defTabSz="986994"/>
            <a:fld id="{CEDA1220-BA3D-4B89-81C5-2D064A2CD158}" type="datetime1">
              <a:rPr lang="en-US" smtClean="0">
                <a:solidFill>
                  <a:srgbClr val="000000"/>
                </a:solidFill>
              </a:rPr>
              <a:pPr defTabSz="986994"/>
              <a:t>3/1/17</a:t>
            </a:fld>
            <a:endParaRPr lang="en-US" dirty="0" smtClean="0">
              <a:solidFill>
                <a:srgbClr val="000000"/>
              </a:solidFill>
            </a:endParaRPr>
          </a:p>
        </p:txBody>
      </p:sp>
      <p:sp>
        <p:nvSpPr>
          <p:cNvPr id="55300" name="Rectangle 6"/>
          <p:cNvSpPr>
            <a:spLocks noGrp="1" noChangeArrowheads="1"/>
          </p:cNvSpPr>
          <p:nvPr>
            <p:ph type="ftr" sz="quarter" idx="4"/>
          </p:nvPr>
        </p:nvSpPr>
        <p:spPr>
          <a:noFill/>
        </p:spPr>
        <p:txBody>
          <a:bodyPr/>
          <a:lstStyle/>
          <a:p>
            <a:pPr defTabSz="986994"/>
            <a:r>
              <a:rPr lang="en-US" dirty="0" smtClean="0">
                <a:solidFill>
                  <a:srgbClr val="000000"/>
                </a:solidFill>
              </a:rPr>
              <a:t>© Van Mieghem</a:t>
            </a:r>
          </a:p>
        </p:txBody>
      </p:sp>
      <p:sp>
        <p:nvSpPr>
          <p:cNvPr id="55301" name="Rectangle 7"/>
          <p:cNvSpPr>
            <a:spLocks noGrp="1" noChangeArrowheads="1"/>
          </p:cNvSpPr>
          <p:nvPr>
            <p:ph type="sldNum" sz="quarter" idx="5"/>
          </p:nvPr>
        </p:nvSpPr>
        <p:spPr>
          <a:noFill/>
        </p:spPr>
        <p:txBody>
          <a:bodyPr/>
          <a:lstStyle/>
          <a:p>
            <a:pPr defTabSz="986994"/>
            <a:fld id="{98ACD0CF-352F-49B5-8A2D-BC9ECC374643}" type="slidenum">
              <a:rPr lang="en-US" smtClean="0">
                <a:solidFill>
                  <a:srgbClr val="000000"/>
                </a:solidFill>
              </a:rPr>
              <a:pPr defTabSz="986994"/>
              <a:t>31</a:t>
            </a:fld>
            <a:endParaRPr lang="en-US" dirty="0" smtClean="0">
              <a:solidFill>
                <a:srgbClr val="000000"/>
              </a:solidFill>
            </a:endParaRPr>
          </a:p>
        </p:txBody>
      </p:sp>
      <p:sp>
        <p:nvSpPr>
          <p:cNvPr id="55302" name="Rectangle 2"/>
          <p:cNvSpPr>
            <a:spLocks noGrp="1" noRot="1" noChangeAspect="1" noChangeArrowheads="1" noTextEdit="1"/>
          </p:cNvSpPr>
          <p:nvPr>
            <p:ph type="sldImg"/>
          </p:nvPr>
        </p:nvSpPr>
        <p:spPr>
          <a:xfrm>
            <a:off x="1257300" y="719138"/>
            <a:ext cx="4800600" cy="3600450"/>
          </a:xfrm>
          <a:ln/>
        </p:spPr>
      </p:sp>
      <p:sp>
        <p:nvSpPr>
          <p:cNvPr id="8" name="Rectangle 3"/>
          <p:cNvSpPr txBox="1">
            <a:spLocks noChangeArrowheads="1"/>
          </p:cNvSpPr>
          <p:nvPr/>
        </p:nvSpPr>
        <p:spPr bwMode="auto">
          <a:xfrm>
            <a:off x="192089" y="4276726"/>
            <a:ext cx="6931025" cy="5138738"/>
          </a:xfrm>
          <a:prstGeom prst="rect">
            <a:avLst/>
          </a:prstGeom>
          <a:noFill/>
          <a:ln w="9525">
            <a:noFill/>
            <a:miter lim="800000"/>
            <a:headEnd/>
            <a:tailEnd/>
          </a:ln>
          <a:effectLst/>
        </p:spPr>
        <p:txBody>
          <a:bodyPr lIns="98511" tIns="49257" rIns="98511" bIns="49257"/>
          <a:lstStyle/>
          <a:p>
            <a:pPr marL="198681" indent="-198681" eaLnBrk="0" hangingPunct="0">
              <a:lnSpc>
                <a:spcPct val="90000"/>
              </a:lnSpc>
              <a:spcBef>
                <a:spcPct val="30000"/>
              </a:spcBef>
              <a:buFontTx/>
              <a:buChar char="•"/>
              <a:defRPr/>
            </a:pPr>
            <a:r>
              <a:rPr lang="en-US" sz="1000" dirty="0">
                <a:solidFill>
                  <a:srgbClr val="000000"/>
                </a:solidFill>
              </a:rPr>
              <a:t> Leveraged mfg </a:t>
            </a:r>
            <a:r>
              <a:rPr lang="en-US" sz="1000" dirty="0" err="1">
                <a:solidFill>
                  <a:srgbClr val="000000"/>
                </a:solidFill>
              </a:rPr>
              <a:t>strat</a:t>
            </a:r>
            <a:r>
              <a:rPr lang="en-US" sz="1000" dirty="0">
                <a:solidFill>
                  <a:srgbClr val="000000"/>
                </a:solidFill>
              </a:rPr>
              <a:t> = outsource bulk of mfg = leverage supply base.</a:t>
            </a:r>
          </a:p>
          <a:p>
            <a:pPr marL="660133" lvl="1" indent="-198681" eaLnBrk="0" hangingPunct="0">
              <a:lnSpc>
                <a:spcPct val="90000"/>
              </a:lnSpc>
              <a:spcBef>
                <a:spcPct val="30000"/>
              </a:spcBef>
              <a:buFontTx/>
              <a:buChar char="•"/>
              <a:defRPr/>
            </a:pPr>
            <a:r>
              <a:rPr lang="en-US" sz="1000" dirty="0">
                <a:solidFill>
                  <a:srgbClr val="000000"/>
                </a:solidFill>
              </a:rPr>
              <a:t> Three levels:</a:t>
            </a:r>
          </a:p>
          <a:p>
            <a:pPr marL="1139209" lvl="2" indent="-198681" eaLnBrk="0" hangingPunct="0">
              <a:lnSpc>
                <a:spcPct val="90000"/>
              </a:lnSpc>
              <a:spcBef>
                <a:spcPct val="30000"/>
              </a:spcBef>
              <a:buFontTx/>
              <a:buAutoNum type="arabicPeriod"/>
              <a:defRPr/>
            </a:pPr>
            <a:r>
              <a:rPr lang="en-US" sz="1000" dirty="0">
                <a:solidFill>
                  <a:srgbClr val="000000"/>
                </a:solidFill>
              </a:rPr>
              <a:t>Complete outsourcing</a:t>
            </a:r>
          </a:p>
          <a:p>
            <a:pPr marL="1139209" lvl="2" indent="-198681" eaLnBrk="0" hangingPunct="0">
              <a:lnSpc>
                <a:spcPct val="90000"/>
              </a:lnSpc>
              <a:spcBef>
                <a:spcPct val="30000"/>
              </a:spcBef>
              <a:buFontTx/>
              <a:buAutoNum type="arabicPeriod"/>
              <a:defRPr/>
            </a:pPr>
            <a:r>
              <a:rPr lang="en-US" sz="1000" dirty="0">
                <a:solidFill>
                  <a:srgbClr val="000000"/>
                </a:solidFill>
              </a:rPr>
              <a:t>Buy components, do assembly</a:t>
            </a:r>
          </a:p>
          <a:p>
            <a:pPr marL="1139209" lvl="2" indent="-198681" eaLnBrk="0" hangingPunct="0">
              <a:lnSpc>
                <a:spcPct val="90000"/>
              </a:lnSpc>
              <a:spcBef>
                <a:spcPct val="30000"/>
              </a:spcBef>
              <a:buFontTx/>
              <a:buAutoNum type="arabicPeriod"/>
              <a:defRPr/>
            </a:pPr>
            <a:r>
              <a:rPr lang="en-US" sz="1000" dirty="0">
                <a:solidFill>
                  <a:srgbClr val="000000"/>
                </a:solidFill>
              </a:rPr>
              <a:t>B&amp;M components, do assembly</a:t>
            </a:r>
          </a:p>
          <a:p>
            <a:pPr marL="198681" indent="-198681" eaLnBrk="0" hangingPunct="0">
              <a:lnSpc>
                <a:spcPct val="90000"/>
              </a:lnSpc>
              <a:spcBef>
                <a:spcPct val="30000"/>
              </a:spcBef>
              <a:buFontTx/>
              <a:buChar char="•"/>
              <a:defRPr/>
            </a:pPr>
            <a:r>
              <a:rPr lang="en-US" sz="1000" dirty="0">
                <a:solidFill>
                  <a:srgbClr val="000000"/>
                </a:solidFill>
              </a:rPr>
              <a:t>Advantage of strategic outsourcing main benefit: “liberates the balance sheet”.</a:t>
            </a:r>
          </a:p>
          <a:p>
            <a:pPr marL="677757" lvl="1" indent="-198681" eaLnBrk="0" hangingPunct="0">
              <a:lnSpc>
                <a:spcPct val="90000"/>
              </a:lnSpc>
              <a:spcBef>
                <a:spcPct val="30000"/>
              </a:spcBef>
              <a:buFontTx/>
              <a:buChar char="•"/>
              <a:defRPr/>
            </a:pPr>
            <a:r>
              <a:rPr lang="en-US" sz="1000" dirty="0">
                <a:solidFill>
                  <a:srgbClr val="000000"/>
                </a:solidFill>
              </a:rPr>
              <a:t>In which industries is the move to strategic outsourcing most prevalent?</a:t>
            </a:r>
          </a:p>
          <a:p>
            <a:pPr marL="677757" lvl="1" indent="-198681" eaLnBrk="0" hangingPunct="0">
              <a:lnSpc>
                <a:spcPct val="90000"/>
              </a:lnSpc>
              <a:spcBef>
                <a:spcPct val="30000"/>
              </a:spcBef>
              <a:buFontTx/>
              <a:buChar char="-"/>
              <a:defRPr/>
            </a:pPr>
            <a:r>
              <a:rPr lang="en-US" sz="1000" dirty="0">
                <a:solidFill>
                  <a:srgbClr val="000000"/>
                </a:solidFill>
              </a:rPr>
              <a:t>Risky, fast-moving industries.  Prime examples: Nokia, Apple and Cisco, Sun. Their focus is on design, distribution, and understanding customer needs. Technology obsolesces overnight. </a:t>
            </a:r>
            <a:r>
              <a:rPr lang="en-US" sz="1000" b="1" dirty="0">
                <a:solidFill>
                  <a:srgbClr val="000000"/>
                </a:solidFill>
              </a:rPr>
              <a:t>If structured correctly</a:t>
            </a:r>
            <a:r>
              <a:rPr lang="en-US" sz="1000" dirty="0">
                <a:solidFill>
                  <a:srgbClr val="000000"/>
                </a:solidFill>
              </a:rPr>
              <a:t>, outsourcing allows them to scale up and down quickly and flexibly, thus mitigating these business risks.</a:t>
            </a:r>
          </a:p>
          <a:p>
            <a:pPr marL="198681" indent="-198681" eaLnBrk="0" hangingPunct="0">
              <a:lnSpc>
                <a:spcPct val="90000"/>
              </a:lnSpc>
              <a:spcBef>
                <a:spcPct val="30000"/>
              </a:spcBef>
              <a:buFontTx/>
              <a:buChar char="-"/>
              <a:defRPr/>
            </a:pPr>
            <a:r>
              <a:rPr lang="en-US" sz="1000" b="1" dirty="0">
                <a:solidFill>
                  <a:srgbClr val="000000"/>
                </a:solidFill>
              </a:rPr>
              <a:t>Drawbacks: good to bring out:</a:t>
            </a:r>
          </a:p>
          <a:p>
            <a:pPr marL="677757" lvl="1" indent="-198681" eaLnBrk="0" hangingPunct="0">
              <a:lnSpc>
                <a:spcPct val="90000"/>
              </a:lnSpc>
              <a:spcBef>
                <a:spcPct val="30000"/>
              </a:spcBef>
              <a:buFontTx/>
              <a:buAutoNum type="arabicPeriod"/>
              <a:defRPr/>
            </a:pPr>
            <a:r>
              <a:rPr lang="en-US" sz="1000" b="1" dirty="0">
                <a:solidFill>
                  <a:srgbClr val="000000"/>
                </a:solidFill>
              </a:rPr>
              <a:t>Hold-up problem</a:t>
            </a:r>
            <a:r>
              <a:rPr lang="en-US" sz="1000" dirty="0">
                <a:solidFill>
                  <a:srgbClr val="000000"/>
                </a:solidFill>
              </a:rPr>
              <a:t> (explain)</a:t>
            </a:r>
          </a:p>
          <a:p>
            <a:pPr marL="677757" lvl="1" indent="-198681" eaLnBrk="0" hangingPunct="0">
              <a:lnSpc>
                <a:spcPct val="90000"/>
              </a:lnSpc>
              <a:spcBef>
                <a:spcPct val="30000"/>
              </a:spcBef>
              <a:buFontTx/>
              <a:buAutoNum type="arabicPeriod"/>
              <a:defRPr/>
            </a:pPr>
            <a:r>
              <a:rPr lang="en-US" sz="1000" b="1" dirty="0">
                <a:solidFill>
                  <a:srgbClr val="000000"/>
                </a:solidFill>
              </a:rPr>
              <a:t>Double marginalization</a:t>
            </a:r>
          </a:p>
          <a:p>
            <a:pPr marL="677757" lvl="1" indent="-198681" eaLnBrk="0" hangingPunct="0">
              <a:lnSpc>
                <a:spcPct val="90000"/>
              </a:lnSpc>
              <a:spcBef>
                <a:spcPct val="30000"/>
              </a:spcBef>
              <a:buFontTx/>
              <a:buAutoNum type="arabicPeriod"/>
              <a:defRPr/>
            </a:pPr>
            <a:r>
              <a:rPr lang="en-US" sz="1000" b="1" dirty="0">
                <a:solidFill>
                  <a:srgbClr val="000000"/>
                </a:solidFill>
              </a:rPr>
              <a:t>Transaction/interaction/complexity costs</a:t>
            </a:r>
          </a:p>
          <a:p>
            <a:pPr marL="677757" lvl="1" indent="-198681" eaLnBrk="0" hangingPunct="0">
              <a:lnSpc>
                <a:spcPct val="90000"/>
              </a:lnSpc>
              <a:spcBef>
                <a:spcPct val="30000"/>
              </a:spcBef>
              <a:buFontTx/>
              <a:buAutoNum type="arabicPeriod"/>
              <a:defRPr/>
            </a:pPr>
            <a:r>
              <a:rPr lang="en-US" sz="1000" b="1" dirty="0">
                <a:solidFill>
                  <a:srgbClr val="000000"/>
                </a:solidFill>
              </a:rPr>
              <a:t>Information asymmetries</a:t>
            </a:r>
          </a:p>
          <a:p>
            <a:pPr marL="677757" lvl="1" indent="-198681" eaLnBrk="0" hangingPunct="0">
              <a:lnSpc>
                <a:spcPct val="90000"/>
              </a:lnSpc>
              <a:spcBef>
                <a:spcPct val="30000"/>
              </a:spcBef>
              <a:defRPr/>
            </a:pPr>
            <a:r>
              <a:rPr lang="en-US" sz="1000" dirty="0">
                <a:solidFill>
                  <a:srgbClr val="000000"/>
                </a:solidFill>
              </a:rPr>
              <a:t>(Recall that contracts aimed to “internalize externalities and homogenize asymmetries”)</a:t>
            </a:r>
          </a:p>
          <a:p>
            <a:pPr marL="198681" indent="-198681" eaLnBrk="0" hangingPunct="0">
              <a:lnSpc>
                <a:spcPct val="90000"/>
              </a:lnSpc>
              <a:spcBef>
                <a:spcPct val="30000"/>
              </a:spcBef>
              <a:defRPr/>
            </a:pPr>
            <a:endParaRPr lang="en-US" sz="1000" dirty="0">
              <a:solidFill>
                <a:srgbClr val="000000"/>
              </a:solidFill>
            </a:endParaRPr>
          </a:p>
          <a:p>
            <a:pPr marL="198681" indent="-198681" eaLnBrk="0" hangingPunct="0">
              <a:lnSpc>
                <a:spcPct val="90000"/>
              </a:lnSpc>
              <a:spcBef>
                <a:spcPct val="30000"/>
              </a:spcBef>
              <a:defRPr/>
            </a:pPr>
            <a:r>
              <a:rPr lang="en-US" sz="1000" dirty="0">
                <a:solidFill>
                  <a:srgbClr val="000000"/>
                </a:solidFill>
              </a:rPr>
              <a:t>To do it well, companies need to upgrade:</a:t>
            </a:r>
          </a:p>
          <a:p>
            <a:pPr marL="198681" indent="-198681" eaLnBrk="0" hangingPunct="0">
              <a:lnSpc>
                <a:spcPct val="90000"/>
              </a:lnSpc>
              <a:spcBef>
                <a:spcPct val="30000"/>
              </a:spcBef>
              <a:buFontTx/>
              <a:buChar char="-"/>
              <a:defRPr/>
            </a:pPr>
            <a:r>
              <a:rPr lang="en-US" sz="1000" dirty="0">
                <a:solidFill>
                  <a:srgbClr val="000000"/>
                </a:solidFill>
              </a:rPr>
              <a:t>Procurement and project mgt skills</a:t>
            </a:r>
          </a:p>
          <a:p>
            <a:pPr marL="198681" indent="-198681" eaLnBrk="0" hangingPunct="0">
              <a:lnSpc>
                <a:spcPct val="90000"/>
              </a:lnSpc>
              <a:spcBef>
                <a:spcPct val="30000"/>
              </a:spcBef>
              <a:buFontTx/>
              <a:buChar char="-"/>
              <a:defRPr/>
            </a:pPr>
            <a:r>
              <a:rPr lang="en-US" sz="1000" dirty="0">
                <a:solidFill>
                  <a:srgbClr val="000000"/>
                </a:solidFill>
              </a:rPr>
              <a:t>Risk management capabilities.</a:t>
            </a:r>
          </a:p>
          <a:p>
            <a:pPr marL="198681" indent="-198681" eaLnBrk="0" hangingPunct="0">
              <a:lnSpc>
                <a:spcPct val="90000"/>
              </a:lnSpc>
              <a:spcBef>
                <a:spcPct val="30000"/>
              </a:spcBef>
              <a:buFontTx/>
              <a:buChar char="-"/>
              <a:defRPr/>
            </a:pPr>
            <a:endParaRPr lang="en-US" sz="1000" dirty="0">
              <a:solidFill>
                <a:srgbClr val="000000"/>
              </a:solidFill>
            </a:endParaRPr>
          </a:p>
          <a:p>
            <a:pPr marL="198681" indent="-198681" eaLnBrk="0" hangingPunct="0">
              <a:lnSpc>
                <a:spcPct val="90000"/>
              </a:lnSpc>
              <a:spcBef>
                <a:spcPct val="30000"/>
              </a:spcBef>
              <a:buFontTx/>
              <a:buChar char="•"/>
              <a:defRPr/>
            </a:pPr>
            <a:r>
              <a:rPr lang="en-US" sz="1000" dirty="0">
                <a:solidFill>
                  <a:srgbClr val="000000"/>
                </a:solidFill>
              </a:rPr>
              <a:t> What actions did Sun take:</a:t>
            </a:r>
          </a:p>
          <a:p>
            <a:pPr marL="677757" lvl="1" indent="-198681" eaLnBrk="0" hangingPunct="0">
              <a:lnSpc>
                <a:spcPct val="90000"/>
              </a:lnSpc>
              <a:spcBef>
                <a:spcPct val="30000"/>
              </a:spcBef>
              <a:buFontTx/>
              <a:buAutoNum type="arabicPeriod"/>
              <a:defRPr/>
            </a:pPr>
            <a:r>
              <a:rPr lang="en-US" sz="1000" dirty="0">
                <a:solidFill>
                  <a:srgbClr val="000000"/>
                </a:solidFill>
              </a:rPr>
              <a:t>Build up SRM capabilities and systems:</a:t>
            </a:r>
          </a:p>
          <a:p>
            <a:pPr marL="1155232" lvl="2" indent="-198681" eaLnBrk="0" hangingPunct="0">
              <a:lnSpc>
                <a:spcPct val="90000"/>
              </a:lnSpc>
              <a:spcBef>
                <a:spcPct val="30000"/>
              </a:spcBef>
              <a:buFontTx/>
              <a:buAutoNum type="arabicPeriod"/>
              <a:defRPr/>
            </a:pPr>
            <a:r>
              <a:rPr lang="en-US" sz="1000" dirty="0">
                <a:solidFill>
                  <a:srgbClr val="000000"/>
                </a:solidFill>
              </a:rPr>
              <a:t>LT relationships</a:t>
            </a:r>
          </a:p>
          <a:p>
            <a:pPr marL="1155232" lvl="2" indent="-198681" eaLnBrk="0" hangingPunct="0">
              <a:lnSpc>
                <a:spcPct val="90000"/>
              </a:lnSpc>
              <a:spcBef>
                <a:spcPct val="30000"/>
              </a:spcBef>
              <a:buFontTx/>
              <a:buAutoNum type="arabicPeriod"/>
              <a:defRPr/>
            </a:pPr>
            <a:r>
              <a:rPr lang="en-US" sz="1000" dirty="0">
                <a:solidFill>
                  <a:srgbClr val="000000"/>
                </a:solidFill>
              </a:rPr>
              <a:t>Actively engage suppliers</a:t>
            </a:r>
          </a:p>
          <a:p>
            <a:pPr marL="1155232" lvl="2" indent="-198681" eaLnBrk="0" hangingPunct="0">
              <a:lnSpc>
                <a:spcPct val="90000"/>
              </a:lnSpc>
              <a:spcBef>
                <a:spcPct val="30000"/>
              </a:spcBef>
              <a:buFontTx/>
              <a:buAutoNum type="arabicPeriod"/>
              <a:defRPr/>
            </a:pPr>
            <a:r>
              <a:rPr lang="en-US" sz="1000" dirty="0">
                <a:solidFill>
                  <a:srgbClr val="000000"/>
                </a:solidFill>
              </a:rPr>
              <a:t>Incentivize suppliers w/ scorecard</a:t>
            </a:r>
          </a:p>
          <a:p>
            <a:pPr marL="1155232" lvl="2" indent="-198681" eaLnBrk="0" hangingPunct="0">
              <a:lnSpc>
                <a:spcPct val="90000"/>
              </a:lnSpc>
              <a:spcBef>
                <a:spcPct val="30000"/>
              </a:spcBef>
              <a:buFontTx/>
              <a:buAutoNum type="arabicPeriod"/>
              <a:defRPr/>
            </a:pPr>
            <a:r>
              <a:rPr lang="en-US" sz="1000" dirty="0">
                <a:solidFill>
                  <a:srgbClr val="000000"/>
                </a:solidFill>
              </a:rPr>
              <a:t>Develop good internal SRM mgt capabilities + formal positions: GCM: </a:t>
            </a:r>
            <a:r>
              <a:rPr lang="en-US" sz="1000" i="1" dirty="0">
                <a:solidFill>
                  <a:srgbClr val="000000"/>
                </a:solidFill>
              </a:rPr>
              <a:t>whose heard of this position? (Cisco also has it + these guys don’t do actual tactical purchasing, but strategic RM.)</a:t>
            </a:r>
            <a:endParaRPr lang="en-US" sz="1000" dirty="0">
              <a:solidFill>
                <a:srgbClr val="000000"/>
              </a:solidFill>
            </a:endParaRPr>
          </a:p>
          <a:p>
            <a:pPr marL="677757" lvl="1" indent="-198681" eaLnBrk="0" hangingPunct="0">
              <a:lnSpc>
                <a:spcPct val="90000"/>
              </a:lnSpc>
              <a:spcBef>
                <a:spcPct val="30000"/>
              </a:spcBef>
              <a:buFontTx/>
              <a:buAutoNum type="arabicPeriod"/>
              <a:defRPr/>
            </a:pPr>
            <a:r>
              <a:rPr lang="en-US" sz="1000" dirty="0">
                <a:solidFill>
                  <a:srgbClr val="000000"/>
                </a:solidFill>
              </a:rPr>
              <a:t>Dual source (B&amp;M)</a:t>
            </a:r>
          </a:p>
          <a:p>
            <a:pPr marL="198681" indent="-198681" eaLnBrk="0" hangingPunct="0">
              <a:lnSpc>
                <a:spcPct val="90000"/>
              </a:lnSpc>
              <a:spcBef>
                <a:spcPct val="30000"/>
              </a:spcBef>
              <a:buFontTx/>
              <a:buChar char="-"/>
              <a:defRPr/>
            </a:pPr>
            <a:endParaRPr lang="en-US" sz="1000" dirty="0">
              <a:solidFill>
                <a:srgbClr val="000000"/>
              </a:solidFill>
            </a:endParaRPr>
          </a:p>
        </p:txBody>
      </p:sp>
      <p:sp>
        <p:nvSpPr>
          <p:cNvPr id="9" name="Notes Placeholder 8"/>
          <p:cNvSpPr>
            <a:spLocks noGrp="1"/>
          </p:cNvSpPr>
          <p:nvPr>
            <p:ph type="body" idx="1"/>
          </p:nvPr>
        </p:nvSpPr>
        <p:spPr/>
        <p:txBody>
          <a:bodyPr>
            <a:normAutofit/>
          </a:bodyPr>
          <a:lstStyle/>
          <a:p>
            <a:r>
              <a:rPr lang="en-US" dirty="0" smtClean="0"/>
              <a:t>Can discuss </a:t>
            </a:r>
            <a:r>
              <a:rPr lang="en-US" i="1" dirty="0" smtClean="0"/>
              <a:t>the</a:t>
            </a:r>
            <a:r>
              <a:rPr lang="en-US" i="1" baseline="0" dirty="0" smtClean="0"/>
              <a:t> </a:t>
            </a:r>
            <a:r>
              <a:rPr lang="en-US" i="0" baseline="0" dirty="0" smtClean="0"/>
              <a:t>key challenge for economists to answer: why do we see organizations in a market economy?  Clearly, a pure market isn’t optimal.  The firm exists whenever it can do better than relying on the market: it mitigates incentive problems, information </a:t>
            </a:r>
            <a:r>
              <a:rPr lang="en-US" i="0" baseline="0" dirty="0" err="1" smtClean="0"/>
              <a:t>asymetries</a:t>
            </a:r>
            <a:r>
              <a:rPr lang="en-US" i="0" baseline="0" dirty="0" smtClean="0"/>
              <a:t>, and has this powerful thing called “culture” as a non-monetary motivator and coordinator.</a:t>
            </a:r>
            <a:endParaRPr lang="en-US" dirty="0" smtClean="0"/>
          </a:p>
          <a:p>
            <a:endParaRPr lang="en-US" dirty="0" smtClean="0"/>
          </a:p>
          <a:p>
            <a:endParaRPr lang="en-US" dirty="0" smtClean="0"/>
          </a:p>
          <a:p>
            <a:r>
              <a:rPr lang="en-US" dirty="0" smtClean="0"/>
              <a:t>Risk</a:t>
            </a:r>
            <a:r>
              <a:rPr lang="en-US" baseline="0" dirty="0" smtClean="0"/>
              <a:t> mitigation:</a:t>
            </a:r>
          </a:p>
          <a:p>
            <a:r>
              <a:rPr lang="en-US" baseline="0" dirty="0" smtClean="0"/>
              <a:t>Link to Sun case.  They did much better by:</a:t>
            </a:r>
          </a:p>
          <a:p>
            <a:pPr marL="230726" indent="-230726">
              <a:buAutoNum type="arabicPeriod"/>
            </a:pPr>
            <a:r>
              <a:rPr lang="en-US" baseline="0" dirty="0" smtClean="0"/>
              <a:t>Dual sourcing (make &amp; buy)</a:t>
            </a:r>
          </a:p>
          <a:p>
            <a:pPr marL="230726" indent="-230726">
              <a:buAutoNum type="arabicPeriod"/>
            </a:pPr>
            <a:r>
              <a:rPr lang="en-US" baseline="0" dirty="0" smtClean="0"/>
              <a:t>Very strong SRM (using TCO supplier scorecard)</a:t>
            </a:r>
          </a:p>
          <a:p>
            <a:pPr marL="230726" indent="-230726">
              <a:buAutoNum type="arabicPeriod"/>
            </a:pPr>
            <a:r>
              <a:rPr lang="en-US" baseline="0" dirty="0" smtClean="0"/>
              <a:t>Electronics is much better suited for disintegration (modular product architecture/cheap transportation/parallel process/great IT &amp; coordination) </a:t>
            </a:r>
            <a:endParaRPr lang="en-US" dirty="0"/>
          </a:p>
        </p:txBody>
      </p:sp>
    </p:spTree>
    <p:extLst>
      <p:ext uri="{BB962C8B-B14F-4D97-AF65-F5344CB8AC3E}">
        <p14:creationId xmlns:p14="http://schemas.microsoft.com/office/powerpoint/2010/main" val="46510178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noAutofit/>
          </a:bodyPr>
          <a:lstStyle/>
          <a:p>
            <a:r>
              <a:rPr lang="en-US" sz="1200" u="sng" dirty="0" smtClean="0"/>
              <a:t>Ask 1</a:t>
            </a:r>
            <a:r>
              <a:rPr lang="en-US" sz="1200" u="sng" baseline="30000" dirty="0" smtClean="0"/>
              <a:t>st</a:t>
            </a:r>
            <a:r>
              <a:rPr lang="en-US" sz="1200" u="sng" dirty="0" smtClean="0"/>
              <a:t> name. What is the major difference in Boeing</a:t>
            </a:r>
            <a:r>
              <a:rPr lang="en-US" altLang="en-US" sz="1200" u="sng" dirty="0" smtClean="0"/>
              <a:t>’</a:t>
            </a:r>
            <a:r>
              <a:rPr lang="en-US" sz="1200" u="sng" dirty="0" smtClean="0"/>
              <a:t>s operating model for the </a:t>
            </a:r>
            <a:r>
              <a:rPr lang="en-US" sz="1200" u="sng" dirty="0" err="1" smtClean="0"/>
              <a:t>Dreamliner</a:t>
            </a:r>
            <a:r>
              <a:rPr lang="en-US" sz="1200" u="sng" dirty="0" smtClean="0"/>
              <a:t>?</a:t>
            </a:r>
          </a:p>
          <a:p>
            <a:pPr>
              <a:buFontTx/>
              <a:buChar char="•"/>
            </a:pPr>
            <a:r>
              <a:rPr lang="en-US" sz="1200" dirty="0" smtClean="0"/>
              <a:t>Media suggest that Boeing is simply doing more outsourcing. It</a:t>
            </a:r>
            <a:r>
              <a:rPr lang="en-US" altLang="en-US" sz="1200" dirty="0" smtClean="0"/>
              <a:t>’</a:t>
            </a:r>
            <a:r>
              <a:rPr lang="en-US" sz="1200" dirty="0" smtClean="0"/>
              <a:t>s a bit more subtle than that.</a:t>
            </a:r>
          </a:p>
          <a:p>
            <a:pPr>
              <a:buFontTx/>
              <a:buChar char="•"/>
            </a:pPr>
            <a:r>
              <a:rPr lang="en-US" sz="1200" dirty="0" smtClean="0"/>
              <a:t>Boeing has for a long time relied on suppliers to produce components and on some partners to produce subassemblies. Now, Boeing are moving to a more tiered outsourcing structure in which major partners take on (increased) role of </a:t>
            </a:r>
          </a:p>
          <a:p>
            <a:pPr marL="730632" lvl="1" indent="-243544">
              <a:buFontTx/>
              <a:buChar char="•"/>
            </a:pPr>
            <a:r>
              <a:rPr lang="en-US" sz="1200" dirty="0" smtClean="0"/>
              <a:t>Product development for their section.</a:t>
            </a:r>
          </a:p>
          <a:p>
            <a:pPr marL="730632" lvl="1" indent="-243544">
              <a:buFontTx/>
              <a:buChar char="•"/>
            </a:pPr>
            <a:r>
              <a:rPr lang="en-US" sz="1200" dirty="0" smtClean="0"/>
              <a:t>Development and management of their sub-tier supply chain</a:t>
            </a:r>
          </a:p>
          <a:p>
            <a:pPr>
              <a:buFontTx/>
              <a:buChar char="•"/>
            </a:pPr>
            <a:r>
              <a:rPr lang="en-US" sz="1200" dirty="0" smtClean="0"/>
              <a:t>Boeing would then </a:t>
            </a:r>
            <a:r>
              <a:rPr lang="en-US" altLang="en-US" sz="1200" dirty="0" smtClean="0"/>
              <a:t>“</a:t>
            </a:r>
            <a:r>
              <a:rPr lang="en-US" sz="1200" dirty="0" smtClean="0"/>
              <a:t>snap</a:t>
            </a:r>
            <a:r>
              <a:rPr lang="en-US" altLang="en-US" sz="1200" dirty="0" smtClean="0"/>
              <a:t>”</a:t>
            </a:r>
            <a:r>
              <a:rPr lang="en-US" sz="1200" dirty="0" smtClean="0"/>
              <a:t> together sections in 3 days versus traditional 13 day assembly. (Boeing was going to airship sections to Everett using 747s – a change from the past use of ground/sea transport.)</a:t>
            </a:r>
          </a:p>
          <a:p>
            <a:pPr>
              <a:buFontTx/>
              <a:buChar char="•"/>
            </a:pPr>
            <a:r>
              <a:rPr lang="en-US" sz="1200" dirty="0" smtClean="0"/>
              <a:t>In effect, Boeing wanted to play the role of a large-scale systems integrator</a:t>
            </a:r>
          </a:p>
          <a:p>
            <a:endParaRPr lang="en-US" sz="1200" dirty="0" smtClean="0"/>
          </a:p>
          <a:p>
            <a:r>
              <a:rPr lang="en-US" sz="1200" dirty="0" smtClean="0"/>
              <a:t>Modularity may come up here. If so, can use the product architecture slide </a:t>
            </a:r>
          </a:p>
          <a:p>
            <a:endParaRPr lang="en-US" sz="1200" dirty="0" smtClean="0"/>
          </a:p>
        </p:txBody>
      </p:sp>
      <p:sp>
        <p:nvSpPr>
          <p:cNvPr id="28675" name="Slide Number Placeholder 3"/>
          <p:cNvSpPr>
            <a:spLocks noGrp="1"/>
          </p:cNvSpPr>
          <p:nvPr>
            <p:ph type="sldNum" sz="quarter" idx="5"/>
          </p:nvPr>
        </p:nvSpPr>
        <p:spPr>
          <a:noFill/>
        </p:spPr>
        <p:txBody>
          <a:bodyPr/>
          <a:lstStyle/>
          <a:p>
            <a:fld id="{148D1341-15E4-42C5-9A40-AA8B685CFAAD}" type="slidenum">
              <a:rPr lang="en-US">
                <a:solidFill>
                  <a:srgbClr val="000000"/>
                </a:solidFill>
              </a:rPr>
              <a:pPr/>
              <a:t>32</a:t>
            </a:fld>
            <a:endParaRPr lang="en-US">
              <a:solidFill>
                <a:srgbClr val="000000"/>
              </a:solidFill>
            </a:endParaRPr>
          </a:p>
        </p:txBody>
      </p:sp>
    </p:spTree>
    <p:extLst>
      <p:ext uri="{BB962C8B-B14F-4D97-AF65-F5344CB8AC3E}">
        <p14:creationId xmlns:p14="http://schemas.microsoft.com/office/powerpoint/2010/main" val="14241853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normAutofit/>
          </a:bodyPr>
          <a:lstStyle/>
          <a:p>
            <a:pPr>
              <a:lnSpc>
                <a:spcPct val="80000"/>
              </a:lnSpc>
            </a:pPr>
            <a:r>
              <a:rPr lang="en-US" sz="900" dirty="0" smtClean="0"/>
              <a:t>Sources of Delays</a:t>
            </a:r>
          </a:p>
          <a:p>
            <a:pPr>
              <a:lnSpc>
                <a:spcPct val="80000"/>
              </a:lnSpc>
              <a:buFontTx/>
              <a:buChar char="•"/>
            </a:pPr>
            <a:r>
              <a:rPr lang="en-US" sz="900" dirty="0" smtClean="0"/>
              <a:t>Technology, e.g., fuselage made of composite material. 787 structure is 50% composite as compared to 12% in 777 (the previous jet.) </a:t>
            </a:r>
          </a:p>
          <a:p>
            <a:pPr>
              <a:lnSpc>
                <a:spcPct val="80000"/>
              </a:lnSpc>
              <a:buFontTx/>
              <a:buChar char="•"/>
            </a:pPr>
            <a:r>
              <a:rPr lang="en-US" sz="900" dirty="0" smtClean="0"/>
              <a:t>Operations., e.g., fastener shortage, labor dispute.</a:t>
            </a:r>
          </a:p>
          <a:p>
            <a:pPr>
              <a:lnSpc>
                <a:spcPct val="80000"/>
              </a:lnSpc>
              <a:buFontTx/>
              <a:buChar char="•"/>
            </a:pPr>
            <a:r>
              <a:rPr lang="en-US" sz="900" dirty="0" smtClean="0"/>
              <a:t>Weak subcontractor capability/performance.</a:t>
            </a:r>
          </a:p>
          <a:p>
            <a:pPr>
              <a:lnSpc>
                <a:spcPct val="80000"/>
              </a:lnSpc>
              <a:buFontTx/>
              <a:buChar char="•"/>
            </a:pPr>
            <a:r>
              <a:rPr lang="en-US" sz="900" dirty="0" smtClean="0"/>
              <a:t>Poor coordination and communication. This is likely to come up. Best not to probe students when it comes up; and then delve into in more detail using later slide after discussion of other delays.</a:t>
            </a:r>
          </a:p>
          <a:p>
            <a:pPr>
              <a:lnSpc>
                <a:spcPct val="80000"/>
              </a:lnSpc>
            </a:pPr>
            <a:endParaRPr lang="en-US" sz="900" dirty="0" smtClean="0"/>
          </a:p>
          <a:p>
            <a:pPr>
              <a:lnSpc>
                <a:spcPct val="80000"/>
              </a:lnSpc>
            </a:pPr>
            <a:r>
              <a:rPr lang="en-US" sz="900" dirty="0" smtClean="0"/>
              <a:t>Sometimes identification and resolution of an issue hampered by operating model or an issue was caused/amplified by the operating model.  </a:t>
            </a:r>
          </a:p>
          <a:p>
            <a:pPr>
              <a:lnSpc>
                <a:spcPct val="80000"/>
              </a:lnSpc>
            </a:pPr>
            <a:endParaRPr lang="en-US" sz="900" dirty="0" smtClean="0"/>
          </a:p>
          <a:p>
            <a:pPr>
              <a:lnSpc>
                <a:spcPct val="80000"/>
              </a:lnSpc>
            </a:pPr>
            <a:r>
              <a:rPr lang="en-US" sz="900" dirty="0" smtClean="0"/>
              <a:t>See notes on next slide for case quotes on Vought, Fasters, Strike.</a:t>
            </a:r>
          </a:p>
          <a:p>
            <a:pPr>
              <a:lnSpc>
                <a:spcPct val="80000"/>
              </a:lnSpc>
            </a:pPr>
            <a:endParaRPr lang="en-US" sz="900" dirty="0" smtClean="0"/>
          </a:p>
          <a:p>
            <a:pPr>
              <a:lnSpc>
                <a:spcPct val="80000"/>
              </a:lnSpc>
            </a:pPr>
            <a:r>
              <a:rPr lang="en-US" sz="900" dirty="0" smtClean="0"/>
              <a:t>Below are some comments attributed to Vought CEP (Elmer Doty) in 2007 [Seattle Times]. </a:t>
            </a:r>
            <a:r>
              <a:rPr lang="en-US" altLang="en-US" sz="900" u="sng" dirty="0" smtClean="0"/>
              <a:t>“</a:t>
            </a:r>
            <a:r>
              <a:rPr lang="en-US" sz="900" u="sng" dirty="0" smtClean="0"/>
              <a:t>Given those facts [see below], I don</a:t>
            </a:r>
            <a:r>
              <a:rPr lang="en-US" altLang="en-US" sz="900" u="sng" dirty="0" smtClean="0"/>
              <a:t>’</a:t>
            </a:r>
            <a:r>
              <a:rPr lang="en-US" sz="900" u="sng" dirty="0" smtClean="0"/>
              <a:t>t think you need to rely on rumors to assume that we are among the riskiest, if not the riskiest, of the structure producers.</a:t>
            </a:r>
            <a:r>
              <a:rPr lang="en-US" altLang="en-US" sz="900" u="sng" dirty="0" smtClean="0"/>
              <a:t>”</a:t>
            </a:r>
            <a:endParaRPr lang="en-US" sz="900" u="sng" dirty="0" smtClean="0"/>
          </a:p>
          <a:p>
            <a:pPr>
              <a:lnSpc>
                <a:spcPct val="80000"/>
              </a:lnSpc>
              <a:buFontTx/>
              <a:buChar char="•"/>
            </a:pPr>
            <a:r>
              <a:rPr lang="en-US" sz="900" u="sng" dirty="0" smtClean="0"/>
              <a:t>The company is by far the smallest of the partners.</a:t>
            </a:r>
          </a:p>
          <a:p>
            <a:pPr>
              <a:lnSpc>
                <a:spcPct val="80000"/>
              </a:lnSpc>
              <a:buFontTx/>
              <a:buChar char="•"/>
            </a:pPr>
            <a:r>
              <a:rPr lang="en-US" sz="900" u="sng" dirty="0" smtClean="0"/>
              <a:t>It faced a severe liquidity crisis 18 months ago that almost killed the company.</a:t>
            </a:r>
          </a:p>
          <a:p>
            <a:pPr>
              <a:lnSpc>
                <a:spcPct val="80000"/>
              </a:lnSpc>
              <a:buFontTx/>
              <a:buChar char="•"/>
            </a:pPr>
            <a:r>
              <a:rPr lang="en-US" sz="900" u="sng" dirty="0" smtClean="0"/>
              <a:t>When Vought took on the 787 work, it had to </a:t>
            </a:r>
            <a:r>
              <a:rPr lang="en-US" altLang="en-US" sz="900" u="sng" dirty="0" smtClean="0"/>
              <a:t>“</a:t>
            </a:r>
            <a:r>
              <a:rPr lang="en-US" sz="900" u="sng" dirty="0" smtClean="0"/>
              <a:t>reconstitute an engineering department</a:t>
            </a:r>
            <a:r>
              <a:rPr lang="en-US" altLang="en-US" sz="900" u="sng" dirty="0" smtClean="0"/>
              <a:t>”</a:t>
            </a:r>
            <a:r>
              <a:rPr lang="en-US" sz="900" u="sng" dirty="0" smtClean="0"/>
              <a:t> from disparate units that had been acquired separately, while at the same time </a:t>
            </a:r>
            <a:r>
              <a:rPr lang="en-US" altLang="en-US" sz="900" u="sng" dirty="0" smtClean="0"/>
              <a:t>“</a:t>
            </a:r>
            <a:r>
              <a:rPr lang="en-US" sz="900" u="sng" dirty="0" smtClean="0"/>
              <a:t>starting up a green field site in a remote location.</a:t>
            </a:r>
          </a:p>
          <a:p>
            <a:pPr>
              <a:lnSpc>
                <a:spcPct val="80000"/>
              </a:lnSpc>
            </a:pPr>
            <a:endParaRPr lang="en-US" sz="900" dirty="0" smtClean="0"/>
          </a:p>
          <a:p>
            <a:pPr>
              <a:lnSpc>
                <a:spcPct val="80000"/>
              </a:lnSpc>
            </a:pPr>
            <a:r>
              <a:rPr lang="en-US" sz="900" dirty="0" smtClean="0"/>
              <a:t>Fasteners: MIT Tech review: Boeing 777 requires 2.7 million fasteners (of different materials). 787 would need more of the titanium type do to better corrosion resistance when in contact with carbon composites. Orders from tier-1 and sub-tiers were not coordinated which increased difficulty for fastener suppliers. </a:t>
            </a:r>
          </a:p>
        </p:txBody>
      </p:sp>
      <p:sp>
        <p:nvSpPr>
          <p:cNvPr id="34819" name="Slide Number Placeholder 3"/>
          <p:cNvSpPr>
            <a:spLocks noGrp="1"/>
          </p:cNvSpPr>
          <p:nvPr>
            <p:ph type="sldNum" sz="quarter" idx="5"/>
          </p:nvPr>
        </p:nvSpPr>
        <p:spPr>
          <a:noFill/>
        </p:spPr>
        <p:txBody>
          <a:bodyPr/>
          <a:lstStyle/>
          <a:p>
            <a:fld id="{4AB85FE3-C84F-403F-9B9F-2C2B8F7540AA}" type="slidenum">
              <a:rPr lang="en-US">
                <a:solidFill>
                  <a:srgbClr val="000000"/>
                </a:solidFill>
              </a:rPr>
              <a:pPr/>
              <a:t>33</a:t>
            </a:fld>
            <a:endParaRPr lang="en-US">
              <a:solidFill>
                <a:srgbClr val="000000"/>
              </a:solidFill>
            </a:endParaRPr>
          </a:p>
        </p:txBody>
      </p:sp>
    </p:spTree>
    <p:extLst>
      <p:ext uri="{BB962C8B-B14F-4D97-AF65-F5344CB8AC3E}">
        <p14:creationId xmlns:p14="http://schemas.microsoft.com/office/powerpoint/2010/main" val="41205109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Slide Image Placeholder 1"/>
          <p:cNvSpPr>
            <a:spLocks noGrp="1" noRot="1" noChangeAspect="1"/>
          </p:cNvSpPr>
          <p:nvPr>
            <p:ph type="sldImg"/>
          </p:nvPr>
        </p:nvSpPr>
        <p:spPr>
          <a:ln/>
        </p:spPr>
      </p:sp>
      <p:sp>
        <p:nvSpPr>
          <p:cNvPr id="32770" name="Notes Placeholder 2"/>
          <p:cNvSpPr>
            <a:spLocks noGrp="1"/>
          </p:cNvSpPr>
          <p:nvPr>
            <p:ph type="body" idx="1"/>
          </p:nvPr>
        </p:nvSpPr>
        <p:spPr>
          <a:noFill/>
          <a:ln/>
        </p:spPr>
        <p:txBody>
          <a:bodyPr/>
          <a:lstStyle/>
          <a:p>
            <a:pPr defTabSz="974176" eaLnBrk="1" hangingPunct="1">
              <a:spcBef>
                <a:spcPct val="0"/>
              </a:spcBef>
            </a:pPr>
            <a:r>
              <a:rPr lang="en-US" u="sng" dirty="0" smtClean="0"/>
              <a:t>Ask the 2</a:t>
            </a:r>
            <a:r>
              <a:rPr lang="en-US" u="sng" baseline="30000" dirty="0" smtClean="0"/>
              <a:t>nd</a:t>
            </a:r>
            <a:r>
              <a:rPr lang="en-US" u="sng" dirty="0" smtClean="0"/>
              <a:t> name on the board: If you were leading the development program, how would you structure the contracts with your suppliers?</a:t>
            </a:r>
          </a:p>
          <a:p>
            <a:pPr defTabSz="974176" eaLnBrk="1" hangingPunct="1">
              <a:spcBef>
                <a:spcPct val="0"/>
              </a:spcBef>
            </a:pPr>
            <a:endParaRPr lang="en-US" dirty="0" smtClean="0"/>
          </a:p>
          <a:p>
            <a:pPr defTabSz="974176" eaLnBrk="1" hangingPunct="1">
              <a:spcBef>
                <a:spcPct val="0"/>
              </a:spcBef>
            </a:pPr>
            <a:r>
              <a:rPr lang="en-US" dirty="0" smtClean="0"/>
              <a:t>Get a student discussion.</a:t>
            </a:r>
          </a:p>
          <a:p>
            <a:pPr defTabSz="974176" eaLnBrk="1" hangingPunct="1">
              <a:spcBef>
                <a:spcPct val="0"/>
              </a:spcBef>
            </a:pPr>
            <a:endParaRPr lang="en-US" dirty="0" smtClean="0"/>
          </a:p>
          <a:p>
            <a:pPr defTabSz="974176" eaLnBrk="1" hangingPunct="1">
              <a:spcBef>
                <a:spcPct val="0"/>
              </a:spcBef>
            </a:pPr>
            <a:r>
              <a:rPr lang="en-US" dirty="0" smtClean="0"/>
              <a:t>Tell them what Boeing did. No payment to any partner until first 787 completed. What do you think of this idea?</a:t>
            </a:r>
          </a:p>
          <a:p>
            <a:pPr defTabSz="974176" eaLnBrk="1" hangingPunct="1">
              <a:spcBef>
                <a:spcPct val="0"/>
              </a:spcBef>
            </a:pPr>
            <a:endParaRPr lang="en-US" dirty="0" smtClean="0"/>
          </a:p>
          <a:p>
            <a:pPr defTabSz="974176" eaLnBrk="1" hangingPunct="1">
              <a:spcBef>
                <a:spcPct val="0"/>
              </a:spcBef>
            </a:pPr>
            <a:r>
              <a:rPr lang="en-US" dirty="0" smtClean="0"/>
              <a:t>Pros: Reduce Boeing risk; promote cooperation, …</a:t>
            </a:r>
          </a:p>
          <a:p>
            <a:pPr defTabSz="974176" eaLnBrk="1" hangingPunct="1">
              <a:spcBef>
                <a:spcPct val="0"/>
              </a:spcBef>
            </a:pPr>
            <a:r>
              <a:rPr lang="en-US" dirty="0" smtClean="0"/>
              <a:t>Cons: Increase partners</a:t>
            </a:r>
            <a:r>
              <a:rPr lang="en-US" altLang="en-US" dirty="0" smtClean="0"/>
              <a:t>’</a:t>
            </a:r>
            <a:r>
              <a:rPr lang="en-US" dirty="0" smtClean="0"/>
              <a:t> financial risk. Incentive to delay (no point being earliest).</a:t>
            </a:r>
          </a:p>
          <a:p>
            <a:pPr defTabSz="974176" eaLnBrk="1" hangingPunct="1">
              <a:spcBef>
                <a:spcPct val="0"/>
              </a:spcBef>
            </a:pPr>
            <a:endParaRPr lang="en-US" dirty="0" smtClean="0"/>
          </a:p>
          <a:p>
            <a:pPr defTabSz="974176"/>
            <a:endParaRPr lang="en-US" dirty="0" smtClean="0"/>
          </a:p>
        </p:txBody>
      </p:sp>
      <p:sp>
        <p:nvSpPr>
          <p:cNvPr id="32771" name="Slide Number Placeholder 3"/>
          <p:cNvSpPr>
            <a:spLocks noGrp="1"/>
          </p:cNvSpPr>
          <p:nvPr>
            <p:ph type="sldNum" sz="quarter" idx="5"/>
          </p:nvPr>
        </p:nvSpPr>
        <p:spPr>
          <a:noFill/>
        </p:spPr>
        <p:txBody>
          <a:bodyPr/>
          <a:lstStyle/>
          <a:p>
            <a:fld id="{D03F9C1E-3052-471C-A318-7091CDE2BD37}" type="slidenum">
              <a:rPr lang="en-US">
                <a:solidFill>
                  <a:srgbClr val="000000"/>
                </a:solidFill>
              </a:rPr>
              <a:pPr/>
              <a:t>34</a:t>
            </a:fld>
            <a:endParaRPr lang="en-US">
              <a:solidFill>
                <a:srgbClr val="000000"/>
              </a:solidFill>
            </a:endParaRPr>
          </a:p>
        </p:txBody>
      </p:sp>
    </p:spTree>
    <p:extLst>
      <p:ext uri="{BB962C8B-B14F-4D97-AF65-F5344CB8AC3E}">
        <p14:creationId xmlns:p14="http://schemas.microsoft.com/office/powerpoint/2010/main" val="132998627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23 June 2015: Better solution found by </a:t>
            </a:r>
            <a:r>
              <a:rPr lang="en-US" dirty="0" err="1" smtClean="0"/>
              <a:t>Marat.Salikhov@insead.edu</a:t>
            </a:r>
            <a:r>
              <a:rPr lang="en-US" dirty="0" smtClean="0"/>
              <a:t> using </a:t>
            </a:r>
          </a:p>
          <a:p>
            <a:endParaRPr lang="en-US" dirty="0" smtClean="0"/>
          </a:p>
          <a:p>
            <a:r>
              <a:rPr lang="en-US" sz="1000" kern="1200" dirty="0" smtClean="0">
                <a:solidFill>
                  <a:schemeClr val="tx1"/>
                </a:solidFill>
                <a:latin typeface="Times New Roman" pitchFamily="18" charset="0"/>
                <a:ea typeface="+mn-ea"/>
                <a:cs typeface="+mn-cs"/>
              </a:rPr>
              <a:t>Here is the complete description of this configuration</a:t>
            </a:r>
            <a:endParaRPr lang="en-US" dirty="0" smtClean="0"/>
          </a:p>
          <a:p>
            <a:endParaRPr lang="en-US" dirty="0" smtClean="0"/>
          </a:p>
          <a:p>
            <a:r>
              <a:rPr lang="en-US" sz="1000" kern="1200" dirty="0" smtClean="0">
                <a:solidFill>
                  <a:schemeClr val="tx1"/>
                </a:solidFill>
                <a:latin typeface="Times New Roman" pitchFamily="18" charset="0"/>
                <a:ea typeface="+mn-ea"/>
                <a:cs typeface="+mn-cs"/>
              </a:rPr>
              <a:t>E[NPV] = $14.324M with a standard deviation of 8619, which agrees with the other two's results.</a:t>
            </a:r>
          </a:p>
          <a:p>
            <a:r>
              <a:rPr lang="en-US" sz="1000" kern="1200" dirty="0" smtClean="0">
                <a:solidFill>
                  <a:schemeClr val="tx1"/>
                </a:solidFill>
                <a:latin typeface="Times New Roman" pitchFamily="18" charset="0"/>
                <a:ea typeface="+mn-ea"/>
                <a:cs typeface="+mn-cs"/>
              </a:rPr>
              <a:t>Also, my capacity optimization yields the same result as Marat's given the network. So this network is actually better than the chaining network, in the sense of E[NPV].</a:t>
            </a:r>
            <a:endParaRPr lang="en-US" dirty="0" smtClean="0"/>
          </a:p>
          <a:p>
            <a:r>
              <a:rPr lang="en-US" dirty="0" smtClean="0"/>
              <a:t>Capacities:</a:t>
            </a:r>
            <a:endParaRPr lang="en-US" sz="1000" b="0" kern="1200" dirty="0" smtClean="0">
              <a:solidFill>
                <a:schemeClr val="tx1"/>
              </a:solidFill>
              <a:latin typeface="Times New Roman" pitchFamily="18" charset="0"/>
              <a:ea typeface="+mn-ea"/>
              <a:cs typeface="+mn-cs"/>
            </a:endParaRPr>
          </a:p>
          <a:p>
            <a:endParaRPr lang="en-US" sz="1000" b="0" kern="1200" dirty="0" smtClean="0">
              <a:solidFill>
                <a:schemeClr val="tx1"/>
              </a:solidFill>
              <a:latin typeface="Times New Roman" pitchFamily="18" charset="0"/>
              <a:ea typeface="+mn-ea"/>
              <a:cs typeface="+mn-cs"/>
            </a:endParaRPr>
          </a:p>
          <a:p>
            <a:r>
              <a:rPr lang="en-US" sz="1000" b="0" kern="1200" dirty="0" smtClean="0">
                <a:solidFill>
                  <a:schemeClr val="tx1"/>
                </a:solidFill>
                <a:latin typeface="Times New Roman" pitchFamily="18" charset="0"/>
                <a:ea typeface="+mn-ea"/>
                <a:cs typeface="+mn-cs"/>
              </a:rPr>
              <a:t>USA: 207</a:t>
            </a:r>
          </a:p>
          <a:p>
            <a:r>
              <a:rPr lang="it-IT" sz="1000" b="0" kern="1200" dirty="0" smtClean="0">
                <a:solidFill>
                  <a:schemeClr val="tx1"/>
                </a:solidFill>
                <a:latin typeface="Times New Roman" pitchFamily="18" charset="0"/>
                <a:ea typeface="+mn-ea"/>
                <a:cs typeface="+mn-cs"/>
              </a:rPr>
              <a:t>Brazil: 113</a:t>
            </a:r>
          </a:p>
          <a:p>
            <a:r>
              <a:rPr lang="it-IT" sz="1000" b="0" kern="1200" dirty="0" smtClean="0">
                <a:solidFill>
                  <a:schemeClr val="tx1"/>
                </a:solidFill>
                <a:latin typeface="Times New Roman" pitchFamily="18" charset="0"/>
                <a:ea typeface="+mn-ea"/>
                <a:cs typeface="+mn-cs"/>
              </a:rPr>
              <a:t>Russia: no </a:t>
            </a:r>
            <a:r>
              <a:rPr lang="it-IT" sz="1000" b="0" kern="1200" dirty="0" err="1" smtClean="0">
                <a:solidFill>
                  <a:schemeClr val="tx1"/>
                </a:solidFill>
                <a:latin typeface="Times New Roman" pitchFamily="18" charset="0"/>
                <a:ea typeface="+mn-ea"/>
                <a:cs typeface="+mn-cs"/>
              </a:rPr>
              <a:t>plant</a:t>
            </a:r>
            <a:endParaRPr lang="it-IT" sz="1000" b="0" kern="1200" dirty="0" smtClean="0">
              <a:solidFill>
                <a:schemeClr val="tx1"/>
              </a:solidFill>
              <a:latin typeface="Times New Roman" pitchFamily="18" charset="0"/>
              <a:ea typeface="+mn-ea"/>
              <a:cs typeface="+mn-cs"/>
            </a:endParaRPr>
          </a:p>
          <a:p>
            <a:r>
              <a:rPr lang="it-IT" sz="1000" b="0" kern="1200" dirty="0" smtClean="0">
                <a:solidFill>
                  <a:schemeClr val="tx1"/>
                </a:solidFill>
                <a:latin typeface="Times New Roman" pitchFamily="18" charset="0"/>
                <a:ea typeface="+mn-ea"/>
                <a:cs typeface="+mn-cs"/>
              </a:rPr>
              <a:t>India: 91</a:t>
            </a:r>
          </a:p>
          <a:p>
            <a:r>
              <a:rPr lang="it-IT" sz="1000" b="0" kern="1200" dirty="0" smtClean="0">
                <a:solidFill>
                  <a:schemeClr val="tx1"/>
                </a:solidFill>
                <a:latin typeface="Times New Roman" pitchFamily="18" charset="0"/>
                <a:ea typeface="+mn-ea"/>
                <a:cs typeface="+mn-cs"/>
              </a:rPr>
              <a:t>China: 152</a:t>
            </a:r>
          </a:p>
          <a:p>
            <a:endParaRPr lang="en-US" dirty="0" smtClean="0"/>
          </a:p>
          <a:p>
            <a:r>
              <a:rPr lang="en-US" sz="1000" kern="1200" dirty="0" smtClean="0">
                <a:solidFill>
                  <a:schemeClr val="tx1"/>
                </a:solidFill>
                <a:latin typeface="Times New Roman" pitchFamily="18" charset="0"/>
                <a:ea typeface="+mn-ea"/>
                <a:cs typeface="+mn-cs"/>
              </a:rPr>
              <a:t>USA -&gt; USA</a:t>
            </a:r>
          </a:p>
          <a:p>
            <a:r>
              <a:rPr lang="en-US" sz="1000" kern="1200" dirty="0" smtClean="0">
                <a:solidFill>
                  <a:schemeClr val="tx1"/>
                </a:solidFill>
                <a:latin typeface="Times New Roman" pitchFamily="18" charset="0"/>
                <a:ea typeface="+mn-ea"/>
                <a:cs typeface="+mn-cs"/>
              </a:rPr>
              <a:t>Brazil -&gt; Brazil</a:t>
            </a:r>
          </a:p>
          <a:p>
            <a:r>
              <a:rPr lang="en-US" sz="1000" kern="1200" dirty="0" smtClean="0">
                <a:solidFill>
                  <a:schemeClr val="tx1"/>
                </a:solidFill>
                <a:latin typeface="Times New Roman" pitchFamily="18" charset="0"/>
                <a:ea typeface="+mn-ea"/>
                <a:cs typeface="+mn-cs"/>
              </a:rPr>
              <a:t>India -&gt; India</a:t>
            </a:r>
          </a:p>
          <a:p>
            <a:r>
              <a:rPr lang="en-US" sz="1000" kern="1200" dirty="0" smtClean="0">
                <a:solidFill>
                  <a:schemeClr val="tx1"/>
                </a:solidFill>
                <a:latin typeface="Times New Roman" pitchFamily="18" charset="0"/>
                <a:ea typeface="+mn-ea"/>
                <a:cs typeface="+mn-cs"/>
              </a:rPr>
              <a:t>China -&gt; China</a:t>
            </a:r>
          </a:p>
          <a:p>
            <a:r>
              <a:rPr lang="en-US" sz="1000" kern="1200" dirty="0" smtClean="0">
                <a:solidFill>
                  <a:schemeClr val="tx1"/>
                </a:solidFill>
                <a:latin typeface="Times New Roman" pitchFamily="18" charset="0"/>
                <a:ea typeface="+mn-ea"/>
                <a:cs typeface="+mn-cs"/>
              </a:rPr>
              <a:t>USA -&gt; Brazil</a:t>
            </a:r>
          </a:p>
          <a:p>
            <a:r>
              <a:rPr lang="en-US" sz="1000" kern="1200" dirty="0" smtClean="0">
                <a:solidFill>
                  <a:schemeClr val="tx1"/>
                </a:solidFill>
                <a:latin typeface="Times New Roman" pitchFamily="18" charset="0"/>
                <a:ea typeface="+mn-ea"/>
                <a:cs typeface="+mn-cs"/>
              </a:rPr>
              <a:t>Brazil -&gt; Russia</a:t>
            </a:r>
          </a:p>
          <a:p>
            <a:r>
              <a:rPr lang="en-US" sz="1000" kern="1200" dirty="0" smtClean="0">
                <a:solidFill>
                  <a:schemeClr val="tx1"/>
                </a:solidFill>
                <a:latin typeface="Times New Roman" pitchFamily="18" charset="0"/>
                <a:ea typeface="+mn-ea"/>
                <a:cs typeface="+mn-cs"/>
              </a:rPr>
              <a:t>India -&gt; USA</a:t>
            </a:r>
          </a:p>
          <a:p>
            <a:r>
              <a:rPr lang="en-US" sz="1000" kern="1200" dirty="0" smtClean="0">
                <a:solidFill>
                  <a:schemeClr val="tx1"/>
                </a:solidFill>
                <a:latin typeface="Times New Roman" pitchFamily="18" charset="0"/>
                <a:ea typeface="+mn-ea"/>
                <a:cs typeface="+mn-cs"/>
              </a:rPr>
              <a:t>China -&gt; Russia</a:t>
            </a:r>
            <a:endParaRPr lang="en-US" dirty="0"/>
          </a:p>
        </p:txBody>
      </p:sp>
      <p:sp>
        <p:nvSpPr>
          <p:cNvPr id="4" name="Footer Placeholder 3"/>
          <p:cNvSpPr>
            <a:spLocks noGrp="1"/>
          </p:cNvSpPr>
          <p:nvPr>
            <p:ph type="ftr" sz="quarter" idx="10"/>
          </p:nvPr>
        </p:nvSpPr>
        <p:spPr/>
        <p:txBody>
          <a:bodyPr/>
          <a:lstStyle/>
          <a:p>
            <a:pPr>
              <a:defRPr/>
            </a:pPr>
            <a:r>
              <a:rPr lang="en-US" smtClean="0"/>
              <a:t>Operations Strategy   © Van Mieghem</a:t>
            </a:r>
            <a:endParaRPr lang="en-US"/>
          </a:p>
        </p:txBody>
      </p:sp>
    </p:spTree>
    <p:extLst>
      <p:ext uri="{BB962C8B-B14F-4D97-AF65-F5344CB8AC3E}">
        <p14:creationId xmlns:p14="http://schemas.microsoft.com/office/powerpoint/2010/main" val="128681466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a:defRPr/>
            </a:pPr>
            <a:r>
              <a:rPr lang="en-US" smtClean="0"/>
              <a:t>Operations Strategy   © Van Mieghem</a:t>
            </a:r>
            <a:endParaRPr lang="en-US"/>
          </a:p>
        </p:txBody>
      </p:sp>
    </p:spTree>
    <p:extLst>
      <p:ext uri="{BB962C8B-B14F-4D97-AF65-F5344CB8AC3E}">
        <p14:creationId xmlns:p14="http://schemas.microsoft.com/office/powerpoint/2010/main" val="245377110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a:defRPr/>
            </a:pPr>
            <a:r>
              <a:rPr lang="en-US" smtClean="0"/>
              <a:t>Operations Strategy   © Van Mieghem</a:t>
            </a:r>
            <a:endParaRPr lang="en-US"/>
          </a:p>
        </p:txBody>
      </p:sp>
    </p:spTree>
    <p:extLst>
      <p:ext uri="{BB962C8B-B14F-4D97-AF65-F5344CB8AC3E}">
        <p14:creationId xmlns:p14="http://schemas.microsoft.com/office/powerpoint/2010/main" val="245377110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a:defRPr/>
            </a:pPr>
            <a:r>
              <a:rPr lang="en-US" smtClean="0"/>
              <a:t>Operations Strategy   © Van Mieghem</a:t>
            </a:r>
            <a:endParaRPr lang="en-US"/>
          </a:p>
        </p:txBody>
      </p:sp>
    </p:spTree>
    <p:extLst>
      <p:ext uri="{BB962C8B-B14F-4D97-AF65-F5344CB8AC3E}">
        <p14:creationId xmlns:p14="http://schemas.microsoft.com/office/powerpoint/2010/main" val="42518343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a:defRPr/>
            </a:pPr>
            <a:r>
              <a:rPr lang="en-US" smtClean="0"/>
              <a:t>Operations Strategy   © Van Mieghem</a:t>
            </a:r>
            <a:endParaRPr lang="en-US"/>
          </a:p>
        </p:txBody>
      </p:sp>
    </p:spTree>
    <p:extLst>
      <p:ext uri="{BB962C8B-B14F-4D97-AF65-F5344CB8AC3E}">
        <p14:creationId xmlns:p14="http://schemas.microsoft.com/office/powerpoint/2010/main" val="13799488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“Good</a:t>
            </a:r>
            <a:r>
              <a:rPr lang="en-US" baseline="0" dirty="0" smtClean="0"/>
              <a:t> cut for A is above $14.0”</a:t>
            </a:r>
          </a:p>
          <a:p>
            <a:r>
              <a:rPr lang="en-US" baseline="0" dirty="0" smtClean="0"/>
              <a:t>Over the years, the highest and lowest E(NPV) have been:</a:t>
            </a:r>
          </a:p>
          <a:p>
            <a:r>
              <a:rPr lang="en-US" baseline="0" dirty="0" smtClean="0"/>
              <a:t>2016: 14.14 and 13.25</a:t>
            </a:r>
          </a:p>
          <a:p>
            <a:r>
              <a:rPr lang="en-US" baseline="0" dirty="0" smtClean="0"/>
              <a:t>2015: 14.240 and 13.429 (so two teams this year across two sections beat the past!)</a:t>
            </a:r>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2014: 14.182 and 13.73 (so three teams this year across two sections beat the past!)</a:t>
            </a:r>
          </a:p>
          <a:p>
            <a:r>
              <a:rPr lang="en-US" baseline="0" dirty="0" smtClean="0"/>
              <a:t>2013: 14.155 and 13.256</a:t>
            </a:r>
          </a:p>
          <a:p>
            <a:r>
              <a:rPr lang="en-US" baseline="0" dirty="0" smtClean="0"/>
              <a:t>2012: 14.111 and 13.481</a:t>
            </a:r>
          </a:p>
          <a:p>
            <a:endParaRPr lang="en-US" baseline="0" dirty="0" smtClean="0"/>
          </a:p>
          <a:p>
            <a:endParaRPr lang="en-US" dirty="0" smtClean="0"/>
          </a:p>
          <a:p>
            <a:r>
              <a:rPr lang="en-US" dirty="0" smtClean="0"/>
              <a:t>Now remember: the game isn’t over yet – your</a:t>
            </a:r>
            <a:r>
              <a:rPr lang="en-US" baseline="0" dirty="0" smtClean="0"/>
              <a:t> chosen configuration in this stage will impact your performance in the next (sourcing) stage of the integrative case.</a:t>
            </a:r>
          </a:p>
          <a:p>
            <a:r>
              <a:rPr lang="en-US" baseline="0" dirty="0" smtClean="0"/>
              <a:t>And, </a:t>
            </a:r>
            <a:r>
              <a:rPr lang="en-US" i="1" baseline="0" dirty="0" smtClean="0"/>
              <a:t>anything, </a:t>
            </a:r>
            <a:r>
              <a:rPr lang="en-US" i="0" baseline="0" dirty="0" smtClean="0"/>
              <a:t>can happen!</a:t>
            </a:r>
          </a:p>
          <a:p>
            <a:endParaRPr lang="en-US" i="0" baseline="0" dirty="0" smtClean="0"/>
          </a:p>
          <a:p>
            <a:r>
              <a:rPr lang="en-US" i="0" baseline="0" dirty="0" smtClean="0"/>
              <a:t>We don’t just evaluate the numbers, but also the logic.</a:t>
            </a:r>
          </a:p>
          <a:p>
            <a:r>
              <a:rPr lang="en-US" i="0" baseline="0" dirty="0" smtClean="0"/>
              <a:t>Part of good logic is to set some good boundary, reference configurations; from which you then proceed to improve.  Let’s discuss some of those…</a:t>
            </a:r>
            <a:endParaRPr lang="en-US" dirty="0"/>
          </a:p>
        </p:txBody>
      </p:sp>
      <p:sp>
        <p:nvSpPr>
          <p:cNvPr id="6" name="Footer Placeholder 5"/>
          <p:cNvSpPr>
            <a:spLocks noGrp="1"/>
          </p:cNvSpPr>
          <p:nvPr>
            <p:ph type="ftr" sz="quarter" idx="12"/>
          </p:nvPr>
        </p:nvSpPr>
        <p:spPr/>
        <p:txBody>
          <a:bodyPr/>
          <a:lstStyle/>
          <a:p>
            <a:pPr>
              <a:defRPr/>
            </a:pPr>
            <a:r>
              <a:rPr lang="en-US" smtClean="0"/>
              <a:t>Operations Strategy   © Van Mieghem</a:t>
            </a:r>
            <a:endParaRPr lang="en-US"/>
          </a:p>
        </p:txBody>
      </p:sp>
    </p:spTree>
    <p:extLst>
      <p:ext uri="{BB962C8B-B14F-4D97-AF65-F5344CB8AC3E}">
        <p14:creationId xmlns:p14="http://schemas.microsoft.com/office/powerpoint/2010/main" val="166117711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a:defRPr/>
            </a:pPr>
            <a:r>
              <a:rPr lang="en-US" smtClean="0"/>
              <a:t>Operations Strategy   © Van Mieghem</a:t>
            </a:r>
            <a:endParaRPr lang="en-US"/>
          </a:p>
        </p:txBody>
      </p:sp>
    </p:spTree>
    <p:extLst>
      <p:ext uri="{BB962C8B-B14F-4D97-AF65-F5344CB8AC3E}">
        <p14:creationId xmlns:p14="http://schemas.microsoft.com/office/powerpoint/2010/main" val="212520792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First discuss a little the nature of the chose</a:t>
            </a:r>
            <a:r>
              <a:rPr lang="en-US" baseline="0" dirty="0" smtClean="0"/>
              <a:t>n network configurations:</a:t>
            </a:r>
          </a:p>
          <a:p>
            <a:pPr marL="218290" indent="-218290">
              <a:buAutoNum type="arabicPeriod"/>
            </a:pPr>
            <a:r>
              <a:rPr lang="en-US" baseline="0" dirty="0" smtClean="0"/>
              <a:t>Every team invested in China.</a:t>
            </a:r>
          </a:p>
          <a:p>
            <a:pPr marL="218290" indent="-218290">
              <a:buAutoNum type="arabicPeriod"/>
            </a:pPr>
            <a:r>
              <a:rPr lang="en-US" baseline="0" dirty="0" smtClean="0"/>
              <a:t>Every team invested in at least two plants: about 1/3 in two plants; 1/3 in three; and the rest in more.</a:t>
            </a:r>
          </a:p>
          <a:p>
            <a:pPr marL="654870" lvl="1" indent="-218290">
              <a:buAutoNum type="arabicPeriod"/>
            </a:pPr>
            <a:r>
              <a:rPr lang="en-US" baseline="0" dirty="0" smtClean="0"/>
              <a:t>11 out of 15 teams invested in India.</a:t>
            </a:r>
            <a:endParaRPr lang="en-US" dirty="0" smtClean="0"/>
          </a:p>
          <a:p>
            <a:endParaRPr lang="en-US" dirty="0" smtClean="0"/>
          </a:p>
          <a:p>
            <a:endParaRPr lang="en-US" dirty="0" smtClean="0"/>
          </a:p>
          <a:p>
            <a:r>
              <a:rPr lang="en-US" dirty="0" smtClean="0"/>
              <a:t>Note:</a:t>
            </a:r>
          </a:p>
          <a:p>
            <a:pPr marL="218290" indent="-218290">
              <a:buAutoNum type="arabicPeriod"/>
            </a:pPr>
            <a:r>
              <a:rPr lang="en-US" dirty="0" smtClean="0"/>
              <a:t>The winner for this sample is</a:t>
            </a:r>
            <a:r>
              <a:rPr lang="en-US" baseline="0" dirty="0" smtClean="0"/>
              <a:t> group 23.  </a:t>
            </a:r>
            <a:r>
              <a:rPr lang="en-US" i="1" baseline="0" dirty="0" smtClean="0"/>
              <a:t>Ask what their network was (China (475)  -&gt; U,B,C. India (145)  -&gt; I,R) and why.</a:t>
            </a:r>
          </a:p>
          <a:p>
            <a:pPr marL="218290" indent="-218290">
              <a:buAutoNum type="arabicPeriod"/>
            </a:pPr>
            <a:r>
              <a:rPr lang="en-US" i="1" baseline="0" dirty="0" smtClean="0"/>
              <a:t>Also ask group 2.  I know that group 3 is chaining.</a:t>
            </a:r>
            <a:endParaRPr lang="en-US" dirty="0" smtClean="0"/>
          </a:p>
          <a:p>
            <a:pPr marL="218290" indent="-218290">
              <a:buAutoNum type="arabicPeriod"/>
            </a:pPr>
            <a:r>
              <a:rPr lang="en-US" dirty="0" smtClean="0"/>
              <a:t>Only two groups either</a:t>
            </a:r>
            <a:r>
              <a:rPr lang="en-US" baseline="0" dirty="0" smtClean="0"/>
              <a:t> did optimal allocations (i.e., using an LP) for their given capacity portfolio, or calculate profits correctly. All other groups were 2 to 6% off.  </a:t>
            </a:r>
            <a:r>
              <a:rPr lang="en-US" i="1" baseline="0" dirty="0" smtClean="0"/>
              <a:t>Why?</a:t>
            </a:r>
          </a:p>
          <a:p>
            <a:pPr lvl="1"/>
            <a:r>
              <a:rPr lang="en-US" dirty="0" smtClean="0"/>
              <a:t>Potential reason for the difference: the allocation rule (which may not be the optimal one). I looked at their ways of allocating production, there are basically 3 strategies: </a:t>
            </a:r>
          </a:p>
          <a:p>
            <a:pPr lvl="1"/>
            <a:r>
              <a:rPr lang="en-US" dirty="0" smtClean="0"/>
              <a:t>(1) Based on the capacity cost in each plant, assign priority to the one with the lower cost</a:t>
            </a:r>
          </a:p>
          <a:p>
            <a:pPr lvl="1"/>
            <a:r>
              <a:rPr lang="en-US" dirty="0" smtClean="0"/>
              <a:t>(2) Based on the margin contribution to the revenue in each quarter, assign priority to the one with the largest contribution</a:t>
            </a:r>
          </a:p>
          <a:p>
            <a:pPr lvl="1"/>
            <a:r>
              <a:rPr lang="en-US" dirty="0" smtClean="0"/>
              <a:t>(3) Based on nothing.. which means for example, U.S. serves U,B,R. Then the priority will be U,B,R with no reason.</a:t>
            </a:r>
          </a:p>
          <a:p>
            <a:pPr marL="654870" lvl="1" indent="-218290">
              <a:buAutoNum type="arabicPeriod"/>
            </a:pPr>
            <a:endParaRPr lang="en-US" baseline="0" dirty="0" smtClean="0"/>
          </a:p>
          <a:p>
            <a:pPr marL="218290" indent="-218290">
              <a:buAutoNum type="arabicPeriod"/>
            </a:pPr>
            <a:r>
              <a:rPr lang="en-US" baseline="0" dirty="0" smtClean="0"/>
              <a:t>This is for the given demand sample.  So this raises the question: which networks got lucky, which didn’t?  </a:t>
            </a:r>
          </a:p>
          <a:p>
            <a:pPr marL="654870" lvl="1" indent="-218290">
              <a:buAutoNum type="arabicPeriod"/>
            </a:pPr>
            <a:r>
              <a:rPr lang="en-US" baseline="0" dirty="0" smtClean="0"/>
              <a:t>It turns out groups 23 and 24 got very lucky.  22 got unlucky.  The rest was pretty representative.</a:t>
            </a:r>
          </a:p>
          <a:p>
            <a:pPr marL="654870" lvl="1" indent="-218290">
              <a:buAutoNum type="arabicPeriod"/>
            </a:pPr>
            <a:r>
              <a:rPr lang="en-US" baseline="0" dirty="0" smtClean="0"/>
              <a:t>Remember: to make decisions when you are facing uncertainty, you always run the risk ex-post that you got a “bad” or “good” sample.  You don’t want to base decisions focusing on either one; rather, you want to take a robust approach.  A risk-neutral firm should maximize E(NPV) &gt; next slide.</a:t>
            </a:r>
            <a:endParaRPr lang="en-US" dirty="0"/>
          </a:p>
        </p:txBody>
      </p:sp>
      <p:sp>
        <p:nvSpPr>
          <p:cNvPr id="6" name="Footer Placeholder 5"/>
          <p:cNvSpPr>
            <a:spLocks noGrp="1"/>
          </p:cNvSpPr>
          <p:nvPr>
            <p:ph type="ftr" sz="quarter" idx="12"/>
          </p:nvPr>
        </p:nvSpPr>
        <p:spPr/>
        <p:txBody>
          <a:bodyPr/>
          <a:lstStyle/>
          <a:p>
            <a:pPr>
              <a:defRPr/>
            </a:pPr>
            <a:r>
              <a:rPr lang="en-US" smtClean="0"/>
              <a:t>Operations Strategy   © Van Mieghem</a:t>
            </a:r>
            <a:endParaRPr lang="en-US"/>
          </a:p>
        </p:txBody>
      </p:sp>
    </p:spTree>
    <p:extLst>
      <p:ext uri="{BB962C8B-B14F-4D97-AF65-F5344CB8AC3E}">
        <p14:creationId xmlns:p14="http://schemas.microsoft.com/office/powerpoint/2010/main" val="203370360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“Good</a:t>
            </a:r>
            <a:r>
              <a:rPr lang="en-US" baseline="0" dirty="0" smtClean="0"/>
              <a:t> cut for A is above $14.0”</a:t>
            </a:r>
          </a:p>
          <a:p>
            <a:r>
              <a:rPr lang="en-US" baseline="0" dirty="0" smtClean="0"/>
              <a:t>Over the years, the highest and lowest E(NPV) have been:</a:t>
            </a:r>
          </a:p>
          <a:p>
            <a:r>
              <a:rPr lang="en-US" baseline="0" dirty="0" smtClean="0"/>
              <a:t>2014: 14.182 and</a:t>
            </a:r>
          </a:p>
          <a:p>
            <a:r>
              <a:rPr lang="en-US" baseline="0" dirty="0" smtClean="0"/>
              <a:t>2013: 14.155 and 13.256</a:t>
            </a:r>
          </a:p>
          <a:p>
            <a:r>
              <a:rPr lang="en-US" baseline="0" dirty="0" smtClean="0"/>
              <a:t>2012: 14.111 and 13.481</a:t>
            </a:r>
          </a:p>
          <a:p>
            <a:endParaRPr lang="en-US" dirty="0" smtClean="0"/>
          </a:p>
          <a:p>
            <a:r>
              <a:rPr lang="en-US" dirty="0" smtClean="0"/>
              <a:t>Now remember: the game isn’t over yet – your</a:t>
            </a:r>
            <a:r>
              <a:rPr lang="en-US" baseline="0" dirty="0" smtClean="0"/>
              <a:t> chosen configuration in this stage will impact your performance in the next (sourcing) stage of the integrative case.</a:t>
            </a:r>
          </a:p>
          <a:p>
            <a:r>
              <a:rPr lang="en-US" baseline="0" dirty="0" smtClean="0"/>
              <a:t>And, </a:t>
            </a:r>
            <a:r>
              <a:rPr lang="en-US" i="1" baseline="0" dirty="0" smtClean="0"/>
              <a:t>anything, </a:t>
            </a:r>
            <a:r>
              <a:rPr lang="en-US" i="0" baseline="0" dirty="0" smtClean="0"/>
              <a:t>can happen!</a:t>
            </a:r>
          </a:p>
          <a:p>
            <a:endParaRPr lang="en-US" i="0" baseline="0" dirty="0" smtClean="0"/>
          </a:p>
          <a:p>
            <a:r>
              <a:rPr lang="en-US" i="0" baseline="0" dirty="0" smtClean="0"/>
              <a:t>We don’t just evaluate the numbers, but also the logic.</a:t>
            </a:r>
          </a:p>
          <a:p>
            <a:r>
              <a:rPr lang="en-US" i="0" baseline="0" dirty="0" smtClean="0"/>
              <a:t>Part of good logic is to set some good boundary, reference configurations; from which you then proceed to improve.  Let’s discuss some of those…</a:t>
            </a:r>
            <a:endParaRPr lang="en-US" dirty="0"/>
          </a:p>
        </p:txBody>
      </p:sp>
      <p:sp>
        <p:nvSpPr>
          <p:cNvPr id="6" name="Footer Placeholder 5"/>
          <p:cNvSpPr>
            <a:spLocks noGrp="1"/>
          </p:cNvSpPr>
          <p:nvPr>
            <p:ph type="ftr" sz="quarter" idx="12"/>
          </p:nvPr>
        </p:nvSpPr>
        <p:spPr/>
        <p:txBody>
          <a:bodyPr/>
          <a:lstStyle/>
          <a:p>
            <a:pPr>
              <a:defRPr/>
            </a:pPr>
            <a:r>
              <a:rPr lang="en-US" smtClean="0"/>
              <a:t>Operations Strategy   © Van Mieghem</a:t>
            </a:r>
            <a:endParaRPr lang="en-US"/>
          </a:p>
        </p:txBody>
      </p:sp>
    </p:spTree>
    <p:extLst>
      <p:ext uri="{BB962C8B-B14F-4D97-AF65-F5344CB8AC3E}">
        <p14:creationId xmlns:p14="http://schemas.microsoft.com/office/powerpoint/2010/main" val="110671316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First discuss a little the nature of the chose</a:t>
            </a:r>
            <a:r>
              <a:rPr lang="en-US" baseline="0" dirty="0" smtClean="0"/>
              <a:t>n network configurations:</a:t>
            </a:r>
          </a:p>
          <a:p>
            <a:pPr marL="218290" indent="-218290">
              <a:buAutoNum type="arabicPeriod"/>
            </a:pPr>
            <a:r>
              <a:rPr lang="en-US" baseline="0" dirty="0" smtClean="0"/>
              <a:t>Every team invested in China.</a:t>
            </a:r>
          </a:p>
          <a:p>
            <a:pPr marL="218290" indent="-218290">
              <a:buAutoNum type="arabicPeriod"/>
            </a:pPr>
            <a:r>
              <a:rPr lang="en-US" baseline="0" dirty="0" smtClean="0"/>
              <a:t>Every team invested in at least two plants: about 1/3 in two plants; 1/3 in three; and the rest in more.</a:t>
            </a:r>
          </a:p>
          <a:p>
            <a:pPr marL="654870" lvl="1" indent="-218290">
              <a:buAutoNum type="arabicPeriod"/>
            </a:pPr>
            <a:r>
              <a:rPr lang="en-US" baseline="0" dirty="0" smtClean="0"/>
              <a:t>11 out of 15 teams invested in India.</a:t>
            </a:r>
            <a:endParaRPr lang="en-US" dirty="0" smtClean="0"/>
          </a:p>
          <a:p>
            <a:endParaRPr lang="en-US" dirty="0" smtClean="0"/>
          </a:p>
          <a:p>
            <a:endParaRPr lang="en-US" dirty="0" smtClean="0"/>
          </a:p>
          <a:p>
            <a:r>
              <a:rPr lang="en-US" dirty="0" smtClean="0"/>
              <a:t>Note:</a:t>
            </a:r>
          </a:p>
          <a:p>
            <a:pPr marL="218290" indent="-218290">
              <a:buAutoNum type="arabicPeriod"/>
            </a:pPr>
            <a:r>
              <a:rPr lang="en-US" dirty="0" smtClean="0"/>
              <a:t>The winner for this sample is</a:t>
            </a:r>
            <a:r>
              <a:rPr lang="en-US" baseline="0" dirty="0" smtClean="0"/>
              <a:t> group 23.  </a:t>
            </a:r>
            <a:r>
              <a:rPr lang="en-US" i="1" baseline="0" dirty="0" smtClean="0"/>
              <a:t>Ask what their network was (China (475)  -&gt; U,B,C. India (145)  -&gt; I,R) and why.</a:t>
            </a:r>
          </a:p>
          <a:p>
            <a:pPr marL="218290" indent="-218290">
              <a:buAutoNum type="arabicPeriod"/>
            </a:pPr>
            <a:r>
              <a:rPr lang="en-US" i="1" baseline="0" dirty="0" smtClean="0"/>
              <a:t>Also ask group 2.  I know that group 3 is chaining.</a:t>
            </a:r>
            <a:endParaRPr lang="en-US" dirty="0" smtClean="0"/>
          </a:p>
          <a:p>
            <a:pPr marL="218290" indent="-218290">
              <a:buAutoNum type="arabicPeriod"/>
            </a:pPr>
            <a:r>
              <a:rPr lang="en-US" dirty="0" smtClean="0"/>
              <a:t>Only two groups either</a:t>
            </a:r>
            <a:r>
              <a:rPr lang="en-US" baseline="0" dirty="0" smtClean="0"/>
              <a:t> did optimal allocations (i.e., using an LP) for their given capacity portfolio, or calculate profits correctly. All other groups were 2 to 6% off.  </a:t>
            </a:r>
            <a:r>
              <a:rPr lang="en-US" i="1" baseline="0" dirty="0" smtClean="0"/>
              <a:t>Why?</a:t>
            </a:r>
          </a:p>
          <a:p>
            <a:pPr lvl="1"/>
            <a:r>
              <a:rPr lang="en-US" dirty="0" smtClean="0"/>
              <a:t>Potential reason for the difference: the allocation rule (which may not be the optimal one). I looked at their ways of allocating production, there are basically 3 strategies: </a:t>
            </a:r>
          </a:p>
          <a:p>
            <a:pPr lvl="1"/>
            <a:r>
              <a:rPr lang="en-US" dirty="0" smtClean="0"/>
              <a:t>(1) Based on the capacity cost in each plant, assign priority to the one with the lower cost</a:t>
            </a:r>
          </a:p>
          <a:p>
            <a:pPr lvl="1"/>
            <a:r>
              <a:rPr lang="en-US" dirty="0" smtClean="0"/>
              <a:t>(2) Based on the margin contribution to the revenue in each quarter, assign priority to the one with the largest contribution</a:t>
            </a:r>
          </a:p>
          <a:p>
            <a:pPr lvl="1"/>
            <a:r>
              <a:rPr lang="en-US" dirty="0" smtClean="0"/>
              <a:t>(3) Based on nothing.. which means for example, U.S. serves U,B,R. Then the priority will be U,B,R with no reason.</a:t>
            </a:r>
          </a:p>
          <a:p>
            <a:pPr marL="654870" lvl="1" indent="-218290">
              <a:buAutoNum type="arabicPeriod"/>
            </a:pPr>
            <a:endParaRPr lang="en-US" baseline="0" dirty="0" smtClean="0"/>
          </a:p>
          <a:p>
            <a:pPr marL="218290" indent="-218290">
              <a:buAutoNum type="arabicPeriod"/>
            </a:pPr>
            <a:r>
              <a:rPr lang="en-US" baseline="0" dirty="0" smtClean="0"/>
              <a:t>This is for the given demand sample.  So this raises the question: which networks got lucky, which didn’t?  </a:t>
            </a:r>
          </a:p>
          <a:p>
            <a:pPr marL="654870" lvl="1" indent="-218290">
              <a:buAutoNum type="arabicPeriod"/>
            </a:pPr>
            <a:r>
              <a:rPr lang="en-US" baseline="0" dirty="0" smtClean="0"/>
              <a:t>It turns out groups 23 and 24 got very lucky.  22 got unlucky.  The rest was pretty representative.</a:t>
            </a:r>
          </a:p>
          <a:p>
            <a:pPr marL="654870" lvl="1" indent="-218290">
              <a:buAutoNum type="arabicPeriod"/>
            </a:pPr>
            <a:r>
              <a:rPr lang="en-US" baseline="0" dirty="0" smtClean="0"/>
              <a:t>Remember: to make decisions when you are facing uncertainty, you always run the risk ex-post that you got a “bad” or “good” sample.  You don’t want to base decisions focusing on either one; rather, you want to take a robust approach.  A risk-neutral firm should maximize E(NPV) &gt; next slide.</a:t>
            </a:r>
            <a:endParaRPr lang="en-US" dirty="0"/>
          </a:p>
        </p:txBody>
      </p:sp>
      <p:sp>
        <p:nvSpPr>
          <p:cNvPr id="6" name="Footer Placeholder 5"/>
          <p:cNvSpPr>
            <a:spLocks noGrp="1"/>
          </p:cNvSpPr>
          <p:nvPr>
            <p:ph type="ftr" sz="quarter" idx="12"/>
          </p:nvPr>
        </p:nvSpPr>
        <p:spPr/>
        <p:txBody>
          <a:bodyPr/>
          <a:lstStyle/>
          <a:p>
            <a:pPr>
              <a:defRPr/>
            </a:pPr>
            <a:r>
              <a:rPr lang="en-US" smtClean="0"/>
              <a:t>Operations Strategy   © Van Mieghem</a:t>
            </a:r>
            <a:endParaRPr lang="en-US"/>
          </a:p>
        </p:txBody>
      </p:sp>
    </p:spTree>
    <p:extLst>
      <p:ext uri="{BB962C8B-B14F-4D97-AF65-F5344CB8AC3E}">
        <p14:creationId xmlns:p14="http://schemas.microsoft.com/office/powerpoint/2010/main" val="75268014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First discuss a little the nature of the chose</a:t>
            </a:r>
            <a:r>
              <a:rPr lang="en-US" baseline="0" dirty="0" smtClean="0"/>
              <a:t>n network configurations:</a:t>
            </a:r>
          </a:p>
          <a:p>
            <a:pPr marL="218290" indent="-218290">
              <a:buAutoNum type="arabicPeriod"/>
            </a:pPr>
            <a:r>
              <a:rPr lang="en-US" baseline="0" dirty="0" smtClean="0"/>
              <a:t>Every team invested in China.</a:t>
            </a:r>
          </a:p>
          <a:p>
            <a:pPr marL="218290" indent="-218290">
              <a:buAutoNum type="arabicPeriod"/>
            </a:pPr>
            <a:r>
              <a:rPr lang="en-US" baseline="0" dirty="0" smtClean="0"/>
              <a:t>Every team invested in at least two plants: about 1/3 in two plants; 1/3 in three; and the rest in more.</a:t>
            </a:r>
          </a:p>
          <a:p>
            <a:pPr marL="654870" lvl="1" indent="-218290">
              <a:buAutoNum type="arabicPeriod"/>
            </a:pPr>
            <a:r>
              <a:rPr lang="en-US" baseline="0" dirty="0" smtClean="0"/>
              <a:t>11 out of 15 teams invested in India.</a:t>
            </a:r>
            <a:endParaRPr lang="en-US" dirty="0" smtClean="0"/>
          </a:p>
          <a:p>
            <a:endParaRPr lang="en-US" dirty="0" smtClean="0"/>
          </a:p>
          <a:p>
            <a:endParaRPr lang="en-US" dirty="0" smtClean="0"/>
          </a:p>
          <a:p>
            <a:r>
              <a:rPr lang="en-US" dirty="0" smtClean="0"/>
              <a:t>Note:</a:t>
            </a:r>
          </a:p>
          <a:p>
            <a:pPr marL="218290" indent="-218290">
              <a:buAutoNum type="arabicPeriod"/>
            </a:pPr>
            <a:r>
              <a:rPr lang="en-US" dirty="0" smtClean="0"/>
              <a:t>The winner for this sample is</a:t>
            </a:r>
            <a:r>
              <a:rPr lang="en-US" baseline="0" dirty="0" smtClean="0"/>
              <a:t> group 23.  </a:t>
            </a:r>
            <a:r>
              <a:rPr lang="en-US" i="1" baseline="0" dirty="0" smtClean="0"/>
              <a:t>Ask what their network was (China (475)  -&gt; U,B,C. India (145)  -&gt; I,R) and why.</a:t>
            </a:r>
          </a:p>
          <a:p>
            <a:pPr marL="218290" indent="-218290">
              <a:buAutoNum type="arabicPeriod"/>
            </a:pPr>
            <a:r>
              <a:rPr lang="en-US" i="1" baseline="0" dirty="0" smtClean="0"/>
              <a:t>Also ask group 2.  I know that group 3 is chaining.</a:t>
            </a:r>
            <a:endParaRPr lang="en-US" dirty="0" smtClean="0"/>
          </a:p>
          <a:p>
            <a:pPr marL="218290" indent="-218290">
              <a:buAutoNum type="arabicPeriod"/>
            </a:pPr>
            <a:r>
              <a:rPr lang="en-US" dirty="0" smtClean="0"/>
              <a:t>Only two groups either</a:t>
            </a:r>
            <a:r>
              <a:rPr lang="en-US" baseline="0" dirty="0" smtClean="0"/>
              <a:t> did optimal allocations (i.e., using an LP) for their given capacity portfolio, or calculate profits correctly. All other groups were 2 to 6% off.  </a:t>
            </a:r>
            <a:r>
              <a:rPr lang="en-US" i="1" baseline="0" dirty="0" smtClean="0"/>
              <a:t>Why?</a:t>
            </a:r>
          </a:p>
          <a:p>
            <a:pPr lvl="1"/>
            <a:r>
              <a:rPr lang="en-US" dirty="0" smtClean="0"/>
              <a:t>Potential reason for the difference: the allocation rule (which may not be the optimal one). I looked at their ways of allocating production, there are basically 3 strategies: </a:t>
            </a:r>
          </a:p>
          <a:p>
            <a:pPr lvl="1"/>
            <a:r>
              <a:rPr lang="en-US" dirty="0" smtClean="0"/>
              <a:t>(1) Based on the capacity cost in each plant, assign priority to the one with the lower cost</a:t>
            </a:r>
          </a:p>
          <a:p>
            <a:pPr lvl="1"/>
            <a:r>
              <a:rPr lang="en-US" dirty="0" smtClean="0"/>
              <a:t>(2) Based on the margin contribution to the revenue in each quarter, assign priority to the one with the largest contribution</a:t>
            </a:r>
          </a:p>
          <a:p>
            <a:pPr lvl="1"/>
            <a:r>
              <a:rPr lang="en-US" dirty="0" smtClean="0"/>
              <a:t>(3) Based on nothing.. which means for example, U.S. serves U,B,R. Then the priority will be U,B,R with no reason.</a:t>
            </a:r>
          </a:p>
          <a:p>
            <a:pPr marL="654870" lvl="1" indent="-218290">
              <a:buAutoNum type="arabicPeriod"/>
            </a:pPr>
            <a:endParaRPr lang="en-US" baseline="0" dirty="0" smtClean="0"/>
          </a:p>
          <a:p>
            <a:pPr marL="218290" indent="-218290">
              <a:buAutoNum type="arabicPeriod"/>
            </a:pPr>
            <a:r>
              <a:rPr lang="en-US" baseline="0" dirty="0" smtClean="0"/>
              <a:t>This is for the given demand sample.  So this raises the question: which networks got lucky, which didn’t?  </a:t>
            </a:r>
          </a:p>
          <a:p>
            <a:pPr marL="654870" lvl="1" indent="-218290">
              <a:buAutoNum type="arabicPeriod"/>
            </a:pPr>
            <a:r>
              <a:rPr lang="en-US" baseline="0" dirty="0" smtClean="0"/>
              <a:t>It turns out groups 23 and 24 got very lucky.  22 got unlucky.  The rest was pretty representative.</a:t>
            </a:r>
          </a:p>
          <a:p>
            <a:pPr marL="654870" lvl="1" indent="-218290">
              <a:buAutoNum type="arabicPeriod"/>
            </a:pPr>
            <a:r>
              <a:rPr lang="en-US" baseline="0" dirty="0" smtClean="0"/>
              <a:t>Remember: to make decisions when you are facing uncertainty, you always run the risk ex-post that you got a “bad” or “good” sample.  You don’t want to base decisions focusing on either one; rather, you want to take a robust approach.  A risk-neutral firm should maximize E(NPV) &gt; next slide.</a:t>
            </a:r>
            <a:endParaRPr lang="en-US" dirty="0"/>
          </a:p>
        </p:txBody>
      </p:sp>
      <p:sp>
        <p:nvSpPr>
          <p:cNvPr id="6" name="Footer Placeholder 5"/>
          <p:cNvSpPr>
            <a:spLocks noGrp="1"/>
          </p:cNvSpPr>
          <p:nvPr>
            <p:ph type="ftr" sz="quarter" idx="12"/>
          </p:nvPr>
        </p:nvSpPr>
        <p:spPr/>
        <p:txBody>
          <a:bodyPr/>
          <a:lstStyle/>
          <a:p>
            <a:pPr>
              <a:defRPr/>
            </a:pPr>
            <a:r>
              <a:rPr lang="en-US" smtClean="0"/>
              <a:t>Operations Strategy   © Van Mieghem</a:t>
            </a:r>
            <a:endParaRPr lang="en-US"/>
          </a:p>
        </p:txBody>
      </p:sp>
    </p:spTree>
    <p:extLst>
      <p:ext uri="{BB962C8B-B14F-4D97-AF65-F5344CB8AC3E}">
        <p14:creationId xmlns:p14="http://schemas.microsoft.com/office/powerpoint/2010/main" val="198948574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“Good</a:t>
            </a:r>
            <a:r>
              <a:rPr lang="en-US" baseline="0" dirty="0" smtClean="0"/>
              <a:t> cut for A is above $14.0”</a:t>
            </a:r>
          </a:p>
          <a:p>
            <a:r>
              <a:rPr lang="en-US" baseline="0" dirty="0" smtClean="0"/>
              <a:t>Over the years, the highest and lowest E(NPV) have been:</a:t>
            </a:r>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2014: 14.182 and 13.73 (so three teams this year across two sections beat the past!)</a:t>
            </a:r>
          </a:p>
          <a:p>
            <a:r>
              <a:rPr lang="en-US" baseline="0" dirty="0" smtClean="0"/>
              <a:t>2013: 14.155 and 13.256</a:t>
            </a:r>
          </a:p>
          <a:p>
            <a:r>
              <a:rPr lang="en-US" baseline="0" dirty="0" smtClean="0"/>
              <a:t>2012: 14.111 and 13.481</a:t>
            </a:r>
          </a:p>
          <a:p>
            <a:endParaRPr lang="en-US" baseline="0" dirty="0" smtClean="0"/>
          </a:p>
          <a:p>
            <a:endParaRPr lang="en-US" dirty="0" smtClean="0"/>
          </a:p>
          <a:p>
            <a:r>
              <a:rPr lang="en-US" dirty="0" smtClean="0"/>
              <a:t>Now remember: the game isn’t over yet – your</a:t>
            </a:r>
            <a:r>
              <a:rPr lang="en-US" baseline="0" dirty="0" smtClean="0"/>
              <a:t> chosen configuration in this stage will impact your performance in the next (sourcing) stage of the integrative case.</a:t>
            </a:r>
          </a:p>
          <a:p>
            <a:r>
              <a:rPr lang="en-US" baseline="0" dirty="0" smtClean="0"/>
              <a:t>And, </a:t>
            </a:r>
            <a:r>
              <a:rPr lang="en-US" i="1" baseline="0" dirty="0" smtClean="0"/>
              <a:t>anything, </a:t>
            </a:r>
            <a:r>
              <a:rPr lang="en-US" i="0" baseline="0" dirty="0" smtClean="0"/>
              <a:t>can happen!</a:t>
            </a:r>
          </a:p>
          <a:p>
            <a:endParaRPr lang="en-US" i="0" baseline="0" dirty="0" smtClean="0"/>
          </a:p>
          <a:p>
            <a:r>
              <a:rPr lang="en-US" i="0" baseline="0" dirty="0" smtClean="0"/>
              <a:t>We don’t just evaluate the numbers, but also the logic.</a:t>
            </a:r>
          </a:p>
          <a:p>
            <a:r>
              <a:rPr lang="en-US" i="0" baseline="0" dirty="0" smtClean="0"/>
              <a:t>Part of good logic is to set some good boundary, reference configurations; from which you then proceed to improve.  Let’s discuss some of those…</a:t>
            </a:r>
            <a:endParaRPr lang="en-US" dirty="0"/>
          </a:p>
        </p:txBody>
      </p:sp>
      <p:sp>
        <p:nvSpPr>
          <p:cNvPr id="6" name="Footer Placeholder 5"/>
          <p:cNvSpPr>
            <a:spLocks noGrp="1"/>
          </p:cNvSpPr>
          <p:nvPr>
            <p:ph type="ftr" sz="quarter" idx="12"/>
          </p:nvPr>
        </p:nvSpPr>
        <p:spPr/>
        <p:txBody>
          <a:bodyPr/>
          <a:lstStyle/>
          <a:p>
            <a:pPr>
              <a:defRPr/>
            </a:pPr>
            <a:r>
              <a:rPr lang="en-US" smtClean="0"/>
              <a:t>Operations Strategy   © Van Mieghem</a:t>
            </a:r>
            <a:endParaRPr lang="en-US"/>
          </a:p>
        </p:txBody>
      </p:sp>
    </p:spTree>
    <p:extLst>
      <p:ext uri="{BB962C8B-B14F-4D97-AF65-F5344CB8AC3E}">
        <p14:creationId xmlns:p14="http://schemas.microsoft.com/office/powerpoint/2010/main" val="96659965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“Good</a:t>
            </a:r>
            <a:r>
              <a:rPr lang="en-US" baseline="0" dirty="0" smtClean="0"/>
              <a:t> cut for A is above $14.0”</a:t>
            </a:r>
          </a:p>
          <a:p>
            <a:r>
              <a:rPr lang="en-US" baseline="0" dirty="0" smtClean="0"/>
              <a:t>Over the years, the highest and lowest E(NPV) have been:</a:t>
            </a:r>
          </a:p>
          <a:p>
            <a:r>
              <a:rPr lang="en-US" baseline="0" dirty="0" smtClean="0"/>
              <a:t>2014: 14.182 and 13.73</a:t>
            </a:r>
          </a:p>
          <a:p>
            <a:r>
              <a:rPr lang="en-US" baseline="0" dirty="0" smtClean="0"/>
              <a:t>2013: 14.155 and 13.256</a:t>
            </a:r>
          </a:p>
          <a:p>
            <a:r>
              <a:rPr lang="en-US" baseline="0" dirty="0" smtClean="0"/>
              <a:t>2012: 14.111 and 13.481</a:t>
            </a:r>
          </a:p>
          <a:p>
            <a:endParaRPr lang="en-US" baseline="0" dirty="0" smtClean="0"/>
          </a:p>
          <a:p>
            <a:endParaRPr lang="en-US" dirty="0" smtClean="0"/>
          </a:p>
          <a:p>
            <a:r>
              <a:rPr lang="en-US" dirty="0" smtClean="0"/>
              <a:t>Now remember: the game isn’t over yet – your</a:t>
            </a:r>
            <a:r>
              <a:rPr lang="en-US" baseline="0" dirty="0" smtClean="0"/>
              <a:t> chosen configuration in this stage will impact your performance in the next (sourcing) stage of the integrative case.</a:t>
            </a:r>
          </a:p>
          <a:p>
            <a:r>
              <a:rPr lang="en-US" baseline="0" dirty="0" smtClean="0"/>
              <a:t>And, </a:t>
            </a:r>
            <a:r>
              <a:rPr lang="en-US" i="1" baseline="0" dirty="0" smtClean="0"/>
              <a:t>anything, </a:t>
            </a:r>
            <a:r>
              <a:rPr lang="en-US" i="0" baseline="0" dirty="0" smtClean="0"/>
              <a:t>can happen!</a:t>
            </a:r>
          </a:p>
          <a:p>
            <a:endParaRPr lang="en-US" i="0" baseline="0" dirty="0" smtClean="0"/>
          </a:p>
          <a:p>
            <a:r>
              <a:rPr lang="en-US" i="0" baseline="0" dirty="0" smtClean="0"/>
              <a:t>We don’t just evaluate the numbers, but also the logic.</a:t>
            </a:r>
          </a:p>
          <a:p>
            <a:r>
              <a:rPr lang="en-US" i="0" baseline="0" dirty="0" smtClean="0"/>
              <a:t>Part of good logic is to set some good boundary, reference configurations; from which you then proceed to improve.  Let’s discuss some of those…</a:t>
            </a:r>
            <a:endParaRPr lang="en-US" dirty="0"/>
          </a:p>
        </p:txBody>
      </p:sp>
      <p:sp>
        <p:nvSpPr>
          <p:cNvPr id="6" name="Footer Placeholder 5"/>
          <p:cNvSpPr>
            <a:spLocks noGrp="1"/>
          </p:cNvSpPr>
          <p:nvPr>
            <p:ph type="ftr" sz="quarter" idx="12"/>
          </p:nvPr>
        </p:nvSpPr>
        <p:spPr/>
        <p:txBody>
          <a:bodyPr/>
          <a:lstStyle/>
          <a:p>
            <a:pPr>
              <a:defRPr/>
            </a:pPr>
            <a:r>
              <a:rPr lang="en-US" smtClean="0"/>
              <a:t>Operations Strategy   © Van Mieghem</a:t>
            </a:r>
            <a:endParaRPr lang="en-US"/>
          </a:p>
        </p:txBody>
      </p:sp>
    </p:spTree>
    <p:extLst>
      <p:ext uri="{BB962C8B-B14F-4D97-AF65-F5344CB8AC3E}">
        <p14:creationId xmlns:p14="http://schemas.microsoft.com/office/powerpoint/2010/main" val="207406206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a:defRPr/>
            </a:pPr>
            <a:r>
              <a:rPr lang="en-US" smtClean="0"/>
              <a:t>Operations Strategy   © Van Mieghem</a:t>
            </a:r>
            <a:endParaRPr lang="en-US"/>
          </a:p>
        </p:txBody>
      </p:sp>
    </p:spTree>
    <p:extLst>
      <p:ext uri="{BB962C8B-B14F-4D97-AF65-F5344CB8AC3E}">
        <p14:creationId xmlns:p14="http://schemas.microsoft.com/office/powerpoint/2010/main" val="245377110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a:defRPr/>
            </a:pPr>
            <a:r>
              <a:rPr lang="en-US" smtClean="0"/>
              <a:t>Operations Strategy   © Van Mieghem</a:t>
            </a:r>
            <a:endParaRPr lang="en-US"/>
          </a:p>
        </p:txBody>
      </p:sp>
    </p:spTree>
    <p:extLst>
      <p:ext uri="{BB962C8B-B14F-4D97-AF65-F5344CB8AC3E}">
        <p14:creationId xmlns:p14="http://schemas.microsoft.com/office/powerpoint/2010/main" val="245377110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a:defRPr/>
            </a:pPr>
            <a:r>
              <a:rPr lang="en-US" smtClean="0"/>
              <a:t>Operations Strategy   © Van Mieghem</a:t>
            </a:r>
            <a:endParaRPr lang="en-US"/>
          </a:p>
        </p:txBody>
      </p:sp>
    </p:spTree>
    <p:extLst>
      <p:ext uri="{BB962C8B-B14F-4D97-AF65-F5344CB8AC3E}">
        <p14:creationId xmlns:p14="http://schemas.microsoft.com/office/powerpoint/2010/main" val="24537711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i="0" baseline="0" dirty="0" smtClean="0"/>
              <a:t>…</a:t>
            </a:r>
            <a:endParaRPr lang="en-US" dirty="0"/>
          </a:p>
        </p:txBody>
      </p:sp>
      <p:sp>
        <p:nvSpPr>
          <p:cNvPr id="6" name="Footer Placeholder 5"/>
          <p:cNvSpPr>
            <a:spLocks noGrp="1"/>
          </p:cNvSpPr>
          <p:nvPr>
            <p:ph type="ftr" sz="quarter" idx="12"/>
          </p:nvPr>
        </p:nvSpPr>
        <p:spPr/>
        <p:txBody>
          <a:bodyPr/>
          <a:lstStyle/>
          <a:p>
            <a:pPr>
              <a:defRPr/>
            </a:pPr>
            <a:r>
              <a:rPr lang="en-US" smtClean="0"/>
              <a:t>Operations Strategy   © Van Mieghem</a:t>
            </a:r>
            <a:endParaRPr lang="en-US"/>
          </a:p>
        </p:txBody>
      </p:sp>
    </p:spTree>
    <p:extLst>
      <p:ext uri="{BB962C8B-B14F-4D97-AF65-F5344CB8AC3E}">
        <p14:creationId xmlns:p14="http://schemas.microsoft.com/office/powerpoint/2010/main" val="211627677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First discuss a little the nature of the chose</a:t>
            </a:r>
            <a:r>
              <a:rPr lang="en-US" baseline="0" dirty="0" smtClean="0"/>
              <a:t>n network configurations:</a:t>
            </a:r>
          </a:p>
          <a:p>
            <a:pPr marL="218290" indent="-218290">
              <a:buAutoNum type="arabicPeriod"/>
            </a:pPr>
            <a:r>
              <a:rPr lang="en-US" baseline="0" dirty="0" smtClean="0"/>
              <a:t>Every team invested in China.</a:t>
            </a:r>
          </a:p>
          <a:p>
            <a:pPr marL="218290" indent="-218290">
              <a:buAutoNum type="arabicPeriod"/>
            </a:pPr>
            <a:r>
              <a:rPr lang="en-US" baseline="0" dirty="0" smtClean="0"/>
              <a:t>Every team invested in at least two plants: about 1/3 in two plants; 1/3 in three; and the rest in more.</a:t>
            </a:r>
          </a:p>
          <a:p>
            <a:pPr marL="654870" lvl="1" indent="-218290">
              <a:buAutoNum type="arabicPeriod"/>
            </a:pPr>
            <a:r>
              <a:rPr lang="en-US" baseline="0" dirty="0" smtClean="0"/>
              <a:t>11 out of 15 teams invested in India.</a:t>
            </a:r>
            <a:endParaRPr lang="en-US" dirty="0" smtClean="0"/>
          </a:p>
          <a:p>
            <a:endParaRPr lang="en-US" dirty="0" smtClean="0"/>
          </a:p>
          <a:p>
            <a:endParaRPr lang="en-US" dirty="0" smtClean="0"/>
          </a:p>
          <a:p>
            <a:r>
              <a:rPr lang="en-US" dirty="0" smtClean="0"/>
              <a:t>Note:</a:t>
            </a:r>
          </a:p>
          <a:p>
            <a:pPr marL="218290" indent="-218290">
              <a:buAutoNum type="arabicPeriod"/>
            </a:pPr>
            <a:r>
              <a:rPr lang="en-US" dirty="0" smtClean="0"/>
              <a:t>The winner for this sample is</a:t>
            </a:r>
            <a:r>
              <a:rPr lang="en-US" baseline="0" dirty="0" smtClean="0"/>
              <a:t> group 23.  </a:t>
            </a:r>
            <a:r>
              <a:rPr lang="en-US" i="1" baseline="0" dirty="0" smtClean="0"/>
              <a:t>Ask what their network was (China (475)  -&gt; U,B,C. India (145)  -&gt; I,R) and why.</a:t>
            </a:r>
          </a:p>
          <a:p>
            <a:pPr marL="218290" indent="-218290">
              <a:buAutoNum type="arabicPeriod"/>
            </a:pPr>
            <a:r>
              <a:rPr lang="en-US" i="1" baseline="0" dirty="0" smtClean="0"/>
              <a:t>Also ask group 2.  I know that group 3 is chaining.</a:t>
            </a:r>
            <a:endParaRPr lang="en-US" dirty="0" smtClean="0"/>
          </a:p>
          <a:p>
            <a:pPr marL="218290" indent="-218290">
              <a:buAutoNum type="arabicPeriod"/>
            </a:pPr>
            <a:r>
              <a:rPr lang="en-US" dirty="0" smtClean="0"/>
              <a:t>Only two groups either</a:t>
            </a:r>
            <a:r>
              <a:rPr lang="en-US" baseline="0" dirty="0" smtClean="0"/>
              <a:t> did optimal allocations (i.e., using an LP) for their given capacity portfolio, or calculate profits correctly. All other groups were 2 to 6% off.  </a:t>
            </a:r>
            <a:r>
              <a:rPr lang="en-US" i="1" baseline="0" dirty="0" smtClean="0"/>
              <a:t>Why?</a:t>
            </a:r>
          </a:p>
          <a:p>
            <a:pPr lvl="1"/>
            <a:r>
              <a:rPr lang="en-US" dirty="0" smtClean="0"/>
              <a:t>Potential reason for the difference: the allocation rule (which may not be the optimal one). I looked at their ways of allocating production, there are basically 3 strategies: </a:t>
            </a:r>
          </a:p>
          <a:p>
            <a:pPr lvl="1"/>
            <a:r>
              <a:rPr lang="en-US" dirty="0" smtClean="0"/>
              <a:t>(1) Based on the capacity cost in each plant, assign priority to the one with the lower cost</a:t>
            </a:r>
          </a:p>
          <a:p>
            <a:pPr lvl="1"/>
            <a:r>
              <a:rPr lang="en-US" dirty="0" smtClean="0"/>
              <a:t>(2) Based on the margin contribution to the revenue in each quarter, assign priority to the one with the largest contribution</a:t>
            </a:r>
          </a:p>
          <a:p>
            <a:pPr lvl="1"/>
            <a:r>
              <a:rPr lang="en-US" dirty="0" smtClean="0"/>
              <a:t>(3) Based on nothing.. which means for example, U.S. serves U,B,R. Then the priority will be U,B,R with no reason.</a:t>
            </a:r>
          </a:p>
          <a:p>
            <a:pPr marL="654870" lvl="1" indent="-218290">
              <a:buAutoNum type="arabicPeriod"/>
            </a:pPr>
            <a:endParaRPr lang="en-US" baseline="0" dirty="0" smtClean="0"/>
          </a:p>
          <a:p>
            <a:pPr marL="218290" indent="-218290">
              <a:buAutoNum type="arabicPeriod"/>
            </a:pPr>
            <a:r>
              <a:rPr lang="en-US" baseline="0" dirty="0" smtClean="0"/>
              <a:t>This is for the given demand sample.  So this raises the question: which networks got lucky, which didn’t?  </a:t>
            </a:r>
          </a:p>
          <a:p>
            <a:pPr marL="654870" lvl="1" indent="-218290">
              <a:buAutoNum type="arabicPeriod"/>
            </a:pPr>
            <a:r>
              <a:rPr lang="en-US" baseline="0" dirty="0" smtClean="0"/>
              <a:t>It turns out groups 23 and 24 got very lucky.  22 got unlucky.  The rest was pretty representative.</a:t>
            </a:r>
          </a:p>
          <a:p>
            <a:pPr marL="654870" lvl="1" indent="-218290">
              <a:buAutoNum type="arabicPeriod"/>
            </a:pPr>
            <a:r>
              <a:rPr lang="en-US" baseline="0" dirty="0" smtClean="0"/>
              <a:t>Remember: to make decisions when you are facing uncertainty, you always run the risk ex-post that you got a “bad” or “good” sample.  You don’t want to base decisions focusing on either one; rather, you want to take a robust approach.  A risk-neutral firm should maximize E(NPV) &gt; next slide.</a:t>
            </a:r>
            <a:endParaRPr lang="en-US" dirty="0"/>
          </a:p>
        </p:txBody>
      </p:sp>
      <p:sp>
        <p:nvSpPr>
          <p:cNvPr id="6" name="Footer Placeholder 5"/>
          <p:cNvSpPr>
            <a:spLocks noGrp="1"/>
          </p:cNvSpPr>
          <p:nvPr>
            <p:ph type="ftr" sz="quarter" idx="12"/>
          </p:nvPr>
        </p:nvSpPr>
        <p:spPr/>
        <p:txBody>
          <a:bodyPr/>
          <a:lstStyle/>
          <a:p>
            <a:pPr>
              <a:defRPr/>
            </a:pPr>
            <a:r>
              <a:rPr lang="en-US" smtClean="0"/>
              <a:t>Operations Strategy   © Van Mieghem</a:t>
            </a:r>
            <a:endParaRPr lang="en-US"/>
          </a:p>
        </p:txBody>
      </p:sp>
    </p:spTree>
    <p:extLst>
      <p:ext uri="{BB962C8B-B14F-4D97-AF65-F5344CB8AC3E}">
        <p14:creationId xmlns:p14="http://schemas.microsoft.com/office/powerpoint/2010/main" val="191667476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6" name="Footer Placeholder 5"/>
          <p:cNvSpPr>
            <a:spLocks noGrp="1"/>
          </p:cNvSpPr>
          <p:nvPr>
            <p:ph type="ftr" sz="quarter" idx="12"/>
          </p:nvPr>
        </p:nvSpPr>
        <p:spPr/>
        <p:txBody>
          <a:bodyPr/>
          <a:lstStyle/>
          <a:p>
            <a:pPr>
              <a:defRPr/>
            </a:pPr>
            <a:r>
              <a:rPr lang="en-US" smtClean="0"/>
              <a:t>Operations Strategy   © Van Mieghem</a:t>
            </a:r>
            <a:endParaRPr lang="en-US"/>
          </a:p>
        </p:txBody>
      </p:sp>
    </p:spTree>
    <p:extLst>
      <p:ext uri="{BB962C8B-B14F-4D97-AF65-F5344CB8AC3E}">
        <p14:creationId xmlns:p14="http://schemas.microsoft.com/office/powerpoint/2010/main" val="9961136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“Good</a:t>
            </a:r>
            <a:r>
              <a:rPr lang="en-US" baseline="0" dirty="0" smtClean="0"/>
              <a:t> cut for A is above $14.0”</a:t>
            </a:r>
          </a:p>
          <a:p>
            <a:r>
              <a:rPr lang="en-US" baseline="0" dirty="0" smtClean="0"/>
              <a:t>Over the years, the highest and lowest E(NPV) have been:</a:t>
            </a:r>
          </a:p>
          <a:p>
            <a:r>
              <a:rPr lang="en-US" baseline="0" dirty="0" smtClean="0"/>
              <a:t>2015: 14.240 and 13.429 (so two teams this year across two sections beat the past!)</a:t>
            </a:r>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2014: 14.182 and 13.73 (so three teams this year across two sections beat the past!)</a:t>
            </a:r>
          </a:p>
          <a:p>
            <a:r>
              <a:rPr lang="en-US" baseline="0" dirty="0" smtClean="0"/>
              <a:t>2013: 14.155 and 13.256</a:t>
            </a:r>
          </a:p>
          <a:p>
            <a:r>
              <a:rPr lang="en-US" baseline="0" dirty="0" smtClean="0"/>
              <a:t>2012: 14.111 and 13.481</a:t>
            </a:r>
          </a:p>
          <a:p>
            <a:endParaRPr lang="en-US" baseline="0" dirty="0" smtClean="0"/>
          </a:p>
          <a:p>
            <a:endParaRPr lang="en-US" dirty="0" smtClean="0"/>
          </a:p>
          <a:p>
            <a:r>
              <a:rPr lang="en-US" dirty="0" smtClean="0"/>
              <a:t>Now remember: the game isn’t over yet – your</a:t>
            </a:r>
            <a:r>
              <a:rPr lang="en-US" baseline="0" dirty="0" smtClean="0"/>
              <a:t> chosen configuration in this stage will impact your performance in the next (sourcing) stage of the integrative case.</a:t>
            </a:r>
          </a:p>
          <a:p>
            <a:r>
              <a:rPr lang="en-US" baseline="0" dirty="0" smtClean="0"/>
              <a:t>And, </a:t>
            </a:r>
            <a:r>
              <a:rPr lang="en-US" i="1" baseline="0" dirty="0" smtClean="0"/>
              <a:t>anything, </a:t>
            </a:r>
            <a:r>
              <a:rPr lang="en-US" i="0" baseline="0" dirty="0" smtClean="0"/>
              <a:t>can happen!</a:t>
            </a:r>
          </a:p>
          <a:p>
            <a:endParaRPr lang="en-US" i="0" baseline="0" dirty="0" smtClean="0"/>
          </a:p>
          <a:p>
            <a:r>
              <a:rPr lang="en-US" i="0" baseline="0" dirty="0" smtClean="0"/>
              <a:t>We don’t just evaluate the numbers, but also the logic.</a:t>
            </a:r>
          </a:p>
          <a:p>
            <a:r>
              <a:rPr lang="en-US" i="0" baseline="0" dirty="0" smtClean="0"/>
              <a:t>Part of good logic is to set some good boundary, reference configurations; from which you then proceed to improve.  Let’s discuss some of those…</a:t>
            </a:r>
            <a:endParaRPr lang="en-US" dirty="0"/>
          </a:p>
        </p:txBody>
      </p:sp>
      <p:sp>
        <p:nvSpPr>
          <p:cNvPr id="6" name="Footer Placeholder 5"/>
          <p:cNvSpPr>
            <a:spLocks noGrp="1"/>
          </p:cNvSpPr>
          <p:nvPr>
            <p:ph type="ftr" sz="quarter" idx="12"/>
          </p:nvPr>
        </p:nvSpPr>
        <p:spPr/>
        <p:txBody>
          <a:bodyPr/>
          <a:lstStyle/>
          <a:p>
            <a:pPr>
              <a:defRPr/>
            </a:pPr>
            <a:r>
              <a:rPr lang="en-US" smtClean="0"/>
              <a:t>Operations Strategy   © Van Mieghem</a:t>
            </a:r>
            <a:endParaRPr lang="en-US"/>
          </a:p>
        </p:txBody>
      </p:sp>
    </p:spTree>
    <p:extLst>
      <p:ext uri="{BB962C8B-B14F-4D97-AF65-F5344CB8AC3E}">
        <p14:creationId xmlns:p14="http://schemas.microsoft.com/office/powerpoint/2010/main" val="77942066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“Good</a:t>
            </a:r>
            <a:r>
              <a:rPr lang="en-US" baseline="0" dirty="0" smtClean="0"/>
              <a:t> cut for A is above $14.0”</a:t>
            </a:r>
          </a:p>
          <a:p>
            <a:r>
              <a:rPr lang="en-US" baseline="0" dirty="0" smtClean="0"/>
              <a:t>Over the years, the highest and lowest E(NPV) have been:</a:t>
            </a:r>
          </a:p>
          <a:p>
            <a:r>
              <a:rPr lang="en-US" baseline="0" dirty="0" smtClean="0"/>
              <a:t>2014: 14.182 and 13.73</a:t>
            </a:r>
          </a:p>
          <a:p>
            <a:r>
              <a:rPr lang="en-US" baseline="0" dirty="0" smtClean="0"/>
              <a:t>2013: 14.155 and 13.256</a:t>
            </a:r>
          </a:p>
          <a:p>
            <a:r>
              <a:rPr lang="en-US" baseline="0" dirty="0" smtClean="0"/>
              <a:t>2012: 14.111 and 13.481</a:t>
            </a:r>
          </a:p>
          <a:p>
            <a:endParaRPr lang="en-US" baseline="0" dirty="0" smtClean="0"/>
          </a:p>
          <a:p>
            <a:endParaRPr lang="en-US" dirty="0" smtClean="0"/>
          </a:p>
          <a:p>
            <a:r>
              <a:rPr lang="en-US" dirty="0" smtClean="0"/>
              <a:t>Now remember: the game isn’t over yet – your</a:t>
            </a:r>
            <a:r>
              <a:rPr lang="en-US" baseline="0" dirty="0" smtClean="0"/>
              <a:t> chosen configuration in this stage will impact your performance in the next (sourcing) stage of the integrative case.</a:t>
            </a:r>
          </a:p>
          <a:p>
            <a:r>
              <a:rPr lang="en-US" baseline="0" dirty="0" smtClean="0"/>
              <a:t>And, </a:t>
            </a:r>
            <a:r>
              <a:rPr lang="en-US" i="1" baseline="0" dirty="0" smtClean="0"/>
              <a:t>anything, </a:t>
            </a:r>
            <a:r>
              <a:rPr lang="en-US" i="0" baseline="0" dirty="0" smtClean="0"/>
              <a:t>can happen!</a:t>
            </a:r>
          </a:p>
          <a:p>
            <a:endParaRPr lang="en-US" i="0" baseline="0" dirty="0" smtClean="0"/>
          </a:p>
          <a:p>
            <a:r>
              <a:rPr lang="en-US" i="0" baseline="0" dirty="0" smtClean="0"/>
              <a:t>We don’t just evaluate the numbers, but also the logic.</a:t>
            </a:r>
          </a:p>
          <a:p>
            <a:r>
              <a:rPr lang="en-US" i="0" baseline="0" dirty="0" smtClean="0"/>
              <a:t>Part of good logic is to set some good boundary, reference configurations; from which you then proceed to improve.  Let’s discuss some of those…</a:t>
            </a:r>
            <a:endParaRPr lang="en-US" dirty="0"/>
          </a:p>
        </p:txBody>
      </p:sp>
      <p:sp>
        <p:nvSpPr>
          <p:cNvPr id="6" name="Footer Placeholder 5"/>
          <p:cNvSpPr>
            <a:spLocks noGrp="1"/>
          </p:cNvSpPr>
          <p:nvPr>
            <p:ph type="ftr" sz="quarter" idx="12"/>
          </p:nvPr>
        </p:nvSpPr>
        <p:spPr/>
        <p:txBody>
          <a:bodyPr/>
          <a:lstStyle/>
          <a:p>
            <a:pPr>
              <a:defRPr/>
            </a:pPr>
            <a:r>
              <a:rPr lang="en-US" smtClean="0"/>
              <a:t>Operations Strategy   © Van Mieghem</a:t>
            </a:r>
            <a:endParaRPr lang="en-US"/>
          </a:p>
        </p:txBody>
      </p:sp>
    </p:spTree>
    <p:extLst>
      <p:ext uri="{BB962C8B-B14F-4D97-AF65-F5344CB8AC3E}">
        <p14:creationId xmlns:p14="http://schemas.microsoft.com/office/powerpoint/2010/main" val="167723754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First discuss a little the nature of the chose</a:t>
            </a:r>
            <a:r>
              <a:rPr lang="en-US" baseline="0" dirty="0" smtClean="0"/>
              <a:t>n network configurations:</a:t>
            </a:r>
          </a:p>
          <a:p>
            <a:pPr marL="218290" indent="-218290">
              <a:buAutoNum type="arabicPeriod"/>
            </a:pPr>
            <a:r>
              <a:rPr lang="en-US" baseline="0" dirty="0" smtClean="0"/>
              <a:t>Every team invested in China.</a:t>
            </a:r>
          </a:p>
          <a:p>
            <a:pPr marL="218290" indent="-218290">
              <a:buAutoNum type="arabicPeriod"/>
            </a:pPr>
            <a:r>
              <a:rPr lang="en-US" baseline="0" dirty="0" smtClean="0"/>
              <a:t>Every team invested in at least two plants: about 1/3 in two plants; 1/3 in three; and the rest in more.</a:t>
            </a:r>
          </a:p>
          <a:p>
            <a:pPr marL="654870" lvl="1" indent="-218290">
              <a:buAutoNum type="arabicPeriod"/>
            </a:pPr>
            <a:r>
              <a:rPr lang="en-US" baseline="0" dirty="0" smtClean="0"/>
              <a:t>11 out of 15 teams invested in India.</a:t>
            </a:r>
            <a:endParaRPr lang="en-US" dirty="0" smtClean="0"/>
          </a:p>
          <a:p>
            <a:endParaRPr lang="en-US" dirty="0" smtClean="0"/>
          </a:p>
          <a:p>
            <a:endParaRPr lang="en-US" dirty="0" smtClean="0"/>
          </a:p>
          <a:p>
            <a:r>
              <a:rPr lang="en-US" dirty="0" smtClean="0"/>
              <a:t>Note:</a:t>
            </a:r>
          </a:p>
          <a:p>
            <a:pPr marL="218290" indent="-218290">
              <a:buAutoNum type="arabicPeriod"/>
            </a:pPr>
            <a:r>
              <a:rPr lang="en-US" dirty="0" smtClean="0"/>
              <a:t>The winner for this sample is</a:t>
            </a:r>
            <a:r>
              <a:rPr lang="en-US" baseline="0" dirty="0" smtClean="0"/>
              <a:t> group 23.  </a:t>
            </a:r>
            <a:r>
              <a:rPr lang="en-US" i="1" baseline="0" dirty="0" smtClean="0"/>
              <a:t>Ask what their network was (China (475)  -&gt; U,B,C. India (145)  -&gt; I,R) and why.</a:t>
            </a:r>
          </a:p>
          <a:p>
            <a:pPr marL="218290" indent="-218290">
              <a:buAutoNum type="arabicPeriod"/>
            </a:pPr>
            <a:r>
              <a:rPr lang="en-US" i="1" baseline="0" dirty="0" smtClean="0"/>
              <a:t>Also ask group 2.  I know that group 3 is chaining.</a:t>
            </a:r>
            <a:endParaRPr lang="en-US" dirty="0" smtClean="0"/>
          </a:p>
          <a:p>
            <a:pPr marL="218290" indent="-218290">
              <a:buAutoNum type="arabicPeriod"/>
            </a:pPr>
            <a:r>
              <a:rPr lang="en-US" dirty="0" smtClean="0"/>
              <a:t>Only two groups either</a:t>
            </a:r>
            <a:r>
              <a:rPr lang="en-US" baseline="0" dirty="0" smtClean="0"/>
              <a:t> did optimal allocations (i.e., using an LP) for their given capacity portfolio, or calculate profits correctly. All other groups were 2 to 6% off.  </a:t>
            </a:r>
            <a:r>
              <a:rPr lang="en-US" i="1" baseline="0" dirty="0" smtClean="0"/>
              <a:t>Why?</a:t>
            </a:r>
          </a:p>
          <a:p>
            <a:pPr lvl="1"/>
            <a:r>
              <a:rPr lang="en-US" dirty="0" smtClean="0"/>
              <a:t>Potential reason for the difference: the allocation rule (which may not be the optimal one). I looked at their ways of allocating production, there are basically 3 strategies: </a:t>
            </a:r>
          </a:p>
          <a:p>
            <a:pPr lvl="1"/>
            <a:r>
              <a:rPr lang="en-US" dirty="0" smtClean="0"/>
              <a:t>(1) Based on the capacity cost in each plant, assign priority to the one with the lower cost</a:t>
            </a:r>
          </a:p>
          <a:p>
            <a:pPr lvl="1"/>
            <a:r>
              <a:rPr lang="en-US" dirty="0" smtClean="0"/>
              <a:t>(2) Based on the margin contribution to the revenue in each quarter, assign priority to the one with the largest contribution</a:t>
            </a:r>
          </a:p>
          <a:p>
            <a:pPr lvl="1"/>
            <a:r>
              <a:rPr lang="en-US" dirty="0" smtClean="0"/>
              <a:t>(3) Based on nothing.. which means for example, U.S. serves U,B,R. Then the priority will be U,B,R with no reason.</a:t>
            </a:r>
          </a:p>
          <a:p>
            <a:pPr marL="654870" lvl="1" indent="-218290">
              <a:buAutoNum type="arabicPeriod"/>
            </a:pPr>
            <a:endParaRPr lang="en-US" baseline="0" dirty="0" smtClean="0"/>
          </a:p>
          <a:p>
            <a:pPr marL="218290" indent="-218290">
              <a:buAutoNum type="arabicPeriod"/>
            </a:pPr>
            <a:r>
              <a:rPr lang="en-US" baseline="0" dirty="0" smtClean="0"/>
              <a:t>This is for the given demand sample.  So this raises the question: which networks got lucky, which didn’t?  </a:t>
            </a:r>
          </a:p>
          <a:p>
            <a:pPr marL="654870" lvl="1" indent="-218290">
              <a:buAutoNum type="arabicPeriod"/>
            </a:pPr>
            <a:r>
              <a:rPr lang="en-US" baseline="0" dirty="0" smtClean="0"/>
              <a:t>It turns out groups 23 and 24 got very lucky.  22 got unlucky.  The rest was pretty representative.</a:t>
            </a:r>
          </a:p>
          <a:p>
            <a:pPr marL="654870" lvl="1" indent="-218290">
              <a:buAutoNum type="arabicPeriod"/>
            </a:pPr>
            <a:r>
              <a:rPr lang="en-US" baseline="0" dirty="0" smtClean="0"/>
              <a:t>Remember: to make decisions when you are facing uncertainty, you always run the risk ex-post that you got a “bad” or “good” sample.  You don’t want to base decisions focusing on either one; rather, you want to take a robust approach.  A risk-neutral firm should maximize E(NPV) &gt; next slide.</a:t>
            </a:r>
            <a:endParaRPr lang="en-US" dirty="0"/>
          </a:p>
        </p:txBody>
      </p:sp>
      <p:sp>
        <p:nvSpPr>
          <p:cNvPr id="6" name="Footer Placeholder 5"/>
          <p:cNvSpPr>
            <a:spLocks noGrp="1"/>
          </p:cNvSpPr>
          <p:nvPr>
            <p:ph type="ftr" sz="quarter" idx="12"/>
          </p:nvPr>
        </p:nvSpPr>
        <p:spPr/>
        <p:txBody>
          <a:bodyPr/>
          <a:lstStyle/>
          <a:p>
            <a:pPr>
              <a:defRPr/>
            </a:pPr>
            <a:r>
              <a:rPr lang="en-US" smtClean="0"/>
              <a:t>Operations Strategy   © Van Mieghem</a:t>
            </a:r>
            <a:endParaRPr lang="en-US"/>
          </a:p>
        </p:txBody>
      </p:sp>
    </p:spTree>
    <p:extLst>
      <p:ext uri="{BB962C8B-B14F-4D97-AF65-F5344CB8AC3E}">
        <p14:creationId xmlns:p14="http://schemas.microsoft.com/office/powerpoint/2010/main" val="11187956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6" name="Footer Placeholder 5"/>
          <p:cNvSpPr>
            <a:spLocks noGrp="1"/>
          </p:cNvSpPr>
          <p:nvPr>
            <p:ph type="ftr" sz="quarter" idx="12"/>
          </p:nvPr>
        </p:nvSpPr>
        <p:spPr/>
        <p:txBody>
          <a:bodyPr/>
          <a:lstStyle/>
          <a:p>
            <a:pPr>
              <a:defRPr/>
            </a:pPr>
            <a:r>
              <a:rPr lang="en-US" smtClean="0"/>
              <a:t>Operations Strategy   © Van Mieghem</a:t>
            </a:r>
            <a:endParaRPr lang="en-US"/>
          </a:p>
        </p:txBody>
      </p:sp>
    </p:spTree>
    <p:extLst>
      <p:ext uri="{BB962C8B-B14F-4D97-AF65-F5344CB8AC3E}">
        <p14:creationId xmlns:p14="http://schemas.microsoft.com/office/powerpoint/2010/main" val="213109500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“Good</a:t>
            </a:r>
            <a:r>
              <a:rPr lang="en-US" baseline="0" dirty="0" smtClean="0"/>
              <a:t> cut for A is above $14.0”</a:t>
            </a:r>
          </a:p>
          <a:p>
            <a:r>
              <a:rPr lang="en-US" baseline="0" dirty="0" smtClean="0"/>
              <a:t>Over the years, the highest and lowest E(NPV) have been:</a:t>
            </a:r>
          </a:p>
          <a:p>
            <a:r>
              <a:rPr lang="en-US" baseline="0" dirty="0" smtClean="0"/>
              <a:t>2016: 14.14 and 13.25</a:t>
            </a:r>
          </a:p>
          <a:p>
            <a:r>
              <a:rPr lang="en-US" baseline="0" dirty="0" smtClean="0"/>
              <a:t>2015: 14.240 and 13.429 (so two teams this year across two sections beat the past!)</a:t>
            </a:r>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2014: 14.182 and 13.73 (so three teams this year across two sections beat the past!)</a:t>
            </a:r>
          </a:p>
          <a:p>
            <a:r>
              <a:rPr lang="en-US" baseline="0" dirty="0" smtClean="0"/>
              <a:t>2013: 14.155 and 13.256</a:t>
            </a:r>
          </a:p>
          <a:p>
            <a:r>
              <a:rPr lang="en-US" baseline="0" dirty="0" smtClean="0"/>
              <a:t>2012: 14.111 and 13.481</a:t>
            </a:r>
          </a:p>
          <a:p>
            <a:endParaRPr lang="en-US" baseline="0" dirty="0" smtClean="0"/>
          </a:p>
          <a:p>
            <a:endParaRPr lang="en-US" dirty="0" smtClean="0"/>
          </a:p>
          <a:p>
            <a:r>
              <a:rPr lang="en-US" dirty="0" smtClean="0"/>
              <a:t>Now remember: the game isn’t over yet – your</a:t>
            </a:r>
            <a:r>
              <a:rPr lang="en-US" baseline="0" dirty="0" smtClean="0"/>
              <a:t> chosen configuration in this stage will impact your performance in the next (sourcing) stage of the integrative case.</a:t>
            </a:r>
          </a:p>
          <a:p>
            <a:r>
              <a:rPr lang="en-US" baseline="0" dirty="0" smtClean="0"/>
              <a:t>And, </a:t>
            </a:r>
            <a:r>
              <a:rPr lang="en-US" i="1" baseline="0" dirty="0" smtClean="0"/>
              <a:t>anything, </a:t>
            </a:r>
            <a:r>
              <a:rPr lang="en-US" i="0" baseline="0" dirty="0" smtClean="0"/>
              <a:t>can happen!</a:t>
            </a:r>
          </a:p>
          <a:p>
            <a:endParaRPr lang="en-US" i="0" baseline="0" dirty="0" smtClean="0"/>
          </a:p>
          <a:p>
            <a:r>
              <a:rPr lang="en-US" i="0" baseline="0" dirty="0" smtClean="0"/>
              <a:t>We don’t just evaluate the numbers, but also the logic.</a:t>
            </a:r>
          </a:p>
          <a:p>
            <a:r>
              <a:rPr lang="en-US" i="0" baseline="0" dirty="0" smtClean="0"/>
              <a:t>Part of good logic is to set some good boundary, reference configurations; from which you then proceed to improve.  Let’s discuss some of those…</a:t>
            </a:r>
            <a:endParaRPr lang="en-US" dirty="0"/>
          </a:p>
        </p:txBody>
      </p:sp>
      <p:sp>
        <p:nvSpPr>
          <p:cNvPr id="6" name="Footer Placeholder 5"/>
          <p:cNvSpPr>
            <a:spLocks noGrp="1"/>
          </p:cNvSpPr>
          <p:nvPr>
            <p:ph type="ftr" sz="quarter" idx="12"/>
          </p:nvPr>
        </p:nvSpPr>
        <p:spPr/>
        <p:txBody>
          <a:bodyPr/>
          <a:lstStyle/>
          <a:p>
            <a:pPr>
              <a:defRPr/>
            </a:pPr>
            <a:r>
              <a:rPr lang="en-US" smtClean="0"/>
              <a:t>Operations Strategy   © Van Mieghem</a:t>
            </a:r>
            <a:endParaRPr lang="en-US"/>
          </a:p>
        </p:txBody>
      </p:sp>
    </p:spTree>
    <p:extLst>
      <p:ext uri="{BB962C8B-B14F-4D97-AF65-F5344CB8AC3E}">
        <p14:creationId xmlns:p14="http://schemas.microsoft.com/office/powerpoint/2010/main" val="88516611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i="0" baseline="0" dirty="0" smtClean="0"/>
              <a:t>…</a:t>
            </a:r>
            <a:endParaRPr lang="en-US" dirty="0"/>
          </a:p>
        </p:txBody>
      </p:sp>
      <p:sp>
        <p:nvSpPr>
          <p:cNvPr id="6" name="Footer Placeholder 5"/>
          <p:cNvSpPr>
            <a:spLocks noGrp="1"/>
          </p:cNvSpPr>
          <p:nvPr>
            <p:ph type="ftr" sz="quarter" idx="12"/>
          </p:nvPr>
        </p:nvSpPr>
        <p:spPr/>
        <p:txBody>
          <a:bodyPr/>
          <a:lstStyle/>
          <a:p>
            <a:pPr>
              <a:defRPr/>
            </a:pPr>
            <a:r>
              <a:rPr lang="en-US" smtClean="0"/>
              <a:t>Operations Strategy   © Van Mieghem</a:t>
            </a:r>
            <a:endParaRPr lang="en-US"/>
          </a:p>
        </p:txBody>
      </p:sp>
    </p:spTree>
    <p:extLst>
      <p:ext uri="{BB962C8B-B14F-4D97-AF65-F5344CB8AC3E}">
        <p14:creationId xmlns:p14="http://schemas.microsoft.com/office/powerpoint/2010/main" val="138148471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a:defRPr/>
            </a:pPr>
            <a:r>
              <a:rPr lang="en-US" smtClean="0"/>
              <a:t>Operations Strategy   © Van Mieghem</a:t>
            </a:r>
            <a:endParaRPr lang="en-US"/>
          </a:p>
        </p:txBody>
      </p:sp>
    </p:spTree>
    <p:extLst>
      <p:ext uri="{BB962C8B-B14F-4D97-AF65-F5344CB8AC3E}">
        <p14:creationId xmlns:p14="http://schemas.microsoft.com/office/powerpoint/2010/main" val="1347465787"/>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a:defRPr/>
            </a:pPr>
            <a:r>
              <a:rPr lang="en-US" smtClean="0"/>
              <a:t>Operations Strategy   © Van Mieghem</a:t>
            </a:r>
            <a:endParaRPr lang="en-US"/>
          </a:p>
        </p:txBody>
      </p:sp>
    </p:spTree>
    <p:extLst>
      <p:ext uri="{BB962C8B-B14F-4D97-AF65-F5344CB8AC3E}">
        <p14:creationId xmlns:p14="http://schemas.microsoft.com/office/powerpoint/2010/main" val="4736721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a:defRPr/>
            </a:pPr>
            <a:r>
              <a:rPr lang="en-US"/>
              <a:t>Operations Strategy   © Van Mieghem</a:t>
            </a:r>
          </a:p>
        </p:txBody>
      </p:sp>
    </p:spTree>
    <p:extLst>
      <p:ext uri="{BB962C8B-B14F-4D97-AF65-F5344CB8AC3E}">
        <p14:creationId xmlns:p14="http://schemas.microsoft.com/office/powerpoint/2010/main" val="154646447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a:defRPr/>
            </a:pPr>
            <a:r>
              <a:rPr lang="en-US" smtClean="0"/>
              <a:t>Operations Strategy   © Van Mieghem</a:t>
            </a:r>
            <a:endParaRPr lang="en-US"/>
          </a:p>
        </p:txBody>
      </p:sp>
    </p:spTree>
    <p:extLst>
      <p:ext uri="{BB962C8B-B14F-4D97-AF65-F5344CB8AC3E}">
        <p14:creationId xmlns:p14="http://schemas.microsoft.com/office/powerpoint/2010/main" val="208281092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a:defRPr/>
            </a:pPr>
            <a:r>
              <a:rPr lang="en-US" smtClean="0"/>
              <a:t>Operations Strategy   © Van Mieghem</a:t>
            </a:r>
            <a:endParaRPr lang="en-US"/>
          </a:p>
        </p:txBody>
      </p:sp>
    </p:spTree>
    <p:extLst>
      <p:ext uri="{BB962C8B-B14F-4D97-AF65-F5344CB8AC3E}">
        <p14:creationId xmlns:p14="http://schemas.microsoft.com/office/powerpoint/2010/main" val="7010673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a:defRPr/>
            </a:pPr>
            <a:r>
              <a:rPr lang="en-US"/>
              <a:t>Operations Strategy   © Van Mieghem</a:t>
            </a:r>
          </a:p>
        </p:txBody>
      </p:sp>
    </p:spTree>
    <p:extLst>
      <p:ext uri="{BB962C8B-B14F-4D97-AF65-F5344CB8AC3E}">
        <p14:creationId xmlns:p14="http://schemas.microsoft.com/office/powerpoint/2010/main" val="1908456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a:defRPr/>
            </a:pPr>
            <a:r>
              <a:rPr lang="en-US"/>
              <a:t>Operations Strategy   © Van Mieghem</a:t>
            </a:r>
          </a:p>
        </p:txBody>
      </p:sp>
    </p:spTree>
    <p:extLst>
      <p:ext uri="{BB962C8B-B14F-4D97-AF65-F5344CB8AC3E}">
        <p14:creationId xmlns:p14="http://schemas.microsoft.com/office/powerpoint/2010/main" val="2098678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a:defRPr/>
            </a:pPr>
            <a:r>
              <a:rPr lang="en-US"/>
              <a:t>Operations Strategy   © Van Mieghem</a:t>
            </a:r>
          </a:p>
        </p:txBody>
      </p:sp>
    </p:spTree>
    <p:extLst>
      <p:ext uri="{BB962C8B-B14F-4D97-AF65-F5344CB8AC3E}">
        <p14:creationId xmlns:p14="http://schemas.microsoft.com/office/powerpoint/2010/main" val="10188088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png"/></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8"/>
          <p:cNvSpPr>
            <a:spLocks noChangeShapeType="1"/>
          </p:cNvSpPr>
          <p:nvPr userDrawn="1"/>
        </p:nvSpPr>
        <p:spPr bwMode="auto">
          <a:xfrm>
            <a:off x="0" y="6683375"/>
            <a:ext cx="9156700" cy="0"/>
          </a:xfrm>
          <a:prstGeom prst="line">
            <a:avLst/>
          </a:prstGeom>
          <a:noFill/>
          <a:ln w="12700">
            <a:solidFill>
              <a:schemeClr val="tx1"/>
            </a:solidFill>
            <a:round/>
            <a:headEnd type="none" w="sm" len="sm"/>
            <a:tailEnd type="none" w="sm" len="sm"/>
          </a:ln>
          <a:effectLst/>
        </p:spPr>
        <p:txBody>
          <a:bodyPr wrap="none" anchor="ctr"/>
          <a:lstStyle/>
          <a:p>
            <a:pPr>
              <a:defRPr/>
            </a:pPr>
            <a:endParaRPr lang="en-US"/>
          </a:p>
        </p:txBody>
      </p:sp>
      <p:sp>
        <p:nvSpPr>
          <p:cNvPr id="5" name="Rectangle 9"/>
          <p:cNvSpPr>
            <a:spLocks noChangeArrowheads="1"/>
          </p:cNvSpPr>
          <p:nvPr userDrawn="1"/>
        </p:nvSpPr>
        <p:spPr bwMode="auto">
          <a:xfrm>
            <a:off x="4310063" y="6667500"/>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chemeClr val="accent2"/>
                </a:solidFill>
                <a:latin typeface="Arial" pitchFamily="34" charset="0"/>
              </a:rPr>
              <a:t>Slide </a:t>
            </a:r>
            <a:fld id="{43293E56-D745-440A-9355-DF2B0AC1BB3C}" type="slidenum">
              <a:rPr lang="en-US" sz="800">
                <a:solidFill>
                  <a:schemeClr val="accent2"/>
                </a:solidFill>
                <a:latin typeface="Arial" pitchFamily="34" charset="0"/>
              </a:rPr>
              <a:pPr eaLnBrk="0" hangingPunct="0">
                <a:defRPr/>
              </a:pPr>
              <a:t>‹#›</a:t>
            </a:fld>
            <a:endParaRPr lang="en-US" sz="800">
              <a:solidFill>
                <a:schemeClr val="accent2"/>
              </a:solidFill>
              <a:latin typeface="Arial" pitchFamily="34" charset="0"/>
            </a:endParaRPr>
          </a:p>
        </p:txBody>
      </p:sp>
      <p:sp>
        <p:nvSpPr>
          <p:cNvPr id="6" name="Rectangle 10"/>
          <p:cNvSpPr>
            <a:spLocks noChangeArrowheads="1"/>
          </p:cNvSpPr>
          <p:nvPr userDrawn="1"/>
        </p:nvSpPr>
        <p:spPr bwMode="auto">
          <a:xfrm>
            <a:off x="33338" y="6667500"/>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chemeClr val="accent2"/>
                </a:solidFill>
                <a:latin typeface="Arial" pitchFamily="34" charset="0"/>
              </a:rPr>
              <a:t>OPNS454: Operations Strategy</a:t>
            </a:r>
          </a:p>
        </p:txBody>
      </p:sp>
      <p:sp>
        <p:nvSpPr>
          <p:cNvPr id="7" name="Rectangle 11"/>
          <p:cNvSpPr>
            <a:spLocks noChangeArrowheads="1"/>
          </p:cNvSpPr>
          <p:nvPr userDrawn="1"/>
        </p:nvSpPr>
        <p:spPr bwMode="auto">
          <a:xfrm>
            <a:off x="7273925" y="6667500"/>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chemeClr val="accent2"/>
                </a:solidFill>
                <a:latin typeface="Arial" pitchFamily="34" charset="0"/>
                <a:cs typeface="Arial" pitchFamily="34" charset="0"/>
              </a:rPr>
              <a:t>© Van Mieghem</a:t>
            </a:r>
          </a:p>
        </p:txBody>
      </p:sp>
      <p:sp>
        <p:nvSpPr>
          <p:cNvPr id="372742" name="Rectangle 6"/>
          <p:cNvSpPr>
            <a:spLocks noGrp="1" noChangeArrowheads="1"/>
          </p:cNvSpPr>
          <p:nvPr>
            <p:ph type="ctrTitle"/>
          </p:nvPr>
        </p:nvSpPr>
        <p:spPr>
          <a:xfrm>
            <a:off x="685800" y="1622425"/>
            <a:ext cx="7772400" cy="1470025"/>
          </a:xfrm>
          <a:noFill/>
        </p:spPr>
        <p:txBody>
          <a:bodyPr/>
          <a:lstStyle>
            <a:lvl1pPr algn="ctr">
              <a:defRPr sz="3200"/>
            </a:lvl1pPr>
          </a:lstStyle>
          <a:p>
            <a:r>
              <a:rPr lang="en-US"/>
              <a:t>Click to edit Master title style</a:t>
            </a:r>
          </a:p>
        </p:txBody>
      </p:sp>
      <p:sp>
        <p:nvSpPr>
          <p:cNvPr id="372743" name="Rectangle 7"/>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55955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7938"/>
            <a:ext cx="6705600" cy="65595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8229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916363"/>
            <a:ext cx="8229600" cy="26511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530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6613" y="3916363"/>
            <a:ext cx="4038600" cy="26511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530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30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xAndChart" preserve="1">
  <p:cSld name="Title, Text and Char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530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hart Placeholder 3"/>
          <p:cNvSpPr>
            <a:spLocks noGrp="1"/>
          </p:cNvSpPr>
          <p:nvPr>
            <p:ph type="chart" sz="half" idx="2"/>
          </p:nvPr>
        </p:nvSpPr>
        <p:spPr>
          <a:xfrm>
            <a:off x="4646613" y="1114425"/>
            <a:ext cx="4038600" cy="5453063"/>
          </a:xfrm>
        </p:spPr>
        <p:txBody>
          <a:bodyPr/>
          <a:lstStyle/>
          <a:p>
            <a:pPr lvl="0"/>
            <a:endParaRPr lang="en-US" noProof="0" smtClean="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8229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5613" y="3916363"/>
            <a:ext cx="8229600" cy="26511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OverTx" preserve="1">
  <p:cSld name="Title and 2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5613" y="1114425"/>
            <a:ext cx="4038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half" idx="3"/>
          </p:nvPr>
        </p:nvSpPr>
        <p:spPr>
          <a:xfrm>
            <a:off x="455613" y="3916363"/>
            <a:ext cx="8229600" cy="26511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Title and Content over Tex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5613" y="1114425"/>
            <a:ext cx="8229600" cy="2667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933825"/>
            <a:ext cx="8229600" cy="2667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itle 4"/>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a:lstStyle/>
          <a:p>
            <a:pPr lvl="0"/>
            <a:endParaRPr lang="en-US" noProof="0"/>
          </a:p>
        </p:txBody>
      </p:sp>
      <p:sp>
        <p:nvSpPr>
          <p:cNvPr id="4" name="Date Placeholder 3"/>
          <p:cNvSpPr>
            <a:spLocks noGrp="1"/>
          </p:cNvSpPr>
          <p:nvPr>
            <p:ph type="dt" sz="half" idx="10"/>
          </p:nvPr>
        </p:nvSpPr>
        <p:spPr>
          <a:xfrm>
            <a:off x="457200" y="6245225"/>
            <a:ext cx="2133600" cy="476250"/>
          </a:xfrm>
          <a:prstGeom prst="rect">
            <a:avLst/>
          </a:prstGeom>
        </p:spPr>
        <p:txBody>
          <a:bodyPr/>
          <a:lstStyle>
            <a:lvl1pPr>
              <a:defRPr/>
            </a:lvl1pPr>
          </a:lstStyle>
          <a:p>
            <a:pPr>
              <a:defRPr/>
            </a:pPr>
            <a:endParaRPr lang="en-US"/>
          </a:p>
        </p:txBody>
      </p:sp>
      <p:sp>
        <p:nvSpPr>
          <p:cNvPr id="5" name="Slide Number Placeholder 4"/>
          <p:cNvSpPr>
            <a:spLocks noGrp="1"/>
          </p:cNvSpPr>
          <p:nvPr>
            <p:ph type="sldNum" sz="quarter" idx="11"/>
          </p:nvPr>
        </p:nvSpPr>
        <p:spPr>
          <a:xfrm>
            <a:off x="6921500" y="6572250"/>
            <a:ext cx="2133600" cy="234950"/>
          </a:xfrm>
          <a:prstGeom prst="rect">
            <a:avLst/>
          </a:prstGeom>
        </p:spPr>
        <p:txBody>
          <a:bodyPr/>
          <a:lstStyle>
            <a:lvl1pPr>
              <a:defRPr/>
            </a:lvl1pPr>
          </a:lstStyle>
          <a:p>
            <a:pPr>
              <a:defRPr/>
            </a:pPr>
            <a:fld id="{9E350160-6AA3-4D2C-B7B2-A0BEC35750DB}"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6459065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68604775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19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19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58647957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07604726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96702797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92388228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0497821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94132291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5987033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5262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7938"/>
            <a:ext cx="6705600" cy="65262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163583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8229600" cy="26336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900488"/>
            <a:ext cx="8229600" cy="26336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16047042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8229600" cy="26336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5613" y="3900488"/>
            <a:ext cx="8229600" cy="26336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7180601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19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19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93804560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2"/>
          <p:cNvSpPr>
            <a:spLocks noChangeArrowheads="1"/>
          </p:cNvSpPr>
          <p:nvPr userDrawn="1"/>
        </p:nvSpPr>
        <p:spPr bwMode="gray">
          <a:xfrm>
            <a:off x="609600" y="0"/>
            <a:ext cx="8534400" cy="4800600"/>
          </a:xfrm>
          <a:prstGeom prst="rect">
            <a:avLst/>
          </a:prstGeom>
          <a:solidFill>
            <a:srgbClr val="CCCCCC"/>
          </a:solidFill>
          <a:ln w="9525">
            <a:noFill/>
            <a:miter lim="800000"/>
            <a:headEnd/>
            <a:tailEnd/>
          </a:ln>
          <a:effectLst/>
        </p:spPr>
        <p:txBody>
          <a:bodyPr wrap="none" anchor="ctr"/>
          <a:lstStyle/>
          <a:p>
            <a:pPr eaLnBrk="0" hangingPunct="0">
              <a:defRPr/>
            </a:pPr>
            <a:endParaRPr lang="en-US" sz="1800" b="1">
              <a:solidFill>
                <a:prstClr val="black"/>
              </a:solidFill>
              <a:latin typeface="Times New Roman" pitchFamily="-112" charset="0"/>
              <a:ea typeface="MS PGothic" pitchFamily="34" charset="-128"/>
            </a:endParaRPr>
          </a:p>
        </p:txBody>
      </p:sp>
      <p:sp>
        <p:nvSpPr>
          <p:cNvPr id="5" name="Rectangle 3"/>
          <p:cNvSpPr>
            <a:spLocks noChangeArrowheads="1"/>
          </p:cNvSpPr>
          <p:nvPr userDrawn="1"/>
        </p:nvSpPr>
        <p:spPr bwMode="black">
          <a:xfrm>
            <a:off x="0" y="914400"/>
            <a:ext cx="8382000" cy="3886200"/>
          </a:xfrm>
          <a:prstGeom prst="rect">
            <a:avLst/>
          </a:prstGeom>
          <a:solidFill>
            <a:srgbClr val="990033"/>
          </a:solidFill>
          <a:ln w="9525">
            <a:noFill/>
            <a:miter lim="800000"/>
            <a:headEnd/>
            <a:tailEnd/>
          </a:ln>
          <a:effectLst/>
        </p:spPr>
        <p:txBody>
          <a:bodyPr wrap="none" anchor="ctr"/>
          <a:lstStyle/>
          <a:p>
            <a:pPr eaLnBrk="0" hangingPunct="0">
              <a:defRPr/>
            </a:pPr>
            <a:endParaRPr lang="en-US" sz="1800" b="1">
              <a:solidFill>
                <a:prstClr val="black"/>
              </a:solidFill>
              <a:latin typeface="Times New Roman" pitchFamily="-112" charset="0"/>
              <a:ea typeface="MS PGothic" pitchFamily="34" charset="-128"/>
            </a:endParaRPr>
          </a:p>
        </p:txBody>
      </p:sp>
      <p:pic>
        <p:nvPicPr>
          <p:cNvPr id="6" name="Picture 4"/>
          <p:cNvPicPr>
            <a:picLocks noChangeAspect="1" noChangeArrowheads="1"/>
          </p:cNvPicPr>
          <p:nvPr userDrawn="1"/>
        </p:nvPicPr>
        <p:blipFill>
          <a:blip r:embed="rId2" cstate="print"/>
          <a:srcRect/>
          <a:stretch>
            <a:fillRect/>
          </a:stretch>
        </p:blipFill>
        <p:spPr bwMode="auto">
          <a:xfrm>
            <a:off x="617538" y="5181600"/>
            <a:ext cx="941387" cy="1092200"/>
          </a:xfrm>
          <a:prstGeom prst="rect">
            <a:avLst/>
          </a:prstGeom>
          <a:noFill/>
          <a:ln w="12700">
            <a:noFill/>
            <a:miter lim="800000"/>
            <a:headEnd/>
            <a:tailEnd/>
          </a:ln>
        </p:spPr>
      </p:pic>
      <p:sp>
        <p:nvSpPr>
          <p:cNvPr id="7" name="Text Box 9"/>
          <p:cNvSpPr txBox="1">
            <a:spLocks noChangeArrowheads="1"/>
          </p:cNvSpPr>
          <p:nvPr userDrawn="1"/>
        </p:nvSpPr>
        <p:spPr bwMode="auto">
          <a:xfrm>
            <a:off x="5410200" y="1752600"/>
            <a:ext cx="184150" cy="457200"/>
          </a:xfrm>
          <a:prstGeom prst="rect">
            <a:avLst/>
          </a:prstGeom>
          <a:noFill/>
          <a:ln w="9525">
            <a:noFill/>
            <a:miter lim="800000"/>
            <a:headEnd/>
            <a:tailEnd/>
          </a:ln>
          <a:effectLst/>
        </p:spPr>
        <p:txBody>
          <a:bodyPr wrap="none">
            <a:spAutoFit/>
          </a:bodyPr>
          <a:lstStyle/>
          <a:p>
            <a:pPr eaLnBrk="0" hangingPunct="0">
              <a:defRPr/>
            </a:pPr>
            <a:endParaRPr lang="en-US">
              <a:solidFill>
                <a:prstClr val="black"/>
              </a:solidFill>
              <a:latin typeface="Times" pitchFamily="-112" charset="0"/>
              <a:ea typeface="MS PGothic" pitchFamily="34" charset="-128"/>
            </a:endParaRPr>
          </a:p>
        </p:txBody>
      </p:sp>
      <p:sp>
        <p:nvSpPr>
          <p:cNvPr id="8" name="Line 10"/>
          <p:cNvSpPr>
            <a:spLocks noChangeShapeType="1"/>
          </p:cNvSpPr>
          <p:nvPr userDrawn="1"/>
        </p:nvSpPr>
        <p:spPr bwMode="auto">
          <a:xfrm>
            <a:off x="0" y="4775200"/>
            <a:ext cx="9144000" cy="0"/>
          </a:xfrm>
          <a:prstGeom prst="line">
            <a:avLst/>
          </a:prstGeom>
          <a:noFill/>
          <a:ln w="101600">
            <a:solidFill>
              <a:srgbClr val="990033"/>
            </a:solidFill>
            <a:round/>
            <a:headEnd/>
            <a:tailEnd/>
          </a:ln>
          <a:effectLst/>
        </p:spPr>
        <p:txBody>
          <a:bodyPr wrap="none" anchor="ctr"/>
          <a:lstStyle/>
          <a:p>
            <a:pPr eaLnBrk="0" hangingPunct="0">
              <a:defRPr/>
            </a:pPr>
            <a:endParaRPr lang="en-US" sz="1800" b="1">
              <a:solidFill>
                <a:prstClr val="black"/>
              </a:solidFill>
              <a:latin typeface="Times New Roman" pitchFamily="-107" charset="0"/>
              <a:ea typeface="MS PGothic" pitchFamily="34" charset="-128"/>
            </a:endParaRPr>
          </a:p>
        </p:txBody>
      </p:sp>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9" name="Date Placeholder 3"/>
          <p:cNvSpPr>
            <a:spLocks noGrp="1"/>
          </p:cNvSpPr>
          <p:nvPr>
            <p:ph type="dt" sz="half" idx="10"/>
          </p:nvPr>
        </p:nvSpPr>
        <p:spPr/>
        <p:txBody>
          <a:bodyPr/>
          <a:lstStyle>
            <a:lvl1pPr>
              <a:defRPr/>
            </a:lvl1pPr>
          </a:lstStyle>
          <a:p>
            <a:fld id="{81FB1215-C64B-45AF-82E7-D2CB2057C5FB}" type="datetime1">
              <a:rPr lang="en-US"/>
              <a:pPr/>
              <a:t>3/1/17</a:t>
            </a:fld>
            <a:endParaRPr lang="en-US"/>
          </a:p>
        </p:txBody>
      </p:sp>
      <p:sp>
        <p:nvSpPr>
          <p:cNvPr id="10" name="Footer Placeholder 4"/>
          <p:cNvSpPr>
            <a:spLocks noGrp="1"/>
          </p:cNvSpPr>
          <p:nvPr>
            <p:ph type="ftr" sz="quarter" idx="11"/>
          </p:nvPr>
        </p:nvSpPr>
        <p:spPr/>
        <p:txBody>
          <a:bodyPr wrap="square" numCol="1" anchorCtr="0" compatLnSpc="1">
            <a:prstTxWarp prst="textNoShape">
              <a:avLst/>
            </a:prstTxWarp>
          </a:bodyPr>
          <a:lstStyle>
            <a:lvl1pPr>
              <a:defRPr>
                <a:solidFill>
                  <a:srgbClr val="898989"/>
                </a:solidFill>
                <a:latin typeface="Times New Roman" pitchFamily="18" charset="0"/>
                <a:ea typeface="MS PGothic" pitchFamily="34" charset="-128"/>
              </a:defRPr>
            </a:lvl1pPr>
          </a:lstStyle>
          <a:p>
            <a:r>
              <a:rPr lang="en-US"/>
              <a:t>© 2007 MIT Sloan School of Management</a:t>
            </a:r>
          </a:p>
        </p:txBody>
      </p:sp>
      <p:sp>
        <p:nvSpPr>
          <p:cNvPr id="11" name="Slide Number Placeholder 5"/>
          <p:cNvSpPr>
            <a:spLocks noGrp="1"/>
          </p:cNvSpPr>
          <p:nvPr>
            <p:ph type="sldNum" sz="quarter" idx="12"/>
          </p:nvPr>
        </p:nvSpPr>
        <p:spPr/>
        <p:txBody>
          <a:bodyPr/>
          <a:lstStyle>
            <a:lvl1pPr>
              <a:defRPr/>
            </a:lvl1pPr>
          </a:lstStyle>
          <a:p>
            <a:fld id="{0831C0DE-5369-4B0F-939A-DE59F8E57A93}" type="slidenum">
              <a:rPr lang="en-US"/>
              <a:pPr/>
              <a:t>‹#›</a:t>
            </a:fld>
            <a:endParaRPr lang="en-US"/>
          </a:p>
        </p:txBody>
      </p:sp>
    </p:spTree>
    <p:extLst>
      <p:ext uri="{BB962C8B-B14F-4D97-AF65-F5344CB8AC3E}">
        <p14:creationId xmlns:p14="http://schemas.microsoft.com/office/powerpoint/2010/main" val="185992351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8D5B422F-4CEC-4E77-8F90-0FD0FE0C8ABD}" type="datetime1">
              <a:rPr lang="en-US"/>
              <a:pPr/>
              <a:t>3/1/17</a:t>
            </a:fld>
            <a:endParaRPr lang="en-US"/>
          </a:p>
        </p:txBody>
      </p:sp>
      <p:sp>
        <p:nvSpPr>
          <p:cNvPr id="5" name="Footer Placeholder 4"/>
          <p:cNvSpPr>
            <a:spLocks noGrp="1"/>
          </p:cNvSpPr>
          <p:nvPr>
            <p:ph type="ftr" sz="quarter" idx="11"/>
          </p:nvPr>
        </p:nvSpPr>
        <p:spPr/>
        <p:txBody>
          <a:bodyPr wrap="square" numCol="1" anchorCtr="0" compatLnSpc="1">
            <a:prstTxWarp prst="textNoShape">
              <a:avLst/>
            </a:prstTxWarp>
          </a:bodyPr>
          <a:lstStyle>
            <a:lvl1pPr>
              <a:defRPr>
                <a:solidFill>
                  <a:srgbClr val="898989"/>
                </a:solidFill>
                <a:latin typeface="Times New Roman" pitchFamily="18" charset="0"/>
                <a:ea typeface="MS PGothic" pitchFamily="34" charset="-128"/>
              </a:defRPr>
            </a:lvl1pPr>
          </a:lstStyle>
          <a:p>
            <a:r>
              <a:rPr lang="en-US"/>
              <a:t>© 2007 MIT Sloan School of Management</a:t>
            </a:r>
          </a:p>
        </p:txBody>
      </p:sp>
      <p:sp>
        <p:nvSpPr>
          <p:cNvPr id="6" name="Slide Number Placeholder 5"/>
          <p:cNvSpPr>
            <a:spLocks noGrp="1"/>
          </p:cNvSpPr>
          <p:nvPr>
            <p:ph type="sldNum" sz="quarter" idx="12"/>
          </p:nvPr>
        </p:nvSpPr>
        <p:spPr/>
        <p:txBody>
          <a:bodyPr/>
          <a:lstStyle>
            <a:lvl1pPr>
              <a:defRPr/>
            </a:lvl1pPr>
          </a:lstStyle>
          <a:p>
            <a:fld id="{FB260106-B2E4-4E35-AACC-59B4FFCB55B9}" type="slidenum">
              <a:rPr lang="en-US"/>
              <a:pPr/>
              <a:t>‹#›</a:t>
            </a:fld>
            <a:endParaRPr lang="en-US"/>
          </a:p>
        </p:txBody>
      </p:sp>
    </p:spTree>
    <p:extLst>
      <p:ext uri="{BB962C8B-B14F-4D97-AF65-F5344CB8AC3E}">
        <p14:creationId xmlns:p14="http://schemas.microsoft.com/office/powerpoint/2010/main" val="116316015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fld id="{D7F76BC6-A3C9-49C2-A11F-660C46CF6650}" type="datetime1">
              <a:rPr lang="en-US"/>
              <a:pPr/>
              <a:t>3/1/17</a:t>
            </a:fld>
            <a:endParaRPr lang="en-US"/>
          </a:p>
        </p:txBody>
      </p:sp>
      <p:sp>
        <p:nvSpPr>
          <p:cNvPr id="5" name="Footer Placeholder 4"/>
          <p:cNvSpPr>
            <a:spLocks noGrp="1"/>
          </p:cNvSpPr>
          <p:nvPr>
            <p:ph type="ftr" sz="quarter" idx="11"/>
          </p:nvPr>
        </p:nvSpPr>
        <p:spPr/>
        <p:txBody>
          <a:bodyPr wrap="square" numCol="1" anchorCtr="0" compatLnSpc="1">
            <a:prstTxWarp prst="textNoShape">
              <a:avLst/>
            </a:prstTxWarp>
          </a:bodyPr>
          <a:lstStyle>
            <a:lvl1pPr>
              <a:defRPr>
                <a:solidFill>
                  <a:srgbClr val="898989"/>
                </a:solidFill>
                <a:latin typeface="Times New Roman" pitchFamily="18" charset="0"/>
                <a:ea typeface="MS PGothic" pitchFamily="34" charset="-128"/>
              </a:defRPr>
            </a:lvl1pPr>
          </a:lstStyle>
          <a:p>
            <a:r>
              <a:rPr lang="en-US"/>
              <a:t>© 2007 MIT Sloan School of Management</a:t>
            </a:r>
          </a:p>
        </p:txBody>
      </p:sp>
      <p:sp>
        <p:nvSpPr>
          <p:cNvPr id="6" name="Slide Number Placeholder 5"/>
          <p:cNvSpPr>
            <a:spLocks noGrp="1"/>
          </p:cNvSpPr>
          <p:nvPr>
            <p:ph type="sldNum" sz="quarter" idx="12"/>
          </p:nvPr>
        </p:nvSpPr>
        <p:spPr/>
        <p:txBody>
          <a:bodyPr/>
          <a:lstStyle>
            <a:lvl1pPr>
              <a:defRPr/>
            </a:lvl1pPr>
          </a:lstStyle>
          <a:p>
            <a:fld id="{68D2A9D6-F295-42A5-B864-76BC09AB57FF}" type="slidenum">
              <a:rPr lang="en-US"/>
              <a:pPr/>
              <a:t>‹#›</a:t>
            </a:fld>
            <a:endParaRPr lang="en-US"/>
          </a:p>
        </p:txBody>
      </p:sp>
    </p:spTree>
    <p:extLst>
      <p:ext uri="{BB962C8B-B14F-4D97-AF65-F5344CB8AC3E}">
        <p14:creationId xmlns:p14="http://schemas.microsoft.com/office/powerpoint/2010/main" val="94398178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fld id="{E33C5A25-5B1A-4822-BF5B-5F251FB0D9C1}" type="datetime1">
              <a:rPr lang="en-US"/>
              <a:pPr/>
              <a:t>3/1/17</a:t>
            </a:fld>
            <a:endParaRPr lang="en-US"/>
          </a:p>
        </p:txBody>
      </p:sp>
      <p:sp>
        <p:nvSpPr>
          <p:cNvPr id="6" name="Footer Placeholder 5"/>
          <p:cNvSpPr>
            <a:spLocks noGrp="1"/>
          </p:cNvSpPr>
          <p:nvPr>
            <p:ph type="ftr" sz="quarter" idx="11"/>
          </p:nvPr>
        </p:nvSpPr>
        <p:spPr/>
        <p:txBody>
          <a:bodyPr wrap="square" numCol="1" anchorCtr="0" compatLnSpc="1">
            <a:prstTxWarp prst="textNoShape">
              <a:avLst/>
            </a:prstTxWarp>
          </a:bodyPr>
          <a:lstStyle>
            <a:lvl1pPr>
              <a:defRPr>
                <a:solidFill>
                  <a:srgbClr val="898989"/>
                </a:solidFill>
                <a:latin typeface="Times New Roman" pitchFamily="18" charset="0"/>
                <a:ea typeface="MS PGothic" pitchFamily="34" charset="-128"/>
              </a:defRPr>
            </a:lvl1pPr>
          </a:lstStyle>
          <a:p>
            <a:r>
              <a:rPr lang="en-US"/>
              <a:t>© 2007 MIT Sloan School of Management</a:t>
            </a:r>
          </a:p>
        </p:txBody>
      </p:sp>
      <p:sp>
        <p:nvSpPr>
          <p:cNvPr id="7" name="Slide Number Placeholder 6"/>
          <p:cNvSpPr>
            <a:spLocks noGrp="1"/>
          </p:cNvSpPr>
          <p:nvPr>
            <p:ph type="sldNum" sz="quarter" idx="12"/>
          </p:nvPr>
        </p:nvSpPr>
        <p:spPr/>
        <p:txBody>
          <a:bodyPr/>
          <a:lstStyle>
            <a:lvl1pPr>
              <a:defRPr/>
            </a:lvl1pPr>
          </a:lstStyle>
          <a:p>
            <a:fld id="{52D50BF8-48C6-4B32-9739-145654BCD469}" type="slidenum">
              <a:rPr lang="en-US"/>
              <a:pPr/>
              <a:t>‹#›</a:t>
            </a:fld>
            <a:endParaRPr lang="en-US"/>
          </a:p>
        </p:txBody>
      </p:sp>
    </p:spTree>
    <p:extLst>
      <p:ext uri="{BB962C8B-B14F-4D97-AF65-F5344CB8AC3E}">
        <p14:creationId xmlns:p14="http://schemas.microsoft.com/office/powerpoint/2010/main" val="196451829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fld id="{8E6CD703-3BD7-4EE8-A73E-498279651A92}" type="datetime1">
              <a:rPr lang="en-US"/>
              <a:pPr/>
              <a:t>3/1/17</a:t>
            </a:fld>
            <a:endParaRPr lang="en-US"/>
          </a:p>
        </p:txBody>
      </p:sp>
      <p:sp>
        <p:nvSpPr>
          <p:cNvPr id="8" name="Footer Placeholder 7"/>
          <p:cNvSpPr>
            <a:spLocks noGrp="1"/>
          </p:cNvSpPr>
          <p:nvPr>
            <p:ph type="ftr" sz="quarter" idx="11"/>
          </p:nvPr>
        </p:nvSpPr>
        <p:spPr/>
        <p:txBody>
          <a:bodyPr wrap="square" numCol="1" anchorCtr="0" compatLnSpc="1">
            <a:prstTxWarp prst="textNoShape">
              <a:avLst/>
            </a:prstTxWarp>
          </a:bodyPr>
          <a:lstStyle>
            <a:lvl1pPr>
              <a:defRPr>
                <a:solidFill>
                  <a:srgbClr val="898989"/>
                </a:solidFill>
                <a:latin typeface="Times New Roman" pitchFamily="18" charset="0"/>
                <a:ea typeface="MS PGothic" pitchFamily="34" charset="-128"/>
              </a:defRPr>
            </a:lvl1pPr>
          </a:lstStyle>
          <a:p>
            <a:r>
              <a:rPr lang="en-US"/>
              <a:t>© 2007 MIT Sloan School of Management</a:t>
            </a:r>
          </a:p>
        </p:txBody>
      </p:sp>
      <p:sp>
        <p:nvSpPr>
          <p:cNvPr id="9" name="Slide Number Placeholder 8"/>
          <p:cNvSpPr>
            <a:spLocks noGrp="1"/>
          </p:cNvSpPr>
          <p:nvPr>
            <p:ph type="sldNum" sz="quarter" idx="12"/>
          </p:nvPr>
        </p:nvSpPr>
        <p:spPr/>
        <p:txBody>
          <a:bodyPr/>
          <a:lstStyle>
            <a:lvl1pPr>
              <a:defRPr/>
            </a:lvl1pPr>
          </a:lstStyle>
          <a:p>
            <a:fld id="{89F51857-7412-4781-B0D4-F3D2D37FF6DA}" type="slidenum">
              <a:rPr lang="en-US"/>
              <a:pPr/>
              <a:t>‹#›</a:t>
            </a:fld>
            <a:endParaRPr lang="en-US"/>
          </a:p>
        </p:txBody>
      </p:sp>
    </p:spTree>
    <p:extLst>
      <p:ext uri="{BB962C8B-B14F-4D97-AF65-F5344CB8AC3E}">
        <p14:creationId xmlns:p14="http://schemas.microsoft.com/office/powerpoint/2010/main" val="164268112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fld id="{B36894D3-967D-4103-9A64-675A3CB150F9}" type="datetime1">
              <a:rPr lang="en-US"/>
              <a:pPr/>
              <a:t>3/1/17</a:t>
            </a:fld>
            <a:endParaRPr lang="en-US"/>
          </a:p>
        </p:txBody>
      </p:sp>
      <p:sp>
        <p:nvSpPr>
          <p:cNvPr id="4" name="Footer Placeholder 3"/>
          <p:cNvSpPr>
            <a:spLocks noGrp="1"/>
          </p:cNvSpPr>
          <p:nvPr>
            <p:ph type="ftr" sz="quarter" idx="11"/>
          </p:nvPr>
        </p:nvSpPr>
        <p:spPr/>
        <p:txBody>
          <a:bodyPr wrap="square" numCol="1" anchorCtr="0" compatLnSpc="1">
            <a:prstTxWarp prst="textNoShape">
              <a:avLst/>
            </a:prstTxWarp>
          </a:bodyPr>
          <a:lstStyle>
            <a:lvl1pPr>
              <a:defRPr>
                <a:solidFill>
                  <a:srgbClr val="898989"/>
                </a:solidFill>
                <a:latin typeface="Times New Roman" pitchFamily="18" charset="0"/>
                <a:ea typeface="MS PGothic" pitchFamily="34" charset="-128"/>
              </a:defRPr>
            </a:lvl1pPr>
          </a:lstStyle>
          <a:p>
            <a:r>
              <a:rPr lang="en-US"/>
              <a:t>© 2007 MIT Sloan School of Management</a:t>
            </a:r>
          </a:p>
        </p:txBody>
      </p:sp>
      <p:sp>
        <p:nvSpPr>
          <p:cNvPr id="5" name="Slide Number Placeholder 4"/>
          <p:cNvSpPr>
            <a:spLocks noGrp="1"/>
          </p:cNvSpPr>
          <p:nvPr>
            <p:ph type="sldNum" sz="quarter" idx="12"/>
          </p:nvPr>
        </p:nvSpPr>
        <p:spPr/>
        <p:txBody>
          <a:bodyPr/>
          <a:lstStyle>
            <a:lvl1pPr>
              <a:defRPr/>
            </a:lvl1pPr>
          </a:lstStyle>
          <a:p>
            <a:fld id="{B2B09525-4012-40F4-85BD-E2222BDA19E8}" type="slidenum">
              <a:rPr lang="en-US"/>
              <a:pPr/>
              <a:t>‹#›</a:t>
            </a:fld>
            <a:endParaRPr lang="en-US"/>
          </a:p>
        </p:txBody>
      </p:sp>
    </p:spTree>
    <p:extLst>
      <p:ext uri="{BB962C8B-B14F-4D97-AF65-F5344CB8AC3E}">
        <p14:creationId xmlns:p14="http://schemas.microsoft.com/office/powerpoint/2010/main" val="71549674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fld id="{49BE4357-D407-475A-81B8-2F1B2AFFBAE2}" type="datetime1">
              <a:rPr lang="en-US"/>
              <a:pPr/>
              <a:t>3/1/17</a:t>
            </a:fld>
            <a:endParaRPr lang="en-US"/>
          </a:p>
        </p:txBody>
      </p:sp>
      <p:sp>
        <p:nvSpPr>
          <p:cNvPr id="3" name="Footer Placeholder 2"/>
          <p:cNvSpPr>
            <a:spLocks noGrp="1"/>
          </p:cNvSpPr>
          <p:nvPr>
            <p:ph type="ftr" sz="quarter" idx="11"/>
          </p:nvPr>
        </p:nvSpPr>
        <p:spPr/>
        <p:txBody>
          <a:bodyPr wrap="square" numCol="1" anchorCtr="0" compatLnSpc="1">
            <a:prstTxWarp prst="textNoShape">
              <a:avLst/>
            </a:prstTxWarp>
          </a:bodyPr>
          <a:lstStyle>
            <a:lvl1pPr>
              <a:defRPr>
                <a:solidFill>
                  <a:srgbClr val="898989"/>
                </a:solidFill>
                <a:latin typeface="Times New Roman" pitchFamily="18" charset="0"/>
                <a:ea typeface="MS PGothic" pitchFamily="34" charset="-128"/>
              </a:defRPr>
            </a:lvl1pPr>
          </a:lstStyle>
          <a:p>
            <a:r>
              <a:rPr lang="en-US"/>
              <a:t>© 2007 MIT Sloan School of Management</a:t>
            </a:r>
          </a:p>
        </p:txBody>
      </p:sp>
      <p:sp>
        <p:nvSpPr>
          <p:cNvPr id="4" name="Slide Number Placeholder 3"/>
          <p:cNvSpPr>
            <a:spLocks noGrp="1"/>
          </p:cNvSpPr>
          <p:nvPr>
            <p:ph type="sldNum" sz="quarter" idx="12"/>
          </p:nvPr>
        </p:nvSpPr>
        <p:spPr/>
        <p:txBody>
          <a:bodyPr/>
          <a:lstStyle>
            <a:lvl1pPr>
              <a:defRPr/>
            </a:lvl1pPr>
          </a:lstStyle>
          <a:p>
            <a:fld id="{08FEFC3B-42D5-4762-95DE-B64EE18B884B}" type="slidenum">
              <a:rPr lang="en-US"/>
              <a:pPr/>
              <a:t>‹#›</a:t>
            </a:fld>
            <a:endParaRPr lang="en-US"/>
          </a:p>
        </p:txBody>
      </p:sp>
    </p:spTree>
    <p:extLst>
      <p:ext uri="{BB962C8B-B14F-4D97-AF65-F5344CB8AC3E}">
        <p14:creationId xmlns:p14="http://schemas.microsoft.com/office/powerpoint/2010/main" val="11253042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530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30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fld id="{02EEC40A-53D3-48DB-9EE6-3199F0249771}" type="datetime1">
              <a:rPr lang="en-US"/>
              <a:pPr/>
              <a:t>3/1/17</a:t>
            </a:fld>
            <a:endParaRPr lang="en-US"/>
          </a:p>
        </p:txBody>
      </p:sp>
      <p:sp>
        <p:nvSpPr>
          <p:cNvPr id="6" name="Footer Placeholder 5"/>
          <p:cNvSpPr>
            <a:spLocks noGrp="1"/>
          </p:cNvSpPr>
          <p:nvPr>
            <p:ph type="ftr" sz="quarter" idx="11"/>
          </p:nvPr>
        </p:nvSpPr>
        <p:spPr/>
        <p:txBody>
          <a:bodyPr wrap="square" numCol="1" anchorCtr="0" compatLnSpc="1">
            <a:prstTxWarp prst="textNoShape">
              <a:avLst/>
            </a:prstTxWarp>
          </a:bodyPr>
          <a:lstStyle>
            <a:lvl1pPr>
              <a:defRPr>
                <a:solidFill>
                  <a:srgbClr val="898989"/>
                </a:solidFill>
                <a:latin typeface="Times New Roman" pitchFamily="18" charset="0"/>
                <a:ea typeface="MS PGothic" pitchFamily="34" charset="-128"/>
              </a:defRPr>
            </a:lvl1pPr>
          </a:lstStyle>
          <a:p>
            <a:r>
              <a:rPr lang="en-US"/>
              <a:t>© 2007 MIT Sloan School of Management</a:t>
            </a:r>
          </a:p>
        </p:txBody>
      </p:sp>
      <p:sp>
        <p:nvSpPr>
          <p:cNvPr id="7" name="Slide Number Placeholder 6"/>
          <p:cNvSpPr>
            <a:spLocks noGrp="1"/>
          </p:cNvSpPr>
          <p:nvPr>
            <p:ph type="sldNum" sz="quarter" idx="12"/>
          </p:nvPr>
        </p:nvSpPr>
        <p:spPr/>
        <p:txBody>
          <a:bodyPr/>
          <a:lstStyle>
            <a:lvl1pPr>
              <a:defRPr/>
            </a:lvl1pPr>
          </a:lstStyle>
          <a:p>
            <a:fld id="{1D709740-A4C6-4C33-8833-55B6D666F917}" type="slidenum">
              <a:rPr lang="en-US"/>
              <a:pPr/>
              <a:t>‹#›</a:t>
            </a:fld>
            <a:endParaRPr lang="en-US"/>
          </a:p>
        </p:txBody>
      </p:sp>
    </p:spTree>
    <p:extLst>
      <p:ext uri="{BB962C8B-B14F-4D97-AF65-F5344CB8AC3E}">
        <p14:creationId xmlns:p14="http://schemas.microsoft.com/office/powerpoint/2010/main" val="86403750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fld id="{2881E8E5-E513-49AC-B3BD-BEA755AF43D8}" type="datetime1">
              <a:rPr lang="en-US"/>
              <a:pPr/>
              <a:t>3/1/17</a:t>
            </a:fld>
            <a:endParaRPr lang="en-US"/>
          </a:p>
        </p:txBody>
      </p:sp>
      <p:sp>
        <p:nvSpPr>
          <p:cNvPr id="6" name="Footer Placeholder 5"/>
          <p:cNvSpPr>
            <a:spLocks noGrp="1"/>
          </p:cNvSpPr>
          <p:nvPr>
            <p:ph type="ftr" sz="quarter" idx="11"/>
          </p:nvPr>
        </p:nvSpPr>
        <p:spPr/>
        <p:txBody>
          <a:bodyPr wrap="square" numCol="1" anchorCtr="0" compatLnSpc="1">
            <a:prstTxWarp prst="textNoShape">
              <a:avLst/>
            </a:prstTxWarp>
          </a:bodyPr>
          <a:lstStyle>
            <a:lvl1pPr>
              <a:defRPr>
                <a:solidFill>
                  <a:srgbClr val="898989"/>
                </a:solidFill>
                <a:latin typeface="Times New Roman" pitchFamily="18" charset="0"/>
                <a:ea typeface="MS PGothic" pitchFamily="34" charset="-128"/>
              </a:defRPr>
            </a:lvl1pPr>
          </a:lstStyle>
          <a:p>
            <a:r>
              <a:rPr lang="en-US"/>
              <a:t>© 2007 MIT Sloan School of Management</a:t>
            </a:r>
          </a:p>
        </p:txBody>
      </p:sp>
      <p:sp>
        <p:nvSpPr>
          <p:cNvPr id="7" name="Slide Number Placeholder 6"/>
          <p:cNvSpPr>
            <a:spLocks noGrp="1"/>
          </p:cNvSpPr>
          <p:nvPr>
            <p:ph type="sldNum" sz="quarter" idx="12"/>
          </p:nvPr>
        </p:nvSpPr>
        <p:spPr/>
        <p:txBody>
          <a:bodyPr/>
          <a:lstStyle>
            <a:lvl1pPr>
              <a:defRPr/>
            </a:lvl1pPr>
          </a:lstStyle>
          <a:p>
            <a:fld id="{A284CBDF-E40A-44C9-9EC5-D2CF95C930AE}" type="slidenum">
              <a:rPr lang="en-US"/>
              <a:pPr/>
              <a:t>‹#›</a:t>
            </a:fld>
            <a:endParaRPr lang="en-US"/>
          </a:p>
        </p:txBody>
      </p:sp>
    </p:spTree>
    <p:extLst>
      <p:ext uri="{BB962C8B-B14F-4D97-AF65-F5344CB8AC3E}">
        <p14:creationId xmlns:p14="http://schemas.microsoft.com/office/powerpoint/2010/main" val="116719068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48359ED4-8FF8-4F01-A7E3-CC4EB4CD2764}" type="datetime1">
              <a:rPr lang="en-US"/>
              <a:pPr/>
              <a:t>3/1/17</a:t>
            </a:fld>
            <a:endParaRPr lang="en-US"/>
          </a:p>
        </p:txBody>
      </p:sp>
      <p:sp>
        <p:nvSpPr>
          <p:cNvPr id="5" name="Footer Placeholder 4"/>
          <p:cNvSpPr>
            <a:spLocks noGrp="1"/>
          </p:cNvSpPr>
          <p:nvPr>
            <p:ph type="ftr" sz="quarter" idx="11"/>
          </p:nvPr>
        </p:nvSpPr>
        <p:spPr/>
        <p:txBody>
          <a:bodyPr wrap="square" numCol="1" anchorCtr="0" compatLnSpc="1">
            <a:prstTxWarp prst="textNoShape">
              <a:avLst/>
            </a:prstTxWarp>
          </a:bodyPr>
          <a:lstStyle>
            <a:lvl1pPr>
              <a:defRPr>
                <a:solidFill>
                  <a:srgbClr val="898989"/>
                </a:solidFill>
                <a:latin typeface="Times New Roman" pitchFamily="18" charset="0"/>
                <a:ea typeface="MS PGothic" pitchFamily="34" charset="-128"/>
              </a:defRPr>
            </a:lvl1pPr>
          </a:lstStyle>
          <a:p>
            <a:r>
              <a:rPr lang="en-US"/>
              <a:t>© 2007 MIT Sloan School of Management</a:t>
            </a:r>
          </a:p>
        </p:txBody>
      </p:sp>
      <p:sp>
        <p:nvSpPr>
          <p:cNvPr id="6" name="Slide Number Placeholder 5"/>
          <p:cNvSpPr>
            <a:spLocks noGrp="1"/>
          </p:cNvSpPr>
          <p:nvPr>
            <p:ph type="sldNum" sz="quarter" idx="12"/>
          </p:nvPr>
        </p:nvSpPr>
        <p:spPr/>
        <p:txBody>
          <a:bodyPr/>
          <a:lstStyle>
            <a:lvl1pPr>
              <a:defRPr/>
            </a:lvl1pPr>
          </a:lstStyle>
          <a:p>
            <a:fld id="{9F3F2790-394E-40E4-B933-355631C5C5E6}" type="slidenum">
              <a:rPr lang="en-US"/>
              <a:pPr/>
              <a:t>‹#›</a:t>
            </a:fld>
            <a:endParaRPr lang="en-US"/>
          </a:p>
        </p:txBody>
      </p:sp>
    </p:spTree>
    <p:extLst>
      <p:ext uri="{BB962C8B-B14F-4D97-AF65-F5344CB8AC3E}">
        <p14:creationId xmlns:p14="http://schemas.microsoft.com/office/powerpoint/2010/main" val="122912995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8D35E430-647F-42F7-9E62-DCDF5425D887}" type="datetime1">
              <a:rPr lang="en-US"/>
              <a:pPr/>
              <a:t>3/1/17</a:t>
            </a:fld>
            <a:endParaRPr lang="en-US"/>
          </a:p>
        </p:txBody>
      </p:sp>
      <p:sp>
        <p:nvSpPr>
          <p:cNvPr id="5" name="Footer Placeholder 4"/>
          <p:cNvSpPr>
            <a:spLocks noGrp="1"/>
          </p:cNvSpPr>
          <p:nvPr>
            <p:ph type="ftr" sz="quarter" idx="11"/>
          </p:nvPr>
        </p:nvSpPr>
        <p:spPr/>
        <p:txBody>
          <a:bodyPr wrap="square" numCol="1" anchorCtr="0" compatLnSpc="1">
            <a:prstTxWarp prst="textNoShape">
              <a:avLst/>
            </a:prstTxWarp>
          </a:bodyPr>
          <a:lstStyle>
            <a:lvl1pPr>
              <a:defRPr>
                <a:solidFill>
                  <a:srgbClr val="898989"/>
                </a:solidFill>
                <a:latin typeface="Times New Roman" pitchFamily="18" charset="0"/>
                <a:ea typeface="MS PGothic" pitchFamily="34" charset="-128"/>
              </a:defRPr>
            </a:lvl1pPr>
          </a:lstStyle>
          <a:p>
            <a:r>
              <a:rPr lang="en-US"/>
              <a:t>© 2007 MIT Sloan School of Management</a:t>
            </a:r>
          </a:p>
        </p:txBody>
      </p:sp>
      <p:sp>
        <p:nvSpPr>
          <p:cNvPr id="6" name="Slide Number Placeholder 5"/>
          <p:cNvSpPr>
            <a:spLocks noGrp="1"/>
          </p:cNvSpPr>
          <p:nvPr>
            <p:ph type="sldNum" sz="quarter" idx="12"/>
          </p:nvPr>
        </p:nvSpPr>
        <p:spPr/>
        <p:txBody>
          <a:bodyPr/>
          <a:lstStyle>
            <a:lvl1pPr>
              <a:defRPr/>
            </a:lvl1pPr>
          </a:lstStyle>
          <a:p>
            <a:fld id="{4E0B1238-EF7E-43D8-ACD2-C2FCDBE0383A}" type="slidenum">
              <a:rPr lang="en-US"/>
              <a:pPr/>
              <a:t>‹#›</a:t>
            </a:fld>
            <a:endParaRPr lang="en-US"/>
          </a:p>
        </p:txBody>
      </p:sp>
    </p:spTree>
    <p:extLst>
      <p:ext uri="{BB962C8B-B14F-4D97-AF65-F5344CB8AC3E}">
        <p14:creationId xmlns:p14="http://schemas.microsoft.com/office/powerpoint/2010/main" val="105156190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71673691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072609165"/>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19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19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53548511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046552068"/>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73989992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0968201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26132587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427548174"/>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84776899"/>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5262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7938"/>
            <a:ext cx="6705600" cy="65262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877740670"/>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8229600" cy="26336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900488"/>
            <a:ext cx="8229600" cy="26336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63372412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8229600" cy="26336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5613" y="3900488"/>
            <a:ext cx="8229600" cy="26336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3438382"/>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19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19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5479608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type="title">
  <p:cSld name="Title Slide">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12700" y="6615113"/>
            <a:ext cx="9131300" cy="1587"/>
          </a:xfrm>
          <a:prstGeom prst="line">
            <a:avLst/>
          </a:prstGeom>
          <a:noFill/>
          <a:ln w="12700">
            <a:solidFill>
              <a:schemeClr val="tx1"/>
            </a:solidFill>
            <a:round/>
            <a:headEnd type="none" w="sm" len="sm"/>
            <a:tailEnd type="none" w="sm" len="sm"/>
          </a:ln>
          <a:effectLst/>
        </p:spPr>
        <p:txBody>
          <a:bodyPr wrap="none" anchor="ctr"/>
          <a:lstStyle/>
          <a:p>
            <a:pPr>
              <a:defRPr/>
            </a:pPr>
            <a:endParaRPr lang="en-US" sz="1200" b="1">
              <a:solidFill>
                <a:srgbClr val="000000"/>
              </a:solidFill>
              <a:latin typeface="Arial" charset="0"/>
            </a:endParaRPr>
          </a:p>
        </p:txBody>
      </p:sp>
      <p:sp>
        <p:nvSpPr>
          <p:cNvPr id="5" name="Rectangle 5"/>
          <p:cNvSpPr>
            <a:spLocks noChangeArrowheads="1"/>
          </p:cNvSpPr>
          <p:nvPr userDrawn="1"/>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b="1">
                <a:solidFill>
                  <a:srgbClr val="3333CC"/>
                </a:solidFill>
                <a:latin typeface="Arial" charset="0"/>
              </a:rPr>
              <a:t>Slide </a:t>
            </a:r>
            <a:fld id="{EEC34425-C3CE-4E11-8693-43FAF779D27C}" type="slidenum">
              <a:rPr lang="en-US" sz="800" b="1">
                <a:solidFill>
                  <a:srgbClr val="3333CC"/>
                </a:solidFill>
                <a:latin typeface="Arial" charset="0"/>
              </a:rPr>
              <a:pPr eaLnBrk="0" hangingPunct="0">
                <a:defRPr/>
              </a:pPr>
              <a:t>‹#›</a:t>
            </a:fld>
            <a:endParaRPr lang="en-US" sz="800" b="1">
              <a:solidFill>
                <a:srgbClr val="3333CC"/>
              </a:solidFill>
              <a:latin typeface="Arial" charset="0"/>
            </a:endParaRPr>
          </a:p>
        </p:txBody>
      </p:sp>
      <p:sp>
        <p:nvSpPr>
          <p:cNvPr id="6" name="Rectangle 6"/>
          <p:cNvSpPr>
            <a:spLocks noChangeArrowheads="1"/>
          </p:cNvSpPr>
          <p:nvPr userDrawn="1"/>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b="1">
                <a:solidFill>
                  <a:srgbClr val="3333CC"/>
                </a:solidFill>
                <a:latin typeface="Arial" charset="0"/>
              </a:rPr>
              <a:t>OPNS454: Operations Strategy</a:t>
            </a:r>
          </a:p>
        </p:txBody>
      </p:sp>
      <p:sp>
        <p:nvSpPr>
          <p:cNvPr id="7" name="Rectangle 7"/>
          <p:cNvSpPr>
            <a:spLocks noChangeArrowheads="1"/>
          </p:cNvSpPr>
          <p:nvPr userDrawn="1"/>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b="1" dirty="0">
                <a:solidFill>
                  <a:srgbClr val="3333CC"/>
                </a:solidFill>
                <a:latin typeface="Arial" charset="0"/>
                <a:cs typeface="Arial" charset="0"/>
              </a:rPr>
              <a:t>© Van Mieghem</a:t>
            </a:r>
          </a:p>
        </p:txBody>
      </p:sp>
      <p:sp>
        <p:nvSpPr>
          <p:cNvPr id="316418" name="Rectangle 2"/>
          <p:cNvSpPr>
            <a:spLocks noGrp="1" noChangeArrowheads="1"/>
          </p:cNvSpPr>
          <p:nvPr>
            <p:ph type="ctrTitle"/>
          </p:nvPr>
        </p:nvSpPr>
        <p:spPr>
          <a:xfrm>
            <a:off x="685800" y="1622425"/>
            <a:ext cx="7772400" cy="1470025"/>
          </a:xfrm>
        </p:spPr>
        <p:txBody>
          <a:bodyPr/>
          <a:lstStyle>
            <a:lvl1pPr algn="ctr">
              <a:defRPr sz="3200"/>
            </a:lvl1pPr>
          </a:lstStyle>
          <a:p>
            <a:r>
              <a:rPr lang="en-US"/>
              <a:t>Click to edit Master title style</a:t>
            </a:r>
          </a:p>
        </p:txBody>
      </p:sp>
      <p:sp>
        <p:nvSpPr>
          <p:cNvPr id="316419" name="Rectangle 3"/>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extLst>
      <p:ext uri="{BB962C8B-B14F-4D97-AF65-F5344CB8AC3E}">
        <p14:creationId xmlns:p14="http://schemas.microsoft.com/office/powerpoint/2010/main" val="90915562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19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19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5262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7938"/>
            <a:ext cx="6705600" cy="65262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8229600" cy="26336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900488"/>
            <a:ext cx="8229600" cy="26336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8229600" cy="26336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5613" y="3900488"/>
            <a:ext cx="8229600" cy="26336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19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19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type="title">
  <p:cSld name="Title Slide">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12700" y="6615113"/>
            <a:ext cx="9131300" cy="1587"/>
          </a:xfrm>
          <a:prstGeom prst="line">
            <a:avLst/>
          </a:prstGeom>
          <a:noFill/>
          <a:ln w="12700">
            <a:solidFill>
              <a:schemeClr val="tx1"/>
            </a:solidFill>
            <a:round/>
            <a:headEnd type="none" w="sm" len="sm"/>
            <a:tailEnd type="none" w="sm" len="sm"/>
          </a:ln>
          <a:effectLst/>
        </p:spPr>
        <p:txBody>
          <a:bodyPr wrap="none" anchor="ctr"/>
          <a:lstStyle/>
          <a:p>
            <a:pPr>
              <a:defRPr/>
            </a:pPr>
            <a:endParaRPr lang="en-US" sz="1200" b="1">
              <a:solidFill>
                <a:srgbClr val="000000"/>
              </a:solidFill>
              <a:latin typeface="Arial" charset="0"/>
            </a:endParaRPr>
          </a:p>
        </p:txBody>
      </p:sp>
      <p:sp>
        <p:nvSpPr>
          <p:cNvPr id="5" name="Rectangle 5"/>
          <p:cNvSpPr>
            <a:spLocks noChangeArrowheads="1"/>
          </p:cNvSpPr>
          <p:nvPr userDrawn="1"/>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b="1">
                <a:solidFill>
                  <a:srgbClr val="3333CC"/>
                </a:solidFill>
                <a:latin typeface="Arial" charset="0"/>
              </a:rPr>
              <a:t>Slide </a:t>
            </a:r>
            <a:fld id="{EEC34425-C3CE-4E11-8693-43FAF779D27C}" type="slidenum">
              <a:rPr lang="en-US" sz="800" b="1">
                <a:solidFill>
                  <a:srgbClr val="3333CC"/>
                </a:solidFill>
                <a:latin typeface="Arial" charset="0"/>
              </a:rPr>
              <a:pPr eaLnBrk="0" hangingPunct="0">
                <a:defRPr/>
              </a:pPr>
              <a:t>‹#›</a:t>
            </a:fld>
            <a:endParaRPr lang="en-US" sz="800" b="1">
              <a:solidFill>
                <a:srgbClr val="3333CC"/>
              </a:solidFill>
              <a:latin typeface="Arial" charset="0"/>
            </a:endParaRPr>
          </a:p>
        </p:txBody>
      </p:sp>
      <p:sp>
        <p:nvSpPr>
          <p:cNvPr id="6" name="Rectangle 6"/>
          <p:cNvSpPr>
            <a:spLocks noChangeArrowheads="1"/>
          </p:cNvSpPr>
          <p:nvPr userDrawn="1"/>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b="1">
                <a:solidFill>
                  <a:srgbClr val="3333CC"/>
                </a:solidFill>
                <a:latin typeface="Arial" charset="0"/>
              </a:rPr>
              <a:t>OPNS454: Operations Strategy</a:t>
            </a:r>
          </a:p>
        </p:txBody>
      </p:sp>
      <p:sp>
        <p:nvSpPr>
          <p:cNvPr id="7" name="Rectangle 7"/>
          <p:cNvSpPr>
            <a:spLocks noChangeArrowheads="1"/>
          </p:cNvSpPr>
          <p:nvPr userDrawn="1"/>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b="1" dirty="0">
                <a:solidFill>
                  <a:srgbClr val="3333CC"/>
                </a:solidFill>
                <a:latin typeface="Arial" charset="0"/>
                <a:cs typeface="Arial" charset="0"/>
              </a:rPr>
              <a:t>© Van Mieghem</a:t>
            </a:r>
          </a:p>
        </p:txBody>
      </p:sp>
      <p:sp>
        <p:nvSpPr>
          <p:cNvPr id="316418" name="Rectangle 2"/>
          <p:cNvSpPr>
            <a:spLocks noGrp="1" noChangeArrowheads="1"/>
          </p:cNvSpPr>
          <p:nvPr>
            <p:ph type="ctrTitle"/>
          </p:nvPr>
        </p:nvSpPr>
        <p:spPr>
          <a:xfrm>
            <a:off x="685800" y="1622425"/>
            <a:ext cx="7772400" cy="1470025"/>
          </a:xfrm>
        </p:spPr>
        <p:txBody>
          <a:bodyPr/>
          <a:lstStyle>
            <a:lvl1pPr algn="ctr">
              <a:defRPr sz="3200"/>
            </a:lvl1pPr>
          </a:lstStyle>
          <a:p>
            <a:r>
              <a:rPr lang="en-US"/>
              <a:t>Click to edit Master title style</a:t>
            </a:r>
          </a:p>
        </p:txBody>
      </p:sp>
      <p:sp>
        <p:nvSpPr>
          <p:cNvPr id="316419" name="Rectangle 3"/>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20" Type="http://schemas.openxmlformats.org/officeDocument/2006/relationships/theme" Target="../theme/theme1.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slideLayout" Target="../slideLayouts/slideLayout19.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30.xml"/><Relationship Id="rId12" Type="http://schemas.openxmlformats.org/officeDocument/2006/relationships/slideLayout" Target="../slideLayouts/slideLayout31.xml"/><Relationship Id="rId13" Type="http://schemas.openxmlformats.org/officeDocument/2006/relationships/slideLayout" Target="../slideLayouts/slideLayout32.xml"/><Relationship Id="rId14" Type="http://schemas.openxmlformats.org/officeDocument/2006/relationships/theme" Target="../theme/theme2.xml"/><Relationship Id="rId1" Type="http://schemas.openxmlformats.org/officeDocument/2006/relationships/slideLayout" Target="../slideLayouts/slideLayout20.xml"/><Relationship Id="rId2" Type="http://schemas.openxmlformats.org/officeDocument/2006/relationships/slideLayout" Target="../slideLayouts/slideLayout21.xml"/><Relationship Id="rId3" Type="http://schemas.openxmlformats.org/officeDocument/2006/relationships/slideLayout" Target="../slideLayouts/slideLayout22.xml"/><Relationship Id="rId4" Type="http://schemas.openxmlformats.org/officeDocument/2006/relationships/slideLayout" Target="../slideLayouts/slideLayout23.xml"/><Relationship Id="rId5" Type="http://schemas.openxmlformats.org/officeDocument/2006/relationships/slideLayout" Target="../slideLayouts/slideLayout24.xml"/><Relationship Id="rId6" Type="http://schemas.openxmlformats.org/officeDocument/2006/relationships/slideLayout" Target="../slideLayouts/slideLayout25.xml"/><Relationship Id="rId7" Type="http://schemas.openxmlformats.org/officeDocument/2006/relationships/slideLayout" Target="../slideLayouts/slideLayout26.xml"/><Relationship Id="rId8" Type="http://schemas.openxmlformats.org/officeDocument/2006/relationships/slideLayout" Target="../slideLayouts/slideLayout27.xml"/><Relationship Id="rId9" Type="http://schemas.openxmlformats.org/officeDocument/2006/relationships/slideLayout" Target="../slideLayouts/slideLayout28.xml"/><Relationship Id="rId10" Type="http://schemas.openxmlformats.org/officeDocument/2006/relationships/slideLayout" Target="../slideLayouts/slideLayout29.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43.xml"/><Relationship Id="rId12" Type="http://schemas.openxmlformats.org/officeDocument/2006/relationships/theme" Target="../theme/theme3.xml"/><Relationship Id="rId1" Type="http://schemas.openxmlformats.org/officeDocument/2006/relationships/slideLayout" Target="../slideLayouts/slideLayout33.xml"/><Relationship Id="rId2" Type="http://schemas.openxmlformats.org/officeDocument/2006/relationships/slideLayout" Target="../slideLayouts/slideLayout34.xml"/><Relationship Id="rId3" Type="http://schemas.openxmlformats.org/officeDocument/2006/relationships/slideLayout" Target="../slideLayouts/slideLayout35.xml"/><Relationship Id="rId4" Type="http://schemas.openxmlformats.org/officeDocument/2006/relationships/slideLayout" Target="../slideLayouts/slideLayout36.xml"/><Relationship Id="rId5" Type="http://schemas.openxmlformats.org/officeDocument/2006/relationships/slideLayout" Target="../slideLayouts/slideLayout37.xml"/><Relationship Id="rId6" Type="http://schemas.openxmlformats.org/officeDocument/2006/relationships/slideLayout" Target="../slideLayouts/slideLayout38.xml"/><Relationship Id="rId7" Type="http://schemas.openxmlformats.org/officeDocument/2006/relationships/slideLayout" Target="../slideLayouts/slideLayout39.xml"/><Relationship Id="rId8" Type="http://schemas.openxmlformats.org/officeDocument/2006/relationships/slideLayout" Target="../slideLayouts/slideLayout40.xml"/><Relationship Id="rId9" Type="http://schemas.openxmlformats.org/officeDocument/2006/relationships/slideLayout" Target="../slideLayouts/slideLayout41.xml"/><Relationship Id="rId10" Type="http://schemas.openxmlformats.org/officeDocument/2006/relationships/slideLayout" Target="../slideLayouts/slideLayout42.xml"/></Relationships>
</file>

<file path=ppt/slideMasters/_rels/slideMaster4.xml.rels><?xml version="1.0" encoding="UTF-8" standalone="yes"?>
<Relationships xmlns="http://schemas.openxmlformats.org/package/2006/relationships"><Relationship Id="rId11" Type="http://schemas.openxmlformats.org/officeDocument/2006/relationships/slideLayout" Target="../slideLayouts/slideLayout54.xml"/><Relationship Id="rId12" Type="http://schemas.openxmlformats.org/officeDocument/2006/relationships/slideLayout" Target="../slideLayouts/slideLayout55.xml"/><Relationship Id="rId13" Type="http://schemas.openxmlformats.org/officeDocument/2006/relationships/slideLayout" Target="../slideLayouts/slideLayout56.xml"/><Relationship Id="rId14" Type="http://schemas.openxmlformats.org/officeDocument/2006/relationships/slideLayout" Target="../slideLayouts/slideLayout57.xml"/><Relationship Id="rId15" Type="http://schemas.openxmlformats.org/officeDocument/2006/relationships/theme" Target="../theme/theme4.xml"/><Relationship Id="rId1" Type="http://schemas.openxmlformats.org/officeDocument/2006/relationships/slideLayout" Target="../slideLayouts/slideLayout44.xml"/><Relationship Id="rId2" Type="http://schemas.openxmlformats.org/officeDocument/2006/relationships/slideLayout" Target="../slideLayouts/slideLayout45.xml"/><Relationship Id="rId3" Type="http://schemas.openxmlformats.org/officeDocument/2006/relationships/slideLayout" Target="../slideLayouts/slideLayout46.xml"/><Relationship Id="rId4" Type="http://schemas.openxmlformats.org/officeDocument/2006/relationships/slideLayout" Target="../slideLayouts/slideLayout47.xml"/><Relationship Id="rId5" Type="http://schemas.openxmlformats.org/officeDocument/2006/relationships/slideLayout" Target="../slideLayouts/slideLayout48.xml"/><Relationship Id="rId6" Type="http://schemas.openxmlformats.org/officeDocument/2006/relationships/slideLayout" Target="../slideLayouts/slideLayout49.xml"/><Relationship Id="rId7" Type="http://schemas.openxmlformats.org/officeDocument/2006/relationships/slideLayout" Target="../slideLayouts/slideLayout50.xml"/><Relationship Id="rId8" Type="http://schemas.openxmlformats.org/officeDocument/2006/relationships/slideLayout" Target="../slideLayouts/slideLayout51.xml"/><Relationship Id="rId9" Type="http://schemas.openxmlformats.org/officeDocument/2006/relationships/slideLayout" Target="../slideLayouts/slideLayout52.xml"/><Relationship Id="rId10" Type="http://schemas.openxmlformats.org/officeDocument/2006/relationships/slideLayout" Target="../slideLayouts/slideLayout53.xml"/></Relationships>
</file>

<file path=ppt/slideMasters/_rels/slideMaster5.xml.rels><?xml version="1.0" encoding="UTF-8" standalone="yes"?>
<Relationships xmlns="http://schemas.openxmlformats.org/package/2006/relationships"><Relationship Id="rId11" Type="http://schemas.openxmlformats.org/officeDocument/2006/relationships/slideLayout" Target="../slideLayouts/slideLayout68.xml"/><Relationship Id="rId12" Type="http://schemas.openxmlformats.org/officeDocument/2006/relationships/slideLayout" Target="../slideLayouts/slideLayout69.xml"/><Relationship Id="rId13" Type="http://schemas.openxmlformats.org/officeDocument/2006/relationships/slideLayout" Target="../slideLayouts/slideLayout70.xml"/><Relationship Id="rId14" Type="http://schemas.openxmlformats.org/officeDocument/2006/relationships/slideLayout" Target="../slideLayouts/slideLayout71.xml"/><Relationship Id="rId15" Type="http://schemas.openxmlformats.org/officeDocument/2006/relationships/theme" Target="../theme/theme5.xml"/><Relationship Id="rId1" Type="http://schemas.openxmlformats.org/officeDocument/2006/relationships/slideLayout" Target="../slideLayouts/slideLayout58.xml"/><Relationship Id="rId2" Type="http://schemas.openxmlformats.org/officeDocument/2006/relationships/slideLayout" Target="../slideLayouts/slideLayout59.xml"/><Relationship Id="rId3" Type="http://schemas.openxmlformats.org/officeDocument/2006/relationships/slideLayout" Target="../slideLayouts/slideLayout60.xml"/><Relationship Id="rId4" Type="http://schemas.openxmlformats.org/officeDocument/2006/relationships/slideLayout" Target="../slideLayouts/slideLayout61.xml"/><Relationship Id="rId5" Type="http://schemas.openxmlformats.org/officeDocument/2006/relationships/slideLayout" Target="../slideLayouts/slideLayout62.xml"/><Relationship Id="rId6" Type="http://schemas.openxmlformats.org/officeDocument/2006/relationships/slideLayout" Target="../slideLayouts/slideLayout63.xml"/><Relationship Id="rId7" Type="http://schemas.openxmlformats.org/officeDocument/2006/relationships/slideLayout" Target="../slideLayouts/slideLayout64.xml"/><Relationship Id="rId8" Type="http://schemas.openxmlformats.org/officeDocument/2006/relationships/slideLayout" Target="../slideLayouts/slideLayout65.xml"/><Relationship Id="rId9" Type="http://schemas.openxmlformats.org/officeDocument/2006/relationships/slideLayout" Target="../slideLayouts/slideLayout66.xml"/><Relationship Id="rId10" Type="http://schemas.openxmlformats.org/officeDocument/2006/relationships/slideLayout" Target="../slideLayouts/slideLayout6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371714" name="Line 2"/>
          <p:cNvSpPr>
            <a:spLocks noChangeShapeType="1"/>
          </p:cNvSpPr>
          <p:nvPr/>
        </p:nvSpPr>
        <p:spPr bwMode="auto">
          <a:xfrm>
            <a:off x="0" y="6683375"/>
            <a:ext cx="9156700" cy="0"/>
          </a:xfrm>
          <a:prstGeom prst="line">
            <a:avLst/>
          </a:prstGeom>
          <a:noFill/>
          <a:ln w="12700">
            <a:solidFill>
              <a:schemeClr val="tx1"/>
            </a:solidFill>
            <a:round/>
            <a:headEnd type="none" w="sm" len="sm"/>
            <a:tailEnd type="none" w="sm" len="sm"/>
          </a:ln>
          <a:effectLst/>
        </p:spPr>
        <p:txBody>
          <a:bodyPr wrap="none" anchor="ctr"/>
          <a:lstStyle/>
          <a:p>
            <a:pPr>
              <a:defRPr/>
            </a:pPr>
            <a:endParaRPr lang="en-US"/>
          </a:p>
        </p:txBody>
      </p:sp>
      <p:sp>
        <p:nvSpPr>
          <p:cNvPr id="371715" name="Rectangle 3"/>
          <p:cNvSpPr>
            <a:spLocks noChangeArrowheads="1"/>
          </p:cNvSpPr>
          <p:nvPr/>
        </p:nvSpPr>
        <p:spPr bwMode="auto">
          <a:xfrm>
            <a:off x="4310063" y="6667500"/>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chemeClr val="accent2"/>
                </a:solidFill>
                <a:latin typeface="Arial" pitchFamily="34" charset="0"/>
              </a:rPr>
              <a:t>Slide </a:t>
            </a:r>
            <a:fld id="{7EE6F149-268C-4C65-B9D7-23C7949CE424}" type="slidenum">
              <a:rPr lang="en-US" sz="800">
                <a:solidFill>
                  <a:schemeClr val="accent2"/>
                </a:solidFill>
                <a:latin typeface="Arial" pitchFamily="34" charset="0"/>
              </a:rPr>
              <a:pPr eaLnBrk="0" hangingPunct="0">
                <a:defRPr/>
              </a:pPr>
              <a:t>‹#›</a:t>
            </a:fld>
            <a:endParaRPr lang="en-US" sz="800">
              <a:solidFill>
                <a:schemeClr val="accent2"/>
              </a:solidFill>
              <a:latin typeface="Arial" pitchFamily="34" charset="0"/>
            </a:endParaRPr>
          </a:p>
        </p:txBody>
      </p:sp>
      <p:sp>
        <p:nvSpPr>
          <p:cNvPr id="371716" name="Rectangle 4"/>
          <p:cNvSpPr>
            <a:spLocks noChangeArrowheads="1"/>
          </p:cNvSpPr>
          <p:nvPr/>
        </p:nvSpPr>
        <p:spPr bwMode="auto">
          <a:xfrm>
            <a:off x="33338" y="6667500"/>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chemeClr val="accent2"/>
                </a:solidFill>
                <a:latin typeface="Arial" pitchFamily="34" charset="0"/>
              </a:rPr>
              <a:t>OPNS454: Operations Strategy</a:t>
            </a:r>
          </a:p>
        </p:txBody>
      </p:sp>
      <p:sp>
        <p:nvSpPr>
          <p:cNvPr id="371717" name="Rectangle 5"/>
          <p:cNvSpPr>
            <a:spLocks noChangeArrowheads="1"/>
          </p:cNvSpPr>
          <p:nvPr/>
        </p:nvSpPr>
        <p:spPr bwMode="auto">
          <a:xfrm>
            <a:off x="7273925" y="6667500"/>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chemeClr val="accent2"/>
                </a:solidFill>
                <a:latin typeface="Arial" pitchFamily="34" charset="0"/>
                <a:cs typeface="Arial" pitchFamily="34" charset="0"/>
              </a:rPr>
              <a:t>© Van Mieghem</a:t>
            </a:r>
          </a:p>
        </p:txBody>
      </p:sp>
      <p:sp>
        <p:nvSpPr>
          <p:cNvPr id="1030"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1031" name="Rectangle 8"/>
          <p:cNvSpPr>
            <a:spLocks noGrp="1" noChangeArrowheads="1"/>
          </p:cNvSpPr>
          <p:nvPr>
            <p:ph type="body" idx="1"/>
          </p:nvPr>
        </p:nvSpPr>
        <p:spPr bwMode="auto">
          <a:xfrm>
            <a:off x="455613" y="1114425"/>
            <a:ext cx="8229600" cy="5453063"/>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981" r:id="rId1"/>
    <p:sldLayoutId id="2147483964" r:id="rId2"/>
    <p:sldLayoutId id="2147483965" r:id="rId3"/>
    <p:sldLayoutId id="2147483966" r:id="rId4"/>
    <p:sldLayoutId id="2147483967" r:id="rId5"/>
    <p:sldLayoutId id="2147483968" r:id="rId6"/>
    <p:sldLayoutId id="2147483969" r:id="rId7"/>
    <p:sldLayoutId id="2147483970" r:id="rId8"/>
    <p:sldLayoutId id="2147483971" r:id="rId9"/>
    <p:sldLayoutId id="2147483972" r:id="rId10"/>
    <p:sldLayoutId id="2147483973" r:id="rId11"/>
    <p:sldLayoutId id="2147483974" r:id="rId12"/>
    <p:sldLayoutId id="2147483975" r:id="rId13"/>
    <p:sldLayoutId id="2147483976" r:id="rId14"/>
    <p:sldLayoutId id="2147483977" r:id="rId15"/>
    <p:sldLayoutId id="2147483978" r:id="rId16"/>
    <p:sldLayoutId id="2147483979" r:id="rId17"/>
    <p:sldLayoutId id="2147483980" r:id="rId18"/>
    <p:sldLayoutId id="2147483994" r:id="rId19"/>
  </p:sldLayoutIdLst>
  <p:hf sldNum="0" hdr="0" ftr="0" dt="0"/>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303106" name="Line 2"/>
          <p:cNvSpPr>
            <a:spLocks noChangeShapeType="1"/>
          </p:cNvSpPr>
          <p:nvPr/>
        </p:nvSpPr>
        <p:spPr bwMode="auto">
          <a:xfrm>
            <a:off x="12700" y="6610350"/>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b="1">
              <a:solidFill>
                <a:srgbClr val="000000"/>
              </a:solidFill>
            </a:endParaRPr>
          </a:p>
        </p:txBody>
      </p:sp>
      <p:sp>
        <p:nvSpPr>
          <p:cNvPr id="303107" name="Rectangle 3"/>
          <p:cNvSpPr>
            <a:spLocks noChangeArrowheads="1"/>
          </p:cNvSpPr>
          <p:nvPr/>
        </p:nvSpPr>
        <p:spPr bwMode="auto">
          <a:xfrm>
            <a:off x="4310063" y="6638925"/>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3333CC"/>
                </a:solidFill>
                <a:latin typeface="Arial" charset="0"/>
              </a:rPr>
              <a:t>Slide </a:t>
            </a:r>
            <a:fld id="{BA6E0341-8F28-4ABE-BD9A-D0A05A3BA49E}" type="slidenum">
              <a:rPr lang="en-US" sz="800">
                <a:solidFill>
                  <a:srgbClr val="3333CC"/>
                </a:solidFill>
                <a:latin typeface="Arial" charset="0"/>
              </a:rPr>
              <a:pPr eaLnBrk="0" hangingPunct="0">
                <a:defRPr/>
              </a:pPr>
              <a:t>‹#›</a:t>
            </a:fld>
            <a:endParaRPr lang="en-US" sz="800">
              <a:solidFill>
                <a:srgbClr val="3333CC"/>
              </a:solidFill>
              <a:latin typeface="Arial" charset="0"/>
            </a:endParaRPr>
          </a:p>
        </p:txBody>
      </p:sp>
      <p:sp>
        <p:nvSpPr>
          <p:cNvPr id="303108" name="Rectangle 4"/>
          <p:cNvSpPr>
            <a:spLocks noChangeArrowheads="1"/>
          </p:cNvSpPr>
          <p:nvPr/>
        </p:nvSpPr>
        <p:spPr bwMode="auto">
          <a:xfrm>
            <a:off x="33338" y="66389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rgbClr val="3333CC"/>
                </a:solidFill>
                <a:latin typeface="Arial" charset="0"/>
              </a:rPr>
              <a:t>Operations Strategy/Sourcing &amp; Contracting</a:t>
            </a:r>
          </a:p>
        </p:txBody>
      </p:sp>
      <p:sp>
        <p:nvSpPr>
          <p:cNvPr id="303109" name="Rectangle 5"/>
          <p:cNvSpPr>
            <a:spLocks noChangeArrowheads="1"/>
          </p:cNvSpPr>
          <p:nvPr/>
        </p:nvSpPr>
        <p:spPr bwMode="auto">
          <a:xfrm>
            <a:off x="7273925" y="66389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rgbClr val="3333CC"/>
                </a:solidFill>
                <a:latin typeface="Arial" charset="0"/>
                <a:cs typeface="Arial" charset="0"/>
              </a:rPr>
              <a:t>© Van Mieghem</a:t>
            </a:r>
          </a:p>
        </p:txBody>
      </p:sp>
      <p:sp>
        <p:nvSpPr>
          <p:cNvPr id="303110"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b="1">
              <a:solidFill>
                <a:srgbClr val="000000"/>
              </a:solidFill>
            </a:endParaRPr>
          </a:p>
        </p:txBody>
      </p:sp>
      <p:sp>
        <p:nvSpPr>
          <p:cNvPr id="4103"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4104" name="Rectangle 8"/>
          <p:cNvSpPr>
            <a:spLocks noGrp="1" noChangeArrowheads="1"/>
          </p:cNvSpPr>
          <p:nvPr>
            <p:ph type="body" idx="1"/>
          </p:nvPr>
        </p:nvSpPr>
        <p:spPr bwMode="auto">
          <a:xfrm>
            <a:off x="455613" y="1114425"/>
            <a:ext cx="8229600" cy="541972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extLst>
      <p:ext uri="{BB962C8B-B14F-4D97-AF65-F5344CB8AC3E}">
        <p14:creationId xmlns:p14="http://schemas.microsoft.com/office/powerpoint/2010/main" val="1630859247"/>
      </p:ext>
    </p:extLst>
  </p:cSld>
  <p:clrMap bg1="lt1" tx1="dk1" bg2="lt2" tx2="dk2" accent1="accent1" accent2="accent2" accent3="accent3" accent4="accent4" accent5="accent5" accent6="accent6" hlink="hlink" folHlink="folHlink"/>
  <p:sldLayoutIdLst>
    <p:sldLayoutId id="2147484011" r:id="rId1"/>
    <p:sldLayoutId id="2147484012" r:id="rId2"/>
    <p:sldLayoutId id="2147484013" r:id="rId3"/>
    <p:sldLayoutId id="2147484014" r:id="rId4"/>
    <p:sldLayoutId id="2147484015" r:id="rId5"/>
    <p:sldLayoutId id="2147484016" r:id="rId6"/>
    <p:sldLayoutId id="2147484017" r:id="rId7"/>
    <p:sldLayoutId id="2147484018" r:id="rId8"/>
    <p:sldLayoutId id="2147484019" r:id="rId9"/>
    <p:sldLayoutId id="2147484020" r:id="rId10"/>
    <p:sldLayoutId id="2147484021" r:id="rId11"/>
    <p:sldLayoutId id="2147484022" r:id="rId12"/>
    <p:sldLayoutId id="2147484023" r:id="rId13"/>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5602"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5603"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defRPr>
            </a:lvl1pPr>
          </a:lstStyle>
          <a:p>
            <a:pPr eaLnBrk="0" hangingPunct="0"/>
            <a:fld id="{659D467B-0979-4BAC-991F-BFB8572D89AC}" type="datetime1">
              <a:rPr lang="en-US" b="1">
                <a:ea typeface="MS PGothic" pitchFamily="34" charset="-128"/>
              </a:rPr>
              <a:pPr eaLnBrk="0" hangingPunct="0"/>
              <a:t>3/1/17</a:t>
            </a:fld>
            <a:endParaRPr lang="en-US" b="1">
              <a:ea typeface="MS PGothic" pitchFamily="34" charset="-128"/>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dirty="0" smtClean="0">
                <a:solidFill>
                  <a:schemeClr val="tx1">
                    <a:tint val="75000"/>
                  </a:schemeClr>
                </a:solidFill>
                <a:latin typeface="Times New Roman" pitchFamily="-112" charset="0"/>
                <a:ea typeface="+mn-ea"/>
              </a:defRPr>
            </a:lvl1pPr>
          </a:lstStyle>
          <a:p>
            <a:pPr eaLnBrk="0" hangingPunct="0">
              <a:defRPr/>
            </a:pPr>
            <a:endParaRPr lang="en-US" b="1">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eaLnBrk="0" hangingPunct="0"/>
            <a:fld id="{925E7245-7D06-418B-BEB9-378FFE47AADF}" type="slidenum">
              <a:rPr lang="en-US" b="1">
                <a:ea typeface="MS PGothic" pitchFamily="34" charset="-128"/>
              </a:rPr>
              <a:pPr eaLnBrk="0" hangingPunct="0"/>
              <a:t>‹#›</a:t>
            </a:fld>
            <a:endParaRPr lang="en-US" b="1">
              <a:ea typeface="MS PGothic" pitchFamily="34" charset="-128"/>
            </a:endParaRPr>
          </a:p>
        </p:txBody>
      </p:sp>
      <p:sp>
        <p:nvSpPr>
          <p:cNvPr id="11" name="Text Box 9"/>
          <p:cNvSpPr txBox="1">
            <a:spLocks noChangeArrowheads="1"/>
          </p:cNvSpPr>
          <p:nvPr userDrawn="1"/>
        </p:nvSpPr>
        <p:spPr bwMode="auto">
          <a:xfrm>
            <a:off x="319088" y="6451600"/>
            <a:ext cx="366712" cy="152400"/>
          </a:xfrm>
          <a:prstGeom prst="rect">
            <a:avLst/>
          </a:prstGeom>
          <a:noFill/>
          <a:ln w="9525">
            <a:noFill/>
            <a:miter lim="800000"/>
            <a:headEnd/>
            <a:tailEnd/>
          </a:ln>
          <a:effectLst/>
        </p:spPr>
        <p:txBody>
          <a:bodyPr lIns="0" tIns="0" rIns="0" bIns="0">
            <a:spAutoFit/>
          </a:bodyPr>
          <a:lstStyle/>
          <a:p>
            <a:pPr eaLnBrk="0" hangingPunct="0">
              <a:spcBef>
                <a:spcPct val="50000"/>
              </a:spcBef>
            </a:pPr>
            <a:fld id="{E37BACC1-8A2E-4FCD-814C-08C3F4CFFFDF}" type="slidenum">
              <a:rPr lang="en-US" sz="1000">
                <a:solidFill>
                  <a:prstClr val="black"/>
                </a:solidFill>
                <a:latin typeface="Arial" pitchFamily="34" charset="0"/>
                <a:ea typeface="MS PGothic" pitchFamily="34" charset="-128"/>
              </a:rPr>
              <a:pPr eaLnBrk="0" hangingPunct="0">
                <a:spcBef>
                  <a:spcPct val="50000"/>
                </a:spcBef>
              </a:pPr>
              <a:t>‹#›</a:t>
            </a:fld>
            <a:endParaRPr lang="en-US" sz="1000">
              <a:solidFill>
                <a:prstClr val="black"/>
              </a:solidFill>
              <a:latin typeface="Arial" pitchFamily="34" charset="0"/>
              <a:ea typeface="MS PGothic" pitchFamily="34" charset="-128"/>
            </a:endParaRPr>
          </a:p>
        </p:txBody>
      </p:sp>
    </p:spTree>
    <p:extLst>
      <p:ext uri="{BB962C8B-B14F-4D97-AF65-F5344CB8AC3E}">
        <p14:creationId xmlns:p14="http://schemas.microsoft.com/office/powerpoint/2010/main" val="181441122"/>
      </p:ext>
    </p:extLst>
  </p:cSld>
  <p:clrMap bg1="lt1" tx1="dk1" bg2="lt2" tx2="dk2" accent1="accent1" accent2="accent2" accent3="accent3" accent4="accent4" accent5="accent5" accent6="accent6" hlink="hlink" folHlink="folHlink"/>
  <p:sldLayoutIdLst>
    <p:sldLayoutId id="2147484026" r:id="rId1"/>
    <p:sldLayoutId id="2147484027" r:id="rId2"/>
    <p:sldLayoutId id="2147484028" r:id="rId3"/>
    <p:sldLayoutId id="2147484029" r:id="rId4"/>
    <p:sldLayoutId id="2147484030" r:id="rId5"/>
    <p:sldLayoutId id="2147484031" r:id="rId6"/>
    <p:sldLayoutId id="2147484032" r:id="rId7"/>
    <p:sldLayoutId id="2147484033" r:id="rId8"/>
    <p:sldLayoutId id="2147484034" r:id="rId9"/>
    <p:sldLayoutId id="2147484035" r:id="rId10"/>
    <p:sldLayoutId id="2147484036" r:id="rId11"/>
  </p:sldLayoutIdLst>
  <p:hf sldNum="0" hdr="0" dt="0"/>
  <p:txStyles>
    <p:titleStyle>
      <a:lvl1pPr algn="ctr" defTabSz="457200" rtl="0" fontAlgn="base">
        <a:spcBef>
          <a:spcPct val="0"/>
        </a:spcBef>
        <a:spcAft>
          <a:spcPct val="0"/>
        </a:spcAft>
        <a:defRPr sz="4400" kern="1200">
          <a:solidFill>
            <a:schemeClr val="tx1"/>
          </a:solidFill>
          <a:latin typeface="+mj-lt"/>
          <a:ea typeface="MS PGothic" pitchFamily="34" charset="-128"/>
          <a:cs typeface="+mj-cs"/>
        </a:defRPr>
      </a:lvl1pPr>
      <a:lvl2pPr algn="ctr" defTabSz="457200" rtl="0" fontAlgn="base">
        <a:spcBef>
          <a:spcPct val="0"/>
        </a:spcBef>
        <a:spcAft>
          <a:spcPct val="0"/>
        </a:spcAft>
        <a:defRPr sz="4400">
          <a:solidFill>
            <a:schemeClr val="tx1"/>
          </a:solidFill>
          <a:latin typeface="Calibri" pitchFamily="34" charset="0"/>
          <a:ea typeface="MS PGothic" pitchFamily="34" charset="-128"/>
        </a:defRPr>
      </a:lvl2pPr>
      <a:lvl3pPr algn="ctr" defTabSz="457200" rtl="0" fontAlgn="base">
        <a:spcBef>
          <a:spcPct val="0"/>
        </a:spcBef>
        <a:spcAft>
          <a:spcPct val="0"/>
        </a:spcAft>
        <a:defRPr sz="4400">
          <a:solidFill>
            <a:schemeClr val="tx1"/>
          </a:solidFill>
          <a:latin typeface="Calibri" pitchFamily="34" charset="0"/>
          <a:ea typeface="MS PGothic" pitchFamily="34" charset="-128"/>
        </a:defRPr>
      </a:lvl3pPr>
      <a:lvl4pPr algn="ctr" defTabSz="457200" rtl="0" fontAlgn="base">
        <a:spcBef>
          <a:spcPct val="0"/>
        </a:spcBef>
        <a:spcAft>
          <a:spcPct val="0"/>
        </a:spcAft>
        <a:defRPr sz="4400">
          <a:solidFill>
            <a:schemeClr val="tx1"/>
          </a:solidFill>
          <a:latin typeface="Calibri" pitchFamily="34" charset="0"/>
          <a:ea typeface="MS PGothic" pitchFamily="34" charset="-128"/>
        </a:defRPr>
      </a:lvl4pPr>
      <a:lvl5pPr algn="ctr" defTabSz="457200" rtl="0" fontAlgn="base">
        <a:spcBef>
          <a:spcPct val="0"/>
        </a:spcBef>
        <a:spcAft>
          <a:spcPct val="0"/>
        </a:spcAft>
        <a:defRPr sz="4400">
          <a:solidFill>
            <a:schemeClr val="tx1"/>
          </a:solidFill>
          <a:latin typeface="Calibri" pitchFamily="34" charset="0"/>
          <a:ea typeface="MS PGothic" pitchFamily="34" charset="-128"/>
        </a:defRPr>
      </a:lvl5pPr>
      <a:lvl6pPr marL="457200" algn="ctr" defTabSz="457200" rtl="0" fontAlgn="base">
        <a:spcBef>
          <a:spcPct val="0"/>
        </a:spcBef>
        <a:spcAft>
          <a:spcPct val="0"/>
        </a:spcAft>
        <a:defRPr sz="4400">
          <a:solidFill>
            <a:schemeClr val="tx1"/>
          </a:solidFill>
          <a:latin typeface="Calibri" pitchFamily="34" charset="0"/>
          <a:ea typeface="MS PGothic" pitchFamily="34" charset="-128"/>
        </a:defRPr>
      </a:lvl6pPr>
      <a:lvl7pPr marL="914400" algn="ctr" defTabSz="457200" rtl="0" fontAlgn="base">
        <a:spcBef>
          <a:spcPct val="0"/>
        </a:spcBef>
        <a:spcAft>
          <a:spcPct val="0"/>
        </a:spcAft>
        <a:defRPr sz="4400">
          <a:solidFill>
            <a:schemeClr val="tx1"/>
          </a:solidFill>
          <a:latin typeface="Calibri" pitchFamily="34" charset="0"/>
          <a:ea typeface="MS PGothic" pitchFamily="34" charset="-128"/>
        </a:defRPr>
      </a:lvl7pPr>
      <a:lvl8pPr marL="1371600" algn="ctr" defTabSz="457200" rtl="0" fontAlgn="base">
        <a:spcBef>
          <a:spcPct val="0"/>
        </a:spcBef>
        <a:spcAft>
          <a:spcPct val="0"/>
        </a:spcAft>
        <a:defRPr sz="4400">
          <a:solidFill>
            <a:schemeClr val="tx1"/>
          </a:solidFill>
          <a:latin typeface="Calibri" pitchFamily="34" charset="0"/>
          <a:ea typeface="MS PGothic" pitchFamily="34" charset="-128"/>
        </a:defRPr>
      </a:lvl8pPr>
      <a:lvl9pPr marL="1828800" algn="ctr" defTabSz="457200" rtl="0" fontAlgn="base">
        <a:spcBef>
          <a:spcPct val="0"/>
        </a:spcBef>
        <a:spcAft>
          <a:spcPct val="0"/>
        </a:spcAft>
        <a:defRPr sz="4400">
          <a:solidFill>
            <a:schemeClr val="tx1"/>
          </a:solidFill>
          <a:latin typeface="Calibri" pitchFamily="34" charset="0"/>
          <a:ea typeface="MS PGothic" pitchFamily="34" charset="-128"/>
        </a:defRPr>
      </a:lvl9pPr>
    </p:titleStyle>
    <p:bodyStyle>
      <a:lvl1pPr marL="342900" indent="-342900" algn="l" defTabSz="457200" rtl="0" fontAlgn="base">
        <a:spcBef>
          <a:spcPct val="20000"/>
        </a:spcBef>
        <a:spcAft>
          <a:spcPct val="0"/>
        </a:spcAft>
        <a:buFont typeface="Arial" pitchFamily="34" charset="0"/>
        <a:buChar char="•"/>
        <a:defRPr sz="3200" kern="1200">
          <a:solidFill>
            <a:schemeClr val="tx1"/>
          </a:solidFill>
          <a:latin typeface="+mn-lt"/>
          <a:ea typeface="MS PGothic" pitchFamily="34" charset="-128"/>
          <a:cs typeface="+mn-cs"/>
        </a:defRPr>
      </a:lvl1pPr>
      <a:lvl2pPr marL="742950" indent="-285750" algn="l" defTabSz="457200" rtl="0" fontAlgn="base">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fontAlgn="base">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fontAlgn="base">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fontAlgn="base">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303106" name="Line 2"/>
          <p:cNvSpPr>
            <a:spLocks noChangeShapeType="1"/>
          </p:cNvSpPr>
          <p:nvPr/>
        </p:nvSpPr>
        <p:spPr bwMode="auto">
          <a:xfrm>
            <a:off x="12700" y="6610350"/>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b="1">
              <a:solidFill>
                <a:srgbClr val="000000"/>
              </a:solidFill>
            </a:endParaRPr>
          </a:p>
        </p:txBody>
      </p:sp>
      <p:sp>
        <p:nvSpPr>
          <p:cNvPr id="303107" name="Rectangle 3"/>
          <p:cNvSpPr>
            <a:spLocks noChangeArrowheads="1"/>
          </p:cNvSpPr>
          <p:nvPr/>
        </p:nvSpPr>
        <p:spPr bwMode="auto">
          <a:xfrm>
            <a:off x="4310063" y="6638925"/>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3333CC"/>
                </a:solidFill>
                <a:latin typeface="Arial" charset="0"/>
              </a:rPr>
              <a:t>Slide </a:t>
            </a:r>
            <a:fld id="{BA6E0341-8F28-4ABE-BD9A-D0A05A3BA49E}" type="slidenum">
              <a:rPr lang="en-US" sz="800">
                <a:solidFill>
                  <a:srgbClr val="3333CC"/>
                </a:solidFill>
                <a:latin typeface="Arial" charset="0"/>
              </a:rPr>
              <a:pPr eaLnBrk="0" hangingPunct="0">
                <a:defRPr/>
              </a:pPr>
              <a:t>‹#›</a:t>
            </a:fld>
            <a:endParaRPr lang="en-US" sz="800">
              <a:solidFill>
                <a:srgbClr val="3333CC"/>
              </a:solidFill>
              <a:latin typeface="Arial" charset="0"/>
            </a:endParaRPr>
          </a:p>
        </p:txBody>
      </p:sp>
      <p:sp>
        <p:nvSpPr>
          <p:cNvPr id="303108" name="Rectangle 4"/>
          <p:cNvSpPr>
            <a:spLocks noChangeArrowheads="1"/>
          </p:cNvSpPr>
          <p:nvPr/>
        </p:nvSpPr>
        <p:spPr bwMode="auto">
          <a:xfrm>
            <a:off x="33338" y="66389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rgbClr val="3333CC"/>
                </a:solidFill>
                <a:latin typeface="Arial" charset="0"/>
              </a:rPr>
              <a:t>Operations Strategy/Sourcing &amp; Contracting</a:t>
            </a:r>
          </a:p>
        </p:txBody>
      </p:sp>
      <p:sp>
        <p:nvSpPr>
          <p:cNvPr id="303109" name="Rectangle 5"/>
          <p:cNvSpPr>
            <a:spLocks noChangeArrowheads="1"/>
          </p:cNvSpPr>
          <p:nvPr/>
        </p:nvSpPr>
        <p:spPr bwMode="auto">
          <a:xfrm>
            <a:off x="7273925" y="66389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rgbClr val="3333CC"/>
                </a:solidFill>
                <a:latin typeface="Arial" charset="0"/>
                <a:cs typeface="Arial" charset="0"/>
              </a:rPr>
              <a:t>© Van Mieghem</a:t>
            </a:r>
          </a:p>
        </p:txBody>
      </p:sp>
      <p:sp>
        <p:nvSpPr>
          <p:cNvPr id="303110"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b="1">
              <a:solidFill>
                <a:srgbClr val="000000"/>
              </a:solidFill>
            </a:endParaRPr>
          </a:p>
        </p:txBody>
      </p:sp>
      <p:sp>
        <p:nvSpPr>
          <p:cNvPr id="4103"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4104" name="Rectangle 8"/>
          <p:cNvSpPr>
            <a:spLocks noGrp="1" noChangeArrowheads="1"/>
          </p:cNvSpPr>
          <p:nvPr>
            <p:ph type="body" idx="1"/>
          </p:nvPr>
        </p:nvSpPr>
        <p:spPr bwMode="auto">
          <a:xfrm>
            <a:off x="455613" y="1114425"/>
            <a:ext cx="8229600" cy="541972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extLst>
      <p:ext uri="{BB962C8B-B14F-4D97-AF65-F5344CB8AC3E}">
        <p14:creationId xmlns:p14="http://schemas.microsoft.com/office/powerpoint/2010/main" val="208418852"/>
      </p:ext>
    </p:extLst>
  </p:cSld>
  <p:clrMap bg1="lt1" tx1="dk1" bg2="lt2" tx2="dk2" accent1="accent1" accent2="accent2" accent3="accent3" accent4="accent4" accent5="accent5" accent6="accent6" hlink="hlink" folHlink="folHlink"/>
  <p:sldLayoutIdLst>
    <p:sldLayoutId id="2147484038" r:id="rId1"/>
    <p:sldLayoutId id="2147484039" r:id="rId2"/>
    <p:sldLayoutId id="2147484040" r:id="rId3"/>
    <p:sldLayoutId id="2147484041" r:id="rId4"/>
    <p:sldLayoutId id="2147484042" r:id="rId5"/>
    <p:sldLayoutId id="2147484043" r:id="rId6"/>
    <p:sldLayoutId id="2147484044" r:id="rId7"/>
    <p:sldLayoutId id="2147484045" r:id="rId8"/>
    <p:sldLayoutId id="2147484046" r:id="rId9"/>
    <p:sldLayoutId id="2147484047" r:id="rId10"/>
    <p:sldLayoutId id="2147484048" r:id="rId11"/>
    <p:sldLayoutId id="2147484049" r:id="rId12"/>
    <p:sldLayoutId id="2147484050" r:id="rId13"/>
    <p:sldLayoutId id="2147484051" r:id="rId14"/>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303106" name="Line 2"/>
          <p:cNvSpPr>
            <a:spLocks noChangeShapeType="1"/>
          </p:cNvSpPr>
          <p:nvPr/>
        </p:nvSpPr>
        <p:spPr bwMode="auto">
          <a:xfrm>
            <a:off x="12700" y="6610350"/>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b="1">
              <a:solidFill>
                <a:srgbClr val="000000"/>
              </a:solidFill>
            </a:endParaRPr>
          </a:p>
        </p:txBody>
      </p:sp>
      <p:sp>
        <p:nvSpPr>
          <p:cNvPr id="303107" name="Rectangle 3"/>
          <p:cNvSpPr>
            <a:spLocks noChangeArrowheads="1"/>
          </p:cNvSpPr>
          <p:nvPr/>
        </p:nvSpPr>
        <p:spPr bwMode="auto">
          <a:xfrm>
            <a:off x="4310063" y="6638925"/>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3333CC"/>
                </a:solidFill>
                <a:latin typeface="Arial" charset="0"/>
              </a:rPr>
              <a:t>Slide </a:t>
            </a:r>
            <a:fld id="{BA6E0341-8F28-4ABE-BD9A-D0A05A3BA49E}" type="slidenum">
              <a:rPr lang="en-US" sz="800">
                <a:solidFill>
                  <a:srgbClr val="3333CC"/>
                </a:solidFill>
                <a:latin typeface="Arial" charset="0"/>
              </a:rPr>
              <a:pPr eaLnBrk="0" hangingPunct="0">
                <a:defRPr/>
              </a:pPr>
              <a:t>‹#›</a:t>
            </a:fld>
            <a:endParaRPr lang="en-US" sz="800">
              <a:solidFill>
                <a:srgbClr val="3333CC"/>
              </a:solidFill>
              <a:latin typeface="Arial" charset="0"/>
            </a:endParaRPr>
          </a:p>
        </p:txBody>
      </p:sp>
      <p:sp>
        <p:nvSpPr>
          <p:cNvPr id="303108" name="Rectangle 4"/>
          <p:cNvSpPr>
            <a:spLocks noChangeArrowheads="1"/>
          </p:cNvSpPr>
          <p:nvPr/>
        </p:nvSpPr>
        <p:spPr bwMode="auto">
          <a:xfrm>
            <a:off x="33338" y="66389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rgbClr val="3333CC"/>
                </a:solidFill>
                <a:latin typeface="Arial" charset="0"/>
              </a:rPr>
              <a:t>Operations Strategy/Sourcing &amp; Contracting</a:t>
            </a:r>
          </a:p>
        </p:txBody>
      </p:sp>
      <p:sp>
        <p:nvSpPr>
          <p:cNvPr id="303109" name="Rectangle 5"/>
          <p:cNvSpPr>
            <a:spLocks noChangeArrowheads="1"/>
          </p:cNvSpPr>
          <p:nvPr/>
        </p:nvSpPr>
        <p:spPr bwMode="auto">
          <a:xfrm>
            <a:off x="7273925" y="66389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rgbClr val="3333CC"/>
                </a:solidFill>
                <a:latin typeface="Arial" charset="0"/>
                <a:cs typeface="Arial" charset="0"/>
              </a:rPr>
              <a:t>© Van Mieghem</a:t>
            </a:r>
          </a:p>
        </p:txBody>
      </p:sp>
      <p:sp>
        <p:nvSpPr>
          <p:cNvPr id="303110"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b="1">
              <a:solidFill>
                <a:srgbClr val="000000"/>
              </a:solidFill>
            </a:endParaRPr>
          </a:p>
        </p:txBody>
      </p:sp>
      <p:sp>
        <p:nvSpPr>
          <p:cNvPr id="4103"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4104" name="Rectangle 8"/>
          <p:cNvSpPr>
            <a:spLocks noGrp="1" noChangeArrowheads="1"/>
          </p:cNvSpPr>
          <p:nvPr>
            <p:ph type="body" idx="1"/>
          </p:nvPr>
        </p:nvSpPr>
        <p:spPr bwMode="auto">
          <a:xfrm>
            <a:off x="455613" y="1114425"/>
            <a:ext cx="8229600" cy="541972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extLst>
      <p:ext uri="{BB962C8B-B14F-4D97-AF65-F5344CB8AC3E}">
        <p14:creationId xmlns:p14="http://schemas.microsoft.com/office/powerpoint/2010/main" val="359615772"/>
      </p:ext>
    </p:extLst>
  </p:cSld>
  <p:clrMap bg1="lt1" tx1="dk1" bg2="lt2" tx2="dk2" accent1="accent1" accent2="accent2" accent3="accent3" accent4="accent4" accent5="accent5" accent6="accent6" hlink="hlink" folHlink="folHlink"/>
  <p:sldLayoutIdLst>
    <p:sldLayoutId id="2147484053" r:id="rId1"/>
    <p:sldLayoutId id="2147484054" r:id="rId2"/>
    <p:sldLayoutId id="2147484055" r:id="rId3"/>
    <p:sldLayoutId id="2147484056" r:id="rId4"/>
    <p:sldLayoutId id="2147484057" r:id="rId5"/>
    <p:sldLayoutId id="2147484058" r:id="rId6"/>
    <p:sldLayoutId id="2147484059" r:id="rId7"/>
    <p:sldLayoutId id="2147484060" r:id="rId8"/>
    <p:sldLayoutId id="2147484061" r:id="rId9"/>
    <p:sldLayoutId id="2147484062" r:id="rId10"/>
    <p:sldLayoutId id="2147484063" r:id="rId11"/>
    <p:sldLayoutId id="2147484064" r:id="rId12"/>
    <p:sldLayoutId id="2147484065" r:id="rId13"/>
    <p:sldLayoutId id="2147484066" r:id="rId14"/>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6.emf"/><Relationship Id="rId4" Type="http://schemas.openxmlformats.org/officeDocument/2006/relationships/image" Target="../media/image7.emf"/><Relationship Id="rId1" Type="http://schemas.openxmlformats.org/officeDocument/2006/relationships/slideLayout" Target="../slideLayouts/slideLayout6.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8.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8.xml"/><Relationship Id="rId3" Type="http://schemas.openxmlformats.org/officeDocument/2006/relationships/image" Target="../media/image9.emf"/></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xml"/><Relationship Id="rId3" Type="http://schemas.openxmlformats.org/officeDocument/2006/relationships/image" Target="../media/image2.emf"/></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4.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8.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8.xml"/><Relationship Id="rId2" Type="http://schemas.openxmlformats.org/officeDocument/2006/relationships/notesSlide" Target="../notesSlides/notesSlide23.xml"/><Relationship Id="rId3" Type="http://schemas.openxmlformats.org/officeDocument/2006/relationships/image" Target="../media/image10.wmf"/></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8.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8.xml"/><Relationship Id="rId2" Type="http://schemas.openxmlformats.org/officeDocument/2006/relationships/notesSlide" Target="../notesSlides/notesSlide25.xml"/><Relationship Id="rId3" Type="http://schemas.openxmlformats.org/officeDocument/2006/relationships/image" Target="../media/image11.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8.xml"/><Relationship Id="rId2" Type="http://schemas.openxmlformats.org/officeDocument/2006/relationships/notesSlide" Target="../notesSlides/notesSlide26.xml"/><Relationship Id="rId3" Type="http://schemas.openxmlformats.org/officeDocument/2006/relationships/image" Target="../media/image12.png"/></Relationships>
</file>

<file path=ppt/slides/_rels/slide27.xml.rels><?xml version="1.0" encoding="UTF-8" standalone="yes"?>
<Relationships xmlns="http://schemas.openxmlformats.org/package/2006/relationships"><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1" Type="http://schemas.openxmlformats.org/officeDocument/2006/relationships/slideLayout" Target="../slideLayouts/slideLayout58.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8.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29.xml"/><Relationship Id="rId3" Type="http://schemas.openxmlformats.org/officeDocument/2006/relationships/image" Target="../media/image1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xml"/><Relationship Id="rId3" Type="http://schemas.openxmlformats.org/officeDocument/2006/relationships/image" Target="../media/image3.emf"/></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30.xml"/><Relationship Id="rId3" Type="http://schemas.openxmlformats.org/officeDocument/2006/relationships/image" Target="../media/image14.jpe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8.xml"/><Relationship Id="rId3" Type="http://schemas.openxmlformats.org/officeDocument/2006/relationships/chart" Target="../charts/char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9.xml"/><Relationship Id="rId3" Type="http://schemas.openxmlformats.org/officeDocument/2006/relationships/chart" Target="../charts/char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xml"/><Relationship Id="rId3" Type="http://schemas.openxmlformats.org/officeDocument/2006/relationships/image" Target="../media/image4.emf"/></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0.xml"/><Relationship Id="rId3" Type="http://schemas.openxmlformats.org/officeDocument/2006/relationships/chart" Target="../charts/char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1.xml"/><Relationship Id="rId3" Type="http://schemas.openxmlformats.org/officeDocument/2006/relationships/chart" Target="../charts/chart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2.xml"/><Relationship Id="rId3" Type="http://schemas.openxmlformats.org/officeDocument/2006/relationships/chart" Target="../charts/chart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3.xml"/><Relationship Id="rId3" Type="http://schemas.openxmlformats.org/officeDocument/2006/relationships/chart" Target="../charts/chart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4.xml"/><Relationship Id="rId3" Type="http://schemas.openxmlformats.org/officeDocument/2006/relationships/chart" Target="../charts/char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5.xml"/><Relationship Id="rId3" Type="http://schemas.openxmlformats.org/officeDocument/2006/relationships/image" Target="../media/image15.emf"/></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6.xml"/><Relationship Id="rId3" Type="http://schemas.openxmlformats.org/officeDocument/2006/relationships/image" Target="../media/image16.emf"/></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xml"/><Relationship Id="rId3" Type="http://schemas.openxmlformats.org/officeDocument/2006/relationships/image" Target="../media/image5.emf"/></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0.xml"/><Relationship Id="rId3" Type="http://schemas.openxmlformats.org/officeDocument/2006/relationships/image" Target="../media/image17.emf"/></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1.xml"/><Relationship Id="rId3" Type="http://schemas.openxmlformats.org/officeDocument/2006/relationships/image" Target="../media/image18.emf"/></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2.xml"/><Relationship Id="rId3" Type="http://schemas.openxmlformats.org/officeDocument/2006/relationships/image" Target="../media/image19.emf"/></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3.xml"/><Relationship Id="rId3" Type="http://schemas.openxmlformats.org/officeDocument/2006/relationships/image" Target="../media/image20.emf"/></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4.xml"/><Relationship Id="rId3" Type="http://schemas.openxmlformats.org/officeDocument/2006/relationships/image" Target="../media/image21.emf"/></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5.xml"/><Relationship Id="rId3" Type="http://schemas.openxmlformats.org/officeDocument/2006/relationships/image" Target="../media/image22.emf"/></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6.xml"/><Relationship Id="rId3" Type="http://schemas.openxmlformats.org/officeDocument/2006/relationships/image" Target="../media/image23.emf"/></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7.xml"/><Relationship Id="rId3" Type="http://schemas.openxmlformats.org/officeDocument/2006/relationships/image" Target="../media/image24.emf"/></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8.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0.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Integrative Case:</a:t>
            </a:r>
            <a:br>
              <a:rPr lang="en-US" dirty="0" smtClean="0"/>
            </a:br>
            <a:r>
              <a:rPr lang="en-US" dirty="0" smtClean="0"/>
              <a:t>Stage I</a:t>
            </a:r>
            <a:endParaRPr lang="en-US" dirty="0"/>
          </a:p>
        </p:txBody>
      </p:sp>
    </p:spTree>
    <p:extLst>
      <p:ext uri="{BB962C8B-B14F-4D97-AF65-F5344CB8AC3E}">
        <p14:creationId xmlns:p14="http://schemas.microsoft.com/office/powerpoint/2010/main" val="151355437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Global Network Optimization:</a:t>
            </a:r>
            <a:br>
              <a:rPr lang="en-US" dirty="0" smtClean="0"/>
            </a:br>
            <a:r>
              <a:rPr lang="en-US" dirty="0" smtClean="0"/>
              <a:t>	0. Deterministic analysis</a:t>
            </a:r>
            <a:endParaRPr lang="en-US" dirty="0"/>
          </a:p>
        </p:txBody>
      </p:sp>
      <p:pic>
        <p:nvPicPr>
          <p:cNvPr id="5" name="Picture 4"/>
          <p:cNvPicPr>
            <a:picLocks noChangeAspect="1"/>
          </p:cNvPicPr>
          <p:nvPr/>
        </p:nvPicPr>
        <p:blipFill>
          <a:blip r:embed="rId3"/>
          <a:stretch>
            <a:fillRect/>
          </a:stretch>
        </p:blipFill>
        <p:spPr>
          <a:xfrm>
            <a:off x="419100" y="1030840"/>
            <a:ext cx="8293100" cy="2336800"/>
          </a:xfrm>
          <a:prstGeom prst="rect">
            <a:avLst/>
          </a:prstGeom>
        </p:spPr>
      </p:pic>
      <p:pic>
        <p:nvPicPr>
          <p:cNvPr id="7" name="Picture 6"/>
          <p:cNvPicPr>
            <a:picLocks noChangeAspect="1"/>
          </p:cNvPicPr>
          <p:nvPr/>
        </p:nvPicPr>
        <p:blipFill>
          <a:blip r:embed="rId4"/>
          <a:stretch>
            <a:fillRect/>
          </a:stretch>
        </p:blipFill>
        <p:spPr>
          <a:xfrm>
            <a:off x="418265" y="3588026"/>
            <a:ext cx="8307470" cy="2922104"/>
          </a:xfrm>
          <a:prstGeom prst="rect">
            <a:avLst/>
          </a:prstGeom>
        </p:spPr>
      </p:pic>
    </p:spTree>
    <p:extLst>
      <p:ext uri="{BB962C8B-B14F-4D97-AF65-F5344CB8AC3E}">
        <p14:creationId xmlns:p14="http://schemas.microsoft.com/office/powerpoint/2010/main" val="14059358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Global Network Optimization:</a:t>
            </a:r>
            <a:br>
              <a:rPr lang="en-US" dirty="0" smtClean="0"/>
            </a:br>
            <a:r>
              <a:rPr lang="en-US" dirty="0" smtClean="0"/>
              <a:t>	1. Global standard from Vietnam</a:t>
            </a:r>
            <a:endParaRPr lang="en-US" dirty="0"/>
          </a:p>
        </p:txBody>
      </p:sp>
      <p:sp>
        <p:nvSpPr>
          <p:cNvPr id="3" name="Rectangle 2"/>
          <p:cNvSpPr/>
          <p:nvPr/>
        </p:nvSpPr>
        <p:spPr bwMode="auto">
          <a:xfrm>
            <a:off x="719651" y="1312332"/>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V</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16" name="Oval 15"/>
          <p:cNvSpPr/>
          <p:nvPr/>
        </p:nvSpPr>
        <p:spPr bwMode="auto">
          <a:xfrm>
            <a:off x="5997221" y="1241780"/>
            <a:ext cx="1029221" cy="1168539"/>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4800" b="1" i="0" u="none" strike="noStrike" cap="none" normalizeH="0" baseline="0" dirty="0" smtClean="0">
                <a:ln>
                  <a:noFill/>
                </a:ln>
                <a:solidFill>
                  <a:schemeClr val="bg1"/>
                </a:solidFill>
                <a:effectLst/>
                <a:latin typeface="Times New Roman" pitchFamily="18" charset="0"/>
              </a:rPr>
              <a:t>G</a:t>
            </a:r>
          </a:p>
        </p:txBody>
      </p:sp>
      <p:cxnSp>
        <p:nvCxnSpPr>
          <p:cNvPr id="27" name="Straight Arrow Connector 26"/>
          <p:cNvCxnSpPr/>
          <p:nvPr/>
        </p:nvCxnSpPr>
        <p:spPr bwMode="auto">
          <a:xfrm>
            <a:off x="1854502" y="1723636"/>
            <a:ext cx="3925004" cy="1955"/>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sp>
        <p:nvSpPr>
          <p:cNvPr id="4" name="TextBox 3"/>
          <p:cNvSpPr txBox="1"/>
          <p:nvPr/>
        </p:nvSpPr>
        <p:spPr>
          <a:xfrm>
            <a:off x="296349" y="3358467"/>
            <a:ext cx="2941723" cy="1938992"/>
          </a:xfrm>
          <a:prstGeom prst="rect">
            <a:avLst/>
          </a:prstGeom>
          <a:noFill/>
        </p:spPr>
        <p:txBody>
          <a:bodyPr wrap="none" rtlCol="0">
            <a:spAutoFit/>
          </a:bodyPr>
          <a:lstStyle/>
          <a:p>
            <a:r>
              <a:rPr lang="en-US" dirty="0" smtClean="0">
                <a:latin typeface="Optima"/>
                <a:cs typeface="Optima"/>
              </a:rPr>
              <a:t>E(NPV) = </a:t>
            </a:r>
            <a:r>
              <a:rPr lang="en-US" dirty="0" smtClean="0"/>
              <a:t> </a:t>
            </a:r>
            <a:r>
              <a:rPr lang="en-US" dirty="0"/>
              <a:t>$</a:t>
            </a:r>
            <a:r>
              <a:rPr lang="en-US" dirty="0">
                <a:latin typeface="Optima"/>
                <a:cs typeface="Optima"/>
              </a:rPr>
              <a:t>14,029K</a:t>
            </a:r>
            <a:r>
              <a:rPr lang="en-US" dirty="0"/>
              <a:t> </a:t>
            </a:r>
            <a:endParaRPr lang="en-US" dirty="0">
              <a:latin typeface="Optima"/>
              <a:cs typeface="Optima"/>
            </a:endParaRPr>
          </a:p>
          <a:p>
            <a:endParaRPr lang="en-US" b="0" dirty="0" smtClean="0">
              <a:latin typeface="Optima"/>
              <a:cs typeface="Optima"/>
            </a:endParaRPr>
          </a:p>
          <a:p>
            <a:endParaRPr lang="en-US" dirty="0">
              <a:latin typeface="Optima"/>
              <a:cs typeface="Optima"/>
            </a:endParaRPr>
          </a:p>
          <a:p>
            <a:r>
              <a:rPr lang="en-US" b="0" dirty="0" smtClean="0">
                <a:latin typeface="Optima"/>
                <a:cs typeface="Optima"/>
              </a:rPr>
              <a:t>Simple Newsvendor</a:t>
            </a:r>
          </a:p>
          <a:p>
            <a:r>
              <a:rPr lang="en-US" b="0" dirty="0" smtClean="0">
                <a:latin typeface="Optima"/>
                <a:cs typeface="Optima"/>
              </a:rPr>
              <a:t>SL = 94%</a:t>
            </a:r>
          </a:p>
        </p:txBody>
      </p:sp>
      <p:sp>
        <p:nvSpPr>
          <p:cNvPr id="6" name="TextBox 5"/>
          <p:cNvSpPr txBox="1"/>
          <p:nvPr/>
        </p:nvSpPr>
        <p:spPr>
          <a:xfrm>
            <a:off x="228600" y="2439292"/>
            <a:ext cx="2743209" cy="830997"/>
          </a:xfrm>
          <a:prstGeom prst="rect">
            <a:avLst/>
          </a:prstGeom>
          <a:noFill/>
        </p:spPr>
        <p:txBody>
          <a:bodyPr wrap="none" rtlCol="0">
            <a:spAutoFit/>
          </a:bodyPr>
          <a:lstStyle/>
          <a:p>
            <a:r>
              <a:rPr lang="en-US" dirty="0" smtClean="0"/>
              <a:t>Capacity = 593 units</a:t>
            </a:r>
          </a:p>
          <a:p>
            <a:r>
              <a:rPr lang="en-US" dirty="0" err="1" smtClean="0"/>
              <a:t>CapEx</a:t>
            </a:r>
            <a:r>
              <a:rPr lang="en-US" dirty="0" smtClean="0"/>
              <a:t> = $1,123K</a:t>
            </a:r>
            <a:endParaRPr lang="en-US" dirty="0"/>
          </a:p>
        </p:txBody>
      </p:sp>
      <p:sp>
        <p:nvSpPr>
          <p:cNvPr id="9" name="TextBox 8"/>
          <p:cNvSpPr txBox="1"/>
          <p:nvPr/>
        </p:nvSpPr>
        <p:spPr>
          <a:xfrm>
            <a:off x="4320579" y="2429213"/>
            <a:ext cx="4811684" cy="830997"/>
          </a:xfrm>
          <a:prstGeom prst="rect">
            <a:avLst/>
          </a:prstGeom>
          <a:noFill/>
        </p:spPr>
        <p:txBody>
          <a:bodyPr wrap="none" rtlCol="0">
            <a:spAutoFit/>
          </a:bodyPr>
          <a:lstStyle/>
          <a:p>
            <a:endParaRPr lang="en-US" dirty="0" smtClean="0"/>
          </a:p>
          <a:p>
            <a:r>
              <a:rPr lang="en-US" dirty="0" smtClean="0"/>
              <a:t>E( PV(Operating Profit)) = $15,152K</a:t>
            </a:r>
            <a:endParaRPr lang="en-US" dirty="0"/>
          </a:p>
        </p:txBody>
      </p:sp>
    </p:spTree>
    <p:extLst>
      <p:ext uri="{BB962C8B-B14F-4D97-AF65-F5344CB8AC3E}">
        <p14:creationId xmlns:p14="http://schemas.microsoft.com/office/powerpoint/2010/main" val="60025379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Simple Newsvendor Review:</a:t>
            </a:r>
            <a:br>
              <a:rPr lang="en-US" dirty="0" smtClean="0"/>
            </a:br>
            <a:r>
              <a:rPr lang="en-US" dirty="0" smtClean="0"/>
              <a:t>	1. Global standard from Vietnam</a:t>
            </a:r>
            <a:endParaRPr lang="en-US" dirty="0"/>
          </a:p>
        </p:txBody>
      </p:sp>
      <p:sp>
        <p:nvSpPr>
          <p:cNvPr id="3" name="Content Placeholder 2"/>
          <p:cNvSpPr>
            <a:spLocks noGrp="1"/>
          </p:cNvSpPr>
          <p:nvPr>
            <p:ph idx="1"/>
          </p:nvPr>
        </p:nvSpPr>
        <p:spPr>
          <a:xfrm>
            <a:off x="455613" y="1008409"/>
            <a:ext cx="8229600" cy="5453063"/>
          </a:xfrm>
        </p:spPr>
        <p:txBody>
          <a:bodyPr/>
          <a:lstStyle/>
          <a:p>
            <a:pPr lvl="0"/>
            <a:r>
              <a:rPr lang="en-US" sz="1800" dirty="0" smtClean="0"/>
              <a:t>Unit operating margin </a:t>
            </a:r>
            <a:r>
              <a:rPr lang="en-US" sz="1800" i="1" dirty="0" smtClean="0"/>
              <a:t>m </a:t>
            </a:r>
            <a:r>
              <a:rPr lang="en-US" sz="1800" dirty="0" smtClean="0"/>
              <a:t> = price $2100 – production cost $100 – transportation cost $100 = $1900</a:t>
            </a:r>
          </a:p>
          <a:p>
            <a:pPr lvl="0"/>
            <a:r>
              <a:rPr lang="en-US" sz="1800" dirty="0" smtClean="0"/>
              <a:t>On a quarterly basis:</a:t>
            </a:r>
          </a:p>
          <a:p>
            <a:pPr lvl="1"/>
            <a:r>
              <a:rPr lang="en-US" sz="1600" dirty="0" smtClean="0"/>
              <a:t>Demand = normal(mu = 500, sigma = 60)</a:t>
            </a:r>
          </a:p>
          <a:p>
            <a:pPr lvl="1"/>
            <a:r>
              <a:rPr lang="en-US" sz="1600" dirty="0" smtClean="0"/>
              <a:t>Marginal capacity cost </a:t>
            </a:r>
            <a:r>
              <a:rPr lang="en-US" sz="1600" i="1" dirty="0" smtClean="0"/>
              <a:t>c </a:t>
            </a:r>
            <a:r>
              <a:rPr lang="en-US" sz="1600" dirty="0" smtClean="0"/>
              <a:t>= $460/4 = $115</a:t>
            </a:r>
          </a:p>
          <a:p>
            <a:pPr lvl="0"/>
            <a:r>
              <a:rPr lang="en-US" sz="1800" dirty="0" smtClean="0"/>
              <a:t>Marginal analysis to invest in one additional unit of capacity:</a:t>
            </a:r>
          </a:p>
          <a:p>
            <a:pPr lvl="1"/>
            <a:r>
              <a:rPr lang="en-US" sz="1600" dirty="0" smtClean="0"/>
              <a:t>MC = $115</a:t>
            </a:r>
          </a:p>
          <a:p>
            <a:pPr lvl="1"/>
            <a:r>
              <a:rPr lang="en-US" sz="1600" dirty="0" smtClean="0"/>
              <a:t>MB = $1900*P(D&gt;K)</a:t>
            </a:r>
          </a:p>
          <a:p>
            <a:pPr lvl="1"/>
            <a:r>
              <a:rPr lang="en-US" sz="1600" dirty="0" smtClean="0"/>
              <a:t>Optimal shortage probability: P(D&gt;K) = $115/$1900 = 0.06</a:t>
            </a:r>
          </a:p>
          <a:p>
            <a:pPr lvl="1"/>
            <a:r>
              <a:rPr lang="en-US" sz="1600" dirty="0" smtClean="0"/>
              <a:t>Thus optimal service probability: P(D&lt;=K) = 1 – 0.06 = 0.94</a:t>
            </a:r>
          </a:p>
          <a:p>
            <a:pPr lvl="1"/>
            <a:r>
              <a:rPr lang="en-US" sz="1600" dirty="0" smtClean="0"/>
              <a:t>K = </a:t>
            </a:r>
            <a:r>
              <a:rPr lang="en-US" sz="1600" dirty="0" err="1" smtClean="0"/>
              <a:t>normsinv</a:t>
            </a:r>
            <a:r>
              <a:rPr lang="en-US" sz="1600" dirty="0" smtClean="0"/>
              <a:t>(.94,500,60) = 593</a:t>
            </a:r>
          </a:p>
          <a:p>
            <a:pPr lvl="0"/>
            <a:r>
              <a:rPr lang="en-US" sz="1800" dirty="0" smtClean="0"/>
              <a:t>The E(NPV) can be calculated using the formula for expected shortages (Book Appendix C), which can be shown to simplify for optimal capacity to:</a:t>
            </a:r>
          </a:p>
          <a:p>
            <a:pPr lvl="1"/>
            <a:r>
              <a:rPr lang="en-US" sz="1600" dirty="0" smtClean="0"/>
              <a:t>Per quarter: V* = (m-c)mu – sigma * m*phi(z*) where z* = </a:t>
            </a:r>
            <a:r>
              <a:rPr lang="en-US" sz="1600" dirty="0" err="1" smtClean="0"/>
              <a:t>normsinv</a:t>
            </a:r>
            <a:r>
              <a:rPr lang="en-US" sz="1600" dirty="0" smtClean="0"/>
              <a:t>(.94) and phi(.) standard normal probability density function.</a:t>
            </a:r>
            <a:endParaRPr lang="en-US" sz="2000" dirty="0" smtClean="0"/>
          </a:p>
          <a:p>
            <a:pPr lvl="1">
              <a:buNone/>
            </a:pPr>
            <a:r>
              <a:rPr lang="en-US" sz="1600" dirty="0" smtClean="0"/>
              <a:t>	= (1900-115)*500 - 60*1900*NORMDIST(</a:t>
            </a:r>
            <a:r>
              <a:rPr lang="en-US" sz="1600" dirty="0" err="1" smtClean="0"/>
              <a:t>normsinv</a:t>
            </a:r>
            <a:r>
              <a:rPr lang="en-US" sz="1600" dirty="0" smtClean="0"/>
              <a:t>(.94),0,1,0)</a:t>
            </a:r>
            <a:endParaRPr lang="en-US" sz="2000" dirty="0" smtClean="0"/>
          </a:p>
          <a:p>
            <a:pPr lvl="1">
              <a:buNone/>
            </a:pPr>
            <a:r>
              <a:rPr lang="en-US" sz="1200" dirty="0" smtClean="0"/>
              <a:t>	=</a:t>
            </a:r>
            <a:r>
              <a:rPr lang="en-US" sz="1600" dirty="0" smtClean="0"/>
              <a:t>$878,826.8</a:t>
            </a:r>
          </a:p>
          <a:p>
            <a:pPr lvl="1"/>
            <a:r>
              <a:rPr lang="en-US" sz="1600" dirty="0" smtClean="0"/>
              <a:t>Over 4 years = 4 x 4 x $878,826.8 = $  14,061,229.24</a:t>
            </a:r>
          </a:p>
          <a:p>
            <a:pPr lvl="1"/>
            <a:r>
              <a:rPr lang="en-US" sz="1600" dirty="0" smtClean="0"/>
              <a:t>Subtract fixed capacity cost of 4x$8000 to arrive at $ 14,029,229</a:t>
            </a:r>
          </a:p>
          <a:p>
            <a:endParaRPr lang="en-US" sz="1800" dirty="0" smtClean="0"/>
          </a:p>
          <a:p>
            <a:endParaRPr lang="en-US" sz="1800"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Global Network Optimization: Capacity configuration</a:t>
            </a:r>
            <a:br>
              <a:rPr lang="en-US" dirty="0" smtClean="0"/>
            </a:br>
            <a:r>
              <a:rPr lang="en-US" dirty="0" smtClean="0"/>
              <a:t>	2. Local specialization – natural hedging</a:t>
            </a:r>
            <a:endParaRPr lang="en-US" dirty="0"/>
          </a:p>
        </p:txBody>
      </p:sp>
      <p:cxnSp>
        <p:nvCxnSpPr>
          <p:cNvPr id="27" name="Straight Arrow Connector 26"/>
          <p:cNvCxnSpPr/>
          <p:nvPr/>
        </p:nvCxnSpPr>
        <p:spPr bwMode="auto">
          <a:xfrm>
            <a:off x="1729604" y="1591450"/>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28" name="Straight Arrow Connector 27"/>
          <p:cNvCxnSpPr/>
          <p:nvPr/>
        </p:nvCxnSpPr>
        <p:spPr bwMode="auto">
          <a:xfrm>
            <a:off x="1726781" y="3444240"/>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29" name="Straight Arrow Connector 28"/>
          <p:cNvCxnSpPr/>
          <p:nvPr/>
        </p:nvCxnSpPr>
        <p:spPr bwMode="auto">
          <a:xfrm>
            <a:off x="1723961" y="2517845"/>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0" name="Straight Arrow Connector 29"/>
          <p:cNvCxnSpPr/>
          <p:nvPr/>
        </p:nvCxnSpPr>
        <p:spPr bwMode="auto">
          <a:xfrm>
            <a:off x="1723959" y="4370635"/>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1" name="Straight Arrow Connector 30"/>
          <p:cNvCxnSpPr/>
          <p:nvPr/>
        </p:nvCxnSpPr>
        <p:spPr bwMode="auto">
          <a:xfrm>
            <a:off x="1709847" y="5297029"/>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sp>
        <p:nvSpPr>
          <p:cNvPr id="32" name="Rectangle 31"/>
          <p:cNvSpPr/>
          <p:nvPr/>
        </p:nvSpPr>
        <p:spPr bwMode="auto">
          <a:xfrm>
            <a:off x="699493" y="1211532"/>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U</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33" name="Rectangle 32"/>
          <p:cNvSpPr/>
          <p:nvPr/>
        </p:nvSpPr>
        <p:spPr bwMode="auto">
          <a:xfrm>
            <a:off x="699493" y="2117338"/>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B</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34" name="Rectangle 33"/>
          <p:cNvSpPr/>
          <p:nvPr/>
        </p:nvSpPr>
        <p:spPr bwMode="auto">
          <a:xfrm>
            <a:off x="699493" y="3023144"/>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R</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35" name="Rectangle 34"/>
          <p:cNvSpPr/>
          <p:nvPr/>
        </p:nvSpPr>
        <p:spPr bwMode="auto">
          <a:xfrm>
            <a:off x="699493" y="3928950"/>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I</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36" name="Rectangle 35"/>
          <p:cNvSpPr/>
          <p:nvPr/>
        </p:nvSpPr>
        <p:spPr bwMode="auto">
          <a:xfrm>
            <a:off x="699493" y="4834756"/>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C</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43" name="Oval 42"/>
          <p:cNvSpPr/>
          <p:nvPr/>
        </p:nvSpPr>
        <p:spPr bwMode="auto">
          <a:xfrm>
            <a:off x="6219569" y="1231488"/>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4000" b="1" i="0" u="none" strike="noStrike" cap="none" normalizeH="0" baseline="0" dirty="0" smtClean="0">
                <a:ln>
                  <a:noFill/>
                </a:ln>
                <a:solidFill>
                  <a:schemeClr val="bg1"/>
                </a:solidFill>
                <a:effectLst/>
                <a:latin typeface="Times New Roman" pitchFamily="18" charset="0"/>
              </a:rPr>
              <a:t>U</a:t>
            </a:r>
          </a:p>
        </p:txBody>
      </p:sp>
      <p:sp>
        <p:nvSpPr>
          <p:cNvPr id="46" name="Oval 45"/>
          <p:cNvSpPr/>
          <p:nvPr/>
        </p:nvSpPr>
        <p:spPr bwMode="auto">
          <a:xfrm>
            <a:off x="6219569" y="21527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B</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47" name="Oval 46"/>
          <p:cNvSpPr/>
          <p:nvPr/>
        </p:nvSpPr>
        <p:spPr bwMode="auto">
          <a:xfrm>
            <a:off x="6219569" y="30671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R</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48" name="Oval 47"/>
          <p:cNvSpPr/>
          <p:nvPr/>
        </p:nvSpPr>
        <p:spPr bwMode="auto">
          <a:xfrm>
            <a:off x="6219569" y="39815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I</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49" name="Oval 48"/>
          <p:cNvSpPr/>
          <p:nvPr/>
        </p:nvSpPr>
        <p:spPr bwMode="auto">
          <a:xfrm>
            <a:off x="6219569" y="49234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C</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18" name="TextBox 17"/>
          <p:cNvSpPr txBox="1"/>
          <p:nvPr/>
        </p:nvSpPr>
        <p:spPr>
          <a:xfrm>
            <a:off x="0" y="5729011"/>
            <a:ext cx="3731030" cy="338554"/>
          </a:xfrm>
          <a:prstGeom prst="rect">
            <a:avLst/>
          </a:prstGeom>
          <a:noFill/>
        </p:spPr>
        <p:txBody>
          <a:bodyPr wrap="square" rtlCol="0">
            <a:spAutoFit/>
          </a:bodyPr>
          <a:lstStyle/>
          <a:p>
            <a:r>
              <a:rPr lang="en-US" sz="1600" dirty="0" err="1" smtClean="0"/>
              <a:t>CapEx</a:t>
            </a:r>
            <a:r>
              <a:rPr lang="en-US" sz="1600" dirty="0" smtClean="0"/>
              <a:t> = $3,425K over 4 years</a:t>
            </a:r>
            <a:endParaRPr lang="en-US" sz="1600" dirty="0"/>
          </a:p>
        </p:txBody>
      </p:sp>
      <p:sp>
        <p:nvSpPr>
          <p:cNvPr id="19" name="TextBox 18"/>
          <p:cNvSpPr txBox="1"/>
          <p:nvPr/>
        </p:nvSpPr>
        <p:spPr>
          <a:xfrm>
            <a:off x="4665193" y="5722615"/>
            <a:ext cx="4478807" cy="338554"/>
          </a:xfrm>
          <a:prstGeom prst="rect">
            <a:avLst/>
          </a:prstGeom>
          <a:noFill/>
        </p:spPr>
        <p:txBody>
          <a:bodyPr wrap="square" rtlCol="0">
            <a:spAutoFit/>
          </a:bodyPr>
          <a:lstStyle/>
          <a:p>
            <a:r>
              <a:rPr lang="en-US" sz="1600" dirty="0"/>
              <a:t>E( PV(Operating Profit)) = 17,441K ± </a:t>
            </a:r>
            <a:r>
              <a:rPr lang="zh-CN" altLang="zh-CN" sz="1600" dirty="0"/>
              <a:t>4</a:t>
            </a:r>
            <a:r>
              <a:rPr lang="en-US" altLang="zh-CN" sz="1600" dirty="0" smtClean="0"/>
              <a:t>2K</a:t>
            </a:r>
            <a:endParaRPr lang="en-US" sz="1600" dirty="0"/>
          </a:p>
        </p:txBody>
      </p:sp>
      <p:sp>
        <p:nvSpPr>
          <p:cNvPr id="20" name="TextBox 19"/>
          <p:cNvSpPr txBox="1"/>
          <p:nvPr/>
        </p:nvSpPr>
        <p:spPr>
          <a:xfrm>
            <a:off x="4665193" y="6152908"/>
            <a:ext cx="4478807" cy="338554"/>
          </a:xfrm>
          <a:prstGeom prst="rect">
            <a:avLst/>
          </a:prstGeom>
          <a:noFill/>
        </p:spPr>
        <p:txBody>
          <a:bodyPr wrap="square" rtlCol="0">
            <a:spAutoFit/>
          </a:bodyPr>
          <a:lstStyle/>
          <a:p>
            <a:r>
              <a:rPr lang="en-US" sz="1600" dirty="0" smtClean="0"/>
              <a:t>E( NPV) = </a:t>
            </a:r>
            <a:r>
              <a:rPr lang="en-US" sz="1600" dirty="0"/>
              <a:t>14,016K </a:t>
            </a:r>
            <a:r>
              <a:rPr lang="en-US" sz="1600" dirty="0" smtClean="0"/>
              <a:t>± </a:t>
            </a:r>
            <a:r>
              <a:rPr lang="zh-CN" altLang="zh-CN" sz="1600" dirty="0" smtClean="0"/>
              <a:t>4</a:t>
            </a:r>
            <a:r>
              <a:rPr lang="en-US" altLang="zh-CN" sz="1600" dirty="0" smtClean="0"/>
              <a:t>2K</a:t>
            </a:r>
            <a:endParaRPr lang="en-US" sz="1600" dirty="0"/>
          </a:p>
        </p:txBody>
      </p:sp>
      <p:sp>
        <p:nvSpPr>
          <p:cNvPr id="22" name="TextBox 21"/>
          <p:cNvSpPr txBox="1"/>
          <p:nvPr/>
        </p:nvSpPr>
        <p:spPr>
          <a:xfrm>
            <a:off x="1579763" y="1218470"/>
            <a:ext cx="1939955" cy="707886"/>
          </a:xfrm>
          <a:prstGeom prst="rect">
            <a:avLst/>
          </a:prstGeom>
          <a:noFill/>
        </p:spPr>
        <p:txBody>
          <a:bodyPr wrap="none" rtlCol="0">
            <a:spAutoFit/>
          </a:bodyPr>
          <a:lstStyle/>
          <a:p>
            <a:r>
              <a:rPr lang="en-US" sz="2000" dirty="0" smtClean="0"/>
              <a:t>Optimal capacity</a:t>
            </a:r>
          </a:p>
          <a:p>
            <a:r>
              <a:rPr lang="en-US" sz="2000" dirty="0" smtClean="0"/>
              <a:t>224 units/quarter</a:t>
            </a:r>
          </a:p>
        </p:txBody>
      </p:sp>
      <p:sp>
        <p:nvSpPr>
          <p:cNvPr id="23" name="TextBox 22"/>
          <p:cNvSpPr txBox="1"/>
          <p:nvPr/>
        </p:nvSpPr>
        <p:spPr>
          <a:xfrm>
            <a:off x="1624069" y="2105214"/>
            <a:ext cx="569387" cy="400110"/>
          </a:xfrm>
          <a:prstGeom prst="rect">
            <a:avLst/>
          </a:prstGeom>
          <a:noFill/>
        </p:spPr>
        <p:txBody>
          <a:bodyPr wrap="none" rtlCol="0">
            <a:spAutoFit/>
          </a:bodyPr>
          <a:lstStyle/>
          <a:p>
            <a:r>
              <a:rPr lang="en-US" sz="2000" dirty="0" smtClean="0"/>
              <a:t>122</a:t>
            </a:r>
          </a:p>
        </p:txBody>
      </p:sp>
      <p:sp>
        <p:nvSpPr>
          <p:cNvPr id="24" name="TextBox 23"/>
          <p:cNvSpPr txBox="1"/>
          <p:nvPr/>
        </p:nvSpPr>
        <p:spPr>
          <a:xfrm>
            <a:off x="1668375" y="2960305"/>
            <a:ext cx="441146" cy="400110"/>
          </a:xfrm>
          <a:prstGeom prst="rect">
            <a:avLst/>
          </a:prstGeom>
          <a:noFill/>
        </p:spPr>
        <p:txBody>
          <a:bodyPr wrap="none" rtlCol="0">
            <a:spAutoFit/>
          </a:bodyPr>
          <a:lstStyle/>
          <a:p>
            <a:r>
              <a:rPr lang="en-US" sz="2000" dirty="0" smtClean="0"/>
              <a:t>73</a:t>
            </a:r>
          </a:p>
        </p:txBody>
      </p:sp>
      <p:sp>
        <p:nvSpPr>
          <p:cNvPr id="25" name="TextBox 24"/>
          <p:cNvSpPr txBox="1"/>
          <p:nvPr/>
        </p:nvSpPr>
        <p:spPr>
          <a:xfrm>
            <a:off x="1685659" y="3950530"/>
            <a:ext cx="441146" cy="400110"/>
          </a:xfrm>
          <a:prstGeom prst="rect">
            <a:avLst/>
          </a:prstGeom>
          <a:noFill/>
        </p:spPr>
        <p:txBody>
          <a:bodyPr wrap="none" rtlCol="0">
            <a:spAutoFit/>
          </a:bodyPr>
          <a:lstStyle/>
          <a:p>
            <a:r>
              <a:rPr lang="en-US" sz="2000" dirty="0" smtClean="0"/>
              <a:t>77</a:t>
            </a:r>
          </a:p>
        </p:txBody>
      </p:sp>
      <p:sp>
        <p:nvSpPr>
          <p:cNvPr id="26" name="TextBox 25"/>
          <p:cNvSpPr txBox="1"/>
          <p:nvPr/>
        </p:nvSpPr>
        <p:spPr>
          <a:xfrm>
            <a:off x="1685659" y="4869434"/>
            <a:ext cx="569387" cy="400110"/>
          </a:xfrm>
          <a:prstGeom prst="rect">
            <a:avLst/>
          </a:prstGeom>
          <a:noFill/>
        </p:spPr>
        <p:txBody>
          <a:bodyPr wrap="none" rtlCol="0">
            <a:spAutoFit/>
          </a:bodyPr>
          <a:lstStyle/>
          <a:p>
            <a:r>
              <a:rPr lang="en-US" sz="2000" dirty="0" smtClean="0"/>
              <a:t>129</a:t>
            </a:r>
          </a:p>
        </p:txBody>
      </p:sp>
    </p:spTree>
    <p:extLst>
      <p:ext uri="{BB962C8B-B14F-4D97-AF65-F5344CB8AC3E}">
        <p14:creationId xmlns:p14="http://schemas.microsoft.com/office/powerpoint/2010/main" val="4414469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Global Network Optimization:</a:t>
            </a:r>
            <a:br>
              <a:rPr lang="en-US" dirty="0" smtClean="0"/>
            </a:br>
            <a:r>
              <a:rPr lang="en-US" dirty="0" smtClean="0"/>
              <a:t>	2. Local specialization</a:t>
            </a:r>
            <a:endParaRPr lang="en-US" dirty="0"/>
          </a:p>
        </p:txBody>
      </p:sp>
      <p:sp>
        <p:nvSpPr>
          <p:cNvPr id="32" name="TextBox 31"/>
          <p:cNvSpPr txBox="1"/>
          <p:nvPr/>
        </p:nvSpPr>
        <p:spPr>
          <a:xfrm>
            <a:off x="352778" y="1721556"/>
            <a:ext cx="5470095" cy="1569660"/>
          </a:xfrm>
          <a:prstGeom prst="rect">
            <a:avLst/>
          </a:prstGeom>
          <a:noFill/>
        </p:spPr>
        <p:txBody>
          <a:bodyPr wrap="none" rtlCol="0">
            <a:spAutoFit/>
          </a:bodyPr>
          <a:lstStyle/>
          <a:p>
            <a:r>
              <a:rPr lang="en-US" b="0" dirty="0" smtClean="0">
                <a:latin typeface="Optima"/>
                <a:cs typeface="Optima"/>
              </a:rPr>
              <a:t>USA</a:t>
            </a:r>
          </a:p>
          <a:p>
            <a:r>
              <a:rPr lang="en-US" b="0" dirty="0" smtClean="0">
                <a:latin typeface="Optima"/>
                <a:cs typeface="Optima"/>
              </a:rPr>
              <a:t>Simple Newsvendor</a:t>
            </a:r>
          </a:p>
          <a:p>
            <a:r>
              <a:rPr lang="en-US" b="0" dirty="0" smtClean="0">
                <a:latin typeface="Optima"/>
                <a:cs typeface="Optima"/>
              </a:rPr>
              <a:t>SL: 89%</a:t>
            </a:r>
          </a:p>
          <a:p>
            <a:r>
              <a:rPr lang="en-US" b="0" dirty="0" smtClean="0">
                <a:latin typeface="Optima"/>
                <a:cs typeface="Optima"/>
              </a:rPr>
              <a:t>Optimal Capacity: 224 </a:t>
            </a:r>
            <a:r>
              <a:rPr lang="en-US" b="0" dirty="0">
                <a:latin typeface="Optima"/>
                <a:cs typeface="Optima"/>
              </a:rPr>
              <a:t>units per quarter</a:t>
            </a:r>
            <a:endParaRPr lang="en-US" b="0" dirty="0" smtClean="0">
              <a:latin typeface="Optima"/>
              <a:cs typeface="Optima"/>
            </a:endParaRPr>
          </a:p>
        </p:txBody>
      </p:sp>
      <p:sp>
        <p:nvSpPr>
          <p:cNvPr id="33" name="TextBox 32"/>
          <p:cNvSpPr txBox="1"/>
          <p:nvPr/>
        </p:nvSpPr>
        <p:spPr>
          <a:xfrm>
            <a:off x="462825" y="3680181"/>
            <a:ext cx="8196283" cy="2677656"/>
          </a:xfrm>
          <a:prstGeom prst="rect">
            <a:avLst/>
          </a:prstGeom>
          <a:noFill/>
        </p:spPr>
        <p:txBody>
          <a:bodyPr wrap="none" rtlCol="0">
            <a:spAutoFit/>
          </a:bodyPr>
          <a:lstStyle/>
          <a:p>
            <a:r>
              <a:rPr lang="en-US" b="0" dirty="0" smtClean="0">
                <a:latin typeface="Optima"/>
                <a:cs typeface="Optima"/>
              </a:rPr>
              <a:t>What about China and India?</a:t>
            </a:r>
          </a:p>
          <a:p>
            <a:r>
              <a:rPr lang="en-US" b="0" dirty="0" smtClean="0">
                <a:latin typeface="Optima"/>
                <a:cs typeface="Optima"/>
              </a:rPr>
              <a:t>Newsvendor, but not simple:</a:t>
            </a:r>
            <a:r>
              <a:rPr lang="en-US" dirty="0">
                <a:latin typeface="Optima"/>
                <a:cs typeface="Optima"/>
              </a:rPr>
              <a:t> </a:t>
            </a:r>
            <a:r>
              <a:rPr lang="en-US" b="0" dirty="0" smtClean="0">
                <a:latin typeface="Optima"/>
                <a:cs typeface="Optima"/>
              </a:rPr>
              <a:t>use </a:t>
            </a:r>
            <a:r>
              <a:rPr lang="en-US" b="0" i="1" dirty="0" smtClean="0">
                <a:latin typeface="Optima"/>
                <a:cs typeface="Optima"/>
              </a:rPr>
              <a:t>dynamic </a:t>
            </a:r>
            <a:r>
              <a:rPr lang="en-US" b="0" dirty="0" smtClean="0">
                <a:latin typeface="Optima"/>
                <a:cs typeface="Optima"/>
              </a:rPr>
              <a:t>marginal analysis </a:t>
            </a:r>
          </a:p>
          <a:p>
            <a:r>
              <a:rPr lang="en-US" dirty="0">
                <a:latin typeface="Optima"/>
                <a:cs typeface="Optima"/>
              </a:rPr>
              <a:t>(</a:t>
            </a:r>
            <a:r>
              <a:rPr lang="en-US" b="0" dirty="0" smtClean="0">
                <a:latin typeface="Optima"/>
                <a:cs typeface="Optima"/>
              </a:rPr>
              <a:t>like “Sharp’s Sakai Factory”)</a:t>
            </a:r>
          </a:p>
          <a:p>
            <a:r>
              <a:rPr lang="en-US" b="0" dirty="0" smtClean="0">
                <a:latin typeface="Optima"/>
                <a:cs typeface="Optima"/>
              </a:rPr>
              <a:t>Optimal Capacities:  China = 129 units per quarter</a:t>
            </a:r>
          </a:p>
          <a:p>
            <a:endParaRPr lang="en-US" b="0" dirty="0">
              <a:latin typeface="Optima"/>
              <a:cs typeface="Optima"/>
            </a:endParaRPr>
          </a:p>
          <a:p>
            <a:r>
              <a:rPr lang="en-US" b="0" dirty="0">
                <a:latin typeface="Optima"/>
                <a:cs typeface="Optima"/>
              </a:rPr>
              <a:t>Expected </a:t>
            </a:r>
            <a:r>
              <a:rPr lang="en-US" b="0" dirty="0" smtClean="0">
                <a:latin typeface="Optima"/>
                <a:cs typeface="Optima"/>
              </a:rPr>
              <a:t>NPV of dedicated solution: </a:t>
            </a:r>
            <a:r>
              <a:rPr lang="en-US" b="0" dirty="0" smtClean="0"/>
              <a:t> </a:t>
            </a:r>
            <a:r>
              <a:rPr lang="en-US" b="0" dirty="0" smtClean="0">
                <a:latin typeface="Optima"/>
                <a:cs typeface="Optima"/>
              </a:rPr>
              <a:t>$14,016K </a:t>
            </a:r>
            <a:r>
              <a:rPr lang="en-US" dirty="0"/>
              <a:t>± </a:t>
            </a:r>
            <a:r>
              <a:rPr lang="zh-CN" altLang="zh-CN" dirty="0"/>
              <a:t>4</a:t>
            </a:r>
            <a:r>
              <a:rPr lang="en-US" altLang="zh-CN" dirty="0" smtClean="0"/>
              <a:t>2K</a:t>
            </a:r>
            <a:r>
              <a:rPr lang="en-US" b="0" dirty="0" smtClean="0">
                <a:latin typeface="Optima"/>
                <a:cs typeface="Optima"/>
              </a:rPr>
              <a:t> </a:t>
            </a:r>
            <a:endParaRPr lang="en-US" b="0" dirty="0">
              <a:latin typeface="Optima"/>
              <a:cs typeface="Optima"/>
            </a:endParaRPr>
          </a:p>
          <a:p>
            <a:r>
              <a:rPr lang="en-US" b="0" dirty="0" smtClean="0">
                <a:latin typeface="Optima"/>
                <a:cs typeface="Optima"/>
              </a:rPr>
              <a:t>(lower than, but very close to, Global Standard) </a:t>
            </a:r>
          </a:p>
        </p:txBody>
      </p:sp>
    </p:spTree>
    <p:extLst>
      <p:ext uri="{BB962C8B-B14F-4D97-AF65-F5344CB8AC3E}">
        <p14:creationId xmlns:p14="http://schemas.microsoft.com/office/powerpoint/2010/main" val="4681182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3">
                                            <p:txEl>
                                              <p:pRg st="2" end="2"/>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3">
                                            <p:txEl>
                                              <p:pRg st="3" end="3"/>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3">
                                            <p:txEl>
                                              <p:pRg st="5" end="5"/>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1D Newsvendor with increasing demand</a:t>
            </a:r>
            <a:endParaRPr lang="en-US" dirty="0"/>
          </a:p>
        </p:txBody>
      </p:sp>
      <p:sp>
        <p:nvSpPr>
          <p:cNvPr id="3" name="Content Placeholder 2"/>
          <p:cNvSpPr>
            <a:spLocks noGrp="1"/>
          </p:cNvSpPr>
          <p:nvPr>
            <p:ph idx="1"/>
          </p:nvPr>
        </p:nvSpPr>
        <p:spPr>
          <a:xfrm>
            <a:off x="455612" y="1114425"/>
            <a:ext cx="8561387" cy="5453063"/>
          </a:xfrm>
        </p:spPr>
        <p:txBody>
          <a:bodyPr/>
          <a:lstStyle/>
          <a:p>
            <a:r>
              <a:rPr lang="en-US" dirty="0"/>
              <a:t>China: p = $1500, c = $100, </a:t>
            </a:r>
            <a:r>
              <a:rPr lang="en-US" dirty="0" err="1"/>
              <a:t>CapEx</a:t>
            </a:r>
            <a:r>
              <a:rPr lang="en-US" dirty="0"/>
              <a:t> variable = $1000 per year, quarter demand year 1 = N(50,20</a:t>
            </a:r>
            <a:r>
              <a:rPr lang="en-US" dirty="0" smtClean="0"/>
              <a:t>), growing 40% /</a:t>
            </a:r>
            <a:r>
              <a:rPr lang="en-US" dirty="0" err="1" smtClean="0"/>
              <a:t>yr</a:t>
            </a:r>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pPr fontAlgn="ctr"/>
            <a:r>
              <a:rPr lang="en-US" dirty="0" smtClean="0"/>
              <a:t>Optimality Equation </a:t>
            </a:r>
            <a:r>
              <a:rPr lang="en-US" dirty="0"/>
              <a:t>becomes in Excel:</a:t>
            </a:r>
          </a:p>
          <a:p>
            <a:pPr marL="457200" lvl="1" indent="0">
              <a:buNone/>
            </a:pPr>
            <a:r>
              <a:rPr lang="en-US" dirty="0"/>
              <a:t>0 = </a:t>
            </a:r>
            <a:r>
              <a:rPr lang="pt-BR" dirty="0" smtClean="0"/>
              <a:t> </a:t>
            </a:r>
            <a:r>
              <a:rPr lang="pt-BR" dirty="0"/>
              <a:t>-4*1000+1400*(4*(</a:t>
            </a:r>
            <a:r>
              <a:rPr lang="pt-BR" dirty="0" smtClean="0"/>
              <a:t>1-NORMDIST(</a:t>
            </a:r>
            <a:r>
              <a:rPr lang="pt-BR" dirty="0" err="1" smtClean="0"/>
              <a:t>Kc</a:t>
            </a:r>
            <a:r>
              <a:rPr lang="pt-BR" dirty="0"/>
              <a:t>, 50, 20,TRUE))+4*(</a:t>
            </a:r>
            <a:r>
              <a:rPr lang="pt-BR" dirty="0" smtClean="0"/>
              <a:t>1-NORMDIST(</a:t>
            </a:r>
            <a:r>
              <a:rPr lang="pt-BR" dirty="0" err="1" smtClean="0"/>
              <a:t>Kc</a:t>
            </a:r>
            <a:r>
              <a:rPr lang="pt-BR" dirty="0"/>
              <a:t>, 50*1.4, 20,TRUE))+4*(</a:t>
            </a:r>
            <a:r>
              <a:rPr lang="pt-BR" dirty="0" smtClean="0"/>
              <a:t>1-NORMDIST(</a:t>
            </a:r>
            <a:r>
              <a:rPr lang="pt-BR" dirty="0" err="1" smtClean="0"/>
              <a:t>Kc</a:t>
            </a:r>
            <a:r>
              <a:rPr lang="pt-BR" dirty="0"/>
              <a:t>, 50*1.4*1.4, 20,TRUE))+4*(</a:t>
            </a:r>
            <a:r>
              <a:rPr lang="pt-BR" dirty="0" smtClean="0"/>
              <a:t>1-NORMDIST(</a:t>
            </a:r>
            <a:r>
              <a:rPr lang="pt-BR" dirty="0" err="1" smtClean="0"/>
              <a:t>Kc</a:t>
            </a:r>
            <a:r>
              <a:rPr lang="pt-BR" dirty="0"/>
              <a:t>, 50*1.4*1.4*1.4, 20,TRUE</a:t>
            </a:r>
            <a:r>
              <a:rPr lang="pt-BR" dirty="0" smtClean="0"/>
              <a:t>)))</a:t>
            </a:r>
          </a:p>
          <a:p>
            <a:pPr marL="400050"/>
            <a:r>
              <a:rPr lang="en-US" dirty="0" smtClean="0"/>
              <a:t>Simple </a:t>
            </a:r>
            <a:r>
              <a:rPr lang="en-US" dirty="0"/>
              <a:t>1D search gives Kc = 129.285.</a:t>
            </a:r>
          </a:p>
          <a:p>
            <a:pPr fontAlgn="ctr"/>
            <a:r>
              <a:rPr lang="en-US" dirty="0"/>
              <a:t>Similarly for India: </a:t>
            </a:r>
            <a:r>
              <a:rPr lang="en-US" dirty="0" smtClean="0"/>
              <a:t>Ki </a:t>
            </a:r>
            <a:r>
              <a:rPr lang="en-US" dirty="0"/>
              <a:t>= 77</a:t>
            </a:r>
          </a:p>
          <a:p>
            <a:endParaRPr lang="en-US" dirty="0" smtClean="0"/>
          </a:p>
          <a:p>
            <a:endParaRPr lang="en-US" dirty="0"/>
          </a:p>
          <a:p>
            <a:endParaRPr lang="en-US" dirty="0"/>
          </a:p>
          <a:p>
            <a:endParaRPr lang="en-US" dirty="0"/>
          </a:p>
        </p:txBody>
      </p:sp>
      <p:pic>
        <p:nvPicPr>
          <p:cNvPr id="4" name="Picture 3"/>
          <p:cNvPicPr>
            <a:picLocks noChangeAspect="1"/>
          </p:cNvPicPr>
          <p:nvPr/>
        </p:nvPicPr>
        <p:blipFill>
          <a:blip r:embed="rId3"/>
          <a:stretch>
            <a:fillRect/>
          </a:stretch>
        </p:blipFill>
        <p:spPr>
          <a:xfrm>
            <a:off x="0" y="2111368"/>
            <a:ext cx="9144000" cy="1873250"/>
          </a:xfrm>
          <a:prstGeom prst="rect">
            <a:avLst/>
          </a:prstGeom>
        </p:spPr>
      </p:pic>
    </p:spTree>
    <p:extLst>
      <p:ext uri="{BB962C8B-B14F-4D97-AF65-F5344CB8AC3E}">
        <p14:creationId xmlns:p14="http://schemas.microsoft.com/office/powerpoint/2010/main" val="1152991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Global Network Optimization:</a:t>
            </a:r>
            <a:br>
              <a:rPr lang="en-US" dirty="0" smtClean="0"/>
            </a:br>
            <a:r>
              <a:rPr lang="en-US" dirty="0" smtClean="0"/>
              <a:t>	3. One plant in China</a:t>
            </a:r>
            <a:endParaRPr lang="en-US" dirty="0"/>
          </a:p>
        </p:txBody>
      </p:sp>
      <p:cxnSp>
        <p:nvCxnSpPr>
          <p:cNvPr id="26" name="Straight Arrow Connector 25"/>
          <p:cNvCxnSpPr/>
          <p:nvPr/>
        </p:nvCxnSpPr>
        <p:spPr bwMode="auto">
          <a:xfrm flipV="1">
            <a:off x="3117432" y="1665111"/>
            <a:ext cx="4360333" cy="3711222"/>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27" name="Straight Arrow Connector 26"/>
          <p:cNvCxnSpPr/>
          <p:nvPr/>
        </p:nvCxnSpPr>
        <p:spPr bwMode="auto">
          <a:xfrm flipV="1">
            <a:off x="3046876" y="2723444"/>
            <a:ext cx="4445000" cy="2808112"/>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28" name="Straight Arrow Connector 27"/>
          <p:cNvCxnSpPr/>
          <p:nvPr/>
        </p:nvCxnSpPr>
        <p:spPr bwMode="auto">
          <a:xfrm flipV="1">
            <a:off x="3089210" y="3626555"/>
            <a:ext cx="4430889" cy="1862667"/>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29" name="Straight Arrow Connector 28"/>
          <p:cNvCxnSpPr/>
          <p:nvPr/>
        </p:nvCxnSpPr>
        <p:spPr bwMode="auto">
          <a:xfrm flipV="1">
            <a:off x="3145654" y="4642555"/>
            <a:ext cx="4459111" cy="959556"/>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1" name="Straight Arrow Connector 30"/>
          <p:cNvCxnSpPr/>
          <p:nvPr/>
        </p:nvCxnSpPr>
        <p:spPr bwMode="auto">
          <a:xfrm>
            <a:off x="3216209" y="5616222"/>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sp>
        <p:nvSpPr>
          <p:cNvPr id="30" name="Rectangle 29"/>
          <p:cNvSpPr/>
          <p:nvPr/>
        </p:nvSpPr>
        <p:spPr bwMode="auto">
          <a:xfrm>
            <a:off x="2044987" y="1312332"/>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U</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32" name="Rectangle 31"/>
          <p:cNvSpPr/>
          <p:nvPr/>
        </p:nvSpPr>
        <p:spPr bwMode="auto">
          <a:xfrm>
            <a:off x="2044987" y="2218138"/>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B</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33" name="Rectangle 32"/>
          <p:cNvSpPr/>
          <p:nvPr/>
        </p:nvSpPr>
        <p:spPr bwMode="auto">
          <a:xfrm>
            <a:off x="2044987" y="3123944"/>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R</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34" name="Rectangle 33"/>
          <p:cNvSpPr/>
          <p:nvPr/>
        </p:nvSpPr>
        <p:spPr bwMode="auto">
          <a:xfrm>
            <a:off x="2044987" y="4029750"/>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I</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35" name="Rectangle 34"/>
          <p:cNvSpPr/>
          <p:nvPr/>
        </p:nvSpPr>
        <p:spPr bwMode="auto">
          <a:xfrm>
            <a:off x="2044987" y="4935556"/>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C</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36" name="Oval 35"/>
          <p:cNvSpPr/>
          <p:nvPr/>
        </p:nvSpPr>
        <p:spPr bwMode="auto">
          <a:xfrm>
            <a:off x="7565063" y="1332288"/>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4000" b="1" i="0" u="none" strike="noStrike" cap="none" normalizeH="0" baseline="0" dirty="0" smtClean="0">
                <a:ln>
                  <a:noFill/>
                </a:ln>
                <a:solidFill>
                  <a:schemeClr val="bg1"/>
                </a:solidFill>
                <a:effectLst/>
                <a:latin typeface="Times New Roman" pitchFamily="18" charset="0"/>
              </a:rPr>
              <a:t>U</a:t>
            </a:r>
          </a:p>
        </p:txBody>
      </p:sp>
      <p:sp>
        <p:nvSpPr>
          <p:cNvPr id="37" name="Oval 36"/>
          <p:cNvSpPr/>
          <p:nvPr/>
        </p:nvSpPr>
        <p:spPr bwMode="auto">
          <a:xfrm>
            <a:off x="7565063" y="22535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B</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38" name="Oval 37"/>
          <p:cNvSpPr/>
          <p:nvPr/>
        </p:nvSpPr>
        <p:spPr bwMode="auto">
          <a:xfrm>
            <a:off x="7565063" y="31679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R</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39" name="Oval 38"/>
          <p:cNvSpPr/>
          <p:nvPr/>
        </p:nvSpPr>
        <p:spPr bwMode="auto">
          <a:xfrm>
            <a:off x="7565063" y="40823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I</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40" name="Oval 39"/>
          <p:cNvSpPr/>
          <p:nvPr/>
        </p:nvSpPr>
        <p:spPr bwMode="auto">
          <a:xfrm>
            <a:off x="7565063" y="50242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C</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18" name="TextBox 17"/>
          <p:cNvSpPr txBox="1"/>
          <p:nvPr/>
        </p:nvSpPr>
        <p:spPr>
          <a:xfrm>
            <a:off x="1748654" y="5833116"/>
            <a:ext cx="3731030" cy="338554"/>
          </a:xfrm>
          <a:prstGeom prst="rect">
            <a:avLst/>
          </a:prstGeom>
          <a:noFill/>
        </p:spPr>
        <p:txBody>
          <a:bodyPr wrap="square" rtlCol="0">
            <a:spAutoFit/>
          </a:bodyPr>
          <a:lstStyle/>
          <a:p>
            <a:r>
              <a:rPr lang="en-US" sz="1600" dirty="0" err="1" smtClean="0"/>
              <a:t>CapEx</a:t>
            </a:r>
            <a:r>
              <a:rPr lang="en-US" sz="1600" dirty="0" smtClean="0"/>
              <a:t> = $</a:t>
            </a:r>
            <a:r>
              <a:rPr lang="en-US" altLang="zh-CN" sz="1600" dirty="0" smtClean="0"/>
              <a:t>2712</a:t>
            </a:r>
            <a:r>
              <a:rPr lang="en-US" sz="1600" dirty="0" smtClean="0"/>
              <a:t>K over 4 years</a:t>
            </a:r>
            <a:endParaRPr lang="en-US" sz="1600" dirty="0"/>
          </a:p>
        </p:txBody>
      </p:sp>
      <p:sp>
        <p:nvSpPr>
          <p:cNvPr id="19" name="TextBox 18"/>
          <p:cNvSpPr txBox="1"/>
          <p:nvPr/>
        </p:nvSpPr>
        <p:spPr>
          <a:xfrm>
            <a:off x="5396368" y="5826720"/>
            <a:ext cx="3747632" cy="584775"/>
          </a:xfrm>
          <a:prstGeom prst="rect">
            <a:avLst/>
          </a:prstGeom>
          <a:noFill/>
        </p:spPr>
        <p:txBody>
          <a:bodyPr wrap="square" rtlCol="0">
            <a:spAutoFit/>
          </a:bodyPr>
          <a:lstStyle/>
          <a:p>
            <a:r>
              <a:rPr lang="en-US" sz="1600" dirty="0"/>
              <a:t>E( PV(Operating Profit)) </a:t>
            </a:r>
            <a:r>
              <a:rPr lang="en-US" sz="1600" dirty="0" smtClean="0"/>
              <a:t>=</a:t>
            </a:r>
            <a:r>
              <a:rPr lang="en-US" altLang="zh-CN" sz="1600" dirty="0" smtClean="0"/>
              <a:t>16,648</a:t>
            </a:r>
            <a:r>
              <a:rPr lang="en-US" sz="1600" dirty="0"/>
              <a:t>K ± </a:t>
            </a:r>
            <a:r>
              <a:rPr lang="zh-CN" altLang="zh-CN" sz="1600" dirty="0"/>
              <a:t>4</a:t>
            </a:r>
            <a:r>
              <a:rPr lang="en-US" altLang="zh-CN" sz="1600" dirty="0"/>
              <a:t>2K</a:t>
            </a:r>
            <a:endParaRPr lang="en-US" sz="1600" dirty="0"/>
          </a:p>
          <a:p>
            <a:endParaRPr lang="en-US" sz="1600" dirty="0"/>
          </a:p>
        </p:txBody>
      </p:sp>
      <p:sp>
        <p:nvSpPr>
          <p:cNvPr id="20" name="TextBox 19"/>
          <p:cNvSpPr txBox="1"/>
          <p:nvPr/>
        </p:nvSpPr>
        <p:spPr>
          <a:xfrm>
            <a:off x="5396367" y="6257013"/>
            <a:ext cx="2537593" cy="338554"/>
          </a:xfrm>
          <a:prstGeom prst="rect">
            <a:avLst/>
          </a:prstGeom>
          <a:noFill/>
        </p:spPr>
        <p:txBody>
          <a:bodyPr wrap="square" rtlCol="0">
            <a:spAutoFit/>
          </a:bodyPr>
          <a:lstStyle/>
          <a:p>
            <a:r>
              <a:rPr lang="en-US" sz="1600" dirty="0" smtClean="0"/>
              <a:t>E( NPV) =</a:t>
            </a:r>
            <a:r>
              <a:rPr lang="en-US" altLang="zh-CN" sz="1600" dirty="0" smtClean="0"/>
              <a:t>13,933</a:t>
            </a:r>
            <a:r>
              <a:rPr lang="en-US" sz="1600" dirty="0" smtClean="0"/>
              <a:t> ± </a:t>
            </a:r>
            <a:r>
              <a:rPr lang="en-US" altLang="zh-CN" sz="1600" dirty="0" smtClean="0"/>
              <a:t>42</a:t>
            </a:r>
            <a:r>
              <a:rPr lang="en-US" sz="1600" dirty="0" smtClean="0"/>
              <a:t>K</a:t>
            </a:r>
            <a:endParaRPr lang="en-US" sz="1600" dirty="0"/>
          </a:p>
        </p:txBody>
      </p:sp>
      <p:sp>
        <p:nvSpPr>
          <p:cNvPr id="21" name="TextBox 20"/>
          <p:cNvSpPr txBox="1"/>
          <p:nvPr/>
        </p:nvSpPr>
        <p:spPr>
          <a:xfrm>
            <a:off x="0" y="5091222"/>
            <a:ext cx="1939955" cy="707886"/>
          </a:xfrm>
          <a:prstGeom prst="rect">
            <a:avLst/>
          </a:prstGeom>
          <a:noFill/>
        </p:spPr>
        <p:txBody>
          <a:bodyPr wrap="none" rtlCol="0">
            <a:spAutoFit/>
          </a:bodyPr>
          <a:lstStyle/>
          <a:p>
            <a:r>
              <a:rPr lang="en-US" sz="2000" dirty="0" smtClean="0"/>
              <a:t>Optimal capacity</a:t>
            </a:r>
          </a:p>
          <a:p>
            <a:r>
              <a:rPr lang="en-US" altLang="zh-CN" sz="2000" dirty="0" smtClean="0"/>
              <a:t>553</a:t>
            </a:r>
            <a:r>
              <a:rPr lang="en-US" sz="2000" dirty="0" smtClean="0"/>
              <a:t> units/quarter</a:t>
            </a:r>
          </a:p>
        </p:txBody>
      </p:sp>
    </p:spTree>
    <p:extLst>
      <p:ext uri="{BB962C8B-B14F-4D97-AF65-F5344CB8AC3E}">
        <p14:creationId xmlns:p14="http://schemas.microsoft.com/office/powerpoint/2010/main" val="70725136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Global Network Optimization:</a:t>
            </a:r>
            <a:br>
              <a:rPr lang="en-US" dirty="0" smtClean="0"/>
            </a:br>
            <a:r>
              <a:rPr lang="en-US" dirty="0" smtClean="0"/>
              <a:t>	4. Fully Flexible Network</a:t>
            </a:r>
            <a:endParaRPr lang="en-US" dirty="0"/>
          </a:p>
        </p:txBody>
      </p:sp>
      <p:cxnSp>
        <p:nvCxnSpPr>
          <p:cNvPr id="27" name="Straight Arrow Connector 26"/>
          <p:cNvCxnSpPr/>
          <p:nvPr/>
        </p:nvCxnSpPr>
        <p:spPr bwMode="auto">
          <a:xfrm>
            <a:off x="2971010" y="1651000"/>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43" name="Straight Arrow Connector 42"/>
          <p:cNvCxnSpPr/>
          <p:nvPr/>
        </p:nvCxnSpPr>
        <p:spPr bwMode="auto">
          <a:xfrm>
            <a:off x="3085310" y="1803400"/>
            <a:ext cx="4610101" cy="867833"/>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44" name="Straight Arrow Connector 43"/>
          <p:cNvCxnSpPr/>
          <p:nvPr/>
        </p:nvCxnSpPr>
        <p:spPr bwMode="auto">
          <a:xfrm>
            <a:off x="3275810" y="1955800"/>
            <a:ext cx="4363157" cy="1689102"/>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45" name="Straight Arrow Connector 44"/>
          <p:cNvCxnSpPr/>
          <p:nvPr/>
        </p:nvCxnSpPr>
        <p:spPr bwMode="auto">
          <a:xfrm>
            <a:off x="3428210" y="2108200"/>
            <a:ext cx="4267202" cy="2496256"/>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46" name="Straight Arrow Connector 45"/>
          <p:cNvCxnSpPr/>
          <p:nvPr/>
        </p:nvCxnSpPr>
        <p:spPr bwMode="auto">
          <a:xfrm>
            <a:off x="3148810" y="1816100"/>
            <a:ext cx="4553656" cy="3949700"/>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47" name="Straight Arrow Connector 46"/>
          <p:cNvCxnSpPr/>
          <p:nvPr/>
        </p:nvCxnSpPr>
        <p:spPr bwMode="auto">
          <a:xfrm>
            <a:off x="3009110" y="2552700"/>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52" name="Straight Arrow Connector 51"/>
          <p:cNvCxnSpPr/>
          <p:nvPr/>
        </p:nvCxnSpPr>
        <p:spPr bwMode="auto">
          <a:xfrm>
            <a:off x="3161510" y="2705100"/>
            <a:ext cx="4477457" cy="939802"/>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53" name="Straight Arrow Connector 52"/>
          <p:cNvCxnSpPr/>
          <p:nvPr/>
        </p:nvCxnSpPr>
        <p:spPr bwMode="auto">
          <a:xfrm>
            <a:off x="3072610" y="2882900"/>
            <a:ext cx="4566356" cy="1587500"/>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54" name="Straight Arrow Connector 53"/>
          <p:cNvCxnSpPr/>
          <p:nvPr/>
        </p:nvCxnSpPr>
        <p:spPr bwMode="auto">
          <a:xfrm>
            <a:off x="3059910" y="3594100"/>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55" name="Straight Arrow Connector 54"/>
          <p:cNvCxnSpPr/>
          <p:nvPr/>
        </p:nvCxnSpPr>
        <p:spPr bwMode="auto">
          <a:xfrm>
            <a:off x="3047210" y="2844800"/>
            <a:ext cx="4706056" cy="2628900"/>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56" name="Straight Arrow Connector 55"/>
          <p:cNvCxnSpPr/>
          <p:nvPr/>
        </p:nvCxnSpPr>
        <p:spPr bwMode="auto">
          <a:xfrm flipV="1">
            <a:off x="2945610" y="1816100"/>
            <a:ext cx="4553656" cy="990600"/>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62" name="Straight Arrow Connector 61"/>
          <p:cNvCxnSpPr/>
          <p:nvPr/>
        </p:nvCxnSpPr>
        <p:spPr bwMode="auto">
          <a:xfrm flipV="1">
            <a:off x="3212310" y="2057400"/>
            <a:ext cx="4388556" cy="1689100"/>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63" name="Straight Arrow Connector 62"/>
          <p:cNvCxnSpPr/>
          <p:nvPr/>
        </p:nvCxnSpPr>
        <p:spPr bwMode="auto">
          <a:xfrm flipV="1">
            <a:off x="3364710" y="2794000"/>
            <a:ext cx="4223456" cy="1104900"/>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64" name="Straight Arrow Connector 63"/>
          <p:cNvCxnSpPr/>
          <p:nvPr/>
        </p:nvCxnSpPr>
        <p:spPr bwMode="auto">
          <a:xfrm>
            <a:off x="3174210" y="3860800"/>
            <a:ext cx="4521202" cy="743656"/>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65" name="Straight Arrow Connector 64"/>
          <p:cNvCxnSpPr/>
          <p:nvPr/>
        </p:nvCxnSpPr>
        <p:spPr bwMode="auto">
          <a:xfrm>
            <a:off x="3174210" y="3937000"/>
            <a:ext cx="4426656" cy="1549400"/>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70" name="Straight Arrow Connector 69"/>
          <p:cNvCxnSpPr/>
          <p:nvPr/>
        </p:nvCxnSpPr>
        <p:spPr bwMode="auto">
          <a:xfrm>
            <a:off x="3212310" y="3746500"/>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71" name="Straight Arrow Connector 70"/>
          <p:cNvCxnSpPr/>
          <p:nvPr/>
        </p:nvCxnSpPr>
        <p:spPr bwMode="auto">
          <a:xfrm>
            <a:off x="3123410" y="4610100"/>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72" name="Straight Arrow Connector 71"/>
          <p:cNvCxnSpPr/>
          <p:nvPr/>
        </p:nvCxnSpPr>
        <p:spPr bwMode="auto">
          <a:xfrm flipV="1">
            <a:off x="3275810" y="1854200"/>
            <a:ext cx="4248856" cy="2908300"/>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73" name="Straight Arrow Connector 72"/>
          <p:cNvCxnSpPr/>
          <p:nvPr/>
        </p:nvCxnSpPr>
        <p:spPr bwMode="auto">
          <a:xfrm flipV="1">
            <a:off x="3428210" y="2755900"/>
            <a:ext cx="4159956" cy="2159000"/>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74" name="Straight Arrow Connector 73"/>
          <p:cNvCxnSpPr/>
          <p:nvPr/>
        </p:nvCxnSpPr>
        <p:spPr bwMode="auto">
          <a:xfrm flipV="1">
            <a:off x="3580610" y="3771900"/>
            <a:ext cx="3994856" cy="1295400"/>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75" name="Straight Arrow Connector 74"/>
          <p:cNvCxnSpPr/>
          <p:nvPr/>
        </p:nvCxnSpPr>
        <p:spPr bwMode="auto">
          <a:xfrm>
            <a:off x="3206666" y="4762500"/>
            <a:ext cx="4381500" cy="914400"/>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80" name="Straight Arrow Connector 79"/>
          <p:cNvCxnSpPr/>
          <p:nvPr/>
        </p:nvCxnSpPr>
        <p:spPr bwMode="auto">
          <a:xfrm>
            <a:off x="3275810" y="4762500"/>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82" name="Straight Arrow Connector 81"/>
          <p:cNvCxnSpPr/>
          <p:nvPr/>
        </p:nvCxnSpPr>
        <p:spPr bwMode="auto">
          <a:xfrm>
            <a:off x="3123410" y="5626100"/>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83" name="Straight Arrow Connector 82"/>
          <p:cNvCxnSpPr/>
          <p:nvPr/>
        </p:nvCxnSpPr>
        <p:spPr bwMode="auto">
          <a:xfrm flipV="1">
            <a:off x="3110710" y="2671233"/>
            <a:ext cx="4584701" cy="2980267"/>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84" name="Straight Arrow Connector 83"/>
          <p:cNvCxnSpPr/>
          <p:nvPr/>
        </p:nvCxnSpPr>
        <p:spPr bwMode="auto">
          <a:xfrm flipV="1">
            <a:off x="3148810" y="3644902"/>
            <a:ext cx="4490157" cy="2120898"/>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85" name="Straight Arrow Connector 84"/>
          <p:cNvCxnSpPr/>
          <p:nvPr/>
        </p:nvCxnSpPr>
        <p:spPr bwMode="auto">
          <a:xfrm flipV="1">
            <a:off x="3199610" y="4724400"/>
            <a:ext cx="4413956" cy="1117600"/>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87" name="Straight Arrow Connector 86"/>
          <p:cNvCxnSpPr/>
          <p:nvPr/>
        </p:nvCxnSpPr>
        <p:spPr bwMode="auto">
          <a:xfrm flipV="1">
            <a:off x="3263110" y="1917700"/>
            <a:ext cx="4388556" cy="3543300"/>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sp>
        <p:nvSpPr>
          <p:cNvPr id="50" name="Rectangle 49"/>
          <p:cNvSpPr/>
          <p:nvPr/>
        </p:nvSpPr>
        <p:spPr bwMode="auto">
          <a:xfrm>
            <a:off x="1940899" y="1312332"/>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U</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51" name="Rectangle 50"/>
          <p:cNvSpPr/>
          <p:nvPr/>
        </p:nvSpPr>
        <p:spPr bwMode="auto">
          <a:xfrm>
            <a:off x="1940899" y="2218138"/>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B</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57" name="Rectangle 56"/>
          <p:cNvSpPr/>
          <p:nvPr/>
        </p:nvSpPr>
        <p:spPr bwMode="auto">
          <a:xfrm>
            <a:off x="1940899" y="3123944"/>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R</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58" name="Rectangle 57"/>
          <p:cNvSpPr/>
          <p:nvPr/>
        </p:nvSpPr>
        <p:spPr bwMode="auto">
          <a:xfrm>
            <a:off x="1940899" y="4029750"/>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I</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59" name="Rectangle 58"/>
          <p:cNvSpPr/>
          <p:nvPr/>
        </p:nvSpPr>
        <p:spPr bwMode="auto">
          <a:xfrm>
            <a:off x="1940899" y="4935556"/>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C</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60" name="Oval 59"/>
          <p:cNvSpPr/>
          <p:nvPr/>
        </p:nvSpPr>
        <p:spPr bwMode="auto">
          <a:xfrm>
            <a:off x="7928475" y="1332288"/>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4000" b="1" i="0" u="none" strike="noStrike" cap="none" normalizeH="0" baseline="0" dirty="0" smtClean="0">
                <a:ln>
                  <a:noFill/>
                </a:ln>
                <a:solidFill>
                  <a:schemeClr val="bg1"/>
                </a:solidFill>
                <a:effectLst/>
                <a:latin typeface="Times New Roman" pitchFamily="18" charset="0"/>
              </a:rPr>
              <a:t>U</a:t>
            </a:r>
          </a:p>
        </p:txBody>
      </p:sp>
      <p:sp>
        <p:nvSpPr>
          <p:cNvPr id="61" name="Oval 60"/>
          <p:cNvSpPr/>
          <p:nvPr/>
        </p:nvSpPr>
        <p:spPr bwMode="auto">
          <a:xfrm>
            <a:off x="7928475" y="22535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B</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66" name="Oval 65"/>
          <p:cNvSpPr/>
          <p:nvPr/>
        </p:nvSpPr>
        <p:spPr bwMode="auto">
          <a:xfrm>
            <a:off x="7928475" y="31679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R</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67" name="Oval 66"/>
          <p:cNvSpPr/>
          <p:nvPr/>
        </p:nvSpPr>
        <p:spPr bwMode="auto">
          <a:xfrm>
            <a:off x="7928475" y="40823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I</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68" name="Oval 67"/>
          <p:cNvSpPr/>
          <p:nvPr/>
        </p:nvSpPr>
        <p:spPr bwMode="auto">
          <a:xfrm>
            <a:off x="7928475" y="50242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C</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40" name="TextBox 39"/>
          <p:cNvSpPr txBox="1"/>
          <p:nvPr/>
        </p:nvSpPr>
        <p:spPr>
          <a:xfrm>
            <a:off x="1039653" y="5841555"/>
            <a:ext cx="3731030" cy="338554"/>
          </a:xfrm>
          <a:prstGeom prst="rect">
            <a:avLst/>
          </a:prstGeom>
          <a:noFill/>
        </p:spPr>
        <p:txBody>
          <a:bodyPr wrap="square" rtlCol="0">
            <a:spAutoFit/>
          </a:bodyPr>
          <a:lstStyle/>
          <a:p>
            <a:r>
              <a:rPr lang="en-US" sz="1600" dirty="0" err="1" smtClean="0"/>
              <a:t>CapEx</a:t>
            </a:r>
            <a:r>
              <a:rPr lang="en-US" sz="1600" dirty="0" smtClean="0"/>
              <a:t> = $</a:t>
            </a:r>
            <a:r>
              <a:rPr lang="en-US" altLang="zh-CN" sz="1600" dirty="0" smtClean="0"/>
              <a:t>4,997K </a:t>
            </a:r>
            <a:r>
              <a:rPr lang="en-US" sz="1600" dirty="0" smtClean="0"/>
              <a:t>over 4 years</a:t>
            </a:r>
            <a:endParaRPr lang="en-US" sz="1600" dirty="0"/>
          </a:p>
        </p:txBody>
      </p:sp>
      <p:sp>
        <p:nvSpPr>
          <p:cNvPr id="41" name="TextBox 40"/>
          <p:cNvSpPr txBox="1"/>
          <p:nvPr/>
        </p:nvSpPr>
        <p:spPr>
          <a:xfrm>
            <a:off x="5184411" y="5835159"/>
            <a:ext cx="4478807" cy="338554"/>
          </a:xfrm>
          <a:prstGeom prst="rect">
            <a:avLst/>
          </a:prstGeom>
          <a:noFill/>
        </p:spPr>
        <p:txBody>
          <a:bodyPr wrap="square" rtlCol="0">
            <a:spAutoFit/>
          </a:bodyPr>
          <a:lstStyle/>
          <a:p>
            <a:r>
              <a:rPr lang="en-US" sz="1600" dirty="0"/>
              <a:t>E( PV(Operating Profit)) = </a:t>
            </a:r>
            <a:r>
              <a:rPr lang="en-US" altLang="zh-CN" sz="1600" dirty="0" smtClean="0"/>
              <a:t>17,534K </a:t>
            </a:r>
            <a:r>
              <a:rPr lang="en-US" sz="1600" dirty="0"/>
              <a:t>± </a:t>
            </a:r>
            <a:r>
              <a:rPr lang="zh-CN" altLang="zh-CN" sz="1600" dirty="0"/>
              <a:t>41</a:t>
            </a:r>
            <a:r>
              <a:rPr lang="en-US" altLang="zh-CN" sz="1600" dirty="0" smtClean="0"/>
              <a:t>K</a:t>
            </a:r>
            <a:endParaRPr lang="en-US" sz="1600" dirty="0"/>
          </a:p>
        </p:txBody>
      </p:sp>
      <p:sp>
        <p:nvSpPr>
          <p:cNvPr id="42" name="TextBox 41"/>
          <p:cNvSpPr txBox="1"/>
          <p:nvPr/>
        </p:nvSpPr>
        <p:spPr>
          <a:xfrm>
            <a:off x="5184411" y="6265452"/>
            <a:ext cx="4478807" cy="338554"/>
          </a:xfrm>
          <a:prstGeom prst="rect">
            <a:avLst/>
          </a:prstGeom>
          <a:noFill/>
        </p:spPr>
        <p:txBody>
          <a:bodyPr wrap="square" rtlCol="0">
            <a:spAutoFit/>
          </a:bodyPr>
          <a:lstStyle/>
          <a:p>
            <a:r>
              <a:rPr lang="en-US" sz="1600" dirty="0" smtClean="0"/>
              <a:t>E( NPV) = 1</a:t>
            </a:r>
            <a:r>
              <a:rPr lang="en-US" altLang="zh-CN" sz="1600" dirty="0" smtClean="0"/>
              <a:t>2,537 </a:t>
            </a:r>
            <a:r>
              <a:rPr lang="en-US" sz="1600" dirty="0" smtClean="0"/>
              <a:t>± </a:t>
            </a:r>
            <a:r>
              <a:rPr lang="zh-CN" altLang="zh-CN" sz="1600" dirty="0" smtClean="0"/>
              <a:t>41</a:t>
            </a:r>
            <a:r>
              <a:rPr lang="en-US" altLang="zh-CN" sz="1600" dirty="0" smtClean="0"/>
              <a:t>K</a:t>
            </a:r>
            <a:endParaRPr lang="en-US" sz="1600" dirty="0"/>
          </a:p>
        </p:txBody>
      </p:sp>
      <p:sp>
        <p:nvSpPr>
          <p:cNvPr id="48" name="TextBox 47"/>
          <p:cNvSpPr txBox="1"/>
          <p:nvPr/>
        </p:nvSpPr>
        <p:spPr>
          <a:xfrm>
            <a:off x="0" y="1197648"/>
            <a:ext cx="1939955" cy="707886"/>
          </a:xfrm>
          <a:prstGeom prst="rect">
            <a:avLst/>
          </a:prstGeom>
          <a:noFill/>
        </p:spPr>
        <p:txBody>
          <a:bodyPr wrap="none" rtlCol="0">
            <a:spAutoFit/>
          </a:bodyPr>
          <a:lstStyle/>
          <a:p>
            <a:r>
              <a:rPr lang="en-US" sz="2000" dirty="0" smtClean="0"/>
              <a:t>Optimal capacity</a:t>
            </a:r>
          </a:p>
          <a:p>
            <a:r>
              <a:rPr lang="en-US" altLang="zh-CN" sz="2000" dirty="0" smtClean="0"/>
              <a:t>194</a:t>
            </a:r>
            <a:r>
              <a:rPr lang="en-US" sz="2000" dirty="0" smtClean="0"/>
              <a:t> units/quarter</a:t>
            </a:r>
          </a:p>
        </p:txBody>
      </p:sp>
      <p:sp>
        <p:nvSpPr>
          <p:cNvPr id="76" name="TextBox 75"/>
          <p:cNvSpPr txBox="1"/>
          <p:nvPr/>
        </p:nvSpPr>
        <p:spPr>
          <a:xfrm>
            <a:off x="1061667" y="2349468"/>
            <a:ext cx="569387" cy="400110"/>
          </a:xfrm>
          <a:prstGeom prst="rect">
            <a:avLst/>
          </a:prstGeom>
          <a:noFill/>
        </p:spPr>
        <p:txBody>
          <a:bodyPr wrap="none" rtlCol="0">
            <a:spAutoFit/>
          </a:bodyPr>
          <a:lstStyle/>
          <a:p>
            <a:r>
              <a:rPr lang="en-US" altLang="zh-CN" sz="2000" dirty="0" smtClean="0"/>
              <a:t>107</a:t>
            </a:r>
            <a:endParaRPr lang="en-US" sz="2000" dirty="0" smtClean="0"/>
          </a:p>
        </p:txBody>
      </p:sp>
      <p:sp>
        <p:nvSpPr>
          <p:cNvPr id="77" name="TextBox 76"/>
          <p:cNvSpPr txBox="1"/>
          <p:nvPr/>
        </p:nvSpPr>
        <p:spPr>
          <a:xfrm>
            <a:off x="1172432" y="3376360"/>
            <a:ext cx="441146" cy="400110"/>
          </a:xfrm>
          <a:prstGeom prst="rect">
            <a:avLst/>
          </a:prstGeom>
          <a:noFill/>
        </p:spPr>
        <p:txBody>
          <a:bodyPr wrap="none" rtlCol="0">
            <a:spAutoFit/>
          </a:bodyPr>
          <a:lstStyle/>
          <a:p>
            <a:r>
              <a:rPr lang="en-US" altLang="zh-CN" sz="2000" dirty="0" smtClean="0"/>
              <a:t>61</a:t>
            </a:r>
            <a:endParaRPr lang="en-US" sz="2000" dirty="0" smtClean="0"/>
          </a:p>
        </p:txBody>
      </p:sp>
      <p:sp>
        <p:nvSpPr>
          <p:cNvPr id="78" name="TextBox 77"/>
          <p:cNvSpPr txBox="1"/>
          <p:nvPr/>
        </p:nvSpPr>
        <p:spPr>
          <a:xfrm>
            <a:off x="1130798" y="4250853"/>
            <a:ext cx="441146" cy="400110"/>
          </a:xfrm>
          <a:prstGeom prst="rect">
            <a:avLst/>
          </a:prstGeom>
          <a:noFill/>
        </p:spPr>
        <p:txBody>
          <a:bodyPr wrap="none" rtlCol="0">
            <a:spAutoFit/>
          </a:bodyPr>
          <a:lstStyle/>
          <a:p>
            <a:r>
              <a:rPr lang="en-US" altLang="zh-CN" sz="2000" dirty="0" smtClean="0"/>
              <a:t>66</a:t>
            </a:r>
            <a:endParaRPr lang="en-US" sz="2000" dirty="0" smtClean="0"/>
          </a:p>
        </p:txBody>
      </p:sp>
      <p:sp>
        <p:nvSpPr>
          <p:cNvPr id="79" name="TextBox 78"/>
          <p:cNvSpPr txBox="1"/>
          <p:nvPr/>
        </p:nvSpPr>
        <p:spPr>
          <a:xfrm>
            <a:off x="1068344" y="5146167"/>
            <a:ext cx="569387" cy="400110"/>
          </a:xfrm>
          <a:prstGeom prst="rect">
            <a:avLst/>
          </a:prstGeom>
          <a:noFill/>
        </p:spPr>
        <p:txBody>
          <a:bodyPr wrap="none" rtlCol="0">
            <a:spAutoFit/>
          </a:bodyPr>
          <a:lstStyle/>
          <a:p>
            <a:r>
              <a:rPr lang="en-US" altLang="zh-CN" sz="2000" dirty="0" smtClean="0"/>
              <a:t>129</a:t>
            </a:r>
            <a:endParaRPr lang="en-US" sz="2000" dirty="0" smtClean="0"/>
          </a:p>
        </p:txBody>
      </p:sp>
    </p:spTree>
    <p:extLst>
      <p:ext uri="{BB962C8B-B14F-4D97-AF65-F5344CB8AC3E}">
        <p14:creationId xmlns:p14="http://schemas.microsoft.com/office/powerpoint/2010/main" val="72967542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Global Network Optimization:</a:t>
            </a:r>
            <a:br>
              <a:rPr lang="en-US" dirty="0" smtClean="0"/>
            </a:br>
            <a:r>
              <a:rPr lang="en-US" dirty="0" smtClean="0"/>
              <a:t>	5. Chained Flexible Network</a:t>
            </a:r>
            <a:endParaRPr lang="en-US" dirty="0"/>
          </a:p>
        </p:txBody>
      </p:sp>
      <p:cxnSp>
        <p:nvCxnSpPr>
          <p:cNvPr id="27" name="Straight Arrow Connector 26"/>
          <p:cNvCxnSpPr/>
          <p:nvPr/>
        </p:nvCxnSpPr>
        <p:spPr bwMode="auto">
          <a:xfrm>
            <a:off x="2384739" y="1348600"/>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28" name="Straight Arrow Connector 27"/>
          <p:cNvCxnSpPr/>
          <p:nvPr/>
        </p:nvCxnSpPr>
        <p:spPr bwMode="auto">
          <a:xfrm>
            <a:off x="2381916" y="3363667"/>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29" name="Straight Arrow Connector 28"/>
          <p:cNvCxnSpPr/>
          <p:nvPr/>
        </p:nvCxnSpPr>
        <p:spPr bwMode="auto">
          <a:xfrm>
            <a:off x="2379096" y="2373067"/>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0" name="Straight Arrow Connector 29"/>
          <p:cNvCxnSpPr/>
          <p:nvPr/>
        </p:nvCxnSpPr>
        <p:spPr bwMode="auto">
          <a:xfrm>
            <a:off x="2379094" y="4207512"/>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1" name="Straight Arrow Connector 30"/>
          <p:cNvCxnSpPr/>
          <p:nvPr/>
        </p:nvCxnSpPr>
        <p:spPr bwMode="auto">
          <a:xfrm>
            <a:off x="2364982" y="5054179"/>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2" name="Straight Arrow Connector 31"/>
          <p:cNvCxnSpPr/>
          <p:nvPr/>
        </p:nvCxnSpPr>
        <p:spPr bwMode="auto">
          <a:xfrm>
            <a:off x="2353695" y="1501000"/>
            <a:ext cx="4349044" cy="722489"/>
          </a:xfrm>
          <a:prstGeom prst="straightConnector1">
            <a:avLst/>
          </a:prstGeom>
          <a:ln>
            <a:solidFill>
              <a:srgbClr val="FF6600"/>
            </a:solidFill>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5" name="Straight Arrow Connector 34"/>
          <p:cNvCxnSpPr/>
          <p:nvPr/>
        </p:nvCxnSpPr>
        <p:spPr bwMode="auto">
          <a:xfrm>
            <a:off x="2350873" y="2570623"/>
            <a:ext cx="4349044" cy="722489"/>
          </a:xfrm>
          <a:prstGeom prst="straightConnector1">
            <a:avLst/>
          </a:prstGeom>
          <a:ln>
            <a:solidFill>
              <a:srgbClr val="FF6600"/>
            </a:solidFill>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6" name="Straight Arrow Connector 35"/>
          <p:cNvCxnSpPr/>
          <p:nvPr/>
        </p:nvCxnSpPr>
        <p:spPr bwMode="auto">
          <a:xfrm>
            <a:off x="2393206" y="3459622"/>
            <a:ext cx="4349044" cy="722489"/>
          </a:xfrm>
          <a:prstGeom prst="straightConnector1">
            <a:avLst/>
          </a:prstGeom>
          <a:ln>
            <a:solidFill>
              <a:srgbClr val="FF6600"/>
            </a:solidFill>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7" name="Straight Arrow Connector 36"/>
          <p:cNvCxnSpPr/>
          <p:nvPr/>
        </p:nvCxnSpPr>
        <p:spPr bwMode="auto">
          <a:xfrm>
            <a:off x="2393206" y="4362733"/>
            <a:ext cx="4349044" cy="722489"/>
          </a:xfrm>
          <a:prstGeom prst="straightConnector1">
            <a:avLst/>
          </a:prstGeom>
          <a:ln>
            <a:solidFill>
              <a:srgbClr val="FF6600"/>
            </a:solidFill>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8" name="Straight Arrow Connector 37"/>
          <p:cNvCxnSpPr/>
          <p:nvPr/>
        </p:nvCxnSpPr>
        <p:spPr bwMode="auto">
          <a:xfrm flipV="1">
            <a:off x="2379095" y="1489711"/>
            <a:ext cx="4365978" cy="3663244"/>
          </a:xfrm>
          <a:prstGeom prst="straightConnector1">
            <a:avLst/>
          </a:prstGeom>
          <a:ln>
            <a:solidFill>
              <a:srgbClr val="FF6600"/>
            </a:solidFill>
            <a:headEnd type="none" w="med" len="med"/>
            <a:tailEnd type="arrow"/>
          </a:ln>
        </p:spPr>
        <p:style>
          <a:lnRef idx="3">
            <a:schemeClr val="accent2"/>
          </a:lnRef>
          <a:fillRef idx="0">
            <a:schemeClr val="accent2"/>
          </a:fillRef>
          <a:effectRef idx="2">
            <a:schemeClr val="accent2"/>
          </a:effectRef>
          <a:fontRef idx="minor">
            <a:schemeClr val="tx1"/>
          </a:fontRef>
        </p:style>
      </p:cxnSp>
      <p:sp>
        <p:nvSpPr>
          <p:cNvPr id="33" name="Rectangle 32"/>
          <p:cNvSpPr/>
          <p:nvPr/>
        </p:nvSpPr>
        <p:spPr bwMode="auto">
          <a:xfrm>
            <a:off x="1354628" y="1009932"/>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U</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34" name="Rectangle 33"/>
          <p:cNvSpPr/>
          <p:nvPr/>
        </p:nvSpPr>
        <p:spPr bwMode="auto">
          <a:xfrm>
            <a:off x="1354628" y="1915738"/>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B</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39" name="Rectangle 38"/>
          <p:cNvSpPr/>
          <p:nvPr/>
        </p:nvSpPr>
        <p:spPr bwMode="auto">
          <a:xfrm>
            <a:off x="1354628" y="2821544"/>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R</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40" name="Rectangle 39"/>
          <p:cNvSpPr/>
          <p:nvPr/>
        </p:nvSpPr>
        <p:spPr bwMode="auto">
          <a:xfrm>
            <a:off x="1354628" y="3727350"/>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I</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41" name="Rectangle 40"/>
          <p:cNvSpPr/>
          <p:nvPr/>
        </p:nvSpPr>
        <p:spPr bwMode="auto">
          <a:xfrm>
            <a:off x="1354628" y="4633156"/>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C</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42" name="Oval 41"/>
          <p:cNvSpPr/>
          <p:nvPr/>
        </p:nvSpPr>
        <p:spPr bwMode="auto">
          <a:xfrm>
            <a:off x="6874704" y="1029888"/>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4000" b="1" i="0" u="none" strike="noStrike" cap="none" normalizeH="0" baseline="0" dirty="0" smtClean="0">
                <a:ln>
                  <a:noFill/>
                </a:ln>
                <a:solidFill>
                  <a:schemeClr val="bg1"/>
                </a:solidFill>
                <a:effectLst/>
                <a:latin typeface="Times New Roman" pitchFamily="18" charset="0"/>
              </a:rPr>
              <a:t>U</a:t>
            </a:r>
          </a:p>
        </p:txBody>
      </p:sp>
      <p:sp>
        <p:nvSpPr>
          <p:cNvPr id="43" name="Oval 42"/>
          <p:cNvSpPr/>
          <p:nvPr/>
        </p:nvSpPr>
        <p:spPr bwMode="auto">
          <a:xfrm>
            <a:off x="6874704" y="19511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B</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44" name="Oval 43"/>
          <p:cNvSpPr/>
          <p:nvPr/>
        </p:nvSpPr>
        <p:spPr bwMode="auto">
          <a:xfrm>
            <a:off x="6874704" y="28655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R</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45" name="Oval 44"/>
          <p:cNvSpPr/>
          <p:nvPr/>
        </p:nvSpPr>
        <p:spPr bwMode="auto">
          <a:xfrm>
            <a:off x="6874704" y="37799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I</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46" name="Oval 45"/>
          <p:cNvSpPr/>
          <p:nvPr/>
        </p:nvSpPr>
        <p:spPr bwMode="auto">
          <a:xfrm>
            <a:off x="6874704" y="47218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C</a:t>
            </a:r>
            <a:endParaRPr kumimoji="0" lang="en-US" sz="4000" b="1" i="0" u="none" strike="noStrike" cap="none" normalizeH="0" baseline="0" dirty="0" smtClean="0">
              <a:ln>
                <a:noFill/>
              </a:ln>
              <a:solidFill>
                <a:schemeClr val="bg1"/>
              </a:solidFill>
              <a:effectLst/>
              <a:latin typeface="Times New Roman" pitchFamily="18" charset="0"/>
            </a:endParaRPr>
          </a:p>
        </p:txBody>
      </p:sp>
      <p:pic>
        <p:nvPicPr>
          <p:cNvPr id="3" name="Picture 2"/>
          <p:cNvPicPr>
            <a:picLocks noChangeAspect="1"/>
          </p:cNvPicPr>
          <p:nvPr/>
        </p:nvPicPr>
        <p:blipFill>
          <a:blip r:embed="rId3"/>
          <a:stretch>
            <a:fillRect/>
          </a:stretch>
        </p:blipFill>
        <p:spPr>
          <a:xfrm>
            <a:off x="1097600" y="5761822"/>
            <a:ext cx="7150100" cy="1079500"/>
          </a:xfrm>
          <a:prstGeom prst="rect">
            <a:avLst/>
          </a:prstGeom>
        </p:spPr>
      </p:pic>
      <p:sp>
        <p:nvSpPr>
          <p:cNvPr id="54" name="TextBox 53"/>
          <p:cNvSpPr txBox="1"/>
          <p:nvPr/>
        </p:nvSpPr>
        <p:spPr>
          <a:xfrm>
            <a:off x="-146548" y="1046161"/>
            <a:ext cx="1476686" cy="707886"/>
          </a:xfrm>
          <a:prstGeom prst="rect">
            <a:avLst/>
          </a:prstGeom>
          <a:noFill/>
        </p:spPr>
        <p:txBody>
          <a:bodyPr wrap="none" rtlCol="0">
            <a:spAutoFit/>
          </a:bodyPr>
          <a:lstStyle/>
          <a:p>
            <a:pPr algn="r"/>
            <a:r>
              <a:rPr lang="en-US" sz="2000" dirty="0" smtClean="0"/>
              <a:t> </a:t>
            </a:r>
            <a:r>
              <a:rPr lang="en-US" sz="2000" smtClean="0"/>
              <a:t>198 </a:t>
            </a:r>
          </a:p>
          <a:p>
            <a:pPr algn="r"/>
            <a:r>
              <a:rPr lang="en-US" sz="2000" dirty="0" smtClean="0"/>
              <a:t>units/quarter</a:t>
            </a:r>
          </a:p>
        </p:txBody>
      </p:sp>
      <p:sp>
        <p:nvSpPr>
          <p:cNvPr id="57" name="TextBox 56"/>
          <p:cNvSpPr txBox="1"/>
          <p:nvPr/>
        </p:nvSpPr>
        <p:spPr>
          <a:xfrm>
            <a:off x="602210" y="2132406"/>
            <a:ext cx="633507" cy="400110"/>
          </a:xfrm>
          <a:prstGeom prst="rect">
            <a:avLst/>
          </a:prstGeom>
          <a:noFill/>
        </p:spPr>
        <p:txBody>
          <a:bodyPr wrap="none" rtlCol="0">
            <a:spAutoFit/>
          </a:bodyPr>
          <a:lstStyle/>
          <a:p>
            <a:r>
              <a:rPr lang="en-US" sz="2000" smtClean="0"/>
              <a:t> 108</a:t>
            </a:r>
            <a:endParaRPr lang="en-US" sz="2000" dirty="0" smtClean="0"/>
          </a:p>
        </p:txBody>
      </p:sp>
      <p:sp>
        <p:nvSpPr>
          <p:cNvPr id="58" name="TextBox 57"/>
          <p:cNvSpPr txBox="1"/>
          <p:nvPr/>
        </p:nvSpPr>
        <p:spPr>
          <a:xfrm>
            <a:off x="720022" y="2970775"/>
            <a:ext cx="505267" cy="400110"/>
          </a:xfrm>
          <a:prstGeom prst="rect">
            <a:avLst/>
          </a:prstGeom>
          <a:noFill/>
        </p:spPr>
        <p:txBody>
          <a:bodyPr wrap="none" rtlCol="0">
            <a:spAutoFit/>
          </a:bodyPr>
          <a:lstStyle/>
          <a:p>
            <a:r>
              <a:rPr lang="en-US" sz="2000" smtClean="0"/>
              <a:t> 64</a:t>
            </a:r>
            <a:endParaRPr lang="en-US" sz="2000" dirty="0" smtClean="0"/>
          </a:p>
        </p:txBody>
      </p:sp>
      <p:sp>
        <p:nvSpPr>
          <p:cNvPr id="59" name="TextBox 58"/>
          <p:cNvSpPr txBox="1"/>
          <p:nvPr/>
        </p:nvSpPr>
        <p:spPr>
          <a:xfrm>
            <a:off x="714173" y="3959697"/>
            <a:ext cx="505267" cy="400110"/>
          </a:xfrm>
          <a:prstGeom prst="rect">
            <a:avLst/>
          </a:prstGeom>
          <a:noFill/>
        </p:spPr>
        <p:txBody>
          <a:bodyPr wrap="none" rtlCol="0">
            <a:spAutoFit/>
          </a:bodyPr>
          <a:lstStyle/>
          <a:p>
            <a:r>
              <a:rPr lang="en-US" sz="2000" smtClean="0"/>
              <a:t> 67</a:t>
            </a:r>
            <a:endParaRPr lang="en-US" sz="2000" dirty="0" smtClean="0"/>
          </a:p>
        </p:txBody>
      </p:sp>
      <p:sp>
        <p:nvSpPr>
          <p:cNvPr id="60" name="TextBox 59"/>
          <p:cNvSpPr txBox="1"/>
          <p:nvPr/>
        </p:nvSpPr>
        <p:spPr>
          <a:xfrm>
            <a:off x="621918" y="4865767"/>
            <a:ext cx="633507" cy="400110"/>
          </a:xfrm>
          <a:prstGeom prst="rect">
            <a:avLst/>
          </a:prstGeom>
          <a:noFill/>
        </p:spPr>
        <p:txBody>
          <a:bodyPr wrap="none" rtlCol="0">
            <a:spAutoFit/>
          </a:bodyPr>
          <a:lstStyle/>
          <a:p>
            <a:r>
              <a:rPr lang="en-US" sz="2000" smtClean="0"/>
              <a:t> 129</a:t>
            </a:r>
            <a:endParaRPr lang="en-US" sz="2000" dirty="0" smtClean="0"/>
          </a:p>
        </p:txBody>
      </p:sp>
      <p:sp>
        <p:nvSpPr>
          <p:cNvPr id="47" name="TextBox 46"/>
          <p:cNvSpPr txBox="1"/>
          <p:nvPr/>
        </p:nvSpPr>
        <p:spPr>
          <a:xfrm>
            <a:off x="0" y="5420091"/>
            <a:ext cx="3731030" cy="338554"/>
          </a:xfrm>
          <a:prstGeom prst="rect">
            <a:avLst/>
          </a:prstGeom>
          <a:noFill/>
        </p:spPr>
        <p:txBody>
          <a:bodyPr wrap="square" rtlCol="0">
            <a:spAutoFit/>
          </a:bodyPr>
          <a:lstStyle/>
          <a:p>
            <a:r>
              <a:rPr lang="en-US" sz="1600" dirty="0" err="1" smtClean="0"/>
              <a:t>CapEx</a:t>
            </a:r>
            <a:r>
              <a:rPr lang="en-US" sz="1600" dirty="0" smtClean="0"/>
              <a:t> = $3,240K over 4 years</a:t>
            </a:r>
            <a:endParaRPr lang="en-US" sz="1600" dirty="0"/>
          </a:p>
        </p:txBody>
      </p:sp>
      <p:sp>
        <p:nvSpPr>
          <p:cNvPr id="48" name="TextBox 47"/>
          <p:cNvSpPr txBox="1"/>
          <p:nvPr/>
        </p:nvSpPr>
        <p:spPr>
          <a:xfrm>
            <a:off x="3497948" y="5166562"/>
            <a:ext cx="4478807" cy="338554"/>
          </a:xfrm>
          <a:prstGeom prst="rect">
            <a:avLst/>
          </a:prstGeom>
          <a:noFill/>
        </p:spPr>
        <p:txBody>
          <a:bodyPr wrap="square" rtlCol="0">
            <a:spAutoFit/>
          </a:bodyPr>
          <a:lstStyle/>
          <a:p>
            <a:r>
              <a:rPr lang="en-US" sz="1600" dirty="0"/>
              <a:t>E( PV(Operating Profit)) = 17,530K ± </a:t>
            </a:r>
            <a:r>
              <a:rPr lang="en-US" altLang="zh-CN" sz="1600" dirty="0"/>
              <a:t>39K</a:t>
            </a:r>
            <a:endParaRPr lang="en-US" sz="1600" dirty="0"/>
          </a:p>
        </p:txBody>
      </p:sp>
      <p:sp>
        <p:nvSpPr>
          <p:cNvPr id="49" name="TextBox 48"/>
          <p:cNvSpPr txBox="1"/>
          <p:nvPr/>
        </p:nvSpPr>
        <p:spPr>
          <a:xfrm>
            <a:off x="3497948" y="5423858"/>
            <a:ext cx="4478807" cy="338554"/>
          </a:xfrm>
          <a:prstGeom prst="rect">
            <a:avLst/>
          </a:prstGeom>
          <a:noFill/>
        </p:spPr>
        <p:txBody>
          <a:bodyPr wrap="square" rtlCol="0">
            <a:spAutoFit/>
          </a:bodyPr>
          <a:lstStyle/>
          <a:p>
            <a:r>
              <a:rPr lang="en-US" sz="1600" dirty="0" smtClean="0"/>
              <a:t>E( NPV) = </a:t>
            </a:r>
            <a:r>
              <a:rPr lang="en-US" sz="1600" dirty="0"/>
              <a:t>14,290K ± </a:t>
            </a:r>
            <a:r>
              <a:rPr lang="en-US" altLang="zh-CN" sz="1600" dirty="0"/>
              <a:t>39K</a:t>
            </a:r>
            <a:endParaRPr lang="en-US" sz="1600" dirty="0"/>
          </a:p>
        </p:txBody>
      </p:sp>
    </p:spTree>
    <p:extLst>
      <p:ext uri="{BB962C8B-B14F-4D97-AF65-F5344CB8AC3E}">
        <p14:creationId xmlns:p14="http://schemas.microsoft.com/office/powerpoint/2010/main" val="172148788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1500701287"/>
              </p:ext>
            </p:extLst>
          </p:nvPr>
        </p:nvGraphicFramePr>
        <p:xfrm>
          <a:off x="288758" y="1666042"/>
          <a:ext cx="7578999" cy="3435347"/>
        </p:xfrm>
        <a:graphic>
          <a:graphicData uri="http://schemas.openxmlformats.org/drawingml/2006/table">
            <a:tbl>
              <a:tblPr/>
              <a:tblGrid>
                <a:gridCol w="2326105"/>
                <a:gridCol w="1363579"/>
                <a:gridCol w="2679032"/>
                <a:gridCol w="1210283"/>
              </a:tblGrid>
              <a:tr h="551283">
                <a:tc>
                  <a:txBody>
                    <a:bodyPr/>
                    <a:lstStyle/>
                    <a:p>
                      <a:pPr algn="ctr" fontAlgn="ctr"/>
                      <a:r>
                        <a:rPr lang="en-US" sz="2000" b="1" i="0" u="none" strike="noStrike" dirty="0" smtClean="0">
                          <a:solidFill>
                            <a:srgbClr val="000000"/>
                          </a:solidFill>
                          <a:effectLst/>
                          <a:latin typeface="Calibri"/>
                        </a:rPr>
                        <a:t>Strategy</a:t>
                      </a:r>
                      <a:endParaRPr lang="en-US" sz="2000" b="1" i="0" u="none" strike="noStrike" dirty="0">
                        <a:solidFill>
                          <a:srgbClr val="000000"/>
                        </a:solidFill>
                        <a:effectLst/>
                        <a:latin typeface="Calibri"/>
                      </a:endParaRPr>
                    </a:p>
                  </a:txBody>
                  <a:tcPr marL="12700" marR="12700" marT="127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en-US" sz="2000" b="1" i="0" u="none" strike="noStrike" dirty="0" err="1">
                          <a:solidFill>
                            <a:srgbClr val="000000"/>
                          </a:solidFill>
                          <a:effectLst/>
                          <a:latin typeface="Calibri"/>
                        </a:rPr>
                        <a:t>CapEx</a:t>
                      </a:r>
                      <a:endParaRPr lang="en-US" sz="2000" b="1" i="0" u="none" strike="noStrike" dirty="0">
                        <a:solidFill>
                          <a:srgbClr val="000000"/>
                        </a:solidFill>
                        <a:effectLst/>
                        <a:latin typeface="Calibri"/>
                      </a:endParaRPr>
                    </a:p>
                  </a:txBody>
                  <a:tcPr marL="12700" marR="12700" marT="127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en-US" sz="2000" b="1" i="0" u="none" strike="noStrike" dirty="0" smtClean="0">
                          <a:solidFill>
                            <a:srgbClr val="000000"/>
                          </a:solidFill>
                          <a:effectLst/>
                          <a:latin typeface="Calibri"/>
                        </a:rPr>
                        <a:t>E(PV(Operating</a:t>
                      </a:r>
                      <a:r>
                        <a:rPr lang="en-US" sz="2000" b="1" i="0" u="none" strike="noStrike" baseline="0" dirty="0" smtClean="0">
                          <a:solidFill>
                            <a:srgbClr val="000000"/>
                          </a:solidFill>
                          <a:effectLst/>
                          <a:latin typeface="Calibri"/>
                        </a:rPr>
                        <a:t> Profit</a:t>
                      </a:r>
                      <a:r>
                        <a:rPr lang="en-US" sz="2000" b="1" i="0" u="none" strike="noStrike" dirty="0" smtClean="0">
                          <a:solidFill>
                            <a:srgbClr val="000000"/>
                          </a:solidFill>
                          <a:effectLst/>
                          <a:latin typeface="Calibri"/>
                        </a:rPr>
                        <a:t>))</a:t>
                      </a:r>
                      <a:endParaRPr lang="en-US" sz="2000" b="1" i="0" u="none" strike="noStrike" dirty="0">
                        <a:solidFill>
                          <a:srgbClr val="000000"/>
                        </a:solidFill>
                        <a:effectLst/>
                        <a:latin typeface="Calibri"/>
                      </a:endParaRPr>
                    </a:p>
                  </a:txBody>
                  <a:tcPr marL="12700" marR="12700" marT="127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en-US" sz="2000" b="1" i="0" u="none" strike="noStrike" dirty="0">
                          <a:solidFill>
                            <a:srgbClr val="000000"/>
                          </a:solidFill>
                          <a:effectLst/>
                          <a:latin typeface="Calibri"/>
                        </a:rPr>
                        <a:t>E(NPV)</a:t>
                      </a:r>
                    </a:p>
                  </a:txBody>
                  <a:tcPr marL="12700" marR="12700" marT="127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r>
              <a:tr h="551283">
                <a:tc>
                  <a:txBody>
                    <a:bodyPr/>
                    <a:lstStyle/>
                    <a:p>
                      <a:pPr algn="ctr" fontAlgn="ctr"/>
                      <a:r>
                        <a:rPr lang="en-US" sz="2000" b="1" i="0" u="none" strike="noStrike" dirty="0" smtClean="0">
                          <a:solidFill>
                            <a:srgbClr val="000000"/>
                          </a:solidFill>
                          <a:effectLst/>
                          <a:latin typeface="Calibri"/>
                        </a:rPr>
                        <a:t>Vietnam</a:t>
                      </a:r>
                    </a:p>
                    <a:p>
                      <a:pPr algn="ctr" fontAlgn="ctr"/>
                      <a:r>
                        <a:rPr lang="en-US" sz="2000" b="1" i="0" u="none" strike="noStrike" dirty="0" smtClean="0">
                          <a:solidFill>
                            <a:srgbClr val="000000"/>
                          </a:solidFill>
                          <a:effectLst/>
                          <a:latin typeface="Calibri"/>
                        </a:rPr>
                        <a:t>(standard product)</a:t>
                      </a:r>
                      <a:endParaRPr lang="en-US" sz="2000" b="1" i="0" u="none" strike="noStrike" dirty="0">
                        <a:solidFill>
                          <a:srgbClr val="000000"/>
                        </a:solidFill>
                        <a:effectLst/>
                        <a:latin typeface="Calibri"/>
                      </a:endParaRPr>
                    </a:p>
                  </a:txBody>
                  <a:tcPr marL="12700" marR="12700" marT="127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2000" b="0" i="0" u="none" strike="noStrike" dirty="0">
                          <a:solidFill>
                            <a:srgbClr val="000000"/>
                          </a:solidFill>
                          <a:effectLst/>
                          <a:latin typeface="Calibri"/>
                        </a:rPr>
                        <a:t>$</a:t>
                      </a:r>
                      <a:r>
                        <a:rPr lang="en-US" sz="2000" b="0" i="0" u="none" strike="noStrike" dirty="0" smtClean="0">
                          <a:solidFill>
                            <a:srgbClr val="000000"/>
                          </a:solidFill>
                          <a:effectLst/>
                          <a:latin typeface="Calibri"/>
                        </a:rPr>
                        <a:t>1,123</a:t>
                      </a:r>
                      <a:endParaRPr lang="en-US" sz="2000" b="0" i="0" u="none" strike="noStrike" dirty="0">
                        <a:solidFill>
                          <a:srgbClr val="000000"/>
                        </a:solidFill>
                        <a:effectLst/>
                        <a:latin typeface="Calibri"/>
                      </a:endParaRPr>
                    </a:p>
                  </a:txBody>
                  <a:tcPr marL="12700" marR="12700" marT="127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2000" b="0" i="0" u="none" strike="noStrike" dirty="0">
                          <a:solidFill>
                            <a:srgbClr val="000000"/>
                          </a:solidFill>
                          <a:effectLst/>
                          <a:latin typeface="Calibri"/>
                        </a:rPr>
                        <a:t>$</a:t>
                      </a:r>
                      <a:r>
                        <a:rPr lang="en-US" sz="2000" b="0" i="0" u="none" strike="noStrike" dirty="0" smtClean="0">
                          <a:solidFill>
                            <a:srgbClr val="000000"/>
                          </a:solidFill>
                          <a:effectLst/>
                          <a:latin typeface="Calibri"/>
                        </a:rPr>
                        <a:t>15,152</a:t>
                      </a:r>
                      <a:endParaRPr lang="en-US" sz="2000" b="0" i="0" u="none" strike="noStrike" dirty="0">
                        <a:solidFill>
                          <a:srgbClr val="000000"/>
                        </a:solidFill>
                        <a:effectLst/>
                        <a:latin typeface="Calibri"/>
                      </a:endParaRPr>
                    </a:p>
                  </a:txBody>
                  <a:tcPr marL="12700" marR="12700" marT="127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2000" b="0" i="0" u="none" strike="noStrike" dirty="0">
                          <a:solidFill>
                            <a:srgbClr val="000000"/>
                          </a:solidFill>
                          <a:effectLst/>
                          <a:latin typeface="Calibri"/>
                        </a:rPr>
                        <a:t>$</a:t>
                      </a:r>
                      <a:r>
                        <a:rPr lang="en-US" sz="2000" b="0" i="0" u="none" strike="noStrike" dirty="0" smtClean="0">
                          <a:solidFill>
                            <a:srgbClr val="000000"/>
                          </a:solidFill>
                          <a:effectLst/>
                          <a:latin typeface="Calibri"/>
                        </a:rPr>
                        <a:t>14,029</a:t>
                      </a:r>
                      <a:endParaRPr lang="en-US" sz="2000" b="0" i="0" u="none" strike="noStrike" dirty="0">
                        <a:solidFill>
                          <a:srgbClr val="000000"/>
                        </a:solidFill>
                        <a:effectLst/>
                        <a:latin typeface="Calibri"/>
                      </a:endParaRPr>
                    </a:p>
                  </a:txBody>
                  <a:tcPr marL="12700" marR="12700" marT="127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551283">
                <a:tc>
                  <a:txBody>
                    <a:bodyPr/>
                    <a:lstStyle/>
                    <a:p>
                      <a:pPr algn="ctr" fontAlgn="ctr"/>
                      <a:r>
                        <a:rPr lang="en-US" sz="2000" b="1" i="0" u="none" strike="noStrike">
                          <a:solidFill>
                            <a:srgbClr val="000000"/>
                          </a:solidFill>
                          <a:effectLst/>
                          <a:latin typeface="Calibri"/>
                        </a:rPr>
                        <a:t>China</a:t>
                      </a:r>
                    </a:p>
                  </a:txBody>
                  <a:tcPr marL="12700" marR="12700" marT="127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2000" b="0" i="0" u="none" strike="noStrike" dirty="0">
                          <a:solidFill>
                            <a:srgbClr val="000000"/>
                          </a:solidFill>
                          <a:effectLst/>
                          <a:latin typeface="Calibri"/>
                        </a:rPr>
                        <a:t>$</a:t>
                      </a:r>
                      <a:r>
                        <a:rPr lang="en-US" sz="2000" b="0" i="0" u="none" strike="noStrike" dirty="0" smtClean="0">
                          <a:solidFill>
                            <a:srgbClr val="000000"/>
                          </a:solidFill>
                          <a:effectLst/>
                          <a:latin typeface="Calibri"/>
                        </a:rPr>
                        <a:t>2,712</a:t>
                      </a:r>
                      <a:endParaRPr lang="en-US" sz="2000" b="0" i="0" u="none" strike="noStrike" dirty="0">
                        <a:solidFill>
                          <a:srgbClr val="000000"/>
                        </a:solidFill>
                        <a:effectLst/>
                        <a:latin typeface="Calibri"/>
                      </a:endParaRPr>
                    </a:p>
                  </a:txBody>
                  <a:tcPr marL="12700" marR="12700" marT="127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2000" b="0" i="0" u="none" strike="noStrike" dirty="0">
                          <a:solidFill>
                            <a:srgbClr val="000000"/>
                          </a:solidFill>
                          <a:effectLst/>
                          <a:latin typeface="Calibri"/>
                        </a:rPr>
                        <a:t>$</a:t>
                      </a:r>
                      <a:r>
                        <a:rPr lang="en-US" sz="2000" b="0" i="0" u="none" strike="noStrike" dirty="0" smtClean="0">
                          <a:solidFill>
                            <a:srgbClr val="000000"/>
                          </a:solidFill>
                          <a:effectLst/>
                          <a:latin typeface="Calibri"/>
                        </a:rPr>
                        <a:t>16,648</a:t>
                      </a:r>
                      <a:endParaRPr lang="en-US" sz="2000" b="0" i="0" u="none" strike="noStrike" dirty="0">
                        <a:solidFill>
                          <a:srgbClr val="000000"/>
                        </a:solidFill>
                        <a:effectLst/>
                        <a:latin typeface="Calibri"/>
                      </a:endParaRPr>
                    </a:p>
                  </a:txBody>
                  <a:tcPr marL="12700" marR="12700" marT="127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2000" b="0" i="0" u="none" strike="noStrike" dirty="0">
                          <a:solidFill>
                            <a:srgbClr val="000000"/>
                          </a:solidFill>
                          <a:effectLst/>
                          <a:latin typeface="Calibri"/>
                        </a:rPr>
                        <a:t>$</a:t>
                      </a:r>
                      <a:r>
                        <a:rPr lang="en-US" sz="2000" b="0" i="0" u="none" strike="noStrike" dirty="0" smtClean="0">
                          <a:solidFill>
                            <a:srgbClr val="000000"/>
                          </a:solidFill>
                          <a:effectLst/>
                          <a:latin typeface="Calibri"/>
                        </a:rPr>
                        <a:t>13,936</a:t>
                      </a:r>
                      <a:endParaRPr lang="en-US" sz="2000" b="0" i="0" u="none" strike="noStrike" dirty="0">
                        <a:solidFill>
                          <a:srgbClr val="000000"/>
                        </a:solidFill>
                        <a:effectLst/>
                        <a:latin typeface="Calibri"/>
                      </a:endParaRPr>
                    </a:p>
                  </a:txBody>
                  <a:tcPr marL="12700" marR="12700" marT="127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551283">
                <a:tc>
                  <a:txBody>
                    <a:bodyPr/>
                    <a:lstStyle/>
                    <a:p>
                      <a:pPr algn="ctr" fontAlgn="ctr"/>
                      <a:r>
                        <a:rPr lang="en-US" sz="2000" b="1" i="0" u="none" strike="noStrike">
                          <a:solidFill>
                            <a:srgbClr val="000000"/>
                          </a:solidFill>
                          <a:effectLst/>
                          <a:latin typeface="Calibri"/>
                        </a:rPr>
                        <a:t>Chaining</a:t>
                      </a:r>
                    </a:p>
                  </a:txBody>
                  <a:tcPr marL="12700" marR="12700" marT="127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2000" b="0" i="0" u="none" strike="noStrike" dirty="0">
                          <a:solidFill>
                            <a:srgbClr val="000000"/>
                          </a:solidFill>
                          <a:effectLst/>
                          <a:latin typeface="Calibri"/>
                        </a:rPr>
                        <a:t>$</a:t>
                      </a:r>
                      <a:r>
                        <a:rPr lang="en-US" sz="2000" b="0" i="0" u="none" strike="noStrike" dirty="0" smtClean="0">
                          <a:solidFill>
                            <a:srgbClr val="000000"/>
                          </a:solidFill>
                          <a:effectLst/>
                          <a:latin typeface="Calibri"/>
                        </a:rPr>
                        <a:t>3,240</a:t>
                      </a:r>
                      <a:endParaRPr lang="en-US" sz="2000" b="0" i="0" u="none" strike="noStrike" dirty="0">
                        <a:solidFill>
                          <a:srgbClr val="000000"/>
                        </a:solidFill>
                        <a:effectLst/>
                        <a:latin typeface="Calibri"/>
                      </a:endParaRPr>
                    </a:p>
                  </a:txBody>
                  <a:tcPr marL="12700" marR="12700" marT="127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2000" b="0" i="0" u="none" strike="noStrike" dirty="0">
                          <a:solidFill>
                            <a:srgbClr val="000000"/>
                          </a:solidFill>
                          <a:effectLst/>
                          <a:latin typeface="Calibri"/>
                        </a:rPr>
                        <a:t>$</a:t>
                      </a:r>
                      <a:r>
                        <a:rPr lang="en-US" sz="2000" b="0" i="0" u="none" strike="noStrike" dirty="0" smtClean="0">
                          <a:solidFill>
                            <a:srgbClr val="000000"/>
                          </a:solidFill>
                          <a:effectLst/>
                          <a:latin typeface="Calibri"/>
                        </a:rPr>
                        <a:t>17,530</a:t>
                      </a:r>
                      <a:endParaRPr lang="en-US" sz="2000" b="0" i="0" u="none" strike="noStrike" dirty="0">
                        <a:solidFill>
                          <a:srgbClr val="000000"/>
                        </a:solidFill>
                        <a:effectLst/>
                        <a:latin typeface="Calibri"/>
                      </a:endParaRPr>
                    </a:p>
                  </a:txBody>
                  <a:tcPr marL="12700" marR="12700" marT="127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2000" b="0" i="0" u="none" strike="noStrike" dirty="0">
                          <a:solidFill>
                            <a:srgbClr val="000000"/>
                          </a:solidFill>
                          <a:effectLst/>
                          <a:latin typeface="Calibri"/>
                        </a:rPr>
                        <a:t>$</a:t>
                      </a:r>
                      <a:r>
                        <a:rPr lang="en-US" sz="2000" b="0" i="0" u="none" strike="noStrike" dirty="0" smtClean="0">
                          <a:solidFill>
                            <a:srgbClr val="000000"/>
                          </a:solidFill>
                          <a:effectLst/>
                          <a:latin typeface="Calibri"/>
                        </a:rPr>
                        <a:t>14,290</a:t>
                      </a:r>
                      <a:endParaRPr lang="en-US" sz="2000" b="0" i="0" u="none" strike="noStrike" dirty="0">
                        <a:solidFill>
                          <a:srgbClr val="000000"/>
                        </a:solidFill>
                        <a:effectLst/>
                        <a:latin typeface="Calibri"/>
                      </a:endParaRPr>
                    </a:p>
                  </a:txBody>
                  <a:tcPr marL="12700" marR="12700" marT="127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551283">
                <a:tc>
                  <a:txBody>
                    <a:bodyPr/>
                    <a:lstStyle/>
                    <a:p>
                      <a:pPr algn="ctr" fontAlgn="ctr"/>
                      <a:r>
                        <a:rPr lang="en-US" sz="2000" b="1" i="0" u="none" strike="noStrike">
                          <a:solidFill>
                            <a:srgbClr val="000000"/>
                          </a:solidFill>
                          <a:effectLst/>
                          <a:latin typeface="Calibri"/>
                        </a:rPr>
                        <a:t>Dedicated</a:t>
                      </a:r>
                    </a:p>
                  </a:txBody>
                  <a:tcPr marL="12700" marR="12700" marT="127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2000" b="0" i="0" u="none" strike="noStrike" dirty="0">
                          <a:solidFill>
                            <a:srgbClr val="000000"/>
                          </a:solidFill>
                          <a:effectLst/>
                          <a:latin typeface="Calibri"/>
                        </a:rPr>
                        <a:t>$</a:t>
                      </a:r>
                      <a:r>
                        <a:rPr lang="en-US" sz="2000" b="0" i="0" u="none" strike="noStrike" dirty="0" smtClean="0">
                          <a:solidFill>
                            <a:srgbClr val="000000"/>
                          </a:solidFill>
                          <a:effectLst/>
                          <a:latin typeface="Calibri"/>
                        </a:rPr>
                        <a:t>3,425</a:t>
                      </a:r>
                      <a:endParaRPr lang="en-US" sz="2000" b="0" i="0" u="none" strike="noStrike" dirty="0">
                        <a:solidFill>
                          <a:srgbClr val="000000"/>
                        </a:solidFill>
                        <a:effectLst/>
                        <a:latin typeface="Calibri"/>
                      </a:endParaRPr>
                    </a:p>
                  </a:txBody>
                  <a:tcPr marL="12700" marR="12700" marT="127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2000" b="0" i="0" u="none" strike="noStrike" dirty="0">
                          <a:solidFill>
                            <a:srgbClr val="000000"/>
                          </a:solidFill>
                          <a:effectLst/>
                          <a:latin typeface="Calibri"/>
                        </a:rPr>
                        <a:t>$</a:t>
                      </a:r>
                      <a:r>
                        <a:rPr lang="en-US" sz="2000" b="0" i="0" u="none" strike="noStrike" dirty="0" smtClean="0">
                          <a:solidFill>
                            <a:srgbClr val="000000"/>
                          </a:solidFill>
                          <a:effectLst/>
                          <a:latin typeface="Calibri"/>
                        </a:rPr>
                        <a:t>17,441</a:t>
                      </a:r>
                      <a:endParaRPr lang="en-US" sz="2000" b="0" i="0" u="none" strike="noStrike" dirty="0">
                        <a:solidFill>
                          <a:srgbClr val="000000"/>
                        </a:solidFill>
                        <a:effectLst/>
                        <a:latin typeface="Calibri"/>
                      </a:endParaRPr>
                    </a:p>
                  </a:txBody>
                  <a:tcPr marL="12700" marR="12700" marT="127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2000" b="0" i="0" u="none" strike="noStrike" dirty="0">
                          <a:solidFill>
                            <a:srgbClr val="000000"/>
                          </a:solidFill>
                          <a:effectLst/>
                          <a:latin typeface="Calibri"/>
                        </a:rPr>
                        <a:t>$</a:t>
                      </a:r>
                      <a:r>
                        <a:rPr lang="en-US" sz="2000" b="0" i="0" u="none" strike="noStrike" dirty="0" smtClean="0">
                          <a:solidFill>
                            <a:srgbClr val="000000"/>
                          </a:solidFill>
                          <a:effectLst/>
                          <a:latin typeface="Calibri"/>
                        </a:rPr>
                        <a:t>14,016</a:t>
                      </a:r>
                      <a:endParaRPr lang="en-US" sz="2000" b="0" i="0" u="none" strike="noStrike" dirty="0">
                        <a:solidFill>
                          <a:srgbClr val="000000"/>
                        </a:solidFill>
                        <a:effectLst/>
                        <a:latin typeface="Calibri"/>
                      </a:endParaRPr>
                    </a:p>
                  </a:txBody>
                  <a:tcPr marL="12700" marR="12700" marT="127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607915">
                <a:tc>
                  <a:txBody>
                    <a:bodyPr/>
                    <a:lstStyle/>
                    <a:p>
                      <a:pPr algn="ctr" fontAlgn="ctr"/>
                      <a:r>
                        <a:rPr lang="en-US" sz="2000" b="1" i="0" u="none" strike="noStrike" dirty="0">
                          <a:solidFill>
                            <a:srgbClr val="000000"/>
                          </a:solidFill>
                          <a:effectLst/>
                          <a:latin typeface="Calibri"/>
                        </a:rPr>
                        <a:t>Full flexibility</a:t>
                      </a:r>
                    </a:p>
                  </a:txBody>
                  <a:tcPr marL="12700" marR="12700" marT="127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2000" b="0" i="0" u="none" strike="noStrike" dirty="0">
                          <a:solidFill>
                            <a:srgbClr val="000000"/>
                          </a:solidFill>
                          <a:effectLst/>
                          <a:latin typeface="Calibri"/>
                        </a:rPr>
                        <a:t>$</a:t>
                      </a:r>
                      <a:r>
                        <a:rPr lang="en-US" sz="2000" b="0" i="0" u="none" strike="noStrike" dirty="0" smtClean="0">
                          <a:solidFill>
                            <a:srgbClr val="000000"/>
                          </a:solidFill>
                          <a:effectLst/>
                          <a:latin typeface="Calibri"/>
                        </a:rPr>
                        <a:t>4,997</a:t>
                      </a:r>
                      <a:endParaRPr lang="en-US" sz="2000" b="0" i="0" u="none" strike="noStrike" dirty="0">
                        <a:solidFill>
                          <a:srgbClr val="000000"/>
                        </a:solidFill>
                        <a:effectLst/>
                        <a:latin typeface="Calibri"/>
                      </a:endParaRPr>
                    </a:p>
                  </a:txBody>
                  <a:tcPr marL="12700" marR="12700" marT="127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2000" b="0" i="0" u="none" strike="noStrike" dirty="0">
                          <a:solidFill>
                            <a:srgbClr val="000000"/>
                          </a:solidFill>
                          <a:effectLst/>
                          <a:latin typeface="Calibri"/>
                        </a:rPr>
                        <a:t>$</a:t>
                      </a:r>
                      <a:r>
                        <a:rPr lang="en-US" sz="2000" b="0" i="0" u="none" strike="noStrike" dirty="0" smtClean="0">
                          <a:solidFill>
                            <a:srgbClr val="000000"/>
                          </a:solidFill>
                          <a:effectLst/>
                          <a:latin typeface="Calibri"/>
                        </a:rPr>
                        <a:t>17,534</a:t>
                      </a:r>
                      <a:endParaRPr lang="en-US" sz="2000" b="0" i="0" u="none" strike="noStrike" dirty="0">
                        <a:solidFill>
                          <a:srgbClr val="000000"/>
                        </a:solidFill>
                        <a:effectLst/>
                        <a:latin typeface="Calibri"/>
                      </a:endParaRPr>
                    </a:p>
                  </a:txBody>
                  <a:tcPr marL="12700" marR="12700" marT="127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2000" b="0" i="0" u="none" strike="noStrike" dirty="0">
                          <a:solidFill>
                            <a:srgbClr val="000000"/>
                          </a:solidFill>
                          <a:effectLst/>
                          <a:latin typeface="Calibri"/>
                        </a:rPr>
                        <a:t>$</a:t>
                      </a:r>
                      <a:r>
                        <a:rPr lang="en-US" sz="2000" b="0" i="0" u="none" strike="noStrike" dirty="0" smtClean="0">
                          <a:solidFill>
                            <a:srgbClr val="000000"/>
                          </a:solidFill>
                          <a:effectLst/>
                          <a:latin typeface="Calibri"/>
                        </a:rPr>
                        <a:t>12,537</a:t>
                      </a:r>
                      <a:endParaRPr lang="en-US" sz="2000" b="0" i="0" u="none" strike="noStrike" dirty="0">
                        <a:solidFill>
                          <a:srgbClr val="000000"/>
                        </a:solidFill>
                        <a:effectLst/>
                        <a:latin typeface="Calibri"/>
                      </a:endParaRPr>
                    </a:p>
                  </a:txBody>
                  <a:tcPr marL="12700" marR="12700" marT="127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2" name="Title 1"/>
          <p:cNvSpPr>
            <a:spLocks noGrp="1"/>
          </p:cNvSpPr>
          <p:nvPr>
            <p:ph type="title"/>
          </p:nvPr>
        </p:nvSpPr>
        <p:spPr/>
        <p:txBody>
          <a:bodyPr/>
          <a:lstStyle/>
          <a:p>
            <a:r>
              <a:rPr lang="en-US" dirty="0" smtClean="0"/>
              <a:t>Global Operations Strategy Comparison and Trade-offs:</a:t>
            </a:r>
            <a:br>
              <a:rPr lang="en-US" dirty="0" smtClean="0"/>
            </a:br>
            <a:r>
              <a:rPr lang="en-US" dirty="0"/>
              <a:t>	</a:t>
            </a:r>
            <a:r>
              <a:rPr lang="en-US" dirty="0" smtClean="0"/>
              <a:t>“A little flexibility is all you need”</a:t>
            </a:r>
            <a:endParaRPr lang="en-US" dirty="0"/>
          </a:p>
        </p:txBody>
      </p:sp>
      <p:sp>
        <p:nvSpPr>
          <p:cNvPr id="3" name="TextBox 2"/>
          <p:cNvSpPr txBox="1"/>
          <p:nvPr/>
        </p:nvSpPr>
        <p:spPr>
          <a:xfrm>
            <a:off x="7439594" y="1327488"/>
            <a:ext cx="994183" cy="338554"/>
          </a:xfrm>
          <a:prstGeom prst="rect">
            <a:avLst/>
          </a:prstGeom>
          <a:noFill/>
        </p:spPr>
        <p:txBody>
          <a:bodyPr wrap="none" rtlCol="0">
            <a:spAutoFit/>
          </a:bodyPr>
          <a:lstStyle/>
          <a:p>
            <a:r>
              <a:rPr lang="en-US" sz="1600" dirty="0" smtClean="0">
                <a:latin typeface="Arial" charset="0"/>
                <a:ea typeface="Arial" charset="0"/>
                <a:cs typeface="Arial" charset="0"/>
              </a:rPr>
              <a:t>(in $000)</a:t>
            </a:r>
            <a:endParaRPr lang="en-US" sz="1600" dirty="0">
              <a:latin typeface="Arial" charset="0"/>
              <a:ea typeface="Arial" charset="0"/>
              <a:cs typeface="Arial" charset="0"/>
            </a:endParaRPr>
          </a:p>
        </p:txBody>
      </p:sp>
    </p:spTree>
    <p:extLst>
      <p:ext uri="{BB962C8B-B14F-4D97-AF65-F5344CB8AC3E}">
        <p14:creationId xmlns:p14="http://schemas.microsoft.com/office/powerpoint/2010/main" val="4747309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And the current situation is …</a:t>
            </a:r>
            <a:br>
              <a:rPr lang="en-US" dirty="0" smtClean="0"/>
            </a:br>
            <a:endParaRPr lang="en-US" dirty="0"/>
          </a:p>
        </p:txBody>
      </p:sp>
      <p:pic>
        <p:nvPicPr>
          <p:cNvPr id="3" name="Picture 2"/>
          <p:cNvPicPr>
            <a:picLocks noChangeAspect="1"/>
          </p:cNvPicPr>
          <p:nvPr/>
        </p:nvPicPr>
        <p:blipFill>
          <a:blip r:embed="rId3"/>
          <a:stretch>
            <a:fillRect/>
          </a:stretch>
        </p:blipFill>
        <p:spPr>
          <a:xfrm>
            <a:off x="0" y="622334"/>
            <a:ext cx="9144000" cy="6285136"/>
          </a:xfrm>
          <a:prstGeom prst="rect">
            <a:avLst/>
          </a:prstGeom>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Integrative Case I:</a:t>
            </a:r>
            <a:br>
              <a:rPr lang="en-US" dirty="0" smtClean="0"/>
            </a:br>
            <a:r>
              <a:rPr lang="en-US" dirty="0"/>
              <a:t>	</a:t>
            </a:r>
            <a:r>
              <a:rPr lang="en-US" dirty="0" smtClean="0"/>
              <a:t>Learning Points</a:t>
            </a:r>
            <a:endParaRPr lang="en-US" dirty="0"/>
          </a:p>
        </p:txBody>
      </p:sp>
      <p:sp>
        <p:nvSpPr>
          <p:cNvPr id="4" name="Content Placeholder 3"/>
          <p:cNvSpPr>
            <a:spLocks noGrp="1"/>
          </p:cNvSpPr>
          <p:nvPr>
            <p:ph idx="1"/>
          </p:nvPr>
        </p:nvSpPr>
        <p:spPr/>
        <p:txBody>
          <a:bodyPr/>
          <a:lstStyle/>
          <a:p>
            <a:pPr>
              <a:buFont typeface="Arial"/>
              <a:buChar char="•"/>
            </a:pPr>
            <a:r>
              <a:rPr lang="en-US" dirty="0">
                <a:latin typeface="Optima"/>
                <a:cs typeface="Optima"/>
              </a:rPr>
              <a:t>System design: the value of partial flexibility</a:t>
            </a:r>
          </a:p>
          <a:p>
            <a:pPr marL="800100" lvl="1" indent="-342900">
              <a:buFont typeface="Arial"/>
              <a:buChar char="•"/>
            </a:pPr>
            <a:r>
              <a:rPr lang="en-US" dirty="0">
                <a:latin typeface="Optima"/>
                <a:cs typeface="Optima"/>
              </a:rPr>
              <a:t>“A little flexibility goes a long way” [chaining is almost as good as full flexibility</a:t>
            </a:r>
          </a:p>
          <a:p>
            <a:pPr>
              <a:buFont typeface="Arial"/>
              <a:buChar char="•"/>
            </a:pPr>
            <a:endParaRPr lang="en-US" dirty="0">
              <a:latin typeface="Optima"/>
              <a:cs typeface="Optima"/>
            </a:endParaRPr>
          </a:p>
          <a:p>
            <a:pPr>
              <a:buFont typeface="Arial"/>
              <a:buChar char="•"/>
            </a:pPr>
            <a:r>
              <a:rPr lang="en-US" dirty="0">
                <a:latin typeface="Optima"/>
                <a:cs typeface="Optima"/>
              </a:rPr>
              <a:t>The value of simple </a:t>
            </a:r>
            <a:r>
              <a:rPr lang="en-US" dirty="0" smtClean="0">
                <a:latin typeface="Optima"/>
                <a:cs typeface="Optima"/>
              </a:rPr>
              <a:t>benchmarks or “corner solutions"</a:t>
            </a:r>
            <a:endParaRPr lang="en-US" dirty="0">
              <a:latin typeface="Optima"/>
              <a:cs typeface="Optima"/>
            </a:endParaRPr>
          </a:p>
          <a:p>
            <a:pPr>
              <a:buFont typeface="Arial"/>
              <a:buChar char="•"/>
            </a:pPr>
            <a:endParaRPr lang="en-US" dirty="0">
              <a:latin typeface="Optima"/>
              <a:cs typeface="Optima"/>
            </a:endParaRPr>
          </a:p>
          <a:p>
            <a:pPr>
              <a:buFont typeface="Arial"/>
              <a:buChar char="•"/>
            </a:pPr>
            <a:r>
              <a:rPr lang="en-US" dirty="0">
                <a:latin typeface="Optima"/>
                <a:cs typeface="Optima"/>
              </a:rPr>
              <a:t>Identifying key tradeoffs: Fixed costs vs. Variable costs</a:t>
            </a:r>
          </a:p>
          <a:p>
            <a:pPr marL="1371600" lvl="3" indent="0">
              <a:buNone/>
            </a:pPr>
            <a:r>
              <a:rPr lang="en-US" dirty="0">
                <a:latin typeface="Optima"/>
                <a:cs typeface="Optima"/>
              </a:rPr>
              <a:t>Fixed costs: </a:t>
            </a:r>
            <a:r>
              <a:rPr lang="en-US" dirty="0" smtClean="0">
                <a:latin typeface="Optima"/>
                <a:cs typeface="Optima"/>
              </a:rPr>
              <a:t>		Reduce </a:t>
            </a:r>
            <a:r>
              <a:rPr lang="en-US" dirty="0">
                <a:latin typeface="Optima"/>
                <a:cs typeface="Optima"/>
              </a:rPr>
              <a:t>number of plants</a:t>
            </a:r>
          </a:p>
          <a:p>
            <a:pPr marL="1371600" lvl="3" indent="0">
              <a:buNone/>
            </a:pPr>
            <a:r>
              <a:rPr lang="en-US" dirty="0">
                <a:latin typeface="Optima"/>
                <a:cs typeface="Optima"/>
              </a:rPr>
              <a:t>Fixed flexible costs: </a:t>
            </a:r>
            <a:r>
              <a:rPr lang="en-US" dirty="0" smtClean="0">
                <a:latin typeface="Optima"/>
                <a:cs typeface="Optima"/>
              </a:rPr>
              <a:t>	Increase </a:t>
            </a:r>
            <a:r>
              <a:rPr lang="en-US" dirty="0">
                <a:latin typeface="Optima"/>
                <a:cs typeface="Optima"/>
              </a:rPr>
              <a:t>number of </a:t>
            </a:r>
            <a:r>
              <a:rPr lang="en-US" dirty="0" smtClean="0">
                <a:latin typeface="Optima"/>
                <a:cs typeface="Optima"/>
              </a:rPr>
              <a:t>plants</a:t>
            </a:r>
          </a:p>
          <a:p>
            <a:pPr marL="1371600" lvl="3" indent="0">
              <a:buNone/>
            </a:pPr>
            <a:r>
              <a:rPr lang="en-US" dirty="0">
                <a:latin typeface="Optima"/>
                <a:cs typeface="Optima"/>
              </a:rPr>
              <a:t>	</a:t>
            </a:r>
            <a:r>
              <a:rPr lang="en-US" dirty="0" smtClean="0">
                <a:latin typeface="Optima"/>
                <a:cs typeface="Optima"/>
              </a:rPr>
              <a:t>		Limit </a:t>
            </a:r>
            <a:r>
              <a:rPr lang="en-US" dirty="0">
                <a:latin typeface="Optima"/>
                <a:cs typeface="Optima"/>
              </a:rPr>
              <a:t>the level of flexibility.</a:t>
            </a:r>
          </a:p>
          <a:p>
            <a:pPr marL="1371600" lvl="3" indent="0">
              <a:buNone/>
            </a:pPr>
            <a:r>
              <a:rPr lang="en-US" dirty="0">
                <a:latin typeface="Optima"/>
                <a:cs typeface="Optima"/>
              </a:rPr>
              <a:t>Variable transportation </a:t>
            </a:r>
            <a:r>
              <a:rPr lang="en-US" dirty="0" smtClean="0">
                <a:latin typeface="Optima"/>
                <a:cs typeface="Optima"/>
              </a:rPr>
              <a:t>costs: 	Increase </a:t>
            </a:r>
            <a:r>
              <a:rPr lang="en-US" dirty="0">
                <a:latin typeface="Optima"/>
                <a:cs typeface="Optima"/>
              </a:rPr>
              <a:t>footprint </a:t>
            </a:r>
            <a:r>
              <a:rPr lang="en-US" dirty="0" smtClean="0">
                <a:latin typeface="Optima"/>
                <a:cs typeface="Optima"/>
              </a:rPr>
              <a:t>to </a:t>
            </a:r>
            <a:r>
              <a:rPr lang="en-US" dirty="0">
                <a:latin typeface="Optima"/>
                <a:cs typeface="Optima"/>
              </a:rPr>
              <a:t>minimize </a:t>
            </a:r>
            <a:r>
              <a:rPr lang="en-US" dirty="0" smtClean="0">
                <a:latin typeface="Optima"/>
                <a:cs typeface="Optima"/>
              </a:rPr>
              <a:t>transportation</a:t>
            </a:r>
          </a:p>
          <a:p>
            <a:pPr marL="1371600" lvl="3" indent="0">
              <a:buNone/>
            </a:pPr>
            <a:endParaRPr lang="en-US" dirty="0">
              <a:latin typeface="Optima"/>
              <a:cs typeface="Optima"/>
            </a:endParaRPr>
          </a:p>
          <a:p>
            <a:pPr marL="457200"/>
            <a:r>
              <a:rPr lang="en-US" dirty="0" smtClean="0">
                <a:latin typeface="Optima"/>
                <a:cs typeface="Optima"/>
              </a:rPr>
              <a:t>There must be a continuous dialogue between Competitive Strategy and Operations Strategy so that the right trade-offs are made</a:t>
            </a:r>
            <a:endParaRPr lang="en-US" dirty="0">
              <a:latin typeface="Optima"/>
              <a:cs typeface="Optima"/>
            </a:endParaRPr>
          </a:p>
          <a:p>
            <a:pPr lvl="3"/>
            <a:endParaRPr lang="en-US" dirty="0">
              <a:latin typeface="Optima"/>
              <a:cs typeface="Optima"/>
            </a:endParaRPr>
          </a:p>
        </p:txBody>
      </p:sp>
    </p:spTree>
    <p:extLst>
      <p:ext uri="{BB962C8B-B14F-4D97-AF65-F5344CB8AC3E}">
        <p14:creationId xmlns:p14="http://schemas.microsoft.com/office/powerpoint/2010/main" val="9403340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6146"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b="1">
              <a:solidFill>
                <a:srgbClr val="000000"/>
              </a:solidFill>
            </a:endParaRPr>
          </a:p>
        </p:txBody>
      </p:sp>
      <p:sp>
        <p:nvSpPr>
          <p:cNvPr id="6147"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b="1">
              <a:solidFill>
                <a:srgbClr val="000000"/>
              </a:solidFill>
            </a:endParaRPr>
          </a:p>
        </p:txBody>
      </p:sp>
      <p:sp>
        <p:nvSpPr>
          <p:cNvPr id="6148"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b="1">
              <a:solidFill>
                <a:srgbClr val="000000"/>
              </a:solidFill>
            </a:endParaRPr>
          </a:p>
        </p:txBody>
      </p:sp>
      <p:sp>
        <p:nvSpPr>
          <p:cNvPr id="6149"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b="1">
              <a:solidFill>
                <a:srgbClr val="000000"/>
              </a:solidFill>
            </a:endParaRPr>
          </a:p>
        </p:txBody>
      </p:sp>
      <p:sp>
        <p:nvSpPr>
          <p:cNvPr id="6150" name="Rectangle 6"/>
          <p:cNvSpPr>
            <a:spLocks noChangeArrowheads="1"/>
          </p:cNvSpPr>
          <p:nvPr/>
        </p:nvSpPr>
        <p:spPr bwMode="auto">
          <a:xfrm>
            <a:off x="0" y="0"/>
            <a:ext cx="9144000" cy="1477963"/>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sz="3600" b="1">
                <a:solidFill>
                  <a:srgbClr val="FFFFFF"/>
                </a:solidFill>
                <a:latin typeface="Garamond" pitchFamily="18" charset="0"/>
              </a:rPr>
              <a:t>Operations Strategy</a:t>
            </a:r>
          </a:p>
          <a:p>
            <a:pPr algn="ctr" eaLnBrk="0" hangingPunct="0">
              <a:spcBef>
                <a:spcPct val="50000"/>
              </a:spcBef>
            </a:pPr>
            <a:r>
              <a:rPr lang="en-US" sz="3600" b="1">
                <a:solidFill>
                  <a:srgbClr val="FF3300"/>
                </a:solidFill>
                <a:latin typeface="Garamond" pitchFamily="18" charset="0"/>
              </a:rPr>
              <a:t>Strategic Sourcing</a:t>
            </a:r>
          </a:p>
        </p:txBody>
      </p:sp>
      <p:sp>
        <p:nvSpPr>
          <p:cNvPr id="6151" name="Rectangle 7"/>
          <p:cNvSpPr>
            <a:spLocks noGrp="1" noChangeArrowheads="1"/>
          </p:cNvSpPr>
          <p:nvPr>
            <p:ph idx="1"/>
          </p:nvPr>
        </p:nvSpPr>
        <p:spPr>
          <a:xfrm>
            <a:off x="457200" y="2339975"/>
            <a:ext cx="8261350" cy="4137025"/>
          </a:xfrm>
        </p:spPr>
        <p:txBody>
          <a:bodyPr/>
          <a:lstStyle/>
          <a:p>
            <a:pPr eaLnBrk="1" hangingPunct="1">
              <a:buClr>
                <a:srgbClr val="FF3300"/>
              </a:buClr>
            </a:pPr>
            <a:r>
              <a:rPr lang="en-US" dirty="0" smtClean="0">
                <a:solidFill>
                  <a:schemeClr val="bg1"/>
                </a:solidFill>
              </a:rPr>
              <a:t>Explain the concept of strategic sourcing and integrate it with ops </a:t>
            </a:r>
            <a:r>
              <a:rPr lang="en-US" dirty="0" err="1" smtClean="0">
                <a:solidFill>
                  <a:schemeClr val="bg1"/>
                </a:solidFill>
              </a:rPr>
              <a:t>strat</a:t>
            </a:r>
            <a:endParaRPr lang="en-US" dirty="0" smtClean="0">
              <a:solidFill>
                <a:schemeClr val="bg1"/>
              </a:solidFill>
            </a:endParaRPr>
          </a:p>
          <a:p>
            <a:pPr eaLnBrk="1" hangingPunct="1">
              <a:buClr>
                <a:srgbClr val="FF3300"/>
              </a:buClr>
            </a:pPr>
            <a:r>
              <a:rPr lang="en-US" dirty="0" smtClean="0">
                <a:solidFill>
                  <a:schemeClr val="bg1"/>
                </a:solidFill>
              </a:rPr>
              <a:t>Use a framework to choose a supply relationship and guide outsourcing</a:t>
            </a:r>
          </a:p>
          <a:p>
            <a:pPr eaLnBrk="1" hangingPunct="1">
              <a:buClr>
                <a:srgbClr val="FF3300"/>
              </a:buClr>
            </a:pPr>
            <a:endParaRPr lang="en-US" dirty="0" smtClean="0">
              <a:solidFill>
                <a:schemeClr val="bg1"/>
              </a:solidFill>
            </a:endParaRPr>
          </a:p>
          <a:p>
            <a:pPr lvl="2" eaLnBrk="1" hangingPunct="1">
              <a:buClr>
                <a:srgbClr val="FF3300"/>
              </a:buClr>
            </a:pPr>
            <a:r>
              <a:rPr lang="en-US" b="1" dirty="0" smtClean="0">
                <a:solidFill>
                  <a:schemeClr val="bg1"/>
                </a:solidFill>
              </a:rPr>
              <a:t>Case: </a:t>
            </a:r>
          </a:p>
          <a:p>
            <a:pPr lvl="3" eaLnBrk="1" hangingPunct="1">
              <a:buClr>
                <a:srgbClr val="FF3300"/>
              </a:buClr>
            </a:pPr>
            <a:r>
              <a:rPr lang="en-US" i="1" dirty="0" smtClean="0">
                <a:solidFill>
                  <a:schemeClr val="bg1"/>
                </a:solidFill>
              </a:rPr>
              <a:t>Boeing 787 </a:t>
            </a:r>
            <a:r>
              <a:rPr lang="en-US" i="1" dirty="0" err="1" smtClean="0">
                <a:solidFill>
                  <a:schemeClr val="bg1"/>
                </a:solidFill>
              </a:rPr>
              <a:t>Dreamliner</a:t>
            </a:r>
            <a:endParaRPr lang="en-US" i="1" dirty="0" smtClean="0">
              <a:solidFill>
                <a:schemeClr val="bg1"/>
              </a:solidFill>
            </a:endParaRPr>
          </a:p>
        </p:txBody>
      </p:sp>
    </p:spTree>
    <p:extLst>
      <p:ext uri="{BB962C8B-B14F-4D97-AF65-F5344CB8AC3E}">
        <p14:creationId xmlns:p14="http://schemas.microsoft.com/office/powerpoint/2010/main" val="832407356"/>
      </p:ext>
    </p:extLst>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r>
              <a:rPr lang="en-US" b="1" smtClean="0">
                <a:latin typeface="Albertus Extra Bold"/>
              </a:rPr>
              <a:t>Strategic Sourcing</a:t>
            </a:r>
            <a:r>
              <a:rPr lang="en-US" smtClean="0">
                <a:latin typeface="Albertus Extra Bold"/>
              </a:rPr>
              <a:t/>
            </a:r>
            <a:br>
              <a:rPr lang="en-US" smtClean="0">
                <a:latin typeface="Albertus Extra Bold"/>
              </a:rPr>
            </a:br>
            <a:r>
              <a:rPr lang="en-US" smtClean="0">
                <a:latin typeface="Albertus Extra Bold"/>
              </a:rPr>
              <a:t>	</a:t>
            </a:r>
            <a:r>
              <a:rPr lang="en-US" i="1" smtClean="0"/>
              <a:t>What is it?</a:t>
            </a:r>
          </a:p>
        </p:txBody>
      </p:sp>
      <p:sp>
        <p:nvSpPr>
          <p:cNvPr id="7171" name="Rectangle 3"/>
          <p:cNvSpPr>
            <a:spLocks noGrp="1" noChangeArrowheads="1"/>
          </p:cNvSpPr>
          <p:nvPr>
            <p:ph type="body" idx="1"/>
          </p:nvPr>
        </p:nvSpPr>
        <p:spPr>
          <a:xfrm>
            <a:off x="455613" y="1223963"/>
            <a:ext cx="8229600" cy="5310187"/>
          </a:xfrm>
        </p:spPr>
        <p:txBody>
          <a:bodyPr/>
          <a:lstStyle/>
          <a:p>
            <a:pPr marL="381000" indent="-381000" eaLnBrk="1" hangingPunct="1">
              <a:lnSpc>
                <a:spcPct val="90000"/>
              </a:lnSpc>
              <a:buFont typeface="Wingdings" pitchFamily="2" charset="2"/>
              <a:buNone/>
            </a:pPr>
            <a:r>
              <a:rPr lang="en-US" b="1" smtClean="0">
                <a:solidFill>
                  <a:srgbClr val="FF3300"/>
                </a:solidFill>
              </a:rPr>
              <a:t>= Deciding on appropriate supply relationships for each activity</a:t>
            </a:r>
            <a:r>
              <a:rPr lang="en-US" smtClean="0"/>
              <a:t>.  </a:t>
            </a:r>
          </a:p>
          <a:p>
            <a:pPr marL="381000" indent="-381000" eaLnBrk="1" hangingPunct="1">
              <a:lnSpc>
                <a:spcPct val="90000"/>
              </a:lnSpc>
              <a:buFont typeface="Wingdings" pitchFamily="2" charset="2"/>
              <a:buNone/>
            </a:pPr>
            <a:endParaRPr lang="en-US" smtClean="0"/>
          </a:p>
          <a:p>
            <a:pPr marL="381000" indent="-381000" eaLnBrk="1" hangingPunct="1">
              <a:lnSpc>
                <a:spcPct val="90000"/>
              </a:lnSpc>
              <a:buFont typeface="Wingdings" pitchFamily="2" charset="2"/>
              <a:buNone/>
            </a:pPr>
            <a:r>
              <a:rPr lang="en-US" smtClean="0"/>
              <a:t>Three step approach:</a:t>
            </a:r>
          </a:p>
          <a:p>
            <a:pPr marL="381000" indent="-381000" eaLnBrk="1" hangingPunct="1">
              <a:lnSpc>
                <a:spcPct val="90000"/>
              </a:lnSpc>
              <a:buFont typeface="Wingdings" pitchFamily="2" charset="2"/>
              <a:buAutoNum type="arabicPeriod"/>
            </a:pPr>
            <a:r>
              <a:rPr lang="en-US" smtClean="0"/>
              <a:t>Identify the activity and its requirements;</a:t>
            </a:r>
          </a:p>
          <a:p>
            <a:pPr marL="381000" indent="-381000" eaLnBrk="1" hangingPunct="1">
              <a:lnSpc>
                <a:spcPct val="90000"/>
              </a:lnSpc>
              <a:buFont typeface="Wingdings" pitchFamily="2" charset="2"/>
              <a:buAutoNum type="arabicPeriod"/>
            </a:pPr>
            <a:r>
              <a:rPr lang="en-US" smtClean="0"/>
              <a:t>Make-or-buy decision: which activities are internal or not?</a:t>
            </a:r>
          </a:p>
          <a:p>
            <a:pPr marL="381000" indent="-381000" eaLnBrk="1" hangingPunct="1">
              <a:lnSpc>
                <a:spcPct val="90000"/>
              </a:lnSpc>
              <a:buFont typeface="Wingdings" pitchFamily="2" charset="2"/>
              <a:buAutoNum type="arabicPeriod"/>
            </a:pPr>
            <a:r>
              <a:rPr lang="en-US" smtClean="0"/>
              <a:t>SRM: define, contract and manage the supplier relationship</a:t>
            </a:r>
          </a:p>
          <a:p>
            <a:pPr marL="381000" indent="-381000" eaLnBrk="1" hangingPunct="1">
              <a:lnSpc>
                <a:spcPct val="90000"/>
              </a:lnSpc>
              <a:buFont typeface="Wingdings" pitchFamily="2" charset="2"/>
              <a:buNone/>
            </a:pPr>
            <a:endParaRPr lang="en-US" smtClean="0"/>
          </a:p>
          <a:p>
            <a:pPr marL="381000" indent="-381000" eaLnBrk="1" hangingPunct="1">
              <a:lnSpc>
                <a:spcPct val="90000"/>
              </a:lnSpc>
              <a:buFont typeface="Wingdings" pitchFamily="2" charset="2"/>
              <a:buNone/>
            </a:pPr>
            <a:endParaRPr lang="en-US" smtClean="0"/>
          </a:p>
          <a:p>
            <a:pPr marL="381000" indent="-381000" eaLnBrk="1" hangingPunct="1">
              <a:lnSpc>
                <a:spcPct val="90000"/>
              </a:lnSpc>
              <a:buFont typeface="Wingdings" pitchFamily="2" charset="2"/>
              <a:buNone/>
            </a:pPr>
            <a:r>
              <a:rPr lang="en-US" smtClean="0"/>
              <a:t>Distinguish:</a:t>
            </a:r>
          </a:p>
          <a:p>
            <a:pPr marL="381000" indent="-381000" eaLnBrk="1" hangingPunct="1">
              <a:lnSpc>
                <a:spcPct val="90000"/>
              </a:lnSpc>
            </a:pPr>
            <a:r>
              <a:rPr lang="en-US" smtClean="0"/>
              <a:t>Strategic buyers: lead cross-functional sourcing teams that develop sourcing strategy</a:t>
            </a:r>
          </a:p>
          <a:p>
            <a:pPr marL="781050" lvl="1" indent="-381000" eaLnBrk="1" hangingPunct="1">
              <a:lnSpc>
                <a:spcPct val="90000"/>
              </a:lnSpc>
            </a:pPr>
            <a:r>
              <a:rPr lang="en-US" smtClean="0"/>
              <a:t>CPO, global commodity managers, commodity business plan</a:t>
            </a:r>
          </a:p>
          <a:p>
            <a:pPr marL="381000" indent="-381000" eaLnBrk="1" hangingPunct="1">
              <a:lnSpc>
                <a:spcPct val="90000"/>
              </a:lnSpc>
            </a:pPr>
            <a:r>
              <a:rPr lang="en-US" smtClean="0"/>
              <a:t>Tactical buyers: execute transactional purchase order processes</a:t>
            </a:r>
          </a:p>
          <a:p>
            <a:pPr marL="381000" indent="-381000" eaLnBrk="1" hangingPunct="1">
              <a:lnSpc>
                <a:spcPct val="90000"/>
              </a:lnSpc>
              <a:buFont typeface="Wingdings" pitchFamily="2" charset="2"/>
              <a:buNone/>
            </a:pPr>
            <a:endParaRPr lang="en-US" smtClean="0"/>
          </a:p>
        </p:txBody>
      </p:sp>
    </p:spTree>
    <p:extLst>
      <p:ext uri="{BB962C8B-B14F-4D97-AF65-F5344CB8AC3E}">
        <p14:creationId xmlns:p14="http://schemas.microsoft.com/office/powerpoint/2010/main" val="104329734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r>
              <a:rPr lang="en-US" b="1" smtClean="0">
                <a:latin typeface="Albertus Extra Bold"/>
              </a:rPr>
              <a:t>Strategic Sourcing</a:t>
            </a:r>
            <a:r>
              <a:rPr lang="en-US" b="1" smtClean="0"/>
              <a:t> </a:t>
            </a:r>
            <a:r>
              <a:rPr lang="en-US" smtClean="0"/>
              <a:t/>
            </a:r>
            <a:br>
              <a:rPr lang="en-US" smtClean="0"/>
            </a:br>
            <a:r>
              <a:rPr lang="en-US" smtClean="0"/>
              <a:t>	Why it is important</a:t>
            </a:r>
          </a:p>
        </p:txBody>
      </p:sp>
      <p:sp>
        <p:nvSpPr>
          <p:cNvPr id="33795" name="Rectangle 3"/>
          <p:cNvSpPr>
            <a:spLocks noGrp="1" noChangeArrowheads="1"/>
          </p:cNvSpPr>
          <p:nvPr>
            <p:ph type="body" idx="1"/>
          </p:nvPr>
        </p:nvSpPr>
        <p:spPr>
          <a:xfrm>
            <a:off x="207963" y="1085850"/>
            <a:ext cx="8637587" cy="5419725"/>
          </a:xfrm>
        </p:spPr>
        <p:txBody>
          <a:bodyPr/>
          <a:lstStyle/>
          <a:p>
            <a:pPr eaLnBrk="1" hangingPunct="1">
              <a:defRPr/>
            </a:pPr>
            <a:r>
              <a:rPr lang="en-US" dirty="0" smtClean="0"/>
              <a:t>Purchasing, sourcing, procurement is the biggest single cost for most firms</a:t>
            </a:r>
          </a:p>
          <a:p>
            <a:pPr lvl="1" eaLnBrk="1" hangingPunct="1">
              <a:defRPr/>
            </a:pPr>
            <a:r>
              <a:rPr lang="en-US" dirty="0" smtClean="0"/>
              <a:t>Accounts for 60% of the average company’s total cost</a:t>
            </a:r>
          </a:p>
          <a:p>
            <a:pPr eaLnBrk="1" hangingPunct="1">
              <a:defRPr/>
            </a:pPr>
            <a:r>
              <a:rPr lang="en-US" dirty="0" smtClean="0"/>
              <a:t>Great potential for bottom-line improvement.</a:t>
            </a:r>
          </a:p>
          <a:p>
            <a:pPr lvl="1" eaLnBrk="1" hangingPunct="1">
              <a:defRPr/>
            </a:pPr>
            <a:r>
              <a:rPr lang="en-US" dirty="0" smtClean="0"/>
              <a:t>E.g., 20% profit margin and purchasing is 85% of COGS.</a:t>
            </a:r>
          </a:p>
          <a:p>
            <a:pPr lvl="2" eaLnBrk="1" hangingPunct="1">
              <a:defRPr/>
            </a:pPr>
            <a:r>
              <a:rPr lang="en-US" dirty="0" smtClean="0"/>
              <a:t>Price = $100, COGS = $80, Purchasing = .85*$80 = $68</a:t>
            </a:r>
          </a:p>
          <a:p>
            <a:pPr lvl="2" eaLnBrk="1" hangingPunct="1">
              <a:defRPr/>
            </a:pPr>
            <a:r>
              <a:rPr lang="en-US" dirty="0" smtClean="0"/>
              <a:t>Say purchasing improves 10%</a:t>
            </a:r>
          </a:p>
          <a:p>
            <a:pPr lvl="2" eaLnBrk="1" hangingPunct="1">
              <a:defRPr/>
            </a:pPr>
            <a:r>
              <a:rPr lang="en-US" dirty="0" smtClean="0"/>
              <a:t>Then margin becomes $20+$6.8, which is a 34% increase</a:t>
            </a:r>
          </a:p>
          <a:p>
            <a:pPr lvl="2" eaLnBrk="1" hangingPunct="1">
              <a:defRPr/>
            </a:pPr>
            <a:r>
              <a:rPr lang="en-US" dirty="0" smtClean="0"/>
              <a:t>And even greater leverage on net income!</a:t>
            </a:r>
          </a:p>
          <a:p>
            <a:pPr lvl="2" eaLnBrk="1" hangingPunct="1">
              <a:defRPr/>
            </a:pPr>
            <a:endParaRPr lang="en-US" dirty="0" smtClean="0"/>
          </a:p>
          <a:p>
            <a:pPr eaLnBrk="1" hangingPunct="1">
              <a:defRPr/>
            </a:pPr>
            <a:r>
              <a:rPr lang="en-US" dirty="0" smtClean="0"/>
              <a:t>Sourcing must be strategic:</a:t>
            </a:r>
          </a:p>
          <a:p>
            <a:pPr marL="457200" indent="-457200" eaLnBrk="1" hangingPunct="1">
              <a:buFont typeface="+mj-lt"/>
              <a:buAutoNum type="arabicPeriod"/>
              <a:defRPr/>
            </a:pPr>
            <a:r>
              <a:rPr lang="en-US" dirty="0" smtClean="0"/>
              <a:t>Cost containment is </a:t>
            </a:r>
            <a:r>
              <a:rPr lang="en-US" b="1" dirty="0" smtClean="0">
                <a:solidFill>
                  <a:srgbClr val="FF0000"/>
                </a:solidFill>
              </a:rPr>
              <a:t>fundamental</a:t>
            </a:r>
          </a:p>
          <a:p>
            <a:pPr marL="857250" lvl="1" indent="-457200" eaLnBrk="1" hangingPunct="1">
              <a:defRPr/>
            </a:pPr>
            <a:r>
              <a:rPr lang="en-US" dirty="0" smtClean="0"/>
              <a:t>Control prices and prevent wasteful spending</a:t>
            </a:r>
          </a:p>
          <a:p>
            <a:pPr marL="457200" indent="-457200" eaLnBrk="1" hangingPunct="1">
              <a:buFont typeface="+mj-lt"/>
              <a:buAutoNum type="arabicPeriod"/>
              <a:defRPr/>
            </a:pPr>
            <a:r>
              <a:rPr lang="en-US" dirty="0" smtClean="0"/>
              <a:t>If well practiced, it can also drive innovation, quality, flexibility or responsiveness</a:t>
            </a:r>
          </a:p>
          <a:p>
            <a:pPr marL="857250" lvl="1" indent="-457200" eaLnBrk="1" hangingPunct="1">
              <a:defRPr/>
            </a:pPr>
            <a:r>
              <a:rPr lang="en-US" dirty="0" smtClean="0"/>
              <a:t>Need talent and mindset beyond transactional purchasing</a:t>
            </a:r>
          </a:p>
          <a:p>
            <a:pPr marL="857250" lvl="1" indent="-457200" eaLnBrk="1" hangingPunct="1">
              <a:defRPr/>
            </a:pPr>
            <a:r>
              <a:rPr lang="en-US" dirty="0" smtClean="0"/>
              <a:t>Need to integrate with overall operations strategy</a:t>
            </a:r>
          </a:p>
          <a:p>
            <a:pPr marL="857250" lvl="1" indent="-457200" eaLnBrk="1" hangingPunct="1">
              <a:buFont typeface="+mj-lt"/>
              <a:buAutoNum type="arabicPeriod"/>
              <a:defRPr/>
            </a:pPr>
            <a:endParaRPr lang="en-US" dirty="0" smtClean="0"/>
          </a:p>
        </p:txBody>
      </p:sp>
      <p:pic>
        <p:nvPicPr>
          <p:cNvPr id="9220" name="Picture 4" descr="ReducingCOGS_1997_Exh2"/>
          <p:cNvPicPr>
            <a:picLocks noChangeAspect="1" noChangeArrowheads="1"/>
          </p:cNvPicPr>
          <p:nvPr/>
        </p:nvPicPr>
        <p:blipFill>
          <a:blip r:embed="rId3" cstate="print"/>
          <a:srcRect/>
          <a:stretch>
            <a:fillRect/>
          </a:stretch>
        </p:blipFill>
        <p:spPr bwMode="auto">
          <a:xfrm>
            <a:off x="6267450" y="1476375"/>
            <a:ext cx="2879725" cy="3052763"/>
          </a:xfrm>
          <a:prstGeom prst="rect">
            <a:avLst/>
          </a:prstGeom>
          <a:noFill/>
          <a:ln w="9525">
            <a:noFill/>
            <a:miter lim="800000"/>
            <a:headEnd/>
            <a:tailEnd/>
          </a:ln>
        </p:spPr>
      </p:pic>
    </p:spTree>
    <p:extLst>
      <p:ext uri="{BB962C8B-B14F-4D97-AF65-F5344CB8AC3E}">
        <p14:creationId xmlns:p14="http://schemas.microsoft.com/office/powerpoint/2010/main" val="57654697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r>
              <a:rPr lang="en-US" b="1" smtClean="0">
                <a:latin typeface="Albertus Extra Bold"/>
              </a:rPr>
              <a:t>Strategic Sourcing</a:t>
            </a:r>
            <a:r>
              <a:rPr lang="en-US" b="1" smtClean="0"/>
              <a:t> </a:t>
            </a:r>
            <a:r>
              <a:rPr lang="en-US" smtClean="0"/>
              <a:t/>
            </a:r>
            <a:br>
              <a:rPr lang="en-US" smtClean="0"/>
            </a:br>
            <a:r>
              <a:rPr lang="en-US" smtClean="0"/>
              <a:t>	Outsourcing v. Offshoring</a:t>
            </a:r>
          </a:p>
        </p:txBody>
      </p:sp>
      <p:sp>
        <p:nvSpPr>
          <p:cNvPr id="8195" name="Oval 6"/>
          <p:cNvSpPr>
            <a:spLocks noChangeArrowheads="1"/>
          </p:cNvSpPr>
          <p:nvPr/>
        </p:nvSpPr>
        <p:spPr bwMode="auto">
          <a:xfrm>
            <a:off x="517525" y="1460500"/>
            <a:ext cx="1958975" cy="1470025"/>
          </a:xfrm>
          <a:prstGeom prst="ellipse">
            <a:avLst/>
          </a:prstGeom>
          <a:solidFill>
            <a:srgbClr val="CCFF66"/>
          </a:solidFill>
          <a:ln w="9525">
            <a:solidFill>
              <a:schemeClr val="tx1"/>
            </a:solidFill>
            <a:round/>
            <a:headEnd/>
            <a:tailEnd/>
          </a:ln>
        </p:spPr>
        <p:txBody>
          <a:bodyPr wrap="none" anchor="ctr"/>
          <a:lstStyle/>
          <a:p>
            <a:endParaRPr lang="en-US" b="1">
              <a:solidFill>
                <a:srgbClr val="000000"/>
              </a:solidFill>
            </a:endParaRPr>
          </a:p>
        </p:txBody>
      </p:sp>
      <p:sp>
        <p:nvSpPr>
          <p:cNvPr id="8196" name="Line 7"/>
          <p:cNvSpPr>
            <a:spLocks noChangeShapeType="1"/>
          </p:cNvSpPr>
          <p:nvPr/>
        </p:nvSpPr>
        <p:spPr bwMode="auto">
          <a:xfrm flipH="1">
            <a:off x="987425" y="1317625"/>
            <a:ext cx="28575" cy="255588"/>
          </a:xfrm>
          <a:prstGeom prst="line">
            <a:avLst/>
          </a:prstGeom>
          <a:noFill/>
          <a:ln w="9525">
            <a:solidFill>
              <a:schemeClr val="tx1"/>
            </a:solidFill>
            <a:round/>
            <a:headEnd/>
            <a:tailEnd/>
          </a:ln>
        </p:spPr>
        <p:txBody>
          <a:bodyPr/>
          <a:lstStyle/>
          <a:p>
            <a:endParaRPr lang="en-US" b="1">
              <a:solidFill>
                <a:srgbClr val="000000"/>
              </a:solidFill>
            </a:endParaRPr>
          </a:p>
        </p:txBody>
      </p:sp>
      <p:sp>
        <p:nvSpPr>
          <p:cNvPr id="8197" name="Text Box 8"/>
          <p:cNvSpPr txBox="1">
            <a:spLocks noChangeArrowheads="1"/>
          </p:cNvSpPr>
          <p:nvPr/>
        </p:nvSpPr>
        <p:spPr bwMode="auto">
          <a:xfrm>
            <a:off x="677863" y="1066800"/>
            <a:ext cx="1114425" cy="314325"/>
          </a:xfrm>
          <a:prstGeom prst="rect">
            <a:avLst/>
          </a:prstGeom>
          <a:solidFill>
            <a:schemeClr val="bg1"/>
          </a:solidFill>
          <a:ln w="9525">
            <a:solidFill>
              <a:schemeClr val="tx1"/>
            </a:solidFill>
            <a:miter lim="800000"/>
            <a:headEnd/>
            <a:tailEnd/>
          </a:ln>
        </p:spPr>
        <p:txBody>
          <a:bodyPr>
            <a:spAutoFit/>
          </a:bodyPr>
          <a:lstStyle/>
          <a:p>
            <a:pPr algn="ctr">
              <a:spcBef>
                <a:spcPct val="50000"/>
              </a:spcBef>
            </a:pPr>
            <a:r>
              <a:rPr lang="en-US" sz="1400">
                <a:solidFill>
                  <a:srgbClr val="000000"/>
                </a:solidFill>
                <a:latin typeface="Arial" pitchFamily="34" charset="0"/>
              </a:rPr>
              <a:t>Outsource</a:t>
            </a:r>
          </a:p>
        </p:txBody>
      </p:sp>
      <p:sp>
        <p:nvSpPr>
          <p:cNvPr id="8198" name="Oval 9"/>
          <p:cNvSpPr>
            <a:spLocks noChangeArrowheads="1"/>
          </p:cNvSpPr>
          <p:nvPr/>
        </p:nvSpPr>
        <p:spPr bwMode="auto">
          <a:xfrm>
            <a:off x="1181100" y="1736725"/>
            <a:ext cx="1219200" cy="914400"/>
          </a:xfrm>
          <a:prstGeom prst="ellipse">
            <a:avLst/>
          </a:prstGeom>
          <a:solidFill>
            <a:srgbClr val="CCFFFF"/>
          </a:solidFill>
          <a:ln w="9525">
            <a:solidFill>
              <a:schemeClr val="tx1"/>
            </a:solidFill>
            <a:round/>
            <a:headEnd/>
            <a:tailEnd/>
          </a:ln>
        </p:spPr>
        <p:txBody>
          <a:bodyPr wrap="none" anchor="ctr"/>
          <a:lstStyle/>
          <a:p>
            <a:endParaRPr lang="en-US" b="1">
              <a:solidFill>
                <a:srgbClr val="000000"/>
              </a:solidFill>
            </a:endParaRPr>
          </a:p>
        </p:txBody>
      </p:sp>
      <p:sp>
        <p:nvSpPr>
          <p:cNvPr id="8199" name="Text Box 11"/>
          <p:cNvSpPr txBox="1">
            <a:spLocks noChangeArrowheads="1"/>
          </p:cNvSpPr>
          <p:nvPr/>
        </p:nvSpPr>
        <p:spPr bwMode="auto">
          <a:xfrm>
            <a:off x="1419225" y="2066925"/>
            <a:ext cx="873125" cy="314325"/>
          </a:xfrm>
          <a:prstGeom prst="rect">
            <a:avLst/>
          </a:prstGeom>
          <a:solidFill>
            <a:schemeClr val="bg1"/>
          </a:solidFill>
          <a:ln w="9525">
            <a:solidFill>
              <a:schemeClr val="tx1"/>
            </a:solidFill>
            <a:miter lim="800000"/>
            <a:headEnd/>
            <a:tailEnd/>
          </a:ln>
        </p:spPr>
        <p:txBody>
          <a:bodyPr>
            <a:spAutoFit/>
          </a:bodyPr>
          <a:lstStyle/>
          <a:p>
            <a:pPr algn="ctr">
              <a:spcBef>
                <a:spcPct val="50000"/>
              </a:spcBef>
            </a:pPr>
            <a:r>
              <a:rPr lang="en-US" sz="1400">
                <a:solidFill>
                  <a:srgbClr val="000000"/>
                </a:solidFill>
                <a:latin typeface="Arial" pitchFamily="34" charset="0"/>
              </a:rPr>
              <a:t>Offshore</a:t>
            </a:r>
          </a:p>
        </p:txBody>
      </p:sp>
      <p:sp>
        <p:nvSpPr>
          <p:cNvPr id="8200" name="Line 38"/>
          <p:cNvSpPr>
            <a:spLocks noChangeShapeType="1"/>
          </p:cNvSpPr>
          <p:nvPr/>
        </p:nvSpPr>
        <p:spPr bwMode="auto">
          <a:xfrm flipH="1">
            <a:off x="334963" y="1143000"/>
            <a:ext cx="1981200" cy="1858963"/>
          </a:xfrm>
          <a:prstGeom prst="line">
            <a:avLst/>
          </a:prstGeom>
          <a:noFill/>
          <a:ln w="76200">
            <a:solidFill>
              <a:srgbClr val="FF3300"/>
            </a:solidFill>
            <a:round/>
            <a:headEnd/>
            <a:tailEnd/>
          </a:ln>
        </p:spPr>
        <p:txBody>
          <a:bodyPr wrap="none">
            <a:spAutoFit/>
          </a:bodyPr>
          <a:lstStyle/>
          <a:p>
            <a:endParaRPr lang="en-US" b="1">
              <a:solidFill>
                <a:srgbClr val="000000"/>
              </a:solidFill>
            </a:endParaRPr>
          </a:p>
        </p:txBody>
      </p:sp>
      <p:sp>
        <p:nvSpPr>
          <p:cNvPr id="8201" name="Line 39"/>
          <p:cNvSpPr>
            <a:spLocks noChangeShapeType="1"/>
          </p:cNvSpPr>
          <p:nvPr/>
        </p:nvSpPr>
        <p:spPr bwMode="auto">
          <a:xfrm>
            <a:off x="58738" y="1143000"/>
            <a:ext cx="1981200" cy="1858963"/>
          </a:xfrm>
          <a:prstGeom prst="line">
            <a:avLst/>
          </a:prstGeom>
          <a:noFill/>
          <a:ln w="76200">
            <a:solidFill>
              <a:srgbClr val="FF3300"/>
            </a:solidFill>
            <a:round/>
            <a:headEnd/>
            <a:tailEnd/>
          </a:ln>
        </p:spPr>
        <p:txBody>
          <a:bodyPr wrap="none">
            <a:spAutoFit/>
          </a:bodyPr>
          <a:lstStyle/>
          <a:p>
            <a:endParaRPr lang="en-US" b="1">
              <a:solidFill>
                <a:srgbClr val="000000"/>
              </a:solidFill>
            </a:endParaRPr>
          </a:p>
        </p:txBody>
      </p:sp>
      <p:sp>
        <p:nvSpPr>
          <p:cNvPr id="8202" name="Freeform 11"/>
          <p:cNvSpPr>
            <a:spLocks/>
          </p:cNvSpPr>
          <p:nvPr/>
        </p:nvSpPr>
        <p:spPr bwMode="auto">
          <a:xfrm>
            <a:off x="2614613" y="3152775"/>
            <a:ext cx="5583237" cy="2730500"/>
          </a:xfrm>
          <a:custGeom>
            <a:avLst/>
            <a:gdLst>
              <a:gd name="T0" fmla="*/ 0 w 3848"/>
              <a:gd name="T1" fmla="*/ 2147483647 h 1720"/>
              <a:gd name="T2" fmla="*/ 0 w 3848"/>
              <a:gd name="T3" fmla="*/ 2147483647 h 1720"/>
              <a:gd name="T4" fmla="*/ 2147483647 w 3848"/>
              <a:gd name="T5" fmla="*/ 2147483647 h 1720"/>
              <a:gd name="T6" fmla="*/ 2147483647 w 3848"/>
              <a:gd name="T7" fmla="*/ 0 h 1720"/>
              <a:gd name="T8" fmla="*/ 2147483647 w 3848"/>
              <a:gd name="T9" fmla="*/ 0 h 1720"/>
              <a:gd name="T10" fmla="*/ 2147483647 w 3848"/>
              <a:gd name="T11" fmla="*/ 2147483647 h 1720"/>
              <a:gd name="T12" fmla="*/ 0 w 3848"/>
              <a:gd name="T13" fmla="*/ 2147483647 h 1720"/>
              <a:gd name="T14" fmla="*/ 0 60000 65536"/>
              <a:gd name="T15" fmla="*/ 0 60000 65536"/>
              <a:gd name="T16" fmla="*/ 0 60000 65536"/>
              <a:gd name="T17" fmla="*/ 0 60000 65536"/>
              <a:gd name="T18" fmla="*/ 0 60000 65536"/>
              <a:gd name="T19" fmla="*/ 0 60000 65536"/>
              <a:gd name="T20" fmla="*/ 0 60000 65536"/>
              <a:gd name="T21" fmla="*/ 0 w 3848"/>
              <a:gd name="T22" fmla="*/ 0 h 1720"/>
              <a:gd name="T23" fmla="*/ 3848 w 3848"/>
              <a:gd name="T24" fmla="*/ 1720 h 172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848" h="1720">
                <a:moveTo>
                  <a:pt x="0" y="360"/>
                </a:moveTo>
                <a:lnTo>
                  <a:pt x="0" y="1720"/>
                </a:lnTo>
                <a:lnTo>
                  <a:pt x="3848" y="1720"/>
                </a:lnTo>
                <a:lnTo>
                  <a:pt x="3848" y="0"/>
                </a:lnTo>
                <a:lnTo>
                  <a:pt x="856" y="0"/>
                </a:lnTo>
                <a:lnTo>
                  <a:pt x="856" y="360"/>
                </a:lnTo>
                <a:lnTo>
                  <a:pt x="0" y="360"/>
                </a:lnTo>
                <a:close/>
              </a:path>
            </a:pathLst>
          </a:custGeom>
          <a:solidFill>
            <a:schemeClr val="accent2"/>
          </a:solidFill>
          <a:ln w="28575">
            <a:solidFill>
              <a:schemeClr val="tx2"/>
            </a:solidFill>
            <a:round/>
            <a:headEnd/>
            <a:tailEnd/>
          </a:ln>
        </p:spPr>
        <p:txBody>
          <a:bodyPr>
            <a:spAutoFit/>
          </a:bodyPr>
          <a:lstStyle/>
          <a:p>
            <a:endParaRPr lang="en-US" b="1">
              <a:solidFill>
                <a:srgbClr val="000000"/>
              </a:solidFill>
            </a:endParaRPr>
          </a:p>
        </p:txBody>
      </p:sp>
      <p:sp>
        <p:nvSpPr>
          <p:cNvPr id="8203" name="Rectangle 12"/>
          <p:cNvSpPr>
            <a:spLocks noChangeArrowheads="1"/>
          </p:cNvSpPr>
          <p:nvPr/>
        </p:nvSpPr>
        <p:spPr bwMode="auto">
          <a:xfrm>
            <a:off x="3857625" y="3724275"/>
            <a:ext cx="4325938" cy="2146300"/>
          </a:xfrm>
          <a:prstGeom prst="rect">
            <a:avLst/>
          </a:prstGeom>
          <a:solidFill>
            <a:srgbClr val="CCECFF"/>
          </a:solidFill>
          <a:ln w="9525" algn="ctr">
            <a:solidFill>
              <a:schemeClr val="tx1"/>
            </a:solidFill>
            <a:miter lim="800000"/>
            <a:headEnd/>
            <a:tailEnd/>
          </a:ln>
        </p:spPr>
        <p:txBody>
          <a:bodyPr anchor="ctr">
            <a:spAutoFit/>
          </a:bodyPr>
          <a:lstStyle/>
          <a:p>
            <a:endParaRPr lang="en-US" b="1">
              <a:solidFill>
                <a:srgbClr val="000000"/>
              </a:solidFill>
            </a:endParaRPr>
          </a:p>
        </p:txBody>
      </p:sp>
      <p:sp>
        <p:nvSpPr>
          <p:cNvPr id="8204" name="Line 13"/>
          <p:cNvSpPr>
            <a:spLocks noChangeShapeType="1"/>
          </p:cNvSpPr>
          <p:nvPr/>
        </p:nvSpPr>
        <p:spPr bwMode="auto">
          <a:xfrm>
            <a:off x="6024563" y="3175000"/>
            <a:ext cx="0" cy="2716213"/>
          </a:xfrm>
          <a:prstGeom prst="line">
            <a:avLst/>
          </a:prstGeom>
          <a:noFill/>
          <a:ln w="9525">
            <a:solidFill>
              <a:schemeClr val="tx1"/>
            </a:solidFill>
            <a:round/>
            <a:headEnd/>
            <a:tailEnd/>
          </a:ln>
        </p:spPr>
        <p:txBody>
          <a:bodyPr/>
          <a:lstStyle/>
          <a:p>
            <a:endParaRPr lang="en-US" b="1">
              <a:solidFill>
                <a:srgbClr val="000000"/>
              </a:solidFill>
            </a:endParaRPr>
          </a:p>
        </p:txBody>
      </p:sp>
      <p:sp>
        <p:nvSpPr>
          <p:cNvPr id="8205" name="Line 14"/>
          <p:cNvSpPr>
            <a:spLocks noChangeShapeType="1"/>
          </p:cNvSpPr>
          <p:nvPr/>
        </p:nvSpPr>
        <p:spPr bwMode="auto">
          <a:xfrm>
            <a:off x="2622550" y="4795838"/>
            <a:ext cx="5578475" cy="0"/>
          </a:xfrm>
          <a:prstGeom prst="line">
            <a:avLst/>
          </a:prstGeom>
          <a:noFill/>
          <a:ln w="12700">
            <a:solidFill>
              <a:schemeClr val="tx1"/>
            </a:solidFill>
            <a:round/>
            <a:headEnd/>
            <a:tailEnd/>
          </a:ln>
        </p:spPr>
        <p:txBody>
          <a:bodyPr/>
          <a:lstStyle/>
          <a:p>
            <a:endParaRPr lang="en-US" b="1">
              <a:solidFill>
                <a:srgbClr val="000000"/>
              </a:solidFill>
            </a:endParaRPr>
          </a:p>
        </p:txBody>
      </p:sp>
      <p:sp>
        <p:nvSpPr>
          <p:cNvPr id="8206" name="Rectangle 15"/>
          <p:cNvSpPr>
            <a:spLocks noChangeArrowheads="1"/>
          </p:cNvSpPr>
          <p:nvPr/>
        </p:nvSpPr>
        <p:spPr bwMode="auto">
          <a:xfrm>
            <a:off x="2614613" y="4092575"/>
            <a:ext cx="1189037" cy="360363"/>
          </a:xfrm>
          <a:prstGeom prst="rect">
            <a:avLst/>
          </a:prstGeom>
          <a:noFill/>
          <a:ln w="9525">
            <a:noFill/>
            <a:miter lim="800000"/>
            <a:headEnd/>
            <a:tailEnd/>
          </a:ln>
        </p:spPr>
        <p:txBody>
          <a:bodyPr/>
          <a:lstStyle/>
          <a:p>
            <a:pPr algn="ctr">
              <a:spcBef>
                <a:spcPct val="20000"/>
              </a:spcBef>
              <a:buSzPct val="90000"/>
              <a:buFont typeface="Wingdings" pitchFamily="2" charset="2"/>
              <a:buNone/>
            </a:pPr>
            <a:r>
              <a:rPr lang="en-US" sz="1600" b="1">
                <a:solidFill>
                  <a:srgbClr val="FFFFFF"/>
                </a:solidFill>
              </a:rPr>
              <a:t>Domestic</a:t>
            </a:r>
          </a:p>
        </p:txBody>
      </p:sp>
      <p:sp>
        <p:nvSpPr>
          <p:cNvPr id="8207" name="Rectangle 16"/>
          <p:cNvSpPr>
            <a:spLocks noChangeArrowheads="1"/>
          </p:cNvSpPr>
          <p:nvPr/>
        </p:nvSpPr>
        <p:spPr bwMode="auto">
          <a:xfrm>
            <a:off x="2614613" y="5148263"/>
            <a:ext cx="1189037" cy="360362"/>
          </a:xfrm>
          <a:prstGeom prst="rect">
            <a:avLst/>
          </a:prstGeom>
          <a:noFill/>
          <a:ln w="9525">
            <a:noFill/>
            <a:miter lim="800000"/>
            <a:headEnd/>
            <a:tailEnd/>
          </a:ln>
        </p:spPr>
        <p:txBody>
          <a:bodyPr/>
          <a:lstStyle/>
          <a:p>
            <a:pPr algn="ctr">
              <a:spcBef>
                <a:spcPct val="20000"/>
              </a:spcBef>
              <a:buSzPct val="90000"/>
              <a:buFont typeface="Wingdings" pitchFamily="2" charset="2"/>
              <a:buNone/>
            </a:pPr>
            <a:r>
              <a:rPr lang="en-US" sz="1600" b="1">
                <a:solidFill>
                  <a:srgbClr val="FFFFFF"/>
                </a:solidFill>
              </a:rPr>
              <a:t>Offshore</a:t>
            </a:r>
          </a:p>
        </p:txBody>
      </p:sp>
      <p:sp>
        <p:nvSpPr>
          <p:cNvPr id="8208" name="Rectangle 17"/>
          <p:cNvSpPr>
            <a:spLocks noChangeArrowheads="1"/>
          </p:cNvSpPr>
          <p:nvPr/>
        </p:nvSpPr>
        <p:spPr bwMode="auto">
          <a:xfrm>
            <a:off x="3825875" y="3279775"/>
            <a:ext cx="2216150" cy="360363"/>
          </a:xfrm>
          <a:prstGeom prst="rect">
            <a:avLst/>
          </a:prstGeom>
          <a:noFill/>
          <a:ln w="9525">
            <a:noFill/>
            <a:miter lim="800000"/>
            <a:headEnd/>
            <a:tailEnd/>
          </a:ln>
        </p:spPr>
        <p:txBody>
          <a:bodyPr/>
          <a:lstStyle/>
          <a:p>
            <a:pPr algn="ctr">
              <a:spcBef>
                <a:spcPct val="20000"/>
              </a:spcBef>
              <a:buSzPct val="90000"/>
              <a:buFont typeface="Wingdings" pitchFamily="2" charset="2"/>
              <a:buNone/>
            </a:pPr>
            <a:r>
              <a:rPr lang="en-US" sz="1600" b="1">
                <a:solidFill>
                  <a:srgbClr val="FFFFFF"/>
                </a:solidFill>
              </a:rPr>
              <a:t>In-source (Captive)</a:t>
            </a:r>
          </a:p>
        </p:txBody>
      </p:sp>
      <p:sp>
        <p:nvSpPr>
          <p:cNvPr id="8209" name="Rectangle 18"/>
          <p:cNvSpPr>
            <a:spLocks noChangeArrowheads="1"/>
          </p:cNvSpPr>
          <p:nvPr/>
        </p:nvSpPr>
        <p:spPr bwMode="auto">
          <a:xfrm>
            <a:off x="6486525" y="3279775"/>
            <a:ext cx="1252538" cy="360363"/>
          </a:xfrm>
          <a:prstGeom prst="rect">
            <a:avLst/>
          </a:prstGeom>
          <a:noFill/>
          <a:ln w="9525">
            <a:noFill/>
            <a:miter lim="800000"/>
            <a:headEnd/>
            <a:tailEnd/>
          </a:ln>
        </p:spPr>
        <p:txBody>
          <a:bodyPr/>
          <a:lstStyle/>
          <a:p>
            <a:pPr algn="ctr">
              <a:spcBef>
                <a:spcPct val="20000"/>
              </a:spcBef>
              <a:buSzPct val="90000"/>
              <a:buFont typeface="Wingdings" pitchFamily="2" charset="2"/>
              <a:buNone/>
            </a:pPr>
            <a:r>
              <a:rPr lang="en-US" sz="1600" b="1">
                <a:solidFill>
                  <a:srgbClr val="FFFFFF"/>
                </a:solidFill>
              </a:rPr>
              <a:t>Outsource</a:t>
            </a:r>
          </a:p>
        </p:txBody>
      </p:sp>
      <p:sp>
        <p:nvSpPr>
          <p:cNvPr id="8210" name="Text Box 19"/>
          <p:cNvSpPr txBox="1">
            <a:spLocks noChangeArrowheads="1"/>
          </p:cNvSpPr>
          <p:nvPr/>
        </p:nvSpPr>
        <p:spPr bwMode="auto">
          <a:xfrm>
            <a:off x="1300163" y="4502150"/>
            <a:ext cx="944562" cy="584200"/>
          </a:xfrm>
          <a:prstGeom prst="rect">
            <a:avLst/>
          </a:prstGeom>
          <a:noFill/>
          <a:ln w="9525" algn="ctr">
            <a:noFill/>
            <a:prstDash val="dash"/>
            <a:miter lim="800000"/>
            <a:headEnd/>
            <a:tailEnd/>
          </a:ln>
        </p:spPr>
        <p:txBody>
          <a:bodyPr wrap="none">
            <a:spAutoFit/>
          </a:bodyPr>
          <a:lstStyle/>
          <a:p>
            <a:pPr algn="ctr"/>
            <a:r>
              <a:rPr lang="en-US" sz="1600">
                <a:solidFill>
                  <a:srgbClr val="000000"/>
                </a:solidFill>
              </a:rPr>
              <a:t>Location</a:t>
            </a:r>
          </a:p>
          <a:p>
            <a:pPr algn="ctr"/>
            <a:r>
              <a:rPr lang="en-US" sz="1600">
                <a:solidFill>
                  <a:srgbClr val="000000"/>
                </a:solidFill>
              </a:rPr>
              <a:t>= where?</a:t>
            </a:r>
          </a:p>
        </p:txBody>
      </p:sp>
      <p:sp>
        <p:nvSpPr>
          <p:cNvPr id="8211" name="Text Box 20"/>
          <p:cNvSpPr txBox="1">
            <a:spLocks noChangeArrowheads="1"/>
          </p:cNvSpPr>
          <p:nvPr/>
        </p:nvSpPr>
        <p:spPr bwMode="auto">
          <a:xfrm>
            <a:off x="5035550" y="2562225"/>
            <a:ext cx="1589088" cy="338138"/>
          </a:xfrm>
          <a:prstGeom prst="rect">
            <a:avLst/>
          </a:prstGeom>
          <a:noFill/>
          <a:ln w="9525" algn="ctr">
            <a:noFill/>
            <a:prstDash val="dash"/>
            <a:miter lim="800000"/>
            <a:headEnd/>
            <a:tailEnd/>
          </a:ln>
        </p:spPr>
        <p:txBody>
          <a:bodyPr wrap="none">
            <a:spAutoFit/>
          </a:bodyPr>
          <a:lstStyle/>
          <a:p>
            <a:r>
              <a:rPr lang="en-US" sz="1600">
                <a:solidFill>
                  <a:srgbClr val="000000"/>
                </a:solidFill>
              </a:rPr>
              <a:t>Sourcing = who?</a:t>
            </a:r>
          </a:p>
        </p:txBody>
      </p:sp>
      <p:sp>
        <p:nvSpPr>
          <p:cNvPr id="8212" name="Rectangle 21"/>
          <p:cNvSpPr>
            <a:spLocks noChangeArrowheads="1"/>
          </p:cNvSpPr>
          <p:nvPr/>
        </p:nvSpPr>
        <p:spPr bwMode="auto">
          <a:xfrm>
            <a:off x="3932238" y="3986213"/>
            <a:ext cx="2003425" cy="574675"/>
          </a:xfrm>
          <a:prstGeom prst="rect">
            <a:avLst/>
          </a:prstGeom>
          <a:noFill/>
          <a:ln w="9525">
            <a:noFill/>
            <a:miter lim="800000"/>
            <a:headEnd/>
            <a:tailEnd/>
          </a:ln>
        </p:spPr>
        <p:txBody>
          <a:bodyPr/>
          <a:lstStyle/>
          <a:p>
            <a:pPr algn="ctr">
              <a:spcBef>
                <a:spcPct val="20000"/>
              </a:spcBef>
              <a:buSzPct val="90000"/>
              <a:buFont typeface="Wingdings" pitchFamily="2" charset="2"/>
              <a:buNone/>
            </a:pPr>
            <a:r>
              <a:rPr lang="en-US" sz="1600">
                <a:solidFill>
                  <a:srgbClr val="000000"/>
                </a:solidFill>
              </a:rPr>
              <a:t>Wholly owned domestic operation</a:t>
            </a:r>
          </a:p>
        </p:txBody>
      </p:sp>
      <p:sp>
        <p:nvSpPr>
          <p:cNvPr id="8213" name="Rectangle 22"/>
          <p:cNvSpPr>
            <a:spLocks noChangeArrowheads="1"/>
          </p:cNvSpPr>
          <p:nvPr/>
        </p:nvSpPr>
        <p:spPr bwMode="auto">
          <a:xfrm>
            <a:off x="3932238" y="5038725"/>
            <a:ext cx="2003425" cy="582613"/>
          </a:xfrm>
          <a:prstGeom prst="rect">
            <a:avLst/>
          </a:prstGeom>
          <a:noFill/>
          <a:ln w="9525">
            <a:noFill/>
            <a:miter lim="800000"/>
            <a:headEnd/>
            <a:tailEnd/>
          </a:ln>
        </p:spPr>
        <p:txBody>
          <a:bodyPr/>
          <a:lstStyle/>
          <a:p>
            <a:pPr algn="ctr">
              <a:spcBef>
                <a:spcPct val="20000"/>
              </a:spcBef>
              <a:buSzPct val="90000"/>
              <a:buFont typeface="Wingdings" pitchFamily="2" charset="2"/>
              <a:buNone/>
            </a:pPr>
            <a:r>
              <a:rPr lang="en-US" sz="1600">
                <a:solidFill>
                  <a:srgbClr val="000000"/>
                </a:solidFill>
              </a:rPr>
              <a:t>Wholly owned foreign operation</a:t>
            </a:r>
          </a:p>
        </p:txBody>
      </p:sp>
      <p:sp>
        <p:nvSpPr>
          <p:cNvPr id="8214" name="Rectangle 23"/>
          <p:cNvSpPr>
            <a:spLocks noChangeArrowheads="1"/>
          </p:cNvSpPr>
          <p:nvPr/>
        </p:nvSpPr>
        <p:spPr bwMode="auto">
          <a:xfrm>
            <a:off x="6024563" y="3986213"/>
            <a:ext cx="2178050" cy="574675"/>
          </a:xfrm>
          <a:prstGeom prst="rect">
            <a:avLst/>
          </a:prstGeom>
          <a:noFill/>
          <a:ln w="9525">
            <a:noFill/>
            <a:miter lim="800000"/>
            <a:headEnd/>
            <a:tailEnd/>
          </a:ln>
        </p:spPr>
        <p:txBody>
          <a:bodyPr/>
          <a:lstStyle/>
          <a:p>
            <a:pPr algn="ctr">
              <a:spcBef>
                <a:spcPct val="20000"/>
              </a:spcBef>
              <a:buSzPct val="90000"/>
              <a:buFont typeface="Wingdings" pitchFamily="2" charset="2"/>
              <a:buNone/>
            </a:pPr>
            <a:r>
              <a:rPr lang="en-US" sz="1600">
                <a:solidFill>
                  <a:srgbClr val="000000"/>
                </a:solidFill>
              </a:rPr>
              <a:t>domestic operation owned by third party</a:t>
            </a:r>
          </a:p>
        </p:txBody>
      </p:sp>
      <p:sp>
        <p:nvSpPr>
          <p:cNvPr id="8215" name="Rectangle 24"/>
          <p:cNvSpPr>
            <a:spLocks noChangeArrowheads="1"/>
          </p:cNvSpPr>
          <p:nvPr/>
        </p:nvSpPr>
        <p:spPr bwMode="auto">
          <a:xfrm>
            <a:off x="6024563" y="5037138"/>
            <a:ext cx="2178050" cy="582612"/>
          </a:xfrm>
          <a:prstGeom prst="rect">
            <a:avLst/>
          </a:prstGeom>
          <a:noFill/>
          <a:ln w="9525">
            <a:noFill/>
            <a:miter lim="800000"/>
            <a:headEnd/>
            <a:tailEnd/>
          </a:ln>
        </p:spPr>
        <p:txBody>
          <a:bodyPr/>
          <a:lstStyle/>
          <a:p>
            <a:pPr algn="ctr">
              <a:spcBef>
                <a:spcPct val="20000"/>
              </a:spcBef>
              <a:buSzPct val="90000"/>
              <a:buFont typeface="Wingdings" pitchFamily="2" charset="2"/>
              <a:buNone/>
            </a:pPr>
            <a:r>
              <a:rPr lang="en-US" sz="1600">
                <a:solidFill>
                  <a:srgbClr val="000000"/>
                </a:solidFill>
              </a:rPr>
              <a:t>foreign operation owned by third party</a:t>
            </a:r>
          </a:p>
        </p:txBody>
      </p:sp>
      <p:sp>
        <p:nvSpPr>
          <p:cNvPr id="8216" name="AutoShape 25"/>
          <p:cNvSpPr>
            <a:spLocks/>
          </p:cNvSpPr>
          <p:nvPr/>
        </p:nvSpPr>
        <p:spPr bwMode="auto">
          <a:xfrm>
            <a:off x="2293938" y="3722688"/>
            <a:ext cx="271462" cy="2157412"/>
          </a:xfrm>
          <a:prstGeom prst="leftBrace">
            <a:avLst>
              <a:gd name="adj1" fmla="val 66228"/>
              <a:gd name="adj2" fmla="val 50000"/>
            </a:avLst>
          </a:prstGeom>
          <a:noFill/>
          <a:ln w="9525">
            <a:solidFill>
              <a:schemeClr val="tx1"/>
            </a:solidFill>
            <a:round/>
            <a:headEnd/>
            <a:tailEnd/>
          </a:ln>
        </p:spPr>
        <p:txBody>
          <a:bodyPr anchor="ctr">
            <a:spAutoFit/>
          </a:bodyPr>
          <a:lstStyle/>
          <a:p>
            <a:endParaRPr lang="en-US" b="1">
              <a:solidFill>
                <a:srgbClr val="000000"/>
              </a:solidFill>
            </a:endParaRPr>
          </a:p>
        </p:txBody>
      </p:sp>
      <p:sp>
        <p:nvSpPr>
          <p:cNvPr id="8217" name="AutoShape 26"/>
          <p:cNvSpPr>
            <a:spLocks/>
          </p:cNvSpPr>
          <p:nvPr/>
        </p:nvSpPr>
        <p:spPr bwMode="auto">
          <a:xfrm rot="5400000">
            <a:off x="5883276" y="817562"/>
            <a:ext cx="271462" cy="4316413"/>
          </a:xfrm>
          <a:prstGeom prst="leftBrace">
            <a:avLst>
              <a:gd name="adj1" fmla="val 132505"/>
              <a:gd name="adj2" fmla="val 50000"/>
            </a:avLst>
          </a:prstGeom>
          <a:noFill/>
          <a:ln w="9525">
            <a:solidFill>
              <a:schemeClr val="tx1"/>
            </a:solidFill>
            <a:round/>
            <a:headEnd/>
            <a:tailEnd/>
          </a:ln>
        </p:spPr>
        <p:txBody>
          <a:bodyPr anchor="ctr">
            <a:spAutoFit/>
          </a:bodyPr>
          <a:lstStyle/>
          <a:p>
            <a:endParaRPr lang="en-US" b="1">
              <a:solidFill>
                <a:srgbClr val="000000"/>
              </a:solidFill>
            </a:endParaRPr>
          </a:p>
        </p:txBody>
      </p:sp>
    </p:spTree>
    <p:extLst>
      <p:ext uri="{BB962C8B-B14F-4D97-AF65-F5344CB8AC3E}">
        <p14:creationId xmlns:p14="http://schemas.microsoft.com/office/powerpoint/2010/main" val="81235981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US" b="1" smtClean="0">
                <a:latin typeface="Albertus Extra Bold"/>
              </a:rPr>
              <a:t>Strategic Sourcing</a:t>
            </a:r>
            <a:r>
              <a:rPr lang="en-US" b="1" smtClean="0"/>
              <a:t> </a:t>
            </a:r>
            <a:r>
              <a:rPr lang="en-US" smtClean="0"/>
              <a:t/>
            </a:r>
            <a:br>
              <a:rPr lang="en-US" smtClean="0"/>
            </a:br>
            <a:r>
              <a:rPr lang="en-US" smtClean="0"/>
              <a:t>	The need for talent and mindset</a:t>
            </a:r>
          </a:p>
        </p:txBody>
      </p:sp>
      <p:pic>
        <p:nvPicPr>
          <p:cNvPr id="10243" name="Picture 2"/>
          <p:cNvPicPr>
            <a:picLocks noChangeAspect="1" noChangeArrowheads="1"/>
          </p:cNvPicPr>
          <p:nvPr/>
        </p:nvPicPr>
        <p:blipFill>
          <a:blip r:embed="rId3" cstate="print"/>
          <a:srcRect l="9480" t="14769" r="29938" b="32001"/>
          <a:stretch>
            <a:fillRect/>
          </a:stretch>
        </p:blipFill>
        <p:spPr bwMode="auto">
          <a:xfrm>
            <a:off x="1035050" y="1774825"/>
            <a:ext cx="6661150" cy="3559175"/>
          </a:xfrm>
          <a:prstGeom prst="rect">
            <a:avLst/>
          </a:prstGeom>
          <a:noFill/>
          <a:ln w="9525" algn="ctr">
            <a:noFill/>
            <a:prstDash val="dash"/>
            <a:miter lim="800000"/>
            <a:headEnd/>
            <a:tailEnd/>
          </a:ln>
        </p:spPr>
      </p:pic>
    </p:spTree>
    <p:extLst>
      <p:ext uri="{BB962C8B-B14F-4D97-AF65-F5344CB8AC3E}">
        <p14:creationId xmlns:p14="http://schemas.microsoft.com/office/powerpoint/2010/main" val="210113267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r>
              <a:rPr lang="en-US" b="1" smtClean="0">
                <a:latin typeface="Albertus Extra Bold"/>
              </a:rPr>
              <a:t>Strategic Sourcing</a:t>
            </a:r>
            <a:r>
              <a:rPr lang="en-US" b="1" smtClean="0"/>
              <a:t> </a:t>
            </a:r>
            <a:r>
              <a:rPr lang="en-US" smtClean="0"/>
              <a:t/>
            </a:r>
            <a:br>
              <a:rPr lang="en-US" smtClean="0"/>
            </a:br>
            <a:r>
              <a:rPr lang="en-US" smtClean="0"/>
              <a:t>	The need to integrate with overall operations strategy</a:t>
            </a:r>
          </a:p>
        </p:txBody>
      </p:sp>
      <p:sp>
        <p:nvSpPr>
          <p:cNvPr id="11267" name="Content Placeholder 2"/>
          <p:cNvSpPr>
            <a:spLocks noGrp="1"/>
          </p:cNvSpPr>
          <p:nvPr>
            <p:ph idx="1"/>
          </p:nvPr>
        </p:nvSpPr>
        <p:spPr>
          <a:xfrm>
            <a:off x="455613" y="6254750"/>
            <a:ext cx="8229600" cy="434975"/>
          </a:xfrm>
        </p:spPr>
        <p:txBody>
          <a:bodyPr/>
          <a:lstStyle/>
          <a:p>
            <a:pPr>
              <a:buFont typeface="Wingdings" pitchFamily="2" charset="2"/>
              <a:buNone/>
            </a:pPr>
            <a:r>
              <a:rPr lang="en-US" sz="1100" smtClean="0"/>
              <a:t>Source: Inventing the 21</a:t>
            </a:r>
            <a:r>
              <a:rPr lang="en-US" sz="1100" baseline="30000" smtClean="0"/>
              <a:t>st</a:t>
            </a:r>
            <a:r>
              <a:rPr lang="en-US" sz="1100" smtClean="0"/>
              <a:t>-century purchasing organization, McKinsey Quarterly, Oct 2007</a:t>
            </a:r>
          </a:p>
        </p:txBody>
      </p:sp>
      <p:pic>
        <p:nvPicPr>
          <p:cNvPr id="11268" name="Picture 2"/>
          <p:cNvPicPr>
            <a:picLocks noChangeAspect="1" noChangeArrowheads="1"/>
          </p:cNvPicPr>
          <p:nvPr/>
        </p:nvPicPr>
        <p:blipFill>
          <a:blip r:embed="rId3" cstate="print"/>
          <a:srcRect l="15967" t="14769" r="36424" b="32822"/>
          <a:stretch>
            <a:fillRect/>
          </a:stretch>
        </p:blipFill>
        <p:spPr bwMode="auto">
          <a:xfrm>
            <a:off x="1052513" y="1233488"/>
            <a:ext cx="6978650" cy="4673600"/>
          </a:xfrm>
          <a:prstGeom prst="rect">
            <a:avLst/>
          </a:prstGeom>
          <a:noFill/>
          <a:ln w="9525" algn="ctr">
            <a:noFill/>
            <a:prstDash val="dash"/>
            <a:miter lim="800000"/>
            <a:headEnd/>
            <a:tailEnd/>
          </a:ln>
        </p:spPr>
      </p:pic>
    </p:spTree>
    <p:extLst>
      <p:ext uri="{BB962C8B-B14F-4D97-AF65-F5344CB8AC3E}">
        <p14:creationId xmlns:p14="http://schemas.microsoft.com/office/powerpoint/2010/main" val="86277000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r>
              <a:rPr lang="en-US" b="1" smtClean="0">
                <a:latin typeface="Albertus Extra Bold"/>
              </a:rPr>
              <a:t>Strategic Sourcing: </a:t>
            </a:r>
            <a:r>
              <a:rPr lang="en-US" smtClean="0"/>
              <a:t>integral part of operations strategy</a:t>
            </a:r>
            <a:br>
              <a:rPr lang="en-US" smtClean="0"/>
            </a:br>
            <a:endParaRPr lang="en-US" smtClean="0"/>
          </a:p>
        </p:txBody>
      </p:sp>
      <p:sp>
        <p:nvSpPr>
          <p:cNvPr id="12306" name="Rectangle 18"/>
          <p:cNvSpPr>
            <a:spLocks noChangeArrowheads="1"/>
          </p:cNvSpPr>
          <p:nvPr/>
        </p:nvSpPr>
        <p:spPr bwMode="auto">
          <a:xfrm>
            <a:off x="485775" y="3595688"/>
            <a:ext cx="3362325" cy="552450"/>
          </a:xfrm>
          <a:prstGeom prst="rect">
            <a:avLst/>
          </a:prstGeom>
          <a:solidFill>
            <a:srgbClr val="CCECFF"/>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b="1">
              <a:solidFill>
                <a:srgbClr val="000000"/>
              </a:solidFill>
            </a:endParaRPr>
          </a:p>
        </p:txBody>
      </p:sp>
      <p:sp>
        <p:nvSpPr>
          <p:cNvPr id="12307" name="Freeform 19"/>
          <p:cNvSpPr>
            <a:spLocks noEditPoints="1"/>
          </p:cNvSpPr>
          <p:nvPr/>
        </p:nvSpPr>
        <p:spPr bwMode="auto">
          <a:xfrm>
            <a:off x="481013" y="3590926"/>
            <a:ext cx="3371850" cy="561975"/>
          </a:xfrm>
          <a:custGeom>
            <a:avLst/>
            <a:gdLst/>
            <a:ahLst/>
            <a:cxnLst>
              <a:cxn ang="0">
                <a:pos x="0" y="0"/>
              </a:cxn>
              <a:cxn ang="0">
                <a:pos x="2124" y="0"/>
              </a:cxn>
              <a:cxn ang="0">
                <a:pos x="2124" y="354"/>
              </a:cxn>
              <a:cxn ang="0">
                <a:pos x="0" y="354"/>
              </a:cxn>
              <a:cxn ang="0">
                <a:pos x="0" y="0"/>
              </a:cxn>
              <a:cxn ang="0">
                <a:pos x="6" y="351"/>
              </a:cxn>
              <a:cxn ang="0">
                <a:pos x="3" y="348"/>
              </a:cxn>
              <a:cxn ang="0">
                <a:pos x="2121" y="348"/>
              </a:cxn>
              <a:cxn ang="0">
                <a:pos x="2118" y="351"/>
              </a:cxn>
              <a:cxn ang="0">
                <a:pos x="2118" y="3"/>
              </a:cxn>
              <a:cxn ang="0">
                <a:pos x="2121" y="6"/>
              </a:cxn>
              <a:cxn ang="0">
                <a:pos x="3" y="6"/>
              </a:cxn>
              <a:cxn ang="0">
                <a:pos x="6" y="3"/>
              </a:cxn>
              <a:cxn ang="0">
                <a:pos x="6" y="351"/>
              </a:cxn>
            </a:cxnLst>
            <a:rect l="0" t="0" r="r" b="b"/>
            <a:pathLst>
              <a:path w="2124" h="354">
                <a:moveTo>
                  <a:pt x="0" y="0"/>
                </a:moveTo>
                <a:lnTo>
                  <a:pt x="2124" y="0"/>
                </a:lnTo>
                <a:lnTo>
                  <a:pt x="2124" y="354"/>
                </a:lnTo>
                <a:lnTo>
                  <a:pt x="0" y="354"/>
                </a:lnTo>
                <a:lnTo>
                  <a:pt x="0" y="0"/>
                </a:lnTo>
                <a:close/>
                <a:moveTo>
                  <a:pt x="6" y="351"/>
                </a:moveTo>
                <a:lnTo>
                  <a:pt x="3" y="348"/>
                </a:lnTo>
                <a:lnTo>
                  <a:pt x="2121" y="348"/>
                </a:lnTo>
                <a:lnTo>
                  <a:pt x="2118" y="351"/>
                </a:lnTo>
                <a:lnTo>
                  <a:pt x="2118" y="3"/>
                </a:lnTo>
                <a:lnTo>
                  <a:pt x="2121" y="6"/>
                </a:lnTo>
                <a:lnTo>
                  <a:pt x="3" y="6"/>
                </a:lnTo>
                <a:lnTo>
                  <a:pt x="6" y="3"/>
                </a:lnTo>
                <a:lnTo>
                  <a:pt x="6" y="351"/>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b="1">
              <a:solidFill>
                <a:srgbClr val="000000"/>
              </a:solidFill>
            </a:endParaRPr>
          </a:p>
        </p:txBody>
      </p:sp>
      <p:sp>
        <p:nvSpPr>
          <p:cNvPr id="12308" name="Rectangle 20"/>
          <p:cNvSpPr>
            <a:spLocks noChangeArrowheads="1"/>
          </p:cNvSpPr>
          <p:nvPr/>
        </p:nvSpPr>
        <p:spPr bwMode="auto">
          <a:xfrm>
            <a:off x="546100" y="3663951"/>
            <a:ext cx="657225" cy="27622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r>
              <a:rPr lang="en-US" sz="1600" b="1" smtClean="0">
                <a:solidFill>
                  <a:srgbClr val="3333CC"/>
                </a:solidFill>
              </a:rPr>
              <a:t>Sizing </a:t>
            </a:r>
            <a:endParaRPr lang="en-US" b="1" smtClean="0">
              <a:solidFill>
                <a:srgbClr val="000000"/>
              </a:solidFill>
            </a:endParaRPr>
          </a:p>
        </p:txBody>
      </p:sp>
      <p:sp>
        <p:nvSpPr>
          <p:cNvPr id="12309" name="Rectangle 21"/>
          <p:cNvSpPr>
            <a:spLocks noChangeArrowheads="1"/>
          </p:cNvSpPr>
          <p:nvPr/>
        </p:nvSpPr>
        <p:spPr bwMode="auto">
          <a:xfrm>
            <a:off x="1403350" y="3711576"/>
            <a:ext cx="1047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r>
              <a:rPr lang="en-US" sz="1200" smtClean="0">
                <a:solidFill>
                  <a:srgbClr val="000000"/>
                </a:solidFill>
              </a:rPr>
              <a:t>-</a:t>
            </a:r>
            <a:endParaRPr lang="en-US" b="1" smtClean="0">
              <a:solidFill>
                <a:srgbClr val="000000"/>
              </a:solidFill>
            </a:endParaRPr>
          </a:p>
        </p:txBody>
      </p:sp>
      <p:sp>
        <p:nvSpPr>
          <p:cNvPr id="12310" name="Rectangle 22"/>
          <p:cNvSpPr>
            <a:spLocks noChangeArrowheads="1"/>
          </p:cNvSpPr>
          <p:nvPr/>
        </p:nvSpPr>
        <p:spPr bwMode="auto">
          <a:xfrm>
            <a:off x="1479550" y="3711576"/>
            <a:ext cx="23526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r>
              <a:rPr lang="en-US" sz="1200" smtClean="0">
                <a:solidFill>
                  <a:srgbClr val="000000"/>
                </a:solidFill>
              </a:rPr>
              <a:t>Working capital &amp; capital investment</a:t>
            </a:r>
            <a:endParaRPr lang="en-US" b="1" smtClean="0">
              <a:solidFill>
                <a:srgbClr val="000000"/>
              </a:solidFill>
            </a:endParaRPr>
          </a:p>
        </p:txBody>
      </p:sp>
      <p:sp>
        <p:nvSpPr>
          <p:cNvPr id="12311" name="Rectangle 23"/>
          <p:cNvSpPr>
            <a:spLocks noChangeArrowheads="1"/>
          </p:cNvSpPr>
          <p:nvPr/>
        </p:nvSpPr>
        <p:spPr bwMode="auto">
          <a:xfrm>
            <a:off x="1403350" y="3902076"/>
            <a:ext cx="1047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r>
              <a:rPr lang="en-US" sz="1200" smtClean="0">
                <a:solidFill>
                  <a:srgbClr val="000000"/>
                </a:solidFill>
              </a:rPr>
              <a:t>-</a:t>
            </a:r>
            <a:endParaRPr lang="en-US" b="1" smtClean="0">
              <a:solidFill>
                <a:srgbClr val="000000"/>
              </a:solidFill>
            </a:endParaRPr>
          </a:p>
        </p:txBody>
      </p:sp>
      <p:sp>
        <p:nvSpPr>
          <p:cNvPr id="12312" name="Rectangle 24"/>
          <p:cNvSpPr>
            <a:spLocks noChangeArrowheads="1"/>
          </p:cNvSpPr>
          <p:nvPr/>
        </p:nvSpPr>
        <p:spPr bwMode="auto">
          <a:xfrm>
            <a:off x="1479550" y="3902076"/>
            <a:ext cx="1847850"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r>
              <a:rPr lang="en-US" sz="1200" smtClean="0">
                <a:solidFill>
                  <a:srgbClr val="000000"/>
                </a:solidFill>
              </a:rPr>
              <a:t>Relationship to total capacity</a:t>
            </a:r>
            <a:endParaRPr lang="en-US" b="1" smtClean="0">
              <a:solidFill>
                <a:srgbClr val="000000"/>
              </a:solidFill>
            </a:endParaRPr>
          </a:p>
        </p:txBody>
      </p:sp>
      <p:sp>
        <p:nvSpPr>
          <p:cNvPr id="12321" name="Rectangle 33"/>
          <p:cNvSpPr>
            <a:spLocks noChangeArrowheads="1"/>
          </p:cNvSpPr>
          <p:nvPr/>
        </p:nvSpPr>
        <p:spPr bwMode="auto">
          <a:xfrm>
            <a:off x="485775" y="4319588"/>
            <a:ext cx="3362325" cy="552450"/>
          </a:xfrm>
          <a:prstGeom prst="rect">
            <a:avLst/>
          </a:prstGeom>
          <a:solidFill>
            <a:srgbClr val="CCECFF"/>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b="1">
              <a:solidFill>
                <a:srgbClr val="000000"/>
              </a:solidFill>
            </a:endParaRPr>
          </a:p>
        </p:txBody>
      </p:sp>
      <p:sp>
        <p:nvSpPr>
          <p:cNvPr id="12322" name="Freeform 34"/>
          <p:cNvSpPr>
            <a:spLocks noEditPoints="1"/>
          </p:cNvSpPr>
          <p:nvPr/>
        </p:nvSpPr>
        <p:spPr bwMode="auto">
          <a:xfrm>
            <a:off x="481013" y="4314826"/>
            <a:ext cx="3371850" cy="561975"/>
          </a:xfrm>
          <a:custGeom>
            <a:avLst/>
            <a:gdLst/>
            <a:ahLst/>
            <a:cxnLst>
              <a:cxn ang="0">
                <a:pos x="0" y="0"/>
              </a:cxn>
              <a:cxn ang="0">
                <a:pos x="2124" y="0"/>
              </a:cxn>
              <a:cxn ang="0">
                <a:pos x="2124" y="354"/>
              </a:cxn>
              <a:cxn ang="0">
                <a:pos x="0" y="354"/>
              </a:cxn>
              <a:cxn ang="0">
                <a:pos x="0" y="0"/>
              </a:cxn>
              <a:cxn ang="0">
                <a:pos x="6" y="351"/>
              </a:cxn>
              <a:cxn ang="0">
                <a:pos x="3" y="348"/>
              </a:cxn>
              <a:cxn ang="0">
                <a:pos x="2121" y="348"/>
              </a:cxn>
              <a:cxn ang="0">
                <a:pos x="2118" y="351"/>
              </a:cxn>
              <a:cxn ang="0">
                <a:pos x="2118" y="3"/>
              </a:cxn>
              <a:cxn ang="0">
                <a:pos x="2121" y="6"/>
              </a:cxn>
              <a:cxn ang="0">
                <a:pos x="3" y="6"/>
              </a:cxn>
              <a:cxn ang="0">
                <a:pos x="6" y="3"/>
              </a:cxn>
              <a:cxn ang="0">
                <a:pos x="6" y="351"/>
              </a:cxn>
            </a:cxnLst>
            <a:rect l="0" t="0" r="r" b="b"/>
            <a:pathLst>
              <a:path w="2124" h="354">
                <a:moveTo>
                  <a:pt x="0" y="0"/>
                </a:moveTo>
                <a:lnTo>
                  <a:pt x="2124" y="0"/>
                </a:lnTo>
                <a:lnTo>
                  <a:pt x="2124" y="354"/>
                </a:lnTo>
                <a:lnTo>
                  <a:pt x="0" y="354"/>
                </a:lnTo>
                <a:lnTo>
                  <a:pt x="0" y="0"/>
                </a:lnTo>
                <a:close/>
                <a:moveTo>
                  <a:pt x="6" y="351"/>
                </a:moveTo>
                <a:lnTo>
                  <a:pt x="3" y="348"/>
                </a:lnTo>
                <a:lnTo>
                  <a:pt x="2121" y="348"/>
                </a:lnTo>
                <a:lnTo>
                  <a:pt x="2118" y="351"/>
                </a:lnTo>
                <a:lnTo>
                  <a:pt x="2118" y="3"/>
                </a:lnTo>
                <a:lnTo>
                  <a:pt x="2121" y="6"/>
                </a:lnTo>
                <a:lnTo>
                  <a:pt x="3" y="6"/>
                </a:lnTo>
                <a:lnTo>
                  <a:pt x="6" y="3"/>
                </a:lnTo>
                <a:lnTo>
                  <a:pt x="6" y="351"/>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b="1">
              <a:solidFill>
                <a:srgbClr val="000000"/>
              </a:solidFill>
            </a:endParaRPr>
          </a:p>
        </p:txBody>
      </p:sp>
      <p:sp>
        <p:nvSpPr>
          <p:cNvPr id="12323" name="Rectangle 35"/>
          <p:cNvSpPr>
            <a:spLocks noChangeArrowheads="1"/>
          </p:cNvSpPr>
          <p:nvPr/>
        </p:nvSpPr>
        <p:spPr bwMode="auto">
          <a:xfrm>
            <a:off x="546100" y="4384676"/>
            <a:ext cx="752475" cy="27622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r>
              <a:rPr lang="en-US" sz="1600" b="1" smtClean="0">
                <a:solidFill>
                  <a:srgbClr val="3333CC"/>
                </a:solidFill>
              </a:rPr>
              <a:t>Timing </a:t>
            </a:r>
            <a:endParaRPr lang="en-US" b="1" smtClean="0">
              <a:solidFill>
                <a:srgbClr val="000000"/>
              </a:solidFill>
            </a:endParaRPr>
          </a:p>
        </p:txBody>
      </p:sp>
      <p:sp>
        <p:nvSpPr>
          <p:cNvPr id="12324" name="Rectangle 36"/>
          <p:cNvSpPr>
            <a:spLocks noChangeArrowheads="1"/>
          </p:cNvSpPr>
          <p:nvPr/>
        </p:nvSpPr>
        <p:spPr bwMode="auto">
          <a:xfrm>
            <a:off x="1403350" y="4432301"/>
            <a:ext cx="1047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r>
              <a:rPr lang="en-US" sz="1200" smtClean="0">
                <a:solidFill>
                  <a:srgbClr val="000000"/>
                </a:solidFill>
              </a:rPr>
              <a:t>-</a:t>
            </a:r>
            <a:endParaRPr lang="en-US" b="1" smtClean="0">
              <a:solidFill>
                <a:srgbClr val="000000"/>
              </a:solidFill>
            </a:endParaRPr>
          </a:p>
        </p:txBody>
      </p:sp>
      <p:sp>
        <p:nvSpPr>
          <p:cNvPr id="12325" name="Rectangle 37"/>
          <p:cNvSpPr>
            <a:spLocks noChangeArrowheads="1"/>
          </p:cNvSpPr>
          <p:nvPr/>
        </p:nvSpPr>
        <p:spPr bwMode="auto">
          <a:xfrm>
            <a:off x="1479550" y="4432301"/>
            <a:ext cx="361950"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r>
              <a:rPr lang="en-US" sz="1200" smtClean="0">
                <a:solidFill>
                  <a:srgbClr val="000000"/>
                </a:solidFill>
              </a:rPr>
              <a:t>Lead</a:t>
            </a:r>
            <a:endParaRPr lang="en-US" b="1" smtClean="0">
              <a:solidFill>
                <a:srgbClr val="000000"/>
              </a:solidFill>
            </a:endParaRPr>
          </a:p>
        </p:txBody>
      </p:sp>
      <p:sp>
        <p:nvSpPr>
          <p:cNvPr id="12326" name="Rectangle 38"/>
          <p:cNvSpPr>
            <a:spLocks noChangeArrowheads="1"/>
          </p:cNvSpPr>
          <p:nvPr/>
        </p:nvSpPr>
        <p:spPr bwMode="auto">
          <a:xfrm>
            <a:off x="1793875" y="4432301"/>
            <a:ext cx="1047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r>
              <a:rPr lang="en-US" sz="1200" smtClean="0">
                <a:solidFill>
                  <a:srgbClr val="000000"/>
                </a:solidFill>
              </a:rPr>
              <a:t>-</a:t>
            </a:r>
            <a:endParaRPr lang="en-US" b="1" smtClean="0">
              <a:solidFill>
                <a:srgbClr val="000000"/>
              </a:solidFill>
            </a:endParaRPr>
          </a:p>
        </p:txBody>
      </p:sp>
      <p:sp>
        <p:nvSpPr>
          <p:cNvPr id="12327" name="Rectangle 39"/>
          <p:cNvSpPr>
            <a:spLocks noChangeArrowheads="1"/>
          </p:cNvSpPr>
          <p:nvPr/>
        </p:nvSpPr>
        <p:spPr bwMode="auto">
          <a:xfrm>
            <a:off x="1841500" y="4432301"/>
            <a:ext cx="100012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r>
              <a:rPr lang="en-US" sz="1200" smtClean="0">
                <a:solidFill>
                  <a:srgbClr val="000000"/>
                </a:solidFill>
              </a:rPr>
              <a:t>time for startup</a:t>
            </a:r>
            <a:endParaRPr lang="en-US" b="1" smtClean="0">
              <a:solidFill>
                <a:srgbClr val="000000"/>
              </a:solidFill>
            </a:endParaRPr>
          </a:p>
        </p:txBody>
      </p:sp>
      <p:sp>
        <p:nvSpPr>
          <p:cNvPr id="12328" name="Rectangle 40"/>
          <p:cNvSpPr>
            <a:spLocks noChangeArrowheads="1"/>
          </p:cNvSpPr>
          <p:nvPr/>
        </p:nvSpPr>
        <p:spPr bwMode="auto">
          <a:xfrm>
            <a:off x="1403350" y="4622801"/>
            <a:ext cx="1047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r>
              <a:rPr lang="en-US" sz="1200" smtClean="0">
                <a:solidFill>
                  <a:srgbClr val="000000"/>
                </a:solidFill>
              </a:rPr>
              <a:t>-</a:t>
            </a:r>
            <a:endParaRPr lang="en-US" b="1" smtClean="0">
              <a:solidFill>
                <a:srgbClr val="000000"/>
              </a:solidFill>
            </a:endParaRPr>
          </a:p>
        </p:txBody>
      </p:sp>
      <p:sp>
        <p:nvSpPr>
          <p:cNvPr id="12329" name="Rectangle 41"/>
          <p:cNvSpPr>
            <a:spLocks noChangeArrowheads="1"/>
          </p:cNvSpPr>
          <p:nvPr/>
        </p:nvSpPr>
        <p:spPr bwMode="auto">
          <a:xfrm>
            <a:off x="1479550" y="4622801"/>
            <a:ext cx="419100"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r>
              <a:rPr lang="en-US" sz="1200" smtClean="0">
                <a:solidFill>
                  <a:srgbClr val="000000"/>
                </a:solidFill>
              </a:rPr>
              <a:t>Ramp</a:t>
            </a:r>
            <a:endParaRPr lang="en-US" b="1" smtClean="0">
              <a:solidFill>
                <a:srgbClr val="000000"/>
              </a:solidFill>
            </a:endParaRPr>
          </a:p>
        </p:txBody>
      </p:sp>
      <p:sp>
        <p:nvSpPr>
          <p:cNvPr id="12330" name="Rectangle 42"/>
          <p:cNvSpPr>
            <a:spLocks noChangeArrowheads="1"/>
          </p:cNvSpPr>
          <p:nvPr/>
        </p:nvSpPr>
        <p:spPr bwMode="auto">
          <a:xfrm>
            <a:off x="1841500" y="4622801"/>
            <a:ext cx="1047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r>
              <a:rPr lang="en-US" sz="1200" smtClean="0">
                <a:solidFill>
                  <a:srgbClr val="000000"/>
                </a:solidFill>
              </a:rPr>
              <a:t>-</a:t>
            </a:r>
            <a:endParaRPr lang="en-US" b="1" smtClean="0">
              <a:solidFill>
                <a:srgbClr val="000000"/>
              </a:solidFill>
            </a:endParaRPr>
          </a:p>
        </p:txBody>
      </p:sp>
      <p:sp>
        <p:nvSpPr>
          <p:cNvPr id="12331" name="Rectangle 43"/>
          <p:cNvSpPr>
            <a:spLocks noChangeArrowheads="1"/>
          </p:cNvSpPr>
          <p:nvPr/>
        </p:nvSpPr>
        <p:spPr bwMode="auto">
          <a:xfrm>
            <a:off x="1889125" y="4622801"/>
            <a:ext cx="1752600"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r>
              <a:rPr lang="en-US" sz="1200" smtClean="0">
                <a:solidFill>
                  <a:srgbClr val="000000"/>
                </a:solidFill>
              </a:rPr>
              <a:t>time to capacity and quality</a:t>
            </a:r>
            <a:endParaRPr lang="en-US" b="1" smtClean="0">
              <a:solidFill>
                <a:srgbClr val="000000"/>
              </a:solidFill>
            </a:endParaRPr>
          </a:p>
        </p:txBody>
      </p:sp>
      <p:sp>
        <p:nvSpPr>
          <p:cNvPr id="12332" name="Rectangle 44"/>
          <p:cNvSpPr>
            <a:spLocks noChangeArrowheads="1"/>
          </p:cNvSpPr>
          <p:nvPr/>
        </p:nvSpPr>
        <p:spPr bwMode="auto">
          <a:xfrm>
            <a:off x="485775" y="5005388"/>
            <a:ext cx="3362325" cy="552450"/>
          </a:xfrm>
          <a:prstGeom prst="rect">
            <a:avLst/>
          </a:prstGeom>
          <a:solidFill>
            <a:srgbClr val="CCECFF"/>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b="1">
              <a:solidFill>
                <a:srgbClr val="000000"/>
              </a:solidFill>
            </a:endParaRPr>
          </a:p>
        </p:txBody>
      </p:sp>
      <p:sp>
        <p:nvSpPr>
          <p:cNvPr id="12333" name="Freeform 45"/>
          <p:cNvSpPr>
            <a:spLocks noEditPoints="1"/>
          </p:cNvSpPr>
          <p:nvPr/>
        </p:nvSpPr>
        <p:spPr bwMode="auto">
          <a:xfrm>
            <a:off x="481013" y="5000626"/>
            <a:ext cx="3371850" cy="561975"/>
          </a:xfrm>
          <a:custGeom>
            <a:avLst/>
            <a:gdLst/>
            <a:ahLst/>
            <a:cxnLst>
              <a:cxn ang="0">
                <a:pos x="0" y="0"/>
              </a:cxn>
              <a:cxn ang="0">
                <a:pos x="2124" y="0"/>
              </a:cxn>
              <a:cxn ang="0">
                <a:pos x="2124" y="354"/>
              </a:cxn>
              <a:cxn ang="0">
                <a:pos x="0" y="354"/>
              </a:cxn>
              <a:cxn ang="0">
                <a:pos x="0" y="0"/>
              </a:cxn>
              <a:cxn ang="0">
                <a:pos x="6" y="351"/>
              </a:cxn>
              <a:cxn ang="0">
                <a:pos x="3" y="348"/>
              </a:cxn>
              <a:cxn ang="0">
                <a:pos x="2121" y="348"/>
              </a:cxn>
              <a:cxn ang="0">
                <a:pos x="2118" y="351"/>
              </a:cxn>
              <a:cxn ang="0">
                <a:pos x="2118" y="3"/>
              </a:cxn>
              <a:cxn ang="0">
                <a:pos x="2121" y="6"/>
              </a:cxn>
              <a:cxn ang="0">
                <a:pos x="3" y="6"/>
              </a:cxn>
              <a:cxn ang="0">
                <a:pos x="6" y="3"/>
              </a:cxn>
              <a:cxn ang="0">
                <a:pos x="6" y="351"/>
              </a:cxn>
            </a:cxnLst>
            <a:rect l="0" t="0" r="r" b="b"/>
            <a:pathLst>
              <a:path w="2124" h="354">
                <a:moveTo>
                  <a:pt x="0" y="0"/>
                </a:moveTo>
                <a:lnTo>
                  <a:pt x="2124" y="0"/>
                </a:lnTo>
                <a:lnTo>
                  <a:pt x="2124" y="354"/>
                </a:lnTo>
                <a:lnTo>
                  <a:pt x="0" y="354"/>
                </a:lnTo>
                <a:lnTo>
                  <a:pt x="0" y="0"/>
                </a:lnTo>
                <a:close/>
                <a:moveTo>
                  <a:pt x="6" y="351"/>
                </a:moveTo>
                <a:lnTo>
                  <a:pt x="3" y="348"/>
                </a:lnTo>
                <a:lnTo>
                  <a:pt x="2121" y="348"/>
                </a:lnTo>
                <a:lnTo>
                  <a:pt x="2118" y="351"/>
                </a:lnTo>
                <a:lnTo>
                  <a:pt x="2118" y="3"/>
                </a:lnTo>
                <a:lnTo>
                  <a:pt x="2121" y="6"/>
                </a:lnTo>
                <a:lnTo>
                  <a:pt x="3" y="6"/>
                </a:lnTo>
                <a:lnTo>
                  <a:pt x="6" y="3"/>
                </a:lnTo>
                <a:lnTo>
                  <a:pt x="6" y="351"/>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b="1">
              <a:solidFill>
                <a:srgbClr val="000000"/>
              </a:solidFill>
            </a:endParaRPr>
          </a:p>
        </p:txBody>
      </p:sp>
      <p:sp>
        <p:nvSpPr>
          <p:cNvPr id="12334" name="Rectangle 46"/>
          <p:cNvSpPr>
            <a:spLocks noChangeArrowheads="1"/>
          </p:cNvSpPr>
          <p:nvPr/>
        </p:nvSpPr>
        <p:spPr bwMode="auto">
          <a:xfrm>
            <a:off x="546100" y="5072063"/>
            <a:ext cx="571500" cy="27622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r>
              <a:rPr lang="en-US" sz="1600" b="1" smtClean="0">
                <a:solidFill>
                  <a:srgbClr val="3333CC"/>
                </a:solidFill>
              </a:rPr>
              <a:t>Type </a:t>
            </a:r>
            <a:endParaRPr lang="en-US" b="1" smtClean="0">
              <a:solidFill>
                <a:srgbClr val="000000"/>
              </a:solidFill>
            </a:endParaRPr>
          </a:p>
        </p:txBody>
      </p:sp>
      <p:sp>
        <p:nvSpPr>
          <p:cNvPr id="12335" name="Rectangle 47"/>
          <p:cNvSpPr>
            <a:spLocks noChangeArrowheads="1"/>
          </p:cNvSpPr>
          <p:nvPr/>
        </p:nvSpPr>
        <p:spPr bwMode="auto">
          <a:xfrm>
            <a:off x="1403350" y="5119688"/>
            <a:ext cx="1047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r>
              <a:rPr lang="en-US" sz="1200" smtClean="0">
                <a:solidFill>
                  <a:srgbClr val="000000"/>
                </a:solidFill>
              </a:rPr>
              <a:t>-</a:t>
            </a:r>
            <a:endParaRPr lang="en-US" b="1" smtClean="0">
              <a:solidFill>
                <a:srgbClr val="000000"/>
              </a:solidFill>
            </a:endParaRPr>
          </a:p>
        </p:txBody>
      </p:sp>
      <p:sp>
        <p:nvSpPr>
          <p:cNvPr id="12336" name="Rectangle 48"/>
          <p:cNvSpPr>
            <a:spLocks noChangeArrowheads="1"/>
          </p:cNvSpPr>
          <p:nvPr/>
        </p:nvSpPr>
        <p:spPr bwMode="auto">
          <a:xfrm>
            <a:off x="1479550" y="5119688"/>
            <a:ext cx="16668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r>
              <a:rPr lang="en-US" sz="1200" smtClean="0">
                <a:solidFill>
                  <a:srgbClr val="000000"/>
                </a:solidFill>
              </a:rPr>
              <a:t>Role and focus of supplier</a:t>
            </a:r>
            <a:endParaRPr lang="en-US" b="1" smtClean="0">
              <a:solidFill>
                <a:srgbClr val="000000"/>
              </a:solidFill>
            </a:endParaRPr>
          </a:p>
        </p:txBody>
      </p:sp>
      <p:sp>
        <p:nvSpPr>
          <p:cNvPr id="12337" name="Rectangle 49"/>
          <p:cNvSpPr>
            <a:spLocks noChangeArrowheads="1"/>
          </p:cNvSpPr>
          <p:nvPr/>
        </p:nvSpPr>
        <p:spPr bwMode="auto">
          <a:xfrm>
            <a:off x="1403350" y="5310188"/>
            <a:ext cx="1047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r>
              <a:rPr lang="en-US" sz="1200" smtClean="0">
                <a:solidFill>
                  <a:srgbClr val="000000"/>
                </a:solidFill>
              </a:rPr>
              <a:t>-</a:t>
            </a:r>
            <a:endParaRPr lang="en-US" b="1" smtClean="0">
              <a:solidFill>
                <a:srgbClr val="000000"/>
              </a:solidFill>
            </a:endParaRPr>
          </a:p>
        </p:txBody>
      </p:sp>
      <p:sp>
        <p:nvSpPr>
          <p:cNvPr id="12338" name="Rectangle 50"/>
          <p:cNvSpPr>
            <a:spLocks noChangeArrowheads="1"/>
          </p:cNvSpPr>
          <p:nvPr/>
        </p:nvSpPr>
        <p:spPr bwMode="auto">
          <a:xfrm>
            <a:off x="1479550" y="5310188"/>
            <a:ext cx="221932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r>
              <a:rPr lang="en-US" sz="1200" smtClean="0">
                <a:solidFill>
                  <a:srgbClr val="000000"/>
                </a:solidFill>
              </a:rPr>
              <a:t>Capabilities (flexibility) of supplier</a:t>
            </a:r>
            <a:endParaRPr lang="en-US" b="1" smtClean="0">
              <a:solidFill>
                <a:srgbClr val="000000"/>
              </a:solidFill>
            </a:endParaRPr>
          </a:p>
        </p:txBody>
      </p:sp>
      <p:sp>
        <p:nvSpPr>
          <p:cNvPr id="12339" name="Rectangle 51"/>
          <p:cNvSpPr>
            <a:spLocks noChangeArrowheads="1"/>
          </p:cNvSpPr>
          <p:nvPr/>
        </p:nvSpPr>
        <p:spPr bwMode="auto">
          <a:xfrm>
            <a:off x="5324475" y="3519488"/>
            <a:ext cx="3362325" cy="704850"/>
          </a:xfrm>
          <a:prstGeom prst="rect">
            <a:avLst/>
          </a:prstGeom>
          <a:solidFill>
            <a:srgbClr val="3333CC"/>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b="1">
              <a:solidFill>
                <a:srgbClr val="000000"/>
              </a:solidFill>
            </a:endParaRPr>
          </a:p>
        </p:txBody>
      </p:sp>
      <p:sp>
        <p:nvSpPr>
          <p:cNvPr id="12340" name="Freeform 52"/>
          <p:cNvSpPr>
            <a:spLocks noEditPoints="1"/>
          </p:cNvSpPr>
          <p:nvPr/>
        </p:nvSpPr>
        <p:spPr bwMode="auto">
          <a:xfrm>
            <a:off x="5319713" y="3514726"/>
            <a:ext cx="3371850" cy="714375"/>
          </a:xfrm>
          <a:custGeom>
            <a:avLst/>
            <a:gdLst/>
            <a:ahLst/>
            <a:cxnLst>
              <a:cxn ang="0">
                <a:pos x="0" y="0"/>
              </a:cxn>
              <a:cxn ang="0">
                <a:pos x="2124" y="0"/>
              </a:cxn>
              <a:cxn ang="0">
                <a:pos x="2124" y="450"/>
              </a:cxn>
              <a:cxn ang="0">
                <a:pos x="0" y="450"/>
              </a:cxn>
              <a:cxn ang="0">
                <a:pos x="0" y="0"/>
              </a:cxn>
              <a:cxn ang="0">
                <a:pos x="6" y="447"/>
              </a:cxn>
              <a:cxn ang="0">
                <a:pos x="3" y="444"/>
              </a:cxn>
              <a:cxn ang="0">
                <a:pos x="2121" y="444"/>
              </a:cxn>
              <a:cxn ang="0">
                <a:pos x="2118" y="447"/>
              </a:cxn>
              <a:cxn ang="0">
                <a:pos x="2118" y="3"/>
              </a:cxn>
              <a:cxn ang="0">
                <a:pos x="2121" y="6"/>
              </a:cxn>
              <a:cxn ang="0">
                <a:pos x="3" y="6"/>
              </a:cxn>
              <a:cxn ang="0">
                <a:pos x="6" y="3"/>
              </a:cxn>
              <a:cxn ang="0">
                <a:pos x="6" y="447"/>
              </a:cxn>
            </a:cxnLst>
            <a:rect l="0" t="0" r="r" b="b"/>
            <a:pathLst>
              <a:path w="2124" h="450">
                <a:moveTo>
                  <a:pt x="0" y="0"/>
                </a:moveTo>
                <a:lnTo>
                  <a:pt x="2124" y="0"/>
                </a:lnTo>
                <a:lnTo>
                  <a:pt x="2124" y="450"/>
                </a:lnTo>
                <a:lnTo>
                  <a:pt x="0" y="450"/>
                </a:lnTo>
                <a:lnTo>
                  <a:pt x="0" y="0"/>
                </a:lnTo>
                <a:close/>
                <a:moveTo>
                  <a:pt x="6" y="447"/>
                </a:moveTo>
                <a:lnTo>
                  <a:pt x="3" y="444"/>
                </a:lnTo>
                <a:lnTo>
                  <a:pt x="2121" y="444"/>
                </a:lnTo>
                <a:lnTo>
                  <a:pt x="2118" y="447"/>
                </a:lnTo>
                <a:lnTo>
                  <a:pt x="2118" y="3"/>
                </a:lnTo>
                <a:lnTo>
                  <a:pt x="2121" y="6"/>
                </a:lnTo>
                <a:lnTo>
                  <a:pt x="3" y="6"/>
                </a:lnTo>
                <a:lnTo>
                  <a:pt x="6" y="3"/>
                </a:lnTo>
                <a:lnTo>
                  <a:pt x="6" y="447"/>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b="1">
              <a:solidFill>
                <a:srgbClr val="000000"/>
              </a:solidFill>
            </a:endParaRPr>
          </a:p>
        </p:txBody>
      </p:sp>
      <p:sp>
        <p:nvSpPr>
          <p:cNvPr id="12341" name="Rectangle 53"/>
          <p:cNvSpPr>
            <a:spLocks noChangeArrowheads="1"/>
          </p:cNvSpPr>
          <p:nvPr/>
        </p:nvSpPr>
        <p:spPr bwMode="auto">
          <a:xfrm>
            <a:off x="5537200" y="3586163"/>
            <a:ext cx="3048000" cy="27622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r>
              <a:rPr lang="en-US" sz="1600" b="1" smtClean="0">
                <a:solidFill>
                  <a:srgbClr val="FFFFFF"/>
                </a:solidFill>
              </a:rPr>
              <a:t>Sourcing and Supply Management</a:t>
            </a:r>
            <a:endParaRPr lang="en-US" b="1" smtClean="0">
              <a:solidFill>
                <a:srgbClr val="000000"/>
              </a:solidFill>
            </a:endParaRPr>
          </a:p>
        </p:txBody>
      </p:sp>
      <p:sp>
        <p:nvSpPr>
          <p:cNvPr id="12342" name="Rectangle 54"/>
          <p:cNvSpPr>
            <a:spLocks noChangeArrowheads="1"/>
          </p:cNvSpPr>
          <p:nvPr/>
        </p:nvSpPr>
        <p:spPr bwMode="auto">
          <a:xfrm>
            <a:off x="5384800" y="3824288"/>
            <a:ext cx="1047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r>
              <a:rPr lang="en-US" sz="1200" smtClean="0">
                <a:solidFill>
                  <a:srgbClr val="FFFFFF"/>
                </a:solidFill>
              </a:rPr>
              <a:t>-</a:t>
            </a:r>
            <a:endParaRPr lang="en-US" b="1" smtClean="0">
              <a:solidFill>
                <a:srgbClr val="000000"/>
              </a:solidFill>
            </a:endParaRPr>
          </a:p>
        </p:txBody>
      </p:sp>
      <p:sp>
        <p:nvSpPr>
          <p:cNvPr id="12343" name="Rectangle 55"/>
          <p:cNvSpPr>
            <a:spLocks noChangeArrowheads="1"/>
          </p:cNvSpPr>
          <p:nvPr/>
        </p:nvSpPr>
        <p:spPr bwMode="auto">
          <a:xfrm>
            <a:off x="5461000" y="3824288"/>
            <a:ext cx="4095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r>
              <a:rPr lang="en-US" sz="1200" smtClean="0">
                <a:solidFill>
                  <a:srgbClr val="FFFFFF"/>
                </a:solidFill>
              </a:rPr>
              <a:t>Make</a:t>
            </a:r>
            <a:endParaRPr lang="en-US" b="1" smtClean="0">
              <a:solidFill>
                <a:srgbClr val="000000"/>
              </a:solidFill>
            </a:endParaRPr>
          </a:p>
        </p:txBody>
      </p:sp>
      <p:sp>
        <p:nvSpPr>
          <p:cNvPr id="12344" name="Rectangle 56"/>
          <p:cNvSpPr>
            <a:spLocks noChangeArrowheads="1"/>
          </p:cNvSpPr>
          <p:nvPr/>
        </p:nvSpPr>
        <p:spPr bwMode="auto">
          <a:xfrm>
            <a:off x="5803900" y="3824288"/>
            <a:ext cx="1047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r>
              <a:rPr lang="en-US" sz="1200" smtClean="0">
                <a:solidFill>
                  <a:srgbClr val="FFFFFF"/>
                </a:solidFill>
              </a:rPr>
              <a:t>-</a:t>
            </a:r>
            <a:endParaRPr lang="en-US" b="1" smtClean="0">
              <a:solidFill>
                <a:srgbClr val="000000"/>
              </a:solidFill>
            </a:endParaRPr>
          </a:p>
        </p:txBody>
      </p:sp>
      <p:sp>
        <p:nvSpPr>
          <p:cNvPr id="12345" name="Rectangle 57"/>
          <p:cNvSpPr>
            <a:spLocks noChangeArrowheads="1"/>
          </p:cNvSpPr>
          <p:nvPr/>
        </p:nvSpPr>
        <p:spPr bwMode="auto">
          <a:xfrm>
            <a:off x="5851525" y="3824288"/>
            <a:ext cx="1809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r>
              <a:rPr lang="en-US" sz="1200" smtClean="0">
                <a:solidFill>
                  <a:srgbClr val="FFFFFF"/>
                </a:solidFill>
              </a:rPr>
              <a:t>or</a:t>
            </a:r>
            <a:endParaRPr lang="en-US" b="1" smtClean="0">
              <a:solidFill>
                <a:srgbClr val="000000"/>
              </a:solidFill>
            </a:endParaRPr>
          </a:p>
        </p:txBody>
      </p:sp>
      <p:sp>
        <p:nvSpPr>
          <p:cNvPr id="12346" name="Rectangle 58"/>
          <p:cNvSpPr>
            <a:spLocks noChangeArrowheads="1"/>
          </p:cNvSpPr>
          <p:nvPr/>
        </p:nvSpPr>
        <p:spPr bwMode="auto">
          <a:xfrm>
            <a:off x="5975350" y="3824288"/>
            <a:ext cx="1047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r>
              <a:rPr lang="en-US" sz="1200" smtClean="0">
                <a:solidFill>
                  <a:srgbClr val="FFFFFF"/>
                </a:solidFill>
              </a:rPr>
              <a:t>-</a:t>
            </a:r>
            <a:endParaRPr lang="en-US" b="1" smtClean="0">
              <a:solidFill>
                <a:srgbClr val="000000"/>
              </a:solidFill>
            </a:endParaRPr>
          </a:p>
        </p:txBody>
      </p:sp>
      <p:sp>
        <p:nvSpPr>
          <p:cNvPr id="12347" name="Rectangle 59"/>
          <p:cNvSpPr>
            <a:spLocks noChangeArrowheads="1"/>
          </p:cNvSpPr>
          <p:nvPr/>
        </p:nvSpPr>
        <p:spPr bwMode="auto">
          <a:xfrm>
            <a:off x="6022975" y="3824288"/>
            <a:ext cx="285750"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r>
              <a:rPr lang="en-US" sz="1200" smtClean="0">
                <a:solidFill>
                  <a:srgbClr val="FFFFFF"/>
                </a:solidFill>
              </a:rPr>
              <a:t>buy</a:t>
            </a:r>
            <a:endParaRPr lang="en-US" b="1" smtClean="0">
              <a:solidFill>
                <a:srgbClr val="000000"/>
              </a:solidFill>
            </a:endParaRPr>
          </a:p>
        </p:txBody>
      </p:sp>
      <p:sp>
        <p:nvSpPr>
          <p:cNvPr id="12348" name="Rectangle 60"/>
          <p:cNvSpPr>
            <a:spLocks noChangeArrowheads="1"/>
          </p:cNvSpPr>
          <p:nvPr/>
        </p:nvSpPr>
        <p:spPr bwMode="auto">
          <a:xfrm>
            <a:off x="7156450" y="3824288"/>
            <a:ext cx="1047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r>
              <a:rPr lang="en-US" sz="1200" smtClean="0">
                <a:solidFill>
                  <a:srgbClr val="FFFFFF"/>
                </a:solidFill>
              </a:rPr>
              <a:t>-</a:t>
            </a:r>
            <a:endParaRPr lang="en-US" b="1" smtClean="0">
              <a:solidFill>
                <a:srgbClr val="000000"/>
              </a:solidFill>
            </a:endParaRPr>
          </a:p>
        </p:txBody>
      </p:sp>
      <p:sp>
        <p:nvSpPr>
          <p:cNvPr id="12349" name="Rectangle 61"/>
          <p:cNvSpPr>
            <a:spLocks noChangeArrowheads="1"/>
          </p:cNvSpPr>
          <p:nvPr/>
        </p:nvSpPr>
        <p:spPr bwMode="auto">
          <a:xfrm>
            <a:off x="7232650" y="3824288"/>
            <a:ext cx="13620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r>
              <a:rPr lang="en-US" sz="1200" smtClean="0">
                <a:solidFill>
                  <a:srgbClr val="FFFFFF"/>
                </a:solidFill>
              </a:rPr>
              <a:t>contracting and SRM</a:t>
            </a:r>
            <a:endParaRPr lang="en-US" b="1" smtClean="0">
              <a:solidFill>
                <a:srgbClr val="000000"/>
              </a:solidFill>
            </a:endParaRPr>
          </a:p>
        </p:txBody>
      </p:sp>
      <p:sp>
        <p:nvSpPr>
          <p:cNvPr id="12350" name="Rectangle 62"/>
          <p:cNvSpPr>
            <a:spLocks noChangeArrowheads="1"/>
          </p:cNvSpPr>
          <p:nvPr/>
        </p:nvSpPr>
        <p:spPr bwMode="auto">
          <a:xfrm>
            <a:off x="5384800" y="4005263"/>
            <a:ext cx="1047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r>
              <a:rPr lang="en-US" sz="1200" smtClean="0">
                <a:solidFill>
                  <a:srgbClr val="FFFFFF"/>
                </a:solidFill>
              </a:rPr>
              <a:t>-</a:t>
            </a:r>
            <a:endParaRPr lang="en-US" b="1" smtClean="0">
              <a:solidFill>
                <a:srgbClr val="000000"/>
              </a:solidFill>
            </a:endParaRPr>
          </a:p>
        </p:txBody>
      </p:sp>
      <p:sp>
        <p:nvSpPr>
          <p:cNvPr id="12351" name="Rectangle 63"/>
          <p:cNvSpPr>
            <a:spLocks noChangeArrowheads="1"/>
          </p:cNvSpPr>
          <p:nvPr/>
        </p:nvSpPr>
        <p:spPr bwMode="auto">
          <a:xfrm>
            <a:off x="5461000" y="4005263"/>
            <a:ext cx="1504950"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r>
              <a:rPr lang="en-US" sz="1200" smtClean="0">
                <a:solidFill>
                  <a:srgbClr val="FFFFFF"/>
                </a:solidFill>
              </a:rPr>
              <a:t>Total cost of ownership</a:t>
            </a:r>
            <a:endParaRPr lang="en-US" b="1" smtClean="0">
              <a:solidFill>
                <a:srgbClr val="000000"/>
              </a:solidFill>
            </a:endParaRPr>
          </a:p>
        </p:txBody>
      </p:sp>
      <p:sp>
        <p:nvSpPr>
          <p:cNvPr id="12352" name="Rectangle 64"/>
          <p:cNvSpPr>
            <a:spLocks noChangeArrowheads="1"/>
          </p:cNvSpPr>
          <p:nvPr/>
        </p:nvSpPr>
        <p:spPr bwMode="auto">
          <a:xfrm>
            <a:off x="7156450" y="4005263"/>
            <a:ext cx="1047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r>
              <a:rPr lang="en-US" sz="1200" smtClean="0">
                <a:solidFill>
                  <a:srgbClr val="FFFFFF"/>
                </a:solidFill>
              </a:rPr>
              <a:t>-</a:t>
            </a:r>
            <a:endParaRPr lang="en-US" b="1" smtClean="0">
              <a:solidFill>
                <a:srgbClr val="000000"/>
              </a:solidFill>
            </a:endParaRPr>
          </a:p>
        </p:txBody>
      </p:sp>
      <p:sp>
        <p:nvSpPr>
          <p:cNvPr id="12353" name="Rectangle 65"/>
          <p:cNvSpPr>
            <a:spLocks noChangeArrowheads="1"/>
          </p:cNvSpPr>
          <p:nvPr/>
        </p:nvSpPr>
        <p:spPr bwMode="auto">
          <a:xfrm>
            <a:off x="7232650" y="4005263"/>
            <a:ext cx="14763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r>
              <a:rPr lang="en-US" sz="1200" smtClean="0">
                <a:solidFill>
                  <a:srgbClr val="FFFFFF"/>
                </a:solidFill>
              </a:rPr>
              <a:t>single or multisourcing</a:t>
            </a:r>
            <a:endParaRPr lang="en-US" b="1" smtClean="0">
              <a:solidFill>
                <a:srgbClr val="000000"/>
              </a:solidFill>
            </a:endParaRPr>
          </a:p>
        </p:txBody>
      </p:sp>
      <p:sp>
        <p:nvSpPr>
          <p:cNvPr id="12354" name="Rectangle 66"/>
          <p:cNvSpPr>
            <a:spLocks noChangeArrowheads="1"/>
          </p:cNvSpPr>
          <p:nvPr/>
        </p:nvSpPr>
        <p:spPr bwMode="auto">
          <a:xfrm>
            <a:off x="5324475" y="4319588"/>
            <a:ext cx="3362325" cy="552450"/>
          </a:xfrm>
          <a:prstGeom prst="rect">
            <a:avLst/>
          </a:prstGeom>
          <a:solidFill>
            <a:srgbClr val="CCECFF"/>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b="1">
              <a:solidFill>
                <a:srgbClr val="000000"/>
              </a:solidFill>
            </a:endParaRPr>
          </a:p>
        </p:txBody>
      </p:sp>
      <p:sp>
        <p:nvSpPr>
          <p:cNvPr id="12355" name="Freeform 67"/>
          <p:cNvSpPr>
            <a:spLocks noEditPoints="1"/>
          </p:cNvSpPr>
          <p:nvPr/>
        </p:nvSpPr>
        <p:spPr bwMode="auto">
          <a:xfrm>
            <a:off x="5319713" y="4314826"/>
            <a:ext cx="3371850" cy="561975"/>
          </a:xfrm>
          <a:custGeom>
            <a:avLst/>
            <a:gdLst/>
            <a:ahLst/>
            <a:cxnLst>
              <a:cxn ang="0">
                <a:pos x="0" y="0"/>
              </a:cxn>
              <a:cxn ang="0">
                <a:pos x="2124" y="0"/>
              </a:cxn>
              <a:cxn ang="0">
                <a:pos x="2124" y="354"/>
              </a:cxn>
              <a:cxn ang="0">
                <a:pos x="0" y="354"/>
              </a:cxn>
              <a:cxn ang="0">
                <a:pos x="0" y="0"/>
              </a:cxn>
              <a:cxn ang="0">
                <a:pos x="6" y="351"/>
              </a:cxn>
              <a:cxn ang="0">
                <a:pos x="3" y="348"/>
              </a:cxn>
              <a:cxn ang="0">
                <a:pos x="2121" y="348"/>
              </a:cxn>
              <a:cxn ang="0">
                <a:pos x="2118" y="351"/>
              </a:cxn>
              <a:cxn ang="0">
                <a:pos x="2118" y="3"/>
              </a:cxn>
              <a:cxn ang="0">
                <a:pos x="2121" y="6"/>
              </a:cxn>
              <a:cxn ang="0">
                <a:pos x="3" y="6"/>
              </a:cxn>
              <a:cxn ang="0">
                <a:pos x="6" y="3"/>
              </a:cxn>
              <a:cxn ang="0">
                <a:pos x="6" y="351"/>
              </a:cxn>
            </a:cxnLst>
            <a:rect l="0" t="0" r="r" b="b"/>
            <a:pathLst>
              <a:path w="2124" h="354">
                <a:moveTo>
                  <a:pt x="0" y="0"/>
                </a:moveTo>
                <a:lnTo>
                  <a:pt x="2124" y="0"/>
                </a:lnTo>
                <a:lnTo>
                  <a:pt x="2124" y="354"/>
                </a:lnTo>
                <a:lnTo>
                  <a:pt x="0" y="354"/>
                </a:lnTo>
                <a:lnTo>
                  <a:pt x="0" y="0"/>
                </a:lnTo>
                <a:close/>
                <a:moveTo>
                  <a:pt x="6" y="351"/>
                </a:moveTo>
                <a:lnTo>
                  <a:pt x="3" y="348"/>
                </a:lnTo>
                <a:lnTo>
                  <a:pt x="2121" y="348"/>
                </a:lnTo>
                <a:lnTo>
                  <a:pt x="2118" y="351"/>
                </a:lnTo>
                <a:lnTo>
                  <a:pt x="2118" y="3"/>
                </a:lnTo>
                <a:lnTo>
                  <a:pt x="2121" y="6"/>
                </a:lnTo>
                <a:lnTo>
                  <a:pt x="3" y="6"/>
                </a:lnTo>
                <a:lnTo>
                  <a:pt x="6" y="3"/>
                </a:lnTo>
                <a:lnTo>
                  <a:pt x="6" y="351"/>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b="1">
              <a:solidFill>
                <a:srgbClr val="000000"/>
              </a:solidFill>
            </a:endParaRPr>
          </a:p>
        </p:txBody>
      </p:sp>
      <p:sp>
        <p:nvSpPr>
          <p:cNvPr id="12356" name="Rectangle 68"/>
          <p:cNvSpPr>
            <a:spLocks noChangeArrowheads="1"/>
          </p:cNvSpPr>
          <p:nvPr/>
        </p:nvSpPr>
        <p:spPr bwMode="auto">
          <a:xfrm>
            <a:off x="5384800" y="4384676"/>
            <a:ext cx="1076325" cy="27622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r>
              <a:rPr lang="en-US" sz="1600" b="1" smtClean="0">
                <a:solidFill>
                  <a:srgbClr val="3333CC"/>
                </a:solidFill>
              </a:rPr>
              <a:t>Technology</a:t>
            </a:r>
            <a:endParaRPr lang="en-US" b="1" smtClean="0">
              <a:solidFill>
                <a:srgbClr val="000000"/>
              </a:solidFill>
            </a:endParaRPr>
          </a:p>
        </p:txBody>
      </p:sp>
      <p:sp>
        <p:nvSpPr>
          <p:cNvPr id="12357" name="Rectangle 69"/>
          <p:cNvSpPr>
            <a:spLocks noChangeArrowheads="1"/>
          </p:cNvSpPr>
          <p:nvPr/>
        </p:nvSpPr>
        <p:spPr bwMode="auto">
          <a:xfrm>
            <a:off x="6470650" y="4432301"/>
            <a:ext cx="133350"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r>
              <a:rPr lang="en-US" sz="1200" smtClean="0">
                <a:solidFill>
                  <a:srgbClr val="000000"/>
                </a:solidFill>
              </a:rPr>
              <a:t>–</a:t>
            </a:r>
            <a:endParaRPr lang="en-US" b="1" smtClean="0">
              <a:solidFill>
                <a:srgbClr val="000000"/>
              </a:solidFill>
            </a:endParaRPr>
          </a:p>
        </p:txBody>
      </p:sp>
      <p:sp>
        <p:nvSpPr>
          <p:cNvPr id="12358" name="Rectangle 70"/>
          <p:cNvSpPr>
            <a:spLocks noChangeArrowheads="1"/>
          </p:cNvSpPr>
          <p:nvPr/>
        </p:nvSpPr>
        <p:spPr bwMode="auto">
          <a:xfrm>
            <a:off x="6575425" y="4432301"/>
            <a:ext cx="2050241" cy="184666"/>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r>
              <a:rPr lang="en-US" sz="1200" dirty="0" smtClean="0">
                <a:solidFill>
                  <a:srgbClr val="000000"/>
                </a:solidFill>
              </a:rPr>
              <a:t>Product architecture; knowledge</a:t>
            </a:r>
            <a:endParaRPr lang="en-US" b="1" dirty="0" smtClean="0">
              <a:solidFill>
                <a:srgbClr val="000000"/>
              </a:solidFill>
            </a:endParaRPr>
          </a:p>
        </p:txBody>
      </p:sp>
      <p:sp>
        <p:nvSpPr>
          <p:cNvPr id="12359" name="Rectangle 71"/>
          <p:cNvSpPr>
            <a:spLocks noChangeArrowheads="1"/>
          </p:cNvSpPr>
          <p:nvPr/>
        </p:nvSpPr>
        <p:spPr bwMode="auto">
          <a:xfrm>
            <a:off x="6470650" y="4622801"/>
            <a:ext cx="133350"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r>
              <a:rPr lang="en-US" sz="1200" smtClean="0">
                <a:solidFill>
                  <a:srgbClr val="000000"/>
                </a:solidFill>
              </a:rPr>
              <a:t>–</a:t>
            </a:r>
            <a:endParaRPr lang="en-US" b="1" smtClean="0">
              <a:solidFill>
                <a:srgbClr val="000000"/>
              </a:solidFill>
            </a:endParaRPr>
          </a:p>
        </p:txBody>
      </p:sp>
      <p:sp>
        <p:nvSpPr>
          <p:cNvPr id="12360" name="Rectangle 72"/>
          <p:cNvSpPr>
            <a:spLocks noChangeArrowheads="1"/>
          </p:cNvSpPr>
          <p:nvPr/>
        </p:nvSpPr>
        <p:spPr bwMode="auto">
          <a:xfrm>
            <a:off x="6575425" y="4622801"/>
            <a:ext cx="20097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r>
              <a:rPr lang="en-US" sz="1200" dirty="0" smtClean="0">
                <a:solidFill>
                  <a:srgbClr val="000000"/>
                </a:solidFill>
              </a:rPr>
              <a:t>Communication &amp; coordination</a:t>
            </a:r>
            <a:endParaRPr lang="en-US" b="1" dirty="0" smtClean="0">
              <a:solidFill>
                <a:srgbClr val="000000"/>
              </a:solidFill>
            </a:endParaRPr>
          </a:p>
        </p:txBody>
      </p:sp>
      <p:sp>
        <p:nvSpPr>
          <p:cNvPr id="12361" name="Rectangle 73"/>
          <p:cNvSpPr>
            <a:spLocks noChangeArrowheads="1"/>
          </p:cNvSpPr>
          <p:nvPr/>
        </p:nvSpPr>
        <p:spPr bwMode="auto">
          <a:xfrm>
            <a:off x="5324475" y="5005388"/>
            <a:ext cx="3362325" cy="552450"/>
          </a:xfrm>
          <a:prstGeom prst="rect">
            <a:avLst/>
          </a:prstGeom>
          <a:solidFill>
            <a:srgbClr val="CCECFF"/>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b="1">
              <a:solidFill>
                <a:srgbClr val="000000"/>
              </a:solidFill>
            </a:endParaRPr>
          </a:p>
        </p:txBody>
      </p:sp>
      <p:sp>
        <p:nvSpPr>
          <p:cNvPr id="12362" name="Freeform 74"/>
          <p:cNvSpPr>
            <a:spLocks noEditPoints="1"/>
          </p:cNvSpPr>
          <p:nvPr/>
        </p:nvSpPr>
        <p:spPr bwMode="auto">
          <a:xfrm>
            <a:off x="5319713" y="5000626"/>
            <a:ext cx="3371850" cy="561975"/>
          </a:xfrm>
          <a:custGeom>
            <a:avLst/>
            <a:gdLst/>
            <a:ahLst/>
            <a:cxnLst>
              <a:cxn ang="0">
                <a:pos x="0" y="0"/>
              </a:cxn>
              <a:cxn ang="0">
                <a:pos x="2124" y="0"/>
              </a:cxn>
              <a:cxn ang="0">
                <a:pos x="2124" y="354"/>
              </a:cxn>
              <a:cxn ang="0">
                <a:pos x="0" y="354"/>
              </a:cxn>
              <a:cxn ang="0">
                <a:pos x="0" y="0"/>
              </a:cxn>
              <a:cxn ang="0">
                <a:pos x="6" y="351"/>
              </a:cxn>
              <a:cxn ang="0">
                <a:pos x="3" y="348"/>
              </a:cxn>
              <a:cxn ang="0">
                <a:pos x="2121" y="348"/>
              </a:cxn>
              <a:cxn ang="0">
                <a:pos x="2118" y="351"/>
              </a:cxn>
              <a:cxn ang="0">
                <a:pos x="2118" y="3"/>
              </a:cxn>
              <a:cxn ang="0">
                <a:pos x="2121" y="6"/>
              </a:cxn>
              <a:cxn ang="0">
                <a:pos x="3" y="6"/>
              </a:cxn>
              <a:cxn ang="0">
                <a:pos x="6" y="3"/>
              </a:cxn>
              <a:cxn ang="0">
                <a:pos x="6" y="351"/>
              </a:cxn>
            </a:cxnLst>
            <a:rect l="0" t="0" r="r" b="b"/>
            <a:pathLst>
              <a:path w="2124" h="354">
                <a:moveTo>
                  <a:pt x="0" y="0"/>
                </a:moveTo>
                <a:lnTo>
                  <a:pt x="2124" y="0"/>
                </a:lnTo>
                <a:lnTo>
                  <a:pt x="2124" y="354"/>
                </a:lnTo>
                <a:lnTo>
                  <a:pt x="0" y="354"/>
                </a:lnTo>
                <a:lnTo>
                  <a:pt x="0" y="0"/>
                </a:lnTo>
                <a:close/>
                <a:moveTo>
                  <a:pt x="6" y="351"/>
                </a:moveTo>
                <a:lnTo>
                  <a:pt x="3" y="348"/>
                </a:lnTo>
                <a:lnTo>
                  <a:pt x="2121" y="348"/>
                </a:lnTo>
                <a:lnTo>
                  <a:pt x="2118" y="351"/>
                </a:lnTo>
                <a:lnTo>
                  <a:pt x="2118" y="3"/>
                </a:lnTo>
                <a:lnTo>
                  <a:pt x="2121" y="6"/>
                </a:lnTo>
                <a:lnTo>
                  <a:pt x="3" y="6"/>
                </a:lnTo>
                <a:lnTo>
                  <a:pt x="6" y="3"/>
                </a:lnTo>
                <a:lnTo>
                  <a:pt x="6" y="351"/>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b="1">
              <a:solidFill>
                <a:srgbClr val="000000"/>
              </a:solidFill>
            </a:endParaRPr>
          </a:p>
        </p:txBody>
      </p:sp>
      <p:sp>
        <p:nvSpPr>
          <p:cNvPr id="12363" name="Rectangle 75"/>
          <p:cNvSpPr>
            <a:spLocks noChangeArrowheads="1"/>
          </p:cNvSpPr>
          <p:nvPr/>
        </p:nvSpPr>
        <p:spPr bwMode="auto">
          <a:xfrm>
            <a:off x="5384800" y="5070476"/>
            <a:ext cx="857250" cy="27622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r>
              <a:rPr lang="en-US" sz="1600" b="1" smtClean="0">
                <a:solidFill>
                  <a:srgbClr val="3333CC"/>
                </a:solidFill>
              </a:rPr>
              <a:t>Demand </a:t>
            </a:r>
            <a:endParaRPr lang="en-US" b="1" smtClean="0">
              <a:solidFill>
                <a:srgbClr val="000000"/>
              </a:solidFill>
            </a:endParaRPr>
          </a:p>
        </p:txBody>
      </p:sp>
      <p:sp>
        <p:nvSpPr>
          <p:cNvPr id="12364" name="Rectangle 76"/>
          <p:cNvSpPr>
            <a:spLocks noChangeArrowheads="1"/>
          </p:cNvSpPr>
          <p:nvPr/>
        </p:nvSpPr>
        <p:spPr bwMode="auto">
          <a:xfrm>
            <a:off x="6356350" y="5118101"/>
            <a:ext cx="133350"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r>
              <a:rPr lang="en-US" sz="1200" smtClean="0">
                <a:solidFill>
                  <a:srgbClr val="000000"/>
                </a:solidFill>
              </a:rPr>
              <a:t>–</a:t>
            </a:r>
            <a:endParaRPr lang="en-US" b="1" smtClean="0">
              <a:solidFill>
                <a:srgbClr val="000000"/>
              </a:solidFill>
            </a:endParaRPr>
          </a:p>
        </p:txBody>
      </p:sp>
      <p:sp>
        <p:nvSpPr>
          <p:cNvPr id="12365" name="Rectangle 77"/>
          <p:cNvSpPr>
            <a:spLocks noChangeArrowheads="1"/>
          </p:cNvSpPr>
          <p:nvPr/>
        </p:nvSpPr>
        <p:spPr bwMode="auto">
          <a:xfrm>
            <a:off x="6461125" y="5118101"/>
            <a:ext cx="1409700"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r>
              <a:rPr lang="en-US" sz="1200" smtClean="0">
                <a:solidFill>
                  <a:srgbClr val="000000"/>
                </a:solidFill>
              </a:rPr>
              <a:t>Forecast requirements</a:t>
            </a:r>
            <a:endParaRPr lang="en-US" b="1" smtClean="0">
              <a:solidFill>
                <a:srgbClr val="000000"/>
              </a:solidFill>
            </a:endParaRPr>
          </a:p>
        </p:txBody>
      </p:sp>
      <p:sp>
        <p:nvSpPr>
          <p:cNvPr id="12366" name="Rectangle 78"/>
          <p:cNvSpPr>
            <a:spLocks noChangeArrowheads="1"/>
          </p:cNvSpPr>
          <p:nvPr/>
        </p:nvSpPr>
        <p:spPr bwMode="auto">
          <a:xfrm>
            <a:off x="6327775" y="5308601"/>
            <a:ext cx="133350"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r>
              <a:rPr lang="en-US" sz="1200" smtClean="0">
                <a:solidFill>
                  <a:srgbClr val="000000"/>
                </a:solidFill>
              </a:rPr>
              <a:t>–</a:t>
            </a:r>
            <a:endParaRPr lang="en-US" b="1" smtClean="0">
              <a:solidFill>
                <a:srgbClr val="000000"/>
              </a:solidFill>
            </a:endParaRPr>
          </a:p>
        </p:txBody>
      </p:sp>
      <p:sp>
        <p:nvSpPr>
          <p:cNvPr id="12367" name="Rectangle 79"/>
          <p:cNvSpPr>
            <a:spLocks noChangeArrowheads="1"/>
          </p:cNvSpPr>
          <p:nvPr/>
        </p:nvSpPr>
        <p:spPr bwMode="auto">
          <a:xfrm>
            <a:off x="6442075" y="5308601"/>
            <a:ext cx="1885950"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r>
              <a:rPr lang="en-US" sz="1200" smtClean="0">
                <a:solidFill>
                  <a:srgbClr val="000000"/>
                </a:solidFill>
              </a:rPr>
              <a:t>Competition and service level</a:t>
            </a:r>
            <a:endParaRPr lang="en-US" b="1" smtClean="0">
              <a:solidFill>
                <a:srgbClr val="000000"/>
              </a:solidFill>
            </a:endParaRPr>
          </a:p>
        </p:txBody>
      </p:sp>
      <p:sp>
        <p:nvSpPr>
          <p:cNvPr id="12368" name="Rectangle 80"/>
          <p:cNvSpPr>
            <a:spLocks noChangeArrowheads="1"/>
          </p:cNvSpPr>
          <p:nvPr/>
        </p:nvSpPr>
        <p:spPr bwMode="auto">
          <a:xfrm>
            <a:off x="5324475" y="5729288"/>
            <a:ext cx="3362325" cy="361950"/>
          </a:xfrm>
          <a:prstGeom prst="rect">
            <a:avLst/>
          </a:prstGeom>
          <a:solidFill>
            <a:srgbClr val="CCECFF"/>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b="1">
              <a:solidFill>
                <a:srgbClr val="000000"/>
              </a:solidFill>
            </a:endParaRPr>
          </a:p>
        </p:txBody>
      </p:sp>
      <p:sp>
        <p:nvSpPr>
          <p:cNvPr id="12369" name="Freeform 81"/>
          <p:cNvSpPr>
            <a:spLocks noEditPoints="1"/>
          </p:cNvSpPr>
          <p:nvPr/>
        </p:nvSpPr>
        <p:spPr bwMode="auto">
          <a:xfrm>
            <a:off x="5319713" y="5724526"/>
            <a:ext cx="3371850" cy="371475"/>
          </a:xfrm>
          <a:custGeom>
            <a:avLst/>
            <a:gdLst/>
            <a:ahLst/>
            <a:cxnLst>
              <a:cxn ang="0">
                <a:pos x="0" y="0"/>
              </a:cxn>
              <a:cxn ang="0">
                <a:pos x="2124" y="0"/>
              </a:cxn>
              <a:cxn ang="0">
                <a:pos x="2124" y="234"/>
              </a:cxn>
              <a:cxn ang="0">
                <a:pos x="0" y="234"/>
              </a:cxn>
              <a:cxn ang="0">
                <a:pos x="0" y="0"/>
              </a:cxn>
              <a:cxn ang="0">
                <a:pos x="6" y="231"/>
              </a:cxn>
              <a:cxn ang="0">
                <a:pos x="3" y="228"/>
              </a:cxn>
              <a:cxn ang="0">
                <a:pos x="2121" y="228"/>
              </a:cxn>
              <a:cxn ang="0">
                <a:pos x="2118" y="231"/>
              </a:cxn>
              <a:cxn ang="0">
                <a:pos x="2118" y="3"/>
              </a:cxn>
              <a:cxn ang="0">
                <a:pos x="2121" y="6"/>
              </a:cxn>
              <a:cxn ang="0">
                <a:pos x="3" y="6"/>
              </a:cxn>
              <a:cxn ang="0">
                <a:pos x="6" y="3"/>
              </a:cxn>
              <a:cxn ang="0">
                <a:pos x="6" y="231"/>
              </a:cxn>
            </a:cxnLst>
            <a:rect l="0" t="0" r="r" b="b"/>
            <a:pathLst>
              <a:path w="2124" h="234">
                <a:moveTo>
                  <a:pt x="0" y="0"/>
                </a:moveTo>
                <a:lnTo>
                  <a:pt x="2124" y="0"/>
                </a:lnTo>
                <a:lnTo>
                  <a:pt x="2124" y="234"/>
                </a:lnTo>
                <a:lnTo>
                  <a:pt x="0" y="234"/>
                </a:lnTo>
                <a:lnTo>
                  <a:pt x="0" y="0"/>
                </a:lnTo>
                <a:close/>
                <a:moveTo>
                  <a:pt x="6" y="231"/>
                </a:moveTo>
                <a:lnTo>
                  <a:pt x="3" y="228"/>
                </a:lnTo>
                <a:lnTo>
                  <a:pt x="2121" y="228"/>
                </a:lnTo>
                <a:lnTo>
                  <a:pt x="2118" y="231"/>
                </a:lnTo>
                <a:lnTo>
                  <a:pt x="2118" y="3"/>
                </a:lnTo>
                <a:lnTo>
                  <a:pt x="2121" y="6"/>
                </a:lnTo>
                <a:lnTo>
                  <a:pt x="3" y="6"/>
                </a:lnTo>
                <a:lnTo>
                  <a:pt x="6" y="3"/>
                </a:lnTo>
                <a:lnTo>
                  <a:pt x="6" y="231"/>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b="1">
              <a:solidFill>
                <a:srgbClr val="000000"/>
              </a:solidFill>
            </a:endParaRPr>
          </a:p>
        </p:txBody>
      </p:sp>
      <p:sp>
        <p:nvSpPr>
          <p:cNvPr id="12370" name="Rectangle 82"/>
          <p:cNvSpPr>
            <a:spLocks noChangeArrowheads="1"/>
          </p:cNvSpPr>
          <p:nvPr/>
        </p:nvSpPr>
        <p:spPr bwMode="auto">
          <a:xfrm>
            <a:off x="5384800" y="5794376"/>
            <a:ext cx="1066800" cy="27622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r>
              <a:rPr lang="en-US" sz="1600" b="1" smtClean="0">
                <a:solidFill>
                  <a:srgbClr val="3333CC"/>
                </a:solidFill>
              </a:rPr>
              <a:t>Innovation </a:t>
            </a:r>
            <a:endParaRPr lang="en-US" b="1" smtClean="0">
              <a:solidFill>
                <a:srgbClr val="000000"/>
              </a:solidFill>
            </a:endParaRPr>
          </a:p>
        </p:txBody>
      </p:sp>
      <p:sp>
        <p:nvSpPr>
          <p:cNvPr id="12371" name="Rectangle 83"/>
          <p:cNvSpPr>
            <a:spLocks noChangeArrowheads="1"/>
          </p:cNvSpPr>
          <p:nvPr/>
        </p:nvSpPr>
        <p:spPr bwMode="auto">
          <a:xfrm>
            <a:off x="6375400" y="5842001"/>
            <a:ext cx="133350"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r>
              <a:rPr lang="en-US" sz="1200" smtClean="0">
                <a:solidFill>
                  <a:srgbClr val="000000"/>
                </a:solidFill>
              </a:rPr>
              <a:t>–</a:t>
            </a:r>
            <a:endParaRPr lang="en-US" b="1" smtClean="0">
              <a:solidFill>
                <a:srgbClr val="000000"/>
              </a:solidFill>
            </a:endParaRPr>
          </a:p>
        </p:txBody>
      </p:sp>
      <p:sp>
        <p:nvSpPr>
          <p:cNvPr id="12372" name="Rectangle 84"/>
          <p:cNvSpPr>
            <a:spLocks noChangeArrowheads="1"/>
          </p:cNvSpPr>
          <p:nvPr/>
        </p:nvSpPr>
        <p:spPr bwMode="auto">
          <a:xfrm>
            <a:off x="6489700" y="5842001"/>
            <a:ext cx="103822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r>
              <a:rPr lang="en-US" sz="1200" smtClean="0">
                <a:solidFill>
                  <a:srgbClr val="000000"/>
                </a:solidFill>
              </a:rPr>
              <a:t>Role in network</a:t>
            </a:r>
            <a:endParaRPr lang="en-US" b="1" smtClean="0">
              <a:solidFill>
                <a:srgbClr val="000000"/>
              </a:solidFill>
            </a:endParaRPr>
          </a:p>
        </p:txBody>
      </p:sp>
      <p:sp>
        <p:nvSpPr>
          <p:cNvPr id="12373" name="Rectangle 85"/>
          <p:cNvSpPr>
            <a:spLocks noChangeArrowheads="1"/>
          </p:cNvSpPr>
          <p:nvPr/>
        </p:nvSpPr>
        <p:spPr bwMode="auto">
          <a:xfrm>
            <a:off x="3838575" y="6272213"/>
            <a:ext cx="4848225" cy="552450"/>
          </a:xfrm>
          <a:prstGeom prst="rect">
            <a:avLst/>
          </a:prstGeom>
          <a:solidFill>
            <a:srgbClr val="CCECFF"/>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b="1">
              <a:solidFill>
                <a:srgbClr val="000000"/>
              </a:solidFill>
            </a:endParaRPr>
          </a:p>
        </p:txBody>
      </p:sp>
      <p:sp>
        <p:nvSpPr>
          <p:cNvPr id="12374" name="Freeform 86"/>
          <p:cNvSpPr>
            <a:spLocks noEditPoints="1"/>
          </p:cNvSpPr>
          <p:nvPr/>
        </p:nvSpPr>
        <p:spPr bwMode="auto">
          <a:xfrm>
            <a:off x="3833813" y="6267451"/>
            <a:ext cx="4857750" cy="561975"/>
          </a:xfrm>
          <a:custGeom>
            <a:avLst/>
            <a:gdLst/>
            <a:ahLst/>
            <a:cxnLst>
              <a:cxn ang="0">
                <a:pos x="0" y="0"/>
              </a:cxn>
              <a:cxn ang="0">
                <a:pos x="3060" y="0"/>
              </a:cxn>
              <a:cxn ang="0">
                <a:pos x="3060" y="354"/>
              </a:cxn>
              <a:cxn ang="0">
                <a:pos x="0" y="354"/>
              </a:cxn>
              <a:cxn ang="0">
                <a:pos x="0" y="0"/>
              </a:cxn>
              <a:cxn ang="0">
                <a:pos x="6" y="351"/>
              </a:cxn>
              <a:cxn ang="0">
                <a:pos x="3" y="348"/>
              </a:cxn>
              <a:cxn ang="0">
                <a:pos x="3057" y="348"/>
              </a:cxn>
              <a:cxn ang="0">
                <a:pos x="3054" y="351"/>
              </a:cxn>
              <a:cxn ang="0">
                <a:pos x="3054" y="3"/>
              </a:cxn>
              <a:cxn ang="0">
                <a:pos x="3057" y="6"/>
              </a:cxn>
              <a:cxn ang="0">
                <a:pos x="3" y="6"/>
              </a:cxn>
              <a:cxn ang="0">
                <a:pos x="6" y="3"/>
              </a:cxn>
              <a:cxn ang="0">
                <a:pos x="6" y="351"/>
              </a:cxn>
            </a:cxnLst>
            <a:rect l="0" t="0" r="r" b="b"/>
            <a:pathLst>
              <a:path w="3060" h="354">
                <a:moveTo>
                  <a:pt x="0" y="0"/>
                </a:moveTo>
                <a:lnTo>
                  <a:pt x="3060" y="0"/>
                </a:lnTo>
                <a:lnTo>
                  <a:pt x="3060" y="354"/>
                </a:lnTo>
                <a:lnTo>
                  <a:pt x="0" y="354"/>
                </a:lnTo>
                <a:lnTo>
                  <a:pt x="0" y="0"/>
                </a:lnTo>
                <a:close/>
                <a:moveTo>
                  <a:pt x="6" y="351"/>
                </a:moveTo>
                <a:lnTo>
                  <a:pt x="3" y="348"/>
                </a:lnTo>
                <a:lnTo>
                  <a:pt x="3057" y="348"/>
                </a:lnTo>
                <a:lnTo>
                  <a:pt x="3054" y="351"/>
                </a:lnTo>
                <a:lnTo>
                  <a:pt x="3054" y="3"/>
                </a:lnTo>
                <a:lnTo>
                  <a:pt x="3057" y="6"/>
                </a:lnTo>
                <a:lnTo>
                  <a:pt x="3" y="6"/>
                </a:lnTo>
                <a:lnTo>
                  <a:pt x="6" y="3"/>
                </a:lnTo>
                <a:lnTo>
                  <a:pt x="6" y="351"/>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b="1">
              <a:solidFill>
                <a:srgbClr val="000000"/>
              </a:solidFill>
            </a:endParaRPr>
          </a:p>
        </p:txBody>
      </p:sp>
      <p:sp>
        <p:nvSpPr>
          <p:cNvPr id="12375" name="Rectangle 87"/>
          <p:cNvSpPr>
            <a:spLocks noChangeArrowheads="1"/>
          </p:cNvSpPr>
          <p:nvPr/>
        </p:nvSpPr>
        <p:spPr bwMode="auto">
          <a:xfrm>
            <a:off x="3892550" y="6337301"/>
            <a:ext cx="523875" cy="27622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r>
              <a:rPr lang="en-US" sz="1600" b="1" smtClean="0">
                <a:solidFill>
                  <a:srgbClr val="3333CC"/>
                </a:solidFill>
              </a:rPr>
              <a:t>Risk </a:t>
            </a:r>
            <a:endParaRPr lang="en-US" b="1" smtClean="0">
              <a:solidFill>
                <a:srgbClr val="000000"/>
              </a:solidFill>
            </a:endParaRPr>
          </a:p>
        </p:txBody>
      </p:sp>
      <p:sp>
        <p:nvSpPr>
          <p:cNvPr id="12376" name="Rectangle 88"/>
          <p:cNvSpPr>
            <a:spLocks noChangeArrowheads="1"/>
          </p:cNvSpPr>
          <p:nvPr/>
        </p:nvSpPr>
        <p:spPr bwMode="auto">
          <a:xfrm>
            <a:off x="4330700" y="6384926"/>
            <a:ext cx="27622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r>
              <a:rPr lang="en-US" sz="1200" smtClean="0">
                <a:solidFill>
                  <a:srgbClr val="3333CC"/>
                </a:solidFill>
              </a:rPr>
              <a:t>and</a:t>
            </a:r>
            <a:endParaRPr lang="en-US" b="1" smtClean="0">
              <a:solidFill>
                <a:srgbClr val="000000"/>
              </a:solidFill>
            </a:endParaRPr>
          </a:p>
        </p:txBody>
      </p:sp>
      <p:sp>
        <p:nvSpPr>
          <p:cNvPr id="12377" name="Rectangle 89"/>
          <p:cNvSpPr>
            <a:spLocks noChangeArrowheads="1"/>
          </p:cNvSpPr>
          <p:nvPr/>
        </p:nvSpPr>
        <p:spPr bwMode="auto">
          <a:xfrm>
            <a:off x="5321300" y="6384926"/>
            <a:ext cx="133350"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r>
              <a:rPr lang="en-US" sz="1200" smtClean="0">
                <a:solidFill>
                  <a:srgbClr val="000000"/>
                </a:solidFill>
              </a:rPr>
              <a:t>–</a:t>
            </a:r>
            <a:endParaRPr lang="en-US" b="1" smtClean="0">
              <a:solidFill>
                <a:srgbClr val="000000"/>
              </a:solidFill>
            </a:endParaRPr>
          </a:p>
        </p:txBody>
      </p:sp>
      <p:sp>
        <p:nvSpPr>
          <p:cNvPr id="12378" name="Rectangle 90"/>
          <p:cNvSpPr>
            <a:spLocks noChangeArrowheads="1"/>
          </p:cNvSpPr>
          <p:nvPr/>
        </p:nvSpPr>
        <p:spPr bwMode="auto">
          <a:xfrm>
            <a:off x="5426075" y="6384926"/>
            <a:ext cx="3238500"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r>
              <a:rPr lang="en-US" sz="1200" smtClean="0">
                <a:solidFill>
                  <a:srgbClr val="000000"/>
                </a:solidFill>
              </a:rPr>
              <a:t>Risk: monetary, political, IP and strategic flexibility</a:t>
            </a:r>
            <a:endParaRPr lang="en-US" b="1" smtClean="0">
              <a:solidFill>
                <a:srgbClr val="000000"/>
              </a:solidFill>
            </a:endParaRPr>
          </a:p>
        </p:txBody>
      </p:sp>
      <p:sp>
        <p:nvSpPr>
          <p:cNvPr id="12379" name="Rectangle 91"/>
          <p:cNvSpPr>
            <a:spLocks noChangeArrowheads="1"/>
          </p:cNvSpPr>
          <p:nvPr/>
        </p:nvSpPr>
        <p:spPr bwMode="auto">
          <a:xfrm>
            <a:off x="3892550" y="6575426"/>
            <a:ext cx="438150" cy="27622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r>
              <a:rPr lang="en-US" sz="1600" b="1" smtClean="0">
                <a:solidFill>
                  <a:srgbClr val="3333CC"/>
                </a:solidFill>
              </a:rPr>
              <a:t>Non</a:t>
            </a:r>
            <a:endParaRPr lang="en-US" b="1" smtClean="0">
              <a:solidFill>
                <a:srgbClr val="000000"/>
              </a:solidFill>
            </a:endParaRPr>
          </a:p>
        </p:txBody>
      </p:sp>
      <p:sp>
        <p:nvSpPr>
          <p:cNvPr id="12380" name="Rectangle 92"/>
          <p:cNvSpPr>
            <a:spLocks noChangeArrowheads="1"/>
          </p:cNvSpPr>
          <p:nvPr/>
        </p:nvSpPr>
        <p:spPr bwMode="auto">
          <a:xfrm>
            <a:off x="4254500" y="6575426"/>
            <a:ext cx="152400" cy="27622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r>
              <a:rPr lang="en-US" sz="1600" b="1" smtClean="0">
                <a:solidFill>
                  <a:srgbClr val="3333CC"/>
                </a:solidFill>
              </a:rPr>
              <a:t>-</a:t>
            </a:r>
            <a:endParaRPr lang="en-US" b="1" smtClean="0">
              <a:solidFill>
                <a:srgbClr val="000000"/>
              </a:solidFill>
            </a:endParaRPr>
          </a:p>
        </p:txBody>
      </p:sp>
      <p:sp>
        <p:nvSpPr>
          <p:cNvPr id="12381" name="Rectangle 93"/>
          <p:cNvSpPr>
            <a:spLocks noChangeArrowheads="1"/>
          </p:cNvSpPr>
          <p:nvPr/>
        </p:nvSpPr>
        <p:spPr bwMode="auto">
          <a:xfrm>
            <a:off x="4321175" y="6575426"/>
            <a:ext cx="733425" cy="27622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r>
              <a:rPr lang="en-US" sz="1600" b="1" smtClean="0">
                <a:solidFill>
                  <a:srgbClr val="3333CC"/>
                </a:solidFill>
              </a:rPr>
              <a:t>Market</a:t>
            </a:r>
            <a:endParaRPr lang="en-US" b="1" smtClean="0">
              <a:solidFill>
                <a:srgbClr val="000000"/>
              </a:solidFill>
            </a:endParaRPr>
          </a:p>
        </p:txBody>
      </p:sp>
      <p:sp>
        <p:nvSpPr>
          <p:cNvPr id="12382" name="Rectangle 94"/>
          <p:cNvSpPr>
            <a:spLocks noChangeArrowheads="1"/>
          </p:cNvSpPr>
          <p:nvPr/>
        </p:nvSpPr>
        <p:spPr bwMode="auto">
          <a:xfrm>
            <a:off x="5349875" y="6623051"/>
            <a:ext cx="133350"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r>
              <a:rPr lang="en-US" sz="1200" smtClean="0">
                <a:solidFill>
                  <a:srgbClr val="000000"/>
                </a:solidFill>
              </a:rPr>
              <a:t>–</a:t>
            </a:r>
            <a:endParaRPr lang="en-US" b="1" smtClean="0">
              <a:solidFill>
                <a:srgbClr val="000000"/>
              </a:solidFill>
            </a:endParaRPr>
          </a:p>
        </p:txBody>
      </p:sp>
      <p:sp>
        <p:nvSpPr>
          <p:cNvPr id="12383" name="Rectangle 95"/>
          <p:cNvSpPr>
            <a:spLocks noChangeArrowheads="1"/>
          </p:cNvSpPr>
          <p:nvPr/>
        </p:nvSpPr>
        <p:spPr bwMode="auto">
          <a:xfrm>
            <a:off x="5464175" y="6623051"/>
            <a:ext cx="19335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r>
              <a:rPr lang="en-US" sz="1200" smtClean="0">
                <a:solidFill>
                  <a:srgbClr val="000000"/>
                </a:solidFill>
              </a:rPr>
              <a:t>Corporate social responsibility</a:t>
            </a:r>
            <a:endParaRPr lang="en-US" b="1" smtClean="0">
              <a:solidFill>
                <a:srgbClr val="000000"/>
              </a:solidFill>
            </a:endParaRPr>
          </a:p>
        </p:txBody>
      </p:sp>
      <p:sp>
        <p:nvSpPr>
          <p:cNvPr id="12384" name="Freeform 96"/>
          <p:cNvSpPr>
            <a:spLocks/>
          </p:cNvSpPr>
          <p:nvPr/>
        </p:nvSpPr>
        <p:spPr bwMode="auto">
          <a:xfrm>
            <a:off x="2170113" y="3409951"/>
            <a:ext cx="449263" cy="192088"/>
          </a:xfrm>
          <a:custGeom>
            <a:avLst/>
            <a:gdLst/>
            <a:ahLst/>
            <a:cxnLst>
              <a:cxn ang="0">
                <a:pos x="283" y="6"/>
              </a:cxn>
              <a:cxn ang="0">
                <a:pos x="2" y="121"/>
              </a:cxn>
              <a:cxn ang="0">
                <a:pos x="0" y="116"/>
              </a:cxn>
              <a:cxn ang="0">
                <a:pos x="281" y="0"/>
              </a:cxn>
              <a:cxn ang="0">
                <a:pos x="283" y="6"/>
              </a:cxn>
            </a:cxnLst>
            <a:rect l="0" t="0" r="r" b="b"/>
            <a:pathLst>
              <a:path w="283" h="121">
                <a:moveTo>
                  <a:pt x="283" y="6"/>
                </a:moveTo>
                <a:lnTo>
                  <a:pt x="2" y="121"/>
                </a:lnTo>
                <a:lnTo>
                  <a:pt x="0" y="116"/>
                </a:lnTo>
                <a:lnTo>
                  <a:pt x="281" y="0"/>
                </a:lnTo>
                <a:lnTo>
                  <a:pt x="283" y="6"/>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b="1">
              <a:solidFill>
                <a:srgbClr val="000000"/>
              </a:solidFill>
            </a:endParaRPr>
          </a:p>
        </p:txBody>
      </p:sp>
      <p:sp>
        <p:nvSpPr>
          <p:cNvPr id="12385" name="Rectangle 97"/>
          <p:cNvSpPr>
            <a:spLocks noChangeArrowheads="1"/>
          </p:cNvSpPr>
          <p:nvPr/>
        </p:nvSpPr>
        <p:spPr bwMode="auto">
          <a:xfrm>
            <a:off x="2166938" y="4148138"/>
            <a:ext cx="9525" cy="173038"/>
          </a:xfrm>
          <a:prstGeom prst="rect">
            <a:avLst/>
          </a:pr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b="1">
              <a:solidFill>
                <a:srgbClr val="000000"/>
              </a:solidFill>
            </a:endParaRPr>
          </a:p>
        </p:txBody>
      </p:sp>
      <p:sp>
        <p:nvSpPr>
          <p:cNvPr id="12386" name="Rectangle 98"/>
          <p:cNvSpPr>
            <a:spLocks noChangeArrowheads="1"/>
          </p:cNvSpPr>
          <p:nvPr/>
        </p:nvSpPr>
        <p:spPr bwMode="auto">
          <a:xfrm>
            <a:off x="2166938" y="4872038"/>
            <a:ext cx="9525" cy="139700"/>
          </a:xfrm>
          <a:prstGeom prst="rect">
            <a:avLst/>
          </a:pr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b="1">
              <a:solidFill>
                <a:srgbClr val="000000"/>
              </a:solidFill>
            </a:endParaRPr>
          </a:p>
        </p:txBody>
      </p:sp>
      <p:sp>
        <p:nvSpPr>
          <p:cNvPr id="12387" name="Rectangle 99"/>
          <p:cNvSpPr>
            <a:spLocks noChangeArrowheads="1"/>
          </p:cNvSpPr>
          <p:nvPr/>
        </p:nvSpPr>
        <p:spPr bwMode="auto">
          <a:xfrm>
            <a:off x="2166938" y="5557838"/>
            <a:ext cx="9525" cy="157163"/>
          </a:xfrm>
          <a:prstGeom prst="rect">
            <a:avLst/>
          </a:pr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b="1">
              <a:solidFill>
                <a:srgbClr val="000000"/>
              </a:solidFill>
            </a:endParaRPr>
          </a:p>
        </p:txBody>
      </p:sp>
      <p:sp>
        <p:nvSpPr>
          <p:cNvPr id="12389" name="Rectangle 101"/>
          <p:cNvSpPr>
            <a:spLocks noChangeArrowheads="1"/>
          </p:cNvSpPr>
          <p:nvPr/>
        </p:nvSpPr>
        <p:spPr bwMode="auto">
          <a:xfrm>
            <a:off x="7005638" y="4224338"/>
            <a:ext cx="9525" cy="95250"/>
          </a:xfrm>
          <a:prstGeom prst="rect">
            <a:avLst/>
          </a:pr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b="1">
              <a:solidFill>
                <a:srgbClr val="000000"/>
              </a:solidFill>
            </a:endParaRPr>
          </a:p>
        </p:txBody>
      </p:sp>
      <p:sp>
        <p:nvSpPr>
          <p:cNvPr id="12390" name="Rectangle 102"/>
          <p:cNvSpPr>
            <a:spLocks noChangeArrowheads="1"/>
          </p:cNvSpPr>
          <p:nvPr/>
        </p:nvSpPr>
        <p:spPr bwMode="auto">
          <a:xfrm>
            <a:off x="7005638" y="4872038"/>
            <a:ext cx="9525" cy="138113"/>
          </a:xfrm>
          <a:prstGeom prst="rect">
            <a:avLst/>
          </a:pr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b="1">
              <a:solidFill>
                <a:srgbClr val="000000"/>
              </a:solidFill>
            </a:endParaRPr>
          </a:p>
        </p:txBody>
      </p:sp>
      <p:sp>
        <p:nvSpPr>
          <p:cNvPr id="12391" name="Rectangle 103"/>
          <p:cNvSpPr>
            <a:spLocks noChangeArrowheads="1"/>
          </p:cNvSpPr>
          <p:nvPr/>
        </p:nvSpPr>
        <p:spPr bwMode="auto">
          <a:xfrm>
            <a:off x="7005638" y="5557838"/>
            <a:ext cx="9525" cy="176213"/>
          </a:xfrm>
          <a:prstGeom prst="rect">
            <a:avLst/>
          </a:pr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b="1">
              <a:solidFill>
                <a:srgbClr val="000000"/>
              </a:solidFill>
            </a:endParaRPr>
          </a:p>
        </p:txBody>
      </p:sp>
      <p:sp>
        <p:nvSpPr>
          <p:cNvPr id="12392" name="Rectangle 104"/>
          <p:cNvSpPr>
            <a:spLocks noChangeArrowheads="1"/>
          </p:cNvSpPr>
          <p:nvPr/>
        </p:nvSpPr>
        <p:spPr bwMode="auto">
          <a:xfrm>
            <a:off x="3848100" y="3867151"/>
            <a:ext cx="1479550" cy="9525"/>
          </a:xfrm>
          <a:prstGeom prst="rect">
            <a:avLst/>
          </a:pr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b="1">
              <a:solidFill>
                <a:srgbClr val="000000"/>
              </a:solidFill>
            </a:endParaRPr>
          </a:p>
        </p:txBody>
      </p:sp>
      <p:sp>
        <p:nvSpPr>
          <p:cNvPr id="12393" name="Freeform 105"/>
          <p:cNvSpPr>
            <a:spLocks/>
          </p:cNvSpPr>
          <p:nvPr/>
        </p:nvSpPr>
        <p:spPr bwMode="auto">
          <a:xfrm>
            <a:off x="3846513" y="3867151"/>
            <a:ext cx="1482725" cy="730250"/>
          </a:xfrm>
          <a:custGeom>
            <a:avLst/>
            <a:gdLst/>
            <a:ahLst/>
            <a:cxnLst>
              <a:cxn ang="0">
                <a:pos x="0" y="455"/>
              </a:cxn>
              <a:cxn ang="0">
                <a:pos x="932" y="0"/>
              </a:cxn>
              <a:cxn ang="0">
                <a:pos x="934" y="6"/>
              </a:cxn>
              <a:cxn ang="0">
                <a:pos x="2" y="460"/>
              </a:cxn>
              <a:cxn ang="0">
                <a:pos x="0" y="455"/>
              </a:cxn>
            </a:cxnLst>
            <a:rect l="0" t="0" r="r" b="b"/>
            <a:pathLst>
              <a:path w="934" h="460">
                <a:moveTo>
                  <a:pt x="0" y="455"/>
                </a:moveTo>
                <a:lnTo>
                  <a:pt x="932" y="0"/>
                </a:lnTo>
                <a:lnTo>
                  <a:pt x="934" y="6"/>
                </a:lnTo>
                <a:lnTo>
                  <a:pt x="2" y="460"/>
                </a:lnTo>
                <a:lnTo>
                  <a:pt x="0" y="455"/>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b="1">
              <a:solidFill>
                <a:srgbClr val="000000"/>
              </a:solidFill>
            </a:endParaRPr>
          </a:p>
        </p:txBody>
      </p:sp>
      <p:sp>
        <p:nvSpPr>
          <p:cNvPr id="12394" name="Freeform 106"/>
          <p:cNvSpPr>
            <a:spLocks/>
          </p:cNvSpPr>
          <p:nvPr/>
        </p:nvSpPr>
        <p:spPr bwMode="auto">
          <a:xfrm>
            <a:off x="3844925" y="3868738"/>
            <a:ext cx="1485900" cy="1416050"/>
          </a:xfrm>
          <a:custGeom>
            <a:avLst/>
            <a:gdLst/>
            <a:ahLst/>
            <a:cxnLst>
              <a:cxn ang="0">
                <a:pos x="0" y="887"/>
              </a:cxn>
              <a:cxn ang="0">
                <a:pos x="932" y="0"/>
              </a:cxn>
              <a:cxn ang="0">
                <a:pos x="936" y="4"/>
              </a:cxn>
              <a:cxn ang="0">
                <a:pos x="4" y="892"/>
              </a:cxn>
              <a:cxn ang="0">
                <a:pos x="0" y="887"/>
              </a:cxn>
            </a:cxnLst>
            <a:rect l="0" t="0" r="r" b="b"/>
            <a:pathLst>
              <a:path w="936" h="892">
                <a:moveTo>
                  <a:pt x="0" y="887"/>
                </a:moveTo>
                <a:lnTo>
                  <a:pt x="932" y="0"/>
                </a:lnTo>
                <a:lnTo>
                  <a:pt x="936" y="4"/>
                </a:lnTo>
                <a:lnTo>
                  <a:pt x="4" y="892"/>
                </a:lnTo>
                <a:lnTo>
                  <a:pt x="0" y="887"/>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b="1">
              <a:solidFill>
                <a:srgbClr val="000000"/>
              </a:solidFill>
            </a:endParaRPr>
          </a:p>
        </p:txBody>
      </p:sp>
      <p:sp>
        <p:nvSpPr>
          <p:cNvPr id="12395" name="Freeform 107"/>
          <p:cNvSpPr>
            <a:spLocks/>
          </p:cNvSpPr>
          <p:nvPr/>
        </p:nvSpPr>
        <p:spPr bwMode="auto">
          <a:xfrm>
            <a:off x="3844925" y="3870326"/>
            <a:ext cx="1485900" cy="2043113"/>
          </a:xfrm>
          <a:custGeom>
            <a:avLst/>
            <a:gdLst/>
            <a:ahLst/>
            <a:cxnLst>
              <a:cxn ang="0">
                <a:pos x="0" y="1284"/>
              </a:cxn>
              <a:cxn ang="0">
                <a:pos x="932" y="0"/>
              </a:cxn>
              <a:cxn ang="0">
                <a:pos x="936" y="3"/>
              </a:cxn>
              <a:cxn ang="0">
                <a:pos x="5" y="1287"/>
              </a:cxn>
              <a:cxn ang="0">
                <a:pos x="0" y="1284"/>
              </a:cxn>
            </a:cxnLst>
            <a:rect l="0" t="0" r="r" b="b"/>
            <a:pathLst>
              <a:path w="936" h="1287">
                <a:moveTo>
                  <a:pt x="0" y="1284"/>
                </a:moveTo>
                <a:lnTo>
                  <a:pt x="932" y="0"/>
                </a:lnTo>
                <a:lnTo>
                  <a:pt x="936" y="3"/>
                </a:lnTo>
                <a:lnTo>
                  <a:pt x="5" y="1287"/>
                </a:lnTo>
                <a:lnTo>
                  <a:pt x="0" y="1284"/>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b="1">
              <a:solidFill>
                <a:srgbClr val="000000"/>
              </a:solidFill>
            </a:endParaRPr>
          </a:p>
        </p:txBody>
      </p:sp>
      <p:sp>
        <p:nvSpPr>
          <p:cNvPr id="12396" name="Rectangle 108"/>
          <p:cNvSpPr>
            <a:spLocks noChangeArrowheads="1"/>
          </p:cNvSpPr>
          <p:nvPr/>
        </p:nvSpPr>
        <p:spPr bwMode="auto">
          <a:xfrm>
            <a:off x="485775" y="5710238"/>
            <a:ext cx="3362325" cy="400050"/>
          </a:xfrm>
          <a:prstGeom prst="rect">
            <a:avLst/>
          </a:prstGeom>
          <a:solidFill>
            <a:srgbClr val="CCECFF"/>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b="1">
              <a:solidFill>
                <a:srgbClr val="000000"/>
              </a:solidFill>
            </a:endParaRPr>
          </a:p>
        </p:txBody>
      </p:sp>
      <p:sp>
        <p:nvSpPr>
          <p:cNvPr id="12397" name="Freeform 109"/>
          <p:cNvSpPr>
            <a:spLocks noEditPoints="1"/>
          </p:cNvSpPr>
          <p:nvPr/>
        </p:nvSpPr>
        <p:spPr bwMode="auto">
          <a:xfrm>
            <a:off x="481013" y="5705476"/>
            <a:ext cx="3371850" cy="409575"/>
          </a:xfrm>
          <a:custGeom>
            <a:avLst/>
            <a:gdLst/>
            <a:ahLst/>
            <a:cxnLst>
              <a:cxn ang="0">
                <a:pos x="0" y="0"/>
              </a:cxn>
              <a:cxn ang="0">
                <a:pos x="2124" y="0"/>
              </a:cxn>
              <a:cxn ang="0">
                <a:pos x="2124" y="258"/>
              </a:cxn>
              <a:cxn ang="0">
                <a:pos x="0" y="258"/>
              </a:cxn>
              <a:cxn ang="0">
                <a:pos x="0" y="0"/>
              </a:cxn>
              <a:cxn ang="0">
                <a:pos x="6" y="255"/>
              </a:cxn>
              <a:cxn ang="0">
                <a:pos x="3" y="252"/>
              </a:cxn>
              <a:cxn ang="0">
                <a:pos x="2121" y="252"/>
              </a:cxn>
              <a:cxn ang="0">
                <a:pos x="2118" y="255"/>
              </a:cxn>
              <a:cxn ang="0">
                <a:pos x="2118" y="3"/>
              </a:cxn>
              <a:cxn ang="0">
                <a:pos x="2121" y="6"/>
              </a:cxn>
              <a:cxn ang="0">
                <a:pos x="3" y="6"/>
              </a:cxn>
              <a:cxn ang="0">
                <a:pos x="6" y="3"/>
              </a:cxn>
              <a:cxn ang="0">
                <a:pos x="6" y="255"/>
              </a:cxn>
            </a:cxnLst>
            <a:rect l="0" t="0" r="r" b="b"/>
            <a:pathLst>
              <a:path w="2124" h="258">
                <a:moveTo>
                  <a:pt x="0" y="0"/>
                </a:moveTo>
                <a:lnTo>
                  <a:pt x="2124" y="0"/>
                </a:lnTo>
                <a:lnTo>
                  <a:pt x="2124" y="258"/>
                </a:lnTo>
                <a:lnTo>
                  <a:pt x="0" y="258"/>
                </a:lnTo>
                <a:lnTo>
                  <a:pt x="0" y="0"/>
                </a:lnTo>
                <a:close/>
                <a:moveTo>
                  <a:pt x="6" y="255"/>
                </a:moveTo>
                <a:lnTo>
                  <a:pt x="3" y="252"/>
                </a:lnTo>
                <a:lnTo>
                  <a:pt x="2121" y="252"/>
                </a:lnTo>
                <a:lnTo>
                  <a:pt x="2118" y="255"/>
                </a:lnTo>
                <a:lnTo>
                  <a:pt x="2118" y="3"/>
                </a:lnTo>
                <a:lnTo>
                  <a:pt x="2121" y="6"/>
                </a:lnTo>
                <a:lnTo>
                  <a:pt x="3" y="6"/>
                </a:lnTo>
                <a:lnTo>
                  <a:pt x="6" y="3"/>
                </a:lnTo>
                <a:lnTo>
                  <a:pt x="6" y="255"/>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b="1">
              <a:solidFill>
                <a:srgbClr val="000000"/>
              </a:solidFill>
            </a:endParaRPr>
          </a:p>
        </p:txBody>
      </p:sp>
      <p:sp>
        <p:nvSpPr>
          <p:cNvPr id="12398" name="Rectangle 110"/>
          <p:cNvSpPr>
            <a:spLocks noChangeArrowheads="1"/>
          </p:cNvSpPr>
          <p:nvPr/>
        </p:nvSpPr>
        <p:spPr bwMode="auto">
          <a:xfrm>
            <a:off x="546100" y="5776913"/>
            <a:ext cx="895350" cy="27622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r>
              <a:rPr lang="en-US" sz="1600" b="1" smtClean="0">
                <a:solidFill>
                  <a:srgbClr val="3333CC"/>
                </a:solidFill>
              </a:rPr>
              <a:t>Location </a:t>
            </a:r>
            <a:endParaRPr lang="en-US" b="1" smtClean="0">
              <a:solidFill>
                <a:srgbClr val="000000"/>
              </a:solidFill>
            </a:endParaRPr>
          </a:p>
        </p:txBody>
      </p:sp>
      <p:sp>
        <p:nvSpPr>
          <p:cNvPr id="12399" name="Rectangle 111"/>
          <p:cNvSpPr>
            <a:spLocks noChangeArrowheads="1"/>
          </p:cNvSpPr>
          <p:nvPr/>
        </p:nvSpPr>
        <p:spPr bwMode="auto">
          <a:xfrm>
            <a:off x="1403350" y="5824538"/>
            <a:ext cx="1047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r>
              <a:rPr lang="en-US" sz="1200" smtClean="0">
                <a:solidFill>
                  <a:srgbClr val="000000"/>
                </a:solidFill>
              </a:rPr>
              <a:t>-</a:t>
            </a:r>
            <a:endParaRPr lang="en-US" b="1" smtClean="0">
              <a:solidFill>
                <a:srgbClr val="000000"/>
              </a:solidFill>
            </a:endParaRPr>
          </a:p>
        </p:txBody>
      </p:sp>
      <p:sp>
        <p:nvSpPr>
          <p:cNvPr id="12400" name="Rectangle 112"/>
          <p:cNvSpPr>
            <a:spLocks noChangeArrowheads="1"/>
          </p:cNvSpPr>
          <p:nvPr/>
        </p:nvSpPr>
        <p:spPr bwMode="auto">
          <a:xfrm>
            <a:off x="1479550" y="5824538"/>
            <a:ext cx="111442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r>
              <a:rPr lang="en-US" sz="1200" smtClean="0">
                <a:solidFill>
                  <a:srgbClr val="000000"/>
                </a:solidFill>
              </a:rPr>
              <a:t>Local or offshore</a:t>
            </a:r>
            <a:endParaRPr lang="en-US" b="1" smtClean="0">
              <a:solidFill>
                <a:srgbClr val="000000"/>
              </a:solidFill>
            </a:endParaRPr>
          </a:p>
        </p:txBody>
      </p:sp>
      <p:sp>
        <p:nvSpPr>
          <p:cNvPr id="12401" name="Freeform 113"/>
          <p:cNvSpPr>
            <a:spLocks/>
          </p:cNvSpPr>
          <p:nvPr/>
        </p:nvSpPr>
        <p:spPr bwMode="auto">
          <a:xfrm>
            <a:off x="4595813" y="3870326"/>
            <a:ext cx="742950" cy="2393950"/>
          </a:xfrm>
          <a:custGeom>
            <a:avLst/>
            <a:gdLst/>
            <a:ahLst/>
            <a:cxnLst>
              <a:cxn ang="0">
                <a:pos x="468" y="2"/>
              </a:cxn>
              <a:cxn ang="0">
                <a:pos x="6" y="1508"/>
              </a:cxn>
              <a:cxn ang="0">
                <a:pos x="0" y="1506"/>
              </a:cxn>
              <a:cxn ang="0">
                <a:pos x="462" y="0"/>
              </a:cxn>
              <a:cxn ang="0">
                <a:pos x="468" y="2"/>
              </a:cxn>
            </a:cxnLst>
            <a:rect l="0" t="0" r="r" b="b"/>
            <a:pathLst>
              <a:path w="468" h="1508">
                <a:moveTo>
                  <a:pt x="468" y="2"/>
                </a:moveTo>
                <a:lnTo>
                  <a:pt x="6" y="1508"/>
                </a:lnTo>
                <a:lnTo>
                  <a:pt x="0" y="1506"/>
                </a:lnTo>
                <a:lnTo>
                  <a:pt x="462" y="0"/>
                </a:lnTo>
                <a:lnTo>
                  <a:pt x="468" y="2"/>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b="1">
              <a:solidFill>
                <a:srgbClr val="000000"/>
              </a:solidFill>
            </a:endParaRPr>
          </a:p>
        </p:txBody>
      </p:sp>
      <p:sp>
        <p:nvSpPr>
          <p:cNvPr id="2" name="Content Placeholder 1"/>
          <p:cNvSpPr>
            <a:spLocks noGrp="1"/>
          </p:cNvSpPr>
          <p:nvPr>
            <p:ph idx="1"/>
          </p:nvPr>
        </p:nvSpPr>
        <p:spPr/>
        <p:txBody>
          <a:bodyPr/>
          <a:lstStyle/>
          <a:p>
            <a:endParaRPr lang="en-US" dirty="0"/>
          </a:p>
        </p:txBody>
      </p:sp>
      <p:graphicFrame>
        <p:nvGraphicFramePr>
          <p:cNvPr id="112" name="Content Placeholder 3"/>
          <p:cNvGraphicFramePr>
            <a:graphicFrameLocks/>
          </p:cNvGraphicFramePr>
          <p:nvPr/>
        </p:nvGraphicFramePr>
        <p:xfrm>
          <a:off x="457200" y="1188183"/>
          <a:ext cx="8229600" cy="188921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13" name="Double Bracket 112"/>
          <p:cNvSpPr/>
          <p:nvPr/>
        </p:nvSpPr>
        <p:spPr>
          <a:xfrm>
            <a:off x="4935538" y="1458913"/>
            <a:ext cx="3840162" cy="1343025"/>
          </a:xfrm>
          <a:prstGeom prst="bracketPair">
            <a:avLst/>
          </a:prstGeom>
          <a:noFill/>
          <a:ln w="25400" cap="flat" cmpd="sng" algn="ctr">
            <a:solidFill>
              <a:srgbClr val="4F81BD"/>
            </a:solidFill>
            <a:prstDash val="solid"/>
          </a:ln>
          <a:effectLst>
            <a:outerShdw blurRad="40000" dist="20000" dir="5400000" rotWithShape="0">
              <a:srgbClr val="000000">
                <a:alpha val="38000"/>
              </a:srgbClr>
            </a:outerShdw>
          </a:effectLst>
        </p:spPr>
        <p:txBody>
          <a:bodyPr anchor="ctr"/>
          <a:lstStyle/>
          <a:p>
            <a:pPr algn="ctr" defTabSz="457200" fontAlgn="auto">
              <a:spcBef>
                <a:spcPts val="0"/>
              </a:spcBef>
              <a:spcAft>
                <a:spcPts val="0"/>
              </a:spcAft>
              <a:defRPr/>
            </a:pPr>
            <a:endParaRPr lang="en-US" sz="1800" kern="0">
              <a:solidFill>
                <a:prstClr val="black"/>
              </a:solidFill>
              <a:latin typeface="Calibri"/>
            </a:endParaRPr>
          </a:p>
        </p:txBody>
      </p:sp>
      <p:sp>
        <p:nvSpPr>
          <p:cNvPr id="114" name="Rectangle 113"/>
          <p:cNvSpPr/>
          <p:nvPr/>
        </p:nvSpPr>
        <p:spPr>
          <a:xfrm>
            <a:off x="755472" y="1347799"/>
            <a:ext cx="1001604" cy="989001"/>
          </a:xfrm>
          <a:prstGeom prst="rect">
            <a:avLst/>
          </a:prstGeom>
          <a:noFill/>
        </p:spPr>
        <p:txBody>
          <a:bodyPr vert="wordArtVert" wrap="none" anchor="ctr"/>
          <a:lstStyle/>
          <a:p>
            <a:pPr defTabSz="457200" fontAlgn="auto">
              <a:spcBef>
                <a:spcPts val="0"/>
              </a:spcBef>
              <a:spcAft>
                <a:spcPts val="0"/>
              </a:spcAft>
              <a:defRPr/>
            </a:pPr>
            <a:r>
              <a:rPr lang="en-US" sz="72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rPr>
              <a:t>V</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ndParaRPr>
          </a:p>
        </p:txBody>
      </p:sp>
      <p:sp>
        <p:nvSpPr>
          <p:cNvPr id="115" name="Rectangle 114"/>
          <p:cNvSpPr/>
          <p:nvPr/>
        </p:nvSpPr>
        <p:spPr>
          <a:xfrm>
            <a:off x="5070389" y="1275939"/>
            <a:ext cx="1302980" cy="1137062"/>
          </a:xfrm>
          <a:prstGeom prst="rect">
            <a:avLst/>
          </a:prstGeom>
          <a:noFill/>
        </p:spPr>
        <p:txBody>
          <a:bodyPr vert="wordArtVert" wrap="none" anchor="ctr"/>
          <a:lstStyle/>
          <a:p>
            <a:pPr defTabSz="457200" fontAlgn="auto">
              <a:spcBef>
                <a:spcPts val="0"/>
              </a:spcBef>
              <a:spcAft>
                <a:spcPts val="0"/>
              </a:spcAft>
              <a:defRPr/>
            </a:pPr>
            <a:r>
              <a:rPr lang="en-US" sz="72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Body)"/>
                <a:cs typeface="Calibri (Body)"/>
              </a:rPr>
              <a:t>A</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ndParaRPr>
          </a:p>
        </p:txBody>
      </p:sp>
      <p:sp>
        <p:nvSpPr>
          <p:cNvPr id="116" name="Rectangle 115"/>
          <p:cNvSpPr/>
          <p:nvPr/>
        </p:nvSpPr>
        <p:spPr>
          <a:xfrm>
            <a:off x="7433739" y="1293826"/>
            <a:ext cx="1177065" cy="1068374"/>
          </a:xfrm>
          <a:prstGeom prst="rect">
            <a:avLst/>
          </a:prstGeom>
          <a:noFill/>
        </p:spPr>
        <p:txBody>
          <a:bodyPr vert="wordArtVert" wrap="none" anchor="ctr"/>
          <a:lstStyle/>
          <a:p>
            <a:pPr defTabSz="457200" fontAlgn="auto">
              <a:spcBef>
                <a:spcPts val="0"/>
              </a:spcBef>
              <a:spcAft>
                <a:spcPts val="0"/>
              </a:spcAft>
              <a:defRPr/>
            </a:pPr>
            <a:r>
              <a:rPr lang="en-US" sz="72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Body)"/>
                <a:cs typeface="Calibri (Body)"/>
              </a:rPr>
              <a:t>P</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ndParaRPr>
          </a:p>
        </p:txBody>
      </p:sp>
      <p:sp>
        <p:nvSpPr>
          <p:cNvPr id="117" name="Rectangle 116"/>
          <p:cNvSpPr/>
          <p:nvPr/>
        </p:nvSpPr>
        <p:spPr>
          <a:xfrm>
            <a:off x="2817360" y="1281289"/>
            <a:ext cx="1001604" cy="877711"/>
          </a:xfrm>
          <a:prstGeom prst="rect">
            <a:avLst/>
          </a:prstGeom>
          <a:noFill/>
        </p:spPr>
        <p:txBody>
          <a:bodyPr vert="wordArtVert" anchor="ctr"/>
          <a:lstStyle/>
          <a:p>
            <a:pPr defTabSz="457200" fontAlgn="auto">
              <a:spcBef>
                <a:spcPts val="0"/>
              </a:spcBef>
              <a:spcAft>
                <a:spcPts val="0"/>
              </a:spcAft>
              <a:defRPr/>
            </a:pPr>
            <a:r>
              <a:rPr lang="en-US" sz="72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rPr>
              <a:t>C</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ndParaRPr>
          </a:p>
        </p:txBody>
      </p:sp>
      <p:sp>
        <p:nvSpPr>
          <p:cNvPr id="118" name="TextBox 117"/>
          <p:cNvSpPr txBox="1"/>
          <p:nvPr/>
        </p:nvSpPr>
        <p:spPr>
          <a:xfrm>
            <a:off x="762000" y="3005667"/>
            <a:ext cx="948998" cy="461665"/>
          </a:xfrm>
          <a:prstGeom prst="rect">
            <a:avLst/>
          </a:prstGeom>
          <a:noFill/>
        </p:spPr>
        <p:txBody>
          <a:bodyPr wrap="none" rtlCol="0">
            <a:spAutoFit/>
          </a:bodyPr>
          <a:lstStyle/>
          <a:p>
            <a:pPr fontAlgn="auto">
              <a:spcBef>
                <a:spcPts val="0"/>
              </a:spcBef>
              <a:spcAft>
                <a:spcPts val="0"/>
              </a:spcAft>
              <a:defRPr/>
            </a:pPr>
            <a:r>
              <a:rPr lang="en-US" sz="1800" kern="0" dirty="0">
                <a:solidFill>
                  <a:srgbClr val="FFFFFF"/>
                </a:solidFill>
              </a:rPr>
              <a:t>V</a:t>
            </a:r>
            <a:r>
              <a:rPr lang="en-US" sz="1800" kern="0" dirty="0" smtClean="0">
                <a:solidFill>
                  <a:srgbClr val="FFFFFF"/>
                </a:solidFill>
              </a:rPr>
              <a:t>alue</a:t>
            </a:r>
            <a:endParaRPr lang="en-US" sz="1800" kern="0" dirty="0">
              <a:solidFill>
                <a:srgbClr val="FFFFFF"/>
              </a:solidFill>
            </a:endParaRPr>
          </a:p>
        </p:txBody>
      </p:sp>
      <p:sp>
        <p:nvSpPr>
          <p:cNvPr id="119" name="TextBox 118"/>
          <p:cNvSpPr txBox="1"/>
          <p:nvPr/>
        </p:nvSpPr>
        <p:spPr>
          <a:xfrm>
            <a:off x="2540000" y="3005667"/>
            <a:ext cx="1775696" cy="461665"/>
          </a:xfrm>
          <a:prstGeom prst="rect">
            <a:avLst/>
          </a:prstGeom>
          <a:noFill/>
        </p:spPr>
        <p:txBody>
          <a:bodyPr wrap="none" rtlCol="0">
            <a:spAutoFit/>
          </a:bodyPr>
          <a:lstStyle/>
          <a:p>
            <a:pPr fontAlgn="auto">
              <a:spcBef>
                <a:spcPts val="0"/>
              </a:spcBef>
              <a:spcAft>
                <a:spcPts val="0"/>
              </a:spcAft>
              <a:defRPr/>
            </a:pPr>
            <a:r>
              <a:rPr lang="en-US" sz="1800" kern="0" dirty="0">
                <a:solidFill>
                  <a:srgbClr val="FFFFFF"/>
                </a:solidFill>
              </a:rPr>
              <a:t>C</a:t>
            </a:r>
            <a:r>
              <a:rPr lang="en-US" sz="1800" kern="0" dirty="0" smtClean="0">
                <a:solidFill>
                  <a:srgbClr val="FFFFFF"/>
                </a:solidFill>
              </a:rPr>
              <a:t>apabilities</a:t>
            </a:r>
            <a:endParaRPr lang="en-US" sz="1800" kern="0" dirty="0">
              <a:solidFill>
                <a:srgbClr val="FFFFFF"/>
              </a:solidFill>
            </a:endParaRPr>
          </a:p>
        </p:txBody>
      </p:sp>
      <p:sp>
        <p:nvSpPr>
          <p:cNvPr id="120" name="TextBox 119"/>
          <p:cNvSpPr txBox="1"/>
          <p:nvPr/>
        </p:nvSpPr>
        <p:spPr>
          <a:xfrm>
            <a:off x="5266267" y="3005667"/>
            <a:ext cx="1121120" cy="461665"/>
          </a:xfrm>
          <a:prstGeom prst="rect">
            <a:avLst/>
          </a:prstGeom>
          <a:noFill/>
        </p:spPr>
        <p:txBody>
          <a:bodyPr wrap="none" rtlCol="0">
            <a:spAutoFit/>
          </a:bodyPr>
          <a:lstStyle/>
          <a:p>
            <a:pPr fontAlgn="auto">
              <a:spcBef>
                <a:spcPts val="0"/>
              </a:spcBef>
              <a:spcAft>
                <a:spcPts val="0"/>
              </a:spcAft>
              <a:defRPr/>
            </a:pPr>
            <a:r>
              <a:rPr lang="en-US" sz="1800" kern="0" dirty="0">
                <a:solidFill>
                  <a:srgbClr val="FFFFFF"/>
                </a:solidFill>
              </a:rPr>
              <a:t>A</a:t>
            </a:r>
            <a:r>
              <a:rPr lang="en-US" sz="1800" kern="0" dirty="0" smtClean="0">
                <a:solidFill>
                  <a:srgbClr val="FFFFFF"/>
                </a:solidFill>
              </a:rPr>
              <a:t>ssets</a:t>
            </a:r>
            <a:endParaRPr lang="en-US" sz="1800" kern="0" dirty="0">
              <a:solidFill>
                <a:srgbClr val="FFFFFF"/>
              </a:solidFill>
            </a:endParaRPr>
          </a:p>
        </p:txBody>
      </p:sp>
      <p:sp>
        <p:nvSpPr>
          <p:cNvPr id="121" name="TextBox 120"/>
          <p:cNvSpPr txBox="1"/>
          <p:nvPr/>
        </p:nvSpPr>
        <p:spPr>
          <a:xfrm>
            <a:off x="7421171" y="3005667"/>
            <a:ext cx="1082185" cy="369332"/>
          </a:xfrm>
          <a:prstGeom prst="rect">
            <a:avLst/>
          </a:prstGeom>
          <a:noFill/>
        </p:spPr>
        <p:txBody>
          <a:bodyPr wrap="none" rtlCol="0">
            <a:spAutoFit/>
          </a:bodyPr>
          <a:lstStyle/>
          <a:p>
            <a:pPr fontAlgn="auto">
              <a:spcBef>
                <a:spcPts val="0"/>
              </a:spcBef>
              <a:spcAft>
                <a:spcPts val="0"/>
              </a:spcAft>
              <a:defRPr/>
            </a:pPr>
            <a:r>
              <a:rPr lang="en-US" sz="1800" kern="0" dirty="0" smtClean="0">
                <a:solidFill>
                  <a:srgbClr val="FFFFFF"/>
                </a:solidFill>
              </a:rPr>
              <a:t>Processes</a:t>
            </a:r>
            <a:endParaRPr lang="en-US" sz="1800" kern="0" dirty="0">
              <a:solidFill>
                <a:srgbClr val="FFFFFF"/>
              </a:solidFill>
            </a:endParaRPr>
          </a:p>
        </p:txBody>
      </p:sp>
    </p:spTree>
    <p:extLst>
      <p:ext uri="{BB962C8B-B14F-4D97-AF65-F5344CB8AC3E}">
        <p14:creationId xmlns:p14="http://schemas.microsoft.com/office/powerpoint/2010/main" val="141759611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r>
              <a:rPr lang="en-US" b="1" smtClean="0">
                <a:latin typeface="Albertus Extra Bold"/>
              </a:rPr>
              <a:t>Strategic Sourcing</a:t>
            </a:r>
            <a:r>
              <a:rPr lang="en-US" b="1" smtClean="0"/>
              <a:t> </a:t>
            </a:r>
            <a:r>
              <a:rPr lang="en-US" smtClean="0"/>
              <a:t/>
            </a:r>
            <a:br>
              <a:rPr lang="en-US" smtClean="0"/>
            </a:br>
            <a:r>
              <a:rPr lang="en-US" smtClean="0"/>
              <a:t>	A strategic framework</a:t>
            </a:r>
          </a:p>
        </p:txBody>
      </p:sp>
      <p:sp>
        <p:nvSpPr>
          <p:cNvPr id="17411" name="Rectangle 3"/>
          <p:cNvSpPr>
            <a:spLocks noGrp="1" noChangeArrowheads="1"/>
          </p:cNvSpPr>
          <p:nvPr>
            <p:ph type="body" idx="1"/>
          </p:nvPr>
        </p:nvSpPr>
        <p:spPr>
          <a:xfrm>
            <a:off x="1395413" y="2127250"/>
            <a:ext cx="6207125" cy="635000"/>
          </a:xfrm>
          <a:solidFill>
            <a:srgbClr val="EAEAEA">
              <a:alpha val="50980"/>
            </a:srgbClr>
          </a:solidFill>
          <a:ln>
            <a:solidFill>
              <a:schemeClr val="tx1"/>
            </a:solidFill>
          </a:ln>
        </p:spPr>
        <p:txBody>
          <a:bodyPr/>
          <a:lstStyle/>
          <a:p>
            <a:pPr marL="381000" indent="-381000" eaLnBrk="1" hangingPunct="1">
              <a:lnSpc>
                <a:spcPct val="90000"/>
              </a:lnSpc>
              <a:buFont typeface="Wingdings" pitchFamily="2" charset="2"/>
              <a:buNone/>
            </a:pPr>
            <a:r>
              <a:rPr lang="en-US" sz="1800" smtClean="0"/>
              <a:t>2.  Is outsourcing necessary?</a:t>
            </a:r>
          </a:p>
          <a:p>
            <a:pPr marL="800100" lvl="1" indent="-342900" eaLnBrk="1" hangingPunct="1">
              <a:lnSpc>
                <a:spcPct val="90000"/>
              </a:lnSpc>
              <a:buFont typeface="Wingdings" pitchFamily="2" charset="2"/>
              <a:buChar char="§"/>
            </a:pPr>
            <a:r>
              <a:rPr lang="en-US" sz="1600" smtClean="0"/>
              <a:t>Are internal financial and operational capabilities insufficient?</a:t>
            </a:r>
          </a:p>
        </p:txBody>
      </p:sp>
      <p:sp>
        <p:nvSpPr>
          <p:cNvPr id="17412" name="Rectangle 7"/>
          <p:cNvSpPr>
            <a:spLocks noChangeArrowheads="1"/>
          </p:cNvSpPr>
          <p:nvPr/>
        </p:nvSpPr>
        <p:spPr bwMode="auto">
          <a:xfrm>
            <a:off x="1395413" y="1101725"/>
            <a:ext cx="6207125" cy="796925"/>
          </a:xfrm>
          <a:prstGeom prst="rect">
            <a:avLst/>
          </a:prstGeom>
          <a:solidFill>
            <a:srgbClr val="EAEAEA">
              <a:alpha val="50980"/>
            </a:srgbClr>
          </a:solidFill>
          <a:ln w="9525">
            <a:solidFill>
              <a:schemeClr val="tx1"/>
            </a:solidFill>
            <a:miter lim="800000"/>
            <a:headEnd/>
            <a:tailEnd/>
          </a:ln>
        </p:spPr>
        <p:txBody>
          <a:bodyPr lIns="92075" tIns="46038" rIns="92075" bIns="46038"/>
          <a:lstStyle/>
          <a:p>
            <a:pPr marL="381000" indent="-381000">
              <a:lnSpc>
                <a:spcPct val="80000"/>
              </a:lnSpc>
              <a:spcBef>
                <a:spcPct val="20000"/>
              </a:spcBef>
              <a:buSzPct val="90000"/>
              <a:buFont typeface="Wingdings" pitchFamily="2" charset="2"/>
              <a:buNone/>
            </a:pPr>
            <a:r>
              <a:rPr lang="en-US" sz="1800">
                <a:solidFill>
                  <a:srgbClr val="000000"/>
                </a:solidFill>
              </a:rPr>
              <a:t>1.  Is outsourcing feasible?</a:t>
            </a:r>
          </a:p>
          <a:p>
            <a:pPr marL="800100" lvl="1" indent="-342900">
              <a:lnSpc>
                <a:spcPct val="80000"/>
              </a:lnSpc>
              <a:spcBef>
                <a:spcPct val="20000"/>
              </a:spcBef>
              <a:buSzPct val="85000"/>
              <a:buFont typeface="Wingdings" pitchFamily="2" charset="2"/>
              <a:buChar char="§"/>
            </a:pPr>
            <a:r>
              <a:rPr lang="en-US" sz="1600">
                <a:solidFill>
                  <a:srgbClr val="000000"/>
                </a:solidFill>
              </a:rPr>
              <a:t>Is a stable supply base with necessary capabilities available?</a:t>
            </a:r>
          </a:p>
          <a:p>
            <a:pPr marL="800100" lvl="1" indent="-342900">
              <a:lnSpc>
                <a:spcPct val="80000"/>
              </a:lnSpc>
              <a:spcBef>
                <a:spcPct val="20000"/>
              </a:spcBef>
              <a:buSzPct val="85000"/>
              <a:buFont typeface="Wingdings" pitchFamily="2" charset="2"/>
              <a:buChar char="§"/>
            </a:pPr>
            <a:r>
              <a:rPr lang="en-US" sz="1600">
                <a:solidFill>
                  <a:srgbClr val="000000"/>
                </a:solidFill>
              </a:rPr>
              <a:t>Is outsourcing politically viable?</a:t>
            </a:r>
          </a:p>
        </p:txBody>
      </p:sp>
      <p:sp>
        <p:nvSpPr>
          <p:cNvPr id="17413" name="Rectangle 8"/>
          <p:cNvSpPr>
            <a:spLocks noChangeArrowheads="1"/>
          </p:cNvSpPr>
          <p:nvPr/>
        </p:nvSpPr>
        <p:spPr bwMode="auto">
          <a:xfrm>
            <a:off x="1395413" y="2924175"/>
            <a:ext cx="6207125" cy="771525"/>
          </a:xfrm>
          <a:prstGeom prst="rect">
            <a:avLst/>
          </a:prstGeom>
          <a:solidFill>
            <a:srgbClr val="EAEAEA">
              <a:alpha val="50980"/>
            </a:srgbClr>
          </a:solidFill>
          <a:ln w="9525">
            <a:solidFill>
              <a:schemeClr val="tx1"/>
            </a:solidFill>
            <a:miter lim="800000"/>
            <a:headEnd/>
            <a:tailEnd/>
          </a:ln>
        </p:spPr>
        <p:txBody>
          <a:bodyPr lIns="92075" tIns="46038" rIns="92075" bIns="46038"/>
          <a:lstStyle/>
          <a:p>
            <a:pPr marL="381000" indent="-381000">
              <a:lnSpc>
                <a:spcPct val="80000"/>
              </a:lnSpc>
              <a:spcBef>
                <a:spcPct val="20000"/>
              </a:spcBef>
              <a:buSzPct val="90000"/>
              <a:buFont typeface="Wingdings" pitchFamily="2" charset="2"/>
              <a:buNone/>
            </a:pPr>
            <a:r>
              <a:rPr lang="en-US" sz="1800">
                <a:solidFill>
                  <a:srgbClr val="000000"/>
                </a:solidFill>
              </a:rPr>
              <a:t>3.  Is outsourcing in line with strategic priorities and risks?</a:t>
            </a:r>
          </a:p>
          <a:p>
            <a:pPr marL="800100" lvl="1" indent="-342900">
              <a:lnSpc>
                <a:spcPct val="80000"/>
              </a:lnSpc>
              <a:spcBef>
                <a:spcPct val="20000"/>
              </a:spcBef>
              <a:buSzPct val="85000"/>
              <a:buFont typeface="Wingdings" pitchFamily="2" charset="2"/>
              <a:buChar char="§"/>
            </a:pPr>
            <a:r>
              <a:rPr lang="en-US" sz="1600">
                <a:solidFill>
                  <a:srgbClr val="000000"/>
                </a:solidFill>
              </a:rPr>
              <a:t>Is this activity “non-core”? </a:t>
            </a:r>
          </a:p>
          <a:p>
            <a:pPr marL="800100" lvl="1" indent="-342900">
              <a:lnSpc>
                <a:spcPct val="80000"/>
              </a:lnSpc>
              <a:spcBef>
                <a:spcPct val="20000"/>
              </a:spcBef>
              <a:buSzPct val="85000"/>
              <a:buFont typeface="Wingdings" pitchFamily="2" charset="2"/>
              <a:buChar char="§"/>
            </a:pPr>
            <a:r>
              <a:rPr lang="en-US" sz="1600">
                <a:solidFill>
                  <a:srgbClr val="000000"/>
                </a:solidFill>
              </a:rPr>
              <a:t>Is the risk of outsourcing it tolerable?</a:t>
            </a:r>
          </a:p>
        </p:txBody>
      </p:sp>
      <p:sp>
        <p:nvSpPr>
          <p:cNvPr id="17414" name="Rectangle 9"/>
          <p:cNvSpPr>
            <a:spLocks noChangeArrowheads="1"/>
          </p:cNvSpPr>
          <p:nvPr/>
        </p:nvSpPr>
        <p:spPr bwMode="auto">
          <a:xfrm>
            <a:off x="1395413" y="3898900"/>
            <a:ext cx="6207125" cy="581025"/>
          </a:xfrm>
          <a:prstGeom prst="rect">
            <a:avLst/>
          </a:prstGeom>
          <a:solidFill>
            <a:srgbClr val="EAEAEA">
              <a:alpha val="50980"/>
            </a:srgbClr>
          </a:solidFill>
          <a:ln w="9525">
            <a:solidFill>
              <a:schemeClr val="tx1"/>
            </a:solidFill>
            <a:miter lim="800000"/>
            <a:headEnd/>
            <a:tailEnd/>
          </a:ln>
        </p:spPr>
        <p:txBody>
          <a:bodyPr lIns="92075" tIns="46038" rIns="92075" bIns="46038"/>
          <a:lstStyle/>
          <a:p>
            <a:pPr marL="381000" indent="-381000">
              <a:lnSpc>
                <a:spcPct val="80000"/>
              </a:lnSpc>
              <a:spcBef>
                <a:spcPct val="20000"/>
              </a:spcBef>
              <a:buSzPct val="90000"/>
              <a:buFont typeface="Wingdings" pitchFamily="2" charset="2"/>
              <a:buNone/>
            </a:pPr>
            <a:r>
              <a:rPr lang="en-US" sz="1800">
                <a:solidFill>
                  <a:srgbClr val="000000"/>
                </a:solidFill>
              </a:rPr>
              <a:t>4.  Is outsourcing desirable given our value proposition?</a:t>
            </a:r>
          </a:p>
          <a:p>
            <a:pPr marL="800100" lvl="1" indent="-342900">
              <a:lnSpc>
                <a:spcPct val="80000"/>
              </a:lnSpc>
              <a:spcBef>
                <a:spcPct val="20000"/>
              </a:spcBef>
              <a:buSzPct val="85000"/>
              <a:buFont typeface="Wingdings" pitchFamily="2" charset="2"/>
              <a:buChar char="§"/>
            </a:pPr>
            <a:r>
              <a:rPr lang="en-US" sz="1600">
                <a:solidFill>
                  <a:srgbClr val="000000"/>
                </a:solidFill>
              </a:rPr>
              <a:t>Can external suppliers do it better? (TCO &amp; NPV)</a:t>
            </a:r>
          </a:p>
        </p:txBody>
      </p:sp>
      <p:sp>
        <p:nvSpPr>
          <p:cNvPr id="17415" name="Rectangle 10"/>
          <p:cNvSpPr>
            <a:spLocks noChangeArrowheads="1"/>
          </p:cNvSpPr>
          <p:nvPr/>
        </p:nvSpPr>
        <p:spPr bwMode="auto">
          <a:xfrm>
            <a:off x="1395413" y="4683125"/>
            <a:ext cx="6207125" cy="809625"/>
          </a:xfrm>
          <a:prstGeom prst="rect">
            <a:avLst/>
          </a:prstGeom>
          <a:solidFill>
            <a:srgbClr val="EAEAEA">
              <a:alpha val="50980"/>
            </a:srgbClr>
          </a:solidFill>
          <a:ln w="9525">
            <a:solidFill>
              <a:schemeClr val="tx1"/>
            </a:solidFill>
            <a:miter lim="800000"/>
            <a:headEnd/>
            <a:tailEnd/>
          </a:ln>
        </p:spPr>
        <p:txBody>
          <a:bodyPr lIns="92075" tIns="46038" rIns="92075" bIns="46038"/>
          <a:lstStyle/>
          <a:p>
            <a:pPr marL="381000" indent="-381000">
              <a:lnSpc>
                <a:spcPct val="80000"/>
              </a:lnSpc>
              <a:spcBef>
                <a:spcPct val="20000"/>
              </a:spcBef>
              <a:buSzPct val="90000"/>
              <a:buFont typeface="Wingdings" pitchFamily="2" charset="2"/>
              <a:buNone/>
            </a:pPr>
            <a:r>
              <a:rPr lang="en-US" sz="1800">
                <a:solidFill>
                  <a:srgbClr val="000000"/>
                </a:solidFill>
              </a:rPr>
              <a:t>5.  Do we have the ability to manage suppliers and ongoing risk?</a:t>
            </a:r>
          </a:p>
          <a:p>
            <a:pPr marL="800100" lvl="1" indent="-342900">
              <a:lnSpc>
                <a:spcPct val="80000"/>
              </a:lnSpc>
              <a:spcBef>
                <a:spcPct val="20000"/>
              </a:spcBef>
              <a:buSzPct val="85000"/>
              <a:buFont typeface="Wingdings" pitchFamily="2" charset="2"/>
              <a:buChar char="§"/>
            </a:pPr>
            <a:r>
              <a:rPr lang="en-US" sz="1600">
                <a:solidFill>
                  <a:srgbClr val="000000"/>
                </a:solidFill>
              </a:rPr>
              <a:t>Can we contract on detailed requirements?</a:t>
            </a:r>
          </a:p>
          <a:p>
            <a:pPr marL="800100" lvl="1" indent="-342900">
              <a:lnSpc>
                <a:spcPct val="80000"/>
              </a:lnSpc>
              <a:spcBef>
                <a:spcPct val="20000"/>
              </a:spcBef>
              <a:buSzPct val="85000"/>
              <a:buFont typeface="Wingdings" pitchFamily="2" charset="2"/>
              <a:buChar char="§"/>
            </a:pPr>
            <a:r>
              <a:rPr lang="en-US" sz="1600">
                <a:solidFill>
                  <a:srgbClr val="000000"/>
                </a:solidFill>
              </a:rPr>
              <a:t>Can we coordinate incentives and operational flows?</a:t>
            </a:r>
          </a:p>
        </p:txBody>
      </p:sp>
      <p:cxnSp>
        <p:nvCxnSpPr>
          <p:cNvPr id="17416" name="AutoShape 11"/>
          <p:cNvCxnSpPr>
            <a:cxnSpLocks noChangeShapeType="1"/>
            <a:stCxn id="17412" idx="3"/>
          </p:cNvCxnSpPr>
          <p:nvPr/>
        </p:nvCxnSpPr>
        <p:spPr bwMode="auto">
          <a:xfrm>
            <a:off x="7602538" y="1500188"/>
            <a:ext cx="700087" cy="4489450"/>
          </a:xfrm>
          <a:prstGeom prst="bentConnector2">
            <a:avLst/>
          </a:prstGeom>
          <a:noFill/>
          <a:ln w="9525">
            <a:solidFill>
              <a:schemeClr val="tx1"/>
            </a:solidFill>
            <a:miter lim="800000"/>
            <a:headEnd/>
            <a:tailEnd type="triangle" w="med" len="med"/>
          </a:ln>
        </p:spPr>
      </p:cxnSp>
      <p:cxnSp>
        <p:nvCxnSpPr>
          <p:cNvPr id="17417" name="AutoShape 12"/>
          <p:cNvCxnSpPr>
            <a:cxnSpLocks noChangeShapeType="1"/>
            <a:stCxn id="17411" idx="1"/>
          </p:cNvCxnSpPr>
          <p:nvPr/>
        </p:nvCxnSpPr>
        <p:spPr bwMode="auto">
          <a:xfrm rot="10800000" flipV="1">
            <a:off x="530225" y="2444750"/>
            <a:ext cx="865188" cy="3578225"/>
          </a:xfrm>
          <a:prstGeom prst="bentConnector2">
            <a:avLst/>
          </a:prstGeom>
          <a:noFill/>
          <a:ln w="9525">
            <a:solidFill>
              <a:schemeClr val="tx1"/>
            </a:solidFill>
            <a:miter lim="800000"/>
            <a:headEnd/>
            <a:tailEnd type="triangle" w="med" len="med"/>
          </a:ln>
        </p:spPr>
      </p:cxnSp>
      <p:cxnSp>
        <p:nvCxnSpPr>
          <p:cNvPr id="17418" name="AutoShape 13"/>
          <p:cNvCxnSpPr>
            <a:cxnSpLocks noChangeShapeType="1"/>
            <a:stCxn id="17413" idx="3"/>
          </p:cNvCxnSpPr>
          <p:nvPr/>
        </p:nvCxnSpPr>
        <p:spPr bwMode="auto">
          <a:xfrm>
            <a:off x="7602538" y="3309938"/>
            <a:ext cx="728662" cy="0"/>
          </a:xfrm>
          <a:prstGeom prst="straightConnector1">
            <a:avLst/>
          </a:prstGeom>
          <a:noFill/>
          <a:ln w="9525">
            <a:solidFill>
              <a:schemeClr val="tx1"/>
            </a:solidFill>
            <a:round/>
            <a:headEnd/>
            <a:tailEnd type="triangle" w="med" len="med"/>
          </a:ln>
        </p:spPr>
      </p:cxnSp>
      <p:cxnSp>
        <p:nvCxnSpPr>
          <p:cNvPr id="17419" name="AutoShape 14"/>
          <p:cNvCxnSpPr>
            <a:cxnSpLocks noChangeShapeType="1"/>
            <a:stCxn id="17414" idx="3"/>
          </p:cNvCxnSpPr>
          <p:nvPr/>
        </p:nvCxnSpPr>
        <p:spPr bwMode="auto">
          <a:xfrm>
            <a:off x="7602538" y="4189413"/>
            <a:ext cx="715962" cy="1587"/>
          </a:xfrm>
          <a:prstGeom prst="straightConnector1">
            <a:avLst/>
          </a:prstGeom>
          <a:noFill/>
          <a:ln w="9525">
            <a:solidFill>
              <a:schemeClr val="tx1"/>
            </a:solidFill>
            <a:round/>
            <a:headEnd/>
            <a:tailEnd type="triangle" w="med" len="med"/>
          </a:ln>
        </p:spPr>
      </p:cxnSp>
      <p:sp>
        <p:nvSpPr>
          <p:cNvPr id="17420" name="Text Box 15"/>
          <p:cNvSpPr txBox="1">
            <a:spLocks noChangeArrowheads="1"/>
          </p:cNvSpPr>
          <p:nvPr/>
        </p:nvSpPr>
        <p:spPr bwMode="auto">
          <a:xfrm>
            <a:off x="7781925" y="1192213"/>
            <a:ext cx="411163" cy="304800"/>
          </a:xfrm>
          <a:prstGeom prst="rect">
            <a:avLst/>
          </a:prstGeom>
          <a:noFill/>
          <a:ln w="9525" algn="ctr">
            <a:noFill/>
            <a:prstDash val="dash"/>
            <a:miter lim="800000"/>
            <a:headEnd/>
            <a:tailEnd/>
          </a:ln>
        </p:spPr>
        <p:txBody>
          <a:bodyPr wrap="none">
            <a:spAutoFit/>
          </a:bodyPr>
          <a:lstStyle/>
          <a:p>
            <a:r>
              <a:rPr lang="en-US" sz="1400">
                <a:solidFill>
                  <a:srgbClr val="000000"/>
                </a:solidFill>
                <a:latin typeface="Arial" pitchFamily="34" charset="0"/>
              </a:rPr>
              <a:t>No</a:t>
            </a:r>
          </a:p>
        </p:txBody>
      </p:sp>
      <p:sp>
        <p:nvSpPr>
          <p:cNvPr id="17421" name="Text Box 16"/>
          <p:cNvSpPr txBox="1">
            <a:spLocks noChangeArrowheads="1"/>
          </p:cNvSpPr>
          <p:nvPr/>
        </p:nvSpPr>
        <p:spPr bwMode="auto">
          <a:xfrm>
            <a:off x="7781925" y="2982913"/>
            <a:ext cx="411163" cy="304800"/>
          </a:xfrm>
          <a:prstGeom prst="rect">
            <a:avLst/>
          </a:prstGeom>
          <a:noFill/>
          <a:ln w="9525" algn="ctr">
            <a:noFill/>
            <a:prstDash val="dash"/>
            <a:miter lim="800000"/>
            <a:headEnd/>
            <a:tailEnd/>
          </a:ln>
        </p:spPr>
        <p:txBody>
          <a:bodyPr wrap="none">
            <a:spAutoFit/>
          </a:bodyPr>
          <a:lstStyle/>
          <a:p>
            <a:r>
              <a:rPr lang="en-US" sz="1400">
                <a:solidFill>
                  <a:srgbClr val="000000"/>
                </a:solidFill>
                <a:latin typeface="Arial" pitchFamily="34" charset="0"/>
              </a:rPr>
              <a:t>No</a:t>
            </a:r>
          </a:p>
        </p:txBody>
      </p:sp>
      <p:sp>
        <p:nvSpPr>
          <p:cNvPr id="17422" name="Text Box 17"/>
          <p:cNvSpPr txBox="1">
            <a:spLocks noChangeArrowheads="1"/>
          </p:cNvSpPr>
          <p:nvPr/>
        </p:nvSpPr>
        <p:spPr bwMode="auto">
          <a:xfrm>
            <a:off x="7781925" y="3884613"/>
            <a:ext cx="411163" cy="304800"/>
          </a:xfrm>
          <a:prstGeom prst="rect">
            <a:avLst/>
          </a:prstGeom>
          <a:noFill/>
          <a:ln w="9525" algn="ctr">
            <a:noFill/>
            <a:prstDash val="dash"/>
            <a:miter lim="800000"/>
            <a:headEnd/>
            <a:tailEnd/>
          </a:ln>
        </p:spPr>
        <p:txBody>
          <a:bodyPr wrap="none">
            <a:spAutoFit/>
          </a:bodyPr>
          <a:lstStyle/>
          <a:p>
            <a:r>
              <a:rPr lang="en-US" sz="1400">
                <a:solidFill>
                  <a:srgbClr val="000000"/>
                </a:solidFill>
                <a:latin typeface="Arial" pitchFamily="34" charset="0"/>
              </a:rPr>
              <a:t>No</a:t>
            </a:r>
          </a:p>
        </p:txBody>
      </p:sp>
      <p:sp>
        <p:nvSpPr>
          <p:cNvPr id="17423" name="Text Box 18"/>
          <p:cNvSpPr txBox="1">
            <a:spLocks noChangeArrowheads="1"/>
          </p:cNvSpPr>
          <p:nvPr/>
        </p:nvSpPr>
        <p:spPr bwMode="auto">
          <a:xfrm>
            <a:off x="669925" y="2093913"/>
            <a:ext cx="490538" cy="304800"/>
          </a:xfrm>
          <a:prstGeom prst="rect">
            <a:avLst/>
          </a:prstGeom>
          <a:noFill/>
          <a:ln w="9525" algn="ctr">
            <a:noFill/>
            <a:prstDash val="dash"/>
            <a:miter lim="800000"/>
            <a:headEnd/>
            <a:tailEnd/>
          </a:ln>
        </p:spPr>
        <p:txBody>
          <a:bodyPr wrap="none">
            <a:spAutoFit/>
          </a:bodyPr>
          <a:lstStyle/>
          <a:p>
            <a:r>
              <a:rPr lang="en-US" sz="1400">
                <a:solidFill>
                  <a:srgbClr val="000000"/>
                </a:solidFill>
                <a:latin typeface="Arial" pitchFamily="34" charset="0"/>
              </a:rPr>
              <a:t>Yes</a:t>
            </a:r>
          </a:p>
        </p:txBody>
      </p:sp>
      <p:cxnSp>
        <p:nvCxnSpPr>
          <p:cNvPr id="17424" name="AutoShape 19"/>
          <p:cNvCxnSpPr>
            <a:cxnSpLocks noChangeShapeType="1"/>
            <a:stCxn id="17412" idx="2"/>
            <a:endCxn id="17411" idx="0"/>
          </p:cNvCxnSpPr>
          <p:nvPr/>
        </p:nvCxnSpPr>
        <p:spPr bwMode="auto">
          <a:xfrm>
            <a:off x="4498975" y="1898650"/>
            <a:ext cx="0" cy="228600"/>
          </a:xfrm>
          <a:prstGeom prst="straightConnector1">
            <a:avLst/>
          </a:prstGeom>
          <a:noFill/>
          <a:ln w="9525">
            <a:solidFill>
              <a:schemeClr val="tx1"/>
            </a:solidFill>
            <a:round/>
            <a:headEnd/>
            <a:tailEnd type="triangle" w="med" len="med"/>
          </a:ln>
        </p:spPr>
      </p:cxnSp>
      <p:cxnSp>
        <p:nvCxnSpPr>
          <p:cNvPr id="17425" name="AutoShape 20"/>
          <p:cNvCxnSpPr>
            <a:cxnSpLocks noChangeShapeType="1"/>
            <a:stCxn id="17411" idx="2"/>
            <a:endCxn id="17413" idx="0"/>
          </p:cNvCxnSpPr>
          <p:nvPr/>
        </p:nvCxnSpPr>
        <p:spPr bwMode="auto">
          <a:xfrm>
            <a:off x="4498975" y="2762250"/>
            <a:ext cx="0" cy="161925"/>
          </a:xfrm>
          <a:prstGeom prst="straightConnector1">
            <a:avLst/>
          </a:prstGeom>
          <a:noFill/>
          <a:ln w="9525">
            <a:solidFill>
              <a:schemeClr val="tx1"/>
            </a:solidFill>
            <a:round/>
            <a:headEnd/>
            <a:tailEnd type="triangle" w="med" len="med"/>
          </a:ln>
        </p:spPr>
      </p:cxnSp>
      <p:cxnSp>
        <p:nvCxnSpPr>
          <p:cNvPr id="17426" name="AutoShape 21"/>
          <p:cNvCxnSpPr>
            <a:cxnSpLocks noChangeShapeType="1"/>
            <a:stCxn id="17413" idx="2"/>
            <a:endCxn id="17414" idx="0"/>
          </p:cNvCxnSpPr>
          <p:nvPr/>
        </p:nvCxnSpPr>
        <p:spPr bwMode="auto">
          <a:xfrm>
            <a:off x="4498975" y="3695700"/>
            <a:ext cx="0" cy="203200"/>
          </a:xfrm>
          <a:prstGeom prst="straightConnector1">
            <a:avLst/>
          </a:prstGeom>
          <a:noFill/>
          <a:ln w="9525">
            <a:solidFill>
              <a:schemeClr val="tx1"/>
            </a:solidFill>
            <a:round/>
            <a:headEnd/>
            <a:tailEnd type="triangle" w="med" len="med"/>
          </a:ln>
        </p:spPr>
      </p:cxnSp>
      <p:cxnSp>
        <p:nvCxnSpPr>
          <p:cNvPr id="17427" name="AutoShape 22"/>
          <p:cNvCxnSpPr>
            <a:cxnSpLocks noChangeShapeType="1"/>
            <a:stCxn id="17414" idx="2"/>
            <a:endCxn id="17415" idx="0"/>
          </p:cNvCxnSpPr>
          <p:nvPr/>
        </p:nvCxnSpPr>
        <p:spPr bwMode="auto">
          <a:xfrm>
            <a:off x="4498975" y="4479925"/>
            <a:ext cx="0" cy="203200"/>
          </a:xfrm>
          <a:prstGeom prst="straightConnector1">
            <a:avLst/>
          </a:prstGeom>
          <a:noFill/>
          <a:ln w="9525">
            <a:solidFill>
              <a:schemeClr val="tx1"/>
            </a:solidFill>
            <a:round/>
            <a:headEnd/>
            <a:tailEnd type="triangle" w="med" len="med"/>
          </a:ln>
        </p:spPr>
      </p:cxnSp>
      <p:cxnSp>
        <p:nvCxnSpPr>
          <p:cNvPr id="17428" name="AutoShape 23"/>
          <p:cNvCxnSpPr>
            <a:cxnSpLocks noChangeShapeType="1"/>
            <a:stCxn id="17415" idx="2"/>
          </p:cNvCxnSpPr>
          <p:nvPr/>
        </p:nvCxnSpPr>
        <p:spPr bwMode="auto">
          <a:xfrm flipH="1">
            <a:off x="1139825" y="5492750"/>
            <a:ext cx="3359150" cy="496888"/>
          </a:xfrm>
          <a:prstGeom prst="straightConnector1">
            <a:avLst/>
          </a:prstGeom>
          <a:noFill/>
          <a:ln w="9525">
            <a:solidFill>
              <a:schemeClr val="tx1"/>
            </a:solidFill>
            <a:prstDash val="dash"/>
            <a:round/>
            <a:headEnd/>
            <a:tailEnd type="triangle" w="med" len="med"/>
          </a:ln>
        </p:spPr>
      </p:cxnSp>
      <p:cxnSp>
        <p:nvCxnSpPr>
          <p:cNvPr id="17429" name="AutoShape 24"/>
          <p:cNvCxnSpPr>
            <a:cxnSpLocks noChangeShapeType="1"/>
            <a:stCxn id="17415" idx="2"/>
            <a:endCxn id="17440" idx="0"/>
          </p:cNvCxnSpPr>
          <p:nvPr/>
        </p:nvCxnSpPr>
        <p:spPr bwMode="auto">
          <a:xfrm flipH="1">
            <a:off x="4492625" y="5492750"/>
            <a:ext cx="6350" cy="534988"/>
          </a:xfrm>
          <a:prstGeom prst="straightConnector1">
            <a:avLst/>
          </a:prstGeom>
          <a:noFill/>
          <a:ln w="9525">
            <a:solidFill>
              <a:schemeClr val="tx1"/>
            </a:solidFill>
            <a:prstDash val="dash"/>
            <a:round/>
            <a:headEnd/>
            <a:tailEnd type="triangle" w="med" len="med"/>
          </a:ln>
        </p:spPr>
      </p:cxnSp>
      <p:sp>
        <p:nvSpPr>
          <p:cNvPr id="17430" name="Text Box 25"/>
          <p:cNvSpPr txBox="1">
            <a:spLocks noChangeArrowheads="1"/>
          </p:cNvSpPr>
          <p:nvPr/>
        </p:nvSpPr>
        <p:spPr bwMode="auto">
          <a:xfrm>
            <a:off x="2003425" y="5535613"/>
            <a:ext cx="579438" cy="304800"/>
          </a:xfrm>
          <a:prstGeom prst="rect">
            <a:avLst/>
          </a:prstGeom>
          <a:noFill/>
          <a:ln w="9525" algn="ctr">
            <a:noFill/>
            <a:prstDash val="dash"/>
            <a:miter lim="800000"/>
            <a:headEnd/>
            <a:tailEnd/>
          </a:ln>
        </p:spPr>
        <p:txBody>
          <a:bodyPr wrap="none">
            <a:spAutoFit/>
          </a:bodyPr>
          <a:lstStyle/>
          <a:p>
            <a:r>
              <a:rPr lang="en-US" sz="1400">
                <a:solidFill>
                  <a:srgbClr val="000000"/>
                </a:solidFill>
                <a:latin typeface="Arial" pitchFamily="34" charset="0"/>
              </a:rPr>
              <a:t>Easy</a:t>
            </a:r>
          </a:p>
        </p:txBody>
      </p:sp>
      <p:sp>
        <p:nvSpPr>
          <p:cNvPr id="17431" name="Text Box 26"/>
          <p:cNvSpPr txBox="1">
            <a:spLocks noChangeArrowheads="1"/>
          </p:cNvSpPr>
          <p:nvPr/>
        </p:nvSpPr>
        <p:spPr bwMode="auto">
          <a:xfrm>
            <a:off x="4429125" y="5535613"/>
            <a:ext cx="766763" cy="304800"/>
          </a:xfrm>
          <a:prstGeom prst="rect">
            <a:avLst/>
          </a:prstGeom>
          <a:noFill/>
          <a:ln w="9525" algn="ctr">
            <a:noFill/>
            <a:prstDash val="dash"/>
            <a:miter lim="800000"/>
            <a:headEnd/>
            <a:tailEnd/>
          </a:ln>
        </p:spPr>
        <p:txBody>
          <a:bodyPr wrap="none">
            <a:spAutoFit/>
          </a:bodyPr>
          <a:lstStyle/>
          <a:p>
            <a:r>
              <a:rPr lang="en-US" sz="1400">
                <a:solidFill>
                  <a:srgbClr val="000000"/>
                </a:solidFill>
                <a:latin typeface="Arial" pitchFamily="34" charset="0"/>
              </a:rPr>
              <a:t>Difficult</a:t>
            </a:r>
          </a:p>
        </p:txBody>
      </p:sp>
      <p:cxnSp>
        <p:nvCxnSpPr>
          <p:cNvPr id="17432" name="AutoShape 27"/>
          <p:cNvCxnSpPr>
            <a:cxnSpLocks noChangeShapeType="1"/>
            <a:stCxn id="17431" idx="0"/>
          </p:cNvCxnSpPr>
          <p:nvPr/>
        </p:nvCxnSpPr>
        <p:spPr bwMode="auto">
          <a:xfrm>
            <a:off x="4813300" y="5535613"/>
            <a:ext cx="2930525" cy="454025"/>
          </a:xfrm>
          <a:prstGeom prst="straightConnector1">
            <a:avLst/>
          </a:prstGeom>
          <a:noFill/>
          <a:ln w="9525">
            <a:solidFill>
              <a:schemeClr val="tx1"/>
            </a:solidFill>
            <a:prstDash val="dash"/>
            <a:round/>
            <a:headEnd/>
            <a:tailEnd type="triangle" w="med" len="med"/>
          </a:ln>
        </p:spPr>
      </p:cxnSp>
      <p:sp>
        <p:nvSpPr>
          <p:cNvPr id="17433" name="Text Box 28"/>
          <p:cNvSpPr txBox="1">
            <a:spLocks noChangeArrowheads="1"/>
          </p:cNvSpPr>
          <p:nvPr/>
        </p:nvSpPr>
        <p:spPr bwMode="auto">
          <a:xfrm>
            <a:off x="6219825" y="5535613"/>
            <a:ext cx="1031875" cy="304800"/>
          </a:xfrm>
          <a:prstGeom prst="rect">
            <a:avLst/>
          </a:prstGeom>
          <a:noFill/>
          <a:ln w="9525" algn="ctr">
            <a:noFill/>
            <a:prstDash val="dash"/>
            <a:miter lim="800000"/>
            <a:headEnd/>
            <a:tailEnd/>
          </a:ln>
        </p:spPr>
        <p:txBody>
          <a:bodyPr wrap="none">
            <a:spAutoFit/>
          </a:bodyPr>
          <a:lstStyle/>
          <a:p>
            <a:r>
              <a:rPr lang="en-US" sz="1400">
                <a:solidFill>
                  <a:srgbClr val="000000"/>
                </a:solidFill>
                <a:latin typeface="Arial" pitchFamily="34" charset="0"/>
              </a:rPr>
              <a:t>Impossible</a:t>
            </a:r>
          </a:p>
        </p:txBody>
      </p:sp>
      <p:sp>
        <p:nvSpPr>
          <p:cNvPr id="17434" name="Text Box 29"/>
          <p:cNvSpPr txBox="1">
            <a:spLocks noChangeArrowheads="1"/>
          </p:cNvSpPr>
          <p:nvPr/>
        </p:nvSpPr>
        <p:spPr bwMode="auto">
          <a:xfrm>
            <a:off x="4503738" y="1839913"/>
            <a:ext cx="490537" cy="304800"/>
          </a:xfrm>
          <a:prstGeom prst="rect">
            <a:avLst/>
          </a:prstGeom>
          <a:noFill/>
          <a:ln w="9525" algn="ctr">
            <a:noFill/>
            <a:prstDash val="dash"/>
            <a:miter lim="800000"/>
            <a:headEnd/>
            <a:tailEnd/>
          </a:ln>
        </p:spPr>
        <p:txBody>
          <a:bodyPr wrap="none">
            <a:spAutoFit/>
          </a:bodyPr>
          <a:lstStyle/>
          <a:p>
            <a:r>
              <a:rPr lang="en-US" sz="1400">
                <a:solidFill>
                  <a:srgbClr val="000000"/>
                </a:solidFill>
                <a:latin typeface="Arial" pitchFamily="34" charset="0"/>
              </a:rPr>
              <a:t>Yes</a:t>
            </a:r>
          </a:p>
        </p:txBody>
      </p:sp>
      <p:sp>
        <p:nvSpPr>
          <p:cNvPr id="17435" name="Text Box 30"/>
          <p:cNvSpPr txBox="1">
            <a:spLocks noChangeArrowheads="1"/>
          </p:cNvSpPr>
          <p:nvPr/>
        </p:nvSpPr>
        <p:spPr bwMode="auto">
          <a:xfrm>
            <a:off x="4503738" y="3630613"/>
            <a:ext cx="490537" cy="304800"/>
          </a:xfrm>
          <a:prstGeom prst="rect">
            <a:avLst/>
          </a:prstGeom>
          <a:noFill/>
          <a:ln w="9525" algn="ctr">
            <a:noFill/>
            <a:prstDash val="dash"/>
            <a:miter lim="800000"/>
            <a:headEnd/>
            <a:tailEnd/>
          </a:ln>
        </p:spPr>
        <p:txBody>
          <a:bodyPr wrap="none">
            <a:spAutoFit/>
          </a:bodyPr>
          <a:lstStyle/>
          <a:p>
            <a:r>
              <a:rPr lang="en-US" sz="1400">
                <a:solidFill>
                  <a:srgbClr val="000000"/>
                </a:solidFill>
                <a:latin typeface="Arial" pitchFamily="34" charset="0"/>
              </a:rPr>
              <a:t>Yes</a:t>
            </a:r>
          </a:p>
        </p:txBody>
      </p:sp>
      <p:sp>
        <p:nvSpPr>
          <p:cNvPr id="17436" name="Text Box 31"/>
          <p:cNvSpPr txBox="1">
            <a:spLocks noChangeArrowheads="1"/>
          </p:cNvSpPr>
          <p:nvPr/>
        </p:nvSpPr>
        <p:spPr bwMode="auto">
          <a:xfrm>
            <a:off x="4503738" y="4418013"/>
            <a:ext cx="490537" cy="304800"/>
          </a:xfrm>
          <a:prstGeom prst="rect">
            <a:avLst/>
          </a:prstGeom>
          <a:noFill/>
          <a:ln w="9525" algn="ctr">
            <a:noFill/>
            <a:prstDash val="dash"/>
            <a:miter lim="800000"/>
            <a:headEnd/>
            <a:tailEnd/>
          </a:ln>
        </p:spPr>
        <p:txBody>
          <a:bodyPr wrap="none">
            <a:spAutoFit/>
          </a:bodyPr>
          <a:lstStyle/>
          <a:p>
            <a:r>
              <a:rPr lang="en-US" sz="1400">
                <a:solidFill>
                  <a:srgbClr val="000000"/>
                </a:solidFill>
                <a:latin typeface="Arial" pitchFamily="34" charset="0"/>
              </a:rPr>
              <a:t>Yes</a:t>
            </a:r>
          </a:p>
        </p:txBody>
      </p:sp>
      <p:sp>
        <p:nvSpPr>
          <p:cNvPr id="17437" name="Text Box 32"/>
          <p:cNvSpPr txBox="1">
            <a:spLocks noChangeArrowheads="1"/>
          </p:cNvSpPr>
          <p:nvPr/>
        </p:nvSpPr>
        <p:spPr bwMode="auto">
          <a:xfrm>
            <a:off x="4543425" y="2665413"/>
            <a:ext cx="411163" cy="304800"/>
          </a:xfrm>
          <a:prstGeom prst="rect">
            <a:avLst/>
          </a:prstGeom>
          <a:noFill/>
          <a:ln w="9525" algn="ctr">
            <a:noFill/>
            <a:prstDash val="dash"/>
            <a:miter lim="800000"/>
            <a:headEnd/>
            <a:tailEnd/>
          </a:ln>
        </p:spPr>
        <p:txBody>
          <a:bodyPr wrap="none">
            <a:spAutoFit/>
          </a:bodyPr>
          <a:lstStyle/>
          <a:p>
            <a:r>
              <a:rPr lang="en-US" sz="1400">
                <a:solidFill>
                  <a:srgbClr val="000000"/>
                </a:solidFill>
                <a:latin typeface="Arial" pitchFamily="34" charset="0"/>
              </a:rPr>
              <a:t>No</a:t>
            </a:r>
          </a:p>
        </p:txBody>
      </p:sp>
      <p:sp>
        <p:nvSpPr>
          <p:cNvPr id="17438" name="Rectangle 33"/>
          <p:cNvSpPr>
            <a:spLocks noChangeArrowheads="1"/>
          </p:cNvSpPr>
          <p:nvPr/>
        </p:nvSpPr>
        <p:spPr bwMode="auto">
          <a:xfrm>
            <a:off x="254000" y="6019800"/>
            <a:ext cx="8453438" cy="469900"/>
          </a:xfrm>
          <a:prstGeom prst="rect">
            <a:avLst/>
          </a:prstGeom>
          <a:gradFill rotWithShape="1">
            <a:gsLst>
              <a:gs pos="0">
                <a:srgbClr val="CCFF66"/>
              </a:gs>
              <a:gs pos="100000">
                <a:schemeClr val="hlink"/>
              </a:gs>
            </a:gsLst>
            <a:lin ang="0" scaled="1"/>
          </a:gradFill>
          <a:ln w="12700" algn="ctr">
            <a:solidFill>
              <a:schemeClr val="tx1"/>
            </a:solidFill>
            <a:miter lim="800000"/>
            <a:headEnd/>
            <a:tailEnd/>
          </a:ln>
        </p:spPr>
        <p:txBody>
          <a:bodyPr anchor="ctr">
            <a:spAutoFit/>
          </a:bodyPr>
          <a:lstStyle/>
          <a:p>
            <a:endParaRPr lang="en-US" b="1">
              <a:solidFill>
                <a:srgbClr val="000000"/>
              </a:solidFill>
            </a:endParaRPr>
          </a:p>
        </p:txBody>
      </p:sp>
      <p:sp>
        <p:nvSpPr>
          <p:cNvPr id="17439" name="Rectangle 34"/>
          <p:cNvSpPr>
            <a:spLocks noChangeArrowheads="1"/>
          </p:cNvSpPr>
          <p:nvPr/>
        </p:nvSpPr>
        <p:spPr bwMode="auto">
          <a:xfrm>
            <a:off x="333375" y="6027738"/>
            <a:ext cx="1949450" cy="454025"/>
          </a:xfrm>
          <a:prstGeom prst="rect">
            <a:avLst/>
          </a:prstGeom>
          <a:noFill/>
          <a:ln w="9525" algn="ctr">
            <a:noFill/>
            <a:miter lim="800000"/>
            <a:headEnd/>
            <a:tailEnd/>
          </a:ln>
        </p:spPr>
        <p:txBody>
          <a:bodyPr anchor="ctr"/>
          <a:lstStyle/>
          <a:p>
            <a:pPr algn="ctr"/>
            <a:r>
              <a:rPr lang="en-US" sz="1800" b="1">
                <a:solidFill>
                  <a:srgbClr val="000000"/>
                </a:solidFill>
              </a:rPr>
              <a:t>Market Buy</a:t>
            </a:r>
          </a:p>
        </p:txBody>
      </p:sp>
      <p:sp>
        <p:nvSpPr>
          <p:cNvPr id="17440" name="Rectangle 35"/>
          <p:cNvSpPr>
            <a:spLocks noChangeArrowheads="1"/>
          </p:cNvSpPr>
          <p:nvPr/>
        </p:nvSpPr>
        <p:spPr bwMode="auto">
          <a:xfrm>
            <a:off x="2508250" y="6027738"/>
            <a:ext cx="3968750" cy="454025"/>
          </a:xfrm>
          <a:prstGeom prst="rect">
            <a:avLst/>
          </a:prstGeom>
          <a:noFill/>
          <a:ln w="9525" algn="ctr">
            <a:noFill/>
            <a:miter lim="800000"/>
            <a:headEnd/>
            <a:tailEnd/>
          </a:ln>
        </p:spPr>
        <p:txBody>
          <a:bodyPr anchor="ctr"/>
          <a:lstStyle/>
          <a:p>
            <a:pPr algn="ctr"/>
            <a:r>
              <a:rPr lang="en-US" sz="1800" i="1">
                <a:solidFill>
                  <a:srgbClr val="000000"/>
                </a:solidFill>
              </a:rPr>
              <a:t>Long Term Relationships</a:t>
            </a:r>
          </a:p>
        </p:txBody>
      </p:sp>
      <p:sp>
        <p:nvSpPr>
          <p:cNvPr id="17441" name="Rectangle 36"/>
          <p:cNvSpPr>
            <a:spLocks noChangeArrowheads="1"/>
          </p:cNvSpPr>
          <p:nvPr/>
        </p:nvSpPr>
        <p:spPr bwMode="auto">
          <a:xfrm>
            <a:off x="6229350" y="6027738"/>
            <a:ext cx="2368550" cy="454025"/>
          </a:xfrm>
          <a:prstGeom prst="rect">
            <a:avLst/>
          </a:prstGeom>
          <a:noFill/>
          <a:ln w="9525" algn="ctr">
            <a:noFill/>
            <a:miter lim="800000"/>
            <a:headEnd/>
            <a:tailEnd/>
          </a:ln>
        </p:spPr>
        <p:txBody>
          <a:bodyPr anchor="ctr"/>
          <a:lstStyle/>
          <a:p>
            <a:pPr algn="ctr"/>
            <a:r>
              <a:rPr lang="en-US" sz="1800" b="1">
                <a:solidFill>
                  <a:srgbClr val="000000"/>
                </a:solidFill>
              </a:rPr>
              <a:t>Vertical Integration</a:t>
            </a:r>
          </a:p>
        </p:txBody>
      </p:sp>
    </p:spTree>
    <p:extLst>
      <p:ext uri="{BB962C8B-B14F-4D97-AF65-F5344CB8AC3E}">
        <p14:creationId xmlns:p14="http://schemas.microsoft.com/office/powerpoint/2010/main" val="96088195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p:txBody>
          <a:bodyPr/>
          <a:lstStyle/>
          <a:p>
            <a:r>
              <a:rPr lang="en-US" b="1" dirty="0" smtClean="0">
                <a:latin typeface="Albertus Extra Bold"/>
              </a:rPr>
              <a:t>Strategic </a:t>
            </a:r>
            <a:r>
              <a:rPr lang="en-US" b="1" i="1" dirty="0" smtClean="0">
                <a:latin typeface="Albertus Extra Bold"/>
              </a:rPr>
              <a:t>Global</a:t>
            </a:r>
            <a:r>
              <a:rPr lang="en-US" b="1" dirty="0" smtClean="0">
                <a:latin typeface="Albertus Extra Bold"/>
              </a:rPr>
              <a:t> Sourcing</a:t>
            </a:r>
            <a:r>
              <a:rPr lang="en-US" dirty="0" smtClean="0"/>
              <a:t/>
            </a:r>
            <a:br>
              <a:rPr lang="en-US" dirty="0" smtClean="0"/>
            </a:br>
            <a:r>
              <a:rPr lang="en-US" dirty="0" smtClean="0"/>
              <a:t>Boeing 787</a:t>
            </a:r>
          </a:p>
        </p:txBody>
      </p:sp>
      <p:pic>
        <p:nvPicPr>
          <p:cNvPr id="25603" name="Picture 2" descr="[Chart]"/>
          <p:cNvPicPr>
            <a:picLocks noChangeAspect="1" noChangeArrowheads="1"/>
          </p:cNvPicPr>
          <p:nvPr/>
        </p:nvPicPr>
        <p:blipFill>
          <a:blip r:embed="rId3" cstate="print"/>
          <a:srcRect/>
          <a:stretch>
            <a:fillRect/>
          </a:stretch>
        </p:blipFill>
        <p:spPr bwMode="auto">
          <a:xfrm>
            <a:off x="0" y="1077913"/>
            <a:ext cx="4657725" cy="5514975"/>
          </a:xfrm>
          <a:prstGeom prst="rect">
            <a:avLst/>
          </a:prstGeom>
          <a:noFill/>
          <a:ln w="9525">
            <a:noFill/>
            <a:miter lim="800000"/>
            <a:headEnd/>
            <a:tailEnd/>
          </a:ln>
        </p:spPr>
      </p:pic>
      <p:sp>
        <p:nvSpPr>
          <p:cNvPr id="25604" name="Rectangle 3"/>
          <p:cNvSpPr>
            <a:spLocks noChangeArrowheads="1"/>
          </p:cNvSpPr>
          <p:nvPr/>
        </p:nvSpPr>
        <p:spPr bwMode="auto">
          <a:xfrm>
            <a:off x="5118100" y="1217613"/>
            <a:ext cx="3390900" cy="4801314"/>
          </a:xfrm>
          <a:prstGeom prst="rect">
            <a:avLst/>
          </a:prstGeom>
          <a:noFill/>
          <a:ln w="9525">
            <a:noFill/>
            <a:miter lim="800000"/>
            <a:headEnd/>
            <a:tailEnd/>
          </a:ln>
        </p:spPr>
        <p:txBody>
          <a:bodyPr>
            <a:spAutoFit/>
          </a:bodyPr>
          <a:lstStyle/>
          <a:p>
            <a:r>
              <a:rPr lang="en-US" sz="1800" dirty="0" smtClean="0">
                <a:solidFill>
                  <a:srgbClr val="000000"/>
                </a:solidFill>
              </a:rPr>
              <a:t>“A look inside the project reveals that the mess stems from one of its main selling points to investors -- global outsourcing.” </a:t>
            </a:r>
          </a:p>
          <a:p>
            <a:r>
              <a:rPr lang="en-US" sz="1800" dirty="0" smtClean="0">
                <a:solidFill>
                  <a:srgbClr val="000000"/>
                </a:solidFill>
              </a:rPr>
              <a:t>WSJ 12/7/2007</a:t>
            </a:r>
          </a:p>
          <a:p>
            <a:endParaRPr lang="en-US" sz="1800" dirty="0">
              <a:solidFill>
                <a:srgbClr val="000000"/>
              </a:solidFill>
            </a:endParaRPr>
          </a:p>
          <a:p>
            <a:r>
              <a:rPr lang="en-US" sz="1800" dirty="0" smtClean="0">
                <a:solidFill>
                  <a:srgbClr val="000000"/>
                </a:solidFill>
              </a:rPr>
              <a:t>“The Boeing </a:t>
            </a:r>
            <a:r>
              <a:rPr lang="en-US" sz="1800" dirty="0">
                <a:solidFill>
                  <a:srgbClr val="000000"/>
                </a:solidFill>
              </a:rPr>
              <a:t>Co. </a:t>
            </a:r>
            <a:r>
              <a:rPr lang="en-US" sz="1800" dirty="0" smtClean="0">
                <a:solidFill>
                  <a:srgbClr val="000000"/>
                </a:solidFill>
              </a:rPr>
              <a:t>on Tuesday pushed back the first delivery of its </a:t>
            </a:r>
            <a:r>
              <a:rPr lang="en-US" sz="1800" dirty="0">
                <a:solidFill>
                  <a:srgbClr val="000000"/>
                </a:solidFill>
              </a:rPr>
              <a:t>787 </a:t>
            </a:r>
            <a:r>
              <a:rPr lang="en-US" sz="1800" dirty="0" err="1" smtClean="0">
                <a:solidFill>
                  <a:srgbClr val="000000"/>
                </a:solidFill>
              </a:rPr>
              <a:t>Dreamliner</a:t>
            </a:r>
            <a:r>
              <a:rPr lang="en-US" sz="1800" dirty="0" smtClean="0">
                <a:solidFill>
                  <a:srgbClr val="000000"/>
                </a:solidFill>
              </a:rPr>
              <a:t> to the third quarter, ...  </a:t>
            </a:r>
          </a:p>
          <a:p>
            <a:r>
              <a:rPr lang="en-US" sz="1800" dirty="0" smtClean="0">
                <a:solidFill>
                  <a:srgbClr val="000000"/>
                </a:solidFill>
              </a:rPr>
              <a:t>The jetliner is more than three years behind schedule…</a:t>
            </a:r>
          </a:p>
          <a:p>
            <a:r>
              <a:rPr lang="en-US" sz="1800" dirty="0" smtClean="0">
                <a:solidFill>
                  <a:srgbClr val="000000"/>
                </a:solidFill>
              </a:rPr>
              <a:t>Boeing executives have acknowledged that they outsourced too much of the design and production work.”</a:t>
            </a:r>
          </a:p>
          <a:p>
            <a:r>
              <a:rPr lang="en-US" sz="1800" dirty="0" smtClean="0">
                <a:solidFill>
                  <a:srgbClr val="000000"/>
                </a:solidFill>
              </a:rPr>
              <a:t>NYT, 1/19/2011</a:t>
            </a:r>
            <a:endParaRPr lang="en-US" sz="1800" dirty="0">
              <a:solidFill>
                <a:srgbClr val="000000"/>
              </a:solidFill>
            </a:endParaRPr>
          </a:p>
        </p:txBody>
      </p:sp>
    </p:spTree>
    <p:extLst>
      <p:ext uri="{BB962C8B-B14F-4D97-AF65-F5344CB8AC3E}">
        <p14:creationId xmlns:p14="http://schemas.microsoft.com/office/powerpoint/2010/main" val="18607426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And the current situation is …</a:t>
            </a:r>
            <a:br>
              <a:rPr lang="en-US" dirty="0" smtClean="0"/>
            </a:br>
            <a:endParaRPr lang="en-US" dirty="0"/>
          </a:p>
        </p:txBody>
      </p:sp>
      <p:pic>
        <p:nvPicPr>
          <p:cNvPr id="5" name="Picture 4"/>
          <p:cNvPicPr>
            <a:picLocks noChangeAspect="1"/>
          </p:cNvPicPr>
          <p:nvPr/>
        </p:nvPicPr>
        <p:blipFill>
          <a:blip r:embed="rId3"/>
          <a:stretch>
            <a:fillRect/>
          </a:stretch>
        </p:blipFill>
        <p:spPr>
          <a:xfrm>
            <a:off x="0" y="622334"/>
            <a:ext cx="9144000" cy="6285136"/>
          </a:xfrm>
          <a:prstGeom prst="rect">
            <a:avLst/>
          </a:prstGeom>
        </p:spPr>
      </p:pic>
    </p:spTree>
    <p:extLst>
      <p:ext uri="{BB962C8B-B14F-4D97-AF65-F5344CB8AC3E}">
        <p14:creationId xmlns:p14="http://schemas.microsoft.com/office/powerpoint/2010/main" val="220691904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a:xfrm>
            <a:off x="457200" y="0"/>
            <a:ext cx="8229600" cy="1143000"/>
          </a:xfrm>
        </p:spPr>
        <p:txBody>
          <a:bodyPr/>
          <a:lstStyle/>
          <a:p>
            <a:r>
              <a:rPr lang="en-US" sz="2400" smtClean="0"/>
              <a:t>Partners Across The Globe Are Bringing The 787 Together</a:t>
            </a:r>
          </a:p>
        </p:txBody>
      </p:sp>
      <p:pic>
        <p:nvPicPr>
          <p:cNvPr id="41987" name="Picture 3"/>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381000" y="663575"/>
            <a:ext cx="8258175" cy="6194425"/>
          </a:xfrm>
          <a:prstGeom prst="rect">
            <a:avLst/>
          </a:prstGeom>
          <a:noFill/>
          <a:ln w="9525">
            <a:noFill/>
            <a:miter lim="800000"/>
            <a:headEnd/>
            <a:tailEnd/>
          </a:ln>
        </p:spPr>
      </p:pic>
      <p:sp>
        <p:nvSpPr>
          <p:cNvPr id="41988" name="TextBox 4"/>
          <p:cNvSpPr txBox="1">
            <a:spLocks noChangeArrowheads="1"/>
          </p:cNvSpPr>
          <p:nvPr/>
        </p:nvSpPr>
        <p:spPr bwMode="auto">
          <a:xfrm>
            <a:off x="762000" y="6611938"/>
            <a:ext cx="2378075" cy="492125"/>
          </a:xfrm>
          <a:prstGeom prst="rect">
            <a:avLst/>
          </a:prstGeom>
          <a:noFill/>
          <a:ln w="9525">
            <a:noFill/>
            <a:miter lim="800000"/>
            <a:headEnd/>
            <a:tailEnd/>
          </a:ln>
        </p:spPr>
        <p:txBody>
          <a:bodyPr wrap="none">
            <a:spAutoFit/>
          </a:bodyPr>
          <a:lstStyle/>
          <a:p>
            <a:pPr eaLnBrk="0" hangingPunct="0"/>
            <a:r>
              <a:rPr lang="en-US" sz="800" b="1">
                <a:solidFill>
                  <a:prstClr val="black"/>
                </a:solidFill>
                <a:ea typeface="MS PGothic" pitchFamily="34" charset="-128"/>
              </a:rPr>
              <a:t>COPYRIGHT © 2008 THE BOEING COMPANY</a:t>
            </a:r>
          </a:p>
          <a:p>
            <a:pPr eaLnBrk="0" hangingPunct="0"/>
            <a:endParaRPr lang="en-US" sz="1800" b="1">
              <a:solidFill>
                <a:prstClr val="black"/>
              </a:solidFill>
              <a:ea typeface="MS PGothic" pitchFamily="34" charset="-128"/>
            </a:endParaRPr>
          </a:p>
        </p:txBody>
      </p:sp>
    </p:spTree>
    <p:extLst>
      <p:ext uri="{BB962C8B-B14F-4D97-AF65-F5344CB8AC3E}">
        <p14:creationId xmlns:p14="http://schemas.microsoft.com/office/powerpoint/2010/main" val="1957938944"/>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r>
              <a:rPr lang="en-US" b="1" smtClean="0">
                <a:latin typeface="Albertus Extra Bold"/>
              </a:rPr>
              <a:t>Strategic Sourcing</a:t>
            </a:r>
            <a:r>
              <a:rPr lang="en-US" b="1" smtClean="0"/>
              <a:t> </a:t>
            </a:r>
            <a:r>
              <a:rPr lang="en-US" smtClean="0"/>
              <a:t/>
            </a:r>
            <a:br>
              <a:rPr lang="en-US" smtClean="0"/>
            </a:br>
            <a:r>
              <a:rPr lang="en-US" smtClean="0"/>
              <a:t>	General rationales behind Outsourcing</a:t>
            </a:r>
          </a:p>
        </p:txBody>
      </p:sp>
      <p:sp>
        <p:nvSpPr>
          <p:cNvPr id="15363" name="Text Box 3"/>
          <p:cNvSpPr txBox="1">
            <a:spLocks noChangeArrowheads="1"/>
          </p:cNvSpPr>
          <p:nvPr/>
        </p:nvSpPr>
        <p:spPr bwMode="auto">
          <a:xfrm>
            <a:off x="1473200" y="1180004"/>
            <a:ext cx="2193925" cy="346075"/>
          </a:xfrm>
          <a:prstGeom prst="rect">
            <a:avLst/>
          </a:prstGeom>
          <a:solidFill>
            <a:srgbClr val="333399"/>
          </a:solidFill>
          <a:ln w="9525">
            <a:solidFill>
              <a:schemeClr val="tx1"/>
            </a:solidFill>
            <a:miter lim="800000"/>
            <a:headEnd/>
            <a:tailEnd/>
          </a:ln>
        </p:spPr>
        <p:txBody>
          <a:bodyPr/>
          <a:lstStyle/>
          <a:p>
            <a:pPr algn="ctr">
              <a:spcBef>
                <a:spcPct val="50000"/>
              </a:spcBef>
            </a:pPr>
            <a:r>
              <a:rPr lang="en-US" sz="1600" b="1">
                <a:solidFill>
                  <a:srgbClr val="FFFFFF"/>
                </a:solidFill>
                <a:latin typeface="Arial" pitchFamily="34" charset="0"/>
              </a:rPr>
              <a:t>Pro</a:t>
            </a:r>
          </a:p>
        </p:txBody>
      </p:sp>
      <p:sp>
        <p:nvSpPr>
          <p:cNvPr id="15364" name="Text Box 4"/>
          <p:cNvSpPr txBox="1">
            <a:spLocks noChangeArrowheads="1"/>
          </p:cNvSpPr>
          <p:nvPr/>
        </p:nvSpPr>
        <p:spPr bwMode="auto">
          <a:xfrm>
            <a:off x="5537200" y="1175241"/>
            <a:ext cx="2193925" cy="346075"/>
          </a:xfrm>
          <a:prstGeom prst="rect">
            <a:avLst/>
          </a:prstGeom>
          <a:solidFill>
            <a:srgbClr val="333399"/>
          </a:solidFill>
          <a:ln w="9525">
            <a:solidFill>
              <a:schemeClr val="tx1"/>
            </a:solidFill>
            <a:miter lim="800000"/>
            <a:headEnd/>
            <a:tailEnd/>
          </a:ln>
        </p:spPr>
        <p:txBody>
          <a:bodyPr/>
          <a:lstStyle/>
          <a:p>
            <a:pPr algn="ctr">
              <a:spcBef>
                <a:spcPct val="50000"/>
              </a:spcBef>
            </a:pPr>
            <a:r>
              <a:rPr lang="en-US" sz="1600" b="1">
                <a:solidFill>
                  <a:srgbClr val="FFFFFF"/>
                </a:solidFill>
                <a:latin typeface="Arial" pitchFamily="34" charset="0"/>
              </a:rPr>
              <a:t>Con</a:t>
            </a:r>
          </a:p>
        </p:txBody>
      </p:sp>
      <p:sp>
        <p:nvSpPr>
          <p:cNvPr id="20" name="Text Box 5"/>
          <p:cNvSpPr txBox="1">
            <a:spLocks noChangeArrowheads="1"/>
          </p:cNvSpPr>
          <p:nvPr/>
        </p:nvSpPr>
        <p:spPr bwMode="auto">
          <a:xfrm>
            <a:off x="660400" y="1641233"/>
            <a:ext cx="3773488" cy="3634153"/>
          </a:xfrm>
          <a:prstGeom prst="rect">
            <a:avLst/>
          </a:prstGeom>
          <a:noFill/>
          <a:ln w="9525">
            <a:noFill/>
            <a:miter lim="800000"/>
            <a:headEnd/>
            <a:tailEnd/>
          </a:ln>
        </p:spPr>
        <p:txBody>
          <a:bodyPr/>
          <a:lstStyle/>
          <a:p>
            <a:pPr marL="174625" indent="-174625">
              <a:spcBef>
                <a:spcPct val="20000"/>
              </a:spcBef>
              <a:buFontTx/>
              <a:buChar char="•"/>
            </a:pPr>
            <a:r>
              <a:rPr lang="en-US" sz="1600" dirty="0" smtClean="0">
                <a:solidFill>
                  <a:srgbClr val="FF0000"/>
                </a:solidFill>
                <a:latin typeface="Arial" pitchFamily="34" charset="0"/>
              </a:rPr>
              <a:t>Strategic</a:t>
            </a:r>
            <a:r>
              <a:rPr lang="en-US" sz="1600" dirty="0" smtClean="0">
                <a:solidFill>
                  <a:srgbClr val="000000"/>
                </a:solidFill>
                <a:latin typeface="Arial" pitchFamily="34" charset="0"/>
              </a:rPr>
              <a:t> and operational </a:t>
            </a:r>
            <a:r>
              <a:rPr lang="en-US" sz="1600" dirty="0">
                <a:solidFill>
                  <a:srgbClr val="000000"/>
                </a:solidFill>
                <a:latin typeface="Arial" pitchFamily="34" charset="0"/>
              </a:rPr>
              <a:t>focus (core)</a:t>
            </a:r>
          </a:p>
          <a:p>
            <a:pPr marL="174625" indent="-174625">
              <a:spcBef>
                <a:spcPct val="20000"/>
              </a:spcBef>
              <a:buFontTx/>
              <a:buChar char="•"/>
            </a:pPr>
            <a:r>
              <a:rPr lang="en-US" sz="1600" dirty="0" smtClean="0">
                <a:solidFill>
                  <a:srgbClr val="000000"/>
                </a:solidFill>
                <a:latin typeface="Arial" pitchFamily="34" charset="0"/>
              </a:rPr>
              <a:t>Access to technology/innovation</a:t>
            </a:r>
          </a:p>
          <a:p>
            <a:pPr marL="174625" indent="-174625">
              <a:spcBef>
                <a:spcPct val="20000"/>
              </a:spcBef>
              <a:buFontTx/>
              <a:buChar char="•"/>
            </a:pPr>
            <a:endParaRPr lang="en-US" sz="1600" dirty="0" smtClean="0">
              <a:solidFill>
                <a:srgbClr val="000000"/>
              </a:solidFill>
              <a:latin typeface="Arial" pitchFamily="34" charset="0"/>
            </a:endParaRPr>
          </a:p>
          <a:p>
            <a:pPr marL="174625" indent="-174625">
              <a:spcBef>
                <a:spcPct val="20000"/>
              </a:spcBef>
              <a:buFontTx/>
              <a:buChar char="•"/>
            </a:pPr>
            <a:endParaRPr lang="en-US" sz="1600" dirty="0" smtClean="0">
              <a:solidFill>
                <a:srgbClr val="000000"/>
              </a:solidFill>
              <a:latin typeface="Arial" pitchFamily="34" charset="0"/>
            </a:endParaRPr>
          </a:p>
          <a:p>
            <a:pPr marL="174625" indent="-174625">
              <a:spcBef>
                <a:spcPct val="20000"/>
              </a:spcBef>
              <a:buFontTx/>
              <a:buChar char="•"/>
            </a:pPr>
            <a:r>
              <a:rPr lang="en-US" sz="1600" dirty="0" smtClean="0">
                <a:solidFill>
                  <a:srgbClr val="FF0000"/>
                </a:solidFill>
                <a:latin typeface="Arial" pitchFamily="34" charset="0"/>
              </a:rPr>
              <a:t>Market</a:t>
            </a:r>
            <a:r>
              <a:rPr lang="en-US" sz="1600" dirty="0" smtClean="0">
                <a:solidFill>
                  <a:srgbClr val="000000"/>
                </a:solidFill>
                <a:latin typeface="Arial" pitchFamily="34" charset="0"/>
              </a:rPr>
              <a:t> access/competition/discipline (others do it better)</a:t>
            </a:r>
          </a:p>
          <a:p>
            <a:pPr marL="174625" indent="-174625">
              <a:spcBef>
                <a:spcPct val="20000"/>
              </a:spcBef>
              <a:buFontTx/>
              <a:buChar char="•"/>
            </a:pPr>
            <a:endParaRPr lang="en-US" sz="1600" dirty="0" smtClean="0">
              <a:solidFill>
                <a:srgbClr val="000000"/>
              </a:solidFill>
              <a:latin typeface="Arial" pitchFamily="34" charset="0"/>
            </a:endParaRPr>
          </a:p>
          <a:p>
            <a:pPr marL="174625" indent="-174625">
              <a:spcBef>
                <a:spcPct val="20000"/>
              </a:spcBef>
              <a:buFontTx/>
              <a:buChar char="•"/>
            </a:pPr>
            <a:r>
              <a:rPr lang="en-US" sz="1600" dirty="0" smtClean="0">
                <a:solidFill>
                  <a:srgbClr val="000000"/>
                </a:solidFill>
                <a:latin typeface="Arial" pitchFamily="34" charset="0"/>
              </a:rPr>
              <a:t>Cost and risk pooling </a:t>
            </a:r>
            <a:r>
              <a:rPr lang="en-US" sz="1600" dirty="0" smtClean="0">
                <a:solidFill>
                  <a:srgbClr val="FF0000"/>
                </a:solidFill>
                <a:latin typeface="Arial" pitchFamily="34" charset="0"/>
              </a:rPr>
              <a:t>efficiencies</a:t>
            </a:r>
            <a:r>
              <a:rPr lang="en-US" sz="1600" dirty="0" smtClean="0">
                <a:solidFill>
                  <a:srgbClr val="000000"/>
                </a:solidFill>
                <a:latin typeface="Arial" pitchFamily="34" charset="0"/>
              </a:rPr>
              <a:t>:</a:t>
            </a:r>
          </a:p>
          <a:p>
            <a:pPr marL="463550" lvl="1">
              <a:spcBef>
                <a:spcPct val="20000"/>
              </a:spcBef>
              <a:buFont typeface="Courier New" pitchFamily="49" charset="0"/>
              <a:buChar char="o"/>
            </a:pPr>
            <a:r>
              <a:rPr lang="en-US" sz="1600" dirty="0" smtClean="0">
                <a:solidFill>
                  <a:srgbClr val="000000"/>
                </a:solidFill>
                <a:latin typeface="Arial" pitchFamily="34" charset="0"/>
              </a:rPr>
              <a:t>Scale economies</a:t>
            </a:r>
          </a:p>
          <a:p>
            <a:pPr marL="463550" lvl="1">
              <a:spcBef>
                <a:spcPct val="20000"/>
              </a:spcBef>
              <a:buFont typeface="Courier New" pitchFamily="49" charset="0"/>
              <a:buChar char="o"/>
            </a:pPr>
            <a:r>
              <a:rPr lang="en-US" sz="1600" dirty="0" smtClean="0">
                <a:solidFill>
                  <a:srgbClr val="000000"/>
                </a:solidFill>
                <a:latin typeface="Arial" pitchFamily="34" charset="0"/>
              </a:rPr>
              <a:t>Risk pooling</a:t>
            </a:r>
          </a:p>
          <a:p>
            <a:pPr marL="174625" indent="-174625">
              <a:spcBef>
                <a:spcPct val="20000"/>
              </a:spcBef>
              <a:buFontTx/>
              <a:buChar char="•"/>
            </a:pPr>
            <a:r>
              <a:rPr lang="en-US" sz="1600" dirty="0" smtClean="0">
                <a:solidFill>
                  <a:srgbClr val="FF0000"/>
                </a:solidFill>
                <a:latin typeface="Arial" pitchFamily="34" charset="0"/>
              </a:rPr>
              <a:t>Operational</a:t>
            </a:r>
            <a:r>
              <a:rPr lang="en-US" sz="1600" dirty="0" smtClean="0">
                <a:solidFill>
                  <a:srgbClr val="000000"/>
                </a:solidFill>
                <a:latin typeface="Arial" pitchFamily="34" charset="0"/>
              </a:rPr>
              <a:t> </a:t>
            </a:r>
            <a:r>
              <a:rPr lang="en-US" sz="1600" dirty="0">
                <a:solidFill>
                  <a:srgbClr val="000000"/>
                </a:solidFill>
                <a:latin typeface="Arial" pitchFamily="34" charset="0"/>
              </a:rPr>
              <a:t>and financial flexibility (</a:t>
            </a:r>
            <a:r>
              <a:rPr lang="en-US" sz="1600" dirty="0" smtClean="0">
                <a:solidFill>
                  <a:srgbClr val="000000"/>
                </a:solidFill>
                <a:latin typeface="Arial" pitchFamily="34" charset="0"/>
              </a:rPr>
              <a:t>scaling, speed)</a:t>
            </a:r>
            <a:endParaRPr lang="en-US" sz="1600" dirty="0">
              <a:solidFill>
                <a:srgbClr val="000000"/>
              </a:solidFill>
              <a:latin typeface="Arial" pitchFamily="34" charset="0"/>
            </a:endParaRPr>
          </a:p>
        </p:txBody>
      </p:sp>
      <p:sp>
        <p:nvSpPr>
          <p:cNvPr id="21" name="Text Box 6"/>
          <p:cNvSpPr txBox="1">
            <a:spLocks noChangeArrowheads="1"/>
          </p:cNvSpPr>
          <p:nvPr/>
        </p:nvSpPr>
        <p:spPr bwMode="auto">
          <a:xfrm>
            <a:off x="5127624" y="1617786"/>
            <a:ext cx="3840529" cy="3493477"/>
          </a:xfrm>
          <a:prstGeom prst="rect">
            <a:avLst/>
          </a:prstGeom>
          <a:noFill/>
          <a:ln w="9525">
            <a:noFill/>
            <a:miter lim="800000"/>
            <a:headEnd/>
            <a:tailEnd/>
          </a:ln>
        </p:spPr>
        <p:txBody>
          <a:bodyPr/>
          <a:lstStyle/>
          <a:p>
            <a:pPr marL="174625" indent="-174625">
              <a:spcBef>
                <a:spcPct val="20000"/>
              </a:spcBef>
              <a:buFontTx/>
              <a:buChar char="•"/>
            </a:pPr>
            <a:r>
              <a:rPr lang="en-US" sz="1600" dirty="0">
                <a:solidFill>
                  <a:srgbClr val="000000"/>
                </a:solidFill>
                <a:latin typeface="Arial" pitchFamily="34" charset="0"/>
              </a:rPr>
              <a:t>Strategic risks: </a:t>
            </a:r>
          </a:p>
          <a:p>
            <a:pPr marL="463550" lvl="1">
              <a:spcBef>
                <a:spcPct val="20000"/>
              </a:spcBef>
              <a:buFont typeface="Courier New" pitchFamily="49" charset="0"/>
              <a:buChar char="o"/>
            </a:pPr>
            <a:r>
              <a:rPr lang="en-US" sz="1600" dirty="0">
                <a:solidFill>
                  <a:srgbClr val="000000"/>
                </a:solidFill>
                <a:latin typeface="Arial" pitchFamily="34" charset="0"/>
              </a:rPr>
              <a:t> Dependence/Loss of control </a:t>
            </a:r>
          </a:p>
          <a:p>
            <a:pPr marL="463550" lvl="1">
              <a:spcBef>
                <a:spcPct val="20000"/>
              </a:spcBef>
              <a:buFont typeface="Courier New" pitchFamily="49" charset="0"/>
              <a:buChar char="o"/>
            </a:pPr>
            <a:r>
              <a:rPr lang="en-US" sz="1600" dirty="0">
                <a:solidFill>
                  <a:srgbClr val="000000"/>
                </a:solidFill>
                <a:latin typeface="Arial" pitchFamily="34" charset="0"/>
              </a:rPr>
              <a:t> Leakage of </a:t>
            </a:r>
            <a:r>
              <a:rPr lang="en-US" sz="1600" dirty="0" smtClean="0">
                <a:solidFill>
                  <a:srgbClr val="000000"/>
                </a:solidFill>
                <a:latin typeface="Arial" pitchFamily="34" charset="0"/>
              </a:rPr>
              <a:t>IP/skills</a:t>
            </a:r>
            <a:r>
              <a:rPr lang="en-US" sz="1600" dirty="0">
                <a:solidFill>
                  <a:srgbClr val="000000"/>
                </a:solidFill>
                <a:latin typeface="Arial" pitchFamily="34" charset="0"/>
              </a:rPr>
              <a:t>/ information; </a:t>
            </a:r>
          </a:p>
          <a:p>
            <a:pPr marL="174625" indent="-174625">
              <a:spcBef>
                <a:spcPct val="20000"/>
              </a:spcBef>
              <a:buFontTx/>
              <a:buChar char="•"/>
            </a:pPr>
            <a:endParaRPr lang="en-US" sz="1600" dirty="0" smtClean="0">
              <a:solidFill>
                <a:srgbClr val="000000"/>
              </a:solidFill>
              <a:latin typeface="Arial" pitchFamily="34" charset="0"/>
            </a:endParaRPr>
          </a:p>
          <a:p>
            <a:pPr marL="174625" indent="-174625">
              <a:spcBef>
                <a:spcPct val="20000"/>
              </a:spcBef>
              <a:buFontTx/>
              <a:buChar char="•"/>
            </a:pPr>
            <a:r>
              <a:rPr lang="en-US" sz="1600" dirty="0" smtClean="0">
                <a:solidFill>
                  <a:srgbClr val="000000"/>
                </a:solidFill>
                <a:latin typeface="Arial" pitchFamily="34" charset="0"/>
              </a:rPr>
              <a:t>Incentive </a:t>
            </a:r>
            <a:r>
              <a:rPr lang="en-US" sz="1600" dirty="0">
                <a:solidFill>
                  <a:srgbClr val="000000"/>
                </a:solidFill>
                <a:latin typeface="Arial" pitchFamily="34" charset="0"/>
              </a:rPr>
              <a:t>problems (hold up, dual marginalization)</a:t>
            </a:r>
          </a:p>
          <a:p>
            <a:pPr marL="174625" indent="-174625">
              <a:spcBef>
                <a:spcPct val="20000"/>
              </a:spcBef>
              <a:buFontTx/>
              <a:buChar char="•"/>
            </a:pPr>
            <a:endParaRPr lang="en-US" sz="1600" dirty="0" smtClean="0">
              <a:solidFill>
                <a:srgbClr val="000000"/>
              </a:solidFill>
              <a:latin typeface="Arial" pitchFamily="34" charset="0"/>
            </a:endParaRPr>
          </a:p>
          <a:p>
            <a:pPr marL="174625" indent="-174625">
              <a:spcBef>
                <a:spcPct val="20000"/>
              </a:spcBef>
              <a:buFontTx/>
              <a:buChar char="•"/>
            </a:pPr>
            <a:r>
              <a:rPr lang="en-US" sz="1600" dirty="0" smtClean="0">
                <a:solidFill>
                  <a:srgbClr val="000000"/>
                </a:solidFill>
                <a:latin typeface="Arial" pitchFamily="34" charset="0"/>
              </a:rPr>
              <a:t>Transaction </a:t>
            </a:r>
            <a:r>
              <a:rPr lang="en-US" sz="1600" dirty="0">
                <a:solidFill>
                  <a:srgbClr val="000000"/>
                </a:solidFill>
                <a:latin typeface="Arial" pitchFamily="34" charset="0"/>
              </a:rPr>
              <a:t>costs</a:t>
            </a:r>
          </a:p>
          <a:p>
            <a:pPr marL="174625" indent="-174625">
              <a:spcBef>
                <a:spcPct val="20000"/>
              </a:spcBef>
              <a:buFontTx/>
              <a:buChar char="•"/>
            </a:pPr>
            <a:endParaRPr lang="en-US" sz="1600" dirty="0" smtClean="0">
              <a:solidFill>
                <a:srgbClr val="000000"/>
              </a:solidFill>
              <a:latin typeface="Arial" pitchFamily="34" charset="0"/>
            </a:endParaRPr>
          </a:p>
          <a:p>
            <a:pPr marL="174625" indent="-174625">
              <a:spcBef>
                <a:spcPct val="20000"/>
              </a:spcBef>
              <a:buFontTx/>
              <a:buChar char="•"/>
            </a:pPr>
            <a:endParaRPr lang="en-US" sz="1600" dirty="0" smtClean="0">
              <a:solidFill>
                <a:srgbClr val="000000"/>
              </a:solidFill>
              <a:latin typeface="Arial" pitchFamily="34" charset="0"/>
            </a:endParaRPr>
          </a:p>
          <a:p>
            <a:pPr marL="174625" indent="-174625">
              <a:spcBef>
                <a:spcPct val="20000"/>
              </a:spcBef>
              <a:buFontTx/>
              <a:buChar char="•"/>
            </a:pPr>
            <a:r>
              <a:rPr lang="en-US" sz="1600" dirty="0" smtClean="0">
                <a:solidFill>
                  <a:srgbClr val="000000"/>
                </a:solidFill>
                <a:latin typeface="Arial" pitchFamily="34" charset="0"/>
              </a:rPr>
              <a:t>No </a:t>
            </a:r>
            <a:r>
              <a:rPr lang="en-US" sz="1600" dirty="0">
                <a:solidFill>
                  <a:srgbClr val="000000"/>
                </a:solidFill>
                <a:latin typeface="Arial" pitchFamily="34" charset="0"/>
              </a:rPr>
              <a:t>“learning by doing/owning”</a:t>
            </a:r>
          </a:p>
        </p:txBody>
      </p:sp>
      <p:sp>
        <p:nvSpPr>
          <p:cNvPr id="15367" name="TextBox 6"/>
          <p:cNvSpPr txBox="1">
            <a:spLocks noChangeArrowheads="1"/>
          </p:cNvSpPr>
          <p:nvPr/>
        </p:nvSpPr>
        <p:spPr bwMode="auto">
          <a:xfrm>
            <a:off x="750888" y="5640388"/>
            <a:ext cx="8056693" cy="738664"/>
          </a:xfrm>
          <a:prstGeom prst="rect">
            <a:avLst/>
          </a:prstGeom>
          <a:noFill/>
          <a:ln w="9525">
            <a:noFill/>
            <a:miter lim="800000"/>
            <a:headEnd/>
            <a:tailEnd/>
          </a:ln>
        </p:spPr>
        <p:txBody>
          <a:bodyPr wrap="none">
            <a:spAutoFit/>
          </a:bodyPr>
          <a:lstStyle/>
          <a:p>
            <a:pPr marL="0" lvl="1"/>
            <a:r>
              <a:rPr lang="en-US" sz="1800" b="1" dirty="0">
                <a:solidFill>
                  <a:srgbClr val="000000"/>
                </a:solidFill>
              </a:rPr>
              <a:t>What actions did </a:t>
            </a:r>
            <a:r>
              <a:rPr lang="en-US" sz="1800" b="1" dirty="0" smtClean="0">
                <a:solidFill>
                  <a:srgbClr val="000000"/>
                </a:solidFill>
              </a:rPr>
              <a:t>Boeing </a:t>
            </a:r>
            <a:r>
              <a:rPr lang="en-US" sz="1800" b="1" dirty="0">
                <a:solidFill>
                  <a:srgbClr val="000000"/>
                </a:solidFill>
              </a:rPr>
              <a:t>take to mitigate the potential problems of outsourcing?</a:t>
            </a:r>
          </a:p>
          <a:p>
            <a:endParaRPr lang="en-US" b="1" dirty="0">
              <a:solidFill>
                <a:srgbClr val="000000"/>
              </a:solidFill>
            </a:endParaRPr>
          </a:p>
        </p:txBody>
      </p:sp>
    </p:spTree>
    <p:extLst>
      <p:ext uri="{BB962C8B-B14F-4D97-AF65-F5344CB8AC3E}">
        <p14:creationId xmlns:p14="http://schemas.microsoft.com/office/powerpoint/2010/main" val="20694419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dissolve">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dissolve">
                                      <p:cBhvr>
                                        <p:cTn id="1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latin typeface="Optima" charset="0"/>
              </a:rPr>
              <a:t>The Operating Model. What</a:t>
            </a:r>
            <a:r>
              <a:rPr lang="en-US" altLang="en-US" smtClean="0">
                <a:latin typeface="Optima" charset="0"/>
              </a:rPr>
              <a:t>’</a:t>
            </a:r>
            <a:r>
              <a:rPr lang="en-US" smtClean="0">
                <a:latin typeface="Optima" charset="0"/>
              </a:rPr>
              <a:t>s Different?</a:t>
            </a:r>
          </a:p>
        </p:txBody>
      </p:sp>
      <p:sp>
        <p:nvSpPr>
          <p:cNvPr id="27650" name="Content Placeholder 2"/>
          <p:cNvSpPr>
            <a:spLocks noGrp="1"/>
          </p:cNvSpPr>
          <p:nvPr>
            <p:ph idx="1"/>
          </p:nvPr>
        </p:nvSpPr>
        <p:spPr/>
        <p:txBody>
          <a:bodyPr/>
          <a:lstStyle/>
          <a:p>
            <a:endParaRPr lang="en-US" smtClean="0">
              <a:latin typeface="Optima" charset="0"/>
            </a:endParaRPr>
          </a:p>
        </p:txBody>
      </p:sp>
    </p:spTree>
    <p:extLst>
      <p:ext uri="{BB962C8B-B14F-4D97-AF65-F5344CB8AC3E}">
        <p14:creationId xmlns:p14="http://schemas.microsoft.com/office/powerpoint/2010/main" val="30231979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ea typeface="ＭＳ Ｐゴシック" charset="-128"/>
              </a:rPr>
              <a:t>Reasons for Dreamliner Delays</a:t>
            </a:r>
            <a:endParaRPr lang="en-US" dirty="0">
              <a:ea typeface="ＭＳ Ｐゴシック" charset="-128"/>
            </a:endParaRPr>
          </a:p>
        </p:txBody>
      </p:sp>
    </p:spTree>
    <p:extLst>
      <p:ext uri="{BB962C8B-B14F-4D97-AF65-F5344CB8AC3E}">
        <p14:creationId xmlns:p14="http://schemas.microsoft.com/office/powerpoint/2010/main" val="125242222"/>
      </p:ext>
    </p:extLst>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ea typeface="ＭＳ Ｐゴシック" charset="-128"/>
              </a:rPr>
              <a:t>Supplier/Partner Contracts</a:t>
            </a:r>
            <a:endParaRPr lang="en-US" dirty="0">
              <a:ea typeface="ＭＳ Ｐゴシック" charset="-128"/>
            </a:endParaRPr>
          </a:p>
        </p:txBody>
      </p:sp>
    </p:spTree>
    <p:extLst>
      <p:ext uri="{BB962C8B-B14F-4D97-AF65-F5344CB8AC3E}">
        <p14:creationId xmlns:p14="http://schemas.microsoft.com/office/powerpoint/2010/main" val="2818923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Operations Strategy Comparison </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752788020"/>
              </p:ext>
            </p:extLst>
          </p:nvPr>
        </p:nvGraphicFramePr>
        <p:xfrm>
          <a:off x="455612" y="1777994"/>
          <a:ext cx="8180389" cy="3879246"/>
        </p:xfrm>
        <a:graphic>
          <a:graphicData uri="http://schemas.openxmlformats.org/drawingml/2006/table">
            <a:tbl>
              <a:tblPr/>
              <a:tblGrid>
                <a:gridCol w="2844500"/>
                <a:gridCol w="2334452"/>
                <a:gridCol w="3001437"/>
              </a:tblGrid>
              <a:tr h="502613">
                <a:tc>
                  <a:txBody>
                    <a:bodyPr/>
                    <a:lstStyle/>
                    <a:p>
                      <a:pPr algn="ctr" fontAlgn="b"/>
                      <a:r>
                        <a:rPr lang="en-US" sz="1600" b="0" i="0" u="none" strike="noStrike" dirty="0" smtClean="0">
                          <a:solidFill>
                            <a:srgbClr val="FFFFFF"/>
                          </a:solidFill>
                          <a:effectLst/>
                          <a:latin typeface="Optima"/>
                          <a:cs typeface="Optima"/>
                        </a:rPr>
                        <a:t>Strategy</a:t>
                      </a:r>
                      <a:endParaRPr lang="en-US" sz="1600" b="0" i="0" u="none" strike="noStrike" dirty="0">
                        <a:solidFill>
                          <a:srgbClr val="FFFFFF"/>
                        </a:solidFill>
                        <a:effectLst/>
                        <a:latin typeface="Optima"/>
                        <a:cs typeface="Optima"/>
                      </a:endParaRPr>
                    </a:p>
                  </a:txBody>
                  <a:tcPr marL="9951" marR="9951" marT="9951" marB="0" anchor="b">
                    <a:lnL>
                      <a:noFill/>
                    </a:lnL>
                    <a:lnR>
                      <a:noFill/>
                    </a:lnR>
                    <a:lnT>
                      <a:noFill/>
                    </a:lnT>
                    <a:lnB>
                      <a:noFill/>
                    </a:lnB>
                    <a:solidFill>
                      <a:schemeClr val="accent2"/>
                    </a:solidFill>
                  </a:tcPr>
                </a:tc>
                <a:tc>
                  <a:txBody>
                    <a:bodyPr/>
                    <a:lstStyle/>
                    <a:p>
                      <a:pPr algn="ctr" fontAlgn="b"/>
                      <a:r>
                        <a:rPr lang="en-US" sz="1600" b="0" i="0" u="none" strike="noStrike" dirty="0" smtClean="0">
                          <a:solidFill>
                            <a:srgbClr val="FFFFFF"/>
                          </a:solidFill>
                          <a:effectLst/>
                          <a:latin typeface="Optima"/>
                          <a:cs typeface="Optima"/>
                        </a:rPr>
                        <a:t>E(NPV)</a:t>
                      </a:r>
                      <a:endParaRPr lang="en-US" sz="1600" b="0" i="0" u="none" strike="noStrike" dirty="0">
                        <a:solidFill>
                          <a:srgbClr val="FFFFFF"/>
                        </a:solidFill>
                        <a:effectLst/>
                        <a:latin typeface="Optima"/>
                        <a:cs typeface="Optima"/>
                      </a:endParaRPr>
                    </a:p>
                  </a:txBody>
                  <a:tcPr marL="9951" marR="9951" marT="9951" marB="0" anchor="b">
                    <a:lnL>
                      <a:noFill/>
                    </a:lnL>
                    <a:lnR>
                      <a:noFill/>
                    </a:lnR>
                    <a:lnT>
                      <a:noFill/>
                    </a:lnT>
                    <a:lnB>
                      <a:noFill/>
                    </a:lnB>
                    <a:solidFill>
                      <a:schemeClr val="accent2"/>
                    </a:solidFill>
                  </a:tcPr>
                </a:tc>
                <a:tc>
                  <a:txBody>
                    <a:bodyPr/>
                    <a:lstStyle/>
                    <a:p>
                      <a:pPr algn="ctr" fontAlgn="b"/>
                      <a:r>
                        <a:rPr lang="en-US" sz="1600" b="0" i="0" u="none" strike="noStrike" dirty="0" smtClean="0">
                          <a:solidFill>
                            <a:srgbClr val="FFFFFF"/>
                          </a:solidFill>
                          <a:effectLst/>
                          <a:latin typeface="Optima"/>
                          <a:cs typeface="Optima"/>
                        </a:rPr>
                        <a:t>%</a:t>
                      </a:r>
                      <a:r>
                        <a:rPr lang="en-US" sz="1600" b="0" i="0" u="none" strike="noStrike" baseline="0" dirty="0" smtClean="0">
                          <a:solidFill>
                            <a:srgbClr val="FFFFFF"/>
                          </a:solidFill>
                          <a:effectLst/>
                          <a:latin typeface="Optima"/>
                          <a:cs typeface="Optima"/>
                        </a:rPr>
                        <a:t> below Best Solution</a:t>
                      </a:r>
                      <a:endParaRPr lang="en-US" sz="1600" b="0" i="0" u="none" strike="noStrike" dirty="0">
                        <a:solidFill>
                          <a:srgbClr val="FFFFFF"/>
                        </a:solidFill>
                        <a:effectLst/>
                        <a:latin typeface="Optima"/>
                        <a:cs typeface="Optima"/>
                      </a:endParaRPr>
                    </a:p>
                  </a:txBody>
                  <a:tcPr marL="9951" marR="9951" marT="9951" marB="0" anchor="b">
                    <a:lnL>
                      <a:noFill/>
                    </a:lnL>
                    <a:lnR>
                      <a:noFill/>
                    </a:lnR>
                    <a:lnT>
                      <a:noFill/>
                    </a:lnT>
                    <a:lnB>
                      <a:noFill/>
                    </a:lnB>
                    <a:solidFill>
                      <a:schemeClr val="accent2"/>
                    </a:solidFill>
                  </a:tcPr>
                </a:tc>
              </a:tr>
              <a:tr h="259741">
                <a:tc>
                  <a:txBody>
                    <a:bodyPr/>
                    <a:lstStyle/>
                    <a:p>
                      <a:pPr algn="l" fontAlgn="b"/>
                      <a:r>
                        <a:rPr lang="en-US" sz="1600" b="0" i="0" u="none" strike="noStrike" dirty="0">
                          <a:solidFill>
                            <a:srgbClr val="000000"/>
                          </a:solidFill>
                          <a:effectLst/>
                          <a:latin typeface="Optima"/>
                          <a:cs typeface="Optima"/>
                        </a:rPr>
                        <a:t>Chaining</a:t>
                      </a:r>
                    </a:p>
                  </a:txBody>
                  <a:tcPr marL="9951" marR="9951" marT="9951" marB="0" anchor="b">
                    <a:lnL>
                      <a:noFill/>
                    </a:lnL>
                    <a:lnR>
                      <a:noFill/>
                    </a:lnR>
                    <a:lnT>
                      <a:noFill/>
                    </a:lnT>
                    <a:lnB>
                      <a:noFill/>
                    </a:lnB>
                    <a:solidFill>
                      <a:srgbClr val="CCFF66"/>
                    </a:solidFill>
                  </a:tcPr>
                </a:tc>
                <a:tc>
                  <a:txBody>
                    <a:bodyPr/>
                    <a:lstStyle/>
                    <a:p>
                      <a:pPr algn="l" fontAlgn="b"/>
                      <a:r>
                        <a:rPr lang="en-US" sz="1600" b="0" i="0" u="none" strike="noStrike" dirty="0">
                          <a:solidFill>
                            <a:srgbClr val="000000"/>
                          </a:solidFill>
                          <a:effectLst/>
                          <a:latin typeface="Optima"/>
                          <a:cs typeface="Optima"/>
                        </a:rPr>
                        <a:t> $</a:t>
                      </a:r>
                      <a:r>
                        <a:rPr lang="en-US" sz="1600" b="0" i="0" u="none" strike="noStrike" dirty="0" smtClean="0">
                          <a:solidFill>
                            <a:srgbClr val="000000"/>
                          </a:solidFill>
                          <a:effectLst/>
                          <a:latin typeface="Optima"/>
                          <a:cs typeface="Optima"/>
                        </a:rPr>
                        <a:t>14,280 </a:t>
                      </a:r>
                      <a:endParaRPr lang="en-US" sz="1600" b="0" i="0" u="none" strike="noStrike" dirty="0">
                        <a:solidFill>
                          <a:srgbClr val="000000"/>
                        </a:solidFill>
                        <a:effectLst/>
                        <a:latin typeface="Optima"/>
                        <a:cs typeface="Optima"/>
                      </a:endParaRPr>
                    </a:p>
                  </a:txBody>
                  <a:tcPr marL="9951" marR="9951" marT="9951" marB="0" anchor="b">
                    <a:lnL>
                      <a:noFill/>
                    </a:lnL>
                    <a:lnR>
                      <a:noFill/>
                    </a:lnR>
                    <a:lnT>
                      <a:noFill/>
                    </a:lnT>
                    <a:lnB>
                      <a:noFill/>
                    </a:lnB>
                    <a:solidFill>
                      <a:srgbClr val="CCFF66"/>
                    </a:solidFill>
                  </a:tcPr>
                </a:tc>
                <a:tc>
                  <a:txBody>
                    <a:bodyPr/>
                    <a:lstStyle/>
                    <a:p>
                      <a:pPr algn="l" fontAlgn="b"/>
                      <a:endParaRPr lang="en-US" sz="1600" b="0" i="0" u="none" strike="noStrike" dirty="0">
                        <a:solidFill>
                          <a:srgbClr val="000000"/>
                        </a:solidFill>
                        <a:effectLst/>
                        <a:latin typeface="Optima"/>
                        <a:cs typeface="Optima"/>
                      </a:endParaRPr>
                    </a:p>
                  </a:txBody>
                  <a:tcPr marL="9951" marR="9951" marT="9951" marB="0" anchor="b">
                    <a:lnL>
                      <a:noFill/>
                    </a:lnL>
                    <a:lnR>
                      <a:noFill/>
                    </a:lnR>
                    <a:lnT>
                      <a:noFill/>
                    </a:lnT>
                    <a:lnB>
                      <a:noFill/>
                    </a:lnB>
                    <a:solidFill>
                      <a:srgbClr val="CCFF66"/>
                    </a:solidFill>
                  </a:tcPr>
                </a:tc>
              </a:tr>
              <a:tr h="259741">
                <a:tc>
                  <a:txBody>
                    <a:bodyPr/>
                    <a:lstStyle/>
                    <a:p>
                      <a:pPr algn="l" fontAlgn="b"/>
                      <a:r>
                        <a:rPr lang="en-US" sz="1600" b="0" i="0" u="none" strike="noStrike" dirty="0">
                          <a:solidFill>
                            <a:srgbClr val="000000"/>
                          </a:solidFill>
                          <a:effectLst/>
                          <a:latin typeface="Optima"/>
                          <a:cs typeface="Optima"/>
                        </a:rPr>
                        <a:t>Dedicated</a:t>
                      </a:r>
                    </a:p>
                  </a:txBody>
                  <a:tcPr marL="9951" marR="9951" marT="9951" marB="0" anchor="b">
                    <a:lnL>
                      <a:noFill/>
                    </a:lnL>
                    <a:lnR>
                      <a:noFill/>
                    </a:lnR>
                    <a:lnT>
                      <a:noFill/>
                    </a:lnT>
                    <a:lnB>
                      <a:noFill/>
                    </a:lnB>
                    <a:solidFill>
                      <a:srgbClr val="FFFF00"/>
                    </a:solidFill>
                  </a:tcPr>
                </a:tc>
                <a:tc>
                  <a:txBody>
                    <a:bodyPr/>
                    <a:lstStyle/>
                    <a:p>
                      <a:pPr algn="l" fontAlgn="b"/>
                      <a:r>
                        <a:rPr lang="en-US" sz="1600" b="0" i="0" u="none" strike="noStrike" dirty="0">
                          <a:solidFill>
                            <a:srgbClr val="000000"/>
                          </a:solidFill>
                          <a:effectLst/>
                          <a:latin typeface="Optima"/>
                          <a:cs typeface="Optima"/>
                        </a:rPr>
                        <a:t> $</a:t>
                      </a:r>
                      <a:r>
                        <a:rPr lang="en-US" sz="1600" b="0" i="0" u="none" strike="noStrike" dirty="0" smtClean="0">
                          <a:solidFill>
                            <a:srgbClr val="000000"/>
                          </a:solidFill>
                          <a:effectLst/>
                          <a:latin typeface="Optima"/>
                          <a:cs typeface="Optima"/>
                        </a:rPr>
                        <a:t>14,016 </a:t>
                      </a:r>
                      <a:endParaRPr lang="en-US" sz="1600" b="0" i="0" u="none" strike="noStrike" dirty="0">
                        <a:solidFill>
                          <a:srgbClr val="000000"/>
                        </a:solidFill>
                        <a:effectLst/>
                        <a:latin typeface="Optima"/>
                        <a:cs typeface="Optima"/>
                      </a:endParaRPr>
                    </a:p>
                  </a:txBody>
                  <a:tcPr marL="9951" marR="9951" marT="9951" marB="0" anchor="b">
                    <a:lnL>
                      <a:noFill/>
                    </a:lnL>
                    <a:lnR>
                      <a:noFill/>
                    </a:lnR>
                    <a:lnT>
                      <a:noFill/>
                    </a:lnT>
                    <a:lnB>
                      <a:noFill/>
                    </a:lnB>
                    <a:solidFill>
                      <a:srgbClr val="FFFF00"/>
                    </a:solidFill>
                  </a:tcPr>
                </a:tc>
                <a:tc>
                  <a:txBody>
                    <a:bodyPr/>
                    <a:lstStyle/>
                    <a:p>
                      <a:pPr algn="l" fontAlgn="b"/>
                      <a:r>
                        <a:rPr lang="en-US" sz="1600" b="0" i="0" u="none" strike="noStrike" dirty="0">
                          <a:solidFill>
                            <a:srgbClr val="000000"/>
                          </a:solidFill>
                          <a:effectLst/>
                          <a:latin typeface="Optima"/>
                          <a:cs typeface="Optima"/>
                        </a:rPr>
                        <a:t>1.94%</a:t>
                      </a:r>
                    </a:p>
                  </a:txBody>
                  <a:tcPr marL="9951" marR="9951" marT="9951" marB="0" anchor="b">
                    <a:lnL>
                      <a:noFill/>
                    </a:lnL>
                    <a:lnR>
                      <a:noFill/>
                    </a:lnR>
                    <a:lnT>
                      <a:noFill/>
                    </a:lnT>
                    <a:lnB>
                      <a:noFill/>
                    </a:lnB>
                    <a:solidFill>
                      <a:srgbClr val="FFFF00"/>
                    </a:solidFill>
                  </a:tcPr>
                </a:tc>
              </a:tr>
              <a:tr h="259741">
                <a:tc>
                  <a:txBody>
                    <a:bodyPr/>
                    <a:lstStyle/>
                    <a:p>
                      <a:pPr algn="l" fontAlgn="b"/>
                      <a:r>
                        <a:rPr lang="en-US" sz="1600" b="0" i="0" u="none" strike="noStrike" dirty="0">
                          <a:solidFill>
                            <a:srgbClr val="000000"/>
                          </a:solidFill>
                          <a:effectLst/>
                          <a:latin typeface="Optima"/>
                          <a:cs typeface="Optima"/>
                        </a:rPr>
                        <a:t>Full China</a:t>
                      </a:r>
                    </a:p>
                  </a:txBody>
                  <a:tcPr marL="9951" marR="9951" marT="9951" marB="0" anchor="b">
                    <a:lnL>
                      <a:noFill/>
                    </a:lnL>
                    <a:lnR>
                      <a:noFill/>
                    </a:lnR>
                    <a:lnT>
                      <a:noFill/>
                    </a:lnT>
                    <a:lnB>
                      <a:noFill/>
                    </a:lnB>
                  </a:tcPr>
                </a:tc>
                <a:tc>
                  <a:txBody>
                    <a:bodyPr/>
                    <a:lstStyle/>
                    <a:p>
                      <a:pPr algn="l" fontAlgn="b"/>
                      <a:r>
                        <a:rPr lang="en-US" sz="1600" b="0" i="0" u="none" strike="noStrike" dirty="0">
                          <a:solidFill>
                            <a:srgbClr val="000000"/>
                          </a:solidFill>
                          <a:effectLst/>
                          <a:latin typeface="Optima"/>
                          <a:cs typeface="Optima"/>
                        </a:rPr>
                        <a:t> $</a:t>
                      </a:r>
                      <a:r>
                        <a:rPr lang="en-US" sz="1600" b="0" i="0" u="none" strike="noStrike" dirty="0" smtClean="0">
                          <a:solidFill>
                            <a:srgbClr val="000000"/>
                          </a:solidFill>
                          <a:effectLst/>
                          <a:latin typeface="Optima"/>
                          <a:cs typeface="Optima"/>
                        </a:rPr>
                        <a:t>13,933 </a:t>
                      </a:r>
                      <a:endParaRPr lang="en-US" sz="1600" b="0" i="0" u="none" strike="noStrike" dirty="0">
                        <a:solidFill>
                          <a:srgbClr val="000000"/>
                        </a:solidFill>
                        <a:effectLst/>
                        <a:latin typeface="Optima"/>
                        <a:cs typeface="Optima"/>
                      </a:endParaRPr>
                    </a:p>
                  </a:txBody>
                  <a:tcPr marL="9951" marR="9951" marT="9951" marB="0" anchor="b">
                    <a:lnL>
                      <a:noFill/>
                    </a:lnL>
                    <a:lnR>
                      <a:noFill/>
                    </a:lnR>
                    <a:lnT>
                      <a:noFill/>
                    </a:lnT>
                    <a:lnB>
                      <a:noFill/>
                    </a:lnB>
                  </a:tcPr>
                </a:tc>
                <a:tc>
                  <a:txBody>
                    <a:bodyPr/>
                    <a:lstStyle/>
                    <a:p>
                      <a:pPr algn="l" fontAlgn="b"/>
                      <a:r>
                        <a:rPr lang="en-US" sz="1600" b="0" i="0" u="none" strike="noStrike" dirty="0">
                          <a:solidFill>
                            <a:srgbClr val="000000"/>
                          </a:solidFill>
                          <a:effectLst/>
                          <a:latin typeface="Optima"/>
                          <a:cs typeface="Optima"/>
                        </a:rPr>
                        <a:t>2.56%</a:t>
                      </a:r>
                    </a:p>
                  </a:txBody>
                  <a:tcPr marL="9951" marR="9951" marT="9951" marB="0" anchor="b">
                    <a:lnL>
                      <a:noFill/>
                    </a:lnL>
                    <a:lnR>
                      <a:noFill/>
                    </a:lnR>
                    <a:lnT>
                      <a:noFill/>
                    </a:lnT>
                    <a:lnB>
                      <a:noFill/>
                    </a:lnB>
                  </a:tcPr>
                </a:tc>
              </a:tr>
              <a:tr h="259741">
                <a:tc>
                  <a:txBody>
                    <a:bodyPr/>
                    <a:lstStyle/>
                    <a:p>
                      <a:pPr algn="l" fontAlgn="b"/>
                      <a:r>
                        <a:rPr lang="en-US" sz="1600" b="0" i="0" u="none" strike="noStrike" dirty="0" smtClean="0">
                          <a:solidFill>
                            <a:srgbClr val="000000"/>
                          </a:solidFill>
                          <a:effectLst/>
                          <a:latin typeface="Optima"/>
                          <a:cs typeface="Optima"/>
                        </a:rPr>
                        <a:t>Fully</a:t>
                      </a:r>
                      <a:r>
                        <a:rPr lang="en-US" sz="1600" b="0" i="0" u="none" strike="noStrike" baseline="0" dirty="0" smtClean="0">
                          <a:solidFill>
                            <a:srgbClr val="000000"/>
                          </a:solidFill>
                          <a:effectLst/>
                          <a:latin typeface="Optima"/>
                          <a:cs typeface="Optima"/>
                        </a:rPr>
                        <a:t> Flexible</a:t>
                      </a:r>
                      <a:r>
                        <a:rPr lang="en-US" sz="1600" b="0" i="0" u="none" strike="noStrike" dirty="0" smtClean="0">
                          <a:solidFill>
                            <a:srgbClr val="000000"/>
                          </a:solidFill>
                          <a:effectLst/>
                          <a:latin typeface="Optima"/>
                          <a:cs typeface="Optima"/>
                        </a:rPr>
                        <a:t> </a:t>
                      </a:r>
                      <a:r>
                        <a:rPr lang="en-US" sz="1600" b="0" i="0" u="none" strike="noStrike" dirty="0">
                          <a:solidFill>
                            <a:srgbClr val="000000"/>
                          </a:solidFill>
                          <a:effectLst/>
                          <a:latin typeface="Optima"/>
                          <a:cs typeface="Optima"/>
                        </a:rPr>
                        <a:t>network</a:t>
                      </a:r>
                    </a:p>
                  </a:txBody>
                  <a:tcPr marL="9951" marR="9951" marT="9951" marB="0" anchor="b">
                    <a:lnL>
                      <a:noFill/>
                    </a:lnL>
                    <a:lnR>
                      <a:noFill/>
                    </a:lnR>
                    <a:lnT>
                      <a:noFill/>
                    </a:lnT>
                    <a:lnB>
                      <a:noFill/>
                    </a:lnB>
                  </a:tcPr>
                </a:tc>
                <a:tc>
                  <a:txBody>
                    <a:bodyPr/>
                    <a:lstStyle/>
                    <a:p>
                      <a:pPr algn="l" fontAlgn="b"/>
                      <a:r>
                        <a:rPr lang="en-US" sz="1600" b="0" i="0" u="none" strike="noStrike" dirty="0">
                          <a:solidFill>
                            <a:srgbClr val="000000"/>
                          </a:solidFill>
                          <a:effectLst/>
                          <a:latin typeface="Optima"/>
                          <a:cs typeface="Optima"/>
                        </a:rPr>
                        <a:t> $</a:t>
                      </a:r>
                      <a:r>
                        <a:rPr lang="en-US" sz="1600" b="0" i="0" u="none" strike="noStrike" dirty="0" smtClean="0">
                          <a:solidFill>
                            <a:srgbClr val="000000"/>
                          </a:solidFill>
                          <a:effectLst/>
                          <a:latin typeface="Optima"/>
                          <a:cs typeface="Optima"/>
                        </a:rPr>
                        <a:t>12,537 </a:t>
                      </a:r>
                      <a:endParaRPr lang="en-US" sz="1600" b="0" i="0" u="none" strike="noStrike" dirty="0">
                        <a:solidFill>
                          <a:srgbClr val="000000"/>
                        </a:solidFill>
                        <a:effectLst/>
                        <a:latin typeface="Optima"/>
                        <a:cs typeface="Optima"/>
                      </a:endParaRPr>
                    </a:p>
                  </a:txBody>
                  <a:tcPr marL="9951" marR="9951" marT="9951" marB="0" anchor="b">
                    <a:lnL>
                      <a:noFill/>
                    </a:lnL>
                    <a:lnR>
                      <a:noFill/>
                    </a:lnR>
                    <a:lnT>
                      <a:noFill/>
                    </a:lnT>
                    <a:lnB>
                      <a:noFill/>
                    </a:lnB>
                  </a:tcPr>
                </a:tc>
                <a:tc>
                  <a:txBody>
                    <a:bodyPr/>
                    <a:lstStyle/>
                    <a:p>
                      <a:pPr algn="l" fontAlgn="b"/>
                      <a:r>
                        <a:rPr lang="en-US" sz="1600" b="0" i="0" u="none" strike="noStrike">
                          <a:solidFill>
                            <a:srgbClr val="000000"/>
                          </a:solidFill>
                          <a:effectLst/>
                          <a:latin typeface="Optima"/>
                          <a:cs typeface="Optima"/>
                        </a:rPr>
                        <a:t>13.98%</a:t>
                      </a:r>
                    </a:p>
                  </a:txBody>
                  <a:tcPr marL="9951" marR="9951" marT="9951" marB="0" anchor="b">
                    <a:lnL>
                      <a:noFill/>
                    </a:lnL>
                    <a:lnR>
                      <a:noFill/>
                    </a:lnR>
                    <a:lnT>
                      <a:noFill/>
                    </a:lnT>
                    <a:lnB>
                      <a:noFill/>
                    </a:lnB>
                  </a:tcPr>
                </a:tc>
              </a:tr>
              <a:tr h="259741">
                <a:tc>
                  <a:txBody>
                    <a:bodyPr/>
                    <a:lstStyle/>
                    <a:p>
                      <a:pPr algn="l" fontAlgn="b"/>
                      <a:r>
                        <a:rPr lang="en-US" sz="1600" b="0" i="0" u="none" strike="noStrike" dirty="0">
                          <a:solidFill>
                            <a:srgbClr val="000000"/>
                          </a:solidFill>
                          <a:effectLst/>
                          <a:latin typeface="Optima"/>
                          <a:cs typeface="Optima"/>
                        </a:rPr>
                        <a:t>Full China + dedicated</a:t>
                      </a:r>
                    </a:p>
                  </a:txBody>
                  <a:tcPr marL="9951" marR="9951" marT="9951" marB="0" anchor="b">
                    <a:lnL>
                      <a:noFill/>
                    </a:lnL>
                    <a:lnR>
                      <a:noFill/>
                    </a:lnR>
                    <a:lnT>
                      <a:noFill/>
                    </a:lnT>
                    <a:lnB>
                      <a:noFill/>
                    </a:lnB>
                  </a:tcPr>
                </a:tc>
                <a:tc>
                  <a:txBody>
                    <a:bodyPr/>
                    <a:lstStyle/>
                    <a:p>
                      <a:pPr algn="l" fontAlgn="b"/>
                      <a:r>
                        <a:rPr lang="en-US" sz="1600" b="0" i="0" u="none" strike="noStrike" dirty="0">
                          <a:solidFill>
                            <a:srgbClr val="000000"/>
                          </a:solidFill>
                          <a:effectLst/>
                          <a:latin typeface="Optima"/>
                          <a:cs typeface="Optima"/>
                        </a:rPr>
                        <a:t> $</a:t>
                      </a:r>
                      <a:r>
                        <a:rPr lang="en-US" sz="1600" b="0" i="0" u="none" strike="noStrike" dirty="0" smtClean="0">
                          <a:solidFill>
                            <a:srgbClr val="000000"/>
                          </a:solidFill>
                          <a:effectLst/>
                          <a:latin typeface="Optima"/>
                          <a:cs typeface="Optima"/>
                        </a:rPr>
                        <a:t>14,003 </a:t>
                      </a:r>
                      <a:endParaRPr lang="en-US" sz="1600" b="0" i="0" u="none" strike="noStrike" dirty="0">
                        <a:solidFill>
                          <a:srgbClr val="000000"/>
                        </a:solidFill>
                        <a:effectLst/>
                        <a:latin typeface="Optima"/>
                        <a:cs typeface="Optima"/>
                      </a:endParaRPr>
                    </a:p>
                  </a:txBody>
                  <a:tcPr marL="9951" marR="9951" marT="9951" marB="0" anchor="b">
                    <a:lnL>
                      <a:noFill/>
                    </a:lnL>
                    <a:lnR>
                      <a:noFill/>
                    </a:lnR>
                    <a:lnT>
                      <a:noFill/>
                    </a:lnT>
                    <a:lnB>
                      <a:noFill/>
                    </a:lnB>
                  </a:tcPr>
                </a:tc>
                <a:tc>
                  <a:txBody>
                    <a:bodyPr/>
                    <a:lstStyle/>
                    <a:p>
                      <a:pPr algn="l" fontAlgn="b"/>
                      <a:r>
                        <a:rPr lang="en-US" sz="1600" b="0" i="0" u="none" strike="noStrike" dirty="0">
                          <a:solidFill>
                            <a:srgbClr val="000000"/>
                          </a:solidFill>
                          <a:effectLst/>
                          <a:latin typeface="Optima"/>
                          <a:cs typeface="Optima"/>
                        </a:rPr>
                        <a:t>2.05%</a:t>
                      </a:r>
                    </a:p>
                  </a:txBody>
                  <a:tcPr marL="9951" marR="9951" marT="9951" marB="0" anchor="b">
                    <a:lnL>
                      <a:noFill/>
                    </a:lnL>
                    <a:lnR>
                      <a:noFill/>
                    </a:lnR>
                    <a:lnT>
                      <a:noFill/>
                    </a:lnT>
                    <a:lnB>
                      <a:noFill/>
                    </a:lnB>
                  </a:tcPr>
                </a:tc>
              </a:tr>
              <a:tr h="259741">
                <a:tc>
                  <a:txBody>
                    <a:bodyPr/>
                    <a:lstStyle/>
                    <a:p>
                      <a:pPr algn="l" fontAlgn="b"/>
                      <a:r>
                        <a:rPr lang="en-US" sz="1600" b="0" i="0" u="none" strike="noStrike" dirty="0">
                          <a:solidFill>
                            <a:srgbClr val="000000"/>
                          </a:solidFill>
                          <a:effectLst/>
                          <a:latin typeface="Optima"/>
                          <a:cs typeface="Optima"/>
                        </a:rPr>
                        <a:t>Full </a:t>
                      </a:r>
                      <a:r>
                        <a:rPr lang="en-US" sz="1600" b="0" i="0" u="none" strike="noStrike" dirty="0" smtClean="0">
                          <a:solidFill>
                            <a:srgbClr val="000000"/>
                          </a:solidFill>
                          <a:effectLst/>
                          <a:latin typeface="Optima"/>
                          <a:cs typeface="Optima"/>
                        </a:rPr>
                        <a:t>China + </a:t>
                      </a:r>
                      <a:r>
                        <a:rPr lang="en-US" sz="1600" b="0" i="0" u="none" strike="noStrike" dirty="0">
                          <a:solidFill>
                            <a:srgbClr val="000000"/>
                          </a:solidFill>
                          <a:effectLst/>
                          <a:latin typeface="Optima"/>
                          <a:cs typeface="Optima"/>
                        </a:rPr>
                        <a:t>Chaining</a:t>
                      </a:r>
                    </a:p>
                  </a:txBody>
                  <a:tcPr marL="9951" marR="9951" marT="9951" marB="0" anchor="b">
                    <a:lnL>
                      <a:noFill/>
                    </a:lnL>
                    <a:lnR>
                      <a:noFill/>
                    </a:lnR>
                    <a:lnT>
                      <a:noFill/>
                    </a:lnT>
                    <a:lnB>
                      <a:noFill/>
                    </a:lnB>
                  </a:tcPr>
                </a:tc>
                <a:tc>
                  <a:txBody>
                    <a:bodyPr/>
                    <a:lstStyle/>
                    <a:p>
                      <a:pPr algn="l" fontAlgn="b"/>
                      <a:r>
                        <a:rPr lang="en-US" sz="1600" b="0" i="0" u="none" strike="noStrike" dirty="0">
                          <a:solidFill>
                            <a:srgbClr val="000000"/>
                          </a:solidFill>
                          <a:effectLst/>
                          <a:latin typeface="Optima"/>
                          <a:cs typeface="Optima"/>
                        </a:rPr>
                        <a:t> $</a:t>
                      </a:r>
                      <a:r>
                        <a:rPr lang="en-US" sz="1600" b="0" i="0" u="none" strike="noStrike" dirty="0" smtClean="0">
                          <a:solidFill>
                            <a:srgbClr val="000000"/>
                          </a:solidFill>
                          <a:effectLst/>
                          <a:latin typeface="Optima"/>
                          <a:cs typeface="Optima"/>
                        </a:rPr>
                        <a:t>13,966 </a:t>
                      </a:r>
                      <a:endParaRPr lang="en-US" sz="1600" b="0" i="0" u="none" strike="noStrike" dirty="0">
                        <a:solidFill>
                          <a:srgbClr val="000000"/>
                        </a:solidFill>
                        <a:effectLst/>
                        <a:latin typeface="Optima"/>
                        <a:cs typeface="Optima"/>
                      </a:endParaRPr>
                    </a:p>
                  </a:txBody>
                  <a:tcPr marL="9951" marR="9951" marT="9951" marB="0" anchor="b">
                    <a:lnL>
                      <a:noFill/>
                    </a:lnL>
                    <a:lnR>
                      <a:noFill/>
                    </a:lnR>
                    <a:lnT>
                      <a:noFill/>
                    </a:lnT>
                    <a:lnB>
                      <a:noFill/>
                    </a:lnB>
                  </a:tcPr>
                </a:tc>
                <a:tc>
                  <a:txBody>
                    <a:bodyPr/>
                    <a:lstStyle/>
                    <a:p>
                      <a:pPr algn="l" fontAlgn="b"/>
                      <a:r>
                        <a:rPr lang="en-US" sz="1600" b="0" i="0" u="none" strike="noStrike" dirty="0">
                          <a:solidFill>
                            <a:srgbClr val="000000"/>
                          </a:solidFill>
                          <a:effectLst/>
                          <a:latin typeface="Optima"/>
                          <a:cs typeface="Optima"/>
                        </a:rPr>
                        <a:t>2.32%</a:t>
                      </a:r>
                    </a:p>
                  </a:txBody>
                  <a:tcPr marL="9951" marR="9951" marT="9951" marB="0" anchor="b">
                    <a:lnL>
                      <a:noFill/>
                    </a:lnL>
                    <a:lnR>
                      <a:noFill/>
                    </a:lnR>
                    <a:lnT>
                      <a:noFill/>
                    </a:lnT>
                    <a:lnB>
                      <a:noFill/>
                    </a:lnB>
                  </a:tcPr>
                </a:tc>
              </a:tr>
              <a:tr h="259741">
                <a:tc>
                  <a:txBody>
                    <a:bodyPr/>
                    <a:lstStyle/>
                    <a:p>
                      <a:pPr algn="l" fontAlgn="b"/>
                      <a:r>
                        <a:rPr lang="en-US" sz="1600" b="0" i="0" u="none" strike="noStrike" dirty="0">
                          <a:solidFill>
                            <a:srgbClr val="000000"/>
                          </a:solidFill>
                          <a:effectLst/>
                          <a:latin typeface="Optima"/>
                          <a:cs typeface="Optima"/>
                        </a:rPr>
                        <a:t>Full China + US</a:t>
                      </a:r>
                    </a:p>
                  </a:txBody>
                  <a:tcPr marL="9951" marR="9951" marT="9951" marB="0" anchor="b">
                    <a:lnL>
                      <a:noFill/>
                    </a:lnL>
                    <a:lnR>
                      <a:noFill/>
                    </a:lnR>
                    <a:lnT>
                      <a:noFill/>
                    </a:lnT>
                    <a:lnB>
                      <a:noFill/>
                    </a:lnB>
                  </a:tcPr>
                </a:tc>
                <a:tc>
                  <a:txBody>
                    <a:bodyPr/>
                    <a:lstStyle/>
                    <a:p>
                      <a:pPr algn="l" fontAlgn="b"/>
                      <a:r>
                        <a:rPr lang="en-US" sz="1600" b="0" i="0" u="none" strike="noStrike" dirty="0">
                          <a:solidFill>
                            <a:srgbClr val="000000"/>
                          </a:solidFill>
                          <a:effectLst/>
                          <a:latin typeface="Optima"/>
                          <a:cs typeface="Optima"/>
                        </a:rPr>
                        <a:t> $</a:t>
                      </a:r>
                      <a:r>
                        <a:rPr lang="en-US" sz="1600" b="0" i="0" u="none" strike="noStrike" dirty="0" smtClean="0">
                          <a:solidFill>
                            <a:srgbClr val="000000"/>
                          </a:solidFill>
                          <a:effectLst/>
                          <a:latin typeface="Optima"/>
                          <a:cs typeface="Optima"/>
                        </a:rPr>
                        <a:t>14,094 </a:t>
                      </a:r>
                      <a:endParaRPr lang="en-US" sz="1600" b="0" i="0" u="none" strike="noStrike" dirty="0">
                        <a:solidFill>
                          <a:srgbClr val="000000"/>
                        </a:solidFill>
                        <a:effectLst/>
                        <a:latin typeface="Optima"/>
                        <a:cs typeface="Optima"/>
                      </a:endParaRPr>
                    </a:p>
                  </a:txBody>
                  <a:tcPr marL="9951" marR="9951" marT="9951" marB="0" anchor="b">
                    <a:lnL>
                      <a:noFill/>
                    </a:lnL>
                    <a:lnR>
                      <a:noFill/>
                    </a:lnR>
                    <a:lnT>
                      <a:noFill/>
                    </a:lnT>
                    <a:lnB>
                      <a:noFill/>
                    </a:lnB>
                  </a:tcPr>
                </a:tc>
                <a:tc>
                  <a:txBody>
                    <a:bodyPr/>
                    <a:lstStyle/>
                    <a:p>
                      <a:pPr algn="l" fontAlgn="b"/>
                      <a:r>
                        <a:rPr lang="en-US" sz="1600" b="0" i="0" u="none" strike="noStrike" dirty="0">
                          <a:solidFill>
                            <a:srgbClr val="000000"/>
                          </a:solidFill>
                          <a:effectLst/>
                          <a:latin typeface="Optima"/>
                          <a:cs typeface="Optima"/>
                        </a:rPr>
                        <a:t>1.39%</a:t>
                      </a:r>
                    </a:p>
                  </a:txBody>
                  <a:tcPr marL="9951" marR="9951" marT="9951" marB="0" anchor="b">
                    <a:lnL>
                      <a:noFill/>
                    </a:lnL>
                    <a:lnR>
                      <a:noFill/>
                    </a:lnR>
                    <a:lnT>
                      <a:noFill/>
                    </a:lnT>
                    <a:lnB>
                      <a:noFill/>
                    </a:lnB>
                  </a:tcPr>
                </a:tc>
              </a:tr>
              <a:tr h="259741">
                <a:tc>
                  <a:txBody>
                    <a:bodyPr/>
                    <a:lstStyle/>
                    <a:p>
                      <a:pPr algn="l" fontAlgn="b"/>
                      <a:r>
                        <a:rPr lang="en-US" sz="1600" b="0" i="0" u="none" strike="noStrike" dirty="0" smtClean="0">
                          <a:solidFill>
                            <a:srgbClr val="000000"/>
                          </a:solidFill>
                          <a:effectLst/>
                          <a:latin typeface="Optima"/>
                          <a:cs typeface="Optima"/>
                        </a:rPr>
                        <a:t>No-Risk </a:t>
                      </a:r>
                      <a:r>
                        <a:rPr lang="en-US" sz="1600" b="0" i="0" u="none" strike="noStrike" dirty="0">
                          <a:solidFill>
                            <a:srgbClr val="000000"/>
                          </a:solidFill>
                          <a:effectLst/>
                          <a:latin typeface="Optima"/>
                          <a:cs typeface="Optima"/>
                        </a:rPr>
                        <a:t>Solution (Leading)</a:t>
                      </a:r>
                    </a:p>
                  </a:txBody>
                  <a:tcPr marL="9951" marR="9951" marT="9951" marB="0" anchor="b">
                    <a:lnL>
                      <a:noFill/>
                    </a:lnL>
                    <a:lnR>
                      <a:noFill/>
                    </a:lnR>
                    <a:lnT>
                      <a:noFill/>
                    </a:lnT>
                    <a:lnB>
                      <a:noFill/>
                    </a:lnB>
                  </a:tcPr>
                </a:tc>
                <a:tc>
                  <a:txBody>
                    <a:bodyPr/>
                    <a:lstStyle/>
                    <a:p>
                      <a:pPr algn="l" fontAlgn="b"/>
                      <a:r>
                        <a:rPr lang="en-US" sz="1600" b="0" i="0" u="none" strike="noStrike" dirty="0">
                          <a:solidFill>
                            <a:srgbClr val="000000"/>
                          </a:solidFill>
                          <a:effectLst/>
                          <a:latin typeface="Optima"/>
                          <a:cs typeface="Optima"/>
                        </a:rPr>
                        <a:t> $</a:t>
                      </a:r>
                      <a:r>
                        <a:rPr lang="en-US" sz="1600" b="0" i="0" u="none" strike="noStrike" dirty="0" smtClean="0">
                          <a:solidFill>
                            <a:srgbClr val="000000"/>
                          </a:solidFill>
                          <a:effectLst/>
                          <a:latin typeface="Optima"/>
                          <a:cs typeface="Optima"/>
                        </a:rPr>
                        <a:t>13,556 </a:t>
                      </a:r>
                      <a:endParaRPr lang="en-US" sz="1600" b="0" i="0" u="none" strike="noStrike" dirty="0">
                        <a:solidFill>
                          <a:srgbClr val="000000"/>
                        </a:solidFill>
                        <a:effectLst/>
                        <a:latin typeface="Optima"/>
                        <a:cs typeface="Optima"/>
                      </a:endParaRPr>
                    </a:p>
                  </a:txBody>
                  <a:tcPr marL="9951" marR="9951" marT="9951" marB="0" anchor="b">
                    <a:lnL>
                      <a:noFill/>
                    </a:lnL>
                    <a:lnR>
                      <a:noFill/>
                    </a:lnR>
                    <a:lnT>
                      <a:noFill/>
                    </a:lnT>
                    <a:lnB>
                      <a:noFill/>
                    </a:lnB>
                  </a:tcPr>
                </a:tc>
                <a:tc>
                  <a:txBody>
                    <a:bodyPr/>
                    <a:lstStyle/>
                    <a:p>
                      <a:pPr algn="l" fontAlgn="b"/>
                      <a:r>
                        <a:rPr lang="en-US" sz="1600" b="0" i="0" u="none" strike="noStrike" dirty="0">
                          <a:solidFill>
                            <a:srgbClr val="000000"/>
                          </a:solidFill>
                          <a:effectLst/>
                          <a:latin typeface="Optima"/>
                          <a:cs typeface="Optima"/>
                        </a:rPr>
                        <a:t>5.41%</a:t>
                      </a:r>
                    </a:p>
                  </a:txBody>
                  <a:tcPr marL="9951" marR="9951" marT="9951" marB="0" anchor="b">
                    <a:lnL>
                      <a:noFill/>
                    </a:lnL>
                    <a:lnR>
                      <a:noFill/>
                    </a:lnR>
                    <a:lnT>
                      <a:noFill/>
                    </a:lnT>
                    <a:lnB>
                      <a:noFill/>
                    </a:lnB>
                  </a:tcPr>
                </a:tc>
              </a:tr>
              <a:tr h="259741">
                <a:tc>
                  <a:txBody>
                    <a:bodyPr/>
                    <a:lstStyle/>
                    <a:p>
                      <a:pPr algn="l" fontAlgn="b"/>
                      <a:r>
                        <a:rPr lang="en-US" sz="1600" b="0" i="0" u="none" strike="noStrike" dirty="0" smtClean="0">
                          <a:solidFill>
                            <a:srgbClr val="000000"/>
                          </a:solidFill>
                          <a:effectLst/>
                          <a:latin typeface="Optima"/>
                          <a:cs typeface="Optima"/>
                        </a:rPr>
                        <a:t>No-Risk </a:t>
                      </a:r>
                      <a:r>
                        <a:rPr lang="en-US" sz="1600" b="0" i="0" u="none" strike="noStrike" dirty="0">
                          <a:solidFill>
                            <a:srgbClr val="000000"/>
                          </a:solidFill>
                          <a:effectLst/>
                          <a:latin typeface="Optima"/>
                          <a:cs typeface="Optima"/>
                        </a:rPr>
                        <a:t>Solution (average)</a:t>
                      </a:r>
                    </a:p>
                  </a:txBody>
                  <a:tcPr marL="9951" marR="9951" marT="9951" marB="0" anchor="b">
                    <a:lnL>
                      <a:noFill/>
                    </a:lnL>
                    <a:lnR>
                      <a:noFill/>
                    </a:lnR>
                    <a:lnT>
                      <a:noFill/>
                    </a:lnT>
                    <a:lnB>
                      <a:noFill/>
                    </a:lnB>
                  </a:tcPr>
                </a:tc>
                <a:tc>
                  <a:txBody>
                    <a:bodyPr/>
                    <a:lstStyle/>
                    <a:p>
                      <a:pPr algn="l" fontAlgn="b"/>
                      <a:r>
                        <a:rPr lang="en-US" sz="1600" b="0" i="0" u="none" strike="noStrike" dirty="0">
                          <a:solidFill>
                            <a:srgbClr val="000000"/>
                          </a:solidFill>
                          <a:effectLst/>
                          <a:latin typeface="Optima"/>
                          <a:cs typeface="Optima"/>
                        </a:rPr>
                        <a:t> $</a:t>
                      </a:r>
                      <a:r>
                        <a:rPr lang="en-US" sz="1600" b="0" i="0" u="none" strike="noStrike" dirty="0" smtClean="0">
                          <a:solidFill>
                            <a:srgbClr val="000000"/>
                          </a:solidFill>
                          <a:effectLst/>
                          <a:latin typeface="Optima"/>
                          <a:cs typeface="Optima"/>
                        </a:rPr>
                        <a:t>13,386 </a:t>
                      </a:r>
                      <a:endParaRPr lang="en-US" sz="1600" b="0" i="0" u="none" strike="noStrike" dirty="0">
                        <a:solidFill>
                          <a:srgbClr val="000000"/>
                        </a:solidFill>
                        <a:effectLst/>
                        <a:latin typeface="Optima"/>
                        <a:cs typeface="Optima"/>
                      </a:endParaRPr>
                    </a:p>
                  </a:txBody>
                  <a:tcPr marL="9951" marR="9951" marT="9951" marB="0" anchor="b">
                    <a:lnL>
                      <a:noFill/>
                    </a:lnL>
                    <a:lnR>
                      <a:noFill/>
                    </a:lnR>
                    <a:lnT>
                      <a:noFill/>
                    </a:lnT>
                    <a:lnB>
                      <a:noFill/>
                    </a:lnB>
                  </a:tcPr>
                </a:tc>
                <a:tc>
                  <a:txBody>
                    <a:bodyPr/>
                    <a:lstStyle/>
                    <a:p>
                      <a:pPr algn="l" fontAlgn="b"/>
                      <a:r>
                        <a:rPr lang="en-US" sz="1600" b="0" i="0" u="none" strike="noStrike" dirty="0">
                          <a:solidFill>
                            <a:srgbClr val="000000"/>
                          </a:solidFill>
                          <a:effectLst/>
                          <a:latin typeface="Optima"/>
                          <a:cs typeface="Optima"/>
                        </a:rPr>
                        <a:t>6.75%</a:t>
                      </a:r>
                    </a:p>
                  </a:txBody>
                  <a:tcPr marL="9951" marR="9951" marT="9951" marB="0" anchor="b">
                    <a:lnL>
                      <a:noFill/>
                    </a:lnL>
                    <a:lnR>
                      <a:noFill/>
                    </a:lnR>
                    <a:lnT>
                      <a:noFill/>
                    </a:lnT>
                    <a:lnB>
                      <a:noFill/>
                    </a:lnB>
                  </a:tcPr>
                </a:tc>
              </a:tr>
              <a:tr h="259741">
                <a:tc>
                  <a:txBody>
                    <a:bodyPr/>
                    <a:lstStyle/>
                    <a:p>
                      <a:pPr algn="l" fontAlgn="b"/>
                      <a:r>
                        <a:rPr lang="en-US" sz="1600" b="0" i="0" u="none" strike="noStrike" dirty="0">
                          <a:solidFill>
                            <a:srgbClr val="000000"/>
                          </a:solidFill>
                          <a:effectLst/>
                          <a:latin typeface="Optima"/>
                          <a:cs typeface="Optima"/>
                        </a:rPr>
                        <a:t>Global </a:t>
                      </a:r>
                      <a:r>
                        <a:rPr lang="en-US" sz="1600" b="0" i="0" u="none" strike="noStrike" dirty="0" smtClean="0">
                          <a:solidFill>
                            <a:srgbClr val="000000"/>
                          </a:solidFill>
                          <a:effectLst/>
                          <a:latin typeface="Optima"/>
                          <a:cs typeface="Optima"/>
                        </a:rPr>
                        <a:t>Standard</a:t>
                      </a:r>
                      <a:endParaRPr lang="en-US" sz="1600" b="0" i="0" u="none" strike="noStrike" dirty="0">
                        <a:solidFill>
                          <a:srgbClr val="000000"/>
                        </a:solidFill>
                        <a:effectLst/>
                        <a:latin typeface="Optima"/>
                        <a:cs typeface="Optima"/>
                      </a:endParaRPr>
                    </a:p>
                  </a:txBody>
                  <a:tcPr marL="9951" marR="9951" marT="9951" marB="0" anchor="b">
                    <a:lnL>
                      <a:noFill/>
                    </a:lnL>
                    <a:lnR>
                      <a:noFill/>
                    </a:lnR>
                    <a:lnT>
                      <a:noFill/>
                    </a:lnT>
                    <a:lnB>
                      <a:noFill/>
                    </a:lnB>
                    <a:solidFill>
                      <a:srgbClr val="FFFF00"/>
                    </a:solidFill>
                  </a:tcPr>
                </a:tc>
                <a:tc>
                  <a:txBody>
                    <a:bodyPr/>
                    <a:lstStyle/>
                    <a:p>
                      <a:pPr algn="l" fontAlgn="b"/>
                      <a:r>
                        <a:rPr lang="en-US" sz="1600" b="0" i="0" u="none" strike="noStrike" dirty="0">
                          <a:solidFill>
                            <a:srgbClr val="000000"/>
                          </a:solidFill>
                          <a:effectLst/>
                          <a:latin typeface="Optima"/>
                          <a:cs typeface="Optima"/>
                        </a:rPr>
                        <a:t> $</a:t>
                      </a:r>
                      <a:r>
                        <a:rPr lang="en-US" sz="1600" b="0" i="0" u="none" strike="noStrike" dirty="0" smtClean="0">
                          <a:solidFill>
                            <a:srgbClr val="000000"/>
                          </a:solidFill>
                          <a:effectLst/>
                          <a:latin typeface="Optima"/>
                          <a:cs typeface="Optima"/>
                        </a:rPr>
                        <a:t>14,029 </a:t>
                      </a:r>
                      <a:endParaRPr lang="en-US" sz="1600" b="0" i="0" u="none" strike="noStrike" dirty="0">
                        <a:solidFill>
                          <a:srgbClr val="000000"/>
                        </a:solidFill>
                        <a:effectLst/>
                        <a:latin typeface="Optima"/>
                        <a:cs typeface="Optima"/>
                      </a:endParaRPr>
                    </a:p>
                  </a:txBody>
                  <a:tcPr marL="9951" marR="9951" marT="9951" marB="0" anchor="b">
                    <a:lnL>
                      <a:noFill/>
                    </a:lnL>
                    <a:lnR>
                      <a:noFill/>
                    </a:lnR>
                    <a:lnT>
                      <a:noFill/>
                    </a:lnT>
                    <a:lnB>
                      <a:noFill/>
                    </a:lnB>
                    <a:solidFill>
                      <a:srgbClr val="FFFF00"/>
                    </a:solidFill>
                  </a:tcPr>
                </a:tc>
                <a:tc>
                  <a:txBody>
                    <a:bodyPr/>
                    <a:lstStyle/>
                    <a:p>
                      <a:pPr algn="l" fontAlgn="b"/>
                      <a:r>
                        <a:rPr lang="en-US" sz="1600" b="0" i="0" u="none" strike="noStrike" dirty="0">
                          <a:solidFill>
                            <a:srgbClr val="000000"/>
                          </a:solidFill>
                          <a:effectLst/>
                          <a:latin typeface="Optima"/>
                          <a:cs typeface="Optima"/>
                        </a:rPr>
                        <a:t>1.86%</a:t>
                      </a:r>
                    </a:p>
                  </a:txBody>
                  <a:tcPr marL="9951" marR="9951" marT="9951" marB="0" anchor="b">
                    <a:lnL>
                      <a:noFill/>
                    </a:lnL>
                    <a:lnR>
                      <a:noFill/>
                    </a:lnR>
                    <a:lnT>
                      <a:noFill/>
                    </a:lnT>
                    <a:lnB>
                      <a:noFill/>
                    </a:lnB>
                    <a:solidFill>
                      <a:srgbClr val="FFFF00"/>
                    </a:solidFill>
                  </a:tcPr>
                </a:tc>
              </a:tr>
              <a:tr h="259741">
                <a:tc>
                  <a:txBody>
                    <a:bodyPr/>
                    <a:lstStyle/>
                    <a:p>
                      <a:pPr algn="l" fontAlgn="b"/>
                      <a:endParaRPr lang="en-US" sz="1600" b="0" i="0" u="none" strike="noStrike" dirty="0">
                        <a:solidFill>
                          <a:srgbClr val="000000"/>
                        </a:solidFill>
                        <a:effectLst/>
                        <a:latin typeface="Optima"/>
                        <a:cs typeface="Optima"/>
                      </a:endParaRPr>
                    </a:p>
                  </a:txBody>
                  <a:tcPr marL="9951" marR="9951" marT="9951" marB="0" anchor="b">
                    <a:lnL>
                      <a:noFill/>
                    </a:lnL>
                    <a:lnR>
                      <a:noFill/>
                    </a:lnR>
                    <a:lnT>
                      <a:noFill/>
                    </a:lnT>
                    <a:lnB>
                      <a:noFill/>
                    </a:lnB>
                  </a:tcPr>
                </a:tc>
                <a:tc>
                  <a:txBody>
                    <a:bodyPr/>
                    <a:lstStyle/>
                    <a:p>
                      <a:pPr algn="l" fontAlgn="b"/>
                      <a:endParaRPr lang="en-US" sz="1600" b="0" i="0" u="none" strike="noStrike" dirty="0">
                        <a:solidFill>
                          <a:srgbClr val="000000"/>
                        </a:solidFill>
                        <a:effectLst/>
                        <a:latin typeface="Optima"/>
                        <a:cs typeface="Optima"/>
                      </a:endParaRPr>
                    </a:p>
                  </a:txBody>
                  <a:tcPr marL="9951" marR="9951" marT="9951" marB="0" anchor="b">
                    <a:lnL>
                      <a:noFill/>
                    </a:lnL>
                    <a:lnR>
                      <a:noFill/>
                    </a:lnR>
                    <a:lnT>
                      <a:noFill/>
                    </a:lnT>
                    <a:lnB>
                      <a:noFill/>
                    </a:lnB>
                  </a:tcPr>
                </a:tc>
                <a:tc>
                  <a:txBody>
                    <a:bodyPr/>
                    <a:lstStyle/>
                    <a:p>
                      <a:pPr algn="l" fontAlgn="b"/>
                      <a:endParaRPr lang="en-US" sz="1600" b="0" i="0" u="none" strike="noStrike" dirty="0">
                        <a:solidFill>
                          <a:srgbClr val="000000"/>
                        </a:solidFill>
                        <a:effectLst/>
                        <a:latin typeface="Optima"/>
                        <a:cs typeface="Optima"/>
                      </a:endParaRPr>
                    </a:p>
                  </a:txBody>
                  <a:tcPr marL="9951" marR="9951" marT="9951" marB="0" anchor="b">
                    <a:lnL>
                      <a:noFill/>
                    </a:lnL>
                    <a:lnR>
                      <a:noFill/>
                    </a:lnR>
                    <a:lnT>
                      <a:noFill/>
                    </a:lnT>
                    <a:lnB>
                      <a:noFill/>
                    </a:lnB>
                  </a:tcPr>
                </a:tc>
              </a:tr>
              <a:tr h="259741">
                <a:tc>
                  <a:txBody>
                    <a:bodyPr/>
                    <a:lstStyle/>
                    <a:p>
                      <a:pPr algn="l" fontAlgn="b"/>
                      <a:endParaRPr lang="en-US" sz="1600" b="0" i="0" u="none" strike="noStrike" dirty="0">
                        <a:solidFill>
                          <a:srgbClr val="000000"/>
                        </a:solidFill>
                        <a:effectLst/>
                        <a:latin typeface="Optima"/>
                        <a:cs typeface="Optima"/>
                      </a:endParaRPr>
                    </a:p>
                  </a:txBody>
                  <a:tcPr marL="9951" marR="9951" marT="9951" marB="0" anchor="b">
                    <a:lnL>
                      <a:noFill/>
                    </a:lnL>
                    <a:lnR>
                      <a:noFill/>
                    </a:lnR>
                    <a:lnT>
                      <a:noFill/>
                    </a:lnT>
                    <a:lnB>
                      <a:noFill/>
                    </a:lnB>
                  </a:tcPr>
                </a:tc>
                <a:tc>
                  <a:txBody>
                    <a:bodyPr/>
                    <a:lstStyle/>
                    <a:p>
                      <a:pPr algn="l" fontAlgn="b"/>
                      <a:endParaRPr lang="en-US" sz="1600" b="0" i="0" u="none" strike="noStrike" dirty="0">
                        <a:solidFill>
                          <a:srgbClr val="000000"/>
                        </a:solidFill>
                        <a:effectLst/>
                        <a:latin typeface="Optima"/>
                        <a:cs typeface="Optima"/>
                      </a:endParaRPr>
                    </a:p>
                  </a:txBody>
                  <a:tcPr marL="9951" marR="9951" marT="9951" marB="0" anchor="b">
                    <a:lnL>
                      <a:noFill/>
                    </a:lnL>
                    <a:lnR>
                      <a:noFill/>
                    </a:lnR>
                    <a:lnT>
                      <a:noFill/>
                    </a:lnT>
                    <a:lnB>
                      <a:noFill/>
                    </a:lnB>
                  </a:tcPr>
                </a:tc>
                <a:tc>
                  <a:txBody>
                    <a:bodyPr/>
                    <a:lstStyle/>
                    <a:p>
                      <a:pPr algn="l" fontAlgn="b"/>
                      <a:endParaRPr lang="en-US" sz="1600" b="0" i="0" u="none" strike="noStrike" dirty="0">
                        <a:solidFill>
                          <a:srgbClr val="000000"/>
                        </a:solidFill>
                        <a:effectLst/>
                        <a:latin typeface="Optima"/>
                        <a:cs typeface="Optima"/>
                      </a:endParaRPr>
                    </a:p>
                  </a:txBody>
                  <a:tcPr marL="9951" marR="9951" marT="9951" marB="0" anchor="b">
                    <a:lnL>
                      <a:noFill/>
                    </a:lnL>
                    <a:lnR>
                      <a:noFill/>
                    </a:lnR>
                    <a:lnT>
                      <a:noFill/>
                    </a:lnT>
                    <a:lnB>
                      <a:noFill/>
                    </a:lnB>
                  </a:tcPr>
                </a:tc>
              </a:tr>
              <a:tr h="259741">
                <a:tc>
                  <a:txBody>
                    <a:bodyPr/>
                    <a:lstStyle/>
                    <a:p>
                      <a:pPr algn="l" fontAlgn="b"/>
                      <a:endParaRPr lang="en-US" sz="1600" b="0" i="0" u="none" strike="noStrike" dirty="0">
                        <a:solidFill>
                          <a:srgbClr val="000000"/>
                        </a:solidFill>
                        <a:effectLst/>
                        <a:latin typeface="Optima"/>
                        <a:cs typeface="Optima"/>
                      </a:endParaRPr>
                    </a:p>
                  </a:txBody>
                  <a:tcPr marL="9951" marR="9951" marT="9951" marB="0" anchor="b">
                    <a:lnL>
                      <a:noFill/>
                    </a:lnL>
                    <a:lnR>
                      <a:noFill/>
                    </a:lnR>
                    <a:lnT>
                      <a:noFill/>
                    </a:lnT>
                    <a:lnB>
                      <a:noFill/>
                    </a:lnB>
                  </a:tcPr>
                </a:tc>
                <a:tc>
                  <a:txBody>
                    <a:bodyPr/>
                    <a:lstStyle/>
                    <a:p>
                      <a:pPr algn="l" fontAlgn="b"/>
                      <a:endParaRPr lang="en-US" sz="1600" b="0" i="0" u="none" strike="noStrike" dirty="0">
                        <a:solidFill>
                          <a:srgbClr val="000000"/>
                        </a:solidFill>
                        <a:effectLst/>
                        <a:latin typeface="Optima"/>
                        <a:cs typeface="Optima"/>
                      </a:endParaRPr>
                    </a:p>
                  </a:txBody>
                  <a:tcPr marL="9951" marR="9951" marT="9951" marB="0" anchor="b">
                    <a:lnL>
                      <a:noFill/>
                    </a:lnL>
                    <a:lnR>
                      <a:noFill/>
                    </a:lnR>
                    <a:lnT>
                      <a:noFill/>
                    </a:lnT>
                    <a:lnB>
                      <a:noFill/>
                    </a:lnB>
                  </a:tcPr>
                </a:tc>
                <a:tc>
                  <a:txBody>
                    <a:bodyPr/>
                    <a:lstStyle/>
                    <a:p>
                      <a:pPr algn="l" fontAlgn="b"/>
                      <a:endParaRPr lang="en-US" sz="1600" b="0" i="0" u="none" strike="noStrike" dirty="0">
                        <a:solidFill>
                          <a:srgbClr val="000000"/>
                        </a:solidFill>
                        <a:effectLst/>
                        <a:latin typeface="Optima"/>
                        <a:cs typeface="Optima"/>
                      </a:endParaRPr>
                    </a:p>
                  </a:txBody>
                  <a:tcPr marL="9951" marR="9951" marT="9951" marB="0" anchor="b">
                    <a:lnL>
                      <a:noFill/>
                    </a:lnL>
                    <a:lnR>
                      <a:noFill/>
                    </a:lnR>
                    <a:lnT>
                      <a:noFill/>
                    </a:lnT>
                    <a:lnB>
                      <a:noFill/>
                    </a:lnB>
                  </a:tcPr>
                </a:tc>
              </a:tr>
            </a:tbl>
          </a:graphicData>
        </a:graphic>
      </p:graphicFrame>
    </p:spTree>
    <p:extLst>
      <p:ext uri="{BB962C8B-B14F-4D97-AF65-F5344CB8AC3E}">
        <p14:creationId xmlns:p14="http://schemas.microsoft.com/office/powerpoint/2010/main" val="417706867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Global Network Optimization:</a:t>
            </a:r>
            <a:r>
              <a:rPr lang="en-US" dirty="0"/>
              <a:t> </a:t>
            </a:r>
            <a:r>
              <a:rPr lang="en-US" dirty="0" smtClean="0"/>
              <a:t>Starting from Dedicated</a:t>
            </a:r>
            <a:br>
              <a:rPr lang="en-US" dirty="0" smtClean="0"/>
            </a:br>
            <a:r>
              <a:rPr lang="en-US" dirty="0" smtClean="0"/>
              <a:t>	5. Chained Flexible Network</a:t>
            </a:r>
            <a:endParaRPr lang="en-US" dirty="0"/>
          </a:p>
        </p:txBody>
      </p:sp>
      <p:cxnSp>
        <p:nvCxnSpPr>
          <p:cNvPr id="32" name="Straight Arrow Connector 31"/>
          <p:cNvCxnSpPr/>
          <p:nvPr/>
        </p:nvCxnSpPr>
        <p:spPr bwMode="auto">
          <a:xfrm>
            <a:off x="2353695" y="1501000"/>
            <a:ext cx="4349044" cy="722489"/>
          </a:xfrm>
          <a:prstGeom prst="straightConnector1">
            <a:avLst/>
          </a:prstGeom>
          <a:ln>
            <a:solidFill>
              <a:srgbClr val="FF0000"/>
            </a:solidFill>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5" name="Straight Arrow Connector 34"/>
          <p:cNvCxnSpPr/>
          <p:nvPr/>
        </p:nvCxnSpPr>
        <p:spPr bwMode="auto">
          <a:xfrm>
            <a:off x="2350873" y="2570623"/>
            <a:ext cx="4349044" cy="722489"/>
          </a:xfrm>
          <a:prstGeom prst="straightConnector1">
            <a:avLst/>
          </a:prstGeom>
          <a:ln>
            <a:solidFill>
              <a:srgbClr val="FF0000"/>
            </a:solidFill>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6" name="Straight Arrow Connector 35"/>
          <p:cNvCxnSpPr/>
          <p:nvPr/>
        </p:nvCxnSpPr>
        <p:spPr bwMode="auto">
          <a:xfrm>
            <a:off x="2393206" y="3459622"/>
            <a:ext cx="4349044" cy="722489"/>
          </a:xfrm>
          <a:prstGeom prst="straightConnector1">
            <a:avLst/>
          </a:prstGeom>
          <a:ln>
            <a:solidFill>
              <a:srgbClr val="FF0000"/>
            </a:solidFill>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7" name="Straight Arrow Connector 36"/>
          <p:cNvCxnSpPr/>
          <p:nvPr/>
        </p:nvCxnSpPr>
        <p:spPr bwMode="auto">
          <a:xfrm>
            <a:off x="2393206" y="4362733"/>
            <a:ext cx="4349044" cy="722489"/>
          </a:xfrm>
          <a:prstGeom prst="straightConnector1">
            <a:avLst/>
          </a:prstGeom>
          <a:ln>
            <a:solidFill>
              <a:srgbClr val="FF0000"/>
            </a:solidFill>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8" name="Straight Arrow Connector 37"/>
          <p:cNvCxnSpPr/>
          <p:nvPr/>
        </p:nvCxnSpPr>
        <p:spPr bwMode="auto">
          <a:xfrm flipV="1">
            <a:off x="2379095" y="1489711"/>
            <a:ext cx="4365978" cy="3663244"/>
          </a:xfrm>
          <a:prstGeom prst="straightConnector1">
            <a:avLst/>
          </a:prstGeom>
          <a:ln>
            <a:solidFill>
              <a:srgbClr val="FF0000"/>
            </a:solidFill>
            <a:headEnd type="none" w="med" len="med"/>
            <a:tailEnd type="arrow"/>
          </a:ln>
        </p:spPr>
        <p:style>
          <a:lnRef idx="3">
            <a:schemeClr val="accent2"/>
          </a:lnRef>
          <a:fillRef idx="0">
            <a:schemeClr val="accent2"/>
          </a:fillRef>
          <a:effectRef idx="2">
            <a:schemeClr val="accent2"/>
          </a:effectRef>
          <a:fontRef idx="minor">
            <a:schemeClr val="tx1"/>
          </a:fontRef>
        </p:style>
      </p:cxnSp>
      <p:grpSp>
        <p:nvGrpSpPr>
          <p:cNvPr id="14" name="Group 13"/>
          <p:cNvGrpSpPr/>
          <p:nvPr/>
        </p:nvGrpSpPr>
        <p:grpSpPr>
          <a:xfrm>
            <a:off x="1354628" y="1009932"/>
            <a:ext cx="6300455" cy="4462830"/>
            <a:chOff x="1354628" y="1009932"/>
            <a:chExt cx="6300455" cy="4462830"/>
          </a:xfrm>
        </p:grpSpPr>
        <p:cxnSp>
          <p:nvCxnSpPr>
            <p:cNvPr id="27" name="Straight Arrow Connector 26"/>
            <p:cNvCxnSpPr/>
            <p:nvPr/>
          </p:nvCxnSpPr>
          <p:spPr bwMode="auto">
            <a:xfrm>
              <a:off x="2384739" y="1348600"/>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28" name="Straight Arrow Connector 27"/>
            <p:cNvCxnSpPr/>
            <p:nvPr/>
          </p:nvCxnSpPr>
          <p:spPr bwMode="auto">
            <a:xfrm>
              <a:off x="2381916" y="3363667"/>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29" name="Straight Arrow Connector 28"/>
            <p:cNvCxnSpPr/>
            <p:nvPr/>
          </p:nvCxnSpPr>
          <p:spPr bwMode="auto">
            <a:xfrm>
              <a:off x="2379096" y="2373067"/>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0" name="Straight Arrow Connector 29"/>
            <p:cNvCxnSpPr/>
            <p:nvPr/>
          </p:nvCxnSpPr>
          <p:spPr bwMode="auto">
            <a:xfrm>
              <a:off x="2379094" y="4207512"/>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1" name="Straight Arrow Connector 30"/>
            <p:cNvCxnSpPr/>
            <p:nvPr/>
          </p:nvCxnSpPr>
          <p:spPr bwMode="auto">
            <a:xfrm>
              <a:off x="2364982" y="5054179"/>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grpSp>
          <p:nvGrpSpPr>
            <p:cNvPr id="13" name="Group 12"/>
            <p:cNvGrpSpPr/>
            <p:nvPr/>
          </p:nvGrpSpPr>
          <p:grpSpPr>
            <a:xfrm>
              <a:off x="1354628" y="1009932"/>
              <a:ext cx="6300455" cy="4462830"/>
              <a:chOff x="1354628" y="1009932"/>
              <a:chExt cx="6300455" cy="4462830"/>
            </a:xfrm>
          </p:grpSpPr>
          <p:sp>
            <p:nvSpPr>
              <p:cNvPr id="33" name="Rectangle 32"/>
              <p:cNvSpPr/>
              <p:nvPr/>
            </p:nvSpPr>
            <p:spPr bwMode="auto">
              <a:xfrm>
                <a:off x="1354628" y="1009932"/>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U</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34" name="Rectangle 33"/>
              <p:cNvSpPr/>
              <p:nvPr/>
            </p:nvSpPr>
            <p:spPr bwMode="auto">
              <a:xfrm>
                <a:off x="1354628" y="1915738"/>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B</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39" name="Rectangle 38"/>
              <p:cNvSpPr/>
              <p:nvPr/>
            </p:nvSpPr>
            <p:spPr bwMode="auto">
              <a:xfrm>
                <a:off x="1354628" y="2821544"/>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R</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40" name="Rectangle 39"/>
              <p:cNvSpPr/>
              <p:nvPr/>
            </p:nvSpPr>
            <p:spPr bwMode="auto">
              <a:xfrm>
                <a:off x="1354628" y="3727350"/>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I</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41" name="Rectangle 40"/>
              <p:cNvSpPr/>
              <p:nvPr/>
            </p:nvSpPr>
            <p:spPr bwMode="auto">
              <a:xfrm>
                <a:off x="1354628" y="4633156"/>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C</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42" name="Oval 41"/>
              <p:cNvSpPr/>
              <p:nvPr/>
            </p:nvSpPr>
            <p:spPr bwMode="auto">
              <a:xfrm>
                <a:off x="6874704" y="1029888"/>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4000" b="1" i="0" u="none" strike="noStrike" cap="none" normalizeH="0" baseline="0" dirty="0" smtClean="0">
                    <a:ln>
                      <a:noFill/>
                    </a:ln>
                    <a:solidFill>
                      <a:schemeClr val="bg1"/>
                    </a:solidFill>
                    <a:effectLst/>
                    <a:latin typeface="Times New Roman" pitchFamily="18" charset="0"/>
                  </a:rPr>
                  <a:t>U</a:t>
                </a:r>
              </a:p>
            </p:txBody>
          </p:sp>
          <p:sp>
            <p:nvSpPr>
              <p:cNvPr id="43" name="Oval 42"/>
              <p:cNvSpPr/>
              <p:nvPr/>
            </p:nvSpPr>
            <p:spPr bwMode="auto">
              <a:xfrm>
                <a:off x="6874704" y="19511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B</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44" name="Oval 43"/>
              <p:cNvSpPr/>
              <p:nvPr/>
            </p:nvSpPr>
            <p:spPr bwMode="auto">
              <a:xfrm>
                <a:off x="6874704" y="28655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R</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45" name="Oval 44"/>
              <p:cNvSpPr/>
              <p:nvPr/>
            </p:nvSpPr>
            <p:spPr bwMode="auto">
              <a:xfrm>
                <a:off x="6874704" y="37799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I</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46" name="Oval 45"/>
              <p:cNvSpPr/>
              <p:nvPr/>
            </p:nvSpPr>
            <p:spPr bwMode="auto">
              <a:xfrm>
                <a:off x="6874704" y="47218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C</a:t>
                </a:r>
                <a:endParaRPr kumimoji="0" lang="en-US" sz="4000" b="1" i="0" u="none" strike="noStrike" cap="none" normalizeH="0" baseline="0" dirty="0" smtClean="0">
                  <a:ln>
                    <a:noFill/>
                  </a:ln>
                  <a:solidFill>
                    <a:schemeClr val="bg1"/>
                  </a:solidFill>
                  <a:effectLst/>
                  <a:latin typeface="Times New Roman" pitchFamily="18" charset="0"/>
                </a:endParaRPr>
              </a:p>
            </p:txBody>
          </p:sp>
        </p:grpSp>
      </p:grpSp>
      <p:graphicFrame>
        <p:nvGraphicFramePr>
          <p:cNvPr id="5" name="Table 4"/>
          <p:cNvGraphicFramePr>
            <a:graphicFrameLocks noGrp="1"/>
          </p:cNvGraphicFramePr>
          <p:nvPr>
            <p:extLst>
              <p:ext uri="{D42A27DB-BD31-4B8C-83A1-F6EECF244321}">
                <p14:modId xmlns:p14="http://schemas.microsoft.com/office/powerpoint/2010/main" val="996546191"/>
              </p:ext>
            </p:extLst>
          </p:nvPr>
        </p:nvGraphicFramePr>
        <p:xfrm>
          <a:off x="1424969" y="5478665"/>
          <a:ext cx="6411779" cy="1379334"/>
        </p:xfrm>
        <a:graphic>
          <a:graphicData uri="http://schemas.openxmlformats.org/drawingml/2006/table">
            <a:tbl>
              <a:tblPr/>
              <a:tblGrid>
                <a:gridCol w="2394944"/>
                <a:gridCol w="803367"/>
                <a:gridCol w="803367"/>
                <a:gridCol w="803367"/>
                <a:gridCol w="803367"/>
                <a:gridCol w="803367"/>
              </a:tblGrid>
              <a:tr h="229889">
                <a:tc>
                  <a:txBody>
                    <a:bodyPr/>
                    <a:lstStyle/>
                    <a:p>
                      <a:pPr algn="l" fontAlgn="b"/>
                      <a:r>
                        <a:rPr lang="en-US" sz="1100" b="0" i="0" u="none" strike="noStrike">
                          <a:solidFill>
                            <a:srgbClr val="4F6228"/>
                          </a:solidFill>
                          <a:effectLst/>
                          <a:latin typeface="Calibri"/>
                        </a:rPr>
                        <a:t>margin of Market \ served from:</a:t>
                      </a:r>
                    </a:p>
                  </a:txBody>
                  <a:tcPr marL="12700" marR="12700" marT="12700" marB="0" anchor="b">
                    <a:lnL>
                      <a:noFill/>
                    </a:lnL>
                    <a:lnR>
                      <a:noFill/>
                    </a:lnR>
                    <a:lnT>
                      <a:noFill/>
                    </a:lnT>
                    <a:lnB>
                      <a:noFill/>
                    </a:lnB>
                  </a:tcPr>
                </a:tc>
                <a:tc>
                  <a:txBody>
                    <a:bodyPr/>
                    <a:lstStyle/>
                    <a:p>
                      <a:pPr algn="l" fontAlgn="b"/>
                      <a:r>
                        <a:rPr lang="en-US" sz="1100" b="0" i="0" u="none" strike="noStrike">
                          <a:solidFill>
                            <a:srgbClr val="000000"/>
                          </a:solidFill>
                          <a:effectLst/>
                          <a:latin typeface="Calibri"/>
                        </a:rPr>
                        <a:t>US</a:t>
                      </a:r>
                    </a:p>
                  </a:txBody>
                  <a:tcPr marL="12700" marR="12700" marT="12700" marB="0" anchor="b">
                    <a:lnL>
                      <a:noFill/>
                    </a:lnL>
                    <a:lnR>
                      <a:noFill/>
                    </a:lnR>
                    <a:lnT>
                      <a:noFill/>
                    </a:lnT>
                    <a:lnB>
                      <a:noFill/>
                    </a:lnB>
                  </a:tcPr>
                </a:tc>
                <a:tc>
                  <a:txBody>
                    <a:bodyPr/>
                    <a:lstStyle/>
                    <a:p>
                      <a:pPr algn="l" fontAlgn="b"/>
                      <a:r>
                        <a:rPr lang="en-US" sz="1100" b="0" i="0" u="none" strike="noStrike">
                          <a:solidFill>
                            <a:srgbClr val="000000"/>
                          </a:solidFill>
                          <a:effectLst/>
                          <a:latin typeface="Calibri"/>
                        </a:rPr>
                        <a:t>Brazil</a:t>
                      </a:r>
                    </a:p>
                  </a:txBody>
                  <a:tcPr marL="12700" marR="12700" marT="12700" marB="0" anchor="b">
                    <a:lnL>
                      <a:noFill/>
                    </a:lnL>
                    <a:lnR>
                      <a:noFill/>
                    </a:lnR>
                    <a:lnT>
                      <a:noFill/>
                    </a:lnT>
                    <a:lnB>
                      <a:noFill/>
                    </a:lnB>
                  </a:tcPr>
                </a:tc>
                <a:tc>
                  <a:txBody>
                    <a:bodyPr/>
                    <a:lstStyle/>
                    <a:p>
                      <a:pPr algn="l" fontAlgn="b"/>
                      <a:r>
                        <a:rPr lang="en-US" sz="1100" b="0" i="0" u="none" strike="noStrike">
                          <a:solidFill>
                            <a:srgbClr val="000000"/>
                          </a:solidFill>
                          <a:effectLst/>
                          <a:latin typeface="Calibri"/>
                        </a:rPr>
                        <a:t>Russia</a:t>
                      </a:r>
                    </a:p>
                  </a:txBody>
                  <a:tcPr marL="12700" marR="12700" marT="12700" marB="0" anchor="b">
                    <a:lnL>
                      <a:noFill/>
                    </a:lnL>
                    <a:lnR>
                      <a:noFill/>
                    </a:lnR>
                    <a:lnT>
                      <a:noFill/>
                    </a:lnT>
                    <a:lnB>
                      <a:noFill/>
                    </a:lnB>
                  </a:tcPr>
                </a:tc>
                <a:tc>
                  <a:txBody>
                    <a:bodyPr/>
                    <a:lstStyle/>
                    <a:p>
                      <a:pPr algn="l" fontAlgn="b"/>
                      <a:r>
                        <a:rPr lang="en-US" sz="1100" b="0" i="0" u="none" strike="noStrike">
                          <a:solidFill>
                            <a:srgbClr val="000000"/>
                          </a:solidFill>
                          <a:effectLst/>
                          <a:latin typeface="Calibri"/>
                        </a:rPr>
                        <a:t>India</a:t>
                      </a:r>
                    </a:p>
                  </a:txBody>
                  <a:tcPr marL="12700" marR="12700" marT="12700" marB="0" anchor="b">
                    <a:lnL>
                      <a:noFill/>
                    </a:lnL>
                    <a:lnR>
                      <a:noFill/>
                    </a:lnR>
                    <a:lnT>
                      <a:noFill/>
                    </a:lnT>
                    <a:lnB>
                      <a:noFill/>
                    </a:lnB>
                  </a:tcPr>
                </a:tc>
                <a:tc>
                  <a:txBody>
                    <a:bodyPr/>
                    <a:lstStyle/>
                    <a:p>
                      <a:pPr algn="l" fontAlgn="b"/>
                      <a:r>
                        <a:rPr lang="en-US" sz="1100" b="0" i="0" u="none" strike="noStrike">
                          <a:solidFill>
                            <a:srgbClr val="000000"/>
                          </a:solidFill>
                          <a:effectLst/>
                          <a:latin typeface="Calibri"/>
                        </a:rPr>
                        <a:t>China</a:t>
                      </a:r>
                    </a:p>
                  </a:txBody>
                  <a:tcPr marL="12700" marR="12700" marT="12700" marB="0" anchor="b">
                    <a:lnL>
                      <a:noFill/>
                    </a:lnL>
                    <a:lnR>
                      <a:noFill/>
                    </a:lnR>
                    <a:lnT>
                      <a:noFill/>
                    </a:lnT>
                    <a:lnB>
                      <a:noFill/>
                    </a:lnB>
                  </a:tcPr>
                </a:tc>
              </a:tr>
              <a:tr h="229889">
                <a:tc>
                  <a:txBody>
                    <a:bodyPr/>
                    <a:lstStyle/>
                    <a:p>
                      <a:pPr algn="l" fontAlgn="b"/>
                      <a:r>
                        <a:rPr lang="en-US" sz="1100" b="0" i="0" u="none" strike="noStrike">
                          <a:solidFill>
                            <a:srgbClr val="000000"/>
                          </a:solidFill>
                          <a:effectLst/>
                          <a:latin typeface="Calibri"/>
                        </a:rPr>
                        <a:t>US</a:t>
                      </a:r>
                    </a:p>
                  </a:txBody>
                  <a:tcPr marL="12700" marR="12700" marT="12700" marB="0" anchor="b">
                    <a:lnL>
                      <a:noFill/>
                    </a:lnL>
                    <a:lnR>
                      <a:noFill/>
                    </a:lnR>
                    <a:lnT>
                      <a:noFill/>
                    </a:lnT>
                    <a:lnB>
                      <a:noFill/>
                    </a:lnB>
                  </a:tcPr>
                </a:tc>
                <a:tc>
                  <a:txBody>
                    <a:bodyPr/>
                    <a:lstStyle/>
                    <a:p>
                      <a:pPr algn="r" fontAlgn="b"/>
                      <a:r>
                        <a:rPr lang="en-US" sz="1100" b="0" i="0" u="none" strike="noStrike">
                          <a:solidFill>
                            <a:srgbClr val="000000"/>
                          </a:solidFill>
                          <a:effectLst/>
                          <a:latin typeface="Calibri"/>
                        </a:rPr>
                        <a:t>$2,870</a:t>
                      </a:r>
                    </a:p>
                  </a:txBody>
                  <a:tcPr marL="12700" marR="12700" marT="12700" marB="0" anchor="b">
                    <a:lnL>
                      <a:noFill/>
                    </a:lnL>
                    <a:lnR>
                      <a:noFill/>
                    </a:lnR>
                    <a:lnT>
                      <a:noFill/>
                    </a:lnT>
                    <a:lnB>
                      <a:noFill/>
                    </a:lnB>
                    <a:solidFill>
                      <a:srgbClr val="95B3D7"/>
                    </a:solidFill>
                  </a:tcPr>
                </a:tc>
                <a:tc>
                  <a:txBody>
                    <a:bodyPr/>
                    <a:lstStyle/>
                    <a:p>
                      <a:pPr algn="r" fontAlgn="b"/>
                      <a:r>
                        <a:rPr lang="en-US" sz="1100" b="0" i="0" u="none" strike="noStrike">
                          <a:solidFill>
                            <a:srgbClr val="000000"/>
                          </a:solidFill>
                          <a:effectLst/>
                          <a:latin typeface="Calibri"/>
                        </a:rPr>
                        <a:t>$2,705</a:t>
                      </a:r>
                    </a:p>
                  </a:txBody>
                  <a:tcPr marL="12700" marR="12700" marT="12700" marB="0" anchor="b">
                    <a:lnL>
                      <a:noFill/>
                    </a:lnL>
                    <a:lnR>
                      <a:noFill/>
                    </a:lnR>
                    <a:lnT>
                      <a:noFill/>
                    </a:lnT>
                    <a:lnB>
                      <a:noFill/>
                    </a:lnB>
                  </a:tcPr>
                </a:tc>
                <a:tc>
                  <a:txBody>
                    <a:bodyPr/>
                    <a:lstStyle/>
                    <a:p>
                      <a:pPr algn="r" fontAlgn="b"/>
                      <a:r>
                        <a:rPr lang="en-US" sz="1100" b="0" i="0" u="none" strike="noStrike">
                          <a:solidFill>
                            <a:srgbClr val="000000"/>
                          </a:solidFill>
                          <a:effectLst/>
                          <a:latin typeface="Calibri"/>
                        </a:rPr>
                        <a:t>$2,710</a:t>
                      </a:r>
                    </a:p>
                  </a:txBody>
                  <a:tcPr marL="12700" marR="12700" marT="12700" marB="0" anchor="b">
                    <a:lnL>
                      <a:noFill/>
                    </a:lnL>
                    <a:lnR>
                      <a:noFill/>
                    </a:lnR>
                    <a:lnT>
                      <a:noFill/>
                    </a:lnT>
                    <a:lnB>
                      <a:noFill/>
                    </a:lnB>
                  </a:tcPr>
                </a:tc>
                <a:tc>
                  <a:txBody>
                    <a:bodyPr/>
                    <a:lstStyle/>
                    <a:p>
                      <a:pPr algn="r" fontAlgn="b"/>
                      <a:r>
                        <a:rPr lang="en-US" sz="1100" b="0" i="0" u="none" strike="noStrike">
                          <a:solidFill>
                            <a:srgbClr val="000000"/>
                          </a:solidFill>
                          <a:effectLst/>
                          <a:latin typeface="Calibri"/>
                        </a:rPr>
                        <a:t>$2,710</a:t>
                      </a:r>
                    </a:p>
                  </a:txBody>
                  <a:tcPr marL="12700" marR="12700" marT="12700" marB="0" anchor="b">
                    <a:lnL>
                      <a:noFill/>
                    </a:lnL>
                    <a:lnR>
                      <a:noFill/>
                    </a:lnR>
                    <a:lnT>
                      <a:noFill/>
                    </a:lnT>
                    <a:lnB>
                      <a:noFill/>
                    </a:lnB>
                  </a:tcPr>
                </a:tc>
                <a:tc>
                  <a:txBody>
                    <a:bodyPr/>
                    <a:lstStyle/>
                    <a:p>
                      <a:pPr algn="r" fontAlgn="b"/>
                      <a:r>
                        <a:rPr lang="en-US" sz="1100" b="1" i="0" u="none" strike="noStrike">
                          <a:solidFill>
                            <a:srgbClr val="FF0000"/>
                          </a:solidFill>
                          <a:effectLst/>
                          <a:latin typeface="Calibri"/>
                        </a:rPr>
                        <a:t>$2,730</a:t>
                      </a:r>
                    </a:p>
                  </a:txBody>
                  <a:tcPr marL="12700" marR="12700" marT="12700" marB="0" anchor="b">
                    <a:lnL>
                      <a:noFill/>
                    </a:lnL>
                    <a:lnR>
                      <a:noFill/>
                    </a:lnR>
                    <a:lnT>
                      <a:noFill/>
                    </a:lnT>
                    <a:lnB>
                      <a:noFill/>
                    </a:lnB>
                  </a:tcPr>
                </a:tc>
              </a:tr>
              <a:tr h="229889">
                <a:tc>
                  <a:txBody>
                    <a:bodyPr/>
                    <a:lstStyle/>
                    <a:p>
                      <a:pPr algn="l" fontAlgn="b"/>
                      <a:r>
                        <a:rPr lang="en-US" sz="1100" b="0" i="0" u="none" strike="noStrike" dirty="0">
                          <a:solidFill>
                            <a:srgbClr val="000000"/>
                          </a:solidFill>
                          <a:effectLst/>
                          <a:latin typeface="Calibri"/>
                        </a:rPr>
                        <a:t>Brazil</a:t>
                      </a:r>
                    </a:p>
                  </a:txBody>
                  <a:tcPr marL="12700" marR="12700" marT="12700" marB="0" anchor="b">
                    <a:lnL>
                      <a:noFill/>
                    </a:lnL>
                    <a:lnR>
                      <a:noFill/>
                    </a:lnR>
                    <a:lnT>
                      <a:noFill/>
                    </a:lnT>
                    <a:lnB>
                      <a:noFill/>
                    </a:lnB>
                  </a:tcPr>
                </a:tc>
                <a:tc>
                  <a:txBody>
                    <a:bodyPr/>
                    <a:lstStyle/>
                    <a:p>
                      <a:pPr algn="r" fontAlgn="b"/>
                      <a:r>
                        <a:rPr lang="en-US" sz="1100" b="1" i="0" u="none" strike="noStrike">
                          <a:solidFill>
                            <a:srgbClr val="FF0000"/>
                          </a:solidFill>
                          <a:effectLst/>
                          <a:latin typeface="Calibri"/>
                        </a:rPr>
                        <a:t>$1,950</a:t>
                      </a:r>
                    </a:p>
                  </a:txBody>
                  <a:tcPr marL="12700" marR="12700" marT="12700" marB="0" anchor="b">
                    <a:lnL>
                      <a:noFill/>
                    </a:lnL>
                    <a:lnR>
                      <a:noFill/>
                    </a:lnR>
                    <a:lnT>
                      <a:noFill/>
                    </a:lnT>
                    <a:lnB>
                      <a:noFill/>
                    </a:lnB>
                  </a:tcPr>
                </a:tc>
                <a:tc>
                  <a:txBody>
                    <a:bodyPr/>
                    <a:lstStyle/>
                    <a:p>
                      <a:pPr algn="r" fontAlgn="b"/>
                      <a:r>
                        <a:rPr lang="en-US" sz="1100" b="0" i="0" u="none" strike="noStrike">
                          <a:solidFill>
                            <a:srgbClr val="000000"/>
                          </a:solidFill>
                          <a:effectLst/>
                          <a:latin typeface="Calibri"/>
                        </a:rPr>
                        <a:t>$2,125</a:t>
                      </a:r>
                    </a:p>
                  </a:txBody>
                  <a:tcPr marL="12700" marR="12700" marT="12700" marB="0" anchor="b">
                    <a:lnL>
                      <a:noFill/>
                    </a:lnL>
                    <a:lnR>
                      <a:noFill/>
                    </a:lnR>
                    <a:lnT>
                      <a:noFill/>
                    </a:lnT>
                    <a:lnB>
                      <a:noFill/>
                    </a:lnB>
                    <a:solidFill>
                      <a:srgbClr val="95B3D7"/>
                    </a:solidFill>
                  </a:tcPr>
                </a:tc>
                <a:tc>
                  <a:txBody>
                    <a:bodyPr/>
                    <a:lstStyle/>
                    <a:p>
                      <a:pPr algn="r" fontAlgn="b"/>
                      <a:r>
                        <a:rPr lang="en-US" sz="1100" b="0" i="0" u="none" strike="noStrike">
                          <a:solidFill>
                            <a:srgbClr val="000000"/>
                          </a:solidFill>
                          <a:effectLst/>
                          <a:latin typeface="Calibri"/>
                        </a:rPr>
                        <a:t>$1,960</a:t>
                      </a:r>
                    </a:p>
                  </a:txBody>
                  <a:tcPr marL="12700" marR="12700" marT="12700" marB="0" anchor="b">
                    <a:lnL>
                      <a:noFill/>
                    </a:lnL>
                    <a:lnR>
                      <a:noFill/>
                    </a:lnR>
                    <a:lnT>
                      <a:noFill/>
                    </a:lnT>
                    <a:lnB>
                      <a:noFill/>
                    </a:lnB>
                  </a:tcPr>
                </a:tc>
                <a:tc>
                  <a:txBody>
                    <a:bodyPr/>
                    <a:lstStyle/>
                    <a:p>
                      <a:pPr algn="r" fontAlgn="b"/>
                      <a:r>
                        <a:rPr lang="en-US" sz="1100" b="0" i="0" u="none" strike="noStrike">
                          <a:solidFill>
                            <a:srgbClr val="000000"/>
                          </a:solidFill>
                          <a:effectLst/>
                          <a:latin typeface="Calibri"/>
                        </a:rPr>
                        <a:t>$1,960</a:t>
                      </a:r>
                    </a:p>
                  </a:txBody>
                  <a:tcPr marL="12700" marR="12700" marT="12700" marB="0" anchor="b">
                    <a:lnL>
                      <a:noFill/>
                    </a:lnL>
                    <a:lnR>
                      <a:noFill/>
                    </a:lnR>
                    <a:lnT>
                      <a:noFill/>
                    </a:lnT>
                    <a:lnB>
                      <a:noFill/>
                    </a:lnB>
                  </a:tcPr>
                </a:tc>
                <a:tc>
                  <a:txBody>
                    <a:bodyPr/>
                    <a:lstStyle/>
                    <a:p>
                      <a:pPr algn="r" fontAlgn="b"/>
                      <a:r>
                        <a:rPr lang="en-US" sz="1100" b="0" i="0" u="none" strike="noStrike">
                          <a:solidFill>
                            <a:srgbClr val="000000"/>
                          </a:solidFill>
                          <a:effectLst/>
                          <a:latin typeface="Calibri"/>
                        </a:rPr>
                        <a:t>$1,980</a:t>
                      </a:r>
                    </a:p>
                  </a:txBody>
                  <a:tcPr marL="12700" marR="12700" marT="12700" marB="0" anchor="b">
                    <a:lnL>
                      <a:noFill/>
                    </a:lnL>
                    <a:lnR>
                      <a:noFill/>
                    </a:lnR>
                    <a:lnT>
                      <a:noFill/>
                    </a:lnT>
                    <a:lnB>
                      <a:noFill/>
                    </a:lnB>
                  </a:tcPr>
                </a:tc>
              </a:tr>
              <a:tr h="229889">
                <a:tc>
                  <a:txBody>
                    <a:bodyPr/>
                    <a:lstStyle/>
                    <a:p>
                      <a:pPr algn="l" fontAlgn="b"/>
                      <a:r>
                        <a:rPr lang="en-US" sz="1100" b="0" i="0" u="none" strike="noStrike">
                          <a:solidFill>
                            <a:srgbClr val="000000"/>
                          </a:solidFill>
                          <a:effectLst/>
                          <a:latin typeface="Calibri"/>
                        </a:rPr>
                        <a:t>Russia</a:t>
                      </a:r>
                    </a:p>
                  </a:txBody>
                  <a:tcPr marL="12700" marR="12700" marT="12700" marB="0" anchor="b">
                    <a:lnL>
                      <a:noFill/>
                    </a:lnL>
                    <a:lnR>
                      <a:noFill/>
                    </a:lnR>
                    <a:lnT>
                      <a:noFill/>
                    </a:lnT>
                    <a:lnB>
                      <a:noFill/>
                    </a:lnB>
                  </a:tcPr>
                </a:tc>
                <a:tc>
                  <a:txBody>
                    <a:bodyPr/>
                    <a:lstStyle/>
                    <a:p>
                      <a:pPr algn="r" fontAlgn="b"/>
                      <a:r>
                        <a:rPr lang="en-US" sz="1100" b="1" i="0" u="none" strike="noStrike">
                          <a:solidFill>
                            <a:srgbClr val="008000"/>
                          </a:solidFill>
                          <a:effectLst/>
                          <a:latin typeface="Calibri"/>
                        </a:rPr>
                        <a:t>$1,950</a:t>
                      </a:r>
                    </a:p>
                  </a:txBody>
                  <a:tcPr marL="12700" marR="12700" marT="12700" marB="0" anchor="b">
                    <a:lnL>
                      <a:noFill/>
                    </a:lnL>
                    <a:lnR>
                      <a:noFill/>
                    </a:lnR>
                    <a:lnT>
                      <a:noFill/>
                    </a:lnT>
                    <a:lnB>
                      <a:noFill/>
                    </a:lnB>
                  </a:tcPr>
                </a:tc>
                <a:tc>
                  <a:txBody>
                    <a:bodyPr/>
                    <a:lstStyle/>
                    <a:p>
                      <a:pPr algn="r" fontAlgn="b"/>
                      <a:r>
                        <a:rPr lang="en-US" sz="1100" b="1" i="0" u="none" strike="noStrike">
                          <a:solidFill>
                            <a:srgbClr val="FF0000"/>
                          </a:solidFill>
                          <a:effectLst/>
                          <a:latin typeface="Calibri"/>
                        </a:rPr>
                        <a:t>$1,955</a:t>
                      </a:r>
                    </a:p>
                  </a:txBody>
                  <a:tcPr marL="12700" marR="12700" marT="12700" marB="0" anchor="b">
                    <a:lnL>
                      <a:noFill/>
                    </a:lnL>
                    <a:lnR>
                      <a:noFill/>
                    </a:lnR>
                    <a:lnT>
                      <a:noFill/>
                    </a:lnT>
                    <a:lnB>
                      <a:noFill/>
                    </a:lnB>
                  </a:tcPr>
                </a:tc>
                <a:tc>
                  <a:txBody>
                    <a:bodyPr/>
                    <a:lstStyle/>
                    <a:p>
                      <a:pPr algn="r" fontAlgn="b"/>
                      <a:r>
                        <a:rPr lang="en-US" sz="1100" b="0" i="0" u="none" strike="noStrike">
                          <a:solidFill>
                            <a:srgbClr val="000000"/>
                          </a:solidFill>
                          <a:effectLst/>
                          <a:latin typeface="Calibri"/>
                        </a:rPr>
                        <a:t>$2,130</a:t>
                      </a:r>
                    </a:p>
                  </a:txBody>
                  <a:tcPr marL="12700" marR="12700" marT="12700" marB="0" anchor="b">
                    <a:lnL>
                      <a:noFill/>
                    </a:lnL>
                    <a:lnR>
                      <a:noFill/>
                    </a:lnR>
                    <a:lnT>
                      <a:noFill/>
                    </a:lnT>
                    <a:lnB>
                      <a:noFill/>
                    </a:lnB>
                    <a:solidFill>
                      <a:srgbClr val="95B3D7"/>
                    </a:solidFill>
                  </a:tcPr>
                </a:tc>
                <a:tc>
                  <a:txBody>
                    <a:bodyPr/>
                    <a:lstStyle/>
                    <a:p>
                      <a:pPr algn="r" fontAlgn="b"/>
                      <a:r>
                        <a:rPr lang="en-US" sz="1100" b="0" i="0" u="none" strike="noStrike">
                          <a:solidFill>
                            <a:srgbClr val="000000"/>
                          </a:solidFill>
                          <a:effectLst/>
                          <a:latin typeface="Calibri"/>
                        </a:rPr>
                        <a:t>$1,960</a:t>
                      </a:r>
                    </a:p>
                  </a:txBody>
                  <a:tcPr marL="12700" marR="12700" marT="12700" marB="0" anchor="b">
                    <a:lnL>
                      <a:noFill/>
                    </a:lnL>
                    <a:lnR>
                      <a:noFill/>
                    </a:lnR>
                    <a:lnT>
                      <a:noFill/>
                    </a:lnT>
                    <a:lnB>
                      <a:noFill/>
                    </a:lnB>
                  </a:tcPr>
                </a:tc>
                <a:tc>
                  <a:txBody>
                    <a:bodyPr/>
                    <a:lstStyle/>
                    <a:p>
                      <a:pPr algn="r" fontAlgn="b"/>
                      <a:r>
                        <a:rPr lang="en-US" sz="1100" b="0" i="0" u="none" strike="noStrike">
                          <a:solidFill>
                            <a:srgbClr val="000000"/>
                          </a:solidFill>
                          <a:effectLst/>
                          <a:latin typeface="Calibri"/>
                        </a:rPr>
                        <a:t>$1,980</a:t>
                      </a:r>
                    </a:p>
                  </a:txBody>
                  <a:tcPr marL="12700" marR="12700" marT="12700" marB="0" anchor="b">
                    <a:lnL>
                      <a:noFill/>
                    </a:lnL>
                    <a:lnR>
                      <a:noFill/>
                    </a:lnR>
                    <a:lnT>
                      <a:noFill/>
                    </a:lnT>
                    <a:lnB>
                      <a:noFill/>
                    </a:lnB>
                  </a:tcPr>
                </a:tc>
              </a:tr>
              <a:tr h="229889">
                <a:tc>
                  <a:txBody>
                    <a:bodyPr/>
                    <a:lstStyle/>
                    <a:p>
                      <a:pPr algn="l" fontAlgn="b"/>
                      <a:r>
                        <a:rPr lang="en-US" sz="1100" b="0" i="0" u="none" strike="noStrike">
                          <a:solidFill>
                            <a:srgbClr val="000000"/>
                          </a:solidFill>
                          <a:effectLst/>
                          <a:latin typeface="Calibri"/>
                        </a:rPr>
                        <a:t>India</a:t>
                      </a:r>
                    </a:p>
                  </a:txBody>
                  <a:tcPr marL="12700" marR="12700" marT="12700" marB="0" anchor="b">
                    <a:lnL>
                      <a:noFill/>
                    </a:lnL>
                    <a:lnR>
                      <a:noFill/>
                    </a:lnR>
                    <a:lnT>
                      <a:noFill/>
                    </a:lnT>
                    <a:lnB>
                      <a:noFill/>
                    </a:lnB>
                  </a:tcPr>
                </a:tc>
                <a:tc>
                  <a:txBody>
                    <a:bodyPr/>
                    <a:lstStyle/>
                    <a:p>
                      <a:pPr algn="r" fontAlgn="b"/>
                      <a:r>
                        <a:rPr lang="en-US" sz="1100" b="0" i="0" u="none" strike="noStrike">
                          <a:solidFill>
                            <a:srgbClr val="000000"/>
                          </a:solidFill>
                          <a:effectLst/>
                          <a:latin typeface="Calibri"/>
                        </a:rPr>
                        <a:t>$1,350</a:t>
                      </a:r>
                    </a:p>
                  </a:txBody>
                  <a:tcPr marL="12700" marR="12700" marT="12700" marB="0" anchor="b">
                    <a:lnL>
                      <a:noFill/>
                    </a:lnL>
                    <a:lnR>
                      <a:noFill/>
                    </a:lnR>
                    <a:lnT>
                      <a:noFill/>
                    </a:lnT>
                    <a:lnB>
                      <a:noFill/>
                    </a:lnB>
                  </a:tcPr>
                </a:tc>
                <a:tc>
                  <a:txBody>
                    <a:bodyPr/>
                    <a:lstStyle/>
                    <a:p>
                      <a:pPr algn="r" fontAlgn="b"/>
                      <a:r>
                        <a:rPr lang="en-US" sz="1100" b="0" i="0" u="none" strike="noStrike">
                          <a:solidFill>
                            <a:srgbClr val="000000"/>
                          </a:solidFill>
                          <a:effectLst/>
                          <a:latin typeface="Calibri"/>
                        </a:rPr>
                        <a:t>$1,355</a:t>
                      </a:r>
                    </a:p>
                  </a:txBody>
                  <a:tcPr marL="12700" marR="12700" marT="12700" marB="0" anchor="b">
                    <a:lnL>
                      <a:noFill/>
                    </a:lnL>
                    <a:lnR>
                      <a:noFill/>
                    </a:lnR>
                    <a:lnT>
                      <a:noFill/>
                    </a:lnT>
                    <a:lnB>
                      <a:noFill/>
                    </a:lnB>
                  </a:tcPr>
                </a:tc>
                <a:tc>
                  <a:txBody>
                    <a:bodyPr/>
                    <a:lstStyle/>
                    <a:p>
                      <a:pPr algn="r" fontAlgn="b"/>
                      <a:r>
                        <a:rPr lang="en-US" sz="1100" b="1" i="0" u="none" strike="noStrike">
                          <a:solidFill>
                            <a:srgbClr val="FF0000"/>
                          </a:solidFill>
                          <a:effectLst/>
                          <a:latin typeface="Calibri"/>
                        </a:rPr>
                        <a:t>$1,360</a:t>
                      </a:r>
                    </a:p>
                  </a:txBody>
                  <a:tcPr marL="12700" marR="12700" marT="12700" marB="0" anchor="b">
                    <a:lnL>
                      <a:noFill/>
                    </a:lnL>
                    <a:lnR>
                      <a:noFill/>
                    </a:lnR>
                    <a:lnT>
                      <a:noFill/>
                    </a:lnT>
                    <a:lnB>
                      <a:noFill/>
                    </a:lnB>
                  </a:tcPr>
                </a:tc>
                <a:tc>
                  <a:txBody>
                    <a:bodyPr/>
                    <a:lstStyle/>
                    <a:p>
                      <a:pPr algn="r" fontAlgn="b"/>
                      <a:r>
                        <a:rPr lang="en-US" sz="1100" b="0" i="0" u="none" strike="noStrike">
                          <a:solidFill>
                            <a:srgbClr val="000000"/>
                          </a:solidFill>
                          <a:effectLst/>
                          <a:latin typeface="Calibri"/>
                        </a:rPr>
                        <a:t>$1,530</a:t>
                      </a:r>
                    </a:p>
                  </a:txBody>
                  <a:tcPr marL="12700" marR="12700" marT="12700" marB="0" anchor="b">
                    <a:lnL>
                      <a:noFill/>
                    </a:lnL>
                    <a:lnR>
                      <a:noFill/>
                    </a:lnR>
                    <a:lnT>
                      <a:noFill/>
                    </a:lnT>
                    <a:lnB>
                      <a:noFill/>
                    </a:lnB>
                    <a:solidFill>
                      <a:srgbClr val="95B3D7"/>
                    </a:solidFill>
                  </a:tcPr>
                </a:tc>
                <a:tc>
                  <a:txBody>
                    <a:bodyPr/>
                    <a:lstStyle/>
                    <a:p>
                      <a:pPr algn="r" fontAlgn="b"/>
                      <a:r>
                        <a:rPr lang="en-US" sz="1100" b="0" i="0" u="none" strike="noStrike">
                          <a:solidFill>
                            <a:srgbClr val="000000"/>
                          </a:solidFill>
                          <a:effectLst/>
                          <a:latin typeface="Calibri"/>
                        </a:rPr>
                        <a:t>$1,380</a:t>
                      </a:r>
                    </a:p>
                  </a:txBody>
                  <a:tcPr marL="12700" marR="12700" marT="12700" marB="0" anchor="b">
                    <a:lnL>
                      <a:noFill/>
                    </a:lnL>
                    <a:lnR>
                      <a:noFill/>
                    </a:lnR>
                    <a:lnT>
                      <a:noFill/>
                    </a:lnT>
                    <a:lnB>
                      <a:noFill/>
                    </a:lnB>
                  </a:tcPr>
                </a:tc>
              </a:tr>
              <a:tr h="229889">
                <a:tc>
                  <a:txBody>
                    <a:bodyPr/>
                    <a:lstStyle/>
                    <a:p>
                      <a:pPr algn="l" fontAlgn="b"/>
                      <a:r>
                        <a:rPr lang="en-US" sz="1100" b="0" i="0" u="none" strike="noStrike" dirty="0">
                          <a:solidFill>
                            <a:srgbClr val="000000"/>
                          </a:solidFill>
                          <a:effectLst/>
                          <a:latin typeface="Calibri"/>
                        </a:rPr>
                        <a:t>China</a:t>
                      </a:r>
                    </a:p>
                  </a:txBody>
                  <a:tcPr marL="12700" marR="12700" marT="12700" marB="0" anchor="b">
                    <a:lnL>
                      <a:noFill/>
                    </a:lnL>
                    <a:lnR>
                      <a:noFill/>
                    </a:lnR>
                    <a:lnT>
                      <a:noFill/>
                    </a:lnT>
                    <a:lnB>
                      <a:noFill/>
                    </a:lnB>
                  </a:tcPr>
                </a:tc>
                <a:tc>
                  <a:txBody>
                    <a:bodyPr/>
                    <a:lstStyle/>
                    <a:p>
                      <a:pPr algn="r" fontAlgn="b"/>
                      <a:r>
                        <a:rPr lang="en-US" sz="1100" b="0" i="0" u="none" strike="noStrike">
                          <a:solidFill>
                            <a:srgbClr val="000000"/>
                          </a:solidFill>
                          <a:effectLst/>
                          <a:latin typeface="Calibri"/>
                        </a:rPr>
                        <a:t>$1,200</a:t>
                      </a:r>
                    </a:p>
                  </a:txBody>
                  <a:tcPr marL="12700" marR="12700" marT="12700" marB="0" anchor="b">
                    <a:lnL>
                      <a:noFill/>
                    </a:lnL>
                    <a:lnR>
                      <a:noFill/>
                    </a:lnR>
                    <a:lnT>
                      <a:noFill/>
                    </a:lnT>
                    <a:lnB>
                      <a:noFill/>
                    </a:lnB>
                  </a:tcPr>
                </a:tc>
                <a:tc>
                  <a:txBody>
                    <a:bodyPr/>
                    <a:lstStyle/>
                    <a:p>
                      <a:pPr algn="r" fontAlgn="b"/>
                      <a:r>
                        <a:rPr lang="en-US" sz="1100" b="0" i="0" u="none" strike="noStrike">
                          <a:solidFill>
                            <a:srgbClr val="000000"/>
                          </a:solidFill>
                          <a:effectLst/>
                          <a:latin typeface="Calibri"/>
                        </a:rPr>
                        <a:t>$1,205</a:t>
                      </a:r>
                    </a:p>
                  </a:txBody>
                  <a:tcPr marL="12700" marR="12700" marT="12700" marB="0" anchor="b">
                    <a:lnL>
                      <a:noFill/>
                    </a:lnL>
                    <a:lnR>
                      <a:noFill/>
                    </a:lnR>
                    <a:lnT>
                      <a:noFill/>
                    </a:lnT>
                    <a:lnB>
                      <a:noFill/>
                    </a:lnB>
                  </a:tcPr>
                </a:tc>
                <a:tc>
                  <a:txBody>
                    <a:bodyPr/>
                    <a:lstStyle/>
                    <a:p>
                      <a:pPr algn="r" fontAlgn="b"/>
                      <a:r>
                        <a:rPr lang="en-US" sz="1100" b="0" i="0" u="none" strike="noStrike" dirty="0">
                          <a:solidFill>
                            <a:srgbClr val="000000"/>
                          </a:solidFill>
                          <a:effectLst/>
                          <a:latin typeface="Calibri"/>
                        </a:rPr>
                        <a:t>$1,210</a:t>
                      </a:r>
                    </a:p>
                  </a:txBody>
                  <a:tcPr marL="12700" marR="12700" marT="12700" marB="0" anchor="b">
                    <a:lnL>
                      <a:noFill/>
                    </a:lnL>
                    <a:lnR>
                      <a:noFill/>
                    </a:lnR>
                    <a:lnT>
                      <a:noFill/>
                    </a:lnT>
                    <a:lnB>
                      <a:noFill/>
                    </a:lnB>
                  </a:tcPr>
                </a:tc>
                <a:tc>
                  <a:txBody>
                    <a:bodyPr/>
                    <a:lstStyle/>
                    <a:p>
                      <a:pPr algn="r" fontAlgn="b"/>
                      <a:r>
                        <a:rPr lang="en-US" sz="1100" b="1" i="0" u="none" strike="noStrike">
                          <a:solidFill>
                            <a:srgbClr val="FF0000"/>
                          </a:solidFill>
                          <a:effectLst/>
                          <a:latin typeface="Calibri"/>
                        </a:rPr>
                        <a:t>$1,210</a:t>
                      </a:r>
                    </a:p>
                  </a:txBody>
                  <a:tcPr marL="12700" marR="12700" marT="12700" marB="0" anchor="b">
                    <a:lnL>
                      <a:noFill/>
                    </a:lnL>
                    <a:lnR>
                      <a:noFill/>
                    </a:lnR>
                    <a:lnT>
                      <a:noFill/>
                    </a:lnT>
                    <a:lnB>
                      <a:noFill/>
                    </a:lnB>
                  </a:tcPr>
                </a:tc>
                <a:tc>
                  <a:txBody>
                    <a:bodyPr/>
                    <a:lstStyle/>
                    <a:p>
                      <a:pPr algn="r" fontAlgn="b"/>
                      <a:r>
                        <a:rPr lang="en-US" sz="1100" b="0" i="0" u="none" strike="noStrike" dirty="0">
                          <a:solidFill>
                            <a:srgbClr val="000000"/>
                          </a:solidFill>
                          <a:effectLst/>
                          <a:latin typeface="Calibri"/>
                        </a:rPr>
                        <a:t>$1,400</a:t>
                      </a:r>
                    </a:p>
                  </a:txBody>
                  <a:tcPr marL="12700" marR="12700" marT="12700" marB="0" anchor="b">
                    <a:lnL>
                      <a:noFill/>
                    </a:lnL>
                    <a:lnR>
                      <a:noFill/>
                    </a:lnR>
                    <a:lnT>
                      <a:noFill/>
                    </a:lnT>
                    <a:lnB>
                      <a:noFill/>
                    </a:lnB>
                    <a:solidFill>
                      <a:srgbClr val="95B3D7"/>
                    </a:solidFill>
                  </a:tcPr>
                </a:tc>
              </a:tr>
            </a:tbl>
          </a:graphicData>
        </a:graphic>
      </p:graphicFrame>
      <p:grpSp>
        <p:nvGrpSpPr>
          <p:cNvPr id="3" name="Group 2"/>
          <p:cNvGrpSpPr/>
          <p:nvPr/>
        </p:nvGrpSpPr>
        <p:grpSpPr>
          <a:xfrm>
            <a:off x="2026743" y="5648560"/>
            <a:ext cx="1724317" cy="369332"/>
            <a:chOff x="2026743" y="5648560"/>
            <a:chExt cx="1724317" cy="369332"/>
          </a:xfrm>
        </p:grpSpPr>
        <p:cxnSp>
          <p:nvCxnSpPr>
            <p:cNvPr id="26" name="Straight Arrow Connector 25"/>
            <p:cNvCxnSpPr>
              <a:stCxn id="10" idx="3"/>
            </p:cNvCxnSpPr>
            <p:nvPr/>
          </p:nvCxnSpPr>
          <p:spPr bwMode="auto">
            <a:xfrm>
              <a:off x="3198859" y="5833226"/>
              <a:ext cx="552201" cy="6143"/>
            </a:xfrm>
            <a:prstGeom prst="straightConnector1">
              <a:avLst/>
            </a:prstGeom>
            <a:ln>
              <a:headEnd type="none" w="med" len="med"/>
              <a:tailEnd type="arrow"/>
            </a:ln>
          </p:spPr>
          <p:style>
            <a:lnRef idx="2">
              <a:schemeClr val="accent2"/>
            </a:lnRef>
            <a:fillRef idx="0">
              <a:schemeClr val="accent2"/>
            </a:fillRef>
            <a:effectRef idx="1">
              <a:schemeClr val="accent2"/>
            </a:effectRef>
            <a:fontRef idx="minor">
              <a:schemeClr val="tx1"/>
            </a:fontRef>
          </p:style>
        </p:cxnSp>
        <p:sp>
          <p:nvSpPr>
            <p:cNvPr id="10" name="TextBox 9"/>
            <p:cNvSpPr txBox="1"/>
            <p:nvPr/>
          </p:nvSpPr>
          <p:spPr>
            <a:xfrm>
              <a:off x="2026743" y="5648560"/>
              <a:ext cx="1172116" cy="369332"/>
            </a:xfrm>
            <a:prstGeom prst="rect">
              <a:avLst/>
            </a:prstGeom>
            <a:noFill/>
          </p:spPr>
          <p:txBody>
            <a:bodyPr wrap="none" rtlCol="0">
              <a:spAutoFit/>
            </a:bodyPr>
            <a:lstStyle/>
            <a:p>
              <a:r>
                <a:rPr lang="en-US" sz="1800" b="1" dirty="0" smtClean="0">
                  <a:solidFill>
                    <a:schemeClr val="accent6">
                      <a:lumMod val="60000"/>
                      <a:lumOff val="40000"/>
                    </a:schemeClr>
                  </a:solidFill>
                </a:rPr>
                <a:t>Dedicated</a:t>
              </a:r>
              <a:endParaRPr lang="en-US" sz="1800" b="1" dirty="0">
                <a:solidFill>
                  <a:schemeClr val="accent6">
                    <a:lumMod val="60000"/>
                    <a:lumOff val="40000"/>
                  </a:schemeClr>
                </a:solidFill>
              </a:endParaRPr>
            </a:p>
          </p:txBody>
        </p:sp>
      </p:grpSp>
      <p:grpSp>
        <p:nvGrpSpPr>
          <p:cNvPr id="4" name="Group 3"/>
          <p:cNvGrpSpPr/>
          <p:nvPr/>
        </p:nvGrpSpPr>
        <p:grpSpPr>
          <a:xfrm>
            <a:off x="2044027" y="5882040"/>
            <a:ext cx="1697293" cy="369332"/>
            <a:chOff x="2044027" y="5882040"/>
            <a:chExt cx="1697293" cy="369332"/>
          </a:xfrm>
        </p:grpSpPr>
        <p:cxnSp>
          <p:nvCxnSpPr>
            <p:cNvPr id="47" name="Straight Arrow Connector 46"/>
            <p:cNvCxnSpPr/>
            <p:nvPr/>
          </p:nvCxnSpPr>
          <p:spPr bwMode="auto">
            <a:xfrm>
              <a:off x="3189119" y="6066705"/>
              <a:ext cx="552201" cy="6143"/>
            </a:xfrm>
            <a:prstGeom prst="straightConnector1">
              <a:avLst/>
            </a:prstGeom>
            <a:ln>
              <a:solidFill>
                <a:srgbClr val="FF0000"/>
              </a:solidFill>
              <a:headEnd type="none" w="med" len="med"/>
              <a:tailEnd type="arrow"/>
            </a:ln>
          </p:spPr>
          <p:style>
            <a:lnRef idx="2">
              <a:schemeClr val="accent2"/>
            </a:lnRef>
            <a:fillRef idx="0">
              <a:schemeClr val="accent2"/>
            </a:fillRef>
            <a:effectRef idx="1">
              <a:schemeClr val="accent2"/>
            </a:effectRef>
            <a:fontRef idx="minor">
              <a:schemeClr val="tx1"/>
            </a:fontRef>
          </p:style>
        </p:cxnSp>
        <p:sp>
          <p:nvSpPr>
            <p:cNvPr id="48" name="TextBox 47"/>
            <p:cNvSpPr txBox="1"/>
            <p:nvPr/>
          </p:nvSpPr>
          <p:spPr>
            <a:xfrm>
              <a:off x="2044027" y="5882040"/>
              <a:ext cx="954107" cy="369332"/>
            </a:xfrm>
            <a:prstGeom prst="rect">
              <a:avLst/>
            </a:prstGeom>
            <a:noFill/>
          </p:spPr>
          <p:txBody>
            <a:bodyPr wrap="none" rtlCol="0">
              <a:spAutoFit/>
            </a:bodyPr>
            <a:lstStyle/>
            <a:p>
              <a:r>
                <a:rPr lang="en-US" sz="1800" b="1" dirty="0" smtClean="0">
                  <a:solidFill>
                    <a:srgbClr val="FF0000"/>
                  </a:solidFill>
                </a:rPr>
                <a:t>2</a:t>
              </a:r>
              <a:r>
                <a:rPr lang="en-US" sz="1800" b="1" baseline="30000" dirty="0" smtClean="0">
                  <a:solidFill>
                    <a:srgbClr val="FF0000"/>
                  </a:solidFill>
                </a:rPr>
                <a:t>nd</a:t>
              </a:r>
              <a:r>
                <a:rPr lang="en-US" sz="1800" b="1" dirty="0" smtClean="0">
                  <a:solidFill>
                    <a:srgbClr val="FF0000"/>
                  </a:solidFill>
                </a:rPr>
                <a:t> Best</a:t>
              </a:r>
              <a:endParaRPr lang="en-US" sz="1800" b="1" dirty="0">
                <a:solidFill>
                  <a:srgbClr val="FF0000"/>
                </a:solidFill>
              </a:endParaRPr>
            </a:p>
          </p:txBody>
        </p:sp>
      </p:grpSp>
      <p:sp>
        <p:nvSpPr>
          <p:cNvPr id="49" name="TextBox 48"/>
          <p:cNvSpPr txBox="1"/>
          <p:nvPr/>
        </p:nvSpPr>
        <p:spPr>
          <a:xfrm>
            <a:off x="1756516" y="6145594"/>
            <a:ext cx="3080653" cy="276999"/>
          </a:xfrm>
          <a:prstGeom prst="rect">
            <a:avLst/>
          </a:prstGeom>
          <a:noFill/>
        </p:spPr>
        <p:txBody>
          <a:bodyPr wrap="square" rtlCol="0">
            <a:spAutoFit/>
          </a:bodyPr>
          <a:lstStyle/>
          <a:p>
            <a:r>
              <a:rPr lang="en-US" sz="1200" dirty="0" smtClean="0">
                <a:solidFill>
                  <a:srgbClr val="008000"/>
                </a:solidFill>
              </a:rPr>
              <a:t>Brazil has larger market than Russia </a:t>
            </a:r>
          </a:p>
        </p:txBody>
      </p:sp>
      <p:cxnSp>
        <p:nvCxnSpPr>
          <p:cNvPr id="50" name="Straight Arrow Connector 49"/>
          <p:cNvCxnSpPr/>
          <p:nvPr/>
        </p:nvCxnSpPr>
        <p:spPr bwMode="auto">
          <a:xfrm>
            <a:off x="4645102" y="6417233"/>
            <a:ext cx="418248" cy="8554"/>
          </a:xfrm>
          <a:prstGeom prst="straightConnector1">
            <a:avLst/>
          </a:prstGeom>
          <a:ln>
            <a:solidFill>
              <a:srgbClr val="FF0000"/>
            </a:solidFill>
            <a:headEnd type="none" w="med" len="med"/>
            <a:tailEnd type="arrow"/>
          </a:ln>
        </p:spPr>
        <p:style>
          <a:lnRef idx="2">
            <a:schemeClr val="accent2"/>
          </a:lnRef>
          <a:fillRef idx="0">
            <a:schemeClr val="accent2"/>
          </a:fillRef>
          <a:effectRef idx="1">
            <a:schemeClr val="accent2"/>
          </a:effectRef>
          <a:fontRef idx="minor">
            <a:schemeClr val="tx1"/>
          </a:fontRef>
        </p:style>
      </p:cxnSp>
      <p:cxnSp>
        <p:nvCxnSpPr>
          <p:cNvPr id="51" name="Straight Arrow Connector 50"/>
          <p:cNvCxnSpPr/>
          <p:nvPr/>
        </p:nvCxnSpPr>
        <p:spPr bwMode="auto">
          <a:xfrm>
            <a:off x="5447134" y="6601060"/>
            <a:ext cx="418248" cy="8553"/>
          </a:xfrm>
          <a:prstGeom prst="straightConnector1">
            <a:avLst/>
          </a:prstGeom>
          <a:ln>
            <a:solidFill>
              <a:srgbClr val="FF0000"/>
            </a:solidFill>
            <a:headEnd type="none" w="med" len="med"/>
            <a:tailEnd type="arrow"/>
          </a:ln>
        </p:spPr>
        <p:style>
          <a:lnRef idx="2">
            <a:schemeClr val="accent2"/>
          </a:lnRef>
          <a:fillRef idx="0">
            <a:schemeClr val="accent2"/>
          </a:fillRef>
          <a:effectRef idx="1">
            <a:schemeClr val="accent2"/>
          </a:effectRef>
          <a:fontRef idx="minor">
            <a:schemeClr val="tx1"/>
          </a:fontRef>
        </p:style>
      </p:cxnSp>
      <p:cxnSp>
        <p:nvCxnSpPr>
          <p:cNvPr id="53" name="Straight Arrow Connector 52"/>
          <p:cNvCxnSpPr/>
          <p:nvPr/>
        </p:nvCxnSpPr>
        <p:spPr bwMode="auto">
          <a:xfrm flipV="1">
            <a:off x="7084616" y="5874306"/>
            <a:ext cx="368121" cy="8158"/>
          </a:xfrm>
          <a:prstGeom prst="straightConnector1">
            <a:avLst/>
          </a:prstGeom>
          <a:ln>
            <a:solidFill>
              <a:srgbClr val="FF0000"/>
            </a:solidFill>
            <a:headEnd type="none" w="med" len="med"/>
            <a:tailEnd type="arrow"/>
          </a:ln>
        </p:spPr>
        <p:style>
          <a:lnRef idx="2">
            <a:schemeClr val="accent2"/>
          </a:lnRef>
          <a:fillRef idx="0">
            <a:schemeClr val="accent2"/>
          </a:fillRef>
          <a:effectRef idx="1">
            <a:schemeClr val="accent2"/>
          </a:effectRef>
          <a:fontRef idx="minor">
            <a:schemeClr val="tx1"/>
          </a:fontRef>
        </p:style>
      </p:cxnSp>
      <p:cxnSp>
        <p:nvCxnSpPr>
          <p:cNvPr id="54" name="Straight Arrow Connector 53"/>
          <p:cNvCxnSpPr/>
          <p:nvPr/>
        </p:nvCxnSpPr>
        <p:spPr bwMode="auto">
          <a:xfrm flipV="1">
            <a:off x="6267894" y="6778727"/>
            <a:ext cx="368121" cy="8158"/>
          </a:xfrm>
          <a:prstGeom prst="straightConnector1">
            <a:avLst/>
          </a:prstGeom>
          <a:ln>
            <a:solidFill>
              <a:srgbClr val="FF0000"/>
            </a:solidFill>
            <a:headEnd type="none" w="med" len="med"/>
            <a:tailEnd type="arrow"/>
          </a:ln>
        </p:spPr>
        <p:style>
          <a:lnRef idx="2">
            <a:schemeClr val="accent2"/>
          </a:lnRef>
          <a:fillRef idx="0">
            <a:schemeClr val="accent2"/>
          </a:fillRef>
          <a:effectRef idx="1">
            <a:schemeClr val="accent2"/>
          </a:effectRef>
          <a:fontRef idx="minor">
            <a:schemeClr val="tx1"/>
          </a:fontRef>
        </p:style>
      </p:cxnSp>
    </p:spTree>
    <p:extLst>
      <p:ext uri="{BB962C8B-B14F-4D97-AF65-F5344CB8AC3E}">
        <p14:creationId xmlns:p14="http://schemas.microsoft.com/office/powerpoint/2010/main" val="35833183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5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6"/>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5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37"/>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53"/>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Global Network Optimization:</a:t>
            </a:r>
            <a:r>
              <a:rPr lang="en-US" dirty="0"/>
              <a:t> </a:t>
            </a:r>
            <a:r>
              <a:rPr lang="en-US" smtClean="0"/>
              <a:t>Capacity configuration</a:t>
            </a:r>
            <a:r>
              <a:rPr lang="en-US" dirty="0" smtClean="0"/>
              <a:t/>
            </a:r>
            <a:br>
              <a:rPr lang="en-US" dirty="0" smtClean="0"/>
            </a:br>
            <a:r>
              <a:rPr lang="en-US" dirty="0" smtClean="0"/>
              <a:t>	5. Chained Flexible Network</a:t>
            </a:r>
            <a:endParaRPr lang="en-US" dirty="0"/>
          </a:p>
        </p:txBody>
      </p:sp>
      <p:cxnSp>
        <p:nvCxnSpPr>
          <p:cNvPr id="32" name="Straight Arrow Connector 31"/>
          <p:cNvCxnSpPr/>
          <p:nvPr/>
        </p:nvCxnSpPr>
        <p:spPr bwMode="auto">
          <a:xfrm>
            <a:off x="2353695" y="1501000"/>
            <a:ext cx="4349044" cy="722489"/>
          </a:xfrm>
          <a:prstGeom prst="straightConnector1">
            <a:avLst/>
          </a:prstGeom>
          <a:ln>
            <a:solidFill>
              <a:srgbClr val="FF0000"/>
            </a:solidFill>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5" name="Straight Arrow Connector 34"/>
          <p:cNvCxnSpPr/>
          <p:nvPr/>
        </p:nvCxnSpPr>
        <p:spPr bwMode="auto">
          <a:xfrm>
            <a:off x="2350873" y="2570623"/>
            <a:ext cx="4349044" cy="722489"/>
          </a:xfrm>
          <a:prstGeom prst="straightConnector1">
            <a:avLst/>
          </a:prstGeom>
          <a:ln>
            <a:solidFill>
              <a:srgbClr val="FF0000"/>
            </a:solidFill>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6" name="Straight Arrow Connector 35"/>
          <p:cNvCxnSpPr/>
          <p:nvPr/>
        </p:nvCxnSpPr>
        <p:spPr bwMode="auto">
          <a:xfrm>
            <a:off x="2393206" y="3459622"/>
            <a:ext cx="4349044" cy="722489"/>
          </a:xfrm>
          <a:prstGeom prst="straightConnector1">
            <a:avLst/>
          </a:prstGeom>
          <a:ln>
            <a:solidFill>
              <a:srgbClr val="FF0000"/>
            </a:solidFill>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7" name="Straight Arrow Connector 36"/>
          <p:cNvCxnSpPr/>
          <p:nvPr/>
        </p:nvCxnSpPr>
        <p:spPr bwMode="auto">
          <a:xfrm>
            <a:off x="2393206" y="4362733"/>
            <a:ext cx="4349044" cy="722489"/>
          </a:xfrm>
          <a:prstGeom prst="straightConnector1">
            <a:avLst/>
          </a:prstGeom>
          <a:ln>
            <a:solidFill>
              <a:srgbClr val="FF0000"/>
            </a:solidFill>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8" name="Straight Arrow Connector 37"/>
          <p:cNvCxnSpPr/>
          <p:nvPr/>
        </p:nvCxnSpPr>
        <p:spPr bwMode="auto">
          <a:xfrm flipV="1">
            <a:off x="2379095" y="1489711"/>
            <a:ext cx="4365978" cy="3663244"/>
          </a:xfrm>
          <a:prstGeom prst="straightConnector1">
            <a:avLst/>
          </a:prstGeom>
          <a:ln>
            <a:solidFill>
              <a:srgbClr val="FF0000"/>
            </a:solidFill>
            <a:headEnd type="none" w="med" len="med"/>
            <a:tailEnd type="arrow"/>
          </a:ln>
        </p:spPr>
        <p:style>
          <a:lnRef idx="3">
            <a:schemeClr val="accent2"/>
          </a:lnRef>
          <a:fillRef idx="0">
            <a:schemeClr val="accent2"/>
          </a:fillRef>
          <a:effectRef idx="2">
            <a:schemeClr val="accent2"/>
          </a:effectRef>
          <a:fontRef idx="minor">
            <a:schemeClr val="tx1"/>
          </a:fontRef>
        </p:style>
      </p:cxnSp>
      <p:grpSp>
        <p:nvGrpSpPr>
          <p:cNvPr id="14" name="Group 13"/>
          <p:cNvGrpSpPr/>
          <p:nvPr/>
        </p:nvGrpSpPr>
        <p:grpSpPr>
          <a:xfrm>
            <a:off x="1354628" y="1009932"/>
            <a:ext cx="6300455" cy="4462830"/>
            <a:chOff x="1354628" y="1009932"/>
            <a:chExt cx="6300455" cy="4462830"/>
          </a:xfrm>
        </p:grpSpPr>
        <p:cxnSp>
          <p:nvCxnSpPr>
            <p:cNvPr id="27" name="Straight Arrow Connector 26"/>
            <p:cNvCxnSpPr/>
            <p:nvPr/>
          </p:nvCxnSpPr>
          <p:spPr bwMode="auto">
            <a:xfrm>
              <a:off x="2384739" y="1348600"/>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28" name="Straight Arrow Connector 27"/>
            <p:cNvCxnSpPr/>
            <p:nvPr/>
          </p:nvCxnSpPr>
          <p:spPr bwMode="auto">
            <a:xfrm>
              <a:off x="2381916" y="3363667"/>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29" name="Straight Arrow Connector 28"/>
            <p:cNvCxnSpPr/>
            <p:nvPr/>
          </p:nvCxnSpPr>
          <p:spPr bwMode="auto">
            <a:xfrm>
              <a:off x="2379096" y="2373067"/>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0" name="Straight Arrow Connector 29"/>
            <p:cNvCxnSpPr/>
            <p:nvPr/>
          </p:nvCxnSpPr>
          <p:spPr bwMode="auto">
            <a:xfrm>
              <a:off x="2379094" y="4207512"/>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1" name="Straight Arrow Connector 30"/>
            <p:cNvCxnSpPr/>
            <p:nvPr/>
          </p:nvCxnSpPr>
          <p:spPr bwMode="auto">
            <a:xfrm>
              <a:off x="2364982" y="5054179"/>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grpSp>
          <p:nvGrpSpPr>
            <p:cNvPr id="13" name="Group 12"/>
            <p:cNvGrpSpPr/>
            <p:nvPr/>
          </p:nvGrpSpPr>
          <p:grpSpPr>
            <a:xfrm>
              <a:off x="1354628" y="1009932"/>
              <a:ext cx="6300455" cy="4462830"/>
              <a:chOff x="1354628" y="1009932"/>
              <a:chExt cx="6300455" cy="4462830"/>
            </a:xfrm>
          </p:grpSpPr>
          <p:sp>
            <p:nvSpPr>
              <p:cNvPr id="33" name="Rectangle 32"/>
              <p:cNvSpPr/>
              <p:nvPr/>
            </p:nvSpPr>
            <p:spPr bwMode="auto">
              <a:xfrm>
                <a:off x="1354628" y="1009932"/>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U</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34" name="Rectangle 33"/>
              <p:cNvSpPr/>
              <p:nvPr/>
            </p:nvSpPr>
            <p:spPr bwMode="auto">
              <a:xfrm>
                <a:off x="1354628" y="1915738"/>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B</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39" name="Rectangle 38"/>
              <p:cNvSpPr/>
              <p:nvPr/>
            </p:nvSpPr>
            <p:spPr bwMode="auto">
              <a:xfrm>
                <a:off x="1354628" y="2821544"/>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R</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40" name="Rectangle 39"/>
              <p:cNvSpPr/>
              <p:nvPr/>
            </p:nvSpPr>
            <p:spPr bwMode="auto">
              <a:xfrm>
                <a:off x="1354628" y="3727350"/>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I</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41" name="Rectangle 40"/>
              <p:cNvSpPr/>
              <p:nvPr/>
            </p:nvSpPr>
            <p:spPr bwMode="auto">
              <a:xfrm>
                <a:off x="1354628" y="4633156"/>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C</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42" name="Oval 41"/>
              <p:cNvSpPr/>
              <p:nvPr/>
            </p:nvSpPr>
            <p:spPr bwMode="auto">
              <a:xfrm>
                <a:off x="6874704" y="1029888"/>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4000" b="1" i="0" u="none" strike="noStrike" cap="none" normalizeH="0" baseline="0" dirty="0" smtClean="0">
                    <a:ln>
                      <a:noFill/>
                    </a:ln>
                    <a:solidFill>
                      <a:schemeClr val="bg1"/>
                    </a:solidFill>
                    <a:effectLst/>
                    <a:latin typeface="Times New Roman" pitchFamily="18" charset="0"/>
                  </a:rPr>
                  <a:t>U</a:t>
                </a:r>
              </a:p>
            </p:txBody>
          </p:sp>
          <p:sp>
            <p:nvSpPr>
              <p:cNvPr id="43" name="Oval 42"/>
              <p:cNvSpPr/>
              <p:nvPr/>
            </p:nvSpPr>
            <p:spPr bwMode="auto">
              <a:xfrm>
                <a:off x="6874704" y="19511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B</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44" name="Oval 43"/>
              <p:cNvSpPr/>
              <p:nvPr/>
            </p:nvSpPr>
            <p:spPr bwMode="auto">
              <a:xfrm>
                <a:off x="6874704" y="28655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R</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45" name="Oval 44"/>
              <p:cNvSpPr/>
              <p:nvPr/>
            </p:nvSpPr>
            <p:spPr bwMode="auto">
              <a:xfrm>
                <a:off x="6874704" y="37799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I</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46" name="Oval 45"/>
              <p:cNvSpPr/>
              <p:nvPr/>
            </p:nvSpPr>
            <p:spPr bwMode="auto">
              <a:xfrm>
                <a:off x="6874704" y="47218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C</a:t>
                </a:r>
                <a:endParaRPr kumimoji="0" lang="en-US" sz="4000" b="1" i="0" u="none" strike="noStrike" cap="none" normalizeH="0" baseline="0" dirty="0" smtClean="0">
                  <a:ln>
                    <a:noFill/>
                  </a:ln>
                  <a:solidFill>
                    <a:schemeClr val="bg1"/>
                  </a:solidFill>
                  <a:effectLst/>
                  <a:latin typeface="Times New Roman" pitchFamily="18" charset="0"/>
                </a:endParaRPr>
              </a:p>
            </p:txBody>
          </p:sp>
        </p:grpSp>
      </p:grpSp>
      <p:sp>
        <p:nvSpPr>
          <p:cNvPr id="52" name="TextBox 51"/>
          <p:cNvSpPr txBox="1"/>
          <p:nvPr/>
        </p:nvSpPr>
        <p:spPr>
          <a:xfrm>
            <a:off x="2300099" y="922591"/>
            <a:ext cx="1196436" cy="400110"/>
          </a:xfrm>
          <a:prstGeom prst="rect">
            <a:avLst/>
          </a:prstGeom>
          <a:noFill/>
        </p:spPr>
        <p:txBody>
          <a:bodyPr wrap="none" rtlCol="0">
            <a:spAutoFit/>
          </a:bodyPr>
          <a:lstStyle/>
          <a:p>
            <a:r>
              <a:rPr lang="en-US" sz="2000" dirty="0" smtClean="0"/>
              <a:t> 198 units</a:t>
            </a:r>
          </a:p>
        </p:txBody>
      </p:sp>
      <p:sp>
        <p:nvSpPr>
          <p:cNvPr id="55" name="TextBox 54"/>
          <p:cNvSpPr txBox="1"/>
          <p:nvPr/>
        </p:nvSpPr>
        <p:spPr>
          <a:xfrm>
            <a:off x="0" y="5601199"/>
            <a:ext cx="3731030" cy="338554"/>
          </a:xfrm>
          <a:prstGeom prst="rect">
            <a:avLst/>
          </a:prstGeom>
          <a:noFill/>
        </p:spPr>
        <p:txBody>
          <a:bodyPr wrap="square" rtlCol="0">
            <a:spAutoFit/>
          </a:bodyPr>
          <a:lstStyle/>
          <a:p>
            <a:r>
              <a:rPr lang="en-US" sz="1600" dirty="0" err="1" smtClean="0"/>
              <a:t>CapEx</a:t>
            </a:r>
            <a:r>
              <a:rPr lang="en-US" sz="1600" dirty="0" smtClean="0"/>
              <a:t> = $3240 K over 4 years</a:t>
            </a:r>
            <a:endParaRPr lang="en-US" sz="1600" dirty="0"/>
          </a:p>
        </p:txBody>
      </p:sp>
      <p:sp>
        <p:nvSpPr>
          <p:cNvPr id="56" name="TextBox 55"/>
          <p:cNvSpPr txBox="1"/>
          <p:nvPr/>
        </p:nvSpPr>
        <p:spPr>
          <a:xfrm>
            <a:off x="4942284" y="5571712"/>
            <a:ext cx="4478807" cy="338554"/>
          </a:xfrm>
          <a:prstGeom prst="rect">
            <a:avLst/>
          </a:prstGeom>
          <a:noFill/>
        </p:spPr>
        <p:txBody>
          <a:bodyPr wrap="square" rtlCol="0">
            <a:spAutoFit/>
          </a:bodyPr>
          <a:lstStyle/>
          <a:p>
            <a:r>
              <a:rPr lang="en-US" sz="1600" dirty="0" smtClean="0"/>
              <a:t>Expected Operating Profit </a:t>
            </a:r>
            <a:r>
              <a:rPr lang="en-US" sz="1600" smtClean="0"/>
              <a:t>= 17530 </a:t>
            </a:r>
            <a:r>
              <a:rPr lang="en-US" sz="1600" dirty="0" smtClean="0"/>
              <a:t>K over 4 years</a:t>
            </a:r>
            <a:endParaRPr lang="en-US" sz="1600" dirty="0"/>
          </a:p>
        </p:txBody>
      </p:sp>
      <p:sp>
        <p:nvSpPr>
          <p:cNvPr id="57" name="TextBox 56"/>
          <p:cNvSpPr txBox="1"/>
          <p:nvPr/>
        </p:nvSpPr>
        <p:spPr>
          <a:xfrm>
            <a:off x="4965375" y="6163642"/>
            <a:ext cx="4478807" cy="338554"/>
          </a:xfrm>
          <a:prstGeom prst="rect">
            <a:avLst/>
          </a:prstGeom>
          <a:noFill/>
        </p:spPr>
        <p:txBody>
          <a:bodyPr wrap="square" rtlCol="0">
            <a:spAutoFit/>
          </a:bodyPr>
          <a:lstStyle/>
          <a:p>
            <a:r>
              <a:rPr lang="en-US" sz="1600" dirty="0" smtClean="0"/>
              <a:t>Expected NPV = $14290 K over 4 years</a:t>
            </a:r>
            <a:endParaRPr lang="en-US" sz="1600" dirty="0"/>
          </a:p>
        </p:txBody>
      </p:sp>
      <p:sp>
        <p:nvSpPr>
          <p:cNvPr id="58" name="TextBox 57"/>
          <p:cNvSpPr txBox="1"/>
          <p:nvPr/>
        </p:nvSpPr>
        <p:spPr>
          <a:xfrm>
            <a:off x="2319806" y="1947051"/>
            <a:ext cx="1196436" cy="400110"/>
          </a:xfrm>
          <a:prstGeom prst="rect">
            <a:avLst/>
          </a:prstGeom>
          <a:noFill/>
        </p:spPr>
        <p:txBody>
          <a:bodyPr wrap="none" rtlCol="0">
            <a:spAutoFit/>
          </a:bodyPr>
          <a:lstStyle/>
          <a:p>
            <a:r>
              <a:rPr lang="en-US" sz="2000" dirty="0" smtClean="0"/>
              <a:t> 108 units</a:t>
            </a:r>
          </a:p>
        </p:txBody>
      </p:sp>
      <p:sp>
        <p:nvSpPr>
          <p:cNvPr id="59" name="TextBox 58"/>
          <p:cNvSpPr txBox="1"/>
          <p:nvPr/>
        </p:nvSpPr>
        <p:spPr>
          <a:xfrm>
            <a:off x="2338762" y="2970775"/>
            <a:ext cx="1068196" cy="400110"/>
          </a:xfrm>
          <a:prstGeom prst="rect">
            <a:avLst/>
          </a:prstGeom>
          <a:noFill/>
        </p:spPr>
        <p:txBody>
          <a:bodyPr wrap="none" rtlCol="0">
            <a:spAutoFit/>
          </a:bodyPr>
          <a:lstStyle/>
          <a:p>
            <a:r>
              <a:rPr lang="en-US" sz="2000" dirty="0" smtClean="0"/>
              <a:t> 64 units</a:t>
            </a:r>
          </a:p>
        </p:txBody>
      </p:sp>
      <p:sp>
        <p:nvSpPr>
          <p:cNvPr id="60" name="TextBox 59"/>
          <p:cNvSpPr txBox="1"/>
          <p:nvPr/>
        </p:nvSpPr>
        <p:spPr>
          <a:xfrm>
            <a:off x="2320557" y="3786700"/>
            <a:ext cx="1068196" cy="400110"/>
          </a:xfrm>
          <a:prstGeom prst="rect">
            <a:avLst/>
          </a:prstGeom>
          <a:noFill/>
        </p:spPr>
        <p:txBody>
          <a:bodyPr wrap="none" rtlCol="0">
            <a:spAutoFit/>
          </a:bodyPr>
          <a:lstStyle/>
          <a:p>
            <a:r>
              <a:rPr lang="en-US" sz="2000" dirty="0" smtClean="0"/>
              <a:t> 67 units</a:t>
            </a:r>
          </a:p>
        </p:txBody>
      </p:sp>
      <p:sp>
        <p:nvSpPr>
          <p:cNvPr id="61" name="TextBox 60"/>
          <p:cNvSpPr txBox="1"/>
          <p:nvPr/>
        </p:nvSpPr>
        <p:spPr>
          <a:xfrm>
            <a:off x="2339512" y="5075833"/>
            <a:ext cx="1196436" cy="400110"/>
          </a:xfrm>
          <a:prstGeom prst="rect">
            <a:avLst/>
          </a:prstGeom>
          <a:noFill/>
        </p:spPr>
        <p:txBody>
          <a:bodyPr wrap="none" rtlCol="0">
            <a:spAutoFit/>
          </a:bodyPr>
          <a:lstStyle/>
          <a:p>
            <a:r>
              <a:rPr lang="en-US" sz="2000" dirty="0" smtClean="0"/>
              <a:t> 129 units</a:t>
            </a:r>
          </a:p>
        </p:txBody>
      </p:sp>
      <p:sp>
        <p:nvSpPr>
          <p:cNvPr id="49" name="TextBox 48"/>
          <p:cNvSpPr txBox="1"/>
          <p:nvPr/>
        </p:nvSpPr>
        <p:spPr>
          <a:xfrm>
            <a:off x="2678546" y="5559635"/>
            <a:ext cx="2364508" cy="351637"/>
          </a:xfrm>
          <a:prstGeom prst="rect">
            <a:avLst/>
          </a:prstGeom>
          <a:noFill/>
        </p:spPr>
        <p:txBody>
          <a:bodyPr wrap="square" rtlCol="0">
            <a:spAutoFit/>
          </a:bodyPr>
          <a:lstStyle/>
          <a:p>
            <a:r>
              <a:rPr lang="en-US" sz="1600" i="1" dirty="0" smtClean="0">
                <a:solidFill>
                  <a:srgbClr val="FF0000"/>
                </a:solidFill>
              </a:rPr>
              <a:t>Comparing to Dedicated: </a:t>
            </a:r>
            <a:endParaRPr lang="en-US" sz="1600" i="1" dirty="0">
              <a:solidFill>
                <a:srgbClr val="FF0000"/>
              </a:solidFill>
            </a:endParaRPr>
          </a:p>
        </p:txBody>
      </p:sp>
      <p:grpSp>
        <p:nvGrpSpPr>
          <p:cNvPr id="17" name="Group 16"/>
          <p:cNvGrpSpPr/>
          <p:nvPr/>
        </p:nvGrpSpPr>
        <p:grpSpPr>
          <a:xfrm>
            <a:off x="0" y="5818908"/>
            <a:ext cx="3509819" cy="411791"/>
            <a:chOff x="0" y="5818908"/>
            <a:chExt cx="3509819" cy="411791"/>
          </a:xfrm>
        </p:grpSpPr>
        <p:sp>
          <p:nvSpPr>
            <p:cNvPr id="47" name="TextBox 46"/>
            <p:cNvSpPr txBox="1"/>
            <p:nvPr/>
          </p:nvSpPr>
          <p:spPr>
            <a:xfrm>
              <a:off x="0" y="5892145"/>
              <a:ext cx="3071090" cy="338554"/>
            </a:xfrm>
            <a:prstGeom prst="rect">
              <a:avLst/>
            </a:prstGeom>
            <a:noFill/>
          </p:spPr>
          <p:txBody>
            <a:bodyPr wrap="square" rtlCol="0">
              <a:spAutoFit/>
            </a:bodyPr>
            <a:lstStyle/>
            <a:p>
              <a:r>
                <a:rPr lang="en-US" sz="1600" i="1" dirty="0" smtClean="0">
                  <a:solidFill>
                    <a:srgbClr val="FF0000"/>
                  </a:solidFill>
                </a:rPr>
                <a:t>Increased: Includes flexibility cost</a:t>
              </a:r>
              <a:endParaRPr lang="en-US" sz="1600" i="1" dirty="0">
                <a:solidFill>
                  <a:srgbClr val="FF0000"/>
                </a:solidFill>
              </a:endParaRPr>
            </a:p>
          </p:txBody>
        </p:sp>
        <p:cxnSp>
          <p:nvCxnSpPr>
            <p:cNvPr id="9" name="Elbow Connector 8"/>
            <p:cNvCxnSpPr/>
            <p:nvPr/>
          </p:nvCxnSpPr>
          <p:spPr bwMode="auto">
            <a:xfrm rot="10800000" flipV="1">
              <a:off x="2932548" y="5818908"/>
              <a:ext cx="577271" cy="323275"/>
            </a:xfrm>
            <a:prstGeom prst="bentConnector3">
              <a:avLst>
                <a:gd name="adj1" fmla="val 60000"/>
              </a:avLst>
            </a:prstGeom>
            <a:solidFill>
              <a:schemeClr val="accent1"/>
            </a:solidFill>
            <a:ln w="9525" cap="flat" cmpd="sng" algn="ctr">
              <a:solidFill>
                <a:srgbClr val="FF0000"/>
              </a:solidFill>
              <a:prstDash val="dash"/>
              <a:round/>
              <a:headEnd type="none" w="med" len="med"/>
              <a:tailEnd type="arrow"/>
            </a:ln>
            <a:effectLst/>
          </p:spPr>
        </p:cxnSp>
      </p:grpSp>
      <p:grpSp>
        <p:nvGrpSpPr>
          <p:cNvPr id="51" name="Group 50"/>
          <p:cNvGrpSpPr/>
          <p:nvPr/>
        </p:nvGrpSpPr>
        <p:grpSpPr>
          <a:xfrm>
            <a:off x="3971635" y="5749633"/>
            <a:ext cx="4516581" cy="1108365"/>
            <a:chOff x="4165601" y="5598008"/>
            <a:chExt cx="4564731" cy="762001"/>
          </a:xfrm>
        </p:grpSpPr>
        <p:sp>
          <p:nvSpPr>
            <p:cNvPr id="53" name="TextBox 52"/>
            <p:cNvSpPr txBox="1"/>
            <p:nvPr/>
          </p:nvSpPr>
          <p:spPr>
            <a:xfrm>
              <a:off x="5072733" y="6021455"/>
              <a:ext cx="3657599" cy="338554"/>
            </a:xfrm>
            <a:prstGeom prst="rect">
              <a:avLst/>
            </a:prstGeom>
            <a:noFill/>
          </p:spPr>
          <p:txBody>
            <a:bodyPr wrap="square" rtlCol="0">
              <a:spAutoFit/>
            </a:bodyPr>
            <a:lstStyle/>
            <a:p>
              <a:r>
                <a:rPr lang="en-US" sz="1600" i="1" dirty="0" smtClean="0">
                  <a:solidFill>
                    <a:srgbClr val="FF0000"/>
                  </a:solidFill>
                </a:rPr>
                <a:t>Increased: Cover more demand</a:t>
              </a:r>
              <a:endParaRPr lang="en-US" sz="1600" i="1" dirty="0">
                <a:solidFill>
                  <a:srgbClr val="FF0000"/>
                </a:solidFill>
              </a:endParaRPr>
            </a:p>
          </p:txBody>
        </p:sp>
        <p:cxnSp>
          <p:nvCxnSpPr>
            <p:cNvPr id="54" name="Elbow Connector 53"/>
            <p:cNvCxnSpPr>
              <a:endCxn id="53" idx="1"/>
            </p:cNvCxnSpPr>
            <p:nvPr/>
          </p:nvCxnSpPr>
          <p:spPr bwMode="auto">
            <a:xfrm>
              <a:off x="4165601" y="5598008"/>
              <a:ext cx="907132" cy="592724"/>
            </a:xfrm>
            <a:prstGeom prst="bentConnector3">
              <a:avLst>
                <a:gd name="adj1" fmla="val -19461"/>
              </a:avLst>
            </a:prstGeom>
            <a:solidFill>
              <a:schemeClr val="accent1"/>
            </a:solidFill>
            <a:ln w="9525" cap="flat" cmpd="sng" algn="ctr">
              <a:solidFill>
                <a:srgbClr val="FF0000"/>
              </a:solidFill>
              <a:prstDash val="dash"/>
              <a:round/>
              <a:headEnd type="none" w="med" len="med"/>
              <a:tailEnd type="arrow"/>
            </a:ln>
            <a:effectLst/>
          </p:spPr>
        </p:cxnSp>
      </p:grpSp>
      <p:grpSp>
        <p:nvGrpSpPr>
          <p:cNvPr id="76" name="Group 75"/>
          <p:cNvGrpSpPr/>
          <p:nvPr/>
        </p:nvGrpSpPr>
        <p:grpSpPr>
          <a:xfrm>
            <a:off x="4064000" y="5865091"/>
            <a:ext cx="4502726" cy="402553"/>
            <a:chOff x="4064000" y="5865091"/>
            <a:chExt cx="4502726" cy="402553"/>
          </a:xfrm>
        </p:grpSpPr>
        <p:sp>
          <p:nvSpPr>
            <p:cNvPr id="48" name="TextBox 47"/>
            <p:cNvSpPr txBox="1"/>
            <p:nvPr/>
          </p:nvSpPr>
          <p:spPr>
            <a:xfrm>
              <a:off x="4909127" y="5929090"/>
              <a:ext cx="3657599" cy="338554"/>
            </a:xfrm>
            <a:prstGeom prst="rect">
              <a:avLst/>
            </a:prstGeom>
            <a:noFill/>
          </p:spPr>
          <p:txBody>
            <a:bodyPr wrap="square" rtlCol="0">
              <a:spAutoFit/>
            </a:bodyPr>
            <a:lstStyle/>
            <a:p>
              <a:r>
                <a:rPr lang="en-US" sz="1600" i="1" dirty="0" smtClean="0">
                  <a:solidFill>
                    <a:srgbClr val="FF0000"/>
                  </a:solidFill>
                </a:rPr>
                <a:t>Increased: Cover more demand</a:t>
              </a:r>
              <a:endParaRPr lang="en-US" sz="1600" i="1" dirty="0">
                <a:solidFill>
                  <a:srgbClr val="FF0000"/>
                </a:solidFill>
              </a:endParaRPr>
            </a:p>
          </p:txBody>
        </p:sp>
        <p:cxnSp>
          <p:nvCxnSpPr>
            <p:cNvPr id="67" name="Elbow Connector 66"/>
            <p:cNvCxnSpPr>
              <a:endCxn id="48" idx="1"/>
            </p:cNvCxnSpPr>
            <p:nvPr/>
          </p:nvCxnSpPr>
          <p:spPr bwMode="auto">
            <a:xfrm>
              <a:off x="4064000" y="5865091"/>
              <a:ext cx="845127" cy="233276"/>
            </a:xfrm>
            <a:prstGeom prst="bentConnector3">
              <a:avLst>
                <a:gd name="adj1" fmla="val -1912"/>
              </a:avLst>
            </a:prstGeom>
            <a:solidFill>
              <a:schemeClr val="accent1"/>
            </a:solidFill>
            <a:ln w="9525" cap="flat" cmpd="sng" algn="ctr">
              <a:solidFill>
                <a:srgbClr val="FF0000"/>
              </a:solidFill>
              <a:prstDash val="dash"/>
              <a:round/>
              <a:headEnd type="none" w="med" len="med"/>
              <a:tailEnd type="arrow"/>
            </a:ln>
            <a:effectLst/>
          </p:spPr>
        </p:cxnSp>
      </p:grpSp>
    </p:spTree>
    <p:extLst>
      <p:ext uri="{BB962C8B-B14F-4D97-AF65-F5344CB8AC3E}">
        <p14:creationId xmlns:p14="http://schemas.microsoft.com/office/powerpoint/2010/main" val="5400495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284869" y="352779"/>
            <a:ext cx="7730242" cy="479778"/>
          </a:xfrm>
        </p:spPr>
        <p:txBody>
          <a:bodyPr/>
          <a:lstStyle/>
          <a:p>
            <a:r>
              <a:rPr lang="en-US" dirty="0" smtClean="0"/>
              <a:t>And the current situation is…</a:t>
            </a:r>
            <a:endParaRPr lang="en-US" dirty="0"/>
          </a:p>
        </p:txBody>
      </p:sp>
      <p:graphicFrame>
        <p:nvGraphicFramePr>
          <p:cNvPr id="7" name="Chart 6"/>
          <p:cNvGraphicFramePr>
            <a:graphicFrameLocks/>
          </p:cNvGraphicFramePr>
          <p:nvPr/>
        </p:nvGraphicFramePr>
        <p:xfrm>
          <a:off x="0" y="837053"/>
          <a:ext cx="9080046" cy="5784396"/>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08251303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284869" y="352779"/>
            <a:ext cx="7730242" cy="479778"/>
          </a:xfrm>
        </p:spPr>
        <p:txBody>
          <a:bodyPr/>
          <a:lstStyle/>
          <a:p>
            <a:r>
              <a:rPr lang="en-US" dirty="0" smtClean="0"/>
              <a:t>And the current situation is…</a:t>
            </a:r>
            <a:endParaRPr lang="en-US" dirty="0"/>
          </a:p>
        </p:txBody>
      </p:sp>
      <p:graphicFrame>
        <p:nvGraphicFramePr>
          <p:cNvPr id="4" name="Chart 3"/>
          <p:cNvGraphicFramePr>
            <a:graphicFrameLocks/>
          </p:cNvGraphicFramePr>
          <p:nvPr>
            <p:extLst>
              <p:ext uri="{D42A27DB-BD31-4B8C-83A1-F6EECF244321}">
                <p14:modId xmlns:p14="http://schemas.microsoft.com/office/powerpoint/2010/main" val="3077042758"/>
              </p:ext>
            </p:extLst>
          </p:nvPr>
        </p:nvGraphicFramePr>
        <p:xfrm>
          <a:off x="577779" y="1369408"/>
          <a:ext cx="7618632" cy="478859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08251303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ENPV</a:t>
            </a:r>
            <a:br>
              <a:rPr lang="en-US" dirty="0" smtClean="0"/>
            </a:br>
            <a:r>
              <a:rPr lang="en-US" dirty="0" smtClean="0"/>
              <a:t>S61</a:t>
            </a:r>
            <a:endParaRPr lang="en-US" dirty="0"/>
          </a:p>
        </p:txBody>
      </p:sp>
      <p:pic>
        <p:nvPicPr>
          <p:cNvPr id="4" name="Picture 3"/>
          <p:cNvPicPr>
            <a:picLocks noChangeAspect="1"/>
          </p:cNvPicPr>
          <p:nvPr/>
        </p:nvPicPr>
        <p:blipFill>
          <a:blip r:embed="rId3"/>
          <a:stretch>
            <a:fillRect/>
          </a:stretch>
        </p:blipFill>
        <p:spPr>
          <a:xfrm>
            <a:off x="1198106" y="0"/>
            <a:ext cx="8424187" cy="6858000"/>
          </a:xfrm>
          <a:prstGeom prst="rect">
            <a:avLst/>
          </a:prstGeom>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284869" y="352779"/>
            <a:ext cx="7730242" cy="479778"/>
          </a:xfrm>
        </p:spPr>
        <p:txBody>
          <a:bodyPr/>
          <a:lstStyle/>
          <a:p>
            <a:r>
              <a:rPr lang="en-US" dirty="0" smtClean="0"/>
              <a:t>2012: Closer Look…</a:t>
            </a:r>
            <a:endParaRPr lang="en-US" dirty="0"/>
          </a:p>
        </p:txBody>
      </p:sp>
      <p:graphicFrame>
        <p:nvGraphicFramePr>
          <p:cNvPr id="5" name="Chart 4"/>
          <p:cNvGraphicFramePr>
            <a:graphicFrameLocks/>
          </p:cNvGraphicFramePr>
          <p:nvPr>
            <p:extLst>
              <p:ext uri="{D42A27DB-BD31-4B8C-83A1-F6EECF244321}">
                <p14:modId xmlns:p14="http://schemas.microsoft.com/office/powerpoint/2010/main" val="4021973549"/>
              </p:ext>
            </p:extLst>
          </p:nvPr>
        </p:nvGraphicFramePr>
        <p:xfrm>
          <a:off x="355600" y="1225550"/>
          <a:ext cx="8496300" cy="506095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462791485"/>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2013: And the current situation is …</a:t>
            </a:r>
            <a:endParaRPr lang="en-US" dirty="0"/>
          </a:p>
        </p:txBody>
      </p:sp>
      <p:graphicFrame>
        <p:nvGraphicFramePr>
          <p:cNvPr id="5" name="Chart 4"/>
          <p:cNvGraphicFramePr>
            <a:graphicFrameLocks/>
          </p:cNvGraphicFramePr>
          <p:nvPr/>
        </p:nvGraphicFramePr>
        <p:xfrm>
          <a:off x="-1" y="1186542"/>
          <a:ext cx="9144001" cy="483870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42098508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2013</a:t>
            </a:r>
            <a:endParaRPr lang="en-US" dirty="0"/>
          </a:p>
        </p:txBody>
      </p:sp>
      <p:graphicFrame>
        <p:nvGraphicFramePr>
          <p:cNvPr id="3" name="Chart 2"/>
          <p:cNvGraphicFramePr>
            <a:graphicFrameLocks/>
          </p:cNvGraphicFramePr>
          <p:nvPr/>
        </p:nvGraphicFramePr>
        <p:xfrm>
          <a:off x="118663" y="1242467"/>
          <a:ext cx="8473906" cy="516037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74032703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2014 </a:t>
            </a:r>
            <a:br>
              <a:rPr lang="en-US" dirty="0" smtClean="0"/>
            </a:br>
            <a:r>
              <a:rPr lang="en-US" dirty="0" smtClean="0"/>
              <a:t>And the current situation is …</a:t>
            </a:r>
            <a:endParaRPr lang="en-US" dirty="0"/>
          </a:p>
        </p:txBody>
      </p:sp>
      <p:graphicFrame>
        <p:nvGraphicFramePr>
          <p:cNvPr id="6" name="Chart 5"/>
          <p:cNvGraphicFramePr>
            <a:graphicFrameLocks/>
          </p:cNvGraphicFramePr>
          <p:nvPr>
            <p:extLst>
              <p:ext uri="{D42A27DB-BD31-4B8C-83A1-F6EECF244321}">
                <p14:modId xmlns:p14="http://schemas.microsoft.com/office/powerpoint/2010/main" val="2532417428"/>
              </p:ext>
            </p:extLst>
          </p:nvPr>
        </p:nvGraphicFramePr>
        <p:xfrm>
          <a:off x="642257" y="1138156"/>
          <a:ext cx="7859485" cy="525008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06973944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2014</a:t>
            </a:r>
            <a:br>
              <a:rPr lang="en-US" dirty="0" smtClean="0"/>
            </a:br>
            <a:r>
              <a:rPr lang="en-US" dirty="0" smtClean="0"/>
              <a:t>And the current situation is …</a:t>
            </a:r>
            <a:endParaRPr lang="en-US" dirty="0"/>
          </a:p>
        </p:txBody>
      </p:sp>
      <p:graphicFrame>
        <p:nvGraphicFramePr>
          <p:cNvPr id="5" name="Chart 4"/>
          <p:cNvGraphicFramePr>
            <a:graphicFrameLocks/>
          </p:cNvGraphicFramePr>
          <p:nvPr>
            <p:extLst>
              <p:ext uri="{D42A27DB-BD31-4B8C-83A1-F6EECF244321}">
                <p14:modId xmlns:p14="http://schemas.microsoft.com/office/powerpoint/2010/main" val="243291193"/>
              </p:ext>
            </p:extLst>
          </p:nvPr>
        </p:nvGraphicFramePr>
        <p:xfrm>
          <a:off x="844550" y="1073684"/>
          <a:ext cx="7561625" cy="557760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332351817"/>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9" name="Picture 8"/>
          <p:cNvPicPr>
            <a:picLocks noChangeAspect="1"/>
          </p:cNvPicPr>
          <p:nvPr/>
        </p:nvPicPr>
        <p:blipFill>
          <a:blip r:embed="rId3"/>
          <a:stretch>
            <a:fillRect/>
          </a:stretch>
        </p:blipFill>
        <p:spPr>
          <a:xfrm>
            <a:off x="0" y="-13362"/>
            <a:ext cx="9163314" cy="6015986"/>
          </a:xfrm>
          <a:prstGeom prst="rect">
            <a:avLst/>
          </a:prstGeom>
        </p:spPr>
      </p:pic>
    </p:spTree>
    <p:extLst>
      <p:ext uri="{BB962C8B-B14F-4D97-AF65-F5344CB8AC3E}">
        <p14:creationId xmlns:p14="http://schemas.microsoft.com/office/powerpoint/2010/main" val="1111765101"/>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7" name="Picture 6"/>
          <p:cNvPicPr>
            <a:picLocks noChangeAspect="1"/>
          </p:cNvPicPr>
          <p:nvPr/>
        </p:nvPicPr>
        <p:blipFill>
          <a:blip r:embed="rId3"/>
          <a:stretch>
            <a:fillRect/>
          </a:stretch>
        </p:blipFill>
        <p:spPr>
          <a:xfrm>
            <a:off x="-1" y="0"/>
            <a:ext cx="8365973" cy="6858000"/>
          </a:xfrm>
          <a:prstGeom prst="rect">
            <a:avLst/>
          </a:prstGeom>
        </p:spPr>
      </p:pic>
    </p:spTree>
    <p:extLst>
      <p:ext uri="{BB962C8B-B14F-4D97-AF65-F5344CB8AC3E}">
        <p14:creationId xmlns:p14="http://schemas.microsoft.com/office/powerpoint/2010/main" val="662511600"/>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97636" y="261425"/>
            <a:ext cx="8229600" cy="1143000"/>
          </a:xfrm>
        </p:spPr>
        <p:txBody>
          <a:bodyPr/>
          <a:lstStyle/>
          <a:p>
            <a:r>
              <a:rPr lang="en-US" dirty="0" smtClean="0"/>
              <a:t>Section 61 Group 1 2015:</a:t>
            </a:r>
            <a:br>
              <a:rPr lang="en-US" dirty="0" smtClean="0"/>
            </a:br>
            <a:r>
              <a:rPr lang="en-US" dirty="0" smtClean="0"/>
              <a:t>E(NPV) = $14.23M</a:t>
            </a:r>
            <a:endParaRPr lang="en-US" dirty="0"/>
          </a:p>
        </p:txBody>
      </p:sp>
      <p:grpSp>
        <p:nvGrpSpPr>
          <p:cNvPr id="8" name="Group 7"/>
          <p:cNvGrpSpPr/>
          <p:nvPr/>
        </p:nvGrpSpPr>
        <p:grpSpPr>
          <a:xfrm>
            <a:off x="697633" y="1411847"/>
            <a:ext cx="7283003" cy="4831769"/>
            <a:chOff x="118219" y="1411847"/>
            <a:chExt cx="7283003" cy="4831769"/>
          </a:xfrm>
        </p:grpSpPr>
        <p:sp>
          <p:nvSpPr>
            <p:cNvPr id="19" name="TextBox 18"/>
            <p:cNvSpPr txBox="1"/>
            <p:nvPr/>
          </p:nvSpPr>
          <p:spPr>
            <a:xfrm>
              <a:off x="118219" y="1411847"/>
              <a:ext cx="1005403" cy="369332"/>
            </a:xfrm>
            <a:prstGeom prst="rect">
              <a:avLst/>
            </a:prstGeom>
            <a:noFill/>
          </p:spPr>
          <p:txBody>
            <a:bodyPr wrap="none" rtlCol="0">
              <a:spAutoFit/>
            </a:bodyPr>
            <a:lstStyle/>
            <a:p>
              <a:r>
                <a:rPr lang="en-US" b="1" dirty="0" smtClean="0"/>
                <a:t>Capacity</a:t>
              </a:r>
            </a:p>
          </p:txBody>
        </p:sp>
        <p:grpSp>
          <p:nvGrpSpPr>
            <p:cNvPr id="5" name="Group 4"/>
            <p:cNvGrpSpPr/>
            <p:nvPr/>
          </p:nvGrpSpPr>
          <p:grpSpPr>
            <a:xfrm>
              <a:off x="395973" y="1780786"/>
              <a:ext cx="7005249" cy="4462830"/>
              <a:chOff x="395973" y="1780786"/>
              <a:chExt cx="7005249" cy="4462830"/>
            </a:xfrm>
          </p:grpSpPr>
          <p:grpSp>
            <p:nvGrpSpPr>
              <p:cNvPr id="18" name="Group 17"/>
              <p:cNvGrpSpPr/>
              <p:nvPr/>
            </p:nvGrpSpPr>
            <p:grpSpPr>
              <a:xfrm>
                <a:off x="1100767" y="1780786"/>
                <a:ext cx="6300455" cy="4462830"/>
                <a:chOff x="1319071" y="1009932"/>
                <a:chExt cx="6300455" cy="4462830"/>
              </a:xfrm>
            </p:grpSpPr>
            <p:grpSp>
              <p:nvGrpSpPr>
                <p:cNvPr id="7" name="Group 6"/>
                <p:cNvGrpSpPr/>
                <p:nvPr/>
              </p:nvGrpSpPr>
              <p:grpSpPr>
                <a:xfrm>
                  <a:off x="1319071" y="1009932"/>
                  <a:ext cx="6300455" cy="4462830"/>
                  <a:chOff x="1354628" y="1009932"/>
                  <a:chExt cx="6300455" cy="4462830"/>
                </a:xfrm>
              </p:grpSpPr>
              <p:cxnSp>
                <p:nvCxnSpPr>
                  <p:cNvPr id="35" name="Straight Arrow Connector 34"/>
                  <p:cNvCxnSpPr>
                    <a:endCxn id="42" idx="2"/>
                  </p:cNvCxnSpPr>
                  <p:nvPr/>
                </p:nvCxnSpPr>
                <p:spPr bwMode="auto">
                  <a:xfrm flipV="1">
                    <a:off x="2384739" y="1405337"/>
                    <a:ext cx="4489965" cy="981841"/>
                  </a:xfrm>
                  <a:prstGeom prst="straightConnector1">
                    <a:avLst/>
                  </a:prstGeom>
                  <a:ln>
                    <a:solidFill>
                      <a:srgbClr val="008000"/>
                    </a:solidFill>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7" name="Straight Arrow Connector 36"/>
                  <p:cNvCxnSpPr>
                    <a:endCxn id="44" idx="2"/>
                  </p:cNvCxnSpPr>
                  <p:nvPr/>
                </p:nvCxnSpPr>
                <p:spPr bwMode="auto">
                  <a:xfrm flipV="1">
                    <a:off x="2393206" y="3241013"/>
                    <a:ext cx="4481498" cy="980610"/>
                  </a:xfrm>
                  <a:prstGeom prst="straightConnector1">
                    <a:avLst/>
                  </a:prstGeom>
                  <a:ln>
                    <a:solidFill>
                      <a:srgbClr val="008000"/>
                    </a:solidFill>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8" name="Straight Arrow Connector 37"/>
                  <p:cNvCxnSpPr>
                    <a:endCxn id="43" idx="2"/>
                  </p:cNvCxnSpPr>
                  <p:nvPr/>
                </p:nvCxnSpPr>
                <p:spPr bwMode="auto">
                  <a:xfrm>
                    <a:off x="2393206" y="1348600"/>
                    <a:ext cx="4481498" cy="978013"/>
                  </a:xfrm>
                  <a:prstGeom prst="straightConnector1">
                    <a:avLst/>
                  </a:prstGeom>
                  <a:ln>
                    <a:solidFill>
                      <a:srgbClr val="008000"/>
                    </a:solidFill>
                    <a:headEnd type="none" w="med" len="med"/>
                    <a:tailEnd type="arrow"/>
                  </a:ln>
                </p:spPr>
                <p:style>
                  <a:lnRef idx="3">
                    <a:schemeClr val="accent2"/>
                  </a:lnRef>
                  <a:fillRef idx="0">
                    <a:schemeClr val="accent2"/>
                  </a:fillRef>
                  <a:effectRef idx="2">
                    <a:schemeClr val="accent2"/>
                  </a:effectRef>
                  <a:fontRef idx="minor">
                    <a:schemeClr val="tx1"/>
                  </a:fontRef>
                </p:style>
              </p:cxnSp>
              <p:grpSp>
                <p:nvGrpSpPr>
                  <p:cNvPr id="14" name="Group 13"/>
                  <p:cNvGrpSpPr/>
                  <p:nvPr/>
                </p:nvGrpSpPr>
                <p:grpSpPr>
                  <a:xfrm>
                    <a:off x="1354628" y="1009932"/>
                    <a:ext cx="6300455" cy="4462830"/>
                    <a:chOff x="1354628" y="1009932"/>
                    <a:chExt cx="6300455" cy="4462830"/>
                  </a:xfrm>
                </p:grpSpPr>
                <p:cxnSp>
                  <p:nvCxnSpPr>
                    <p:cNvPr id="27" name="Straight Arrow Connector 26"/>
                    <p:cNvCxnSpPr/>
                    <p:nvPr/>
                  </p:nvCxnSpPr>
                  <p:spPr bwMode="auto">
                    <a:xfrm>
                      <a:off x="2384739" y="1348600"/>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29" name="Straight Arrow Connector 28"/>
                    <p:cNvCxnSpPr/>
                    <p:nvPr/>
                  </p:nvCxnSpPr>
                  <p:spPr bwMode="auto">
                    <a:xfrm>
                      <a:off x="2379096" y="2373067"/>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0" name="Straight Arrow Connector 29"/>
                    <p:cNvCxnSpPr/>
                    <p:nvPr/>
                  </p:nvCxnSpPr>
                  <p:spPr bwMode="auto">
                    <a:xfrm>
                      <a:off x="2379094" y="4207512"/>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1" name="Straight Arrow Connector 30"/>
                    <p:cNvCxnSpPr/>
                    <p:nvPr/>
                  </p:nvCxnSpPr>
                  <p:spPr bwMode="auto">
                    <a:xfrm>
                      <a:off x="2364982" y="5054179"/>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grpSp>
                  <p:nvGrpSpPr>
                    <p:cNvPr id="13" name="Group 12"/>
                    <p:cNvGrpSpPr/>
                    <p:nvPr/>
                  </p:nvGrpSpPr>
                  <p:grpSpPr>
                    <a:xfrm>
                      <a:off x="1354628" y="1009932"/>
                      <a:ext cx="6300455" cy="4462830"/>
                      <a:chOff x="1354628" y="1009932"/>
                      <a:chExt cx="6300455" cy="4462830"/>
                    </a:xfrm>
                  </p:grpSpPr>
                  <p:sp>
                    <p:nvSpPr>
                      <p:cNvPr id="33" name="Rectangle 32"/>
                      <p:cNvSpPr/>
                      <p:nvPr/>
                    </p:nvSpPr>
                    <p:spPr bwMode="auto">
                      <a:xfrm>
                        <a:off x="1354628" y="1009932"/>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U</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34" name="Rectangle 33"/>
                      <p:cNvSpPr/>
                      <p:nvPr/>
                    </p:nvSpPr>
                    <p:spPr bwMode="auto">
                      <a:xfrm>
                        <a:off x="1354628" y="1915738"/>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B</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39" name="Rectangle 38"/>
                      <p:cNvSpPr/>
                      <p:nvPr/>
                    </p:nvSpPr>
                    <p:spPr bwMode="auto">
                      <a:xfrm>
                        <a:off x="1354628" y="2821544"/>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R</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40" name="Rectangle 39"/>
                      <p:cNvSpPr/>
                      <p:nvPr/>
                    </p:nvSpPr>
                    <p:spPr bwMode="auto">
                      <a:xfrm>
                        <a:off x="1354628" y="3727350"/>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I</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41" name="Rectangle 40"/>
                      <p:cNvSpPr/>
                      <p:nvPr/>
                    </p:nvSpPr>
                    <p:spPr bwMode="auto">
                      <a:xfrm>
                        <a:off x="1354628" y="4633156"/>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C</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42" name="Oval 41"/>
                      <p:cNvSpPr/>
                      <p:nvPr/>
                    </p:nvSpPr>
                    <p:spPr bwMode="auto">
                      <a:xfrm>
                        <a:off x="6874704" y="1029888"/>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4000" b="1" i="0" u="none" strike="noStrike" cap="none" normalizeH="0" baseline="0" dirty="0" smtClean="0">
                            <a:ln>
                              <a:noFill/>
                            </a:ln>
                            <a:solidFill>
                              <a:schemeClr val="bg1"/>
                            </a:solidFill>
                            <a:effectLst/>
                            <a:latin typeface="Times New Roman" pitchFamily="18" charset="0"/>
                          </a:rPr>
                          <a:t>U</a:t>
                        </a:r>
                      </a:p>
                    </p:txBody>
                  </p:sp>
                  <p:sp>
                    <p:nvSpPr>
                      <p:cNvPr id="43" name="Oval 42"/>
                      <p:cNvSpPr/>
                      <p:nvPr/>
                    </p:nvSpPr>
                    <p:spPr bwMode="auto">
                      <a:xfrm>
                        <a:off x="6874704" y="19511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B</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44" name="Oval 43"/>
                      <p:cNvSpPr/>
                      <p:nvPr/>
                    </p:nvSpPr>
                    <p:spPr bwMode="auto">
                      <a:xfrm>
                        <a:off x="6874704" y="28655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R</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45" name="Oval 44"/>
                      <p:cNvSpPr/>
                      <p:nvPr/>
                    </p:nvSpPr>
                    <p:spPr bwMode="auto">
                      <a:xfrm>
                        <a:off x="6874704" y="37799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I</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46" name="Oval 45"/>
                      <p:cNvSpPr/>
                      <p:nvPr/>
                    </p:nvSpPr>
                    <p:spPr bwMode="auto">
                      <a:xfrm>
                        <a:off x="6874704" y="47218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C</a:t>
                        </a:r>
                        <a:endParaRPr kumimoji="0" lang="en-US" sz="4000" b="1" i="0" u="none" strike="noStrike" cap="none" normalizeH="0" baseline="0" dirty="0" smtClean="0">
                          <a:ln>
                            <a:noFill/>
                          </a:ln>
                          <a:solidFill>
                            <a:schemeClr val="bg1"/>
                          </a:solidFill>
                          <a:effectLst/>
                          <a:latin typeface="Times New Roman" pitchFamily="18" charset="0"/>
                        </a:endParaRPr>
                      </a:p>
                    </p:txBody>
                  </p:sp>
                </p:grpSp>
              </p:grpSp>
            </p:grpSp>
            <p:cxnSp>
              <p:nvCxnSpPr>
                <p:cNvPr id="52" name="Straight Arrow Connector 51"/>
                <p:cNvCxnSpPr>
                  <a:endCxn id="44" idx="2"/>
                </p:cNvCxnSpPr>
                <p:nvPr/>
              </p:nvCxnSpPr>
              <p:spPr bwMode="auto">
                <a:xfrm flipV="1">
                  <a:off x="2349182" y="3241013"/>
                  <a:ext cx="4489965" cy="1813166"/>
                </a:xfrm>
                <a:prstGeom prst="straightConnector1">
                  <a:avLst/>
                </a:prstGeom>
                <a:ln>
                  <a:solidFill>
                    <a:srgbClr val="008000"/>
                  </a:solidFill>
                  <a:headEnd type="none" w="med" len="med"/>
                  <a:tailEnd type="arrow"/>
                </a:ln>
              </p:spPr>
              <p:style>
                <a:lnRef idx="3">
                  <a:schemeClr val="accent2"/>
                </a:lnRef>
                <a:fillRef idx="0">
                  <a:schemeClr val="accent2"/>
                </a:fillRef>
                <a:effectRef idx="2">
                  <a:schemeClr val="accent2"/>
                </a:effectRef>
                <a:fontRef idx="minor">
                  <a:schemeClr val="tx1"/>
                </a:fontRef>
              </p:style>
            </p:cxnSp>
          </p:grpSp>
          <p:sp>
            <p:nvSpPr>
              <p:cNvPr id="55" name="TextBox 54"/>
              <p:cNvSpPr txBox="1"/>
              <p:nvPr/>
            </p:nvSpPr>
            <p:spPr>
              <a:xfrm>
                <a:off x="395973" y="2103788"/>
                <a:ext cx="535648" cy="369332"/>
              </a:xfrm>
              <a:prstGeom prst="rect">
                <a:avLst/>
              </a:prstGeom>
              <a:noFill/>
            </p:spPr>
            <p:txBody>
              <a:bodyPr wrap="none" rtlCol="0">
                <a:spAutoFit/>
              </a:bodyPr>
              <a:lstStyle/>
              <a:p>
                <a:r>
                  <a:rPr lang="en-US" b="1" dirty="0" smtClean="0"/>
                  <a:t>215</a:t>
                </a:r>
              </a:p>
            </p:txBody>
          </p:sp>
          <p:sp>
            <p:nvSpPr>
              <p:cNvPr id="56" name="TextBox 55"/>
              <p:cNvSpPr txBox="1"/>
              <p:nvPr/>
            </p:nvSpPr>
            <p:spPr>
              <a:xfrm>
                <a:off x="395973" y="2912801"/>
                <a:ext cx="535648" cy="369332"/>
              </a:xfrm>
              <a:prstGeom prst="rect">
                <a:avLst/>
              </a:prstGeom>
              <a:noFill/>
            </p:spPr>
            <p:txBody>
              <a:bodyPr wrap="none" rtlCol="0">
                <a:spAutoFit/>
              </a:bodyPr>
              <a:lstStyle/>
              <a:p>
                <a:r>
                  <a:rPr lang="en-US" b="1" dirty="0" smtClean="0"/>
                  <a:t>115</a:t>
                </a:r>
              </a:p>
            </p:txBody>
          </p:sp>
          <p:sp>
            <p:nvSpPr>
              <p:cNvPr id="57" name="TextBox 56"/>
              <p:cNvSpPr txBox="1"/>
              <p:nvPr/>
            </p:nvSpPr>
            <p:spPr>
              <a:xfrm>
                <a:off x="512967" y="3879300"/>
                <a:ext cx="184666" cy="369332"/>
              </a:xfrm>
              <a:prstGeom prst="rect">
                <a:avLst/>
              </a:prstGeom>
              <a:noFill/>
            </p:spPr>
            <p:txBody>
              <a:bodyPr wrap="none" rtlCol="0">
                <a:spAutoFit/>
              </a:bodyPr>
              <a:lstStyle/>
              <a:p>
                <a:endParaRPr lang="en-US" b="1" dirty="0" smtClean="0"/>
              </a:p>
            </p:txBody>
          </p:sp>
          <p:sp>
            <p:nvSpPr>
              <p:cNvPr id="58" name="TextBox 57"/>
              <p:cNvSpPr txBox="1"/>
              <p:nvPr/>
            </p:nvSpPr>
            <p:spPr>
              <a:xfrm>
                <a:off x="512967" y="4768299"/>
                <a:ext cx="418654" cy="369332"/>
              </a:xfrm>
              <a:prstGeom prst="rect">
                <a:avLst/>
              </a:prstGeom>
              <a:noFill/>
            </p:spPr>
            <p:txBody>
              <a:bodyPr wrap="none" rtlCol="0">
                <a:spAutoFit/>
              </a:bodyPr>
              <a:lstStyle/>
              <a:p>
                <a:r>
                  <a:rPr lang="en-US" b="1" dirty="0" smtClean="0"/>
                  <a:t>88</a:t>
                </a:r>
              </a:p>
            </p:txBody>
          </p:sp>
          <p:sp>
            <p:nvSpPr>
              <p:cNvPr id="59" name="TextBox 58"/>
              <p:cNvSpPr txBox="1"/>
              <p:nvPr/>
            </p:nvSpPr>
            <p:spPr>
              <a:xfrm>
                <a:off x="395973" y="5671410"/>
                <a:ext cx="535648" cy="369332"/>
              </a:xfrm>
              <a:prstGeom prst="rect">
                <a:avLst/>
              </a:prstGeom>
              <a:noFill/>
            </p:spPr>
            <p:txBody>
              <a:bodyPr wrap="none" rtlCol="0">
                <a:spAutoFit/>
              </a:bodyPr>
              <a:lstStyle/>
              <a:p>
                <a:r>
                  <a:rPr lang="en-US" b="1" dirty="0" smtClean="0"/>
                  <a:t>158</a:t>
                </a:r>
              </a:p>
            </p:txBody>
          </p:sp>
        </p:grpSp>
      </p:grpSp>
    </p:spTree>
    <p:extLst>
      <p:ext uri="{BB962C8B-B14F-4D97-AF65-F5344CB8AC3E}">
        <p14:creationId xmlns:p14="http://schemas.microsoft.com/office/powerpoint/2010/main" val="900867746"/>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97636" y="261425"/>
            <a:ext cx="8229600" cy="1143000"/>
          </a:xfrm>
        </p:spPr>
        <p:txBody>
          <a:bodyPr/>
          <a:lstStyle/>
          <a:p>
            <a:r>
              <a:rPr lang="en-US" dirty="0" smtClean="0"/>
              <a:t>Section 62 Group 4 2015</a:t>
            </a:r>
            <a:br>
              <a:rPr lang="en-US" dirty="0" smtClean="0"/>
            </a:br>
            <a:r>
              <a:rPr lang="en-US" dirty="0" smtClean="0"/>
              <a:t>E(NPV) = $14.24M</a:t>
            </a:r>
            <a:endParaRPr lang="en-US" dirty="0"/>
          </a:p>
        </p:txBody>
      </p:sp>
      <p:grpSp>
        <p:nvGrpSpPr>
          <p:cNvPr id="21" name="Group 20"/>
          <p:cNvGrpSpPr/>
          <p:nvPr/>
        </p:nvGrpSpPr>
        <p:grpSpPr>
          <a:xfrm>
            <a:off x="820318" y="1422801"/>
            <a:ext cx="7305858" cy="4812206"/>
            <a:chOff x="820318" y="1422801"/>
            <a:chExt cx="7305858" cy="4812206"/>
          </a:xfrm>
        </p:grpSpPr>
        <p:sp>
          <p:nvSpPr>
            <p:cNvPr id="19" name="TextBox 18"/>
            <p:cNvSpPr txBox="1"/>
            <p:nvPr/>
          </p:nvSpPr>
          <p:spPr>
            <a:xfrm>
              <a:off x="820318" y="1422801"/>
              <a:ext cx="1005403" cy="369332"/>
            </a:xfrm>
            <a:prstGeom prst="rect">
              <a:avLst/>
            </a:prstGeom>
            <a:noFill/>
          </p:spPr>
          <p:txBody>
            <a:bodyPr wrap="none" rtlCol="0">
              <a:spAutoFit/>
            </a:bodyPr>
            <a:lstStyle/>
            <a:p>
              <a:r>
                <a:rPr lang="en-US" b="1" dirty="0" smtClean="0"/>
                <a:t>Capacity</a:t>
              </a:r>
            </a:p>
          </p:txBody>
        </p:sp>
        <p:grpSp>
          <p:nvGrpSpPr>
            <p:cNvPr id="20" name="Group 19"/>
            <p:cNvGrpSpPr/>
            <p:nvPr/>
          </p:nvGrpSpPr>
          <p:grpSpPr>
            <a:xfrm>
              <a:off x="1120927" y="1772177"/>
              <a:ext cx="7005249" cy="4462830"/>
              <a:chOff x="395973" y="1780786"/>
              <a:chExt cx="7005249" cy="4462830"/>
            </a:xfrm>
          </p:grpSpPr>
          <p:grpSp>
            <p:nvGrpSpPr>
              <p:cNvPr id="18" name="Group 17"/>
              <p:cNvGrpSpPr/>
              <p:nvPr/>
            </p:nvGrpSpPr>
            <p:grpSpPr>
              <a:xfrm>
                <a:off x="1100767" y="1780786"/>
                <a:ext cx="6300455" cy="4462830"/>
                <a:chOff x="1319071" y="1009932"/>
                <a:chExt cx="6300455" cy="4462830"/>
              </a:xfrm>
            </p:grpSpPr>
            <p:grpSp>
              <p:nvGrpSpPr>
                <p:cNvPr id="7" name="Group 6"/>
                <p:cNvGrpSpPr/>
                <p:nvPr/>
              </p:nvGrpSpPr>
              <p:grpSpPr>
                <a:xfrm>
                  <a:off x="1319071" y="1009932"/>
                  <a:ext cx="6300455" cy="4462830"/>
                  <a:chOff x="1354628" y="1009932"/>
                  <a:chExt cx="6300455" cy="4462830"/>
                </a:xfrm>
              </p:grpSpPr>
              <p:cxnSp>
                <p:nvCxnSpPr>
                  <p:cNvPr id="35" name="Straight Arrow Connector 34"/>
                  <p:cNvCxnSpPr/>
                  <p:nvPr/>
                </p:nvCxnSpPr>
                <p:spPr bwMode="auto">
                  <a:xfrm>
                    <a:off x="2384739" y="2387178"/>
                    <a:ext cx="4315178" cy="905934"/>
                  </a:xfrm>
                  <a:prstGeom prst="straightConnector1">
                    <a:avLst/>
                  </a:prstGeom>
                  <a:ln>
                    <a:solidFill>
                      <a:srgbClr val="008000"/>
                    </a:solidFill>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6" name="Straight Arrow Connector 35"/>
                  <p:cNvCxnSpPr/>
                  <p:nvPr/>
                </p:nvCxnSpPr>
                <p:spPr bwMode="auto">
                  <a:xfrm>
                    <a:off x="2393206" y="3377778"/>
                    <a:ext cx="4349044" cy="804333"/>
                  </a:xfrm>
                  <a:prstGeom prst="straightConnector1">
                    <a:avLst/>
                  </a:prstGeom>
                  <a:ln>
                    <a:solidFill>
                      <a:srgbClr val="008000"/>
                    </a:solidFill>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7" name="Straight Arrow Connector 36"/>
                  <p:cNvCxnSpPr/>
                  <p:nvPr/>
                </p:nvCxnSpPr>
                <p:spPr bwMode="auto">
                  <a:xfrm>
                    <a:off x="2393206" y="4221623"/>
                    <a:ext cx="4349044" cy="863599"/>
                  </a:xfrm>
                  <a:prstGeom prst="straightConnector1">
                    <a:avLst/>
                  </a:prstGeom>
                  <a:ln>
                    <a:solidFill>
                      <a:srgbClr val="008000"/>
                    </a:solidFill>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8" name="Straight Arrow Connector 37"/>
                  <p:cNvCxnSpPr>
                    <a:endCxn id="43" idx="2"/>
                  </p:cNvCxnSpPr>
                  <p:nvPr/>
                </p:nvCxnSpPr>
                <p:spPr bwMode="auto">
                  <a:xfrm>
                    <a:off x="2393206" y="1348600"/>
                    <a:ext cx="4481498" cy="978013"/>
                  </a:xfrm>
                  <a:prstGeom prst="straightConnector1">
                    <a:avLst/>
                  </a:prstGeom>
                  <a:ln>
                    <a:solidFill>
                      <a:srgbClr val="008000"/>
                    </a:solidFill>
                    <a:headEnd type="none" w="med" len="med"/>
                    <a:tailEnd type="arrow"/>
                  </a:ln>
                </p:spPr>
                <p:style>
                  <a:lnRef idx="3">
                    <a:schemeClr val="accent2"/>
                  </a:lnRef>
                  <a:fillRef idx="0">
                    <a:schemeClr val="accent2"/>
                  </a:fillRef>
                  <a:effectRef idx="2">
                    <a:schemeClr val="accent2"/>
                  </a:effectRef>
                  <a:fontRef idx="minor">
                    <a:schemeClr val="tx1"/>
                  </a:fontRef>
                </p:style>
              </p:cxnSp>
              <p:grpSp>
                <p:nvGrpSpPr>
                  <p:cNvPr id="14" name="Group 13"/>
                  <p:cNvGrpSpPr/>
                  <p:nvPr/>
                </p:nvGrpSpPr>
                <p:grpSpPr>
                  <a:xfrm>
                    <a:off x="1354628" y="1009932"/>
                    <a:ext cx="6300455" cy="4462830"/>
                    <a:chOff x="1354628" y="1009932"/>
                    <a:chExt cx="6300455" cy="4462830"/>
                  </a:xfrm>
                </p:grpSpPr>
                <p:cxnSp>
                  <p:nvCxnSpPr>
                    <p:cNvPr id="27" name="Straight Arrow Connector 26"/>
                    <p:cNvCxnSpPr/>
                    <p:nvPr/>
                  </p:nvCxnSpPr>
                  <p:spPr bwMode="auto">
                    <a:xfrm>
                      <a:off x="2384739" y="1348600"/>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28" name="Straight Arrow Connector 27"/>
                    <p:cNvCxnSpPr/>
                    <p:nvPr/>
                  </p:nvCxnSpPr>
                  <p:spPr bwMode="auto">
                    <a:xfrm>
                      <a:off x="2381916" y="3363667"/>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29" name="Straight Arrow Connector 28"/>
                    <p:cNvCxnSpPr/>
                    <p:nvPr/>
                  </p:nvCxnSpPr>
                  <p:spPr bwMode="auto">
                    <a:xfrm>
                      <a:off x="2379096" y="2373067"/>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0" name="Straight Arrow Connector 29"/>
                    <p:cNvCxnSpPr/>
                    <p:nvPr/>
                  </p:nvCxnSpPr>
                  <p:spPr bwMode="auto">
                    <a:xfrm>
                      <a:off x="2379094" y="4207512"/>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1" name="Straight Arrow Connector 30"/>
                    <p:cNvCxnSpPr/>
                    <p:nvPr/>
                  </p:nvCxnSpPr>
                  <p:spPr bwMode="auto">
                    <a:xfrm>
                      <a:off x="2364982" y="5054179"/>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grpSp>
                  <p:nvGrpSpPr>
                    <p:cNvPr id="13" name="Group 12"/>
                    <p:cNvGrpSpPr/>
                    <p:nvPr/>
                  </p:nvGrpSpPr>
                  <p:grpSpPr>
                    <a:xfrm>
                      <a:off x="1354628" y="1009932"/>
                      <a:ext cx="6300455" cy="4462830"/>
                      <a:chOff x="1354628" y="1009932"/>
                      <a:chExt cx="6300455" cy="4462830"/>
                    </a:xfrm>
                  </p:grpSpPr>
                  <p:sp>
                    <p:nvSpPr>
                      <p:cNvPr id="33" name="Rectangle 32"/>
                      <p:cNvSpPr/>
                      <p:nvPr/>
                    </p:nvSpPr>
                    <p:spPr bwMode="auto">
                      <a:xfrm>
                        <a:off x="1354628" y="1009932"/>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U</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34" name="Rectangle 33"/>
                      <p:cNvSpPr/>
                      <p:nvPr/>
                    </p:nvSpPr>
                    <p:spPr bwMode="auto">
                      <a:xfrm>
                        <a:off x="1354628" y="1915738"/>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B</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39" name="Rectangle 38"/>
                      <p:cNvSpPr/>
                      <p:nvPr/>
                    </p:nvSpPr>
                    <p:spPr bwMode="auto">
                      <a:xfrm>
                        <a:off x="1354628" y="2821544"/>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R</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40" name="Rectangle 39"/>
                      <p:cNvSpPr/>
                      <p:nvPr/>
                    </p:nvSpPr>
                    <p:spPr bwMode="auto">
                      <a:xfrm>
                        <a:off x="1354628" y="3727350"/>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I</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41" name="Rectangle 40"/>
                      <p:cNvSpPr/>
                      <p:nvPr/>
                    </p:nvSpPr>
                    <p:spPr bwMode="auto">
                      <a:xfrm>
                        <a:off x="1354628" y="4633156"/>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C</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42" name="Oval 41"/>
                      <p:cNvSpPr/>
                      <p:nvPr/>
                    </p:nvSpPr>
                    <p:spPr bwMode="auto">
                      <a:xfrm>
                        <a:off x="6874704" y="1029888"/>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4000" b="1" i="0" u="none" strike="noStrike" cap="none" normalizeH="0" baseline="0" dirty="0" smtClean="0">
                            <a:ln>
                              <a:noFill/>
                            </a:ln>
                            <a:solidFill>
                              <a:schemeClr val="bg1"/>
                            </a:solidFill>
                            <a:effectLst/>
                            <a:latin typeface="Times New Roman" pitchFamily="18" charset="0"/>
                          </a:rPr>
                          <a:t>U</a:t>
                        </a:r>
                      </a:p>
                    </p:txBody>
                  </p:sp>
                  <p:sp>
                    <p:nvSpPr>
                      <p:cNvPr id="43" name="Oval 42"/>
                      <p:cNvSpPr/>
                      <p:nvPr/>
                    </p:nvSpPr>
                    <p:spPr bwMode="auto">
                      <a:xfrm>
                        <a:off x="6874704" y="19511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B</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44" name="Oval 43"/>
                      <p:cNvSpPr/>
                      <p:nvPr/>
                    </p:nvSpPr>
                    <p:spPr bwMode="auto">
                      <a:xfrm>
                        <a:off x="6874704" y="28655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R</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45" name="Oval 44"/>
                      <p:cNvSpPr/>
                      <p:nvPr/>
                    </p:nvSpPr>
                    <p:spPr bwMode="auto">
                      <a:xfrm>
                        <a:off x="6874704" y="37799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I</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46" name="Oval 45"/>
                      <p:cNvSpPr/>
                      <p:nvPr/>
                    </p:nvSpPr>
                    <p:spPr bwMode="auto">
                      <a:xfrm>
                        <a:off x="6874704" y="47218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C</a:t>
                        </a:r>
                        <a:endParaRPr kumimoji="0" lang="en-US" sz="4000" b="1" i="0" u="none" strike="noStrike" cap="none" normalizeH="0" baseline="0" dirty="0" smtClean="0">
                          <a:ln>
                            <a:noFill/>
                          </a:ln>
                          <a:solidFill>
                            <a:schemeClr val="bg1"/>
                          </a:solidFill>
                          <a:effectLst/>
                          <a:latin typeface="Times New Roman" pitchFamily="18" charset="0"/>
                        </a:endParaRPr>
                      </a:p>
                    </p:txBody>
                  </p:sp>
                </p:grpSp>
              </p:grpSp>
            </p:grpSp>
            <p:cxnSp>
              <p:nvCxnSpPr>
                <p:cNvPr id="52" name="Straight Arrow Connector 51"/>
                <p:cNvCxnSpPr>
                  <a:endCxn id="42" idx="2"/>
                </p:cNvCxnSpPr>
                <p:nvPr/>
              </p:nvCxnSpPr>
              <p:spPr bwMode="auto">
                <a:xfrm flipV="1">
                  <a:off x="2349182" y="1405337"/>
                  <a:ext cx="4489965" cy="3648842"/>
                </a:xfrm>
                <a:prstGeom prst="straightConnector1">
                  <a:avLst/>
                </a:prstGeom>
                <a:ln>
                  <a:solidFill>
                    <a:srgbClr val="008000"/>
                  </a:solidFill>
                  <a:headEnd type="none" w="med" len="med"/>
                  <a:tailEnd type="arrow"/>
                </a:ln>
              </p:spPr>
              <p:style>
                <a:lnRef idx="3">
                  <a:schemeClr val="accent2"/>
                </a:lnRef>
                <a:fillRef idx="0">
                  <a:schemeClr val="accent2"/>
                </a:fillRef>
                <a:effectRef idx="2">
                  <a:schemeClr val="accent2"/>
                </a:effectRef>
                <a:fontRef idx="minor">
                  <a:schemeClr val="tx1"/>
                </a:fontRef>
              </p:style>
            </p:cxnSp>
          </p:grpSp>
          <p:sp>
            <p:nvSpPr>
              <p:cNvPr id="55" name="TextBox 54"/>
              <p:cNvSpPr txBox="1"/>
              <p:nvPr/>
            </p:nvSpPr>
            <p:spPr>
              <a:xfrm>
                <a:off x="395973" y="2103788"/>
                <a:ext cx="535648" cy="369332"/>
              </a:xfrm>
              <a:prstGeom prst="rect">
                <a:avLst/>
              </a:prstGeom>
              <a:noFill/>
            </p:spPr>
            <p:txBody>
              <a:bodyPr wrap="none" rtlCol="0">
                <a:spAutoFit/>
              </a:bodyPr>
              <a:lstStyle/>
              <a:p>
                <a:r>
                  <a:rPr lang="en-US" b="1" dirty="0" smtClean="0"/>
                  <a:t>216</a:t>
                </a:r>
              </a:p>
            </p:txBody>
          </p:sp>
          <p:sp>
            <p:nvSpPr>
              <p:cNvPr id="56" name="TextBox 55"/>
              <p:cNvSpPr txBox="1"/>
              <p:nvPr/>
            </p:nvSpPr>
            <p:spPr>
              <a:xfrm>
                <a:off x="395973" y="2912801"/>
                <a:ext cx="535648" cy="369332"/>
              </a:xfrm>
              <a:prstGeom prst="rect">
                <a:avLst/>
              </a:prstGeom>
              <a:noFill/>
            </p:spPr>
            <p:txBody>
              <a:bodyPr wrap="none" rtlCol="0">
                <a:spAutoFit/>
              </a:bodyPr>
              <a:lstStyle/>
              <a:p>
                <a:r>
                  <a:rPr lang="en-US" b="1" dirty="0" smtClean="0"/>
                  <a:t>116</a:t>
                </a:r>
              </a:p>
            </p:txBody>
          </p:sp>
          <p:sp>
            <p:nvSpPr>
              <p:cNvPr id="57" name="TextBox 56"/>
              <p:cNvSpPr txBox="1"/>
              <p:nvPr/>
            </p:nvSpPr>
            <p:spPr>
              <a:xfrm>
                <a:off x="512967" y="3879300"/>
                <a:ext cx="418654" cy="369332"/>
              </a:xfrm>
              <a:prstGeom prst="rect">
                <a:avLst/>
              </a:prstGeom>
              <a:noFill/>
            </p:spPr>
            <p:txBody>
              <a:bodyPr wrap="none" rtlCol="0">
                <a:spAutoFit/>
              </a:bodyPr>
              <a:lstStyle/>
              <a:p>
                <a:r>
                  <a:rPr lang="en-US" b="1" dirty="0" smtClean="0"/>
                  <a:t>66</a:t>
                </a:r>
              </a:p>
            </p:txBody>
          </p:sp>
          <p:sp>
            <p:nvSpPr>
              <p:cNvPr id="58" name="TextBox 57"/>
              <p:cNvSpPr txBox="1"/>
              <p:nvPr/>
            </p:nvSpPr>
            <p:spPr>
              <a:xfrm>
                <a:off x="512967" y="4768299"/>
                <a:ext cx="418654" cy="369332"/>
              </a:xfrm>
              <a:prstGeom prst="rect">
                <a:avLst/>
              </a:prstGeom>
              <a:noFill/>
            </p:spPr>
            <p:txBody>
              <a:bodyPr wrap="none" rtlCol="0">
                <a:spAutoFit/>
              </a:bodyPr>
              <a:lstStyle/>
              <a:p>
                <a:r>
                  <a:rPr lang="en-US" b="1" dirty="0" smtClean="0"/>
                  <a:t>77</a:t>
                </a:r>
              </a:p>
            </p:txBody>
          </p:sp>
          <p:sp>
            <p:nvSpPr>
              <p:cNvPr id="59" name="TextBox 58"/>
              <p:cNvSpPr txBox="1"/>
              <p:nvPr/>
            </p:nvSpPr>
            <p:spPr>
              <a:xfrm>
                <a:off x="395973" y="5671410"/>
                <a:ext cx="535648" cy="369332"/>
              </a:xfrm>
              <a:prstGeom prst="rect">
                <a:avLst/>
              </a:prstGeom>
              <a:noFill/>
            </p:spPr>
            <p:txBody>
              <a:bodyPr wrap="none" rtlCol="0">
                <a:spAutoFit/>
              </a:bodyPr>
              <a:lstStyle/>
              <a:p>
                <a:r>
                  <a:rPr lang="en-US" b="1" dirty="0" smtClean="0"/>
                  <a:t>114</a:t>
                </a:r>
              </a:p>
            </p:txBody>
          </p:sp>
        </p:grpSp>
      </p:grpSp>
    </p:spTree>
    <p:extLst>
      <p:ext uri="{BB962C8B-B14F-4D97-AF65-F5344CB8AC3E}">
        <p14:creationId xmlns:p14="http://schemas.microsoft.com/office/powerpoint/2010/main" val="2218322152"/>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97636" y="261425"/>
            <a:ext cx="8229600" cy="1143000"/>
          </a:xfrm>
        </p:spPr>
        <p:txBody>
          <a:bodyPr/>
          <a:lstStyle/>
          <a:p>
            <a:r>
              <a:rPr lang="en-US" dirty="0" smtClean="0"/>
              <a:t>Section 62 Group 1 2015</a:t>
            </a:r>
            <a:br>
              <a:rPr lang="en-US" dirty="0" smtClean="0"/>
            </a:br>
            <a:r>
              <a:rPr lang="en-US" dirty="0" smtClean="0"/>
              <a:t>E(NPV) = $14.15M</a:t>
            </a:r>
            <a:endParaRPr lang="en-US" dirty="0"/>
          </a:p>
        </p:txBody>
      </p:sp>
      <p:grpSp>
        <p:nvGrpSpPr>
          <p:cNvPr id="21" name="Group 20"/>
          <p:cNvGrpSpPr/>
          <p:nvPr/>
        </p:nvGrpSpPr>
        <p:grpSpPr>
          <a:xfrm>
            <a:off x="820318" y="1422801"/>
            <a:ext cx="7305858" cy="4812206"/>
            <a:chOff x="820318" y="1422801"/>
            <a:chExt cx="7305858" cy="4812206"/>
          </a:xfrm>
        </p:grpSpPr>
        <p:sp>
          <p:nvSpPr>
            <p:cNvPr id="19" name="TextBox 18"/>
            <p:cNvSpPr txBox="1"/>
            <p:nvPr/>
          </p:nvSpPr>
          <p:spPr>
            <a:xfrm>
              <a:off x="820318" y="1422801"/>
              <a:ext cx="1005403" cy="369332"/>
            </a:xfrm>
            <a:prstGeom prst="rect">
              <a:avLst/>
            </a:prstGeom>
            <a:noFill/>
          </p:spPr>
          <p:txBody>
            <a:bodyPr wrap="none" rtlCol="0">
              <a:spAutoFit/>
            </a:bodyPr>
            <a:lstStyle/>
            <a:p>
              <a:r>
                <a:rPr lang="en-US" b="1" dirty="0" smtClean="0"/>
                <a:t>Capacity</a:t>
              </a:r>
            </a:p>
          </p:txBody>
        </p:sp>
        <p:grpSp>
          <p:nvGrpSpPr>
            <p:cNvPr id="20" name="Group 19"/>
            <p:cNvGrpSpPr/>
            <p:nvPr/>
          </p:nvGrpSpPr>
          <p:grpSpPr>
            <a:xfrm>
              <a:off x="1120927" y="1772177"/>
              <a:ext cx="7005249" cy="4462830"/>
              <a:chOff x="395973" y="1780786"/>
              <a:chExt cx="7005249" cy="4462830"/>
            </a:xfrm>
          </p:grpSpPr>
          <p:grpSp>
            <p:nvGrpSpPr>
              <p:cNvPr id="18" name="Group 17"/>
              <p:cNvGrpSpPr/>
              <p:nvPr/>
            </p:nvGrpSpPr>
            <p:grpSpPr>
              <a:xfrm>
                <a:off x="1100767" y="1780786"/>
                <a:ext cx="6300455" cy="4462830"/>
                <a:chOff x="1319071" y="1009932"/>
                <a:chExt cx="6300455" cy="4462830"/>
              </a:xfrm>
            </p:grpSpPr>
            <p:grpSp>
              <p:nvGrpSpPr>
                <p:cNvPr id="7" name="Group 6"/>
                <p:cNvGrpSpPr/>
                <p:nvPr/>
              </p:nvGrpSpPr>
              <p:grpSpPr>
                <a:xfrm>
                  <a:off x="1319071" y="1009932"/>
                  <a:ext cx="6300455" cy="4462830"/>
                  <a:chOff x="1354628" y="1009932"/>
                  <a:chExt cx="6300455" cy="4462830"/>
                </a:xfrm>
              </p:grpSpPr>
              <p:cxnSp>
                <p:nvCxnSpPr>
                  <p:cNvPr id="35" name="Straight Arrow Connector 34"/>
                  <p:cNvCxnSpPr/>
                  <p:nvPr/>
                </p:nvCxnSpPr>
                <p:spPr bwMode="auto">
                  <a:xfrm>
                    <a:off x="2384739" y="2387178"/>
                    <a:ext cx="4315178" cy="1794933"/>
                  </a:xfrm>
                  <a:prstGeom prst="straightConnector1">
                    <a:avLst/>
                  </a:prstGeom>
                  <a:ln>
                    <a:solidFill>
                      <a:srgbClr val="008000"/>
                    </a:solidFill>
                    <a:headEnd type="none" w="med" len="med"/>
                    <a:tailEnd type="arrow"/>
                  </a:ln>
                </p:spPr>
                <p:style>
                  <a:lnRef idx="3">
                    <a:schemeClr val="accent2"/>
                  </a:lnRef>
                  <a:fillRef idx="0">
                    <a:schemeClr val="accent2"/>
                  </a:fillRef>
                  <a:effectRef idx="2">
                    <a:schemeClr val="accent2"/>
                  </a:effectRef>
                  <a:fontRef idx="minor">
                    <a:schemeClr val="tx1"/>
                  </a:fontRef>
                </p:style>
              </p:cxnSp>
              <p:grpSp>
                <p:nvGrpSpPr>
                  <p:cNvPr id="14" name="Group 13"/>
                  <p:cNvGrpSpPr/>
                  <p:nvPr/>
                </p:nvGrpSpPr>
                <p:grpSpPr>
                  <a:xfrm>
                    <a:off x="1354628" y="1009932"/>
                    <a:ext cx="6300455" cy="4462830"/>
                    <a:chOff x="1354628" y="1009932"/>
                    <a:chExt cx="6300455" cy="4462830"/>
                  </a:xfrm>
                </p:grpSpPr>
                <p:cxnSp>
                  <p:nvCxnSpPr>
                    <p:cNvPr id="27" name="Straight Arrow Connector 26"/>
                    <p:cNvCxnSpPr/>
                    <p:nvPr/>
                  </p:nvCxnSpPr>
                  <p:spPr bwMode="auto">
                    <a:xfrm>
                      <a:off x="2384739" y="1348600"/>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29" name="Straight Arrow Connector 28"/>
                    <p:cNvCxnSpPr/>
                    <p:nvPr/>
                  </p:nvCxnSpPr>
                  <p:spPr bwMode="auto">
                    <a:xfrm>
                      <a:off x="2379096" y="2373067"/>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1" name="Straight Arrow Connector 30"/>
                    <p:cNvCxnSpPr/>
                    <p:nvPr/>
                  </p:nvCxnSpPr>
                  <p:spPr bwMode="auto">
                    <a:xfrm>
                      <a:off x="2364982" y="5054179"/>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grpSp>
                  <p:nvGrpSpPr>
                    <p:cNvPr id="13" name="Group 12"/>
                    <p:cNvGrpSpPr/>
                    <p:nvPr/>
                  </p:nvGrpSpPr>
                  <p:grpSpPr>
                    <a:xfrm>
                      <a:off x="1354628" y="1009932"/>
                      <a:ext cx="6300455" cy="4462830"/>
                      <a:chOff x="1354628" y="1009932"/>
                      <a:chExt cx="6300455" cy="4462830"/>
                    </a:xfrm>
                  </p:grpSpPr>
                  <p:sp>
                    <p:nvSpPr>
                      <p:cNvPr id="33" name="Rectangle 32"/>
                      <p:cNvSpPr/>
                      <p:nvPr/>
                    </p:nvSpPr>
                    <p:spPr bwMode="auto">
                      <a:xfrm>
                        <a:off x="1354628" y="1009932"/>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U</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34" name="Rectangle 33"/>
                      <p:cNvSpPr/>
                      <p:nvPr/>
                    </p:nvSpPr>
                    <p:spPr bwMode="auto">
                      <a:xfrm>
                        <a:off x="1354628" y="1915738"/>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B</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39" name="Rectangle 38"/>
                      <p:cNvSpPr/>
                      <p:nvPr/>
                    </p:nvSpPr>
                    <p:spPr bwMode="auto">
                      <a:xfrm>
                        <a:off x="1354628" y="2821544"/>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R</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40" name="Rectangle 39"/>
                      <p:cNvSpPr/>
                      <p:nvPr/>
                    </p:nvSpPr>
                    <p:spPr bwMode="auto">
                      <a:xfrm>
                        <a:off x="1354628" y="3727350"/>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I</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41" name="Rectangle 40"/>
                      <p:cNvSpPr/>
                      <p:nvPr/>
                    </p:nvSpPr>
                    <p:spPr bwMode="auto">
                      <a:xfrm>
                        <a:off x="1354628" y="4633156"/>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C</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42" name="Oval 41"/>
                      <p:cNvSpPr/>
                      <p:nvPr/>
                    </p:nvSpPr>
                    <p:spPr bwMode="auto">
                      <a:xfrm>
                        <a:off x="6874704" y="1029888"/>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4000" b="1" i="0" u="none" strike="noStrike" cap="none" normalizeH="0" baseline="0" dirty="0" smtClean="0">
                            <a:ln>
                              <a:noFill/>
                            </a:ln>
                            <a:solidFill>
                              <a:schemeClr val="bg1"/>
                            </a:solidFill>
                            <a:effectLst/>
                            <a:latin typeface="Times New Roman" pitchFamily="18" charset="0"/>
                          </a:rPr>
                          <a:t>U</a:t>
                        </a:r>
                      </a:p>
                    </p:txBody>
                  </p:sp>
                  <p:sp>
                    <p:nvSpPr>
                      <p:cNvPr id="43" name="Oval 42"/>
                      <p:cNvSpPr/>
                      <p:nvPr/>
                    </p:nvSpPr>
                    <p:spPr bwMode="auto">
                      <a:xfrm>
                        <a:off x="6874704" y="19511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B</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44" name="Oval 43"/>
                      <p:cNvSpPr/>
                      <p:nvPr/>
                    </p:nvSpPr>
                    <p:spPr bwMode="auto">
                      <a:xfrm>
                        <a:off x="6874704" y="28655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R</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45" name="Oval 44"/>
                      <p:cNvSpPr/>
                      <p:nvPr/>
                    </p:nvSpPr>
                    <p:spPr bwMode="auto">
                      <a:xfrm>
                        <a:off x="6874704" y="37799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I</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46" name="Oval 45"/>
                      <p:cNvSpPr/>
                      <p:nvPr/>
                    </p:nvSpPr>
                    <p:spPr bwMode="auto">
                      <a:xfrm>
                        <a:off x="6874704" y="47218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C</a:t>
                        </a:r>
                        <a:endParaRPr kumimoji="0" lang="en-US" sz="4000" b="1" i="0" u="none" strike="noStrike" cap="none" normalizeH="0" baseline="0" dirty="0" smtClean="0">
                          <a:ln>
                            <a:noFill/>
                          </a:ln>
                          <a:solidFill>
                            <a:schemeClr val="bg1"/>
                          </a:solidFill>
                          <a:effectLst/>
                          <a:latin typeface="Times New Roman" pitchFamily="18" charset="0"/>
                        </a:endParaRPr>
                      </a:p>
                    </p:txBody>
                  </p:sp>
                </p:grpSp>
              </p:grpSp>
            </p:grpSp>
            <p:cxnSp>
              <p:nvCxnSpPr>
                <p:cNvPr id="52" name="Straight Arrow Connector 51"/>
                <p:cNvCxnSpPr>
                  <a:endCxn id="44" idx="2"/>
                </p:cNvCxnSpPr>
                <p:nvPr/>
              </p:nvCxnSpPr>
              <p:spPr bwMode="auto">
                <a:xfrm flipV="1">
                  <a:off x="2349182" y="3241013"/>
                  <a:ext cx="4489965" cy="1813166"/>
                </a:xfrm>
                <a:prstGeom prst="straightConnector1">
                  <a:avLst/>
                </a:prstGeom>
                <a:ln>
                  <a:solidFill>
                    <a:srgbClr val="008000"/>
                  </a:solidFill>
                  <a:headEnd type="none" w="med" len="med"/>
                  <a:tailEnd type="arrow"/>
                </a:ln>
              </p:spPr>
              <p:style>
                <a:lnRef idx="3">
                  <a:schemeClr val="accent2"/>
                </a:lnRef>
                <a:fillRef idx="0">
                  <a:schemeClr val="accent2"/>
                </a:fillRef>
                <a:effectRef idx="2">
                  <a:schemeClr val="accent2"/>
                </a:effectRef>
                <a:fontRef idx="minor">
                  <a:schemeClr val="tx1"/>
                </a:fontRef>
              </p:style>
            </p:cxnSp>
          </p:grpSp>
          <p:sp>
            <p:nvSpPr>
              <p:cNvPr id="55" name="TextBox 54"/>
              <p:cNvSpPr txBox="1"/>
              <p:nvPr/>
            </p:nvSpPr>
            <p:spPr>
              <a:xfrm>
                <a:off x="395973" y="2103788"/>
                <a:ext cx="535648" cy="369332"/>
              </a:xfrm>
              <a:prstGeom prst="rect">
                <a:avLst/>
              </a:prstGeom>
              <a:noFill/>
            </p:spPr>
            <p:txBody>
              <a:bodyPr wrap="none" rtlCol="0">
                <a:spAutoFit/>
              </a:bodyPr>
              <a:lstStyle/>
              <a:p>
                <a:r>
                  <a:rPr lang="en-US" b="1" dirty="0" smtClean="0"/>
                  <a:t>224</a:t>
                </a:r>
              </a:p>
            </p:txBody>
          </p:sp>
          <p:sp>
            <p:nvSpPr>
              <p:cNvPr id="56" name="TextBox 55"/>
              <p:cNvSpPr txBox="1"/>
              <p:nvPr/>
            </p:nvSpPr>
            <p:spPr>
              <a:xfrm>
                <a:off x="395973" y="2912801"/>
                <a:ext cx="535648" cy="369332"/>
              </a:xfrm>
              <a:prstGeom prst="rect">
                <a:avLst/>
              </a:prstGeom>
              <a:noFill/>
            </p:spPr>
            <p:txBody>
              <a:bodyPr wrap="none" rtlCol="0">
                <a:spAutoFit/>
              </a:bodyPr>
              <a:lstStyle/>
              <a:p>
                <a:r>
                  <a:rPr lang="en-US" b="1" dirty="0" smtClean="0"/>
                  <a:t>179</a:t>
                </a:r>
              </a:p>
            </p:txBody>
          </p:sp>
          <p:sp>
            <p:nvSpPr>
              <p:cNvPr id="59" name="TextBox 58"/>
              <p:cNvSpPr txBox="1"/>
              <p:nvPr/>
            </p:nvSpPr>
            <p:spPr>
              <a:xfrm>
                <a:off x="395973" y="5671410"/>
                <a:ext cx="535648" cy="369332"/>
              </a:xfrm>
              <a:prstGeom prst="rect">
                <a:avLst/>
              </a:prstGeom>
              <a:noFill/>
            </p:spPr>
            <p:txBody>
              <a:bodyPr wrap="none" rtlCol="0">
                <a:spAutoFit/>
              </a:bodyPr>
              <a:lstStyle/>
              <a:p>
                <a:r>
                  <a:rPr lang="en-US" b="1" dirty="0" smtClean="0"/>
                  <a:t>180</a:t>
                </a:r>
              </a:p>
            </p:txBody>
          </p:sp>
        </p:grpSp>
      </p:grpSp>
    </p:spTree>
    <p:extLst>
      <p:ext uri="{BB962C8B-B14F-4D97-AF65-F5344CB8AC3E}">
        <p14:creationId xmlns:p14="http://schemas.microsoft.com/office/powerpoint/2010/main" val="129264175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ENPV</a:t>
            </a:r>
            <a:br>
              <a:rPr lang="en-US" dirty="0" smtClean="0"/>
            </a:br>
            <a:r>
              <a:rPr lang="en-US" dirty="0" smtClean="0"/>
              <a:t>S62</a:t>
            </a:r>
            <a:endParaRPr lang="en-US" dirty="0"/>
          </a:p>
        </p:txBody>
      </p:sp>
      <p:pic>
        <p:nvPicPr>
          <p:cNvPr id="4" name="Picture 3"/>
          <p:cNvPicPr>
            <a:picLocks noChangeAspect="1"/>
          </p:cNvPicPr>
          <p:nvPr/>
        </p:nvPicPr>
        <p:blipFill>
          <a:blip r:embed="rId3"/>
          <a:stretch>
            <a:fillRect/>
          </a:stretch>
        </p:blipFill>
        <p:spPr>
          <a:xfrm>
            <a:off x="1070689" y="0"/>
            <a:ext cx="8412322" cy="6858000"/>
          </a:xfrm>
          <a:prstGeom prst="rect">
            <a:avLst/>
          </a:prstGeom>
        </p:spPr>
      </p:pic>
    </p:spTree>
    <p:extLst>
      <p:ext uri="{BB962C8B-B14F-4D97-AF65-F5344CB8AC3E}">
        <p14:creationId xmlns:p14="http://schemas.microsoft.com/office/powerpoint/2010/main" val="2171209375"/>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2015</a:t>
            </a:r>
            <a:br>
              <a:rPr lang="en-US" dirty="0" smtClean="0"/>
            </a:br>
            <a:r>
              <a:rPr lang="en-US" dirty="0" smtClean="0"/>
              <a:t>And the current situation is …</a:t>
            </a:r>
            <a:endParaRPr lang="en-US" dirty="0"/>
          </a:p>
        </p:txBody>
      </p:sp>
      <p:pic>
        <p:nvPicPr>
          <p:cNvPr id="5" name="Picture 4"/>
          <p:cNvPicPr>
            <a:picLocks noChangeAspect="1"/>
          </p:cNvPicPr>
          <p:nvPr/>
        </p:nvPicPr>
        <p:blipFill>
          <a:blip r:embed="rId3"/>
          <a:stretch>
            <a:fillRect/>
          </a:stretch>
        </p:blipFill>
        <p:spPr>
          <a:xfrm>
            <a:off x="1805090" y="1015999"/>
            <a:ext cx="6459490" cy="5515969"/>
          </a:xfrm>
          <a:prstGeom prst="rect">
            <a:avLst/>
          </a:prstGeom>
        </p:spPr>
      </p:pic>
    </p:spTree>
    <p:extLst>
      <p:ext uri="{BB962C8B-B14F-4D97-AF65-F5344CB8AC3E}">
        <p14:creationId xmlns:p14="http://schemas.microsoft.com/office/powerpoint/2010/main" val="569343507"/>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2015</a:t>
            </a:r>
            <a:br>
              <a:rPr lang="en-US" dirty="0" smtClean="0"/>
            </a:br>
            <a:r>
              <a:rPr lang="en-US" dirty="0" smtClean="0"/>
              <a:t>And the current situation is …</a:t>
            </a:r>
            <a:endParaRPr lang="en-US" dirty="0"/>
          </a:p>
        </p:txBody>
      </p:sp>
      <p:pic>
        <p:nvPicPr>
          <p:cNvPr id="2" name="Picture 1"/>
          <p:cNvPicPr>
            <a:picLocks noChangeAspect="1"/>
          </p:cNvPicPr>
          <p:nvPr/>
        </p:nvPicPr>
        <p:blipFill>
          <a:blip r:embed="rId3"/>
          <a:stretch>
            <a:fillRect/>
          </a:stretch>
        </p:blipFill>
        <p:spPr>
          <a:xfrm>
            <a:off x="533400" y="925940"/>
            <a:ext cx="8064500" cy="5753100"/>
          </a:xfrm>
          <a:prstGeom prst="rect">
            <a:avLst/>
          </a:prstGeom>
        </p:spPr>
      </p:pic>
    </p:spTree>
    <p:extLst>
      <p:ext uri="{BB962C8B-B14F-4D97-AF65-F5344CB8AC3E}">
        <p14:creationId xmlns:p14="http://schemas.microsoft.com/office/powerpoint/2010/main" val="1298053548"/>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4" name="Picture 3"/>
          <p:cNvPicPr>
            <a:picLocks noChangeAspect="1"/>
          </p:cNvPicPr>
          <p:nvPr/>
        </p:nvPicPr>
        <p:blipFill>
          <a:blip r:embed="rId3"/>
          <a:stretch>
            <a:fillRect/>
          </a:stretch>
        </p:blipFill>
        <p:spPr>
          <a:xfrm>
            <a:off x="-23756" y="-32165"/>
            <a:ext cx="9167756" cy="6926375"/>
          </a:xfrm>
          <a:prstGeom prst="rect">
            <a:avLst/>
          </a:prstGeom>
        </p:spPr>
      </p:pic>
    </p:spTree>
    <p:extLst>
      <p:ext uri="{BB962C8B-B14F-4D97-AF65-F5344CB8AC3E}">
        <p14:creationId xmlns:p14="http://schemas.microsoft.com/office/powerpoint/2010/main" val="1278416928"/>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3" name="Picture 2"/>
          <p:cNvPicPr>
            <a:picLocks noChangeAspect="1"/>
          </p:cNvPicPr>
          <p:nvPr/>
        </p:nvPicPr>
        <p:blipFill>
          <a:blip r:embed="rId3"/>
          <a:stretch>
            <a:fillRect/>
          </a:stretch>
        </p:blipFill>
        <p:spPr>
          <a:xfrm>
            <a:off x="0" y="-11870"/>
            <a:ext cx="9144000" cy="6869870"/>
          </a:xfrm>
          <a:prstGeom prst="rect">
            <a:avLst/>
          </a:prstGeom>
        </p:spPr>
      </p:pic>
    </p:spTree>
    <p:extLst>
      <p:ext uri="{BB962C8B-B14F-4D97-AF65-F5344CB8AC3E}">
        <p14:creationId xmlns:p14="http://schemas.microsoft.com/office/powerpoint/2010/main" val="72802727"/>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2016</a:t>
            </a:r>
            <a:br>
              <a:rPr lang="en-US" dirty="0" smtClean="0"/>
            </a:br>
            <a:r>
              <a:rPr lang="en-US" dirty="0" smtClean="0"/>
              <a:t>And the current situation is …</a:t>
            </a:r>
            <a:endParaRPr lang="en-US" dirty="0"/>
          </a:p>
        </p:txBody>
      </p:sp>
      <p:pic>
        <p:nvPicPr>
          <p:cNvPr id="2" name="Picture 1"/>
          <p:cNvPicPr>
            <a:picLocks noChangeAspect="1"/>
          </p:cNvPicPr>
          <p:nvPr/>
        </p:nvPicPr>
        <p:blipFill>
          <a:blip r:embed="rId3"/>
          <a:stretch>
            <a:fillRect/>
          </a:stretch>
        </p:blipFill>
        <p:spPr>
          <a:xfrm>
            <a:off x="0" y="963612"/>
            <a:ext cx="9144000" cy="5894387"/>
          </a:xfrm>
          <a:prstGeom prst="rect">
            <a:avLst/>
          </a:prstGeom>
        </p:spPr>
      </p:pic>
    </p:spTree>
    <p:extLst>
      <p:ext uri="{BB962C8B-B14F-4D97-AF65-F5344CB8AC3E}">
        <p14:creationId xmlns:p14="http://schemas.microsoft.com/office/powerpoint/2010/main" val="1691851184"/>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2016</a:t>
            </a:r>
            <a:br>
              <a:rPr lang="en-US" dirty="0" smtClean="0"/>
            </a:br>
            <a:r>
              <a:rPr lang="en-US" dirty="0" smtClean="0"/>
              <a:t>And the current situation is …</a:t>
            </a:r>
            <a:endParaRPr lang="en-US" dirty="0"/>
          </a:p>
        </p:txBody>
      </p:sp>
      <p:pic>
        <p:nvPicPr>
          <p:cNvPr id="3" name="Picture 2"/>
          <p:cNvPicPr>
            <a:picLocks noChangeAspect="1"/>
          </p:cNvPicPr>
          <p:nvPr/>
        </p:nvPicPr>
        <p:blipFill>
          <a:blip r:embed="rId3"/>
          <a:stretch>
            <a:fillRect/>
          </a:stretch>
        </p:blipFill>
        <p:spPr>
          <a:xfrm>
            <a:off x="0" y="963612"/>
            <a:ext cx="9143999" cy="5894387"/>
          </a:xfrm>
          <a:prstGeom prst="rect">
            <a:avLst/>
          </a:prstGeom>
        </p:spPr>
      </p:pic>
    </p:spTree>
    <p:extLst>
      <p:ext uri="{BB962C8B-B14F-4D97-AF65-F5344CB8AC3E}">
        <p14:creationId xmlns:p14="http://schemas.microsoft.com/office/powerpoint/2010/main" val="1311590602"/>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7" name="Picture 6"/>
          <p:cNvPicPr>
            <a:picLocks noChangeAspect="1"/>
          </p:cNvPicPr>
          <p:nvPr/>
        </p:nvPicPr>
        <p:blipFill>
          <a:blip r:embed="rId3"/>
          <a:stretch>
            <a:fillRect/>
          </a:stretch>
        </p:blipFill>
        <p:spPr>
          <a:xfrm>
            <a:off x="0" y="7938"/>
            <a:ext cx="9143999" cy="6865710"/>
          </a:xfrm>
          <a:prstGeom prst="rect">
            <a:avLst/>
          </a:prstGeom>
        </p:spPr>
      </p:pic>
    </p:spTree>
    <p:extLst>
      <p:ext uri="{BB962C8B-B14F-4D97-AF65-F5344CB8AC3E}">
        <p14:creationId xmlns:p14="http://schemas.microsoft.com/office/powerpoint/2010/main" val="1581501176"/>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6" name="Picture 5"/>
          <p:cNvPicPr>
            <a:picLocks noChangeAspect="1"/>
          </p:cNvPicPr>
          <p:nvPr/>
        </p:nvPicPr>
        <p:blipFill>
          <a:blip r:embed="rId3"/>
          <a:stretch>
            <a:fillRect/>
          </a:stretch>
        </p:blipFill>
        <p:spPr>
          <a:xfrm>
            <a:off x="-108857" y="7938"/>
            <a:ext cx="9252857" cy="6850062"/>
          </a:xfrm>
          <a:prstGeom prst="rect">
            <a:avLst/>
          </a:prstGeom>
        </p:spPr>
      </p:pic>
    </p:spTree>
    <p:extLst>
      <p:ext uri="{BB962C8B-B14F-4D97-AF65-F5344CB8AC3E}">
        <p14:creationId xmlns:p14="http://schemas.microsoft.com/office/powerpoint/2010/main" val="1367638422"/>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Section 61 Group </a:t>
            </a:r>
            <a:r>
              <a:rPr lang="zh-CN" altLang="zh-CN" dirty="0" smtClean="0"/>
              <a:t>4</a:t>
            </a:r>
            <a:r>
              <a:rPr lang="en-US" dirty="0" smtClean="0"/>
              <a:t> 2016</a:t>
            </a:r>
            <a:r>
              <a:rPr lang="en-US" dirty="0"/>
              <a:t>: Xi Chen, Sean Elliott, Matthew Rhodes, </a:t>
            </a:r>
            <a:r>
              <a:rPr lang="en-US" dirty="0" err="1"/>
              <a:t>Qinyuan</a:t>
            </a:r>
            <a:r>
              <a:rPr lang="en-US" dirty="0"/>
              <a:t> </a:t>
            </a:r>
            <a:r>
              <a:rPr lang="en-US" dirty="0" smtClean="0"/>
              <a:t>Liu</a:t>
            </a:r>
            <a:r>
              <a:rPr lang="en-US" dirty="0"/>
              <a:t>	</a:t>
            </a:r>
            <a:r>
              <a:rPr lang="en-US" dirty="0" smtClean="0"/>
              <a:t>		E(NPV) = $14.</a:t>
            </a:r>
            <a:r>
              <a:rPr lang="en-US" altLang="zh-CN" dirty="0" smtClean="0"/>
              <a:t>11</a:t>
            </a:r>
            <a:r>
              <a:rPr lang="en-US" dirty="0" smtClean="0"/>
              <a:t>M</a:t>
            </a:r>
            <a:endParaRPr lang="en-US" dirty="0"/>
          </a:p>
        </p:txBody>
      </p:sp>
      <p:grpSp>
        <p:nvGrpSpPr>
          <p:cNvPr id="8" name="Group 7"/>
          <p:cNvGrpSpPr/>
          <p:nvPr/>
        </p:nvGrpSpPr>
        <p:grpSpPr>
          <a:xfrm>
            <a:off x="697633" y="1411847"/>
            <a:ext cx="7283003" cy="4831769"/>
            <a:chOff x="118219" y="1411847"/>
            <a:chExt cx="7283003" cy="4831769"/>
          </a:xfrm>
        </p:grpSpPr>
        <p:sp>
          <p:nvSpPr>
            <p:cNvPr id="19" name="TextBox 18"/>
            <p:cNvSpPr txBox="1"/>
            <p:nvPr/>
          </p:nvSpPr>
          <p:spPr>
            <a:xfrm>
              <a:off x="118219" y="1411847"/>
              <a:ext cx="1005403" cy="369332"/>
            </a:xfrm>
            <a:prstGeom prst="rect">
              <a:avLst/>
            </a:prstGeom>
            <a:noFill/>
          </p:spPr>
          <p:txBody>
            <a:bodyPr wrap="none" rtlCol="0">
              <a:spAutoFit/>
            </a:bodyPr>
            <a:lstStyle/>
            <a:p>
              <a:r>
                <a:rPr lang="en-US" b="1" dirty="0" smtClean="0"/>
                <a:t>Capacity</a:t>
              </a:r>
            </a:p>
          </p:txBody>
        </p:sp>
        <p:grpSp>
          <p:nvGrpSpPr>
            <p:cNvPr id="5" name="Group 4"/>
            <p:cNvGrpSpPr/>
            <p:nvPr/>
          </p:nvGrpSpPr>
          <p:grpSpPr>
            <a:xfrm>
              <a:off x="395973" y="1780786"/>
              <a:ext cx="7005249" cy="4462830"/>
              <a:chOff x="395973" y="1780786"/>
              <a:chExt cx="7005249" cy="4462830"/>
            </a:xfrm>
          </p:grpSpPr>
          <p:grpSp>
            <p:nvGrpSpPr>
              <p:cNvPr id="18" name="Group 17"/>
              <p:cNvGrpSpPr/>
              <p:nvPr/>
            </p:nvGrpSpPr>
            <p:grpSpPr>
              <a:xfrm>
                <a:off x="1100767" y="1780786"/>
                <a:ext cx="6300455" cy="4462830"/>
                <a:chOff x="1319071" y="1009932"/>
                <a:chExt cx="6300455" cy="4462830"/>
              </a:xfrm>
            </p:grpSpPr>
            <p:grpSp>
              <p:nvGrpSpPr>
                <p:cNvPr id="7" name="Group 6"/>
                <p:cNvGrpSpPr/>
                <p:nvPr/>
              </p:nvGrpSpPr>
              <p:grpSpPr>
                <a:xfrm>
                  <a:off x="1319071" y="1009932"/>
                  <a:ext cx="6300455" cy="4462830"/>
                  <a:chOff x="1354628" y="1009932"/>
                  <a:chExt cx="6300455" cy="4462830"/>
                </a:xfrm>
              </p:grpSpPr>
              <p:cxnSp>
                <p:nvCxnSpPr>
                  <p:cNvPr id="37" name="Straight Arrow Connector 36"/>
                  <p:cNvCxnSpPr>
                    <a:endCxn id="45" idx="2"/>
                  </p:cNvCxnSpPr>
                  <p:nvPr/>
                </p:nvCxnSpPr>
                <p:spPr bwMode="auto">
                  <a:xfrm>
                    <a:off x="2422331" y="2331513"/>
                    <a:ext cx="4452373" cy="1823900"/>
                  </a:xfrm>
                  <a:prstGeom prst="straightConnector1">
                    <a:avLst/>
                  </a:prstGeom>
                  <a:ln>
                    <a:solidFill>
                      <a:srgbClr val="008000"/>
                    </a:solidFill>
                    <a:headEnd type="none" w="med" len="med"/>
                    <a:tailEnd type="arrow"/>
                  </a:ln>
                </p:spPr>
                <p:style>
                  <a:lnRef idx="3">
                    <a:schemeClr val="accent2"/>
                  </a:lnRef>
                  <a:fillRef idx="0">
                    <a:schemeClr val="accent2"/>
                  </a:fillRef>
                  <a:effectRef idx="2">
                    <a:schemeClr val="accent2"/>
                  </a:effectRef>
                  <a:fontRef idx="minor">
                    <a:schemeClr val="tx1"/>
                  </a:fontRef>
                </p:style>
              </p:cxnSp>
              <p:grpSp>
                <p:nvGrpSpPr>
                  <p:cNvPr id="14" name="Group 13"/>
                  <p:cNvGrpSpPr/>
                  <p:nvPr/>
                </p:nvGrpSpPr>
                <p:grpSpPr>
                  <a:xfrm>
                    <a:off x="1354628" y="1009932"/>
                    <a:ext cx="6300455" cy="4462830"/>
                    <a:chOff x="1354628" y="1009932"/>
                    <a:chExt cx="6300455" cy="4462830"/>
                  </a:xfrm>
                </p:grpSpPr>
                <p:cxnSp>
                  <p:nvCxnSpPr>
                    <p:cNvPr id="27" name="Straight Arrow Connector 26"/>
                    <p:cNvCxnSpPr/>
                    <p:nvPr/>
                  </p:nvCxnSpPr>
                  <p:spPr bwMode="auto">
                    <a:xfrm>
                      <a:off x="2384739" y="1348600"/>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29" name="Straight Arrow Connector 28"/>
                    <p:cNvCxnSpPr/>
                    <p:nvPr/>
                  </p:nvCxnSpPr>
                  <p:spPr bwMode="auto">
                    <a:xfrm>
                      <a:off x="2379096" y="2373067"/>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1" name="Straight Arrow Connector 30"/>
                    <p:cNvCxnSpPr/>
                    <p:nvPr/>
                  </p:nvCxnSpPr>
                  <p:spPr bwMode="auto">
                    <a:xfrm>
                      <a:off x="2364982" y="5054179"/>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grpSp>
                  <p:nvGrpSpPr>
                    <p:cNvPr id="13" name="Group 12"/>
                    <p:cNvGrpSpPr/>
                    <p:nvPr/>
                  </p:nvGrpSpPr>
                  <p:grpSpPr>
                    <a:xfrm>
                      <a:off x="1354628" y="1009932"/>
                      <a:ext cx="6300455" cy="4462830"/>
                      <a:chOff x="1354628" y="1009932"/>
                      <a:chExt cx="6300455" cy="4462830"/>
                    </a:xfrm>
                  </p:grpSpPr>
                  <p:sp>
                    <p:nvSpPr>
                      <p:cNvPr id="33" name="Rectangle 32"/>
                      <p:cNvSpPr/>
                      <p:nvPr/>
                    </p:nvSpPr>
                    <p:spPr bwMode="auto">
                      <a:xfrm>
                        <a:off x="1354628" y="1009932"/>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U</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34" name="Rectangle 33"/>
                      <p:cNvSpPr/>
                      <p:nvPr/>
                    </p:nvSpPr>
                    <p:spPr bwMode="auto">
                      <a:xfrm>
                        <a:off x="1354628" y="1915738"/>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B</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39" name="Rectangle 38"/>
                      <p:cNvSpPr/>
                      <p:nvPr/>
                    </p:nvSpPr>
                    <p:spPr bwMode="auto">
                      <a:xfrm>
                        <a:off x="1354628" y="2821544"/>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R</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40" name="Rectangle 39"/>
                      <p:cNvSpPr/>
                      <p:nvPr/>
                    </p:nvSpPr>
                    <p:spPr bwMode="auto">
                      <a:xfrm>
                        <a:off x="1354628" y="3727350"/>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I</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41" name="Rectangle 40"/>
                      <p:cNvSpPr/>
                      <p:nvPr/>
                    </p:nvSpPr>
                    <p:spPr bwMode="auto">
                      <a:xfrm>
                        <a:off x="1354628" y="4633156"/>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C</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42" name="Oval 41"/>
                      <p:cNvSpPr/>
                      <p:nvPr/>
                    </p:nvSpPr>
                    <p:spPr bwMode="auto">
                      <a:xfrm>
                        <a:off x="6874704" y="1029888"/>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4000" b="1" i="0" u="none" strike="noStrike" cap="none" normalizeH="0" baseline="0" dirty="0" smtClean="0">
                            <a:ln>
                              <a:noFill/>
                            </a:ln>
                            <a:solidFill>
                              <a:schemeClr val="bg1"/>
                            </a:solidFill>
                            <a:effectLst/>
                            <a:latin typeface="Times New Roman" pitchFamily="18" charset="0"/>
                          </a:rPr>
                          <a:t>U</a:t>
                        </a:r>
                      </a:p>
                    </p:txBody>
                  </p:sp>
                  <p:sp>
                    <p:nvSpPr>
                      <p:cNvPr id="43" name="Oval 42"/>
                      <p:cNvSpPr/>
                      <p:nvPr/>
                    </p:nvSpPr>
                    <p:spPr bwMode="auto">
                      <a:xfrm>
                        <a:off x="6874704" y="19511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B</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44" name="Oval 43"/>
                      <p:cNvSpPr/>
                      <p:nvPr/>
                    </p:nvSpPr>
                    <p:spPr bwMode="auto">
                      <a:xfrm>
                        <a:off x="6874704" y="28655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R</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45" name="Oval 44"/>
                      <p:cNvSpPr/>
                      <p:nvPr/>
                    </p:nvSpPr>
                    <p:spPr bwMode="auto">
                      <a:xfrm>
                        <a:off x="6874704" y="37799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I</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46" name="Oval 45"/>
                      <p:cNvSpPr/>
                      <p:nvPr/>
                    </p:nvSpPr>
                    <p:spPr bwMode="auto">
                      <a:xfrm>
                        <a:off x="6874704" y="47218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C</a:t>
                        </a:r>
                        <a:endParaRPr kumimoji="0" lang="en-US" sz="4000" b="1" i="0" u="none" strike="noStrike" cap="none" normalizeH="0" baseline="0" dirty="0" smtClean="0">
                          <a:ln>
                            <a:noFill/>
                          </a:ln>
                          <a:solidFill>
                            <a:schemeClr val="bg1"/>
                          </a:solidFill>
                          <a:effectLst/>
                          <a:latin typeface="Times New Roman" pitchFamily="18" charset="0"/>
                        </a:endParaRPr>
                      </a:p>
                    </p:txBody>
                  </p:sp>
                </p:grpSp>
              </p:grpSp>
            </p:grpSp>
            <p:cxnSp>
              <p:nvCxnSpPr>
                <p:cNvPr id="52" name="Straight Arrow Connector 51"/>
                <p:cNvCxnSpPr>
                  <a:endCxn id="44" idx="2"/>
                </p:cNvCxnSpPr>
                <p:nvPr/>
              </p:nvCxnSpPr>
              <p:spPr bwMode="auto">
                <a:xfrm flipV="1">
                  <a:off x="2349182" y="3241013"/>
                  <a:ext cx="4489965" cy="1813166"/>
                </a:xfrm>
                <a:prstGeom prst="straightConnector1">
                  <a:avLst/>
                </a:prstGeom>
                <a:ln>
                  <a:solidFill>
                    <a:srgbClr val="008000"/>
                  </a:solidFill>
                  <a:headEnd type="none" w="med" len="med"/>
                  <a:tailEnd type="arrow"/>
                </a:ln>
              </p:spPr>
              <p:style>
                <a:lnRef idx="3">
                  <a:schemeClr val="accent2"/>
                </a:lnRef>
                <a:fillRef idx="0">
                  <a:schemeClr val="accent2"/>
                </a:fillRef>
                <a:effectRef idx="2">
                  <a:schemeClr val="accent2"/>
                </a:effectRef>
                <a:fontRef idx="minor">
                  <a:schemeClr val="tx1"/>
                </a:fontRef>
              </p:style>
            </p:cxnSp>
          </p:grpSp>
          <p:sp>
            <p:nvSpPr>
              <p:cNvPr id="55" name="TextBox 54"/>
              <p:cNvSpPr txBox="1"/>
              <p:nvPr/>
            </p:nvSpPr>
            <p:spPr>
              <a:xfrm>
                <a:off x="395973" y="2103788"/>
                <a:ext cx="646331" cy="461665"/>
              </a:xfrm>
              <a:prstGeom prst="rect">
                <a:avLst/>
              </a:prstGeom>
              <a:noFill/>
            </p:spPr>
            <p:txBody>
              <a:bodyPr wrap="none" rtlCol="0">
                <a:spAutoFit/>
              </a:bodyPr>
              <a:lstStyle/>
              <a:p>
                <a:r>
                  <a:rPr lang="en-US" b="1" dirty="0" smtClean="0"/>
                  <a:t>234</a:t>
                </a:r>
              </a:p>
            </p:txBody>
          </p:sp>
          <p:sp>
            <p:nvSpPr>
              <p:cNvPr id="56" name="TextBox 55"/>
              <p:cNvSpPr txBox="1"/>
              <p:nvPr/>
            </p:nvSpPr>
            <p:spPr>
              <a:xfrm>
                <a:off x="395973" y="2912801"/>
                <a:ext cx="646331" cy="461665"/>
              </a:xfrm>
              <a:prstGeom prst="rect">
                <a:avLst/>
              </a:prstGeom>
              <a:noFill/>
            </p:spPr>
            <p:txBody>
              <a:bodyPr wrap="none" rtlCol="0">
                <a:spAutoFit/>
              </a:bodyPr>
              <a:lstStyle/>
              <a:p>
                <a:r>
                  <a:rPr lang="en-US" b="1" dirty="0" smtClean="0"/>
                  <a:t>1</a:t>
                </a:r>
                <a:r>
                  <a:rPr lang="en-US" altLang="zh-CN" b="1" dirty="0" smtClean="0"/>
                  <a:t>90</a:t>
                </a:r>
                <a:endParaRPr lang="en-US" b="1" dirty="0" smtClean="0"/>
              </a:p>
            </p:txBody>
          </p:sp>
          <p:sp>
            <p:nvSpPr>
              <p:cNvPr id="57" name="TextBox 56"/>
              <p:cNvSpPr txBox="1"/>
              <p:nvPr/>
            </p:nvSpPr>
            <p:spPr>
              <a:xfrm>
                <a:off x="512967" y="3879300"/>
                <a:ext cx="184666" cy="369332"/>
              </a:xfrm>
              <a:prstGeom prst="rect">
                <a:avLst/>
              </a:prstGeom>
              <a:noFill/>
            </p:spPr>
            <p:txBody>
              <a:bodyPr wrap="none" rtlCol="0">
                <a:spAutoFit/>
              </a:bodyPr>
              <a:lstStyle/>
              <a:p>
                <a:endParaRPr lang="en-US" b="1" dirty="0" smtClean="0"/>
              </a:p>
            </p:txBody>
          </p:sp>
          <p:sp>
            <p:nvSpPr>
              <p:cNvPr id="59" name="TextBox 58"/>
              <p:cNvSpPr txBox="1"/>
              <p:nvPr/>
            </p:nvSpPr>
            <p:spPr>
              <a:xfrm>
                <a:off x="395973" y="5671410"/>
                <a:ext cx="646331" cy="461665"/>
              </a:xfrm>
              <a:prstGeom prst="rect">
                <a:avLst/>
              </a:prstGeom>
              <a:noFill/>
            </p:spPr>
            <p:txBody>
              <a:bodyPr wrap="none" rtlCol="0">
                <a:spAutoFit/>
              </a:bodyPr>
              <a:lstStyle/>
              <a:p>
                <a:r>
                  <a:rPr lang="en-US" altLang="zh-CN" b="1" dirty="0" smtClean="0"/>
                  <a:t>170</a:t>
                </a:r>
                <a:endParaRPr lang="en-US" b="1" dirty="0" smtClean="0"/>
              </a:p>
            </p:txBody>
          </p:sp>
        </p:grpSp>
      </p:grpSp>
    </p:spTree>
    <p:extLst>
      <p:ext uri="{BB962C8B-B14F-4D97-AF65-F5344CB8AC3E}">
        <p14:creationId xmlns:p14="http://schemas.microsoft.com/office/powerpoint/2010/main" val="787673985"/>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Section 61 Group 11 201</a:t>
            </a:r>
            <a:r>
              <a:rPr lang="en-US" altLang="zh-CN" dirty="0" smtClean="0"/>
              <a:t>6</a:t>
            </a:r>
            <a:r>
              <a:rPr lang="en-US" dirty="0"/>
              <a:t>: Adam Hines, Matt </a:t>
            </a:r>
            <a:r>
              <a:rPr lang="en-US" dirty="0" err="1"/>
              <a:t>Kiepura</a:t>
            </a:r>
            <a:r>
              <a:rPr lang="en-US" dirty="0"/>
              <a:t>, Oscar </a:t>
            </a:r>
            <a:r>
              <a:rPr lang="en-US" dirty="0" err="1"/>
              <a:t>Muguerza</a:t>
            </a:r>
            <a:r>
              <a:rPr lang="en-US" dirty="0"/>
              <a:t> </a:t>
            </a:r>
            <a:r>
              <a:rPr lang="en-US" dirty="0" err="1"/>
              <a:t>Quijano</a:t>
            </a:r>
            <a:r>
              <a:rPr lang="en-US" dirty="0"/>
              <a:t>, Gabriel </a:t>
            </a:r>
            <a:r>
              <a:rPr lang="en-US" dirty="0" err="1" smtClean="0"/>
              <a:t>Limas</a:t>
            </a:r>
            <a:r>
              <a:rPr lang="en-US" dirty="0" smtClean="0"/>
              <a:t> 	E(NPV) = $14.</a:t>
            </a:r>
            <a:r>
              <a:rPr lang="en-US" altLang="zh-CN" dirty="0" smtClean="0"/>
              <a:t>07</a:t>
            </a:r>
            <a:r>
              <a:rPr lang="en-US" dirty="0" smtClean="0"/>
              <a:t>M</a:t>
            </a:r>
            <a:endParaRPr lang="en-US" dirty="0"/>
          </a:p>
        </p:txBody>
      </p:sp>
      <p:grpSp>
        <p:nvGrpSpPr>
          <p:cNvPr id="8" name="Group 7"/>
          <p:cNvGrpSpPr/>
          <p:nvPr/>
        </p:nvGrpSpPr>
        <p:grpSpPr>
          <a:xfrm>
            <a:off x="697633" y="1411847"/>
            <a:ext cx="7283003" cy="4831769"/>
            <a:chOff x="118219" y="1411847"/>
            <a:chExt cx="7283003" cy="4831769"/>
          </a:xfrm>
        </p:grpSpPr>
        <p:sp>
          <p:nvSpPr>
            <p:cNvPr id="19" name="TextBox 18"/>
            <p:cNvSpPr txBox="1"/>
            <p:nvPr/>
          </p:nvSpPr>
          <p:spPr>
            <a:xfrm>
              <a:off x="118219" y="1411847"/>
              <a:ext cx="1005403" cy="369332"/>
            </a:xfrm>
            <a:prstGeom prst="rect">
              <a:avLst/>
            </a:prstGeom>
            <a:noFill/>
          </p:spPr>
          <p:txBody>
            <a:bodyPr wrap="none" rtlCol="0">
              <a:spAutoFit/>
            </a:bodyPr>
            <a:lstStyle/>
            <a:p>
              <a:r>
                <a:rPr lang="en-US" b="1" dirty="0" smtClean="0"/>
                <a:t>Capacity</a:t>
              </a:r>
            </a:p>
          </p:txBody>
        </p:sp>
        <p:grpSp>
          <p:nvGrpSpPr>
            <p:cNvPr id="5" name="Group 4"/>
            <p:cNvGrpSpPr/>
            <p:nvPr/>
          </p:nvGrpSpPr>
          <p:grpSpPr>
            <a:xfrm>
              <a:off x="395973" y="1780786"/>
              <a:ext cx="7005249" cy="4462830"/>
              <a:chOff x="395973" y="1780786"/>
              <a:chExt cx="7005249" cy="4462830"/>
            </a:xfrm>
          </p:grpSpPr>
          <p:grpSp>
            <p:nvGrpSpPr>
              <p:cNvPr id="18" name="Group 17"/>
              <p:cNvGrpSpPr/>
              <p:nvPr/>
            </p:nvGrpSpPr>
            <p:grpSpPr>
              <a:xfrm>
                <a:off x="1100767" y="1780786"/>
                <a:ext cx="6300455" cy="4462830"/>
                <a:chOff x="1319071" y="1009932"/>
                <a:chExt cx="6300455" cy="4462830"/>
              </a:xfrm>
            </p:grpSpPr>
            <p:grpSp>
              <p:nvGrpSpPr>
                <p:cNvPr id="7" name="Group 6"/>
                <p:cNvGrpSpPr/>
                <p:nvPr/>
              </p:nvGrpSpPr>
              <p:grpSpPr>
                <a:xfrm>
                  <a:off x="1319071" y="1009932"/>
                  <a:ext cx="6300455" cy="4462830"/>
                  <a:chOff x="1354628" y="1009932"/>
                  <a:chExt cx="6300455" cy="4462830"/>
                </a:xfrm>
              </p:grpSpPr>
              <p:cxnSp>
                <p:nvCxnSpPr>
                  <p:cNvPr id="37" name="Straight Arrow Connector 36"/>
                  <p:cNvCxnSpPr>
                    <a:endCxn id="43" idx="2"/>
                  </p:cNvCxnSpPr>
                  <p:nvPr/>
                </p:nvCxnSpPr>
                <p:spPr bwMode="auto">
                  <a:xfrm flipV="1">
                    <a:off x="2401514" y="2326613"/>
                    <a:ext cx="4473190" cy="2732484"/>
                  </a:xfrm>
                  <a:prstGeom prst="straightConnector1">
                    <a:avLst/>
                  </a:prstGeom>
                  <a:ln>
                    <a:solidFill>
                      <a:srgbClr val="008000"/>
                    </a:solidFill>
                    <a:headEnd type="none" w="med" len="med"/>
                    <a:tailEnd type="arrow"/>
                  </a:ln>
                </p:spPr>
                <p:style>
                  <a:lnRef idx="3">
                    <a:schemeClr val="accent2"/>
                  </a:lnRef>
                  <a:fillRef idx="0">
                    <a:schemeClr val="accent2"/>
                  </a:fillRef>
                  <a:effectRef idx="2">
                    <a:schemeClr val="accent2"/>
                  </a:effectRef>
                  <a:fontRef idx="minor">
                    <a:schemeClr val="tx1"/>
                  </a:fontRef>
                </p:style>
              </p:cxnSp>
              <p:grpSp>
                <p:nvGrpSpPr>
                  <p:cNvPr id="14" name="Group 13"/>
                  <p:cNvGrpSpPr/>
                  <p:nvPr/>
                </p:nvGrpSpPr>
                <p:grpSpPr>
                  <a:xfrm>
                    <a:off x="1354628" y="1009932"/>
                    <a:ext cx="6300455" cy="4462830"/>
                    <a:chOff x="1354628" y="1009932"/>
                    <a:chExt cx="6300455" cy="4462830"/>
                  </a:xfrm>
                </p:grpSpPr>
                <p:cxnSp>
                  <p:nvCxnSpPr>
                    <p:cNvPr id="27" name="Straight Arrow Connector 26"/>
                    <p:cNvCxnSpPr/>
                    <p:nvPr/>
                  </p:nvCxnSpPr>
                  <p:spPr bwMode="auto">
                    <a:xfrm>
                      <a:off x="2384739" y="1348600"/>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1" name="Straight Arrow Connector 30"/>
                    <p:cNvCxnSpPr/>
                    <p:nvPr/>
                  </p:nvCxnSpPr>
                  <p:spPr bwMode="auto">
                    <a:xfrm>
                      <a:off x="2364982" y="5054179"/>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grpSp>
                  <p:nvGrpSpPr>
                    <p:cNvPr id="13" name="Group 12"/>
                    <p:cNvGrpSpPr/>
                    <p:nvPr/>
                  </p:nvGrpSpPr>
                  <p:grpSpPr>
                    <a:xfrm>
                      <a:off x="1354628" y="1009932"/>
                      <a:ext cx="6300455" cy="4462830"/>
                      <a:chOff x="1354628" y="1009932"/>
                      <a:chExt cx="6300455" cy="4462830"/>
                    </a:xfrm>
                  </p:grpSpPr>
                  <p:sp>
                    <p:nvSpPr>
                      <p:cNvPr id="33" name="Rectangle 32"/>
                      <p:cNvSpPr/>
                      <p:nvPr/>
                    </p:nvSpPr>
                    <p:spPr bwMode="auto">
                      <a:xfrm>
                        <a:off x="1354628" y="1009932"/>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U</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34" name="Rectangle 33"/>
                      <p:cNvSpPr/>
                      <p:nvPr/>
                    </p:nvSpPr>
                    <p:spPr bwMode="auto">
                      <a:xfrm>
                        <a:off x="1354628" y="1915738"/>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B</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39" name="Rectangle 38"/>
                      <p:cNvSpPr/>
                      <p:nvPr/>
                    </p:nvSpPr>
                    <p:spPr bwMode="auto">
                      <a:xfrm>
                        <a:off x="1354628" y="2821544"/>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R</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40" name="Rectangle 39"/>
                      <p:cNvSpPr/>
                      <p:nvPr/>
                    </p:nvSpPr>
                    <p:spPr bwMode="auto">
                      <a:xfrm>
                        <a:off x="1354628" y="3727350"/>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I</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41" name="Rectangle 40"/>
                      <p:cNvSpPr/>
                      <p:nvPr/>
                    </p:nvSpPr>
                    <p:spPr bwMode="auto">
                      <a:xfrm>
                        <a:off x="1354628" y="4633156"/>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C</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42" name="Oval 41"/>
                      <p:cNvSpPr/>
                      <p:nvPr/>
                    </p:nvSpPr>
                    <p:spPr bwMode="auto">
                      <a:xfrm>
                        <a:off x="6874704" y="1029888"/>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4000" b="1" i="0" u="none" strike="noStrike" cap="none" normalizeH="0" baseline="0" dirty="0" smtClean="0">
                            <a:ln>
                              <a:noFill/>
                            </a:ln>
                            <a:solidFill>
                              <a:schemeClr val="bg1"/>
                            </a:solidFill>
                            <a:effectLst/>
                            <a:latin typeface="Times New Roman" pitchFamily="18" charset="0"/>
                          </a:rPr>
                          <a:t>U</a:t>
                        </a:r>
                      </a:p>
                    </p:txBody>
                  </p:sp>
                  <p:sp>
                    <p:nvSpPr>
                      <p:cNvPr id="43" name="Oval 42"/>
                      <p:cNvSpPr/>
                      <p:nvPr/>
                    </p:nvSpPr>
                    <p:spPr bwMode="auto">
                      <a:xfrm>
                        <a:off x="6874704" y="19511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B</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44" name="Oval 43"/>
                      <p:cNvSpPr/>
                      <p:nvPr/>
                    </p:nvSpPr>
                    <p:spPr bwMode="auto">
                      <a:xfrm>
                        <a:off x="6874704" y="28655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R</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45" name="Oval 44"/>
                      <p:cNvSpPr/>
                      <p:nvPr/>
                    </p:nvSpPr>
                    <p:spPr bwMode="auto">
                      <a:xfrm>
                        <a:off x="6874704" y="37799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I</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46" name="Oval 45"/>
                      <p:cNvSpPr/>
                      <p:nvPr/>
                    </p:nvSpPr>
                    <p:spPr bwMode="auto">
                      <a:xfrm>
                        <a:off x="6874704" y="47218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C</a:t>
                        </a:r>
                        <a:endParaRPr kumimoji="0" lang="en-US" sz="4000" b="1" i="0" u="none" strike="noStrike" cap="none" normalizeH="0" baseline="0" dirty="0" smtClean="0">
                          <a:ln>
                            <a:noFill/>
                          </a:ln>
                          <a:solidFill>
                            <a:schemeClr val="bg1"/>
                          </a:solidFill>
                          <a:effectLst/>
                          <a:latin typeface="Times New Roman" pitchFamily="18" charset="0"/>
                        </a:endParaRPr>
                      </a:p>
                    </p:txBody>
                  </p:sp>
                </p:grpSp>
              </p:grpSp>
            </p:grpSp>
            <p:cxnSp>
              <p:nvCxnSpPr>
                <p:cNvPr id="52" name="Straight Arrow Connector 51"/>
                <p:cNvCxnSpPr>
                  <a:endCxn id="44" idx="2"/>
                </p:cNvCxnSpPr>
                <p:nvPr/>
              </p:nvCxnSpPr>
              <p:spPr bwMode="auto">
                <a:xfrm flipV="1">
                  <a:off x="2349182" y="3241013"/>
                  <a:ext cx="4489965" cy="1813166"/>
                </a:xfrm>
                <a:prstGeom prst="straightConnector1">
                  <a:avLst/>
                </a:prstGeom>
                <a:ln>
                  <a:solidFill>
                    <a:srgbClr val="008000"/>
                  </a:solidFill>
                  <a:headEnd type="none" w="med" len="med"/>
                  <a:tailEnd type="arrow"/>
                </a:ln>
              </p:spPr>
              <p:style>
                <a:lnRef idx="3">
                  <a:schemeClr val="accent2"/>
                </a:lnRef>
                <a:fillRef idx="0">
                  <a:schemeClr val="accent2"/>
                </a:fillRef>
                <a:effectRef idx="2">
                  <a:schemeClr val="accent2"/>
                </a:effectRef>
                <a:fontRef idx="minor">
                  <a:schemeClr val="tx1"/>
                </a:fontRef>
              </p:style>
            </p:cxnSp>
          </p:grpSp>
          <p:sp>
            <p:nvSpPr>
              <p:cNvPr id="55" name="TextBox 54"/>
              <p:cNvSpPr txBox="1"/>
              <p:nvPr/>
            </p:nvSpPr>
            <p:spPr>
              <a:xfrm>
                <a:off x="395973" y="2103788"/>
                <a:ext cx="646331" cy="461665"/>
              </a:xfrm>
              <a:prstGeom prst="rect">
                <a:avLst/>
              </a:prstGeom>
              <a:noFill/>
            </p:spPr>
            <p:txBody>
              <a:bodyPr wrap="none" rtlCol="0">
                <a:spAutoFit/>
              </a:bodyPr>
              <a:lstStyle/>
              <a:p>
                <a:r>
                  <a:rPr lang="en-US" b="1" dirty="0" smtClean="0"/>
                  <a:t>221</a:t>
                </a:r>
              </a:p>
            </p:txBody>
          </p:sp>
          <p:sp>
            <p:nvSpPr>
              <p:cNvPr id="57" name="TextBox 56"/>
              <p:cNvSpPr txBox="1"/>
              <p:nvPr/>
            </p:nvSpPr>
            <p:spPr>
              <a:xfrm>
                <a:off x="512967" y="3879300"/>
                <a:ext cx="184666" cy="369332"/>
              </a:xfrm>
              <a:prstGeom prst="rect">
                <a:avLst/>
              </a:prstGeom>
              <a:noFill/>
            </p:spPr>
            <p:txBody>
              <a:bodyPr wrap="none" rtlCol="0">
                <a:spAutoFit/>
              </a:bodyPr>
              <a:lstStyle/>
              <a:p>
                <a:endParaRPr lang="en-US" b="1" dirty="0" smtClean="0"/>
              </a:p>
            </p:txBody>
          </p:sp>
          <p:sp>
            <p:nvSpPr>
              <p:cNvPr id="59" name="TextBox 58"/>
              <p:cNvSpPr txBox="1"/>
              <p:nvPr/>
            </p:nvSpPr>
            <p:spPr>
              <a:xfrm>
                <a:off x="395973" y="5671410"/>
                <a:ext cx="646331" cy="461665"/>
              </a:xfrm>
              <a:prstGeom prst="rect">
                <a:avLst/>
              </a:prstGeom>
              <a:noFill/>
            </p:spPr>
            <p:txBody>
              <a:bodyPr wrap="none" rtlCol="0">
                <a:spAutoFit/>
              </a:bodyPr>
              <a:lstStyle/>
              <a:p>
                <a:r>
                  <a:rPr lang="en-US" altLang="zh-CN" b="1" dirty="0" smtClean="0"/>
                  <a:t>33</a:t>
                </a:r>
                <a:r>
                  <a:rPr lang="en-US" b="1" dirty="0" smtClean="0"/>
                  <a:t>8</a:t>
                </a:r>
              </a:p>
            </p:txBody>
          </p:sp>
        </p:grpSp>
      </p:grpSp>
      <p:cxnSp>
        <p:nvCxnSpPr>
          <p:cNvPr id="36" name="Straight Arrow Connector 35"/>
          <p:cNvCxnSpPr>
            <a:endCxn id="45" idx="2"/>
          </p:cNvCxnSpPr>
          <p:nvPr/>
        </p:nvCxnSpPr>
        <p:spPr bwMode="auto">
          <a:xfrm flipV="1">
            <a:off x="2733748" y="4926267"/>
            <a:ext cx="4466509" cy="889516"/>
          </a:xfrm>
          <a:prstGeom prst="straightConnector1">
            <a:avLst/>
          </a:prstGeom>
          <a:ln>
            <a:solidFill>
              <a:srgbClr val="008000"/>
            </a:solidFill>
            <a:headEnd type="none" w="med" len="med"/>
            <a:tailEnd type="arrow"/>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164242449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Section 61 Group 03, 2017			</a:t>
            </a:r>
            <a:br>
              <a:rPr lang="en-US" dirty="0"/>
            </a:br>
            <a:r>
              <a:rPr lang="en-US" dirty="0"/>
              <a:t>E(NPV) = $13.</a:t>
            </a:r>
            <a:r>
              <a:rPr lang="en-US" altLang="zh-CN" dirty="0"/>
              <a:t>14</a:t>
            </a:r>
            <a:r>
              <a:rPr lang="en-US" dirty="0"/>
              <a:t>M</a:t>
            </a:r>
          </a:p>
        </p:txBody>
      </p:sp>
      <p:grpSp>
        <p:nvGrpSpPr>
          <p:cNvPr id="8" name="Group 7"/>
          <p:cNvGrpSpPr/>
          <p:nvPr/>
        </p:nvGrpSpPr>
        <p:grpSpPr>
          <a:xfrm>
            <a:off x="697633" y="1411847"/>
            <a:ext cx="7283003" cy="4831769"/>
            <a:chOff x="118219" y="1411847"/>
            <a:chExt cx="7283003" cy="4831769"/>
          </a:xfrm>
        </p:grpSpPr>
        <p:sp>
          <p:nvSpPr>
            <p:cNvPr id="19" name="TextBox 18"/>
            <p:cNvSpPr txBox="1"/>
            <p:nvPr/>
          </p:nvSpPr>
          <p:spPr>
            <a:xfrm>
              <a:off x="118219" y="1411847"/>
              <a:ext cx="1005403" cy="369332"/>
            </a:xfrm>
            <a:prstGeom prst="rect">
              <a:avLst/>
            </a:prstGeom>
            <a:noFill/>
          </p:spPr>
          <p:txBody>
            <a:bodyPr wrap="none" rtlCol="0">
              <a:spAutoFit/>
            </a:bodyPr>
            <a:lstStyle/>
            <a:p>
              <a:r>
                <a:rPr lang="en-US" b="1" dirty="0"/>
                <a:t>Capacity</a:t>
              </a:r>
            </a:p>
          </p:txBody>
        </p:sp>
        <p:grpSp>
          <p:nvGrpSpPr>
            <p:cNvPr id="5" name="Group 4"/>
            <p:cNvGrpSpPr/>
            <p:nvPr/>
          </p:nvGrpSpPr>
          <p:grpSpPr>
            <a:xfrm>
              <a:off x="395973" y="1780786"/>
              <a:ext cx="7005249" cy="4462830"/>
              <a:chOff x="395973" y="1780786"/>
              <a:chExt cx="7005249" cy="4462830"/>
            </a:xfrm>
          </p:grpSpPr>
          <p:grpSp>
            <p:nvGrpSpPr>
              <p:cNvPr id="18" name="Group 17"/>
              <p:cNvGrpSpPr/>
              <p:nvPr/>
            </p:nvGrpSpPr>
            <p:grpSpPr>
              <a:xfrm>
                <a:off x="1100767" y="1780786"/>
                <a:ext cx="6300455" cy="4462830"/>
                <a:chOff x="1319071" y="1009932"/>
                <a:chExt cx="6300455" cy="4462830"/>
              </a:xfrm>
            </p:grpSpPr>
            <p:grpSp>
              <p:nvGrpSpPr>
                <p:cNvPr id="7" name="Group 6"/>
                <p:cNvGrpSpPr/>
                <p:nvPr/>
              </p:nvGrpSpPr>
              <p:grpSpPr>
                <a:xfrm>
                  <a:off x="1319071" y="1009932"/>
                  <a:ext cx="6300455" cy="4462830"/>
                  <a:chOff x="1354628" y="1009932"/>
                  <a:chExt cx="6300455" cy="4462830"/>
                </a:xfrm>
              </p:grpSpPr>
              <p:cxnSp>
                <p:nvCxnSpPr>
                  <p:cNvPr id="37" name="Straight Arrow Connector 36"/>
                  <p:cNvCxnSpPr>
                    <a:cxnSpLocks/>
                    <a:stCxn id="33" idx="3"/>
                    <a:endCxn id="44" idx="2"/>
                  </p:cNvCxnSpPr>
                  <p:nvPr/>
                </p:nvCxnSpPr>
                <p:spPr bwMode="auto">
                  <a:xfrm>
                    <a:off x="2187184" y="1425431"/>
                    <a:ext cx="4687520" cy="1815582"/>
                  </a:xfrm>
                  <a:prstGeom prst="straightConnector1">
                    <a:avLst/>
                  </a:prstGeom>
                  <a:ln>
                    <a:solidFill>
                      <a:srgbClr val="008000"/>
                    </a:solidFill>
                    <a:headEnd type="none" w="med" len="med"/>
                    <a:tailEnd type="arrow"/>
                  </a:ln>
                </p:spPr>
                <p:style>
                  <a:lnRef idx="3">
                    <a:schemeClr val="accent2"/>
                  </a:lnRef>
                  <a:fillRef idx="0">
                    <a:schemeClr val="accent2"/>
                  </a:fillRef>
                  <a:effectRef idx="2">
                    <a:schemeClr val="accent2"/>
                  </a:effectRef>
                  <a:fontRef idx="minor">
                    <a:schemeClr val="tx1"/>
                  </a:fontRef>
                </p:style>
              </p:cxnSp>
              <p:grpSp>
                <p:nvGrpSpPr>
                  <p:cNvPr id="14" name="Group 13"/>
                  <p:cNvGrpSpPr/>
                  <p:nvPr/>
                </p:nvGrpSpPr>
                <p:grpSpPr>
                  <a:xfrm>
                    <a:off x="1354628" y="1009932"/>
                    <a:ext cx="6300455" cy="4462830"/>
                    <a:chOff x="1354628" y="1009932"/>
                    <a:chExt cx="6300455" cy="4462830"/>
                  </a:xfrm>
                </p:grpSpPr>
                <p:cxnSp>
                  <p:nvCxnSpPr>
                    <p:cNvPr id="27" name="Straight Arrow Connector 26"/>
                    <p:cNvCxnSpPr>
                      <a:cxnSpLocks/>
                      <a:stCxn id="33" idx="3"/>
                      <a:endCxn id="42" idx="2"/>
                    </p:cNvCxnSpPr>
                    <p:nvPr/>
                  </p:nvCxnSpPr>
                  <p:spPr bwMode="auto">
                    <a:xfrm flipV="1">
                      <a:off x="2187184" y="1405337"/>
                      <a:ext cx="4687520" cy="20094"/>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1" name="Straight Arrow Connector 30"/>
                    <p:cNvCxnSpPr>
                      <a:cxnSpLocks/>
                      <a:stCxn id="41" idx="3"/>
                      <a:endCxn id="46" idx="2"/>
                    </p:cNvCxnSpPr>
                    <p:nvPr/>
                  </p:nvCxnSpPr>
                  <p:spPr bwMode="auto">
                    <a:xfrm>
                      <a:off x="2187184" y="5048655"/>
                      <a:ext cx="4687520" cy="48658"/>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grpSp>
                  <p:nvGrpSpPr>
                    <p:cNvPr id="13" name="Group 12"/>
                    <p:cNvGrpSpPr/>
                    <p:nvPr/>
                  </p:nvGrpSpPr>
                  <p:grpSpPr>
                    <a:xfrm>
                      <a:off x="1354628" y="1009932"/>
                      <a:ext cx="6300455" cy="4462830"/>
                      <a:chOff x="1354628" y="1009932"/>
                      <a:chExt cx="6300455" cy="4462830"/>
                    </a:xfrm>
                  </p:grpSpPr>
                  <p:sp>
                    <p:nvSpPr>
                      <p:cNvPr id="33" name="Rectangle 32"/>
                      <p:cNvSpPr/>
                      <p:nvPr/>
                    </p:nvSpPr>
                    <p:spPr bwMode="auto">
                      <a:xfrm>
                        <a:off x="1354628" y="1009932"/>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a:solidFill>
                              <a:schemeClr val="bg1"/>
                            </a:solidFill>
                            <a:latin typeface="Times New Roman" pitchFamily="18" charset="0"/>
                          </a:rPr>
                          <a:t>U</a:t>
                        </a:r>
                        <a:endParaRPr kumimoji="0" lang="en-US" sz="4800" b="1" i="0" u="none" strike="noStrike" cap="none" normalizeH="0" baseline="0" dirty="0">
                          <a:ln>
                            <a:noFill/>
                          </a:ln>
                          <a:solidFill>
                            <a:schemeClr val="bg1"/>
                          </a:solidFill>
                          <a:effectLst/>
                          <a:latin typeface="Times New Roman" pitchFamily="18" charset="0"/>
                        </a:endParaRPr>
                      </a:p>
                    </p:txBody>
                  </p:sp>
                  <p:sp>
                    <p:nvSpPr>
                      <p:cNvPr id="34" name="Rectangle 33"/>
                      <p:cNvSpPr/>
                      <p:nvPr/>
                    </p:nvSpPr>
                    <p:spPr bwMode="auto">
                      <a:xfrm>
                        <a:off x="1354628" y="1915738"/>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a:solidFill>
                              <a:schemeClr val="bg1"/>
                            </a:solidFill>
                            <a:latin typeface="Times New Roman" pitchFamily="18" charset="0"/>
                          </a:rPr>
                          <a:t>B</a:t>
                        </a:r>
                        <a:endParaRPr kumimoji="0" lang="en-US" sz="4800" b="1" i="0" u="none" strike="noStrike" cap="none" normalizeH="0" baseline="0" dirty="0">
                          <a:ln>
                            <a:noFill/>
                          </a:ln>
                          <a:solidFill>
                            <a:schemeClr val="bg1"/>
                          </a:solidFill>
                          <a:effectLst/>
                          <a:latin typeface="Times New Roman" pitchFamily="18" charset="0"/>
                        </a:endParaRPr>
                      </a:p>
                    </p:txBody>
                  </p:sp>
                  <p:sp>
                    <p:nvSpPr>
                      <p:cNvPr id="39" name="Rectangle 38"/>
                      <p:cNvSpPr/>
                      <p:nvPr/>
                    </p:nvSpPr>
                    <p:spPr bwMode="auto">
                      <a:xfrm>
                        <a:off x="1354628" y="2821544"/>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a:solidFill>
                              <a:schemeClr val="bg1"/>
                            </a:solidFill>
                            <a:latin typeface="Times New Roman" pitchFamily="18" charset="0"/>
                          </a:rPr>
                          <a:t>R</a:t>
                        </a:r>
                        <a:endParaRPr kumimoji="0" lang="en-US" sz="4800" b="1" i="0" u="none" strike="noStrike" cap="none" normalizeH="0" baseline="0" dirty="0">
                          <a:ln>
                            <a:noFill/>
                          </a:ln>
                          <a:solidFill>
                            <a:schemeClr val="bg1"/>
                          </a:solidFill>
                          <a:effectLst/>
                          <a:latin typeface="Times New Roman" pitchFamily="18" charset="0"/>
                        </a:endParaRPr>
                      </a:p>
                    </p:txBody>
                  </p:sp>
                  <p:sp>
                    <p:nvSpPr>
                      <p:cNvPr id="40" name="Rectangle 39"/>
                      <p:cNvSpPr/>
                      <p:nvPr/>
                    </p:nvSpPr>
                    <p:spPr bwMode="auto">
                      <a:xfrm>
                        <a:off x="1354628" y="3727350"/>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a:solidFill>
                              <a:schemeClr val="bg1"/>
                            </a:solidFill>
                            <a:latin typeface="Times New Roman" pitchFamily="18" charset="0"/>
                          </a:rPr>
                          <a:t>I</a:t>
                        </a:r>
                        <a:endParaRPr kumimoji="0" lang="en-US" sz="4800" b="1" i="0" u="none" strike="noStrike" cap="none" normalizeH="0" baseline="0" dirty="0">
                          <a:ln>
                            <a:noFill/>
                          </a:ln>
                          <a:solidFill>
                            <a:schemeClr val="bg1"/>
                          </a:solidFill>
                          <a:effectLst/>
                          <a:latin typeface="Times New Roman" pitchFamily="18" charset="0"/>
                        </a:endParaRPr>
                      </a:p>
                    </p:txBody>
                  </p:sp>
                  <p:sp>
                    <p:nvSpPr>
                      <p:cNvPr id="41" name="Rectangle 40"/>
                      <p:cNvSpPr/>
                      <p:nvPr/>
                    </p:nvSpPr>
                    <p:spPr bwMode="auto">
                      <a:xfrm>
                        <a:off x="1354628" y="4633156"/>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a:solidFill>
                              <a:schemeClr val="bg1"/>
                            </a:solidFill>
                            <a:latin typeface="Times New Roman" pitchFamily="18" charset="0"/>
                          </a:rPr>
                          <a:t>C</a:t>
                        </a:r>
                        <a:endParaRPr kumimoji="0" lang="en-US" sz="4800" b="1" i="0" u="none" strike="noStrike" cap="none" normalizeH="0" baseline="0" dirty="0">
                          <a:ln>
                            <a:noFill/>
                          </a:ln>
                          <a:solidFill>
                            <a:schemeClr val="bg1"/>
                          </a:solidFill>
                          <a:effectLst/>
                          <a:latin typeface="Times New Roman" pitchFamily="18" charset="0"/>
                        </a:endParaRPr>
                      </a:p>
                    </p:txBody>
                  </p:sp>
                  <p:sp>
                    <p:nvSpPr>
                      <p:cNvPr id="42" name="Oval 41"/>
                      <p:cNvSpPr/>
                      <p:nvPr/>
                    </p:nvSpPr>
                    <p:spPr bwMode="auto">
                      <a:xfrm>
                        <a:off x="6874704" y="1029888"/>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4000" b="1" i="0" u="none" strike="noStrike" cap="none" normalizeH="0" baseline="0" dirty="0">
                            <a:ln>
                              <a:noFill/>
                            </a:ln>
                            <a:solidFill>
                              <a:schemeClr val="bg1"/>
                            </a:solidFill>
                            <a:effectLst/>
                            <a:latin typeface="Times New Roman" pitchFamily="18" charset="0"/>
                          </a:rPr>
                          <a:t>U</a:t>
                        </a:r>
                      </a:p>
                    </p:txBody>
                  </p:sp>
                  <p:sp>
                    <p:nvSpPr>
                      <p:cNvPr id="43" name="Oval 42"/>
                      <p:cNvSpPr/>
                      <p:nvPr/>
                    </p:nvSpPr>
                    <p:spPr bwMode="auto">
                      <a:xfrm>
                        <a:off x="6874704" y="19511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a:solidFill>
                              <a:schemeClr val="bg1"/>
                            </a:solidFill>
                          </a:rPr>
                          <a:t>B</a:t>
                        </a:r>
                        <a:endParaRPr kumimoji="0" lang="en-US" sz="4000" b="1" i="0" u="none" strike="noStrike" cap="none" normalizeH="0" baseline="0" dirty="0">
                          <a:ln>
                            <a:noFill/>
                          </a:ln>
                          <a:solidFill>
                            <a:schemeClr val="bg1"/>
                          </a:solidFill>
                          <a:effectLst/>
                          <a:latin typeface="Times New Roman" pitchFamily="18" charset="0"/>
                        </a:endParaRPr>
                      </a:p>
                    </p:txBody>
                  </p:sp>
                  <p:sp>
                    <p:nvSpPr>
                      <p:cNvPr id="44" name="Oval 43"/>
                      <p:cNvSpPr/>
                      <p:nvPr/>
                    </p:nvSpPr>
                    <p:spPr bwMode="auto">
                      <a:xfrm>
                        <a:off x="6874704" y="28655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a:solidFill>
                              <a:schemeClr val="bg1"/>
                            </a:solidFill>
                          </a:rPr>
                          <a:t>R</a:t>
                        </a:r>
                        <a:endParaRPr kumimoji="0" lang="en-US" sz="4000" b="1" i="0" u="none" strike="noStrike" cap="none" normalizeH="0" baseline="0" dirty="0">
                          <a:ln>
                            <a:noFill/>
                          </a:ln>
                          <a:solidFill>
                            <a:schemeClr val="bg1"/>
                          </a:solidFill>
                          <a:effectLst/>
                          <a:latin typeface="Times New Roman" pitchFamily="18" charset="0"/>
                        </a:endParaRPr>
                      </a:p>
                    </p:txBody>
                  </p:sp>
                  <p:sp>
                    <p:nvSpPr>
                      <p:cNvPr id="45" name="Oval 44"/>
                      <p:cNvSpPr/>
                      <p:nvPr/>
                    </p:nvSpPr>
                    <p:spPr bwMode="auto">
                      <a:xfrm>
                        <a:off x="6874704" y="37799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a:solidFill>
                              <a:schemeClr val="bg1"/>
                            </a:solidFill>
                          </a:rPr>
                          <a:t>I</a:t>
                        </a:r>
                        <a:endParaRPr kumimoji="0" lang="en-US" sz="4000" b="1" i="0" u="none" strike="noStrike" cap="none" normalizeH="0" baseline="0" dirty="0">
                          <a:ln>
                            <a:noFill/>
                          </a:ln>
                          <a:solidFill>
                            <a:schemeClr val="bg1"/>
                          </a:solidFill>
                          <a:effectLst/>
                          <a:latin typeface="Times New Roman" pitchFamily="18" charset="0"/>
                        </a:endParaRPr>
                      </a:p>
                    </p:txBody>
                  </p:sp>
                  <p:sp>
                    <p:nvSpPr>
                      <p:cNvPr id="46" name="Oval 45"/>
                      <p:cNvSpPr/>
                      <p:nvPr/>
                    </p:nvSpPr>
                    <p:spPr bwMode="auto">
                      <a:xfrm>
                        <a:off x="6874704" y="47218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a:solidFill>
                              <a:schemeClr val="bg1"/>
                            </a:solidFill>
                          </a:rPr>
                          <a:t>C</a:t>
                        </a:r>
                        <a:endParaRPr kumimoji="0" lang="en-US" sz="4000" b="1" i="0" u="none" strike="noStrike" cap="none" normalizeH="0" baseline="0" dirty="0">
                          <a:ln>
                            <a:noFill/>
                          </a:ln>
                          <a:solidFill>
                            <a:schemeClr val="bg1"/>
                          </a:solidFill>
                          <a:effectLst/>
                          <a:latin typeface="Times New Roman" pitchFamily="18" charset="0"/>
                        </a:endParaRPr>
                      </a:p>
                    </p:txBody>
                  </p:sp>
                </p:grpSp>
              </p:grpSp>
            </p:grpSp>
            <p:cxnSp>
              <p:nvCxnSpPr>
                <p:cNvPr id="52" name="Straight Arrow Connector 51"/>
                <p:cNvCxnSpPr>
                  <a:cxnSpLocks/>
                  <a:stCxn id="41" idx="3"/>
                  <a:endCxn id="43" idx="2"/>
                </p:cNvCxnSpPr>
                <p:nvPr/>
              </p:nvCxnSpPr>
              <p:spPr bwMode="auto">
                <a:xfrm flipV="1">
                  <a:off x="2151627" y="2326613"/>
                  <a:ext cx="4687520" cy="2722042"/>
                </a:xfrm>
                <a:prstGeom prst="straightConnector1">
                  <a:avLst/>
                </a:prstGeom>
                <a:ln>
                  <a:solidFill>
                    <a:srgbClr val="008000"/>
                  </a:solidFill>
                  <a:headEnd type="none" w="med" len="med"/>
                  <a:tailEnd type="arrow"/>
                </a:ln>
              </p:spPr>
              <p:style>
                <a:lnRef idx="3">
                  <a:schemeClr val="accent2"/>
                </a:lnRef>
                <a:fillRef idx="0">
                  <a:schemeClr val="accent2"/>
                </a:fillRef>
                <a:effectRef idx="2">
                  <a:schemeClr val="accent2"/>
                </a:effectRef>
                <a:fontRef idx="minor">
                  <a:schemeClr val="tx1"/>
                </a:fontRef>
              </p:style>
            </p:cxnSp>
          </p:grpSp>
          <p:sp>
            <p:nvSpPr>
              <p:cNvPr id="55" name="TextBox 54"/>
              <p:cNvSpPr txBox="1"/>
              <p:nvPr/>
            </p:nvSpPr>
            <p:spPr>
              <a:xfrm>
                <a:off x="395973" y="2103788"/>
                <a:ext cx="646331" cy="461665"/>
              </a:xfrm>
              <a:prstGeom prst="rect">
                <a:avLst/>
              </a:prstGeom>
              <a:noFill/>
            </p:spPr>
            <p:txBody>
              <a:bodyPr wrap="none" rtlCol="0">
                <a:spAutoFit/>
              </a:bodyPr>
              <a:lstStyle/>
              <a:p>
                <a:r>
                  <a:rPr lang="en-US" b="1" dirty="0"/>
                  <a:t>271</a:t>
                </a:r>
              </a:p>
            </p:txBody>
          </p:sp>
          <p:sp>
            <p:nvSpPr>
              <p:cNvPr id="57" name="TextBox 56"/>
              <p:cNvSpPr txBox="1"/>
              <p:nvPr/>
            </p:nvSpPr>
            <p:spPr>
              <a:xfrm>
                <a:off x="512967" y="3879300"/>
                <a:ext cx="184666" cy="369332"/>
              </a:xfrm>
              <a:prstGeom prst="rect">
                <a:avLst/>
              </a:prstGeom>
              <a:noFill/>
            </p:spPr>
            <p:txBody>
              <a:bodyPr wrap="none" rtlCol="0">
                <a:spAutoFit/>
              </a:bodyPr>
              <a:lstStyle/>
              <a:p>
                <a:endParaRPr lang="en-US" b="1" dirty="0"/>
              </a:p>
            </p:txBody>
          </p:sp>
          <p:sp>
            <p:nvSpPr>
              <p:cNvPr id="59" name="TextBox 58"/>
              <p:cNvSpPr txBox="1"/>
              <p:nvPr/>
            </p:nvSpPr>
            <p:spPr>
              <a:xfrm>
                <a:off x="395973" y="5671410"/>
                <a:ext cx="646331" cy="461665"/>
              </a:xfrm>
              <a:prstGeom prst="rect">
                <a:avLst/>
              </a:prstGeom>
              <a:noFill/>
            </p:spPr>
            <p:txBody>
              <a:bodyPr wrap="none" rtlCol="0">
                <a:spAutoFit/>
              </a:bodyPr>
              <a:lstStyle/>
              <a:p>
                <a:r>
                  <a:rPr lang="en-US" b="1" dirty="0"/>
                  <a:t>207</a:t>
                </a:r>
              </a:p>
            </p:txBody>
          </p:sp>
        </p:grpSp>
      </p:grpSp>
    </p:spTree>
    <p:extLst>
      <p:ext uri="{BB962C8B-B14F-4D97-AF65-F5344CB8AC3E}">
        <p14:creationId xmlns:p14="http://schemas.microsoft.com/office/powerpoint/2010/main" val="117445520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Section 62 Group 8 201</a:t>
            </a:r>
            <a:r>
              <a:rPr lang="en-US" altLang="zh-CN" dirty="0"/>
              <a:t>6 </a:t>
            </a:r>
            <a:r>
              <a:rPr lang="en-US" altLang="zh-CN" dirty="0" err="1"/>
              <a:t>Mirjam</a:t>
            </a:r>
            <a:r>
              <a:rPr lang="en-US" altLang="zh-CN" dirty="0"/>
              <a:t> </a:t>
            </a:r>
            <a:r>
              <a:rPr lang="en-US" altLang="zh-CN" dirty="0" err="1"/>
              <a:t>Jasiak</a:t>
            </a:r>
            <a:r>
              <a:rPr lang="en-US" altLang="zh-CN" dirty="0"/>
              <a:t>, </a:t>
            </a:r>
            <a:r>
              <a:rPr lang="en-US" altLang="zh-CN" dirty="0" err="1"/>
              <a:t>Namhoon</a:t>
            </a:r>
            <a:r>
              <a:rPr lang="en-US" altLang="zh-CN" dirty="0"/>
              <a:t> Kim, </a:t>
            </a:r>
            <a:r>
              <a:rPr lang="en-US" altLang="zh-CN" dirty="0" err="1"/>
              <a:t>Hye</a:t>
            </a:r>
            <a:r>
              <a:rPr lang="en-US" altLang="zh-CN" dirty="0"/>
              <a:t> Jun Lee, Angel </a:t>
            </a:r>
            <a:r>
              <a:rPr lang="en-US" altLang="zh-CN" dirty="0" smtClean="0"/>
              <a:t>Nunez</a:t>
            </a:r>
            <a:r>
              <a:rPr lang="en-US" altLang="zh-CN" dirty="0"/>
              <a:t>, Ki </a:t>
            </a:r>
            <a:r>
              <a:rPr lang="en-US" altLang="zh-CN" dirty="0" err="1"/>
              <a:t>Dae</a:t>
            </a:r>
            <a:r>
              <a:rPr lang="en-US" altLang="zh-CN" dirty="0"/>
              <a:t> </a:t>
            </a:r>
            <a:r>
              <a:rPr lang="en-US" altLang="zh-CN" dirty="0" smtClean="0"/>
              <a:t>Park</a:t>
            </a:r>
            <a:r>
              <a:rPr lang="en-US" altLang="zh-CN" dirty="0"/>
              <a:t>	</a:t>
            </a:r>
            <a:r>
              <a:rPr lang="en-US" dirty="0" smtClean="0"/>
              <a:t>E(NPV) = $14.</a:t>
            </a:r>
            <a:r>
              <a:rPr lang="en-US" altLang="zh-CN" dirty="0" smtClean="0"/>
              <a:t>1</a:t>
            </a:r>
            <a:r>
              <a:rPr lang="en-US" dirty="0" smtClean="0"/>
              <a:t>4M</a:t>
            </a:r>
            <a:endParaRPr lang="en-US" dirty="0"/>
          </a:p>
        </p:txBody>
      </p:sp>
      <p:grpSp>
        <p:nvGrpSpPr>
          <p:cNvPr id="21" name="Group 20"/>
          <p:cNvGrpSpPr/>
          <p:nvPr/>
        </p:nvGrpSpPr>
        <p:grpSpPr>
          <a:xfrm>
            <a:off x="820318" y="1422801"/>
            <a:ext cx="7305858" cy="4812206"/>
            <a:chOff x="820318" y="1422801"/>
            <a:chExt cx="7305858" cy="4812206"/>
          </a:xfrm>
        </p:grpSpPr>
        <p:sp>
          <p:nvSpPr>
            <p:cNvPr id="19" name="TextBox 18"/>
            <p:cNvSpPr txBox="1"/>
            <p:nvPr/>
          </p:nvSpPr>
          <p:spPr>
            <a:xfrm>
              <a:off x="820318" y="1422801"/>
              <a:ext cx="1005403" cy="369332"/>
            </a:xfrm>
            <a:prstGeom prst="rect">
              <a:avLst/>
            </a:prstGeom>
            <a:noFill/>
          </p:spPr>
          <p:txBody>
            <a:bodyPr wrap="none" rtlCol="0">
              <a:spAutoFit/>
            </a:bodyPr>
            <a:lstStyle/>
            <a:p>
              <a:r>
                <a:rPr lang="en-US" b="1" dirty="0" smtClean="0"/>
                <a:t>Capacity</a:t>
              </a:r>
            </a:p>
          </p:txBody>
        </p:sp>
        <p:grpSp>
          <p:nvGrpSpPr>
            <p:cNvPr id="20" name="Group 19"/>
            <p:cNvGrpSpPr/>
            <p:nvPr/>
          </p:nvGrpSpPr>
          <p:grpSpPr>
            <a:xfrm>
              <a:off x="1120927" y="1772177"/>
              <a:ext cx="7005249" cy="4462830"/>
              <a:chOff x="395973" y="1780786"/>
              <a:chExt cx="7005249" cy="4462830"/>
            </a:xfrm>
          </p:grpSpPr>
          <p:grpSp>
            <p:nvGrpSpPr>
              <p:cNvPr id="18" name="Group 17"/>
              <p:cNvGrpSpPr/>
              <p:nvPr/>
            </p:nvGrpSpPr>
            <p:grpSpPr>
              <a:xfrm>
                <a:off x="1100767" y="1780786"/>
                <a:ext cx="6300455" cy="4462830"/>
                <a:chOff x="1319071" y="1009932"/>
                <a:chExt cx="6300455" cy="4462830"/>
              </a:xfrm>
            </p:grpSpPr>
            <p:grpSp>
              <p:nvGrpSpPr>
                <p:cNvPr id="14" name="Group 13"/>
                <p:cNvGrpSpPr/>
                <p:nvPr/>
              </p:nvGrpSpPr>
              <p:grpSpPr>
                <a:xfrm>
                  <a:off x="1319071" y="1009932"/>
                  <a:ext cx="6300455" cy="4462830"/>
                  <a:chOff x="1354628" y="1009932"/>
                  <a:chExt cx="6300455" cy="4462830"/>
                </a:xfrm>
              </p:grpSpPr>
              <p:cxnSp>
                <p:nvCxnSpPr>
                  <p:cNvPr id="27" name="Straight Arrow Connector 26"/>
                  <p:cNvCxnSpPr/>
                  <p:nvPr/>
                </p:nvCxnSpPr>
                <p:spPr bwMode="auto">
                  <a:xfrm>
                    <a:off x="2384739" y="1348600"/>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29" name="Straight Arrow Connector 28"/>
                  <p:cNvCxnSpPr/>
                  <p:nvPr/>
                </p:nvCxnSpPr>
                <p:spPr bwMode="auto">
                  <a:xfrm>
                    <a:off x="2379096" y="2373067"/>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0" name="Straight Arrow Connector 29"/>
                  <p:cNvCxnSpPr/>
                  <p:nvPr/>
                </p:nvCxnSpPr>
                <p:spPr bwMode="auto">
                  <a:xfrm>
                    <a:off x="2379094" y="4207512"/>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1" name="Straight Arrow Connector 30"/>
                  <p:cNvCxnSpPr/>
                  <p:nvPr/>
                </p:nvCxnSpPr>
                <p:spPr bwMode="auto">
                  <a:xfrm>
                    <a:off x="2364982" y="5054179"/>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grpSp>
                <p:nvGrpSpPr>
                  <p:cNvPr id="13" name="Group 12"/>
                  <p:cNvGrpSpPr/>
                  <p:nvPr/>
                </p:nvGrpSpPr>
                <p:grpSpPr>
                  <a:xfrm>
                    <a:off x="1354628" y="1009932"/>
                    <a:ext cx="6300455" cy="4462830"/>
                    <a:chOff x="1354628" y="1009932"/>
                    <a:chExt cx="6300455" cy="4462830"/>
                  </a:xfrm>
                </p:grpSpPr>
                <p:sp>
                  <p:nvSpPr>
                    <p:cNvPr id="33" name="Rectangle 32"/>
                    <p:cNvSpPr/>
                    <p:nvPr/>
                  </p:nvSpPr>
                  <p:spPr bwMode="auto">
                    <a:xfrm>
                      <a:off x="1354628" y="1009932"/>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U</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34" name="Rectangle 33"/>
                    <p:cNvSpPr/>
                    <p:nvPr/>
                  </p:nvSpPr>
                  <p:spPr bwMode="auto">
                    <a:xfrm>
                      <a:off x="1354628" y="1915738"/>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B</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39" name="Rectangle 38"/>
                    <p:cNvSpPr/>
                    <p:nvPr/>
                  </p:nvSpPr>
                  <p:spPr bwMode="auto">
                    <a:xfrm>
                      <a:off x="1354628" y="2821544"/>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R</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40" name="Rectangle 39"/>
                    <p:cNvSpPr/>
                    <p:nvPr/>
                  </p:nvSpPr>
                  <p:spPr bwMode="auto">
                    <a:xfrm>
                      <a:off x="1354628" y="3727350"/>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I</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41" name="Rectangle 40"/>
                    <p:cNvSpPr/>
                    <p:nvPr/>
                  </p:nvSpPr>
                  <p:spPr bwMode="auto">
                    <a:xfrm>
                      <a:off x="1354628" y="4633156"/>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C</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42" name="Oval 41"/>
                    <p:cNvSpPr/>
                    <p:nvPr/>
                  </p:nvSpPr>
                  <p:spPr bwMode="auto">
                    <a:xfrm>
                      <a:off x="6874704" y="1029888"/>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4000" b="1" i="0" u="none" strike="noStrike" cap="none" normalizeH="0" baseline="0" dirty="0" smtClean="0">
                          <a:ln>
                            <a:noFill/>
                          </a:ln>
                          <a:solidFill>
                            <a:schemeClr val="bg1"/>
                          </a:solidFill>
                          <a:effectLst/>
                          <a:latin typeface="Times New Roman" pitchFamily="18" charset="0"/>
                        </a:rPr>
                        <a:t>U</a:t>
                      </a:r>
                    </a:p>
                  </p:txBody>
                </p:sp>
                <p:sp>
                  <p:nvSpPr>
                    <p:cNvPr id="43" name="Oval 42"/>
                    <p:cNvSpPr/>
                    <p:nvPr/>
                  </p:nvSpPr>
                  <p:spPr bwMode="auto">
                    <a:xfrm>
                      <a:off x="6874704" y="19511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B</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44" name="Oval 43"/>
                    <p:cNvSpPr/>
                    <p:nvPr/>
                  </p:nvSpPr>
                  <p:spPr bwMode="auto">
                    <a:xfrm>
                      <a:off x="6874704" y="28655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R</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45" name="Oval 44"/>
                    <p:cNvSpPr/>
                    <p:nvPr/>
                  </p:nvSpPr>
                  <p:spPr bwMode="auto">
                    <a:xfrm>
                      <a:off x="6874704" y="37799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I</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46" name="Oval 45"/>
                    <p:cNvSpPr/>
                    <p:nvPr/>
                  </p:nvSpPr>
                  <p:spPr bwMode="auto">
                    <a:xfrm>
                      <a:off x="6874704" y="47218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C</a:t>
                      </a:r>
                      <a:endParaRPr kumimoji="0" lang="en-US" sz="4000" b="1" i="0" u="none" strike="noStrike" cap="none" normalizeH="0" baseline="0" dirty="0" smtClean="0">
                        <a:ln>
                          <a:noFill/>
                        </a:ln>
                        <a:solidFill>
                          <a:schemeClr val="bg1"/>
                        </a:solidFill>
                        <a:effectLst/>
                        <a:latin typeface="Times New Roman" pitchFamily="18" charset="0"/>
                      </a:endParaRPr>
                    </a:p>
                  </p:txBody>
                </p:sp>
              </p:grpSp>
            </p:grpSp>
            <p:cxnSp>
              <p:nvCxnSpPr>
                <p:cNvPr id="52" name="Straight Arrow Connector 51"/>
                <p:cNvCxnSpPr>
                  <a:endCxn id="44" idx="2"/>
                </p:cNvCxnSpPr>
                <p:nvPr/>
              </p:nvCxnSpPr>
              <p:spPr bwMode="auto">
                <a:xfrm flipV="1">
                  <a:off x="2349182" y="3241013"/>
                  <a:ext cx="4489965" cy="1813166"/>
                </a:xfrm>
                <a:prstGeom prst="straightConnector1">
                  <a:avLst/>
                </a:prstGeom>
                <a:ln>
                  <a:solidFill>
                    <a:srgbClr val="008000"/>
                  </a:solidFill>
                  <a:headEnd type="none" w="med" len="med"/>
                  <a:tailEnd type="arrow"/>
                </a:ln>
              </p:spPr>
              <p:style>
                <a:lnRef idx="3">
                  <a:schemeClr val="accent2"/>
                </a:lnRef>
                <a:fillRef idx="0">
                  <a:schemeClr val="accent2"/>
                </a:fillRef>
                <a:effectRef idx="2">
                  <a:schemeClr val="accent2"/>
                </a:effectRef>
                <a:fontRef idx="minor">
                  <a:schemeClr val="tx1"/>
                </a:fontRef>
              </p:style>
            </p:cxnSp>
          </p:grpSp>
          <p:sp>
            <p:nvSpPr>
              <p:cNvPr id="55" name="TextBox 54"/>
              <p:cNvSpPr txBox="1"/>
              <p:nvPr/>
            </p:nvSpPr>
            <p:spPr>
              <a:xfrm>
                <a:off x="395973" y="2103788"/>
                <a:ext cx="646331" cy="461665"/>
              </a:xfrm>
              <a:prstGeom prst="rect">
                <a:avLst/>
              </a:prstGeom>
              <a:noFill/>
            </p:spPr>
            <p:txBody>
              <a:bodyPr wrap="none" rtlCol="0">
                <a:spAutoFit/>
              </a:bodyPr>
              <a:lstStyle/>
              <a:p>
                <a:r>
                  <a:rPr lang="en-US" altLang="zh-CN" b="1" dirty="0" smtClean="0"/>
                  <a:t>224</a:t>
                </a:r>
                <a:endParaRPr lang="en-US" b="1" dirty="0" smtClean="0"/>
              </a:p>
            </p:txBody>
          </p:sp>
          <p:sp>
            <p:nvSpPr>
              <p:cNvPr id="56" name="TextBox 55"/>
              <p:cNvSpPr txBox="1"/>
              <p:nvPr/>
            </p:nvSpPr>
            <p:spPr>
              <a:xfrm>
                <a:off x="395973" y="2912801"/>
                <a:ext cx="646331" cy="461665"/>
              </a:xfrm>
              <a:prstGeom prst="rect">
                <a:avLst/>
              </a:prstGeom>
              <a:noFill/>
            </p:spPr>
            <p:txBody>
              <a:bodyPr wrap="none" rtlCol="0">
                <a:spAutoFit/>
              </a:bodyPr>
              <a:lstStyle/>
              <a:p>
                <a:r>
                  <a:rPr lang="en-US" altLang="zh-CN" b="1" dirty="0" smtClean="0"/>
                  <a:t>121</a:t>
                </a:r>
                <a:endParaRPr lang="en-US" b="1" dirty="0" smtClean="0"/>
              </a:p>
            </p:txBody>
          </p:sp>
          <p:sp>
            <p:nvSpPr>
              <p:cNvPr id="58" name="TextBox 57"/>
              <p:cNvSpPr txBox="1"/>
              <p:nvPr/>
            </p:nvSpPr>
            <p:spPr>
              <a:xfrm>
                <a:off x="512967" y="4768299"/>
                <a:ext cx="492443" cy="461665"/>
              </a:xfrm>
              <a:prstGeom prst="rect">
                <a:avLst/>
              </a:prstGeom>
              <a:noFill/>
            </p:spPr>
            <p:txBody>
              <a:bodyPr wrap="none" rtlCol="0">
                <a:spAutoFit/>
              </a:bodyPr>
              <a:lstStyle/>
              <a:p>
                <a:r>
                  <a:rPr lang="en-US" altLang="zh-CN" b="1" dirty="0" smtClean="0"/>
                  <a:t>76</a:t>
                </a:r>
                <a:endParaRPr lang="en-US" b="1" dirty="0" smtClean="0"/>
              </a:p>
            </p:txBody>
          </p:sp>
          <p:sp>
            <p:nvSpPr>
              <p:cNvPr id="59" name="TextBox 58"/>
              <p:cNvSpPr txBox="1"/>
              <p:nvPr/>
            </p:nvSpPr>
            <p:spPr>
              <a:xfrm>
                <a:off x="395973" y="5671410"/>
                <a:ext cx="646331" cy="461665"/>
              </a:xfrm>
              <a:prstGeom prst="rect">
                <a:avLst/>
              </a:prstGeom>
              <a:noFill/>
            </p:spPr>
            <p:txBody>
              <a:bodyPr wrap="none" rtlCol="0">
                <a:spAutoFit/>
              </a:bodyPr>
              <a:lstStyle/>
              <a:p>
                <a:r>
                  <a:rPr lang="en-US" altLang="zh-CN" b="1" dirty="0" smtClean="0"/>
                  <a:t>180</a:t>
                </a:r>
                <a:endParaRPr lang="en-US" b="1" dirty="0" smtClean="0"/>
              </a:p>
            </p:txBody>
          </p:sp>
        </p:grpSp>
      </p:grpSp>
    </p:spTree>
    <p:extLst>
      <p:ext uri="{BB962C8B-B14F-4D97-AF65-F5344CB8AC3E}">
        <p14:creationId xmlns:p14="http://schemas.microsoft.com/office/powerpoint/2010/main" val="285441411"/>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Section 62 Group</a:t>
            </a:r>
            <a:r>
              <a:rPr lang="zh-CN" altLang="en-US" dirty="0" smtClean="0"/>
              <a:t> </a:t>
            </a:r>
            <a:r>
              <a:rPr lang="en-US" altLang="zh-CN" dirty="0" smtClean="0"/>
              <a:t>2</a:t>
            </a:r>
            <a:r>
              <a:rPr lang="en-US" dirty="0" smtClean="0"/>
              <a:t> 201</a:t>
            </a:r>
            <a:r>
              <a:rPr lang="en-US" altLang="zh-CN" dirty="0"/>
              <a:t>6 Laura </a:t>
            </a:r>
            <a:r>
              <a:rPr lang="en-US" altLang="zh-CN" dirty="0" err="1"/>
              <a:t>Blase</a:t>
            </a:r>
            <a:r>
              <a:rPr lang="en-US" altLang="zh-CN" dirty="0"/>
              <a:t>, Will Jacob, </a:t>
            </a:r>
            <a:r>
              <a:rPr lang="en-US" altLang="zh-CN" dirty="0" err="1"/>
              <a:t>Elana</a:t>
            </a:r>
            <a:r>
              <a:rPr lang="en-US" altLang="zh-CN" dirty="0"/>
              <a:t> Kessler, Kimberly Wagner, Yan </a:t>
            </a:r>
            <a:r>
              <a:rPr lang="en-US" altLang="zh-CN" dirty="0" smtClean="0"/>
              <a:t>Yang</a:t>
            </a:r>
            <a:r>
              <a:rPr lang="en-US" altLang="zh-CN" dirty="0"/>
              <a:t>	 </a:t>
            </a:r>
            <a:r>
              <a:rPr lang="en-US" altLang="zh-CN" dirty="0" smtClean="0"/>
              <a:t>     </a:t>
            </a:r>
            <a:r>
              <a:rPr lang="en-US" dirty="0" smtClean="0"/>
              <a:t>E(NPV) = $14.07M</a:t>
            </a:r>
            <a:endParaRPr lang="en-US" dirty="0"/>
          </a:p>
        </p:txBody>
      </p:sp>
      <p:grpSp>
        <p:nvGrpSpPr>
          <p:cNvPr id="21" name="Group 20"/>
          <p:cNvGrpSpPr/>
          <p:nvPr/>
        </p:nvGrpSpPr>
        <p:grpSpPr>
          <a:xfrm>
            <a:off x="820318" y="1422801"/>
            <a:ext cx="7305858" cy="4812206"/>
            <a:chOff x="820318" y="1422801"/>
            <a:chExt cx="7305858" cy="4812206"/>
          </a:xfrm>
        </p:grpSpPr>
        <p:sp>
          <p:nvSpPr>
            <p:cNvPr id="19" name="TextBox 18"/>
            <p:cNvSpPr txBox="1"/>
            <p:nvPr/>
          </p:nvSpPr>
          <p:spPr>
            <a:xfrm>
              <a:off x="820318" y="1422801"/>
              <a:ext cx="1005403" cy="369332"/>
            </a:xfrm>
            <a:prstGeom prst="rect">
              <a:avLst/>
            </a:prstGeom>
            <a:noFill/>
          </p:spPr>
          <p:txBody>
            <a:bodyPr wrap="none" rtlCol="0">
              <a:spAutoFit/>
            </a:bodyPr>
            <a:lstStyle/>
            <a:p>
              <a:r>
                <a:rPr lang="en-US" b="1" dirty="0" smtClean="0"/>
                <a:t>Capacity</a:t>
              </a:r>
            </a:p>
          </p:txBody>
        </p:sp>
        <p:grpSp>
          <p:nvGrpSpPr>
            <p:cNvPr id="20" name="Group 19"/>
            <p:cNvGrpSpPr/>
            <p:nvPr/>
          </p:nvGrpSpPr>
          <p:grpSpPr>
            <a:xfrm>
              <a:off x="1120927" y="1772177"/>
              <a:ext cx="7005249" cy="4462830"/>
              <a:chOff x="395973" y="1780786"/>
              <a:chExt cx="7005249" cy="4462830"/>
            </a:xfrm>
          </p:grpSpPr>
          <p:grpSp>
            <p:nvGrpSpPr>
              <p:cNvPr id="18" name="Group 17"/>
              <p:cNvGrpSpPr/>
              <p:nvPr/>
            </p:nvGrpSpPr>
            <p:grpSpPr>
              <a:xfrm>
                <a:off x="1100767" y="1780786"/>
                <a:ext cx="6300455" cy="4462830"/>
                <a:chOff x="1319071" y="1009932"/>
                <a:chExt cx="6300455" cy="4462830"/>
              </a:xfrm>
            </p:grpSpPr>
            <p:grpSp>
              <p:nvGrpSpPr>
                <p:cNvPr id="7" name="Group 6"/>
                <p:cNvGrpSpPr/>
                <p:nvPr/>
              </p:nvGrpSpPr>
              <p:grpSpPr>
                <a:xfrm>
                  <a:off x="1319071" y="1009932"/>
                  <a:ext cx="6300455" cy="4462830"/>
                  <a:chOff x="1354628" y="1009932"/>
                  <a:chExt cx="6300455" cy="4462830"/>
                </a:xfrm>
              </p:grpSpPr>
              <p:cxnSp>
                <p:nvCxnSpPr>
                  <p:cNvPr id="35" name="Straight Arrow Connector 34"/>
                  <p:cNvCxnSpPr/>
                  <p:nvPr/>
                </p:nvCxnSpPr>
                <p:spPr bwMode="auto">
                  <a:xfrm>
                    <a:off x="2384739" y="2387178"/>
                    <a:ext cx="4367772" cy="910721"/>
                  </a:xfrm>
                  <a:prstGeom prst="straightConnector1">
                    <a:avLst/>
                  </a:prstGeom>
                  <a:ln>
                    <a:solidFill>
                      <a:srgbClr val="008000"/>
                    </a:solidFill>
                    <a:headEnd type="none" w="med" len="med"/>
                    <a:tailEnd type="arrow"/>
                  </a:ln>
                </p:spPr>
                <p:style>
                  <a:lnRef idx="3">
                    <a:schemeClr val="accent2"/>
                  </a:lnRef>
                  <a:fillRef idx="0">
                    <a:schemeClr val="accent2"/>
                  </a:fillRef>
                  <a:effectRef idx="2">
                    <a:schemeClr val="accent2"/>
                  </a:effectRef>
                  <a:fontRef idx="minor">
                    <a:schemeClr val="tx1"/>
                  </a:fontRef>
                </p:style>
              </p:cxnSp>
              <p:grpSp>
                <p:nvGrpSpPr>
                  <p:cNvPr id="14" name="Group 13"/>
                  <p:cNvGrpSpPr/>
                  <p:nvPr/>
                </p:nvGrpSpPr>
                <p:grpSpPr>
                  <a:xfrm>
                    <a:off x="1354628" y="1009932"/>
                    <a:ext cx="6300455" cy="4462830"/>
                    <a:chOff x="1354628" y="1009932"/>
                    <a:chExt cx="6300455" cy="4462830"/>
                  </a:xfrm>
                </p:grpSpPr>
                <p:cxnSp>
                  <p:nvCxnSpPr>
                    <p:cNvPr id="27" name="Straight Arrow Connector 26"/>
                    <p:cNvCxnSpPr/>
                    <p:nvPr/>
                  </p:nvCxnSpPr>
                  <p:spPr bwMode="auto">
                    <a:xfrm>
                      <a:off x="2384739" y="1348600"/>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29" name="Straight Arrow Connector 28"/>
                    <p:cNvCxnSpPr/>
                    <p:nvPr/>
                  </p:nvCxnSpPr>
                  <p:spPr bwMode="auto">
                    <a:xfrm>
                      <a:off x="2379096" y="2373067"/>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1" name="Straight Arrow Connector 30"/>
                    <p:cNvCxnSpPr/>
                    <p:nvPr/>
                  </p:nvCxnSpPr>
                  <p:spPr bwMode="auto">
                    <a:xfrm flipV="1">
                      <a:off x="2364982" y="5046884"/>
                      <a:ext cx="4366712" cy="7295"/>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grpSp>
                  <p:nvGrpSpPr>
                    <p:cNvPr id="13" name="Group 12"/>
                    <p:cNvGrpSpPr/>
                    <p:nvPr/>
                  </p:nvGrpSpPr>
                  <p:grpSpPr>
                    <a:xfrm>
                      <a:off x="1354628" y="1009932"/>
                      <a:ext cx="6300455" cy="4462830"/>
                      <a:chOff x="1354628" y="1009932"/>
                      <a:chExt cx="6300455" cy="4462830"/>
                    </a:xfrm>
                  </p:grpSpPr>
                  <p:sp>
                    <p:nvSpPr>
                      <p:cNvPr id="33" name="Rectangle 32"/>
                      <p:cNvSpPr/>
                      <p:nvPr/>
                    </p:nvSpPr>
                    <p:spPr bwMode="auto">
                      <a:xfrm>
                        <a:off x="1354628" y="1009932"/>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U</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34" name="Rectangle 33"/>
                      <p:cNvSpPr/>
                      <p:nvPr/>
                    </p:nvSpPr>
                    <p:spPr bwMode="auto">
                      <a:xfrm>
                        <a:off x="1354628" y="1915738"/>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B</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39" name="Rectangle 38"/>
                      <p:cNvSpPr/>
                      <p:nvPr/>
                    </p:nvSpPr>
                    <p:spPr bwMode="auto">
                      <a:xfrm>
                        <a:off x="1354628" y="2821544"/>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R</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40" name="Rectangle 39"/>
                      <p:cNvSpPr/>
                      <p:nvPr/>
                    </p:nvSpPr>
                    <p:spPr bwMode="auto">
                      <a:xfrm>
                        <a:off x="1354628" y="3727350"/>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I</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41" name="Rectangle 40"/>
                      <p:cNvSpPr/>
                      <p:nvPr/>
                    </p:nvSpPr>
                    <p:spPr bwMode="auto">
                      <a:xfrm>
                        <a:off x="1354628" y="4633156"/>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C</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42" name="Oval 41"/>
                      <p:cNvSpPr/>
                      <p:nvPr/>
                    </p:nvSpPr>
                    <p:spPr bwMode="auto">
                      <a:xfrm>
                        <a:off x="6874704" y="1029888"/>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4000" b="1" i="0" u="none" strike="noStrike" cap="none" normalizeH="0" baseline="0" dirty="0" smtClean="0">
                            <a:ln>
                              <a:noFill/>
                            </a:ln>
                            <a:solidFill>
                              <a:schemeClr val="bg1"/>
                            </a:solidFill>
                            <a:effectLst/>
                            <a:latin typeface="Times New Roman" pitchFamily="18" charset="0"/>
                          </a:rPr>
                          <a:t>U</a:t>
                        </a:r>
                      </a:p>
                    </p:txBody>
                  </p:sp>
                  <p:sp>
                    <p:nvSpPr>
                      <p:cNvPr id="43" name="Oval 42"/>
                      <p:cNvSpPr/>
                      <p:nvPr/>
                    </p:nvSpPr>
                    <p:spPr bwMode="auto">
                      <a:xfrm>
                        <a:off x="6874704" y="19511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B</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44" name="Oval 43"/>
                      <p:cNvSpPr/>
                      <p:nvPr/>
                    </p:nvSpPr>
                    <p:spPr bwMode="auto">
                      <a:xfrm>
                        <a:off x="6874704" y="28655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R</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45" name="Oval 44"/>
                      <p:cNvSpPr/>
                      <p:nvPr/>
                    </p:nvSpPr>
                    <p:spPr bwMode="auto">
                      <a:xfrm>
                        <a:off x="6874704" y="37799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I</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46" name="Oval 45"/>
                      <p:cNvSpPr/>
                      <p:nvPr/>
                    </p:nvSpPr>
                    <p:spPr bwMode="auto">
                      <a:xfrm>
                        <a:off x="6874704" y="47218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C</a:t>
                        </a:r>
                        <a:endParaRPr kumimoji="0" lang="en-US" sz="4000" b="1" i="0" u="none" strike="noStrike" cap="none" normalizeH="0" baseline="0" dirty="0" smtClean="0">
                          <a:ln>
                            <a:noFill/>
                          </a:ln>
                          <a:solidFill>
                            <a:schemeClr val="bg1"/>
                          </a:solidFill>
                          <a:effectLst/>
                          <a:latin typeface="Times New Roman" pitchFamily="18" charset="0"/>
                        </a:endParaRPr>
                      </a:p>
                    </p:txBody>
                  </p:sp>
                </p:grpSp>
              </p:grpSp>
            </p:grpSp>
            <p:cxnSp>
              <p:nvCxnSpPr>
                <p:cNvPr id="52" name="Straight Arrow Connector 51"/>
                <p:cNvCxnSpPr/>
                <p:nvPr/>
              </p:nvCxnSpPr>
              <p:spPr bwMode="auto">
                <a:xfrm flipV="1">
                  <a:off x="2349182" y="4193213"/>
                  <a:ext cx="4367772" cy="860966"/>
                </a:xfrm>
                <a:prstGeom prst="straightConnector1">
                  <a:avLst/>
                </a:prstGeom>
                <a:ln>
                  <a:solidFill>
                    <a:srgbClr val="008000"/>
                  </a:solidFill>
                  <a:headEnd type="none" w="med" len="med"/>
                  <a:tailEnd type="arrow"/>
                </a:ln>
              </p:spPr>
              <p:style>
                <a:lnRef idx="3">
                  <a:schemeClr val="accent2"/>
                </a:lnRef>
                <a:fillRef idx="0">
                  <a:schemeClr val="accent2"/>
                </a:fillRef>
                <a:effectRef idx="2">
                  <a:schemeClr val="accent2"/>
                </a:effectRef>
                <a:fontRef idx="minor">
                  <a:schemeClr val="tx1"/>
                </a:fontRef>
              </p:style>
            </p:cxnSp>
          </p:grpSp>
          <p:sp>
            <p:nvSpPr>
              <p:cNvPr id="55" name="TextBox 54"/>
              <p:cNvSpPr txBox="1"/>
              <p:nvPr/>
            </p:nvSpPr>
            <p:spPr>
              <a:xfrm>
                <a:off x="395973" y="2103788"/>
                <a:ext cx="646331" cy="461665"/>
              </a:xfrm>
              <a:prstGeom prst="rect">
                <a:avLst/>
              </a:prstGeom>
              <a:noFill/>
            </p:spPr>
            <p:txBody>
              <a:bodyPr wrap="none" rtlCol="0">
                <a:spAutoFit/>
              </a:bodyPr>
              <a:lstStyle/>
              <a:p>
                <a:r>
                  <a:rPr lang="en-US" b="1" dirty="0" smtClean="0"/>
                  <a:t>22</a:t>
                </a:r>
                <a:r>
                  <a:rPr lang="en-US" altLang="zh-CN" b="1" dirty="0" smtClean="0"/>
                  <a:t>2</a:t>
                </a:r>
                <a:endParaRPr lang="en-US" b="1" dirty="0" smtClean="0"/>
              </a:p>
            </p:txBody>
          </p:sp>
          <p:sp>
            <p:nvSpPr>
              <p:cNvPr id="56" name="TextBox 55"/>
              <p:cNvSpPr txBox="1"/>
              <p:nvPr/>
            </p:nvSpPr>
            <p:spPr>
              <a:xfrm>
                <a:off x="395973" y="2912801"/>
                <a:ext cx="646331" cy="461665"/>
              </a:xfrm>
              <a:prstGeom prst="rect">
                <a:avLst/>
              </a:prstGeom>
              <a:noFill/>
            </p:spPr>
            <p:txBody>
              <a:bodyPr wrap="none" rtlCol="0">
                <a:spAutoFit/>
              </a:bodyPr>
              <a:lstStyle/>
              <a:p>
                <a:r>
                  <a:rPr lang="en-US" b="1" dirty="0" smtClean="0"/>
                  <a:t>17</a:t>
                </a:r>
                <a:r>
                  <a:rPr lang="en-US" altLang="zh-CN" b="1" dirty="0" smtClean="0"/>
                  <a:t>7</a:t>
                </a:r>
                <a:endParaRPr lang="en-US" b="1" dirty="0" smtClean="0"/>
              </a:p>
            </p:txBody>
          </p:sp>
          <p:sp>
            <p:nvSpPr>
              <p:cNvPr id="59" name="TextBox 58"/>
              <p:cNvSpPr txBox="1"/>
              <p:nvPr/>
            </p:nvSpPr>
            <p:spPr>
              <a:xfrm>
                <a:off x="395973" y="5671410"/>
                <a:ext cx="646331" cy="461665"/>
              </a:xfrm>
              <a:prstGeom prst="rect">
                <a:avLst/>
              </a:prstGeom>
              <a:noFill/>
            </p:spPr>
            <p:txBody>
              <a:bodyPr wrap="none" rtlCol="0">
                <a:spAutoFit/>
              </a:bodyPr>
              <a:lstStyle/>
              <a:p>
                <a:r>
                  <a:rPr lang="en-US" b="1" dirty="0" smtClean="0"/>
                  <a:t>1</a:t>
                </a:r>
                <a:r>
                  <a:rPr lang="en-US" altLang="zh-CN" b="1" dirty="0" smtClean="0"/>
                  <a:t>71</a:t>
                </a:r>
                <a:endParaRPr lang="en-US" b="1" dirty="0" smtClean="0"/>
              </a:p>
            </p:txBody>
          </p:sp>
        </p:grpSp>
      </p:grpSp>
    </p:spTree>
    <p:extLst>
      <p:ext uri="{BB962C8B-B14F-4D97-AF65-F5344CB8AC3E}">
        <p14:creationId xmlns:p14="http://schemas.microsoft.com/office/powerpoint/2010/main" val="181978718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Section 61 Group 11, 2017			</a:t>
            </a:r>
            <a:br>
              <a:rPr lang="en-US" dirty="0"/>
            </a:br>
            <a:r>
              <a:rPr lang="en-US" dirty="0"/>
              <a:t>E(NPV) = $14.</a:t>
            </a:r>
            <a:r>
              <a:rPr lang="en-US" altLang="zh-CN" dirty="0"/>
              <a:t>14</a:t>
            </a:r>
            <a:r>
              <a:rPr lang="en-US" dirty="0"/>
              <a:t>M</a:t>
            </a:r>
          </a:p>
        </p:txBody>
      </p:sp>
      <p:grpSp>
        <p:nvGrpSpPr>
          <p:cNvPr id="8" name="Group 7"/>
          <p:cNvGrpSpPr/>
          <p:nvPr/>
        </p:nvGrpSpPr>
        <p:grpSpPr>
          <a:xfrm>
            <a:off x="697633" y="1411847"/>
            <a:ext cx="7283003" cy="4831769"/>
            <a:chOff x="118219" y="1411847"/>
            <a:chExt cx="7283003" cy="4831769"/>
          </a:xfrm>
        </p:grpSpPr>
        <p:sp>
          <p:nvSpPr>
            <p:cNvPr id="19" name="TextBox 18"/>
            <p:cNvSpPr txBox="1"/>
            <p:nvPr/>
          </p:nvSpPr>
          <p:spPr>
            <a:xfrm>
              <a:off x="118219" y="1411847"/>
              <a:ext cx="1005403" cy="369332"/>
            </a:xfrm>
            <a:prstGeom prst="rect">
              <a:avLst/>
            </a:prstGeom>
            <a:noFill/>
          </p:spPr>
          <p:txBody>
            <a:bodyPr wrap="none" rtlCol="0">
              <a:spAutoFit/>
            </a:bodyPr>
            <a:lstStyle/>
            <a:p>
              <a:r>
                <a:rPr lang="en-US" b="1" dirty="0"/>
                <a:t>Capacity</a:t>
              </a:r>
            </a:p>
          </p:txBody>
        </p:sp>
        <p:grpSp>
          <p:nvGrpSpPr>
            <p:cNvPr id="5" name="Group 4"/>
            <p:cNvGrpSpPr/>
            <p:nvPr/>
          </p:nvGrpSpPr>
          <p:grpSpPr>
            <a:xfrm>
              <a:off x="395973" y="1780786"/>
              <a:ext cx="7005249" cy="4462830"/>
              <a:chOff x="395973" y="1780786"/>
              <a:chExt cx="7005249" cy="4462830"/>
            </a:xfrm>
          </p:grpSpPr>
          <p:grpSp>
            <p:nvGrpSpPr>
              <p:cNvPr id="18" name="Group 17"/>
              <p:cNvGrpSpPr/>
              <p:nvPr/>
            </p:nvGrpSpPr>
            <p:grpSpPr>
              <a:xfrm>
                <a:off x="1100767" y="1780786"/>
                <a:ext cx="6300455" cy="4462830"/>
                <a:chOff x="1319071" y="1009932"/>
                <a:chExt cx="6300455" cy="4462830"/>
              </a:xfrm>
            </p:grpSpPr>
            <p:grpSp>
              <p:nvGrpSpPr>
                <p:cNvPr id="7" name="Group 6"/>
                <p:cNvGrpSpPr/>
                <p:nvPr/>
              </p:nvGrpSpPr>
              <p:grpSpPr>
                <a:xfrm>
                  <a:off x="1319071" y="1009932"/>
                  <a:ext cx="6300455" cy="4462830"/>
                  <a:chOff x="1354628" y="1009932"/>
                  <a:chExt cx="6300455" cy="4462830"/>
                </a:xfrm>
              </p:grpSpPr>
              <p:cxnSp>
                <p:nvCxnSpPr>
                  <p:cNvPr id="37" name="Straight Arrow Connector 36"/>
                  <p:cNvCxnSpPr>
                    <a:cxnSpLocks/>
                    <a:stCxn id="40" idx="3"/>
                    <a:endCxn id="44" idx="2"/>
                  </p:cNvCxnSpPr>
                  <p:nvPr/>
                </p:nvCxnSpPr>
                <p:spPr bwMode="auto">
                  <a:xfrm flipV="1">
                    <a:off x="2187184" y="3241013"/>
                    <a:ext cx="4687520" cy="901836"/>
                  </a:xfrm>
                  <a:prstGeom prst="straightConnector1">
                    <a:avLst/>
                  </a:prstGeom>
                  <a:ln>
                    <a:solidFill>
                      <a:srgbClr val="008000"/>
                    </a:solidFill>
                    <a:headEnd type="none" w="med" len="med"/>
                    <a:tailEnd type="arrow"/>
                  </a:ln>
                </p:spPr>
                <p:style>
                  <a:lnRef idx="3">
                    <a:schemeClr val="accent2"/>
                  </a:lnRef>
                  <a:fillRef idx="0">
                    <a:schemeClr val="accent2"/>
                  </a:fillRef>
                  <a:effectRef idx="2">
                    <a:schemeClr val="accent2"/>
                  </a:effectRef>
                  <a:fontRef idx="minor">
                    <a:schemeClr val="tx1"/>
                  </a:fontRef>
                </p:style>
              </p:cxnSp>
              <p:grpSp>
                <p:nvGrpSpPr>
                  <p:cNvPr id="14" name="Group 13"/>
                  <p:cNvGrpSpPr/>
                  <p:nvPr/>
                </p:nvGrpSpPr>
                <p:grpSpPr>
                  <a:xfrm>
                    <a:off x="1354628" y="1009932"/>
                    <a:ext cx="6300455" cy="4462830"/>
                    <a:chOff x="1354628" y="1009932"/>
                    <a:chExt cx="6300455" cy="4462830"/>
                  </a:xfrm>
                </p:grpSpPr>
                <p:cxnSp>
                  <p:nvCxnSpPr>
                    <p:cNvPr id="27" name="Straight Arrow Connector 26"/>
                    <p:cNvCxnSpPr>
                      <a:cxnSpLocks/>
                      <a:stCxn id="33" idx="3"/>
                      <a:endCxn id="42" idx="2"/>
                    </p:cNvCxnSpPr>
                    <p:nvPr/>
                  </p:nvCxnSpPr>
                  <p:spPr bwMode="auto">
                    <a:xfrm flipV="1">
                      <a:off x="2187184" y="1405337"/>
                      <a:ext cx="4687520" cy="20094"/>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1" name="Straight Arrow Connector 30"/>
                    <p:cNvCxnSpPr>
                      <a:cxnSpLocks/>
                      <a:stCxn id="41" idx="3"/>
                      <a:endCxn id="46" idx="2"/>
                    </p:cNvCxnSpPr>
                    <p:nvPr/>
                  </p:nvCxnSpPr>
                  <p:spPr bwMode="auto">
                    <a:xfrm>
                      <a:off x="2187184" y="5048655"/>
                      <a:ext cx="4687520" cy="48658"/>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grpSp>
                  <p:nvGrpSpPr>
                    <p:cNvPr id="13" name="Group 12"/>
                    <p:cNvGrpSpPr/>
                    <p:nvPr/>
                  </p:nvGrpSpPr>
                  <p:grpSpPr>
                    <a:xfrm>
                      <a:off x="1354628" y="1009932"/>
                      <a:ext cx="6300455" cy="4462830"/>
                      <a:chOff x="1354628" y="1009932"/>
                      <a:chExt cx="6300455" cy="4462830"/>
                    </a:xfrm>
                  </p:grpSpPr>
                  <p:sp>
                    <p:nvSpPr>
                      <p:cNvPr id="33" name="Rectangle 32"/>
                      <p:cNvSpPr/>
                      <p:nvPr/>
                    </p:nvSpPr>
                    <p:spPr bwMode="auto">
                      <a:xfrm>
                        <a:off x="1354628" y="1009932"/>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a:solidFill>
                              <a:schemeClr val="bg1"/>
                            </a:solidFill>
                            <a:latin typeface="Times New Roman" pitchFamily="18" charset="0"/>
                          </a:rPr>
                          <a:t>U</a:t>
                        </a:r>
                        <a:endParaRPr kumimoji="0" lang="en-US" sz="4800" b="1" i="0" u="none" strike="noStrike" cap="none" normalizeH="0" baseline="0" dirty="0">
                          <a:ln>
                            <a:noFill/>
                          </a:ln>
                          <a:solidFill>
                            <a:schemeClr val="bg1"/>
                          </a:solidFill>
                          <a:effectLst/>
                          <a:latin typeface="Times New Roman" pitchFamily="18" charset="0"/>
                        </a:endParaRPr>
                      </a:p>
                    </p:txBody>
                  </p:sp>
                  <p:sp>
                    <p:nvSpPr>
                      <p:cNvPr id="34" name="Rectangle 33"/>
                      <p:cNvSpPr/>
                      <p:nvPr/>
                    </p:nvSpPr>
                    <p:spPr bwMode="auto">
                      <a:xfrm>
                        <a:off x="1354628" y="1915738"/>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a:solidFill>
                              <a:schemeClr val="bg1"/>
                            </a:solidFill>
                            <a:latin typeface="Times New Roman" pitchFamily="18" charset="0"/>
                          </a:rPr>
                          <a:t>B</a:t>
                        </a:r>
                        <a:endParaRPr kumimoji="0" lang="en-US" sz="4800" b="1" i="0" u="none" strike="noStrike" cap="none" normalizeH="0" baseline="0" dirty="0">
                          <a:ln>
                            <a:noFill/>
                          </a:ln>
                          <a:solidFill>
                            <a:schemeClr val="bg1"/>
                          </a:solidFill>
                          <a:effectLst/>
                          <a:latin typeface="Times New Roman" pitchFamily="18" charset="0"/>
                        </a:endParaRPr>
                      </a:p>
                    </p:txBody>
                  </p:sp>
                  <p:sp>
                    <p:nvSpPr>
                      <p:cNvPr id="39" name="Rectangle 38"/>
                      <p:cNvSpPr/>
                      <p:nvPr/>
                    </p:nvSpPr>
                    <p:spPr bwMode="auto">
                      <a:xfrm>
                        <a:off x="1354628" y="2821544"/>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a:solidFill>
                              <a:schemeClr val="bg1"/>
                            </a:solidFill>
                            <a:latin typeface="Times New Roman" pitchFamily="18" charset="0"/>
                          </a:rPr>
                          <a:t>R</a:t>
                        </a:r>
                        <a:endParaRPr kumimoji="0" lang="en-US" sz="4800" b="1" i="0" u="none" strike="noStrike" cap="none" normalizeH="0" baseline="0" dirty="0">
                          <a:ln>
                            <a:noFill/>
                          </a:ln>
                          <a:solidFill>
                            <a:schemeClr val="bg1"/>
                          </a:solidFill>
                          <a:effectLst/>
                          <a:latin typeface="Times New Roman" pitchFamily="18" charset="0"/>
                        </a:endParaRPr>
                      </a:p>
                    </p:txBody>
                  </p:sp>
                  <p:sp>
                    <p:nvSpPr>
                      <p:cNvPr id="40" name="Rectangle 39"/>
                      <p:cNvSpPr/>
                      <p:nvPr/>
                    </p:nvSpPr>
                    <p:spPr bwMode="auto">
                      <a:xfrm>
                        <a:off x="1354628" y="3727350"/>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a:solidFill>
                              <a:schemeClr val="bg1"/>
                            </a:solidFill>
                            <a:latin typeface="Times New Roman" pitchFamily="18" charset="0"/>
                          </a:rPr>
                          <a:t>I</a:t>
                        </a:r>
                        <a:endParaRPr kumimoji="0" lang="en-US" sz="4800" b="1" i="0" u="none" strike="noStrike" cap="none" normalizeH="0" baseline="0" dirty="0">
                          <a:ln>
                            <a:noFill/>
                          </a:ln>
                          <a:solidFill>
                            <a:schemeClr val="bg1"/>
                          </a:solidFill>
                          <a:effectLst/>
                          <a:latin typeface="Times New Roman" pitchFamily="18" charset="0"/>
                        </a:endParaRPr>
                      </a:p>
                    </p:txBody>
                  </p:sp>
                  <p:sp>
                    <p:nvSpPr>
                      <p:cNvPr id="41" name="Rectangle 40"/>
                      <p:cNvSpPr/>
                      <p:nvPr/>
                    </p:nvSpPr>
                    <p:spPr bwMode="auto">
                      <a:xfrm>
                        <a:off x="1354628" y="4633156"/>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a:solidFill>
                              <a:schemeClr val="bg1"/>
                            </a:solidFill>
                            <a:latin typeface="Times New Roman" pitchFamily="18" charset="0"/>
                          </a:rPr>
                          <a:t>C</a:t>
                        </a:r>
                        <a:endParaRPr kumimoji="0" lang="en-US" sz="4800" b="1" i="0" u="none" strike="noStrike" cap="none" normalizeH="0" baseline="0" dirty="0">
                          <a:ln>
                            <a:noFill/>
                          </a:ln>
                          <a:solidFill>
                            <a:schemeClr val="bg1"/>
                          </a:solidFill>
                          <a:effectLst/>
                          <a:latin typeface="Times New Roman" pitchFamily="18" charset="0"/>
                        </a:endParaRPr>
                      </a:p>
                    </p:txBody>
                  </p:sp>
                  <p:sp>
                    <p:nvSpPr>
                      <p:cNvPr id="42" name="Oval 41"/>
                      <p:cNvSpPr/>
                      <p:nvPr/>
                    </p:nvSpPr>
                    <p:spPr bwMode="auto">
                      <a:xfrm>
                        <a:off x="6874704" y="1029888"/>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4000" b="1" i="0" u="none" strike="noStrike" cap="none" normalizeH="0" baseline="0" dirty="0">
                            <a:ln>
                              <a:noFill/>
                            </a:ln>
                            <a:solidFill>
                              <a:schemeClr val="bg1"/>
                            </a:solidFill>
                            <a:effectLst/>
                            <a:latin typeface="Times New Roman" pitchFamily="18" charset="0"/>
                          </a:rPr>
                          <a:t>U</a:t>
                        </a:r>
                      </a:p>
                    </p:txBody>
                  </p:sp>
                  <p:sp>
                    <p:nvSpPr>
                      <p:cNvPr id="43" name="Oval 42"/>
                      <p:cNvSpPr/>
                      <p:nvPr/>
                    </p:nvSpPr>
                    <p:spPr bwMode="auto">
                      <a:xfrm>
                        <a:off x="6874704" y="19511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a:solidFill>
                              <a:schemeClr val="bg1"/>
                            </a:solidFill>
                          </a:rPr>
                          <a:t>B</a:t>
                        </a:r>
                        <a:endParaRPr kumimoji="0" lang="en-US" sz="4000" b="1" i="0" u="none" strike="noStrike" cap="none" normalizeH="0" baseline="0" dirty="0">
                          <a:ln>
                            <a:noFill/>
                          </a:ln>
                          <a:solidFill>
                            <a:schemeClr val="bg1"/>
                          </a:solidFill>
                          <a:effectLst/>
                          <a:latin typeface="Times New Roman" pitchFamily="18" charset="0"/>
                        </a:endParaRPr>
                      </a:p>
                    </p:txBody>
                  </p:sp>
                  <p:sp>
                    <p:nvSpPr>
                      <p:cNvPr id="44" name="Oval 43"/>
                      <p:cNvSpPr/>
                      <p:nvPr/>
                    </p:nvSpPr>
                    <p:spPr bwMode="auto">
                      <a:xfrm>
                        <a:off x="6874704" y="28655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a:solidFill>
                              <a:schemeClr val="bg1"/>
                            </a:solidFill>
                          </a:rPr>
                          <a:t>R</a:t>
                        </a:r>
                        <a:endParaRPr kumimoji="0" lang="en-US" sz="4000" b="1" i="0" u="none" strike="noStrike" cap="none" normalizeH="0" baseline="0" dirty="0">
                          <a:ln>
                            <a:noFill/>
                          </a:ln>
                          <a:solidFill>
                            <a:schemeClr val="bg1"/>
                          </a:solidFill>
                          <a:effectLst/>
                          <a:latin typeface="Times New Roman" pitchFamily="18" charset="0"/>
                        </a:endParaRPr>
                      </a:p>
                    </p:txBody>
                  </p:sp>
                  <p:sp>
                    <p:nvSpPr>
                      <p:cNvPr id="45" name="Oval 44"/>
                      <p:cNvSpPr/>
                      <p:nvPr/>
                    </p:nvSpPr>
                    <p:spPr bwMode="auto">
                      <a:xfrm>
                        <a:off x="6874704" y="37799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a:solidFill>
                              <a:schemeClr val="bg1"/>
                            </a:solidFill>
                          </a:rPr>
                          <a:t>I</a:t>
                        </a:r>
                        <a:endParaRPr kumimoji="0" lang="en-US" sz="4000" b="1" i="0" u="none" strike="noStrike" cap="none" normalizeH="0" baseline="0" dirty="0">
                          <a:ln>
                            <a:noFill/>
                          </a:ln>
                          <a:solidFill>
                            <a:schemeClr val="bg1"/>
                          </a:solidFill>
                          <a:effectLst/>
                          <a:latin typeface="Times New Roman" pitchFamily="18" charset="0"/>
                        </a:endParaRPr>
                      </a:p>
                    </p:txBody>
                  </p:sp>
                  <p:sp>
                    <p:nvSpPr>
                      <p:cNvPr id="46" name="Oval 45"/>
                      <p:cNvSpPr/>
                      <p:nvPr/>
                    </p:nvSpPr>
                    <p:spPr bwMode="auto">
                      <a:xfrm>
                        <a:off x="6874704" y="47218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a:solidFill>
                              <a:schemeClr val="bg1"/>
                            </a:solidFill>
                          </a:rPr>
                          <a:t>C</a:t>
                        </a:r>
                        <a:endParaRPr kumimoji="0" lang="en-US" sz="4000" b="1" i="0" u="none" strike="noStrike" cap="none" normalizeH="0" baseline="0" dirty="0">
                          <a:ln>
                            <a:noFill/>
                          </a:ln>
                          <a:solidFill>
                            <a:schemeClr val="bg1"/>
                          </a:solidFill>
                          <a:effectLst/>
                          <a:latin typeface="Times New Roman" pitchFamily="18" charset="0"/>
                        </a:endParaRPr>
                      </a:p>
                    </p:txBody>
                  </p:sp>
                </p:grpSp>
              </p:grpSp>
            </p:grpSp>
            <p:cxnSp>
              <p:nvCxnSpPr>
                <p:cNvPr id="52" name="Straight Arrow Connector 51"/>
                <p:cNvCxnSpPr>
                  <a:cxnSpLocks/>
                  <a:stCxn id="41" idx="3"/>
                  <a:endCxn id="43" idx="2"/>
                </p:cNvCxnSpPr>
                <p:nvPr/>
              </p:nvCxnSpPr>
              <p:spPr bwMode="auto">
                <a:xfrm flipV="1">
                  <a:off x="2151627" y="2326613"/>
                  <a:ext cx="4687520" cy="2722042"/>
                </a:xfrm>
                <a:prstGeom prst="straightConnector1">
                  <a:avLst/>
                </a:prstGeom>
                <a:ln>
                  <a:solidFill>
                    <a:srgbClr val="008000"/>
                  </a:solidFill>
                  <a:headEnd type="none" w="med" len="med"/>
                  <a:tailEnd type="arrow"/>
                </a:ln>
              </p:spPr>
              <p:style>
                <a:lnRef idx="3">
                  <a:schemeClr val="accent2"/>
                </a:lnRef>
                <a:fillRef idx="0">
                  <a:schemeClr val="accent2"/>
                </a:fillRef>
                <a:effectRef idx="2">
                  <a:schemeClr val="accent2"/>
                </a:effectRef>
                <a:fontRef idx="minor">
                  <a:schemeClr val="tx1"/>
                </a:fontRef>
              </p:style>
            </p:cxnSp>
          </p:grpSp>
          <p:sp>
            <p:nvSpPr>
              <p:cNvPr id="55" name="TextBox 54"/>
              <p:cNvSpPr txBox="1"/>
              <p:nvPr/>
            </p:nvSpPr>
            <p:spPr>
              <a:xfrm>
                <a:off x="395973" y="2103788"/>
                <a:ext cx="646331" cy="461665"/>
              </a:xfrm>
              <a:prstGeom prst="rect">
                <a:avLst/>
              </a:prstGeom>
              <a:noFill/>
            </p:spPr>
            <p:txBody>
              <a:bodyPr wrap="none" rtlCol="0">
                <a:spAutoFit/>
              </a:bodyPr>
              <a:lstStyle/>
              <a:p>
                <a:r>
                  <a:rPr lang="en-US" b="1" dirty="0"/>
                  <a:t>224</a:t>
                </a:r>
              </a:p>
            </p:txBody>
          </p:sp>
          <p:sp>
            <p:nvSpPr>
              <p:cNvPr id="57" name="TextBox 56"/>
              <p:cNvSpPr txBox="1"/>
              <p:nvPr/>
            </p:nvSpPr>
            <p:spPr>
              <a:xfrm>
                <a:off x="512967" y="3879300"/>
                <a:ext cx="184666" cy="369332"/>
              </a:xfrm>
              <a:prstGeom prst="rect">
                <a:avLst/>
              </a:prstGeom>
              <a:noFill/>
            </p:spPr>
            <p:txBody>
              <a:bodyPr wrap="none" rtlCol="0">
                <a:spAutoFit/>
              </a:bodyPr>
              <a:lstStyle/>
              <a:p>
                <a:endParaRPr lang="en-US" b="1" dirty="0"/>
              </a:p>
            </p:txBody>
          </p:sp>
          <p:sp>
            <p:nvSpPr>
              <p:cNvPr id="59" name="TextBox 58"/>
              <p:cNvSpPr txBox="1"/>
              <p:nvPr/>
            </p:nvSpPr>
            <p:spPr>
              <a:xfrm>
                <a:off x="395973" y="5671410"/>
                <a:ext cx="646331" cy="461665"/>
              </a:xfrm>
              <a:prstGeom prst="rect">
                <a:avLst/>
              </a:prstGeom>
              <a:noFill/>
            </p:spPr>
            <p:txBody>
              <a:bodyPr wrap="none" rtlCol="0">
                <a:spAutoFit/>
              </a:bodyPr>
              <a:lstStyle/>
              <a:p>
                <a:r>
                  <a:rPr lang="en-US" b="1" dirty="0"/>
                  <a:t>229</a:t>
                </a:r>
              </a:p>
            </p:txBody>
          </p:sp>
        </p:grpSp>
      </p:grpSp>
      <p:sp>
        <p:nvSpPr>
          <p:cNvPr id="28" name="TextBox 27"/>
          <p:cNvSpPr txBox="1"/>
          <p:nvPr/>
        </p:nvSpPr>
        <p:spPr>
          <a:xfrm>
            <a:off x="975387" y="4729188"/>
            <a:ext cx="646331" cy="461665"/>
          </a:xfrm>
          <a:prstGeom prst="rect">
            <a:avLst/>
          </a:prstGeom>
          <a:noFill/>
        </p:spPr>
        <p:txBody>
          <a:bodyPr wrap="none" rtlCol="0">
            <a:spAutoFit/>
          </a:bodyPr>
          <a:lstStyle/>
          <a:p>
            <a:r>
              <a:rPr lang="en-US" b="1" dirty="0"/>
              <a:t>135</a:t>
            </a:r>
          </a:p>
        </p:txBody>
      </p:sp>
      <p:cxnSp>
        <p:nvCxnSpPr>
          <p:cNvPr id="29" name="Straight Arrow Connector 28"/>
          <p:cNvCxnSpPr>
            <a:cxnSpLocks/>
            <a:stCxn id="40" idx="3"/>
            <a:endCxn id="45" idx="2"/>
          </p:cNvCxnSpPr>
          <p:nvPr/>
        </p:nvCxnSpPr>
        <p:spPr bwMode="auto">
          <a:xfrm>
            <a:off x="2512737" y="4913703"/>
            <a:ext cx="4687520" cy="12564"/>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4338012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Section 62 Group 06, 2017			</a:t>
            </a:r>
            <a:br>
              <a:rPr lang="en-US" dirty="0"/>
            </a:br>
            <a:r>
              <a:rPr lang="en-US" dirty="0"/>
              <a:t>E(NPV) = $14.08M</a:t>
            </a:r>
          </a:p>
        </p:txBody>
      </p:sp>
      <p:grpSp>
        <p:nvGrpSpPr>
          <p:cNvPr id="8" name="Group 7"/>
          <p:cNvGrpSpPr/>
          <p:nvPr/>
        </p:nvGrpSpPr>
        <p:grpSpPr>
          <a:xfrm>
            <a:off x="697633" y="1411847"/>
            <a:ext cx="7283003" cy="4831769"/>
            <a:chOff x="118219" y="1411847"/>
            <a:chExt cx="7283003" cy="4831769"/>
          </a:xfrm>
        </p:grpSpPr>
        <p:sp>
          <p:nvSpPr>
            <p:cNvPr id="19" name="TextBox 18"/>
            <p:cNvSpPr txBox="1"/>
            <p:nvPr/>
          </p:nvSpPr>
          <p:spPr>
            <a:xfrm>
              <a:off x="118219" y="1411847"/>
              <a:ext cx="1005403" cy="369332"/>
            </a:xfrm>
            <a:prstGeom prst="rect">
              <a:avLst/>
            </a:prstGeom>
            <a:noFill/>
          </p:spPr>
          <p:txBody>
            <a:bodyPr wrap="none" rtlCol="0">
              <a:spAutoFit/>
            </a:bodyPr>
            <a:lstStyle/>
            <a:p>
              <a:r>
                <a:rPr lang="en-US" b="1" dirty="0"/>
                <a:t>Capacity</a:t>
              </a:r>
            </a:p>
          </p:txBody>
        </p:sp>
        <p:grpSp>
          <p:nvGrpSpPr>
            <p:cNvPr id="5" name="Group 4"/>
            <p:cNvGrpSpPr/>
            <p:nvPr/>
          </p:nvGrpSpPr>
          <p:grpSpPr>
            <a:xfrm>
              <a:off x="395973" y="1780786"/>
              <a:ext cx="7005249" cy="4462830"/>
              <a:chOff x="395973" y="1780786"/>
              <a:chExt cx="7005249" cy="4462830"/>
            </a:xfrm>
          </p:grpSpPr>
          <p:grpSp>
            <p:nvGrpSpPr>
              <p:cNvPr id="18" name="Group 17"/>
              <p:cNvGrpSpPr/>
              <p:nvPr/>
            </p:nvGrpSpPr>
            <p:grpSpPr>
              <a:xfrm>
                <a:off x="1100767" y="1780786"/>
                <a:ext cx="6300455" cy="4462830"/>
                <a:chOff x="1319071" y="1009932"/>
                <a:chExt cx="6300455" cy="4462830"/>
              </a:xfrm>
            </p:grpSpPr>
            <p:grpSp>
              <p:nvGrpSpPr>
                <p:cNvPr id="14" name="Group 13"/>
                <p:cNvGrpSpPr/>
                <p:nvPr/>
              </p:nvGrpSpPr>
              <p:grpSpPr>
                <a:xfrm>
                  <a:off x="1319071" y="1009932"/>
                  <a:ext cx="6300455" cy="4462830"/>
                  <a:chOff x="1354628" y="1009932"/>
                  <a:chExt cx="6300455" cy="4462830"/>
                </a:xfrm>
              </p:grpSpPr>
              <p:cxnSp>
                <p:nvCxnSpPr>
                  <p:cNvPr id="27" name="Straight Arrow Connector 26"/>
                  <p:cNvCxnSpPr>
                    <a:cxnSpLocks/>
                    <a:stCxn id="33" idx="3"/>
                    <a:endCxn id="42" idx="2"/>
                  </p:cNvCxnSpPr>
                  <p:nvPr/>
                </p:nvCxnSpPr>
                <p:spPr bwMode="auto">
                  <a:xfrm flipV="1">
                    <a:off x="2187184" y="1405337"/>
                    <a:ext cx="4687520" cy="20094"/>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1" name="Straight Arrow Connector 30"/>
                  <p:cNvCxnSpPr>
                    <a:cxnSpLocks/>
                    <a:stCxn id="41" idx="3"/>
                    <a:endCxn id="46" idx="2"/>
                  </p:cNvCxnSpPr>
                  <p:nvPr/>
                </p:nvCxnSpPr>
                <p:spPr bwMode="auto">
                  <a:xfrm>
                    <a:off x="2187184" y="5048655"/>
                    <a:ext cx="4687520" cy="48658"/>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grpSp>
                <p:nvGrpSpPr>
                  <p:cNvPr id="13" name="Group 12"/>
                  <p:cNvGrpSpPr/>
                  <p:nvPr/>
                </p:nvGrpSpPr>
                <p:grpSpPr>
                  <a:xfrm>
                    <a:off x="1354628" y="1009932"/>
                    <a:ext cx="6300455" cy="4462830"/>
                    <a:chOff x="1354628" y="1009932"/>
                    <a:chExt cx="6300455" cy="4462830"/>
                  </a:xfrm>
                </p:grpSpPr>
                <p:sp>
                  <p:nvSpPr>
                    <p:cNvPr id="33" name="Rectangle 32"/>
                    <p:cNvSpPr/>
                    <p:nvPr/>
                  </p:nvSpPr>
                  <p:spPr bwMode="auto">
                    <a:xfrm>
                      <a:off x="1354628" y="1009932"/>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a:solidFill>
                            <a:schemeClr val="bg1"/>
                          </a:solidFill>
                          <a:latin typeface="Times New Roman" pitchFamily="18" charset="0"/>
                        </a:rPr>
                        <a:t>U</a:t>
                      </a:r>
                      <a:endParaRPr kumimoji="0" lang="en-US" sz="4800" b="1" i="0" u="none" strike="noStrike" cap="none" normalizeH="0" baseline="0" dirty="0">
                        <a:ln>
                          <a:noFill/>
                        </a:ln>
                        <a:solidFill>
                          <a:schemeClr val="bg1"/>
                        </a:solidFill>
                        <a:effectLst/>
                        <a:latin typeface="Times New Roman" pitchFamily="18" charset="0"/>
                      </a:endParaRPr>
                    </a:p>
                  </p:txBody>
                </p:sp>
                <p:sp>
                  <p:nvSpPr>
                    <p:cNvPr id="34" name="Rectangle 33"/>
                    <p:cNvSpPr/>
                    <p:nvPr/>
                  </p:nvSpPr>
                  <p:spPr bwMode="auto">
                    <a:xfrm>
                      <a:off x="1354628" y="1915738"/>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a:solidFill>
                            <a:schemeClr val="bg1"/>
                          </a:solidFill>
                          <a:latin typeface="Times New Roman" pitchFamily="18" charset="0"/>
                        </a:rPr>
                        <a:t>B</a:t>
                      </a:r>
                      <a:endParaRPr kumimoji="0" lang="en-US" sz="4800" b="1" i="0" u="none" strike="noStrike" cap="none" normalizeH="0" baseline="0" dirty="0">
                        <a:ln>
                          <a:noFill/>
                        </a:ln>
                        <a:solidFill>
                          <a:schemeClr val="bg1"/>
                        </a:solidFill>
                        <a:effectLst/>
                        <a:latin typeface="Times New Roman" pitchFamily="18" charset="0"/>
                      </a:endParaRPr>
                    </a:p>
                  </p:txBody>
                </p:sp>
                <p:sp>
                  <p:nvSpPr>
                    <p:cNvPr id="39" name="Rectangle 38"/>
                    <p:cNvSpPr/>
                    <p:nvPr/>
                  </p:nvSpPr>
                  <p:spPr bwMode="auto">
                    <a:xfrm>
                      <a:off x="1354628" y="2821544"/>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a:solidFill>
                            <a:schemeClr val="bg1"/>
                          </a:solidFill>
                          <a:latin typeface="Times New Roman" pitchFamily="18" charset="0"/>
                        </a:rPr>
                        <a:t>R</a:t>
                      </a:r>
                      <a:endParaRPr kumimoji="0" lang="en-US" sz="4800" b="1" i="0" u="none" strike="noStrike" cap="none" normalizeH="0" baseline="0" dirty="0">
                        <a:ln>
                          <a:noFill/>
                        </a:ln>
                        <a:solidFill>
                          <a:schemeClr val="bg1"/>
                        </a:solidFill>
                        <a:effectLst/>
                        <a:latin typeface="Times New Roman" pitchFamily="18" charset="0"/>
                      </a:endParaRPr>
                    </a:p>
                  </p:txBody>
                </p:sp>
                <p:sp>
                  <p:nvSpPr>
                    <p:cNvPr id="40" name="Rectangle 39"/>
                    <p:cNvSpPr/>
                    <p:nvPr/>
                  </p:nvSpPr>
                  <p:spPr bwMode="auto">
                    <a:xfrm>
                      <a:off x="1354628" y="3727350"/>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a:solidFill>
                            <a:schemeClr val="bg1"/>
                          </a:solidFill>
                          <a:latin typeface="Times New Roman" pitchFamily="18" charset="0"/>
                        </a:rPr>
                        <a:t>I</a:t>
                      </a:r>
                      <a:endParaRPr kumimoji="0" lang="en-US" sz="4800" b="1" i="0" u="none" strike="noStrike" cap="none" normalizeH="0" baseline="0" dirty="0">
                        <a:ln>
                          <a:noFill/>
                        </a:ln>
                        <a:solidFill>
                          <a:schemeClr val="bg1"/>
                        </a:solidFill>
                        <a:effectLst/>
                        <a:latin typeface="Times New Roman" pitchFamily="18" charset="0"/>
                      </a:endParaRPr>
                    </a:p>
                  </p:txBody>
                </p:sp>
                <p:sp>
                  <p:nvSpPr>
                    <p:cNvPr id="41" name="Rectangle 40"/>
                    <p:cNvSpPr/>
                    <p:nvPr/>
                  </p:nvSpPr>
                  <p:spPr bwMode="auto">
                    <a:xfrm>
                      <a:off x="1354628" y="4633156"/>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a:solidFill>
                            <a:schemeClr val="bg1"/>
                          </a:solidFill>
                          <a:latin typeface="Times New Roman" pitchFamily="18" charset="0"/>
                        </a:rPr>
                        <a:t>C</a:t>
                      </a:r>
                      <a:endParaRPr kumimoji="0" lang="en-US" sz="4800" b="1" i="0" u="none" strike="noStrike" cap="none" normalizeH="0" baseline="0" dirty="0">
                        <a:ln>
                          <a:noFill/>
                        </a:ln>
                        <a:solidFill>
                          <a:schemeClr val="bg1"/>
                        </a:solidFill>
                        <a:effectLst/>
                        <a:latin typeface="Times New Roman" pitchFamily="18" charset="0"/>
                      </a:endParaRPr>
                    </a:p>
                  </p:txBody>
                </p:sp>
                <p:sp>
                  <p:nvSpPr>
                    <p:cNvPr id="42" name="Oval 41"/>
                    <p:cNvSpPr/>
                    <p:nvPr/>
                  </p:nvSpPr>
                  <p:spPr bwMode="auto">
                    <a:xfrm>
                      <a:off x="6874704" y="1029888"/>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4000" b="1" i="0" u="none" strike="noStrike" cap="none" normalizeH="0" baseline="0" dirty="0">
                          <a:ln>
                            <a:noFill/>
                          </a:ln>
                          <a:solidFill>
                            <a:schemeClr val="bg1"/>
                          </a:solidFill>
                          <a:effectLst/>
                          <a:latin typeface="Times New Roman" pitchFamily="18" charset="0"/>
                        </a:rPr>
                        <a:t>U</a:t>
                      </a:r>
                    </a:p>
                  </p:txBody>
                </p:sp>
                <p:sp>
                  <p:nvSpPr>
                    <p:cNvPr id="43" name="Oval 42"/>
                    <p:cNvSpPr/>
                    <p:nvPr/>
                  </p:nvSpPr>
                  <p:spPr bwMode="auto">
                    <a:xfrm>
                      <a:off x="6874704" y="19511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a:solidFill>
                            <a:schemeClr val="bg1"/>
                          </a:solidFill>
                        </a:rPr>
                        <a:t>B</a:t>
                      </a:r>
                      <a:endParaRPr kumimoji="0" lang="en-US" sz="4000" b="1" i="0" u="none" strike="noStrike" cap="none" normalizeH="0" baseline="0" dirty="0">
                        <a:ln>
                          <a:noFill/>
                        </a:ln>
                        <a:solidFill>
                          <a:schemeClr val="bg1"/>
                        </a:solidFill>
                        <a:effectLst/>
                        <a:latin typeface="Times New Roman" pitchFamily="18" charset="0"/>
                      </a:endParaRPr>
                    </a:p>
                  </p:txBody>
                </p:sp>
                <p:sp>
                  <p:nvSpPr>
                    <p:cNvPr id="44" name="Oval 43"/>
                    <p:cNvSpPr/>
                    <p:nvPr/>
                  </p:nvSpPr>
                  <p:spPr bwMode="auto">
                    <a:xfrm>
                      <a:off x="6874704" y="28655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a:solidFill>
                            <a:schemeClr val="bg1"/>
                          </a:solidFill>
                        </a:rPr>
                        <a:t>R</a:t>
                      </a:r>
                      <a:endParaRPr kumimoji="0" lang="en-US" sz="4000" b="1" i="0" u="none" strike="noStrike" cap="none" normalizeH="0" baseline="0" dirty="0">
                        <a:ln>
                          <a:noFill/>
                        </a:ln>
                        <a:solidFill>
                          <a:schemeClr val="bg1"/>
                        </a:solidFill>
                        <a:effectLst/>
                        <a:latin typeface="Times New Roman" pitchFamily="18" charset="0"/>
                      </a:endParaRPr>
                    </a:p>
                  </p:txBody>
                </p:sp>
                <p:sp>
                  <p:nvSpPr>
                    <p:cNvPr id="45" name="Oval 44"/>
                    <p:cNvSpPr/>
                    <p:nvPr/>
                  </p:nvSpPr>
                  <p:spPr bwMode="auto">
                    <a:xfrm>
                      <a:off x="6874704" y="37799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a:solidFill>
                            <a:schemeClr val="bg1"/>
                          </a:solidFill>
                        </a:rPr>
                        <a:t>I</a:t>
                      </a:r>
                      <a:endParaRPr kumimoji="0" lang="en-US" sz="4000" b="1" i="0" u="none" strike="noStrike" cap="none" normalizeH="0" baseline="0" dirty="0">
                        <a:ln>
                          <a:noFill/>
                        </a:ln>
                        <a:solidFill>
                          <a:schemeClr val="bg1"/>
                        </a:solidFill>
                        <a:effectLst/>
                        <a:latin typeface="Times New Roman" pitchFamily="18" charset="0"/>
                      </a:endParaRPr>
                    </a:p>
                  </p:txBody>
                </p:sp>
                <p:sp>
                  <p:nvSpPr>
                    <p:cNvPr id="46" name="Oval 45"/>
                    <p:cNvSpPr/>
                    <p:nvPr/>
                  </p:nvSpPr>
                  <p:spPr bwMode="auto">
                    <a:xfrm>
                      <a:off x="6874704" y="47218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a:solidFill>
                            <a:schemeClr val="bg1"/>
                          </a:solidFill>
                        </a:rPr>
                        <a:t>C</a:t>
                      </a:r>
                      <a:endParaRPr kumimoji="0" lang="en-US" sz="4000" b="1" i="0" u="none" strike="noStrike" cap="none" normalizeH="0" baseline="0" dirty="0">
                        <a:ln>
                          <a:noFill/>
                        </a:ln>
                        <a:solidFill>
                          <a:schemeClr val="bg1"/>
                        </a:solidFill>
                        <a:effectLst/>
                        <a:latin typeface="Times New Roman" pitchFamily="18" charset="0"/>
                      </a:endParaRPr>
                    </a:p>
                  </p:txBody>
                </p:sp>
              </p:grpSp>
            </p:grpSp>
            <p:cxnSp>
              <p:nvCxnSpPr>
                <p:cNvPr id="52" name="Straight Arrow Connector 51"/>
                <p:cNvCxnSpPr>
                  <a:cxnSpLocks/>
                  <a:stCxn id="41" idx="3"/>
                  <a:endCxn id="43" idx="2"/>
                </p:cNvCxnSpPr>
                <p:nvPr/>
              </p:nvCxnSpPr>
              <p:spPr bwMode="auto">
                <a:xfrm flipV="1">
                  <a:off x="2151627" y="2326613"/>
                  <a:ext cx="4687520" cy="2722042"/>
                </a:xfrm>
                <a:prstGeom prst="straightConnector1">
                  <a:avLst/>
                </a:prstGeom>
                <a:ln>
                  <a:solidFill>
                    <a:srgbClr val="008000"/>
                  </a:solidFill>
                  <a:headEnd type="none" w="med" len="med"/>
                  <a:tailEnd type="arrow"/>
                </a:ln>
              </p:spPr>
              <p:style>
                <a:lnRef idx="3">
                  <a:schemeClr val="accent2"/>
                </a:lnRef>
                <a:fillRef idx="0">
                  <a:schemeClr val="accent2"/>
                </a:fillRef>
                <a:effectRef idx="2">
                  <a:schemeClr val="accent2"/>
                </a:effectRef>
                <a:fontRef idx="minor">
                  <a:schemeClr val="tx1"/>
                </a:fontRef>
              </p:style>
            </p:cxnSp>
          </p:grpSp>
          <p:sp>
            <p:nvSpPr>
              <p:cNvPr id="55" name="TextBox 54"/>
              <p:cNvSpPr txBox="1"/>
              <p:nvPr/>
            </p:nvSpPr>
            <p:spPr>
              <a:xfrm>
                <a:off x="395973" y="2103788"/>
                <a:ext cx="646331" cy="461665"/>
              </a:xfrm>
              <a:prstGeom prst="rect">
                <a:avLst/>
              </a:prstGeom>
              <a:noFill/>
            </p:spPr>
            <p:txBody>
              <a:bodyPr wrap="none" rtlCol="0">
                <a:spAutoFit/>
              </a:bodyPr>
              <a:lstStyle/>
              <a:p>
                <a:r>
                  <a:rPr lang="en-US" b="1" dirty="0"/>
                  <a:t>180</a:t>
                </a:r>
              </a:p>
            </p:txBody>
          </p:sp>
          <p:sp>
            <p:nvSpPr>
              <p:cNvPr id="57" name="TextBox 56"/>
              <p:cNvSpPr txBox="1"/>
              <p:nvPr/>
            </p:nvSpPr>
            <p:spPr>
              <a:xfrm>
                <a:off x="512967" y="3879300"/>
                <a:ext cx="184666" cy="369332"/>
              </a:xfrm>
              <a:prstGeom prst="rect">
                <a:avLst/>
              </a:prstGeom>
              <a:noFill/>
            </p:spPr>
            <p:txBody>
              <a:bodyPr wrap="none" rtlCol="0">
                <a:spAutoFit/>
              </a:bodyPr>
              <a:lstStyle/>
              <a:p>
                <a:endParaRPr lang="en-US" b="1" dirty="0"/>
              </a:p>
            </p:txBody>
          </p:sp>
          <p:sp>
            <p:nvSpPr>
              <p:cNvPr id="59" name="TextBox 58"/>
              <p:cNvSpPr txBox="1"/>
              <p:nvPr/>
            </p:nvSpPr>
            <p:spPr>
              <a:xfrm>
                <a:off x="395973" y="5671410"/>
                <a:ext cx="646331" cy="461665"/>
              </a:xfrm>
              <a:prstGeom prst="rect">
                <a:avLst/>
              </a:prstGeom>
              <a:noFill/>
            </p:spPr>
            <p:txBody>
              <a:bodyPr wrap="none" rtlCol="0">
                <a:spAutoFit/>
              </a:bodyPr>
              <a:lstStyle/>
              <a:p>
                <a:r>
                  <a:rPr lang="en-US" b="1" dirty="0"/>
                  <a:t>370</a:t>
                </a:r>
              </a:p>
            </p:txBody>
          </p:sp>
        </p:grpSp>
      </p:grpSp>
      <p:cxnSp>
        <p:nvCxnSpPr>
          <p:cNvPr id="30" name="Straight Arrow Connector 29"/>
          <p:cNvCxnSpPr>
            <a:cxnSpLocks/>
            <a:stCxn id="41" idx="3"/>
            <a:endCxn id="42" idx="2"/>
          </p:cNvCxnSpPr>
          <p:nvPr/>
        </p:nvCxnSpPr>
        <p:spPr bwMode="auto">
          <a:xfrm flipV="1">
            <a:off x="2512737" y="2176191"/>
            <a:ext cx="4687520" cy="3643318"/>
          </a:xfrm>
          <a:prstGeom prst="straightConnector1">
            <a:avLst/>
          </a:prstGeom>
          <a:ln>
            <a:solidFill>
              <a:srgbClr val="008000"/>
            </a:solidFill>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2" name="Straight Arrow Connector 31"/>
          <p:cNvCxnSpPr>
            <a:cxnSpLocks/>
            <a:stCxn id="41" idx="3"/>
            <a:endCxn id="44" idx="2"/>
          </p:cNvCxnSpPr>
          <p:nvPr/>
        </p:nvCxnSpPr>
        <p:spPr bwMode="auto">
          <a:xfrm flipV="1">
            <a:off x="2512737" y="4011867"/>
            <a:ext cx="4687520" cy="1807642"/>
          </a:xfrm>
          <a:prstGeom prst="straightConnector1">
            <a:avLst/>
          </a:prstGeom>
          <a:ln>
            <a:solidFill>
              <a:srgbClr val="008000"/>
            </a:solidFill>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5" name="Straight Arrow Connector 34"/>
          <p:cNvCxnSpPr>
            <a:cxnSpLocks/>
            <a:stCxn id="41" idx="3"/>
            <a:endCxn id="45" idx="2"/>
          </p:cNvCxnSpPr>
          <p:nvPr/>
        </p:nvCxnSpPr>
        <p:spPr bwMode="auto">
          <a:xfrm flipV="1">
            <a:off x="2512737" y="4926267"/>
            <a:ext cx="4687520" cy="893242"/>
          </a:xfrm>
          <a:prstGeom prst="straightConnector1">
            <a:avLst/>
          </a:prstGeom>
          <a:ln>
            <a:solidFill>
              <a:srgbClr val="008000"/>
            </a:solidFill>
            <a:headEnd type="none" w="med" len="med"/>
            <a:tailEnd type="arrow"/>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135019156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Section 62 Group 10, 2017			</a:t>
            </a:r>
            <a:br>
              <a:rPr lang="en-US" dirty="0"/>
            </a:br>
            <a:r>
              <a:rPr lang="en-US" dirty="0"/>
              <a:t>E(NPV) = $14.10M</a:t>
            </a:r>
          </a:p>
        </p:txBody>
      </p:sp>
      <p:grpSp>
        <p:nvGrpSpPr>
          <p:cNvPr id="8" name="Group 7"/>
          <p:cNvGrpSpPr/>
          <p:nvPr/>
        </p:nvGrpSpPr>
        <p:grpSpPr>
          <a:xfrm>
            <a:off x="697633" y="1411847"/>
            <a:ext cx="7283003" cy="4831769"/>
            <a:chOff x="118219" y="1411847"/>
            <a:chExt cx="7283003" cy="4831769"/>
          </a:xfrm>
        </p:grpSpPr>
        <p:sp>
          <p:nvSpPr>
            <p:cNvPr id="19" name="TextBox 18"/>
            <p:cNvSpPr txBox="1"/>
            <p:nvPr/>
          </p:nvSpPr>
          <p:spPr>
            <a:xfrm>
              <a:off x="118219" y="1411847"/>
              <a:ext cx="1005403" cy="369332"/>
            </a:xfrm>
            <a:prstGeom prst="rect">
              <a:avLst/>
            </a:prstGeom>
            <a:noFill/>
          </p:spPr>
          <p:txBody>
            <a:bodyPr wrap="none" rtlCol="0">
              <a:spAutoFit/>
            </a:bodyPr>
            <a:lstStyle/>
            <a:p>
              <a:r>
                <a:rPr lang="en-US" b="1" dirty="0"/>
                <a:t>Capacity</a:t>
              </a:r>
            </a:p>
          </p:txBody>
        </p:sp>
        <p:grpSp>
          <p:nvGrpSpPr>
            <p:cNvPr id="5" name="Group 4"/>
            <p:cNvGrpSpPr/>
            <p:nvPr/>
          </p:nvGrpSpPr>
          <p:grpSpPr>
            <a:xfrm>
              <a:off x="395973" y="1780786"/>
              <a:ext cx="7005249" cy="4462830"/>
              <a:chOff x="395973" y="1780786"/>
              <a:chExt cx="7005249" cy="4462830"/>
            </a:xfrm>
          </p:grpSpPr>
          <p:grpSp>
            <p:nvGrpSpPr>
              <p:cNvPr id="18" name="Group 17"/>
              <p:cNvGrpSpPr/>
              <p:nvPr/>
            </p:nvGrpSpPr>
            <p:grpSpPr>
              <a:xfrm>
                <a:off x="1100767" y="1780786"/>
                <a:ext cx="6300455" cy="4462830"/>
                <a:chOff x="1319071" y="1009932"/>
                <a:chExt cx="6300455" cy="4462830"/>
              </a:xfrm>
            </p:grpSpPr>
            <p:grpSp>
              <p:nvGrpSpPr>
                <p:cNvPr id="14" name="Group 13"/>
                <p:cNvGrpSpPr/>
                <p:nvPr/>
              </p:nvGrpSpPr>
              <p:grpSpPr>
                <a:xfrm>
                  <a:off x="1319071" y="1009932"/>
                  <a:ext cx="6300455" cy="4462830"/>
                  <a:chOff x="1354628" y="1009932"/>
                  <a:chExt cx="6300455" cy="4462830"/>
                </a:xfrm>
              </p:grpSpPr>
              <p:cxnSp>
                <p:nvCxnSpPr>
                  <p:cNvPr id="27" name="Straight Arrow Connector 26"/>
                  <p:cNvCxnSpPr>
                    <a:cxnSpLocks/>
                    <a:stCxn id="33" idx="3"/>
                    <a:endCxn id="42" idx="2"/>
                  </p:cNvCxnSpPr>
                  <p:nvPr/>
                </p:nvCxnSpPr>
                <p:spPr bwMode="auto">
                  <a:xfrm flipV="1">
                    <a:off x="2187184" y="1405337"/>
                    <a:ext cx="4687520" cy="20094"/>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1" name="Straight Arrow Connector 30"/>
                  <p:cNvCxnSpPr>
                    <a:cxnSpLocks/>
                    <a:stCxn id="41" idx="3"/>
                    <a:endCxn id="46" idx="2"/>
                  </p:cNvCxnSpPr>
                  <p:nvPr/>
                </p:nvCxnSpPr>
                <p:spPr bwMode="auto">
                  <a:xfrm>
                    <a:off x="2187184" y="5048655"/>
                    <a:ext cx="4687520" cy="48658"/>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grpSp>
                <p:nvGrpSpPr>
                  <p:cNvPr id="13" name="Group 12"/>
                  <p:cNvGrpSpPr/>
                  <p:nvPr/>
                </p:nvGrpSpPr>
                <p:grpSpPr>
                  <a:xfrm>
                    <a:off x="1354628" y="1009932"/>
                    <a:ext cx="6300455" cy="4462830"/>
                    <a:chOff x="1354628" y="1009932"/>
                    <a:chExt cx="6300455" cy="4462830"/>
                  </a:xfrm>
                </p:grpSpPr>
                <p:sp>
                  <p:nvSpPr>
                    <p:cNvPr id="33" name="Rectangle 32"/>
                    <p:cNvSpPr/>
                    <p:nvPr/>
                  </p:nvSpPr>
                  <p:spPr bwMode="auto">
                    <a:xfrm>
                      <a:off x="1354628" y="1009932"/>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a:solidFill>
                            <a:schemeClr val="bg1"/>
                          </a:solidFill>
                          <a:latin typeface="Times New Roman" pitchFamily="18" charset="0"/>
                        </a:rPr>
                        <a:t>U</a:t>
                      </a:r>
                      <a:endParaRPr kumimoji="0" lang="en-US" sz="4800" b="1" i="0" u="none" strike="noStrike" cap="none" normalizeH="0" baseline="0" dirty="0">
                        <a:ln>
                          <a:noFill/>
                        </a:ln>
                        <a:solidFill>
                          <a:schemeClr val="bg1"/>
                        </a:solidFill>
                        <a:effectLst/>
                        <a:latin typeface="Times New Roman" pitchFamily="18" charset="0"/>
                      </a:endParaRPr>
                    </a:p>
                  </p:txBody>
                </p:sp>
                <p:sp>
                  <p:nvSpPr>
                    <p:cNvPr id="34" name="Rectangle 33"/>
                    <p:cNvSpPr/>
                    <p:nvPr/>
                  </p:nvSpPr>
                  <p:spPr bwMode="auto">
                    <a:xfrm>
                      <a:off x="1354628" y="1915738"/>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a:solidFill>
                            <a:schemeClr val="bg1"/>
                          </a:solidFill>
                          <a:latin typeface="Times New Roman" pitchFamily="18" charset="0"/>
                        </a:rPr>
                        <a:t>B</a:t>
                      </a:r>
                      <a:endParaRPr kumimoji="0" lang="en-US" sz="4800" b="1" i="0" u="none" strike="noStrike" cap="none" normalizeH="0" baseline="0" dirty="0">
                        <a:ln>
                          <a:noFill/>
                        </a:ln>
                        <a:solidFill>
                          <a:schemeClr val="bg1"/>
                        </a:solidFill>
                        <a:effectLst/>
                        <a:latin typeface="Times New Roman" pitchFamily="18" charset="0"/>
                      </a:endParaRPr>
                    </a:p>
                  </p:txBody>
                </p:sp>
                <p:sp>
                  <p:nvSpPr>
                    <p:cNvPr id="39" name="Rectangle 38"/>
                    <p:cNvSpPr/>
                    <p:nvPr/>
                  </p:nvSpPr>
                  <p:spPr bwMode="auto">
                    <a:xfrm>
                      <a:off x="1354628" y="2821544"/>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a:solidFill>
                            <a:schemeClr val="bg1"/>
                          </a:solidFill>
                          <a:latin typeface="Times New Roman" pitchFamily="18" charset="0"/>
                        </a:rPr>
                        <a:t>R</a:t>
                      </a:r>
                      <a:endParaRPr kumimoji="0" lang="en-US" sz="4800" b="1" i="0" u="none" strike="noStrike" cap="none" normalizeH="0" baseline="0" dirty="0">
                        <a:ln>
                          <a:noFill/>
                        </a:ln>
                        <a:solidFill>
                          <a:schemeClr val="bg1"/>
                        </a:solidFill>
                        <a:effectLst/>
                        <a:latin typeface="Times New Roman" pitchFamily="18" charset="0"/>
                      </a:endParaRPr>
                    </a:p>
                  </p:txBody>
                </p:sp>
                <p:sp>
                  <p:nvSpPr>
                    <p:cNvPr id="40" name="Rectangle 39"/>
                    <p:cNvSpPr/>
                    <p:nvPr/>
                  </p:nvSpPr>
                  <p:spPr bwMode="auto">
                    <a:xfrm>
                      <a:off x="1354628" y="3727350"/>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a:solidFill>
                            <a:schemeClr val="bg1"/>
                          </a:solidFill>
                          <a:latin typeface="Times New Roman" pitchFamily="18" charset="0"/>
                        </a:rPr>
                        <a:t>I</a:t>
                      </a:r>
                      <a:endParaRPr kumimoji="0" lang="en-US" sz="4800" b="1" i="0" u="none" strike="noStrike" cap="none" normalizeH="0" baseline="0" dirty="0">
                        <a:ln>
                          <a:noFill/>
                        </a:ln>
                        <a:solidFill>
                          <a:schemeClr val="bg1"/>
                        </a:solidFill>
                        <a:effectLst/>
                        <a:latin typeface="Times New Roman" pitchFamily="18" charset="0"/>
                      </a:endParaRPr>
                    </a:p>
                  </p:txBody>
                </p:sp>
                <p:sp>
                  <p:nvSpPr>
                    <p:cNvPr id="41" name="Rectangle 40"/>
                    <p:cNvSpPr/>
                    <p:nvPr/>
                  </p:nvSpPr>
                  <p:spPr bwMode="auto">
                    <a:xfrm>
                      <a:off x="1354628" y="4633156"/>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a:solidFill>
                            <a:schemeClr val="bg1"/>
                          </a:solidFill>
                          <a:latin typeface="Times New Roman" pitchFamily="18" charset="0"/>
                        </a:rPr>
                        <a:t>C</a:t>
                      </a:r>
                      <a:endParaRPr kumimoji="0" lang="en-US" sz="4800" b="1" i="0" u="none" strike="noStrike" cap="none" normalizeH="0" baseline="0" dirty="0">
                        <a:ln>
                          <a:noFill/>
                        </a:ln>
                        <a:solidFill>
                          <a:schemeClr val="bg1"/>
                        </a:solidFill>
                        <a:effectLst/>
                        <a:latin typeface="Times New Roman" pitchFamily="18" charset="0"/>
                      </a:endParaRPr>
                    </a:p>
                  </p:txBody>
                </p:sp>
                <p:sp>
                  <p:nvSpPr>
                    <p:cNvPr id="42" name="Oval 41"/>
                    <p:cNvSpPr/>
                    <p:nvPr/>
                  </p:nvSpPr>
                  <p:spPr bwMode="auto">
                    <a:xfrm>
                      <a:off x="6874704" y="1029888"/>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4000" b="1" i="0" u="none" strike="noStrike" cap="none" normalizeH="0" baseline="0" dirty="0">
                          <a:ln>
                            <a:noFill/>
                          </a:ln>
                          <a:solidFill>
                            <a:schemeClr val="bg1"/>
                          </a:solidFill>
                          <a:effectLst/>
                          <a:latin typeface="Times New Roman" pitchFamily="18" charset="0"/>
                        </a:rPr>
                        <a:t>U</a:t>
                      </a:r>
                    </a:p>
                  </p:txBody>
                </p:sp>
                <p:sp>
                  <p:nvSpPr>
                    <p:cNvPr id="43" name="Oval 42"/>
                    <p:cNvSpPr/>
                    <p:nvPr/>
                  </p:nvSpPr>
                  <p:spPr bwMode="auto">
                    <a:xfrm>
                      <a:off x="6874704" y="19511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a:solidFill>
                            <a:schemeClr val="bg1"/>
                          </a:solidFill>
                        </a:rPr>
                        <a:t>B</a:t>
                      </a:r>
                      <a:endParaRPr kumimoji="0" lang="en-US" sz="4000" b="1" i="0" u="none" strike="noStrike" cap="none" normalizeH="0" baseline="0" dirty="0">
                        <a:ln>
                          <a:noFill/>
                        </a:ln>
                        <a:solidFill>
                          <a:schemeClr val="bg1"/>
                        </a:solidFill>
                        <a:effectLst/>
                        <a:latin typeface="Times New Roman" pitchFamily="18" charset="0"/>
                      </a:endParaRPr>
                    </a:p>
                  </p:txBody>
                </p:sp>
                <p:sp>
                  <p:nvSpPr>
                    <p:cNvPr id="44" name="Oval 43"/>
                    <p:cNvSpPr/>
                    <p:nvPr/>
                  </p:nvSpPr>
                  <p:spPr bwMode="auto">
                    <a:xfrm>
                      <a:off x="6874704" y="28655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a:solidFill>
                            <a:schemeClr val="bg1"/>
                          </a:solidFill>
                        </a:rPr>
                        <a:t>R</a:t>
                      </a:r>
                      <a:endParaRPr kumimoji="0" lang="en-US" sz="4000" b="1" i="0" u="none" strike="noStrike" cap="none" normalizeH="0" baseline="0" dirty="0">
                        <a:ln>
                          <a:noFill/>
                        </a:ln>
                        <a:solidFill>
                          <a:schemeClr val="bg1"/>
                        </a:solidFill>
                        <a:effectLst/>
                        <a:latin typeface="Times New Roman" pitchFamily="18" charset="0"/>
                      </a:endParaRPr>
                    </a:p>
                  </p:txBody>
                </p:sp>
                <p:sp>
                  <p:nvSpPr>
                    <p:cNvPr id="45" name="Oval 44"/>
                    <p:cNvSpPr/>
                    <p:nvPr/>
                  </p:nvSpPr>
                  <p:spPr bwMode="auto">
                    <a:xfrm>
                      <a:off x="6874704" y="37799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a:solidFill>
                            <a:schemeClr val="bg1"/>
                          </a:solidFill>
                        </a:rPr>
                        <a:t>I</a:t>
                      </a:r>
                      <a:endParaRPr kumimoji="0" lang="en-US" sz="4000" b="1" i="0" u="none" strike="noStrike" cap="none" normalizeH="0" baseline="0" dirty="0">
                        <a:ln>
                          <a:noFill/>
                        </a:ln>
                        <a:solidFill>
                          <a:schemeClr val="bg1"/>
                        </a:solidFill>
                        <a:effectLst/>
                        <a:latin typeface="Times New Roman" pitchFamily="18" charset="0"/>
                      </a:endParaRPr>
                    </a:p>
                  </p:txBody>
                </p:sp>
                <p:sp>
                  <p:nvSpPr>
                    <p:cNvPr id="46" name="Oval 45"/>
                    <p:cNvSpPr/>
                    <p:nvPr/>
                  </p:nvSpPr>
                  <p:spPr bwMode="auto">
                    <a:xfrm>
                      <a:off x="6874704" y="47218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a:solidFill>
                            <a:schemeClr val="bg1"/>
                          </a:solidFill>
                        </a:rPr>
                        <a:t>C</a:t>
                      </a:r>
                      <a:endParaRPr kumimoji="0" lang="en-US" sz="4000" b="1" i="0" u="none" strike="noStrike" cap="none" normalizeH="0" baseline="0" dirty="0">
                        <a:ln>
                          <a:noFill/>
                        </a:ln>
                        <a:solidFill>
                          <a:schemeClr val="bg1"/>
                        </a:solidFill>
                        <a:effectLst/>
                        <a:latin typeface="Times New Roman" pitchFamily="18" charset="0"/>
                      </a:endParaRPr>
                    </a:p>
                  </p:txBody>
                </p:sp>
              </p:grpSp>
            </p:grpSp>
            <p:cxnSp>
              <p:nvCxnSpPr>
                <p:cNvPr id="52" name="Straight Arrow Connector 51"/>
                <p:cNvCxnSpPr>
                  <a:cxnSpLocks/>
                  <a:stCxn id="34" idx="3"/>
                  <a:endCxn id="44" idx="2"/>
                </p:cNvCxnSpPr>
                <p:nvPr/>
              </p:nvCxnSpPr>
              <p:spPr bwMode="auto">
                <a:xfrm>
                  <a:off x="2151627" y="2331237"/>
                  <a:ext cx="4687520" cy="909776"/>
                </a:xfrm>
                <a:prstGeom prst="straightConnector1">
                  <a:avLst/>
                </a:prstGeom>
                <a:ln>
                  <a:solidFill>
                    <a:srgbClr val="008000"/>
                  </a:solidFill>
                  <a:headEnd type="none" w="med" len="med"/>
                  <a:tailEnd type="arrow"/>
                </a:ln>
              </p:spPr>
              <p:style>
                <a:lnRef idx="3">
                  <a:schemeClr val="accent2"/>
                </a:lnRef>
                <a:fillRef idx="0">
                  <a:schemeClr val="accent2"/>
                </a:fillRef>
                <a:effectRef idx="2">
                  <a:schemeClr val="accent2"/>
                </a:effectRef>
                <a:fontRef idx="minor">
                  <a:schemeClr val="tx1"/>
                </a:fontRef>
              </p:style>
            </p:cxnSp>
          </p:grpSp>
          <p:sp>
            <p:nvSpPr>
              <p:cNvPr id="55" name="TextBox 54"/>
              <p:cNvSpPr txBox="1"/>
              <p:nvPr/>
            </p:nvSpPr>
            <p:spPr>
              <a:xfrm>
                <a:off x="395973" y="2103788"/>
                <a:ext cx="646331" cy="461665"/>
              </a:xfrm>
              <a:prstGeom prst="rect">
                <a:avLst/>
              </a:prstGeom>
              <a:noFill/>
            </p:spPr>
            <p:txBody>
              <a:bodyPr wrap="none" rtlCol="0">
                <a:spAutoFit/>
              </a:bodyPr>
              <a:lstStyle/>
              <a:p>
                <a:r>
                  <a:rPr lang="en-US" b="1" dirty="0"/>
                  <a:t>224</a:t>
                </a:r>
              </a:p>
            </p:txBody>
          </p:sp>
          <p:sp>
            <p:nvSpPr>
              <p:cNvPr id="57" name="TextBox 56"/>
              <p:cNvSpPr txBox="1"/>
              <p:nvPr/>
            </p:nvSpPr>
            <p:spPr>
              <a:xfrm>
                <a:off x="512967" y="3879300"/>
                <a:ext cx="184666" cy="369332"/>
              </a:xfrm>
              <a:prstGeom prst="rect">
                <a:avLst/>
              </a:prstGeom>
              <a:noFill/>
            </p:spPr>
            <p:txBody>
              <a:bodyPr wrap="none" rtlCol="0">
                <a:spAutoFit/>
              </a:bodyPr>
              <a:lstStyle/>
              <a:p>
                <a:endParaRPr lang="en-US" b="1" dirty="0"/>
              </a:p>
            </p:txBody>
          </p:sp>
          <p:sp>
            <p:nvSpPr>
              <p:cNvPr id="59" name="TextBox 58"/>
              <p:cNvSpPr txBox="1"/>
              <p:nvPr/>
            </p:nvSpPr>
            <p:spPr>
              <a:xfrm>
                <a:off x="395973" y="5671410"/>
                <a:ext cx="646331" cy="461665"/>
              </a:xfrm>
              <a:prstGeom prst="rect">
                <a:avLst/>
              </a:prstGeom>
              <a:noFill/>
            </p:spPr>
            <p:txBody>
              <a:bodyPr wrap="none" rtlCol="0">
                <a:spAutoFit/>
              </a:bodyPr>
              <a:lstStyle/>
              <a:p>
                <a:r>
                  <a:rPr lang="en-US" b="1" dirty="0"/>
                  <a:t>196</a:t>
                </a:r>
              </a:p>
            </p:txBody>
          </p:sp>
        </p:grpSp>
      </p:grpSp>
      <p:cxnSp>
        <p:nvCxnSpPr>
          <p:cNvPr id="35" name="Straight Arrow Connector 34"/>
          <p:cNvCxnSpPr>
            <a:cxnSpLocks/>
            <a:stCxn id="41" idx="3"/>
            <a:endCxn id="45" idx="2"/>
          </p:cNvCxnSpPr>
          <p:nvPr/>
        </p:nvCxnSpPr>
        <p:spPr bwMode="auto">
          <a:xfrm flipV="1">
            <a:off x="2512737" y="4926267"/>
            <a:ext cx="4687520" cy="893242"/>
          </a:xfrm>
          <a:prstGeom prst="straightConnector1">
            <a:avLst/>
          </a:prstGeom>
          <a:ln>
            <a:solidFill>
              <a:srgbClr val="008000"/>
            </a:solidFill>
            <a:headEnd type="none" w="med" len="med"/>
            <a:tailEnd type="arrow"/>
          </a:ln>
        </p:spPr>
        <p:style>
          <a:lnRef idx="3">
            <a:schemeClr val="accent2"/>
          </a:lnRef>
          <a:fillRef idx="0">
            <a:schemeClr val="accent2"/>
          </a:fillRef>
          <a:effectRef idx="2">
            <a:schemeClr val="accent2"/>
          </a:effectRef>
          <a:fontRef idx="minor">
            <a:schemeClr val="tx1"/>
          </a:fontRef>
        </p:style>
      </p:cxnSp>
      <p:sp>
        <p:nvSpPr>
          <p:cNvPr id="28" name="TextBox 27"/>
          <p:cNvSpPr txBox="1"/>
          <p:nvPr/>
        </p:nvSpPr>
        <p:spPr>
          <a:xfrm>
            <a:off x="975387" y="2864193"/>
            <a:ext cx="646331" cy="461665"/>
          </a:xfrm>
          <a:prstGeom prst="rect">
            <a:avLst/>
          </a:prstGeom>
          <a:noFill/>
        </p:spPr>
        <p:txBody>
          <a:bodyPr wrap="none" rtlCol="0">
            <a:spAutoFit/>
          </a:bodyPr>
          <a:lstStyle/>
          <a:p>
            <a:r>
              <a:rPr lang="en-US" b="1" dirty="0"/>
              <a:t>178</a:t>
            </a:r>
          </a:p>
        </p:txBody>
      </p:sp>
      <p:cxnSp>
        <p:nvCxnSpPr>
          <p:cNvPr id="36" name="Straight Arrow Connector 35"/>
          <p:cNvCxnSpPr>
            <a:cxnSpLocks/>
            <a:stCxn id="34" idx="3"/>
            <a:endCxn id="43" idx="2"/>
          </p:cNvCxnSpPr>
          <p:nvPr/>
        </p:nvCxnSpPr>
        <p:spPr bwMode="auto">
          <a:xfrm flipV="1">
            <a:off x="2512737" y="3097467"/>
            <a:ext cx="4687520" cy="4624"/>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1081277172"/>
      </p:ext>
    </p:extLst>
  </p:cSld>
  <p:clrMapOvr>
    <a:masterClrMapping/>
  </p:clrMapOvr>
</p:sld>
</file>

<file path=ppt/theme/theme1.xml><?xml version="1.0" encoding="utf-8"?>
<a:theme xmlns:a="http://schemas.openxmlformats.org/drawingml/2006/main" name="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2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3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4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
  <TotalTime>15362</TotalTime>
  <Words>8042</Words>
  <Application>Microsoft Macintosh PowerPoint</Application>
  <PresentationFormat>On-screen Show (4:3)</PresentationFormat>
  <Paragraphs>1248</Paragraphs>
  <Slides>61</Slides>
  <Notes>61</Notes>
  <HiddenSlides>0</HiddenSlides>
  <MMClips>0</MMClips>
  <ScaleCrop>false</ScaleCrop>
  <HeadingPairs>
    <vt:vector size="6" baseType="variant">
      <vt:variant>
        <vt:lpstr>Fonts Used</vt:lpstr>
      </vt:variant>
      <vt:variant>
        <vt:i4>13</vt:i4>
      </vt:variant>
      <vt:variant>
        <vt:lpstr>Theme</vt:lpstr>
      </vt:variant>
      <vt:variant>
        <vt:i4>5</vt:i4>
      </vt:variant>
      <vt:variant>
        <vt:lpstr>Slide Titles</vt:lpstr>
      </vt:variant>
      <vt:variant>
        <vt:i4>61</vt:i4>
      </vt:variant>
    </vt:vector>
  </HeadingPairs>
  <TitlesOfParts>
    <vt:vector size="79" baseType="lpstr">
      <vt:lpstr>Albertus Extra Bold</vt:lpstr>
      <vt:lpstr>Calibri</vt:lpstr>
      <vt:lpstr>Calibri (Body)</vt:lpstr>
      <vt:lpstr>Courier New</vt:lpstr>
      <vt:lpstr>Garamond</vt:lpstr>
      <vt:lpstr>MS PGothic</vt:lpstr>
      <vt:lpstr>ＭＳ Ｐゴシック</vt:lpstr>
      <vt:lpstr>Optima</vt:lpstr>
      <vt:lpstr>Times</vt:lpstr>
      <vt:lpstr>Times New Roman</vt:lpstr>
      <vt:lpstr>Wingdings</vt:lpstr>
      <vt:lpstr>宋体</vt:lpstr>
      <vt:lpstr>Arial</vt:lpstr>
      <vt:lpstr>Cachon_Slide_Template</vt:lpstr>
      <vt:lpstr>2_Cachon_Slide_Template</vt:lpstr>
      <vt:lpstr>Office Theme</vt:lpstr>
      <vt:lpstr>3_Cachon_Slide_Template</vt:lpstr>
      <vt:lpstr>4_Cachon_Slide_Template</vt:lpstr>
      <vt:lpstr>Integrative Case: Stage I</vt:lpstr>
      <vt:lpstr>And the current situation is … </vt:lpstr>
      <vt:lpstr>And the current situation is … </vt:lpstr>
      <vt:lpstr>ENPV S61</vt:lpstr>
      <vt:lpstr>ENPV S62</vt:lpstr>
      <vt:lpstr>Section 61 Group 03, 2017    E(NPV) = $13.14M</vt:lpstr>
      <vt:lpstr>Section 61 Group 11, 2017    E(NPV) = $14.14M</vt:lpstr>
      <vt:lpstr>Section 62 Group 06, 2017    E(NPV) = $14.08M</vt:lpstr>
      <vt:lpstr>Section 62 Group 10, 2017    E(NPV) = $14.10M</vt:lpstr>
      <vt:lpstr>Global Network Optimization:  0. Deterministic analysis</vt:lpstr>
      <vt:lpstr>Global Network Optimization:  1. Global standard from Vietnam</vt:lpstr>
      <vt:lpstr>Simple Newsvendor Review:  1. Global standard from Vietnam</vt:lpstr>
      <vt:lpstr>Global Network Optimization: Capacity configuration  2. Local specialization – natural hedging</vt:lpstr>
      <vt:lpstr>Global Network Optimization:  2. Local specialization</vt:lpstr>
      <vt:lpstr>1D Newsvendor with increasing demand</vt:lpstr>
      <vt:lpstr>Global Network Optimization:  3. One plant in China</vt:lpstr>
      <vt:lpstr>Global Network Optimization:  4. Fully Flexible Network</vt:lpstr>
      <vt:lpstr>Global Network Optimization:  5. Chained Flexible Network</vt:lpstr>
      <vt:lpstr>Global Operations Strategy Comparison and Trade-offs:  “A little flexibility is all you need”</vt:lpstr>
      <vt:lpstr>Integrative Case I:  Learning Points</vt:lpstr>
      <vt:lpstr>PowerPoint Presentation</vt:lpstr>
      <vt:lpstr>Strategic Sourcing  What is it?</vt:lpstr>
      <vt:lpstr>Strategic Sourcing   Why it is important</vt:lpstr>
      <vt:lpstr>Strategic Sourcing   Outsourcing v. Offshoring</vt:lpstr>
      <vt:lpstr>Strategic Sourcing   The need for talent and mindset</vt:lpstr>
      <vt:lpstr>Strategic Sourcing   The need to integrate with overall operations strategy</vt:lpstr>
      <vt:lpstr>Strategic Sourcing: integral part of operations strategy </vt:lpstr>
      <vt:lpstr>Strategic Sourcing   A strategic framework</vt:lpstr>
      <vt:lpstr>Strategic Global Sourcing Boeing 787</vt:lpstr>
      <vt:lpstr>Partners Across The Globe Are Bringing The 787 Together</vt:lpstr>
      <vt:lpstr>Strategic Sourcing   General rationales behind Outsourcing</vt:lpstr>
      <vt:lpstr>The Operating Model. What’s Different?</vt:lpstr>
      <vt:lpstr>Reasons for Dreamliner Delays</vt:lpstr>
      <vt:lpstr>Supplier/Partner Contracts</vt:lpstr>
      <vt:lpstr>Operations Strategy Comparison </vt:lpstr>
      <vt:lpstr>Global Network Optimization: Starting from Dedicated  5. Chained Flexible Network</vt:lpstr>
      <vt:lpstr>Global Network Optimization: Capacity configuration  5. Chained Flexible Network</vt:lpstr>
      <vt:lpstr>PowerPoint Presentation</vt:lpstr>
      <vt:lpstr>PowerPoint Presentation</vt:lpstr>
      <vt:lpstr>PowerPoint Presentation</vt:lpstr>
      <vt:lpstr>2013: And the current situation is …</vt:lpstr>
      <vt:lpstr>2013</vt:lpstr>
      <vt:lpstr>2014  And the current situation is …</vt:lpstr>
      <vt:lpstr>2014 And the current situation is …</vt:lpstr>
      <vt:lpstr>PowerPoint Presentation</vt:lpstr>
      <vt:lpstr>PowerPoint Presentation</vt:lpstr>
      <vt:lpstr>Section 61 Group 1 2015: E(NPV) = $14.23M</vt:lpstr>
      <vt:lpstr>Section 62 Group 4 2015 E(NPV) = $14.24M</vt:lpstr>
      <vt:lpstr>Section 62 Group 1 2015 E(NPV) = $14.15M</vt:lpstr>
      <vt:lpstr>2015 And the current situation is …</vt:lpstr>
      <vt:lpstr>2015 And the current situation is …</vt:lpstr>
      <vt:lpstr>PowerPoint Presentation</vt:lpstr>
      <vt:lpstr>PowerPoint Presentation</vt:lpstr>
      <vt:lpstr>2016 And the current situation is …</vt:lpstr>
      <vt:lpstr>2016 And the current situation is …</vt:lpstr>
      <vt:lpstr>PowerPoint Presentation</vt:lpstr>
      <vt:lpstr>PowerPoint Presentation</vt:lpstr>
      <vt:lpstr>Section 61 Group 4 2016: Xi Chen, Sean Elliott, Matthew Rhodes, Qinyuan Liu   E(NPV) = $14.11M</vt:lpstr>
      <vt:lpstr>Section 61 Group 11 2016: Adam Hines, Matt Kiepura, Oscar Muguerza Quijano, Gabriel Limas  E(NPV) = $14.07M</vt:lpstr>
      <vt:lpstr>Section 62 Group 8 2016 Mirjam Jasiak, Namhoon Kim, Hye Jun Lee, Angel Nunez, Ki Dae Park E(NPV) = $14.14M</vt:lpstr>
      <vt:lpstr>Section 62 Group 2 2016 Laura Blase, Will Jacob, Elana Kessler, Kimberly Wagner, Yan Yang       E(NPV) = $14.07M</vt:lpstr>
    </vt:vector>
  </TitlesOfParts>
  <Company>KGSM</Company>
  <LinksUpToDate>false</LinksUpToDate>
  <SharedDoc>false</SharedDoc>
  <HyperlinksChanged>false</HyperlinksChanged>
  <AppVersion>15.0031</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Sun Microsystems</dc:title>
  <dc:creator>Jan Van Mieghem</dc:creator>
  <cp:lastModifiedBy>Jan Van Mieghem</cp:lastModifiedBy>
  <cp:revision>664</cp:revision>
  <cp:lastPrinted>2017-03-01T23:41:21Z</cp:lastPrinted>
  <dcterms:created xsi:type="dcterms:W3CDTF">1998-09-22T23:11:58Z</dcterms:created>
  <dcterms:modified xsi:type="dcterms:W3CDTF">2017-03-01T23:42:05Z</dcterms:modified>
</cp:coreProperties>
</file>