
<file path=[Content_Types].xml><?xml version="1.0" encoding="utf-8"?>
<Types xmlns="http://schemas.openxmlformats.org/package/2006/content-types">
  <Default Extension="xml" ContentType="application/xml"/>
  <Default Extension="bin" ContentType="application/vnd.openxmlformats-officedocument.oleObject"/>
  <Default Extension="jpeg" ContentType="image/jpeg"/>
  <Default Extension="rels" ContentType="application/vnd.openxmlformats-package.relationships+xml"/>
  <Default Extension="emf" ContentType="image/x-emf"/>
  <Default Extension="vml" ContentType="application/vnd.openxmlformats-officedocument.vmlDrawing"/>
  <Default Extension="png" ContentType="image/png"/>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3.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995" r:id="rId2"/>
  </p:sldMasterIdLst>
  <p:notesMasterIdLst>
    <p:notesMasterId r:id="rId31"/>
  </p:notesMasterIdLst>
  <p:handoutMasterIdLst>
    <p:handoutMasterId r:id="rId32"/>
  </p:handoutMasterIdLst>
  <p:sldIdLst>
    <p:sldId id="551" r:id="rId3"/>
    <p:sldId id="572" r:id="rId4"/>
    <p:sldId id="573" r:id="rId5"/>
    <p:sldId id="574" r:id="rId6"/>
    <p:sldId id="575" r:id="rId7"/>
    <p:sldId id="531" r:id="rId8"/>
    <p:sldId id="563" r:id="rId9"/>
    <p:sldId id="532" r:id="rId10"/>
    <p:sldId id="565" r:id="rId11"/>
    <p:sldId id="564" r:id="rId12"/>
    <p:sldId id="576" r:id="rId13"/>
    <p:sldId id="577" r:id="rId14"/>
    <p:sldId id="578" r:id="rId15"/>
    <p:sldId id="537" r:id="rId16"/>
    <p:sldId id="538" r:id="rId17"/>
    <p:sldId id="539" r:id="rId18"/>
    <p:sldId id="579" r:id="rId19"/>
    <p:sldId id="536" r:id="rId20"/>
    <p:sldId id="534" r:id="rId21"/>
    <p:sldId id="554" r:id="rId22"/>
    <p:sldId id="555" r:id="rId23"/>
    <p:sldId id="569" r:id="rId24"/>
    <p:sldId id="571" r:id="rId25"/>
    <p:sldId id="568" r:id="rId26"/>
    <p:sldId id="533" r:id="rId27"/>
    <p:sldId id="566" r:id="rId28"/>
    <p:sldId id="526" r:id="rId29"/>
    <p:sldId id="535" r:id="rId30"/>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34">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66"/>
    <a:srgbClr val="FFFF00"/>
    <a:srgbClr val="EAEAEA"/>
    <a:srgbClr val="CCFFCC"/>
    <a:srgbClr val="FFCC99"/>
    <a:srgbClr val="FFFFCC"/>
    <a:srgbClr val="FF3300"/>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28377" autoAdjust="0"/>
    <p:restoredTop sz="93123" autoAdjust="0"/>
  </p:normalViewPr>
  <p:slideViewPr>
    <p:cSldViewPr snapToGrid="0">
      <p:cViewPr varScale="1">
        <p:scale>
          <a:sx n="169" d="100"/>
          <a:sy n="169" d="100"/>
        </p:scale>
        <p:origin x="208" y="1080"/>
      </p:cViewPr>
      <p:guideLst>
        <p:guide orient="horz" pos="2134"/>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168" d="100"/>
          <a:sy n="168" d="100"/>
        </p:scale>
        <p:origin x="4592" y="20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slide" Target="slides/slide28.xml"/><Relationship Id="rId31" Type="http://schemas.openxmlformats.org/officeDocument/2006/relationships/notesMaster" Target="notesMasters/notesMaster1.xml"/><Relationship Id="rId32" Type="http://schemas.openxmlformats.org/officeDocument/2006/relationships/handoutMaster" Target="handoutMasters/handoutMaster1.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presProps" Target="presProps.xml"/><Relationship Id="rId34" Type="http://schemas.openxmlformats.org/officeDocument/2006/relationships/viewProps" Target="viewProps.xml"/><Relationship Id="rId35" Type="http://schemas.openxmlformats.org/officeDocument/2006/relationships/theme" Target="theme/theme1.xml"/><Relationship Id="rId36"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s>
</file>

<file path=ppt/diagrams/colors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38D665A-3F2C-2245-8C4D-395E2558BBC0}" type="doc">
      <dgm:prSet loTypeId="urn:microsoft.com/office/officeart/2005/8/layout/matrix2" loCatId="" qsTypeId="urn:microsoft.com/office/officeart/2005/8/quickstyle/simple3" qsCatId="simple" csTypeId="urn:microsoft.com/office/officeart/2005/8/colors/accent2_3" csCatId="accent2" phldr="1"/>
      <dgm:spPr/>
      <dgm:t>
        <a:bodyPr/>
        <a:lstStyle/>
        <a:p>
          <a:endParaRPr lang="en-US"/>
        </a:p>
      </dgm:t>
    </dgm:pt>
    <dgm:pt modelId="{886676FB-DDBE-4748-95CB-584DD30474B5}">
      <dgm:prSet phldrT="[Text]"/>
      <dgm:spPr/>
      <dgm:t>
        <a:bodyPr/>
        <a:lstStyle/>
        <a:p>
          <a:pPr algn="ctr"/>
          <a:r>
            <a:rPr lang="en-US" dirty="0" smtClean="0">
              <a:latin typeface="Optima"/>
              <a:cs typeface="Optima"/>
            </a:rPr>
            <a:t>Process-Embedded Innovation</a:t>
          </a:r>
        </a:p>
        <a:p>
          <a:pPr algn="ctr"/>
          <a:endParaRPr lang="en-US" dirty="0" smtClean="0">
            <a:latin typeface="Optima"/>
            <a:cs typeface="Optima"/>
          </a:endParaRPr>
        </a:p>
        <a:p>
          <a:pPr algn="l"/>
          <a:r>
            <a:rPr lang="en-US" dirty="0" smtClean="0">
              <a:latin typeface="Optima"/>
              <a:cs typeface="Optima"/>
            </a:rPr>
            <a:t>Design cannot be separated from manufacturing</a:t>
          </a:r>
          <a:endParaRPr lang="en-US" dirty="0">
            <a:latin typeface="Optima"/>
            <a:cs typeface="Optima"/>
          </a:endParaRPr>
        </a:p>
      </dgm:t>
    </dgm:pt>
    <dgm:pt modelId="{99C4C187-2C1B-4043-A3F1-7002A2970064}" type="parTrans" cxnId="{71A58F1F-11DC-714B-A87A-A1A67EA66FAF}">
      <dgm:prSet/>
      <dgm:spPr/>
      <dgm:t>
        <a:bodyPr/>
        <a:lstStyle/>
        <a:p>
          <a:endParaRPr lang="en-US">
            <a:latin typeface="Optima"/>
            <a:cs typeface="Optima"/>
          </a:endParaRPr>
        </a:p>
      </dgm:t>
    </dgm:pt>
    <dgm:pt modelId="{293B6922-14F0-444F-908E-920C8CF972E1}" type="sibTrans" cxnId="{71A58F1F-11DC-714B-A87A-A1A67EA66FAF}">
      <dgm:prSet/>
      <dgm:spPr/>
      <dgm:t>
        <a:bodyPr/>
        <a:lstStyle/>
        <a:p>
          <a:endParaRPr lang="en-US">
            <a:latin typeface="Optima"/>
            <a:cs typeface="Optima"/>
          </a:endParaRPr>
        </a:p>
      </dgm:t>
    </dgm:pt>
    <dgm:pt modelId="{F8ED6945-FE4E-6F48-8D63-44129EA0DAF9}">
      <dgm:prSet phldrT="[Text]"/>
      <dgm:spPr/>
      <dgm:t>
        <a:bodyPr/>
        <a:lstStyle/>
        <a:p>
          <a:pPr algn="ctr"/>
          <a:r>
            <a:rPr lang="en-US" dirty="0" smtClean="0">
              <a:latin typeface="Optima"/>
              <a:cs typeface="Optima"/>
            </a:rPr>
            <a:t>Pure Product Innovation</a:t>
          </a:r>
        </a:p>
        <a:p>
          <a:pPr algn="ctr"/>
          <a:endParaRPr lang="en-US" dirty="0" smtClean="0">
            <a:latin typeface="Optima"/>
            <a:cs typeface="Optima"/>
          </a:endParaRPr>
        </a:p>
        <a:p>
          <a:pPr algn="l"/>
          <a:r>
            <a:rPr lang="en-US" dirty="0" smtClean="0">
              <a:latin typeface="Optima"/>
              <a:cs typeface="Optima"/>
            </a:rPr>
            <a:t>Outsourcing manufacturing makes sense</a:t>
          </a:r>
          <a:endParaRPr lang="en-US" dirty="0">
            <a:latin typeface="Optima"/>
            <a:cs typeface="Optima"/>
          </a:endParaRPr>
        </a:p>
      </dgm:t>
    </dgm:pt>
    <dgm:pt modelId="{E74524EA-7E83-FF4D-9E93-E6DC6E024790}" type="parTrans" cxnId="{9FD651B3-AEB6-3E47-87AB-4CC993F69689}">
      <dgm:prSet/>
      <dgm:spPr/>
      <dgm:t>
        <a:bodyPr/>
        <a:lstStyle/>
        <a:p>
          <a:endParaRPr lang="en-US">
            <a:latin typeface="Optima"/>
            <a:cs typeface="Optima"/>
          </a:endParaRPr>
        </a:p>
      </dgm:t>
    </dgm:pt>
    <dgm:pt modelId="{12801C0D-178C-7349-B3C6-29ECDEFABC32}" type="sibTrans" cxnId="{9FD651B3-AEB6-3E47-87AB-4CC993F69689}">
      <dgm:prSet/>
      <dgm:spPr/>
      <dgm:t>
        <a:bodyPr/>
        <a:lstStyle/>
        <a:p>
          <a:endParaRPr lang="en-US">
            <a:latin typeface="Optima"/>
            <a:cs typeface="Optima"/>
          </a:endParaRPr>
        </a:p>
      </dgm:t>
    </dgm:pt>
    <dgm:pt modelId="{9BF0DEF6-4B7D-E546-8E23-F6DDF7D8C211}">
      <dgm:prSet phldrT="[Text]"/>
      <dgm:spPr/>
      <dgm:t>
        <a:bodyPr/>
        <a:lstStyle/>
        <a:p>
          <a:pPr algn="ctr"/>
          <a:r>
            <a:rPr lang="en-US" dirty="0" smtClean="0">
              <a:latin typeface="Optima"/>
              <a:cs typeface="Optima"/>
            </a:rPr>
            <a:t>Process-Driven Innovation </a:t>
          </a:r>
        </a:p>
        <a:p>
          <a:pPr algn="ctr"/>
          <a:endParaRPr lang="en-US" dirty="0" smtClean="0">
            <a:latin typeface="Optima"/>
            <a:cs typeface="Optima"/>
          </a:endParaRPr>
        </a:p>
        <a:p>
          <a:pPr algn="l"/>
          <a:r>
            <a:rPr lang="en-US" dirty="0" smtClean="0">
              <a:latin typeface="Optima"/>
              <a:cs typeface="Optima"/>
            </a:rPr>
            <a:t>The risk of separating design and manufacturing is enormous</a:t>
          </a:r>
          <a:endParaRPr lang="en-US" dirty="0">
            <a:latin typeface="Optima"/>
            <a:cs typeface="Optima"/>
          </a:endParaRPr>
        </a:p>
      </dgm:t>
    </dgm:pt>
    <dgm:pt modelId="{59708042-49EB-6B4D-8AAE-B2A70E753DAE}" type="parTrans" cxnId="{DEC77F75-A573-7248-A002-6A28A00C2B20}">
      <dgm:prSet/>
      <dgm:spPr/>
      <dgm:t>
        <a:bodyPr/>
        <a:lstStyle/>
        <a:p>
          <a:endParaRPr lang="en-US">
            <a:latin typeface="Optima"/>
            <a:cs typeface="Optima"/>
          </a:endParaRPr>
        </a:p>
      </dgm:t>
    </dgm:pt>
    <dgm:pt modelId="{FA5727CD-0459-B14F-996E-52D766A53E8C}" type="sibTrans" cxnId="{DEC77F75-A573-7248-A002-6A28A00C2B20}">
      <dgm:prSet/>
      <dgm:spPr/>
      <dgm:t>
        <a:bodyPr/>
        <a:lstStyle/>
        <a:p>
          <a:endParaRPr lang="en-US">
            <a:latin typeface="Optima"/>
            <a:cs typeface="Optima"/>
          </a:endParaRPr>
        </a:p>
      </dgm:t>
    </dgm:pt>
    <dgm:pt modelId="{5987472D-CEDA-744C-94A8-F370EE2A55AF}">
      <dgm:prSet phldrT="[Text]"/>
      <dgm:spPr/>
      <dgm:t>
        <a:bodyPr/>
        <a:lstStyle/>
        <a:p>
          <a:pPr algn="ctr"/>
          <a:r>
            <a:rPr lang="en-US" dirty="0" smtClean="0">
              <a:latin typeface="Optima"/>
              <a:cs typeface="Optima"/>
            </a:rPr>
            <a:t>Pure Process Innovation</a:t>
          </a:r>
        </a:p>
        <a:p>
          <a:pPr algn="ctr"/>
          <a:endParaRPr lang="en-US" dirty="0" smtClean="0">
            <a:latin typeface="Optima"/>
            <a:cs typeface="Optima"/>
          </a:endParaRPr>
        </a:p>
        <a:p>
          <a:pPr algn="l"/>
          <a:r>
            <a:rPr lang="en-US" dirty="0" smtClean="0">
              <a:latin typeface="Optima"/>
              <a:cs typeface="Optima"/>
            </a:rPr>
            <a:t>Location design near manufacturing is not critical</a:t>
          </a:r>
          <a:endParaRPr lang="en-US" dirty="0">
            <a:latin typeface="Optima"/>
            <a:cs typeface="Optima"/>
          </a:endParaRPr>
        </a:p>
      </dgm:t>
    </dgm:pt>
    <dgm:pt modelId="{637356DB-0C9F-5544-82F7-D8241C418658}" type="parTrans" cxnId="{6D37DB2D-8C0E-5149-8C79-507FB231E081}">
      <dgm:prSet/>
      <dgm:spPr/>
      <dgm:t>
        <a:bodyPr/>
        <a:lstStyle/>
        <a:p>
          <a:endParaRPr lang="en-US">
            <a:latin typeface="Optima"/>
            <a:cs typeface="Optima"/>
          </a:endParaRPr>
        </a:p>
      </dgm:t>
    </dgm:pt>
    <dgm:pt modelId="{80DD900A-9A9A-C341-A092-A2CE25B20242}" type="sibTrans" cxnId="{6D37DB2D-8C0E-5149-8C79-507FB231E081}">
      <dgm:prSet/>
      <dgm:spPr/>
      <dgm:t>
        <a:bodyPr/>
        <a:lstStyle/>
        <a:p>
          <a:endParaRPr lang="en-US">
            <a:latin typeface="Optima"/>
            <a:cs typeface="Optima"/>
          </a:endParaRPr>
        </a:p>
      </dgm:t>
    </dgm:pt>
    <dgm:pt modelId="{4B532DED-F9F0-7642-A92A-C47DE6F98E7F}" type="pres">
      <dgm:prSet presAssocID="{638D665A-3F2C-2245-8C4D-395E2558BBC0}" presName="matrix" presStyleCnt="0">
        <dgm:presLayoutVars>
          <dgm:chMax val="1"/>
          <dgm:dir/>
          <dgm:resizeHandles val="exact"/>
        </dgm:presLayoutVars>
      </dgm:prSet>
      <dgm:spPr/>
      <dgm:t>
        <a:bodyPr/>
        <a:lstStyle/>
        <a:p>
          <a:endParaRPr lang="en-US"/>
        </a:p>
      </dgm:t>
    </dgm:pt>
    <dgm:pt modelId="{5EB4771D-E917-494E-A114-050F69A7FD9F}" type="pres">
      <dgm:prSet presAssocID="{638D665A-3F2C-2245-8C4D-395E2558BBC0}" presName="axisShape" presStyleLbl="bgShp" presStyleIdx="0" presStyleCnt="1" custLinFactNeighborX="260" custLinFactNeighborY="46085"/>
      <dgm:spPr/>
    </dgm:pt>
    <dgm:pt modelId="{9774B024-15C3-7F4A-B9D4-06B520356365}" type="pres">
      <dgm:prSet presAssocID="{638D665A-3F2C-2245-8C4D-395E2558BBC0}" presName="rect1" presStyleLbl="node1" presStyleIdx="0" presStyleCnt="4">
        <dgm:presLayoutVars>
          <dgm:chMax val="0"/>
          <dgm:chPref val="0"/>
          <dgm:bulletEnabled val="1"/>
        </dgm:presLayoutVars>
      </dgm:prSet>
      <dgm:spPr/>
      <dgm:t>
        <a:bodyPr/>
        <a:lstStyle/>
        <a:p>
          <a:endParaRPr lang="en-US"/>
        </a:p>
      </dgm:t>
    </dgm:pt>
    <dgm:pt modelId="{28016741-159F-FE4F-BB58-63DAA65C773C}" type="pres">
      <dgm:prSet presAssocID="{638D665A-3F2C-2245-8C4D-395E2558BBC0}" presName="rect2" presStyleLbl="node1" presStyleIdx="1" presStyleCnt="4">
        <dgm:presLayoutVars>
          <dgm:chMax val="0"/>
          <dgm:chPref val="0"/>
          <dgm:bulletEnabled val="1"/>
        </dgm:presLayoutVars>
      </dgm:prSet>
      <dgm:spPr/>
      <dgm:t>
        <a:bodyPr/>
        <a:lstStyle/>
        <a:p>
          <a:endParaRPr lang="en-US"/>
        </a:p>
      </dgm:t>
    </dgm:pt>
    <dgm:pt modelId="{D58083AA-5FCE-554E-AFC9-C4AB1821F39B}" type="pres">
      <dgm:prSet presAssocID="{638D665A-3F2C-2245-8C4D-395E2558BBC0}" presName="rect3" presStyleLbl="node1" presStyleIdx="2" presStyleCnt="4">
        <dgm:presLayoutVars>
          <dgm:chMax val="0"/>
          <dgm:chPref val="0"/>
          <dgm:bulletEnabled val="1"/>
        </dgm:presLayoutVars>
      </dgm:prSet>
      <dgm:spPr/>
      <dgm:t>
        <a:bodyPr/>
        <a:lstStyle/>
        <a:p>
          <a:endParaRPr lang="en-US"/>
        </a:p>
      </dgm:t>
    </dgm:pt>
    <dgm:pt modelId="{25A7DA95-569F-2649-AAC2-313CB24645FE}" type="pres">
      <dgm:prSet presAssocID="{638D665A-3F2C-2245-8C4D-395E2558BBC0}" presName="rect4" presStyleLbl="node1" presStyleIdx="3" presStyleCnt="4">
        <dgm:presLayoutVars>
          <dgm:chMax val="0"/>
          <dgm:chPref val="0"/>
          <dgm:bulletEnabled val="1"/>
        </dgm:presLayoutVars>
      </dgm:prSet>
      <dgm:spPr/>
      <dgm:t>
        <a:bodyPr/>
        <a:lstStyle/>
        <a:p>
          <a:endParaRPr lang="en-US"/>
        </a:p>
      </dgm:t>
    </dgm:pt>
  </dgm:ptLst>
  <dgm:cxnLst>
    <dgm:cxn modelId="{8709946B-1F40-49BE-BA93-ECC326E83A23}" type="presOf" srcId="{638D665A-3F2C-2245-8C4D-395E2558BBC0}" destId="{4B532DED-F9F0-7642-A92A-C47DE6F98E7F}" srcOrd="0" destOrd="0" presId="urn:microsoft.com/office/officeart/2005/8/layout/matrix2"/>
    <dgm:cxn modelId="{E3DBD688-A618-49B8-BFE5-139471A8F168}" type="presOf" srcId="{9BF0DEF6-4B7D-E546-8E23-F6DDF7D8C211}" destId="{D58083AA-5FCE-554E-AFC9-C4AB1821F39B}" srcOrd="0" destOrd="0" presId="urn:microsoft.com/office/officeart/2005/8/layout/matrix2"/>
    <dgm:cxn modelId="{9FD651B3-AEB6-3E47-87AB-4CC993F69689}" srcId="{638D665A-3F2C-2245-8C4D-395E2558BBC0}" destId="{F8ED6945-FE4E-6F48-8D63-44129EA0DAF9}" srcOrd="1" destOrd="0" parTransId="{E74524EA-7E83-FF4D-9E93-E6DC6E024790}" sibTransId="{12801C0D-178C-7349-B3C6-29ECDEFABC32}"/>
    <dgm:cxn modelId="{6D37DB2D-8C0E-5149-8C79-507FB231E081}" srcId="{638D665A-3F2C-2245-8C4D-395E2558BBC0}" destId="{5987472D-CEDA-744C-94A8-F370EE2A55AF}" srcOrd="3" destOrd="0" parTransId="{637356DB-0C9F-5544-82F7-D8241C418658}" sibTransId="{80DD900A-9A9A-C341-A092-A2CE25B20242}"/>
    <dgm:cxn modelId="{7E76779C-FF56-4296-8CA6-BA1AC1C4C949}" type="presOf" srcId="{5987472D-CEDA-744C-94A8-F370EE2A55AF}" destId="{25A7DA95-569F-2649-AAC2-313CB24645FE}" srcOrd="0" destOrd="0" presId="urn:microsoft.com/office/officeart/2005/8/layout/matrix2"/>
    <dgm:cxn modelId="{CCED4668-20F5-40B1-8F69-ACFDD21AC5F2}" type="presOf" srcId="{886676FB-DDBE-4748-95CB-584DD30474B5}" destId="{9774B024-15C3-7F4A-B9D4-06B520356365}" srcOrd="0" destOrd="0" presId="urn:microsoft.com/office/officeart/2005/8/layout/matrix2"/>
    <dgm:cxn modelId="{9232E8FF-1757-4B08-91A6-BB33A344435F}" type="presOf" srcId="{F8ED6945-FE4E-6F48-8D63-44129EA0DAF9}" destId="{28016741-159F-FE4F-BB58-63DAA65C773C}" srcOrd="0" destOrd="0" presId="urn:microsoft.com/office/officeart/2005/8/layout/matrix2"/>
    <dgm:cxn modelId="{71A58F1F-11DC-714B-A87A-A1A67EA66FAF}" srcId="{638D665A-3F2C-2245-8C4D-395E2558BBC0}" destId="{886676FB-DDBE-4748-95CB-584DD30474B5}" srcOrd="0" destOrd="0" parTransId="{99C4C187-2C1B-4043-A3F1-7002A2970064}" sibTransId="{293B6922-14F0-444F-908E-920C8CF972E1}"/>
    <dgm:cxn modelId="{DEC77F75-A573-7248-A002-6A28A00C2B20}" srcId="{638D665A-3F2C-2245-8C4D-395E2558BBC0}" destId="{9BF0DEF6-4B7D-E546-8E23-F6DDF7D8C211}" srcOrd="2" destOrd="0" parTransId="{59708042-49EB-6B4D-8AAE-B2A70E753DAE}" sibTransId="{FA5727CD-0459-B14F-996E-52D766A53E8C}"/>
    <dgm:cxn modelId="{33B30AB7-CB0F-42E6-89E1-A050F95D0C19}" type="presParOf" srcId="{4B532DED-F9F0-7642-A92A-C47DE6F98E7F}" destId="{5EB4771D-E917-494E-A114-050F69A7FD9F}" srcOrd="0" destOrd="0" presId="urn:microsoft.com/office/officeart/2005/8/layout/matrix2"/>
    <dgm:cxn modelId="{795B758A-E339-4498-8111-C1CD5972C81B}" type="presParOf" srcId="{4B532DED-F9F0-7642-A92A-C47DE6F98E7F}" destId="{9774B024-15C3-7F4A-B9D4-06B520356365}" srcOrd="1" destOrd="0" presId="urn:microsoft.com/office/officeart/2005/8/layout/matrix2"/>
    <dgm:cxn modelId="{5A4558A6-1E36-470C-B4D3-A13312FE8522}" type="presParOf" srcId="{4B532DED-F9F0-7642-A92A-C47DE6F98E7F}" destId="{28016741-159F-FE4F-BB58-63DAA65C773C}" srcOrd="2" destOrd="0" presId="urn:microsoft.com/office/officeart/2005/8/layout/matrix2"/>
    <dgm:cxn modelId="{758DB8D2-BB6E-4211-B0FE-C9B02A136518}" type="presParOf" srcId="{4B532DED-F9F0-7642-A92A-C47DE6F98E7F}" destId="{D58083AA-5FCE-554E-AFC9-C4AB1821F39B}" srcOrd="3" destOrd="0" presId="urn:microsoft.com/office/officeart/2005/8/layout/matrix2"/>
    <dgm:cxn modelId="{F3889842-F8C2-4164-9710-A655ECE7D23B}" type="presParOf" srcId="{4B532DED-F9F0-7642-A92A-C47DE6F98E7F}" destId="{25A7DA95-569F-2649-AAC2-313CB24645FE}" srcOrd="4" destOrd="0" presId="urn:microsoft.com/office/officeart/2005/8/layout/matrix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B4771D-E917-494E-A114-050F69A7FD9F}">
      <dsp:nvSpPr>
        <dsp:cNvPr id="0" name=""/>
        <dsp:cNvSpPr/>
      </dsp:nvSpPr>
      <dsp:spPr>
        <a:xfrm>
          <a:off x="1407783" y="0"/>
          <a:ext cx="4995686" cy="4995686"/>
        </a:xfrm>
        <a:prstGeom prst="quadArrow">
          <a:avLst>
            <a:gd name="adj1" fmla="val 2000"/>
            <a:gd name="adj2" fmla="val 4000"/>
            <a:gd name="adj3" fmla="val 5000"/>
          </a:avLst>
        </a:prstGeom>
        <a:solidFill>
          <a:schemeClr val="accent2">
            <a:tint val="4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dsp:style>
    </dsp:sp>
    <dsp:sp modelId="{9774B024-15C3-7F4A-B9D4-06B520356365}">
      <dsp:nvSpPr>
        <dsp:cNvPr id="0" name=""/>
        <dsp:cNvSpPr/>
      </dsp:nvSpPr>
      <dsp:spPr>
        <a:xfrm>
          <a:off x="1719514" y="324719"/>
          <a:ext cx="1998274" cy="1998274"/>
        </a:xfrm>
        <a:prstGeom prst="roundRect">
          <a:avLst/>
        </a:prstGeom>
        <a:gradFill rotWithShape="0">
          <a:gsLst>
            <a:gs pos="0">
              <a:schemeClr val="accent2">
                <a:shade val="80000"/>
                <a:hueOff val="0"/>
                <a:satOff val="0"/>
                <a:lumOff val="0"/>
                <a:alphaOff val="0"/>
                <a:tint val="50000"/>
                <a:satMod val="300000"/>
              </a:schemeClr>
            </a:gs>
            <a:gs pos="35000">
              <a:schemeClr val="accent2">
                <a:shade val="80000"/>
                <a:hueOff val="0"/>
                <a:satOff val="0"/>
                <a:lumOff val="0"/>
                <a:alphaOff val="0"/>
                <a:tint val="37000"/>
                <a:satMod val="300000"/>
              </a:schemeClr>
            </a:gs>
            <a:gs pos="100000">
              <a:schemeClr val="accent2">
                <a:shade val="8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latin typeface="Optima"/>
              <a:cs typeface="Optima"/>
            </a:rPr>
            <a:t>Process-Embedded Innovation</a:t>
          </a:r>
        </a:p>
        <a:p>
          <a:pPr lvl="0" algn="ctr" defTabSz="666750">
            <a:lnSpc>
              <a:spcPct val="90000"/>
            </a:lnSpc>
            <a:spcBef>
              <a:spcPct val="0"/>
            </a:spcBef>
            <a:spcAft>
              <a:spcPct val="35000"/>
            </a:spcAft>
          </a:pPr>
          <a:endParaRPr lang="en-US" sz="1500" kern="1200" dirty="0" smtClean="0">
            <a:latin typeface="Optima"/>
            <a:cs typeface="Optima"/>
          </a:endParaRPr>
        </a:p>
        <a:p>
          <a:pPr lvl="0" algn="l" defTabSz="666750">
            <a:lnSpc>
              <a:spcPct val="90000"/>
            </a:lnSpc>
            <a:spcBef>
              <a:spcPct val="0"/>
            </a:spcBef>
            <a:spcAft>
              <a:spcPct val="35000"/>
            </a:spcAft>
          </a:pPr>
          <a:r>
            <a:rPr lang="en-US" sz="1500" kern="1200" dirty="0" smtClean="0">
              <a:latin typeface="Optima"/>
              <a:cs typeface="Optima"/>
            </a:rPr>
            <a:t>Design cannot be separated from manufacturing</a:t>
          </a:r>
          <a:endParaRPr lang="en-US" sz="1500" kern="1200" dirty="0">
            <a:latin typeface="Optima"/>
            <a:cs typeface="Optima"/>
          </a:endParaRPr>
        </a:p>
      </dsp:txBody>
      <dsp:txXfrm>
        <a:off x="1817062" y="422267"/>
        <a:ext cx="1803178" cy="1803178"/>
      </dsp:txXfrm>
    </dsp:sp>
    <dsp:sp modelId="{28016741-159F-FE4F-BB58-63DAA65C773C}">
      <dsp:nvSpPr>
        <dsp:cNvPr id="0" name=""/>
        <dsp:cNvSpPr/>
      </dsp:nvSpPr>
      <dsp:spPr>
        <a:xfrm>
          <a:off x="4067487" y="324719"/>
          <a:ext cx="1998274" cy="1998274"/>
        </a:xfrm>
        <a:prstGeom prst="roundRect">
          <a:avLst/>
        </a:prstGeom>
        <a:gradFill rotWithShape="0">
          <a:gsLst>
            <a:gs pos="0">
              <a:schemeClr val="accent2">
                <a:shade val="80000"/>
                <a:hueOff val="0"/>
                <a:satOff val="-3694"/>
                <a:lumOff val="9483"/>
                <a:alphaOff val="0"/>
                <a:tint val="50000"/>
                <a:satMod val="300000"/>
              </a:schemeClr>
            </a:gs>
            <a:gs pos="35000">
              <a:schemeClr val="accent2">
                <a:shade val="80000"/>
                <a:hueOff val="0"/>
                <a:satOff val="-3694"/>
                <a:lumOff val="9483"/>
                <a:alphaOff val="0"/>
                <a:tint val="37000"/>
                <a:satMod val="300000"/>
              </a:schemeClr>
            </a:gs>
            <a:gs pos="100000">
              <a:schemeClr val="accent2">
                <a:shade val="80000"/>
                <a:hueOff val="0"/>
                <a:satOff val="-3694"/>
                <a:lumOff val="9483"/>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latin typeface="Optima"/>
              <a:cs typeface="Optima"/>
            </a:rPr>
            <a:t>Pure Product Innovation</a:t>
          </a:r>
        </a:p>
        <a:p>
          <a:pPr lvl="0" algn="ctr" defTabSz="666750">
            <a:lnSpc>
              <a:spcPct val="90000"/>
            </a:lnSpc>
            <a:spcBef>
              <a:spcPct val="0"/>
            </a:spcBef>
            <a:spcAft>
              <a:spcPct val="35000"/>
            </a:spcAft>
          </a:pPr>
          <a:endParaRPr lang="en-US" sz="1500" kern="1200" dirty="0" smtClean="0">
            <a:latin typeface="Optima"/>
            <a:cs typeface="Optima"/>
          </a:endParaRPr>
        </a:p>
        <a:p>
          <a:pPr lvl="0" algn="l" defTabSz="666750">
            <a:lnSpc>
              <a:spcPct val="90000"/>
            </a:lnSpc>
            <a:spcBef>
              <a:spcPct val="0"/>
            </a:spcBef>
            <a:spcAft>
              <a:spcPct val="35000"/>
            </a:spcAft>
          </a:pPr>
          <a:r>
            <a:rPr lang="en-US" sz="1500" kern="1200" dirty="0" smtClean="0">
              <a:latin typeface="Optima"/>
              <a:cs typeface="Optima"/>
            </a:rPr>
            <a:t>Outsourcing manufacturing makes sense</a:t>
          </a:r>
          <a:endParaRPr lang="en-US" sz="1500" kern="1200" dirty="0">
            <a:latin typeface="Optima"/>
            <a:cs typeface="Optima"/>
          </a:endParaRPr>
        </a:p>
      </dsp:txBody>
      <dsp:txXfrm>
        <a:off x="4165035" y="422267"/>
        <a:ext cx="1803178" cy="1803178"/>
      </dsp:txXfrm>
    </dsp:sp>
    <dsp:sp modelId="{D58083AA-5FCE-554E-AFC9-C4AB1821F39B}">
      <dsp:nvSpPr>
        <dsp:cNvPr id="0" name=""/>
        <dsp:cNvSpPr/>
      </dsp:nvSpPr>
      <dsp:spPr>
        <a:xfrm>
          <a:off x="1719514" y="2672692"/>
          <a:ext cx="1998274" cy="1998274"/>
        </a:xfrm>
        <a:prstGeom prst="roundRect">
          <a:avLst/>
        </a:prstGeom>
        <a:gradFill rotWithShape="0">
          <a:gsLst>
            <a:gs pos="0">
              <a:schemeClr val="accent2">
                <a:shade val="80000"/>
                <a:hueOff val="0"/>
                <a:satOff val="-7387"/>
                <a:lumOff val="18966"/>
                <a:alphaOff val="0"/>
                <a:tint val="50000"/>
                <a:satMod val="300000"/>
              </a:schemeClr>
            </a:gs>
            <a:gs pos="35000">
              <a:schemeClr val="accent2">
                <a:shade val="80000"/>
                <a:hueOff val="0"/>
                <a:satOff val="-7387"/>
                <a:lumOff val="18966"/>
                <a:alphaOff val="0"/>
                <a:tint val="37000"/>
                <a:satMod val="300000"/>
              </a:schemeClr>
            </a:gs>
            <a:gs pos="100000">
              <a:schemeClr val="accent2">
                <a:shade val="80000"/>
                <a:hueOff val="0"/>
                <a:satOff val="-7387"/>
                <a:lumOff val="18966"/>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latin typeface="Optima"/>
              <a:cs typeface="Optima"/>
            </a:rPr>
            <a:t>Process-Driven Innovation </a:t>
          </a:r>
        </a:p>
        <a:p>
          <a:pPr lvl="0" algn="ctr" defTabSz="666750">
            <a:lnSpc>
              <a:spcPct val="90000"/>
            </a:lnSpc>
            <a:spcBef>
              <a:spcPct val="0"/>
            </a:spcBef>
            <a:spcAft>
              <a:spcPct val="35000"/>
            </a:spcAft>
          </a:pPr>
          <a:endParaRPr lang="en-US" sz="1500" kern="1200" dirty="0" smtClean="0">
            <a:latin typeface="Optima"/>
            <a:cs typeface="Optima"/>
          </a:endParaRPr>
        </a:p>
        <a:p>
          <a:pPr lvl="0" algn="l" defTabSz="666750">
            <a:lnSpc>
              <a:spcPct val="90000"/>
            </a:lnSpc>
            <a:spcBef>
              <a:spcPct val="0"/>
            </a:spcBef>
            <a:spcAft>
              <a:spcPct val="35000"/>
            </a:spcAft>
          </a:pPr>
          <a:r>
            <a:rPr lang="en-US" sz="1500" kern="1200" dirty="0" smtClean="0">
              <a:latin typeface="Optima"/>
              <a:cs typeface="Optima"/>
            </a:rPr>
            <a:t>The risk of separating design and manufacturing is enormous</a:t>
          </a:r>
          <a:endParaRPr lang="en-US" sz="1500" kern="1200" dirty="0">
            <a:latin typeface="Optima"/>
            <a:cs typeface="Optima"/>
          </a:endParaRPr>
        </a:p>
      </dsp:txBody>
      <dsp:txXfrm>
        <a:off x="1817062" y="2770240"/>
        <a:ext cx="1803178" cy="1803178"/>
      </dsp:txXfrm>
    </dsp:sp>
    <dsp:sp modelId="{25A7DA95-569F-2649-AAC2-313CB24645FE}">
      <dsp:nvSpPr>
        <dsp:cNvPr id="0" name=""/>
        <dsp:cNvSpPr/>
      </dsp:nvSpPr>
      <dsp:spPr>
        <a:xfrm>
          <a:off x="4067487" y="2672692"/>
          <a:ext cx="1998274" cy="1998274"/>
        </a:xfrm>
        <a:prstGeom prst="roundRect">
          <a:avLst/>
        </a:prstGeom>
        <a:gradFill rotWithShape="0">
          <a:gsLst>
            <a:gs pos="0">
              <a:schemeClr val="accent2">
                <a:shade val="80000"/>
                <a:hueOff val="0"/>
                <a:satOff val="-11081"/>
                <a:lumOff val="28449"/>
                <a:alphaOff val="0"/>
                <a:tint val="50000"/>
                <a:satMod val="300000"/>
              </a:schemeClr>
            </a:gs>
            <a:gs pos="35000">
              <a:schemeClr val="accent2">
                <a:shade val="80000"/>
                <a:hueOff val="0"/>
                <a:satOff val="-11081"/>
                <a:lumOff val="28449"/>
                <a:alphaOff val="0"/>
                <a:tint val="37000"/>
                <a:satMod val="300000"/>
              </a:schemeClr>
            </a:gs>
            <a:gs pos="100000">
              <a:schemeClr val="accent2">
                <a:shade val="80000"/>
                <a:hueOff val="0"/>
                <a:satOff val="-11081"/>
                <a:lumOff val="28449"/>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latin typeface="Optima"/>
              <a:cs typeface="Optima"/>
            </a:rPr>
            <a:t>Pure Process Innovation</a:t>
          </a:r>
        </a:p>
        <a:p>
          <a:pPr lvl="0" algn="ctr" defTabSz="666750">
            <a:lnSpc>
              <a:spcPct val="90000"/>
            </a:lnSpc>
            <a:spcBef>
              <a:spcPct val="0"/>
            </a:spcBef>
            <a:spcAft>
              <a:spcPct val="35000"/>
            </a:spcAft>
          </a:pPr>
          <a:endParaRPr lang="en-US" sz="1500" kern="1200" dirty="0" smtClean="0">
            <a:latin typeface="Optima"/>
            <a:cs typeface="Optima"/>
          </a:endParaRPr>
        </a:p>
        <a:p>
          <a:pPr lvl="0" algn="l" defTabSz="666750">
            <a:lnSpc>
              <a:spcPct val="90000"/>
            </a:lnSpc>
            <a:spcBef>
              <a:spcPct val="0"/>
            </a:spcBef>
            <a:spcAft>
              <a:spcPct val="35000"/>
            </a:spcAft>
          </a:pPr>
          <a:r>
            <a:rPr lang="en-US" sz="1500" kern="1200" dirty="0" smtClean="0">
              <a:latin typeface="Optima"/>
              <a:cs typeface="Optima"/>
            </a:rPr>
            <a:t>Location design near manufacturing is not critical</a:t>
          </a:r>
          <a:endParaRPr lang="en-US" sz="1500" kern="1200" dirty="0">
            <a:latin typeface="Optima"/>
            <a:cs typeface="Optima"/>
          </a:endParaRPr>
        </a:p>
      </dsp:txBody>
      <dsp:txXfrm>
        <a:off x="4165035" y="2770240"/>
        <a:ext cx="1803178" cy="1803178"/>
      </dsp:txXfrm>
    </dsp:sp>
  </dsp:spTree>
</dsp:drawing>
</file>

<file path=ppt/diagrams/layout1.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1" y="2"/>
            <a:ext cx="5460141" cy="307421"/>
          </a:xfrm>
          <a:prstGeom prst="rect">
            <a:avLst/>
          </a:prstGeom>
          <a:noFill/>
          <a:ln w="9525">
            <a:noFill/>
            <a:miter lim="800000"/>
            <a:headEnd/>
            <a:tailEnd/>
          </a:ln>
          <a:effectLst/>
        </p:spPr>
        <p:txBody>
          <a:bodyPr vert="horz" wrap="square" lIns="93123" tIns="46563" rIns="93123" bIns="46563" numCol="1" anchor="t" anchorCtr="0" compatLnSpc="1">
            <a:prstTxWarp prst="textNoShape">
              <a:avLst/>
            </a:prstTxWarp>
          </a:bodyPr>
          <a:lstStyle>
            <a:lvl1pPr defTabSz="931610" eaLnBrk="0" hangingPunct="0">
              <a:defRPr sz="900"/>
            </a:lvl1pPr>
          </a:lstStyle>
          <a:p>
            <a:pPr>
              <a:defRPr/>
            </a:pPr>
            <a:r>
              <a:rPr lang="en-US" dirty="0" smtClean="0"/>
              <a:t>Operations Strategy</a:t>
            </a:r>
            <a:endParaRPr lang="en-US" dirty="0"/>
          </a:p>
        </p:txBody>
      </p:sp>
      <p:sp>
        <p:nvSpPr>
          <p:cNvPr id="28676" name="Rectangle 4"/>
          <p:cNvSpPr>
            <a:spLocks noGrp="1" noChangeArrowheads="1"/>
          </p:cNvSpPr>
          <p:nvPr>
            <p:ph type="ftr" sz="quarter" idx="2"/>
          </p:nvPr>
        </p:nvSpPr>
        <p:spPr bwMode="auto">
          <a:xfrm>
            <a:off x="1" y="8972075"/>
            <a:ext cx="5743112" cy="319717"/>
          </a:xfrm>
          <a:prstGeom prst="rect">
            <a:avLst/>
          </a:prstGeom>
          <a:noFill/>
          <a:ln w="9525">
            <a:noFill/>
            <a:miter lim="800000"/>
            <a:headEnd/>
            <a:tailEnd/>
          </a:ln>
          <a:effectLst/>
        </p:spPr>
        <p:txBody>
          <a:bodyPr vert="horz" wrap="square" lIns="93123" tIns="46563" rIns="93123" bIns="46563" numCol="1" anchor="b" anchorCtr="0" compatLnSpc="1">
            <a:prstTxWarp prst="textNoShape">
              <a:avLst/>
            </a:prstTxWarp>
          </a:bodyPr>
          <a:lstStyle>
            <a:lvl1pPr defTabSz="931610" eaLnBrk="0" hangingPunct="0">
              <a:defRPr sz="900"/>
            </a:lvl1pPr>
          </a:lstStyle>
          <a:p>
            <a:pPr>
              <a:defRPr/>
            </a:pPr>
            <a:r>
              <a:rPr lang="en-US" dirty="0" smtClean="0"/>
              <a:t>© </a:t>
            </a:r>
            <a:r>
              <a:rPr lang="en-US" dirty="0"/>
              <a:t>Van Mieghem</a:t>
            </a:r>
          </a:p>
        </p:txBody>
      </p:sp>
    </p:spTree>
    <p:extLst>
      <p:ext uri="{BB962C8B-B14F-4D97-AF65-F5344CB8AC3E}">
        <p14:creationId xmlns:p14="http://schemas.microsoft.com/office/powerpoint/2010/main" val="253215382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3038145" cy="227491"/>
          </a:xfrm>
          <a:prstGeom prst="rect">
            <a:avLst/>
          </a:prstGeom>
          <a:noFill/>
          <a:ln w="9525">
            <a:noFill/>
            <a:miter lim="800000"/>
            <a:headEnd/>
            <a:tailEnd/>
          </a:ln>
          <a:effectLst/>
        </p:spPr>
        <p:txBody>
          <a:bodyPr vert="horz" wrap="square" lIns="93123" tIns="46563" rIns="93123" bIns="46563" numCol="1" anchor="t" anchorCtr="0" compatLnSpc="1">
            <a:prstTxWarp prst="textNoShape">
              <a:avLst/>
            </a:prstTxWarp>
          </a:bodyPr>
          <a:lstStyle>
            <a:lvl1pPr defTabSz="931610" eaLnBrk="0" hangingPunct="0">
              <a:defRPr sz="800"/>
            </a:lvl1pPr>
          </a:lstStyle>
          <a:p>
            <a:pPr>
              <a:defRPr/>
            </a:pPr>
            <a:r>
              <a:rPr lang="en-US"/>
              <a:t>OPNS454 Week 9: Improvement and Innovation</a:t>
            </a:r>
          </a:p>
        </p:txBody>
      </p:sp>
      <p:sp>
        <p:nvSpPr>
          <p:cNvPr id="4099" name="Rectangle 3"/>
          <p:cNvSpPr>
            <a:spLocks noGrp="1" noChangeArrowheads="1"/>
          </p:cNvSpPr>
          <p:nvPr>
            <p:ph type="dt" idx="1"/>
          </p:nvPr>
        </p:nvSpPr>
        <p:spPr bwMode="auto">
          <a:xfrm>
            <a:off x="3972259" y="0"/>
            <a:ext cx="3038144" cy="227491"/>
          </a:xfrm>
          <a:prstGeom prst="rect">
            <a:avLst/>
          </a:prstGeom>
          <a:noFill/>
          <a:ln w="9525">
            <a:noFill/>
            <a:miter lim="800000"/>
            <a:headEnd/>
            <a:tailEnd/>
          </a:ln>
          <a:effectLst/>
        </p:spPr>
        <p:txBody>
          <a:bodyPr vert="horz" wrap="square" lIns="93123" tIns="46563" rIns="93123" bIns="46563" numCol="1" anchor="t" anchorCtr="0" compatLnSpc="1">
            <a:prstTxWarp prst="textNoShape">
              <a:avLst/>
            </a:prstTxWarp>
          </a:bodyPr>
          <a:lstStyle>
            <a:lvl1pPr algn="r" defTabSz="931610" eaLnBrk="0" hangingPunct="0">
              <a:defRPr sz="800"/>
            </a:lvl1pPr>
          </a:lstStyle>
          <a:p>
            <a:pPr>
              <a:defRPr/>
            </a:pPr>
            <a:fld id="{1F3C02A6-BD56-4C6B-96C6-37CC5F8E55F1}" type="datetime1">
              <a:rPr lang="en-US"/>
              <a:pPr>
                <a:defRPr/>
              </a:pPr>
              <a:t>3/1/17</a:t>
            </a:fld>
            <a:endParaRPr lang="en-US"/>
          </a:p>
        </p:txBody>
      </p:sp>
      <p:sp>
        <p:nvSpPr>
          <p:cNvPr id="34820" name="Rectangle 4"/>
          <p:cNvSpPr>
            <a:spLocks noGrp="1" noRot="1" noChangeAspect="1" noChangeArrowheads="1" noTextEdit="1"/>
          </p:cNvSpPr>
          <p:nvPr>
            <p:ph type="sldImg" idx="2"/>
          </p:nvPr>
        </p:nvSpPr>
        <p:spPr bwMode="auto">
          <a:xfrm>
            <a:off x="293688" y="319088"/>
            <a:ext cx="4648200" cy="3486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51026" y="3895020"/>
            <a:ext cx="6508353" cy="5080126"/>
          </a:xfrm>
          <a:prstGeom prst="rect">
            <a:avLst/>
          </a:prstGeom>
          <a:noFill/>
          <a:ln w="9525">
            <a:noFill/>
            <a:miter lim="800000"/>
            <a:headEnd/>
            <a:tailEnd/>
          </a:ln>
          <a:effectLst/>
        </p:spPr>
        <p:txBody>
          <a:bodyPr vert="horz" wrap="square" lIns="93123" tIns="46563" rIns="93123" bIns="4656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1" y="9050466"/>
            <a:ext cx="3038145" cy="245937"/>
          </a:xfrm>
          <a:prstGeom prst="rect">
            <a:avLst/>
          </a:prstGeom>
          <a:noFill/>
          <a:ln w="9525">
            <a:noFill/>
            <a:miter lim="800000"/>
            <a:headEnd/>
            <a:tailEnd/>
          </a:ln>
          <a:effectLst/>
        </p:spPr>
        <p:txBody>
          <a:bodyPr vert="horz" wrap="square" lIns="93123" tIns="46563" rIns="93123" bIns="46563" numCol="1" anchor="b" anchorCtr="0" compatLnSpc="1">
            <a:prstTxWarp prst="textNoShape">
              <a:avLst/>
            </a:prstTxWarp>
          </a:bodyPr>
          <a:lstStyle>
            <a:lvl1pPr defTabSz="931610" eaLnBrk="0" hangingPunct="0">
              <a:defRPr sz="800"/>
            </a:lvl1pPr>
          </a:lstStyle>
          <a:p>
            <a:pPr>
              <a:defRPr/>
            </a:pPr>
            <a:r>
              <a:rPr lang="en-US"/>
              <a:t>OPNS454   © Van Mieghem</a:t>
            </a:r>
          </a:p>
        </p:txBody>
      </p:sp>
      <p:sp>
        <p:nvSpPr>
          <p:cNvPr id="4103" name="Rectangle 7"/>
          <p:cNvSpPr>
            <a:spLocks noGrp="1" noChangeArrowheads="1"/>
          </p:cNvSpPr>
          <p:nvPr>
            <p:ph type="sldNum" sz="quarter" idx="5"/>
          </p:nvPr>
        </p:nvSpPr>
        <p:spPr bwMode="auto">
          <a:xfrm>
            <a:off x="3972259" y="9050466"/>
            <a:ext cx="3038144" cy="245937"/>
          </a:xfrm>
          <a:prstGeom prst="rect">
            <a:avLst/>
          </a:prstGeom>
          <a:noFill/>
          <a:ln w="9525">
            <a:noFill/>
            <a:miter lim="800000"/>
            <a:headEnd/>
            <a:tailEnd/>
          </a:ln>
          <a:effectLst/>
        </p:spPr>
        <p:txBody>
          <a:bodyPr vert="horz" wrap="square" lIns="93123" tIns="46563" rIns="93123" bIns="46563" numCol="1" anchor="b" anchorCtr="0" compatLnSpc="1">
            <a:prstTxWarp prst="textNoShape">
              <a:avLst/>
            </a:prstTxWarp>
          </a:bodyPr>
          <a:lstStyle>
            <a:lvl1pPr algn="r" defTabSz="931610" eaLnBrk="0" hangingPunct="0">
              <a:defRPr sz="800"/>
            </a:lvl1pPr>
          </a:lstStyle>
          <a:p>
            <a:pPr>
              <a:defRPr/>
            </a:pPr>
            <a:fld id="{5B8AE1A4-7F09-45E4-A651-E4D9F1245998}" type="slidenum">
              <a:rPr lang="en-US"/>
              <a:pPr>
                <a:defRPr/>
              </a:pPr>
              <a:t>‹#›</a:t>
            </a:fld>
            <a:endParaRPr lang="en-US"/>
          </a:p>
        </p:txBody>
      </p:sp>
    </p:spTree>
    <p:extLst>
      <p:ext uri="{BB962C8B-B14F-4D97-AF65-F5344CB8AC3E}">
        <p14:creationId xmlns:p14="http://schemas.microsoft.com/office/powerpoint/2010/main" val="2627415561"/>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30397"/>
            <a:r>
              <a:rPr lang="en-US" dirty="0" smtClean="0">
                <a:solidFill>
                  <a:prstClr val="black"/>
                </a:solidFill>
              </a:rPr>
              <a:t>Operations Strategy/Sourcing &amp; Contracting</a:t>
            </a:r>
          </a:p>
        </p:txBody>
      </p:sp>
      <p:sp>
        <p:nvSpPr>
          <p:cNvPr id="46083" name="Rectangle 6"/>
          <p:cNvSpPr>
            <a:spLocks noGrp="1" noChangeArrowheads="1"/>
          </p:cNvSpPr>
          <p:nvPr>
            <p:ph type="ftr" sz="quarter" idx="4"/>
          </p:nvPr>
        </p:nvSpPr>
        <p:spPr>
          <a:noFill/>
        </p:spPr>
        <p:txBody>
          <a:bodyPr/>
          <a:lstStyle/>
          <a:p>
            <a:pPr defTabSz="930397"/>
            <a:r>
              <a:rPr lang="en-US" dirty="0" smtClean="0">
                <a:solidFill>
                  <a:prstClr val="black"/>
                </a:solidFill>
              </a:rPr>
              <a:t>© Van Mieghem</a:t>
            </a:r>
          </a:p>
        </p:txBody>
      </p:sp>
      <p:sp>
        <p:nvSpPr>
          <p:cNvPr id="46084" name="Rectangle 7"/>
          <p:cNvSpPr>
            <a:spLocks noGrp="1" noChangeArrowheads="1"/>
          </p:cNvSpPr>
          <p:nvPr>
            <p:ph type="sldNum" sz="quarter" idx="5"/>
          </p:nvPr>
        </p:nvSpPr>
        <p:spPr>
          <a:noFill/>
        </p:spPr>
        <p:txBody>
          <a:bodyPr/>
          <a:lstStyle/>
          <a:p>
            <a:pPr defTabSz="930397"/>
            <a:fld id="{439EC8D3-E38D-4783-B465-A547F7CB78A3}" type="slidenum">
              <a:rPr lang="en-US" smtClean="0">
                <a:solidFill>
                  <a:prstClr val="black"/>
                </a:solidFill>
              </a:rPr>
              <a:pPr defTabSz="930397"/>
              <a:t>1</a:t>
            </a:fld>
            <a:endParaRPr lang="en-US" dirty="0" smtClean="0">
              <a:solidFill>
                <a:prstClr val="black"/>
              </a:solidFill>
            </a:endParaRPr>
          </a:p>
        </p:txBody>
      </p:sp>
      <p:sp>
        <p:nvSpPr>
          <p:cNvPr id="29701" name="Notes Placeholder 8"/>
          <p:cNvSpPr>
            <a:spLocks noGrp="1"/>
          </p:cNvSpPr>
          <p:nvPr>
            <p:ph type="body" idx="1"/>
          </p:nvPr>
        </p:nvSpPr>
        <p:spPr>
          <a:ln/>
        </p:spPr>
        <p:txBody>
          <a:bodyPr/>
          <a:lstStyle/>
          <a:p>
            <a:pPr>
              <a:defRPr/>
            </a:pPr>
            <a:r>
              <a:rPr lang="en-US" dirty="0" smtClean="0"/>
              <a:t>2013 March 5 (1.5hr day class):  </a:t>
            </a:r>
          </a:p>
          <a:p>
            <a:pPr lvl="0">
              <a:buFont typeface="Arial" pitchFamily="34" charset="0"/>
              <a:buChar char="•"/>
            </a:pPr>
            <a:r>
              <a:rPr lang="en-US" dirty="0" smtClean="0"/>
              <a:t>Finish</a:t>
            </a:r>
            <a:r>
              <a:rPr lang="en-US" baseline="0" dirty="0" smtClean="0"/>
              <a:t> </a:t>
            </a:r>
            <a:r>
              <a:rPr lang="en-US" baseline="0" dirty="0" err="1" smtClean="0"/>
              <a:t>GenPower</a:t>
            </a:r>
            <a:r>
              <a:rPr lang="en-US" baseline="0" dirty="0" smtClean="0"/>
              <a:t> + supplier economics</a:t>
            </a:r>
          </a:p>
          <a:p>
            <a:pPr lvl="0">
              <a:buFont typeface="Arial" pitchFamily="34" charset="0"/>
              <a:buChar char="•"/>
            </a:pPr>
            <a:r>
              <a:rPr lang="en-US" baseline="0" dirty="0" smtClean="0"/>
              <a:t>Wichita: linking sourcing to modularity to comp positioning</a:t>
            </a:r>
          </a:p>
          <a:p>
            <a:pPr lvl="0">
              <a:buFont typeface="Arial" pitchFamily="34" charset="0"/>
              <a:buChar char="•"/>
            </a:pPr>
            <a:r>
              <a:rPr lang="en-US" baseline="0" dirty="0" smtClean="0"/>
              <a:t>Capstone Part I: debrief and insights.</a:t>
            </a:r>
          </a:p>
          <a:p>
            <a:pPr lvl="0">
              <a:buFont typeface="Arial" pitchFamily="34" charset="0"/>
              <a:buChar char="•"/>
            </a:pPr>
            <a:endParaRPr lang="en-US" dirty="0" smtClean="0"/>
          </a:p>
          <a:p>
            <a:pPr>
              <a:defRPr/>
            </a:pPr>
            <a:r>
              <a:rPr lang="en-US" dirty="0" smtClean="0"/>
              <a:t>Special lunch class afterwards: Negotiating</a:t>
            </a:r>
            <a:r>
              <a:rPr lang="en-US" baseline="0" dirty="0" smtClean="0"/>
              <a:t> a sourcing contract—</a:t>
            </a:r>
            <a:r>
              <a:rPr lang="en-US" baseline="0" dirty="0" err="1" smtClean="0"/>
              <a:t>Neuvotella</a:t>
            </a:r>
            <a:r>
              <a:rPr lang="en-US" baseline="0" smtClean="0"/>
              <a:t>-Trade.</a:t>
            </a:r>
            <a:endParaRPr lang="en-US" dirty="0" smtClean="0"/>
          </a:p>
          <a:p>
            <a:pPr>
              <a:defRPr/>
            </a:pPr>
            <a:endParaRPr lang="en-US" dirty="0" smtClean="0"/>
          </a:p>
        </p:txBody>
      </p:sp>
      <p:sp>
        <p:nvSpPr>
          <p:cNvPr id="46086" name="Slide Image Placeholder 11"/>
          <p:cNvSpPr>
            <a:spLocks noGrp="1" noRot="1" noChangeAspect="1" noTextEdit="1"/>
          </p:cNvSpPr>
          <p:nvPr>
            <p:ph type="sldImg"/>
          </p:nvPr>
        </p:nvSpPr>
        <p:spPr>
          <a:ln/>
        </p:spPr>
      </p:sp>
    </p:spTree>
    <p:extLst>
      <p:ext uri="{BB962C8B-B14F-4D97-AF65-F5344CB8AC3E}">
        <p14:creationId xmlns:p14="http://schemas.microsoft.com/office/powerpoint/2010/main" val="2959310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hdr" sz="quarter"/>
          </p:nvPr>
        </p:nvSpPr>
        <p:spPr>
          <a:noFill/>
        </p:spPr>
        <p:txBody>
          <a:bodyPr/>
          <a:lstStyle/>
          <a:p>
            <a:pPr defTabSz="942364"/>
            <a:r>
              <a:rPr lang="en-US" dirty="0" smtClean="0"/>
              <a:t>Operations Strategy/Sourcing &amp; Contracting</a:t>
            </a:r>
          </a:p>
        </p:txBody>
      </p:sp>
      <p:sp>
        <p:nvSpPr>
          <p:cNvPr id="65539" name="Rectangle 3"/>
          <p:cNvSpPr>
            <a:spLocks noGrp="1" noChangeArrowheads="1"/>
          </p:cNvSpPr>
          <p:nvPr>
            <p:ph type="dt" sz="quarter" idx="1"/>
          </p:nvPr>
        </p:nvSpPr>
        <p:spPr>
          <a:noFill/>
        </p:spPr>
        <p:txBody>
          <a:bodyPr/>
          <a:lstStyle/>
          <a:p>
            <a:pPr defTabSz="942364"/>
            <a:fld id="{5883A571-F83B-4238-A56E-DE8389823FAA}" type="datetime1">
              <a:rPr lang="en-US" smtClean="0"/>
              <a:pPr defTabSz="942364"/>
              <a:t>3/1/17</a:t>
            </a:fld>
            <a:endParaRPr lang="en-US" dirty="0" smtClean="0"/>
          </a:p>
        </p:txBody>
      </p:sp>
      <p:sp>
        <p:nvSpPr>
          <p:cNvPr id="65540" name="Rectangle 6"/>
          <p:cNvSpPr>
            <a:spLocks noGrp="1" noChangeArrowheads="1"/>
          </p:cNvSpPr>
          <p:nvPr>
            <p:ph type="ftr" sz="quarter" idx="4"/>
          </p:nvPr>
        </p:nvSpPr>
        <p:spPr>
          <a:noFill/>
        </p:spPr>
        <p:txBody>
          <a:bodyPr/>
          <a:lstStyle/>
          <a:p>
            <a:pPr defTabSz="942364"/>
            <a:r>
              <a:rPr lang="en-US" dirty="0" smtClean="0"/>
              <a:t>© Van Mieghem</a:t>
            </a:r>
          </a:p>
        </p:txBody>
      </p:sp>
      <p:sp>
        <p:nvSpPr>
          <p:cNvPr id="65541" name="Rectangle 7"/>
          <p:cNvSpPr>
            <a:spLocks noGrp="1" noChangeArrowheads="1"/>
          </p:cNvSpPr>
          <p:nvPr>
            <p:ph type="sldNum" sz="quarter" idx="5"/>
          </p:nvPr>
        </p:nvSpPr>
        <p:spPr>
          <a:noFill/>
        </p:spPr>
        <p:txBody>
          <a:bodyPr/>
          <a:lstStyle/>
          <a:p>
            <a:pPr defTabSz="942364"/>
            <a:fld id="{A24EDF14-2369-4D05-A788-4CE5447B04F3}" type="slidenum">
              <a:rPr lang="en-US" smtClean="0"/>
              <a:pPr defTabSz="942364"/>
              <a:t>21</a:t>
            </a:fld>
            <a:endParaRPr lang="en-US" dirty="0" smtClean="0"/>
          </a:p>
        </p:txBody>
      </p:sp>
      <p:sp>
        <p:nvSpPr>
          <p:cNvPr id="65542" name="Rectangle 2"/>
          <p:cNvSpPr>
            <a:spLocks noGrp="1" noRot="1" noChangeAspect="1" noChangeArrowheads="1" noTextEdit="1"/>
          </p:cNvSpPr>
          <p:nvPr>
            <p:ph type="sldImg"/>
          </p:nvPr>
        </p:nvSpPr>
        <p:spPr>
          <a:ln/>
        </p:spPr>
      </p:sp>
      <p:sp>
        <p:nvSpPr>
          <p:cNvPr id="65543" name="Rectangle 3"/>
          <p:cNvSpPr>
            <a:spLocks noGrp="1" noChangeArrowheads="1"/>
          </p:cNvSpPr>
          <p:nvPr>
            <p:ph type="body" idx="1"/>
          </p:nvPr>
        </p:nvSpPr>
        <p:spPr>
          <a:noFill/>
          <a:ln/>
        </p:spPr>
        <p:txBody>
          <a:bodyPr/>
          <a:lstStyle/>
          <a:p>
            <a:pPr marL="189697" indent="-189697"/>
            <a:r>
              <a:rPr lang="en-US" dirty="0" smtClean="0"/>
              <a:t>How to handle it? Now show the seat diagram. The seat has become extremely complicated, with electric controls for lumbar, side airbag integration etc. All the car producers outsource the seat, with a big trend toward "interior complete" sourcing. This would be giving the seat, instrument panel and overhead (liner) to the same supplier to coordinate. On the other hand, Ford announced on Oct 13, 2003 that it had gone too far and is planning to bring product development for systems like seats back </a:t>
            </a:r>
            <a:r>
              <a:rPr lang="en-US" dirty="0" err="1" smtClean="0"/>
              <a:t>inhouse</a:t>
            </a:r>
            <a:r>
              <a:rPr lang="en-US" dirty="0" smtClean="0"/>
              <a:t>. </a:t>
            </a:r>
          </a:p>
          <a:p>
            <a:pPr marL="189697" indent="-189697"/>
            <a:r>
              <a:rPr lang="en-US" dirty="0" smtClean="0"/>
              <a:t>The key issues are: </a:t>
            </a:r>
          </a:p>
          <a:p>
            <a:pPr marL="189697" indent="-189697">
              <a:buFontTx/>
              <a:buAutoNum type="arabicPeriod"/>
            </a:pPr>
            <a:r>
              <a:rPr lang="en-US" dirty="0" smtClean="0"/>
              <a:t>which party is better prepared to coordinate product development, </a:t>
            </a:r>
          </a:p>
          <a:p>
            <a:pPr marL="189697" indent="-189697">
              <a:buFontTx/>
              <a:buAutoNum type="arabicPeriod"/>
            </a:pPr>
            <a:r>
              <a:rPr lang="en-US" dirty="0" smtClean="0"/>
              <a:t>how do you write the contract, </a:t>
            </a:r>
          </a:p>
          <a:p>
            <a:pPr marL="189697" indent="-189697">
              <a:buFontTx/>
              <a:buAutoNum type="arabicPeriod"/>
            </a:pPr>
            <a:r>
              <a:rPr lang="en-US" dirty="0" smtClean="0"/>
              <a:t>should designs be changed to facilitate outsourcing? </a:t>
            </a:r>
          </a:p>
          <a:p>
            <a:pPr marL="189697" indent="-189697"/>
            <a:r>
              <a:rPr lang="en-US" dirty="0" smtClean="0"/>
              <a:t>I would let the students discuss the contracting and design issues here.</a:t>
            </a:r>
          </a:p>
          <a:p>
            <a:pPr marL="189697" indent="-189697"/>
            <a:endParaRPr lang="en-US" dirty="0" smtClean="0"/>
          </a:p>
        </p:txBody>
      </p:sp>
    </p:spTree>
    <p:extLst>
      <p:ext uri="{BB962C8B-B14F-4D97-AF65-F5344CB8AC3E}">
        <p14:creationId xmlns:p14="http://schemas.microsoft.com/office/powerpoint/2010/main" val="2437463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endParaRPr lang="en-US" smtClean="0"/>
          </a:p>
        </p:txBody>
      </p:sp>
      <p:sp>
        <p:nvSpPr>
          <p:cNvPr id="71684" name="Header Placeholder 3"/>
          <p:cNvSpPr>
            <a:spLocks noGrp="1"/>
          </p:cNvSpPr>
          <p:nvPr>
            <p:ph type="hdr" sz="quarter"/>
          </p:nvPr>
        </p:nvSpPr>
        <p:spPr>
          <a:noFill/>
        </p:spPr>
        <p:txBody>
          <a:bodyPr/>
          <a:lstStyle/>
          <a:p>
            <a:pPr defTabSz="986872"/>
            <a:r>
              <a:rPr lang="en-US" dirty="0" smtClean="0"/>
              <a:t>Operations Strategy/Sourcing &amp; Contracting</a:t>
            </a:r>
          </a:p>
        </p:txBody>
      </p:sp>
      <p:sp>
        <p:nvSpPr>
          <p:cNvPr id="71685" name="Date Placeholder 4"/>
          <p:cNvSpPr>
            <a:spLocks noGrp="1"/>
          </p:cNvSpPr>
          <p:nvPr>
            <p:ph type="dt" sz="quarter" idx="1"/>
          </p:nvPr>
        </p:nvSpPr>
        <p:spPr>
          <a:noFill/>
        </p:spPr>
        <p:txBody>
          <a:bodyPr/>
          <a:lstStyle/>
          <a:p>
            <a:pPr defTabSz="986872"/>
            <a:fld id="{7FC14318-C686-464E-A76D-2E480DE67BAE}" type="datetime1">
              <a:rPr lang="en-US" smtClean="0"/>
              <a:pPr defTabSz="986872"/>
              <a:t>3/1/17</a:t>
            </a:fld>
            <a:endParaRPr lang="en-US" dirty="0" smtClean="0"/>
          </a:p>
        </p:txBody>
      </p:sp>
      <p:sp>
        <p:nvSpPr>
          <p:cNvPr id="71686" name="Footer Placeholder 5"/>
          <p:cNvSpPr>
            <a:spLocks noGrp="1"/>
          </p:cNvSpPr>
          <p:nvPr>
            <p:ph type="ftr" sz="quarter" idx="4"/>
          </p:nvPr>
        </p:nvSpPr>
        <p:spPr>
          <a:noFill/>
        </p:spPr>
        <p:txBody>
          <a:bodyPr/>
          <a:lstStyle/>
          <a:p>
            <a:pPr defTabSz="986872"/>
            <a:r>
              <a:rPr lang="en-US" dirty="0" smtClean="0"/>
              <a:t>© Van Mieghem</a:t>
            </a:r>
          </a:p>
        </p:txBody>
      </p:sp>
      <p:sp>
        <p:nvSpPr>
          <p:cNvPr id="71687" name="Slide Number Placeholder 6"/>
          <p:cNvSpPr>
            <a:spLocks noGrp="1"/>
          </p:cNvSpPr>
          <p:nvPr>
            <p:ph type="sldNum" sz="quarter" idx="5"/>
          </p:nvPr>
        </p:nvSpPr>
        <p:spPr>
          <a:noFill/>
        </p:spPr>
        <p:txBody>
          <a:bodyPr/>
          <a:lstStyle/>
          <a:p>
            <a:pPr defTabSz="986872"/>
            <a:fld id="{5AF7E65B-3D7A-4D46-87D8-482894B67897}" type="slidenum">
              <a:rPr lang="en-US" smtClean="0"/>
              <a:pPr defTabSz="986872"/>
              <a:t>22</a:t>
            </a:fld>
            <a:endParaRPr lang="en-US" dirty="0" smtClean="0"/>
          </a:p>
        </p:txBody>
      </p:sp>
    </p:spTree>
    <p:extLst>
      <p:ext uri="{BB962C8B-B14F-4D97-AF65-F5344CB8AC3E}">
        <p14:creationId xmlns:p14="http://schemas.microsoft.com/office/powerpoint/2010/main" val="15659140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pPr defTabSz="986727"/>
            <a:fld id="{7656F060-D3F2-4D25-962B-114A280B5F5E}" type="slidenum">
              <a:rPr lang="en-US" smtClean="0"/>
              <a:pPr defTabSz="986727"/>
              <a:t>23</a:t>
            </a:fld>
            <a:endParaRPr lang="en-US" dirty="0" smtClean="0"/>
          </a:p>
        </p:txBody>
      </p:sp>
      <p:sp>
        <p:nvSpPr>
          <p:cNvPr id="59395" name="Rectangle 2"/>
          <p:cNvSpPr>
            <a:spLocks noGrp="1" noRot="1" noChangeAspect="1" noChangeArrowheads="1" noTextEdit="1"/>
          </p:cNvSpPr>
          <p:nvPr>
            <p:ph type="sldImg"/>
          </p:nvPr>
        </p:nvSpPr>
        <p:spPr>
          <a:xfrm>
            <a:off x="454025" y="685800"/>
            <a:ext cx="6511925" cy="4883150"/>
          </a:xfrm>
          <a:solidFill>
            <a:srgbClr val="FFFFFF"/>
          </a:solidFill>
          <a:ln/>
        </p:spPr>
      </p:sp>
      <p:sp>
        <p:nvSpPr>
          <p:cNvPr id="59396" name="Rectangle 3"/>
          <p:cNvSpPr>
            <a:spLocks noGrp="1" noChangeArrowheads="1"/>
          </p:cNvSpPr>
          <p:nvPr>
            <p:ph type="body" idx="1"/>
          </p:nvPr>
        </p:nvSpPr>
        <p:spPr>
          <a:xfrm>
            <a:off x="609602" y="6553205"/>
            <a:ext cx="4324350" cy="246063"/>
          </a:xfrm>
          <a:solidFill>
            <a:srgbClr val="FFFFFF"/>
          </a:solidFill>
          <a:ln>
            <a:solidFill>
              <a:srgbClr val="000000"/>
            </a:solidFill>
          </a:ln>
        </p:spPr>
        <p:txBody>
          <a:bodyPr/>
          <a:lstStyle/>
          <a:p>
            <a:endParaRPr lang="en-GB" smtClean="0"/>
          </a:p>
        </p:txBody>
      </p:sp>
    </p:spTree>
    <p:extLst>
      <p:ext uri="{BB962C8B-B14F-4D97-AF65-F5344CB8AC3E}">
        <p14:creationId xmlns:p14="http://schemas.microsoft.com/office/powerpoint/2010/main" val="19134760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a:noFill/>
        </p:spPr>
        <p:txBody>
          <a:bodyPr/>
          <a:lstStyle/>
          <a:p>
            <a:pPr defTabSz="986872"/>
            <a:r>
              <a:rPr lang="en-US" dirty="0" smtClean="0"/>
              <a:t>Operations Strategy/Sourcing &amp; Contracting</a:t>
            </a:r>
          </a:p>
        </p:txBody>
      </p:sp>
      <p:sp>
        <p:nvSpPr>
          <p:cNvPr id="58371" name="Rectangle 3"/>
          <p:cNvSpPr>
            <a:spLocks noGrp="1" noChangeArrowheads="1"/>
          </p:cNvSpPr>
          <p:nvPr>
            <p:ph type="dt" sz="quarter" idx="1"/>
          </p:nvPr>
        </p:nvSpPr>
        <p:spPr>
          <a:noFill/>
        </p:spPr>
        <p:txBody>
          <a:bodyPr/>
          <a:lstStyle/>
          <a:p>
            <a:pPr defTabSz="986872"/>
            <a:fld id="{51C6FEF0-E94F-4D75-8720-46F62F1E0B9D}" type="datetime1">
              <a:rPr lang="en-US" smtClean="0"/>
              <a:pPr defTabSz="986872"/>
              <a:t>3/1/17</a:t>
            </a:fld>
            <a:endParaRPr lang="en-US" dirty="0" smtClean="0"/>
          </a:p>
        </p:txBody>
      </p:sp>
      <p:sp>
        <p:nvSpPr>
          <p:cNvPr id="58372" name="Rectangle 6"/>
          <p:cNvSpPr>
            <a:spLocks noGrp="1" noChangeArrowheads="1"/>
          </p:cNvSpPr>
          <p:nvPr>
            <p:ph type="ftr" sz="quarter" idx="4"/>
          </p:nvPr>
        </p:nvSpPr>
        <p:spPr>
          <a:noFill/>
        </p:spPr>
        <p:txBody>
          <a:bodyPr/>
          <a:lstStyle/>
          <a:p>
            <a:pPr defTabSz="986872"/>
            <a:r>
              <a:rPr lang="en-US" dirty="0" smtClean="0"/>
              <a:t>© Van Mieghem</a:t>
            </a:r>
          </a:p>
        </p:txBody>
      </p:sp>
      <p:sp>
        <p:nvSpPr>
          <p:cNvPr id="58373" name="Rectangle 7"/>
          <p:cNvSpPr>
            <a:spLocks noGrp="1" noChangeArrowheads="1"/>
          </p:cNvSpPr>
          <p:nvPr>
            <p:ph type="sldNum" sz="quarter" idx="5"/>
          </p:nvPr>
        </p:nvSpPr>
        <p:spPr>
          <a:noFill/>
        </p:spPr>
        <p:txBody>
          <a:bodyPr/>
          <a:lstStyle/>
          <a:p>
            <a:pPr defTabSz="986872"/>
            <a:fld id="{35160694-1683-4F89-A66F-E4D68D7F3F8E}" type="slidenum">
              <a:rPr lang="en-US" smtClean="0"/>
              <a:pPr defTabSz="986872"/>
              <a:t>24</a:t>
            </a:fld>
            <a:endParaRPr lang="en-US" dirty="0" smtClean="0"/>
          </a:p>
        </p:txBody>
      </p:sp>
      <p:sp>
        <p:nvSpPr>
          <p:cNvPr id="58374" name="Rectangle 2"/>
          <p:cNvSpPr>
            <a:spLocks noGrp="1" noRot="1" noChangeAspect="1" noChangeArrowheads="1" noTextEdit="1"/>
          </p:cNvSpPr>
          <p:nvPr>
            <p:ph type="sldImg"/>
          </p:nvPr>
        </p:nvSpPr>
        <p:spPr>
          <a:xfrm>
            <a:off x="1339850" y="373063"/>
            <a:ext cx="4378325" cy="3284537"/>
          </a:xfrm>
          <a:ln/>
        </p:spPr>
      </p:sp>
      <p:sp>
        <p:nvSpPr>
          <p:cNvPr id="58375" name="Rectangle 3"/>
          <p:cNvSpPr>
            <a:spLocks noGrp="1" noChangeArrowheads="1"/>
          </p:cNvSpPr>
          <p:nvPr>
            <p:ph type="body" idx="1"/>
          </p:nvPr>
        </p:nvSpPr>
        <p:spPr>
          <a:noFill/>
          <a:ln/>
        </p:spPr>
        <p:txBody>
          <a:bodyPr/>
          <a:lstStyle/>
          <a:p>
            <a:pPr marL="198656" indent="-198656">
              <a:lnSpc>
                <a:spcPct val="90000"/>
              </a:lnSpc>
              <a:buFontTx/>
              <a:buAutoNum type="arabicPeriod"/>
            </a:pPr>
            <a:r>
              <a:rPr lang="en-US" dirty="0" smtClean="0"/>
              <a:t>Why has Sun adopted the Scorecard?</a:t>
            </a:r>
          </a:p>
          <a:p>
            <a:pPr marL="677673" lvl="1" indent="-198656">
              <a:lnSpc>
                <a:spcPct val="90000"/>
              </a:lnSpc>
              <a:buFontTx/>
              <a:buChar char="•"/>
            </a:pPr>
            <a:r>
              <a:rPr lang="en-US" dirty="0" smtClean="0"/>
              <a:t>To minimize risk of supplier failure</a:t>
            </a:r>
          </a:p>
          <a:p>
            <a:pPr marL="677673" lvl="1" indent="-198656">
              <a:lnSpc>
                <a:spcPct val="90000"/>
              </a:lnSpc>
              <a:buFontTx/>
              <a:buChar char="•"/>
            </a:pPr>
            <a:r>
              <a:rPr lang="en-US" dirty="0" smtClean="0"/>
              <a:t>To share info w/ suppliers (and among suppliers: competition)</a:t>
            </a:r>
          </a:p>
          <a:p>
            <a:pPr marL="677673" lvl="1" indent="-198656">
              <a:lnSpc>
                <a:spcPct val="90000"/>
              </a:lnSpc>
              <a:buFontTx/>
              <a:buChar char="•"/>
            </a:pPr>
            <a:r>
              <a:rPr lang="en-US" dirty="0" smtClean="0"/>
              <a:t>To incentivize and drive improvement</a:t>
            </a:r>
          </a:p>
          <a:p>
            <a:pPr marL="677673" lvl="1" indent="-198656">
              <a:lnSpc>
                <a:spcPct val="90000"/>
              </a:lnSpc>
              <a:buFontTx/>
              <a:buChar char="•"/>
            </a:pPr>
            <a:r>
              <a:rPr lang="en-US" dirty="0" smtClean="0"/>
              <a:t>To reflect TCO</a:t>
            </a:r>
          </a:p>
          <a:p>
            <a:pPr marL="198656" indent="-198656">
              <a:lnSpc>
                <a:spcPct val="90000"/>
              </a:lnSpc>
              <a:buFontTx/>
              <a:buAutoNum type="arabicPeriod"/>
            </a:pPr>
            <a:endParaRPr lang="en-US" dirty="0" smtClean="0"/>
          </a:p>
          <a:p>
            <a:pPr marL="198656" indent="-198656">
              <a:lnSpc>
                <a:spcPct val="90000"/>
              </a:lnSpc>
              <a:buFontTx/>
              <a:buAutoNum type="arabicPeriod"/>
            </a:pPr>
            <a:r>
              <a:rPr lang="en-US" dirty="0" smtClean="0"/>
              <a:t>How does it work?  What does it do?</a:t>
            </a:r>
          </a:p>
          <a:p>
            <a:pPr marL="677673" lvl="1" indent="-198656">
              <a:lnSpc>
                <a:spcPct val="90000"/>
              </a:lnSpc>
              <a:buFontTx/>
              <a:buChar char="•"/>
            </a:pPr>
            <a:r>
              <a:rPr lang="en-US" dirty="0" smtClean="0"/>
              <a:t>Measures TCO = price + hidden costs. It is a TCO-inspired price multiplier between 1 (best) and 2 (worst).</a:t>
            </a:r>
          </a:p>
          <a:p>
            <a:pPr marL="677673" lvl="1" indent="-198656">
              <a:lnSpc>
                <a:spcPct val="90000"/>
              </a:lnSpc>
              <a:buFontTx/>
              <a:buChar char="•"/>
            </a:pPr>
            <a:r>
              <a:rPr lang="en-US" dirty="0" smtClean="0"/>
              <a:t>PS: the price index factors in a 80% learning curve (cost fall 20% when doubling volume. See class 9).</a:t>
            </a:r>
          </a:p>
          <a:p>
            <a:pPr marL="198656" indent="-198656">
              <a:lnSpc>
                <a:spcPct val="90000"/>
              </a:lnSpc>
              <a:buFontTx/>
              <a:buAutoNum type="arabicPeriod"/>
            </a:pPr>
            <a:endParaRPr lang="en-US" dirty="0" smtClean="0"/>
          </a:p>
          <a:p>
            <a:pPr marL="198656" indent="-198656">
              <a:lnSpc>
                <a:spcPct val="90000"/>
              </a:lnSpc>
              <a:buFontTx/>
              <a:buAutoNum type="arabicPeriod"/>
            </a:pPr>
            <a:r>
              <a:rPr lang="en-US" dirty="0" smtClean="0"/>
              <a:t>What’s so great about the scorecard?</a:t>
            </a:r>
          </a:p>
          <a:p>
            <a:pPr marL="677673" lvl="1" indent="-198656">
              <a:lnSpc>
                <a:spcPct val="90000"/>
              </a:lnSpc>
              <a:buFontTx/>
              <a:buChar char="•"/>
            </a:pPr>
            <a:r>
              <a:rPr lang="en-US" dirty="0" smtClean="0"/>
              <a:t>It works!</a:t>
            </a:r>
          </a:p>
          <a:p>
            <a:pPr marL="677673" lvl="1" indent="-198656">
              <a:lnSpc>
                <a:spcPct val="90000"/>
              </a:lnSpc>
              <a:buFontTx/>
              <a:buChar char="•"/>
            </a:pPr>
            <a:r>
              <a:rPr lang="en-US" dirty="0" smtClean="0"/>
              <a:t>It captures more than just cost</a:t>
            </a:r>
          </a:p>
          <a:p>
            <a:pPr marL="677673" lvl="1" indent="-198656">
              <a:lnSpc>
                <a:spcPct val="90000"/>
              </a:lnSpc>
              <a:buFontTx/>
              <a:buChar char="•"/>
            </a:pPr>
            <a:r>
              <a:rPr lang="en-US" dirty="0" smtClean="0"/>
              <a:t>Report card</a:t>
            </a:r>
          </a:p>
          <a:p>
            <a:pPr marL="677673" lvl="1" indent="-198656">
              <a:lnSpc>
                <a:spcPct val="90000"/>
              </a:lnSpc>
              <a:buFontTx/>
              <a:buChar char="•"/>
            </a:pPr>
            <a:r>
              <a:rPr lang="en-US" dirty="0" smtClean="0"/>
              <a:t>Measures/tracks supplier</a:t>
            </a:r>
          </a:p>
          <a:p>
            <a:pPr marL="198656" indent="-198656">
              <a:lnSpc>
                <a:spcPct val="90000"/>
              </a:lnSpc>
              <a:buFontTx/>
              <a:buAutoNum type="arabicPeriod"/>
            </a:pPr>
            <a:endParaRPr lang="en-US" dirty="0" smtClean="0"/>
          </a:p>
          <a:p>
            <a:pPr marL="198656" indent="-198656">
              <a:lnSpc>
                <a:spcPct val="90000"/>
              </a:lnSpc>
              <a:buFontTx/>
              <a:buAutoNum type="arabicPeriod"/>
            </a:pPr>
            <a:r>
              <a:rPr lang="en-US" dirty="0" smtClean="0"/>
              <a:t>Potential disadvantages with Scorecard</a:t>
            </a:r>
          </a:p>
          <a:p>
            <a:pPr marL="677673" lvl="1" indent="-198656">
              <a:lnSpc>
                <a:spcPct val="90000"/>
              </a:lnSpc>
              <a:buFontTx/>
              <a:buChar char="•"/>
            </a:pPr>
            <a:r>
              <a:rPr lang="en-US" dirty="0" smtClean="0"/>
              <a:t>Incentivizes to low ball </a:t>
            </a:r>
            <a:r>
              <a:rPr lang="en-US" dirty="0" err="1" smtClean="0"/>
              <a:t>leadtimes</a:t>
            </a:r>
            <a:endParaRPr lang="en-US" dirty="0" smtClean="0"/>
          </a:p>
          <a:p>
            <a:pPr marL="677673" lvl="1" indent="-198656">
              <a:lnSpc>
                <a:spcPct val="90000"/>
              </a:lnSpc>
              <a:buFontTx/>
              <a:buChar char="•"/>
            </a:pPr>
            <a:r>
              <a:rPr lang="en-US" dirty="0" smtClean="0"/>
              <a:t>Incentivizes to work the numbers</a:t>
            </a:r>
          </a:p>
          <a:p>
            <a:pPr marL="677673" lvl="1" indent="-198656">
              <a:lnSpc>
                <a:spcPct val="90000"/>
              </a:lnSpc>
              <a:buFontTx/>
              <a:buChar char="•"/>
            </a:pPr>
            <a:r>
              <a:rPr lang="en-US" dirty="0" smtClean="0"/>
              <a:t>Very subjective weighing: does not really inflate relative to actual costs.  </a:t>
            </a:r>
          </a:p>
          <a:p>
            <a:pPr marL="1155088" lvl="2" indent="-198656">
              <a:lnSpc>
                <a:spcPct val="90000"/>
              </a:lnSpc>
              <a:buFontTx/>
              <a:buChar char="•"/>
            </a:pPr>
            <a:r>
              <a:rPr lang="en-US" dirty="0" smtClean="0"/>
              <a:t>Gives the appearance of accuracy yet is not truly measuring economic costs.  A real TCO does ABC and statistical regression analysis</a:t>
            </a:r>
          </a:p>
          <a:p>
            <a:pPr marL="1155088" lvl="2" indent="-198656">
              <a:lnSpc>
                <a:spcPct val="90000"/>
              </a:lnSpc>
              <a:buFontTx/>
              <a:buChar char="•"/>
            </a:pPr>
            <a:r>
              <a:rPr lang="en-US" dirty="0" smtClean="0"/>
              <a:t>Weighting be aligned with value proposition (ranking of p, Q, V, T)</a:t>
            </a:r>
          </a:p>
          <a:p>
            <a:pPr marL="1155088" lvl="2" indent="-198656">
              <a:lnSpc>
                <a:spcPct val="90000"/>
              </a:lnSpc>
              <a:buFontTx/>
              <a:buChar char="•"/>
            </a:pPr>
            <a:endParaRPr lang="en-US" dirty="0" smtClean="0"/>
          </a:p>
          <a:p>
            <a:pPr marL="198656" indent="-198656">
              <a:lnSpc>
                <a:spcPct val="90000"/>
              </a:lnSpc>
              <a:buFontTx/>
              <a:buAutoNum type="arabicPeriod"/>
            </a:pPr>
            <a:r>
              <a:rPr lang="en-US" dirty="0" smtClean="0"/>
              <a:t>Recommendations to Dick Allen?</a:t>
            </a:r>
          </a:p>
          <a:p>
            <a:pPr marL="677673" lvl="1" indent="-198656">
              <a:lnSpc>
                <a:spcPct val="90000"/>
              </a:lnSpc>
              <a:buFontTx/>
              <a:buChar char="•"/>
            </a:pPr>
            <a:r>
              <a:rPr lang="en-US" dirty="0" smtClean="0"/>
              <a:t>Do not use to drive actual costs</a:t>
            </a:r>
          </a:p>
          <a:p>
            <a:pPr marL="677673" lvl="1" indent="-198656">
              <a:lnSpc>
                <a:spcPct val="90000"/>
              </a:lnSpc>
              <a:buFontTx/>
              <a:buChar char="•"/>
            </a:pPr>
            <a:r>
              <a:rPr lang="en-US" dirty="0" smtClean="0"/>
              <a:t>But how then while still keeping it important?  Perhaps a reasonable approximation of true costs (even eyeballed like this) is good enough and a good balance between not measuring anything and doing full-fledged TCO.</a:t>
            </a:r>
          </a:p>
        </p:txBody>
      </p:sp>
    </p:spTree>
    <p:extLst>
      <p:ext uri="{BB962C8B-B14F-4D97-AF65-F5344CB8AC3E}">
        <p14:creationId xmlns:p14="http://schemas.microsoft.com/office/powerpoint/2010/main" val="9098531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hdr" sz="quarter"/>
          </p:nvPr>
        </p:nvSpPr>
        <p:spPr>
          <a:noFill/>
        </p:spPr>
        <p:txBody>
          <a:bodyPr/>
          <a:lstStyle/>
          <a:p>
            <a:pPr defTabSz="942364"/>
            <a:r>
              <a:rPr lang="en-US" dirty="0" smtClean="0"/>
              <a:t>Operations Strategy/Sourcing &amp; Contracting</a:t>
            </a:r>
          </a:p>
        </p:txBody>
      </p:sp>
      <p:sp>
        <p:nvSpPr>
          <p:cNvPr id="63491" name="Rectangle 3"/>
          <p:cNvSpPr>
            <a:spLocks noGrp="1" noChangeArrowheads="1"/>
          </p:cNvSpPr>
          <p:nvPr>
            <p:ph type="dt" sz="quarter" idx="1"/>
          </p:nvPr>
        </p:nvSpPr>
        <p:spPr>
          <a:noFill/>
        </p:spPr>
        <p:txBody>
          <a:bodyPr/>
          <a:lstStyle/>
          <a:p>
            <a:pPr defTabSz="942364"/>
            <a:fld id="{435F5B2B-AEBF-489A-AC2C-8B4D26B1E7F1}" type="datetime1">
              <a:rPr lang="en-US" smtClean="0"/>
              <a:pPr defTabSz="942364"/>
              <a:t>3/1/17</a:t>
            </a:fld>
            <a:endParaRPr lang="en-US" dirty="0" smtClean="0"/>
          </a:p>
        </p:txBody>
      </p:sp>
      <p:sp>
        <p:nvSpPr>
          <p:cNvPr id="63492" name="Rectangle 6"/>
          <p:cNvSpPr>
            <a:spLocks noGrp="1" noChangeArrowheads="1"/>
          </p:cNvSpPr>
          <p:nvPr>
            <p:ph type="ftr" sz="quarter" idx="4"/>
          </p:nvPr>
        </p:nvSpPr>
        <p:spPr>
          <a:noFill/>
        </p:spPr>
        <p:txBody>
          <a:bodyPr/>
          <a:lstStyle/>
          <a:p>
            <a:pPr defTabSz="942364"/>
            <a:r>
              <a:rPr lang="en-US" dirty="0" smtClean="0"/>
              <a:t>© Van Mieghem</a:t>
            </a:r>
          </a:p>
        </p:txBody>
      </p:sp>
      <p:sp>
        <p:nvSpPr>
          <p:cNvPr id="63493" name="Rectangle 7"/>
          <p:cNvSpPr>
            <a:spLocks noGrp="1" noChangeArrowheads="1"/>
          </p:cNvSpPr>
          <p:nvPr>
            <p:ph type="sldNum" sz="quarter" idx="5"/>
          </p:nvPr>
        </p:nvSpPr>
        <p:spPr>
          <a:noFill/>
        </p:spPr>
        <p:txBody>
          <a:bodyPr/>
          <a:lstStyle/>
          <a:p>
            <a:pPr defTabSz="942364"/>
            <a:fld id="{420B553F-D8E2-4073-A663-95243CAAF501}" type="slidenum">
              <a:rPr lang="en-US" smtClean="0"/>
              <a:pPr defTabSz="942364"/>
              <a:t>6</a:t>
            </a:fld>
            <a:endParaRPr lang="en-US" dirty="0" smtClean="0"/>
          </a:p>
        </p:txBody>
      </p:sp>
      <p:sp>
        <p:nvSpPr>
          <p:cNvPr id="63494" name="Rectangle 2"/>
          <p:cNvSpPr>
            <a:spLocks noGrp="1" noRot="1" noChangeAspect="1" noChangeArrowheads="1" noTextEdit="1"/>
          </p:cNvSpPr>
          <p:nvPr>
            <p:ph type="sldImg"/>
          </p:nvPr>
        </p:nvSpPr>
        <p:spPr>
          <a:xfrm>
            <a:off x="1262063" y="361950"/>
            <a:ext cx="4240212" cy="3179763"/>
          </a:xfrm>
          <a:ln/>
        </p:spPr>
      </p:sp>
      <p:sp>
        <p:nvSpPr>
          <p:cNvPr id="63495" name="Rectangle 3"/>
          <p:cNvSpPr>
            <a:spLocks noGrp="1" noChangeArrowheads="1"/>
          </p:cNvSpPr>
          <p:nvPr>
            <p:ph type="body" idx="1"/>
          </p:nvPr>
        </p:nvSpPr>
        <p:spPr>
          <a:noFill/>
          <a:ln/>
        </p:spPr>
        <p:txBody>
          <a:bodyPr/>
          <a:lstStyle/>
          <a:p>
            <a:pPr marL="189697" indent="-189697"/>
            <a:r>
              <a:rPr lang="en-US" dirty="0" smtClean="0"/>
              <a:t>To illustrate the importance of whether we can easily contract on detailed requirement, consider the impact of product design complexity.</a:t>
            </a:r>
          </a:p>
          <a:p>
            <a:pPr marL="189697" indent="-189697"/>
            <a:endParaRPr lang="en-US" dirty="0" smtClean="0"/>
          </a:p>
          <a:p>
            <a:pPr marL="189697" indent="-189697"/>
            <a:r>
              <a:rPr lang="en-US" dirty="0" smtClean="0"/>
              <a:t>Start by talking briefly about how products can be designed along a spectrum from modular to integral. The theory bit is that integral designs are more difficult to coordinate during product development (see attached slide). </a:t>
            </a:r>
          </a:p>
          <a:p>
            <a:pPr marL="647110" lvl="1" indent="-189697"/>
            <a:r>
              <a:rPr lang="en-US" i="1" dirty="0" smtClean="0"/>
              <a:t>Where do our cases fall?</a:t>
            </a:r>
          </a:p>
          <a:p>
            <a:pPr marL="647110" lvl="1" indent="-189697">
              <a:buFontTx/>
              <a:buAutoNum type="arabicPeriod"/>
            </a:pPr>
            <a:r>
              <a:rPr lang="en-US" dirty="0" smtClean="0"/>
              <a:t>Swatch, ACC (modular)</a:t>
            </a:r>
          </a:p>
          <a:p>
            <a:pPr marL="647110" lvl="1" indent="-189697">
              <a:buFontTx/>
              <a:buAutoNum type="arabicPeriod"/>
            </a:pPr>
            <a:r>
              <a:rPr lang="en-US" dirty="0" smtClean="0"/>
              <a:t>Harley (integral, to some extent b/c vibration, acoustics, look and feel are holistic)</a:t>
            </a:r>
          </a:p>
          <a:p>
            <a:pPr marL="647110" lvl="1" indent="-189697"/>
            <a:endParaRPr lang="en-US" dirty="0" smtClean="0"/>
          </a:p>
          <a:p>
            <a:pPr marL="189697" indent="-189697"/>
            <a:r>
              <a:rPr lang="en-US" dirty="0" smtClean="0"/>
              <a:t>Then, push the students a bit on Ford-Firestone before you show the quotes by saying the following: </a:t>
            </a:r>
          </a:p>
          <a:p>
            <a:pPr marL="647110" lvl="1" indent="-189697"/>
            <a:r>
              <a:rPr lang="en-US" i="1" dirty="0" smtClean="0"/>
              <a:t>How easy is it to outsource even a totally modular component like a tire</a:t>
            </a:r>
            <a:r>
              <a:rPr lang="en-US" dirty="0" smtClean="0"/>
              <a:t>? </a:t>
            </a:r>
          </a:p>
          <a:p>
            <a:pPr marL="647110" lvl="1" indent="-189697"/>
            <a:r>
              <a:rPr lang="en-US" dirty="0" smtClean="0"/>
              <a:t>Even in this case, where the tire just needs to meet max-min inflation and the body meets max-min weight, the failure is caused by the interaction of a tire at min inflation with a body at max in the exact right temperature and road condition. </a:t>
            </a:r>
          </a:p>
          <a:p>
            <a:pPr marL="189697" indent="-189697"/>
            <a:endParaRPr lang="en-US" dirty="0" smtClean="0"/>
          </a:p>
          <a:p>
            <a:pPr marL="189697" indent="-189697"/>
            <a:r>
              <a:rPr lang="en-US" dirty="0" smtClean="0"/>
              <a:t>Now show the quotes. The point is that the failure results from interactions between systems, and it is very difficult to write a contract to ensure that separate parties work to ensure cross-system coordination. </a:t>
            </a:r>
          </a:p>
          <a:p>
            <a:pPr marL="189697" indent="-189697"/>
            <a:endParaRPr lang="en-US" dirty="0" smtClean="0"/>
          </a:p>
          <a:p>
            <a:pPr marL="189697" indent="-189697"/>
            <a:r>
              <a:rPr lang="en-US" dirty="0" smtClean="0"/>
              <a:t>How to handle it? Now show the seat diagram</a:t>
            </a:r>
          </a:p>
        </p:txBody>
      </p:sp>
    </p:spTree>
    <p:extLst>
      <p:ext uri="{BB962C8B-B14F-4D97-AF65-F5344CB8AC3E}">
        <p14:creationId xmlns:p14="http://schemas.microsoft.com/office/powerpoint/2010/main" val="1417367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a:bodyPr>
          <a:lstStyle/>
          <a:p>
            <a:r>
              <a:rPr lang="en-US" smtClean="0"/>
              <a:t>What are the advantages/disadvantages of these product architectures: from a product and an operations perspective?</a:t>
            </a:r>
          </a:p>
          <a:p>
            <a:endParaRPr lang="en-US" smtClean="0"/>
          </a:p>
          <a:p>
            <a:r>
              <a:rPr lang="en-US" b="1" smtClean="0"/>
              <a:t>Modular</a:t>
            </a:r>
          </a:p>
          <a:p>
            <a:r>
              <a:rPr lang="en-US" smtClean="0"/>
              <a:t>Product design is relatively easy to change</a:t>
            </a:r>
          </a:p>
          <a:p>
            <a:pPr>
              <a:buFontTx/>
              <a:buChar char="•"/>
            </a:pPr>
            <a:r>
              <a:rPr lang="en-US" smtClean="0"/>
              <a:t>Modules can be designed/changed independently as long as interface design not altered</a:t>
            </a:r>
          </a:p>
          <a:p>
            <a:r>
              <a:rPr lang="en-US" smtClean="0"/>
              <a:t>Product variety is possible even without flexible production processes</a:t>
            </a:r>
          </a:p>
          <a:p>
            <a:pPr>
              <a:buFontTx/>
              <a:buChar char="•"/>
            </a:pPr>
            <a:r>
              <a:rPr lang="en-US" smtClean="0"/>
              <a:t>Wide variety of products can be assembled from relatively small set of </a:t>
            </a:r>
            <a:r>
              <a:rPr lang="en-US" altLang="en-US" smtClean="0"/>
              <a:t>“</a:t>
            </a:r>
            <a:r>
              <a:rPr lang="en-US" smtClean="0"/>
              <a:t>building blocks</a:t>
            </a:r>
            <a:r>
              <a:rPr lang="en-US" altLang="en-US" smtClean="0"/>
              <a:t>”</a:t>
            </a:r>
            <a:r>
              <a:rPr lang="en-US" smtClean="0"/>
              <a:t> (modules)</a:t>
            </a:r>
          </a:p>
          <a:p>
            <a:r>
              <a:rPr lang="en-US" smtClean="0"/>
              <a:t>More difficult to optimize overall performance.  </a:t>
            </a:r>
          </a:p>
          <a:p>
            <a:pPr>
              <a:buFontTx/>
              <a:buChar char="•"/>
            </a:pPr>
            <a:r>
              <a:rPr lang="en-US" smtClean="0"/>
              <a:t>Strict division of functions into separate physical elements can lead to inefficiencies</a:t>
            </a:r>
          </a:p>
          <a:p>
            <a:endParaRPr lang="en-US" smtClean="0"/>
          </a:p>
          <a:p>
            <a:r>
              <a:rPr lang="en-US" b="1" smtClean="0"/>
              <a:t>Integral</a:t>
            </a:r>
          </a:p>
          <a:p>
            <a:r>
              <a:rPr lang="en-US" smtClean="0"/>
              <a:t>Product design is relatively complex to change</a:t>
            </a:r>
          </a:p>
          <a:p>
            <a:pPr>
              <a:buFontTx/>
              <a:buChar char="•"/>
            </a:pPr>
            <a:r>
              <a:rPr lang="en-US" smtClean="0"/>
              <a:t>Components cannot be designed/changed independently of other components due to interdependence</a:t>
            </a:r>
          </a:p>
          <a:p>
            <a:r>
              <a:rPr lang="en-US" smtClean="0"/>
              <a:t>Product variety not feasible without flexible production processes</a:t>
            </a:r>
          </a:p>
          <a:p>
            <a:r>
              <a:rPr lang="en-US" smtClean="0"/>
              <a:t>Easier to optimize overall performance (cost, weight, volume)</a:t>
            </a:r>
          </a:p>
          <a:p>
            <a:pPr>
              <a:buFontTx/>
              <a:buChar char="•"/>
            </a:pPr>
            <a:r>
              <a:rPr lang="en-US" smtClean="0"/>
              <a:t>E.g. integral wrench example: minimize cost by avoiding assembly, maximize strength for a given weight</a:t>
            </a:r>
          </a:p>
          <a:p>
            <a:endParaRPr lang="en-US" smtClean="0"/>
          </a:p>
          <a:p>
            <a:r>
              <a:rPr lang="en-US" b="1" smtClean="0"/>
              <a:t>Ops strategy</a:t>
            </a:r>
            <a:r>
              <a:rPr lang="en-US" smtClean="0"/>
              <a:t>: Modular targets the Flexibility dimension. Integral targets the cost dimension (for a given product, not a portfolio perspective) and quality (as measured by performance.)</a:t>
            </a:r>
          </a:p>
          <a:p>
            <a:endParaRPr lang="en-US" smtClean="0"/>
          </a:p>
        </p:txBody>
      </p:sp>
      <p:sp>
        <p:nvSpPr>
          <p:cNvPr id="43011" name="Slide Number Placeholder 3"/>
          <p:cNvSpPr>
            <a:spLocks noGrp="1"/>
          </p:cNvSpPr>
          <p:nvPr>
            <p:ph type="sldNum" sz="quarter" idx="5"/>
          </p:nvPr>
        </p:nvSpPr>
        <p:spPr>
          <a:noFill/>
        </p:spPr>
        <p:txBody>
          <a:bodyPr/>
          <a:lstStyle/>
          <a:p>
            <a:fld id="{656EBDC1-3707-4EBB-94B9-BA9721AF7786}" type="slidenum">
              <a:rPr lang="en-US"/>
              <a:pPr/>
              <a:t>8</a:t>
            </a:fld>
            <a:endParaRPr lang="en-US"/>
          </a:p>
        </p:txBody>
      </p:sp>
    </p:spTree>
    <p:extLst>
      <p:ext uri="{BB962C8B-B14F-4D97-AF65-F5344CB8AC3E}">
        <p14:creationId xmlns:p14="http://schemas.microsoft.com/office/powerpoint/2010/main" val="6108986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r>
              <a:rPr lang="en-US" smtClean="0"/>
              <a:t>“How can you quickly ascertain whether a project is sequential?”  (Empty upper triangle)</a:t>
            </a:r>
          </a:p>
        </p:txBody>
      </p:sp>
      <p:sp>
        <p:nvSpPr>
          <p:cNvPr id="43012" name="Header Placeholder 3"/>
          <p:cNvSpPr>
            <a:spLocks noGrp="1"/>
          </p:cNvSpPr>
          <p:nvPr>
            <p:ph type="hdr" sz="quarter"/>
          </p:nvPr>
        </p:nvSpPr>
        <p:spPr>
          <a:noFill/>
        </p:spPr>
        <p:txBody>
          <a:bodyPr/>
          <a:lstStyle/>
          <a:p>
            <a:pPr defTabSz="929989"/>
            <a:r>
              <a:rPr lang="en-US" dirty="0" smtClean="0"/>
              <a:t>OPNS454 Week 9: Improvement and Innovation</a:t>
            </a:r>
          </a:p>
        </p:txBody>
      </p:sp>
      <p:sp>
        <p:nvSpPr>
          <p:cNvPr id="43013" name="Date Placeholder 4"/>
          <p:cNvSpPr>
            <a:spLocks noGrp="1"/>
          </p:cNvSpPr>
          <p:nvPr>
            <p:ph type="dt" sz="quarter" idx="1"/>
          </p:nvPr>
        </p:nvSpPr>
        <p:spPr>
          <a:noFill/>
        </p:spPr>
        <p:txBody>
          <a:bodyPr/>
          <a:lstStyle/>
          <a:p>
            <a:pPr defTabSz="929989"/>
            <a:fld id="{C8721F41-BFCE-457E-A6C2-EB83EEE53692}" type="datetime1">
              <a:rPr lang="en-US" smtClean="0"/>
              <a:pPr defTabSz="929989"/>
              <a:t>3/1/17</a:t>
            </a:fld>
            <a:endParaRPr lang="en-US" dirty="0" smtClean="0"/>
          </a:p>
        </p:txBody>
      </p:sp>
      <p:sp>
        <p:nvSpPr>
          <p:cNvPr id="43014" name="Footer Placeholder 5"/>
          <p:cNvSpPr>
            <a:spLocks noGrp="1"/>
          </p:cNvSpPr>
          <p:nvPr>
            <p:ph type="ftr" sz="quarter" idx="4"/>
          </p:nvPr>
        </p:nvSpPr>
        <p:spPr>
          <a:noFill/>
        </p:spPr>
        <p:txBody>
          <a:bodyPr/>
          <a:lstStyle/>
          <a:p>
            <a:pPr defTabSz="929989"/>
            <a:r>
              <a:rPr lang="en-US" dirty="0" smtClean="0"/>
              <a:t>OPNS454   © Van Mieghem</a:t>
            </a:r>
          </a:p>
        </p:txBody>
      </p:sp>
      <p:sp>
        <p:nvSpPr>
          <p:cNvPr id="43015" name="Slide Number Placeholder 6"/>
          <p:cNvSpPr>
            <a:spLocks noGrp="1"/>
          </p:cNvSpPr>
          <p:nvPr>
            <p:ph type="sldNum" sz="quarter" idx="5"/>
          </p:nvPr>
        </p:nvSpPr>
        <p:spPr>
          <a:noFill/>
        </p:spPr>
        <p:txBody>
          <a:bodyPr/>
          <a:lstStyle/>
          <a:p>
            <a:pPr defTabSz="929989"/>
            <a:fld id="{2387EC40-C263-4BBA-9C84-2D46E3C5B092}" type="slidenum">
              <a:rPr lang="en-US" smtClean="0"/>
              <a:pPr defTabSz="929989"/>
              <a:t>10</a:t>
            </a:fld>
            <a:endParaRPr lang="en-US" dirty="0" smtClean="0"/>
          </a:p>
        </p:txBody>
      </p:sp>
    </p:spTree>
    <p:extLst>
      <p:ext uri="{BB962C8B-B14F-4D97-AF65-F5344CB8AC3E}">
        <p14:creationId xmlns:p14="http://schemas.microsoft.com/office/powerpoint/2010/main" val="8290369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Grp="1" noChangeArrowheads="1"/>
          </p:cNvSpPr>
          <p:nvPr>
            <p:ph type="ftr" sz="quarter" idx="4"/>
          </p:nvPr>
        </p:nvSpPr>
        <p:spPr>
          <a:ln/>
        </p:spPr>
        <p:txBody>
          <a:bodyPr/>
          <a:lstStyle/>
          <a:p>
            <a:r>
              <a:rPr lang="en-US"/>
              <a:t>G. Allon/Operations/Supply Chain Mgt</a:t>
            </a:r>
          </a:p>
        </p:txBody>
      </p:sp>
      <p:sp>
        <p:nvSpPr>
          <p:cNvPr id="5" name="Rectangle 7"/>
          <p:cNvSpPr>
            <a:spLocks noGrp="1" noChangeArrowheads="1"/>
          </p:cNvSpPr>
          <p:nvPr>
            <p:ph type="sldNum" sz="quarter" idx="5"/>
          </p:nvPr>
        </p:nvSpPr>
        <p:spPr>
          <a:ln/>
        </p:spPr>
        <p:txBody>
          <a:bodyPr/>
          <a:lstStyle/>
          <a:p>
            <a:fld id="{82396170-A59A-4C25-B212-ABC0A5C5FA2E}" type="slidenum">
              <a:rPr lang="en-US"/>
              <a:pPr/>
              <a:t>12</a:t>
            </a:fld>
            <a:endParaRPr lang="en-US"/>
          </a:p>
        </p:txBody>
      </p:sp>
      <p:sp>
        <p:nvSpPr>
          <p:cNvPr id="997378" name="Rectangle 2"/>
          <p:cNvSpPr>
            <a:spLocks noGrp="1" noRot="1" noChangeAspect="1" noChangeArrowheads="1" noTextEdit="1"/>
          </p:cNvSpPr>
          <p:nvPr>
            <p:ph type="sldImg"/>
          </p:nvPr>
        </p:nvSpPr>
        <p:spPr>
          <a:xfrm>
            <a:off x="938213" y="98425"/>
            <a:ext cx="5441950" cy="4081463"/>
          </a:xfrm>
          <a:ln cap="flat"/>
        </p:spPr>
      </p:sp>
      <p:sp>
        <p:nvSpPr>
          <p:cNvPr id="997379" name="Rectangle 3"/>
          <p:cNvSpPr>
            <a:spLocks noGrp="1" noChangeArrowheads="1"/>
          </p:cNvSpPr>
          <p:nvPr>
            <p:ph type="body" idx="1"/>
          </p:nvPr>
        </p:nvSpPr>
        <p:spPr>
          <a:xfrm>
            <a:off x="574675" y="4335463"/>
            <a:ext cx="6162675" cy="4546600"/>
          </a:xfrm>
        </p:spPr>
        <p:txBody>
          <a:bodyPr/>
          <a:lstStyle/>
          <a:p>
            <a:r>
              <a:rPr lang="en-US" dirty="0"/>
              <a:t>Let the </a:t>
            </a:r>
            <a:r>
              <a:rPr lang="en-US" dirty="0" err="1"/>
              <a:t>european</a:t>
            </a:r>
            <a:r>
              <a:rPr lang="en-US" dirty="0"/>
              <a:t> distribution centers to do the customization.</a:t>
            </a:r>
          </a:p>
          <a:p>
            <a:r>
              <a:rPr lang="en-US" dirty="0"/>
              <a:t>What is the benefit of that – cut safety stocks by a third.</a:t>
            </a:r>
          </a:p>
          <a:p>
            <a:r>
              <a:rPr lang="en-US" dirty="0"/>
              <a:t>Postponement model – delaying the differentiation of their products.</a:t>
            </a:r>
          </a:p>
          <a:p>
            <a:r>
              <a:rPr lang="en-US" dirty="0"/>
              <a:t>What we have here – another way of thinking about </a:t>
            </a:r>
            <a:r>
              <a:rPr lang="en-US" dirty="0" err="1"/>
              <a:t>postponments</a:t>
            </a:r>
            <a:r>
              <a:rPr lang="en-US" dirty="0"/>
              <a:t> – to have component </a:t>
            </a:r>
            <a:r>
              <a:rPr lang="en-US" dirty="0" err="1"/>
              <a:t>comonality</a:t>
            </a:r>
            <a:r>
              <a:rPr lang="en-US" dirty="0"/>
              <a:t> – </a:t>
            </a:r>
          </a:p>
          <a:p>
            <a:r>
              <a:rPr lang="en-US" dirty="0"/>
              <a:t>If you want to think where this comes to play.</a:t>
            </a:r>
          </a:p>
          <a:p>
            <a:r>
              <a:rPr lang="en-US" dirty="0"/>
              <a:t>Dell – </a:t>
            </a:r>
            <a:r>
              <a:rPr lang="en-US" dirty="0" err="1"/>
              <a:t>chossing</a:t>
            </a:r>
            <a:r>
              <a:rPr lang="en-US" dirty="0"/>
              <a:t> among options…</a:t>
            </a:r>
          </a:p>
          <a:p>
            <a:r>
              <a:rPr lang="en-US" dirty="0"/>
              <a:t>Product that have 5 different components to choose from and have </a:t>
            </a:r>
          </a:p>
          <a:p>
            <a:r>
              <a:rPr lang="en-US" dirty="0"/>
              <a:t>How many end configuration 4^5 = 1024 end items.</a:t>
            </a:r>
          </a:p>
          <a:p>
            <a:r>
              <a:rPr lang="en-US" dirty="0"/>
              <a:t>If you are making a stock…</a:t>
            </a:r>
          </a:p>
          <a:p>
            <a:r>
              <a:rPr lang="en-US" dirty="0"/>
              <a:t>How many end items do you need to forecast -&gt; limit variety</a:t>
            </a:r>
          </a:p>
          <a:p>
            <a:r>
              <a:rPr lang="en-US" dirty="0"/>
              <a:t>If you are dell – what do you need to forecast – </a:t>
            </a:r>
          </a:p>
          <a:p>
            <a:r>
              <a:rPr lang="en-US" dirty="0"/>
              <a:t>Demand for processor1, …</a:t>
            </a:r>
          </a:p>
          <a:p>
            <a:r>
              <a:rPr lang="en-US" dirty="0"/>
              <a:t>For each component all options – therefore only for 20..</a:t>
            </a:r>
          </a:p>
          <a:p>
            <a:r>
              <a:rPr lang="en-US" dirty="0"/>
              <a:t>Leverage it quite  a bit by delaying diff</a:t>
            </a:r>
          </a:p>
          <a:p>
            <a:endParaRPr lang="en-US" dirty="0"/>
          </a:p>
          <a:p>
            <a:r>
              <a:rPr lang="en-US" dirty="0"/>
              <a:t>Other examples – </a:t>
            </a:r>
          </a:p>
          <a:p>
            <a:r>
              <a:rPr lang="en-US" dirty="0"/>
              <a:t>Paint – go to </a:t>
            </a:r>
            <a:r>
              <a:rPr lang="en-US" dirty="0" err="1"/>
              <a:t>homedepot</a:t>
            </a:r>
            <a:r>
              <a:rPr lang="en-US" dirty="0"/>
              <a:t>.</a:t>
            </a:r>
          </a:p>
          <a:p>
            <a:r>
              <a:rPr lang="en-US" dirty="0"/>
              <a:t>Have a base paint and a set of dyes</a:t>
            </a:r>
          </a:p>
          <a:p>
            <a:endParaRPr lang="en-US" dirty="0"/>
          </a:p>
          <a:p>
            <a:r>
              <a:rPr lang="en-US" dirty="0"/>
              <a:t>What’s the down side of doing this postponement-</a:t>
            </a:r>
          </a:p>
          <a:p>
            <a:r>
              <a:rPr lang="en-US" dirty="0"/>
              <a:t>in the </a:t>
            </a:r>
            <a:r>
              <a:rPr lang="en-US" dirty="0" err="1"/>
              <a:t>hp</a:t>
            </a:r>
            <a:r>
              <a:rPr lang="en-US" dirty="0"/>
              <a:t> example – the </a:t>
            </a:r>
            <a:r>
              <a:rPr lang="en-US" dirty="0" err="1"/>
              <a:t>dist</a:t>
            </a:r>
            <a:r>
              <a:rPr lang="en-US" dirty="0"/>
              <a:t> centers are doing light manufacturing.</a:t>
            </a:r>
          </a:p>
          <a:p>
            <a:r>
              <a:rPr lang="en-US" dirty="0"/>
              <a:t>In the paint example – there will be 5000 of blue- and this probably not the most cost efficient way.</a:t>
            </a:r>
          </a:p>
          <a:p>
            <a:r>
              <a:rPr lang="en-US" dirty="0"/>
              <a:t>Timback2 – can custom mess’ bag but not computer bags (make it </a:t>
            </a:r>
            <a:r>
              <a:rPr lang="en-US" dirty="0" err="1"/>
              <a:t>abraod</a:t>
            </a:r>
            <a:r>
              <a:rPr lang="en-US" dirty="0"/>
              <a:t> because of labor costs).</a:t>
            </a:r>
          </a:p>
          <a:p>
            <a:endParaRPr lang="en-US" dirty="0"/>
          </a:p>
          <a:p>
            <a:endParaRPr lang="en-US" dirty="0"/>
          </a:p>
        </p:txBody>
      </p:sp>
    </p:spTree>
    <p:extLst>
      <p:ext uri="{BB962C8B-B14F-4D97-AF65-F5344CB8AC3E}">
        <p14:creationId xmlns:p14="http://schemas.microsoft.com/office/powerpoint/2010/main" val="2136886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r>
              <a:rPr lang="en-US" dirty="0" smtClean="0"/>
              <a:t>Interview with Jeff, our graduate:</a:t>
            </a:r>
          </a:p>
          <a:p>
            <a:r>
              <a:rPr lang="en-US" dirty="0" smtClean="0"/>
              <a:t>http://www.ibm.com/developerworks/podcast/dwi/cm-int051309.mp3</a:t>
            </a:r>
          </a:p>
          <a:p>
            <a:endParaRPr lang="en-US" dirty="0"/>
          </a:p>
        </p:txBody>
      </p:sp>
      <p:sp>
        <p:nvSpPr>
          <p:cNvPr id="4" name="Header Placeholder 3"/>
          <p:cNvSpPr>
            <a:spLocks noGrp="1"/>
          </p:cNvSpPr>
          <p:nvPr>
            <p:ph type="hdr" sz="quarter" idx="10"/>
          </p:nvPr>
        </p:nvSpPr>
        <p:spPr/>
        <p:txBody>
          <a:bodyPr/>
          <a:lstStyle/>
          <a:p>
            <a:pPr>
              <a:defRPr/>
            </a:pPr>
            <a:r>
              <a:rPr lang="en-US" smtClean="0"/>
              <a:t>Operations Strategy/Sourcing &amp; Contracting</a:t>
            </a:r>
            <a:endParaRPr lang="en-US"/>
          </a:p>
        </p:txBody>
      </p:sp>
      <p:sp>
        <p:nvSpPr>
          <p:cNvPr id="5" name="Date Placeholder 4"/>
          <p:cNvSpPr>
            <a:spLocks noGrp="1"/>
          </p:cNvSpPr>
          <p:nvPr>
            <p:ph type="dt" idx="11"/>
          </p:nvPr>
        </p:nvSpPr>
        <p:spPr/>
        <p:txBody>
          <a:bodyPr/>
          <a:lstStyle/>
          <a:p>
            <a:pPr>
              <a:defRPr/>
            </a:pPr>
            <a:fld id="{1A52AE3F-3070-4FDD-863B-E48987BE482B}" type="datetime1">
              <a:rPr lang="en-US" smtClean="0"/>
              <a:pPr>
                <a:defRPr/>
              </a:pPr>
              <a:t>3/1/17</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D588EE2E-55AE-4C3D-BD58-67509B023CC0}" type="slidenum">
              <a:rPr lang="en-US" smtClean="0"/>
              <a:pPr>
                <a:defRPr/>
              </a:pPr>
              <a:t>14</a:t>
            </a:fld>
            <a:endParaRPr lang="en-US"/>
          </a:p>
        </p:txBody>
      </p:sp>
    </p:spTree>
    <p:extLst>
      <p:ext uri="{BB962C8B-B14F-4D97-AF65-F5344CB8AC3E}">
        <p14:creationId xmlns:p14="http://schemas.microsoft.com/office/powerpoint/2010/main" val="21112179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55299" name="Rectangle 3"/>
          <p:cNvSpPr>
            <a:spLocks noGrp="1" noChangeArrowheads="1"/>
          </p:cNvSpPr>
          <p:nvPr>
            <p:ph type="dt" sz="quarter" idx="1"/>
          </p:nvPr>
        </p:nvSpPr>
        <p:spPr>
          <a:noFill/>
        </p:spPr>
        <p:txBody>
          <a:bodyPr/>
          <a:lstStyle/>
          <a:p>
            <a:pPr defTabSz="986994"/>
            <a:fld id="{CEDA1220-BA3D-4B89-81C5-2D064A2CD158}" type="datetime1">
              <a:rPr lang="en-US" smtClean="0"/>
              <a:pPr defTabSz="986994"/>
              <a:t>3/2/17</a:t>
            </a:fld>
            <a:endParaRPr lang="en-US" dirty="0" smtClean="0"/>
          </a:p>
        </p:txBody>
      </p:sp>
      <p:sp>
        <p:nvSpPr>
          <p:cNvPr id="55300" name="Rectangle 6"/>
          <p:cNvSpPr>
            <a:spLocks noGrp="1" noChangeArrowheads="1"/>
          </p:cNvSpPr>
          <p:nvPr>
            <p:ph type="ftr" sz="quarter" idx="4"/>
          </p:nvPr>
        </p:nvSpPr>
        <p:spPr>
          <a:noFill/>
        </p:spPr>
        <p:txBody>
          <a:bodyPr/>
          <a:lstStyle/>
          <a:p>
            <a:pPr defTabSz="986994"/>
            <a:r>
              <a:rPr lang="en-US" dirty="0" smtClean="0"/>
              <a:t>© Van Mieghem</a:t>
            </a:r>
          </a:p>
        </p:txBody>
      </p:sp>
      <p:sp>
        <p:nvSpPr>
          <p:cNvPr id="55301" name="Rectangle 7"/>
          <p:cNvSpPr>
            <a:spLocks noGrp="1" noChangeArrowheads="1"/>
          </p:cNvSpPr>
          <p:nvPr>
            <p:ph type="sldNum" sz="quarter" idx="5"/>
          </p:nvPr>
        </p:nvSpPr>
        <p:spPr>
          <a:noFill/>
        </p:spPr>
        <p:txBody>
          <a:bodyPr/>
          <a:lstStyle/>
          <a:p>
            <a:pPr defTabSz="986994"/>
            <a:fld id="{98ACD0CF-352F-49B5-8A2D-BC9ECC374643}" type="slidenum">
              <a:rPr lang="en-US" smtClean="0"/>
              <a:pPr defTabSz="986994"/>
              <a:t>17</a:t>
            </a:fld>
            <a:endParaRPr lang="en-US" dirty="0" smtClean="0"/>
          </a:p>
        </p:txBody>
      </p:sp>
      <p:sp>
        <p:nvSpPr>
          <p:cNvPr id="55302" name="Rectangle 2"/>
          <p:cNvSpPr>
            <a:spLocks noGrp="1" noRot="1" noChangeAspect="1" noChangeArrowheads="1" noTextEdit="1"/>
          </p:cNvSpPr>
          <p:nvPr>
            <p:ph type="sldImg"/>
          </p:nvPr>
        </p:nvSpPr>
        <p:spPr>
          <a:xfrm>
            <a:off x="1257300" y="719138"/>
            <a:ext cx="4800600" cy="3600450"/>
          </a:xfrm>
          <a:ln/>
        </p:spPr>
      </p:sp>
      <p:sp>
        <p:nvSpPr>
          <p:cNvPr id="8" name="Rectangle 3"/>
          <p:cNvSpPr txBox="1">
            <a:spLocks noChangeArrowheads="1"/>
          </p:cNvSpPr>
          <p:nvPr/>
        </p:nvSpPr>
        <p:spPr bwMode="auto">
          <a:xfrm>
            <a:off x="192089" y="4276726"/>
            <a:ext cx="6931025" cy="5138738"/>
          </a:xfrm>
          <a:prstGeom prst="rect">
            <a:avLst/>
          </a:prstGeom>
          <a:noFill/>
          <a:ln w="9525">
            <a:noFill/>
            <a:miter lim="800000"/>
            <a:headEnd/>
            <a:tailEnd/>
          </a:ln>
          <a:effectLst/>
        </p:spPr>
        <p:txBody>
          <a:bodyPr lIns="98511" tIns="49257" rIns="98511" bIns="49257"/>
          <a:lstStyle/>
          <a:p>
            <a:pPr marL="198681" indent="-198681" eaLnBrk="0" hangingPunct="0">
              <a:lnSpc>
                <a:spcPct val="90000"/>
              </a:lnSpc>
              <a:spcBef>
                <a:spcPct val="30000"/>
              </a:spcBef>
              <a:buFontTx/>
              <a:buChar char="•"/>
              <a:defRPr/>
            </a:pPr>
            <a:r>
              <a:rPr lang="en-US" sz="1000" b="0" dirty="0"/>
              <a:t> Leveraged mfg </a:t>
            </a:r>
            <a:r>
              <a:rPr lang="en-US" sz="1000" b="0" dirty="0" err="1"/>
              <a:t>strat</a:t>
            </a:r>
            <a:r>
              <a:rPr lang="en-US" sz="1000" b="0" dirty="0"/>
              <a:t> = outsource bulk of mfg = leverage supply base.</a:t>
            </a:r>
          </a:p>
          <a:p>
            <a:pPr marL="660133" lvl="1" indent="-198681" eaLnBrk="0" hangingPunct="0">
              <a:lnSpc>
                <a:spcPct val="90000"/>
              </a:lnSpc>
              <a:spcBef>
                <a:spcPct val="30000"/>
              </a:spcBef>
              <a:buFontTx/>
              <a:buChar char="•"/>
              <a:defRPr/>
            </a:pPr>
            <a:r>
              <a:rPr lang="en-US" sz="1000" b="0" dirty="0"/>
              <a:t> Three levels:</a:t>
            </a:r>
          </a:p>
          <a:p>
            <a:pPr marL="1139209" lvl="2" indent="-198681" eaLnBrk="0" hangingPunct="0">
              <a:lnSpc>
                <a:spcPct val="90000"/>
              </a:lnSpc>
              <a:spcBef>
                <a:spcPct val="30000"/>
              </a:spcBef>
              <a:buFontTx/>
              <a:buAutoNum type="arabicPeriod"/>
              <a:defRPr/>
            </a:pPr>
            <a:r>
              <a:rPr lang="en-US" sz="1000" b="0" dirty="0"/>
              <a:t>Complete outsourcing</a:t>
            </a:r>
          </a:p>
          <a:p>
            <a:pPr marL="1139209" lvl="2" indent="-198681" eaLnBrk="0" hangingPunct="0">
              <a:lnSpc>
                <a:spcPct val="90000"/>
              </a:lnSpc>
              <a:spcBef>
                <a:spcPct val="30000"/>
              </a:spcBef>
              <a:buFontTx/>
              <a:buAutoNum type="arabicPeriod"/>
              <a:defRPr/>
            </a:pPr>
            <a:r>
              <a:rPr lang="en-US" sz="1000" b="0" dirty="0"/>
              <a:t>Buy components, do assembly</a:t>
            </a:r>
          </a:p>
          <a:p>
            <a:pPr marL="1139209" lvl="2" indent="-198681" eaLnBrk="0" hangingPunct="0">
              <a:lnSpc>
                <a:spcPct val="90000"/>
              </a:lnSpc>
              <a:spcBef>
                <a:spcPct val="30000"/>
              </a:spcBef>
              <a:buFontTx/>
              <a:buAutoNum type="arabicPeriod"/>
              <a:defRPr/>
            </a:pPr>
            <a:r>
              <a:rPr lang="en-US" sz="1000" b="0" dirty="0"/>
              <a:t>B&amp;M components, do assembly</a:t>
            </a:r>
          </a:p>
          <a:p>
            <a:pPr marL="198681" indent="-198681" eaLnBrk="0" hangingPunct="0">
              <a:lnSpc>
                <a:spcPct val="90000"/>
              </a:lnSpc>
              <a:spcBef>
                <a:spcPct val="30000"/>
              </a:spcBef>
              <a:buFontTx/>
              <a:buChar char="•"/>
              <a:defRPr/>
            </a:pPr>
            <a:r>
              <a:rPr lang="en-US" sz="1000" b="0" dirty="0"/>
              <a:t>Advantage of strategic outsourcing main benefit: “liberates the balance sheet”.</a:t>
            </a:r>
          </a:p>
          <a:p>
            <a:pPr marL="677757" lvl="1" indent="-198681" eaLnBrk="0" hangingPunct="0">
              <a:lnSpc>
                <a:spcPct val="90000"/>
              </a:lnSpc>
              <a:spcBef>
                <a:spcPct val="30000"/>
              </a:spcBef>
              <a:buFontTx/>
              <a:buChar char="•"/>
              <a:defRPr/>
            </a:pPr>
            <a:r>
              <a:rPr lang="en-US" sz="1000" b="0" dirty="0"/>
              <a:t>In which industries is the move to strategic outsourcing most prevalent?</a:t>
            </a:r>
          </a:p>
          <a:p>
            <a:pPr marL="677757" lvl="1" indent="-198681" eaLnBrk="0" hangingPunct="0">
              <a:lnSpc>
                <a:spcPct val="90000"/>
              </a:lnSpc>
              <a:spcBef>
                <a:spcPct val="30000"/>
              </a:spcBef>
              <a:buFontTx/>
              <a:buChar char="-"/>
              <a:defRPr/>
            </a:pPr>
            <a:r>
              <a:rPr lang="en-US" sz="1000" b="0" dirty="0"/>
              <a:t>Risky, fast-moving industries.  Prime examples: Nokia, Apple and Cisco, Sun. Their focus is on design, distribution, and understanding customer needs. Technology obsolesces overnight. </a:t>
            </a:r>
            <a:r>
              <a:rPr lang="en-US" sz="1000" dirty="0"/>
              <a:t>If structured correctly</a:t>
            </a:r>
            <a:r>
              <a:rPr lang="en-US" sz="1000" b="0" dirty="0"/>
              <a:t>, outsourcing allows them to scale up and down quickly and flexibly, thus mitigating these business risks.</a:t>
            </a:r>
          </a:p>
          <a:p>
            <a:pPr marL="198681" indent="-198681" eaLnBrk="0" hangingPunct="0">
              <a:lnSpc>
                <a:spcPct val="90000"/>
              </a:lnSpc>
              <a:spcBef>
                <a:spcPct val="30000"/>
              </a:spcBef>
              <a:buFontTx/>
              <a:buChar char="-"/>
              <a:defRPr/>
            </a:pPr>
            <a:r>
              <a:rPr lang="en-US" sz="1000" dirty="0"/>
              <a:t>Drawbacks: good to bring out:</a:t>
            </a:r>
          </a:p>
          <a:p>
            <a:pPr marL="677757" lvl="1" indent="-198681" eaLnBrk="0" hangingPunct="0">
              <a:lnSpc>
                <a:spcPct val="90000"/>
              </a:lnSpc>
              <a:spcBef>
                <a:spcPct val="30000"/>
              </a:spcBef>
              <a:buFontTx/>
              <a:buAutoNum type="arabicPeriod"/>
              <a:defRPr/>
            </a:pPr>
            <a:r>
              <a:rPr lang="en-US" sz="1000" dirty="0"/>
              <a:t>Hold-up problem</a:t>
            </a:r>
            <a:r>
              <a:rPr lang="en-US" sz="1000" b="0" dirty="0"/>
              <a:t> (explain)</a:t>
            </a:r>
          </a:p>
          <a:p>
            <a:pPr marL="677757" lvl="1" indent="-198681" eaLnBrk="0" hangingPunct="0">
              <a:lnSpc>
                <a:spcPct val="90000"/>
              </a:lnSpc>
              <a:spcBef>
                <a:spcPct val="30000"/>
              </a:spcBef>
              <a:buFontTx/>
              <a:buAutoNum type="arabicPeriod"/>
              <a:defRPr/>
            </a:pPr>
            <a:r>
              <a:rPr lang="en-US" sz="1000" dirty="0"/>
              <a:t>Double marginalization</a:t>
            </a:r>
          </a:p>
          <a:p>
            <a:pPr marL="677757" lvl="1" indent="-198681" eaLnBrk="0" hangingPunct="0">
              <a:lnSpc>
                <a:spcPct val="90000"/>
              </a:lnSpc>
              <a:spcBef>
                <a:spcPct val="30000"/>
              </a:spcBef>
              <a:buFontTx/>
              <a:buAutoNum type="arabicPeriod"/>
              <a:defRPr/>
            </a:pPr>
            <a:r>
              <a:rPr lang="en-US" sz="1000" dirty="0"/>
              <a:t>Transaction/interaction/complexity costs</a:t>
            </a:r>
          </a:p>
          <a:p>
            <a:pPr marL="677757" lvl="1" indent="-198681" eaLnBrk="0" hangingPunct="0">
              <a:lnSpc>
                <a:spcPct val="90000"/>
              </a:lnSpc>
              <a:spcBef>
                <a:spcPct val="30000"/>
              </a:spcBef>
              <a:buFontTx/>
              <a:buAutoNum type="arabicPeriod"/>
              <a:defRPr/>
            </a:pPr>
            <a:r>
              <a:rPr lang="en-US" sz="1000" dirty="0"/>
              <a:t>Information asymmetries</a:t>
            </a:r>
          </a:p>
          <a:p>
            <a:pPr marL="677757" lvl="1" indent="-198681" eaLnBrk="0" hangingPunct="0">
              <a:lnSpc>
                <a:spcPct val="90000"/>
              </a:lnSpc>
              <a:spcBef>
                <a:spcPct val="30000"/>
              </a:spcBef>
              <a:defRPr/>
            </a:pPr>
            <a:r>
              <a:rPr lang="en-US" sz="1000" b="0" dirty="0"/>
              <a:t>(Recall that contracts aimed to “internalize externalities and homogenize asymmetries”)</a:t>
            </a:r>
          </a:p>
          <a:p>
            <a:pPr marL="198681" indent="-198681" eaLnBrk="0" hangingPunct="0">
              <a:lnSpc>
                <a:spcPct val="90000"/>
              </a:lnSpc>
              <a:spcBef>
                <a:spcPct val="30000"/>
              </a:spcBef>
              <a:defRPr/>
            </a:pPr>
            <a:endParaRPr lang="en-US" sz="1000" b="0" dirty="0"/>
          </a:p>
          <a:p>
            <a:pPr marL="198681" indent="-198681" eaLnBrk="0" hangingPunct="0">
              <a:lnSpc>
                <a:spcPct val="90000"/>
              </a:lnSpc>
              <a:spcBef>
                <a:spcPct val="30000"/>
              </a:spcBef>
              <a:defRPr/>
            </a:pPr>
            <a:r>
              <a:rPr lang="en-US" sz="1000" b="0" dirty="0"/>
              <a:t>To do it well, companies need to upgrade:</a:t>
            </a:r>
          </a:p>
          <a:p>
            <a:pPr marL="198681" indent="-198681" eaLnBrk="0" hangingPunct="0">
              <a:lnSpc>
                <a:spcPct val="90000"/>
              </a:lnSpc>
              <a:spcBef>
                <a:spcPct val="30000"/>
              </a:spcBef>
              <a:buFontTx/>
              <a:buChar char="-"/>
              <a:defRPr/>
            </a:pPr>
            <a:r>
              <a:rPr lang="en-US" sz="1000" b="0" dirty="0"/>
              <a:t>Procurement and project mgt skills</a:t>
            </a:r>
          </a:p>
          <a:p>
            <a:pPr marL="198681" indent="-198681" eaLnBrk="0" hangingPunct="0">
              <a:lnSpc>
                <a:spcPct val="90000"/>
              </a:lnSpc>
              <a:spcBef>
                <a:spcPct val="30000"/>
              </a:spcBef>
              <a:buFontTx/>
              <a:buChar char="-"/>
              <a:defRPr/>
            </a:pPr>
            <a:r>
              <a:rPr lang="en-US" sz="1000" b="0" dirty="0"/>
              <a:t>Risk management capabilities.</a:t>
            </a:r>
          </a:p>
          <a:p>
            <a:pPr marL="198681" indent="-198681" eaLnBrk="0" hangingPunct="0">
              <a:lnSpc>
                <a:spcPct val="90000"/>
              </a:lnSpc>
              <a:spcBef>
                <a:spcPct val="30000"/>
              </a:spcBef>
              <a:buFontTx/>
              <a:buChar char="-"/>
              <a:defRPr/>
            </a:pPr>
            <a:endParaRPr lang="en-US" sz="1000" b="0" dirty="0"/>
          </a:p>
          <a:p>
            <a:pPr marL="198681" indent="-198681" eaLnBrk="0" hangingPunct="0">
              <a:lnSpc>
                <a:spcPct val="90000"/>
              </a:lnSpc>
              <a:spcBef>
                <a:spcPct val="30000"/>
              </a:spcBef>
              <a:buFontTx/>
              <a:buChar char="•"/>
              <a:defRPr/>
            </a:pPr>
            <a:r>
              <a:rPr lang="en-US" sz="1000" b="0" dirty="0"/>
              <a:t> What actions did Sun take:</a:t>
            </a:r>
          </a:p>
          <a:p>
            <a:pPr marL="677757" lvl="1" indent="-198681" eaLnBrk="0" hangingPunct="0">
              <a:lnSpc>
                <a:spcPct val="90000"/>
              </a:lnSpc>
              <a:spcBef>
                <a:spcPct val="30000"/>
              </a:spcBef>
              <a:buFontTx/>
              <a:buAutoNum type="arabicPeriod"/>
              <a:defRPr/>
            </a:pPr>
            <a:r>
              <a:rPr lang="en-US" sz="1000" b="0" dirty="0"/>
              <a:t>Build up SRM capabilities and systems:</a:t>
            </a:r>
          </a:p>
          <a:p>
            <a:pPr marL="1155232" lvl="2" indent="-198681" eaLnBrk="0" hangingPunct="0">
              <a:lnSpc>
                <a:spcPct val="90000"/>
              </a:lnSpc>
              <a:spcBef>
                <a:spcPct val="30000"/>
              </a:spcBef>
              <a:buFontTx/>
              <a:buAutoNum type="arabicPeriod"/>
              <a:defRPr/>
            </a:pPr>
            <a:r>
              <a:rPr lang="en-US" sz="1000" b="0" dirty="0"/>
              <a:t>LT relationships</a:t>
            </a:r>
          </a:p>
          <a:p>
            <a:pPr marL="1155232" lvl="2" indent="-198681" eaLnBrk="0" hangingPunct="0">
              <a:lnSpc>
                <a:spcPct val="90000"/>
              </a:lnSpc>
              <a:spcBef>
                <a:spcPct val="30000"/>
              </a:spcBef>
              <a:buFontTx/>
              <a:buAutoNum type="arabicPeriod"/>
              <a:defRPr/>
            </a:pPr>
            <a:r>
              <a:rPr lang="en-US" sz="1000" b="0" dirty="0"/>
              <a:t>Actively engage suppliers</a:t>
            </a:r>
          </a:p>
          <a:p>
            <a:pPr marL="1155232" lvl="2" indent="-198681" eaLnBrk="0" hangingPunct="0">
              <a:lnSpc>
                <a:spcPct val="90000"/>
              </a:lnSpc>
              <a:spcBef>
                <a:spcPct val="30000"/>
              </a:spcBef>
              <a:buFontTx/>
              <a:buAutoNum type="arabicPeriod"/>
              <a:defRPr/>
            </a:pPr>
            <a:r>
              <a:rPr lang="en-US" sz="1000" b="0" dirty="0"/>
              <a:t>Incentivize suppliers w/ scorecard</a:t>
            </a:r>
          </a:p>
          <a:p>
            <a:pPr marL="1155232" lvl="2" indent="-198681" eaLnBrk="0" hangingPunct="0">
              <a:lnSpc>
                <a:spcPct val="90000"/>
              </a:lnSpc>
              <a:spcBef>
                <a:spcPct val="30000"/>
              </a:spcBef>
              <a:buFontTx/>
              <a:buAutoNum type="arabicPeriod"/>
              <a:defRPr/>
            </a:pPr>
            <a:r>
              <a:rPr lang="en-US" sz="1000" b="0" dirty="0"/>
              <a:t>Develop good internal SRM mgt capabilities + formal positions: GCM: </a:t>
            </a:r>
            <a:r>
              <a:rPr lang="en-US" sz="1000" b="0" i="1" dirty="0"/>
              <a:t>whose heard of this position? (Cisco also has it + these guys don’t do actual tactical purchasing, but strategic RM.)</a:t>
            </a:r>
            <a:endParaRPr lang="en-US" sz="1000" b="0" dirty="0"/>
          </a:p>
          <a:p>
            <a:pPr marL="677757" lvl="1" indent="-198681" eaLnBrk="0" hangingPunct="0">
              <a:lnSpc>
                <a:spcPct val="90000"/>
              </a:lnSpc>
              <a:spcBef>
                <a:spcPct val="30000"/>
              </a:spcBef>
              <a:buFontTx/>
              <a:buAutoNum type="arabicPeriod"/>
              <a:defRPr/>
            </a:pPr>
            <a:r>
              <a:rPr lang="en-US" sz="1000" b="0" dirty="0"/>
              <a:t>Dual source (B&amp;M)</a:t>
            </a:r>
          </a:p>
          <a:p>
            <a:pPr marL="198681" indent="-198681" eaLnBrk="0" hangingPunct="0">
              <a:lnSpc>
                <a:spcPct val="90000"/>
              </a:lnSpc>
              <a:spcBef>
                <a:spcPct val="30000"/>
              </a:spcBef>
              <a:buFontTx/>
              <a:buChar char="-"/>
              <a:defRPr/>
            </a:pPr>
            <a:endParaRPr lang="en-US" sz="1000" b="0" dirty="0"/>
          </a:p>
        </p:txBody>
      </p:sp>
      <p:sp>
        <p:nvSpPr>
          <p:cNvPr id="9" name="Notes Placeholder 8"/>
          <p:cNvSpPr>
            <a:spLocks noGrp="1"/>
          </p:cNvSpPr>
          <p:nvPr>
            <p:ph type="body" idx="1"/>
          </p:nvPr>
        </p:nvSpPr>
        <p:spPr/>
        <p:txBody>
          <a:bodyPr>
            <a:normAutofit/>
          </a:bodyPr>
          <a:lstStyle/>
          <a:p>
            <a:r>
              <a:rPr lang="en-US" dirty="0" smtClean="0"/>
              <a:t>Can discuss </a:t>
            </a:r>
            <a:r>
              <a:rPr lang="en-US" i="1" dirty="0" smtClean="0"/>
              <a:t>the</a:t>
            </a:r>
            <a:r>
              <a:rPr lang="en-US" i="1" baseline="0" dirty="0" smtClean="0"/>
              <a:t> </a:t>
            </a:r>
            <a:r>
              <a:rPr lang="en-US" i="0" baseline="0" dirty="0" smtClean="0"/>
              <a:t>key challenge for economists to answer: why do we see organizations in a market economy?  Clearly, a pure market isn’t optimal.  The firm exists whenever it can do better than relying on the market: it mitigates incentive problems, information </a:t>
            </a:r>
            <a:r>
              <a:rPr lang="en-US" i="0" baseline="0" dirty="0" err="1" smtClean="0"/>
              <a:t>asymetries</a:t>
            </a:r>
            <a:r>
              <a:rPr lang="en-US" i="0" baseline="0" dirty="0" smtClean="0"/>
              <a:t>, and has this powerful thing called “culture” as a non-monetary motivator and coordinator.</a:t>
            </a:r>
            <a:endParaRPr lang="en-US" dirty="0" smtClean="0"/>
          </a:p>
          <a:p>
            <a:endParaRPr lang="en-US" dirty="0" smtClean="0"/>
          </a:p>
          <a:p>
            <a:endParaRPr lang="en-US" dirty="0" smtClean="0"/>
          </a:p>
          <a:p>
            <a:r>
              <a:rPr lang="en-US" dirty="0" smtClean="0"/>
              <a:t>Risk</a:t>
            </a:r>
            <a:r>
              <a:rPr lang="en-US" baseline="0" dirty="0" smtClean="0"/>
              <a:t> mitigation:</a:t>
            </a:r>
          </a:p>
          <a:p>
            <a:r>
              <a:rPr lang="en-US" baseline="0" dirty="0" smtClean="0"/>
              <a:t>Link to Sun case.  They did much better by:</a:t>
            </a:r>
          </a:p>
          <a:p>
            <a:pPr marL="230726" indent="-230726">
              <a:buAutoNum type="arabicPeriod"/>
            </a:pPr>
            <a:r>
              <a:rPr lang="en-US" baseline="0" dirty="0" smtClean="0"/>
              <a:t>Dual sourcing (make &amp; buy)</a:t>
            </a:r>
          </a:p>
          <a:p>
            <a:pPr marL="230726" indent="-230726">
              <a:buAutoNum type="arabicPeriod"/>
            </a:pPr>
            <a:r>
              <a:rPr lang="en-US" baseline="0" dirty="0" smtClean="0"/>
              <a:t>Very strong SRM (using TCO supplier scorecard)</a:t>
            </a:r>
          </a:p>
          <a:p>
            <a:pPr marL="230726" indent="-230726">
              <a:buAutoNum type="arabicPeriod"/>
            </a:pPr>
            <a:r>
              <a:rPr lang="en-US" baseline="0" dirty="0" smtClean="0"/>
              <a:t>Electronics is much better suited for disintegration (modular product architecture/cheap transportation/parallel process/great IT &amp; coordination) </a:t>
            </a:r>
            <a:endParaRPr lang="en-US" dirty="0"/>
          </a:p>
        </p:txBody>
      </p:sp>
    </p:spTree>
    <p:extLst>
      <p:ext uri="{BB962C8B-B14F-4D97-AF65-F5344CB8AC3E}">
        <p14:creationId xmlns:p14="http://schemas.microsoft.com/office/powerpoint/2010/main" val="19394883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smtClean="0"/>
              <a:t>Operations Strategy/Sourcing &amp; Contracting</a:t>
            </a:r>
            <a:endParaRPr lang="en-US"/>
          </a:p>
        </p:txBody>
      </p:sp>
      <p:sp>
        <p:nvSpPr>
          <p:cNvPr id="5" name="Date Placeholder 4"/>
          <p:cNvSpPr>
            <a:spLocks noGrp="1"/>
          </p:cNvSpPr>
          <p:nvPr>
            <p:ph type="dt" idx="11"/>
          </p:nvPr>
        </p:nvSpPr>
        <p:spPr/>
        <p:txBody>
          <a:bodyPr/>
          <a:lstStyle/>
          <a:p>
            <a:pPr>
              <a:defRPr/>
            </a:pPr>
            <a:fld id="{30C1B3A0-1F51-9A48-A1BE-95E785E6CA17}" type="datetime1">
              <a:rPr lang="en-US" smtClean="0"/>
              <a:pPr>
                <a:defRPr/>
              </a:pPr>
              <a:t>3/1/17</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A01BBCF5-134F-794A-9C0B-3165FF5E7048}" type="slidenum">
              <a:rPr lang="en-US" smtClean="0"/>
              <a:pPr>
                <a:defRPr/>
              </a:pPr>
              <a:t>19</a:t>
            </a:fld>
            <a:endParaRPr lang="en-US"/>
          </a:p>
        </p:txBody>
      </p:sp>
    </p:spTree>
    <p:extLst>
      <p:ext uri="{BB962C8B-B14F-4D97-AF65-F5344CB8AC3E}">
        <p14:creationId xmlns:p14="http://schemas.microsoft.com/office/powerpoint/2010/main" val="33518739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a:noFill/>
        </p:spPr>
        <p:txBody>
          <a:bodyPr/>
          <a:lstStyle/>
          <a:p>
            <a:pPr defTabSz="942364"/>
            <a:r>
              <a:rPr lang="en-US" dirty="0" smtClean="0"/>
              <a:t>Operations Strategy/Sourcing &amp; Contracting</a:t>
            </a:r>
          </a:p>
        </p:txBody>
      </p:sp>
      <p:sp>
        <p:nvSpPr>
          <p:cNvPr id="64515" name="Rectangle 3"/>
          <p:cNvSpPr>
            <a:spLocks noGrp="1" noChangeArrowheads="1"/>
          </p:cNvSpPr>
          <p:nvPr>
            <p:ph type="dt" sz="quarter" idx="1"/>
          </p:nvPr>
        </p:nvSpPr>
        <p:spPr>
          <a:noFill/>
        </p:spPr>
        <p:txBody>
          <a:bodyPr/>
          <a:lstStyle/>
          <a:p>
            <a:pPr defTabSz="942364"/>
            <a:fld id="{D83ADCC6-D090-4F96-85B3-92CF3EAA80A9}" type="datetime1">
              <a:rPr lang="en-US" smtClean="0"/>
              <a:pPr defTabSz="942364"/>
              <a:t>3/1/17</a:t>
            </a:fld>
            <a:endParaRPr lang="en-US" dirty="0" smtClean="0"/>
          </a:p>
        </p:txBody>
      </p:sp>
      <p:sp>
        <p:nvSpPr>
          <p:cNvPr id="64516" name="Rectangle 6"/>
          <p:cNvSpPr>
            <a:spLocks noGrp="1" noChangeArrowheads="1"/>
          </p:cNvSpPr>
          <p:nvPr>
            <p:ph type="ftr" sz="quarter" idx="4"/>
          </p:nvPr>
        </p:nvSpPr>
        <p:spPr>
          <a:noFill/>
        </p:spPr>
        <p:txBody>
          <a:bodyPr/>
          <a:lstStyle/>
          <a:p>
            <a:pPr defTabSz="942364"/>
            <a:r>
              <a:rPr lang="en-US" dirty="0" smtClean="0"/>
              <a:t>© Van Mieghem</a:t>
            </a:r>
          </a:p>
        </p:txBody>
      </p:sp>
      <p:sp>
        <p:nvSpPr>
          <p:cNvPr id="64517" name="Rectangle 7"/>
          <p:cNvSpPr>
            <a:spLocks noGrp="1" noChangeArrowheads="1"/>
          </p:cNvSpPr>
          <p:nvPr>
            <p:ph type="sldNum" sz="quarter" idx="5"/>
          </p:nvPr>
        </p:nvSpPr>
        <p:spPr>
          <a:noFill/>
        </p:spPr>
        <p:txBody>
          <a:bodyPr/>
          <a:lstStyle/>
          <a:p>
            <a:pPr defTabSz="942364"/>
            <a:fld id="{7BA5F1BC-823C-416E-BBA0-1BBF320DA538}" type="slidenum">
              <a:rPr lang="en-US" smtClean="0"/>
              <a:pPr defTabSz="942364"/>
              <a:t>20</a:t>
            </a:fld>
            <a:endParaRPr lang="en-US" dirty="0" smtClean="0"/>
          </a:p>
        </p:txBody>
      </p:sp>
      <p:sp>
        <p:nvSpPr>
          <p:cNvPr id="64518" name="Rectangle 2"/>
          <p:cNvSpPr>
            <a:spLocks noGrp="1" noRot="1" noChangeAspect="1" noChangeArrowheads="1" noTextEdit="1"/>
          </p:cNvSpPr>
          <p:nvPr>
            <p:ph type="sldImg"/>
          </p:nvPr>
        </p:nvSpPr>
        <p:spPr>
          <a:ln/>
        </p:spPr>
      </p:sp>
      <p:sp>
        <p:nvSpPr>
          <p:cNvPr id="64519" name="Rectangle 3"/>
          <p:cNvSpPr>
            <a:spLocks noGrp="1" noChangeArrowheads="1"/>
          </p:cNvSpPr>
          <p:nvPr>
            <p:ph type="body" idx="1"/>
          </p:nvPr>
        </p:nvSpPr>
        <p:spPr>
          <a:noFill/>
          <a:ln/>
        </p:spPr>
        <p:txBody>
          <a:bodyPr/>
          <a:lstStyle/>
          <a:p>
            <a:r>
              <a:rPr lang="en-US" smtClean="0"/>
              <a:t>Now show the quotes. The point is that the failure results from interactions between systems, and it is very difficult to write a contract to ensure that separate parties work to ensure cross-system coordination. </a:t>
            </a:r>
          </a:p>
          <a:p>
            <a:endParaRPr lang="en-US" smtClean="0"/>
          </a:p>
          <a:p>
            <a:r>
              <a:rPr lang="en-US" smtClean="0"/>
              <a:t>How to handle it? Now show the seat diagram. </a:t>
            </a:r>
          </a:p>
        </p:txBody>
      </p:sp>
    </p:spTree>
    <p:extLst>
      <p:ext uri="{BB962C8B-B14F-4D97-AF65-F5344CB8AC3E}">
        <p14:creationId xmlns:p14="http://schemas.microsoft.com/office/powerpoint/2010/main" val="7499152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tags" Target="../tags/tag2.xml"/><Relationship Id="rId3"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5" name="Rectangle 9"/>
          <p:cNvSpPr>
            <a:spLocks noChangeArrowheads="1"/>
          </p:cNvSpPr>
          <p:nvPr userDrawn="1"/>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43293E56-D745-440A-9355-DF2B0AC1BB3C}"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6" name="Rectangle 10"/>
          <p:cNvSpPr>
            <a:spLocks noChangeArrowheads="1"/>
          </p:cNvSpPr>
          <p:nvPr userDrawn="1"/>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7" name="Rectangle 11"/>
          <p:cNvSpPr>
            <a:spLocks noChangeArrowheads="1"/>
          </p:cNvSpPr>
          <p:nvPr userDrawn="1"/>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372742"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372743"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595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595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6613" y="1114425"/>
            <a:ext cx="4038600" cy="5453063"/>
          </a:xfrm>
        </p:spPr>
        <p:txBody>
          <a:bodyPr/>
          <a:lstStyle/>
          <a:p>
            <a:pPr lvl="0"/>
            <a:endParaRPr lang="en-US" noProof="0" smtClean="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5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and Content over Tex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5613" y="11144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338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itle 4"/>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a:p>
        </p:txBody>
      </p:sp>
      <p:sp>
        <p:nvSpPr>
          <p:cNvPr id="4" name="Date Placeholder 3"/>
          <p:cNvSpPr>
            <a:spLocks noGrp="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5" name="Slide Number Placeholder 4"/>
          <p:cNvSpPr>
            <a:spLocks noGrp="1"/>
          </p:cNvSpPr>
          <p:nvPr>
            <p:ph type="sldNum" sz="quarter" idx="11"/>
          </p:nvPr>
        </p:nvSpPr>
        <p:spPr>
          <a:xfrm>
            <a:off x="6921500" y="6572250"/>
            <a:ext cx="2133600" cy="234950"/>
          </a:xfrm>
          <a:prstGeom prst="rect">
            <a:avLst/>
          </a:prstGeom>
        </p:spPr>
        <p:txBody>
          <a:bodyPr/>
          <a:lstStyle>
            <a:lvl1pPr>
              <a:defRPr/>
            </a:lvl1pPr>
          </a:lstStyle>
          <a:p>
            <a:pPr>
              <a:defRPr/>
            </a:pPr>
            <a:fld id="{9E350160-6AA3-4D2C-B7B2-A0BEC35750DB}"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262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2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grpSp>
        <p:nvGrpSpPr>
          <p:cNvPr id="2" name="McK Title Elements"/>
          <p:cNvGrpSpPr>
            <a:grpSpLocks/>
          </p:cNvGrpSpPr>
          <p:nvPr>
            <p:custDataLst>
              <p:tags r:id="rId1"/>
            </p:custDataLst>
          </p:nvPr>
        </p:nvGrpSpPr>
        <p:grpSpPr bwMode="auto">
          <a:xfrm>
            <a:off x="2897188" y="2333625"/>
            <a:ext cx="4570412" cy="4017963"/>
            <a:chOff x="2007" y="1666"/>
            <a:chExt cx="3167" cy="2869"/>
          </a:xfrm>
        </p:grpSpPr>
        <p:sp>
          <p:nvSpPr>
            <p:cNvPr id="5" name="McK Confidential" hidden="1"/>
            <p:cNvSpPr>
              <a:spLocks noChangeArrowheads="1"/>
            </p:cNvSpPr>
            <p:nvPr/>
          </p:nvSpPr>
          <p:spPr bwMode="auto">
            <a:xfrm>
              <a:off x="2007" y="1666"/>
              <a:ext cx="1762" cy="143"/>
            </a:xfrm>
            <a:prstGeom prst="rect">
              <a:avLst/>
            </a:prstGeom>
            <a:noFill/>
            <a:ln w="9525">
              <a:noFill/>
              <a:miter lim="800000"/>
              <a:headEnd/>
              <a:tailEnd/>
            </a:ln>
          </p:spPr>
          <p:txBody>
            <a:bodyPr lIns="0" tIns="0" rIns="0" bIns="0">
              <a:spAutoFit/>
            </a:bodyPr>
            <a:lstStyle/>
            <a:p>
              <a:pPr defTabSz="995363" eaLnBrk="0" hangingPunct="0"/>
              <a:r>
                <a:rPr lang="en-US" sz="1300">
                  <a:solidFill>
                    <a:srgbClr val="000000"/>
                  </a:solidFill>
                  <a:latin typeface="Arial" pitchFamily="34" charset="0"/>
                </a:rPr>
                <a:t>CONFIDENTIAL</a:t>
              </a:r>
            </a:p>
          </p:txBody>
        </p:sp>
        <p:sp>
          <p:nvSpPr>
            <p:cNvPr id="6" name="McK Disclaimer" hidden="1"/>
            <p:cNvSpPr>
              <a:spLocks noChangeArrowheads="1"/>
            </p:cNvSpPr>
            <p:nvPr>
              <p:custDataLst>
                <p:tags r:id="rId2"/>
              </p:custDataLst>
            </p:nvPr>
          </p:nvSpPr>
          <p:spPr bwMode="auto">
            <a:xfrm>
              <a:off x="2007" y="4096"/>
              <a:ext cx="2303" cy="439"/>
            </a:xfrm>
            <a:prstGeom prst="rect">
              <a:avLst/>
            </a:prstGeom>
            <a:noFill/>
            <a:ln w="9525">
              <a:noFill/>
              <a:miter lim="800000"/>
              <a:headEnd/>
              <a:tailEnd/>
            </a:ln>
          </p:spPr>
          <p:txBody>
            <a:bodyPr lIns="0" tIns="0" rIns="0" bIns="0">
              <a:spAutoFit/>
            </a:bodyPr>
            <a:lstStyle/>
            <a:p>
              <a:pPr defTabSz="995363" eaLnBrk="0" hangingPunct="0"/>
              <a:r>
                <a:rPr lang="en-US" sz="800">
                  <a:solidFill>
                    <a:srgbClr val="000000"/>
                  </a:solidFill>
                  <a:latin typeface="Arial" pitchFamily="34" charset="0"/>
                </a:rPr>
                <a:t>This report is solely for the use of client personnel.  No part of it may be circulated, quoted, or reproduced for distribution outside the client organization without prior written approval from McKinsey &amp; Company. This material was used by McKinsey &amp; Company during an oral presentation; it is not a complete record of the discussion.</a:t>
              </a:r>
            </a:p>
          </p:txBody>
        </p:sp>
        <p:sp>
          <p:nvSpPr>
            <p:cNvPr id="7" name="McK Document" hidden="1"/>
            <p:cNvSpPr>
              <a:spLocks noChangeArrowheads="1"/>
            </p:cNvSpPr>
            <p:nvPr/>
          </p:nvSpPr>
          <p:spPr bwMode="auto">
            <a:xfrm>
              <a:off x="2007" y="3372"/>
              <a:ext cx="3167" cy="134"/>
            </a:xfrm>
            <a:prstGeom prst="rect">
              <a:avLst/>
            </a:prstGeom>
            <a:noFill/>
            <a:ln w="9525">
              <a:noFill/>
              <a:miter lim="800000"/>
              <a:headEnd/>
              <a:tailEnd/>
            </a:ln>
          </p:spPr>
          <p:txBody>
            <a:bodyPr lIns="0" tIns="0" rIns="0" bIns="0"/>
            <a:lstStyle/>
            <a:p>
              <a:pPr eaLnBrk="0" hangingPunct="0"/>
              <a:r>
                <a:rPr lang="en-US" sz="1300">
                  <a:solidFill>
                    <a:srgbClr val="000000"/>
                  </a:solidFill>
                  <a:latin typeface="Arial" pitchFamily="34" charset="0"/>
                </a:rPr>
                <a:t>Document</a:t>
              </a:r>
            </a:p>
          </p:txBody>
        </p:sp>
        <p:sp>
          <p:nvSpPr>
            <p:cNvPr id="8" name="McK Date" hidden="1"/>
            <p:cNvSpPr txBox="1">
              <a:spLocks noChangeArrowheads="1"/>
            </p:cNvSpPr>
            <p:nvPr/>
          </p:nvSpPr>
          <p:spPr bwMode="auto">
            <a:xfrm>
              <a:off x="2007" y="3544"/>
              <a:ext cx="3167" cy="1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lIns="0" tIns="0" rIns="0" bIns="0"/>
            <a:lstStyle>
              <a:lvl1pPr eaLnBrk="0" hangingPunct="0">
                <a:defRPr sz="2400" b="1">
                  <a:solidFill>
                    <a:schemeClr val="tx1"/>
                  </a:solidFill>
                  <a:latin typeface="Times New Roman" charset="0"/>
                  <a:ea typeface="ＭＳ Ｐゴシック" charset="0"/>
                  <a:cs typeface="ＭＳ Ｐゴシック" charset="0"/>
                </a:defRPr>
              </a:lvl1pPr>
              <a:lvl2pPr marL="742950" indent="-285750" eaLnBrk="0" hangingPunct="0">
                <a:defRPr sz="2400" b="1">
                  <a:solidFill>
                    <a:schemeClr val="tx1"/>
                  </a:solidFill>
                  <a:latin typeface="Times New Roman" charset="0"/>
                  <a:ea typeface="ＭＳ Ｐゴシック" charset="0"/>
                </a:defRPr>
              </a:lvl2pPr>
              <a:lvl3pPr marL="1143000" indent="-228600" eaLnBrk="0" hangingPunct="0">
                <a:defRPr sz="2400" b="1">
                  <a:solidFill>
                    <a:schemeClr val="tx1"/>
                  </a:solidFill>
                  <a:latin typeface="Times New Roman" charset="0"/>
                  <a:ea typeface="ＭＳ Ｐゴシック" charset="0"/>
                </a:defRPr>
              </a:lvl3pPr>
              <a:lvl4pPr marL="1600200" indent="-228600" eaLnBrk="0" hangingPunct="0">
                <a:defRPr sz="2400" b="1">
                  <a:solidFill>
                    <a:schemeClr val="tx1"/>
                  </a:solidFill>
                  <a:latin typeface="Times New Roman" charset="0"/>
                  <a:ea typeface="ＭＳ Ｐゴシック" charset="0"/>
                </a:defRPr>
              </a:lvl4pPr>
              <a:lvl5pPr marL="2057400" indent="-228600" eaLnBrk="0" hangingPunct="0">
                <a:defRPr sz="2400" b="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b="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b="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b="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b="1">
                  <a:solidFill>
                    <a:schemeClr val="tx1"/>
                  </a:solidFill>
                  <a:latin typeface="Times New Roman" charset="0"/>
                  <a:ea typeface="ＭＳ Ｐゴシック" charset="0"/>
                </a:defRPr>
              </a:lvl9pPr>
            </a:lstStyle>
            <a:p>
              <a:pPr>
                <a:spcBef>
                  <a:spcPct val="50000"/>
                </a:spcBef>
                <a:defRPr/>
              </a:pPr>
              <a:r>
                <a:rPr lang="en-US" sz="1300" b="0" smtClean="0">
                  <a:solidFill>
                    <a:srgbClr val="000000"/>
                  </a:solidFill>
                  <a:latin typeface="Arial" charset="0"/>
                </a:rPr>
                <a:t>Date</a:t>
              </a:r>
            </a:p>
          </p:txBody>
        </p:sp>
      </p:grpSp>
      <p:sp>
        <p:nvSpPr>
          <p:cNvPr id="6146" name="Rectangle 2"/>
          <p:cNvSpPr>
            <a:spLocks noGrp="1" noChangeArrowheads="1"/>
          </p:cNvSpPr>
          <p:nvPr>
            <p:ph type="ctrTitle"/>
          </p:nvPr>
        </p:nvSpPr>
        <p:spPr>
          <a:xfrm>
            <a:off x="2896467" y="2829486"/>
            <a:ext cx="4570556" cy="338554"/>
          </a:xfrm>
        </p:spPr>
        <p:txBody>
          <a:bodyPr/>
          <a:lstStyle>
            <a:lvl1pPr>
              <a:defRPr sz="2200" b="0"/>
            </a:lvl1pPr>
          </a:lstStyle>
          <a:p>
            <a:r>
              <a:rPr lang="en-US"/>
              <a:t>Click to edit Master title style</a:t>
            </a:r>
          </a:p>
        </p:txBody>
      </p:sp>
      <p:sp>
        <p:nvSpPr>
          <p:cNvPr id="6147" name="Rectangle 3"/>
          <p:cNvSpPr>
            <a:spLocks noGrp="1" noChangeArrowheads="1"/>
          </p:cNvSpPr>
          <p:nvPr>
            <p:ph type="subTitle" idx="1"/>
          </p:nvPr>
        </p:nvSpPr>
        <p:spPr>
          <a:xfrm>
            <a:off x="2896467" y="3875835"/>
            <a:ext cx="4570556" cy="200055"/>
          </a:xfrm>
        </p:spPr>
        <p:txBody>
          <a:bodyPr/>
          <a:lstStyle>
            <a:lvl1pPr>
              <a:defRPr sz="1300"/>
            </a:lvl1pPr>
          </a:lstStyle>
          <a:p>
            <a:r>
              <a:rPr lang="en-US"/>
              <a:t>Click to edit Master subtitle style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30.xml"/><Relationship Id="rId12" Type="http://schemas.openxmlformats.org/officeDocument/2006/relationships/slideLayout" Target="../slideLayouts/slideLayout31.xml"/><Relationship Id="rId13" Type="http://schemas.openxmlformats.org/officeDocument/2006/relationships/slideLayout" Target="../slideLayouts/slideLayout32.xml"/><Relationship Id="rId14" Type="http://schemas.openxmlformats.org/officeDocument/2006/relationships/slideLayout" Target="../slideLayouts/slideLayout33.xml"/><Relationship Id="rId15" Type="http://schemas.openxmlformats.org/officeDocument/2006/relationships/theme" Target="../theme/theme2.xml"/><Relationship Id="rId1" Type="http://schemas.openxmlformats.org/officeDocument/2006/relationships/slideLayout" Target="../slideLayouts/slideLayout20.xml"/><Relationship Id="rId2" Type="http://schemas.openxmlformats.org/officeDocument/2006/relationships/slideLayout" Target="../slideLayouts/slideLayout21.xml"/><Relationship Id="rId3" Type="http://schemas.openxmlformats.org/officeDocument/2006/relationships/slideLayout" Target="../slideLayouts/slideLayout22.xml"/><Relationship Id="rId4" Type="http://schemas.openxmlformats.org/officeDocument/2006/relationships/slideLayout" Target="../slideLayouts/slideLayout23.xml"/><Relationship Id="rId5" Type="http://schemas.openxmlformats.org/officeDocument/2006/relationships/slideLayout" Target="../slideLayouts/slideLayout24.xml"/><Relationship Id="rId6" Type="http://schemas.openxmlformats.org/officeDocument/2006/relationships/slideLayout" Target="../slideLayouts/slideLayout25.xml"/><Relationship Id="rId7" Type="http://schemas.openxmlformats.org/officeDocument/2006/relationships/slideLayout" Target="../slideLayouts/slideLayout26.xml"/><Relationship Id="rId8" Type="http://schemas.openxmlformats.org/officeDocument/2006/relationships/slideLayout" Target="../slideLayouts/slideLayout27.xml"/><Relationship Id="rId9" Type="http://schemas.openxmlformats.org/officeDocument/2006/relationships/slideLayout" Target="../slideLayouts/slideLayout28.xml"/><Relationship Id="rId10"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71714" name="Line 2"/>
          <p:cNvSpPr>
            <a:spLocks noChangeShapeType="1"/>
          </p:cNvSpPr>
          <p:nvPr/>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71715" name="Rectangle 3"/>
          <p:cNvSpPr>
            <a:spLocks noChangeArrowheads="1"/>
          </p:cNvSpPr>
          <p:nvPr/>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7EE6F149-268C-4C65-B9D7-23C7949CE424}"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371716" name="Rectangle 4"/>
          <p:cNvSpPr>
            <a:spLocks noChangeArrowheads="1"/>
          </p:cNvSpPr>
          <p:nvPr/>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371717" name="Rectangle 5"/>
          <p:cNvSpPr>
            <a:spLocks noChangeArrowheads="1"/>
          </p:cNvSpPr>
          <p:nvPr/>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1030"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031" name="Rectangle 8"/>
          <p:cNvSpPr>
            <a:spLocks noGrp="1" noChangeArrowheads="1"/>
          </p:cNvSpPr>
          <p:nvPr>
            <p:ph type="body" idx="1"/>
          </p:nvPr>
        </p:nvSpPr>
        <p:spPr bwMode="auto">
          <a:xfrm>
            <a:off x="455613" y="1114425"/>
            <a:ext cx="8229600" cy="5453063"/>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981" r:id="rId1"/>
    <p:sldLayoutId id="2147483964" r:id="rId2"/>
    <p:sldLayoutId id="2147483965" r:id="rId3"/>
    <p:sldLayoutId id="2147483966" r:id="rId4"/>
    <p:sldLayoutId id="2147483967" r:id="rId5"/>
    <p:sldLayoutId id="2147483968" r:id="rId6"/>
    <p:sldLayoutId id="2147483969" r:id="rId7"/>
    <p:sldLayoutId id="2147483970" r:id="rId8"/>
    <p:sldLayoutId id="2147483971" r:id="rId9"/>
    <p:sldLayoutId id="2147483972" r:id="rId10"/>
    <p:sldLayoutId id="2147483973" r:id="rId11"/>
    <p:sldLayoutId id="2147483974" r:id="rId12"/>
    <p:sldLayoutId id="2147483975" r:id="rId13"/>
    <p:sldLayoutId id="2147483976" r:id="rId14"/>
    <p:sldLayoutId id="2147483977" r:id="rId15"/>
    <p:sldLayoutId id="2147483978" r:id="rId16"/>
    <p:sldLayoutId id="2147483979" r:id="rId17"/>
    <p:sldLayoutId id="2147483980" r:id="rId18"/>
    <p:sldLayoutId id="2147483994" r:id="rId19"/>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03106" name="Line 2"/>
          <p:cNvSpPr>
            <a:spLocks noChangeShapeType="1"/>
          </p:cNvSpPr>
          <p:nvPr/>
        </p:nvSpPr>
        <p:spPr bwMode="auto">
          <a:xfrm>
            <a:off x="12700" y="66103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b="1">
              <a:solidFill>
                <a:srgbClr val="000000"/>
              </a:solidFill>
            </a:endParaRPr>
          </a:p>
        </p:txBody>
      </p:sp>
      <p:sp>
        <p:nvSpPr>
          <p:cNvPr id="303107"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BA6E0341-8F28-4ABE-BD9A-D0A05A3BA49E}"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303108"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a:solidFill>
                  <a:srgbClr val="3333CC"/>
                </a:solidFill>
                <a:latin typeface="Arial" charset="0"/>
              </a:rPr>
              <a:t>Operations </a:t>
            </a:r>
            <a:r>
              <a:rPr lang="en-US" sz="800" dirty="0" smtClean="0">
                <a:solidFill>
                  <a:srgbClr val="3333CC"/>
                </a:solidFill>
                <a:latin typeface="Arial" charset="0"/>
              </a:rPr>
              <a:t>Strategy</a:t>
            </a:r>
            <a:endParaRPr lang="en-US" sz="800" dirty="0">
              <a:solidFill>
                <a:srgbClr val="3333CC"/>
              </a:solidFill>
              <a:latin typeface="Arial" charset="0"/>
            </a:endParaRPr>
          </a:p>
        </p:txBody>
      </p:sp>
      <p:sp>
        <p:nvSpPr>
          <p:cNvPr id="303109"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30311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b="1">
              <a:solidFill>
                <a:srgbClr val="000000"/>
              </a:solidFill>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197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996" r:id="rId1"/>
    <p:sldLayoutId id="2147483997" r:id="rId2"/>
    <p:sldLayoutId id="2147483998" r:id="rId3"/>
    <p:sldLayoutId id="2147483999" r:id="rId4"/>
    <p:sldLayoutId id="2147484000" r:id="rId5"/>
    <p:sldLayoutId id="2147484001" r:id="rId6"/>
    <p:sldLayoutId id="2147484002" r:id="rId7"/>
    <p:sldLayoutId id="2147484003" r:id="rId8"/>
    <p:sldLayoutId id="2147484004" r:id="rId9"/>
    <p:sldLayoutId id="2147484005" r:id="rId10"/>
    <p:sldLayoutId id="2147484006" r:id="rId11"/>
    <p:sldLayoutId id="2147484007" r:id="rId12"/>
    <p:sldLayoutId id="2147484008" r:id="rId13"/>
    <p:sldLayoutId id="2147484009" r:id="rId14"/>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4.emf"/></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hyperlink" Target="http://voltaicsystems.com/blog/what-and-why-voltaic-insources/" TargetMode="External"/><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hyperlink" Target="http://voltaicsystems.com/blog/wp-content/uploads/2012/02/03.jpg"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hyperlink" Target="http://www.adafruit.com/"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6.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2.xml"/><Relationship Id="rId4" Type="http://schemas.openxmlformats.org/officeDocument/2006/relationships/image" Target="../media/image7.png"/><Relationship Id="rId1" Type="http://schemas.openxmlformats.org/officeDocument/2006/relationships/tags" Target="../tags/tag3.xml"/><Relationship Id="rId2"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3.xml"/><Relationship Id="rId4" Type="http://schemas.openxmlformats.org/officeDocument/2006/relationships/oleObject" Target="../embeddings/oleObject1.bin"/><Relationship Id="rId5" Type="http://schemas.openxmlformats.org/officeDocument/2006/relationships/image" Target="../media/image8.wmf"/><Relationship Id="rId1" Type="http://schemas.openxmlformats.org/officeDocument/2006/relationships/vmlDrawing" Target="../drawings/vmlDrawing1.vml"/><Relationship Id="rId2"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png"/><Relationship Id="rId3"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b="1" dirty="0">
                <a:solidFill>
                  <a:srgbClr val="FFFFFF"/>
                </a:solidFill>
                <a:latin typeface="Garamond" pitchFamily="18" charset="0"/>
              </a:rPr>
              <a:t>Operations Strategy</a:t>
            </a:r>
          </a:p>
          <a:p>
            <a:pPr algn="ctr" eaLnBrk="0" hangingPunct="0">
              <a:spcBef>
                <a:spcPct val="50000"/>
              </a:spcBef>
            </a:pPr>
            <a:r>
              <a:rPr lang="en-US" sz="3600" b="1" dirty="0">
                <a:solidFill>
                  <a:srgbClr val="FF3300"/>
                </a:solidFill>
                <a:latin typeface="Garamond" pitchFamily="18" charset="0"/>
              </a:rPr>
              <a:t>Strategic </a:t>
            </a:r>
            <a:r>
              <a:rPr lang="en-US" sz="3600" b="1" dirty="0" smtClean="0">
                <a:solidFill>
                  <a:srgbClr val="FF3300"/>
                </a:solidFill>
                <a:latin typeface="Garamond" pitchFamily="18" charset="0"/>
              </a:rPr>
              <a:t>Sourcing (Cont’d)</a:t>
            </a:r>
            <a:endParaRPr lang="en-US" sz="3600" b="1" dirty="0">
              <a:solidFill>
                <a:srgbClr val="FF3300"/>
              </a:solidFill>
              <a:latin typeface="Garamond" pitchFamily="18" charset="0"/>
            </a:endParaRPr>
          </a:p>
        </p:txBody>
      </p:sp>
      <p:sp>
        <p:nvSpPr>
          <p:cNvPr id="6151"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dirty="0" smtClean="0">
                <a:solidFill>
                  <a:schemeClr val="bg1"/>
                </a:solidFill>
              </a:rPr>
              <a:t>Tools and hallmarks of world class approaches: </a:t>
            </a:r>
          </a:p>
          <a:p>
            <a:pPr marL="800100" lvl="1" indent="-342900" eaLnBrk="1" hangingPunct="1">
              <a:buClr>
                <a:srgbClr val="FF3300"/>
              </a:buClr>
              <a:buFont typeface="+mj-lt"/>
              <a:buAutoNum type="arabicPeriod"/>
            </a:pPr>
            <a:r>
              <a:rPr lang="en-US" dirty="0">
                <a:solidFill>
                  <a:schemeClr val="bg1"/>
                </a:solidFill>
              </a:rPr>
              <a:t>Total cost of ownership (TCO) &amp; Supplier economics: </a:t>
            </a:r>
            <a:r>
              <a:rPr lang="en-US" i="1" dirty="0" err="1">
                <a:solidFill>
                  <a:schemeClr val="bg1"/>
                </a:solidFill>
              </a:rPr>
              <a:t>Neuvotella</a:t>
            </a:r>
            <a:endParaRPr lang="en-US" i="1" dirty="0">
              <a:solidFill>
                <a:schemeClr val="bg1"/>
              </a:solidFill>
            </a:endParaRPr>
          </a:p>
          <a:p>
            <a:pPr marL="800100" lvl="1" indent="-342900" eaLnBrk="1" hangingPunct="1">
              <a:buClr>
                <a:srgbClr val="FF3300"/>
              </a:buClr>
              <a:buFont typeface="+mj-lt"/>
              <a:buAutoNum type="arabicPeriod"/>
            </a:pPr>
            <a:r>
              <a:rPr lang="en-US" dirty="0" smtClean="0">
                <a:solidFill>
                  <a:schemeClr val="bg1"/>
                </a:solidFill>
              </a:rPr>
              <a:t>contracting: </a:t>
            </a:r>
            <a:r>
              <a:rPr lang="en-US" i="1" dirty="0" err="1" smtClean="0">
                <a:solidFill>
                  <a:schemeClr val="bg1"/>
                </a:solidFill>
              </a:rPr>
              <a:t>Neuvotella</a:t>
            </a:r>
            <a:endParaRPr lang="en-US" dirty="0" smtClean="0">
              <a:solidFill>
                <a:schemeClr val="bg1"/>
              </a:solidFill>
            </a:endParaRPr>
          </a:p>
          <a:p>
            <a:pPr marL="800100" lvl="1" indent="-342900" eaLnBrk="1" hangingPunct="1">
              <a:buClr>
                <a:srgbClr val="FF3300"/>
              </a:buClr>
              <a:buFont typeface="+mj-lt"/>
              <a:buAutoNum type="arabicPeriod"/>
            </a:pPr>
            <a:r>
              <a:rPr lang="en-US" dirty="0" smtClean="0">
                <a:solidFill>
                  <a:schemeClr val="bg1"/>
                </a:solidFill>
              </a:rPr>
              <a:t>multi-sourcing: </a:t>
            </a:r>
            <a:r>
              <a:rPr lang="en-US" i="1" dirty="0" smtClean="0">
                <a:solidFill>
                  <a:schemeClr val="bg1"/>
                </a:solidFill>
              </a:rPr>
              <a:t>Mexico-China</a:t>
            </a:r>
            <a:endParaRPr lang="en-US" dirty="0" smtClean="0">
              <a:solidFill>
                <a:schemeClr val="bg1"/>
              </a:solidFill>
            </a:endParaRPr>
          </a:p>
          <a:p>
            <a:pPr eaLnBrk="1" hangingPunct="1">
              <a:buClr>
                <a:srgbClr val="FF3300"/>
              </a:buClr>
            </a:pPr>
            <a:endParaRPr lang="en-US" dirty="0" smtClean="0">
              <a:solidFill>
                <a:schemeClr val="bg1"/>
              </a:solidFill>
            </a:endParaRPr>
          </a:p>
          <a:p>
            <a:pPr eaLnBrk="1" hangingPunct="1">
              <a:buClr>
                <a:srgbClr val="FF3300"/>
              </a:buClr>
              <a:buFont typeface="Wingdings" charset="2"/>
              <a:buChar char="Ø"/>
            </a:pPr>
            <a:r>
              <a:rPr lang="en-US" dirty="0" smtClean="0">
                <a:solidFill>
                  <a:schemeClr val="bg1"/>
                </a:solidFill>
              </a:rPr>
              <a:t>Linking sourcing strategy to </a:t>
            </a:r>
            <a:r>
              <a:rPr lang="en-US" dirty="0" smtClean="0">
                <a:solidFill>
                  <a:schemeClr val="bg1"/>
                </a:solidFill>
              </a:rPr>
              <a:t>product design </a:t>
            </a:r>
            <a:r>
              <a:rPr lang="en-US" dirty="0" smtClean="0">
                <a:solidFill>
                  <a:schemeClr val="bg1"/>
                </a:solidFill>
              </a:rPr>
              <a:t>and </a:t>
            </a:r>
            <a:r>
              <a:rPr lang="en-US" dirty="0" smtClean="0">
                <a:solidFill>
                  <a:schemeClr val="bg1"/>
                </a:solidFill>
              </a:rPr>
              <a:t>innovation</a:t>
            </a:r>
          </a:p>
          <a:p>
            <a:pPr marL="800100" lvl="1" indent="-342900" eaLnBrk="1" hangingPunct="1">
              <a:buClr>
                <a:srgbClr val="FF3300"/>
              </a:buClr>
              <a:buFont typeface="+mj-lt"/>
              <a:buAutoNum type="arabicPeriod"/>
            </a:pPr>
            <a:r>
              <a:rPr lang="en-US" dirty="0" smtClean="0">
                <a:solidFill>
                  <a:schemeClr val="bg1"/>
                </a:solidFill>
              </a:rPr>
              <a:t>out- or insource assembly &amp; modular architecture</a:t>
            </a:r>
            <a:endParaRPr lang="en-US" dirty="0" smtClean="0">
              <a:solidFill>
                <a:schemeClr val="bg1"/>
              </a:solidFill>
            </a:endParaRPr>
          </a:p>
          <a:p>
            <a:pPr lvl="2" eaLnBrk="1" hangingPunct="1">
              <a:buClr>
                <a:srgbClr val="FF3300"/>
              </a:buClr>
            </a:pPr>
            <a:r>
              <a:rPr lang="en-US" b="1" dirty="0" smtClean="0">
                <a:solidFill>
                  <a:schemeClr val="bg1"/>
                </a:solidFill>
              </a:rPr>
              <a:t>Case: </a:t>
            </a:r>
            <a:r>
              <a:rPr lang="en-US" i="1" dirty="0" err="1" smtClean="0">
                <a:solidFill>
                  <a:schemeClr val="bg1"/>
                </a:solidFill>
              </a:rPr>
              <a:t>Solarbacks</a:t>
            </a:r>
            <a:endParaRPr lang="en-US" i="1" dirty="0" smtClean="0">
              <a:solidFill>
                <a:schemeClr val="bg1"/>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smtClean="0"/>
              <a:t>Diagnosing complexity using the design structure matrix</a:t>
            </a:r>
          </a:p>
        </p:txBody>
      </p:sp>
      <p:sp>
        <p:nvSpPr>
          <p:cNvPr id="10243" name="Rectangle 4"/>
          <p:cNvSpPr>
            <a:spLocks noChangeArrowheads="1"/>
          </p:cNvSpPr>
          <p:nvPr/>
        </p:nvSpPr>
        <p:spPr bwMode="auto">
          <a:xfrm>
            <a:off x="628650" y="2124075"/>
            <a:ext cx="2381250" cy="2428875"/>
          </a:xfrm>
          <a:prstGeom prst="rect">
            <a:avLst/>
          </a:prstGeom>
          <a:solidFill>
            <a:schemeClr val="bg1"/>
          </a:solidFill>
          <a:ln w="12700" algn="ctr">
            <a:solidFill>
              <a:srgbClr val="000080"/>
            </a:solidFill>
            <a:miter lim="800000"/>
            <a:headEnd/>
            <a:tailEnd/>
          </a:ln>
        </p:spPr>
        <p:txBody>
          <a:bodyPr wrap="none" anchor="ctr"/>
          <a:lstStyle/>
          <a:p>
            <a:endParaRPr lang="en-US"/>
          </a:p>
        </p:txBody>
      </p:sp>
      <p:sp>
        <p:nvSpPr>
          <p:cNvPr id="10244" name="Text Box 5"/>
          <p:cNvSpPr txBox="1">
            <a:spLocks noChangeArrowheads="1"/>
          </p:cNvSpPr>
          <p:nvPr/>
        </p:nvSpPr>
        <p:spPr bwMode="auto">
          <a:xfrm>
            <a:off x="298450" y="2114550"/>
            <a:ext cx="284163" cy="2514600"/>
          </a:xfrm>
          <a:prstGeom prst="rect">
            <a:avLst/>
          </a:prstGeom>
          <a:noFill/>
          <a:ln w="12700" algn="ctr">
            <a:noFill/>
            <a:miter lim="800000"/>
            <a:headEnd/>
            <a:tailEnd/>
          </a:ln>
        </p:spPr>
        <p:txBody>
          <a:bodyPr/>
          <a:lstStyle/>
          <a:p>
            <a:pPr algn="ctr"/>
            <a:r>
              <a:rPr lang="en-US" sz="900" dirty="0"/>
              <a:t>A</a:t>
            </a:r>
          </a:p>
          <a:p>
            <a:pPr algn="ctr"/>
            <a:r>
              <a:rPr lang="en-US" sz="900" dirty="0"/>
              <a:t>.</a:t>
            </a:r>
          </a:p>
          <a:p>
            <a:pPr algn="ctr"/>
            <a:r>
              <a:rPr lang="en-US" sz="900" dirty="0"/>
              <a:t>.</a:t>
            </a:r>
          </a:p>
          <a:p>
            <a:pPr algn="ctr"/>
            <a:r>
              <a:rPr lang="en-US" sz="900" dirty="0"/>
              <a:t>.</a:t>
            </a:r>
          </a:p>
          <a:p>
            <a:pPr algn="ctr"/>
            <a:r>
              <a:rPr lang="en-US" sz="900" dirty="0"/>
              <a:t>M</a:t>
            </a:r>
          </a:p>
          <a:p>
            <a:pPr algn="ctr"/>
            <a:r>
              <a:rPr lang="en-US" sz="900" dirty="0"/>
              <a:t>N</a:t>
            </a:r>
          </a:p>
          <a:p>
            <a:pPr algn="ctr"/>
            <a:r>
              <a:rPr lang="en-US" sz="900" dirty="0"/>
              <a:t>.</a:t>
            </a:r>
          </a:p>
          <a:p>
            <a:pPr algn="ctr"/>
            <a:r>
              <a:rPr lang="en-US" sz="900" dirty="0"/>
              <a:t>P</a:t>
            </a:r>
          </a:p>
          <a:p>
            <a:pPr algn="ctr"/>
            <a:r>
              <a:rPr lang="en-US" sz="900" dirty="0"/>
              <a:t>Q</a:t>
            </a:r>
          </a:p>
          <a:p>
            <a:pPr algn="ctr"/>
            <a:r>
              <a:rPr lang="en-US" sz="900" dirty="0"/>
              <a:t>.</a:t>
            </a:r>
          </a:p>
          <a:p>
            <a:pPr algn="ctr"/>
            <a:r>
              <a:rPr lang="en-US" sz="900" dirty="0"/>
              <a:t>.</a:t>
            </a:r>
          </a:p>
          <a:p>
            <a:pPr algn="ctr"/>
            <a:r>
              <a:rPr lang="en-US" sz="900" dirty="0"/>
              <a:t>.</a:t>
            </a:r>
          </a:p>
          <a:p>
            <a:pPr algn="ctr"/>
            <a:r>
              <a:rPr lang="en-US" sz="900" dirty="0"/>
              <a:t>.</a:t>
            </a:r>
          </a:p>
          <a:p>
            <a:pPr algn="ctr"/>
            <a:r>
              <a:rPr lang="en-US" sz="900" dirty="0"/>
              <a:t>U</a:t>
            </a:r>
          </a:p>
          <a:p>
            <a:pPr algn="ctr"/>
            <a:r>
              <a:rPr lang="en-US" sz="900" dirty="0"/>
              <a:t>V</a:t>
            </a:r>
          </a:p>
          <a:p>
            <a:pPr algn="ctr"/>
            <a:r>
              <a:rPr lang="en-US" sz="900" dirty="0"/>
              <a:t>.</a:t>
            </a:r>
          </a:p>
          <a:p>
            <a:pPr algn="ctr"/>
            <a:r>
              <a:rPr lang="en-US" sz="900" dirty="0"/>
              <a:t>Z</a:t>
            </a:r>
          </a:p>
        </p:txBody>
      </p:sp>
      <p:sp>
        <p:nvSpPr>
          <p:cNvPr id="10245" name="Text Box 6"/>
          <p:cNvSpPr txBox="1">
            <a:spLocks noChangeArrowheads="1"/>
          </p:cNvSpPr>
          <p:nvPr/>
        </p:nvSpPr>
        <p:spPr bwMode="auto">
          <a:xfrm>
            <a:off x="559935" y="1900238"/>
            <a:ext cx="2498725" cy="223837"/>
          </a:xfrm>
          <a:prstGeom prst="rect">
            <a:avLst/>
          </a:prstGeom>
          <a:noFill/>
          <a:ln w="12700" algn="ctr">
            <a:noFill/>
            <a:miter lim="800000"/>
            <a:headEnd/>
            <a:tailEnd/>
          </a:ln>
        </p:spPr>
        <p:txBody>
          <a:bodyPr/>
          <a:lstStyle/>
          <a:p>
            <a:r>
              <a:rPr lang="en-US" sz="900" dirty="0"/>
              <a:t>A   .   .   .     M N   .    P Q   .   .   </a:t>
            </a:r>
            <a:r>
              <a:rPr lang="en-US" sz="900" dirty="0">
                <a:latin typeface="Symbol" pitchFamily="18" charset="2"/>
              </a:rPr>
              <a:t>.   .    </a:t>
            </a:r>
            <a:r>
              <a:rPr lang="en-US" sz="900" dirty="0"/>
              <a:t>U   V .   . Z</a:t>
            </a:r>
          </a:p>
        </p:txBody>
      </p:sp>
      <p:sp>
        <p:nvSpPr>
          <p:cNvPr id="10246" name="Rectangle 7"/>
          <p:cNvSpPr>
            <a:spLocks noChangeArrowheads="1"/>
          </p:cNvSpPr>
          <p:nvPr/>
        </p:nvSpPr>
        <p:spPr bwMode="auto">
          <a:xfrm>
            <a:off x="628650" y="2124075"/>
            <a:ext cx="700088" cy="71437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47" name="Rectangle 8"/>
          <p:cNvSpPr>
            <a:spLocks noChangeArrowheads="1"/>
          </p:cNvSpPr>
          <p:nvPr/>
        </p:nvSpPr>
        <p:spPr bwMode="auto">
          <a:xfrm>
            <a:off x="1323975" y="2838450"/>
            <a:ext cx="412750" cy="4159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48" name="Rectangle 9"/>
          <p:cNvSpPr>
            <a:spLocks noChangeArrowheads="1"/>
          </p:cNvSpPr>
          <p:nvPr/>
        </p:nvSpPr>
        <p:spPr bwMode="auto">
          <a:xfrm>
            <a:off x="2533650" y="4073525"/>
            <a:ext cx="477838" cy="4794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49" name="Rectangle 10"/>
          <p:cNvSpPr>
            <a:spLocks noChangeArrowheads="1"/>
          </p:cNvSpPr>
          <p:nvPr/>
        </p:nvSpPr>
        <p:spPr bwMode="auto">
          <a:xfrm>
            <a:off x="1730375" y="3249613"/>
            <a:ext cx="798513" cy="8223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50" name="Line 11"/>
          <p:cNvSpPr>
            <a:spLocks noChangeShapeType="1"/>
          </p:cNvSpPr>
          <p:nvPr/>
        </p:nvSpPr>
        <p:spPr bwMode="auto">
          <a:xfrm flipH="1" flipV="1">
            <a:off x="628650" y="2124075"/>
            <a:ext cx="2376488" cy="2428875"/>
          </a:xfrm>
          <a:prstGeom prst="line">
            <a:avLst/>
          </a:prstGeom>
          <a:noFill/>
          <a:ln w="6350">
            <a:solidFill>
              <a:schemeClr val="tx1"/>
            </a:solidFill>
            <a:prstDash val="dash"/>
            <a:round/>
            <a:headEnd/>
            <a:tailEnd/>
          </a:ln>
        </p:spPr>
        <p:txBody>
          <a:bodyPr/>
          <a:lstStyle/>
          <a:p>
            <a:endParaRPr lang="en-US"/>
          </a:p>
        </p:txBody>
      </p:sp>
      <p:sp>
        <p:nvSpPr>
          <p:cNvPr id="10251" name="Line 12"/>
          <p:cNvSpPr>
            <a:spLocks noChangeShapeType="1"/>
          </p:cNvSpPr>
          <p:nvPr/>
        </p:nvSpPr>
        <p:spPr bwMode="auto">
          <a:xfrm flipH="1">
            <a:off x="395288" y="2838450"/>
            <a:ext cx="276225" cy="0"/>
          </a:xfrm>
          <a:prstGeom prst="line">
            <a:avLst/>
          </a:prstGeom>
          <a:noFill/>
          <a:ln w="6350">
            <a:solidFill>
              <a:schemeClr val="tx1"/>
            </a:solidFill>
            <a:prstDash val="dash"/>
            <a:round/>
            <a:headEnd/>
            <a:tailEnd/>
          </a:ln>
        </p:spPr>
        <p:txBody>
          <a:bodyPr/>
          <a:lstStyle/>
          <a:p>
            <a:endParaRPr lang="en-US"/>
          </a:p>
        </p:txBody>
      </p:sp>
      <p:sp>
        <p:nvSpPr>
          <p:cNvPr id="10252" name="Line 13"/>
          <p:cNvSpPr>
            <a:spLocks noChangeShapeType="1"/>
          </p:cNvSpPr>
          <p:nvPr/>
        </p:nvSpPr>
        <p:spPr bwMode="auto">
          <a:xfrm flipH="1">
            <a:off x="395288" y="3257550"/>
            <a:ext cx="1339850" cy="0"/>
          </a:xfrm>
          <a:prstGeom prst="line">
            <a:avLst/>
          </a:prstGeom>
          <a:noFill/>
          <a:ln w="6350">
            <a:solidFill>
              <a:schemeClr val="tx1"/>
            </a:solidFill>
            <a:prstDash val="dash"/>
            <a:round/>
            <a:headEnd/>
            <a:tailEnd/>
          </a:ln>
        </p:spPr>
        <p:txBody>
          <a:bodyPr/>
          <a:lstStyle/>
          <a:p>
            <a:endParaRPr lang="en-US"/>
          </a:p>
        </p:txBody>
      </p:sp>
      <p:sp>
        <p:nvSpPr>
          <p:cNvPr id="10253" name="Line 14"/>
          <p:cNvSpPr>
            <a:spLocks noChangeShapeType="1"/>
          </p:cNvSpPr>
          <p:nvPr/>
        </p:nvSpPr>
        <p:spPr bwMode="auto">
          <a:xfrm flipV="1">
            <a:off x="1327150" y="1973263"/>
            <a:ext cx="0" cy="161925"/>
          </a:xfrm>
          <a:prstGeom prst="line">
            <a:avLst/>
          </a:prstGeom>
          <a:noFill/>
          <a:ln w="6350">
            <a:solidFill>
              <a:schemeClr val="tx1"/>
            </a:solidFill>
            <a:prstDash val="dash"/>
            <a:round/>
            <a:headEnd/>
            <a:tailEnd/>
          </a:ln>
        </p:spPr>
        <p:txBody>
          <a:bodyPr/>
          <a:lstStyle/>
          <a:p>
            <a:endParaRPr lang="en-US">
              <a:solidFill>
                <a:schemeClr val="bg1"/>
              </a:solidFill>
            </a:endParaRPr>
          </a:p>
        </p:txBody>
      </p:sp>
      <p:sp>
        <p:nvSpPr>
          <p:cNvPr id="10254" name="Line 15"/>
          <p:cNvSpPr>
            <a:spLocks noChangeShapeType="1"/>
          </p:cNvSpPr>
          <p:nvPr/>
        </p:nvSpPr>
        <p:spPr bwMode="auto">
          <a:xfrm flipV="1">
            <a:off x="1736725" y="1966913"/>
            <a:ext cx="0" cy="1292225"/>
          </a:xfrm>
          <a:prstGeom prst="line">
            <a:avLst/>
          </a:prstGeom>
          <a:noFill/>
          <a:ln w="6350">
            <a:solidFill>
              <a:schemeClr val="tx1"/>
            </a:solidFill>
            <a:prstDash val="dash"/>
            <a:round/>
            <a:headEnd/>
            <a:tailEnd/>
          </a:ln>
        </p:spPr>
        <p:txBody>
          <a:bodyPr/>
          <a:lstStyle/>
          <a:p>
            <a:endParaRPr lang="en-US"/>
          </a:p>
        </p:txBody>
      </p:sp>
      <p:sp>
        <p:nvSpPr>
          <p:cNvPr id="10255" name="Line 16"/>
          <p:cNvSpPr>
            <a:spLocks noChangeShapeType="1"/>
          </p:cNvSpPr>
          <p:nvPr/>
        </p:nvSpPr>
        <p:spPr bwMode="auto">
          <a:xfrm flipH="1">
            <a:off x="395288" y="4070350"/>
            <a:ext cx="2136775" cy="0"/>
          </a:xfrm>
          <a:prstGeom prst="line">
            <a:avLst/>
          </a:prstGeom>
          <a:noFill/>
          <a:ln w="6350">
            <a:solidFill>
              <a:schemeClr val="tx1"/>
            </a:solidFill>
            <a:prstDash val="dash"/>
            <a:round/>
            <a:headEnd/>
            <a:tailEnd/>
          </a:ln>
        </p:spPr>
        <p:txBody>
          <a:bodyPr/>
          <a:lstStyle/>
          <a:p>
            <a:endParaRPr lang="en-US"/>
          </a:p>
        </p:txBody>
      </p:sp>
      <p:sp>
        <p:nvSpPr>
          <p:cNvPr id="10256" name="Line 17"/>
          <p:cNvSpPr>
            <a:spLocks noChangeShapeType="1"/>
          </p:cNvSpPr>
          <p:nvPr/>
        </p:nvSpPr>
        <p:spPr bwMode="auto">
          <a:xfrm flipV="1">
            <a:off x="2530475" y="1966913"/>
            <a:ext cx="0" cy="2089150"/>
          </a:xfrm>
          <a:prstGeom prst="line">
            <a:avLst/>
          </a:prstGeom>
          <a:noFill/>
          <a:ln w="6350">
            <a:solidFill>
              <a:schemeClr val="tx1"/>
            </a:solidFill>
            <a:prstDash val="dash"/>
            <a:round/>
            <a:headEnd/>
            <a:tailEnd/>
          </a:ln>
        </p:spPr>
        <p:txBody>
          <a:bodyPr/>
          <a:lstStyle/>
          <a:p>
            <a:endParaRPr lang="en-US"/>
          </a:p>
        </p:txBody>
      </p:sp>
      <p:sp>
        <p:nvSpPr>
          <p:cNvPr id="10257" name="Rectangle 18"/>
          <p:cNvSpPr>
            <a:spLocks noChangeArrowheads="1"/>
          </p:cNvSpPr>
          <p:nvPr/>
        </p:nvSpPr>
        <p:spPr bwMode="auto">
          <a:xfrm>
            <a:off x="3683000" y="2124075"/>
            <a:ext cx="2381250" cy="2428875"/>
          </a:xfrm>
          <a:prstGeom prst="rect">
            <a:avLst/>
          </a:prstGeom>
          <a:solidFill>
            <a:schemeClr val="bg1"/>
          </a:solidFill>
          <a:ln w="12700" algn="ctr">
            <a:solidFill>
              <a:srgbClr val="000080"/>
            </a:solidFill>
            <a:miter lim="800000"/>
            <a:headEnd/>
            <a:tailEnd/>
          </a:ln>
        </p:spPr>
        <p:txBody>
          <a:bodyPr wrap="none" anchor="ctr"/>
          <a:lstStyle/>
          <a:p>
            <a:endParaRPr lang="en-US"/>
          </a:p>
        </p:txBody>
      </p:sp>
      <p:sp>
        <p:nvSpPr>
          <p:cNvPr id="10258" name="Text Box 19"/>
          <p:cNvSpPr txBox="1">
            <a:spLocks noChangeArrowheads="1"/>
          </p:cNvSpPr>
          <p:nvPr/>
        </p:nvSpPr>
        <p:spPr bwMode="auto">
          <a:xfrm>
            <a:off x="3352800" y="2114550"/>
            <a:ext cx="284163" cy="2514600"/>
          </a:xfrm>
          <a:prstGeom prst="rect">
            <a:avLst/>
          </a:prstGeom>
          <a:noFill/>
          <a:ln w="12700" algn="ctr">
            <a:noFill/>
            <a:miter lim="800000"/>
            <a:headEnd/>
            <a:tailEnd/>
          </a:ln>
        </p:spPr>
        <p:txBody>
          <a:bodyPr/>
          <a:lstStyle/>
          <a:p>
            <a:pPr algn="ctr"/>
            <a:r>
              <a:rPr lang="en-US" sz="900" dirty="0"/>
              <a:t>A</a:t>
            </a:r>
          </a:p>
          <a:p>
            <a:pPr algn="ctr"/>
            <a:r>
              <a:rPr lang="en-US" sz="900" dirty="0"/>
              <a:t>.</a:t>
            </a:r>
          </a:p>
          <a:p>
            <a:pPr algn="ctr"/>
            <a:r>
              <a:rPr lang="en-US" sz="900" dirty="0"/>
              <a:t>.</a:t>
            </a:r>
          </a:p>
          <a:p>
            <a:pPr algn="ctr"/>
            <a:r>
              <a:rPr lang="en-US" sz="900" dirty="0"/>
              <a:t>.</a:t>
            </a:r>
          </a:p>
          <a:p>
            <a:pPr algn="ctr"/>
            <a:r>
              <a:rPr lang="en-US" sz="900" dirty="0"/>
              <a:t>M</a:t>
            </a:r>
          </a:p>
          <a:p>
            <a:pPr algn="ctr"/>
            <a:r>
              <a:rPr lang="en-US" sz="900" dirty="0"/>
              <a:t>N</a:t>
            </a:r>
          </a:p>
          <a:p>
            <a:pPr algn="ctr"/>
            <a:r>
              <a:rPr lang="en-US" sz="900" dirty="0"/>
              <a:t>.</a:t>
            </a:r>
          </a:p>
          <a:p>
            <a:pPr algn="ctr"/>
            <a:r>
              <a:rPr lang="en-US" sz="900" dirty="0"/>
              <a:t>P</a:t>
            </a:r>
          </a:p>
          <a:p>
            <a:pPr algn="ctr"/>
            <a:r>
              <a:rPr lang="en-US" sz="900" dirty="0"/>
              <a:t>Q</a:t>
            </a:r>
          </a:p>
          <a:p>
            <a:pPr algn="ctr"/>
            <a:r>
              <a:rPr lang="en-US" sz="900" dirty="0"/>
              <a:t>.</a:t>
            </a:r>
          </a:p>
          <a:p>
            <a:pPr algn="ctr"/>
            <a:r>
              <a:rPr lang="en-US" sz="900" dirty="0"/>
              <a:t>.</a:t>
            </a:r>
          </a:p>
          <a:p>
            <a:pPr algn="ctr"/>
            <a:r>
              <a:rPr lang="en-US" sz="900" dirty="0"/>
              <a:t>.</a:t>
            </a:r>
          </a:p>
          <a:p>
            <a:pPr algn="ctr"/>
            <a:r>
              <a:rPr lang="en-US" sz="900" dirty="0"/>
              <a:t>.</a:t>
            </a:r>
          </a:p>
          <a:p>
            <a:pPr algn="ctr"/>
            <a:r>
              <a:rPr lang="en-US" sz="900" dirty="0"/>
              <a:t>U</a:t>
            </a:r>
          </a:p>
          <a:p>
            <a:pPr algn="ctr"/>
            <a:r>
              <a:rPr lang="en-US" sz="900" dirty="0"/>
              <a:t>V</a:t>
            </a:r>
          </a:p>
          <a:p>
            <a:pPr algn="ctr"/>
            <a:r>
              <a:rPr lang="en-US" sz="900" dirty="0"/>
              <a:t>.</a:t>
            </a:r>
          </a:p>
          <a:p>
            <a:pPr algn="ctr"/>
            <a:r>
              <a:rPr lang="en-US" sz="900" dirty="0"/>
              <a:t>Z</a:t>
            </a:r>
          </a:p>
        </p:txBody>
      </p:sp>
      <p:sp>
        <p:nvSpPr>
          <p:cNvPr id="10259" name="Rectangle 21"/>
          <p:cNvSpPr>
            <a:spLocks noChangeArrowheads="1"/>
          </p:cNvSpPr>
          <p:nvPr/>
        </p:nvSpPr>
        <p:spPr bwMode="auto">
          <a:xfrm>
            <a:off x="3683000" y="2124075"/>
            <a:ext cx="700088" cy="71437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60" name="Rectangle 22"/>
          <p:cNvSpPr>
            <a:spLocks noChangeArrowheads="1"/>
          </p:cNvSpPr>
          <p:nvPr/>
        </p:nvSpPr>
        <p:spPr bwMode="auto">
          <a:xfrm>
            <a:off x="4378325" y="2838450"/>
            <a:ext cx="412750" cy="4159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61" name="Rectangle 23"/>
          <p:cNvSpPr>
            <a:spLocks noChangeArrowheads="1"/>
          </p:cNvSpPr>
          <p:nvPr/>
        </p:nvSpPr>
        <p:spPr bwMode="auto">
          <a:xfrm>
            <a:off x="5588000" y="4067175"/>
            <a:ext cx="477838" cy="48577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62" name="Rectangle 24"/>
          <p:cNvSpPr>
            <a:spLocks noChangeArrowheads="1"/>
          </p:cNvSpPr>
          <p:nvPr/>
        </p:nvSpPr>
        <p:spPr bwMode="auto">
          <a:xfrm>
            <a:off x="4784725" y="3249613"/>
            <a:ext cx="798513" cy="8223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63" name="Line 25"/>
          <p:cNvSpPr>
            <a:spLocks noChangeShapeType="1"/>
          </p:cNvSpPr>
          <p:nvPr/>
        </p:nvSpPr>
        <p:spPr bwMode="auto">
          <a:xfrm flipH="1" flipV="1">
            <a:off x="3683000" y="2124075"/>
            <a:ext cx="2376488" cy="2428875"/>
          </a:xfrm>
          <a:prstGeom prst="line">
            <a:avLst/>
          </a:prstGeom>
          <a:noFill/>
          <a:ln w="6350">
            <a:solidFill>
              <a:schemeClr val="tx1"/>
            </a:solidFill>
            <a:prstDash val="dash"/>
            <a:round/>
            <a:headEnd/>
            <a:tailEnd/>
          </a:ln>
        </p:spPr>
        <p:txBody>
          <a:bodyPr/>
          <a:lstStyle/>
          <a:p>
            <a:endParaRPr lang="en-US"/>
          </a:p>
        </p:txBody>
      </p:sp>
      <p:sp>
        <p:nvSpPr>
          <p:cNvPr id="10264" name="Line 26"/>
          <p:cNvSpPr>
            <a:spLocks noChangeShapeType="1"/>
          </p:cNvSpPr>
          <p:nvPr/>
        </p:nvSpPr>
        <p:spPr bwMode="auto">
          <a:xfrm flipH="1">
            <a:off x="3449638" y="2838450"/>
            <a:ext cx="276225" cy="0"/>
          </a:xfrm>
          <a:prstGeom prst="line">
            <a:avLst/>
          </a:prstGeom>
          <a:noFill/>
          <a:ln w="6350">
            <a:solidFill>
              <a:schemeClr val="tx1"/>
            </a:solidFill>
            <a:prstDash val="dash"/>
            <a:round/>
            <a:headEnd/>
            <a:tailEnd/>
          </a:ln>
        </p:spPr>
        <p:txBody>
          <a:bodyPr/>
          <a:lstStyle/>
          <a:p>
            <a:endParaRPr lang="en-US"/>
          </a:p>
        </p:txBody>
      </p:sp>
      <p:sp>
        <p:nvSpPr>
          <p:cNvPr id="10265" name="Line 27"/>
          <p:cNvSpPr>
            <a:spLocks noChangeShapeType="1"/>
          </p:cNvSpPr>
          <p:nvPr/>
        </p:nvSpPr>
        <p:spPr bwMode="auto">
          <a:xfrm flipH="1">
            <a:off x="3449638" y="3257550"/>
            <a:ext cx="1339850" cy="0"/>
          </a:xfrm>
          <a:prstGeom prst="line">
            <a:avLst/>
          </a:prstGeom>
          <a:noFill/>
          <a:ln w="6350">
            <a:solidFill>
              <a:schemeClr val="tx1"/>
            </a:solidFill>
            <a:prstDash val="dash"/>
            <a:round/>
            <a:headEnd/>
            <a:tailEnd/>
          </a:ln>
        </p:spPr>
        <p:txBody>
          <a:bodyPr/>
          <a:lstStyle/>
          <a:p>
            <a:endParaRPr lang="en-US"/>
          </a:p>
        </p:txBody>
      </p:sp>
      <p:sp>
        <p:nvSpPr>
          <p:cNvPr id="10266" name="Line 28"/>
          <p:cNvSpPr>
            <a:spLocks noChangeShapeType="1"/>
          </p:cNvSpPr>
          <p:nvPr/>
        </p:nvSpPr>
        <p:spPr bwMode="auto">
          <a:xfrm flipV="1">
            <a:off x="4381500" y="1973263"/>
            <a:ext cx="0" cy="161925"/>
          </a:xfrm>
          <a:prstGeom prst="line">
            <a:avLst/>
          </a:prstGeom>
          <a:noFill/>
          <a:ln w="6350">
            <a:solidFill>
              <a:schemeClr val="tx1"/>
            </a:solidFill>
            <a:prstDash val="dash"/>
            <a:round/>
            <a:headEnd/>
            <a:tailEnd/>
          </a:ln>
        </p:spPr>
        <p:txBody>
          <a:bodyPr/>
          <a:lstStyle/>
          <a:p>
            <a:endParaRPr lang="en-US">
              <a:solidFill>
                <a:schemeClr val="bg1"/>
              </a:solidFill>
            </a:endParaRPr>
          </a:p>
        </p:txBody>
      </p:sp>
      <p:sp>
        <p:nvSpPr>
          <p:cNvPr id="10267" name="Line 29"/>
          <p:cNvSpPr>
            <a:spLocks noChangeShapeType="1"/>
          </p:cNvSpPr>
          <p:nvPr/>
        </p:nvSpPr>
        <p:spPr bwMode="auto">
          <a:xfrm flipV="1">
            <a:off x="4791075" y="1966913"/>
            <a:ext cx="0" cy="1292225"/>
          </a:xfrm>
          <a:prstGeom prst="line">
            <a:avLst/>
          </a:prstGeom>
          <a:noFill/>
          <a:ln w="6350">
            <a:solidFill>
              <a:schemeClr val="tx1"/>
            </a:solidFill>
            <a:prstDash val="dash"/>
            <a:round/>
            <a:headEnd/>
            <a:tailEnd/>
          </a:ln>
        </p:spPr>
        <p:txBody>
          <a:bodyPr/>
          <a:lstStyle/>
          <a:p>
            <a:endParaRPr lang="en-US"/>
          </a:p>
        </p:txBody>
      </p:sp>
      <p:sp>
        <p:nvSpPr>
          <p:cNvPr id="10268" name="Line 30"/>
          <p:cNvSpPr>
            <a:spLocks noChangeShapeType="1"/>
          </p:cNvSpPr>
          <p:nvPr/>
        </p:nvSpPr>
        <p:spPr bwMode="auto">
          <a:xfrm flipH="1">
            <a:off x="3449638" y="4070350"/>
            <a:ext cx="2136775" cy="0"/>
          </a:xfrm>
          <a:prstGeom prst="line">
            <a:avLst/>
          </a:prstGeom>
          <a:noFill/>
          <a:ln w="6350">
            <a:solidFill>
              <a:schemeClr val="tx1"/>
            </a:solidFill>
            <a:prstDash val="dash"/>
            <a:round/>
            <a:headEnd/>
            <a:tailEnd/>
          </a:ln>
        </p:spPr>
        <p:txBody>
          <a:bodyPr/>
          <a:lstStyle/>
          <a:p>
            <a:endParaRPr lang="en-US"/>
          </a:p>
        </p:txBody>
      </p:sp>
      <p:sp>
        <p:nvSpPr>
          <p:cNvPr id="10269" name="Line 31"/>
          <p:cNvSpPr>
            <a:spLocks noChangeShapeType="1"/>
          </p:cNvSpPr>
          <p:nvPr/>
        </p:nvSpPr>
        <p:spPr bwMode="auto">
          <a:xfrm flipV="1">
            <a:off x="5584825" y="1966913"/>
            <a:ext cx="0" cy="2089150"/>
          </a:xfrm>
          <a:prstGeom prst="line">
            <a:avLst/>
          </a:prstGeom>
          <a:noFill/>
          <a:ln w="6350">
            <a:solidFill>
              <a:schemeClr val="tx1"/>
            </a:solidFill>
            <a:prstDash val="dash"/>
            <a:round/>
            <a:headEnd/>
            <a:tailEnd/>
          </a:ln>
        </p:spPr>
        <p:txBody>
          <a:bodyPr/>
          <a:lstStyle/>
          <a:p>
            <a:endParaRPr lang="en-US"/>
          </a:p>
        </p:txBody>
      </p:sp>
      <p:sp>
        <p:nvSpPr>
          <p:cNvPr id="10270" name="Text Box 32"/>
          <p:cNvSpPr txBox="1">
            <a:spLocks noChangeArrowheads="1"/>
          </p:cNvSpPr>
          <p:nvPr/>
        </p:nvSpPr>
        <p:spPr bwMode="auto">
          <a:xfrm>
            <a:off x="1377950" y="1654175"/>
            <a:ext cx="944563" cy="260350"/>
          </a:xfrm>
          <a:prstGeom prst="rect">
            <a:avLst/>
          </a:prstGeom>
          <a:noFill/>
          <a:ln w="12700" algn="ctr">
            <a:noFill/>
            <a:miter lim="800000"/>
            <a:headEnd/>
            <a:tailEnd/>
          </a:ln>
        </p:spPr>
        <p:txBody>
          <a:bodyPr wrap="none">
            <a:spAutoFit/>
          </a:bodyPr>
          <a:lstStyle/>
          <a:p>
            <a:pPr algn="ctr"/>
            <a:r>
              <a:rPr lang="en-US" sz="1100" b="1">
                <a:solidFill>
                  <a:schemeClr val="accent2"/>
                </a:solidFill>
              </a:rPr>
              <a:t>Components</a:t>
            </a:r>
          </a:p>
        </p:txBody>
      </p:sp>
      <p:sp>
        <p:nvSpPr>
          <p:cNvPr id="10271" name="Text Box 33"/>
          <p:cNvSpPr txBox="1">
            <a:spLocks noChangeArrowheads="1"/>
          </p:cNvSpPr>
          <p:nvPr/>
        </p:nvSpPr>
        <p:spPr bwMode="auto">
          <a:xfrm rot="-5400000">
            <a:off x="-615950" y="3122613"/>
            <a:ext cx="1590675" cy="260350"/>
          </a:xfrm>
          <a:prstGeom prst="rect">
            <a:avLst/>
          </a:prstGeom>
          <a:noFill/>
          <a:ln w="12700" algn="ctr">
            <a:noFill/>
            <a:miter lim="800000"/>
            <a:headEnd/>
            <a:tailEnd/>
          </a:ln>
        </p:spPr>
        <p:txBody>
          <a:bodyPr wrap="none">
            <a:spAutoFit/>
          </a:bodyPr>
          <a:lstStyle/>
          <a:p>
            <a:pPr algn="ctr"/>
            <a:r>
              <a:rPr lang="en-US" sz="1100" b="1">
                <a:solidFill>
                  <a:schemeClr val="accent2"/>
                </a:solidFill>
              </a:rPr>
              <a:t>Dependent components</a:t>
            </a:r>
          </a:p>
        </p:txBody>
      </p:sp>
      <p:sp>
        <p:nvSpPr>
          <p:cNvPr id="10272" name="Rectangle 34"/>
          <p:cNvSpPr>
            <a:spLocks noChangeArrowheads="1"/>
          </p:cNvSpPr>
          <p:nvPr/>
        </p:nvSpPr>
        <p:spPr bwMode="auto">
          <a:xfrm>
            <a:off x="3683000" y="3254375"/>
            <a:ext cx="127000" cy="4159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73" name="Rectangle 35"/>
          <p:cNvSpPr>
            <a:spLocks noChangeArrowheads="1"/>
          </p:cNvSpPr>
          <p:nvPr/>
        </p:nvSpPr>
        <p:spPr bwMode="auto">
          <a:xfrm>
            <a:off x="3803650" y="4073525"/>
            <a:ext cx="127000" cy="47625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74" name="Rectangle 36"/>
          <p:cNvSpPr>
            <a:spLocks noChangeArrowheads="1"/>
          </p:cNvSpPr>
          <p:nvPr/>
        </p:nvSpPr>
        <p:spPr bwMode="auto">
          <a:xfrm>
            <a:off x="4378325" y="3251200"/>
            <a:ext cx="127000" cy="4826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75" name="Rectangle 37"/>
          <p:cNvSpPr>
            <a:spLocks noChangeArrowheads="1"/>
          </p:cNvSpPr>
          <p:nvPr/>
        </p:nvSpPr>
        <p:spPr bwMode="auto">
          <a:xfrm>
            <a:off x="4889500" y="4073525"/>
            <a:ext cx="127000" cy="3429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76" name="Text Box 38"/>
          <p:cNvSpPr txBox="1">
            <a:spLocks noChangeArrowheads="1"/>
          </p:cNvSpPr>
          <p:nvPr/>
        </p:nvSpPr>
        <p:spPr bwMode="auto">
          <a:xfrm>
            <a:off x="1082675" y="4721225"/>
            <a:ext cx="1776413" cy="368300"/>
          </a:xfrm>
          <a:prstGeom prst="rect">
            <a:avLst/>
          </a:prstGeom>
          <a:noFill/>
          <a:ln w="12700" algn="ctr">
            <a:noFill/>
            <a:miter lim="800000"/>
            <a:headEnd/>
            <a:tailEnd/>
          </a:ln>
        </p:spPr>
        <p:txBody>
          <a:bodyPr wrap="none">
            <a:spAutoFit/>
          </a:bodyPr>
          <a:lstStyle/>
          <a:p>
            <a:pPr algn="ctr"/>
            <a:r>
              <a:rPr lang="en-US" sz="1800" b="1">
                <a:solidFill>
                  <a:schemeClr val="accent2"/>
                </a:solidFill>
              </a:rPr>
              <a:t>Modular Design</a:t>
            </a:r>
          </a:p>
        </p:txBody>
      </p:sp>
      <p:sp>
        <p:nvSpPr>
          <p:cNvPr id="10277" name="Text Box 39"/>
          <p:cNvSpPr txBox="1">
            <a:spLocks noChangeArrowheads="1"/>
          </p:cNvSpPr>
          <p:nvPr/>
        </p:nvSpPr>
        <p:spPr bwMode="auto">
          <a:xfrm>
            <a:off x="3971925" y="4721225"/>
            <a:ext cx="1947863" cy="368300"/>
          </a:xfrm>
          <a:prstGeom prst="rect">
            <a:avLst/>
          </a:prstGeom>
          <a:noFill/>
          <a:ln w="12700" algn="ctr">
            <a:noFill/>
            <a:miter lim="800000"/>
            <a:headEnd/>
            <a:tailEnd/>
          </a:ln>
        </p:spPr>
        <p:txBody>
          <a:bodyPr wrap="none">
            <a:spAutoFit/>
          </a:bodyPr>
          <a:lstStyle/>
          <a:p>
            <a:pPr algn="ctr"/>
            <a:r>
              <a:rPr lang="en-US" sz="1800" b="1">
                <a:solidFill>
                  <a:schemeClr val="accent2"/>
                </a:solidFill>
              </a:rPr>
              <a:t>Sequential Design</a:t>
            </a:r>
          </a:p>
        </p:txBody>
      </p:sp>
      <p:sp>
        <p:nvSpPr>
          <p:cNvPr id="10278" name="Rectangle 40"/>
          <p:cNvSpPr>
            <a:spLocks noChangeArrowheads="1"/>
          </p:cNvSpPr>
          <p:nvPr/>
        </p:nvSpPr>
        <p:spPr bwMode="auto">
          <a:xfrm>
            <a:off x="6697663" y="2124075"/>
            <a:ext cx="2381250" cy="2428875"/>
          </a:xfrm>
          <a:prstGeom prst="rect">
            <a:avLst/>
          </a:prstGeom>
          <a:solidFill>
            <a:schemeClr val="bg1"/>
          </a:solidFill>
          <a:ln w="12700" algn="ctr">
            <a:solidFill>
              <a:srgbClr val="000080"/>
            </a:solidFill>
            <a:miter lim="800000"/>
            <a:headEnd/>
            <a:tailEnd/>
          </a:ln>
        </p:spPr>
        <p:txBody>
          <a:bodyPr wrap="none" anchor="ctr"/>
          <a:lstStyle/>
          <a:p>
            <a:endParaRPr lang="en-US"/>
          </a:p>
        </p:txBody>
      </p:sp>
      <p:sp>
        <p:nvSpPr>
          <p:cNvPr id="10279" name="Text Box 41"/>
          <p:cNvSpPr txBox="1">
            <a:spLocks noChangeArrowheads="1"/>
          </p:cNvSpPr>
          <p:nvPr/>
        </p:nvSpPr>
        <p:spPr bwMode="auto">
          <a:xfrm>
            <a:off x="6367463" y="2114550"/>
            <a:ext cx="284162" cy="2514600"/>
          </a:xfrm>
          <a:prstGeom prst="rect">
            <a:avLst/>
          </a:prstGeom>
          <a:noFill/>
          <a:ln w="12700" algn="ctr">
            <a:noFill/>
            <a:miter lim="800000"/>
            <a:headEnd/>
            <a:tailEnd/>
          </a:ln>
        </p:spPr>
        <p:txBody>
          <a:bodyPr/>
          <a:lstStyle/>
          <a:p>
            <a:pPr algn="ctr"/>
            <a:r>
              <a:rPr lang="en-US" sz="900"/>
              <a:t>A</a:t>
            </a:r>
          </a:p>
          <a:p>
            <a:pPr algn="ctr"/>
            <a:r>
              <a:rPr lang="en-US" sz="900"/>
              <a:t>.</a:t>
            </a:r>
          </a:p>
          <a:p>
            <a:pPr algn="ctr"/>
            <a:r>
              <a:rPr lang="en-US" sz="900"/>
              <a:t>.</a:t>
            </a:r>
          </a:p>
          <a:p>
            <a:pPr algn="ctr"/>
            <a:r>
              <a:rPr lang="en-US" sz="900"/>
              <a:t>.</a:t>
            </a:r>
          </a:p>
          <a:p>
            <a:pPr algn="ctr"/>
            <a:r>
              <a:rPr lang="en-US" sz="900"/>
              <a:t>M</a:t>
            </a:r>
          </a:p>
          <a:p>
            <a:pPr algn="ctr"/>
            <a:r>
              <a:rPr lang="en-US" sz="900"/>
              <a:t>N</a:t>
            </a:r>
          </a:p>
          <a:p>
            <a:pPr algn="ctr"/>
            <a:r>
              <a:rPr lang="en-US" sz="900"/>
              <a:t>.</a:t>
            </a:r>
          </a:p>
          <a:p>
            <a:pPr algn="ctr"/>
            <a:r>
              <a:rPr lang="en-US" sz="900"/>
              <a:t>P</a:t>
            </a:r>
          </a:p>
          <a:p>
            <a:pPr algn="ctr"/>
            <a:r>
              <a:rPr lang="en-US" sz="900"/>
              <a:t>Q</a:t>
            </a:r>
          </a:p>
          <a:p>
            <a:pPr algn="ctr"/>
            <a:r>
              <a:rPr lang="en-US" sz="900"/>
              <a:t>.</a:t>
            </a:r>
          </a:p>
          <a:p>
            <a:pPr algn="ctr"/>
            <a:r>
              <a:rPr lang="en-US" sz="900"/>
              <a:t>.</a:t>
            </a:r>
          </a:p>
          <a:p>
            <a:pPr algn="ctr"/>
            <a:r>
              <a:rPr lang="en-US" sz="900"/>
              <a:t>.</a:t>
            </a:r>
          </a:p>
          <a:p>
            <a:pPr algn="ctr"/>
            <a:r>
              <a:rPr lang="en-US" sz="900"/>
              <a:t>.</a:t>
            </a:r>
          </a:p>
          <a:p>
            <a:pPr algn="ctr"/>
            <a:r>
              <a:rPr lang="en-US" sz="900"/>
              <a:t>U</a:t>
            </a:r>
          </a:p>
          <a:p>
            <a:pPr algn="ctr"/>
            <a:r>
              <a:rPr lang="en-US" sz="900"/>
              <a:t>V</a:t>
            </a:r>
          </a:p>
          <a:p>
            <a:pPr algn="ctr"/>
            <a:r>
              <a:rPr lang="en-US" sz="900"/>
              <a:t>.</a:t>
            </a:r>
          </a:p>
          <a:p>
            <a:pPr algn="ctr"/>
            <a:r>
              <a:rPr lang="en-US" sz="900"/>
              <a:t>Z</a:t>
            </a:r>
          </a:p>
        </p:txBody>
      </p:sp>
      <p:sp>
        <p:nvSpPr>
          <p:cNvPr id="10280" name="Rectangle 43"/>
          <p:cNvSpPr>
            <a:spLocks noChangeArrowheads="1"/>
          </p:cNvSpPr>
          <p:nvPr/>
        </p:nvSpPr>
        <p:spPr bwMode="auto">
          <a:xfrm>
            <a:off x="6697663" y="2124075"/>
            <a:ext cx="700087" cy="71437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81" name="Rectangle 44"/>
          <p:cNvSpPr>
            <a:spLocks noChangeArrowheads="1"/>
          </p:cNvSpPr>
          <p:nvPr/>
        </p:nvSpPr>
        <p:spPr bwMode="auto">
          <a:xfrm>
            <a:off x="7392988" y="2838450"/>
            <a:ext cx="412750" cy="4159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82" name="Rectangle 45"/>
          <p:cNvSpPr>
            <a:spLocks noChangeArrowheads="1"/>
          </p:cNvSpPr>
          <p:nvPr/>
        </p:nvSpPr>
        <p:spPr bwMode="auto">
          <a:xfrm>
            <a:off x="7678738" y="3132138"/>
            <a:ext cx="919162" cy="9398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83" name="Line 46"/>
          <p:cNvSpPr>
            <a:spLocks noChangeShapeType="1"/>
          </p:cNvSpPr>
          <p:nvPr/>
        </p:nvSpPr>
        <p:spPr bwMode="auto">
          <a:xfrm flipH="1">
            <a:off x="6464300" y="2838450"/>
            <a:ext cx="276225" cy="0"/>
          </a:xfrm>
          <a:prstGeom prst="line">
            <a:avLst/>
          </a:prstGeom>
          <a:noFill/>
          <a:ln w="6350">
            <a:solidFill>
              <a:schemeClr val="tx1"/>
            </a:solidFill>
            <a:prstDash val="dash"/>
            <a:round/>
            <a:headEnd/>
            <a:tailEnd/>
          </a:ln>
        </p:spPr>
        <p:txBody>
          <a:bodyPr/>
          <a:lstStyle/>
          <a:p>
            <a:endParaRPr lang="en-US"/>
          </a:p>
        </p:txBody>
      </p:sp>
      <p:sp>
        <p:nvSpPr>
          <p:cNvPr id="10284" name="Line 47"/>
          <p:cNvSpPr>
            <a:spLocks noChangeShapeType="1"/>
          </p:cNvSpPr>
          <p:nvPr/>
        </p:nvSpPr>
        <p:spPr bwMode="auto">
          <a:xfrm flipH="1">
            <a:off x="6464300" y="3257550"/>
            <a:ext cx="1339850" cy="0"/>
          </a:xfrm>
          <a:prstGeom prst="line">
            <a:avLst/>
          </a:prstGeom>
          <a:noFill/>
          <a:ln w="6350">
            <a:solidFill>
              <a:schemeClr val="tx1"/>
            </a:solidFill>
            <a:prstDash val="dash"/>
            <a:round/>
            <a:headEnd/>
            <a:tailEnd/>
          </a:ln>
        </p:spPr>
        <p:txBody>
          <a:bodyPr/>
          <a:lstStyle/>
          <a:p>
            <a:endParaRPr lang="en-US"/>
          </a:p>
        </p:txBody>
      </p:sp>
      <p:sp>
        <p:nvSpPr>
          <p:cNvPr id="10285" name="Line 48"/>
          <p:cNvSpPr>
            <a:spLocks noChangeShapeType="1"/>
          </p:cNvSpPr>
          <p:nvPr/>
        </p:nvSpPr>
        <p:spPr bwMode="auto">
          <a:xfrm flipV="1">
            <a:off x="7396163" y="1973263"/>
            <a:ext cx="0" cy="161925"/>
          </a:xfrm>
          <a:prstGeom prst="line">
            <a:avLst/>
          </a:prstGeom>
          <a:noFill/>
          <a:ln w="6350">
            <a:solidFill>
              <a:schemeClr val="tx1"/>
            </a:solidFill>
            <a:prstDash val="dash"/>
            <a:round/>
            <a:headEnd/>
            <a:tailEnd/>
          </a:ln>
        </p:spPr>
        <p:txBody>
          <a:bodyPr/>
          <a:lstStyle/>
          <a:p>
            <a:endParaRPr lang="en-US">
              <a:solidFill>
                <a:schemeClr val="bg1"/>
              </a:solidFill>
            </a:endParaRPr>
          </a:p>
        </p:txBody>
      </p:sp>
      <p:sp>
        <p:nvSpPr>
          <p:cNvPr id="10286" name="Line 49"/>
          <p:cNvSpPr>
            <a:spLocks noChangeShapeType="1"/>
          </p:cNvSpPr>
          <p:nvPr/>
        </p:nvSpPr>
        <p:spPr bwMode="auto">
          <a:xfrm flipV="1">
            <a:off x="7805738" y="1966913"/>
            <a:ext cx="0" cy="1292225"/>
          </a:xfrm>
          <a:prstGeom prst="line">
            <a:avLst/>
          </a:prstGeom>
          <a:noFill/>
          <a:ln w="6350">
            <a:solidFill>
              <a:schemeClr val="tx1"/>
            </a:solidFill>
            <a:prstDash val="dash"/>
            <a:round/>
            <a:headEnd/>
            <a:tailEnd/>
          </a:ln>
        </p:spPr>
        <p:txBody>
          <a:bodyPr/>
          <a:lstStyle/>
          <a:p>
            <a:endParaRPr lang="en-US"/>
          </a:p>
        </p:txBody>
      </p:sp>
      <p:sp>
        <p:nvSpPr>
          <p:cNvPr id="10287" name="Line 50"/>
          <p:cNvSpPr>
            <a:spLocks noChangeShapeType="1"/>
          </p:cNvSpPr>
          <p:nvPr/>
        </p:nvSpPr>
        <p:spPr bwMode="auto">
          <a:xfrm flipH="1">
            <a:off x="6464300" y="4070350"/>
            <a:ext cx="2136775" cy="0"/>
          </a:xfrm>
          <a:prstGeom prst="line">
            <a:avLst/>
          </a:prstGeom>
          <a:noFill/>
          <a:ln w="6350">
            <a:solidFill>
              <a:schemeClr val="tx1"/>
            </a:solidFill>
            <a:prstDash val="dash"/>
            <a:round/>
            <a:headEnd/>
            <a:tailEnd/>
          </a:ln>
        </p:spPr>
        <p:txBody>
          <a:bodyPr/>
          <a:lstStyle/>
          <a:p>
            <a:endParaRPr lang="en-US"/>
          </a:p>
        </p:txBody>
      </p:sp>
      <p:sp>
        <p:nvSpPr>
          <p:cNvPr id="10288" name="Line 51"/>
          <p:cNvSpPr>
            <a:spLocks noChangeShapeType="1"/>
          </p:cNvSpPr>
          <p:nvPr/>
        </p:nvSpPr>
        <p:spPr bwMode="auto">
          <a:xfrm flipV="1">
            <a:off x="8599488" y="1966913"/>
            <a:ext cx="0" cy="2089150"/>
          </a:xfrm>
          <a:prstGeom prst="line">
            <a:avLst/>
          </a:prstGeom>
          <a:noFill/>
          <a:ln w="6350">
            <a:solidFill>
              <a:schemeClr val="tx1"/>
            </a:solidFill>
            <a:prstDash val="dash"/>
            <a:round/>
            <a:headEnd/>
            <a:tailEnd/>
          </a:ln>
        </p:spPr>
        <p:txBody>
          <a:bodyPr/>
          <a:lstStyle/>
          <a:p>
            <a:endParaRPr lang="en-US"/>
          </a:p>
        </p:txBody>
      </p:sp>
      <p:sp>
        <p:nvSpPr>
          <p:cNvPr id="10289" name="Rectangle 52"/>
          <p:cNvSpPr>
            <a:spLocks noChangeArrowheads="1"/>
          </p:cNvSpPr>
          <p:nvPr/>
        </p:nvSpPr>
        <p:spPr bwMode="auto">
          <a:xfrm>
            <a:off x="6697663" y="3254375"/>
            <a:ext cx="257175" cy="8128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0" name="Rectangle 53"/>
          <p:cNvSpPr>
            <a:spLocks noChangeArrowheads="1"/>
          </p:cNvSpPr>
          <p:nvPr/>
        </p:nvSpPr>
        <p:spPr bwMode="auto">
          <a:xfrm>
            <a:off x="6818313" y="4067175"/>
            <a:ext cx="273050" cy="4826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1" name="Rectangle 54"/>
          <p:cNvSpPr>
            <a:spLocks noChangeArrowheads="1"/>
          </p:cNvSpPr>
          <p:nvPr/>
        </p:nvSpPr>
        <p:spPr bwMode="auto">
          <a:xfrm>
            <a:off x="7392988" y="3251200"/>
            <a:ext cx="127000" cy="4826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2" name="Rectangle 55"/>
          <p:cNvSpPr>
            <a:spLocks noChangeArrowheads="1"/>
          </p:cNvSpPr>
          <p:nvPr/>
        </p:nvSpPr>
        <p:spPr bwMode="auto">
          <a:xfrm>
            <a:off x="7904163" y="4073525"/>
            <a:ext cx="127000" cy="3429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3" name="Text Box 56"/>
          <p:cNvSpPr txBox="1">
            <a:spLocks noChangeArrowheads="1"/>
          </p:cNvSpPr>
          <p:nvPr/>
        </p:nvSpPr>
        <p:spPr bwMode="auto">
          <a:xfrm>
            <a:off x="7113588" y="4721225"/>
            <a:ext cx="1704975" cy="368300"/>
          </a:xfrm>
          <a:prstGeom prst="rect">
            <a:avLst/>
          </a:prstGeom>
          <a:noFill/>
          <a:ln w="12700" algn="ctr">
            <a:noFill/>
            <a:miter lim="800000"/>
            <a:headEnd/>
            <a:tailEnd/>
          </a:ln>
        </p:spPr>
        <p:txBody>
          <a:bodyPr wrap="none">
            <a:spAutoFit/>
          </a:bodyPr>
          <a:lstStyle/>
          <a:p>
            <a:pPr algn="ctr"/>
            <a:r>
              <a:rPr lang="en-US" sz="1800" b="1">
                <a:solidFill>
                  <a:schemeClr val="accent2"/>
                </a:solidFill>
              </a:rPr>
              <a:t>Integral Design</a:t>
            </a:r>
          </a:p>
        </p:txBody>
      </p:sp>
      <p:sp>
        <p:nvSpPr>
          <p:cNvPr id="10294" name="Rectangle 57"/>
          <p:cNvSpPr>
            <a:spLocks noChangeArrowheads="1"/>
          </p:cNvSpPr>
          <p:nvPr/>
        </p:nvSpPr>
        <p:spPr bwMode="auto">
          <a:xfrm>
            <a:off x="7123113" y="2835275"/>
            <a:ext cx="127000" cy="3429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5" name="Rectangle 58"/>
          <p:cNvSpPr>
            <a:spLocks noChangeArrowheads="1"/>
          </p:cNvSpPr>
          <p:nvPr/>
        </p:nvSpPr>
        <p:spPr bwMode="auto">
          <a:xfrm>
            <a:off x="7396163" y="2413000"/>
            <a:ext cx="304800" cy="1746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6" name="Rectangle 59"/>
          <p:cNvSpPr>
            <a:spLocks noChangeArrowheads="1"/>
          </p:cNvSpPr>
          <p:nvPr/>
        </p:nvSpPr>
        <p:spPr bwMode="auto">
          <a:xfrm>
            <a:off x="7802563" y="2124075"/>
            <a:ext cx="796925" cy="193675"/>
          </a:xfrm>
          <a:prstGeom prst="rect">
            <a:avLst/>
          </a:prstGeom>
          <a:solidFill>
            <a:srgbClr val="CCECFF"/>
          </a:solidFill>
          <a:ln w="12700" algn="ctr">
            <a:solidFill>
              <a:srgbClr val="000080"/>
            </a:solidFill>
            <a:miter lim="800000"/>
            <a:headEnd/>
            <a:tailEnd/>
          </a:ln>
        </p:spPr>
        <p:txBody>
          <a:bodyPr wrap="none" anchor="ctr"/>
          <a:lstStyle/>
          <a:p>
            <a:endParaRPr lang="en-US">
              <a:solidFill>
                <a:schemeClr val="bg1"/>
              </a:solidFill>
            </a:endParaRPr>
          </a:p>
        </p:txBody>
      </p:sp>
      <p:sp>
        <p:nvSpPr>
          <p:cNvPr id="10297" name="Rectangle 60"/>
          <p:cNvSpPr>
            <a:spLocks noChangeArrowheads="1"/>
          </p:cNvSpPr>
          <p:nvPr/>
        </p:nvSpPr>
        <p:spPr bwMode="auto">
          <a:xfrm>
            <a:off x="8431213" y="3892550"/>
            <a:ext cx="649287" cy="6604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8" name="Rectangle 61"/>
          <p:cNvSpPr>
            <a:spLocks noChangeArrowheads="1"/>
          </p:cNvSpPr>
          <p:nvPr/>
        </p:nvSpPr>
        <p:spPr bwMode="auto">
          <a:xfrm>
            <a:off x="8815388" y="2120900"/>
            <a:ext cx="257175" cy="17653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9" name="Line 62"/>
          <p:cNvSpPr>
            <a:spLocks noChangeShapeType="1"/>
          </p:cNvSpPr>
          <p:nvPr/>
        </p:nvSpPr>
        <p:spPr bwMode="auto">
          <a:xfrm flipH="1" flipV="1">
            <a:off x="6697663" y="2124075"/>
            <a:ext cx="2376487" cy="2428875"/>
          </a:xfrm>
          <a:prstGeom prst="line">
            <a:avLst/>
          </a:prstGeom>
          <a:noFill/>
          <a:ln w="6350">
            <a:solidFill>
              <a:schemeClr val="tx1"/>
            </a:solidFill>
            <a:prstDash val="dash"/>
            <a:round/>
            <a:headEnd/>
            <a:tailEnd/>
          </a:ln>
        </p:spPr>
        <p:txBody>
          <a:bodyPr/>
          <a:lstStyle/>
          <a:p>
            <a:endParaRPr lang="en-US"/>
          </a:p>
        </p:txBody>
      </p:sp>
      <p:sp>
        <p:nvSpPr>
          <p:cNvPr id="10300" name="Text Box 6"/>
          <p:cNvSpPr txBox="1">
            <a:spLocks noChangeArrowheads="1"/>
          </p:cNvSpPr>
          <p:nvPr/>
        </p:nvSpPr>
        <p:spPr bwMode="auto">
          <a:xfrm>
            <a:off x="3607935" y="1900238"/>
            <a:ext cx="2498725" cy="223837"/>
          </a:xfrm>
          <a:prstGeom prst="rect">
            <a:avLst/>
          </a:prstGeom>
          <a:noFill/>
          <a:ln w="12700" algn="ctr">
            <a:noFill/>
            <a:miter lim="800000"/>
            <a:headEnd/>
            <a:tailEnd/>
          </a:ln>
        </p:spPr>
        <p:txBody>
          <a:bodyPr/>
          <a:lstStyle/>
          <a:p>
            <a:r>
              <a:rPr lang="en-US" sz="900"/>
              <a:t>A   .   .   .     M N   .    P Q   .   .   </a:t>
            </a:r>
            <a:r>
              <a:rPr lang="en-US" sz="900">
                <a:latin typeface="Symbol" pitchFamily="18" charset="2"/>
              </a:rPr>
              <a:t>.   .    </a:t>
            </a:r>
            <a:r>
              <a:rPr lang="en-US" sz="900"/>
              <a:t>U   V .   . Z</a:t>
            </a:r>
          </a:p>
        </p:txBody>
      </p:sp>
      <p:sp>
        <p:nvSpPr>
          <p:cNvPr id="10301" name="Text Box 6"/>
          <p:cNvSpPr txBox="1">
            <a:spLocks noChangeArrowheads="1"/>
          </p:cNvSpPr>
          <p:nvPr/>
        </p:nvSpPr>
        <p:spPr bwMode="auto">
          <a:xfrm>
            <a:off x="6617835" y="1900238"/>
            <a:ext cx="2498725" cy="223837"/>
          </a:xfrm>
          <a:prstGeom prst="rect">
            <a:avLst/>
          </a:prstGeom>
          <a:noFill/>
          <a:ln w="12700" algn="ctr">
            <a:noFill/>
            <a:miter lim="800000"/>
            <a:headEnd/>
            <a:tailEnd/>
          </a:ln>
        </p:spPr>
        <p:txBody>
          <a:bodyPr/>
          <a:lstStyle/>
          <a:p>
            <a:r>
              <a:rPr lang="en-US" sz="900"/>
              <a:t>A   .   .   .     M N   .    P Q   .   .   </a:t>
            </a:r>
            <a:r>
              <a:rPr lang="en-US" sz="900">
                <a:latin typeface="Symbol" pitchFamily="18" charset="2"/>
              </a:rPr>
              <a:t>.   .    </a:t>
            </a:r>
            <a:r>
              <a:rPr lang="en-US" sz="900"/>
              <a:t>U   V .   . Z</a:t>
            </a:r>
          </a:p>
        </p:txBody>
      </p:sp>
    </p:spTree>
    <p:extLst>
      <p:ext uri="{BB962C8B-B14F-4D97-AF65-F5344CB8AC3E}">
        <p14:creationId xmlns:p14="http://schemas.microsoft.com/office/powerpoint/2010/main" val="1070766778"/>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p:txBody>
          <a:bodyPr/>
          <a:lstStyle/>
          <a:p>
            <a:r>
              <a:rPr lang="en-US" dirty="0"/>
              <a:t>Centralization across products </a:t>
            </a:r>
            <a:r>
              <a:rPr lang="en-US" dirty="0" smtClean="0"/>
              <a:t>	</a:t>
            </a:r>
            <a:br>
              <a:rPr lang="en-US" dirty="0" smtClean="0"/>
            </a:br>
            <a:r>
              <a:rPr lang="en-US" sz="3200" dirty="0" smtClean="0"/>
              <a:t>Component Commonality	&amp;	Modular Substitution</a:t>
            </a:r>
            <a:endParaRPr lang="en-US" sz="3200" dirty="0"/>
          </a:p>
        </p:txBody>
      </p:sp>
      <p:grpSp>
        <p:nvGrpSpPr>
          <p:cNvPr id="7" name="Group 108"/>
          <p:cNvGrpSpPr>
            <a:grpSpLocks/>
          </p:cNvGrpSpPr>
          <p:nvPr/>
        </p:nvGrpSpPr>
        <p:grpSpPr bwMode="auto">
          <a:xfrm>
            <a:off x="410890" y="1605447"/>
            <a:ext cx="1426339" cy="4367158"/>
            <a:chOff x="4140101" y="4005801"/>
            <a:chExt cx="1335063" cy="2309958"/>
          </a:xfrm>
        </p:grpSpPr>
        <p:sp>
          <p:nvSpPr>
            <p:cNvPr id="64521" name="Rectangle 89"/>
            <p:cNvSpPr>
              <a:spLocks noChangeArrowheads="1"/>
            </p:cNvSpPr>
            <p:nvPr/>
          </p:nvSpPr>
          <p:spPr bwMode="auto">
            <a:xfrm>
              <a:off x="4560780" y="5048250"/>
              <a:ext cx="276225" cy="200025"/>
            </a:xfrm>
            <a:prstGeom prst="rect">
              <a:avLst/>
            </a:prstGeom>
            <a:solidFill>
              <a:schemeClr val="accent1"/>
            </a:solidFill>
            <a:ln w="12700">
              <a:solidFill>
                <a:schemeClr val="tx1"/>
              </a:solidFill>
              <a:round/>
              <a:headEnd type="none" w="sm" len="sm"/>
              <a:tailEnd type="none" w="sm" len="sm"/>
            </a:ln>
          </p:spPr>
          <p:txBody>
            <a:bodyPr>
              <a:prstTxWarp prst="textNoShape">
                <a:avLst/>
              </a:prstTxWarp>
            </a:bodyPr>
            <a:lstStyle/>
            <a:p>
              <a:endParaRPr lang="en-US"/>
            </a:p>
          </p:txBody>
        </p:sp>
        <p:cxnSp>
          <p:nvCxnSpPr>
            <p:cNvPr id="64524" name="Straight Arrow Connector 97"/>
            <p:cNvCxnSpPr>
              <a:cxnSpLocks noChangeShapeType="1"/>
              <a:stCxn id="64521" idx="3"/>
              <a:endCxn id="114" idx="1"/>
            </p:cNvCxnSpPr>
            <p:nvPr/>
          </p:nvCxnSpPr>
          <p:spPr bwMode="auto">
            <a:xfrm flipV="1">
              <a:off x="4837005" y="4005801"/>
              <a:ext cx="631076" cy="1142462"/>
            </a:xfrm>
            <a:prstGeom prst="straightConnector1">
              <a:avLst/>
            </a:prstGeom>
            <a:noFill/>
            <a:ln w="12700">
              <a:solidFill>
                <a:schemeClr val="tx1"/>
              </a:solidFill>
              <a:round/>
              <a:headEnd type="none" w="sm" len="sm"/>
              <a:tailEnd type="arrow" w="med" len="med"/>
            </a:ln>
          </p:spPr>
        </p:cxnSp>
        <p:cxnSp>
          <p:nvCxnSpPr>
            <p:cNvPr id="64525" name="Straight Arrow Connector 98"/>
            <p:cNvCxnSpPr>
              <a:cxnSpLocks noChangeShapeType="1"/>
              <a:stCxn id="64521" idx="3"/>
              <a:endCxn id="125" idx="1"/>
            </p:cNvCxnSpPr>
            <p:nvPr/>
          </p:nvCxnSpPr>
          <p:spPr bwMode="auto">
            <a:xfrm>
              <a:off x="4837005" y="5148263"/>
              <a:ext cx="638159" cy="1167496"/>
            </a:xfrm>
            <a:prstGeom prst="straightConnector1">
              <a:avLst/>
            </a:prstGeom>
            <a:noFill/>
            <a:ln w="12700">
              <a:solidFill>
                <a:schemeClr val="tx1"/>
              </a:solidFill>
              <a:round/>
              <a:headEnd type="none" w="sm" len="sm"/>
              <a:tailEnd type="arrow" w="med" len="med"/>
            </a:ln>
          </p:spPr>
        </p:cxnSp>
        <p:sp>
          <p:nvSpPr>
            <p:cNvPr id="104" name="TextBox 103"/>
            <p:cNvSpPr txBox="1"/>
            <p:nvPr/>
          </p:nvSpPr>
          <p:spPr>
            <a:xfrm>
              <a:off x="4140101" y="4810404"/>
              <a:ext cx="1028339" cy="162795"/>
            </a:xfrm>
            <a:prstGeom prst="rect">
              <a:avLst/>
            </a:prstGeom>
            <a:noFill/>
          </p:spPr>
          <p:txBody>
            <a:bodyPr>
              <a:prstTxWarp prst="textNoShape">
                <a:avLst/>
              </a:prstTxWarp>
              <a:spAutoFit/>
            </a:bodyPr>
            <a:lstStyle/>
            <a:p>
              <a:pPr algn="ctr"/>
              <a:r>
                <a:rPr lang="en-US" sz="1400" b="1" dirty="0" smtClean="0">
                  <a:solidFill>
                    <a:schemeClr val="accent2"/>
                  </a:solidFill>
                  <a:latin typeface="Calibri" pitchFamily="-107" charset="0"/>
                </a:rPr>
                <a:t>Component</a:t>
              </a:r>
              <a:endParaRPr lang="en-US" sz="1400" b="1" dirty="0">
                <a:solidFill>
                  <a:schemeClr val="accent2"/>
                </a:solidFill>
                <a:latin typeface="Calibri" pitchFamily="-107" charset="0"/>
              </a:endParaRPr>
            </a:p>
          </p:txBody>
        </p:sp>
      </p:grpSp>
      <p:grpSp>
        <p:nvGrpSpPr>
          <p:cNvPr id="64535" name="Group 64534"/>
          <p:cNvGrpSpPr/>
          <p:nvPr/>
        </p:nvGrpSpPr>
        <p:grpSpPr>
          <a:xfrm>
            <a:off x="4458395" y="1118476"/>
            <a:ext cx="4612768" cy="5211857"/>
            <a:chOff x="4458395" y="1118476"/>
            <a:chExt cx="4612768" cy="5211857"/>
          </a:xfrm>
        </p:grpSpPr>
        <p:sp>
          <p:nvSpPr>
            <p:cNvPr id="77" name="TextBox 76"/>
            <p:cNvSpPr txBox="1"/>
            <p:nvPr/>
          </p:nvSpPr>
          <p:spPr bwMode="auto">
            <a:xfrm>
              <a:off x="7962857" y="1821294"/>
              <a:ext cx="1098644" cy="584775"/>
            </a:xfrm>
            <a:prstGeom prst="rect">
              <a:avLst/>
            </a:prstGeom>
            <a:noFill/>
          </p:spPr>
          <p:txBody>
            <a:bodyPr>
              <a:prstTxWarp prst="textNoShape">
                <a:avLst/>
              </a:prstTxWarp>
              <a:spAutoFit/>
            </a:bodyPr>
            <a:lstStyle/>
            <a:p>
              <a:pPr algn="r"/>
              <a:r>
                <a:rPr lang="en-US" sz="1600" b="1" dirty="0" smtClean="0">
                  <a:solidFill>
                    <a:schemeClr val="accent2"/>
                  </a:solidFill>
                  <a:latin typeface="Calibri" pitchFamily="-107" charset="0"/>
                </a:rPr>
                <a:t>Solar</a:t>
              </a:r>
            </a:p>
            <a:p>
              <a:pPr algn="r"/>
              <a:r>
                <a:rPr lang="en-US" sz="1600" b="1" dirty="0" smtClean="0">
                  <a:solidFill>
                    <a:schemeClr val="accent2"/>
                  </a:solidFill>
                  <a:latin typeface="Calibri" pitchFamily="-107" charset="0"/>
                </a:rPr>
                <a:t>Modules</a:t>
              </a:r>
              <a:endParaRPr lang="en-US" sz="1600" b="1" dirty="0">
                <a:solidFill>
                  <a:schemeClr val="accent2"/>
                </a:solidFill>
                <a:latin typeface="Calibri" pitchFamily="-107" charset="0"/>
              </a:endParaRPr>
            </a:p>
          </p:txBody>
        </p:sp>
        <p:cxnSp>
          <p:nvCxnSpPr>
            <p:cNvPr id="21" name="Straight Arrow Connector 97"/>
            <p:cNvCxnSpPr>
              <a:cxnSpLocks noChangeShapeType="1"/>
              <a:stCxn id="30" idx="3"/>
            </p:cNvCxnSpPr>
            <p:nvPr/>
          </p:nvCxnSpPr>
          <p:spPr bwMode="auto">
            <a:xfrm flipV="1">
              <a:off x="4900285" y="1710905"/>
              <a:ext cx="1328893" cy="889735"/>
            </a:xfrm>
            <a:prstGeom prst="straightConnector1">
              <a:avLst/>
            </a:prstGeom>
            <a:noFill/>
            <a:ln w="12700">
              <a:solidFill>
                <a:schemeClr val="tx1"/>
              </a:solidFill>
              <a:round/>
              <a:headEnd type="none" w="sm" len="sm"/>
              <a:tailEnd type="arrow" w="med" len="med"/>
            </a:ln>
          </p:spPr>
        </p:cxnSp>
        <p:cxnSp>
          <p:nvCxnSpPr>
            <p:cNvPr id="22" name="Straight Arrow Connector 98"/>
            <p:cNvCxnSpPr>
              <a:cxnSpLocks noChangeShapeType="1"/>
            </p:cNvCxnSpPr>
            <p:nvPr/>
          </p:nvCxnSpPr>
          <p:spPr bwMode="auto">
            <a:xfrm>
              <a:off x="4900285" y="2600639"/>
              <a:ext cx="1338741" cy="2043718"/>
            </a:xfrm>
            <a:prstGeom prst="straightConnector1">
              <a:avLst/>
            </a:prstGeom>
            <a:noFill/>
            <a:ln w="12700">
              <a:solidFill>
                <a:schemeClr val="tx1"/>
              </a:solidFill>
              <a:round/>
              <a:headEnd type="none" w="sm" len="sm"/>
              <a:tailEnd type="arrow" w="med" len="med"/>
            </a:ln>
          </p:spPr>
        </p:cxnSp>
        <p:sp>
          <p:nvSpPr>
            <p:cNvPr id="30" name="Rectangle 89"/>
            <p:cNvSpPr>
              <a:spLocks noChangeArrowheads="1"/>
            </p:cNvSpPr>
            <p:nvPr/>
          </p:nvSpPr>
          <p:spPr bwMode="auto">
            <a:xfrm>
              <a:off x="4558565" y="2411558"/>
              <a:ext cx="341720" cy="378163"/>
            </a:xfrm>
            <a:prstGeom prst="rect">
              <a:avLst/>
            </a:prstGeom>
            <a:solidFill>
              <a:schemeClr val="accent1"/>
            </a:solidFill>
            <a:ln w="12700">
              <a:solidFill>
                <a:schemeClr val="tx1"/>
              </a:solidFill>
              <a:round/>
              <a:headEnd type="none" w="sm" len="sm"/>
              <a:tailEnd type="none" w="sm" len="sm"/>
            </a:ln>
          </p:spPr>
          <p:txBody>
            <a:bodyPr anchor="ctr">
              <a:prstTxWarp prst="textNoShape">
                <a:avLst/>
              </a:prstTxWarp>
            </a:bodyPr>
            <a:lstStyle/>
            <a:p>
              <a:pPr algn="ctr"/>
              <a:r>
                <a:rPr lang="en-US" sz="1600" smtClean="0">
                  <a:latin typeface="Calibri" charset="0"/>
                  <a:ea typeface="Calibri" charset="0"/>
                  <a:cs typeface="Calibri" charset="0"/>
                </a:rPr>
                <a:t>1</a:t>
              </a:r>
              <a:endParaRPr lang="en-US" sz="1600">
                <a:latin typeface="Calibri" charset="0"/>
                <a:ea typeface="Calibri" charset="0"/>
                <a:cs typeface="Calibri" charset="0"/>
              </a:endParaRPr>
            </a:p>
          </p:txBody>
        </p:sp>
        <p:sp>
          <p:nvSpPr>
            <p:cNvPr id="31" name="TextBox 30"/>
            <p:cNvSpPr txBox="1"/>
            <p:nvPr/>
          </p:nvSpPr>
          <p:spPr bwMode="auto">
            <a:xfrm>
              <a:off x="4458395" y="1821294"/>
              <a:ext cx="1098644" cy="584775"/>
            </a:xfrm>
            <a:prstGeom prst="rect">
              <a:avLst/>
            </a:prstGeom>
            <a:noFill/>
          </p:spPr>
          <p:txBody>
            <a:bodyPr>
              <a:prstTxWarp prst="textNoShape">
                <a:avLst/>
              </a:prstTxWarp>
              <a:spAutoFit/>
            </a:bodyPr>
            <a:lstStyle/>
            <a:p>
              <a:r>
                <a:rPr lang="en-US" sz="1600" b="1" dirty="0" smtClean="0">
                  <a:solidFill>
                    <a:schemeClr val="accent2"/>
                  </a:solidFill>
                  <a:latin typeface="Calibri" pitchFamily="-107" charset="0"/>
                </a:rPr>
                <a:t>Backpack</a:t>
              </a:r>
            </a:p>
            <a:p>
              <a:r>
                <a:rPr lang="en-US" sz="1600" b="1" dirty="0" smtClean="0">
                  <a:solidFill>
                    <a:schemeClr val="accent2"/>
                  </a:solidFill>
                  <a:latin typeface="Calibri" pitchFamily="-107" charset="0"/>
                </a:rPr>
                <a:t>Modules</a:t>
              </a:r>
              <a:endParaRPr lang="en-US" sz="1600" b="1" dirty="0">
                <a:solidFill>
                  <a:schemeClr val="accent2"/>
                </a:solidFill>
                <a:latin typeface="Calibri" pitchFamily="-107" charset="0"/>
              </a:endParaRPr>
            </a:p>
          </p:txBody>
        </p:sp>
        <p:sp>
          <p:nvSpPr>
            <p:cNvPr id="38" name="TextBox 37"/>
            <p:cNvSpPr txBox="1"/>
            <p:nvPr/>
          </p:nvSpPr>
          <p:spPr bwMode="auto">
            <a:xfrm>
              <a:off x="4475238" y="3432442"/>
              <a:ext cx="508375" cy="738664"/>
            </a:xfrm>
            <a:prstGeom prst="rect">
              <a:avLst/>
            </a:prstGeom>
            <a:noFill/>
          </p:spPr>
          <p:txBody>
            <a:bodyPr wrap="square">
              <a:prstTxWarp prst="textNoShape">
                <a:avLst/>
              </a:prstTxWarp>
              <a:spAutoFit/>
            </a:bodyPr>
            <a:lstStyle/>
            <a:p>
              <a:pPr algn="ctr"/>
              <a:r>
                <a:rPr lang="en-US" sz="1400" b="1" dirty="0" smtClean="0">
                  <a:latin typeface="Calibri" pitchFamily="-107" charset="0"/>
                </a:rPr>
                <a:t>.</a:t>
              </a:r>
            </a:p>
            <a:p>
              <a:pPr algn="ctr"/>
              <a:r>
                <a:rPr lang="en-US" sz="1400" b="1" dirty="0" smtClean="0">
                  <a:latin typeface="Calibri" pitchFamily="-107" charset="0"/>
                </a:rPr>
                <a:t>.</a:t>
              </a:r>
            </a:p>
            <a:p>
              <a:pPr algn="ctr"/>
              <a:r>
                <a:rPr lang="en-US" sz="1400" b="1" dirty="0">
                  <a:latin typeface="Calibri" pitchFamily="-107" charset="0"/>
                </a:rPr>
                <a:t>.</a:t>
              </a:r>
              <a:endParaRPr lang="en-US" sz="1400" b="1" dirty="0">
                <a:latin typeface="Calibri" pitchFamily="-107" charset="0"/>
              </a:endParaRPr>
            </a:p>
          </p:txBody>
        </p:sp>
        <p:sp>
          <p:nvSpPr>
            <p:cNvPr id="39" name="Rectangle 89"/>
            <p:cNvSpPr>
              <a:spLocks noChangeArrowheads="1"/>
            </p:cNvSpPr>
            <p:nvPr/>
          </p:nvSpPr>
          <p:spPr bwMode="auto">
            <a:xfrm>
              <a:off x="4558565" y="2922000"/>
              <a:ext cx="341720" cy="378163"/>
            </a:xfrm>
            <a:prstGeom prst="rect">
              <a:avLst/>
            </a:prstGeom>
            <a:solidFill>
              <a:schemeClr val="accent1"/>
            </a:solidFill>
            <a:ln w="12700">
              <a:solidFill>
                <a:schemeClr val="tx1"/>
              </a:solidFill>
              <a:round/>
              <a:headEnd type="none" w="sm" len="sm"/>
              <a:tailEnd type="none" w="sm" len="sm"/>
            </a:ln>
          </p:spPr>
          <p:txBody>
            <a:bodyPr anchor="ctr">
              <a:prstTxWarp prst="textNoShape">
                <a:avLst/>
              </a:prstTxWarp>
            </a:bodyPr>
            <a:lstStyle/>
            <a:p>
              <a:pPr algn="ctr"/>
              <a:r>
                <a:rPr lang="en-US" sz="1600" dirty="0">
                  <a:latin typeface="Calibri" charset="0"/>
                  <a:ea typeface="Calibri" charset="0"/>
                  <a:cs typeface="Calibri" charset="0"/>
                </a:rPr>
                <a:t>2</a:t>
              </a:r>
              <a:endParaRPr lang="en-US" sz="1600" dirty="0">
                <a:latin typeface="Calibri" charset="0"/>
                <a:ea typeface="Calibri" charset="0"/>
                <a:cs typeface="Calibri" charset="0"/>
              </a:endParaRPr>
            </a:p>
          </p:txBody>
        </p:sp>
        <p:sp>
          <p:nvSpPr>
            <p:cNvPr id="40" name="Rectangle 89"/>
            <p:cNvSpPr>
              <a:spLocks noChangeArrowheads="1"/>
            </p:cNvSpPr>
            <p:nvPr/>
          </p:nvSpPr>
          <p:spPr bwMode="auto">
            <a:xfrm>
              <a:off x="4536095" y="4211053"/>
              <a:ext cx="386661" cy="378163"/>
            </a:xfrm>
            <a:prstGeom prst="rect">
              <a:avLst/>
            </a:prstGeom>
            <a:solidFill>
              <a:schemeClr val="accent1"/>
            </a:solidFill>
            <a:ln w="12700">
              <a:solidFill>
                <a:schemeClr val="tx1"/>
              </a:solidFill>
              <a:round/>
              <a:headEnd type="none" w="sm" len="sm"/>
              <a:tailEnd type="none" w="sm" len="sm"/>
            </a:ln>
          </p:spPr>
          <p:txBody>
            <a:bodyPr anchor="ctr">
              <a:prstTxWarp prst="textNoShape">
                <a:avLst/>
              </a:prstTxWarp>
            </a:bodyPr>
            <a:lstStyle/>
            <a:p>
              <a:pPr algn="ctr"/>
              <a:r>
                <a:rPr lang="en-US" sz="1400" dirty="0" smtClean="0">
                  <a:latin typeface="Calibri" charset="0"/>
                  <a:ea typeface="Calibri" charset="0"/>
                  <a:cs typeface="Calibri" charset="0"/>
                </a:rPr>
                <a:t>16</a:t>
              </a:r>
              <a:endParaRPr lang="en-US" sz="1400" dirty="0">
                <a:latin typeface="Calibri" charset="0"/>
                <a:ea typeface="Calibri" charset="0"/>
                <a:cs typeface="Calibri" charset="0"/>
              </a:endParaRPr>
            </a:p>
          </p:txBody>
        </p:sp>
        <p:sp>
          <p:nvSpPr>
            <p:cNvPr id="43" name="TextBox 42"/>
            <p:cNvSpPr txBox="1"/>
            <p:nvPr/>
          </p:nvSpPr>
          <p:spPr bwMode="auto">
            <a:xfrm>
              <a:off x="6526731" y="3765905"/>
              <a:ext cx="508375" cy="830997"/>
            </a:xfrm>
            <a:prstGeom prst="rect">
              <a:avLst/>
            </a:prstGeom>
            <a:noFill/>
          </p:spPr>
          <p:txBody>
            <a:bodyPr wrap="square">
              <a:prstTxWarp prst="textNoShape">
                <a:avLst/>
              </a:prstTxWarp>
              <a:spAutoFit/>
            </a:bodyPr>
            <a:lstStyle/>
            <a:p>
              <a:pPr algn="ctr"/>
              <a:r>
                <a:rPr lang="en-US" sz="1600" b="1" dirty="0" smtClean="0">
                  <a:latin typeface="Calibri" pitchFamily="-107" charset="0"/>
                </a:rPr>
                <a:t>.</a:t>
              </a:r>
            </a:p>
            <a:p>
              <a:pPr algn="ctr"/>
              <a:r>
                <a:rPr lang="en-US" sz="1600" b="1" dirty="0" smtClean="0">
                  <a:latin typeface="Calibri" pitchFamily="-107" charset="0"/>
                </a:rPr>
                <a:t>.</a:t>
              </a:r>
            </a:p>
            <a:p>
              <a:pPr algn="ctr"/>
              <a:r>
                <a:rPr lang="en-US" sz="1600" b="1" dirty="0">
                  <a:latin typeface="Calibri" pitchFamily="-107" charset="0"/>
                </a:rPr>
                <a:t>.</a:t>
              </a:r>
              <a:endParaRPr lang="en-US" sz="1600" b="1" dirty="0">
                <a:latin typeface="Calibri" pitchFamily="-107" charset="0"/>
              </a:endParaRPr>
            </a:p>
          </p:txBody>
        </p:sp>
        <p:cxnSp>
          <p:nvCxnSpPr>
            <p:cNvPr id="45" name="Straight Arrow Connector 98"/>
            <p:cNvCxnSpPr>
              <a:cxnSpLocks noChangeShapeType="1"/>
              <a:stCxn id="39" idx="3"/>
              <a:endCxn id="26" idx="1"/>
            </p:cNvCxnSpPr>
            <p:nvPr/>
          </p:nvCxnSpPr>
          <p:spPr bwMode="auto">
            <a:xfrm>
              <a:off x="4900285" y="3111082"/>
              <a:ext cx="1339069" cy="570702"/>
            </a:xfrm>
            <a:prstGeom prst="straightConnector1">
              <a:avLst/>
            </a:prstGeom>
            <a:noFill/>
            <a:ln w="12700">
              <a:solidFill>
                <a:schemeClr val="tx1"/>
              </a:solidFill>
              <a:round/>
              <a:headEnd type="none" w="sm" len="sm"/>
              <a:tailEnd type="arrow" w="med" len="med"/>
            </a:ln>
          </p:spPr>
        </p:cxnSp>
        <p:cxnSp>
          <p:nvCxnSpPr>
            <p:cNvPr id="46" name="Straight Arrow Connector 98"/>
            <p:cNvCxnSpPr>
              <a:cxnSpLocks noChangeShapeType="1"/>
              <a:stCxn id="40" idx="3"/>
            </p:cNvCxnSpPr>
            <p:nvPr/>
          </p:nvCxnSpPr>
          <p:spPr bwMode="auto">
            <a:xfrm>
              <a:off x="4922756" y="4400135"/>
              <a:ext cx="1283951" cy="197361"/>
            </a:xfrm>
            <a:prstGeom prst="straightConnector1">
              <a:avLst/>
            </a:prstGeom>
            <a:noFill/>
            <a:ln w="12700">
              <a:solidFill>
                <a:schemeClr val="tx1"/>
              </a:solidFill>
              <a:round/>
              <a:headEnd type="none" w="sm" len="sm"/>
              <a:tailEnd type="arrow" w="med" len="med"/>
            </a:ln>
          </p:spPr>
        </p:cxnSp>
        <p:cxnSp>
          <p:nvCxnSpPr>
            <p:cNvPr id="47" name="Straight Arrow Connector 98"/>
            <p:cNvCxnSpPr>
              <a:cxnSpLocks noChangeShapeType="1"/>
              <a:stCxn id="40" idx="3"/>
              <a:endCxn id="35" idx="1"/>
            </p:cNvCxnSpPr>
            <p:nvPr/>
          </p:nvCxnSpPr>
          <p:spPr bwMode="auto">
            <a:xfrm>
              <a:off x="4922756" y="4400135"/>
              <a:ext cx="1306422" cy="1357926"/>
            </a:xfrm>
            <a:prstGeom prst="straightConnector1">
              <a:avLst/>
            </a:prstGeom>
            <a:noFill/>
            <a:ln w="12700">
              <a:solidFill>
                <a:schemeClr val="tx1"/>
              </a:solidFill>
              <a:round/>
              <a:headEnd type="none" w="sm" len="sm"/>
              <a:tailEnd type="arrow" w="med" len="med"/>
            </a:ln>
          </p:spPr>
        </p:cxnSp>
        <p:cxnSp>
          <p:nvCxnSpPr>
            <p:cNvPr id="55" name="Straight Arrow Connector 98"/>
            <p:cNvCxnSpPr>
              <a:cxnSpLocks noChangeShapeType="1"/>
            </p:cNvCxnSpPr>
            <p:nvPr/>
          </p:nvCxnSpPr>
          <p:spPr bwMode="auto">
            <a:xfrm>
              <a:off x="4895360" y="2608920"/>
              <a:ext cx="1311347" cy="2235496"/>
            </a:xfrm>
            <a:prstGeom prst="straightConnector1">
              <a:avLst/>
            </a:prstGeom>
            <a:noFill/>
            <a:ln w="12700">
              <a:solidFill>
                <a:schemeClr val="tx1"/>
              </a:solidFill>
              <a:round/>
              <a:headEnd type="none" w="sm" len="sm"/>
              <a:tailEnd type="arrow" w="med" len="med"/>
            </a:ln>
          </p:spPr>
        </p:cxnSp>
        <p:cxnSp>
          <p:nvCxnSpPr>
            <p:cNvPr id="56" name="Straight Arrow Connector 98"/>
            <p:cNvCxnSpPr>
              <a:cxnSpLocks noChangeShapeType="1"/>
              <a:stCxn id="39" idx="3"/>
            </p:cNvCxnSpPr>
            <p:nvPr/>
          </p:nvCxnSpPr>
          <p:spPr bwMode="auto">
            <a:xfrm>
              <a:off x="4900285" y="3111082"/>
              <a:ext cx="1306422" cy="1378294"/>
            </a:xfrm>
            <a:prstGeom prst="straightConnector1">
              <a:avLst/>
            </a:prstGeom>
            <a:noFill/>
            <a:ln w="12700">
              <a:solidFill>
                <a:schemeClr val="tx1"/>
              </a:solidFill>
              <a:round/>
              <a:headEnd type="none" w="sm" len="sm"/>
              <a:tailEnd type="arrow" w="med" len="med"/>
            </a:ln>
          </p:spPr>
        </p:cxnSp>
        <p:cxnSp>
          <p:nvCxnSpPr>
            <p:cNvPr id="57" name="Straight Arrow Connector 98"/>
            <p:cNvCxnSpPr>
              <a:cxnSpLocks noChangeShapeType="1"/>
            </p:cNvCxnSpPr>
            <p:nvPr/>
          </p:nvCxnSpPr>
          <p:spPr bwMode="auto">
            <a:xfrm>
              <a:off x="4904972" y="2617448"/>
              <a:ext cx="1319544" cy="2126335"/>
            </a:xfrm>
            <a:prstGeom prst="straightConnector1">
              <a:avLst/>
            </a:prstGeom>
            <a:noFill/>
            <a:ln w="12700">
              <a:solidFill>
                <a:schemeClr val="tx1"/>
              </a:solidFill>
              <a:round/>
              <a:headEnd type="none" w="sm" len="sm"/>
              <a:tailEnd type="arrow" w="med" len="med"/>
            </a:ln>
          </p:spPr>
        </p:cxnSp>
        <p:cxnSp>
          <p:nvCxnSpPr>
            <p:cNvPr id="62" name="Straight Arrow Connector 98"/>
            <p:cNvCxnSpPr>
              <a:cxnSpLocks noChangeShapeType="1"/>
              <a:stCxn id="39" idx="3"/>
            </p:cNvCxnSpPr>
            <p:nvPr/>
          </p:nvCxnSpPr>
          <p:spPr bwMode="auto">
            <a:xfrm>
              <a:off x="4900285" y="3111082"/>
              <a:ext cx="1324231" cy="1520127"/>
            </a:xfrm>
            <a:prstGeom prst="straightConnector1">
              <a:avLst/>
            </a:prstGeom>
            <a:noFill/>
            <a:ln w="12700">
              <a:solidFill>
                <a:schemeClr val="tx1"/>
              </a:solidFill>
              <a:round/>
              <a:headEnd type="none" w="sm" len="sm"/>
              <a:tailEnd type="arrow" w="med" len="med"/>
            </a:ln>
          </p:spPr>
        </p:cxnSp>
        <p:cxnSp>
          <p:nvCxnSpPr>
            <p:cNvPr id="65" name="Straight Arrow Connector 98"/>
            <p:cNvCxnSpPr>
              <a:cxnSpLocks noChangeShapeType="1"/>
              <a:stCxn id="39" idx="3"/>
            </p:cNvCxnSpPr>
            <p:nvPr/>
          </p:nvCxnSpPr>
          <p:spPr bwMode="auto">
            <a:xfrm>
              <a:off x="4900285" y="3111082"/>
              <a:ext cx="1325238" cy="1678583"/>
            </a:xfrm>
            <a:prstGeom prst="straightConnector1">
              <a:avLst/>
            </a:prstGeom>
            <a:noFill/>
            <a:ln w="12700">
              <a:solidFill>
                <a:schemeClr val="tx1"/>
              </a:solidFill>
              <a:round/>
              <a:headEnd type="none" w="sm" len="sm"/>
              <a:tailEnd type="arrow" w="med" len="med"/>
            </a:ln>
          </p:spPr>
        </p:cxnSp>
        <p:cxnSp>
          <p:nvCxnSpPr>
            <p:cNvPr id="68" name="Straight Arrow Connector 98"/>
            <p:cNvCxnSpPr>
              <a:cxnSpLocks noChangeShapeType="1"/>
              <a:stCxn id="40" idx="3"/>
            </p:cNvCxnSpPr>
            <p:nvPr/>
          </p:nvCxnSpPr>
          <p:spPr bwMode="auto">
            <a:xfrm>
              <a:off x="4922756" y="4400135"/>
              <a:ext cx="1301760" cy="329449"/>
            </a:xfrm>
            <a:prstGeom prst="straightConnector1">
              <a:avLst/>
            </a:prstGeom>
            <a:noFill/>
            <a:ln w="12700">
              <a:solidFill>
                <a:schemeClr val="tx1"/>
              </a:solidFill>
              <a:round/>
              <a:headEnd type="none" w="sm" len="sm"/>
              <a:tailEnd type="arrow" w="med" len="med"/>
            </a:ln>
          </p:spPr>
        </p:cxnSp>
        <p:cxnSp>
          <p:nvCxnSpPr>
            <p:cNvPr id="71" name="Straight Arrow Connector 98"/>
            <p:cNvCxnSpPr>
              <a:cxnSpLocks noChangeShapeType="1"/>
              <a:stCxn id="40" idx="3"/>
            </p:cNvCxnSpPr>
            <p:nvPr/>
          </p:nvCxnSpPr>
          <p:spPr bwMode="auto">
            <a:xfrm>
              <a:off x="4922756" y="4400135"/>
              <a:ext cx="1283951" cy="401131"/>
            </a:xfrm>
            <a:prstGeom prst="straightConnector1">
              <a:avLst/>
            </a:prstGeom>
            <a:noFill/>
            <a:ln w="12700">
              <a:solidFill>
                <a:schemeClr val="tx1"/>
              </a:solidFill>
              <a:round/>
              <a:headEnd type="none" w="sm" len="sm"/>
              <a:tailEnd type="arrow" w="med" len="med"/>
            </a:ln>
          </p:spPr>
        </p:cxnSp>
        <p:cxnSp>
          <p:nvCxnSpPr>
            <p:cNvPr id="74" name="Straight Arrow Connector 97"/>
            <p:cNvCxnSpPr>
              <a:cxnSpLocks noChangeShapeType="1"/>
            </p:cNvCxnSpPr>
            <p:nvPr/>
          </p:nvCxnSpPr>
          <p:spPr bwMode="auto">
            <a:xfrm flipH="1" flipV="1">
              <a:off x="7316479" y="1710906"/>
              <a:ext cx="1328891" cy="1943409"/>
            </a:xfrm>
            <a:prstGeom prst="straightConnector1">
              <a:avLst/>
            </a:prstGeom>
            <a:noFill/>
            <a:ln w="12700">
              <a:solidFill>
                <a:schemeClr val="tx1"/>
              </a:solidFill>
              <a:round/>
              <a:headEnd type="none" w="sm" len="sm"/>
              <a:tailEnd type="arrow" w="med" len="med"/>
            </a:ln>
          </p:spPr>
        </p:cxnSp>
        <p:cxnSp>
          <p:nvCxnSpPr>
            <p:cNvPr id="75" name="Straight Arrow Connector 98"/>
            <p:cNvCxnSpPr>
              <a:cxnSpLocks noChangeShapeType="1"/>
            </p:cNvCxnSpPr>
            <p:nvPr/>
          </p:nvCxnSpPr>
          <p:spPr bwMode="auto">
            <a:xfrm flipH="1">
              <a:off x="7316477" y="2600639"/>
              <a:ext cx="1338741" cy="2043718"/>
            </a:xfrm>
            <a:prstGeom prst="straightConnector1">
              <a:avLst/>
            </a:prstGeom>
            <a:noFill/>
            <a:ln w="12700">
              <a:solidFill>
                <a:schemeClr val="tx1"/>
              </a:solidFill>
              <a:round/>
              <a:headEnd type="none" w="sm" len="sm"/>
              <a:tailEnd type="arrow" w="med" len="med"/>
            </a:ln>
          </p:spPr>
        </p:cxnSp>
        <p:sp>
          <p:nvSpPr>
            <p:cNvPr id="76" name="Rectangle 89"/>
            <p:cNvSpPr>
              <a:spLocks noChangeArrowheads="1"/>
            </p:cNvSpPr>
            <p:nvPr/>
          </p:nvSpPr>
          <p:spPr bwMode="auto">
            <a:xfrm>
              <a:off x="8646115" y="2411558"/>
              <a:ext cx="341720" cy="378163"/>
            </a:xfrm>
            <a:prstGeom prst="rect">
              <a:avLst/>
            </a:prstGeom>
            <a:solidFill>
              <a:srgbClr val="FFC000"/>
            </a:solidFill>
            <a:ln w="12700">
              <a:solidFill>
                <a:schemeClr val="tx1"/>
              </a:solidFill>
              <a:round/>
              <a:headEnd type="none" w="sm" len="sm"/>
              <a:tailEnd type="none" w="sm" len="sm"/>
            </a:ln>
          </p:spPr>
          <p:txBody>
            <a:bodyPr anchor="ctr">
              <a:prstTxWarp prst="textNoShape">
                <a:avLst/>
              </a:prstTxWarp>
            </a:bodyPr>
            <a:lstStyle/>
            <a:p>
              <a:pPr algn="ctr"/>
              <a:r>
                <a:rPr lang="en-US" sz="1600" smtClean="0">
                  <a:latin typeface="Calibri" charset="0"/>
                  <a:ea typeface="Calibri" charset="0"/>
                  <a:cs typeface="Calibri" charset="0"/>
                </a:rPr>
                <a:t>1</a:t>
              </a:r>
              <a:endParaRPr lang="en-US" sz="1600">
                <a:latin typeface="Calibri" charset="0"/>
                <a:ea typeface="Calibri" charset="0"/>
                <a:cs typeface="Calibri" charset="0"/>
              </a:endParaRPr>
            </a:p>
          </p:txBody>
        </p:sp>
        <p:sp>
          <p:nvSpPr>
            <p:cNvPr id="78" name="TextBox 77"/>
            <p:cNvSpPr txBox="1"/>
            <p:nvPr/>
          </p:nvSpPr>
          <p:spPr bwMode="auto">
            <a:xfrm>
              <a:off x="8562788" y="3432442"/>
              <a:ext cx="508375" cy="738664"/>
            </a:xfrm>
            <a:prstGeom prst="rect">
              <a:avLst/>
            </a:prstGeom>
            <a:noFill/>
          </p:spPr>
          <p:txBody>
            <a:bodyPr wrap="square">
              <a:prstTxWarp prst="textNoShape">
                <a:avLst/>
              </a:prstTxWarp>
              <a:spAutoFit/>
            </a:bodyPr>
            <a:lstStyle/>
            <a:p>
              <a:pPr algn="ctr"/>
              <a:r>
                <a:rPr lang="en-US" sz="1400" b="1" dirty="0" smtClean="0">
                  <a:latin typeface="Calibri" pitchFamily="-107" charset="0"/>
                </a:rPr>
                <a:t>.</a:t>
              </a:r>
            </a:p>
            <a:p>
              <a:pPr algn="ctr"/>
              <a:r>
                <a:rPr lang="en-US" sz="1400" b="1" dirty="0" smtClean="0">
                  <a:latin typeface="Calibri" pitchFamily="-107" charset="0"/>
                </a:rPr>
                <a:t>.</a:t>
              </a:r>
            </a:p>
            <a:p>
              <a:pPr algn="ctr"/>
              <a:r>
                <a:rPr lang="en-US" sz="1400" b="1" dirty="0">
                  <a:latin typeface="Calibri" pitchFamily="-107" charset="0"/>
                </a:rPr>
                <a:t>.</a:t>
              </a:r>
              <a:endParaRPr lang="en-US" sz="1400" b="1" dirty="0">
                <a:latin typeface="Calibri" pitchFamily="-107" charset="0"/>
              </a:endParaRPr>
            </a:p>
          </p:txBody>
        </p:sp>
        <p:sp>
          <p:nvSpPr>
            <p:cNvPr id="79" name="Rectangle 89"/>
            <p:cNvSpPr>
              <a:spLocks noChangeArrowheads="1"/>
            </p:cNvSpPr>
            <p:nvPr/>
          </p:nvSpPr>
          <p:spPr bwMode="auto">
            <a:xfrm>
              <a:off x="8646115" y="2922000"/>
              <a:ext cx="341720" cy="378163"/>
            </a:xfrm>
            <a:prstGeom prst="rect">
              <a:avLst/>
            </a:prstGeom>
            <a:solidFill>
              <a:srgbClr val="FFC000"/>
            </a:solidFill>
            <a:ln w="12700">
              <a:solidFill>
                <a:schemeClr val="tx1"/>
              </a:solidFill>
              <a:round/>
              <a:headEnd type="none" w="sm" len="sm"/>
              <a:tailEnd type="none" w="sm" len="sm"/>
            </a:ln>
          </p:spPr>
          <p:txBody>
            <a:bodyPr anchor="ctr">
              <a:prstTxWarp prst="textNoShape">
                <a:avLst/>
              </a:prstTxWarp>
            </a:bodyPr>
            <a:lstStyle/>
            <a:p>
              <a:pPr algn="ctr"/>
              <a:r>
                <a:rPr lang="en-US" sz="1600" dirty="0">
                  <a:latin typeface="Calibri" charset="0"/>
                  <a:ea typeface="Calibri" charset="0"/>
                  <a:cs typeface="Calibri" charset="0"/>
                </a:rPr>
                <a:t>2</a:t>
              </a:r>
              <a:endParaRPr lang="en-US" sz="1600" dirty="0">
                <a:latin typeface="Calibri" charset="0"/>
                <a:ea typeface="Calibri" charset="0"/>
                <a:cs typeface="Calibri" charset="0"/>
              </a:endParaRPr>
            </a:p>
          </p:txBody>
        </p:sp>
        <p:sp>
          <p:nvSpPr>
            <p:cNvPr id="80" name="Rectangle 89"/>
            <p:cNvSpPr>
              <a:spLocks noChangeArrowheads="1"/>
            </p:cNvSpPr>
            <p:nvPr/>
          </p:nvSpPr>
          <p:spPr bwMode="auto">
            <a:xfrm>
              <a:off x="8623645" y="4211053"/>
              <a:ext cx="386661" cy="378163"/>
            </a:xfrm>
            <a:prstGeom prst="rect">
              <a:avLst/>
            </a:prstGeom>
            <a:solidFill>
              <a:srgbClr val="FFC000"/>
            </a:solidFill>
            <a:ln w="12700">
              <a:solidFill>
                <a:schemeClr val="tx1"/>
              </a:solidFill>
              <a:round/>
              <a:headEnd type="none" w="sm" len="sm"/>
              <a:tailEnd type="none" w="sm" len="sm"/>
            </a:ln>
          </p:spPr>
          <p:txBody>
            <a:bodyPr anchor="ctr">
              <a:prstTxWarp prst="textNoShape">
                <a:avLst/>
              </a:prstTxWarp>
            </a:bodyPr>
            <a:lstStyle/>
            <a:p>
              <a:pPr algn="ctr"/>
              <a:r>
                <a:rPr lang="en-US" sz="1400" dirty="0" smtClean="0">
                  <a:latin typeface="Calibri" charset="0"/>
                  <a:ea typeface="Calibri" charset="0"/>
                  <a:cs typeface="Calibri" charset="0"/>
                </a:rPr>
                <a:t>16</a:t>
              </a:r>
              <a:endParaRPr lang="en-US" sz="1400" dirty="0">
                <a:latin typeface="Calibri" charset="0"/>
                <a:ea typeface="Calibri" charset="0"/>
                <a:cs typeface="Calibri" charset="0"/>
              </a:endParaRPr>
            </a:p>
          </p:txBody>
        </p:sp>
        <p:cxnSp>
          <p:nvCxnSpPr>
            <p:cNvPr id="81" name="Straight Arrow Connector 98"/>
            <p:cNvCxnSpPr>
              <a:cxnSpLocks noChangeShapeType="1"/>
            </p:cNvCxnSpPr>
            <p:nvPr/>
          </p:nvCxnSpPr>
          <p:spPr bwMode="auto">
            <a:xfrm flipH="1">
              <a:off x="7316477" y="3111082"/>
              <a:ext cx="1339069" cy="570702"/>
            </a:xfrm>
            <a:prstGeom prst="straightConnector1">
              <a:avLst/>
            </a:prstGeom>
            <a:noFill/>
            <a:ln w="12700">
              <a:solidFill>
                <a:schemeClr val="tx1"/>
              </a:solidFill>
              <a:round/>
              <a:headEnd type="none" w="sm" len="sm"/>
              <a:tailEnd type="arrow" w="med" len="med"/>
            </a:ln>
          </p:spPr>
        </p:cxnSp>
        <p:cxnSp>
          <p:nvCxnSpPr>
            <p:cNvPr id="82" name="Straight Arrow Connector 98"/>
            <p:cNvCxnSpPr>
              <a:cxnSpLocks noChangeShapeType="1"/>
            </p:cNvCxnSpPr>
            <p:nvPr/>
          </p:nvCxnSpPr>
          <p:spPr bwMode="auto">
            <a:xfrm flipH="1">
              <a:off x="7338948" y="4400135"/>
              <a:ext cx="1283951" cy="197361"/>
            </a:xfrm>
            <a:prstGeom prst="straightConnector1">
              <a:avLst/>
            </a:prstGeom>
            <a:noFill/>
            <a:ln w="12700">
              <a:solidFill>
                <a:schemeClr val="tx1"/>
              </a:solidFill>
              <a:round/>
              <a:headEnd type="none" w="sm" len="sm"/>
              <a:tailEnd type="arrow" w="med" len="med"/>
            </a:ln>
          </p:spPr>
        </p:cxnSp>
        <p:cxnSp>
          <p:nvCxnSpPr>
            <p:cNvPr id="83" name="Straight Arrow Connector 98"/>
            <p:cNvCxnSpPr>
              <a:cxnSpLocks noChangeShapeType="1"/>
              <a:stCxn id="79" idx="1"/>
            </p:cNvCxnSpPr>
            <p:nvPr/>
          </p:nvCxnSpPr>
          <p:spPr bwMode="auto">
            <a:xfrm flipH="1">
              <a:off x="7338948" y="3111082"/>
              <a:ext cx="1307167" cy="2646979"/>
            </a:xfrm>
            <a:prstGeom prst="straightConnector1">
              <a:avLst/>
            </a:prstGeom>
            <a:noFill/>
            <a:ln w="12700">
              <a:solidFill>
                <a:schemeClr val="tx1"/>
              </a:solidFill>
              <a:round/>
              <a:headEnd type="none" w="sm" len="sm"/>
              <a:tailEnd type="arrow" w="med" len="med"/>
            </a:ln>
          </p:spPr>
        </p:cxnSp>
        <p:cxnSp>
          <p:nvCxnSpPr>
            <p:cNvPr id="84" name="Straight Arrow Connector 98"/>
            <p:cNvCxnSpPr>
              <a:cxnSpLocks noChangeShapeType="1"/>
            </p:cNvCxnSpPr>
            <p:nvPr/>
          </p:nvCxnSpPr>
          <p:spPr bwMode="auto">
            <a:xfrm flipH="1">
              <a:off x="7311552" y="2608920"/>
              <a:ext cx="1311347" cy="2235496"/>
            </a:xfrm>
            <a:prstGeom prst="straightConnector1">
              <a:avLst/>
            </a:prstGeom>
            <a:noFill/>
            <a:ln w="12700">
              <a:solidFill>
                <a:schemeClr val="tx1"/>
              </a:solidFill>
              <a:round/>
              <a:headEnd type="none" w="sm" len="sm"/>
              <a:tailEnd type="arrow" w="med" len="med"/>
            </a:ln>
          </p:spPr>
        </p:cxnSp>
        <p:cxnSp>
          <p:nvCxnSpPr>
            <p:cNvPr id="85" name="Straight Arrow Connector 98"/>
            <p:cNvCxnSpPr>
              <a:cxnSpLocks noChangeShapeType="1"/>
            </p:cNvCxnSpPr>
            <p:nvPr/>
          </p:nvCxnSpPr>
          <p:spPr bwMode="auto">
            <a:xfrm flipH="1">
              <a:off x="7316477" y="3111082"/>
              <a:ext cx="1306422" cy="1378294"/>
            </a:xfrm>
            <a:prstGeom prst="straightConnector1">
              <a:avLst/>
            </a:prstGeom>
            <a:noFill/>
            <a:ln w="12700">
              <a:solidFill>
                <a:schemeClr val="tx1"/>
              </a:solidFill>
              <a:round/>
              <a:headEnd type="none" w="sm" len="sm"/>
              <a:tailEnd type="arrow" w="med" len="med"/>
            </a:ln>
          </p:spPr>
        </p:cxnSp>
        <p:cxnSp>
          <p:nvCxnSpPr>
            <p:cNvPr id="86" name="Straight Arrow Connector 98"/>
            <p:cNvCxnSpPr>
              <a:cxnSpLocks noChangeShapeType="1"/>
            </p:cNvCxnSpPr>
            <p:nvPr/>
          </p:nvCxnSpPr>
          <p:spPr bwMode="auto">
            <a:xfrm flipH="1">
              <a:off x="7321164" y="2617448"/>
              <a:ext cx="1319544" cy="2126335"/>
            </a:xfrm>
            <a:prstGeom prst="straightConnector1">
              <a:avLst/>
            </a:prstGeom>
            <a:noFill/>
            <a:ln w="12700">
              <a:solidFill>
                <a:schemeClr val="tx1"/>
              </a:solidFill>
              <a:round/>
              <a:headEnd type="none" w="sm" len="sm"/>
              <a:tailEnd type="arrow" w="med" len="med"/>
            </a:ln>
          </p:spPr>
        </p:cxnSp>
        <p:cxnSp>
          <p:nvCxnSpPr>
            <p:cNvPr id="87" name="Straight Arrow Connector 98"/>
            <p:cNvCxnSpPr>
              <a:cxnSpLocks noChangeShapeType="1"/>
            </p:cNvCxnSpPr>
            <p:nvPr/>
          </p:nvCxnSpPr>
          <p:spPr bwMode="auto">
            <a:xfrm flipH="1">
              <a:off x="7316477" y="3111082"/>
              <a:ext cx="1324231" cy="1520127"/>
            </a:xfrm>
            <a:prstGeom prst="straightConnector1">
              <a:avLst/>
            </a:prstGeom>
            <a:noFill/>
            <a:ln w="12700">
              <a:solidFill>
                <a:schemeClr val="tx1"/>
              </a:solidFill>
              <a:round/>
              <a:headEnd type="none" w="sm" len="sm"/>
              <a:tailEnd type="arrow" w="med" len="med"/>
            </a:ln>
          </p:spPr>
        </p:cxnSp>
        <p:cxnSp>
          <p:nvCxnSpPr>
            <p:cNvPr id="88" name="Straight Arrow Connector 98"/>
            <p:cNvCxnSpPr>
              <a:cxnSpLocks noChangeShapeType="1"/>
            </p:cNvCxnSpPr>
            <p:nvPr/>
          </p:nvCxnSpPr>
          <p:spPr bwMode="auto">
            <a:xfrm flipH="1">
              <a:off x="7316477" y="3111082"/>
              <a:ext cx="1325238" cy="1678583"/>
            </a:xfrm>
            <a:prstGeom prst="straightConnector1">
              <a:avLst/>
            </a:prstGeom>
            <a:noFill/>
            <a:ln w="12700">
              <a:solidFill>
                <a:schemeClr val="tx1"/>
              </a:solidFill>
              <a:round/>
              <a:headEnd type="none" w="sm" len="sm"/>
              <a:tailEnd type="arrow" w="med" len="med"/>
            </a:ln>
          </p:spPr>
        </p:cxnSp>
        <p:cxnSp>
          <p:nvCxnSpPr>
            <p:cNvPr id="89" name="Straight Arrow Connector 98"/>
            <p:cNvCxnSpPr>
              <a:cxnSpLocks noChangeShapeType="1"/>
            </p:cNvCxnSpPr>
            <p:nvPr/>
          </p:nvCxnSpPr>
          <p:spPr bwMode="auto">
            <a:xfrm flipH="1">
              <a:off x="7338948" y="4400135"/>
              <a:ext cx="1301760" cy="329449"/>
            </a:xfrm>
            <a:prstGeom prst="straightConnector1">
              <a:avLst/>
            </a:prstGeom>
            <a:noFill/>
            <a:ln w="12700">
              <a:solidFill>
                <a:schemeClr val="tx1"/>
              </a:solidFill>
              <a:round/>
              <a:headEnd type="none" w="sm" len="sm"/>
              <a:tailEnd type="arrow" w="med" len="med"/>
            </a:ln>
          </p:spPr>
        </p:cxnSp>
        <p:cxnSp>
          <p:nvCxnSpPr>
            <p:cNvPr id="90" name="Straight Arrow Connector 98"/>
            <p:cNvCxnSpPr>
              <a:cxnSpLocks noChangeShapeType="1"/>
            </p:cNvCxnSpPr>
            <p:nvPr/>
          </p:nvCxnSpPr>
          <p:spPr bwMode="auto">
            <a:xfrm flipH="1">
              <a:off x="7338948" y="4400135"/>
              <a:ext cx="1283951" cy="401131"/>
            </a:xfrm>
            <a:prstGeom prst="straightConnector1">
              <a:avLst/>
            </a:prstGeom>
            <a:noFill/>
            <a:ln w="12700">
              <a:solidFill>
                <a:schemeClr val="tx1"/>
              </a:solidFill>
              <a:round/>
              <a:headEnd type="none" w="sm" len="sm"/>
              <a:tailEnd type="arrow" w="med" len="med"/>
            </a:ln>
          </p:spPr>
        </p:cxnSp>
        <p:grpSp>
          <p:nvGrpSpPr>
            <p:cNvPr id="60" name="Group 59"/>
            <p:cNvGrpSpPr/>
            <p:nvPr/>
          </p:nvGrpSpPr>
          <p:grpSpPr>
            <a:xfrm>
              <a:off x="6229178" y="1118476"/>
              <a:ext cx="1107908" cy="971722"/>
              <a:chOff x="6229178" y="1118476"/>
              <a:chExt cx="1107908" cy="971722"/>
            </a:xfrm>
          </p:grpSpPr>
          <p:sp>
            <p:nvSpPr>
              <p:cNvPr id="28" name="Rectangle 90"/>
              <p:cNvSpPr>
                <a:spLocks noChangeArrowheads="1"/>
              </p:cNvSpPr>
              <p:nvPr/>
            </p:nvSpPr>
            <p:spPr bwMode="auto">
              <a:xfrm>
                <a:off x="6229178" y="1120698"/>
                <a:ext cx="1077451" cy="969500"/>
              </a:xfrm>
              <a:prstGeom prst="rect">
                <a:avLst/>
              </a:prstGeom>
              <a:noFill/>
              <a:ln w="12700">
                <a:solidFill>
                  <a:schemeClr val="tx1"/>
                </a:solidFill>
                <a:round/>
                <a:headEnd type="none" w="sm" len="sm"/>
                <a:tailEnd type="none" w="sm" len="sm"/>
              </a:ln>
            </p:spPr>
            <p:txBody>
              <a:bodyPr>
                <a:prstTxWarp prst="textNoShape">
                  <a:avLst/>
                </a:prstTxWarp>
              </a:bodyPr>
              <a:lstStyle/>
              <a:p>
                <a:endParaRPr lang="en-US"/>
              </a:p>
            </p:txBody>
          </p:sp>
          <p:sp>
            <p:nvSpPr>
              <p:cNvPr id="24" name="TextBox 23"/>
              <p:cNvSpPr txBox="1"/>
              <p:nvPr/>
            </p:nvSpPr>
            <p:spPr bwMode="auto">
              <a:xfrm>
                <a:off x="6236745" y="1593970"/>
                <a:ext cx="1100341" cy="276999"/>
              </a:xfrm>
              <a:prstGeom prst="rect">
                <a:avLst/>
              </a:prstGeom>
              <a:noFill/>
            </p:spPr>
            <p:txBody>
              <a:bodyPr anchor="ctr">
                <a:prstTxWarp prst="textNoShape">
                  <a:avLst/>
                </a:prstTxWarp>
                <a:spAutoFit/>
              </a:bodyPr>
              <a:lstStyle/>
              <a:p>
                <a:pPr algn="ctr"/>
                <a:r>
                  <a:rPr lang="en-US" sz="1200" dirty="0" smtClean="0">
                    <a:latin typeface="Calibri" pitchFamily="-107" charset="0"/>
                  </a:rPr>
                  <a:t>SKU  1</a:t>
                </a:r>
                <a:endParaRPr lang="en-US" sz="1200" dirty="0">
                  <a:latin typeface="Calibri" pitchFamily="-107" charset="0"/>
                </a:endParaRPr>
              </a:p>
            </p:txBody>
          </p:sp>
          <p:sp>
            <p:nvSpPr>
              <p:cNvPr id="91" name="Rectangle 89"/>
              <p:cNvSpPr>
                <a:spLocks noChangeArrowheads="1"/>
              </p:cNvSpPr>
              <p:nvPr/>
            </p:nvSpPr>
            <p:spPr bwMode="auto">
              <a:xfrm>
                <a:off x="6236856" y="1127622"/>
                <a:ext cx="341720" cy="378163"/>
              </a:xfrm>
              <a:prstGeom prst="rect">
                <a:avLst/>
              </a:prstGeom>
              <a:solidFill>
                <a:schemeClr val="accent1"/>
              </a:solidFill>
              <a:ln w="12700">
                <a:solidFill>
                  <a:schemeClr val="tx1"/>
                </a:solidFill>
                <a:round/>
                <a:headEnd type="none" w="sm" len="sm"/>
                <a:tailEnd type="none" w="sm" len="sm"/>
              </a:ln>
            </p:spPr>
            <p:txBody>
              <a:bodyPr anchor="ctr">
                <a:prstTxWarp prst="textNoShape">
                  <a:avLst/>
                </a:prstTxWarp>
              </a:bodyPr>
              <a:lstStyle/>
              <a:p>
                <a:pPr algn="ctr"/>
                <a:r>
                  <a:rPr lang="en-US" sz="1600" dirty="0" smtClean="0">
                    <a:latin typeface="Calibri" charset="0"/>
                    <a:ea typeface="Calibri" charset="0"/>
                    <a:cs typeface="Calibri" charset="0"/>
                  </a:rPr>
                  <a:t>1</a:t>
                </a:r>
                <a:endParaRPr lang="en-US" sz="1600" dirty="0">
                  <a:latin typeface="Calibri" charset="0"/>
                  <a:ea typeface="Calibri" charset="0"/>
                  <a:cs typeface="Calibri" charset="0"/>
                </a:endParaRPr>
              </a:p>
            </p:txBody>
          </p:sp>
          <p:sp>
            <p:nvSpPr>
              <p:cNvPr id="94" name="Rectangle 89"/>
              <p:cNvSpPr>
                <a:spLocks noChangeArrowheads="1"/>
              </p:cNvSpPr>
              <p:nvPr/>
            </p:nvSpPr>
            <p:spPr bwMode="auto">
              <a:xfrm>
                <a:off x="6963772" y="1118476"/>
                <a:ext cx="341720" cy="378163"/>
              </a:xfrm>
              <a:prstGeom prst="rect">
                <a:avLst/>
              </a:prstGeom>
              <a:solidFill>
                <a:srgbClr val="FFC000"/>
              </a:solidFill>
              <a:ln w="12700">
                <a:solidFill>
                  <a:schemeClr val="tx1"/>
                </a:solidFill>
                <a:round/>
                <a:headEnd type="none" w="sm" len="sm"/>
                <a:tailEnd type="none" w="sm" len="sm"/>
              </a:ln>
            </p:spPr>
            <p:txBody>
              <a:bodyPr anchor="ctr">
                <a:prstTxWarp prst="textNoShape">
                  <a:avLst/>
                </a:prstTxWarp>
              </a:bodyPr>
              <a:lstStyle/>
              <a:p>
                <a:pPr algn="ctr"/>
                <a:r>
                  <a:rPr lang="en-US" sz="1600" dirty="0" smtClean="0">
                    <a:latin typeface="Calibri" charset="0"/>
                    <a:ea typeface="Calibri" charset="0"/>
                    <a:cs typeface="Calibri" charset="0"/>
                  </a:rPr>
                  <a:t>7</a:t>
                </a:r>
                <a:endParaRPr lang="en-US" sz="1600" dirty="0">
                  <a:latin typeface="Calibri" charset="0"/>
                  <a:ea typeface="Calibri" charset="0"/>
                  <a:cs typeface="Calibri" charset="0"/>
                </a:endParaRPr>
              </a:p>
            </p:txBody>
          </p:sp>
        </p:grpSp>
        <p:grpSp>
          <p:nvGrpSpPr>
            <p:cNvPr id="96" name="Group 95"/>
            <p:cNvGrpSpPr/>
            <p:nvPr/>
          </p:nvGrpSpPr>
          <p:grpSpPr>
            <a:xfrm>
              <a:off x="6229178" y="2250766"/>
              <a:ext cx="1107908" cy="971722"/>
              <a:chOff x="6229178" y="1118476"/>
              <a:chExt cx="1107908" cy="971722"/>
            </a:xfrm>
          </p:grpSpPr>
          <p:sp>
            <p:nvSpPr>
              <p:cNvPr id="97" name="Rectangle 90"/>
              <p:cNvSpPr>
                <a:spLocks noChangeArrowheads="1"/>
              </p:cNvSpPr>
              <p:nvPr/>
            </p:nvSpPr>
            <p:spPr bwMode="auto">
              <a:xfrm>
                <a:off x="6229178" y="1120698"/>
                <a:ext cx="1077451" cy="969500"/>
              </a:xfrm>
              <a:prstGeom prst="rect">
                <a:avLst/>
              </a:prstGeom>
              <a:noFill/>
              <a:ln w="12700">
                <a:solidFill>
                  <a:schemeClr val="tx1"/>
                </a:solidFill>
                <a:round/>
                <a:headEnd type="none" w="sm" len="sm"/>
                <a:tailEnd type="none" w="sm" len="sm"/>
              </a:ln>
            </p:spPr>
            <p:txBody>
              <a:bodyPr>
                <a:prstTxWarp prst="textNoShape">
                  <a:avLst/>
                </a:prstTxWarp>
              </a:bodyPr>
              <a:lstStyle/>
              <a:p>
                <a:endParaRPr lang="en-US"/>
              </a:p>
            </p:txBody>
          </p:sp>
          <p:sp>
            <p:nvSpPr>
              <p:cNvPr id="98" name="TextBox 97"/>
              <p:cNvSpPr txBox="1"/>
              <p:nvPr/>
            </p:nvSpPr>
            <p:spPr bwMode="auto">
              <a:xfrm>
                <a:off x="6236745" y="1593970"/>
                <a:ext cx="1100341" cy="276999"/>
              </a:xfrm>
              <a:prstGeom prst="rect">
                <a:avLst/>
              </a:prstGeom>
              <a:noFill/>
            </p:spPr>
            <p:txBody>
              <a:bodyPr anchor="ctr">
                <a:prstTxWarp prst="textNoShape">
                  <a:avLst/>
                </a:prstTxWarp>
                <a:spAutoFit/>
              </a:bodyPr>
              <a:lstStyle/>
              <a:p>
                <a:pPr algn="ctr"/>
                <a:r>
                  <a:rPr lang="en-US" sz="1200" dirty="0" smtClean="0">
                    <a:latin typeface="Calibri" pitchFamily="-107" charset="0"/>
                  </a:rPr>
                  <a:t>SKU  </a:t>
                </a:r>
                <a:r>
                  <a:rPr lang="en-US" sz="1200" dirty="0" smtClean="0">
                    <a:latin typeface="Calibri" pitchFamily="-107" charset="0"/>
                  </a:rPr>
                  <a:t>2</a:t>
                </a:r>
                <a:endParaRPr lang="en-US" sz="1200" dirty="0">
                  <a:latin typeface="Calibri" pitchFamily="-107" charset="0"/>
                </a:endParaRPr>
              </a:p>
            </p:txBody>
          </p:sp>
          <p:sp>
            <p:nvSpPr>
              <p:cNvPr id="99" name="Rectangle 89"/>
              <p:cNvSpPr>
                <a:spLocks noChangeArrowheads="1"/>
              </p:cNvSpPr>
              <p:nvPr/>
            </p:nvSpPr>
            <p:spPr bwMode="auto">
              <a:xfrm>
                <a:off x="6236856" y="1127622"/>
                <a:ext cx="341720" cy="378163"/>
              </a:xfrm>
              <a:prstGeom prst="rect">
                <a:avLst/>
              </a:prstGeom>
              <a:solidFill>
                <a:schemeClr val="accent1"/>
              </a:solidFill>
              <a:ln w="12700">
                <a:solidFill>
                  <a:schemeClr val="tx1"/>
                </a:solidFill>
                <a:round/>
                <a:headEnd type="none" w="sm" len="sm"/>
                <a:tailEnd type="none" w="sm" len="sm"/>
              </a:ln>
            </p:spPr>
            <p:txBody>
              <a:bodyPr anchor="ctr">
                <a:prstTxWarp prst="textNoShape">
                  <a:avLst/>
                </a:prstTxWarp>
              </a:bodyPr>
              <a:lstStyle/>
              <a:p>
                <a:pPr algn="ctr"/>
                <a:r>
                  <a:rPr lang="en-US" sz="1600" dirty="0">
                    <a:latin typeface="Calibri" charset="0"/>
                    <a:ea typeface="Calibri" charset="0"/>
                    <a:cs typeface="Calibri" charset="0"/>
                  </a:rPr>
                  <a:t>4</a:t>
                </a:r>
                <a:endParaRPr lang="en-US" sz="1600" dirty="0">
                  <a:latin typeface="Calibri" charset="0"/>
                  <a:ea typeface="Calibri" charset="0"/>
                  <a:cs typeface="Calibri" charset="0"/>
                </a:endParaRPr>
              </a:p>
            </p:txBody>
          </p:sp>
          <p:sp>
            <p:nvSpPr>
              <p:cNvPr id="100" name="Rectangle 89"/>
              <p:cNvSpPr>
                <a:spLocks noChangeArrowheads="1"/>
              </p:cNvSpPr>
              <p:nvPr/>
            </p:nvSpPr>
            <p:spPr bwMode="auto">
              <a:xfrm>
                <a:off x="6963772" y="1118476"/>
                <a:ext cx="341720" cy="378163"/>
              </a:xfrm>
              <a:prstGeom prst="rect">
                <a:avLst/>
              </a:prstGeom>
              <a:solidFill>
                <a:srgbClr val="FFC000"/>
              </a:solidFill>
              <a:ln w="12700">
                <a:solidFill>
                  <a:schemeClr val="tx1"/>
                </a:solidFill>
                <a:round/>
                <a:headEnd type="none" w="sm" len="sm"/>
                <a:tailEnd type="none" w="sm" len="sm"/>
              </a:ln>
            </p:spPr>
            <p:txBody>
              <a:bodyPr anchor="ctr">
                <a:prstTxWarp prst="textNoShape">
                  <a:avLst/>
                </a:prstTxWarp>
              </a:bodyPr>
              <a:lstStyle/>
              <a:p>
                <a:pPr algn="ctr"/>
                <a:r>
                  <a:rPr lang="en-US" sz="1200" dirty="0" smtClean="0">
                    <a:latin typeface="Calibri" charset="0"/>
                    <a:ea typeface="Calibri" charset="0"/>
                    <a:cs typeface="Calibri" charset="0"/>
                  </a:rPr>
                  <a:t>11</a:t>
                </a:r>
                <a:endParaRPr lang="en-US" sz="1200" dirty="0">
                  <a:latin typeface="Calibri" charset="0"/>
                  <a:ea typeface="Calibri" charset="0"/>
                  <a:cs typeface="Calibri" charset="0"/>
                </a:endParaRPr>
              </a:p>
            </p:txBody>
          </p:sp>
        </p:grpSp>
        <p:grpSp>
          <p:nvGrpSpPr>
            <p:cNvPr id="101" name="Group 100"/>
            <p:cNvGrpSpPr/>
            <p:nvPr/>
          </p:nvGrpSpPr>
          <p:grpSpPr>
            <a:xfrm>
              <a:off x="6229178" y="5358611"/>
              <a:ext cx="1107908" cy="971722"/>
              <a:chOff x="6229178" y="1118476"/>
              <a:chExt cx="1107908" cy="971722"/>
            </a:xfrm>
          </p:grpSpPr>
          <p:sp>
            <p:nvSpPr>
              <p:cNvPr id="102" name="Rectangle 90"/>
              <p:cNvSpPr>
                <a:spLocks noChangeArrowheads="1"/>
              </p:cNvSpPr>
              <p:nvPr/>
            </p:nvSpPr>
            <p:spPr bwMode="auto">
              <a:xfrm>
                <a:off x="6229178" y="1120698"/>
                <a:ext cx="1077451" cy="969500"/>
              </a:xfrm>
              <a:prstGeom prst="rect">
                <a:avLst/>
              </a:prstGeom>
              <a:noFill/>
              <a:ln w="12700">
                <a:solidFill>
                  <a:schemeClr val="tx1"/>
                </a:solidFill>
                <a:round/>
                <a:headEnd type="none" w="sm" len="sm"/>
                <a:tailEnd type="none" w="sm" len="sm"/>
              </a:ln>
            </p:spPr>
            <p:txBody>
              <a:bodyPr>
                <a:prstTxWarp prst="textNoShape">
                  <a:avLst/>
                </a:prstTxWarp>
              </a:bodyPr>
              <a:lstStyle/>
              <a:p>
                <a:endParaRPr lang="en-US"/>
              </a:p>
            </p:txBody>
          </p:sp>
          <p:sp>
            <p:nvSpPr>
              <p:cNvPr id="103" name="TextBox 102"/>
              <p:cNvSpPr txBox="1"/>
              <p:nvPr/>
            </p:nvSpPr>
            <p:spPr bwMode="auto">
              <a:xfrm>
                <a:off x="6236745" y="1593970"/>
                <a:ext cx="1100341" cy="276999"/>
              </a:xfrm>
              <a:prstGeom prst="rect">
                <a:avLst/>
              </a:prstGeom>
              <a:noFill/>
            </p:spPr>
            <p:txBody>
              <a:bodyPr anchor="ctr">
                <a:prstTxWarp prst="textNoShape">
                  <a:avLst/>
                </a:prstTxWarp>
                <a:spAutoFit/>
              </a:bodyPr>
              <a:lstStyle/>
              <a:p>
                <a:pPr algn="ctr"/>
                <a:r>
                  <a:rPr lang="en-US" sz="1200" dirty="0" smtClean="0">
                    <a:latin typeface="Calibri" pitchFamily="-107" charset="0"/>
                  </a:rPr>
                  <a:t>SKU  </a:t>
                </a:r>
                <a:r>
                  <a:rPr lang="en-US" sz="1200" dirty="0" smtClean="0">
                    <a:latin typeface="Calibri" pitchFamily="-107" charset="0"/>
                  </a:rPr>
                  <a:t>120</a:t>
                </a:r>
                <a:endParaRPr lang="en-US" sz="1200" dirty="0">
                  <a:latin typeface="Calibri" pitchFamily="-107" charset="0"/>
                </a:endParaRPr>
              </a:p>
            </p:txBody>
          </p:sp>
          <p:sp>
            <p:nvSpPr>
              <p:cNvPr id="107" name="Rectangle 89"/>
              <p:cNvSpPr>
                <a:spLocks noChangeArrowheads="1"/>
              </p:cNvSpPr>
              <p:nvPr/>
            </p:nvSpPr>
            <p:spPr bwMode="auto">
              <a:xfrm>
                <a:off x="6236856" y="1127622"/>
                <a:ext cx="341720" cy="378163"/>
              </a:xfrm>
              <a:prstGeom prst="rect">
                <a:avLst/>
              </a:prstGeom>
              <a:solidFill>
                <a:schemeClr val="accent1"/>
              </a:solidFill>
              <a:ln w="12700">
                <a:solidFill>
                  <a:schemeClr val="tx1"/>
                </a:solidFill>
                <a:round/>
                <a:headEnd type="none" w="sm" len="sm"/>
                <a:tailEnd type="none" w="sm" len="sm"/>
              </a:ln>
            </p:spPr>
            <p:txBody>
              <a:bodyPr anchor="ctr">
                <a:prstTxWarp prst="textNoShape">
                  <a:avLst/>
                </a:prstTxWarp>
              </a:bodyPr>
              <a:lstStyle/>
              <a:p>
                <a:pPr algn="ctr"/>
                <a:r>
                  <a:rPr lang="en-US" sz="1200" dirty="0" smtClean="0">
                    <a:latin typeface="Calibri" charset="0"/>
                    <a:ea typeface="Calibri" charset="0"/>
                    <a:cs typeface="Calibri" charset="0"/>
                  </a:rPr>
                  <a:t>16</a:t>
                </a:r>
                <a:endParaRPr lang="en-US" sz="1200" dirty="0">
                  <a:latin typeface="Calibri" charset="0"/>
                  <a:ea typeface="Calibri" charset="0"/>
                  <a:cs typeface="Calibri" charset="0"/>
                </a:endParaRPr>
              </a:p>
            </p:txBody>
          </p:sp>
          <p:sp>
            <p:nvSpPr>
              <p:cNvPr id="108" name="Rectangle 89"/>
              <p:cNvSpPr>
                <a:spLocks noChangeArrowheads="1"/>
              </p:cNvSpPr>
              <p:nvPr/>
            </p:nvSpPr>
            <p:spPr bwMode="auto">
              <a:xfrm>
                <a:off x="6963772" y="1118476"/>
                <a:ext cx="341720" cy="378163"/>
              </a:xfrm>
              <a:prstGeom prst="rect">
                <a:avLst/>
              </a:prstGeom>
              <a:solidFill>
                <a:srgbClr val="FFC000"/>
              </a:solidFill>
              <a:ln w="12700">
                <a:solidFill>
                  <a:schemeClr val="tx1"/>
                </a:solidFill>
                <a:round/>
                <a:headEnd type="none" w="sm" len="sm"/>
                <a:tailEnd type="none" w="sm" len="sm"/>
              </a:ln>
            </p:spPr>
            <p:txBody>
              <a:bodyPr anchor="ctr">
                <a:prstTxWarp prst="textNoShape">
                  <a:avLst/>
                </a:prstTxWarp>
              </a:bodyPr>
              <a:lstStyle/>
              <a:p>
                <a:pPr algn="ctr"/>
                <a:r>
                  <a:rPr lang="en-US" sz="1600" dirty="0">
                    <a:latin typeface="Calibri" charset="0"/>
                    <a:ea typeface="Calibri" charset="0"/>
                    <a:cs typeface="Calibri" charset="0"/>
                  </a:rPr>
                  <a:t>2</a:t>
                </a:r>
                <a:endParaRPr lang="en-US" sz="1600" dirty="0">
                  <a:latin typeface="Calibri" charset="0"/>
                  <a:ea typeface="Calibri" charset="0"/>
                  <a:cs typeface="Calibri" charset="0"/>
                </a:endParaRPr>
              </a:p>
            </p:txBody>
          </p:sp>
        </p:grpSp>
        <p:cxnSp>
          <p:nvCxnSpPr>
            <p:cNvPr id="109" name="Straight Arrow Connector 98"/>
            <p:cNvCxnSpPr>
              <a:cxnSpLocks noChangeShapeType="1"/>
              <a:stCxn id="38" idx="3"/>
              <a:endCxn id="97" idx="1"/>
            </p:cNvCxnSpPr>
            <p:nvPr/>
          </p:nvCxnSpPr>
          <p:spPr bwMode="auto">
            <a:xfrm flipV="1">
              <a:off x="4983613" y="2737738"/>
              <a:ext cx="1245565" cy="1064036"/>
            </a:xfrm>
            <a:prstGeom prst="straightConnector1">
              <a:avLst/>
            </a:prstGeom>
            <a:noFill/>
            <a:ln w="12700">
              <a:solidFill>
                <a:schemeClr val="tx1"/>
              </a:solidFill>
              <a:round/>
              <a:headEnd type="none" w="sm" len="sm"/>
              <a:tailEnd type="arrow" w="med" len="med"/>
            </a:ln>
          </p:spPr>
        </p:cxnSp>
        <p:cxnSp>
          <p:nvCxnSpPr>
            <p:cNvPr id="111" name="Straight Arrow Connector 98"/>
            <p:cNvCxnSpPr>
              <a:cxnSpLocks noChangeShapeType="1"/>
              <a:endCxn id="98" idx="3"/>
            </p:cNvCxnSpPr>
            <p:nvPr/>
          </p:nvCxnSpPr>
          <p:spPr bwMode="auto">
            <a:xfrm flipH="1" flipV="1">
              <a:off x="7337086" y="2864760"/>
              <a:ext cx="1285814" cy="1152740"/>
            </a:xfrm>
            <a:prstGeom prst="straightConnector1">
              <a:avLst/>
            </a:prstGeom>
            <a:noFill/>
            <a:ln w="12700">
              <a:solidFill>
                <a:schemeClr val="tx1"/>
              </a:solidFill>
              <a:round/>
              <a:headEnd type="none" w="sm" len="sm"/>
              <a:tailEnd type="arrow" w="med" len="med"/>
            </a:ln>
          </p:spPr>
        </p:cxnSp>
      </p:grpSp>
      <p:grpSp>
        <p:nvGrpSpPr>
          <p:cNvPr id="113" name="Group 112"/>
          <p:cNvGrpSpPr/>
          <p:nvPr/>
        </p:nvGrpSpPr>
        <p:grpSpPr>
          <a:xfrm>
            <a:off x="1829663" y="1120698"/>
            <a:ext cx="1107908" cy="969500"/>
            <a:chOff x="6229178" y="1120698"/>
            <a:chExt cx="1107908" cy="969500"/>
          </a:xfrm>
        </p:grpSpPr>
        <p:sp>
          <p:nvSpPr>
            <p:cNvPr id="114" name="Rectangle 90"/>
            <p:cNvSpPr>
              <a:spLocks noChangeArrowheads="1"/>
            </p:cNvSpPr>
            <p:nvPr/>
          </p:nvSpPr>
          <p:spPr bwMode="auto">
            <a:xfrm>
              <a:off x="6229178" y="1120698"/>
              <a:ext cx="1077451" cy="969500"/>
            </a:xfrm>
            <a:prstGeom prst="rect">
              <a:avLst/>
            </a:prstGeom>
            <a:noFill/>
            <a:ln w="12700">
              <a:solidFill>
                <a:schemeClr val="tx1"/>
              </a:solidFill>
              <a:round/>
              <a:headEnd type="none" w="sm" len="sm"/>
              <a:tailEnd type="none" w="sm" len="sm"/>
            </a:ln>
          </p:spPr>
          <p:txBody>
            <a:bodyPr>
              <a:prstTxWarp prst="textNoShape">
                <a:avLst/>
              </a:prstTxWarp>
            </a:bodyPr>
            <a:lstStyle/>
            <a:p>
              <a:endParaRPr lang="en-US"/>
            </a:p>
          </p:txBody>
        </p:sp>
        <p:sp>
          <p:nvSpPr>
            <p:cNvPr id="115" name="TextBox 114"/>
            <p:cNvSpPr txBox="1"/>
            <p:nvPr/>
          </p:nvSpPr>
          <p:spPr bwMode="auto">
            <a:xfrm>
              <a:off x="6236745" y="1593970"/>
              <a:ext cx="1100341" cy="276999"/>
            </a:xfrm>
            <a:prstGeom prst="rect">
              <a:avLst/>
            </a:prstGeom>
            <a:noFill/>
          </p:spPr>
          <p:txBody>
            <a:bodyPr anchor="ctr">
              <a:prstTxWarp prst="textNoShape">
                <a:avLst/>
              </a:prstTxWarp>
              <a:spAutoFit/>
            </a:bodyPr>
            <a:lstStyle/>
            <a:p>
              <a:pPr algn="ctr"/>
              <a:r>
                <a:rPr lang="en-US" sz="1200" dirty="0" smtClean="0">
                  <a:latin typeface="Calibri" pitchFamily="-107" charset="0"/>
                </a:rPr>
                <a:t>SKU  1</a:t>
              </a:r>
              <a:endParaRPr lang="en-US" sz="1200" dirty="0">
                <a:latin typeface="Calibri" pitchFamily="-107" charset="0"/>
              </a:endParaRPr>
            </a:p>
          </p:txBody>
        </p:sp>
        <p:sp>
          <p:nvSpPr>
            <p:cNvPr id="116" name="Rectangle 89"/>
            <p:cNvSpPr>
              <a:spLocks noChangeArrowheads="1"/>
            </p:cNvSpPr>
            <p:nvPr/>
          </p:nvSpPr>
          <p:spPr bwMode="auto">
            <a:xfrm>
              <a:off x="6236856" y="1127622"/>
              <a:ext cx="341720" cy="378163"/>
            </a:xfrm>
            <a:prstGeom prst="rect">
              <a:avLst/>
            </a:prstGeom>
            <a:solidFill>
              <a:schemeClr val="accent1"/>
            </a:solidFill>
            <a:ln w="12700">
              <a:solidFill>
                <a:schemeClr val="tx1"/>
              </a:solidFill>
              <a:round/>
              <a:headEnd type="none" w="sm" len="sm"/>
              <a:tailEnd type="none" w="sm" len="sm"/>
            </a:ln>
          </p:spPr>
          <p:txBody>
            <a:bodyPr anchor="ctr">
              <a:prstTxWarp prst="textNoShape">
                <a:avLst/>
              </a:prstTxWarp>
            </a:bodyPr>
            <a:lstStyle/>
            <a:p>
              <a:pPr algn="ctr"/>
              <a:endParaRPr lang="en-US" sz="1600" dirty="0">
                <a:latin typeface="Calibri" charset="0"/>
                <a:ea typeface="Calibri" charset="0"/>
                <a:cs typeface="Calibri" charset="0"/>
              </a:endParaRPr>
            </a:p>
          </p:txBody>
        </p:sp>
      </p:grpSp>
      <p:grpSp>
        <p:nvGrpSpPr>
          <p:cNvPr id="118" name="Group 117"/>
          <p:cNvGrpSpPr/>
          <p:nvPr/>
        </p:nvGrpSpPr>
        <p:grpSpPr>
          <a:xfrm>
            <a:off x="1829663" y="2252988"/>
            <a:ext cx="1107908" cy="969500"/>
            <a:chOff x="6229178" y="1120698"/>
            <a:chExt cx="1107908" cy="969500"/>
          </a:xfrm>
        </p:grpSpPr>
        <p:sp>
          <p:nvSpPr>
            <p:cNvPr id="119" name="Rectangle 90"/>
            <p:cNvSpPr>
              <a:spLocks noChangeArrowheads="1"/>
            </p:cNvSpPr>
            <p:nvPr/>
          </p:nvSpPr>
          <p:spPr bwMode="auto">
            <a:xfrm>
              <a:off x="6229178" y="1120698"/>
              <a:ext cx="1077451" cy="969500"/>
            </a:xfrm>
            <a:prstGeom prst="rect">
              <a:avLst/>
            </a:prstGeom>
            <a:noFill/>
            <a:ln w="12700">
              <a:solidFill>
                <a:schemeClr val="tx1"/>
              </a:solidFill>
              <a:round/>
              <a:headEnd type="none" w="sm" len="sm"/>
              <a:tailEnd type="none" w="sm" len="sm"/>
            </a:ln>
          </p:spPr>
          <p:txBody>
            <a:bodyPr>
              <a:prstTxWarp prst="textNoShape">
                <a:avLst/>
              </a:prstTxWarp>
            </a:bodyPr>
            <a:lstStyle/>
            <a:p>
              <a:endParaRPr lang="en-US"/>
            </a:p>
          </p:txBody>
        </p:sp>
        <p:sp>
          <p:nvSpPr>
            <p:cNvPr id="120" name="TextBox 119"/>
            <p:cNvSpPr txBox="1"/>
            <p:nvPr/>
          </p:nvSpPr>
          <p:spPr bwMode="auto">
            <a:xfrm>
              <a:off x="6236745" y="1593970"/>
              <a:ext cx="1100341" cy="276999"/>
            </a:xfrm>
            <a:prstGeom prst="rect">
              <a:avLst/>
            </a:prstGeom>
            <a:noFill/>
          </p:spPr>
          <p:txBody>
            <a:bodyPr anchor="ctr">
              <a:prstTxWarp prst="textNoShape">
                <a:avLst/>
              </a:prstTxWarp>
              <a:spAutoFit/>
            </a:bodyPr>
            <a:lstStyle/>
            <a:p>
              <a:pPr algn="ctr"/>
              <a:r>
                <a:rPr lang="en-US" sz="1200" dirty="0" smtClean="0">
                  <a:latin typeface="Calibri" pitchFamily="-107" charset="0"/>
                </a:rPr>
                <a:t>SKU  </a:t>
              </a:r>
              <a:r>
                <a:rPr lang="en-US" sz="1200" dirty="0" smtClean="0">
                  <a:latin typeface="Calibri" pitchFamily="-107" charset="0"/>
                </a:rPr>
                <a:t>2</a:t>
              </a:r>
              <a:endParaRPr lang="en-US" sz="1200" dirty="0">
                <a:latin typeface="Calibri" pitchFamily="-107" charset="0"/>
              </a:endParaRPr>
            </a:p>
          </p:txBody>
        </p:sp>
        <p:sp>
          <p:nvSpPr>
            <p:cNvPr id="121" name="Rectangle 89"/>
            <p:cNvSpPr>
              <a:spLocks noChangeArrowheads="1"/>
            </p:cNvSpPr>
            <p:nvPr/>
          </p:nvSpPr>
          <p:spPr bwMode="auto">
            <a:xfrm>
              <a:off x="6236856" y="1127622"/>
              <a:ext cx="341720" cy="378163"/>
            </a:xfrm>
            <a:prstGeom prst="rect">
              <a:avLst/>
            </a:prstGeom>
            <a:solidFill>
              <a:schemeClr val="accent1"/>
            </a:solidFill>
            <a:ln w="12700">
              <a:solidFill>
                <a:schemeClr val="tx1"/>
              </a:solidFill>
              <a:round/>
              <a:headEnd type="none" w="sm" len="sm"/>
              <a:tailEnd type="none" w="sm" len="sm"/>
            </a:ln>
          </p:spPr>
          <p:txBody>
            <a:bodyPr anchor="ctr">
              <a:prstTxWarp prst="textNoShape">
                <a:avLst/>
              </a:prstTxWarp>
            </a:bodyPr>
            <a:lstStyle/>
            <a:p>
              <a:pPr algn="ctr"/>
              <a:endParaRPr lang="en-US" sz="1600" dirty="0">
                <a:latin typeface="Calibri" charset="0"/>
                <a:ea typeface="Calibri" charset="0"/>
                <a:cs typeface="Calibri" charset="0"/>
              </a:endParaRPr>
            </a:p>
          </p:txBody>
        </p:sp>
      </p:grpSp>
      <p:grpSp>
        <p:nvGrpSpPr>
          <p:cNvPr id="123" name="Group 122"/>
          <p:cNvGrpSpPr/>
          <p:nvPr/>
        </p:nvGrpSpPr>
        <p:grpSpPr>
          <a:xfrm>
            <a:off x="1829663" y="5360833"/>
            <a:ext cx="1107908" cy="969500"/>
            <a:chOff x="6229178" y="1120698"/>
            <a:chExt cx="1107908" cy="969500"/>
          </a:xfrm>
        </p:grpSpPr>
        <p:sp>
          <p:nvSpPr>
            <p:cNvPr id="124" name="Rectangle 90"/>
            <p:cNvSpPr>
              <a:spLocks noChangeArrowheads="1"/>
            </p:cNvSpPr>
            <p:nvPr/>
          </p:nvSpPr>
          <p:spPr bwMode="auto">
            <a:xfrm>
              <a:off x="6229178" y="1120698"/>
              <a:ext cx="1077451" cy="969500"/>
            </a:xfrm>
            <a:prstGeom prst="rect">
              <a:avLst/>
            </a:prstGeom>
            <a:noFill/>
            <a:ln w="12700">
              <a:solidFill>
                <a:schemeClr val="tx1"/>
              </a:solidFill>
              <a:round/>
              <a:headEnd type="none" w="sm" len="sm"/>
              <a:tailEnd type="none" w="sm" len="sm"/>
            </a:ln>
          </p:spPr>
          <p:txBody>
            <a:bodyPr>
              <a:prstTxWarp prst="textNoShape">
                <a:avLst/>
              </a:prstTxWarp>
            </a:bodyPr>
            <a:lstStyle/>
            <a:p>
              <a:endParaRPr lang="en-US"/>
            </a:p>
          </p:txBody>
        </p:sp>
        <p:sp>
          <p:nvSpPr>
            <p:cNvPr id="125" name="TextBox 124"/>
            <p:cNvSpPr txBox="1"/>
            <p:nvPr/>
          </p:nvSpPr>
          <p:spPr bwMode="auto">
            <a:xfrm>
              <a:off x="6236745" y="1593970"/>
              <a:ext cx="1100341" cy="276999"/>
            </a:xfrm>
            <a:prstGeom prst="rect">
              <a:avLst/>
            </a:prstGeom>
            <a:noFill/>
          </p:spPr>
          <p:txBody>
            <a:bodyPr anchor="ctr">
              <a:prstTxWarp prst="textNoShape">
                <a:avLst/>
              </a:prstTxWarp>
              <a:spAutoFit/>
            </a:bodyPr>
            <a:lstStyle/>
            <a:p>
              <a:pPr algn="ctr"/>
              <a:r>
                <a:rPr lang="en-US" sz="1200" dirty="0" smtClean="0">
                  <a:latin typeface="Calibri" pitchFamily="-107" charset="0"/>
                </a:rPr>
                <a:t>SKU  </a:t>
              </a:r>
              <a:r>
                <a:rPr lang="en-US" sz="1200" dirty="0" smtClean="0">
                  <a:latin typeface="Calibri" pitchFamily="-107" charset="0"/>
                </a:rPr>
                <a:t>120</a:t>
              </a:r>
              <a:endParaRPr lang="en-US" sz="1200" dirty="0">
                <a:latin typeface="Calibri" pitchFamily="-107" charset="0"/>
              </a:endParaRPr>
            </a:p>
          </p:txBody>
        </p:sp>
        <p:sp>
          <p:nvSpPr>
            <p:cNvPr id="126" name="Rectangle 89"/>
            <p:cNvSpPr>
              <a:spLocks noChangeArrowheads="1"/>
            </p:cNvSpPr>
            <p:nvPr/>
          </p:nvSpPr>
          <p:spPr bwMode="auto">
            <a:xfrm>
              <a:off x="6236856" y="1127622"/>
              <a:ext cx="341720" cy="378163"/>
            </a:xfrm>
            <a:prstGeom prst="rect">
              <a:avLst/>
            </a:prstGeom>
            <a:solidFill>
              <a:schemeClr val="accent1"/>
            </a:solidFill>
            <a:ln w="12700">
              <a:solidFill>
                <a:schemeClr val="tx1"/>
              </a:solidFill>
              <a:round/>
              <a:headEnd type="none" w="sm" len="sm"/>
              <a:tailEnd type="none" w="sm" len="sm"/>
            </a:ln>
          </p:spPr>
          <p:txBody>
            <a:bodyPr anchor="ctr">
              <a:prstTxWarp prst="textNoShape">
                <a:avLst/>
              </a:prstTxWarp>
            </a:bodyPr>
            <a:lstStyle/>
            <a:p>
              <a:pPr algn="ctr"/>
              <a:endParaRPr lang="en-US" sz="1200" dirty="0">
                <a:latin typeface="Calibri" charset="0"/>
                <a:ea typeface="Calibri" charset="0"/>
                <a:cs typeface="Calibri" charset="0"/>
              </a:endParaRPr>
            </a:p>
          </p:txBody>
        </p:sp>
      </p:grpSp>
      <p:cxnSp>
        <p:nvCxnSpPr>
          <p:cNvPr id="129" name="Straight Arrow Connector 97"/>
          <p:cNvCxnSpPr>
            <a:cxnSpLocks noChangeShapeType="1"/>
            <a:stCxn id="64521" idx="3"/>
            <a:endCxn id="119" idx="1"/>
          </p:cNvCxnSpPr>
          <p:nvPr/>
        </p:nvCxnSpPr>
        <p:spPr bwMode="auto">
          <a:xfrm flipV="1">
            <a:off x="1155441" y="2737738"/>
            <a:ext cx="674222" cy="1027623"/>
          </a:xfrm>
          <a:prstGeom prst="straightConnector1">
            <a:avLst/>
          </a:prstGeom>
          <a:noFill/>
          <a:ln w="12700">
            <a:solidFill>
              <a:schemeClr val="tx1"/>
            </a:solidFill>
            <a:round/>
            <a:headEnd type="none" w="sm" len="sm"/>
            <a:tailEnd type="arrow" w="med" len="med"/>
          </a:ln>
        </p:spPr>
      </p:cxnSp>
      <p:cxnSp>
        <p:nvCxnSpPr>
          <p:cNvPr id="132" name="Straight Arrow Connector 97"/>
          <p:cNvCxnSpPr>
            <a:cxnSpLocks noChangeShapeType="1"/>
            <a:stCxn id="64521" idx="3"/>
          </p:cNvCxnSpPr>
          <p:nvPr/>
        </p:nvCxnSpPr>
        <p:spPr bwMode="auto">
          <a:xfrm flipV="1">
            <a:off x="1155441" y="3432442"/>
            <a:ext cx="658573" cy="332919"/>
          </a:xfrm>
          <a:prstGeom prst="straightConnector1">
            <a:avLst/>
          </a:prstGeom>
          <a:noFill/>
          <a:ln w="12700">
            <a:solidFill>
              <a:schemeClr val="tx1"/>
            </a:solidFill>
            <a:round/>
            <a:headEnd type="none" w="sm" len="sm"/>
            <a:tailEnd type="arrow" w="med" len="med"/>
          </a:ln>
        </p:spPr>
      </p:cxnSp>
      <p:cxnSp>
        <p:nvCxnSpPr>
          <p:cNvPr id="135" name="Straight Arrow Connector 97"/>
          <p:cNvCxnSpPr>
            <a:cxnSpLocks noChangeShapeType="1"/>
            <a:stCxn id="64521" idx="3"/>
          </p:cNvCxnSpPr>
          <p:nvPr/>
        </p:nvCxnSpPr>
        <p:spPr bwMode="auto">
          <a:xfrm flipV="1">
            <a:off x="1155441" y="3575230"/>
            <a:ext cx="681789" cy="190131"/>
          </a:xfrm>
          <a:prstGeom prst="straightConnector1">
            <a:avLst/>
          </a:prstGeom>
          <a:noFill/>
          <a:ln w="12700">
            <a:solidFill>
              <a:schemeClr val="tx1"/>
            </a:solidFill>
            <a:round/>
            <a:headEnd type="none" w="sm" len="sm"/>
            <a:tailEnd type="arrow" w="med" len="med"/>
          </a:ln>
        </p:spPr>
      </p:cxnSp>
      <p:cxnSp>
        <p:nvCxnSpPr>
          <p:cNvPr id="138" name="Straight Arrow Connector 97"/>
          <p:cNvCxnSpPr>
            <a:cxnSpLocks noChangeShapeType="1"/>
            <a:stCxn id="64521" idx="3"/>
          </p:cNvCxnSpPr>
          <p:nvPr/>
        </p:nvCxnSpPr>
        <p:spPr bwMode="auto">
          <a:xfrm>
            <a:off x="1155440" y="3765361"/>
            <a:ext cx="624628" cy="571270"/>
          </a:xfrm>
          <a:prstGeom prst="straightConnector1">
            <a:avLst/>
          </a:prstGeom>
          <a:noFill/>
          <a:ln w="12700">
            <a:solidFill>
              <a:schemeClr val="tx1"/>
            </a:solidFill>
            <a:round/>
            <a:headEnd type="none" w="sm" len="sm"/>
            <a:tailEnd type="arrow" w="med" len="med"/>
          </a:ln>
        </p:spPr>
      </p:cxnSp>
      <p:sp>
        <p:nvSpPr>
          <p:cNvPr id="142" name="TextBox 141"/>
          <p:cNvSpPr txBox="1"/>
          <p:nvPr/>
        </p:nvSpPr>
        <p:spPr bwMode="auto">
          <a:xfrm>
            <a:off x="2137690" y="3765905"/>
            <a:ext cx="508375" cy="830997"/>
          </a:xfrm>
          <a:prstGeom prst="rect">
            <a:avLst/>
          </a:prstGeom>
          <a:noFill/>
        </p:spPr>
        <p:txBody>
          <a:bodyPr wrap="square">
            <a:prstTxWarp prst="textNoShape">
              <a:avLst/>
            </a:prstTxWarp>
            <a:spAutoFit/>
          </a:bodyPr>
          <a:lstStyle/>
          <a:p>
            <a:pPr algn="ctr"/>
            <a:r>
              <a:rPr lang="en-US" sz="1600" b="1" dirty="0" smtClean="0">
                <a:latin typeface="Calibri" pitchFamily="-107" charset="0"/>
              </a:rPr>
              <a:t>.</a:t>
            </a:r>
          </a:p>
          <a:p>
            <a:pPr algn="ctr"/>
            <a:r>
              <a:rPr lang="en-US" sz="1600" b="1" dirty="0" smtClean="0">
                <a:latin typeface="Calibri" pitchFamily="-107" charset="0"/>
              </a:rPr>
              <a:t>.</a:t>
            </a:r>
          </a:p>
          <a:p>
            <a:pPr algn="ctr"/>
            <a:r>
              <a:rPr lang="en-US" sz="1600" b="1" dirty="0">
                <a:latin typeface="Calibri" pitchFamily="-107" charset="0"/>
              </a:rPr>
              <a:t>.</a:t>
            </a:r>
            <a:endParaRPr lang="en-US" sz="1600" b="1" dirty="0">
              <a:latin typeface="Calibri" pitchFamily="-107" charset="0"/>
            </a:endParaRPr>
          </a:p>
        </p:txBody>
      </p:sp>
      <p:sp>
        <p:nvSpPr>
          <p:cNvPr id="144" name="TextBox 143"/>
          <p:cNvSpPr txBox="1"/>
          <p:nvPr/>
        </p:nvSpPr>
        <p:spPr bwMode="auto">
          <a:xfrm>
            <a:off x="1399928" y="3531708"/>
            <a:ext cx="508375" cy="600164"/>
          </a:xfrm>
          <a:prstGeom prst="rect">
            <a:avLst/>
          </a:prstGeom>
          <a:noFill/>
        </p:spPr>
        <p:txBody>
          <a:bodyPr wrap="square">
            <a:prstTxWarp prst="textNoShape">
              <a:avLst/>
            </a:prstTxWarp>
            <a:spAutoFit/>
          </a:bodyPr>
          <a:lstStyle/>
          <a:p>
            <a:pPr algn="ctr"/>
            <a:r>
              <a:rPr lang="en-US" sz="1100" dirty="0" smtClean="0">
                <a:latin typeface="Calibri" pitchFamily="-107" charset="0"/>
              </a:rPr>
              <a:t>.</a:t>
            </a:r>
          </a:p>
          <a:p>
            <a:pPr algn="ctr"/>
            <a:r>
              <a:rPr lang="en-US" sz="1100" dirty="0" smtClean="0">
                <a:latin typeface="Calibri" pitchFamily="-107" charset="0"/>
              </a:rPr>
              <a:t>.</a:t>
            </a:r>
          </a:p>
          <a:p>
            <a:pPr algn="ctr"/>
            <a:r>
              <a:rPr lang="en-US" sz="1100" dirty="0">
                <a:latin typeface="Calibri" pitchFamily="-107" charset="0"/>
              </a:rPr>
              <a:t>.</a:t>
            </a:r>
            <a:endParaRPr lang="en-US" sz="1100" dirty="0">
              <a:latin typeface="Calibri" pitchFamily="-107" charset="0"/>
            </a:endParaRPr>
          </a:p>
        </p:txBody>
      </p:sp>
    </p:spTree>
    <p:extLst>
      <p:ext uri="{BB962C8B-B14F-4D97-AF65-F5344CB8AC3E}">
        <p14:creationId xmlns:p14="http://schemas.microsoft.com/office/powerpoint/2010/main" val="1280552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64535"/>
                                        </p:tgtEl>
                                        <p:attrNameLst>
                                          <p:attrName>style.visibility</p:attrName>
                                        </p:attrNameLst>
                                      </p:cBhvr>
                                      <p:to>
                                        <p:strVal val="visible"/>
                                      </p:to>
                                    </p:set>
                                    <p:anim calcmode="lin" valueType="num">
                                      <p:cBhvr additive="base">
                                        <p:cTn id="7" dur="500" fill="hold"/>
                                        <p:tgtEl>
                                          <p:spTgt spid="64535"/>
                                        </p:tgtEl>
                                        <p:attrNameLst>
                                          <p:attrName>ppt_x</p:attrName>
                                        </p:attrNameLst>
                                      </p:cBhvr>
                                      <p:tavLst>
                                        <p:tav tm="0">
                                          <p:val>
                                            <p:strVal val="1+#ppt_w/2"/>
                                          </p:val>
                                        </p:tav>
                                        <p:tav tm="100000">
                                          <p:val>
                                            <p:strVal val="#ppt_x"/>
                                          </p:val>
                                        </p:tav>
                                      </p:tavLst>
                                    </p:anim>
                                    <p:anim calcmode="lin" valueType="num">
                                      <p:cBhvr additive="base">
                                        <p:cTn id="8" dur="500" fill="hold"/>
                                        <p:tgtEl>
                                          <p:spTgt spid="645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6354" name="Group 2"/>
          <p:cNvGrpSpPr>
            <a:grpSpLocks/>
          </p:cNvGrpSpPr>
          <p:nvPr/>
        </p:nvGrpSpPr>
        <p:grpSpPr bwMode="auto">
          <a:xfrm>
            <a:off x="354330" y="1517650"/>
            <a:ext cx="8056563" cy="4606925"/>
            <a:chOff x="132" y="1156"/>
            <a:chExt cx="5075" cy="2902"/>
          </a:xfrm>
        </p:grpSpPr>
        <p:sp>
          <p:nvSpPr>
            <p:cNvPr id="996355" name="Rectangle 3" descr="Horizontal brick"/>
            <p:cNvSpPr>
              <a:spLocks noChangeArrowheads="1"/>
            </p:cNvSpPr>
            <p:nvPr/>
          </p:nvSpPr>
          <p:spPr bwMode="auto">
            <a:xfrm>
              <a:off x="2932" y="2500"/>
              <a:ext cx="184" cy="1336"/>
            </a:xfrm>
            <a:prstGeom prst="rect">
              <a:avLst/>
            </a:prstGeom>
            <a:pattFill prst="horzBrick">
              <a:fgClr>
                <a:schemeClr val="accent1"/>
              </a:fgClr>
              <a:bgClr>
                <a:schemeClr val="bg1"/>
              </a:bgClr>
            </a:pattFill>
            <a:ln w="12700">
              <a:solidFill>
                <a:schemeClr val="tx1"/>
              </a:solidFill>
              <a:miter lim="800000"/>
              <a:headEnd/>
              <a:tailEnd/>
            </a:ln>
            <a:effectLst/>
          </p:spPr>
          <p:txBody>
            <a:bodyPr wrap="none" anchor="ctr"/>
            <a:lstStyle/>
            <a:p>
              <a:endParaRPr lang="en-US">
                <a:latin typeface="Optima"/>
                <a:cs typeface="Optima"/>
              </a:endParaRPr>
            </a:p>
          </p:txBody>
        </p:sp>
        <p:sp>
          <p:nvSpPr>
            <p:cNvPr id="996356" name="Rectangle 4" descr="Horizontal brick"/>
            <p:cNvSpPr>
              <a:spLocks noChangeArrowheads="1"/>
            </p:cNvSpPr>
            <p:nvPr/>
          </p:nvSpPr>
          <p:spPr bwMode="auto">
            <a:xfrm>
              <a:off x="1684" y="1348"/>
              <a:ext cx="184" cy="1240"/>
            </a:xfrm>
            <a:prstGeom prst="rect">
              <a:avLst/>
            </a:prstGeom>
            <a:pattFill prst="horzBrick">
              <a:fgClr>
                <a:schemeClr val="accent1"/>
              </a:fgClr>
              <a:bgClr>
                <a:schemeClr val="bg1"/>
              </a:bgClr>
            </a:pattFill>
            <a:ln w="12700">
              <a:solidFill>
                <a:schemeClr val="tx1"/>
              </a:solidFill>
              <a:miter lim="800000"/>
              <a:headEnd/>
              <a:tailEnd/>
            </a:ln>
            <a:effectLst/>
          </p:spPr>
          <p:txBody>
            <a:bodyPr wrap="none" anchor="ctr"/>
            <a:lstStyle/>
            <a:p>
              <a:endParaRPr lang="en-US">
                <a:latin typeface="Optima"/>
                <a:cs typeface="Optima"/>
              </a:endParaRPr>
            </a:p>
          </p:txBody>
        </p:sp>
        <p:sp>
          <p:nvSpPr>
            <p:cNvPr id="996357" name="Rectangle 5"/>
            <p:cNvSpPr>
              <a:spLocks noChangeArrowheads="1"/>
            </p:cNvSpPr>
            <p:nvPr/>
          </p:nvSpPr>
          <p:spPr bwMode="auto">
            <a:xfrm>
              <a:off x="1924" y="1156"/>
              <a:ext cx="952" cy="2488"/>
            </a:xfrm>
            <a:prstGeom prst="rect">
              <a:avLst/>
            </a:prstGeom>
            <a:solidFill>
              <a:srgbClr val="FFFFFF"/>
            </a:solidFill>
            <a:ln w="12700">
              <a:solidFill>
                <a:schemeClr val="tx1"/>
              </a:solidFill>
              <a:miter lim="800000"/>
              <a:headEnd/>
              <a:tailEnd/>
            </a:ln>
            <a:effectLst/>
          </p:spPr>
          <p:txBody>
            <a:bodyPr wrap="none" anchor="ctr"/>
            <a:lstStyle/>
            <a:p>
              <a:endParaRPr lang="en-US">
                <a:latin typeface="Optima"/>
                <a:cs typeface="Optima"/>
              </a:endParaRPr>
            </a:p>
          </p:txBody>
        </p:sp>
        <p:sp>
          <p:nvSpPr>
            <p:cNvPr id="996358" name="Rectangle 6"/>
            <p:cNvSpPr>
              <a:spLocks noChangeArrowheads="1"/>
            </p:cNvSpPr>
            <p:nvPr/>
          </p:nvSpPr>
          <p:spPr bwMode="auto">
            <a:xfrm>
              <a:off x="3172" y="1156"/>
              <a:ext cx="1000" cy="2488"/>
            </a:xfrm>
            <a:prstGeom prst="rect">
              <a:avLst/>
            </a:prstGeom>
            <a:solidFill>
              <a:srgbClr val="FFFFFF"/>
            </a:solidFill>
            <a:ln w="12700">
              <a:solidFill>
                <a:schemeClr val="tx1"/>
              </a:solidFill>
              <a:miter lim="800000"/>
              <a:headEnd/>
              <a:tailEnd/>
            </a:ln>
            <a:effectLst/>
          </p:spPr>
          <p:txBody>
            <a:bodyPr wrap="none" anchor="ctr"/>
            <a:lstStyle/>
            <a:p>
              <a:endParaRPr lang="en-US">
                <a:latin typeface="Optima"/>
                <a:cs typeface="Optima"/>
              </a:endParaRPr>
            </a:p>
          </p:txBody>
        </p:sp>
        <p:sp>
          <p:nvSpPr>
            <p:cNvPr id="996359" name="Rectangle 7"/>
            <p:cNvSpPr>
              <a:spLocks noChangeArrowheads="1"/>
            </p:cNvSpPr>
            <p:nvPr/>
          </p:nvSpPr>
          <p:spPr bwMode="auto">
            <a:xfrm>
              <a:off x="628" y="1156"/>
              <a:ext cx="1000" cy="2488"/>
            </a:xfrm>
            <a:prstGeom prst="rect">
              <a:avLst/>
            </a:prstGeom>
            <a:solidFill>
              <a:srgbClr val="FFFFFF"/>
            </a:solidFill>
            <a:ln w="12700">
              <a:solidFill>
                <a:schemeClr val="tx1"/>
              </a:solidFill>
              <a:miter lim="800000"/>
              <a:headEnd/>
              <a:tailEnd/>
            </a:ln>
            <a:effectLst/>
          </p:spPr>
          <p:txBody>
            <a:bodyPr wrap="none" anchor="ctr"/>
            <a:lstStyle/>
            <a:p>
              <a:endParaRPr lang="en-US">
                <a:latin typeface="Optima"/>
                <a:cs typeface="Optima"/>
              </a:endParaRPr>
            </a:p>
          </p:txBody>
        </p:sp>
        <p:sp>
          <p:nvSpPr>
            <p:cNvPr id="996360" name="Line 8"/>
            <p:cNvSpPr>
              <a:spLocks noChangeShapeType="1"/>
            </p:cNvSpPr>
            <p:nvPr/>
          </p:nvSpPr>
          <p:spPr bwMode="auto">
            <a:xfrm>
              <a:off x="384" y="1950"/>
              <a:ext cx="1392" cy="0"/>
            </a:xfrm>
            <a:prstGeom prst="line">
              <a:avLst/>
            </a:prstGeom>
            <a:noFill/>
            <a:ln w="12700">
              <a:solidFill>
                <a:schemeClr val="tx1"/>
              </a:solidFill>
              <a:round/>
              <a:headEnd type="none" w="sm" len="sm"/>
              <a:tailEnd type="stealth" w="med" len="lg"/>
            </a:ln>
            <a:effectLst/>
          </p:spPr>
          <p:txBody>
            <a:bodyPr wrap="none" anchor="ctr"/>
            <a:lstStyle/>
            <a:p>
              <a:endParaRPr lang="en-US">
                <a:latin typeface="Optima"/>
                <a:cs typeface="Optima"/>
              </a:endParaRPr>
            </a:p>
          </p:txBody>
        </p:sp>
        <p:sp>
          <p:nvSpPr>
            <p:cNvPr id="996361" name="Line 9"/>
            <p:cNvSpPr>
              <a:spLocks noChangeShapeType="1"/>
            </p:cNvSpPr>
            <p:nvPr/>
          </p:nvSpPr>
          <p:spPr bwMode="auto">
            <a:xfrm>
              <a:off x="1776" y="1710"/>
              <a:ext cx="0" cy="480"/>
            </a:xfrm>
            <a:prstGeom prst="line">
              <a:avLst/>
            </a:prstGeom>
            <a:noFill/>
            <a:ln w="12700">
              <a:solidFill>
                <a:schemeClr val="tx1"/>
              </a:solidFill>
              <a:round/>
              <a:headEnd type="none" w="sm" len="sm"/>
              <a:tailEnd type="none" w="sm" len="sm"/>
            </a:ln>
            <a:effectLst/>
          </p:spPr>
          <p:txBody>
            <a:bodyPr wrap="none" anchor="ctr"/>
            <a:lstStyle/>
            <a:p>
              <a:endParaRPr lang="en-US">
                <a:latin typeface="Optima"/>
                <a:cs typeface="Optima"/>
              </a:endParaRPr>
            </a:p>
          </p:txBody>
        </p:sp>
        <p:sp>
          <p:nvSpPr>
            <p:cNvPr id="996362" name="Line 10"/>
            <p:cNvSpPr>
              <a:spLocks noChangeShapeType="1"/>
            </p:cNvSpPr>
            <p:nvPr/>
          </p:nvSpPr>
          <p:spPr bwMode="auto">
            <a:xfrm>
              <a:off x="1776" y="1710"/>
              <a:ext cx="2832" cy="0"/>
            </a:xfrm>
            <a:prstGeom prst="line">
              <a:avLst/>
            </a:prstGeom>
            <a:noFill/>
            <a:ln w="12700">
              <a:solidFill>
                <a:schemeClr val="tx1"/>
              </a:solidFill>
              <a:round/>
              <a:headEnd type="none" w="sm" len="sm"/>
              <a:tailEnd type="stealth" w="med" len="lg"/>
            </a:ln>
            <a:effectLst/>
          </p:spPr>
          <p:txBody>
            <a:bodyPr wrap="none" anchor="ctr"/>
            <a:lstStyle/>
            <a:p>
              <a:endParaRPr lang="en-US">
                <a:latin typeface="Optima"/>
                <a:cs typeface="Optima"/>
              </a:endParaRPr>
            </a:p>
          </p:txBody>
        </p:sp>
        <p:sp>
          <p:nvSpPr>
            <p:cNvPr id="996363" name="Line 11"/>
            <p:cNvSpPr>
              <a:spLocks noChangeShapeType="1"/>
            </p:cNvSpPr>
            <p:nvPr/>
          </p:nvSpPr>
          <p:spPr bwMode="auto">
            <a:xfrm>
              <a:off x="1776" y="2190"/>
              <a:ext cx="2832" cy="0"/>
            </a:xfrm>
            <a:prstGeom prst="line">
              <a:avLst/>
            </a:prstGeom>
            <a:noFill/>
            <a:ln w="12700">
              <a:solidFill>
                <a:schemeClr val="tx1"/>
              </a:solidFill>
              <a:round/>
              <a:headEnd type="none" w="sm" len="sm"/>
              <a:tailEnd type="stealth" w="med" len="lg"/>
            </a:ln>
            <a:effectLst/>
          </p:spPr>
          <p:txBody>
            <a:bodyPr wrap="none" anchor="ctr"/>
            <a:lstStyle/>
            <a:p>
              <a:endParaRPr lang="en-US">
                <a:latin typeface="Optima"/>
                <a:cs typeface="Optima"/>
              </a:endParaRPr>
            </a:p>
          </p:txBody>
        </p:sp>
        <p:sp>
          <p:nvSpPr>
            <p:cNvPr id="996364" name="AutoShape 12"/>
            <p:cNvSpPr>
              <a:spLocks noChangeArrowheads="1"/>
            </p:cNvSpPr>
            <p:nvPr/>
          </p:nvSpPr>
          <p:spPr bwMode="auto">
            <a:xfrm>
              <a:off x="4564" y="1618"/>
              <a:ext cx="136" cy="184"/>
            </a:xfrm>
            <a:prstGeom prst="triangle">
              <a:avLst>
                <a:gd name="adj" fmla="val 49995"/>
              </a:avLst>
            </a:prstGeom>
            <a:solidFill>
              <a:schemeClr val="tx2"/>
            </a:solidFill>
            <a:ln w="12700">
              <a:solidFill>
                <a:schemeClr val="tx1"/>
              </a:solidFill>
              <a:miter lim="800000"/>
              <a:headEnd/>
              <a:tailEnd/>
            </a:ln>
            <a:effectLst/>
          </p:spPr>
          <p:txBody>
            <a:bodyPr wrap="none" anchor="ctr"/>
            <a:lstStyle/>
            <a:p>
              <a:endParaRPr lang="en-US">
                <a:latin typeface="Optima"/>
                <a:cs typeface="Optima"/>
              </a:endParaRPr>
            </a:p>
          </p:txBody>
        </p:sp>
        <p:sp>
          <p:nvSpPr>
            <p:cNvPr id="996365" name="AutoShape 13"/>
            <p:cNvSpPr>
              <a:spLocks noChangeArrowheads="1"/>
            </p:cNvSpPr>
            <p:nvPr/>
          </p:nvSpPr>
          <p:spPr bwMode="auto">
            <a:xfrm>
              <a:off x="4564" y="2098"/>
              <a:ext cx="136" cy="184"/>
            </a:xfrm>
            <a:prstGeom prst="triangle">
              <a:avLst>
                <a:gd name="adj" fmla="val 49995"/>
              </a:avLst>
            </a:prstGeom>
            <a:solidFill>
              <a:schemeClr val="tx2"/>
            </a:solidFill>
            <a:ln w="12700">
              <a:solidFill>
                <a:schemeClr val="tx1"/>
              </a:solidFill>
              <a:miter lim="800000"/>
              <a:headEnd/>
              <a:tailEnd/>
            </a:ln>
            <a:effectLst/>
          </p:spPr>
          <p:txBody>
            <a:bodyPr wrap="none" anchor="ctr"/>
            <a:lstStyle/>
            <a:p>
              <a:endParaRPr lang="en-US">
                <a:latin typeface="Optima"/>
                <a:cs typeface="Optima"/>
              </a:endParaRPr>
            </a:p>
          </p:txBody>
        </p:sp>
        <p:sp>
          <p:nvSpPr>
            <p:cNvPr id="996366" name="Line 14"/>
            <p:cNvSpPr>
              <a:spLocks noChangeShapeType="1"/>
            </p:cNvSpPr>
            <p:nvPr/>
          </p:nvSpPr>
          <p:spPr bwMode="auto">
            <a:xfrm>
              <a:off x="336" y="3054"/>
              <a:ext cx="2688" cy="0"/>
            </a:xfrm>
            <a:prstGeom prst="line">
              <a:avLst/>
            </a:prstGeom>
            <a:noFill/>
            <a:ln w="12700">
              <a:solidFill>
                <a:schemeClr val="tx1"/>
              </a:solidFill>
              <a:round/>
              <a:headEnd type="none" w="sm" len="sm"/>
              <a:tailEnd type="stealth" w="med" len="lg"/>
            </a:ln>
            <a:effectLst/>
          </p:spPr>
          <p:txBody>
            <a:bodyPr wrap="none" anchor="ctr"/>
            <a:lstStyle/>
            <a:p>
              <a:endParaRPr lang="en-US">
                <a:latin typeface="Optima"/>
                <a:cs typeface="Optima"/>
              </a:endParaRPr>
            </a:p>
          </p:txBody>
        </p:sp>
        <p:sp>
          <p:nvSpPr>
            <p:cNvPr id="996367" name="Line 15"/>
            <p:cNvSpPr>
              <a:spLocks noChangeShapeType="1"/>
            </p:cNvSpPr>
            <p:nvPr/>
          </p:nvSpPr>
          <p:spPr bwMode="auto">
            <a:xfrm>
              <a:off x="3024" y="2814"/>
              <a:ext cx="0" cy="480"/>
            </a:xfrm>
            <a:prstGeom prst="line">
              <a:avLst/>
            </a:prstGeom>
            <a:noFill/>
            <a:ln w="12700">
              <a:solidFill>
                <a:schemeClr val="tx1"/>
              </a:solidFill>
              <a:round/>
              <a:headEnd type="none" w="sm" len="sm"/>
              <a:tailEnd type="none" w="sm" len="sm"/>
            </a:ln>
            <a:effectLst/>
          </p:spPr>
          <p:txBody>
            <a:bodyPr wrap="none" anchor="ctr"/>
            <a:lstStyle/>
            <a:p>
              <a:endParaRPr lang="en-US">
                <a:latin typeface="Optima"/>
                <a:cs typeface="Optima"/>
              </a:endParaRPr>
            </a:p>
          </p:txBody>
        </p:sp>
        <p:sp>
          <p:nvSpPr>
            <p:cNvPr id="996368" name="Line 16"/>
            <p:cNvSpPr>
              <a:spLocks noChangeShapeType="1"/>
            </p:cNvSpPr>
            <p:nvPr/>
          </p:nvSpPr>
          <p:spPr bwMode="auto">
            <a:xfrm>
              <a:off x="3024" y="2814"/>
              <a:ext cx="1584" cy="0"/>
            </a:xfrm>
            <a:prstGeom prst="line">
              <a:avLst/>
            </a:prstGeom>
            <a:noFill/>
            <a:ln w="12700">
              <a:solidFill>
                <a:schemeClr val="tx1"/>
              </a:solidFill>
              <a:round/>
              <a:headEnd type="none" w="sm" len="sm"/>
              <a:tailEnd type="stealth" w="med" len="lg"/>
            </a:ln>
            <a:effectLst/>
          </p:spPr>
          <p:txBody>
            <a:bodyPr wrap="none" anchor="ctr"/>
            <a:lstStyle/>
            <a:p>
              <a:endParaRPr lang="en-US">
                <a:latin typeface="Optima"/>
                <a:cs typeface="Optima"/>
              </a:endParaRPr>
            </a:p>
          </p:txBody>
        </p:sp>
        <p:sp>
          <p:nvSpPr>
            <p:cNvPr id="996369" name="Line 17"/>
            <p:cNvSpPr>
              <a:spLocks noChangeShapeType="1"/>
            </p:cNvSpPr>
            <p:nvPr/>
          </p:nvSpPr>
          <p:spPr bwMode="auto">
            <a:xfrm>
              <a:off x="3024" y="3294"/>
              <a:ext cx="1584" cy="0"/>
            </a:xfrm>
            <a:prstGeom prst="line">
              <a:avLst/>
            </a:prstGeom>
            <a:noFill/>
            <a:ln w="12700">
              <a:solidFill>
                <a:schemeClr val="tx1"/>
              </a:solidFill>
              <a:round/>
              <a:headEnd type="none" w="sm" len="sm"/>
              <a:tailEnd type="stealth" w="med" len="lg"/>
            </a:ln>
            <a:effectLst/>
          </p:spPr>
          <p:txBody>
            <a:bodyPr wrap="none" anchor="ctr"/>
            <a:lstStyle/>
            <a:p>
              <a:endParaRPr lang="en-US">
                <a:latin typeface="Optima"/>
                <a:cs typeface="Optima"/>
              </a:endParaRPr>
            </a:p>
          </p:txBody>
        </p:sp>
        <p:sp>
          <p:nvSpPr>
            <p:cNvPr id="996370" name="AutoShape 18"/>
            <p:cNvSpPr>
              <a:spLocks noChangeArrowheads="1"/>
            </p:cNvSpPr>
            <p:nvPr/>
          </p:nvSpPr>
          <p:spPr bwMode="auto">
            <a:xfrm>
              <a:off x="4564" y="2722"/>
              <a:ext cx="136" cy="184"/>
            </a:xfrm>
            <a:prstGeom prst="triangle">
              <a:avLst>
                <a:gd name="adj" fmla="val 49995"/>
              </a:avLst>
            </a:prstGeom>
            <a:solidFill>
              <a:schemeClr val="tx2"/>
            </a:solidFill>
            <a:ln w="12700">
              <a:solidFill>
                <a:schemeClr val="tx1"/>
              </a:solidFill>
              <a:miter lim="800000"/>
              <a:headEnd/>
              <a:tailEnd/>
            </a:ln>
            <a:effectLst/>
          </p:spPr>
          <p:txBody>
            <a:bodyPr wrap="none" anchor="ctr"/>
            <a:lstStyle/>
            <a:p>
              <a:endParaRPr lang="en-US">
                <a:latin typeface="Optima"/>
                <a:cs typeface="Optima"/>
              </a:endParaRPr>
            </a:p>
          </p:txBody>
        </p:sp>
        <p:sp>
          <p:nvSpPr>
            <p:cNvPr id="996371" name="AutoShape 19"/>
            <p:cNvSpPr>
              <a:spLocks noChangeArrowheads="1"/>
            </p:cNvSpPr>
            <p:nvPr/>
          </p:nvSpPr>
          <p:spPr bwMode="auto">
            <a:xfrm>
              <a:off x="4564" y="3202"/>
              <a:ext cx="136" cy="184"/>
            </a:xfrm>
            <a:prstGeom prst="triangle">
              <a:avLst>
                <a:gd name="adj" fmla="val 49995"/>
              </a:avLst>
            </a:prstGeom>
            <a:solidFill>
              <a:schemeClr val="tx2"/>
            </a:solidFill>
            <a:ln w="12700">
              <a:solidFill>
                <a:schemeClr val="tx1"/>
              </a:solidFill>
              <a:miter lim="800000"/>
              <a:headEnd/>
              <a:tailEnd/>
            </a:ln>
            <a:effectLst/>
          </p:spPr>
          <p:txBody>
            <a:bodyPr wrap="none" anchor="ctr"/>
            <a:lstStyle/>
            <a:p>
              <a:endParaRPr lang="en-US">
                <a:latin typeface="Optima"/>
                <a:cs typeface="Optima"/>
              </a:endParaRPr>
            </a:p>
          </p:txBody>
        </p:sp>
        <p:sp>
          <p:nvSpPr>
            <p:cNvPr id="996372" name="Rectangle 20"/>
            <p:cNvSpPr>
              <a:spLocks noChangeArrowheads="1"/>
            </p:cNvSpPr>
            <p:nvPr/>
          </p:nvSpPr>
          <p:spPr bwMode="auto">
            <a:xfrm>
              <a:off x="1078" y="1215"/>
              <a:ext cx="117" cy="233"/>
            </a:xfrm>
            <a:prstGeom prst="rect">
              <a:avLst/>
            </a:prstGeom>
            <a:noFill/>
            <a:ln w="9525">
              <a:noFill/>
              <a:miter lim="800000"/>
              <a:headEnd/>
              <a:tailEnd/>
            </a:ln>
            <a:effectLst/>
          </p:spPr>
          <p:txBody>
            <a:bodyPr wrap="none" lIns="92075" tIns="46038" rIns="92075" bIns="46038">
              <a:spAutoFit/>
            </a:bodyPr>
            <a:lstStyle/>
            <a:p>
              <a:pPr algn="ctr" eaLnBrk="0" hangingPunct="0"/>
              <a:endParaRPr lang="en-US" sz="1800" dirty="0">
                <a:latin typeface="Optima"/>
                <a:cs typeface="Optima"/>
              </a:endParaRPr>
            </a:p>
          </p:txBody>
        </p:sp>
        <p:sp>
          <p:nvSpPr>
            <p:cNvPr id="996373" name="Rectangle 21"/>
            <p:cNvSpPr>
              <a:spLocks noChangeArrowheads="1"/>
            </p:cNvSpPr>
            <p:nvPr/>
          </p:nvSpPr>
          <p:spPr bwMode="auto">
            <a:xfrm>
              <a:off x="2358" y="1215"/>
              <a:ext cx="117" cy="233"/>
            </a:xfrm>
            <a:prstGeom prst="rect">
              <a:avLst/>
            </a:prstGeom>
            <a:noFill/>
            <a:ln w="9525">
              <a:noFill/>
              <a:miter lim="800000"/>
              <a:headEnd/>
              <a:tailEnd/>
            </a:ln>
            <a:effectLst/>
          </p:spPr>
          <p:txBody>
            <a:bodyPr wrap="none" lIns="92075" tIns="46038" rIns="92075" bIns="46038">
              <a:spAutoFit/>
            </a:bodyPr>
            <a:lstStyle/>
            <a:p>
              <a:pPr algn="ctr" eaLnBrk="0" hangingPunct="0"/>
              <a:endParaRPr lang="en-US" sz="1800" dirty="0">
                <a:latin typeface="Optima"/>
                <a:cs typeface="Optima"/>
              </a:endParaRPr>
            </a:p>
          </p:txBody>
        </p:sp>
        <p:sp>
          <p:nvSpPr>
            <p:cNvPr id="996374" name="Rectangle 22"/>
            <p:cNvSpPr>
              <a:spLocks noChangeArrowheads="1"/>
            </p:cNvSpPr>
            <p:nvPr/>
          </p:nvSpPr>
          <p:spPr bwMode="auto">
            <a:xfrm>
              <a:off x="132" y="1445"/>
              <a:ext cx="1458" cy="524"/>
            </a:xfrm>
            <a:prstGeom prst="rect">
              <a:avLst/>
            </a:prstGeom>
            <a:noFill/>
            <a:ln w="9525">
              <a:noFill/>
              <a:miter lim="800000"/>
              <a:headEnd/>
              <a:tailEnd/>
            </a:ln>
            <a:effectLst/>
          </p:spPr>
          <p:txBody>
            <a:bodyPr wrap="none" lIns="92075" tIns="46038" rIns="92075" bIns="46038">
              <a:spAutoFit/>
            </a:bodyPr>
            <a:lstStyle/>
            <a:p>
              <a:pPr eaLnBrk="0" hangingPunct="0"/>
              <a:r>
                <a:rPr lang="en-US" sz="2400" dirty="0">
                  <a:solidFill>
                    <a:schemeClr val="accent2"/>
                  </a:solidFill>
                  <a:latin typeface="Optima"/>
                  <a:cs typeface="Optima"/>
                </a:rPr>
                <a:t>Process I: </a:t>
              </a:r>
              <a:endParaRPr lang="en-US" dirty="0">
                <a:solidFill>
                  <a:schemeClr val="accent2"/>
                </a:solidFill>
                <a:latin typeface="Optima"/>
                <a:cs typeface="Optima"/>
              </a:endParaRPr>
            </a:p>
            <a:p>
              <a:pPr eaLnBrk="0" hangingPunct="0"/>
              <a:r>
                <a:rPr lang="en-US" dirty="0" smtClean="0">
                  <a:solidFill>
                    <a:schemeClr val="accent2"/>
                  </a:solidFill>
                  <a:latin typeface="Optima"/>
                  <a:cs typeface="Optima"/>
                </a:rPr>
                <a:t>China Assembly</a:t>
              </a:r>
              <a:endParaRPr lang="en-US" sz="2400" dirty="0">
                <a:solidFill>
                  <a:schemeClr val="accent2"/>
                </a:solidFill>
                <a:latin typeface="Optima"/>
                <a:cs typeface="Optima"/>
              </a:endParaRPr>
            </a:p>
          </p:txBody>
        </p:sp>
        <p:sp>
          <p:nvSpPr>
            <p:cNvPr id="996375" name="Rectangle 23"/>
            <p:cNvSpPr>
              <a:spLocks noChangeArrowheads="1"/>
            </p:cNvSpPr>
            <p:nvPr/>
          </p:nvSpPr>
          <p:spPr bwMode="auto">
            <a:xfrm>
              <a:off x="4694" y="1647"/>
              <a:ext cx="513" cy="233"/>
            </a:xfrm>
            <a:prstGeom prst="rect">
              <a:avLst/>
            </a:prstGeom>
            <a:noFill/>
            <a:ln w="9525">
              <a:noFill/>
              <a:miter lim="800000"/>
              <a:headEnd/>
              <a:tailEnd/>
            </a:ln>
            <a:effectLst/>
          </p:spPr>
          <p:txBody>
            <a:bodyPr wrap="none" lIns="92075" tIns="46038" rIns="92075" bIns="46038">
              <a:spAutoFit/>
            </a:bodyPr>
            <a:lstStyle/>
            <a:p>
              <a:pPr eaLnBrk="0" hangingPunct="0"/>
              <a:r>
                <a:rPr lang="en-US" sz="1800" dirty="0" smtClean="0">
                  <a:latin typeface="Optima"/>
                  <a:cs typeface="Optima"/>
                </a:rPr>
                <a:t>SKU 1</a:t>
              </a:r>
              <a:endParaRPr lang="en-US" sz="1800" dirty="0">
                <a:latin typeface="Optima"/>
                <a:cs typeface="Optima"/>
              </a:endParaRPr>
            </a:p>
          </p:txBody>
        </p:sp>
        <p:sp>
          <p:nvSpPr>
            <p:cNvPr id="996376" name="Rectangle 24"/>
            <p:cNvSpPr>
              <a:spLocks noChangeArrowheads="1"/>
            </p:cNvSpPr>
            <p:nvPr/>
          </p:nvSpPr>
          <p:spPr bwMode="auto">
            <a:xfrm>
              <a:off x="4694" y="2079"/>
              <a:ext cx="513" cy="233"/>
            </a:xfrm>
            <a:prstGeom prst="rect">
              <a:avLst/>
            </a:prstGeom>
            <a:noFill/>
            <a:ln w="9525">
              <a:noFill/>
              <a:miter lim="800000"/>
              <a:headEnd/>
              <a:tailEnd/>
            </a:ln>
            <a:effectLst/>
          </p:spPr>
          <p:txBody>
            <a:bodyPr wrap="none" lIns="92075" tIns="46038" rIns="92075" bIns="46038">
              <a:spAutoFit/>
            </a:bodyPr>
            <a:lstStyle/>
            <a:p>
              <a:pPr eaLnBrk="0" hangingPunct="0"/>
              <a:r>
                <a:rPr lang="en-US" sz="1800" dirty="0" smtClean="0">
                  <a:latin typeface="Optima"/>
                  <a:cs typeface="Optima"/>
                </a:rPr>
                <a:t>SKU 2</a:t>
              </a:r>
              <a:endParaRPr lang="en-US" sz="1800" dirty="0">
                <a:latin typeface="Optima"/>
                <a:cs typeface="Optima"/>
              </a:endParaRPr>
            </a:p>
          </p:txBody>
        </p:sp>
        <p:sp>
          <p:nvSpPr>
            <p:cNvPr id="996377" name="Rectangle 25"/>
            <p:cNvSpPr>
              <a:spLocks noChangeArrowheads="1"/>
            </p:cNvSpPr>
            <p:nvPr/>
          </p:nvSpPr>
          <p:spPr bwMode="auto">
            <a:xfrm>
              <a:off x="4694" y="2703"/>
              <a:ext cx="513" cy="233"/>
            </a:xfrm>
            <a:prstGeom prst="rect">
              <a:avLst/>
            </a:prstGeom>
            <a:noFill/>
            <a:ln w="9525">
              <a:noFill/>
              <a:miter lim="800000"/>
              <a:headEnd/>
              <a:tailEnd/>
            </a:ln>
            <a:effectLst/>
          </p:spPr>
          <p:txBody>
            <a:bodyPr wrap="none" lIns="92075" tIns="46038" rIns="92075" bIns="46038">
              <a:spAutoFit/>
            </a:bodyPr>
            <a:lstStyle/>
            <a:p>
              <a:pPr eaLnBrk="0" hangingPunct="0"/>
              <a:r>
                <a:rPr lang="en-US" sz="1800" dirty="0" smtClean="0">
                  <a:latin typeface="Optima"/>
                  <a:cs typeface="Optima"/>
                </a:rPr>
                <a:t>SKU 1</a:t>
              </a:r>
              <a:endParaRPr lang="en-US" sz="1800" dirty="0">
                <a:latin typeface="Optima"/>
                <a:cs typeface="Optima"/>
              </a:endParaRPr>
            </a:p>
          </p:txBody>
        </p:sp>
        <p:sp>
          <p:nvSpPr>
            <p:cNvPr id="996378" name="Rectangle 26"/>
            <p:cNvSpPr>
              <a:spLocks noChangeArrowheads="1"/>
            </p:cNvSpPr>
            <p:nvPr/>
          </p:nvSpPr>
          <p:spPr bwMode="auto">
            <a:xfrm>
              <a:off x="4694" y="3183"/>
              <a:ext cx="513" cy="233"/>
            </a:xfrm>
            <a:prstGeom prst="rect">
              <a:avLst/>
            </a:prstGeom>
            <a:noFill/>
            <a:ln w="9525">
              <a:noFill/>
              <a:miter lim="800000"/>
              <a:headEnd/>
              <a:tailEnd/>
            </a:ln>
            <a:effectLst/>
          </p:spPr>
          <p:txBody>
            <a:bodyPr wrap="none" lIns="92075" tIns="46038" rIns="92075" bIns="46038">
              <a:spAutoFit/>
            </a:bodyPr>
            <a:lstStyle/>
            <a:p>
              <a:pPr eaLnBrk="0" hangingPunct="0"/>
              <a:r>
                <a:rPr lang="en-US" sz="1800" dirty="0" smtClean="0">
                  <a:latin typeface="Optima"/>
                  <a:cs typeface="Optima"/>
                </a:rPr>
                <a:t>SKU 2</a:t>
              </a:r>
              <a:endParaRPr lang="en-US" sz="1800" dirty="0">
                <a:latin typeface="Optima"/>
                <a:cs typeface="Optima"/>
              </a:endParaRPr>
            </a:p>
          </p:txBody>
        </p:sp>
        <p:sp>
          <p:nvSpPr>
            <p:cNvPr id="996379" name="Rectangle 27"/>
            <p:cNvSpPr>
              <a:spLocks noChangeArrowheads="1"/>
            </p:cNvSpPr>
            <p:nvPr/>
          </p:nvSpPr>
          <p:spPr bwMode="auto">
            <a:xfrm>
              <a:off x="3206" y="1215"/>
              <a:ext cx="117" cy="233"/>
            </a:xfrm>
            <a:prstGeom prst="rect">
              <a:avLst/>
            </a:prstGeom>
            <a:noFill/>
            <a:ln w="9525">
              <a:noFill/>
              <a:miter lim="800000"/>
              <a:headEnd/>
              <a:tailEnd/>
            </a:ln>
            <a:effectLst/>
          </p:spPr>
          <p:txBody>
            <a:bodyPr wrap="none" lIns="92075" tIns="46038" rIns="92075" bIns="46038">
              <a:spAutoFit/>
            </a:bodyPr>
            <a:lstStyle/>
            <a:p>
              <a:pPr eaLnBrk="0" hangingPunct="0"/>
              <a:endParaRPr lang="en-US" sz="1800" dirty="0">
                <a:latin typeface="Optima"/>
                <a:cs typeface="Optima"/>
              </a:endParaRPr>
            </a:p>
          </p:txBody>
        </p:sp>
        <p:sp>
          <p:nvSpPr>
            <p:cNvPr id="996380" name="Rectangle 28"/>
            <p:cNvSpPr>
              <a:spLocks noChangeArrowheads="1"/>
            </p:cNvSpPr>
            <p:nvPr/>
          </p:nvSpPr>
          <p:spPr bwMode="auto">
            <a:xfrm>
              <a:off x="132" y="2557"/>
              <a:ext cx="1402" cy="1222"/>
            </a:xfrm>
            <a:prstGeom prst="rect">
              <a:avLst/>
            </a:prstGeom>
            <a:noFill/>
            <a:ln w="9525">
              <a:noFill/>
              <a:miter lim="800000"/>
              <a:headEnd/>
              <a:tailEnd/>
            </a:ln>
            <a:effectLst/>
          </p:spPr>
          <p:txBody>
            <a:bodyPr wrap="none" lIns="92075" tIns="46038" rIns="92075" bIns="46038">
              <a:spAutoFit/>
            </a:bodyPr>
            <a:lstStyle/>
            <a:p>
              <a:pPr eaLnBrk="0" hangingPunct="0"/>
              <a:r>
                <a:rPr lang="en-US" sz="2400" dirty="0">
                  <a:solidFill>
                    <a:schemeClr val="accent2"/>
                  </a:solidFill>
                  <a:latin typeface="Optima"/>
                  <a:cs typeface="Optima"/>
                </a:rPr>
                <a:t>Process II: </a:t>
              </a:r>
              <a:endParaRPr lang="en-US" dirty="0">
                <a:solidFill>
                  <a:schemeClr val="accent2"/>
                </a:solidFill>
                <a:latin typeface="Optima"/>
                <a:cs typeface="Optima"/>
              </a:endParaRPr>
            </a:p>
            <a:p>
              <a:pPr eaLnBrk="0" hangingPunct="0"/>
              <a:r>
                <a:rPr lang="en-US" sz="2400" dirty="0" smtClean="0">
                  <a:solidFill>
                    <a:schemeClr val="accent2"/>
                  </a:solidFill>
                  <a:latin typeface="Optima"/>
                  <a:cs typeface="Optima"/>
                </a:rPr>
                <a:t>US Assembly </a:t>
              </a:r>
            </a:p>
            <a:p>
              <a:pPr eaLnBrk="0" hangingPunct="0"/>
              <a:r>
                <a:rPr lang="en-US" dirty="0" smtClean="0">
                  <a:solidFill>
                    <a:srgbClr val="FF0000"/>
                  </a:solidFill>
                  <a:latin typeface="Optima"/>
                  <a:cs typeface="Optima"/>
                </a:rPr>
                <a:t>Postponed with</a:t>
              </a:r>
            </a:p>
            <a:p>
              <a:pPr eaLnBrk="0" hangingPunct="0"/>
              <a:r>
                <a:rPr lang="en-US" dirty="0" smtClean="0">
                  <a:solidFill>
                    <a:srgbClr val="FF0000"/>
                  </a:solidFill>
                  <a:latin typeface="Optima"/>
                  <a:cs typeface="Optima"/>
                </a:rPr>
                <a:t>modular </a:t>
              </a:r>
            </a:p>
            <a:p>
              <a:pPr eaLnBrk="0" hangingPunct="0"/>
              <a:r>
                <a:rPr lang="en-US" dirty="0" smtClean="0">
                  <a:solidFill>
                    <a:srgbClr val="FF0000"/>
                  </a:solidFill>
                  <a:latin typeface="Optima"/>
                  <a:cs typeface="Optima"/>
                </a:rPr>
                <a:t>commonality</a:t>
              </a:r>
              <a:endParaRPr lang="en-US" dirty="0" smtClean="0">
                <a:solidFill>
                  <a:schemeClr val="bg2"/>
                </a:solidFill>
                <a:latin typeface="Optima"/>
                <a:cs typeface="Optima"/>
              </a:endParaRPr>
            </a:p>
          </p:txBody>
        </p:sp>
        <p:sp>
          <p:nvSpPr>
            <p:cNvPr id="996381" name="Rectangle 29"/>
            <p:cNvSpPr>
              <a:spLocks noChangeArrowheads="1"/>
            </p:cNvSpPr>
            <p:nvPr/>
          </p:nvSpPr>
          <p:spPr bwMode="auto">
            <a:xfrm>
              <a:off x="454" y="3844"/>
              <a:ext cx="4696" cy="214"/>
            </a:xfrm>
            <a:prstGeom prst="rect">
              <a:avLst/>
            </a:prstGeom>
            <a:noFill/>
            <a:ln w="12700">
              <a:solidFill>
                <a:schemeClr val="tx1"/>
              </a:solidFill>
              <a:prstDash val="sysDot"/>
              <a:miter lim="800000"/>
              <a:headEnd/>
              <a:tailEnd/>
            </a:ln>
            <a:effectLst/>
          </p:spPr>
          <p:txBody>
            <a:bodyPr lIns="92075" tIns="46038" rIns="92075" bIns="46038">
              <a:spAutoFit/>
            </a:bodyPr>
            <a:lstStyle/>
            <a:p>
              <a:pPr eaLnBrk="0" hangingPunct="0">
                <a:spcBef>
                  <a:spcPct val="50000"/>
                </a:spcBef>
              </a:pPr>
              <a:r>
                <a:rPr lang="en-US" sz="1600" dirty="0">
                  <a:latin typeface="Optima"/>
                  <a:cs typeface="Optima"/>
                </a:rPr>
                <a:t>Make-to-Stock		Push-Pull </a:t>
              </a:r>
              <a:r>
                <a:rPr lang="en-US" sz="1600" dirty="0" smtClean="0">
                  <a:latin typeface="Optima"/>
                  <a:cs typeface="Optima"/>
                </a:rPr>
                <a:t>Boundary</a:t>
              </a:r>
              <a:r>
                <a:rPr lang="en-US" sz="1600" dirty="0">
                  <a:latin typeface="Optima"/>
                  <a:cs typeface="Optima"/>
                </a:rPr>
                <a:t>	</a:t>
              </a:r>
              <a:r>
                <a:rPr lang="en-US" sz="1600" dirty="0">
                  <a:latin typeface="Optima"/>
                  <a:cs typeface="Optima"/>
                </a:rPr>
                <a:t> </a:t>
              </a:r>
              <a:r>
                <a:rPr lang="en-US" sz="1600" dirty="0" smtClean="0">
                  <a:latin typeface="Optima"/>
                  <a:cs typeface="Optima"/>
                </a:rPr>
                <a:t>     Assemble</a:t>
              </a:r>
              <a:r>
                <a:rPr lang="en-US" sz="1600" dirty="0" smtClean="0">
                  <a:latin typeface="Optima"/>
                  <a:cs typeface="Optima"/>
                </a:rPr>
                <a:t>-to-Order</a:t>
              </a:r>
              <a:endParaRPr lang="en-US" sz="1600" dirty="0">
                <a:latin typeface="Optima"/>
                <a:cs typeface="Optima"/>
              </a:endParaRPr>
            </a:p>
          </p:txBody>
        </p:sp>
      </p:grpSp>
      <p:sp>
        <p:nvSpPr>
          <p:cNvPr id="996382" name="Rectangle 30"/>
          <p:cNvSpPr>
            <a:spLocks noGrp="1" noChangeArrowheads="1"/>
          </p:cNvSpPr>
          <p:nvPr>
            <p:ph type="title"/>
          </p:nvPr>
        </p:nvSpPr>
        <p:spPr/>
        <p:txBody>
          <a:bodyPr/>
          <a:lstStyle/>
          <a:p>
            <a:r>
              <a:rPr lang="en-US" dirty="0"/>
              <a:t>Actions to improve supply chain </a:t>
            </a:r>
            <a:r>
              <a:rPr lang="en-US" dirty="0" smtClean="0"/>
              <a:t>profitability and scalability:</a:t>
            </a:r>
            <a:r>
              <a:rPr lang="en-US" dirty="0"/>
              <a:t> </a:t>
            </a:r>
            <a:r>
              <a:rPr lang="en-US" dirty="0" smtClean="0"/>
              <a:t>Modular Architecture + Postponement </a:t>
            </a:r>
            <a:r>
              <a:rPr lang="en-US" dirty="0"/>
              <a:t>&amp; Commonality</a:t>
            </a:r>
          </a:p>
        </p:txBody>
      </p:sp>
    </p:spTree>
    <p:extLst>
      <p:ext uri="{BB962C8B-B14F-4D97-AF65-F5344CB8AC3E}">
        <p14:creationId xmlns:p14="http://schemas.microsoft.com/office/powerpoint/2010/main" val="168673297"/>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a:t>Solarbacks</a:t>
            </a:r>
            <a:r>
              <a:rPr lang="en-US" dirty="0"/>
              <a:t>:</a:t>
            </a:r>
            <a:br>
              <a:rPr lang="en-US" dirty="0"/>
            </a:br>
            <a:r>
              <a:rPr lang="en-US" dirty="0"/>
              <a:t>	US Assembly: </a:t>
            </a:r>
            <a:r>
              <a:rPr lang="en-US" dirty="0" smtClean="0"/>
              <a:t>2) TLC</a:t>
            </a:r>
            <a:endParaRPr lang="en-US" dirty="0"/>
          </a:p>
        </p:txBody>
      </p:sp>
      <p:pic>
        <p:nvPicPr>
          <p:cNvPr id="9" name="Picture 8"/>
          <p:cNvPicPr>
            <a:picLocks noChangeAspect="1"/>
          </p:cNvPicPr>
          <p:nvPr/>
        </p:nvPicPr>
        <p:blipFill>
          <a:blip r:embed="rId2"/>
          <a:stretch>
            <a:fillRect/>
          </a:stretch>
        </p:blipFill>
        <p:spPr>
          <a:xfrm>
            <a:off x="283210" y="1123950"/>
            <a:ext cx="6794500" cy="5295900"/>
          </a:xfrm>
          <a:prstGeom prst="rect">
            <a:avLst/>
          </a:prstGeom>
        </p:spPr>
      </p:pic>
    </p:spTree>
    <p:extLst>
      <p:ext uri="{BB962C8B-B14F-4D97-AF65-F5344CB8AC3E}">
        <p14:creationId xmlns:p14="http://schemas.microsoft.com/office/powerpoint/2010/main" val="8722978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Voltaicsystems.com</a:t>
            </a:r>
            <a:endParaRPr lang="en-US" dirty="0"/>
          </a:p>
        </p:txBody>
      </p:sp>
      <p:pic>
        <p:nvPicPr>
          <p:cNvPr id="112642" name="Picture 2"/>
          <p:cNvPicPr>
            <a:picLocks noChangeAspect="1" noChangeArrowheads="1"/>
          </p:cNvPicPr>
          <p:nvPr/>
        </p:nvPicPr>
        <p:blipFill>
          <a:blip r:embed="rId3" cstate="print"/>
          <a:srcRect/>
          <a:stretch>
            <a:fillRect/>
          </a:stretch>
        </p:blipFill>
        <p:spPr bwMode="auto">
          <a:xfrm>
            <a:off x="681038" y="1129404"/>
            <a:ext cx="7781925" cy="3962400"/>
          </a:xfrm>
          <a:prstGeom prst="rect">
            <a:avLst/>
          </a:prstGeom>
          <a:noFill/>
          <a:ln w="9525">
            <a:noFill/>
            <a:miter lim="800000"/>
            <a:headEnd/>
            <a:tailEnd/>
          </a:ln>
        </p:spPr>
      </p:pic>
      <p:sp>
        <p:nvSpPr>
          <p:cNvPr id="112643" name="Rectangle 3"/>
          <p:cNvSpPr>
            <a:spLocks noChangeArrowheads="1"/>
          </p:cNvSpPr>
          <p:nvPr/>
        </p:nvSpPr>
        <p:spPr bwMode="auto">
          <a:xfrm>
            <a:off x="0" y="5446599"/>
            <a:ext cx="9144000" cy="7694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My brother was a one year student at Kellogg (graduated in 2007) and is now the COO of a small firm that sells solar backpacks, among other things.  He’s posted an explanation of why they </a:t>
            </a:r>
            <a:r>
              <a:rPr kumimoji="0" lang="en-US" sz="1100" b="0" i="0" u="none" strike="noStrike" cap="none" normalizeH="0" baseline="0" dirty="0" err="1" smtClean="0">
                <a:ln>
                  <a:noFill/>
                </a:ln>
                <a:solidFill>
                  <a:srgbClr val="000000"/>
                </a:solidFill>
                <a:effectLst/>
                <a:latin typeface="Arial" pitchFamily="34" charset="0"/>
                <a:ea typeface="Calibri" pitchFamily="34" charset="0"/>
                <a:cs typeface="Arial" pitchFamily="34" charset="0"/>
              </a:rPr>
              <a:t>insource</a:t>
            </a:r>
            <a:r>
              <a:rPr kumimoji="0" lang="en-US" sz="11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 on their blog: </a:t>
            </a:r>
            <a:r>
              <a:rPr kumimoji="0" lang="en-US" sz="1100" b="0" i="0" u="none" strike="noStrike" cap="none" normalizeH="0" baseline="0" dirty="0" smtClean="0">
                <a:ln>
                  <a:noFill/>
                </a:ln>
                <a:solidFill>
                  <a:srgbClr val="000000"/>
                </a:solidFill>
                <a:effectLst/>
                <a:latin typeface="Arial" pitchFamily="34" charset="0"/>
                <a:ea typeface="Calibri" pitchFamily="34" charset="0"/>
                <a:cs typeface="Arial" pitchFamily="34" charset="0"/>
                <a:hlinkClick r:id="rId4"/>
              </a:rPr>
              <a:t>http://voltaicsystems.com/blog/what-and-why-voltaic-insources/</a:t>
            </a:r>
            <a:endParaRPr kumimoji="0" lang="en-US" sz="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 </a:t>
            </a:r>
            <a:endParaRPr kumimoji="0" lang="en-US" sz="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I thought you might find it interesting as he lays out the argument in classic ops management terms.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34113241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lvl="0"/>
            <a:r>
              <a:rPr lang="en-US" b="1" dirty="0" smtClean="0">
                <a:solidFill>
                  <a:schemeClr val="tx1"/>
                </a:solidFill>
              </a:rPr>
              <a:t>What and Why Voltaic </a:t>
            </a:r>
            <a:r>
              <a:rPr lang="en-US" b="1" dirty="0" err="1" smtClean="0">
                <a:solidFill>
                  <a:schemeClr val="tx1"/>
                </a:solidFill>
              </a:rPr>
              <a:t>Insources</a:t>
            </a:r>
            <a:r>
              <a:rPr lang="en-US" b="1" dirty="0" smtClean="0">
                <a:solidFill>
                  <a:schemeClr val="tx1"/>
                </a:solidFill>
              </a:rPr>
              <a:t> </a:t>
            </a:r>
            <a:br>
              <a:rPr lang="en-US" b="1" dirty="0" smtClean="0">
                <a:solidFill>
                  <a:schemeClr val="tx1"/>
                </a:solidFill>
              </a:rPr>
            </a:br>
            <a:r>
              <a:rPr lang="en-US" b="1" dirty="0" smtClean="0">
                <a:solidFill>
                  <a:schemeClr val="tx1"/>
                </a:solidFill>
              </a:rPr>
              <a:t>	</a:t>
            </a:r>
            <a:r>
              <a:rPr lang="en-US" dirty="0" smtClean="0">
                <a:solidFill>
                  <a:schemeClr val="tx1"/>
                </a:solidFill>
              </a:rPr>
              <a:t>By Jeff Crystal </a:t>
            </a:r>
            <a:endParaRPr lang="en-US" dirty="0"/>
          </a:p>
        </p:txBody>
      </p:sp>
      <p:sp>
        <p:nvSpPr>
          <p:cNvPr id="113665" name="Rectangle 1"/>
          <p:cNvSpPr>
            <a:spLocks noChangeArrowheads="1"/>
          </p:cNvSpPr>
          <p:nvPr/>
        </p:nvSpPr>
        <p:spPr bwMode="auto">
          <a:xfrm>
            <a:off x="0" y="1019669"/>
            <a:ext cx="9144000"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Optima"/>
                <a:cs typeface="Optima"/>
              </a:rPr>
              <a:t>What</a:t>
            </a:r>
            <a:br>
              <a:rPr kumimoji="0" lang="en-US" sz="1800" b="1" i="0" u="none" strike="noStrike" cap="none" normalizeH="0" baseline="0" dirty="0" smtClean="0">
                <a:ln>
                  <a:noFill/>
                </a:ln>
                <a:solidFill>
                  <a:schemeClr val="tx1"/>
                </a:solidFill>
                <a:effectLst/>
                <a:latin typeface="Optima"/>
                <a:cs typeface="Optima"/>
              </a:rPr>
            </a:br>
            <a:r>
              <a:rPr kumimoji="0" lang="en-US" sz="1800" b="0" i="0" u="none" strike="noStrike" cap="none" normalizeH="0" baseline="0" dirty="0" smtClean="0">
                <a:ln>
                  <a:noFill/>
                </a:ln>
                <a:solidFill>
                  <a:schemeClr val="tx1"/>
                </a:solidFill>
                <a:effectLst/>
                <a:latin typeface="Optima"/>
                <a:cs typeface="Optima"/>
              </a:rPr>
              <a:t>We have a dozen plus manufacturing partners in China who produce a range of components for us including solar panels, fabric shells, batteries and cables. The parts for those components come from all over the world including the US (the solar panel coating) and Germany (the solar cells, mostly from Bosch). We bring those components into the US and do the final assembly and testing at our warehouse.</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Optima"/>
                <a:cs typeface="Optima"/>
              </a:rPr>
              <a:t>Why – Initial Rationale</a:t>
            </a:r>
            <a:r>
              <a:rPr kumimoji="0" lang="en-US" sz="1800" b="0" i="0" u="none" strike="noStrike" cap="none" normalizeH="0" baseline="0" dirty="0" smtClean="0">
                <a:ln>
                  <a:noFill/>
                </a:ln>
                <a:solidFill>
                  <a:schemeClr val="tx1"/>
                </a:solidFill>
                <a:effectLst/>
                <a:latin typeface="Optima"/>
                <a:cs typeface="Optima"/>
              </a:rPr>
              <a:t/>
            </a:r>
            <a:br>
              <a:rPr kumimoji="0" lang="en-US" sz="1800" b="0" i="0" u="none" strike="noStrike" cap="none" normalizeH="0" baseline="0" dirty="0" smtClean="0">
                <a:ln>
                  <a:noFill/>
                </a:ln>
                <a:solidFill>
                  <a:schemeClr val="tx1"/>
                </a:solidFill>
                <a:effectLst/>
                <a:latin typeface="Optima"/>
                <a:cs typeface="Optima"/>
              </a:rPr>
            </a:br>
            <a:r>
              <a:rPr kumimoji="0" lang="en-US" sz="1800" b="0" i="0" u="none" strike="noStrike" cap="none" normalizeH="0" baseline="0" dirty="0" smtClean="0">
                <a:ln>
                  <a:noFill/>
                </a:ln>
                <a:solidFill>
                  <a:schemeClr val="tx1"/>
                </a:solidFill>
                <a:effectLst/>
                <a:latin typeface="Optima"/>
                <a:cs typeface="Optima"/>
              </a:rPr>
              <a:t>The initial reason was that it was cheaper. The US puts a 17% tariff on all bags brought into the country. If we attached a solar panel and battery to that bag and imported the entire thing, we’d be spending a heck of a lot on duties for every bag. It was simply less expensive to assemble the bag here than the cost of assembly plus duties.</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Optima"/>
                <a:cs typeface="Optima"/>
              </a:rPr>
              <a:t>Secondary Benefit 1 – Better Inventory Management</a:t>
            </a:r>
            <a:r>
              <a:rPr kumimoji="0" lang="en-US" sz="1800" b="0" i="0" u="none" strike="noStrike" cap="none" normalizeH="0" baseline="0" dirty="0" smtClean="0">
                <a:ln>
                  <a:noFill/>
                </a:ln>
                <a:solidFill>
                  <a:schemeClr val="tx1"/>
                </a:solidFill>
                <a:effectLst/>
                <a:latin typeface="Optima"/>
                <a:cs typeface="Optima"/>
              </a:rPr>
              <a:t/>
            </a:r>
            <a:br>
              <a:rPr kumimoji="0" lang="en-US" sz="1800" b="0" i="0" u="none" strike="noStrike" cap="none" normalizeH="0" baseline="0" dirty="0" smtClean="0">
                <a:ln>
                  <a:noFill/>
                </a:ln>
                <a:solidFill>
                  <a:schemeClr val="tx1"/>
                </a:solidFill>
                <a:effectLst/>
                <a:latin typeface="Optima"/>
                <a:cs typeface="Optima"/>
              </a:rPr>
            </a:br>
            <a:r>
              <a:rPr kumimoji="0" lang="en-US" sz="1800" b="0" i="0" u="none" strike="noStrike" cap="none" normalizeH="0" baseline="0" dirty="0" smtClean="0">
                <a:ln>
                  <a:noFill/>
                </a:ln>
                <a:solidFill>
                  <a:schemeClr val="tx1"/>
                </a:solidFill>
                <a:effectLst/>
                <a:latin typeface="Optima"/>
                <a:cs typeface="Optima"/>
              </a:rPr>
              <a:t>We share components across a number of our product lines. A 2 Watt orange panel can appear in 5 different models plus is available as a standalone product. By decoupling the components from the bag, we can keep a lower amount of total inventory and have less likelihood of stocking out of a SKU. We don’t store Orange Amps, Orange Switch, Orange Converter, etc… because it is difficult to predict how many orange Amps we will sell in any given period, but we can do a pretty good job of estimating how many orange panels we will sell across all those 5 SKUs. We end up saving money because we have less cash tied up in complete systems.</a:t>
            </a:r>
            <a:endParaRPr kumimoji="0" lang="en-US" sz="1800" b="0" i="0" u="none" strike="noStrike" cap="none" normalizeH="0" baseline="0" dirty="0" smtClean="0">
              <a:ln>
                <a:noFill/>
              </a:ln>
              <a:solidFill>
                <a:schemeClr val="tx1"/>
              </a:solidFill>
              <a:effectLst/>
              <a:latin typeface="Optima"/>
              <a:cs typeface="Optima"/>
              <a:hlinkClick r:id="rId2"/>
            </a:endParaRPr>
          </a:p>
        </p:txBody>
      </p:sp>
    </p:spTree>
    <p:extLst>
      <p:ext uri="{BB962C8B-B14F-4D97-AF65-F5344CB8AC3E}">
        <p14:creationId xmlns:p14="http://schemas.microsoft.com/office/powerpoint/2010/main" val="27453091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lvl="0"/>
            <a:r>
              <a:rPr lang="en-US" b="1" dirty="0" smtClean="0">
                <a:solidFill>
                  <a:schemeClr val="tx1"/>
                </a:solidFill>
              </a:rPr>
              <a:t>What and Why Voltaic </a:t>
            </a:r>
            <a:r>
              <a:rPr lang="en-US" b="1" dirty="0" err="1" smtClean="0">
                <a:solidFill>
                  <a:schemeClr val="tx1"/>
                </a:solidFill>
              </a:rPr>
              <a:t>Insources</a:t>
            </a:r>
            <a:r>
              <a:rPr lang="en-US" b="1" dirty="0" smtClean="0">
                <a:solidFill>
                  <a:schemeClr val="tx1"/>
                </a:solidFill>
              </a:rPr>
              <a:t> </a:t>
            </a:r>
            <a:br>
              <a:rPr lang="en-US" b="1" dirty="0" smtClean="0">
                <a:solidFill>
                  <a:schemeClr val="tx1"/>
                </a:solidFill>
              </a:rPr>
            </a:br>
            <a:r>
              <a:rPr lang="en-US" b="1" dirty="0" smtClean="0">
                <a:solidFill>
                  <a:schemeClr val="tx1"/>
                </a:solidFill>
              </a:rPr>
              <a:t>	</a:t>
            </a:r>
            <a:r>
              <a:rPr lang="en-US" dirty="0" smtClean="0">
                <a:solidFill>
                  <a:schemeClr val="tx1"/>
                </a:solidFill>
              </a:rPr>
              <a:t>By Jeff Crystal </a:t>
            </a:r>
            <a:endParaRPr lang="en-US" dirty="0"/>
          </a:p>
        </p:txBody>
      </p:sp>
      <p:sp>
        <p:nvSpPr>
          <p:cNvPr id="113665" name="Rectangle 1"/>
          <p:cNvSpPr>
            <a:spLocks noChangeArrowheads="1"/>
          </p:cNvSpPr>
          <p:nvPr/>
        </p:nvSpPr>
        <p:spPr bwMode="auto">
          <a:xfrm>
            <a:off x="0" y="1034137"/>
            <a:ext cx="9144000" cy="563231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Optima"/>
                <a:cs typeface="Optima"/>
              </a:rPr>
              <a:t>Secondary Benefit 2 – More Quality Control</a:t>
            </a:r>
            <a:r>
              <a:rPr kumimoji="0" lang="en-US" sz="1800" b="0" i="0" u="none" strike="noStrike" cap="none" normalizeH="0" baseline="0" dirty="0" smtClean="0">
                <a:ln>
                  <a:noFill/>
                </a:ln>
                <a:solidFill>
                  <a:schemeClr val="tx1"/>
                </a:solidFill>
                <a:effectLst/>
                <a:latin typeface="Optima"/>
                <a:cs typeface="Optima"/>
              </a:rPr>
              <a:t/>
            </a:r>
            <a:br>
              <a:rPr kumimoji="0" lang="en-US" sz="1800" b="0" i="0" u="none" strike="noStrike" cap="none" normalizeH="0" baseline="0" dirty="0" smtClean="0">
                <a:ln>
                  <a:noFill/>
                </a:ln>
                <a:solidFill>
                  <a:schemeClr val="tx1"/>
                </a:solidFill>
                <a:effectLst/>
                <a:latin typeface="Optima"/>
                <a:cs typeface="Optima"/>
              </a:rPr>
            </a:br>
            <a:r>
              <a:rPr kumimoji="0" lang="en-US" sz="1800" b="0" i="0" u="none" strike="noStrike" cap="none" normalizeH="0" baseline="0" dirty="0" smtClean="0">
                <a:ln>
                  <a:noFill/>
                </a:ln>
                <a:solidFill>
                  <a:schemeClr val="tx1"/>
                </a:solidFill>
                <a:effectLst/>
                <a:latin typeface="Optima"/>
                <a:cs typeface="Optima"/>
              </a:rPr>
              <a:t>We have some tremendous folks assembling the bags in our warehouse. They care deeply about the product they send to our customers and understand how should look work. They perform an invaluable service in double checking all the components and the system as a whole. We work hard on our supplier relationships and think we have some great partners, but no one is going to know our products as well as we do. Since we feel the pain when we get a customer return, we’re pretty motivated to send out good quality systems.</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Optima"/>
                <a:cs typeface="Optima"/>
              </a:rPr>
              <a:t>Unexpected Benefit 1 – New Lines of Business in Components</a:t>
            </a:r>
            <a:r>
              <a:rPr kumimoji="0" lang="en-US" sz="1800" b="0" i="0" u="none" strike="noStrike" cap="none" normalizeH="0" baseline="0" dirty="0" smtClean="0">
                <a:ln>
                  <a:noFill/>
                </a:ln>
                <a:solidFill>
                  <a:schemeClr val="tx1"/>
                </a:solidFill>
                <a:effectLst/>
                <a:latin typeface="Optima"/>
                <a:cs typeface="Optima"/>
              </a:rPr>
              <a:t/>
            </a:r>
            <a:br>
              <a:rPr kumimoji="0" lang="en-US" sz="1800" b="0" i="0" u="none" strike="noStrike" cap="none" normalizeH="0" baseline="0" dirty="0" smtClean="0">
                <a:ln>
                  <a:noFill/>
                </a:ln>
                <a:solidFill>
                  <a:schemeClr val="tx1"/>
                </a:solidFill>
                <a:effectLst/>
                <a:latin typeface="Optima"/>
                <a:cs typeface="Optima"/>
              </a:rPr>
            </a:br>
            <a:r>
              <a:rPr kumimoji="0" lang="en-US" sz="1800" b="0" i="0" u="none" strike="noStrike" cap="none" normalizeH="0" baseline="0" dirty="0" smtClean="0">
                <a:ln>
                  <a:noFill/>
                </a:ln>
                <a:solidFill>
                  <a:schemeClr val="tx1"/>
                </a:solidFill>
                <a:effectLst/>
                <a:latin typeface="Optima"/>
                <a:cs typeface="Optima"/>
              </a:rPr>
              <a:t>When we started our business, we had one product, a solar backpack. At some point, when there was a gap in new product introductions, we decided to start marketing our panels as a product for DIY-</a:t>
            </a:r>
            <a:r>
              <a:rPr kumimoji="0" lang="en-US" sz="1800" b="0" i="0" u="none" strike="noStrike" cap="none" normalizeH="0" baseline="0" dirty="0" err="1" smtClean="0">
                <a:ln>
                  <a:noFill/>
                </a:ln>
                <a:solidFill>
                  <a:schemeClr val="tx1"/>
                </a:solidFill>
                <a:effectLst/>
                <a:latin typeface="Optima"/>
                <a:cs typeface="Optima"/>
              </a:rPr>
              <a:t>ers</a:t>
            </a:r>
            <a:r>
              <a:rPr kumimoji="0" lang="en-US" sz="1800" b="0" i="0" u="none" strike="noStrike" cap="none" normalizeH="0" baseline="0" dirty="0" smtClean="0">
                <a:ln>
                  <a:noFill/>
                </a:ln>
                <a:solidFill>
                  <a:schemeClr val="tx1"/>
                </a:solidFill>
                <a:effectLst/>
                <a:latin typeface="Optima"/>
                <a:cs typeface="Optima"/>
              </a:rPr>
              <a:t> (thanks Phillip </a:t>
            </a:r>
            <a:r>
              <a:rPr kumimoji="0" lang="en-US" sz="1800" b="0" i="0" u="none" strike="noStrike" cap="none" normalizeH="0" baseline="0" dirty="0" err="1" smtClean="0">
                <a:ln>
                  <a:noFill/>
                </a:ln>
                <a:solidFill>
                  <a:schemeClr val="tx1"/>
                </a:solidFill>
                <a:effectLst/>
                <a:latin typeface="Optima"/>
                <a:cs typeface="Optima"/>
              </a:rPr>
              <a:t>Torrone</a:t>
            </a:r>
            <a:r>
              <a:rPr kumimoji="0" lang="en-US" sz="1800" b="0" i="0" u="none" strike="noStrike" cap="none" normalizeH="0" baseline="0" dirty="0" smtClean="0">
                <a:ln>
                  <a:noFill/>
                </a:ln>
                <a:solidFill>
                  <a:schemeClr val="tx1"/>
                </a:solidFill>
                <a:effectLst/>
                <a:latin typeface="Optima"/>
                <a:cs typeface="Optima"/>
              </a:rPr>
              <a:t> @ </a:t>
            </a:r>
            <a:r>
              <a:rPr kumimoji="0" lang="en-US" sz="1800" b="0" i="0" u="none" strike="noStrike" cap="none" normalizeH="0" baseline="0" dirty="0" err="1" smtClean="0">
                <a:ln>
                  <a:noFill/>
                </a:ln>
                <a:solidFill>
                  <a:schemeClr val="tx1"/>
                </a:solidFill>
                <a:effectLst/>
                <a:latin typeface="Optima"/>
                <a:cs typeface="Optima"/>
                <a:hlinkClick r:id="rId2"/>
              </a:rPr>
              <a:t>adafruit</a:t>
            </a:r>
            <a:r>
              <a:rPr kumimoji="0" lang="en-US" sz="1800" b="0" i="0" u="none" strike="noStrike" cap="none" normalizeH="0" baseline="0" dirty="0" smtClean="0">
                <a:ln>
                  <a:noFill/>
                </a:ln>
                <a:solidFill>
                  <a:schemeClr val="tx1"/>
                </a:solidFill>
                <a:effectLst/>
                <a:latin typeface="Optima"/>
                <a:cs typeface="Optima"/>
              </a:rPr>
              <a:t> for his encouragement here) and this has become a great and fun business for us. If we didn’t have the inventory of components here, we wouldn’t have started on that business.</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Optima"/>
                <a:cs typeface="Optima"/>
              </a:rPr>
              <a:t>Unexpected Benefit 2 – A physical connection to our product</a:t>
            </a:r>
            <a:r>
              <a:rPr kumimoji="0" lang="en-US" sz="1800" b="0" i="0" u="none" strike="noStrike" cap="none" normalizeH="0" baseline="0" dirty="0" smtClean="0">
                <a:ln>
                  <a:noFill/>
                </a:ln>
                <a:solidFill>
                  <a:schemeClr val="tx1"/>
                </a:solidFill>
                <a:effectLst/>
                <a:latin typeface="Optima"/>
                <a:cs typeface="Optima"/>
              </a:rPr>
              <a:t/>
            </a:r>
            <a:br>
              <a:rPr kumimoji="0" lang="en-US" sz="1800" b="0" i="0" u="none" strike="noStrike" cap="none" normalizeH="0" baseline="0" dirty="0" smtClean="0">
                <a:ln>
                  <a:noFill/>
                </a:ln>
                <a:solidFill>
                  <a:schemeClr val="tx1"/>
                </a:solidFill>
                <a:effectLst/>
                <a:latin typeface="Optima"/>
                <a:cs typeface="Optima"/>
              </a:rPr>
            </a:br>
            <a:r>
              <a:rPr kumimoji="0" lang="en-US" sz="1800" b="0" i="0" u="none" strike="noStrike" cap="none" normalizeH="0" baseline="0" dirty="0" smtClean="0">
                <a:ln>
                  <a:noFill/>
                </a:ln>
                <a:solidFill>
                  <a:schemeClr val="tx1"/>
                </a:solidFill>
                <a:effectLst/>
                <a:latin typeface="Optima"/>
                <a:cs typeface="Optima"/>
              </a:rPr>
              <a:t>I was in software long time ago and one of the things I like about Voltaic is that we make physical things that people use and are hopefully useful. After spending several days in front of a computer and phone, it is nice to be able to get into the warehouse and get my hands working building something valuable.</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Optima"/>
                <a:cs typeface="Optima"/>
              </a:rPr>
              <a:t>I think the bottom line is that we didn’t intend to “</a:t>
            </a:r>
            <a:r>
              <a:rPr kumimoji="0" lang="en-US" sz="1800" b="0" i="0" u="none" strike="noStrike" cap="none" normalizeH="0" baseline="0" dirty="0" err="1" smtClean="0">
                <a:ln>
                  <a:noFill/>
                </a:ln>
                <a:solidFill>
                  <a:schemeClr val="tx1"/>
                </a:solidFill>
                <a:effectLst/>
                <a:latin typeface="Optima"/>
                <a:cs typeface="Optima"/>
              </a:rPr>
              <a:t>insource</a:t>
            </a:r>
            <a:r>
              <a:rPr kumimoji="0" lang="en-US" sz="1800" b="0" i="0" u="none" strike="noStrike" cap="none" normalizeH="0" baseline="0" dirty="0" smtClean="0">
                <a:ln>
                  <a:noFill/>
                </a:ln>
                <a:solidFill>
                  <a:schemeClr val="tx1"/>
                </a:solidFill>
                <a:effectLst/>
                <a:latin typeface="Optima"/>
                <a:cs typeface="Optima"/>
              </a:rPr>
              <a:t>” for noble reasons, but it makes a lot of economic and emotional sense for us to continue doing it.</a:t>
            </a:r>
          </a:p>
        </p:txBody>
      </p:sp>
    </p:spTree>
    <p:extLst>
      <p:ext uri="{BB962C8B-B14F-4D97-AF65-F5344CB8AC3E}">
        <p14:creationId xmlns:p14="http://schemas.microsoft.com/office/powerpoint/2010/main" val="412524808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b="1" smtClean="0"/>
              <a:t> </a:t>
            </a:r>
            <a:r>
              <a:rPr lang="en-US" smtClean="0"/>
              <a:t/>
            </a:r>
            <a:br>
              <a:rPr lang="en-US" smtClean="0"/>
            </a:br>
            <a:r>
              <a:rPr lang="en-US" smtClean="0"/>
              <a:t>	General rationales behind Outsourcing</a:t>
            </a:r>
          </a:p>
        </p:txBody>
      </p:sp>
      <p:sp>
        <p:nvSpPr>
          <p:cNvPr id="15363" name="Text Box 3"/>
          <p:cNvSpPr txBox="1">
            <a:spLocks noChangeArrowheads="1"/>
          </p:cNvSpPr>
          <p:nvPr/>
        </p:nvSpPr>
        <p:spPr bwMode="auto">
          <a:xfrm>
            <a:off x="1473200" y="1180004"/>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a:solidFill>
                  <a:schemeClr val="bg1"/>
                </a:solidFill>
                <a:latin typeface="Arial" pitchFamily="34" charset="0"/>
              </a:rPr>
              <a:t>Pro</a:t>
            </a:r>
          </a:p>
        </p:txBody>
      </p:sp>
      <p:sp>
        <p:nvSpPr>
          <p:cNvPr id="15364" name="Text Box 4"/>
          <p:cNvSpPr txBox="1">
            <a:spLocks noChangeArrowheads="1"/>
          </p:cNvSpPr>
          <p:nvPr/>
        </p:nvSpPr>
        <p:spPr bwMode="auto">
          <a:xfrm>
            <a:off x="5537200" y="1175241"/>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a:solidFill>
                  <a:schemeClr val="bg1"/>
                </a:solidFill>
                <a:latin typeface="Arial" pitchFamily="34" charset="0"/>
              </a:rPr>
              <a:t>Con</a:t>
            </a:r>
          </a:p>
        </p:txBody>
      </p:sp>
      <p:sp>
        <p:nvSpPr>
          <p:cNvPr id="20" name="Text Box 5"/>
          <p:cNvSpPr txBox="1">
            <a:spLocks noChangeArrowheads="1"/>
          </p:cNvSpPr>
          <p:nvPr/>
        </p:nvSpPr>
        <p:spPr bwMode="auto">
          <a:xfrm>
            <a:off x="660400" y="1641233"/>
            <a:ext cx="3773488" cy="3634153"/>
          </a:xfrm>
          <a:prstGeom prst="rect">
            <a:avLst/>
          </a:prstGeom>
          <a:noFill/>
          <a:ln w="9525">
            <a:noFill/>
            <a:miter lim="800000"/>
            <a:headEnd/>
            <a:tailEnd/>
          </a:ln>
        </p:spPr>
        <p:txBody>
          <a:bodyPr/>
          <a:lstStyle/>
          <a:p>
            <a:pPr marL="174625" indent="-174625">
              <a:spcBef>
                <a:spcPct val="20000"/>
              </a:spcBef>
              <a:buFontTx/>
              <a:buChar char="•"/>
            </a:pPr>
            <a:r>
              <a:rPr lang="en-US" sz="1600" b="0" dirty="0" smtClean="0">
                <a:solidFill>
                  <a:srgbClr val="FF0000"/>
                </a:solidFill>
                <a:latin typeface="Arial" pitchFamily="34" charset="0"/>
              </a:rPr>
              <a:t>Strategic</a:t>
            </a:r>
            <a:r>
              <a:rPr lang="en-US" sz="1600" b="0" dirty="0" smtClean="0">
                <a:latin typeface="Arial" pitchFamily="34" charset="0"/>
              </a:rPr>
              <a:t> and operational </a:t>
            </a:r>
            <a:r>
              <a:rPr lang="en-US" sz="1600" b="0" dirty="0">
                <a:latin typeface="Arial" pitchFamily="34" charset="0"/>
              </a:rPr>
              <a:t>focus (core)</a:t>
            </a:r>
          </a:p>
          <a:p>
            <a:pPr marL="174625" indent="-174625">
              <a:spcBef>
                <a:spcPct val="20000"/>
              </a:spcBef>
              <a:buFontTx/>
              <a:buChar char="•"/>
            </a:pPr>
            <a:r>
              <a:rPr lang="en-US" sz="1600" b="0" dirty="0" smtClean="0">
                <a:latin typeface="Arial" pitchFamily="34" charset="0"/>
              </a:rPr>
              <a:t>Access to technology/innovation</a:t>
            </a: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r>
              <a:rPr lang="en-US" sz="1600" b="0" dirty="0" smtClean="0">
                <a:solidFill>
                  <a:srgbClr val="FF0000"/>
                </a:solidFill>
                <a:latin typeface="Arial" pitchFamily="34" charset="0"/>
              </a:rPr>
              <a:t>Market</a:t>
            </a:r>
            <a:r>
              <a:rPr lang="en-US" sz="1600" b="0" dirty="0" smtClean="0">
                <a:latin typeface="Arial" pitchFamily="34" charset="0"/>
              </a:rPr>
              <a:t> access/competition/discipline (others do it better)</a:t>
            </a: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r>
              <a:rPr lang="en-US" sz="1600" b="0" dirty="0" smtClean="0">
                <a:latin typeface="Arial" pitchFamily="34" charset="0"/>
              </a:rPr>
              <a:t>Cost and risk pooling </a:t>
            </a:r>
            <a:r>
              <a:rPr lang="en-US" sz="1600" b="0" dirty="0" smtClean="0">
                <a:solidFill>
                  <a:srgbClr val="FF0000"/>
                </a:solidFill>
                <a:latin typeface="Arial" pitchFamily="34" charset="0"/>
              </a:rPr>
              <a:t>efficiencies</a:t>
            </a:r>
            <a:r>
              <a:rPr lang="en-US" sz="1600" b="0" dirty="0" smtClean="0">
                <a:latin typeface="Arial" pitchFamily="34" charset="0"/>
              </a:rPr>
              <a:t>:</a:t>
            </a:r>
          </a:p>
          <a:p>
            <a:pPr marL="463550" lvl="1">
              <a:spcBef>
                <a:spcPct val="20000"/>
              </a:spcBef>
              <a:buFont typeface="Courier New" pitchFamily="49" charset="0"/>
              <a:buChar char="o"/>
            </a:pPr>
            <a:r>
              <a:rPr lang="en-US" sz="1600" b="0" dirty="0" smtClean="0">
                <a:latin typeface="Arial" pitchFamily="34" charset="0"/>
              </a:rPr>
              <a:t>Scale economies</a:t>
            </a:r>
          </a:p>
          <a:p>
            <a:pPr marL="463550" lvl="1">
              <a:spcBef>
                <a:spcPct val="20000"/>
              </a:spcBef>
              <a:buFont typeface="Courier New" pitchFamily="49" charset="0"/>
              <a:buChar char="o"/>
            </a:pPr>
            <a:r>
              <a:rPr lang="en-US" sz="1600" b="0" dirty="0" smtClean="0">
                <a:latin typeface="Arial" pitchFamily="34" charset="0"/>
              </a:rPr>
              <a:t>Risk pooling</a:t>
            </a:r>
          </a:p>
          <a:p>
            <a:pPr marL="174625" indent="-174625">
              <a:spcBef>
                <a:spcPct val="20000"/>
              </a:spcBef>
              <a:buFontTx/>
              <a:buChar char="•"/>
            </a:pPr>
            <a:r>
              <a:rPr lang="en-US" sz="1600" b="0" dirty="0" smtClean="0">
                <a:solidFill>
                  <a:srgbClr val="FF0000"/>
                </a:solidFill>
                <a:latin typeface="Arial" pitchFamily="34" charset="0"/>
              </a:rPr>
              <a:t>Operational</a:t>
            </a:r>
            <a:r>
              <a:rPr lang="en-US" sz="1600" b="0" dirty="0" smtClean="0">
                <a:latin typeface="Arial" pitchFamily="34" charset="0"/>
              </a:rPr>
              <a:t> </a:t>
            </a:r>
            <a:r>
              <a:rPr lang="en-US" sz="1600" b="0" dirty="0">
                <a:latin typeface="Arial" pitchFamily="34" charset="0"/>
              </a:rPr>
              <a:t>and financial flexibility (</a:t>
            </a:r>
            <a:r>
              <a:rPr lang="en-US" sz="1600" b="0" dirty="0" smtClean="0">
                <a:latin typeface="Arial" pitchFamily="34" charset="0"/>
              </a:rPr>
              <a:t>scaling, speed)</a:t>
            </a:r>
            <a:endParaRPr lang="en-US" sz="1600" b="0" dirty="0">
              <a:latin typeface="Arial" pitchFamily="34" charset="0"/>
            </a:endParaRPr>
          </a:p>
        </p:txBody>
      </p:sp>
      <p:sp>
        <p:nvSpPr>
          <p:cNvPr id="21" name="Text Box 6"/>
          <p:cNvSpPr txBox="1">
            <a:spLocks noChangeArrowheads="1"/>
          </p:cNvSpPr>
          <p:nvPr/>
        </p:nvSpPr>
        <p:spPr bwMode="auto">
          <a:xfrm>
            <a:off x="5127624" y="1617786"/>
            <a:ext cx="3840529" cy="3493477"/>
          </a:xfrm>
          <a:prstGeom prst="rect">
            <a:avLst/>
          </a:prstGeom>
          <a:noFill/>
          <a:ln w="9525">
            <a:noFill/>
            <a:miter lim="800000"/>
            <a:headEnd/>
            <a:tailEnd/>
          </a:ln>
        </p:spPr>
        <p:txBody>
          <a:bodyPr/>
          <a:lstStyle/>
          <a:p>
            <a:pPr marL="174625" indent="-174625">
              <a:spcBef>
                <a:spcPct val="20000"/>
              </a:spcBef>
              <a:buFontTx/>
              <a:buChar char="•"/>
            </a:pPr>
            <a:r>
              <a:rPr lang="en-US" sz="1600" b="0" dirty="0">
                <a:latin typeface="Arial" pitchFamily="34" charset="0"/>
              </a:rPr>
              <a:t>Strategic risks: </a:t>
            </a:r>
          </a:p>
          <a:p>
            <a:pPr marL="463550" lvl="1">
              <a:spcBef>
                <a:spcPct val="20000"/>
              </a:spcBef>
              <a:buFont typeface="Courier New" pitchFamily="49" charset="0"/>
              <a:buChar char="o"/>
            </a:pPr>
            <a:r>
              <a:rPr lang="en-US" sz="1600" b="0" dirty="0">
                <a:latin typeface="Arial" pitchFamily="34" charset="0"/>
              </a:rPr>
              <a:t> Dependence/Loss of control </a:t>
            </a:r>
          </a:p>
          <a:p>
            <a:pPr marL="463550" lvl="1">
              <a:spcBef>
                <a:spcPct val="20000"/>
              </a:spcBef>
              <a:buFont typeface="Courier New" pitchFamily="49" charset="0"/>
              <a:buChar char="o"/>
            </a:pPr>
            <a:r>
              <a:rPr lang="en-US" sz="1600" b="0" dirty="0">
                <a:latin typeface="Arial" pitchFamily="34" charset="0"/>
              </a:rPr>
              <a:t> Leakage of </a:t>
            </a:r>
            <a:r>
              <a:rPr lang="en-US" sz="1600" b="0" dirty="0" smtClean="0">
                <a:latin typeface="Arial" pitchFamily="34" charset="0"/>
              </a:rPr>
              <a:t>IP/skills</a:t>
            </a:r>
            <a:r>
              <a:rPr lang="en-US" sz="1600" b="0" dirty="0">
                <a:latin typeface="Arial" pitchFamily="34" charset="0"/>
              </a:rPr>
              <a:t>/ information; </a:t>
            </a: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r>
              <a:rPr lang="en-US" sz="1600" b="0" dirty="0" smtClean="0">
                <a:latin typeface="Arial" pitchFamily="34" charset="0"/>
              </a:rPr>
              <a:t>Incentive </a:t>
            </a:r>
            <a:r>
              <a:rPr lang="en-US" sz="1600" b="0" dirty="0">
                <a:latin typeface="Arial" pitchFamily="34" charset="0"/>
              </a:rPr>
              <a:t>problems (hold up, dual marginalization)</a:t>
            </a: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r>
              <a:rPr lang="en-US" sz="1600" b="0" dirty="0" smtClean="0">
                <a:latin typeface="Arial" pitchFamily="34" charset="0"/>
              </a:rPr>
              <a:t>Transaction </a:t>
            </a:r>
            <a:r>
              <a:rPr lang="en-US" sz="1600" b="0" dirty="0">
                <a:latin typeface="Arial" pitchFamily="34" charset="0"/>
              </a:rPr>
              <a:t>costs</a:t>
            </a: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r>
              <a:rPr lang="en-US" sz="1600" b="0" dirty="0" smtClean="0">
                <a:latin typeface="Arial" pitchFamily="34" charset="0"/>
              </a:rPr>
              <a:t>No </a:t>
            </a:r>
            <a:r>
              <a:rPr lang="en-US" sz="1600" b="0" dirty="0">
                <a:latin typeface="Arial" pitchFamily="34" charset="0"/>
              </a:rPr>
              <a:t>“learning by doing/owning”</a:t>
            </a:r>
          </a:p>
        </p:txBody>
      </p:sp>
    </p:spTree>
    <p:extLst>
      <p:ext uri="{BB962C8B-B14F-4D97-AF65-F5344CB8AC3E}">
        <p14:creationId xmlns:p14="http://schemas.microsoft.com/office/powerpoint/2010/main" val="4221501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dissolv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dissolve">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pPr marL="285750" lvl="0" indent="-285750">
              <a:spcBef>
                <a:spcPct val="0"/>
              </a:spcBef>
              <a:buSzTx/>
              <a:buFont typeface="Arial"/>
              <a:buChar char="•"/>
            </a:pPr>
            <a:r>
              <a:rPr lang="en-US" dirty="0" smtClean="0">
                <a:latin typeface="Optima"/>
                <a:cs typeface="Optima"/>
              </a:rPr>
              <a:t>Make or Buy Decision: Linking strategic, financial and operational factors</a:t>
            </a:r>
          </a:p>
          <a:p>
            <a:pPr marL="285750" lvl="0" indent="-285750">
              <a:spcBef>
                <a:spcPct val="0"/>
              </a:spcBef>
              <a:buSzTx/>
              <a:buFont typeface="Arial"/>
              <a:buChar char="•"/>
            </a:pPr>
            <a:endParaRPr lang="en-US" dirty="0" smtClean="0">
              <a:latin typeface="Optima"/>
              <a:cs typeface="Optima"/>
            </a:endParaRPr>
          </a:p>
          <a:p>
            <a:pPr marL="285750" lvl="0" indent="-285750">
              <a:spcBef>
                <a:spcPct val="0"/>
              </a:spcBef>
              <a:buSzTx/>
              <a:buFont typeface="Arial"/>
              <a:buChar char="•"/>
            </a:pPr>
            <a:r>
              <a:rPr lang="en-US" dirty="0" smtClean="0">
                <a:latin typeface="Optima"/>
                <a:cs typeface="Optima"/>
              </a:rPr>
              <a:t>Modular vs. Integral design: The impact of design on sourcing </a:t>
            </a:r>
          </a:p>
          <a:p>
            <a:pPr marL="285750" lvl="0" indent="-285750">
              <a:spcBef>
                <a:spcPct val="0"/>
              </a:spcBef>
              <a:buSzTx/>
              <a:buFont typeface="Arial"/>
              <a:buChar char="•"/>
            </a:pPr>
            <a:endParaRPr lang="en-US" dirty="0" smtClean="0">
              <a:latin typeface="Optima"/>
              <a:cs typeface="Optima"/>
            </a:endParaRPr>
          </a:p>
          <a:p>
            <a:endParaRPr lang="en-US" dirty="0"/>
          </a:p>
        </p:txBody>
      </p:sp>
      <p:sp>
        <p:nvSpPr>
          <p:cNvPr id="5" name="Title 4"/>
          <p:cNvSpPr>
            <a:spLocks noGrp="1"/>
          </p:cNvSpPr>
          <p:nvPr>
            <p:ph type="title"/>
          </p:nvPr>
        </p:nvSpPr>
        <p:spPr/>
        <p:txBody>
          <a:bodyPr/>
          <a:lstStyle/>
          <a:p>
            <a:r>
              <a:rPr lang="en-US" dirty="0" smtClean="0"/>
              <a:t>Summary</a:t>
            </a:r>
            <a:endParaRPr lang="en-US" dirty="0"/>
          </a:p>
        </p:txBody>
      </p:sp>
    </p:spTree>
    <p:extLst>
      <p:ext uri="{BB962C8B-B14F-4D97-AF65-F5344CB8AC3E}">
        <p14:creationId xmlns:p14="http://schemas.microsoft.com/office/powerpoint/2010/main" val="152702536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Content Placeholder 25"/>
          <p:cNvGraphicFramePr>
            <a:graphicFrameLocks noGrp="1"/>
          </p:cNvGraphicFramePr>
          <p:nvPr>
            <p:ph idx="1"/>
            <p:extLst>
              <p:ext uri="{D42A27DB-BD31-4B8C-83A1-F6EECF244321}">
                <p14:modId xmlns:p14="http://schemas.microsoft.com/office/powerpoint/2010/main" val="842324129"/>
              </p:ext>
            </p:extLst>
          </p:nvPr>
        </p:nvGraphicFramePr>
        <p:xfrm>
          <a:off x="766057" y="1523649"/>
          <a:ext cx="7785276" cy="49956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7" name="TextBox 26"/>
          <p:cNvSpPr txBox="1"/>
          <p:nvPr/>
        </p:nvSpPr>
        <p:spPr>
          <a:xfrm>
            <a:off x="7257160" y="3809999"/>
            <a:ext cx="1689285" cy="461665"/>
          </a:xfrm>
          <a:prstGeom prst="rect">
            <a:avLst/>
          </a:prstGeom>
          <a:noFill/>
        </p:spPr>
        <p:txBody>
          <a:bodyPr wrap="none" rtlCol="0">
            <a:spAutoFit/>
          </a:bodyPr>
          <a:lstStyle/>
          <a:p>
            <a:r>
              <a:rPr lang="en-US" b="0" dirty="0" smtClean="0">
                <a:latin typeface="Optima"/>
                <a:cs typeface="Optima"/>
              </a:rPr>
              <a:t>Modularity</a:t>
            </a:r>
            <a:endParaRPr lang="en-US" b="0" dirty="0">
              <a:latin typeface="Optima"/>
              <a:cs typeface="Optima"/>
            </a:endParaRPr>
          </a:p>
        </p:txBody>
      </p:sp>
      <p:sp>
        <p:nvSpPr>
          <p:cNvPr id="29" name="TextBox 28"/>
          <p:cNvSpPr txBox="1"/>
          <p:nvPr/>
        </p:nvSpPr>
        <p:spPr>
          <a:xfrm>
            <a:off x="3530415" y="1065389"/>
            <a:ext cx="2377574" cy="461665"/>
          </a:xfrm>
          <a:prstGeom prst="rect">
            <a:avLst/>
          </a:prstGeom>
          <a:noFill/>
        </p:spPr>
        <p:txBody>
          <a:bodyPr wrap="none" rtlCol="0">
            <a:spAutoFit/>
          </a:bodyPr>
          <a:lstStyle/>
          <a:p>
            <a:r>
              <a:rPr lang="en-US" b="0" dirty="0" smtClean="0">
                <a:latin typeface="Optima"/>
                <a:cs typeface="Optima"/>
              </a:rPr>
              <a:t>Process Maturity</a:t>
            </a:r>
            <a:endParaRPr lang="en-US" b="0" dirty="0">
              <a:latin typeface="Optima"/>
              <a:cs typeface="Optima"/>
            </a:endParaRPr>
          </a:p>
        </p:txBody>
      </p:sp>
      <p:sp>
        <p:nvSpPr>
          <p:cNvPr id="30" name="TextBox 29"/>
          <p:cNvSpPr txBox="1"/>
          <p:nvPr/>
        </p:nvSpPr>
        <p:spPr>
          <a:xfrm>
            <a:off x="2908115" y="6158089"/>
            <a:ext cx="659155" cy="400110"/>
          </a:xfrm>
          <a:prstGeom prst="rect">
            <a:avLst/>
          </a:prstGeom>
          <a:noFill/>
        </p:spPr>
        <p:txBody>
          <a:bodyPr wrap="none" rtlCol="0">
            <a:spAutoFit/>
          </a:bodyPr>
          <a:lstStyle/>
          <a:p>
            <a:r>
              <a:rPr lang="en-US" sz="2000" b="0" dirty="0" smtClean="0">
                <a:latin typeface="Optima"/>
                <a:cs typeface="Optima"/>
              </a:rPr>
              <a:t>Low</a:t>
            </a:r>
            <a:endParaRPr lang="en-US" sz="2000" b="0" dirty="0">
              <a:latin typeface="Optima"/>
              <a:cs typeface="Optima"/>
            </a:endParaRPr>
          </a:p>
        </p:txBody>
      </p:sp>
      <p:sp>
        <p:nvSpPr>
          <p:cNvPr id="31" name="TextBox 30"/>
          <p:cNvSpPr txBox="1"/>
          <p:nvPr/>
        </p:nvSpPr>
        <p:spPr>
          <a:xfrm>
            <a:off x="1739715" y="5065889"/>
            <a:ext cx="659155" cy="400110"/>
          </a:xfrm>
          <a:prstGeom prst="rect">
            <a:avLst/>
          </a:prstGeom>
          <a:noFill/>
        </p:spPr>
        <p:txBody>
          <a:bodyPr wrap="none" rtlCol="0">
            <a:spAutoFit/>
          </a:bodyPr>
          <a:lstStyle/>
          <a:p>
            <a:r>
              <a:rPr lang="en-US" sz="2000" b="0" dirty="0" smtClean="0">
                <a:latin typeface="Optima"/>
                <a:cs typeface="Optima"/>
              </a:rPr>
              <a:t>Low</a:t>
            </a:r>
            <a:endParaRPr lang="en-US" sz="2000" b="0" dirty="0">
              <a:latin typeface="Optima"/>
              <a:cs typeface="Optima"/>
            </a:endParaRPr>
          </a:p>
        </p:txBody>
      </p:sp>
      <p:sp>
        <p:nvSpPr>
          <p:cNvPr id="32" name="TextBox 31"/>
          <p:cNvSpPr txBox="1"/>
          <p:nvPr/>
        </p:nvSpPr>
        <p:spPr>
          <a:xfrm>
            <a:off x="5371915" y="6183489"/>
            <a:ext cx="726353" cy="400110"/>
          </a:xfrm>
          <a:prstGeom prst="rect">
            <a:avLst/>
          </a:prstGeom>
          <a:noFill/>
        </p:spPr>
        <p:txBody>
          <a:bodyPr wrap="none" rtlCol="0">
            <a:spAutoFit/>
          </a:bodyPr>
          <a:lstStyle/>
          <a:p>
            <a:r>
              <a:rPr lang="en-US" sz="2000" b="0" dirty="0" smtClean="0">
                <a:latin typeface="Optima"/>
                <a:cs typeface="Optima"/>
              </a:rPr>
              <a:t>High</a:t>
            </a:r>
            <a:endParaRPr lang="en-US" sz="2000" b="0" dirty="0">
              <a:latin typeface="Optima"/>
              <a:cs typeface="Optima"/>
            </a:endParaRPr>
          </a:p>
        </p:txBody>
      </p:sp>
      <p:sp>
        <p:nvSpPr>
          <p:cNvPr id="33" name="TextBox 32"/>
          <p:cNvSpPr txBox="1"/>
          <p:nvPr/>
        </p:nvSpPr>
        <p:spPr>
          <a:xfrm>
            <a:off x="1752415" y="2487789"/>
            <a:ext cx="726353" cy="400110"/>
          </a:xfrm>
          <a:prstGeom prst="rect">
            <a:avLst/>
          </a:prstGeom>
          <a:noFill/>
        </p:spPr>
        <p:txBody>
          <a:bodyPr wrap="none" rtlCol="0">
            <a:spAutoFit/>
          </a:bodyPr>
          <a:lstStyle/>
          <a:p>
            <a:r>
              <a:rPr lang="en-US" sz="2000" b="0" dirty="0" smtClean="0">
                <a:latin typeface="Optima"/>
                <a:cs typeface="Optima"/>
              </a:rPr>
              <a:t>High</a:t>
            </a:r>
            <a:endParaRPr lang="en-US" sz="2000" b="0" dirty="0">
              <a:latin typeface="Optima"/>
              <a:cs typeface="Optima"/>
            </a:endParaRPr>
          </a:p>
        </p:txBody>
      </p:sp>
      <p:sp>
        <p:nvSpPr>
          <p:cNvPr id="10" name="Title 9"/>
          <p:cNvSpPr>
            <a:spLocks noGrp="1"/>
          </p:cNvSpPr>
          <p:nvPr>
            <p:ph type="title"/>
          </p:nvPr>
        </p:nvSpPr>
        <p:spPr/>
        <p:txBody>
          <a:bodyPr/>
          <a:lstStyle/>
          <a:p>
            <a:r>
              <a:rPr lang="en-US" dirty="0" smtClean="0">
                <a:latin typeface="Optima"/>
                <a:cs typeface="Optima"/>
              </a:rPr>
              <a:t>The Modularity – Maturity Matrix</a:t>
            </a:r>
            <a:endParaRPr lang="en-US" dirty="0"/>
          </a:p>
        </p:txBody>
      </p:sp>
      <p:sp>
        <p:nvSpPr>
          <p:cNvPr id="11" name="TextBox 10"/>
          <p:cNvSpPr txBox="1"/>
          <p:nvPr/>
        </p:nvSpPr>
        <p:spPr>
          <a:xfrm>
            <a:off x="7123043" y="5903843"/>
            <a:ext cx="1784463" cy="646331"/>
          </a:xfrm>
          <a:prstGeom prst="rect">
            <a:avLst/>
          </a:prstGeom>
          <a:noFill/>
        </p:spPr>
        <p:txBody>
          <a:bodyPr wrap="none" rtlCol="0">
            <a:spAutoFit/>
          </a:bodyPr>
          <a:lstStyle/>
          <a:p>
            <a:pPr algn="r"/>
            <a:r>
              <a:rPr lang="en-US" sz="1200" dirty="0" smtClean="0"/>
              <a:t>Source: Pisano &amp; Shih,</a:t>
            </a:r>
          </a:p>
          <a:p>
            <a:pPr algn="r"/>
            <a:r>
              <a:rPr lang="en-US" sz="1200" dirty="0" smtClean="0"/>
              <a:t>Harvard Business Review</a:t>
            </a:r>
          </a:p>
          <a:p>
            <a:pPr algn="r"/>
            <a:r>
              <a:rPr lang="en-US" sz="1200" dirty="0" smtClean="0"/>
              <a:t>p. 4, March 2012</a:t>
            </a:r>
            <a:endParaRPr lang="en-US" sz="1200" dirty="0"/>
          </a:p>
        </p:txBody>
      </p:sp>
    </p:spTree>
    <p:extLst>
      <p:ext uri="{BB962C8B-B14F-4D97-AF65-F5344CB8AC3E}">
        <p14:creationId xmlns:p14="http://schemas.microsoft.com/office/powerpoint/2010/main" val="36759035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SOLARBACKS:</a:t>
            </a:r>
            <a:br>
              <a:rPr lang="en-US" dirty="0" smtClean="0"/>
            </a:br>
            <a:r>
              <a:rPr lang="en-US" dirty="0" smtClean="0"/>
              <a:t>	Outsource Assembly		Insource Assembly</a:t>
            </a:r>
            <a:endParaRPr lang="en-US" dirty="0"/>
          </a:p>
        </p:txBody>
      </p:sp>
    </p:spTree>
    <p:extLst>
      <p:ext uri="{BB962C8B-B14F-4D97-AF65-F5344CB8AC3E}">
        <p14:creationId xmlns:p14="http://schemas.microsoft.com/office/powerpoint/2010/main" val="65510392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b="1" dirty="0" smtClean="0">
                <a:latin typeface="Albertus Extra Bold"/>
              </a:rPr>
              <a:t>Strategic Sourcing</a:t>
            </a:r>
            <a:r>
              <a:rPr lang="en-US" dirty="0" smtClean="0"/>
              <a:t/>
            </a:r>
            <a:br>
              <a:rPr lang="en-US" dirty="0" smtClean="0"/>
            </a:br>
            <a:r>
              <a:rPr lang="en-US" dirty="0" smtClean="0"/>
              <a:t>The Impact of Architectural Complexity: Ford-Firestone case</a:t>
            </a:r>
          </a:p>
        </p:txBody>
      </p:sp>
      <p:sp>
        <p:nvSpPr>
          <p:cNvPr id="23555" name="Rectangle 3"/>
          <p:cNvSpPr>
            <a:spLocks noGrp="1" noChangeArrowheads="1"/>
          </p:cNvSpPr>
          <p:nvPr>
            <p:ph type="body" idx="1"/>
          </p:nvPr>
        </p:nvSpPr>
        <p:spPr/>
        <p:txBody>
          <a:bodyPr/>
          <a:lstStyle/>
          <a:p>
            <a:pPr eaLnBrk="1" hangingPunct="1"/>
            <a:r>
              <a:rPr lang="en-US" sz="2400" dirty="0" smtClean="0"/>
              <a:t>“Why is this happening? We haven't gotten an explanation from Ford yet,” Firestone spokeswoman Jill </a:t>
            </a:r>
            <a:r>
              <a:rPr lang="en-US" sz="2400" dirty="0" err="1" smtClean="0"/>
              <a:t>Bratina</a:t>
            </a:r>
            <a:r>
              <a:rPr lang="en-US" sz="2400" dirty="0" smtClean="0"/>
              <a:t> said. “The vehicle is beyond our area of expertise.”</a:t>
            </a:r>
          </a:p>
          <a:p>
            <a:pPr eaLnBrk="1" hangingPunct="1"/>
            <a:endParaRPr lang="en-US" sz="2400" dirty="0" smtClean="0"/>
          </a:p>
          <a:p>
            <a:pPr eaLnBrk="1" hangingPunct="1"/>
            <a:r>
              <a:rPr lang="en-US" sz="2400" dirty="0" smtClean="0"/>
              <a:t>“This is a tire issue, not a vehicle issue,” Jacques Nasser, Ford's chief executive officer said to Congress last year.  “If I have one single regret, it's that we did not ask Firestone the right questions sooner.”</a:t>
            </a:r>
          </a:p>
          <a:p>
            <a:pPr eaLnBrk="1" hangingPunct="1"/>
            <a:endParaRPr lang="en-US" sz="2400" dirty="0" smtClean="0"/>
          </a:p>
          <a:p>
            <a:pPr eaLnBrk="1" hangingPunct="1"/>
            <a:r>
              <a:rPr lang="en-US" sz="2400" dirty="0" smtClean="0"/>
              <a:t>Ford spent 3.5B, Firestone 1.5B, Nasser was removed as CEO</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6"/>
          <p:cNvSpPr>
            <a:spLocks noGrp="1" noChangeArrowheads="1"/>
          </p:cNvSpPr>
          <p:nvPr>
            <p:ph type="title"/>
          </p:nvPr>
        </p:nvSpPr>
        <p:spPr/>
        <p:txBody>
          <a:bodyPr/>
          <a:lstStyle/>
          <a:p>
            <a:pPr eaLnBrk="1" hangingPunct="1"/>
            <a:r>
              <a:rPr lang="en-US" smtClean="0"/>
              <a:t>The seat has become extremely complicated</a:t>
            </a:r>
          </a:p>
        </p:txBody>
      </p:sp>
      <p:pic>
        <p:nvPicPr>
          <p:cNvPr id="24579" name="Picture 5" descr="SEAT"/>
          <p:cNvPicPr>
            <a:picLocks noGrp="1" noChangeAspect="1" noChangeArrowheads="1"/>
          </p:cNvPicPr>
          <p:nvPr>
            <p:ph idx="1"/>
          </p:nvPr>
        </p:nvPicPr>
        <p:blipFill>
          <a:blip r:embed="rId3" cstate="print"/>
          <a:srcRect/>
          <a:stretch>
            <a:fillRect/>
          </a:stretch>
        </p:blipFill>
        <p:spPr>
          <a:xfrm>
            <a:off x="1393825" y="1114425"/>
            <a:ext cx="6351588" cy="5419725"/>
          </a:xfr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b="1" dirty="0" smtClean="0">
                <a:latin typeface="Albertus Extra Bold"/>
              </a:rPr>
              <a:t/>
            </a:r>
            <a:br>
              <a:rPr lang="en-US" b="1" dirty="0" smtClean="0">
                <a:latin typeface="Albertus Extra Bold"/>
              </a:rPr>
            </a:br>
            <a:r>
              <a:rPr lang="en-US" b="1" dirty="0" smtClean="0">
                <a:latin typeface="Albertus Extra Bold"/>
              </a:rPr>
              <a:t> Strategic Sourcing Tools</a:t>
            </a:r>
            <a:r>
              <a:rPr lang="en-US" b="1" dirty="0" smtClean="0"/>
              <a:t>: </a:t>
            </a:r>
            <a:r>
              <a:rPr lang="en-US" b="1" dirty="0" smtClean="0">
                <a:latin typeface="Albertus Extra Bold"/>
              </a:rPr>
              <a:t>TCO</a:t>
            </a:r>
            <a:r>
              <a:rPr lang="en-US" b="1" dirty="0" smtClean="0"/>
              <a:t> </a:t>
            </a:r>
            <a:br>
              <a:rPr lang="en-US" b="1" dirty="0" smtClean="0"/>
            </a:br>
            <a:r>
              <a:rPr lang="en-US" b="1" dirty="0" smtClean="0"/>
              <a:t>	</a:t>
            </a:r>
            <a:r>
              <a:rPr lang="en-US" dirty="0" smtClean="0"/>
              <a:t>Total Cost of Ownership	</a:t>
            </a:r>
          </a:p>
        </p:txBody>
      </p:sp>
      <p:sp>
        <p:nvSpPr>
          <p:cNvPr id="3" name="Content Placeholder 2"/>
          <p:cNvSpPr>
            <a:spLocks noGrp="1"/>
          </p:cNvSpPr>
          <p:nvPr>
            <p:ph idx="1"/>
          </p:nvPr>
        </p:nvSpPr>
        <p:spPr/>
        <p:txBody>
          <a:bodyPr/>
          <a:lstStyle/>
          <a:p>
            <a:pPr>
              <a:defRPr/>
            </a:pPr>
            <a:r>
              <a:rPr lang="en-US" dirty="0" smtClean="0"/>
              <a:t>TCO evaluates the total cost of sourcing or of using any activity provided by a given supplier</a:t>
            </a:r>
          </a:p>
          <a:p>
            <a:pPr lvl="1">
              <a:defRPr/>
            </a:pPr>
            <a:r>
              <a:rPr lang="en-US" dirty="0" smtClean="0"/>
              <a:t>TCO includes more than TLC and captures lifetime</a:t>
            </a:r>
          </a:p>
          <a:p>
            <a:pPr>
              <a:defRPr/>
            </a:pPr>
            <a:endParaRPr lang="en-US" dirty="0" smtClean="0"/>
          </a:p>
          <a:p>
            <a:pPr>
              <a:defRPr/>
            </a:pPr>
            <a:r>
              <a:rPr lang="en-US" dirty="0" smtClean="0"/>
              <a:t>TCO is calculated following 3-steps:</a:t>
            </a:r>
          </a:p>
          <a:p>
            <a:pPr marL="971550" lvl="1" indent="-514350">
              <a:buFont typeface="+mj-lt"/>
              <a:buAutoNum type="arabicPeriod"/>
              <a:defRPr/>
            </a:pPr>
            <a:r>
              <a:rPr lang="en-US" dirty="0" smtClean="0"/>
              <a:t>Determine all activities impacted by the particular sourcing</a:t>
            </a:r>
          </a:p>
          <a:p>
            <a:pPr marL="971550" lvl="1" indent="-514350">
              <a:buFont typeface="+mj-lt"/>
              <a:buAutoNum type="arabicPeriod"/>
              <a:defRPr/>
            </a:pPr>
            <a:r>
              <a:rPr lang="en-US" dirty="0" smtClean="0"/>
              <a:t>Identify and quantify cost drivers (a la activity based costing)</a:t>
            </a:r>
          </a:p>
          <a:p>
            <a:pPr marL="971550" lvl="1" indent="-514350">
              <a:buFont typeface="+mj-lt"/>
              <a:buAutoNum type="arabicPeriod"/>
              <a:defRPr/>
            </a:pPr>
            <a:r>
              <a:rPr lang="en-US" dirty="0" smtClean="0"/>
              <a:t>Calculate TCO of each supplier</a:t>
            </a:r>
          </a:p>
          <a:p>
            <a:pPr marL="971550" lvl="1" indent="-514350">
              <a:buFont typeface="+mj-lt"/>
              <a:buAutoNum type="arabicPeriod"/>
              <a:defRPr/>
            </a:pPr>
            <a:endParaRPr lang="en-US" dirty="0" smtClean="0"/>
          </a:p>
          <a:p>
            <a:pPr>
              <a:defRPr/>
            </a:pPr>
            <a:r>
              <a:rPr lang="en-US" dirty="0" smtClean="0"/>
              <a:t>TCO uses:</a:t>
            </a:r>
          </a:p>
          <a:p>
            <a:pPr marL="971550" lvl="1" indent="-514350">
              <a:buFont typeface="+mj-lt"/>
              <a:buAutoNum type="arabicPeriod"/>
              <a:defRPr/>
            </a:pPr>
            <a:r>
              <a:rPr lang="en-US" dirty="0" smtClean="0"/>
              <a:t>Support make-or-buy decision and supplier selection</a:t>
            </a:r>
          </a:p>
          <a:p>
            <a:pPr marL="971550" lvl="1" indent="-514350">
              <a:buFont typeface="+mj-lt"/>
              <a:buAutoNum type="arabicPeriod"/>
              <a:defRPr/>
            </a:pPr>
            <a:r>
              <a:rPr lang="en-US" dirty="0" smtClean="0"/>
              <a:t>Communicate TCO via scorecard to manage suppliers over time</a:t>
            </a:r>
          </a:p>
          <a:p>
            <a:pPr marL="971550" lvl="1" indent="-514350">
              <a:buFont typeface="+mj-lt"/>
              <a:buAutoNum type="arabicPeriod"/>
              <a:defRPr/>
            </a:pPr>
            <a:r>
              <a:rPr lang="en-US" dirty="0" smtClean="0"/>
              <a:t>Communicate TCO to customers</a:t>
            </a:r>
          </a:p>
          <a:p>
            <a:pPr marL="971550" lvl="1" indent="-514350">
              <a:buFont typeface="+mj-lt"/>
              <a:buAutoNum type="arabicPeriod"/>
              <a:defRPr/>
            </a:pPr>
            <a:r>
              <a:rPr lang="en-US" dirty="0" smtClean="0"/>
              <a:t>Improve coordination and performance across supply chain</a:t>
            </a:r>
          </a:p>
          <a:p>
            <a:pPr marL="971550" lvl="1" indent="-514350">
              <a:buFont typeface="+mj-lt"/>
              <a:buAutoNum type="arabicPeriod"/>
              <a:defRPr/>
            </a:pPr>
            <a:endParaRPr lang="en-US" dirty="0" smtClean="0"/>
          </a:p>
          <a:p>
            <a:pPr marL="571500" indent="-514350">
              <a:buFont typeface="+mj-lt"/>
              <a:buAutoNum type="arabicPeriod"/>
              <a:defRPr/>
            </a:pPr>
            <a:endParaRPr lang="en-US" sz="1000" dirty="0"/>
          </a:p>
        </p:txBody>
      </p:sp>
    </p:spTree>
    <p:extLst>
      <p:ext uri="{BB962C8B-B14F-4D97-AF65-F5344CB8AC3E}">
        <p14:creationId xmlns:p14="http://schemas.microsoft.com/office/powerpoint/2010/main" val="18179220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iceberg"/>
          <p:cNvPicPr>
            <a:picLocks noChangeAspect="1" noChangeArrowheads="1"/>
          </p:cNvPicPr>
          <p:nvPr/>
        </p:nvPicPr>
        <p:blipFill>
          <a:blip r:embed="rId4" cstate="print"/>
          <a:srcRect b="2063"/>
          <a:stretch>
            <a:fillRect/>
          </a:stretch>
        </p:blipFill>
        <p:spPr bwMode="ltGray">
          <a:xfrm>
            <a:off x="3378200" y="1125538"/>
            <a:ext cx="5345113" cy="5224462"/>
          </a:xfrm>
          <a:prstGeom prst="rect">
            <a:avLst/>
          </a:prstGeom>
          <a:noFill/>
          <a:ln w="38100">
            <a:noFill/>
            <a:miter lim="800000"/>
            <a:headEnd/>
            <a:tailEnd/>
          </a:ln>
        </p:spPr>
      </p:pic>
      <p:sp>
        <p:nvSpPr>
          <p:cNvPr id="18435" name="Rectangle 3"/>
          <p:cNvSpPr>
            <a:spLocks noChangeArrowheads="1"/>
          </p:cNvSpPr>
          <p:nvPr/>
        </p:nvSpPr>
        <p:spPr bwMode="auto">
          <a:xfrm>
            <a:off x="530225" y="1358900"/>
            <a:ext cx="2574925" cy="981075"/>
          </a:xfrm>
          <a:prstGeom prst="rect">
            <a:avLst/>
          </a:prstGeom>
          <a:noFill/>
          <a:ln w="9525">
            <a:noFill/>
            <a:miter lim="800000"/>
            <a:headEnd/>
            <a:tailEnd/>
          </a:ln>
        </p:spPr>
        <p:txBody>
          <a:bodyPr lIns="36731" tIns="0" rIns="0" bIns="0">
            <a:spAutoFit/>
          </a:bodyPr>
          <a:lstStyle/>
          <a:p>
            <a:pPr marL="177800" indent="-177800">
              <a:lnSpc>
                <a:spcPct val="90000"/>
              </a:lnSpc>
              <a:spcBef>
                <a:spcPct val="20000"/>
              </a:spcBef>
              <a:buSzPct val="90000"/>
              <a:buFont typeface="Wingdings" pitchFamily="2" charset="2"/>
              <a:buChar char="§"/>
            </a:pPr>
            <a:r>
              <a:rPr lang="en-US" sz="1600" b="0"/>
              <a:t>Renegotiate contracts</a:t>
            </a:r>
          </a:p>
          <a:p>
            <a:pPr marL="177800" indent="-177800">
              <a:lnSpc>
                <a:spcPct val="90000"/>
              </a:lnSpc>
              <a:spcBef>
                <a:spcPct val="20000"/>
              </a:spcBef>
              <a:buSzPct val="90000"/>
              <a:buFont typeface="Wingdings" pitchFamily="2" charset="2"/>
              <a:buChar char="§"/>
            </a:pPr>
            <a:r>
              <a:rPr lang="en-US" sz="1600" b="0"/>
              <a:t>Bundle purchases</a:t>
            </a:r>
          </a:p>
          <a:p>
            <a:pPr marL="177800" indent="-177800">
              <a:lnSpc>
                <a:spcPct val="90000"/>
              </a:lnSpc>
              <a:spcBef>
                <a:spcPct val="20000"/>
              </a:spcBef>
              <a:buSzPct val="90000"/>
              <a:buFont typeface="Wingdings" pitchFamily="2" charset="2"/>
              <a:buChar char="§"/>
            </a:pPr>
            <a:r>
              <a:rPr lang="en-US" sz="1600" b="0"/>
              <a:t>Seek lower price alternatives</a:t>
            </a:r>
          </a:p>
        </p:txBody>
      </p:sp>
      <p:sp>
        <p:nvSpPr>
          <p:cNvPr id="18436" name="Rectangle 4"/>
          <p:cNvSpPr>
            <a:spLocks noChangeArrowheads="1"/>
          </p:cNvSpPr>
          <p:nvPr/>
        </p:nvSpPr>
        <p:spPr bwMode="auto">
          <a:xfrm>
            <a:off x="530225" y="3021013"/>
            <a:ext cx="2438400" cy="1797050"/>
          </a:xfrm>
          <a:prstGeom prst="rect">
            <a:avLst/>
          </a:prstGeom>
          <a:noFill/>
          <a:ln w="9525">
            <a:noFill/>
            <a:miter lim="800000"/>
            <a:headEnd/>
            <a:tailEnd/>
          </a:ln>
        </p:spPr>
        <p:txBody>
          <a:bodyPr lIns="36731" tIns="0" rIns="0" bIns="0">
            <a:spAutoFit/>
          </a:bodyPr>
          <a:lstStyle/>
          <a:p>
            <a:pPr marL="177800" indent="-177800">
              <a:lnSpc>
                <a:spcPct val="90000"/>
              </a:lnSpc>
              <a:spcBef>
                <a:spcPct val="20000"/>
              </a:spcBef>
              <a:buSzPct val="90000"/>
              <a:buFont typeface="Wingdings" pitchFamily="2" charset="2"/>
              <a:buChar char="§"/>
            </a:pPr>
            <a:r>
              <a:rPr lang="en-US" sz="1600" b="0"/>
              <a:t>Standardize </a:t>
            </a:r>
          </a:p>
          <a:p>
            <a:pPr marL="177800" indent="-177800">
              <a:lnSpc>
                <a:spcPct val="90000"/>
              </a:lnSpc>
              <a:spcBef>
                <a:spcPct val="20000"/>
              </a:spcBef>
              <a:buSzPct val="90000"/>
              <a:buFont typeface="Wingdings" pitchFamily="2" charset="2"/>
              <a:buChar char="§"/>
            </a:pPr>
            <a:r>
              <a:rPr lang="en-US" sz="1600" b="0"/>
              <a:t>Find substitutes </a:t>
            </a:r>
          </a:p>
          <a:p>
            <a:pPr marL="177800" indent="-177800">
              <a:lnSpc>
                <a:spcPct val="90000"/>
              </a:lnSpc>
              <a:spcBef>
                <a:spcPct val="20000"/>
              </a:spcBef>
              <a:buSzPct val="90000"/>
              <a:buFont typeface="Wingdings" pitchFamily="2" charset="2"/>
              <a:buChar char="§"/>
            </a:pPr>
            <a:r>
              <a:rPr lang="en-US" sz="1600" b="0"/>
              <a:t>Change product specification</a:t>
            </a:r>
          </a:p>
          <a:p>
            <a:pPr marL="177800" indent="-177800">
              <a:lnSpc>
                <a:spcPct val="90000"/>
              </a:lnSpc>
              <a:spcBef>
                <a:spcPct val="20000"/>
              </a:spcBef>
              <a:buSzPct val="90000"/>
              <a:buFont typeface="Wingdings" pitchFamily="2" charset="2"/>
              <a:buChar char="§"/>
            </a:pPr>
            <a:r>
              <a:rPr lang="en-US" sz="1600" b="0"/>
              <a:t>Reduce inventory</a:t>
            </a:r>
          </a:p>
          <a:p>
            <a:pPr marL="177800" indent="-177800">
              <a:lnSpc>
                <a:spcPct val="90000"/>
              </a:lnSpc>
              <a:spcBef>
                <a:spcPct val="20000"/>
              </a:spcBef>
              <a:buSzPct val="90000"/>
              <a:buFont typeface="Wingdings" pitchFamily="2" charset="2"/>
              <a:buChar char="§"/>
            </a:pPr>
            <a:r>
              <a:rPr lang="en-US" sz="1600" b="0"/>
              <a:t>Preventive maintenance</a:t>
            </a:r>
          </a:p>
          <a:p>
            <a:pPr marL="177800" indent="-177800">
              <a:lnSpc>
                <a:spcPct val="90000"/>
              </a:lnSpc>
              <a:spcBef>
                <a:spcPct val="20000"/>
              </a:spcBef>
              <a:buSzPct val="90000"/>
              <a:buFont typeface="Wingdings" pitchFamily="2" charset="2"/>
              <a:buChar char="§"/>
            </a:pPr>
            <a:r>
              <a:rPr lang="en-US" sz="1600" b="0"/>
              <a:t>Demand management</a:t>
            </a:r>
          </a:p>
        </p:txBody>
      </p:sp>
      <p:sp>
        <p:nvSpPr>
          <p:cNvPr id="18437" name="Rectangle 5"/>
          <p:cNvSpPr>
            <a:spLocks noChangeArrowheads="1"/>
          </p:cNvSpPr>
          <p:nvPr/>
        </p:nvSpPr>
        <p:spPr bwMode="auto">
          <a:xfrm>
            <a:off x="530225" y="5351463"/>
            <a:ext cx="2822575" cy="1250950"/>
          </a:xfrm>
          <a:prstGeom prst="rect">
            <a:avLst/>
          </a:prstGeom>
          <a:noFill/>
          <a:ln w="9525">
            <a:noFill/>
            <a:miter lim="800000"/>
            <a:headEnd/>
            <a:tailEnd/>
          </a:ln>
        </p:spPr>
        <p:txBody>
          <a:bodyPr lIns="36731" tIns="0" rIns="0" bIns="0">
            <a:spAutoFit/>
          </a:bodyPr>
          <a:lstStyle/>
          <a:p>
            <a:pPr marL="177800" indent="-177800">
              <a:lnSpc>
                <a:spcPct val="90000"/>
              </a:lnSpc>
              <a:spcBef>
                <a:spcPct val="20000"/>
              </a:spcBef>
              <a:buSzPct val="90000"/>
              <a:buFont typeface="Wingdings" pitchFamily="2" charset="2"/>
              <a:buChar char="§"/>
            </a:pPr>
            <a:r>
              <a:rPr lang="en-US" sz="1600" b="0"/>
              <a:t>Optimize handling, administration, processing </a:t>
            </a:r>
          </a:p>
          <a:p>
            <a:pPr marL="177800" indent="-177800">
              <a:lnSpc>
                <a:spcPct val="90000"/>
              </a:lnSpc>
              <a:spcBef>
                <a:spcPct val="20000"/>
              </a:spcBef>
              <a:buSzPct val="90000"/>
              <a:buFont typeface="Wingdings" pitchFamily="2" charset="2"/>
              <a:buChar char="§"/>
            </a:pPr>
            <a:r>
              <a:rPr lang="en-US" sz="1600" b="0"/>
              <a:t>Reduce inventory</a:t>
            </a:r>
          </a:p>
          <a:p>
            <a:pPr marL="177800" indent="-177800">
              <a:lnSpc>
                <a:spcPct val="90000"/>
              </a:lnSpc>
              <a:spcBef>
                <a:spcPct val="20000"/>
              </a:spcBef>
              <a:buSzPct val="90000"/>
              <a:buFont typeface="Wingdings" pitchFamily="2" charset="2"/>
              <a:buChar char="§"/>
            </a:pPr>
            <a:r>
              <a:rPr lang="en-US" sz="1600" b="0"/>
              <a:t>Change order quantity</a:t>
            </a:r>
          </a:p>
          <a:p>
            <a:pPr marL="177800" indent="-177800">
              <a:lnSpc>
                <a:spcPct val="90000"/>
              </a:lnSpc>
              <a:spcBef>
                <a:spcPct val="20000"/>
              </a:spcBef>
              <a:buSzPct val="90000"/>
              <a:buFont typeface="Wingdings" pitchFamily="2" charset="2"/>
              <a:buChar char="§"/>
            </a:pPr>
            <a:r>
              <a:rPr lang="en-US" sz="1600" b="0"/>
              <a:t>Improve forecasting</a:t>
            </a:r>
          </a:p>
        </p:txBody>
      </p:sp>
      <p:cxnSp>
        <p:nvCxnSpPr>
          <p:cNvPr id="18438" name="AutoShape 6"/>
          <p:cNvCxnSpPr>
            <a:cxnSpLocks noChangeShapeType="1"/>
            <a:stCxn id="18435" idx="1"/>
            <a:endCxn id="18436" idx="1"/>
          </p:cNvCxnSpPr>
          <p:nvPr/>
        </p:nvCxnSpPr>
        <p:spPr bwMode="auto">
          <a:xfrm rot="10800000" flipV="1">
            <a:off x="530225" y="1849438"/>
            <a:ext cx="1588" cy="2070100"/>
          </a:xfrm>
          <a:prstGeom prst="bentConnector3">
            <a:avLst>
              <a:gd name="adj1" fmla="val 14395468"/>
            </a:avLst>
          </a:prstGeom>
          <a:noFill/>
          <a:ln w="28575">
            <a:solidFill>
              <a:schemeClr val="tx1"/>
            </a:solidFill>
            <a:miter lim="800000"/>
            <a:headEnd/>
            <a:tailEnd/>
          </a:ln>
        </p:spPr>
      </p:cxnSp>
      <p:cxnSp>
        <p:nvCxnSpPr>
          <p:cNvPr id="18439" name="AutoShape 7"/>
          <p:cNvCxnSpPr>
            <a:cxnSpLocks noChangeShapeType="1"/>
            <a:stCxn id="18437" idx="1"/>
            <a:endCxn id="18436" idx="1"/>
          </p:cNvCxnSpPr>
          <p:nvPr/>
        </p:nvCxnSpPr>
        <p:spPr bwMode="auto">
          <a:xfrm rot="10800000">
            <a:off x="530225" y="3919538"/>
            <a:ext cx="1588" cy="2057400"/>
          </a:xfrm>
          <a:prstGeom prst="bentConnector3">
            <a:avLst>
              <a:gd name="adj1" fmla="val 14395468"/>
            </a:avLst>
          </a:prstGeom>
          <a:noFill/>
          <a:ln w="28575">
            <a:solidFill>
              <a:schemeClr val="tx1"/>
            </a:solidFill>
            <a:miter lim="800000"/>
            <a:headEnd/>
            <a:tailEnd/>
          </a:ln>
        </p:spPr>
      </p:cxnSp>
      <p:sp>
        <p:nvSpPr>
          <p:cNvPr id="18440" name="Rectangle 8"/>
          <p:cNvSpPr>
            <a:spLocks noChangeArrowheads="1"/>
          </p:cNvSpPr>
          <p:nvPr/>
        </p:nvSpPr>
        <p:spPr bwMode="auto">
          <a:xfrm>
            <a:off x="530225" y="1096963"/>
            <a:ext cx="2574925" cy="220662"/>
          </a:xfrm>
          <a:prstGeom prst="rect">
            <a:avLst/>
          </a:prstGeom>
          <a:noFill/>
          <a:ln w="9525">
            <a:noFill/>
            <a:miter lim="800000"/>
            <a:headEnd/>
            <a:tailEnd/>
          </a:ln>
        </p:spPr>
        <p:txBody>
          <a:bodyPr lIns="36731" tIns="0" rIns="0" bIns="0">
            <a:spAutoFit/>
          </a:bodyPr>
          <a:lstStyle/>
          <a:p>
            <a:pPr marL="342900" indent="-342900">
              <a:lnSpc>
                <a:spcPct val="90000"/>
              </a:lnSpc>
              <a:spcBef>
                <a:spcPct val="20000"/>
              </a:spcBef>
              <a:buSzPct val="90000"/>
              <a:buFont typeface="Wingdings" pitchFamily="2" charset="2"/>
              <a:buNone/>
            </a:pPr>
            <a:r>
              <a:rPr lang="en-US" sz="1600"/>
              <a:t>Reduce Price</a:t>
            </a:r>
          </a:p>
        </p:txBody>
      </p:sp>
      <p:sp>
        <p:nvSpPr>
          <p:cNvPr id="18441" name="Rectangle 9"/>
          <p:cNvSpPr>
            <a:spLocks noChangeArrowheads="1"/>
          </p:cNvSpPr>
          <p:nvPr/>
        </p:nvSpPr>
        <p:spPr bwMode="auto">
          <a:xfrm>
            <a:off x="530225" y="2559050"/>
            <a:ext cx="2493963" cy="441325"/>
          </a:xfrm>
          <a:prstGeom prst="rect">
            <a:avLst/>
          </a:prstGeom>
          <a:noFill/>
          <a:ln w="9525">
            <a:noFill/>
            <a:miter lim="800000"/>
            <a:headEnd/>
            <a:tailEnd/>
          </a:ln>
        </p:spPr>
        <p:txBody>
          <a:bodyPr lIns="36731" tIns="0" rIns="0" bIns="0">
            <a:spAutoFit/>
          </a:bodyPr>
          <a:lstStyle/>
          <a:p>
            <a:pPr>
              <a:lnSpc>
                <a:spcPct val="90000"/>
              </a:lnSpc>
              <a:spcBef>
                <a:spcPct val="20000"/>
              </a:spcBef>
              <a:buSzPct val="90000"/>
              <a:buFont typeface="Wingdings" pitchFamily="2" charset="2"/>
              <a:buNone/>
            </a:pPr>
            <a:r>
              <a:rPr lang="en-US" sz="1600"/>
              <a:t>Reduce Internally-driven  Costs</a:t>
            </a:r>
          </a:p>
        </p:txBody>
      </p:sp>
      <p:sp>
        <p:nvSpPr>
          <p:cNvPr id="18442" name="Rectangle 10"/>
          <p:cNvSpPr>
            <a:spLocks noChangeArrowheads="1"/>
          </p:cNvSpPr>
          <p:nvPr/>
        </p:nvSpPr>
        <p:spPr bwMode="auto">
          <a:xfrm>
            <a:off x="530225" y="5051425"/>
            <a:ext cx="2798763" cy="220663"/>
          </a:xfrm>
          <a:prstGeom prst="rect">
            <a:avLst/>
          </a:prstGeom>
          <a:noFill/>
          <a:ln w="9525">
            <a:noFill/>
            <a:miter lim="800000"/>
            <a:headEnd/>
            <a:tailEnd/>
          </a:ln>
        </p:spPr>
        <p:txBody>
          <a:bodyPr lIns="36731" tIns="0" rIns="0" bIns="0">
            <a:spAutoFit/>
          </a:bodyPr>
          <a:lstStyle/>
          <a:p>
            <a:pPr marL="342900" indent="-342900">
              <a:lnSpc>
                <a:spcPct val="90000"/>
              </a:lnSpc>
              <a:spcBef>
                <a:spcPct val="20000"/>
              </a:spcBef>
              <a:buSzPct val="90000"/>
              <a:buFont typeface="Wingdings" pitchFamily="2" charset="2"/>
              <a:buNone/>
            </a:pPr>
            <a:r>
              <a:rPr lang="en-US" sz="1600"/>
              <a:t>Reduce Jointly Driven Costs</a:t>
            </a:r>
          </a:p>
        </p:txBody>
      </p:sp>
      <p:sp>
        <p:nvSpPr>
          <p:cNvPr id="18443" name="Text Box 11"/>
          <p:cNvSpPr txBox="1">
            <a:spLocks noChangeArrowheads="1"/>
          </p:cNvSpPr>
          <p:nvPr/>
        </p:nvSpPr>
        <p:spPr bwMode="blackWhite">
          <a:xfrm>
            <a:off x="5505450" y="1558925"/>
            <a:ext cx="684213"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t>Price</a:t>
            </a:r>
          </a:p>
        </p:txBody>
      </p:sp>
      <p:sp>
        <p:nvSpPr>
          <p:cNvPr id="18444" name="Text Box 12"/>
          <p:cNvSpPr txBox="1">
            <a:spLocks noChangeArrowheads="1"/>
          </p:cNvSpPr>
          <p:nvPr/>
        </p:nvSpPr>
        <p:spPr bwMode="blackWhite">
          <a:xfrm>
            <a:off x="6832600" y="3130550"/>
            <a:ext cx="1960563" cy="581025"/>
          </a:xfrm>
          <a:prstGeom prst="rect">
            <a:avLst/>
          </a:prstGeom>
          <a:noFill/>
          <a:ln w="12700">
            <a:noFill/>
            <a:miter lim="800000"/>
            <a:headEnd/>
            <a:tailEnd/>
          </a:ln>
        </p:spPr>
        <p:txBody>
          <a:bodyPr wrap="none" lIns="93296" tIns="46648" rIns="93296" bIns="46648">
            <a:spAutoFit/>
          </a:bodyPr>
          <a:lstStyle/>
          <a:p>
            <a:pPr algn="ctr" defTabSz="933450" eaLnBrk="0" hangingPunct="0"/>
            <a:r>
              <a:rPr lang="en-US" sz="1600">
                <a:solidFill>
                  <a:schemeClr val="bg1"/>
                </a:solidFill>
              </a:rPr>
              <a:t>Inventory carrying</a:t>
            </a:r>
          </a:p>
          <a:p>
            <a:pPr algn="ctr" defTabSz="933450" eaLnBrk="0" hangingPunct="0"/>
            <a:r>
              <a:rPr lang="en-US" sz="1600">
                <a:solidFill>
                  <a:schemeClr val="bg1"/>
                </a:solidFill>
              </a:rPr>
              <a:t>costs</a:t>
            </a:r>
          </a:p>
        </p:txBody>
      </p:sp>
      <p:sp>
        <p:nvSpPr>
          <p:cNvPr id="18445" name="Text Box 13"/>
          <p:cNvSpPr txBox="1">
            <a:spLocks noChangeArrowheads="1"/>
          </p:cNvSpPr>
          <p:nvPr/>
        </p:nvSpPr>
        <p:spPr bwMode="blackWhite">
          <a:xfrm>
            <a:off x="5583238" y="3830638"/>
            <a:ext cx="187325" cy="336550"/>
          </a:xfrm>
          <a:prstGeom prst="rect">
            <a:avLst/>
          </a:prstGeom>
          <a:noFill/>
          <a:ln w="12700">
            <a:noFill/>
            <a:miter lim="800000"/>
            <a:headEnd/>
            <a:tailEnd/>
          </a:ln>
        </p:spPr>
        <p:txBody>
          <a:bodyPr wrap="none" lIns="93296" tIns="46648" rIns="93296" bIns="46648">
            <a:spAutoFit/>
          </a:bodyPr>
          <a:lstStyle/>
          <a:p>
            <a:pPr defTabSz="933450" eaLnBrk="0" hangingPunct="0"/>
            <a:endParaRPr lang="en-US" sz="1600">
              <a:solidFill>
                <a:schemeClr val="bg1"/>
              </a:solidFill>
            </a:endParaRPr>
          </a:p>
        </p:txBody>
      </p:sp>
      <p:sp>
        <p:nvSpPr>
          <p:cNvPr id="18446" name="Text Box 14"/>
          <p:cNvSpPr txBox="1">
            <a:spLocks noChangeArrowheads="1"/>
          </p:cNvSpPr>
          <p:nvPr/>
        </p:nvSpPr>
        <p:spPr bwMode="blackWhite">
          <a:xfrm>
            <a:off x="4633913" y="2570163"/>
            <a:ext cx="1620837"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Transportation</a:t>
            </a:r>
          </a:p>
        </p:txBody>
      </p:sp>
      <p:sp>
        <p:nvSpPr>
          <p:cNvPr id="18447" name="Text Box 15"/>
          <p:cNvSpPr txBox="1">
            <a:spLocks noChangeArrowheads="1"/>
          </p:cNvSpPr>
          <p:nvPr/>
        </p:nvSpPr>
        <p:spPr bwMode="blackWhite">
          <a:xfrm>
            <a:off x="4495800" y="3363913"/>
            <a:ext cx="2254250"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Purchasing overhead</a:t>
            </a:r>
          </a:p>
        </p:txBody>
      </p:sp>
      <p:sp>
        <p:nvSpPr>
          <p:cNvPr id="18448" name="Text Box 16"/>
          <p:cNvSpPr txBox="1">
            <a:spLocks noChangeArrowheads="1"/>
          </p:cNvSpPr>
          <p:nvPr/>
        </p:nvSpPr>
        <p:spPr bwMode="blackWhite">
          <a:xfrm>
            <a:off x="5178425" y="5057775"/>
            <a:ext cx="187325" cy="336550"/>
          </a:xfrm>
          <a:prstGeom prst="rect">
            <a:avLst/>
          </a:prstGeom>
          <a:noFill/>
          <a:ln w="12700">
            <a:noFill/>
            <a:miter lim="800000"/>
            <a:headEnd/>
            <a:tailEnd/>
          </a:ln>
        </p:spPr>
        <p:txBody>
          <a:bodyPr wrap="none" lIns="93296" tIns="46648" rIns="93296" bIns="46648">
            <a:spAutoFit/>
          </a:bodyPr>
          <a:lstStyle/>
          <a:p>
            <a:pPr defTabSz="933450" eaLnBrk="0" hangingPunct="0"/>
            <a:endParaRPr lang="en-US" sz="1600">
              <a:solidFill>
                <a:schemeClr val="bg1"/>
              </a:solidFill>
            </a:endParaRPr>
          </a:p>
        </p:txBody>
      </p:sp>
      <p:sp>
        <p:nvSpPr>
          <p:cNvPr id="18449" name="Text Box 17"/>
          <p:cNvSpPr txBox="1">
            <a:spLocks noChangeArrowheads="1"/>
          </p:cNvSpPr>
          <p:nvPr/>
        </p:nvSpPr>
        <p:spPr bwMode="blackWhite">
          <a:xfrm>
            <a:off x="5256213" y="4902200"/>
            <a:ext cx="2128837"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Production capacity</a:t>
            </a:r>
          </a:p>
        </p:txBody>
      </p:sp>
      <p:sp>
        <p:nvSpPr>
          <p:cNvPr id="18450" name="Text Box 18"/>
          <p:cNvSpPr txBox="1">
            <a:spLocks noChangeArrowheads="1"/>
          </p:cNvSpPr>
          <p:nvPr/>
        </p:nvSpPr>
        <p:spPr bwMode="blackWhite">
          <a:xfrm>
            <a:off x="5022850" y="4437063"/>
            <a:ext cx="627063"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R&amp;D</a:t>
            </a:r>
          </a:p>
        </p:txBody>
      </p:sp>
      <p:sp>
        <p:nvSpPr>
          <p:cNvPr id="18451" name="Text Box 19"/>
          <p:cNvSpPr txBox="1">
            <a:spLocks noChangeArrowheads="1"/>
          </p:cNvSpPr>
          <p:nvPr/>
        </p:nvSpPr>
        <p:spPr bwMode="blackWhite">
          <a:xfrm>
            <a:off x="4633913" y="2959100"/>
            <a:ext cx="1836737"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Repairs/warranty</a:t>
            </a:r>
          </a:p>
        </p:txBody>
      </p:sp>
      <p:sp>
        <p:nvSpPr>
          <p:cNvPr id="18452" name="Rectangle 20"/>
          <p:cNvSpPr>
            <a:spLocks noGrp="1" noChangeArrowheads="1"/>
          </p:cNvSpPr>
          <p:nvPr>
            <p:ph type="title"/>
            <p:custDataLst>
              <p:tags r:id="rId1"/>
            </p:custDataLst>
          </p:nvPr>
        </p:nvSpPr>
        <p:spPr>
          <a:xfrm>
            <a:off x="0" y="0"/>
            <a:ext cx="9144000" cy="950913"/>
          </a:xfrm>
        </p:spPr>
        <p:txBody>
          <a:bodyPr/>
          <a:lstStyle/>
          <a:p>
            <a:pPr>
              <a:lnSpc>
                <a:spcPct val="90000"/>
              </a:lnSpc>
            </a:pPr>
            <a:r>
              <a:rPr lang="en-US" b="1" dirty="0" smtClean="0">
                <a:latin typeface="Albertus Extra Bold"/>
              </a:rPr>
              <a:t>Strategic Sourcing Tools</a:t>
            </a:r>
            <a:r>
              <a:rPr lang="en-US" b="1" dirty="0" smtClean="0"/>
              <a:t>: </a:t>
            </a:r>
            <a:r>
              <a:rPr lang="en-US" b="1" dirty="0" smtClean="0">
                <a:latin typeface="Albertus Extra Bold"/>
              </a:rPr>
              <a:t>Total Cost of Ownership (TCO)</a:t>
            </a:r>
            <a:r>
              <a:rPr lang="en-US" b="1" dirty="0" smtClean="0"/>
              <a:t> </a:t>
            </a:r>
            <a:br>
              <a:rPr lang="en-US" b="1" dirty="0" smtClean="0"/>
            </a:br>
            <a:r>
              <a:rPr lang="en-US" dirty="0" smtClean="0"/>
              <a:t>Typical levers to reduce TCO</a:t>
            </a:r>
          </a:p>
        </p:txBody>
      </p:sp>
      <p:sp>
        <p:nvSpPr>
          <p:cNvPr id="18453" name="TextBox 20"/>
          <p:cNvSpPr txBox="1">
            <a:spLocks noChangeArrowheads="1"/>
          </p:cNvSpPr>
          <p:nvPr/>
        </p:nvSpPr>
        <p:spPr bwMode="auto">
          <a:xfrm>
            <a:off x="7156450" y="6267450"/>
            <a:ext cx="1987550" cy="339725"/>
          </a:xfrm>
          <a:prstGeom prst="rect">
            <a:avLst/>
          </a:prstGeom>
          <a:noFill/>
          <a:ln w="9525">
            <a:noFill/>
            <a:miter lim="800000"/>
            <a:headEnd/>
            <a:tailEnd/>
          </a:ln>
        </p:spPr>
        <p:txBody>
          <a:bodyPr wrap="none">
            <a:spAutoFit/>
          </a:bodyPr>
          <a:lstStyle/>
          <a:p>
            <a:r>
              <a:rPr lang="en-US" sz="1600" b="0"/>
              <a:t>Source: Stephen Doig</a:t>
            </a:r>
          </a:p>
        </p:txBody>
      </p:sp>
    </p:spTree>
    <p:extLst>
      <p:ext uri="{BB962C8B-B14F-4D97-AF65-F5344CB8AC3E}">
        <p14:creationId xmlns:p14="http://schemas.microsoft.com/office/powerpoint/2010/main" val="506734464"/>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7046913" y="5019675"/>
            <a:ext cx="1981200" cy="1255713"/>
          </a:xfrm>
          <a:prstGeom prst="rect">
            <a:avLst/>
          </a:prstGeom>
          <a:solidFill>
            <a:srgbClr val="FFFF00"/>
          </a:solidFill>
          <a:ln w="9525">
            <a:solidFill>
              <a:schemeClr val="tx1"/>
            </a:solidFill>
            <a:miter lim="800000"/>
            <a:headEnd/>
            <a:tailEnd/>
          </a:ln>
        </p:spPr>
        <p:txBody>
          <a:bodyPr wrap="none" anchor="ctr"/>
          <a:lstStyle/>
          <a:p>
            <a:endParaRPr lang="en-US"/>
          </a:p>
        </p:txBody>
      </p:sp>
      <p:sp>
        <p:nvSpPr>
          <p:cNvPr id="1028" name="Rectangle 3"/>
          <p:cNvSpPr>
            <a:spLocks noGrp="1" noChangeArrowheads="1"/>
          </p:cNvSpPr>
          <p:nvPr>
            <p:ph type="title"/>
          </p:nvPr>
        </p:nvSpPr>
        <p:spPr/>
        <p:txBody>
          <a:bodyPr/>
          <a:lstStyle/>
          <a:p>
            <a:pPr eaLnBrk="1" hangingPunct="1"/>
            <a:r>
              <a:rPr lang="en-US" b="1" dirty="0" smtClean="0">
                <a:latin typeface="Albertus Extra Bold"/>
              </a:rPr>
              <a:t>Strategic Sourcing Tools</a:t>
            </a:r>
            <a:r>
              <a:rPr lang="en-US" b="1" dirty="0" smtClean="0"/>
              <a:t>: </a:t>
            </a:r>
            <a:r>
              <a:rPr lang="en-US" b="1" dirty="0" smtClean="0">
                <a:latin typeface="Albertus Extra Bold"/>
              </a:rPr>
              <a:t>TCO</a:t>
            </a:r>
            <a:r>
              <a:rPr lang="en-US" b="1" dirty="0" smtClean="0"/>
              <a:t> </a:t>
            </a:r>
            <a:r>
              <a:rPr lang="en-US" dirty="0" smtClean="0"/>
              <a:t/>
            </a:r>
            <a:br>
              <a:rPr lang="en-US" dirty="0" smtClean="0"/>
            </a:br>
            <a:r>
              <a:rPr lang="en-US" dirty="0" smtClean="0"/>
              <a:t>	Supplier Liaison: </a:t>
            </a:r>
            <a:r>
              <a:rPr lang="en-US" i="1" dirty="0" smtClean="0"/>
              <a:t>Sun’s Scorecard System</a:t>
            </a:r>
          </a:p>
        </p:txBody>
      </p:sp>
      <p:sp>
        <p:nvSpPr>
          <p:cNvPr id="1029" name="Rectangle 4"/>
          <p:cNvSpPr>
            <a:spLocks noChangeArrowheads="1"/>
          </p:cNvSpPr>
          <p:nvPr/>
        </p:nvSpPr>
        <p:spPr bwMode="auto">
          <a:xfrm>
            <a:off x="644525" y="4230688"/>
            <a:ext cx="1354138" cy="1233487"/>
          </a:xfrm>
          <a:prstGeom prst="rect">
            <a:avLst/>
          </a:prstGeom>
          <a:solidFill>
            <a:srgbClr val="9999FF"/>
          </a:solidFill>
          <a:ln w="7938">
            <a:solidFill>
              <a:srgbClr val="000000"/>
            </a:solidFill>
            <a:miter lim="800000"/>
            <a:headEnd/>
            <a:tailEnd/>
          </a:ln>
        </p:spPr>
        <p:txBody>
          <a:bodyPr/>
          <a:lstStyle/>
          <a:p>
            <a:pPr algn="ctr" eaLnBrk="0" hangingPunct="0"/>
            <a:r>
              <a:rPr lang="en-US" sz="1800" b="0"/>
              <a:t>Quality</a:t>
            </a:r>
          </a:p>
        </p:txBody>
      </p:sp>
      <p:sp>
        <p:nvSpPr>
          <p:cNvPr id="1030" name="Rectangle 5"/>
          <p:cNvSpPr>
            <a:spLocks noChangeArrowheads="1"/>
          </p:cNvSpPr>
          <p:nvPr/>
        </p:nvSpPr>
        <p:spPr bwMode="auto">
          <a:xfrm>
            <a:off x="644525" y="2998788"/>
            <a:ext cx="1354138" cy="1231900"/>
          </a:xfrm>
          <a:prstGeom prst="rect">
            <a:avLst/>
          </a:prstGeom>
          <a:solidFill>
            <a:srgbClr val="FFCC99"/>
          </a:solidFill>
          <a:ln w="7938">
            <a:solidFill>
              <a:srgbClr val="000000"/>
            </a:solidFill>
            <a:miter lim="800000"/>
            <a:headEnd/>
            <a:tailEnd/>
          </a:ln>
        </p:spPr>
        <p:txBody>
          <a:bodyPr/>
          <a:lstStyle/>
          <a:p>
            <a:pPr algn="ctr" eaLnBrk="0" hangingPunct="0"/>
            <a:r>
              <a:rPr lang="en-US" sz="1800" b="0"/>
              <a:t>Leadtime/</a:t>
            </a:r>
          </a:p>
          <a:p>
            <a:pPr algn="ctr" eaLnBrk="0" hangingPunct="0"/>
            <a:r>
              <a:rPr lang="en-US" sz="1800" b="0"/>
              <a:t>Delivery/</a:t>
            </a:r>
          </a:p>
          <a:p>
            <a:pPr algn="ctr" eaLnBrk="0" hangingPunct="0"/>
            <a:r>
              <a:rPr lang="en-US" sz="1800" b="0"/>
              <a:t>Flexibility</a:t>
            </a:r>
          </a:p>
        </p:txBody>
      </p:sp>
      <p:sp>
        <p:nvSpPr>
          <p:cNvPr id="1031" name="Rectangle 6"/>
          <p:cNvSpPr>
            <a:spLocks noChangeArrowheads="1"/>
          </p:cNvSpPr>
          <p:nvPr/>
        </p:nvSpPr>
        <p:spPr bwMode="auto">
          <a:xfrm>
            <a:off x="644525" y="1971675"/>
            <a:ext cx="1354138" cy="1027113"/>
          </a:xfrm>
          <a:prstGeom prst="rect">
            <a:avLst/>
          </a:prstGeom>
          <a:solidFill>
            <a:srgbClr val="CCFFCC"/>
          </a:solidFill>
          <a:ln w="7938">
            <a:solidFill>
              <a:srgbClr val="000000"/>
            </a:solidFill>
            <a:miter lim="800000"/>
            <a:headEnd/>
            <a:tailEnd/>
          </a:ln>
        </p:spPr>
        <p:txBody>
          <a:bodyPr/>
          <a:lstStyle/>
          <a:p>
            <a:pPr algn="ctr" eaLnBrk="0" hangingPunct="0"/>
            <a:r>
              <a:rPr lang="en-US" sz="1800" b="0"/>
              <a:t>Technology</a:t>
            </a:r>
          </a:p>
        </p:txBody>
      </p:sp>
      <p:sp>
        <p:nvSpPr>
          <p:cNvPr id="1032" name="Rectangle 7"/>
          <p:cNvSpPr>
            <a:spLocks noChangeArrowheads="1"/>
          </p:cNvSpPr>
          <p:nvPr/>
        </p:nvSpPr>
        <p:spPr bwMode="auto">
          <a:xfrm>
            <a:off x="644525" y="1346200"/>
            <a:ext cx="1354138" cy="625475"/>
          </a:xfrm>
          <a:prstGeom prst="rect">
            <a:avLst/>
          </a:prstGeom>
          <a:solidFill>
            <a:srgbClr val="F8F8F8"/>
          </a:solidFill>
          <a:ln w="7938">
            <a:solidFill>
              <a:srgbClr val="000000"/>
            </a:solidFill>
            <a:miter lim="800000"/>
            <a:headEnd/>
            <a:tailEnd/>
          </a:ln>
        </p:spPr>
        <p:txBody>
          <a:bodyPr/>
          <a:lstStyle/>
          <a:p>
            <a:pPr algn="ctr" eaLnBrk="0" hangingPunct="0"/>
            <a:r>
              <a:rPr lang="en-US" sz="1800" b="0"/>
              <a:t>Support</a:t>
            </a:r>
          </a:p>
        </p:txBody>
      </p:sp>
      <p:sp>
        <p:nvSpPr>
          <p:cNvPr id="1033" name="Line 8"/>
          <p:cNvSpPr>
            <a:spLocks noChangeShapeType="1"/>
          </p:cNvSpPr>
          <p:nvPr/>
        </p:nvSpPr>
        <p:spPr bwMode="auto">
          <a:xfrm>
            <a:off x="600075" y="5464175"/>
            <a:ext cx="41275" cy="3175"/>
          </a:xfrm>
          <a:prstGeom prst="line">
            <a:avLst/>
          </a:prstGeom>
          <a:noFill/>
          <a:ln w="0">
            <a:solidFill>
              <a:srgbClr val="000000"/>
            </a:solidFill>
            <a:round/>
            <a:headEnd/>
            <a:tailEnd/>
          </a:ln>
        </p:spPr>
        <p:txBody>
          <a:bodyPr/>
          <a:lstStyle/>
          <a:p>
            <a:endParaRPr lang="en-US"/>
          </a:p>
        </p:txBody>
      </p:sp>
      <p:sp>
        <p:nvSpPr>
          <p:cNvPr id="1034" name="Line 9"/>
          <p:cNvSpPr>
            <a:spLocks noChangeShapeType="1"/>
          </p:cNvSpPr>
          <p:nvPr/>
        </p:nvSpPr>
        <p:spPr bwMode="auto">
          <a:xfrm>
            <a:off x="600075" y="4649788"/>
            <a:ext cx="41275" cy="3175"/>
          </a:xfrm>
          <a:prstGeom prst="line">
            <a:avLst/>
          </a:prstGeom>
          <a:noFill/>
          <a:ln w="0">
            <a:solidFill>
              <a:srgbClr val="000000"/>
            </a:solidFill>
            <a:round/>
            <a:headEnd/>
            <a:tailEnd/>
          </a:ln>
        </p:spPr>
        <p:txBody>
          <a:bodyPr/>
          <a:lstStyle/>
          <a:p>
            <a:endParaRPr lang="en-US"/>
          </a:p>
        </p:txBody>
      </p:sp>
      <p:sp>
        <p:nvSpPr>
          <p:cNvPr id="1035" name="Line 10"/>
          <p:cNvSpPr>
            <a:spLocks noChangeShapeType="1"/>
          </p:cNvSpPr>
          <p:nvPr/>
        </p:nvSpPr>
        <p:spPr bwMode="auto">
          <a:xfrm>
            <a:off x="600075" y="3816350"/>
            <a:ext cx="41275" cy="1588"/>
          </a:xfrm>
          <a:prstGeom prst="line">
            <a:avLst/>
          </a:prstGeom>
          <a:noFill/>
          <a:ln w="0">
            <a:solidFill>
              <a:srgbClr val="000000"/>
            </a:solidFill>
            <a:round/>
            <a:headEnd/>
            <a:tailEnd/>
          </a:ln>
        </p:spPr>
        <p:txBody>
          <a:bodyPr/>
          <a:lstStyle/>
          <a:p>
            <a:endParaRPr lang="en-US"/>
          </a:p>
        </p:txBody>
      </p:sp>
      <p:sp>
        <p:nvSpPr>
          <p:cNvPr id="1036" name="Line 11"/>
          <p:cNvSpPr>
            <a:spLocks noChangeShapeType="1"/>
          </p:cNvSpPr>
          <p:nvPr/>
        </p:nvSpPr>
        <p:spPr bwMode="auto">
          <a:xfrm>
            <a:off x="600075" y="2998788"/>
            <a:ext cx="41275" cy="1587"/>
          </a:xfrm>
          <a:prstGeom prst="line">
            <a:avLst/>
          </a:prstGeom>
          <a:noFill/>
          <a:ln w="0">
            <a:solidFill>
              <a:srgbClr val="000000"/>
            </a:solidFill>
            <a:round/>
            <a:headEnd/>
            <a:tailEnd/>
          </a:ln>
        </p:spPr>
        <p:txBody>
          <a:bodyPr/>
          <a:lstStyle/>
          <a:p>
            <a:endParaRPr lang="en-US"/>
          </a:p>
        </p:txBody>
      </p:sp>
      <p:sp>
        <p:nvSpPr>
          <p:cNvPr id="1037" name="Line 12"/>
          <p:cNvSpPr>
            <a:spLocks noChangeShapeType="1"/>
          </p:cNvSpPr>
          <p:nvPr/>
        </p:nvSpPr>
        <p:spPr bwMode="auto">
          <a:xfrm>
            <a:off x="600075" y="2179638"/>
            <a:ext cx="41275" cy="1587"/>
          </a:xfrm>
          <a:prstGeom prst="line">
            <a:avLst/>
          </a:prstGeom>
          <a:noFill/>
          <a:ln w="0">
            <a:solidFill>
              <a:srgbClr val="000000"/>
            </a:solidFill>
            <a:round/>
            <a:headEnd/>
            <a:tailEnd/>
          </a:ln>
        </p:spPr>
        <p:txBody>
          <a:bodyPr/>
          <a:lstStyle/>
          <a:p>
            <a:endParaRPr lang="en-US"/>
          </a:p>
        </p:txBody>
      </p:sp>
      <p:sp>
        <p:nvSpPr>
          <p:cNvPr id="1038" name="Line 13"/>
          <p:cNvSpPr>
            <a:spLocks noChangeShapeType="1"/>
          </p:cNvSpPr>
          <p:nvPr/>
        </p:nvSpPr>
        <p:spPr bwMode="auto">
          <a:xfrm>
            <a:off x="600075" y="1346200"/>
            <a:ext cx="41275" cy="3175"/>
          </a:xfrm>
          <a:prstGeom prst="line">
            <a:avLst/>
          </a:prstGeom>
          <a:noFill/>
          <a:ln w="0">
            <a:solidFill>
              <a:srgbClr val="000000"/>
            </a:solidFill>
            <a:round/>
            <a:headEnd/>
            <a:tailEnd/>
          </a:ln>
        </p:spPr>
        <p:txBody>
          <a:bodyPr/>
          <a:lstStyle/>
          <a:p>
            <a:endParaRPr lang="en-US"/>
          </a:p>
        </p:txBody>
      </p:sp>
      <p:sp>
        <p:nvSpPr>
          <p:cNvPr id="1039" name="Line 14"/>
          <p:cNvSpPr>
            <a:spLocks noChangeShapeType="1"/>
          </p:cNvSpPr>
          <p:nvPr/>
        </p:nvSpPr>
        <p:spPr bwMode="auto">
          <a:xfrm flipV="1">
            <a:off x="641350" y="5464175"/>
            <a:ext cx="1588" cy="82550"/>
          </a:xfrm>
          <a:prstGeom prst="line">
            <a:avLst/>
          </a:prstGeom>
          <a:noFill/>
          <a:ln w="0">
            <a:solidFill>
              <a:srgbClr val="000000"/>
            </a:solidFill>
            <a:round/>
            <a:headEnd/>
            <a:tailEnd/>
          </a:ln>
        </p:spPr>
        <p:txBody>
          <a:bodyPr/>
          <a:lstStyle/>
          <a:p>
            <a:endParaRPr lang="en-US"/>
          </a:p>
        </p:txBody>
      </p:sp>
      <p:sp>
        <p:nvSpPr>
          <p:cNvPr id="1040" name="Rectangle 15"/>
          <p:cNvSpPr>
            <a:spLocks noChangeArrowheads="1"/>
          </p:cNvSpPr>
          <p:nvPr/>
        </p:nvSpPr>
        <p:spPr bwMode="auto">
          <a:xfrm>
            <a:off x="388938" y="5335588"/>
            <a:ext cx="18256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0%</a:t>
            </a:r>
            <a:endParaRPr lang="en-US" b="0"/>
          </a:p>
        </p:txBody>
      </p:sp>
      <p:sp>
        <p:nvSpPr>
          <p:cNvPr id="1041" name="Rectangle 16"/>
          <p:cNvSpPr>
            <a:spLocks noChangeArrowheads="1"/>
          </p:cNvSpPr>
          <p:nvPr/>
        </p:nvSpPr>
        <p:spPr bwMode="auto">
          <a:xfrm>
            <a:off x="322263" y="4521200"/>
            <a:ext cx="2524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20%</a:t>
            </a:r>
            <a:endParaRPr lang="en-US" b="0"/>
          </a:p>
        </p:txBody>
      </p:sp>
      <p:sp>
        <p:nvSpPr>
          <p:cNvPr id="1042" name="Rectangle 17"/>
          <p:cNvSpPr>
            <a:spLocks noChangeArrowheads="1"/>
          </p:cNvSpPr>
          <p:nvPr/>
        </p:nvSpPr>
        <p:spPr bwMode="auto">
          <a:xfrm>
            <a:off x="322263" y="3686175"/>
            <a:ext cx="2524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40%</a:t>
            </a:r>
            <a:endParaRPr lang="en-US" b="0"/>
          </a:p>
        </p:txBody>
      </p:sp>
      <p:sp>
        <p:nvSpPr>
          <p:cNvPr id="1043" name="Rectangle 18"/>
          <p:cNvSpPr>
            <a:spLocks noChangeArrowheads="1"/>
          </p:cNvSpPr>
          <p:nvPr/>
        </p:nvSpPr>
        <p:spPr bwMode="auto">
          <a:xfrm>
            <a:off x="322263" y="2868613"/>
            <a:ext cx="2524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60%</a:t>
            </a:r>
            <a:endParaRPr lang="en-US" b="0"/>
          </a:p>
        </p:txBody>
      </p:sp>
      <p:sp>
        <p:nvSpPr>
          <p:cNvPr id="1044" name="Rectangle 19"/>
          <p:cNvSpPr>
            <a:spLocks noChangeArrowheads="1"/>
          </p:cNvSpPr>
          <p:nvPr/>
        </p:nvSpPr>
        <p:spPr bwMode="auto">
          <a:xfrm>
            <a:off x="322263" y="2051050"/>
            <a:ext cx="2524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80%</a:t>
            </a:r>
            <a:endParaRPr lang="en-US" b="0"/>
          </a:p>
        </p:txBody>
      </p:sp>
      <p:sp>
        <p:nvSpPr>
          <p:cNvPr id="1045" name="Rectangle 20"/>
          <p:cNvSpPr>
            <a:spLocks noChangeArrowheads="1"/>
          </p:cNvSpPr>
          <p:nvPr/>
        </p:nvSpPr>
        <p:spPr bwMode="auto">
          <a:xfrm>
            <a:off x="257175" y="1217613"/>
            <a:ext cx="322263"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100%</a:t>
            </a:r>
            <a:endParaRPr lang="en-US" b="0"/>
          </a:p>
        </p:txBody>
      </p:sp>
      <p:sp>
        <p:nvSpPr>
          <p:cNvPr id="1046" name="Line 21"/>
          <p:cNvSpPr>
            <a:spLocks noChangeShapeType="1"/>
          </p:cNvSpPr>
          <p:nvPr/>
        </p:nvSpPr>
        <p:spPr bwMode="auto">
          <a:xfrm>
            <a:off x="1749425" y="1974850"/>
            <a:ext cx="4611688" cy="1588"/>
          </a:xfrm>
          <a:prstGeom prst="line">
            <a:avLst/>
          </a:prstGeom>
          <a:noFill/>
          <a:ln w="0">
            <a:solidFill>
              <a:srgbClr val="000000"/>
            </a:solidFill>
            <a:prstDash val="dash"/>
            <a:round/>
            <a:headEnd/>
            <a:tailEnd/>
          </a:ln>
        </p:spPr>
        <p:txBody>
          <a:bodyPr/>
          <a:lstStyle/>
          <a:p>
            <a:endParaRPr lang="en-US"/>
          </a:p>
        </p:txBody>
      </p:sp>
      <p:sp>
        <p:nvSpPr>
          <p:cNvPr id="1047" name="Line 22"/>
          <p:cNvSpPr>
            <a:spLocks noChangeShapeType="1"/>
          </p:cNvSpPr>
          <p:nvPr/>
        </p:nvSpPr>
        <p:spPr bwMode="auto">
          <a:xfrm>
            <a:off x="1635125" y="1343025"/>
            <a:ext cx="5157788" cy="1588"/>
          </a:xfrm>
          <a:prstGeom prst="line">
            <a:avLst/>
          </a:prstGeom>
          <a:noFill/>
          <a:ln w="0">
            <a:solidFill>
              <a:srgbClr val="000000"/>
            </a:solidFill>
            <a:round/>
            <a:headEnd/>
            <a:tailEnd/>
          </a:ln>
        </p:spPr>
        <p:txBody>
          <a:bodyPr/>
          <a:lstStyle/>
          <a:p>
            <a:endParaRPr lang="en-US"/>
          </a:p>
        </p:txBody>
      </p:sp>
      <p:sp>
        <p:nvSpPr>
          <p:cNvPr id="1048" name="Rectangle 23"/>
          <p:cNvSpPr>
            <a:spLocks noChangeArrowheads="1"/>
          </p:cNvSpPr>
          <p:nvPr/>
        </p:nvSpPr>
        <p:spPr bwMode="auto">
          <a:xfrm>
            <a:off x="2181225" y="5470525"/>
            <a:ext cx="149225" cy="323850"/>
          </a:xfrm>
          <a:prstGeom prst="rect">
            <a:avLst/>
          </a:prstGeom>
          <a:solidFill>
            <a:srgbClr val="9999FF"/>
          </a:solidFill>
          <a:ln w="7938">
            <a:solidFill>
              <a:srgbClr val="000000"/>
            </a:solidFill>
            <a:miter lim="800000"/>
            <a:headEnd/>
            <a:tailEnd/>
          </a:ln>
        </p:spPr>
        <p:txBody>
          <a:bodyPr/>
          <a:lstStyle/>
          <a:p>
            <a:endParaRPr lang="en-US"/>
          </a:p>
        </p:txBody>
      </p:sp>
      <p:sp>
        <p:nvSpPr>
          <p:cNvPr id="1049" name="Rectangle 24"/>
          <p:cNvSpPr>
            <a:spLocks noChangeArrowheads="1"/>
          </p:cNvSpPr>
          <p:nvPr/>
        </p:nvSpPr>
        <p:spPr bwMode="auto">
          <a:xfrm>
            <a:off x="2516188" y="4646613"/>
            <a:ext cx="149225" cy="823912"/>
          </a:xfrm>
          <a:prstGeom prst="rect">
            <a:avLst/>
          </a:prstGeom>
          <a:solidFill>
            <a:srgbClr val="9999FF"/>
          </a:solidFill>
          <a:ln w="7938">
            <a:solidFill>
              <a:srgbClr val="000000"/>
            </a:solidFill>
            <a:miter lim="800000"/>
            <a:headEnd/>
            <a:tailEnd/>
          </a:ln>
        </p:spPr>
        <p:txBody>
          <a:bodyPr/>
          <a:lstStyle/>
          <a:p>
            <a:endParaRPr lang="en-US"/>
          </a:p>
        </p:txBody>
      </p:sp>
      <p:sp>
        <p:nvSpPr>
          <p:cNvPr id="1050" name="Rectangle 25"/>
          <p:cNvSpPr>
            <a:spLocks noChangeArrowheads="1"/>
          </p:cNvSpPr>
          <p:nvPr/>
        </p:nvSpPr>
        <p:spPr bwMode="auto">
          <a:xfrm>
            <a:off x="2951163" y="4529138"/>
            <a:ext cx="149225" cy="84137"/>
          </a:xfrm>
          <a:prstGeom prst="rect">
            <a:avLst/>
          </a:prstGeom>
          <a:solidFill>
            <a:srgbClr val="9999FF"/>
          </a:solidFill>
          <a:ln w="7938">
            <a:solidFill>
              <a:srgbClr val="000000"/>
            </a:solidFill>
            <a:miter lim="800000"/>
            <a:headEnd/>
            <a:tailEnd/>
          </a:ln>
        </p:spPr>
        <p:txBody>
          <a:bodyPr/>
          <a:lstStyle/>
          <a:p>
            <a:endParaRPr lang="en-US"/>
          </a:p>
        </p:txBody>
      </p:sp>
      <p:sp>
        <p:nvSpPr>
          <p:cNvPr id="1051" name="Rectangle 26"/>
          <p:cNvSpPr>
            <a:spLocks noChangeArrowheads="1"/>
          </p:cNvSpPr>
          <p:nvPr/>
        </p:nvSpPr>
        <p:spPr bwMode="auto">
          <a:xfrm>
            <a:off x="3316288" y="4232275"/>
            <a:ext cx="149225" cy="333375"/>
          </a:xfrm>
          <a:prstGeom prst="rect">
            <a:avLst/>
          </a:prstGeom>
          <a:solidFill>
            <a:srgbClr val="9999FF"/>
          </a:solidFill>
          <a:ln w="7938">
            <a:solidFill>
              <a:srgbClr val="000000"/>
            </a:solidFill>
            <a:miter lim="800000"/>
            <a:headEnd/>
            <a:tailEnd/>
          </a:ln>
        </p:spPr>
        <p:txBody>
          <a:bodyPr/>
          <a:lstStyle/>
          <a:p>
            <a:endParaRPr lang="en-US"/>
          </a:p>
        </p:txBody>
      </p:sp>
      <p:sp>
        <p:nvSpPr>
          <p:cNvPr id="1052" name="Rectangle 27"/>
          <p:cNvSpPr>
            <a:spLocks noChangeArrowheads="1"/>
          </p:cNvSpPr>
          <p:nvPr/>
        </p:nvSpPr>
        <p:spPr bwMode="auto">
          <a:xfrm>
            <a:off x="3681413" y="4232275"/>
            <a:ext cx="150812" cy="406400"/>
          </a:xfrm>
          <a:prstGeom prst="rect">
            <a:avLst/>
          </a:prstGeom>
          <a:solidFill>
            <a:srgbClr val="9999FF"/>
          </a:solidFill>
          <a:ln w="7938">
            <a:solidFill>
              <a:srgbClr val="000000"/>
            </a:solidFill>
            <a:miter lim="800000"/>
            <a:headEnd/>
            <a:tailEnd/>
          </a:ln>
        </p:spPr>
        <p:txBody>
          <a:bodyPr/>
          <a:lstStyle/>
          <a:p>
            <a:endParaRPr lang="en-US"/>
          </a:p>
        </p:txBody>
      </p:sp>
      <p:sp>
        <p:nvSpPr>
          <p:cNvPr id="1053" name="Rectangle 28"/>
          <p:cNvSpPr>
            <a:spLocks noChangeArrowheads="1"/>
          </p:cNvSpPr>
          <p:nvPr/>
        </p:nvSpPr>
        <p:spPr bwMode="auto">
          <a:xfrm>
            <a:off x="4029075" y="4232275"/>
            <a:ext cx="149225" cy="406400"/>
          </a:xfrm>
          <a:prstGeom prst="rect">
            <a:avLst/>
          </a:prstGeom>
          <a:solidFill>
            <a:srgbClr val="9999FF"/>
          </a:solidFill>
          <a:ln w="7938">
            <a:solidFill>
              <a:srgbClr val="000000"/>
            </a:solidFill>
            <a:miter lim="800000"/>
            <a:headEnd/>
            <a:tailEnd/>
          </a:ln>
        </p:spPr>
        <p:txBody>
          <a:bodyPr/>
          <a:lstStyle/>
          <a:p>
            <a:endParaRPr lang="en-US"/>
          </a:p>
        </p:txBody>
      </p:sp>
      <p:sp>
        <p:nvSpPr>
          <p:cNvPr id="1054" name="Rectangle 29"/>
          <p:cNvSpPr>
            <a:spLocks noChangeArrowheads="1"/>
          </p:cNvSpPr>
          <p:nvPr/>
        </p:nvSpPr>
        <p:spPr bwMode="auto">
          <a:xfrm>
            <a:off x="4394200" y="3816350"/>
            <a:ext cx="150813" cy="415925"/>
          </a:xfrm>
          <a:prstGeom prst="rect">
            <a:avLst/>
          </a:prstGeom>
          <a:solidFill>
            <a:srgbClr val="FFCC99"/>
          </a:solidFill>
          <a:ln w="7938">
            <a:solidFill>
              <a:srgbClr val="000000"/>
            </a:solidFill>
            <a:miter lim="800000"/>
            <a:headEnd/>
            <a:tailEnd/>
          </a:ln>
        </p:spPr>
        <p:txBody>
          <a:bodyPr/>
          <a:lstStyle/>
          <a:p>
            <a:endParaRPr lang="en-US"/>
          </a:p>
        </p:txBody>
      </p:sp>
      <p:sp>
        <p:nvSpPr>
          <p:cNvPr id="1055" name="Rectangle 30"/>
          <p:cNvSpPr>
            <a:spLocks noChangeArrowheads="1"/>
          </p:cNvSpPr>
          <p:nvPr/>
        </p:nvSpPr>
        <p:spPr bwMode="auto">
          <a:xfrm>
            <a:off x="4760913" y="3206750"/>
            <a:ext cx="149225" cy="615950"/>
          </a:xfrm>
          <a:prstGeom prst="rect">
            <a:avLst/>
          </a:prstGeom>
          <a:solidFill>
            <a:srgbClr val="FFCC99"/>
          </a:solidFill>
          <a:ln w="7938">
            <a:solidFill>
              <a:srgbClr val="000000"/>
            </a:solidFill>
            <a:miter lim="800000"/>
            <a:headEnd/>
            <a:tailEnd/>
          </a:ln>
        </p:spPr>
        <p:txBody>
          <a:bodyPr/>
          <a:lstStyle/>
          <a:p>
            <a:endParaRPr lang="en-US"/>
          </a:p>
        </p:txBody>
      </p:sp>
      <p:sp>
        <p:nvSpPr>
          <p:cNvPr id="1056" name="Rectangle 31"/>
          <p:cNvSpPr>
            <a:spLocks noChangeArrowheads="1"/>
          </p:cNvSpPr>
          <p:nvPr/>
        </p:nvSpPr>
        <p:spPr bwMode="auto">
          <a:xfrm>
            <a:off x="5126038" y="3005138"/>
            <a:ext cx="149225" cy="207962"/>
          </a:xfrm>
          <a:prstGeom prst="rect">
            <a:avLst/>
          </a:prstGeom>
          <a:solidFill>
            <a:srgbClr val="FFCC99"/>
          </a:solidFill>
          <a:ln w="7938">
            <a:solidFill>
              <a:srgbClr val="000000"/>
            </a:solidFill>
            <a:miter lim="800000"/>
            <a:headEnd/>
            <a:tailEnd/>
          </a:ln>
        </p:spPr>
        <p:txBody>
          <a:bodyPr/>
          <a:lstStyle/>
          <a:p>
            <a:endParaRPr lang="en-US"/>
          </a:p>
        </p:txBody>
      </p:sp>
      <p:sp>
        <p:nvSpPr>
          <p:cNvPr id="1057" name="Rectangle 32"/>
          <p:cNvSpPr>
            <a:spLocks noChangeArrowheads="1"/>
          </p:cNvSpPr>
          <p:nvPr/>
        </p:nvSpPr>
        <p:spPr bwMode="auto">
          <a:xfrm>
            <a:off x="5530850" y="2628900"/>
            <a:ext cx="149225" cy="374650"/>
          </a:xfrm>
          <a:prstGeom prst="rect">
            <a:avLst/>
          </a:prstGeom>
          <a:solidFill>
            <a:srgbClr val="CCFFCC"/>
          </a:solidFill>
          <a:ln w="7938">
            <a:solidFill>
              <a:srgbClr val="000000"/>
            </a:solidFill>
            <a:miter lim="800000"/>
            <a:headEnd/>
            <a:tailEnd/>
          </a:ln>
        </p:spPr>
        <p:txBody>
          <a:bodyPr/>
          <a:lstStyle/>
          <a:p>
            <a:endParaRPr lang="en-US"/>
          </a:p>
        </p:txBody>
      </p:sp>
      <p:sp>
        <p:nvSpPr>
          <p:cNvPr id="1058" name="Rectangle 33"/>
          <p:cNvSpPr>
            <a:spLocks noChangeArrowheads="1"/>
          </p:cNvSpPr>
          <p:nvPr/>
        </p:nvSpPr>
        <p:spPr bwMode="auto">
          <a:xfrm>
            <a:off x="5886450" y="1974850"/>
            <a:ext cx="149225" cy="657225"/>
          </a:xfrm>
          <a:prstGeom prst="rect">
            <a:avLst/>
          </a:prstGeom>
          <a:solidFill>
            <a:srgbClr val="CCFFCC"/>
          </a:solidFill>
          <a:ln w="7938">
            <a:solidFill>
              <a:srgbClr val="000000"/>
            </a:solidFill>
            <a:miter lim="800000"/>
            <a:headEnd/>
            <a:tailEnd/>
          </a:ln>
        </p:spPr>
        <p:txBody>
          <a:bodyPr/>
          <a:lstStyle/>
          <a:p>
            <a:endParaRPr lang="en-US"/>
          </a:p>
        </p:txBody>
      </p:sp>
      <p:sp>
        <p:nvSpPr>
          <p:cNvPr id="1059" name="Rectangle 34"/>
          <p:cNvSpPr>
            <a:spLocks noChangeArrowheads="1"/>
          </p:cNvSpPr>
          <p:nvPr/>
        </p:nvSpPr>
        <p:spPr bwMode="auto">
          <a:xfrm>
            <a:off x="6270625" y="1558925"/>
            <a:ext cx="150813" cy="415925"/>
          </a:xfrm>
          <a:prstGeom prst="rect">
            <a:avLst/>
          </a:prstGeom>
          <a:solidFill>
            <a:srgbClr val="F8F8F8"/>
          </a:solidFill>
          <a:ln w="7938">
            <a:solidFill>
              <a:srgbClr val="000000"/>
            </a:solidFill>
            <a:miter lim="800000"/>
            <a:headEnd/>
            <a:tailEnd/>
          </a:ln>
        </p:spPr>
        <p:txBody>
          <a:bodyPr/>
          <a:lstStyle/>
          <a:p>
            <a:endParaRPr lang="en-US"/>
          </a:p>
        </p:txBody>
      </p:sp>
      <p:sp>
        <p:nvSpPr>
          <p:cNvPr id="1060" name="Rectangle 35"/>
          <p:cNvSpPr>
            <a:spLocks noChangeArrowheads="1"/>
          </p:cNvSpPr>
          <p:nvPr/>
        </p:nvSpPr>
        <p:spPr bwMode="auto">
          <a:xfrm>
            <a:off x="6637338" y="1347788"/>
            <a:ext cx="149225" cy="207962"/>
          </a:xfrm>
          <a:prstGeom prst="rect">
            <a:avLst/>
          </a:prstGeom>
          <a:solidFill>
            <a:srgbClr val="F8F8F8"/>
          </a:solidFill>
          <a:ln w="7938">
            <a:solidFill>
              <a:srgbClr val="000000"/>
            </a:solidFill>
            <a:miter lim="800000"/>
            <a:headEnd/>
            <a:tailEnd/>
          </a:ln>
        </p:spPr>
        <p:txBody>
          <a:bodyPr/>
          <a:lstStyle/>
          <a:p>
            <a:endParaRPr lang="en-US"/>
          </a:p>
        </p:txBody>
      </p:sp>
      <p:sp>
        <p:nvSpPr>
          <p:cNvPr id="1061" name="Line 36"/>
          <p:cNvSpPr>
            <a:spLocks noChangeShapeType="1"/>
          </p:cNvSpPr>
          <p:nvPr/>
        </p:nvSpPr>
        <p:spPr bwMode="auto">
          <a:xfrm>
            <a:off x="1825625" y="5470525"/>
            <a:ext cx="800100" cy="0"/>
          </a:xfrm>
          <a:prstGeom prst="line">
            <a:avLst/>
          </a:prstGeom>
          <a:noFill/>
          <a:ln w="0">
            <a:solidFill>
              <a:srgbClr val="000000"/>
            </a:solidFill>
            <a:round/>
            <a:headEnd/>
            <a:tailEnd/>
          </a:ln>
        </p:spPr>
        <p:txBody>
          <a:bodyPr/>
          <a:lstStyle/>
          <a:p>
            <a:endParaRPr lang="en-US"/>
          </a:p>
        </p:txBody>
      </p:sp>
      <p:sp>
        <p:nvSpPr>
          <p:cNvPr id="1062" name="Rectangle 37"/>
          <p:cNvSpPr>
            <a:spLocks noChangeArrowheads="1"/>
          </p:cNvSpPr>
          <p:nvPr/>
        </p:nvSpPr>
        <p:spPr bwMode="auto">
          <a:xfrm>
            <a:off x="2205038" y="5843588"/>
            <a:ext cx="1127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-8</a:t>
            </a:r>
            <a:endParaRPr lang="en-US" b="0"/>
          </a:p>
        </p:txBody>
      </p:sp>
      <p:sp>
        <p:nvSpPr>
          <p:cNvPr id="1063" name="Rectangle 38"/>
          <p:cNvSpPr>
            <a:spLocks noChangeArrowheads="1"/>
          </p:cNvSpPr>
          <p:nvPr/>
        </p:nvSpPr>
        <p:spPr bwMode="auto">
          <a:xfrm>
            <a:off x="2524125" y="4456113"/>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20</a:t>
            </a:r>
            <a:endParaRPr lang="en-US" b="0"/>
          </a:p>
        </p:txBody>
      </p:sp>
      <p:sp>
        <p:nvSpPr>
          <p:cNvPr id="1064" name="Rectangle 39"/>
          <p:cNvSpPr>
            <a:spLocks noChangeArrowheads="1"/>
          </p:cNvSpPr>
          <p:nvPr/>
        </p:nvSpPr>
        <p:spPr bwMode="auto">
          <a:xfrm>
            <a:off x="2992438" y="4338638"/>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2</a:t>
            </a:r>
            <a:endParaRPr lang="en-US" b="0"/>
          </a:p>
        </p:txBody>
      </p:sp>
      <p:sp>
        <p:nvSpPr>
          <p:cNvPr id="1065" name="Rectangle 40"/>
          <p:cNvSpPr>
            <a:spLocks noChangeArrowheads="1"/>
          </p:cNvSpPr>
          <p:nvPr/>
        </p:nvSpPr>
        <p:spPr bwMode="auto">
          <a:xfrm>
            <a:off x="3357563" y="4032250"/>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8</a:t>
            </a:r>
            <a:endParaRPr lang="en-US" b="0"/>
          </a:p>
        </p:txBody>
      </p:sp>
      <p:sp>
        <p:nvSpPr>
          <p:cNvPr id="1066" name="Rectangle 41"/>
          <p:cNvSpPr>
            <a:spLocks noChangeArrowheads="1"/>
          </p:cNvSpPr>
          <p:nvPr/>
        </p:nvSpPr>
        <p:spPr bwMode="auto">
          <a:xfrm>
            <a:off x="3673475" y="4062413"/>
            <a:ext cx="182563"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a:t>
            </a:r>
            <a:endParaRPr lang="en-US" b="0"/>
          </a:p>
        </p:txBody>
      </p:sp>
      <p:sp>
        <p:nvSpPr>
          <p:cNvPr id="1067" name="Rectangle 42"/>
          <p:cNvSpPr>
            <a:spLocks noChangeArrowheads="1"/>
          </p:cNvSpPr>
          <p:nvPr/>
        </p:nvSpPr>
        <p:spPr bwMode="auto">
          <a:xfrm>
            <a:off x="4021138" y="4071938"/>
            <a:ext cx="18256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a:t>
            </a:r>
            <a:endParaRPr lang="en-US" b="0"/>
          </a:p>
        </p:txBody>
      </p:sp>
      <p:sp>
        <p:nvSpPr>
          <p:cNvPr id="1068" name="Rectangle 43"/>
          <p:cNvSpPr>
            <a:spLocks noChangeArrowheads="1"/>
          </p:cNvSpPr>
          <p:nvPr/>
        </p:nvSpPr>
        <p:spPr bwMode="auto">
          <a:xfrm>
            <a:off x="4403725" y="3624263"/>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a:t>
            </a:r>
            <a:endParaRPr lang="en-US" b="0"/>
          </a:p>
        </p:txBody>
      </p:sp>
      <p:sp>
        <p:nvSpPr>
          <p:cNvPr id="1069" name="Rectangle 44"/>
          <p:cNvSpPr>
            <a:spLocks noChangeArrowheads="1"/>
          </p:cNvSpPr>
          <p:nvPr/>
        </p:nvSpPr>
        <p:spPr bwMode="auto">
          <a:xfrm>
            <a:off x="4768850" y="3016250"/>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15</a:t>
            </a:r>
            <a:endParaRPr lang="en-US" b="0"/>
          </a:p>
        </p:txBody>
      </p:sp>
      <p:sp>
        <p:nvSpPr>
          <p:cNvPr id="1070" name="Rectangle 45"/>
          <p:cNvSpPr>
            <a:spLocks noChangeArrowheads="1"/>
          </p:cNvSpPr>
          <p:nvPr/>
        </p:nvSpPr>
        <p:spPr bwMode="auto">
          <a:xfrm>
            <a:off x="5167313" y="2794000"/>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5</a:t>
            </a:r>
            <a:endParaRPr lang="en-US" b="0"/>
          </a:p>
        </p:txBody>
      </p:sp>
      <p:sp>
        <p:nvSpPr>
          <p:cNvPr id="1071" name="Rectangle 46"/>
          <p:cNvSpPr>
            <a:spLocks noChangeArrowheads="1"/>
          </p:cNvSpPr>
          <p:nvPr/>
        </p:nvSpPr>
        <p:spPr bwMode="auto">
          <a:xfrm>
            <a:off x="5562600" y="2438400"/>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9</a:t>
            </a:r>
            <a:endParaRPr lang="en-US" b="0"/>
          </a:p>
        </p:txBody>
      </p:sp>
      <p:sp>
        <p:nvSpPr>
          <p:cNvPr id="1072" name="Rectangle 47"/>
          <p:cNvSpPr>
            <a:spLocks noChangeArrowheads="1"/>
          </p:cNvSpPr>
          <p:nvPr/>
        </p:nvSpPr>
        <p:spPr bwMode="auto">
          <a:xfrm>
            <a:off x="5894388" y="1793875"/>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16</a:t>
            </a:r>
            <a:endParaRPr lang="en-US" b="0"/>
          </a:p>
        </p:txBody>
      </p:sp>
      <p:sp>
        <p:nvSpPr>
          <p:cNvPr id="1073" name="Rectangle 48"/>
          <p:cNvSpPr>
            <a:spLocks noChangeArrowheads="1"/>
          </p:cNvSpPr>
          <p:nvPr/>
        </p:nvSpPr>
        <p:spPr bwMode="auto">
          <a:xfrm>
            <a:off x="6280150" y="1366838"/>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a:t>
            </a:r>
            <a:endParaRPr lang="en-US" b="0"/>
          </a:p>
        </p:txBody>
      </p:sp>
      <p:sp>
        <p:nvSpPr>
          <p:cNvPr id="1074" name="Rectangle 49"/>
          <p:cNvSpPr>
            <a:spLocks noChangeArrowheads="1"/>
          </p:cNvSpPr>
          <p:nvPr/>
        </p:nvSpPr>
        <p:spPr bwMode="auto">
          <a:xfrm>
            <a:off x="6678613" y="1146175"/>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5</a:t>
            </a:r>
            <a:endParaRPr lang="en-US" b="0"/>
          </a:p>
        </p:txBody>
      </p:sp>
      <p:sp>
        <p:nvSpPr>
          <p:cNvPr id="1075" name="Rectangle 50"/>
          <p:cNvSpPr>
            <a:spLocks noChangeArrowheads="1"/>
          </p:cNvSpPr>
          <p:nvPr/>
        </p:nvSpPr>
        <p:spPr bwMode="auto">
          <a:xfrm rot="-5394267">
            <a:off x="1690687" y="4773613"/>
            <a:ext cx="116522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Receiving Inspection</a:t>
            </a:r>
            <a:endParaRPr lang="en-US" b="0"/>
          </a:p>
        </p:txBody>
      </p:sp>
      <p:sp>
        <p:nvSpPr>
          <p:cNvPr id="1076" name="Rectangle 51"/>
          <p:cNvSpPr>
            <a:spLocks noChangeArrowheads="1"/>
          </p:cNvSpPr>
          <p:nvPr/>
        </p:nvSpPr>
        <p:spPr bwMode="auto">
          <a:xfrm rot="-5391606">
            <a:off x="1707356" y="5545932"/>
            <a:ext cx="1725613"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Total Failure Rate (RPM/DPM)</a:t>
            </a:r>
            <a:endParaRPr lang="en-US" b="0"/>
          </a:p>
        </p:txBody>
      </p:sp>
      <p:sp>
        <p:nvSpPr>
          <p:cNvPr id="1077" name="Rectangle 52"/>
          <p:cNvSpPr>
            <a:spLocks noChangeArrowheads="1"/>
          </p:cNvSpPr>
          <p:nvPr/>
        </p:nvSpPr>
        <p:spPr bwMode="auto">
          <a:xfrm rot="-5395162">
            <a:off x="2289175" y="5334001"/>
            <a:ext cx="148272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Failure Verification/ Retest</a:t>
            </a:r>
            <a:endParaRPr lang="en-US" b="0"/>
          </a:p>
        </p:txBody>
      </p:sp>
      <p:sp>
        <p:nvSpPr>
          <p:cNvPr id="1078" name="Rectangle 53"/>
          <p:cNvSpPr>
            <a:spLocks noChangeArrowheads="1"/>
          </p:cNvSpPr>
          <p:nvPr/>
        </p:nvSpPr>
        <p:spPr bwMode="auto">
          <a:xfrm rot="-5400934">
            <a:off x="2783682" y="5106194"/>
            <a:ext cx="116046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FA/Corrective Action</a:t>
            </a:r>
            <a:endParaRPr lang="en-US" b="0"/>
          </a:p>
        </p:txBody>
      </p:sp>
      <p:sp>
        <p:nvSpPr>
          <p:cNvPr id="1079" name="Rectangle 54"/>
          <p:cNvSpPr>
            <a:spLocks noChangeArrowheads="1"/>
          </p:cNvSpPr>
          <p:nvPr/>
        </p:nvSpPr>
        <p:spPr bwMode="auto">
          <a:xfrm rot="-5400593">
            <a:off x="3215482" y="5334794"/>
            <a:ext cx="10652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Purge or Stop Ship</a:t>
            </a:r>
            <a:endParaRPr lang="en-US" b="0"/>
          </a:p>
        </p:txBody>
      </p:sp>
      <p:sp>
        <p:nvSpPr>
          <p:cNvPr id="1080" name="Rectangle 55"/>
          <p:cNvSpPr>
            <a:spLocks noChangeArrowheads="1"/>
          </p:cNvSpPr>
          <p:nvPr/>
        </p:nvSpPr>
        <p:spPr bwMode="auto">
          <a:xfrm rot="-5395598">
            <a:off x="3255169" y="5495132"/>
            <a:ext cx="1658937"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PPA, DOA, or Field Problems</a:t>
            </a:r>
            <a:endParaRPr lang="en-US" b="0"/>
          </a:p>
        </p:txBody>
      </p:sp>
      <p:sp>
        <p:nvSpPr>
          <p:cNvPr id="1081" name="Rectangle 56"/>
          <p:cNvSpPr>
            <a:spLocks noChangeArrowheads="1"/>
          </p:cNvSpPr>
          <p:nvPr/>
        </p:nvSpPr>
        <p:spPr bwMode="auto">
          <a:xfrm rot="-5403712">
            <a:off x="4185444" y="4464844"/>
            <a:ext cx="5191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Leadtime</a:t>
            </a:r>
            <a:endParaRPr lang="en-US" b="0"/>
          </a:p>
        </p:txBody>
      </p:sp>
      <p:sp>
        <p:nvSpPr>
          <p:cNvPr id="1082" name="Rectangle 57"/>
          <p:cNvSpPr>
            <a:spLocks noChangeArrowheads="1"/>
          </p:cNvSpPr>
          <p:nvPr/>
        </p:nvSpPr>
        <p:spPr bwMode="auto">
          <a:xfrm rot="-5400967">
            <a:off x="4369594" y="4290219"/>
            <a:ext cx="94456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On-time Delivery</a:t>
            </a:r>
            <a:endParaRPr lang="en-US" b="0"/>
          </a:p>
        </p:txBody>
      </p:sp>
      <p:sp>
        <p:nvSpPr>
          <p:cNvPr id="1083" name="Rectangle 58"/>
          <p:cNvSpPr>
            <a:spLocks noChangeArrowheads="1"/>
          </p:cNvSpPr>
          <p:nvPr/>
        </p:nvSpPr>
        <p:spPr bwMode="auto">
          <a:xfrm rot="-5401331">
            <a:off x="4952206" y="3458369"/>
            <a:ext cx="522288"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Flexibility</a:t>
            </a:r>
            <a:endParaRPr lang="en-US" b="0"/>
          </a:p>
        </p:txBody>
      </p:sp>
      <p:sp>
        <p:nvSpPr>
          <p:cNvPr id="1084" name="Rectangle 59"/>
          <p:cNvSpPr>
            <a:spLocks noChangeArrowheads="1"/>
          </p:cNvSpPr>
          <p:nvPr/>
        </p:nvSpPr>
        <p:spPr bwMode="auto">
          <a:xfrm rot="-5400461">
            <a:off x="5351462" y="3222626"/>
            <a:ext cx="43497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Product</a:t>
            </a:r>
            <a:endParaRPr lang="en-US" b="0"/>
          </a:p>
        </p:txBody>
      </p:sp>
      <p:sp>
        <p:nvSpPr>
          <p:cNvPr id="1085" name="Rectangle 60"/>
          <p:cNvSpPr>
            <a:spLocks noChangeArrowheads="1"/>
          </p:cNvSpPr>
          <p:nvPr/>
        </p:nvSpPr>
        <p:spPr bwMode="auto">
          <a:xfrm rot="-5401774">
            <a:off x="5421313" y="3332163"/>
            <a:ext cx="8001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Manufacturing</a:t>
            </a:r>
            <a:endParaRPr lang="en-US" b="0"/>
          </a:p>
        </p:txBody>
      </p:sp>
      <p:sp>
        <p:nvSpPr>
          <p:cNvPr id="1086" name="Rectangle 61"/>
          <p:cNvSpPr>
            <a:spLocks noChangeArrowheads="1"/>
          </p:cNvSpPr>
          <p:nvPr/>
        </p:nvSpPr>
        <p:spPr bwMode="auto">
          <a:xfrm rot="-5400456">
            <a:off x="5735637" y="2505076"/>
            <a:ext cx="121602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Materials/ Purchasing</a:t>
            </a:r>
            <a:endParaRPr lang="en-US" b="0"/>
          </a:p>
        </p:txBody>
      </p:sp>
      <p:sp>
        <p:nvSpPr>
          <p:cNvPr id="1087" name="Rectangle 62"/>
          <p:cNvSpPr>
            <a:spLocks noChangeArrowheads="1"/>
          </p:cNvSpPr>
          <p:nvPr/>
        </p:nvSpPr>
        <p:spPr bwMode="auto">
          <a:xfrm rot="-5394267">
            <a:off x="6134100" y="2087563"/>
            <a:ext cx="116522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Sustaining Technical</a:t>
            </a:r>
            <a:endParaRPr lang="en-US" b="0"/>
          </a:p>
        </p:txBody>
      </p:sp>
      <p:sp>
        <p:nvSpPr>
          <p:cNvPr id="1088" name="Line 63"/>
          <p:cNvSpPr>
            <a:spLocks noChangeShapeType="1"/>
          </p:cNvSpPr>
          <p:nvPr/>
        </p:nvSpPr>
        <p:spPr bwMode="auto">
          <a:xfrm>
            <a:off x="1806575" y="4230688"/>
            <a:ext cx="2711450" cy="1587"/>
          </a:xfrm>
          <a:prstGeom prst="line">
            <a:avLst/>
          </a:prstGeom>
          <a:noFill/>
          <a:ln w="0">
            <a:solidFill>
              <a:srgbClr val="000000"/>
            </a:solidFill>
            <a:prstDash val="dash"/>
            <a:round/>
            <a:headEnd/>
            <a:tailEnd/>
          </a:ln>
        </p:spPr>
        <p:txBody>
          <a:bodyPr/>
          <a:lstStyle/>
          <a:p>
            <a:endParaRPr lang="en-US"/>
          </a:p>
        </p:txBody>
      </p:sp>
      <p:sp>
        <p:nvSpPr>
          <p:cNvPr id="1089" name="Line 64"/>
          <p:cNvSpPr>
            <a:spLocks noChangeShapeType="1"/>
          </p:cNvSpPr>
          <p:nvPr/>
        </p:nvSpPr>
        <p:spPr bwMode="auto">
          <a:xfrm>
            <a:off x="1806575" y="3001963"/>
            <a:ext cx="3830638" cy="1587"/>
          </a:xfrm>
          <a:prstGeom prst="line">
            <a:avLst/>
          </a:prstGeom>
          <a:noFill/>
          <a:ln w="0">
            <a:solidFill>
              <a:srgbClr val="000000"/>
            </a:solidFill>
            <a:prstDash val="dash"/>
            <a:round/>
            <a:headEnd/>
            <a:tailEnd/>
          </a:ln>
        </p:spPr>
        <p:txBody>
          <a:bodyPr/>
          <a:lstStyle/>
          <a:p>
            <a:endParaRPr lang="en-US"/>
          </a:p>
        </p:txBody>
      </p:sp>
      <p:sp>
        <p:nvSpPr>
          <p:cNvPr id="1090" name="AutoShape 65"/>
          <p:cNvSpPr>
            <a:spLocks/>
          </p:cNvSpPr>
          <p:nvPr/>
        </p:nvSpPr>
        <p:spPr bwMode="auto">
          <a:xfrm>
            <a:off x="6877050" y="1290638"/>
            <a:ext cx="215900" cy="4151312"/>
          </a:xfrm>
          <a:prstGeom prst="rightBrace">
            <a:avLst>
              <a:gd name="adj1" fmla="val 160233"/>
              <a:gd name="adj2" fmla="val 50000"/>
            </a:avLst>
          </a:prstGeom>
          <a:noFill/>
          <a:ln w="9525">
            <a:solidFill>
              <a:schemeClr val="tx1"/>
            </a:solidFill>
            <a:round/>
            <a:headEnd/>
            <a:tailEnd/>
          </a:ln>
        </p:spPr>
        <p:txBody>
          <a:bodyPr wrap="none" anchor="ctr"/>
          <a:lstStyle/>
          <a:p>
            <a:endParaRPr lang="en-US"/>
          </a:p>
        </p:txBody>
      </p:sp>
      <p:sp>
        <p:nvSpPr>
          <p:cNvPr id="1091" name="Text Box 66"/>
          <p:cNvSpPr txBox="1">
            <a:spLocks noChangeArrowheads="1"/>
          </p:cNvSpPr>
          <p:nvPr/>
        </p:nvSpPr>
        <p:spPr bwMode="auto">
          <a:xfrm>
            <a:off x="7396163" y="3036888"/>
            <a:ext cx="1543050" cy="1585912"/>
          </a:xfrm>
          <a:prstGeom prst="rect">
            <a:avLst/>
          </a:prstGeom>
          <a:noFill/>
          <a:ln w="9525">
            <a:noFill/>
            <a:miter lim="800000"/>
            <a:headEnd/>
            <a:tailEnd/>
          </a:ln>
        </p:spPr>
        <p:txBody>
          <a:bodyPr wrap="none">
            <a:spAutoFit/>
          </a:bodyPr>
          <a:lstStyle/>
          <a:p>
            <a:pPr algn="ctr" eaLnBrk="0" hangingPunct="0"/>
            <a:r>
              <a:rPr lang="en-US" sz="2000" b="0"/>
              <a:t>Performance </a:t>
            </a:r>
          </a:p>
          <a:p>
            <a:pPr algn="ctr" eaLnBrk="0" hangingPunct="0"/>
            <a:r>
              <a:rPr lang="en-US" sz="2000" b="0"/>
              <a:t>Matrix Total</a:t>
            </a:r>
          </a:p>
          <a:p>
            <a:pPr algn="ctr" eaLnBrk="0" hangingPunct="0"/>
            <a:r>
              <a:rPr lang="en-US" sz="1800" b="0">
                <a:latin typeface="Arial" pitchFamily="34" charset="0"/>
              </a:rPr>
              <a:t>X</a:t>
            </a:r>
          </a:p>
          <a:p>
            <a:pPr algn="ctr" eaLnBrk="0" hangingPunct="0"/>
            <a:r>
              <a:rPr lang="en-US" sz="2000" b="0"/>
              <a:t>Price Index</a:t>
            </a:r>
          </a:p>
          <a:p>
            <a:pPr algn="ctr" eaLnBrk="0" hangingPunct="0"/>
            <a:r>
              <a:rPr lang="en-US" sz="2000" b="0"/>
              <a:t>= Score</a:t>
            </a:r>
          </a:p>
        </p:txBody>
      </p:sp>
      <p:sp>
        <p:nvSpPr>
          <p:cNvPr id="1092" name="Text Box 67"/>
          <p:cNvSpPr txBox="1">
            <a:spLocks noChangeArrowheads="1"/>
          </p:cNvSpPr>
          <p:nvPr/>
        </p:nvSpPr>
        <p:spPr bwMode="auto">
          <a:xfrm>
            <a:off x="7248525" y="5051425"/>
            <a:ext cx="1543050" cy="396875"/>
          </a:xfrm>
          <a:prstGeom prst="rect">
            <a:avLst/>
          </a:prstGeom>
          <a:noFill/>
          <a:ln w="9525">
            <a:noFill/>
            <a:miter lim="800000"/>
            <a:headEnd/>
            <a:tailEnd/>
          </a:ln>
        </p:spPr>
        <p:txBody>
          <a:bodyPr>
            <a:spAutoFit/>
          </a:bodyPr>
          <a:lstStyle/>
          <a:p>
            <a:pPr algn="ctr" eaLnBrk="0" hangingPunct="0"/>
            <a:r>
              <a:rPr lang="en-US" sz="2000" b="0"/>
              <a:t>Sun’s TCO =</a:t>
            </a:r>
          </a:p>
        </p:txBody>
      </p:sp>
      <p:graphicFrame>
        <p:nvGraphicFramePr>
          <p:cNvPr id="1026" name="Object 68"/>
          <p:cNvGraphicFramePr>
            <a:graphicFrameLocks noChangeAspect="1"/>
          </p:cNvGraphicFramePr>
          <p:nvPr/>
        </p:nvGraphicFramePr>
        <p:xfrm>
          <a:off x="7221538" y="5419725"/>
          <a:ext cx="1685925" cy="706438"/>
        </p:xfrm>
        <a:graphic>
          <a:graphicData uri="http://schemas.openxmlformats.org/presentationml/2006/ole">
            <mc:AlternateContent xmlns:mc="http://schemas.openxmlformats.org/markup-compatibility/2006">
              <mc:Choice xmlns:v="urn:schemas-microsoft-com:vml" Requires="v">
                <p:oleObj spid="_x0000_s1079" name="Equation" r:id="rId4" imgW="939800" imgH="393700" progId="Equation.3">
                  <p:embed/>
                </p:oleObj>
              </mc:Choice>
              <mc:Fallback>
                <p:oleObj name="Equation" r:id="rId4" imgW="939800" imgH="3937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21538" y="5419725"/>
                        <a:ext cx="1685925" cy="706438"/>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sp>
        <p:nvSpPr>
          <p:cNvPr id="1093" name="AutoShape 69"/>
          <p:cNvSpPr>
            <a:spLocks noChangeArrowheads="1"/>
          </p:cNvSpPr>
          <p:nvPr/>
        </p:nvSpPr>
        <p:spPr bwMode="auto">
          <a:xfrm>
            <a:off x="7019925" y="3092450"/>
            <a:ext cx="420688" cy="582613"/>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EAEAEA"/>
          </a:solidFill>
          <a:ln w="9525">
            <a:solidFill>
              <a:schemeClr val="tx1"/>
            </a:solidFill>
            <a:miter lim="800000"/>
            <a:headEnd/>
            <a:tailEnd/>
          </a:ln>
        </p:spPr>
        <p:txBody>
          <a:bodyPr wrap="none" anchor="ctr"/>
          <a:lstStyle/>
          <a:p>
            <a:endParaRPr lang="en-US"/>
          </a:p>
        </p:txBody>
      </p:sp>
      <p:sp>
        <p:nvSpPr>
          <p:cNvPr id="1094" name="AutoShape 70"/>
          <p:cNvSpPr>
            <a:spLocks noChangeArrowheads="1"/>
          </p:cNvSpPr>
          <p:nvPr/>
        </p:nvSpPr>
        <p:spPr bwMode="auto">
          <a:xfrm rot="5400000">
            <a:off x="7808913" y="4502150"/>
            <a:ext cx="420687" cy="582613"/>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EAEAEA"/>
          </a:solidFill>
          <a:ln w="9525">
            <a:solidFill>
              <a:schemeClr val="tx1"/>
            </a:solidFill>
            <a:miter lim="800000"/>
            <a:headEnd/>
            <a:tailEnd/>
          </a:ln>
        </p:spPr>
        <p:txBody>
          <a:bodyPr wrap="none" anchor="ctr"/>
          <a:lstStyle/>
          <a:p>
            <a:endParaRPr lang="en-US"/>
          </a:p>
        </p:txBody>
      </p:sp>
    </p:spTree>
    <p:extLst>
      <p:ext uri="{BB962C8B-B14F-4D97-AF65-F5344CB8AC3E}">
        <p14:creationId xmlns:p14="http://schemas.microsoft.com/office/powerpoint/2010/main" val="13953371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3"/>
          <p:cNvSpPr>
            <a:spLocks noGrp="1"/>
          </p:cNvSpPr>
          <p:nvPr>
            <p:ph type="title"/>
          </p:nvPr>
        </p:nvSpPr>
        <p:spPr/>
        <p:txBody>
          <a:bodyPr/>
          <a:lstStyle/>
          <a:p>
            <a:r>
              <a:rPr lang="en-US" dirty="0" smtClean="0">
                <a:latin typeface="Optima"/>
                <a:cs typeface="Optima"/>
              </a:rPr>
              <a:t>Interdependent vs. Modular Architectures</a:t>
            </a:r>
            <a:endParaRPr lang="en-US" dirty="0"/>
          </a:p>
        </p:txBody>
      </p:sp>
      <p:sp>
        <p:nvSpPr>
          <p:cNvPr id="28" name="Content Placeholder 27"/>
          <p:cNvSpPr>
            <a:spLocks noGrp="1"/>
          </p:cNvSpPr>
          <p:nvPr>
            <p:ph idx="4294967295"/>
          </p:nvPr>
        </p:nvSpPr>
        <p:spPr>
          <a:xfrm>
            <a:off x="0" y="5867400"/>
            <a:ext cx="8229600" cy="762000"/>
          </a:xfrm>
        </p:spPr>
        <p:txBody>
          <a:bodyPr/>
          <a:lstStyle/>
          <a:p>
            <a:r>
              <a:rPr lang="en-US" dirty="0" smtClean="0"/>
              <a:t>Is the 737 competing on the basis of modular configurability?</a:t>
            </a:r>
            <a:endParaRPr lang="en-US" dirty="0"/>
          </a:p>
        </p:txBody>
      </p:sp>
      <p:sp>
        <p:nvSpPr>
          <p:cNvPr id="14" name="Rectangle 10"/>
          <p:cNvSpPr>
            <a:spLocks noChangeArrowheads="1"/>
          </p:cNvSpPr>
          <p:nvPr/>
        </p:nvSpPr>
        <p:spPr bwMode="auto">
          <a:xfrm rot="16200000">
            <a:off x="800107" y="2352914"/>
            <a:ext cx="1592251" cy="183492"/>
          </a:xfrm>
          <a:prstGeom prst="rect">
            <a:avLst/>
          </a:prstGeom>
          <a:noFill/>
          <a:ln w="9525">
            <a:noFill/>
            <a:miter lim="800000"/>
            <a:headEnd/>
            <a:tailEnd/>
          </a:ln>
        </p:spPr>
        <p:txBody>
          <a:bodyPr wrap="none" lIns="129262" tIns="63497" rIns="129262" bIns="63497" anchor="ctr"/>
          <a:lstStyle/>
          <a:p>
            <a:pPr algn="ctr" defTabSz="1306513" eaLnBrk="0" hangingPunct="0"/>
            <a:r>
              <a:rPr lang="en-US" sz="1100" b="1" dirty="0">
                <a:latin typeface="Optima"/>
                <a:cs typeface="Optima"/>
              </a:rPr>
              <a:t>Performance</a:t>
            </a:r>
          </a:p>
        </p:txBody>
      </p:sp>
      <p:sp>
        <p:nvSpPr>
          <p:cNvPr id="19" name="Freeform 18"/>
          <p:cNvSpPr>
            <a:spLocks/>
          </p:cNvSpPr>
          <p:nvPr/>
        </p:nvSpPr>
        <p:spPr bwMode="auto">
          <a:xfrm>
            <a:off x="1752600" y="1600201"/>
            <a:ext cx="5334000" cy="3810001"/>
          </a:xfrm>
          <a:custGeom>
            <a:avLst/>
            <a:gdLst>
              <a:gd name="T0" fmla="*/ 0 w 3793"/>
              <a:gd name="T1" fmla="*/ 0 h 2305"/>
              <a:gd name="T2" fmla="*/ 0 w 3793"/>
              <a:gd name="T3" fmla="*/ 2147483647 h 2305"/>
              <a:gd name="T4" fmla="*/ 2147483647 w 3793"/>
              <a:gd name="T5" fmla="*/ 2147483647 h 2305"/>
              <a:gd name="T6" fmla="*/ 0 60000 65536"/>
              <a:gd name="T7" fmla="*/ 0 60000 65536"/>
              <a:gd name="T8" fmla="*/ 0 60000 65536"/>
              <a:gd name="T9" fmla="*/ 0 w 3793"/>
              <a:gd name="T10" fmla="*/ 0 h 2305"/>
              <a:gd name="T11" fmla="*/ 3793 w 3793"/>
              <a:gd name="T12" fmla="*/ 2305 h 2305"/>
            </a:gdLst>
            <a:ahLst/>
            <a:cxnLst>
              <a:cxn ang="T6">
                <a:pos x="T0" y="T1"/>
              </a:cxn>
              <a:cxn ang="T7">
                <a:pos x="T2" y="T3"/>
              </a:cxn>
              <a:cxn ang="T8">
                <a:pos x="T4" y="T5"/>
              </a:cxn>
            </a:cxnLst>
            <a:rect l="T9" t="T10" r="T11" b="T12"/>
            <a:pathLst>
              <a:path w="3793" h="2305">
                <a:moveTo>
                  <a:pt x="0" y="0"/>
                </a:moveTo>
                <a:lnTo>
                  <a:pt x="0" y="2304"/>
                </a:lnTo>
                <a:lnTo>
                  <a:pt x="3792" y="2304"/>
                </a:lnTo>
              </a:path>
            </a:pathLst>
          </a:custGeom>
          <a:noFill/>
          <a:ln w="12700" cap="rnd">
            <a:solidFill>
              <a:schemeClr val="tx1"/>
            </a:solidFill>
            <a:round/>
            <a:headEnd type="none" w="sm" len="sm"/>
            <a:tailEnd type="none" w="sm" len="sm"/>
          </a:ln>
        </p:spPr>
        <p:txBody>
          <a:bodyPr/>
          <a:lstStyle/>
          <a:p>
            <a:pPr eaLnBrk="0" hangingPunct="0"/>
            <a:endParaRPr lang="en-US" sz="1400" dirty="0">
              <a:latin typeface="Optima"/>
              <a:cs typeface="Optima"/>
            </a:endParaRPr>
          </a:p>
        </p:txBody>
      </p:sp>
      <p:sp>
        <p:nvSpPr>
          <p:cNvPr id="22" name="Rectangle 10"/>
          <p:cNvSpPr>
            <a:spLocks noChangeArrowheads="1"/>
          </p:cNvSpPr>
          <p:nvPr/>
        </p:nvSpPr>
        <p:spPr bwMode="auto">
          <a:xfrm>
            <a:off x="6235708" y="5527915"/>
            <a:ext cx="1592251" cy="183492"/>
          </a:xfrm>
          <a:prstGeom prst="rect">
            <a:avLst/>
          </a:prstGeom>
          <a:noFill/>
          <a:ln w="9525">
            <a:noFill/>
            <a:miter lim="800000"/>
            <a:headEnd/>
            <a:tailEnd/>
          </a:ln>
        </p:spPr>
        <p:txBody>
          <a:bodyPr wrap="none" lIns="129262" tIns="63497" rIns="129262" bIns="63497" anchor="ctr"/>
          <a:lstStyle/>
          <a:p>
            <a:pPr algn="ctr" defTabSz="1306513" eaLnBrk="0" hangingPunct="0"/>
            <a:r>
              <a:rPr lang="en-US" sz="1100" b="1" dirty="0" smtClean="0">
                <a:latin typeface="Optima"/>
                <a:cs typeface="Optima"/>
              </a:rPr>
              <a:t>Variety/ Responsiveness</a:t>
            </a:r>
            <a:endParaRPr lang="en-US" sz="1100" b="1" dirty="0">
              <a:latin typeface="Optima"/>
              <a:cs typeface="Optima"/>
            </a:endParaRPr>
          </a:p>
        </p:txBody>
      </p:sp>
    </p:spTree>
    <p:extLst>
      <p:ext uri="{BB962C8B-B14F-4D97-AF65-F5344CB8AC3E}">
        <p14:creationId xmlns:p14="http://schemas.microsoft.com/office/powerpoint/2010/main" val="409362682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3"/>
          <p:cNvSpPr>
            <a:spLocks noGrp="1"/>
          </p:cNvSpPr>
          <p:nvPr>
            <p:ph type="title"/>
          </p:nvPr>
        </p:nvSpPr>
        <p:spPr/>
        <p:txBody>
          <a:bodyPr/>
          <a:lstStyle/>
          <a:p>
            <a:r>
              <a:rPr lang="en-US" dirty="0" smtClean="0">
                <a:latin typeface="Optima"/>
                <a:cs typeface="Optima"/>
              </a:rPr>
              <a:t>Interdependent vs. Modular Architectures</a:t>
            </a:r>
            <a:endParaRPr lang="en-US" dirty="0"/>
          </a:p>
        </p:txBody>
      </p:sp>
      <p:sp>
        <p:nvSpPr>
          <p:cNvPr id="28" name="Content Placeholder 27"/>
          <p:cNvSpPr>
            <a:spLocks noGrp="1"/>
          </p:cNvSpPr>
          <p:nvPr>
            <p:ph idx="4294967295"/>
          </p:nvPr>
        </p:nvSpPr>
        <p:spPr>
          <a:xfrm>
            <a:off x="0" y="5867400"/>
            <a:ext cx="8229600" cy="762000"/>
          </a:xfrm>
        </p:spPr>
        <p:txBody>
          <a:bodyPr/>
          <a:lstStyle/>
          <a:p>
            <a:r>
              <a:rPr lang="en-US" dirty="0" smtClean="0"/>
              <a:t>Is the 737 competing on the basis of modular configurability?</a:t>
            </a:r>
            <a:endParaRPr lang="en-US" dirty="0"/>
          </a:p>
        </p:txBody>
      </p:sp>
      <p:grpSp>
        <p:nvGrpSpPr>
          <p:cNvPr id="2" name="Group 4"/>
          <p:cNvGrpSpPr/>
          <p:nvPr/>
        </p:nvGrpSpPr>
        <p:grpSpPr>
          <a:xfrm>
            <a:off x="381000" y="1523999"/>
            <a:ext cx="7467600" cy="3886203"/>
            <a:chOff x="811045" y="2862299"/>
            <a:chExt cx="7516475" cy="2483422"/>
          </a:xfrm>
        </p:grpSpPr>
        <p:grpSp>
          <p:nvGrpSpPr>
            <p:cNvPr id="3" name="Group 42"/>
            <p:cNvGrpSpPr>
              <a:grpSpLocks/>
            </p:cNvGrpSpPr>
            <p:nvPr/>
          </p:nvGrpSpPr>
          <p:grpSpPr bwMode="auto">
            <a:xfrm>
              <a:off x="1941884" y="2862299"/>
              <a:ext cx="5618649" cy="2483422"/>
              <a:chOff x="1773238" y="2344584"/>
              <a:chExt cx="11107656" cy="4909128"/>
            </a:xfrm>
          </p:grpSpPr>
          <p:sp>
            <p:nvSpPr>
              <p:cNvPr id="11" name="Oval 10" descr="25%"/>
              <p:cNvSpPr>
                <a:spLocks noChangeArrowheads="1"/>
              </p:cNvSpPr>
              <p:nvPr/>
            </p:nvSpPr>
            <p:spPr bwMode="auto">
              <a:xfrm rot="19506229">
                <a:off x="3657601" y="5019675"/>
                <a:ext cx="4144963" cy="1098550"/>
              </a:xfrm>
              <a:prstGeom prst="ellipse">
                <a:avLst/>
              </a:prstGeom>
              <a:noFill/>
              <a:ln w="12700">
                <a:noFill/>
                <a:round/>
                <a:headEnd type="none" w="sm" len="sm"/>
                <a:tailEnd type="none" w="sm" len="sm"/>
              </a:ln>
            </p:spPr>
            <p:txBody>
              <a:bodyPr wrap="none" lIns="130622" tIns="65311" rIns="130622" bIns="65311" anchor="ctr"/>
              <a:lstStyle/>
              <a:p>
                <a:pPr algn="ctr" defTabSz="1306513" eaLnBrk="0" hangingPunct="0">
                  <a:lnSpc>
                    <a:spcPct val="125000"/>
                  </a:lnSpc>
                </a:pPr>
                <a:endParaRPr lang="en-US" sz="1200" b="1" i="1" dirty="0">
                  <a:latin typeface="Optima"/>
                  <a:cs typeface="Optima"/>
                </a:endParaRPr>
              </a:p>
              <a:p>
                <a:pPr algn="ctr" defTabSz="1306513" eaLnBrk="0" hangingPunct="0">
                  <a:lnSpc>
                    <a:spcPct val="125000"/>
                  </a:lnSpc>
                </a:pPr>
                <a:r>
                  <a:rPr lang="en-US" sz="1200" b="1" i="1" dirty="0">
                    <a:latin typeface="Optima"/>
                    <a:cs typeface="Optima"/>
                  </a:rPr>
                  <a:t>Modular architectures</a:t>
                </a:r>
              </a:p>
            </p:txBody>
          </p:sp>
          <p:sp>
            <p:nvSpPr>
              <p:cNvPr id="12" name="Line 5"/>
              <p:cNvSpPr>
                <a:spLocks noChangeShapeType="1"/>
              </p:cNvSpPr>
              <p:nvPr/>
            </p:nvSpPr>
            <p:spPr bwMode="auto">
              <a:xfrm flipV="1">
                <a:off x="3827463" y="3609975"/>
                <a:ext cx="7315200" cy="3292475"/>
              </a:xfrm>
              <a:prstGeom prst="line">
                <a:avLst/>
              </a:prstGeom>
              <a:noFill/>
              <a:ln w="12700">
                <a:solidFill>
                  <a:srgbClr val="006600"/>
                </a:solidFill>
                <a:round/>
                <a:headEnd type="none" w="sm" len="sm"/>
                <a:tailEnd type="stealth" w="med" len="med"/>
              </a:ln>
            </p:spPr>
            <p:txBody>
              <a:bodyPr wrap="none" anchor="ctr"/>
              <a:lstStyle/>
              <a:p>
                <a:endParaRPr lang="en-US" sz="1400" dirty="0">
                  <a:latin typeface="Optima"/>
                  <a:cs typeface="Optima"/>
                </a:endParaRPr>
              </a:p>
            </p:txBody>
          </p:sp>
          <p:sp>
            <p:nvSpPr>
              <p:cNvPr id="25" name="Rectangle 7"/>
              <p:cNvSpPr>
                <a:spLocks noChangeArrowheads="1"/>
              </p:cNvSpPr>
              <p:nvPr/>
            </p:nvSpPr>
            <p:spPr bwMode="auto">
              <a:xfrm>
                <a:off x="8217463" y="5577147"/>
                <a:ext cx="4067329" cy="1311724"/>
              </a:xfrm>
              <a:prstGeom prst="rect">
                <a:avLst/>
              </a:prstGeom>
              <a:solidFill>
                <a:schemeClr val="bg1"/>
              </a:solidFill>
              <a:ln w="9525">
                <a:solidFill>
                  <a:srgbClr val="800000"/>
                </a:solidFill>
                <a:miter lim="800000"/>
                <a:headEnd/>
                <a:tailEnd/>
              </a:ln>
            </p:spPr>
            <p:txBody>
              <a:bodyPr wrap="none" lIns="130622" tIns="65311" rIns="130622" bIns="65311" anchor="ctr"/>
              <a:lstStyle/>
              <a:p>
                <a:pPr defTabSz="1306513" eaLnBrk="0" hangingPunct="0"/>
                <a:r>
                  <a:rPr lang="en-US" sz="1200" b="1" i="1" dirty="0">
                    <a:solidFill>
                      <a:srgbClr val="800000"/>
                    </a:solidFill>
                    <a:latin typeface="Optima"/>
                    <a:cs typeface="Optima"/>
                  </a:rPr>
                  <a:t>Compete by improving</a:t>
                </a:r>
              </a:p>
              <a:p>
                <a:pPr defTabSz="1306513" eaLnBrk="0" hangingPunct="0"/>
                <a:r>
                  <a:rPr lang="en-US" sz="1200" b="1" i="1" dirty="0">
                    <a:solidFill>
                      <a:srgbClr val="800000"/>
                    </a:solidFill>
                    <a:latin typeface="Optima"/>
                    <a:cs typeface="Optima"/>
                  </a:rPr>
                  <a:t>speed, responsiveness </a:t>
                </a:r>
                <a:br>
                  <a:rPr lang="en-US" sz="1200" b="1" i="1" dirty="0">
                    <a:solidFill>
                      <a:srgbClr val="800000"/>
                    </a:solidFill>
                    <a:latin typeface="Optima"/>
                    <a:cs typeface="Optima"/>
                  </a:rPr>
                </a:br>
                <a:r>
                  <a:rPr lang="en-US" sz="1200" b="1" i="1" dirty="0">
                    <a:solidFill>
                      <a:srgbClr val="800000"/>
                    </a:solidFill>
                    <a:latin typeface="Optima"/>
                    <a:cs typeface="Optima"/>
                  </a:rPr>
                  <a:t>and customization</a:t>
                </a:r>
              </a:p>
            </p:txBody>
          </p:sp>
          <p:sp>
            <p:nvSpPr>
              <p:cNvPr id="14" name="Rectangle 10"/>
              <p:cNvSpPr>
                <a:spLocks noChangeArrowheads="1"/>
              </p:cNvSpPr>
              <p:nvPr/>
            </p:nvSpPr>
            <p:spPr bwMode="auto">
              <a:xfrm rot="-5400000">
                <a:off x="950119" y="3325019"/>
                <a:ext cx="2011363" cy="365125"/>
              </a:xfrm>
              <a:prstGeom prst="rect">
                <a:avLst/>
              </a:prstGeom>
              <a:noFill/>
              <a:ln w="9525">
                <a:noFill/>
                <a:miter lim="800000"/>
                <a:headEnd/>
                <a:tailEnd/>
              </a:ln>
            </p:spPr>
            <p:txBody>
              <a:bodyPr wrap="none" lIns="129262" tIns="63497" rIns="129262" bIns="63497" anchor="ctr"/>
              <a:lstStyle/>
              <a:p>
                <a:pPr algn="ctr" defTabSz="1306513" eaLnBrk="0" hangingPunct="0"/>
                <a:r>
                  <a:rPr lang="en-US" sz="1100" b="1" dirty="0">
                    <a:latin typeface="Optima"/>
                    <a:cs typeface="Optima"/>
                  </a:rPr>
                  <a:t>Performance</a:t>
                </a:r>
              </a:p>
            </p:txBody>
          </p:sp>
          <p:sp>
            <p:nvSpPr>
              <p:cNvPr id="15" name="Oval 12" descr="25%"/>
              <p:cNvSpPr>
                <a:spLocks noChangeArrowheads="1"/>
              </p:cNvSpPr>
              <p:nvPr/>
            </p:nvSpPr>
            <p:spPr bwMode="auto">
              <a:xfrm rot="19552540">
                <a:off x="2519364" y="4114799"/>
                <a:ext cx="5649913" cy="1096962"/>
              </a:xfrm>
              <a:prstGeom prst="ellipse">
                <a:avLst/>
              </a:prstGeom>
              <a:noFill/>
              <a:ln w="12700">
                <a:noFill/>
                <a:round/>
                <a:headEnd type="none" w="sm" len="sm"/>
                <a:tailEnd type="none" w="sm" len="sm"/>
              </a:ln>
            </p:spPr>
            <p:txBody>
              <a:bodyPr wrap="none" lIns="130622" tIns="65311" rIns="130622" bIns="65311" anchor="ctr"/>
              <a:lstStyle/>
              <a:p>
                <a:pPr algn="ctr" defTabSz="1306513" eaLnBrk="0" hangingPunct="0">
                  <a:lnSpc>
                    <a:spcPct val="125000"/>
                  </a:lnSpc>
                </a:pPr>
                <a:r>
                  <a:rPr lang="en-US" sz="1200" b="1" i="1" dirty="0">
                    <a:latin typeface="Optima"/>
                    <a:cs typeface="Optima"/>
                  </a:rPr>
                  <a:t>Interdependent, proprietary architectures</a:t>
                </a:r>
              </a:p>
            </p:txBody>
          </p:sp>
          <p:sp>
            <p:nvSpPr>
              <p:cNvPr id="16" name="Line 14"/>
              <p:cNvSpPr>
                <a:spLocks noChangeShapeType="1"/>
              </p:cNvSpPr>
              <p:nvPr/>
            </p:nvSpPr>
            <p:spPr bwMode="auto">
              <a:xfrm flipV="1">
                <a:off x="2365375" y="2878138"/>
                <a:ext cx="8877300" cy="638175"/>
              </a:xfrm>
              <a:prstGeom prst="line">
                <a:avLst/>
              </a:prstGeom>
              <a:noFill/>
              <a:ln w="12700">
                <a:solidFill>
                  <a:srgbClr val="CF0E30"/>
                </a:solidFill>
                <a:prstDash val="dash"/>
                <a:round/>
                <a:headEnd type="none" w="sm" len="sm"/>
                <a:tailEnd type="stealth" w="med" len="med"/>
              </a:ln>
            </p:spPr>
            <p:txBody>
              <a:bodyPr wrap="none" anchor="ctr"/>
              <a:lstStyle/>
              <a:p>
                <a:endParaRPr lang="en-US" sz="1400" dirty="0">
                  <a:latin typeface="Optima"/>
                  <a:cs typeface="Optima"/>
                </a:endParaRPr>
              </a:p>
            </p:txBody>
          </p:sp>
          <p:sp>
            <p:nvSpPr>
              <p:cNvPr id="17" name="Line 15"/>
              <p:cNvSpPr>
                <a:spLocks noChangeShapeType="1"/>
              </p:cNvSpPr>
              <p:nvPr/>
            </p:nvSpPr>
            <p:spPr bwMode="auto">
              <a:xfrm flipV="1">
                <a:off x="2487613" y="4524375"/>
                <a:ext cx="8877300" cy="638175"/>
              </a:xfrm>
              <a:prstGeom prst="line">
                <a:avLst/>
              </a:prstGeom>
              <a:noFill/>
              <a:ln w="12700">
                <a:solidFill>
                  <a:srgbClr val="CF0E30"/>
                </a:solidFill>
                <a:prstDash val="dash"/>
                <a:round/>
                <a:headEnd type="none" w="sm" len="sm"/>
                <a:tailEnd type="stealth" w="med" len="med"/>
              </a:ln>
            </p:spPr>
            <p:txBody>
              <a:bodyPr wrap="none" anchor="ctr"/>
              <a:lstStyle/>
              <a:p>
                <a:endParaRPr lang="en-US" sz="1400" dirty="0">
                  <a:latin typeface="Optima"/>
                  <a:cs typeface="Optima"/>
                </a:endParaRPr>
              </a:p>
            </p:txBody>
          </p:sp>
          <p:sp>
            <p:nvSpPr>
              <p:cNvPr id="18" name="Line 16"/>
              <p:cNvSpPr>
                <a:spLocks noChangeShapeType="1"/>
              </p:cNvSpPr>
              <p:nvPr/>
            </p:nvSpPr>
            <p:spPr bwMode="auto">
              <a:xfrm flipV="1">
                <a:off x="2365374" y="3702050"/>
                <a:ext cx="8877299" cy="638175"/>
              </a:xfrm>
              <a:prstGeom prst="line">
                <a:avLst/>
              </a:prstGeom>
              <a:noFill/>
              <a:ln w="12700">
                <a:solidFill>
                  <a:srgbClr val="CF0E30"/>
                </a:solidFill>
                <a:prstDash val="dash"/>
                <a:round/>
                <a:headEnd type="none" w="sm" len="sm"/>
                <a:tailEnd type="stealth" w="med" len="med"/>
              </a:ln>
            </p:spPr>
            <p:txBody>
              <a:bodyPr wrap="none" anchor="ctr"/>
              <a:lstStyle/>
              <a:p>
                <a:endParaRPr lang="en-US" sz="1400" dirty="0">
                  <a:latin typeface="Optima"/>
                  <a:cs typeface="Optima"/>
                </a:endParaRPr>
              </a:p>
            </p:txBody>
          </p:sp>
          <p:sp>
            <p:nvSpPr>
              <p:cNvPr id="19" name="Freeform 18"/>
              <p:cNvSpPr>
                <a:spLocks/>
              </p:cNvSpPr>
              <p:nvPr/>
            </p:nvSpPr>
            <p:spPr bwMode="auto">
              <a:xfrm>
                <a:off x="2266951" y="2440844"/>
                <a:ext cx="10613943" cy="4812868"/>
              </a:xfrm>
              <a:custGeom>
                <a:avLst/>
                <a:gdLst>
                  <a:gd name="T0" fmla="*/ 0 w 3793"/>
                  <a:gd name="T1" fmla="*/ 0 h 2305"/>
                  <a:gd name="T2" fmla="*/ 0 w 3793"/>
                  <a:gd name="T3" fmla="*/ 2147483647 h 2305"/>
                  <a:gd name="T4" fmla="*/ 2147483647 w 3793"/>
                  <a:gd name="T5" fmla="*/ 2147483647 h 2305"/>
                  <a:gd name="T6" fmla="*/ 0 60000 65536"/>
                  <a:gd name="T7" fmla="*/ 0 60000 65536"/>
                  <a:gd name="T8" fmla="*/ 0 60000 65536"/>
                  <a:gd name="T9" fmla="*/ 0 w 3793"/>
                  <a:gd name="T10" fmla="*/ 0 h 2305"/>
                  <a:gd name="T11" fmla="*/ 3793 w 3793"/>
                  <a:gd name="T12" fmla="*/ 2305 h 2305"/>
                </a:gdLst>
                <a:ahLst/>
                <a:cxnLst>
                  <a:cxn ang="T6">
                    <a:pos x="T0" y="T1"/>
                  </a:cxn>
                  <a:cxn ang="T7">
                    <a:pos x="T2" y="T3"/>
                  </a:cxn>
                  <a:cxn ang="T8">
                    <a:pos x="T4" y="T5"/>
                  </a:cxn>
                </a:cxnLst>
                <a:rect l="T9" t="T10" r="T11" b="T12"/>
                <a:pathLst>
                  <a:path w="3793" h="2305">
                    <a:moveTo>
                      <a:pt x="0" y="0"/>
                    </a:moveTo>
                    <a:lnTo>
                      <a:pt x="0" y="2304"/>
                    </a:lnTo>
                    <a:lnTo>
                      <a:pt x="3792" y="2304"/>
                    </a:lnTo>
                  </a:path>
                </a:pathLst>
              </a:custGeom>
              <a:noFill/>
              <a:ln w="12700" cap="rnd">
                <a:solidFill>
                  <a:schemeClr val="tx1"/>
                </a:solidFill>
                <a:round/>
                <a:headEnd type="none" w="sm" len="sm"/>
                <a:tailEnd type="none" w="sm" len="sm"/>
              </a:ln>
            </p:spPr>
            <p:txBody>
              <a:bodyPr/>
              <a:lstStyle/>
              <a:p>
                <a:pPr eaLnBrk="0" hangingPunct="0"/>
                <a:endParaRPr lang="en-US" sz="1400" dirty="0">
                  <a:latin typeface="Optima"/>
                  <a:cs typeface="Optima"/>
                </a:endParaRPr>
              </a:p>
            </p:txBody>
          </p:sp>
          <p:sp>
            <p:nvSpPr>
              <p:cNvPr id="20" name="Rectangle 19"/>
              <p:cNvSpPr>
                <a:spLocks noChangeArrowheads="1"/>
              </p:cNvSpPr>
              <p:nvPr/>
            </p:nvSpPr>
            <p:spPr bwMode="auto">
              <a:xfrm>
                <a:off x="3095643" y="2516452"/>
                <a:ext cx="3647939" cy="1287446"/>
              </a:xfrm>
              <a:prstGeom prst="rect">
                <a:avLst/>
              </a:prstGeom>
              <a:solidFill>
                <a:schemeClr val="bg1"/>
              </a:solidFill>
              <a:ln w="9525">
                <a:solidFill>
                  <a:srgbClr val="800000"/>
                </a:solidFill>
                <a:miter lim="800000"/>
                <a:headEnd/>
                <a:tailEnd/>
              </a:ln>
            </p:spPr>
            <p:txBody>
              <a:bodyPr wrap="none" lIns="130622" tIns="65311" rIns="130622" bIns="65311" anchor="ctr"/>
              <a:lstStyle/>
              <a:p>
                <a:pPr algn="ctr" defTabSz="1306513" eaLnBrk="0" hangingPunct="0"/>
                <a:r>
                  <a:rPr lang="en-US" sz="1200" b="1" i="1" dirty="0">
                    <a:solidFill>
                      <a:srgbClr val="800000"/>
                    </a:solidFill>
                    <a:latin typeface="Optima"/>
                    <a:cs typeface="Optima"/>
                  </a:rPr>
                  <a:t>Compete by improving</a:t>
                </a:r>
              </a:p>
              <a:p>
                <a:pPr algn="ctr" defTabSz="1306513" eaLnBrk="0" hangingPunct="0"/>
                <a:r>
                  <a:rPr lang="en-US" sz="1200" b="1" i="1" dirty="0">
                    <a:solidFill>
                      <a:srgbClr val="800000"/>
                    </a:solidFill>
                    <a:latin typeface="Optima"/>
                    <a:cs typeface="Optima"/>
                  </a:rPr>
                  <a:t>functionality &amp;</a:t>
                </a:r>
              </a:p>
              <a:p>
                <a:pPr algn="ctr" defTabSz="1306513" eaLnBrk="0" hangingPunct="0"/>
                <a:r>
                  <a:rPr lang="en-US" sz="1200" b="1" i="1" dirty="0">
                    <a:solidFill>
                      <a:srgbClr val="800000"/>
                    </a:solidFill>
                    <a:latin typeface="Optima"/>
                    <a:cs typeface="Optima"/>
                  </a:rPr>
                  <a:t>reliability</a:t>
                </a:r>
              </a:p>
            </p:txBody>
          </p:sp>
          <p:sp>
            <p:nvSpPr>
              <p:cNvPr id="23" name="Line 22"/>
              <p:cNvSpPr>
                <a:spLocks noChangeShapeType="1"/>
              </p:cNvSpPr>
              <p:nvPr/>
            </p:nvSpPr>
            <p:spPr bwMode="auto">
              <a:xfrm flipV="1">
                <a:off x="2487614" y="2344584"/>
                <a:ext cx="8573747" cy="3826029"/>
              </a:xfrm>
              <a:prstGeom prst="line">
                <a:avLst/>
              </a:prstGeom>
              <a:noFill/>
              <a:ln w="12700">
                <a:solidFill>
                  <a:srgbClr val="00279F"/>
                </a:solidFill>
                <a:round/>
                <a:headEnd type="none" w="sm" len="sm"/>
                <a:tailEnd type="stealth" w="med" len="med"/>
              </a:ln>
            </p:spPr>
            <p:txBody>
              <a:bodyPr wrap="none" anchor="ctr"/>
              <a:lstStyle/>
              <a:p>
                <a:endParaRPr lang="en-US" sz="1400" dirty="0">
                  <a:latin typeface="Optima"/>
                  <a:cs typeface="Optima"/>
                </a:endParaRPr>
              </a:p>
            </p:txBody>
          </p:sp>
        </p:grpSp>
        <p:sp>
          <p:nvSpPr>
            <p:cNvPr id="7" name="TextBox 6"/>
            <p:cNvSpPr txBox="1"/>
            <p:nvPr/>
          </p:nvSpPr>
          <p:spPr>
            <a:xfrm>
              <a:off x="811045" y="3844007"/>
              <a:ext cx="1029953" cy="767052"/>
            </a:xfrm>
            <a:prstGeom prst="rect">
              <a:avLst/>
            </a:prstGeom>
            <a:noFill/>
          </p:spPr>
          <p:txBody>
            <a:bodyPr wrap="square" rtlCol="0">
              <a:spAutoFit/>
            </a:bodyPr>
            <a:lstStyle/>
            <a:p>
              <a:r>
                <a:rPr lang="en-US" b="0" dirty="0" smtClean="0">
                  <a:latin typeface="Optima"/>
                  <a:cs typeface="Optima"/>
                </a:rPr>
                <a:t>Are we </a:t>
              </a:r>
            </a:p>
            <a:p>
              <a:r>
                <a:rPr lang="en-US" b="0" dirty="0" smtClean="0">
                  <a:latin typeface="Optima"/>
                  <a:cs typeface="Optima"/>
                </a:rPr>
                <a:t>here?</a:t>
              </a:r>
              <a:endParaRPr lang="en-US" b="0" dirty="0">
                <a:latin typeface="Optima"/>
                <a:cs typeface="Optima"/>
              </a:endParaRPr>
            </a:p>
          </p:txBody>
        </p:sp>
        <p:sp>
          <p:nvSpPr>
            <p:cNvPr id="8" name="TextBox 7"/>
            <p:cNvSpPr txBox="1"/>
            <p:nvPr/>
          </p:nvSpPr>
          <p:spPr>
            <a:xfrm>
              <a:off x="7100340" y="3884884"/>
              <a:ext cx="1227180" cy="531037"/>
            </a:xfrm>
            <a:prstGeom prst="rect">
              <a:avLst/>
            </a:prstGeom>
            <a:noFill/>
          </p:spPr>
          <p:txBody>
            <a:bodyPr wrap="square" rtlCol="0">
              <a:spAutoFit/>
            </a:bodyPr>
            <a:lstStyle/>
            <a:p>
              <a:r>
                <a:rPr lang="en-US" b="0" dirty="0" smtClean="0">
                  <a:latin typeface="Optima"/>
                  <a:cs typeface="Optima"/>
                </a:rPr>
                <a:t>Or here?</a:t>
              </a:r>
              <a:endParaRPr lang="en-US" b="0" dirty="0">
                <a:latin typeface="Optima"/>
                <a:cs typeface="Optima"/>
              </a:endParaRPr>
            </a:p>
          </p:txBody>
        </p:sp>
        <p:sp>
          <p:nvSpPr>
            <p:cNvPr id="9" name="Freeform 8"/>
            <p:cNvSpPr/>
            <p:nvPr/>
          </p:nvSpPr>
          <p:spPr>
            <a:xfrm>
              <a:off x="1925003" y="3760279"/>
              <a:ext cx="1503123" cy="288111"/>
            </a:xfrm>
            <a:custGeom>
              <a:avLst/>
              <a:gdLst>
                <a:gd name="connsiteX0" fmla="*/ 0 w 1503123"/>
                <a:gd name="connsiteY0" fmla="*/ 288111 h 288111"/>
                <a:gd name="connsiteX1" fmla="*/ 1052186 w 1503123"/>
                <a:gd name="connsiteY1" fmla="*/ 12 h 288111"/>
                <a:gd name="connsiteX2" fmla="*/ 926926 w 1503123"/>
                <a:gd name="connsiteY2" fmla="*/ 275585 h 288111"/>
                <a:gd name="connsiteX3" fmla="*/ 1503123 w 1503123"/>
                <a:gd name="connsiteY3" fmla="*/ 112747 h 288111"/>
              </a:gdLst>
              <a:ahLst/>
              <a:cxnLst>
                <a:cxn ang="0">
                  <a:pos x="connsiteX0" y="connsiteY0"/>
                </a:cxn>
                <a:cxn ang="0">
                  <a:pos x="connsiteX1" y="connsiteY1"/>
                </a:cxn>
                <a:cxn ang="0">
                  <a:pos x="connsiteX2" y="connsiteY2"/>
                </a:cxn>
                <a:cxn ang="0">
                  <a:pos x="connsiteX3" y="connsiteY3"/>
                </a:cxn>
              </a:cxnLst>
              <a:rect l="l" t="t" r="r" b="b"/>
              <a:pathLst>
                <a:path w="1503123" h="288111">
                  <a:moveTo>
                    <a:pt x="0" y="288111"/>
                  </a:moveTo>
                  <a:cubicBezTo>
                    <a:pt x="448849" y="145105"/>
                    <a:pt x="897698" y="2100"/>
                    <a:pt x="1052186" y="12"/>
                  </a:cubicBezTo>
                  <a:cubicBezTo>
                    <a:pt x="1206674" y="-2076"/>
                    <a:pt x="851770" y="256796"/>
                    <a:pt x="926926" y="275585"/>
                  </a:cubicBezTo>
                  <a:cubicBezTo>
                    <a:pt x="1002082" y="294374"/>
                    <a:pt x="1252602" y="203560"/>
                    <a:pt x="1503123" y="112747"/>
                  </a:cubicBezTo>
                </a:path>
              </a:pathLst>
            </a:custGeom>
            <a:noFill/>
            <a:ln>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tima"/>
                <a:cs typeface="Optima"/>
              </a:endParaRPr>
            </a:p>
          </p:txBody>
        </p:sp>
      </p:grpSp>
      <p:sp>
        <p:nvSpPr>
          <p:cNvPr id="21" name="Freeform 20"/>
          <p:cNvSpPr/>
          <p:nvPr/>
        </p:nvSpPr>
        <p:spPr>
          <a:xfrm rot="12629146">
            <a:off x="5802340" y="3167042"/>
            <a:ext cx="1493349" cy="450853"/>
          </a:xfrm>
          <a:custGeom>
            <a:avLst/>
            <a:gdLst>
              <a:gd name="connsiteX0" fmla="*/ 0 w 1503123"/>
              <a:gd name="connsiteY0" fmla="*/ 288111 h 288111"/>
              <a:gd name="connsiteX1" fmla="*/ 1052186 w 1503123"/>
              <a:gd name="connsiteY1" fmla="*/ 12 h 288111"/>
              <a:gd name="connsiteX2" fmla="*/ 926926 w 1503123"/>
              <a:gd name="connsiteY2" fmla="*/ 275585 h 288111"/>
              <a:gd name="connsiteX3" fmla="*/ 1503123 w 1503123"/>
              <a:gd name="connsiteY3" fmla="*/ 112747 h 288111"/>
            </a:gdLst>
            <a:ahLst/>
            <a:cxnLst>
              <a:cxn ang="0">
                <a:pos x="connsiteX0" y="connsiteY0"/>
              </a:cxn>
              <a:cxn ang="0">
                <a:pos x="connsiteX1" y="connsiteY1"/>
              </a:cxn>
              <a:cxn ang="0">
                <a:pos x="connsiteX2" y="connsiteY2"/>
              </a:cxn>
              <a:cxn ang="0">
                <a:pos x="connsiteX3" y="connsiteY3"/>
              </a:cxn>
            </a:cxnLst>
            <a:rect l="l" t="t" r="r" b="b"/>
            <a:pathLst>
              <a:path w="1503123" h="288111">
                <a:moveTo>
                  <a:pt x="0" y="288111"/>
                </a:moveTo>
                <a:cubicBezTo>
                  <a:pt x="448849" y="145105"/>
                  <a:pt x="897698" y="2100"/>
                  <a:pt x="1052186" y="12"/>
                </a:cubicBezTo>
                <a:cubicBezTo>
                  <a:pt x="1206674" y="-2076"/>
                  <a:pt x="851770" y="256796"/>
                  <a:pt x="926926" y="275585"/>
                </a:cubicBezTo>
                <a:cubicBezTo>
                  <a:pt x="1002082" y="294374"/>
                  <a:pt x="1252602" y="203560"/>
                  <a:pt x="1503123" y="112747"/>
                </a:cubicBezTo>
              </a:path>
            </a:pathLst>
          </a:custGeom>
          <a:noFill/>
          <a:ln>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tima"/>
              <a:cs typeface="Optima"/>
            </a:endParaRPr>
          </a:p>
        </p:txBody>
      </p:sp>
      <p:sp>
        <p:nvSpPr>
          <p:cNvPr id="22" name="Rectangle 10"/>
          <p:cNvSpPr>
            <a:spLocks noChangeArrowheads="1"/>
          </p:cNvSpPr>
          <p:nvPr/>
        </p:nvSpPr>
        <p:spPr bwMode="auto">
          <a:xfrm>
            <a:off x="6235708" y="5527915"/>
            <a:ext cx="1592251" cy="183492"/>
          </a:xfrm>
          <a:prstGeom prst="rect">
            <a:avLst/>
          </a:prstGeom>
          <a:noFill/>
          <a:ln w="9525">
            <a:noFill/>
            <a:miter lim="800000"/>
            <a:headEnd/>
            <a:tailEnd/>
          </a:ln>
        </p:spPr>
        <p:txBody>
          <a:bodyPr wrap="none" lIns="129262" tIns="63497" rIns="129262" bIns="63497" anchor="ctr"/>
          <a:lstStyle/>
          <a:p>
            <a:pPr algn="ctr" defTabSz="1306513" eaLnBrk="0" hangingPunct="0"/>
            <a:r>
              <a:rPr lang="en-US" sz="1100" b="1" dirty="0" smtClean="0">
                <a:latin typeface="Optima"/>
                <a:cs typeface="Optima"/>
              </a:rPr>
              <a:t>Variety/ Responsiveness</a:t>
            </a:r>
            <a:endParaRPr lang="en-US" sz="1100" b="1" dirty="0">
              <a:latin typeface="Optima"/>
              <a:cs typeface="Optima"/>
            </a:endParaRPr>
          </a:p>
        </p:txBody>
      </p:sp>
    </p:spTree>
    <p:extLst>
      <p:ext uri="{BB962C8B-B14F-4D97-AF65-F5344CB8AC3E}">
        <p14:creationId xmlns:p14="http://schemas.microsoft.com/office/powerpoint/2010/main" val="33996351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Boeing 737: </a:t>
            </a:r>
            <a:br>
              <a:rPr lang="en-US" dirty="0" smtClean="0"/>
            </a:br>
            <a:r>
              <a:rPr lang="en-US" dirty="0" smtClean="0"/>
              <a:t>The Wichita Decision</a:t>
            </a:r>
            <a:endParaRPr lang="en-US" dirty="0"/>
          </a:p>
        </p:txBody>
      </p:sp>
    </p:spTree>
    <p:extLst>
      <p:ext uri="{BB962C8B-B14F-4D97-AF65-F5344CB8AC3E}">
        <p14:creationId xmlns:p14="http://schemas.microsoft.com/office/powerpoint/2010/main" val="396362570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3581400" y="1041400"/>
            <a:ext cx="2438400" cy="2057400"/>
          </a:xfrm>
          <a:prstGeom prst="rect">
            <a:avLst/>
          </a:prstGeom>
          <a:solidFill>
            <a:srgbClr val="CCFF66"/>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4" name="Oval 3"/>
          <p:cNvSpPr/>
          <p:nvPr/>
        </p:nvSpPr>
        <p:spPr>
          <a:xfrm>
            <a:off x="152400" y="1524000"/>
            <a:ext cx="2819400" cy="3124200"/>
          </a:xfrm>
          <a:prstGeom prst="ellipse">
            <a:avLst/>
          </a:prstGeom>
          <a:solidFill>
            <a:srgbClr val="CC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atin typeface="Optima"/>
              <a:cs typeface="Optima"/>
            </a:endParaRPr>
          </a:p>
        </p:txBody>
      </p:sp>
      <p:sp>
        <p:nvSpPr>
          <p:cNvPr id="2" name="Title 1"/>
          <p:cNvSpPr>
            <a:spLocks noGrp="1"/>
          </p:cNvSpPr>
          <p:nvPr>
            <p:ph type="title"/>
          </p:nvPr>
        </p:nvSpPr>
        <p:spPr/>
        <p:txBody>
          <a:bodyPr/>
          <a:lstStyle/>
          <a:p>
            <a:r>
              <a:rPr lang="en-US" dirty="0" smtClean="0"/>
              <a:t>Operations as Link Between Finance and Strategy</a:t>
            </a:r>
            <a:endParaRPr lang="en-US" dirty="0"/>
          </a:p>
        </p:txBody>
      </p:sp>
      <p:sp>
        <p:nvSpPr>
          <p:cNvPr id="3" name="Content Placeholder 2"/>
          <p:cNvSpPr>
            <a:spLocks noGrp="1"/>
          </p:cNvSpPr>
          <p:nvPr>
            <p:ph idx="1"/>
          </p:nvPr>
        </p:nvSpPr>
        <p:spPr>
          <a:xfrm>
            <a:off x="457200" y="2133600"/>
            <a:ext cx="2362200" cy="1905000"/>
          </a:xfrm>
        </p:spPr>
        <p:txBody>
          <a:bodyPr/>
          <a:lstStyle/>
          <a:p>
            <a:pPr marL="0" indent="0">
              <a:buNone/>
            </a:pPr>
            <a:r>
              <a:rPr lang="en-US" sz="1800" i="1" dirty="0" smtClean="0"/>
              <a:t>Important ratios</a:t>
            </a:r>
          </a:p>
          <a:p>
            <a:r>
              <a:rPr lang="en-US" sz="1800" dirty="0" smtClean="0"/>
              <a:t>RONA</a:t>
            </a:r>
          </a:p>
          <a:p>
            <a:r>
              <a:rPr lang="en-US" sz="1800" dirty="0" smtClean="0"/>
              <a:t>EVA</a:t>
            </a:r>
          </a:p>
          <a:p>
            <a:r>
              <a:rPr lang="en-US" sz="1800" dirty="0" smtClean="0"/>
              <a:t>IRR</a:t>
            </a:r>
          </a:p>
          <a:p>
            <a:r>
              <a:rPr lang="en-US" sz="1800" dirty="0" smtClean="0"/>
              <a:t>Gross Margin %</a:t>
            </a:r>
            <a:endParaRPr lang="en-US" sz="1800" dirty="0"/>
          </a:p>
        </p:txBody>
      </p:sp>
      <p:cxnSp>
        <p:nvCxnSpPr>
          <p:cNvPr id="7" name="Straight Arrow Connector 6"/>
          <p:cNvCxnSpPr/>
          <p:nvPr/>
        </p:nvCxnSpPr>
        <p:spPr>
          <a:xfrm flipV="1">
            <a:off x="2209800" y="1371600"/>
            <a:ext cx="1295400" cy="1295400"/>
          </a:xfrm>
          <a:prstGeom prst="straightConnector1">
            <a:avLst/>
          </a:prstGeom>
          <a:ln>
            <a:solidFill>
              <a:schemeClr val="accent5">
                <a:lumMod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2286000" y="2590800"/>
            <a:ext cx="1143000" cy="457200"/>
          </a:xfrm>
          <a:prstGeom prst="straightConnector1">
            <a:avLst/>
          </a:prstGeom>
          <a:ln>
            <a:solidFill>
              <a:schemeClr val="accent5">
                <a:lumMod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3657600" y="1143000"/>
            <a:ext cx="2286000" cy="646331"/>
          </a:xfrm>
          <a:prstGeom prst="rect">
            <a:avLst/>
          </a:prstGeom>
          <a:noFill/>
        </p:spPr>
        <p:txBody>
          <a:bodyPr wrap="square" rtlCol="0">
            <a:spAutoFit/>
          </a:bodyPr>
          <a:lstStyle/>
          <a:p>
            <a:r>
              <a:rPr lang="en-US" sz="1800" dirty="0" smtClean="0">
                <a:latin typeface="Optima"/>
                <a:cs typeface="Optima"/>
              </a:rPr>
              <a:t>Outsource</a:t>
            </a:r>
          </a:p>
          <a:p>
            <a:r>
              <a:rPr lang="en-US" sz="1800" dirty="0" smtClean="0">
                <a:latin typeface="Optima"/>
                <a:cs typeface="Optima"/>
              </a:rPr>
              <a:t>Get assets off books</a:t>
            </a:r>
            <a:endParaRPr lang="en-US" sz="1800" dirty="0">
              <a:latin typeface="Optima"/>
              <a:cs typeface="Optima"/>
            </a:endParaRPr>
          </a:p>
        </p:txBody>
      </p:sp>
      <p:sp>
        <p:nvSpPr>
          <p:cNvPr id="12" name="TextBox 11"/>
          <p:cNvSpPr txBox="1"/>
          <p:nvPr/>
        </p:nvSpPr>
        <p:spPr>
          <a:xfrm>
            <a:off x="3733800" y="2133600"/>
            <a:ext cx="2209800" cy="646331"/>
          </a:xfrm>
          <a:prstGeom prst="rect">
            <a:avLst/>
          </a:prstGeom>
          <a:noFill/>
        </p:spPr>
        <p:txBody>
          <a:bodyPr wrap="square" rtlCol="0">
            <a:spAutoFit/>
          </a:bodyPr>
          <a:lstStyle/>
          <a:p>
            <a:r>
              <a:rPr lang="en-US" sz="1800" dirty="0" smtClean="0">
                <a:latin typeface="Optima"/>
                <a:cs typeface="Optima"/>
              </a:rPr>
              <a:t>Emphasis on short-term improvements</a:t>
            </a:r>
            <a:endParaRPr lang="en-US" sz="1800" dirty="0">
              <a:latin typeface="Optima"/>
              <a:cs typeface="Optima"/>
            </a:endParaRPr>
          </a:p>
        </p:txBody>
      </p:sp>
      <p:sp>
        <p:nvSpPr>
          <p:cNvPr id="13" name="TextBox 12"/>
          <p:cNvSpPr txBox="1"/>
          <p:nvPr/>
        </p:nvSpPr>
        <p:spPr>
          <a:xfrm>
            <a:off x="1143000" y="5346700"/>
            <a:ext cx="7086600" cy="923330"/>
          </a:xfrm>
          <a:prstGeom prst="rect">
            <a:avLst/>
          </a:prstGeom>
          <a:solidFill>
            <a:srgbClr val="FFFF00"/>
          </a:solidFill>
        </p:spPr>
        <p:txBody>
          <a:bodyPr wrap="square" rtlCol="0">
            <a:spAutoFit/>
          </a:bodyPr>
          <a:lstStyle/>
          <a:p>
            <a:r>
              <a:rPr lang="en-US" sz="1800" dirty="0" smtClean="0">
                <a:latin typeface="Optima"/>
                <a:cs typeface="Optima"/>
              </a:rPr>
              <a:t>Focusing exclusively on financial metrics can disrupt design </a:t>
            </a:r>
          </a:p>
          <a:p>
            <a:r>
              <a:rPr lang="en-US" sz="1800" dirty="0" smtClean="0">
                <a:latin typeface="Optima"/>
                <a:cs typeface="Optima"/>
              </a:rPr>
              <a:t>and manufacturing, causing significant deviations from the firm’s stated strategy.</a:t>
            </a:r>
            <a:endParaRPr lang="en-US" sz="1800" dirty="0">
              <a:latin typeface="Optima"/>
              <a:cs typeface="Optima"/>
            </a:endParaRPr>
          </a:p>
        </p:txBody>
      </p:sp>
      <p:sp>
        <p:nvSpPr>
          <p:cNvPr id="24" name="TextBox 23"/>
          <p:cNvSpPr txBox="1"/>
          <p:nvPr/>
        </p:nvSpPr>
        <p:spPr>
          <a:xfrm>
            <a:off x="6553200" y="1354665"/>
            <a:ext cx="2133600" cy="3693319"/>
          </a:xfrm>
          <a:prstGeom prst="rect">
            <a:avLst/>
          </a:prstGeom>
          <a:noFill/>
        </p:spPr>
        <p:txBody>
          <a:bodyPr wrap="square" rtlCol="0">
            <a:spAutoFit/>
          </a:bodyPr>
          <a:lstStyle/>
          <a:p>
            <a:r>
              <a:rPr lang="en-US" sz="1800" dirty="0" smtClean="0">
                <a:latin typeface="Optima"/>
                <a:cs typeface="Optima"/>
              </a:rPr>
              <a:t>Knowledge Transfer to Competition</a:t>
            </a:r>
          </a:p>
          <a:p>
            <a:endParaRPr lang="en-US" sz="1800" dirty="0">
              <a:latin typeface="Optima"/>
              <a:cs typeface="Optima"/>
            </a:endParaRPr>
          </a:p>
          <a:p>
            <a:r>
              <a:rPr lang="en-US" sz="1800" dirty="0" smtClean="0">
                <a:latin typeface="Optima"/>
                <a:cs typeface="Optima"/>
              </a:rPr>
              <a:t>Lower Barriers to Entry</a:t>
            </a:r>
          </a:p>
          <a:p>
            <a:endParaRPr lang="en-US" sz="1800" dirty="0">
              <a:latin typeface="Optima"/>
              <a:cs typeface="Optima"/>
            </a:endParaRPr>
          </a:p>
          <a:p>
            <a:r>
              <a:rPr lang="en-US" sz="1800" dirty="0" smtClean="0">
                <a:latin typeface="Optima"/>
                <a:cs typeface="Optima"/>
              </a:rPr>
              <a:t>Loss of control over quality/timing</a:t>
            </a:r>
          </a:p>
          <a:p>
            <a:endParaRPr lang="en-US" sz="1800" dirty="0">
              <a:latin typeface="Optima"/>
              <a:cs typeface="Optima"/>
            </a:endParaRPr>
          </a:p>
          <a:p>
            <a:r>
              <a:rPr lang="en-US" sz="1800" dirty="0" smtClean="0">
                <a:latin typeface="Optima"/>
                <a:cs typeface="Optima"/>
              </a:rPr>
              <a:t>Process and Product Engineers in Different Firm’s</a:t>
            </a:r>
          </a:p>
          <a:p>
            <a:endParaRPr lang="en-US" sz="1800" dirty="0">
              <a:latin typeface="Optima"/>
              <a:cs typeface="Optima"/>
            </a:endParaRPr>
          </a:p>
        </p:txBody>
      </p:sp>
      <p:cxnSp>
        <p:nvCxnSpPr>
          <p:cNvPr id="39" name="Straight Arrow Connector 38"/>
          <p:cNvCxnSpPr/>
          <p:nvPr/>
        </p:nvCxnSpPr>
        <p:spPr>
          <a:xfrm flipV="1">
            <a:off x="6096000" y="1676400"/>
            <a:ext cx="457200" cy="76200"/>
          </a:xfrm>
          <a:prstGeom prst="straightConnector1">
            <a:avLst/>
          </a:prstGeom>
          <a:ln>
            <a:solidFill>
              <a:schemeClr val="accent5">
                <a:lumMod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6096000" y="2514600"/>
            <a:ext cx="457200" cy="0"/>
          </a:xfrm>
          <a:prstGeom prst="straightConnector1">
            <a:avLst/>
          </a:prstGeom>
          <a:ln>
            <a:solidFill>
              <a:schemeClr val="accent5">
                <a:lumMod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6096000" y="2971800"/>
            <a:ext cx="457200" cy="457200"/>
          </a:xfrm>
          <a:prstGeom prst="straightConnector1">
            <a:avLst/>
          </a:prstGeom>
          <a:ln>
            <a:solidFill>
              <a:schemeClr val="accent5">
                <a:lumMod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a:off x="5753100" y="3200400"/>
            <a:ext cx="800100" cy="1219200"/>
          </a:xfrm>
          <a:prstGeom prst="straightConnector1">
            <a:avLst/>
          </a:prstGeom>
          <a:ln>
            <a:solidFill>
              <a:schemeClr val="accent5">
                <a:lumMod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4648200" y="3962400"/>
            <a:ext cx="1524000" cy="1200329"/>
          </a:xfrm>
          <a:prstGeom prst="rect">
            <a:avLst/>
          </a:prstGeom>
          <a:noFill/>
        </p:spPr>
        <p:txBody>
          <a:bodyPr wrap="square" rtlCol="0">
            <a:spAutoFit/>
          </a:bodyPr>
          <a:lstStyle/>
          <a:p>
            <a:r>
              <a:rPr lang="en-US" sz="1800" dirty="0">
                <a:latin typeface="Optima"/>
                <a:cs typeface="Optima"/>
              </a:rPr>
              <a:t>Reduced R&amp;D Investment</a:t>
            </a:r>
          </a:p>
          <a:p>
            <a:endParaRPr lang="en-US" sz="1800" dirty="0">
              <a:latin typeface="Optima"/>
              <a:cs typeface="Optima"/>
            </a:endParaRPr>
          </a:p>
        </p:txBody>
      </p:sp>
      <p:cxnSp>
        <p:nvCxnSpPr>
          <p:cNvPr id="54" name="Straight Arrow Connector 53"/>
          <p:cNvCxnSpPr/>
          <p:nvPr/>
        </p:nvCxnSpPr>
        <p:spPr>
          <a:xfrm>
            <a:off x="5105400" y="3200400"/>
            <a:ext cx="0" cy="685800"/>
          </a:xfrm>
          <a:prstGeom prst="straightConnector1">
            <a:avLst/>
          </a:prstGeom>
          <a:ln>
            <a:solidFill>
              <a:schemeClr val="accent5">
                <a:lumMod val="25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6110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0"/>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1"/>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7"/>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5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4" grpId="0" animBg="1"/>
      <p:bldP spid="3" grpId="0" uiExpand="1" build="p"/>
      <p:bldP spid="11" grpId="0"/>
      <p:bldP spid="12" grpId="0"/>
      <p:bldP spid="13" grpId="0" animBg="1"/>
      <p:bldP spid="24" grpId="0"/>
      <p:bldP spid="5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smtClean="0"/>
              <a:t>Solarbacks</a:t>
            </a:r>
            <a:r>
              <a:rPr lang="en-US" dirty="0" smtClean="0"/>
              <a:t>:</a:t>
            </a:r>
            <a:br>
              <a:rPr lang="en-US" dirty="0" smtClean="0"/>
            </a:br>
            <a:r>
              <a:rPr lang="en-US" dirty="0"/>
              <a:t>	</a:t>
            </a:r>
            <a:r>
              <a:rPr lang="en-US" dirty="0" smtClean="0"/>
              <a:t>Assembly </a:t>
            </a:r>
            <a:r>
              <a:rPr lang="en-US" dirty="0" smtClean="0"/>
              <a:t>in </a:t>
            </a:r>
            <a:r>
              <a:rPr lang="en-US" dirty="0" smtClean="0"/>
              <a:t>China: 1) COGS</a:t>
            </a:r>
            <a:endParaRPr lang="en-US" dirty="0"/>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304101106"/>
              </p:ext>
            </p:extLst>
          </p:nvPr>
        </p:nvGraphicFramePr>
        <p:xfrm>
          <a:off x="455613" y="1114425"/>
          <a:ext cx="7511110" cy="3298816"/>
        </p:xfrm>
        <a:graphic>
          <a:graphicData uri="http://schemas.openxmlformats.org/drawingml/2006/table">
            <a:tbl>
              <a:tblPr firstRow="1" bandRow="1">
                <a:tableStyleId>{5C22544A-7EE6-4342-B048-85BDC9FD1C3A}</a:tableStyleId>
              </a:tblPr>
              <a:tblGrid>
                <a:gridCol w="3755555"/>
                <a:gridCol w="3755555"/>
              </a:tblGrid>
              <a:tr h="469422">
                <a:tc>
                  <a:txBody>
                    <a:bodyPr/>
                    <a:lstStyle/>
                    <a:p>
                      <a:pPr algn="l" fontAlgn="b"/>
                      <a:endParaRPr lang="en-US" sz="1800" b="0" i="0" u="none" strike="noStrike" dirty="0">
                        <a:solidFill>
                          <a:srgbClr val="000000"/>
                        </a:solidFill>
                        <a:effectLst/>
                        <a:latin typeface="Optima"/>
                        <a:cs typeface="Optima"/>
                      </a:endParaRPr>
                    </a:p>
                  </a:txBody>
                  <a:tcPr marL="12700" marR="12700" marT="12700" marB="0" anchor="b"/>
                </a:tc>
                <a:tc>
                  <a:txBody>
                    <a:bodyPr/>
                    <a:lstStyle/>
                    <a:p>
                      <a:pPr algn="ctr" fontAlgn="b"/>
                      <a:r>
                        <a:rPr lang="en-US" sz="1800" b="1" i="0" u="none" strike="noStrike" dirty="0">
                          <a:solidFill>
                            <a:srgbClr val="000000"/>
                          </a:solidFill>
                          <a:effectLst/>
                          <a:latin typeface="Optima"/>
                          <a:cs typeface="Optima"/>
                        </a:rPr>
                        <a:t>China Fully Assembled</a:t>
                      </a:r>
                    </a:p>
                  </a:txBody>
                  <a:tcPr marL="12700" marR="12700" marT="12700" marB="0" anchor="b"/>
                </a:tc>
              </a:tr>
              <a:tr h="710564">
                <a:tc>
                  <a:txBody>
                    <a:bodyPr/>
                    <a:lstStyle/>
                    <a:p>
                      <a:pPr algn="l" fontAlgn="b"/>
                      <a:r>
                        <a:rPr lang="en-US" sz="1800" b="0" i="0" u="none" strike="noStrike">
                          <a:solidFill>
                            <a:srgbClr val="000000"/>
                          </a:solidFill>
                          <a:effectLst/>
                          <a:latin typeface="Optima"/>
                          <a:cs typeface="Optima"/>
                        </a:rPr>
                        <a:t>Fully Assembled backpack (FOB)</a:t>
                      </a:r>
                    </a:p>
                  </a:txBody>
                  <a:tcPr marL="12700" marR="12700" marT="12700" marB="0" anchor="b"/>
                </a:tc>
                <a:tc>
                  <a:txBody>
                    <a:bodyPr/>
                    <a:lstStyle/>
                    <a:p>
                      <a:pPr algn="r" fontAlgn="b"/>
                      <a:r>
                        <a:rPr lang="en-US" sz="1800" b="0" i="0" u="none" strike="noStrike">
                          <a:solidFill>
                            <a:srgbClr val="0000FF"/>
                          </a:solidFill>
                          <a:effectLst/>
                          <a:latin typeface="Optima"/>
                          <a:cs typeface="Optima"/>
                        </a:rPr>
                        <a:t> $64.50 </a:t>
                      </a:r>
                    </a:p>
                  </a:txBody>
                  <a:tcPr marL="12700" marR="12700" marT="12700" marB="0" anchor="b"/>
                </a:tc>
              </a:tr>
              <a:tr h="469422">
                <a:tc>
                  <a:txBody>
                    <a:bodyPr/>
                    <a:lstStyle/>
                    <a:p>
                      <a:pPr algn="l" fontAlgn="b"/>
                      <a:r>
                        <a:rPr lang="en-US" sz="1800" b="0" i="0" u="none" strike="noStrike">
                          <a:solidFill>
                            <a:srgbClr val="000000"/>
                          </a:solidFill>
                          <a:effectLst/>
                          <a:latin typeface="Optima"/>
                          <a:cs typeface="Optima"/>
                        </a:rPr>
                        <a:t>Shipping Cost</a:t>
                      </a:r>
                    </a:p>
                  </a:txBody>
                  <a:tcPr marL="12700" marR="12700" marT="12700" marB="0" anchor="b"/>
                </a:tc>
                <a:tc>
                  <a:txBody>
                    <a:bodyPr/>
                    <a:lstStyle/>
                    <a:p>
                      <a:pPr algn="r" fontAlgn="b"/>
                      <a:r>
                        <a:rPr lang="en-US" sz="1800" b="0" i="0" u="none" strike="noStrike">
                          <a:solidFill>
                            <a:srgbClr val="0000FF"/>
                          </a:solidFill>
                          <a:effectLst/>
                          <a:latin typeface="Optima"/>
                          <a:cs typeface="Optima"/>
                        </a:rPr>
                        <a:t> $1.48 </a:t>
                      </a:r>
                    </a:p>
                  </a:txBody>
                  <a:tcPr marL="12700" marR="12700" marT="12700" marB="0" anchor="b"/>
                </a:tc>
              </a:tr>
              <a:tr h="710564">
                <a:tc>
                  <a:txBody>
                    <a:bodyPr/>
                    <a:lstStyle/>
                    <a:p>
                      <a:pPr algn="l" fontAlgn="b"/>
                      <a:r>
                        <a:rPr lang="en-US" sz="1800" b="0" i="0" u="none" strike="noStrike">
                          <a:solidFill>
                            <a:srgbClr val="000000"/>
                          </a:solidFill>
                          <a:effectLst/>
                          <a:latin typeface="Optima"/>
                          <a:cs typeface="Optima"/>
                        </a:rPr>
                        <a:t>Merchandise Processing Fee (MPF)</a:t>
                      </a:r>
                    </a:p>
                  </a:txBody>
                  <a:tcPr marL="12700" marR="12700" marT="12700" marB="0" anchor="b"/>
                </a:tc>
                <a:tc>
                  <a:txBody>
                    <a:bodyPr/>
                    <a:lstStyle/>
                    <a:p>
                      <a:pPr algn="r" fontAlgn="b"/>
                      <a:r>
                        <a:rPr lang="en-US" sz="1800" b="0" i="0" u="none" strike="noStrike">
                          <a:solidFill>
                            <a:srgbClr val="0000FF"/>
                          </a:solidFill>
                          <a:effectLst/>
                          <a:latin typeface="Optima"/>
                          <a:cs typeface="Optima"/>
                        </a:rPr>
                        <a:t> $2.00 </a:t>
                      </a:r>
                    </a:p>
                  </a:txBody>
                  <a:tcPr marL="12700" marR="12700" marT="12700" marB="0" anchor="b"/>
                </a:tc>
              </a:tr>
              <a:tr h="469422">
                <a:tc>
                  <a:txBody>
                    <a:bodyPr/>
                    <a:lstStyle/>
                    <a:p>
                      <a:pPr algn="l" fontAlgn="b"/>
                      <a:r>
                        <a:rPr lang="en-US" sz="1800" b="0" i="0" u="none" strike="noStrike">
                          <a:solidFill>
                            <a:srgbClr val="000000"/>
                          </a:solidFill>
                          <a:effectLst/>
                          <a:latin typeface="Optima"/>
                          <a:cs typeface="Optima"/>
                        </a:rPr>
                        <a:t>Tariff</a:t>
                      </a:r>
                    </a:p>
                  </a:txBody>
                  <a:tcPr marL="12700" marR="12700" marT="12700" marB="0" anchor="b"/>
                </a:tc>
                <a:tc>
                  <a:txBody>
                    <a:bodyPr/>
                    <a:lstStyle/>
                    <a:p>
                      <a:pPr algn="r" fontAlgn="b"/>
                      <a:r>
                        <a:rPr lang="en-US" sz="1800" b="0" i="0" u="none" strike="noStrike">
                          <a:solidFill>
                            <a:srgbClr val="000000"/>
                          </a:solidFill>
                          <a:effectLst/>
                          <a:latin typeface="Optima"/>
                          <a:cs typeface="Optima"/>
                        </a:rPr>
                        <a:t> $10.64 </a:t>
                      </a:r>
                    </a:p>
                  </a:txBody>
                  <a:tcPr marL="12700" marR="12700" marT="12700" marB="0" anchor="b"/>
                </a:tc>
              </a:tr>
              <a:tr h="469422">
                <a:tc>
                  <a:txBody>
                    <a:bodyPr/>
                    <a:lstStyle/>
                    <a:p>
                      <a:pPr algn="l" fontAlgn="b"/>
                      <a:r>
                        <a:rPr lang="en-US" sz="1800" b="1" i="0" u="none" strike="noStrike" dirty="0">
                          <a:solidFill>
                            <a:srgbClr val="000000"/>
                          </a:solidFill>
                          <a:effectLst/>
                          <a:latin typeface="Optima"/>
                          <a:cs typeface="Optima"/>
                        </a:rPr>
                        <a:t>Cost Per </a:t>
                      </a:r>
                      <a:r>
                        <a:rPr lang="en-US" sz="1800" b="1" i="0" u="none" strike="noStrike" dirty="0" smtClean="0">
                          <a:solidFill>
                            <a:srgbClr val="000000"/>
                          </a:solidFill>
                          <a:effectLst/>
                          <a:latin typeface="Optima"/>
                          <a:cs typeface="Optima"/>
                        </a:rPr>
                        <a:t>Bag (COGS)</a:t>
                      </a:r>
                      <a:endParaRPr lang="en-US" sz="1800" b="1" i="0" u="none" strike="noStrike" dirty="0">
                        <a:solidFill>
                          <a:srgbClr val="000000"/>
                        </a:solidFill>
                        <a:effectLst/>
                        <a:latin typeface="Optima"/>
                        <a:cs typeface="Optima"/>
                      </a:endParaRPr>
                    </a:p>
                  </a:txBody>
                  <a:tcPr marL="12700" marR="12700" marT="12700" marB="0" anchor="b"/>
                </a:tc>
                <a:tc>
                  <a:txBody>
                    <a:bodyPr/>
                    <a:lstStyle/>
                    <a:p>
                      <a:pPr algn="r" fontAlgn="b"/>
                      <a:r>
                        <a:rPr lang="en-US" sz="1800" b="1" i="0" u="none" strike="noStrike" dirty="0">
                          <a:solidFill>
                            <a:srgbClr val="000000"/>
                          </a:solidFill>
                          <a:effectLst/>
                          <a:latin typeface="Optima"/>
                          <a:cs typeface="Optima"/>
                        </a:rPr>
                        <a:t> $78.62 </a:t>
                      </a:r>
                    </a:p>
                  </a:txBody>
                  <a:tcPr marL="12700" marR="12700" marT="12700" marB="0" anchor="b"/>
                </a:tc>
              </a:tr>
            </a:tbl>
          </a:graphicData>
        </a:graphic>
      </p:graphicFrame>
      <p:sp>
        <p:nvSpPr>
          <p:cNvPr id="3" name="TextBox 2"/>
          <p:cNvSpPr txBox="1"/>
          <p:nvPr/>
        </p:nvSpPr>
        <p:spPr>
          <a:xfrm>
            <a:off x="455613" y="5593080"/>
            <a:ext cx="8629157" cy="830997"/>
          </a:xfrm>
          <a:prstGeom prst="rect">
            <a:avLst/>
          </a:prstGeom>
          <a:noFill/>
        </p:spPr>
        <p:txBody>
          <a:bodyPr wrap="none" rtlCol="0">
            <a:spAutoFit/>
          </a:bodyPr>
          <a:lstStyle/>
          <a:p>
            <a:r>
              <a:rPr lang="en-US" sz="1600" dirty="0"/>
              <a:t>FOB = Free on Board = “the price includes all charges up to placing the goods on board </a:t>
            </a:r>
            <a:r>
              <a:rPr lang="en-US" sz="1600" dirty="0" smtClean="0"/>
              <a:t>a </a:t>
            </a:r>
            <a:r>
              <a:rPr lang="en-US" sz="1600" dirty="0"/>
              <a:t>ship at the </a:t>
            </a:r>
            <a:endParaRPr lang="en-US" sz="1600" dirty="0" smtClean="0"/>
          </a:p>
          <a:p>
            <a:r>
              <a:rPr lang="en-US" sz="1600" dirty="0" smtClean="0"/>
              <a:t>port </a:t>
            </a:r>
            <a:r>
              <a:rPr lang="en-US" sz="1600" dirty="0"/>
              <a:t>of departure specified by the buyer. Also called collect freight, freight </a:t>
            </a:r>
            <a:r>
              <a:rPr lang="en-US" sz="1600" dirty="0" smtClean="0"/>
              <a:t>collect</a:t>
            </a:r>
            <a:r>
              <a:rPr lang="en-US" sz="1600" dirty="0"/>
              <a:t>, or freight forward.”</a:t>
            </a:r>
            <a:br>
              <a:rPr lang="en-US" sz="1600" dirty="0"/>
            </a:br>
            <a:r>
              <a:rPr lang="en-US" sz="1600" dirty="0"/>
              <a:t>Read more: http://</a:t>
            </a:r>
            <a:r>
              <a:rPr lang="en-US" sz="1600" dirty="0" err="1"/>
              <a:t>www.businessdictionary.com</a:t>
            </a:r>
            <a:r>
              <a:rPr lang="en-US" sz="1600" dirty="0"/>
              <a:t>/definition/free-on-board-</a:t>
            </a:r>
            <a:r>
              <a:rPr lang="en-US" sz="1600" dirty="0" err="1"/>
              <a:t>FOB.html</a:t>
            </a:r>
            <a:r>
              <a:rPr lang="en-US" sz="1600" dirty="0"/>
              <a:t> </a:t>
            </a:r>
          </a:p>
        </p:txBody>
      </p:sp>
    </p:spTree>
    <p:extLst>
      <p:ext uri="{BB962C8B-B14F-4D97-AF65-F5344CB8AC3E}">
        <p14:creationId xmlns:p14="http://schemas.microsoft.com/office/powerpoint/2010/main" val="4988419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a:t>Solarbacks</a:t>
            </a:r>
            <a:r>
              <a:rPr lang="en-US" dirty="0"/>
              <a:t>:</a:t>
            </a:r>
            <a:br>
              <a:rPr lang="en-US" dirty="0"/>
            </a:br>
            <a:r>
              <a:rPr lang="en-US" dirty="0"/>
              <a:t>	Assembly in </a:t>
            </a:r>
            <a:r>
              <a:rPr lang="en-US" dirty="0" smtClean="0"/>
              <a:t>China: 2) TLC</a:t>
            </a:r>
            <a:endParaRPr lang="en-US" dirty="0"/>
          </a:p>
        </p:txBody>
      </p:sp>
      <p:pic>
        <p:nvPicPr>
          <p:cNvPr id="10" name="Picture 9"/>
          <p:cNvPicPr>
            <a:picLocks noChangeAspect="1"/>
          </p:cNvPicPr>
          <p:nvPr/>
        </p:nvPicPr>
        <p:blipFill>
          <a:blip r:embed="rId2"/>
          <a:stretch>
            <a:fillRect/>
          </a:stretch>
        </p:blipFill>
        <p:spPr>
          <a:xfrm>
            <a:off x="241639" y="2000250"/>
            <a:ext cx="7727611" cy="3249930"/>
          </a:xfrm>
          <a:prstGeom prst="rect">
            <a:avLst/>
          </a:prstGeom>
        </p:spPr>
      </p:pic>
    </p:spTree>
    <p:extLst>
      <p:ext uri="{BB962C8B-B14F-4D97-AF65-F5344CB8AC3E}">
        <p14:creationId xmlns:p14="http://schemas.microsoft.com/office/powerpoint/2010/main" val="2597226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smtClean="0"/>
              <a:t>Solarbacks</a:t>
            </a:r>
            <a:r>
              <a:rPr lang="en-US" dirty="0" smtClean="0"/>
              <a:t>:</a:t>
            </a:r>
            <a:br>
              <a:rPr lang="en-US" dirty="0" smtClean="0"/>
            </a:br>
            <a:r>
              <a:rPr lang="en-US" dirty="0"/>
              <a:t>	</a:t>
            </a:r>
            <a:r>
              <a:rPr lang="en-US" dirty="0" smtClean="0"/>
              <a:t>US Assembly: 1) COGS</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512843962"/>
              </p:ext>
            </p:extLst>
          </p:nvPr>
        </p:nvGraphicFramePr>
        <p:xfrm>
          <a:off x="389636" y="1493823"/>
          <a:ext cx="7511110" cy="3966183"/>
        </p:xfrm>
        <a:graphic>
          <a:graphicData uri="http://schemas.openxmlformats.org/drawingml/2006/table">
            <a:tbl>
              <a:tblPr bandRow="1">
                <a:tableStyleId>{5C22544A-7EE6-4342-B048-85BDC9FD1C3A}</a:tableStyleId>
              </a:tblPr>
              <a:tblGrid>
                <a:gridCol w="3755555"/>
                <a:gridCol w="3755555"/>
              </a:tblGrid>
              <a:tr h="376259">
                <a:tc>
                  <a:txBody>
                    <a:bodyPr/>
                    <a:lstStyle/>
                    <a:p>
                      <a:pPr algn="l" fontAlgn="b"/>
                      <a:r>
                        <a:rPr lang="en-US" sz="1800" b="0" i="0" u="none" strike="noStrike" dirty="0">
                          <a:solidFill>
                            <a:srgbClr val="000000"/>
                          </a:solidFill>
                          <a:effectLst/>
                          <a:latin typeface="Optima"/>
                          <a:cs typeface="Optima"/>
                        </a:rPr>
                        <a:t>Backpack only (FOB)</a:t>
                      </a:r>
                    </a:p>
                  </a:txBody>
                  <a:tcPr marL="12700" marR="12700" marT="12700" marB="0" anchor="b"/>
                </a:tc>
                <a:tc>
                  <a:txBody>
                    <a:bodyPr/>
                    <a:lstStyle/>
                    <a:p>
                      <a:pPr algn="r" fontAlgn="b"/>
                      <a:r>
                        <a:rPr lang="en-US" sz="1800" b="0" i="0" u="none" strike="noStrike" dirty="0">
                          <a:solidFill>
                            <a:srgbClr val="0000FF"/>
                          </a:solidFill>
                          <a:effectLst/>
                          <a:latin typeface="Optima"/>
                          <a:cs typeface="Optima"/>
                        </a:rPr>
                        <a:t> $24.50 </a:t>
                      </a:r>
                    </a:p>
                  </a:txBody>
                  <a:tcPr marL="12700" marR="12700" marT="12700" marB="0" anchor="b"/>
                </a:tc>
              </a:tr>
              <a:tr h="569543">
                <a:tc>
                  <a:txBody>
                    <a:bodyPr/>
                    <a:lstStyle/>
                    <a:p>
                      <a:pPr algn="l" fontAlgn="b"/>
                      <a:r>
                        <a:rPr lang="en-US" sz="1800" b="0" i="0" u="none" strike="noStrike" dirty="0" smtClean="0">
                          <a:solidFill>
                            <a:srgbClr val="000000"/>
                          </a:solidFill>
                          <a:effectLst/>
                          <a:latin typeface="Optima"/>
                          <a:cs typeface="Optima"/>
                        </a:rPr>
                        <a:t>Tariff = 16.5% * $24.50 =</a:t>
                      </a:r>
                      <a:endParaRPr lang="en-US" sz="1800" b="0" i="0" u="none" strike="noStrike" dirty="0">
                        <a:solidFill>
                          <a:srgbClr val="000000"/>
                        </a:solidFill>
                        <a:effectLst/>
                        <a:latin typeface="Optima"/>
                        <a:cs typeface="Optima"/>
                      </a:endParaRPr>
                    </a:p>
                  </a:txBody>
                  <a:tcPr marL="12700" marR="12700" marT="12700" marB="0" anchor="b"/>
                </a:tc>
                <a:tc>
                  <a:txBody>
                    <a:bodyPr/>
                    <a:lstStyle/>
                    <a:p>
                      <a:pPr algn="r" fontAlgn="b"/>
                      <a:r>
                        <a:rPr lang="en-US" sz="1800" b="0" i="0" u="none" strike="noStrike" dirty="0">
                          <a:solidFill>
                            <a:srgbClr val="000000"/>
                          </a:solidFill>
                          <a:effectLst/>
                          <a:latin typeface="Optima"/>
                          <a:cs typeface="Optima"/>
                        </a:rPr>
                        <a:t> $4.04 </a:t>
                      </a:r>
                    </a:p>
                  </a:txBody>
                  <a:tcPr marL="12700" marR="12700" marT="12700" marB="0" anchor="b"/>
                </a:tc>
              </a:tr>
              <a:tr h="569543">
                <a:tc>
                  <a:txBody>
                    <a:bodyPr/>
                    <a:lstStyle/>
                    <a:p>
                      <a:pPr algn="l" fontAlgn="b"/>
                      <a:r>
                        <a:rPr lang="en-US" sz="1800" b="0" i="0" u="none" strike="noStrike">
                          <a:solidFill>
                            <a:srgbClr val="000000"/>
                          </a:solidFill>
                          <a:effectLst/>
                          <a:latin typeface="Optima"/>
                          <a:cs typeface="Optima"/>
                        </a:rPr>
                        <a:t>Panel Only + Connectors (FOB)</a:t>
                      </a:r>
                    </a:p>
                  </a:txBody>
                  <a:tcPr marL="12700" marR="12700" marT="12700" marB="0" anchor="b"/>
                </a:tc>
                <a:tc>
                  <a:txBody>
                    <a:bodyPr/>
                    <a:lstStyle/>
                    <a:p>
                      <a:pPr algn="r" fontAlgn="b"/>
                      <a:r>
                        <a:rPr lang="en-US" sz="1800" b="0" i="0" u="none" strike="noStrike" dirty="0">
                          <a:solidFill>
                            <a:srgbClr val="0000FF"/>
                          </a:solidFill>
                          <a:effectLst/>
                          <a:latin typeface="Optima"/>
                          <a:cs typeface="Optima"/>
                        </a:rPr>
                        <a:t> $48.99 </a:t>
                      </a:r>
                    </a:p>
                  </a:txBody>
                  <a:tcPr marL="12700" marR="12700" marT="12700" marB="0" anchor="b"/>
                </a:tc>
              </a:tr>
              <a:tr h="376259">
                <a:tc>
                  <a:txBody>
                    <a:bodyPr/>
                    <a:lstStyle/>
                    <a:p>
                      <a:pPr algn="l" fontAlgn="b"/>
                      <a:r>
                        <a:rPr lang="en-US" sz="1800" b="0" i="0" u="none" strike="noStrike">
                          <a:solidFill>
                            <a:srgbClr val="000000"/>
                          </a:solidFill>
                          <a:effectLst/>
                          <a:latin typeface="Optima"/>
                          <a:cs typeface="Optima"/>
                        </a:rPr>
                        <a:t>Shipping Cost</a:t>
                      </a:r>
                    </a:p>
                  </a:txBody>
                  <a:tcPr marL="12700" marR="12700" marT="12700" marB="0" anchor="b"/>
                </a:tc>
                <a:tc>
                  <a:txBody>
                    <a:bodyPr/>
                    <a:lstStyle/>
                    <a:p>
                      <a:pPr algn="r" fontAlgn="b"/>
                      <a:r>
                        <a:rPr lang="en-US" sz="1800" b="0" i="0" u="none" strike="noStrike">
                          <a:solidFill>
                            <a:srgbClr val="0000FF"/>
                          </a:solidFill>
                          <a:effectLst/>
                          <a:latin typeface="Optima"/>
                          <a:cs typeface="Optima"/>
                        </a:rPr>
                        <a:t> $1.48 </a:t>
                      </a:r>
                    </a:p>
                  </a:txBody>
                  <a:tcPr marL="12700" marR="12700" marT="12700" marB="0" anchor="b"/>
                </a:tc>
              </a:tr>
              <a:tr h="569543">
                <a:tc>
                  <a:txBody>
                    <a:bodyPr/>
                    <a:lstStyle/>
                    <a:p>
                      <a:pPr algn="l" fontAlgn="b"/>
                      <a:r>
                        <a:rPr lang="en-US" sz="1800" b="0" i="0" u="none" strike="noStrike">
                          <a:solidFill>
                            <a:srgbClr val="000000"/>
                          </a:solidFill>
                          <a:effectLst/>
                          <a:latin typeface="Optima"/>
                          <a:cs typeface="Optima"/>
                        </a:rPr>
                        <a:t>Merchandise Processing Fee (MPF)</a:t>
                      </a:r>
                    </a:p>
                  </a:txBody>
                  <a:tcPr marL="12700" marR="12700" marT="12700" marB="0" anchor="b"/>
                </a:tc>
                <a:tc>
                  <a:txBody>
                    <a:bodyPr/>
                    <a:lstStyle/>
                    <a:p>
                      <a:pPr algn="r" fontAlgn="b"/>
                      <a:r>
                        <a:rPr lang="en-US" sz="1800" b="0" i="0" u="none" strike="noStrike">
                          <a:solidFill>
                            <a:srgbClr val="0000FF"/>
                          </a:solidFill>
                          <a:effectLst/>
                          <a:latin typeface="Optima"/>
                          <a:cs typeface="Optima"/>
                        </a:rPr>
                        <a:t> $2.00 </a:t>
                      </a:r>
                    </a:p>
                  </a:txBody>
                  <a:tcPr marL="12700" marR="12700" marT="12700" marB="0" anchor="b"/>
                </a:tc>
              </a:tr>
              <a:tr h="376259">
                <a:tc>
                  <a:txBody>
                    <a:bodyPr/>
                    <a:lstStyle/>
                    <a:p>
                      <a:pPr algn="l" fontAlgn="b"/>
                      <a:r>
                        <a:rPr lang="en-US" sz="1800" b="1" i="0" u="none" strike="noStrike" dirty="0">
                          <a:solidFill>
                            <a:srgbClr val="000000"/>
                          </a:solidFill>
                          <a:effectLst/>
                          <a:latin typeface="Optima"/>
                          <a:cs typeface="Optima"/>
                        </a:rPr>
                        <a:t>Cost </a:t>
                      </a:r>
                      <a:r>
                        <a:rPr lang="en-US" sz="1800" b="1" i="0" u="none" strike="noStrike" dirty="0" smtClean="0">
                          <a:solidFill>
                            <a:srgbClr val="000000"/>
                          </a:solidFill>
                          <a:effectLst/>
                          <a:latin typeface="Optima"/>
                          <a:cs typeface="Optima"/>
                        </a:rPr>
                        <a:t>of landed components</a:t>
                      </a:r>
                      <a:endParaRPr lang="en-US" sz="1800" b="1" i="0" u="none" strike="noStrike" dirty="0">
                        <a:solidFill>
                          <a:srgbClr val="000000"/>
                        </a:solidFill>
                        <a:effectLst/>
                        <a:latin typeface="Optima"/>
                        <a:cs typeface="Optima"/>
                      </a:endParaRPr>
                    </a:p>
                  </a:txBody>
                  <a:tcPr marL="12700" marR="12700" marT="12700" marB="0" anchor="b"/>
                </a:tc>
                <a:tc>
                  <a:txBody>
                    <a:bodyPr/>
                    <a:lstStyle/>
                    <a:p>
                      <a:pPr algn="r" fontAlgn="b"/>
                      <a:r>
                        <a:rPr lang="en-US" sz="1800" b="1" i="0" u="none" strike="noStrike" dirty="0">
                          <a:solidFill>
                            <a:srgbClr val="000000"/>
                          </a:solidFill>
                          <a:effectLst/>
                          <a:latin typeface="Optima"/>
                          <a:cs typeface="Optima"/>
                        </a:rPr>
                        <a:t> $81.01 </a:t>
                      </a:r>
                    </a:p>
                  </a:txBody>
                  <a:tcPr marL="12700" marR="12700" marT="12700" marB="0" anchor="b"/>
                </a:tc>
              </a:tr>
              <a:tr h="376259">
                <a:tc>
                  <a:txBody>
                    <a:bodyPr/>
                    <a:lstStyle/>
                    <a:p>
                      <a:pPr algn="l" fontAlgn="b"/>
                      <a:r>
                        <a:rPr lang="en-US" sz="1800" b="0" i="0" u="none" strike="noStrike" dirty="0" smtClean="0">
                          <a:solidFill>
                            <a:srgbClr val="000000"/>
                          </a:solidFill>
                          <a:effectLst/>
                          <a:latin typeface="Optima"/>
                          <a:cs typeface="Optima"/>
                        </a:rPr>
                        <a:t>US Assembly Labor</a:t>
                      </a:r>
                      <a:endParaRPr lang="en-US" sz="1800" b="0" i="0" u="none" strike="noStrike" dirty="0">
                        <a:solidFill>
                          <a:srgbClr val="000000"/>
                        </a:solidFill>
                        <a:effectLst/>
                        <a:latin typeface="Optima"/>
                        <a:cs typeface="Optima"/>
                      </a:endParaRPr>
                    </a:p>
                  </a:txBody>
                  <a:tcPr marL="12700" marR="12700" marT="12700" marB="0" anchor="b"/>
                </a:tc>
                <a:tc>
                  <a:txBody>
                    <a:bodyPr/>
                    <a:lstStyle/>
                    <a:p>
                      <a:pPr algn="r" fontAlgn="b"/>
                      <a:r>
                        <a:rPr lang="en-US" sz="1800" b="0" i="0" u="none" strike="noStrike" dirty="0">
                          <a:solidFill>
                            <a:srgbClr val="0000FF"/>
                          </a:solidFill>
                          <a:effectLst/>
                          <a:latin typeface="Optima"/>
                          <a:cs typeface="Optima"/>
                        </a:rPr>
                        <a:t> $12.51 </a:t>
                      </a:r>
                    </a:p>
                  </a:txBody>
                  <a:tcPr marL="12700" marR="12700" marT="12700" marB="0" anchor="b"/>
                </a:tc>
              </a:tr>
              <a:tr h="376259">
                <a:tc>
                  <a:txBody>
                    <a:bodyPr/>
                    <a:lstStyle/>
                    <a:p>
                      <a:pPr algn="l" fontAlgn="b"/>
                      <a:r>
                        <a:rPr lang="en-US" sz="1800" b="0" i="0" u="none" strike="noStrike" dirty="0" smtClean="0">
                          <a:solidFill>
                            <a:srgbClr val="000000"/>
                          </a:solidFill>
                          <a:effectLst/>
                          <a:latin typeface="Optima"/>
                          <a:cs typeface="Optima"/>
                        </a:rPr>
                        <a:t>US Assembly Materials</a:t>
                      </a:r>
                      <a:endParaRPr lang="en-US" sz="1800" b="0" i="0" u="none" strike="noStrike" dirty="0">
                        <a:solidFill>
                          <a:srgbClr val="000000"/>
                        </a:solidFill>
                        <a:effectLst/>
                        <a:latin typeface="Optima"/>
                        <a:cs typeface="Optima"/>
                      </a:endParaRPr>
                    </a:p>
                  </a:txBody>
                  <a:tcPr marL="12700" marR="12700" marT="12700" marB="0" anchor="b"/>
                </a:tc>
                <a:tc>
                  <a:txBody>
                    <a:bodyPr/>
                    <a:lstStyle/>
                    <a:p>
                      <a:pPr algn="r" fontAlgn="b"/>
                      <a:r>
                        <a:rPr lang="en-US" sz="1800" b="0" i="0" u="none" strike="noStrike">
                          <a:solidFill>
                            <a:srgbClr val="0000FF"/>
                          </a:solidFill>
                          <a:effectLst/>
                          <a:latin typeface="Optima"/>
                          <a:cs typeface="Optima"/>
                        </a:rPr>
                        <a:t> $3.44 </a:t>
                      </a:r>
                    </a:p>
                  </a:txBody>
                  <a:tcPr marL="12700" marR="12700" marT="12700" marB="0" anchor="b"/>
                </a:tc>
              </a:tr>
              <a:tr h="376259">
                <a:tc>
                  <a:txBody>
                    <a:bodyPr/>
                    <a:lstStyle/>
                    <a:p>
                      <a:pPr algn="l" fontAlgn="b"/>
                      <a:r>
                        <a:rPr lang="en-US" sz="1800" b="1" i="0" u="none" strike="noStrike" dirty="0">
                          <a:solidFill>
                            <a:srgbClr val="000000"/>
                          </a:solidFill>
                          <a:effectLst/>
                          <a:latin typeface="Optima"/>
                          <a:cs typeface="Optima"/>
                        </a:rPr>
                        <a:t>Cost Per Bag</a:t>
                      </a:r>
                    </a:p>
                  </a:txBody>
                  <a:tcPr marL="12700" marR="12700" marT="12700" marB="0" anchor="b"/>
                </a:tc>
                <a:tc>
                  <a:txBody>
                    <a:bodyPr/>
                    <a:lstStyle/>
                    <a:p>
                      <a:pPr algn="r" fontAlgn="b"/>
                      <a:r>
                        <a:rPr lang="en-US" sz="1800" b="1" i="0" u="none" strike="noStrike" dirty="0">
                          <a:solidFill>
                            <a:srgbClr val="000000"/>
                          </a:solidFill>
                          <a:effectLst/>
                          <a:latin typeface="Optima"/>
                          <a:cs typeface="Optima"/>
                        </a:rPr>
                        <a:t> $96.96 </a:t>
                      </a:r>
                    </a:p>
                  </a:txBody>
                  <a:tcPr marL="12700" marR="12700" marT="12700" marB="0" anchor="b"/>
                </a:tc>
              </a:tr>
            </a:tbl>
          </a:graphicData>
        </a:graphic>
      </p:graphicFrame>
    </p:spTree>
    <p:extLst>
      <p:ext uri="{BB962C8B-B14F-4D97-AF65-F5344CB8AC3E}">
        <p14:creationId xmlns:p14="http://schemas.microsoft.com/office/powerpoint/2010/main" val="14716397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ChangeArrowheads="1"/>
          </p:cNvSpPr>
          <p:nvPr/>
        </p:nvSpPr>
        <p:spPr bwMode="auto">
          <a:xfrm>
            <a:off x="1604963" y="1292225"/>
            <a:ext cx="1323975" cy="363538"/>
          </a:xfrm>
          <a:prstGeom prst="rect">
            <a:avLst/>
          </a:prstGeom>
          <a:noFill/>
          <a:ln w="12700">
            <a:noFill/>
            <a:miter lim="800000"/>
            <a:headEnd/>
            <a:tailEnd/>
          </a:ln>
        </p:spPr>
        <p:txBody>
          <a:bodyPr wrap="none" lIns="90488" tIns="44450" rIns="90488" bIns="44450">
            <a:spAutoFit/>
          </a:bodyPr>
          <a:lstStyle/>
          <a:p>
            <a:pPr eaLnBrk="0" hangingPunct="0"/>
            <a:r>
              <a:rPr lang="en-US" sz="1800" b="0">
                <a:latin typeface="Arial" pitchFamily="34" charset="0"/>
                <a:cs typeface="Arial" pitchFamily="34" charset="0"/>
              </a:rPr>
              <a:t>MODULAR</a:t>
            </a:r>
          </a:p>
        </p:txBody>
      </p:sp>
      <p:sp>
        <p:nvSpPr>
          <p:cNvPr id="22531" name="Rectangle 5"/>
          <p:cNvSpPr>
            <a:spLocks noChangeArrowheads="1"/>
          </p:cNvSpPr>
          <p:nvPr/>
        </p:nvSpPr>
        <p:spPr bwMode="auto">
          <a:xfrm>
            <a:off x="5253038" y="1292225"/>
            <a:ext cx="1323975" cy="363538"/>
          </a:xfrm>
          <a:prstGeom prst="rect">
            <a:avLst/>
          </a:prstGeom>
          <a:noFill/>
          <a:ln w="12700">
            <a:noFill/>
            <a:miter lim="800000"/>
            <a:headEnd/>
            <a:tailEnd/>
          </a:ln>
        </p:spPr>
        <p:txBody>
          <a:bodyPr wrap="none" lIns="90488" tIns="44450" rIns="90488" bIns="44450">
            <a:spAutoFit/>
          </a:bodyPr>
          <a:lstStyle/>
          <a:p>
            <a:pPr eaLnBrk="0" hangingPunct="0"/>
            <a:r>
              <a:rPr lang="en-US" sz="1800" b="0">
                <a:latin typeface="Arial" pitchFamily="34" charset="0"/>
                <a:cs typeface="Arial" pitchFamily="34" charset="0"/>
              </a:rPr>
              <a:t>INTEGRAL</a:t>
            </a:r>
          </a:p>
        </p:txBody>
      </p:sp>
      <p:sp>
        <p:nvSpPr>
          <p:cNvPr id="22532" name="Rectangle 9"/>
          <p:cNvSpPr>
            <a:spLocks noChangeArrowheads="1"/>
          </p:cNvSpPr>
          <p:nvPr/>
        </p:nvSpPr>
        <p:spPr bwMode="auto">
          <a:xfrm>
            <a:off x="1231900" y="2027238"/>
            <a:ext cx="965200" cy="1574800"/>
          </a:xfrm>
          <a:prstGeom prst="rect">
            <a:avLst/>
          </a:prstGeom>
          <a:solidFill>
            <a:srgbClr val="CCFF66"/>
          </a:solidFill>
          <a:ln w="9525">
            <a:solidFill>
              <a:schemeClr val="tx1"/>
            </a:solidFill>
            <a:miter lim="800000"/>
            <a:headEnd/>
            <a:tailEnd/>
          </a:ln>
        </p:spPr>
        <p:txBody>
          <a:bodyPr wrap="none" anchor="ctr"/>
          <a:lstStyle/>
          <a:p>
            <a:endParaRPr lang="en-US"/>
          </a:p>
        </p:txBody>
      </p:sp>
      <p:sp>
        <p:nvSpPr>
          <p:cNvPr id="22533" name="Rectangle 10"/>
          <p:cNvSpPr>
            <a:spLocks noChangeArrowheads="1"/>
          </p:cNvSpPr>
          <p:nvPr/>
        </p:nvSpPr>
        <p:spPr bwMode="auto">
          <a:xfrm>
            <a:off x="2368550" y="2020888"/>
            <a:ext cx="825500" cy="1587500"/>
          </a:xfrm>
          <a:prstGeom prst="rect">
            <a:avLst/>
          </a:prstGeom>
          <a:solidFill>
            <a:schemeClr val="hlink"/>
          </a:solidFill>
          <a:ln w="9525">
            <a:solidFill>
              <a:schemeClr val="tx1"/>
            </a:solidFill>
            <a:miter lim="800000"/>
            <a:headEnd/>
            <a:tailEnd/>
          </a:ln>
        </p:spPr>
        <p:txBody>
          <a:bodyPr wrap="none" anchor="ctr"/>
          <a:lstStyle/>
          <a:p>
            <a:endParaRPr lang="en-US"/>
          </a:p>
        </p:txBody>
      </p:sp>
      <p:sp>
        <p:nvSpPr>
          <p:cNvPr id="22534" name="Rectangle 36"/>
          <p:cNvSpPr>
            <a:spLocks noChangeArrowheads="1"/>
          </p:cNvSpPr>
          <p:nvPr/>
        </p:nvSpPr>
        <p:spPr bwMode="auto">
          <a:xfrm>
            <a:off x="1128713" y="3732213"/>
            <a:ext cx="2425700" cy="1003300"/>
          </a:xfrm>
          <a:prstGeom prst="rect">
            <a:avLst/>
          </a:prstGeom>
          <a:noFill/>
          <a:ln w="12700">
            <a:noFill/>
            <a:miter lim="800000"/>
            <a:headEnd/>
            <a:tailEnd/>
          </a:ln>
        </p:spPr>
        <p:txBody>
          <a:bodyPr wrap="none" lIns="90488" tIns="44450" rIns="90488" bIns="44450">
            <a:spAutoFit/>
          </a:bodyPr>
          <a:lstStyle/>
          <a:p>
            <a:pPr eaLnBrk="0" hangingPunct="0"/>
            <a:r>
              <a:rPr lang="en-US" sz="2000" b="0">
                <a:latin typeface="Arial" pitchFamily="34" charset="0"/>
                <a:cs typeface="Arial" pitchFamily="34" charset="0"/>
              </a:rPr>
              <a:t>IBM-Compatible PC</a:t>
            </a:r>
          </a:p>
          <a:p>
            <a:pPr eaLnBrk="0" hangingPunct="0"/>
            <a:r>
              <a:rPr lang="en-US" sz="2000" b="0">
                <a:latin typeface="Arial" pitchFamily="34" charset="0"/>
                <a:cs typeface="Arial" pitchFamily="34" charset="0"/>
              </a:rPr>
              <a:t>Bicycle</a:t>
            </a:r>
          </a:p>
          <a:p>
            <a:pPr eaLnBrk="0" hangingPunct="0"/>
            <a:r>
              <a:rPr lang="en-US" sz="2000" b="0">
                <a:latin typeface="Arial" pitchFamily="34" charset="0"/>
                <a:cs typeface="Arial" pitchFamily="34" charset="0"/>
              </a:rPr>
              <a:t>Sony Walkman</a:t>
            </a:r>
          </a:p>
        </p:txBody>
      </p:sp>
      <p:sp>
        <p:nvSpPr>
          <p:cNvPr id="22535" name="Rectangle 37"/>
          <p:cNvSpPr>
            <a:spLocks noChangeArrowheads="1"/>
          </p:cNvSpPr>
          <p:nvPr/>
        </p:nvSpPr>
        <p:spPr bwMode="auto">
          <a:xfrm>
            <a:off x="4786313" y="3732213"/>
            <a:ext cx="2593660" cy="1013098"/>
          </a:xfrm>
          <a:prstGeom prst="rect">
            <a:avLst/>
          </a:prstGeom>
          <a:noFill/>
          <a:ln w="12700">
            <a:noFill/>
            <a:miter lim="800000"/>
            <a:headEnd/>
            <a:tailEnd/>
          </a:ln>
        </p:spPr>
        <p:txBody>
          <a:bodyPr wrap="none" lIns="90488" tIns="44450" rIns="90488" bIns="44450">
            <a:spAutoFit/>
          </a:bodyPr>
          <a:lstStyle/>
          <a:p>
            <a:pPr eaLnBrk="0" hangingPunct="0"/>
            <a:r>
              <a:rPr lang="en-US" sz="2000" b="0" dirty="0">
                <a:latin typeface="Arial" pitchFamily="34" charset="0"/>
                <a:cs typeface="Arial" pitchFamily="34" charset="0"/>
              </a:rPr>
              <a:t>Mainframe Computer</a:t>
            </a:r>
          </a:p>
          <a:p>
            <a:pPr eaLnBrk="0" hangingPunct="0"/>
            <a:r>
              <a:rPr lang="en-US" sz="2000" b="0" dirty="0">
                <a:latin typeface="Arial" pitchFamily="34" charset="0"/>
                <a:cs typeface="Arial" pitchFamily="34" charset="0"/>
              </a:rPr>
              <a:t>Fighter </a:t>
            </a:r>
            <a:r>
              <a:rPr lang="en-US" sz="2000" b="0" dirty="0" smtClean="0">
                <a:latin typeface="Arial" pitchFamily="34" charset="0"/>
                <a:cs typeface="Arial" pitchFamily="34" charset="0"/>
              </a:rPr>
              <a:t>Jet</a:t>
            </a:r>
          </a:p>
          <a:p>
            <a:pPr eaLnBrk="0" hangingPunct="0"/>
            <a:r>
              <a:rPr lang="en-US" sz="2000" dirty="0" smtClean="0">
                <a:latin typeface="Arial" pitchFamily="34" charset="0"/>
                <a:cs typeface="Arial" pitchFamily="34" charset="0"/>
              </a:rPr>
              <a:t>iPhone ?</a:t>
            </a:r>
            <a:endParaRPr lang="en-US" sz="2000" b="0" dirty="0">
              <a:latin typeface="Arial" pitchFamily="34" charset="0"/>
              <a:cs typeface="Arial" pitchFamily="34" charset="0"/>
            </a:endParaRPr>
          </a:p>
        </p:txBody>
      </p:sp>
      <p:sp>
        <p:nvSpPr>
          <p:cNvPr id="22536" name="Rectangle 38"/>
          <p:cNvSpPr>
            <a:spLocks noChangeArrowheads="1"/>
          </p:cNvSpPr>
          <p:nvPr/>
        </p:nvSpPr>
        <p:spPr bwMode="auto">
          <a:xfrm>
            <a:off x="915988" y="5430838"/>
            <a:ext cx="7312025" cy="1003300"/>
          </a:xfrm>
          <a:prstGeom prst="rect">
            <a:avLst/>
          </a:prstGeom>
          <a:noFill/>
          <a:ln w="12700">
            <a:noFill/>
            <a:miter lim="800000"/>
            <a:headEnd/>
            <a:tailEnd/>
          </a:ln>
        </p:spPr>
        <p:txBody>
          <a:bodyPr lIns="90488" tIns="44450" rIns="90488" bIns="44450">
            <a:spAutoFit/>
          </a:bodyPr>
          <a:lstStyle/>
          <a:p>
            <a:pPr algn="ctr" eaLnBrk="0" hangingPunct="0"/>
            <a:r>
              <a:rPr lang="en-US" sz="2000" i="1">
                <a:latin typeface="Arial" pitchFamily="34" charset="0"/>
                <a:cs typeface="Arial" pitchFamily="34" charset="0"/>
              </a:rPr>
              <a:t>Architectural Complexity increases </a:t>
            </a:r>
          </a:p>
          <a:p>
            <a:pPr algn="ctr" eaLnBrk="0" hangingPunct="0"/>
            <a:r>
              <a:rPr lang="en-US" sz="2000" i="1">
                <a:latin typeface="Arial" pitchFamily="34" charset="0"/>
                <a:cs typeface="Arial" pitchFamily="34" charset="0"/>
              </a:rPr>
              <a:t>coordination cost, cost of changes</a:t>
            </a:r>
          </a:p>
          <a:p>
            <a:pPr algn="ctr" hangingPunct="0"/>
            <a:endParaRPr lang="en-US" sz="2000" i="1">
              <a:latin typeface="Arial" pitchFamily="34" charset="0"/>
              <a:cs typeface="Arial" pitchFamily="34" charset="0"/>
            </a:endParaRPr>
          </a:p>
        </p:txBody>
      </p:sp>
      <p:sp>
        <p:nvSpPr>
          <p:cNvPr id="22537" name="Rectangle 39"/>
          <p:cNvSpPr>
            <a:spLocks noChangeArrowheads="1"/>
          </p:cNvSpPr>
          <p:nvPr/>
        </p:nvSpPr>
        <p:spPr bwMode="auto">
          <a:xfrm>
            <a:off x="4327525" y="5668963"/>
            <a:ext cx="3557588" cy="396875"/>
          </a:xfrm>
          <a:prstGeom prst="rect">
            <a:avLst/>
          </a:prstGeom>
          <a:noFill/>
          <a:ln w="12700">
            <a:noFill/>
            <a:miter lim="800000"/>
            <a:headEnd/>
            <a:tailEnd/>
          </a:ln>
        </p:spPr>
        <p:txBody>
          <a:bodyPr wrap="none" anchor="ctr"/>
          <a:lstStyle/>
          <a:p>
            <a:endParaRPr lang="en-US"/>
          </a:p>
        </p:txBody>
      </p:sp>
      <p:sp>
        <p:nvSpPr>
          <p:cNvPr id="22538" name="Rectangle 40"/>
          <p:cNvSpPr>
            <a:spLocks noChangeArrowheads="1"/>
          </p:cNvSpPr>
          <p:nvPr/>
        </p:nvSpPr>
        <p:spPr bwMode="auto">
          <a:xfrm>
            <a:off x="4403725" y="6049963"/>
            <a:ext cx="2117725" cy="396875"/>
          </a:xfrm>
          <a:prstGeom prst="rect">
            <a:avLst/>
          </a:prstGeom>
          <a:noFill/>
          <a:ln w="12700">
            <a:noFill/>
            <a:miter lim="800000"/>
            <a:headEnd/>
            <a:tailEnd/>
          </a:ln>
        </p:spPr>
        <p:txBody>
          <a:bodyPr wrap="none" anchor="ctr"/>
          <a:lstStyle/>
          <a:p>
            <a:endParaRPr lang="en-US"/>
          </a:p>
        </p:txBody>
      </p:sp>
      <p:sp>
        <p:nvSpPr>
          <p:cNvPr id="22539" name="Rectangle 41"/>
          <p:cNvSpPr>
            <a:spLocks noGrp="1" noChangeArrowheads="1"/>
          </p:cNvSpPr>
          <p:nvPr>
            <p:ph type="title"/>
          </p:nvPr>
        </p:nvSpPr>
        <p:spPr/>
        <p:txBody>
          <a:bodyPr/>
          <a:lstStyle/>
          <a:p>
            <a:pPr eaLnBrk="1" hangingPunct="1"/>
            <a:r>
              <a:rPr lang="en-US" b="1" dirty="0" smtClean="0">
                <a:latin typeface="Albertus Extra Bold"/>
              </a:rPr>
              <a:t>Strategic Sourcing</a:t>
            </a:r>
            <a:r>
              <a:rPr lang="en-US" dirty="0" smtClean="0"/>
              <a:t/>
            </a:r>
            <a:br>
              <a:rPr lang="en-US" dirty="0" smtClean="0"/>
            </a:br>
            <a:r>
              <a:rPr lang="en-US" dirty="0" smtClean="0"/>
              <a:t>The Impact of Architectural Complexity</a:t>
            </a:r>
          </a:p>
        </p:txBody>
      </p:sp>
      <p:sp>
        <p:nvSpPr>
          <p:cNvPr id="22540" name="Freeform 42"/>
          <p:cNvSpPr>
            <a:spLocks/>
          </p:cNvSpPr>
          <p:nvPr/>
        </p:nvSpPr>
        <p:spPr bwMode="auto">
          <a:xfrm>
            <a:off x="4711700" y="2022475"/>
            <a:ext cx="1838325" cy="1565275"/>
          </a:xfrm>
          <a:custGeom>
            <a:avLst/>
            <a:gdLst>
              <a:gd name="T0" fmla="*/ 2147483647 w 1158"/>
              <a:gd name="T1" fmla="*/ 0 h 962"/>
              <a:gd name="T2" fmla="*/ 0 w 1158"/>
              <a:gd name="T3" fmla="*/ 0 h 962"/>
              <a:gd name="T4" fmla="*/ 0 w 1158"/>
              <a:gd name="T5" fmla="*/ 2147483647 h 962"/>
              <a:gd name="T6" fmla="*/ 2147483647 w 1158"/>
              <a:gd name="T7" fmla="*/ 2147483647 h 962"/>
              <a:gd name="T8" fmla="*/ 2147483647 w 1158"/>
              <a:gd name="T9" fmla="*/ 2147483647 h 962"/>
              <a:gd name="T10" fmla="*/ 2147483647 w 1158"/>
              <a:gd name="T11" fmla="*/ 2147483647 h 962"/>
              <a:gd name="T12" fmla="*/ 2147483647 w 1158"/>
              <a:gd name="T13" fmla="*/ 2147483647 h 962"/>
              <a:gd name="T14" fmla="*/ 2147483647 w 1158"/>
              <a:gd name="T15" fmla="*/ 2147483647 h 962"/>
              <a:gd name="T16" fmla="*/ 2147483647 w 1158"/>
              <a:gd name="T17" fmla="*/ 2147483647 h 962"/>
              <a:gd name="T18" fmla="*/ 2147483647 w 1158"/>
              <a:gd name="T19" fmla="*/ 2147483647 h 962"/>
              <a:gd name="T20" fmla="*/ 2147483647 w 1158"/>
              <a:gd name="T21" fmla="*/ 0 h 9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58"/>
              <a:gd name="T34" fmla="*/ 0 h 962"/>
              <a:gd name="T35" fmla="*/ 1158 w 1158"/>
              <a:gd name="T36" fmla="*/ 962 h 9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58" h="962">
                <a:moveTo>
                  <a:pt x="482" y="0"/>
                </a:moveTo>
                <a:lnTo>
                  <a:pt x="0" y="0"/>
                </a:lnTo>
                <a:lnTo>
                  <a:pt x="0" y="962"/>
                </a:lnTo>
                <a:lnTo>
                  <a:pt x="1158" y="962"/>
                </a:lnTo>
                <a:lnTo>
                  <a:pt x="1158" y="332"/>
                </a:lnTo>
                <a:lnTo>
                  <a:pt x="818" y="332"/>
                </a:lnTo>
                <a:lnTo>
                  <a:pt x="818" y="630"/>
                </a:lnTo>
                <a:lnTo>
                  <a:pt x="192" y="630"/>
                </a:lnTo>
                <a:lnTo>
                  <a:pt x="192" y="336"/>
                </a:lnTo>
                <a:lnTo>
                  <a:pt x="488" y="336"/>
                </a:lnTo>
                <a:lnTo>
                  <a:pt x="482" y="0"/>
                </a:lnTo>
                <a:close/>
              </a:path>
            </a:pathLst>
          </a:custGeom>
          <a:solidFill>
            <a:srgbClr val="CCFF66"/>
          </a:solidFill>
          <a:ln w="9525">
            <a:solidFill>
              <a:schemeClr val="tx1"/>
            </a:solidFill>
            <a:prstDash val="dash"/>
            <a:round/>
            <a:headEnd/>
            <a:tailEnd/>
          </a:ln>
        </p:spPr>
        <p:txBody>
          <a:bodyPr>
            <a:spAutoFit/>
          </a:bodyPr>
          <a:lstStyle/>
          <a:p>
            <a:endParaRPr lang="en-US"/>
          </a:p>
        </p:txBody>
      </p:sp>
      <p:sp>
        <p:nvSpPr>
          <p:cNvPr id="22541" name="Freeform 43"/>
          <p:cNvSpPr>
            <a:spLocks/>
          </p:cNvSpPr>
          <p:nvPr/>
        </p:nvSpPr>
        <p:spPr bwMode="auto">
          <a:xfrm>
            <a:off x="5172075" y="2022475"/>
            <a:ext cx="2209800" cy="1562100"/>
          </a:xfrm>
          <a:custGeom>
            <a:avLst/>
            <a:gdLst>
              <a:gd name="T0" fmla="*/ 2147483647 w 1392"/>
              <a:gd name="T1" fmla="*/ 0 h 960"/>
              <a:gd name="T2" fmla="*/ 2147483647 w 1392"/>
              <a:gd name="T3" fmla="*/ 0 h 960"/>
              <a:gd name="T4" fmla="*/ 2147483647 w 1392"/>
              <a:gd name="T5" fmla="*/ 2147483647 h 960"/>
              <a:gd name="T6" fmla="*/ 2147483647 w 1392"/>
              <a:gd name="T7" fmla="*/ 2147483647 h 960"/>
              <a:gd name="T8" fmla="*/ 2147483647 w 1392"/>
              <a:gd name="T9" fmla="*/ 2147483647 h 960"/>
              <a:gd name="T10" fmla="*/ 2147483647 w 1392"/>
              <a:gd name="T11" fmla="*/ 2147483647 h 960"/>
              <a:gd name="T12" fmla="*/ 2147483647 w 1392"/>
              <a:gd name="T13" fmla="*/ 2147483647 h 960"/>
              <a:gd name="T14" fmla="*/ 0 w 1392"/>
              <a:gd name="T15" fmla="*/ 2147483647 h 960"/>
              <a:gd name="T16" fmla="*/ 0 w 1392"/>
              <a:gd name="T17" fmla="*/ 2147483647 h 960"/>
              <a:gd name="T18" fmla="*/ 2147483647 w 1392"/>
              <a:gd name="T19" fmla="*/ 2147483647 h 960"/>
              <a:gd name="T20" fmla="*/ 2147483647 w 1392"/>
              <a:gd name="T21" fmla="*/ 0 h 9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92"/>
              <a:gd name="T34" fmla="*/ 0 h 960"/>
              <a:gd name="T35" fmla="*/ 1392 w 1392"/>
              <a:gd name="T36" fmla="*/ 960 h 96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92" h="960">
                <a:moveTo>
                  <a:pt x="288" y="0"/>
                </a:moveTo>
                <a:lnTo>
                  <a:pt x="1392" y="0"/>
                </a:lnTo>
                <a:lnTo>
                  <a:pt x="1392" y="960"/>
                </a:lnTo>
                <a:lnTo>
                  <a:pt x="1008" y="960"/>
                </a:lnTo>
                <a:lnTo>
                  <a:pt x="1008" y="238"/>
                </a:lnTo>
                <a:lnTo>
                  <a:pt x="478" y="238"/>
                </a:lnTo>
                <a:lnTo>
                  <a:pt x="478" y="576"/>
                </a:lnTo>
                <a:lnTo>
                  <a:pt x="0" y="576"/>
                </a:lnTo>
                <a:lnTo>
                  <a:pt x="0" y="428"/>
                </a:lnTo>
                <a:lnTo>
                  <a:pt x="288" y="428"/>
                </a:lnTo>
                <a:lnTo>
                  <a:pt x="288" y="0"/>
                </a:lnTo>
                <a:close/>
              </a:path>
            </a:pathLst>
          </a:custGeom>
          <a:solidFill>
            <a:schemeClr val="hlink"/>
          </a:solidFill>
          <a:ln w="9525">
            <a:solidFill>
              <a:schemeClr val="tx1"/>
            </a:solidFill>
            <a:prstDash val="dash"/>
            <a:round/>
            <a:headEnd/>
            <a:tailEnd/>
          </a:ln>
        </p:spPr>
        <p:txBody>
          <a:bodyPr>
            <a:spAutoFit/>
          </a:bodyPr>
          <a:lstStyle/>
          <a:p>
            <a:endParaRPr lang="en-US"/>
          </a:p>
        </p:txBody>
      </p:sp>
    </p:spTree>
    <p:extLst>
      <p:ext uri="{BB962C8B-B14F-4D97-AF65-F5344CB8AC3E}">
        <p14:creationId xmlns:p14="http://schemas.microsoft.com/office/powerpoint/2010/main" val="38861925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sp>
        <p:nvSpPr>
          <p:cNvPr id="4" name="Content Placeholder 3"/>
          <p:cNvSpPr>
            <a:spLocks noGrp="1"/>
          </p:cNvSpPr>
          <p:nvPr>
            <p:ph idx="1"/>
          </p:nvPr>
        </p:nvSpPr>
        <p:spPr/>
        <p:txBody>
          <a:bodyPr/>
          <a:lstStyle/>
          <a:p>
            <a:r>
              <a:rPr lang="en-US" dirty="0"/>
              <a:t>“We weren’t the first phone, we weren’t the first music player. That’s not where revolutions are made,” Eddy Cue, Apple’s head of software and Internet services, said in an interview after </a:t>
            </a:r>
            <a:r>
              <a:rPr lang="en-US" dirty="0" smtClean="0"/>
              <a:t>Apple’s annual conference for software developers on June 9, 2015 . </a:t>
            </a:r>
          </a:p>
          <a:p>
            <a:r>
              <a:rPr lang="en-US" dirty="0" smtClean="0"/>
              <a:t>“</a:t>
            </a:r>
            <a:r>
              <a:rPr lang="en-US" dirty="0"/>
              <a:t>Revolutions are about bringing it all together and having the best product that actually works.”</a:t>
            </a:r>
          </a:p>
        </p:txBody>
      </p:sp>
    </p:spTree>
    <p:extLst>
      <p:ext uri="{BB962C8B-B14F-4D97-AF65-F5344CB8AC3E}">
        <p14:creationId xmlns:p14="http://schemas.microsoft.com/office/powerpoint/2010/main" val="26569987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ea typeface="ＭＳ Ｐゴシック" charset="-128"/>
              </a:rPr>
              <a:t>Product </a:t>
            </a:r>
            <a:r>
              <a:rPr lang="en-US" dirty="0" smtClean="0">
                <a:ea typeface="ＭＳ Ｐゴシック" charset="-128"/>
              </a:rPr>
              <a:t>Architecture:</a:t>
            </a:r>
            <a:br>
              <a:rPr lang="en-US" dirty="0" smtClean="0">
                <a:ea typeface="ＭＳ Ｐゴシック" charset="-128"/>
              </a:rPr>
            </a:br>
            <a:r>
              <a:rPr lang="en-US" dirty="0">
                <a:ea typeface="ＭＳ Ｐゴシック" charset="-128"/>
              </a:rPr>
              <a:t>	</a:t>
            </a:r>
            <a:r>
              <a:rPr lang="en-US" dirty="0" smtClean="0">
                <a:ea typeface="ＭＳ Ｐゴシック" charset="-128"/>
              </a:rPr>
              <a:t>Modular versus Integral</a:t>
            </a:r>
            <a:endParaRPr lang="en-US" dirty="0">
              <a:ea typeface="ＭＳ Ｐゴシック" charset="-128"/>
            </a:endParaRPr>
          </a:p>
        </p:txBody>
      </p:sp>
      <p:sp>
        <p:nvSpPr>
          <p:cNvPr id="41986" name="TextBox 2"/>
          <p:cNvSpPr txBox="1">
            <a:spLocks noChangeArrowheads="1"/>
          </p:cNvSpPr>
          <p:nvPr/>
        </p:nvSpPr>
        <p:spPr bwMode="auto">
          <a:xfrm>
            <a:off x="381000" y="1295400"/>
            <a:ext cx="8382000" cy="708025"/>
          </a:xfrm>
          <a:prstGeom prst="rect">
            <a:avLst/>
          </a:prstGeom>
          <a:noFill/>
          <a:ln w="9525">
            <a:noFill/>
            <a:miter lim="800000"/>
            <a:headEnd/>
            <a:tailEnd/>
          </a:ln>
        </p:spPr>
        <p:txBody>
          <a:bodyPr>
            <a:spAutoFit/>
          </a:bodyPr>
          <a:lstStyle/>
          <a:p>
            <a:pPr algn="ctr"/>
            <a:r>
              <a:rPr lang="en-US" sz="2000" dirty="0"/>
              <a:t>Product architecture is the scheme by which the functions of a product are allocated to its physical </a:t>
            </a:r>
            <a:r>
              <a:rPr lang="en-US" sz="2000" dirty="0" smtClean="0"/>
              <a:t>elements</a:t>
            </a:r>
            <a:r>
              <a:rPr lang="en-US" sz="2000" baseline="30000" dirty="0"/>
              <a:t> </a:t>
            </a:r>
            <a:r>
              <a:rPr lang="en-US" sz="2000" baseline="30000" dirty="0" smtClean="0"/>
              <a:t>(Ulrich, Research Policy, 1995)</a:t>
            </a:r>
            <a:r>
              <a:rPr lang="en-US" sz="2000" dirty="0" smtClean="0"/>
              <a:t> </a:t>
            </a:r>
            <a:endParaRPr lang="en-US" sz="2000" baseline="30000" dirty="0"/>
          </a:p>
        </p:txBody>
      </p:sp>
      <p:sp>
        <p:nvSpPr>
          <p:cNvPr id="41987" name="TextBox 8"/>
          <p:cNvSpPr txBox="1">
            <a:spLocks noChangeArrowheads="1"/>
          </p:cNvSpPr>
          <p:nvPr/>
        </p:nvSpPr>
        <p:spPr bwMode="auto">
          <a:xfrm>
            <a:off x="609600" y="2317750"/>
            <a:ext cx="744538" cy="276225"/>
          </a:xfrm>
          <a:prstGeom prst="rect">
            <a:avLst/>
          </a:prstGeom>
          <a:noFill/>
          <a:ln w="9525">
            <a:noFill/>
            <a:miter lim="800000"/>
            <a:headEnd/>
            <a:tailEnd/>
          </a:ln>
        </p:spPr>
        <p:txBody>
          <a:bodyPr wrap="none">
            <a:spAutoFit/>
          </a:bodyPr>
          <a:lstStyle/>
          <a:p>
            <a:r>
              <a:rPr lang="en-US" sz="1200"/>
              <a:t>Function</a:t>
            </a:r>
          </a:p>
        </p:txBody>
      </p:sp>
      <p:sp>
        <p:nvSpPr>
          <p:cNvPr id="41988" name="TextBox 9"/>
          <p:cNvSpPr txBox="1">
            <a:spLocks noChangeArrowheads="1"/>
          </p:cNvSpPr>
          <p:nvPr/>
        </p:nvSpPr>
        <p:spPr bwMode="auto">
          <a:xfrm>
            <a:off x="1262063" y="2209800"/>
            <a:ext cx="762000" cy="461963"/>
          </a:xfrm>
          <a:prstGeom prst="rect">
            <a:avLst/>
          </a:prstGeom>
          <a:noFill/>
          <a:ln w="9525">
            <a:noFill/>
            <a:miter lim="800000"/>
            <a:headEnd/>
            <a:tailEnd/>
          </a:ln>
        </p:spPr>
        <p:txBody>
          <a:bodyPr>
            <a:spAutoFit/>
          </a:bodyPr>
          <a:lstStyle/>
          <a:p>
            <a:pPr algn="ctr"/>
            <a:r>
              <a:rPr lang="en-US" sz="1200"/>
              <a:t>Physical Element</a:t>
            </a:r>
          </a:p>
        </p:txBody>
      </p:sp>
      <p:sp>
        <p:nvSpPr>
          <p:cNvPr id="41989" name="TextBox 32"/>
          <p:cNvSpPr txBox="1">
            <a:spLocks noChangeArrowheads="1"/>
          </p:cNvSpPr>
          <p:nvPr/>
        </p:nvSpPr>
        <p:spPr bwMode="auto">
          <a:xfrm>
            <a:off x="2133600" y="2257743"/>
            <a:ext cx="6400800" cy="1908215"/>
          </a:xfrm>
          <a:prstGeom prst="rect">
            <a:avLst/>
          </a:prstGeom>
          <a:noFill/>
          <a:ln w="9525">
            <a:noFill/>
            <a:miter lim="800000"/>
            <a:headEnd/>
            <a:tailEnd/>
          </a:ln>
        </p:spPr>
        <p:txBody>
          <a:bodyPr>
            <a:spAutoFit/>
          </a:bodyPr>
          <a:lstStyle/>
          <a:p>
            <a:pPr marL="228600" indent="-228600">
              <a:buFont typeface="Arial" pitchFamily="34" charset="0"/>
              <a:buChar char="•"/>
            </a:pPr>
            <a:r>
              <a:rPr lang="en-US" sz="1800" dirty="0">
                <a:latin typeface="Optima" charset="0"/>
              </a:rPr>
              <a:t>A </a:t>
            </a:r>
            <a:r>
              <a:rPr lang="en-US" sz="2800" b="1" dirty="0">
                <a:solidFill>
                  <a:srgbClr val="FF0000"/>
                </a:solidFill>
                <a:latin typeface="Optima" charset="0"/>
              </a:rPr>
              <a:t>modular architecture </a:t>
            </a:r>
            <a:r>
              <a:rPr lang="en-US" sz="1800" dirty="0">
                <a:latin typeface="Optima" charset="0"/>
              </a:rPr>
              <a:t>comprises a one-to-one mapping from functional elements to the physical components of the product.</a:t>
            </a:r>
          </a:p>
          <a:p>
            <a:pPr marL="228600" indent="-228600">
              <a:buFont typeface="Arial" pitchFamily="34" charset="0"/>
              <a:buChar char="•"/>
            </a:pPr>
            <a:r>
              <a:rPr lang="en-US" sz="1800" dirty="0">
                <a:latin typeface="Optima" charset="0"/>
              </a:rPr>
              <a:t>Product is decomposable into independent modules (</a:t>
            </a:r>
            <a:r>
              <a:rPr lang="en-US" altLang="en-US" sz="1800" dirty="0">
                <a:latin typeface="Optima" charset="0"/>
              </a:rPr>
              <a:t>“</a:t>
            </a:r>
            <a:r>
              <a:rPr lang="en-US" sz="1800" dirty="0">
                <a:latin typeface="Optima" charset="0"/>
              </a:rPr>
              <a:t>chunks</a:t>
            </a:r>
            <a:r>
              <a:rPr lang="en-US" altLang="en-US" sz="1800" dirty="0">
                <a:latin typeface="Optima" charset="0"/>
              </a:rPr>
              <a:t>”</a:t>
            </a:r>
            <a:r>
              <a:rPr lang="en-US" sz="1800" dirty="0">
                <a:latin typeface="Optima" charset="0"/>
              </a:rPr>
              <a:t>).</a:t>
            </a:r>
          </a:p>
          <a:p>
            <a:pPr marL="228600" indent="-228600">
              <a:buFont typeface="Arial" pitchFamily="34" charset="0"/>
              <a:buChar char="•"/>
            </a:pPr>
            <a:r>
              <a:rPr lang="en-US" sz="1800" dirty="0">
                <a:latin typeface="Optima" charset="0"/>
              </a:rPr>
              <a:t>Interfaces between modules clearly defined.</a:t>
            </a:r>
          </a:p>
        </p:txBody>
      </p:sp>
      <p:sp>
        <p:nvSpPr>
          <p:cNvPr id="39" name="Rounded Rectangle 38"/>
          <p:cNvSpPr/>
          <p:nvPr/>
        </p:nvSpPr>
        <p:spPr>
          <a:xfrm>
            <a:off x="381000" y="2154238"/>
            <a:ext cx="8305800" cy="2057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nvGrpSpPr>
          <p:cNvPr id="3" name="Group 48"/>
          <p:cNvGrpSpPr>
            <a:grpSpLocks/>
          </p:cNvGrpSpPr>
          <p:nvPr/>
        </p:nvGrpSpPr>
        <p:grpSpPr bwMode="auto">
          <a:xfrm>
            <a:off x="800100" y="2667000"/>
            <a:ext cx="935038" cy="1438275"/>
            <a:chOff x="879193" y="3200400"/>
            <a:chExt cx="1159157" cy="1676400"/>
          </a:xfrm>
        </p:grpSpPr>
        <p:sp>
          <p:nvSpPr>
            <p:cNvPr id="50" name="Rounded Rectangle 49"/>
            <p:cNvSpPr/>
            <p:nvPr/>
          </p:nvSpPr>
          <p:spPr>
            <a:xfrm>
              <a:off x="1656557" y="3200400"/>
              <a:ext cx="381793" cy="3053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1" name="Oval 50"/>
            <p:cNvSpPr/>
            <p:nvPr/>
          </p:nvSpPr>
          <p:spPr>
            <a:xfrm>
              <a:off x="879193" y="3200400"/>
              <a:ext cx="381793" cy="3053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2" name="Straight Arrow Connector 51"/>
            <p:cNvCxnSpPr>
              <a:stCxn id="51" idx="6"/>
              <a:endCxn id="50" idx="1"/>
            </p:cNvCxnSpPr>
            <p:nvPr/>
          </p:nvCxnSpPr>
          <p:spPr>
            <a:xfrm>
              <a:off x="1260986" y="3352127"/>
              <a:ext cx="395570" cy="1851"/>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53" name="Rounded Rectangle 52"/>
            <p:cNvSpPr/>
            <p:nvPr/>
          </p:nvSpPr>
          <p:spPr>
            <a:xfrm>
              <a:off x="1656557" y="3657432"/>
              <a:ext cx="381793" cy="3053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4" name="Oval 53"/>
            <p:cNvSpPr/>
            <p:nvPr/>
          </p:nvSpPr>
          <p:spPr>
            <a:xfrm>
              <a:off x="879193" y="3657432"/>
              <a:ext cx="381793" cy="305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5" name="Straight Arrow Connector 54"/>
            <p:cNvCxnSpPr>
              <a:stCxn id="54" idx="6"/>
              <a:endCxn id="53" idx="1"/>
            </p:cNvCxnSpPr>
            <p:nvPr/>
          </p:nvCxnSpPr>
          <p:spPr>
            <a:xfrm>
              <a:off x="1260986" y="3809160"/>
              <a:ext cx="395570" cy="185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56" name="Rounded Rectangle 55"/>
            <p:cNvSpPr/>
            <p:nvPr/>
          </p:nvSpPr>
          <p:spPr>
            <a:xfrm>
              <a:off x="1656557" y="4114464"/>
              <a:ext cx="381793" cy="3053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7" name="Oval 56"/>
            <p:cNvSpPr/>
            <p:nvPr/>
          </p:nvSpPr>
          <p:spPr>
            <a:xfrm>
              <a:off x="879193" y="4114464"/>
              <a:ext cx="381793" cy="3053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8" name="Straight Arrow Connector 57"/>
            <p:cNvCxnSpPr>
              <a:stCxn id="57" idx="6"/>
              <a:endCxn id="56" idx="1"/>
            </p:cNvCxnSpPr>
            <p:nvPr/>
          </p:nvCxnSpPr>
          <p:spPr>
            <a:xfrm>
              <a:off x="1260986" y="4268042"/>
              <a:ext cx="395570" cy="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59" name="Rounded Rectangle 58"/>
            <p:cNvSpPr/>
            <p:nvPr/>
          </p:nvSpPr>
          <p:spPr>
            <a:xfrm>
              <a:off x="1656557" y="4571496"/>
              <a:ext cx="381793" cy="3053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0" name="Oval 59"/>
            <p:cNvSpPr/>
            <p:nvPr/>
          </p:nvSpPr>
          <p:spPr>
            <a:xfrm>
              <a:off x="879193" y="4571496"/>
              <a:ext cx="381793" cy="305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61" name="Straight Arrow Connector 60"/>
            <p:cNvCxnSpPr>
              <a:stCxn id="60" idx="6"/>
              <a:endCxn id="59" idx="1"/>
            </p:cNvCxnSpPr>
            <p:nvPr/>
          </p:nvCxnSpPr>
          <p:spPr>
            <a:xfrm>
              <a:off x="1260986" y="4725073"/>
              <a:ext cx="395570" cy="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4" name="Group 61"/>
          <p:cNvGrpSpPr>
            <a:grpSpLocks/>
          </p:cNvGrpSpPr>
          <p:nvPr/>
        </p:nvGrpSpPr>
        <p:grpSpPr bwMode="auto">
          <a:xfrm>
            <a:off x="838200" y="4886325"/>
            <a:ext cx="949325" cy="1438275"/>
            <a:chOff x="6365593" y="3190220"/>
            <a:chExt cx="1178207" cy="1676400"/>
          </a:xfrm>
        </p:grpSpPr>
        <p:sp>
          <p:nvSpPr>
            <p:cNvPr id="63" name="Rounded Rectangle 62"/>
            <p:cNvSpPr/>
            <p:nvPr/>
          </p:nvSpPr>
          <p:spPr>
            <a:xfrm>
              <a:off x="7163543" y="3504776"/>
              <a:ext cx="380257" cy="3053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4" name="Oval 63"/>
            <p:cNvSpPr/>
            <p:nvPr/>
          </p:nvSpPr>
          <p:spPr>
            <a:xfrm>
              <a:off x="6365593" y="3190220"/>
              <a:ext cx="380258" cy="3053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65" name="Straight Arrow Connector 64"/>
            <p:cNvCxnSpPr>
              <a:stCxn id="64" idx="6"/>
              <a:endCxn id="63" idx="1"/>
            </p:cNvCxnSpPr>
            <p:nvPr/>
          </p:nvCxnSpPr>
          <p:spPr>
            <a:xfrm>
              <a:off x="6745851" y="3341947"/>
              <a:ext cx="417692" cy="316407"/>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66" name="Oval 65"/>
            <p:cNvSpPr/>
            <p:nvPr/>
          </p:nvSpPr>
          <p:spPr>
            <a:xfrm>
              <a:off x="6365593" y="3647252"/>
              <a:ext cx="380258" cy="305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67" name="Straight Arrow Connector 66"/>
            <p:cNvCxnSpPr>
              <a:stCxn id="66" idx="6"/>
              <a:endCxn id="63" idx="1"/>
            </p:cNvCxnSpPr>
            <p:nvPr/>
          </p:nvCxnSpPr>
          <p:spPr>
            <a:xfrm flipV="1">
              <a:off x="6745851" y="3658354"/>
              <a:ext cx="417692" cy="140625"/>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68" name="Rounded Rectangle 67"/>
            <p:cNvSpPr/>
            <p:nvPr/>
          </p:nvSpPr>
          <p:spPr>
            <a:xfrm>
              <a:off x="7143841" y="4104284"/>
              <a:ext cx="380257" cy="3053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9" name="Oval 68"/>
            <p:cNvSpPr/>
            <p:nvPr/>
          </p:nvSpPr>
          <p:spPr>
            <a:xfrm>
              <a:off x="6365593" y="4104284"/>
              <a:ext cx="380258" cy="3053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70" name="Straight Arrow Connector 69"/>
            <p:cNvCxnSpPr>
              <a:stCxn id="69" idx="6"/>
              <a:endCxn id="68" idx="1"/>
            </p:cNvCxnSpPr>
            <p:nvPr/>
          </p:nvCxnSpPr>
          <p:spPr>
            <a:xfrm>
              <a:off x="6745851" y="4257862"/>
              <a:ext cx="397990" cy="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71" name="Oval 70"/>
            <p:cNvSpPr/>
            <p:nvPr/>
          </p:nvSpPr>
          <p:spPr>
            <a:xfrm>
              <a:off x="6365593" y="4561316"/>
              <a:ext cx="380258" cy="305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72" name="Straight Arrow Connector 71"/>
            <p:cNvCxnSpPr>
              <a:stCxn id="71" idx="6"/>
              <a:endCxn id="68" idx="1"/>
            </p:cNvCxnSpPr>
            <p:nvPr/>
          </p:nvCxnSpPr>
          <p:spPr>
            <a:xfrm flipV="1">
              <a:off x="6745851" y="4257862"/>
              <a:ext cx="397990" cy="457031"/>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a:stCxn id="64" idx="6"/>
              <a:endCxn id="68" idx="1"/>
            </p:cNvCxnSpPr>
            <p:nvPr/>
          </p:nvCxnSpPr>
          <p:spPr>
            <a:xfrm>
              <a:off x="6745851" y="3341947"/>
              <a:ext cx="397990" cy="915914"/>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sp>
        <p:nvSpPr>
          <p:cNvPr id="47" name="Rounded Rectangle 46"/>
          <p:cNvSpPr/>
          <p:nvPr/>
        </p:nvSpPr>
        <p:spPr>
          <a:xfrm>
            <a:off x="381000" y="4419600"/>
            <a:ext cx="8305800" cy="2057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41994" name="TextBox 47"/>
          <p:cNvSpPr txBox="1">
            <a:spLocks noChangeArrowheads="1"/>
          </p:cNvSpPr>
          <p:nvPr/>
        </p:nvSpPr>
        <p:spPr bwMode="auto">
          <a:xfrm>
            <a:off x="2133600" y="4572000"/>
            <a:ext cx="6400800" cy="1908215"/>
          </a:xfrm>
          <a:prstGeom prst="rect">
            <a:avLst/>
          </a:prstGeom>
          <a:noFill/>
          <a:ln w="9525">
            <a:noFill/>
            <a:miter lim="800000"/>
            <a:headEnd/>
            <a:tailEnd/>
          </a:ln>
        </p:spPr>
        <p:txBody>
          <a:bodyPr>
            <a:spAutoFit/>
          </a:bodyPr>
          <a:lstStyle/>
          <a:p>
            <a:pPr marL="228600" indent="-228600">
              <a:buFont typeface="Arial" pitchFamily="34" charset="0"/>
              <a:buChar char="•"/>
            </a:pPr>
            <a:r>
              <a:rPr lang="en-US" sz="1800" dirty="0">
                <a:latin typeface="Optima" charset="0"/>
              </a:rPr>
              <a:t>An </a:t>
            </a:r>
            <a:r>
              <a:rPr lang="en-US" sz="2800" b="1" dirty="0">
                <a:solidFill>
                  <a:srgbClr val="FF0000"/>
                </a:solidFill>
                <a:latin typeface="Optima" charset="0"/>
              </a:rPr>
              <a:t>integral architecture </a:t>
            </a:r>
            <a:r>
              <a:rPr lang="en-US" sz="1800" dirty="0">
                <a:latin typeface="Optima" charset="0"/>
              </a:rPr>
              <a:t>comprises a complex (non one-to-one) mapping  from functional elements to the physical components of the product.</a:t>
            </a:r>
          </a:p>
          <a:p>
            <a:pPr marL="228600" indent="-228600">
              <a:buFont typeface="Arial" pitchFamily="34" charset="0"/>
              <a:buChar char="•"/>
            </a:pPr>
            <a:r>
              <a:rPr lang="en-US" sz="1800" dirty="0">
                <a:latin typeface="Optima" charset="0"/>
              </a:rPr>
              <a:t>Functions shared across multiple physical components.</a:t>
            </a:r>
          </a:p>
          <a:p>
            <a:pPr marL="228600" indent="-228600">
              <a:buFont typeface="Arial" pitchFamily="34" charset="0"/>
              <a:buChar char="•"/>
            </a:pPr>
            <a:r>
              <a:rPr lang="en-US" sz="1800" dirty="0">
                <a:latin typeface="Optima" charset="0"/>
              </a:rPr>
              <a:t>Interfaces not clearly defined.</a:t>
            </a:r>
          </a:p>
          <a:p>
            <a:pPr marL="228600" indent="-228600">
              <a:buFont typeface="Arial" pitchFamily="34" charset="0"/>
              <a:buChar char="•"/>
            </a:pPr>
            <a:r>
              <a:rPr lang="en-US" sz="1800" dirty="0">
                <a:latin typeface="Optima" charset="0"/>
              </a:rPr>
              <a:t>High degree of interdependence between many parts. </a:t>
            </a:r>
          </a:p>
        </p:txBody>
      </p:sp>
      <p:sp>
        <p:nvSpPr>
          <p:cNvPr id="41995" name="TextBox 48"/>
          <p:cNvSpPr txBox="1">
            <a:spLocks noChangeArrowheads="1"/>
          </p:cNvSpPr>
          <p:nvPr/>
        </p:nvSpPr>
        <p:spPr bwMode="auto">
          <a:xfrm>
            <a:off x="609600" y="4527550"/>
            <a:ext cx="744538" cy="276225"/>
          </a:xfrm>
          <a:prstGeom prst="rect">
            <a:avLst/>
          </a:prstGeom>
          <a:noFill/>
          <a:ln w="9525">
            <a:noFill/>
            <a:miter lim="800000"/>
            <a:headEnd/>
            <a:tailEnd/>
          </a:ln>
        </p:spPr>
        <p:txBody>
          <a:bodyPr wrap="none">
            <a:spAutoFit/>
          </a:bodyPr>
          <a:lstStyle/>
          <a:p>
            <a:r>
              <a:rPr lang="en-US" sz="1200"/>
              <a:t>Function</a:t>
            </a:r>
          </a:p>
        </p:txBody>
      </p:sp>
      <p:sp>
        <p:nvSpPr>
          <p:cNvPr id="41996" name="TextBox 61"/>
          <p:cNvSpPr txBox="1">
            <a:spLocks noChangeArrowheads="1"/>
          </p:cNvSpPr>
          <p:nvPr/>
        </p:nvSpPr>
        <p:spPr bwMode="auto">
          <a:xfrm>
            <a:off x="1317625" y="4419600"/>
            <a:ext cx="762000" cy="461963"/>
          </a:xfrm>
          <a:prstGeom prst="rect">
            <a:avLst/>
          </a:prstGeom>
          <a:noFill/>
          <a:ln w="9525">
            <a:noFill/>
            <a:miter lim="800000"/>
            <a:headEnd/>
            <a:tailEnd/>
          </a:ln>
        </p:spPr>
        <p:txBody>
          <a:bodyPr>
            <a:spAutoFit/>
          </a:bodyPr>
          <a:lstStyle/>
          <a:p>
            <a:pPr algn="ctr"/>
            <a:r>
              <a:rPr lang="en-US" sz="1200"/>
              <a:t>Physical Element</a:t>
            </a:r>
          </a:p>
        </p:txBody>
      </p:sp>
      <p:cxnSp>
        <p:nvCxnSpPr>
          <p:cNvPr id="75" name="Straight Connector 74"/>
          <p:cNvCxnSpPr/>
          <p:nvPr/>
        </p:nvCxnSpPr>
        <p:spPr>
          <a:xfrm rot="5400000">
            <a:off x="1104900" y="3238500"/>
            <a:ext cx="20574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rot="5400000">
            <a:off x="1104900" y="5448300"/>
            <a:ext cx="2057400" cy="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354750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rotWithShape="1">
          <a:blip r:embed="rId2"/>
          <a:srcRect t="8128"/>
          <a:stretch/>
        </p:blipFill>
        <p:spPr>
          <a:xfrm>
            <a:off x="1706398" y="3387725"/>
            <a:ext cx="7437602" cy="3476721"/>
          </a:xfrm>
          <a:prstGeom prst="rect">
            <a:avLst/>
          </a:prstGeom>
        </p:spPr>
      </p:pic>
      <p:pic>
        <p:nvPicPr>
          <p:cNvPr id="3" name="Picture 2"/>
          <p:cNvPicPr>
            <a:picLocks noChangeAspect="1"/>
          </p:cNvPicPr>
          <p:nvPr/>
        </p:nvPicPr>
        <p:blipFill>
          <a:blip r:embed="rId3"/>
          <a:stretch>
            <a:fillRect/>
          </a:stretch>
        </p:blipFill>
        <p:spPr>
          <a:xfrm>
            <a:off x="0" y="7220"/>
            <a:ext cx="8029004" cy="3360156"/>
          </a:xfrm>
          <a:prstGeom prst="rect">
            <a:avLst/>
          </a:prstGeom>
        </p:spPr>
      </p:pic>
    </p:spTree>
    <p:extLst>
      <p:ext uri="{BB962C8B-B14F-4D97-AF65-F5344CB8AC3E}">
        <p14:creationId xmlns:p14="http://schemas.microsoft.com/office/powerpoint/2010/main" val="36919725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LTOP" val=" 208.25"/>
  <p:tag name="LLEFT" val=" 250.875"/>
</p:tagLst>
</file>

<file path=ppt/tags/tag2.xml><?xml version="1.0" encoding="utf-8"?>
<p:tagLst xmlns:a="http://schemas.openxmlformats.org/drawingml/2006/main" xmlns:r="http://schemas.openxmlformats.org/officeDocument/2006/relationships" xmlns:p="http://schemas.openxmlformats.org/presentationml/2006/main">
  <p:tag name="NAME" val="McK Disclaimer"/>
</p:tagLst>
</file>

<file path=ppt/tags/tag3.xml><?xml version="1.0" encoding="utf-8"?>
<p:tagLst xmlns:a="http://schemas.openxmlformats.org/drawingml/2006/main" xmlns:r="http://schemas.openxmlformats.org/officeDocument/2006/relationships" xmlns:p="http://schemas.openxmlformats.org/presentationml/2006/main">
  <p:tag name="RESIZE" val="Yes"/>
</p:tagLst>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8257</TotalTime>
  <Words>2844</Words>
  <Application>Microsoft Macintosh PowerPoint</Application>
  <PresentationFormat>On-screen Show (4:3)</PresentationFormat>
  <Paragraphs>554</Paragraphs>
  <Slides>28</Slides>
  <Notes>13</Notes>
  <HiddenSlides>0</HiddenSlides>
  <MMClips>0</MMClips>
  <ScaleCrop>false</ScaleCrop>
  <HeadingPairs>
    <vt:vector size="8" baseType="variant">
      <vt:variant>
        <vt:lpstr>Fonts Used</vt:lpstr>
      </vt:variant>
      <vt:variant>
        <vt:i4>10</vt:i4>
      </vt:variant>
      <vt:variant>
        <vt:lpstr>Theme</vt:lpstr>
      </vt:variant>
      <vt:variant>
        <vt:i4>2</vt:i4>
      </vt:variant>
      <vt:variant>
        <vt:lpstr>Embedded OLE Servers</vt:lpstr>
      </vt:variant>
      <vt:variant>
        <vt:i4>1</vt:i4>
      </vt:variant>
      <vt:variant>
        <vt:lpstr>Slide Titles</vt:lpstr>
      </vt:variant>
      <vt:variant>
        <vt:i4>28</vt:i4>
      </vt:variant>
    </vt:vector>
  </HeadingPairs>
  <TitlesOfParts>
    <vt:vector size="41" baseType="lpstr">
      <vt:lpstr>Albertus Extra Bold</vt:lpstr>
      <vt:lpstr>Calibri</vt:lpstr>
      <vt:lpstr>Courier New</vt:lpstr>
      <vt:lpstr>Garamond</vt:lpstr>
      <vt:lpstr>ＭＳ Ｐゴシック</vt:lpstr>
      <vt:lpstr>Optima</vt:lpstr>
      <vt:lpstr>Symbol</vt:lpstr>
      <vt:lpstr>Times New Roman</vt:lpstr>
      <vt:lpstr>Wingdings</vt:lpstr>
      <vt:lpstr>Arial</vt:lpstr>
      <vt:lpstr>Cachon_Slide_Template</vt:lpstr>
      <vt:lpstr>1_Cachon_Slide_Template</vt:lpstr>
      <vt:lpstr>Equation</vt:lpstr>
      <vt:lpstr>PowerPoint Presentation</vt:lpstr>
      <vt:lpstr>SOLARBACKS:  Outsource Assembly  Insource Assembly</vt:lpstr>
      <vt:lpstr>Solarbacks:  Assembly in China: 1) COGS</vt:lpstr>
      <vt:lpstr>Solarbacks:  Assembly in China: 2) TLC</vt:lpstr>
      <vt:lpstr>Solarbacks:  US Assembly: 1) COGS</vt:lpstr>
      <vt:lpstr>Strategic Sourcing The Impact of Architectural Complexity</vt:lpstr>
      <vt:lpstr>PowerPoint Presentation</vt:lpstr>
      <vt:lpstr>Product Architecture:  Modular versus Integral</vt:lpstr>
      <vt:lpstr>PowerPoint Presentation</vt:lpstr>
      <vt:lpstr>Diagnosing complexity using the design structure matrix</vt:lpstr>
      <vt:lpstr>Centralization across products   Component Commonality &amp; Modular Substitution</vt:lpstr>
      <vt:lpstr>Actions to improve supply chain profitability and scalability: Modular Architecture + Postponement &amp; Commonality</vt:lpstr>
      <vt:lpstr>Solarbacks:  US Assembly: 2) TLC</vt:lpstr>
      <vt:lpstr>Voltaicsystems.com</vt:lpstr>
      <vt:lpstr>What and Why Voltaic Insources   By Jeff Crystal </vt:lpstr>
      <vt:lpstr>What and Why Voltaic Insources   By Jeff Crystal </vt:lpstr>
      <vt:lpstr>Strategic Sourcing   General rationales behind Outsourcing</vt:lpstr>
      <vt:lpstr>Summary</vt:lpstr>
      <vt:lpstr>The Modularity – Maturity Matrix</vt:lpstr>
      <vt:lpstr>Strategic Sourcing The Impact of Architectural Complexity: Ford-Firestone case</vt:lpstr>
      <vt:lpstr>The seat has become extremely complicated</vt:lpstr>
      <vt:lpstr>  Strategic Sourcing Tools: TCO   Total Cost of Ownership </vt:lpstr>
      <vt:lpstr>Strategic Sourcing Tools: Total Cost of Ownership (TCO)  Typical levers to reduce TCO</vt:lpstr>
      <vt:lpstr>Strategic Sourcing Tools: TCO   Supplier Liaison: Sun’s Scorecard System</vt:lpstr>
      <vt:lpstr>Interdependent vs. Modular Architectures</vt:lpstr>
      <vt:lpstr>Interdependent vs. Modular Architectures</vt:lpstr>
      <vt:lpstr>Boeing 737:  The Wichita Decision</vt:lpstr>
      <vt:lpstr>Operations as Link Between Finance and Strategy</vt:lpstr>
    </vt:vector>
  </TitlesOfParts>
  <Company>KGSM</Company>
  <LinksUpToDate>false</LinksUpToDate>
  <SharedDoc>false</SharedDoc>
  <HyperlinksChanged>false</HyperlinksChanged>
  <AppVersion>15.0031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 Microsystems</dc:title>
  <dc:creator>Jan Van Mieghem</dc:creator>
  <cp:lastModifiedBy>Jan Van Mieghem</cp:lastModifiedBy>
  <cp:revision>619</cp:revision>
  <cp:lastPrinted>2017-03-02T16:28:22Z</cp:lastPrinted>
  <dcterms:created xsi:type="dcterms:W3CDTF">1998-09-22T23:11:58Z</dcterms:created>
  <dcterms:modified xsi:type="dcterms:W3CDTF">2017-03-02T16:36:02Z</dcterms:modified>
</cp:coreProperties>
</file>