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4.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22"/>
  </p:notesMasterIdLst>
  <p:handoutMasterIdLst>
    <p:handoutMasterId r:id="rId23"/>
  </p:handoutMasterIdLst>
  <p:sldIdLst>
    <p:sldId id="563" r:id="rId3"/>
    <p:sldId id="551" r:id="rId4"/>
    <p:sldId id="575" r:id="rId5"/>
    <p:sldId id="564" r:id="rId6"/>
    <p:sldId id="565" r:id="rId7"/>
    <p:sldId id="566" r:id="rId8"/>
    <p:sldId id="567" r:id="rId9"/>
    <p:sldId id="579" r:id="rId10"/>
    <p:sldId id="568" r:id="rId11"/>
    <p:sldId id="569" r:id="rId12"/>
    <p:sldId id="570" r:id="rId13"/>
    <p:sldId id="573" r:id="rId14"/>
    <p:sldId id="576" r:id="rId15"/>
    <p:sldId id="574" r:id="rId16"/>
    <p:sldId id="578" r:id="rId17"/>
    <p:sldId id="552" r:id="rId18"/>
    <p:sldId id="572" r:id="rId19"/>
    <p:sldId id="571" r:id="rId20"/>
    <p:sldId id="577" r:id="rId21"/>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057">
          <p15:clr>
            <a:srgbClr val="A4A3A4"/>
          </p15:clr>
        </p15:guide>
        <p15:guide id="2" pos="3169">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CCFF66"/>
    <a:srgbClr val="CCFFCC"/>
    <a:srgbClr val="FFFF00"/>
    <a:srgbClr val="EAEAEA"/>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2753" autoAdjust="0"/>
    <p:restoredTop sz="85034" autoAdjust="0"/>
  </p:normalViewPr>
  <p:slideViewPr>
    <p:cSldViewPr snapToGrid="0">
      <p:cViewPr varScale="1">
        <p:scale>
          <a:sx n="177" d="100"/>
          <a:sy n="177" d="100"/>
        </p:scale>
        <p:origin x="2952" y="192"/>
      </p:cViewPr>
      <p:guideLst>
        <p:guide orient="horz" pos="2057"/>
        <p:guide pos="31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43" d="100"/>
          <a:sy n="143" d="100"/>
        </p:scale>
        <p:origin x="3792" y="2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ropbox:Teaching:Neuvotella%20SimCase%20Version:Neuvotella_Should%20Cost_Solution%20Set_021412_1900%20old.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Users/janvanmieghem/Documents/OneDrive/3MyTeach/454/Analysis/Neuvotella_%20AnswerKey_ShouldCost_Feb2013_vF_JVM2015.xlsx" TargetMode="External"/><Relationship Id="rId4" Type="http://schemas.openxmlformats.org/officeDocument/2006/relationships/chartUserShapes" Target="../drawings/drawing1.xml"/><Relationship Id="rId1" Type="http://schemas.microsoft.com/office/2011/relationships/chartStyle" Target="style1.xml"/><Relationship Id="rId2" Type="http://schemas.microsoft.com/office/2011/relationships/chartColorStyle" Target="colors1.xml"/></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Macintosh%20HD:Users:janvanmieghem:Documents:OneDrive:3MyTeach:454:1_454_2015Winter:2015_Neuvotella_SCoutcomes.xlsx" TargetMode="Externa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Macintosh%20HD:Users:janvanmieghem:Documents:OneDrive:3MyTeach:454:1_454_2015Winter:2015_Neuvotella_SCoutcom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TRATE Net Profits vs. Neuvotella Should Cost</a:t>
            </a:r>
          </a:p>
        </c:rich>
      </c:tx>
      <c:layout/>
      <c:overlay val="1"/>
    </c:title>
    <c:autoTitleDeleted val="0"/>
    <c:plotArea>
      <c:layout>
        <c:manualLayout>
          <c:layoutTarget val="inner"/>
          <c:xMode val="edge"/>
          <c:yMode val="edge"/>
          <c:x val="0.081139204455977"/>
          <c:y val="0.155070477644649"/>
          <c:w val="0.885756592943231"/>
          <c:h val="0.63211933702985"/>
        </c:manualLayout>
      </c:layout>
      <c:lineChart>
        <c:grouping val="standard"/>
        <c:varyColors val="0"/>
        <c:ser>
          <c:idx val="0"/>
          <c:order val="0"/>
          <c:tx>
            <c:v>Actual Spend</c:v>
          </c:tx>
          <c:spPr>
            <a:ln>
              <a:solidFill>
                <a:srgbClr val="FF0000"/>
              </a:solidFill>
            </a:ln>
          </c:spPr>
          <c:marker>
            <c:symbol val="none"/>
          </c:marker>
          <c:dLbls>
            <c:dLbl>
              <c:idx val="0"/>
              <c:layout/>
              <c:tx>
                <c:strRef>
                  <c:f>'3. Negotiation'!$D$16</c:f>
                  <c:strCache>
                    <c:ptCount val="1"/>
                    <c:pt idx="0">
                      <c:v>10%</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{DA38DDAF-8B67-F149-8F5F-D7A0B673ECA4}</c15:txfldGUID>
                      <c15:f>'3. Negotiation'!$D$16</c15:f>
                      <c15:dlblFieldTableCache>
                        <c:ptCount val="1"/>
                        <c:pt idx="0">
                          <c:v>10%</c:v>
                        </c:pt>
                      </c15:dlblFieldTableCache>
                    </c15:dlblFTEntry>
                  </c15:dlblFieldTable>
                  <c15:showDataLabelsRange val="0"/>
                </c:ext>
              </c:extLst>
            </c:dLbl>
            <c:dLbl>
              <c:idx val="1"/>
              <c:layout/>
              <c:tx>
                <c:strRef>
                  <c:f>'3. Negotiation'!$E$16</c:f>
                  <c:strCache>
                    <c:ptCount val="1"/>
                    <c:pt idx="0">
                      <c:v>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{2180B9F5-413B-A147-9C19-5210C83E22A7}</c15:txfldGUID>
                      <c15:f>'3. Negotiation'!$E$16</c15:f>
                      <c15:dlblFieldTableCache>
                        <c:ptCount val="1"/>
                        <c:pt idx="0">
                          <c:v>8%</c:v>
                        </c:pt>
                      </c15:dlblFieldTableCache>
                    </c15:dlblFTEntry>
                  </c15:dlblFieldTable>
                  <c15:showDataLabelsRange val="0"/>
                </c:ext>
              </c:extLst>
            </c:dLbl>
            <c:dLbl>
              <c:idx val="2"/>
              <c:layout/>
              <c:tx>
                <c:strRef>
                  <c:f>'3. Negotiation'!$F$16</c:f>
                  <c:strCache>
                    <c:ptCount val="1"/>
                    <c:pt idx="0">
                      <c:v>18%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{083953C2-37A9-D849-AB1D-2FAF7CB6D4D2}</c15:txfldGUID>
                      <c15:f>'3. Negotiation'!$F$16</c15:f>
                      <c15:dlblFieldTableCache>
                        <c:ptCount val="1"/>
                        <c:pt idx="0">
                          <c:v>18%</c:v>
                        </c:pt>
                      </c15:dlblFieldTableCache>
                    </c15:dlblFTEntry>
                  </c15:dlblFieldTable>
                  <c15:showDataLabelsRange val="0"/>
                </c:ext>
              </c:extLst>
            </c:dLbl>
            <c:dLbl>
              <c:idx val="3"/>
              <c:layout/>
              <c:tx>
                <c:strRef>
                  <c:f>'3. Negotiation'!$G$16</c:f>
                  <c:strCache>
                    <c:ptCount val="1"/>
                    <c:pt idx="0">
                      <c:v>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{BA12AF70-B8F8-D940-AFE6-8168ACD80FF1}</c15:txfldGUID>
                      <c15:f>'3. Negotiation'!$G$16</c15:f>
                      <c15:dlblFieldTableCache>
                        <c:ptCount val="1"/>
                        <c:pt idx="0">
                          <c:v>8%</c:v>
                        </c:pt>
                      </c15:dlblFieldTableCache>
                    </c15:dlblFTEntry>
                  </c15:dlblFieldTable>
                  <c15:showDataLabelsRange val="0"/>
                </c:ext>
              </c:extLst>
            </c:dLbl>
            <c:dLbl>
              <c:idx val="4"/>
              <c:layout/>
              <c:tx>
                <c:strRef>
                  <c:f>'3. Negotiation'!$H$16</c:f>
                  <c:strCache>
                    <c:ptCount val="1"/>
                    <c:pt idx="0">
                      <c:v>6%</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{888DB75E-B530-DD4E-9C6B-52726499F6FE}</c15:txfldGUID>
                      <c15:f>'3. Negotiation'!$H$16</c15:f>
                      <c15:dlblFieldTableCache>
                        <c:ptCount val="1"/>
                        <c:pt idx="0">
                          <c:v>6%</c:v>
                        </c:pt>
                      </c15:dlblFieldTableCache>
                    </c15:dlblFTEntry>
                  </c15:dlblFieldTable>
                  <c15:showDataLabelsRange val="0"/>
                </c:ext>
              </c:extLst>
            </c:dLbl>
            <c:dLbl>
              <c:idx val="5"/>
              <c:layout/>
              <c:tx>
                <c:strRef>
                  <c:f>'3. Negotiation'!$I$16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{834BFED9-FC9A-E448-9E06-8B3E07F4E744}</c15:txfldGUID>
                      <c15:f>'3. Negotiation'!$I$16</c15:f>
                      <c15:dlblFieldTableCache>
                        <c:ptCount val="1"/>
                        <c:pt idx="0">
                          <c:v>48%</c:v>
                        </c:pt>
                      </c15:dlblFieldTableCache>
                    </c15:dlblFTEntry>
                  </c15:dlblFieldTable>
                  <c15:showDataLabelsRange val="0"/>
                </c:ext>
              </c:extLst>
            </c:dLbl>
            <c:dLbl>
              <c:idx val="6"/>
              <c:layout/>
              <c:tx>
                <c:strRef>
                  <c:f>'3. Negotiation'!$J$16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{CFE14A70-7745-714A-9C1F-4120B2A4B42E}</c15:txfldGUID>
                      <c15:f>'3. Negotiation'!$J$16</c15:f>
                      <c15:dlblFieldTableCache>
                        <c:ptCount val="1"/>
                        <c:pt idx="0">
                          <c:v>48%</c:v>
                        </c:pt>
                      </c15:dlblFieldTableCache>
                    </c15:dlblFTEntry>
                  </c15:dlblFieldTable>
                  <c15:showDataLabelsRange val="0"/>
                </c:ext>
              </c:extLst>
            </c:dLbl>
            <c:dLbl>
              <c:idx val="7"/>
              <c:layout/>
              <c:tx>
                <c:strRef>
                  <c:f>'3. Negotiation'!$K$16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layout/>
                  <c15:dlblFieldTable>
                    <c15:dlblFTEntry>
                      <c15:txfldGUID>{8E57E5A4-DFD9-084A-9897-D02EF341F371}</c15:txfldGUID>
                      <c15:f>'3. Negotiation'!$K$16</c15:f>
                      <c15:dlblFieldTableCache>
                        <c:ptCount val="1"/>
                        <c:pt idx="0">
                          <c:v>48%</c:v>
                        </c:pt>
                      </c15:dlblFieldTableCache>
                    </c15:dlblFTEntry>
                  </c15:dlblFieldTable>
                  <c15:showDataLabelsRange val="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Negotiation'!$D$9:$K$9</c:f>
              <c:numCache>
                <c:formatCode>_("$"* #,##0_);_("$"* \(#,##0\);_("$"* "-"??_);_(@_)</c:formatCode>
                <c:ptCount val="8"/>
                <c:pt idx="0">
                  <c:v>2.1539738416911E6</c:v>
                </c:pt>
                <c:pt idx="1">
                  <c:v>3.71490045520085E6</c:v>
                </c:pt>
                <c:pt idx="2">
                  <c:v>3.57394410620753E6</c:v>
                </c:pt>
                <c:pt idx="3">
                  <c:v>3.85714113428571E6</c:v>
                </c:pt>
                <c:pt idx="4">
                  <c:v>3.88975044555146E6</c:v>
                </c:pt>
                <c:pt idx="5">
                  <c:v>5.13742679846654E6</c:v>
                </c:pt>
                <c:pt idx="6">
                  <c:v>5.38448507596583E6</c:v>
                </c:pt>
                <c:pt idx="7">
                  <c:v>5.07972322066617E6</c:v>
                </c:pt>
              </c:numCache>
            </c:numRef>
          </c:val>
          <c:smooth val="0"/>
        </c:ser>
        <c:ser>
          <c:idx val="1"/>
          <c:order val="1"/>
          <c:tx>
            <c:v>Should Cost @ TRATE Mark-Up = 0%</c:v>
          </c:tx>
          <c:spPr>
            <a:ln>
              <a:solidFill>
                <a:schemeClr val="accent5"/>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Negotiation'!$D$10:$K$10</c:f>
              <c:numCache>
                <c:formatCode>_("$"* #,##0_);_("$"* \(#,##0\);_("$"* "-"??_);_(@_)</c:formatCode>
                <c:ptCount val="8"/>
                <c:pt idx="0">
                  <c:v>1.95336894688676E6</c:v>
                </c:pt>
                <c:pt idx="1">
                  <c:v>3.42912084286025E6</c:v>
                </c:pt>
                <c:pt idx="2">
                  <c:v>3.03399693993934E6</c:v>
                </c:pt>
                <c:pt idx="3">
                  <c:v>3.56248777423704E6</c:v>
                </c:pt>
                <c:pt idx="4">
                  <c:v>3.6704484197765E6</c:v>
                </c:pt>
                <c:pt idx="5">
                  <c:v>3.46270103921715E6</c:v>
                </c:pt>
                <c:pt idx="6">
                  <c:v>3.62922194312557E6</c:v>
                </c:pt>
                <c:pt idx="7">
                  <c:v>3.42380798114467E6</c:v>
                </c:pt>
              </c:numCache>
            </c:numRef>
          </c:val>
          <c:smooth val="0"/>
        </c:ser>
        <c:ser>
          <c:idx val="2"/>
          <c:order val="2"/>
          <c:tx>
            <c:v>Should Cost @ TRATE  Mark-Up = 10%</c:v>
          </c:tx>
          <c:spPr>
            <a:ln>
              <a:solidFill>
                <a:schemeClr val="accent1"/>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Negotiation'!$D$11:$K$11</c:f>
              <c:numCache>
                <c:formatCode>_("$"* #,##0_);_("$"* \(#,##0\);_("$"* "-"??_);_(@_)</c:formatCode>
                <c:ptCount val="8"/>
                <c:pt idx="0">
                  <c:v>2.14870584157543E6</c:v>
                </c:pt>
                <c:pt idx="1">
                  <c:v>3.77203292714627E6</c:v>
                </c:pt>
                <c:pt idx="2">
                  <c:v>3.33739663393327E6</c:v>
                </c:pt>
                <c:pt idx="3">
                  <c:v>3.91873655166075E6</c:v>
                </c:pt>
                <c:pt idx="4">
                  <c:v>4.03749326175415E6</c:v>
                </c:pt>
                <c:pt idx="5">
                  <c:v>3.80897114313887E6</c:v>
                </c:pt>
                <c:pt idx="6">
                  <c:v>3.99214413743813E6</c:v>
                </c:pt>
                <c:pt idx="7">
                  <c:v>3.76618877925913E6</c:v>
                </c:pt>
              </c:numCache>
            </c:numRef>
          </c:val>
          <c:smooth val="0"/>
        </c:ser>
        <c:ser>
          <c:idx val="3"/>
          <c:order val="3"/>
          <c:tx>
            <c:v>Should Cost @ TRATE Mark-Up = 25%</c:v>
          </c:tx>
          <c:spPr>
            <a:ln>
              <a:solidFill>
                <a:schemeClr val="tx2"/>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Negotiation'!$D$12:$K$12</c:f>
              <c:numCache>
                <c:formatCode>_("$"* #,##0_);_("$"* \(#,##0\);_("$"* "-"??_);_(@_)</c:formatCode>
                <c:ptCount val="8"/>
                <c:pt idx="0">
                  <c:v>2.44171118360845E6</c:v>
                </c:pt>
                <c:pt idx="1">
                  <c:v>4.28640105357531E6</c:v>
                </c:pt>
                <c:pt idx="2">
                  <c:v>3.79249617492417E6</c:v>
                </c:pt>
                <c:pt idx="3">
                  <c:v>4.4531097177963E6</c:v>
                </c:pt>
                <c:pt idx="4">
                  <c:v>4.58806052472063E6</c:v>
                </c:pt>
                <c:pt idx="5">
                  <c:v>4.32837629902144E6</c:v>
                </c:pt>
                <c:pt idx="6">
                  <c:v>4.53652742890697E6</c:v>
                </c:pt>
                <c:pt idx="7">
                  <c:v>4.27975997643083E6</c:v>
                </c:pt>
              </c:numCache>
            </c:numRef>
          </c:val>
          <c:smooth val="0"/>
        </c:ser>
        <c:dLbls>
          <c:showLegendKey val="0"/>
          <c:showVal val="0"/>
          <c:showCatName val="0"/>
          <c:showSerName val="0"/>
          <c:showPercent val="0"/>
          <c:showBubbleSize val="0"/>
        </c:dLbls>
        <c:smooth val="0"/>
        <c:axId val="696280000"/>
        <c:axId val="696284496"/>
      </c:lineChart>
      <c:catAx>
        <c:axId val="696280000"/>
        <c:scaling>
          <c:orientation val="minMax"/>
        </c:scaling>
        <c:delete val="0"/>
        <c:axPos val="b"/>
        <c:numFmt formatCode="General" sourceLinked="1"/>
        <c:majorTickMark val="none"/>
        <c:minorTickMark val="none"/>
        <c:tickLblPos val="nextTo"/>
        <c:crossAx val="696284496"/>
        <c:crosses val="autoZero"/>
        <c:auto val="1"/>
        <c:lblAlgn val="ctr"/>
        <c:lblOffset val="100"/>
        <c:noMultiLvlLbl val="0"/>
      </c:catAx>
      <c:valAx>
        <c:axId val="696284496"/>
        <c:scaling>
          <c:orientation val="minMax"/>
          <c:max val="6.000001E6"/>
          <c:min val="1.000001E6"/>
        </c:scaling>
        <c:delete val="0"/>
        <c:axPos val="l"/>
        <c:numFmt formatCode="_(&quot;$&quot;* #,##0_);_(&quot;$&quot;* \(#,##0\);_(&quot;$&quot;* &quot;-&quot;??_);_(@_)" sourceLinked="1"/>
        <c:majorTickMark val="none"/>
        <c:minorTickMark val="none"/>
        <c:tickLblPos val="nextTo"/>
        <c:spPr>
          <a:ln w="9525">
            <a:noFill/>
          </a:ln>
        </c:spPr>
        <c:crossAx val="696280000"/>
        <c:crosses val="autoZero"/>
        <c:crossBetween val="between"/>
        <c:dispUnits>
          <c:builtInUnit val="millions"/>
          <c:dispUnitsLbl>
            <c:layout>
              <c:manualLayout>
                <c:xMode val="edge"/>
                <c:yMode val="edge"/>
                <c:x val="0.0194575405701709"/>
                <c:y val="0.397350586444718"/>
              </c:manualLayout>
            </c:layout>
            <c:tx>
              <c:rich>
                <a:bodyPr/>
                <a:lstStyle/>
                <a:p>
                  <a:pPr>
                    <a:defRPr/>
                  </a:pPr>
                  <a:r>
                    <a:rPr lang="en-US"/>
                    <a:t> $MM USD</a:t>
                  </a:r>
                </a:p>
              </c:rich>
            </c:tx>
          </c:dispUnitsLbl>
        </c:dispUnits>
      </c:valAx>
      <c:spPr>
        <a:ln>
          <a:solidFill>
            <a:schemeClr val="tx1"/>
          </a:solidFill>
        </a:ln>
      </c:spPr>
    </c:plotArea>
    <c:legend>
      <c:legendPos val="b"/>
      <c:layout>
        <c:manualLayout>
          <c:xMode val="edge"/>
          <c:yMode val="edge"/>
          <c:x val="0.0883011644829433"/>
          <c:y val="0.858983001976591"/>
          <c:w val="0.833165555117291"/>
          <c:h val="0.120210781715759"/>
        </c:manualLayout>
      </c:layout>
      <c:overlay val="0"/>
    </c:legend>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650864666014177"/>
          <c:y val="0.363647957422301"/>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rgbClr val="00B050"/>
              </a:solidFill>
              <a:latin typeface="+mn-lt"/>
              <a:ea typeface="+mn-ea"/>
              <a:cs typeface="+mn-cs"/>
            </a:defRPr>
          </a:pPr>
          <a:endParaRPr lang="en-US"/>
        </a:p>
      </c:txPr>
    </c:title>
    <c:autoTitleDeleted val="0"/>
    <c:plotArea>
      <c:layout/>
      <c:scatterChart>
        <c:scatterStyle val="smoothMarker"/>
        <c:varyColors val="0"/>
        <c:ser>
          <c:idx val="0"/>
          <c:order val="0"/>
          <c:tx>
            <c:strRef>
              <c:f>'2. Scenarios'!$AA$54</c:f>
              <c:strCache>
                <c:ptCount val="1"/>
                <c:pt idx="0">
                  <c:v>Trate Profit</c:v>
                </c:pt>
              </c:strCache>
            </c:strRef>
          </c:tx>
          <c:spPr>
            <a:ln w="31750" cap="rnd">
              <a:solidFill>
                <a:srgbClr val="00B050"/>
              </a:solidFill>
              <a:round/>
            </a:ln>
            <a:effectLst/>
          </c:spPr>
          <c:marker>
            <c:symbol val="circle"/>
            <c:size val="9"/>
            <c:spPr>
              <a:solidFill>
                <a:schemeClr val="bg1"/>
              </a:solidFill>
              <a:ln w="12700">
                <a:solidFill>
                  <a:srgbClr val="00B050"/>
                </a:solidFill>
              </a:ln>
              <a:effectLst/>
            </c:spPr>
          </c:marker>
          <c:xVal>
            <c:numRef>
              <c:f>'2. Scenarios'!$Z$55:$Z$58</c:f>
              <c:numCache>
                <c:formatCode>0%</c:formatCode>
                <c:ptCount val="4"/>
                <c:pt idx="0" formatCode="General">
                  <c:v>0.0</c:v>
                </c:pt>
                <c:pt idx="1">
                  <c:v>0.159259091456823</c:v>
                </c:pt>
                <c:pt idx="2" formatCode="General">
                  <c:v>0.3</c:v>
                </c:pt>
                <c:pt idx="3">
                  <c:v>0.360472776423461</c:v>
                </c:pt>
              </c:numCache>
            </c:numRef>
          </c:xVal>
          <c:yVal>
            <c:numRef>
              <c:f>'2. Scenarios'!$AA$55:$AA$58</c:f>
              <c:numCache>
                <c:formatCode>_("$"* #,##0_);_("$"* \(#,##0\);_("$"* "-"??_);_(@_)</c:formatCode>
                <c:ptCount val="4"/>
                <c:pt idx="0">
                  <c:v>0.0</c:v>
                </c:pt>
                <c:pt idx="1">
                  <c:v>1.67472575924939E6</c:v>
                </c:pt>
                <c:pt idx="2">
                  <c:v>3.15471928904622E6</c:v>
                </c:pt>
                <c:pt idx="3">
                  <c:v>3.79063473653046E6</c:v>
                </c:pt>
              </c:numCache>
            </c:numRef>
          </c:yVal>
          <c:smooth val="1"/>
        </c:ser>
        <c:dLbls>
          <c:showLegendKey val="0"/>
          <c:showVal val="0"/>
          <c:showCatName val="0"/>
          <c:showSerName val="0"/>
          <c:showPercent val="0"/>
          <c:showBubbleSize val="0"/>
        </c:dLbls>
        <c:axId val="687446688"/>
        <c:axId val="687451392"/>
      </c:scatterChart>
      <c:valAx>
        <c:axId val="68744668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87451392"/>
        <c:crosses val="autoZero"/>
        <c:crossBetween val="midCat"/>
      </c:valAx>
      <c:valAx>
        <c:axId val="687451392"/>
        <c:scaling>
          <c:orientation val="minMax"/>
          <c:max val="4.0E6"/>
          <c:min val="-1.0E6"/>
        </c:scaling>
        <c:delete val="0"/>
        <c:axPos val="l"/>
        <c:majorGridlines>
          <c:spPr>
            <a:ln w="9525" cap="flat" cmpd="sng" algn="ctr">
              <a:solidFill>
                <a:schemeClr val="tx1">
                  <a:lumMod val="15000"/>
                  <a:lumOff val="85000"/>
                </a:schemeClr>
              </a:solidFill>
              <a:round/>
            </a:ln>
            <a:effectLst/>
          </c:spPr>
        </c:majorGridlines>
        <c:numFmt formatCode="_(&quot;$&quot;* #,##0_);_(&quot;$&quot;* \(#,##0\);_(&quot;$&quot;* &quot;-&quot;??_);_(@_)"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68744668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Supply Chain</a:t>
            </a:r>
            <a:r>
              <a:rPr lang="en-US" baseline="0"/>
              <a:t> Surplus</a:t>
            </a:r>
          </a:p>
          <a:p>
            <a:pPr>
              <a:defRPr/>
            </a:pPr>
            <a:r>
              <a:rPr lang="en-US" baseline="0"/>
              <a:t>Negotiated Splits</a:t>
            </a:r>
            <a:endParaRPr lang="en-US"/>
          </a:p>
        </c:rich>
      </c:tx>
      <c:layout/>
      <c:overlay val="0"/>
    </c:title>
    <c:autoTitleDeleted val="0"/>
    <c:plotArea>
      <c:layout>
        <c:manualLayout>
          <c:layoutTarget val="inner"/>
          <c:xMode val="edge"/>
          <c:yMode val="edge"/>
          <c:x val="0.114230159134409"/>
          <c:y val="0.180562225884732"/>
          <c:w val="0.798327032257748"/>
          <c:h val="0.719089741609666"/>
        </c:manualLayout>
      </c:layout>
      <c:barChart>
        <c:barDir val="col"/>
        <c:grouping val="stacked"/>
        <c:varyColors val="0"/>
        <c:ser>
          <c:idx val="0"/>
          <c:order val="0"/>
          <c:tx>
            <c:strRef>
              <c:f>Sheet1!$B$15</c:f>
              <c:strCache>
                <c:ptCount val="1"/>
                <c:pt idx="0">
                  <c:v>Seller</c:v>
                </c:pt>
              </c:strCache>
            </c:strRef>
          </c:tx>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Sheet1!$B$16:$B$21</c:f>
              <c:numCache>
                <c:formatCode>General</c:formatCode>
                <c:ptCount val="6"/>
                <c:pt idx="0">
                  <c:v>1314.0</c:v>
                </c:pt>
                <c:pt idx="1">
                  <c:v>1818.0</c:v>
                </c:pt>
                <c:pt idx="2">
                  <c:v>1952.0</c:v>
                </c:pt>
                <c:pt idx="3">
                  <c:v>2197.0</c:v>
                </c:pt>
                <c:pt idx="4">
                  <c:v>2287.0</c:v>
                </c:pt>
                <c:pt idx="5">
                  <c:v>3023.0</c:v>
                </c:pt>
              </c:numCache>
            </c:numRef>
          </c:val>
        </c:ser>
        <c:ser>
          <c:idx val="1"/>
          <c:order val="1"/>
          <c:tx>
            <c:strRef>
              <c:f>Sheet1!$C$15</c:f>
              <c:strCache>
                <c:ptCount val="1"/>
                <c:pt idx="0">
                  <c:v>Buyer</c:v>
                </c:pt>
              </c:strCache>
            </c:strRef>
          </c:tx>
          <c:spPr>
            <a:solidFill>
              <a:schemeClr val="accent6"/>
            </a:solidFill>
          </c:spPr>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Sheet1!$C$16:$C$21</c:f>
              <c:numCache>
                <c:formatCode>General</c:formatCode>
                <c:ptCount val="6"/>
                <c:pt idx="0">
                  <c:v>1801.0</c:v>
                </c:pt>
                <c:pt idx="1">
                  <c:v>1285.0</c:v>
                </c:pt>
                <c:pt idx="2">
                  <c:v>1077.0</c:v>
                </c:pt>
                <c:pt idx="3">
                  <c:v>957.0</c:v>
                </c:pt>
                <c:pt idx="4">
                  <c:v>191.0</c:v>
                </c:pt>
                <c:pt idx="5">
                  <c:v>93.0</c:v>
                </c:pt>
              </c:numCache>
            </c:numRef>
          </c:val>
        </c:ser>
        <c:dLbls>
          <c:showLegendKey val="0"/>
          <c:showVal val="0"/>
          <c:showCatName val="0"/>
          <c:showSerName val="0"/>
          <c:showPercent val="0"/>
          <c:showBubbleSize val="0"/>
        </c:dLbls>
        <c:gapWidth val="150"/>
        <c:overlap val="100"/>
        <c:axId val="687260064"/>
        <c:axId val="687264048"/>
      </c:barChart>
      <c:catAx>
        <c:axId val="687260064"/>
        <c:scaling>
          <c:orientation val="minMax"/>
        </c:scaling>
        <c:delete val="0"/>
        <c:axPos val="b"/>
        <c:numFmt formatCode="General" sourceLinked="0"/>
        <c:majorTickMark val="out"/>
        <c:minorTickMark val="none"/>
        <c:tickLblPos val="nextTo"/>
        <c:crossAx val="687264048"/>
        <c:crosses val="autoZero"/>
        <c:auto val="1"/>
        <c:lblAlgn val="ctr"/>
        <c:lblOffset val="100"/>
        <c:noMultiLvlLbl val="0"/>
      </c:catAx>
      <c:valAx>
        <c:axId val="687264048"/>
        <c:scaling>
          <c:orientation val="minMax"/>
        </c:scaling>
        <c:delete val="0"/>
        <c:axPos val="l"/>
        <c:majorGridlines/>
        <c:title>
          <c:tx>
            <c:rich>
              <a:bodyPr rot="0" vert="horz"/>
              <a:lstStyle/>
              <a:p>
                <a:pPr>
                  <a:defRPr/>
                </a:pPr>
                <a:r>
                  <a:rPr lang="en-US"/>
                  <a:t>$ (000)</a:t>
                </a:r>
              </a:p>
            </c:rich>
          </c:tx>
          <c:layout>
            <c:manualLayout>
              <c:xMode val="edge"/>
              <c:yMode val="edge"/>
              <c:x val="0.0634615384615384"/>
              <c:y val="0.127523190987988"/>
            </c:manualLayout>
          </c:layout>
          <c:overlay val="0"/>
        </c:title>
        <c:numFmt formatCode="General" sourceLinked="1"/>
        <c:majorTickMark val="out"/>
        <c:minorTickMark val="none"/>
        <c:tickLblPos val="nextTo"/>
        <c:crossAx val="687260064"/>
        <c:crosses val="autoZero"/>
        <c:crossBetween val="between"/>
      </c:valAx>
    </c:plotArea>
    <c:legend>
      <c:legendPos val="r"/>
      <c:layout>
        <c:manualLayout>
          <c:xMode val="edge"/>
          <c:yMode val="edge"/>
          <c:x val="0.726089824450228"/>
          <c:y val="0.0540142217294994"/>
          <c:w val="0.0989531399005543"/>
          <c:h val="0.107923081642713"/>
        </c:manualLayout>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Seller's Bargaining Power</a:t>
            </a:r>
          </a:p>
        </c:rich>
      </c:tx>
      <c:layout/>
      <c:overlay val="0"/>
    </c:title>
    <c:autoTitleDeleted val="0"/>
    <c:plotArea>
      <c:layout/>
      <c:lineChart>
        <c:grouping val="standard"/>
        <c:varyColors val="0"/>
        <c:ser>
          <c:idx val="0"/>
          <c:order val="0"/>
          <c:tx>
            <c:strRef>
              <c:f>Sheet1!$D$15</c:f>
              <c:strCache>
                <c:ptCount val="1"/>
                <c:pt idx="0">
                  <c:v>Bargaining Power</c:v>
                </c:pt>
              </c:strCache>
            </c:strRef>
          </c:tx>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Sheet1!$D$16:$D$21</c:f>
              <c:numCache>
                <c:formatCode>0.00</c:formatCode>
                <c:ptCount val="6"/>
                <c:pt idx="0">
                  <c:v>-0.190666666666667</c:v>
                </c:pt>
                <c:pt idx="1">
                  <c:v>0.145333333333333</c:v>
                </c:pt>
                <c:pt idx="2">
                  <c:v>0.234666666666667</c:v>
                </c:pt>
                <c:pt idx="3">
                  <c:v>0.398</c:v>
                </c:pt>
                <c:pt idx="4">
                  <c:v>0.458</c:v>
                </c:pt>
                <c:pt idx="5">
                  <c:v>0.948666666666667</c:v>
                </c:pt>
              </c:numCache>
            </c:numRef>
          </c:val>
          <c:smooth val="0"/>
        </c:ser>
        <c:dLbls>
          <c:showLegendKey val="0"/>
          <c:showVal val="0"/>
          <c:showCatName val="0"/>
          <c:showSerName val="0"/>
          <c:showPercent val="0"/>
          <c:showBubbleSize val="0"/>
        </c:dLbls>
        <c:marker val="1"/>
        <c:smooth val="0"/>
        <c:axId val="687339824"/>
        <c:axId val="687343264"/>
      </c:lineChart>
      <c:catAx>
        <c:axId val="687339824"/>
        <c:scaling>
          <c:orientation val="minMax"/>
        </c:scaling>
        <c:delete val="0"/>
        <c:axPos val="b"/>
        <c:numFmt formatCode="General" sourceLinked="0"/>
        <c:majorTickMark val="out"/>
        <c:minorTickMark val="none"/>
        <c:tickLblPos val="nextTo"/>
        <c:crossAx val="687343264"/>
        <c:crosses val="autoZero"/>
        <c:auto val="1"/>
        <c:lblAlgn val="ctr"/>
        <c:lblOffset val="100"/>
        <c:noMultiLvlLbl val="0"/>
      </c:catAx>
      <c:valAx>
        <c:axId val="687343264"/>
        <c:scaling>
          <c:orientation val="minMax"/>
          <c:max val="1.0"/>
        </c:scaling>
        <c:delete val="0"/>
        <c:axPos val="l"/>
        <c:majorGridlines/>
        <c:numFmt formatCode="0.00" sourceLinked="1"/>
        <c:majorTickMark val="out"/>
        <c:minorTickMark val="none"/>
        <c:tickLblPos val="nextTo"/>
        <c:crossAx val="687339824"/>
        <c:crosses val="autoZero"/>
        <c:crossBetween val="between"/>
      </c:valAx>
      <c:spPr>
        <a:solidFill>
          <a:schemeClr val="accent6">
            <a:lumMod val="20000"/>
            <a:lumOff val="80000"/>
          </a:schemeClr>
        </a:solidFill>
      </c:spPr>
    </c:plotArea>
    <c:plotVisOnly val="1"/>
    <c:dispBlanksAs val="gap"/>
    <c:showDLblsOverMax val="0"/>
  </c:chart>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0.12201</cdr:x>
      <cdr:y>0.25039</cdr:y>
    </cdr:from>
    <cdr:to>
      <cdr:x>0.87643</cdr:x>
      <cdr:y>0.89762</cdr:y>
    </cdr:to>
    <cdr:cxnSp macro="">
      <cdr:nvCxnSpPr>
        <cdr:cNvPr id="3" name="Straight Connector 2"/>
        <cdr:cNvCxnSpPr/>
      </cdr:nvCxnSpPr>
      <cdr:spPr bwMode="auto">
        <a:xfrm xmlns:a="http://schemas.openxmlformats.org/drawingml/2006/main">
          <a:off x="1035190" y="1232995"/>
          <a:ext cx="6400800" cy="3187148"/>
        </a:xfrm>
        <a:prstGeom xmlns:a="http://schemas.openxmlformats.org/drawingml/2006/main" prst="line">
          <a:avLst/>
        </a:prstGeom>
        <a:solidFill xmlns:a="http://schemas.openxmlformats.org/drawingml/2006/main">
          <a:schemeClr val="accent1"/>
        </a:solidFill>
        <a:ln xmlns:a="http://schemas.openxmlformats.org/drawingml/2006/main" w="25400" cap="flat" cmpd="sng" algn="ctr">
          <a:solidFill>
            <a:schemeClr val="accent6"/>
          </a:solidFill>
          <a:prstDash val="solid"/>
          <a:round/>
          <a:headEnd type="none" w="med" len="med"/>
          <a:tailEnd type="none" w="med" len="med"/>
        </a:ln>
        <a:effectLst xmlns:a="http://schemas.openxmlformats.org/drawingml/2006/main"/>
      </cdr:spPr>
    </cdr:cxnSp>
  </cdr:relSizeAnchor>
  <cdr:relSizeAnchor xmlns:cdr="http://schemas.openxmlformats.org/drawingml/2006/chartDrawing">
    <cdr:from>
      <cdr:x>0.12123</cdr:x>
      <cdr:y>0.24905</cdr:y>
    </cdr:from>
    <cdr:to>
      <cdr:x>0.88189</cdr:x>
      <cdr:y>0.24905</cdr:y>
    </cdr:to>
    <cdr:cxnSp macro="">
      <cdr:nvCxnSpPr>
        <cdr:cNvPr id="7" name="Straight Connector 6"/>
        <cdr:cNvCxnSpPr/>
      </cdr:nvCxnSpPr>
      <cdr:spPr bwMode="auto">
        <a:xfrm xmlns:a="http://schemas.openxmlformats.org/drawingml/2006/main" flipH="1">
          <a:off x="1028564" y="1226369"/>
          <a:ext cx="6453809"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rgbClr val="FF0000"/>
          </a:solidFill>
          <a:prstDash val="dash"/>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smtClean="0"/>
              <a:t>Operations Strategy   © Van Mieghem</a:t>
            </a:r>
            <a:endParaRPr lang="en-US"/>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6EA467AB-386F-A245-AC83-D139F2DFC6B5}" type="datetime1">
              <a:rPr lang="en-US" smtClean="0"/>
              <a:t>2/26/17</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smtClean="0"/>
              <a:t>Operations Strategy   © Van Mieghem</a:t>
            </a:r>
            <a:endParaRPr lang="en-US"/>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us.coloplast.com/"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a typeface="ＭＳ Ｐゴシック" charset="-128"/>
                <a:cs typeface="ＭＳ Ｐゴシック" charset="-128"/>
              </a:rPr>
              <a:t>I can do 8,</a:t>
            </a:r>
            <a:r>
              <a:rPr lang="en-US" b="1" baseline="0" dirty="0" smtClean="0">
                <a:ea typeface="ＭＳ Ｐゴシック" charset="-128"/>
                <a:cs typeface="ＭＳ Ｐゴシック" charset="-128"/>
              </a:rPr>
              <a:t> up to 10 groups, 5 </a:t>
            </a:r>
            <a:r>
              <a:rPr lang="en-US" b="1" baseline="0" dirty="0" err="1" smtClean="0">
                <a:ea typeface="ＭＳ Ｐゴシック" charset="-128"/>
                <a:cs typeface="ＭＳ Ｐゴシック" charset="-128"/>
              </a:rPr>
              <a:t>negotations</a:t>
            </a:r>
            <a:r>
              <a:rPr lang="en-US" b="1" baseline="0" dirty="0" smtClean="0">
                <a:ea typeface="ＭＳ Ｐゴシック" charset="-128"/>
                <a:cs typeface="ＭＳ Ｐゴシック" charset="-128"/>
              </a:rPr>
              <a:t> in one room</a:t>
            </a:r>
          </a:p>
          <a:p>
            <a:r>
              <a:rPr lang="en-US" b="1" dirty="0" smtClean="0">
                <a:ea typeface="ＭＳ Ｐゴシック" charset="-128"/>
                <a:cs typeface="ＭＳ Ｐゴシック" charset="-128"/>
              </a:rPr>
              <a:t>Use two rooms for large classes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70970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to remind everyone how it works…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3273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back, and reconstruct up to the prices up to 2011</a:t>
            </a:r>
            <a:r>
              <a:rPr lang="en-US" baseline="0" dirty="0" smtClean="0"/>
              <a:t> + then project 2012-2014:</a:t>
            </a:r>
          </a:p>
          <a:p>
            <a:endParaRPr lang="en-US" baseline="0" dirty="0" smtClean="0"/>
          </a:p>
          <a:p>
            <a:pPr marL="171450" indent="-171450">
              <a:buFontTx/>
              <a:buChar char="-"/>
            </a:pPr>
            <a:r>
              <a:rPr lang="en-US" baseline="0" dirty="0" smtClean="0"/>
              <a:t>What was their Margin? &gt; Point: there were no losses in the past; it’s not about recouping.</a:t>
            </a:r>
          </a:p>
          <a:p>
            <a:pPr marL="171450" indent="-171450">
              <a:buFontTx/>
              <a:buChar char="-"/>
            </a:pPr>
            <a:r>
              <a:rPr lang="en-US" baseline="0" dirty="0" smtClean="0"/>
              <a:t>If we accept the wholesale price increase, what will be their margin?</a:t>
            </a:r>
          </a:p>
          <a:p>
            <a:pPr marL="171450" indent="-171450">
              <a:buFontTx/>
              <a:buChar char="-"/>
            </a:pPr>
            <a:endParaRPr lang="en-US" baseline="0" dirty="0" smtClean="0"/>
          </a:p>
          <a:p>
            <a:pPr marL="0" indent="0">
              <a:buFontTx/>
              <a:buNone/>
            </a:pPr>
            <a:r>
              <a:rPr lang="en-US" baseline="0" dirty="0" smtClean="0"/>
              <a:t>(The only lines that really matter are red and green; the black is what claimed.)</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67039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  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0" indent="0">
              <a:buNone/>
            </a:pPr>
            <a:r>
              <a:rPr lang="en-US" baseline="0" dirty="0" smtClean="0"/>
              <a:t>In a sense, there are two reservation (BATNA) levels: yours and theirs.</a:t>
            </a:r>
          </a:p>
          <a:p>
            <a:pPr marL="0" indent="0">
              <a:buNone/>
            </a:pPr>
            <a:endParaRPr lang="en-US" baseline="0" dirty="0" smtClean="0"/>
          </a:p>
          <a:p>
            <a:pPr marL="0" indent="0">
              <a:buNone/>
            </a:pPr>
            <a:r>
              <a:rPr lang="en-US" baseline="0" dirty="0" smtClean="0"/>
              <a:t>A: If you take actual prices now and only go for one year (2012), then T is guaranteed $1.6M and N loses $.6M (and would then go out of business). SCS = $1M.</a:t>
            </a:r>
          </a:p>
          <a:p>
            <a:pPr marL="0" indent="0">
              <a:buNone/>
            </a:pPr>
            <a:endParaRPr lang="en-US" baseline="0" dirty="0" smtClean="0"/>
          </a:p>
          <a:p>
            <a:pPr marL="0" indent="0">
              <a:buNone/>
            </a:pPr>
            <a:r>
              <a:rPr lang="en-US" baseline="0" dirty="0" smtClean="0"/>
              <a:t>B: If you extend contract for 3 years, the total pie goes up by a factor of 3 to $3.1M and the markup that T needs to make same $1.6M is 16% = this is </a:t>
            </a:r>
            <a:r>
              <a:rPr lang="en-US" baseline="0" dirty="0" err="1" smtClean="0"/>
              <a:t>Trate’s</a:t>
            </a:r>
            <a:r>
              <a:rPr lang="en-US" baseline="0" dirty="0" smtClean="0"/>
              <a:t> reservation value.  So they should never agree to anything below that.  For </a:t>
            </a:r>
            <a:r>
              <a:rPr lang="en-US" baseline="0" dirty="0" err="1" smtClean="0"/>
              <a:t>Neuvotella</a:t>
            </a:r>
            <a:r>
              <a:rPr lang="en-US" baseline="0" dirty="0" smtClean="0"/>
              <a:t>, the numbers were such that if they accept anything above 30% they would lose on every product.  So N should not agree to any higher increase (one can argue that to survive the three years they cannot incur losses): its reservation value is 30%.</a:t>
            </a:r>
          </a:p>
          <a:p>
            <a:pPr marL="0" indent="0">
              <a:buNone/>
            </a:pPr>
            <a:r>
              <a:rPr lang="en-US" baseline="0" dirty="0" smtClean="0"/>
              <a:t>So, the Zone of Possible Agreements = ZOPA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err="1" smtClean="0"/>
              <a:t>Trat</a:t>
            </a:r>
            <a:r>
              <a:rPr lang="en-US" baseline="0" dirty="0" smtClean="0"/>
              <a:t> is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657983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98838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547336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363324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extLst>
      <p:ext uri="{BB962C8B-B14F-4D97-AF65-F5344CB8AC3E}">
        <p14:creationId xmlns:p14="http://schemas.microsoft.com/office/powerpoint/2010/main" val="650251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716665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a:t>
            </a:r>
          </a:p>
          <a:p>
            <a:endParaRPr lang="en-US" baseline="0" dirty="0" smtClean="0"/>
          </a:p>
          <a:p>
            <a:r>
              <a:rPr lang="en-US" baseline="0" dirty="0" smtClean="0"/>
              <a:t>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smtClean="0"/>
          </a:p>
          <a:p>
            <a:pPr marL="0" indent="0">
              <a:buNone/>
            </a:pPr>
            <a:r>
              <a:rPr lang="en-US" baseline="0" dirty="0" smtClean="0"/>
              <a:t>In a sense, there are two reservation levels: yours and theirs.</a:t>
            </a:r>
          </a:p>
          <a:p>
            <a:pPr marL="0" indent="0">
              <a:buNone/>
            </a:pPr>
            <a:endParaRPr lang="en-US" baseline="0" dirty="0" smtClean="0"/>
          </a:p>
          <a:p>
            <a:pPr marL="0" indent="0">
              <a:buNone/>
            </a:pPr>
            <a:r>
              <a:rPr lang="en-US" baseline="0" dirty="0" smtClean="0"/>
              <a:t>If you take actual prices now and only go for one year (2012), then T is guaranteed $1.6M and N looses $.6M (and would then go out of business).</a:t>
            </a:r>
          </a:p>
          <a:p>
            <a:pPr marL="0" indent="0">
              <a:buNone/>
            </a:pPr>
            <a:r>
              <a:rPr lang="en-US" baseline="0" dirty="0" smtClean="0"/>
              <a:t>If you extend contract for 3 years, the total pie goes up by a factor of 3 and the markup that T needs to make same $1.6M is 16% = this is </a:t>
            </a:r>
            <a:r>
              <a:rPr lang="en-US" baseline="0" dirty="0" err="1" smtClean="0"/>
              <a:t>Trate’s</a:t>
            </a:r>
            <a:r>
              <a:rPr lang="en-US" baseline="0" dirty="0" smtClean="0"/>
              <a:t> reservation value.  So they should never agree to anything below that.</a:t>
            </a:r>
          </a:p>
          <a:p>
            <a:pPr marL="0" indent="0">
              <a:buNone/>
            </a:pPr>
            <a:endParaRPr lang="en-US" baseline="0" dirty="0" smtClean="0"/>
          </a:p>
          <a:p>
            <a:pPr marL="0" indent="0">
              <a:buNone/>
            </a:pPr>
            <a:endParaRPr lang="en-US" baseline="0" dirty="0" smtClean="0"/>
          </a:p>
          <a:p>
            <a:pPr marL="0" indent="0">
              <a:buNone/>
            </a:pPr>
            <a:r>
              <a:rPr lang="en-US" baseline="0" dirty="0" smtClean="0"/>
              <a:t>For </a:t>
            </a:r>
            <a:r>
              <a:rPr lang="en-US" baseline="0" dirty="0" err="1" smtClean="0"/>
              <a:t>Neuvotella</a:t>
            </a:r>
            <a:r>
              <a:rPr lang="en-US" baseline="0" dirty="0" smtClean="0"/>
              <a:t>, the numbers were such that if they accept anything above 30% they would loose on every product.  So they should not agree to anything above 30%.</a:t>
            </a:r>
          </a:p>
          <a:p>
            <a:pPr marL="0" indent="0">
              <a:buNone/>
            </a:pPr>
            <a:endParaRPr lang="en-US" baseline="0" dirty="0" smtClean="0"/>
          </a:p>
          <a:p>
            <a:pPr marL="0" indent="0">
              <a:buNone/>
            </a:pPr>
            <a:r>
              <a:rPr lang="en-US" baseline="0" dirty="0" smtClean="0"/>
              <a:t>So, the negotiation zone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smtClean="0"/>
              <a:t>You are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pPr marL="628650" lvl="1" indent="-171450">
              <a:buFont typeface="Wingdings" charset="0"/>
              <a:buChar char="Ø"/>
            </a:pPr>
            <a:endParaRPr lang="en-US" baseline="0"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33041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smtClean="0">
                <a:solidFill>
                  <a:prstClr val="black"/>
                </a:solidFill>
              </a:rPr>
              <a:t>Operations Strategy   © Van Mieghem</a:t>
            </a:r>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2017 </a:t>
            </a:r>
          </a:p>
          <a:p>
            <a:pPr>
              <a:defRPr/>
            </a:pPr>
            <a:r>
              <a:rPr lang="en-US" dirty="0" smtClean="0"/>
              <a:t>Week 9A: Feb 28, 2017: Negotiation </a:t>
            </a:r>
            <a:r>
              <a:rPr lang="en-US" dirty="0" err="1" smtClean="0"/>
              <a:t>Neuvotella</a:t>
            </a:r>
            <a:endParaRPr lang="en-US" dirty="0" smtClean="0"/>
          </a:p>
          <a:p>
            <a:pPr>
              <a:defRPr/>
            </a:pPr>
            <a:r>
              <a:rPr lang="en-US" dirty="0" smtClean="0"/>
              <a:t>Week 9B: Mar 3, 2017: </a:t>
            </a:r>
          </a:p>
          <a:p>
            <a:pPr lvl="0">
              <a:buFont typeface="Arial" pitchFamily="34" charset="0"/>
              <a:buChar char="•"/>
            </a:pPr>
            <a:r>
              <a:rPr lang="en-US" baseline="0" dirty="0" smtClean="0"/>
              <a:t>Capstone Part II: debrief and insights.</a:t>
            </a:r>
          </a:p>
          <a:p>
            <a:pPr lvl="0">
              <a:buFont typeface="Arial" pitchFamily="34" charset="0"/>
              <a:buChar char="•"/>
            </a:pPr>
            <a:r>
              <a:rPr lang="en-US" baseline="0" dirty="0" smtClean="0"/>
              <a:t>Outsourcing &amp; Modularity (</a:t>
            </a:r>
            <a:r>
              <a:rPr lang="en-US" baseline="0" dirty="0" err="1" smtClean="0"/>
              <a:t>Solarbacks</a:t>
            </a:r>
            <a:r>
              <a:rPr lang="en-US" baseline="0" dirty="0" smtClean="0"/>
              <a:t>)</a:t>
            </a:r>
          </a:p>
          <a:p>
            <a:pPr>
              <a:defRPr/>
            </a:pPr>
            <a:endParaRPr lang="en-US" dirty="0" smtClean="0"/>
          </a:p>
          <a:p>
            <a:pPr>
              <a:defRPr/>
            </a:pPr>
            <a:endParaRPr lang="en-US" dirty="0" smtClean="0"/>
          </a:p>
          <a:p>
            <a:pPr>
              <a:defRPr/>
            </a:pPr>
            <a:r>
              <a:rPr lang="en-US" dirty="0" smtClean="0"/>
              <a:t>2015 </a:t>
            </a:r>
            <a:r>
              <a:rPr lang="en-US" dirty="0" smtClean="0"/>
              <a:t>Week 8B: Feb 27, 2015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9A: March 3 (1.5 </a:t>
            </a:r>
            <a:r>
              <a:rPr lang="en-US" dirty="0" err="1" smtClean="0"/>
              <a:t>hr</a:t>
            </a:r>
            <a:r>
              <a:rPr lang="en-US" dirty="0" smtClean="0"/>
              <a:t> day class):</a:t>
            </a:r>
          </a:p>
          <a:p>
            <a:pPr lvl="0">
              <a:buFont typeface="Arial" pitchFamily="34" charset="0"/>
              <a:buChar char="•"/>
            </a:pPr>
            <a:r>
              <a:rPr lang="en-US" baseline="0" dirty="0" smtClean="0"/>
              <a:t>Capstone Part II: debrief and insights.</a:t>
            </a:r>
          </a:p>
          <a:p>
            <a:pPr lvl="0">
              <a:buFont typeface="Arial" pitchFamily="34" charset="0"/>
              <a:buChar char="•"/>
            </a:pPr>
            <a:r>
              <a:rPr lang="en-US" baseline="0" dirty="0" smtClean="0"/>
              <a:t>TCO (</a:t>
            </a:r>
            <a:r>
              <a:rPr lang="en-US" baseline="0" dirty="0" err="1" smtClean="0"/>
              <a:t>GenPower</a:t>
            </a:r>
            <a:r>
              <a:rPr lang="en-US" baseline="0" dirty="0" smtClean="0"/>
              <a:t>) and/or Contracts (Bose)</a:t>
            </a:r>
          </a:p>
          <a:p>
            <a:pPr>
              <a:defRPr/>
            </a:pPr>
            <a:endParaRPr lang="en-US" dirty="0" smtClean="0"/>
          </a:p>
          <a:p>
            <a:pPr>
              <a:defRPr/>
            </a:pPr>
            <a:endParaRPr lang="en-US" dirty="0" smtClean="0"/>
          </a:p>
          <a:p>
            <a:pPr>
              <a:defRPr/>
            </a:pPr>
            <a:r>
              <a:rPr lang="en-US" dirty="0" smtClean="0"/>
              <a:t>2014 Week 9A: March 4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9B: March 7 (1.5 </a:t>
            </a:r>
            <a:r>
              <a:rPr lang="en-US" dirty="0" err="1" smtClean="0"/>
              <a:t>hr</a:t>
            </a:r>
            <a:r>
              <a:rPr lang="en-US" dirty="0" smtClean="0"/>
              <a:t> day class):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r>
              <a:rPr lang="en-US" baseline="0" dirty="0" smtClean="0"/>
              <a:t>Acquisition &amp; Turnaround: MGP case</a:t>
            </a:r>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915354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Major manufacturers include:</a:t>
            </a:r>
          </a:p>
          <a:p>
            <a:r>
              <a:rPr lang="en-US" dirty="0" smtClean="0">
                <a:hlinkClick r:id="rId3"/>
              </a:rPr>
              <a:t>Coloplast Corp.</a:t>
            </a:r>
            <a:r>
              <a:rPr lang="en-US" dirty="0" smtClean="0"/>
              <a:t/>
            </a:r>
            <a:br>
              <a:rPr lang="en-US" dirty="0" smtClean="0"/>
            </a:br>
            <a:r>
              <a:rPr lang="en-US" dirty="0" smtClean="0"/>
              <a:t>1601 West River Road</a:t>
            </a:r>
            <a:br>
              <a:rPr lang="en-US" dirty="0" smtClean="0"/>
            </a:br>
            <a:r>
              <a:rPr lang="en-US" dirty="0" smtClean="0"/>
              <a:t>Minneapolis, MN 55411</a:t>
            </a:r>
            <a:br>
              <a:rPr lang="en-US" dirty="0" smtClean="0"/>
            </a:br>
            <a:r>
              <a:rPr lang="en-US" dirty="0" smtClean="0"/>
              <a:t>800-533-0464</a:t>
            </a:r>
            <a:br>
              <a:rPr lang="en-US" dirty="0" smtClean="0"/>
            </a:br>
            <a:r>
              <a:rPr lang="en-US" dirty="0" smtClean="0"/>
              <a:t>Full product line: </a:t>
            </a:r>
            <a:r>
              <a:rPr lang="en-US" dirty="0" err="1" smtClean="0"/>
              <a:t>SenSura</a:t>
            </a:r>
            <a:r>
              <a:rPr lang="en-US" dirty="0" smtClean="0"/>
              <a:t>, </a:t>
            </a:r>
            <a:r>
              <a:rPr lang="en-US" dirty="0" err="1" smtClean="0"/>
              <a:t>Assura</a:t>
            </a:r>
            <a:r>
              <a:rPr lang="en-US" dirty="0" smtClean="0"/>
              <a:t>, </a:t>
            </a:r>
            <a:r>
              <a:rPr lang="en-US" dirty="0" err="1" smtClean="0"/>
              <a:t>ColoKids</a:t>
            </a:r>
            <a:r>
              <a:rPr lang="en-US" dirty="0" smtClean="0"/>
              <a:t>, and full line of accessories.</a:t>
            </a:r>
          </a:p>
          <a:p>
            <a:endParaRPr lang="en-US" dirty="0" smtClean="0"/>
          </a:p>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6090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37294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684970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79492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81468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628743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702424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emf"/><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0.png"/><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emf"/><Relationship Id="rId3" Type="http://schemas.openxmlformats.org/officeDocument/2006/relationships/image" Target="../media/image1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Case: </a:t>
            </a:r>
            <a:r>
              <a:rPr lang="en-US" dirty="0" err="1" smtClean="0"/>
              <a:t>Neuvotella-Trate</a:t>
            </a:r>
            <a:endParaRPr lang="en-US" dirty="0"/>
          </a:p>
        </p:txBody>
      </p:sp>
      <p:sp>
        <p:nvSpPr>
          <p:cNvPr id="3" name="Text Placeholder 2"/>
          <p:cNvSpPr>
            <a:spLocks noGrp="1"/>
          </p:cNvSpPr>
          <p:nvPr>
            <p:ph type="body" sz="half" idx="1"/>
          </p:nvPr>
        </p:nvSpPr>
        <p:spPr>
          <a:xfrm>
            <a:off x="455612" y="1114425"/>
            <a:ext cx="8574087" cy="5273675"/>
          </a:xfrm>
        </p:spPr>
        <p:txBody>
          <a:bodyPr/>
          <a:lstStyle/>
          <a:p>
            <a:pPr marL="0" indent="0">
              <a:buNone/>
            </a:pPr>
            <a:r>
              <a:rPr lang="en-US" b="1" dirty="0" smtClean="0"/>
              <a:t>25min	</a:t>
            </a:r>
            <a:r>
              <a:rPr lang="en-US" dirty="0" smtClean="0"/>
              <a:t>Negotiation in Pairs</a:t>
            </a:r>
            <a:endParaRPr lang="en-US" dirty="0" smtClean="0"/>
          </a:p>
          <a:p>
            <a:pPr marL="0" indent="0">
              <a:buNone/>
            </a:pPr>
            <a:r>
              <a:rPr lang="en-US" dirty="0"/>
              <a:t>	</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1" dirty="0" smtClean="0"/>
              <a:t>10min</a:t>
            </a:r>
            <a:r>
              <a:rPr lang="en-US" b="1" dirty="0" smtClean="0"/>
              <a:t>	</a:t>
            </a:r>
            <a:r>
              <a:rPr lang="en-US" dirty="0" smtClean="0"/>
              <a:t>Submit </a:t>
            </a:r>
            <a:r>
              <a:rPr lang="en-US" dirty="0" smtClean="0"/>
              <a:t>answers </a:t>
            </a:r>
            <a:r>
              <a:rPr lang="en-US" dirty="0"/>
              <a:t>to Post-Negotiation </a:t>
            </a:r>
            <a:r>
              <a:rPr lang="en-US" dirty="0" smtClean="0"/>
              <a:t>questions:</a:t>
            </a:r>
          </a:p>
          <a:p>
            <a:pPr marL="0" indent="0">
              <a:buNone/>
            </a:pPr>
            <a:r>
              <a:rPr lang="en-US" dirty="0"/>
              <a:t>	 </a:t>
            </a:r>
            <a:r>
              <a:rPr lang="en-US" dirty="0" smtClean="0"/>
              <a:t>https://</a:t>
            </a:r>
            <a:r>
              <a:rPr lang="en-US" dirty="0" err="1" smtClean="0"/>
              <a:t>goo.gl</a:t>
            </a:r>
            <a:r>
              <a:rPr lang="en-US" dirty="0" smtClean="0"/>
              <a:t>/4WTh9f</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dirty="0" smtClean="0"/>
              <a:t> </a:t>
            </a:r>
          </a:p>
          <a:p>
            <a:pPr marL="0" indent="0">
              <a:buNone/>
            </a:pPr>
            <a:endParaRPr lang="en-US" dirty="0" smtClean="0"/>
          </a:p>
        </p:txBody>
      </p:sp>
      <p:pic>
        <p:nvPicPr>
          <p:cNvPr id="6" name="Picture 5"/>
          <p:cNvPicPr>
            <a:picLocks noChangeAspect="1"/>
          </p:cNvPicPr>
          <p:nvPr/>
        </p:nvPicPr>
        <p:blipFill>
          <a:blip r:embed="rId3"/>
          <a:stretch>
            <a:fillRect/>
          </a:stretch>
        </p:blipFill>
        <p:spPr>
          <a:xfrm>
            <a:off x="0" y="1655169"/>
            <a:ext cx="9144000" cy="1807356"/>
          </a:xfrm>
          <a:prstGeom prst="rect">
            <a:avLst/>
          </a:prstGeom>
        </p:spPr>
      </p:pic>
      <p:pic>
        <p:nvPicPr>
          <p:cNvPr id="7" name="Picture 6"/>
          <p:cNvPicPr>
            <a:picLocks noChangeAspect="1"/>
          </p:cNvPicPr>
          <p:nvPr/>
        </p:nvPicPr>
        <p:blipFill>
          <a:blip r:embed="rId4"/>
          <a:stretch>
            <a:fillRect/>
          </a:stretch>
        </p:blipFill>
        <p:spPr>
          <a:xfrm>
            <a:off x="14748" y="3664974"/>
            <a:ext cx="9114504" cy="1740310"/>
          </a:xfrm>
          <a:prstGeom prst="rect">
            <a:avLst/>
          </a:prstGeom>
        </p:spPr>
      </p:pic>
    </p:spTree>
    <p:extLst>
      <p:ext uri="{BB962C8B-B14F-4D97-AF65-F5344CB8AC3E}">
        <p14:creationId xmlns:p14="http://schemas.microsoft.com/office/powerpoint/2010/main" val="25806142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Supplier Economics: </a:t>
            </a:r>
            <a:br>
              <a:rPr lang="en-US" dirty="0" smtClean="0"/>
            </a:br>
            <a:r>
              <a:rPr lang="en-US" dirty="0"/>
              <a:t>	</a:t>
            </a:r>
            <a:r>
              <a:rPr lang="en-US" dirty="0" smtClean="0"/>
              <a:t>Should- Cost Model</a:t>
            </a:r>
            <a:endParaRPr lang="en-US" dirty="0"/>
          </a:p>
        </p:txBody>
      </p:sp>
      <p:sp>
        <p:nvSpPr>
          <p:cNvPr id="6" name="TextBox 5"/>
          <p:cNvSpPr txBox="1"/>
          <p:nvPr/>
        </p:nvSpPr>
        <p:spPr>
          <a:xfrm>
            <a:off x="6070600" y="5178659"/>
            <a:ext cx="3073400" cy="1046440"/>
          </a:xfrm>
          <a:prstGeom prst="rect">
            <a:avLst/>
          </a:prstGeom>
          <a:noFill/>
        </p:spPr>
        <p:txBody>
          <a:bodyPr wrap="square" rtlCol="0">
            <a:spAutoFit/>
          </a:bodyPr>
          <a:lstStyle/>
          <a:p>
            <a:r>
              <a:rPr lang="en-US" sz="1200" dirty="0">
                <a:latin typeface="Arial" charset="0"/>
                <a:ea typeface="Arial" charset="0"/>
                <a:cs typeface="Arial" charset="0"/>
              </a:rPr>
              <a:t>Total </a:t>
            </a:r>
            <a:r>
              <a:rPr lang="en-US" sz="1400" b="1" dirty="0">
                <a:solidFill>
                  <a:schemeClr val="accent2"/>
                </a:solidFill>
                <a:latin typeface="Arial" charset="0"/>
                <a:ea typeface="Arial" charset="0"/>
                <a:cs typeface="Arial" charset="0"/>
              </a:rPr>
              <a:t>should-cost</a:t>
            </a:r>
            <a:r>
              <a:rPr lang="en-US" sz="1200" dirty="0">
                <a:latin typeface="Arial" charset="0"/>
                <a:ea typeface="Arial" charset="0"/>
                <a:cs typeface="Arial" charset="0"/>
              </a:rPr>
              <a:t> per kg: Sum of raw materials (with waste), processing, logistics, overheads </a:t>
            </a:r>
          </a:p>
          <a:p>
            <a:endParaRPr lang="en-US" dirty="0">
              <a:latin typeface="Arial" charset="0"/>
              <a:ea typeface="Arial" charset="0"/>
              <a:cs typeface="Arial" charset="0"/>
            </a:endParaRPr>
          </a:p>
        </p:txBody>
      </p:sp>
      <p:pic>
        <p:nvPicPr>
          <p:cNvPr id="8" name="Picture 7"/>
          <p:cNvPicPr>
            <a:picLocks noChangeAspect="1"/>
          </p:cNvPicPr>
          <p:nvPr/>
        </p:nvPicPr>
        <p:blipFill>
          <a:blip r:embed="rId3"/>
          <a:stretch>
            <a:fillRect/>
          </a:stretch>
        </p:blipFill>
        <p:spPr>
          <a:xfrm>
            <a:off x="0" y="2098745"/>
            <a:ext cx="9144000" cy="2660509"/>
          </a:xfrm>
          <a:prstGeom prst="rect">
            <a:avLst/>
          </a:prstGeom>
        </p:spPr>
      </p:pic>
    </p:spTree>
    <p:extLst>
      <p:ext uri="{BB962C8B-B14F-4D97-AF65-F5344CB8AC3E}">
        <p14:creationId xmlns:p14="http://schemas.microsoft.com/office/powerpoint/2010/main" val="2898249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a:t>
            </a:r>
            <a:r>
              <a:rPr lang="en-US" dirty="0" smtClean="0"/>
              <a:t>Should</a:t>
            </a:r>
            <a:r>
              <a:rPr lang="en-US" dirty="0"/>
              <a:t>-Cost Model Output </a:t>
            </a:r>
          </a:p>
        </p:txBody>
      </p:sp>
      <p:graphicFrame>
        <p:nvGraphicFramePr>
          <p:cNvPr id="7" name="Chart 6"/>
          <p:cNvGraphicFramePr>
            <a:graphicFrameLocks/>
          </p:cNvGraphicFramePr>
          <p:nvPr>
            <p:extLst>
              <p:ext uri="{D42A27DB-BD31-4B8C-83A1-F6EECF244321}">
                <p14:modId xmlns:p14="http://schemas.microsoft.com/office/powerpoint/2010/main" val="2829409355"/>
              </p:ext>
            </p:extLst>
          </p:nvPr>
        </p:nvGraphicFramePr>
        <p:xfrm>
          <a:off x="555626" y="1423191"/>
          <a:ext cx="8372474" cy="3529809"/>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descr="Screen Shot 2013-11-18 at 10.51.3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5143500"/>
            <a:ext cx="9067800" cy="1219200"/>
          </a:xfrm>
          <a:prstGeom prst="rect">
            <a:avLst/>
          </a:prstGeom>
        </p:spPr>
      </p:pic>
    </p:spTree>
    <p:extLst>
      <p:ext uri="{BB962C8B-B14F-4D97-AF65-F5344CB8AC3E}">
        <p14:creationId xmlns:p14="http://schemas.microsoft.com/office/powerpoint/2010/main" val="19839684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 A Long </a:t>
            </a:r>
            <a:r>
              <a:rPr lang="en-US" dirty="0"/>
              <a:t>Term Contract </a:t>
            </a:r>
            <a:r>
              <a:rPr lang="en-US" dirty="0" smtClean="0"/>
              <a:t>increases the</a:t>
            </a:r>
            <a:r>
              <a:rPr lang="en-US" dirty="0" smtClean="0"/>
              <a:t> </a:t>
            </a:r>
            <a:r>
              <a:rPr lang="en-US" dirty="0"/>
              <a:t>Supply Chain Surplus </a:t>
            </a:r>
          </a:p>
        </p:txBody>
      </p:sp>
      <p:pic>
        <p:nvPicPr>
          <p:cNvPr id="6" name="Picture 5"/>
          <p:cNvPicPr>
            <a:picLocks noChangeAspect="1"/>
          </p:cNvPicPr>
          <p:nvPr/>
        </p:nvPicPr>
        <p:blipFill>
          <a:blip r:embed="rId3"/>
          <a:stretch>
            <a:fillRect/>
          </a:stretch>
        </p:blipFill>
        <p:spPr>
          <a:xfrm>
            <a:off x="132097" y="951270"/>
            <a:ext cx="8304618" cy="5914104"/>
          </a:xfrm>
          <a:prstGeom prst="rect">
            <a:avLst/>
          </a:prstGeom>
          <a:solidFill>
            <a:schemeClr val="bg1">
              <a:lumMod val="95000"/>
            </a:schemeClr>
          </a:solidFill>
        </p:spPr>
      </p:pic>
    </p:spTree>
    <p:extLst>
      <p:ext uri="{BB962C8B-B14F-4D97-AF65-F5344CB8AC3E}">
        <p14:creationId xmlns:p14="http://schemas.microsoft.com/office/powerpoint/2010/main" val="3680703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Nash Bargaining Solution for 3-year contract </a:t>
            </a:r>
            <a:r>
              <a:rPr lang="en-US" dirty="0" smtClean="0"/>
              <a:t>negotiation </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1133261170"/>
              </p:ext>
            </p:extLst>
          </p:nvPr>
        </p:nvGraphicFramePr>
        <p:xfrm>
          <a:off x="329784" y="966866"/>
          <a:ext cx="8484432" cy="4924268"/>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a:spLocks noChangeAspect="1"/>
          </p:cNvSpPr>
          <p:nvPr/>
        </p:nvSpPr>
        <p:spPr bwMode="auto">
          <a:xfrm>
            <a:off x="1311965" y="2142297"/>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Oval 6"/>
          <p:cNvSpPr>
            <a:spLocks noChangeAspect="1"/>
          </p:cNvSpPr>
          <p:nvPr/>
        </p:nvSpPr>
        <p:spPr bwMode="auto">
          <a:xfrm>
            <a:off x="4161183" y="3566905"/>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Oval 7"/>
          <p:cNvSpPr>
            <a:spLocks noChangeAspect="1"/>
          </p:cNvSpPr>
          <p:nvPr/>
        </p:nvSpPr>
        <p:spPr bwMode="auto">
          <a:xfrm>
            <a:off x="6685722" y="4819236"/>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Oval 8"/>
          <p:cNvSpPr>
            <a:spLocks noChangeAspect="1"/>
          </p:cNvSpPr>
          <p:nvPr/>
        </p:nvSpPr>
        <p:spPr bwMode="auto">
          <a:xfrm>
            <a:off x="7706139" y="5322818"/>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TextBox 10"/>
          <p:cNvSpPr txBox="1"/>
          <p:nvPr/>
        </p:nvSpPr>
        <p:spPr>
          <a:xfrm>
            <a:off x="5830955" y="4134678"/>
            <a:ext cx="1425390" cy="307777"/>
          </a:xfrm>
          <a:prstGeom prst="rect">
            <a:avLst/>
          </a:prstGeom>
          <a:noFill/>
        </p:spPr>
        <p:txBody>
          <a:bodyPr wrap="none" rtlCol="0">
            <a:spAutoFit/>
          </a:bodyPr>
          <a:lstStyle/>
          <a:p>
            <a:r>
              <a:rPr lang="en-US" sz="1400" dirty="0" err="1" smtClean="0">
                <a:solidFill>
                  <a:schemeClr val="accent2"/>
                </a:solidFill>
              </a:rPr>
              <a:t>Neuvotella</a:t>
            </a:r>
            <a:r>
              <a:rPr lang="en-US" sz="1400" dirty="0" smtClean="0">
                <a:solidFill>
                  <a:schemeClr val="accent2"/>
                </a:solidFill>
              </a:rPr>
              <a:t> Profit</a:t>
            </a:r>
            <a:endParaRPr lang="en-US" sz="1400" dirty="0">
              <a:solidFill>
                <a:schemeClr val="accent2"/>
              </a:solidFill>
            </a:endParaRPr>
          </a:p>
        </p:txBody>
      </p:sp>
      <p:sp>
        <p:nvSpPr>
          <p:cNvPr id="12" name="TextBox 11"/>
          <p:cNvSpPr txBox="1"/>
          <p:nvPr/>
        </p:nvSpPr>
        <p:spPr>
          <a:xfrm>
            <a:off x="3503352" y="1834520"/>
            <a:ext cx="2605200" cy="307777"/>
          </a:xfrm>
          <a:prstGeom prst="rect">
            <a:avLst/>
          </a:prstGeom>
          <a:noFill/>
        </p:spPr>
        <p:txBody>
          <a:bodyPr wrap="none" rtlCol="0">
            <a:spAutoFit/>
          </a:bodyPr>
          <a:lstStyle/>
          <a:p>
            <a:r>
              <a:rPr lang="en-US" sz="1400" dirty="0" smtClean="0">
                <a:solidFill>
                  <a:srgbClr val="FF0000"/>
                </a:solidFill>
              </a:rPr>
              <a:t>Supply Chain Surplus = $3.155M</a:t>
            </a:r>
            <a:endParaRPr lang="en-US" sz="1400" dirty="0">
              <a:solidFill>
                <a:srgbClr val="FF0000"/>
              </a:solidFill>
            </a:endParaRPr>
          </a:p>
        </p:txBody>
      </p:sp>
      <p:sp>
        <p:nvSpPr>
          <p:cNvPr id="13" name="TextBox 12"/>
          <p:cNvSpPr txBox="1"/>
          <p:nvPr/>
        </p:nvSpPr>
        <p:spPr>
          <a:xfrm>
            <a:off x="3877598" y="3116176"/>
            <a:ext cx="667170" cy="276999"/>
          </a:xfrm>
          <a:prstGeom prst="rect">
            <a:avLst/>
          </a:prstGeom>
          <a:noFill/>
        </p:spPr>
        <p:txBody>
          <a:bodyPr wrap="none" rtlCol="0">
            <a:spAutoFit/>
          </a:bodyPr>
          <a:lstStyle/>
          <a:p>
            <a:r>
              <a:rPr lang="en-US" sz="1200" dirty="0" smtClean="0"/>
              <a:t>1.675M</a:t>
            </a:r>
            <a:endParaRPr lang="en-US" sz="1200" dirty="0"/>
          </a:p>
        </p:txBody>
      </p:sp>
      <p:sp>
        <p:nvSpPr>
          <p:cNvPr id="14" name="TextBox 13"/>
          <p:cNvSpPr txBox="1"/>
          <p:nvPr/>
        </p:nvSpPr>
        <p:spPr>
          <a:xfrm>
            <a:off x="3877598" y="3739716"/>
            <a:ext cx="667170" cy="276999"/>
          </a:xfrm>
          <a:prstGeom prst="rect">
            <a:avLst/>
          </a:prstGeom>
          <a:noFill/>
        </p:spPr>
        <p:txBody>
          <a:bodyPr wrap="none" rtlCol="0">
            <a:spAutoFit/>
          </a:bodyPr>
          <a:lstStyle/>
          <a:p>
            <a:r>
              <a:rPr lang="en-US" sz="1200" dirty="0" smtClean="0"/>
              <a:t>1.480M</a:t>
            </a:r>
            <a:endParaRPr lang="en-US" sz="1200" dirty="0"/>
          </a:p>
        </p:txBody>
      </p:sp>
      <p:sp>
        <p:nvSpPr>
          <p:cNvPr id="15" name="TextBox 14"/>
          <p:cNvSpPr txBox="1"/>
          <p:nvPr/>
        </p:nvSpPr>
        <p:spPr>
          <a:xfrm>
            <a:off x="7482282" y="5489003"/>
            <a:ext cx="641522" cy="276999"/>
          </a:xfrm>
          <a:prstGeom prst="rect">
            <a:avLst/>
          </a:prstGeom>
          <a:noFill/>
        </p:spPr>
        <p:txBody>
          <a:bodyPr wrap="none" rtlCol="0">
            <a:spAutoFit/>
          </a:bodyPr>
          <a:lstStyle/>
          <a:p>
            <a:r>
              <a:rPr lang="en-US" sz="1200" smtClean="0"/>
              <a:t>-.636M</a:t>
            </a:r>
            <a:endParaRPr lang="en-US" sz="1200" dirty="0"/>
          </a:p>
        </p:txBody>
      </p:sp>
      <p:sp>
        <p:nvSpPr>
          <p:cNvPr id="16" name="TextBox 15"/>
          <p:cNvSpPr txBox="1"/>
          <p:nvPr/>
        </p:nvSpPr>
        <p:spPr>
          <a:xfrm>
            <a:off x="7478142" y="1307942"/>
            <a:ext cx="667170" cy="276999"/>
          </a:xfrm>
          <a:prstGeom prst="rect">
            <a:avLst/>
          </a:prstGeom>
          <a:noFill/>
        </p:spPr>
        <p:txBody>
          <a:bodyPr wrap="none" rtlCol="0">
            <a:spAutoFit/>
          </a:bodyPr>
          <a:lstStyle/>
          <a:p>
            <a:r>
              <a:rPr lang="en-US" sz="1200" smtClean="0"/>
              <a:t>3.791M</a:t>
            </a:r>
            <a:endParaRPr lang="en-US" sz="1200" dirty="0"/>
          </a:p>
        </p:txBody>
      </p:sp>
      <p:sp>
        <p:nvSpPr>
          <p:cNvPr id="17" name="TextBox 16"/>
          <p:cNvSpPr txBox="1"/>
          <p:nvPr/>
        </p:nvSpPr>
        <p:spPr>
          <a:xfrm>
            <a:off x="3783496" y="5097534"/>
            <a:ext cx="1733167" cy="276999"/>
          </a:xfrm>
          <a:prstGeom prst="rect">
            <a:avLst/>
          </a:prstGeom>
          <a:noFill/>
        </p:spPr>
        <p:txBody>
          <a:bodyPr wrap="none" rtlCol="0">
            <a:spAutoFit/>
          </a:bodyPr>
          <a:lstStyle/>
          <a:p>
            <a:r>
              <a:rPr lang="en-US" sz="1200" dirty="0" smtClean="0"/>
              <a:t>Markup </a:t>
            </a:r>
            <a:r>
              <a:rPr lang="en-US" sz="1200" smtClean="0"/>
              <a:t>over should-cost</a:t>
            </a:r>
            <a:endParaRPr lang="en-US" sz="1200"/>
          </a:p>
        </p:txBody>
      </p:sp>
    </p:spTree>
    <p:extLst>
      <p:ext uri="{BB962C8B-B14F-4D97-AF65-F5344CB8AC3E}">
        <p14:creationId xmlns:p14="http://schemas.microsoft.com/office/powerpoint/2010/main" val="16947807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Supply Chain Surplus and Nash Bargaining Power</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09795618"/>
              </p:ext>
            </p:extLst>
          </p:nvPr>
        </p:nvGraphicFramePr>
        <p:xfrm>
          <a:off x="1" y="1254125"/>
          <a:ext cx="5030787" cy="47265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1672268325"/>
              </p:ext>
            </p:extLst>
          </p:nvPr>
        </p:nvGraphicFramePr>
        <p:xfrm>
          <a:off x="4816467" y="1461038"/>
          <a:ext cx="4423121" cy="4601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9898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Forecast Uncertainty leads to retailer overage &amp; underage risk: consider Risk Sharing Contracts</a:t>
            </a:r>
            <a:endParaRPr lang="en-US" dirty="0"/>
          </a:p>
        </p:txBody>
      </p:sp>
      <p:sp>
        <p:nvSpPr>
          <p:cNvPr id="3" name="Rectangle 2"/>
          <p:cNvSpPr/>
          <p:nvPr/>
        </p:nvSpPr>
        <p:spPr bwMode="auto">
          <a:xfrm>
            <a:off x="862781" y="1268362"/>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Arial" charset="0"/>
                <a:cs typeface="Arial" charset="0"/>
              </a:rPr>
              <a:t>Supplier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smtClean="0">
                <a:latin typeface="Arial" charset="0"/>
                <a:ea typeface="Arial" charset="0"/>
                <a:cs typeface="Arial" charset="0"/>
              </a:rPr>
              <a:t>cost c</a:t>
            </a:r>
            <a:endParaRPr kumimoji="0" lang="en-US" sz="2000" b="0" i="1" u="none" strike="noStrike" cap="none" normalizeH="0" baseline="0" dirty="0" smtClean="0">
              <a:ln>
                <a:noFill/>
              </a:ln>
              <a:solidFill>
                <a:schemeClr val="tx1"/>
              </a:solidFill>
              <a:effectLst/>
              <a:latin typeface="Arial" charset="0"/>
              <a:ea typeface="Arial" charset="0"/>
              <a:cs typeface="Arial" charset="0"/>
            </a:endParaRPr>
          </a:p>
        </p:txBody>
      </p:sp>
      <p:sp>
        <p:nvSpPr>
          <p:cNvPr id="4" name="Rectangle 3"/>
          <p:cNvSpPr/>
          <p:nvPr/>
        </p:nvSpPr>
        <p:spPr bwMode="auto">
          <a:xfrm>
            <a:off x="862781" y="3487994"/>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Arial" charset="0"/>
                <a:cs typeface="Arial" charset="0"/>
              </a:rPr>
              <a:t>Retailer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smtClean="0">
                <a:latin typeface="Arial" charset="0"/>
                <a:ea typeface="Arial" charset="0"/>
                <a:cs typeface="Arial" charset="0"/>
              </a:rPr>
              <a:t>retail price </a:t>
            </a:r>
            <a:r>
              <a:rPr lang="en-US" sz="2000" i="1" dirty="0">
                <a:latin typeface="Arial" charset="0"/>
                <a:ea typeface="Arial" charset="0"/>
                <a:cs typeface="Arial" charset="0"/>
              </a:rPr>
              <a:t>p</a:t>
            </a:r>
            <a:endParaRPr kumimoji="0" lang="en-US" sz="2000" b="0" i="1" u="none" strike="noStrike" cap="none" normalizeH="0" baseline="0" dirty="0" smtClean="0">
              <a:ln>
                <a:noFill/>
              </a:ln>
              <a:solidFill>
                <a:schemeClr val="tx1"/>
              </a:solidFill>
              <a:effectLst/>
              <a:latin typeface="Arial" charset="0"/>
              <a:ea typeface="Arial" charset="0"/>
              <a:cs typeface="Arial" charset="0"/>
            </a:endParaRPr>
          </a:p>
        </p:txBody>
      </p:sp>
      <p:cxnSp>
        <p:nvCxnSpPr>
          <p:cNvPr id="6" name="Straight Arrow Connector 5"/>
          <p:cNvCxnSpPr>
            <a:stCxn id="3" idx="2"/>
            <a:endCxn id="4" idx="0"/>
          </p:cNvCxnSpPr>
          <p:nvPr/>
        </p:nvCxnSpPr>
        <p:spPr bwMode="auto">
          <a:xfrm>
            <a:off x="1666568" y="2064775"/>
            <a:ext cx="0" cy="142321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stCxn id="4" idx="2"/>
          </p:cNvCxnSpPr>
          <p:nvPr/>
        </p:nvCxnSpPr>
        <p:spPr bwMode="auto">
          <a:xfrm flipH="1">
            <a:off x="1651819" y="4284407"/>
            <a:ext cx="14749" cy="663677"/>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0" name="Oval 9"/>
          <p:cNvSpPr/>
          <p:nvPr/>
        </p:nvSpPr>
        <p:spPr bwMode="auto">
          <a:xfrm>
            <a:off x="796415" y="4948085"/>
            <a:ext cx="1688690" cy="1460090"/>
          </a:xfrm>
          <a:prstGeom prst="ellipse">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t>demand</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rPr>
              <a:t>forecast</a:t>
            </a:r>
            <a:r>
              <a:rPr kumimoji="0" lang="en-US" sz="2000" b="0" i="0" u="none" strike="noStrike" cap="none" normalizeH="0" dirty="0" smtClean="0">
                <a:ln>
                  <a:noFill/>
                </a:ln>
                <a:solidFill>
                  <a:schemeClr val="tx1"/>
                </a:solidFill>
                <a:effectLst/>
              </a:rPr>
              <a: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smtClean="0">
                <a:ln>
                  <a:noFill/>
                </a:ln>
                <a:solidFill>
                  <a:schemeClr val="tx1"/>
                </a:solidFill>
                <a:effectLst/>
              </a:rPr>
              <a:t>d + </a:t>
            </a:r>
            <a:r>
              <a:rPr kumimoji="0" lang="en-US" sz="2000" b="0" i="0" u="none" strike="noStrike" cap="none" normalizeH="0" dirty="0" smtClean="0">
                <a:ln>
                  <a:noFill/>
                </a:ln>
                <a:solidFill>
                  <a:schemeClr val="tx1"/>
                </a:solidFill>
                <a:effectLst/>
                <a:latin typeface="Symbol" charset="2"/>
                <a:ea typeface="Symbol" charset="2"/>
                <a:cs typeface="Symbol" charset="2"/>
              </a:rPr>
              <a:t>e</a:t>
            </a:r>
            <a:endParaRPr kumimoji="0" lang="en-US" sz="2000" b="0" i="0" u="none" strike="noStrike" cap="none" normalizeH="0" baseline="0" dirty="0" smtClean="0">
              <a:ln>
                <a:noFill/>
              </a:ln>
              <a:solidFill>
                <a:schemeClr val="tx1"/>
              </a:solidFill>
              <a:effectLst/>
              <a:latin typeface="Symbol" charset="2"/>
              <a:ea typeface="Symbol" charset="2"/>
              <a:cs typeface="Symbol" charset="2"/>
            </a:endParaRPr>
          </a:p>
        </p:txBody>
      </p:sp>
      <p:sp>
        <p:nvSpPr>
          <p:cNvPr id="11" name="TextBox 10"/>
          <p:cNvSpPr txBox="1"/>
          <p:nvPr/>
        </p:nvSpPr>
        <p:spPr>
          <a:xfrm>
            <a:off x="346590" y="2492480"/>
            <a:ext cx="1327608" cy="707886"/>
          </a:xfrm>
          <a:prstGeom prst="rect">
            <a:avLst/>
          </a:prstGeom>
          <a:noFill/>
        </p:spPr>
        <p:txBody>
          <a:bodyPr wrap="none" rtlCol="0">
            <a:spAutoFit/>
          </a:bodyPr>
          <a:lstStyle/>
          <a:p>
            <a:pPr algn="ctr"/>
            <a:r>
              <a:rPr lang="en-US" sz="2000" i="1" dirty="0" smtClean="0">
                <a:latin typeface="Arial" charset="0"/>
                <a:ea typeface="Arial" charset="0"/>
                <a:cs typeface="Arial" charset="0"/>
              </a:rPr>
              <a:t>wholesale</a:t>
            </a:r>
          </a:p>
          <a:p>
            <a:pPr algn="ctr"/>
            <a:r>
              <a:rPr lang="en-US" sz="2000" i="1" dirty="0" smtClean="0">
                <a:latin typeface="Arial" charset="0"/>
                <a:ea typeface="Arial" charset="0"/>
                <a:cs typeface="Arial" charset="0"/>
              </a:rPr>
              <a:t>price w</a:t>
            </a:r>
            <a:endParaRPr lang="en-US" sz="2000" i="1" dirty="0">
              <a:latin typeface="Arial" charset="0"/>
              <a:ea typeface="Arial" charset="0"/>
              <a:cs typeface="Arial" charset="0"/>
            </a:endParaRPr>
          </a:p>
        </p:txBody>
      </p:sp>
    </p:spTree>
    <p:extLst>
      <p:ext uri="{BB962C8B-B14F-4D97-AF65-F5344CB8AC3E}">
        <p14:creationId xmlns:p14="http://schemas.microsoft.com/office/powerpoint/2010/main" val="1726737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Strategic Sourcing Recommendations</a:t>
            </a:r>
            <a:endParaRPr lang="en-US" dirty="0"/>
          </a:p>
        </p:txBody>
      </p:sp>
      <p:sp>
        <p:nvSpPr>
          <p:cNvPr id="3" name="Content Placeholder 2"/>
          <p:cNvSpPr>
            <a:spLocks noGrp="1"/>
          </p:cNvSpPr>
          <p:nvPr>
            <p:ph idx="1"/>
          </p:nvPr>
        </p:nvSpPr>
        <p:spPr/>
        <p:txBody>
          <a:bodyPr/>
          <a:lstStyle/>
          <a:p>
            <a:r>
              <a:rPr lang="en-US" dirty="0" smtClean="0"/>
              <a:t>Develop TLC and should-costing (</a:t>
            </a:r>
            <a:r>
              <a:rPr lang="en-US" i="1" dirty="0" smtClean="0"/>
              <a:t>supplier economics</a:t>
            </a:r>
            <a:r>
              <a:rPr lang="en-US" dirty="0" smtClean="0"/>
              <a:t>) models</a:t>
            </a:r>
          </a:p>
          <a:p>
            <a:pPr lvl="1"/>
            <a:r>
              <a:rPr lang="en-US" dirty="0" smtClean="0"/>
              <a:t>use it for planning and score-carting</a:t>
            </a:r>
          </a:p>
          <a:p>
            <a:pPr lvl="1"/>
            <a:r>
              <a:rPr lang="en-US" dirty="0" smtClean="0"/>
              <a:t>use it during negotiations</a:t>
            </a:r>
          </a:p>
          <a:p>
            <a:pPr lvl="1"/>
            <a:endParaRPr lang="en-US" dirty="0" smtClean="0"/>
          </a:p>
          <a:p>
            <a:r>
              <a:rPr lang="en-US" dirty="0" smtClean="0"/>
              <a:t>Upgrade category and commodity management capabilities and talent</a:t>
            </a:r>
          </a:p>
          <a:p>
            <a:pPr lvl="1"/>
            <a:r>
              <a:rPr lang="en-US" dirty="0" smtClean="0"/>
              <a:t>invest in full-time supply market analysts for key commodities or inputs</a:t>
            </a:r>
          </a:p>
          <a:p>
            <a:pPr lvl="1"/>
            <a:endParaRPr lang="en-US" dirty="0" smtClean="0"/>
          </a:p>
          <a:p>
            <a:endParaRPr lang="en-US" dirty="0" smtClean="0"/>
          </a:p>
          <a:p>
            <a:r>
              <a:rPr lang="en-US" dirty="0" smtClean="0"/>
              <a:t>Collaboratively maximize </a:t>
            </a:r>
            <a:r>
              <a:rPr lang="en-US" i="1" dirty="0" smtClean="0"/>
              <a:t>supply chain surplus</a:t>
            </a:r>
          </a:p>
          <a:p>
            <a:pPr lvl="1"/>
            <a:r>
              <a:rPr lang="en-US" dirty="0" smtClean="0"/>
              <a:t>use operational risk sharing contracts (and consider multi-sourcing)</a:t>
            </a:r>
          </a:p>
          <a:p>
            <a:pPr lvl="1"/>
            <a:r>
              <a:rPr lang="en-US" dirty="0" smtClean="0"/>
              <a:t>build SRM capabilities with supplier scorecards and negotiation skills</a:t>
            </a:r>
          </a:p>
          <a:p>
            <a:endParaRPr lang="en-US" dirty="0"/>
          </a:p>
        </p:txBody>
      </p:sp>
    </p:spTree>
    <p:extLst>
      <p:ext uri="{BB962C8B-B14F-4D97-AF65-F5344CB8AC3E}">
        <p14:creationId xmlns:p14="http://schemas.microsoft.com/office/powerpoint/2010/main" val="24069246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Oval 8"/>
          <p:cNvSpPr/>
          <p:nvPr/>
        </p:nvSpPr>
        <p:spPr bwMode="auto">
          <a:xfrm>
            <a:off x="4660900" y="45720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6" name="Oval 5"/>
          <p:cNvSpPr/>
          <p:nvPr/>
        </p:nvSpPr>
        <p:spPr bwMode="auto">
          <a:xfrm>
            <a:off x="8001000" y="32131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Long Term Contract and Supply Chain Surplus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7639435"/>
              </p:ext>
            </p:extLst>
          </p:nvPr>
        </p:nvGraphicFramePr>
        <p:xfrm>
          <a:off x="144078" y="1296800"/>
          <a:ext cx="8662986" cy="4630444"/>
        </p:xfrm>
        <a:graphic>
          <a:graphicData uri="http://schemas.openxmlformats.org/drawingml/2006/table">
            <a:tbl>
              <a:tblPr/>
              <a:tblGrid>
                <a:gridCol w="1843087"/>
                <a:gridCol w="1968500"/>
                <a:gridCol w="1524000"/>
                <a:gridCol w="1333500"/>
                <a:gridCol w="961578"/>
                <a:gridCol w="1032321"/>
              </a:tblGrid>
              <a:tr h="332736">
                <a:tc>
                  <a:txBody>
                    <a:bodyPr/>
                    <a:lstStyle/>
                    <a:p>
                      <a:pPr algn="l" fontAlgn="b"/>
                      <a:endParaRPr lang="en-US" sz="1400" b="0" i="0" u="none" strike="noStrike" dirty="0">
                        <a:solidFill>
                          <a:srgbClr val="000000"/>
                        </a:solidFill>
                        <a:effectLst/>
                        <a:latin typeface="Calibri"/>
                      </a:endParaRPr>
                    </a:p>
                  </a:txBody>
                  <a:tcPr marL="0" marR="0" marT="0" marB="0">
                    <a:lnL>
                      <a:noFill/>
                    </a:lnL>
                    <a:lnR w="12700" cap="flat" cmpd="sng" algn="ctr">
                      <a:solidFill>
                        <a:srgbClr val="FFFFF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ctr" fontAlgn="ctr"/>
                      <a:r>
                        <a:rPr lang="en-US" sz="1400" b="1" i="0" u="none" strike="noStrike" dirty="0">
                          <a:solidFill>
                            <a:srgbClr val="FFFFFF"/>
                          </a:solidFill>
                          <a:effectLst/>
                          <a:latin typeface="Calibri"/>
                        </a:rPr>
                        <a:t>Mark </a:t>
                      </a:r>
                      <a:r>
                        <a:rPr lang="en-US" sz="1400" b="1" i="0" u="none" strike="noStrike" dirty="0" smtClean="0">
                          <a:solidFill>
                            <a:srgbClr val="FFFFFF"/>
                          </a:solidFill>
                          <a:effectLst/>
                          <a:latin typeface="Calibri"/>
                        </a:rPr>
                        <a:t>– Up</a:t>
                      </a:r>
                    </a:p>
                    <a:p>
                      <a:pPr algn="ctr" fontAlgn="ctr"/>
                      <a:r>
                        <a:rPr lang="en-US" sz="1400" b="1" i="0" u="none" strike="noStrike" dirty="0" smtClean="0">
                          <a:solidFill>
                            <a:srgbClr val="FFFFFF"/>
                          </a:solidFill>
                          <a:effectLst/>
                          <a:latin typeface="Calibri"/>
                        </a:rPr>
                        <a:t>(above should-cost)</a:t>
                      </a:r>
                      <a:endParaRPr lang="en-US" sz="1400" b="1" i="0" u="none" strike="noStrike" dirty="0">
                        <a:solidFill>
                          <a:srgbClr val="FFFFFF"/>
                        </a:solidFill>
                        <a:effectLst/>
                        <a:latin typeface="Calibri"/>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3399"/>
                    </a:solidFill>
                  </a:tcPr>
                </a:tc>
                <a:tc>
                  <a:txBody>
                    <a:bodyPr/>
                    <a:lstStyle/>
                    <a:p>
                      <a:pPr algn="ctr" fontAlgn="ctr"/>
                      <a:r>
                        <a:rPr lang="en-US" sz="1400" b="1" i="0" u="none" strike="noStrike">
                          <a:solidFill>
                            <a:srgbClr val="FFFFFF"/>
                          </a:solidFill>
                          <a:effectLst/>
                          <a:latin typeface="Calibri"/>
                        </a:rPr>
                        <a:t>2012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000000"/>
                          </a:solidFill>
                          <a:effectLst/>
                          <a:latin typeface="Calibri"/>
                        </a:rPr>
                        <a:t>Total Over 2012-2014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F0000"/>
                    </a:solidFill>
                  </a:tcPr>
                </a:tc>
              </a:tr>
              <a:tr h="295765">
                <a:tc>
                  <a:txBody>
                    <a:bodyPr/>
                    <a:lstStyle/>
                    <a:p>
                      <a:pPr algn="ctr" fontAlgn="b"/>
                      <a:r>
                        <a:rPr lang="en-US" sz="1400" b="1" i="0" u="none" strike="noStrike" dirty="0" err="1">
                          <a:solidFill>
                            <a:srgbClr val="000000"/>
                          </a:solidFill>
                          <a:effectLst/>
                          <a:latin typeface="Calibri"/>
                        </a:rPr>
                        <a:t>Neuvotella</a:t>
                      </a:r>
                      <a:r>
                        <a:rPr lang="en-US" sz="1400" b="1" i="0" u="none" strike="noStrike" dirty="0">
                          <a:solidFill>
                            <a:srgbClr val="000000"/>
                          </a:solidFill>
                          <a:effectLst/>
                          <a:latin typeface="Calibri"/>
                        </a:rPr>
                        <a:t> Actual Spend (initial </a:t>
                      </a:r>
                      <a:r>
                        <a:rPr lang="en-US" sz="1400" b="1" i="0" u="none" strike="noStrike" dirty="0" smtClean="0">
                          <a:solidFill>
                            <a:srgbClr val="000000"/>
                          </a:solidFill>
                          <a:effectLst/>
                          <a:latin typeface="Calibri"/>
                        </a:rPr>
                        <a:t>suggested </a:t>
                      </a:r>
                      <a:r>
                        <a:rPr lang="en-US" sz="1400" b="1" i="0" u="none" strike="noStrike" dirty="0">
                          <a:solidFill>
                            <a:srgbClr val="000000"/>
                          </a:solidFill>
                          <a:effectLst/>
                          <a:latin typeface="Calibri"/>
                        </a:rPr>
                        <a:t>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$5,137,427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$5,384,485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$5,079,723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$15,601,635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4">
                  <a:txBody>
                    <a:bodyPr/>
                    <a:lstStyle/>
                    <a:p>
                      <a:pPr algn="ctr" fontAlgn="ctr"/>
                      <a:r>
                        <a:rPr lang="en-US" sz="1400" b="1" i="0" u="none" strike="noStrike" dirty="0">
                          <a:solidFill>
                            <a:srgbClr val="000000"/>
                          </a:solidFill>
                          <a:effectLst/>
                          <a:latin typeface="Calibri"/>
                        </a:rPr>
                        <a:t>TRATE Net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$346,270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$362,922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$342,381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$1,051,573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1" i="0" u="none" strike="noStrike" dirty="0">
                          <a:solidFill>
                            <a:srgbClr val="000000"/>
                          </a:solidFill>
                          <a:effectLst/>
                          <a:latin typeface="Calibri"/>
                        </a:rPr>
                        <a:t> $554,032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$580,676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$547,809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$1,682,517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Arial"/>
                        </a:rPr>
                        <a:t> $1,674,726 </a:t>
                      </a:r>
                    </a:p>
                  </a:txBody>
                  <a:tcPr marL="0" marR="0" marT="0"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a:rPr>
                        <a:t> $1,674,726 </a:t>
                      </a:r>
                    </a:p>
                  </a:txBody>
                  <a:tcPr marL="0" marR="0" marT="0" marB="0" anchor="b">
                    <a:lnL>
                      <a:noFill/>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a:noFill/>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FBFBF"/>
                    </a:solidFill>
                  </a:tcPr>
                </a:tc>
                <a:tc>
                  <a:txBody>
                    <a:bodyPr/>
                    <a:lstStyle/>
                    <a:p>
                      <a:pPr algn="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Neuvotella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0" i="0" u="none" strike="noStrike">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a:solidFill>
                            <a:srgbClr val="000000"/>
                          </a:solidFill>
                          <a:effectLst/>
                          <a:latin typeface="Calibri"/>
                        </a:rPr>
                        <a:t> $692,540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$725,844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$684,762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$2,103,146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1" i="0" u="none" strike="noStrike">
                          <a:solidFill>
                            <a:srgbClr val="000000"/>
                          </a:solidFill>
                          <a:effectLst/>
                          <a:latin typeface="Calibri"/>
                        </a:rPr>
                        <a:t> $484,778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$508,091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$479,333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$1,472,202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dirty="0">
                          <a:solidFill>
                            <a:srgbClr val="000000"/>
                          </a:solidFill>
                          <a:effectLst/>
                          <a:latin typeface="Calibri"/>
                        </a:rPr>
                        <a:t> $(635,915)</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a:rPr>
                        <a:t>   </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r>
                        <a:rPr lang="en-US" sz="1400" b="0" i="0" u="none" strike="noStrike" dirty="0" smtClean="0">
                          <a:solidFill>
                            <a:srgbClr val="000000"/>
                          </a:solidFill>
                          <a:effectLst/>
                          <a:latin typeface="Calibri"/>
                        </a:rPr>
                        <a:t>$ (635,915)</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3">
                  <a:txBody>
                    <a:bodyPr/>
                    <a:lstStyle/>
                    <a:p>
                      <a:pPr algn="ctr" fontAlgn="ctr"/>
                      <a:r>
                        <a:rPr lang="en-US" sz="1400" b="1" i="0" u="none" strike="noStrike">
                          <a:solidFill>
                            <a:srgbClr val="000000"/>
                          </a:solidFill>
                          <a:effectLst/>
                          <a:latin typeface="Calibri"/>
                        </a:rPr>
                        <a:t>Supply Chain Surplus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bl>
          </a:graphicData>
        </a:graphic>
      </p:graphicFrame>
    </p:spTree>
    <p:extLst>
      <p:ext uri="{BB962C8B-B14F-4D97-AF65-F5344CB8AC3E}">
        <p14:creationId xmlns:p14="http://schemas.microsoft.com/office/powerpoint/2010/main" val="28112938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Pairs</a:t>
            </a:r>
            <a:endParaRPr lang="en-US" dirty="0"/>
          </a:p>
        </p:txBody>
      </p:sp>
      <p:pic>
        <p:nvPicPr>
          <p:cNvPr id="7" name="Picture 6"/>
          <p:cNvPicPr>
            <a:picLocks noChangeAspect="1"/>
          </p:cNvPicPr>
          <p:nvPr/>
        </p:nvPicPr>
        <p:blipFill>
          <a:blip r:embed="rId2"/>
          <a:stretch>
            <a:fillRect/>
          </a:stretch>
        </p:blipFill>
        <p:spPr>
          <a:xfrm>
            <a:off x="-16937" y="1120877"/>
            <a:ext cx="9177874" cy="1814052"/>
          </a:xfrm>
          <a:prstGeom prst="rect">
            <a:avLst/>
          </a:prstGeom>
        </p:spPr>
      </p:pic>
      <p:pic>
        <p:nvPicPr>
          <p:cNvPr id="8" name="Picture 7"/>
          <p:cNvPicPr>
            <a:picLocks noChangeAspect="1"/>
          </p:cNvPicPr>
          <p:nvPr/>
        </p:nvPicPr>
        <p:blipFill>
          <a:blip r:embed="rId3"/>
          <a:stretch>
            <a:fillRect/>
          </a:stretch>
        </p:blipFill>
        <p:spPr>
          <a:xfrm>
            <a:off x="-16932" y="3598608"/>
            <a:ext cx="9177864" cy="1814050"/>
          </a:xfrm>
          <a:prstGeom prst="rect">
            <a:avLst/>
          </a:prstGeom>
        </p:spPr>
      </p:pic>
    </p:spTree>
    <p:extLst>
      <p:ext uri="{BB962C8B-B14F-4D97-AF65-F5344CB8AC3E}">
        <p14:creationId xmlns:p14="http://schemas.microsoft.com/office/powerpoint/2010/main" val="10061484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Multi-sourcing: </a:t>
            </a:r>
            <a:r>
              <a:rPr lang="en-US" i="1" dirty="0" smtClean="0">
                <a:solidFill>
                  <a:schemeClr val="bg1"/>
                </a:solidFill>
              </a:rPr>
              <a:t>Mexico-China</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Total </a:t>
            </a:r>
            <a:r>
              <a:rPr lang="en-US" dirty="0" smtClean="0">
                <a:solidFill>
                  <a:schemeClr val="bg1"/>
                </a:solidFill>
              </a:rPr>
              <a:t>cost of ownership (TCO) &amp; Supplier economics: </a:t>
            </a:r>
            <a:r>
              <a:rPr lang="en-US" i="1" dirty="0" err="1" smtClean="0">
                <a:solidFill>
                  <a:schemeClr val="bg1"/>
                </a:solidFill>
              </a:rPr>
              <a:t>Neuvotella</a:t>
            </a:r>
            <a:endParaRPr lang="en-US" i="1"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Negotiating &amp; Contracting: </a:t>
            </a:r>
            <a:r>
              <a:rPr lang="en-US" i="1" dirty="0" err="1" smtClean="0">
                <a:solidFill>
                  <a:schemeClr val="bg1"/>
                </a:solidFill>
              </a:rPr>
              <a:t>Neuvotella</a:t>
            </a:r>
            <a:endParaRPr lang="en-US" i="1" dirty="0">
              <a:solidFill>
                <a:schemeClr val="bg1"/>
              </a:solidFill>
            </a:endParaRPr>
          </a:p>
          <a:p>
            <a:pPr marL="0" indent="0" eaLnBrk="1" hangingPunct="1">
              <a:buClr>
                <a:srgbClr val="FF3300"/>
              </a:buClr>
              <a:buNone/>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Ostomy bags</a:t>
            </a:r>
            <a:endParaRPr lang="en-US" dirty="0"/>
          </a:p>
        </p:txBody>
      </p:sp>
      <p:sp>
        <p:nvSpPr>
          <p:cNvPr id="3" name="Text Placeholder 2"/>
          <p:cNvSpPr>
            <a:spLocks noGrp="1"/>
          </p:cNvSpPr>
          <p:nvPr>
            <p:ph type="body" sz="half" idx="1"/>
          </p:nvPr>
        </p:nvSpPr>
        <p:spPr/>
        <p:txBody>
          <a:bodyPr/>
          <a:lstStyle/>
          <a:p>
            <a:r>
              <a:rPr lang="en-US" dirty="0"/>
              <a:t>An ostomy is a surgical procedure for the diversion of bowel (or bladder).</a:t>
            </a:r>
          </a:p>
        </p:txBody>
      </p:sp>
      <p:pic>
        <p:nvPicPr>
          <p:cNvPr id="1028" name="Picture 4" descr="http://www.180medical.com/uploads/images/Blog/Ostomy/examples_of_ostomy_pouch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820" y="2272119"/>
            <a:ext cx="5863662" cy="298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021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real situation</a:t>
            </a:r>
            <a:endParaRPr lang="en-US" dirty="0"/>
          </a:p>
        </p:txBody>
      </p:sp>
      <p:pic>
        <p:nvPicPr>
          <p:cNvPr id="5" name="Picture 4" descr="Screen Shot 2013-11-18 at 9.33.16 PM.png"/>
          <p:cNvPicPr>
            <a:picLocks noChangeAspect="1"/>
          </p:cNvPicPr>
          <p:nvPr/>
        </p:nvPicPr>
        <p:blipFill rotWithShape="1">
          <a:blip r:embed="rId3">
            <a:extLst>
              <a:ext uri="{28A0092B-C50C-407E-A947-70E740481C1C}">
                <a14:useLocalDpi xmlns:a14="http://schemas.microsoft.com/office/drawing/2010/main" val="0"/>
              </a:ext>
            </a:extLst>
          </a:blip>
          <a:srcRect t="8853" b="-104"/>
          <a:stretch/>
        </p:blipFill>
        <p:spPr>
          <a:xfrm>
            <a:off x="0" y="1015147"/>
            <a:ext cx="9144000" cy="4745736"/>
          </a:xfrm>
          <a:prstGeom prst="rect">
            <a:avLst/>
          </a:prstGeom>
        </p:spPr>
      </p:pic>
    </p:spTree>
    <p:extLst>
      <p:ext uri="{BB962C8B-B14F-4D97-AF65-F5344CB8AC3E}">
        <p14:creationId xmlns:p14="http://schemas.microsoft.com/office/powerpoint/2010/main" val="2068480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37.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733274" cy="6629399"/>
          </a:xfrm>
          <a:prstGeom prst="rect">
            <a:avLst/>
          </a:prstGeom>
        </p:spPr>
      </p:pic>
      <p:sp>
        <p:nvSpPr>
          <p:cNvPr id="2" name="Line Callout 2 1"/>
          <p:cNvSpPr/>
          <p:nvPr/>
        </p:nvSpPr>
        <p:spPr bwMode="auto">
          <a:xfrm>
            <a:off x="5965721" y="5656009"/>
            <a:ext cx="2505814" cy="369332"/>
          </a:xfrm>
          <a:prstGeom prst="borderCallout2">
            <a:avLst/>
          </a:prstGeom>
          <a:solidFill>
            <a:srgbClr val="CC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800" smtClean="0">
                <a:latin typeface="Arial" charset="0"/>
                <a:ea typeface="Arial" charset="0"/>
                <a:cs typeface="Arial" charset="0"/>
              </a:rPr>
              <a:t>How is retail price set?</a:t>
            </a:r>
            <a:endParaRPr kumimoji="0" lang="en-US" sz="1800" b="0" i="0" u="none" strike="noStrike" cap="none" normalizeH="0" baseline="0" smtClean="0">
              <a:ln>
                <a:noFill/>
              </a:ln>
              <a:solidFill>
                <a:schemeClr val="tx1"/>
              </a:solidFill>
              <a:effectLst/>
              <a:latin typeface="Arial" charset="0"/>
              <a:ea typeface="Arial" charset="0"/>
              <a:cs typeface="Arial" charset="0"/>
            </a:endParaRPr>
          </a:p>
        </p:txBody>
      </p:sp>
    </p:spTree>
    <p:extLst>
      <p:ext uri="{BB962C8B-B14F-4D97-AF65-F5344CB8AC3E}">
        <p14:creationId xmlns:p14="http://schemas.microsoft.com/office/powerpoint/2010/main" val="3694207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43.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75323"/>
            <a:ext cx="9144000" cy="4612389"/>
          </a:xfrm>
          <a:prstGeom prst="rect">
            <a:avLst/>
          </a:prstGeom>
        </p:spPr>
      </p:pic>
      <p:sp>
        <p:nvSpPr>
          <p:cNvPr id="3" name="Title 2"/>
          <p:cNvSpPr>
            <a:spLocks noGrp="1"/>
          </p:cNvSpPr>
          <p:nvPr>
            <p:ph type="title"/>
          </p:nvPr>
        </p:nvSpPr>
        <p:spPr/>
        <p:txBody>
          <a:bodyPr/>
          <a:lstStyle/>
          <a:p>
            <a:r>
              <a:rPr lang="en-US" dirty="0" smtClean="0"/>
              <a:t>Instead of distributing a fixed-pie</a:t>
            </a:r>
            <a:r>
              <a:rPr lang="is-IS" dirty="0" smtClean="0"/>
              <a:t>…</a:t>
            </a:r>
            <a:br>
              <a:rPr lang="is-IS" dirty="0" smtClean="0"/>
            </a:br>
            <a:endParaRPr lang="en-US" dirty="0"/>
          </a:p>
        </p:txBody>
      </p:sp>
    </p:spTree>
    <p:extLst>
      <p:ext uri="{BB962C8B-B14F-4D97-AF65-F5344CB8AC3E}">
        <p14:creationId xmlns:p14="http://schemas.microsoft.com/office/powerpoint/2010/main" val="4102846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50.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 y="977075"/>
            <a:ext cx="9144000" cy="4313499"/>
          </a:xfrm>
          <a:prstGeom prst="rect">
            <a:avLst/>
          </a:prstGeom>
        </p:spPr>
      </p:pic>
      <p:sp>
        <p:nvSpPr>
          <p:cNvPr id="2" name="Title 1"/>
          <p:cNvSpPr>
            <a:spLocks noGrp="1"/>
          </p:cNvSpPr>
          <p:nvPr>
            <p:ph type="title"/>
          </p:nvPr>
        </p:nvSpPr>
        <p:spPr/>
        <p:txBody>
          <a:bodyPr/>
          <a:lstStyle/>
          <a:p>
            <a:pPr algn="r"/>
            <a:r>
              <a:rPr lang="en-US" dirty="0" smtClean="0"/>
              <a:t>increase the size of the pie = the “supply chain surplus”</a:t>
            </a:r>
            <a:endParaRPr lang="en-US" dirty="0"/>
          </a:p>
        </p:txBody>
      </p:sp>
      <p:sp>
        <p:nvSpPr>
          <p:cNvPr id="4" name="Content Placeholder 3"/>
          <p:cNvSpPr>
            <a:spLocks noGrp="1"/>
          </p:cNvSpPr>
          <p:nvPr>
            <p:ph idx="1"/>
          </p:nvPr>
        </p:nvSpPr>
        <p:spPr>
          <a:xfrm>
            <a:off x="455613" y="5304036"/>
            <a:ext cx="8229600" cy="1263452"/>
          </a:xfrm>
        </p:spPr>
        <p:txBody>
          <a:bodyPr/>
          <a:lstStyle/>
          <a:p>
            <a:r>
              <a:rPr lang="en-US" dirty="0" smtClean="0"/>
              <a:t>Which dimensions (aside from wholesale price) did you negotiate on?</a:t>
            </a:r>
            <a:endParaRPr lang="en-US" dirty="0"/>
          </a:p>
        </p:txBody>
      </p:sp>
    </p:spTree>
    <p:extLst>
      <p:ext uri="{BB962C8B-B14F-4D97-AF65-F5344CB8AC3E}">
        <p14:creationId xmlns:p14="http://schemas.microsoft.com/office/powerpoint/2010/main" val="3271582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Supply Chain Surplus</a:t>
            </a:r>
            <a:endParaRPr lang="en-US" dirty="0"/>
          </a:p>
        </p:txBody>
      </p:sp>
      <p:sp>
        <p:nvSpPr>
          <p:cNvPr id="3" name="Rectangle 2"/>
          <p:cNvSpPr/>
          <p:nvPr/>
        </p:nvSpPr>
        <p:spPr bwMode="auto">
          <a:xfrm>
            <a:off x="921773" y="1747684"/>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Arial" charset="0"/>
                <a:cs typeface="Arial" charset="0"/>
              </a:rPr>
              <a:t>Supplier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smtClean="0">
                <a:latin typeface="Arial" charset="0"/>
                <a:ea typeface="Arial" charset="0"/>
                <a:cs typeface="Arial" charset="0"/>
              </a:rPr>
              <a:t>cost c</a:t>
            </a:r>
            <a:endParaRPr kumimoji="0" lang="en-US" sz="2000" b="0" i="1" u="none" strike="noStrike" cap="none" normalizeH="0" baseline="0" dirty="0" smtClean="0">
              <a:ln>
                <a:noFill/>
              </a:ln>
              <a:solidFill>
                <a:schemeClr val="tx1"/>
              </a:solidFill>
              <a:effectLst/>
              <a:latin typeface="Arial" charset="0"/>
              <a:ea typeface="Arial" charset="0"/>
              <a:cs typeface="Arial" charset="0"/>
            </a:endParaRPr>
          </a:p>
        </p:txBody>
      </p:sp>
      <p:sp>
        <p:nvSpPr>
          <p:cNvPr id="4" name="Rectangle 3"/>
          <p:cNvSpPr/>
          <p:nvPr/>
        </p:nvSpPr>
        <p:spPr bwMode="auto">
          <a:xfrm>
            <a:off x="921773" y="3967316"/>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Arial" charset="0"/>
                <a:cs typeface="Arial" charset="0"/>
              </a:rPr>
              <a:t>Retailer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smtClean="0">
                <a:latin typeface="Arial" charset="0"/>
                <a:ea typeface="Arial" charset="0"/>
                <a:cs typeface="Arial" charset="0"/>
              </a:rPr>
              <a:t>retail price </a:t>
            </a:r>
            <a:r>
              <a:rPr lang="en-US" sz="2000" i="1" dirty="0">
                <a:latin typeface="Arial" charset="0"/>
                <a:ea typeface="Arial" charset="0"/>
                <a:cs typeface="Arial" charset="0"/>
              </a:rPr>
              <a:t>p</a:t>
            </a:r>
            <a:endParaRPr kumimoji="0" lang="en-US" sz="2000" b="0" i="1" u="none" strike="noStrike" cap="none" normalizeH="0" baseline="0" dirty="0" smtClean="0">
              <a:ln>
                <a:noFill/>
              </a:ln>
              <a:solidFill>
                <a:schemeClr val="tx1"/>
              </a:solidFill>
              <a:effectLst/>
              <a:latin typeface="Arial" charset="0"/>
              <a:ea typeface="Arial" charset="0"/>
              <a:cs typeface="Arial" charset="0"/>
            </a:endParaRPr>
          </a:p>
        </p:txBody>
      </p:sp>
      <p:cxnSp>
        <p:nvCxnSpPr>
          <p:cNvPr id="6" name="Straight Arrow Connector 5"/>
          <p:cNvCxnSpPr>
            <a:stCxn id="3" idx="2"/>
            <a:endCxn id="4" idx="0"/>
          </p:cNvCxnSpPr>
          <p:nvPr/>
        </p:nvCxnSpPr>
        <p:spPr bwMode="auto">
          <a:xfrm>
            <a:off x="1725560" y="2544097"/>
            <a:ext cx="0" cy="142321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stCxn id="4" idx="2"/>
          </p:cNvCxnSpPr>
          <p:nvPr/>
        </p:nvCxnSpPr>
        <p:spPr bwMode="auto">
          <a:xfrm flipH="1">
            <a:off x="1710811" y="4763729"/>
            <a:ext cx="14749" cy="663677"/>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1" name="TextBox 10"/>
          <p:cNvSpPr txBox="1"/>
          <p:nvPr/>
        </p:nvSpPr>
        <p:spPr>
          <a:xfrm>
            <a:off x="123609" y="2757953"/>
            <a:ext cx="1611340" cy="1015663"/>
          </a:xfrm>
          <a:prstGeom prst="rect">
            <a:avLst/>
          </a:prstGeom>
          <a:noFill/>
        </p:spPr>
        <p:txBody>
          <a:bodyPr wrap="none" rtlCol="0">
            <a:spAutoFit/>
          </a:bodyPr>
          <a:lstStyle/>
          <a:p>
            <a:pPr algn="ctr"/>
            <a:r>
              <a:rPr lang="en-US" sz="2000" i="1" dirty="0" smtClean="0">
                <a:latin typeface="Arial" charset="0"/>
                <a:ea typeface="Arial" charset="0"/>
                <a:cs typeface="Arial" charset="0"/>
              </a:rPr>
              <a:t>quantity Q</a:t>
            </a:r>
          </a:p>
          <a:p>
            <a:pPr algn="ctr"/>
            <a:r>
              <a:rPr lang="en-US" sz="2000" i="1" dirty="0" smtClean="0">
                <a:latin typeface="Arial" charset="0"/>
                <a:ea typeface="Arial" charset="0"/>
                <a:cs typeface="Arial" charset="0"/>
              </a:rPr>
              <a:t>at wholesale</a:t>
            </a:r>
          </a:p>
          <a:p>
            <a:pPr algn="ctr"/>
            <a:r>
              <a:rPr lang="en-US" sz="2000" i="1" dirty="0" smtClean="0">
                <a:latin typeface="Arial" charset="0"/>
                <a:ea typeface="Arial" charset="0"/>
                <a:cs typeface="Arial" charset="0"/>
              </a:rPr>
              <a:t>price w</a:t>
            </a:r>
            <a:endParaRPr lang="en-US" sz="2000" i="1" dirty="0">
              <a:latin typeface="Arial" charset="0"/>
              <a:ea typeface="Arial" charset="0"/>
              <a:cs typeface="Arial" charset="0"/>
            </a:endParaRPr>
          </a:p>
        </p:txBody>
      </p:sp>
      <p:sp>
        <p:nvSpPr>
          <p:cNvPr id="5" name="TextBox 4"/>
          <p:cNvSpPr txBox="1"/>
          <p:nvPr/>
        </p:nvSpPr>
        <p:spPr>
          <a:xfrm>
            <a:off x="3620729" y="1873045"/>
            <a:ext cx="3467616" cy="461665"/>
          </a:xfrm>
          <a:prstGeom prst="rect">
            <a:avLst/>
          </a:prstGeom>
          <a:noFill/>
        </p:spPr>
        <p:txBody>
          <a:bodyPr wrap="none" rtlCol="0">
            <a:spAutoFit/>
          </a:bodyPr>
          <a:lstStyle/>
          <a:p>
            <a:r>
              <a:rPr lang="en-US" smtClean="0"/>
              <a:t>Supplier profit = (</a:t>
            </a:r>
            <a:r>
              <a:rPr lang="en-US" i="1" smtClean="0"/>
              <a:t>w – c</a:t>
            </a:r>
            <a:r>
              <a:rPr lang="en-US" smtClean="0"/>
              <a:t>) </a:t>
            </a:r>
            <a:r>
              <a:rPr lang="en-US" i="1" smtClean="0"/>
              <a:t>Q</a:t>
            </a:r>
            <a:endParaRPr lang="en-US"/>
          </a:p>
        </p:txBody>
      </p:sp>
      <p:sp>
        <p:nvSpPr>
          <p:cNvPr id="12" name="TextBox 11"/>
          <p:cNvSpPr txBox="1"/>
          <p:nvPr/>
        </p:nvSpPr>
        <p:spPr>
          <a:xfrm>
            <a:off x="3620729" y="4134689"/>
            <a:ext cx="3414717" cy="461665"/>
          </a:xfrm>
          <a:prstGeom prst="rect">
            <a:avLst/>
          </a:prstGeom>
          <a:noFill/>
        </p:spPr>
        <p:txBody>
          <a:bodyPr wrap="none" rtlCol="0">
            <a:spAutoFit/>
          </a:bodyPr>
          <a:lstStyle/>
          <a:p>
            <a:r>
              <a:rPr lang="en-US" dirty="0" smtClean="0"/>
              <a:t>Retailer profit = (</a:t>
            </a:r>
            <a:r>
              <a:rPr lang="en-US" i="1" dirty="0"/>
              <a:t>p</a:t>
            </a:r>
            <a:r>
              <a:rPr lang="en-US" i="1" dirty="0" smtClean="0"/>
              <a:t> – w</a:t>
            </a:r>
            <a:r>
              <a:rPr lang="en-US" dirty="0" smtClean="0"/>
              <a:t>) </a:t>
            </a:r>
            <a:r>
              <a:rPr lang="en-US" i="1" dirty="0" smtClean="0"/>
              <a:t>Q</a:t>
            </a:r>
            <a:endParaRPr lang="en-US" dirty="0"/>
          </a:p>
        </p:txBody>
      </p:sp>
      <p:sp>
        <p:nvSpPr>
          <p:cNvPr id="7" name="Plus 6"/>
          <p:cNvSpPr/>
          <p:nvPr/>
        </p:nvSpPr>
        <p:spPr bwMode="auto">
          <a:xfrm>
            <a:off x="4741608" y="2986548"/>
            <a:ext cx="567812" cy="560438"/>
          </a:xfrm>
          <a:prstGeom prst="mathPlus">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Equal 8"/>
          <p:cNvSpPr/>
          <p:nvPr/>
        </p:nvSpPr>
        <p:spPr bwMode="auto">
          <a:xfrm>
            <a:off x="4800602" y="4925961"/>
            <a:ext cx="449826" cy="390832"/>
          </a:xfrm>
          <a:prstGeom prst="mathEqual">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TextBox 12"/>
          <p:cNvSpPr txBox="1"/>
          <p:nvPr/>
        </p:nvSpPr>
        <p:spPr>
          <a:xfrm>
            <a:off x="3620729" y="5771760"/>
            <a:ext cx="3009157" cy="461665"/>
          </a:xfrm>
          <a:prstGeom prst="rect">
            <a:avLst/>
          </a:prstGeom>
          <a:noFill/>
        </p:spPr>
        <p:txBody>
          <a:bodyPr wrap="none" rtlCol="0">
            <a:spAutoFit/>
          </a:bodyPr>
          <a:lstStyle/>
          <a:p>
            <a:r>
              <a:rPr lang="en-US" dirty="0" smtClean="0"/>
              <a:t>SC Surplus = (</a:t>
            </a:r>
            <a:r>
              <a:rPr lang="en-US" i="1" dirty="0"/>
              <a:t>p</a:t>
            </a:r>
            <a:r>
              <a:rPr lang="en-US" i="1" dirty="0" smtClean="0"/>
              <a:t> – c</a:t>
            </a:r>
            <a:r>
              <a:rPr lang="en-US" dirty="0" smtClean="0"/>
              <a:t>) </a:t>
            </a:r>
            <a:r>
              <a:rPr lang="en-US" i="1" dirty="0" smtClean="0"/>
              <a:t>Q</a:t>
            </a:r>
            <a:endParaRPr lang="en-US" dirty="0"/>
          </a:p>
        </p:txBody>
      </p:sp>
    </p:spTree>
    <p:extLst>
      <p:ext uri="{BB962C8B-B14F-4D97-AF65-F5344CB8AC3E}">
        <p14:creationId xmlns:p14="http://schemas.microsoft.com/office/powerpoint/2010/main" val="907541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55.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3438"/>
            <a:ext cx="9144000" cy="2245324"/>
          </a:xfrm>
          <a:prstGeom prst="rect">
            <a:avLst/>
          </a:prstGeom>
        </p:spPr>
      </p:pic>
    </p:spTree>
    <p:extLst>
      <p:ext uri="{BB962C8B-B14F-4D97-AF65-F5344CB8AC3E}">
        <p14:creationId xmlns:p14="http://schemas.microsoft.com/office/powerpoint/2010/main" val="339336724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23343</TotalTime>
  <Words>1874</Words>
  <Application>Microsoft Macintosh PowerPoint</Application>
  <PresentationFormat>On-screen Show (4:3)</PresentationFormat>
  <Paragraphs>299</Paragraphs>
  <Slides>19</Slides>
  <Notes>18</Notes>
  <HiddenSlides>2</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Albertus Extra Bold</vt:lpstr>
      <vt:lpstr>Calibri</vt:lpstr>
      <vt:lpstr>Garamond</vt:lpstr>
      <vt:lpstr>ＭＳ Ｐゴシック</vt:lpstr>
      <vt:lpstr>Optima</vt:lpstr>
      <vt:lpstr>Symbol</vt:lpstr>
      <vt:lpstr>Times New Roman</vt:lpstr>
      <vt:lpstr>Wingdings</vt:lpstr>
      <vt:lpstr>Arial</vt:lpstr>
      <vt:lpstr>Cachon_Slide_Template</vt:lpstr>
      <vt:lpstr>1_Cachon_Slide_Template</vt:lpstr>
      <vt:lpstr>Negotiation Case: Neuvotella-Trate</vt:lpstr>
      <vt:lpstr>PowerPoint Presentation</vt:lpstr>
      <vt:lpstr>Ostomy bags</vt:lpstr>
      <vt:lpstr>The real situation</vt:lpstr>
      <vt:lpstr>PowerPoint Presentation</vt:lpstr>
      <vt:lpstr>Instead of distributing a fixed-pie… </vt:lpstr>
      <vt:lpstr>increase the size of the pie = the “supply chain surplus”</vt:lpstr>
      <vt:lpstr>Supply Chain Surplus</vt:lpstr>
      <vt:lpstr>PowerPoint Presentation</vt:lpstr>
      <vt:lpstr>Supplier Economics:   Should- Cost Model</vt:lpstr>
      <vt:lpstr>Supplier Economics:   Should-Cost Model Output </vt:lpstr>
      <vt:lpstr>1. A Long Term Contract increases the Supply Chain Surplus </vt:lpstr>
      <vt:lpstr>Nash Bargaining Solution for 3-year contract negotiation </vt:lpstr>
      <vt:lpstr>Supply Chain Surplus and Nash Bargaining Power</vt:lpstr>
      <vt:lpstr>2. Forecast Uncertainty leads to retailer overage &amp; underage risk: consider Risk Sharing Contracts</vt:lpstr>
      <vt:lpstr>Negotiating &amp; Balanced Sourcing Negotiating the parameters of the outsourcing relationship</vt:lpstr>
      <vt:lpstr>Strategic Sourcing Recommendations</vt:lpstr>
      <vt:lpstr>Long Term Contract and Supply Chain Surplus </vt:lpstr>
      <vt:lpstr>Negotiation Pairs</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685</cp:revision>
  <cp:lastPrinted>2017-02-27T21:48:21Z</cp:lastPrinted>
  <dcterms:created xsi:type="dcterms:W3CDTF">1998-09-22T23:11:58Z</dcterms:created>
  <dcterms:modified xsi:type="dcterms:W3CDTF">2017-03-01T00:58:02Z</dcterms:modified>
</cp:coreProperties>
</file>