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40"/>
  </p:notesMasterIdLst>
  <p:handoutMasterIdLst>
    <p:handoutMasterId r:id="rId41"/>
  </p:handoutMasterIdLst>
  <p:sldIdLst>
    <p:sldId id="380" r:id="rId8"/>
    <p:sldId id="449" r:id="rId9"/>
    <p:sldId id="455" r:id="rId10"/>
    <p:sldId id="402" r:id="rId11"/>
    <p:sldId id="403" r:id="rId12"/>
    <p:sldId id="405" r:id="rId13"/>
    <p:sldId id="406" r:id="rId14"/>
    <p:sldId id="397" r:id="rId15"/>
    <p:sldId id="450" r:id="rId16"/>
    <p:sldId id="398" r:id="rId17"/>
    <p:sldId id="399" r:id="rId18"/>
    <p:sldId id="400" r:id="rId19"/>
    <p:sldId id="401" r:id="rId20"/>
    <p:sldId id="414" r:id="rId21"/>
    <p:sldId id="415" r:id="rId22"/>
    <p:sldId id="416" r:id="rId23"/>
    <p:sldId id="417" r:id="rId24"/>
    <p:sldId id="418" r:id="rId25"/>
    <p:sldId id="419" r:id="rId26"/>
    <p:sldId id="420" r:id="rId27"/>
    <p:sldId id="451" r:id="rId28"/>
    <p:sldId id="434" r:id="rId29"/>
    <p:sldId id="435" r:id="rId30"/>
    <p:sldId id="436" r:id="rId31"/>
    <p:sldId id="446" r:id="rId32"/>
    <p:sldId id="445" r:id="rId33"/>
    <p:sldId id="442" r:id="rId34"/>
    <p:sldId id="443" r:id="rId35"/>
    <p:sldId id="444" r:id="rId36"/>
    <p:sldId id="456" r:id="rId37"/>
    <p:sldId id="454" r:id="rId38"/>
    <p:sldId id="448" r:id="rId39"/>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BEC882"/>
    <a:srgbClr val="EAEAEA"/>
    <a:srgbClr val="FF9999"/>
    <a:srgbClr val="FF7C80"/>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78" autoAdjust="0"/>
    <p:restoredTop sz="68790" autoAdjust="0"/>
  </p:normalViewPr>
  <p:slideViewPr>
    <p:cSldViewPr snapToGrid="0">
      <p:cViewPr varScale="1">
        <p:scale>
          <a:sx n="72" d="100"/>
          <a:sy n="72" d="100"/>
        </p:scale>
        <p:origin x="224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152"/>
    </p:cViewPr>
  </p:sorterViewPr>
  <p:notesViewPr>
    <p:cSldViewPr snapToGrid="0">
      <p:cViewPr>
        <p:scale>
          <a:sx n="100" d="100"/>
          <a:sy n="100" d="100"/>
        </p:scale>
        <p:origin x="2800" y="14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Sugar &amp; Spice Financial Performance</a:t>
            </a:r>
            <a:endParaRPr lang="en-US" dirty="0"/>
          </a:p>
        </c:rich>
      </c:tx>
      <c:layout/>
      <c:overlay val="0"/>
    </c:title>
    <c:autoTitleDeleted val="0"/>
    <c:plotArea>
      <c:layout/>
      <c:barChart>
        <c:barDir val="col"/>
        <c:grouping val="stacked"/>
        <c:varyColors val="0"/>
        <c:ser>
          <c:idx val="1"/>
          <c:order val="0"/>
          <c:tx>
            <c:strRef>
              <c:f>'Presentation Charts'!$B$7</c:f>
              <c:strCache>
                <c:ptCount val="1"/>
                <c:pt idx="0">
                  <c:v>Gross Margin</c:v>
                </c:pt>
              </c:strCache>
            </c:strRef>
          </c:tx>
          <c:spPr>
            <a:solidFill>
              <a:srgbClr val="F8F8F8"/>
            </a:solidFill>
            <a:ln>
              <a:solidFill>
                <a:schemeClr val="tx1"/>
              </a:solidFill>
            </a:ln>
          </c:spPr>
          <c:invertIfNegative val="0"/>
          <c:dPt>
            <c:idx val="6"/>
            <c:invertIfNegative val="0"/>
            <c:bubble3D val="0"/>
            <c:spPr>
              <a:solidFill>
                <a:srgbClr val="00B0F0"/>
              </a:solidFill>
              <a:ln>
                <a:solidFill>
                  <a:schemeClr val="tx1"/>
                </a:solidFill>
              </a:ln>
            </c:spPr>
          </c:dPt>
          <c:dPt>
            <c:idx val="8"/>
            <c:invertIfNegative val="0"/>
            <c:bubble3D val="0"/>
            <c:spPr>
              <a:solidFill>
                <a:srgbClr val="00B0F0"/>
              </a:solidFill>
              <a:ln>
                <a:solidFill>
                  <a:schemeClr val="tx1"/>
                </a:solidFill>
              </a:ln>
            </c:spPr>
          </c:dPt>
          <c:dPt>
            <c:idx val="10"/>
            <c:invertIfNegative val="0"/>
            <c:bubble3D val="0"/>
            <c:spPr>
              <a:solidFill>
                <a:srgbClr val="00B0F0"/>
              </a:solidFill>
              <a:ln>
                <a:solidFill>
                  <a:schemeClr val="tx1"/>
                </a:solidFill>
              </a:ln>
            </c:spPr>
          </c:dPt>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Charts'!$C$7:$O$7</c:f>
              <c:numCache>
                <c:formatCode>"$"#,##0_);[Red]\("$"#,##0\)</c:formatCode>
                <c:ptCount val="13"/>
                <c:pt idx="0">
                  <c:v>2430.0</c:v>
                </c:pt>
                <c:pt idx="1">
                  <c:v>358.5</c:v>
                </c:pt>
                <c:pt idx="2">
                  <c:v>247.0</c:v>
                </c:pt>
                <c:pt idx="3">
                  <c:v>1669.5</c:v>
                </c:pt>
                <c:pt idx="4">
                  <c:v>2512.5</c:v>
                </c:pt>
                <c:pt idx="5">
                  <c:v>1752.5</c:v>
                </c:pt>
                <c:pt idx="6">
                  <c:v>4251.96</c:v>
                </c:pt>
                <c:pt idx="7">
                  <c:v>2613.0</c:v>
                </c:pt>
                <c:pt idx="8">
                  <c:v>6498.150000000002</c:v>
                </c:pt>
                <c:pt idx="9">
                  <c:v>2600.149999999999</c:v>
                </c:pt>
                <c:pt idx="10">
                  <c:v>4681.5</c:v>
                </c:pt>
                <c:pt idx="11">
                  <c:v>3427.4</c:v>
                </c:pt>
                <c:pt idx="12">
                  <c:v>1472.875</c:v>
                </c:pt>
              </c:numCache>
            </c:numRef>
          </c:val>
        </c:ser>
        <c:dLbls>
          <c:showLegendKey val="0"/>
          <c:showVal val="0"/>
          <c:showCatName val="0"/>
          <c:showSerName val="0"/>
          <c:showPercent val="0"/>
          <c:showBubbleSize val="0"/>
        </c:dLbls>
        <c:gapWidth val="150"/>
        <c:overlap val="100"/>
        <c:axId val="1767415824"/>
        <c:axId val="1767420096"/>
      </c:barChart>
      <c:lineChart>
        <c:grouping val="standard"/>
        <c:varyColors val="0"/>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Charts'!$C$8:$O$8</c:f>
              <c:numCache>
                <c:formatCode>General</c:formatCode>
                <c:ptCount val="13"/>
                <c:pt idx="0">
                  <c:v>3000.0</c:v>
                </c:pt>
                <c:pt idx="1">
                  <c:v>3000.0</c:v>
                </c:pt>
                <c:pt idx="2">
                  <c:v>3000.0</c:v>
                </c:pt>
                <c:pt idx="3">
                  <c:v>3000.0</c:v>
                </c:pt>
                <c:pt idx="4">
                  <c:v>3000.0</c:v>
                </c:pt>
                <c:pt idx="5">
                  <c:v>3000.0</c:v>
                </c:pt>
                <c:pt idx="6">
                  <c:v>3000.0</c:v>
                </c:pt>
                <c:pt idx="7">
                  <c:v>3000.0</c:v>
                </c:pt>
                <c:pt idx="8">
                  <c:v>3000.0</c:v>
                </c:pt>
                <c:pt idx="9">
                  <c:v>3000.0</c:v>
                </c:pt>
                <c:pt idx="10">
                  <c:v>3000.0</c:v>
                </c:pt>
                <c:pt idx="11">
                  <c:v>3000.0</c:v>
                </c:pt>
                <c:pt idx="12">
                  <c:v>3000.0</c:v>
                </c:pt>
              </c:numCache>
            </c:numRef>
          </c:val>
          <c:smooth val="0"/>
        </c:ser>
        <c:dLbls>
          <c:showLegendKey val="0"/>
          <c:showVal val="0"/>
          <c:showCatName val="0"/>
          <c:showSerName val="0"/>
          <c:showPercent val="0"/>
          <c:showBubbleSize val="0"/>
        </c:dLbls>
        <c:marker val="1"/>
        <c:smooth val="0"/>
        <c:axId val="1767428080"/>
        <c:axId val="1767424304"/>
      </c:lineChart>
      <c:dateAx>
        <c:axId val="1767415824"/>
        <c:scaling>
          <c:orientation val="minMax"/>
        </c:scaling>
        <c:delete val="0"/>
        <c:axPos val="b"/>
        <c:numFmt formatCode="mmm\-yy" sourceLinked="1"/>
        <c:majorTickMark val="out"/>
        <c:minorTickMark val="none"/>
        <c:tickLblPos val="nextTo"/>
        <c:txPr>
          <a:bodyPr/>
          <a:lstStyle/>
          <a:p>
            <a:pPr>
              <a:defRPr b="1"/>
            </a:pPr>
            <a:endParaRPr lang="en-US"/>
          </a:p>
        </c:txPr>
        <c:crossAx val="1767420096"/>
        <c:crosses val="autoZero"/>
        <c:auto val="1"/>
        <c:lblOffset val="100"/>
        <c:baseTimeUnit val="months"/>
      </c:dateAx>
      <c:valAx>
        <c:axId val="1767420096"/>
        <c:scaling>
          <c:orientation val="minMax"/>
          <c:max val="8000.0"/>
        </c:scaling>
        <c:delete val="0"/>
        <c:axPos val="l"/>
        <c:numFmt formatCode="&quot;$&quot;#,##0_);[Red]\(&quot;$&quot;#,##0\)" sourceLinked="1"/>
        <c:majorTickMark val="out"/>
        <c:minorTickMark val="none"/>
        <c:tickLblPos val="nextTo"/>
        <c:txPr>
          <a:bodyPr/>
          <a:lstStyle/>
          <a:p>
            <a:pPr>
              <a:defRPr sz="1200"/>
            </a:pPr>
            <a:endParaRPr lang="en-US"/>
          </a:p>
        </c:txPr>
        <c:crossAx val="1767415824"/>
        <c:crosses val="autoZero"/>
        <c:crossBetween val="between"/>
        <c:majorUnit val="2000.0"/>
      </c:valAx>
      <c:valAx>
        <c:axId val="1767424304"/>
        <c:scaling>
          <c:orientation val="minMax"/>
          <c:max val="14000.0"/>
        </c:scaling>
        <c:delete val="1"/>
        <c:axPos val="r"/>
        <c:numFmt formatCode="General" sourceLinked="1"/>
        <c:majorTickMark val="out"/>
        <c:minorTickMark val="none"/>
        <c:tickLblPos val="none"/>
        <c:crossAx val="1767428080"/>
        <c:crosses val="max"/>
        <c:crossBetween val="between"/>
        <c:majorUnit val="2000.0"/>
      </c:valAx>
      <c:dateAx>
        <c:axId val="1767428080"/>
        <c:scaling>
          <c:orientation val="minMax"/>
        </c:scaling>
        <c:delete val="1"/>
        <c:axPos val="b"/>
        <c:numFmt formatCode="mmm\-yy" sourceLinked="1"/>
        <c:majorTickMark val="out"/>
        <c:minorTickMark val="none"/>
        <c:tickLblPos val="none"/>
        <c:crossAx val="1767424304"/>
        <c:crosses val="autoZero"/>
        <c:auto val="1"/>
        <c:lblOffset val="100"/>
        <c:baseTimeUnit val="months"/>
      </c:dateAx>
    </c:plotArea>
    <c:legend>
      <c:legendPos val="t"/>
      <c:layout/>
      <c:overlay val="0"/>
      <c:txPr>
        <a:bodyPr/>
        <a:lstStyle/>
        <a:p>
          <a:pPr>
            <a:defRPr sz="1600"/>
          </a:pPr>
          <a:endParaRPr lang="en-US"/>
        </a:p>
      </c:txPr>
    </c:legend>
    <c:plotVisOnly val="1"/>
    <c:dispBlanksAs val="gap"/>
    <c:showDLblsOverMax val="0"/>
  </c:chart>
  <c:spPr>
    <a:solidFill>
      <a:schemeClr val="accent2">
        <a:lumMod val="20000"/>
        <a:lumOff val="80000"/>
      </a:schemeClr>
    </a:solidFill>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rgbClr val="FF0066"/>
            </a:solidFill>
          </c:spPr>
          <c:invertIfNegative val="0"/>
          <c:dPt>
            <c:idx val="0"/>
            <c:invertIfNegative val="0"/>
            <c:bubble3D val="0"/>
            <c:spPr>
              <a:solidFill>
                <a:srgbClr val="FFC000"/>
              </a:solidFill>
              <a:ln>
                <a:solidFill>
                  <a:sysClr val="windowText" lastClr="000000"/>
                </a:solidFill>
              </a:ln>
            </c:spPr>
          </c:dPt>
          <c:dPt>
            <c:idx val="1"/>
            <c:invertIfNegative val="0"/>
            <c:bubble3D val="0"/>
            <c:spPr>
              <a:noFill/>
            </c:spPr>
          </c:dPt>
          <c:dPt>
            <c:idx val="2"/>
            <c:invertIfNegative val="0"/>
            <c:bubble3D val="0"/>
            <c:spPr>
              <a:noFill/>
            </c:spPr>
          </c:dPt>
          <c:dPt>
            <c:idx val="3"/>
            <c:invertIfNegative val="0"/>
            <c:bubble3D val="0"/>
            <c:spPr>
              <a:noFill/>
            </c:spPr>
          </c:dPt>
          <c:dPt>
            <c:idx val="4"/>
            <c:invertIfNegative val="0"/>
            <c:bubble3D val="0"/>
            <c:spPr>
              <a:noFill/>
            </c:spPr>
          </c:dPt>
          <c:dPt>
            <c:idx val="5"/>
            <c:invertIfNegative val="0"/>
            <c:bubble3D val="0"/>
            <c:spPr>
              <a:solidFill>
                <a:srgbClr val="92D050"/>
              </a:solidFill>
              <a:ln>
                <a:solidFill>
                  <a:sysClr val="windowText" lastClr="000000"/>
                </a:solidFill>
              </a:ln>
            </c:spPr>
          </c:dPt>
          <c:dPt>
            <c:idx val="6"/>
            <c:invertIfNegative val="0"/>
            <c:bubble3D val="0"/>
            <c:spPr>
              <a:noFill/>
            </c:spPr>
          </c:dPt>
          <c:dPt>
            <c:idx val="7"/>
            <c:invertIfNegative val="0"/>
            <c:bubble3D val="0"/>
            <c:spPr>
              <a:solidFill>
                <a:srgbClr val="CCECFF"/>
              </a:solidFill>
              <a:ln>
                <a:solidFill>
                  <a:schemeClr val="tx1"/>
                </a:solidFill>
              </a:ln>
            </c:spPr>
          </c:dPt>
          <c:dLbls>
            <c:dLbl>
              <c:idx val="0"/>
              <c:layout/>
              <c:tx>
                <c:rich>
                  <a:bodyPr/>
                  <a:lstStyle/>
                  <a:p>
                    <a:pPr>
                      <a:defRPr sz="2800" b="1">
                        <a:solidFill>
                          <a:schemeClr val="bg1"/>
                        </a:solidFill>
                      </a:defRPr>
                    </a:pPr>
                    <a:r>
                      <a:rPr lang="en-US" sz="2800" smtClean="0"/>
                      <a:t>$83</a:t>
                    </a:r>
                    <a:endParaRPr lang="en-US" sz="2800"/>
                  </a:p>
                </c:rich>
              </c:tx>
              <c:numFmt formatCode="\$#,##0" sourceLinked="0"/>
              <c:spPr>
                <a:noFill/>
              </c:spPr>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layout/>
              <c:tx>
                <c:rich>
                  <a:bodyPr/>
                  <a:lstStyle/>
                  <a:p>
                    <a:pPr>
                      <a:defRPr sz="2400" b="1">
                        <a:solidFill>
                          <a:schemeClr val="bg1"/>
                        </a:solidFill>
                      </a:defRPr>
                    </a:pPr>
                    <a:r>
                      <a:rPr lang="en-US" sz="2400" smtClean="0"/>
                      <a:t>$199</a:t>
                    </a:r>
                    <a:endParaRPr lang="en-US" sz="2400"/>
                  </a:p>
                </c:rich>
              </c:tx>
              <c:numFmt formatCode="\$#,##0" sourceLinked="0"/>
              <c:spPr/>
              <c:showLegendKey val="0"/>
              <c:showVal val="1"/>
              <c:showCatName val="0"/>
              <c:showSerName val="0"/>
              <c:showPercent val="0"/>
              <c:showBubbleSize val="0"/>
              <c:extLst>
                <c:ext xmlns:c15="http://schemas.microsoft.com/office/drawing/2012/chart" uri="{CE6537A1-D6FC-4f65-9D91-7224C49458BB}">
                  <c15:layout/>
                </c:ext>
              </c:extLst>
            </c:dLbl>
            <c:dLbl>
              <c:idx val="6"/>
              <c:delete val="1"/>
              <c:extLst>
                <c:ext xmlns:c15="http://schemas.microsoft.com/office/drawing/2012/chart" uri="{CE6537A1-D6FC-4f65-9D91-7224C49458BB}"/>
              </c:extLst>
            </c:dLbl>
            <c:dLbl>
              <c:idx val="7"/>
              <c:numFmt formatCode="\$#,##0" sourceLinked="0"/>
              <c:spPr/>
              <c:txPr>
                <a:bodyPr/>
                <a:lstStyle/>
                <a:p>
                  <a:pPr>
                    <a:defRPr sz="2400" b="1">
                      <a:solidFill>
                        <a:schemeClr val="bg1"/>
                      </a:solidFill>
                    </a:defRPr>
                  </a:pPr>
                  <a:endParaRPr lang="en-US"/>
                </a:p>
              </c:txPr>
              <c:showLegendKey val="0"/>
              <c:showVal val="1"/>
              <c:showCatName val="0"/>
              <c:showSerName val="0"/>
              <c:showPercent val="0"/>
              <c:showBubbleSize val="0"/>
            </c:dLbl>
            <c:numFmt formatCode="\$#,##0" sourceLinked="0"/>
            <c:spPr>
              <a:noFill/>
              <a:ln>
                <a:noFill/>
              </a:ln>
              <a:effectLst/>
            </c:spPr>
            <c:txPr>
              <a:bodyPr/>
              <a:lstStyle/>
              <a:p>
                <a:pPr>
                  <a:defRPr sz="18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93.88377777777723</c:v>
                </c:pt>
                <c:pt idx="1">
                  <c:v>93.88377777777723</c:v>
                </c:pt>
                <c:pt idx="2">
                  <c:v>101.4077777777778</c:v>
                </c:pt>
                <c:pt idx="3">
                  <c:v>130.2077777777778</c:v>
                </c:pt>
                <c:pt idx="4">
                  <c:v>152.0077777777778</c:v>
                </c:pt>
                <c:pt idx="5">
                  <c:v>212.325238095239</c:v>
                </c:pt>
                <c:pt idx="6">
                  <c:v>174.6933333333334</c:v>
                </c:pt>
                <c:pt idx="7">
                  <c:v>174.6933333333334</c:v>
                </c:pt>
              </c:numCache>
            </c:numRef>
          </c:val>
        </c:ser>
        <c:ser>
          <c:idx val="1"/>
          <c:order val="1"/>
          <c:spPr>
            <a:solidFill>
              <a:schemeClr val="bg1">
                <a:lumMod val="85000"/>
              </a:schemeClr>
            </a:solidFill>
            <a:ln>
              <a:solidFill>
                <a:sysClr val="windowText" lastClr="000000"/>
              </a:solidFill>
            </a:ln>
          </c:spPr>
          <c:invertIfNegative val="0"/>
          <c:dPt>
            <c:idx val="6"/>
            <c:invertIfNegative val="0"/>
            <c:bubble3D val="0"/>
            <c:spPr>
              <a:solidFill>
                <a:srgbClr val="FF0000"/>
              </a:solidFill>
              <a:ln>
                <a:solidFill>
                  <a:sysClr val="windowText" lastClr="000000"/>
                </a:solidFill>
              </a:ln>
            </c:spPr>
          </c:dPt>
          <c:dLbls>
            <c:dLbl>
              <c:idx val="1"/>
              <c:layout/>
              <c:tx>
                <c:rich>
                  <a:bodyPr/>
                  <a:lstStyle/>
                  <a:p>
                    <a:r>
                      <a:rPr lang="en-US" sz="2000" smtClean="0"/>
                      <a:t>$</a:t>
                    </a:r>
                    <a:r>
                      <a:rPr lang="en-US" smtClean="0"/>
                      <a:t>5</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6"/>
              <c:layout/>
              <c:tx>
                <c:rich>
                  <a:bodyPr/>
                  <a:lstStyle/>
                  <a:p>
                    <a:r>
                      <a:rPr lang="en-US" sz="2000" smtClean="0"/>
                      <a:t>$</a:t>
                    </a:r>
                    <a:r>
                      <a:rPr lang="en-US" smtClean="0"/>
                      <a:t>24</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
                  <c:y val="0.0244897959183674"/>
                </c:manualLayout>
              </c:layout>
              <c:dLblPos val="ctr"/>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nchor="ctr" anchorCtr="0"/>
              <a:lstStyle/>
              <a:p>
                <a:pPr>
                  <a:defRPr sz="2000" b="1">
                    <a:solidFill>
                      <a:sysClr val="windowText" lastClr="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7.523999999999996</c:v>
                </c:pt>
                <c:pt idx="2">
                  <c:v>28.79999999999999</c:v>
                </c:pt>
                <c:pt idx="3">
                  <c:v>21.79999999999999</c:v>
                </c:pt>
                <c:pt idx="4">
                  <c:v>60.31746031745999</c:v>
                </c:pt>
                <c:pt idx="6">
                  <c:v>37.63190476190474</c:v>
                </c:pt>
              </c:numCache>
            </c:numRef>
          </c:val>
        </c:ser>
        <c:dLbls>
          <c:showLegendKey val="0"/>
          <c:showVal val="1"/>
          <c:showCatName val="0"/>
          <c:showSerName val="0"/>
          <c:showPercent val="0"/>
          <c:showBubbleSize val="0"/>
        </c:dLbls>
        <c:gapWidth val="0"/>
        <c:overlap val="100"/>
        <c:axId val="1769494960"/>
        <c:axId val="1769498736"/>
      </c:barChart>
      <c:catAx>
        <c:axId val="1769494960"/>
        <c:scaling>
          <c:orientation val="minMax"/>
        </c:scaling>
        <c:delete val="0"/>
        <c:axPos val="b"/>
        <c:numFmt formatCode="General" sourceLinked="1"/>
        <c:majorTickMark val="none"/>
        <c:minorTickMark val="none"/>
        <c:tickLblPos val="nextTo"/>
        <c:crossAx val="1769498736"/>
        <c:crosses val="autoZero"/>
        <c:auto val="1"/>
        <c:lblAlgn val="ctr"/>
        <c:lblOffset val="100"/>
        <c:noMultiLvlLbl val="0"/>
      </c:catAx>
      <c:valAx>
        <c:axId val="1769498736"/>
        <c:scaling>
          <c:orientation val="minMax"/>
        </c:scaling>
        <c:delete val="1"/>
        <c:axPos val="l"/>
        <c:numFmt formatCode="&quot;$&quot;#,##0.00" sourceLinked="1"/>
        <c:majorTickMark val="out"/>
        <c:minorTickMark val="none"/>
        <c:tickLblPos val="none"/>
        <c:crossAx val="1769494960"/>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chemeClr val="bg1"/>
          </a:solidFill>
        </a:ln>
      </dgm:spPr>
      <dgm:t>
        <a:bodyPr/>
        <a:lstStyle/>
        <a:p>
          <a:r>
            <a:rPr lang="en-US" sz="2400" b="1" dirty="0" smtClean="0">
              <a:solidFill>
                <a:srgbClr val="FF0000"/>
              </a:solidFill>
              <a:latin typeface="Arial"/>
              <a:cs typeface="Arial"/>
            </a:rPr>
            <a:t>Capabilities</a:t>
          </a:r>
          <a:endParaRPr lang="en-US" sz="2400" b="1"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6DF6039C-2257-9046-B1F7-F9A5DEC49A40}" type="presOf" srcId="{A754A459-373A-914C-A914-4E10C1F4C92F}" destId="{5218F9E1-55F7-FC40-8950-10BC2CAE1DFB}"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45D3C156-12DD-9E47-908E-9E054D44EA00}" type="presOf" srcId="{A6050017-4627-1046-91F9-BE61E63E2B87}" destId="{73923B88-FA0D-E446-B111-E3391D8B830D}" srcOrd="1" destOrd="0" presId="urn:microsoft.com/office/officeart/2005/8/layout/hierarchy3"/>
    <dgm:cxn modelId="{672AFAAF-33D6-374E-BE52-EB7FF0F42A67}" type="presOf" srcId="{4B9F5014-71E0-EB4C-866C-E60F1A445CE4}" destId="{FF0311D4-0090-8D49-BB17-7957B401B1CB}" srcOrd="0" destOrd="0" presId="urn:microsoft.com/office/officeart/2005/8/layout/hierarchy3"/>
    <dgm:cxn modelId="{AE6EDACC-D32F-9941-B9CB-693C4554A4DD}" type="presOf" srcId="{0B54B403-BB53-A345-8D96-7DE1B368B6C4}" destId="{A7080424-24AB-FB49-802F-0652DA834566}" srcOrd="0" destOrd="0" presId="urn:microsoft.com/office/officeart/2005/8/layout/hierarchy3"/>
    <dgm:cxn modelId="{9C5645BF-8EDD-614E-92A4-DDC95076EF48}" type="presOf" srcId="{A6050017-4627-1046-91F9-BE61E63E2B87}" destId="{B2A598CA-E01C-EA4D-AF57-58AA130F86B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7130146D-3876-AB4D-AEC7-B7C1F4F29D95}" type="presOf" srcId="{63D2F082-266F-184D-A49D-358C5183BC8A}" destId="{1FFFC7EC-A81F-AA48-B99B-CA28E75B3E13}"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F901129B-3DF7-834D-8CD6-17DFFF7DD57C}" type="presOf" srcId="{D44F716C-3FDC-8643-A020-DD3109D26B65}" destId="{E34A735B-C5BC-334C-B04C-4D409F37EE4C}" srcOrd="0" destOrd="0" presId="urn:microsoft.com/office/officeart/2005/8/layout/hierarchy3"/>
    <dgm:cxn modelId="{29453531-38E1-C44E-8139-259764A48C0F}" type="presParOf" srcId="{5218F9E1-55F7-FC40-8950-10BC2CAE1DFB}" destId="{13BB28D3-3859-6A46-878D-956473BB375A}" srcOrd="0" destOrd="0" presId="urn:microsoft.com/office/officeart/2005/8/layout/hierarchy3"/>
    <dgm:cxn modelId="{635278C5-2F3E-A647-AEF2-CA7E174F8973}" type="presParOf" srcId="{13BB28D3-3859-6A46-878D-956473BB375A}" destId="{AA394669-19B6-2A4A-9707-CED23257B1DC}" srcOrd="0" destOrd="0" presId="urn:microsoft.com/office/officeart/2005/8/layout/hierarchy3"/>
    <dgm:cxn modelId="{8111D3DB-66E0-EC4B-8C21-62D91299F73C}" type="presParOf" srcId="{AA394669-19B6-2A4A-9707-CED23257B1DC}" destId="{B2A598CA-E01C-EA4D-AF57-58AA130F86BB}" srcOrd="0" destOrd="0" presId="urn:microsoft.com/office/officeart/2005/8/layout/hierarchy3"/>
    <dgm:cxn modelId="{48477F0E-35E0-9A4D-944D-4A9FF0CBD492}" type="presParOf" srcId="{AA394669-19B6-2A4A-9707-CED23257B1DC}" destId="{73923B88-FA0D-E446-B111-E3391D8B830D}" srcOrd="1" destOrd="0" presId="urn:microsoft.com/office/officeart/2005/8/layout/hierarchy3"/>
    <dgm:cxn modelId="{7D056665-E71F-C947-8CAB-A38B0C062F80}" type="presParOf" srcId="{13BB28D3-3859-6A46-878D-956473BB375A}" destId="{048CFE8E-233E-9C40-B940-5E1A11DB1958}" srcOrd="1" destOrd="0" presId="urn:microsoft.com/office/officeart/2005/8/layout/hierarchy3"/>
    <dgm:cxn modelId="{453A1F42-4006-A04B-A1F1-69AF6A5446C6}" type="presParOf" srcId="{048CFE8E-233E-9C40-B940-5E1A11DB1958}" destId="{A7080424-24AB-FB49-802F-0652DA834566}" srcOrd="0" destOrd="0" presId="urn:microsoft.com/office/officeart/2005/8/layout/hierarchy3"/>
    <dgm:cxn modelId="{7C42D410-B192-5145-A076-07F3D37FA57B}" type="presParOf" srcId="{048CFE8E-233E-9C40-B940-5E1A11DB1958}" destId="{E34A735B-C5BC-334C-B04C-4D409F37EE4C}" srcOrd="1" destOrd="0" presId="urn:microsoft.com/office/officeart/2005/8/layout/hierarchy3"/>
    <dgm:cxn modelId="{705FBBBB-981A-A24E-B768-CA599E68581A}" type="presParOf" srcId="{048CFE8E-233E-9C40-B940-5E1A11DB1958}" destId="{FF0311D4-0090-8D49-BB17-7957B401B1CB}" srcOrd="2" destOrd="0" presId="urn:microsoft.com/office/officeart/2005/8/layout/hierarchy3"/>
    <dgm:cxn modelId="{A5A72A7D-7592-D74E-8803-F66770425FF7}"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089EB7F-09DF-BE43-8AD1-67858C26764B}" type="presOf" srcId="{76B5C694-B853-0246-BCA0-5E7F2433D535}" destId="{0472C170-12DA-B143-AD1C-711D1168B5FF}" srcOrd="0" destOrd="0" presId="urn:microsoft.com/office/officeart/2005/8/layout/equation1"/>
    <dgm:cxn modelId="{DE49D798-F73B-FE4C-A847-A5511388BA80}" type="presOf" srcId="{B21C862C-BCF1-F544-BD07-29CD2C2ABB4C}" destId="{53655511-3EA9-E24B-ADA6-7E53EB5D5B44}"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0532654-724B-0743-9885-7D8A47203ADE}" type="presOf" srcId="{E5FC7AF9-8C95-6A4C-A8DE-6C8A4D1F9430}" destId="{8C6BBD0A-341D-F448-AE4B-11C0CE9949B8}" srcOrd="0" destOrd="0" presId="urn:microsoft.com/office/officeart/2005/8/layout/equation1"/>
    <dgm:cxn modelId="{09083D27-7BC9-C241-9C6B-AF74C9C510C1}" type="presOf" srcId="{F32F0913-A3AF-1446-B5C2-B320E756F7AD}" destId="{43B7E150-48FC-BF4A-9779-A59569998339}"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1A784897-8AC2-F943-AD2F-9B03DC0ED35C}" type="presOf" srcId="{D407CFE4-E8FB-E245-AFDB-410BA6680B55}" destId="{8550BC7D-E478-6C47-BCD8-EB8C32D6A82C}" srcOrd="0" destOrd="0" presId="urn:microsoft.com/office/officeart/2005/8/layout/equation1"/>
    <dgm:cxn modelId="{50B400C9-4181-E646-ACF3-0BAB38855B11}" type="presOf" srcId="{BE52F91F-FC70-D84E-8B56-57DD33F1959A}" destId="{FB9B2694-C9DD-5F41-AEF5-FE06D207342C}" srcOrd="0" destOrd="0" presId="urn:microsoft.com/office/officeart/2005/8/layout/equation1"/>
    <dgm:cxn modelId="{DBCD9970-7E46-AD48-B761-0FF81AE446D3}" type="presOf" srcId="{183C4D7A-51E5-9D4A-8722-B033BB650077}" destId="{A2D8B243-9861-CB4C-9DC9-4D3970B797C1}"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363D8B78-85B3-DD4B-A07C-44D575777E55}" type="presOf" srcId="{C17C9D10-EE76-7640-A94C-D94C87A3F6C3}" destId="{A9C6362F-FD2C-A44B-8412-4E042722523A}" srcOrd="0" destOrd="0" presId="urn:microsoft.com/office/officeart/2005/8/layout/equation1"/>
    <dgm:cxn modelId="{B6268169-EFB8-A440-B474-A49CC9D999D5}" type="presParOf" srcId="{53655511-3EA9-E24B-ADA6-7E53EB5D5B44}" destId="{0472C170-12DA-B143-AD1C-711D1168B5FF}" srcOrd="0" destOrd="0" presId="urn:microsoft.com/office/officeart/2005/8/layout/equation1"/>
    <dgm:cxn modelId="{92E75355-1B71-AF42-B880-252383E6E97B}" type="presParOf" srcId="{53655511-3EA9-E24B-ADA6-7E53EB5D5B44}" destId="{0A08B234-ABF7-DB43-A58C-B3C0794EAE49}" srcOrd="1" destOrd="0" presId="urn:microsoft.com/office/officeart/2005/8/layout/equation1"/>
    <dgm:cxn modelId="{B33D4BC6-B936-0041-A7A4-6256FF48AB97}" type="presParOf" srcId="{53655511-3EA9-E24B-ADA6-7E53EB5D5B44}" destId="{A2D8B243-9861-CB4C-9DC9-4D3970B797C1}" srcOrd="2" destOrd="0" presId="urn:microsoft.com/office/officeart/2005/8/layout/equation1"/>
    <dgm:cxn modelId="{6DD55DD1-7D07-5B44-B381-6E045F9ECA18}" type="presParOf" srcId="{53655511-3EA9-E24B-ADA6-7E53EB5D5B44}" destId="{EDB500EE-8294-3F4B-8417-8BE8023C1D35}" srcOrd="3" destOrd="0" presId="urn:microsoft.com/office/officeart/2005/8/layout/equation1"/>
    <dgm:cxn modelId="{CC132E2A-7466-5E4D-A33F-7B91CD500556}" type="presParOf" srcId="{53655511-3EA9-E24B-ADA6-7E53EB5D5B44}" destId="{A9C6362F-FD2C-A44B-8412-4E042722523A}" srcOrd="4" destOrd="0" presId="urn:microsoft.com/office/officeart/2005/8/layout/equation1"/>
    <dgm:cxn modelId="{50830D1D-057E-464E-91C5-1A351D3DDDCE}" type="presParOf" srcId="{53655511-3EA9-E24B-ADA6-7E53EB5D5B44}" destId="{1D85500E-2E82-6A4A-91EE-9AF48FEC6C45}" srcOrd="5" destOrd="0" presId="urn:microsoft.com/office/officeart/2005/8/layout/equation1"/>
    <dgm:cxn modelId="{E96EF7D4-D74A-2E4F-8778-79D627AB73BE}" type="presParOf" srcId="{53655511-3EA9-E24B-ADA6-7E53EB5D5B44}" destId="{43B7E150-48FC-BF4A-9779-A59569998339}" srcOrd="6" destOrd="0" presId="urn:microsoft.com/office/officeart/2005/8/layout/equation1"/>
    <dgm:cxn modelId="{B7AAB5A3-C5B1-F04C-BDA9-87A45B230E54}" type="presParOf" srcId="{53655511-3EA9-E24B-ADA6-7E53EB5D5B44}" destId="{88E048A8-2DA0-7B47-9D5D-4C623211681A}" srcOrd="7" destOrd="0" presId="urn:microsoft.com/office/officeart/2005/8/layout/equation1"/>
    <dgm:cxn modelId="{FDA3772B-0368-D941-BB84-8BBB1AA722A5}" type="presParOf" srcId="{53655511-3EA9-E24B-ADA6-7E53EB5D5B44}" destId="{8C6BBD0A-341D-F448-AE4B-11C0CE9949B8}" srcOrd="8" destOrd="0" presId="urn:microsoft.com/office/officeart/2005/8/layout/equation1"/>
    <dgm:cxn modelId="{AF4CD2D8-3A19-754F-8781-9E12EC35E97A}" type="presParOf" srcId="{53655511-3EA9-E24B-ADA6-7E53EB5D5B44}" destId="{73DEAC19-71FE-434C-B8AB-5F6FDE04D5DA}" srcOrd="9" destOrd="0" presId="urn:microsoft.com/office/officeart/2005/8/layout/equation1"/>
    <dgm:cxn modelId="{43F7CA67-A34E-2648-887B-02A16DFF3018}" type="presParOf" srcId="{53655511-3EA9-E24B-ADA6-7E53EB5D5B44}" destId="{FB9B2694-C9DD-5F41-AEF5-FE06D207342C}" srcOrd="10" destOrd="0" presId="urn:microsoft.com/office/officeart/2005/8/layout/equation1"/>
    <dgm:cxn modelId="{C1E2D4A6-3272-9D49-96CB-BA1A235D0B68}" type="presParOf" srcId="{53655511-3EA9-E24B-ADA6-7E53EB5D5B44}" destId="{ABE3BCDB-6BFB-044A-9A25-2B53D8273D94}" srcOrd="11" destOrd="0" presId="urn:microsoft.com/office/officeart/2005/8/layout/equation1"/>
    <dgm:cxn modelId="{EFCEE08D-7D76-154D-9BB1-E24CA3FA3D5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noFill/>
        <a:ln w="25400" cap="flat" cmpd="sng" algn="ctr">
          <a:solidFill>
            <a:schemeClr val="bg1"/>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FF0000"/>
              </a:solidFill>
              <a:latin typeface="Arial"/>
              <a:cs typeface="Arial"/>
            </a:rPr>
            <a:t>Capabilities</a:t>
          </a:r>
          <a:endParaRPr lang="en-US" sz="2400" b="1" kern="1200" dirty="0">
            <a:solidFill>
              <a:srgbClr val="FF0000"/>
            </a:solidFill>
            <a:latin typeface="Arial"/>
            <a:cs typeface="Arial"/>
          </a:endParaRP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r>
            <a:rPr lang="en-US" sz="1700" kern="1200" dirty="0" smtClean="0">
              <a:solidFill>
                <a:srgbClr val="FF0000"/>
              </a:solidFill>
              <a:latin typeface="Arial"/>
              <a:cs typeface="Arial"/>
            </a:rPr>
            <a:t>should we </a:t>
          </a:r>
          <a:r>
            <a:rPr lang="en-US" sz="1700" kern="1200" dirty="0" smtClean="0">
              <a:latin typeface="Arial"/>
              <a:cs typeface="Arial"/>
            </a:rPr>
            <a:t>excel?</a:t>
          </a:r>
          <a:endParaRPr lang="en-US" sz="1700" kern="1200" dirty="0">
            <a:latin typeface="Arial"/>
            <a:cs typeface="Arial"/>
          </a:endParaRP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p>
        <a:p>
          <a:pPr lvl="0" algn="ctr" defTabSz="755650">
            <a:lnSpc>
              <a:spcPct val="90000"/>
            </a:lnSpc>
            <a:spcBef>
              <a:spcPct val="0"/>
            </a:spcBef>
            <a:spcAft>
              <a:spcPct val="35000"/>
            </a:spcAft>
          </a:pPr>
          <a:r>
            <a:rPr lang="en-US" sz="1700" kern="1200" dirty="0" smtClean="0">
              <a:solidFill>
                <a:srgbClr val="FF0000"/>
              </a:solidFill>
              <a:latin typeface="Arial"/>
              <a:cs typeface="Arial"/>
            </a:rPr>
            <a:t>do we</a:t>
          </a:r>
          <a:r>
            <a:rPr lang="en-US" sz="1700" kern="1200" dirty="0" smtClean="0">
              <a:latin typeface="Arial"/>
              <a:cs typeface="Arial"/>
            </a:rPr>
            <a:t> excel?</a:t>
          </a:r>
          <a:endParaRPr lang="en-US" sz="1700" kern="1200" dirty="0">
            <a:latin typeface="Arial"/>
            <a:cs typeface="Arial"/>
          </a:endParaRPr>
        </a:p>
      </dsp:txBody>
      <dsp:txXfrm>
        <a:off x="2491864" y="2606139"/>
        <a:ext cx="1587807" cy="9697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smtClean="0"/>
              <a:t>Capabilities, Competition </a:t>
            </a:r>
            <a:r>
              <a:rPr lang="en-US" dirty="0"/>
              <a:t>&amp;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extLst>
      <p:ext uri="{BB962C8B-B14F-4D97-AF65-F5344CB8AC3E}">
        <p14:creationId xmlns:p14="http://schemas.microsoft.com/office/powerpoint/2010/main" val="2637208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1/16/17</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35890875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4" Type="http://schemas.openxmlformats.org/officeDocument/2006/relationships/hyperlink" Target="http://operationsroom.wordpress.com/2011/03/08/whos-xoom-ing-who-why-dont-new-tablets-match-apples-price/" TargetMode="External"/><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chicagomag.com/Chicago-Magazine/October-2010/Best-Elementary-Schools-Cook-Count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extLst>
      <p:ext uri="{BB962C8B-B14F-4D97-AF65-F5344CB8AC3E}">
        <p14:creationId xmlns:p14="http://schemas.microsoft.com/office/powerpoint/2010/main" val="1922370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10</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smtClean="0"/>
              <a:t>Draw on slide or Tablet, or on BB.</a:t>
            </a:r>
          </a:p>
          <a:p>
            <a:endParaRPr lang="en-US" dirty="0" smtClean="0"/>
          </a:p>
          <a:p>
            <a:r>
              <a:rPr lang="en-US" dirty="0" smtClean="0"/>
              <a:t>Two issues:</a:t>
            </a:r>
          </a:p>
          <a:p>
            <a:pPr marL="228600" indent="-228600">
              <a:buAutoNum type="arabicPeriod"/>
            </a:pPr>
            <a:r>
              <a:rPr lang="en-US" dirty="0" smtClean="0"/>
              <a:t>OK, fine, but what do you do if you don’t have the frontier? </a:t>
            </a:r>
          </a:p>
          <a:p>
            <a:pPr marL="228600" indent="-228600">
              <a:buAutoNum type="arabicPeriod"/>
            </a:pPr>
            <a:r>
              <a:rPr lang="en-US" dirty="0" smtClean="0"/>
              <a:t>Considering</a:t>
            </a:r>
            <a:r>
              <a:rPr lang="en-US" baseline="0" dirty="0" smtClean="0"/>
              <a:t> a position move along the frontier </a:t>
            </a:r>
            <a:r>
              <a:rPr lang="en-US" i="1" baseline="0" dirty="0" smtClean="0"/>
              <a:t>implies </a:t>
            </a:r>
            <a:r>
              <a:rPr lang="en-US" i="0" baseline="0" dirty="0" smtClean="0"/>
              <a:t>a change of the operating system!</a:t>
            </a:r>
            <a:r>
              <a:rPr lang="en-US" dirty="0" smtClean="0"/>
              <a:t> </a:t>
            </a:r>
          </a:p>
          <a:p>
            <a:endParaRPr lang="en-US" dirty="0" smtClean="0"/>
          </a:p>
          <a:p>
            <a:r>
              <a:rPr lang="en-US" dirty="0" smtClean="0"/>
              <a:t>To assess threat, you actually only need to imagine how your competitor’s cost would change if they match your value prop but execute with their process.  </a:t>
            </a:r>
          </a:p>
          <a:p>
            <a:r>
              <a:rPr lang="en-US" dirty="0" smtClean="0"/>
              <a:t>Hence: we need to see how their costs would trade-off with increased differentiation.  </a:t>
            </a:r>
          </a:p>
          <a:p>
            <a:endParaRPr lang="en-US" dirty="0" smtClean="0"/>
          </a:p>
          <a:p>
            <a:r>
              <a:rPr lang="en-US" dirty="0" smtClean="0"/>
              <a:t>Thus: we only need to estimate the trade-off curve of our competitor’s process</a:t>
            </a:r>
          </a:p>
          <a:p>
            <a:r>
              <a:rPr lang="en-US" dirty="0" smtClean="0"/>
              <a:t>- This estimation uses experience and back-of-the-envelope thinking (you’ll do that for the ACC case) + can use the models that we’ve just covered.</a:t>
            </a:r>
          </a:p>
        </p:txBody>
      </p:sp>
    </p:spTree>
    <p:extLst>
      <p:ext uri="{BB962C8B-B14F-4D97-AF65-F5344CB8AC3E}">
        <p14:creationId xmlns:p14="http://schemas.microsoft.com/office/powerpoint/2010/main" val="2053127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11</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extLst>
      <p:ext uri="{BB962C8B-B14F-4D97-AF65-F5344CB8AC3E}">
        <p14:creationId xmlns:p14="http://schemas.microsoft.com/office/powerpoint/2010/main" val="115329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12</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extLst>
      <p:ext uri="{BB962C8B-B14F-4D97-AF65-F5344CB8AC3E}">
        <p14:creationId xmlns:p14="http://schemas.microsoft.com/office/powerpoint/2010/main" val="178960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13</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extLst>
      <p:ext uri="{BB962C8B-B14F-4D97-AF65-F5344CB8AC3E}">
        <p14:creationId xmlns:p14="http://schemas.microsoft.com/office/powerpoint/2010/main" val="1308000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14</a:t>
            </a:fld>
            <a:endParaRPr lang="en-US"/>
          </a:p>
        </p:txBody>
      </p:sp>
    </p:spTree>
    <p:extLst>
      <p:ext uri="{BB962C8B-B14F-4D97-AF65-F5344CB8AC3E}">
        <p14:creationId xmlns:p14="http://schemas.microsoft.com/office/powerpoint/2010/main" val="1927288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17</a:t>
            </a:fld>
            <a:endParaRPr lang="en-US"/>
          </a:p>
        </p:txBody>
      </p:sp>
    </p:spTree>
    <p:extLst>
      <p:ext uri="{BB962C8B-B14F-4D97-AF65-F5344CB8AC3E}">
        <p14:creationId xmlns:p14="http://schemas.microsoft.com/office/powerpoint/2010/main" val="1445282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18</a:t>
            </a:fld>
            <a:endParaRPr lang="en-US"/>
          </a:p>
        </p:txBody>
      </p:sp>
    </p:spTree>
    <p:extLst>
      <p:ext uri="{BB962C8B-B14F-4D97-AF65-F5344CB8AC3E}">
        <p14:creationId xmlns:p14="http://schemas.microsoft.com/office/powerpoint/2010/main" val="68011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19</a:t>
            </a:fld>
            <a:endParaRPr lang="en-US"/>
          </a:p>
        </p:txBody>
      </p:sp>
    </p:spTree>
    <p:extLst>
      <p:ext uri="{BB962C8B-B14F-4D97-AF65-F5344CB8AC3E}">
        <p14:creationId xmlns:p14="http://schemas.microsoft.com/office/powerpoint/2010/main" val="1845828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extLst>
      <p:ext uri="{BB962C8B-B14F-4D97-AF65-F5344CB8AC3E}">
        <p14:creationId xmlns:p14="http://schemas.microsoft.com/office/powerpoint/2010/main" val="286952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extLst>
      <p:ext uri="{BB962C8B-B14F-4D97-AF65-F5344CB8AC3E}">
        <p14:creationId xmlns:p14="http://schemas.microsoft.com/office/powerpoint/2010/main" val="1710232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1/16/17</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382364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25</a:t>
            </a:fld>
            <a:endParaRPr lang="en-US"/>
          </a:p>
        </p:txBody>
      </p:sp>
    </p:spTree>
    <p:extLst>
      <p:ext uri="{BB962C8B-B14F-4D97-AF65-F5344CB8AC3E}">
        <p14:creationId xmlns:p14="http://schemas.microsoft.com/office/powerpoint/2010/main" val="1893280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26</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101560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27</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extLst>
      <p:ext uri="{BB962C8B-B14F-4D97-AF65-F5344CB8AC3E}">
        <p14:creationId xmlns:p14="http://schemas.microsoft.com/office/powerpoint/2010/main" val="1963756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28</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2282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29</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315154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1/16/17</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31</a:t>
            </a:fld>
            <a:endParaRPr lang="en-US" dirty="0" smtClean="0">
              <a:solidFill>
                <a:srgbClr val="000000"/>
              </a:solidFill>
            </a:endParaRPr>
          </a:p>
        </p:txBody>
      </p:sp>
    </p:spTree>
    <p:extLst>
      <p:ext uri="{BB962C8B-B14F-4D97-AF65-F5344CB8AC3E}">
        <p14:creationId xmlns:p14="http://schemas.microsoft.com/office/powerpoint/2010/main" val="4772229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endParaRPr lang="en-US" baseline="0" dirty="0" smtClean="0"/>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(although that may change)</a:t>
            </a:r>
          </a:p>
          <a:p>
            <a:pPr marL="685800" lvl="1" indent="-228600">
              <a:buAutoNum type="arabicPeriod"/>
            </a:pPr>
            <a:r>
              <a:rPr lang="en-US" baseline="0" dirty="0" smtClean="0"/>
              <a:t>They would like to be your last mile contact each week.</a:t>
            </a:r>
          </a:p>
          <a:p>
            <a:pPr marL="685800" marR="0" lvl="1" indent="-228600" algn="l" defTabSz="914400" rtl="0" eaLnBrk="0" fontAlgn="base" latinLnBrk="0" hangingPunct="0">
              <a:lnSpc>
                <a:spcPct val="100000"/>
              </a:lnSpc>
              <a:spcBef>
                <a:spcPct val="30000"/>
              </a:spcBef>
              <a:spcAft>
                <a:spcPct val="0"/>
              </a:spcAft>
              <a:buClrTx/>
              <a:buSzTx/>
              <a:buFontTx/>
              <a:buAutoNum type="arabicPeriod"/>
              <a:tabLst/>
              <a:defRPr/>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smtClean="0"/>
          </a:p>
          <a:p>
            <a:pPr marL="685800" lvl="1" indent="-228600">
              <a:buAutoNum type="arabicPeriod"/>
            </a:pPr>
            <a:endParaRPr lang="en-US" baseline="0" dirty="0" smtClean="0"/>
          </a:p>
          <a:p>
            <a:pPr marL="685800" lvl="1" indent="-228600">
              <a:buAutoNum type="arabicPeriod"/>
            </a:pPr>
            <a:endParaRPr lang="en-US" baseline="0" dirty="0" smtClean="0"/>
          </a:p>
          <a:p>
            <a:pPr marL="228600" indent="-228600">
              <a:buAutoNum type="arabicPeriod"/>
            </a:pPr>
            <a:r>
              <a:rPr lang="en-US" baseline="0" dirty="0" smtClean="0"/>
              <a:t>Automation in P&amp;P using </a:t>
            </a:r>
            <a:r>
              <a:rPr lang="en-US" baseline="0" dirty="0" err="1" smtClean="0"/>
              <a:t>Kiva</a:t>
            </a:r>
            <a:r>
              <a:rPr lang="en-US" baseline="0" dirty="0" smtClean="0"/>
              <a:t> robots:</a:t>
            </a:r>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32</a:t>
            </a:fld>
            <a:endParaRPr lang="en-US"/>
          </a:p>
        </p:txBody>
      </p:sp>
    </p:spTree>
    <p:extLst>
      <p:ext uri="{BB962C8B-B14F-4D97-AF65-F5344CB8AC3E}">
        <p14:creationId xmlns:p14="http://schemas.microsoft.com/office/powerpoint/2010/main" val="1982804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1/16/17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113081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4</a:t>
            </a:fld>
            <a:endParaRPr lang="en-US" smtClean="0"/>
          </a:p>
        </p:txBody>
      </p:sp>
    </p:spTree>
    <p:extLst>
      <p:ext uri="{BB962C8B-B14F-4D97-AF65-F5344CB8AC3E}">
        <p14:creationId xmlns:p14="http://schemas.microsoft.com/office/powerpoint/2010/main" val="3067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5</a:t>
            </a:fld>
            <a:endParaRPr lang="en-US" smtClean="0"/>
          </a:p>
        </p:txBody>
      </p:sp>
    </p:spTree>
    <p:extLst>
      <p:ext uri="{BB962C8B-B14F-4D97-AF65-F5344CB8AC3E}">
        <p14:creationId xmlns:p14="http://schemas.microsoft.com/office/powerpoint/2010/main" val="98335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6</a:t>
            </a:fld>
            <a:endParaRPr lang="en-US" smtClean="0"/>
          </a:p>
        </p:txBody>
      </p:sp>
    </p:spTree>
    <p:extLst>
      <p:ext uri="{BB962C8B-B14F-4D97-AF65-F5344CB8AC3E}">
        <p14:creationId xmlns:p14="http://schemas.microsoft.com/office/powerpoint/2010/main" val="1307403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7</a:t>
            </a:fld>
            <a:endParaRPr lang="en-US" smtClean="0"/>
          </a:p>
        </p:txBody>
      </p:sp>
    </p:spTree>
    <p:extLst>
      <p:ext uri="{BB962C8B-B14F-4D97-AF65-F5344CB8AC3E}">
        <p14:creationId xmlns:p14="http://schemas.microsoft.com/office/powerpoint/2010/main" val="482133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8</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extLst>
      <p:ext uri="{BB962C8B-B14F-4D97-AF65-F5344CB8AC3E}">
        <p14:creationId xmlns:p14="http://schemas.microsoft.com/office/powerpoint/2010/main" val="75922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9</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extLst>
      <p:ext uri="{BB962C8B-B14F-4D97-AF65-F5344CB8AC3E}">
        <p14:creationId xmlns:p14="http://schemas.microsoft.com/office/powerpoint/2010/main" val="4594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1/16/17</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1/16/17</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1/16/17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1/16/17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1/16/17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1/16/17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1/16/17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1/16/17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1/16/17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1/16/17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1/16/17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1/16/17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1/16/17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1/16/17</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Relationship Id="rId15" Type="http://schemas.openxmlformats.org/officeDocument/2006/relationships/slideLayout" Target="../slideLayouts/slideLayout37.xml"/><Relationship Id="rId16"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slideLayout" Target="../slideLayouts/slideLayout72.xml"/><Relationship Id="rId13" Type="http://schemas.openxmlformats.org/officeDocument/2006/relationships/theme" Target="../theme/theme6.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3.xml"/><Relationship Id="rId12" Type="http://schemas.openxmlformats.org/officeDocument/2006/relationships/slideLayout" Target="../slideLayouts/slideLayout84.xml"/><Relationship Id="rId13" Type="http://schemas.openxmlformats.org/officeDocument/2006/relationships/slideLayout" Target="../slideLayouts/slideLayout85.xml"/><Relationship Id="rId14" Type="http://schemas.openxmlformats.org/officeDocument/2006/relationships/slideLayout" Target="../slideLayouts/slideLayout86.xml"/><Relationship Id="rId15" Type="http://schemas.openxmlformats.org/officeDocument/2006/relationships/slideLayout" Target="../slideLayouts/slideLayout87.xml"/><Relationship Id="rId16" Type="http://schemas.openxmlformats.org/officeDocument/2006/relationships/theme" Target="../theme/theme7.xml"/><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9" Type="http://schemas.openxmlformats.org/officeDocument/2006/relationships/slideLayout" Target="../slideLayouts/slideLayout81.xml"/><Relationship Id="rId10"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1/16/17</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4.png"/><Relationship Id="rId5" Type="http://schemas.openxmlformats.org/officeDocument/2006/relationships/image" Target="../media/image15.jpeg"/><Relationship Id="rId6" Type="http://schemas.openxmlformats.org/officeDocument/2006/relationships/image" Target="../media/image16.png"/><Relationship Id="rId1" Type="http://schemas.openxmlformats.org/officeDocument/2006/relationships/slideLayout" Target="../slideLayouts/slideLayout28.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8.jpeg"/><Relationship Id="rId5" Type="http://schemas.openxmlformats.org/officeDocument/2006/relationships/image" Target="../media/image12.jpeg"/><Relationship Id="rId1" Type="http://schemas.openxmlformats.org/officeDocument/2006/relationships/slideLayout" Target="../slideLayouts/slideLayout1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chart" Target="../charts/char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9.xml"/><Relationship Id="rId2" Type="http://schemas.openxmlformats.org/officeDocument/2006/relationships/notesSlide" Target="../notesSlides/notesSlide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notesSlide" Target="../notesSlides/notesSlide26.xml"/><Relationship Id="rId5" Type="http://schemas.openxmlformats.org/officeDocument/2006/relationships/image" Target="../media/image20.png"/><Relationship Id="rId1" Type="http://schemas.microsoft.com/office/2007/relationships/media" Target="file:///C:\Users\mjv617\Documents\3MyTeach\454\Video\2010_Dec19_WSJ_Holiday%20Help_people%20vs%20robots.wmv" TargetMode="External"/><Relationship Id="rId2" Type="http://schemas.openxmlformats.org/officeDocument/2006/relationships/video" Target="file:///C:\Users\mjv617\Documents\3MyTeach\454\Video\2010_Dec19_WSJ_Holiday%20Help_people%20vs%20robots.wm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jpeg"/><Relationship Id="rId9" Type="http://schemas.openxmlformats.org/officeDocument/2006/relationships/image" Target="../media/image7.jpeg"/><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2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Excel_97_-_2004_Worksheet1.xls"/><Relationship Id="rId5"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Capabilities, Competition </a:t>
            </a:r>
            <a:r>
              <a:rPr lang="en-US" sz="3600" i="0" dirty="0">
                <a:solidFill>
                  <a:srgbClr val="FF3300"/>
                </a:solidFill>
                <a:latin typeface="Garamond" pitchFamily="18" charset="0"/>
              </a:rPr>
              <a:t>&amp;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a:solidFill>
            <a:schemeClr val="accent6">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solidFill>
                  <a:schemeClr val="accent2"/>
                </a:solidFill>
              </a:rPr>
              <a:t>Variable Costs:</a:t>
            </a:r>
          </a:p>
          <a:p>
            <a:pPr algn="ctr"/>
            <a:endParaRPr lang="en-US" sz="1600" b="1" dirty="0" smtClean="0">
              <a:solidFill>
                <a:schemeClr val="accent2"/>
              </a:solidFill>
            </a:endParaRPr>
          </a:p>
          <a:p>
            <a:pPr algn="ctr"/>
            <a:r>
              <a:rPr lang="en-US" sz="1600" i="1" dirty="0" smtClean="0">
                <a:solidFill>
                  <a:schemeClr val="accent2"/>
                </a:solidFill>
              </a:rPr>
              <a:t>What is the difference in the variable costs for an order of 4 dozen cupcakes?</a:t>
            </a:r>
          </a:p>
          <a:p>
            <a:pPr algn="ctr"/>
            <a:endParaRPr lang="en-US" sz="1600" i="1" dirty="0" smtClean="0">
              <a:solidFill>
                <a:schemeClr val="accent2"/>
              </a:solidFill>
            </a:endParaRPr>
          </a:p>
          <a:p>
            <a:pPr marL="342900" indent="-342900" algn="ctr">
              <a:buAutoNum type="arabicPeriod"/>
            </a:pPr>
            <a:r>
              <a:rPr lang="en-US" sz="1600" dirty="0" smtClean="0">
                <a:solidFill>
                  <a:schemeClr val="accent2"/>
                </a:solidFill>
              </a:rPr>
              <a:t>Ingredients</a:t>
            </a:r>
          </a:p>
          <a:p>
            <a:pPr marL="342900" indent="-342900" algn="ctr">
              <a:buAutoNum type="arabicPeriod"/>
            </a:pPr>
            <a:r>
              <a:rPr lang="en-US" sz="1600" dirty="0" smtClean="0">
                <a:solidFill>
                  <a:schemeClr val="accent2"/>
                </a:solidFill>
              </a:rPr>
              <a:t>Decorations</a:t>
            </a:r>
          </a:p>
          <a:p>
            <a:pPr marL="342900" indent="-342900" algn="ctr">
              <a:buAutoNum type="arabicPeriod"/>
            </a:pPr>
            <a:r>
              <a:rPr lang="en-US" sz="1600" dirty="0" smtClean="0">
                <a:solidFill>
                  <a:schemeClr val="accent2"/>
                </a:solidFill>
              </a:rPr>
              <a:t>Labor</a:t>
            </a:r>
          </a:p>
          <a:p>
            <a:pPr marL="342900" indent="-342900" algn="ctr">
              <a:buAutoNum type="arabicPeriod"/>
            </a:pPr>
            <a:r>
              <a:rPr lang="en-US" sz="1600" dirty="0" smtClean="0">
                <a:solidFill>
                  <a:schemeClr val="accent2"/>
                </a:solidFill>
              </a:rPr>
              <a:t>Packaging</a:t>
            </a:r>
            <a:endParaRPr lang="en-US" sz="1600" i="1" dirty="0" smtClean="0">
              <a:solidFill>
                <a:schemeClr val="accent2"/>
              </a:solidFill>
            </a:endParaRPr>
          </a:p>
        </p:txBody>
      </p:sp>
      <p:sp>
        <p:nvSpPr>
          <p:cNvPr id="7" name="Rounded Rectangle 6"/>
          <p:cNvSpPr/>
          <p:nvPr/>
        </p:nvSpPr>
        <p:spPr>
          <a:xfrm>
            <a:off x="4792645" y="2049435"/>
            <a:ext cx="3848669" cy="2768225"/>
          </a:xfrm>
          <a:prstGeom prst="roundRect">
            <a:avLst/>
          </a:prstGeom>
          <a:solidFill>
            <a:schemeClr val="accent6">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solidFill>
                  <a:schemeClr val="accent2"/>
                </a:solidFill>
              </a:rPr>
              <a:t>Fixed Costs:</a:t>
            </a:r>
          </a:p>
          <a:p>
            <a:pPr algn="ctr"/>
            <a:endParaRPr lang="en-US" sz="1600" b="1" dirty="0" smtClean="0">
              <a:solidFill>
                <a:schemeClr val="accent2"/>
              </a:solidFill>
            </a:endParaRPr>
          </a:p>
          <a:p>
            <a:pPr algn="ctr"/>
            <a:r>
              <a:rPr lang="en-US" sz="1600" i="1" dirty="0" smtClean="0">
                <a:solidFill>
                  <a:schemeClr val="accent2"/>
                </a:solidFill>
              </a:rPr>
              <a:t>What is the difference in the variable costs for an order of 4 dozen cupcakes?</a:t>
            </a:r>
          </a:p>
          <a:p>
            <a:pPr algn="ctr"/>
            <a:endParaRPr lang="en-US" sz="1600" i="1" dirty="0" smtClean="0">
              <a:solidFill>
                <a:schemeClr val="accent2"/>
              </a:solidFill>
            </a:endParaRPr>
          </a:p>
          <a:p>
            <a:pPr marL="342900" indent="-342900" algn="ctr">
              <a:buAutoNum type="arabicPeriod"/>
            </a:pPr>
            <a:r>
              <a:rPr lang="en-US" sz="1600" dirty="0" smtClean="0">
                <a:solidFill>
                  <a:schemeClr val="accent2"/>
                </a:solidFill>
              </a:rPr>
              <a:t>Rent &amp; Utilities</a:t>
            </a:r>
          </a:p>
          <a:p>
            <a:pPr marL="342900" indent="-342900" algn="ctr">
              <a:buAutoNum type="arabicPeriod"/>
            </a:pPr>
            <a:r>
              <a:rPr lang="en-US" sz="1600" dirty="0" smtClean="0">
                <a:solidFill>
                  <a:schemeClr val="accent2"/>
                </a:solidFill>
              </a:rPr>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Is the current OS maximizing </a:t>
            </a:r>
            <a:r>
              <a:rPr lang="en-US" sz="1200" dirty="0" smtClean="0">
                <a:latin typeface="Optima"/>
                <a:ea typeface="ＭＳ 明朝"/>
                <a:cs typeface="Optima"/>
              </a:rPr>
              <a:t>operating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1497031764"/>
              </p:ext>
            </p:extLst>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chemeClr val="accent2"/>
                          </a:solidFill>
                          <a:latin typeface="Calibri"/>
                        </a:rPr>
                        <a:t>4 dozen </a:t>
                      </a:r>
                      <a:r>
                        <a:rPr lang="en-US" sz="1600" b="1" i="0" u="none" strike="noStrike" dirty="0" smtClean="0">
                          <a:solidFill>
                            <a:schemeClr val="accent2"/>
                          </a:solidFill>
                          <a:latin typeface="Calibri"/>
                        </a:rPr>
                        <a:t>custom cupcakes</a:t>
                      </a:r>
                      <a:endParaRPr lang="en-US" sz="1600" b="1" i="0" u="none" strike="noStrike" dirty="0">
                        <a:solidFill>
                          <a:schemeClr val="accent2"/>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p14="http://schemas.microsoft.com/office/powerpoint/2010/main" val="408892199"/>
              </p:ext>
            </p:extLst>
          </p:nvPr>
        </p:nvGraphicFramePr>
        <p:xfrm>
          <a:off x="457200" y="1431925"/>
          <a:ext cx="8686798" cy="4636215"/>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chemeClr val="accent2"/>
                          </a:solidFill>
                          <a:latin typeface="Calibri"/>
                        </a:rPr>
                        <a:t>4 dozen custom cupcakes</a:t>
                      </a:r>
                      <a:endParaRPr lang="en-US" sz="1600" b="1" i="0" u="none" strike="noStrike" dirty="0">
                        <a:solidFill>
                          <a:schemeClr val="accent2"/>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effectLst/>
                          <a:latin typeface="Calibri"/>
                        </a:rPr>
                        <a:t>$21.20</a:t>
                      </a:r>
                      <a:endParaRPr lang="en-US" sz="1400" b="0" i="0" u="none" strike="noStrike" dirty="0">
                        <a:solidFill>
                          <a:srgbClr val="000000"/>
                        </a:solidFill>
                        <a:effectLst/>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smtClean="0">
                          <a:solidFill>
                            <a:srgbClr val="000000"/>
                          </a:solidFill>
                          <a:effectLst/>
                          <a:latin typeface="Calibri"/>
                        </a:rPr>
                        <a:t>$26.22</a:t>
                      </a:r>
                      <a:endParaRPr lang="en-US" sz="1400" b="0" i="0" u="none" strike="noStrike" dirty="0">
                        <a:solidFill>
                          <a:srgbClr val="000000"/>
                        </a:solidFill>
                        <a:effectLst/>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r>
                        <a:rPr lang="en-US" sz="1800" b="0" i="0" u="none" strike="noStrike" dirty="0" smtClean="0">
                          <a:solidFill>
                            <a:srgbClr val="000000"/>
                          </a:solidFill>
                          <a:latin typeface="Calibri"/>
                        </a:rPr>
                        <a:t>$174.69</a:t>
                      </a:r>
                      <a:endParaRPr lang="en-US" sz="18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a:t>
                      </a:r>
                      <a:r>
                        <a:rPr lang="en-US" sz="2800" b="1" i="0" u="none" strike="noStrike" dirty="0" smtClean="0">
                          <a:solidFill>
                            <a:schemeClr val="bg1"/>
                          </a:solidFill>
                          <a:latin typeface="Calibri"/>
                        </a:rPr>
                        <a:t>$24.53)</a:t>
                      </a:r>
                      <a:endParaRPr lang="en-US" sz="2800" b="1" i="0" u="none" strike="noStrike" dirty="0">
                        <a:solidFill>
                          <a:schemeClr val="bg1"/>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00" y="-1660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p:txBody>
          <a:bodyPr/>
          <a:lstStyle/>
          <a:p>
            <a:r>
              <a:rPr lang="en-US" b="1" dirty="0" smtClean="0"/>
              <a:t>Sparkles compared to Sugar &amp; Spice for highly customized cupcakes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107843752"/>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410382"/>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338522"/>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356409"/>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343872"/>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smtClean="0">
                <a:solidFill>
                  <a:srgbClr val="FFFFFF"/>
                </a:solidFill>
                <a:latin typeface="Arial" pitchFamily="34" charset="0"/>
                <a:cs typeface="Arial" pitchFamily="34" charset="0"/>
              </a:rPr>
              <a:t>Value</a:t>
            </a:r>
            <a:endParaRPr lang="en-US" i="0" dirty="0">
              <a:solidFill>
                <a:srgbClr val="FFFFFF"/>
              </a:solidFill>
              <a:latin typeface="Arial" pitchFamily="34" charset="0"/>
              <a:cs typeface="Arial" pitchFamily="34" charset="0"/>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A</a:t>
            </a:r>
            <a:r>
              <a:rPr lang="en-US" i="0" dirty="0" smtClean="0">
                <a:solidFill>
                  <a:srgbClr val="FFFFFF"/>
                </a:solidFill>
                <a:latin typeface="Arial" pitchFamily="34" charset="0"/>
                <a:cs typeface="Arial" pitchFamily="34" charset="0"/>
              </a:rPr>
              <a:t>ssets</a:t>
            </a:r>
            <a:endParaRPr lang="en-US" i="0" dirty="0">
              <a:solidFill>
                <a:srgbClr val="FFFFFF"/>
              </a:solidFill>
              <a:latin typeface="Arial" pitchFamily="34"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P</a:t>
            </a:r>
            <a:r>
              <a:rPr lang="en-US" i="0" dirty="0" smtClean="0">
                <a:solidFill>
                  <a:srgbClr val="FFFFFF"/>
                </a:solidFill>
                <a:latin typeface="Arial" pitchFamily="34" charset="0"/>
                <a:cs typeface="Arial" pitchFamily="34" charset="0"/>
              </a:rPr>
              <a:t>rocesses</a:t>
            </a:r>
            <a:endParaRPr lang="en-US" i="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1616700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behind the trade-off curves?</a:t>
            </a:r>
            <a:endParaRPr lang="en-US" dirty="0"/>
          </a:p>
        </p:txBody>
      </p:sp>
      <p:sp>
        <p:nvSpPr>
          <p:cNvPr id="3" name="Content Placeholder 2"/>
          <p:cNvSpPr>
            <a:spLocks noGrp="1"/>
          </p:cNvSpPr>
          <p:nvPr>
            <p:ph idx="1"/>
          </p:nvPr>
        </p:nvSpPr>
        <p:spPr/>
        <p:txBody>
          <a:bodyPr/>
          <a:lstStyle/>
          <a:p>
            <a:r>
              <a:rPr lang="en-US" dirty="0" smtClean="0"/>
              <a:t>Cost – Time: Excess Capacity</a:t>
            </a:r>
          </a:p>
          <a:p>
            <a:r>
              <a:rPr lang="en-US" dirty="0" smtClean="0"/>
              <a:t>Cost – Variety: Setup/changeover costs</a:t>
            </a:r>
          </a:p>
          <a:p>
            <a:r>
              <a:rPr lang="en-US" dirty="0" smtClean="0"/>
              <a:t>Cost – Quality: Inspection/Rework/Warranty</a:t>
            </a:r>
            <a:endParaRPr lang="en-US" dirty="0"/>
          </a:p>
        </p:txBody>
      </p:sp>
    </p:spTree>
    <p:extLst>
      <p:ext uri="{BB962C8B-B14F-4D97-AF65-F5344CB8AC3E}">
        <p14:creationId xmlns:p14="http://schemas.microsoft.com/office/powerpoint/2010/main" val="519012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Grp="1" noChangeAspect="1"/>
          </p:cNvGraphicFramePr>
          <p:nvPr>
            <p:ph idx="4294967295"/>
          </p:nvPr>
        </p:nvGraphicFramePr>
        <p:xfrm>
          <a:off x="515002" y="1064713"/>
          <a:ext cx="7965010" cy="5101746"/>
        </p:xfrm>
        <a:graphic>
          <a:graphicData uri="http://schemas.openxmlformats.org/presentationml/2006/ole">
            <mc:AlternateContent xmlns:mc="http://schemas.openxmlformats.org/markup-compatibility/2006">
              <mc:Choice xmlns:v="urn:schemas-microsoft-com:vml" Requires="v">
                <p:oleObj spid="_x0000_s1048" name="Chart" r:id="rId4" imgW="6457890" imgH="4381381" progId="Excel.Sheet.8">
                  <p:embed/>
                </p:oleObj>
              </mc:Choice>
              <mc:Fallback>
                <p:oleObj name="Chart" r:id="rId4" imgW="6457890" imgH="4381381"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002" y="1064713"/>
                        <a:ext cx="7965010" cy="5101746"/>
                      </a:xfrm>
                      <a:prstGeom prst="rect">
                        <a:avLst/>
                      </a:prstGeom>
                      <a:noFill/>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
        <p:nvSpPr>
          <p:cNvPr id="5" name="Freeform 4"/>
          <p:cNvSpPr/>
          <p:nvPr/>
        </p:nvSpPr>
        <p:spPr bwMode="auto">
          <a:xfrm>
            <a:off x="1010387" y="1444853"/>
            <a:ext cx="6092632" cy="3945560"/>
          </a:xfrm>
          <a:custGeom>
            <a:avLst/>
            <a:gdLst>
              <a:gd name="connsiteX0" fmla="*/ 0 w 6092632"/>
              <a:gd name="connsiteY0" fmla="*/ 0 h 3945560"/>
              <a:gd name="connsiteX1" fmla="*/ 2389564 w 6092632"/>
              <a:gd name="connsiteY1" fmla="*/ 0 h 3945560"/>
              <a:gd name="connsiteX2" fmla="*/ 4213312 w 6092632"/>
              <a:gd name="connsiteY2" fmla="*/ 45467 h 3945560"/>
              <a:gd name="connsiteX3" fmla="*/ 4627571 w 6092632"/>
              <a:gd name="connsiteY3" fmla="*/ 65675 h 3945560"/>
              <a:gd name="connsiteX4" fmla="*/ 5056985 w 6092632"/>
              <a:gd name="connsiteY4" fmla="*/ 252597 h 3945560"/>
              <a:gd name="connsiteX5" fmla="*/ 5284322 w 6092632"/>
              <a:gd name="connsiteY5" fmla="*/ 363739 h 3945560"/>
              <a:gd name="connsiteX6" fmla="*/ 5895606 w 6092632"/>
              <a:gd name="connsiteY6" fmla="*/ 671907 h 3945560"/>
              <a:gd name="connsiteX7" fmla="*/ 6092632 w 6092632"/>
              <a:gd name="connsiteY7" fmla="*/ 1268035 h 3945560"/>
              <a:gd name="connsiteX8" fmla="*/ 6092632 w 6092632"/>
              <a:gd name="connsiteY8" fmla="*/ 3945560 h 394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2632" h="3945560">
                <a:moveTo>
                  <a:pt x="0" y="0"/>
                </a:moveTo>
                <a:lnTo>
                  <a:pt x="2389564" y="0"/>
                </a:lnTo>
                <a:lnTo>
                  <a:pt x="4213312" y="45467"/>
                </a:lnTo>
                <a:lnTo>
                  <a:pt x="4627571" y="65675"/>
                </a:lnTo>
                <a:lnTo>
                  <a:pt x="5056985" y="252597"/>
                </a:lnTo>
                <a:lnTo>
                  <a:pt x="5284322" y="363739"/>
                </a:lnTo>
                <a:lnTo>
                  <a:pt x="5895606" y="671907"/>
                </a:lnTo>
                <a:lnTo>
                  <a:pt x="6092632" y="1268035"/>
                </a:lnTo>
                <a:lnTo>
                  <a:pt x="6092632" y="3945560"/>
                </a:lnTo>
              </a:path>
            </a:pathLst>
          </a:custGeom>
          <a:noFill/>
          <a:ln w="190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8386</TotalTime>
  <Words>3626</Words>
  <Application>Microsoft Macintosh PowerPoint</Application>
  <PresentationFormat>On-screen Show (4:3)</PresentationFormat>
  <Paragraphs>655</Paragraphs>
  <Slides>32</Slides>
  <Notes>26</Notes>
  <HiddenSlides>0</HiddenSlides>
  <MMClips>1</MMClips>
  <ScaleCrop>false</ScaleCrop>
  <HeadingPairs>
    <vt:vector size="8" baseType="variant">
      <vt:variant>
        <vt:lpstr>Fonts Used</vt:lpstr>
      </vt:variant>
      <vt:variant>
        <vt:i4>10</vt:i4>
      </vt:variant>
      <vt:variant>
        <vt:lpstr>Theme</vt:lpstr>
      </vt:variant>
      <vt:variant>
        <vt:i4>7</vt:i4>
      </vt:variant>
      <vt:variant>
        <vt:lpstr>Embedded OLE Servers</vt:lpstr>
      </vt:variant>
      <vt:variant>
        <vt:i4>1</vt:i4>
      </vt:variant>
      <vt:variant>
        <vt:lpstr>Slide Titles</vt:lpstr>
      </vt:variant>
      <vt:variant>
        <vt:i4>32</vt:i4>
      </vt:variant>
    </vt:vector>
  </HeadingPairs>
  <TitlesOfParts>
    <vt:vector size="50" baseType="lpstr">
      <vt:lpstr>Calibri</vt:lpstr>
      <vt:lpstr>Calibri (Body)</vt:lpstr>
      <vt:lpstr>Garamond</vt:lpstr>
      <vt:lpstr>ＭＳ Ｐゴシック</vt:lpstr>
      <vt:lpstr>ＭＳ 明朝</vt:lpstr>
      <vt:lpstr>Optima</vt:lpstr>
      <vt:lpstr>Symbol</vt:lpstr>
      <vt:lpstr>Times New Roman</vt:lpstr>
      <vt:lpstr>Wingdings</vt:lpstr>
      <vt:lpstr>Arial</vt: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PowerPoint Presentation</vt:lpstr>
      <vt:lpstr>Operating System Design Roadmap  </vt:lpstr>
      <vt:lpstr>Operations strategy  &amp; Principle of value maximization</vt:lpstr>
      <vt:lpstr>Sugar &amp; Spice</vt:lpstr>
      <vt:lpstr>PowerPoint Presentation</vt:lpstr>
      <vt:lpstr>   Cupcake Wars</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PowerPoint Presentation</vt:lpstr>
      <vt:lpstr>To compare we will go step by step for highly customized cupcakes</vt:lpstr>
      <vt:lpstr>Summary of Competitive Cost Analysis</vt:lpstr>
      <vt:lpstr>PowerPoint Presentation</vt:lpstr>
      <vt:lpstr>Sparkles compared to Sugar &amp; Spice for highly customized cupcakes</vt:lpstr>
      <vt:lpstr>What does this mean?</vt:lpstr>
      <vt:lpstr>PowerPoint Presentation</vt:lpstr>
      <vt:lpstr>Summary Guidelines</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What’s behind the trade-off curves?</vt:lpstr>
      <vt:lpstr>Strategic Decisions in Operations</vt:lpstr>
      <vt:lpstr>How improve Pick &amp; Pack?  Capacity Type: People vs Robots</vt:lpstr>
    </vt:vector>
  </TitlesOfParts>
  <Company>KGSM</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391</cp:revision>
  <cp:lastPrinted>2017-01-16T19:31:39Z</cp:lastPrinted>
  <dcterms:created xsi:type="dcterms:W3CDTF">1998-09-22T23:11:58Z</dcterms:created>
  <dcterms:modified xsi:type="dcterms:W3CDTF">2017-01-16T19:31:42Z</dcterms:modified>
</cp:coreProperties>
</file>